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73" r:id="rId2"/>
    <p:sldId id="278" r:id="rId3"/>
    <p:sldId id="279" r:id="rId4"/>
    <p:sldId id="280" r:id="rId5"/>
    <p:sldId id="281" r:id="rId6"/>
    <p:sldId id="275" r:id="rId7"/>
    <p:sldId id="339" r:id="rId8"/>
    <p:sldId id="276" r:id="rId9"/>
    <p:sldId id="297" r:id="rId10"/>
    <p:sldId id="328" r:id="rId11"/>
    <p:sldId id="309" r:id="rId12"/>
    <p:sldId id="310" r:id="rId13"/>
    <p:sldId id="266" r:id="rId14"/>
    <p:sldId id="308" r:id="rId15"/>
    <p:sldId id="332" r:id="rId16"/>
    <p:sldId id="341" r:id="rId17"/>
    <p:sldId id="342" r:id="rId18"/>
    <p:sldId id="331" r:id="rId19"/>
    <p:sldId id="333" r:id="rId20"/>
    <p:sldId id="334" r:id="rId21"/>
    <p:sldId id="295" r:id="rId22"/>
    <p:sldId id="261" r:id="rId23"/>
    <p:sldId id="268" r:id="rId24"/>
    <p:sldId id="267" r:id="rId25"/>
    <p:sldId id="256" r:id="rId26"/>
    <p:sldId id="294" r:id="rId27"/>
    <p:sldId id="269" r:id="rId28"/>
    <p:sldId id="343" r:id="rId29"/>
    <p:sldId id="344" r:id="rId30"/>
    <p:sldId id="282" r:id="rId31"/>
    <p:sldId id="335" r:id="rId32"/>
    <p:sldId id="286" r:id="rId33"/>
    <p:sldId id="287" r:id="rId34"/>
    <p:sldId id="288" r:id="rId35"/>
    <p:sldId id="326" r:id="rId36"/>
    <p:sldId id="302" r:id="rId37"/>
    <p:sldId id="315" r:id="rId38"/>
    <p:sldId id="291" r:id="rId39"/>
    <p:sldId id="301" r:id="rId40"/>
    <p:sldId id="285" r:id="rId41"/>
    <p:sldId id="283" r:id="rId42"/>
    <p:sldId id="314" r:id="rId43"/>
    <p:sldId id="284" r:id="rId44"/>
    <p:sldId id="300" r:id="rId45"/>
    <p:sldId id="290" r:id="rId46"/>
    <p:sldId id="296" r:id="rId47"/>
    <p:sldId id="265" r:id="rId48"/>
    <p:sldId id="340" r:id="rId49"/>
    <p:sldId id="271" r:id="rId50"/>
    <p:sldId id="304" r:id="rId51"/>
    <p:sldId id="305" r:id="rId52"/>
  </p:sldIdLst>
  <p:sldSz cx="9144000" cy="6858000" type="screen4x3"/>
  <p:notesSz cx="6997700" cy="9271000"/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33CC33"/>
    <a:srgbClr val="996633"/>
    <a:srgbClr val="00CCFF"/>
    <a:srgbClr val="FF9900"/>
    <a:srgbClr val="FF00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0" autoAdjust="0"/>
    <p:restoredTop sz="85400" autoAdjust="0"/>
  </p:normalViewPr>
  <p:slideViewPr>
    <p:cSldViewPr>
      <p:cViewPr>
        <p:scale>
          <a:sx n="75" d="100"/>
          <a:sy n="75" d="100"/>
        </p:scale>
        <p:origin x="-360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32.xml"/><Relationship Id="rId18" Type="http://schemas.openxmlformats.org/officeDocument/2006/relationships/slide" Target="slides/slide41.xml"/><Relationship Id="rId3" Type="http://schemas.openxmlformats.org/officeDocument/2006/relationships/slide" Target="slides/slide3.xml"/><Relationship Id="rId21" Type="http://schemas.openxmlformats.org/officeDocument/2006/relationships/slide" Target="slides/slide50.xml"/><Relationship Id="rId7" Type="http://schemas.openxmlformats.org/officeDocument/2006/relationships/slide" Target="slides/slide11.xml"/><Relationship Id="rId12" Type="http://schemas.openxmlformats.org/officeDocument/2006/relationships/slide" Target="slides/slide30.xml"/><Relationship Id="rId17" Type="http://schemas.openxmlformats.org/officeDocument/2006/relationships/slide" Target="slides/slide40.xml"/><Relationship Id="rId2" Type="http://schemas.openxmlformats.org/officeDocument/2006/relationships/slide" Target="slides/slide2.xml"/><Relationship Id="rId16" Type="http://schemas.openxmlformats.org/officeDocument/2006/relationships/slide" Target="slides/slide38.xml"/><Relationship Id="rId20" Type="http://schemas.openxmlformats.org/officeDocument/2006/relationships/slide" Target="slides/slide45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26.xml"/><Relationship Id="rId5" Type="http://schemas.openxmlformats.org/officeDocument/2006/relationships/slide" Target="slides/slide6.xml"/><Relationship Id="rId15" Type="http://schemas.openxmlformats.org/officeDocument/2006/relationships/slide" Target="slides/slide37.xml"/><Relationship Id="rId10" Type="http://schemas.openxmlformats.org/officeDocument/2006/relationships/slide" Target="slides/slide24.xml"/><Relationship Id="rId19" Type="http://schemas.openxmlformats.org/officeDocument/2006/relationships/slide" Target="slides/slide43.xml"/><Relationship Id="rId4" Type="http://schemas.openxmlformats.org/officeDocument/2006/relationships/slide" Target="slides/slide4.xml"/><Relationship Id="rId9" Type="http://schemas.openxmlformats.org/officeDocument/2006/relationships/slide" Target="slides/slide23.xml"/><Relationship Id="rId14" Type="http://schemas.openxmlformats.org/officeDocument/2006/relationships/slide" Target="slides/slide33.xml"/><Relationship Id="rId2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>
              <a:buFontTx/>
              <a:buChar char="•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buFontTx/>
              <a:buChar char="•"/>
              <a:defRPr sz="1200"/>
            </a:lvl1pPr>
          </a:lstStyle>
          <a:p>
            <a:pPr>
              <a:defRPr/>
            </a:pPr>
            <a:fld id="{1B7695D6-E28C-4EE9-BF73-2E723C5A4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5AEC9D1A-A005-4F4B-B830-B6A6ABDCF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39A48-8065-4167-86E8-F0AA9C0CE63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4A773-A16D-46F6-A230-70ED2CBCC35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Nice to know what they actually look like.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F3344-2C1C-4D98-9677-4B25E8FC4AA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ESR: mass flow A+C &lt; 25 g/s</a:t>
            </a:r>
          </a:p>
          <a:p>
            <a:pPr eaLnBrk="1" hangingPunct="1"/>
            <a:r>
              <a:rPr lang="en-US" smtClean="0"/>
              <a:t>	If you hit the sum Hall C gets reduced flow</a:t>
            </a:r>
          </a:p>
          <a:p>
            <a:pPr eaLnBrk="1" hangingPunct="1"/>
            <a:r>
              <a:rPr lang="en-US" smtClean="0"/>
              <a:t>	If you see it getting close talk to the other Hall </a:t>
            </a:r>
          </a:p>
          <a:p>
            <a:pPr eaLnBrk="1" hangingPunct="1"/>
            <a:r>
              <a:rPr lang="en-US" smtClean="0"/>
              <a:t>		Reduce heater power in unused target</a:t>
            </a:r>
          </a:p>
          <a:p>
            <a:pPr eaLnBrk="1" hangingPunct="1"/>
            <a:r>
              <a:rPr lang="en-US" smtClean="0"/>
              <a:t>		Reduce coolant flow (J-T valve) in unused target</a:t>
            </a:r>
          </a:p>
          <a:p>
            <a:pPr eaLnBrk="1" hangingPunct="1"/>
            <a:r>
              <a:rPr lang="en-US" smtClean="0"/>
              <a:t>		More next:</a:t>
            </a:r>
          </a:p>
          <a:p>
            <a:pPr eaLnBrk="1" hangingPunct="1"/>
            <a:r>
              <a:rPr lang="en-US" smtClean="0"/>
              <a:t>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A23EB-1AC6-4FBF-8182-1959D18BAE0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Parking: close JT to reduce flow and reserve power.</a:t>
            </a:r>
          </a:p>
          <a:p>
            <a:pPr eaLnBrk="1" hangingPunct="1"/>
            <a:r>
              <a:rPr lang="en-US" smtClean="0"/>
              <a:t>Reducing fan speed not a good idea. Can get stuck.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F6DF9-C178-442F-8272-22FC5D42BF8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Basic equations (Physics of targets)</a:t>
            </a:r>
          </a:p>
          <a:p>
            <a:pPr eaLnBrk="1" hangingPunct="1"/>
            <a:r>
              <a:rPr lang="en-US" dirty="0" smtClean="0"/>
              <a:t>“green” one (the first green one for me!) is a good rule of thumb.</a:t>
            </a:r>
          </a:p>
          <a:p>
            <a:pPr eaLnBrk="1" hangingPunct="1"/>
            <a:r>
              <a:rPr lang="en-US" dirty="0" smtClean="0"/>
              <a:t>“red” one (the other green one) tells you the beam power loss for the target.</a:t>
            </a:r>
          </a:p>
          <a:p>
            <a:pPr eaLnBrk="1" hangingPunct="1"/>
            <a:r>
              <a:rPr lang="en-US" dirty="0" smtClean="0"/>
              <a:t>Plotted in next slide.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522B1-0AAC-4969-9967-C7C68BA5115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Normally total heater power is beam power + 50-100 W</a:t>
            </a:r>
          </a:p>
          <a:p>
            <a:pPr eaLnBrk="1" hangingPunct="1"/>
            <a:r>
              <a:rPr lang="en-US" smtClean="0"/>
              <a:t>Note: depends on target length and material.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0F7E8-157C-40E2-87BA-0249AA6C804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What’s in there “NOW”.</a:t>
            </a:r>
          </a:p>
          <a:p>
            <a:pPr eaLnBrk="1" hangingPunct="1"/>
            <a:r>
              <a:rPr lang="en-US" smtClean="0"/>
              <a:t>Briefly discuss different targets and their uses</a:t>
            </a:r>
          </a:p>
          <a:p>
            <a:pPr eaLnBrk="1" hangingPunct="1"/>
            <a:r>
              <a:rPr lang="en-US" i="1" smtClean="0"/>
              <a:t>Hall A picture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90B93-9173-4E24-94A3-52D01B1DE9B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Hall A Picture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3AD61-EBD8-4962-970F-3FD41CF4E7B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General description:</a:t>
            </a:r>
          </a:p>
          <a:p>
            <a:pPr eaLnBrk="1" hangingPunct="1"/>
            <a:r>
              <a:rPr lang="en-US" smtClean="0"/>
              <a:t>	Cryo lines going in at top</a:t>
            </a:r>
          </a:p>
          <a:p>
            <a:pPr eaLnBrk="1" hangingPunct="1"/>
            <a:r>
              <a:rPr lang="en-US" smtClean="0"/>
              <a:t>	bellows allows vertical motion (single motor drives three ball screws)</a:t>
            </a:r>
          </a:p>
          <a:p>
            <a:pPr eaLnBrk="1" hangingPunct="1"/>
            <a:r>
              <a:rPr lang="en-US" i="1" smtClean="0"/>
              <a:t>Hall A setup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801B8-4B5B-468C-A4DF-31160EEB832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Just to show what the racks look like in the Hall</a:t>
            </a:r>
          </a:p>
          <a:p>
            <a:pPr eaLnBrk="1" hangingPunct="1"/>
            <a:r>
              <a:rPr lang="en-US" i="1" smtClean="0"/>
              <a:t>This is the Hall A picture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10A58-A2B4-475C-B6DD-9EC6DCF3C7D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 where things are in the Hall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2522D-6ECD-47F2-9808-E799ED683E5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to’s etc. are on the website</a:t>
            </a:r>
          </a:p>
          <a:p>
            <a:pPr eaLnBrk="1" hangingPunct="1"/>
            <a:r>
              <a:rPr lang="en-US" smtClean="0"/>
              <a:t>Essential resposibilities:</a:t>
            </a:r>
          </a:p>
          <a:p>
            <a:pPr eaLnBrk="1" hangingPunct="1"/>
            <a:r>
              <a:rPr lang="en-US" smtClean="0"/>
              <a:t>	Know which cryogens are in which loop</a:t>
            </a:r>
          </a:p>
          <a:p>
            <a:pPr eaLnBrk="1" hangingPunct="1"/>
            <a:r>
              <a:rPr lang="en-US" smtClean="0"/>
              <a:t>	Talk to SL re program for the shift (make sure program is compatible with the target. Max currents, rasters etc.)</a:t>
            </a:r>
          </a:p>
          <a:p>
            <a:pPr eaLnBrk="1" hangingPunct="1"/>
            <a:r>
              <a:rPr lang="en-US" smtClean="0"/>
              <a:t>	Make sure alarm handler is running and visible</a:t>
            </a:r>
          </a:p>
          <a:p>
            <a:pPr eaLnBrk="1" hangingPunct="1"/>
            <a:r>
              <a:rPr lang="en-US" smtClean="0"/>
              <a:t>	Know how to service alarms</a:t>
            </a:r>
          </a:p>
          <a:p>
            <a:pPr eaLnBrk="1" hangingPunct="1"/>
            <a:r>
              <a:rPr lang="en-US" smtClean="0"/>
              <a:t>	Talk to MCC before and after each target move.</a:t>
            </a:r>
          </a:p>
          <a:p>
            <a:pPr eaLnBrk="1" hangingPunct="1"/>
            <a:r>
              <a:rPr lang="en-US" smtClean="0"/>
              <a:t>		1</a:t>
            </a:r>
            <a:r>
              <a:rPr lang="en-US" baseline="30000" smtClean="0"/>
              <a:t>st</a:t>
            </a:r>
            <a:r>
              <a:rPr lang="en-US" smtClean="0"/>
              <a:t> line of defense against catastrophe</a:t>
            </a:r>
          </a:p>
          <a:p>
            <a:pPr eaLnBrk="1" hangingPunct="1"/>
            <a:r>
              <a:rPr lang="en-US" smtClean="0"/>
              <a:t>		Don’t want to trip the beam to the other Hall’s (FSD system)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13DBD-D186-4A4D-A353-E7091D6A9B9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Leads into discussion of diurnal cycle</a:t>
            </a:r>
          </a:p>
          <a:p>
            <a:pPr eaLnBrk="1" hangingPunct="1"/>
            <a:r>
              <a:rPr lang="en-US" dirty="0" smtClean="0"/>
              <a:t>Tanks:</a:t>
            </a:r>
          </a:p>
          <a:p>
            <a:pPr eaLnBrk="1" hangingPunct="1"/>
            <a:r>
              <a:rPr lang="en-US" dirty="0" smtClean="0"/>
              <a:t>	outside</a:t>
            </a:r>
          </a:p>
          <a:p>
            <a:pPr eaLnBrk="1" hangingPunct="1"/>
            <a:r>
              <a:rPr lang="en-US" dirty="0" smtClean="0"/>
              <a:t>	Big</a:t>
            </a:r>
          </a:p>
          <a:p>
            <a:pPr eaLnBrk="1" hangingPunct="1"/>
            <a:r>
              <a:rPr lang="en-US" dirty="0" smtClean="0"/>
              <a:t>	Connected directly to target in the Hall (no valves)</a:t>
            </a:r>
          </a:p>
          <a:p>
            <a:pPr eaLnBrk="1" hangingPunct="1"/>
            <a:r>
              <a:rPr lang="en-US" dirty="0" smtClean="0"/>
              <a:t>	 Purpose is to act as a pressure reservoir (if liquid boils expands 800 fold)</a:t>
            </a:r>
          </a:p>
          <a:p>
            <a:pPr eaLnBrk="1" hangingPunct="1"/>
            <a:r>
              <a:rPr lang="en-US" dirty="0" smtClean="0"/>
              <a:t>	Sun heats the tank the pressure in the target changes</a:t>
            </a:r>
          </a:p>
          <a:p>
            <a:pPr eaLnBrk="1" hangingPunct="1"/>
            <a:r>
              <a:rPr lang="en-US" dirty="0" smtClean="0"/>
              <a:t>Good news: while the density depends strongly on Temperature (which we regulate carefully) it doesn’t depend very strongly at all on pressure (see next slide)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BBA25-FE32-4443-9B6B-F1055F322D6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Demonstrates the lack of density dependence on pressure.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C2A0D-6EBB-423C-ABCC-50910D96042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 of what you can do with the archiver.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897C1-2DDA-4B47-B672-0715BC6C769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Just to show you what it looks like. LEAVE IT ALONE!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3860F-EEE4-41AF-A03B-D0615324F6E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Sorts of target related studies that should be done at the beginning of an experiment</a:t>
            </a:r>
          </a:p>
          <a:p>
            <a:pPr eaLnBrk="1" hangingPunct="1"/>
            <a:r>
              <a:rPr lang="en-US" smtClean="0"/>
              <a:t>Need to know:</a:t>
            </a:r>
          </a:p>
          <a:p>
            <a:pPr eaLnBrk="1" hangingPunct="1"/>
            <a:r>
              <a:rPr lang="en-US" smtClean="0"/>
              <a:t>	Where the beam really hits the target</a:t>
            </a:r>
          </a:p>
          <a:p>
            <a:pPr eaLnBrk="1" hangingPunct="1"/>
            <a:r>
              <a:rPr lang="en-US" smtClean="0"/>
              <a:t>	Target density properties vs beam current. (establishes operating parameters for the experiment)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773DC-4683-4B86-8BAD-4F9A5E5D828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Panic Buttons:</a:t>
            </a:r>
          </a:p>
          <a:p>
            <a:pPr eaLnBrk="1" hangingPunct="1"/>
            <a:r>
              <a:rPr lang="en-US" smtClean="0"/>
              <a:t>	Emergency lifter crash: kill power to lifter (a nightmare to reset but…)</a:t>
            </a:r>
          </a:p>
          <a:p>
            <a:pPr eaLnBrk="1" hangingPunct="1"/>
            <a:r>
              <a:rPr lang="en-US" smtClean="0"/>
              <a:t>	Kill power to HP heaters</a:t>
            </a:r>
          </a:p>
          <a:p>
            <a:pPr eaLnBrk="1" hangingPunct="1"/>
            <a:r>
              <a:rPr lang="en-US" smtClean="0"/>
              <a:t>	Slam JT’s shut (should never need)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73D39-7C9D-4299-A7AC-645D4FC4911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Step by step Instructions</a:t>
            </a:r>
          </a:p>
          <a:p>
            <a:pPr eaLnBrk="1" hangingPunct="1"/>
            <a:r>
              <a:rPr lang="en-US" i="1" smtClean="0"/>
              <a:t>Need a picture of the terminal.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F7593-6A9C-499B-BFF2-E154378AC69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Main GUI</a:t>
            </a:r>
          </a:p>
          <a:p>
            <a:pPr eaLnBrk="1" hangingPunct="1"/>
            <a:r>
              <a:rPr lang="en-US" smtClean="0"/>
              <a:t>Provides access to other auxiliary GUI’s</a:t>
            </a:r>
          </a:p>
          <a:p>
            <a:pPr eaLnBrk="1" hangingPunct="1"/>
            <a:r>
              <a:rPr lang="en-US" smtClean="0"/>
              <a:t>Heartbeat: If it’s stopped you definitely have a problem (reboot) but just because the heart is beating it doesn’t mean the patient isn’t sick.</a:t>
            </a:r>
          </a:p>
          <a:p>
            <a:pPr eaLnBrk="1" hangingPunct="1"/>
            <a:r>
              <a:rPr lang="en-US" smtClean="0"/>
              <a:t>Target motion is right there</a:t>
            </a:r>
          </a:p>
          <a:p>
            <a:pPr eaLnBrk="1" hangingPunct="1"/>
            <a:r>
              <a:rPr lang="en-US" smtClean="0"/>
              <a:t>Has panels with basic information about loops and coolant</a:t>
            </a:r>
          </a:p>
          <a:p>
            <a:pPr eaLnBrk="1" hangingPunct="1"/>
            <a:r>
              <a:rPr lang="en-US" smtClean="0"/>
              <a:t>Access to alarm handler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172A4-5F84-4D5F-9757-4A1BF895E9F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Self contained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22E1A-9EE5-4EA7-ABF0-8898C93FC19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Step by step</a:t>
            </a:r>
          </a:p>
          <a:p>
            <a:pPr eaLnBrk="1" hangingPunct="1"/>
            <a:r>
              <a:rPr lang="en-US" smtClean="0"/>
              <a:t>See next slide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02ADB-F139-4676-A967-31DB3EB730E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Normally temp. kept constant through feedback loop, but you must watch, ensure that there’s enough reserve power heating to offset the beam power.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B64B1-1867-42CB-9AE2-BA293F25409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Most common alarms are transient. They take care of themselves. You clear the alarm and it’s gone.</a:t>
            </a:r>
          </a:p>
          <a:p>
            <a:pPr marL="228600" indent="-228600" eaLnBrk="1" hangingPunct="1"/>
            <a:r>
              <a:rPr lang="en-US" smtClean="0"/>
              <a:t>Otherwise: investigate source of alarm, think, take corrective action</a:t>
            </a:r>
          </a:p>
          <a:p>
            <a:pPr marL="228600" indent="-228600" eaLnBrk="1" hangingPunct="1"/>
            <a:r>
              <a:rPr lang="en-US" smtClean="0"/>
              <a:t>Otherwise: call an expert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0. Alarm blinking:-&gt; click on button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Identify top level -&gt; click to see the whole tree (if the last person didn’t close it the panel may be iconized and you’ll have to look for it)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P for parameter opens panel with details (actual value and limits), G for guidance . Too high? Too low? Why? Corrective action?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/>
              <a:t>Click to clear</a:t>
            </a:r>
          </a:p>
          <a:p>
            <a:pPr marL="228600" indent="-228600" eaLnBrk="1" hangingPunct="1"/>
            <a:r>
              <a:rPr lang="en-US" smtClean="0"/>
              <a:t>Always go all the way down (except after a reboot)</a:t>
            </a:r>
          </a:p>
          <a:p>
            <a:pPr marL="228600" indent="-228600" eaLnBrk="1" hangingPunct="1"/>
            <a:r>
              <a:rPr lang="en-US" smtClean="0"/>
              <a:t>Log the event (not the transients unless they happen at an annoying rate)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24CC7-48EF-4BE8-824D-2213EA03FFA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Give pointers on use</a:t>
            </a:r>
          </a:p>
          <a:p>
            <a:pPr eaLnBrk="1" hangingPunct="1"/>
            <a:r>
              <a:rPr lang="en-US" smtClean="0"/>
              <a:t>Vertical scale selection</a:t>
            </a:r>
          </a:p>
          <a:p>
            <a:pPr eaLnBrk="1" hangingPunct="1"/>
            <a:r>
              <a:rPr lang="en-US" smtClean="0"/>
              <a:t>Scrolling vs panning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980BF-96F2-4114-9774-741C94C1B00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General info re cryostat and loops (temps, pressures, etc.)</a:t>
            </a:r>
          </a:p>
          <a:p>
            <a:pPr eaLnBrk="1" hangingPunct="1"/>
            <a:r>
              <a:rPr lang="en-US" smtClean="0"/>
              <a:t>Left one gives some ESR parameters: note 15K system is very much independent of the 4K system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i="1" smtClean="0"/>
              <a:t>(need crysostat panel from Hall A. Loop alread is Hall A’s)</a:t>
            </a: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A8E51-A914-43C0-BCF9-6FC816E1411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You cannot adjust the heater directly. Must do it indirectly.</a:t>
            </a:r>
          </a:p>
          <a:p>
            <a:pPr eaLnBrk="1" hangingPunct="1"/>
            <a:r>
              <a:rPr lang="en-US" smtClean="0"/>
              <a:t>Adjusting JT valve:</a:t>
            </a:r>
          </a:p>
          <a:p>
            <a:pPr eaLnBrk="1" hangingPunct="1"/>
            <a:r>
              <a:rPr lang="en-US" smtClean="0"/>
              <a:t>	Open for more cooling close for less cooling</a:t>
            </a:r>
          </a:p>
          <a:p>
            <a:pPr eaLnBrk="1" hangingPunct="1"/>
            <a:r>
              <a:rPr lang="en-US" smtClean="0"/>
              <a:t>	Panel shows position in % </a:t>
            </a:r>
          </a:p>
          <a:p>
            <a:pPr eaLnBrk="1" hangingPunct="1"/>
            <a:r>
              <a:rPr lang="en-US" smtClean="0"/>
              <a:t>	Don’t make large fast changes (-&gt;crash ESR!)</a:t>
            </a:r>
          </a:p>
          <a:p>
            <a:pPr eaLnBrk="1" hangingPunct="1"/>
            <a:r>
              <a:rPr lang="en-US" smtClean="0"/>
              <a:t>	Small steps (~2%)</a:t>
            </a:r>
          </a:p>
          <a:p>
            <a:pPr eaLnBrk="1" hangingPunct="1"/>
            <a:r>
              <a:rPr lang="en-US" smtClean="0"/>
              <a:t>	After each step stop and observe results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BB5DC-32A2-4200-B450-6DC77AEAC01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Heater GUI:</a:t>
            </a:r>
          </a:p>
          <a:p>
            <a:pPr eaLnBrk="1" hangingPunct="1"/>
            <a:r>
              <a:rPr lang="en-US" smtClean="0"/>
              <a:t>	Set goal Temp.</a:t>
            </a:r>
          </a:p>
          <a:p>
            <a:pPr eaLnBrk="1" hangingPunct="1"/>
            <a:r>
              <a:rPr lang="en-US" smtClean="0"/>
              <a:t>	PID always on</a:t>
            </a:r>
          </a:p>
          <a:p>
            <a:pPr eaLnBrk="1" hangingPunct="1"/>
            <a:r>
              <a:rPr lang="en-US" smtClean="0"/>
              <a:t>	Beam compensation normally ON (can adjust parameters, target length/beam energy loss)</a:t>
            </a:r>
          </a:p>
          <a:p>
            <a:pPr eaLnBrk="1" hangingPunct="1"/>
            <a:r>
              <a:rPr lang="en-US" smtClean="0"/>
              <a:t>		When the beam current drops the heater rises</a:t>
            </a:r>
          </a:p>
          <a:p>
            <a:pPr eaLnBrk="1" hangingPunct="1"/>
            <a:r>
              <a:rPr lang="en-US" smtClean="0"/>
              <a:t>		When the beam current rises the heater drops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Target: easy see next slide</a:t>
            </a:r>
          </a:p>
          <a:p>
            <a:pPr eaLnBrk="1" hangingPunct="1"/>
            <a:r>
              <a:rPr lang="en-US" smtClean="0"/>
              <a:t>	</a:t>
            </a:r>
          </a:p>
          <a:p>
            <a:pPr eaLnBrk="1" hangingPunct="1"/>
            <a:r>
              <a:rPr lang="en-US" smtClean="0"/>
              <a:t>JT’s again: small steps, wait after each step.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8D91A-6079-46FD-AD0F-1764E74FCF0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HPH pot settings guide on next slide</a:t>
            </a:r>
          </a:p>
          <a:p>
            <a:pPr eaLnBrk="1" hangingPunct="1"/>
            <a:r>
              <a:rPr lang="en-US" smtClean="0"/>
              <a:t>Reboot GUI: find target IOC reboot and push reboot</a:t>
            </a:r>
          </a:p>
          <a:p>
            <a:pPr eaLnBrk="1" hangingPunct="1"/>
            <a:r>
              <a:rPr lang="en-US" smtClean="0"/>
              <a:t>	see slide after the next one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8EBC-7CCC-4D04-A31D-45E6C345327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Fan can trip off. Turn it back on at 25% (60 Hz)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F1624-7BA8-4E25-9158-B097B1B456E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Every emergency is different, just call an expert.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2AACD-84AC-4C07-BAFC-3CDD9E36DA9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Reference tables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7B3DE-3360-41A3-8AAF-4E9C0E6D9A4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More useful info.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64675-B3D7-4A4F-BAF8-FD766D2EB55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Cooldown is done by the target group!</a:t>
            </a:r>
          </a:p>
          <a:p>
            <a:pPr eaLnBrk="1" hangingPunct="1"/>
            <a:r>
              <a:rPr lang="en-US" smtClean="0"/>
              <a:t>Warmup: if necessary you’ll do this in consultation with and expert</a:t>
            </a:r>
          </a:p>
          <a:p>
            <a:pPr eaLnBrk="1" hangingPunct="1"/>
            <a:r>
              <a:rPr lang="en-US" smtClean="0"/>
              <a:t>Setpoints: important that we don’t get an accumulated large adjustment as a result of several people making small harmless ones.</a:t>
            </a:r>
          </a:p>
          <a:p>
            <a:pPr eaLnBrk="1" hangingPunct="1"/>
            <a:r>
              <a:rPr lang="en-US" smtClean="0"/>
              <a:t>Leaving unattended:</a:t>
            </a:r>
          </a:p>
          <a:p>
            <a:pPr eaLnBrk="1" hangingPunct="1"/>
            <a:r>
              <a:rPr lang="en-US" smtClean="0"/>
              <a:t>	Of course you can go to the bathroom (tell the SL)</a:t>
            </a:r>
          </a:p>
          <a:p>
            <a:pPr eaLnBrk="1" hangingPunct="1"/>
            <a:r>
              <a:rPr lang="en-US" smtClean="0"/>
              <a:t>	Don’t go off to have lunch (can arrange to have another qualified TO sit in for you but make sure SL knows)</a:t>
            </a:r>
          </a:p>
          <a:p>
            <a:pPr eaLnBrk="1" hangingPunct="1"/>
            <a:r>
              <a:rPr lang="en-US" smtClean="0"/>
              <a:t>Sub-atmospheric: Problematic because air seeping in will make ice.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C0A45-0AF2-406D-A237-8066476844E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Mainly just babysit!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519B2-4371-4E61-A337-188EDCFCDBF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Emphasize priority order (there is no “target pager” anymore)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4F37F-30C0-429E-81D2-E17BEA7BB7A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Closed loops in which cryogens (LH2, LD2) recirculate.</a:t>
            </a:r>
          </a:p>
          <a:p>
            <a:pPr eaLnBrk="1" hangingPunct="1"/>
            <a:r>
              <a:rPr lang="en-US" smtClean="0"/>
              <a:t>Fan=pump</a:t>
            </a:r>
          </a:p>
          <a:p>
            <a:pPr eaLnBrk="1" hangingPunct="1"/>
            <a:r>
              <a:rPr lang="en-US" smtClean="0"/>
              <a:t>Feedback on heater (Proportional Integrated D…. Aka PID</a:t>
            </a:r>
          </a:p>
          <a:p>
            <a:pPr eaLnBrk="1" hangingPunct="1"/>
            <a:r>
              <a:rPr lang="en-US" smtClean="0"/>
              <a:t>JT valve: Controls rate of flow of coolant (no the target cryogen) and hence the amount of cooling. You will adjust the flow rate from time to time. More later.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B9348-1EBA-4F50-9247-0A3318F4370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Basic cell geometry</a:t>
            </a:r>
          </a:p>
          <a:p>
            <a:pPr eaLnBrk="1" hangingPunct="1"/>
            <a:r>
              <a:rPr lang="en-US" smtClean="0"/>
              <a:t>	beam entrance and exit windows etc.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3AD68-C970-4467-B8B7-4BF91950A7F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Goal parameters for LH2 and LD2</a:t>
            </a:r>
          </a:p>
          <a:p>
            <a:pPr eaLnBrk="1" hangingPunct="1"/>
            <a:r>
              <a:rPr lang="en-US" smtClean="0"/>
              <a:t>Note differences</a:t>
            </a:r>
          </a:p>
          <a:p>
            <a:pPr eaLnBrk="1" hangingPunct="1"/>
            <a:r>
              <a:rPr lang="en-US" smtClean="0"/>
              <a:t>Want liquid temperature to always be 3° below boiling</a:t>
            </a:r>
          </a:p>
          <a:p>
            <a:pPr eaLnBrk="1" hangingPunct="1"/>
            <a:r>
              <a:rPr lang="en-US" smtClean="0"/>
              <a:t>Freezing point and boiling point define operating range (operating window)</a:t>
            </a:r>
          </a:p>
          <a:p>
            <a:pPr eaLnBrk="1" hangingPunct="1"/>
            <a:r>
              <a:rPr lang="en-US" smtClean="0"/>
              <a:t>Note differences in Tf and Tb between LH2 and LD2 (important to know what’s in the loop)</a:t>
            </a:r>
          </a:p>
          <a:p>
            <a:pPr eaLnBrk="1" hangingPunct="1"/>
            <a:r>
              <a:rPr lang="en-US" smtClean="0"/>
              <a:t>In general pressure is not an issue (incompressible fluid)</a:t>
            </a:r>
          </a:p>
          <a:p>
            <a:pPr eaLnBrk="1" hangingPunct="1"/>
            <a:r>
              <a:rPr lang="en-US" smtClean="0"/>
              <a:t>Explain difference between psia and psig (absolute vs gauge ~15psi offset) like °F and °C but simpler, just an offset. More like °C and °K.</a:t>
            </a:r>
          </a:p>
          <a:p>
            <a:pPr eaLnBrk="1" hangingPunct="1"/>
            <a:r>
              <a:rPr lang="en-US" smtClean="0"/>
              <a:t>Reserve power: if it isn’t there the feedback loop can’t do its job. (keeping the sum of heater power and beam power constant)</a:t>
            </a:r>
          </a:p>
          <a:p>
            <a:pPr eaLnBrk="1" hangingPunct="1"/>
            <a:r>
              <a:rPr lang="en-US" smtClean="0"/>
              <a:t>Fan speed: ALWAYS 60 hz (25% for historical reasons)</a:t>
            </a:r>
          </a:p>
          <a:p>
            <a:pPr eaLnBrk="1" hangingPunct="1"/>
            <a:r>
              <a:rPr lang="en-US" smtClean="0"/>
              <a:t>Talk about need for raster (don’t want to punch holes in the target).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5CFC2-4426-45A3-8018-BFB394EAA3C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Walk through the functioning of the loop. Animation shows motion of packet of material through the loop. </a:t>
            </a:r>
          </a:p>
          <a:p>
            <a:pPr eaLnBrk="1" hangingPunct="1"/>
            <a:r>
              <a:rPr lang="en-US" smtClean="0"/>
              <a:t>	Red ball = warm</a:t>
            </a:r>
          </a:p>
          <a:p>
            <a:pPr eaLnBrk="1" hangingPunct="1"/>
            <a:r>
              <a:rPr lang="en-US" smtClean="0"/>
              <a:t>	Blue ball = cold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81000" y="6477000"/>
            <a:ext cx="2057400" cy="2571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fld id="{A1ECD3B2-C499-4DB2-B8CC-60AD37E42249}" type="datetime5">
              <a:rPr lang="en-US" sz="1200"/>
              <a:pPr marL="342900" indent="-342900">
                <a:spcBef>
                  <a:spcPct val="50000"/>
                </a:spcBef>
                <a:defRPr/>
              </a:pPr>
              <a:t>3-Nov-10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Target Training</a:t>
            </a:r>
          </a:p>
        </p:txBody>
      </p:sp>
      <p:sp>
        <p:nvSpPr>
          <p:cNvPr id="61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381000" y="1905000"/>
            <a:ext cx="7772400" cy="3429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n-US" sz="2800" smtClean="0"/>
              <a:t>1. </a:t>
            </a:r>
            <a:r>
              <a:rPr lang="en-US" sz="2800" u="sng" smtClean="0"/>
              <a:t>Theory:</a:t>
            </a:r>
            <a:r>
              <a:rPr lang="en-US" sz="2800" smtClean="0"/>
              <a:t> This talk (~ 1½ h)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2400" smtClean="0"/>
              <a:t>theory, basics, reference. Questions answered…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2. </a:t>
            </a:r>
            <a:r>
              <a:rPr lang="en-US" sz="2800" u="sng" smtClean="0"/>
              <a:t>Read</a:t>
            </a:r>
            <a:r>
              <a:rPr lang="en-US" sz="2800" smtClean="0"/>
              <a:t> How-tos, control system guide,  etc.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1800" smtClean="0"/>
              <a:t>http://hallaweb.jlab.org/equipment/targets/cryotargets/Halla_tgt.html</a:t>
            </a:r>
            <a:endParaRPr lang="en-US" sz="2400" smtClean="0"/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3. </a:t>
            </a:r>
            <a:r>
              <a:rPr lang="en-US" sz="2800" u="sng" smtClean="0"/>
              <a:t>Practical:</a:t>
            </a:r>
            <a:r>
              <a:rPr lang="en-US" sz="2800" smtClean="0"/>
              <a:t> Sit ~1 shift with trained target operator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sz="2400" smtClean="0"/>
              <a:t>explore, find buttons, try things!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4. </a:t>
            </a:r>
            <a:r>
              <a:rPr lang="en-US" sz="2800" u="sng" smtClean="0"/>
              <a:t>Email</a:t>
            </a:r>
            <a:r>
              <a:rPr lang="en-US" sz="2800" smtClean="0"/>
              <a:t> J-P that you have completed steps 1, 2, &amp; 3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362200" y="5410200"/>
            <a:ext cx="3124200" cy="530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/>
              <a:t>jpchen@jlab.org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Fan &amp; Heat Exchanger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3124200" cy="25003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14400"/>
            <a:ext cx="3200400" cy="2560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81400"/>
            <a:ext cx="3733800" cy="2987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19488"/>
            <a:ext cx="3810000" cy="30495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7415" name="Freeform 10"/>
          <p:cNvSpPr>
            <a:spLocks/>
          </p:cNvSpPr>
          <p:nvPr/>
        </p:nvSpPr>
        <p:spPr bwMode="auto">
          <a:xfrm>
            <a:off x="396875" y="2370138"/>
            <a:ext cx="3200400" cy="3425825"/>
          </a:xfrm>
          <a:custGeom>
            <a:avLst/>
            <a:gdLst>
              <a:gd name="T0" fmla="*/ 663575 w 2016"/>
              <a:gd name="T1" fmla="*/ 34925 h 2158"/>
              <a:gd name="T2" fmla="*/ 393700 w 2016"/>
              <a:gd name="T3" fmla="*/ 57150 h 2158"/>
              <a:gd name="T4" fmla="*/ 325438 w 2016"/>
              <a:gd name="T5" fmla="*/ 112712 h 2158"/>
              <a:gd name="T6" fmla="*/ 168275 w 2016"/>
              <a:gd name="T7" fmla="*/ 282575 h 2158"/>
              <a:gd name="T8" fmla="*/ 42863 w 2016"/>
              <a:gd name="T9" fmla="*/ 441325 h 2158"/>
              <a:gd name="T10" fmla="*/ 88900 w 2016"/>
              <a:gd name="T11" fmla="*/ 836613 h 2158"/>
              <a:gd name="T12" fmla="*/ 179388 w 2016"/>
              <a:gd name="T13" fmla="*/ 971550 h 2158"/>
              <a:gd name="T14" fmla="*/ 269875 w 2016"/>
              <a:gd name="T15" fmla="*/ 1062037 h 2158"/>
              <a:gd name="T16" fmla="*/ 314325 w 2016"/>
              <a:gd name="T17" fmla="*/ 1095375 h 2158"/>
              <a:gd name="T18" fmla="*/ 336550 w 2016"/>
              <a:gd name="T19" fmla="*/ 1128712 h 2158"/>
              <a:gd name="T20" fmla="*/ 528638 w 2016"/>
              <a:gd name="T21" fmla="*/ 1219200 h 2158"/>
              <a:gd name="T22" fmla="*/ 992188 w 2016"/>
              <a:gd name="T23" fmla="*/ 1287462 h 2158"/>
              <a:gd name="T24" fmla="*/ 1206500 w 2016"/>
              <a:gd name="T25" fmla="*/ 1320800 h 2158"/>
              <a:gd name="T26" fmla="*/ 1308100 w 2016"/>
              <a:gd name="T27" fmla="*/ 1366837 h 2158"/>
              <a:gd name="T28" fmla="*/ 1420813 w 2016"/>
              <a:gd name="T29" fmla="*/ 1389062 h 2158"/>
              <a:gd name="T30" fmla="*/ 1522413 w 2016"/>
              <a:gd name="T31" fmla="*/ 1422400 h 2158"/>
              <a:gd name="T32" fmla="*/ 1725613 w 2016"/>
              <a:gd name="T33" fmla="*/ 1512887 h 2158"/>
              <a:gd name="T34" fmla="*/ 1973263 w 2016"/>
              <a:gd name="T35" fmla="*/ 1636713 h 2158"/>
              <a:gd name="T36" fmla="*/ 2109788 w 2016"/>
              <a:gd name="T37" fmla="*/ 1716087 h 2158"/>
              <a:gd name="T38" fmla="*/ 2324100 w 2016"/>
              <a:gd name="T39" fmla="*/ 1852612 h 2158"/>
              <a:gd name="T40" fmla="*/ 2516188 w 2016"/>
              <a:gd name="T41" fmla="*/ 1987550 h 2158"/>
              <a:gd name="T42" fmla="*/ 2651125 w 2016"/>
              <a:gd name="T43" fmla="*/ 2100262 h 2158"/>
              <a:gd name="T44" fmla="*/ 2719388 w 2016"/>
              <a:gd name="T45" fmla="*/ 2144712 h 2158"/>
              <a:gd name="T46" fmla="*/ 2911475 w 2016"/>
              <a:gd name="T47" fmla="*/ 2292350 h 2158"/>
              <a:gd name="T48" fmla="*/ 3024188 w 2016"/>
              <a:gd name="T49" fmla="*/ 2597150 h 2158"/>
              <a:gd name="T50" fmla="*/ 2854325 w 2016"/>
              <a:gd name="T51" fmla="*/ 3421063 h 2158"/>
              <a:gd name="T52" fmla="*/ 2470150 w 2016"/>
              <a:gd name="T53" fmla="*/ 3409950 h 2158"/>
              <a:gd name="T54" fmla="*/ 2403475 w 2016"/>
              <a:gd name="T55" fmla="*/ 3363913 h 2158"/>
              <a:gd name="T56" fmla="*/ 2176463 w 2016"/>
              <a:gd name="T57" fmla="*/ 3251200 h 2158"/>
              <a:gd name="T58" fmla="*/ 2063750 w 2016"/>
              <a:gd name="T59" fmla="*/ 3160712 h 2158"/>
              <a:gd name="T60" fmla="*/ 1997075 w 2016"/>
              <a:gd name="T61" fmla="*/ 3116262 h 2158"/>
              <a:gd name="T62" fmla="*/ 1816100 w 2016"/>
              <a:gd name="T63" fmla="*/ 2868612 h 2158"/>
              <a:gd name="T64" fmla="*/ 1758950 w 2016"/>
              <a:gd name="T65" fmla="*/ 2687637 h 2158"/>
              <a:gd name="T66" fmla="*/ 1889125 w 2016"/>
              <a:gd name="T67" fmla="*/ 2735262 h 2158"/>
              <a:gd name="T68" fmla="*/ 1736725 w 2016"/>
              <a:gd name="T69" fmla="*/ 2735262 h 2158"/>
              <a:gd name="T70" fmla="*/ 1736725 w 2016"/>
              <a:gd name="T71" fmla="*/ 2811462 h 2158"/>
              <a:gd name="T72" fmla="*/ 1812925 w 2016"/>
              <a:gd name="T73" fmla="*/ 2735262 h 21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16"/>
              <a:gd name="T112" fmla="*/ 0 h 2158"/>
              <a:gd name="T113" fmla="*/ 2016 w 2016"/>
              <a:gd name="T114" fmla="*/ 2158 h 21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16" h="2158">
                <a:moveTo>
                  <a:pt x="418" y="22"/>
                </a:moveTo>
                <a:cubicBezTo>
                  <a:pt x="361" y="25"/>
                  <a:pt x="292" y="0"/>
                  <a:pt x="248" y="36"/>
                </a:cubicBezTo>
                <a:cubicBezTo>
                  <a:pt x="184" y="87"/>
                  <a:pt x="298" y="26"/>
                  <a:pt x="205" y="71"/>
                </a:cubicBezTo>
                <a:cubicBezTo>
                  <a:pt x="193" y="109"/>
                  <a:pt x="145" y="165"/>
                  <a:pt x="106" y="178"/>
                </a:cubicBezTo>
                <a:cubicBezTo>
                  <a:pt x="81" y="213"/>
                  <a:pt x="51" y="243"/>
                  <a:pt x="27" y="278"/>
                </a:cubicBezTo>
                <a:cubicBezTo>
                  <a:pt x="0" y="360"/>
                  <a:pt x="22" y="450"/>
                  <a:pt x="56" y="527"/>
                </a:cubicBezTo>
                <a:cubicBezTo>
                  <a:pt x="74" y="568"/>
                  <a:pt x="73" y="586"/>
                  <a:pt x="113" y="612"/>
                </a:cubicBezTo>
                <a:cubicBezTo>
                  <a:pt x="125" y="647"/>
                  <a:pt x="140" y="651"/>
                  <a:pt x="170" y="669"/>
                </a:cubicBezTo>
                <a:cubicBezTo>
                  <a:pt x="180" y="675"/>
                  <a:pt x="190" y="682"/>
                  <a:pt x="198" y="690"/>
                </a:cubicBezTo>
                <a:cubicBezTo>
                  <a:pt x="204" y="696"/>
                  <a:pt x="206" y="706"/>
                  <a:pt x="212" y="711"/>
                </a:cubicBezTo>
                <a:cubicBezTo>
                  <a:pt x="245" y="739"/>
                  <a:pt x="292" y="761"/>
                  <a:pt x="333" y="768"/>
                </a:cubicBezTo>
                <a:cubicBezTo>
                  <a:pt x="439" y="803"/>
                  <a:pt x="503" y="806"/>
                  <a:pt x="625" y="811"/>
                </a:cubicBezTo>
                <a:cubicBezTo>
                  <a:pt x="676" y="824"/>
                  <a:pt x="700" y="827"/>
                  <a:pt x="760" y="832"/>
                </a:cubicBezTo>
                <a:cubicBezTo>
                  <a:pt x="787" y="841"/>
                  <a:pt x="794" y="855"/>
                  <a:pt x="824" y="861"/>
                </a:cubicBezTo>
                <a:cubicBezTo>
                  <a:pt x="848" y="866"/>
                  <a:pt x="895" y="875"/>
                  <a:pt x="895" y="875"/>
                </a:cubicBezTo>
                <a:cubicBezTo>
                  <a:pt x="916" y="883"/>
                  <a:pt x="938" y="887"/>
                  <a:pt x="959" y="896"/>
                </a:cubicBezTo>
                <a:cubicBezTo>
                  <a:pt x="1003" y="915"/>
                  <a:pt x="1039" y="941"/>
                  <a:pt x="1087" y="953"/>
                </a:cubicBezTo>
                <a:cubicBezTo>
                  <a:pt x="1139" y="979"/>
                  <a:pt x="1194" y="998"/>
                  <a:pt x="1243" y="1031"/>
                </a:cubicBezTo>
                <a:cubicBezTo>
                  <a:pt x="1274" y="1052"/>
                  <a:pt x="1292" y="1072"/>
                  <a:pt x="1329" y="1081"/>
                </a:cubicBezTo>
                <a:cubicBezTo>
                  <a:pt x="1373" y="1112"/>
                  <a:pt x="1420" y="1137"/>
                  <a:pt x="1464" y="1167"/>
                </a:cubicBezTo>
                <a:cubicBezTo>
                  <a:pt x="1505" y="1195"/>
                  <a:pt x="1539" y="1230"/>
                  <a:pt x="1585" y="1252"/>
                </a:cubicBezTo>
                <a:cubicBezTo>
                  <a:pt x="1611" y="1278"/>
                  <a:pt x="1641" y="1301"/>
                  <a:pt x="1670" y="1323"/>
                </a:cubicBezTo>
                <a:cubicBezTo>
                  <a:pt x="1684" y="1333"/>
                  <a:pt x="1701" y="1339"/>
                  <a:pt x="1713" y="1351"/>
                </a:cubicBezTo>
                <a:cubicBezTo>
                  <a:pt x="1749" y="1389"/>
                  <a:pt x="1792" y="1414"/>
                  <a:pt x="1834" y="1444"/>
                </a:cubicBezTo>
                <a:cubicBezTo>
                  <a:pt x="1874" y="1506"/>
                  <a:pt x="1891" y="1563"/>
                  <a:pt x="1905" y="1636"/>
                </a:cubicBezTo>
                <a:cubicBezTo>
                  <a:pt x="1902" y="1841"/>
                  <a:pt x="2016" y="2100"/>
                  <a:pt x="1798" y="2155"/>
                </a:cubicBezTo>
                <a:cubicBezTo>
                  <a:pt x="1717" y="2153"/>
                  <a:pt x="1636" y="2158"/>
                  <a:pt x="1556" y="2148"/>
                </a:cubicBezTo>
                <a:cubicBezTo>
                  <a:pt x="1539" y="2146"/>
                  <a:pt x="1531" y="2122"/>
                  <a:pt x="1514" y="2119"/>
                </a:cubicBezTo>
                <a:cubicBezTo>
                  <a:pt x="1443" y="2105"/>
                  <a:pt x="1423" y="2065"/>
                  <a:pt x="1371" y="2048"/>
                </a:cubicBezTo>
                <a:cubicBezTo>
                  <a:pt x="1341" y="2028"/>
                  <a:pt x="1327" y="2012"/>
                  <a:pt x="1300" y="1991"/>
                </a:cubicBezTo>
                <a:cubicBezTo>
                  <a:pt x="1287" y="1981"/>
                  <a:pt x="1258" y="1963"/>
                  <a:pt x="1258" y="1963"/>
                </a:cubicBezTo>
                <a:cubicBezTo>
                  <a:pt x="1221" y="1911"/>
                  <a:pt x="1180" y="1861"/>
                  <a:pt x="1144" y="1807"/>
                </a:cubicBezTo>
                <a:cubicBezTo>
                  <a:pt x="1134" y="1775"/>
                  <a:pt x="1108" y="1725"/>
                  <a:pt x="1108" y="1693"/>
                </a:cubicBezTo>
                <a:lnTo>
                  <a:pt x="1190" y="1723"/>
                </a:lnTo>
                <a:lnTo>
                  <a:pt x="1094" y="1723"/>
                </a:lnTo>
                <a:lnTo>
                  <a:pt x="1094" y="1771"/>
                </a:lnTo>
                <a:lnTo>
                  <a:pt x="1142" y="1723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Goal Parameters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33CC33"/>
                </a:solidFill>
              </a:rPr>
              <a:t>H</a:t>
            </a:r>
            <a:r>
              <a:rPr lang="en-US" baseline="-25000" smtClean="0">
                <a:solidFill>
                  <a:srgbClr val="33CC33"/>
                </a:solidFill>
              </a:rPr>
              <a:t>2</a:t>
            </a:r>
            <a:r>
              <a:rPr lang="en-US" smtClean="0">
                <a:solidFill>
                  <a:srgbClr val="33CC33"/>
                </a:solidFill>
              </a:rPr>
              <a:t>: T=19.00 </a:t>
            </a:r>
            <a:r>
              <a:rPr lang="en-US" smtClean="0">
                <a:solidFill>
                  <a:srgbClr val="33CC33"/>
                </a:solidFill>
                <a:cs typeface="Times New Roman" pitchFamily="18" charset="0"/>
              </a:rPr>
              <a:t>± 0.02 </a:t>
            </a:r>
            <a:r>
              <a:rPr lang="en-US" smtClean="0">
                <a:solidFill>
                  <a:srgbClr val="33CC33"/>
                </a:solidFill>
              </a:rPr>
              <a:t>K, P~23 </a:t>
            </a:r>
            <a:r>
              <a:rPr lang="en-US" smtClean="0">
                <a:solidFill>
                  <a:srgbClr val="33CC33"/>
                </a:solidFill>
                <a:cs typeface="Times New Roman" pitchFamily="18" charset="0"/>
              </a:rPr>
              <a:t>± 2 </a:t>
            </a:r>
            <a:r>
              <a:rPr lang="en-US" smtClean="0">
                <a:solidFill>
                  <a:srgbClr val="33CC33"/>
                </a:solidFill>
              </a:rPr>
              <a:t>psia</a:t>
            </a:r>
          </a:p>
          <a:p>
            <a:pPr eaLnBrk="1" hangingPunct="1"/>
            <a:r>
              <a:rPr lang="en-US" smtClean="0">
                <a:solidFill>
                  <a:srgbClr val="333399"/>
                </a:solidFill>
              </a:rPr>
              <a:t>D</a:t>
            </a:r>
            <a:r>
              <a:rPr lang="en-US" baseline="-25000" smtClean="0">
                <a:solidFill>
                  <a:srgbClr val="333399"/>
                </a:solidFill>
              </a:rPr>
              <a:t>2</a:t>
            </a:r>
            <a:r>
              <a:rPr lang="en-US" smtClean="0">
                <a:solidFill>
                  <a:srgbClr val="333399"/>
                </a:solidFill>
              </a:rPr>
              <a:t>: T=22.00 </a:t>
            </a:r>
            <a:r>
              <a:rPr lang="en-US" smtClean="0">
                <a:solidFill>
                  <a:srgbClr val="333399"/>
                </a:solidFill>
                <a:cs typeface="Times New Roman" pitchFamily="18" charset="0"/>
              </a:rPr>
              <a:t>± 0.02 </a:t>
            </a:r>
            <a:r>
              <a:rPr lang="en-US" smtClean="0">
                <a:solidFill>
                  <a:srgbClr val="333399"/>
                </a:solidFill>
              </a:rPr>
              <a:t>K, P~23 </a:t>
            </a:r>
            <a:r>
              <a:rPr lang="en-US" smtClean="0">
                <a:solidFill>
                  <a:srgbClr val="333399"/>
                </a:solidFill>
                <a:cs typeface="Times New Roman" pitchFamily="18" charset="0"/>
              </a:rPr>
              <a:t>± 2 </a:t>
            </a:r>
            <a:r>
              <a:rPr lang="en-US" smtClean="0">
                <a:solidFill>
                  <a:srgbClr val="333399"/>
                </a:solidFill>
              </a:rPr>
              <a:t>psia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ESR: T~14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± 1</a:t>
            </a:r>
            <a:r>
              <a:rPr lang="en-US" smtClean="0">
                <a:solidFill>
                  <a:srgbClr val="FF0000"/>
                </a:solidFill>
              </a:rPr>
              <a:t> K, P~12 atm, m~17 g/s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Note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Σ (A+C) &lt; 25 g/s!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smtClean="0">
                <a:solidFill>
                  <a:srgbClr val="CC0099"/>
                </a:solidFill>
              </a:rPr>
              <a:t>Fans: 60 Hz (25%)</a:t>
            </a:r>
          </a:p>
          <a:p>
            <a:pPr eaLnBrk="1" hangingPunct="1"/>
            <a:r>
              <a:rPr lang="en-US" smtClean="0">
                <a:solidFill>
                  <a:srgbClr val="FF9900"/>
                </a:solidFill>
              </a:rPr>
              <a:t>Heaters: P</a:t>
            </a:r>
            <a:r>
              <a:rPr lang="en-US" baseline="-25000" smtClean="0">
                <a:solidFill>
                  <a:srgbClr val="FF9900"/>
                </a:solidFill>
              </a:rPr>
              <a:t>tot </a:t>
            </a:r>
            <a:r>
              <a:rPr lang="en-US" smtClean="0">
                <a:solidFill>
                  <a:srgbClr val="FF9900"/>
                </a:solidFill>
              </a:rPr>
              <a:t>= P</a:t>
            </a:r>
            <a:r>
              <a:rPr lang="en-US" baseline="-25000" smtClean="0">
                <a:solidFill>
                  <a:srgbClr val="FF9900"/>
                </a:solidFill>
              </a:rPr>
              <a:t>beam</a:t>
            </a:r>
            <a:r>
              <a:rPr lang="en-US" smtClean="0">
                <a:solidFill>
                  <a:srgbClr val="FF9900"/>
                </a:solidFill>
              </a:rPr>
              <a:t> + P</a:t>
            </a:r>
            <a:r>
              <a:rPr lang="en-US" baseline="-25000" smtClean="0">
                <a:solidFill>
                  <a:srgbClr val="FF9900"/>
                </a:solidFill>
              </a:rPr>
              <a:t>reserve</a:t>
            </a:r>
            <a:r>
              <a:rPr lang="en-US" smtClean="0">
                <a:solidFill>
                  <a:srgbClr val="FF9900"/>
                </a:solidFill>
              </a:rPr>
              <a:t> ~ 550 + 100 ~ 650 W at 80 </a:t>
            </a:r>
            <a:r>
              <a:rPr lang="en-US" smtClean="0">
                <a:solidFill>
                  <a:srgbClr val="FF9900"/>
                </a:solidFill>
                <a:cs typeface="Times New Roman" pitchFamily="18" charset="0"/>
              </a:rPr>
              <a:t>µA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867400" y="2286000"/>
            <a:ext cx="323850" cy="695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Parking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153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You are running 2 </a:t>
            </a:r>
            <a:r>
              <a:rPr lang="en-US" dirty="0" err="1" smtClean="0">
                <a:solidFill>
                  <a:srgbClr val="FF0000"/>
                </a:solidFill>
              </a:rPr>
              <a:t>cryotargets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simultaneously!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Only one is in the beam, so reduce power on the other!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99"/>
                </a:solidFill>
              </a:rPr>
              <a:t>If you know one will not go in beam for at least a day </a:t>
            </a:r>
            <a:r>
              <a:rPr lang="en-US" dirty="0" smtClean="0">
                <a:solidFill>
                  <a:srgbClr val="333399"/>
                </a:solidFill>
                <a:sym typeface="Wingdings" pitchFamily="2" charset="2"/>
              </a:rPr>
              <a:t> park it (reduces ESR load)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CC33"/>
                </a:solidFill>
                <a:sym typeface="Wingdings" pitchFamily="2" charset="2"/>
              </a:rPr>
              <a:t>Park means: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CC33"/>
                </a:solidFill>
                <a:sym typeface="Wingdings" pitchFamily="2" charset="2"/>
              </a:rPr>
              <a:t>Close JT to minimize P</a:t>
            </a:r>
            <a:r>
              <a:rPr lang="en-US" baseline="-25000" dirty="0" smtClean="0">
                <a:solidFill>
                  <a:srgbClr val="33CC33"/>
                </a:solidFill>
                <a:sym typeface="Wingdings" pitchFamily="2" charset="2"/>
              </a:rPr>
              <a:t>reserve</a:t>
            </a:r>
            <a:r>
              <a:rPr lang="en-US" dirty="0" smtClean="0">
                <a:solidFill>
                  <a:srgbClr val="33CC33"/>
                </a:solidFill>
                <a:sym typeface="Wingdings" pitchFamily="2" charset="2"/>
              </a:rPr>
              <a:t> ~ 50W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CC33"/>
                </a:solidFill>
                <a:sym typeface="Wingdings" pitchFamily="2" charset="2"/>
              </a:rPr>
              <a:t>possibly also drop </a:t>
            </a:r>
            <a:r>
              <a:rPr lang="en-US" dirty="0" err="1" smtClean="0">
                <a:solidFill>
                  <a:srgbClr val="33CC33"/>
                </a:solidFill>
                <a:cs typeface="Times New Roman" pitchFamily="18" charset="0"/>
                <a:sym typeface="Wingdings" pitchFamily="2" charset="2"/>
              </a:rPr>
              <a:t>ν</a:t>
            </a:r>
            <a:r>
              <a:rPr lang="en-US" baseline="-25000" dirty="0" err="1" smtClean="0">
                <a:solidFill>
                  <a:srgbClr val="33CC33"/>
                </a:solidFill>
                <a:cs typeface="Times New Roman" pitchFamily="18" charset="0"/>
                <a:sym typeface="Wingdings" pitchFamily="2" charset="2"/>
              </a:rPr>
              <a:t>fan</a:t>
            </a:r>
            <a:r>
              <a:rPr lang="en-US" dirty="0" smtClean="0">
                <a:solidFill>
                  <a:srgbClr val="33CC33"/>
                </a:solidFill>
                <a:sym typeface="Wingdings" pitchFamily="2" charset="2"/>
              </a:rPr>
              <a:t> to </a:t>
            </a:r>
            <a:r>
              <a:rPr lang="en-US" dirty="0" smtClean="0">
                <a:solidFill>
                  <a:srgbClr val="33CC33"/>
                </a:solidFill>
                <a:sym typeface="Wingdings" pitchFamily="2" charset="2"/>
              </a:rPr>
              <a:t>expert specified value</a:t>
            </a:r>
            <a:endParaRPr lang="en-US" dirty="0" smtClean="0">
              <a:solidFill>
                <a:srgbClr val="33CC33"/>
              </a:solidFill>
              <a:sym typeface="Wingdings" pitchFamily="2" charset="2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39800" y="5410200"/>
            <a:ext cx="7305675" cy="4206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i="1"/>
              <a:t>Better not to mess with fans unless you absolutely have 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Basic Equations</a:t>
            </a:r>
          </a:p>
        </p:txBody>
      </p:sp>
      <p:graphicFrame>
        <p:nvGraphicFramePr>
          <p:cNvPr id="14373" name="Group 1061"/>
          <p:cNvGraphicFramePr>
            <a:graphicFrameLocks noGrp="1"/>
          </p:cNvGraphicFramePr>
          <p:nvPr/>
        </p:nvGraphicFramePr>
        <p:xfrm>
          <a:off x="1320800" y="4229100"/>
          <a:ext cx="7112000" cy="2384425"/>
        </p:xfrm>
        <a:graphic>
          <a:graphicData uri="http://schemas.openxmlformats.org/drawingml/2006/table">
            <a:tbl>
              <a:tblPr/>
              <a:tblGrid>
                <a:gridCol w="2370138"/>
                <a:gridCol w="2371725"/>
                <a:gridCol w="2370137"/>
              </a:tblGrid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Where: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LH2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(19K,23 psia)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LD2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(22K, 23 psia)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 (g/cm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0.07231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0.1674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de/dx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(MeV/g/cm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4.8 @ 3 GeV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 @ 3 GeV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(J/gK)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8.8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50" name="Group 1062"/>
          <p:cNvGrpSpPr>
            <a:grpSpLocks/>
          </p:cNvGrpSpPr>
          <p:nvPr/>
        </p:nvGrpSpPr>
        <p:grpSpPr bwMode="auto">
          <a:xfrm>
            <a:off x="1544638" y="2343150"/>
            <a:ext cx="6096000" cy="827088"/>
            <a:chOff x="973" y="1476"/>
            <a:chExt cx="3840" cy="521"/>
          </a:xfrm>
        </p:grpSpPr>
        <p:sp>
          <p:nvSpPr>
            <p:cNvPr id="1055" name="Text Box 1052"/>
            <p:cNvSpPr txBox="1">
              <a:spLocks noChangeArrowheads="1"/>
            </p:cNvSpPr>
            <p:nvPr/>
          </p:nvSpPr>
          <p:spPr bwMode="auto">
            <a:xfrm>
              <a:off x="973" y="1620"/>
              <a:ext cx="4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cs typeface="Times New Roman" pitchFamily="18" charset="0"/>
                </a:rPr>
                <a:t>ΔT=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6" name="Text Box 1053"/>
            <p:cNvSpPr txBox="1">
              <a:spLocks noChangeArrowheads="1"/>
            </p:cNvSpPr>
            <p:nvPr/>
          </p:nvSpPr>
          <p:spPr bwMode="auto">
            <a:xfrm>
              <a:off x="2149" y="1476"/>
              <a:ext cx="21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dE/dx(MeV/g/cm</a:t>
              </a:r>
              <a:r>
                <a:rPr lang="en-US" baseline="30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) I</a:t>
              </a:r>
              <a:r>
                <a:rPr lang="en-US" baseline="-25000">
                  <a:solidFill>
                    <a:schemeClr val="tx1"/>
                  </a:solidFill>
                </a:rPr>
                <a:t>b</a:t>
              </a:r>
              <a:r>
                <a:rPr lang="en-US">
                  <a:solidFill>
                    <a:schemeClr val="tx1"/>
                  </a:solidFill>
                </a:rPr>
                <a:t>(</a:t>
              </a:r>
              <a:r>
                <a:rPr lang="en-US">
                  <a:solidFill>
                    <a:schemeClr val="tx1"/>
                  </a:solidFill>
                  <a:cs typeface="Times New Roman" pitchFamily="18" charset="0"/>
                </a:rPr>
                <a:t>μA)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7" name="Text Box 1054"/>
            <p:cNvSpPr txBox="1">
              <a:spLocks noChangeArrowheads="1"/>
            </p:cNvSpPr>
            <p:nvPr/>
          </p:nvSpPr>
          <p:spPr bwMode="auto">
            <a:xfrm>
              <a:off x="2049" y="1709"/>
              <a:ext cx="2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c</a:t>
              </a:r>
              <a:r>
                <a:rPr lang="en-US" baseline="-25000">
                  <a:solidFill>
                    <a:schemeClr val="tx1"/>
                  </a:solidFill>
                </a:rPr>
                <a:t>p</a:t>
              </a:r>
              <a:r>
                <a:rPr lang="en-US">
                  <a:solidFill>
                    <a:schemeClr val="tx1"/>
                  </a:solidFill>
                </a:rPr>
                <a:t>(J/gK) d</a:t>
              </a:r>
              <a:r>
                <a:rPr lang="en-US" baseline="-25000">
                  <a:solidFill>
                    <a:schemeClr val="tx1"/>
                  </a:solidFill>
                </a:rPr>
                <a:t>raster</a:t>
              </a:r>
              <a:r>
                <a:rPr lang="en-US">
                  <a:solidFill>
                    <a:schemeClr val="tx1"/>
                  </a:solidFill>
                </a:rPr>
                <a:t>(cm) v</a:t>
              </a:r>
              <a:r>
                <a:rPr lang="en-US" baseline="-25000">
                  <a:solidFill>
                    <a:schemeClr val="tx1"/>
                  </a:solidFill>
                </a:rPr>
                <a:t>s</a:t>
              </a:r>
              <a:r>
                <a:rPr lang="en-US">
                  <a:solidFill>
                    <a:schemeClr val="tx1"/>
                  </a:solidFill>
                </a:rPr>
                <a:t>(cm/s)</a:t>
              </a:r>
            </a:p>
          </p:txBody>
        </p:sp>
        <p:sp>
          <p:nvSpPr>
            <p:cNvPr id="1058" name="Line 1055"/>
            <p:cNvSpPr>
              <a:spLocks noChangeShapeType="1"/>
            </p:cNvSpPr>
            <p:nvPr/>
          </p:nvSpPr>
          <p:spPr bwMode="auto">
            <a:xfrm>
              <a:off x="1549" y="1751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1" name="Group 1056"/>
          <p:cNvGrpSpPr>
            <a:grpSpLocks/>
          </p:cNvGrpSpPr>
          <p:nvPr/>
        </p:nvGrpSpPr>
        <p:grpSpPr bwMode="auto">
          <a:xfrm>
            <a:off x="3251200" y="1200150"/>
            <a:ext cx="2438400" cy="857250"/>
            <a:chOff x="1536" y="1296"/>
            <a:chExt cx="1152" cy="720"/>
          </a:xfrm>
        </p:grpSpPr>
        <p:graphicFrame>
          <p:nvGraphicFramePr>
            <p:cNvPr id="1026" name="Object 1057"/>
            <p:cNvGraphicFramePr>
              <a:graphicFrameLocks noChangeAspect="1"/>
            </p:cNvGraphicFramePr>
            <p:nvPr/>
          </p:nvGraphicFramePr>
          <p:xfrm>
            <a:off x="1632" y="1344"/>
            <a:ext cx="992" cy="584"/>
          </p:xfrm>
          <a:graphic>
            <a:graphicData uri="http://schemas.openxmlformats.org/presentationml/2006/ole">
              <p:oleObj spid="_x0000_s1026" name="Equation" r:id="rId4" imgW="1574640" imgH="927000" progId="Equation.3">
                <p:embed/>
              </p:oleObj>
            </a:graphicData>
          </a:graphic>
        </p:graphicFrame>
        <p:sp>
          <p:nvSpPr>
            <p:cNvPr id="1054" name="Rectangle 1058"/>
            <p:cNvSpPr>
              <a:spLocks noChangeArrowheads="1"/>
            </p:cNvSpPr>
            <p:nvPr/>
          </p:nvSpPr>
          <p:spPr bwMode="auto">
            <a:xfrm>
              <a:off x="1536" y="1296"/>
              <a:ext cx="1152" cy="72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2" name="Text Box 1059"/>
          <p:cNvSpPr txBox="1">
            <a:spLocks noChangeArrowheads="1"/>
          </p:cNvSpPr>
          <p:nvPr/>
        </p:nvSpPr>
        <p:spPr bwMode="auto">
          <a:xfrm>
            <a:off x="3565525" y="3257550"/>
            <a:ext cx="21891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>
                <a:solidFill>
                  <a:srgbClr val="33CC33"/>
                </a:solidFill>
                <a:sym typeface="Symbol" pitchFamily="18" charset="2"/>
              </a:rPr>
              <a:t>/  1.5% T</a:t>
            </a:r>
            <a:endParaRPr lang="en-US">
              <a:solidFill>
                <a:srgbClr val="33CC33"/>
              </a:solidFill>
            </a:endParaRPr>
          </a:p>
        </p:txBody>
      </p:sp>
      <p:sp>
        <p:nvSpPr>
          <p:cNvPr id="1053" name="Text Box 1060"/>
          <p:cNvSpPr txBox="1">
            <a:spLocks noChangeArrowheads="1"/>
          </p:cNvSpPr>
          <p:nvPr/>
        </p:nvSpPr>
        <p:spPr bwMode="auto">
          <a:xfrm>
            <a:off x="1557338" y="3714750"/>
            <a:ext cx="63023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r>
              <a:rPr lang="en-US"/>
              <a:t>(W)=I</a:t>
            </a:r>
            <a:r>
              <a:rPr lang="en-US" baseline="-25000"/>
              <a:t>b</a:t>
            </a:r>
            <a:r>
              <a:rPr lang="en-US"/>
              <a:t>(</a:t>
            </a:r>
            <a:r>
              <a:rPr lang="en-US">
                <a:cs typeface="Times New Roman" pitchFamily="18" charset="0"/>
              </a:rPr>
              <a:t>μA) </a:t>
            </a:r>
            <a:r>
              <a:rPr lang="en-US">
                <a:sym typeface="Symbol" pitchFamily="18" charset="2"/>
              </a:rPr>
              <a:t>(g/cm</a:t>
            </a:r>
            <a:r>
              <a:rPr lang="en-US" baseline="30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) t(cm) dE/dx(MeV/g/cm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)</a:t>
            </a:r>
            <a:r>
              <a:rPr lang="en-US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Beam Power</a:t>
            </a:r>
          </a:p>
        </p:txBody>
      </p:sp>
      <p:pic>
        <p:nvPicPr>
          <p:cNvPr id="20483" name="Picture 5" descr="sp03-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056438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74675" y="1898650"/>
            <a:ext cx="7932738" cy="4397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Note: Normally have an additional 50-100 W of reserve power.</a:t>
            </a:r>
          </a:p>
        </p:txBody>
      </p:sp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5486400" y="914400"/>
            <a:ext cx="12192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4" descr="image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259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Cryostack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28600" y="1676400"/>
            <a:ext cx="3187700" cy="4254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b="1"/>
              <a:t>Loop 1 High Pressure He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81000" y="3352800"/>
            <a:ext cx="2701925" cy="8509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Loop 2 LH</a:t>
            </a:r>
            <a:r>
              <a:rPr lang="en-US" b="1" baseline="-25000"/>
              <a:t>2</a:t>
            </a:r>
            <a:r>
              <a:rPr lang="en-US" b="1"/>
              <a:t> or LD</a:t>
            </a:r>
            <a:r>
              <a:rPr lang="en-US" b="1" baseline="-25000"/>
              <a:t>2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(spare?)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47663" y="4724400"/>
            <a:ext cx="2701925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Loop 3 LH</a:t>
            </a:r>
            <a:r>
              <a:rPr lang="en-US" b="1" baseline="-25000"/>
              <a:t>2</a:t>
            </a:r>
            <a:r>
              <a:rPr lang="en-US" b="1"/>
              <a:t> or LD</a:t>
            </a:r>
            <a:r>
              <a:rPr lang="en-US" b="1" baseline="-25000"/>
              <a:t>2</a:t>
            </a:r>
          </a:p>
        </p:txBody>
      </p:sp>
      <p:sp>
        <p:nvSpPr>
          <p:cNvPr id="21511" name="Line 12"/>
          <p:cNvSpPr>
            <a:spLocks noChangeShapeType="1"/>
          </p:cNvSpPr>
          <p:nvPr/>
        </p:nvSpPr>
        <p:spPr bwMode="auto">
          <a:xfrm>
            <a:off x="3124200" y="3581400"/>
            <a:ext cx="2438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13"/>
          <p:cNvSpPr>
            <a:spLocks noChangeShapeType="1"/>
          </p:cNvSpPr>
          <p:nvPr/>
        </p:nvSpPr>
        <p:spPr bwMode="auto">
          <a:xfrm>
            <a:off x="3429000" y="5029200"/>
            <a:ext cx="1981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16"/>
          <p:cNvSpPr>
            <a:spLocks noChangeShapeType="1"/>
          </p:cNvSpPr>
          <p:nvPr/>
        </p:nvSpPr>
        <p:spPr bwMode="auto">
          <a:xfrm flipV="1">
            <a:off x="3581400" y="4800600"/>
            <a:ext cx="2057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23"/>
          <p:cNvSpPr>
            <a:spLocks noChangeShapeType="1"/>
          </p:cNvSpPr>
          <p:nvPr/>
        </p:nvSpPr>
        <p:spPr bwMode="auto">
          <a:xfrm>
            <a:off x="3352800" y="1905000"/>
            <a:ext cx="2286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25"/>
          <p:cNvSpPr>
            <a:spLocks noChangeShapeType="1"/>
          </p:cNvSpPr>
          <p:nvPr/>
        </p:nvSpPr>
        <p:spPr bwMode="auto">
          <a:xfrm>
            <a:off x="3048000" y="3810000"/>
            <a:ext cx="2590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none" smtClean="0"/>
              <a:t>H</a:t>
            </a:r>
            <a:r>
              <a:rPr lang="en-US" u="none" baseline="-25000" smtClean="0"/>
              <a:t>2</a:t>
            </a:r>
            <a:r>
              <a:rPr lang="en-US" u="none" smtClean="0"/>
              <a:t> Cells</a:t>
            </a:r>
          </a:p>
        </p:txBody>
      </p:sp>
      <p:pic>
        <p:nvPicPr>
          <p:cNvPr id="22531" name="Picture 5" descr="crytarc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553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 Cells</a:t>
            </a:r>
          </a:p>
        </p:txBody>
      </p:sp>
      <p:pic>
        <p:nvPicPr>
          <p:cNvPr id="23555" name="Picture 5" descr="tarbu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ip_t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9" descr="image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70000"/>
            <a:ext cx="65913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38600"/>
            <a:ext cx="3492500" cy="669925"/>
          </a:xfrm>
          <a:solidFill>
            <a:schemeClr val="bg1"/>
          </a:solidFill>
          <a:ln w="28575" cap="flat" algn="ctr">
            <a:solidFill>
              <a:schemeClr val="tx1"/>
            </a:solidFill>
          </a:ln>
        </p:spPr>
        <p:txBody>
          <a:bodyPr anchor="t">
            <a:spAutoFit/>
          </a:bodyPr>
          <a:lstStyle/>
          <a:p>
            <a:pPr eaLnBrk="1" hangingPunct="1"/>
            <a:r>
              <a:rPr lang="en-US" sz="3600" u="none" smtClean="0">
                <a:solidFill>
                  <a:schemeClr val="tx1"/>
                </a:solidFill>
                <a:effectLst/>
              </a:rPr>
              <a:t>Solid Targets</a:t>
            </a:r>
          </a:p>
        </p:txBody>
      </p:sp>
      <p:sp>
        <p:nvSpPr>
          <p:cNvPr id="24580" name="Line 20"/>
          <p:cNvSpPr>
            <a:spLocks noChangeShapeType="1"/>
          </p:cNvSpPr>
          <p:nvPr/>
        </p:nvSpPr>
        <p:spPr bwMode="auto">
          <a:xfrm>
            <a:off x="3352800" y="43434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 descr="cryot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73200"/>
            <a:ext cx="6248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81000" y="3810000"/>
            <a:ext cx="2862263" cy="4857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Scattering Chamber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 flipV="1">
            <a:off x="3352800" y="3810000"/>
            <a:ext cx="1981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9600" y="2590800"/>
            <a:ext cx="2555875" cy="4857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Lifter Mechanism</a:t>
            </a:r>
          </a:p>
        </p:txBody>
      </p:sp>
      <p:sp>
        <p:nvSpPr>
          <p:cNvPr id="25606" name="Line 11"/>
          <p:cNvSpPr>
            <a:spLocks noChangeShapeType="1"/>
          </p:cNvSpPr>
          <p:nvPr/>
        </p:nvSpPr>
        <p:spPr bwMode="auto">
          <a:xfrm flipV="1">
            <a:off x="3200400" y="1447800"/>
            <a:ext cx="2209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-33338" y="1600200"/>
            <a:ext cx="3557588" cy="4857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JT’s, Gas &amp; Coolant lines</a:t>
            </a:r>
          </a:p>
        </p:txBody>
      </p:sp>
      <p:sp>
        <p:nvSpPr>
          <p:cNvPr id="25608" name="Line 13"/>
          <p:cNvSpPr>
            <a:spLocks noChangeShapeType="1"/>
          </p:cNvSpPr>
          <p:nvPr/>
        </p:nvSpPr>
        <p:spPr bwMode="auto">
          <a:xfrm flipV="1">
            <a:off x="3429000" y="1143000"/>
            <a:ext cx="1828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89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Target on the Pivot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Essential Responsibilities</a:t>
            </a:r>
          </a:p>
        </p:txBody>
      </p:sp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7924800" cy="4800600"/>
          </a:xfr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At start of your shift: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Verify power settings, configuration, program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Verify alarm handler &amp; logger are functional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Make sure </a:t>
            </a:r>
            <a:r>
              <a:rPr lang="en-US" sz="2400" dirty="0" err="1" smtClean="0">
                <a:solidFill>
                  <a:srgbClr val="FF0000"/>
                </a:solidFill>
              </a:rPr>
              <a:t>alh</a:t>
            </a:r>
            <a:r>
              <a:rPr lang="en-US" sz="2400" dirty="0" smtClean="0">
                <a:solidFill>
                  <a:srgbClr val="FF0000"/>
                </a:solidFill>
              </a:rPr>
              <a:t> visible in all workspaces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Complete the checklist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Log alarms, configuration changes</a:t>
            </a:r>
          </a:p>
          <a:p>
            <a:pPr eaLnBrk="1" hangingPunct="1"/>
            <a:r>
              <a:rPr lang="en-US" sz="2800" dirty="0" smtClean="0">
                <a:solidFill>
                  <a:srgbClr val="33CC33"/>
                </a:solidFill>
              </a:rPr>
              <a:t>Service alarms from lowest level in tree</a:t>
            </a:r>
          </a:p>
          <a:p>
            <a:pPr eaLnBrk="1" hangingPunct="1"/>
            <a:r>
              <a:rPr lang="en-US" sz="2800" dirty="0" smtClean="0">
                <a:solidFill>
                  <a:srgbClr val="FF6600"/>
                </a:solidFill>
              </a:rPr>
              <a:t>Contact MCC before &amp; after </a:t>
            </a:r>
            <a:r>
              <a:rPr lang="en-US" sz="2800" dirty="0" err="1" smtClean="0">
                <a:solidFill>
                  <a:srgbClr val="FF6600"/>
                </a:solidFill>
              </a:rPr>
              <a:t>tgt</a:t>
            </a:r>
            <a:r>
              <a:rPr lang="en-US" sz="2800" dirty="0" smtClean="0">
                <a:solidFill>
                  <a:srgbClr val="FF6600"/>
                </a:solidFill>
              </a:rPr>
              <a:t> motion</a:t>
            </a:r>
          </a:p>
          <a:p>
            <a:pPr eaLnBrk="1" hangingPunct="1"/>
            <a:r>
              <a:rPr lang="en-US" sz="2800" dirty="0" smtClean="0">
                <a:solidFill>
                  <a:srgbClr val="00CCFF"/>
                </a:solidFill>
              </a:rPr>
              <a:t>Know the essential “How-</a:t>
            </a:r>
            <a:r>
              <a:rPr lang="en-US" sz="2800" dirty="0" err="1" smtClean="0">
                <a:solidFill>
                  <a:srgbClr val="00CCFF"/>
                </a:solidFill>
              </a:rPr>
              <a:t>tos</a:t>
            </a:r>
            <a:r>
              <a:rPr lang="en-US" sz="2800" dirty="0" smtClean="0">
                <a:solidFill>
                  <a:srgbClr val="00CCFF"/>
                </a:solidFill>
              </a:rPr>
              <a:t>”</a:t>
            </a:r>
            <a:endParaRPr lang="en-US" sz="2800" dirty="0" smtClean="0">
              <a:solidFill>
                <a:srgbClr val="00CCFF"/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4" descr="cryot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335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Target</a:t>
            </a:r>
            <a:br>
              <a:rPr lang="en-US" sz="4000" smtClean="0"/>
            </a:br>
            <a:r>
              <a:rPr lang="en-US" sz="4000" smtClean="0"/>
              <a:t>Electronics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6767513" y="4572000"/>
            <a:ext cx="2200275" cy="4857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Fan controllers</a:t>
            </a:r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 flipH="1" flipV="1">
            <a:off x="5257800" y="3733800"/>
            <a:ext cx="1295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924550" y="2819400"/>
            <a:ext cx="1584325" cy="495300"/>
          </a:xfrm>
          <a:prstGeom prst="rect">
            <a:avLst/>
          </a:prstGeom>
          <a:solidFill>
            <a:srgbClr val="000000"/>
          </a:solidFill>
          <a:ln w="38100">
            <a:solidFill>
              <a:srgbClr val="0066FF"/>
            </a:solidFill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>
                <a:solidFill>
                  <a:srgbClr val="00FFFF"/>
                </a:solidFill>
              </a:rPr>
              <a:t>JT control</a:t>
            </a: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 flipH="1" flipV="1">
            <a:off x="4495800" y="2514600"/>
            <a:ext cx="1295400" cy="4572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6421438" y="152400"/>
            <a:ext cx="2741612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>
                <a:solidFill>
                  <a:srgbClr val="33CC33"/>
                </a:solidFill>
              </a:rPr>
              <a:t>Lift/rot. controllers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6462713" y="3581400"/>
            <a:ext cx="1905000" cy="4857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Tachometers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6059488" y="5867400"/>
            <a:ext cx="2887662" cy="4857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HPH power supplies</a:t>
            </a:r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1752600" y="6400800"/>
            <a:ext cx="1600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0" y="6096000"/>
            <a:ext cx="1609725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P readouts</a:t>
            </a: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H="1" flipV="1">
            <a:off x="5486400" y="4800600"/>
            <a:ext cx="1295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6"/>
          <p:cNvSpPr>
            <a:spLocks noChangeShapeType="1"/>
          </p:cNvSpPr>
          <p:nvPr/>
        </p:nvSpPr>
        <p:spPr bwMode="auto">
          <a:xfrm flipH="1">
            <a:off x="2895600" y="6096000"/>
            <a:ext cx="3048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7"/>
          <p:cNvSpPr>
            <a:spLocks noChangeShapeType="1"/>
          </p:cNvSpPr>
          <p:nvPr/>
        </p:nvSpPr>
        <p:spPr bwMode="auto">
          <a:xfrm flipH="1">
            <a:off x="4343400" y="381000"/>
            <a:ext cx="2133600" cy="609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Text Box 18"/>
          <p:cNvSpPr txBox="1">
            <a:spLocks noChangeArrowheads="1"/>
          </p:cNvSpPr>
          <p:nvPr/>
        </p:nvSpPr>
        <p:spPr bwMode="auto">
          <a:xfrm>
            <a:off x="5548313" y="762000"/>
            <a:ext cx="2635250" cy="4857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Loop 1 &amp; 2 Temps</a:t>
            </a:r>
          </a:p>
        </p:txBody>
      </p:sp>
      <p:sp>
        <p:nvSpPr>
          <p:cNvPr id="26641" name="Text Box 19"/>
          <p:cNvSpPr txBox="1">
            <a:spLocks noChangeArrowheads="1"/>
          </p:cNvSpPr>
          <p:nvPr/>
        </p:nvSpPr>
        <p:spPr bwMode="auto">
          <a:xfrm>
            <a:off x="6437313" y="1219200"/>
            <a:ext cx="2076450" cy="4857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Loop 3 Temps</a:t>
            </a:r>
          </a:p>
        </p:txBody>
      </p:sp>
      <p:sp>
        <p:nvSpPr>
          <p:cNvPr id="26642" name="Text Box 20"/>
          <p:cNvSpPr txBox="1">
            <a:spLocks noChangeArrowheads="1"/>
          </p:cNvSpPr>
          <p:nvPr/>
        </p:nvSpPr>
        <p:spPr bwMode="auto">
          <a:xfrm>
            <a:off x="6477000" y="1828800"/>
            <a:ext cx="2287588" cy="4857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Cryogen Temps</a:t>
            </a:r>
          </a:p>
        </p:txBody>
      </p:sp>
      <p:sp>
        <p:nvSpPr>
          <p:cNvPr id="26643" name="Line 21"/>
          <p:cNvSpPr>
            <a:spLocks noChangeShapeType="1"/>
          </p:cNvSpPr>
          <p:nvPr/>
        </p:nvSpPr>
        <p:spPr bwMode="auto">
          <a:xfrm flipH="1">
            <a:off x="4724400" y="990600"/>
            <a:ext cx="838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Line 22"/>
          <p:cNvSpPr>
            <a:spLocks noChangeShapeType="1"/>
          </p:cNvSpPr>
          <p:nvPr/>
        </p:nvSpPr>
        <p:spPr bwMode="auto">
          <a:xfrm flipH="1">
            <a:off x="4572000" y="1447800"/>
            <a:ext cx="1828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Line 23"/>
          <p:cNvSpPr>
            <a:spLocks noChangeShapeType="1"/>
          </p:cNvSpPr>
          <p:nvPr/>
        </p:nvSpPr>
        <p:spPr bwMode="auto">
          <a:xfrm flipH="1" flipV="1">
            <a:off x="4876800" y="21336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381" descr="HallA_p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3058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Hall A Layout</a:t>
            </a:r>
          </a:p>
        </p:txBody>
      </p:sp>
      <p:sp>
        <p:nvSpPr>
          <p:cNvPr id="27652" name="Text Box 2372"/>
          <p:cNvSpPr txBox="1">
            <a:spLocks noChangeArrowheads="1"/>
          </p:cNvSpPr>
          <p:nvPr/>
        </p:nvSpPr>
        <p:spPr bwMode="auto">
          <a:xfrm>
            <a:off x="7058025" y="5391150"/>
            <a:ext cx="977900" cy="4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Target</a:t>
            </a:r>
          </a:p>
        </p:txBody>
      </p:sp>
      <p:sp>
        <p:nvSpPr>
          <p:cNvPr id="27653" name="Text Box 2373"/>
          <p:cNvSpPr txBox="1">
            <a:spLocks noChangeArrowheads="1"/>
          </p:cNvSpPr>
          <p:nvPr/>
        </p:nvSpPr>
        <p:spPr bwMode="auto">
          <a:xfrm>
            <a:off x="3962400" y="5791200"/>
            <a:ext cx="1993900" cy="7493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Target Electronics</a:t>
            </a:r>
          </a:p>
        </p:txBody>
      </p:sp>
      <p:sp>
        <p:nvSpPr>
          <p:cNvPr id="27654" name="Text Box 2374"/>
          <p:cNvSpPr txBox="1">
            <a:spLocks noChangeArrowheads="1"/>
          </p:cNvSpPr>
          <p:nvPr/>
        </p:nvSpPr>
        <p:spPr bwMode="auto">
          <a:xfrm>
            <a:off x="838200" y="5562600"/>
            <a:ext cx="2195513" cy="4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Target gas panel</a:t>
            </a:r>
          </a:p>
        </p:txBody>
      </p:sp>
      <p:sp>
        <p:nvSpPr>
          <p:cNvPr id="27655" name="Line 2376"/>
          <p:cNvSpPr>
            <a:spLocks noChangeShapeType="1"/>
          </p:cNvSpPr>
          <p:nvPr/>
        </p:nvSpPr>
        <p:spPr bwMode="auto">
          <a:xfrm flipH="1" flipV="1">
            <a:off x="4724400" y="3581400"/>
            <a:ext cx="23622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6" name="Line 2375"/>
          <p:cNvSpPr>
            <a:spLocks noChangeShapeType="1"/>
          </p:cNvSpPr>
          <p:nvPr/>
        </p:nvSpPr>
        <p:spPr bwMode="auto">
          <a:xfrm flipV="1">
            <a:off x="1981200" y="3886200"/>
            <a:ext cx="16002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7" name="Line 2377"/>
          <p:cNvSpPr>
            <a:spLocks noChangeShapeType="1"/>
          </p:cNvSpPr>
          <p:nvPr/>
        </p:nvSpPr>
        <p:spPr bwMode="auto">
          <a:xfrm flipH="1" flipV="1">
            <a:off x="3810000" y="3733800"/>
            <a:ext cx="7620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Ballast Tanks</a:t>
            </a:r>
          </a:p>
        </p:txBody>
      </p:sp>
      <p:pic>
        <p:nvPicPr>
          <p:cNvPr id="28675" name="Picture 4" descr="sp-03 bal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518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743450" y="955675"/>
            <a:ext cx="573088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H2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979988" y="1489075"/>
            <a:ext cx="557212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D2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200650" y="2174875"/>
            <a:ext cx="573088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G0</a:t>
            </a: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H="1">
            <a:off x="4114800" y="11430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H="1">
            <a:off x="3657600" y="1752600"/>
            <a:ext cx="1371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H="1">
            <a:off x="4800600" y="2438400"/>
            <a:ext cx="381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Diurnal </a:t>
            </a:r>
            <a:r>
              <a:rPr lang="en-US" smtClean="0">
                <a:cs typeface="Times New Roman" pitchFamily="18" charset="0"/>
              </a:rPr>
              <a:t>Δ</a:t>
            </a:r>
            <a:r>
              <a:rPr lang="en-US" smtClean="0"/>
              <a:t>P</a:t>
            </a:r>
          </a:p>
        </p:txBody>
      </p:sp>
      <p:sp>
        <p:nvSpPr>
          <p:cNvPr id="205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Ballast tank outside, and P </a:t>
            </a:r>
            <a:r>
              <a:rPr lang="en-US" smtClean="0">
                <a:solidFill>
                  <a:schemeClr val="accent2"/>
                </a:solidFill>
                <a:sym typeface="Symbol" pitchFamily="18" charset="2"/>
              </a:rPr>
              <a:t> T. 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  <a:sym typeface="Symbol" pitchFamily="18" charset="2"/>
              </a:rPr>
              <a:t>Ex: </a:t>
            </a:r>
            <a:r>
              <a:rPr lang="en-US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ΔT=15C (5%)  ΔP=1 psi</a:t>
            </a:r>
            <a:endParaRPr lang="en-US" smtClean="0">
              <a:solidFill>
                <a:schemeClr val="accent2"/>
              </a:solidFill>
              <a:sym typeface="Symbol" pitchFamily="18" charset="2"/>
            </a:endParaRPr>
          </a:p>
          <a:p>
            <a:pPr eaLnBrk="1" hangingPunct="1"/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Systematic effect on target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ρ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negligible:</a:t>
            </a:r>
          </a:p>
          <a:p>
            <a:pPr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 eaLnBrk="1" hangingPunct="1"/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71600" y="2778125"/>
          <a:ext cx="6248400" cy="3867150"/>
        </p:xfrm>
        <a:graphic>
          <a:graphicData uri="http://schemas.openxmlformats.org/presentationml/2006/ole">
            <p:oleObj spid="_x0000_s2050" name="Chart" r:id="rId4" imgW="4778121" imgH="295694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Archived </a:t>
            </a:r>
            <a:r>
              <a:rPr lang="en-US" smtClean="0">
                <a:cs typeface="Times New Roman" pitchFamily="18" charset="0"/>
              </a:rPr>
              <a:t>ΔP</a:t>
            </a:r>
            <a:endParaRPr lang="en-US" smtClean="0"/>
          </a:p>
        </p:txBody>
      </p:sp>
      <p:sp>
        <p:nvSpPr>
          <p:cNvPr id="307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1447800"/>
            <a:ext cx="7772400" cy="41148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FF9900"/>
                </a:solidFill>
              </a:rPr>
              <a:t>5 days in December, G0 tgt</a:t>
            </a:r>
          </a:p>
        </p:txBody>
      </p:sp>
      <p:graphicFrame>
        <p:nvGraphicFramePr>
          <p:cNvPr id="3074" name="Rectangle 4"/>
          <p:cNvGraphicFramePr>
            <a:graphicFrameLocks/>
          </p:cNvGraphicFramePr>
          <p:nvPr/>
        </p:nvGraphicFramePr>
        <p:xfrm>
          <a:off x="1524000" y="2286000"/>
          <a:ext cx="6096000" cy="2286000"/>
        </p:xfrm>
        <a:graphic>
          <a:graphicData uri="http://schemas.openxmlformats.org/presentationml/2006/ole">
            <p:oleObj spid="_x0000_s3074" name="Drawing" r:id="rId4" imgW="0" imgH="0" progId="Canvas.Drawing.8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524000" y="2112963"/>
          <a:ext cx="5715000" cy="4284662"/>
        </p:xfrm>
        <a:graphic>
          <a:graphicData uri="http://schemas.openxmlformats.org/presentationml/2006/ole">
            <p:oleObj spid="_x0000_s3075" name="Drawing" r:id="rId5" imgW="5676840" imgH="4257360" progId="Canvas.Drawing.8">
              <p:embed/>
            </p:oleObj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90800" y="2362200"/>
            <a:ext cx="658813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24h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362200" y="3048000"/>
            <a:ext cx="106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lg" len="med"/>
            <a:tailEnd type="triangle" w="lg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3538"/>
            <a:ext cx="777240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Gas Panel</a:t>
            </a:r>
          </a:p>
        </p:txBody>
      </p:sp>
      <p:pic>
        <p:nvPicPr>
          <p:cNvPr id="29699" name="Picture 3" descr="sp-03 gas pa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061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/>
              <a:t>D2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955925" y="628967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/>
              <a:t>He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V="1">
            <a:off x="838200" y="4267200"/>
            <a:ext cx="1447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3429000" y="4495800"/>
            <a:ext cx="762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H="1" flipV="1">
            <a:off x="7162800" y="4267200"/>
            <a:ext cx="1219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8305800" y="5029200"/>
            <a:ext cx="557213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/>
              <a:t>H2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Recommended Studies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Position scans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Horizontal (crucial!)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Vertical (less sensitive)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Move beam in small steps across the target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Luminosity scans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Characterize boiling vs I</a:t>
            </a:r>
            <a:r>
              <a:rPr lang="en-US" baseline="-25000" smtClean="0">
                <a:solidFill>
                  <a:schemeClr val="accent2"/>
                </a:solidFill>
              </a:rPr>
              <a:t>beam</a:t>
            </a:r>
            <a:endParaRPr lang="en-US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Watch tracking efficiency (Eric)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Use cuts to define e’s in HMS cleanly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4cm Tuna Can Boiling</a:t>
            </a:r>
          </a:p>
        </p:txBody>
      </p:sp>
      <p:graphicFrame>
        <p:nvGraphicFramePr>
          <p:cNvPr id="4098" name="Rectangle 4"/>
          <p:cNvGraphicFramePr>
            <a:graphicFrameLocks/>
          </p:cNvGraphicFramePr>
          <p:nvPr/>
        </p:nvGraphicFramePr>
        <p:xfrm>
          <a:off x="1524000" y="2286000"/>
          <a:ext cx="6096000" cy="2286000"/>
        </p:xfrm>
        <a:graphic>
          <a:graphicData uri="http://schemas.openxmlformats.org/presentationml/2006/ole">
            <p:oleObj spid="_x0000_s4098" name="Drawing" r:id="rId3" imgW="0" imgH="0" progId="Canvas.Drawing.8">
              <p:embed/>
            </p:oleObj>
          </a:graphicData>
        </a:graphic>
      </p:graphicFrame>
      <p:graphicFrame>
        <p:nvGraphicFramePr>
          <p:cNvPr id="4099" name="Rectangle 5"/>
          <p:cNvGraphicFramePr>
            <a:graphicFrameLocks/>
          </p:cNvGraphicFramePr>
          <p:nvPr/>
        </p:nvGraphicFramePr>
        <p:xfrm>
          <a:off x="1524000" y="2286000"/>
          <a:ext cx="6096000" cy="2286000"/>
        </p:xfrm>
        <a:graphic>
          <a:graphicData uri="http://schemas.openxmlformats.org/presentationml/2006/ole">
            <p:oleObj spid="_x0000_s4099" name="Drawing" r:id="rId4" imgW="0" imgH="0" progId="Canvas.Drawing.8">
              <p:embed/>
            </p:oleObj>
          </a:graphicData>
        </a:graphic>
      </p:graphicFrame>
      <p:graphicFrame>
        <p:nvGraphicFramePr>
          <p:cNvPr id="4100" name="Rectangle 6"/>
          <p:cNvGraphicFramePr>
            <a:graphicFrameLocks/>
          </p:cNvGraphicFramePr>
          <p:nvPr/>
        </p:nvGraphicFramePr>
        <p:xfrm>
          <a:off x="1524000" y="2286000"/>
          <a:ext cx="6096000" cy="2286000"/>
        </p:xfrm>
        <a:graphic>
          <a:graphicData uri="http://schemas.openxmlformats.org/presentationml/2006/ole">
            <p:oleObj spid="_x0000_s4100" name="Drawing" r:id="rId5" imgW="0" imgH="0" progId="Canvas.Drawing.8">
              <p:embed/>
            </p:oleObj>
          </a:graphicData>
        </a:graphic>
      </p:graphicFrame>
      <p:graphicFrame>
        <p:nvGraphicFramePr>
          <p:cNvPr id="4101" name="Rectangle 7"/>
          <p:cNvGraphicFramePr>
            <a:graphicFrameLocks/>
          </p:cNvGraphicFramePr>
          <p:nvPr/>
        </p:nvGraphicFramePr>
        <p:xfrm>
          <a:off x="1524000" y="2286000"/>
          <a:ext cx="6096000" cy="2286000"/>
        </p:xfrm>
        <a:graphic>
          <a:graphicData uri="http://schemas.openxmlformats.org/presentationml/2006/ole">
            <p:oleObj spid="_x0000_s4101" name="Drawing" r:id="rId6" imgW="0" imgH="0" progId="Canvas.Drawing.8">
              <p:embed/>
            </p:oleObj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2255838" y="1200150"/>
          <a:ext cx="4494212" cy="4908550"/>
        </p:xfrm>
        <a:graphic>
          <a:graphicData uri="http://schemas.openxmlformats.org/presentationml/2006/ole">
            <p:oleObj spid="_x0000_s4102" name="Drawing" r:id="rId7" imgW="5991120" imgH="6543360" progId="Canvas.Drawing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the Counting House</a:t>
            </a:r>
          </a:p>
        </p:txBody>
      </p:sp>
      <p:pic>
        <p:nvPicPr>
          <p:cNvPr id="32771" name="Picture 5" descr="JLAB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3771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0" y="4572000"/>
            <a:ext cx="3160713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Emergency lifter crash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685800" y="3429000"/>
            <a:ext cx="114935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Alarms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5562600" y="2895600"/>
            <a:ext cx="1971675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Panic buttons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457200" y="2133600"/>
            <a:ext cx="26289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Cell Temperatures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1752600" y="1447800"/>
            <a:ext cx="1411288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JT valves</a:t>
            </a:r>
          </a:p>
        </p:txBody>
      </p:sp>
      <p:sp>
        <p:nvSpPr>
          <p:cNvPr id="32777" name="Oval 11"/>
          <p:cNvSpPr>
            <a:spLocks noChangeArrowheads="1"/>
          </p:cNvSpPr>
          <p:nvPr/>
        </p:nvSpPr>
        <p:spPr bwMode="auto">
          <a:xfrm>
            <a:off x="5334000" y="3581400"/>
            <a:ext cx="1752600" cy="16764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7391400" y="4038600"/>
            <a:ext cx="1401763" cy="8223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Controls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Terminal</a:t>
            </a:r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3124200" y="1676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 flipV="1">
            <a:off x="3124200" y="1981200"/>
            <a:ext cx="1295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1" name="Line 15"/>
          <p:cNvSpPr>
            <a:spLocks noChangeShapeType="1"/>
          </p:cNvSpPr>
          <p:nvPr/>
        </p:nvSpPr>
        <p:spPr bwMode="auto">
          <a:xfrm flipV="1">
            <a:off x="1981200" y="3657600"/>
            <a:ext cx="1600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2" name="Line 16"/>
          <p:cNvSpPr>
            <a:spLocks noChangeShapeType="1"/>
          </p:cNvSpPr>
          <p:nvPr/>
        </p:nvSpPr>
        <p:spPr bwMode="auto">
          <a:xfrm flipV="1">
            <a:off x="3124200" y="4724400"/>
            <a:ext cx="533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3" name="Line 17"/>
          <p:cNvSpPr>
            <a:spLocks noChangeShapeType="1"/>
          </p:cNvSpPr>
          <p:nvPr/>
        </p:nvSpPr>
        <p:spPr bwMode="auto">
          <a:xfrm flipH="1">
            <a:off x="4648200" y="3124200"/>
            <a:ext cx="914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4" name="Line 18"/>
          <p:cNvSpPr>
            <a:spLocks noChangeShapeType="1"/>
          </p:cNvSpPr>
          <p:nvPr/>
        </p:nvSpPr>
        <p:spPr bwMode="auto">
          <a:xfrm flipH="1" flipV="1">
            <a:off x="6553200" y="44196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5" name="Line 19"/>
          <p:cNvSpPr>
            <a:spLocks noChangeShapeType="1"/>
          </p:cNvSpPr>
          <p:nvPr/>
        </p:nvSpPr>
        <p:spPr bwMode="auto">
          <a:xfrm flipH="1">
            <a:off x="6248400" y="1828800"/>
            <a:ext cx="1447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6" name="Text Box 20"/>
          <p:cNvSpPr txBox="1">
            <a:spLocks noChangeArrowheads="1"/>
          </p:cNvSpPr>
          <p:nvPr/>
        </p:nvSpPr>
        <p:spPr bwMode="auto">
          <a:xfrm>
            <a:off x="6553200" y="1447800"/>
            <a:ext cx="2384425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Target ops limits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3813" y="609600"/>
            <a:ext cx="1563687" cy="2590800"/>
            <a:chOff x="15" y="384"/>
            <a:chExt cx="985" cy="1632"/>
          </a:xfrm>
        </p:grpSpPr>
        <p:pic>
          <p:nvPicPr>
            <p:cNvPr id="32788" name="Picture 21" descr="MCj0351240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384"/>
              <a:ext cx="820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240" y="1296"/>
              <a:ext cx="48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790" name="Text Box 23"/>
            <p:cNvSpPr txBox="1">
              <a:spLocks noChangeArrowheads="1"/>
            </p:cNvSpPr>
            <p:nvPr/>
          </p:nvSpPr>
          <p:spPr bwMode="auto">
            <a:xfrm>
              <a:off x="15" y="1728"/>
              <a:ext cx="985" cy="288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med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b="1"/>
                <a:t>Target TV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800" smtClean="0"/>
              <a:t>More Counting House:</a:t>
            </a:r>
            <a:r>
              <a:rPr lang="en-US" sz="2800" u="none" smtClean="0"/>
              <a:t> in the center room</a:t>
            </a:r>
          </a:p>
        </p:txBody>
      </p:sp>
      <p:pic>
        <p:nvPicPr>
          <p:cNvPr id="33795" name="Picture 5" descr="JLAB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Oval 6"/>
          <p:cNvSpPr>
            <a:spLocks noChangeArrowheads="1"/>
          </p:cNvSpPr>
          <p:nvPr/>
        </p:nvSpPr>
        <p:spPr bwMode="auto">
          <a:xfrm>
            <a:off x="4572000" y="3429000"/>
            <a:ext cx="304800" cy="30480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V="1">
            <a:off x="1371600" y="2133600"/>
            <a:ext cx="1600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 flipV="1">
            <a:off x="1371600" y="2514600"/>
            <a:ext cx="1600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 flipV="1">
            <a:off x="1524000" y="28956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 flipH="1">
            <a:off x="5943600" y="38862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 flipV="1">
            <a:off x="4572000" y="3733800"/>
            <a:ext cx="1524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3124200" y="5638800"/>
            <a:ext cx="3130550" cy="8223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Old “green button”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Do Not Press to reboot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0" y="2133600"/>
            <a:ext cx="1587500" cy="8223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HP heater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controls</a:t>
            </a: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6392863" y="3429000"/>
            <a:ext cx="2751137" cy="8223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HP heater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Setting Instructions</a:t>
            </a:r>
          </a:p>
        </p:txBody>
      </p:sp>
      <p:sp>
        <p:nvSpPr>
          <p:cNvPr id="33805" name="Line 15"/>
          <p:cNvSpPr>
            <a:spLocks noChangeShapeType="1"/>
          </p:cNvSpPr>
          <p:nvPr/>
        </p:nvSpPr>
        <p:spPr bwMode="auto">
          <a:xfrm flipV="1">
            <a:off x="990600" y="3276600"/>
            <a:ext cx="14478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0" y="4724400"/>
            <a:ext cx="2055813" cy="8223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To reboot: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/>
              <a:t>Use hareboot7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Your Job (Do’s)</a:t>
            </a:r>
          </a:p>
        </p:txBody>
      </p:sp>
      <p:sp>
        <p:nvSpPr>
          <p:cNvPr id="8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19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/>
              <a:t>Keep tgt safe &amp; within specs </a:t>
            </a:r>
            <a:r>
              <a:rPr lang="en-US" sz="2800" smtClean="0">
                <a:solidFill>
                  <a:srgbClr val="FF0000"/>
                </a:solidFill>
              </a:rPr>
              <a:t>(~8 litres of LH</a:t>
            </a:r>
            <a:r>
              <a:rPr 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sz="2800" smtClean="0">
                <a:solidFill>
                  <a:srgbClr val="FF0000"/>
                </a:solidFill>
              </a:rPr>
              <a:t>!!!)</a:t>
            </a:r>
          </a:p>
          <a:p>
            <a:pPr eaLnBrk="1" hangingPunct="1"/>
            <a:r>
              <a:rPr lang="en-US" sz="2800" smtClean="0">
                <a:solidFill>
                  <a:srgbClr val="33CC33"/>
                </a:solidFill>
              </a:rPr>
              <a:t>Monitor! Watch! Listen! Think!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Service &amp; log alarms</a:t>
            </a:r>
          </a:p>
          <a:p>
            <a:pPr eaLnBrk="1" hangingPunct="1"/>
            <a:r>
              <a:rPr lang="en-US" sz="2800" smtClean="0">
                <a:solidFill>
                  <a:srgbClr val="FF6600"/>
                </a:solidFill>
              </a:rPr>
              <a:t>Change targets (thru MCC)</a:t>
            </a:r>
          </a:p>
          <a:p>
            <a:pPr eaLnBrk="1" hangingPunct="1"/>
            <a:r>
              <a:rPr lang="en-US" sz="2800" smtClean="0">
                <a:solidFill>
                  <a:srgbClr val="00CCFF"/>
                </a:solidFill>
              </a:rPr>
              <a:t>Respond to ESR changes with JT</a:t>
            </a:r>
          </a:p>
          <a:p>
            <a:pPr lvl="1" eaLnBrk="1" hangingPunct="1"/>
            <a:r>
              <a:rPr lang="en-US" sz="2400" smtClean="0">
                <a:solidFill>
                  <a:srgbClr val="00CCFF"/>
                </a:solidFill>
              </a:rPr>
              <a:t>Keep ~100 W reserve heater power for PID</a:t>
            </a:r>
          </a:p>
          <a:p>
            <a:pPr eaLnBrk="1" hangingPunct="1"/>
            <a:r>
              <a:rPr lang="en-US" sz="2800" smtClean="0">
                <a:solidFill>
                  <a:srgbClr val="996600"/>
                </a:solidFill>
              </a:rPr>
              <a:t>Log configuration changes, etc. Fill out the checklist.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Assuming you have an x-session on the “cryotarg” console: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400" smtClean="0"/>
              <a:t>Open an xterm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400" smtClean="0"/>
              <a:t>Go to the target directory by typing: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2000" i="1" smtClean="0"/>
              <a:t>atarg@cryotarg&gt;</a:t>
            </a:r>
            <a:r>
              <a:rPr lang="en-US" sz="2000" smtClean="0"/>
              <a:t> $GUI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400" smtClean="0"/>
              <a:t>Start the target GUI by typing: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2000" i="1" smtClean="0"/>
              <a:t>atarg@cryotarg&gt;</a:t>
            </a:r>
            <a:r>
              <a:rPr lang="en-US" sz="2000" smtClean="0"/>
              <a:t> tgtgui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400" smtClean="0"/>
              <a:t>This will launch main GUI.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400" smtClean="0"/>
              <a:t>From main GUI, launch  alh, strip charts, etc.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400" smtClean="0"/>
              <a:t>Insure alh visible everywhere (each workspace). Heartbeat OK?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400" smtClean="0"/>
              <a:t>Open secondary GUI’s from main GUI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Getting Started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5000" y="2438400"/>
            <a:ext cx="6858000" cy="914400"/>
            <a:chOff x="1200" y="1536"/>
            <a:chExt cx="4320" cy="576"/>
          </a:xfrm>
        </p:grpSpPr>
        <p:sp>
          <p:nvSpPr>
            <p:cNvPr id="34821" name="Oval 4"/>
            <p:cNvSpPr>
              <a:spLocks noChangeArrowheads="1"/>
            </p:cNvSpPr>
            <p:nvPr/>
          </p:nvSpPr>
          <p:spPr bwMode="auto">
            <a:xfrm>
              <a:off x="1200" y="1776"/>
              <a:ext cx="1248" cy="336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822" name="Line 5"/>
            <p:cNvSpPr>
              <a:spLocks noChangeShapeType="1"/>
            </p:cNvSpPr>
            <p:nvPr/>
          </p:nvSpPr>
          <p:spPr bwMode="auto">
            <a:xfrm flipH="1">
              <a:off x="2400" y="1632"/>
              <a:ext cx="187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4823" name="Text Box 6"/>
            <p:cNvSpPr txBox="1">
              <a:spLocks noChangeArrowheads="1"/>
            </p:cNvSpPr>
            <p:nvPr/>
          </p:nvSpPr>
          <p:spPr bwMode="auto">
            <a:xfrm>
              <a:off x="4320" y="1536"/>
              <a:ext cx="1200" cy="20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>
                <a:spcBef>
                  <a:spcPct val="50000"/>
                </a:spcBef>
              </a:pPr>
              <a:r>
                <a:rPr lang="en-US" sz="1600">
                  <a:solidFill>
                    <a:schemeClr val="tx1"/>
                  </a:solidFill>
                  <a:latin typeface="Comic Sans MS" pitchFamily="66" charset="0"/>
                </a:rPr>
                <a:t>Computer Prompt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7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228600"/>
            <a:ext cx="4138613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3581400" cy="838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Main GUI</a:t>
            </a:r>
          </a:p>
        </p:txBody>
      </p:sp>
      <p:sp>
        <p:nvSpPr>
          <p:cNvPr id="35844" name="Line 7"/>
          <p:cNvSpPr>
            <a:spLocks noChangeShapeType="1"/>
          </p:cNvSpPr>
          <p:nvPr/>
        </p:nvSpPr>
        <p:spPr bwMode="auto">
          <a:xfrm flipH="1" flipV="1">
            <a:off x="6197600" y="2819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6959600" y="2667000"/>
            <a:ext cx="1385888" cy="439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tx1"/>
                </a:solidFill>
              </a:rPr>
              <a:t>Heartbeat</a:t>
            </a:r>
          </a:p>
        </p:txBody>
      </p:sp>
      <p:sp>
        <p:nvSpPr>
          <p:cNvPr id="35846" name="Line 11"/>
          <p:cNvSpPr>
            <a:spLocks noChangeShapeType="1"/>
          </p:cNvSpPr>
          <p:nvPr/>
        </p:nvSpPr>
        <p:spPr bwMode="auto">
          <a:xfrm flipH="1">
            <a:off x="6197600" y="30480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Text Box 14"/>
          <p:cNvSpPr txBox="1">
            <a:spLocks noChangeArrowheads="1"/>
          </p:cNvSpPr>
          <p:nvPr/>
        </p:nvSpPr>
        <p:spPr bwMode="auto">
          <a:xfrm>
            <a:off x="635000" y="457200"/>
            <a:ext cx="2038350" cy="439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tx1"/>
                </a:solidFill>
              </a:rPr>
              <a:t>Alarm Handler</a:t>
            </a:r>
          </a:p>
        </p:txBody>
      </p:sp>
      <p:sp>
        <p:nvSpPr>
          <p:cNvPr id="35848" name="Line 15"/>
          <p:cNvSpPr>
            <a:spLocks noChangeShapeType="1"/>
          </p:cNvSpPr>
          <p:nvPr/>
        </p:nvSpPr>
        <p:spPr bwMode="auto">
          <a:xfrm flipV="1">
            <a:off x="2616200" y="533400"/>
            <a:ext cx="914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Oval 18"/>
          <p:cNvSpPr>
            <a:spLocks noChangeArrowheads="1"/>
          </p:cNvSpPr>
          <p:nvPr/>
        </p:nvSpPr>
        <p:spPr bwMode="auto">
          <a:xfrm>
            <a:off x="3606800" y="2057400"/>
            <a:ext cx="3124200" cy="6858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0" name="Line 19"/>
          <p:cNvSpPr>
            <a:spLocks noChangeShapeType="1"/>
          </p:cNvSpPr>
          <p:nvPr/>
        </p:nvSpPr>
        <p:spPr bwMode="auto">
          <a:xfrm flipV="1">
            <a:off x="2540000" y="24384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142875" y="2514600"/>
            <a:ext cx="2733675" cy="439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tx1"/>
                </a:solidFill>
              </a:rPr>
              <a:t>Access to sub panels</a:t>
            </a:r>
          </a:p>
        </p:txBody>
      </p:sp>
      <p:sp>
        <p:nvSpPr>
          <p:cNvPr id="35852" name="Oval 21"/>
          <p:cNvSpPr>
            <a:spLocks noChangeArrowheads="1"/>
          </p:cNvSpPr>
          <p:nvPr/>
        </p:nvSpPr>
        <p:spPr bwMode="auto">
          <a:xfrm>
            <a:off x="3530600" y="3429000"/>
            <a:ext cx="838200" cy="533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3" name="Oval 22"/>
          <p:cNvSpPr>
            <a:spLocks noChangeArrowheads="1"/>
          </p:cNvSpPr>
          <p:nvPr/>
        </p:nvSpPr>
        <p:spPr bwMode="auto">
          <a:xfrm>
            <a:off x="4521200" y="3429000"/>
            <a:ext cx="838200" cy="533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4" name="Oval 23"/>
          <p:cNvSpPr>
            <a:spLocks noChangeArrowheads="1"/>
          </p:cNvSpPr>
          <p:nvPr/>
        </p:nvSpPr>
        <p:spPr bwMode="auto">
          <a:xfrm>
            <a:off x="5435600" y="3429000"/>
            <a:ext cx="838200" cy="533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5" name="Oval 24"/>
          <p:cNvSpPr>
            <a:spLocks noChangeArrowheads="1"/>
          </p:cNvSpPr>
          <p:nvPr/>
        </p:nvSpPr>
        <p:spPr bwMode="auto">
          <a:xfrm>
            <a:off x="6426200" y="3429000"/>
            <a:ext cx="838200" cy="533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6" name="Line 25"/>
          <p:cNvSpPr>
            <a:spLocks noChangeShapeType="1"/>
          </p:cNvSpPr>
          <p:nvPr/>
        </p:nvSpPr>
        <p:spPr bwMode="auto">
          <a:xfrm flipV="1">
            <a:off x="4140200" y="4343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26"/>
          <p:cNvSpPr>
            <a:spLocks noChangeShapeType="1"/>
          </p:cNvSpPr>
          <p:nvPr/>
        </p:nvSpPr>
        <p:spPr bwMode="auto">
          <a:xfrm flipV="1">
            <a:off x="4140200" y="38862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27"/>
          <p:cNvSpPr>
            <a:spLocks noChangeShapeType="1"/>
          </p:cNvSpPr>
          <p:nvPr/>
        </p:nvSpPr>
        <p:spPr bwMode="auto">
          <a:xfrm flipV="1">
            <a:off x="4978400" y="38862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28"/>
          <p:cNvSpPr>
            <a:spLocks noChangeShapeType="1"/>
          </p:cNvSpPr>
          <p:nvPr/>
        </p:nvSpPr>
        <p:spPr bwMode="auto">
          <a:xfrm flipV="1">
            <a:off x="6045200" y="3886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9"/>
          <p:cNvSpPr>
            <a:spLocks noChangeShapeType="1"/>
          </p:cNvSpPr>
          <p:nvPr/>
        </p:nvSpPr>
        <p:spPr bwMode="auto">
          <a:xfrm>
            <a:off x="2387600" y="4114800"/>
            <a:ext cx="172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31"/>
          <p:cNvSpPr>
            <a:spLocks noChangeShapeType="1"/>
          </p:cNvSpPr>
          <p:nvPr/>
        </p:nvSpPr>
        <p:spPr bwMode="auto">
          <a:xfrm flipV="1">
            <a:off x="2540000" y="3810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Line 32"/>
          <p:cNvSpPr>
            <a:spLocks noChangeShapeType="1"/>
          </p:cNvSpPr>
          <p:nvPr/>
        </p:nvSpPr>
        <p:spPr bwMode="auto">
          <a:xfrm>
            <a:off x="4978400" y="4343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Text Box 34"/>
          <p:cNvSpPr txBox="1">
            <a:spLocks noChangeArrowheads="1"/>
          </p:cNvSpPr>
          <p:nvPr/>
        </p:nvSpPr>
        <p:spPr bwMode="auto">
          <a:xfrm>
            <a:off x="0" y="3810000"/>
            <a:ext cx="2333625" cy="841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tx1"/>
                </a:solidFill>
              </a:rPr>
              <a:t>Access to loops</a:t>
            </a:r>
          </a:p>
          <a:p>
            <a:pPr marL="342900" indent="-342900"/>
            <a:r>
              <a:rPr lang="en-US">
                <a:solidFill>
                  <a:schemeClr val="tx1"/>
                </a:solidFill>
              </a:rPr>
              <a:t>&amp; cryostat panels</a:t>
            </a:r>
          </a:p>
        </p:txBody>
      </p:sp>
      <p:sp>
        <p:nvSpPr>
          <p:cNvPr id="35864" name="Line 35"/>
          <p:cNvSpPr>
            <a:spLocks noChangeShapeType="1"/>
          </p:cNvSpPr>
          <p:nvPr/>
        </p:nvSpPr>
        <p:spPr bwMode="auto">
          <a:xfrm flipH="1">
            <a:off x="6502400" y="18288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Alarm Handler</a:t>
            </a:r>
          </a:p>
        </p:txBody>
      </p:sp>
      <p:sp>
        <p:nvSpPr>
          <p:cNvPr id="36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219200"/>
            <a:ext cx="8610600" cy="5257800"/>
          </a:xfrm>
          <a:solidFill>
            <a:schemeClr val="tx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Alarm Handler GUI must be visible in each workspace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33CC33"/>
                </a:solidFill>
              </a:rPr>
              <a:t>If not running, from main GUI click: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>
                <a:solidFill>
                  <a:srgbClr val="33CC33"/>
                </a:solidFill>
              </a:rPr>
              <a:t>Charts &amp; Alarms </a:t>
            </a:r>
            <a:r>
              <a:rPr lang="en-US" sz="2400" smtClean="0">
                <a:solidFill>
                  <a:srgbClr val="33CC33"/>
                </a:solidFill>
              </a:rPr>
              <a:t>in upper right corner</a:t>
            </a:r>
            <a:endParaRPr lang="en-US" sz="2400" i="1" smtClean="0">
              <a:solidFill>
                <a:srgbClr val="33CC33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33CC33"/>
                </a:solidFill>
              </a:rPr>
              <a:t>Choose </a:t>
            </a:r>
            <a:r>
              <a:rPr lang="en-US" sz="2400" i="1" smtClean="0">
                <a:solidFill>
                  <a:srgbClr val="33CC33"/>
                </a:solidFill>
              </a:rPr>
              <a:t>Start TCL Alarm Handler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33CC33"/>
                </a:solidFill>
              </a:rPr>
              <a:t>Load appropriate alarm file (usually ctarg.alh)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Alarm Colors: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Red: major, outside wide limits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FF00"/>
                </a:solidFill>
              </a:rPr>
              <a:t>Yellow: minor, outside narrow limits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White: readout error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6600"/>
                </a:solidFill>
              </a:rPr>
              <a:t>Alarm Color States: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6600"/>
                </a:solidFill>
              </a:rPr>
              <a:t>Steady: alarm condition was transient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6600"/>
                </a:solidFill>
              </a:rPr>
              <a:t>Flashing: alarm condition is active</a:t>
            </a:r>
          </a:p>
        </p:txBody>
      </p:sp>
      <p:pic>
        <p:nvPicPr>
          <p:cNvPr id="36868" name="Picture 5" descr="2002_10_22_163829_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905000"/>
            <a:ext cx="146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-76200" y="3048000"/>
            <a:ext cx="5562600" cy="2209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Servicing Alarms</a:t>
            </a:r>
          </a:p>
        </p:txBody>
      </p:sp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62000" y="1295400"/>
            <a:ext cx="7696200" cy="5029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6600"/>
                </a:solidFill>
              </a:rPr>
              <a:t>Click on alh bar to open alarm tree GUI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6600"/>
                </a:solidFill>
              </a:rPr>
              <a:t>Click lit main branch (left side) text button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6600"/>
                </a:solidFill>
              </a:rPr>
              <a:t>Click lit sub-branch (right side) “P” button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On this new GUI look at the alarming sub-branch. Shows current value and all the alarm limits.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33CC33"/>
                </a:solidFill>
              </a:rPr>
              <a:t>OK? </a:t>
            </a:r>
            <a:r>
              <a:rPr lang="en-US" sz="2400" smtClean="0">
                <a:solidFill>
                  <a:srgbClr val="33CC33"/>
                </a:solidFill>
                <a:sym typeface="Wingdings" pitchFamily="2" charset="2"/>
              </a:rPr>
              <a:t></a:t>
            </a:r>
            <a:r>
              <a:rPr lang="en-US" sz="2400" smtClean="0">
                <a:solidFill>
                  <a:srgbClr val="33CC33"/>
                </a:solidFill>
              </a:rPr>
              <a:t> click lit button left of sub-branch to clear the alarm. Transients can happen.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Not OK?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May be telling you something (adjust JT?). Think!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If can’t understand why it’s alarming, call an expert.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FF"/>
                </a:solidFill>
              </a:rPr>
              <a:t>Log the event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33CC33"/>
                </a:solidFill>
              </a:rPr>
              <a:t>Change alarm limits only if asked to by an expert</a:t>
            </a:r>
          </a:p>
        </p:txBody>
      </p:sp>
      <p:pic>
        <p:nvPicPr>
          <p:cNvPr id="37892" name="Picture 4" descr="2002_10_22_163829_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33400"/>
            <a:ext cx="146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2" descr="alh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7696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Alarm Handler GUI</a:t>
            </a:r>
          </a:p>
        </p:txBody>
      </p:sp>
      <p:pic>
        <p:nvPicPr>
          <p:cNvPr id="38916" name="Picture 5" descr="2002_10_22_163829_sh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90600"/>
            <a:ext cx="146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1219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7162800" y="609600"/>
            <a:ext cx="838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9" name="Group 23"/>
          <p:cNvGrpSpPr>
            <a:grpSpLocks/>
          </p:cNvGrpSpPr>
          <p:nvPr/>
        </p:nvGrpSpPr>
        <p:grpSpPr bwMode="auto">
          <a:xfrm>
            <a:off x="533400" y="304800"/>
            <a:ext cx="685800" cy="457200"/>
            <a:chOff x="528" y="816"/>
            <a:chExt cx="432" cy="288"/>
          </a:xfrm>
        </p:grpSpPr>
        <p:sp>
          <p:nvSpPr>
            <p:cNvPr id="38934" name="Text Box 8"/>
            <p:cNvSpPr txBox="1">
              <a:spLocks noChangeArrowheads="1"/>
            </p:cNvSpPr>
            <p:nvPr/>
          </p:nvSpPr>
          <p:spPr bwMode="auto">
            <a:xfrm>
              <a:off x="528" y="816"/>
              <a:ext cx="432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8935" name="Oval 11"/>
            <p:cNvSpPr>
              <a:spLocks noChangeArrowheads="1"/>
            </p:cNvSpPr>
            <p:nvPr/>
          </p:nvSpPr>
          <p:spPr bwMode="auto">
            <a:xfrm>
              <a:off x="624" y="816"/>
              <a:ext cx="240" cy="2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0" name="Line 14"/>
          <p:cNvSpPr>
            <a:spLocks noChangeShapeType="1"/>
          </p:cNvSpPr>
          <p:nvPr/>
        </p:nvSpPr>
        <p:spPr bwMode="auto">
          <a:xfrm>
            <a:off x="990600" y="685800"/>
            <a:ext cx="99060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5"/>
          <p:cNvSpPr>
            <a:spLocks noChangeShapeType="1"/>
          </p:cNvSpPr>
          <p:nvPr/>
        </p:nvSpPr>
        <p:spPr bwMode="auto">
          <a:xfrm flipH="1">
            <a:off x="5943600" y="1524000"/>
            <a:ext cx="762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5791200" y="990600"/>
            <a:ext cx="5334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23" name="Oval 12"/>
          <p:cNvSpPr>
            <a:spLocks noChangeArrowheads="1"/>
          </p:cNvSpPr>
          <p:nvPr/>
        </p:nvSpPr>
        <p:spPr bwMode="auto">
          <a:xfrm>
            <a:off x="5867400" y="990600"/>
            <a:ext cx="3810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>
            <a:off x="6019800" y="1447800"/>
            <a:ext cx="7620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5" name="Group 24"/>
          <p:cNvGrpSpPr>
            <a:grpSpLocks/>
          </p:cNvGrpSpPr>
          <p:nvPr/>
        </p:nvGrpSpPr>
        <p:grpSpPr bwMode="auto">
          <a:xfrm>
            <a:off x="1905000" y="914400"/>
            <a:ext cx="1100138" cy="457200"/>
            <a:chOff x="2112" y="912"/>
            <a:chExt cx="528" cy="288"/>
          </a:xfrm>
        </p:grpSpPr>
        <p:sp>
          <p:nvSpPr>
            <p:cNvPr id="38932" name="Text Box 10"/>
            <p:cNvSpPr txBox="1">
              <a:spLocks noChangeArrowheads="1"/>
            </p:cNvSpPr>
            <p:nvPr/>
          </p:nvSpPr>
          <p:spPr bwMode="auto">
            <a:xfrm>
              <a:off x="2112" y="912"/>
              <a:ext cx="528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8933" name="Oval 13"/>
            <p:cNvSpPr>
              <a:spLocks noChangeArrowheads="1"/>
            </p:cNvSpPr>
            <p:nvPr/>
          </p:nvSpPr>
          <p:spPr bwMode="auto">
            <a:xfrm>
              <a:off x="2256" y="912"/>
              <a:ext cx="240" cy="2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6" name="Line 17"/>
          <p:cNvSpPr>
            <a:spLocks noChangeShapeType="1"/>
          </p:cNvSpPr>
          <p:nvPr/>
        </p:nvSpPr>
        <p:spPr bwMode="auto">
          <a:xfrm>
            <a:off x="2605088" y="1295400"/>
            <a:ext cx="1814512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Text Box 18"/>
          <p:cNvSpPr txBox="1">
            <a:spLocks noChangeArrowheads="1"/>
          </p:cNvSpPr>
          <p:nvPr/>
        </p:nvSpPr>
        <p:spPr bwMode="auto">
          <a:xfrm>
            <a:off x="8229600" y="1905000"/>
            <a:ext cx="457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8928" name="Oval 19"/>
          <p:cNvSpPr>
            <a:spLocks noChangeArrowheads="1"/>
          </p:cNvSpPr>
          <p:nvPr/>
        </p:nvSpPr>
        <p:spPr bwMode="auto">
          <a:xfrm>
            <a:off x="8229600" y="1905000"/>
            <a:ext cx="3810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 flipH="1" flipV="1">
            <a:off x="8001000" y="1295400"/>
            <a:ext cx="3048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29"/>
          <p:cNvSpPr>
            <a:spLocks noChangeShapeType="1"/>
          </p:cNvSpPr>
          <p:nvPr/>
        </p:nvSpPr>
        <p:spPr bwMode="auto">
          <a:xfrm>
            <a:off x="1066800" y="762000"/>
            <a:ext cx="228600" cy="1828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31" name="Picture 30" descr="alhli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743200"/>
            <a:ext cx="5943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48200" y="0"/>
            <a:ext cx="381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StripTool</a:t>
            </a:r>
          </a:p>
        </p:txBody>
      </p:sp>
      <p:pic>
        <p:nvPicPr>
          <p:cNvPr id="39939" name="Picture 5" descr="cool-osc-consequent-on-SMS-rampdown-due-to-Cryo-problem-102006s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controlsdia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0"/>
            <a:ext cx="3810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800600" y="1676400"/>
            <a:ext cx="4191000" cy="3925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>
                <a:solidFill>
                  <a:srgbClr val="0066FF"/>
                </a:solidFill>
              </a:rPr>
              <a:t>Watch out: vertical scale only appropriate for selected color. Have to click on desired variable to see its scale!</a:t>
            </a:r>
          </a:p>
          <a:p>
            <a:pPr marL="342900" indent="-342900" algn="l"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Horizontal Scale: Buttons in lower left corner of the graph</a:t>
            </a:r>
          </a:p>
          <a:p>
            <a:pPr lvl="1" algn="l"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 If you zoom, you may also   want to right justify!</a:t>
            </a:r>
          </a:p>
          <a:p>
            <a:pPr marL="342900" indent="-342900" algn="l">
              <a:buFontTx/>
              <a:buChar char="•"/>
            </a:pPr>
            <a:r>
              <a:rPr lang="en-US"/>
              <a:t>Vertical Scale: Right-click inside graph to bring up controls dialog 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39942" name="Line 9"/>
          <p:cNvSpPr>
            <a:spLocks noChangeShapeType="1"/>
          </p:cNvSpPr>
          <p:nvPr/>
        </p:nvSpPr>
        <p:spPr bwMode="auto">
          <a:xfrm flipH="1" flipV="1">
            <a:off x="4114800" y="381000"/>
            <a:ext cx="914400" cy="19812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 flipH="1" flipV="1">
            <a:off x="457200" y="1219200"/>
            <a:ext cx="4572000" cy="11430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H="1" flipV="1">
            <a:off x="1676400" y="2667000"/>
            <a:ext cx="3429000" cy="7620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 flipH="1" flipV="1">
            <a:off x="3733800" y="4419600"/>
            <a:ext cx="1219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46" name="Oval 13"/>
          <p:cNvSpPr>
            <a:spLocks noChangeArrowheads="1"/>
          </p:cNvSpPr>
          <p:nvPr/>
        </p:nvSpPr>
        <p:spPr bwMode="auto">
          <a:xfrm>
            <a:off x="0" y="2362200"/>
            <a:ext cx="1676400" cy="53340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 flipH="1" flipV="1">
            <a:off x="1295400" y="2743200"/>
            <a:ext cx="3962400" cy="13716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Cryostat &amp; Loop GUIs</a:t>
            </a:r>
          </a:p>
        </p:txBody>
      </p:sp>
      <p:pic>
        <p:nvPicPr>
          <p:cNvPr id="40963" name="Picture 5" descr="cryost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2799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lo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14400"/>
            <a:ext cx="45275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Checklist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From main GUI, click the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>
                <a:solidFill>
                  <a:srgbClr val="FF0000"/>
                </a:solidFill>
              </a:rPr>
              <a:t>chart/alarms/checklist</a:t>
            </a:r>
            <a:r>
              <a:rPr lang="en-US" sz="2000" smtClean="0">
                <a:solidFill>
                  <a:srgbClr val="FF0000"/>
                </a:solidFill>
              </a:rPr>
              <a:t> button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</a:rPr>
              <a:t>Select </a:t>
            </a:r>
            <a:r>
              <a:rPr lang="en-US" sz="2000" i="1" smtClean="0">
                <a:solidFill>
                  <a:srgbClr val="FF0000"/>
                </a:solidFill>
              </a:rPr>
              <a:t>Checklist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FF00"/>
                </a:solidFill>
              </a:rPr>
              <a:t>This overwrites the file ~/Ctarg/Checklist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333399"/>
                </a:solidFill>
              </a:rPr>
              <a:t>Print the file with the command: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333399"/>
                </a:solidFill>
              </a:rPr>
              <a:t>	</a:t>
            </a:r>
            <a:r>
              <a:rPr lang="en-US" sz="2400" i="1" smtClean="0">
                <a:solidFill>
                  <a:srgbClr val="333399"/>
                </a:solidFill>
              </a:rPr>
              <a:t>/apps/bin/pdq  –Pchchp2  Checklist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333399"/>
                </a:solidFill>
              </a:rPr>
              <a:t>	(from the appropriate directory)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CC0099"/>
                </a:solidFill>
              </a:rPr>
              <a:t>Output look OK? Put into binder.</a:t>
            </a:r>
            <a:r>
              <a:rPr lang="en-US" sz="2400" smtClean="0"/>
              <a:t> 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248400" y="1600200"/>
            <a:ext cx="2438400" cy="4525963"/>
          </a:xfr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Use ksnapshot to put a picture of the main gui and/or the stripcharts into halog</a:t>
            </a:r>
          </a:p>
          <a:p>
            <a:pPr eaLnBrk="1" hangingPunct="1">
              <a:lnSpc>
                <a:spcPct val="80000"/>
              </a:lnSpc>
            </a:pPr>
            <a:endParaRPr lang="en-US" sz="2400" smtClean="0">
              <a:solidFill>
                <a:schemeClr val="accent2"/>
              </a:solidFill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4800600" y="3429000"/>
            <a:ext cx="1143000" cy="5857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b="1" u="sng">
                <a:solidFill>
                  <a:schemeClr val="tx1"/>
                </a:solidFill>
              </a:rPr>
              <a:t>OR</a:t>
            </a:r>
          </a:p>
        </p:txBody>
      </p:sp>
      <p:pic>
        <p:nvPicPr>
          <p:cNvPr id="43014" name="Picture 4" descr="MCj04059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0866">
            <a:off x="4724400" y="1447800"/>
            <a:ext cx="15541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Adjusting the Heat Load</a:t>
            </a:r>
          </a:p>
        </p:txBody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838200"/>
            <a:ext cx="8229600" cy="56388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rgbClr val="FF0000"/>
                </a:solidFill>
              </a:rPr>
              <a:t>P</a:t>
            </a:r>
            <a:r>
              <a:rPr lang="en-US" sz="2900" baseline="-25000" smtClean="0">
                <a:solidFill>
                  <a:srgbClr val="FF0000"/>
                </a:solidFill>
              </a:rPr>
              <a:t>beam</a:t>
            </a:r>
            <a:r>
              <a:rPr lang="en-US" sz="2800" smtClean="0">
                <a:solidFill>
                  <a:srgbClr val="FF0000"/>
                </a:solidFill>
              </a:rPr>
              <a:t>~150 W at 100 </a:t>
            </a:r>
            <a:r>
              <a:rPr lang="en-US" sz="2800" smtClean="0">
                <a:solidFill>
                  <a:srgbClr val="FF0000"/>
                </a:solidFill>
                <a:cs typeface="Times New Roman" pitchFamily="18" charset="0"/>
              </a:rPr>
              <a:t>µ</a:t>
            </a:r>
            <a:r>
              <a:rPr lang="en-US" sz="2800" smtClean="0">
                <a:solidFill>
                  <a:srgbClr val="FF0000"/>
                </a:solidFill>
              </a:rPr>
              <a:t>A, P</a:t>
            </a:r>
            <a:r>
              <a:rPr lang="en-US" sz="2900" baseline="-25000" smtClean="0">
                <a:solidFill>
                  <a:srgbClr val="FF0000"/>
                </a:solidFill>
              </a:rPr>
              <a:t>reserve</a:t>
            </a:r>
            <a:r>
              <a:rPr lang="en-US" sz="2800" smtClean="0">
                <a:solidFill>
                  <a:srgbClr val="FF0000"/>
                </a:solidFill>
              </a:rPr>
              <a:t>~50-100 W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>
                <a:solidFill>
                  <a:srgbClr val="FF0000"/>
                </a:solidFill>
              </a:rPr>
              <a:t>For 4 cm LH2/LD2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With beam on, need ~50-100 W on HPH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rgbClr val="CC0099"/>
                </a:solidFill>
              </a:rPr>
              <a:t>With beam off should have ~250 W on HPH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>
                <a:solidFill>
                  <a:srgbClr val="CC0099"/>
                </a:solidFill>
              </a:rPr>
              <a:t>(if off a long time, can reduce)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rgbClr val="33CC33"/>
                </a:solidFill>
              </a:rPr>
              <a:t>HPH power adjusted automatically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>
                <a:solidFill>
                  <a:srgbClr val="33CC33"/>
                </a:solidFill>
              </a:rPr>
              <a:t>(in PID looking at T</a:t>
            </a:r>
            <a:r>
              <a:rPr lang="en-US" sz="2400" baseline="-25000" smtClean="0">
                <a:solidFill>
                  <a:srgbClr val="33CC33"/>
                </a:solidFill>
              </a:rPr>
              <a:t>loop</a:t>
            </a:r>
            <a:r>
              <a:rPr lang="en-US" sz="2400" smtClean="0">
                <a:solidFill>
                  <a:srgbClr val="33CC33"/>
                </a:solidFill>
              </a:rPr>
              <a:t> &amp; I</a:t>
            </a:r>
            <a:r>
              <a:rPr lang="en-US" sz="2400" baseline="-25000" smtClean="0">
                <a:solidFill>
                  <a:srgbClr val="33CC33"/>
                </a:solidFill>
              </a:rPr>
              <a:t>beam</a:t>
            </a:r>
            <a:r>
              <a:rPr lang="en-US" sz="2400" smtClean="0">
                <a:solidFill>
                  <a:srgbClr val="33CC33"/>
                </a:solidFill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solidFill>
                  <a:srgbClr val="FF6600"/>
                </a:solidFill>
              </a:rPr>
              <a:t>To adjust, use JT: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>
                <a:solidFill>
                  <a:srgbClr val="FF6600"/>
                </a:solidFill>
              </a:rPr>
              <a:t>Open JT to increase HPH power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>
                <a:solidFill>
                  <a:srgbClr val="FF6600"/>
                </a:solidFill>
              </a:rPr>
              <a:t>Close JT to lower HPH power</a:t>
            </a:r>
          </a:p>
        </p:txBody>
      </p:sp>
      <p:pic>
        <p:nvPicPr>
          <p:cNvPr id="44036" name="Picture 7" descr="j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200400"/>
            <a:ext cx="2524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3657600" y="4419600"/>
            <a:ext cx="3200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Lifter, Heater, &amp; JT GUIs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6705600" y="4038600"/>
            <a:ext cx="2286000" cy="1552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Note: It takes</a:t>
            </a:r>
          </a:p>
          <a:p>
            <a:pPr algn="l"/>
            <a:r>
              <a:rPr lang="en-US"/>
              <a:t>~1/2 minute to</a:t>
            </a:r>
          </a:p>
          <a:p>
            <a:pPr algn="l"/>
            <a:r>
              <a:rPr lang="en-US"/>
              <a:t>see effects of a JT change 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7153275" y="5943600"/>
            <a:ext cx="1927225" cy="4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&lt; Step </a:t>
            </a:r>
            <a:r>
              <a:rPr lang="en-US">
                <a:cs typeface="Times New Roman" pitchFamily="18" charset="0"/>
              </a:rPr>
              <a:t>≤ 2%</a:t>
            </a:r>
            <a:endParaRPr lang="en-US"/>
          </a:p>
        </p:txBody>
      </p:sp>
      <p:pic>
        <p:nvPicPr>
          <p:cNvPr id="45061" name="Picture 2" descr="he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762000"/>
            <a:ext cx="48514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 descr="j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81400"/>
            <a:ext cx="226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Line 8"/>
          <p:cNvSpPr>
            <a:spLocks noChangeShapeType="1"/>
          </p:cNvSpPr>
          <p:nvPr/>
        </p:nvSpPr>
        <p:spPr bwMode="auto">
          <a:xfrm flipH="1" flipV="1">
            <a:off x="5791200" y="5867400"/>
            <a:ext cx="1371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5064" name="Picture 4" descr="targetmo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838200"/>
            <a:ext cx="37671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Don’ts</a:t>
            </a:r>
          </a:p>
        </p:txBody>
      </p:sp>
      <p:sp>
        <p:nvSpPr>
          <p:cNvPr id="9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228600" y="1066800"/>
            <a:ext cx="8229600" cy="495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Cooldown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Warmup (unless asked to by an expert)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996600"/>
                </a:solidFill>
              </a:rPr>
              <a:t>Manipulate gas panel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33CC33"/>
                </a:solidFill>
              </a:rPr>
              <a:t>Change alarm setpoints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33CC33"/>
                </a:solidFill>
              </a:rPr>
              <a:t>Unless asked to do so by a tgt expert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33CC33"/>
                </a:solidFill>
              </a:rPr>
              <a:t>At least email J-P about 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CCFF"/>
                </a:solidFill>
              </a:rPr>
              <a:t>Leave tgt console unattended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FF"/>
                </a:solidFill>
              </a:rPr>
              <a:t>Fail to acknowledge alarms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6600"/>
                </a:solidFill>
              </a:rPr>
              <a:t>Let system go sub-atmospheric or more than 3K below setpoint (for LH</a:t>
            </a:r>
            <a:r>
              <a:rPr lang="en-US" sz="2800" baseline="-25000" smtClean="0">
                <a:solidFill>
                  <a:srgbClr val="FF6600"/>
                </a:solidFill>
              </a:rPr>
              <a:t>2</a:t>
            </a:r>
            <a:r>
              <a:rPr lang="en-US" sz="2800" smtClean="0">
                <a:solidFill>
                  <a:srgbClr val="FF66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Move tgt while beam is 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33CC33"/>
                </a:solidFill>
              </a:rPr>
              <a:t>Panic</a:t>
            </a:r>
          </a:p>
        </p:txBody>
      </p:sp>
      <p:pic>
        <p:nvPicPr>
          <p:cNvPr id="57357" name="Picture 1037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Changing Targets</a:t>
            </a:r>
          </a:p>
        </p:txBody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6200" y="1066800"/>
            <a:ext cx="5867400" cy="5334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Call MCC: beam off, mask tgt motion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    FSD, explain which tgt you’re going to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From main GUI, click: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>
                <a:solidFill>
                  <a:schemeClr val="accent2"/>
                </a:solidFill>
              </a:rPr>
              <a:t>Target Motion</a:t>
            </a:r>
            <a:r>
              <a:rPr lang="en-US" sz="2000" smtClean="0">
                <a:solidFill>
                  <a:schemeClr val="accent2"/>
                </a:solidFill>
              </a:rPr>
              <a:t>, then choose </a:t>
            </a:r>
            <a:r>
              <a:rPr lang="en-US" sz="2000" i="1" smtClean="0">
                <a:solidFill>
                  <a:schemeClr val="accent2"/>
                </a:solidFill>
              </a:rPr>
              <a:t>Cryotarget Lifter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Click on the chosen target button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Click on the </a:t>
            </a:r>
            <a:r>
              <a:rPr lang="en-US" sz="2000" i="1" smtClean="0">
                <a:solidFill>
                  <a:schemeClr val="accent2"/>
                </a:solidFill>
              </a:rPr>
              <a:t> Move Target</a:t>
            </a:r>
            <a:r>
              <a:rPr lang="en-US" sz="2000" smtClean="0">
                <a:solidFill>
                  <a:schemeClr val="accent2"/>
                </a:solidFill>
              </a:rPr>
              <a:t> button. Observe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chemeClr val="accent2"/>
                </a:solidFill>
              </a:rPr>
              <a:t>     motion on TV. </a:t>
            </a:r>
            <a:r>
              <a:rPr lang="en-US" sz="2000" b="1" u="sng" smtClean="0">
                <a:solidFill>
                  <a:srgbClr val="FF0000"/>
                </a:solidFill>
              </a:rPr>
              <a:t>Hit panic button if necessary.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rgbClr val="FF9900"/>
                </a:solidFill>
              </a:rPr>
              <a:t>Note: light switch &amp; dimmer pot on main console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Wait for the green light to come back, check you are where you should be. Tgt motion slower now.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Close the relevant GUIs</a:t>
            </a:r>
            <a:endParaRPr lang="en-US" sz="2000" smtClean="0">
              <a:solidFill>
                <a:schemeClr val="accent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33CC33"/>
                </a:solidFill>
              </a:rPr>
              <a:t>Call MCC: beam &amp; FSD on, new I</a:t>
            </a:r>
            <a:r>
              <a:rPr lang="en-US" sz="2500" baseline="-25000" smtClean="0">
                <a:solidFill>
                  <a:srgbClr val="33CC33"/>
                </a:solidFill>
              </a:rPr>
              <a:t>b </a:t>
            </a:r>
            <a:r>
              <a:rPr lang="en-US" sz="2500" smtClean="0">
                <a:solidFill>
                  <a:srgbClr val="33CC33"/>
                </a:solidFill>
              </a:rPr>
              <a:t>&amp;</a:t>
            </a:r>
            <a:r>
              <a:rPr lang="en-US" sz="2400" smtClean="0">
                <a:solidFill>
                  <a:srgbClr val="33CC33"/>
                </a:solidFill>
              </a:rPr>
              <a:t> tgt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33CC33"/>
                </a:solidFill>
              </a:rPr>
              <a:t>check I</a:t>
            </a:r>
            <a:r>
              <a:rPr lang="en-US" sz="2000" baseline="-25000" smtClean="0">
                <a:solidFill>
                  <a:srgbClr val="33CC33"/>
                </a:solidFill>
              </a:rPr>
              <a:t>beam</a:t>
            </a:r>
            <a:r>
              <a:rPr lang="en-US" sz="2000" smtClean="0">
                <a:solidFill>
                  <a:srgbClr val="33CC33"/>
                </a:solidFill>
              </a:rPr>
              <a:t> limit OK! Use operational restriction web page (link on my cryotgt page)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00FF"/>
                </a:solidFill>
              </a:rPr>
              <a:t>Log configuration change</a:t>
            </a:r>
          </a:p>
        </p:txBody>
      </p:sp>
      <p:pic>
        <p:nvPicPr>
          <p:cNvPr id="46084" name="Picture 7" descr="b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038600"/>
            <a:ext cx="12398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7577138" y="4648200"/>
            <a:ext cx="1566862" cy="12239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BDS</a:t>
            </a:r>
          </a:p>
          <a:p>
            <a:r>
              <a:rPr lang="en-US"/>
              <a:t>positions</a:t>
            </a:r>
          </a:p>
          <a:p>
            <a:r>
              <a:rPr lang="en-US"/>
              <a:t>(~50k/mm)</a:t>
            </a:r>
          </a:p>
        </p:txBody>
      </p:sp>
      <p:pic>
        <p:nvPicPr>
          <p:cNvPr id="46086" name="Picture 2" descr="targetm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25" y="0"/>
            <a:ext cx="31273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Line 5"/>
          <p:cNvSpPr>
            <a:spLocks noChangeShapeType="1"/>
          </p:cNvSpPr>
          <p:nvPr/>
        </p:nvSpPr>
        <p:spPr bwMode="auto">
          <a:xfrm flipV="1">
            <a:off x="4343400" y="2133600"/>
            <a:ext cx="1752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066800"/>
            <a:ext cx="8229600" cy="5029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Why? Heartbeat lost, stripcharts flat, white medm readouts, etc.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9900"/>
                </a:solidFill>
              </a:rPr>
              <a:t>Don’t panic. You can do this!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FF00"/>
                </a:solidFill>
              </a:rPr>
              <a:t>Call MCC for beam off.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Set manual HPH pots for appropriate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LH2 &amp; LD2 will differ depending on which was in beam (beam power + reserve).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6600"/>
                </a:solidFill>
              </a:rPr>
              <a:t>Flip appropriate manual HPH switches 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CCFF"/>
                </a:solidFill>
              </a:rPr>
              <a:t>Monitor temps via TV, fine-tune HPH pots.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smtClean="0">
                <a:solidFill>
                  <a:srgbClr val="00CCFF"/>
                </a:solidFill>
              </a:rPr>
              <a:t>TV image bad, so use DVMs in counting room!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Rebooting the Target IOC</a:t>
            </a:r>
          </a:p>
        </p:txBody>
      </p:sp>
      <p:pic>
        <p:nvPicPr>
          <p:cNvPr id="47108" name="Picture 6" descr="ohmygo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00188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HPH Pot Settings</a:t>
            </a:r>
          </a:p>
        </p:txBody>
      </p:sp>
      <p:pic>
        <p:nvPicPr>
          <p:cNvPr id="48131" name="Picture 4" descr="sp03-pow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620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Rebooting the Target IOC, ctd.</a:t>
            </a:r>
          </a:p>
        </p:txBody>
      </p:sp>
      <p:sp>
        <p:nvSpPr>
          <p:cNvPr id="491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1524000"/>
            <a:ext cx="8305800" cy="48768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996600"/>
                </a:solidFill>
              </a:rPr>
              <a:t>On DAQ/CODA reboot GUI, enable buttons, then click on tgtIOC (hcvme4) reboot button. Wait ~2 min. until heartbeat, green lights, medm fields, etc. come back.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996600"/>
                </a:solidFill>
              </a:rPr>
              <a:t>if network is down, IOC won’t come back! Keep trying every 5-10 minutes.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Keep monitoring TV/DVM temps! Adjust pots as necessary, keep |T-T</a:t>
            </a:r>
            <a:r>
              <a:rPr lang="en-US" sz="2800" baseline="-25000" smtClean="0">
                <a:solidFill>
                  <a:schemeClr val="accent2"/>
                </a:solidFill>
              </a:rPr>
              <a:t>goal</a:t>
            </a:r>
            <a:r>
              <a:rPr lang="en-US" sz="2800" smtClean="0">
                <a:solidFill>
                  <a:schemeClr val="accent2"/>
                </a:solidFill>
              </a:rPr>
              <a:t>| &lt; ~ 0.5</a:t>
            </a:r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º</a:t>
            </a:r>
            <a:r>
              <a:rPr lang="en-US" sz="2800" smtClean="0">
                <a:solidFill>
                  <a:schemeClr val="accent2"/>
                </a:solidFill>
              </a:rPr>
              <a:t> K.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PID OK? Then flip manual HPH switches back off.  Check that PID is “pidding”. Heartbeat? Stripcharts? TV temps OK?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CCFF"/>
                </a:solidFill>
              </a:rPr>
              <a:t>Call MCC for beam back. Log event in hclog.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Temp., Press., &amp; Fan GUIS</a:t>
            </a:r>
          </a:p>
        </p:txBody>
      </p:sp>
      <p:pic>
        <p:nvPicPr>
          <p:cNvPr id="50179" name="Picture 8" descr="tem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56007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4" descr="pressu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90800"/>
            <a:ext cx="38147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5" descr="ta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762000"/>
            <a:ext cx="18415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 descr="fancontr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667000"/>
            <a:ext cx="3971925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Oval 10"/>
          <p:cNvSpPr>
            <a:spLocks noChangeArrowheads="1"/>
          </p:cNvSpPr>
          <p:nvPr/>
        </p:nvSpPr>
        <p:spPr bwMode="auto">
          <a:xfrm>
            <a:off x="3733800" y="411480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84" name="Oval 11"/>
          <p:cNvSpPr>
            <a:spLocks noChangeArrowheads="1"/>
          </p:cNvSpPr>
          <p:nvPr/>
        </p:nvSpPr>
        <p:spPr bwMode="auto">
          <a:xfrm>
            <a:off x="3048000" y="5257800"/>
            <a:ext cx="3810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 flipV="1">
            <a:off x="3429000" y="4572000"/>
            <a:ext cx="533400" cy="76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6" name="Text Box 13"/>
          <p:cNvSpPr txBox="1">
            <a:spLocks noChangeArrowheads="1"/>
          </p:cNvSpPr>
          <p:nvPr/>
        </p:nvSpPr>
        <p:spPr bwMode="auto">
          <a:xfrm>
            <a:off x="3671888" y="5378450"/>
            <a:ext cx="1546225" cy="3857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60Hz = 25%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Emergency Procedures</a:t>
            </a:r>
          </a:p>
        </p:txBody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33400" y="1219200"/>
            <a:ext cx="8382000" cy="51054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FF0000"/>
                </a:solidFill>
              </a:rPr>
              <a:t>Why? ESR crash, power failure, LOV,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Ask for beam off if not already off.</a:t>
            </a:r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u="sng" smtClean="0">
                <a:solidFill>
                  <a:srgbClr val="00FF00"/>
                </a:solidFill>
              </a:rPr>
              <a:t>Call an expert</a:t>
            </a:r>
            <a:r>
              <a:rPr lang="en-US" sz="2400" smtClean="0">
                <a:solidFill>
                  <a:srgbClr val="00FF00"/>
                </a:solidFill>
              </a:rPr>
              <a:t>. May advise controlled access.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6600"/>
                </a:solidFill>
              </a:rPr>
              <a:t>If T climbing, turn off heaters.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CCFF"/>
                </a:solidFill>
              </a:rPr>
              <a:t>Fan speeds to 20 Hz, then power off when T &gt; 30K.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FF"/>
                </a:solidFill>
              </a:rPr>
              <a:t>Keep close eye on loop pressure, must not go sub-atmospheric. In certain situations, expert may ask you to hit the 2 panic buttons (HPH &amp; JT).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00FF"/>
                </a:solidFill>
              </a:rPr>
              <a:t>Normally, after boil-off  P rises to 40-45 psia.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FF00FF"/>
                </a:solidFill>
              </a:rPr>
              <a:t>You can’t save tgt by opening JTs if the ESR has crashed. Let it go.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996600"/>
                </a:solidFill>
              </a:rPr>
              <a:t>Tgt expert may ask you to do a warm-up over the phone (together, &amp; only thru MCC). See link in </a:t>
            </a:r>
            <a:r>
              <a:rPr lang="en-US" sz="2400" i="1" smtClean="0">
                <a:solidFill>
                  <a:srgbClr val="996600"/>
                </a:solidFill>
              </a:rPr>
              <a:t>Cryogenic Target</a:t>
            </a:r>
            <a:r>
              <a:rPr lang="en-US" sz="2400" smtClean="0">
                <a:solidFill>
                  <a:srgbClr val="996600"/>
                </a:solidFill>
              </a:rPr>
              <a:t> at </a:t>
            </a:r>
            <a:r>
              <a:rPr lang="en-US" sz="2400" i="1" smtClean="0">
                <a:solidFill>
                  <a:srgbClr val="996600"/>
                </a:solidFill>
              </a:rPr>
              <a:t>www.jlab.org/Hall-C/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996600"/>
              </a:solidFill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762000" y="1828800"/>
            <a:ext cx="22098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2438400" y="1143000"/>
            <a:ext cx="434340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 flipH="1">
            <a:off x="1905000" y="1143000"/>
            <a:ext cx="579120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4" grpId="1" animBg="1"/>
      <p:bldP spid="87042" grpId="0" animBg="1"/>
      <p:bldP spid="8704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Times New Roman" pitchFamily="18" charset="0"/>
              </a:rPr>
              <a:t>ρ (T, P)</a:t>
            </a:r>
          </a:p>
        </p:txBody>
      </p:sp>
      <p:graphicFrame>
        <p:nvGraphicFramePr>
          <p:cNvPr id="49459" name="Group 307"/>
          <p:cNvGraphicFramePr>
            <a:graphicFrameLocks noGrp="1"/>
          </p:cNvGraphicFramePr>
          <p:nvPr/>
        </p:nvGraphicFramePr>
        <p:xfrm>
          <a:off x="228600" y="1905000"/>
          <a:ext cx="4114800" cy="4657344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(K)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(psig)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 (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H2)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(g/cm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18.5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8.22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0.07283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0.07231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0.07176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7.35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0.07230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8.22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0.07231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0.07231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470" name="Group 318"/>
          <p:cNvGraphicFramePr>
            <a:graphicFrameLocks noGrp="1"/>
          </p:cNvGraphicFramePr>
          <p:nvPr/>
        </p:nvGraphicFramePr>
        <p:xfrm>
          <a:off x="4800600" y="1905000"/>
          <a:ext cx="4114800" cy="4657344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(K)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(psig)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 (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D2)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(g/cm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21.5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0.16868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0.16743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0.16613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22.0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0.16741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0.16743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0.16744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303" name="Text Box 319"/>
          <p:cNvSpPr txBox="1">
            <a:spLocks noChangeArrowheads="1"/>
          </p:cNvSpPr>
          <p:nvPr/>
        </p:nvSpPr>
        <p:spPr bwMode="auto">
          <a:xfrm>
            <a:off x="1308100" y="1196975"/>
            <a:ext cx="1922463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b="1"/>
              <a:t>Hydrogen</a:t>
            </a:r>
          </a:p>
        </p:txBody>
      </p:sp>
      <p:sp>
        <p:nvSpPr>
          <p:cNvPr id="52304" name="Text Box 320"/>
          <p:cNvSpPr txBox="1">
            <a:spLocks noChangeArrowheads="1"/>
          </p:cNvSpPr>
          <p:nvPr/>
        </p:nvSpPr>
        <p:spPr bwMode="auto">
          <a:xfrm>
            <a:off x="5811838" y="1196975"/>
            <a:ext cx="20574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b="1"/>
              <a:t>Deuterium</a:t>
            </a:r>
          </a:p>
        </p:txBody>
      </p:sp>
      <p:sp>
        <p:nvSpPr>
          <p:cNvPr id="52305" name="Rectangle 321"/>
          <p:cNvSpPr>
            <a:spLocks noChangeArrowheads="1"/>
          </p:cNvSpPr>
          <p:nvPr/>
        </p:nvSpPr>
        <p:spPr bwMode="auto">
          <a:xfrm>
            <a:off x="5791200" y="1600200"/>
            <a:ext cx="76200" cy="76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306" name="Rectangle 322"/>
          <p:cNvSpPr>
            <a:spLocks noChangeArrowheads="1"/>
          </p:cNvSpPr>
          <p:nvPr/>
        </p:nvSpPr>
        <p:spPr bwMode="auto">
          <a:xfrm>
            <a:off x="1295400" y="1295400"/>
            <a:ext cx="19050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307" name="Rectangle 323"/>
          <p:cNvSpPr>
            <a:spLocks noChangeArrowheads="1"/>
          </p:cNvSpPr>
          <p:nvPr/>
        </p:nvSpPr>
        <p:spPr bwMode="auto">
          <a:xfrm>
            <a:off x="5791200" y="1295400"/>
            <a:ext cx="20574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Energy Loss</a:t>
            </a:r>
          </a:p>
        </p:txBody>
      </p:sp>
      <p:graphicFrame>
        <p:nvGraphicFramePr>
          <p:cNvPr id="13384" name="Group 72"/>
          <p:cNvGraphicFramePr>
            <a:graphicFrameLocks noGrp="1"/>
          </p:cNvGraphicFramePr>
          <p:nvPr/>
        </p:nvGraphicFramePr>
        <p:xfrm>
          <a:off x="1295400" y="1219200"/>
          <a:ext cx="6705600" cy="5029138"/>
        </p:xfrm>
        <a:graphic>
          <a:graphicData uri="http://schemas.openxmlformats.org/drawingml/2006/table">
            <a:tbl>
              <a:tblPr/>
              <a:tblGrid>
                <a:gridCol w="2235200"/>
                <a:gridCol w="2235200"/>
                <a:gridCol w="2235200"/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(GeV/c)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LH2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(MeV/g/cm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LD2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(MeV/g/cm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none" smtClean="0"/>
              <a:t>High Pressure He?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Simpler than LH</a:t>
            </a:r>
            <a:r>
              <a:rPr lang="en-US" baseline="-25000" smtClean="0"/>
              <a:t>2</a:t>
            </a:r>
            <a:r>
              <a:rPr lang="en-US" smtClean="0"/>
              <a:t> and LD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Controls are the same.</a:t>
            </a:r>
          </a:p>
          <a:p>
            <a:pPr lvl="1" eaLnBrk="1" hangingPunct="1"/>
            <a:r>
              <a:rPr lang="en-US" smtClean="0"/>
              <a:t>Only have the gaseous phase (no danger of freezing)</a:t>
            </a:r>
          </a:p>
          <a:p>
            <a:pPr lvl="1" eaLnBrk="1" hangingPunct="1"/>
            <a:r>
              <a:rPr lang="en-US" smtClean="0"/>
              <a:t>Have fixed relatively small volume</a:t>
            </a:r>
          </a:p>
          <a:p>
            <a:pPr lvl="1" eaLnBrk="1" hangingPunct="1"/>
            <a:r>
              <a:rPr lang="en-US" smtClean="0"/>
              <a:t>Over temperature </a:t>
            </a:r>
            <a:r>
              <a:rPr lang="en-US" smtClean="0">
                <a:cs typeface="Times New Roman" pitchFamily="18" charset="0"/>
              </a:rPr>
              <a:t>→</a:t>
            </a:r>
            <a:endParaRPr lang="en-US" b="1" smtClean="0">
              <a:solidFill>
                <a:srgbClr val="FF0000"/>
              </a:solidFill>
              <a:cs typeface="Times New Roman" pitchFamily="18" charset="0"/>
            </a:endParaRPr>
          </a:p>
          <a:p>
            <a:pPr lvl="2" eaLnBrk="1" hangingPunct="1"/>
            <a:r>
              <a:rPr lang="en-US" smtClean="0">
                <a:cs typeface="Times New Roman" pitchFamily="18" charset="0"/>
              </a:rPr>
              <a:t>Vents at 260 psi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Normal parameters:</a:t>
            </a:r>
          </a:p>
          <a:p>
            <a:pPr lvl="2" eaLnBrk="1" hangingPunct="1"/>
            <a:r>
              <a:rPr lang="en-US" smtClean="0">
                <a:cs typeface="Times New Roman" pitchFamily="18" charset="0"/>
              </a:rPr>
              <a:t>T = 6.6 K</a:t>
            </a:r>
          </a:p>
          <a:p>
            <a:pPr lvl="2" eaLnBrk="1" hangingPunct="1"/>
            <a:r>
              <a:rPr lang="en-US" smtClean="0">
                <a:cs typeface="Times New Roman" pitchFamily="18" charset="0"/>
              </a:rPr>
              <a:t>P = 200 psi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3886200" y="3733800"/>
            <a:ext cx="3200400" cy="4206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Over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02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2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8" descr="webp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00400"/>
            <a:ext cx="46482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7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Cryotarget Web Page</a:t>
            </a:r>
            <a:endParaRPr lang="en-US" sz="4000" smtClean="0">
              <a:solidFill>
                <a:srgbClr val="FF0000"/>
              </a:solidFill>
            </a:endParaRPr>
          </a:p>
        </p:txBody>
      </p:sp>
      <p:sp>
        <p:nvSpPr>
          <p:cNvPr id="57348" name="Text Box 8"/>
          <p:cNvSpPr txBox="1">
            <a:spLocks noChangeArrowheads="1"/>
          </p:cNvSpPr>
          <p:nvPr/>
        </p:nvSpPr>
        <p:spPr bwMode="auto">
          <a:xfrm>
            <a:off x="107950" y="1447800"/>
            <a:ext cx="3778250" cy="4664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/>
              <a:t>Hall A Cryotarget link</a:t>
            </a:r>
            <a:r>
              <a:rPr lang="en-US" sz="2000"/>
              <a:t> </a:t>
            </a:r>
            <a:r>
              <a:rPr lang="en-US" sz="2000" b="1"/>
              <a:t>: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/>
              <a:t>http://hallaweb.jlab.org/equipment/targets/cryotargets/Halla_tgt.html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/>
              <a:t>	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sz="2000" b="1"/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 b="1" u="sng">
                <a:solidFill>
                  <a:schemeClr val="tx1"/>
                </a:solidFill>
              </a:rPr>
              <a:t>Contents: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2000" b="1"/>
              <a:t> Control system guide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2000" b="1"/>
              <a:t> How-tos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2000" b="1"/>
              <a:t> Contacts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2000" b="1" u="sng">
                <a:solidFill>
                  <a:schemeClr val="accent2"/>
                </a:solidFill>
              </a:rPr>
              <a:t> This talk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2000" b="1"/>
              <a:t> Goal parameters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2000" b="1"/>
              <a:t> Thicknessess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2000" b="1"/>
              <a:t> Documentation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2000" b="1"/>
              <a:t> Etc.</a:t>
            </a:r>
          </a:p>
        </p:txBody>
      </p:sp>
      <p:pic>
        <p:nvPicPr>
          <p:cNvPr id="57349" name="Picture 14" descr="MCj04059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828800" y="4064000"/>
            <a:ext cx="863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6" descr="webpa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"/>
            <a:ext cx="46482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Experts</a:t>
            </a:r>
          </a:p>
        </p:txBody>
      </p:sp>
      <p:graphicFrame>
        <p:nvGraphicFramePr>
          <p:cNvPr id="31812" name="Group 68"/>
          <p:cNvGraphicFramePr>
            <a:graphicFrameLocks noGrp="1"/>
          </p:cNvGraphicFramePr>
          <p:nvPr/>
        </p:nvGraphicFramePr>
        <p:xfrm>
          <a:off x="304800" y="1219200"/>
          <a:ext cx="8686800" cy="3200400"/>
        </p:xfrm>
        <a:graphic>
          <a:graphicData uri="http://schemas.openxmlformats.org/drawingml/2006/table">
            <a:tbl>
              <a:tblPr/>
              <a:tblGrid>
                <a:gridCol w="2895600"/>
                <a:gridCol w="1676400"/>
                <a:gridCol w="1676400"/>
                <a:gridCol w="1219200"/>
                <a:gridCol w="1219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Pager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J-P Chen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867-7380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584-7413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218 0722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John LeRose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7624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565-5060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584-7624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810-6784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Meekins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874-4750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584-5434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Chris Keith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596-3002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584-5878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7" name="Text Box 67"/>
          <p:cNvSpPr txBox="1">
            <a:spLocks noChangeArrowheads="1"/>
          </p:cNvSpPr>
          <p:nvPr/>
        </p:nvSpPr>
        <p:spPr bwMode="auto">
          <a:xfrm>
            <a:off x="528024" y="5334000"/>
            <a:ext cx="7067191" cy="830997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/>
              <a:t>If you need help, call these people in the order listed.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 dirty="0"/>
              <a:t>(pager </a:t>
            </a:r>
            <a:r>
              <a:rPr lang="en-US" b="1" dirty="0" smtClean="0"/>
              <a:t>or cell first </a:t>
            </a:r>
            <a:r>
              <a:rPr lang="en-US" b="1" dirty="0"/>
              <a:t>if off hours)</a:t>
            </a:r>
          </a:p>
        </p:txBody>
      </p:sp>
      <p:sp>
        <p:nvSpPr>
          <p:cNvPr id="10288" name="Rectangle 69"/>
          <p:cNvSpPr>
            <a:spLocks noChangeArrowheads="1"/>
          </p:cNvSpPr>
          <p:nvPr/>
        </p:nvSpPr>
        <p:spPr bwMode="auto">
          <a:xfrm>
            <a:off x="457200" y="5334000"/>
            <a:ext cx="71628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 Typical Shift </a:t>
            </a:r>
            <a:br>
              <a:rPr lang="en-US" smtClean="0"/>
            </a:br>
            <a:r>
              <a:rPr lang="en-US" smtClean="0"/>
              <a:t>(what you’ll </a:t>
            </a:r>
            <a:r>
              <a:rPr lang="en-US" i="1" smtClean="0"/>
              <a:t>really</a:t>
            </a:r>
            <a:r>
              <a:rPr lang="en-US" smtClean="0"/>
              <a:t> wind up doing)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33CC33"/>
                </a:solidFill>
              </a:rPr>
              <a:t>Monitor tgt parameters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Service the occasional alarm</a:t>
            </a:r>
          </a:p>
          <a:p>
            <a:pPr eaLnBrk="1" hangingPunct="1"/>
            <a:r>
              <a:rPr lang="en-US" smtClean="0">
                <a:solidFill>
                  <a:srgbClr val="00FF00"/>
                </a:solidFill>
              </a:rPr>
              <a:t>Log target parameters &amp; changes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Change targets</a:t>
            </a:r>
          </a:p>
          <a:p>
            <a:pPr eaLnBrk="1" hangingPunct="1"/>
            <a:r>
              <a:rPr lang="en-US" smtClean="0">
                <a:solidFill>
                  <a:srgbClr val="CC0099"/>
                </a:solidFill>
              </a:rPr>
              <a:t>Adjust JT in response to changes at ESR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Occasional tgt IOC reboot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768600" y="5562600"/>
            <a:ext cx="2844800" cy="750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i="1" u="sng">
                <a:solidFill>
                  <a:schemeClr val="tx1"/>
                </a:solidFill>
              </a:rPr>
              <a:t>That’s all!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388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Done!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362200"/>
            <a:ext cx="7772400" cy="4114800"/>
          </a:xfrm>
          <a:solidFill>
            <a:schemeClr val="tx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Remember to sit ~1 shift with a trained operator to complete your practical</a:t>
            </a:r>
          </a:p>
          <a:p>
            <a:pPr eaLnBrk="1" hangingPunct="1"/>
            <a:r>
              <a:rPr lang="en-US" dirty="0" smtClean="0">
                <a:solidFill>
                  <a:srgbClr val="FF9900"/>
                </a:solidFill>
              </a:rPr>
              <a:t>Read </a:t>
            </a:r>
            <a:r>
              <a:rPr lang="en-US" dirty="0" smtClean="0">
                <a:solidFill>
                  <a:srgbClr val="FF9900"/>
                </a:solidFill>
              </a:rPr>
              <a:t>documentation available from the Hall-A </a:t>
            </a:r>
            <a:r>
              <a:rPr lang="en-US" dirty="0" err="1" smtClean="0">
                <a:solidFill>
                  <a:srgbClr val="FF9900"/>
                </a:solidFill>
              </a:rPr>
              <a:t>Cryotarget</a:t>
            </a:r>
            <a:r>
              <a:rPr lang="en-US" dirty="0" smtClean="0">
                <a:solidFill>
                  <a:srgbClr val="FF9900"/>
                </a:solidFill>
              </a:rPr>
              <a:t> website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Stay cool!</a:t>
            </a:r>
          </a:p>
        </p:txBody>
      </p:sp>
      <p:pic>
        <p:nvPicPr>
          <p:cNvPr id="59396" name="Picture 8" descr="MCj031053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23622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smtClean="0"/>
              <a:t>Basic Components</a:t>
            </a:r>
          </a:p>
        </p:txBody>
      </p:sp>
      <p:sp>
        <p:nvSpPr>
          <p:cNvPr id="112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1676400"/>
            <a:ext cx="7772400" cy="464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LH</a:t>
            </a:r>
            <a:r>
              <a:rPr 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sz="2800" smtClean="0">
                <a:solidFill>
                  <a:srgbClr val="FF0000"/>
                </a:solidFill>
              </a:rPr>
              <a:t> &amp; LD</a:t>
            </a:r>
            <a:r>
              <a:rPr lang="en-US" sz="2800" baseline="-25000" smtClean="0">
                <a:solidFill>
                  <a:srgbClr val="FF0000"/>
                </a:solidFill>
              </a:rPr>
              <a:t>2</a:t>
            </a:r>
            <a:r>
              <a:rPr lang="en-US" sz="2800" smtClean="0">
                <a:solidFill>
                  <a:srgbClr val="FF0000"/>
                </a:solidFill>
              </a:rPr>
              <a:t> cells &amp; re-circulation loops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33CC33"/>
                </a:solidFill>
              </a:rPr>
              <a:t>Re-circulation fan/pump (60 Hz)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800 W (max) heater (on PID) to replace P</a:t>
            </a:r>
            <a:r>
              <a:rPr lang="en-US" sz="2900" baseline="-25000" smtClean="0">
                <a:solidFill>
                  <a:schemeClr val="accent2"/>
                </a:solidFill>
              </a:rPr>
              <a:t>beam</a:t>
            </a:r>
            <a:endParaRPr lang="en-US" sz="28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6600"/>
                </a:solidFill>
              </a:rPr>
              <a:t>800 W (Helium) heat exchanger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6600"/>
                </a:solidFill>
              </a:rPr>
              <a:t>He Supply ~ 14K, 12 atm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6600"/>
                </a:solidFill>
              </a:rPr>
              <a:t>He Return ~ 19K, 3 atm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6600"/>
                </a:solidFill>
              </a:rPr>
              <a:t>JT controller on He Supply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FF"/>
                </a:solidFill>
              </a:rPr>
              <a:t>T&amp;P instrumentation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CCFF"/>
                </a:solidFill>
              </a:rPr>
              <a:t>Control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996600"/>
                </a:solidFill>
              </a:rPr>
              <a:t>Gas Panel, Ballast tank, Electronics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GEP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0"/>
            <a:ext cx="10515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994150" y="2209800"/>
            <a:ext cx="833438" cy="312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1.5115”</a:t>
            </a: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 flipV="1">
            <a:off x="4486275" y="2028825"/>
            <a:ext cx="0" cy="180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>
            <a:off x="44958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2927350" y="2133600"/>
            <a:ext cx="833438" cy="312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7.8740”</a:t>
            </a:r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 flipV="1">
            <a:off x="3429000" y="6858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Line 12"/>
          <p:cNvSpPr>
            <a:spLocks noChangeShapeType="1"/>
          </p:cNvSpPr>
          <p:nvPr/>
        </p:nvSpPr>
        <p:spPr bwMode="auto">
          <a:xfrm>
            <a:off x="3429000" y="24384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1" name="Arc 13"/>
          <p:cNvSpPr>
            <a:spLocks/>
          </p:cNvSpPr>
          <p:nvPr/>
        </p:nvSpPr>
        <p:spPr bwMode="auto">
          <a:xfrm rot="-5794916">
            <a:off x="1276350" y="3116263"/>
            <a:ext cx="1387475" cy="1047750"/>
          </a:xfrm>
          <a:custGeom>
            <a:avLst/>
            <a:gdLst>
              <a:gd name="T0" fmla="*/ 0 w 21600"/>
              <a:gd name="T1" fmla="*/ 0 h 21600"/>
              <a:gd name="T2" fmla="*/ 89124392 w 21600"/>
              <a:gd name="T3" fmla="*/ 50823145 h 21600"/>
              <a:gd name="T4" fmla="*/ 0 w 21600"/>
              <a:gd name="T5" fmla="*/ 5082314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052513" y="3276600"/>
            <a:ext cx="925512" cy="3127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120.000</a:t>
            </a:r>
            <a:r>
              <a:rPr lang="en-US" sz="1600">
                <a:cs typeface="Times New Roman" pitchFamily="18" charset="0"/>
              </a:rPr>
              <a:t>°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4038600" y="533400"/>
            <a:ext cx="4268788" cy="42068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Gep Cells made September,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H Target Specifications</a:t>
            </a:r>
          </a:p>
        </p:txBody>
      </p:sp>
      <p:sp>
        <p:nvSpPr>
          <p:cNvPr id="26627" name="Rectangle 3"/>
          <p:cNvSpPr>
            <a:spLocks noChangeArrowheads="1"/>
          </p:cNvSpPr>
          <p:nvPr>
            <p:ph type="body" sz="half" idx="1"/>
          </p:nvPr>
        </p:nvSpPr>
        <p:spPr bwMode="auto">
          <a:xfrm>
            <a:off x="685800" y="1981200"/>
            <a:ext cx="38100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</a:rPr>
              <a:t>T=</a:t>
            </a:r>
            <a:r>
              <a:rPr lang="en-US" sz="2400" b="1" smtClean="0">
                <a:solidFill>
                  <a:srgbClr val="FF0000"/>
                </a:solidFill>
              </a:rPr>
              <a:t>19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± 0.01 K (T</a:t>
            </a:r>
            <a:r>
              <a:rPr lang="en-US" sz="2400" baseline="-25000" smtClean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=13.8K, T</a:t>
            </a:r>
            <a:r>
              <a:rPr lang="en-US" sz="2400" baseline="-25000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=22.2K)</a:t>
            </a:r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33CC33"/>
                </a:solidFill>
              </a:rPr>
              <a:t>P~24 </a:t>
            </a:r>
            <a:r>
              <a:rPr lang="en-US" sz="2400" smtClean="0">
                <a:solidFill>
                  <a:srgbClr val="33CC33"/>
                </a:solidFill>
                <a:cs typeface="Times New Roman" pitchFamily="18" charset="0"/>
              </a:rPr>
              <a:t>± 1</a:t>
            </a:r>
            <a:r>
              <a:rPr lang="en-US" sz="2400" smtClean="0">
                <a:solidFill>
                  <a:srgbClr val="33CC33"/>
                </a:solidFill>
              </a:rPr>
              <a:t> psia (9 psig)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CCFF"/>
                </a:solidFill>
              </a:rPr>
              <a:t>P</a:t>
            </a:r>
            <a:r>
              <a:rPr lang="en-US" sz="2400" baseline="-25000" smtClean="0">
                <a:solidFill>
                  <a:srgbClr val="00CCFF"/>
                </a:solidFill>
              </a:rPr>
              <a:t>beam</a:t>
            </a:r>
            <a:r>
              <a:rPr lang="en-US" sz="2400" smtClean="0">
                <a:solidFill>
                  <a:srgbClr val="00CCFF"/>
                </a:solidFill>
              </a:rPr>
              <a:t> ~ 550W @ 80 </a:t>
            </a:r>
            <a:r>
              <a:rPr lang="en-US" sz="2400" smtClean="0">
                <a:solidFill>
                  <a:srgbClr val="00CCFF"/>
                </a:solidFill>
                <a:cs typeface="Times New Roman" pitchFamily="18" charset="0"/>
              </a:rPr>
              <a:t>µA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CCFF"/>
                </a:solidFill>
                <a:cs typeface="Times New Roman" pitchFamily="18" charset="0"/>
              </a:rPr>
              <a:t>(110 W for the 4cm tgt)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6600"/>
                </a:solidFill>
                <a:cs typeface="Times New Roman" pitchFamily="18" charset="0"/>
              </a:rPr>
              <a:t>Reserve power ~ 100 W</a:t>
            </a:r>
            <a:endParaRPr lang="en-US" sz="2400" smtClean="0">
              <a:solidFill>
                <a:schemeClr val="accent2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996600"/>
                </a:solidFill>
                <a:cs typeface="Times New Roman" pitchFamily="18" charset="0"/>
              </a:rPr>
              <a:t>Fan </a:t>
            </a:r>
            <a:r>
              <a:rPr lang="en-US" sz="2400" smtClean="0">
                <a:solidFill>
                  <a:srgbClr val="996600"/>
                </a:solidFill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400" smtClean="0">
                <a:solidFill>
                  <a:srgbClr val="996600"/>
                </a:solidFill>
                <a:cs typeface="Times New Roman" pitchFamily="18" charset="0"/>
              </a:rPr>
              <a:t>=60 Hz (25%)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00FF"/>
                </a:solidFill>
              </a:rPr>
              <a:t>2x2 mm</a:t>
            </a:r>
            <a:r>
              <a:rPr lang="en-US" sz="2400" baseline="30000" smtClean="0">
                <a:solidFill>
                  <a:srgbClr val="FF00FF"/>
                </a:solidFill>
              </a:rPr>
              <a:t>2</a:t>
            </a:r>
            <a:r>
              <a:rPr lang="en-US" sz="2400" smtClean="0">
                <a:solidFill>
                  <a:srgbClr val="FF00FF"/>
                </a:solidFill>
              </a:rPr>
              <a:t> uniform raster (always on)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ρ = 0.0723 g/cm</a:t>
            </a:r>
            <a:r>
              <a:rPr lang="en-US" sz="2400" baseline="3000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dE/dx = 4.84 MeV/g/cm</a:t>
            </a:r>
            <a:r>
              <a:rPr lang="en-US" sz="2400" baseline="3000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 (@ 4 GeV)</a:t>
            </a:r>
            <a:endParaRPr lang="en-US" sz="2400" baseline="3000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baseline="3000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981200"/>
            <a:ext cx="3810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T=</a:t>
            </a:r>
            <a:r>
              <a:rPr lang="en-US" sz="2400" b="1" smtClean="0">
                <a:solidFill>
                  <a:srgbClr val="FF0000"/>
                </a:solidFill>
              </a:rPr>
              <a:t>22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± 0.01 K (T</a:t>
            </a:r>
            <a:r>
              <a:rPr lang="en-US" sz="2400" baseline="-25000" smtClean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=18.7K, T</a:t>
            </a:r>
            <a:r>
              <a:rPr lang="en-US" sz="2400" baseline="-25000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=25.3K)</a:t>
            </a:r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33CC33"/>
                </a:solidFill>
              </a:rPr>
              <a:t>P~24 </a:t>
            </a:r>
            <a:r>
              <a:rPr lang="en-US" sz="2400" smtClean="0">
                <a:solidFill>
                  <a:srgbClr val="33CC33"/>
                </a:solidFill>
                <a:cs typeface="Times New Roman" pitchFamily="18" charset="0"/>
              </a:rPr>
              <a:t>± 1</a:t>
            </a:r>
            <a:r>
              <a:rPr lang="en-US" sz="2400" smtClean="0">
                <a:solidFill>
                  <a:srgbClr val="33CC33"/>
                </a:solidFill>
              </a:rPr>
              <a:t> psia (9 psig)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CCFF"/>
                </a:solidFill>
              </a:rPr>
              <a:t>P</a:t>
            </a:r>
            <a:r>
              <a:rPr lang="en-US" sz="2400" baseline="-25000" smtClean="0">
                <a:solidFill>
                  <a:srgbClr val="00CCFF"/>
                </a:solidFill>
              </a:rPr>
              <a:t>beam</a:t>
            </a:r>
            <a:r>
              <a:rPr lang="en-US" sz="2400" smtClean="0">
                <a:solidFill>
                  <a:srgbClr val="00CCFF"/>
                </a:solidFill>
              </a:rPr>
              <a:t> ~ 630W @ 80 </a:t>
            </a:r>
            <a:r>
              <a:rPr lang="en-US" sz="2400" smtClean="0">
                <a:solidFill>
                  <a:srgbClr val="00CCFF"/>
                </a:solidFill>
                <a:cs typeface="Times New Roman" pitchFamily="18" charset="0"/>
              </a:rPr>
              <a:t>µA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6600"/>
                </a:solidFill>
                <a:cs typeface="Times New Roman" pitchFamily="18" charset="0"/>
              </a:rPr>
              <a:t>Reserve power ~ 75 W</a:t>
            </a:r>
            <a:endParaRPr lang="en-US" sz="2400" smtClean="0">
              <a:solidFill>
                <a:schemeClr val="accent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996600"/>
                </a:solidFill>
                <a:cs typeface="Times New Roman" pitchFamily="18" charset="0"/>
              </a:rPr>
              <a:t>Fan </a:t>
            </a:r>
            <a:r>
              <a:rPr lang="en-US" sz="2400" smtClean="0">
                <a:solidFill>
                  <a:srgbClr val="996600"/>
                </a:solidFill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400" smtClean="0">
                <a:solidFill>
                  <a:srgbClr val="996600"/>
                </a:solidFill>
                <a:cs typeface="Times New Roman" pitchFamily="18" charset="0"/>
              </a:rPr>
              <a:t>=60 Hz (25%)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FF"/>
                </a:solidFill>
              </a:rPr>
              <a:t>2x2 mm</a:t>
            </a:r>
            <a:r>
              <a:rPr lang="en-US" sz="2400" baseline="30000" smtClean="0">
                <a:solidFill>
                  <a:srgbClr val="FF00FF"/>
                </a:solidFill>
              </a:rPr>
              <a:t>2</a:t>
            </a:r>
            <a:r>
              <a:rPr lang="en-US" sz="2400" smtClean="0">
                <a:solidFill>
                  <a:srgbClr val="FF00FF"/>
                </a:solidFill>
              </a:rPr>
              <a:t> uniform raster (always on)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ρ = 0.1674 g/cm</a:t>
            </a:r>
            <a:r>
              <a:rPr lang="en-US" sz="2400" baseline="3000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dE/dx = 2.42 MeV/g/cm</a:t>
            </a:r>
            <a:r>
              <a:rPr lang="en-US" sz="2400" baseline="3000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 (@ 4 GeV)</a:t>
            </a:r>
            <a:endParaRPr lang="en-US" sz="2400" baseline="3000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04800" y="19050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419600" y="1371600"/>
            <a:ext cx="0" cy="510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2441575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LH2 (20 cm cell):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72000" y="1371600"/>
            <a:ext cx="24257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LD2 (20 cm cell):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1358900" y="1955800"/>
            <a:ext cx="609600" cy="4572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5562600" y="2286000"/>
            <a:ext cx="914400" cy="457200"/>
          </a:xfrm>
          <a:prstGeom prst="ellipse">
            <a:avLst/>
          </a:prstGeom>
          <a:noFill/>
          <a:ln w="28575" algn="ctr">
            <a:solidFill>
              <a:srgbClr val="0066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5257800" y="1905000"/>
            <a:ext cx="685800" cy="457200"/>
          </a:xfrm>
          <a:prstGeom prst="ellipse">
            <a:avLst/>
          </a:prstGeom>
          <a:noFill/>
          <a:ln w="28575" algn="ctr">
            <a:solidFill>
              <a:srgbClr val="996633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3022600" y="2286000"/>
            <a:ext cx="939800" cy="457200"/>
          </a:xfrm>
          <a:prstGeom prst="ellips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3962400" y="2209800"/>
            <a:ext cx="1295400" cy="3048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 type="triangle" w="lg" len="lg"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1905000" y="2057400"/>
            <a:ext cx="3581400" cy="457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lg" len="lg"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4" grpId="0" animBg="1"/>
      <p:bldP spid="26635" grpId="0" animBg="1"/>
      <p:bldP spid="26636" grpId="0" animBg="1"/>
      <p:bldP spid="26638" grpId="0" animBg="1"/>
      <p:bldP spid="266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Loop Anatomy</a:t>
            </a:r>
          </a:p>
        </p:txBody>
      </p:sp>
      <p:pic>
        <p:nvPicPr>
          <p:cNvPr id="16387" name="Picture 4" descr="tunacan_med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24622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556125" y="1441450"/>
            <a:ext cx="22971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He coolant in/out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1143000"/>
            <a:ext cx="1800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H2/D2 in/out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6254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HX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191000" y="2590800"/>
            <a:ext cx="6413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Fan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419600" y="4038600"/>
            <a:ext cx="9953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Heater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0" y="6019800"/>
            <a:ext cx="1958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Thermometers</a:t>
            </a: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1295400" y="1600200"/>
            <a:ext cx="914400" cy="152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25"/>
          <p:cNvSpPr>
            <a:spLocks noChangeShapeType="1"/>
          </p:cNvSpPr>
          <p:nvPr/>
        </p:nvSpPr>
        <p:spPr bwMode="auto">
          <a:xfrm>
            <a:off x="1295400" y="1600200"/>
            <a:ext cx="60960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26"/>
          <p:cNvSpPr>
            <a:spLocks noChangeShapeType="1"/>
          </p:cNvSpPr>
          <p:nvPr/>
        </p:nvSpPr>
        <p:spPr bwMode="auto">
          <a:xfrm flipH="1" flipV="1">
            <a:off x="3276600" y="1524000"/>
            <a:ext cx="1295400" cy="152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27"/>
          <p:cNvSpPr>
            <a:spLocks noChangeShapeType="1"/>
          </p:cNvSpPr>
          <p:nvPr/>
        </p:nvSpPr>
        <p:spPr bwMode="auto">
          <a:xfrm flipH="1">
            <a:off x="3810000" y="1676400"/>
            <a:ext cx="76200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28"/>
          <p:cNvSpPr>
            <a:spLocks noChangeShapeType="1"/>
          </p:cNvSpPr>
          <p:nvPr/>
        </p:nvSpPr>
        <p:spPr bwMode="auto">
          <a:xfrm flipH="1">
            <a:off x="2743200" y="2819400"/>
            <a:ext cx="144780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29"/>
          <p:cNvSpPr>
            <a:spLocks noChangeShapeType="1"/>
          </p:cNvSpPr>
          <p:nvPr/>
        </p:nvSpPr>
        <p:spPr bwMode="auto">
          <a:xfrm flipH="1">
            <a:off x="2667000" y="4267200"/>
            <a:ext cx="175260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30"/>
          <p:cNvSpPr>
            <a:spLocks noChangeShapeType="1"/>
          </p:cNvSpPr>
          <p:nvPr/>
        </p:nvSpPr>
        <p:spPr bwMode="auto">
          <a:xfrm flipV="1">
            <a:off x="990600" y="3429000"/>
            <a:ext cx="121920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31"/>
          <p:cNvSpPr>
            <a:spLocks noChangeShapeType="1"/>
          </p:cNvSpPr>
          <p:nvPr/>
        </p:nvSpPr>
        <p:spPr bwMode="auto">
          <a:xfrm flipV="1">
            <a:off x="1143000" y="5638800"/>
            <a:ext cx="7620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Line 32"/>
          <p:cNvSpPr>
            <a:spLocks noChangeShapeType="1"/>
          </p:cNvSpPr>
          <p:nvPr/>
        </p:nvSpPr>
        <p:spPr bwMode="auto">
          <a:xfrm flipV="1">
            <a:off x="1143000" y="4800600"/>
            <a:ext cx="762000" cy="1295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33"/>
          <p:cNvSpPr>
            <a:spLocks noChangeShapeType="1"/>
          </p:cNvSpPr>
          <p:nvPr/>
        </p:nvSpPr>
        <p:spPr bwMode="auto">
          <a:xfrm flipV="1">
            <a:off x="1143000" y="5334000"/>
            <a:ext cx="1066800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36"/>
          <p:cNvSpPr>
            <a:spLocks noChangeShapeType="1"/>
          </p:cNvSpPr>
          <p:nvPr/>
        </p:nvSpPr>
        <p:spPr bwMode="auto">
          <a:xfrm>
            <a:off x="3200400" y="5715000"/>
            <a:ext cx="9144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Text Box 37"/>
          <p:cNvSpPr txBox="1">
            <a:spLocks noChangeArrowheads="1"/>
          </p:cNvSpPr>
          <p:nvPr/>
        </p:nvSpPr>
        <p:spPr bwMode="auto">
          <a:xfrm>
            <a:off x="4191000" y="5943600"/>
            <a:ext cx="842963" cy="4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beam</a:t>
            </a:r>
          </a:p>
        </p:txBody>
      </p:sp>
      <p:sp>
        <p:nvSpPr>
          <p:cNvPr id="16406" name="Text Box 38"/>
          <p:cNvSpPr txBox="1">
            <a:spLocks noChangeArrowheads="1"/>
          </p:cNvSpPr>
          <p:nvPr/>
        </p:nvSpPr>
        <p:spPr bwMode="auto">
          <a:xfrm>
            <a:off x="5334000" y="6172200"/>
            <a:ext cx="3270250" cy="4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Cell block (H2 manifold)</a:t>
            </a:r>
          </a:p>
        </p:txBody>
      </p:sp>
      <p:sp>
        <p:nvSpPr>
          <p:cNvPr id="16407" name="Text Box 39"/>
          <p:cNvSpPr txBox="1">
            <a:spLocks noChangeArrowheads="1"/>
          </p:cNvSpPr>
          <p:nvPr/>
        </p:nvSpPr>
        <p:spPr bwMode="auto">
          <a:xfrm>
            <a:off x="4876800" y="5257800"/>
            <a:ext cx="3071813" cy="4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Cell/tuna can/tahini can</a:t>
            </a:r>
          </a:p>
        </p:txBody>
      </p:sp>
      <p:sp>
        <p:nvSpPr>
          <p:cNvPr id="16408" name="Line 40"/>
          <p:cNvSpPr>
            <a:spLocks noChangeShapeType="1"/>
          </p:cNvSpPr>
          <p:nvPr/>
        </p:nvSpPr>
        <p:spPr bwMode="auto">
          <a:xfrm flipH="1">
            <a:off x="3733800" y="5486400"/>
            <a:ext cx="114300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Line 41"/>
          <p:cNvSpPr>
            <a:spLocks noChangeShapeType="1"/>
          </p:cNvSpPr>
          <p:nvPr/>
        </p:nvSpPr>
        <p:spPr bwMode="auto">
          <a:xfrm flipH="1" flipV="1">
            <a:off x="4038600" y="6400800"/>
            <a:ext cx="1295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AutoShape 42"/>
          <p:cNvSpPr>
            <a:spLocks noChangeArrowheads="1"/>
          </p:cNvSpPr>
          <p:nvPr/>
        </p:nvSpPr>
        <p:spPr bwMode="auto">
          <a:xfrm>
            <a:off x="3429000" y="5791200"/>
            <a:ext cx="228600" cy="533400"/>
          </a:xfrm>
          <a:custGeom>
            <a:avLst/>
            <a:gdLst>
              <a:gd name="T0" fmla="*/ 1209558 w 21600"/>
              <a:gd name="T1" fmla="*/ 0 h 21600"/>
              <a:gd name="T2" fmla="*/ 302419 w 21600"/>
              <a:gd name="T3" fmla="*/ 6586009 h 21600"/>
              <a:gd name="T4" fmla="*/ 1209558 w 21600"/>
              <a:gd name="T5" fmla="*/ 3293005 h 21600"/>
              <a:gd name="T6" fmla="*/ 2721768 w 21600"/>
              <a:gd name="T7" fmla="*/ 6586009 h 21600"/>
              <a:gd name="T8" fmla="*/ 2116931 w 21600"/>
              <a:gd name="T9" fmla="*/ 9879012 h 21600"/>
              <a:gd name="T10" fmla="*/ 1512094 w 21600"/>
              <a:gd name="T11" fmla="*/ 658600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43"/>
          <p:cNvSpPr txBox="1">
            <a:spLocks noChangeArrowheads="1"/>
          </p:cNvSpPr>
          <p:nvPr/>
        </p:nvSpPr>
        <p:spPr bwMode="auto">
          <a:xfrm>
            <a:off x="3962400" y="4724400"/>
            <a:ext cx="5070475" cy="420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Upper cell blk (absent in ½ height cells)</a:t>
            </a:r>
          </a:p>
        </p:txBody>
      </p:sp>
      <p:sp>
        <p:nvSpPr>
          <p:cNvPr id="16412" name="Line 44"/>
          <p:cNvSpPr>
            <a:spLocks noChangeShapeType="1"/>
          </p:cNvSpPr>
          <p:nvPr/>
        </p:nvSpPr>
        <p:spPr bwMode="auto">
          <a:xfrm flipH="1">
            <a:off x="3733800" y="4953000"/>
            <a:ext cx="30480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45" name="Oval 45"/>
          <p:cNvSpPr>
            <a:spLocks noChangeArrowheads="1"/>
          </p:cNvSpPr>
          <p:nvPr/>
        </p:nvSpPr>
        <p:spPr bwMode="auto">
          <a:xfrm>
            <a:off x="2590800" y="28194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Oval 46"/>
          <p:cNvSpPr>
            <a:spLocks noChangeArrowheads="1"/>
          </p:cNvSpPr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Oval 47"/>
          <p:cNvSpPr>
            <a:spLocks noChangeArrowheads="1"/>
          </p:cNvSpPr>
          <p:nvPr/>
        </p:nvSpPr>
        <p:spPr bwMode="auto">
          <a:xfrm>
            <a:off x="3048000" y="40386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Oval 48"/>
          <p:cNvSpPr>
            <a:spLocks noChangeArrowheads="1"/>
          </p:cNvSpPr>
          <p:nvPr/>
        </p:nvSpPr>
        <p:spPr bwMode="auto">
          <a:xfrm>
            <a:off x="1905000" y="44196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Oval 49"/>
          <p:cNvSpPr>
            <a:spLocks noChangeArrowheads="1"/>
          </p:cNvSpPr>
          <p:nvPr/>
        </p:nvSpPr>
        <p:spPr bwMode="auto">
          <a:xfrm>
            <a:off x="1905000" y="57150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Oval 50"/>
          <p:cNvSpPr>
            <a:spLocks noChangeArrowheads="1"/>
          </p:cNvSpPr>
          <p:nvPr/>
        </p:nvSpPr>
        <p:spPr bwMode="auto">
          <a:xfrm>
            <a:off x="2590800" y="58674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Oval 51"/>
          <p:cNvSpPr>
            <a:spLocks noChangeArrowheads="1"/>
          </p:cNvSpPr>
          <p:nvPr/>
        </p:nvSpPr>
        <p:spPr bwMode="auto">
          <a:xfrm>
            <a:off x="3200400" y="62484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Oval 52"/>
          <p:cNvSpPr>
            <a:spLocks noChangeArrowheads="1"/>
          </p:cNvSpPr>
          <p:nvPr/>
        </p:nvSpPr>
        <p:spPr bwMode="auto">
          <a:xfrm>
            <a:off x="3352800" y="60198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Oval 53"/>
          <p:cNvSpPr>
            <a:spLocks noChangeArrowheads="1"/>
          </p:cNvSpPr>
          <p:nvPr/>
        </p:nvSpPr>
        <p:spPr bwMode="auto">
          <a:xfrm>
            <a:off x="3429000" y="5715000"/>
            <a:ext cx="152400" cy="1524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Oval 57"/>
          <p:cNvSpPr>
            <a:spLocks noChangeArrowheads="1"/>
          </p:cNvSpPr>
          <p:nvPr/>
        </p:nvSpPr>
        <p:spPr bwMode="auto">
          <a:xfrm>
            <a:off x="2438400" y="25908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8" name="Oval 58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9" name="Oval 59"/>
          <p:cNvSpPr>
            <a:spLocks noChangeArrowheads="1"/>
          </p:cNvSpPr>
          <p:nvPr/>
        </p:nvSpPr>
        <p:spPr bwMode="auto">
          <a:xfrm>
            <a:off x="2209800" y="30480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0" name="Oval 60"/>
          <p:cNvSpPr>
            <a:spLocks noChangeArrowheads="1"/>
          </p:cNvSpPr>
          <p:nvPr/>
        </p:nvSpPr>
        <p:spPr bwMode="auto">
          <a:xfrm>
            <a:off x="2895600" y="33528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1" name="Oval 61"/>
          <p:cNvSpPr>
            <a:spLocks noChangeArrowheads="1"/>
          </p:cNvSpPr>
          <p:nvPr/>
        </p:nvSpPr>
        <p:spPr bwMode="auto">
          <a:xfrm>
            <a:off x="3581400" y="60198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2" name="Oval 62"/>
          <p:cNvSpPr>
            <a:spLocks noChangeArrowheads="1"/>
          </p:cNvSpPr>
          <p:nvPr/>
        </p:nvSpPr>
        <p:spPr bwMode="auto">
          <a:xfrm>
            <a:off x="3733800" y="63246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3" name="Oval 63"/>
          <p:cNvSpPr>
            <a:spLocks noChangeArrowheads="1"/>
          </p:cNvSpPr>
          <p:nvPr/>
        </p:nvSpPr>
        <p:spPr bwMode="auto">
          <a:xfrm>
            <a:off x="2971800" y="60960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4" name="Oval 64"/>
          <p:cNvSpPr>
            <a:spLocks noChangeArrowheads="1"/>
          </p:cNvSpPr>
          <p:nvPr/>
        </p:nvSpPr>
        <p:spPr bwMode="auto">
          <a:xfrm>
            <a:off x="2514600" y="52578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5" name="Oval 65"/>
          <p:cNvSpPr>
            <a:spLocks noChangeArrowheads="1"/>
          </p:cNvSpPr>
          <p:nvPr/>
        </p:nvSpPr>
        <p:spPr bwMode="auto">
          <a:xfrm>
            <a:off x="2209800" y="47244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6" name="Oval 66"/>
          <p:cNvSpPr>
            <a:spLocks noChangeArrowheads="1"/>
          </p:cNvSpPr>
          <p:nvPr/>
        </p:nvSpPr>
        <p:spPr bwMode="auto">
          <a:xfrm>
            <a:off x="2590800" y="42672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7" name="Oval 67"/>
          <p:cNvSpPr>
            <a:spLocks noChangeArrowheads="1"/>
          </p:cNvSpPr>
          <p:nvPr/>
        </p:nvSpPr>
        <p:spPr bwMode="auto">
          <a:xfrm>
            <a:off x="2590800" y="37338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8" name="Oval 68"/>
          <p:cNvSpPr>
            <a:spLocks noChangeArrowheads="1"/>
          </p:cNvSpPr>
          <p:nvPr/>
        </p:nvSpPr>
        <p:spPr bwMode="auto">
          <a:xfrm>
            <a:off x="2590800" y="28194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5" grpId="0" animBg="1"/>
      <p:bldP spid="51246" grpId="0" animBg="1"/>
      <p:bldP spid="51247" grpId="0" animBg="1"/>
      <p:bldP spid="51248" grpId="0" animBg="1"/>
      <p:bldP spid="51249" grpId="0" animBg="1"/>
      <p:bldP spid="51250" grpId="0" animBg="1"/>
      <p:bldP spid="51251" grpId="0" animBg="1"/>
      <p:bldP spid="51252" grpId="0" animBg="1"/>
      <p:bldP spid="51253" grpId="0" animBg="1"/>
      <p:bldP spid="51257" grpId="0" animBg="1"/>
      <p:bldP spid="51258" grpId="0" animBg="1"/>
      <p:bldP spid="51259" grpId="0" animBg="1"/>
      <p:bldP spid="51260" grpId="0" animBg="1"/>
      <p:bldP spid="51261" grpId="0" animBg="1"/>
      <p:bldP spid="51262" grpId="0" animBg="1"/>
      <p:bldP spid="51263" grpId="0" animBg="1"/>
      <p:bldP spid="51264" grpId="0" animBg="1"/>
      <p:bldP spid="51265" grpId="0" animBg="1"/>
      <p:bldP spid="51266" grpId="0" animBg="1"/>
      <p:bldP spid="51267" grpId="0" animBg="1"/>
      <p:bldP spid="5126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32912</TotalTime>
  <Words>3111</Words>
  <Application>Microsoft Office PowerPoint</Application>
  <PresentationFormat>On-screen Show (4:3)</PresentationFormat>
  <Paragraphs>634</Paragraphs>
  <Slides>51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Times New Roman</vt:lpstr>
      <vt:lpstr>Arial</vt:lpstr>
      <vt:lpstr>Symbol</vt:lpstr>
      <vt:lpstr>Wingdings</vt:lpstr>
      <vt:lpstr>Comic Sans MS</vt:lpstr>
      <vt:lpstr>Default Design</vt:lpstr>
      <vt:lpstr>Microsoft Equation 3.0</vt:lpstr>
      <vt:lpstr>Microsoft Excel Chart</vt:lpstr>
      <vt:lpstr>Canvas 7 Drawing</vt:lpstr>
      <vt:lpstr>Target Training</vt:lpstr>
      <vt:lpstr>Essential Responsibilities</vt:lpstr>
      <vt:lpstr>Your Job (Do’s)</vt:lpstr>
      <vt:lpstr>Don’ts</vt:lpstr>
      <vt:lpstr>Experts</vt:lpstr>
      <vt:lpstr>Basic Components</vt:lpstr>
      <vt:lpstr>Slide 7</vt:lpstr>
      <vt:lpstr>H Target Specifications</vt:lpstr>
      <vt:lpstr>Loop Anatomy</vt:lpstr>
      <vt:lpstr>Fan &amp; Heat Exchanger</vt:lpstr>
      <vt:lpstr>Goal Parameters</vt:lpstr>
      <vt:lpstr>Parking</vt:lpstr>
      <vt:lpstr>Basic Equations</vt:lpstr>
      <vt:lpstr>Beam Power</vt:lpstr>
      <vt:lpstr>Cryostack</vt:lpstr>
      <vt:lpstr>H2 Cells</vt:lpstr>
      <vt:lpstr>He Cells</vt:lpstr>
      <vt:lpstr>Solid Targets</vt:lpstr>
      <vt:lpstr>Target on the Pivot</vt:lpstr>
      <vt:lpstr>Target Electronics</vt:lpstr>
      <vt:lpstr>Hall A Layout</vt:lpstr>
      <vt:lpstr>Ballast Tanks</vt:lpstr>
      <vt:lpstr>Diurnal ΔP</vt:lpstr>
      <vt:lpstr>Archived ΔP</vt:lpstr>
      <vt:lpstr>Gas Panel</vt:lpstr>
      <vt:lpstr>Recommended Studies</vt:lpstr>
      <vt:lpstr>4cm Tuna Can Boiling</vt:lpstr>
      <vt:lpstr>In the Counting House</vt:lpstr>
      <vt:lpstr>More Counting House: in the center room</vt:lpstr>
      <vt:lpstr>Getting Started</vt:lpstr>
      <vt:lpstr>Main GUI</vt:lpstr>
      <vt:lpstr>Alarm Handler</vt:lpstr>
      <vt:lpstr>Servicing Alarms</vt:lpstr>
      <vt:lpstr>Alarm Handler GUI</vt:lpstr>
      <vt:lpstr>StripTool</vt:lpstr>
      <vt:lpstr>Cryostat &amp; Loop GUIs</vt:lpstr>
      <vt:lpstr>Checklist</vt:lpstr>
      <vt:lpstr>Adjusting the Heat Load</vt:lpstr>
      <vt:lpstr>Lifter, Heater, &amp; JT GUIs</vt:lpstr>
      <vt:lpstr>Changing Targets</vt:lpstr>
      <vt:lpstr>Rebooting the Target IOC</vt:lpstr>
      <vt:lpstr>HPH Pot Settings</vt:lpstr>
      <vt:lpstr>Rebooting the Target IOC, ctd.</vt:lpstr>
      <vt:lpstr>Temp., Press., &amp; Fan GUIS</vt:lpstr>
      <vt:lpstr>Emergency Procedures</vt:lpstr>
      <vt:lpstr>ρ (T, P)</vt:lpstr>
      <vt:lpstr>Energy Loss</vt:lpstr>
      <vt:lpstr>High Pressure He?</vt:lpstr>
      <vt:lpstr>Cryotarget Web Page</vt:lpstr>
      <vt:lpstr>A Typical Shift  (what you’ll really wind up doing)</vt:lpstr>
      <vt:lpstr>Done!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Panel</dc:title>
  <dc:creator>Greg Smith</dc:creator>
  <cp:lastModifiedBy>John J. LeRose</cp:lastModifiedBy>
  <cp:revision>113</cp:revision>
  <dcterms:created xsi:type="dcterms:W3CDTF">2003-03-16T18:44:41Z</dcterms:created>
  <dcterms:modified xsi:type="dcterms:W3CDTF">2010-11-03T17:28:26Z</dcterms:modified>
</cp:coreProperties>
</file>