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6" r:id="rId2"/>
    <p:sldId id="257" r:id="rId3"/>
    <p:sldId id="278" r:id="rId4"/>
    <p:sldId id="271" r:id="rId5"/>
    <p:sldId id="272" r:id="rId6"/>
    <p:sldId id="274" r:id="rId7"/>
    <p:sldId id="256" r:id="rId8"/>
    <p:sldId id="258" r:id="rId9"/>
    <p:sldId id="260" r:id="rId10"/>
    <p:sldId id="266" r:id="rId11"/>
    <p:sldId id="265" r:id="rId12"/>
    <p:sldId id="263" r:id="rId13"/>
    <p:sldId id="262" r:id="rId14"/>
    <p:sldId id="264" r:id="rId15"/>
    <p:sldId id="268" r:id="rId16"/>
    <p:sldId id="269" r:id="rId17"/>
    <p:sldId id="270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4" autoAdjust="0"/>
    <p:restoredTop sz="94660"/>
  </p:normalViewPr>
  <p:slideViewPr>
    <p:cSldViewPr snapToGrid="0">
      <p:cViewPr>
        <p:scale>
          <a:sx n="100" d="100"/>
          <a:sy n="100" d="100"/>
        </p:scale>
        <p:origin x="22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0E559-3C46-4A55-BB01-16C81AF34A95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2CD20-88D8-4306-9232-CAAB88300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1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89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3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51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67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60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50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9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309AD39-F929-4C36-96C2-DC2AED3C73B9}" type="slidenum">
              <a:t>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8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9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4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CD20-88D8-4306-9232-CAAB88300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6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3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5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2400" cy="1139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2488" cy="46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4013" cy="46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B18E5-BEE0-478E-9617-52AF3B298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99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2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7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2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0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4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4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939B7-EA1F-4F2A-A52F-0D4DB10A557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A7A0-658A-40DA-9933-69C23AB4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m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726" y="202016"/>
            <a:ext cx="691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 </a:t>
            </a:r>
            <a:r>
              <a:rPr lang="fr-FR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results</a:t>
            </a:r>
            <a:r>
              <a:rPr lang="fr-FR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for the </a:t>
            </a:r>
            <a:r>
              <a:rPr lang="fr-FR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recent</a:t>
            </a:r>
            <a:r>
              <a:rPr lang="fr-FR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SIC PWO </a:t>
            </a:r>
            <a:r>
              <a:rPr lang="fr-FR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crystals</a:t>
            </a:r>
            <a:endParaRPr lang="fr-FR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7025" y="1895101"/>
            <a:ext cx="486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Carlos </a:t>
            </a:r>
            <a:r>
              <a:rPr lang="fr-FR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Muñoz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Camacho, IPN-Orsay</a:t>
            </a:r>
          </a:p>
          <a:p>
            <a:r>
              <a:rPr lang="fr-FR" i="1" dirty="0">
                <a:solidFill>
                  <a:srgbClr val="0070C0"/>
                </a:solidFill>
                <a:latin typeface="Comic Sans MS" panose="030F0702030302020204" pitchFamily="66" charset="0"/>
              </a:rPr>
              <a:t>f</a:t>
            </a:r>
            <a:r>
              <a:rPr lang="fr-FR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or the NPS Collaboration at Jefferson </a:t>
            </a:r>
            <a:r>
              <a:rPr lang="fr-FR" i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Lab</a:t>
            </a:r>
            <a:endParaRPr lang="fr-FR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5127" y="6410879"/>
            <a:ext cx="401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SICCAS, Shanghai, July 23 (2018)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7" y="2862251"/>
            <a:ext cx="4694405" cy="37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le:SICCAS 503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3565"/>
          <a:stretch/>
        </p:blipFill>
        <p:spPr bwMode="auto">
          <a:xfrm>
            <a:off x="458005" y="1423038"/>
            <a:ext cx="5154719" cy="11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le:S203 G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34800" r="6700" b="42000"/>
          <a:stretch/>
        </p:blipFill>
        <p:spPr bwMode="auto">
          <a:xfrm>
            <a:off x="458005" y="3159616"/>
            <a:ext cx="6287181" cy="11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www.vsl.cua.edu/cua_phy/images/8/84/S205_G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6" b="53830"/>
          <a:stretch/>
        </p:blipFill>
        <p:spPr bwMode="auto">
          <a:xfrm>
            <a:off x="458792" y="5073065"/>
            <a:ext cx="7623094" cy="11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3580" y="214219"/>
            <a:ext cx="539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 Inspection – cont.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348" y="916256"/>
            <a:ext cx="337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Excessive number of bubbles in bulk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69348" y="2751712"/>
            <a:ext cx="239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Chemical film on surface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69348" y="4587168"/>
            <a:ext cx="410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Traces of old labels or markings on surface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465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456F3727-9D08-489B-B0FB-4F1F6C1ECE1C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3072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20367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648200"/>
            <a:ext cx="1828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4648200"/>
            <a:ext cx="17224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2" name="Group 1"/>
          <p:cNvGrpSpPr>
            <a:grpSpLocks/>
          </p:cNvGrpSpPr>
          <p:nvPr/>
        </p:nvGrpSpPr>
        <p:grpSpPr bwMode="auto">
          <a:xfrm>
            <a:off x="788988" y="1447800"/>
            <a:ext cx="6224587" cy="1635125"/>
            <a:chOff x="4876800" y="1494199"/>
            <a:chExt cx="6224587" cy="1635125"/>
          </a:xfrm>
        </p:grpSpPr>
        <p:pic>
          <p:nvPicPr>
            <p:cNvPr id="3074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494199"/>
              <a:ext cx="200025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2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662" y="1494199"/>
              <a:ext cx="2020888" cy="161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3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500" y="1513249"/>
              <a:ext cx="2020887" cy="161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4" name="Rectangle 13"/>
            <p:cNvSpPr>
              <a:spLocks noChangeArrowheads="1"/>
            </p:cNvSpPr>
            <p:nvPr/>
          </p:nvSpPr>
          <p:spPr bwMode="auto">
            <a:xfrm>
              <a:off x="6153150" y="1502136"/>
              <a:ext cx="779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400"/>
                </a:spcBef>
              </a:pPr>
              <a:r>
                <a:rPr lang="en-US" altLang="en-US">
                  <a:solidFill>
                    <a:srgbClr val="000000"/>
                  </a:solidFill>
                </a:rPr>
                <a:t>BTCP</a:t>
              </a:r>
            </a:p>
          </p:txBody>
        </p:sp>
        <p:sp>
          <p:nvSpPr>
            <p:cNvPr id="30745" name="Rectangle 13"/>
            <p:cNvSpPr>
              <a:spLocks noChangeArrowheads="1"/>
            </p:cNvSpPr>
            <p:nvPr/>
          </p:nvSpPr>
          <p:spPr bwMode="auto">
            <a:xfrm>
              <a:off x="8159750" y="1506899"/>
              <a:ext cx="779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400"/>
                </a:spcBef>
              </a:pPr>
              <a:r>
                <a:rPr lang="en-US" altLang="en-US">
                  <a:solidFill>
                    <a:srgbClr val="000000"/>
                  </a:solidFill>
                </a:rPr>
                <a:t>SICCAS</a:t>
              </a:r>
            </a:p>
          </p:txBody>
        </p:sp>
        <p:sp>
          <p:nvSpPr>
            <p:cNvPr id="30746" name="Rectangle 13"/>
            <p:cNvSpPr>
              <a:spLocks noChangeArrowheads="1"/>
            </p:cNvSpPr>
            <p:nvPr/>
          </p:nvSpPr>
          <p:spPr bwMode="auto">
            <a:xfrm>
              <a:off x="10107612" y="1533886"/>
              <a:ext cx="9271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28613" algn="l"/>
                  <a:tab pos="785813" algn="l"/>
                  <a:tab pos="1243013" algn="l"/>
                  <a:tab pos="1700213" algn="l"/>
                  <a:tab pos="2157413" algn="l"/>
                  <a:tab pos="2614613" algn="l"/>
                  <a:tab pos="3071813" algn="l"/>
                  <a:tab pos="3529013" algn="l"/>
                  <a:tab pos="3986213" algn="l"/>
                  <a:tab pos="4443413" algn="l"/>
                  <a:tab pos="4900613" algn="l"/>
                  <a:tab pos="5357813" algn="l"/>
                  <a:tab pos="5815013" algn="l"/>
                  <a:tab pos="6272213" algn="l"/>
                  <a:tab pos="6729413" algn="l"/>
                  <a:tab pos="7186613" algn="l"/>
                  <a:tab pos="7643813" algn="l"/>
                  <a:tab pos="8101013" algn="l"/>
                  <a:tab pos="8558213" algn="l"/>
                  <a:tab pos="9015413" algn="l"/>
                  <a:tab pos="9472613" algn="l"/>
                </a:tabLst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400"/>
                </a:spcBef>
              </a:pPr>
              <a:r>
                <a:rPr lang="en-US" altLang="en-US">
                  <a:solidFill>
                    <a:srgbClr val="000000"/>
                  </a:solidFill>
                </a:rPr>
                <a:t>CRYTUR</a:t>
              </a:r>
            </a:p>
          </p:txBody>
        </p:sp>
      </p:grpSp>
      <p:sp>
        <p:nvSpPr>
          <p:cNvPr id="30733" name="TextBox 12"/>
          <p:cNvSpPr txBox="1">
            <a:spLocks noChangeArrowheads="1"/>
          </p:cNvSpPr>
          <p:nvPr/>
        </p:nvSpPr>
        <p:spPr bwMode="auto">
          <a:xfrm>
            <a:off x="180975" y="990600"/>
            <a:ext cx="392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fr-FR" altLang="en-US" sz="1800">
                <a:solidFill>
                  <a:schemeClr val="tx1"/>
                </a:solidFill>
                <a:cs typeface="Arial" panose="020B0604020202020204" pitchFamily="34" charset="0"/>
              </a:rPr>
              <a:t>Typical crystal surface quality</a:t>
            </a:r>
          </a:p>
        </p:txBody>
      </p:sp>
      <p:sp>
        <p:nvSpPr>
          <p:cNvPr id="30735" name="TextBox 12"/>
          <p:cNvSpPr txBox="1">
            <a:spLocks noChangeArrowheads="1"/>
          </p:cNvSpPr>
          <p:nvPr/>
        </p:nvSpPr>
        <p:spPr bwMode="auto">
          <a:xfrm>
            <a:off x="795338" y="6211888"/>
            <a:ext cx="6950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Defects</a:t>
            </a:r>
            <a:r>
              <a:rPr lang="fr-FR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result</a:t>
            </a:r>
            <a:r>
              <a:rPr lang="fr-FR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in high, but non-</a:t>
            </a:r>
            <a:r>
              <a:rPr lang="fr-FR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uniform</a:t>
            </a:r>
            <a:r>
              <a:rPr lang="fr-FR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light </a:t>
            </a:r>
            <a:r>
              <a:rPr lang="fr-FR" altLang="en-US" sz="16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yield</a:t>
            </a:r>
            <a:endParaRPr lang="fr-FR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0736" name="TextBox 12"/>
          <p:cNvSpPr txBox="1">
            <a:spLocks noChangeArrowheads="1"/>
          </p:cNvSpPr>
          <p:nvPr/>
        </p:nvSpPr>
        <p:spPr bwMode="auto">
          <a:xfrm>
            <a:off x="304800" y="4191000"/>
            <a:ext cx="670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fr-FR" alt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Looking</a:t>
            </a:r>
            <a:r>
              <a:rPr lang="fr-FR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alt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deeper</a:t>
            </a:r>
            <a:r>
              <a:rPr lang="fr-FR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alt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into</a:t>
            </a:r>
            <a:r>
              <a:rPr lang="fr-FR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alt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defects</a:t>
            </a:r>
            <a:r>
              <a:rPr lang="fr-FR" alt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fr-FR" alt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0737" name="Rectangle 13"/>
          <p:cNvSpPr>
            <a:spLocks noChangeArrowheads="1"/>
          </p:cNvSpPr>
          <p:nvPr/>
        </p:nvSpPr>
        <p:spPr bwMode="auto">
          <a:xfrm>
            <a:off x="2070100" y="4695825"/>
            <a:ext cx="7493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en-US">
                <a:solidFill>
                  <a:srgbClr val="000000"/>
                </a:solidFill>
              </a:rPr>
              <a:t>Bubble</a:t>
            </a:r>
          </a:p>
        </p:txBody>
      </p:sp>
      <p:sp>
        <p:nvSpPr>
          <p:cNvPr id="30738" name="Rectangle 13"/>
          <p:cNvSpPr>
            <a:spLocks noChangeArrowheads="1"/>
          </p:cNvSpPr>
          <p:nvPr/>
        </p:nvSpPr>
        <p:spPr bwMode="auto">
          <a:xfrm>
            <a:off x="3886200" y="4714875"/>
            <a:ext cx="8620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en-US">
                <a:solidFill>
                  <a:srgbClr val="000000"/>
                </a:solidFill>
              </a:rPr>
              <a:t>Deep scratches</a:t>
            </a:r>
          </a:p>
        </p:txBody>
      </p:sp>
      <p:sp>
        <p:nvSpPr>
          <p:cNvPr id="30739" name="Rectangle 13"/>
          <p:cNvSpPr>
            <a:spLocks noChangeArrowheads="1"/>
          </p:cNvSpPr>
          <p:nvPr/>
        </p:nvSpPr>
        <p:spPr bwMode="auto">
          <a:xfrm>
            <a:off x="6102350" y="4695825"/>
            <a:ext cx="6032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en-US">
                <a:solidFill>
                  <a:srgbClr val="000000"/>
                </a:solidFill>
              </a:rPr>
              <a:t>Pits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580" y="214219"/>
            <a:ext cx="539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analysis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736" y="1012698"/>
            <a:ext cx="564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 Transmittance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01" y="1566115"/>
            <a:ext cx="2241782" cy="224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1" y="1543613"/>
            <a:ext cx="2218008" cy="2199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8" y="3713499"/>
            <a:ext cx="2274134" cy="2224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84" y="1588617"/>
            <a:ext cx="2302824" cy="219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49" y="3792220"/>
            <a:ext cx="2237054" cy="2169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38" y="3802903"/>
            <a:ext cx="2258977" cy="219163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281056" y="2057400"/>
            <a:ext cx="598715" cy="783771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18514" y="2481943"/>
            <a:ext cx="359229" cy="35922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08963" y="2955425"/>
            <a:ext cx="154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Correlated with observed defects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31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736" y="1012698"/>
            <a:ext cx="761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 Transmittance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" y="1969598"/>
            <a:ext cx="4336951" cy="42786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59120"/>
            <a:ext cx="337343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1843" y="2919227"/>
            <a:ext cx="337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Concern is the width of the distribution at each wavelength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6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737" y="1012698"/>
            <a:ext cx="321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 Yield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1" y="1946778"/>
            <a:ext cx="4368215" cy="4255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46" y="352656"/>
            <a:ext cx="3803731" cy="22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311049" y="3376866"/>
            <a:ext cx="3284991" cy="28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dirty="0" smtClean="0">
                <a:solidFill>
                  <a:srgbClr val="000000"/>
                </a:solidFill>
              </a:rPr>
              <a:t>Large </a:t>
            </a:r>
            <a:r>
              <a:rPr lang="en-US" altLang="en-US" dirty="0">
                <a:solidFill>
                  <a:srgbClr val="000000"/>
                </a:solidFill>
              </a:rPr>
              <a:t>variations in light </a:t>
            </a:r>
            <a:r>
              <a:rPr lang="en-US" altLang="en-US" dirty="0" smtClean="0">
                <a:solidFill>
                  <a:srgbClr val="000000"/>
                </a:solidFill>
              </a:rPr>
              <a:t>yield</a:t>
            </a:r>
            <a:endParaRPr lang="en-US" altLang="en-US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0811" y="2497986"/>
            <a:ext cx="596702" cy="32096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149741" y="2536258"/>
            <a:ext cx="598715" cy="783771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509868" y="2267153"/>
            <a:ext cx="154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High light yield, but non-uniform due to defects, e.g. bubbles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11049" y="4831768"/>
            <a:ext cx="3284991" cy="56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dirty="0" smtClean="0">
                <a:solidFill>
                  <a:srgbClr val="000000"/>
                </a:solidFill>
              </a:rPr>
              <a:t>Very high light yields due to defects in crystal bulk</a:t>
            </a:r>
            <a:endParaRPr lang="en-US" altLang="en-US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11049" y="3854576"/>
            <a:ext cx="3284991" cy="7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dirty="0" smtClean="0">
                <a:solidFill>
                  <a:srgbClr val="000000"/>
                </a:solidFill>
              </a:rPr>
              <a:t>Non-uniformity of light yield within one crystals due to defects</a:t>
            </a:r>
            <a:endParaRPr lang="en-US" altLang="en-US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79546" y="2930211"/>
            <a:ext cx="3284991" cy="4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dirty="0" smtClean="0">
                <a:solidFill>
                  <a:srgbClr val="000000"/>
                </a:solidFill>
              </a:rPr>
              <a:t>Concerns:</a:t>
            </a:r>
            <a:endParaRPr lang="en-US" altLang="en-US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0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737" y="1012698"/>
            <a:ext cx="321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Radiation Resistance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"/>
          <a:stretch/>
        </p:blipFill>
        <p:spPr bwMode="auto">
          <a:xfrm>
            <a:off x="382632" y="3847564"/>
            <a:ext cx="3057254" cy="2106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Carlos\Downloads\transmittance_with_giessen_15052018 (1)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20" y="909819"/>
            <a:ext cx="5276215" cy="371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81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52" y="239859"/>
            <a:ext cx="797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 2017: Three major failure categories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8372" y="3360449"/>
            <a:ext cx="685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10% fail: LY @420nm &lt; 60% or light yield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8373" y="2631152"/>
            <a:ext cx="650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13% fail: Bubbles and other defects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8373" y="1969431"/>
            <a:ext cx="685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8% fail: Chips, scratches, old labels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028" y="1086805"/>
            <a:ext cx="685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 smtClean="0"/>
              <a:t>Out of a subset of ~200 crystals tested, the “bad” crystals fall into three major categories: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80" y="4206837"/>
            <a:ext cx="4589645" cy="2300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2734253" y="4896651"/>
            <a:ext cx="504247" cy="201706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24871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52" y="239859"/>
            <a:ext cx="797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 report from SICCAS 2017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1561" r="5635"/>
          <a:stretch/>
        </p:blipFill>
        <p:spPr>
          <a:xfrm>
            <a:off x="865762" y="992221"/>
            <a:ext cx="2899082" cy="58657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4844" y="5772300"/>
            <a:ext cx="3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Measurement methods used?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74463"/>
              </p:ext>
            </p:extLst>
          </p:nvPr>
        </p:nvGraphicFramePr>
        <p:xfrm>
          <a:off x="3276719" y="1127584"/>
          <a:ext cx="2131483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CX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NPS T360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NPS T420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NPS LY100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61.2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14.3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25.6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7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16.0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3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39.8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63.1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19.7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29.5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27.3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33.7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40.9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63.5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7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25.06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63.47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29.2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66.2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92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S036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60.6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455576" y="833044"/>
            <a:ext cx="1111654" cy="2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sz="1200" dirty="0" smtClean="0">
                <a:solidFill>
                  <a:srgbClr val="000000"/>
                </a:solidFill>
              </a:rPr>
              <a:t>SICCAS results</a:t>
            </a:r>
            <a:endParaRPr lang="en-US" altLang="en-US" sz="1200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809136" y="854286"/>
            <a:ext cx="1111654" cy="2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altLang="en-US" sz="1200" dirty="0" smtClean="0">
                <a:solidFill>
                  <a:srgbClr val="000000"/>
                </a:solidFill>
              </a:rPr>
              <a:t>NPS results</a:t>
            </a:r>
            <a:endParaRPr lang="en-US" altLang="en-US" sz="1200" baseline="30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1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1" y="706910"/>
            <a:ext cx="8673534" cy="441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5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SIC and </a:t>
            </a:r>
            <a:r>
              <a:rPr lang="fr-FR" dirty="0" err="1" smtClean="0">
                <a:latin typeface="Comic Sans MS" panose="030F0702030302020204" pitchFamily="66" charset="0"/>
              </a:rPr>
              <a:t>Jlab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measurements</a:t>
            </a:r>
            <a:r>
              <a:rPr lang="fr-FR" dirty="0" smtClean="0">
                <a:latin typeface="Comic Sans MS" panose="030F0702030302020204" pitchFamily="66" charset="0"/>
              </a:rPr>
              <a:t> comparaison (~200 </a:t>
            </a:r>
            <a:r>
              <a:rPr lang="fr-FR" dirty="0" err="1" smtClean="0">
                <a:latin typeface="Comic Sans MS" panose="030F0702030302020204" pitchFamily="66" charset="0"/>
              </a:rPr>
              <a:t>samples</a:t>
            </a:r>
            <a:r>
              <a:rPr lang="fr-FR" dirty="0" smtClean="0">
                <a:latin typeface="Comic Sans MS" panose="030F0702030302020204" pitchFamily="66" charset="0"/>
              </a:rPr>
              <a:t>)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4209" y="606903"/>
            <a:ext cx="8812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2901" y="5292191"/>
            <a:ext cx="590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r>
              <a:rPr lang="fr-FR" dirty="0" smtClean="0"/>
              <a:t> of </a:t>
            </a:r>
            <a:r>
              <a:rPr lang="fr-FR" dirty="0" err="1" smtClean="0"/>
              <a:t>results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Transmittance and LY </a:t>
            </a:r>
            <a:r>
              <a:rPr lang="fr-FR" dirty="0" err="1" smtClean="0"/>
              <a:t>generally</a:t>
            </a:r>
            <a:r>
              <a:rPr lang="fr-FR" dirty="0" smtClean="0"/>
              <a:t> </a:t>
            </a:r>
            <a:r>
              <a:rPr lang="fr-FR" dirty="0" err="1" smtClean="0"/>
              <a:t>lower</a:t>
            </a:r>
            <a:r>
              <a:rPr lang="fr-FR" dirty="0" smtClean="0"/>
              <a:t> at </a:t>
            </a:r>
            <a:r>
              <a:rPr lang="fr-FR" dirty="0" err="1" smtClean="0"/>
              <a:t>JLab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SIC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2176758" y="6230866"/>
            <a:ext cx="532455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discuss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r>
              <a:rPr lang="fr-FR" dirty="0" smtClean="0"/>
              <a:t> and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procedures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08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86101"/>
              </p:ext>
            </p:extLst>
          </p:nvPr>
        </p:nvGraphicFramePr>
        <p:xfrm>
          <a:off x="304806" y="546351"/>
          <a:ext cx="8556170" cy="5661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374">
                  <a:extLst>
                    <a:ext uri="{9D8B030D-6E8A-4147-A177-3AD203B41FA5}">
                      <a16:colId xmlns:a16="http://schemas.microsoft.com/office/drawing/2014/main" val="1042261076"/>
                    </a:ext>
                  </a:extLst>
                </a:gridCol>
                <a:gridCol w="535722">
                  <a:extLst>
                    <a:ext uri="{9D8B030D-6E8A-4147-A177-3AD203B41FA5}">
                      <a16:colId xmlns:a16="http://schemas.microsoft.com/office/drawing/2014/main" val="2234992102"/>
                    </a:ext>
                  </a:extLst>
                </a:gridCol>
                <a:gridCol w="1278004">
                  <a:extLst>
                    <a:ext uri="{9D8B030D-6E8A-4147-A177-3AD203B41FA5}">
                      <a16:colId xmlns:a16="http://schemas.microsoft.com/office/drawing/2014/main" val="2738032795"/>
                    </a:ext>
                  </a:extLst>
                </a:gridCol>
                <a:gridCol w="1727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7035">
                  <a:extLst>
                    <a:ext uri="{9D8B030D-6E8A-4147-A177-3AD203B41FA5}">
                      <a16:colId xmlns:a16="http://schemas.microsoft.com/office/drawing/2014/main" val="1422838283"/>
                    </a:ext>
                  </a:extLst>
                </a:gridCol>
              </a:tblGrid>
              <a:tr h="25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PbWO4 crystal specification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584760935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Unit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NPS </a:t>
                      </a:r>
                      <a:r>
                        <a:rPr lang="en-US" sz="1400" b="1" u="none" strike="noStrike" dirty="0" smtClean="0">
                          <a:effectLst/>
                        </a:rPr>
                        <a:t>Required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COMCAL/FCAL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PANDA specifications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2237115598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Light Yield at 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phe/MeV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≥</a:t>
                      </a:r>
                      <a:r>
                        <a:rPr lang="en-US" sz="1400" u="none" strike="noStrike" dirty="0" smtClean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≥9.5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≥16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958241946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LY uniformity between the </a:t>
                      </a:r>
                      <a:r>
                        <a:rPr lang="en-US" sz="1400" u="none" strike="noStrike" dirty="0" smtClean="0">
                          <a:effectLst/>
                        </a:rPr>
                        <a:t>blocks (%)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 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(&lt;20)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3257124467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LY(100ns)/LY(1us)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&gt;90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&gt;90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&gt;90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976995514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Longitudinal Transmission at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847067773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 dirty="0">
                          <a:effectLst/>
                        </a:rPr>
                        <a:t> λ = 360</a:t>
                      </a:r>
                      <a:r>
                        <a:rPr lang="en-US" sz="1400" u="none" strike="noStrike" dirty="0">
                          <a:effectLst/>
                        </a:rPr>
                        <a:t>nm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≥35 </a:t>
                      </a:r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(≥25)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≥10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≥35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789885605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 dirty="0">
                          <a:effectLst/>
                        </a:rPr>
                        <a:t> λ = 420</a:t>
                      </a:r>
                      <a:r>
                        <a:rPr lang="en-US" sz="1400" u="none" strike="noStrike" dirty="0">
                          <a:effectLst/>
                        </a:rPr>
                        <a:t>nm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≥60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≥55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≥60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742187904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 dirty="0">
                          <a:effectLst/>
                        </a:rPr>
                        <a:t> λ = 620</a:t>
                      </a:r>
                      <a:r>
                        <a:rPr lang="en-US" sz="1400" u="none" strike="noStrike" dirty="0">
                          <a:effectLst/>
                        </a:rPr>
                        <a:t>nm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≥70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≥65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≥70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539264404"/>
                  </a:ext>
                </a:extLst>
              </a:tr>
              <a:tr h="373898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Transverse Transmission and LY</a:t>
                      </a: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uniformity along the crystal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4158055211"/>
                  </a:ext>
                </a:extLst>
              </a:tr>
              <a:tr h="373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Inhomogeneity of Transverse Transmission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758929695"/>
                  </a:ext>
                </a:extLst>
              </a:tr>
              <a:tr h="37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 </a:t>
                      </a:r>
                      <a:r>
                        <a:rPr lang="el-GR" sz="1400" u="none" strike="noStrike">
                          <a:effectLst/>
                        </a:rPr>
                        <a:t>λ  </a:t>
                      </a:r>
                      <a:r>
                        <a:rPr lang="en-US" sz="1400" u="none" strike="noStrike">
                          <a:effectLst/>
                        </a:rPr>
                        <a:t>at T=50%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nm≤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≤5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≤6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659055315"/>
                  </a:ext>
                </a:extLst>
              </a:tr>
              <a:tr h="620486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Induced irradiation absorption coefficient </a:t>
                      </a:r>
                      <a:r>
                        <a:rPr lang="en-US" sz="1400" u="none" strike="noStrike" dirty="0" err="1">
                          <a:effectLst/>
                        </a:rPr>
                        <a:t>dk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at  </a:t>
                      </a:r>
                      <a:r>
                        <a:rPr lang="el-GR" sz="1400" u="none" strike="noStrike" dirty="0">
                          <a:effectLst/>
                        </a:rPr>
                        <a:t>λ =420</a:t>
                      </a:r>
                      <a:r>
                        <a:rPr lang="en-US" sz="1400" u="none" strike="noStrike" dirty="0">
                          <a:effectLst/>
                        </a:rPr>
                        <a:t>nm and RT, for integral dose &gt;10Gy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m-1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&lt;</a:t>
                      </a:r>
                      <a:r>
                        <a:rPr lang="en-US" sz="1400" u="none" strike="noStrike" dirty="0" smtClean="0">
                          <a:effectLst/>
                        </a:rPr>
                        <a:t>1.1 </a:t>
                      </a:r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(&lt;1.5)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&lt;1.5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≤1.1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2354240630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Mean value of dk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≤0.75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≤0.75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2414473157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Tolerance in Length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µm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≤±</a:t>
                      </a:r>
                      <a:r>
                        <a:rPr lang="en-US" sz="1400" u="none" strike="noStrike" dirty="0" smtClean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+0/, -100</a:t>
                      </a: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≤±50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2977294676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Tolerance in sides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µm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</a:t>
                      </a:r>
                      <a:r>
                        <a:rPr lang="en-US" sz="1400" u="none" strike="noStrike" dirty="0" smtClean="0">
                          <a:effectLst/>
                        </a:rPr>
                        <a:t>±50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+300, -0.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≤±50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700323460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Surface polished, roughness 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µm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</a:t>
                      </a:r>
                      <a:r>
                        <a:rPr lang="en-US" sz="1400" u="none" strike="noStrike" dirty="0" smtClean="0">
                          <a:effectLst/>
                        </a:rPr>
                        <a:t>0.02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521288432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Tolerance in Rectangularity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degree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</a:t>
                      </a:r>
                      <a:r>
                        <a:rPr lang="en-US" sz="1400" u="none" strike="noStrike" dirty="0" smtClean="0">
                          <a:effectLst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≤0.01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1593152544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 contamination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&lt;10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&lt;1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929578572"/>
                  </a:ext>
                </a:extLst>
              </a:tr>
              <a:tr h="18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La, Y, </a:t>
                      </a:r>
                      <a:r>
                        <a:rPr lang="en-US" sz="1400" u="none" strike="noStrike" dirty="0" err="1">
                          <a:effectLst/>
                        </a:rPr>
                        <a:t>Nb</a:t>
                      </a:r>
                      <a:r>
                        <a:rPr lang="en-US" sz="1400" u="none" strike="noStrike" dirty="0">
                          <a:effectLst/>
                        </a:rPr>
                        <a:t>, Lu contamination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&lt;40ppm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≤100)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≤40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7" marR="7127" marT="7127" marB="0" anchor="b"/>
                </a:tc>
                <a:extLst>
                  <a:ext uri="{0D108BD9-81ED-4DB2-BD59-A6C34878D82A}">
                    <a16:rowId xmlns:a16="http://schemas.microsoft.com/office/drawing/2014/main" val="41330589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77886" y="67380"/>
            <a:ext cx="223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Red</a:t>
            </a:r>
            <a:r>
              <a:rPr lang="en-US" sz="1200" dirty="0" smtClean="0"/>
              <a:t> denotes relaxed parameters in the 2018 procurement</a:t>
            </a:r>
            <a:endParaRPr lang="en-US" sz="1200" dirty="0"/>
          </a:p>
        </p:txBody>
      </p:sp>
      <p:sp>
        <p:nvSpPr>
          <p:cNvPr id="5" name="Curved Left Arrow 4"/>
          <p:cNvSpPr/>
          <p:nvPr/>
        </p:nvSpPr>
        <p:spPr>
          <a:xfrm>
            <a:off x="4909456" y="165518"/>
            <a:ext cx="239486" cy="3721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933" y="6396335"/>
            <a:ext cx="79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Prefer a method of labeling crystals that does not leave traces of glue when removing sticker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70060" y="67380"/>
            <a:ext cx="2947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NPS: 2.05cm x 2.05cm x 20cm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98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5C1D25-5E12-44F1-87DC-50B68BB9A275}" type="slidenum">
              <a:t>3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8881" y="2239848"/>
            <a:ext cx="4976639" cy="373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1071" y="1037487"/>
            <a:ext cx="2372721" cy="51836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45581" y="35628"/>
            <a:ext cx="2968523" cy="37681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/>
            <a:r>
              <a:rPr lang="en-US" sz="1996" b="1">
                <a:latin typeface="Liberation Sans" pitchFamily="18"/>
                <a:ea typeface="AR PL UMing HK" pitchFamily="2"/>
                <a:cs typeface="Lohit Devanagari" pitchFamily="2"/>
              </a:rPr>
              <a:t>Dimension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5707" y="1005485"/>
            <a:ext cx="4371278" cy="104551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633">
                <a:latin typeface="Liberation Sans" pitchFamily="18"/>
                <a:ea typeface="AR PL UMing HK" pitchFamily="2"/>
                <a:cs typeface="Lohit Devanagari" pitchFamily="2"/>
              </a:rPr>
              <a:t>Mitutoyo height gage tool (accuracy ~1um)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633">
                <a:latin typeface="Liberation Sans" pitchFamily="18"/>
                <a:ea typeface="AR PL UMing HK" pitchFamily="2"/>
                <a:cs typeface="Lohit Devanagari" pitchFamily="2"/>
              </a:rPr>
              <a:t>Granite table AA class (flatness accuracy ~ 6 um)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u="sng">
                <a:latin typeface="Liberation Sans" pitchFamily="18"/>
                <a:ea typeface="AR PL UMing HK" pitchFamily="2"/>
                <a:cs typeface="Lohit Devanagari" pitchFamily="2"/>
              </a:rPr>
              <a:t>Safe and high precision method(~25 um)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u="sng">
                <a:latin typeface="Liberation Sans" pitchFamily="18"/>
                <a:ea typeface="AR PL UMing HK" pitchFamily="2"/>
                <a:cs typeface="Lohit Devanagari" pitchFamily="2"/>
              </a:rPr>
              <a:t>Six measurements per one crystal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40192" y="2281320"/>
            <a:ext cx="3317760" cy="22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6054912" y="3916363"/>
            <a:ext cx="829440" cy="66355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 flipH="1" flipV="1">
            <a:off x="6469632" y="4479337"/>
            <a:ext cx="1078272" cy="66355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8206" y="5095212"/>
            <a:ext cx="100227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u="sng">
                <a:uFillTx/>
              </a:defRPr>
            </a:pPr>
            <a:r>
              <a:rPr lang="en-US" sz="1633" u="sng">
                <a:latin typeface="Liberation Sans" pitchFamily="18"/>
                <a:ea typeface="AR PL UMing HK" pitchFamily="2"/>
                <a:cs typeface="Lohit Devanagari" pitchFamily="2"/>
              </a:rPr>
              <a:t>out-layers</a:t>
            </a:r>
          </a:p>
        </p:txBody>
      </p:sp>
    </p:spTree>
    <p:extLst>
      <p:ext uri="{BB962C8B-B14F-4D97-AF65-F5344CB8AC3E}">
        <p14:creationId xmlns:p14="http://schemas.microsoft.com/office/powerpoint/2010/main" val="341045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75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Optical transmittance </a:t>
            </a:r>
            <a:r>
              <a:rPr lang="fr-FR" dirty="0" err="1" smtClean="0">
                <a:latin typeface="Comic Sans MS" panose="030F0702030302020204" pitchFamily="66" charset="0"/>
              </a:rPr>
              <a:t>measurements</a:t>
            </a:r>
            <a:r>
              <a:rPr lang="fr-FR" dirty="0" smtClean="0"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latin typeface="Comic Sans MS" panose="030F0702030302020204" pitchFamily="66" charset="0"/>
              </a:rPr>
              <a:t>PerkinElmer</a:t>
            </a:r>
            <a:r>
              <a:rPr lang="fr-FR" dirty="0" smtClean="0">
                <a:latin typeface="Comic Sans MS" panose="030F0702030302020204" pitchFamily="66" charset="0"/>
              </a:rPr>
              <a:t> Lambda 850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4209" y="606903"/>
            <a:ext cx="8812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9" y="706910"/>
            <a:ext cx="5187899" cy="318655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5" y="4308689"/>
            <a:ext cx="2905040" cy="2068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9509" y="1222971"/>
            <a:ext cx="3613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omic Sans MS" panose="030F0702030302020204" pitchFamily="66" charset="0"/>
              </a:rPr>
              <a:t>Double </a:t>
            </a:r>
            <a:r>
              <a:rPr lang="fr-FR" sz="1600" dirty="0" err="1" smtClean="0">
                <a:latin typeface="Comic Sans MS" panose="030F0702030302020204" pitchFamily="66" charset="0"/>
              </a:rPr>
              <a:t>beam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spectrometer</a:t>
            </a:r>
            <a:endParaRPr lang="fr-FR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latin typeface="Comic Sans MS" panose="030F0702030302020204" pitchFamily="66" charset="0"/>
              </a:rPr>
              <a:t>Integrating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sphere</a:t>
            </a:r>
            <a:endParaRPr lang="fr-FR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omic Sans MS" panose="030F0702030302020204" pitchFamily="66" charset="0"/>
              </a:rPr>
              <a:t>Excellent (&lt;0.1%) </a:t>
            </a:r>
            <a:r>
              <a:rPr lang="fr-FR" sz="1600" dirty="0" err="1" smtClean="0">
                <a:latin typeface="Comic Sans MS" panose="030F0702030302020204" pitchFamily="66" charset="0"/>
              </a:rPr>
              <a:t>reproducibility</a:t>
            </a:r>
            <a:r>
              <a:rPr lang="fr-FR" sz="1600" dirty="0" smtClean="0">
                <a:latin typeface="Comic Sans MS" panose="030F0702030302020204" pitchFamily="66" charset="0"/>
              </a:rPr>
              <a:t> of </a:t>
            </a:r>
            <a:r>
              <a:rPr lang="fr-FR" sz="1600" dirty="0" err="1" smtClean="0">
                <a:latin typeface="Comic Sans MS" panose="030F0702030302020204" pitchFamily="66" charset="0"/>
              </a:rPr>
              <a:t>measurements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36" y="3588332"/>
            <a:ext cx="4512589" cy="31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4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Light </a:t>
            </a:r>
            <a:r>
              <a:rPr lang="fr-FR" dirty="0" err="1" smtClean="0">
                <a:latin typeface="Comic Sans MS" panose="030F0702030302020204" pitchFamily="66" charset="0"/>
              </a:rPr>
              <a:t>yield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measurements</a:t>
            </a:r>
            <a:r>
              <a:rPr lang="fr-FR" dirty="0" smtClean="0">
                <a:latin typeface="Comic Sans MS" panose="030F0702030302020204" pitchFamily="66" charset="0"/>
              </a:rPr>
              <a:t>: Cs-source in a </a:t>
            </a:r>
            <a:r>
              <a:rPr lang="fr-FR" dirty="0" err="1" smtClean="0">
                <a:latin typeface="Comic Sans MS" panose="030F0702030302020204" pitchFamily="66" charset="0"/>
              </a:rPr>
              <a:t>temperature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controlled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chamber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4209" y="598811"/>
            <a:ext cx="8812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5"/>
          <a:stretch/>
        </p:blipFill>
        <p:spPr>
          <a:xfrm>
            <a:off x="194209" y="866878"/>
            <a:ext cx="5105812" cy="384890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9" y="4983850"/>
            <a:ext cx="5114166" cy="165566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94" y="866878"/>
            <a:ext cx="3445141" cy="279175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21" y="3961385"/>
            <a:ext cx="3882276" cy="28480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60341" y="3735950"/>
            <a:ext cx="249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Temperature</a:t>
            </a:r>
            <a:r>
              <a:rPr lang="fr-FR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18 </a:t>
            </a:r>
            <a:r>
              <a:rPr lang="fr-FR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deg</a:t>
            </a:r>
            <a:r>
              <a:rPr lang="fr-FR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</a:t>
            </a:r>
            <a:endParaRPr lang="fr-FR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75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Light </a:t>
            </a:r>
            <a:r>
              <a:rPr lang="fr-FR" dirty="0" err="1" smtClean="0">
                <a:latin typeface="Comic Sans MS" panose="030F0702030302020204" pitchFamily="66" charset="0"/>
              </a:rPr>
              <a:t>yield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measurements</a:t>
            </a:r>
            <a:r>
              <a:rPr lang="fr-FR" dirty="0" smtClean="0">
                <a:latin typeface="Comic Sans MS" panose="030F0702030302020204" pitchFamily="66" charset="0"/>
              </a:rPr>
              <a:t>: Cs-source in a </a:t>
            </a:r>
            <a:r>
              <a:rPr lang="fr-FR" dirty="0" err="1" smtClean="0">
                <a:latin typeface="Comic Sans MS" panose="030F0702030302020204" pitchFamily="66" charset="0"/>
              </a:rPr>
              <a:t>temperature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controlled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chamber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4209" y="606903"/>
            <a:ext cx="8812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1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75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Radiation </a:t>
            </a:r>
            <a:r>
              <a:rPr lang="fr-FR" dirty="0" err="1" smtClean="0">
                <a:latin typeface="Comic Sans MS" panose="030F0702030302020204" pitchFamily="66" charset="0"/>
              </a:rPr>
              <a:t>hardness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measurements</a:t>
            </a:r>
            <a:r>
              <a:rPr lang="fr-FR" dirty="0" smtClean="0">
                <a:latin typeface="Comic Sans MS" panose="030F0702030302020204" pitchFamily="66" charset="0"/>
              </a:rPr>
              <a:t>: high </a:t>
            </a:r>
            <a:r>
              <a:rPr lang="fr-FR" dirty="0" err="1" smtClean="0">
                <a:latin typeface="Comic Sans MS" panose="030F0702030302020204" pitchFamily="66" charset="0"/>
              </a:rPr>
              <a:t>activity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baseline="30000" dirty="0" smtClean="0">
                <a:latin typeface="Comic Sans MS" panose="030F0702030302020204" pitchFamily="66" charset="0"/>
              </a:rPr>
              <a:t>60</a:t>
            </a:r>
            <a:r>
              <a:rPr lang="fr-FR" dirty="0" smtClean="0">
                <a:latin typeface="Comic Sans MS" panose="030F0702030302020204" pitchFamily="66" charset="0"/>
              </a:rPr>
              <a:t>Co source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4209" y="606903"/>
            <a:ext cx="8812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9" y="1090123"/>
            <a:ext cx="3385603" cy="149848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24" y="809550"/>
            <a:ext cx="3342011" cy="236818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11" y="3321444"/>
            <a:ext cx="3359989" cy="241623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320"/>
            <a:ext cx="5284099" cy="374495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56643" y="2670373"/>
            <a:ext cx="1966364" cy="169123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58867" y="2468071"/>
            <a:ext cx="4232135" cy="45625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07253" y="1224659"/>
            <a:ext cx="2176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30 Gy total dose, at a rate of ~1Gy/min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0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52" y="239859"/>
            <a:ext cx="535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Experimental Investigations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371" y="1051346"/>
            <a:ext cx="371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/>
              <a:t>Initial Inspection and Labeling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8687" y="1584976"/>
            <a:ext cx="591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/>
              <a:t>Visual inspection including green laser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/>
              <a:t>Longitudinal and transverse dimensions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373" y="2521858"/>
            <a:ext cx="371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/>
              <a:t>Optical transmission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5" y="3119066"/>
            <a:ext cx="591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/>
              <a:t>Longitudinal and transverse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371" y="3810394"/>
            <a:ext cx="790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/>
              <a:t>Luminescence yield, temperature dependence, and decay kinetics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71" y="4698154"/>
            <a:ext cx="790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/>
              <a:t>Radiation resistance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371" y="5698716"/>
            <a:ext cx="790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/>
              <a:t>Chemical and surface analysis, as needed</a:t>
            </a:r>
          </a:p>
        </p:txBody>
      </p:sp>
    </p:spTree>
    <p:extLst>
      <p:ext uri="{BB962C8B-B14F-4D97-AF65-F5344CB8AC3E}">
        <p14:creationId xmlns:p14="http://schemas.microsoft.com/office/powerpoint/2010/main" val="332217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52" y="239859"/>
            <a:ext cx="797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Conditions for crystal certification and acceptance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8371" y="1020699"/>
            <a:ext cx="685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 smtClean="0"/>
              <a:t>NPS collaboration is responsible for the certification of the crystals delivered by SICCAS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8373" y="2521858"/>
            <a:ext cx="650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 smtClean="0"/>
              <a:t>Result of certification summary includes these parameters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58685" y="3119066"/>
            <a:ext cx="64596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Individual crystal number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Dimension of crystal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Visual inspection report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Optical properties of crystal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Scintillation yield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/>
              <a:t>Radiation hardness (if measured)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1600" dirty="0" smtClean="0"/>
              <a:t>Examples of additional items in 2018 procurement to ensure quality:</a:t>
            </a:r>
          </a:p>
          <a:p>
            <a:pPr marL="742944" lvl="1" indent="-285744">
              <a:buFont typeface="Wingdings" panose="05000000000000000000" pitchFamily="2" charset="2"/>
              <a:buChar char="Ø"/>
            </a:pPr>
            <a:r>
              <a:rPr lang="en-US" sz="1400" dirty="0" smtClean="0"/>
              <a:t>Scintillation kinetics (if measured)</a:t>
            </a:r>
          </a:p>
          <a:p>
            <a:pPr marL="742944" lvl="1" indent="-285744">
              <a:buFont typeface="Wingdings" panose="05000000000000000000" pitchFamily="2" charset="2"/>
              <a:buChar char="Ø"/>
            </a:pPr>
            <a:r>
              <a:rPr lang="en-US" sz="1400" dirty="0" smtClean="0"/>
              <a:t>Non-uniformity of transmission and light yield (if measured)</a:t>
            </a:r>
          </a:p>
          <a:p>
            <a:pPr marL="742944" lvl="1" indent="-285744">
              <a:buFont typeface="Wingdings" panose="05000000000000000000" pitchFamily="2" charset="2"/>
              <a:buChar char="Ø"/>
            </a:pPr>
            <a:r>
              <a:rPr lang="en-US" sz="1400" dirty="0" smtClean="0"/>
              <a:t>Contamination (if measured)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371" y="1713757"/>
            <a:ext cx="685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 smtClean="0"/>
              <a:t>NPS collaboration is not obliged to disclose the results of the certification to SICCAS, except for rejected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8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le:S143 def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7867" r="18600" b="33333"/>
          <a:stretch/>
        </p:blipFill>
        <p:spPr bwMode="auto">
          <a:xfrm>
            <a:off x="3418982" y="3925027"/>
            <a:ext cx="4745304" cy="15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581" y="214219"/>
            <a:ext cx="4055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 Inspection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4" t="35674" r="24222" b="4524"/>
          <a:stretch/>
        </p:blipFill>
        <p:spPr>
          <a:xfrm rot="5400000">
            <a:off x="2767395" y="1313867"/>
            <a:ext cx="2243737" cy="18798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8225" y="3478168"/>
            <a:ext cx="653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Excessive number of small chips along edges or large chips on corners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817" y="4216350"/>
            <a:ext cx="2795642" cy="209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37963" b="14630"/>
          <a:stretch/>
        </p:blipFill>
        <p:spPr>
          <a:xfrm>
            <a:off x="5180522" y="1154295"/>
            <a:ext cx="3445031" cy="14065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91743" y="3995412"/>
            <a:ext cx="3233057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6996850" y="1575496"/>
            <a:ext cx="788457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 descr="File:IMG 03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0" t="32000" r="13000" b="17333"/>
          <a:stretch/>
        </p:blipFill>
        <p:spPr bwMode="auto">
          <a:xfrm>
            <a:off x="501273" y="1086260"/>
            <a:ext cx="2096732" cy="22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155409" y="5356074"/>
            <a:ext cx="788457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1342761" y="2186292"/>
            <a:ext cx="788457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3418982" y="1699129"/>
            <a:ext cx="788457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149926" y="747706"/>
            <a:ext cx="239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Long scratches and cracks</a:t>
            </a:r>
            <a:endParaRPr lang="en-US" sz="1600" dirty="0"/>
          </a:p>
        </p:txBody>
      </p:sp>
      <p:sp>
        <p:nvSpPr>
          <p:cNvPr id="15" name="Oval 14"/>
          <p:cNvSpPr/>
          <p:nvPr/>
        </p:nvSpPr>
        <p:spPr>
          <a:xfrm>
            <a:off x="4299857" y="5103510"/>
            <a:ext cx="3624943" cy="388773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587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842</Words>
  <Application>Microsoft Office PowerPoint</Application>
  <PresentationFormat>On-screen Show (4:3)</PresentationFormat>
  <Paragraphs>253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 PL UMing HK</vt:lpstr>
      <vt:lpstr>Arial</vt:lpstr>
      <vt:lpstr>Calibri</vt:lpstr>
      <vt:lpstr>Calibri Light</vt:lpstr>
      <vt:lpstr>Comic Sans MS</vt:lpstr>
      <vt:lpstr>Liberation Sans</vt:lpstr>
      <vt:lpstr>Lohit Devanagari</vt:lpstr>
      <vt:lpstr>Lucida Sans Unicode</vt:lpstr>
      <vt:lpstr>StarSymbol</vt:lpstr>
      <vt:lpstr>Times New Roman</vt:lpstr>
      <vt:lpstr>Verdana</vt:lpstr>
      <vt:lpstr>WenQuanYi Zen Hei Sharp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</dc:creator>
  <cp:lastModifiedBy>Windows User</cp:lastModifiedBy>
  <cp:revision>26</cp:revision>
  <dcterms:created xsi:type="dcterms:W3CDTF">2018-07-18T15:57:29Z</dcterms:created>
  <dcterms:modified xsi:type="dcterms:W3CDTF">2018-07-22T15:29:08Z</dcterms:modified>
</cp:coreProperties>
</file>