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theme/theme6.xml" ContentType="application/vnd.openxmlformats-officedocument.them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Masters/slideMaster7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0" r:id="rId2"/>
    <p:sldMasterId id="2147483663" r:id="rId3"/>
    <p:sldMasterId id="2147483885" r:id="rId4"/>
    <p:sldMasterId id="2147483911" r:id="rId5"/>
    <p:sldMasterId id="2147483913" r:id="rId6"/>
    <p:sldMasterId id="2147483915" r:id="rId7"/>
  </p:sldMasterIdLst>
  <p:notesMasterIdLst>
    <p:notesMasterId r:id="rId30"/>
  </p:notesMasterIdLst>
  <p:sldIdLst>
    <p:sldId id="266" r:id="rId8"/>
    <p:sldId id="330" r:id="rId9"/>
    <p:sldId id="331" r:id="rId10"/>
    <p:sldId id="327" r:id="rId11"/>
    <p:sldId id="328" r:id="rId12"/>
    <p:sldId id="329" r:id="rId13"/>
    <p:sldId id="304" r:id="rId14"/>
    <p:sldId id="300" r:id="rId15"/>
    <p:sldId id="301" r:id="rId16"/>
    <p:sldId id="302" r:id="rId17"/>
    <p:sldId id="271" r:id="rId18"/>
    <p:sldId id="320" r:id="rId19"/>
    <p:sldId id="321" r:id="rId20"/>
    <p:sldId id="323" r:id="rId21"/>
    <p:sldId id="324" r:id="rId22"/>
    <p:sldId id="325" r:id="rId23"/>
    <p:sldId id="314" r:id="rId24"/>
    <p:sldId id="326" r:id="rId25"/>
    <p:sldId id="313" r:id="rId26"/>
    <p:sldId id="332" r:id="rId27"/>
    <p:sldId id="259" r:id="rId28"/>
    <p:sldId id="32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rgbClr val="FF0000"/>
    </p:penClr>
  </p:showPr>
  <p:clrMru>
    <a:srgbClr val="000052"/>
    <a:srgbClr val="0F0D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0" Type="http://schemas.openxmlformats.org/officeDocument/2006/relationships/slide" Target="slides/slide3.xml"/><Relationship Id="rId32" Type="http://schemas.openxmlformats.org/officeDocument/2006/relationships/presProps" Target="presProp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9" Type="http://schemas.openxmlformats.org/officeDocument/2006/relationships/slide" Target="slides/slide2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0.xml"/><Relationship Id="rId14" Type="http://schemas.openxmlformats.org/officeDocument/2006/relationships/slide" Target="slides/slide7.xml"/><Relationship Id="rId23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21.xml"/><Relationship Id="rId26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29" Type="http://schemas.openxmlformats.org/officeDocument/2006/relationships/slide" Target="slides/slide22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9.xml"/><Relationship Id="rId3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1BE02AE7-59C9-C646-8E19-5F0FF5A1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AD143-8BF8-8B47-A004-1EAC7AD8FC79}" type="slidenum">
              <a:rPr lang="en-US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10</a:t>
            </a:fld>
            <a:endParaRPr lang="en-US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D1873-B3EA-9443-A04F-171D5AFBAF2E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21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927C-CA40-254E-88A4-187CB6CCA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5C886-BE86-084A-B2CA-C3145600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8E1F-5C6E-7444-8FEA-54B983D4B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200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8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1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59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 dirty="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 dirty="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92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922" y="1600013"/>
            <a:ext cx="8229600" cy="1828992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92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Font typeface="Wingdings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6EB4-012D-5145-B455-9D07D9A5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1/27/2009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PR-12-09-12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43CEE-5241-F040-A3D4-37838F045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5E2BAED7-B07C-8D45-9A4E-FB615CD2C654}" type="datetime1">
              <a:rPr lang="en-US"/>
              <a:pPr>
                <a:defRPr/>
              </a:pPr>
              <a:t>5/22/12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4C1E732B-D71E-204E-94E5-5EFD0484C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25/05/2010 RD51 Collaboration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Cisbani-Musico-Minutoli / Status JLab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E86970-A8FA-774C-9FDF-2F2AF76BAE1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30/09/2010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pt-BR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B34BAFD6-CDAB-A74F-BCF4-6D71CA6665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r>
              <a:rPr lang="en-US" smtClean="0"/>
              <a:t>PAVI 11 - 07 September  2011 - Rome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r>
              <a:rPr lang="en-US" smtClean="0"/>
              <a:t>E. Cisbani  –  Tracking System Based on GEM chambers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4C1E732B-D71E-204E-94E5-5EFD0484C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921470" y="1113769"/>
            <a:ext cx="2339984" cy="17671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PAVI 11 - 07 September  2011 - Rome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262379" y="4184328"/>
            <a:ext cx="3658164" cy="16565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E. Cisbani  –  Tracking System Based on GEM chambers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78832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921470" y="1113769"/>
            <a:ext cx="2339984" cy="17671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PAVI 11 - 07 September  2011 - Rome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262379" y="4184328"/>
            <a:ext cx="3658164" cy="16565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E. Cisbani  –  Tracking System Based on GEM chambers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854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28C6-28A2-6040-B529-4F8407689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99A5-E736-5641-80B3-71DCD0168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7677-7124-8348-A123-85E36D3C9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C150-CD1B-314E-B317-74AB3048A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AC18-EE70-DE4A-8E9B-A8F07C07C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1BD9-1EB2-F545-BFA3-51730A9C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4892-707E-DD42-B366-9135FA289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299E-8159-AC4D-8C99-6A0884A1D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Relationship Id="rId5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3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E85D1B75-22F4-F64A-87AA-100F1E34A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481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200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78" name="Freeform 18"/>
            <p:cNvSpPr>
              <a:spLocks/>
            </p:cNvSpPr>
            <p:nvPr/>
          </p:nvSpPr>
          <p:spPr bwMode="hidden">
            <a:xfrm>
              <a:off x="5435" y="2702"/>
              <a:ext cx="323" cy="298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5" name="Freeform 35"/>
            <p:cNvSpPr>
              <a:spLocks/>
            </p:cNvSpPr>
            <p:nvPr/>
          </p:nvSpPr>
          <p:spPr bwMode="hidden">
            <a:xfrm>
              <a:off x="3950" y="0"/>
              <a:ext cx="1801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7" name="Freeform 37"/>
            <p:cNvSpPr>
              <a:spLocks/>
            </p:cNvSpPr>
            <p:nvPr/>
          </p:nvSpPr>
          <p:spPr bwMode="hidden">
            <a:xfrm>
              <a:off x="4694" y="0"/>
              <a:ext cx="1059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grpSp>
          <p:nvGrpSpPr>
            <p:cNvPr id="1335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482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  <p:sp>
            <p:nvSpPr>
              <p:cNvPr id="3482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82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2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F6A6F9B9-58B8-7A4F-B007-712598F92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14468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828936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243404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657872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-106" charset="2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06" charset="2"/>
        <a:buBlip>
          <a:blip r:embed="rId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06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470979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885448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299915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714385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E604BD2E-66CE-AA46-BFA4-BE6A8EE9B26C}" type="datetime1">
              <a:rPr lang="en-US"/>
              <a:pPr>
                <a:defRPr/>
              </a:pPr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02041C2A-7D02-3B42-8EA5-1EDDDA362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8978900" y="0"/>
            <a:ext cx="163513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  <a:prstDash val="solid"/>
          </a:ln>
        </p:spPr>
        <p:txBody>
          <a:bodyPr wrap="none" lIns="81639" tIns="42452" rIns="81639" bIns="42452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9459" name="Title Placeholder 2"/>
          <p:cNvSpPr txBox="1">
            <a:spLocks noGrp="1"/>
          </p:cNvSpPr>
          <p:nvPr>
            <p:ph type="title"/>
          </p:nvPr>
        </p:nvSpPr>
        <p:spPr bwMode="auto">
          <a:xfrm>
            <a:off x="457200" y="9525"/>
            <a:ext cx="82296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2452" rIns="81639" bIns="4245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9460" name="Text Placeholder 3"/>
          <p:cNvSpPr txBox="1"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 rot="5400000">
            <a:off x="7662863" y="3467100"/>
            <a:ext cx="2339975" cy="231775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ctr" anchorCtr="0"/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800" b="1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r>
              <a:t>09 Jun 2011 - Rome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 rot="5400000">
            <a:off x="7303295" y="6965156"/>
            <a:ext cx="3059112" cy="231775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ctr" anchorCtr="0"/>
          <a:lstStyle>
            <a:lvl1pPr marL="0" marR="0" lvl="0" indent="0" algn="ct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800" b="1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r>
              <a:t>6th JLab12 Coll. / ISS Activity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 rot="5400000">
            <a:off x="8382000" y="7291388"/>
            <a:ext cx="1149350" cy="107950"/>
          </a:xfrm>
          <a:prstGeom prst="rect">
            <a:avLst/>
          </a:prstGeom>
          <a:noFill/>
          <a:ln>
            <a:noFill/>
          </a:ln>
        </p:spPr>
        <p:txBody>
          <a:bodyPr vert="eaVert" wrap="square" lIns="81639" tIns="42452" rIns="81639" bIns="42452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800" b="1">
                <a:solidFill>
                  <a:srgbClr val="FFFFFF"/>
                </a:solidFill>
                <a:latin typeface="Liberation Serif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5C35F48-F904-174B-A07E-3F7DE3E3B2D2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lang="en-US" sz="2900" kern="1200">
          <a:solidFill>
            <a:srgbClr val="000099"/>
          </a:solidFill>
          <a:latin typeface="Arial" pitchFamily="18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5pPr>
      <a:lvl6pPr marL="414726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6pPr>
      <a:lvl7pPr marL="829452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7pPr>
      <a:lvl8pPr marL="1244178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8pPr>
      <a:lvl9pPr marL="1658904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ts val="725"/>
        </a:spcBef>
        <a:spcAft>
          <a:spcPct val="0"/>
        </a:spcAft>
        <a:tabLst>
          <a:tab pos="515938" algn="l"/>
          <a:tab pos="1346200" algn="l"/>
          <a:tab pos="2174875" algn="l"/>
          <a:tab pos="3005138" algn="l"/>
          <a:tab pos="3833813" algn="l"/>
          <a:tab pos="4664075" algn="l"/>
          <a:tab pos="5492750" algn="l"/>
          <a:tab pos="6323013" algn="l"/>
          <a:tab pos="7151688" algn="l"/>
          <a:tab pos="7981950" algn="l"/>
          <a:tab pos="8810625" algn="l"/>
        </a:tabLst>
        <a:defRPr lang="en-US" sz="2900" kern="1200">
          <a:solidFill>
            <a:srgbClr val="000000"/>
          </a:solidFill>
          <a:latin typeface="Arial" pitchFamily="18"/>
          <a:ea typeface="ＭＳ Ｐゴシック" pitchFamily="-106" charset="-128"/>
          <a:cs typeface="ＭＳ Ｐゴシック" pitchFamily="-106" charset="-128"/>
        </a:defRPr>
      </a:lvl1pPr>
      <a:lvl2pPr marL="673100" indent="-258763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pitchFamily="-107" charset="0"/>
          <a:ea typeface="ＭＳ Ｐゴシック" pitchFamily="-107" charset="-128"/>
        </a:defRPr>
      </a:lvl2pPr>
      <a:lvl3pPr marL="10366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-107" charset="0"/>
          <a:ea typeface="ＭＳ Ｐゴシック" pitchFamily="-107" charset="-128"/>
        </a:defRPr>
      </a:lvl3pPr>
      <a:lvl4pPr marL="1450975" indent="-2063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ＭＳ Ｐゴシック" pitchFamily="-107" charset="-128"/>
        </a:defRPr>
      </a:lvl4pPr>
      <a:lvl5pPr marL="1865313" indent="-2063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ＭＳ Ｐゴシック" pitchFamily="-107" charset="-128"/>
        </a:defRPr>
      </a:lvl5pPr>
      <a:lvl6pPr marL="2280994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6pPr>
      <a:lvl7pPr marL="2695720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7pPr>
      <a:lvl8pPr marL="3110446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8pPr>
      <a:lvl9pPr marL="3525172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30/09/2010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Rui De Oliveira</a:t>
            </a:r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84D16BBF-232D-3C41-8430-5A5BB21573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</p:sldLayoutIdLst>
  <p:transition spd="slow">
    <p:wipe dir="r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Gothic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-106" charset="2"/>
        <a:buChar char="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-106" charset="2"/>
        <a:buChar char="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-106" charset="2"/>
        <a:buChar char=""/>
        <a:defRPr sz="2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-106" charset="2"/>
        <a:buChar char="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106" charset="2"/>
        <a:buChar char="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PAVI 11 - 07 September  2011 - Rome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E. Cisbani  –  Tracking System Based on GEM chambers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02041C2A-7D02-3B42-8EA5-1EDDDA362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hf hdr="0" ftr="0" dt="0"/>
  <p:txStyles>
    <p:titleStyle>
      <a:lvl1pPr algn="ctr" defTabSz="45691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6915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3832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0748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7662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686" indent="-342686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488" indent="-285571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2292" indent="-228459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599206" indent="-228459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6121" indent="-228459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8977872" y="0"/>
            <a:ext cx="165235" cy="68582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defTabSz="829452" eaLnBrk="1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456845" y="10124"/>
            <a:ext cx="8229090" cy="581322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456845" y="907908"/>
            <a:ext cx="8229090" cy="5834448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 rot="5400000">
            <a:off x="8725939" y="6419898"/>
            <a:ext cx="693617" cy="118318"/>
          </a:xfrm>
          <a:prstGeom prst="rect">
            <a:avLst/>
          </a:prstGeom>
        </p:spPr>
        <p:txBody>
          <a:bodyPr vert="vert270" lIns="82945" tIns="41473" rIns="82945" bIns="41473"/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96A547-40D2-45BC-99C8-EE0AEE0D2302}" type="slidenum">
              <a:rPr lang="it-IT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 rot="5400000">
            <a:off x="7921470" y="1113768"/>
            <a:ext cx="2339984" cy="176716"/>
          </a:xfrm>
          <a:prstGeom prst="rect">
            <a:avLst/>
          </a:prstGeom>
        </p:spPr>
        <p:txBody>
          <a:bodyPr lIns="82945" tIns="41473" rIns="82945" bIns="41473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2945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prstClr val="white"/>
                </a:solidFill>
                <a:ea typeface="+mn-ea"/>
              </a:rPr>
              <a:t>PAVI 11 - 07 September  2011 - Rome</a:t>
            </a:r>
            <a:endParaRPr lang="it-IT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262379" y="4184328"/>
            <a:ext cx="3658164" cy="165656"/>
          </a:xfrm>
          <a:prstGeom prst="rect">
            <a:avLst/>
          </a:prstGeom>
        </p:spPr>
        <p:txBody>
          <a:bodyPr lIns="82945" tIns="41473" rIns="82945" bIns="41473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2945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white"/>
                </a:solidFill>
                <a:ea typeface="+mn-ea"/>
              </a:rPr>
              <a:t>E. Cisbani  –  Tracking System Based on GEM chambers</a:t>
            </a:r>
            <a:endParaRPr lang="it-IT" dirty="0">
              <a:solidFill>
                <a:prstClr val="white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marL="0" marR="0" indent="0" algn="ctr" rtl="0" eaLnBrk="1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829452" algn="l"/>
          <a:tab pos="1658904" algn="l"/>
          <a:tab pos="2488356" algn="l"/>
          <a:tab pos="3317809" algn="l"/>
          <a:tab pos="4147261" algn="l"/>
          <a:tab pos="4976713" algn="l"/>
          <a:tab pos="5806165" algn="l"/>
          <a:tab pos="6635618" algn="l"/>
          <a:tab pos="7465070" algn="l"/>
          <a:tab pos="8294522" algn="l"/>
          <a:tab pos="9123975" algn="l"/>
        </a:tabLst>
        <a:defRPr lang="en-US" sz="2900" b="0" i="0" u="none" strike="noStrike" kern="1200" baseline="0">
          <a:ln>
            <a:noFill/>
          </a:ln>
          <a:solidFill>
            <a:srgbClr val="000099"/>
          </a:solidFill>
          <a:latin typeface="Arial" pitchFamily="18"/>
        </a:defRPr>
      </a:lvl1pPr>
    </p:titleStyle>
    <p:bodyStyle>
      <a:lvl1pPr marL="0" marR="0" indent="0" algn="l" rtl="0" eaLnBrk="1" hangingPunct="1">
        <a:lnSpc>
          <a:spcPct val="100000"/>
        </a:lnSpc>
        <a:spcBef>
          <a:spcPts val="725"/>
        </a:spcBef>
        <a:spcAft>
          <a:spcPts val="0"/>
        </a:spcAft>
        <a:tabLst>
          <a:tab pos="518244" algn="l"/>
          <a:tab pos="1347696" algn="l"/>
          <a:tab pos="2177148" algn="l"/>
          <a:tab pos="3006600" algn="l"/>
          <a:tab pos="3836052" algn="l"/>
          <a:tab pos="4665506" algn="l"/>
          <a:tab pos="5494958" algn="l"/>
          <a:tab pos="6324410" algn="l"/>
          <a:tab pos="7153862" algn="l"/>
          <a:tab pos="7983315" algn="l"/>
          <a:tab pos="8812767" algn="l"/>
        </a:tabLst>
        <a:defRPr lang="en-US" sz="29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Relationship Id="rId3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Relationship Id="rId3" Type="http://schemas.openxmlformats.org/officeDocument/2006/relationships/image" Target="../media/image7.wmf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13.w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43000"/>
            <a:ext cx="7808913" cy="3240088"/>
          </a:xfrm>
          <a:solidFill>
            <a:srgbClr val="000052"/>
          </a:solidFill>
        </p:spPr>
        <p:txBody>
          <a:bodyPr/>
          <a:lstStyle/>
          <a:p>
            <a:pPr defTabSz="912813" eaLnBrk="1" hangingPunct="1">
              <a:spcBef>
                <a:spcPct val="30000"/>
              </a:spcBef>
              <a:spcAft>
                <a:spcPct val="25000"/>
              </a:spcAft>
              <a:tabLst>
                <a:tab pos="4659313" algn="l"/>
              </a:tabLst>
            </a:pPr>
            <a: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GEM chambers for SoLID</a:t>
            </a:r>
            <a:r>
              <a:rPr lang="en-US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Nilanga Liyanage</a:t>
            </a:r>
            <a:b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chemeClr val="bg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University of Virginia</a:t>
            </a: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sz="2700">
              <a:solidFill>
                <a:srgbClr val="CCECFF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57200" y="8382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Six locations instrumented with GEM: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PVDIS GEM modules can be re-arranged to make all chamber layers for SIDIS. – </a:t>
            </a:r>
            <a:r>
              <a:rPr lang="en-US" sz="2000">
                <a:solidFill>
                  <a:srgbClr val="008000"/>
                </a:solidFill>
                <a:latin typeface="Comic Sans MS" pitchFamily="-106" charset="0"/>
              </a:rPr>
              <a:t>move the PVDIS modules closer to the axis so that they are next to each other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More than enough electronic channels from PVDIS setup.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The two configurations will work well with no need for new GEM or electronics fabrication. </a:t>
            </a:r>
          </a:p>
          <a:p>
            <a:pPr>
              <a:spcAft>
                <a:spcPts val="600"/>
              </a:spcAft>
            </a:pPr>
            <a:endParaRPr lang="en-US" sz="2000"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SIDIS GEM configuration</a:t>
            </a:r>
          </a:p>
        </p:txBody>
      </p:sp>
      <p:graphicFrame>
        <p:nvGraphicFramePr>
          <p:cNvPr id="8" name="Group 176"/>
          <p:cNvGraphicFramePr>
            <a:graphicFrameLocks noGrp="1"/>
          </p:cNvGraphicFramePr>
          <p:nvPr/>
        </p:nvGraphicFramePr>
        <p:xfrm>
          <a:off x="304800" y="2362200"/>
          <a:ext cx="5334000" cy="3159125"/>
        </p:xfrm>
        <a:graphic>
          <a:graphicData uri="http://schemas.openxmlformats.org/drawingml/2006/table">
            <a:tbl>
              <a:tblPr/>
              <a:tblGrid>
                <a:gridCol w="703263"/>
                <a:gridCol w="822325"/>
                <a:gridCol w="877887"/>
                <a:gridCol w="876300"/>
                <a:gridCol w="874713"/>
                <a:gridCol w="1179512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Plane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Z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Activearea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# of channels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76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1.1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24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93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2.5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30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3.3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33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5.2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28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2.1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20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3.7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26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~18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 161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71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21336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4114800"/>
            <a:ext cx="14271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20" name="TextBox 8"/>
          <p:cNvSpPr txBox="1">
            <a:spLocks noChangeArrowheads="1"/>
          </p:cNvSpPr>
          <p:nvPr/>
        </p:nvSpPr>
        <p:spPr bwMode="auto">
          <a:xfrm>
            <a:off x="5791200" y="4038600"/>
            <a:ext cx="82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-106" charset="0"/>
              </a:rPr>
              <a:t>PVDIS</a:t>
            </a:r>
          </a:p>
        </p:txBody>
      </p:sp>
      <p:sp>
        <p:nvSpPr>
          <p:cNvPr id="27721" name="TextBox 9"/>
          <p:cNvSpPr txBox="1">
            <a:spLocks noChangeArrowheads="1"/>
          </p:cNvSpPr>
          <p:nvPr/>
        </p:nvSpPr>
        <p:spPr bwMode="auto">
          <a:xfrm>
            <a:off x="8316913" y="3657600"/>
            <a:ext cx="841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-106" charset="0"/>
              </a:rPr>
              <a:t>SIDIS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86600" y="4114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9699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r>
              <a:rPr lang="en-US" sz="2500">
                <a:solidFill>
                  <a:srgbClr val="FFFF00"/>
                </a:solidFill>
                <a:latin typeface="Comic Sans MS" pitchFamily="-106" charset="0"/>
              </a:rPr>
              <a:t>large area GEM chamber challenges</a:t>
            </a:r>
          </a:p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457200" y="1066800"/>
            <a:ext cx="822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needs GEM modules as large at 100 cm </a:t>
            </a: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x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40 cm.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The biggest challenge used to be the non-availability of large area GEM foils.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-106" charset="0"/>
              </a:rPr>
              <a:t>Not a problem anymore: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CERN shop can make foils as large as 200 cm </a:t>
            </a: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x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50 cm now.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One problem may be the production capacity of the CERN shop: especially if a LHC related large GEM project gets underway.</a:t>
            </a:r>
            <a:endParaRPr lang="en-US" sz="2000" dirty="0" smtClean="0">
              <a:solidFill>
                <a:srgbClr val="000052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Currently work going on to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develop large GEM production capabilities in China.</a:t>
            </a:r>
            <a:endParaRPr lang="en-US" sz="2000" dirty="0">
              <a:solidFill>
                <a:srgbClr val="0F0D3F"/>
              </a:solidFill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F0D3F"/>
          </a:solidFill>
        </p:spPr>
        <p:txBody>
          <a:bodyPr anchor="ctr">
            <a:normAutofit fontScale="975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Comic Sans MS"/>
              </a:rPr>
              <a:t>Major recent development at CERN PCB shop towards large GEM foils</a:t>
            </a:r>
          </a:p>
        </p:txBody>
      </p:sp>
      <p:sp>
        <p:nvSpPr>
          <p:cNvPr id="33796" name="TextBox 11"/>
          <p:cNvSpPr txBox="1">
            <a:spLocks noChangeArrowheads="1"/>
          </p:cNvSpPr>
          <p:nvPr/>
        </p:nvSpPr>
        <p:spPr bwMode="auto">
          <a:xfrm>
            <a:off x="304800" y="1066800"/>
            <a:ext cx="8153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Comic Sans MS" pitchFamily="-106" charset="0"/>
              </a:rPr>
              <a:t> Base material only ~ 45 cm wide roll.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Comic Sans MS" pitchFamily="-106" charset="0"/>
              </a:rPr>
              <a:t> Used a double mask technique for etching: hard to the two masks accurately: </a:t>
            </a:r>
            <a:r>
              <a:rPr lang="en-US" sz="2000" smtClean="0">
                <a:solidFill>
                  <a:srgbClr val="FF0000"/>
                </a:solidFill>
                <a:latin typeface="Comic Sans MS" pitchFamily="-106" charset="0"/>
              </a:rPr>
              <a:t> Max area limited to ~ 45 cm x 45 cm previously.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3379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32766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09800"/>
            <a:ext cx="28289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6553994" y="4418806"/>
            <a:ext cx="15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43434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86600" y="3810000"/>
            <a:ext cx="1600200" cy="107791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ＭＳ Ｐゴシック" pitchFamily="-107" charset="-128"/>
              </a:rPr>
              <a:t>Bias  top surface to – </a:t>
            </a:r>
            <a:r>
              <a:rPr lang="en-US" sz="1600" dirty="0" err="1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ＭＳ Ｐゴシック" pitchFamily="-107" charset="-128"/>
              </a:rPr>
              <a:t>w.r.t</a:t>
            </a:r>
            <a:r>
              <a:rPr lang="en-US" sz="1600" dirty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ＭＳ Ｐゴシック" pitchFamily="-107" charset="-128"/>
              </a:rPr>
              <a:t> chemical bath</a:t>
            </a:r>
          </a:p>
        </p:txBody>
      </p:sp>
      <p:sp>
        <p:nvSpPr>
          <p:cNvPr id="33802" name="TextBox 23"/>
          <p:cNvSpPr txBox="1">
            <a:spLocks noChangeArrowheads="1"/>
          </p:cNvSpPr>
          <p:nvPr/>
        </p:nvSpPr>
        <p:spPr bwMode="auto">
          <a:xfrm>
            <a:off x="1219200" y="5334000"/>
            <a:ext cx="144780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  <a:latin typeface="Comic Sans MS" pitchFamily="-106" charset="0"/>
              </a:rPr>
              <a:t>Double Mask</a:t>
            </a:r>
          </a:p>
        </p:txBody>
      </p:sp>
      <p:sp>
        <p:nvSpPr>
          <p:cNvPr id="33803" name="TextBox 24"/>
          <p:cNvSpPr txBox="1">
            <a:spLocks noChangeArrowheads="1"/>
          </p:cNvSpPr>
          <p:nvPr/>
        </p:nvSpPr>
        <p:spPr bwMode="auto">
          <a:xfrm>
            <a:off x="4953000" y="5638800"/>
            <a:ext cx="144780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  <a:latin typeface="Comic Sans MS" pitchFamily="-106" charset="0"/>
              </a:rPr>
              <a:t>Single  Mask</a:t>
            </a:r>
          </a:p>
        </p:txBody>
      </p:sp>
      <p:sp>
        <p:nvSpPr>
          <p:cNvPr id="33804" name="TextBox 25"/>
          <p:cNvSpPr txBox="1">
            <a:spLocks noChangeArrowheads="1"/>
          </p:cNvSpPr>
          <p:nvPr/>
        </p:nvSpPr>
        <p:spPr bwMode="auto">
          <a:xfrm>
            <a:off x="381000" y="6211888"/>
            <a:ext cx="83820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Comic Sans MS" pitchFamily="-106" charset="0"/>
              </a:rPr>
              <a:t>Single Mask technique allows to make GEM foils as large as 200 cm x  50 cm</a:t>
            </a:r>
          </a:p>
        </p:txBody>
      </p:sp>
      <p:pic>
        <p:nvPicPr>
          <p:cNvPr id="33805" name="Picture 26"/>
          <p:cNvPicPr>
            <a:picLocks noChangeAspect="1" noChangeArrowheads="1"/>
          </p:cNvPicPr>
          <p:nvPr/>
        </p:nvPicPr>
        <p:blipFill>
          <a:blip r:embed="rId4"/>
          <a:srcRect l="5231" t="26616" r="3923" b="30165"/>
          <a:stretch>
            <a:fillRect/>
          </a:stretch>
        </p:blipFill>
        <p:spPr bwMode="auto">
          <a:xfrm>
            <a:off x="6980238" y="5486400"/>
            <a:ext cx="21637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F0D3F"/>
          </a:solidFill>
        </p:spPr>
        <p:txBody>
          <a:bodyPr anchor="ctr">
            <a:normAutofit fontScale="975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Comic Sans MS"/>
              </a:rPr>
              <a:t>Major recent development towards large GEM foils</a:t>
            </a:r>
          </a:p>
        </p:txBody>
      </p:sp>
      <p:sp>
        <p:nvSpPr>
          <p:cNvPr id="34820" name="TextBox 11"/>
          <p:cNvSpPr txBox="1">
            <a:spLocks noChangeArrowheads="1"/>
          </p:cNvSpPr>
          <p:nvPr/>
        </p:nvSpPr>
        <p:spPr bwMode="auto">
          <a:xfrm>
            <a:off x="304800" y="1066800"/>
            <a:ext cx="8153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Comic Sans MS" pitchFamily="-106" charset="0"/>
              </a:rPr>
              <a:t> Splicing GEM foils together: seam is only 2 mm wide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Comic Sans MS" pitchFamily="-106" charset="0"/>
              </a:rPr>
              <a:t> Performance of the rest of the GEM foil unaffected</a:t>
            </a:r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34821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534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581400"/>
            <a:ext cx="601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32771" name="TextBox 11"/>
          <p:cNvSpPr txBox="1">
            <a:spLocks noChangeArrowheads="1"/>
          </p:cNvSpPr>
          <p:nvPr/>
        </p:nvSpPr>
        <p:spPr bwMode="auto">
          <a:xfrm>
            <a:off x="4343400" y="54102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omic Sans MS" pitchFamily="-106" charset="0"/>
              </a:rPr>
              <a:t>TOTEM T1 prototype</a:t>
            </a:r>
            <a:r>
              <a:rPr lang="en-US" sz="2000" dirty="0" smtClean="0">
                <a:latin typeface="Comic Sans MS" pitchFamily="-106" charset="0"/>
              </a:rPr>
              <a:t>  </a:t>
            </a:r>
            <a:r>
              <a:rPr lang="en-US" sz="2000" dirty="0">
                <a:latin typeface="Comic Sans MS" pitchFamily="-106" charset="0"/>
              </a:rPr>
              <a:t>made with single mask GEM foils</a:t>
            </a:r>
            <a:r>
              <a:rPr lang="en-US" sz="2000" dirty="0" smtClean="0">
                <a:latin typeface="Comic Sans MS" pitchFamily="-106" charset="0"/>
              </a:rPr>
              <a:t> (</a:t>
            </a:r>
            <a:r>
              <a:rPr lang="en-US" sz="2000" dirty="0">
                <a:latin typeface="Comic Sans MS" pitchFamily="-106" charset="0"/>
              </a:rPr>
              <a:t>33 cm </a:t>
            </a:r>
            <a:r>
              <a:rPr lang="en-US" sz="2000" dirty="0" err="1">
                <a:latin typeface="Comic Sans MS" pitchFamily="-106" charset="0"/>
              </a:rPr>
              <a:t>x</a:t>
            </a:r>
            <a:r>
              <a:rPr lang="en-US" sz="2000" dirty="0">
                <a:latin typeface="Comic Sans MS" pitchFamily="-106" charset="0"/>
              </a:rPr>
              <a:t> 66 cm)</a:t>
            </a:r>
            <a:endParaRPr lang="en-US" dirty="0"/>
          </a:p>
        </p:txBody>
      </p:sp>
      <p:pic>
        <p:nvPicPr>
          <p:cNvPr id="32772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45658"/>
            <a:ext cx="2901678" cy="31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1219200" y="56388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020289" cy="227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53340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Comic Sans MS" pitchFamily="-106" charset="0"/>
              </a:rPr>
              <a:t>Large prototype GEM module for CMS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Comic Sans MS" pitchFamily="-106" charset="0"/>
              </a:rPr>
              <a:t>99 </a:t>
            </a:r>
            <a:r>
              <a:rPr lang="en-US" sz="2000" dirty="0">
                <a:latin typeface="Comic Sans MS" pitchFamily="-106" charset="0"/>
              </a:rPr>
              <a:t>cm </a:t>
            </a:r>
            <a:r>
              <a:rPr lang="en-US" sz="2000" dirty="0" err="1">
                <a:latin typeface="Comic Sans MS" pitchFamily="-106" charset="0"/>
              </a:rPr>
              <a:t>x</a:t>
            </a:r>
            <a:r>
              <a:rPr lang="en-US" sz="2000" dirty="0">
                <a:latin typeface="Comic Sans MS" pitchFamily="-106" charset="0"/>
              </a:rPr>
              <a:t> (22 – 45.5) </a:t>
            </a:r>
            <a:r>
              <a:rPr lang="en-US" sz="2000" dirty="0" smtClean="0">
                <a:latin typeface="Comic Sans MS" pitchFamily="-106" charset="0"/>
              </a:rPr>
              <a:t>cm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0600" y="6150114"/>
            <a:ext cx="723900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CMS prototype similar 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the the dimensions of largest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chambers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4648201" cy="291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572000" y="609600"/>
            <a:ext cx="4876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mic Sans MS" pitchFamily="-106" charset="0"/>
              </a:rPr>
              <a:t>STAR Front GEM </a:t>
            </a:r>
            <a:r>
              <a:rPr lang="en-US" sz="2000" dirty="0" smtClean="0">
                <a:latin typeface="Comic Sans MS" pitchFamily="-106" charset="0"/>
              </a:rPr>
              <a:t>Tracker</a:t>
            </a:r>
            <a:endParaRPr lang="en-US" dirty="0" smtClean="0">
              <a:latin typeface="Comic Sans MS" pitchFamily="-106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6 triple-GEM disks around beam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IR~10.5 cm, OR~39 </a:t>
            </a:r>
            <a:r>
              <a:rPr lang="en-US" sz="2000" dirty="0" smtClean="0">
                <a:latin typeface="Comic Sans MS" pitchFamily="-106" charset="0"/>
              </a:rPr>
              <a:t>cm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latin typeface="Comic Sans MS" pitchFamily="-106" charset="0"/>
              </a:rPr>
              <a:t> APV25 electronics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Comic Sans MS" pitchFamily="-106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3400" y="0"/>
            <a:ext cx="8228013" cy="582613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6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ＭＳ Ｐゴシック" pitchFamily="-107" charset="-128"/>
                <a:cs typeface="Comic Sans MS"/>
              </a:rPr>
              <a:t>Large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ＭＳ Ｐゴシック" pitchFamily="-107" charset="-128"/>
                <a:cs typeface="Comic Sans MS"/>
              </a:rPr>
              <a:t> GEM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ＭＳ Ｐゴシック" pitchFamily="-107" charset="-128"/>
                <a:cs typeface="Comic Sans MS"/>
              </a:rPr>
              <a:t>chamber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ＭＳ Ｐゴシック" pitchFamily="-107" charset="-128"/>
                <a:cs typeface="Comic Sans MS"/>
              </a:rPr>
              <a:t>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ＭＳ Ｐゴシック" pitchFamily="-107" charset="-128"/>
                <a:cs typeface="Comic Sans MS"/>
              </a:rPr>
              <a:t>projects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ＭＳ Ｐゴシック" pitchFamily="-107" charset="-128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05800" cy="447675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2800" dirty="0" smtClean="0">
                <a:latin typeface="Comic Sans MS"/>
                <a:cs typeface="Comic Sans MS"/>
              </a:rPr>
              <a:t>Jefferson Lab </a:t>
            </a:r>
            <a:r>
              <a:rPr lang="en-US" sz="2800" dirty="0" err="1" smtClean="0">
                <a:latin typeface="Comic Sans MS"/>
                <a:cs typeface="Comic Sans MS"/>
              </a:rPr>
              <a:t>SBSTrackers</a:t>
            </a:r>
            <a:r>
              <a:rPr lang="en-US" sz="2800" dirty="0" smtClean="0">
                <a:latin typeface="Comic Sans MS"/>
                <a:cs typeface="Comic Sans MS"/>
              </a:rPr>
              <a:t> – Front Tracker</a:t>
            </a:r>
          </a:p>
        </p:txBody>
      </p:sp>
      <p:pic>
        <p:nvPicPr>
          <p:cNvPr id="29" name="Picture 2" descr="FPP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688" t="17276" r="17513" b="8052"/>
          <a:stretch>
            <a:fillRect/>
          </a:stretch>
        </p:blipFill>
        <p:spPr bwMode="auto">
          <a:xfrm>
            <a:off x="5437187" y="620712"/>
            <a:ext cx="3706929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533400"/>
            <a:ext cx="5410200" cy="2895600"/>
            <a:chOff x="158" y="458"/>
            <a:chExt cx="3085" cy="1547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58"/>
              <a:ext cx="3085" cy="1547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58" y="479"/>
              <a:ext cx="8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2936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Front Tracker</a:t>
              </a:r>
            </a:p>
            <a:p>
              <a:pPr defTabSz="82936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Geometry</a:t>
              </a:r>
            </a:p>
          </p:txBody>
        </p:sp>
      </p:grp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508627" y="1484315"/>
            <a:ext cx="906716" cy="2225974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4" name="AutoShape 9"/>
          <p:cNvCxnSpPr>
            <a:cxnSpLocks noChangeShapeType="1"/>
            <a:stCxn id="33" idx="2"/>
          </p:cNvCxnSpPr>
          <p:nvPr/>
        </p:nvCxnSpPr>
        <p:spPr bwMode="auto">
          <a:xfrm rot="10800000">
            <a:off x="5181601" y="2362200"/>
            <a:ext cx="327027" cy="23510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6781800" y="1066800"/>
            <a:ext cx="906716" cy="222415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515" y="1773240"/>
            <a:ext cx="405661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A50021"/>
                </a:solidFill>
              </a:rPr>
              <a:t>x6</a:t>
            </a:r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>
            <a:off x="7848600" y="685801"/>
            <a:ext cx="906716" cy="2209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09600"/>
            <a:ext cx="1295400" cy="58477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18 modules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In Italy</a:t>
            </a:r>
            <a:endParaRPr lang="en-US" sz="16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0" y="3505200"/>
            <a:ext cx="7315200" cy="38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50 cm </a:t>
            </a:r>
            <a:r>
              <a:rPr lang="en-US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40 cm Modules are assembled to form 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  larger chambers with different sizes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Front tracker: Six 40 cm </a:t>
            </a:r>
            <a:r>
              <a:rPr lang="en-US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150 cm GEM layers</a:t>
            </a: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smtClean="0">
                <a:solidFill>
                  <a:srgbClr val="840000"/>
                </a:solidFill>
                <a:latin typeface="Comic Sans MS"/>
                <a:cs typeface="Comic Sans MS"/>
              </a:rPr>
              <a:t>INFN Funding: to be  built in Italy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Polarimeter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 trackers: Eight  50 cm </a:t>
            </a:r>
            <a:r>
              <a:rPr lang="en-US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200 cm GEM layers</a:t>
            </a: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smtClean="0">
                <a:solidFill>
                  <a:srgbClr val="840000"/>
                </a:solidFill>
                <a:latin typeface="Comic Sans MS"/>
                <a:cs typeface="Comic Sans MS"/>
              </a:rPr>
              <a:t>to be  built in </a:t>
            </a:r>
            <a:r>
              <a:rPr lang="en-US" sz="1800" dirty="0" smtClean="0">
                <a:solidFill>
                  <a:srgbClr val="840000"/>
                </a:solidFill>
                <a:latin typeface="Comic Sans MS"/>
                <a:cs typeface="Comic Sans MS"/>
              </a:rPr>
              <a:t>Virginia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smtClean="0">
                <a:solidFill>
                  <a:srgbClr val="840000"/>
                </a:solidFill>
                <a:latin typeface="Comic Sans MS"/>
                <a:cs typeface="Comic Sans MS"/>
              </a:rPr>
              <a:t>Total GEM coverage of SBS ~ 16 m</a:t>
            </a:r>
            <a:r>
              <a:rPr lang="en-US" sz="1800" baseline="30000" dirty="0" smtClean="0">
                <a:solidFill>
                  <a:srgbClr val="840000"/>
                </a:solidFill>
                <a:latin typeface="Comic Sans MS"/>
                <a:cs typeface="Comic Sans MS"/>
              </a:rPr>
              <a:t>2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endParaRPr lang="en-US" sz="1800" dirty="0" smtClean="0">
              <a:solidFill>
                <a:srgbClr val="840000"/>
              </a:solidFill>
              <a:latin typeface="Comic Sans MS"/>
              <a:cs typeface="Comic Sans MS"/>
            </a:endParaRP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endParaRPr lang="en-US" sz="2000" dirty="0" smtClean="0">
              <a:solidFill>
                <a:srgbClr val="800000"/>
              </a:solidFill>
              <a:latin typeface="Comic Sans MS"/>
              <a:cs typeface="Comic Sans MS"/>
            </a:endParaRP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endParaRPr lang="en-US" sz="2000" dirty="0" smtClean="0">
              <a:solidFill>
                <a:srgbClr val="800000"/>
              </a:solidFill>
              <a:latin typeface="Comic Sans MS"/>
              <a:cs typeface="Comic Sans MS"/>
            </a:endParaRP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endParaRPr lang="en-US" sz="2000" dirty="0" smtClean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781800" y="1066800"/>
            <a:ext cx="906716" cy="222415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7848600" y="685801"/>
            <a:ext cx="906716" cy="2209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3886200"/>
            <a:ext cx="12954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76 modules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In Virginia</a:t>
            </a:r>
          </a:p>
          <a:p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19" name="AutoShape 11"/>
          <p:cNvCxnSpPr>
            <a:cxnSpLocks noChangeShapeType="1"/>
          </p:cNvCxnSpPr>
          <p:nvPr/>
        </p:nvCxnSpPr>
        <p:spPr bwMode="auto">
          <a:xfrm rot="5400000">
            <a:off x="7008813" y="3405189"/>
            <a:ext cx="635001" cy="3270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0" name="AutoShape 18"/>
          <p:cNvCxnSpPr>
            <a:cxnSpLocks noChangeShapeType="1"/>
          </p:cNvCxnSpPr>
          <p:nvPr/>
        </p:nvCxnSpPr>
        <p:spPr bwMode="auto">
          <a:xfrm rot="10800000" flipV="1">
            <a:off x="7162801" y="2819400"/>
            <a:ext cx="1190625" cy="1066801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0600" y="6150114"/>
            <a:ext cx="723900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SBS GEM module construction currently going on in Italy and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at UVa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5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it-IT" sz="3200" dirty="0" smtClean="0">
                <a:latin typeface="Comic Sans MS"/>
                <a:cs typeface="Comic Sans MS"/>
              </a:rPr>
              <a:t>The </a:t>
            </a:r>
            <a:r>
              <a:rPr lang="it-IT" sz="3200" dirty="0" err="1" smtClean="0">
                <a:latin typeface="Comic Sans MS"/>
                <a:cs typeface="Comic Sans MS"/>
              </a:rPr>
              <a:t>currenty</a:t>
            </a:r>
            <a:r>
              <a:rPr lang="it-IT" sz="3200" dirty="0" smtClean="0">
                <a:latin typeface="Comic Sans MS"/>
                <a:cs typeface="Comic Sans MS"/>
              </a:rPr>
              <a:t> </a:t>
            </a:r>
            <a:r>
              <a:rPr lang="it-IT" sz="3200" dirty="0" err="1" smtClean="0">
                <a:latin typeface="Comic Sans MS"/>
                <a:cs typeface="Comic Sans MS"/>
              </a:rPr>
              <a:t>ongoing</a:t>
            </a:r>
            <a:r>
              <a:rPr lang="it-IT" sz="3200" dirty="0" smtClean="0">
                <a:latin typeface="Comic Sans MS"/>
                <a:cs typeface="Comic Sans MS"/>
              </a:rPr>
              <a:t>   GEM </a:t>
            </a:r>
            <a:r>
              <a:rPr lang="it-IT" sz="3200" dirty="0" err="1" smtClean="0">
                <a:latin typeface="Comic Sans MS"/>
                <a:cs typeface="Comic Sans MS"/>
              </a:rPr>
              <a:t>chamber</a:t>
            </a:r>
            <a:r>
              <a:rPr lang="it-IT" sz="3200" dirty="0" smtClean="0">
                <a:latin typeface="Comic Sans MS"/>
                <a:cs typeface="Comic Sans MS"/>
              </a:rPr>
              <a:t> work </a:t>
            </a:r>
            <a:endParaRPr lang="it-IT" sz="3200" dirty="0" smtClean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733800"/>
            <a:ext cx="4876800" cy="576190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Stretching </a:t>
            </a: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time</a:t>
            </a: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~ </a:t>
            </a: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1</a:t>
            </a: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–</a:t>
            </a: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2</a:t>
            </a: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hours</a:t>
            </a:r>
            <a:endParaRPr lang="it-IT" sz="1600" dirty="0" smtClean="0">
              <a:solidFill>
                <a:prstClr val="black"/>
              </a:solidFill>
              <a:latin typeface="Comic Sans MS"/>
              <a:ea typeface="+mn-ea"/>
              <a:cs typeface="Comic Sans MS"/>
            </a:endParaRPr>
          </a:p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Foil</a:t>
            </a: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Tension: 	</a:t>
            </a:r>
            <a:r>
              <a:rPr lang="it-IT" sz="1600" b="1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T</a:t>
            </a:r>
            <a:r>
              <a:rPr lang="it-IT" sz="1600" b="1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~ 0.5 kg/cm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6" name="Picture 15" descr="Photo0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4343400" cy="32575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400" y="3352800"/>
            <a:ext cx="4419600" cy="3299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C99"/>
            </a:solidFill>
          </a:ln>
        </p:spPr>
        <p:txBody>
          <a:bodyPr wrap="square" lIns="82936" tIns="41469" rIns="82936" bIns="41469" rtlCol="0">
            <a:spAutoFit/>
          </a:bodyPr>
          <a:lstStyle/>
          <a:p>
            <a:pPr algn="ctr"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latin typeface="Comic Sans MS"/>
                <a:cs typeface="Comic Sans MS"/>
              </a:rPr>
              <a:t>New 40 cm </a:t>
            </a:r>
            <a:r>
              <a:rPr lang="it-IT" sz="1600" dirty="0" err="1" smtClean="0">
                <a:latin typeface="Comic Sans MS"/>
                <a:cs typeface="Comic Sans MS"/>
              </a:rPr>
              <a:t>x</a:t>
            </a:r>
            <a:r>
              <a:rPr lang="it-IT" sz="1600" dirty="0" smtClean="0">
                <a:latin typeface="Comic Sans MS"/>
                <a:cs typeface="Comic Sans MS"/>
              </a:rPr>
              <a:t> 50 cm GEM </a:t>
            </a:r>
            <a:r>
              <a:rPr lang="it-IT" sz="1600" dirty="0" err="1" smtClean="0">
                <a:latin typeface="Comic Sans MS"/>
                <a:cs typeface="Comic Sans MS"/>
              </a:rPr>
              <a:t>stretcher</a:t>
            </a:r>
            <a:r>
              <a:rPr lang="it-IT" sz="1600" dirty="0" smtClean="0">
                <a:latin typeface="Comic Sans MS"/>
                <a:cs typeface="Comic Sans MS"/>
              </a:rPr>
              <a:t> at Uva</a:t>
            </a:r>
            <a:endParaRPr lang="it-IT" sz="1600" dirty="0">
              <a:solidFill>
                <a:prstClr val="black"/>
              </a:solidFill>
              <a:latin typeface="Comic Sans MS"/>
              <a:ea typeface="+mn-ea"/>
              <a:cs typeface="Comic Sans MS"/>
            </a:endParaRPr>
          </a:p>
        </p:txBody>
      </p:sp>
      <p:pic>
        <p:nvPicPr>
          <p:cNvPr id="21" name="Picture 4" descr="C:\Documents and Settings\colilli\Desktop\test_beam_picture\DSCN78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976" r="5094"/>
          <a:stretch/>
        </p:blipFill>
        <p:spPr bwMode="auto">
          <a:xfrm>
            <a:off x="5151335" y="609600"/>
            <a:ext cx="345153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19600" y="3657600"/>
            <a:ext cx="4724400" cy="646331"/>
          </a:xfrm>
          <a:prstGeom prst="rect">
            <a:avLst/>
          </a:prstGeom>
          <a:noFill/>
          <a:ln>
            <a:solidFill>
              <a:srgbClr val="84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800000"/>
                </a:solidFill>
                <a:latin typeface="Comic Sans MS"/>
                <a:cs typeface="Comic Sans MS"/>
              </a:rPr>
              <a:t>Fully equipped</a:t>
            </a:r>
            <a:r>
              <a:rPr lang="en-US" sz="1800" dirty="0" smtClean="0">
                <a:solidFill>
                  <a:srgbClr val="800000"/>
                </a:solidFill>
                <a:latin typeface="Comic Sans MS"/>
                <a:cs typeface="Comic Sans MS"/>
              </a:rPr>
              <a:t> INFN  </a:t>
            </a:r>
            <a:r>
              <a:rPr lang="en-US" sz="1800" dirty="0" smtClean="0">
                <a:solidFill>
                  <a:srgbClr val="800000"/>
                </a:solidFill>
                <a:latin typeface="Comic Sans MS"/>
                <a:cs typeface="Comic Sans MS"/>
              </a:rPr>
              <a:t>prototype 40x50 cm</a:t>
            </a:r>
            <a:r>
              <a:rPr lang="en-US" sz="1800" baseline="30000" dirty="0" smtClean="0">
                <a:solidFill>
                  <a:srgbClr val="800000"/>
                </a:solidFill>
                <a:latin typeface="Comic Sans MS"/>
                <a:cs typeface="Comic Sans MS"/>
              </a:rPr>
              <a:t>2</a:t>
            </a:r>
            <a:r>
              <a:rPr lang="en-US" sz="1800" dirty="0" smtClean="0">
                <a:solidFill>
                  <a:srgbClr val="800000"/>
                </a:solidFill>
                <a:latin typeface="Comic Sans MS"/>
                <a:cs typeface="Comic Sans MS"/>
              </a:rPr>
              <a:t> GEM module for a beam test at DESY</a:t>
            </a:r>
            <a:endParaRPr lang="en-US" sz="18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495800"/>
            <a:ext cx="89916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A 100 cm </a:t>
            </a:r>
            <a:r>
              <a:rPr lang="en-US" sz="1800" dirty="0" err="1" smtClean="0">
                <a:solidFill>
                  <a:srgbClr val="FF0000"/>
                </a:solidFill>
                <a:latin typeface="Comic Sans MS" pitchFamily="-106" charset="0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 (25-40) cm prototype  GEM module  with 2D readout is currently under design at </a:t>
            </a:r>
            <a:r>
              <a:rPr lang="en-US" sz="1800" dirty="0" err="1" smtClean="0">
                <a:solidFill>
                  <a:srgbClr val="FF0000"/>
                </a:solidFill>
                <a:latin typeface="Comic Sans MS" pitchFamily="-106" charset="0"/>
              </a:rPr>
              <a:t>Uva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. (EIC detector R&amp;D effort)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Expect to construct and test this chamber this Fall 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- Can learn a great deal for </a:t>
            </a:r>
            <a:r>
              <a:rPr lang="en-US" sz="1800" dirty="0" err="1" smtClean="0">
                <a:solidFill>
                  <a:srgbClr val="FF0000"/>
                </a:solidFill>
                <a:latin typeface="Comic Sans MS" pitchFamily="-106" charset="0"/>
              </a:rPr>
              <a:t>SoLID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omic Sans MS" pitchFamily="-106" charset="0"/>
              </a:rPr>
              <a:t>GEMs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 from 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this: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1800" dirty="0" smtClean="0">
                <a:solidFill>
                  <a:srgbClr val="000052"/>
                </a:solidFill>
                <a:latin typeface="Comic Sans MS" pitchFamily="-106" charset="0"/>
              </a:rPr>
              <a:t>develop techniques for fabrication of large GEM modules.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1800" dirty="0" smtClean="0">
                <a:solidFill>
                  <a:srgbClr val="000052"/>
                </a:solidFill>
                <a:latin typeface="Comic Sans MS" pitchFamily="-106" charset="0"/>
              </a:rPr>
              <a:t>  study readout schemes: 10 degree stereo angle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1800" dirty="0" smtClean="0">
                <a:solidFill>
                  <a:srgbClr val="000052"/>
                </a:solidFill>
                <a:latin typeface="Comic Sans MS" pitchFamily="-106" charset="0"/>
              </a:rPr>
              <a:t>  Study issues of signal to noise ratio for long readout strips.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8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8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8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0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0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87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Bottom-line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457200" y="685800"/>
            <a:ext cx="86868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With the strong effort led by RD-51 towards large GEM chambers and readout electronics: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Costs are coming down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Many technical challenges are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overcome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But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is a very large and very complicated GEM project from any standard; no one has ever done anything even close to this size.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We are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now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starting on SBS GEM construction, this is about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70% of the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size of the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GEM project. 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So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with: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large GEM chamber construction for SBS in Rome and at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UVa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the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infrastructure and expertise we gain from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large GEM prototyping at UVa, and </a:t>
            </a:r>
            <a:endParaRPr lang="en-US" sz="2000" dirty="0" smtClean="0">
              <a:solidFill>
                <a:srgbClr val="000052"/>
              </a:solidFill>
              <a:latin typeface="Comic Sans MS" pitchFamily="-10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Expertise gained by our Chinese collaborators.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we will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be ready for the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GEM construction in a couple of years. </a:t>
            </a:r>
            <a:endParaRPr lang="en-US" sz="2000" dirty="0">
              <a:solidFill>
                <a:srgbClr val="000052"/>
              </a:solidFill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GEM chamber electronics </a:t>
            </a:r>
            <a:endParaRPr lang="en-US" sz="2800" dirty="0" smtClean="0">
              <a:solidFill>
                <a:srgbClr val="FFFF00"/>
              </a:solidFill>
              <a:latin typeface="Comic Sans MS" pitchFamily="-106" charset="0"/>
            </a:endParaRP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457200" y="685800"/>
            <a:ext cx="8686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The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RD-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51 Scalable Readout System provides a low-cost,  common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platform that can accommodate different readout chips.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Currently tested with APV25-S1 chip.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rawback with the APV25 chip: may not be fast enough for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endParaRPr lang="en-US" sz="2000" dirty="0" smtClean="0">
              <a:solidFill>
                <a:srgbClr val="000052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Need to work on finding a suitable chip for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readout and incorporating it into SRS (?)</a:t>
            </a:r>
            <a:endParaRPr lang="en-US" sz="2000" dirty="0">
              <a:solidFill>
                <a:srgbClr val="000052"/>
              </a:solidFill>
              <a:latin typeface="Comic Sans MS" pitchFamily="-106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3739"/>
            <a:ext cx="6324600" cy="400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4600" y="2895600"/>
            <a:ext cx="2819400" cy="396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SRS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system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 has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the benefit of the large team effort backed by RD-51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RD-51 plans to commercialize the fabrication; there will be the  possibility to get very  large systems in the future.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DEF51F-20F4-2843-B973-AF5F9AF0716C}" type="slidenum">
              <a:rPr lang="en-US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19</a:t>
            </a:fld>
            <a:endParaRPr lang="en-US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400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itchFamily="-106" charset="0"/>
              <a:buChar char="•"/>
            </a:pP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Uva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group now owns an  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APV25 system  (2000 chan.) from the RD-51 Scalable Readout System (SRS) development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78" t="8684" r="178" b="407"/>
          <a:stretch/>
        </p:blipFill>
        <p:spPr>
          <a:xfrm>
            <a:off x="4876800" y="3657600"/>
            <a:ext cx="4073237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4613004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lc="http://schemas.openxmlformats.org/drawingml/2006/lockedCanvas" val="0"/>
              </a:ext>
            </a:extLst>
          </a:blip>
          <a:srcRect t="10438" b="13934"/>
          <a:stretch/>
        </p:blipFill>
        <p:spPr>
          <a:xfrm>
            <a:off x="4724400" y="1123226"/>
            <a:ext cx="3962400" cy="223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mic Sans MS"/>
                <a:cs typeface="Comic Sans MS"/>
              </a:rPr>
              <a:t>Tracking</a:t>
            </a:r>
            <a:r>
              <a:rPr lang="it-IT" dirty="0" smtClean="0">
                <a:latin typeface="Comic Sans MS"/>
                <a:cs typeface="Comic Sans MS"/>
              </a:rPr>
              <a:t> </a:t>
            </a:r>
            <a:r>
              <a:rPr lang="it-IT" dirty="0" err="1" smtClean="0">
                <a:latin typeface="Comic Sans MS"/>
                <a:cs typeface="Comic Sans MS"/>
              </a:rPr>
              <a:t>needs</a:t>
            </a:r>
            <a:r>
              <a:rPr lang="it-IT" dirty="0" smtClean="0">
                <a:latin typeface="Comic Sans MS"/>
                <a:cs typeface="Comic Sans MS"/>
              </a:rPr>
              <a:t>  </a:t>
            </a:r>
            <a:r>
              <a:rPr lang="it-IT" dirty="0" err="1" smtClean="0">
                <a:latin typeface="Comic Sans MS"/>
                <a:cs typeface="Comic Sans MS"/>
              </a:rPr>
              <a:t>for</a:t>
            </a:r>
            <a:r>
              <a:rPr lang="it-IT" dirty="0" smtClean="0">
                <a:latin typeface="Comic Sans MS"/>
                <a:cs typeface="Comic Sans MS"/>
              </a:rPr>
              <a:t> </a:t>
            </a:r>
            <a:r>
              <a:rPr lang="it-IT" dirty="0" err="1" smtClean="0">
                <a:latin typeface="Comic Sans MS"/>
                <a:cs typeface="Comic Sans MS"/>
              </a:rPr>
              <a:t>SoLID</a:t>
            </a:r>
            <a:r>
              <a:rPr lang="it-IT" dirty="0" smtClean="0">
                <a:latin typeface="Comic Sans MS"/>
                <a:cs typeface="Comic Sans MS"/>
              </a:rPr>
              <a:t> (PVDIS)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45" y="620054"/>
            <a:ext cx="8229090" cy="2717065"/>
          </a:xfrm>
        </p:spPr>
        <p:txBody>
          <a:bodyPr/>
          <a:lstStyle/>
          <a:p>
            <a:r>
              <a:rPr lang="it-IT" sz="2000" dirty="0" smtClean="0">
                <a:latin typeface="Comic Sans MS"/>
                <a:cs typeface="Comic Sans MS"/>
              </a:rPr>
              <a:t>Rate: from 100 kHz to 600 kHz (with baffles), GEANT3 estimation</a:t>
            </a:r>
          </a:p>
          <a:p>
            <a:r>
              <a:rPr lang="it-IT" sz="2000" dirty="0" smtClean="0">
                <a:latin typeface="Comic Sans MS"/>
                <a:cs typeface="Comic Sans MS"/>
              </a:rPr>
              <a:t>Spatial Resolution: </a:t>
            </a:r>
            <a:r>
              <a:rPr lang="it-IT" sz="2000" dirty="0" smtClean="0">
                <a:latin typeface="Comic Sans MS"/>
                <a:cs typeface="Comic Sans MS"/>
                <a:sym typeface="Symbol"/>
              </a:rPr>
              <a:t></a:t>
            </a:r>
            <a:r>
              <a:rPr lang="it-IT" sz="2000" dirty="0" smtClean="0">
                <a:latin typeface="Comic Sans MS"/>
                <a:cs typeface="Comic Sans MS"/>
              </a:rPr>
              <a:t>0.2 mm (sigma)</a:t>
            </a:r>
          </a:p>
          <a:p>
            <a:r>
              <a:rPr lang="it-IT" sz="2000" dirty="0" smtClean="0">
                <a:latin typeface="Comic Sans MS"/>
                <a:cs typeface="Comic Sans MS"/>
              </a:rPr>
              <a:t>Total area: 23 m</a:t>
            </a:r>
            <a:r>
              <a:rPr lang="it-IT" sz="2000" baseline="30000" dirty="0" smtClean="0">
                <a:latin typeface="Comic Sans MS"/>
                <a:cs typeface="Comic Sans MS"/>
              </a:rPr>
              <a:t>2</a:t>
            </a:r>
            <a:r>
              <a:rPr lang="it-IT" sz="2000" dirty="0" smtClean="0">
                <a:latin typeface="Comic Sans MS"/>
                <a:cs typeface="Comic Sans MS"/>
              </a:rPr>
              <a:t> total area (30 sectors x4 planes, each sector cover 10 degree</a:t>
            </a:r>
            <a:r>
              <a:rPr lang="it-IT" sz="2000" dirty="0" smtClean="0">
                <a:latin typeface="Comic Sans MS"/>
                <a:cs typeface="Comic Sans MS"/>
              </a:rPr>
              <a:t>)</a:t>
            </a:r>
            <a:endParaRPr lang="it-IT" sz="2000" dirty="0" smtClean="0">
              <a:latin typeface="Comic Sans MS"/>
              <a:cs typeface="Comic Sans MS"/>
            </a:endParaRPr>
          </a:p>
          <a:p>
            <a:r>
              <a:rPr lang="it-IT" sz="2000" dirty="0" err="1" smtClean="0">
                <a:latin typeface="Comic Sans MS"/>
                <a:cs typeface="Comic Sans MS"/>
              </a:rPr>
              <a:t>Need</a:t>
            </a:r>
            <a:r>
              <a:rPr lang="it-IT" sz="2000" dirty="0" smtClean="0"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latin typeface="Comic Sans MS"/>
                <a:cs typeface="Comic Sans MS"/>
              </a:rPr>
              <a:t>to</a:t>
            </a:r>
            <a:r>
              <a:rPr lang="it-IT" sz="2000" dirty="0" smtClean="0"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latin typeface="Comic Sans MS"/>
                <a:cs typeface="Comic Sans MS"/>
              </a:rPr>
              <a:t>be</a:t>
            </a:r>
            <a:r>
              <a:rPr lang="it-IT" sz="2000" dirty="0" smtClean="0"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latin typeface="Comic Sans MS"/>
                <a:cs typeface="Comic Sans MS"/>
              </a:rPr>
              <a:t>Magnetic</a:t>
            </a:r>
            <a:r>
              <a:rPr lang="it-IT" sz="2000" dirty="0" smtClean="0">
                <a:latin typeface="Comic Sans MS"/>
                <a:cs typeface="Comic Sans MS"/>
              </a:rPr>
              <a:t> </a:t>
            </a:r>
            <a:r>
              <a:rPr lang="it-IT" sz="2000" dirty="0" smtClean="0">
                <a:latin typeface="Comic Sans MS"/>
                <a:cs typeface="Comic Sans MS"/>
              </a:rPr>
              <a:t>field tolerant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524" y="2971801"/>
            <a:ext cx="5021268" cy="378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3065" y="4699792"/>
            <a:ext cx="1932999" cy="3299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Lumi = 5.4E38 /cm</a:t>
            </a:r>
            <a:r>
              <a:rPr lang="it-IT" sz="160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/s  </a:t>
            </a: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17327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err="1" smtClean="0">
                <a:solidFill>
                  <a:srgbClr val="FFFF00"/>
                </a:solidFill>
                <a:latin typeface="Comic Sans MS" pitchFamily="-106" charset="0"/>
              </a:rPr>
              <a:t>SoLID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 GEM chamber Collaboration</a:t>
            </a:r>
            <a:endParaRPr lang="en-US" sz="2800" dirty="0" smtClean="0">
              <a:solidFill>
                <a:srgbClr val="FFFF00"/>
              </a:solidFill>
              <a:latin typeface="Comic Sans MS" pitchFamily="-106" charset="0"/>
            </a:endParaRP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609600" y="1371600"/>
            <a:ext cx="86868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University of Science and Technology of China (USTC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Tsinghua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University</a:t>
            </a:r>
            <a:endParaRPr lang="en-US" sz="2000" dirty="0" smtClean="0">
              <a:solidFill>
                <a:srgbClr val="000052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Lanzhou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University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China Institute of Atomic Energy (CIAE)</a:t>
            </a:r>
            <a:endParaRPr lang="en-US" sz="2000" dirty="0" smtClean="0">
              <a:solidFill>
                <a:srgbClr val="000052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Institute of Modern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physics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INFN-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Rome</a:t>
            </a:r>
            <a:endParaRPr lang="en-US" sz="2000" dirty="0" smtClean="0">
              <a:solidFill>
                <a:srgbClr val="000052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University of Virginia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5257800" cy="228600"/>
          </a:xfrm>
        </p:spPr>
        <p:txBody>
          <a:bodyPr/>
          <a:lstStyle/>
          <a:p>
            <a:pPr eaLnBrk="1" hangingPunct="1"/>
            <a:r>
              <a:rPr lang="en-US" sz="3200"/>
              <a:t>rough cost estimate</a:t>
            </a:r>
          </a:p>
        </p:txBody>
      </p:sp>
      <p:graphicFrame>
        <p:nvGraphicFramePr>
          <p:cNvPr id="13420" name="Group 108"/>
          <p:cNvGraphicFramePr>
            <a:graphicFrameLocks noGrp="1"/>
          </p:cNvGraphicFramePr>
          <p:nvPr/>
        </p:nvGraphicFramePr>
        <p:xfrm>
          <a:off x="0" y="381000"/>
          <a:ext cx="9144000" cy="5775961"/>
        </p:xfrm>
        <a:graphic>
          <a:graphicData uri="http://schemas.openxmlformats.org/drawingml/2006/table">
            <a:tbl>
              <a:tblPr/>
              <a:tblGrid>
                <a:gridCol w="2305050"/>
                <a:gridCol w="1460500"/>
                <a:gridCol w="1152525"/>
                <a:gridCol w="1458913"/>
                <a:gridCol w="1384300"/>
                <a:gridCol w="1382712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Item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Quantity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Unit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 cost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Material only unit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Material only total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GEM foil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~100 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$2000/m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$3000/m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readout boards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$ 2500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0.3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$ 2500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0.3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chamber support frame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$ 1500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$ 1500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Supplies and tooling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FEE and DAQ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200 k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5.0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1.0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$ 3.0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0.6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cables, power, etc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0.5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0.5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Gas system 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Labor: Technicians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FTE-years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100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0.6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Labor: Grad students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 student-years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$ 50 k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0.3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support structure and integration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???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???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3.3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 2.0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With 33% contingency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~4.4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~2.7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111" name="Text Box 37"/>
          <p:cNvSpPr txBox="1">
            <a:spLocks noChangeArrowheads="1"/>
          </p:cNvSpPr>
          <p:nvPr/>
        </p:nvSpPr>
        <p:spPr bwMode="auto">
          <a:xfrm>
            <a:off x="1812925" y="119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2" name="TextBox 5"/>
          <p:cNvSpPr txBox="1">
            <a:spLocks noChangeArrowheads="1"/>
          </p:cNvSpPr>
          <p:nvPr/>
        </p:nvSpPr>
        <p:spPr bwMode="auto">
          <a:xfrm>
            <a:off x="1524000" y="6248400"/>
            <a:ext cx="49423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R&amp;D and prototyping expenses: ~ $</a:t>
            </a:r>
            <a:r>
              <a:rPr lang="en-US" sz="2000" dirty="0" smtClean="0"/>
              <a:t> </a:t>
            </a:r>
            <a:r>
              <a:rPr lang="en-US" sz="2000" dirty="0" smtClean="0"/>
              <a:t>30</a:t>
            </a:r>
            <a:r>
              <a:rPr lang="en-US" sz="2000" dirty="0" smtClean="0"/>
              <a:t>0 </a:t>
            </a:r>
            <a:r>
              <a:rPr lang="en-US" sz="2000" dirty="0" err="1"/>
              <a:t>k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Production at CERN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GEM size</a:t>
            </a:r>
          </a:p>
          <a:p>
            <a:pPr lvl="1" eaLnBrk="1" hangingPunct="1"/>
            <a:r>
              <a:rPr lang="en-US" sz="2000" smtClean="0"/>
              <a:t>With existing equipments 1.5m x 0.5m active area</a:t>
            </a:r>
          </a:p>
          <a:p>
            <a:pPr lvl="1" eaLnBrk="1" hangingPunct="1"/>
            <a:r>
              <a:rPr lang="en-US" sz="2000" smtClean="0"/>
              <a:t>Mid 2011: 2m x 0.5m active area</a:t>
            </a:r>
          </a:p>
          <a:p>
            <a:pPr eaLnBrk="1" hangingPunct="1"/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Volumes</a:t>
            </a:r>
          </a:p>
          <a:p>
            <a:pPr lvl="1" eaLnBrk="1" hangingPunct="1"/>
            <a:r>
              <a:rPr lang="en-US" sz="2000" smtClean="0"/>
              <a:t>With existing equipment: 10 GEMs/month.technician </a:t>
            </a:r>
          </a:p>
          <a:p>
            <a:pPr lvl="2" eaLnBrk="1" hangingPunct="1"/>
            <a:r>
              <a:rPr lang="en-US" sz="1800" smtClean="0">
                <a:ea typeface="ＭＳ Ｐゴシック" pitchFamily="-106" charset="-128"/>
              </a:rPr>
              <a:t>We can hire one more technician </a:t>
            </a:r>
          </a:p>
          <a:p>
            <a:pPr lvl="1" eaLnBrk="1" hangingPunct="1"/>
            <a:r>
              <a:rPr lang="en-US" sz="2000" smtClean="0"/>
              <a:t>Mid 2011: 24GEMs/month.technician (240GEM/year)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mtClean="0"/>
              <a:t>With some offers for large volume production we start to see the limit price of the GEMs : in the range of 600 CHF/sqr.meter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BCBCBC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30/09/2010</a:t>
            </a:r>
            <a:endParaRPr lang="fr-FR" smtClean="0">
              <a:solidFill>
                <a:srgbClr val="BCBCBC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smtClean="0">
                <a:solidFill>
                  <a:srgbClr val="BCBCBC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Rui De Oliveira</a:t>
            </a:r>
            <a:endParaRPr lang="fr-FR" smtClean="0">
              <a:solidFill>
                <a:srgbClr val="BCBCBC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B83C5A2D-DF81-5742-A3FE-BE19214126EA}" type="slidenum">
              <a:rPr lang="fr-FR" smtClean="0">
                <a:solidFill>
                  <a:srgbClr val="BCBCBC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22</a:t>
            </a:fld>
            <a:endParaRPr lang="fr-FR" smtClean="0">
              <a:solidFill>
                <a:srgbClr val="BCBCBC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Choice of the technology</a:t>
            </a:r>
          </a:p>
        </p:txBody>
      </p:sp>
      <p:graphicFrame>
        <p:nvGraphicFramePr>
          <p:cNvPr id="122923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8530113"/>
              </p:ext>
            </p:extLst>
          </p:nvPr>
        </p:nvGraphicFramePr>
        <p:xfrm>
          <a:off x="179390" y="765177"/>
          <a:ext cx="8713787" cy="4304223"/>
        </p:xfrm>
        <a:graphic>
          <a:graphicData uri="http://schemas.openxmlformats.org/drawingml/2006/table">
            <a:tbl>
              <a:tblPr/>
              <a:tblGrid>
                <a:gridCol w="4467225"/>
                <a:gridCol w="1465262"/>
                <a:gridCol w="1389063"/>
                <a:gridCol w="1392237"/>
              </a:tblGrid>
              <a:tr h="423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 Requirements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Tracking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97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MPGD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Silicon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High Rate (up to):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1 MHz/cm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MHz/mm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MHz/mm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Resolution: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200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Achievable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7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Large Area: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Single chamber up to 0.5 m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total 23 m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Doable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Expensive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12" name="Text Box 32"/>
          <p:cNvSpPr txBox="1">
            <a:spLocks noChangeArrowheads="1"/>
          </p:cNvSpPr>
          <p:nvPr/>
        </p:nvSpPr>
        <p:spPr bwMode="auto">
          <a:xfrm>
            <a:off x="1110172" y="5311412"/>
            <a:ext cx="3313112" cy="59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Flexibility in readout geometry and lower spark rate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22915" name="Text Box 35"/>
          <p:cNvSpPr txBox="1">
            <a:spLocks noChangeArrowheads="1"/>
          </p:cNvSpPr>
          <p:nvPr/>
        </p:nvSpPr>
        <p:spPr bwMode="auto">
          <a:xfrm>
            <a:off x="5912398" y="5437058"/>
            <a:ext cx="644128" cy="371541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/>
          <a:p>
            <a:pPr algn="ctr"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srgbClr val="800000"/>
                </a:solidFill>
                <a:latin typeface="Calibri"/>
                <a:ea typeface="+mn-ea"/>
                <a:cs typeface="+mn-cs"/>
              </a:rPr>
              <a:t>GEM</a:t>
            </a: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7014220" y="5437058"/>
            <a:ext cx="620642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/>
          <a:p>
            <a:pPr algn="ctr"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prstClr val="black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it-IT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</a:t>
            </a:r>
          </a:p>
        </p:txBody>
      </p:sp>
      <p:cxnSp>
        <p:nvCxnSpPr>
          <p:cNvPr id="122917" name="AutoShape 37"/>
          <p:cNvCxnSpPr>
            <a:cxnSpLocks noChangeShapeType="1"/>
            <a:endCxn id="122915" idx="0"/>
          </p:cNvCxnSpPr>
          <p:nvPr/>
        </p:nvCxnSpPr>
        <p:spPr bwMode="auto">
          <a:xfrm rot="10800000" flipV="1">
            <a:off x="6234464" y="5100507"/>
            <a:ext cx="572741" cy="336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19" name="AutoShape 39"/>
          <p:cNvCxnSpPr>
            <a:cxnSpLocks noChangeShapeType="1"/>
            <a:endCxn id="122916" idx="0"/>
          </p:cNvCxnSpPr>
          <p:nvPr/>
        </p:nvCxnSpPr>
        <p:spPr bwMode="auto">
          <a:xfrm>
            <a:off x="6807202" y="5100507"/>
            <a:ext cx="517339" cy="33655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20" name="AutoShape 40"/>
          <p:cNvCxnSpPr>
            <a:cxnSpLocks noChangeShapeType="1"/>
            <a:stCxn id="122915" idx="1"/>
            <a:endCxn id="122912" idx="3"/>
          </p:cNvCxnSpPr>
          <p:nvPr/>
        </p:nvCxnSpPr>
        <p:spPr bwMode="auto">
          <a:xfrm flipH="1" flipV="1">
            <a:off x="4423286" y="5608867"/>
            <a:ext cx="1489113" cy="13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02365" y="6164194"/>
            <a:ext cx="6684901" cy="3299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New recent development in resistive </a:t>
            </a:r>
            <a:r>
              <a:rPr lang="it-IT" sz="1600" dirty="0" smtClean="0">
                <a:solidFill>
                  <a:prstClr val="black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 and GEM + </a:t>
            </a:r>
            <a:r>
              <a:rPr lang="it-IT" sz="1600" dirty="0" smtClean="0">
                <a:solidFill>
                  <a:prstClr val="black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 to improve spark rate</a:t>
            </a: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8783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8013" cy="582613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2800" dirty="0">
                <a:latin typeface="Comic Sans MS"/>
                <a:cs typeface="Comic Sans MS"/>
              </a:rPr>
              <a:t>GEM working principle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98416" y="765178"/>
            <a:ext cx="6326188" cy="4876800"/>
            <a:chOff x="392" y="482"/>
            <a:chExt cx="3985" cy="3072"/>
          </a:xfrm>
        </p:grpSpPr>
        <p:pic>
          <p:nvPicPr>
            <p:cNvPr id="1628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482"/>
              <a:ext cx="3084" cy="3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2821" name="Text Box 5"/>
            <p:cNvSpPr txBox="1">
              <a:spLocks noChangeArrowheads="1"/>
            </p:cNvSpPr>
            <p:nvPr/>
          </p:nvSpPr>
          <p:spPr bwMode="auto">
            <a:xfrm>
              <a:off x="603" y="1041"/>
              <a:ext cx="7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omic Sans MS"/>
                  <a:cs typeface="Comic Sans MS"/>
                </a:rPr>
                <a:t>Ionization</a:t>
              </a:r>
            </a:p>
          </p:txBody>
        </p:sp>
        <p:sp>
          <p:nvSpPr>
            <p:cNvPr id="162824" name="Text Box 8"/>
            <p:cNvSpPr txBox="1">
              <a:spLocks noChangeArrowheads="1"/>
            </p:cNvSpPr>
            <p:nvPr/>
          </p:nvSpPr>
          <p:spPr bwMode="auto">
            <a:xfrm>
              <a:off x="392" y="1359"/>
              <a:ext cx="9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Multiplication</a:t>
              </a:r>
            </a:p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(x20)</a:t>
              </a:r>
              <a:endParaRPr lang="en-US" sz="16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62825" name="Text Box 9"/>
            <p:cNvSpPr txBox="1">
              <a:spLocks noChangeArrowheads="1"/>
            </p:cNvSpPr>
            <p:nvPr/>
          </p:nvSpPr>
          <p:spPr bwMode="auto">
            <a:xfrm>
              <a:off x="723" y="3078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omic Sans MS"/>
                  <a:cs typeface="Comic Sans MS"/>
                </a:rPr>
                <a:t>Readout</a:t>
              </a:r>
            </a:p>
          </p:txBody>
        </p:sp>
        <p:sp>
          <p:nvSpPr>
            <p:cNvPr id="162826" name="Text Box 10"/>
            <p:cNvSpPr txBox="1">
              <a:spLocks noChangeArrowheads="1"/>
            </p:cNvSpPr>
            <p:nvPr/>
          </p:nvSpPr>
          <p:spPr bwMode="auto">
            <a:xfrm>
              <a:off x="392" y="1921"/>
              <a:ext cx="9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Multiplication</a:t>
              </a:r>
            </a:p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(x20)</a:t>
              </a:r>
              <a:endParaRPr lang="en-US" sz="16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62827" name="Text Box 11"/>
            <p:cNvSpPr txBox="1">
              <a:spLocks noChangeArrowheads="1"/>
            </p:cNvSpPr>
            <p:nvPr/>
          </p:nvSpPr>
          <p:spPr bwMode="auto">
            <a:xfrm>
              <a:off x="392" y="2509"/>
              <a:ext cx="9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Multiplication</a:t>
              </a:r>
            </a:p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(x20)</a:t>
              </a:r>
              <a:endParaRPr lang="en-US" sz="16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0" y="5791200"/>
            <a:ext cx="7520422" cy="36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Recent technology: F. </a:t>
            </a:r>
            <a:r>
              <a:rPr lang="en-US" sz="1800" dirty="0" err="1">
                <a:solidFill>
                  <a:prstClr val="black"/>
                </a:solidFill>
                <a:latin typeface="Comic Sans MS"/>
                <a:cs typeface="Comic Sans MS"/>
              </a:rPr>
              <a:t>Sauli</a:t>
            </a: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Comic Sans MS"/>
                <a:cs typeface="Comic Sans MS"/>
              </a:rPr>
              <a:t>Nucl</a:t>
            </a: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. </a:t>
            </a:r>
            <a:r>
              <a:rPr lang="en-US" sz="1800" dirty="0" err="1">
                <a:solidFill>
                  <a:prstClr val="black"/>
                </a:solidFill>
                <a:latin typeface="Comic Sans MS"/>
                <a:cs typeface="Comic Sans MS"/>
              </a:rPr>
              <a:t>Instrum</a:t>
            </a: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. Methods A386(1997)531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269046" y="754063"/>
            <a:ext cx="2874962" cy="2746375"/>
            <a:chOff x="3949" y="475"/>
            <a:chExt cx="1811" cy="1730"/>
          </a:xfrm>
        </p:grpSpPr>
        <p:sp>
          <p:nvSpPr>
            <p:cNvPr id="162828" name="Text Box 12"/>
            <p:cNvSpPr txBox="1">
              <a:spLocks noChangeArrowheads="1"/>
            </p:cNvSpPr>
            <p:nvPr/>
          </p:nvSpPr>
          <p:spPr bwMode="auto">
            <a:xfrm>
              <a:off x="3955" y="475"/>
              <a:ext cx="1805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GEM foil: 50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</a:t>
              </a:r>
              <a:r>
                <a:rPr lang="en-US" sz="1400" dirty="0" err="1">
                  <a:solidFill>
                    <a:srgbClr val="800000"/>
                  </a:solidFill>
                  <a:latin typeface="Comic Sans MS"/>
                  <a:cs typeface="Comic Sans MS"/>
                </a:rPr>
                <a:t>Kapton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 + few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copper on both sides with 70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holes, 140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pitch</a:t>
              </a:r>
            </a:p>
          </p:txBody>
        </p:sp>
        <p:pic>
          <p:nvPicPr>
            <p:cNvPr id="16283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" y="970"/>
              <a:ext cx="1653" cy="12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4211639" y="3068638"/>
            <a:ext cx="936625" cy="576262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0" tIns="45682" rIns="91360" bIns="45682" anchor="ctr"/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2835" name="AutoShape 19"/>
          <p:cNvCxnSpPr>
            <a:cxnSpLocks noChangeShapeType="1"/>
            <a:stCxn id="162833" idx="3"/>
            <a:endCxn id="162831" idx="1"/>
          </p:cNvCxnSpPr>
          <p:nvPr/>
        </p:nvCxnSpPr>
        <p:spPr bwMode="auto">
          <a:xfrm flipV="1">
            <a:off x="5148271" y="2520958"/>
            <a:ext cx="1120775" cy="8366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610353" y="3573463"/>
            <a:ext cx="2152650" cy="2116135"/>
            <a:chOff x="4196" y="2251"/>
            <a:chExt cx="1356" cy="1333"/>
          </a:xfrm>
        </p:grpSpPr>
        <p:pic>
          <p:nvPicPr>
            <p:cNvPr id="16283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2251"/>
              <a:ext cx="999" cy="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2838" name="Text Box 22"/>
            <p:cNvSpPr txBox="1">
              <a:spLocks noChangeArrowheads="1"/>
            </p:cNvSpPr>
            <p:nvPr/>
          </p:nvSpPr>
          <p:spPr bwMode="auto">
            <a:xfrm>
              <a:off x="4196" y="3254"/>
              <a:ext cx="13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99"/>
                  </a:solidFill>
                  <a:latin typeface="Comic Sans MS"/>
                  <a:cs typeface="Comic Sans MS"/>
                </a:rPr>
                <a:t>Strong electrostatic field in the GEM holes</a:t>
              </a:r>
            </a:p>
          </p:txBody>
        </p:sp>
      </p:grpSp>
      <p:cxnSp>
        <p:nvCxnSpPr>
          <p:cNvPr id="162842" name="AutoShape 26"/>
          <p:cNvCxnSpPr>
            <a:cxnSpLocks noChangeShapeType="1"/>
            <a:stCxn id="162833" idx="3"/>
            <a:endCxn id="162836" idx="1"/>
          </p:cNvCxnSpPr>
          <p:nvPr/>
        </p:nvCxnSpPr>
        <p:spPr bwMode="auto">
          <a:xfrm>
            <a:off x="5148266" y="3357563"/>
            <a:ext cx="1639887" cy="1009650"/>
          </a:xfrm>
          <a:prstGeom prst="curvedConnector3">
            <a:avLst>
              <a:gd name="adj1" fmla="val 51111"/>
            </a:avLst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221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53866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18112" y="3581400"/>
            <a:ext cx="3925888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4824412" cy="40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COMPASS readout plane (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31x31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cm</a:t>
            </a:r>
            <a:r>
              <a:rPr lang="en-US" sz="2000" baseline="30000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)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152400" y="5410200"/>
            <a:ext cx="4953000" cy="120025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0" tIns="45682" rIns="91360" bIns="45682">
            <a:spAutoFit/>
          </a:bodyPr>
          <a:lstStyle/>
          <a:p>
            <a:pPr algn="ctr"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70 </a:t>
            </a:r>
            <a:r>
              <a:rPr lang="en-US" sz="1800" dirty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m resolution achieved by strips centroid</a:t>
            </a:r>
          </a:p>
          <a:p>
            <a:pPr algn="ctr" defTabSz="8288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algn="ctr"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3300"/>
                </a:solidFill>
                <a:latin typeface="Comic Sans MS"/>
                <a:cs typeface="Comic Sans MS"/>
                <a:sym typeface="Symbol" pitchFamily="18" charset="2"/>
              </a:rPr>
              <a:t> </a:t>
            </a:r>
            <a:r>
              <a:rPr lang="en-US" sz="1800" b="1" dirty="0">
                <a:solidFill>
                  <a:srgbClr val="003300"/>
                </a:solidFill>
                <a:latin typeface="Comic Sans MS"/>
                <a:cs typeface="Comic Sans MS"/>
              </a:rPr>
              <a:t>Analog readout </a:t>
            </a:r>
            <a:r>
              <a:rPr lang="en-US" sz="1800" b="1" dirty="0" smtClean="0">
                <a:solidFill>
                  <a:srgbClr val="003300"/>
                </a:solidFill>
                <a:latin typeface="Comic Sans MS"/>
                <a:cs typeface="Comic Sans MS"/>
              </a:rPr>
              <a:t>required (used the APV25 chip)</a:t>
            </a:r>
            <a:r>
              <a:rPr lang="en-US" sz="1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endParaRPr lang="en-US" sz="1800" b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0"/>
            <a:ext cx="8228013" cy="582613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algn="ctr" defTabSz="456915">
              <a:defRPr/>
            </a:pPr>
            <a:r>
              <a:rPr lang="it-IT" sz="2800" dirty="0" smtClean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Comic Sans MS"/>
              </a:rPr>
              <a:t>COMPASS GEM 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Comic Sans MS"/>
              </a:rPr>
              <a:t>Tracker</a:t>
            </a:r>
            <a:r>
              <a:rPr lang="it-IT" sz="2800" dirty="0" smtClean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Comic Sans MS"/>
              </a:rPr>
              <a:t> </a:t>
            </a:r>
            <a:endParaRPr lang="it-IT" sz="2800" dirty="0">
              <a:solidFill>
                <a:prstClr val="black"/>
              </a:solidFill>
              <a:latin typeface="Comic Sans MS"/>
              <a:ea typeface="ＭＳ Ｐゴシック" pitchFamily="-107" charset="-128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6019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SzPct val="60000"/>
              <a:buFont typeface="Wingdings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A tracker of twenty two  31 cm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31 cm  GEM chambers successfully   operated for years</a:t>
            </a:r>
          </a:p>
          <a:p>
            <a:pPr>
              <a:buSzPct val="60000"/>
              <a:buFont typeface="Wingdings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Rates as high as 2.5 MHz/cm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2000" baseline="30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450" y="609600"/>
            <a:ext cx="3003550" cy="303430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278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8013" cy="582613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it-IT" sz="2800" dirty="0" smtClean="0">
                <a:latin typeface="Comic Sans MS"/>
                <a:cs typeface="Comic Sans MS"/>
              </a:rPr>
              <a:t>GEM  Rate </a:t>
            </a:r>
            <a:r>
              <a:rPr lang="it-IT" sz="2800" dirty="0">
                <a:latin typeface="Comic Sans MS"/>
                <a:cs typeface="Comic Sans MS"/>
              </a:rPr>
              <a:t>capability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49608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029200" y="5791200"/>
            <a:ext cx="3543300" cy="58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Triple GEM</a:t>
            </a:r>
          </a:p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Poli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Lener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,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PhD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Thesis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-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Rome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2005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038998" y="3504802"/>
            <a:ext cx="3658391" cy="1588"/>
          </a:xfrm>
          <a:prstGeom prst="line">
            <a:avLst/>
          </a:prstGeom>
          <a:ln w="444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28800" y="5257800"/>
            <a:ext cx="3200400" cy="5846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Maximum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rate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expected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for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SoLID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GEM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trackers</a:t>
            </a:r>
            <a:endParaRPr lang="it-IT" sz="1600" dirty="0">
              <a:solidFill>
                <a:srgbClr val="800000"/>
              </a:solidFill>
              <a:latin typeface="Comic Sans MS"/>
              <a:ea typeface="+mn-ea"/>
              <a:cs typeface="Comic Sans M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29200" y="4724400"/>
            <a:ext cx="762000" cy="533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67400" y="4267200"/>
            <a:ext cx="1600200" cy="646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~ 6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00 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kHz/cm</a:t>
            </a:r>
            <a:r>
              <a:rPr lang="it-IT" sz="1800" baseline="30000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2</a:t>
            </a:r>
            <a:endParaRPr lang="it-IT" sz="1800" baseline="30000" dirty="0">
              <a:solidFill>
                <a:srgbClr val="FF0000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143000"/>
            <a:ext cx="426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Multiplication stages shielded from  each other: much reduced feed back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Slow moving positive ions localized to holes, away from the induction region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Most of the created electrons contribute to signal:  can operate at low gains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Much higher rates compared to wire chambers:  ~ 50 MHz/cm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  <a:p>
            <a:pPr>
              <a:buFont typeface="Arial"/>
              <a:buChar char="•"/>
            </a:pP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792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52400" y="838200"/>
            <a:ext cx="89916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/>
              <a:t> </a:t>
            </a:r>
            <a:r>
              <a:rPr lang="en-US" sz="2000" dirty="0">
                <a:latin typeface="Comic Sans MS" pitchFamily="-106" charset="0"/>
              </a:rPr>
              <a:t>Current proposal to instrument locations</a:t>
            </a:r>
            <a:r>
              <a:rPr lang="en-US" sz="2000" dirty="0" smtClean="0">
                <a:latin typeface="Comic Sans MS" pitchFamily="-106" charset="0"/>
              </a:rPr>
              <a:t> 5</a:t>
            </a:r>
            <a:r>
              <a:rPr lang="en-US" sz="2000" dirty="0">
                <a:latin typeface="Comic Sans MS" pitchFamily="-106" charset="0"/>
              </a:rPr>
              <a:t>, 6, 7, and 8 with GEM</a:t>
            </a:r>
            <a:r>
              <a:rPr lang="en-US" sz="2000" dirty="0" smtClean="0">
                <a:latin typeface="Comic Sans MS" pitchFamily="-106" charset="0"/>
              </a:rPr>
              <a:t>:</a:t>
            </a:r>
            <a:endParaRPr lang="en-US" sz="20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30 GEM modules at each location: each module with a 10-degree angular width.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PVDIS GEM configuration</a:t>
            </a:r>
          </a:p>
        </p:txBody>
      </p:sp>
      <p:pic>
        <p:nvPicPr>
          <p:cNvPr id="2458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0" y="2057400"/>
            <a:ext cx="431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176"/>
          <p:cNvGraphicFramePr>
            <a:graphicFrameLocks noGrp="1"/>
          </p:cNvGraphicFramePr>
          <p:nvPr/>
        </p:nvGraphicFramePr>
        <p:xfrm>
          <a:off x="304800" y="2667000"/>
          <a:ext cx="4648200" cy="2271640"/>
        </p:xfrm>
        <a:graphic>
          <a:graphicData uri="http://schemas.openxmlformats.org/drawingml/2006/table">
            <a:tbl>
              <a:tblPr/>
              <a:tblGrid>
                <a:gridCol w="709693"/>
                <a:gridCol w="827976"/>
                <a:gridCol w="887117"/>
                <a:gridCol w="883107"/>
                <a:gridCol w="134030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Plane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Z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Active area (m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150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2.7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4.0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7.6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8.6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~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32" name="TextBox 11"/>
          <p:cNvSpPr txBox="1">
            <a:spLocks noChangeArrowheads="1"/>
          </p:cNvSpPr>
          <p:nvPr/>
        </p:nvSpPr>
        <p:spPr bwMode="auto">
          <a:xfrm>
            <a:off x="5715000" y="4800600"/>
            <a:ext cx="1676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omic Sans MS" pitchFamily="-106" charset="0"/>
              </a:rPr>
              <a:t>Outline of a GEM module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362700" y="40767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143000" y="5867400"/>
            <a:ext cx="63246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latin typeface="Comic Sans MS" pitchFamily="-106" charset="0"/>
              </a:rPr>
              <a:t>Largest GEM module size required: 100 cm </a:t>
            </a:r>
            <a:r>
              <a:rPr lang="en-US" sz="1800" dirty="0" err="1" smtClean="0">
                <a:latin typeface="Comic Sans MS" pitchFamily="-106" charset="0"/>
              </a:rPr>
              <a:t>x</a:t>
            </a:r>
            <a:r>
              <a:rPr lang="en-US" sz="1800" dirty="0" smtClean="0">
                <a:latin typeface="Comic Sans MS" pitchFamily="-106" charset="0"/>
              </a:rPr>
              <a:t> (20-38) cm </a:t>
            </a:r>
            <a:endParaRPr lang="en-US" sz="1800" dirty="0"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0" y="685800"/>
            <a:ext cx="8686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Suggested readout scheme: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a 2D readout optimized to get high accuracy in the </a:t>
            </a:r>
            <a:r>
              <a:rPr lang="en-US" sz="2000" b="1" dirty="0" err="1">
                <a:latin typeface="Symbol" pitchFamily="-106" charset="2"/>
              </a:rPr>
              <a:t>f</a:t>
            </a:r>
            <a:r>
              <a:rPr lang="en-US" sz="2000" dirty="0">
                <a:latin typeface="Comic Sans MS" pitchFamily="-106" charset="0"/>
              </a:rPr>
              <a:t> coordinate, lower but sufficient resolution in the </a:t>
            </a:r>
            <a:r>
              <a:rPr lang="en-US" sz="2000" b="1" dirty="0" err="1">
                <a:latin typeface="Comic Sans MS" pitchFamily="-106" charset="0"/>
              </a:rPr>
              <a:t>r</a:t>
            </a:r>
            <a:r>
              <a:rPr lang="en-US" sz="2000" dirty="0">
                <a:latin typeface="Comic Sans MS" pitchFamily="-106" charset="0"/>
              </a:rPr>
              <a:t> coordinate.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each set of stripes parallel to one of the radial sides of the module: i.e. stripes at a 10-deg stereo angle to each other.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strip pitch is 0.6 mm for locations 7 and 8;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0.4 mm for locations</a:t>
            </a:r>
            <a:r>
              <a:rPr lang="en-US" sz="2000" dirty="0" smtClean="0">
                <a:latin typeface="Comic Sans MS" pitchFamily="-106" charset="0"/>
              </a:rPr>
              <a:t>  </a:t>
            </a:r>
            <a:r>
              <a:rPr lang="en-US" sz="2000" dirty="0">
                <a:latin typeface="Comic Sans MS" pitchFamily="-106" charset="0"/>
              </a:rPr>
              <a:t>5 and 6.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Issues:</a:t>
            </a:r>
            <a:endParaRPr lang="en-US" sz="2000" dirty="0">
              <a:solidFill>
                <a:srgbClr val="FF0000"/>
              </a:solidFill>
              <a:latin typeface="Comic Sans MS" pitchFamily="-106" charset="0"/>
            </a:endParaRP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 High capacitance in long readout strips; will signal to noise ration be an issue ? </a:t>
            </a: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omic Sans MS" pitchFamily="-106" charset="0"/>
              </a:rPr>
              <a:t> How well will the 10-deg stereo angle separated strip layers work ? – need to test with prototypes. </a:t>
            </a: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endParaRPr lang="en-US" sz="2000" dirty="0"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PVDIS GEM configuration</a:t>
            </a:r>
          </a:p>
        </p:txBody>
      </p:sp>
      <p:pic>
        <p:nvPicPr>
          <p:cNvPr id="25605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053013"/>
            <a:ext cx="44196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57200" y="687388"/>
            <a:ext cx="868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  <a:latin typeface="Comic Sans MS" pitchFamily="-106" charset="0"/>
              </a:rPr>
              <a:t>For this readout scheme readout channel estimation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  <a:latin typeface="Comic Sans MS"/>
              <a:ea typeface="ＭＳ Ｐゴシック" pitchFamily="1" charset="-128"/>
              <a:cs typeface="+mn-cs"/>
            </a:endParaRPr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PVDIS GEM configuration</a:t>
            </a: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228600" y="4114800"/>
            <a:ext cx="8686800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 pitchFamily="-106" charset="0"/>
              </a:rPr>
              <a:t>with 20% spares, we will need about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-106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-106" charset="0"/>
              </a:rPr>
              <a:t>170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-10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itchFamily="-106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Comic Sans MS" pitchFamily="-106" charset="0"/>
              </a:rPr>
              <a:t> channels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-106" charset="0"/>
              </a:rPr>
              <a:t>.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itchFamily="-10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-106" charset="0"/>
              </a:rPr>
              <a:t>Good news: </a:t>
            </a:r>
            <a:r>
              <a:rPr lang="en-US" sz="2000" dirty="0">
                <a:latin typeface="Comic Sans MS" pitchFamily="-106" charset="0"/>
              </a:rPr>
              <a:t>cost of electronics going down – cost per channel for the RD51 SRS APV-25 based readout is estimated to be ~ $ 2.50 - $ </a:t>
            </a:r>
            <a:r>
              <a:rPr lang="en-US" sz="2000" dirty="0" smtClean="0">
                <a:latin typeface="Comic Sans MS" pitchFamily="-106" charset="0"/>
              </a:rPr>
              <a:t>3.00 + </a:t>
            </a:r>
            <a:r>
              <a:rPr lang="en-US" sz="2000" dirty="0" smtClean="0">
                <a:latin typeface="Comic Sans MS" pitchFamily="-106" charset="0"/>
              </a:rPr>
              <a:t> R&amp;D expenses to optimize electronics for </a:t>
            </a:r>
            <a:r>
              <a:rPr lang="en-US" sz="2000" dirty="0" err="1" smtClean="0">
                <a:latin typeface="Comic Sans MS" pitchFamily="-106" charset="0"/>
              </a:rPr>
              <a:t>SoLID</a:t>
            </a:r>
            <a:r>
              <a:rPr lang="en-US" sz="2000" dirty="0" smtClean="0">
                <a:latin typeface="Comic Sans MS" pitchFamily="-106" charset="0"/>
              </a:rPr>
              <a:t> needs.</a:t>
            </a:r>
            <a:endParaRPr lang="en-US" sz="2000" dirty="0" smtClean="0">
              <a:latin typeface="Comic Sans MS" pitchFamily="-106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Comic Sans MS" pitchFamily="-106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B050"/>
                </a:solidFill>
                <a:latin typeface="Comic Sans MS" pitchFamily="-106" charset="0"/>
              </a:rPr>
              <a:t>The total cost of  readout electronics can be less than $ 1 M </a:t>
            </a:r>
          </a:p>
        </p:txBody>
      </p:sp>
      <p:graphicFrame>
        <p:nvGraphicFramePr>
          <p:cNvPr id="7" name="Group 176"/>
          <p:cNvGraphicFramePr>
            <a:graphicFrameLocks noGrp="1"/>
          </p:cNvGraphicFramePr>
          <p:nvPr/>
        </p:nvGraphicFramePr>
        <p:xfrm>
          <a:off x="228600" y="1295400"/>
          <a:ext cx="4648200" cy="2271640"/>
        </p:xfrm>
        <a:graphic>
          <a:graphicData uri="http://schemas.openxmlformats.org/drawingml/2006/table">
            <a:tbl>
              <a:tblPr/>
              <a:tblGrid>
                <a:gridCol w="709693"/>
                <a:gridCol w="827976"/>
                <a:gridCol w="887117"/>
                <a:gridCol w="883107"/>
                <a:gridCol w="134030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Plane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Z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# of channels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150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140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26972</TotalTime>
  <Words>1883</Words>
  <Application>Microsoft Macintosh PowerPoint</Application>
  <PresentationFormat>On-screen Show (4:3)</PresentationFormat>
  <Paragraphs>367</Paragraphs>
  <Slides>22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Blank Presentation</vt:lpstr>
      <vt:lpstr>Beam</vt:lpstr>
      <vt:lpstr>Office Theme</vt:lpstr>
      <vt:lpstr>Title1</vt:lpstr>
      <vt:lpstr>Apex</vt:lpstr>
      <vt:lpstr>2_Office Theme</vt:lpstr>
      <vt:lpstr>1_Title1</vt:lpstr>
      <vt:lpstr> GEM chambers for SoLID Nilanga Liyanage  University of Virginia    </vt:lpstr>
      <vt:lpstr>Tracking needs  for SoLID (PVDIS)</vt:lpstr>
      <vt:lpstr>Choice of the technology</vt:lpstr>
      <vt:lpstr>GEM working principle</vt:lpstr>
      <vt:lpstr>Slide 5</vt:lpstr>
      <vt:lpstr>GEM  Rate capability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Jefferson Lab SBSTrackers – Front Tracker</vt:lpstr>
      <vt:lpstr>The currenty ongoing   GEM chamber work </vt:lpstr>
      <vt:lpstr>Bottom-line</vt:lpstr>
      <vt:lpstr>GEM chamber electronics </vt:lpstr>
      <vt:lpstr>Slide 19</vt:lpstr>
      <vt:lpstr>SoLID GEM chamber Collaboration</vt:lpstr>
      <vt:lpstr>rough cost estimate</vt:lpstr>
      <vt:lpstr>Production at CERN</vt:lpstr>
    </vt:vector>
  </TitlesOfParts>
  <Company>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FGT</dc:title>
  <dc:creator>Kent Paschke</dc:creator>
  <cp:lastModifiedBy>Krishni Wijesooriya</cp:lastModifiedBy>
  <cp:revision>108</cp:revision>
  <cp:lastPrinted>2011-09-30T17:00:57Z</cp:lastPrinted>
  <dcterms:created xsi:type="dcterms:W3CDTF">2012-05-22T15:37:18Z</dcterms:created>
  <dcterms:modified xsi:type="dcterms:W3CDTF">2012-05-22T18:15:24Z</dcterms:modified>
</cp:coreProperties>
</file>