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3" r:id="rId4"/>
    <p:sldId id="297" r:id="rId5"/>
    <p:sldId id="311" r:id="rId6"/>
    <p:sldId id="265" r:id="rId7"/>
    <p:sldId id="279" r:id="rId8"/>
    <p:sldId id="283" r:id="rId9"/>
    <p:sldId id="266" r:id="rId10"/>
    <p:sldId id="298" r:id="rId11"/>
    <p:sldId id="314" r:id="rId12"/>
    <p:sldId id="315" r:id="rId13"/>
    <p:sldId id="316" r:id="rId14"/>
    <p:sldId id="299" r:id="rId15"/>
    <p:sldId id="302" r:id="rId16"/>
    <p:sldId id="312" r:id="rId17"/>
    <p:sldId id="304" r:id="rId18"/>
    <p:sldId id="303" r:id="rId19"/>
    <p:sldId id="305" r:id="rId20"/>
    <p:sldId id="306" r:id="rId21"/>
    <p:sldId id="308" r:id="rId22"/>
    <p:sldId id="307" r:id="rId23"/>
    <p:sldId id="313" r:id="rId24"/>
    <p:sldId id="309" r:id="rId25"/>
    <p:sldId id="310" r:id="rId26"/>
    <p:sldId id="278" r:id="rId27"/>
    <p:sldId id="277" r:id="rId28"/>
    <p:sldId id="289" r:id="rId29"/>
    <p:sldId id="280" r:id="rId30"/>
    <p:sldId id="281" r:id="rId31"/>
    <p:sldId id="300" r:id="rId32"/>
    <p:sldId id="301" r:id="rId33"/>
    <p:sldId id="282" r:id="rId34"/>
    <p:sldId id="271" r:id="rId35"/>
    <p:sldId id="273" r:id="rId3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FC1C"/>
    <a:srgbClr val="372DFD"/>
    <a:srgbClr val="F6FC1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8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A4C7D5-F06C-462F-94C3-8ACE5B8A30D9}" type="datetimeFigureOut">
              <a:rPr lang="fr-FR"/>
              <a:pPr>
                <a:defRPr/>
              </a:pPr>
              <a:t>16/03/2010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5CFDF9-5FAD-4E41-BCBC-8935EC494E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CFB81D-AE0D-4C3F-8962-AF8FCCBDAB2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C6536E-DD13-4FEA-BA7F-674CF8D0940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noFill/>
        </p:spPr>
        <p:txBody>
          <a:bodyPr wrap="non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C6536E-DD13-4FEA-BA7F-674CF8D0940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mtClean="0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noFill/>
        </p:spPr>
        <p:txBody>
          <a:bodyPr wrap="non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C6536E-DD13-4FEA-BA7F-674CF8D0940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 smtClean="0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noFill/>
        </p:spPr>
        <p:txBody>
          <a:bodyPr wrap="non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C6536E-DD13-4FEA-BA7F-674CF8D0940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FR" smtClean="0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noFill/>
        </p:spPr>
        <p:txBody>
          <a:bodyPr wrap="non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E89E03-2D98-4AE7-BF15-91D0C030FC9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fr-FR" smtClean="0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noFill/>
        </p:spPr>
        <p:txBody>
          <a:bodyPr wrap="non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DCEF6-8C80-41C1-BA43-9D7E8C706588}" type="datetime1">
              <a:rPr lang="fr-FR"/>
              <a:pPr>
                <a:defRPr/>
              </a:pPr>
              <a:t>16/03/2010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FD382-6073-49C4-A0C8-44021C928D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6911D-F177-4FB5-96BE-DAF9DA75FF10}" type="datetime1">
              <a:rPr lang="fr-FR"/>
              <a:pPr>
                <a:defRPr/>
              </a:pPr>
              <a:t>16/03/2010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20214-395A-4A56-B548-E928BE117B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EC864-EE49-4B13-8C9A-72DAF19B27AD}" type="datetime1">
              <a:rPr lang="fr-FR"/>
              <a:pPr>
                <a:defRPr/>
              </a:pPr>
              <a:t>16/03/2010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F94DA-7C08-4124-86D5-A712EF5EAA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8B110-E39C-408E-BB78-BBAA7AB39D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945F3-6E56-46AD-8ED4-DD7FC01D4EA3}" type="datetime1">
              <a:rPr lang="fr-FR"/>
              <a:pPr>
                <a:defRPr/>
              </a:pPr>
              <a:t>16/03/2010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E6BB4-5D26-4524-BDDA-482FD6BF7E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9B73C-561F-417A-8C52-E3B14E1C7314}" type="datetime1">
              <a:rPr lang="fr-FR"/>
              <a:pPr>
                <a:defRPr/>
              </a:pPr>
              <a:t>16/03/2010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7E52-D468-4F1F-A4C3-D1437EFD7B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541B4-FB12-4077-BF86-6A4779A62B5D}" type="datetime1">
              <a:rPr lang="fr-FR"/>
              <a:pPr>
                <a:defRPr/>
              </a:pPr>
              <a:t>16/03/2010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6F636-617E-4537-88DF-367CE60CC4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F49E5-C726-4888-BAE6-98116B61476E}" type="datetime1">
              <a:rPr lang="fr-FR"/>
              <a:pPr>
                <a:defRPr/>
              </a:pPr>
              <a:t>16/03/2010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BBE3-77B5-4F9D-AED5-B40EA7632D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2C409-7524-43BB-A3DB-1472C84185E5}" type="datetime1">
              <a:rPr lang="fr-FR"/>
              <a:pPr>
                <a:defRPr/>
              </a:pPr>
              <a:t>16/03/2010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8BFED-7CFF-4E4E-A720-F669AB1557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ACB58-B743-4692-AD4D-BF95265243FB}" type="datetime1">
              <a:rPr lang="fr-FR"/>
              <a:pPr>
                <a:defRPr/>
              </a:pPr>
              <a:t>16/03/2010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BBCD6-885C-49C9-B23E-BBC99B6AF4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7D752-AC95-40A2-A1B6-B31BF3A85203}" type="datetime1">
              <a:rPr lang="fr-FR"/>
              <a:pPr>
                <a:defRPr/>
              </a:pPr>
              <a:t>16/03/2010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1D72B-AE5B-4BDB-8361-958898DA5C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B8577-99BB-45E1-A465-3A0580CB3DB3}" type="datetime1">
              <a:rPr lang="fr-FR"/>
              <a:pPr>
                <a:defRPr/>
              </a:pPr>
              <a:t>16/03/2010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D05B7-2A87-454D-A278-086C7D13E0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9EB2C-30FE-4F41-A5FF-20EE0A556705}" type="datetime1">
              <a:rPr lang="fr-FR"/>
              <a:pPr>
                <a:defRPr/>
              </a:pPr>
              <a:t>16/03/2010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8C9B9B-83DA-408F-B7F8-1B787B64AC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42875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28750" y="142875"/>
            <a:ext cx="7715250" cy="1636713"/>
          </a:xfrm>
          <a:prstGeom prst="rect">
            <a:avLst/>
          </a:prstGeom>
          <a:ln/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buClr>
                <a:srgbClr val="3366CC"/>
              </a:buCl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 err="1">
                <a:solidFill>
                  <a:srgbClr val="3333FF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Micromegas</a:t>
            </a:r>
            <a:r>
              <a:rPr lang="en-GB" sz="4000" b="1" dirty="0">
                <a:solidFill>
                  <a:srgbClr val="3333FF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 detectors for the CLAS12 central tracker </a:t>
            </a:r>
          </a:p>
        </p:txBody>
      </p:sp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1428750" y="5643563"/>
            <a:ext cx="7715250" cy="463550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 Brahim Moreno (for the Saclay group)</a:t>
            </a:r>
          </a:p>
        </p:txBody>
      </p:sp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1428750" y="6180138"/>
            <a:ext cx="7715250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CLAS12 </a:t>
            </a:r>
            <a:r>
              <a:rPr lang="fr-FR" b="1" dirty="0" err="1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technical</a:t>
            </a: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 workshop  03/17/ 2010</a:t>
            </a:r>
            <a:endParaRPr lang="fr-FR" b="1" dirty="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1428750" y="6561138"/>
            <a:ext cx="77152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Jefferson </a:t>
            </a:r>
            <a:r>
              <a:rPr lang="fr-FR" b="1" dirty="0" err="1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lab</a:t>
            </a:r>
            <a:endParaRPr lang="fr-FR" b="1" dirty="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443038" y="1571625"/>
            <a:ext cx="7700962" cy="1000125"/>
          </a:xfrm>
          <a:prstGeom prst="rect">
            <a:avLst/>
          </a:prstGeom>
          <a:ln/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buClr>
                <a:srgbClr val="3366CC"/>
              </a:buCl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i="1" dirty="0" smtClean="0">
                <a:solidFill>
                  <a:srgbClr val="FF0000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Update on R&amp;D</a:t>
            </a:r>
            <a:endParaRPr lang="en-GB" sz="3200" b="1" i="1" dirty="0">
              <a:solidFill>
                <a:srgbClr val="FF0000"/>
              </a:solidFill>
              <a:latin typeface="Times New Roman" pitchFamily="16" charset="0"/>
              <a:ea typeface="+mj-ea"/>
              <a:cs typeface="Times New Roman" pitchFamily="16" charset="0"/>
            </a:endParaRPr>
          </a:p>
        </p:txBody>
      </p:sp>
      <p:pic>
        <p:nvPicPr>
          <p:cNvPr id="4104" name="Image 8" descr="irfu_i_transparent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2214563"/>
            <a:ext cx="123507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33DBD-46B3-4E76-ADFE-DF7CFB46B4F4}" type="slidenum">
              <a:rPr lang="fr-FR"/>
              <a:pPr>
                <a:defRPr/>
              </a:pPr>
              <a:t>1</a:t>
            </a:fld>
            <a:endParaRPr lang="fr-FR"/>
          </a:p>
        </p:txBody>
      </p:sp>
      <p:pic>
        <p:nvPicPr>
          <p:cNvPr id="4106" name="Image 11" descr="100_9219.jpg"/>
          <p:cNvPicPr>
            <a:picLocks noChangeAspect="1"/>
          </p:cNvPicPr>
          <p:nvPr/>
        </p:nvPicPr>
        <p:blipFill>
          <a:blip r:embed="rId3" cstate="print"/>
          <a:srcRect l="14844" t="20833" r="12500" b="10205"/>
          <a:stretch>
            <a:fillRect/>
          </a:stretch>
        </p:blipFill>
        <p:spPr bwMode="auto">
          <a:xfrm>
            <a:off x="3214688" y="2500314"/>
            <a:ext cx="2143130" cy="150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P240210_12.56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2500306"/>
            <a:ext cx="2000264" cy="1500198"/>
          </a:xfrm>
          <a:prstGeom prst="rect">
            <a:avLst/>
          </a:prstGeom>
        </p:spPr>
      </p:pic>
      <p:pic>
        <p:nvPicPr>
          <p:cNvPr id="13" name="Image 12" descr="IMG_23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4000504"/>
            <a:ext cx="4143404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24242-8342-425C-830A-5D04DBBE6E2B}" type="slidenum">
              <a:rPr lang="fr-FR"/>
              <a:pPr>
                <a:defRPr/>
              </a:pPr>
              <a:t>10</a:t>
            </a:fld>
            <a:endParaRPr lang="fr-FR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457200" y="-142900"/>
            <a:ext cx="82296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solidFill>
                  <a:srgbClr val="3333FF"/>
                </a:solidFill>
                <a:latin typeface="Times New Roman" pitchFamily="18" charset="0"/>
              </a:rPr>
              <a:t>Experiment at CERN (5)</a:t>
            </a:r>
            <a:endParaRPr lang="en-GB" sz="32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412" name="ZoneTexte 17"/>
          <p:cNvSpPr txBox="1">
            <a:spLocks noChangeArrowheads="1"/>
          </p:cNvSpPr>
          <p:nvPr/>
        </p:nvSpPr>
        <p:spPr bwMode="auto">
          <a:xfrm>
            <a:off x="4071935" y="2571750"/>
            <a:ext cx="47863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Experiment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23rd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Oct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2009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3rd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Nov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2009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ZoneTexte 19"/>
          <p:cNvSpPr txBox="1">
            <a:spLocks noChangeArrowheads="1"/>
          </p:cNvSpPr>
          <p:nvPr/>
        </p:nvSpPr>
        <p:spPr bwMode="auto">
          <a:xfrm>
            <a:off x="428625" y="1785938"/>
            <a:ext cx="36433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Times New Roman" pitchFamily="18" charset="0"/>
                <a:cs typeface="Times New Roman" pitchFamily="18" charset="0"/>
              </a:rPr>
              <a:t>Beam Characteristics:</a:t>
            </a:r>
          </a:p>
          <a:p>
            <a:pPr>
              <a:buFont typeface="Arial" pitchFamily="34" charset="0"/>
              <a:buChar char="•"/>
            </a:pPr>
            <a:r>
              <a:rPr lang="fr-FR" sz="2000">
                <a:latin typeface="Times New Roman" pitchFamily="18" charset="0"/>
                <a:cs typeface="Times New Roman" pitchFamily="18" charset="0"/>
              </a:rPr>
              <a:t>Nature: pion or muon</a:t>
            </a:r>
          </a:p>
          <a:p>
            <a:pPr>
              <a:buFont typeface="Arial" pitchFamily="34" charset="0"/>
              <a:buChar char="•"/>
            </a:pPr>
            <a:r>
              <a:rPr lang="fr-FR" sz="2000">
                <a:latin typeface="Times New Roman" pitchFamily="18" charset="0"/>
                <a:cs typeface="Times New Roman" pitchFamily="18" charset="0"/>
              </a:rPr>
              <a:t>Energy: 150 GeV</a:t>
            </a:r>
          </a:p>
          <a:p>
            <a:pPr>
              <a:buFont typeface="Arial" pitchFamily="34" charset="0"/>
              <a:buChar char="•"/>
            </a:pPr>
            <a:r>
              <a:rPr lang="fr-FR" sz="2000">
                <a:latin typeface="Times New Roman" pitchFamily="18" charset="0"/>
                <a:cs typeface="Times New Roman" pitchFamily="18" charset="0"/>
              </a:rPr>
              <a:t>Spill duration: 9s</a:t>
            </a:r>
          </a:p>
          <a:p>
            <a:pPr>
              <a:buFont typeface="Arial" pitchFamily="34" charset="0"/>
              <a:buChar char="•"/>
            </a:pPr>
            <a:r>
              <a:rPr lang="fr-FR" sz="2000">
                <a:latin typeface="Times New Roman" pitchFamily="18" charset="0"/>
                <a:cs typeface="Times New Roman" pitchFamily="18" charset="0"/>
              </a:rPr>
              <a:t>Time between spill: 1mn</a:t>
            </a:r>
          </a:p>
          <a:p>
            <a:pPr>
              <a:buFont typeface="Arial" pitchFamily="34" charset="0"/>
              <a:buChar char="•"/>
            </a:pPr>
            <a:r>
              <a:rPr lang="fr-FR" sz="2000">
                <a:latin typeface="Times New Roman" pitchFamily="18" charset="0"/>
                <a:cs typeface="Times New Roman" pitchFamily="18" charset="0"/>
              </a:rPr>
              <a:t>Particle/spill: ~10</a:t>
            </a:r>
            <a:r>
              <a:rPr lang="fr-FR" sz="2000" baseline="3000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fr-FR" sz="2000">
                <a:latin typeface="Times New Roman" pitchFamily="18" charset="0"/>
                <a:cs typeface="Times New Roman" pitchFamily="18" charset="0"/>
              </a:rPr>
              <a:t> part/spill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357188" y="1714500"/>
            <a:ext cx="3357562" cy="2214563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" name="Rectangle à coins arrondis 30"/>
          <p:cNvSpPr/>
          <p:nvPr/>
        </p:nvSpPr>
        <p:spPr bwMode="auto">
          <a:xfrm>
            <a:off x="1714500" y="5357813"/>
            <a:ext cx="6143625" cy="714375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416" name="ZoneTexte 7"/>
          <p:cNvSpPr txBox="1">
            <a:spLocks noChangeArrowheads="1"/>
          </p:cNvSpPr>
          <p:nvPr/>
        </p:nvSpPr>
        <p:spPr bwMode="auto">
          <a:xfrm>
            <a:off x="1785938" y="5500688"/>
            <a:ext cx="6000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Times New Roman" pitchFamily="18" charset="0"/>
                <a:cs typeface="Times New Roman" pitchFamily="18" charset="0"/>
              </a:rPr>
              <a:t>Measurements at: </a:t>
            </a:r>
            <a:r>
              <a:rPr lang="fr-FR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0.28</a:t>
            </a:r>
            <a:r>
              <a:rPr lang="fr-FR" sz="20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0.56</a:t>
            </a:r>
            <a:r>
              <a:rPr lang="fr-FR" sz="20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0.7</a:t>
            </a:r>
            <a:r>
              <a:rPr lang="fr-FR" sz="20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0.84</a:t>
            </a:r>
            <a:r>
              <a:rPr lang="fr-FR" sz="20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1.12</a:t>
            </a:r>
            <a:r>
              <a:rPr lang="fr-FR" sz="200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1.4 T</a:t>
            </a:r>
            <a:r>
              <a:rPr lang="fr-FR" sz="2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7" name="ZoneTexte 34"/>
          <p:cNvSpPr txBox="1">
            <a:spLocks noChangeArrowheads="1"/>
          </p:cNvSpPr>
          <p:nvPr/>
        </p:nvSpPr>
        <p:spPr bwMode="auto">
          <a:xfrm>
            <a:off x="5929313" y="3071813"/>
            <a:ext cx="1214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Times New Roman" pitchFamily="18" charset="0"/>
                <a:cs typeface="Times New Roman" pitchFamily="18" charset="0"/>
              </a:rPr>
              <a:t>~210 runs</a:t>
            </a:r>
            <a:endParaRPr lang="fr-FR" sz="2000"/>
          </a:p>
        </p:txBody>
      </p:sp>
      <p:sp>
        <p:nvSpPr>
          <p:cNvPr id="10" name="Rectangle 9"/>
          <p:cNvSpPr/>
          <p:nvPr/>
        </p:nvSpPr>
        <p:spPr>
          <a:xfrm>
            <a:off x="0" y="92867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i="1" dirty="0" smtClean="0">
                <a:solidFill>
                  <a:srgbClr val="002060"/>
                </a:solidFill>
                <a:latin typeface="Times New Roman" pitchFamily="18" charset="0"/>
              </a:rPr>
              <a:t>Running conditions and data for the CERN experiment</a:t>
            </a:r>
            <a:endParaRPr lang="en-GB" sz="2000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222AF-A4FF-4D23-BAB0-75406F96B871}" type="slidenum">
              <a:rPr lang="fr-FR"/>
              <a:pPr>
                <a:defRPr/>
              </a:pPr>
              <a:t>11</a:t>
            </a:fld>
            <a:endParaRPr lang="fr-FR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457200" y="-142875"/>
            <a:ext cx="82296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3333FF"/>
                </a:solidFill>
                <a:latin typeface="Times New Roman" pitchFamily="18" charset="0"/>
              </a:rPr>
              <a:t>Spark probability (1): as a function of gain</a:t>
            </a:r>
            <a:endParaRPr lang="en-GB" sz="32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9460" name="Image 15" descr="SparkRate_vs_Gai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838200"/>
            <a:ext cx="75819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8"/>
          <p:cNvGrpSpPr>
            <a:grpSpLocks/>
          </p:cNvGrpSpPr>
          <p:nvPr/>
        </p:nvGrpSpPr>
        <p:grpSpPr bwMode="auto">
          <a:xfrm>
            <a:off x="2428875" y="3000375"/>
            <a:ext cx="4500563" cy="857250"/>
            <a:chOff x="2428860" y="3000372"/>
            <a:chExt cx="4500594" cy="857256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2428860" y="3000372"/>
              <a:ext cx="4500594" cy="857256"/>
            </a:xfrm>
            <a:prstGeom prst="roundRect">
              <a:avLst/>
            </a:prstGeom>
            <a:solidFill>
              <a:schemeClr val="bg1"/>
            </a:solidFill>
            <a:ln w="666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463" name="ZoneTexte 17"/>
            <p:cNvSpPr txBox="1">
              <a:spLocks noChangeArrowheads="1"/>
            </p:cNvSpPr>
            <p:nvPr/>
          </p:nvSpPr>
          <p:spPr bwMode="auto">
            <a:xfrm>
              <a:off x="2500298" y="3071810"/>
              <a:ext cx="442915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2000">
                  <a:latin typeface="Times New Roman" pitchFamily="18" charset="0"/>
                  <a:cs typeface="Times New Roman" pitchFamily="18" charset="0"/>
                </a:rPr>
                <a:t>No sizeable different behaviours between classic and bulk micromegas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AEA5C-CA7C-435D-8BA4-1DBD10D1657D}" type="slidenum">
              <a:rPr lang="fr-FR"/>
              <a:pPr>
                <a:defRPr/>
              </a:pPr>
              <a:t>12</a:t>
            </a:fld>
            <a:endParaRPr lang="fr-FR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457200" y="-142875"/>
            <a:ext cx="82296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3333FF"/>
                </a:solidFill>
                <a:latin typeface="Times New Roman" pitchFamily="18" charset="0"/>
              </a:rPr>
              <a:t>Spark probability (2): transparency effect</a:t>
            </a:r>
            <a:endParaRPr lang="en-GB" sz="32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0484" name="Image 8" descr="SparkRate_HTd600_1500.gif"/>
          <p:cNvPicPr>
            <a:picLocks noChangeAspect="1"/>
          </p:cNvPicPr>
          <p:nvPr/>
        </p:nvPicPr>
        <p:blipFill>
          <a:blip r:embed="rId2" cstate="print"/>
          <a:srcRect l="2010" r="5653"/>
          <a:stretch>
            <a:fillRect/>
          </a:stretch>
        </p:blipFill>
        <p:spPr bwMode="auto">
          <a:xfrm>
            <a:off x="0" y="1409700"/>
            <a:ext cx="70008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9"/>
          <p:cNvSpPr>
            <a:spLocks noChangeArrowheads="1"/>
          </p:cNvSpPr>
          <p:nvPr/>
        </p:nvSpPr>
        <p:spPr bwMode="auto">
          <a:xfrm>
            <a:off x="1214438" y="701675"/>
            <a:ext cx="687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Times New Roman" pitchFamily="18" charset="0"/>
                <a:cs typeface="Times New Roman" pitchFamily="18" charset="0"/>
              </a:rPr>
              <a:t>Transparency : probability for a primary electron to get through the mesh</a:t>
            </a:r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1143000" y="642938"/>
            <a:ext cx="7072313" cy="928687"/>
          </a:xfrm>
          <a:prstGeom prst="roundRect">
            <a:avLst/>
          </a:prstGeom>
          <a:noFill/>
          <a:ln w="603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1497013" y="1071563"/>
            <a:ext cx="6218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Times New Roman" pitchFamily="18" charset="0"/>
                <a:cs typeface="Times New Roman" pitchFamily="18" charset="0"/>
              </a:rPr>
              <a:t>Transparency decreases (at fixed mesh HV) as drift HV increases</a:t>
            </a:r>
            <a:endParaRPr lang="fr-FR"/>
          </a:p>
        </p:txBody>
      </p:sp>
      <p:grpSp>
        <p:nvGrpSpPr>
          <p:cNvPr id="2" name="Groupe 22"/>
          <p:cNvGrpSpPr>
            <a:grpSpLocks/>
          </p:cNvGrpSpPr>
          <p:nvPr/>
        </p:nvGrpSpPr>
        <p:grpSpPr bwMode="auto">
          <a:xfrm>
            <a:off x="6715125" y="2854325"/>
            <a:ext cx="2428875" cy="2289175"/>
            <a:chOff x="6715109" y="2854107"/>
            <a:chExt cx="2428891" cy="2289405"/>
          </a:xfrm>
        </p:grpSpPr>
        <p:sp>
          <p:nvSpPr>
            <p:cNvPr id="20502" name="Rectangle 12"/>
            <p:cNvSpPr>
              <a:spLocks noChangeArrowheads="1"/>
            </p:cNvSpPr>
            <p:nvPr/>
          </p:nvSpPr>
          <p:spPr bwMode="auto">
            <a:xfrm>
              <a:off x="7143768" y="4497181"/>
              <a:ext cx="157163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>
                  <a:latin typeface="Times New Roman" pitchFamily="18" charset="0"/>
                  <a:cs typeface="Times New Roman" pitchFamily="18" charset="0"/>
                </a:rPr>
                <a:t>Lower spark probability </a:t>
              </a:r>
              <a:endParaRPr lang="fr-FR"/>
            </a:p>
          </p:txBody>
        </p:sp>
        <p:sp>
          <p:nvSpPr>
            <p:cNvPr id="20503" name="Rectangle 13"/>
            <p:cNvSpPr>
              <a:spLocks noChangeArrowheads="1"/>
            </p:cNvSpPr>
            <p:nvPr/>
          </p:nvSpPr>
          <p:spPr bwMode="auto">
            <a:xfrm>
              <a:off x="6715109" y="2854107"/>
              <a:ext cx="242889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>
                  <a:latin typeface="Times New Roman" pitchFamily="18" charset="0"/>
                  <a:cs typeface="Times New Roman" pitchFamily="18" charset="0"/>
                </a:rPr>
                <a:t>Less electron getting through mesh at 1500V than at 600V</a:t>
              </a:r>
              <a:endParaRPr lang="fr-FR"/>
            </a:p>
          </p:txBody>
        </p:sp>
        <p:sp>
          <p:nvSpPr>
            <p:cNvPr id="19" name="Flèche droite 18"/>
            <p:cNvSpPr/>
            <p:nvPr/>
          </p:nvSpPr>
          <p:spPr>
            <a:xfrm rot="5400000">
              <a:off x="7716014" y="3925000"/>
              <a:ext cx="428668" cy="357189"/>
            </a:xfrm>
            <a:prstGeom prst="rightArrow">
              <a:avLst/>
            </a:prstGeom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3" name="Groupe 21"/>
          <p:cNvGrpSpPr>
            <a:grpSpLocks/>
          </p:cNvGrpSpPr>
          <p:nvPr/>
        </p:nvGrpSpPr>
        <p:grpSpPr bwMode="auto">
          <a:xfrm>
            <a:off x="2000250" y="2857500"/>
            <a:ext cx="4143375" cy="1343025"/>
            <a:chOff x="2000232" y="2857496"/>
            <a:chExt cx="4143404" cy="1343213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2000232" y="2857496"/>
              <a:ext cx="4143404" cy="1286055"/>
            </a:xfrm>
            <a:prstGeom prst="roundRect">
              <a:avLst/>
            </a:prstGeom>
            <a:solidFill>
              <a:schemeClr val="bg1"/>
            </a:solidFill>
            <a:ln w="920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0501" name="Rectangle 19"/>
            <p:cNvSpPr>
              <a:spLocks noChangeArrowheads="1"/>
            </p:cNvSpPr>
            <p:nvPr/>
          </p:nvSpPr>
          <p:spPr bwMode="auto">
            <a:xfrm>
              <a:off x="2071671" y="3000372"/>
              <a:ext cx="3929091" cy="120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Increasing drift HV requires to increase the gain in order to compensate the loss in transparency</a:t>
              </a:r>
            </a:p>
            <a:p>
              <a:pPr algn="ctr"/>
              <a:endParaRPr lang="fr-FR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5357813" y="6429375"/>
            <a:ext cx="1143000" cy="357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286375" y="6429375"/>
            <a:ext cx="15716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Times New Roman" pitchFamily="18" charset="0"/>
              </a:rPr>
              <a:t>HV </a:t>
            </a:r>
            <a:r>
              <a:rPr lang="fr-FR" sz="2000" b="1" dirty="0" err="1">
                <a:latin typeface="+mn-lt"/>
                <a:cs typeface="Times New Roman" pitchFamily="18" charset="0"/>
              </a:rPr>
              <a:t>mesh</a:t>
            </a:r>
            <a:r>
              <a:rPr lang="fr-FR" sz="2000" b="1" dirty="0">
                <a:latin typeface="+mn-lt"/>
                <a:cs typeface="Times New Roman" pitchFamily="18" charset="0"/>
              </a:rPr>
              <a:t> (V)</a:t>
            </a:r>
            <a:endParaRPr lang="fr-FR" sz="2000" b="1" dirty="0"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00500" y="4357688"/>
            <a:ext cx="2643188" cy="1500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5" name="Groupe 30"/>
          <p:cNvGrpSpPr>
            <a:grpSpLocks/>
          </p:cNvGrpSpPr>
          <p:nvPr/>
        </p:nvGrpSpPr>
        <p:grpSpPr bwMode="auto">
          <a:xfrm>
            <a:off x="4286250" y="4702175"/>
            <a:ext cx="2143125" cy="941388"/>
            <a:chOff x="4429124" y="4429132"/>
            <a:chExt cx="2143140" cy="940836"/>
          </a:xfrm>
        </p:grpSpPr>
        <p:sp>
          <p:nvSpPr>
            <p:cNvPr id="27" name="Ellipse 26"/>
            <p:cNvSpPr/>
            <p:nvPr/>
          </p:nvSpPr>
          <p:spPr>
            <a:xfrm>
              <a:off x="4429124" y="4571923"/>
              <a:ext cx="142876" cy="1427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4429124" y="5143088"/>
              <a:ext cx="142876" cy="1427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0498" name="Rectangle 28"/>
            <p:cNvSpPr>
              <a:spLocks noChangeArrowheads="1"/>
            </p:cNvSpPr>
            <p:nvPr/>
          </p:nvSpPr>
          <p:spPr bwMode="auto">
            <a:xfrm>
              <a:off x="4643438" y="4429132"/>
              <a:ext cx="19288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>
                  <a:latin typeface="Times New Roman" pitchFamily="18" charset="0"/>
                  <a:cs typeface="Times New Roman" pitchFamily="18" charset="0"/>
                </a:rPr>
                <a:t>Drift HV: 1500V</a:t>
              </a:r>
              <a:endParaRPr lang="fr-FR"/>
            </a:p>
          </p:txBody>
        </p:sp>
        <p:sp>
          <p:nvSpPr>
            <p:cNvPr id="20499" name="Rectangle 29"/>
            <p:cNvSpPr>
              <a:spLocks noChangeArrowheads="1"/>
            </p:cNvSpPr>
            <p:nvPr/>
          </p:nvSpPr>
          <p:spPr bwMode="auto">
            <a:xfrm>
              <a:off x="4572000" y="5000636"/>
              <a:ext cx="19288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>
                  <a:latin typeface="Times New Roman" pitchFamily="18" charset="0"/>
                  <a:cs typeface="Times New Roman" pitchFamily="18" charset="0"/>
                </a:rPr>
                <a:t>Drift HV: 600V</a:t>
              </a:r>
              <a:endParaRPr lang="fr-FR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4143375" y="4643438"/>
            <a:ext cx="22860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495" name="Rectangle 32"/>
          <p:cNvSpPr>
            <a:spLocks noChangeArrowheads="1"/>
          </p:cNvSpPr>
          <p:nvPr/>
        </p:nvSpPr>
        <p:spPr bwMode="auto">
          <a:xfrm>
            <a:off x="2000250" y="2000250"/>
            <a:ext cx="3714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Times New Roman" pitchFamily="18" charset="0"/>
                <a:cs typeface="Times New Roman" pitchFamily="18" charset="0"/>
              </a:rPr>
              <a:t>Stainless steel drift electrode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1E4C0-FFDC-40A5-B2B4-DEA9477D7D84}" type="slidenum">
              <a:rPr lang="fr-FR"/>
              <a:pPr>
                <a:defRPr/>
              </a:pPr>
              <a:t>13</a:t>
            </a:fld>
            <a:endParaRPr lang="fr-FR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457200" y="-142875"/>
            <a:ext cx="82296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3333FF"/>
                </a:solidFill>
                <a:latin typeface="Times New Roman" pitchFamily="18" charset="0"/>
              </a:rPr>
              <a:t>Spark probability (3): magnetic field effect</a:t>
            </a:r>
            <a:endParaRPr lang="en-GB" sz="32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57813" y="6429375"/>
            <a:ext cx="1143000" cy="357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1509" name="Image 16" descr="SparkRate_scanB.gif"/>
          <p:cNvPicPr>
            <a:picLocks noChangeAspect="1"/>
          </p:cNvPicPr>
          <p:nvPr/>
        </p:nvPicPr>
        <p:blipFill>
          <a:blip r:embed="rId2" cstate="print"/>
          <a:srcRect t="5244"/>
          <a:stretch>
            <a:fillRect/>
          </a:stretch>
        </p:blipFill>
        <p:spPr bwMode="auto">
          <a:xfrm>
            <a:off x="785813" y="642938"/>
            <a:ext cx="75819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41"/>
          <p:cNvGrpSpPr>
            <a:grpSpLocks/>
          </p:cNvGrpSpPr>
          <p:nvPr/>
        </p:nvGrpSpPr>
        <p:grpSpPr bwMode="auto">
          <a:xfrm>
            <a:off x="4786313" y="1000125"/>
            <a:ext cx="2786062" cy="1500188"/>
            <a:chOff x="4572000" y="1571612"/>
            <a:chExt cx="2786082" cy="1500198"/>
          </a:xfrm>
        </p:grpSpPr>
        <p:sp>
          <p:nvSpPr>
            <p:cNvPr id="27" name="Rectangle 26"/>
            <p:cNvSpPr/>
            <p:nvPr/>
          </p:nvSpPr>
          <p:spPr>
            <a:xfrm>
              <a:off x="4714876" y="1571612"/>
              <a:ext cx="2643206" cy="15001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572000" y="1643050"/>
              <a:ext cx="2714644" cy="12858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3" name="Ellipse 32"/>
            <p:cNvSpPr/>
            <p:nvPr/>
          </p:nvSpPr>
          <p:spPr>
            <a:xfrm>
              <a:off x="4643438" y="1819264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1520" name="Rectangle 33"/>
            <p:cNvSpPr>
              <a:spLocks noChangeArrowheads="1"/>
            </p:cNvSpPr>
            <p:nvPr/>
          </p:nvSpPr>
          <p:spPr bwMode="auto">
            <a:xfrm>
              <a:off x="4786314" y="1714488"/>
              <a:ext cx="25717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>
                  <a:latin typeface="Times New Roman" pitchFamily="18" charset="0"/>
                  <a:cs typeface="Times New Roman" pitchFamily="18" charset="0"/>
                </a:rPr>
                <a:t>Classic MM: HV 380/1500</a:t>
              </a:r>
              <a:endParaRPr lang="fr-FR" sz="1600"/>
            </a:p>
          </p:txBody>
        </p:sp>
        <p:sp>
          <p:nvSpPr>
            <p:cNvPr id="21521" name="Rectangle 34"/>
            <p:cNvSpPr>
              <a:spLocks noChangeArrowheads="1"/>
            </p:cNvSpPr>
            <p:nvPr/>
          </p:nvSpPr>
          <p:spPr bwMode="auto">
            <a:xfrm>
              <a:off x="4786314" y="2090314"/>
              <a:ext cx="242889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>
                  <a:latin typeface="Times New Roman" pitchFamily="18" charset="0"/>
                  <a:cs typeface="Times New Roman" pitchFamily="18" charset="0"/>
                </a:rPr>
                <a:t>Y Bulk : HV 380/1200</a:t>
              </a:r>
              <a:endParaRPr lang="fr-FR" sz="16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643438" y="2214554"/>
              <a:ext cx="142876" cy="14287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7" name="Triangle isocèle 36"/>
            <p:cNvSpPr/>
            <p:nvPr/>
          </p:nvSpPr>
          <p:spPr>
            <a:xfrm>
              <a:off x="4643438" y="2643182"/>
              <a:ext cx="142876" cy="142876"/>
            </a:xfrm>
            <a:prstGeom prst="triangle">
              <a:avLst/>
            </a:prstGeom>
            <a:solidFill>
              <a:srgbClr val="2CF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1524" name="Rectangle 37"/>
            <p:cNvSpPr>
              <a:spLocks noChangeArrowheads="1"/>
            </p:cNvSpPr>
            <p:nvPr/>
          </p:nvSpPr>
          <p:spPr bwMode="auto">
            <a:xfrm>
              <a:off x="4786314" y="2518942"/>
              <a:ext cx="242889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>
                  <a:latin typeface="Times New Roman" pitchFamily="18" charset="0"/>
                  <a:cs typeface="Times New Roman" pitchFamily="18" charset="0"/>
                </a:rPr>
                <a:t>X Bulk : HV 380/1500</a:t>
              </a:r>
              <a:endParaRPr lang="fr-FR" sz="1600"/>
            </a:p>
          </p:txBody>
        </p:sp>
      </p:grpSp>
      <p:grpSp>
        <p:nvGrpSpPr>
          <p:cNvPr id="3" name="Groupe 21"/>
          <p:cNvGrpSpPr>
            <a:grpSpLocks/>
          </p:cNvGrpSpPr>
          <p:nvPr/>
        </p:nvGrpSpPr>
        <p:grpSpPr bwMode="auto">
          <a:xfrm>
            <a:off x="2428875" y="2786063"/>
            <a:ext cx="4857750" cy="714375"/>
            <a:chOff x="1571604" y="3286124"/>
            <a:chExt cx="4857784" cy="714380"/>
          </a:xfrm>
        </p:grpSpPr>
        <p:sp>
          <p:nvSpPr>
            <p:cNvPr id="40" name="Rectangle à coins arrondis 39"/>
            <p:cNvSpPr/>
            <p:nvPr/>
          </p:nvSpPr>
          <p:spPr>
            <a:xfrm>
              <a:off x="1571604" y="3286124"/>
              <a:ext cx="4857784" cy="714380"/>
            </a:xfrm>
            <a:prstGeom prst="roundRect">
              <a:avLst/>
            </a:prstGeom>
            <a:solidFill>
              <a:schemeClr val="bg1"/>
            </a:solidFill>
            <a:ln w="920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1516" name="Rectangle 40"/>
            <p:cNvSpPr>
              <a:spLocks noChangeArrowheads="1"/>
            </p:cNvSpPr>
            <p:nvPr/>
          </p:nvSpPr>
          <p:spPr bwMode="auto">
            <a:xfrm>
              <a:off x="1785918" y="3429000"/>
              <a:ext cx="45005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>
                  <a:latin typeface="Times New Roman" pitchFamily="18" charset="0"/>
                  <a:cs typeface="Times New Roman" pitchFamily="18" charset="0"/>
                </a:rPr>
                <a:t>No sizeable (transverse) magnetic field effect</a:t>
              </a:r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 descr="Efficiency_gain_muons_55_74_Brahi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785794"/>
            <a:ext cx="7929618" cy="53194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24242-8342-425C-830A-5D04DBBE6E2B}" type="slidenum">
              <a:rPr lang="fr-FR"/>
              <a:pPr>
                <a:defRPr/>
              </a:pPr>
              <a:t>14</a:t>
            </a:fld>
            <a:endParaRPr lang="fr-FR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457200" y="-142900"/>
            <a:ext cx="82296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solidFill>
                  <a:srgbClr val="3333FF"/>
                </a:solidFill>
                <a:latin typeface="Times New Roman" pitchFamily="18" charset="0"/>
              </a:rPr>
              <a:t>Experiment at CERN (6)</a:t>
            </a:r>
            <a:endParaRPr lang="en-GB" sz="32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5716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i="1" dirty="0" smtClean="0">
                <a:solidFill>
                  <a:srgbClr val="002060"/>
                </a:solidFill>
                <a:latin typeface="Times New Roman" pitchFamily="18" charset="0"/>
              </a:rPr>
              <a:t>Detection efficiencies</a:t>
            </a:r>
            <a:endParaRPr lang="en-GB" sz="2000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3857652" y="2000240"/>
            <a:ext cx="4286248" cy="1656345"/>
            <a:chOff x="4286248" y="1785926"/>
            <a:chExt cx="4857752" cy="1656345"/>
          </a:xfrm>
        </p:grpSpPr>
        <p:sp>
          <p:nvSpPr>
            <p:cNvPr id="12" name="Ellipse 11"/>
            <p:cNvSpPr/>
            <p:nvPr/>
          </p:nvSpPr>
          <p:spPr>
            <a:xfrm>
              <a:off x="4286248" y="1928802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86248" y="2285992"/>
              <a:ext cx="142876" cy="14287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Triangle isocèle 13"/>
            <p:cNvSpPr/>
            <p:nvPr/>
          </p:nvSpPr>
          <p:spPr>
            <a:xfrm>
              <a:off x="4286248" y="2610000"/>
              <a:ext cx="142876" cy="142876"/>
            </a:xfrm>
            <a:prstGeom prst="triangle">
              <a:avLst/>
            </a:prstGeom>
            <a:solidFill>
              <a:srgbClr val="2CF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Triangle isocèle 14"/>
            <p:cNvSpPr/>
            <p:nvPr/>
          </p:nvSpPr>
          <p:spPr>
            <a:xfrm rot="10800000">
              <a:off x="4286248" y="3000372"/>
              <a:ext cx="142876" cy="142876"/>
            </a:xfrm>
            <a:prstGeom prst="triangle">
              <a:avLst/>
            </a:prstGeom>
            <a:solidFill>
              <a:srgbClr val="372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572000" y="1785926"/>
              <a:ext cx="3000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>
                  <a:latin typeface="Times New Roman" pitchFamily="18" charset="0"/>
                  <a:cs typeface="Times New Roman" pitchFamily="18" charset="0"/>
                </a:rPr>
                <a:t>Classic</a:t>
              </a:r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 MM (5mm drift gap) </a:t>
              </a:r>
              <a:endParaRPr lang="fr-FR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572000" y="2130974"/>
              <a:ext cx="27860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>
                  <a:latin typeface="Times New Roman" pitchFamily="18" charset="0"/>
                  <a:cs typeface="Times New Roman" pitchFamily="18" charset="0"/>
                </a:rPr>
                <a:t>Bulk</a:t>
              </a:r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 MM (5mm drift gap) </a:t>
              </a:r>
              <a:endParaRPr lang="fr-FR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572000" y="2488164"/>
              <a:ext cx="27146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>
                  <a:latin typeface="Times New Roman" pitchFamily="18" charset="0"/>
                  <a:cs typeface="Times New Roman" pitchFamily="18" charset="0"/>
                </a:rPr>
                <a:t>Bulk</a:t>
              </a:r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 MM (2mm drift gap) </a:t>
              </a:r>
              <a:endParaRPr lang="fr-FR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572000" y="2857496"/>
              <a:ext cx="457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>
                  <a:latin typeface="Times New Roman" pitchFamily="18" charset="0"/>
                  <a:cs typeface="Times New Roman" pitchFamily="18" charset="0"/>
                </a:rPr>
                <a:t>Bulk</a:t>
              </a:r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 MM (5mm drift gap, </a:t>
              </a:r>
              <a:r>
                <a:rPr lang="fr-FR" sz="1600" dirty="0" err="1" smtClean="0">
                  <a:latin typeface="Times New Roman" pitchFamily="18" charset="0"/>
                  <a:cs typeface="Times New Roman" pitchFamily="18" charset="0"/>
                </a:rPr>
                <a:t>stainless</a:t>
              </a:r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1600" dirty="0" err="1" smtClean="0">
                  <a:latin typeface="Times New Roman" pitchFamily="18" charset="0"/>
                  <a:cs typeface="Times New Roman" pitchFamily="18" charset="0"/>
                </a:rPr>
                <a:t>steel</a:t>
              </a:r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 drift </a:t>
              </a:r>
              <a:r>
                <a:rPr lang="fr-FR" sz="1600" dirty="0" err="1" smtClean="0">
                  <a:latin typeface="Times New Roman" pitchFamily="18" charset="0"/>
                  <a:cs typeface="Times New Roman" pitchFamily="18" charset="0"/>
                </a:rPr>
                <a:t>electrode</a:t>
              </a:r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fr-FR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5786446" y="4914176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fr-FR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magnetic</a:t>
            </a:r>
            <a:r>
              <a:rPr lang="fr-F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field</a:t>
            </a:r>
            <a:endParaRPr lang="fr-FR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786446" y="4609788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Muon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(150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786446" y="4324036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Pitch = 400 </a:t>
            </a:r>
            <a:r>
              <a:rPr lang="el-GR" sz="1600" dirty="0" smtClean="0">
                <a:latin typeface="Times New Roman"/>
                <a:cs typeface="Times New Roman"/>
              </a:rPr>
              <a:t>μ</a:t>
            </a:r>
            <a:r>
              <a:rPr lang="fr-FR" sz="1600" dirty="0" smtClean="0">
                <a:latin typeface="Times New Roman"/>
                <a:cs typeface="Times New Roman"/>
              </a:rPr>
              <a:t>m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-32" y="6519470"/>
            <a:ext cx="4143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Y-detector de-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activated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tracking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2143108" y="2714620"/>
            <a:ext cx="5715040" cy="1285884"/>
            <a:chOff x="2143108" y="2714620"/>
            <a:chExt cx="5715040" cy="1285884"/>
          </a:xfrm>
        </p:grpSpPr>
        <p:sp>
          <p:nvSpPr>
            <p:cNvPr id="28" name="Rectangle à coins arrondis 27"/>
            <p:cNvSpPr/>
            <p:nvPr/>
          </p:nvSpPr>
          <p:spPr>
            <a:xfrm>
              <a:off x="2143108" y="2714620"/>
              <a:ext cx="5715040" cy="1285884"/>
            </a:xfrm>
            <a:prstGeom prst="roundRect">
              <a:avLst/>
            </a:prstGeom>
            <a:solidFill>
              <a:schemeClr val="bg1"/>
            </a:solidFill>
            <a:ln w="1047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2643174" y="2857496"/>
              <a:ext cx="47149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>
                  <a:latin typeface="Times New Roman" pitchFamily="18" charset="0"/>
                  <a:cs typeface="Times New Roman" pitchFamily="18" charset="0"/>
                </a:rPr>
                <a:t>Classic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 and </a:t>
              </a:r>
              <a:r>
                <a:rPr lang="fr-FR" dirty="0" err="1" smtClean="0">
                  <a:latin typeface="Times New Roman" pitchFamily="18" charset="0"/>
                  <a:cs typeface="Times New Roman" pitchFamily="18" charset="0"/>
                </a:rPr>
                <a:t>bulk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dirty="0" err="1" smtClean="0">
                  <a:latin typeface="Times New Roman" pitchFamily="18" charset="0"/>
                  <a:cs typeface="Times New Roman" pitchFamily="18" charset="0"/>
                </a:rPr>
                <a:t>micromegas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dirty="0" err="1" smtClean="0">
                  <a:latin typeface="Times New Roman" pitchFamily="18" charset="0"/>
                  <a:cs typeface="Times New Roman" pitchFamily="18" charset="0"/>
                </a:rPr>
                <a:t>with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dirty="0" err="1" smtClean="0">
                  <a:latin typeface="Times New Roman" pitchFamily="18" charset="0"/>
                  <a:cs typeface="Times New Roman" pitchFamily="18" charset="0"/>
                </a:rPr>
                <a:t>equal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 drift gap </a:t>
              </a:r>
              <a:r>
                <a:rPr lang="fr-FR" dirty="0" err="1" smtClean="0">
                  <a:latin typeface="Times New Roman" pitchFamily="18" charset="0"/>
                  <a:cs typeface="Times New Roman" pitchFamily="18" charset="0"/>
                </a:rPr>
                <a:t>behave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 the </a:t>
              </a:r>
              <a:r>
                <a:rPr lang="fr-FR" dirty="0" err="1" smtClean="0">
                  <a:latin typeface="Times New Roman" pitchFamily="18" charset="0"/>
                  <a:cs typeface="Times New Roman" pitchFamily="18" charset="0"/>
                </a:rPr>
                <a:t>same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algn="ctr"/>
              <a:r>
                <a:rPr lang="fr-FR" dirty="0" err="1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fr-FR" dirty="0" err="1" smtClean="0">
                  <a:latin typeface="Times New Roman" pitchFamily="18" charset="0"/>
                  <a:cs typeface="Times New Roman" pitchFamily="18" charset="0"/>
                </a:rPr>
                <a:t>fficiency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 plateau </a:t>
              </a:r>
              <a:r>
                <a:rPr lang="fr-FR" dirty="0" err="1" smtClean="0">
                  <a:latin typeface="Times New Roman" pitchFamily="18" charset="0"/>
                  <a:cs typeface="Times New Roman" pitchFamily="18" charset="0"/>
                </a:rPr>
                <a:t>reached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dirty="0" err="1" smtClean="0">
                  <a:latin typeface="Times New Roman" pitchFamily="18" charset="0"/>
                  <a:cs typeface="Times New Roman" pitchFamily="18" charset="0"/>
                </a:rPr>
                <a:t>at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 gain </a:t>
              </a:r>
              <a:r>
                <a:rPr lang="fr-FR" dirty="0" smtClean="0">
                  <a:latin typeface="Times New Roman"/>
                  <a:cs typeface="Times New Roman"/>
                </a:rPr>
                <a:t>≈ 3000</a:t>
              </a:r>
              <a:endParaRPr lang="fr-FR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resolution_cer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9148"/>
            <a:ext cx="9144000" cy="603970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24242-8342-425C-830A-5D04DBBE6E2B}" type="slidenum">
              <a:rPr lang="fr-FR"/>
              <a:pPr>
                <a:defRPr/>
              </a:pPr>
              <a:t>15</a:t>
            </a:fld>
            <a:endParaRPr lang="fr-FR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457200" y="-142900"/>
            <a:ext cx="82296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solidFill>
                  <a:srgbClr val="3333FF"/>
                </a:solidFill>
                <a:latin typeface="Times New Roman" pitchFamily="18" charset="0"/>
              </a:rPr>
              <a:t>Experiment at CERN (7)</a:t>
            </a:r>
            <a:endParaRPr lang="en-GB" sz="32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5716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i="1" dirty="0" smtClean="0">
                <a:solidFill>
                  <a:srgbClr val="002060"/>
                </a:solidFill>
                <a:latin typeface="Times New Roman" pitchFamily="18" charset="0"/>
              </a:rPr>
              <a:t>Resolutions</a:t>
            </a:r>
            <a:endParaRPr lang="en-GB" sz="2000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643702" y="5233586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fr-FR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magnetic</a:t>
            </a:r>
            <a:r>
              <a:rPr lang="fr-F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field</a:t>
            </a:r>
            <a:endParaRPr lang="fr-FR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643702" y="4929198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Muon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(150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643702" y="4643446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Pitch = 400 </a:t>
            </a:r>
            <a:r>
              <a:rPr lang="el-GR" sz="1600" dirty="0" smtClean="0">
                <a:latin typeface="Times New Roman"/>
                <a:cs typeface="Times New Roman"/>
              </a:rPr>
              <a:t>μ</a:t>
            </a:r>
            <a:r>
              <a:rPr lang="fr-FR" sz="1600" dirty="0" smtClean="0">
                <a:latin typeface="Times New Roman"/>
                <a:cs typeface="Times New Roman"/>
              </a:rPr>
              <a:t>m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-32" y="6519470"/>
            <a:ext cx="4143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Y-detector de-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activated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tracking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2071670" y="857232"/>
            <a:ext cx="5715040" cy="1285884"/>
            <a:chOff x="2071670" y="857232"/>
            <a:chExt cx="5715040" cy="1285884"/>
          </a:xfrm>
        </p:grpSpPr>
        <p:sp>
          <p:nvSpPr>
            <p:cNvPr id="28" name="Rectangle à coins arrondis 27"/>
            <p:cNvSpPr/>
            <p:nvPr/>
          </p:nvSpPr>
          <p:spPr>
            <a:xfrm>
              <a:off x="2071670" y="857232"/>
              <a:ext cx="5715040" cy="1285884"/>
            </a:xfrm>
            <a:prstGeom prst="roundRect">
              <a:avLst/>
            </a:prstGeom>
            <a:solidFill>
              <a:schemeClr val="bg1"/>
            </a:solidFill>
            <a:ln w="1047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2643174" y="1000108"/>
              <a:ext cx="47149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>
                  <a:latin typeface="Times New Roman" pitchFamily="18" charset="0"/>
                  <a:cs typeface="Times New Roman" pitchFamily="18" charset="0"/>
                </a:rPr>
                <a:t>Classic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 and </a:t>
              </a:r>
              <a:r>
                <a:rPr lang="fr-FR" dirty="0" err="1" smtClean="0">
                  <a:latin typeface="Times New Roman" pitchFamily="18" charset="0"/>
                  <a:cs typeface="Times New Roman" pitchFamily="18" charset="0"/>
                </a:rPr>
                <a:t>bulk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dirty="0" err="1" smtClean="0">
                  <a:latin typeface="Times New Roman" pitchFamily="18" charset="0"/>
                  <a:cs typeface="Times New Roman" pitchFamily="18" charset="0"/>
                </a:rPr>
                <a:t>micromegas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dirty="0" err="1" smtClean="0">
                  <a:latin typeface="Times New Roman" pitchFamily="18" charset="0"/>
                  <a:cs typeface="Times New Roman" pitchFamily="18" charset="0"/>
                </a:rPr>
                <a:t>with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dirty="0" err="1" smtClean="0">
                  <a:latin typeface="Times New Roman" pitchFamily="18" charset="0"/>
                  <a:cs typeface="Times New Roman" pitchFamily="18" charset="0"/>
                </a:rPr>
                <a:t>equal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 drift gap </a:t>
              </a:r>
              <a:r>
                <a:rPr lang="fr-FR" dirty="0" err="1" smtClean="0">
                  <a:latin typeface="Times New Roman" pitchFamily="18" charset="0"/>
                  <a:cs typeface="Times New Roman" pitchFamily="18" charset="0"/>
                </a:rPr>
                <a:t>behave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 the </a:t>
              </a:r>
              <a:r>
                <a:rPr lang="fr-FR" dirty="0" err="1" smtClean="0">
                  <a:latin typeface="Times New Roman" pitchFamily="18" charset="0"/>
                  <a:cs typeface="Times New Roman" pitchFamily="18" charset="0"/>
                </a:rPr>
                <a:t>same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algn="ctr"/>
              <a:r>
                <a:rPr lang="fr-FR" dirty="0" err="1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fr-FR" dirty="0" err="1" smtClean="0">
                  <a:latin typeface="Times New Roman" pitchFamily="18" charset="0"/>
                  <a:cs typeface="Times New Roman" pitchFamily="18" charset="0"/>
                </a:rPr>
                <a:t>esolution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dirty="0" smtClean="0">
                  <a:latin typeface="Times New Roman"/>
                  <a:cs typeface="Times New Roman"/>
                </a:rPr>
                <a:t>≈ 70 </a:t>
              </a:r>
              <a:r>
                <a:rPr lang="el-GR" dirty="0" smtClean="0">
                  <a:latin typeface="Times New Roman"/>
                  <a:cs typeface="Times New Roman"/>
                </a:rPr>
                <a:t>μ</a:t>
              </a:r>
              <a:r>
                <a:rPr lang="fr-FR" dirty="0" smtClean="0">
                  <a:latin typeface="Times New Roman"/>
                  <a:cs typeface="Times New Roman"/>
                </a:rPr>
                <a:t>m</a:t>
              </a:r>
              <a:endParaRPr lang="fr-FR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3500430" y="6357958"/>
            <a:ext cx="35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Approximative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start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efficiency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plateau</a:t>
            </a:r>
            <a:endParaRPr lang="fr-FR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Connecteur droit avec flèche 33"/>
          <p:cNvCxnSpPr/>
          <p:nvPr/>
        </p:nvCxnSpPr>
        <p:spPr bwMode="auto">
          <a:xfrm rot="16200000" flipV="1">
            <a:off x="3286116" y="6143644"/>
            <a:ext cx="285752" cy="285752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e 39"/>
          <p:cNvGrpSpPr/>
          <p:nvPr/>
        </p:nvGrpSpPr>
        <p:grpSpPr>
          <a:xfrm>
            <a:off x="2071670" y="2643182"/>
            <a:ext cx="5715040" cy="714380"/>
            <a:chOff x="2071670" y="2643182"/>
            <a:chExt cx="5715040" cy="714380"/>
          </a:xfrm>
        </p:grpSpPr>
        <p:sp>
          <p:nvSpPr>
            <p:cNvPr id="37" name="Rectangle à coins arrondis 36"/>
            <p:cNvSpPr/>
            <p:nvPr/>
          </p:nvSpPr>
          <p:spPr>
            <a:xfrm>
              <a:off x="2071670" y="2643182"/>
              <a:ext cx="5715040" cy="714380"/>
            </a:xfrm>
            <a:prstGeom prst="roundRect">
              <a:avLst/>
            </a:prstGeom>
            <a:solidFill>
              <a:schemeClr val="bg1"/>
            </a:solidFill>
            <a:ln w="1047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2643174" y="2786058"/>
              <a:ext cx="4714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>
                  <a:latin typeface="Times New Roman" pitchFamily="18" charset="0"/>
                  <a:cs typeface="Times New Roman" pitchFamily="18" charset="0"/>
                </a:rPr>
                <a:t>Resolution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dirty="0" err="1" smtClean="0">
                  <a:latin typeface="Times New Roman" pitchFamily="18" charset="0"/>
                  <a:cs typeface="Times New Roman" pitchFamily="18" charset="0"/>
                </a:rPr>
                <a:t>weakly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dirty="0" err="1" smtClean="0">
                  <a:latin typeface="Times New Roman" pitchFamily="18" charset="0"/>
                  <a:cs typeface="Times New Roman" pitchFamily="18" charset="0"/>
                </a:rPr>
                <a:t>depends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 on </a:t>
              </a:r>
              <a:r>
                <a:rPr lang="fr-FR" dirty="0" err="1" smtClean="0">
                  <a:latin typeface="Times New Roman" pitchFamily="18" charset="0"/>
                  <a:cs typeface="Times New Roman" pitchFamily="18" charset="0"/>
                </a:rPr>
                <a:t>mesh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 HV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990600" y="2411413"/>
            <a:ext cx="7153275" cy="23717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00125" y="2571750"/>
            <a:ext cx="721518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 sz="3200" dirty="0" err="1" smtClean="0">
                <a:latin typeface="Times New Roman" pitchFamily="18" charset="0"/>
              </a:rPr>
              <a:t>Experiment</a:t>
            </a:r>
            <a:r>
              <a:rPr lang="fr-FR" sz="3200" dirty="0" smtClean="0">
                <a:latin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</a:rPr>
              <a:t>at</a:t>
            </a:r>
            <a:r>
              <a:rPr lang="fr-FR" sz="3200" dirty="0" smtClean="0">
                <a:latin typeface="Times New Roman" pitchFamily="18" charset="0"/>
              </a:rPr>
              <a:t> CERN: new </a:t>
            </a:r>
            <a:r>
              <a:rPr lang="fr-FR" sz="3200" dirty="0" err="1" smtClean="0">
                <a:latin typeface="Times New Roman" pitchFamily="18" charset="0"/>
              </a:rPr>
              <a:t>results</a:t>
            </a:r>
            <a:endParaRPr lang="fr-FR" sz="32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3200" b="1" dirty="0" err="1" smtClean="0">
                <a:latin typeface="Times New Roman" pitchFamily="18" charset="0"/>
              </a:rPr>
              <a:t>Ongoing</a:t>
            </a:r>
            <a:r>
              <a:rPr lang="fr-FR" sz="3200" b="1" dirty="0" smtClean="0">
                <a:latin typeface="Times New Roman" pitchFamily="18" charset="0"/>
              </a:rPr>
              <a:t> </a:t>
            </a:r>
            <a:r>
              <a:rPr lang="fr-FR" sz="3200" b="1" dirty="0" err="1" smtClean="0">
                <a:latin typeface="Times New Roman" pitchFamily="18" charset="0"/>
              </a:rPr>
              <a:t>work</a:t>
            </a:r>
            <a:endParaRPr lang="fr-FR" sz="3200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3200" dirty="0" err="1" smtClean="0">
                <a:latin typeface="Times New Roman" pitchFamily="18" charset="0"/>
              </a:rPr>
              <a:t>Upcoming</a:t>
            </a:r>
            <a:r>
              <a:rPr lang="fr-FR" sz="3200" dirty="0" smtClean="0">
                <a:latin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</a:rPr>
              <a:t>experiment</a:t>
            </a:r>
            <a:endParaRPr lang="fr-FR" sz="32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fr-FR" sz="3200" dirty="0">
              <a:latin typeface="Times New Roman" pitchFamily="18" charset="0"/>
            </a:endParaRPr>
          </a:p>
        </p:txBody>
      </p:sp>
      <p:sp>
        <p:nvSpPr>
          <p:cNvPr id="10244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Experiments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9FA04-24C2-4E62-B980-65377822F6E1}" type="slidenum">
              <a:rPr lang="fr-FR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-142875"/>
            <a:ext cx="9144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solidFill>
                  <a:srgbClr val="3333FF"/>
                </a:solidFill>
                <a:latin typeface="Times New Roman" pitchFamily="18" charset="0"/>
              </a:rPr>
              <a:t>Ongoing work: new long prototypes tests (1)</a:t>
            </a:r>
            <a:endParaRPr lang="en-GB" sz="32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030" name="ZoneTexte 5"/>
          <p:cNvSpPr txBox="1">
            <a:spLocks noChangeArrowheads="1"/>
          </p:cNvSpPr>
          <p:nvPr/>
        </p:nvSpPr>
        <p:spPr bwMode="auto">
          <a:xfrm>
            <a:off x="142875" y="714356"/>
            <a:ext cx="878681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u="sng" dirty="0">
                <a:latin typeface="Times New Roman" pitchFamily="18" charset="0"/>
                <a:cs typeface="Times New Roman" pitchFamily="18" charset="0"/>
              </a:rPr>
              <a:t>Main goal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Characterization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nominal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CLAS12 MM (and </a:t>
            </a:r>
            <a:r>
              <a:rPr lang="fr-FR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mecanics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tests, drift </a:t>
            </a:r>
            <a:r>
              <a:rPr lang="fr-FR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electrode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tests)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Detectors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experiment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knowledge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on nominal CLAS12 MM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efficiency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in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resolution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endParaRPr lang="fr-FR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Location: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Saclay</a:t>
            </a:r>
          </a:p>
          <a:p>
            <a:endParaRPr lang="fr-FR" sz="20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Detector to </a:t>
            </a:r>
            <a:r>
              <a:rPr lang="fr-FR" sz="2000" u="sng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u="sng" dirty="0" err="1" smtClean="0">
                <a:latin typeface="Times New Roman" pitchFamily="18" charset="0"/>
                <a:cs typeface="Times New Roman" pitchFamily="18" charset="0"/>
              </a:rPr>
              <a:t>tested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bulk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MM (512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117 mm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amplification gap = 128 </a:t>
            </a:r>
            <a:r>
              <a:rPr lang="el-GR" sz="2000" dirty="0" smtClean="0">
                <a:latin typeface="Times New Roman"/>
                <a:cs typeface="Times New Roman"/>
              </a:rPr>
              <a:t>μ</a:t>
            </a:r>
            <a:r>
              <a:rPr lang="fr-FR" sz="2000" dirty="0" smtClean="0">
                <a:latin typeface="Times New Roman"/>
                <a:cs typeface="Times New Roman"/>
              </a:rPr>
              <a:t>m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4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72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strips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pitch = 400 </a:t>
            </a:r>
            <a:r>
              <a:rPr lang="el-GR" sz="2000" dirty="0" smtClean="0">
                <a:latin typeface="Times New Roman"/>
                <a:cs typeface="Times New Roman"/>
              </a:rPr>
              <a:t>μ</a:t>
            </a:r>
            <a:r>
              <a:rPr lang="fr-FR" sz="2000" dirty="0" smtClean="0">
                <a:latin typeface="Times New Roman"/>
                <a:cs typeface="Times New Roman"/>
              </a:rPr>
              <a:t>m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fr-FR" sz="20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Gaz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5% Isobutane/Ar</a:t>
            </a:r>
          </a:p>
          <a:p>
            <a:endParaRPr lang="fr-FR" sz="20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To do </a:t>
            </a:r>
            <a:r>
              <a:rPr lang="fr-FR" sz="2000" u="sng" dirty="0" err="1" smtClean="0">
                <a:latin typeface="Times New Roman" pitchFamily="18" charset="0"/>
                <a:cs typeface="Times New Roman" pitchFamily="18" charset="0"/>
              </a:rPr>
              <a:t>list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Characterization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flat /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curved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detector: </a:t>
            </a:r>
          </a:p>
          <a:p>
            <a:pPr lvl="2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Gain</a:t>
            </a:r>
          </a:p>
          <a:p>
            <a:pPr lvl="2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resolution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Comparison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flat and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curved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detector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fr-F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2500277" y="3903092"/>
            <a:ext cx="3286168" cy="1811924"/>
            <a:chOff x="2500277" y="3260150"/>
            <a:chExt cx="3286168" cy="1811924"/>
          </a:xfrm>
        </p:grpSpPr>
        <p:sp>
          <p:nvSpPr>
            <p:cNvPr id="5" name="Ellipse 4"/>
            <p:cNvSpPr/>
            <p:nvPr/>
          </p:nvSpPr>
          <p:spPr bwMode="auto">
            <a:xfrm>
              <a:off x="2500277" y="3974530"/>
              <a:ext cx="428649" cy="500066"/>
            </a:xfrm>
            <a:prstGeom prst="ellipse">
              <a:avLst/>
            </a:prstGeom>
            <a:noFill/>
            <a:ln w="539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6" name="Connecteur droit avec flèche 5"/>
            <p:cNvCxnSpPr/>
            <p:nvPr/>
          </p:nvCxnSpPr>
          <p:spPr bwMode="auto">
            <a:xfrm rot="5400000" flipH="1" flipV="1">
              <a:off x="2803808" y="3671020"/>
              <a:ext cx="393118" cy="285757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lipse 6"/>
            <p:cNvSpPr/>
            <p:nvPr/>
          </p:nvSpPr>
          <p:spPr bwMode="auto">
            <a:xfrm>
              <a:off x="3071779" y="3260150"/>
              <a:ext cx="1571714" cy="45460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ZoneTexte 7"/>
            <p:cNvSpPr txBox="1">
              <a:spLocks noChangeArrowheads="1"/>
            </p:cNvSpPr>
            <p:nvPr/>
          </p:nvSpPr>
          <p:spPr bwMode="auto">
            <a:xfrm>
              <a:off x="3000365" y="3273041"/>
              <a:ext cx="17859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In </a:t>
              </a:r>
              <a:r>
                <a:rPr lang="fr-FR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progress</a:t>
              </a:r>
              <a:endPara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Ellipse 11"/>
            <p:cNvSpPr/>
            <p:nvPr/>
          </p:nvSpPr>
          <p:spPr bwMode="auto">
            <a:xfrm>
              <a:off x="3071802" y="4000504"/>
              <a:ext cx="785818" cy="500066"/>
            </a:xfrm>
            <a:prstGeom prst="ellipse">
              <a:avLst/>
            </a:prstGeom>
            <a:noFill/>
            <a:ln w="539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13" name="Connecteur droit avec flèche 12"/>
            <p:cNvCxnSpPr/>
            <p:nvPr/>
          </p:nvCxnSpPr>
          <p:spPr bwMode="auto">
            <a:xfrm>
              <a:off x="3786182" y="4403158"/>
              <a:ext cx="357193" cy="321262"/>
            </a:xfrm>
            <a:prstGeom prst="straightConnector1">
              <a:avLst/>
            </a:prstGeom>
            <a:ln w="5715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 bwMode="auto">
            <a:xfrm>
              <a:off x="4071934" y="4617472"/>
              <a:ext cx="1571714" cy="45460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" name="ZoneTexte 15"/>
            <p:cNvSpPr txBox="1">
              <a:spLocks noChangeArrowheads="1"/>
            </p:cNvSpPr>
            <p:nvPr/>
          </p:nvSpPr>
          <p:spPr bwMode="auto">
            <a:xfrm>
              <a:off x="4000496" y="4617472"/>
              <a:ext cx="17859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To </a:t>
              </a:r>
              <a:r>
                <a:rPr lang="fr-FR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be</a:t>
              </a:r>
              <a:r>
                <a:rPr lang="fr-FR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done</a:t>
              </a:r>
              <a:endPara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4888299" y="3286124"/>
            <a:ext cx="4184295" cy="1754091"/>
            <a:chOff x="5357818" y="3416858"/>
            <a:chExt cx="4184295" cy="1754091"/>
          </a:xfrm>
        </p:grpSpPr>
        <p:pic>
          <p:nvPicPr>
            <p:cNvPr id="15" name="Image 14" descr="PLV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7818" y="3510654"/>
              <a:ext cx="3500430" cy="1660295"/>
            </a:xfrm>
            <a:prstGeom prst="rect">
              <a:avLst/>
            </a:prstGeom>
          </p:spPr>
        </p:pic>
        <p:cxnSp>
          <p:nvCxnSpPr>
            <p:cNvPr id="19" name="Connecteur droit avec flèche 18"/>
            <p:cNvCxnSpPr/>
            <p:nvPr/>
          </p:nvCxnSpPr>
          <p:spPr>
            <a:xfrm>
              <a:off x="5929322" y="3786190"/>
              <a:ext cx="2500330" cy="1588"/>
            </a:xfrm>
            <a:prstGeom prst="straightConnector1">
              <a:avLst/>
            </a:prstGeom>
            <a:ln w="3492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6643702" y="3416858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512 mm</a:t>
              </a:r>
              <a:endParaRPr lang="fr-FR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Connecteur droit avec flèche 21"/>
            <p:cNvCxnSpPr/>
            <p:nvPr/>
          </p:nvCxnSpPr>
          <p:spPr>
            <a:xfrm rot="5400000">
              <a:off x="8114147" y="4356900"/>
              <a:ext cx="857256" cy="1588"/>
            </a:xfrm>
            <a:prstGeom prst="straightConnector1">
              <a:avLst/>
            </a:prstGeom>
            <a:ln w="3492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8603010" y="4143380"/>
              <a:ext cx="939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117 mm</a:t>
              </a:r>
              <a:endParaRPr lang="fr-FR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9FA04-24C2-4E62-B980-65377822F6E1}" type="slidenum">
              <a:rPr lang="fr-FR"/>
              <a:pPr>
                <a:defRPr/>
              </a:pPr>
              <a:t>18</a:t>
            </a:fld>
            <a:endParaRPr lang="fr-FR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-142875"/>
            <a:ext cx="9144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solidFill>
                  <a:srgbClr val="3333FF"/>
                </a:solidFill>
                <a:latin typeface="Times New Roman" pitchFamily="18" charset="0"/>
              </a:rPr>
              <a:t>Ongoing work: new long prototypes tests (2)</a:t>
            </a:r>
            <a:endParaRPr lang="en-GB" sz="32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0" y="50004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i="1" dirty="0" smtClean="0">
                <a:solidFill>
                  <a:srgbClr val="002060"/>
                </a:solidFill>
                <a:latin typeface="Times New Roman" pitchFamily="18" charset="0"/>
              </a:rPr>
              <a:t>Test bench for flat detector characterization</a:t>
            </a:r>
            <a:endParaRPr lang="en-GB" sz="2000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pSp>
        <p:nvGrpSpPr>
          <p:cNvPr id="93" name="Groupe 92"/>
          <p:cNvGrpSpPr/>
          <p:nvPr/>
        </p:nvGrpSpPr>
        <p:grpSpPr>
          <a:xfrm>
            <a:off x="1285852" y="1142984"/>
            <a:ext cx="6715140" cy="5036355"/>
            <a:chOff x="1285852" y="1142984"/>
            <a:chExt cx="6715140" cy="5036355"/>
          </a:xfrm>
        </p:grpSpPr>
        <p:pic>
          <p:nvPicPr>
            <p:cNvPr id="86" name="Image 85" descr="P240210_12.57000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5852" y="1142984"/>
              <a:ext cx="6715140" cy="5036355"/>
            </a:xfrm>
            <a:prstGeom prst="rect">
              <a:avLst/>
            </a:prstGeom>
          </p:spPr>
        </p:pic>
        <p:cxnSp>
          <p:nvCxnSpPr>
            <p:cNvPr id="89" name="Connecteur droit avec flèche 88"/>
            <p:cNvCxnSpPr>
              <a:stCxn id="90" idx="0"/>
            </p:cNvCxnSpPr>
            <p:nvPr/>
          </p:nvCxnSpPr>
          <p:spPr bwMode="auto">
            <a:xfrm rot="5400000" flipH="1" flipV="1">
              <a:off x="6375813" y="2803916"/>
              <a:ext cx="500065" cy="1786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à coins arrondis 90"/>
            <p:cNvSpPr/>
            <p:nvPr/>
          </p:nvSpPr>
          <p:spPr>
            <a:xfrm>
              <a:off x="5214942" y="3143248"/>
              <a:ext cx="2714644" cy="1214446"/>
            </a:xfrm>
            <a:prstGeom prst="roundRect">
              <a:avLst/>
            </a:prstGeom>
            <a:solidFill>
              <a:schemeClr val="bg2"/>
            </a:solidFill>
            <a:ln w="603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5286380" y="3143248"/>
              <a:ext cx="2500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>
                  <a:latin typeface="Times New Roman" pitchFamily="18" charset="0"/>
                  <a:cs typeface="Times New Roman" pitchFamily="18" charset="0"/>
                </a:rPr>
                <a:t>Very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 good </a:t>
              </a:r>
              <a:r>
                <a:rPr lang="fr-FR" dirty="0" err="1" smtClean="0">
                  <a:latin typeface="Times New Roman" pitchFamily="18" charset="0"/>
                  <a:cs typeface="Times New Roman" pitchFamily="18" charset="0"/>
                </a:rPr>
                <a:t>eyes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dirty="0" err="1" smtClean="0">
                  <a:latin typeface="Times New Roman" pitchFamily="18" charset="0"/>
                  <a:cs typeface="Times New Roman" pitchFamily="18" charset="0"/>
                </a:rPr>
                <a:t>may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dirty="0" err="1" smtClean="0">
                  <a:latin typeface="Times New Roman" pitchFamily="18" charset="0"/>
                  <a:cs typeface="Times New Roman" pitchFamily="18" charset="0"/>
                </a:rPr>
                <a:t>see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 the </a:t>
              </a:r>
              <a:r>
                <a:rPr lang="fr-FR" dirty="0" err="1" smtClean="0">
                  <a:latin typeface="Times New Roman" pitchFamily="18" charset="0"/>
                  <a:cs typeface="Times New Roman" pitchFamily="18" charset="0"/>
                </a:rPr>
                <a:t>peak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dirty="0" err="1" smtClean="0">
                  <a:latin typeface="Times New Roman" pitchFamily="18" charset="0"/>
                  <a:cs typeface="Times New Roman" pitchFamily="18" charset="0"/>
                </a:rPr>
                <a:t>associated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dirty="0" err="1" smtClean="0">
                  <a:latin typeface="Times New Roman" pitchFamily="18" charset="0"/>
                  <a:cs typeface="Times New Roman" pitchFamily="18" charset="0"/>
                </a:rPr>
                <a:t>with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 the </a:t>
              </a:r>
              <a:r>
                <a:rPr lang="fr-FR" baseline="30000" dirty="0" smtClean="0">
                  <a:latin typeface="Times New Roman" pitchFamily="18" charset="0"/>
                  <a:cs typeface="Times New Roman" pitchFamily="18" charset="0"/>
                </a:rPr>
                <a:t>55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Fe source on the oscilloscope…</a:t>
              </a:r>
              <a:endParaRPr lang="fr-FR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1214414" y="982272"/>
            <a:ext cx="7072330" cy="5304248"/>
            <a:chOff x="1142976" y="1071546"/>
            <a:chExt cx="7072330" cy="5304248"/>
          </a:xfrm>
        </p:grpSpPr>
        <p:pic>
          <p:nvPicPr>
            <p:cNvPr id="53" name="Image 52" descr="P240210_12.56000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2976" y="1071546"/>
              <a:ext cx="7072330" cy="5304248"/>
            </a:xfrm>
            <a:prstGeom prst="rect">
              <a:avLst/>
            </a:prstGeom>
          </p:spPr>
        </p:pic>
        <p:grpSp>
          <p:nvGrpSpPr>
            <p:cNvPr id="54" name="Groupe 114"/>
            <p:cNvGrpSpPr/>
            <p:nvPr/>
          </p:nvGrpSpPr>
          <p:grpSpPr>
            <a:xfrm>
              <a:off x="1928794" y="2643182"/>
              <a:ext cx="2143140" cy="1035642"/>
              <a:chOff x="1928794" y="2643182"/>
              <a:chExt cx="2143140" cy="1035642"/>
            </a:xfrm>
          </p:grpSpPr>
          <p:cxnSp>
            <p:nvCxnSpPr>
              <p:cNvPr id="63" name="Connecteur droit avec flèche 62"/>
              <p:cNvCxnSpPr/>
              <p:nvPr/>
            </p:nvCxnSpPr>
            <p:spPr bwMode="auto">
              <a:xfrm>
                <a:off x="3143240" y="3214686"/>
                <a:ext cx="928694" cy="464138"/>
              </a:xfrm>
              <a:prstGeom prst="straightConnector1">
                <a:avLst/>
              </a:prstGeom>
              <a:ln w="5715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à coins arrondis 63"/>
              <p:cNvSpPr/>
              <p:nvPr/>
            </p:nvSpPr>
            <p:spPr>
              <a:xfrm>
                <a:off x="1928794" y="2643182"/>
                <a:ext cx="1285884" cy="642942"/>
              </a:xfrm>
              <a:prstGeom prst="roundRect">
                <a:avLst/>
              </a:prstGeom>
              <a:solidFill>
                <a:schemeClr val="bg1"/>
              </a:solidFill>
              <a:ln w="8572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ZoneTexte 64"/>
              <p:cNvSpPr txBox="1"/>
              <p:nvPr/>
            </p:nvSpPr>
            <p:spPr>
              <a:xfrm>
                <a:off x="1928794" y="2786058"/>
                <a:ext cx="15716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aseline="30000" dirty="0" smtClean="0">
                    <a:latin typeface="Times New Roman" pitchFamily="18" charset="0"/>
                    <a:cs typeface="Times New Roman" pitchFamily="18" charset="0"/>
                  </a:rPr>
                  <a:t>55</a:t>
                </a:r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Fe source</a:t>
                </a:r>
                <a:endParaRPr lang="fr-F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5" name="Groupe 116"/>
            <p:cNvGrpSpPr/>
            <p:nvPr/>
          </p:nvGrpSpPr>
          <p:grpSpPr>
            <a:xfrm>
              <a:off x="1785918" y="4786322"/>
              <a:ext cx="1214446" cy="1000132"/>
              <a:chOff x="1785918" y="4786322"/>
              <a:chExt cx="1214446" cy="1000132"/>
            </a:xfrm>
          </p:grpSpPr>
          <p:cxnSp>
            <p:nvCxnSpPr>
              <p:cNvPr id="60" name="Connecteur droit avec flèche 59"/>
              <p:cNvCxnSpPr/>
              <p:nvPr/>
            </p:nvCxnSpPr>
            <p:spPr bwMode="auto">
              <a:xfrm rot="5400000" flipH="1" flipV="1">
                <a:off x="2108183" y="5035561"/>
                <a:ext cx="500066" cy="1588"/>
              </a:xfrm>
              <a:prstGeom prst="straightConnector1">
                <a:avLst/>
              </a:prstGeom>
              <a:ln w="5715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à coins arrondis 60"/>
              <p:cNvSpPr/>
              <p:nvPr/>
            </p:nvSpPr>
            <p:spPr>
              <a:xfrm>
                <a:off x="1785918" y="5286388"/>
                <a:ext cx="1071570" cy="500066"/>
              </a:xfrm>
              <a:prstGeom prst="roundRect">
                <a:avLst/>
              </a:prstGeom>
              <a:solidFill>
                <a:schemeClr val="bg1"/>
              </a:solidFill>
              <a:ln w="8572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ZoneTexte 61"/>
              <p:cNvSpPr txBox="1"/>
              <p:nvPr/>
            </p:nvSpPr>
            <p:spPr>
              <a:xfrm>
                <a:off x="1857356" y="5357826"/>
                <a:ext cx="11430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Gaz exit</a:t>
                </a:r>
                <a:endParaRPr lang="fr-F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6" name="Groupe 115"/>
            <p:cNvGrpSpPr/>
            <p:nvPr/>
          </p:nvGrpSpPr>
          <p:grpSpPr>
            <a:xfrm>
              <a:off x="5572132" y="2357430"/>
              <a:ext cx="1214446" cy="1215240"/>
              <a:chOff x="5572132" y="2357430"/>
              <a:chExt cx="1214446" cy="1215240"/>
            </a:xfrm>
          </p:grpSpPr>
          <p:sp>
            <p:nvSpPr>
              <p:cNvPr id="57" name="Rectangle à coins arrondis 56"/>
              <p:cNvSpPr/>
              <p:nvPr/>
            </p:nvSpPr>
            <p:spPr>
              <a:xfrm>
                <a:off x="5572132" y="2357430"/>
                <a:ext cx="1214446" cy="500066"/>
              </a:xfrm>
              <a:prstGeom prst="roundRect">
                <a:avLst/>
              </a:prstGeom>
              <a:solidFill>
                <a:schemeClr val="bg1"/>
              </a:solidFill>
              <a:ln w="8572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ZoneTexte 57"/>
              <p:cNvSpPr txBox="1"/>
              <p:nvPr/>
            </p:nvSpPr>
            <p:spPr>
              <a:xfrm>
                <a:off x="5643570" y="2428868"/>
                <a:ext cx="11430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Gaz entry</a:t>
                </a:r>
                <a:endParaRPr lang="fr-F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9" name="Connecteur droit avec flèche 58"/>
              <p:cNvCxnSpPr/>
              <p:nvPr/>
            </p:nvCxnSpPr>
            <p:spPr bwMode="auto">
              <a:xfrm rot="5400000">
                <a:off x="5643570" y="3214686"/>
                <a:ext cx="714380" cy="1588"/>
              </a:xfrm>
              <a:prstGeom prst="straightConnector1">
                <a:avLst/>
              </a:prstGeom>
              <a:ln w="5715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9FA04-24C2-4E62-B980-65377822F6E1}" type="slidenum">
              <a:rPr lang="fr-FR"/>
              <a:pPr>
                <a:defRPr/>
              </a:pPr>
              <a:t>19</a:t>
            </a:fld>
            <a:endParaRPr lang="fr-FR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-142875"/>
            <a:ext cx="9144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solidFill>
                  <a:srgbClr val="3333FF"/>
                </a:solidFill>
                <a:latin typeface="Times New Roman" pitchFamily="18" charset="0"/>
              </a:rPr>
              <a:t>Ongoing work: </a:t>
            </a:r>
            <a:r>
              <a:rPr lang="en-GB" sz="3200" dirty="0">
                <a:solidFill>
                  <a:srgbClr val="3333FF"/>
                </a:solidFill>
                <a:latin typeface="Times New Roman" pitchFamily="18" charset="0"/>
              </a:rPr>
              <a:t>l</a:t>
            </a:r>
            <a:r>
              <a:rPr lang="en-GB" sz="3200" dirty="0" smtClean="0">
                <a:solidFill>
                  <a:srgbClr val="3333FF"/>
                </a:solidFill>
                <a:latin typeface="Times New Roman" pitchFamily="18" charset="0"/>
              </a:rPr>
              <a:t>ong prototypes latest version tests (3)</a:t>
            </a:r>
            <a:endParaRPr lang="en-GB" sz="32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0" y="50004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i="1" dirty="0" smtClean="0">
                <a:solidFill>
                  <a:srgbClr val="002060"/>
                </a:solidFill>
                <a:latin typeface="Times New Roman" pitchFamily="18" charset="0"/>
              </a:rPr>
              <a:t>Detector characterization</a:t>
            </a:r>
            <a:endParaRPr lang="en-GB" sz="2000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26" name="Image 25" descr="SchemaZoneSour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785926"/>
            <a:ext cx="8791575" cy="4419600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1214414" y="1285860"/>
            <a:ext cx="728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Active surface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divided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nto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zones for </a:t>
            </a:r>
            <a:r>
              <a:rPr lang="fr-FR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homogeneity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test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Ellipse 27"/>
          <p:cNvSpPr/>
          <p:nvPr/>
        </p:nvSpPr>
        <p:spPr bwMode="auto">
          <a:xfrm>
            <a:off x="2071670" y="4500570"/>
            <a:ext cx="857256" cy="57150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43" name="Groupe 42"/>
          <p:cNvGrpSpPr/>
          <p:nvPr/>
        </p:nvGrpSpPr>
        <p:grpSpPr>
          <a:xfrm>
            <a:off x="0" y="571480"/>
            <a:ext cx="9144000" cy="5544497"/>
            <a:chOff x="0" y="571480"/>
            <a:chExt cx="9144000" cy="5544497"/>
          </a:xfrm>
        </p:grpSpPr>
        <p:pic>
          <p:nvPicPr>
            <p:cNvPr id="39" name="Image 38" descr="PLV3-O1_420V_600V_reg1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71480"/>
              <a:ext cx="9144000" cy="554449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0" name="ZoneTexte 29"/>
            <p:cNvSpPr txBox="1"/>
            <p:nvPr/>
          </p:nvSpPr>
          <p:spPr>
            <a:xfrm>
              <a:off x="3143240" y="1285860"/>
              <a:ext cx="2571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 smtClean="0">
                  <a:latin typeface="Times New Roman" pitchFamily="18" charset="0"/>
                  <a:cs typeface="Times New Roman" pitchFamily="18" charset="0"/>
                </a:rPr>
                <a:t>Spectra</a:t>
              </a:r>
              <a:r>
                <a:rPr lang="fr-FR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000" dirty="0" err="1" smtClean="0">
                  <a:latin typeface="Times New Roman" pitchFamily="18" charset="0"/>
                  <a:cs typeface="Times New Roman" pitchFamily="18" charset="0"/>
                </a:rPr>
                <a:t>obtained</a:t>
              </a:r>
              <a:r>
                <a:rPr lang="fr-FR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000" dirty="0" err="1" smtClean="0">
                  <a:latin typeface="Times New Roman" pitchFamily="18" charset="0"/>
                  <a:cs typeface="Times New Roman" pitchFamily="18" charset="0"/>
                </a:rPr>
                <a:t>with</a:t>
              </a:r>
              <a:r>
                <a:rPr lang="fr-FR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000" baseline="30000" dirty="0" smtClean="0">
                  <a:latin typeface="Times New Roman" pitchFamily="18" charset="0"/>
                  <a:cs typeface="Times New Roman" pitchFamily="18" charset="0"/>
                </a:rPr>
                <a:t>55</a:t>
              </a:r>
              <a:r>
                <a:rPr lang="fr-FR" sz="2000" dirty="0" smtClean="0">
                  <a:latin typeface="Times New Roman" pitchFamily="18" charset="0"/>
                  <a:cs typeface="Times New Roman" pitchFamily="18" charset="0"/>
                </a:rPr>
                <a:t>Fe source in zone 14</a:t>
              </a:r>
              <a:endParaRPr lang="fr-FR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3071802" y="2714620"/>
              <a:ext cx="2214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Peak</a:t>
              </a:r>
              <a:r>
                <a:rPr lang="fr-FR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associated</a:t>
              </a:r>
              <a:r>
                <a:rPr lang="fr-FR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with</a:t>
              </a:r>
              <a:r>
                <a:rPr lang="fr-FR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5.9 </a:t>
              </a:r>
              <a:r>
                <a:rPr lang="fr-FR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KeV</a:t>
              </a:r>
              <a:r>
                <a:rPr lang="fr-FR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photons</a:t>
              </a:r>
              <a:endPara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Connecteur droit avec flèche 31"/>
            <p:cNvCxnSpPr/>
            <p:nvPr/>
          </p:nvCxnSpPr>
          <p:spPr bwMode="auto">
            <a:xfrm rot="10800000">
              <a:off x="2500298" y="2357430"/>
              <a:ext cx="571502" cy="53599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4929190" y="4733520"/>
              <a:ext cx="2571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Detector in flat configuration</a:t>
              </a:r>
              <a:endParaRPr lang="fr-FR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4929190" y="4214818"/>
              <a:ext cx="1785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Drift HV = 600V</a:t>
              </a:r>
            </a:p>
            <a:p>
              <a:r>
                <a:rPr lang="fr-FR" sz="1600" dirty="0" err="1" smtClean="0">
                  <a:latin typeface="Times New Roman" pitchFamily="18" charset="0"/>
                  <a:cs typeface="Times New Roman" pitchFamily="18" charset="0"/>
                </a:rPr>
                <a:t>Mesh</a:t>
              </a:r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 HV = 420V</a:t>
              </a:r>
              <a:endParaRPr lang="fr-FR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5429257" y="2643182"/>
            <a:ext cx="1857388" cy="857242"/>
            <a:chOff x="5429257" y="2643182"/>
            <a:chExt cx="1857388" cy="857242"/>
          </a:xfrm>
        </p:grpSpPr>
        <p:sp>
          <p:nvSpPr>
            <p:cNvPr id="41" name="Rectangle à coins arrondis 40"/>
            <p:cNvSpPr/>
            <p:nvPr/>
          </p:nvSpPr>
          <p:spPr>
            <a:xfrm>
              <a:off x="5429257" y="2643182"/>
              <a:ext cx="1857388" cy="857242"/>
            </a:xfrm>
            <a:prstGeom prst="roundRect">
              <a:avLst/>
            </a:prstGeom>
            <a:solidFill>
              <a:schemeClr val="bg1"/>
            </a:solidFill>
            <a:ln w="857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graphicFrame>
          <p:nvGraphicFramePr>
            <p:cNvPr id="40" name="Objet 39"/>
            <p:cNvGraphicFramePr>
              <a:graphicFrameLocks noChangeAspect="1"/>
            </p:cNvGraphicFramePr>
            <p:nvPr/>
          </p:nvGraphicFramePr>
          <p:xfrm>
            <a:off x="5564188" y="2786063"/>
            <a:ext cx="1660525" cy="642937"/>
          </p:xfrm>
          <a:graphic>
            <a:graphicData uri="http://schemas.openxmlformats.org/presentationml/2006/ole">
              <p:oleObj spid="_x0000_s55298" name="Équation" r:id="rId5" imgW="787320" imgH="30456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42875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28750" y="117475"/>
            <a:ext cx="7715250" cy="1168400"/>
          </a:xfrm>
          <a:prstGeom prst="rect">
            <a:avLst/>
          </a:prstGeom>
          <a:ln/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buClr>
                <a:srgbClr val="3366CC"/>
              </a:buCl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 err="1">
                <a:solidFill>
                  <a:srgbClr val="3333FF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Micromegas</a:t>
            </a:r>
            <a:r>
              <a:rPr lang="en-GB" sz="3200" b="1" dirty="0">
                <a:solidFill>
                  <a:srgbClr val="3333FF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 detectors for the CLAS12 central tracker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443038" y="1214438"/>
            <a:ext cx="7700962" cy="571500"/>
          </a:xfrm>
          <a:prstGeom prst="rect">
            <a:avLst/>
          </a:prstGeom>
          <a:ln/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buClr>
                <a:srgbClr val="3366CC"/>
              </a:buCl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i="1" dirty="0" smtClean="0">
                <a:solidFill>
                  <a:srgbClr val="FF0000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Update on R&amp;D</a:t>
            </a:r>
            <a:endParaRPr lang="en-GB" sz="2400" b="1" i="1" dirty="0">
              <a:solidFill>
                <a:srgbClr val="FF0000"/>
              </a:solidFill>
              <a:latin typeface="Times New Roman" pitchFamily="16" charset="0"/>
              <a:ea typeface="+mj-ea"/>
              <a:cs typeface="Times New Roman" pitchFamily="16" charset="0"/>
            </a:endParaRPr>
          </a:p>
        </p:txBody>
      </p:sp>
      <p:pic>
        <p:nvPicPr>
          <p:cNvPr id="5125" name="Image 8" descr="irfu_i_transparent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42875"/>
            <a:ext cx="123507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AutoShape 8"/>
          <p:cNvSpPr>
            <a:spLocks noChangeArrowheads="1"/>
          </p:cNvSpPr>
          <p:nvPr/>
        </p:nvSpPr>
        <p:spPr bwMode="auto">
          <a:xfrm>
            <a:off x="2224088" y="2686051"/>
            <a:ext cx="6400800" cy="2528899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2452688" y="2836863"/>
            <a:ext cx="6477000" cy="20848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2000"/>
              </a:spcBef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Introduction</a:t>
            </a:r>
          </a:p>
          <a:p>
            <a:pPr>
              <a:spcBef>
                <a:spcPts val="2000"/>
              </a:spcBef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Experiments</a:t>
            </a:r>
            <a:endParaRPr lang="fr-FR" sz="32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Bef>
                <a:spcPts val="2000"/>
              </a:spcBef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Conclusions and </a:t>
            </a:r>
            <a:r>
              <a:rPr lang="fr-FR" sz="32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outlook</a:t>
            </a:r>
            <a:endParaRPr lang="fr-FR" sz="32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49322-9B01-49A9-B215-23F60BB67EFC}" type="slidenum">
              <a:rPr lang="fr-FR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ResVSx_PLV3_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428736"/>
            <a:ext cx="8215370" cy="432435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9FA04-24C2-4E62-B980-65377822F6E1}" type="slidenum">
              <a:rPr lang="fr-FR"/>
              <a:pPr>
                <a:defRPr/>
              </a:pPr>
              <a:t>20</a:t>
            </a:fld>
            <a:endParaRPr lang="fr-FR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-142875"/>
            <a:ext cx="9144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solidFill>
                  <a:srgbClr val="3333FF"/>
                </a:solidFill>
                <a:latin typeface="Times New Roman" pitchFamily="18" charset="0"/>
              </a:rPr>
              <a:t>Ongoing work: </a:t>
            </a:r>
            <a:r>
              <a:rPr lang="en-GB" sz="3200" dirty="0">
                <a:solidFill>
                  <a:srgbClr val="3333FF"/>
                </a:solidFill>
                <a:latin typeface="Times New Roman" pitchFamily="18" charset="0"/>
              </a:rPr>
              <a:t>l</a:t>
            </a:r>
            <a:r>
              <a:rPr lang="en-GB" sz="3200" dirty="0" smtClean="0">
                <a:solidFill>
                  <a:srgbClr val="3333FF"/>
                </a:solidFill>
                <a:latin typeface="Times New Roman" pitchFamily="18" charset="0"/>
              </a:rPr>
              <a:t>ong prototypes latest version tests (3)</a:t>
            </a:r>
            <a:endParaRPr lang="en-GB" sz="32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0" y="50004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i="1" dirty="0" smtClean="0">
                <a:solidFill>
                  <a:srgbClr val="002060"/>
                </a:solidFill>
                <a:latin typeface="Times New Roman" pitchFamily="18" charset="0"/>
              </a:rPr>
              <a:t>Resolution in flat detector configuration</a:t>
            </a:r>
            <a:endParaRPr lang="en-GB" sz="2000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24" name="Image 23" descr="ResVSy_PLV3_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617" y="1204931"/>
            <a:ext cx="8277225" cy="4867275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142844" y="614364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Drift HV = 600V</a:t>
            </a:r>
          </a:p>
          <a:p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Mesh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HV = 420V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-32" y="1285860"/>
            <a:ext cx="878681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u="sng" dirty="0">
                <a:latin typeface="Times New Roman" pitchFamily="18" charset="0"/>
                <a:cs typeface="Times New Roman" pitchFamily="18" charset="0"/>
              </a:rPr>
              <a:t>Main goal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longitudinal </a:t>
            </a:r>
            <a:r>
              <a:rPr lang="fr-FR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magnetic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effects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fr-FR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sparking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rate</a:t>
            </a:r>
          </a:p>
          <a:p>
            <a:endParaRPr lang="fr-FR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Location: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Saclay</a:t>
            </a:r>
          </a:p>
          <a:p>
            <a:endParaRPr lang="fr-FR" sz="20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Detector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bulk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MM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stainless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steel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drift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electrode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CERN tests)</a:t>
            </a:r>
          </a:p>
          <a:p>
            <a:endParaRPr lang="fr-FR" sz="20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To do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sparking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rate VS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magnetic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smtClean="0">
                <a:latin typeface="Times New Roman"/>
                <a:cs typeface="Times New Roman"/>
              </a:rPr>
              <a:t>α</a:t>
            </a:r>
            <a:r>
              <a:rPr lang="fr-FR" sz="2000" dirty="0" smtClean="0">
                <a:latin typeface="Times New Roman"/>
                <a:cs typeface="Times New Roman"/>
              </a:rPr>
              <a:t> source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 for</a:t>
            </a:r>
          </a:p>
          <a:p>
            <a:pPr lvl="3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gaz mixture</a:t>
            </a:r>
          </a:p>
          <a:p>
            <a:pPr lvl="3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drift and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mesh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HV</a:t>
            </a:r>
          </a:p>
          <a:p>
            <a:pPr lvl="3">
              <a:buFont typeface="Wingdings" pitchFamily="2" charset="2"/>
              <a:buChar char="§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drift gap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F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9FA04-24C2-4E62-B980-65377822F6E1}" type="slidenum">
              <a:rPr lang="fr-FR"/>
              <a:pPr>
                <a:defRPr/>
              </a:pPr>
              <a:t>21</a:t>
            </a:fld>
            <a:endParaRPr lang="fr-FR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-214314" y="-142900"/>
            <a:ext cx="957266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solidFill>
                  <a:srgbClr val="3333FF"/>
                </a:solidFill>
                <a:latin typeface="Times New Roman" pitchFamily="18" charset="0"/>
              </a:rPr>
              <a:t>Ongoing work: tests with longitudinal magnetic field (1)</a:t>
            </a:r>
            <a:endParaRPr lang="en-GB" sz="32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2928926" y="434484"/>
          <a:ext cx="928694" cy="637062"/>
        </p:xfrm>
        <a:graphic>
          <a:graphicData uri="http://schemas.openxmlformats.org/presentationml/2006/ole">
            <p:oleObj spid="_x0000_s57346" name="Équation" r:id="rId3" imgW="393480" imgH="215640" progId="Equation.3">
              <p:embed/>
            </p:oleObj>
          </a:graphicData>
        </a:graphic>
      </p:graphicFrame>
      <p:grpSp>
        <p:nvGrpSpPr>
          <p:cNvPr id="45" name="Groupe 78"/>
          <p:cNvGrpSpPr>
            <a:grpSpLocks/>
          </p:cNvGrpSpPr>
          <p:nvPr/>
        </p:nvGrpSpPr>
        <p:grpSpPr bwMode="auto">
          <a:xfrm>
            <a:off x="5500694" y="3000372"/>
            <a:ext cx="2643188" cy="3328987"/>
            <a:chOff x="0" y="714375"/>
            <a:chExt cx="2643188" cy="3328988"/>
          </a:xfrm>
        </p:grpSpPr>
        <p:grpSp>
          <p:nvGrpSpPr>
            <p:cNvPr id="46" name="Groupe 68"/>
            <p:cNvGrpSpPr>
              <a:grpSpLocks/>
            </p:cNvGrpSpPr>
            <p:nvPr/>
          </p:nvGrpSpPr>
          <p:grpSpPr bwMode="auto">
            <a:xfrm>
              <a:off x="-4" y="714375"/>
              <a:ext cx="2571749" cy="2500313"/>
              <a:chOff x="6215073" y="3571876"/>
              <a:chExt cx="2571769" cy="250033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786577" y="4357694"/>
                <a:ext cx="1857389" cy="171451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53" name="Connecteur droit 52"/>
              <p:cNvCxnSpPr/>
              <p:nvPr/>
            </p:nvCxnSpPr>
            <p:spPr>
              <a:xfrm rot="5400000">
                <a:off x="6000760" y="5214950"/>
                <a:ext cx="17145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 rot="5400000">
                <a:off x="6072197" y="5214950"/>
                <a:ext cx="17145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 rot="5400000">
                <a:off x="5929321" y="5214950"/>
                <a:ext cx="17145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 rot="5400000">
                <a:off x="6143636" y="5214950"/>
                <a:ext cx="17145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 rot="5400000">
                <a:off x="6215073" y="5214950"/>
                <a:ext cx="17145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>
              <a:xfrm rot="5400000">
                <a:off x="6286512" y="5214950"/>
                <a:ext cx="17145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/>
              <p:nvPr/>
            </p:nvCxnSpPr>
            <p:spPr>
              <a:xfrm rot="5400000">
                <a:off x="6357949" y="5214950"/>
                <a:ext cx="17145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/>
              <p:cNvCxnSpPr/>
              <p:nvPr/>
            </p:nvCxnSpPr>
            <p:spPr>
              <a:xfrm rot="5400000">
                <a:off x="6429388" y="5214950"/>
                <a:ext cx="17145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/>
              <p:cNvCxnSpPr/>
              <p:nvPr/>
            </p:nvCxnSpPr>
            <p:spPr>
              <a:xfrm rot="5400000">
                <a:off x="6500825" y="5214950"/>
                <a:ext cx="17145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/>
              <p:cNvCxnSpPr/>
              <p:nvPr/>
            </p:nvCxnSpPr>
            <p:spPr>
              <a:xfrm rot="5400000">
                <a:off x="6572264" y="5214950"/>
                <a:ext cx="17145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/>
              <p:cNvCxnSpPr/>
              <p:nvPr/>
            </p:nvCxnSpPr>
            <p:spPr>
              <a:xfrm rot="5400000">
                <a:off x="6643701" y="5214950"/>
                <a:ext cx="17145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/>
              <p:cNvCxnSpPr/>
              <p:nvPr/>
            </p:nvCxnSpPr>
            <p:spPr>
              <a:xfrm rot="5400000">
                <a:off x="6715140" y="5214950"/>
                <a:ext cx="17145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/>
              <p:cNvCxnSpPr/>
              <p:nvPr/>
            </p:nvCxnSpPr>
            <p:spPr>
              <a:xfrm rot="5400000">
                <a:off x="6786577" y="5214950"/>
                <a:ext cx="17145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/>
              <p:cNvCxnSpPr/>
              <p:nvPr/>
            </p:nvCxnSpPr>
            <p:spPr>
              <a:xfrm rot="5400000">
                <a:off x="6858016" y="5214950"/>
                <a:ext cx="17145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66"/>
              <p:cNvCxnSpPr/>
              <p:nvPr/>
            </p:nvCxnSpPr>
            <p:spPr>
              <a:xfrm rot="5400000">
                <a:off x="7010417" y="5214950"/>
                <a:ext cx="171451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/>
              <p:cNvCxnSpPr/>
              <p:nvPr/>
            </p:nvCxnSpPr>
            <p:spPr>
              <a:xfrm rot="5400000">
                <a:off x="7162818" y="5214950"/>
                <a:ext cx="171451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68"/>
              <p:cNvCxnSpPr/>
              <p:nvPr/>
            </p:nvCxnSpPr>
            <p:spPr>
              <a:xfrm rot="5400000">
                <a:off x="7315219" y="5214950"/>
                <a:ext cx="171451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/>
              <p:cNvCxnSpPr/>
              <p:nvPr/>
            </p:nvCxnSpPr>
            <p:spPr>
              <a:xfrm rot="5400000">
                <a:off x="7467620" y="5214950"/>
                <a:ext cx="171451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70"/>
              <p:cNvCxnSpPr/>
              <p:nvPr/>
            </p:nvCxnSpPr>
            <p:spPr>
              <a:xfrm rot="5400000">
                <a:off x="7620022" y="5214950"/>
                <a:ext cx="171451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avec flèche 71"/>
              <p:cNvCxnSpPr/>
              <p:nvPr/>
            </p:nvCxnSpPr>
            <p:spPr>
              <a:xfrm rot="5400000" flipH="1" flipV="1">
                <a:off x="7038198" y="4536289"/>
                <a:ext cx="1355735" cy="1587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cteur droit avec flèche 72"/>
              <p:cNvCxnSpPr/>
              <p:nvPr/>
            </p:nvCxnSpPr>
            <p:spPr>
              <a:xfrm rot="10800000">
                <a:off x="6286512" y="5214950"/>
                <a:ext cx="1428761" cy="1588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ZoneTexte 5"/>
              <p:cNvSpPr txBox="1">
                <a:spLocks noChangeArrowheads="1"/>
              </p:cNvSpPr>
              <p:nvPr/>
            </p:nvSpPr>
            <p:spPr bwMode="auto">
              <a:xfrm>
                <a:off x="6215073" y="4786322"/>
                <a:ext cx="35719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2000"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</p:txBody>
          </p:sp>
          <p:sp>
            <p:nvSpPr>
              <p:cNvPr id="75" name="ZoneTexte 5"/>
              <p:cNvSpPr txBox="1">
                <a:spLocks noChangeArrowheads="1"/>
              </p:cNvSpPr>
              <p:nvPr/>
            </p:nvSpPr>
            <p:spPr bwMode="auto">
              <a:xfrm>
                <a:off x="7715272" y="3571876"/>
                <a:ext cx="35719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2000"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  <p:sp>
            <p:nvSpPr>
              <p:cNvPr id="76" name="ZoneTexte 5"/>
              <p:cNvSpPr txBox="1">
                <a:spLocks noChangeArrowheads="1"/>
              </p:cNvSpPr>
              <p:nvPr/>
            </p:nvSpPr>
            <p:spPr bwMode="auto">
              <a:xfrm>
                <a:off x="8429651" y="3786190"/>
                <a:ext cx="35719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2000">
                    <a:latin typeface="Times New Roman" pitchFamily="18" charset="0"/>
                    <a:cs typeface="Times New Roman" pitchFamily="18" charset="0"/>
                  </a:rPr>
                  <a:t>z</a:t>
                </a:r>
              </a:p>
            </p:txBody>
          </p:sp>
          <p:grpSp>
            <p:nvGrpSpPr>
              <p:cNvPr id="77" name="Groupe 67"/>
              <p:cNvGrpSpPr>
                <a:grpSpLocks/>
              </p:cNvGrpSpPr>
              <p:nvPr/>
            </p:nvGrpSpPr>
            <p:grpSpPr bwMode="auto">
              <a:xfrm>
                <a:off x="8215338" y="3929066"/>
                <a:ext cx="214315" cy="214315"/>
                <a:chOff x="8215338" y="3929066"/>
                <a:chExt cx="214315" cy="214315"/>
              </a:xfrm>
            </p:grpSpPr>
            <p:sp>
              <p:nvSpPr>
                <p:cNvPr id="78" name="Ellipse 77"/>
                <p:cNvSpPr/>
                <p:nvPr/>
              </p:nvSpPr>
              <p:spPr>
                <a:xfrm>
                  <a:off x="8215338" y="3929066"/>
                  <a:ext cx="214315" cy="21431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9" name="Multiplier 78"/>
                <p:cNvSpPr/>
                <p:nvPr/>
              </p:nvSpPr>
              <p:spPr>
                <a:xfrm>
                  <a:off x="8215338" y="3929066"/>
                  <a:ext cx="214315" cy="214315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</p:grpSp>
        <p:cxnSp>
          <p:nvCxnSpPr>
            <p:cNvPr id="47" name="Connecteur droit avec flèche 46"/>
            <p:cNvCxnSpPr/>
            <p:nvPr/>
          </p:nvCxnSpPr>
          <p:spPr>
            <a:xfrm>
              <a:off x="571500" y="3314701"/>
              <a:ext cx="928688" cy="1587"/>
            </a:xfrm>
            <a:prstGeom prst="straightConnector1">
              <a:avLst/>
            </a:prstGeom>
            <a:ln w="444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/>
            <p:cNvCxnSpPr/>
            <p:nvPr/>
          </p:nvCxnSpPr>
          <p:spPr>
            <a:xfrm>
              <a:off x="1500188" y="3643313"/>
              <a:ext cx="1000125" cy="1588"/>
            </a:xfrm>
            <a:prstGeom prst="straightConnector1">
              <a:avLst/>
            </a:prstGeom>
            <a:ln w="4445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ZoneTexte 5"/>
            <p:cNvSpPr txBox="1">
              <a:spLocks noChangeArrowheads="1"/>
            </p:cNvSpPr>
            <p:nvPr/>
          </p:nvSpPr>
          <p:spPr bwMode="auto">
            <a:xfrm>
              <a:off x="428625" y="3286125"/>
              <a:ext cx="12144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>
                  <a:latin typeface="Times New Roman" pitchFamily="18" charset="0"/>
                  <a:cs typeface="Times New Roman" pitchFamily="18" charset="0"/>
                </a:rPr>
                <a:t> Region a</a:t>
              </a:r>
            </a:p>
          </p:txBody>
        </p:sp>
        <p:sp>
          <p:nvSpPr>
            <p:cNvPr id="50" name="ZoneTexte 5"/>
            <p:cNvSpPr txBox="1">
              <a:spLocks noChangeArrowheads="1"/>
            </p:cNvSpPr>
            <p:nvPr/>
          </p:nvSpPr>
          <p:spPr bwMode="auto">
            <a:xfrm>
              <a:off x="1500188" y="3643313"/>
              <a:ext cx="1143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dirty="0" err="1">
                  <a:latin typeface="Times New Roman" pitchFamily="18" charset="0"/>
                  <a:cs typeface="Times New Roman" pitchFamily="18" charset="0"/>
                </a:rPr>
                <a:t>Region</a:t>
              </a:r>
              <a:r>
                <a:rPr lang="fr-FR" sz="2000" dirty="0">
                  <a:latin typeface="Times New Roman" pitchFamily="18" charset="0"/>
                  <a:cs typeface="Times New Roman" pitchFamily="18" charset="0"/>
                </a:rPr>
                <a:t> b</a:t>
              </a:r>
            </a:p>
          </p:txBody>
        </p:sp>
        <p:cxnSp>
          <p:nvCxnSpPr>
            <p:cNvPr id="51" name="Connecteur droit 50"/>
            <p:cNvCxnSpPr/>
            <p:nvPr/>
          </p:nvCxnSpPr>
          <p:spPr bwMode="auto">
            <a:xfrm rot="5400000">
              <a:off x="1533525" y="2357437"/>
              <a:ext cx="171450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ZoneTexte 5"/>
          <p:cNvSpPr txBox="1">
            <a:spLocks noChangeArrowheads="1"/>
          </p:cNvSpPr>
          <p:nvPr/>
        </p:nvSpPr>
        <p:spPr bwMode="auto">
          <a:xfrm>
            <a:off x="8143900" y="4400547"/>
            <a:ext cx="85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10 cm</a:t>
            </a:r>
          </a:p>
        </p:txBody>
      </p:sp>
      <p:sp>
        <p:nvSpPr>
          <p:cNvPr id="81" name="ZoneTexte 5"/>
          <p:cNvSpPr txBox="1">
            <a:spLocks noChangeArrowheads="1"/>
          </p:cNvSpPr>
          <p:nvPr/>
        </p:nvSpPr>
        <p:spPr bwMode="auto">
          <a:xfrm>
            <a:off x="5572132" y="6211669"/>
            <a:ext cx="3071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u="sng" dirty="0">
                <a:latin typeface="Times New Roman" pitchFamily="18" charset="0"/>
                <a:cs typeface="Times New Roman" pitchFamily="18" charset="0"/>
              </a:rPr>
              <a:t>Pitch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a → 400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b → 1000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m </a:t>
            </a:r>
          </a:p>
        </p:txBody>
      </p:sp>
      <p:cxnSp>
        <p:nvCxnSpPr>
          <p:cNvPr id="83" name="Connecteur droit avec flèche 82"/>
          <p:cNvCxnSpPr/>
          <p:nvPr/>
        </p:nvCxnSpPr>
        <p:spPr>
          <a:xfrm rot="5400000">
            <a:off x="7285830" y="4642647"/>
            <a:ext cx="1714500" cy="1587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5"/>
          <p:cNvSpPr txBox="1">
            <a:spLocks noChangeArrowheads="1"/>
          </p:cNvSpPr>
          <p:nvPr/>
        </p:nvSpPr>
        <p:spPr bwMode="auto">
          <a:xfrm>
            <a:off x="4071934" y="599998"/>
            <a:ext cx="2571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Forward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configuration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à coins arrondis 81"/>
          <p:cNvSpPr/>
          <p:nvPr/>
        </p:nvSpPr>
        <p:spPr>
          <a:xfrm>
            <a:off x="2357422" y="500042"/>
            <a:ext cx="4429156" cy="571504"/>
          </a:xfrm>
          <a:prstGeom prst="roundRect">
            <a:avLst/>
          </a:prstGeom>
          <a:noFill/>
          <a:ln w="603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9FA04-24C2-4E62-B980-65377822F6E1}" type="slidenum">
              <a:rPr lang="fr-FR"/>
              <a:pPr>
                <a:defRPr/>
              </a:pPr>
              <a:t>22</a:t>
            </a:fld>
            <a:endParaRPr lang="fr-FR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-214314" y="-142900"/>
            <a:ext cx="957266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solidFill>
                  <a:srgbClr val="3333FF"/>
                </a:solidFill>
                <a:latin typeface="Times New Roman" pitchFamily="18" charset="0"/>
              </a:rPr>
              <a:t>Ongoing work: tests with longitudinal magnetic field (2)</a:t>
            </a:r>
            <a:endParaRPr lang="en-GB" sz="32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0" y="85723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i="1" dirty="0" smtClean="0">
                <a:solidFill>
                  <a:srgbClr val="002060"/>
                </a:solidFill>
                <a:latin typeface="Times New Roman" pitchFamily="18" charset="0"/>
              </a:rPr>
              <a:t>Experimental set-up</a:t>
            </a:r>
            <a:endParaRPr lang="en-GB" sz="2000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4071934" y="322234"/>
          <a:ext cx="988188" cy="677874"/>
        </p:xfrm>
        <a:graphic>
          <a:graphicData uri="http://schemas.openxmlformats.org/presentationml/2006/ole">
            <p:oleObj spid="_x0000_s56323" name="Équation" r:id="rId3" imgW="393480" imgH="215640" progId="Equation.3">
              <p:embed/>
            </p:oleObj>
          </a:graphicData>
        </a:graphic>
      </p:graphicFrame>
      <p:pic>
        <p:nvPicPr>
          <p:cNvPr id="8" name="Image 7" descr="A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232281"/>
            <a:ext cx="7500958" cy="5411429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 bwMode="auto">
          <a:xfrm>
            <a:off x="4143372" y="3214686"/>
            <a:ext cx="928694" cy="4641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à coins arrondis 9"/>
          <p:cNvSpPr/>
          <p:nvPr/>
        </p:nvSpPr>
        <p:spPr>
          <a:xfrm>
            <a:off x="2857488" y="2643182"/>
            <a:ext cx="1357322" cy="642942"/>
          </a:xfrm>
          <a:prstGeom prst="roundRect">
            <a:avLst/>
          </a:prstGeom>
          <a:solidFill>
            <a:schemeClr val="bg1"/>
          </a:solidFill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928926" y="278605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Electronics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928926" y="4786322"/>
            <a:ext cx="1714512" cy="571504"/>
          </a:xfrm>
          <a:prstGeom prst="roundRect">
            <a:avLst/>
          </a:prstGeom>
          <a:solidFill>
            <a:schemeClr val="bg1"/>
          </a:solidFill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000364" y="485776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Acquisition PC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 bwMode="auto">
          <a:xfrm rot="10800000">
            <a:off x="2500298" y="4786322"/>
            <a:ext cx="428628" cy="2857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à coins arrondis 16"/>
          <p:cNvSpPr/>
          <p:nvPr/>
        </p:nvSpPr>
        <p:spPr>
          <a:xfrm>
            <a:off x="7286644" y="3214686"/>
            <a:ext cx="1071570" cy="571504"/>
          </a:xfrm>
          <a:prstGeom prst="roundRect">
            <a:avLst/>
          </a:prstGeom>
          <a:solidFill>
            <a:schemeClr val="bg1"/>
          </a:solidFill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7358082" y="328612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Magnet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 bwMode="auto">
          <a:xfrm rot="10800000">
            <a:off x="6858016" y="3214686"/>
            <a:ext cx="428628" cy="2857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e 53"/>
          <p:cNvGrpSpPr/>
          <p:nvPr/>
        </p:nvGrpSpPr>
        <p:grpSpPr>
          <a:xfrm>
            <a:off x="571472" y="1214422"/>
            <a:ext cx="8072494" cy="5643578"/>
            <a:chOff x="571472" y="1214422"/>
            <a:chExt cx="8072494" cy="5643578"/>
          </a:xfrm>
        </p:grpSpPr>
        <p:pic>
          <p:nvPicPr>
            <p:cNvPr id="33" name="Image 32" descr="A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472" y="1214422"/>
              <a:ext cx="8072494" cy="5643578"/>
            </a:xfrm>
            <a:prstGeom prst="rect">
              <a:avLst/>
            </a:prstGeom>
          </p:spPr>
        </p:pic>
        <p:grpSp>
          <p:nvGrpSpPr>
            <p:cNvPr id="52" name="Groupe 51"/>
            <p:cNvGrpSpPr/>
            <p:nvPr/>
          </p:nvGrpSpPr>
          <p:grpSpPr>
            <a:xfrm>
              <a:off x="4786314" y="1928802"/>
              <a:ext cx="2071702" cy="571504"/>
              <a:chOff x="4786314" y="1928802"/>
              <a:chExt cx="2071702" cy="571504"/>
            </a:xfrm>
          </p:grpSpPr>
          <p:sp>
            <p:nvSpPr>
              <p:cNvPr id="34" name="Rectangle à coins arrondis 33"/>
              <p:cNvSpPr/>
              <p:nvPr/>
            </p:nvSpPr>
            <p:spPr>
              <a:xfrm>
                <a:off x="4786314" y="1928802"/>
                <a:ext cx="2000264" cy="571504"/>
              </a:xfrm>
              <a:prstGeom prst="roundRect">
                <a:avLst/>
              </a:prstGeom>
              <a:solidFill>
                <a:schemeClr val="bg1"/>
              </a:solidFill>
              <a:ln w="857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4857752" y="2000240"/>
                <a:ext cx="20002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 err="1" smtClean="0">
                    <a:latin typeface="Times New Roman" pitchFamily="18" charset="0"/>
                    <a:cs typeface="Times New Roman" pitchFamily="18" charset="0"/>
                  </a:rPr>
                  <a:t>Magnet</a:t>
                </a:r>
                <a:r>
                  <a:rPr lang="fr-FR" sz="2000" dirty="0" smtClean="0">
                    <a:latin typeface="Times New Roman" pitchFamily="18" charset="0"/>
                    <a:cs typeface="Times New Roman" pitchFamily="18" charset="0"/>
                  </a:rPr>
                  <a:t> (0,1.5T)</a:t>
                </a:r>
                <a:endParaRPr lang="fr-FR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3" name="Groupe 52"/>
            <p:cNvGrpSpPr/>
            <p:nvPr/>
          </p:nvGrpSpPr>
          <p:grpSpPr>
            <a:xfrm>
              <a:off x="4214810" y="4144174"/>
              <a:ext cx="2428892" cy="1928032"/>
              <a:chOff x="4214810" y="4144174"/>
              <a:chExt cx="2428892" cy="1928032"/>
            </a:xfrm>
          </p:grpSpPr>
          <p:sp>
            <p:nvSpPr>
              <p:cNvPr id="36" name="Rectangle à coins arrondis 35"/>
              <p:cNvSpPr/>
              <p:nvPr/>
            </p:nvSpPr>
            <p:spPr>
              <a:xfrm>
                <a:off x="4214810" y="5214950"/>
                <a:ext cx="2428892" cy="857256"/>
              </a:xfrm>
              <a:prstGeom prst="roundRect">
                <a:avLst/>
              </a:prstGeom>
              <a:solidFill>
                <a:schemeClr val="bg1"/>
              </a:solidFill>
              <a:ln w="857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4214810" y="5286388"/>
                <a:ext cx="242889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 smtClean="0">
                    <a:latin typeface="Times New Roman" pitchFamily="18" charset="0"/>
                    <a:cs typeface="Times New Roman" pitchFamily="18" charset="0"/>
                  </a:rPr>
                  <a:t>Detector to </a:t>
                </a:r>
                <a:r>
                  <a:rPr lang="fr-FR" sz="2000" dirty="0" err="1" smtClean="0">
                    <a:latin typeface="Times New Roman" pitchFamily="18" charset="0"/>
                    <a:cs typeface="Times New Roman" pitchFamily="18" charset="0"/>
                  </a:rPr>
                  <a:t>be</a:t>
                </a:r>
                <a:r>
                  <a:rPr lang="fr-FR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000" dirty="0" err="1" smtClean="0">
                    <a:latin typeface="Times New Roman" pitchFamily="18" charset="0"/>
                    <a:cs typeface="Times New Roman" pitchFamily="18" charset="0"/>
                  </a:rPr>
                  <a:t>placed</a:t>
                </a:r>
                <a:r>
                  <a:rPr lang="fr-FR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000" dirty="0" err="1" smtClean="0">
                    <a:latin typeface="Times New Roman" pitchFamily="18" charset="0"/>
                    <a:cs typeface="Times New Roman" pitchFamily="18" charset="0"/>
                  </a:rPr>
                  <a:t>inside</a:t>
                </a:r>
                <a:r>
                  <a:rPr lang="fr-FR" sz="2000" dirty="0" smtClean="0">
                    <a:latin typeface="Times New Roman" pitchFamily="18" charset="0"/>
                    <a:cs typeface="Times New Roman" pitchFamily="18" charset="0"/>
                  </a:rPr>
                  <a:t> the </a:t>
                </a:r>
                <a:r>
                  <a:rPr lang="fr-FR" sz="2000" dirty="0" err="1" smtClean="0">
                    <a:latin typeface="Times New Roman" pitchFamily="18" charset="0"/>
                    <a:cs typeface="Times New Roman" pitchFamily="18" charset="0"/>
                  </a:rPr>
                  <a:t>magnet</a:t>
                </a:r>
                <a:endParaRPr lang="fr-FR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8" name="Connecteur droit avec flèche 37"/>
              <p:cNvCxnSpPr/>
              <p:nvPr/>
            </p:nvCxnSpPr>
            <p:spPr bwMode="auto">
              <a:xfrm rot="5400000" flipH="1" flipV="1">
                <a:off x="4750595" y="4679165"/>
                <a:ext cx="1071570" cy="1588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e 50"/>
            <p:cNvGrpSpPr/>
            <p:nvPr/>
          </p:nvGrpSpPr>
          <p:grpSpPr>
            <a:xfrm>
              <a:off x="3428992" y="3357562"/>
              <a:ext cx="1073158" cy="857256"/>
              <a:chOff x="3428992" y="3357562"/>
              <a:chExt cx="1073158" cy="857256"/>
            </a:xfrm>
          </p:grpSpPr>
          <p:sp>
            <p:nvSpPr>
              <p:cNvPr id="45" name="Rectangle à coins arrondis 44"/>
              <p:cNvSpPr/>
              <p:nvPr/>
            </p:nvSpPr>
            <p:spPr>
              <a:xfrm>
                <a:off x="3428992" y="3429000"/>
                <a:ext cx="785818" cy="785818"/>
              </a:xfrm>
              <a:prstGeom prst="roundRect">
                <a:avLst/>
              </a:prstGeom>
              <a:solidFill>
                <a:schemeClr val="bg1"/>
              </a:solidFill>
              <a:ln w="85725">
                <a:solidFill>
                  <a:srgbClr val="2CF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49" name="Groupe 48"/>
              <p:cNvGrpSpPr/>
              <p:nvPr/>
            </p:nvGrpSpPr>
            <p:grpSpPr>
              <a:xfrm>
                <a:off x="3571868" y="3357562"/>
                <a:ext cx="930282" cy="857256"/>
                <a:chOff x="3571868" y="3357562"/>
                <a:chExt cx="930282" cy="857256"/>
              </a:xfrm>
            </p:grpSpPr>
            <p:cxnSp>
              <p:nvCxnSpPr>
                <p:cNvPr id="40" name="Connecteur droit avec flèche 39"/>
                <p:cNvCxnSpPr/>
                <p:nvPr/>
              </p:nvCxnSpPr>
              <p:spPr bwMode="auto">
                <a:xfrm rot="5400000" flipH="1" flipV="1">
                  <a:off x="4072728" y="3785396"/>
                  <a:ext cx="857256" cy="1588"/>
                </a:xfrm>
                <a:prstGeom prst="straightConnector1">
                  <a:avLst/>
                </a:prstGeom>
                <a:ln w="69850">
                  <a:solidFill>
                    <a:srgbClr val="2CFC1C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44" name="Objet 43"/>
                <p:cNvGraphicFramePr>
                  <a:graphicFrameLocks noChangeAspect="1"/>
                </p:cNvGraphicFramePr>
                <p:nvPr/>
              </p:nvGraphicFramePr>
              <p:xfrm>
                <a:off x="3571868" y="3429000"/>
                <a:ext cx="500066" cy="666754"/>
              </p:xfrm>
              <a:graphic>
                <a:graphicData uri="http://schemas.openxmlformats.org/presentationml/2006/ole">
                  <p:oleObj spid="_x0000_s56324" name="Équation" r:id="rId6" imgW="152280" imgH="203040" progId="Equation.3">
                    <p:embed/>
                  </p:oleObj>
                </a:graphicData>
              </a:graphic>
            </p:graphicFrame>
          </p:grpSp>
        </p:grpSp>
        <p:grpSp>
          <p:nvGrpSpPr>
            <p:cNvPr id="50" name="Groupe 49"/>
            <p:cNvGrpSpPr/>
            <p:nvPr/>
          </p:nvGrpSpPr>
          <p:grpSpPr>
            <a:xfrm>
              <a:off x="5856296" y="3357562"/>
              <a:ext cx="1073158" cy="857256"/>
              <a:chOff x="5856296" y="3357562"/>
              <a:chExt cx="1073158" cy="857256"/>
            </a:xfrm>
          </p:grpSpPr>
          <p:cxnSp>
            <p:nvCxnSpPr>
              <p:cNvPr id="42" name="Connecteur droit avec flèche 41"/>
              <p:cNvCxnSpPr/>
              <p:nvPr/>
            </p:nvCxnSpPr>
            <p:spPr bwMode="auto">
              <a:xfrm rot="16200000" flipH="1" flipV="1">
                <a:off x="5428462" y="3785396"/>
                <a:ext cx="857256" cy="1588"/>
              </a:xfrm>
              <a:prstGeom prst="straightConnector1">
                <a:avLst/>
              </a:prstGeom>
              <a:ln w="76200">
                <a:solidFill>
                  <a:srgbClr val="2CFC1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à coins arrondis 45"/>
              <p:cNvSpPr/>
              <p:nvPr/>
            </p:nvSpPr>
            <p:spPr>
              <a:xfrm>
                <a:off x="6143636" y="3429000"/>
                <a:ext cx="785818" cy="785818"/>
              </a:xfrm>
              <a:prstGeom prst="roundRect">
                <a:avLst/>
              </a:prstGeom>
              <a:solidFill>
                <a:schemeClr val="bg1"/>
              </a:solidFill>
              <a:ln w="85725">
                <a:solidFill>
                  <a:srgbClr val="2CF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aphicFrame>
            <p:nvGraphicFramePr>
              <p:cNvPr id="47" name="Objet 46"/>
              <p:cNvGraphicFramePr>
                <a:graphicFrameLocks noChangeAspect="1"/>
              </p:cNvGraphicFramePr>
              <p:nvPr/>
            </p:nvGraphicFramePr>
            <p:xfrm>
              <a:off x="6286512" y="3429000"/>
              <a:ext cx="500066" cy="666754"/>
            </p:xfrm>
            <a:graphic>
              <a:graphicData uri="http://schemas.openxmlformats.org/presentationml/2006/ole">
                <p:oleObj spid="_x0000_s56325" name="Équation" r:id="rId7" imgW="152280" imgH="203040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990600" y="2411413"/>
            <a:ext cx="7153275" cy="23717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00125" y="2571750"/>
            <a:ext cx="721518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 sz="3200" dirty="0" err="1" smtClean="0">
                <a:latin typeface="Times New Roman" pitchFamily="18" charset="0"/>
              </a:rPr>
              <a:t>Experiment</a:t>
            </a:r>
            <a:r>
              <a:rPr lang="fr-FR" sz="3200" dirty="0" smtClean="0">
                <a:latin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</a:rPr>
              <a:t>at</a:t>
            </a:r>
            <a:r>
              <a:rPr lang="fr-FR" sz="3200" dirty="0" smtClean="0">
                <a:latin typeface="Times New Roman" pitchFamily="18" charset="0"/>
              </a:rPr>
              <a:t> CERN: new </a:t>
            </a:r>
            <a:r>
              <a:rPr lang="fr-FR" sz="3200" dirty="0" err="1" smtClean="0">
                <a:latin typeface="Times New Roman" pitchFamily="18" charset="0"/>
              </a:rPr>
              <a:t>results</a:t>
            </a:r>
            <a:endParaRPr lang="fr-FR" sz="32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3200" dirty="0" err="1" smtClean="0">
                <a:latin typeface="Times New Roman" pitchFamily="18" charset="0"/>
              </a:rPr>
              <a:t>Ongoing</a:t>
            </a:r>
            <a:r>
              <a:rPr lang="fr-FR" sz="3200" dirty="0" smtClean="0">
                <a:latin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</a:rPr>
              <a:t>work</a:t>
            </a:r>
            <a:endParaRPr lang="fr-FR" sz="3200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3200" b="1" dirty="0" err="1" smtClean="0">
                <a:latin typeface="Times New Roman" pitchFamily="18" charset="0"/>
              </a:rPr>
              <a:t>Upcoming</a:t>
            </a:r>
            <a:r>
              <a:rPr lang="fr-FR" sz="3200" b="1" dirty="0" smtClean="0">
                <a:latin typeface="Times New Roman" pitchFamily="18" charset="0"/>
              </a:rPr>
              <a:t> </a:t>
            </a:r>
            <a:r>
              <a:rPr lang="fr-FR" sz="3200" b="1" dirty="0" err="1" smtClean="0">
                <a:latin typeface="Times New Roman" pitchFamily="18" charset="0"/>
              </a:rPr>
              <a:t>experiment</a:t>
            </a:r>
            <a:endParaRPr lang="fr-FR" sz="32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fr-FR" sz="3200" dirty="0">
              <a:latin typeface="Times New Roman" pitchFamily="18" charset="0"/>
            </a:endParaRPr>
          </a:p>
        </p:txBody>
      </p:sp>
      <p:sp>
        <p:nvSpPr>
          <p:cNvPr id="10244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Experiments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9FA04-24C2-4E62-B980-65377822F6E1}" type="slidenum">
              <a:rPr lang="fr-FR"/>
              <a:pPr>
                <a:defRPr/>
              </a:pPr>
              <a:t>24</a:t>
            </a:fld>
            <a:endParaRPr lang="fr-FR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-214314" y="-142900"/>
            <a:ext cx="957266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solidFill>
                  <a:srgbClr val="3333FF"/>
                </a:solidFill>
                <a:latin typeface="Times New Roman" pitchFamily="18" charset="0"/>
              </a:rPr>
              <a:t>Upcoming experiment: new beam test at CERN (1)</a:t>
            </a:r>
            <a:endParaRPr lang="en-GB" sz="32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85720" y="571480"/>
            <a:ext cx="8786813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Goals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sparking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rate VS </a:t>
            </a:r>
            <a:r>
              <a:rPr lang="fr-FR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incoming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particles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momentum</a:t>
            </a:r>
            <a:endParaRPr lang="fr-FR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Drift gap influence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Mesh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type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effects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Gaz mixture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effects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/>
            <a:endParaRPr lang="fr-FR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Location: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CERN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the Proton Synchrotron (PS)</a:t>
            </a:r>
          </a:p>
          <a:p>
            <a:pPr marL="0" lvl="1"/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Date: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16th 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September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2010-3rd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October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2010</a:t>
            </a:r>
          </a:p>
          <a:p>
            <a:endParaRPr lang="fr-FR" sz="20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Detectors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1 X-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bulk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reference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5 mm drift gap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1 Y-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bulk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reference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5 mm drift gap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2 X-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bulk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adjustable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drift gap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1 X-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bulk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 second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mesh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type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1 X-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bulk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third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mesh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type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1 X-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bulk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thick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drift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electrode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F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èche droite 7"/>
          <p:cNvSpPr/>
          <p:nvPr/>
        </p:nvSpPr>
        <p:spPr>
          <a:xfrm rot="10800000">
            <a:off x="6000760" y="928671"/>
            <a:ext cx="571504" cy="28575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643702" y="714356"/>
            <a:ext cx="1285884" cy="7143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715140" y="85723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Main goal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rot="5400000" flipH="1" flipV="1">
            <a:off x="7537471" y="1464455"/>
            <a:ext cx="1213652" cy="794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8215338" y="91652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riority</a:t>
            </a:r>
            <a:endParaRPr lang="fr-F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ccolade fermante 35"/>
          <p:cNvSpPr/>
          <p:nvPr/>
        </p:nvSpPr>
        <p:spPr>
          <a:xfrm>
            <a:off x="2428860" y="1285860"/>
            <a:ext cx="428628" cy="857256"/>
          </a:xfrm>
          <a:prstGeom prst="righ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2857488" y="1363792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Detector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optimization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347662" y="1319212"/>
            <a:ext cx="8448675" cy="4219575"/>
            <a:chOff x="347662" y="1319212"/>
            <a:chExt cx="8448675" cy="4219575"/>
          </a:xfrm>
        </p:grpSpPr>
        <p:pic>
          <p:nvPicPr>
            <p:cNvPr id="18" name="Image 17" descr="CERNschedul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662" y="1319212"/>
              <a:ext cx="8448675" cy="4219575"/>
            </a:xfrm>
            <a:prstGeom prst="rect">
              <a:avLst/>
            </a:prstGeom>
          </p:spPr>
        </p:pic>
        <p:sp>
          <p:nvSpPr>
            <p:cNvPr id="19" name="Rectangle à coins arrondis 18"/>
            <p:cNvSpPr/>
            <p:nvPr/>
          </p:nvSpPr>
          <p:spPr>
            <a:xfrm>
              <a:off x="1643042" y="4071942"/>
              <a:ext cx="3786214" cy="500066"/>
            </a:xfrm>
            <a:prstGeom prst="roundRect">
              <a:avLst/>
            </a:prstGeom>
            <a:noFill/>
            <a:ln w="730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9FA04-24C2-4E62-B980-65377822F6E1}" type="slidenum">
              <a:rPr lang="fr-FR"/>
              <a:pPr>
                <a:defRPr/>
              </a:pPr>
              <a:t>25</a:t>
            </a:fld>
            <a:endParaRPr lang="fr-FR"/>
          </a:p>
        </p:txBody>
      </p:sp>
      <p:pic>
        <p:nvPicPr>
          <p:cNvPr id="5" name="Image 4" descr="BeamIntensity_PS.PNG"/>
          <p:cNvPicPr>
            <a:picLocks noChangeAspect="1"/>
          </p:cNvPicPr>
          <p:nvPr/>
        </p:nvPicPr>
        <p:blipFill>
          <a:blip r:embed="rId2" cstate="print"/>
          <a:srcRect b="4035"/>
          <a:stretch>
            <a:fillRect/>
          </a:stretch>
        </p:blipFill>
        <p:spPr>
          <a:xfrm rot="-60000">
            <a:off x="3363068" y="332122"/>
            <a:ext cx="5370342" cy="6169987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4407429" y="3643314"/>
            <a:ext cx="2000264" cy="1588"/>
          </a:xfrm>
          <a:prstGeom prst="straightConnector1">
            <a:avLst/>
          </a:prstGeom>
          <a:ln w="85725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193115" y="3786190"/>
            <a:ext cx="25717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range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planned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-214314" y="-142900"/>
            <a:ext cx="957266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solidFill>
                  <a:srgbClr val="3333FF"/>
                </a:solidFill>
                <a:latin typeface="Times New Roman" pitchFamily="18" charset="0"/>
              </a:rPr>
              <a:t>Upcoming experiment: new beam test at CERN (2)</a:t>
            </a:r>
            <a:endParaRPr lang="en-GB" sz="32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4282" y="3214686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PS main </a:t>
            </a:r>
            <a:r>
              <a:rPr lang="fr-FR" u="sng" dirty="0" err="1" smtClean="0">
                <a:latin typeface="Times New Roman" pitchFamily="18" charset="0"/>
                <a:cs typeface="Times New Roman" pitchFamily="18" charset="0"/>
              </a:rPr>
              <a:t>advantages</a:t>
            </a:r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close to CLAS12 central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tracker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running conditions</a:t>
            </a:r>
          </a:p>
          <a:p>
            <a:pPr>
              <a:buFont typeface="Arial" pitchFamily="34" charset="0"/>
              <a:buChar char="•"/>
            </a:pP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Adjustable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energy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42876" y="3214686"/>
            <a:ext cx="3428992" cy="1357322"/>
          </a:xfrm>
          <a:prstGeom prst="round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858016" y="500042"/>
            <a:ext cx="1714512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857884" y="928670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PS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beam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57200" y="-142875"/>
            <a:ext cx="82296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>
                <a:solidFill>
                  <a:srgbClr val="3333FF"/>
                </a:solidFill>
                <a:latin typeface="Times New Roman" pitchFamily="18" charset="0"/>
              </a:rPr>
              <a:t>Conclusions and </a:t>
            </a:r>
            <a:r>
              <a:rPr lang="en-GB" sz="3200" dirty="0" smtClean="0">
                <a:solidFill>
                  <a:srgbClr val="3333FF"/>
                </a:solidFill>
                <a:latin typeface="Times New Roman" pitchFamily="18" charset="0"/>
              </a:rPr>
              <a:t>outlooks</a:t>
            </a:r>
            <a:endParaRPr lang="en-GB" sz="32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2531" name="ZoneTexte 2"/>
          <p:cNvSpPr txBox="1">
            <a:spLocks noChangeArrowheads="1"/>
          </p:cNvSpPr>
          <p:nvPr/>
        </p:nvSpPr>
        <p:spPr bwMode="auto">
          <a:xfrm>
            <a:off x="214282" y="1110793"/>
            <a:ext cx="892917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Lot of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progress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October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CERN tests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almost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 smtClean="0">
                <a:latin typeface="Times New Roman" pitchFamily="18" charset="0"/>
                <a:cs typeface="Times New Roman" pitchFamily="18" charset="0"/>
              </a:rPr>
              <a:t>finalized</a:t>
            </a: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Tests of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third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generation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prototypes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ongoing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Experimental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sparking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rate investigation in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forward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configuration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begun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ZoneTexte 5"/>
          <p:cNvSpPr txBox="1">
            <a:spLocks noChangeArrowheads="1"/>
          </p:cNvSpPr>
          <p:nvPr/>
        </p:nvSpPr>
        <p:spPr bwMode="auto">
          <a:xfrm>
            <a:off x="1857356" y="4286256"/>
            <a:ext cx="55006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fr-FR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experiment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autumn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CERN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PS to</a:t>
            </a:r>
          </a:p>
          <a:p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sparking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rate VS incident </a:t>
            </a:r>
            <a:r>
              <a:rPr lang="fr-FR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particle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momentum</a:t>
            </a:r>
            <a:endParaRPr lang="fr-F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0" y="967918"/>
            <a:ext cx="9144000" cy="2357434"/>
          </a:xfrm>
          <a:prstGeom prst="round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1785918" y="4286256"/>
            <a:ext cx="5500726" cy="1428760"/>
          </a:xfrm>
          <a:prstGeom prst="round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990600" y="2411413"/>
            <a:ext cx="7153275" cy="23717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3555" name="Rectangle 9"/>
          <p:cNvSpPr>
            <a:spLocks noGrp="1" noChangeArrowheads="1"/>
          </p:cNvSpPr>
          <p:nvPr>
            <p:ph type="title"/>
          </p:nvPr>
        </p:nvSpPr>
        <p:spPr>
          <a:xfrm>
            <a:off x="642938" y="2928938"/>
            <a:ext cx="7772400" cy="1143000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Back up slides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DEDBC-D7F2-404F-9285-403895B0F78D}" type="slidenum">
              <a:rPr lang="fr-FR"/>
              <a:pPr>
                <a:defRPr/>
              </a:pPr>
              <a:t>28</a:t>
            </a:fld>
            <a:endParaRPr lang="fr-FR" dirty="0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457200" y="-142875"/>
            <a:ext cx="82296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3333FF"/>
                </a:solidFill>
                <a:latin typeface="Times New Roman" pitchFamily="18" charset="0"/>
              </a:rPr>
              <a:t>Micromegas and CLAS12 (2)</a:t>
            </a:r>
            <a:endParaRPr lang="en-GB" sz="32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4580" name="ZoneTexte 5"/>
          <p:cNvSpPr txBox="1">
            <a:spLocks noChangeArrowheads="1"/>
          </p:cNvSpPr>
          <p:nvPr/>
        </p:nvSpPr>
        <p:spPr bwMode="auto">
          <a:xfrm>
            <a:off x="142875" y="571500"/>
            <a:ext cx="6357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u="sng">
                <a:latin typeface="Times New Roman" pitchFamily="18" charset="0"/>
                <a:cs typeface="Times New Roman" pitchFamily="18" charset="0"/>
              </a:rPr>
              <a:t>Use:</a:t>
            </a:r>
            <a:r>
              <a:rPr lang="fr-F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alternative/complement</a:t>
            </a:r>
            <a:r>
              <a:rPr lang="fr-FR" sz="2000">
                <a:latin typeface="Times New Roman" pitchFamily="18" charset="0"/>
                <a:cs typeface="Times New Roman" pitchFamily="18" charset="0"/>
              </a:rPr>
              <a:t> to silicon vertex tracker</a:t>
            </a:r>
          </a:p>
        </p:txBody>
      </p:sp>
      <p:graphicFrame>
        <p:nvGraphicFramePr>
          <p:cNvPr id="7" name="Group 48"/>
          <p:cNvGraphicFramePr>
            <a:graphicFrameLocks/>
          </p:cNvGraphicFramePr>
          <p:nvPr/>
        </p:nvGraphicFramePr>
        <p:xfrm>
          <a:off x="1881188" y="1379538"/>
          <a:ext cx="5976937" cy="2286000"/>
        </p:xfrm>
        <a:graphic>
          <a:graphicData uri="http://schemas.openxmlformats.org/drawingml/2006/table">
            <a:tbl>
              <a:tblPr/>
              <a:tblGrid>
                <a:gridCol w="1490662"/>
                <a:gridCol w="968375"/>
                <a:gridCol w="752475"/>
                <a:gridCol w="1722438"/>
                <a:gridCol w="1042987"/>
              </a:tblGrid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fr-F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x 2MM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x 2SI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x 2SI + 3 x 2MM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Specs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fr-F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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pT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/p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T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(%)</a:t>
                      </a: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2.9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1.6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</a:t>
                      </a:r>
                      <a:r>
                        <a:rPr kumimoji="0" lang="el-GR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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(mrad)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1.3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15.1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&lt;10-20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</a:t>
                      </a:r>
                      <a:r>
                        <a:rPr kumimoji="0" lang="el-G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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mrad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10.9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2.9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2.6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&lt;10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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m)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212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1522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267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tbd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19" name="Text Box 41"/>
          <p:cNvSpPr txBox="1">
            <a:spLocks noChangeArrowheads="1"/>
          </p:cNvSpPr>
          <p:nvPr/>
        </p:nvSpPr>
        <p:spPr bwMode="auto">
          <a:xfrm>
            <a:off x="1912938" y="1000125"/>
            <a:ext cx="5929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latin typeface="Times New Roman" pitchFamily="18" charset="0"/>
                <a:cs typeface="Times New Roman" pitchFamily="18" charset="0"/>
              </a:rPr>
              <a:t>(for </a:t>
            </a:r>
            <a:r>
              <a:rPr lang="en-US" b="1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 @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 0.6 GeV/c , </a:t>
            </a:r>
            <a:r>
              <a:rPr lang="el-GR" b="1" i="1">
                <a:latin typeface="Times New Roman" pitchFamily="18" charset="0"/>
                <a:cs typeface="Arial" pitchFamily="34" charset="0"/>
                <a:sym typeface="Symbol" pitchFamily="18" charset="2"/>
              </a:rPr>
              <a:t></a:t>
            </a:r>
            <a:r>
              <a:rPr lang="en-US" b="1" i="1">
                <a:latin typeface="Times New Roman" pitchFamily="18" charset="0"/>
                <a:cs typeface="Arial" pitchFamily="34" charset="0"/>
              </a:rPr>
              <a:t> = 90°)</a:t>
            </a:r>
          </a:p>
        </p:txBody>
      </p:sp>
      <p:grpSp>
        <p:nvGrpSpPr>
          <p:cNvPr id="2" name="Groupe 11"/>
          <p:cNvGrpSpPr>
            <a:grpSpLocks/>
          </p:cNvGrpSpPr>
          <p:nvPr/>
        </p:nvGrpSpPr>
        <p:grpSpPr bwMode="auto">
          <a:xfrm>
            <a:off x="1857375" y="3857625"/>
            <a:ext cx="6000750" cy="785813"/>
            <a:chOff x="71406" y="5357826"/>
            <a:chExt cx="6000792" cy="785818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357158" y="5357826"/>
              <a:ext cx="5500727" cy="78581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66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4632" name="Text Box 43"/>
            <p:cNvSpPr txBox="1">
              <a:spLocks noChangeArrowheads="1"/>
            </p:cNvSpPr>
            <p:nvPr/>
          </p:nvSpPr>
          <p:spPr bwMode="auto">
            <a:xfrm>
              <a:off x="71406" y="5364320"/>
              <a:ext cx="600079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20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A </a:t>
              </a:r>
              <a:r>
                <a:rPr lang="fr-FR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mixed</a:t>
              </a:r>
              <a:r>
                <a:rPr lang="fr-FR" sz="20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solution </a:t>
              </a:r>
              <a:r>
                <a:rPr lang="fr-FR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combines advantages </a:t>
              </a:r>
              <a:r>
                <a:rPr lang="fr-FR" sz="20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of both the silicon (SI) and micromegas (MM) detectors</a:t>
              </a:r>
              <a:endParaRPr lang="fr-FR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e 22"/>
          <p:cNvGrpSpPr>
            <a:grpSpLocks/>
          </p:cNvGrpSpPr>
          <p:nvPr/>
        </p:nvGrpSpPr>
        <p:grpSpPr bwMode="auto">
          <a:xfrm>
            <a:off x="357188" y="1500188"/>
            <a:ext cx="7358062" cy="5214937"/>
            <a:chOff x="357174" y="1500188"/>
            <a:chExt cx="7358076" cy="5214937"/>
          </a:xfrm>
        </p:grpSpPr>
        <p:sp>
          <p:nvSpPr>
            <p:cNvPr id="17" name="Rectangle à coins arrondis 16"/>
            <p:cNvSpPr/>
            <p:nvPr/>
          </p:nvSpPr>
          <p:spPr bwMode="auto">
            <a:xfrm>
              <a:off x="428611" y="5357813"/>
              <a:ext cx="2000254" cy="928687"/>
            </a:xfrm>
            <a:prstGeom prst="roundRect">
              <a:avLst/>
            </a:prstGeom>
            <a:noFill/>
            <a:ln w="666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pSp>
          <p:nvGrpSpPr>
            <p:cNvPr id="24623" name="Groupe 21"/>
            <p:cNvGrpSpPr>
              <a:grpSpLocks/>
            </p:cNvGrpSpPr>
            <p:nvPr/>
          </p:nvGrpSpPr>
          <p:grpSpPr bwMode="auto">
            <a:xfrm>
              <a:off x="357174" y="1500188"/>
              <a:ext cx="7358076" cy="5214937"/>
              <a:chOff x="357174" y="1500188"/>
              <a:chExt cx="7358076" cy="5214937"/>
            </a:xfrm>
          </p:grpSpPr>
          <p:grpSp>
            <p:nvGrpSpPr>
              <p:cNvPr id="24624" name="Groupe 18"/>
              <p:cNvGrpSpPr>
                <a:grpSpLocks/>
              </p:cNvGrpSpPr>
              <p:nvPr/>
            </p:nvGrpSpPr>
            <p:grpSpPr bwMode="auto">
              <a:xfrm>
                <a:off x="2643188" y="1500188"/>
                <a:ext cx="5072062" cy="5214937"/>
                <a:chOff x="2643174" y="1500174"/>
                <a:chExt cx="5072098" cy="5214950"/>
              </a:xfrm>
            </p:grpSpPr>
            <p:pic>
              <p:nvPicPr>
                <p:cNvPr id="24627" name="Picture 2" descr="stephanb00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643174" y="1500174"/>
                  <a:ext cx="4288551" cy="39794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5" name="Connecteur droit avec flèche 14"/>
                <p:cNvCxnSpPr/>
                <p:nvPr/>
              </p:nvCxnSpPr>
              <p:spPr>
                <a:xfrm rot="16200000" flipV="1">
                  <a:off x="4893472" y="4393397"/>
                  <a:ext cx="1857380" cy="928695"/>
                </a:xfrm>
                <a:prstGeom prst="straightConnector1">
                  <a:avLst/>
                </a:prstGeom>
                <a:ln w="8572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629" name="ZoneTexte 16"/>
                <p:cNvSpPr txBox="1">
                  <a:spLocks noChangeArrowheads="1"/>
                </p:cNvSpPr>
                <p:nvPr/>
              </p:nvSpPr>
              <p:spPr bwMode="auto">
                <a:xfrm>
                  <a:off x="5500694" y="5786454"/>
                  <a:ext cx="2214578" cy="830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fr-FR" sz="2400">
                      <a:latin typeface="Times New Roman" pitchFamily="18" charset="0"/>
                      <a:cs typeface="Times New Roman" pitchFamily="18" charset="0"/>
                    </a:rPr>
                    <a:t>Curved  bulk micromegas</a:t>
                  </a:r>
                </a:p>
              </p:txBody>
            </p:sp>
            <p:sp>
              <p:nvSpPr>
                <p:cNvPr id="18" name="Rectangle à coins arrondis 17"/>
                <p:cNvSpPr/>
                <p:nvPr/>
              </p:nvSpPr>
              <p:spPr>
                <a:xfrm>
                  <a:off x="5643566" y="5786435"/>
                  <a:ext cx="2000268" cy="928689"/>
                </a:xfrm>
                <a:prstGeom prst="roundRect">
                  <a:avLst/>
                </a:prstGeom>
                <a:noFill/>
                <a:ln w="666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cxnSp>
            <p:nvCxnSpPr>
              <p:cNvPr id="16" name="Connecteur droit avec flèche 15"/>
              <p:cNvCxnSpPr/>
              <p:nvPr/>
            </p:nvCxnSpPr>
            <p:spPr bwMode="auto">
              <a:xfrm flipV="1">
                <a:off x="2357428" y="3857625"/>
                <a:ext cx="1928816" cy="1571625"/>
              </a:xfrm>
              <a:prstGeom prst="straightConnector1">
                <a:avLst/>
              </a:prstGeom>
              <a:ln w="857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26" name="ZoneTexte 16"/>
              <p:cNvSpPr txBox="1">
                <a:spLocks noChangeArrowheads="1"/>
              </p:cNvSpPr>
              <p:nvPr/>
            </p:nvSpPr>
            <p:spPr bwMode="auto">
              <a:xfrm>
                <a:off x="357174" y="5357826"/>
                <a:ext cx="2214562" cy="830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FR" sz="2400">
                    <a:latin typeface="Times New Roman" pitchFamily="18" charset="0"/>
                    <a:cs typeface="Times New Roman" pitchFamily="18" charset="0"/>
                  </a:rPr>
                  <a:t>Flat  bulk micromegas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3333FF"/>
                </a:solidFill>
                <a:latin typeface="Times New Roman" pitchFamily="18" charset="0"/>
              </a:rPr>
              <a:t>Basic principles of a micromegas detector</a:t>
            </a:r>
            <a:endParaRPr lang="en-GB" sz="32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5603" name="Picture 3" descr="ppeg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981075"/>
            <a:ext cx="47180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zoomp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663" y="981075"/>
            <a:ext cx="33321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 flipV="1">
            <a:off x="4205288" y="3297238"/>
            <a:ext cx="1314450" cy="703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fr-FR"/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 rot="26974" flipV="1">
            <a:off x="4344988" y="5008563"/>
            <a:ext cx="1174750" cy="447675"/>
          </a:xfrm>
          <a:prstGeom prst="notchedRightArrow">
            <a:avLst>
              <a:gd name="adj1" fmla="val 50000"/>
              <a:gd name="adj2" fmla="val 65603"/>
            </a:avLst>
          </a:prstGeom>
          <a:gradFill rotWithShape="0">
            <a:gsLst>
              <a:gs pos="0">
                <a:srgbClr val="FF33CC"/>
              </a:gs>
              <a:gs pos="100000">
                <a:srgbClr val="FFCCFF"/>
              </a:gs>
            </a:gsLst>
            <a:lin ang="0" scaled="1"/>
          </a:gradFill>
          <a:ln w="254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rot="10800000" wrap="none" anchor="ctr"/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762000" algn="l"/>
              </a:tabLst>
              <a:defRPr/>
            </a:pPr>
            <a:endParaRPr lang="en-GB" sz="2500" b="1">
              <a:latin typeface="Comic Sans MS" pitchFamily="66" charset="0"/>
              <a:cs typeface="Times New Roman" pitchFamily="16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124200" y="4910138"/>
            <a:ext cx="93345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2" pitchFamily="18" charset="2"/>
              <a:buNone/>
              <a:defRPr/>
            </a:pPr>
            <a:r>
              <a:rPr lang="fr-FR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~100 </a:t>
            </a:r>
            <a:r>
              <a:rPr lang="fr-FR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6" charset="0"/>
              </a:rPr>
              <a:t>m</a:t>
            </a:r>
            <a:r>
              <a:rPr lang="fr-FR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m</a:t>
            </a: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2" pitchFamily="18" charset="2"/>
              <a:buNone/>
              <a:defRPr/>
            </a:pPr>
            <a:r>
              <a:rPr lang="fr-FR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thin gap</a:t>
            </a:r>
            <a:endParaRPr lang="en-GB" sz="16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25608" name="Picture 9" descr="curr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2850" y="4187825"/>
            <a:ext cx="2220913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0EB36-F678-4EA3-9940-C13EDC4D147F}" type="slidenum">
              <a:rPr lang="fr-FR"/>
              <a:pPr>
                <a:defRPr/>
              </a:pPr>
              <a:t>3</a:t>
            </a:fld>
            <a:endParaRPr lang="fr-FR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457200" y="-142875"/>
            <a:ext cx="82296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solidFill>
                  <a:srgbClr val="3333FF"/>
                </a:solidFill>
                <a:latin typeface="Times New Roman" pitchFamily="18" charset="0"/>
              </a:rPr>
              <a:t>Introduction: </a:t>
            </a:r>
            <a:r>
              <a:rPr lang="en-GB" sz="3200" dirty="0" err="1">
                <a:solidFill>
                  <a:srgbClr val="3333FF"/>
                </a:solidFill>
                <a:latin typeface="Times New Roman" pitchFamily="18" charset="0"/>
              </a:rPr>
              <a:t>m</a:t>
            </a:r>
            <a:r>
              <a:rPr lang="en-GB" sz="3200" dirty="0" err="1" smtClean="0">
                <a:solidFill>
                  <a:srgbClr val="3333FF"/>
                </a:solidFill>
                <a:latin typeface="Times New Roman" pitchFamily="18" charset="0"/>
              </a:rPr>
              <a:t>icromegas</a:t>
            </a:r>
            <a:r>
              <a:rPr lang="en-GB" sz="32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GB" sz="3200" dirty="0">
                <a:solidFill>
                  <a:srgbClr val="3333FF"/>
                </a:solidFill>
                <a:latin typeface="Times New Roman" pitchFamily="18" charset="0"/>
              </a:rPr>
              <a:t>and CLAS12</a:t>
            </a:r>
            <a:endParaRPr lang="en-GB" sz="32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42874" y="474216"/>
          <a:ext cx="8715405" cy="6312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551"/>
                <a:gridCol w="1226611"/>
                <a:gridCol w="1743081"/>
                <a:gridCol w="1743081"/>
                <a:gridCol w="1743081"/>
              </a:tblGrid>
              <a:tr h="7954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Adressed</a:t>
                      </a:r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Analysis</a:t>
                      </a:r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undergone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Experiment</a:t>
                      </a:r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undergone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Upcoming</a:t>
                      </a:r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experiment</a:t>
                      </a:r>
                      <a:endParaRPr lang="fr-FR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74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bMM</a:t>
                      </a:r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feasibility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FF0000"/>
                          </a:solidFill>
                          <a:sym typeface="Wingdings 2"/>
                        </a:rPr>
                        <a:t>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9774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cbMM</a:t>
                      </a:r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feasibility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56843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MM </a:t>
                      </a: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behaviour</a:t>
                      </a:r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 </a:t>
                      </a:r>
                      <a:r>
                        <a:rPr lang="fr-FR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magnetic</a:t>
                      </a:r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field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9549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Sparking</a:t>
                      </a:r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rate (in barrel configuration:              )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sym typeface="Wingdings 2"/>
                      </a:endParaRPr>
                    </a:p>
                    <a:p>
                      <a:pPr algn="ctr"/>
                      <a:r>
                        <a:rPr lang="fr-FR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sym typeface="Wingdings 2"/>
                        </a:rPr>
                        <a:t></a:t>
                      </a:r>
                      <a:endParaRPr lang="fr-F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7954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Sparking</a:t>
                      </a:r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rate (in </a:t>
                      </a: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forward</a:t>
                      </a:r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configuration:             </a:t>
                      </a:r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kumimoji="0" lang="fr-FR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79549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Sparking</a:t>
                      </a:r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rate VS incident </a:t>
                      </a:r>
                      <a:r>
                        <a:rPr lang="fr-F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particle</a:t>
                      </a:r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momentum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r>
                        <a:rPr kumimoji="0" lang="fr-F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 </a:t>
                      </a:r>
                      <a:endParaRPr kumimoji="0" lang="fr-FR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3639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Long prototypes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characterization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kumimoji="0" lang="fr-FR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kumimoji="0" lang="fr-FR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0219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Experimental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estimation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of hadron flux in central </a:t>
                      </a:r>
                      <a:r>
                        <a:rPr lang="fr-FR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region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?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23" name="ZoneTexte 7"/>
          <p:cNvSpPr txBox="1">
            <a:spLocks noChangeArrowheads="1"/>
          </p:cNvSpPr>
          <p:nvPr/>
        </p:nvSpPr>
        <p:spPr bwMode="auto">
          <a:xfrm>
            <a:off x="2857456" y="6488668"/>
            <a:ext cx="6286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err="1">
                <a:latin typeface="Times New Roman" pitchFamily="18" charset="0"/>
                <a:cs typeface="Times New Roman" pitchFamily="18" charset="0"/>
              </a:rPr>
              <a:t>bMM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bulk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micromegas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cbMM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curved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bluk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micromegas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e 13"/>
          <p:cNvGrpSpPr>
            <a:grpSpLocks/>
          </p:cNvGrpSpPr>
          <p:nvPr/>
        </p:nvGrpSpPr>
        <p:grpSpPr bwMode="auto">
          <a:xfrm>
            <a:off x="4143371" y="2143116"/>
            <a:ext cx="2714624" cy="1500198"/>
            <a:chOff x="4143371" y="2071670"/>
            <a:chExt cx="2714644" cy="1500216"/>
          </a:xfrm>
        </p:grpSpPr>
        <p:sp>
          <p:nvSpPr>
            <p:cNvPr id="8" name="Ellipse 7"/>
            <p:cNvSpPr/>
            <p:nvPr/>
          </p:nvSpPr>
          <p:spPr>
            <a:xfrm>
              <a:off x="4143371" y="3071814"/>
              <a:ext cx="642942" cy="500072"/>
            </a:xfrm>
            <a:prstGeom prst="ellipse">
              <a:avLst/>
            </a:prstGeom>
            <a:noFill/>
            <a:ln w="539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 flipV="1">
              <a:off x="4643441" y="2749920"/>
              <a:ext cx="285759" cy="393123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/>
            <p:cNvSpPr/>
            <p:nvPr/>
          </p:nvSpPr>
          <p:spPr>
            <a:xfrm>
              <a:off x="4500561" y="2071670"/>
              <a:ext cx="2357454" cy="78582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229" name="ZoneTexte 7"/>
            <p:cNvSpPr txBox="1">
              <a:spLocks noChangeArrowheads="1"/>
            </p:cNvSpPr>
            <p:nvPr/>
          </p:nvSpPr>
          <p:spPr bwMode="auto">
            <a:xfrm>
              <a:off x="4572003" y="2143108"/>
              <a:ext cx="221455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Experiment</a:t>
              </a:r>
              <a:r>
                <a:rPr lang="fr-FR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at</a:t>
              </a:r>
              <a:r>
                <a:rPr lang="fr-FR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CERN (SPS)</a:t>
              </a:r>
              <a:endPara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7000892" y="1928802"/>
            <a:ext cx="2000264" cy="1548766"/>
            <a:chOff x="7000892" y="2214554"/>
            <a:chExt cx="2000264" cy="1548766"/>
          </a:xfrm>
        </p:grpSpPr>
        <p:sp>
          <p:nvSpPr>
            <p:cNvPr id="15" name="Rectangle 14"/>
            <p:cNvSpPr/>
            <p:nvPr/>
          </p:nvSpPr>
          <p:spPr>
            <a:xfrm>
              <a:off x="7072330" y="2214554"/>
              <a:ext cx="1857388" cy="128588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508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000892" y="2285992"/>
              <a:ext cx="200026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Spatial </a:t>
              </a:r>
              <a:r>
                <a:rPr lang="fr-FR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resolutions</a:t>
              </a:r>
              <a:endParaRPr lang="fr-F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and </a:t>
              </a:r>
              <a:r>
                <a:rPr lang="fr-FR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detection</a:t>
              </a:r>
              <a:r>
                <a:rPr lang="fr-FR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efficiencies</a:t>
              </a:r>
              <a:r>
                <a:rPr lang="fr-FR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fr-FR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with</a:t>
              </a:r>
              <a:r>
                <a:rPr lang="fr-FR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beam</a:t>
              </a:r>
              <a:r>
                <a:rPr lang="fr-FR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endParaRPr lang="fr-FR" dirty="0"/>
            </a:p>
          </p:txBody>
        </p:sp>
      </p:grpSp>
      <p:graphicFrame>
        <p:nvGraphicFramePr>
          <p:cNvPr id="19" name="Objet 18"/>
          <p:cNvGraphicFramePr>
            <a:graphicFrameLocks noChangeAspect="1"/>
          </p:cNvGraphicFramePr>
          <p:nvPr/>
        </p:nvGraphicFramePr>
        <p:xfrm>
          <a:off x="1571625" y="3000375"/>
          <a:ext cx="571500" cy="357188"/>
        </p:xfrm>
        <a:graphic>
          <a:graphicData uri="http://schemas.openxmlformats.org/presentationml/2006/ole">
            <p:oleObj spid="_x0000_s7230" name="Équation" r:id="rId3" imgW="431640" imgH="203040" progId="Equation.3">
              <p:embed/>
            </p:oleObj>
          </a:graphicData>
        </a:graphic>
      </p:graphicFrame>
      <p:graphicFrame>
        <p:nvGraphicFramePr>
          <p:cNvPr id="7231" name="Object 63"/>
          <p:cNvGraphicFramePr>
            <a:graphicFrameLocks noChangeAspect="1"/>
          </p:cNvGraphicFramePr>
          <p:nvPr/>
        </p:nvGraphicFramePr>
        <p:xfrm>
          <a:off x="1571604" y="3808623"/>
          <a:ext cx="571504" cy="392039"/>
        </p:xfrm>
        <a:graphic>
          <a:graphicData uri="http://schemas.openxmlformats.org/presentationml/2006/ole">
            <p:oleObj spid="_x0000_s7231" name="Équation" r:id="rId4" imgW="393480" imgH="215640" progId="Equation.3">
              <p:embed/>
            </p:oleObj>
          </a:graphicData>
        </a:graphic>
      </p:graphicFrame>
      <p:grpSp>
        <p:nvGrpSpPr>
          <p:cNvPr id="22" name="Groupe 13"/>
          <p:cNvGrpSpPr>
            <a:grpSpLocks/>
          </p:cNvGrpSpPr>
          <p:nvPr/>
        </p:nvGrpSpPr>
        <p:grpSpPr bwMode="auto">
          <a:xfrm>
            <a:off x="3357530" y="3571876"/>
            <a:ext cx="3214733" cy="1432148"/>
            <a:chOff x="1642999" y="3071605"/>
            <a:chExt cx="3214756" cy="1432165"/>
          </a:xfrm>
        </p:grpSpPr>
        <p:sp>
          <p:nvSpPr>
            <p:cNvPr id="23" name="Ellipse 22"/>
            <p:cNvSpPr/>
            <p:nvPr/>
          </p:nvSpPr>
          <p:spPr>
            <a:xfrm>
              <a:off x="4214813" y="3071605"/>
              <a:ext cx="642942" cy="500072"/>
            </a:xfrm>
            <a:prstGeom prst="ellipse">
              <a:avLst/>
            </a:prstGeom>
            <a:noFill/>
            <a:ln w="539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24" name="Connecteur droit avec flèche 23"/>
            <p:cNvCxnSpPr>
              <a:stCxn id="23" idx="4"/>
            </p:cNvCxnSpPr>
            <p:nvPr/>
          </p:nvCxnSpPr>
          <p:spPr>
            <a:xfrm rot="5400000">
              <a:off x="4000390" y="3571782"/>
              <a:ext cx="536000" cy="535791"/>
            </a:xfrm>
            <a:prstGeom prst="straightConnector1">
              <a:avLst/>
            </a:prstGeom>
            <a:ln w="5715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lipse 24"/>
            <p:cNvSpPr/>
            <p:nvPr/>
          </p:nvSpPr>
          <p:spPr>
            <a:xfrm>
              <a:off x="1642999" y="3789165"/>
              <a:ext cx="2357454" cy="714383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6" name="ZoneTexte 7"/>
            <p:cNvSpPr txBox="1">
              <a:spLocks noChangeArrowheads="1"/>
            </p:cNvSpPr>
            <p:nvPr/>
          </p:nvSpPr>
          <p:spPr bwMode="auto">
            <a:xfrm>
              <a:off x="1785900" y="3857431"/>
              <a:ext cx="2214552" cy="646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Experiment</a:t>
              </a:r>
              <a:r>
                <a:rPr lang="fr-FR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at</a:t>
              </a:r>
              <a:r>
                <a:rPr lang="fr-FR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Saclay</a:t>
              </a:r>
              <a:endPara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5643570" y="4786323"/>
            <a:ext cx="928689" cy="928693"/>
            <a:chOff x="5643570" y="4500571"/>
            <a:chExt cx="928689" cy="1500197"/>
          </a:xfrm>
        </p:grpSpPr>
        <p:sp>
          <p:nvSpPr>
            <p:cNvPr id="30" name="Ellipse 29"/>
            <p:cNvSpPr/>
            <p:nvPr/>
          </p:nvSpPr>
          <p:spPr bwMode="auto">
            <a:xfrm>
              <a:off x="5929322" y="5214950"/>
              <a:ext cx="642937" cy="785818"/>
            </a:xfrm>
            <a:prstGeom prst="ellipse">
              <a:avLst/>
            </a:prstGeom>
            <a:noFill/>
            <a:ln w="539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31" name="Connecteur droit avec flèche 30"/>
            <p:cNvCxnSpPr/>
            <p:nvPr/>
          </p:nvCxnSpPr>
          <p:spPr bwMode="auto">
            <a:xfrm rot="16200000" flipV="1">
              <a:off x="5536413" y="4607728"/>
              <a:ext cx="714380" cy="500066"/>
            </a:xfrm>
            <a:prstGeom prst="straightConnector1">
              <a:avLst/>
            </a:prstGeom>
            <a:ln w="5715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13"/>
          <p:cNvGrpSpPr>
            <a:grpSpLocks/>
          </p:cNvGrpSpPr>
          <p:nvPr/>
        </p:nvGrpSpPr>
        <p:grpSpPr bwMode="auto">
          <a:xfrm>
            <a:off x="6786546" y="3429000"/>
            <a:ext cx="2357454" cy="1428760"/>
            <a:chOff x="1571560" y="3571676"/>
            <a:chExt cx="2357470" cy="1428777"/>
          </a:xfrm>
        </p:grpSpPr>
        <p:sp>
          <p:nvSpPr>
            <p:cNvPr id="28" name="Ellipse 27"/>
            <p:cNvSpPr/>
            <p:nvPr/>
          </p:nvSpPr>
          <p:spPr>
            <a:xfrm>
              <a:off x="2428822" y="4571820"/>
              <a:ext cx="642942" cy="428633"/>
            </a:xfrm>
            <a:prstGeom prst="ellipse">
              <a:avLst/>
            </a:prstGeom>
            <a:noFill/>
            <a:ln w="539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29" name="Connecteur droit avec flèche 28"/>
            <p:cNvCxnSpPr/>
            <p:nvPr/>
          </p:nvCxnSpPr>
          <p:spPr>
            <a:xfrm rot="16200000" flipV="1">
              <a:off x="2178818" y="4464662"/>
              <a:ext cx="357194" cy="142877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Ellipse 31"/>
            <p:cNvSpPr/>
            <p:nvPr/>
          </p:nvSpPr>
          <p:spPr>
            <a:xfrm>
              <a:off x="1571560" y="3571676"/>
              <a:ext cx="2357454" cy="78582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3" name="ZoneTexte 7"/>
            <p:cNvSpPr txBox="1">
              <a:spLocks noChangeArrowheads="1"/>
            </p:cNvSpPr>
            <p:nvPr/>
          </p:nvSpPr>
          <p:spPr bwMode="auto">
            <a:xfrm>
              <a:off x="1714478" y="3643115"/>
              <a:ext cx="2214552" cy="646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Experiment</a:t>
              </a:r>
              <a:r>
                <a:rPr lang="fr-FR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at</a:t>
              </a:r>
              <a:r>
                <a:rPr lang="fr-FR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CERN (PS)</a:t>
              </a:r>
              <a:endPara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5572125" y="4786313"/>
            <a:ext cx="3000375" cy="1428750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1F40F-DB73-48EF-9388-1A1303A46EEF}" type="slidenum">
              <a:rPr lang="fr-FR"/>
              <a:pPr>
                <a:defRPr/>
              </a:pPr>
              <a:t>30</a:t>
            </a:fld>
            <a:endParaRPr lang="fr-FR" dirty="0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3333FF"/>
                </a:solidFill>
                <a:latin typeface="Times New Roman" pitchFamily="18" charset="0"/>
              </a:rPr>
              <a:t>Basic principles of a micromegas detector: bulk-micromegas</a:t>
            </a:r>
            <a:endParaRPr lang="en-GB" sz="32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6629" name="ZoneTexte 5"/>
          <p:cNvSpPr txBox="1">
            <a:spLocks noChangeArrowheads="1"/>
          </p:cNvSpPr>
          <p:nvPr/>
        </p:nvSpPr>
        <p:spPr bwMode="auto">
          <a:xfrm>
            <a:off x="357188" y="5072063"/>
            <a:ext cx="407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Times New Roman" pitchFamily="18" charset="0"/>
                <a:cs typeface="Times New Roman" pitchFamily="18" charset="0"/>
              </a:rPr>
              <a:t>Same principle as « classic » micromegas</a:t>
            </a:r>
          </a:p>
        </p:txBody>
      </p:sp>
      <p:sp>
        <p:nvSpPr>
          <p:cNvPr id="26630" name="ZoneTexte 6"/>
          <p:cNvSpPr txBox="1">
            <a:spLocks noChangeArrowheads="1"/>
          </p:cNvSpPr>
          <p:nvPr/>
        </p:nvSpPr>
        <p:spPr bwMode="auto">
          <a:xfrm>
            <a:off x="357188" y="5719763"/>
            <a:ext cx="4071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u="sng">
                <a:latin typeface="Times New Roman" pitchFamily="18" charset="0"/>
                <a:cs typeface="Times New Roman" pitchFamily="18" charset="0"/>
              </a:rPr>
              <a:t>Difference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 lies in </a:t>
            </a:r>
            <a:r>
              <a:rPr lang="fr-FR" u="sng">
                <a:latin typeface="Times New Roman" pitchFamily="18" charset="0"/>
                <a:cs typeface="Times New Roman" pitchFamily="18" charset="0"/>
              </a:rPr>
              <a:t>construction process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: mesh </a:t>
            </a:r>
            <a:r>
              <a:rPr lang="fr-FR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embedded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 on the PCB</a:t>
            </a:r>
          </a:p>
          <a:p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1" name="ZoneTexte 8"/>
          <p:cNvSpPr txBox="1">
            <a:spLocks noChangeArrowheads="1"/>
          </p:cNvSpPr>
          <p:nvPr/>
        </p:nvSpPr>
        <p:spPr bwMode="auto">
          <a:xfrm>
            <a:off x="5715000" y="4845050"/>
            <a:ext cx="2928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u="sng">
                <a:latin typeface="Times New Roman" pitchFamily="18" charset="0"/>
                <a:cs typeface="Times New Roman" pitchFamily="18" charset="0"/>
              </a:rPr>
              <a:t>Advantages:</a:t>
            </a:r>
          </a:p>
          <a:p>
            <a:pPr>
              <a:buFont typeface="Arial" pitchFamily="34" charset="0"/>
              <a:buChar char="•"/>
            </a:pPr>
            <a:r>
              <a:rPr lang="fr-FR" b="1">
                <a:latin typeface="Times New Roman" pitchFamily="18" charset="0"/>
                <a:cs typeface="Times New Roman" pitchFamily="18" charset="0"/>
              </a:rPr>
              <a:t>Detector built in nearly one process</a:t>
            </a:r>
          </a:p>
          <a:p>
            <a:pPr>
              <a:buFont typeface="Arial" pitchFamily="34" charset="0"/>
              <a:buChar char="•"/>
            </a:pPr>
            <a:r>
              <a:rPr lang="fr-FR" b="1">
                <a:latin typeface="Times New Roman" pitchFamily="18" charset="0"/>
                <a:cs typeface="Times New Roman" pitchFamily="18" charset="0"/>
              </a:rPr>
              <a:t>Geometry (flexible PCB)</a:t>
            </a:r>
          </a:p>
        </p:txBody>
      </p:sp>
      <p:pic>
        <p:nvPicPr>
          <p:cNvPr id="26632" name="Image 13" descr="bulkschem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175" y="1143000"/>
            <a:ext cx="69977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ZoneTexte 14"/>
          <p:cNvSpPr txBox="1">
            <a:spLocks noChangeArrowheads="1"/>
          </p:cNvSpPr>
          <p:nvPr/>
        </p:nvSpPr>
        <p:spPr bwMode="auto">
          <a:xfrm>
            <a:off x="4429125" y="1785938"/>
            <a:ext cx="1785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latin typeface="Times New Roman" pitchFamily="18" charset="0"/>
                <a:cs typeface="Times New Roman" pitchFamily="18" charset="0"/>
              </a:rPr>
              <a:t>Drift electrode</a:t>
            </a:r>
          </a:p>
        </p:txBody>
      </p:sp>
      <p:sp>
        <p:nvSpPr>
          <p:cNvPr id="26634" name="ZoneTexte 15"/>
          <p:cNvSpPr txBox="1">
            <a:spLocks noChangeArrowheads="1"/>
          </p:cNvSpPr>
          <p:nvPr/>
        </p:nvSpPr>
        <p:spPr bwMode="auto">
          <a:xfrm>
            <a:off x="3571875" y="2786063"/>
            <a:ext cx="714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latin typeface="Times New Roman" pitchFamily="18" charset="0"/>
                <a:cs typeface="Times New Roman" pitchFamily="18" charset="0"/>
              </a:rPr>
              <a:t>Strips</a:t>
            </a:r>
          </a:p>
        </p:txBody>
      </p:sp>
      <p:sp>
        <p:nvSpPr>
          <p:cNvPr id="26635" name="ZoneTexte 16"/>
          <p:cNvSpPr txBox="1">
            <a:spLocks noChangeArrowheads="1"/>
          </p:cNvSpPr>
          <p:nvPr/>
        </p:nvSpPr>
        <p:spPr bwMode="auto">
          <a:xfrm>
            <a:off x="5786438" y="2643188"/>
            <a:ext cx="1143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latin typeface="Times New Roman" pitchFamily="18" charset="0"/>
                <a:cs typeface="Times New Roman" pitchFamily="18" charset="0"/>
              </a:rPr>
              <a:t>Micromesh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rot="5400000" flipH="1" flipV="1">
            <a:off x="4965700" y="1606550"/>
            <a:ext cx="357188" cy="1588"/>
          </a:xfrm>
          <a:prstGeom prst="straightConnector1">
            <a:avLst/>
          </a:prstGeom>
          <a:ln w="539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16200000" flipH="1">
            <a:off x="3857625" y="3286125"/>
            <a:ext cx="571500" cy="28575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rot="5400000">
            <a:off x="3536157" y="3393281"/>
            <a:ext cx="571500" cy="71437"/>
          </a:xfrm>
          <a:prstGeom prst="straightConnector1">
            <a:avLst/>
          </a:prstGeom>
          <a:ln w="603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26635" idx="2"/>
          </p:cNvCxnSpPr>
          <p:nvPr/>
        </p:nvCxnSpPr>
        <p:spPr>
          <a:xfrm rot="5400000">
            <a:off x="6134894" y="3205957"/>
            <a:ext cx="447675" cy="1587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rot="5400000">
            <a:off x="1036638" y="3678238"/>
            <a:ext cx="357187" cy="158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rot="5400000">
            <a:off x="215107" y="2499519"/>
            <a:ext cx="2000250" cy="1587"/>
          </a:xfrm>
          <a:prstGeom prst="straightConnector1">
            <a:avLst/>
          </a:prstGeom>
          <a:ln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642" name="ZoneTexte 37"/>
          <p:cNvSpPr txBox="1">
            <a:spLocks noChangeArrowheads="1"/>
          </p:cNvSpPr>
          <p:nvPr/>
        </p:nvSpPr>
        <p:spPr bwMode="auto">
          <a:xfrm rot="-5400000">
            <a:off x="209551" y="3790950"/>
            <a:ext cx="14906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Amplification</a:t>
            </a:r>
          </a:p>
        </p:txBody>
      </p:sp>
      <p:sp>
        <p:nvSpPr>
          <p:cNvPr id="26643" name="ZoneTexte 38"/>
          <p:cNvSpPr txBox="1">
            <a:spLocks noChangeArrowheads="1"/>
          </p:cNvSpPr>
          <p:nvPr/>
        </p:nvSpPr>
        <p:spPr bwMode="auto">
          <a:xfrm rot="-5400000">
            <a:off x="347663" y="2295525"/>
            <a:ext cx="12144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Conversion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F9989-4DD3-485F-B7E8-9E16CF17CF63}" type="slidenum">
              <a:rPr lang="fr-FR"/>
              <a:pPr>
                <a:defRPr/>
              </a:pPr>
              <a:t>31</a:t>
            </a:fld>
            <a:endParaRPr lang="fr-FR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457200" y="-142875"/>
            <a:ext cx="82296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3333FF"/>
                </a:solidFill>
                <a:latin typeface="Times New Roman" pitchFamily="18" charset="0"/>
              </a:rPr>
              <a:t>What is a spark? (1)</a:t>
            </a:r>
            <a:endParaRPr lang="en-GB" sz="3200">
              <a:solidFill>
                <a:schemeClr val="accent2"/>
              </a:solidFill>
              <a:latin typeface="Times New Roman" pitchFamily="18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2571750" y="1785938"/>
            <a:ext cx="54292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571750" y="3286125"/>
            <a:ext cx="542925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ZoneTexte 5"/>
          <p:cNvSpPr txBox="1">
            <a:spLocks noChangeArrowheads="1"/>
          </p:cNvSpPr>
          <p:nvPr/>
        </p:nvSpPr>
        <p:spPr bwMode="auto">
          <a:xfrm>
            <a:off x="0" y="1571625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Times New Roman" pitchFamily="18" charset="0"/>
                <a:cs typeface="Times New Roman" pitchFamily="18" charset="0"/>
              </a:rPr>
              <a:t>Drift electrode</a:t>
            </a:r>
          </a:p>
        </p:txBody>
      </p:sp>
      <p:sp>
        <p:nvSpPr>
          <p:cNvPr id="8199" name="ZoneTexte 5"/>
          <p:cNvSpPr txBox="1">
            <a:spLocks noChangeArrowheads="1"/>
          </p:cNvSpPr>
          <p:nvPr/>
        </p:nvSpPr>
        <p:spPr bwMode="auto">
          <a:xfrm>
            <a:off x="0" y="3071813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Times New Roman" pitchFamily="18" charset="0"/>
                <a:cs typeface="Times New Roman" pitchFamily="18" charset="0"/>
              </a:rPr>
              <a:t>Mesh</a:t>
            </a:r>
          </a:p>
        </p:txBody>
      </p:sp>
      <p:sp>
        <p:nvSpPr>
          <p:cNvPr id="8200" name="ZoneTexte 5"/>
          <p:cNvSpPr txBox="1">
            <a:spLocks noChangeArrowheads="1"/>
          </p:cNvSpPr>
          <p:nvPr/>
        </p:nvSpPr>
        <p:spPr bwMode="auto">
          <a:xfrm>
            <a:off x="0" y="3957638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Times New Roman" pitchFamily="18" charset="0"/>
                <a:cs typeface="Times New Roman" pitchFamily="18" charset="0"/>
              </a:rPr>
              <a:t>PCB</a:t>
            </a:r>
          </a:p>
        </p:txBody>
      </p:sp>
      <p:grpSp>
        <p:nvGrpSpPr>
          <p:cNvPr id="2" name="Groupe 64"/>
          <p:cNvGrpSpPr>
            <a:grpSpLocks/>
          </p:cNvGrpSpPr>
          <p:nvPr/>
        </p:nvGrpSpPr>
        <p:grpSpPr bwMode="auto">
          <a:xfrm>
            <a:off x="2571750" y="4286250"/>
            <a:ext cx="5472113" cy="142875"/>
            <a:chOff x="2571750" y="4071938"/>
            <a:chExt cx="5472113" cy="142875"/>
          </a:xfrm>
        </p:grpSpPr>
        <p:sp>
          <p:nvSpPr>
            <p:cNvPr id="50" name="Rectangle 49"/>
            <p:cNvSpPr/>
            <p:nvPr/>
          </p:nvSpPr>
          <p:spPr>
            <a:xfrm>
              <a:off x="2643188" y="4071938"/>
              <a:ext cx="214312" cy="1428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071813" y="4071938"/>
              <a:ext cx="214312" cy="1428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500438" y="4071938"/>
              <a:ext cx="214312" cy="1428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929063" y="4071938"/>
              <a:ext cx="214312" cy="1428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57688" y="4071938"/>
              <a:ext cx="214312" cy="1428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786313" y="4071938"/>
              <a:ext cx="214312" cy="1428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14938" y="4071938"/>
              <a:ext cx="214312" cy="1428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643563" y="4071938"/>
              <a:ext cx="214312" cy="1428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72188" y="4071938"/>
              <a:ext cx="214312" cy="1428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00813" y="4071938"/>
              <a:ext cx="214312" cy="1428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29438" y="4071938"/>
              <a:ext cx="214312" cy="1428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358063" y="4071938"/>
              <a:ext cx="214312" cy="1428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786688" y="4071938"/>
              <a:ext cx="214312" cy="1428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16" name="Connecteur droit 15"/>
            <p:cNvCxnSpPr/>
            <p:nvPr/>
          </p:nvCxnSpPr>
          <p:spPr>
            <a:xfrm>
              <a:off x="2571750" y="4214813"/>
              <a:ext cx="5472113" cy="0"/>
            </a:xfrm>
            <a:prstGeom prst="line">
              <a:avLst/>
            </a:prstGeom>
            <a:ln w="666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02" name="ZoneTexte 5"/>
          <p:cNvSpPr txBox="1">
            <a:spLocks noChangeArrowheads="1"/>
          </p:cNvSpPr>
          <p:nvPr/>
        </p:nvSpPr>
        <p:spPr bwMode="auto">
          <a:xfrm>
            <a:off x="8215313" y="1571625"/>
            <a:ext cx="928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Times New Roman" pitchFamily="18" charset="0"/>
                <a:cs typeface="Times New Roman" pitchFamily="18" charset="0"/>
              </a:rPr>
              <a:t>600V</a:t>
            </a:r>
          </a:p>
        </p:txBody>
      </p:sp>
      <p:sp>
        <p:nvSpPr>
          <p:cNvPr id="8203" name="ZoneTexte 5"/>
          <p:cNvSpPr txBox="1">
            <a:spLocks noChangeArrowheads="1"/>
          </p:cNvSpPr>
          <p:nvPr/>
        </p:nvSpPr>
        <p:spPr bwMode="auto">
          <a:xfrm>
            <a:off x="8215313" y="3028950"/>
            <a:ext cx="928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Times New Roman" pitchFamily="18" charset="0"/>
                <a:cs typeface="Times New Roman" pitchFamily="18" charset="0"/>
              </a:rPr>
              <a:t>400V</a:t>
            </a:r>
          </a:p>
        </p:txBody>
      </p:sp>
      <p:sp>
        <p:nvSpPr>
          <p:cNvPr id="8204" name="ZoneTexte 5"/>
          <p:cNvSpPr txBox="1">
            <a:spLocks noChangeArrowheads="1"/>
          </p:cNvSpPr>
          <p:nvPr/>
        </p:nvSpPr>
        <p:spPr bwMode="auto">
          <a:xfrm>
            <a:off x="5715000" y="863600"/>
            <a:ext cx="171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latin typeface="Times New Roman" pitchFamily="18" charset="0"/>
                <a:cs typeface="Times New Roman" pitchFamily="18" charset="0"/>
              </a:rPr>
              <a:t>Ionizing particle (MIP)</a:t>
            </a:r>
          </a:p>
        </p:txBody>
      </p:sp>
      <p:sp>
        <p:nvSpPr>
          <p:cNvPr id="8205" name="ZoneTexte 5"/>
          <p:cNvSpPr txBox="1">
            <a:spLocks noChangeArrowheads="1"/>
          </p:cNvSpPr>
          <p:nvPr/>
        </p:nvSpPr>
        <p:spPr bwMode="auto">
          <a:xfrm rot="-5400000">
            <a:off x="1442244" y="2272507"/>
            <a:ext cx="1343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Times New Roman" pitchFamily="18" charset="0"/>
                <a:cs typeface="Times New Roman" pitchFamily="18" charset="0"/>
              </a:rPr>
              <a:t>conversion</a:t>
            </a:r>
          </a:p>
        </p:txBody>
      </p:sp>
      <p:sp>
        <p:nvSpPr>
          <p:cNvPr id="8206" name="ZoneTexte 5"/>
          <p:cNvSpPr txBox="1">
            <a:spLocks noChangeArrowheads="1"/>
          </p:cNvSpPr>
          <p:nvPr/>
        </p:nvSpPr>
        <p:spPr bwMode="auto">
          <a:xfrm rot="-5400000">
            <a:off x="1299369" y="3558382"/>
            <a:ext cx="1628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Times New Roman" pitchFamily="18" charset="0"/>
                <a:cs typeface="Times New Roman" pitchFamily="18" charset="0"/>
              </a:rPr>
              <a:t>amplification</a:t>
            </a:r>
          </a:p>
        </p:txBody>
      </p:sp>
      <p:sp>
        <p:nvSpPr>
          <p:cNvPr id="69" name="Ellipse 68"/>
          <p:cNvSpPr/>
          <p:nvPr/>
        </p:nvSpPr>
        <p:spPr>
          <a:xfrm>
            <a:off x="5500688" y="1214438"/>
            <a:ext cx="214312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" name="Groupe 71"/>
          <p:cNvGrpSpPr>
            <a:grpSpLocks/>
          </p:cNvGrpSpPr>
          <p:nvPr/>
        </p:nvGrpSpPr>
        <p:grpSpPr bwMode="auto">
          <a:xfrm>
            <a:off x="4929188" y="2286000"/>
            <a:ext cx="714375" cy="369888"/>
            <a:chOff x="5000628" y="2285992"/>
            <a:chExt cx="714380" cy="369332"/>
          </a:xfrm>
        </p:grpSpPr>
        <p:sp>
          <p:nvSpPr>
            <p:cNvPr id="70" name="Ellipse 69"/>
            <p:cNvSpPr/>
            <p:nvPr/>
          </p:nvSpPr>
          <p:spPr>
            <a:xfrm>
              <a:off x="5000628" y="2428652"/>
              <a:ext cx="142876" cy="1426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225" name="ZoneTexte 70"/>
            <p:cNvSpPr txBox="1">
              <a:spLocks noChangeArrowheads="1"/>
            </p:cNvSpPr>
            <p:nvPr/>
          </p:nvSpPr>
          <p:spPr bwMode="auto">
            <a:xfrm>
              <a:off x="5214942" y="2285992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latin typeface="Times New Roman" pitchFamily="18" charset="0"/>
                  <a:cs typeface="Times New Roman" pitchFamily="18" charset="0"/>
                </a:rPr>
                <a:t>e-</a:t>
              </a:r>
            </a:p>
          </p:txBody>
        </p:sp>
      </p:grpSp>
      <p:grpSp>
        <p:nvGrpSpPr>
          <p:cNvPr id="5" name="Groupe 63"/>
          <p:cNvGrpSpPr>
            <a:grpSpLocks/>
          </p:cNvGrpSpPr>
          <p:nvPr/>
        </p:nvGrpSpPr>
        <p:grpSpPr bwMode="auto">
          <a:xfrm>
            <a:off x="4429125" y="3429000"/>
            <a:ext cx="642938" cy="571500"/>
            <a:chOff x="4500562" y="4572008"/>
            <a:chExt cx="642953" cy="571503"/>
          </a:xfrm>
        </p:grpSpPr>
        <p:sp>
          <p:nvSpPr>
            <p:cNvPr id="42" name="Ellipse 41"/>
            <p:cNvSpPr/>
            <p:nvPr/>
          </p:nvSpPr>
          <p:spPr bwMode="auto">
            <a:xfrm>
              <a:off x="5000637" y="4929198"/>
              <a:ext cx="142878" cy="1428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4" name="Ellipse 43"/>
            <p:cNvSpPr/>
            <p:nvPr/>
          </p:nvSpPr>
          <p:spPr bwMode="auto">
            <a:xfrm>
              <a:off x="4572002" y="4714884"/>
              <a:ext cx="142878" cy="1428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5" name="Ellipse 44"/>
            <p:cNvSpPr/>
            <p:nvPr/>
          </p:nvSpPr>
          <p:spPr bwMode="auto">
            <a:xfrm>
              <a:off x="4714880" y="5000635"/>
              <a:ext cx="142878" cy="1428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6" name="Ellipse 45"/>
            <p:cNvSpPr/>
            <p:nvPr/>
          </p:nvSpPr>
          <p:spPr bwMode="auto">
            <a:xfrm>
              <a:off x="4857758" y="4929198"/>
              <a:ext cx="142878" cy="1428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7" name="Ellipse 46"/>
            <p:cNvSpPr/>
            <p:nvPr/>
          </p:nvSpPr>
          <p:spPr bwMode="auto">
            <a:xfrm>
              <a:off x="4929197" y="4714884"/>
              <a:ext cx="142878" cy="1428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8" name="Ellipse 47"/>
            <p:cNvSpPr/>
            <p:nvPr/>
          </p:nvSpPr>
          <p:spPr bwMode="auto">
            <a:xfrm>
              <a:off x="4714880" y="4572008"/>
              <a:ext cx="142878" cy="1428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9" name="Ellipse 48"/>
            <p:cNvSpPr/>
            <p:nvPr/>
          </p:nvSpPr>
          <p:spPr bwMode="auto">
            <a:xfrm>
              <a:off x="4714880" y="4786322"/>
              <a:ext cx="142878" cy="1428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3" name="Ellipse 62"/>
            <p:cNvSpPr/>
            <p:nvPr/>
          </p:nvSpPr>
          <p:spPr bwMode="auto">
            <a:xfrm>
              <a:off x="4500562" y="4929198"/>
              <a:ext cx="142878" cy="1428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6" name="Groupe 71"/>
          <p:cNvGrpSpPr>
            <a:grpSpLocks/>
          </p:cNvGrpSpPr>
          <p:nvPr/>
        </p:nvGrpSpPr>
        <p:grpSpPr bwMode="auto">
          <a:xfrm>
            <a:off x="4214813" y="3286125"/>
            <a:ext cx="2928937" cy="857250"/>
            <a:chOff x="3786182" y="5072074"/>
            <a:chExt cx="2928946" cy="857256"/>
          </a:xfrm>
        </p:grpSpPr>
        <p:sp>
          <p:nvSpPr>
            <p:cNvPr id="66" name="Ellipse 65"/>
            <p:cNvSpPr/>
            <p:nvPr/>
          </p:nvSpPr>
          <p:spPr>
            <a:xfrm>
              <a:off x="3786182" y="5072074"/>
              <a:ext cx="1000128" cy="8572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215" name="ZoneTexte 5"/>
            <p:cNvSpPr txBox="1">
              <a:spLocks noChangeArrowheads="1"/>
            </p:cNvSpPr>
            <p:nvPr/>
          </p:nvSpPr>
          <p:spPr bwMode="auto">
            <a:xfrm>
              <a:off x="5000628" y="5143511"/>
              <a:ext cx="1714500" cy="70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>
                  <a:latin typeface="Times New Roman" pitchFamily="18" charset="0"/>
                  <a:cs typeface="Times New Roman" pitchFamily="18" charset="0"/>
                </a:rPr>
                <a:t>Signal amplified</a:t>
              </a:r>
            </a:p>
          </p:txBody>
        </p:sp>
      </p:grpSp>
      <p:grpSp>
        <p:nvGrpSpPr>
          <p:cNvPr id="7" name="Groupe 79"/>
          <p:cNvGrpSpPr>
            <a:grpSpLocks/>
          </p:cNvGrpSpPr>
          <p:nvPr/>
        </p:nvGrpSpPr>
        <p:grpSpPr bwMode="auto">
          <a:xfrm>
            <a:off x="3571875" y="4857750"/>
            <a:ext cx="3286125" cy="785813"/>
            <a:chOff x="3357554" y="6000768"/>
            <a:chExt cx="3286148" cy="785818"/>
          </a:xfrm>
        </p:grpSpPr>
        <p:sp>
          <p:nvSpPr>
            <p:cNvPr id="76" name="Rectangle à coins arrondis 75"/>
            <p:cNvSpPr/>
            <p:nvPr/>
          </p:nvSpPr>
          <p:spPr>
            <a:xfrm>
              <a:off x="3714745" y="6000768"/>
              <a:ext cx="2571768" cy="785818"/>
            </a:xfrm>
            <a:prstGeom prst="roundRect">
              <a:avLst/>
            </a:prstGeom>
            <a:noFill/>
            <a:ln w="635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213" name="ZoneTexte 5"/>
            <p:cNvSpPr txBox="1">
              <a:spLocks noChangeArrowheads="1"/>
            </p:cNvSpPr>
            <p:nvPr/>
          </p:nvSpPr>
          <p:spPr bwMode="auto">
            <a:xfrm>
              <a:off x="3357554" y="6000768"/>
              <a:ext cx="3286148" cy="70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2000">
                  <a:latin typeface="Times New Roman" pitchFamily="18" charset="0"/>
                  <a:cs typeface="Times New Roman" pitchFamily="18" charset="0"/>
                </a:rPr>
                <a:t>Charge collected </a:t>
              </a:r>
            </a:p>
            <a:p>
              <a:pPr algn="ctr"/>
              <a:r>
                <a:rPr lang="fr-FR" sz="2000">
                  <a:latin typeface="Times New Roman" pitchFamily="18" charset="0"/>
                  <a:cs typeface="Times New Roman" pitchFamily="18" charset="0"/>
                </a:rPr>
                <a:t>on the strips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39 0.17369 L -4.44444E-6 0.00301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91 -1.9889E-6 L -0.03091 0.150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A3CE1-F0D2-4BF5-8749-13E905F72BB2}" type="slidenum">
              <a:rPr lang="fr-FR"/>
              <a:pPr>
                <a:defRPr/>
              </a:pPr>
              <a:t>32</a:t>
            </a:fld>
            <a:endParaRPr lang="fr-FR" dirty="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457200" y="-142875"/>
            <a:ext cx="82296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3333FF"/>
                </a:solidFill>
                <a:latin typeface="Times New Roman" pitchFamily="18" charset="0"/>
              </a:rPr>
              <a:t>What is a spark? (2)</a:t>
            </a:r>
            <a:endParaRPr lang="en-GB" sz="3200">
              <a:solidFill>
                <a:schemeClr val="accent2"/>
              </a:solidFill>
              <a:latin typeface="Times New Roman" pitchFamily="18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2571750" y="1785938"/>
            <a:ext cx="54292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571750" y="3286125"/>
            <a:ext cx="542925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2" name="ZoneTexte 5"/>
          <p:cNvSpPr txBox="1">
            <a:spLocks noChangeArrowheads="1"/>
          </p:cNvSpPr>
          <p:nvPr/>
        </p:nvSpPr>
        <p:spPr bwMode="auto">
          <a:xfrm>
            <a:off x="0" y="1571625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Times New Roman" pitchFamily="18" charset="0"/>
                <a:cs typeface="Times New Roman" pitchFamily="18" charset="0"/>
              </a:rPr>
              <a:t>Drift electrode</a:t>
            </a:r>
          </a:p>
        </p:txBody>
      </p:sp>
      <p:sp>
        <p:nvSpPr>
          <p:cNvPr id="9223" name="ZoneTexte 5"/>
          <p:cNvSpPr txBox="1">
            <a:spLocks noChangeArrowheads="1"/>
          </p:cNvSpPr>
          <p:nvPr/>
        </p:nvSpPr>
        <p:spPr bwMode="auto">
          <a:xfrm>
            <a:off x="0" y="3071813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Times New Roman" pitchFamily="18" charset="0"/>
                <a:cs typeface="Times New Roman" pitchFamily="18" charset="0"/>
              </a:rPr>
              <a:t>Mesh</a:t>
            </a:r>
          </a:p>
        </p:txBody>
      </p:sp>
      <p:sp>
        <p:nvSpPr>
          <p:cNvPr id="9224" name="ZoneTexte 5"/>
          <p:cNvSpPr txBox="1">
            <a:spLocks noChangeArrowheads="1"/>
          </p:cNvSpPr>
          <p:nvPr/>
        </p:nvSpPr>
        <p:spPr bwMode="auto">
          <a:xfrm>
            <a:off x="0" y="3957638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Times New Roman" pitchFamily="18" charset="0"/>
                <a:cs typeface="Times New Roman" pitchFamily="18" charset="0"/>
              </a:rPr>
              <a:t>PCB</a:t>
            </a:r>
          </a:p>
        </p:txBody>
      </p:sp>
      <p:grpSp>
        <p:nvGrpSpPr>
          <p:cNvPr id="2" name="Groupe 64"/>
          <p:cNvGrpSpPr>
            <a:grpSpLocks/>
          </p:cNvGrpSpPr>
          <p:nvPr/>
        </p:nvGrpSpPr>
        <p:grpSpPr bwMode="auto">
          <a:xfrm>
            <a:off x="2571750" y="4286250"/>
            <a:ext cx="5472113" cy="142875"/>
            <a:chOff x="2571750" y="4071938"/>
            <a:chExt cx="5472113" cy="142875"/>
          </a:xfrm>
        </p:grpSpPr>
        <p:sp>
          <p:nvSpPr>
            <p:cNvPr id="50" name="Rectangle 49"/>
            <p:cNvSpPr/>
            <p:nvPr/>
          </p:nvSpPr>
          <p:spPr>
            <a:xfrm>
              <a:off x="2643188" y="4071938"/>
              <a:ext cx="214312" cy="1428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071813" y="4071938"/>
              <a:ext cx="214312" cy="1428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500438" y="4071938"/>
              <a:ext cx="214312" cy="1428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929063" y="4071938"/>
              <a:ext cx="214312" cy="1428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57688" y="4071938"/>
              <a:ext cx="214312" cy="1428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786313" y="4071938"/>
              <a:ext cx="214312" cy="1428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14938" y="4071938"/>
              <a:ext cx="214312" cy="1428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643563" y="4071938"/>
              <a:ext cx="214312" cy="1428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72188" y="4071938"/>
              <a:ext cx="214312" cy="1428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00813" y="4071938"/>
              <a:ext cx="214312" cy="1428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29438" y="4071938"/>
              <a:ext cx="214312" cy="1428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358063" y="4071938"/>
              <a:ext cx="214312" cy="1428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786688" y="4071938"/>
              <a:ext cx="214312" cy="1428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16" name="Connecteur droit 15"/>
            <p:cNvCxnSpPr/>
            <p:nvPr/>
          </p:nvCxnSpPr>
          <p:spPr>
            <a:xfrm>
              <a:off x="2571750" y="4214813"/>
              <a:ext cx="5472113" cy="0"/>
            </a:xfrm>
            <a:prstGeom prst="line">
              <a:avLst/>
            </a:prstGeom>
            <a:ln w="666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26" name="ZoneTexte 5"/>
          <p:cNvSpPr txBox="1">
            <a:spLocks noChangeArrowheads="1"/>
          </p:cNvSpPr>
          <p:nvPr/>
        </p:nvSpPr>
        <p:spPr bwMode="auto">
          <a:xfrm>
            <a:off x="8215313" y="1571625"/>
            <a:ext cx="928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Times New Roman" pitchFamily="18" charset="0"/>
                <a:cs typeface="Times New Roman" pitchFamily="18" charset="0"/>
              </a:rPr>
              <a:t>600V</a:t>
            </a:r>
          </a:p>
        </p:txBody>
      </p:sp>
      <p:sp>
        <p:nvSpPr>
          <p:cNvPr id="8218" name="ZoneTexte 5"/>
          <p:cNvSpPr txBox="1">
            <a:spLocks noChangeArrowheads="1"/>
          </p:cNvSpPr>
          <p:nvPr/>
        </p:nvSpPr>
        <p:spPr bwMode="auto">
          <a:xfrm>
            <a:off x="8215313" y="3028950"/>
            <a:ext cx="928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Times New Roman" pitchFamily="18" charset="0"/>
                <a:cs typeface="Times New Roman" pitchFamily="18" charset="0"/>
              </a:rPr>
              <a:t>400V</a:t>
            </a:r>
          </a:p>
        </p:txBody>
      </p:sp>
      <p:sp>
        <p:nvSpPr>
          <p:cNvPr id="9228" name="ZoneTexte 5"/>
          <p:cNvSpPr txBox="1">
            <a:spLocks noChangeArrowheads="1"/>
          </p:cNvSpPr>
          <p:nvPr/>
        </p:nvSpPr>
        <p:spPr bwMode="auto">
          <a:xfrm>
            <a:off x="5715000" y="714375"/>
            <a:ext cx="2000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latin typeface="Times New Roman" pitchFamily="18" charset="0"/>
                <a:cs typeface="Times New Roman" pitchFamily="18" charset="0"/>
              </a:rPr>
              <a:t>Ionizing particle (hadron)</a:t>
            </a:r>
          </a:p>
        </p:txBody>
      </p:sp>
      <p:sp>
        <p:nvSpPr>
          <p:cNvPr id="9229" name="ZoneTexte 5"/>
          <p:cNvSpPr txBox="1">
            <a:spLocks noChangeArrowheads="1"/>
          </p:cNvSpPr>
          <p:nvPr/>
        </p:nvSpPr>
        <p:spPr bwMode="auto">
          <a:xfrm rot="-5400000">
            <a:off x="1442244" y="2272507"/>
            <a:ext cx="1343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Times New Roman" pitchFamily="18" charset="0"/>
                <a:cs typeface="Times New Roman" pitchFamily="18" charset="0"/>
              </a:rPr>
              <a:t>conversion</a:t>
            </a:r>
          </a:p>
        </p:txBody>
      </p:sp>
      <p:sp>
        <p:nvSpPr>
          <p:cNvPr id="9230" name="ZoneTexte 5"/>
          <p:cNvSpPr txBox="1">
            <a:spLocks noChangeArrowheads="1"/>
          </p:cNvSpPr>
          <p:nvPr/>
        </p:nvSpPr>
        <p:spPr bwMode="auto">
          <a:xfrm rot="-5400000">
            <a:off x="1299369" y="3558382"/>
            <a:ext cx="1628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Times New Roman" pitchFamily="18" charset="0"/>
                <a:cs typeface="Times New Roman" pitchFamily="18" charset="0"/>
              </a:rPr>
              <a:t>amplification</a:t>
            </a:r>
          </a:p>
        </p:txBody>
      </p:sp>
      <p:sp>
        <p:nvSpPr>
          <p:cNvPr id="69" name="Ellipse 68"/>
          <p:cNvSpPr/>
          <p:nvPr/>
        </p:nvSpPr>
        <p:spPr>
          <a:xfrm>
            <a:off x="5500688" y="1214438"/>
            <a:ext cx="214312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" name="Groupe 71"/>
          <p:cNvGrpSpPr>
            <a:grpSpLocks/>
          </p:cNvGrpSpPr>
          <p:nvPr/>
        </p:nvGrpSpPr>
        <p:grpSpPr bwMode="auto">
          <a:xfrm>
            <a:off x="5000625" y="3357563"/>
            <a:ext cx="2928938" cy="857250"/>
            <a:chOff x="3786182" y="5072074"/>
            <a:chExt cx="2928946" cy="857256"/>
          </a:xfrm>
        </p:grpSpPr>
        <p:sp>
          <p:nvSpPr>
            <p:cNvPr id="66" name="Ellipse 65"/>
            <p:cNvSpPr/>
            <p:nvPr/>
          </p:nvSpPr>
          <p:spPr>
            <a:xfrm>
              <a:off x="3786182" y="5072074"/>
              <a:ext cx="1143003" cy="8572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271" name="ZoneTexte 5"/>
            <p:cNvSpPr txBox="1">
              <a:spLocks noChangeArrowheads="1"/>
            </p:cNvSpPr>
            <p:nvPr/>
          </p:nvSpPr>
          <p:spPr bwMode="auto">
            <a:xfrm>
              <a:off x="5000628" y="5143512"/>
              <a:ext cx="17145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>
                  <a:latin typeface="Times New Roman" pitchFamily="18" charset="0"/>
                  <a:cs typeface="Times New Roman" pitchFamily="18" charset="0"/>
                </a:rPr>
                <a:t>High charge density</a:t>
              </a:r>
            </a:p>
          </p:txBody>
        </p:sp>
      </p:grpSp>
      <p:grpSp>
        <p:nvGrpSpPr>
          <p:cNvPr id="5" name="Groupe 79"/>
          <p:cNvGrpSpPr>
            <a:grpSpLocks/>
          </p:cNvGrpSpPr>
          <p:nvPr/>
        </p:nvGrpSpPr>
        <p:grpSpPr bwMode="auto">
          <a:xfrm>
            <a:off x="3643313" y="5857875"/>
            <a:ext cx="3286125" cy="785813"/>
            <a:chOff x="3357545" y="6000768"/>
            <a:chExt cx="3286148" cy="785818"/>
          </a:xfrm>
        </p:grpSpPr>
        <p:sp>
          <p:nvSpPr>
            <p:cNvPr id="76" name="Rectangle à coins arrondis 75"/>
            <p:cNvSpPr/>
            <p:nvPr/>
          </p:nvSpPr>
          <p:spPr>
            <a:xfrm>
              <a:off x="3714734" y="6000768"/>
              <a:ext cx="2571768" cy="785818"/>
            </a:xfrm>
            <a:prstGeom prst="roundRect">
              <a:avLst/>
            </a:prstGeom>
            <a:noFill/>
            <a:ln w="635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269" name="ZoneTexte 5"/>
            <p:cNvSpPr txBox="1">
              <a:spLocks noChangeArrowheads="1"/>
            </p:cNvSpPr>
            <p:nvPr/>
          </p:nvSpPr>
          <p:spPr bwMode="auto">
            <a:xfrm>
              <a:off x="3357545" y="6000768"/>
              <a:ext cx="328614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2000">
                  <a:latin typeface="Times New Roman" pitchFamily="18" charset="0"/>
                  <a:cs typeface="Times New Roman" pitchFamily="18" charset="0"/>
                </a:rPr>
                <a:t>Spark = discharge in amplification gap</a:t>
              </a:r>
            </a:p>
          </p:txBody>
        </p:sp>
      </p:grpSp>
      <p:sp>
        <p:nvSpPr>
          <p:cNvPr id="78" name="ZoneTexte 5"/>
          <p:cNvSpPr txBox="1">
            <a:spLocks noChangeArrowheads="1"/>
          </p:cNvSpPr>
          <p:nvPr/>
        </p:nvSpPr>
        <p:spPr bwMode="auto">
          <a:xfrm>
            <a:off x="2571750" y="4643438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Discharge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blinds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MM detector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because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sets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mesh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strip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to the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voltage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ZoneTexte 5"/>
          <p:cNvSpPr txBox="1">
            <a:spLocks noChangeArrowheads="1"/>
          </p:cNvSpPr>
          <p:nvPr/>
        </p:nvSpPr>
        <p:spPr bwMode="auto">
          <a:xfrm>
            <a:off x="2714625" y="5357813"/>
            <a:ext cx="571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latin typeface="Times New Roman" pitchFamily="18" charset="0"/>
                <a:cs typeface="Times New Roman" pitchFamily="18" charset="0"/>
              </a:rPr>
              <a:t>Recovery time depends on Protection circuit (~1 ms)</a:t>
            </a:r>
          </a:p>
        </p:txBody>
      </p:sp>
      <p:sp>
        <p:nvSpPr>
          <p:cNvPr id="65" name="Ellipse 64"/>
          <p:cNvSpPr/>
          <p:nvPr/>
        </p:nvSpPr>
        <p:spPr>
          <a:xfrm>
            <a:off x="4643438" y="3143250"/>
            <a:ext cx="2143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6" name="Groupe 63"/>
          <p:cNvGrpSpPr>
            <a:grpSpLocks/>
          </p:cNvGrpSpPr>
          <p:nvPr/>
        </p:nvGrpSpPr>
        <p:grpSpPr bwMode="auto">
          <a:xfrm>
            <a:off x="5214938" y="2643188"/>
            <a:ext cx="642937" cy="571500"/>
            <a:chOff x="4500562" y="4572008"/>
            <a:chExt cx="642941" cy="571503"/>
          </a:xfrm>
        </p:grpSpPr>
        <p:sp>
          <p:nvSpPr>
            <p:cNvPr id="72" name="Ellipse 71"/>
            <p:cNvSpPr/>
            <p:nvPr/>
          </p:nvSpPr>
          <p:spPr bwMode="auto">
            <a:xfrm>
              <a:off x="5000627" y="4929197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3" name="Ellipse 72"/>
            <p:cNvSpPr/>
            <p:nvPr/>
          </p:nvSpPr>
          <p:spPr bwMode="auto">
            <a:xfrm>
              <a:off x="4571999" y="4714884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5" name="Ellipse 74"/>
            <p:cNvSpPr/>
            <p:nvPr/>
          </p:nvSpPr>
          <p:spPr bwMode="auto">
            <a:xfrm>
              <a:off x="4714875" y="5000635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0" name="Ellipse 79"/>
            <p:cNvSpPr/>
            <p:nvPr/>
          </p:nvSpPr>
          <p:spPr bwMode="auto">
            <a:xfrm>
              <a:off x="4857751" y="4929197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1" name="Ellipse 80"/>
            <p:cNvSpPr/>
            <p:nvPr/>
          </p:nvSpPr>
          <p:spPr bwMode="auto">
            <a:xfrm>
              <a:off x="4929190" y="4714884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2" name="Ellipse 81"/>
            <p:cNvSpPr/>
            <p:nvPr/>
          </p:nvSpPr>
          <p:spPr bwMode="auto">
            <a:xfrm>
              <a:off x="4714875" y="4572008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3" name="Ellipse 82"/>
            <p:cNvSpPr/>
            <p:nvPr/>
          </p:nvSpPr>
          <p:spPr bwMode="auto">
            <a:xfrm>
              <a:off x="4714875" y="4786321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4" name="Ellipse 83"/>
            <p:cNvSpPr/>
            <p:nvPr/>
          </p:nvSpPr>
          <p:spPr bwMode="auto">
            <a:xfrm>
              <a:off x="4500562" y="4929197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7" name="Groupe 102"/>
          <p:cNvGrpSpPr>
            <a:grpSpLocks/>
          </p:cNvGrpSpPr>
          <p:nvPr/>
        </p:nvGrpSpPr>
        <p:grpSpPr bwMode="auto">
          <a:xfrm>
            <a:off x="5072063" y="3429000"/>
            <a:ext cx="928687" cy="642938"/>
            <a:chOff x="5286384" y="3429000"/>
            <a:chExt cx="928686" cy="642938"/>
          </a:xfrm>
        </p:grpSpPr>
        <p:grpSp>
          <p:nvGrpSpPr>
            <p:cNvPr id="8" name="Groupe 63"/>
            <p:cNvGrpSpPr>
              <a:grpSpLocks/>
            </p:cNvGrpSpPr>
            <p:nvPr/>
          </p:nvGrpSpPr>
          <p:grpSpPr bwMode="auto">
            <a:xfrm>
              <a:off x="5572132" y="3500438"/>
              <a:ext cx="642938" cy="571500"/>
              <a:chOff x="4500562" y="4572008"/>
              <a:chExt cx="642941" cy="571503"/>
            </a:xfrm>
          </p:grpSpPr>
          <p:sp>
            <p:nvSpPr>
              <p:cNvPr id="86" name="Ellipse 85"/>
              <p:cNvSpPr/>
              <p:nvPr/>
            </p:nvSpPr>
            <p:spPr bwMode="auto">
              <a:xfrm>
                <a:off x="5000628" y="4929197"/>
                <a:ext cx="142875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7" name="Ellipse 86"/>
              <p:cNvSpPr/>
              <p:nvPr/>
            </p:nvSpPr>
            <p:spPr bwMode="auto">
              <a:xfrm>
                <a:off x="4572001" y="4714884"/>
                <a:ext cx="142875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8" name="Ellipse 87"/>
              <p:cNvSpPr/>
              <p:nvPr/>
            </p:nvSpPr>
            <p:spPr bwMode="auto">
              <a:xfrm>
                <a:off x="4714877" y="5000635"/>
                <a:ext cx="142875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9" name="Ellipse 88"/>
              <p:cNvSpPr/>
              <p:nvPr/>
            </p:nvSpPr>
            <p:spPr bwMode="auto">
              <a:xfrm>
                <a:off x="4857752" y="4929197"/>
                <a:ext cx="142875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0" name="Ellipse 89"/>
              <p:cNvSpPr/>
              <p:nvPr/>
            </p:nvSpPr>
            <p:spPr bwMode="auto">
              <a:xfrm>
                <a:off x="4929190" y="4714884"/>
                <a:ext cx="142875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1" name="Ellipse 90"/>
              <p:cNvSpPr/>
              <p:nvPr/>
            </p:nvSpPr>
            <p:spPr bwMode="auto">
              <a:xfrm>
                <a:off x="4714877" y="4572008"/>
                <a:ext cx="142875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2" name="Ellipse 91"/>
              <p:cNvSpPr/>
              <p:nvPr/>
            </p:nvSpPr>
            <p:spPr bwMode="auto">
              <a:xfrm>
                <a:off x="4714877" y="4786321"/>
                <a:ext cx="142875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3" name="Ellipse 92"/>
              <p:cNvSpPr/>
              <p:nvPr/>
            </p:nvSpPr>
            <p:spPr bwMode="auto">
              <a:xfrm>
                <a:off x="4500564" y="4929197"/>
                <a:ext cx="142875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9" name="Groupe 63"/>
            <p:cNvGrpSpPr>
              <a:grpSpLocks/>
            </p:cNvGrpSpPr>
            <p:nvPr/>
          </p:nvGrpSpPr>
          <p:grpSpPr bwMode="auto">
            <a:xfrm>
              <a:off x="5286384" y="3429000"/>
              <a:ext cx="642938" cy="571500"/>
              <a:chOff x="4500562" y="4572008"/>
              <a:chExt cx="642941" cy="571503"/>
            </a:xfrm>
          </p:grpSpPr>
          <p:sp>
            <p:nvSpPr>
              <p:cNvPr id="95" name="Ellipse 94"/>
              <p:cNvSpPr/>
              <p:nvPr/>
            </p:nvSpPr>
            <p:spPr bwMode="auto">
              <a:xfrm>
                <a:off x="5000626" y="4929198"/>
                <a:ext cx="142875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6" name="Ellipse 95"/>
              <p:cNvSpPr/>
              <p:nvPr/>
            </p:nvSpPr>
            <p:spPr bwMode="auto">
              <a:xfrm>
                <a:off x="4571999" y="4714884"/>
                <a:ext cx="142875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7" name="Ellipse 96"/>
              <p:cNvSpPr/>
              <p:nvPr/>
            </p:nvSpPr>
            <p:spPr bwMode="auto">
              <a:xfrm>
                <a:off x="4714875" y="5000635"/>
                <a:ext cx="142875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8" name="Ellipse 97"/>
              <p:cNvSpPr/>
              <p:nvPr/>
            </p:nvSpPr>
            <p:spPr bwMode="auto">
              <a:xfrm>
                <a:off x="4857750" y="4929198"/>
                <a:ext cx="142875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9" name="Ellipse 98"/>
              <p:cNvSpPr/>
              <p:nvPr/>
            </p:nvSpPr>
            <p:spPr bwMode="auto">
              <a:xfrm>
                <a:off x="4929188" y="4714884"/>
                <a:ext cx="142875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00" name="Ellipse 99"/>
              <p:cNvSpPr/>
              <p:nvPr/>
            </p:nvSpPr>
            <p:spPr bwMode="auto">
              <a:xfrm>
                <a:off x="4714875" y="4572008"/>
                <a:ext cx="142875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01" name="Ellipse 100"/>
              <p:cNvSpPr/>
              <p:nvPr/>
            </p:nvSpPr>
            <p:spPr bwMode="auto">
              <a:xfrm>
                <a:off x="4714875" y="4786322"/>
                <a:ext cx="142875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02" name="Ellipse 101"/>
              <p:cNvSpPr/>
              <p:nvPr/>
            </p:nvSpPr>
            <p:spPr bwMode="auto">
              <a:xfrm>
                <a:off x="4500562" y="4929198"/>
                <a:ext cx="142875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sp>
        <p:nvSpPr>
          <p:cNvPr id="17" name="Éclair 16"/>
          <p:cNvSpPr/>
          <p:nvPr/>
        </p:nvSpPr>
        <p:spPr>
          <a:xfrm>
            <a:off x="5143500" y="3357563"/>
            <a:ext cx="785813" cy="857250"/>
          </a:xfrm>
          <a:prstGeom prst="lightningBol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4" name="ZoneTexte 5"/>
          <p:cNvSpPr txBox="1">
            <a:spLocks noChangeArrowheads="1"/>
          </p:cNvSpPr>
          <p:nvPr/>
        </p:nvSpPr>
        <p:spPr bwMode="auto">
          <a:xfrm>
            <a:off x="5929313" y="3429000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39 0.28608 L -4.44444E-6 -4.43108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-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9362E-6 L 0.07083 -0.031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26457E-6 L -0.00434 0.1315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8" grpId="0"/>
      <p:bldP spid="69" grpId="0" animBg="1"/>
      <p:bldP spid="78" grpId="0"/>
      <p:bldP spid="79" grpId="0"/>
      <p:bldP spid="65" grpId="0" animBg="1"/>
      <p:bldP spid="65" grpId="1" animBg="1"/>
      <p:bldP spid="17" grpId="0" animBg="1"/>
      <p:bldP spid="7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BBE6F-9085-4B54-9DA3-484CCA2A2C22}" type="slidenum">
              <a:rPr lang="fr-FR"/>
              <a:pPr>
                <a:defRPr/>
              </a:pPr>
              <a:t>33</a:t>
            </a:fld>
            <a:endParaRPr lang="fr-FR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457200" y="-142875"/>
            <a:ext cx="82296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solidFill>
                  <a:srgbClr val="3333FF"/>
                </a:solidFill>
                <a:latin typeface="Times New Roman" pitchFamily="18" charset="0"/>
              </a:rPr>
              <a:t>Description</a:t>
            </a:r>
            <a:endParaRPr lang="en-GB" sz="32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7652" name="Image 13" descr="100_9187.jpg"/>
          <p:cNvPicPr>
            <a:picLocks noChangeAspect="1"/>
          </p:cNvPicPr>
          <p:nvPr/>
        </p:nvPicPr>
        <p:blipFill>
          <a:blip r:embed="rId2" cstate="print"/>
          <a:srcRect b="18750"/>
          <a:stretch>
            <a:fillRect/>
          </a:stretch>
        </p:blipFill>
        <p:spPr bwMode="auto">
          <a:xfrm>
            <a:off x="0" y="1285875"/>
            <a:ext cx="9144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cteur droit avec flèche 15"/>
          <p:cNvCxnSpPr/>
          <p:nvPr/>
        </p:nvCxnSpPr>
        <p:spPr>
          <a:xfrm rot="10800000">
            <a:off x="4929188" y="4071938"/>
            <a:ext cx="1571625" cy="50006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ZoneTexte 5"/>
          <p:cNvSpPr txBox="1">
            <a:spLocks noChangeArrowheads="1"/>
          </p:cNvSpPr>
          <p:nvPr/>
        </p:nvSpPr>
        <p:spPr bwMode="auto">
          <a:xfrm>
            <a:off x="5214938" y="4357688"/>
            <a:ext cx="85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rot="5400000">
            <a:off x="6037262" y="3106738"/>
            <a:ext cx="785813" cy="1588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6" name="ZoneTexte 21"/>
          <p:cNvSpPr txBox="1">
            <a:spLocks noChangeArrowheads="1"/>
          </p:cNvSpPr>
          <p:nvPr/>
        </p:nvSpPr>
        <p:spPr bwMode="auto">
          <a:xfrm>
            <a:off x="5857875" y="2143125"/>
            <a:ext cx="1214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Electronics</a:t>
            </a:r>
          </a:p>
        </p:txBody>
      </p:sp>
      <p:sp>
        <p:nvSpPr>
          <p:cNvPr id="27657" name="ZoneTexte 5"/>
          <p:cNvSpPr txBox="1">
            <a:spLocks noChangeArrowheads="1"/>
          </p:cNvSpPr>
          <p:nvPr/>
        </p:nvSpPr>
        <p:spPr bwMode="auto">
          <a:xfrm>
            <a:off x="0" y="500063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latin typeface="Times New Roman" pitchFamily="18" charset="0"/>
                <a:cs typeface="Times New Roman" pitchFamily="18" charset="0"/>
              </a:rPr>
              <a:t>Oct the 23rd – Nov the 3rd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rot="5400000">
            <a:off x="4537075" y="2820988"/>
            <a:ext cx="785813" cy="1587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9" name="ZoneTexte 21"/>
          <p:cNvSpPr txBox="1">
            <a:spLocks noChangeArrowheads="1"/>
          </p:cNvSpPr>
          <p:nvPr/>
        </p:nvSpPr>
        <p:spPr bwMode="auto">
          <a:xfrm>
            <a:off x="4357688" y="1857375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Detectors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C6454-35B3-4631-A6EB-184BE58BDC90}" type="slidenum">
              <a:rPr lang="fr-FR"/>
              <a:pPr>
                <a:defRPr/>
              </a:pPr>
              <a:t>34</a:t>
            </a:fld>
            <a:endParaRPr lang="fr-FR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457200" y="-142875"/>
            <a:ext cx="82296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>
                <a:solidFill>
                  <a:srgbClr val="3333FF"/>
                </a:solidFill>
                <a:latin typeface="Times New Roman" pitchFamily="18" charset="0"/>
              </a:rPr>
              <a:t>Preliminary results: beam </a:t>
            </a:r>
            <a:r>
              <a:rPr lang="en-GB" sz="3200" dirty="0" smtClean="0">
                <a:solidFill>
                  <a:srgbClr val="3333FF"/>
                </a:solidFill>
                <a:latin typeface="Times New Roman" pitchFamily="18" charset="0"/>
              </a:rPr>
              <a:t>profile</a:t>
            </a:r>
            <a:endParaRPr lang="en-GB" sz="32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33796" name="Image 5" descr="2DBeamprofile52.jpg"/>
          <p:cNvPicPr>
            <a:picLocks noChangeAspect="1"/>
          </p:cNvPicPr>
          <p:nvPr/>
        </p:nvPicPr>
        <p:blipFill>
          <a:blip r:embed="rId2" cstate="print"/>
          <a:srcRect r="76"/>
          <a:stretch>
            <a:fillRect/>
          </a:stretch>
        </p:blipFill>
        <p:spPr bwMode="auto">
          <a:xfrm>
            <a:off x="714375" y="501650"/>
            <a:ext cx="8215313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71500" y="428625"/>
            <a:ext cx="8358188" cy="35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798" name="ZoneTexte 7"/>
          <p:cNvSpPr txBox="1">
            <a:spLocks noChangeArrowheads="1"/>
          </p:cNvSpPr>
          <p:nvPr/>
        </p:nvSpPr>
        <p:spPr bwMode="auto">
          <a:xfrm>
            <a:off x="3929063" y="428625"/>
            <a:ext cx="235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Times New Roman" pitchFamily="18" charset="0"/>
                <a:cs typeface="Times New Roman" pitchFamily="18" charset="0"/>
              </a:rPr>
              <a:t>Correlation 1-3 (XX)</a:t>
            </a:r>
          </a:p>
        </p:txBody>
      </p:sp>
      <p:sp>
        <p:nvSpPr>
          <p:cNvPr id="33799" name="ZoneTexte 10"/>
          <p:cNvSpPr txBox="1">
            <a:spLocks noChangeArrowheads="1"/>
          </p:cNvSpPr>
          <p:nvPr/>
        </p:nvSpPr>
        <p:spPr bwMode="auto">
          <a:xfrm>
            <a:off x="2428875" y="714375"/>
            <a:ext cx="857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latin typeface="Times New Roman" pitchFamily="18" charset="0"/>
                <a:cs typeface="Times New Roman" pitchFamily="18" charset="0"/>
              </a:rPr>
              <a:t>X3 (mm)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5813" y="3643313"/>
            <a:ext cx="3929062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801" name="ZoneTexte 8"/>
          <p:cNvSpPr txBox="1">
            <a:spLocks noChangeArrowheads="1"/>
          </p:cNvSpPr>
          <p:nvPr/>
        </p:nvSpPr>
        <p:spPr bwMode="auto">
          <a:xfrm>
            <a:off x="1714500" y="3643313"/>
            <a:ext cx="235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Times New Roman" pitchFamily="18" charset="0"/>
                <a:cs typeface="Times New Roman" pitchFamily="18" charset="0"/>
              </a:rPr>
              <a:t>Correlation 1-2 (XY)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786813" y="428625"/>
            <a:ext cx="357187" cy="321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571500" y="500063"/>
            <a:ext cx="357188" cy="6143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928938" y="3500438"/>
            <a:ext cx="4000500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805" name="ZoneTexte 9"/>
          <p:cNvSpPr txBox="1">
            <a:spLocks noChangeArrowheads="1"/>
          </p:cNvSpPr>
          <p:nvPr/>
        </p:nvSpPr>
        <p:spPr bwMode="auto">
          <a:xfrm>
            <a:off x="5715000" y="3406775"/>
            <a:ext cx="1071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latin typeface="Times New Roman" pitchFamily="18" charset="0"/>
                <a:cs typeface="Times New Roman" pitchFamily="18" charset="0"/>
              </a:rPr>
              <a:t>X1 (mm)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57250" y="6715125"/>
            <a:ext cx="8072438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807" name="ZoneTexte 14"/>
          <p:cNvSpPr txBox="1">
            <a:spLocks noChangeArrowheads="1"/>
          </p:cNvSpPr>
          <p:nvPr/>
        </p:nvSpPr>
        <p:spPr bwMode="auto">
          <a:xfrm>
            <a:off x="3643313" y="6572250"/>
            <a:ext cx="1071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latin typeface="Times New Roman" pitchFamily="18" charset="0"/>
                <a:cs typeface="Times New Roman" pitchFamily="18" charset="0"/>
              </a:rPr>
              <a:t>X1 (mm)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86313" y="3643313"/>
            <a:ext cx="4143375" cy="3071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809" name="ZoneTexte 13"/>
          <p:cNvSpPr txBox="1">
            <a:spLocks noChangeArrowheads="1"/>
          </p:cNvSpPr>
          <p:nvPr/>
        </p:nvSpPr>
        <p:spPr bwMode="auto">
          <a:xfrm>
            <a:off x="214313" y="3929063"/>
            <a:ext cx="857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latin typeface="Times New Roman" pitchFamily="18" charset="0"/>
                <a:cs typeface="Times New Roman" pitchFamily="18" charset="0"/>
              </a:rPr>
              <a:t>Y2 (mm)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785813" y="2143125"/>
            <a:ext cx="1571625" cy="7143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811" name="ZoneTexte 22"/>
          <p:cNvSpPr txBox="1">
            <a:spLocks noChangeArrowheads="1"/>
          </p:cNvSpPr>
          <p:nvPr/>
        </p:nvSpPr>
        <p:spPr bwMode="auto">
          <a:xfrm>
            <a:off x="785813" y="2139950"/>
            <a:ext cx="1571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Times New Roman" pitchFamily="18" charset="0"/>
                <a:cs typeface="Times New Roman" pitchFamily="18" charset="0"/>
              </a:rPr>
              <a:t>Online monitoring</a:t>
            </a:r>
          </a:p>
        </p:txBody>
      </p:sp>
      <p:grpSp>
        <p:nvGrpSpPr>
          <p:cNvPr id="33812" name="Groupe 30"/>
          <p:cNvGrpSpPr>
            <a:grpSpLocks/>
          </p:cNvGrpSpPr>
          <p:nvPr/>
        </p:nvGrpSpPr>
        <p:grpSpPr bwMode="auto">
          <a:xfrm>
            <a:off x="5643563" y="4000500"/>
            <a:ext cx="2928937" cy="1512888"/>
            <a:chOff x="5643570" y="4429132"/>
            <a:chExt cx="2928958" cy="1512340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5643570" y="4429132"/>
              <a:ext cx="2928958" cy="99976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476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33815" name="Groupe 27"/>
            <p:cNvGrpSpPr>
              <a:grpSpLocks/>
            </p:cNvGrpSpPr>
            <p:nvPr/>
          </p:nvGrpSpPr>
          <p:grpSpPr bwMode="auto">
            <a:xfrm>
              <a:off x="5643570" y="4488428"/>
              <a:ext cx="2928958" cy="738664"/>
              <a:chOff x="5643570" y="4488428"/>
              <a:chExt cx="2928958" cy="738664"/>
            </a:xfrm>
          </p:grpSpPr>
          <p:sp>
            <p:nvSpPr>
              <p:cNvPr id="33817" name="ZoneTexte 23"/>
              <p:cNvSpPr txBox="1">
                <a:spLocks noChangeArrowheads="1"/>
              </p:cNvSpPr>
              <p:nvPr/>
            </p:nvSpPr>
            <p:spPr bwMode="auto">
              <a:xfrm>
                <a:off x="6143636" y="4488428"/>
                <a:ext cx="200026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FR">
                    <a:latin typeface="Times New Roman" pitchFamily="18" charset="0"/>
                    <a:cs typeface="Times New Roman" pitchFamily="18" charset="0"/>
                  </a:rPr>
                  <a:t>2D beam profiles</a:t>
                </a:r>
              </a:p>
            </p:txBody>
          </p:sp>
          <p:sp>
            <p:nvSpPr>
              <p:cNvPr id="33818" name="ZoneTexte 25"/>
              <p:cNvSpPr txBox="1">
                <a:spLocks noChangeArrowheads="1"/>
              </p:cNvSpPr>
              <p:nvPr/>
            </p:nvSpPr>
            <p:spPr bwMode="auto">
              <a:xfrm>
                <a:off x="5643570" y="4857760"/>
                <a:ext cx="292895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FR">
                    <a:latin typeface="Times New Roman" pitchFamily="18" charset="0"/>
                    <a:cs typeface="Times New Roman" pitchFamily="18" charset="0"/>
                  </a:rPr>
                  <a:t>Run with beam spread in Y</a:t>
                </a:r>
              </a:p>
            </p:txBody>
          </p:sp>
        </p:grpSp>
        <p:sp>
          <p:nvSpPr>
            <p:cNvPr id="33816" name="ZoneTexte 29"/>
            <p:cNvSpPr txBox="1">
              <a:spLocks noChangeArrowheads="1"/>
            </p:cNvSpPr>
            <p:nvPr/>
          </p:nvSpPr>
          <p:spPr bwMode="auto">
            <a:xfrm>
              <a:off x="5929322" y="5572140"/>
              <a:ext cx="25003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latin typeface="Times New Roman" pitchFamily="18" charset="0"/>
                  <a:cs typeface="Times New Roman" pitchFamily="18" charset="0"/>
                </a:rPr>
                <a:t>Muon beam (~150 GeV)</a:t>
              </a:r>
            </a:p>
          </p:txBody>
        </p:sp>
      </p:grpSp>
      <p:sp>
        <p:nvSpPr>
          <p:cNvPr id="33813" name="ZoneTexte 31"/>
          <p:cNvSpPr txBox="1">
            <a:spLocks noChangeArrowheads="1"/>
          </p:cNvSpPr>
          <p:nvPr/>
        </p:nvSpPr>
        <p:spPr bwMode="auto">
          <a:xfrm>
            <a:off x="5857875" y="5929313"/>
            <a:ext cx="2928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Times New Roman" pitchFamily="18" charset="0"/>
                <a:cs typeface="Times New Roman" pitchFamily="18" charset="0"/>
              </a:rPr>
              <a:t>1 = classic MM (X-strips)</a:t>
            </a:r>
          </a:p>
          <a:p>
            <a:r>
              <a:rPr lang="fr-FR">
                <a:latin typeface="Times New Roman" pitchFamily="18" charset="0"/>
                <a:cs typeface="Times New Roman" pitchFamily="18" charset="0"/>
              </a:rPr>
              <a:t>2 = bMM (Y-strips)</a:t>
            </a:r>
          </a:p>
          <a:p>
            <a:r>
              <a:rPr lang="fr-FR">
                <a:latin typeface="Times New Roman" pitchFamily="18" charset="0"/>
                <a:cs typeface="Times New Roman" pitchFamily="18" charset="0"/>
              </a:rPr>
              <a:t>3 = bMM (X-strips)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à coins arrondis 55"/>
          <p:cNvSpPr/>
          <p:nvPr/>
        </p:nvSpPr>
        <p:spPr>
          <a:xfrm>
            <a:off x="1214438" y="5500688"/>
            <a:ext cx="6572250" cy="5715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457200" y="-142875"/>
            <a:ext cx="82296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>
                <a:solidFill>
                  <a:srgbClr val="3333FF"/>
                </a:solidFill>
                <a:latin typeface="Times New Roman" pitchFamily="18" charset="0"/>
              </a:rPr>
              <a:t>Preliminary </a:t>
            </a:r>
            <a:r>
              <a:rPr lang="en-GB" sz="3200" dirty="0" smtClean="0">
                <a:solidFill>
                  <a:srgbClr val="3333FF"/>
                </a:solidFill>
                <a:latin typeface="Times New Roman" pitchFamily="18" charset="0"/>
              </a:rPr>
              <a:t>results for </a:t>
            </a:r>
            <a:r>
              <a:rPr lang="en-GB" sz="3200" dirty="0">
                <a:solidFill>
                  <a:srgbClr val="3333FF"/>
                </a:solidFill>
                <a:latin typeface="Times New Roman" pitchFamily="18" charset="0"/>
              </a:rPr>
              <a:t>tracking </a:t>
            </a:r>
            <a:endParaRPr lang="en-GB" sz="32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4820" name="ZoneTexte 50"/>
          <p:cNvSpPr txBox="1">
            <a:spLocks noChangeArrowheads="1"/>
          </p:cNvSpPr>
          <p:nvPr/>
        </p:nvSpPr>
        <p:spPr bwMode="auto">
          <a:xfrm>
            <a:off x="1285875" y="5572125"/>
            <a:ext cx="7000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X (strip) = difference between expected and measured hit position</a:t>
            </a:r>
          </a:p>
        </p:txBody>
      </p:sp>
      <p:grpSp>
        <p:nvGrpSpPr>
          <p:cNvPr id="34821" name="Groupe 54"/>
          <p:cNvGrpSpPr>
            <a:grpSpLocks/>
          </p:cNvGrpSpPr>
          <p:nvPr/>
        </p:nvGrpSpPr>
        <p:grpSpPr bwMode="auto">
          <a:xfrm>
            <a:off x="123825" y="714375"/>
            <a:ext cx="5876925" cy="4214813"/>
            <a:chOff x="2481268" y="571480"/>
            <a:chExt cx="5876946" cy="4214842"/>
          </a:xfrm>
        </p:grpSpPr>
        <p:pic>
          <p:nvPicPr>
            <p:cNvPr id="34825" name="Image 26" descr="residuel_det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05114" y="781045"/>
              <a:ext cx="5753100" cy="3867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Rectangle 37"/>
            <p:cNvSpPr/>
            <p:nvPr/>
          </p:nvSpPr>
          <p:spPr>
            <a:xfrm>
              <a:off x="2481268" y="642918"/>
              <a:ext cx="4357704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767276" y="4487870"/>
              <a:ext cx="3286137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4828" name="ZoneTexte 48"/>
            <p:cNvSpPr txBox="1">
              <a:spLocks noChangeArrowheads="1"/>
            </p:cNvSpPr>
            <p:nvPr/>
          </p:nvSpPr>
          <p:spPr bwMode="auto">
            <a:xfrm>
              <a:off x="4910160" y="571480"/>
              <a:ext cx="150019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400">
                  <a:latin typeface="Times New Roman" pitchFamily="18" charset="0"/>
                  <a:cs typeface="Times New Roman" pitchFamily="18" charset="0"/>
                </a:rPr>
                <a:t>Residual</a:t>
              </a:r>
              <a:endParaRPr lang="fr-FR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829" name="ZoneTexte 49"/>
            <p:cNvSpPr txBox="1">
              <a:spLocks noChangeArrowheads="1"/>
            </p:cNvSpPr>
            <p:nvPr/>
          </p:nvSpPr>
          <p:spPr bwMode="auto">
            <a:xfrm>
              <a:off x="6838986" y="4416990"/>
              <a:ext cx="13573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fr-FR">
                  <a:latin typeface="Times New Roman" pitchFamily="18" charset="0"/>
                  <a:cs typeface="Times New Roman" pitchFamily="18" charset="0"/>
                </a:rPr>
                <a:t>X (strip)</a:t>
              </a:r>
            </a:p>
          </p:txBody>
        </p:sp>
      </p:grpSp>
      <p:sp>
        <p:nvSpPr>
          <p:cNvPr id="34822" name="ZoneTexte 51"/>
          <p:cNvSpPr txBox="1">
            <a:spLocks noChangeArrowheads="1"/>
          </p:cNvSpPr>
          <p:nvPr/>
        </p:nvSpPr>
        <p:spPr bwMode="auto">
          <a:xfrm>
            <a:off x="6286500" y="2714625"/>
            <a:ext cx="2428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Times New Roman" pitchFamily="18" charset="0"/>
                <a:cs typeface="Times New Roman" pitchFamily="18" charset="0"/>
              </a:rPr>
              <a:t>Before alignment correction</a:t>
            </a:r>
          </a:p>
        </p:txBody>
      </p:sp>
      <p:sp>
        <p:nvSpPr>
          <p:cNvPr id="34823" name="ZoneTexte 53"/>
          <p:cNvSpPr txBox="1">
            <a:spLocks noChangeArrowheads="1"/>
          </p:cNvSpPr>
          <p:nvPr/>
        </p:nvSpPr>
        <p:spPr bwMode="auto">
          <a:xfrm>
            <a:off x="6286500" y="1357313"/>
            <a:ext cx="242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Times New Roman" pitchFamily="18" charset="0"/>
                <a:cs typeface="Times New Roman" pitchFamily="18" charset="0"/>
              </a:rPr>
              <a:t>Only the small pitch region (400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m) is taken into account</a:t>
            </a:r>
          </a:p>
        </p:txBody>
      </p:sp>
      <p:sp>
        <p:nvSpPr>
          <p:cNvPr id="34824" name="ZoneTexte 51"/>
          <p:cNvSpPr txBox="1">
            <a:spLocks noChangeArrowheads="1"/>
          </p:cNvSpPr>
          <p:nvPr/>
        </p:nvSpPr>
        <p:spPr bwMode="auto">
          <a:xfrm>
            <a:off x="6357938" y="3357563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 pitch/(12)</a:t>
            </a:r>
            <a:r>
              <a:rPr lang="fr-FR" baseline="30000">
                <a:latin typeface="Times New Roman" pitchFamily="18" charset="0"/>
                <a:cs typeface="Times New Roman" pitchFamily="18" charset="0"/>
              </a:rPr>
              <a:t>1/2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990600" y="2411413"/>
            <a:ext cx="7153275" cy="23717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00125" y="2571750"/>
            <a:ext cx="721518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 sz="3200" dirty="0" err="1" smtClean="0">
                <a:latin typeface="Times New Roman" pitchFamily="18" charset="0"/>
              </a:rPr>
              <a:t>Experiment</a:t>
            </a:r>
            <a:r>
              <a:rPr lang="fr-FR" sz="3200" dirty="0" smtClean="0">
                <a:latin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</a:rPr>
              <a:t>at</a:t>
            </a:r>
            <a:r>
              <a:rPr lang="fr-FR" sz="3200" dirty="0" smtClean="0">
                <a:latin typeface="Times New Roman" pitchFamily="18" charset="0"/>
              </a:rPr>
              <a:t> </a:t>
            </a:r>
            <a:r>
              <a:rPr lang="fr-FR" sz="3200" dirty="0" smtClean="0">
                <a:latin typeface="Times New Roman" pitchFamily="18" charset="0"/>
              </a:rPr>
              <a:t>CERN (SPS): </a:t>
            </a:r>
            <a:r>
              <a:rPr lang="fr-FR" sz="3200" dirty="0" smtClean="0">
                <a:latin typeface="Times New Roman" pitchFamily="18" charset="0"/>
              </a:rPr>
              <a:t>new </a:t>
            </a:r>
            <a:r>
              <a:rPr lang="fr-FR" sz="3200" dirty="0" err="1" smtClean="0">
                <a:latin typeface="Times New Roman" pitchFamily="18" charset="0"/>
              </a:rPr>
              <a:t>results</a:t>
            </a:r>
            <a:endParaRPr lang="fr-FR" sz="32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3200" dirty="0" err="1" smtClean="0">
                <a:latin typeface="Times New Roman" pitchFamily="18" charset="0"/>
              </a:rPr>
              <a:t>Ongoing</a:t>
            </a:r>
            <a:r>
              <a:rPr lang="fr-FR" sz="3200" dirty="0" smtClean="0">
                <a:latin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</a:rPr>
              <a:t>work</a:t>
            </a:r>
            <a:endParaRPr lang="fr-FR" sz="3200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3200" dirty="0" err="1" smtClean="0">
                <a:latin typeface="Times New Roman" pitchFamily="18" charset="0"/>
              </a:rPr>
              <a:t>Upcoming</a:t>
            </a:r>
            <a:r>
              <a:rPr lang="fr-FR" sz="3200" dirty="0" smtClean="0">
                <a:latin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</a:rPr>
              <a:t>experiment</a:t>
            </a:r>
            <a:endParaRPr lang="fr-FR" sz="32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fr-FR" sz="3200" dirty="0">
              <a:latin typeface="Times New Roman" pitchFamily="18" charset="0"/>
            </a:endParaRPr>
          </a:p>
        </p:txBody>
      </p:sp>
      <p:sp>
        <p:nvSpPr>
          <p:cNvPr id="10244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Experiments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990600" y="2411413"/>
            <a:ext cx="7153275" cy="23717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00125" y="2571750"/>
            <a:ext cx="721518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 sz="3200" b="1" dirty="0" err="1" smtClean="0">
                <a:latin typeface="Times New Roman" pitchFamily="18" charset="0"/>
              </a:rPr>
              <a:t>Experiment</a:t>
            </a:r>
            <a:r>
              <a:rPr lang="fr-FR" sz="3200" b="1" dirty="0" smtClean="0">
                <a:latin typeface="Times New Roman" pitchFamily="18" charset="0"/>
              </a:rPr>
              <a:t> </a:t>
            </a:r>
            <a:r>
              <a:rPr lang="fr-FR" sz="3200" b="1" dirty="0" err="1" smtClean="0">
                <a:latin typeface="Times New Roman" pitchFamily="18" charset="0"/>
              </a:rPr>
              <a:t>at</a:t>
            </a:r>
            <a:r>
              <a:rPr lang="fr-FR" sz="3200" b="1" dirty="0" smtClean="0">
                <a:latin typeface="Times New Roman" pitchFamily="18" charset="0"/>
              </a:rPr>
              <a:t> CERN: new </a:t>
            </a:r>
            <a:r>
              <a:rPr lang="fr-FR" sz="3200" b="1" dirty="0" err="1" smtClean="0">
                <a:latin typeface="Times New Roman" pitchFamily="18" charset="0"/>
              </a:rPr>
              <a:t>results</a:t>
            </a:r>
            <a:endParaRPr lang="fr-FR" sz="32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3200" dirty="0" err="1" smtClean="0">
                <a:latin typeface="Times New Roman" pitchFamily="18" charset="0"/>
              </a:rPr>
              <a:t>Ongoing</a:t>
            </a:r>
            <a:r>
              <a:rPr lang="fr-FR" sz="3200" dirty="0" smtClean="0">
                <a:latin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</a:rPr>
              <a:t>work</a:t>
            </a:r>
            <a:endParaRPr lang="fr-FR" sz="3200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3200" dirty="0" err="1" smtClean="0">
                <a:latin typeface="Times New Roman" pitchFamily="18" charset="0"/>
              </a:rPr>
              <a:t>Upcoming</a:t>
            </a:r>
            <a:r>
              <a:rPr lang="fr-FR" sz="3200" dirty="0" smtClean="0">
                <a:latin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</a:rPr>
              <a:t>experiment</a:t>
            </a:r>
            <a:endParaRPr lang="fr-FR" sz="32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fr-FR" sz="3200" dirty="0">
              <a:latin typeface="Times New Roman" pitchFamily="18" charset="0"/>
            </a:endParaRPr>
          </a:p>
        </p:txBody>
      </p:sp>
      <p:sp>
        <p:nvSpPr>
          <p:cNvPr id="10244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Experiments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9FA04-24C2-4E62-B980-65377822F6E1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457200" y="-142875"/>
            <a:ext cx="82296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solidFill>
                  <a:srgbClr val="3333FF"/>
                </a:solidFill>
                <a:latin typeface="Times New Roman" pitchFamily="18" charset="0"/>
              </a:rPr>
              <a:t>Experiment at CERN </a:t>
            </a:r>
            <a:r>
              <a:rPr lang="en-GB" sz="3200" dirty="0">
                <a:solidFill>
                  <a:srgbClr val="3333FF"/>
                </a:solidFill>
                <a:latin typeface="Times New Roman" pitchFamily="18" charset="0"/>
              </a:rPr>
              <a:t>(1)</a:t>
            </a:r>
            <a:endParaRPr lang="en-GB" sz="32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030" name="ZoneTexte 5"/>
          <p:cNvSpPr txBox="1">
            <a:spLocks noChangeArrowheads="1"/>
          </p:cNvSpPr>
          <p:nvPr/>
        </p:nvSpPr>
        <p:spPr bwMode="auto">
          <a:xfrm>
            <a:off x="1" y="35718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u="sng" dirty="0">
                <a:latin typeface="Times New Roman" pitchFamily="18" charset="0"/>
                <a:cs typeface="Times New Roman" pitchFamily="18" charset="0"/>
              </a:rPr>
              <a:t>Main goal: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evaluating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sparking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rate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presence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of or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magnetic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field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1" name="Groupe 71"/>
          <p:cNvGrpSpPr>
            <a:grpSpLocks/>
          </p:cNvGrpSpPr>
          <p:nvPr/>
        </p:nvGrpSpPr>
        <p:grpSpPr bwMode="auto">
          <a:xfrm>
            <a:off x="7286625" y="1363653"/>
            <a:ext cx="1857375" cy="1471613"/>
            <a:chOff x="785786" y="1500174"/>
            <a:chExt cx="1857388" cy="1471680"/>
          </a:xfrm>
        </p:grpSpPr>
        <p:cxnSp>
          <p:nvCxnSpPr>
            <p:cNvPr id="25" name="Connecteur droit avec flèche 24"/>
            <p:cNvCxnSpPr/>
            <p:nvPr/>
          </p:nvCxnSpPr>
          <p:spPr>
            <a:xfrm rot="5400000" flipH="1" flipV="1">
              <a:off x="1429506" y="2213788"/>
              <a:ext cx="857289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rot="10800000">
              <a:off x="1000101" y="2643226"/>
              <a:ext cx="85725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0" name="Groupe 30"/>
            <p:cNvGrpSpPr>
              <a:grpSpLocks/>
            </p:cNvGrpSpPr>
            <p:nvPr/>
          </p:nvGrpSpPr>
          <p:grpSpPr bwMode="auto">
            <a:xfrm>
              <a:off x="2071670" y="2428868"/>
              <a:ext cx="214314" cy="214314"/>
              <a:chOff x="2071670" y="2428868"/>
              <a:chExt cx="214314" cy="214314"/>
            </a:xfrm>
          </p:grpSpPr>
          <p:sp>
            <p:nvSpPr>
              <p:cNvPr id="29" name="Ellipse 28"/>
              <p:cNvSpPr/>
              <p:nvPr/>
            </p:nvSpPr>
            <p:spPr>
              <a:xfrm>
                <a:off x="2071670" y="2428904"/>
                <a:ext cx="214314" cy="21432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30" name="Ellipse 29"/>
              <p:cNvSpPr/>
              <p:nvPr/>
            </p:nvSpPr>
            <p:spPr>
              <a:xfrm>
                <a:off x="2143108" y="2500344"/>
                <a:ext cx="71437" cy="7144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1101" name="ZoneTexte 5"/>
            <p:cNvSpPr txBox="1">
              <a:spLocks noChangeArrowheads="1"/>
            </p:cNvSpPr>
            <p:nvPr/>
          </p:nvSpPr>
          <p:spPr bwMode="auto">
            <a:xfrm>
              <a:off x="2285983" y="2314510"/>
              <a:ext cx="3571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1102" name="ZoneTexte 5"/>
            <p:cNvSpPr txBox="1">
              <a:spLocks noChangeArrowheads="1"/>
            </p:cNvSpPr>
            <p:nvPr/>
          </p:nvSpPr>
          <p:spPr bwMode="auto">
            <a:xfrm>
              <a:off x="1571603" y="1500174"/>
              <a:ext cx="3571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1103" name="ZoneTexte 5"/>
            <p:cNvSpPr txBox="1">
              <a:spLocks noChangeArrowheads="1"/>
            </p:cNvSpPr>
            <p:nvPr/>
          </p:nvSpPr>
          <p:spPr bwMode="auto">
            <a:xfrm>
              <a:off x="785786" y="2571744"/>
              <a:ext cx="3571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>
                  <a:latin typeface="Times New Roman" pitchFamily="18" charset="0"/>
                  <a:cs typeface="Times New Roman" pitchFamily="18" charset="0"/>
                </a:rPr>
                <a:t>z</a:t>
              </a:r>
            </a:p>
          </p:txBody>
        </p:sp>
      </p:grpSp>
      <p:sp>
        <p:nvSpPr>
          <p:cNvPr id="1032" name="ZoneTexte 5"/>
          <p:cNvSpPr txBox="1">
            <a:spLocks noChangeArrowheads="1"/>
          </p:cNvSpPr>
          <p:nvPr/>
        </p:nvSpPr>
        <p:spPr bwMode="auto">
          <a:xfrm>
            <a:off x="3857625" y="4286250"/>
            <a:ext cx="3071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u="sng">
                <a:latin typeface="Times New Roman" pitchFamily="18" charset="0"/>
                <a:cs typeface="Times New Roman" pitchFamily="18" charset="0"/>
              </a:rPr>
              <a:t>Pitch</a:t>
            </a:r>
            <a:r>
              <a:rPr lang="fr-FR" sz="2000">
                <a:latin typeface="Times New Roman" pitchFamily="18" charset="0"/>
                <a:cs typeface="Times New Roman" pitchFamily="18" charset="0"/>
              </a:rPr>
              <a:t>: region a → 400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2000"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r>
              <a:rPr lang="fr-FR" sz="2000">
                <a:latin typeface="Times New Roman" pitchFamily="18" charset="0"/>
                <a:cs typeface="Times New Roman" pitchFamily="18" charset="0"/>
              </a:rPr>
              <a:t>          region b → 1000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2000">
                <a:latin typeface="Times New Roman" pitchFamily="18" charset="0"/>
                <a:cs typeface="Times New Roman" pitchFamily="18" charset="0"/>
              </a:rPr>
              <a:t>m </a:t>
            </a:r>
          </a:p>
        </p:txBody>
      </p:sp>
      <p:sp>
        <p:nvSpPr>
          <p:cNvPr id="1033" name="ZoneTexte 5"/>
          <p:cNvSpPr txBox="1">
            <a:spLocks noChangeArrowheads="1"/>
          </p:cNvSpPr>
          <p:nvPr/>
        </p:nvSpPr>
        <p:spPr bwMode="auto">
          <a:xfrm>
            <a:off x="4357688" y="5314950"/>
            <a:ext cx="3643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u="sng">
                <a:latin typeface="Times New Roman" pitchFamily="18" charset="0"/>
                <a:cs typeface="Times New Roman" pitchFamily="18" charset="0"/>
              </a:rPr>
              <a:t>Distance between strips</a:t>
            </a:r>
            <a:r>
              <a:rPr lang="fr-FR" sz="2000">
                <a:latin typeface="Times New Roman" pitchFamily="18" charset="0"/>
                <a:cs typeface="Times New Roman" pitchFamily="18" charset="0"/>
              </a:rPr>
              <a:t>: 100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200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grpSp>
        <p:nvGrpSpPr>
          <p:cNvPr id="1034" name="Groupe 76"/>
          <p:cNvGrpSpPr>
            <a:grpSpLocks/>
          </p:cNvGrpSpPr>
          <p:nvPr/>
        </p:nvGrpSpPr>
        <p:grpSpPr bwMode="auto">
          <a:xfrm>
            <a:off x="3143250" y="1577983"/>
            <a:ext cx="2928938" cy="2500313"/>
            <a:chOff x="3143250" y="1357316"/>
            <a:chExt cx="2928938" cy="2500312"/>
          </a:xfrm>
        </p:grpSpPr>
        <p:grpSp>
          <p:nvGrpSpPr>
            <p:cNvPr id="1081" name="Groupe 75"/>
            <p:cNvGrpSpPr>
              <a:grpSpLocks/>
            </p:cNvGrpSpPr>
            <p:nvPr/>
          </p:nvGrpSpPr>
          <p:grpSpPr bwMode="auto">
            <a:xfrm>
              <a:off x="3143250" y="1357316"/>
              <a:ext cx="2928938" cy="2500312"/>
              <a:chOff x="3143250" y="1357316"/>
              <a:chExt cx="2928938" cy="2500312"/>
            </a:xfrm>
          </p:grpSpPr>
          <p:grpSp>
            <p:nvGrpSpPr>
              <p:cNvPr id="1083" name="Groupe 70"/>
              <p:cNvGrpSpPr>
                <a:grpSpLocks/>
              </p:cNvGrpSpPr>
              <p:nvPr/>
            </p:nvGrpSpPr>
            <p:grpSpPr bwMode="auto">
              <a:xfrm>
                <a:off x="3500438" y="1357316"/>
                <a:ext cx="2571750" cy="2500312"/>
                <a:chOff x="3214678" y="1357298"/>
                <a:chExt cx="2571768" cy="2500330"/>
              </a:xfrm>
            </p:grpSpPr>
            <p:sp>
              <p:nvSpPr>
                <p:cNvPr id="14" name="Rectangle à coins arrondis 13"/>
                <p:cNvSpPr/>
                <p:nvPr/>
              </p:nvSpPr>
              <p:spPr>
                <a:xfrm>
                  <a:off x="3214678" y="1357298"/>
                  <a:ext cx="2571768" cy="571504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5" name="Rectangle à coins arrondis 14"/>
                <p:cNvSpPr/>
                <p:nvPr/>
              </p:nvSpPr>
              <p:spPr>
                <a:xfrm>
                  <a:off x="3214678" y="3286124"/>
                  <a:ext cx="2571768" cy="571504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714743" y="2285992"/>
                  <a:ext cx="142876" cy="7858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4081459" y="2285992"/>
                  <a:ext cx="142876" cy="7858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4429123" y="2285992"/>
                  <a:ext cx="142876" cy="7858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4786314" y="2285992"/>
                  <a:ext cx="142876" cy="7858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5143503" y="2285992"/>
                  <a:ext cx="142876" cy="7858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sp>
            <p:nvSpPr>
              <p:cNvPr id="1084" name="ZoneTexte 5"/>
              <p:cNvSpPr txBox="1">
                <a:spLocks noChangeArrowheads="1"/>
              </p:cNvSpPr>
              <p:nvPr/>
            </p:nvSpPr>
            <p:spPr bwMode="auto">
              <a:xfrm>
                <a:off x="5357813" y="1885950"/>
                <a:ext cx="35718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1085" name="ZoneTexte 5"/>
              <p:cNvSpPr txBox="1">
                <a:spLocks noChangeArrowheads="1"/>
              </p:cNvSpPr>
              <p:nvPr/>
            </p:nvSpPr>
            <p:spPr bwMode="auto">
              <a:xfrm>
                <a:off x="5000625" y="1885950"/>
                <a:ext cx="357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1086" name="ZoneTexte 5"/>
              <p:cNvSpPr txBox="1">
                <a:spLocks noChangeArrowheads="1"/>
              </p:cNvSpPr>
              <p:nvPr/>
            </p:nvSpPr>
            <p:spPr bwMode="auto">
              <a:xfrm>
                <a:off x="4643438" y="1885950"/>
                <a:ext cx="35718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1087" name="ZoneTexte 5"/>
              <p:cNvSpPr txBox="1">
                <a:spLocks noChangeArrowheads="1"/>
              </p:cNvSpPr>
              <p:nvPr/>
            </p:nvSpPr>
            <p:spPr bwMode="auto">
              <a:xfrm>
                <a:off x="4286250" y="1885950"/>
                <a:ext cx="357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1088" name="ZoneTexte 5"/>
              <p:cNvSpPr txBox="1">
                <a:spLocks noChangeArrowheads="1"/>
              </p:cNvSpPr>
              <p:nvPr/>
            </p:nvSpPr>
            <p:spPr bwMode="auto">
              <a:xfrm>
                <a:off x="3929063" y="1885950"/>
                <a:ext cx="35718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  <p:sp>
            <p:nvSpPr>
              <p:cNvPr id="1089" name="ZoneTexte 5"/>
              <p:cNvSpPr txBox="1">
                <a:spLocks noChangeArrowheads="1"/>
              </p:cNvSpPr>
              <p:nvPr/>
            </p:nvSpPr>
            <p:spPr bwMode="auto">
              <a:xfrm>
                <a:off x="4286250" y="3386141"/>
                <a:ext cx="121443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2000">
                    <a:latin typeface="Times New Roman" pitchFamily="18" charset="0"/>
                    <a:cs typeface="Times New Roman" pitchFamily="18" charset="0"/>
                  </a:rPr>
                  <a:t>magnet</a:t>
                </a:r>
              </a:p>
            </p:txBody>
          </p:sp>
          <p:cxnSp>
            <p:nvCxnSpPr>
              <p:cNvPr id="99" name="Connecteur droit avec flèche 98"/>
              <p:cNvCxnSpPr/>
              <p:nvPr/>
            </p:nvCxnSpPr>
            <p:spPr>
              <a:xfrm rot="5400000" flipH="1" flipV="1">
                <a:off x="3214688" y="2643190"/>
                <a:ext cx="857250" cy="0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027" name="Object 3"/>
              <p:cNvGraphicFramePr>
                <a:graphicFrameLocks noChangeAspect="1"/>
              </p:cNvGraphicFramePr>
              <p:nvPr/>
            </p:nvGraphicFramePr>
            <p:xfrm>
              <a:off x="3143250" y="2428875"/>
              <a:ext cx="376238" cy="506413"/>
            </p:xfrm>
            <a:graphic>
              <a:graphicData uri="http://schemas.openxmlformats.org/presentationml/2006/ole">
                <p:oleObj spid="_x0000_s1027" name="Équation" r:id="rId3" imgW="152280" imgH="203040" progId="Equation.3">
                  <p:embed/>
                </p:oleObj>
              </a:graphicData>
            </a:graphic>
          </p:graphicFrame>
        </p:grpSp>
        <p:sp>
          <p:nvSpPr>
            <p:cNvPr id="1082" name="ZoneTexte 5"/>
            <p:cNvSpPr txBox="1">
              <a:spLocks noChangeArrowheads="1"/>
            </p:cNvSpPr>
            <p:nvPr/>
          </p:nvSpPr>
          <p:spPr bwMode="auto">
            <a:xfrm>
              <a:off x="4286250" y="1428750"/>
              <a:ext cx="12144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>
                  <a:latin typeface="Times New Roman" pitchFamily="18" charset="0"/>
                  <a:cs typeface="Times New Roman" pitchFamily="18" charset="0"/>
                </a:rPr>
                <a:t>Goliath</a:t>
              </a:r>
            </a:p>
          </p:txBody>
        </p:sp>
      </p:grpSp>
      <p:grpSp>
        <p:nvGrpSpPr>
          <p:cNvPr id="1035" name="Groupe 77"/>
          <p:cNvGrpSpPr>
            <a:grpSpLocks/>
          </p:cNvGrpSpPr>
          <p:nvPr/>
        </p:nvGrpSpPr>
        <p:grpSpPr bwMode="auto">
          <a:xfrm>
            <a:off x="6429375" y="2749558"/>
            <a:ext cx="2571750" cy="1822450"/>
            <a:chOff x="6429375" y="2500313"/>
            <a:chExt cx="2571781" cy="1822310"/>
          </a:xfrm>
        </p:grpSpPr>
        <p:cxnSp>
          <p:nvCxnSpPr>
            <p:cNvPr id="22" name="Connecteur droit avec flèche 21"/>
            <p:cNvCxnSpPr/>
            <p:nvPr/>
          </p:nvCxnSpPr>
          <p:spPr>
            <a:xfrm rot="10800000">
              <a:off x="7286635" y="2643177"/>
              <a:ext cx="1285891" cy="1588"/>
            </a:xfrm>
            <a:prstGeom prst="straightConnector1">
              <a:avLst/>
            </a:prstGeom>
            <a:ln w="60325">
              <a:solidFill>
                <a:schemeClr val="accent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à coins arrondis 72"/>
            <p:cNvSpPr/>
            <p:nvPr/>
          </p:nvSpPr>
          <p:spPr>
            <a:xfrm>
              <a:off x="6429375" y="2500313"/>
              <a:ext cx="142877" cy="357161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4" name="Rectangle à coins arrondis 73"/>
            <p:cNvSpPr/>
            <p:nvPr/>
          </p:nvSpPr>
          <p:spPr>
            <a:xfrm>
              <a:off x="6643691" y="2500313"/>
              <a:ext cx="142877" cy="357161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78" name="ZoneTexte 5"/>
            <p:cNvSpPr txBox="1">
              <a:spLocks noChangeArrowheads="1"/>
            </p:cNvSpPr>
            <p:nvPr/>
          </p:nvSpPr>
          <p:spPr bwMode="auto">
            <a:xfrm>
              <a:off x="7643813" y="2714625"/>
              <a:ext cx="8572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>
                  <a:latin typeface="Times New Roman" pitchFamily="18" charset="0"/>
                  <a:cs typeface="Times New Roman" pitchFamily="18" charset="0"/>
                </a:rPr>
                <a:t>Beam</a:t>
              </a:r>
            </a:p>
          </p:txBody>
        </p:sp>
        <p:sp>
          <p:nvSpPr>
            <p:cNvPr id="1079" name="ZoneTexte 5"/>
            <p:cNvSpPr txBox="1">
              <a:spLocks noChangeArrowheads="1"/>
            </p:cNvSpPr>
            <p:nvPr/>
          </p:nvSpPr>
          <p:spPr bwMode="auto">
            <a:xfrm>
              <a:off x="6500826" y="3614737"/>
              <a:ext cx="250033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dirty="0" err="1">
                  <a:latin typeface="Times New Roman" pitchFamily="18" charset="0"/>
                  <a:cs typeface="Times New Roman" pitchFamily="18" charset="0"/>
                </a:rPr>
                <a:t>Scintillator</a:t>
              </a:r>
              <a:r>
                <a:rPr lang="fr-FR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000" dirty="0" err="1">
                  <a:latin typeface="Times New Roman" pitchFamily="18" charset="0"/>
                  <a:cs typeface="Times New Roman" pitchFamily="18" charset="0"/>
                </a:rPr>
                <a:t>paddles</a:t>
              </a:r>
              <a:r>
                <a:rPr lang="fr-FR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000" dirty="0" err="1">
                  <a:latin typeface="Times New Roman" pitchFamily="18" charset="0"/>
                  <a:cs typeface="Times New Roman" pitchFamily="18" charset="0"/>
                </a:rPr>
                <a:t>coupled</a:t>
              </a:r>
              <a:r>
                <a:rPr lang="fr-FR" sz="2000" dirty="0">
                  <a:latin typeface="Times New Roman" pitchFamily="18" charset="0"/>
                  <a:cs typeface="Times New Roman" pitchFamily="18" charset="0"/>
                </a:rPr>
                <a:t> to </a:t>
              </a:r>
              <a:r>
                <a:rPr lang="fr-FR" sz="2000" dirty="0" err="1">
                  <a:latin typeface="Times New Roman" pitchFamily="18" charset="0"/>
                  <a:cs typeface="Times New Roman" pitchFamily="18" charset="0"/>
                </a:rPr>
                <a:t>PMTs</a:t>
              </a:r>
              <a:r>
                <a:rPr lang="fr-FR" sz="20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cxnSp>
          <p:nvCxnSpPr>
            <p:cNvPr id="97" name="Connecteur droit avec flèche 96"/>
            <p:cNvCxnSpPr/>
            <p:nvPr/>
          </p:nvCxnSpPr>
          <p:spPr>
            <a:xfrm rot="16200000" flipV="1">
              <a:off x="6500842" y="3071753"/>
              <a:ext cx="642889" cy="35719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6" name="ZoneTexte 5"/>
          <p:cNvSpPr txBox="1">
            <a:spLocks noChangeArrowheads="1"/>
          </p:cNvSpPr>
          <p:nvPr/>
        </p:nvSpPr>
        <p:spPr bwMode="auto">
          <a:xfrm>
            <a:off x="5429250" y="6143625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u="sng" dirty="0">
                <a:latin typeface="Times New Roman" pitchFamily="18" charset="0"/>
                <a:cs typeface="Times New Roman" pitchFamily="18" charset="0"/>
              </a:rPr>
              <a:t>Gaz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 5% Isobutane/Ar</a:t>
            </a:r>
          </a:p>
        </p:txBody>
      </p:sp>
      <p:grpSp>
        <p:nvGrpSpPr>
          <p:cNvPr id="1037" name="Groupe 78"/>
          <p:cNvGrpSpPr>
            <a:grpSpLocks/>
          </p:cNvGrpSpPr>
          <p:nvPr/>
        </p:nvGrpSpPr>
        <p:grpSpPr bwMode="auto">
          <a:xfrm>
            <a:off x="0" y="3529013"/>
            <a:ext cx="2643188" cy="3328987"/>
            <a:chOff x="0" y="714375"/>
            <a:chExt cx="2643188" cy="3328988"/>
          </a:xfrm>
        </p:grpSpPr>
        <p:grpSp>
          <p:nvGrpSpPr>
            <p:cNvPr id="1041" name="Groupe 68"/>
            <p:cNvGrpSpPr>
              <a:grpSpLocks/>
            </p:cNvGrpSpPr>
            <p:nvPr/>
          </p:nvGrpSpPr>
          <p:grpSpPr bwMode="auto">
            <a:xfrm>
              <a:off x="0" y="714375"/>
              <a:ext cx="2571750" cy="2500313"/>
              <a:chOff x="6215073" y="3571876"/>
              <a:chExt cx="2571769" cy="250033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786577" y="4357694"/>
                <a:ext cx="1857389" cy="171451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36" name="Connecteur droit 35"/>
              <p:cNvCxnSpPr/>
              <p:nvPr/>
            </p:nvCxnSpPr>
            <p:spPr>
              <a:xfrm rot="5400000">
                <a:off x="6000760" y="5214950"/>
                <a:ext cx="17145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 rot="5400000">
                <a:off x="6072197" y="5214950"/>
                <a:ext cx="17145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 rot="5400000">
                <a:off x="5929321" y="5214950"/>
                <a:ext cx="17145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 rot="5400000">
                <a:off x="6143636" y="5214950"/>
                <a:ext cx="17145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 rot="5400000">
                <a:off x="6215073" y="5214950"/>
                <a:ext cx="17145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 rot="5400000">
                <a:off x="6286512" y="5214950"/>
                <a:ext cx="17145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 rot="5400000">
                <a:off x="6357949" y="5214950"/>
                <a:ext cx="17145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 rot="5400000">
                <a:off x="6429388" y="5214950"/>
                <a:ext cx="17145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 rot="5400000">
                <a:off x="6500825" y="5214950"/>
                <a:ext cx="17145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 rot="5400000">
                <a:off x="6572264" y="5214950"/>
                <a:ext cx="17145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>
              <a:xfrm rot="5400000">
                <a:off x="6643701" y="5214950"/>
                <a:ext cx="17145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 rot="5400000">
                <a:off x="6715140" y="5214950"/>
                <a:ext cx="17145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 rot="5400000">
                <a:off x="6786577" y="5214950"/>
                <a:ext cx="17145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 rot="5400000">
                <a:off x="6858016" y="5214950"/>
                <a:ext cx="17145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 rot="5400000">
                <a:off x="7010417" y="5214950"/>
                <a:ext cx="171451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 rot="5400000">
                <a:off x="7162818" y="5214950"/>
                <a:ext cx="171451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>
              <a:xfrm rot="5400000">
                <a:off x="7315219" y="5214950"/>
                <a:ext cx="171451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/>
              <p:nvPr/>
            </p:nvCxnSpPr>
            <p:spPr>
              <a:xfrm rot="5400000">
                <a:off x="7467620" y="5214950"/>
                <a:ext cx="171451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 rot="5400000">
                <a:off x="7620022" y="5214950"/>
                <a:ext cx="171451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avec flèche 54"/>
              <p:cNvCxnSpPr/>
              <p:nvPr/>
            </p:nvCxnSpPr>
            <p:spPr>
              <a:xfrm rot="5400000" flipH="1" flipV="1">
                <a:off x="7038198" y="4536289"/>
                <a:ext cx="1355735" cy="1587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avec flèche 56"/>
              <p:cNvCxnSpPr/>
              <p:nvPr/>
            </p:nvCxnSpPr>
            <p:spPr>
              <a:xfrm rot="10800000">
                <a:off x="6286512" y="5214950"/>
                <a:ext cx="1428761" cy="1588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9" name="ZoneTexte 5"/>
              <p:cNvSpPr txBox="1">
                <a:spLocks noChangeArrowheads="1"/>
              </p:cNvSpPr>
              <p:nvPr/>
            </p:nvSpPr>
            <p:spPr bwMode="auto">
              <a:xfrm>
                <a:off x="6215073" y="4786322"/>
                <a:ext cx="35719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2000"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</p:txBody>
          </p:sp>
          <p:sp>
            <p:nvSpPr>
              <p:cNvPr id="1070" name="ZoneTexte 5"/>
              <p:cNvSpPr txBox="1">
                <a:spLocks noChangeArrowheads="1"/>
              </p:cNvSpPr>
              <p:nvPr/>
            </p:nvSpPr>
            <p:spPr bwMode="auto">
              <a:xfrm>
                <a:off x="7715272" y="3571876"/>
                <a:ext cx="35719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2000"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  <p:sp>
            <p:nvSpPr>
              <p:cNvPr id="1071" name="ZoneTexte 5"/>
              <p:cNvSpPr txBox="1">
                <a:spLocks noChangeArrowheads="1"/>
              </p:cNvSpPr>
              <p:nvPr/>
            </p:nvSpPr>
            <p:spPr bwMode="auto">
              <a:xfrm>
                <a:off x="8429651" y="3786190"/>
                <a:ext cx="35719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2000">
                    <a:latin typeface="Times New Roman" pitchFamily="18" charset="0"/>
                    <a:cs typeface="Times New Roman" pitchFamily="18" charset="0"/>
                  </a:rPr>
                  <a:t>z</a:t>
                </a:r>
              </a:p>
            </p:txBody>
          </p:sp>
          <p:grpSp>
            <p:nvGrpSpPr>
              <p:cNvPr id="1072" name="Groupe 67"/>
              <p:cNvGrpSpPr>
                <a:grpSpLocks/>
              </p:cNvGrpSpPr>
              <p:nvPr/>
            </p:nvGrpSpPr>
            <p:grpSpPr bwMode="auto">
              <a:xfrm>
                <a:off x="8215338" y="3929066"/>
                <a:ext cx="214314" cy="214314"/>
                <a:chOff x="8215338" y="3929066"/>
                <a:chExt cx="214314" cy="214314"/>
              </a:xfrm>
            </p:grpSpPr>
            <p:sp>
              <p:nvSpPr>
                <p:cNvPr id="63" name="Ellipse 62"/>
                <p:cNvSpPr/>
                <p:nvPr/>
              </p:nvSpPr>
              <p:spPr>
                <a:xfrm>
                  <a:off x="8215338" y="3929066"/>
                  <a:ext cx="214315" cy="21431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7" name="Multiplier 66"/>
                <p:cNvSpPr/>
                <p:nvPr/>
              </p:nvSpPr>
              <p:spPr>
                <a:xfrm>
                  <a:off x="8215338" y="3929066"/>
                  <a:ext cx="214315" cy="214315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</p:grpSp>
        <p:cxnSp>
          <p:nvCxnSpPr>
            <p:cNvPr id="82" name="Connecteur droit avec flèche 81"/>
            <p:cNvCxnSpPr/>
            <p:nvPr/>
          </p:nvCxnSpPr>
          <p:spPr>
            <a:xfrm>
              <a:off x="571500" y="3314701"/>
              <a:ext cx="928688" cy="1587"/>
            </a:xfrm>
            <a:prstGeom prst="straightConnector1">
              <a:avLst/>
            </a:prstGeom>
            <a:ln w="444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avec flèche 84"/>
            <p:cNvCxnSpPr/>
            <p:nvPr/>
          </p:nvCxnSpPr>
          <p:spPr>
            <a:xfrm>
              <a:off x="1500188" y="3643313"/>
              <a:ext cx="1000125" cy="1588"/>
            </a:xfrm>
            <a:prstGeom prst="straightConnector1">
              <a:avLst/>
            </a:prstGeom>
            <a:ln w="4445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4" name="ZoneTexte 5"/>
            <p:cNvSpPr txBox="1">
              <a:spLocks noChangeArrowheads="1"/>
            </p:cNvSpPr>
            <p:nvPr/>
          </p:nvSpPr>
          <p:spPr bwMode="auto">
            <a:xfrm>
              <a:off x="428625" y="3286125"/>
              <a:ext cx="12144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>
                  <a:latin typeface="Times New Roman" pitchFamily="18" charset="0"/>
                  <a:cs typeface="Times New Roman" pitchFamily="18" charset="0"/>
                </a:rPr>
                <a:t> Region a</a:t>
              </a:r>
            </a:p>
          </p:txBody>
        </p:sp>
        <p:sp>
          <p:nvSpPr>
            <p:cNvPr id="1045" name="ZoneTexte 5"/>
            <p:cNvSpPr txBox="1">
              <a:spLocks noChangeArrowheads="1"/>
            </p:cNvSpPr>
            <p:nvPr/>
          </p:nvSpPr>
          <p:spPr bwMode="auto">
            <a:xfrm>
              <a:off x="1500188" y="3643313"/>
              <a:ext cx="1143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>
                  <a:latin typeface="Times New Roman" pitchFamily="18" charset="0"/>
                  <a:cs typeface="Times New Roman" pitchFamily="18" charset="0"/>
                </a:rPr>
                <a:t>Region b</a:t>
              </a:r>
            </a:p>
          </p:txBody>
        </p:sp>
        <p:cxnSp>
          <p:nvCxnSpPr>
            <p:cNvPr id="75" name="Connecteur droit 74"/>
            <p:cNvCxnSpPr/>
            <p:nvPr/>
          </p:nvCxnSpPr>
          <p:spPr bwMode="auto">
            <a:xfrm rot="5400000">
              <a:off x="1533525" y="2357437"/>
              <a:ext cx="171450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26" name="Object 115"/>
          <p:cNvGraphicFramePr>
            <a:graphicFrameLocks noChangeAspect="1"/>
          </p:cNvGraphicFramePr>
          <p:nvPr/>
        </p:nvGraphicFramePr>
        <p:xfrm>
          <a:off x="584200" y="2559058"/>
          <a:ext cx="2106613" cy="733425"/>
        </p:xfrm>
        <a:graphic>
          <a:graphicData uri="http://schemas.openxmlformats.org/presentationml/2006/ole">
            <p:oleObj spid="_x0000_s1026" name="Équation" r:id="rId4" imgW="876240" imgH="304560" progId="Equation.3">
              <p:embed/>
            </p:oleObj>
          </a:graphicData>
        </a:graphic>
      </p:graphicFrame>
      <p:sp>
        <p:nvSpPr>
          <p:cNvPr id="81" name="Rectangle à coins arrondis 80"/>
          <p:cNvSpPr/>
          <p:nvPr/>
        </p:nvSpPr>
        <p:spPr>
          <a:xfrm>
            <a:off x="428625" y="2506671"/>
            <a:ext cx="2428875" cy="785812"/>
          </a:xfrm>
          <a:prstGeom prst="round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83" name="Connecteur droit avec flèche 82"/>
          <p:cNvCxnSpPr/>
          <p:nvPr/>
        </p:nvCxnSpPr>
        <p:spPr>
          <a:xfrm rot="5400000">
            <a:off x="1856582" y="5142706"/>
            <a:ext cx="1714500" cy="1587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ZoneTexte 5"/>
          <p:cNvSpPr txBox="1">
            <a:spLocks noChangeArrowheads="1"/>
          </p:cNvSpPr>
          <p:nvPr/>
        </p:nvSpPr>
        <p:spPr bwMode="auto">
          <a:xfrm>
            <a:off x="2857500" y="4929188"/>
            <a:ext cx="85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Times New Roman" pitchFamily="18" charset="0"/>
                <a:cs typeface="Times New Roman" pitchFamily="18" charset="0"/>
              </a:rPr>
              <a:t>10 cm</a:t>
            </a:r>
          </a:p>
        </p:txBody>
      </p:sp>
      <p:graphicFrame>
        <p:nvGraphicFramePr>
          <p:cNvPr id="1106" name="Object 82"/>
          <p:cNvGraphicFramePr>
            <a:graphicFrameLocks noChangeAspect="1"/>
          </p:cNvGraphicFramePr>
          <p:nvPr/>
        </p:nvGraphicFramePr>
        <p:xfrm>
          <a:off x="2857488" y="857232"/>
          <a:ext cx="810499" cy="428628"/>
        </p:xfrm>
        <a:graphic>
          <a:graphicData uri="http://schemas.openxmlformats.org/presentationml/2006/ole">
            <p:oleObj spid="_x0000_s1106" name="Équation" r:id="rId5" imgW="431640" imgH="203040" progId="Equation.3">
              <p:embed/>
            </p:oleObj>
          </a:graphicData>
        </a:graphic>
      </p:graphicFrame>
      <p:sp>
        <p:nvSpPr>
          <p:cNvPr id="84" name="ZoneTexte 5"/>
          <p:cNvSpPr txBox="1">
            <a:spLocks noChangeArrowheads="1"/>
          </p:cNvSpPr>
          <p:nvPr/>
        </p:nvSpPr>
        <p:spPr bwMode="auto">
          <a:xfrm>
            <a:off x="3786182" y="885750"/>
            <a:ext cx="2500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Barrel configuration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à coins arrondis 85"/>
          <p:cNvSpPr/>
          <p:nvPr/>
        </p:nvSpPr>
        <p:spPr>
          <a:xfrm>
            <a:off x="2714612" y="857232"/>
            <a:ext cx="3500462" cy="500066"/>
          </a:xfrm>
          <a:prstGeom prst="roundRect">
            <a:avLst/>
          </a:prstGeom>
          <a:noFill/>
          <a:ln w="603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E740B-37E1-4680-AB3A-F05E554FA889}" type="slidenum">
              <a:rPr lang="fr-FR"/>
              <a:pPr>
                <a:defRPr/>
              </a:pPr>
              <a:t>7</a:t>
            </a:fld>
            <a:endParaRPr lang="fr-FR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457200" y="-142875"/>
            <a:ext cx="82296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solidFill>
                  <a:srgbClr val="3333FF"/>
                </a:solidFill>
                <a:latin typeface="Times New Roman" pitchFamily="18" charset="0"/>
              </a:rPr>
              <a:t>Experiment at CERN (</a:t>
            </a:r>
            <a:r>
              <a:rPr lang="en-GB" sz="3200" dirty="0">
                <a:solidFill>
                  <a:srgbClr val="3333FF"/>
                </a:solidFill>
                <a:latin typeface="Times New Roman" pitchFamily="18" charset="0"/>
              </a:rPr>
              <a:t>2)</a:t>
            </a:r>
            <a:endParaRPr lang="en-GB" sz="32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graphicFrame>
        <p:nvGraphicFramePr>
          <p:cNvPr id="70" name="Tableau 69"/>
          <p:cNvGraphicFramePr>
            <a:graphicFrameLocks noGrp="1"/>
          </p:cNvGraphicFramePr>
          <p:nvPr/>
        </p:nvGraphicFramePr>
        <p:xfrm>
          <a:off x="0" y="1785938"/>
          <a:ext cx="9072626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"/>
                <a:gridCol w="1214446"/>
                <a:gridCol w="1143008"/>
                <a:gridCol w="2214578"/>
                <a:gridCol w="1648155"/>
                <a:gridCol w="1211890"/>
                <a:gridCol w="1354797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MM Type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Drift gap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Drift </a:t>
                      </a:r>
                      <a:r>
                        <a:rPr lang="fr-FR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material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Amplification gap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Mesh</a:t>
                      </a:r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material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Orientation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Classic</a:t>
                      </a:r>
                      <a:endParaRPr lang="fr-FR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5 mm</a:t>
                      </a:r>
                      <a:endParaRPr lang="fr-FR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Aluminized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mylar</a:t>
                      </a:r>
                      <a:endParaRPr lang="fr-FR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128 </a:t>
                      </a: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lang="fr-FR" dirty="0" smtClean="0">
                          <a:latin typeface="Times New Roman"/>
                          <a:cs typeface="Times New Roman"/>
                        </a:rPr>
                        <a:t>m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Copper</a:t>
                      </a:r>
                      <a:endParaRPr lang="fr-FR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Bulk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5 mm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Aluminized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mylar</a:t>
                      </a:r>
                      <a:endParaRPr lang="fr-FR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128 </a:t>
                      </a: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lang="fr-FR" dirty="0" smtClean="0">
                          <a:latin typeface="Times New Roman"/>
                          <a:cs typeface="Times New Roman"/>
                        </a:rPr>
                        <a:t>m</a:t>
                      </a:r>
                      <a:endParaRPr lang="fr-FR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Stainless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steel</a:t>
                      </a:r>
                      <a:endParaRPr lang="fr-FR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fr-FR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Bulk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mm</a:t>
                      </a:r>
                      <a:endParaRPr lang="fr-FR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Aluminized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mylar</a:t>
                      </a:r>
                      <a:endParaRPr lang="fr-FR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128 </a:t>
                      </a: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lang="fr-FR" dirty="0" smtClean="0">
                          <a:latin typeface="Times New Roman"/>
                          <a:cs typeface="Times New Roman"/>
                        </a:rPr>
                        <a:t>m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Stainless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steel</a:t>
                      </a:r>
                      <a:endParaRPr lang="fr-FR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Bulk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5 mm 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Stainless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steel</a:t>
                      </a:r>
                      <a:endParaRPr lang="fr-FR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128 </a:t>
                      </a: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lang="fr-FR" dirty="0" smtClean="0">
                          <a:latin typeface="Times New Roman"/>
                          <a:cs typeface="Times New Roman"/>
                        </a:rPr>
                        <a:t>m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Stainless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steel</a:t>
                      </a:r>
                      <a:endParaRPr lang="fr-FR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Bulk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5 mm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Aluminized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mylar</a:t>
                      </a:r>
                      <a:endParaRPr lang="fr-FR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128 </a:t>
                      </a: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lang="fr-FR" dirty="0" smtClean="0">
                          <a:latin typeface="Times New Roman"/>
                          <a:cs typeface="Times New Roman"/>
                        </a:rPr>
                        <a:t>m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Stainless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steel</a:t>
                      </a:r>
                      <a:endParaRPr lang="fr-FR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326" name="ZoneTexte 5"/>
          <p:cNvSpPr txBox="1">
            <a:spLocks noChangeArrowheads="1"/>
          </p:cNvSpPr>
          <p:nvPr/>
        </p:nvSpPr>
        <p:spPr bwMode="auto">
          <a:xfrm>
            <a:off x="2643188" y="1143000"/>
            <a:ext cx="4143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Main detectors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characteristics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64DD5-61C6-47D3-BCD3-80F6256A2F39}" type="slidenum">
              <a:rPr lang="fr-FR"/>
              <a:pPr>
                <a:defRPr/>
              </a:pPr>
              <a:t>8</a:t>
            </a:fld>
            <a:endParaRPr lang="fr-FR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457200" y="-142875"/>
            <a:ext cx="82296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solidFill>
                  <a:srgbClr val="3333FF"/>
                </a:solidFill>
                <a:latin typeface="Times New Roman" pitchFamily="18" charset="0"/>
              </a:rPr>
              <a:t>Experiment at CERN </a:t>
            </a:r>
            <a:r>
              <a:rPr lang="en-GB" sz="3200" dirty="0">
                <a:solidFill>
                  <a:srgbClr val="3333FF"/>
                </a:solidFill>
                <a:latin typeface="Times New Roman" pitchFamily="18" charset="0"/>
              </a:rPr>
              <a:t>(3)</a:t>
            </a:r>
            <a:endParaRPr lang="en-GB" sz="32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2292" name="Image 10" descr="100_9213.jpg"/>
          <p:cNvPicPr>
            <a:picLocks noChangeAspect="1"/>
          </p:cNvPicPr>
          <p:nvPr/>
        </p:nvPicPr>
        <p:blipFill>
          <a:blip r:embed="rId2" cstate="print"/>
          <a:srcRect t="8333"/>
          <a:stretch>
            <a:fillRect/>
          </a:stretch>
        </p:blipFill>
        <p:spPr bwMode="auto">
          <a:xfrm>
            <a:off x="0" y="571500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à coins arrondis 13"/>
          <p:cNvSpPr/>
          <p:nvPr/>
        </p:nvSpPr>
        <p:spPr>
          <a:xfrm>
            <a:off x="4357686" y="857250"/>
            <a:ext cx="1214446" cy="500063"/>
          </a:xfrm>
          <a:prstGeom prst="roundRect">
            <a:avLst/>
          </a:prstGeom>
          <a:solidFill>
            <a:schemeClr val="bg1"/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294" name="ZoneTexte 21"/>
          <p:cNvSpPr txBox="1">
            <a:spLocks noChangeArrowheads="1"/>
          </p:cNvSpPr>
          <p:nvPr/>
        </p:nvSpPr>
        <p:spPr bwMode="auto">
          <a:xfrm>
            <a:off x="4500563" y="885825"/>
            <a:ext cx="1000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Times New Roman" pitchFamily="18" charset="0"/>
                <a:cs typeface="Times New Roman" pitchFamily="18" charset="0"/>
              </a:rPr>
              <a:t>Magnet</a:t>
            </a:r>
          </a:p>
        </p:txBody>
      </p:sp>
      <p:sp>
        <p:nvSpPr>
          <p:cNvPr id="17" name="Flèche vers le bas 16"/>
          <p:cNvSpPr/>
          <p:nvPr/>
        </p:nvSpPr>
        <p:spPr>
          <a:xfrm>
            <a:off x="4857750" y="1428750"/>
            <a:ext cx="357188" cy="642938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Double flèche verticale 20"/>
          <p:cNvSpPr/>
          <p:nvPr/>
        </p:nvSpPr>
        <p:spPr>
          <a:xfrm>
            <a:off x="3429000" y="3929063"/>
            <a:ext cx="285750" cy="1500187"/>
          </a:xfrm>
          <a:prstGeom prst="up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3714750" y="4429125"/>
            <a:ext cx="1071563" cy="500063"/>
          </a:xfrm>
          <a:prstGeom prst="roundRect">
            <a:avLst/>
          </a:prstGeom>
          <a:solidFill>
            <a:srgbClr val="FFFF00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298" name="ZoneTexte 23"/>
          <p:cNvSpPr txBox="1">
            <a:spLocks noChangeArrowheads="1"/>
          </p:cNvSpPr>
          <p:nvPr/>
        </p:nvSpPr>
        <p:spPr bwMode="auto">
          <a:xfrm>
            <a:off x="3786188" y="4457700"/>
            <a:ext cx="928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Times New Roman" pitchFamily="18" charset="0"/>
                <a:cs typeface="Times New Roman" pitchFamily="18" charset="0"/>
              </a:rPr>
              <a:t>1.77 m</a:t>
            </a:r>
          </a:p>
        </p:txBody>
      </p:sp>
      <p:sp>
        <p:nvSpPr>
          <p:cNvPr id="25" name="Flèche vers le bas 24"/>
          <p:cNvSpPr/>
          <p:nvPr/>
        </p:nvSpPr>
        <p:spPr>
          <a:xfrm rot="18484034">
            <a:off x="3970338" y="2089150"/>
            <a:ext cx="357188" cy="642937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2714625" y="1500188"/>
            <a:ext cx="1428750" cy="500062"/>
          </a:xfrm>
          <a:prstGeom prst="roundRect">
            <a:avLst/>
          </a:prstGeom>
          <a:solidFill>
            <a:schemeClr val="bg1"/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301" name="ZoneTexte 21"/>
          <p:cNvSpPr txBox="1">
            <a:spLocks noChangeArrowheads="1"/>
          </p:cNvSpPr>
          <p:nvPr/>
        </p:nvSpPr>
        <p:spPr bwMode="auto">
          <a:xfrm>
            <a:off x="2786063" y="1528763"/>
            <a:ext cx="185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Times New Roman" pitchFamily="18" charset="0"/>
                <a:cs typeface="Times New Roman" pitchFamily="18" charset="0"/>
              </a:rPr>
              <a:t>Upper coil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6215074" y="3429003"/>
            <a:ext cx="928694" cy="428625"/>
          </a:xfrm>
          <a:prstGeom prst="roundRect">
            <a:avLst/>
          </a:prstGeom>
          <a:solidFill>
            <a:schemeClr val="bg1"/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303" name="ZoneTexte 5"/>
          <p:cNvSpPr txBox="1">
            <a:spLocks noChangeArrowheads="1"/>
          </p:cNvSpPr>
          <p:nvPr/>
        </p:nvSpPr>
        <p:spPr bwMode="auto">
          <a:xfrm>
            <a:off x="6286500" y="3429000"/>
            <a:ext cx="85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Times New Roman" pitchFamily="18" charset="0"/>
                <a:cs typeface="Times New Roman" pitchFamily="18" charset="0"/>
              </a:rPr>
              <a:t>Beam</a:t>
            </a:r>
          </a:p>
        </p:txBody>
      </p:sp>
      <p:sp>
        <p:nvSpPr>
          <p:cNvPr id="31" name="Flèche vers le bas 30"/>
          <p:cNvSpPr/>
          <p:nvPr/>
        </p:nvSpPr>
        <p:spPr>
          <a:xfrm rot="18706176">
            <a:off x="5920582" y="3612356"/>
            <a:ext cx="296862" cy="847725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1" descr="100_9219.jpg"/>
          <p:cNvPicPr>
            <a:picLocks noChangeAspect="1"/>
          </p:cNvPicPr>
          <p:nvPr/>
        </p:nvPicPr>
        <p:blipFill>
          <a:blip r:embed="rId2" cstate="print"/>
          <a:srcRect l="14844" t="20833" r="12500" b="10205"/>
          <a:stretch>
            <a:fillRect/>
          </a:stretch>
        </p:blipFill>
        <p:spPr bwMode="auto">
          <a:xfrm>
            <a:off x="1214438" y="1071563"/>
            <a:ext cx="67786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3D5EA-A5A9-4E37-9AF5-DE9722E73A02}" type="slidenum">
              <a:rPr lang="fr-FR"/>
              <a:pPr>
                <a:defRPr/>
              </a:pPr>
              <a:t>9</a:t>
            </a:fld>
            <a:endParaRPr lang="fr-FR"/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457200" y="-142875"/>
            <a:ext cx="82296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3366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solidFill>
                  <a:srgbClr val="3333FF"/>
                </a:solidFill>
                <a:latin typeface="Times New Roman" pitchFamily="18" charset="0"/>
              </a:rPr>
              <a:t>Experiment at CERN </a:t>
            </a:r>
            <a:r>
              <a:rPr lang="en-GB" sz="3200" dirty="0">
                <a:solidFill>
                  <a:srgbClr val="3333FF"/>
                </a:solidFill>
                <a:latin typeface="Times New Roman" pitchFamily="18" charset="0"/>
              </a:rPr>
              <a:t>(4)</a:t>
            </a:r>
            <a:endParaRPr lang="en-GB" sz="32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3000364" y="3071814"/>
            <a:ext cx="1214449" cy="642938"/>
          </a:xfrm>
          <a:prstGeom prst="straightConnector1">
            <a:avLst/>
          </a:prstGeom>
          <a:ln w="107950" cap="rnd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5400000" flipH="1" flipV="1">
            <a:off x="6429389" y="4500569"/>
            <a:ext cx="571504" cy="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à coins arrondis 22"/>
          <p:cNvSpPr/>
          <p:nvPr/>
        </p:nvSpPr>
        <p:spPr>
          <a:xfrm>
            <a:off x="1785938" y="3143248"/>
            <a:ext cx="928674" cy="571504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rot="10800000" flipV="1">
            <a:off x="4929188" y="1785926"/>
            <a:ext cx="571506" cy="50007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1" name="ZoneTexte 5"/>
          <p:cNvSpPr txBox="1">
            <a:spLocks noChangeArrowheads="1"/>
          </p:cNvSpPr>
          <p:nvPr/>
        </p:nvSpPr>
        <p:spPr bwMode="auto">
          <a:xfrm>
            <a:off x="1857375" y="3214688"/>
            <a:ext cx="85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5429251" y="1214438"/>
            <a:ext cx="1214452" cy="571500"/>
          </a:xfrm>
          <a:prstGeom prst="roundRect">
            <a:avLst/>
          </a:prstGeom>
          <a:solidFill>
            <a:schemeClr val="bg1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323" name="ZoneTexte 21"/>
          <p:cNvSpPr txBox="1">
            <a:spLocks noChangeArrowheads="1"/>
          </p:cNvSpPr>
          <p:nvPr/>
        </p:nvSpPr>
        <p:spPr bwMode="auto">
          <a:xfrm>
            <a:off x="5500688" y="1285875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Times New Roman" pitchFamily="18" charset="0"/>
                <a:cs typeface="Times New Roman" pitchFamily="18" charset="0"/>
              </a:rPr>
              <a:t>Detectors</a:t>
            </a:r>
          </a:p>
        </p:txBody>
      </p:sp>
      <p:sp>
        <p:nvSpPr>
          <p:cNvPr id="26" name="Rectangle à coins arrondis 25"/>
          <p:cNvSpPr/>
          <p:nvPr/>
        </p:nvSpPr>
        <p:spPr>
          <a:xfrm>
            <a:off x="5929322" y="4786322"/>
            <a:ext cx="1214446" cy="571500"/>
          </a:xfrm>
          <a:prstGeom prst="roundRect">
            <a:avLst/>
          </a:prstGeom>
          <a:solidFill>
            <a:schemeClr val="bg1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325" name="ZoneTexte 21"/>
          <p:cNvSpPr txBox="1">
            <a:spLocks noChangeArrowheads="1"/>
          </p:cNvSpPr>
          <p:nvPr/>
        </p:nvSpPr>
        <p:spPr bwMode="auto">
          <a:xfrm>
            <a:off x="5929331" y="4857759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 err="1">
                <a:latin typeface="Times New Roman" pitchFamily="18" charset="0"/>
                <a:cs typeface="Times New Roman" pitchFamily="18" charset="0"/>
              </a:rPr>
              <a:t>Electronics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7840</TotalTime>
  <Words>1550</Words>
  <Application>Microsoft Office PowerPoint</Application>
  <PresentationFormat>Affichage à l'écran (4:3)</PresentationFormat>
  <Paragraphs>413</Paragraphs>
  <Slides>35</Slides>
  <Notes>6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7" baseType="lpstr">
      <vt:lpstr>Thème Office</vt:lpstr>
      <vt:lpstr>Équation</vt:lpstr>
      <vt:lpstr>Diapositive 1</vt:lpstr>
      <vt:lpstr>Diapositive 2</vt:lpstr>
      <vt:lpstr>Diapositive 3</vt:lpstr>
      <vt:lpstr>Experiments </vt:lpstr>
      <vt:lpstr>Experiments 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Experiments 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Experiments </vt:lpstr>
      <vt:lpstr>Diapositive 24</vt:lpstr>
      <vt:lpstr>Diapositive 25</vt:lpstr>
      <vt:lpstr>Diapositive 26</vt:lpstr>
      <vt:lpstr>Back up slides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</vt:vector>
  </TitlesOfParts>
  <Company>cea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bmoreno</dc:creator>
  <cp:lastModifiedBy>bmoreno</cp:lastModifiedBy>
  <cp:revision>946</cp:revision>
  <dcterms:created xsi:type="dcterms:W3CDTF">2009-11-10T08:34:28Z</dcterms:created>
  <dcterms:modified xsi:type="dcterms:W3CDTF">2010-03-16T10:30:52Z</dcterms:modified>
</cp:coreProperties>
</file>