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458" r:id="rId2"/>
    <p:sldId id="488" r:id="rId3"/>
    <p:sldId id="491" r:id="rId4"/>
    <p:sldId id="490" r:id="rId5"/>
    <p:sldId id="493" r:id="rId6"/>
    <p:sldId id="494" r:id="rId7"/>
  </p:sldIdLst>
  <p:sldSz cx="9144000" cy="6858000" type="screen4x3"/>
  <p:notesSz cx="7099300" cy="102346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Comic Sans MS" pitchFamily="66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Comic Sans MS" pitchFamily="66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Comic Sans MS" pitchFamily="66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Comic Sans MS" pitchFamily="66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Comic Sans MS" pitchFamily="66" charset="0"/>
        <a:ea typeface="+mn-ea"/>
        <a:cs typeface="Arial" charset="0"/>
      </a:defRPr>
    </a:lvl5pPr>
    <a:lvl6pPr marL="2286000" algn="l" defTabSz="914400" rtl="0" eaLnBrk="1" latinLnBrk="0" hangingPunct="1">
      <a:defRPr sz="3600" kern="1200">
        <a:solidFill>
          <a:schemeClr val="tx1"/>
        </a:solidFill>
        <a:latin typeface="Comic Sans MS" pitchFamily="66" charset="0"/>
        <a:ea typeface="+mn-ea"/>
        <a:cs typeface="Arial" charset="0"/>
      </a:defRPr>
    </a:lvl6pPr>
    <a:lvl7pPr marL="2743200" algn="l" defTabSz="914400" rtl="0" eaLnBrk="1" latinLnBrk="0" hangingPunct="1">
      <a:defRPr sz="3600" kern="1200">
        <a:solidFill>
          <a:schemeClr val="tx1"/>
        </a:solidFill>
        <a:latin typeface="Comic Sans MS" pitchFamily="66" charset="0"/>
        <a:ea typeface="+mn-ea"/>
        <a:cs typeface="Arial" charset="0"/>
      </a:defRPr>
    </a:lvl7pPr>
    <a:lvl8pPr marL="3200400" algn="l" defTabSz="914400" rtl="0" eaLnBrk="1" latinLnBrk="0" hangingPunct="1">
      <a:defRPr sz="3600" kern="1200">
        <a:solidFill>
          <a:schemeClr val="tx1"/>
        </a:solidFill>
        <a:latin typeface="Comic Sans MS" pitchFamily="66" charset="0"/>
        <a:ea typeface="+mn-ea"/>
        <a:cs typeface="Arial" charset="0"/>
      </a:defRPr>
    </a:lvl8pPr>
    <a:lvl9pPr marL="3657600" algn="l" defTabSz="914400" rtl="0" eaLnBrk="1" latinLnBrk="0" hangingPunct="1">
      <a:defRPr sz="3600" kern="1200">
        <a:solidFill>
          <a:schemeClr val="tx1"/>
        </a:solidFill>
        <a:latin typeface="Comic Sans MS" pitchFamily="66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253971"/>
    <a:srgbClr val="FF6699"/>
    <a:srgbClr val="FF99CC"/>
    <a:srgbClr val="FF6600"/>
    <a:srgbClr val="0000FF"/>
    <a:srgbClr val="478F00"/>
    <a:srgbClr val="E60000"/>
    <a:srgbClr val="CC0000"/>
    <a:srgbClr val="F8F8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yle moyen 2 - Accentuation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799B23B-EC83-4686-B30A-512413B5E67A}" styleName="Style léger 3 - Accentuation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C4B1156A-380E-4F78-BDF5-A606A8083BF9}" styleName="Style moyen 4 - Accentuation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0505E3EF-67EA-436B-97B2-0124C06EBD24}" styleName="Style moyen 4 - Accentuation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D7AC3CCA-C797-4891-BE02-D94E43425B78}" styleName="Style moyen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875" autoAdjust="0"/>
    <p:restoredTop sz="92182" autoAdjust="0"/>
  </p:normalViewPr>
  <p:slideViewPr>
    <p:cSldViewPr snapToGrid="0" snapToObjects="1">
      <p:cViewPr varScale="1">
        <p:scale>
          <a:sx n="107" d="100"/>
          <a:sy n="107" d="100"/>
        </p:scale>
        <p:origin x="-312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 snapToGrid="0" snapToObjects="1">
      <p:cViewPr varScale="1">
        <p:scale>
          <a:sx n="74" d="100"/>
          <a:sy n="74" d="100"/>
        </p:scale>
        <p:origin x="-3306" y="-114"/>
      </p:cViewPr>
      <p:guideLst>
        <p:guide orient="horz" pos="3223"/>
        <p:guide pos="2236"/>
      </p:guideLst>
    </p:cSldViewPr>
  </p:notesViewPr>
  <p:gridSpacing cx="72010" cy="7201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handoutMaster" Target="handoutMasters/handoutMaster1.xml"/><Relationship Id="rId10" Type="http://schemas.openxmlformats.org/officeDocument/2006/relationships/printerSettings" Target="printerSettings/printerSettings1.bin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87" tIns="47444" rIns="94887" bIns="47444" numCol="1" anchor="t" anchorCtr="0" compatLnSpc="1">
            <a:prstTxWarp prst="textNoShape">
              <a:avLst/>
            </a:prstTxWarp>
          </a:bodyPr>
          <a:lstStyle>
            <a:lvl1pPr algn="l" defTabSz="949325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19550" y="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87" tIns="47444" rIns="94887" bIns="47444" numCol="1" anchor="t" anchorCtr="0" compatLnSpc="1">
            <a:prstTxWarp prst="textNoShape">
              <a:avLst/>
            </a:prstTxWarp>
          </a:bodyPr>
          <a:lstStyle>
            <a:lvl1pPr algn="r" defTabSz="949325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87" tIns="47444" rIns="94887" bIns="47444" numCol="1" anchor="b" anchorCtr="0" compatLnSpc="1">
            <a:prstTxWarp prst="textNoShape">
              <a:avLst/>
            </a:prstTxWarp>
          </a:bodyPr>
          <a:lstStyle>
            <a:lvl1pPr algn="l" defTabSz="949325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19550" y="972185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87" tIns="47444" rIns="94887" bIns="47444" numCol="1" anchor="b" anchorCtr="0" compatLnSpc="1">
            <a:prstTxWarp prst="textNoShape">
              <a:avLst/>
            </a:prstTxWarp>
          </a:bodyPr>
          <a:lstStyle>
            <a:lvl1pPr algn="r" defTabSz="949325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5ADA98F3-B49D-491B-A47B-7A9A2F26F6A1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4269165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87" tIns="47444" rIns="94887" bIns="47444" numCol="1" anchor="t" anchorCtr="0" compatLnSpc="1">
            <a:prstTxWarp prst="textNoShape">
              <a:avLst/>
            </a:prstTxWarp>
          </a:bodyPr>
          <a:lstStyle>
            <a:lvl1pPr algn="l" defTabSz="949325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19550" y="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87" tIns="47444" rIns="94887" bIns="47444" numCol="1" anchor="t" anchorCtr="0" compatLnSpc="1">
            <a:prstTxWarp prst="textNoShape">
              <a:avLst/>
            </a:prstTxWarp>
          </a:bodyPr>
          <a:lstStyle>
            <a:lvl1pPr algn="r" defTabSz="949325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8350"/>
            <a:ext cx="5118100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2513"/>
            <a:ext cx="5680075" cy="460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87" tIns="47444" rIns="94887" bIns="474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87" tIns="47444" rIns="94887" bIns="47444" numCol="1" anchor="b" anchorCtr="0" compatLnSpc="1">
            <a:prstTxWarp prst="textNoShape">
              <a:avLst/>
            </a:prstTxWarp>
          </a:bodyPr>
          <a:lstStyle>
            <a:lvl1pPr algn="l" defTabSz="949325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19550" y="972185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87" tIns="47444" rIns="94887" bIns="47444" numCol="1" anchor="b" anchorCtr="0" compatLnSpc="1">
            <a:prstTxWarp prst="textNoShape">
              <a:avLst/>
            </a:prstTxWarp>
          </a:bodyPr>
          <a:lstStyle>
            <a:lvl1pPr algn="r" defTabSz="949325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A514B6A9-369E-4A81-86F7-44FEC0B6C8EB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9163705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FA0FF1E-FEB5-4021-A40B-C33391F5DF3B}" type="slidenum">
              <a:rPr lang="fr-FR" smtClean="0"/>
              <a:pPr>
                <a:defRPr/>
              </a:pPr>
              <a:t>1</a:t>
            </a:fld>
            <a:endParaRPr lang="fr-FR" smtClean="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6150" y="4860925"/>
            <a:ext cx="5207000" cy="46053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fr-FR" smtClean="0"/>
              <a:t>I’m here to present a TPC review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odèle par défa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Espace réservé du contenu 2"/>
          <p:cNvSpPr>
            <a:spLocks noGrp="1"/>
          </p:cNvSpPr>
          <p:nvPr>
            <p:ph idx="1"/>
          </p:nvPr>
        </p:nvSpPr>
        <p:spPr>
          <a:xfrm>
            <a:off x="685800" y="825500"/>
            <a:ext cx="7772400" cy="4114800"/>
          </a:xfrm>
        </p:spPr>
        <p:txBody>
          <a:bodyPr/>
          <a:lstStyle/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7" name="Titr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Modifiez le style du titre</a:t>
            </a:r>
            <a:endParaRPr lang="en-US" dirty="0"/>
          </a:p>
        </p:txBody>
      </p:sp>
      <p:sp>
        <p:nvSpPr>
          <p:cNvPr id="11" name="Espace réservé du pied de page 7"/>
          <p:cNvSpPr>
            <a:spLocks noGrp="1"/>
          </p:cNvSpPr>
          <p:nvPr>
            <p:ph type="ftr" sz="quarter" idx="3"/>
          </p:nvPr>
        </p:nvSpPr>
        <p:spPr>
          <a:xfrm>
            <a:off x="1774788" y="6660477"/>
            <a:ext cx="5580000" cy="18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rgbClr val="253971"/>
                </a:solidFill>
                <a:latin typeface="Bookman Old Style" pitchFamily="18" charset="0"/>
              </a:defRPr>
            </a:lvl1pPr>
          </a:lstStyle>
          <a:p>
            <a:r>
              <a:rPr lang="en-US" i="1" dirty="0" smtClean="0"/>
              <a:t>Forward</a:t>
            </a:r>
            <a:r>
              <a:rPr lang="en-US" dirty="0" smtClean="0"/>
              <a:t> –</a:t>
            </a:r>
            <a:r>
              <a:rPr lang="en-US" i="1" dirty="0" smtClean="0"/>
              <a:t>Tagger Tracker</a:t>
            </a:r>
            <a:r>
              <a:rPr lang="en-US" dirty="0" smtClean="0"/>
              <a:t> ─ Status &amp; Plan</a:t>
            </a:r>
          </a:p>
        </p:txBody>
      </p:sp>
      <p:sp>
        <p:nvSpPr>
          <p:cNvPr id="12" name="Espace réservé de la date 6"/>
          <p:cNvSpPr>
            <a:spLocks noGrp="1"/>
          </p:cNvSpPr>
          <p:nvPr>
            <p:ph type="dt" sz="half" idx="2"/>
          </p:nvPr>
        </p:nvSpPr>
        <p:spPr>
          <a:xfrm>
            <a:off x="75456" y="6660538"/>
            <a:ext cx="1620000" cy="18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rgbClr val="253971"/>
                </a:solidFill>
                <a:latin typeface="Bookman Old Style" pitchFamily="18" charset="0"/>
              </a:defRPr>
            </a:lvl1pPr>
          </a:lstStyle>
          <a:p>
            <a:r>
              <a:rPr lang="en-US" dirty="0" smtClean="0"/>
              <a:t>June 18</a:t>
            </a:r>
            <a:r>
              <a:rPr lang="en-US" baseline="30000" dirty="0" smtClean="0"/>
              <a:t>th</a:t>
            </a:r>
            <a:r>
              <a:rPr lang="en-US" dirty="0" smtClean="0"/>
              <a:t>, 2014</a:t>
            </a:r>
            <a:endParaRPr lang="en-US" dirty="0"/>
          </a:p>
        </p:txBody>
      </p:sp>
      <p:sp>
        <p:nvSpPr>
          <p:cNvPr id="8" name="Espace réservé du numéro de diapositive 8"/>
          <p:cNvSpPr>
            <a:spLocks noGrp="1"/>
          </p:cNvSpPr>
          <p:nvPr>
            <p:ph type="sldNum" sz="quarter" idx="4"/>
          </p:nvPr>
        </p:nvSpPr>
        <p:spPr>
          <a:xfrm>
            <a:off x="8155184" y="6665095"/>
            <a:ext cx="991338" cy="17993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rgbClr val="253971"/>
                </a:solidFill>
                <a:latin typeface="Bookman Old Style" pitchFamily="18" charset="0"/>
              </a:defRPr>
            </a:lvl1pPr>
          </a:lstStyle>
          <a:p>
            <a:pPr algn="ctr"/>
            <a:fld id="{FC409DD7-3ACD-4ECD-B2D5-4CA9C0A22D0A}" type="slidenum">
              <a:rPr lang="en-US" smtClean="0"/>
              <a:pPr algn="ct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0482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875585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4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7"/>
          <p:cNvSpPr>
            <a:spLocks noChangeArrowheads="1"/>
          </p:cNvSpPr>
          <p:nvPr/>
        </p:nvSpPr>
        <p:spPr bwMode="auto">
          <a:xfrm>
            <a:off x="0" y="-7938"/>
            <a:ext cx="9144000" cy="439738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/>
          <a:lstStyle/>
          <a:p>
            <a:pPr algn="ctr"/>
            <a:endParaRPr lang="fr-FR"/>
          </a:p>
        </p:txBody>
      </p:sp>
      <p:sp>
        <p:nvSpPr>
          <p:cNvPr id="1027" name="Rectangle 17"/>
          <p:cNvSpPr>
            <a:spLocks noGrp="1" noChangeArrowheads="1"/>
          </p:cNvSpPr>
          <p:nvPr>
            <p:ph type="body" idx="1"/>
          </p:nvPr>
        </p:nvSpPr>
        <p:spPr bwMode="auto">
          <a:xfrm>
            <a:off x="597024" y="905399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18" tIns="45709" rIns="91418" bIns="4570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Cliquez pour modifier les styles du texte du masque</a:t>
            </a:r>
          </a:p>
          <a:p>
            <a:pPr lvl="1"/>
            <a:r>
              <a:rPr lang="en-US" smtClean="0"/>
              <a:t>Deuxième niveau</a:t>
            </a:r>
          </a:p>
          <a:p>
            <a:pPr lvl="2"/>
            <a:r>
              <a:rPr lang="en-US" smtClean="0"/>
              <a:t>Troisième niveau</a:t>
            </a:r>
          </a:p>
          <a:p>
            <a:pPr lvl="3"/>
            <a:r>
              <a:rPr lang="en-US" smtClean="0"/>
              <a:t>Quatrième niveau</a:t>
            </a:r>
          </a:p>
          <a:p>
            <a:pPr lvl="4"/>
            <a:r>
              <a:rPr lang="en-US" smtClean="0"/>
              <a:t>Cinquième niveau</a:t>
            </a:r>
          </a:p>
        </p:txBody>
      </p:sp>
      <p:cxnSp>
        <p:nvCxnSpPr>
          <p:cNvPr id="1030" name="Connecteur droit 13"/>
          <p:cNvCxnSpPr>
            <a:cxnSpLocks noChangeShapeType="1"/>
          </p:cNvCxnSpPr>
          <p:nvPr/>
        </p:nvCxnSpPr>
        <p:spPr bwMode="auto">
          <a:xfrm>
            <a:off x="504825" y="431800"/>
            <a:ext cx="8639175" cy="0"/>
          </a:xfrm>
          <a:prstGeom prst="line">
            <a:avLst/>
          </a:prstGeom>
          <a:noFill/>
          <a:ln w="19050" algn="ctr">
            <a:solidFill>
              <a:srgbClr val="5F972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31" name="Line 12"/>
          <p:cNvSpPr>
            <a:spLocks noChangeShapeType="1"/>
          </p:cNvSpPr>
          <p:nvPr userDrawn="1"/>
        </p:nvSpPr>
        <p:spPr bwMode="auto">
          <a:xfrm>
            <a:off x="0" y="6661150"/>
            <a:ext cx="9144000" cy="0"/>
          </a:xfrm>
          <a:prstGeom prst="line">
            <a:avLst/>
          </a:prstGeom>
          <a:noFill/>
          <a:ln w="19050">
            <a:solidFill>
              <a:srgbClr val="25397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n-US"/>
          </a:p>
        </p:txBody>
      </p:sp>
      <p:pic>
        <p:nvPicPr>
          <p:cNvPr id="11" name="Image 10"/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755" y="6265"/>
            <a:ext cx="449999" cy="468000"/>
          </a:xfrm>
          <a:prstGeom prst="rect">
            <a:avLst/>
          </a:prstGeom>
        </p:spPr>
      </p:pic>
      <p:sp>
        <p:nvSpPr>
          <p:cNvPr id="20" name="Espace réservé du titre 19"/>
          <p:cNvSpPr>
            <a:spLocks noGrp="1"/>
          </p:cNvSpPr>
          <p:nvPr>
            <p:ph type="title"/>
          </p:nvPr>
        </p:nvSpPr>
        <p:spPr>
          <a:xfrm>
            <a:off x="503266" y="-2635"/>
            <a:ext cx="8640000" cy="43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35" r:id="rId2"/>
  </p:sldLayoutIdLst>
  <p:timing>
    <p:tnLst>
      <p:par>
        <p:cTn xmlns:p14="http://schemas.microsoft.com/office/powerpoint/2010/main"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b="0">
          <a:solidFill>
            <a:srgbClr val="FF0000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Bookman Old Style" pitchFamily="18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400">
          <a:solidFill>
            <a:srgbClr val="FF0000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400">
          <a:solidFill>
            <a:srgbClr val="FF0000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400">
          <a:solidFill>
            <a:srgbClr val="FF0000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400">
          <a:solidFill>
            <a:srgbClr val="FF0000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400">
          <a:solidFill>
            <a:srgbClr val="FF0000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400">
          <a:solidFill>
            <a:srgbClr val="FF0000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400">
          <a:solidFill>
            <a:srgbClr val="FF0000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400">
          <a:solidFill>
            <a:srgbClr val="FF0000"/>
          </a:solidFill>
          <a:latin typeface="Arial" charset="0"/>
        </a:defRPr>
      </a:lvl9pPr>
    </p:titleStyle>
    <p:bodyStyle>
      <a:lvl1pPr marL="174625" indent="-174625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rgbClr val="000099"/>
          </a:solidFill>
          <a:latin typeface="Bell MT" pitchFamily="18" charset="0"/>
          <a:ea typeface="+mn-ea"/>
          <a:cs typeface="Arial" pitchFamily="34" charset="0"/>
        </a:defRPr>
      </a:lvl1pPr>
      <a:lvl2pPr marL="528638" indent="-174625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000099"/>
          </a:solidFill>
          <a:latin typeface="Bell MT" pitchFamily="18" charset="0"/>
          <a:cs typeface="Arial" pitchFamily="34" charset="0"/>
        </a:defRPr>
      </a:lvl2pPr>
      <a:lvl3pPr marL="881063" indent="-173038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rgbClr val="000099"/>
          </a:solidFill>
          <a:latin typeface="Bell MT" pitchFamily="18" charset="0"/>
          <a:cs typeface="Arial" pitchFamily="34" charset="0"/>
        </a:defRPr>
      </a:lvl3pPr>
      <a:lvl4pPr marL="1252538" indent="-192088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rgbClr val="000099"/>
          </a:solidFill>
          <a:latin typeface="Bell MT" pitchFamily="18" charset="0"/>
          <a:cs typeface="Arial" pitchFamily="34" charset="0"/>
        </a:defRPr>
      </a:lvl4pPr>
      <a:lvl5pPr marL="1611313" indent="-174625" algn="l" rtl="0" eaLnBrk="0" fontAlgn="base" hangingPunct="0">
        <a:spcBef>
          <a:spcPct val="20000"/>
        </a:spcBef>
        <a:spcAft>
          <a:spcPct val="0"/>
        </a:spcAft>
        <a:buChar char="»"/>
        <a:defRPr sz="1200">
          <a:solidFill>
            <a:srgbClr val="000099"/>
          </a:solidFill>
          <a:latin typeface="Bell MT" pitchFamily="18" charset="0"/>
          <a:cs typeface="Arial" pitchFamily="34" charset="0"/>
        </a:defRPr>
      </a:lvl5pPr>
      <a:lvl6pPr marL="2068513" indent="-174625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6pPr>
      <a:lvl7pPr marL="2525713" indent="-174625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7pPr>
      <a:lvl8pPr marL="2982913" indent="-174625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8pPr>
      <a:lvl9pPr marL="3440113" indent="-174625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4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5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4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ChangeArrowheads="1"/>
          </p:cNvSpPr>
          <p:nvPr/>
        </p:nvSpPr>
        <p:spPr bwMode="auto">
          <a:xfrm>
            <a:off x="596900" y="3393275"/>
            <a:ext cx="7921625" cy="1100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8" tIns="45709" rIns="91418" bIns="45709" anchor="ctr"/>
          <a:lstStyle/>
          <a:p>
            <a:pPr algn="ctr">
              <a:spcBef>
                <a:spcPct val="20000"/>
              </a:spcBef>
            </a:pPr>
            <a:r>
              <a:rPr lang="en-US" sz="2400" dirty="0" smtClean="0">
                <a:solidFill>
                  <a:srgbClr val="0000FF"/>
                </a:solidFill>
                <a:latin typeface="Bell MT" pitchFamily="18" charset="0"/>
              </a:rPr>
              <a:t>F. Sabatié</a:t>
            </a:r>
          </a:p>
          <a:p>
            <a:pPr algn="ctr">
              <a:spcBef>
                <a:spcPct val="20000"/>
              </a:spcBef>
            </a:pPr>
            <a:endParaRPr lang="en-US" sz="2400" dirty="0" smtClean="0">
              <a:solidFill>
                <a:srgbClr val="0000FF"/>
              </a:solidFill>
              <a:latin typeface="Bell MT" pitchFamily="18" charset="0"/>
            </a:endParaRPr>
          </a:p>
          <a:p>
            <a:pPr algn="ctr">
              <a:spcBef>
                <a:spcPct val="20000"/>
              </a:spcBef>
            </a:pPr>
            <a:r>
              <a:rPr lang="en-US" sz="1800" dirty="0" smtClean="0">
                <a:solidFill>
                  <a:srgbClr val="0000FF"/>
                </a:solidFill>
                <a:latin typeface="Bell MT" pitchFamily="18" charset="0"/>
              </a:rPr>
              <a:t>Slides from D</a:t>
            </a:r>
            <a:r>
              <a:rPr lang="en-US" sz="1800" dirty="0">
                <a:solidFill>
                  <a:srgbClr val="0000FF"/>
                </a:solidFill>
                <a:latin typeface="Bell MT" pitchFamily="18" charset="0"/>
              </a:rPr>
              <a:t>. </a:t>
            </a:r>
            <a:r>
              <a:rPr lang="en-US" sz="1800" dirty="0" err="1" smtClean="0">
                <a:solidFill>
                  <a:srgbClr val="0000FF"/>
                </a:solidFill>
                <a:latin typeface="Bell MT" pitchFamily="18" charset="0"/>
              </a:rPr>
              <a:t>Attié</a:t>
            </a:r>
            <a:r>
              <a:rPr lang="en-US" sz="1800" dirty="0" smtClean="0">
                <a:solidFill>
                  <a:srgbClr val="0000FF"/>
                </a:solidFill>
                <a:latin typeface="Bell MT" pitchFamily="18" charset="0"/>
              </a:rPr>
              <a:t>, S. </a:t>
            </a:r>
            <a:r>
              <a:rPr lang="en-US" sz="1800" dirty="0" err="1" smtClean="0">
                <a:solidFill>
                  <a:srgbClr val="0000FF"/>
                </a:solidFill>
                <a:latin typeface="Bell MT" pitchFamily="18" charset="0"/>
              </a:rPr>
              <a:t>Procureur</a:t>
            </a:r>
            <a:endParaRPr lang="en-US" sz="1800" dirty="0">
              <a:solidFill>
                <a:srgbClr val="0000FF"/>
              </a:solidFill>
              <a:latin typeface="Bell MT" pitchFamily="18" charset="0"/>
            </a:endParaRPr>
          </a:p>
        </p:txBody>
      </p:sp>
      <p:sp>
        <p:nvSpPr>
          <p:cNvPr id="4099" name="Text Box 5"/>
          <p:cNvSpPr txBox="1">
            <a:spLocks noChangeArrowheads="1"/>
          </p:cNvSpPr>
          <p:nvPr/>
        </p:nvSpPr>
        <p:spPr bwMode="auto">
          <a:xfrm>
            <a:off x="0" y="-10633"/>
            <a:ext cx="9144000" cy="704850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lIns="91418" tIns="45709" rIns="91418" bIns="45709" anchor="ctr"/>
          <a:lstStyle>
            <a:lvl1pPr eaLnBrk="0" hangingPunct="0">
              <a:defRPr sz="36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endParaRPr lang="en-US" sz="2400">
              <a:solidFill>
                <a:srgbClr val="FF0000"/>
              </a:solidFill>
            </a:endParaRPr>
          </a:p>
        </p:txBody>
      </p:sp>
      <p:sp>
        <p:nvSpPr>
          <p:cNvPr id="4100" name="Rectangle 10"/>
          <p:cNvSpPr txBox="1">
            <a:spLocks noChangeArrowheads="1"/>
          </p:cNvSpPr>
          <p:nvPr/>
        </p:nvSpPr>
        <p:spPr bwMode="auto">
          <a:xfrm>
            <a:off x="1978025" y="5222875"/>
            <a:ext cx="5027613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36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algn="ctr" eaLnBrk="1" hangingPunct="1"/>
            <a:r>
              <a:rPr lang="en-US" sz="1600" dirty="0" smtClean="0">
                <a:solidFill>
                  <a:srgbClr val="253971"/>
                </a:solidFill>
                <a:latin typeface="Bell MT" pitchFamily="18" charset="0"/>
              </a:rPr>
              <a:t>June 18</a:t>
            </a:r>
            <a:r>
              <a:rPr lang="en-US" sz="1600" baseline="30000" dirty="0" smtClean="0">
                <a:solidFill>
                  <a:srgbClr val="253971"/>
                </a:solidFill>
                <a:latin typeface="Bell MT" pitchFamily="18" charset="0"/>
              </a:rPr>
              <a:t>th</a:t>
            </a:r>
            <a:r>
              <a:rPr lang="en-US" sz="1600" dirty="0">
                <a:solidFill>
                  <a:srgbClr val="253971"/>
                </a:solidFill>
                <a:latin typeface="Bell MT" pitchFamily="18" charset="0"/>
              </a:rPr>
              <a:t>,</a:t>
            </a:r>
            <a:r>
              <a:rPr lang="en-US" sz="1600" dirty="0" smtClean="0">
                <a:solidFill>
                  <a:srgbClr val="253971"/>
                </a:solidFill>
                <a:latin typeface="Bell MT" pitchFamily="18" charset="0"/>
              </a:rPr>
              <a:t> 2014</a:t>
            </a:r>
            <a:endParaRPr lang="en-US" sz="1600" dirty="0">
              <a:solidFill>
                <a:srgbClr val="253971"/>
              </a:solidFill>
              <a:latin typeface="Bell MT" pitchFamily="18" charset="0"/>
            </a:endParaRPr>
          </a:p>
        </p:txBody>
      </p:sp>
      <p:pic>
        <p:nvPicPr>
          <p:cNvPr id="4102" name="Picture 4" descr="D:\irfu_i_transparent.wm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150" y="5080000"/>
            <a:ext cx="711200" cy="1246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605526" y="463550"/>
            <a:ext cx="7921625" cy="3055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18" tIns="45709" rIns="91418" bIns="45709" anchor="ctr"/>
          <a:lstStyle/>
          <a:p>
            <a:pPr algn="ctr">
              <a:lnSpc>
                <a:spcPct val="150000"/>
              </a:lnSpc>
              <a:defRPr/>
            </a:pPr>
            <a:r>
              <a:rPr lang="en-US" sz="40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itchFamily="18" charset="0"/>
              </a:rPr>
              <a:t>Forward-Tagger </a:t>
            </a:r>
            <a:r>
              <a:rPr lang="fr-FR" sz="4000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itchFamily="18" charset="0"/>
              </a:rPr>
              <a:t>Tracker</a:t>
            </a:r>
            <a:endParaRPr lang="fr-FR" sz="4000" dirty="0" smtClean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Bookman Old Style" pitchFamily="18" charset="0"/>
            </a:endParaRPr>
          </a:p>
          <a:p>
            <a:pPr algn="ctr">
              <a:lnSpc>
                <a:spcPct val="150000"/>
              </a:lnSpc>
              <a:defRPr/>
            </a:pPr>
            <a:r>
              <a:rPr lang="fr-FR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itchFamily="18" charset="0"/>
              </a:rPr>
              <a:t> – </a:t>
            </a:r>
            <a:r>
              <a:rPr lang="fr-FR" sz="40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itchFamily="18" charset="0"/>
              </a:rPr>
              <a:t>Status</a:t>
            </a:r>
            <a:r>
              <a:rPr lang="fr-FR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itchFamily="18" charset="0"/>
              </a:rPr>
              <a:t> &amp; Plan –</a:t>
            </a:r>
            <a:endParaRPr lang="en-US" sz="4000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Bookman Old Style" pitchFamily="18" charset="0"/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0" y="6560598"/>
            <a:ext cx="9144000" cy="297402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084381" y="5092508"/>
            <a:ext cx="914400" cy="950978"/>
          </a:xfrm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Status</a:t>
            </a:r>
            <a:endParaRPr lang="en-US" dirty="0"/>
          </a:p>
        </p:txBody>
      </p:sp>
      <p:sp>
        <p:nvSpPr>
          <p:cNvPr id="7" name="Espace réservé du contenu 1"/>
          <p:cNvSpPr>
            <a:spLocks noGrp="1"/>
          </p:cNvSpPr>
          <p:nvPr>
            <p:ph idx="1"/>
          </p:nvPr>
        </p:nvSpPr>
        <p:spPr>
          <a:xfrm>
            <a:off x="503266" y="623481"/>
            <a:ext cx="8160488" cy="5841114"/>
          </a:xfrm>
        </p:spPr>
        <p:txBody>
          <a:bodyPr/>
          <a:lstStyle/>
          <a:p>
            <a:r>
              <a:rPr lang="en-US" dirty="0" smtClean="0"/>
              <a:t>Scale-one detector prototype have been tested and validated</a:t>
            </a:r>
          </a:p>
          <a:p>
            <a:endParaRPr lang="en-US" dirty="0" smtClean="0"/>
          </a:p>
          <a:p>
            <a:r>
              <a:rPr lang="en-US" dirty="0" smtClean="0"/>
              <a:t>Resistive strip detector option has been selected for better integration </a:t>
            </a:r>
            <a:br>
              <a:rPr lang="en-US" dirty="0" smtClean="0"/>
            </a:br>
            <a:r>
              <a:rPr lang="en-US" dirty="0" smtClean="0"/>
              <a:t>(to be manufacture easily and to optimize the cost):</a:t>
            </a:r>
          </a:p>
          <a:p>
            <a:pPr lvl="1"/>
            <a:r>
              <a:rPr lang="en-US" sz="1800" dirty="0" smtClean="0"/>
              <a:t>Smaller size PCB: 540×500 mm² (detector prototype size: </a:t>
            </a:r>
            <a:r>
              <a:rPr lang="fr-FR" sz="1800" dirty="0" smtClean="0"/>
              <a:t>582x546 mm²) </a:t>
            </a:r>
            <a:endParaRPr lang="en-US" sz="1800" dirty="0" smtClean="0"/>
          </a:p>
          <a:p>
            <a:pPr lvl="1"/>
            <a:r>
              <a:rPr lang="en-US" sz="1800" dirty="0" smtClean="0"/>
              <a:t>24 connectors (1536 strips) instead of 30 (1736 strips) per detector</a:t>
            </a:r>
          </a:p>
          <a:p>
            <a:pPr lvl="1"/>
            <a:r>
              <a:rPr lang="en-US" sz="1800" dirty="0" smtClean="0"/>
              <a:t>Electronics: 6 FEU fully operated</a:t>
            </a:r>
          </a:p>
          <a:p>
            <a:pPr lvl="1"/>
            <a:r>
              <a:rPr lang="en-US" sz="1800" dirty="0" smtClean="0"/>
              <a:t>Pitch of readout strip: 500 µm </a:t>
            </a:r>
            <a:r>
              <a:rPr lang="en-US" sz="1800" dirty="0" smtClean="0">
                <a:sym typeface="Wingdings" panose="05000000000000000000" pitchFamily="2" charset="2"/>
              </a:rPr>
              <a:t> 560 </a:t>
            </a:r>
            <a:r>
              <a:rPr lang="en-US" sz="1800" dirty="0"/>
              <a:t>µ</a:t>
            </a:r>
            <a:r>
              <a:rPr lang="en-US" sz="1800" dirty="0" smtClean="0">
                <a:sym typeface="Wingdings" panose="05000000000000000000" pitchFamily="2" charset="2"/>
              </a:rPr>
              <a:t>m</a:t>
            </a:r>
            <a:endParaRPr lang="en-US" sz="1800" dirty="0" smtClean="0"/>
          </a:p>
          <a:p>
            <a:pPr marL="0" indent="0">
              <a:buNone/>
            </a:pPr>
            <a:endParaRPr lang="en-US" dirty="0" smtClean="0">
              <a:sym typeface="Wingdings" panose="05000000000000000000" pitchFamily="2" charset="2"/>
            </a:endParaRPr>
          </a:p>
          <a:p>
            <a:r>
              <a:rPr lang="en-US" dirty="0" smtClean="0">
                <a:sym typeface="Wingdings" panose="05000000000000000000" pitchFamily="2" charset="2"/>
              </a:rPr>
              <a:t>Total cost : 80 k€ (110 k$)</a:t>
            </a:r>
          </a:p>
          <a:p>
            <a:endParaRPr lang="en-US" dirty="0" smtClean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en-US" dirty="0" smtClean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endParaRPr lang="en-US" sz="1800" dirty="0" smtClean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3"/>
          </p:nvPr>
        </p:nvSpPr>
        <p:spPr>
          <a:xfrm>
            <a:off x="1774788" y="6660477"/>
            <a:ext cx="5580000" cy="18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rgbClr val="253971"/>
                </a:solidFill>
                <a:latin typeface="Bookman Old Style" pitchFamily="18" charset="0"/>
              </a:defRPr>
            </a:lvl1pPr>
          </a:lstStyle>
          <a:p>
            <a:r>
              <a:rPr lang="en-US" i="1" dirty="0"/>
              <a:t>Forward</a:t>
            </a:r>
            <a:r>
              <a:rPr lang="en-US" dirty="0"/>
              <a:t> –</a:t>
            </a:r>
            <a:r>
              <a:rPr lang="en-US" i="1" dirty="0"/>
              <a:t>Tagger Tracker</a:t>
            </a:r>
            <a:r>
              <a:rPr lang="en-US" dirty="0"/>
              <a:t> ─ Status &amp; Plan</a:t>
            </a:r>
          </a:p>
        </p:txBody>
      </p:sp>
      <p:sp>
        <p:nvSpPr>
          <p:cNvPr id="9" name="Espace réservé de la date 6"/>
          <p:cNvSpPr>
            <a:spLocks noGrp="1"/>
          </p:cNvSpPr>
          <p:nvPr>
            <p:ph type="dt" sz="half" idx="2"/>
          </p:nvPr>
        </p:nvSpPr>
        <p:spPr>
          <a:xfrm>
            <a:off x="75456" y="6660538"/>
            <a:ext cx="1620000" cy="18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rgbClr val="253971"/>
                </a:solidFill>
                <a:latin typeface="Bookman Old Style" pitchFamily="18" charset="0"/>
              </a:defRPr>
            </a:lvl1pPr>
          </a:lstStyle>
          <a:p>
            <a:r>
              <a:rPr lang="en-US" dirty="0" smtClean="0"/>
              <a:t>June 18</a:t>
            </a:r>
            <a:r>
              <a:rPr lang="en-US" baseline="30000" dirty="0" smtClean="0"/>
              <a:t>th</a:t>
            </a:r>
            <a:r>
              <a:rPr lang="en-US" dirty="0" smtClean="0"/>
              <a:t>, 2014</a:t>
            </a:r>
            <a:endParaRPr lang="en-US" dirty="0"/>
          </a:p>
        </p:txBody>
      </p:sp>
      <p:sp>
        <p:nvSpPr>
          <p:cNvPr id="10" name="Espace réservé du numéro de diapositive 8"/>
          <p:cNvSpPr>
            <a:spLocks noGrp="1"/>
          </p:cNvSpPr>
          <p:nvPr>
            <p:ph type="sldNum" sz="quarter" idx="4"/>
          </p:nvPr>
        </p:nvSpPr>
        <p:spPr>
          <a:xfrm>
            <a:off x="8155184" y="6665095"/>
            <a:ext cx="991338" cy="17993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rgbClr val="253971"/>
                </a:solidFill>
                <a:latin typeface="Bookman Old Style" pitchFamily="18" charset="0"/>
              </a:defRPr>
            </a:lvl1pPr>
          </a:lstStyle>
          <a:p>
            <a:pPr algn="ctr"/>
            <a:fld id="{FC409DD7-3ACD-4ECD-B2D5-4CA9C0A22D0A}" type="slidenum">
              <a:rPr lang="en-US" smtClean="0"/>
              <a:pPr algn="ctr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8412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772" y="484481"/>
            <a:ext cx="8721306" cy="61538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Final Detector Concept</a:t>
            </a:r>
          </a:p>
        </p:txBody>
      </p:sp>
      <p:sp>
        <p:nvSpPr>
          <p:cNvPr id="5" name="Espace réservé du pied de page 7"/>
          <p:cNvSpPr>
            <a:spLocks noGrp="1"/>
          </p:cNvSpPr>
          <p:nvPr>
            <p:ph type="ftr" sz="quarter" idx="3"/>
          </p:nvPr>
        </p:nvSpPr>
        <p:spPr>
          <a:xfrm>
            <a:off x="1774788" y="6660477"/>
            <a:ext cx="5580000" cy="18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rgbClr val="253971"/>
                </a:solidFill>
                <a:latin typeface="Bookman Old Style" pitchFamily="18" charset="0"/>
              </a:defRPr>
            </a:lvl1pPr>
          </a:lstStyle>
          <a:p>
            <a:r>
              <a:rPr lang="en-US" i="1" dirty="0" smtClean="0"/>
              <a:t>Forward</a:t>
            </a:r>
            <a:r>
              <a:rPr lang="en-US" dirty="0" smtClean="0"/>
              <a:t> –</a:t>
            </a:r>
            <a:r>
              <a:rPr lang="en-US" i="1" dirty="0" smtClean="0"/>
              <a:t>Tagger Tracker</a:t>
            </a:r>
            <a:r>
              <a:rPr lang="en-US" dirty="0" smtClean="0"/>
              <a:t> ─ Status &amp; Plan</a:t>
            </a:r>
          </a:p>
        </p:txBody>
      </p:sp>
      <p:sp>
        <p:nvSpPr>
          <p:cNvPr id="6" name="Espace réservé de la date 6"/>
          <p:cNvSpPr>
            <a:spLocks noGrp="1"/>
          </p:cNvSpPr>
          <p:nvPr>
            <p:ph type="dt" sz="half" idx="2"/>
          </p:nvPr>
        </p:nvSpPr>
        <p:spPr>
          <a:xfrm>
            <a:off x="75456" y="6660538"/>
            <a:ext cx="1620000" cy="18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rgbClr val="253971"/>
                </a:solidFill>
                <a:latin typeface="Bookman Old Style" pitchFamily="18" charset="0"/>
              </a:defRPr>
            </a:lvl1pPr>
          </a:lstStyle>
          <a:p>
            <a:r>
              <a:rPr lang="en-US" dirty="0" smtClean="0"/>
              <a:t>June 18</a:t>
            </a:r>
            <a:r>
              <a:rPr lang="en-US" baseline="30000" dirty="0" smtClean="0"/>
              <a:t>th</a:t>
            </a:r>
            <a:r>
              <a:rPr lang="en-US" dirty="0" smtClean="0"/>
              <a:t>, 2014</a:t>
            </a:r>
            <a:endParaRPr lang="en-US" dirty="0"/>
          </a:p>
        </p:txBody>
      </p:sp>
      <p:sp>
        <p:nvSpPr>
          <p:cNvPr id="7" name="Espace réservé du numéro de diapositive 8"/>
          <p:cNvSpPr>
            <a:spLocks noGrp="1"/>
          </p:cNvSpPr>
          <p:nvPr>
            <p:ph type="sldNum" sz="quarter" idx="4"/>
          </p:nvPr>
        </p:nvSpPr>
        <p:spPr>
          <a:xfrm>
            <a:off x="8155184" y="6665095"/>
            <a:ext cx="991338" cy="17993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rgbClr val="253971"/>
                </a:solidFill>
                <a:latin typeface="Bookman Old Style" pitchFamily="18" charset="0"/>
              </a:defRPr>
            </a:lvl1pPr>
          </a:lstStyle>
          <a:p>
            <a:pPr algn="ctr"/>
            <a:fld id="{FC409DD7-3ACD-4ECD-B2D5-4CA9C0A22D0A}" type="slidenum">
              <a:rPr lang="en-US" smtClean="0"/>
              <a:pPr algn="ctr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21931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391121" y="747861"/>
            <a:ext cx="8545845" cy="4264085"/>
          </a:xfrm>
        </p:spPr>
        <p:txBody>
          <a:bodyPr/>
          <a:lstStyle/>
          <a:p>
            <a:r>
              <a:rPr lang="en-US" dirty="0" smtClean="0"/>
              <a:t>Mechanical drawings are in progress</a:t>
            </a:r>
          </a:p>
          <a:p>
            <a:endParaRPr lang="en-US" dirty="0" smtClean="0"/>
          </a:p>
          <a:p>
            <a:r>
              <a:rPr lang="en-US" dirty="0" smtClean="0"/>
              <a:t>PCB layout should be ready after 2014 summer break</a:t>
            </a:r>
          </a:p>
          <a:p>
            <a:endParaRPr lang="en-US" dirty="0" smtClean="0"/>
          </a:p>
          <a:p>
            <a:r>
              <a:rPr lang="en-US" dirty="0" smtClean="0"/>
              <a:t>Production of the PCBs (2+1 spare) in October 2014</a:t>
            </a:r>
          </a:p>
          <a:p>
            <a:endParaRPr lang="en-US" dirty="0" smtClean="0"/>
          </a:p>
          <a:p>
            <a:r>
              <a:rPr lang="en-US" dirty="0" smtClean="0"/>
              <a:t>Detector production: double-sided resistive </a:t>
            </a:r>
            <a:r>
              <a:rPr lang="en-US" dirty="0" err="1" smtClean="0"/>
              <a:t>layer+Micromegas</a:t>
            </a:r>
            <a:r>
              <a:rPr lang="en-US" dirty="0" smtClean="0"/>
              <a:t> bulks by the end of the year </a:t>
            </a:r>
          </a:p>
          <a:p>
            <a:endParaRPr lang="en-US" dirty="0" smtClean="0"/>
          </a:p>
          <a:p>
            <a:r>
              <a:rPr lang="en-US" dirty="0" smtClean="0"/>
              <a:t>Electronics, mechanics and other components will be manufactured in the meantime</a:t>
            </a:r>
          </a:p>
          <a:p>
            <a:endParaRPr lang="en-US" dirty="0"/>
          </a:p>
          <a:p>
            <a:r>
              <a:rPr lang="en-US" dirty="0">
                <a:sym typeface="Wingdings" panose="05000000000000000000" pitchFamily="2" charset="2"/>
              </a:rPr>
              <a:t>Delivery </a:t>
            </a:r>
            <a:r>
              <a:rPr lang="en-US" dirty="0" smtClean="0">
                <a:sym typeface="Wingdings" panose="05000000000000000000" pitchFamily="2" charset="2"/>
              </a:rPr>
              <a:t>date: end of February </a:t>
            </a:r>
            <a:r>
              <a:rPr lang="en-US" dirty="0">
                <a:sym typeface="Wingdings" panose="05000000000000000000" pitchFamily="2" charset="2"/>
              </a:rPr>
              <a:t>2015</a:t>
            </a:r>
          </a:p>
          <a:p>
            <a:endParaRPr lang="en-US" dirty="0">
              <a:sym typeface="Wingdings" panose="05000000000000000000" pitchFamily="2" charset="2"/>
            </a:endParaRPr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Planning</a:t>
            </a:r>
            <a:endParaRPr lang="en-US" dirty="0"/>
          </a:p>
        </p:txBody>
      </p:sp>
      <p:sp>
        <p:nvSpPr>
          <p:cNvPr id="4" name="Espace réservé du pied de page 7"/>
          <p:cNvSpPr>
            <a:spLocks noGrp="1"/>
          </p:cNvSpPr>
          <p:nvPr>
            <p:ph type="ftr" sz="quarter" idx="3"/>
          </p:nvPr>
        </p:nvSpPr>
        <p:spPr>
          <a:xfrm>
            <a:off x="1774788" y="6660477"/>
            <a:ext cx="5580000" cy="18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rgbClr val="253971"/>
                </a:solidFill>
                <a:latin typeface="Bookman Old Style" pitchFamily="18" charset="0"/>
              </a:defRPr>
            </a:lvl1pPr>
          </a:lstStyle>
          <a:p>
            <a:r>
              <a:rPr lang="en-US" i="1" dirty="0"/>
              <a:t>Forward</a:t>
            </a:r>
            <a:r>
              <a:rPr lang="en-US" dirty="0"/>
              <a:t> –</a:t>
            </a:r>
            <a:r>
              <a:rPr lang="en-US" i="1" dirty="0"/>
              <a:t>Tagger Tracker</a:t>
            </a:r>
            <a:r>
              <a:rPr lang="en-US" dirty="0"/>
              <a:t> ─ Status &amp; Plan</a:t>
            </a:r>
          </a:p>
        </p:txBody>
      </p:sp>
      <p:sp>
        <p:nvSpPr>
          <p:cNvPr id="5" name="Espace réservé de la date 6"/>
          <p:cNvSpPr>
            <a:spLocks noGrp="1"/>
          </p:cNvSpPr>
          <p:nvPr>
            <p:ph type="dt" sz="half" idx="2"/>
          </p:nvPr>
        </p:nvSpPr>
        <p:spPr>
          <a:xfrm>
            <a:off x="75456" y="6660538"/>
            <a:ext cx="1620000" cy="18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rgbClr val="253971"/>
                </a:solidFill>
                <a:latin typeface="Bookman Old Style" pitchFamily="18" charset="0"/>
              </a:defRPr>
            </a:lvl1pPr>
          </a:lstStyle>
          <a:p>
            <a:r>
              <a:rPr lang="en-US" dirty="0" smtClean="0"/>
              <a:t>June 18</a:t>
            </a:r>
            <a:r>
              <a:rPr lang="en-US" baseline="30000" dirty="0" smtClean="0"/>
              <a:t>th</a:t>
            </a:r>
            <a:r>
              <a:rPr lang="en-US" dirty="0" smtClean="0"/>
              <a:t>, 2014</a:t>
            </a:r>
            <a:endParaRPr lang="en-US" dirty="0"/>
          </a:p>
        </p:txBody>
      </p:sp>
      <p:sp>
        <p:nvSpPr>
          <p:cNvPr id="7" name="Espace réservé du numéro de diapositive 8"/>
          <p:cNvSpPr>
            <a:spLocks noGrp="1"/>
          </p:cNvSpPr>
          <p:nvPr>
            <p:ph type="sldNum" sz="quarter" idx="4"/>
          </p:nvPr>
        </p:nvSpPr>
        <p:spPr>
          <a:xfrm>
            <a:off x="8155184" y="6665095"/>
            <a:ext cx="991338" cy="17993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rgbClr val="253971"/>
                </a:solidFill>
                <a:latin typeface="Bookman Old Style" pitchFamily="18" charset="0"/>
              </a:defRPr>
            </a:lvl1pPr>
          </a:lstStyle>
          <a:p>
            <a:pPr algn="ctr"/>
            <a:fld id="{FC409DD7-3ACD-4ECD-B2D5-4CA9C0A22D0A}" type="slidenum">
              <a:rPr lang="en-US" smtClean="0"/>
              <a:pPr algn="ctr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64892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1" descr="http://www.sciencedirect.com/scidirimg/clear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525" cy="95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Titre 1"/>
          <p:cNvSpPr>
            <a:spLocks noGrp="1"/>
          </p:cNvSpPr>
          <p:nvPr>
            <p:ph type="title"/>
          </p:nvPr>
        </p:nvSpPr>
        <p:spPr>
          <a:xfrm>
            <a:off x="184150" y="6294"/>
            <a:ext cx="8959850" cy="413137"/>
          </a:xfrm>
        </p:spPr>
        <p:txBody>
          <a:bodyPr/>
          <a:lstStyle/>
          <a:p>
            <a:r>
              <a:rPr lang="fr-FR" dirty="0" err="1">
                <a:latin typeface="Arial" charset="0"/>
                <a:cs typeface="Vijaya" charset="0"/>
              </a:rPr>
              <a:t>Latest</a:t>
            </a:r>
            <a:r>
              <a:rPr lang="fr-FR" dirty="0">
                <a:latin typeface="Arial" charset="0"/>
                <a:cs typeface="Vijaya" charset="0"/>
              </a:rPr>
              <a:t> </a:t>
            </a:r>
            <a:r>
              <a:rPr lang="fr-FR" dirty="0" err="1">
                <a:latin typeface="Arial" charset="0"/>
                <a:cs typeface="Vijaya" charset="0"/>
              </a:rPr>
              <a:t>results</a:t>
            </a:r>
            <a:r>
              <a:rPr lang="fr-FR" dirty="0">
                <a:latin typeface="Arial" charset="0"/>
                <a:cs typeface="Vijaya" charset="0"/>
              </a:rPr>
              <a:t> on FT proto</a:t>
            </a:r>
          </a:p>
        </p:txBody>
      </p:sp>
      <p:pic>
        <p:nvPicPr>
          <p:cNvPr id="2052" name="Imag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1688" y="2849563"/>
            <a:ext cx="4456112" cy="32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Imag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2849563"/>
            <a:ext cx="4456113" cy="32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 Box 11"/>
          <p:cNvSpPr txBox="1">
            <a:spLocks noChangeArrowheads="1"/>
          </p:cNvSpPr>
          <p:nvPr/>
        </p:nvSpPr>
        <p:spPr bwMode="auto">
          <a:xfrm>
            <a:off x="107950" y="1143000"/>
            <a:ext cx="88074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>
              <a:defRPr/>
            </a:pPr>
            <a:r>
              <a:rPr lang="fr-FR" sz="1800" dirty="0" err="1" smtClean="0">
                <a:latin typeface="+mn-lt"/>
                <a:ea typeface="Cambria Math" pitchFamily="18" charset="0"/>
                <a:cs typeface="Vijaya" pitchFamily="34" charset="0"/>
              </a:rPr>
              <a:t>Characterization</a:t>
            </a:r>
            <a:r>
              <a:rPr lang="fr-FR" sz="1800" dirty="0" smtClean="0">
                <a:latin typeface="+mn-lt"/>
                <a:ea typeface="Cambria Math" pitchFamily="18" charset="0"/>
                <a:cs typeface="Vijaya" pitchFamily="34" charset="0"/>
              </a:rPr>
              <a:t> of proto </a:t>
            </a:r>
            <a:r>
              <a:rPr lang="fr-FR" sz="1800" dirty="0" err="1" smtClean="0">
                <a:latin typeface="+mn-lt"/>
                <a:ea typeface="Cambria Math" pitchFamily="18" charset="0"/>
                <a:cs typeface="Vijaya" pitchFamily="34" charset="0"/>
              </a:rPr>
              <a:t>with</a:t>
            </a:r>
            <a:r>
              <a:rPr lang="fr-FR" sz="1800" dirty="0" smtClean="0">
                <a:latin typeface="+mn-lt"/>
                <a:ea typeface="Cambria Math" pitchFamily="18" charset="0"/>
                <a:cs typeface="Vijaya" pitchFamily="34" charset="0"/>
              </a:rPr>
              <a:t> final </a:t>
            </a:r>
            <a:r>
              <a:rPr lang="fr-FR" sz="1800" dirty="0" err="1" smtClean="0">
                <a:latin typeface="+mn-lt"/>
                <a:ea typeface="Cambria Math" pitchFamily="18" charset="0"/>
                <a:cs typeface="Vijaya" pitchFamily="34" charset="0"/>
              </a:rPr>
              <a:t>electronics</a:t>
            </a:r>
            <a:r>
              <a:rPr lang="fr-FR" sz="1800" dirty="0" smtClean="0">
                <a:latin typeface="+mn-lt"/>
                <a:ea typeface="Cambria Math" pitchFamily="18" charset="0"/>
                <a:cs typeface="Vijaya" pitchFamily="34" charset="0"/>
              </a:rPr>
              <a:t> (DREAM) and final </a:t>
            </a:r>
            <a:r>
              <a:rPr lang="fr-FR" sz="1800" dirty="0" err="1" smtClean="0">
                <a:latin typeface="+mn-lt"/>
                <a:ea typeface="Cambria Math" pitchFamily="18" charset="0"/>
                <a:cs typeface="Vijaya" pitchFamily="34" charset="0"/>
              </a:rPr>
              <a:t>cables</a:t>
            </a:r>
            <a:r>
              <a:rPr lang="fr-FR" sz="1800" dirty="0" smtClean="0">
                <a:latin typeface="+mn-lt"/>
                <a:ea typeface="Cambria Math" pitchFamily="18" charset="0"/>
                <a:cs typeface="Vijaya" pitchFamily="34" charset="0"/>
              </a:rPr>
              <a:t> (Hitachi)</a:t>
            </a:r>
            <a:endParaRPr lang="fr-FR" sz="1800" b="1" dirty="0" smtClean="0">
              <a:latin typeface="+mn-lt"/>
              <a:ea typeface="+mn-ea"/>
              <a:cs typeface="Vijaya" pitchFamily="34" charset="0"/>
            </a:endParaRPr>
          </a:p>
        </p:txBody>
      </p:sp>
      <p:sp>
        <p:nvSpPr>
          <p:cNvPr id="13" name="Text Box 11"/>
          <p:cNvSpPr txBox="1">
            <a:spLocks noChangeArrowheads="1"/>
          </p:cNvSpPr>
          <p:nvPr/>
        </p:nvSpPr>
        <p:spPr bwMode="auto">
          <a:xfrm>
            <a:off x="2057400" y="1947863"/>
            <a:ext cx="5011738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marL="285750" indent="-285750">
              <a:buFont typeface="Symbol" pitchFamily="18" charset="2"/>
              <a:buChar char="Þ"/>
              <a:defRPr/>
            </a:pPr>
            <a:r>
              <a:rPr lang="en-US" sz="1600" i="1" dirty="0" smtClean="0">
                <a:latin typeface="+mn-lt"/>
                <a:ea typeface="Cambria Math" pitchFamily="18" charset="0"/>
                <a:cs typeface="Vijaya" pitchFamily="34" charset="0"/>
              </a:rPr>
              <a:t>1</a:t>
            </a:r>
            <a:r>
              <a:rPr lang="en-US" sz="1600" i="1" baseline="30000" dirty="0" smtClean="0">
                <a:latin typeface="+mn-lt"/>
                <a:ea typeface="Cambria Math" pitchFamily="18" charset="0"/>
                <a:cs typeface="Vijaya" pitchFamily="34" charset="0"/>
              </a:rPr>
              <a:t>st</a:t>
            </a:r>
            <a:r>
              <a:rPr lang="en-US" sz="1600" i="1" dirty="0" smtClean="0">
                <a:latin typeface="+mn-lt"/>
                <a:ea typeface="Cambria Math" pitchFamily="18" charset="0"/>
                <a:cs typeface="Vijaya" pitchFamily="34" charset="0"/>
              </a:rPr>
              <a:t> time that the 2 sides are tested simultaneously</a:t>
            </a:r>
          </a:p>
        </p:txBody>
      </p:sp>
      <p:sp>
        <p:nvSpPr>
          <p:cNvPr id="17" name="Text Box 11"/>
          <p:cNvSpPr txBox="1">
            <a:spLocks noChangeArrowheads="1"/>
          </p:cNvSpPr>
          <p:nvPr/>
        </p:nvSpPr>
        <p:spPr bwMode="auto">
          <a:xfrm>
            <a:off x="1895475" y="6062663"/>
            <a:ext cx="817563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>
              <a:defRPr/>
            </a:pPr>
            <a:r>
              <a:rPr lang="en-US" sz="1600" i="1" dirty="0" smtClean="0">
                <a:latin typeface="+mn-lt"/>
                <a:ea typeface="Cambria Math" pitchFamily="18" charset="0"/>
                <a:cs typeface="Vijaya" pitchFamily="34" charset="0"/>
              </a:rPr>
              <a:t>Side A</a:t>
            </a:r>
          </a:p>
        </p:txBody>
      </p:sp>
      <p:sp>
        <p:nvSpPr>
          <p:cNvPr id="18" name="Text Box 11"/>
          <p:cNvSpPr txBox="1">
            <a:spLocks noChangeArrowheads="1"/>
          </p:cNvSpPr>
          <p:nvPr/>
        </p:nvSpPr>
        <p:spPr bwMode="auto">
          <a:xfrm>
            <a:off x="6430963" y="6062663"/>
            <a:ext cx="817562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>
              <a:defRPr/>
            </a:pPr>
            <a:r>
              <a:rPr lang="en-US" sz="1600" i="1" dirty="0" smtClean="0">
                <a:latin typeface="+mn-lt"/>
                <a:ea typeface="Cambria Math" pitchFamily="18" charset="0"/>
                <a:cs typeface="Vijaya" pitchFamily="34" charset="0"/>
              </a:rPr>
              <a:t>Side B</a:t>
            </a:r>
          </a:p>
        </p:txBody>
      </p:sp>
      <p:pic>
        <p:nvPicPr>
          <p:cNvPr id="2058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1524000"/>
            <a:ext cx="1558925" cy="1184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" name="Text Box 11"/>
          <p:cNvSpPr txBox="1">
            <a:spLocks noChangeArrowheads="1"/>
          </p:cNvSpPr>
          <p:nvPr/>
        </p:nvSpPr>
        <p:spPr bwMode="auto">
          <a:xfrm>
            <a:off x="2532063" y="2819400"/>
            <a:ext cx="5011737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>
              <a:defRPr/>
            </a:pPr>
            <a:r>
              <a:rPr lang="en-US" sz="1600" i="1" dirty="0" smtClean="0">
                <a:latin typeface="+mn-lt"/>
                <a:ea typeface="Cambria Math" pitchFamily="18" charset="0"/>
                <a:cs typeface="Vijaya" pitchFamily="34" charset="0"/>
              </a:rPr>
              <a:t>2D efficiency with cosmic bench @ </a:t>
            </a:r>
            <a:r>
              <a:rPr lang="en-US" sz="1600" i="1" dirty="0" err="1" smtClean="0">
                <a:latin typeface="+mn-lt"/>
                <a:ea typeface="Cambria Math" pitchFamily="18" charset="0"/>
                <a:cs typeface="Vijaya" pitchFamily="34" charset="0"/>
              </a:rPr>
              <a:t>Saclay</a:t>
            </a:r>
            <a:endParaRPr lang="en-US" sz="1600" i="1" dirty="0" smtClean="0">
              <a:latin typeface="+mn-lt"/>
              <a:ea typeface="Cambria Math" pitchFamily="18" charset="0"/>
              <a:cs typeface="Vijay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8479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7" grpId="0"/>
      <p:bldP spid="18" grpId="0"/>
      <p:bldP spid="2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1" descr="http://www.sciencedirect.com/scidirimg/clear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525" cy="95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Imag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0213" y="1512888"/>
            <a:ext cx="4843462" cy="347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Imag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1751013"/>
            <a:ext cx="3854450" cy="276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 Box 11"/>
          <p:cNvSpPr txBox="1">
            <a:spLocks noChangeArrowheads="1"/>
          </p:cNvSpPr>
          <p:nvPr/>
        </p:nvSpPr>
        <p:spPr bwMode="auto">
          <a:xfrm>
            <a:off x="107950" y="1143000"/>
            <a:ext cx="88074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>
              <a:defRPr/>
            </a:pPr>
            <a:r>
              <a:rPr lang="fr-FR" sz="1800" dirty="0" err="1" smtClean="0">
                <a:latin typeface="+mn-lt"/>
                <a:ea typeface="Cambria Math" pitchFamily="18" charset="0"/>
                <a:cs typeface="Vijaya" pitchFamily="34" charset="0"/>
              </a:rPr>
              <a:t>Checked</a:t>
            </a:r>
            <a:r>
              <a:rPr lang="fr-FR" sz="1800" dirty="0" smtClean="0">
                <a:latin typeface="+mn-lt"/>
                <a:ea typeface="Cambria Math" pitchFamily="18" charset="0"/>
                <a:cs typeface="Vijaya" pitchFamily="34" charset="0"/>
              </a:rPr>
              <a:t> noise </a:t>
            </a:r>
            <a:r>
              <a:rPr lang="fr-FR" sz="1800" dirty="0" err="1" smtClean="0">
                <a:latin typeface="+mn-lt"/>
                <a:ea typeface="Cambria Math" pitchFamily="18" charset="0"/>
                <a:cs typeface="Vijaya" pitchFamily="34" charset="0"/>
              </a:rPr>
              <a:t>level</a:t>
            </a:r>
            <a:r>
              <a:rPr lang="fr-FR" sz="1800" dirty="0" smtClean="0">
                <a:latin typeface="+mn-lt"/>
                <a:ea typeface="Cambria Math" pitchFamily="18" charset="0"/>
                <a:cs typeface="Vijaya" pitchFamily="34" charset="0"/>
              </a:rPr>
              <a:t> and </a:t>
            </a:r>
            <a:r>
              <a:rPr lang="fr-FR" sz="1800" dirty="0" err="1" smtClean="0">
                <a:latin typeface="+mn-lt"/>
                <a:ea typeface="Cambria Math" pitchFamily="18" charset="0"/>
                <a:cs typeface="Vijaya" pitchFamily="34" charset="0"/>
              </a:rPr>
              <a:t>efficiency</a:t>
            </a:r>
            <a:r>
              <a:rPr lang="fr-FR" sz="1800" dirty="0" smtClean="0">
                <a:latin typeface="+mn-lt"/>
                <a:ea typeface="Cambria Math" pitchFamily="18" charset="0"/>
                <a:cs typeface="Vijaya" pitchFamily="34" charset="0"/>
              </a:rPr>
              <a:t> plateau </a:t>
            </a:r>
            <a:r>
              <a:rPr lang="fr-FR" sz="1800" dirty="0" err="1" smtClean="0">
                <a:latin typeface="+mn-lt"/>
                <a:ea typeface="Cambria Math" pitchFamily="18" charset="0"/>
                <a:cs typeface="Vijaya" pitchFamily="34" charset="0"/>
              </a:rPr>
              <a:t>compared</a:t>
            </a:r>
            <a:r>
              <a:rPr lang="fr-FR" sz="1800" dirty="0" smtClean="0">
                <a:latin typeface="+mn-lt"/>
                <a:ea typeface="Cambria Math" pitchFamily="18" charset="0"/>
                <a:cs typeface="Vijaya" pitchFamily="34" charset="0"/>
              </a:rPr>
              <a:t> to </a:t>
            </a:r>
            <a:r>
              <a:rPr lang="fr-FR" sz="1800" dirty="0" err="1" smtClean="0">
                <a:latin typeface="+mn-lt"/>
                <a:ea typeface="Cambria Math" pitchFamily="18" charset="0"/>
                <a:cs typeface="Vijaya" pitchFamily="34" charset="0"/>
              </a:rPr>
              <a:t>previous</a:t>
            </a:r>
            <a:r>
              <a:rPr lang="fr-FR" sz="1800" dirty="0" smtClean="0">
                <a:latin typeface="+mn-lt"/>
                <a:ea typeface="Cambria Math" pitchFamily="18" charset="0"/>
                <a:cs typeface="Vijaya" pitchFamily="34" charset="0"/>
              </a:rPr>
              <a:t> tests </a:t>
            </a:r>
            <a:r>
              <a:rPr lang="fr-FR" sz="1800" dirty="0" err="1" smtClean="0">
                <a:latin typeface="+mn-lt"/>
                <a:ea typeface="Cambria Math" pitchFamily="18" charset="0"/>
                <a:cs typeface="Vijaya" pitchFamily="34" charset="0"/>
              </a:rPr>
              <a:t>with</a:t>
            </a:r>
            <a:r>
              <a:rPr lang="fr-FR" sz="1800" dirty="0" smtClean="0">
                <a:latin typeface="+mn-lt"/>
                <a:ea typeface="Cambria Math" pitchFamily="18" charset="0"/>
                <a:cs typeface="Vijaya" pitchFamily="34" charset="0"/>
              </a:rPr>
              <a:t> AFTER</a:t>
            </a:r>
            <a:endParaRPr lang="fr-FR" sz="1800" b="1" dirty="0" smtClean="0">
              <a:latin typeface="+mn-lt"/>
              <a:ea typeface="+mn-ea"/>
              <a:cs typeface="Vijaya" pitchFamily="34" charset="0"/>
            </a:endParaRPr>
          </a:p>
        </p:txBody>
      </p:sp>
      <p:sp>
        <p:nvSpPr>
          <p:cNvPr id="13" name="Text Box 11"/>
          <p:cNvSpPr txBox="1">
            <a:spLocks noChangeArrowheads="1"/>
          </p:cNvSpPr>
          <p:nvPr/>
        </p:nvSpPr>
        <p:spPr bwMode="auto">
          <a:xfrm>
            <a:off x="0" y="4492625"/>
            <a:ext cx="4208463" cy="73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marL="285750" indent="-285750">
              <a:buFont typeface="Symbol" pitchFamily="18" charset="2"/>
              <a:buChar char="Þ"/>
              <a:defRPr/>
            </a:pPr>
            <a:r>
              <a:rPr lang="en-US" sz="1400" dirty="0" smtClean="0">
                <a:latin typeface="+mn-lt"/>
                <a:ea typeface="Cambria Math" pitchFamily="18" charset="0"/>
                <a:cs typeface="Vijaya" pitchFamily="34" charset="0"/>
              </a:rPr>
              <a:t>No interference between the 2 sides</a:t>
            </a:r>
          </a:p>
          <a:p>
            <a:pPr>
              <a:defRPr/>
            </a:pPr>
            <a:endParaRPr lang="en-US" sz="1400" dirty="0" smtClean="0">
              <a:latin typeface="+mn-lt"/>
              <a:ea typeface="Cambria Math" pitchFamily="18" charset="0"/>
              <a:cs typeface="Vijaya" pitchFamily="34" charset="0"/>
            </a:endParaRPr>
          </a:p>
          <a:p>
            <a:pPr marL="285750" indent="-285750">
              <a:buFont typeface="Symbol" pitchFamily="18" charset="2"/>
              <a:buChar char="Þ"/>
              <a:defRPr/>
            </a:pPr>
            <a:r>
              <a:rPr lang="en-US" sz="1400" dirty="0" smtClean="0">
                <a:latin typeface="+mn-lt"/>
                <a:ea typeface="Cambria Math" pitchFamily="18" charset="0"/>
                <a:cs typeface="Vijaya" pitchFamily="34" charset="0"/>
              </a:rPr>
              <a:t>Noise lower and more stable than with AFTER</a:t>
            </a:r>
          </a:p>
        </p:txBody>
      </p:sp>
      <p:sp>
        <p:nvSpPr>
          <p:cNvPr id="14" name="Text Box 11"/>
          <p:cNvSpPr txBox="1">
            <a:spLocks noChangeArrowheads="1"/>
          </p:cNvSpPr>
          <p:nvPr/>
        </p:nvSpPr>
        <p:spPr bwMode="auto">
          <a:xfrm>
            <a:off x="4298950" y="5103813"/>
            <a:ext cx="4616450" cy="1169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marL="285750" indent="-285750">
              <a:buFont typeface="Symbol" pitchFamily="18" charset="2"/>
              <a:buChar char="Þ"/>
              <a:defRPr/>
            </a:pPr>
            <a:r>
              <a:rPr lang="en-US" sz="1400" dirty="0" smtClean="0">
                <a:latin typeface="+mn-lt"/>
                <a:ea typeface="Cambria Math" pitchFamily="18" charset="0"/>
                <a:cs typeface="Vijaya" pitchFamily="34" charset="0"/>
              </a:rPr>
              <a:t>Full efficiency at lower gain (because of better S/N), but size of effect not completely understood</a:t>
            </a:r>
          </a:p>
          <a:p>
            <a:pPr marL="285750" indent="-285750">
              <a:buFont typeface="Symbol" pitchFamily="18" charset="2"/>
              <a:buChar char="Þ"/>
              <a:defRPr/>
            </a:pPr>
            <a:endParaRPr lang="en-US" sz="1400" dirty="0" smtClean="0">
              <a:latin typeface="+mn-lt"/>
              <a:ea typeface="Cambria Math" pitchFamily="18" charset="0"/>
              <a:cs typeface="Vijaya" pitchFamily="34" charset="0"/>
            </a:endParaRPr>
          </a:p>
          <a:p>
            <a:pPr marL="285750" indent="-285750">
              <a:buFont typeface="Symbol" pitchFamily="18" charset="2"/>
              <a:buChar char="Þ"/>
              <a:defRPr/>
            </a:pPr>
            <a:r>
              <a:rPr lang="en-US" sz="1400" dirty="0" smtClean="0">
                <a:latin typeface="+mn-lt"/>
                <a:ea typeface="Cambria Math" pitchFamily="18" charset="0"/>
                <a:cs typeface="Vijaya" pitchFamily="34" charset="0"/>
              </a:rPr>
              <a:t>Side A has larger gain, probably because of smaller gap during double bulk process</a:t>
            </a:r>
          </a:p>
        </p:txBody>
      </p:sp>
      <p:sp>
        <p:nvSpPr>
          <p:cNvPr id="3081" name="Titre 1"/>
          <p:cNvSpPr>
            <a:spLocks noGrp="1"/>
          </p:cNvSpPr>
          <p:nvPr>
            <p:ph type="title"/>
          </p:nvPr>
        </p:nvSpPr>
        <p:spPr>
          <a:xfrm>
            <a:off x="184150" y="76201"/>
            <a:ext cx="8959850" cy="401486"/>
          </a:xfrm>
        </p:spPr>
        <p:txBody>
          <a:bodyPr/>
          <a:lstStyle/>
          <a:p>
            <a:r>
              <a:rPr lang="fr-FR" dirty="0" err="1">
                <a:latin typeface="Arial" charset="0"/>
                <a:cs typeface="Vijaya" charset="0"/>
              </a:rPr>
              <a:t>Latest</a:t>
            </a:r>
            <a:r>
              <a:rPr lang="fr-FR" dirty="0">
                <a:latin typeface="Arial" charset="0"/>
                <a:cs typeface="Vijaya" charset="0"/>
              </a:rPr>
              <a:t> </a:t>
            </a:r>
            <a:r>
              <a:rPr lang="fr-FR" dirty="0" err="1">
                <a:latin typeface="Arial" charset="0"/>
                <a:cs typeface="Vijaya" charset="0"/>
              </a:rPr>
              <a:t>results</a:t>
            </a:r>
            <a:r>
              <a:rPr lang="fr-FR" dirty="0">
                <a:latin typeface="Arial" charset="0"/>
                <a:cs typeface="Vijaya" charset="0"/>
              </a:rPr>
              <a:t> on FT proto</a:t>
            </a:r>
          </a:p>
        </p:txBody>
      </p:sp>
    </p:spTree>
    <p:extLst>
      <p:ext uri="{BB962C8B-B14F-4D97-AF65-F5344CB8AC3E}">
        <p14:creationId xmlns:p14="http://schemas.microsoft.com/office/powerpoint/2010/main" val="25216270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</p:bldLst>
  </p:timing>
</p:sld>
</file>

<file path=ppt/theme/theme1.xml><?xml version="1.0" encoding="utf-8"?>
<a:theme xmlns:a="http://schemas.openxmlformats.org/drawingml/2006/main" name="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odèle par défaut">
      <a:majorFont>
        <a:latin typeface="Arial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52117</TotalTime>
  <Words>268</Words>
  <Application>Microsoft Macintosh PowerPoint</Application>
  <PresentationFormat>On-screen Show (4:3)</PresentationFormat>
  <Paragraphs>58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Modèle par défaut</vt:lpstr>
      <vt:lpstr>PowerPoint Presentation</vt:lpstr>
      <vt:lpstr>Status</vt:lpstr>
      <vt:lpstr>Final Detector Concept</vt:lpstr>
      <vt:lpstr>Planning</vt:lpstr>
      <vt:lpstr>Latest results on FT proto</vt:lpstr>
      <vt:lpstr>Latest results on FT proto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Beam test of the Micromegas ILC-TPC Large Prototype</dc:title>
  <dc:subject>MPGD2009</dc:subject>
  <dc:creator>David Attié</dc:creator>
  <cp:lastModifiedBy>Franck Sabatié</cp:lastModifiedBy>
  <cp:revision>3327</cp:revision>
  <dcterms:created xsi:type="dcterms:W3CDTF">1601-01-01T00:00:00Z</dcterms:created>
  <dcterms:modified xsi:type="dcterms:W3CDTF">2014-06-18T13:14:04Z</dcterms:modified>
</cp:coreProperties>
</file>