
<file path=[Content_Types].xml><?xml version="1.0" encoding="utf-8"?>
<Types xmlns="http://schemas.openxmlformats.org/package/2006/content-types">
  <Override PartName="/ppt/slideLayouts/slideLayout12.xml" ContentType="application/vnd.openxmlformats-officedocument.presentationml.slideLayout+xml"/>
  <Override PartName="/ppt/embeddings/Microsoft_Equation34.bin" ContentType="application/vnd.openxmlformats-officedocument.oleObject"/>
  <Override PartName="/ppt/embeddings/Microsoft_Equation30.bin" ContentType="application/vnd.openxmlformats-officedocument.oleObject"/>
  <Override PartName="/ppt/embeddings/Microsoft_Equation38.bin" ContentType="application/vnd.openxmlformats-officedocument.oleObject"/>
  <Override PartName="/ppt/notesSlides/notesSlide14.xml" ContentType="application/vnd.openxmlformats-officedocument.presentationml.notesSlide+xml"/>
  <Override PartName="/ppt/notesSlides/notesSlide18.xml" ContentType="application/vnd.openxmlformats-officedocument.presentationml.notesSlide+xml"/>
  <Override PartName="/ppt/slides/slide26.xml" ContentType="application/vnd.openxmlformats-officedocument.presentationml.slide+xml"/>
  <Override PartName="/ppt/slides/slide22.xml" ContentType="application/vnd.openxmlformats-officedocument.presentationml.slide+xml"/>
  <Override PartName="/ppt/embeddings/Microsoft_Equation24.bin" ContentType="application/vnd.openxmlformats-officedocument.oleObject"/>
  <Override PartName="/ppt/embeddings/Microsoft_Equation20.bin" ContentType="application/vnd.openxmlformats-officedocument.oleObject"/>
  <Override PartName="/ppt/embeddings/Microsoft_Equation8.bin" ContentType="application/vnd.openxmlformats-officedocument.oleObject"/>
  <Override PartName="/ppt/embeddings/Microsoft_Equation4.bin" ContentType="application/vnd.openxmlformats-officedocument.oleObject"/>
  <Override PartName="/ppt/embeddings/Microsoft_Equation27.bin" ContentType="application/vnd.openxmlformats-officedocument.oleObject"/>
  <Override PartName="/ppt/slideLayouts/slideLayout7.xml" ContentType="application/vnd.openxmlformats-officedocument.presentationml.slideLayout+xml"/>
  <Override PartName="/ppt/slides/slide15.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embeddings/Microsoft_Equation13.bin" ContentType="application/vnd.openxmlformats-officedocument.oleObject"/>
  <Override PartName="/ppt/slideLayouts/slideLayout3.xml" ContentType="application/vnd.openxmlformats-officedocument.presentationml.slideLayout+xml"/>
  <Override PartName="/ppt/embeddings/Microsoft_Equation17.bin" ContentType="application/vnd.openxmlformats-officedocument.oleObject"/>
  <Override PartName="/ppt/notesMasters/notesMaster1.xml" ContentType="application/vnd.openxmlformats-officedocument.presentationml.notesMaster+xml"/>
  <Override PartName="/ppt/notesSlides/notesSlide4.xml" ContentType="application/vnd.openxmlformats-officedocument.presentationml.notesSlide+xml"/>
  <Default Extension="rels" ContentType="application/vnd.openxmlformats-package.relationships+xml"/>
  <Override PartName="/ppt/notesSlides/notesSlide54.xml" ContentType="application/vnd.openxmlformats-officedocument.presentationml.notesSlide+xml"/>
  <Override PartName="/ppt/notesSlides/notesSlide50.xml" ContentType="application/vnd.openxmlformats-officedocument.presentationml.notesSlide+xml"/>
  <Override PartName="/ppt/notesSlides/notesSlide47.xml" ContentType="application/vnd.openxmlformats-officedocument.presentationml.notesSlide+xml"/>
  <Override PartName="/ppt/notesSlides/notesSlide43.xml" ContentType="application/vnd.openxmlformats-officedocument.presentationml.notesSlide+xml"/>
  <Override PartName="/ppt/slideMasters/slideMaster1.xml" ContentType="application/vnd.openxmlformats-officedocument.presentationml.slideMaster+xml"/>
  <Override PartName="/ppt/slides/slide2.xml" ContentType="application/vnd.openxmlformats-officedocument.presentationml.slide+xml"/>
  <Override PartName="/ppt/tableStyles.xml" ContentType="application/vnd.openxmlformats-officedocument.presentationml.tableStyles+xml"/>
  <Override PartName="/ppt/slides/slide6.xml" ContentType="application/vnd.openxmlformats-officedocument.presentationml.slide+xml"/>
  <Override PartName="/ppt/slides/slide50.xml" ContentType="application/vnd.openxmlformats-officedocument.presentationml.slide+xml"/>
  <Override PartName="/ppt/slides/slide54.xml" ContentType="application/vnd.openxmlformats-officedocument.presentationml.slide+xml"/>
  <Override PartName="/ppt/notesSlides/notesSlide33.xml" ContentType="application/vnd.openxmlformats-officedocument.presentationml.notesSlide+xml"/>
  <Override PartName="/ppt/notesSlides/notesSlide36.xml" ContentType="application/vnd.openxmlformats-officedocument.presentationml.notesSlide+xml"/>
  <Override PartName="/ppt/slides/slide48.xml" ContentType="application/vnd.openxmlformats-officedocument.presentationml.slide+xml"/>
  <Override PartName="/ppt/slides/slide44.xml" ContentType="application/vnd.openxmlformats-officedocument.presentationml.slide+xml"/>
  <Override PartName="/ppt/slides/slide40.xml" ContentType="application/vnd.openxmlformats-officedocument.presentationml.slide+xml"/>
  <Override PartName="/ppt/embeddings/Microsoft_Equation42.bin" ContentType="application/vnd.openxmlformats-officedocument.oleObject"/>
  <Override PartName="/ppt/notesSlides/notesSlide26.xml" ContentType="application/vnd.openxmlformats-officedocument.presentationml.notesSlide+xml"/>
  <Override PartName="/ppt/notesSlides/notesSlide22.xml" ContentType="application/vnd.openxmlformats-officedocument.presentationml.notesSlide+xml"/>
  <Default Extension="vml" ContentType="application/vnd.openxmlformats-officedocument.vmlDrawing"/>
  <Override PartName="/ppt/slides/slide37.xml" ContentType="application/vnd.openxmlformats-officedocument.presentationml.slide+xml"/>
  <Override PartName="/ppt/slides/slide33.xml" ContentType="application/vnd.openxmlformats-officedocument.presentationml.slide+xml"/>
  <Default Extension="gif" ContentType="image/gif"/>
  <Override PartName="/ppt/embeddings/Microsoft_Equation35.bin" ContentType="application/vnd.openxmlformats-officedocument.oleObject"/>
  <Override PartName="/ppt/embeddings/Microsoft_Equation31.bin" ContentType="application/vnd.openxmlformats-officedocument.oleObject"/>
  <Override PartName="/ppt/embeddings/Microsoft_Equation39.bin" ContentType="application/vnd.openxmlformats-officedocument.oleObject"/>
  <Override PartName="/ppt/notesSlides/notesSlide11.xml" ContentType="application/vnd.openxmlformats-officedocument.presentationml.notesSlide+xml"/>
  <Override PartName="/ppt/notesSlides/notesSlide15.xml" ContentType="application/vnd.openxmlformats-officedocument.presentationml.notesSlide+xml"/>
  <Override PartName="/ppt/slides/slide27.xml" ContentType="application/vnd.openxmlformats-officedocument.presentationml.slide+xml"/>
  <Override PartName="/ppt/handoutMasters/handoutMaster1.xml" ContentType="application/vnd.openxmlformats-officedocument.presentationml.handoutMaster+xml"/>
  <Override PartName="/ppt/slides/slide23.xml" ContentType="application/vnd.openxmlformats-officedocument.presentationml.slide+xml"/>
  <Override PartName="/ppt/embeddings/Microsoft_Equation25.bin" ContentType="application/vnd.openxmlformats-officedocument.oleObject"/>
  <Override PartName="/ppt/embeddings/Microsoft_Equation21.bin" ContentType="application/vnd.openxmlformats-officedocument.oleObject"/>
  <Default Extension="pdf" ContentType="application/pdf"/>
  <Override PartName="/ppt/notesSlides/notesSlide19.xml" ContentType="application/vnd.openxmlformats-officedocument.presentationml.notesSlide+xml"/>
  <Override PartName="/ppt/embeddings/Microsoft_Equation9.bin" ContentType="application/vnd.openxmlformats-officedocument.oleObject"/>
  <Override PartName="/ppt/embeddings/Microsoft_Equation5.bin" ContentType="application/vnd.openxmlformats-officedocument.oleObject"/>
  <Override PartName="/ppt/embeddings/Microsoft_Equation28.bin" ContentType="application/vnd.openxmlformats-officedocument.oleObject"/>
  <Override PartName="/ppt/embeddings/Microsoft_Equation1.bin" ContentType="application/vnd.openxmlformats-officedocument.oleObject"/>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s/slide12.xml" ContentType="application/vnd.openxmlformats-officedocument.presentationml.slide+xml"/>
  <Override PartName="/ppt/embeddings/Microsoft_Equation18.bin" ContentType="application/vnd.openxmlformats-officedocument.oleObject"/>
  <Override PartName="/ppt/embeddings/Microsoft_Equation14.bin" ContentType="application/vnd.openxmlformats-officedocument.oleObject"/>
  <Override PartName="/ppt/slides/slide16.xml" ContentType="application/vnd.openxmlformats-officedocument.presentationml.slide+xml"/>
  <Override PartName="/ppt/embeddings/Microsoft_Equation10.bin" ContentType="application/vnd.openxmlformats-officedocument.oleObject"/>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51.xml" ContentType="application/vnd.openxmlformats-officedocument.presentationml.notesSlide+xml"/>
  <Override PartName="/ppt/theme/theme1.xml" ContentType="application/vnd.openxmlformats-officedocument.theme+xml"/>
  <Default Extension="bin" ContentType="application/vnd.openxmlformats-officedocument.presentationml.printerSettings"/>
  <Override PartName="/ppt/notesSlides/notesSlide48.xml" ContentType="application/vnd.openxmlformats-officedocument.presentationml.notesSlide+xml"/>
  <Override PartName="/ppt/notesSlides/notesSlide44.xml" ContentType="application/vnd.openxmlformats-officedocument.presentationml.notesSlide+xml"/>
  <Override PartName="/ppt/notesSlides/notesSlide40.xml" ContentType="application/vnd.openxmlformats-officedocument.presentationml.notesSlide+xml"/>
  <Override PartName="/ppt/slides/slide7.xml" ContentType="application/vnd.openxmlformats-officedocument.presentationml.slide+xml"/>
  <Override PartName="/ppt/slides/slide3.xml" ContentType="application/vnd.openxmlformats-officedocument.presentationml.slide+xml"/>
  <Override PartName="/ppt/viewProps.xml" ContentType="application/vnd.openxmlformats-officedocument.presentationml.viewProps+xml"/>
  <Override PartName="/ppt/notesSlides/notesSlide30.xml" ContentType="application/vnd.openxmlformats-officedocument.presentationml.notesSlide+xml"/>
  <Override PartName="/ppt/slides/slide51.xml" ContentType="application/vnd.openxmlformats-officedocument.presentationml.slide+xml"/>
  <Override PartName="/ppt/notesSlides/notesSlide34.xml" ContentType="application/vnd.openxmlformats-officedocument.presentationml.notesSlide+xml"/>
  <Override PartName="/docProps/app.xml" ContentType="application/vnd.openxmlformats-officedocument.extended-properties+xml"/>
  <Override PartName="/ppt/notesSlides/notesSlide37.xml" ContentType="application/vnd.openxmlformats-officedocument.presentationml.notesSlide+xml"/>
  <Override PartName="/ppt/slides/slide49.xml" ContentType="application/vnd.openxmlformats-officedocument.presentationml.slide+xml"/>
  <Override PartName="/ppt/slides/slide45.xml" ContentType="application/vnd.openxmlformats-officedocument.presentationml.slide+xml"/>
  <Override PartName="/ppt/slides/slide41.xml" ContentType="application/vnd.openxmlformats-officedocument.presentationml.slide+xml"/>
  <Default Extension="png" ContentType="image/png"/>
  <Override PartName="/ppt/notesSlides/notesSlide27.xml" ContentType="application/vnd.openxmlformats-officedocument.presentationml.notesSlide+xml"/>
  <Override PartName="/ppt/notesSlides/notesSlide23.xml" ContentType="application/vnd.openxmlformats-officedocument.presentationml.notesSlide+xml"/>
  <Override PartName="/ppt/embeddings/Microsoft_Equation43.bin" ContentType="application/vnd.openxmlformats-officedocument.oleObject"/>
  <Override PartName="/ppt/slides/slide38.xml" ContentType="application/vnd.openxmlformats-officedocument.presentationml.slide+xml"/>
  <Override PartName="/ppt/slides/slide34.xml" ContentType="application/vnd.openxmlformats-officedocument.presentationml.slide+xml"/>
  <Default Extension="jpeg" ContentType="image/jpeg"/>
  <Override PartName="/ppt/slides/slide30.xml" ContentType="application/vnd.openxmlformats-officedocument.presentationml.slide+xml"/>
  <Override PartName="/ppt/embeddings/Microsoft_Equation32.bin" ContentType="application/vnd.openxmlformats-officedocument.oleObject"/>
  <Override PartName="/ppt/slideLayouts/slideLayout10.xml" ContentType="application/vnd.openxmlformats-officedocument.presentationml.slideLayout+xml"/>
  <Override PartName="/ppt/embeddings/Microsoft_Equation36.bin" ContentType="application/vnd.openxmlformats-officedocument.oleObject"/>
  <Override PartName="/ppt/notesSlides/notesSlide12.xml" ContentType="application/vnd.openxmlformats-officedocument.presentationml.notesSlide+xml"/>
  <Override PartName="/ppt/slides/slide28.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notesSlides/notesSlide16.xml" ContentType="application/vnd.openxmlformats-officedocument.presentationml.notesSlide+xml"/>
  <Override PartName="/ppt/embeddings/Microsoft_Equation22.bin" ContentType="application/vnd.openxmlformats-officedocument.oleObject"/>
  <Override PartName="/ppt/embeddings/Microsoft_Equation6.bin" ContentType="application/vnd.openxmlformats-officedocument.oleObject"/>
  <Override PartName="/ppt/embeddings/Microsoft_Equation2.bin" ContentType="application/vnd.openxmlformats-officedocument.oleObject"/>
  <Override PartName="/ppt/presProps.xml" ContentType="application/vnd.openxmlformats-officedocument.presentationml.presProps+xml"/>
  <Override PartName="/ppt/embeddings/Microsoft_Equation29.bin" ContentType="application/vnd.openxmlformats-officedocument.oleObject"/>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s/slide17.xml" ContentType="application/vnd.openxmlformats-officedocument.presentationml.slide+xml"/>
  <Override PartName="/ppt/embeddings/Microsoft_Equation19.bin" ContentType="application/vnd.openxmlformats-officedocument.oleObject"/>
  <Override PartName="/ppt/slideLayouts/slideLayout1.xml" ContentType="application/vnd.openxmlformats-officedocument.presentationml.slideLayout+xml"/>
  <Override PartName="/ppt/embeddings/Microsoft_Equation11.bin" ContentType="application/vnd.openxmlformats-officedocument.oleObject"/>
  <Override PartName="/ppt/embeddings/Microsoft_Equation15.bin" ContentType="application/vnd.openxmlformats-officedocument.oleObject"/>
  <Override PartName="/ppt/slides/slide13.xml" ContentType="application/vnd.openxmlformats-officedocument.presentationml.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Default Extension="xml" ContentType="application/xml"/>
  <Override PartName="/ppt/notesSlides/notesSlide9.xml" ContentType="application/vnd.openxmlformats-officedocument.presentationml.notesSlide+xml"/>
  <Override PartName="/ppt/notesSlides/notesSlide52.xml" ContentType="application/vnd.openxmlformats-officedocument.presentationml.notesSlide+xml"/>
  <Override PartName="/ppt/theme/theme2.xml" ContentType="application/vnd.openxmlformats-officedocument.theme+xml"/>
  <Default Extension="pict" ContentType="image/pict"/>
  <Override PartName="/ppt/notesSlides/notesSlide49.xml" ContentType="application/vnd.openxmlformats-officedocument.presentationml.notesSlide+xml"/>
  <Override PartName="/ppt/notesSlides/notesSlide45.xml" ContentType="application/vnd.openxmlformats-officedocument.presentationml.notesSlide+xml"/>
  <Override PartName="/ppt/notesSlides/notesSlide41.xml" ContentType="application/vnd.openxmlformats-officedocument.presentationml.notesSlide+xml"/>
  <Override PartName="/ppt/slides/slide8.xml" ContentType="application/vnd.openxmlformats-officedocument.presentationml.slide+xml"/>
  <Override PartName="/ppt/slides/slide4.xml" ContentType="application/vnd.openxmlformats-officedocument.presentationml.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slides/slide52.xml" ContentType="application/vnd.openxmlformats-officedocument.presentationml.slide+xml"/>
  <Override PartName="/ppt/notesSlides/notesSlide38.xml" ContentType="application/vnd.openxmlformats-officedocument.presentationml.notesSlide+xml"/>
  <Override PartName="/ppt/slides/slide46.xml" ContentType="application/vnd.openxmlformats-officedocument.presentationml.slide+xml"/>
  <Override PartName="/ppt/slides/slide42.xml" ContentType="application/vnd.openxmlformats-officedocument.presentationml.slide+xml"/>
  <Override PartName="/ppt/embeddings/Microsoft_Equation44.bin" ContentType="application/vnd.openxmlformats-officedocument.oleObject"/>
  <Override PartName="/ppt/embeddings/Microsoft_Equation40.bin" ContentType="application/vnd.openxmlformats-officedocument.oleObject"/>
  <Override PartName="/ppt/notesSlides/notesSlide24.xml" ContentType="application/vnd.openxmlformats-officedocument.presentationml.notesSlide+xml"/>
  <Override PartName="/ppt/notesSlides/notesSlide20.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39.xml" ContentType="application/vnd.openxmlformats-officedocument.presentationml.slide+xml"/>
  <Override PartName="/ppt/slideLayouts/slideLayout11.xml" ContentType="application/vnd.openxmlformats-officedocument.presentationml.slideLayout+xml"/>
  <Override PartName="/ppt/slides/slide31.xml" ContentType="application/vnd.openxmlformats-officedocument.presentationml.slide+xml"/>
  <Override PartName="/ppt/slides/slide35.xml" ContentType="application/vnd.openxmlformats-officedocument.presentationml.slide+xml"/>
  <Override PartName="/ppt/embeddings/Microsoft_Equation33.bin" ContentType="application/vnd.openxmlformats-officedocument.oleObject"/>
  <Override PartName="/ppt/notesSlides/notesSlide10.xml" ContentType="application/vnd.openxmlformats-officedocument.presentationml.notesSlide+xml"/>
  <Override PartName="/ppt/embeddings/Microsoft_Equation37.bin" ContentType="application/vnd.openxmlformats-officedocument.oleObject"/>
  <Override PartName="/ppt/notesSlides/notesSlide13.xml" ContentType="application/vnd.openxmlformats-officedocument.presentationml.notesSlide+xml"/>
  <Override PartName="/ppt/slides/slide29.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notesSlides/notesSlide17.xml" ContentType="application/vnd.openxmlformats-officedocument.presentationml.notesSlide+xml"/>
  <Override PartName="/ppt/embeddings/Microsoft_Equation23.bin" ContentType="application/vnd.openxmlformats-officedocument.oleObject"/>
  <Override PartName="/ppt/embeddings/Microsoft_Equation7.bin" ContentType="application/vnd.openxmlformats-officedocument.oleObject"/>
  <Override PartName="/ppt/embeddings/Microsoft_Equation26.bin" ContentType="application/vnd.openxmlformats-officedocument.oleObject"/>
  <Override PartName="/ppt/embeddings/Microsoft_Equation3.bin" ContentType="application/vnd.openxmlformats-officedocument.oleObject"/>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s/slide10.xml" ContentType="application/vnd.openxmlformats-officedocument.presentationml.slide+xml"/>
  <Override PartName="/ppt/embeddings/Microsoft_Equation16.bin" ContentType="application/vnd.openxmlformats-officedocument.oleObject"/>
  <Override PartName="/ppt/embeddings/Microsoft_Equation12.bin" ContentType="application/vnd.openxmlformats-officedocument.oleObject"/>
  <Override PartName="/ppt/slides/slide14.xml" ContentType="application/vnd.openxmlformats-officedocument.presentationml.slide+xml"/>
  <Override PartName="/ppt/slides/slide18.xml" ContentType="application/vnd.openxmlformats-officedocument.presentationml.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53.xml" ContentType="application/vnd.openxmlformats-officedocument.presentationml.notesSlide+xml"/>
  <Override PartName="/ppt/theme/theme3.xml" ContentType="application/vnd.openxmlformats-officedocument.theme+xml"/>
  <Override PartName="/ppt/notesSlides/notesSlide46.xml" ContentType="application/vnd.openxmlformats-officedocument.presentationml.notesSlide+xml"/>
  <Override PartName="/ppt/notesSlides/notesSlide42.xml" ContentType="application/vnd.openxmlformats-officedocument.presentationml.notesSlide+xml"/>
  <Override PartName="/ppt/slides/slide9.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53.xml" ContentType="application/vnd.openxmlformats-officedocument.presentationml.slide+xml"/>
  <Override PartName="/ppt/notesSlides/notesSlide39.xml" ContentType="application/vnd.openxmlformats-officedocument.presentationml.notesSlide+xml"/>
  <Override PartName="/ppt/slides/slide47.xml" ContentType="application/vnd.openxmlformats-officedocument.presentationml.slide+xml"/>
  <Override PartName="/ppt/slides/slide43.xml" ContentType="application/vnd.openxmlformats-officedocument.presentationml.slide+xml"/>
  <Override PartName="/ppt/embeddings/Microsoft_Equation41.bin" ContentType="application/vnd.openxmlformats-officedocument.oleObject"/>
  <Override PartName="/ppt/notesSlides/notesSlide25.xml" ContentType="application/vnd.openxmlformats-officedocument.presentationml.notesSlide+xml"/>
  <Override PartName="/ppt/notesSlides/notesSlide21.xml" ContentType="application/vnd.openxmlformats-officedocument.presentationml.notesSlide+xml"/>
  <Override PartName="/ppt/notesSlides/notesSlide29.xml" ContentType="application/vnd.openxmlformats-officedocument.presentationml.notesSlide+xml"/>
  <Override PartName="/ppt/slides/slide36.xml" ContentType="application/vnd.openxmlformats-officedocument.presentationml.slide+xml"/>
  <Override PartName="/ppt/slides/slide3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49" r:id="rId1"/>
  </p:sldMasterIdLst>
  <p:notesMasterIdLst>
    <p:notesMasterId r:id="rId56"/>
  </p:notesMasterIdLst>
  <p:handoutMasterIdLst>
    <p:handoutMasterId r:id="rId57"/>
  </p:handoutMasterIdLst>
  <p:sldIdLst>
    <p:sldId id="264" r:id="rId2"/>
    <p:sldId id="329" r:id="rId3"/>
    <p:sldId id="466" r:id="rId4"/>
    <p:sldId id="501" r:id="rId5"/>
    <p:sldId id="489" r:id="rId6"/>
    <p:sldId id="483" r:id="rId7"/>
    <p:sldId id="467" r:id="rId8"/>
    <p:sldId id="491" r:id="rId9"/>
    <p:sldId id="490" r:id="rId10"/>
    <p:sldId id="459" r:id="rId11"/>
    <p:sldId id="477" r:id="rId12"/>
    <p:sldId id="478" r:id="rId13"/>
    <p:sldId id="479" r:id="rId14"/>
    <p:sldId id="492" r:id="rId15"/>
    <p:sldId id="368" r:id="rId16"/>
    <p:sldId id="482" r:id="rId17"/>
    <p:sldId id="469" r:id="rId18"/>
    <p:sldId id="359" r:id="rId19"/>
    <p:sldId id="404" r:id="rId20"/>
    <p:sldId id="498" r:id="rId21"/>
    <p:sldId id="423" r:id="rId22"/>
    <p:sldId id="468" r:id="rId23"/>
    <p:sldId id="474" r:id="rId24"/>
    <p:sldId id="465" r:id="rId25"/>
    <p:sldId id="502" r:id="rId26"/>
    <p:sldId id="386" r:id="rId27"/>
    <p:sldId id="376" r:id="rId28"/>
    <p:sldId id="393" r:id="rId29"/>
    <p:sldId id="500" r:id="rId30"/>
    <p:sldId id="387" r:id="rId31"/>
    <p:sldId id="481" r:id="rId32"/>
    <p:sldId id="472" r:id="rId33"/>
    <p:sldId id="473" r:id="rId34"/>
    <p:sldId id="484" r:id="rId35"/>
    <p:sldId id="485" r:id="rId36"/>
    <p:sldId id="487" r:id="rId37"/>
    <p:sldId id="504" r:id="rId38"/>
    <p:sldId id="503" r:id="rId39"/>
    <p:sldId id="392" r:id="rId40"/>
    <p:sldId id="362" r:id="rId41"/>
    <p:sldId id="429" r:id="rId42"/>
    <p:sldId id="439" r:id="rId43"/>
    <p:sldId id="438" r:id="rId44"/>
    <p:sldId id="462" r:id="rId45"/>
    <p:sldId id="488" r:id="rId46"/>
    <p:sldId id="383" r:id="rId47"/>
    <p:sldId id="505" r:id="rId48"/>
    <p:sldId id="493" r:id="rId49"/>
    <p:sldId id="494" r:id="rId50"/>
    <p:sldId id="495" r:id="rId51"/>
    <p:sldId id="506" r:id="rId52"/>
    <p:sldId id="507" r:id="rId53"/>
    <p:sldId id="508" r:id="rId54"/>
    <p:sldId id="509" r:id="rId55"/>
  </p:sldIdLst>
  <p:sldSz cx="10058400" cy="7772400"/>
  <p:notesSz cx="9296400" cy="7010400"/>
  <p:defaultTextStyle>
    <a:defPPr>
      <a:defRPr lang="en-US"/>
    </a:defPPr>
    <a:lvl1pPr algn="l" rtl="0" eaLnBrk="0" fontAlgn="base" hangingPunct="0">
      <a:spcBef>
        <a:spcPct val="0"/>
      </a:spcBef>
      <a:spcAft>
        <a:spcPct val="0"/>
      </a:spcAft>
      <a:defRPr sz="2400" kern="1200">
        <a:solidFill>
          <a:schemeClr val="tx1"/>
        </a:solidFill>
        <a:latin typeface="Arial" pitchFamily="-112" charset="0"/>
        <a:ea typeface="Arial Unicode MS" pitchFamily="34" charset="-128"/>
        <a:cs typeface="Arial Unicode MS" pitchFamily="34" charset="-128"/>
      </a:defRPr>
    </a:lvl1pPr>
    <a:lvl2pPr marL="447675" indent="9525" algn="l" rtl="0" eaLnBrk="0" fontAlgn="base" hangingPunct="0">
      <a:spcBef>
        <a:spcPct val="0"/>
      </a:spcBef>
      <a:spcAft>
        <a:spcPct val="0"/>
      </a:spcAft>
      <a:defRPr sz="2400" kern="1200">
        <a:solidFill>
          <a:schemeClr val="tx1"/>
        </a:solidFill>
        <a:latin typeface="Arial" pitchFamily="-112" charset="0"/>
        <a:ea typeface="Arial Unicode MS" pitchFamily="34" charset="-128"/>
        <a:cs typeface="Arial Unicode MS" pitchFamily="34" charset="-128"/>
      </a:defRPr>
    </a:lvl2pPr>
    <a:lvl3pPr marL="895350" indent="19050" algn="l" rtl="0" eaLnBrk="0" fontAlgn="base" hangingPunct="0">
      <a:spcBef>
        <a:spcPct val="0"/>
      </a:spcBef>
      <a:spcAft>
        <a:spcPct val="0"/>
      </a:spcAft>
      <a:defRPr sz="2400" kern="1200">
        <a:solidFill>
          <a:schemeClr val="tx1"/>
        </a:solidFill>
        <a:latin typeface="Arial" pitchFamily="-112" charset="0"/>
        <a:ea typeface="Arial Unicode MS" pitchFamily="34" charset="-128"/>
        <a:cs typeface="Arial Unicode MS" pitchFamily="34" charset="-128"/>
      </a:defRPr>
    </a:lvl3pPr>
    <a:lvl4pPr marL="1343025" indent="28575" algn="l" rtl="0" eaLnBrk="0" fontAlgn="base" hangingPunct="0">
      <a:spcBef>
        <a:spcPct val="0"/>
      </a:spcBef>
      <a:spcAft>
        <a:spcPct val="0"/>
      </a:spcAft>
      <a:defRPr sz="2400" kern="1200">
        <a:solidFill>
          <a:schemeClr val="tx1"/>
        </a:solidFill>
        <a:latin typeface="Arial" pitchFamily="-112" charset="0"/>
        <a:ea typeface="Arial Unicode MS" pitchFamily="34" charset="-128"/>
        <a:cs typeface="Arial Unicode MS" pitchFamily="34" charset="-128"/>
      </a:defRPr>
    </a:lvl4pPr>
    <a:lvl5pPr marL="1790700" indent="38100" algn="l" rtl="0" eaLnBrk="0" fontAlgn="base" hangingPunct="0">
      <a:spcBef>
        <a:spcPct val="0"/>
      </a:spcBef>
      <a:spcAft>
        <a:spcPct val="0"/>
      </a:spcAft>
      <a:defRPr sz="2400" kern="1200">
        <a:solidFill>
          <a:schemeClr val="tx1"/>
        </a:solidFill>
        <a:latin typeface="Arial" pitchFamily="-112" charset="0"/>
        <a:ea typeface="Arial Unicode MS" pitchFamily="34" charset="-128"/>
        <a:cs typeface="Arial Unicode MS" pitchFamily="34" charset="-128"/>
      </a:defRPr>
    </a:lvl5pPr>
    <a:lvl6pPr marL="2286000" algn="l" defTabSz="457200" rtl="0" eaLnBrk="1" latinLnBrk="0" hangingPunct="1">
      <a:defRPr sz="2400" kern="1200">
        <a:solidFill>
          <a:schemeClr val="tx1"/>
        </a:solidFill>
        <a:latin typeface="Arial" pitchFamily="-112" charset="0"/>
        <a:ea typeface="Arial Unicode MS" pitchFamily="34" charset="-128"/>
        <a:cs typeface="Arial Unicode MS" pitchFamily="34" charset="-128"/>
      </a:defRPr>
    </a:lvl6pPr>
    <a:lvl7pPr marL="2743200" algn="l" defTabSz="457200" rtl="0" eaLnBrk="1" latinLnBrk="0" hangingPunct="1">
      <a:defRPr sz="2400" kern="1200">
        <a:solidFill>
          <a:schemeClr val="tx1"/>
        </a:solidFill>
        <a:latin typeface="Arial" pitchFamily="-112" charset="0"/>
        <a:ea typeface="Arial Unicode MS" pitchFamily="34" charset="-128"/>
        <a:cs typeface="Arial Unicode MS" pitchFamily="34" charset="-128"/>
      </a:defRPr>
    </a:lvl7pPr>
    <a:lvl8pPr marL="3200400" algn="l" defTabSz="457200" rtl="0" eaLnBrk="1" latinLnBrk="0" hangingPunct="1">
      <a:defRPr sz="2400" kern="1200">
        <a:solidFill>
          <a:schemeClr val="tx1"/>
        </a:solidFill>
        <a:latin typeface="Arial" pitchFamily="-112" charset="0"/>
        <a:ea typeface="Arial Unicode MS" pitchFamily="34" charset="-128"/>
        <a:cs typeface="Arial Unicode MS" pitchFamily="34" charset="-128"/>
      </a:defRPr>
    </a:lvl8pPr>
    <a:lvl9pPr marL="3657600" algn="l" defTabSz="457200" rtl="0" eaLnBrk="1" latinLnBrk="0" hangingPunct="1">
      <a:defRPr sz="2400" kern="1200">
        <a:solidFill>
          <a:schemeClr val="tx1"/>
        </a:solidFill>
        <a:latin typeface="Arial" pitchFamily="-112"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frameSlides="1"/>
  <p:clrMru>
    <a:srgbClr val="FDFDFF"/>
    <a:srgbClr val="FF989B"/>
    <a:srgbClr val="FFFFFF"/>
    <a:srgbClr val="FF98B3"/>
    <a:srgbClr val="FFDCD3"/>
    <a:srgbClr val="FFF8F8"/>
    <a:srgbClr val="FFDCAD"/>
    <a:srgbClr val="FF051F"/>
    <a:srgbClr val="FF0000"/>
    <a:srgbClr val="F8F8F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Comments="0">
  <p:normalViewPr showOutlineIcons="0" horzBarState="maximized">
    <p:restoredLeft sz="17036" autoAdjust="0"/>
    <p:restoredTop sz="86357" autoAdjust="0"/>
  </p:normalViewPr>
  <p:slideViewPr>
    <p:cSldViewPr snapToGrid="0">
      <p:cViewPr varScale="1">
        <p:scale>
          <a:sx n="68" d="100"/>
          <a:sy n="68" d="100"/>
        </p:scale>
        <p:origin x="-408" y="-104"/>
      </p:cViewPr>
      <p:guideLst>
        <p:guide orient="horz" pos="2449"/>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400"/>
    </p:cViewPr>
  </p:sorter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ict"/><Relationship Id="rId2" Type="http://schemas.openxmlformats.org/officeDocument/2006/relationships/image" Target="../media/image4.pict"/><Relationship Id="rId3" Type="http://schemas.openxmlformats.org/officeDocument/2006/relationships/image" Target="../media/image5.pict"/><Relationship Id="rId4" Type="http://schemas.openxmlformats.org/officeDocument/2006/relationships/image" Target="../media/image6.pict"/><Relationship Id="rId5" Type="http://schemas.openxmlformats.org/officeDocument/2006/relationships/image" Target="../media/image7.pict"/><Relationship Id="rId6" Type="http://schemas.openxmlformats.org/officeDocument/2006/relationships/image" Target="../media/image8.pict"/><Relationship Id="rId7" Type="http://schemas.openxmlformats.org/officeDocument/2006/relationships/image" Target="../media/image9.pict"/><Relationship Id="rId8" Type="http://schemas.openxmlformats.org/officeDocument/2006/relationships/image" Target="../media/image10.pict"/><Relationship Id="rId9" Type="http://schemas.openxmlformats.org/officeDocument/2006/relationships/image" Target="../media/image11.pict"/><Relationship Id="rId10" Type="http://schemas.openxmlformats.org/officeDocument/2006/relationships/image" Target="../media/image12.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5.pict"/></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5.pict"/></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9.pict"/><Relationship Id="rId2" Type="http://schemas.openxmlformats.org/officeDocument/2006/relationships/image" Target="../media/image100.pict"/><Relationship Id="rId3" Type="http://schemas.openxmlformats.org/officeDocument/2006/relationships/image" Target="../media/image101.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ict"/><Relationship Id="rId2" Type="http://schemas.openxmlformats.org/officeDocument/2006/relationships/image" Target="../media/image4.pict"/><Relationship Id="rId3" Type="http://schemas.openxmlformats.org/officeDocument/2006/relationships/image" Target="../media/image5.pict"/><Relationship Id="rId4" Type="http://schemas.openxmlformats.org/officeDocument/2006/relationships/image" Target="../media/image6.pict"/><Relationship Id="rId5" Type="http://schemas.openxmlformats.org/officeDocument/2006/relationships/image" Target="../media/image7.pict"/><Relationship Id="rId6" Type="http://schemas.openxmlformats.org/officeDocument/2006/relationships/image" Target="../media/image8.pict"/><Relationship Id="rId7" Type="http://schemas.openxmlformats.org/officeDocument/2006/relationships/image" Target="../media/image9.pict"/><Relationship Id="rId8" Type="http://schemas.openxmlformats.org/officeDocument/2006/relationships/image" Target="../media/image10.pict"/><Relationship Id="rId9" Type="http://schemas.openxmlformats.org/officeDocument/2006/relationships/image" Target="../media/image11.pict"/><Relationship Id="rId10" Type="http://schemas.openxmlformats.org/officeDocument/2006/relationships/image" Target="../media/image12.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pict"/><Relationship Id="rId2" Type="http://schemas.openxmlformats.org/officeDocument/2006/relationships/image" Target="../media/image7.pict"/><Relationship Id="rId3" Type="http://schemas.openxmlformats.org/officeDocument/2006/relationships/image" Target="../media/image8.pict"/><Relationship Id="rId4" Type="http://schemas.openxmlformats.org/officeDocument/2006/relationships/image" Target="../media/image9.pict"/><Relationship Id="rId5" Type="http://schemas.openxmlformats.org/officeDocument/2006/relationships/image" Target="../media/image10.pict"/><Relationship Id="rId6" Type="http://schemas.openxmlformats.org/officeDocument/2006/relationships/image" Target="../media/image11.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pict"/><Relationship Id="rId2" Type="http://schemas.openxmlformats.org/officeDocument/2006/relationships/image" Target="../media/image14.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pict"/><Relationship Id="rId2" Type="http://schemas.openxmlformats.org/officeDocument/2006/relationships/image" Target="../media/image16.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pict"/><Relationship Id="rId2" Type="http://schemas.openxmlformats.org/officeDocument/2006/relationships/image" Target="../media/image21.pict"/><Relationship Id="rId3" Type="http://schemas.openxmlformats.org/officeDocument/2006/relationships/image" Target="../media/image22.pict"/><Relationship Id="rId4" Type="http://schemas.openxmlformats.org/officeDocument/2006/relationships/image" Target="../media/image23.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pict"/><Relationship Id="rId2" Type="http://schemas.openxmlformats.org/officeDocument/2006/relationships/image" Target="../media/image26.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4041775"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12" charset="0"/>
              </a:defRPr>
            </a:lvl1pPr>
          </a:lstStyle>
          <a:p>
            <a:pPr>
              <a:defRPr/>
            </a:pPr>
            <a:endParaRPr lang="en-US"/>
          </a:p>
        </p:txBody>
      </p:sp>
      <p:sp>
        <p:nvSpPr>
          <p:cNvPr id="33795" name="Rectangle 3"/>
          <p:cNvSpPr>
            <a:spLocks noGrp="1" noChangeArrowheads="1"/>
          </p:cNvSpPr>
          <p:nvPr>
            <p:ph type="dt" sz="quarter" idx="1"/>
          </p:nvPr>
        </p:nvSpPr>
        <p:spPr bwMode="auto">
          <a:xfrm>
            <a:off x="5254625" y="0"/>
            <a:ext cx="4041775" cy="3444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2" charset="0"/>
              </a:defRPr>
            </a:lvl1pPr>
          </a:lstStyle>
          <a:p>
            <a:pPr>
              <a:defRPr/>
            </a:pPr>
            <a:endParaRPr lang="en-US"/>
          </a:p>
        </p:txBody>
      </p:sp>
      <p:sp>
        <p:nvSpPr>
          <p:cNvPr id="33796" name="Rectangle 4"/>
          <p:cNvSpPr>
            <a:spLocks noGrp="1" noChangeArrowheads="1"/>
          </p:cNvSpPr>
          <p:nvPr>
            <p:ph type="ftr" sz="quarter" idx="2"/>
          </p:nvPr>
        </p:nvSpPr>
        <p:spPr bwMode="auto">
          <a:xfrm>
            <a:off x="0" y="6665913"/>
            <a:ext cx="4041775" cy="3444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2" charset="0"/>
              </a:defRPr>
            </a:lvl1pPr>
          </a:lstStyle>
          <a:p>
            <a:pPr>
              <a:defRPr/>
            </a:pPr>
            <a:endParaRPr lang="en-US"/>
          </a:p>
        </p:txBody>
      </p:sp>
      <p:sp>
        <p:nvSpPr>
          <p:cNvPr id="33797" name="Rectangle 5"/>
          <p:cNvSpPr>
            <a:spLocks noGrp="1" noChangeArrowheads="1"/>
          </p:cNvSpPr>
          <p:nvPr>
            <p:ph type="sldNum" sz="quarter" idx="3"/>
          </p:nvPr>
        </p:nvSpPr>
        <p:spPr bwMode="auto">
          <a:xfrm>
            <a:off x="5254625" y="6665913"/>
            <a:ext cx="4041775" cy="3444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12" charset="0"/>
              </a:defRPr>
            </a:lvl1pPr>
          </a:lstStyle>
          <a:p>
            <a:pPr>
              <a:defRPr/>
            </a:pPr>
            <a:fld id="{215BE79E-93F0-D243-B1CE-877933AF6F1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029075" cy="3508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112" charset="0"/>
              </a:defRPr>
            </a:lvl1pPr>
          </a:lstStyle>
          <a:p>
            <a:pPr>
              <a:defRPr/>
            </a:pPr>
            <a:endParaRPr lang="en-US"/>
          </a:p>
        </p:txBody>
      </p:sp>
      <p:sp>
        <p:nvSpPr>
          <p:cNvPr id="6147" name="Rectangle 3"/>
          <p:cNvSpPr>
            <a:spLocks noGrp="1" noChangeArrowheads="1"/>
          </p:cNvSpPr>
          <p:nvPr>
            <p:ph type="dt" idx="1"/>
          </p:nvPr>
        </p:nvSpPr>
        <p:spPr bwMode="auto">
          <a:xfrm>
            <a:off x="5267325" y="0"/>
            <a:ext cx="4029075" cy="3508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112"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947988" y="525463"/>
            <a:ext cx="3402012" cy="26289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1239838" y="3330575"/>
            <a:ext cx="6816725" cy="31543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6659563"/>
            <a:ext cx="4029075" cy="3508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112" charset="0"/>
              </a:defRPr>
            </a:lvl1pPr>
          </a:lstStyle>
          <a:p>
            <a:pPr>
              <a:defRPr/>
            </a:pPr>
            <a:endParaRPr lang="en-US"/>
          </a:p>
        </p:txBody>
      </p:sp>
      <p:sp>
        <p:nvSpPr>
          <p:cNvPr id="6151" name="Rectangle 7"/>
          <p:cNvSpPr>
            <a:spLocks noGrp="1" noChangeArrowheads="1"/>
          </p:cNvSpPr>
          <p:nvPr>
            <p:ph type="sldNum" sz="quarter" idx="5"/>
          </p:nvPr>
        </p:nvSpPr>
        <p:spPr bwMode="auto">
          <a:xfrm>
            <a:off x="5267325" y="6659563"/>
            <a:ext cx="4029075" cy="3508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Arial" pitchFamily="-112" charset="0"/>
              </a:defRPr>
            </a:lvl1pPr>
          </a:lstStyle>
          <a:p>
            <a:pPr>
              <a:defRPr/>
            </a:pPr>
            <a:fld id="{A2DB559F-C066-3946-AFB7-97FFE0CF97E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Arial Unicode MS" pitchFamily="34" charset="-128"/>
        <a:cs typeface="Arial Unicode MS" pitchFamily="34" charset="-128"/>
      </a:defRPr>
    </a:lvl1pPr>
    <a:lvl2pPr marL="447675" algn="l" rtl="0" eaLnBrk="0" fontAlgn="base" hangingPunct="0">
      <a:spcBef>
        <a:spcPct val="30000"/>
      </a:spcBef>
      <a:spcAft>
        <a:spcPct val="0"/>
      </a:spcAft>
      <a:defRPr sz="1200" kern="1200">
        <a:solidFill>
          <a:schemeClr val="tx1"/>
        </a:solidFill>
        <a:latin typeface="Arial" pitchFamily="-112" charset="0"/>
        <a:ea typeface="Arial Unicode MS" pitchFamily="34" charset="-128"/>
        <a:cs typeface="Arial Unicode MS" pitchFamily="34" charset="-128"/>
      </a:defRPr>
    </a:lvl2pPr>
    <a:lvl3pPr marL="895350" algn="l" rtl="0" eaLnBrk="0" fontAlgn="base" hangingPunct="0">
      <a:spcBef>
        <a:spcPct val="30000"/>
      </a:spcBef>
      <a:spcAft>
        <a:spcPct val="0"/>
      </a:spcAft>
      <a:defRPr sz="1200" kern="1200">
        <a:solidFill>
          <a:schemeClr val="tx1"/>
        </a:solidFill>
        <a:latin typeface="Arial" pitchFamily="-112" charset="0"/>
        <a:ea typeface="Arial Unicode MS" pitchFamily="34" charset="-128"/>
        <a:cs typeface="Arial Unicode MS" pitchFamily="34" charset="-128"/>
      </a:defRPr>
    </a:lvl3pPr>
    <a:lvl4pPr marL="1343025" algn="l" rtl="0" eaLnBrk="0" fontAlgn="base" hangingPunct="0">
      <a:spcBef>
        <a:spcPct val="30000"/>
      </a:spcBef>
      <a:spcAft>
        <a:spcPct val="0"/>
      </a:spcAft>
      <a:defRPr sz="1200" kern="1200">
        <a:solidFill>
          <a:schemeClr val="tx1"/>
        </a:solidFill>
        <a:latin typeface="Arial" pitchFamily="-112" charset="0"/>
        <a:ea typeface="Arial Unicode MS" pitchFamily="34" charset="-128"/>
        <a:cs typeface="Arial Unicode MS" pitchFamily="34" charset="-128"/>
      </a:defRPr>
    </a:lvl4pPr>
    <a:lvl5pPr marL="1790700" algn="l" rtl="0" eaLnBrk="0" fontAlgn="base" hangingPunct="0">
      <a:spcBef>
        <a:spcPct val="30000"/>
      </a:spcBef>
      <a:spcAft>
        <a:spcPct val="0"/>
      </a:spcAft>
      <a:defRPr sz="1200" kern="1200">
        <a:solidFill>
          <a:schemeClr val="tx1"/>
        </a:solidFill>
        <a:latin typeface="Arial" pitchFamily="-112" charset="0"/>
        <a:ea typeface="Arial Unicode MS" pitchFamily="34" charset="-128"/>
        <a:cs typeface="Arial Unicode MS" pitchFamily="34" charset="-128"/>
      </a:defRPr>
    </a:lvl5pPr>
    <a:lvl6pPr marL="2239594" algn="l" defTabSz="447919" rtl="0" eaLnBrk="1" latinLnBrk="0" hangingPunct="1">
      <a:defRPr sz="1200" kern="1200">
        <a:solidFill>
          <a:schemeClr val="tx1"/>
        </a:solidFill>
        <a:latin typeface="+mn-lt"/>
        <a:ea typeface="+mn-ea"/>
        <a:cs typeface="+mn-cs"/>
      </a:defRPr>
    </a:lvl6pPr>
    <a:lvl7pPr marL="2687513" algn="l" defTabSz="447919" rtl="0" eaLnBrk="1" latinLnBrk="0" hangingPunct="1">
      <a:defRPr sz="1200" kern="1200">
        <a:solidFill>
          <a:schemeClr val="tx1"/>
        </a:solidFill>
        <a:latin typeface="+mn-lt"/>
        <a:ea typeface="+mn-ea"/>
        <a:cs typeface="+mn-cs"/>
      </a:defRPr>
    </a:lvl7pPr>
    <a:lvl8pPr marL="3135432" algn="l" defTabSz="447919" rtl="0" eaLnBrk="1" latinLnBrk="0" hangingPunct="1">
      <a:defRPr sz="1200" kern="1200">
        <a:solidFill>
          <a:schemeClr val="tx1"/>
        </a:solidFill>
        <a:latin typeface="+mn-lt"/>
        <a:ea typeface="+mn-ea"/>
        <a:cs typeface="+mn-cs"/>
      </a:defRPr>
    </a:lvl8pPr>
    <a:lvl9pPr marL="3583351" algn="l" defTabSz="44791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8FAD1A78-194F-514B-B885-1974325F1120}" type="slidenum">
              <a:rPr lang="en-US"/>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dirty="0" smtClean="0"/>
              <a:t>Good</a:t>
            </a:r>
            <a:r>
              <a:rPr lang="en-US" baseline="0" dirty="0" smtClean="0"/>
              <a:t> afternoon</a:t>
            </a:r>
            <a:r>
              <a:rPr lang="en-US" baseline="0" dirty="0" smtClean="0"/>
              <a:t>.</a:t>
            </a:r>
          </a:p>
          <a:p>
            <a:pPr eaLnBrk="1" hangingPunct="1"/>
            <a:r>
              <a:rPr lang="en-US" baseline="0" dirty="0" smtClean="0"/>
              <a:t>I am going to </a:t>
            </a:r>
            <a:r>
              <a:rPr lang="en-US" baseline="0" dirty="0" smtClean="0"/>
              <a:t>present today the close-to-final results </a:t>
            </a:r>
            <a:r>
              <a:rPr lang="en-US" baseline="0" dirty="0" smtClean="0"/>
              <a:t>from Jefferson Lab on the EMC </a:t>
            </a:r>
            <a:r>
              <a:rPr lang="en-US" baseline="0" dirty="0" smtClean="0"/>
              <a:t>effect. While the analysis is in the final stage, we thought it was important to have another look at the world data on the EMC effect and the extrapolation to nuclear matter. Also I will try to show how these new results could impact our understanding on the mechanism of the EMC effect. </a:t>
            </a:r>
          </a:p>
          <a:p>
            <a:pPr eaLnBrk="1" hangingPunct="1"/>
            <a:r>
              <a:rPr lang="en-US" baseline="0" dirty="0" smtClean="0"/>
              <a:t>This work is being done in collaboration with …</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5DC0676-6258-2240-B395-9F43419A32C8}" type="slidenum">
              <a:rPr lang="en-US"/>
              <a:pPr/>
              <a:t>10</a:t>
            </a:fld>
            <a:endParaRPr lang="en-US"/>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5DC0676-6258-2240-B395-9F43419A32C8}" type="slidenum">
              <a:rPr lang="en-US"/>
              <a:pPr/>
              <a:t>11</a:t>
            </a:fld>
            <a:endParaRPr lang="en-US"/>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a:ln/>
        </p:spPr>
        <p:txBody>
          <a:bodyPr/>
          <a:lstStyle/>
          <a:p>
            <a:pPr eaLnBrk="1" hangingPunct="1"/>
            <a:r>
              <a:rPr lang="en-US" dirty="0" smtClean="0"/>
              <a:t>Miller calculations: Light-cone</a:t>
            </a:r>
            <a:r>
              <a:rPr lang="en-US" baseline="0" dirty="0" smtClean="0"/>
              <a:t>, no binding= no </a:t>
            </a:r>
            <a:r>
              <a:rPr lang="en-US" baseline="0" dirty="0" err="1" smtClean="0"/>
              <a:t>offshell</a:t>
            </a:r>
            <a:r>
              <a:rPr lang="en-US" baseline="0" dirty="0" smtClean="0"/>
              <a:t> effects</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5DC0676-6258-2240-B395-9F43419A32C8}" type="slidenum">
              <a:rPr lang="en-US"/>
              <a:pPr/>
              <a:t>12</a:t>
            </a:fld>
            <a:endParaRPr lang="en-US"/>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5DC0676-6258-2240-B395-9F43419A32C8}" type="slidenum">
              <a:rPr lang="en-US"/>
              <a:pPr/>
              <a:t>13</a:t>
            </a:fld>
            <a:endParaRPr lang="en-US"/>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u="sng" dirty="0" smtClean="0">
                <a:solidFill>
                  <a:srgbClr val="FF0000"/>
                </a:solidFill>
              </a:rPr>
              <a:t>Need work</a:t>
            </a:r>
          </a:p>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55DC0676-6258-2240-B395-9F43419A32C8}" type="slidenum">
              <a:rPr lang="en-US"/>
              <a:pPr/>
              <a:t>14</a:t>
            </a:fld>
            <a:endParaRPr lang="en-US"/>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u="sng" dirty="0" smtClean="0">
                <a:solidFill>
                  <a:srgbClr val="FF0000"/>
                </a:solidFill>
              </a:rPr>
              <a:t>Need</a:t>
            </a:r>
            <a:r>
              <a:rPr lang="en-US" sz="1200" i="1" u="sng" baseline="0" dirty="0" smtClean="0">
                <a:solidFill>
                  <a:srgbClr val="FF0000"/>
                </a:solidFill>
              </a:rPr>
              <a:t> work</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i="1" u="sng" baseline="0" dirty="0" smtClean="0">
              <a:solidFill>
                <a:srgbClr val="FF0000"/>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i="0" u="none" baseline="0" dirty="0" smtClean="0">
                <a:solidFill>
                  <a:srgbClr val="FF0000"/>
                </a:solidFill>
              </a:rPr>
              <a:t>The advantage of light nuclei is that they can be compared to full calculations.</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i="0" u="none" baseline="0" dirty="0" smtClean="0">
                <a:solidFill>
                  <a:srgbClr val="FF0000"/>
                </a:solidFill>
              </a:rPr>
              <a:t>Heavy nuclei are necessary for extrapolation to nuclear matter where also exact calculations can be done.</a:t>
            </a:r>
            <a:endParaRPr lang="en-US" sz="1200" i="0" u="none" dirty="0" smtClean="0">
              <a:solidFill>
                <a:srgbClr val="FF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CB11D2C6-BD50-934F-9754-7BBE61C1CCCB}" type="slidenum">
              <a:rPr lang="en-US"/>
              <a:pPr/>
              <a:t>15</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u="sng" dirty="0" smtClean="0">
                <a:solidFill>
                  <a:srgbClr val="FF0000"/>
                </a:solidFill>
              </a:rPr>
              <a:t>Need work</a:t>
            </a:r>
          </a:p>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CB11D2C6-BD50-934F-9754-7BBE61C1CCCB}" type="slidenum">
              <a:rPr lang="en-US"/>
              <a:pPr/>
              <a:t>16</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u="sng" dirty="0" smtClean="0">
                <a:solidFill>
                  <a:srgbClr val="FF0000"/>
                </a:solidFill>
              </a:rPr>
              <a:t>Need work</a:t>
            </a:r>
          </a:p>
          <a:p>
            <a:pPr eaLnBrk="1" hangingPunct="1"/>
            <a:endParaRPr lang="en-US" dirty="0" smtClean="0"/>
          </a:p>
          <a:p>
            <a:pPr eaLnBrk="1" hangingPunct="1"/>
            <a:endParaRPr lang="en-US" dirty="0" smtClean="0"/>
          </a:p>
          <a:p>
            <a:pPr eaLnBrk="1" hangingPunct="1"/>
            <a:r>
              <a:rPr lang="en-US" dirty="0" smtClean="0"/>
              <a:t>All </a:t>
            </a:r>
            <a:r>
              <a:rPr lang="en-US" dirty="0"/>
              <a:t>targets at large angles: 40, 46 and 50.</a:t>
            </a:r>
          </a:p>
          <a:p>
            <a:pPr eaLnBrk="1" hangingPunct="1"/>
            <a:r>
              <a:rPr lang="en-US" dirty="0"/>
              <a:t>C and D data at all angles to verify precise scaling and our extraction of the EMC ratio is Q2-dependence.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B07C4C8-7B6C-AB4D-AD5F-D1D97E54AB5B}" type="slidenum">
              <a:rPr lang="en-US"/>
              <a:pPr/>
              <a:t>17</a:t>
            </a:fld>
            <a:endParaRPr lang="en-US"/>
          </a:p>
        </p:txBody>
      </p:sp>
      <p:sp>
        <p:nvSpPr>
          <p:cNvPr id="29699" name="Rectangle 2"/>
          <p:cNvSpPr>
            <a:spLocks noGrp="1" noRot="1" noChangeAspect="1" noChangeArrowheads="1" noTextEdit="1"/>
          </p:cNvSpPr>
          <p:nvPr>
            <p:ph type="sldImg"/>
          </p:nvPr>
        </p:nvSpPr>
        <p:spPr>
          <a:xfrm>
            <a:off x="2968625" y="531813"/>
            <a:ext cx="3362325" cy="2600325"/>
          </a:xfrm>
          <a:ln/>
        </p:spPr>
      </p:sp>
      <p:sp>
        <p:nvSpPr>
          <p:cNvPr id="29700" name="Rectangle 3"/>
          <p:cNvSpPr>
            <a:spLocks noGrp="1" noChangeArrowheads="1"/>
          </p:cNvSpPr>
          <p:nvPr>
            <p:ph type="body" idx="1"/>
          </p:nvPr>
        </p:nvSpPr>
        <p:spPr>
          <a:xfrm>
            <a:off x="1419225" y="3336925"/>
            <a:ext cx="6467475" cy="2667000"/>
          </a:xfrm>
          <a:noFill/>
          <a:ln/>
        </p:spPr>
        <p:txBody>
          <a:bodyPr/>
          <a:lstStyle/>
          <a:p>
            <a:pPr eaLnBrk="1" hangingPunct="1"/>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B07C4C8-7B6C-AB4D-AD5F-D1D97E54AB5B}" type="slidenum">
              <a:rPr lang="en-US"/>
              <a:pPr/>
              <a:t>18</a:t>
            </a:fld>
            <a:endParaRPr lang="en-US"/>
          </a:p>
        </p:txBody>
      </p:sp>
      <p:sp>
        <p:nvSpPr>
          <p:cNvPr id="29699" name="Rectangle 2"/>
          <p:cNvSpPr>
            <a:spLocks noGrp="1" noRot="1" noChangeAspect="1" noChangeArrowheads="1" noTextEdit="1"/>
          </p:cNvSpPr>
          <p:nvPr>
            <p:ph type="sldImg"/>
          </p:nvPr>
        </p:nvSpPr>
        <p:spPr>
          <a:xfrm>
            <a:off x="2968625" y="531813"/>
            <a:ext cx="3362325" cy="2600325"/>
          </a:xfrm>
          <a:ln/>
        </p:spPr>
      </p:sp>
      <p:sp>
        <p:nvSpPr>
          <p:cNvPr id="29700" name="Rectangle 3"/>
          <p:cNvSpPr>
            <a:spLocks noGrp="1" noChangeArrowheads="1"/>
          </p:cNvSpPr>
          <p:nvPr>
            <p:ph type="body" idx="1"/>
          </p:nvPr>
        </p:nvSpPr>
        <p:spPr>
          <a:xfrm>
            <a:off x="1419225" y="3336925"/>
            <a:ext cx="6467475" cy="2667000"/>
          </a:xfrm>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78A97E84-F12C-F549-8AF4-6B841016B9C4}" type="slidenum">
              <a:rPr lang="en-US"/>
              <a:pPr/>
              <a:t>19</a:t>
            </a:fld>
            <a:endParaRPr lang="en-US"/>
          </a:p>
        </p:txBody>
      </p:sp>
      <p:sp>
        <p:nvSpPr>
          <p:cNvPr id="33795" name="Rectangle 2"/>
          <p:cNvSpPr>
            <a:spLocks noGrp="1" noRot="1" noChangeAspect="1" noChangeArrowheads="1" noTextEdit="1"/>
          </p:cNvSpPr>
          <p:nvPr>
            <p:ph type="sldImg"/>
          </p:nvPr>
        </p:nvSpPr>
        <p:spPr>
          <a:xfrm>
            <a:off x="2968625" y="531813"/>
            <a:ext cx="3362325" cy="2600325"/>
          </a:xfrm>
          <a:ln/>
        </p:spPr>
      </p:sp>
      <p:sp>
        <p:nvSpPr>
          <p:cNvPr id="33796" name="Rectangle 3"/>
          <p:cNvSpPr>
            <a:spLocks noGrp="1" noChangeArrowheads="1"/>
          </p:cNvSpPr>
          <p:nvPr>
            <p:ph type="body" idx="1"/>
          </p:nvPr>
        </p:nvSpPr>
        <p:spPr>
          <a:xfrm>
            <a:off x="1419225" y="3336925"/>
            <a:ext cx="6467475" cy="2667000"/>
          </a:xfrm>
          <a:noFill/>
          <a:ln/>
        </p:spPr>
        <p:txBody>
          <a:bodyPr/>
          <a:lstStyle/>
          <a:p>
            <a:pPr eaLnBrk="1" hangingPunct="1"/>
            <a:r>
              <a:rPr lang="en-US" smtClean="0">
                <a:latin typeface="Times" pitchFamily="-112" charset="0"/>
                <a:ea typeface="Times" pitchFamily="-112" charset="0"/>
                <a:cs typeface="Times" pitchFamily="-112" charset="0"/>
              </a:rPr>
              <a:t>Ratios at larger </a:t>
            </a:r>
            <a:r>
              <a:rPr lang="en-US" i="1" smtClean="0">
                <a:latin typeface="Times" pitchFamily="-112" charset="0"/>
                <a:ea typeface="Times" pitchFamily="-112" charset="0"/>
                <a:cs typeface="Times" pitchFamily="-112" charset="0"/>
              </a:rPr>
              <a:t>x</a:t>
            </a:r>
            <a:r>
              <a:rPr lang="en-US" smtClean="0">
                <a:latin typeface="Times" pitchFamily="-112" charset="0"/>
                <a:ea typeface="Times" pitchFamily="-112" charset="0"/>
                <a:cs typeface="Times" pitchFamily="-112" charset="0"/>
              </a:rPr>
              <a:t> will be shown, but should be taken cautiously</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31CE5BE-11BF-6A42-BBBE-5C08C4DEBA4B}" type="slidenum">
              <a:rPr lang="en-US"/>
              <a:pPr/>
              <a:t>2</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u="sng" dirty="0" smtClean="0">
                <a:solidFill>
                  <a:srgbClr val="FF0000"/>
                </a:solidFill>
              </a:rPr>
              <a:t>Need work</a:t>
            </a:r>
          </a:p>
          <a:p>
            <a:pPr eaLnBrk="1" hangingPunct="1"/>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B07C4C8-7B6C-AB4D-AD5F-D1D97E54AB5B}" type="slidenum">
              <a:rPr lang="en-US"/>
              <a:pPr/>
              <a:t>20</a:t>
            </a:fld>
            <a:endParaRPr lang="en-US"/>
          </a:p>
        </p:txBody>
      </p:sp>
      <p:sp>
        <p:nvSpPr>
          <p:cNvPr id="29699" name="Rectangle 2"/>
          <p:cNvSpPr>
            <a:spLocks noGrp="1" noRot="1" noChangeAspect="1" noChangeArrowheads="1" noTextEdit="1"/>
          </p:cNvSpPr>
          <p:nvPr>
            <p:ph type="sldImg"/>
          </p:nvPr>
        </p:nvSpPr>
        <p:spPr>
          <a:xfrm>
            <a:off x="2968625" y="531813"/>
            <a:ext cx="3362325" cy="2600325"/>
          </a:xfrm>
          <a:ln/>
        </p:spPr>
      </p:sp>
      <p:sp>
        <p:nvSpPr>
          <p:cNvPr id="29700" name="Rectangle 3"/>
          <p:cNvSpPr>
            <a:spLocks noGrp="1" noChangeArrowheads="1"/>
          </p:cNvSpPr>
          <p:nvPr>
            <p:ph type="body" idx="1"/>
          </p:nvPr>
        </p:nvSpPr>
        <p:spPr>
          <a:xfrm>
            <a:off x="1419225" y="3336925"/>
            <a:ext cx="6467475" cy="2667000"/>
          </a:xfrm>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3C7D017-79A6-AF43-8E6C-79C831B34532}" type="slidenum">
              <a:rPr lang="en-US"/>
              <a:pPr/>
              <a:t>21</a:t>
            </a:fld>
            <a:endParaRPr lang="en-US"/>
          </a:p>
        </p:txBody>
      </p:sp>
      <p:sp>
        <p:nvSpPr>
          <p:cNvPr id="37891" name="Rectangle 2"/>
          <p:cNvSpPr>
            <a:spLocks noGrp="1" noRot="1" noChangeAspect="1" noChangeArrowheads="1" noTextEdit="1"/>
          </p:cNvSpPr>
          <p:nvPr>
            <p:ph type="sldImg"/>
          </p:nvPr>
        </p:nvSpPr>
        <p:spPr>
          <a:xfrm>
            <a:off x="2968625" y="531813"/>
            <a:ext cx="3362325" cy="2600325"/>
          </a:xfrm>
          <a:ln/>
        </p:spPr>
      </p:sp>
      <p:sp>
        <p:nvSpPr>
          <p:cNvPr id="37892" name="Rectangle 3"/>
          <p:cNvSpPr>
            <a:spLocks noGrp="1" noChangeArrowheads="1"/>
          </p:cNvSpPr>
          <p:nvPr>
            <p:ph type="body" idx="1"/>
          </p:nvPr>
        </p:nvSpPr>
        <p:spPr>
          <a:xfrm>
            <a:off x="1419225" y="3336925"/>
            <a:ext cx="6467475" cy="2667000"/>
          </a:xfrm>
          <a:noFill/>
          <a:ln/>
        </p:spPr>
        <p:txBody>
          <a:bodyPr/>
          <a:lstStyle/>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D3F3B1B-3DB9-5B41-ACDD-1E5104098C97}" type="slidenum">
              <a:rPr lang="en-US"/>
              <a:pPr/>
              <a:t>22</a:t>
            </a:fld>
            <a:endParaRPr lang="en-US"/>
          </a:p>
        </p:txBody>
      </p:sp>
      <p:sp>
        <p:nvSpPr>
          <p:cNvPr id="41987" name="Rectangle 2"/>
          <p:cNvSpPr>
            <a:spLocks noGrp="1" noRot="1" noChangeAspect="1" noChangeArrowheads="1" noTextEdit="1"/>
          </p:cNvSpPr>
          <p:nvPr>
            <p:ph type="sldImg"/>
          </p:nvPr>
        </p:nvSpPr>
        <p:spPr>
          <a:xfrm>
            <a:off x="2968625" y="531813"/>
            <a:ext cx="3362325" cy="2600325"/>
          </a:xfrm>
          <a:ln/>
        </p:spPr>
      </p:sp>
      <p:sp>
        <p:nvSpPr>
          <p:cNvPr id="41988" name="Rectangle 3"/>
          <p:cNvSpPr>
            <a:spLocks noGrp="1" noChangeArrowheads="1"/>
          </p:cNvSpPr>
          <p:nvPr>
            <p:ph type="body" idx="1"/>
          </p:nvPr>
        </p:nvSpPr>
        <p:spPr>
          <a:xfrm>
            <a:off x="1419225" y="3336925"/>
            <a:ext cx="6467475" cy="2667000"/>
          </a:xfrm>
          <a:noFill/>
          <a:ln/>
        </p:spPr>
        <p:txBody>
          <a:bodyPr/>
          <a:lstStyle/>
          <a:p>
            <a:pPr eaLnBrk="1" hangingPunct="1"/>
            <a:r>
              <a:rPr lang="en-US" dirty="0" smtClean="0"/>
              <a:t>Reduction</a:t>
            </a:r>
            <a:r>
              <a:rPr lang="en-US" baseline="0" dirty="0" smtClean="0"/>
              <a:t> of the error due to the use of cryogenic 4He. SLAC had a high gas pressure cell.</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D3F3B1B-3DB9-5B41-ACDD-1E5104098C97}" type="slidenum">
              <a:rPr lang="en-US"/>
              <a:pPr/>
              <a:t>23</a:t>
            </a:fld>
            <a:endParaRPr lang="en-US"/>
          </a:p>
        </p:txBody>
      </p:sp>
      <p:sp>
        <p:nvSpPr>
          <p:cNvPr id="41987" name="Rectangle 2"/>
          <p:cNvSpPr>
            <a:spLocks noGrp="1" noRot="1" noChangeAspect="1" noChangeArrowheads="1" noTextEdit="1"/>
          </p:cNvSpPr>
          <p:nvPr>
            <p:ph type="sldImg"/>
          </p:nvPr>
        </p:nvSpPr>
        <p:spPr>
          <a:xfrm>
            <a:off x="2968625" y="531813"/>
            <a:ext cx="3362325" cy="2600325"/>
          </a:xfrm>
          <a:ln/>
        </p:spPr>
      </p:sp>
      <p:sp>
        <p:nvSpPr>
          <p:cNvPr id="41988" name="Rectangle 3"/>
          <p:cNvSpPr>
            <a:spLocks noGrp="1" noChangeArrowheads="1"/>
          </p:cNvSpPr>
          <p:nvPr>
            <p:ph type="body" idx="1"/>
          </p:nvPr>
        </p:nvSpPr>
        <p:spPr>
          <a:xfrm>
            <a:off x="1419225" y="3336925"/>
            <a:ext cx="6467475" cy="2667000"/>
          </a:xfrm>
          <a:noFill/>
          <a:ln/>
        </p:spPr>
        <p:txBody>
          <a:bodyPr/>
          <a:lstStyle/>
          <a:p>
            <a:pPr eaLnBrk="1" hangingPunct="1"/>
            <a:r>
              <a:rPr lang="en-US" dirty="0" smtClean="0"/>
              <a:t>Smirnov</a:t>
            </a:r>
            <a:r>
              <a:rPr lang="en-US" baseline="0" dirty="0" smtClean="0"/>
              <a:t> ~ physics-inspired global fit</a:t>
            </a:r>
          </a:p>
          <a:p>
            <a:pPr eaLnBrk="1" hangingPunct="1"/>
            <a:r>
              <a:rPr lang="en-US" baseline="0" dirty="0" err="1" smtClean="0"/>
              <a:t>Cloet</a:t>
            </a:r>
            <a:r>
              <a:rPr lang="en-US" baseline="0" dirty="0" smtClean="0"/>
              <a:t>: A/</a:t>
            </a:r>
            <a:r>
              <a:rPr lang="en-US" baseline="0" dirty="0" err="1" smtClean="0"/>
              <a:t>p+n</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2F1FF0A-55DB-5244-9E10-1EE2087FE053}" type="slidenum">
              <a:rPr lang="en-US"/>
              <a:pPr/>
              <a:t>24</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2F1FF0A-55DB-5244-9E10-1EE2087FE053}" type="slidenum">
              <a:rPr lang="en-US"/>
              <a:pPr/>
              <a:t>25</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u="sng" dirty="0" smtClean="0">
                <a:solidFill>
                  <a:srgbClr val="FF0000"/>
                </a:solidFill>
              </a:rPr>
              <a:t>Need work</a:t>
            </a:r>
          </a:p>
          <a:p>
            <a:pPr eaLnBrk="1" hangingPunct="1"/>
            <a:endParaRPr lang="en-US" dirty="0" smtClean="0"/>
          </a:p>
          <a:p>
            <a:pPr eaLnBrk="1" hangingPunct="1"/>
            <a:r>
              <a:rPr lang="en-US" dirty="0" smtClean="0"/>
              <a:t>-</a:t>
            </a:r>
            <a:r>
              <a:rPr lang="en-US" baseline="0" dirty="0" smtClean="0"/>
              <a:t> New figure including John’s </a:t>
            </a:r>
            <a:r>
              <a:rPr lang="en-US" baseline="0" dirty="0" err="1" smtClean="0"/>
              <a:t>isoscalar</a:t>
            </a:r>
            <a:r>
              <a:rPr lang="en-US" baseline="0" dirty="0" smtClean="0"/>
              <a:t> correction curve in Gold</a:t>
            </a:r>
            <a:endParaRPr lang="en-US" dirty="0" smtClean="0"/>
          </a:p>
          <a:p>
            <a:pPr eaLnBrk="1" hangingPunct="1"/>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4590EC5-4D58-AF45-BB76-3B7530D936B9}" type="slidenum">
              <a:rPr lang="en-US"/>
              <a:pPr/>
              <a:t>26</a:t>
            </a:fld>
            <a:endParaRPr lang="en-US"/>
          </a:p>
        </p:txBody>
      </p:sp>
      <p:sp>
        <p:nvSpPr>
          <p:cNvPr id="48131" name="Rectangle 2"/>
          <p:cNvSpPr>
            <a:spLocks noGrp="1" noRot="1" noChangeAspect="1" noChangeArrowheads="1" noTextEdit="1"/>
          </p:cNvSpPr>
          <p:nvPr>
            <p:ph type="sldImg"/>
          </p:nvPr>
        </p:nvSpPr>
        <p:spPr>
          <a:xfrm>
            <a:off x="2968625" y="531813"/>
            <a:ext cx="3362325" cy="2600325"/>
          </a:xfrm>
          <a:ln/>
        </p:spPr>
      </p:sp>
      <p:sp>
        <p:nvSpPr>
          <p:cNvPr id="48132" name="Rectangle 3"/>
          <p:cNvSpPr>
            <a:spLocks noGrp="1" noChangeArrowheads="1"/>
          </p:cNvSpPr>
          <p:nvPr>
            <p:ph type="body" idx="1"/>
          </p:nvPr>
        </p:nvSpPr>
        <p:spPr>
          <a:xfrm>
            <a:off x="1419225" y="3336925"/>
            <a:ext cx="6467475" cy="2667000"/>
          </a:xfrm>
          <a:noFill/>
          <a:ln/>
        </p:spPr>
        <p:txBody>
          <a:bodyPr/>
          <a:lstStyle/>
          <a:p>
            <a:pPr eaLnBrk="1" hangingPunct="1"/>
            <a:r>
              <a:rPr lang="en-US" dirty="0" smtClean="0"/>
              <a:t>Noticeable</a:t>
            </a:r>
            <a:r>
              <a:rPr lang="en-US" baseline="0" dirty="0" smtClean="0"/>
              <a:t> smaller than previous shown results using SLAC free-DIS </a:t>
            </a:r>
            <a:r>
              <a:rPr lang="en-US" baseline="0" dirty="0" err="1" smtClean="0"/>
              <a:t>n/p</a:t>
            </a:r>
            <a:r>
              <a:rPr lang="en-US" baseline="0" dirty="0" smtClean="0"/>
              <a:t>.</a:t>
            </a: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A3E00F5-27E5-6D48-9B92-F45BC47013B0}" type="slidenum">
              <a:rPr lang="en-US"/>
              <a:pPr/>
              <a:t>27</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419C41C-87D9-654E-BAC4-20FEBBECF719}" type="slidenum">
              <a:rPr lang="en-US"/>
              <a:pPr/>
              <a:t>28</a:t>
            </a:fld>
            <a:endParaRPr lang="en-US"/>
          </a:p>
        </p:txBody>
      </p:sp>
      <p:sp>
        <p:nvSpPr>
          <p:cNvPr id="64515" name="Rectangle 2"/>
          <p:cNvSpPr>
            <a:spLocks noGrp="1" noRot="1" noChangeAspect="1" noChangeArrowheads="1" noTextEdit="1"/>
          </p:cNvSpPr>
          <p:nvPr>
            <p:ph type="sldImg"/>
          </p:nvPr>
        </p:nvSpPr>
        <p:spPr>
          <a:xfrm>
            <a:off x="2968625" y="531813"/>
            <a:ext cx="3362325" cy="2600325"/>
          </a:xfrm>
          <a:ln/>
        </p:spPr>
      </p:sp>
      <p:sp>
        <p:nvSpPr>
          <p:cNvPr id="64516" name="Rectangle 3"/>
          <p:cNvSpPr>
            <a:spLocks noGrp="1" noChangeArrowheads="1"/>
          </p:cNvSpPr>
          <p:nvPr>
            <p:ph type="body" idx="1"/>
          </p:nvPr>
        </p:nvSpPr>
        <p:spPr>
          <a:xfrm>
            <a:off x="1419225" y="3336925"/>
            <a:ext cx="6467475" cy="2667000"/>
          </a:xfrm>
          <a:noFill/>
          <a:ln/>
        </p:spPr>
        <p:txBody>
          <a:bodyPr/>
          <a:lstStyle/>
          <a:p>
            <a:pPr eaLnBrk="1" hangingPunct="1"/>
            <a:r>
              <a:rPr lang="en-US" dirty="0" smtClean="0"/>
              <a:t>ok</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419C41C-87D9-654E-BAC4-20FEBBECF719}" type="slidenum">
              <a:rPr lang="en-US"/>
              <a:pPr/>
              <a:t>29</a:t>
            </a:fld>
            <a:endParaRPr lang="en-US"/>
          </a:p>
        </p:txBody>
      </p:sp>
      <p:sp>
        <p:nvSpPr>
          <p:cNvPr id="64515" name="Rectangle 2"/>
          <p:cNvSpPr>
            <a:spLocks noGrp="1" noRot="1" noChangeAspect="1" noChangeArrowheads="1" noTextEdit="1"/>
          </p:cNvSpPr>
          <p:nvPr>
            <p:ph type="sldImg"/>
          </p:nvPr>
        </p:nvSpPr>
        <p:spPr>
          <a:xfrm>
            <a:off x="2968625" y="531813"/>
            <a:ext cx="3362325" cy="2600325"/>
          </a:xfrm>
          <a:ln/>
        </p:spPr>
      </p:sp>
      <p:sp>
        <p:nvSpPr>
          <p:cNvPr id="64516" name="Rectangle 3"/>
          <p:cNvSpPr>
            <a:spLocks noGrp="1" noChangeArrowheads="1"/>
          </p:cNvSpPr>
          <p:nvPr>
            <p:ph type="body" idx="1"/>
          </p:nvPr>
        </p:nvSpPr>
        <p:spPr>
          <a:xfrm>
            <a:off x="1419225" y="3336925"/>
            <a:ext cx="6467475" cy="2667000"/>
          </a:xfrm>
          <a:noFill/>
          <a:ln/>
        </p:spPr>
        <p:txBody>
          <a:bodyPr/>
          <a:lstStyle/>
          <a:p>
            <a:pPr eaLnBrk="1" hangingPunct="1"/>
            <a:r>
              <a:rPr lang="en-US" dirty="0" smtClean="0"/>
              <a:t>ok</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7F0C8E4-2BF0-E14E-A5B2-4ED120047E41}" type="slidenum">
              <a:rPr lang="en-US"/>
              <a:pPr/>
              <a:t>3</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u="sng" dirty="0" smtClean="0">
                <a:solidFill>
                  <a:srgbClr val="FF0000"/>
                </a:solidFill>
              </a:rPr>
              <a:t>Need work</a:t>
            </a:r>
          </a:p>
          <a:p>
            <a:pPr eaLnBrk="1" hangingPunct="1"/>
            <a:r>
              <a:rPr lang="en-US" dirty="0" smtClean="0"/>
              <a:t>Structure</a:t>
            </a:r>
            <a:r>
              <a:rPr lang="en-US" baseline="0" dirty="0" smtClean="0"/>
              <a:t> function and </a:t>
            </a:r>
            <a:r>
              <a:rPr lang="en-US" dirty="0" smtClean="0"/>
              <a:t>Parton</a:t>
            </a:r>
            <a:r>
              <a:rPr lang="en-US" baseline="0" dirty="0" smtClean="0"/>
              <a:t> model</a:t>
            </a:r>
            <a:endParaRPr lang="en-US" dirty="0" smtClean="0"/>
          </a:p>
          <a:p>
            <a:pPr eaLnBrk="1" hangingPunct="1"/>
            <a:endParaRPr lang="en-US" dirty="0" smtClean="0"/>
          </a:p>
          <a:p>
            <a:pPr eaLnBrk="1" hangingPunct="1"/>
            <a:r>
              <a:rPr lang="en-US" dirty="0" smtClean="0"/>
              <a:t>In</a:t>
            </a:r>
            <a:r>
              <a:rPr lang="en-US" baseline="0" dirty="0" smtClean="0"/>
              <a:t> order to investigate the internal structure of the nucleon, physicists have been using deep inelastic scattering in which high energy incident electrons interact with the nucleon by exchange of virtual photons. The energy and the </a:t>
            </a:r>
            <a:r>
              <a:rPr lang="en-US" baseline="0" dirty="0" err="1" smtClean="0"/>
              <a:t>q</a:t>
            </a:r>
            <a:r>
              <a:rPr lang="en-US" baseline="0" dirty="0" smtClean="0"/>
              <a:t>-vector determine the resolution of the probe. The relevant variable in this talk are Q2, W2 and </a:t>
            </a:r>
            <a:r>
              <a:rPr lang="en-US" baseline="0" dirty="0" err="1" smtClean="0"/>
              <a:t>x</a:t>
            </a:r>
            <a:r>
              <a:rPr lang="en-US" baseline="0" dirty="0" smtClean="0"/>
              <a:t> which represents in the </a:t>
            </a:r>
            <a:r>
              <a:rPr lang="en-US" baseline="0" dirty="0" err="1" smtClean="0"/>
              <a:t>parton</a:t>
            </a:r>
            <a:r>
              <a:rPr lang="en-US" baseline="0" dirty="0" smtClean="0"/>
              <a:t> model the fraction of the nucleon momentum carried by the struck quark.</a:t>
            </a:r>
          </a:p>
          <a:p>
            <a:pPr eaLnBrk="1" hangingPunct="1"/>
            <a:r>
              <a:rPr lang="en-US" dirty="0" smtClean="0"/>
              <a:t>The cross section of the reaction</a:t>
            </a:r>
            <a:r>
              <a:rPr lang="en-US" baseline="0" dirty="0" smtClean="0"/>
              <a:t> is expressed as the point-like cross section multiplied by a term taking into account the internal structure of the nucleon.</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6E16414-1CCC-6F44-AC33-C3E9F3CBDAC7}" type="slidenum">
              <a:rPr lang="en-US"/>
              <a:pPr/>
              <a:t>30</a:t>
            </a:fld>
            <a:endParaRPr lang="en-US"/>
          </a:p>
        </p:txBody>
      </p:sp>
      <p:sp>
        <p:nvSpPr>
          <p:cNvPr id="68611" name="Rectangle 2"/>
          <p:cNvSpPr>
            <a:spLocks noGrp="1" noRot="1" noChangeAspect="1" noChangeArrowheads="1" noTextEdit="1"/>
          </p:cNvSpPr>
          <p:nvPr>
            <p:ph type="sldImg"/>
          </p:nvPr>
        </p:nvSpPr>
        <p:spPr>
          <a:xfrm>
            <a:off x="2968625" y="531813"/>
            <a:ext cx="3362325" cy="2600325"/>
          </a:xfrm>
          <a:ln/>
        </p:spPr>
      </p:sp>
      <p:sp>
        <p:nvSpPr>
          <p:cNvPr id="68612" name="Rectangle 3"/>
          <p:cNvSpPr>
            <a:spLocks noGrp="1" noChangeArrowheads="1"/>
          </p:cNvSpPr>
          <p:nvPr>
            <p:ph type="body" idx="1"/>
          </p:nvPr>
        </p:nvSpPr>
        <p:spPr>
          <a:xfrm>
            <a:off x="1419225" y="3336925"/>
            <a:ext cx="6467475" cy="2667000"/>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u="sng" dirty="0" smtClean="0">
                <a:solidFill>
                  <a:srgbClr val="FF0000"/>
                </a:solidFill>
              </a:rPr>
              <a:t>Need work</a:t>
            </a:r>
          </a:p>
          <a:p>
            <a:pPr eaLnBrk="1" hangingPunct="1"/>
            <a:endParaRPr lang="en-US" dirty="0" smtClean="0"/>
          </a:p>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0086E2F-392A-BC4E-89F0-338F50CBDEDB}" type="slidenum">
              <a:rPr lang="en-US"/>
              <a:pPr/>
              <a:t>31</a:t>
            </a:fld>
            <a:endParaRPr lang="en-US"/>
          </a:p>
        </p:txBody>
      </p:sp>
      <p:sp>
        <p:nvSpPr>
          <p:cNvPr id="81923" name="Rectangle 2"/>
          <p:cNvSpPr>
            <a:spLocks noGrp="1" noRot="1" noChangeAspect="1" noChangeArrowheads="1" noTextEdit="1"/>
          </p:cNvSpPr>
          <p:nvPr>
            <p:ph type="sldImg"/>
          </p:nvPr>
        </p:nvSpPr>
        <p:spPr>
          <a:xfrm>
            <a:off x="2968625" y="531813"/>
            <a:ext cx="3362325" cy="2600325"/>
          </a:xfrm>
          <a:ln/>
        </p:spPr>
      </p:sp>
      <p:sp>
        <p:nvSpPr>
          <p:cNvPr id="81924" name="Rectangle 3"/>
          <p:cNvSpPr>
            <a:spLocks noGrp="1" noChangeArrowheads="1"/>
          </p:cNvSpPr>
          <p:nvPr>
            <p:ph type="body" idx="1"/>
          </p:nvPr>
        </p:nvSpPr>
        <p:spPr>
          <a:xfrm>
            <a:off x="1419225" y="3336925"/>
            <a:ext cx="6467475" cy="2667000"/>
          </a:xfrm>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301AC14-8FAD-904F-BD86-2ECE77501522}" type="slidenum">
              <a:rPr lang="en-US">
                <a:latin typeface="Arial" pitchFamily="4" charset="0"/>
                <a:ea typeface="Arial Unicode MS" charset="0"/>
                <a:cs typeface="Arial Unicode MS" charset="0"/>
              </a:rPr>
              <a:pPr/>
              <a:t>32</a:t>
            </a:fld>
            <a:endParaRPr lang="en-US">
              <a:latin typeface="Arial" pitchFamily="4" charset="0"/>
              <a:ea typeface="Arial Unicode MS" charset="0"/>
              <a:cs typeface="Arial Unicode MS" charset="0"/>
            </a:endParaRPr>
          </a:p>
        </p:txBody>
      </p:sp>
      <p:sp>
        <p:nvSpPr>
          <p:cNvPr id="52227" name="Rectangle 2"/>
          <p:cNvSpPr>
            <a:spLocks noGrp="1" noRot="1" noChangeAspect="1" noChangeArrowheads="1" noTextEdit="1"/>
          </p:cNvSpPr>
          <p:nvPr>
            <p:ph type="sldImg"/>
          </p:nvPr>
        </p:nvSpPr>
        <p:spPr>
          <a:xfrm>
            <a:off x="2967038" y="531813"/>
            <a:ext cx="3365500" cy="2600325"/>
          </a:xfrm>
          <a:ln/>
        </p:spPr>
      </p:sp>
      <p:sp>
        <p:nvSpPr>
          <p:cNvPr id="52228" name="Rectangle 3"/>
          <p:cNvSpPr>
            <a:spLocks noGrp="1" noChangeArrowheads="1"/>
          </p:cNvSpPr>
          <p:nvPr>
            <p:ph type="body" idx="1"/>
          </p:nvPr>
        </p:nvSpPr>
        <p:spPr>
          <a:xfrm>
            <a:off x="1419225" y="3336925"/>
            <a:ext cx="6467475" cy="2667000"/>
          </a:xfrm>
          <a:noFill/>
          <a:ln/>
        </p:spPr>
        <p:txBody>
          <a:bodyPr/>
          <a:lstStyle/>
          <a:p>
            <a:pPr eaLnBrk="1" hangingPunct="1"/>
            <a:r>
              <a:rPr lang="en-US" dirty="0" smtClean="0">
                <a:latin typeface="Arial" pitchFamily="4" charset="0"/>
                <a:ea typeface="Arial Unicode MS" charset="0"/>
                <a:cs typeface="Arial Unicode MS" charset="0"/>
              </a:rPr>
              <a:t>SLAC</a:t>
            </a:r>
            <a:r>
              <a:rPr lang="en-US" baseline="0" dirty="0" smtClean="0">
                <a:latin typeface="Arial" pitchFamily="4" charset="0"/>
                <a:ea typeface="Arial Unicode MS" charset="0"/>
                <a:cs typeface="Arial Unicode MS" charset="0"/>
              </a:rPr>
              <a:t> 2fits: one versus </a:t>
            </a:r>
            <a:r>
              <a:rPr lang="en-US" baseline="0" dirty="0" err="1" smtClean="0">
                <a:latin typeface="Arial" pitchFamily="4" charset="0"/>
                <a:ea typeface="Arial Unicode MS" charset="0"/>
                <a:cs typeface="Arial Unicode MS" charset="0"/>
              </a:rPr>
              <a:t>ln(A</a:t>
            </a:r>
            <a:r>
              <a:rPr lang="en-US" baseline="0" dirty="0" smtClean="0">
                <a:latin typeface="Arial" pitchFamily="4" charset="0"/>
                <a:ea typeface="Arial Unicode MS" charset="0"/>
                <a:cs typeface="Arial Unicode MS" charset="0"/>
              </a:rPr>
              <a:t>) and one versus rho</a:t>
            </a:r>
            <a:endParaRPr lang="en-US" dirty="0">
              <a:latin typeface="Arial" pitchFamily="4" charset="0"/>
              <a:ea typeface="Arial Unicode MS" charset="0"/>
              <a:cs typeface="Arial Unicode M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301AC14-8FAD-904F-BD86-2ECE77501522}" type="slidenum">
              <a:rPr lang="en-US">
                <a:latin typeface="Arial" pitchFamily="4" charset="0"/>
                <a:ea typeface="Arial Unicode MS" charset="0"/>
                <a:cs typeface="Arial Unicode MS" charset="0"/>
              </a:rPr>
              <a:pPr/>
              <a:t>33</a:t>
            </a:fld>
            <a:endParaRPr lang="en-US">
              <a:latin typeface="Arial" pitchFamily="4" charset="0"/>
              <a:ea typeface="Arial Unicode MS" charset="0"/>
              <a:cs typeface="Arial Unicode MS" charset="0"/>
            </a:endParaRPr>
          </a:p>
        </p:txBody>
      </p:sp>
      <p:sp>
        <p:nvSpPr>
          <p:cNvPr id="52227" name="Rectangle 2"/>
          <p:cNvSpPr>
            <a:spLocks noGrp="1" noRot="1" noChangeAspect="1" noChangeArrowheads="1" noTextEdit="1"/>
          </p:cNvSpPr>
          <p:nvPr>
            <p:ph type="sldImg"/>
          </p:nvPr>
        </p:nvSpPr>
        <p:spPr>
          <a:xfrm>
            <a:off x="2967038" y="531813"/>
            <a:ext cx="3365500" cy="2600325"/>
          </a:xfrm>
          <a:ln/>
        </p:spPr>
      </p:sp>
      <p:sp>
        <p:nvSpPr>
          <p:cNvPr id="52228" name="Rectangle 3"/>
          <p:cNvSpPr>
            <a:spLocks noGrp="1" noChangeArrowheads="1"/>
          </p:cNvSpPr>
          <p:nvPr>
            <p:ph type="body" idx="1"/>
          </p:nvPr>
        </p:nvSpPr>
        <p:spPr>
          <a:xfrm>
            <a:off x="1419225" y="3336925"/>
            <a:ext cx="6467475" cy="2667000"/>
          </a:xfrm>
          <a:noFill/>
          <a:ln/>
        </p:spPr>
        <p:txBody>
          <a:bodyPr/>
          <a:lstStyle/>
          <a:p>
            <a:pPr eaLnBrk="1" hangingPunct="1"/>
            <a:endParaRPr lang="en-US" dirty="0">
              <a:latin typeface="Arial" pitchFamily="4" charset="0"/>
              <a:ea typeface="Arial Unicode MS" charset="0"/>
              <a:cs typeface="Arial Unicode M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301AC14-8FAD-904F-BD86-2ECE77501522}" type="slidenum">
              <a:rPr lang="en-US">
                <a:latin typeface="Arial" pitchFamily="4" charset="0"/>
                <a:ea typeface="Arial Unicode MS" charset="0"/>
                <a:cs typeface="Arial Unicode MS" charset="0"/>
              </a:rPr>
              <a:pPr/>
              <a:t>34</a:t>
            </a:fld>
            <a:endParaRPr lang="en-US">
              <a:latin typeface="Arial" pitchFamily="4" charset="0"/>
              <a:ea typeface="Arial Unicode MS" charset="0"/>
              <a:cs typeface="Arial Unicode MS" charset="0"/>
            </a:endParaRPr>
          </a:p>
        </p:txBody>
      </p:sp>
      <p:sp>
        <p:nvSpPr>
          <p:cNvPr id="52227" name="Rectangle 2"/>
          <p:cNvSpPr>
            <a:spLocks noGrp="1" noRot="1" noChangeAspect="1" noChangeArrowheads="1" noTextEdit="1"/>
          </p:cNvSpPr>
          <p:nvPr>
            <p:ph type="sldImg"/>
          </p:nvPr>
        </p:nvSpPr>
        <p:spPr>
          <a:xfrm>
            <a:off x="2967038" y="531813"/>
            <a:ext cx="3365500" cy="2600325"/>
          </a:xfrm>
          <a:ln/>
        </p:spPr>
      </p:sp>
      <p:sp>
        <p:nvSpPr>
          <p:cNvPr id="52228" name="Rectangle 3"/>
          <p:cNvSpPr>
            <a:spLocks noGrp="1" noChangeArrowheads="1"/>
          </p:cNvSpPr>
          <p:nvPr>
            <p:ph type="body" idx="1"/>
          </p:nvPr>
        </p:nvSpPr>
        <p:spPr>
          <a:xfrm>
            <a:off x="1419225" y="3336925"/>
            <a:ext cx="6467475" cy="2667000"/>
          </a:xfrm>
          <a:noFill/>
          <a:ln/>
        </p:spPr>
        <p:txBody>
          <a:bodyPr/>
          <a:lstStyle/>
          <a:p>
            <a:pPr eaLnBrk="1" hangingPunct="1"/>
            <a:endParaRPr lang="en-US" dirty="0">
              <a:latin typeface="Arial" pitchFamily="4" charset="0"/>
              <a:ea typeface="Arial Unicode MS" charset="0"/>
              <a:cs typeface="Arial Unicode M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301AC14-8FAD-904F-BD86-2ECE77501522}" type="slidenum">
              <a:rPr lang="en-US">
                <a:latin typeface="Arial" pitchFamily="4" charset="0"/>
                <a:ea typeface="Arial Unicode MS" charset="0"/>
                <a:cs typeface="Arial Unicode MS" charset="0"/>
              </a:rPr>
              <a:pPr/>
              <a:t>35</a:t>
            </a:fld>
            <a:endParaRPr lang="en-US">
              <a:latin typeface="Arial" pitchFamily="4" charset="0"/>
              <a:ea typeface="Arial Unicode MS" charset="0"/>
              <a:cs typeface="Arial Unicode MS" charset="0"/>
            </a:endParaRPr>
          </a:p>
        </p:txBody>
      </p:sp>
      <p:sp>
        <p:nvSpPr>
          <p:cNvPr id="52227" name="Rectangle 2"/>
          <p:cNvSpPr>
            <a:spLocks noGrp="1" noRot="1" noChangeAspect="1" noChangeArrowheads="1" noTextEdit="1"/>
          </p:cNvSpPr>
          <p:nvPr>
            <p:ph type="sldImg"/>
          </p:nvPr>
        </p:nvSpPr>
        <p:spPr>
          <a:xfrm>
            <a:off x="2967038" y="531813"/>
            <a:ext cx="3365500" cy="2600325"/>
          </a:xfrm>
          <a:ln/>
        </p:spPr>
      </p:sp>
      <p:sp>
        <p:nvSpPr>
          <p:cNvPr id="52228" name="Rectangle 3"/>
          <p:cNvSpPr>
            <a:spLocks noGrp="1" noChangeArrowheads="1"/>
          </p:cNvSpPr>
          <p:nvPr>
            <p:ph type="body" idx="1"/>
          </p:nvPr>
        </p:nvSpPr>
        <p:spPr>
          <a:xfrm>
            <a:off x="1419225" y="3336925"/>
            <a:ext cx="6467475" cy="2667000"/>
          </a:xfrm>
          <a:noFill/>
          <a:ln/>
        </p:spPr>
        <p:txBody>
          <a:bodyPr/>
          <a:lstStyle/>
          <a:p>
            <a:pPr eaLnBrk="1" hangingPunct="1"/>
            <a:endParaRPr lang="en-US" dirty="0">
              <a:latin typeface="Arial" pitchFamily="4" charset="0"/>
              <a:ea typeface="Arial Unicode MS" charset="0"/>
              <a:cs typeface="Arial Unicode M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301AC14-8FAD-904F-BD86-2ECE77501522}" type="slidenum">
              <a:rPr lang="en-US">
                <a:latin typeface="Arial" pitchFamily="4" charset="0"/>
                <a:ea typeface="Arial Unicode MS" charset="0"/>
                <a:cs typeface="Arial Unicode MS" charset="0"/>
              </a:rPr>
              <a:pPr/>
              <a:t>36</a:t>
            </a:fld>
            <a:endParaRPr lang="en-US">
              <a:latin typeface="Arial" pitchFamily="4" charset="0"/>
              <a:ea typeface="Arial Unicode MS" charset="0"/>
              <a:cs typeface="Arial Unicode MS" charset="0"/>
            </a:endParaRPr>
          </a:p>
        </p:txBody>
      </p:sp>
      <p:sp>
        <p:nvSpPr>
          <p:cNvPr id="52227" name="Rectangle 2"/>
          <p:cNvSpPr>
            <a:spLocks noGrp="1" noRot="1" noChangeAspect="1" noChangeArrowheads="1" noTextEdit="1"/>
          </p:cNvSpPr>
          <p:nvPr>
            <p:ph type="sldImg"/>
          </p:nvPr>
        </p:nvSpPr>
        <p:spPr>
          <a:xfrm>
            <a:off x="2967038" y="531813"/>
            <a:ext cx="3365500" cy="2600325"/>
          </a:xfrm>
          <a:ln/>
        </p:spPr>
      </p:sp>
      <p:sp>
        <p:nvSpPr>
          <p:cNvPr id="52228" name="Rectangle 3"/>
          <p:cNvSpPr>
            <a:spLocks noGrp="1" noChangeArrowheads="1"/>
          </p:cNvSpPr>
          <p:nvPr>
            <p:ph type="body" idx="1"/>
          </p:nvPr>
        </p:nvSpPr>
        <p:spPr>
          <a:xfrm>
            <a:off x="1419225" y="3336925"/>
            <a:ext cx="6467475" cy="2667000"/>
          </a:xfrm>
          <a:noFill/>
          <a:ln/>
        </p:spPr>
        <p:txBody>
          <a:bodyPr/>
          <a:lstStyle/>
          <a:p>
            <a:pPr eaLnBrk="1" hangingPunct="1"/>
            <a:endParaRPr lang="en-US" dirty="0">
              <a:latin typeface="Arial" pitchFamily="4" charset="0"/>
              <a:ea typeface="Arial Unicode MS" charset="0"/>
              <a:cs typeface="Arial Unicode M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301AC14-8FAD-904F-BD86-2ECE77501522}" type="slidenum">
              <a:rPr lang="en-US">
                <a:latin typeface="Arial" pitchFamily="4" charset="0"/>
                <a:ea typeface="Arial Unicode MS" charset="0"/>
                <a:cs typeface="Arial Unicode MS" charset="0"/>
              </a:rPr>
              <a:pPr/>
              <a:t>37</a:t>
            </a:fld>
            <a:endParaRPr lang="en-US">
              <a:latin typeface="Arial" pitchFamily="4" charset="0"/>
              <a:ea typeface="Arial Unicode MS" charset="0"/>
              <a:cs typeface="Arial Unicode MS" charset="0"/>
            </a:endParaRPr>
          </a:p>
        </p:txBody>
      </p:sp>
      <p:sp>
        <p:nvSpPr>
          <p:cNvPr id="52227" name="Rectangle 2"/>
          <p:cNvSpPr>
            <a:spLocks noGrp="1" noRot="1" noChangeAspect="1" noChangeArrowheads="1" noTextEdit="1"/>
          </p:cNvSpPr>
          <p:nvPr>
            <p:ph type="sldImg"/>
          </p:nvPr>
        </p:nvSpPr>
        <p:spPr>
          <a:xfrm>
            <a:off x="2967038" y="531813"/>
            <a:ext cx="3365500" cy="2600325"/>
          </a:xfrm>
          <a:ln/>
        </p:spPr>
      </p:sp>
      <p:sp>
        <p:nvSpPr>
          <p:cNvPr id="52228" name="Rectangle 3"/>
          <p:cNvSpPr>
            <a:spLocks noGrp="1" noChangeArrowheads="1"/>
          </p:cNvSpPr>
          <p:nvPr>
            <p:ph type="body" idx="1"/>
          </p:nvPr>
        </p:nvSpPr>
        <p:spPr>
          <a:xfrm>
            <a:off x="1419225" y="3336925"/>
            <a:ext cx="6467475" cy="2667000"/>
          </a:xfrm>
          <a:noFill/>
          <a:ln/>
        </p:spPr>
        <p:txBody>
          <a:bodyPr/>
          <a:lstStyle/>
          <a:p>
            <a:pPr eaLnBrk="1" hangingPunct="1"/>
            <a:endParaRPr lang="en-US" dirty="0">
              <a:latin typeface="Arial" pitchFamily="4" charset="0"/>
              <a:ea typeface="Arial Unicode MS" charset="0"/>
              <a:cs typeface="Arial Unicode M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0086E2F-392A-BC4E-89F0-338F50CBDEDB}" type="slidenum">
              <a:rPr lang="en-US"/>
              <a:pPr/>
              <a:t>38</a:t>
            </a:fld>
            <a:endParaRPr lang="en-US"/>
          </a:p>
        </p:txBody>
      </p:sp>
      <p:sp>
        <p:nvSpPr>
          <p:cNvPr id="81923" name="Rectangle 2"/>
          <p:cNvSpPr>
            <a:spLocks noGrp="1" noRot="1" noChangeAspect="1" noChangeArrowheads="1" noTextEdit="1"/>
          </p:cNvSpPr>
          <p:nvPr>
            <p:ph type="sldImg"/>
          </p:nvPr>
        </p:nvSpPr>
        <p:spPr>
          <a:xfrm>
            <a:off x="2968625" y="531813"/>
            <a:ext cx="3362325" cy="2600325"/>
          </a:xfrm>
          <a:ln/>
        </p:spPr>
      </p:sp>
      <p:sp>
        <p:nvSpPr>
          <p:cNvPr id="81924" name="Rectangle 3"/>
          <p:cNvSpPr>
            <a:spLocks noGrp="1" noChangeArrowheads="1"/>
          </p:cNvSpPr>
          <p:nvPr>
            <p:ph type="body" idx="1"/>
          </p:nvPr>
        </p:nvSpPr>
        <p:spPr>
          <a:xfrm>
            <a:off x="1419225" y="3336925"/>
            <a:ext cx="6467475" cy="2667000"/>
          </a:xfrm>
          <a:noFill/>
          <a:ln/>
        </p:spPr>
        <p:txBody>
          <a:bodyPr/>
          <a:lstStyle/>
          <a:p>
            <a:pPr eaLnBrk="1" hangingPunct="1"/>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BB10088C-10B5-7548-84AB-DCE8BED83214}" type="slidenum">
              <a:rPr lang="en-US"/>
              <a:pPr/>
              <a:t>39</a:t>
            </a:fld>
            <a:endParaRPr lang="en-US"/>
          </a:p>
        </p:txBody>
      </p:sp>
      <p:sp>
        <p:nvSpPr>
          <p:cNvPr id="72707" name="Rectangle 2"/>
          <p:cNvSpPr>
            <a:spLocks noGrp="1" noRot="1" noChangeAspect="1" noChangeArrowheads="1" noTextEdit="1"/>
          </p:cNvSpPr>
          <p:nvPr>
            <p:ph type="sldImg"/>
          </p:nvPr>
        </p:nvSpPr>
        <p:spPr>
          <a:xfrm>
            <a:off x="2968625" y="531813"/>
            <a:ext cx="3362325" cy="2600325"/>
          </a:xfrm>
          <a:ln/>
        </p:spPr>
      </p:sp>
      <p:sp>
        <p:nvSpPr>
          <p:cNvPr id="72708" name="Rectangle 3"/>
          <p:cNvSpPr>
            <a:spLocks noGrp="1" noChangeArrowheads="1"/>
          </p:cNvSpPr>
          <p:nvPr>
            <p:ph type="body" idx="1"/>
          </p:nvPr>
        </p:nvSpPr>
        <p:spPr>
          <a:xfrm>
            <a:off x="1419225" y="3336925"/>
            <a:ext cx="6467475" cy="2667000"/>
          </a:xfrm>
          <a:noFill/>
          <a:ln/>
        </p:spPr>
        <p:txBody>
          <a:bodyPr/>
          <a:lstStyle/>
          <a:p>
            <a:pPr eaLnBrk="1" hangingPunct="1"/>
            <a:r>
              <a:rPr lang="en-US" dirty="0" smtClean="0"/>
              <a:t>Density </a:t>
            </a:r>
            <a:r>
              <a:rPr lang="en-US" dirty="0"/>
              <a:t>dependence is tricky: we don’t really know how to calculate it, especially for 3He.</a:t>
            </a:r>
          </a:p>
          <a:p>
            <a:pPr eaLnBrk="1" hangingPunct="1"/>
            <a:r>
              <a:rPr lang="en-US" dirty="0"/>
              <a:t>Adding heavy nuclei data doesn’t bring much, but the light nuclei constrain a lot more fits.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7F0C8E4-2BF0-E14E-A5B2-4ED120047E41}" type="slidenum">
              <a:rPr lang="en-US"/>
              <a:pPr/>
              <a:t>4</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u="sng" dirty="0" smtClean="0">
                <a:solidFill>
                  <a:srgbClr val="FF0000"/>
                </a:solidFill>
              </a:rPr>
              <a:t>Need work</a:t>
            </a:r>
          </a:p>
          <a:p>
            <a:pPr eaLnBrk="1" hangingPunct="1"/>
            <a:r>
              <a:rPr lang="en-US" dirty="0" smtClean="0"/>
              <a:t>Structure</a:t>
            </a:r>
            <a:r>
              <a:rPr lang="en-US" baseline="0" dirty="0" smtClean="0"/>
              <a:t> function and </a:t>
            </a:r>
            <a:r>
              <a:rPr lang="en-US" dirty="0" smtClean="0"/>
              <a:t>Parton</a:t>
            </a:r>
            <a:r>
              <a:rPr lang="en-US" baseline="0" dirty="0" smtClean="0"/>
              <a:t> model</a:t>
            </a:r>
            <a:endParaRPr lang="en-US" dirty="0" smtClean="0"/>
          </a:p>
          <a:p>
            <a:pPr eaLnBrk="1" hangingPunct="1"/>
            <a:endParaRPr lang="en-US" dirty="0" smtClean="0"/>
          </a:p>
          <a:p>
            <a:pPr eaLnBrk="1" hangingPunct="1"/>
            <a:r>
              <a:rPr lang="en-US" dirty="0" smtClean="0"/>
              <a:t>In</a:t>
            </a:r>
            <a:r>
              <a:rPr lang="en-US" baseline="0" dirty="0" smtClean="0"/>
              <a:t> order to investigate the internal structure of the nucleon, physicists have been using deep inelastic scattering in which high energy incident electrons interact with the nucleon by exchange of virtual photons. The energy and the </a:t>
            </a:r>
            <a:r>
              <a:rPr lang="en-US" baseline="0" dirty="0" err="1" smtClean="0"/>
              <a:t>q</a:t>
            </a:r>
            <a:r>
              <a:rPr lang="en-US" baseline="0" dirty="0" smtClean="0"/>
              <a:t>-vector determine the resolution of the probe. The relevant variable in this talk are Q2, W2 and </a:t>
            </a:r>
            <a:r>
              <a:rPr lang="en-US" baseline="0" dirty="0" err="1" smtClean="0"/>
              <a:t>x</a:t>
            </a:r>
            <a:r>
              <a:rPr lang="en-US" baseline="0" dirty="0" smtClean="0"/>
              <a:t> which represents in the </a:t>
            </a:r>
            <a:r>
              <a:rPr lang="en-US" baseline="0" dirty="0" err="1" smtClean="0"/>
              <a:t>parton</a:t>
            </a:r>
            <a:r>
              <a:rPr lang="en-US" baseline="0" dirty="0" smtClean="0"/>
              <a:t> model the fraction of the nucleon momentum carried by the struck quark.</a:t>
            </a:r>
          </a:p>
          <a:p>
            <a:pPr eaLnBrk="1" hangingPunct="1"/>
            <a:r>
              <a:rPr lang="en-US" dirty="0" smtClean="0"/>
              <a:t>The cross section of the reaction</a:t>
            </a:r>
            <a:r>
              <a:rPr lang="en-US" baseline="0" dirty="0" smtClean="0"/>
              <a:t> is expressed as the point-like cross section multiplied by a term taking into account the internal structure of the nucleon.</a:t>
            </a: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9B1471C4-FFBE-E94D-88F3-898DC914138C}" type="slidenum">
              <a:rPr lang="en-US"/>
              <a:pPr/>
              <a:t>40</a:t>
            </a:fld>
            <a:endParaRPr lang="en-US"/>
          </a:p>
        </p:txBody>
      </p:sp>
      <p:sp>
        <p:nvSpPr>
          <p:cNvPr id="74755" name="Rectangle 2"/>
          <p:cNvSpPr>
            <a:spLocks noGrp="1" noRot="1" noChangeAspect="1" noChangeArrowheads="1" noTextEdit="1"/>
          </p:cNvSpPr>
          <p:nvPr>
            <p:ph type="sldImg"/>
          </p:nvPr>
        </p:nvSpPr>
        <p:spPr>
          <a:xfrm>
            <a:off x="2968625" y="531813"/>
            <a:ext cx="3362325" cy="2600325"/>
          </a:xfrm>
          <a:ln/>
        </p:spPr>
      </p:sp>
      <p:sp>
        <p:nvSpPr>
          <p:cNvPr id="74756" name="Rectangle 3"/>
          <p:cNvSpPr>
            <a:spLocks noGrp="1" noChangeArrowheads="1"/>
          </p:cNvSpPr>
          <p:nvPr>
            <p:ph type="body" idx="1"/>
          </p:nvPr>
        </p:nvSpPr>
        <p:spPr>
          <a:xfrm>
            <a:off x="1419225" y="3336925"/>
            <a:ext cx="6467475" cy="2667000"/>
          </a:xfrm>
          <a:noFill/>
          <a:ln/>
        </p:spPr>
        <p:txBody>
          <a:bodyPr/>
          <a:lstStyle/>
          <a:p>
            <a:pPr eaLnBrk="1" hangingPunct="1"/>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CBCAE50-5547-9F44-9B10-3486BFA4392B}" type="slidenum">
              <a:rPr lang="en-US"/>
              <a:pPr/>
              <a:t>41</a:t>
            </a:fld>
            <a:endParaRPr lang="en-US"/>
          </a:p>
        </p:txBody>
      </p:sp>
      <p:sp>
        <p:nvSpPr>
          <p:cNvPr id="76803" name="Rectangle 2"/>
          <p:cNvSpPr>
            <a:spLocks noGrp="1" noRot="1" noChangeAspect="1" noChangeArrowheads="1" noTextEdit="1"/>
          </p:cNvSpPr>
          <p:nvPr>
            <p:ph type="sldImg"/>
          </p:nvPr>
        </p:nvSpPr>
        <p:spPr>
          <a:xfrm>
            <a:off x="2968625" y="531813"/>
            <a:ext cx="3362325" cy="2600325"/>
          </a:xfrm>
          <a:ln/>
        </p:spPr>
      </p:sp>
      <p:sp>
        <p:nvSpPr>
          <p:cNvPr id="76804" name="Rectangle 3"/>
          <p:cNvSpPr>
            <a:spLocks noGrp="1" noChangeArrowheads="1"/>
          </p:cNvSpPr>
          <p:nvPr>
            <p:ph type="body" idx="1"/>
          </p:nvPr>
        </p:nvSpPr>
        <p:spPr>
          <a:xfrm>
            <a:off x="1419225" y="3336925"/>
            <a:ext cx="6467475" cy="2667000"/>
          </a:xfrm>
          <a:noFill/>
          <a:ln/>
        </p:spPr>
        <p:txBody>
          <a:bodyPr/>
          <a:lstStyle/>
          <a:p>
            <a:pPr eaLnBrk="1" hangingPunct="1"/>
            <a:r>
              <a:rPr lang="en-US" dirty="0" smtClean="0"/>
              <a:t>New</a:t>
            </a:r>
            <a:r>
              <a:rPr lang="en-US" baseline="0" dirty="0" smtClean="0"/>
              <a:t> data : more light nuclei </a:t>
            </a:r>
            <a:r>
              <a:rPr lang="en-US" baseline="0" dirty="0" err="1" smtClean="0">
                <a:sym typeface="Wingdings"/>
              </a:rPr>
              <a:t></a:t>
            </a:r>
            <a:r>
              <a:rPr lang="en-US" baseline="0" dirty="0" smtClean="0">
                <a:sym typeface="Wingdings"/>
              </a:rPr>
              <a:t> level arm vs. model-dependence.</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u="sng" dirty="0" smtClean="0">
                <a:solidFill>
                  <a:srgbClr val="FF0000"/>
                </a:solidFill>
              </a:rPr>
              <a:t>Need work</a:t>
            </a:r>
          </a:p>
          <a:p>
            <a:endParaRPr lang="en-US" dirty="0"/>
          </a:p>
        </p:txBody>
      </p:sp>
      <p:sp>
        <p:nvSpPr>
          <p:cNvPr id="4" name="Slide Number Placeholder 3"/>
          <p:cNvSpPr>
            <a:spLocks noGrp="1"/>
          </p:cNvSpPr>
          <p:nvPr>
            <p:ph type="sldNum" sz="quarter" idx="10"/>
          </p:nvPr>
        </p:nvSpPr>
        <p:spPr/>
        <p:txBody>
          <a:bodyPr/>
          <a:lstStyle/>
          <a:p>
            <a:pPr>
              <a:defRPr/>
            </a:pPr>
            <a:fld id="{A2DB559F-C066-3946-AFB7-97FFE0CF97E2}"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u="sng" dirty="0" smtClean="0">
                <a:solidFill>
                  <a:srgbClr val="FF0000"/>
                </a:solidFill>
              </a:rPr>
              <a:t>Need work</a:t>
            </a:r>
          </a:p>
          <a:p>
            <a:endParaRPr lang="en-US" dirty="0"/>
          </a:p>
        </p:txBody>
      </p:sp>
      <p:sp>
        <p:nvSpPr>
          <p:cNvPr id="4" name="Slide Number Placeholder 3"/>
          <p:cNvSpPr>
            <a:spLocks noGrp="1"/>
          </p:cNvSpPr>
          <p:nvPr>
            <p:ph type="sldNum" sz="quarter" idx="10"/>
          </p:nvPr>
        </p:nvSpPr>
        <p:spPr/>
        <p:txBody>
          <a:bodyPr/>
          <a:lstStyle/>
          <a:p>
            <a:pPr>
              <a:defRPr/>
            </a:pPr>
            <a:fld id="{A2DB559F-C066-3946-AFB7-97FFE0CF97E2}"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u="sng" dirty="0" smtClean="0">
                <a:solidFill>
                  <a:srgbClr val="FF0000"/>
                </a:solidFill>
              </a:rPr>
              <a:t>Need work</a:t>
            </a:r>
          </a:p>
          <a:p>
            <a:endParaRPr lang="en-US" dirty="0"/>
          </a:p>
        </p:txBody>
      </p:sp>
      <p:sp>
        <p:nvSpPr>
          <p:cNvPr id="4" name="Slide Number Placeholder 3"/>
          <p:cNvSpPr>
            <a:spLocks noGrp="1"/>
          </p:cNvSpPr>
          <p:nvPr>
            <p:ph type="sldNum" sz="quarter" idx="10"/>
          </p:nvPr>
        </p:nvSpPr>
        <p:spPr/>
        <p:txBody>
          <a:bodyPr/>
          <a:lstStyle/>
          <a:p>
            <a:pPr>
              <a:defRPr/>
            </a:pPr>
            <a:fld id="{A2DB559F-C066-3946-AFB7-97FFE0CF97E2}"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u="sng" dirty="0" smtClean="0">
                <a:solidFill>
                  <a:srgbClr val="FF0000"/>
                </a:solidFill>
              </a:rPr>
              <a:t>Need work</a:t>
            </a:r>
          </a:p>
          <a:p>
            <a:endParaRPr lang="en-US" dirty="0"/>
          </a:p>
        </p:txBody>
      </p:sp>
      <p:sp>
        <p:nvSpPr>
          <p:cNvPr id="4" name="Slide Number Placeholder 3"/>
          <p:cNvSpPr>
            <a:spLocks noGrp="1"/>
          </p:cNvSpPr>
          <p:nvPr>
            <p:ph type="sldNum" sz="quarter" idx="10"/>
          </p:nvPr>
        </p:nvSpPr>
        <p:spPr/>
        <p:txBody>
          <a:bodyPr/>
          <a:lstStyle/>
          <a:p>
            <a:pPr>
              <a:defRPr/>
            </a:pPr>
            <a:fld id="{A2DB559F-C066-3946-AFB7-97FFE0CF97E2}"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0086E2F-392A-BC4E-89F0-338F50CBDEDB}" type="slidenum">
              <a:rPr lang="en-US"/>
              <a:pPr/>
              <a:t>46</a:t>
            </a:fld>
            <a:endParaRPr lang="en-US"/>
          </a:p>
        </p:txBody>
      </p:sp>
      <p:sp>
        <p:nvSpPr>
          <p:cNvPr id="81923" name="Rectangle 2"/>
          <p:cNvSpPr>
            <a:spLocks noGrp="1" noRot="1" noChangeAspect="1" noChangeArrowheads="1" noTextEdit="1"/>
          </p:cNvSpPr>
          <p:nvPr>
            <p:ph type="sldImg"/>
          </p:nvPr>
        </p:nvSpPr>
        <p:spPr>
          <a:xfrm>
            <a:off x="2968625" y="531813"/>
            <a:ext cx="3362325" cy="2600325"/>
          </a:xfrm>
          <a:ln/>
        </p:spPr>
      </p:sp>
      <p:sp>
        <p:nvSpPr>
          <p:cNvPr id="81924" name="Rectangle 3"/>
          <p:cNvSpPr>
            <a:spLocks noGrp="1" noChangeArrowheads="1"/>
          </p:cNvSpPr>
          <p:nvPr>
            <p:ph type="body" idx="1"/>
          </p:nvPr>
        </p:nvSpPr>
        <p:spPr>
          <a:xfrm>
            <a:off x="1419225" y="3336925"/>
            <a:ext cx="6467475" cy="2667000"/>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u="sng" dirty="0" smtClean="0">
                <a:solidFill>
                  <a:srgbClr val="FF0000"/>
                </a:solidFill>
              </a:rPr>
              <a:t>Need work</a:t>
            </a:r>
          </a:p>
          <a:p>
            <a:pPr eaLnBrk="1" hangingPunct="1"/>
            <a:endParaRPr lang="en-US" dirty="0" smtClean="0"/>
          </a:p>
          <a:p>
            <a:pPr eaLnBrk="1" hangingPunct="1"/>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0086E2F-392A-BC4E-89F0-338F50CBDEDB}" type="slidenum">
              <a:rPr lang="en-US"/>
              <a:pPr/>
              <a:t>47</a:t>
            </a:fld>
            <a:endParaRPr lang="en-US"/>
          </a:p>
        </p:txBody>
      </p:sp>
      <p:sp>
        <p:nvSpPr>
          <p:cNvPr id="81923" name="Rectangle 2"/>
          <p:cNvSpPr>
            <a:spLocks noGrp="1" noRot="1" noChangeAspect="1" noChangeArrowheads="1" noTextEdit="1"/>
          </p:cNvSpPr>
          <p:nvPr>
            <p:ph type="sldImg"/>
          </p:nvPr>
        </p:nvSpPr>
        <p:spPr>
          <a:xfrm>
            <a:off x="2968625" y="531813"/>
            <a:ext cx="3362325" cy="2600325"/>
          </a:xfrm>
          <a:ln/>
        </p:spPr>
      </p:sp>
      <p:sp>
        <p:nvSpPr>
          <p:cNvPr id="81924" name="Rectangle 3"/>
          <p:cNvSpPr>
            <a:spLocks noGrp="1" noChangeArrowheads="1"/>
          </p:cNvSpPr>
          <p:nvPr>
            <p:ph type="body" idx="1"/>
          </p:nvPr>
        </p:nvSpPr>
        <p:spPr>
          <a:xfrm>
            <a:off x="1419225" y="3336925"/>
            <a:ext cx="6467475" cy="2667000"/>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u="sng" dirty="0" smtClean="0">
                <a:solidFill>
                  <a:srgbClr val="FF0000"/>
                </a:solidFill>
              </a:rPr>
              <a:t>Need work</a:t>
            </a:r>
          </a:p>
          <a:p>
            <a:pPr eaLnBrk="1" hangingPunct="1"/>
            <a:endParaRPr lang="en-US" dirty="0" smtClean="0"/>
          </a:p>
          <a:p>
            <a:pPr eaLnBrk="1" hangingPunct="1"/>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0086E2F-392A-BC4E-89F0-338F50CBDEDB}" type="slidenum">
              <a:rPr lang="en-US"/>
              <a:pPr/>
              <a:t>48</a:t>
            </a:fld>
            <a:endParaRPr lang="en-US"/>
          </a:p>
        </p:txBody>
      </p:sp>
      <p:sp>
        <p:nvSpPr>
          <p:cNvPr id="81923" name="Rectangle 2"/>
          <p:cNvSpPr>
            <a:spLocks noGrp="1" noRot="1" noChangeAspect="1" noChangeArrowheads="1" noTextEdit="1"/>
          </p:cNvSpPr>
          <p:nvPr>
            <p:ph type="sldImg"/>
          </p:nvPr>
        </p:nvSpPr>
        <p:spPr>
          <a:xfrm>
            <a:off x="2968625" y="531813"/>
            <a:ext cx="3362325" cy="2600325"/>
          </a:xfrm>
          <a:ln/>
        </p:spPr>
      </p:sp>
      <p:sp>
        <p:nvSpPr>
          <p:cNvPr id="81924" name="Rectangle 3"/>
          <p:cNvSpPr>
            <a:spLocks noGrp="1" noChangeArrowheads="1"/>
          </p:cNvSpPr>
          <p:nvPr>
            <p:ph type="body" idx="1"/>
          </p:nvPr>
        </p:nvSpPr>
        <p:spPr>
          <a:xfrm>
            <a:off x="1419225" y="3336925"/>
            <a:ext cx="6467475" cy="2667000"/>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u="sng" dirty="0" smtClean="0">
                <a:solidFill>
                  <a:srgbClr val="FF0000"/>
                </a:solidFill>
              </a:rPr>
              <a:t>Need work</a:t>
            </a:r>
          </a:p>
          <a:p>
            <a:pPr eaLnBrk="1" hangingPunct="1"/>
            <a:endParaRPr lang="en-US" dirty="0" smtClean="0"/>
          </a:p>
          <a:p>
            <a:pPr eaLnBrk="1" hangingPunct="1"/>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0086E2F-392A-BC4E-89F0-338F50CBDEDB}" type="slidenum">
              <a:rPr lang="en-US"/>
              <a:pPr/>
              <a:t>49</a:t>
            </a:fld>
            <a:endParaRPr lang="en-US"/>
          </a:p>
        </p:txBody>
      </p:sp>
      <p:sp>
        <p:nvSpPr>
          <p:cNvPr id="81923" name="Rectangle 2"/>
          <p:cNvSpPr>
            <a:spLocks noGrp="1" noRot="1" noChangeAspect="1" noChangeArrowheads="1" noTextEdit="1"/>
          </p:cNvSpPr>
          <p:nvPr>
            <p:ph type="sldImg"/>
          </p:nvPr>
        </p:nvSpPr>
        <p:spPr>
          <a:xfrm>
            <a:off x="2968625" y="531813"/>
            <a:ext cx="3362325" cy="2600325"/>
          </a:xfrm>
          <a:ln/>
        </p:spPr>
      </p:sp>
      <p:sp>
        <p:nvSpPr>
          <p:cNvPr id="81924" name="Rectangle 3"/>
          <p:cNvSpPr>
            <a:spLocks noGrp="1" noChangeArrowheads="1"/>
          </p:cNvSpPr>
          <p:nvPr>
            <p:ph type="body" idx="1"/>
          </p:nvPr>
        </p:nvSpPr>
        <p:spPr>
          <a:xfrm>
            <a:off x="1419225" y="3336925"/>
            <a:ext cx="6467475" cy="2667000"/>
          </a:xfrm>
          <a:noFill/>
          <a:ln/>
        </p:spPr>
        <p:txBody>
          <a:bodyPr/>
          <a:lstStyle/>
          <a:p>
            <a:pPr eaLnBrk="1" hangingPunct="1"/>
            <a:endParaRPr lang="en-US" dirty="0" smtClean="0"/>
          </a:p>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4994" name="Rectangle 2"/>
          <p:cNvSpPr>
            <a:spLocks noGrp="1" noRot="1" noChangeAspect="1" noChangeArrowheads="1" noTextEdit="1"/>
          </p:cNvSpPr>
          <p:nvPr>
            <p:ph type="sldImg"/>
          </p:nvPr>
        </p:nvSpPr>
        <p:spPr bwMode="auto">
          <a:xfrm>
            <a:off x="2967038" y="531813"/>
            <a:ext cx="3363912" cy="2600325"/>
          </a:xfrm>
          <a:prstGeom prst="rect">
            <a:avLst/>
          </a:prstGeom>
          <a:noFill/>
          <a:ln>
            <a:solidFill>
              <a:srgbClr val="000000"/>
            </a:solidFill>
            <a:miter lim="800000"/>
            <a:headEnd/>
            <a:tailEnd/>
          </a:ln>
        </p:spPr>
      </p:sp>
      <p:sp>
        <p:nvSpPr>
          <p:cNvPr id="724995" name="Text Box 3"/>
          <p:cNvSpPr txBox="1">
            <a:spLocks noGrp="1" noChangeArrowheads="1"/>
          </p:cNvSpPr>
          <p:nvPr>
            <p:ph type="body" idx="1"/>
          </p:nvPr>
        </p:nvSpPr>
        <p:spPr/>
        <p:txBody>
          <a:bodyPr/>
          <a:lstStyle/>
          <a:p>
            <a:r>
              <a:rPr lang="en-US" dirty="0" smtClean="0"/>
              <a:t>In the </a:t>
            </a:r>
            <a:r>
              <a:rPr lang="en-US" dirty="0" err="1" smtClean="0"/>
              <a:t>parton</a:t>
            </a:r>
            <a:r>
              <a:rPr lang="en-US" dirty="0" smtClean="0"/>
              <a:t> model, the</a:t>
            </a:r>
            <a:r>
              <a:rPr lang="en-US" baseline="0" dirty="0" smtClean="0"/>
              <a:t> nucleon  is considered in the infinite momentum frame and therefore the </a:t>
            </a:r>
            <a:r>
              <a:rPr lang="en-US" baseline="0" dirty="0" err="1" smtClean="0"/>
              <a:t>partons</a:t>
            </a:r>
            <a:r>
              <a:rPr lang="en-US" baseline="0" dirty="0" smtClean="0"/>
              <a:t> can be seen as point-like non-interacting particles. Thus the nucleon cross section is the sum of the individual </a:t>
            </a:r>
            <a:r>
              <a:rPr lang="en-US" baseline="0" dirty="0" err="1" smtClean="0"/>
              <a:t>parton</a:t>
            </a:r>
            <a:r>
              <a:rPr lang="en-US" baseline="0" dirty="0" smtClean="0"/>
              <a:t> cross sections.  And the structure function can be written in function of the </a:t>
            </a:r>
            <a:r>
              <a:rPr lang="en-US" baseline="0" dirty="0" err="1" smtClean="0"/>
              <a:t>parton</a:t>
            </a:r>
            <a:r>
              <a:rPr lang="en-US" baseline="0" dirty="0" smtClean="0"/>
              <a:t> distribution functions.</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0086E2F-392A-BC4E-89F0-338F50CBDEDB}" type="slidenum">
              <a:rPr lang="en-US"/>
              <a:pPr/>
              <a:t>50</a:t>
            </a:fld>
            <a:endParaRPr lang="en-US"/>
          </a:p>
        </p:txBody>
      </p:sp>
      <p:sp>
        <p:nvSpPr>
          <p:cNvPr id="81923" name="Rectangle 2"/>
          <p:cNvSpPr>
            <a:spLocks noGrp="1" noRot="1" noChangeAspect="1" noChangeArrowheads="1" noTextEdit="1"/>
          </p:cNvSpPr>
          <p:nvPr>
            <p:ph type="sldImg"/>
          </p:nvPr>
        </p:nvSpPr>
        <p:spPr>
          <a:xfrm>
            <a:off x="2968625" y="531813"/>
            <a:ext cx="3362325" cy="2600325"/>
          </a:xfrm>
          <a:ln/>
        </p:spPr>
      </p:sp>
      <p:sp>
        <p:nvSpPr>
          <p:cNvPr id="81924" name="Rectangle 3"/>
          <p:cNvSpPr>
            <a:spLocks noGrp="1" noChangeArrowheads="1"/>
          </p:cNvSpPr>
          <p:nvPr>
            <p:ph type="body" idx="1"/>
          </p:nvPr>
        </p:nvSpPr>
        <p:spPr>
          <a:xfrm>
            <a:off x="1419225" y="3336925"/>
            <a:ext cx="6467475" cy="2667000"/>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u="sng" dirty="0" smtClean="0">
                <a:solidFill>
                  <a:srgbClr val="FF0000"/>
                </a:solidFill>
              </a:rPr>
              <a:t>Need work</a:t>
            </a:r>
          </a:p>
          <a:p>
            <a:pPr eaLnBrk="1" hangingPunct="1"/>
            <a:endParaRPr lang="en-US" dirty="0" smtClean="0"/>
          </a:p>
          <a:p>
            <a:pPr eaLnBrk="1" hangingPunct="1"/>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AF6D3F-621C-A041-A3B1-68A2CE29C6FA}" type="slidenum">
              <a:rPr lang="en-US"/>
              <a:pPr/>
              <a:t>51</a:t>
            </a:fld>
            <a:endParaRPr lang="en-US"/>
          </a:p>
        </p:txBody>
      </p:sp>
      <p:sp>
        <p:nvSpPr>
          <p:cNvPr id="233474" name="Rectangle 2"/>
          <p:cNvSpPr>
            <a:spLocks noGrp="1" noRot="1" noChangeAspect="1" noChangeArrowheads="1" noTextEdit="1"/>
          </p:cNvSpPr>
          <p:nvPr>
            <p:ph type="sldImg"/>
          </p:nvPr>
        </p:nvSpPr>
        <p:spPr>
          <a:xfrm>
            <a:off x="2967038" y="531813"/>
            <a:ext cx="3365500" cy="2600325"/>
          </a:xfrm>
          <a:ln/>
        </p:spPr>
      </p:sp>
      <p:sp>
        <p:nvSpPr>
          <p:cNvPr id="233475" name="Rectangle 3"/>
          <p:cNvSpPr>
            <a:spLocks noGrp="1" noChangeArrowheads="1"/>
          </p:cNvSpPr>
          <p:nvPr>
            <p:ph type="body" idx="1"/>
          </p:nvPr>
        </p:nvSpPr>
        <p:spPr>
          <a:xfrm>
            <a:off x="1419225" y="3336925"/>
            <a:ext cx="6467475" cy="2667000"/>
          </a:xfrm>
        </p:spPr>
        <p:txBody>
          <a:bodyPr/>
          <a:lstStyle/>
          <a:p>
            <a:r>
              <a:rPr lang="en-US"/>
              <a:t>To access the large x region, one needs a Q2 of above 18GeV2.</a:t>
            </a:r>
          </a:p>
          <a:p>
            <a:r>
              <a:rPr lang="en-US"/>
              <a:t>But the phenomenom of quark-hadron duality may be of great help to access this region by lowering our W2 cut on the data to be included.</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F32572-CD09-7440-8D5C-CC6B593297B4}" type="slidenum">
              <a:rPr lang="en-US"/>
              <a:pPr/>
              <a:t>52</a:t>
            </a:fld>
            <a:endParaRPr lang="en-US"/>
          </a:p>
        </p:txBody>
      </p:sp>
      <p:sp>
        <p:nvSpPr>
          <p:cNvPr id="370690" name="Rectangle 2"/>
          <p:cNvSpPr>
            <a:spLocks noGrp="1" noRot="1" noChangeAspect="1" noChangeArrowheads="1" noTextEdit="1"/>
          </p:cNvSpPr>
          <p:nvPr>
            <p:ph type="sldImg"/>
          </p:nvPr>
        </p:nvSpPr>
        <p:spPr>
          <a:xfrm>
            <a:off x="2967038" y="531813"/>
            <a:ext cx="3365500" cy="2600325"/>
          </a:xfrm>
          <a:ln/>
        </p:spPr>
      </p:sp>
      <p:sp>
        <p:nvSpPr>
          <p:cNvPr id="370691" name="Rectangle 3"/>
          <p:cNvSpPr>
            <a:spLocks noGrp="1" noChangeArrowheads="1"/>
          </p:cNvSpPr>
          <p:nvPr>
            <p:ph type="body" idx="1"/>
          </p:nvPr>
        </p:nvSpPr>
        <p:spPr>
          <a:xfrm>
            <a:off x="1419225" y="3336925"/>
            <a:ext cx="6467475" cy="2667000"/>
          </a:xfrm>
        </p:spPr>
        <p:txBody>
          <a:bodyPr/>
          <a:lstStyle/>
          <a:p>
            <a:r>
              <a:rPr lang="en-US"/>
              <a:t>To access the large x region, one needs a Q2 of above 18GeV2.</a:t>
            </a:r>
          </a:p>
          <a:p>
            <a:r>
              <a:rPr lang="en-US"/>
              <a:t>But the phenomenom of quark-hadron duality may be of great help to access this region by lowering our W2 cut on the data to be included.</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7B58A6-4BEF-EC43-96F1-E447A0E022F2}" type="slidenum">
              <a:rPr lang="en-US"/>
              <a:pPr/>
              <a:t>53</a:t>
            </a:fld>
            <a:endParaRPr lang="en-US"/>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0772D4-9686-1B4E-A2F6-CB7CA6A6761A}" type="slidenum">
              <a:rPr lang="en-US"/>
              <a:pPr/>
              <a:t>54</a:t>
            </a:fld>
            <a:endParaRPr lang="en-US"/>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p:txBody>
          <a:bodyPr/>
          <a:lstStyle/>
          <a:p>
            <a:r>
              <a:rPr lang="en-US"/>
              <a:t>Say something about e+/e-:  worse case and we can compare with ratio at lower angle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07F0C8E4-2BF0-E14E-A5B2-4ED120047E41}" type="slidenum">
              <a:rPr lang="en-US"/>
              <a:pPr/>
              <a:t>6</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n-US" sz="1200" i="0" u="none" dirty="0" smtClean="0">
                <a:solidFill>
                  <a:schemeClr val="tx1"/>
                </a:solidFill>
              </a:rPr>
              <a:t>(history)</a:t>
            </a:r>
          </a:p>
          <a:p>
            <a:pPr eaLnBrk="1" hangingPunct="1"/>
            <a:r>
              <a:rPr lang="en-US" sz="1200" i="0" u="none" dirty="0" smtClean="0">
                <a:solidFill>
                  <a:schemeClr val="tx1"/>
                </a:solidFill>
              </a:rPr>
              <a:t>Now</a:t>
            </a:r>
            <a:r>
              <a:rPr lang="en-US" sz="1200" i="0" u="none" baseline="0" dirty="0" smtClean="0">
                <a:solidFill>
                  <a:schemeClr val="tx1"/>
                </a:solidFill>
              </a:rPr>
              <a:t> important to understand EMC effect because of neutrinos and </a:t>
            </a:r>
            <a:r>
              <a:rPr lang="en-US" sz="1200" i="0" u="none" baseline="0" dirty="0" err="1" smtClean="0">
                <a:solidFill>
                  <a:schemeClr val="tx1"/>
                </a:solidFill>
              </a:rPr>
              <a:t>muons</a:t>
            </a:r>
            <a:r>
              <a:rPr lang="en-US" sz="1200" i="0" u="none" baseline="0" dirty="0" smtClean="0">
                <a:solidFill>
                  <a:schemeClr val="tx1"/>
                </a:solidFill>
              </a:rPr>
              <a:t> experiments which have a very low sigma.</a:t>
            </a:r>
            <a:endParaRPr lang="en-US" sz="1600" i="0" u="sng" dirty="0" smtClean="0">
              <a:solidFill>
                <a:srgbClr val="FF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9E8DE297-4DF3-CA4B-9354-F4E94804BC23}" type="slidenum">
              <a:rPr lang="en-US"/>
              <a:pPr/>
              <a:t>7</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i="0" u="none" dirty="0" smtClean="0">
                <a:solidFill>
                  <a:srgbClr val="FF0000"/>
                </a:solidFill>
              </a:rPr>
              <a:t>The</a:t>
            </a:r>
            <a:r>
              <a:rPr lang="en-US" sz="1200" i="0" u="none" baseline="0" dirty="0" smtClean="0">
                <a:solidFill>
                  <a:srgbClr val="FF0000"/>
                </a:solidFill>
              </a:rPr>
              <a:t> idea was that the cross section measured in a nuclei will be a simple linear combination of the proton cross section and the neutron cross section.</a:t>
            </a:r>
            <a:endParaRPr lang="en-US" sz="1200" i="0" u="none" dirty="0" smtClean="0">
              <a:solidFill>
                <a:srgbClr val="FF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9E8DE297-4DF3-CA4B-9354-F4E94804BC23}" type="slidenum">
              <a:rPr lang="en-US"/>
              <a:pPr/>
              <a:t>8</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buFontTx/>
              <a:buNone/>
            </a:pPr>
            <a:r>
              <a:rPr lang="en-US" dirty="0" smtClean="0"/>
              <a:t>Data</a:t>
            </a:r>
            <a:r>
              <a:rPr lang="en-US" baseline="0" dirty="0" smtClean="0"/>
              <a:t> are A/</a:t>
            </a:r>
            <a:r>
              <a:rPr lang="en-US" baseline="0" dirty="0" err="1" smtClean="0"/>
              <a:t>d</a:t>
            </a:r>
            <a:r>
              <a:rPr lang="en-US" baseline="0" dirty="0" smtClean="0"/>
              <a:t>, curves are A/</a:t>
            </a:r>
            <a:r>
              <a:rPr lang="en-US" baseline="0" dirty="0" err="1" smtClean="0"/>
              <a:t>p+n</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9E8DE297-4DF3-CA4B-9354-F4E94804BC23}" type="slidenum">
              <a:rPr lang="en-US"/>
              <a:pPr/>
              <a:t>9</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buFontTx/>
              <a:buNone/>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28" descr="left banner-2b-black"/>
          <p:cNvPicPr>
            <a:picLocks noChangeAspect="1" noChangeArrowheads="1"/>
          </p:cNvPicPr>
          <p:nvPr/>
        </p:nvPicPr>
        <p:blipFill>
          <a:blip r:embed="rId2"/>
          <a:srcRect/>
          <a:stretch>
            <a:fillRect/>
          </a:stretch>
        </p:blipFill>
        <p:spPr bwMode="auto">
          <a:xfrm>
            <a:off x="0" y="0"/>
            <a:ext cx="2516188" cy="7773988"/>
          </a:xfrm>
          <a:prstGeom prst="rect">
            <a:avLst/>
          </a:prstGeom>
          <a:noFill/>
          <a:ln w="9525">
            <a:noFill/>
            <a:miter lim="800000"/>
            <a:headEnd/>
            <a:tailEnd/>
          </a:ln>
        </p:spPr>
      </p:pic>
      <p:sp>
        <p:nvSpPr>
          <p:cNvPr id="4100" name="Rectangle 4"/>
          <p:cNvSpPr>
            <a:spLocks noGrp="1" noChangeArrowheads="1"/>
          </p:cNvSpPr>
          <p:nvPr>
            <p:ph type="ctrTitle" sz="quarter"/>
          </p:nvPr>
        </p:nvSpPr>
        <p:spPr>
          <a:xfrm>
            <a:off x="2860364" y="791641"/>
            <a:ext cx="5884863" cy="422492"/>
          </a:xfrm>
          <a:ln w="12700"/>
        </p:spPr>
        <p:txBody>
          <a:bodyPr tIns="41563"/>
          <a:lstStyle>
            <a:lvl1pPr>
              <a:defRPr sz="2400"/>
            </a:lvl1pPr>
          </a:lstStyle>
          <a:p>
            <a:r>
              <a:rPr lang="en-US"/>
              <a:t>Click to edit Master title style</a:t>
            </a:r>
          </a:p>
        </p:txBody>
      </p:sp>
      <p:sp>
        <p:nvSpPr>
          <p:cNvPr id="4101" name="Rectangle 5"/>
          <p:cNvSpPr>
            <a:spLocks noGrp="1" noChangeArrowheads="1"/>
          </p:cNvSpPr>
          <p:nvPr>
            <p:ph type="subTitle" sz="quarter" idx="1"/>
          </p:nvPr>
        </p:nvSpPr>
        <p:spPr>
          <a:xfrm>
            <a:off x="2870836" y="4690430"/>
            <a:ext cx="4959349" cy="267321"/>
          </a:xfrm>
          <a:ln w="12700"/>
        </p:spPr>
        <p:txBody>
          <a:bodyPr/>
          <a:lstStyle>
            <a:lvl1pPr marL="0" indent="0">
              <a:lnSpc>
                <a:spcPct val="90000"/>
              </a:lnSpc>
              <a:spcBef>
                <a:spcPct val="0"/>
              </a:spcBef>
              <a:spcAft>
                <a:spcPct val="50000"/>
              </a:spcAft>
              <a:buFont typeface="Wingdings" pitchFamily="-112" charset="2"/>
              <a:buNone/>
              <a:defRPr sz="1300" i="1"/>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024053" y="1586869"/>
            <a:ext cx="5086146" cy="18225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831AE244-42CB-3846-9CA1-41DE98912BE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69207" y="376035"/>
            <a:ext cx="754961" cy="303339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23398" y="376035"/>
            <a:ext cx="1946826" cy="30333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95523636-2EB6-4140-AC42-F2253E155B3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3702" y="376034"/>
            <a:ext cx="8750459" cy="338204"/>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0684" y="1586870"/>
            <a:ext cx="4280059" cy="16012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8392" y="1586870"/>
            <a:ext cx="4281805" cy="16012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2FEC3E10-B689-FE42-A752-0C2F3CABAE7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C597C145-39CC-CB4C-B49A-E4D5F4CE8C4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96"/>
            <a:ext cx="8549640" cy="1134446"/>
          </a:xfrm>
        </p:spPr>
        <p:txBody>
          <a:bodyPr/>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82"/>
            <a:ext cx="8549640" cy="391714"/>
          </a:xfrm>
        </p:spPr>
        <p:txBody>
          <a:bodyPr anchor="b"/>
          <a:lstStyle>
            <a:lvl1pPr marL="0" indent="0">
              <a:buNone/>
              <a:defRPr sz="2000"/>
            </a:lvl1pPr>
            <a:lvl2pPr marL="447919" indent="0">
              <a:buNone/>
              <a:defRPr sz="1800"/>
            </a:lvl2pPr>
            <a:lvl3pPr marL="895838" indent="0">
              <a:buNone/>
              <a:defRPr sz="1600"/>
            </a:lvl3pPr>
            <a:lvl4pPr marL="1343757" indent="0">
              <a:buNone/>
              <a:defRPr sz="1400"/>
            </a:lvl4pPr>
            <a:lvl5pPr marL="1791675" indent="0">
              <a:buNone/>
              <a:defRPr sz="1400"/>
            </a:lvl5pPr>
            <a:lvl6pPr marL="2239594" indent="0">
              <a:buNone/>
              <a:defRPr sz="1400"/>
            </a:lvl6pPr>
            <a:lvl7pPr marL="2687513" indent="0">
              <a:buNone/>
              <a:defRPr sz="1400"/>
            </a:lvl7pPr>
            <a:lvl8pPr marL="3135432" indent="0">
              <a:buNone/>
              <a:defRPr sz="1400"/>
            </a:lvl8pPr>
            <a:lvl9pPr marL="3583351"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934FDF5E-A09C-4947-8324-72210CFF15C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0684" y="1586873"/>
            <a:ext cx="4280059" cy="2384167"/>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8392" y="1586873"/>
            <a:ext cx="4281805" cy="2384167"/>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EF5320A3-59BB-DF49-BF36-D3111B09C85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6" y="311265"/>
            <a:ext cx="9052560" cy="33820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7" y="1739797"/>
            <a:ext cx="4444206" cy="822602"/>
          </a:xfrm>
        </p:spPr>
        <p:txBody>
          <a:bodyPr anchor="b"/>
          <a:lstStyle>
            <a:lvl1pPr marL="0" indent="0">
              <a:buNone/>
              <a:defRPr sz="2400" b="1"/>
            </a:lvl1pPr>
            <a:lvl2pPr marL="447919" indent="0">
              <a:buNone/>
              <a:defRPr sz="2000" b="1"/>
            </a:lvl2pPr>
            <a:lvl3pPr marL="895838" indent="0">
              <a:buNone/>
              <a:defRPr sz="1800" b="1"/>
            </a:lvl3pPr>
            <a:lvl4pPr marL="1343757" indent="0">
              <a:buNone/>
              <a:defRPr sz="1600" b="1"/>
            </a:lvl4pPr>
            <a:lvl5pPr marL="1791675" indent="0">
              <a:buNone/>
              <a:defRPr sz="1600" b="1"/>
            </a:lvl5pPr>
            <a:lvl6pPr marL="2239594" indent="0">
              <a:buNone/>
              <a:defRPr sz="1600" b="1"/>
            </a:lvl6pPr>
            <a:lvl7pPr marL="2687513" indent="0">
              <a:buNone/>
              <a:defRPr sz="1600" b="1"/>
            </a:lvl7pPr>
            <a:lvl8pPr marL="3135432" indent="0">
              <a:buNone/>
              <a:defRPr sz="1600" b="1"/>
            </a:lvl8pPr>
            <a:lvl9pPr marL="358335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2927" y="2464864"/>
            <a:ext cx="4444206" cy="21275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0" y="1739797"/>
            <a:ext cx="4445953" cy="822602"/>
          </a:xfrm>
        </p:spPr>
        <p:txBody>
          <a:bodyPr anchor="b"/>
          <a:lstStyle>
            <a:lvl1pPr marL="0" indent="0">
              <a:buNone/>
              <a:defRPr sz="2400" b="1"/>
            </a:lvl1pPr>
            <a:lvl2pPr marL="447919" indent="0">
              <a:buNone/>
              <a:defRPr sz="2000" b="1"/>
            </a:lvl2pPr>
            <a:lvl3pPr marL="895838" indent="0">
              <a:buNone/>
              <a:defRPr sz="1800" b="1"/>
            </a:lvl3pPr>
            <a:lvl4pPr marL="1343757" indent="0">
              <a:buNone/>
              <a:defRPr sz="1600" b="1"/>
            </a:lvl4pPr>
            <a:lvl5pPr marL="1791675" indent="0">
              <a:buNone/>
              <a:defRPr sz="1600" b="1"/>
            </a:lvl5pPr>
            <a:lvl6pPr marL="2239594" indent="0">
              <a:buNone/>
              <a:defRPr sz="1600" b="1"/>
            </a:lvl6pPr>
            <a:lvl7pPr marL="2687513" indent="0">
              <a:buNone/>
              <a:defRPr sz="1600" b="1"/>
            </a:lvl7pPr>
            <a:lvl8pPr marL="3135432" indent="0">
              <a:buNone/>
              <a:defRPr sz="1600" b="1"/>
            </a:lvl8pPr>
            <a:lvl9pPr marL="358335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9530" y="2464864"/>
            <a:ext cx="4445953" cy="21275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3493A14C-3F55-6643-BFD6-988BE2C1A36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7043715A-A2ED-6D4C-8FBB-D64A18B5B99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C65AB785-AC65-164E-80B0-F892C25EA38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6" y="309459"/>
            <a:ext cx="3309144" cy="60109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558" y="309468"/>
            <a:ext cx="5622924" cy="2723973"/>
          </a:xfrm>
        </p:spPr>
        <p:txBody>
          <a:bodyPr/>
          <a:lstStyle>
            <a:lvl1pPr>
              <a:defRPr sz="3100"/>
            </a:lvl1pPr>
            <a:lvl2pPr>
              <a:defRPr sz="27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6" y="1626453"/>
            <a:ext cx="3309144" cy="299381"/>
          </a:xfrm>
        </p:spPr>
        <p:txBody>
          <a:bodyPr/>
          <a:lstStyle>
            <a:lvl1pPr marL="0" indent="0">
              <a:buNone/>
              <a:defRPr sz="1400"/>
            </a:lvl1pPr>
            <a:lvl2pPr marL="447919" indent="0">
              <a:buNone/>
              <a:defRPr sz="1200"/>
            </a:lvl2pPr>
            <a:lvl3pPr marL="895838" indent="0">
              <a:buNone/>
              <a:defRPr sz="1000"/>
            </a:lvl3pPr>
            <a:lvl4pPr marL="1343757" indent="0">
              <a:buNone/>
              <a:defRPr sz="900"/>
            </a:lvl4pPr>
            <a:lvl5pPr marL="1791675" indent="0">
              <a:buNone/>
              <a:defRPr sz="900"/>
            </a:lvl5pPr>
            <a:lvl6pPr marL="2239594" indent="0">
              <a:buNone/>
              <a:defRPr sz="900"/>
            </a:lvl6pPr>
            <a:lvl7pPr marL="2687513" indent="0">
              <a:buNone/>
              <a:defRPr sz="900"/>
            </a:lvl7pPr>
            <a:lvl8pPr marL="3135432" indent="0">
              <a:buNone/>
              <a:defRPr sz="900"/>
            </a:lvl8pPr>
            <a:lvl9pPr marL="3583351"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D066FB1C-AE2E-B844-9AED-F938CB618BA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8"/>
            <a:ext cx="6035040" cy="32409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83"/>
            <a:ext cx="6035040" cy="564851"/>
          </a:xfrm>
        </p:spPr>
        <p:txBody>
          <a:bodyPr/>
          <a:lstStyle>
            <a:lvl1pPr marL="0" indent="0">
              <a:buNone/>
              <a:defRPr sz="3100"/>
            </a:lvl1pPr>
            <a:lvl2pPr marL="447919" indent="0">
              <a:buNone/>
              <a:defRPr sz="2700"/>
            </a:lvl2pPr>
            <a:lvl3pPr marL="895838" indent="0">
              <a:buNone/>
              <a:defRPr sz="2400"/>
            </a:lvl3pPr>
            <a:lvl4pPr marL="1343757" indent="0">
              <a:buNone/>
              <a:defRPr sz="2000"/>
            </a:lvl4pPr>
            <a:lvl5pPr marL="1791675" indent="0">
              <a:buNone/>
              <a:defRPr sz="2000"/>
            </a:lvl5pPr>
            <a:lvl6pPr marL="2239594" indent="0">
              <a:buNone/>
              <a:defRPr sz="2000"/>
            </a:lvl6pPr>
            <a:lvl7pPr marL="2687513" indent="0">
              <a:buNone/>
              <a:defRPr sz="2000"/>
            </a:lvl7pPr>
            <a:lvl8pPr marL="3135432" indent="0">
              <a:buNone/>
              <a:defRPr sz="2000"/>
            </a:lvl8pPr>
            <a:lvl9pPr marL="3583351" indent="0">
              <a:buNone/>
              <a:defRPr sz="2000"/>
            </a:lvl9pPr>
          </a:lstStyle>
          <a:p>
            <a:pPr lvl="0"/>
            <a:endParaRPr lang="en-US" noProof="0" smtClean="0"/>
          </a:p>
        </p:txBody>
      </p:sp>
      <p:sp>
        <p:nvSpPr>
          <p:cNvPr id="4" name="Text Placeholder 3"/>
          <p:cNvSpPr>
            <a:spLocks noGrp="1"/>
          </p:cNvSpPr>
          <p:nvPr>
            <p:ph type="body" sz="half" idx="2"/>
          </p:nvPr>
        </p:nvSpPr>
        <p:spPr>
          <a:xfrm>
            <a:off x="1971517" y="6082987"/>
            <a:ext cx="6035040" cy="299381"/>
          </a:xfrm>
        </p:spPr>
        <p:txBody>
          <a:bodyPr/>
          <a:lstStyle>
            <a:lvl1pPr marL="0" indent="0">
              <a:buNone/>
              <a:defRPr sz="1400"/>
            </a:lvl1pPr>
            <a:lvl2pPr marL="447919" indent="0">
              <a:buNone/>
              <a:defRPr sz="1200"/>
            </a:lvl2pPr>
            <a:lvl3pPr marL="895838" indent="0">
              <a:buNone/>
              <a:defRPr sz="1000"/>
            </a:lvl3pPr>
            <a:lvl4pPr marL="1343757" indent="0">
              <a:buNone/>
              <a:defRPr sz="900"/>
            </a:lvl4pPr>
            <a:lvl5pPr marL="1791675" indent="0">
              <a:buNone/>
              <a:defRPr sz="900"/>
            </a:lvl5pPr>
            <a:lvl6pPr marL="2239594" indent="0">
              <a:buNone/>
              <a:defRPr sz="900"/>
            </a:lvl6pPr>
            <a:lvl7pPr marL="2687513" indent="0">
              <a:buNone/>
              <a:defRPr sz="900"/>
            </a:lvl7pPr>
            <a:lvl8pPr marL="3135432" indent="0">
              <a:buNone/>
              <a:defRPr sz="900"/>
            </a:lvl8pPr>
            <a:lvl9pPr marL="3583351"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482BA2C2-61EE-704E-8125-F87541DE50F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026" name="Picture 26" descr="bottombar-2"/>
          <p:cNvPicPr>
            <a:picLocks noChangeAspect="1" noChangeArrowheads="1"/>
          </p:cNvPicPr>
          <p:nvPr/>
        </p:nvPicPr>
        <p:blipFill>
          <a:blip r:embed="rId14"/>
          <a:srcRect/>
          <a:stretch>
            <a:fillRect/>
          </a:stretch>
        </p:blipFill>
        <p:spPr bwMode="auto">
          <a:xfrm>
            <a:off x="0" y="7107238"/>
            <a:ext cx="10059988" cy="665162"/>
          </a:xfrm>
          <a:prstGeom prst="rect">
            <a:avLst/>
          </a:prstGeom>
          <a:noFill/>
          <a:ln w="9525">
            <a:noFill/>
            <a:miter lim="800000"/>
            <a:headEnd/>
            <a:tailEnd/>
          </a:ln>
        </p:spPr>
      </p:pic>
      <p:sp>
        <p:nvSpPr>
          <p:cNvPr id="1027" name="Rectangle 6"/>
          <p:cNvSpPr>
            <a:spLocks noGrp="1" noChangeArrowheads="1"/>
          </p:cNvSpPr>
          <p:nvPr>
            <p:ph type="body" idx="1"/>
          </p:nvPr>
        </p:nvSpPr>
        <p:spPr bwMode="auto">
          <a:xfrm>
            <a:off x="381000" y="1587500"/>
            <a:ext cx="8729663" cy="1600200"/>
          </a:xfrm>
          <a:prstGeom prst="rect">
            <a:avLst/>
          </a:prstGeom>
          <a:noFill/>
          <a:ln w="9525">
            <a:noFill/>
            <a:miter lim="800000"/>
            <a:headEnd/>
            <a:tailEnd/>
          </a:ln>
        </p:spPr>
        <p:txBody>
          <a:bodyPr vert="horz" wrap="square" lIns="83127" tIns="41563" rIns="83127" bIns="41563"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9" name="Rectangle 7"/>
          <p:cNvSpPr>
            <a:spLocks noGrp="1" noChangeArrowheads="1"/>
          </p:cNvSpPr>
          <p:nvPr>
            <p:ph type="sldNum" sz="quarter" idx="4"/>
          </p:nvPr>
        </p:nvSpPr>
        <p:spPr bwMode="auto">
          <a:xfrm>
            <a:off x="9467850" y="7332663"/>
            <a:ext cx="395288" cy="385762"/>
          </a:xfrm>
          <a:prstGeom prst="rect">
            <a:avLst/>
          </a:prstGeom>
          <a:noFill/>
          <a:ln w="9525">
            <a:noFill/>
            <a:miter lim="800000"/>
            <a:headEnd/>
            <a:tailEnd/>
          </a:ln>
          <a:effectLst/>
        </p:spPr>
        <p:txBody>
          <a:bodyPr vert="horz" wrap="square" lIns="83127" tIns="41563" rIns="83127" bIns="41563" numCol="1" anchor="t" anchorCtr="0" compatLnSpc="1">
            <a:prstTxWarp prst="textNoShape">
              <a:avLst/>
            </a:prstTxWarp>
          </a:bodyPr>
          <a:lstStyle>
            <a:lvl1pPr algn="r">
              <a:defRPr sz="900" b="1">
                <a:solidFill>
                  <a:schemeClr val="bg1"/>
                </a:solidFill>
                <a:latin typeface="Arial" pitchFamily="-112" charset="0"/>
              </a:defRPr>
            </a:lvl1pPr>
          </a:lstStyle>
          <a:p>
            <a:pPr>
              <a:defRPr/>
            </a:pPr>
            <a:fld id="{DCB0D12B-CCB7-7043-A2BB-47FCD5A008D4}" type="slidenum">
              <a:rPr lang="en-US"/>
              <a:pPr>
                <a:defRPr/>
              </a:pPr>
              <a:t>‹#›</a:t>
            </a:fld>
            <a:endParaRPr lang="en-US"/>
          </a:p>
        </p:txBody>
      </p:sp>
      <p:sp>
        <p:nvSpPr>
          <p:cNvPr id="1029" name="Rectangle 8"/>
          <p:cNvSpPr>
            <a:spLocks noGrp="1" noChangeArrowheads="1"/>
          </p:cNvSpPr>
          <p:nvPr>
            <p:ph type="title"/>
          </p:nvPr>
        </p:nvSpPr>
        <p:spPr bwMode="auto">
          <a:xfrm>
            <a:off x="373063" y="374650"/>
            <a:ext cx="8751887" cy="338138"/>
          </a:xfrm>
          <a:prstGeom prst="rect">
            <a:avLst/>
          </a:prstGeom>
          <a:noFill/>
          <a:ln w="9525">
            <a:noFill/>
            <a:miter lim="800000"/>
            <a:headEnd/>
            <a:tailEnd/>
          </a:ln>
        </p:spPr>
        <p:txBody>
          <a:bodyPr vert="horz" wrap="square" lIns="83127" tIns="0" rIns="83127" bIns="41563" numCol="1" anchor="t" anchorCtr="0" compatLnSpc="1">
            <a:prstTxWarp prst="textNoShape">
              <a:avLst/>
            </a:prstTxWarp>
            <a:spAutoFit/>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908"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hf hdr="0" ftr="0" dt="0"/>
  <p:txStyles>
    <p:titleStyle>
      <a:lvl1pPr algn="l" defTabSz="831850" rtl="0" eaLnBrk="0" fontAlgn="base" hangingPunct="0">
        <a:lnSpc>
          <a:spcPct val="90000"/>
        </a:lnSpc>
        <a:spcBef>
          <a:spcPct val="0"/>
        </a:spcBef>
        <a:spcAft>
          <a:spcPct val="0"/>
        </a:spcAft>
        <a:defRPr sz="2100" b="1" i="1">
          <a:solidFill>
            <a:srgbClr val="0071BC"/>
          </a:solidFill>
          <a:latin typeface="+mj-lt"/>
          <a:ea typeface="ＭＳ Ｐゴシック" pitchFamily="-112" charset="-128"/>
          <a:cs typeface="ＭＳ Ｐゴシック" pitchFamily="-112" charset="-128"/>
        </a:defRPr>
      </a:lvl1pPr>
      <a:lvl2pPr algn="l" defTabSz="831850" rtl="0" eaLnBrk="0" fontAlgn="base" hangingPunct="0">
        <a:lnSpc>
          <a:spcPct val="90000"/>
        </a:lnSpc>
        <a:spcBef>
          <a:spcPct val="0"/>
        </a:spcBef>
        <a:spcAft>
          <a:spcPct val="0"/>
        </a:spcAft>
        <a:defRPr sz="2100" b="1" i="1">
          <a:solidFill>
            <a:srgbClr val="0071BC"/>
          </a:solidFill>
          <a:latin typeface="Arial" pitchFamily="-112" charset="0"/>
          <a:ea typeface="ＭＳ Ｐゴシック" pitchFamily="-112" charset="-128"/>
          <a:cs typeface="ＭＳ Ｐゴシック" pitchFamily="-112" charset="-128"/>
        </a:defRPr>
      </a:lvl2pPr>
      <a:lvl3pPr algn="l" defTabSz="831850" rtl="0" eaLnBrk="0" fontAlgn="base" hangingPunct="0">
        <a:lnSpc>
          <a:spcPct val="90000"/>
        </a:lnSpc>
        <a:spcBef>
          <a:spcPct val="0"/>
        </a:spcBef>
        <a:spcAft>
          <a:spcPct val="0"/>
        </a:spcAft>
        <a:defRPr sz="2100" b="1" i="1">
          <a:solidFill>
            <a:srgbClr val="0071BC"/>
          </a:solidFill>
          <a:latin typeface="Arial" pitchFamily="-112" charset="0"/>
          <a:ea typeface="ＭＳ Ｐゴシック" pitchFamily="-112" charset="-128"/>
          <a:cs typeface="ＭＳ Ｐゴシック" pitchFamily="-112" charset="-128"/>
        </a:defRPr>
      </a:lvl3pPr>
      <a:lvl4pPr algn="l" defTabSz="831850" rtl="0" eaLnBrk="0" fontAlgn="base" hangingPunct="0">
        <a:lnSpc>
          <a:spcPct val="90000"/>
        </a:lnSpc>
        <a:spcBef>
          <a:spcPct val="0"/>
        </a:spcBef>
        <a:spcAft>
          <a:spcPct val="0"/>
        </a:spcAft>
        <a:defRPr sz="2100" b="1" i="1">
          <a:solidFill>
            <a:srgbClr val="0071BC"/>
          </a:solidFill>
          <a:latin typeface="Arial" pitchFamily="-112" charset="0"/>
          <a:ea typeface="ＭＳ Ｐゴシック" pitchFamily="-112" charset="-128"/>
          <a:cs typeface="ＭＳ Ｐゴシック" pitchFamily="-112" charset="-128"/>
        </a:defRPr>
      </a:lvl4pPr>
      <a:lvl5pPr algn="l" defTabSz="831850" rtl="0" eaLnBrk="0" fontAlgn="base" hangingPunct="0">
        <a:lnSpc>
          <a:spcPct val="90000"/>
        </a:lnSpc>
        <a:spcBef>
          <a:spcPct val="0"/>
        </a:spcBef>
        <a:spcAft>
          <a:spcPct val="0"/>
        </a:spcAft>
        <a:defRPr sz="2100" b="1" i="1">
          <a:solidFill>
            <a:srgbClr val="0071BC"/>
          </a:solidFill>
          <a:latin typeface="Arial" pitchFamily="-112" charset="0"/>
          <a:ea typeface="ＭＳ Ｐゴシック" pitchFamily="-112" charset="-128"/>
          <a:cs typeface="ＭＳ Ｐゴシック" pitchFamily="-112" charset="-128"/>
        </a:defRPr>
      </a:lvl5pPr>
      <a:lvl6pPr marL="447919" algn="l" defTabSz="832072" rtl="0" eaLnBrk="0" fontAlgn="base" hangingPunct="0">
        <a:lnSpc>
          <a:spcPct val="90000"/>
        </a:lnSpc>
        <a:spcBef>
          <a:spcPct val="0"/>
        </a:spcBef>
        <a:spcAft>
          <a:spcPct val="0"/>
        </a:spcAft>
        <a:defRPr sz="2100" b="1" i="1">
          <a:solidFill>
            <a:srgbClr val="0071BC"/>
          </a:solidFill>
          <a:latin typeface="Arial" pitchFamily="-112" charset="0"/>
        </a:defRPr>
      </a:lvl6pPr>
      <a:lvl7pPr marL="895838" algn="l" defTabSz="832072" rtl="0" eaLnBrk="0" fontAlgn="base" hangingPunct="0">
        <a:lnSpc>
          <a:spcPct val="90000"/>
        </a:lnSpc>
        <a:spcBef>
          <a:spcPct val="0"/>
        </a:spcBef>
        <a:spcAft>
          <a:spcPct val="0"/>
        </a:spcAft>
        <a:defRPr sz="2100" b="1" i="1">
          <a:solidFill>
            <a:srgbClr val="0071BC"/>
          </a:solidFill>
          <a:latin typeface="Arial" pitchFamily="-112" charset="0"/>
        </a:defRPr>
      </a:lvl7pPr>
      <a:lvl8pPr marL="1343757" algn="l" defTabSz="832072" rtl="0" eaLnBrk="0" fontAlgn="base" hangingPunct="0">
        <a:lnSpc>
          <a:spcPct val="90000"/>
        </a:lnSpc>
        <a:spcBef>
          <a:spcPct val="0"/>
        </a:spcBef>
        <a:spcAft>
          <a:spcPct val="0"/>
        </a:spcAft>
        <a:defRPr sz="2100" b="1" i="1">
          <a:solidFill>
            <a:srgbClr val="0071BC"/>
          </a:solidFill>
          <a:latin typeface="Arial" pitchFamily="-112" charset="0"/>
        </a:defRPr>
      </a:lvl8pPr>
      <a:lvl9pPr marL="1791675" algn="l" defTabSz="832072" rtl="0" eaLnBrk="0" fontAlgn="base" hangingPunct="0">
        <a:lnSpc>
          <a:spcPct val="90000"/>
        </a:lnSpc>
        <a:spcBef>
          <a:spcPct val="0"/>
        </a:spcBef>
        <a:spcAft>
          <a:spcPct val="0"/>
        </a:spcAft>
        <a:defRPr sz="2100" b="1" i="1">
          <a:solidFill>
            <a:srgbClr val="0071BC"/>
          </a:solidFill>
          <a:latin typeface="Arial" pitchFamily="-112" charset="0"/>
        </a:defRPr>
      </a:lvl9pPr>
    </p:titleStyle>
    <p:bodyStyle>
      <a:lvl1pPr marL="255588" indent="-255588" algn="l" defTabSz="831850" rtl="0" eaLnBrk="0" fontAlgn="base" hangingPunct="0">
        <a:spcBef>
          <a:spcPct val="10000"/>
        </a:spcBef>
        <a:spcAft>
          <a:spcPct val="10000"/>
        </a:spcAft>
        <a:buClr>
          <a:schemeClr val="tx2"/>
        </a:buClr>
        <a:buFont typeface="Wingdings" pitchFamily="-112" charset="2"/>
        <a:buChar char="n"/>
        <a:defRPr sz="1700">
          <a:solidFill>
            <a:schemeClr val="tx1"/>
          </a:solidFill>
          <a:latin typeface="+mn-lt"/>
          <a:ea typeface="ＭＳ Ｐゴシック" pitchFamily="-112" charset="-128"/>
          <a:cs typeface="ＭＳ Ｐゴシック" pitchFamily="-112" charset="-128"/>
        </a:defRPr>
      </a:lvl1pPr>
      <a:lvl2pPr marL="622300" indent="-261938" algn="l" defTabSz="831850" rtl="0" eaLnBrk="0" fontAlgn="base" hangingPunct="0">
        <a:spcBef>
          <a:spcPct val="10000"/>
        </a:spcBef>
        <a:spcAft>
          <a:spcPct val="10000"/>
        </a:spcAft>
        <a:buClr>
          <a:schemeClr val="tx2"/>
        </a:buClr>
        <a:buChar char="–"/>
        <a:defRPr sz="1700">
          <a:solidFill>
            <a:schemeClr val="tx1"/>
          </a:solidFill>
          <a:latin typeface="+mn-lt"/>
          <a:ea typeface="ＭＳ Ｐゴシック" pitchFamily="-112" charset="-128"/>
        </a:defRPr>
      </a:lvl2pPr>
      <a:lvl3pPr marL="877888" indent="-150813" algn="l" defTabSz="831850" rtl="0" eaLnBrk="0" fontAlgn="base" hangingPunct="0">
        <a:spcBef>
          <a:spcPct val="10000"/>
        </a:spcBef>
        <a:spcAft>
          <a:spcPct val="10000"/>
        </a:spcAft>
        <a:buClr>
          <a:schemeClr val="tx2"/>
        </a:buClr>
        <a:buFont typeface="Times" pitchFamily="-112" charset="0"/>
        <a:buChar char="•"/>
        <a:defRPr sz="1700" i="1">
          <a:solidFill>
            <a:schemeClr val="tx1"/>
          </a:solidFill>
          <a:latin typeface="+mn-lt"/>
          <a:ea typeface="ＭＳ Ｐゴシック" pitchFamily="-112" charset="-128"/>
        </a:defRPr>
      </a:lvl3pPr>
      <a:lvl4pPr marL="1239838" indent="-257175" algn="l" defTabSz="831850" rtl="0" eaLnBrk="0" fontAlgn="base" hangingPunct="0">
        <a:spcBef>
          <a:spcPct val="10000"/>
        </a:spcBef>
        <a:spcAft>
          <a:spcPct val="10000"/>
        </a:spcAft>
        <a:buClr>
          <a:schemeClr val="tx2"/>
        </a:buClr>
        <a:buFont typeface="Times" pitchFamily="-112" charset="0"/>
        <a:buChar char="–"/>
        <a:defRPr sz="1700">
          <a:solidFill>
            <a:schemeClr val="tx1"/>
          </a:solidFill>
          <a:latin typeface="+mn-lt"/>
          <a:ea typeface="ＭＳ Ｐゴシック" pitchFamily="-112" charset="-128"/>
        </a:defRPr>
      </a:lvl4pPr>
      <a:lvl5pPr marL="1501775" indent="-158750" algn="l" defTabSz="831850" rtl="0" eaLnBrk="0" fontAlgn="base" hangingPunct="0">
        <a:spcBef>
          <a:spcPct val="10000"/>
        </a:spcBef>
        <a:spcAft>
          <a:spcPct val="10000"/>
        </a:spcAft>
        <a:buClr>
          <a:schemeClr val="tx2"/>
        </a:buClr>
        <a:buFont typeface="Times" pitchFamily="-112" charset="0"/>
        <a:buChar char="•"/>
        <a:defRPr sz="1700" i="1">
          <a:solidFill>
            <a:schemeClr val="tx1"/>
          </a:solidFill>
          <a:latin typeface="+mn-lt"/>
          <a:ea typeface="ＭＳ Ｐゴシック" pitchFamily="-112" charset="-128"/>
        </a:defRPr>
      </a:lvl5pPr>
      <a:lvl6pPr marL="1950313" indent="-160194" algn="l" defTabSz="832072" rtl="0" eaLnBrk="0" fontAlgn="base" hangingPunct="0">
        <a:spcBef>
          <a:spcPct val="10000"/>
        </a:spcBef>
        <a:spcAft>
          <a:spcPct val="10000"/>
        </a:spcAft>
        <a:buClr>
          <a:schemeClr val="tx2"/>
        </a:buClr>
        <a:buFont typeface="Times" pitchFamily="-112" charset="0"/>
        <a:buChar char="•"/>
        <a:defRPr sz="1700" i="1">
          <a:solidFill>
            <a:schemeClr val="tx1"/>
          </a:solidFill>
          <a:latin typeface="+mn-lt"/>
          <a:ea typeface="ＭＳ Ｐゴシック" pitchFamily="-112" charset="-128"/>
        </a:defRPr>
      </a:lvl6pPr>
      <a:lvl7pPr marL="2398232" indent="-160194" algn="l" defTabSz="832072" rtl="0" eaLnBrk="0" fontAlgn="base" hangingPunct="0">
        <a:spcBef>
          <a:spcPct val="10000"/>
        </a:spcBef>
        <a:spcAft>
          <a:spcPct val="10000"/>
        </a:spcAft>
        <a:buClr>
          <a:schemeClr val="tx2"/>
        </a:buClr>
        <a:buFont typeface="Times" pitchFamily="-112" charset="0"/>
        <a:buChar char="•"/>
        <a:defRPr sz="1700" i="1">
          <a:solidFill>
            <a:schemeClr val="tx1"/>
          </a:solidFill>
          <a:latin typeface="+mn-lt"/>
          <a:ea typeface="ＭＳ Ｐゴシック" pitchFamily="-112" charset="-128"/>
        </a:defRPr>
      </a:lvl7pPr>
      <a:lvl8pPr marL="2846151" indent="-160194" algn="l" defTabSz="832072" rtl="0" eaLnBrk="0" fontAlgn="base" hangingPunct="0">
        <a:spcBef>
          <a:spcPct val="10000"/>
        </a:spcBef>
        <a:spcAft>
          <a:spcPct val="10000"/>
        </a:spcAft>
        <a:buClr>
          <a:schemeClr val="tx2"/>
        </a:buClr>
        <a:buFont typeface="Times" pitchFamily="-112" charset="0"/>
        <a:buChar char="•"/>
        <a:defRPr sz="1700" i="1">
          <a:solidFill>
            <a:schemeClr val="tx1"/>
          </a:solidFill>
          <a:latin typeface="+mn-lt"/>
          <a:ea typeface="ＭＳ Ｐゴシック" pitchFamily="-112" charset="-128"/>
        </a:defRPr>
      </a:lvl8pPr>
      <a:lvl9pPr marL="3294070" indent="-160194" algn="l" defTabSz="832072" rtl="0" eaLnBrk="0" fontAlgn="base" hangingPunct="0">
        <a:spcBef>
          <a:spcPct val="10000"/>
        </a:spcBef>
        <a:spcAft>
          <a:spcPct val="10000"/>
        </a:spcAft>
        <a:buClr>
          <a:schemeClr val="tx2"/>
        </a:buClr>
        <a:buFont typeface="Times" pitchFamily="-112" charset="0"/>
        <a:buChar char="•"/>
        <a:defRPr sz="1700" i="1">
          <a:solidFill>
            <a:schemeClr val="tx1"/>
          </a:solidFill>
          <a:latin typeface="+mn-lt"/>
          <a:ea typeface="ＭＳ Ｐゴシック" pitchFamily="-112" charset="-128"/>
        </a:defRPr>
      </a:lvl9pPr>
    </p:bodyStyle>
    <p:otherStyle>
      <a:defPPr>
        <a:defRPr lang="en-US"/>
      </a:defPPr>
      <a:lvl1pPr marL="0" algn="l" defTabSz="447919" rtl="0" eaLnBrk="1" latinLnBrk="0" hangingPunct="1">
        <a:defRPr sz="1800" kern="1200">
          <a:solidFill>
            <a:schemeClr val="tx1"/>
          </a:solidFill>
          <a:latin typeface="+mn-lt"/>
          <a:ea typeface="+mn-ea"/>
          <a:cs typeface="+mn-cs"/>
        </a:defRPr>
      </a:lvl1pPr>
      <a:lvl2pPr marL="447919" algn="l" defTabSz="447919" rtl="0" eaLnBrk="1" latinLnBrk="0" hangingPunct="1">
        <a:defRPr sz="1800" kern="1200">
          <a:solidFill>
            <a:schemeClr val="tx1"/>
          </a:solidFill>
          <a:latin typeface="+mn-lt"/>
          <a:ea typeface="+mn-ea"/>
          <a:cs typeface="+mn-cs"/>
        </a:defRPr>
      </a:lvl2pPr>
      <a:lvl3pPr marL="895838" algn="l" defTabSz="447919" rtl="0" eaLnBrk="1" latinLnBrk="0" hangingPunct="1">
        <a:defRPr sz="1800" kern="1200">
          <a:solidFill>
            <a:schemeClr val="tx1"/>
          </a:solidFill>
          <a:latin typeface="+mn-lt"/>
          <a:ea typeface="+mn-ea"/>
          <a:cs typeface="+mn-cs"/>
        </a:defRPr>
      </a:lvl3pPr>
      <a:lvl4pPr marL="1343757" algn="l" defTabSz="447919" rtl="0" eaLnBrk="1" latinLnBrk="0" hangingPunct="1">
        <a:defRPr sz="1800" kern="1200">
          <a:solidFill>
            <a:schemeClr val="tx1"/>
          </a:solidFill>
          <a:latin typeface="+mn-lt"/>
          <a:ea typeface="+mn-ea"/>
          <a:cs typeface="+mn-cs"/>
        </a:defRPr>
      </a:lvl4pPr>
      <a:lvl5pPr marL="1791675" algn="l" defTabSz="447919" rtl="0" eaLnBrk="1" latinLnBrk="0" hangingPunct="1">
        <a:defRPr sz="1800" kern="1200">
          <a:solidFill>
            <a:schemeClr val="tx1"/>
          </a:solidFill>
          <a:latin typeface="+mn-lt"/>
          <a:ea typeface="+mn-ea"/>
          <a:cs typeface="+mn-cs"/>
        </a:defRPr>
      </a:lvl5pPr>
      <a:lvl6pPr marL="2239594" algn="l" defTabSz="447919" rtl="0" eaLnBrk="1" latinLnBrk="0" hangingPunct="1">
        <a:defRPr sz="1800" kern="1200">
          <a:solidFill>
            <a:schemeClr val="tx1"/>
          </a:solidFill>
          <a:latin typeface="+mn-lt"/>
          <a:ea typeface="+mn-ea"/>
          <a:cs typeface="+mn-cs"/>
        </a:defRPr>
      </a:lvl6pPr>
      <a:lvl7pPr marL="2687513" algn="l" defTabSz="447919" rtl="0" eaLnBrk="1" latinLnBrk="0" hangingPunct="1">
        <a:defRPr sz="1800" kern="1200">
          <a:solidFill>
            <a:schemeClr val="tx1"/>
          </a:solidFill>
          <a:latin typeface="+mn-lt"/>
          <a:ea typeface="+mn-ea"/>
          <a:cs typeface="+mn-cs"/>
        </a:defRPr>
      </a:lvl7pPr>
      <a:lvl8pPr marL="3135432" algn="l" defTabSz="447919" rtl="0" eaLnBrk="1" latinLnBrk="0" hangingPunct="1">
        <a:defRPr sz="1800" kern="1200">
          <a:solidFill>
            <a:schemeClr val="tx1"/>
          </a:solidFill>
          <a:latin typeface="+mn-lt"/>
          <a:ea typeface="+mn-ea"/>
          <a:cs typeface="+mn-cs"/>
        </a:defRPr>
      </a:lvl8pPr>
      <a:lvl9pPr marL="3583351" algn="l" defTabSz="44791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vmlDrawing" Target="../drawings/vmlDrawing8.vml"/><Relationship Id="rId2" Type="http://schemas.openxmlformats.org/officeDocument/2006/relationships/slideLayout" Target="../slideLayouts/slideLayout12.xml"/><Relationship Id="rId3" Type="http://schemas.openxmlformats.org/officeDocument/2006/relationships/notesSlide" Target="../notesSlides/notesSlide11.xml"/><Relationship Id="rId4" Type="http://schemas.openxmlformats.org/officeDocument/2006/relationships/image" Target="../media/image24.png"/><Relationship Id="rId5" Type="http://schemas.openxmlformats.org/officeDocument/2006/relationships/oleObject" Target="../embeddings/Microsoft_Equation34.bin"/><Relationship Id="rId6" Type="http://schemas.openxmlformats.org/officeDocument/2006/relationships/oleObject" Target="../embeddings/Microsoft_Equation35.bin"/><Relationship Id="rId7" Type="http://schemas.openxmlformats.org/officeDocument/2006/relationships/oleObject" Target="../embeddings/Microsoft_Equation36.bin"/><Relationship Id="rId8" Type="http://schemas.openxmlformats.org/officeDocument/2006/relationships/oleObject" Target="../embeddings/Microsoft_Equation37.bin"/></Relationships>
</file>

<file path=ppt/slides/_rels/slide12.xml.rels><?xml version="1.0" encoding="UTF-8" standalone="yes"?>
<Relationships xmlns="http://schemas.openxmlformats.org/package/2006/relationships"><Relationship Id="rId1" Type="http://schemas.openxmlformats.org/officeDocument/2006/relationships/vmlDrawing" Target="../drawings/vmlDrawing9.vml"/><Relationship Id="rId2" Type="http://schemas.openxmlformats.org/officeDocument/2006/relationships/slideLayout" Target="../slideLayouts/slideLayout12.xml"/><Relationship Id="rId3" Type="http://schemas.openxmlformats.org/officeDocument/2006/relationships/notesSlide" Target="../notesSlides/notesSlide12.xml"/><Relationship Id="rId4" Type="http://schemas.openxmlformats.org/officeDocument/2006/relationships/oleObject" Target="../embeddings/Microsoft_Equation38.bin"/><Relationship Id="rId5" Type="http://schemas.openxmlformats.org/officeDocument/2006/relationships/oleObject" Target="../embeddings/Microsoft_Equation39.bin"/><Relationship Id="rId6" Type="http://schemas.openxmlformats.org/officeDocument/2006/relationships/image" Target="../media/image27.png"/><Relationship Id="rId7" Type="http://schemas.openxmlformats.org/officeDocument/2006/relationships/image" Target="../media/image28.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9.png"/><Relationship Id="rId4" Type="http://schemas.openxmlformats.org/officeDocument/2006/relationships/image" Target="../media/image30.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1.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4.pdf"/><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6.pdf"/><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6.pdf"/><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9.pdf"/><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1.pdf"/><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3.pdf"/><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vmlDrawing" Target="../drawings/vmlDrawing10.vml"/><Relationship Id="rId2" Type="http://schemas.openxmlformats.org/officeDocument/2006/relationships/slideLayout" Target="../slideLayouts/slideLayout6.xml"/><Relationship Id="rId3" Type="http://schemas.openxmlformats.org/officeDocument/2006/relationships/notesSlide" Target="../notesSlides/notesSlide24.xml"/><Relationship Id="rId4" Type="http://schemas.openxmlformats.org/officeDocument/2006/relationships/oleObject" Target="../embeddings/Microsoft_Equation40.bin"/><Relationship Id="rId5" Type="http://schemas.openxmlformats.org/officeDocument/2006/relationships/image" Target="../media/image46.pdf"/><Relationship Id="rId6" Type="http://schemas.openxmlformats.org/officeDocument/2006/relationships/image" Target="../media/image47.png"/></Relationships>
</file>

<file path=ppt/slides/_rels/slide25.xml.rels><?xml version="1.0" encoding="UTF-8" standalone="yes"?>
<Relationships xmlns="http://schemas.openxmlformats.org/package/2006/relationships"><Relationship Id="rId1" Type="http://schemas.openxmlformats.org/officeDocument/2006/relationships/vmlDrawing" Target="../drawings/vmlDrawing11.vml"/><Relationship Id="rId2" Type="http://schemas.openxmlformats.org/officeDocument/2006/relationships/slideLayout" Target="../slideLayouts/slideLayout6.xml"/><Relationship Id="rId3" Type="http://schemas.openxmlformats.org/officeDocument/2006/relationships/notesSlide" Target="../notesSlides/notesSlide25.xml"/><Relationship Id="rId4" Type="http://schemas.openxmlformats.org/officeDocument/2006/relationships/image" Target="../media/image48.pdf"/><Relationship Id="rId5" Type="http://schemas.openxmlformats.org/officeDocument/2006/relationships/image" Target="../media/image49.png"/><Relationship Id="rId6" Type="http://schemas.openxmlformats.org/officeDocument/2006/relationships/oleObject" Target="../embeddings/Microsoft_Equation41.bin"/><Relationship Id="rId7" Type="http://schemas.openxmlformats.org/officeDocument/2006/relationships/image" Target="../media/image46.pdf"/><Relationship Id="rId8" Type="http://schemas.openxmlformats.org/officeDocument/2006/relationships/image" Target="../media/image47.png"/><Relationship Id="rId9" Type="http://schemas.openxmlformats.org/officeDocument/2006/relationships/image" Target="../media/image50.pdf"/><Relationship Id="rId10" Type="http://schemas.openxmlformats.org/officeDocument/2006/relationships/image" Target="../media/image5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2.pdf"/><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5.pdf"/><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7.pdf"/><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11" Type="http://schemas.openxmlformats.org/officeDocument/2006/relationships/oleObject" Target="../embeddings/Microsoft_Equation8.bin"/><Relationship Id="rId12" Type="http://schemas.openxmlformats.org/officeDocument/2006/relationships/oleObject" Target="../embeddings/Microsoft_Equation9.bin"/><Relationship Id="rId13" Type="http://schemas.openxmlformats.org/officeDocument/2006/relationships/oleObject" Target="../embeddings/Microsoft_Equation10.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3.xml"/><Relationship Id="rId4" Type="http://schemas.openxmlformats.org/officeDocument/2006/relationships/oleObject" Target="../embeddings/Microsoft_Equation1.bin"/><Relationship Id="rId5" Type="http://schemas.openxmlformats.org/officeDocument/2006/relationships/oleObject" Target="../embeddings/Microsoft_Equation2.bin"/><Relationship Id="rId6" Type="http://schemas.openxmlformats.org/officeDocument/2006/relationships/oleObject" Target="../embeddings/Microsoft_Equation3.bin"/><Relationship Id="rId7" Type="http://schemas.openxmlformats.org/officeDocument/2006/relationships/oleObject" Target="../embeddings/Microsoft_Equation4.bin"/><Relationship Id="rId8" Type="http://schemas.openxmlformats.org/officeDocument/2006/relationships/oleObject" Target="../embeddings/Microsoft_Equation5.bin"/><Relationship Id="rId9" Type="http://schemas.openxmlformats.org/officeDocument/2006/relationships/oleObject" Target="../embeddings/Microsoft_Equation6.bin"/><Relationship Id="rId10" Type="http://schemas.openxmlformats.org/officeDocument/2006/relationships/oleObject" Target="../embeddings/Microsoft_Equation7.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9.pdf"/><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61.gif"/><Relationship Id="rId4" Type="http://schemas.openxmlformats.org/officeDocument/2006/relationships/image" Target="../media/image62.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63.pdf"/><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63.pdf"/><Relationship Id="rId4" Type="http://schemas.openxmlformats.org/officeDocument/2006/relationships/image" Target="../media/image64.png"/><Relationship Id="rId5" Type="http://schemas.openxmlformats.org/officeDocument/2006/relationships/image" Target="../media/image65.pdf"/><Relationship Id="rId6" Type="http://schemas.openxmlformats.org/officeDocument/2006/relationships/image" Target="../media/image6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7.gif"/><Relationship Id="rId4" Type="http://schemas.openxmlformats.org/officeDocument/2006/relationships/image" Target="../media/image59.pdf"/><Relationship Id="rId5"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8.gif"/><Relationship Id="rId4" Type="http://schemas.openxmlformats.org/officeDocument/2006/relationships/image" Target="../media/image59.pdf"/><Relationship Id="rId5" Type="http://schemas.openxmlformats.org/officeDocument/2006/relationships/image" Target="../media/image6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9.gif"/><Relationship Id="rId4" Type="http://schemas.openxmlformats.org/officeDocument/2006/relationships/image" Target="../media/image59.pdf"/><Relationship Id="rId5" Type="http://schemas.openxmlformats.org/officeDocument/2006/relationships/image" Target="../media/image6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69.gif"/><Relationship Id="rId4" Type="http://schemas.openxmlformats.org/officeDocument/2006/relationships/image" Target="../media/image59.pdf"/><Relationship Id="rId5" Type="http://schemas.openxmlformats.org/officeDocument/2006/relationships/image" Target="../media/image6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70.pdf"/><Relationship Id="rId4" Type="http://schemas.openxmlformats.org/officeDocument/2006/relationships/image" Target="../media/image71.png"/><Relationship Id="rId5" Type="http://schemas.openxmlformats.org/officeDocument/2006/relationships/image" Target="../media/image72.pdf"/><Relationship Id="rId6" Type="http://schemas.openxmlformats.org/officeDocument/2006/relationships/image" Target="../media/image73.png"/></Relationships>
</file>

<file path=ppt/slides/_rels/slide4.xml.rels><?xml version="1.0" encoding="UTF-8" standalone="yes"?>
<Relationships xmlns="http://schemas.openxmlformats.org/package/2006/relationships"><Relationship Id="rId11" Type="http://schemas.openxmlformats.org/officeDocument/2006/relationships/oleObject" Target="../embeddings/Microsoft_Equation18.bin"/><Relationship Id="rId12" Type="http://schemas.openxmlformats.org/officeDocument/2006/relationships/oleObject" Target="../embeddings/Microsoft_Equation19.bin"/><Relationship Id="rId13" Type="http://schemas.openxmlformats.org/officeDocument/2006/relationships/oleObject" Target="../embeddings/Microsoft_Equation20.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4.xml"/><Relationship Id="rId4" Type="http://schemas.openxmlformats.org/officeDocument/2006/relationships/oleObject" Target="../embeddings/Microsoft_Equation11.bin"/><Relationship Id="rId5" Type="http://schemas.openxmlformats.org/officeDocument/2006/relationships/oleObject" Target="../embeddings/Microsoft_Equation12.bin"/><Relationship Id="rId6" Type="http://schemas.openxmlformats.org/officeDocument/2006/relationships/oleObject" Target="../embeddings/Microsoft_Equation13.bin"/><Relationship Id="rId7" Type="http://schemas.openxmlformats.org/officeDocument/2006/relationships/oleObject" Target="../embeddings/Microsoft_Equation14.bin"/><Relationship Id="rId8" Type="http://schemas.openxmlformats.org/officeDocument/2006/relationships/oleObject" Target="../embeddings/Microsoft_Equation15.bin"/><Relationship Id="rId9" Type="http://schemas.openxmlformats.org/officeDocument/2006/relationships/oleObject" Target="../embeddings/Microsoft_Equation16.bin"/><Relationship Id="rId10" Type="http://schemas.openxmlformats.org/officeDocument/2006/relationships/oleObject" Target="../embeddings/Microsoft_Equation17.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74.pdf"/><Relationship Id="rId4" Type="http://schemas.openxmlformats.org/officeDocument/2006/relationships/image" Target="../media/image75.png"/><Relationship Id="rId5" Type="http://schemas.openxmlformats.org/officeDocument/2006/relationships/image" Target="../media/image76.pdf"/><Relationship Id="rId6" Type="http://schemas.openxmlformats.org/officeDocument/2006/relationships/image" Target="../media/image7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78.pdf"/><Relationship Id="rId4" Type="http://schemas.openxmlformats.org/officeDocument/2006/relationships/image" Target="../media/image79.png"/><Relationship Id="rId5" Type="http://schemas.openxmlformats.org/officeDocument/2006/relationships/image" Target="../media/image80.pdf"/><Relationship Id="rId6" Type="http://schemas.openxmlformats.org/officeDocument/2006/relationships/image" Target="../media/image8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82.pdf"/><Relationship Id="rId4" Type="http://schemas.openxmlformats.org/officeDocument/2006/relationships/image" Target="../media/image83.png"/><Relationship Id="rId5" Type="http://schemas.openxmlformats.org/officeDocument/2006/relationships/image" Target="../media/image84.pdf"/><Relationship Id="rId6" Type="http://schemas.openxmlformats.org/officeDocument/2006/relationships/image" Target="../media/image8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86.pdf"/><Relationship Id="rId4" Type="http://schemas.openxmlformats.org/officeDocument/2006/relationships/image" Target="../media/image87.png"/><Relationship Id="rId5" Type="http://schemas.openxmlformats.org/officeDocument/2006/relationships/image" Target="../media/image88.pdf"/><Relationship Id="rId6" Type="http://schemas.openxmlformats.org/officeDocument/2006/relationships/image" Target="../media/image8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90.pdf"/><Relationship Id="rId4" Type="http://schemas.openxmlformats.org/officeDocument/2006/relationships/image" Target="../media/image91.png"/><Relationship Id="rId5" Type="http://schemas.openxmlformats.org/officeDocument/2006/relationships/image" Target="../media/image92.pdf"/><Relationship Id="rId6" Type="http://schemas.openxmlformats.org/officeDocument/2006/relationships/image" Target="../media/image9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94.pdf"/><Relationship Id="rId4" Type="http://schemas.openxmlformats.org/officeDocument/2006/relationships/image" Target="../media/image95.png"/><Relationship Id="rId5" Type="http://schemas.openxmlformats.org/officeDocument/2006/relationships/image" Target="../media/image96.pdf"/><Relationship Id="rId6" Type="http://schemas.openxmlformats.org/officeDocument/2006/relationships/image" Target="../media/image9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98.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notesSlide" Target="../notesSlides/notesSlide49.xml"/><Relationship Id="rId4" Type="http://schemas.openxmlformats.org/officeDocument/2006/relationships/image" Target="../media/image102.pdf"/><Relationship Id="rId5" Type="http://schemas.openxmlformats.org/officeDocument/2006/relationships/image" Target="../media/image103.png"/><Relationship Id="rId6" Type="http://schemas.openxmlformats.org/officeDocument/2006/relationships/image" Target="../media/image104.pdf"/><Relationship Id="rId7" Type="http://schemas.openxmlformats.org/officeDocument/2006/relationships/image" Target="../media/image105.png"/><Relationship Id="rId8" Type="http://schemas.openxmlformats.org/officeDocument/2006/relationships/oleObject" Target="../embeddings/Microsoft_Equation42.bin"/><Relationship Id="rId9" Type="http://schemas.openxmlformats.org/officeDocument/2006/relationships/oleObject" Target="../embeddings/Microsoft_Equation43.bin"/><Relationship Id="rId10" Type="http://schemas.openxmlformats.org/officeDocument/2006/relationships/oleObject" Target="../embeddings/Microsoft_Equation44.bin"/></Relationships>
</file>

<file path=ppt/slides/_rels/slide5.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5.xml"/><Relationship Id="rId4" Type="http://schemas.openxmlformats.org/officeDocument/2006/relationships/oleObject" Target="../embeddings/Microsoft_Equation21.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06.pdf"/><Relationship Id="rId4" Type="http://schemas.openxmlformats.org/officeDocument/2006/relationships/image" Target="../media/image107.png"/><Relationship Id="rId5" Type="http://schemas.openxmlformats.org/officeDocument/2006/relationships/image" Target="../media/image108.pdf"/><Relationship Id="rId6" Type="http://schemas.openxmlformats.org/officeDocument/2006/relationships/image" Target="../media/image10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1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1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12.jpeg"/><Relationship Id="rId4" Type="http://schemas.openxmlformats.org/officeDocument/2006/relationships/image" Target="../media/image11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14.png"/></Relationships>
</file>

<file path=ppt/slides/_rels/slide6.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6.xml"/><Relationship Id="rId4" Type="http://schemas.openxmlformats.org/officeDocument/2006/relationships/oleObject" Target="../embeddings/Microsoft_Equation22.bin"/><Relationship Id="rId5" Type="http://schemas.openxmlformats.org/officeDocument/2006/relationships/oleObject" Target="../embeddings/Microsoft_Equation23.bin"/><Relationship Id="rId6" Type="http://schemas.openxmlformats.org/officeDocument/2006/relationships/oleObject" Target="../embeddings/Microsoft_Equation24.bin"/><Relationship Id="rId7" Type="http://schemas.openxmlformats.org/officeDocument/2006/relationships/oleObject" Target="../embeddings/Microsoft_Equation25.bin"/><Relationship Id="rId8" Type="http://schemas.openxmlformats.org/officeDocument/2006/relationships/oleObject" Target="../embeddings/Microsoft_Equation26.bin"/><Relationship Id="rId9" Type="http://schemas.openxmlformats.org/officeDocument/2006/relationships/oleObject" Target="../embeddings/Microsoft_Equation27.bin"/><Relationship Id="rId10" Type="http://schemas.openxmlformats.org/officeDocument/2006/relationships/oleObject" Target="../embeddings/Microsoft_Equation28.bin"/></Relationships>
</file>

<file path=ppt/slides/_rels/slide7.xml.rels><?xml version="1.0" encoding="UTF-8" standalone="yes"?>
<Relationships xmlns="http://schemas.openxmlformats.org/package/2006/relationships"><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notesSlide" Target="../notesSlides/notesSlide7.xml"/><Relationship Id="rId4" Type="http://schemas.openxmlformats.org/officeDocument/2006/relationships/oleObject" Target="../embeddings/Microsoft_Equation29.bin"/><Relationship Id="rId5" Type="http://schemas.openxmlformats.org/officeDocument/2006/relationships/image" Target="../media/image15.gif"/><Relationship Id="rId6" Type="http://schemas.openxmlformats.org/officeDocument/2006/relationships/oleObject" Target="../embeddings/Microsoft_Equation30.bin"/></Relationships>
</file>

<file path=ppt/slides/_rels/slide8.xml.rels><?xml version="1.0" encoding="UTF-8" standalone="yes"?>
<Relationships xmlns="http://schemas.openxmlformats.org/package/2006/relationships"><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notesSlide" Target="../notesSlides/notesSlide8.xml"/><Relationship Id="rId4" Type="http://schemas.openxmlformats.org/officeDocument/2006/relationships/image" Target="../media/image17.gif"/><Relationship Id="rId5" Type="http://schemas.openxmlformats.org/officeDocument/2006/relationships/image" Target="../media/image15.gif"/><Relationship Id="rId6" Type="http://schemas.openxmlformats.org/officeDocument/2006/relationships/oleObject" Target="../embeddings/Microsoft_Equation31.bin"/><Relationship Id="rId7" Type="http://schemas.openxmlformats.org/officeDocument/2006/relationships/oleObject" Target="../embeddings/Microsoft_Equation32.bin"/></Relationships>
</file>

<file path=ppt/slides/_rels/slide9.xml.rels><?xml version="1.0" encoding="UTF-8" standalone="yes"?>
<Relationships xmlns="http://schemas.openxmlformats.org/package/2006/relationships"><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notesSlide" Target="../notesSlides/notesSlide9.xml"/><Relationship Id="rId4" Type="http://schemas.openxmlformats.org/officeDocument/2006/relationships/oleObject" Target="../embeddings/Microsoft_Equation33.bin"/><Relationship Id="rId5"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4"/>
          <p:cNvSpPr>
            <a:spLocks noGrp="1" noChangeArrowheads="1"/>
          </p:cNvSpPr>
          <p:nvPr>
            <p:ph type="ctrTitle"/>
          </p:nvPr>
        </p:nvSpPr>
        <p:spPr>
          <a:xfrm>
            <a:off x="2860675" y="790575"/>
            <a:ext cx="6645275" cy="1087289"/>
          </a:xfrm>
          <a:ln w="9525"/>
        </p:spPr>
        <p:txBody>
          <a:bodyPr/>
          <a:lstStyle/>
          <a:p>
            <a:r>
              <a:rPr lang="en-US" dirty="0" smtClean="0"/>
              <a:t>New global study of the A-dependence of the EMC effect and the extrapolation to nuclear matter</a:t>
            </a:r>
            <a:endParaRPr lang="en-US" sz="2700" dirty="0" smtClean="0">
              <a:latin typeface="Times" pitchFamily="-112" charset="0"/>
              <a:ea typeface="Times" pitchFamily="-112" charset="0"/>
              <a:cs typeface="Times" pitchFamily="-112" charset="0"/>
            </a:endParaRPr>
          </a:p>
        </p:txBody>
      </p:sp>
      <p:sp>
        <p:nvSpPr>
          <p:cNvPr id="16387" name="Rectangle 5"/>
          <p:cNvSpPr>
            <a:spLocks noGrp="1" noChangeArrowheads="1"/>
          </p:cNvSpPr>
          <p:nvPr>
            <p:ph type="subTitle" idx="1"/>
          </p:nvPr>
        </p:nvSpPr>
        <p:spPr>
          <a:xfrm>
            <a:off x="2868613" y="2786063"/>
            <a:ext cx="4959350" cy="647700"/>
          </a:xfrm>
          <a:ln w="9525"/>
        </p:spPr>
        <p:txBody>
          <a:bodyPr/>
          <a:lstStyle/>
          <a:p>
            <a:r>
              <a:rPr lang="en-US" sz="1700" dirty="0">
                <a:latin typeface="Comic Sans MS" pitchFamily="-112" charset="0"/>
              </a:rPr>
              <a:t>Patricia Solvignon</a:t>
            </a:r>
            <a:endParaRPr lang="en-US" sz="1400" dirty="0">
              <a:latin typeface="Comic Sans MS" pitchFamily="-112" charset="0"/>
            </a:endParaRPr>
          </a:p>
          <a:p>
            <a:r>
              <a:rPr lang="en-US" sz="1400" dirty="0">
                <a:latin typeface="Comic Sans MS" pitchFamily="-112" charset="0"/>
              </a:rPr>
              <a:t>Argonne National Laboratory</a:t>
            </a:r>
          </a:p>
        </p:txBody>
      </p:sp>
      <p:sp>
        <p:nvSpPr>
          <p:cNvPr id="16388" name="Rectangle 8"/>
          <p:cNvSpPr>
            <a:spLocks noChangeArrowheads="1"/>
          </p:cNvSpPr>
          <p:nvPr/>
        </p:nvSpPr>
        <p:spPr bwMode="auto">
          <a:xfrm>
            <a:off x="4400675" y="6347425"/>
            <a:ext cx="3257021" cy="983011"/>
          </a:xfrm>
          <a:prstGeom prst="rect">
            <a:avLst/>
          </a:prstGeom>
          <a:noFill/>
          <a:ln w="9525">
            <a:noFill/>
            <a:miter lim="800000"/>
            <a:headEnd/>
            <a:tailEnd/>
          </a:ln>
        </p:spPr>
        <p:txBody>
          <a:bodyPr wrap="none" lIns="89584" tIns="44792" rIns="89584" bIns="44792">
            <a:prstTxWarp prst="textNoShape">
              <a:avLst/>
            </a:prstTxWarp>
            <a:spAutoFit/>
          </a:bodyPr>
          <a:lstStyle/>
          <a:p>
            <a:pPr algn="ctr"/>
            <a:r>
              <a:rPr lang="en-US" sz="2000" dirty="0" smtClean="0"/>
              <a:t>Physics Division Seminar</a:t>
            </a:r>
          </a:p>
          <a:p>
            <a:pPr algn="ctr"/>
            <a:r>
              <a:rPr lang="en-US" sz="1800" i="1" dirty="0" smtClean="0">
                <a:latin typeface="Chalkboard"/>
                <a:cs typeface="Chalkboard"/>
              </a:rPr>
              <a:t>Argonne National Laboratory</a:t>
            </a:r>
          </a:p>
          <a:p>
            <a:pPr algn="ctr"/>
            <a:r>
              <a:rPr lang="en-US" sz="2000" dirty="0" smtClean="0"/>
              <a:t> October 6, </a:t>
            </a:r>
            <a:r>
              <a:rPr lang="en-US" sz="2000" dirty="0"/>
              <a:t>2008</a:t>
            </a:r>
          </a:p>
        </p:txBody>
      </p:sp>
      <p:sp>
        <p:nvSpPr>
          <p:cNvPr id="5" name="TextBox 4"/>
          <p:cNvSpPr txBox="1"/>
          <p:nvPr/>
        </p:nvSpPr>
        <p:spPr>
          <a:xfrm>
            <a:off x="3461223" y="4270617"/>
            <a:ext cx="5988662" cy="646331"/>
          </a:xfrm>
          <a:prstGeom prst="rect">
            <a:avLst/>
          </a:prstGeom>
          <a:noFill/>
        </p:spPr>
        <p:txBody>
          <a:bodyPr wrap="square" rtlCol="0">
            <a:spAutoFit/>
          </a:bodyPr>
          <a:lstStyle/>
          <a:p>
            <a:pPr algn="ctr"/>
            <a:r>
              <a:rPr lang="en-US" sz="1800" dirty="0" smtClean="0">
                <a:solidFill>
                  <a:schemeClr val="accent1"/>
                </a:solidFill>
              </a:rPr>
              <a:t>Work done in collaboration with:</a:t>
            </a:r>
          </a:p>
          <a:p>
            <a:pPr algn="ctr"/>
            <a:r>
              <a:rPr lang="en-US" sz="1800" dirty="0" smtClean="0">
                <a:solidFill>
                  <a:schemeClr val="accent1"/>
                </a:solidFill>
              </a:rPr>
              <a:t>John Arrington, Dave Gaskell, </a:t>
            </a:r>
            <a:r>
              <a:rPr lang="en-US" sz="1800" dirty="0" err="1" smtClean="0">
                <a:solidFill>
                  <a:schemeClr val="accent1"/>
                </a:solidFill>
              </a:rPr>
              <a:t>Aji</a:t>
            </a:r>
            <a:r>
              <a:rPr lang="en-US" sz="1800" dirty="0" smtClean="0">
                <a:solidFill>
                  <a:schemeClr val="accent1"/>
                </a:solidFill>
              </a:rPr>
              <a:t> Daniel and Jason </a:t>
            </a:r>
            <a:r>
              <a:rPr lang="en-US" sz="1800" dirty="0" err="1" smtClean="0">
                <a:solidFill>
                  <a:schemeClr val="accent1"/>
                </a:solidFill>
              </a:rPr>
              <a:t>Seely</a:t>
            </a:r>
            <a:endParaRPr lang="en-US" sz="1800" dirty="0">
              <a:solidFill>
                <a:schemeClr val="accent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0"/>
          </p:nvPr>
        </p:nvSpPr>
        <p:spPr>
          <a:noFill/>
        </p:spPr>
        <p:txBody>
          <a:bodyPr/>
          <a:lstStyle/>
          <a:p>
            <a:pPr defTabSz="831850"/>
            <a:fld id="{48AB86EF-CA48-8F45-94D7-1DA175993A93}" type="slidenum">
              <a:rPr lang="en-US" smtClean="0"/>
              <a:pPr defTabSz="831850"/>
              <a:t>10</a:t>
            </a:fld>
            <a:endParaRPr lang="en-US" smtClean="0"/>
          </a:p>
        </p:txBody>
      </p:sp>
      <p:sp>
        <p:nvSpPr>
          <p:cNvPr id="24579" name="Rectangle 2"/>
          <p:cNvSpPr>
            <a:spLocks noGrp="1" noChangeArrowheads="1"/>
          </p:cNvSpPr>
          <p:nvPr>
            <p:ph type="title"/>
          </p:nvPr>
        </p:nvSpPr>
        <p:spPr>
          <a:xfrm>
            <a:off x="373063" y="374650"/>
            <a:ext cx="8751887" cy="388938"/>
          </a:xfrm>
          <a:noFill/>
        </p:spPr>
        <p:txBody>
          <a:bodyPr/>
          <a:lstStyle/>
          <a:p>
            <a:r>
              <a:rPr lang="en-US" sz="2400" dirty="0"/>
              <a:t>Existing EMC Data</a:t>
            </a:r>
          </a:p>
        </p:txBody>
      </p:sp>
      <p:pic>
        <p:nvPicPr>
          <p:cNvPr id="24580" name="Picture 3" descr="slac_e139_all"/>
          <p:cNvPicPr>
            <a:picLocks noGrp="1" noChangeAspect="1" noChangeArrowheads="1"/>
          </p:cNvPicPr>
          <p:nvPr>
            <p:ph sz="half" idx="2"/>
          </p:nvPr>
        </p:nvPicPr>
        <p:blipFill>
          <a:blip r:embed="rId3"/>
          <a:srcRect t="8888" r="8888"/>
          <a:stretch>
            <a:fillRect/>
          </a:stretch>
        </p:blipFill>
        <p:spPr>
          <a:xfrm>
            <a:off x="4694017" y="1033976"/>
            <a:ext cx="5010150" cy="5946775"/>
          </a:xfrm>
        </p:spPr>
      </p:pic>
      <p:sp>
        <p:nvSpPr>
          <p:cNvPr id="24581" name="Rectangle 5"/>
          <p:cNvSpPr>
            <a:spLocks noGrp="1" noChangeArrowheads="1"/>
          </p:cNvSpPr>
          <p:nvPr>
            <p:ph type="body" sz="half" idx="1"/>
          </p:nvPr>
        </p:nvSpPr>
        <p:spPr>
          <a:xfrm>
            <a:off x="0" y="1824601"/>
            <a:ext cx="5019750" cy="3401768"/>
          </a:xfrm>
        </p:spPr>
        <p:txBody>
          <a:bodyPr/>
          <a:lstStyle/>
          <a:p>
            <a:pPr marL="334963" indent="-334963" defTabSz="895350">
              <a:buClr>
                <a:srgbClr val="AC5FB0"/>
              </a:buClr>
              <a:buNone/>
            </a:pPr>
            <a:r>
              <a:rPr lang="en-US" sz="2200" b="1" dirty="0" smtClean="0">
                <a:latin typeface="Times" pitchFamily="-112" charset="0"/>
                <a:ea typeface="Times" pitchFamily="-112" charset="0"/>
                <a:cs typeface="Times" pitchFamily="-112" charset="0"/>
              </a:rPr>
              <a:t>       SLAC E139:</a:t>
            </a:r>
          </a:p>
          <a:p>
            <a:pPr marL="334963" indent="-334963" defTabSz="895350">
              <a:buClr>
                <a:srgbClr val="AC5FB0"/>
              </a:buClr>
              <a:buNone/>
            </a:pPr>
            <a:endParaRPr lang="en-US" sz="2200" baseline="30000" dirty="0" smtClean="0">
              <a:latin typeface="Times" pitchFamily="-112" charset="0"/>
              <a:ea typeface="Times" pitchFamily="-112" charset="0"/>
              <a:cs typeface="Times" pitchFamily="-112" charset="0"/>
            </a:endParaRPr>
          </a:p>
          <a:p>
            <a:pPr marL="727075" lvl="1" indent="-279400" defTabSz="895350">
              <a:buClr>
                <a:srgbClr val="AC5FB0"/>
              </a:buClr>
              <a:buFont typeface="Wingdings" pitchFamily="-112" charset="2"/>
              <a:buChar char="w"/>
            </a:pPr>
            <a:r>
              <a:rPr lang="en-US" sz="2200" dirty="0" smtClean="0">
                <a:latin typeface="Times" pitchFamily="-112" charset="0"/>
                <a:ea typeface="Times" pitchFamily="-112" charset="0"/>
                <a:cs typeface="Times" pitchFamily="-112" charset="0"/>
                <a:sym typeface="Symbol" pitchFamily="-112" charset="2"/>
              </a:rPr>
              <a:t>Most complete</a:t>
            </a:r>
            <a:r>
              <a:rPr lang="en-US" sz="2200" b="1" i="1" dirty="0" smtClean="0">
                <a:solidFill>
                  <a:srgbClr val="FF0000"/>
                </a:solidFill>
                <a:latin typeface="Times" pitchFamily="-112" charset="0"/>
                <a:ea typeface="Times" pitchFamily="-112" charset="0"/>
                <a:cs typeface="Times" pitchFamily="-112" charset="0"/>
                <a:sym typeface="Symbol" pitchFamily="-112" charset="2"/>
              </a:rPr>
              <a:t> </a:t>
            </a:r>
            <a:r>
              <a:rPr lang="en-US" sz="2200" dirty="0" smtClean="0">
                <a:solidFill>
                  <a:srgbClr val="131313"/>
                </a:solidFill>
                <a:latin typeface="Times" pitchFamily="-112" charset="0"/>
                <a:ea typeface="Times" pitchFamily="-112" charset="0"/>
                <a:cs typeface="Times" pitchFamily="-112" charset="0"/>
                <a:sym typeface="Symbol" pitchFamily="-112" charset="2"/>
              </a:rPr>
              <a:t>data set</a:t>
            </a:r>
            <a:r>
              <a:rPr lang="en-US" sz="2200" dirty="0" smtClean="0">
                <a:latin typeface="Times" pitchFamily="-112" charset="0"/>
                <a:ea typeface="Times" pitchFamily="-112" charset="0"/>
                <a:cs typeface="Times" pitchFamily="-112" charset="0"/>
                <a:sym typeface="Symbol" pitchFamily="-112" charset="2"/>
              </a:rPr>
              <a:t>:</a:t>
            </a:r>
            <a:r>
              <a:rPr lang="en-US" sz="2200" dirty="0" smtClean="0">
                <a:latin typeface="Times" pitchFamily="-112" charset="0"/>
                <a:ea typeface="Times" pitchFamily="-112" charset="0"/>
                <a:cs typeface="Times" pitchFamily="-112" charset="0"/>
              </a:rPr>
              <a:t>  A=4 to 197</a:t>
            </a:r>
          </a:p>
          <a:p>
            <a:pPr marL="727075" lvl="1" indent="-279400" defTabSz="895350">
              <a:buClr>
                <a:srgbClr val="AC5FB0"/>
              </a:buClr>
              <a:buFont typeface="Wingdings" pitchFamily="-112" charset="2"/>
              <a:buChar char="w"/>
            </a:pPr>
            <a:endParaRPr lang="en-US" sz="2200" dirty="0" smtClean="0">
              <a:latin typeface="Times" pitchFamily="-112" charset="0"/>
              <a:ea typeface="Times" pitchFamily="-112" charset="0"/>
              <a:cs typeface="Times" pitchFamily="-112" charset="0"/>
            </a:endParaRPr>
          </a:p>
          <a:p>
            <a:pPr marL="727075" lvl="1" indent="-279400" defTabSz="895350">
              <a:buClr>
                <a:srgbClr val="AC5FB0"/>
              </a:buClr>
              <a:buFont typeface="Wingdings" pitchFamily="-112" charset="2"/>
              <a:buChar char="w"/>
            </a:pPr>
            <a:r>
              <a:rPr lang="en-US" sz="2200" dirty="0" smtClean="0">
                <a:latin typeface="Times" pitchFamily="-112" charset="0"/>
                <a:ea typeface="Times" pitchFamily="-112" charset="0"/>
                <a:cs typeface="Times" pitchFamily="-112" charset="0"/>
              </a:rPr>
              <a:t>Most precise at large </a:t>
            </a:r>
            <a:r>
              <a:rPr lang="en-US" sz="2200" i="1" dirty="0" err="1" smtClean="0">
                <a:latin typeface="Times" pitchFamily="-112" charset="0"/>
                <a:ea typeface="Times" pitchFamily="-112" charset="0"/>
                <a:cs typeface="Times" pitchFamily="-112" charset="0"/>
              </a:rPr>
              <a:t>x</a:t>
            </a:r>
            <a:r>
              <a:rPr lang="en-US" sz="2200" i="1" dirty="0" smtClean="0">
                <a:latin typeface="Times" pitchFamily="-112" charset="0"/>
                <a:ea typeface="Times" pitchFamily="-112" charset="0"/>
                <a:cs typeface="Times" pitchFamily="-112" charset="0"/>
              </a:rPr>
              <a:t> </a:t>
            </a:r>
          </a:p>
          <a:p>
            <a:pPr marL="727075" lvl="1" indent="-279400" defTabSz="895350">
              <a:buClr>
                <a:srgbClr val="AC5FB0"/>
              </a:buClr>
              <a:buFontTx/>
              <a:buNone/>
            </a:pPr>
            <a:endParaRPr lang="en-US" sz="2200" baseline="30000" dirty="0" smtClean="0">
              <a:latin typeface="Times" pitchFamily="-112" charset="0"/>
              <a:ea typeface="Times" pitchFamily="-112" charset="0"/>
              <a:cs typeface="Times" pitchFamily="-112" charset="0"/>
            </a:endParaRPr>
          </a:p>
          <a:p>
            <a:pPr marL="1343025" lvl="3" indent="-279400" defTabSz="895350">
              <a:buClr>
                <a:srgbClr val="AC5FB0"/>
              </a:buClr>
              <a:buFont typeface="Lucida Grande" pitchFamily="-112" charset="0"/>
              <a:buChar char="→"/>
            </a:pPr>
            <a:r>
              <a:rPr lang="en-US" sz="2200" baseline="30000" dirty="0" smtClean="0">
                <a:latin typeface="Times" pitchFamily="-112" charset="0"/>
                <a:ea typeface="Times" pitchFamily="-112" charset="0"/>
                <a:cs typeface="Times" pitchFamily="-112" charset="0"/>
              </a:rPr>
              <a:t> </a:t>
            </a:r>
            <a:r>
              <a:rPr lang="en-US" sz="2200" dirty="0" smtClean="0">
                <a:latin typeface="Times" pitchFamily="-112" charset="0"/>
                <a:ea typeface="Times" pitchFamily="-112" charset="0"/>
                <a:cs typeface="Times" pitchFamily="-112" charset="0"/>
              </a:rPr>
              <a:t>Q</a:t>
            </a:r>
            <a:r>
              <a:rPr lang="en-US" sz="2200" baseline="30000" dirty="0" smtClean="0">
                <a:latin typeface="Times" pitchFamily="-112" charset="0"/>
                <a:ea typeface="Times" pitchFamily="-112" charset="0"/>
                <a:cs typeface="Times" pitchFamily="-112" charset="0"/>
              </a:rPr>
              <a:t>2</a:t>
            </a:r>
            <a:r>
              <a:rPr lang="en-US" sz="2200" dirty="0" smtClean="0">
                <a:latin typeface="Times" pitchFamily="-112" charset="0"/>
                <a:ea typeface="Times" pitchFamily="-112" charset="0"/>
                <a:cs typeface="Times" pitchFamily="-112" charset="0"/>
              </a:rPr>
              <a:t>-independent</a:t>
            </a:r>
          </a:p>
          <a:p>
            <a:pPr marL="1343025" lvl="3" indent="-279400" defTabSz="895350">
              <a:buClr>
                <a:srgbClr val="AC5FB0"/>
              </a:buClr>
              <a:buFont typeface="Lucida Grande" pitchFamily="-112" charset="0"/>
              <a:buChar char="→"/>
            </a:pPr>
            <a:r>
              <a:rPr lang="en-US" sz="2200" dirty="0" smtClean="0">
                <a:latin typeface="Times" pitchFamily="-112" charset="0"/>
                <a:ea typeface="Times" pitchFamily="-112" charset="0"/>
                <a:cs typeface="Times" pitchFamily="-112" charset="0"/>
              </a:rPr>
              <a:t> universal shape</a:t>
            </a:r>
          </a:p>
          <a:p>
            <a:pPr marL="1343025" lvl="3" indent="-279400" defTabSz="895350">
              <a:buClr>
                <a:srgbClr val="AC5FB0"/>
              </a:buClr>
              <a:buFont typeface="Lucida Grande" pitchFamily="-112" charset="0"/>
              <a:buChar char="→"/>
            </a:pPr>
            <a:r>
              <a:rPr lang="en-US" sz="2200" dirty="0" smtClean="0">
                <a:latin typeface="Times" pitchFamily="-112" charset="0"/>
                <a:ea typeface="Times" pitchFamily="-112" charset="0"/>
                <a:cs typeface="Times" pitchFamily="-112" charset="0"/>
              </a:rPr>
              <a:t> magnitude dependent on A</a:t>
            </a:r>
            <a:endParaRPr lang="en-US" sz="2200" baseline="30000" dirty="0" smtClean="0">
              <a:latin typeface="Times" pitchFamily="-112" charset="0"/>
              <a:ea typeface="Times" pitchFamily="-112" charset="0"/>
              <a:cs typeface="Times" pitchFamily="-112" charset="0"/>
            </a:endParaRPr>
          </a:p>
        </p:txBody>
      </p:sp>
      <p:sp>
        <p:nvSpPr>
          <p:cNvPr id="24582" name="TextBox 5"/>
          <p:cNvSpPr txBox="1">
            <a:spLocks noChangeArrowheads="1"/>
          </p:cNvSpPr>
          <p:nvPr/>
        </p:nvSpPr>
        <p:spPr bwMode="auto">
          <a:xfrm>
            <a:off x="7156230" y="767276"/>
            <a:ext cx="735012" cy="398462"/>
          </a:xfrm>
          <a:prstGeom prst="rect">
            <a:avLst/>
          </a:prstGeom>
          <a:solidFill>
            <a:srgbClr val="FFB76B"/>
          </a:solidFill>
          <a:ln w="9525">
            <a:noFill/>
            <a:miter lim="800000"/>
            <a:headEnd/>
            <a:tailEnd/>
          </a:ln>
        </p:spPr>
        <p:txBody>
          <a:bodyPr wrap="none" lIns="89584" tIns="44792" rIns="89584" bIns="44792">
            <a:prstTxWarp prst="textNoShape">
              <a:avLst/>
            </a:prstTxWarp>
            <a:spAutoFit/>
          </a:bodyPr>
          <a:lstStyle/>
          <a:p>
            <a:r>
              <a:rPr lang="en-US" sz="2000">
                <a:latin typeface="Times" pitchFamily="-112" charset="0"/>
                <a:ea typeface="Times" pitchFamily="-112" charset="0"/>
                <a:cs typeface="Times" pitchFamily="-112" charset="0"/>
              </a:rPr>
              <a:t>E139</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0"/>
          </p:nvPr>
        </p:nvSpPr>
        <p:spPr>
          <a:noFill/>
        </p:spPr>
        <p:txBody>
          <a:bodyPr/>
          <a:lstStyle/>
          <a:p>
            <a:pPr defTabSz="831850"/>
            <a:fld id="{48AB86EF-CA48-8F45-94D7-1DA175993A93}" type="slidenum">
              <a:rPr lang="en-US" smtClean="0"/>
              <a:pPr defTabSz="831850"/>
              <a:t>11</a:t>
            </a:fld>
            <a:endParaRPr lang="en-US" smtClean="0"/>
          </a:p>
        </p:txBody>
      </p:sp>
      <p:sp>
        <p:nvSpPr>
          <p:cNvPr id="24579" name="Rectangle 2"/>
          <p:cNvSpPr>
            <a:spLocks noGrp="1" noChangeArrowheads="1"/>
          </p:cNvSpPr>
          <p:nvPr>
            <p:ph type="title"/>
          </p:nvPr>
        </p:nvSpPr>
        <p:spPr>
          <a:xfrm>
            <a:off x="373063" y="374650"/>
            <a:ext cx="8751887" cy="388938"/>
          </a:xfrm>
          <a:noFill/>
        </p:spPr>
        <p:txBody>
          <a:bodyPr/>
          <a:lstStyle/>
          <a:p>
            <a:r>
              <a:rPr lang="en-US" sz="2400" dirty="0" smtClean="0"/>
              <a:t>Nucleon only model</a:t>
            </a:r>
            <a:endParaRPr lang="en-US" sz="2400" dirty="0"/>
          </a:p>
        </p:txBody>
      </p:sp>
      <p:sp>
        <p:nvSpPr>
          <p:cNvPr id="24581" name="Rectangle 5"/>
          <p:cNvSpPr>
            <a:spLocks noGrp="1" noChangeArrowheads="1"/>
          </p:cNvSpPr>
          <p:nvPr>
            <p:ph type="body" sz="half" idx="1"/>
          </p:nvPr>
        </p:nvSpPr>
        <p:spPr>
          <a:xfrm>
            <a:off x="393714" y="1006846"/>
            <a:ext cx="9009063" cy="3592591"/>
          </a:xfrm>
        </p:spPr>
        <p:txBody>
          <a:bodyPr/>
          <a:lstStyle/>
          <a:p>
            <a:pPr marL="334963" indent="-334963" defTabSz="895350">
              <a:buClr>
                <a:srgbClr val="AC5FB0"/>
              </a:buClr>
              <a:buNone/>
            </a:pPr>
            <a:r>
              <a:rPr lang="en-US" sz="2000" b="1" dirty="0" smtClean="0">
                <a:latin typeface="Times" pitchFamily="-112" charset="0"/>
                <a:ea typeface="Times" pitchFamily="-112" charset="0"/>
                <a:cs typeface="Times" pitchFamily="-112" charset="0"/>
              </a:rPr>
              <a:t>Assumptions on the nucleon structure function:</a:t>
            </a:r>
            <a:endParaRPr lang="en-US" sz="2000" b="1" baseline="30000" dirty="0" smtClean="0">
              <a:latin typeface="Times" pitchFamily="-112" charset="0"/>
              <a:ea typeface="Times" pitchFamily="-112" charset="0"/>
              <a:cs typeface="Times" pitchFamily="-112" charset="0"/>
            </a:endParaRPr>
          </a:p>
          <a:p>
            <a:pPr marL="2029688" lvl="5" indent="-334963" defTabSz="895350">
              <a:buClr>
                <a:srgbClr val="AC5FB0"/>
              </a:buClr>
              <a:buFont typeface="Lucida Grande"/>
              <a:buChar char="­"/>
            </a:pPr>
            <a:r>
              <a:rPr lang="en-US" sz="2000" b="1" dirty="0" smtClean="0">
                <a:latin typeface="Times" pitchFamily="-112" charset="0"/>
                <a:ea typeface="Times" pitchFamily="-112" charset="0"/>
                <a:cs typeface="Times" pitchFamily="-112" charset="0"/>
              </a:rPr>
              <a:t>not modified in medium</a:t>
            </a:r>
          </a:p>
          <a:p>
            <a:pPr marL="2029688" lvl="5" indent="-334963" defTabSz="895350">
              <a:buClr>
                <a:srgbClr val="AC5FB0"/>
              </a:buClr>
              <a:buFont typeface="Lucida Grande"/>
              <a:buChar char="­"/>
            </a:pPr>
            <a:r>
              <a:rPr lang="en-US" sz="2000" b="1" dirty="0" smtClean="0">
                <a:latin typeface="Times" pitchFamily="-112" charset="0"/>
                <a:ea typeface="Times" pitchFamily="-112" charset="0"/>
                <a:cs typeface="Times" pitchFamily="-112" charset="0"/>
              </a:rPr>
              <a:t>the same on and off the energy shell</a:t>
            </a:r>
          </a:p>
          <a:p>
            <a:pPr marL="2029688" lvl="5" indent="-334963" defTabSz="895350">
              <a:buClr>
                <a:srgbClr val="AC5FB0"/>
              </a:buClr>
              <a:buFont typeface="Lucida Grande"/>
              <a:buChar char="­"/>
            </a:pPr>
            <a:endParaRPr lang="en-US" sz="2000" b="1" dirty="0" smtClean="0">
              <a:latin typeface="Times" pitchFamily="-112" charset="0"/>
              <a:ea typeface="Times" pitchFamily="-112" charset="0"/>
              <a:cs typeface="Times" pitchFamily="-112" charset="0"/>
            </a:endParaRPr>
          </a:p>
          <a:p>
            <a:pPr marL="701675" lvl="1" indent="-334963" defTabSz="895350">
              <a:buClr>
                <a:srgbClr val="AC5FB0"/>
              </a:buClr>
              <a:buNone/>
            </a:pPr>
            <a:endParaRPr lang="en-US" sz="2000" b="1" dirty="0" smtClean="0">
              <a:latin typeface="Times" pitchFamily="-112" charset="0"/>
              <a:ea typeface="Times" pitchFamily="-112" charset="0"/>
              <a:cs typeface="Times" pitchFamily="-112" charset="0"/>
            </a:endParaRPr>
          </a:p>
          <a:p>
            <a:pPr marL="701675" lvl="1" indent="-334963" defTabSz="895350">
              <a:buClr>
                <a:srgbClr val="AC5FB0"/>
              </a:buClr>
              <a:buFont typeface="Lucida Grande"/>
              <a:buChar char="­"/>
            </a:pPr>
            <a:endParaRPr lang="en-US" sz="2000" b="1" dirty="0" smtClean="0">
              <a:latin typeface="Times" pitchFamily="-112" charset="0"/>
              <a:ea typeface="Times" pitchFamily="-112" charset="0"/>
              <a:cs typeface="Times" pitchFamily="-112" charset="0"/>
            </a:endParaRPr>
          </a:p>
          <a:p>
            <a:pPr marL="334963" indent="-334963" defTabSz="895350">
              <a:buClr>
                <a:srgbClr val="AC5FB0"/>
              </a:buClr>
              <a:buNone/>
            </a:pPr>
            <a:endParaRPr lang="en-US" sz="2000" b="1" dirty="0" smtClean="0">
              <a:latin typeface="Times" pitchFamily="-112" charset="0"/>
              <a:ea typeface="Times" pitchFamily="-112" charset="0"/>
              <a:cs typeface="Times" pitchFamily="-112" charset="0"/>
            </a:endParaRPr>
          </a:p>
          <a:p>
            <a:pPr marL="334963" indent="-334963" defTabSz="895350">
              <a:buClr>
                <a:srgbClr val="AC5FB0"/>
              </a:buClr>
              <a:buNone/>
            </a:pPr>
            <a:r>
              <a:rPr lang="en-US" sz="2000" b="1" dirty="0" smtClean="0">
                <a:latin typeface="Times" pitchFamily="-112" charset="0"/>
                <a:ea typeface="Times" pitchFamily="-112" charset="0"/>
                <a:cs typeface="Times" pitchFamily="-112" charset="0"/>
              </a:rPr>
              <a:t>Fermi momentum &lt;&lt; </a:t>
            </a:r>
            <a:r>
              <a:rPr lang="en-US" sz="2000" b="1" dirty="0" err="1" smtClean="0">
                <a:latin typeface="Times" pitchFamily="-112" charset="0"/>
                <a:ea typeface="Times" pitchFamily="-112" charset="0"/>
                <a:cs typeface="Times" pitchFamily="-112" charset="0"/>
              </a:rPr>
              <a:t>M</a:t>
            </a:r>
            <a:r>
              <a:rPr lang="en-US" sz="2000" b="1" baseline="-25000" dirty="0" err="1" smtClean="0">
                <a:latin typeface="Times" pitchFamily="-112" charset="0"/>
                <a:ea typeface="Times" pitchFamily="-112" charset="0"/>
                <a:cs typeface="Times" pitchFamily="-112" charset="0"/>
              </a:rPr>
              <a:t>nucleon</a:t>
            </a:r>
            <a:r>
              <a:rPr lang="en-US" sz="2000" b="1" baseline="-25000" dirty="0" smtClean="0">
                <a:latin typeface="Times" pitchFamily="-112" charset="0"/>
                <a:ea typeface="Times" pitchFamily="-112" charset="0"/>
                <a:cs typeface="Times" pitchFamily="-112" charset="0"/>
              </a:rPr>
              <a:t> </a:t>
            </a:r>
          </a:p>
          <a:p>
            <a:pPr marL="334963" indent="-334963" defTabSz="895350">
              <a:buClr>
                <a:srgbClr val="AC5FB0"/>
              </a:buClr>
              <a:buNone/>
            </a:pPr>
            <a:endParaRPr lang="en-US" sz="2000" b="1" baseline="-25000" dirty="0" smtClean="0">
              <a:latin typeface="Times" pitchFamily="-112" charset="0"/>
              <a:ea typeface="Times" pitchFamily="-112" charset="0"/>
              <a:cs typeface="Times" pitchFamily="-112" charset="0"/>
            </a:endParaRPr>
          </a:p>
          <a:p>
            <a:pPr marL="334963" indent="-334963" defTabSz="895350">
              <a:buClr>
                <a:srgbClr val="AC5FB0"/>
              </a:buClr>
              <a:buNone/>
            </a:pPr>
            <a:r>
              <a:rPr lang="en-US" sz="2000" b="1" dirty="0" err="1" smtClean="0">
                <a:latin typeface="Wingdings"/>
                <a:ea typeface="Wingdings"/>
                <a:cs typeface="Wingdings"/>
              </a:rPr>
              <a:t></a:t>
            </a:r>
            <a:r>
              <a:rPr lang="en-US" sz="2000" b="1" dirty="0" smtClean="0">
                <a:latin typeface="Wingdings"/>
                <a:ea typeface="Wingdings"/>
                <a:cs typeface="Wingdings"/>
              </a:rPr>
              <a:t>    </a:t>
            </a:r>
            <a:r>
              <a:rPr lang="en-US" sz="2000" b="1" dirty="0" smtClean="0">
                <a:latin typeface="Times" pitchFamily="-112" charset="0"/>
                <a:ea typeface="Times" pitchFamily="-112" charset="0"/>
                <a:cs typeface="Times" pitchFamily="-112" charset="0"/>
              </a:rPr>
              <a:t>is narrowly peaked and    </a:t>
            </a:r>
          </a:p>
        </p:txBody>
      </p:sp>
      <p:pic>
        <p:nvPicPr>
          <p:cNvPr id="5" name="Picture 4"/>
          <p:cNvPicPr>
            <a:picLocks noChangeAspect="1"/>
          </p:cNvPicPr>
          <p:nvPr/>
        </p:nvPicPr>
        <p:blipFill>
          <a:blip r:embed="rId4"/>
          <a:stretch>
            <a:fillRect/>
          </a:stretch>
        </p:blipFill>
        <p:spPr>
          <a:xfrm>
            <a:off x="5342849" y="2155272"/>
            <a:ext cx="4715551" cy="3099816"/>
          </a:xfrm>
          <a:prstGeom prst="rect">
            <a:avLst/>
          </a:prstGeom>
        </p:spPr>
      </p:pic>
      <p:graphicFrame>
        <p:nvGraphicFramePr>
          <p:cNvPr id="6" name="Object 5"/>
          <p:cNvGraphicFramePr>
            <a:graphicFrameLocks noChangeAspect="1"/>
          </p:cNvGraphicFramePr>
          <p:nvPr/>
        </p:nvGraphicFramePr>
        <p:xfrm>
          <a:off x="1029227" y="2438229"/>
          <a:ext cx="3941601" cy="892438"/>
        </p:xfrm>
        <a:graphic>
          <a:graphicData uri="http://schemas.openxmlformats.org/presentationml/2006/ole">
            <p:oleObj spid="_x0000_s153602" name="Equation" r:id="rId5" imgW="2019300" imgH="457200" progId="Equation.3">
              <p:embed/>
            </p:oleObj>
          </a:graphicData>
        </a:graphic>
      </p:graphicFrame>
      <p:graphicFrame>
        <p:nvGraphicFramePr>
          <p:cNvPr id="153603" name="Object 3"/>
          <p:cNvGraphicFramePr>
            <a:graphicFrameLocks noChangeAspect="1"/>
          </p:cNvGraphicFramePr>
          <p:nvPr/>
        </p:nvGraphicFramePr>
        <p:xfrm>
          <a:off x="815979" y="4214628"/>
          <a:ext cx="862325" cy="389230"/>
        </p:xfrm>
        <a:graphic>
          <a:graphicData uri="http://schemas.openxmlformats.org/presentationml/2006/ole">
            <p:oleObj spid="_x0000_s153603" name="Equation" r:id="rId6" imgW="393700" imgH="177800" progId="Equation.3">
              <p:embed/>
            </p:oleObj>
          </a:graphicData>
        </a:graphic>
      </p:graphicFrame>
      <p:graphicFrame>
        <p:nvGraphicFramePr>
          <p:cNvPr id="153604" name="Object 4"/>
          <p:cNvGraphicFramePr>
            <a:graphicFrameLocks noChangeAspect="1"/>
          </p:cNvGraphicFramePr>
          <p:nvPr/>
        </p:nvGraphicFramePr>
        <p:xfrm>
          <a:off x="4426000" y="4219605"/>
          <a:ext cx="696913" cy="386304"/>
        </p:xfrm>
        <a:graphic>
          <a:graphicData uri="http://schemas.openxmlformats.org/presentationml/2006/ole">
            <p:oleObj spid="_x0000_s153604" name="Equation" r:id="rId7" imgW="317500" imgH="165100" progId="Equation.3">
              <p:embed/>
            </p:oleObj>
          </a:graphicData>
        </a:graphic>
      </p:graphicFrame>
      <p:graphicFrame>
        <p:nvGraphicFramePr>
          <p:cNvPr id="153605" name="Object 5"/>
          <p:cNvGraphicFramePr>
            <a:graphicFrameLocks noChangeAspect="1"/>
          </p:cNvGraphicFramePr>
          <p:nvPr/>
        </p:nvGraphicFramePr>
        <p:xfrm>
          <a:off x="309424" y="4684694"/>
          <a:ext cx="1165225" cy="768350"/>
        </p:xfrm>
        <a:graphic>
          <a:graphicData uri="http://schemas.openxmlformats.org/presentationml/2006/ole">
            <p:oleObj spid="_x0000_s153605" name="Equation" r:id="rId8" imgW="596900" imgH="393700" progId="Equation.3">
              <p:embed/>
            </p:oleObj>
          </a:graphicData>
        </a:graphic>
      </p:graphicFrame>
      <p:sp>
        <p:nvSpPr>
          <p:cNvPr id="10" name="TextBox 9"/>
          <p:cNvSpPr txBox="1"/>
          <p:nvPr/>
        </p:nvSpPr>
        <p:spPr>
          <a:xfrm>
            <a:off x="1797240" y="4832835"/>
            <a:ext cx="513181" cy="461665"/>
          </a:xfrm>
          <a:prstGeom prst="rect">
            <a:avLst/>
          </a:prstGeom>
          <a:noFill/>
        </p:spPr>
        <p:txBody>
          <a:bodyPr wrap="none" rtlCol="0">
            <a:spAutoFit/>
          </a:bodyPr>
          <a:lstStyle/>
          <a:p>
            <a:r>
              <a:rPr lang="en-US" dirty="0" err="1" smtClean="0">
                <a:latin typeface="Wingdings"/>
                <a:ea typeface="Wingdings"/>
                <a:cs typeface="Wingdings"/>
              </a:rPr>
              <a:t></a:t>
            </a:r>
            <a:endParaRPr lang="en-US" dirty="0"/>
          </a:p>
        </p:txBody>
      </p:sp>
      <p:sp>
        <p:nvSpPr>
          <p:cNvPr id="11" name="TextBox 10"/>
          <p:cNvSpPr txBox="1"/>
          <p:nvPr/>
        </p:nvSpPr>
        <p:spPr>
          <a:xfrm>
            <a:off x="2566609" y="4826266"/>
            <a:ext cx="2133918" cy="461665"/>
          </a:xfrm>
          <a:prstGeom prst="rect">
            <a:avLst/>
          </a:prstGeom>
          <a:noFill/>
        </p:spPr>
        <p:txBody>
          <a:bodyPr wrap="none" rtlCol="0">
            <a:spAutoFit/>
          </a:bodyPr>
          <a:lstStyle/>
          <a:p>
            <a:r>
              <a:rPr lang="en-US" dirty="0" smtClean="0"/>
              <a:t>no EMC effect</a:t>
            </a:r>
            <a:endParaRPr lang="en-US" dirty="0"/>
          </a:p>
        </p:txBody>
      </p:sp>
      <p:cxnSp>
        <p:nvCxnSpPr>
          <p:cNvPr id="13" name="Straight Arrow Connector 12"/>
          <p:cNvCxnSpPr/>
          <p:nvPr/>
        </p:nvCxnSpPr>
        <p:spPr bwMode="auto">
          <a:xfrm flipV="1">
            <a:off x="4708489" y="3316412"/>
            <a:ext cx="3956341" cy="175385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a:off x="6659902" y="1796233"/>
            <a:ext cx="2654468" cy="461665"/>
          </a:xfrm>
          <a:prstGeom prst="rect">
            <a:avLst/>
          </a:prstGeom>
          <a:noFill/>
        </p:spPr>
        <p:txBody>
          <a:bodyPr wrap="none" rtlCol="0">
            <a:spAutoFit/>
          </a:bodyPr>
          <a:lstStyle/>
          <a:p>
            <a:pPr algn="ctr"/>
            <a:r>
              <a:rPr lang="en-US" sz="1200" dirty="0" smtClean="0">
                <a:solidFill>
                  <a:srgbClr val="9316B0"/>
                </a:solidFill>
              </a:rPr>
              <a:t>Smith &amp; Miller,</a:t>
            </a:r>
          </a:p>
          <a:p>
            <a:pPr algn="ctr"/>
            <a:r>
              <a:rPr lang="en-US" sz="1200" dirty="0" smtClean="0">
                <a:solidFill>
                  <a:srgbClr val="9316B0"/>
                </a:solidFill>
              </a:rPr>
              <a:t>PRC 65, 015211 and 055206 (2002)</a:t>
            </a:r>
            <a:endParaRPr lang="en-US" sz="1200" dirty="0">
              <a:solidFill>
                <a:srgbClr val="9316B0"/>
              </a:solidFill>
            </a:endParaRPr>
          </a:p>
        </p:txBody>
      </p:sp>
      <p:sp>
        <p:nvSpPr>
          <p:cNvPr id="16" name="TextBox 15"/>
          <p:cNvSpPr txBox="1"/>
          <p:nvPr/>
        </p:nvSpPr>
        <p:spPr>
          <a:xfrm>
            <a:off x="366914" y="6011879"/>
            <a:ext cx="9493916" cy="830997"/>
          </a:xfrm>
          <a:prstGeom prst="rect">
            <a:avLst/>
          </a:prstGeom>
          <a:noFill/>
        </p:spPr>
        <p:txBody>
          <a:bodyPr wrap="square" rtlCol="0">
            <a:spAutoFit/>
          </a:bodyPr>
          <a:lstStyle/>
          <a:p>
            <a:r>
              <a:rPr lang="en-US" i="1" dirty="0" smtClean="0">
                <a:solidFill>
                  <a:srgbClr val="1200F7"/>
                </a:solidFill>
              </a:rPr>
              <a:t>“… some effect not contained within the conventional framework is responsible for the EMC effect.”</a:t>
            </a:r>
            <a:endParaRPr lang="en-US" i="1" dirty="0">
              <a:solidFill>
                <a:srgbClr val="1200F7"/>
              </a:solidFill>
            </a:endParaRPr>
          </a:p>
        </p:txBody>
      </p:sp>
      <p:sp>
        <p:nvSpPr>
          <p:cNvPr id="17" name="TextBox 16"/>
          <p:cNvSpPr txBox="1"/>
          <p:nvPr/>
        </p:nvSpPr>
        <p:spPr>
          <a:xfrm>
            <a:off x="5034177" y="6492825"/>
            <a:ext cx="3334298" cy="307777"/>
          </a:xfrm>
          <a:prstGeom prst="rect">
            <a:avLst/>
          </a:prstGeom>
          <a:noFill/>
        </p:spPr>
        <p:txBody>
          <a:bodyPr wrap="square" rtlCol="0">
            <a:spAutoFit/>
          </a:bodyPr>
          <a:lstStyle/>
          <a:p>
            <a:pPr algn="ctr"/>
            <a:r>
              <a:rPr lang="en-US" sz="1400" dirty="0" smtClean="0">
                <a:solidFill>
                  <a:srgbClr val="9316B0"/>
                </a:solidFill>
              </a:rPr>
              <a:t>Smith &amp; Miller, PRC 65, 015211 (2002)</a:t>
            </a:r>
            <a:endParaRPr lang="en-US" sz="1400" dirty="0">
              <a:solidFill>
                <a:srgbClr val="9316B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0"/>
          </p:nvPr>
        </p:nvSpPr>
        <p:spPr>
          <a:noFill/>
        </p:spPr>
        <p:txBody>
          <a:bodyPr/>
          <a:lstStyle/>
          <a:p>
            <a:pPr defTabSz="831850"/>
            <a:fld id="{48AB86EF-CA48-8F45-94D7-1DA175993A93}" type="slidenum">
              <a:rPr lang="en-US" smtClean="0"/>
              <a:pPr defTabSz="831850"/>
              <a:t>12</a:t>
            </a:fld>
            <a:endParaRPr lang="en-US" smtClean="0"/>
          </a:p>
        </p:txBody>
      </p:sp>
      <p:sp>
        <p:nvSpPr>
          <p:cNvPr id="24579" name="Rectangle 2"/>
          <p:cNvSpPr>
            <a:spLocks noGrp="1" noChangeArrowheads="1"/>
          </p:cNvSpPr>
          <p:nvPr>
            <p:ph type="title"/>
          </p:nvPr>
        </p:nvSpPr>
        <p:spPr>
          <a:xfrm>
            <a:off x="373063" y="374650"/>
            <a:ext cx="8751887" cy="388938"/>
          </a:xfrm>
          <a:noFill/>
        </p:spPr>
        <p:txBody>
          <a:bodyPr/>
          <a:lstStyle/>
          <a:p>
            <a:r>
              <a:rPr lang="en-US" sz="2400" dirty="0" smtClean="0"/>
              <a:t>Nucleons and </a:t>
            </a:r>
            <a:r>
              <a:rPr lang="en-US" sz="2400" dirty="0" err="1" smtClean="0"/>
              <a:t>pions</a:t>
            </a:r>
            <a:r>
              <a:rPr lang="en-US" sz="2400" dirty="0" smtClean="0"/>
              <a:t> model</a:t>
            </a:r>
            <a:endParaRPr lang="en-US" sz="2400" dirty="0"/>
          </a:p>
        </p:txBody>
      </p:sp>
      <p:sp>
        <p:nvSpPr>
          <p:cNvPr id="24581" name="Rectangle 5"/>
          <p:cNvSpPr>
            <a:spLocks noGrp="1" noChangeArrowheads="1"/>
          </p:cNvSpPr>
          <p:nvPr>
            <p:ph type="body" sz="half" idx="1"/>
          </p:nvPr>
        </p:nvSpPr>
        <p:spPr>
          <a:xfrm>
            <a:off x="393714" y="1006846"/>
            <a:ext cx="9009063" cy="3346370"/>
          </a:xfrm>
        </p:spPr>
        <p:txBody>
          <a:bodyPr/>
          <a:lstStyle/>
          <a:p>
            <a:pPr marL="334963" indent="-334963" defTabSz="895350">
              <a:buClr>
                <a:srgbClr val="AC5FB0"/>
              </a:buClr>
              <a:buNone/>
            </a:pPr>
            <a:r>
              <a:rPr lang="en-US" sz="2000" b="1" dirty="0" err="1" smtClean="0">
                <a:latin typeface="Times" pitchFamily="-112" charset="0"/>
                <a:ea typeface="Times" pitchFamily="-112" charset="0"/>
                <a:cs typeface="Times" pitchFamily="-112" charset="0"/>
              </a:rPr>
              <a:t>Pion</a:t>
            </a:r>
            <a:r>
              <a:rPr lang="en-US" sz="2000" b="1" dirty="0" smtClean="0">
                <a:latin typeface="Times" pitchFamily="-112" charset="0"/>
                <a:ea typeface="Times" pitchFamily="-112" charset="0"/>
                <a:cs typeface="Times" pitchFamily="-112" charset="0"/>
              </a:rPr>
              <a:t> cloud is enhanced and </a:t>
            </a:r>
            <a:r>
              <a:rPr lang="en-US" sz="2000" b="1" dirty="0" err="1" smtClean="0">
                <a:latin typeface="Times" pitchFamily="-112" charset="0"/>
                <a:ea typeface="Times" pitchFamily="-112" charset="0"/>
                <a:cs typeface="Times" pitchFamily="-112" charset="0"/>
              </a:rPr>
              <a:t>pions</a:t>
            </a:r>
            <a:r>
              <a:rPr lang="en-US" sz="2000" b="1" dirty="0" smtClean="0">
                <a:latin typeface="Times" pitchFamily="-112" charset="0"/>
                <a:ea typeface="Times" pitchFamily="-112" charset="0"/>
                <a:cs typeface="Times" pitchFamily="-112" charset="0"/>
              </a:rPr>
              <a:t> carry an access of plus momentum:</a:t>
            </a:r>
          </a:p>
          <a:p>
            <a:pPr marL="334963" indent="-334963" defTabSz="895350">
              <a:buClr>
                <a:srgbClr val="AC5FB0"/>
              </a:buClr>
              <a:buNone/>
            </a:pPr>
            <a:endParaRPr lang="en-US" sz="2000" b="1" dirty="0" smtClean="0">
              <a:latin typeface="Times" pitchFamily="-112" charset="0"/>
              <a:ea typeface="Times" pitchFamily="-112" charset="0"/>
              <a:cs typeface="Times" pitchFamily="-112" charset="0"/>
            </a:endParaRPr>
          </a:p>
          <a:p>
            <a:pPr marL="334963" indent="-334963" defTabSz="895350">
              <a:buClr>
                <a:srgbClr val="AC5FB0"/>
              </a:buClr>
              <a:buNone/>
            </a:pPr>
            <a:endParaRPr lang="en-US" sz="2000" b="1" dirty="0" smtClean="0">
              <a:latin typeface="Times" pitchFamily="-112" charset="0"/>
              <a:ea typeface="Times" pitchFamily="-112" charset="0"/>
              <a:cs typeface="Times" pitchFamily="-112" charset="0"/>
            </a:endParaRPr>
          </a:p>
          <a:p>
            <a:pPr marL="334963" indent="-334963" defTabSz="895350">
              <a:buClr>
                <a:srgbClr val="AC5FB0"/>
              </a:buClr>
              <a:buNone/>
            </a:pPr>
            <a:r>
              <a:rPr lang="en-US" sz="2000" b="1" dirty="0" smtClean="0">
                <a:latin typeface="Times"/>
                <a:cs typeface="Times"/>
              </a:rPr>
              <a:t>and using                                   is enough to reproduce the EMC effect</a:t>
            </a:r>
          </a:p>
          <a:p>
            <a:pPr marL="334963" indent="-334963" defTabSz="895350">
              <a:buClr>
                <a:srgbClr val="AC5FB0"/>
              </a:buClr>
              <a:buNone/>
            </a:pPr>
            <a:endParaRPr lang="en-US" sz="2000" b="1" dirty="0" smtClean="0">
              <a:latin typeface="Times"/>
              <a:cs typeface="Times"/>
            </a:endParaRPr>
          </a:p>
          <a:p>
            <a:pPr marL="334963" indent="-334963" defTabSz="895350">
              <a:buClr>
                <a:srgbClr val="AC5FB0"/>
              </a:buClr>
              <a:buNone/>
            </a:pPr>
            <a:r>
              <a:rPr lang="en-US" sz="2000" b="1" dirty="0" smtClean="0">
                <a:latin typeface="Times"/>
                <a:cs typeface="Times"/>
              </a:rPr>
              <a:t>But excess of nuclear </a:t>
            </a:r>
            <a:r>
              <a:rPr lang="en-US" sz="2000" b="1" dirty="0" err="1" smtClean="0">
                <a:latin typeface="Times"/>
                <a:cs typeface="Times"/>
              </a:rPr>
              <a:t>pions</a:t>
            </a:r>
            <a:r>
              <a:rPr lang="en-US" sz="2000" b="1" dirty="0" smtClean="0">
                <a:latin typeface="Times"/>
                <a:cs typeface="Times"/>
              </a:rPr>
              <a:t> </a:t>
            </a:r>
            <a:r>
              <a:rPr lang="en-US" sz="2000" b="1" dirty="0" err="1" smtClean="0">
                <a:latin typeface="Wingdings"/>
                <a:ea typeface="Wingdings"/>
                <a:cs typeface="Wingdings"/>
              </a:rPr>
              <a:t></a:t>
            </a:r>
            <a:r>
              <a:rPr lang="en-US" sz="2000" b="1" dirty="0" smtClean="0">
                <a:latin typeface="Times"/>
                <a:cs typeface="Times"/>
              </a:rPr>
              <a:t> enhancement of the nuclear sea </a:t>
            </a:r>
          </a:p>
          <a:p>
            <a:pPr marL="334963" indent="-334963" defTabSz="895350">
              <a:buClr>
                <a:srgbClr val="AC5FB0"/>
              </a:buClr>
              <a:buNone/>
            </a:pPr>
            <a:r>
              <a:rPr lang="en-US" sz="2000" b="1" dirty="0" smtClean="0">
                <a:latin typeface="Times"/>
                <a:cs typeface="Times"/>
              </a:rPr>
              <a:t>                                                  </a:t>
            </a:r>
          </a:p>
          <a:p>
            <a:pPr marL="334963" indent="-334963" defTabSz="895350">
              <a:buClr>
                <a:srgbClr val="AC5FB0"/>
              </a:buClr>
              <a:buNone/>
            </a:pPr>
            <a:endParaRPr lang="en-US" sz="2000" b="1" dirty="0" smtClean="0">
              <a:latin typeface="Times"/>
              <a:cs typeface="Times"/>
            </a:endParaRPr>
          </a:p>
          <a:p>
            <a:pPr marL="334963" indent="-334963" defTabSz="895350">
              <a:buClr>
                <a:srgbClr val="AC5FB0"/>
              </a:buClr>
              <a:buNone/>
            </a:pPr>
            <a:endParaRPr lang="en-US" sz="2000" b="1" dirty="0" smtClean="0">
              <a:latin typeface="Times"/>
              <a:cs typeface="Times"/>
            </a:endParaRPr>
          </a:p>
        </p:txBody>
      </p:sp>
      <p:graphicFrame>
        <p:nvGraphicFramePr>
          <p:cNvPr id="153603" name="Object 3"/>
          <p:cNvGraphicFramePr>
            <a:graphicFrameLocks noChangeAspect="1"/>
          </p:cNvGraphicFramePr>
          <p:nvPr/>
        </p:nvGraphicFramePr>
        <p:xfrm>
          <a:off x="2974383" y="1533985"/>
          <a:ext cx="2640013" cy="444500"/>
        </p:xfrm>
        <a:graphic>
          <a:graphicData uri="http://schemas.openxmlformats.org/presentationml/2006/ole">
            <p:oleObj spid="_x0000_s155651" name="Equation" r:id="rId4" imgW="1206500" imgH="203200" progId="Equation.3">
              <p:embed/>
            </p:oleObj>
          </a:graphicData>
        </a:graphic>
      </p:graphicFrame>
      <p:graphicFrame>
        <p:nvGraphicFramePr>
          <p:cNvPr id="155654" name="Object 6"/>
          <p:cNvGraphicFramePr>
            <a:graphicFrameLocks noChangeAspect="1"/>
          </p:cNvGraphicFramePr>
          <p:nvPr/>
        </p:nvGraphicFramePr>
        <p:xfrm>
          <a:off x="1616114" y="2069583"/>
          <a:ext cx="2028825" cy="444500"/>
        </p:xfrm>
        <a:graphic>
          <a:graphicData uri="http://schemas.openxmlformats.org/presentationml/2006/ole">
            <p:oleObj spid="_x0000_s155654" name="Equation" r:id="rId5" imgW="927100" imgH="203200" progId="Equation.3">
              <p:embed/>
            </p:oleObj>
          </a:graphicData>
        </a:graphic>
      </p:graphicFrame>
      <p:pic>
        <p:nvPicPr>
          <p:cNvPr id="21" name="Picture 20"/>
          <p:cNvPicPr>
            <a:picLocks noChangeAspect="1"/>
          </p:cNvPicPr>
          <p:nvPr/>
        </p:nvPicPr>
        <p:blipFill>
          <a:blip r:embed="rId6"/>
          <a:stretch>
            <a:fillRect/>
          </a:stretch>
        </p:blipFill>
        <p:spPr>
          <a:xfrm>
            <a:off x="1016156" y="3600601"/>
            <a:ext cx="2564067" cy="1504675"/>
          </a:xfrm>
          <a:prstGeom prst="rect">
            <a:avLst/>
          </a:prstGeom>
        </p:spPr>
      </p:pic>
      <p:sp>
        <p:nvSpPr>
          <p:cNvPr id="23" name="TextBox 22"/>
          <p:cNvSpPr txBox="1"/>
          <p:nvPr/>
        </p:nvSpPr>
        <p:spPr>
          <a:xfrm>
            <a:off x="1646998" y="5595007"/>
            <a:ext cx="4242461" cy="707886"/>
          </a:xfrm>
          <a:prstGeom prst="rect">
            <a:avLst/>
          </a:prstGeom>
          <a:noFill/>
        </p:spPr>
        <p:txBody>
          <a:bodyPr wrap="square" rtlCol="0">
            <a:spAutoFit/>
          </a:bodyPr>
          <a:lstStyle/>
          <a:p>
            <a:r>
              <a:rPr lang="en-US" sz="2000" b="1" dirty="0" smtClean="0">
                <a:solidFill>
                  <a:srgbClr val="1008E7"/>
                </a:solidFill>
                <a:latin typeface="Times"/>
                <a:cs typeface="Times"/>
              </a:rPr>
              <a:t>But this enhancement was not seen in nuclear </a:t>
            </a:r>
            <a:r>
              <a:rPr lang="en-US" sz="2000" b="1" dirty="0" err="1" smtClean="0">
                <a:solidFill>
                  <a:srgbClr val="1008E7"/>
                </a:solidFill>
                <a:latin typeface="Times"/>
                <a:cs typeface="Times"/>
              </a:rPr>
              <a:t>Drell</a:t>
            </a:r>
            <a:r>
              <a:rPr lang="en-US" sz="2000" b="1" dirty="0" smtClean="0">
                <a:solidFill>
                  <a:srgbClr val="1008E7"/>
                </a:solidFill>
                <a:latin typeface="Times"/>
                <a:cs typeface="Times"/>
              </a:rPr>
              <a:t>-Yan reaction</a:t>
            </a:r>
            <a:endParaRPr lang="en-US" sz="2000" b="1" dirty="0">
              <a:solidFill>
                <a:srgbClr val="1008E7"/>
              </a:solidFill>
              <a:latin typeface="Times"/>
              <a:cs typeface="Times"/>
            </a:endParaRPr>
          </a:p>
        </p:txBody>
      </p:sp>
      <p:pic>
        <p:nvPicPr>
          <p:cNvPr id="9" name="Picture 8" descr="drell_yan.gif"/>
          <p:cNvPicPr>
            <a:picLocks noChangeAspect="1"/>
          </p:cNvPicPr>
          <p:nvPr/>
        </p:nvPicPr>
        <p:blipFill>
          <a:blip r:embed="rId7"/>
          <a:stretch>
            <a:fillRect/>
          </a:stretch>
        </p:blipFill>
        <p:spPr>
          <a:xfrm>
            <a:off x="6093753" y="3503644"/>
            <a:ext cx="3543462" cy="3488944"/>
          </a:xfrm>
          <a:prstGeom prst="rect">
            <a:avLst/>
          </a:prstGeom>
        </p:spPr>
      </p:pic>
      <p:sp>
        <p:nvSpPr>
          <p:cNvPr id="10" name="TextBox 9"/>
          <p:cNvSpPr txBox="1"/>
          <p:nvPr/>
        </p:nvSpPr>
        <p:spPr>
          <a:xfrm>
            <a:off x="6921049" y="3918291"/>
            <a:ext cx="1090478" cy="253916"/>
          </a:xfrm>
          <a:prstGeom prst="rect">
            <a:avLst/>
          </a:prstGeom>
          <a:solidFill>
            <a:schemeClr val="bg1"/>
          </a:solidFill>
        </p:spPr>
        <p:txBody>
          <a:bodyPr wrap="none" rtlCol="0">
            <a:spAutoFit/>
          </a:bodyPr>
          <a:lstStyle/>
          <a:p>
            <a:r>
              <a:rPr lang="en-US" sz="1050" dirty="0" smtClean="0">
                <a:solidFill>
                  <a:srgbClr val="F80000"/>
                </a:solidFill>
              </a:rPr>
              <a:t>E906 projected</a:t>
            </a:r>
            <a:endParaRPr lang="en-US" sz="1050" dirty="0">
              <a:solidFill>
                <a:srgbClr val="F80000"/>
              </a:solidFill>
            </a:endParaRPr>
          </a:p>
        </p:txBody>
      </p:sp>
      <p:sp>
        <p:nvSpPr>
          <p:cNvPr id="11" name="TextBox 10"/>
          <p:cNvSpPr txBox="1"/>
          <p:nvPr/>
        </p:nvSpPr>
        <p:spPr>
          <a:xfrm>
            <a:off x="6921049" y="3759929"/>
            <a:ext cx="1087783" cy="253916"/>
          </a:xfrm>
          <a:prstGeom prst="rect">
            <a:avLst/>
          </a:prstGeom>
          <a:solidFill>
            <a:schemeClr val="bg1"/>
          </a:solidFill>
        </p:spPr>
        <p:txBody>
          <a:bodyPr wrap="none" rtlCol="0">
            <a:spAutoFit/>
          </a:bodyPr>
          <a:lstStyle/>
          <a:p>
            <a:r>
              <a:rPr lang="en-US" sz="1050" dirty="0" smtClean="0">
                <a:solidFill>
                  <a:srgbClr val="1200F7"/>
                </a:solidFill>
              </a:rPr>
              <a:t>E772 </a:t>
            </a:r>
            <a:r>
              <a:rPr lang="en-US" sz="1050" dirty="0" err="1" smtClean="0">
                <a:solidFill>
                  <a:srgbClr val="1200F7"/>
                </a:solidFill>
              </a:rPr>
              <a:t>Drell</a:t>
            </a:r>
            <a:r>
              <a:rPr lang="en-US" sz="1050" dirty="0" smtClean="0">
                <a:solidFill>
                  <a:srgbClr val="1200F7"/>
                </a:solidFill>
              </a:rPr>
              <a:t>-Yan</a:t>
            </a:r>
            <a:endParaRPr lang="en-US" sz="1050" dirty="0">
              <a:solidFill>
                <a:srgbClr val="1200F7"/>
              </a:solidFill>
            </a:endParaRPr>
          </a:p>
        </p:txBody>
      </p:sp>
      <p:sp>
        <p:nvSpPr>
          <p:cNvPr id="12" name="TextBox 11"/>
          <p:cNvSpPr txBox="1"/>
          <p:nvPr/>
        </p:nvSpPr>
        <p:spPr>
          <a:xfrm>
            <a:off x="6235673" y="3285465"/>
            <a:ext cx="3449231" cy="276999"/>
          </a:xfrm>
          <a:prstGeom prst="rect">
            <a:avLst/>
          </a:prstGeom>
          <a:noFill/>
        </p:spPr>
        <p:txBody>
          <a:bodyPr wrap="none" rtlCol="0">
            <a:spAutoFit/>
          </a:bodyPr>
          <a:lstStyle/>
          <a:p>
            <a:pPr algn="ctr"/>
            <a:r>
              <a:rPr lang="en-US" sz="1200" dirty="0" smtClean="0">
                <a:solidFill>
                  <a:srgbClr val="9316B0"/>
                </a:solidFill>
              </a:rPr>
              <a:t>Fig from P. Reimer, </a:t>
            </a:r>
            <a:r>
              <a:rPr lang="en-US" sz="1200" dirty="0" err="1" smtClean="0">
                <a:solidFill>
                  <a:srgbClr val="9316B0"/>
                </a:solidFill>
              </a:rPr>
              <a:t>Eur.Phys</a:t>
            </a:r>
            <a:r>
              <a:rPr lang="en-US" sz="1200" dirty="0" smtClean="0">
                <a:solidFill>
                  <a:srgbClr val="9316B0"/>
                </a:solidFill>
              </a:rPr>
              <a:t>. J A31, 593 (2007)</a:t>
            </a:r>
            <a:endParaRPr lang="en-US" sz="1200" dirty="0">
              <a:solidFill>
                <a:srgbClr val="9316B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0"/>
          </p:nvPr>
        </p:nvSpPr>
        <p:spPr>
          <a:noFill/>
        </p:spPr>
        <p:txBody>
          <a:bodyPr/>
          <a:lstStyle/>
          <a:p>
            <a:pPr defTabSz="831850"/>
            <a:fld id="{48AB86EF-CA48-8F45-94D7-1DA175993A93}" type="slidenum">
              <a:rPr lang="en-US" smtClean="0"/>
              <a:pPr defTabSz="831850"/>
              <a:t>13</a:t>
            </a:fld>
            <a:endParaRPr lang="en-US" smtClean="0"/>
          </a:p>
        </p:txBody>
      </p:sp>
      <p:sp>
        <p:nvSpPr>
          <p:cNvPr id="24579" name="Rectangle 2"/>
          <p:cNvSpPr>
            <a:spLocks noGrp="1" noChangeArrowheads="1"/>
          </p:cNvSpPr>
          <p:nvPr>
            <p:ph type="title"/>
          </p:nvPr>
        </p:nvSpPr>
        <p:spPr>
          <a:xfrm>
            <a:off x="373063" y="374650"/>
            <a:ext cx="8751887" cy="380523"/>
          </a:xfrm>
          <a:noFill/>
        </p:spPr>
        <p:txBody>
          <a:bodyPr/>
          <a:lstStyle/>
          <a:p>
            <a:r>
              <a:rPr lang="en-US" sz="2400" dirty="0" smtClean="0"/>
              <a:t>Another class of models</a:t>
            </a:r>
            <a:endParaRPr lang="en-US" sz="2400" dirty="0"/>
          </a:p>
        </p:txBody>
      </p:sp>
      <p:sp>
        <p:nvSpPr>
          <p:cNvPr id="24581" name="Rectangle 5"/>
          <p:cNvSpPr>
            <a:spLocks noGrp="1" noChangeArrowheads="1"/>
          </p:cNvSpPr>
          <p:nvPr>
            <p:ph type="body" sz="half" idx="1"/>
          </p:nvPr>
        </p:nvSpPr>
        <p:spPr>
          <a:xfrm>
            <a:off x="393714" y="1006846"/>
            <a:ext cx="5109791" cy="2176818"/>
          </a:xfrm>
        </p:spPr>
        <p:txBody>
          <a:bodyPr/>
          <a:lstStyle/>
          <a:p>
            <a:pPr marL="334963" indent="-334963" defTabSz="895350">
              <a:buClr>
                <a:srgbClr val="AC5FB0"/>
              </a:buClr>
              <a:buFont typeface="Wingdings" pitchFamily="-112" charset="2"/>
              <a:buChar char="è"/>
            </a:pPr>
            <a:r>
              <a:rPr lang="en-US" sz="2000" b="1" dirty="0" smtClean="0">
                <a:latin typeface="Times" pitchFamily="-112" charset="0"/>
                <a:ea typeface="Times" pitchFamily="-112" charset="0"/>
                <a:cs typeface="Times" pitchFamily="-112" charset="0"/>
              </a:rPr>
              <a:t>Interaction between nucleons</a:t>
            </a:r>
          </a:p>
          <a:p>
            <a:pPr marL="334963" indent="-334963" defTabSz="895350">
              <a:buClr>
                <a:srgbClr val="AC5FB0"/>
              </a:buClr>
              <a:buFont typeface="Wingdings" pitchFamily="-112" charset="2"/>
              <a:buChar char="è"/>
            </a:pPr>
            <a:endParaRPr lang="en-US" sz="2000" b="1" dirty="0" smtClean="0">
              <a:latin typeface="Times" pitchFamily="-112" charset="0"/>
              <a:ea typeface="Times" pitchFamily="-112" charset="0"/>
              <a:cs typeface="Times" pitchFamily="-112" charset="0"/>
            </a:endParaRPr>
          </a:p>
          <a:p>
            <a:pPr marL="334963" indent="-334963" defTabSz="895350">
              <a:buClr>
                <a:srgbClr val="AC5FB0"/>
              </a:buClr>
              <a:buNone/>
            </a:pPr>
            <a:r>
              <a:rPr lang="en-US" sz="2000" b="1" dirty="0" smtClean="0">
                <a:latin typeface="Times" pitchFamily="-112" charset="0"/>
                <a:ea typeface="Times" pitchFamily="-112" charset="0"/>
                <a:cs typeface="Times" pitchFamily="-112" charset="0"/>
              </a:rPr>
              <a:t>Model assumption:</a:t>
            </a:r>
          </a:p>
          <a:p>
            <a:pPr marL="334963" indent="-334963" defTabSz="895350">
              <a:buClr>
                <a:srgbClr val="AC5FB0"/>
              </a:buClr>
              <a:buNone/>
            </a:pPr>
            <a:r>
              <a:rPr lang="en-US" sz="2000" b="1" dirty="0" smtClean="0">
                <a:latin typeface="Times" pitchFamily="-112" charset="0"/>
                <a:ea typeface="Times" pitchFamily="-112" charset="0"/>
                <a:cs typeface="Times" pitchFamily="-112" charset="0"/>
              </a:rPr>
              <a:t>      </a:t>
            </a:r>
            <a:r>
              <a:rPr lang="en-US" sz="2000" b="1" i="1" dirty="0" smtClean="0">
                <a:latin typeface="Times" pitchFamily="-112" charset="0"/>
                <a:ea typeface="Times" pitchFamily="-112" charset="0"/>
                <a:cs typeface="Times" pitchFamily="-112" charset="0"/>
              </a:rPr>
              <a:t>nucleon </a:t>
            </a:r>
            <a:r>
              <a:rPr lang="en-US" sz="2000" b="1" i="1" dirty="0" err="1" smtClean="0">
                <a:latin typeface="Times" pitchFamily="-112" charset="0"/>
                <a:ea typeface="Times" pitchFamily="-112" charset="0"/>
                <a:cs typeface="Times" pitchFamily="-112" charset="0"/>
              </a:rPr>
              <a:t>wavefunction</a:t>
            </a:r>
            <a:r>
              <a:rPr lang="en-US" sz="2000" b="1" i="1" dirty="0" smtClean="0">
                <a:latin typeface="Times" pitchFamily="-112" charset="0"/>
                <a:ea typeface="Times" pitchFamily="-112" charset="0"/>
                <a:cs typeface="Times" pitchFamily="-112" charset="0"/>
              </a:rPr>
              <a:t> is changed by the strong external fields created by the other nucleons</a:t>
            </a:r>
          </a:p>
        </p:txBody>
      </p:sp>
      <p:pic>
        <p:nvPicPr>
          <p:cNvPr id="5" name="Picture 4" descr="Al27_ratios"/>
          <p:cNvPicPr>
            <a:picLocks noChangeAspect="1" noChangeArrowheads="1"/>
          </p:cNvPicPr>
          <p:nvPr/>
        </p:nvPicPr>
        <p:blipFill>
          <a:blip r:embed="rId3"/>
          <a:srcRect/>
          <a:stretch>
            <a:fillRect/>
          </a:stretch>
        </p:blipFill>
        <p:spPr bwMode="auto">
          <a:xfrm>
            <a:off x="5548312" y="985412"/>
            <a:ext cx="4510088" cy="2876550"/>
          </a:xfrm>
          <a:prstGeom prst="rect">
            <a:avLst/>
          </a:prstGeom>
          <a:noFill/>
        </p:spPr>
      </p:pic>
      <p:sp>
        <p:nvSpPr>
          <p:cNvPr id="6" name="Text Box 7"/>
          <p:cNvSpPr txBox="1">
            <a:spLocks noChangeArrowheads="1"/>
          </p:cNvSpPr>
          <p:nvPr/>
        </p:nvSpPr>
        <p:spPr bwMode="auto">
          <a:xfrm>
            <a:off x="6116046" y="736869"/>
            <a:ext cx="3479810" cy="276999"/>
          </a:xfrm>
          <a:prstGeom prst="rect">
            <a:avLst/>
          </a:prstGeom>
          <a:noFill/>
          <a:ln w="12700">
            <a:noFill/>
            <a:miter lim="800000"/>
            <a:headEnd/>
            <a:tailEnd/>
          </a:ln>
          <a:effectLst/>
        </p:spPr>
        <p:txBody>
          <a:bodyPr wrap="square">
            <a:prstTxWarp prst="textNoShape">
              <a:avLst/>
            </a:prstTxWarp>
            <a:spAutoFit/>
          </a:bodyPr>
          <a:lstStyle/>
          <a:p>
            <a:pPr>
              <a:spcBef>
                <a:spcPct val="50000"/>
              </a:spcBef>
            </a:pPr>
            <a:r>
              <a:rPr lang="en-US" sz="1200" dirty="0" err="1">
                <a:solidFill>
                  <a:srgbClr val="660066"/>
                </a:solidFill>
                <a:ea typeface="Arial Unicode MS" pitchFamily="34" charset="-128"/>
                <a:cs typeface="Arial Unicode MS" pitchFamily="34" charset="-128"/>
              </a:rPr>
              <a:t>Cloet</a:t>
            </a:r>
            <a:r>
              <a:rPr lang="en-US" sz="1200" dirty="0">
                <a:solidFill>
                  <a:srgbClr val="660066"/>
                </a:solidFill>
                <a:ea typeface="Arial Unicode MS" pitchFamily="34" charset="-128"/>
                <a:cs typeface="Arial Unicode MS" pitchFamily="34" charset="-128"/>
              </a:rPr>
              <a:t>, </a:t>
            </a:r>
            <a:r>
              <a:rPr lang="en-US" sz="1200" dirty="0" err="1">
                <a:solidFill>
                  <a:srgbClr val="660066"/>
                </a:solidFill>
                <a:ea typeface="Arial Unicode MS" pitchFamily="34" charset="-128"/>
                <a:cs typeface="Arial Unicode MS" pitchFamily="34" charset="-128"/>
              </a:rPr>
              <a:t>Bentz</a:t>
            </a:r>
            <a:r>
              <a:rPr lang="en-US" sz="1200" dirty="0">
                <a:solidFill>
                  <a:srgbClr val="660066"/>
                </a:solidFill>
                <a:ea typeface="Arial Unicode MS" pitchFamily="34" charset="-128"/>
                <a:cs typeface="Arial Unicode MS" pitchFamily="34" charset="-128"/>
              </a:rPr>
              <a:t>, and </a:t>
            </a:r>
            <a:r>
              <a:rPr lang="en-US" sz="1200" dirty="0" smtClean="0">
                <a:solidFill>
                  <a:srgbClr val="660066"/>
                </a:solidFill>
                <a:ea typeface="Arial Unicode MS" pitchFamily="34" charset="-128"/>
                <a:cs typeface="Arial Unicode MS" pitchFamily="34" charset="-128"/>
              </a:rPr>
              <a:t>Thomas,  PLB 642, </a:t>
            </a:r>
            <a:r>
              <a:rPr lang="en-US" sz="1200" dirty="0">
                <a:solidFill>
                  <a:srgbClr val="660066"/>
                </a:solidFill>
                <a:ea typeface="Arial Unicode MS" pitchFamily="34" charset="-128"/>
                <a:cs typeface="Arial Unicode MS" pitchFamily="34" charset="-128"/>
              </a:rPr>
              <a:t>210 (2006)</a:t>
            </a:r>
          </a:p>
        </p:txBody>
      </p:sp>
      <p:pic>
        <p:nvPicPr>
          <p:cNvPr id="7" name="Picture 6" descr="nm_Miller_PRL91_erratum.gif"/>
          <p:cNvPicPr>
            <a:picLocks noChangeAspect="1"/>
          </p:cNvPicPr>
          <p:nvPr/>
        </p:nvPicPr>
        <p:blipFill>
          <a:blip r:embed="rId4"/>
          <a:stretch>
            <a:fillRect/>
          </a:stretch>
        </p:blipFill>
        <p:spPr>
          <a:xfrm>
            <a:off x="516553" y="3343348"/>
            <a:ext cx="3657157" cy="3749040"/>
          </a:xfrm>
          <a:prstGeom prst="rect">
            <a:avLst/>
          </a:prstGeom>
        </p:spPr>
      </p:pic>
      <p:sp>
        <p:nvSpPr>
          <p:cNvPr id="8" name="Rectangle 5"/>
          <p:cNvSpPr txBox="1">
            <a:spLocks noChangeArrowheads="1"/>
          </p:cNvSpPr>
          <p:nvPr/>
        </p:nvSpPr>
        <p:spPr bwMode="auto">
          <a:xfrm>
            <a:off x="4873656" y="4216468"/>
            <a:ext cx="5184744" cy="2238374"/>
          </a:xfrm>
          <a:prstGeom prst="rect">
            <a:avLst/>
          </a:prstGeom>
          <a:noFill/>
          <a:ln w="9525">
            <a:noFill/>
            <a:miter lim="800000"/>
            <a:headEnd/>
            <a:tailEnd/>
          </a:ln>
        </p:spPr>
        <p:txBody>
          <a:bodyPr vert="horz" wrap="square" lIns="83127" tIns="41563" rIns="83127" bIns="41563" numCol="1" anchor="t" anchorCtr="0" compatLnSpc="1">
            <a:prstTxWarp prst="textNoShape">
              <a:avLst/>
            </a:prstTxWarp>
            <a:spAutoFit/>
          </a:bodyPr>
          <a:lstStyle/>
          <a:p>
            <a:pPr marL="334963" marR="0" lvl="0" indent="-334963" algn="l" defTabSz="895350" rtl="0" eaLnBrk="0" fontAlgn="base" latinLnBrk="0" hangingPunct="0">
              <a:lnSpc>
                <a:spcPct val="100000"/>
              </a:lnSpc>
              <a:spcBef>
                <a:spcPct val="10000"/>
              </a:spcBef>
              <a:spcAft>
                <a:spcPct val="10000"/>
              </a:spcAft>
              <a:buClr>
                <a:srgbClr val="AC5FB0"/>
              </a:buClr>
              <a:buSzTx/>
              <a:buFont typeface="Wingdings" pitchFamily="-112" charset="2"/>
              <a:buNone/>
              <a:tabLst/>
              <a:defRPr/>
            </a:pPr>
            <a:r>
              <a:rPr kumimoji="0" lang="en-US" sz="2000" b="1" i="0" u="none" strike="noStrike" kern="0" cap="none" spc="0" normalizeH="0" baseline="0" noProof="0" dirty="0" smtClean="0">
                <a:ln>
                  <a:noFill/>
                </a:ln>
                <a:solidFill>
                  <a:schemeClr val="tx1"/>
                </a:solidFill>
                <a:effectLst/>
                <a:uLnTx/>
                <a:uFillTx/>
                <a:latin typeface="Times" pitchFamily="-112" charset="0"/>
                <a:ea typeface="Times" pitchFamily="-112" charset="0"/>
                <a:cs typeface="Times" pitchFamily="-112" charset="0"/>
              </a:rPr>
              <a:t>Model requirements:</a:t>
            </a:r>
          </a:p>
          <a:p>
            <a:pPr marL="957263" marR="0" lvl="2" indent="-334963" algn="l" defTabSz="895350" rtl="0" eaLnBrk="0" fontAlgn="base" latinLnBrk="0" hangingPunct="0">
              <a:lnSpc>
                <a:spcPct val="100000"/>
              </a:lnSpc>
              <a:spcBef>
                <a:spcPct val="10000"/>
              </a:spcBef>
              <a:spcAft>
                <a:spcPct val="10000"/>
              </a:spcAft>
              <a:buClr>
                <a:srgbClr val="AC5FB0"/>
              </a:buClr>
              <a:buSzTx/>
              <a:buFont typeface="Arial"/>
              <a:buChar char="•"/>
              <a:tabLst/>
              <a:defRPr/>
            </a:pPr>
            <a:r>
              <a:rPr kumimoji="0" lang="en-US" sz="2000" b="1" i="1" u="none" strike="noStrike" kern="0" cap="none" spc="0" normalizeH="0" baseline="0" noProof="0" dirty="0" smtClean="0">
                <a:ln>
                  <a:noFill/>
                </a:ln>
                <a:solidFill>
                  <a:schemeClr val="tx1"/>
                </a:solidFill>
                <a:effectLst/>
                <a:uLnTx/>
                <a:uFillTx/>
                <a:latin typeface="Times" pitchFamily="-112" charset="0"/>
                <a:ea typeface="Times" pitchFamily="-112" charset="0"/>
                <a:cs typeface="Times" pitchFamily="-112" charset="0"/>
              </a:rPr>
              <a:t>Momentum sum rule</a:t>
            </a:r>
          </a:p>
          <a:p>
            <a:pPr marL="957263" marR="0" lvl="2" indent="-334963" algn="l" defTabSz="895350" rtl="0" eaLnBrk="0" fontAlgn="base" latinLnBrk="0" hangingPunct="0">
              <a:lnSpc>
                <a:spcPct val="100000"/>
              </a:lnSpc>
              <a:spcBef>
                <a:spcPct val="10000"/>
              </a:spcBef>
              <a:spcAft>
                <a:spcPct val="10000"/>
              </a:spcAft>
              <a:buClr>
                <a:srgbClr val="AC5FB0"/>
              </a:buClr>
              <a:buSzTx/>
              <a:buFont typeface="Arial"/>
              <a:buChar char="•"/>
              <a:tabLst/>
              <a:defRPr/>
            </a:pPr>
            <a:r>
              <a:rPr kumimoji="0" lang="en-US" sz="2000" b="1" i="1" u="none" strike="noStrike" kern="0" cap="none" spc="0" normalizeH="0" baseline="0" noProof="0" dirty="0" smtClean="0">
                <a:ln>
                  <a:noFill/>
                </a:ln>
                <a:solidFill>
                  <a:schemeClr val="tx1"/>
                </a:solidFill>
                <a:effectLst/>
                <a:uLnTx/>
                <a:uFillTx/>
                <a:latin typeface="Times" pitchFamily="-112" charset="0"/>
                <a:ea typeface="Times" pitchFamily="-112" charset="0"/>
                <a:cs typeface="Times" pitchFamily="-112" charset="0"/>
              </a:rPr>
              <a:t>Baryon number conservation</a:t>
            </a:r>
          </a:p>
          <a:p>
            <a:pPr marL="957263" marR="0" lvl="2" indent="-334963" algn="l" defTabSz="895350" rtl="0" eaLnBrk="0" fontAlgn="base" latinLnBrk="0" hangingPunct="0">
              <a:lnSpc>
                <a:spcPct val="100000"/>
              </a:lnSpc>
              <a:spcBef>
                <a:spcPct val="10000"/>
              </a:spcBef>
              <a:spcAft>
                <a:spcPct val="10000"/>
              </a:spcAft>
              <a:buClr>
                <a:srgbClr val="AC5FB0"/>
              </a:buClr>
              <a:buSzTx/>
              <a:buFont typeface="Arial"/>
              <a:buChar char="•"/>
              <a:tabLst/>
              <a:defRPr/>
            </a:pPr>
            <a:r>
              <a:rPr kumimoji="0" lang="en-US" sz="2000" b="1" i="1" u="none" strike="noStrike" kern="0" cap="none" spc="0" normalizeH="0" baseline="0" noProof="0" dirty="0" smtClean="0">
                <a:ln>
                  <a:noFill/>
                </a:ln>
                <a:solidFill>
                  <a:schemeClr val="tx1"/>
                </a:solidFill>
                <a:effectLst/>
                <a:uLnTx/>
                <a:uFillTx/>
                <a:latin typeface="Times" pitchFamily="-112" charset="0"/>
                <a:ea typeface="Times" pitchFamily="-112" charset="0"/>
                <a:cs typeface="Times" pitchFamily="-112" charset="0"/>
              </a:rPr>
              <a:t>Vanishing of the structure function </a:t>
            </a:r>
          </a:p>
          <a:p>
            <a:pPr marL="957263" marR="0" lvl="2" indent="-334963" algn="l" defTabSz="895350" rtl="0" eaLnBrk="0" fontAlgn="base" latinLnBrk="0" hangingPunct="0">
              <a:lnSpc>
                <a:spcPct val="100000"/>
              </a:lnSpc>
              <a:spcBef>
                <a:spcPct val="10000"/>
              </a:spcBef>
              <a:spcAft>
                <a:spcPct val="10000"/>
              </a:spcAft>
              <a:buClr>
                <a:srgbClr val="AC5FB0"/>
              </a:buClr>
              <a:buSzTx/>
              <a:buFont typeface="Times" pitchFamily="-112" charset="0"/>
              <a:buNone/>
              <a:tabLst/>
              <a:defRPr/>
            </a:pPr>
            <a:r>
              <a:rPr kumimoji="0" lang="en-US" sz="2000" b="1" i="1" u="none" strike="noStrike" kern="0" cap="none" spc="0" normalizeH="0" baseline="0" noProof="0" dirty="0" smtClean="0">
                <a:ln>
                  <a:noFill/>
                </a:ln>
                <a:solidFill>
                  <a:schemeClr val="tx1"/>
                </a:solidFill>
                <a:effectLst/>
                <a:uLnTx/>
                <a:uFillTx/>
                <a:latin typeface="Times" pitchFamily="-112" charset="0"/>
                <a:ea typeface="Times" pitchFamily="-112" charset="0"/>
                <a:cs typeface="Times" pitchFamily="-112" charset="0"/>
              </a:rPr>
              <a:t>     at </a:t>
            </a:r>
            <a:r>
              <a:rPr kumimoji="0" lang="en-US" sz="2000" b="1" i="1" u="none" strike="noStrike" kern="0" cap="none" spc="0" normalizeH="0" baseline="0" noProof="0" dirty="0" err="1" smtClean="0">
                <a:ln>
                  <a:noFill/>
                </a:ln>
                <a:solidFill>
                  <a:schemeClr val="tx1"/>
                </a:solidFill>
                <a:effectLst/>
                <a:uLnTx/>
                <a:uFillTx/>
                <a:latin typeface="Times" pitchFamily="-112" charset="0"/>
                <a:ea typeface="Times" pitchFamily="-112" charset="0"/>
                <a:cs typeface="Times" pitchFamily="-112" charset="0"/>
              </a:rPr>
              <a:t>x</a:t>
            </a:r>
            <a:r>
              <a:rPr kumimoji="0" lang="en-US" sz="2000" b="1" i="1" u="none" strike="noStrike" kern="0" cap="none" spc="0" normalizeH="0" baseline="0" noProof="0" dirty="0" smtClean="0">
                <a:ln>
                  <a:noFill/>
                </a:ln>
                <a:solidFill>
                  <a:schemeClr val="tx1"/>
                </a:solidFill>
                <a:effectLst/>
                <a:uLnTx/>
                <a:uFillTx/>
                <a:latin typeface="Times" pitchFamily="-112" charset="0"/>
                <a:ea typeface="Times" pitchFamily="-112" charset="0"/>
                <a:cs typeface="Times" pitchFamily="-112" charset="0"/>
              </a:rPr>
              <a:t>&lt;0 and </a:t>
            </a:r>
            <a:r>
              <a:rPr kumimoji="0" lang="en-US" sz="2000" b="1" i="1" u="none" strike="noStrike" kern="0" cap="none" spc="0" normalizeH="0" baseline="0" noProof="0" dirty="0" err="1" smtClean="0">
                <a:ln>
                  <a:noFill/>
                </a:ln>
                <a:solidFill>
                  <a:schemeClr val="tx1"/>
                </a:solidFill>
                <a:effectLst/>
                <a:uLnTx/>
                <a:uFillTx/>
                <a:latin typeface="Times" pitchFamily="-112" charset="0"/>
                <a:ea typeface="Times" pitchFamily="-112" charset="0"/>
                <a:cs typeface="Times" pitchFamily="-112" charset="0"/>
              </a:rPr>
              <a:t>x</a:t>
            </a:r>
            <a:r>
              <a:rPr kumimoji="0" lang="en-US" sz="2000" b="1" i="1" u="none" strike="noStrike" kern="0" cap="none" spc="0" normalizeH="0" baseline="0" noProof="0" dirty="0" smtClean="0">
                <a:ln>
                  <a:noFill/>
                </a:ln>
                <a:solidFill>
                  <a:schemeClr val="tx1"/>
                </a:solidFill>
                <a:effectLst/>
                <a:uLnTx/>
                <a:uFillTx/>
                <a:latin typeface="Times" pitchFamily="-112" charset="0"/>
                <a:ea typeface="Times" pitchFamily="-112" charset="0"/>
                <a:cs typeface="Times" pitchFamily="-112" charset="0"/>
              </a:rPr>
              <a:t>&gt;A</a:t>
            </a:r>
          </a:p>
          <a:p>
            <a:pPr marL="957263" marR="0" lvl="2" indent="-334963" algn="l" defTabSz="895350" rtl="0" eaLnBrk="0" fontAlgn="base" latinLnBrk="0" hangingPunct="0">
              <a:lnSpc>
                <a:spcPct val="100000"/>
              </a:lnSpc>
              <a:spcBef>
                <a:spcPct val="10000"/>
              </a:spcBef>
              <a:spcAft>
                <a:spcPct val="10000"/>
              </a:spcAft>
              <a:buClr>
                <a:srgbClr val="AC5FB0"/>
              </a:buClr>
              <a:buSzTx/>
              <a:buFont typeface="Arial"/>
              <a:buChar char="•"/>
              <a:tabLst/>
              <a:defRPr/>
            </a:pPr>
            <a:r>
              <a:rPr kumimoji="0" lang="en-US" sz="2000" b="1" i="1" u="none" strike="noStrike" kern="0" cap="none" spc="0" normalizeH="0" baseline="0" noProof="0" dirty="0" smtClean="0">
                <a:ln>
                  <a:noFill/>
                </a:ln>
                <a:solidFill>
                  <a:schemeClr val="tx1"/>
                </a:solidFill>
                <a:effectLst/>
                <a:uLnTx/>
                <a:uFillTx/>
                <a:latin typeface="Times" pitchFamily="-112" charset="0"/>
                <a:ea typeface="Times" pitchFamily="-112" charset="0"/>
                <a:cs typeface="Times" pitchFamily="-112" charset="0"/>
              </a:rPr>
              <a:t>Should describe the DIS and DY data</a:t>
            </a:r>
          </a:p>
        </p:txBody>
      </p:sp>
      <p:sp>
        <p:nvSpPr>
          <p:cNvPr id="9" name="Text Box 7"/>
          <p:cNvSpPr txBox="1">
            <a:spLocks noChangeArrowheads="1"/>
          </p:cNvSpPr>
          <p:nvPr/>
        </p:nvSpPr>
        <p:spPr bwMode="auto">
          <a:xfrm>
            <a:off x="921736" y="3135613"/>
            <a:ext cx="2966781" cy="276999"/>
          </a:xfrm>
          <a:prstGeom prst="rect">
            <a:avLst/>
          </a:prstGeom>
          <a:noFill/>
          <a:ln w="12700">
            <a:noFill/>
            <a:miter lim="800000"/>
            <a:headEnd/>
            <a:tailEnd/>
          </a:ln>
          <a:effectLst/>
        </p:spPr>
        <p:txBody>
          <a:bodyPr wrap="square">
            <a:prstTxWarp prst="textNoShape">
              <a:avLst/>
            </a:prstTxWarp>
            <a:spAutoFit/>
          </a:bodyPr>
          <a:lstStyle/>
          <a:p>
            <a:pPr>
              <a:spcBef>
                <a:spcPct val="50000"/>
              </a:spcBef>
            </a:pPr>
            <a:r>
              <a:rPr lang="en-US" sz="1200" dirty="0" smtClean="0">
                <a:solidFill>
                  <a:srgbClr val="660066"/>
                </a:solidFill>
                <a:ea typeface="Arial Unicode MS" pitchFamily="34" charset="-128"/>
                <a:cs typeface="Arial Unicode MS" pitchFamily="34" charset="-128"/>
              </a:rPr>
              <a:t>Smith &amp; Miller, PRL 91, 212301 </a:t>
            </a:r>
            <a:r>
              <a:rPr lang="en-US" sz="1200" dirty="0">
                <a:solidFill>
                  <a:srgbClr val="660066"/>
                </a:solidFill>
                <a:ea typeface="Arial Unicode MS" pitchFamily="34" charset="-128"/>
                <a:cs typeface="Arial Unicode MS" pitchFamily="34" charset="-128"/>
              </a:rPr>
              <a:t>(</a:t>
            </a:r>
            <a:r>
              <a:rPr lang="en-US" sz="1200" dirty="0" smtClean="0">
                <a:solidFill>
                  <a:srgbClr val="660066"/>
                </a:solidFill>
                <a:ea typeface="Arial Unicode MS" pitchFamily="34" charset="-128"/>
                <a:cs typeface="Arial Unicode MS" pitchFamily="34" charset="-128"/>
              </a:rPr>
              <a:t>2003)</a:t>
            </a:r>
            <a:endParaRPr lang="en-US" sz="1200" dirty="0">
              <a:solidFill>
                <a:srgbClr val="660066"/>
              </a:solidFill>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0"/>
          </p:nvPr>
        </p:nvSpPr>
        <p:spPr>
          <a:noFill/>
        </p:spPr>
        <p:txBody>
          <a:bodyPr/>
          <a:lstStyle/>
          <a:p>
            <a:pPr defTabSz="831850"/>
            <a:fld id="{48AB86EF-CA48-8F45-94D7-1DA175993A93}" type="slidenum">
              <a:rPr lang="en-US" smtClean="0"/>
              <a:pPr defTabSz="831850"/>
              <a:t>14</a:t>
            </a:fld>
            <a:endParaRPr lang="en-US" smtClean="0"/>
          </a:p>
        </p:txBody>
      </p:sp>
      <p:sp>
        <p:nvSpPr>
          <p:cNvPr id="24579" name="Rectangle 2"/>
          <p:cNvSpPr>
            <a:spLocks noGrp="1" noChangeArrowheads="1"/>
          </p:cNvSpPr>
          <p:nvPr>
            <p:ph type="title"/>
          </p:nvPr>
        </p:nvSpPr>
        <p:spPr>
          <a:xfrm>
            <a:off x="373063" y="374650"/>
            <a:ext cx="8751887" cy="388938"/>
          </a:xfrm>
          <a:noFill/>
        </p:spPr>
        <p:txBody>
          <a:bodyPr/>
          <a:lstStyle/>
          <a:p>
            <a:r>
              <a:rPr lang="en-US" sz="2400" dirty="0" smtClean="0"/>
              <a:t>More data needed</a:t>
            </a:r>
            <a:endParaRPr lang="en-US" sz="2400" dirty="0"/>
          </a:p>
        </p:txBody>
      </p:sp>
      <p:sp>
        <p:nvSpPr>
          <p:cNvPr id="24581" name="Rectangle 5"/>
          <p:cNvSpPr>
            <a:spLocks noGrp="1" noChangeArrowheads="1"/>
          </p:cNvSpPr>
          <p:nvPr>
            <p:ph type="body" sz="half" idx="1"/>
          </p:nvPr>
        </p:nvSpPr>
        <p:spPr>
          <a:xfrm>
            <a:off x="740867" y="1597835"/>
            <a:ext cx="9009063" cy="3112459"/>
          </a:xfrm>
        </p:spPr>
        <p:txBody>
          <a:bodyPr/>
          <a:lstStyle/>
          <a:p>
            <a:pPr marL="334963" indent="-334963" defTabSz="895350">
              <a:buClr>
                <a:srgbClr val="AC5FB0"/>
              </a:buClr>
              <a:buNone/>
            </a:pPr>
            <a:r>
              <a:rPr lang="en-US" sz="2400" b="1" dirty="0" err="1" smtClean="0">
                <a:latin typeface="Times" pitchFamily="-112" charset="0"/>
                <a:ea typeface="Times" pitchFamily="-112" charset="0"/>
                <a:cs typeface="Times" pitchFamily="-112" charset="0"/>
              </a:rPr>
              <a:t>JLab</a:t>
            </a:r>
            <a:r>
              <a:rPr lang="en-US" sz="2400" b="1" dirty="0" smtClean="0">
                <a:latin typeface="Times" pitchFamily="-112" charset="0"/>
                <a:ea typeface="Times" pitchFamily="-112" charset="0"/>
                <a:cs typeface="Times" pitchFamily="-112" charset="0"/>
              </a:rPr>
              <a:t> E03</a:t>
            </a:r>
            <a:r>
              <a:rPr lang="en-US" sz="2400" b="1" dirty="0">
                <a:latin typeface="Times" pitchFamily="-112" charset="0"/>
                <a:ea typeface="Times" pitchFamily="-112" charset="0"/>
                <a:cs typeface="Times" pitchFamily="-112" charset="0"/>
              </a:rPr>
              <a:t>-103 will improve </a:t>
            </a:r>
            <a:r>
              <a:rPr lang="en-US" sz="2400" b="1" dirty="0" smtClean="0">
                <a:latin typeface="Times" pitchFamily="-112" charset="0"/>
                <a:ea typeface="Times" pitchFamily="-112" charset="0"/>
                <a:cs typeface="Times" pitchFamily="-112" charset="0"/>
              </a:rPr>
              <a:t>with</a:t>
            </a:r>
          </a:p>
          <a:p>
            <a:pPr marL="334963" indent="-334963" defTabSz="895350">
              <a:buClr>
                <a:srgbClr val="AC5FB0"/>
              </a:buClr>
              <a:buNone/>
            </a:pPr>
            <a:endParaRPr lang="en-US" sz="2400" dirty="0" smtClean="0">
              <a:latin typeface="Times" pitchFamily="-112" charset="0"/>
              <a:ea typeface="Times" pitchFamily="-112" charset="0"/>
              <a:cs typeface="Times" pitchFamily="-112" charset="0"/>
            </a:endParaRPr>
          </a:p>
          <a:p>
            <a:pPr marL="727075" lvl="1" indent="-279400" defTabSz="895350">
              <a:buClr>
                <a:srgbClr val="AC5FB0"/>
              </a:buClr>
              <a:buFont typeface="Wingdings" pitchFamily="-112" charset="2"/>
              <a:buChar char="w"/>
            </a:pPr>
            <a:r>
              <a:rPr lang="en-US" sz="2400" dirty="0">
                <a:latin typeface="Times" pitchFamily="-112" charset="0"/>
                <a:ea typeface="Times" pitchFamily="-112" charset="0"/>
                <a:cs typeface="Times" pitchFamily="-112" charset="0"/>
              </a:rPr>
              <a:t>Higher precision data for </a:t>
            </a:r>
            <a:r>
              <a:rPr lang="en-US" sz="2400" baseline="30000" dirty="0">
                <a:latin typeface="Times" pitchFamily="-112" charset="0"/>
                <a:ea typeface="Times" pitchFamily="-112" charset="0"/>
                <a:cs typeface="Times" pitchFamily="-112" charset="0"/>
              </a:rPr>
              <a:t>4</a:t>
            </a:r>
            <a:r>
              <a:rPr lang="en-US" sz="2400" dirty="0">
                <a:latin typeface="Times" pitchFamily="-112" charset="0"/>
                <a:ea typeface="Times" pitchFamily="-112" charset="0"/>
                <a:cs typeface="Times" pitchFamily="-112" charset="0"/>
              </a:rPr>
              <a:t>He</a:t>
            </a:r>
          </a:p>
          <a:p>
            <a:pPr marL="727075" lvl="1" indent="-279400" defTabSz="895350">
              <a:buClr>
                <a:srgbClr val="AC5FB0"/>
              </a:buClr>
              <a:buFont typeface="Wingdings" pitchFamily="-112" charset="2"/>
              <a:buChar char="w"/>
            </a:pPr>
            <a:r>
              <a:rPr lang="en-US" sz="2400" dirty="0">
                <a:latin typeface="Times" pitchFamily="-112" charset="0"/>
                <a:ea typeface="Times" pitchFamily="-112" charset="0"/>
                <a:cs typeface="Times" pitchFamily="-112" charset="0"/>
              </a:rPr>
              <a:t>Addition of </a:t>
            </a:r>
            <a:r>
              <a:rPr lang="en-US" sz="2400" baseline="30000" dirty="0">
                <a:latin typeface="Times" pitchFamily="-112" charset="0"/>
                <a:ea typeface="Times" pitchFamily="-112" charset="0"/>
                <a:cs typeface="Times" pitchFamily="-112" charset="0"/>
              </a:rPr>
              <a:t>3</a:t>
            </a:r>
            <a:r>
              <a:rPr lang="en-US" sz="2400" dirty="0">
                <a:latin typeface="Times" pitchFamily="-112" charset="0"/>
                <a:ea typeface="Times" pitchFamily="-112" charset="0"/>
                <a:cs typeface="Times" pitchFamily="-112" charset="0"/>
              </a:rPr>
              <a:t>He data</a:t>
            </a:r>
          </a:p>
          <a:p>
            <a:pPr marL="727075" lvl="1" indent="-279400" defTabSz="895350">
              <a:buClr>
                <a:srgbClr val="AC5FB0"/>
              </a:buClr>
              <a:buFont typeface="Wingdings" pitchFamily="-112" charset="2"/>
              <a:buChar char="w"/>
            </a:pPr>
            <a:r>
              <a:rPr lang="en-US" sz="2400" dirty="0">
                <a:latin typeface="Times" pitchFamily="-112" charset="0"/>
                <a:ea typeface="Times" pitchFamily="-112" charset="0"/>
                <a:cs typeface="Times" pitchFamily="-112" charset="0"/>
              </a:rPr>
              <a:t>Precision data at large </a:t>
            </a:r>
            <a:r>
              <a:rPr lang="en-US" sz="2400" i="1" dirty="0" err="1">
                <a:latin typeface="Times" pitchFamily="-112" charset="0"/>
                <a:ea typeface="Times" pitchFamily="-112" charset="0"/>
                <a:cs typeface="Times" pitchFamily="-112" charset="0"/>
              </a:rPr>
              <a:t>x</a:t>
            </a:r>
            <a:r>
              <a:rPr lang="en-US" sz="2400" dirty="0" smtClean="0">
                <a:latin typeface="Times" pitchFamily="-112" charset="0"/>
                <a:ea typeface="Times" pitchFamily="-112" charset="0"/>
                <a:cs typeface="Times" pitchFamily="-112" charset="0"/>
              </a:rPr>
              <a:t> for light and </a:t>
            </a:r>
            <a:r>
              <a:rPr lang="en-US" sz="2400" dirty="0">
                <a:latin typeface="Times" pitchFamily="-112" charset="0"/>
                <a:ea typeface="Times" pitchFamily="-112" charset="0"/>
                <a:cs typeface="Times" pitchFamily="-112" charset="0"/>
              </a:rPr>
              <a:t>heavy </a:t>
            </a:r>
            <a:r>
              <a:rPr lang="en-US" sz="2400" dirty="0" smtClean="0">
                <a:latin typeface="Times" pitchFamily="-112" charset="0"/>
                <a:ea typeface="Times" pitchFamily="-112" charset="0"/>
                <a:cs typeface="Times" pitchFamily="-112" charset="0"/>
              </a:rPr>
              <a:t>nuclei</a:t>
            </a:r>
          </a:p>
          <a:p>
            <a:pPr marL="727075" lvl="1" indent="-279400" defTabSz="895350">
              <a:buClr>
                <a:srgbClr val="AC5FB0"/>
              </a:buClr>
              <a:buFont typeface="Wingdings" pitchFamily="-112" charset="2"/>
              <a:buChar char="w"/>
            </a:pPr>
            <a:endParaRPr lang="en-US" sz="2400" dirty="0" smtClean="0">
              <a:latin typeface="Times" pitchFamily="-112" charset="0"/>
              <a:ea typeface="Times" pitchFamily="-112" charset="0"/>
              <a:cs typeface="Times" pitchFamily="-112" charset="0"/>
            </a:endParaRPr>
          </a:p>
          <a:p>
            <a:pPr marL="334963" indent="-334963" defTabSz="895350">
              <a:buClr>
                <a:srgbClr val="AC5FB0"/>
              </a:buClr>
              <a:buFont typeface="Wingdings" pitchFamily="-112" charset="2"/>
              <a:buNone/>
            </a:pPr>
            <a:r>
              <a:rPr lang="en-US" sz="2400" b="1" dirty="0" smtClean="0">
                <a:latin typeface="Times" pitchFamily="-112" charset="0"/>
                <a:ea typeface="Times" pitchFamily="-112" charset="0"/>
                <a:cs typeface="Times" pitchFamily="-112" charset="0"/>
              </a:rPr>
              <a:t>                 </a:t>
            </a:r>
            <a:r>
              <a:rPr lang="en-US" sz="2400" b="1" dirty="0" err="1" smtClean="0">
                <a:solidFill>
                  <a:srgbClr val="131313"/>
                </a:solidFill>
                <a:latin typeface="Times" pitchFamily="-112" charset="0"/>
                <a:ea typeface="Times" pitchFamily="-112" charset="0"/>
                <a:cs typeface="Times" pitchFamily="-112" charset="0"/>
                <a:sym typeface="Wingdings" pitchFamily="-112" charset="2"/>
              </a:rPr>
              <a:t></a:t>
            </a:r>
            <a:r>
              <a:rPr lang="en-US" sz="2400" b="1" dirty="0" smtClean="0">
                <a:solidFill>
                  <a:srgbClr val="131313"/>
                </a:solidFill>
                <a:latin typeface="Times" pitchFamily="-112" charset="0"/>
                <a:ea typeface="Times" pitchFamily="-112" charset="0"/>
                <a:cs typeface="Times" pitchFamily="-112" charset="0"/>
                <a:sym typeface="Wingdings" pitchFamily="-112" charset="2"/>
              </a:rPr>
              <a:t> </a:t>
            </a:r>
            <a:r>
              <a:rPr lang="en-US" sz="2400" b="1" dirty="0">
                <a:solidFill>
                  <a:srgbClr val="131313"/>
                </a:solidFill>
                <a:latin typeface="Times" pitchFamily="-112" charset="0"/>
                <a:ea typeface="Times" pitchFamily="-112" charset="0"/>
                <a:cs typeface="Times" pitchFamily="-112" charset="0"/>
              </a:rPr>
              <a:t>Lowering Q</a:t>
            </a:r>
            <a:r>
              <a:rPr lang="en-US" sz="2400" b="1" baseline="30000" dirty="0">
                <a:solidFill>
                  <a:srgbClr val="131313"/>
                </a:solidFill>
                <a:latin typeface="Times" pitchFamily="-112" charset="0"/>
                <a:ea typeface="Times" pitchFamily="-112" charset="0"/>
                <a:cs typeface="Times" pitchFamily="-112" charset="0"/>
              </a:rPr>
              <a:t>2</a:t>
            </a:r>
            <a:r>
              <a:rPr lang="en-US" sz="2400" b="1" dirty="0">
                <a:solidFill>
                  <a:srgbClr val="131313"/>
                </a:solidFill>
                <a:latin typeface="Times" pitchFamily="-112" charset="0"/>
                <a:ea typeface="Times" pitchFamily="-112" charset="0"/>
                <a:cs typeface="Times" pitchFamily="-112" charset="0"/>
              </a:rPr>
              <a:t> to reach high </a:t>
            </a:r>
            <a:r>
              <a:rPr lang="en-US" sz="2400" b="1" i="1" dirty="0" err="1">
                <a:solidFill>
                  <a:srgbClr val="131313"/>
                </a:solidFill>
                <a:latin typeface="Times" pitchFamily="-112" charset="0"/>
                <a:ea typeface="Times" pitchFamily="-112" charset="0"/>
                <a:cs typeface="Times" pitchFamily="-112" charset="0"/>
              </a:rPr>
              <a:t>x</a:t>
            </a:r>
            <a:r>
              <a:rPr lang="en-US" sz="2400" b="1" i="1" dirty="0">
                <a:solidFill>
                  <a:srgbClr val="131313"/>
                </a:solidFill>
                <a:latin typeface="Times" pitchFamily="-112" charset="0"/>
                <a:ea typeface="Times" pitchFamily="-112" charset="0"/>
                <a:cs typeface="Times" pitchFamily="-112" charset="0"/>
              </a:rPr>
              <a:t> </a:t>
            </a:r>
            <a:r>
              <a:rPr lang="en-US" sz="2400" b="1" dirty="0">
                <a:solidFill>
                  <a:srgbClr val="131313"/>
                </a:solidFill>
                <a:latin typeface="Times" pitchFamily="-112" charset="0"/>
                <a:ea typeface="Times" pitchFamily="-112" charset="0"/>
                <a:cs typeface="Times" pitchFamily="-112" charset="0"/>
              </a:rPr>
              <a:t>region</a:t>
            </a:r>
            <a:endParaRPr lang="en-US" sz="2400" dirty="0">
              <a:solidFill>
                <a:srgbClr val="131313"/>
              </a:solidFill>
              <a:latin typeface="Times" pitchFamily="-112" charset="0"/>
              <a:ea typeface="Times" pitchFamily="-112" charset="0"/>
              <a:cs typeface="Times" pitchFamily="-112"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p>
            <a:pPr defTabSz="831850"/>
            <a:fld id="{8146B127-E224-DF4E-9F10-8407A3D82499}" type="slidenum">
              <a:rPr lang="en-US" smtClean="0"/>
              <a:pPr defTabSz="831850"/>
              <a:t>15</a:t>
            </a:fld>
            <a:endParaRPr lang="en-US" smtClean="0"/>
          </a:p>
        </p:txBody>
      </p:sp>
      <p:sp>
        <p:nvSpPr>
          <p:cNvPr id="26628" name="Rectangle 3"/>
          <p:cNvSpPr>
            <a:spLocks noGrp="1" noChangeArrowheads="1"/>
          </p:cNvSpPr>
          <p:nvPr>
            <p:ph type="title"/>
          </p:nvPr>
        </p:nvSpPr>
        <p:spPr>
          <a:xfrm>
            <a:off x="373063" y="374650"/>
            <a:ext cx="8751887" cy="388938"/>
          </a:xfrm>
          <a:noFill/>
        </p:spPr>
        <p:txBody>
          <a:bodyPr/>
          <a:lstStyle/>
          <a:p>
            <a:r>
              <a:rPr lang="en-US" sz="2400" dirty="0" err="1" smtClean="0"/>
              <a:t>JLab</a:t>
            </a:r>
            <a:r>
              <a:rPr lang="en-US" sz="2400" dirty="0" smtClean="0"/>
              <a:t> and </a:t>
            </a:r>
            <a:r>
              <a:rPr lang="en-US" sz="2400" dirty="0" err="1" smtClean="0"/>
              <a:t>HallC</a:t>
            </a:r>
            <a:endParaRPr lang="en-US" sz="2400" dirty="0"/>
          </a:p>
        </p:txBody>
      </p:sp>
      <p:pic>
        <p:nvPicPr>
          <p:cNvPr id="4" name="Picture 12" descr="acc_site"/>
          <p:cNvPicPr>
            <a:picLocks noChangeAspect="1" noChangeArrowheads="1"/>
          </p:cNvPicPr>
          <p:nvPr/>
        </p:nvPicPr>
        <p:blipFill>
          <a:blip r:embed="rId3"/>
          <a:srcRect/>
          <a:stretch>
            <a:fillRect/>
          </a:stretch>
        </p:blipFill>
        <p:spPr bwMode="auto">
          <a:xfrm>
            <a:off x="3197738" y="181413"/>
            <a:ext cx="4347007" cy="3553053"/>
          </a:xfrm>
          <a:prstGeom prst="rect">
            <a:avLst/>
          </a:prstGeom>
          <a:noFill/>
        </p:spPr>
      </p:pic>
      <p:sp>
        <p:nvSpPr>
          <p:cNvPr id="5" name="Text Box 13"/>
          <p:cNvSpPr txBox="1">
            <a:spLocks noChangeArrowheads="1"/>
          </p:cNvSpPr>
          <p:nvPr/>
        </p:nvSpPr>
        <p:spPr bwMode="auto">
          <a:xfrm>
            <a:off x="5511993" y="2353478"/>
            <a:ext cx="194063"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rgbClr val="FF0000"/>
                </a:solidFill>
              </a:rPr>
              <a:t>A</a:t>
            </a:r>
          </a:p>
        </p:txBody>
      </p:sp>
      <p:sp>
        <p:nvSpPr>
          <p:cNvPr id="6" name="Text Box 14"/>
          <p:cNvSpPr txBox="1">
            <a:spLocks noChangeArrowheads="1"/>
          </p:cNvSpPr>
          <p:nvPr/>
        </p:nvSpPr>
        <p:spPr bwMode="auto">
          <a:xfrm>
            <a:off x="6359831" y="2368592"/>
            <a:ext cx="17587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rgbClr val="FF0000"/>
                </a:solidFill>
              </a:rPr>
              <a:t>C</a:t>
            </a:r>
          </a:p>
        </p:txBody>
      </p:sp>
      <p:sp>
        <p:nvSpPr>
          <p:cNvPr id="7" name="Text Box 15"/>
          <p:cNvSpPr txBox="1">
            <a:spLocks noChangeArrowheads="1"/>
          </p:cNvSpPr>
          <p:nvPr/>
        </p:nvSpPr>
        <p:spPr bwMode="auto">
          <a:xfrm>
            <a:off x="5978000" y="2414556"/>
            <a:ext cx="17966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rgbClr val="FF0000"/>
                </a:solidFill>
              </a:rPr>
              <a:t>B</a:t>
            </a:r>
          </a:p>
        </p:txBody>
      </p:sp>
      <p:sp>
        <p:nvSpPr>
          <p:cNvPr id="8" name="Line 17"/>
          <p:cNvSpPr>
            <a:spLocks noChangeShapeType="1"/>
          </p:cNvSpPr>
          <p:nvPr/>
        </p:nvSpPr>
        <p:spPr bwMode="auto">
          <a:xfrm flipV="1">
            <a:off x="4883261" y="1203115"/>
            <a:ext cx="218321" cy="852613"/>
          </a:xfrm>
          <a:prstGeom prst="line">
            <a:avLst/>
          </a:prstGeom>
          <a:noFill/>
          <a:ln w="38100">
            <a:solidFill>
              <a:srgbClr val="FF0000"/>
            </a:solidFill>
            <a:round/>
            <a:headEnd/>
            <a:tailEnd/>
          </a:ln>
          <a:effectLst/>
        </p:spPr>
        <p:txBody>
          <a:bodyPr wrap="square" anchor="ctr">
            <a:prstTxWarp prst="textNoShape">
              <a:avLst/>
            </a:prstTxWarp>
            <a:spAutoFit/>
          </a:bodyPr>
          <a:lstStyle/>
          <a:p>
            <a:endParaRPr lang="en-US"/>
          </a:p>
        </p:txBody>
      </p:sp>
      <p:sp>
        <p:nvSpPr>
          <p:cNvPr id="9" name="Line 18"/>
          <p:cNvSpPr>
            <a:spLocks noChangeShapeType="1"/>
          </p:cNvSpPr>
          <p:nvPr/>
        </p:nvSpPr>
        <p:spPr bwMode="auto">
          <a:xfrm flipH="1" flipV="1">
            <a:off x="5874485" y="1203113"/>
            <a:ext cx="145547" cy="852613"/>
          </a:xfrm>
          <a:prstGeom prst="line">
            <a:avLst/>
          </a:prstGeom>
          <a:noFill/>
          <a:ln w="38100">
            <a:solidFill>
              <a:srgbClr val="FF0000"/>
            </a:solidFill>
            <a:round/>
            <a:headEnd/>
            <a:tailEnd/>
          </a:ln>
          <a:effectLst/>
        </p:spPr>
        <p:txBody>
          <a:bodyPr wrap="square" anchor="ctr">
            <a:prstTxWarp prst="textNoShape">
              <a:avLst/>
            </a:prstTxWarp>
            <a:spAutoFit/>
          </a:bodyPr>
          <a:lstStyle/>
          <a:p>
            <a:endParaRPr lang="en-US"/>
          </a:p>
        </p:txBody>
      </p:sp>
      <p:sp>
        <p:nvSpPr>
          <p:cNvPr id="10" name="Freeform 19"/>
          <p:cNvSpPr>
            <a:spLocks/>
          </p:cNvSpPr>
          <p:nvPr/>
        </p:nvSpPr>
        <p:spPr bwMode="auto">
          <a:xfrm>
            <a:off x="5088965" y="1036960"/>
            <a:ext cx="791555" cy="196489"/>
          </a:xfrm>
          <a:custGeom>
            <a:avLst/>
            <a:gdLst/>
            <a:ahLst/>
            <a:cxnLst>
              <a:cxn ang="0">
                <a:pos x="0" y="144"/>
              </a:cxn>
              <a:cxn ang="0">
                <a:pos x="576" y="0"/>
              </a:cxn>
              <a:cxn ang="0">
                <a:pos x="1056" y="144"/>
              </a:cxn>
            </a:cxnLst>
            <a:rect l="0" t="0" r="r" b="b"/>
            <a:pathLst>
              <a:path w="1056" h="144">
                <a:moveTo>
                  <a:pt x="0" y="144"/>
                </a:moveTo>
                <a:cubicBezTo>
                  <a:pt x="200" y="72"/>
                  <a:pt x="400" y="0"/>
                  <a:pt x="576" y="0"/>
                </a:cubicBezTo>
                <a:cubicBezTo>
                  <a:pt x="752" y="0"/>
                  <a:pt x="984" y="120"/>
                  <a:pt x="1056" y="144"/>
                </a:cubicBezTo>
              </a:path>
            </a:pathLst>
          </a:custGeom>
          <a:noFill/>
          <a:ln w="38100" cap="flat" cmpd="sng">
            <a:solidFill>
              <a:srgbClr val="FF0000"/>
            </a:solidFill>
            <a:prstDash val="solid"/>
            <a:round/>
            <a:headEnd/>
            <a:tailEnd/>
          </a:ln>
          <a:effectLst/>
        </p:spPr>
        <p:txBody>
          <a:bodyPr wrap="square" anchor="ctr">
            <a:prstTxWarp prst="textNoShape">
              <a:avLst/>
            </a:prstTxWarp>
            <a:spAutoFit/>
          </a:bodyPr>
          <a:lstStyle/>
          <a:p>
            <a:endParaRPr lang="en-US"/>
          </a:p>
        </p:txBody>
      </p:sp>
      <p:sp>
        <p:nvSpPr>
          <p:cNvPr id="14" name="Freeform 23"/>
          <p:cNvSpPr>
            <a:spLocks/>
          </p:cNvSpPr>
          <p:nvPr/>
        </p:nvSpPr>
        <p:spPr bwMode="auto">
          <a:xfrm flipV="1">
            <a:off x="4856440" y="2040890"/>
            <a:ext cx="1161856" cy="205633"/>
          </a:xfrm>
          <a:custGeom>
            <a:avLst/>
            <a:gdLst/>
            <a:ahLst/>
            <a:cxnLst>
              <a:cxn ang="0">
                <a:pos x="0" y="144"/>
              </a:cxn>
              <a:cxn ang="0">
                <a:pos x="576" y="0"/>
              </a:cxn>
              <a:cxn ang="0">
                <a:pos x="1056" y="144"/>
              </a:cxn>
            </a:cxnLst>
            <a:rect l="0" t="0" r="r" b="b"/>
            <a:pathLst>
              <a:path w="1056" h="144">
                <a:moveTo>
                  <a:pt x="0" y="144"/>
                </a:moveTo>
                <a:cubicBezTo>
                  <a:pt x="200" y="72"/>
                  <a:pt x="400" y="0"/>
                  <a:pt x="576" y="0"/>
                </a:cubicBezTo>
                <a:cubicBezTo>
                  <a:pt x="752" y="0"/>
                  <a:pt x="984" y="120"/>
                  <a:pt x="1056" y="144"/>
                </a:cubicBezTo>
              </a:path>
            </a:pathLst>
          </a:custGeom>
          <a:noFill/>
          <a:ln w="38100" cap="flat" cmpd="sng">
            <a:solidFill>
              <a:srgbClr val="FF0000"/>
            </a:solidFill>
            <a:prstDash val="solid"/>
            <a:round/>
            <a:headEnd/>
            <a:tailEnd/>
          </a:ln>
          <a:effectLst/>
        </p:spPr>
        <p:txBody>
          <a:bodyPr wrap="square" anchor="ctr">
            <a:prstTxWarp prst="textNoShape">
              <a:avLst/>
            </a:prstTxWarp>
            <a:spAutoFit/>
          </a:bodyPr>
          <a:lstStyle/>
          <a:p>
            <a:endParaRPr lang="en-US"/>
          </a:p>
        </p:txBody>
      </p:sp>
      <p:sp>
        <p:nvSpPr>
          <p:cNvPr id="15" name="Freeform 20"/>
          <p:cNvSpPr>
            <a:spLocks/>
          </p:cNvSpPr>
          <p:nvPr/>
        </p:nvSpPr>
        <p:spPr bwMode="auto">
          <a:xfrm rot="7323805">
            <a:off x="5619845" y="2234089"/>
            <a:ext cx="539496" cy="28892"/>
          </a:xfrm>
          <a:custGeom>
            <a:avLst/>
            <a:gdLst/>
            <a:ahLst/>
            <a:cxnLst>
              <a:cxn ang="0">
                <a:pos x="0" y="144"/>
              </a:cxn>
              <a:cxn ang="0">
                <a:pos x="576" y="0"/>
              </a:cxn>
              <a:cxn ang="0">
                <a:pos x="1056" y="144"/>
              </a:cxn>
            </a:cxnLst>
            <a:rect l="0" t="0" r="r" b="b"/>
            <a:pathLst>
              <a:path w="1056" h="144">
                <a:moveTo>
                  <a:pt x="0" y="144"/>
                </a:moveTo>
                <a:cubicBezTo>
                  <a:pt x="200" y="72"/>
                  <a:pt x="400" y="0"/>
                  <a:pt x="576" y="0"/>
                </a:cubicBezTo>
                <a:cubicBezTo>
                  <a:pt x="752" y="0"/>
                  <a:pt x="984" y="120"/>
                  <a:pt x="1056" y="144"/>
                </a:cubicBezTo>
              </a:path>
            </a:pathLst>
          </a:custGeom>
          <a:noFill/>
          <a:ln w="38100" cap="flat" cmpd="sng">
            <a:solidFill>
              <a:srgbClr val="FF0000"/>
            </a:solidFill>
            <a:prstDash val="solid"/>
            <a:round/>
            <a:headEnd/>
            <a:tailEnd/>
          </a:ln>
          <a:effectLst/>
        </p:spPr>
        <p:txBody>
          <a:bodyPr anchor="ctr">
            <a:prstTxWarp prst="textNoShape">
              <a:avLst/>
            </a:prstTxWarp>
            <a:spAutoFit/>
          </a:bodyPr>
          <a:lstStyle/>
          <a:p>
            <a:endParaRPr lang="en-US"/>
          </a:p>
        </p:txBody>
      </p:sp>
      <p:sp>
        <p:nvSpPr>
          <p:cNvPr id="16" name="Freeform 22"/>
          <p:cNvSpPr>
            <a:spLocks/>
          </p:cNvSpPr>
          <p:nvPr/>
        </p:nvSpPr>
        <p:spPr bwMode="auto">
          <a:xfrm rot="4558304" flipH="1">
            <a:off x="5846446" y="2230910"/>
            <a:ext cx="457200" cy="9144"/>
          </a:xfrm>
          <a:custGeom>
            <a:avLst/>
            <a:gdLst/>
            <a:ahLst/>
            <a:cxnLst>
              <a:cxn ang="0">
                <a:pos x="0" y="144"/>
              </a:cxn>
              <a:cxn ang="0">
                <a:pos x="576" y="0"/>
              </a:cxn>
              <a:cxn ang="0">
                <a:pos x="1056" y="144"/>
              </a:cxn>
            </a:cxnLst>
            <a:rect l="0" t="0" r="r" b="b"/>
            <a:pathLst>
              <a:path w="1056" h="144">
                <a:moveTo>
                  <a:pt x="0" y="144"/>
                </a:moveTo>
                <a:cubicBezTo>
                  <a:pt x="200" y="72"/>
                  <a:pt x="400" y="0"/>
                  <a:pt x="576" y="0"/>
                </a:cubicBezTo>
                <a:cubicBezTo>
                  <a:pt x="752" y="0"/>
                  <a:pt x="984" y="120"/>
                  <a:pt x="1056" y="144"/>
                </a:cubicBezTo>
              </a:path>
            </a:pathLst>
          </a:custGeom>
          <a:noFill/>
          <a:ln w="38100" cap="flat" cmpd="sng">
            <a:solidFill>
              <a:srgbClr val="FF0000"/>
            </a:solidFill>
            <a:prstDash val="solid"/>
            <a:round/>
            <a:headEnd/>
            <a:tailEnd/>
          </a:ln>
          <a:effectLst/>
        </p:spPr>
        <p:txBody>
          <a:bodyPr anchor="ctr">
            <a:prstTxWarp prst="textNoShape">
              <a:avLst/>
            </a:prstTxWarp>
            <a:spAutoFit/>
          </a:bodyPr>
          <a:lstStyle/>
          <a:p>
            <a:endParaRPr lang="en-US"/>
          </a:p>
        </p:txBody>
      </p:sp>
      <p:sp>
        <p:nvSpPr>
          <p:cNvPr id="17" name="Freeform 21"/>
          <p:cNvSpPr>
            <a:spLocks/>
          </p:cNvSpPr>
          <p:nvPr/>
        </p:nvSpPr>
        <p:spPr bwMode="auto">
          <a:xfrm rot="2480234">
            <a:off x="5921078" y="2204366"/>
            <a:ext cx="640080" cy="51814"/>
          </a:xfrm>
          <a:custGeom>
            <a:avLst/>
            <a:gdLst/>
            <a:ahLst/>
            <a:cxnLst>
              <a:cxn ang="0">
                <a:pos x="0" y="144"/>
              </a:cxn>
              <a:cxn ang="0">
                <a:pos x="576" y="0"/>
              </a:cxn>
              <a:cxn ang="0">
                <a:pos x="1056" y="144"/>
              </a:cxn>
            </a:cxnLst>
            <a:rect l="0" t="0" r="r" b="b"/>
            <a:pathLst>
              <a:path w="1056" h="144">
                <a:moveTo>
                  <a:pt x="0" y="144"/>
                </a:moveTo>
                <a:cubicBezTo>
                  <a:pt x="200" y="72"/>
                  <a:pt x="400" y="0"/>
                  <a:pt x="576" y="0"/>
                </a:cubicBezTo>
                <a:cubicBezTo>
                  <a:pt x="752" y="0"/>
                  <a:pt x="984" y="120"/>
                  <a:pt x="1056" y="144"/>
                </a:cubicBezTo>
              </a:path>
            </a:pathLst>
          </a:custGeom>
          <a:noFill/>
          <a:ln w="38100" cap="flat" cmpd="sng">
            <a:solidFill>
              <a:srgbClr val="FF0000"/>
            </a:solidFill>
            <a:prstDash val="solid"/>
            <a:round/>
            <a:headEnd/>
            <a:tailEnd/>
          </a:ln>
          <a:effectLst/>
        </p:spPr>
        <p:txBody>
          <a:bodyPr anchor="ctr">
            <a:prstTxWarp prst="textNoShape">
              <a:avLst/>
            </a:prstTxWarp>
            <a:spAutoFit/>
          </a:bodyPr>
          <a:lstStyle/>
          <a:p>
            <a:endParaRPr lang="en-US"/>
          </a:p>
        </p:txBody>
      </p:sp>
      <p:pic>
        <p:nvPicPr>
          <p:cNvPr id="18" name="Picture 17" descr="HALC_33.jpg"/>
          <p:cNvPicPr>
            <a:picLocks noChangeAspect="1"/>
          </p:cNvPicPr>
          <p:nvPr/>
        </p:nvPicPr>
        <p:blipFill>
          <a:blip r:embed="rId4"/>
          <a:stretch>
            <a:fillRect/>
          </a:stretch>
        </p:blipFill>
        <p:spPr>
          <a:xfrm>
            <a:off x="1430905" y="3797452"/>
            <a:ext cx="7928208" cy="320526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p>
            <a:pPr defTabSz="831850"/>
            <a:fld id="{8146B127-E224-DF4E-9F10-8407A3D82499}" type="slidenum">
              <a:rPr lang="en-US" smtClean="0"/>
              <a:pPr defTabSz="831850"/>
              <a:t>16</a:t>
            </a:fld>
            <a:endParaRPr lang="en-US" smtClean="0"/>
          </a:p>
        </p:txBody>
      </p:sp>
      <p:pic>
        <p:nvPicPr>
          <p:cNvPr id="26627" name="Picture 2" descr="xem_phasespace"/>
          <p:cNvPicPr>
            <a:picLocks noChangeAspect="1" noChangeArrowheads="1"/>
          </p:cNvPicPr>
          <p:nvPr/>
        </p:nvPicPr>
        <p:blipFill>
          <a:blip r:embed="rId3"/>
          <a:srcRect t="11859" r="7619"/>
          <a:stretch>
            <a:fillRect/>
          </a:stretch>
        </p:blipFill>
        <p:spPr bwMode="auto">
          <a:xfrm>
            <a:off x="4502150" y="2563813"/>
            <a:ext cx="5556250" cy="4092575"/>
          </a:xfrm>
          <a:prstGeom prst="rect">
            <a:avLst/>
          </a:prstGeom>
          <a:noFill/>
          <a:ln w="9525">
            <a:noFill/>
            <a:miter lim="800000"/>
            <a:headEnd/>
            <a:tailEnd/>
          </a:ln>
        </p:spPr>
      </p:pic>
      <p:sp>
        <p:nvSpPr>
          <p:cNvPr id="26628" name="Rectangle 3"/>
          <p:cNvSpPr>
            <a:spLocks noGrp="1" noChangeArrowheads="1"/>
          </p:cNvSpPr>
          <p:nvPr>
            <p:ph type="title"/>
          </p:nvPr>
        </p:nvSpPr>
        <p:spPr>
          <a:xfrm>
            <a:off x="373063" y="374650"/>
            <a:ext cx="8751887" cy="388938"/>
          </a:xfrm>
          <a:noFill/>
        </p:spPr>
        <p:txBody>
          <a:bodyPr/>
          <a:lstStyle/>
          <a:p>
            <a:r>
              <a:rPr lang="en-US" sz="2400"/>
              <a:t>JLab Experiment E03-103</a:t>
            </a:r>
          </a:p>
        </p:txBody>
      </p:sp>
      <p:sp>
        <p:nvSpPr>
          <p:cNvPr id="26629" name="Rectangle 4"/>
          <p:cNvSpPr>
            <a:spLocks noGrp="1" noChangeArrowheads="1"/>
          </p:cNvSpPr>
          <p:nvPr>
            <p:ph type="body" idx="1"/>
          </p:nvPr>
        </p:nvSpPr>
        <p:spPr>
          <a:xfrm>
            <a:off x="0" y="2555875"/>
            <a:ext cx="4943475" cy="3013075"/>
          </a:xfrm>
        </p:spPr>
        <p:txBody>
          <a:bodyPr/>
          <a:lstStyle/>
          <a:p>
            <a:pPr marL="334963" indent="-334963" defTabSz="895350">
              <a:lnSpc>
                <a:spcPct val="90000"/>
              </a:lnSpc>
              <a:buClr>
                <a:srgbClr val="AC5FB0"/>
              </a:buClr>
              <a:buFont typeface="Wingdings" pitchFamily="-112" charset="2"/>
              <a:buNone/>
            </a:pPr>
            <a:r>
              <a:rPr lang="en-US" sz="2000" smtClean="0">
                <a:latin typeface="Times" pitchFamily="-112" charset="0"/>
                <a:ea typeface="Times" pitchFamily="-112" charset="0"/>
                <a:cs typeface="Times" pitchFamily="-112" charset="0"/>
              </a:rPr>
              <a:t>A</a:t>
            </a:r>
            <a:r>
              <a:rPr lang="en-US" sz="2000">
                <a:latin typeface="Times" pitchFamily="-112" charset="0"/>
                <a:ea typeface="Times" pitchFamily="-112" charset="0"/>
                <a:cs typeface="Times" pitchFamily="-112" charset="0"/>
              </a:rPr>
              <a:t>(e,e’) at</a:t>
            </a:r>
            <a:r>
              <a:rPr lang="en-US" sz="2000" smtClean="0">
                <a:latin typeface="Times" pitchFamily="-112" charset="0"/>
                <a:ea typeface="Times" pitchFamily="-112" charset="0"/>
                <a:cs typeface="Times" pitchFamily="-112" charset="0"/>
              </a:rPr>
              <a:t> 5.0 and 5.8 </a:t>
            </a:r>
            <a:r>
              <a:rPr lang="en-US" sz="2000">
                <a:latin typeface="Times" pitchFamily="-112" charset="0"/>
                <a:ea typeface="Times" pitchFamily="-112" charset="0"/>
                <a:cs typeface="Times" pitchFamily="-112" charset="0"/>
              </a:rPr>
              <a:t>GeV</a:t>
            </a:r>
            <a:r>
              <a:rPr lang="en-US" sz="2000" smtClean="0">
                <a:latin typeface="Times" pitchFamily="-112" charset="0"/>
                <a:ea typeface="Times" pitchFamily="-112" charset="0"/>
                <a:cs typeface="Times" pitchFamily="-112" charset="0"/>
              </a:rPr>
              <a:t> in Hall C</a:t>
            </a:r>
            <a:br>
              <a:rPr lang="en-US" sz="2000" smtClean="0">
                <a:latin typeface="Times" pitchFamily="-112" charset="0"/>
                <a:ea typeface="Times" pitchFamily="-112" charset="0"/>
                <a:cs typeface="Times" pitchFamily="-112" charset="0"/>
              </a:rPr>
            </a:br>
            <a:endParaRPr lang="en-US" sz="2000">
              <a:latin typeface="Times" pitchFamily="-112" charset="0"/>
              <a:ea typeface="Times" pitchFamily="-112" charset="0"/>
              <a:cs typeface="Times" pitchFamily="-112" charset="0"/>
            </a:endParaRPr>
          </a:p>
          <a:p>
            <a:pPr marL="727075" lvl="1" indent="-279400" defTabSz="895350">
              <a:lnSpc>
                <a:spcPct val="90000"/>
              </a:lnSpc>
              <a:buClr>
                <a:srgbClr val="AC5FB0"/>
              </a:buClr>
              <a:buFont typeface="Wingdings" pitchFamily="-112" charset="2"/>
              <a:buChar char="w"/>
            </a:pPr>
            <a:r>
              <a:rPr lang="en-US" sz="2000">
                <a:latin typeface="Times" pitchFamily="-112" charset="0"/>
                <a:ea typeface="Times" pitchFamily="-112" charset="0"/>
                <a:cs typeface="Times" pitchFamily="-112" charset="0"/>
              </a:rPr>
              <a:t>Targets:</a:t>
            </a:r>
            <a:r>
              <a:rPr lang="en-US" sz="2000">
                <a:solidFill>
                  <a:srgbClr val="006F45"/>
                </a:solidFill>
                <a:latin typeface="Times" pitchFamily="-112" charset="0"/>
                <a:ea typeface="Times" pitchFamily="-112" charset="0"/>
                <a:cs typeface="Times" pitchFamily="-112" charset="0"/>
              </a:rPr>
              <a:t> </a:t>
            </a:r>
          </a:p>
          <a:p>
            <a:pPr marL="727075" lvl="1" indent="-279400" defTabSz="895350">
              <a:lnSpc>
                <a:spcPct val="90000"/>
              </a:lnSpc>
              <a:buClr>
                <a:srgbClr val="AC5FB0"/>
              </a:buClr>
              <a:buFontTx/>
              <a:buNone/>
            </a:pPr>
            <a:r>
              <a:rPr lang="en-US" sz="2000">
                <a:latin typeface="Times" pitchFamily="-112" charset="0"/>
                <a:ea typeface="Times" pitchFamily="-112" charset="0"/>
                <a:cs typeface="Times" pitchFamily="-112" charset="0"/>
              </a:rPr>
              <a:t>         H, </a:t>
            </a:r>
            <a:r>
              <a:rPr lang="en-US" sz="2000" baseline="30000">
                <a:latin typeface="Times" pitchFamily="-112" charset="0"/>
                <a:ea typeface="Times" pitchFamily="-112" charset="0"/>
                <a:cs typeface="Times" pitchFamily="-112" charset="0"/>
              </a:rPr>
              <a:t>2</a:t>
            </a:r>
            <a:r>
              <a:rPr lang="en-US" sz="2000">
                <a:latin typeface="Times" pitchFamily="-112" charset="0"/>
                <a:ea typeface="Times" pitchFamily="-112" charset="0"/>
                <a:cs typeface="Times" pitchFamily="-112" charset="0"/>
              </a:rPr>
              <a:t>H, </a:t>
            </a:r>
            <a:r>
              <a:rPr lang="en-US" sz="2000" baseline="30000">
                <a:latin typeface="Times" pitchFamily="-112" charset="0"/>
                <a:ea typeface="Times" pitchFamily="-112" charset="0"/>
                <a:cs typeface="Times" pitchFamily="-112" charset="0"/>
              </a:rPr>
              <a:t>3</a:t>
            </a:r>
            <a:r>
              <a:rPr lang="en-US" sz="2000">
                <a:latin typeface="Times" pitchFamily="-112" charset="0"/>
                <a:ea typeface="Times" pitchFamily="-112" charset="0"/>
                <a:cs typeface="Times" pitchFamily="-112" charset="0"/>
              </a:rPr>
              <a:t>He,</a:t>
            </a:r>
            <a:r>
              <a:rPr lang="en-US" sz="2000" baseline="30000">
                <a:latin typeface="Times" pitchFamily="-112" charset="0"/>
                <a:ea typeface="Times" pitchFamily="-112" charset="0"/>
                <a:cs typeface="Times" pitchFamily="-112" charset="0"/>
              </a:rPr>
              <a:t> 4</a:t>
            </a:r>
            <a:r>
              <a:rPr lang="en-US" sz="2000">
                <a:latin typeface="Times" pitchFamily="-112" charset="0"/>
                <a:ea typeface="Times" pitchFamily="-112" charset="0"/>
                <a:cs typeface="Times" pitchFamily="-112" charset="0"/>
              </a:rPr>
              <a:t>He, </a:t>
            </a:r>
          </a:p>
          <a:p>
            <a:pPr marL="727075" lvl="1" indent="-279400" defTabSz="895350">
              <a:lnSpc>
                <a:spcPct val="90000"/>
              </a:lnSpc>
              <a:buClr>
                <a:srgbClr val="AC5FB0"/>
              </a:buClr>
              <a:buFontTx/>
              <a:buNone/>
            </a:pPr>
            <a:r>
              <a:rPr lang="en-US" sz="2000">
                <a:latin typeface="Times" pitchFamily="-112" charset="0"/>
                <a:ea typeface="Times" pitchFamily="-112" charset="0"/>
                <a:cs typeface="Times" pitchFamily="-112" charset="0"/>
              </a:rPr>
              <a:t>         Be, C, Al,</a:t>
            </a:r>
            <a:r>
              <a:rPr lang="en-US" sz="2000" smtClean="0">
                <a:latin typeface="Times" pitchFamily="-112" charset="0"/>
                <a:ea typeface="Times" pitchFamily="-112" charset="0"/>
                <a:cs typeface="Times" pitchFamily="-112" charset="0"/>
              </a:rPr>
              <a:t> </a:t>
            </a:r>
          </a:p>
          <a:p>
            <a:pPr marL="727075" lvl="1" indent="-279400" defTabSz="895350">
              <a:lnSpc>
                <a:spcPct val="90000"/>
              </a:lnSpc>
              <a:buClr>
                <a:srgbClr val="AC5FB0"/>
              </a:buClr>
              <a:buFontTx/>
              <a:buNone/>
            </a:pPr>
            <a:r>
              <a:rPr lang="en-US" sz="2000" smtClean="0">
                <a:latin typeface="Times" pitchFamily="-112" charset="0"/>
                <a:ea typeface="Times" pitchFamily="-112" charset="0"/>
                <a:cs typeface="Times" pitchFamily="-112" charset="0"/>
              </a:rPr>
              <a:t>         Cu</a:t>
            </a:r>
            <a:r>
              <a:rPr lang="en-US" sz="2000">
                <a:latin typeface="Times" pitchFamily="-112" charset="0"/>
                <a:ea typeface="Times" pitchFamily="-112" charset="0"/>
                <a:cs typeface="Times" pitchFamily="-112" charset="0"/>
              </a:rPr>
              <a:t>, Au</a:t>
            </a:r>
          </a:p>
          <a:p>
            <a:pPr marL="727075" lvl="1" indent="-279400" defTabSz="895350">
              <a:lnSpc>
                <a:spcPct val="90000"/>
              </a:lnSpc>
              <a:buClr>
                <a:srgbClr val="AC5FB0"/>
              </a:buClr>
              <a:buFontTx/>
              <a:buNone/>
            </a:pPr>
            <a:endParaRPr lang="en-US" sz="2000" smtClean="0">
              <a:latin typeface="Times" pitchFamily="-112" charset="0"/>
              <a:ea typeface="Times" pitchFamily="-112" charset="0"/>
              <a:cs typeface="Times" pitchFamily="-112" charset="0"/>
            </a:endParaRPr>
          </a:p>
          <a:p>
            <a:pPr marL="727075" lvl="1" indent="-279400" defTabSz="895350">
              <a:lnSpc>
                <a:spcPct val="90000"/>
              </a:lnSpc>
              <a:buClr>
                <a:srgbClr val="AC5FB0"/>
              </a:buClr>
              <a:buFont typeface="Wingdings" pitchFamily="-112" charset="2"/>
              <a:buChar char="w"/>
            </a:pPr>
            <a:r>
              <a:rPr lang="en-US" sz="2000" smtClean="0">
                <a:latin typeface="Times" pitchFamily="-112" charset="0"/>
                <a:ea typeface="Times" pitchFamily="-112" charset="0"/>
                <a:cs typeface="Times" pitchFamily="-112" charset="0"/>
              </a:rPr>
              <a:t>10 </a:t>
            </a:r>
            <a:r>
              <a:rPr lang="en-US" sz="2000">
                <a:latin typeface="Times" pitchFamily="-112" charset="0"/>
                <a:ea typeface="Times" pitchFamily="-112" charset="0"/>
                <a:cs typeface="Times" pitchFamily="-112" charset="0"/>
              </a:rPr>
              <a:t>angles to </a:t>
            </a:r>
            <a:r>
              <a:rPr lang="en-US" sz="2000" smtClean="0">
                <a:latin typeface="Times" pitchFamily="-112" charset="0"/>
                <a:ea typeface="Times" pitchFamily="-112" charset="0"/>
                <a:cs typeface="Times" pitchFamily="-112" charset="0"/>
              </a:rPr>
              <a:t>measure </a:t>
            </a:r>
          </a:p>
          <a:p>
            <a:pPr marL="727075" lvl="1" indent="-279400" defTabSz="895350">
              <a:lnSpc>
                <a:spcPct val="90000"/>
              </a:lnSpc>
              <a:buFontTx/>
              <a:buNone/>
            </a:pPr>
            <a:r>
              <a:rPr lang="en-US" sz="2000" i="1" smtClean="0">
                <a:latin typeface="Times" pitchFamily="-112" charset="0"/>
                <a:ea typeface="Times" pitchFamily="-112" charset="0"/>
                <a:cs typeface="Times" pitchFamily="-112" charset="0"/>
              </a:rPr>
              <a:t>    Q</a:t>
            </a:r>
            <a:r>
              <a:rPr lang="en-US" sz="2000" i="1" baseline="30000" smtClean="0">
                <a:latin typeface="Times" pitchFamily="-112" charset="0"/>
                <a:ea typeface="Times" pitchFamily="-112" charset="0"/>
                <a:cs typeface="Times" pitchFamily="-112" charset="0"/>
              </a:rPr>
              <a:t>2</a:t>
            </a:r>
            <a:r>
              <a:rPr lang="en-US" sz="2000" smtClean="0">
                <a:latin typeface="Times" pitchFamily="-112" charset="0"/>
                <a:ea typeface="Times" pitchFamily="-112" charset="0"/>
                <a:cs typeface="Times" pitchFamily="-112" charset="0"/>
              </a:rPr>
              <a:t>-dependence</a:t>
            </a:r>
            <a:endParaRPr lang="en-US" sz="2000">
              <a:latin typeface="Times" pitchFamily="-112" charset="0"/>
              <a:ea typeface="Times" pitchFamily="-112" charset="0"/>
              <a:cs typeface="Times" pitchFamily="-112" charset="0"/>
            </a:endParaRPr>
          </a:p>
        </p:txBody>
      </p:sp>
      <p:sp>
        <p:nvSpPr>
          <p:cNvPr id="6" name="Rectangle 5"/>
          <p:cNvSpPr/>
          <p:nvPr/>
        </p:nvSpPr>
        <p:spPr>
          <a:xfrm>
            <a:off x="1587778" y="943592"/>
            <a:ext cx="6882861" cy="921456"/>
          </a:xfrm>
          <a:prstGeom prst="rect">
            <a:avLst/>
          </a:prstGeom>
          <a:gradFill flip="none" rotWithShape="1">
            <a:gsLst>
              <a:gs pos="0">
                <a:srgbClr val="AC5FB0">
                  <a:alpha val="40000"/>
                </a:srgbClr>
              </a:gs>
              <a:gs pos="100000">
                <a:srgbClr val="FFFFFF">
                  <a:alpha val="40000"/>
                </a:srgbClr>
              </a:gs>
            </a:gsLst>
            <a:lin ang="5400000" scaled="0"/>
            <a:tileRect/>
          </a:gradFill>
          <a:effectLst>
            <a:outerShdw blurRad="40000" dist="20000" dir="5400000" rotWithShape="0">
              <a:srgbClr val="000000">
                <a:alpha val="38000"/>
              </a:srgbClr>
            </a:outerShdw>
            <a:softEdge rad="38100"/>
          </a:effectLst>
        </p:spPr>
        <p:style>
          <a:lnRef idx="1">
            <a:schemeClr val="accent4"/>
          </a:lnRef>
          <a:fillRef idx="2">
            <a:schemeClr val="accent4"/>
          </a:fillRef>
          <a:effectRef idx="1">
            <a:schemeClr val="accent4"/>
          </a:effectRef>
          <a:fontRef idx="minor">
            <a:schemeClr val="dk1"/>
          </a:fontRef>
        </p:style>
        <p:txBody>
          <a:bodyPr lIns="89584" tIns="44792" rIns="89584" bIns="44792">
            <a:prstTxWarp prst="textNoShape">
              <a:avLst/>
            </a:prstTxWarp>
            <a:spAutoFit/>
          </a:bodyPr>
          <a:lstStyle/>
          <a:p>
            <a:pPr algn="ctr">
              <a:defRPr/>
            </a:pPr>
            <a:r>
              <a:rPr lang="en-GB" sz="1800" dirty="0">
                <a:solidFill>
                  <a:srgbClr val="000000"/>
                </a:solidFill>
                <a:ea typeface="Arial Unicode MS" pitchFamily="34" charset="-128"/>
                <a:cs typeface="Arial Unicode MS" pitchFamily="34" charset="-128"/>
              </a:rPr>
              <a:t>Spokespersons: </a:t>
            </a:r>
            <a:r>
              <a:rPr lang="en-GB" sz="1800" dirty="0">
                <a:solidFill>
                  <a:srgbClr val="008000"/>
                </a:solidFill>
                <a:ea typeface="Arial Unicode MS" pitchFamily="34" charset="-128"/>
                <a:cs typeface="Arial Unicode MS" pitchFamily="34" charset="-128"/>
              </a:rPr>
              <a:t>D. Gaskell and J. Arrington</a:t>
            </a:r>
          </a:p>
          <a:p>
            <a:pPr algn="ctr">
              <a:defRPr/>
            </a:pPr>
            <a:r>
              <a:rPr lang="en-GB" sz="1800" dirty="0">
                <a:solidFill>
                  <a:srgbClr val="000000"/>
                </a:solidFill>
                <a:ea typeface="Arial Unicode MS" pitchFamily="34" charset="-128"/>
                <a:cs typeface="Arial Unicode MS" pitchFamily="34" charset="-128"/>
              </a:rPr>
              <a:t>Post-doc: P. Solvignon             </a:t>
            </a:r>
          </a:p>
          <a:p>
            <a:pPr algn="ctr">
              <a:defRPr/>
            </a:pPr>
            <a:r>
              <a:rPr lang="en-GB" sz="1800" dirty="0">
                <a:solidFill>
                  <a:srgbClr val="000000"/>
                </a:solidFill>
                <a:ea typeface="Arial Unicode MS" pitchFamily="34" charset="-128"/>
                <a:cs typeface="Arial Unicode MS" pitchFamily="34" charset="-128"/>
              </a:rPr>
              <a:t>Graduate students: </a:t>
            </a:r>
            <a:r>
              <a:rPr lang="en-GB" sz="1800" dirty="0">
                <a:solidFill>
                  <a:srgbClr val="FF3300"/>
                </a:solidFill>
                <a:ea typeface="Arial Unicode MS" pitchFamily="34" charset="-128"/>
                <a:cs typeface="Arial Unicode MS" pitchFamily="34" charset="-128"/>
              </a:rPr>
              <a:t>J. </a:t>
            </a:r>
            <a:r>
              <a:rPr lang="en-GB" sz="1800" dirty="0" err="1">
                <a:solidFill>
                  <a:srgbClr val="FF3300"/>
                </a:solidFill>
                <a:ea typeface="Arial Unicode MS" pitchFamily="34" charset="-128"/>
                <a:cs typeface="Arial Unicode MS" pitchFamily="34" charset="-128"/>
              </a:rPr>
              <a:t>Seely</a:t>
            </a:r>
            <a:r>
              <a:rPr lang="en-GB" sz="1800" dirty="0">
                <a:solidFill>
                  <a:srgbClr val="FF3300"/>
                </a:solidFill>
                <a:ea typeface="Arial Unicode MS" pitchFamily="34" charset="-128"/>
                <a:cs typeface="Arial Unicode MS" pitchFamily="34" charset="-128"/>
              </a:rPr>
              <a:t> and A. Daniel             </a:t>
            </a:r>
          </a:p>
        </p:txBody>
      </p:sp>
      <p:sp>
        <p:nvSpPr>
          <p:cNvPr id="26633" name="Rectangle 6"/>
          <p:cNvSpPr>
            <a:spLocks noChangeArrowheads="1"/>
          </p:cNvSpPr>
          <p:nvPr/>
        </p:nvSpPr>
        <p:spPr bwMode="auto">
          <a:xfrm>
            <a:off x="7443788" y="3671888"/>
            <a:ext cx="528637" cy="285750"/>
          </a:xfrm>
          <a:prstGeom prst="rect">
            <a:avLst/>
          </a:prstGeom>
          <a:solidFill>
            <a:srgbClr val="FFFFFF"/>
          </a:solidFill>
          <a:ln w="9525">
            <a:noFill/>
            <a:round/>
            <a:headEnd/>
            <a:tailEnd/>
          </a:ln>
        </p:spPr>
        <p:txBody>
          <a:bodyPr lIns="89584" tIns="44792" rIns="89584" bIns="44792">
            <a:prstTxWarp prst="textNoShape">
              <a:avLst/>
            </a:prstTxWarp>
          </a:bodyPr>
          <a:lstStyle/>
          <a:p>
            <a:endParaRPr lang="en-US"/>
          </a:p>
        </p:txBody>
      </p:sp>
      <p:sp>
        <p:nvSpPr>
          <p:cNvPr id="26634" name="Rectangle 7"/>
          <p:cNvSpPr>
            <a:spLocks noChangeArrowheads="1"/>
          </p:cNvSpPr>
          <p:nvPr/>
        </p:nvSpPr>
        <p:spPr bwMode="auto">
          <a:xfrm>
            <a:off x="8343900" y="3349625"/>
            <a:ext cx="530225" cy="284163"/>
          </a:xfrm>
          <a:prstGeom prst="rect">
            <a:avLst/>
          </a:prstGeom>
          <a:solidFill>
            <a:srgbClr val="FFFFFF"/>
          </a:solidFill>
          <a:ln w="9525">
            <a:noFill/>
            <a:round/>
            <a:headEnd/>
            <a:tailEnd/>
          </a:ln>
        </p:spPr>
        <p:txBody>
          <a:bodyPr lIns="89584" tIns="44792" rIns="89584" bIns="44792">
            <a:prstTxWarp prst="textNoShape">
              <a:avLst/>
            </a:prstTxWarp>
          </a:bodyPr>
          <a:lstStyle/>
          <a:p>
            <a:endParaRPr lang="en-US"/>
          </a:p>
        </p:txBody>
      </p:sp>
      <p:sp>
        <p:nvSpPr>
          <p:cNvPr id="26635" name="Rectangle 8"/>
          <p:cNvSpPr>
            <a:spLocks noChangeArrowheads="1"/>
          </p:cNvSpPr>
          <p:nvPr/>
        </p:nvSpPr>
        <p:spPr bwMode="auto">
          <a:xfrm>
            <a:off x="8886825" y="3051175"/>
            <a:ext cx="627063" cy="323850"/>
          </a:xfrm>
          <a:prstGeom prst="rect">
            <a:avLst/>
          </a:prstGeom>
          <a:solidFill>
            <a:srgbClr val="FFFFFF"/>
          </a:solidFill>
          <a:ln w="9525">
            <a:noFill/>
            <a:round/>
            <a:headEnd/>
            <a:tailEnd/>
          </a:ln>
        </p:spPr>
        <p:txBody>
          <a:bodyPr lIns="89584" tIns="44792" rIns="89584" bIns="44792">
            <a:prstTxWarp prst="textNoShape">
              <a:avLst/>
            </a:prstTxWarp>
          </a:bodyPr>
          <a:lstStyle/>
          <a:p>
            <a:endParaRPr lang="en-US"/>
          </a:p>
        </p:txBody>
      </p:sp>
      <p:sp>
        <p:nvSpPr>
          <p:cNvPr id="26636" name="TextBox 9"/>
          <p:cNvSpPr txBox="1">
            <a:spLocks noChangeArrowheads="1"/>
          </p:cNvSpPr>
          <p:nvPr/>
        </p:nvSpPr>
        <p:spPr bwMode="auto">
          <a:xfrm rot="-3921598">
            <a:off x="7724775" y="3138488"/>
            <a:ext cx="1146175" cy="311150"/>
          </a:xfrm>
          <a:prstGeom prst="rect">
            <a:avLst/>
          </a:prstGeom>
          <a:noFill/>
          <a:ln w="9525">
            <a:noFill/>
            <a:miter lim="800000"/>
            <a:headEnd/>
            <a:tailEnd/>
          </a:ln>
        </p:spPr>
        <p:txBody>
          <a:bodyPr wrap="none" lIns="89584" tIns="44792" rIns="89584" bIns="44792">
            <a:prstTxWarp prst="textNoShape">
              <a:avLst/>
            </a:prstTxWarp>
            <a:spAutoFit/>
          </a:bodyPr>
          <a:lstStyle/>
          <a:p>
            <a:r>
              <a:rPr lang="en-US" sz="1400" b="1" i="1">
                <a:latin typeface="Times" pitchFamily="-112" charset="0"/>
                <a:ea typeface="Times" pitchFamily="-112" charset="0"/>
                <a:cs typeface="Times" pitchFamily="-112" charset="0"/>
              </a:rPr>
              <a:t>W</a:t>
            </a:r>
            <a:r>
              <a:rPr lang="en-US" sz="1400" b="1" i="1" baseline="30000">
                <a:latin typeface="Times" pitchFamily="-112" charset="0"/>
                <a:ea typeface="Times" pitchFamily="-112" charset="0"/>
                <a:cs typeface="Times" pitchFamily="-112" charset="0"/>
              </a:rPr>
              <a:t>2</a:t>
            </a:r>
            <a:r>
              <a:rPr lang="en-US" sz="1400" b="1" i="1">
                <a:latin typeface="Times" pitchFamily="-112" charset="0"/>
                <a:ea typeface="Times" pitchFamily="-112" charset="0"/>
                <a:cs typeface="Times" pitchFamily="-112" charset="0"/>
              </a:rPr>
              <a:t>=4.0GeV</a:t>
            </a:r>
            <a:r>
              <a:rPr lang="en-US" sz="1400" b="1" i="1" baseline="30000">
                <a:latin typeface="Times" pitchFamily="-112" charset="0"/>
                <a:ea typeface="Times" pitchFamily="-112" charset="0"/>
                <a:cs typeface="Times" pitchFamily="-112" charset="0"/>
              </a:rPr>
              <a:t>2</a:t>
            </a:r>
          </a:p>
        </p:txBody>
      </p:sp>
      <p:sp>
        <p:nvSpPr>
          <p:cNvPr id="26637" name="TextBox 10"/>
          <p:cNvSpPr txBox="1">
            <a:spLocks noChangeArrowheads="1"/>
          </p:cNvSpPr>
          <p:nvPr/>
        </p:nvSpPr>
        <p:spPr bwMode="auto">
          <a:xfrm rot="-4525370">
            <a:off x="8717756" y="3112294"/>
            <a:ext cx="1011238" cy="311150"/>
          </a:xfrm>
          <a:prstGeom prst="rect">
            <a:avLst/>
          </a:prstGeom>
          <a:noFill/>
          <a:ln w="9525">
            <a:noFill/>
            <a:miter lim="800000"/>
            <a:headEnd/>
            <a:tailEnd/>
          </a:ln>
        </p:spPr>
        <p:txBody>
          <a:bodyPr wrap="none" lIns="89584" tIns="44792" rIns="89584" bIns="44792">
            <a:prstTxWarp prst="textNoShape">
              <a:avLst/>
            </a:prstTxWarp>
            <a:spAutoFit/>
          </a:bodyPr>
          <a:lstStyle/>
          <a:p>
            <a:r>
              <a:rPr lang="en-US" sz="1400" b="1" i="1">
                <a:latin typeface="Times" pitchFamily="-112" charset="0"/>
                <a:ea typeface="Times" pitchFamily="-112" charset="0"/>
                <a:cs typeface="Times" pitchFamily="-112" charset="0"/>
              </a:rPr>
              <a:t>W</a:t>
            </a:r>
            <a:r>
              <a:rPr lang="en-US" sz="1400" b="1" i="1" baseline="30000">
                <a:latin typeface="Times" pitchFamily="-112" charset="0"/>
                <a:ea typeface="Times" pitchFamily="-112" charset="0"/>
                <a:cs typeface="Times" pitchFamily="-112" charset="0"/>
              </a:rPr>
              <a:t>2</a:t>
            </a:r>
            <a:r>
              <a:rPr lang="en-US" sz="1400" b="1" i="1">
                <a:latin typeface="Times" pitchFamily="-112" charset="0"/>
                <a:ea typeface="Times" pitchFamily="-112" charset="0"/>
                <a:cs typeface="Times" pitchFamily="-112" charset="0"/>
              </a:rPr>
              <a:t>=2GeV</a:t>
            </a:r>
            <a:r>
              <a:rPr lang="en-US" sz="1400" b="1" i="1" baseline="30000">
                <a:latin typeface="Times" pitchFamily="-112" charset="0"/>
                <a:ea typeface="Times" pitchFamily="-112" charset="0"/>
                <a:cs typeface="Times" pitchFamily="-112" charset="0"/>
              </a:rPr>
              <a:t>2</a:t>
            </a:r>
          </a:p>
        </p:txBody>
      </p:sp>
      <p:sp>
        <p:nvSpPr>
          <p:cNvPr id="26638" name="TextBox 11"/>
          <p:cNvSpPr txBox="1">
            <a:spLocks noChangeArrowheads="1"/>
          </p:cNvSpPr>
          <p:nvPr/>
        </p:nvSpPr>
        <p:spPr bwMode="auto">
          <a:xfrm rot="-5204183">
            <a:off x="9024144" y="2999582"/>
            <a:ext cx="1146175" cy="312737"/>
          </a:xfrm>
          <a:prstGeom prst="rect">
            <a:avLst/>
          </a:prstGeom>
          <a:noFill/>
          <a:ln w="9525">
            <a:noFill/>
            <a:miter lim="800000"/>
            <a:headEnd/>
            <a:tailEnd/>
          </a:ln>
        </p:spPr>
        <p:txBody>
          <a:bodyPr wrap="none" lIns="89584" tIns="44792" rIns="89584" bIns="44792">
            <a:prstTxWarp prst="textNoShape">
              <a:avLst/>
            </a:prstTxWarp>
            <a:spAutoFit/>
          </a:bodyPr>
          <a:lstStyle/>
          <a:p>
            <a:r>
              <a:rPr lang="en-US" sz="1400" b="1" i="1">
                <a:latin typeface="Times" pitchFamily="-112" charset="0"/>
                <a:ea typeface="Times" pitchFamily="-112" charset="0"/>
                <a:cs typeface="Times" pitchFamily="-112" charset="0"/>
              </a:rPr>
              <a:t>W</a:t>
            </a:r>
            <a:r>
              <a:rPr lang="en-US" sz="1400" b="1" i="1" baseline="30000">
                <a:latin typeface="Times" pitchFamily="-112" charset="0"/>
                <a:ea typeface="Times" pitchFamily="-112" charset="0"/>
                <a:cs typeface="Times" pitchFamily="-112" charset="0"/>
              </a:rPr>
              <a:t>2</a:t>
            </a:r>
            <a:r>
              <a:rPr lang="en-US" sz="1400" b="1" i="1">
                <a:latin typeface="Times" pitchFamily="-112" charset="0"/>
                <a:ea typeface="Times" pitchFamily="-112" charset="0"/>
                <a:cs typeface="Times" pitchFamily="-112" charset="0"/>
              </a:rPr>
              <a:t>=1.2GeV</a:t>
            </a:r>
            <a:r>
              <a:rPr lang="en-US" sz="1400" b="1" i="1" baseline="30000">
                <a:latin typeface="Times" pitchFamily="-112" charset="0"/>
                <a:ea typeface="Times" pitchFamily="-112" charset="0"/>
                <a:cs typeface="Times" pitchFamily="-112" charset="0"/>
              </a:rPr>
              <a:t>2</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q2dep_all.eps"/>
          <p:cNvPicPr>
            <a:picLocks noChangeAspect="1"/>
          </p:cNvPicPr>
          <p:nvPr/>
        </p:nvPicPr>
        <mc:AlternateContent>
          <mc:Choice xmlns:ma="http://schemas.microsoft.com/office/mac/drawingml/2008/main" Requires="ma">
            <p:blipFill>
              <a:blip r:embed="rId3"/>
              <a:srcRect l="1270" t="10165" r="8889" b="3388"/>
              <a:stretch>
                <a:fillRect/>
              </a:stretch>
            </p:blipFill>
          </mc:Choice>
          <mc:Fallback>
            <p:blipFill>
              <a:blip r:embed="rId4"/>
              <a:srcRect l="1270" t="10165" r="8889" b="3388"/>
              <a:stretch>
                <a:fillRect/>
              </a:stretch>
            </p:blipFill>
          </mc:Fallback>
        </mc:AlternateContent>
        <p:spPr>
          <a:xfrm>
            <a:off x="1748767" y="1189968"/>
            <a:ext cx="6469383" cy="4666001"/>
          </a:xfrm>
          <a:prstGeom prst="rect">
            <a:avLst/>
          </a:prstGeom>
        </p:spPr>
      </p:pic>
      <p:sp>
        <p:nvSpPr>
          <p:cNvPr id="28674" name="Slide Number Placeholder 3"/>
          <p:cNvSpPr>
            <a:spLocks noGrp="1"/>
          </p:cNvSpPr>
          <p:nvPr>
            <p:ph type="sldNum" sz="quarter" idx="10"/>
          </p:nvPr>
        </p:nvSpPr>
        <p:spPr>
          <a:noFill/>
        </p:spPr>
        <p:txBody>
          <a:bodyPr/>
          <a:lstStyle/>
          <a:p>
            <a:pPr defTabSz="831850"/>
            <a:fld id="{6E055A0E-9504-9F48-85D3-C3EBC3DF1926}" type="slidenum">
              <a:rPr lang="en-US" smtClean="0"/>
              <a:pPr defTabSz="831850"/>
              <a:t>17</a:t>
            </a:fld>
            <a:endParaRPr lang="en-US" smtClean="0"/>
          </a:p>
        </p:txBody>
      </p:sp>
      <p:sp>
        <p:nvSpPr>
          <p:cNvPr id="28675" name="Rectangle 2"/>
          <p:cNvSpPr>
            <a:spLocks noGrp="1" noChangeArrowheads="1"/>
          </p:cNvSpPr>
          <p:nvPr>
            <p:ph type="title"/>
          </p:nvPr>
        </p:nvSpPr>
        <p:spPr>
          <a:xfrm>
            <a:off x="373063" y="374650"/>
            <a:ext cx="8751887" cy="395288"/>
          </a:xfrm>
        </p:spPr>
        <p:txBody>
          <a:bodyPr/>
          <a:lstStyle/>
          <a:p>
            <a:r>
              <a:rPr lang="en-US" sz="2400"/>
              <a:t>E03-103: Carbon EMC ratio and Q</a:t>
            </a:r>
            <a:r>
              <a:rPr lang="en-US" sz="2400" baseline="30000"/>
              <a:t>2</a:t>
            </a:r>
            <a:r>
              <a:rPr lang="en-US" sz="2400"/>
              <a:t>-dependence</a:t>
            </a:r>
          </a:p>
        </p:txBody>
      </p:sp>
      <p:sp>
        <p:nvSpPr>
          <p:cNvPr id="28677" name="Text Box 8"/>
          <p:cNvSpPr txBox="1">
            <a:spLocks noChangeArrowheads="1"/>
          </p:cNvSpPr>
          <p:nvPr/>
        </p:nvSpPr>
        <p:spPr bwMode="auto">
          <a:xfrm>
            <a:off x="1169473" y="6035781"/>
            <a:ext cx="6820528" cy="400372"/>
          </a:xfrm>
          <a:prstGeom prst="rect">
            <a:avLst/>
          </a:prstGeom>
          <a:noFill/>
          <a:ln w="9525">
            <a:noFill/>
            <a:round/>
            <a:headEnd/>
            <a:tailEnd/>
          </a:ln>
        </p:spPr>
        <p:txBody>
          <a:bodyPr wrap="square" lIns="88173" tIns="45850" rIns="88173" bIns="45850">
            <a:prstTxWarp prst="textNoShape">
              <a:avLst/>
            </a:prstTxWarp>
            <a:spAutoFit/>
          </a:bodyPr>
          <a:lstStyle/>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2000" dirty="0">
                <a:solidFill>
                  <a:srgbClr val="000000"/>
                </a:solidFill>
                <a:latin typeface="Times" pitchFamily="-112" charset="0"/>
                <a:ea typeface="Times" pitchFamily="-112" charset="0"/>
                <a:cs typeface="Times" pitchFamily="-112" charset="0"/>
              </a:rPr>
              <a:t>Small angle, low </a:t>
            </a:r>
            <a:r>
              <a:rPr lang="en-GB" sz="2000" i="1" dirty="0">
                <a:solidFill>
                  <a:srgbClr val="000000"/>
                </a:solidFill>
                <a:latin typeface="Times" pitchFamily="-112" charset="0"/>
                <a:ea typeface="Times" pitchFamily="-112" charset="0"/>
                <a:cs typeface="Times" pitchFamily="-112" charset="0"/>
              </a:rPr>
              <a:t>Q</a:t>
            </a:r>
            <a:r>
              <a:rPr lang="en-GB" sz="2000" i="1" baseline="30000" dirty="0">
                <a:solidFill>
                  <a:srgbClr val="000000"/>
                </a:solidFill>
                <a:latin typeface="Times" pitchFamily="-112" charset="0"/>
                <a:ea typeface="Times" pitchFamily="-112" charset="0"/>
                <a:cs typeface="Times" pitchFamily="-112" charset="0"/>
              </a:rPr>
              <a:t>2</a:t>
            </a:r>
            <a:r>
              <a:rPr lang="en-GB" sz="2000" dirty="0">
                <a:solidFill>
                  <a:srgbClr val="000000"/>
                </a:solidFill>
                <a:latin typeface="Times" pitchFamily="-112" charset="0"/>
                <a:ea typeface="Times" pitchFamily="-112" charset="0"/>
                <a:cs typeface="Times" pitchFamily="-112" charset="0"/>
              </a:rPr>
              <a:t> </a:t>
            </a:r>
            <a:r>
              <a:rPr lang="en-GB" sz="2000" dirty="0" err="1">
                <a:solidFill>
                  <a:srgbClr val="000000"/>
                </a:solidFill>
                <a:latin typeface="Wingdings" pitchFamily="-112" charset="2"/>
                <a:ea typeface="Wingdings" pitchFamily="-112" charset="2"/>
                <a:cs typeface="Wingdings" pitchFamily="-112" charset="2"/>
              </a:rPr>
              <a:t></a:t>
            </a:r>
            <a:r>
              <a:rPr lang="en-GB" sz="2000" dirty="0">
                <a:solidFill>
                  <a:srgbClr val="000000"/>
                </a:solidFill>
                <a:latin typeface="Times" pitchFamily="-112" charset="0"/>
                <a:ea typeface="Times" pitchFamily="-112" charset="0"/>
                <a:cs typeface="Times" pitchFamily="-112" charset="0"/>
              </a:rPr>
              <a:t> clear </a:t>
            </a:r>
            <a:r>
              <a:rPr lang="en-GB" sz="2000" dirty="0">
                <a:solidFill>
                  <a:srgbClr val="FF1916"/>
                </a:solidFill>
                <a:latin typeface="Times" pitchFamily="-112" charset="0"/>
                <a:ea typeface="Times" pitchFamily="-112" charset="0"/>
                <a:cs typeface="Times" pitchFamily="-112" charset="0"/>
              </a:rPr>
              <a:t>scaling violations </a:t>
            </a:r>
            <a:r>
              <a:rPr lang="en-GB" sz="2000" dirty="0">
                <a:solidFill>
                  <a:srgbClr val="000000"/>
                </a:solidFill>
                <a:latin typeface="Times" pitchFamily="-112" charset="0"/>
                <a:ea typeface="Times" pitchFamily="-112" charset="0"/>
                <a:cs typeface="Times" pitchFamily="-112" charset="0"/>
              </a:rPr>
              <a:t>for </a:t>
            </a:r>
            <a:r>
              <a:rPr lang="en-GB" sz="2000" i="1" dirty="0" err="1">
                <a:solidFill>
                  <a:srgbClr val="000000"/>
                </a:solidFill>
                <a:latin typeface="Times" pitchFamily="-112" charset="0"/>
                <a:ea typeface="Times" pitchFamily="-112" charset="0"/>
                <a:cs typeface="Times" pitchFamily="-112" charset="0"/>
              </a:rPr>
              <a:t>x</a:t>
            </a:r>
            <a:r>
              <a:rPr lang="en-GB" sz="2000" i="1" dirty="0" smtClean="0">
                <a:solidFill>
                  <a:srgbClr val="000000"/>
                </a:solidFill>
                <a:latin typeface="Times" pitchFamily="-112" charset="0"/>
                <a:ea typeface="Times" pitchFamily="-112" charset="0"/>
                <a:cs typeface="Times" pitchFamily="-112" charset="0"/>
              </a:rPr>
              <a:t>&gt;0.6-0.7</a:t>
            </a:r>
            <a:endParaRPr lang="en-GB" sz="2000" dirty="0" smtClean="0">
              <a:solidFill>
                <a:srgbClr val="000000"/>
              </a:solidFill>
              <a:latin typeface="Times" pitchFamily="-112" charset="0"/>
              <a:ea typeface="Times" pitchFamily="-112" charset="0"/>
              <a:cs typeface="Times" pitchFamily="-112" charset="0"/>
            </a:endParaRPr>
          </a:p>
        </p:txBody>
      </p:sp>
      <p:sp>
        <p:nvSpPr>
          <p:cNvPr id="28678" name="Rectangle 3"/>
          <p:cNvSpPr>
            <a:spLocks noChangeArrowheads="1"/>
          </p:cNvSpPr>
          <p:nvPr/>
        </p:nvSpPr>
        <p:spPr bwMode="auto">
          <a:xfrm rot="-1380000">
            <a:off x="6629238" y="4168156"/>
            <a:ext cx="1375074" cy="369887"/>
          </a:xfrm>
          <a:prstGeom prst="rect">
            <a:avLst/>
          </a:prstGeom>
          <a:noFill/>
          <a:ln w="9525">
            <a:noFill/>
            <a:round/>
            <a:headEnd/>
            <a:tailEnd/>
          </a:ln>
        </p:spPr>
        <p:txBody>
          <a:bodyPr wrap="square" lIns="88173" tIns="45850" rIns="88173" bIns="45850">
            <a:prstTxWarp prst="textNoShape">
              <a:avLst/>
            </a:prstTxWarp>
            <a:spAutoFit/>
          </a:bodyPr>
          <a:lstStyle/>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1800" dirty="0">
                <a:solidFill>
                  <a:srgbClr val="808080"/>
                </a:solidFill>
              </a:rPr>
              <a:t>Preliminary</a:t>
            </a:r>
          </a:p>
        </p:txBody>
      </p:sp>
      <p:sp>
        <p:nvSpPr>
          <p:cNvPr id="28679" name="Rectangle 10"/>
          <p:cNvSpPr>
            <a:spLocks noChangeArrowheads="1"/>
          </p:cNvSpPr>
          <p:nvPr/>
        </p:nvSpPr>
        <p:spPr bwMode="auto">
          <a:xfrm>
            <a:off x="2825750" y="1416050"/>
            <a:ext cx="971550" cy="1403350"/>
          </a:xfrm>
          <a:prstGeom prst="rect">
            <a:avLst/>
          </a:prstGeom>
          <a:noFill/>
          <a:ln w="9525">
            <a:solidFill>
              <a:srgbClr val="FF6600"/>
            </a:solidFill>
            <a:round/>
            <a:headEnd/>
            <a:tailEnd/>
          </a:ln>
        </p:spPr>
        <p:txBody>
          <a:bodyPr lIns="89584" tIns="44792" rIns="89584" bIns="44792">
            <a:prstTxWarp prst="textNoShape">
              <a:avLst/>
            </a:prstTxWarp>
          </a:bodyPr>
          <a:lstStyle/>
          <a:p>
            <a:endParaRPr lang="en-US"/>
          </a:p>
        </p:txBody>
      </p:sp>
      <p:cxnSp>
        <p:nvCxnSpPr>
          <p:cNvPr id="28680" name="Straight Arrow Connector 12"/>
          <p:cNvCxnSpPr>
            <a:cxnSpLocks noChangeShapeType="1"/>
          </p:cNvCxnSpPr>
          <p:nvPr/>
        </p:nvCxnSpPr>
        <p:spPr bwMode="auto">
          <a:xfrm flipV="1">
            <a:off x="1500188" y="2514600"/>
            <a:ext cx="1306512" cy="708026"/>
          </a:xfrm>
          <a:prstGeom prst="straightConnector1">
            <a:avLst/>
          </a:prstGeom>
          <a:noFill/>
          <a:ln w="9525">
            <a:solidFill>
              <a:srgbClr val="FF6600"/>
            </a:solidFill>
            <a:round/>
            <a:headEnd/>
            <a:tailEnd type="arrow" w="med" len="med"/>
          </a:ln>
        </p:spPr>
      </p:cxnSp>
      <p:sp>
        <p:nvSpPr>
          <p:cNvPr id="28681" name="TextBox 13"/>
          <p:cNvSpPr txBox="1">
            <a:spLocks noChangeArrowheads="1"/>
          </p:cNvSpPr>
          <p:nvPr/>
        </p:nvSpPr>
        <p:spPr bwMode="auto">
          <a:xfrm>
            <a:off x="500063" y="2954338"/>
            <a:ext cx="1009219" cy="398235"/>
          </a:xfrm>
          <a:prstGeom prst="rect">
            <a:avLst/>
          </a:prstGeom>
          <a:noFill/>
          <a:ln w="9525">
            <a:noFill/>
            <a:miter lim="800000"/>
            <a:headEnd/>
            <a:tailEnd/>
          </a:ln>
        </p:spPr>
        <p:txBody>
          <a:bodyPr wrap="none" lIns="89584" tIns="44792" rIns="89584" bIns="44792">
            <a:prstTxWarp prst="textNoShape">
              <a:avLst/>
            </a:prstTxWarp>
            <a:spAutoFit/>
          </a:bodyPr>
          <a:lstStyle/>
          <a:p>
            <a:r>
              <a:rPr lang="en-US" sz="2000" dirty="0">
                <a:solidFill>
                  <a:srgbClr val="FF6600"/>
                </a:solidFill>
                <a:latin typeface="Times" pitchFamily="-112" charset="0"/>
                <a:ea typeface="Times" pitchFamily="-112" charset="0"/>
                <a:cs typeface="Times" pitchFamily="-112" charset="0"/>
              </a:rPr>
              <a:t>at </a:t>
            </a:r>
            <a:r>
              <a:rPr lang="en-US" sz="2000" i="1" dirty="0" err="1">
                <a:solidFill>
                  <a:srgbClr val="FF6600"/>
                </a:solidFill>
                <a:latin typeface="Times" pitchFamily="-112" charset="0"/>
                <a:ea typeface="Times" pitchFamily="-112" charset="0"/>
                <a:cs typeface="Times" pitchFamily="-112" charset="0"/>
              </a:rPr>
              <a:t>x</a:t>
            </a:r>
            <a:r>
              <a:rPr lang="en-US" sz="2000" dirty="0">
                <a:solidFill>
                  <a:srgbClr val="FF6600"/>
                </a:solidFill>
                <a:latin typeface="Times" pitchFamily="-112" charset="0"/>
                <a:ea typeface="Times" pitchFamily="-112" charset="0"/>
                <a:cs typeface="Times" pitchFamily="-112" charset="0"/>
              </a:rPr>
              <a:t>=0.6</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descr="q2dep_q23_w21p2.eps"/>
          <p:cNvPicPr>
            <a:picLocks noChangeAspect="1"/>
          </p:cNvPicPr>
          <p:nvPr/>
        </p:nvPicPr>
        <mc:AlternateContent>
          <mc:Choice xmlns:ma="http://schemas.microsoft.com/office/mac/drawingml/2008/main" Requires="ma">
            <p:blipFill>
              <a:blip r:embed="rId3"/>
              <a:srcRect l="1270" t="10165" r="8889" b="3388"/>
              <a:stretch>
                <a:fillRect/>
              </a:stretch>
            </p:blipFill>
          </mc:Choice>
          <mc:Fallback>
            <p:blipFill>
              <a:blip r:embed="rId4"/>
              <a:srcRect l="1270" t="10165" r="8889" b="3388"/>
              <a:stretch>
                <a:fillRect/>
              </a:stretch>
            </p:blipFill>
          </mc:Fallback>
        </mc:AlternateContent>
        <p:spPr>
          <a:xfrm>
            <a:off x="1746504" y="1188720"/>
            <a:ext cx="6469387" cy="4665980"/>
          </a:xfrm>
          <a:prstGeom prst="rect">
            <a:avLst/>
          </a:prstGeom>
        </p:spPr>
      </p:pic>
      <p:sp>
        <p:nvSpPr>
          <p:cNvPr id="28674" name="Slide Number Placeholder 3"/>
          <p:cNvSpPr>
            <a:spLocks noGrp="1"/>
          </p:cNvSpPr>
          <p:nvPr>
            <p:ph type="sldNum" sz="quarter" idx="10"/>
          </p:nvPr>
        </p:nvSpPr>
        <p:spPr>
          <a:noFill/>
        </p:spPr>
        <p:txBody>
          <a:bodyPr/>
          <a:lstStyle/>
          <a:p>
            <a:pPr defTabSz="831850"/>
            <a:fld id="{6E055A0E-9504-9F48-85D3-C3EBC3DF1926}" type="slidenum">
              <a:rPr lang="en-US" smtClean="0"/>
              <a:pPr defTabSz="831850"/>
              <a:t>18</a:t>
            </a:fld>
            <a:endParaRPr lang="en-US" smtClean="0"/>
          </a:p>
        </p:txBody>
      </p:sp>
      <p:sp>
        <p:nvSpPr>
          <p:cNvPr id="28675" name="Rectangle 2"/>
          <p:cNvSpPr>
            <a:spLocks noGrp="1" noChangeArrowheads="1"/>
          </p:cNvSpPr>
          <p:nvPr>
            <p:ph type="title"/>
          </p:nvPr>
        </p:nvSpPr>
        <p:spPr>
          <a:xfrm>
            <a:off x="373063" y="374650"/>
            <a:ext cx="8751887" cy="395288"/>
          </a:xfrm>
        </p:spPr>
        <p:txBody>
          <a:bodyPr/>
          <a:lstStyle/>
          <a:p>
            <a:r>
              <a:rPr lang="en-US" sz="2400"/>
              <a:t>E03-103: Carbon EMC ratio and Q</a:t>
            </a:r>
            <a:r>
              <a:rPr lang="en-US" sz="2400" baseline="30000"/>
              <a:t>2</a:t>
            </a:r>
            <a:r>
              <a:rPr lang="en-US" sz="2400"/>
              <a:t>-dependence</a:t>
            </a:r>
          </a:p>
        </p:txBody>
      </p:sp>
      <p:sp>
        <p:nvSpPr>
          <p:cNvPr id="28678" name="Rectangle 3"/>
          <p:cNvSpPr>
            <a:spLocks noChangeArrowheads="1"/>
          </p:cNvSpPr>
          <p:nvPr/>
        </p:nvSpPr>
        <p:spPr bwMode="auto">
          <a:xfrm rot="-1380000">
            <a:off x="6629238" y="4168156"/>
            <a:ext cx="1375074" cy="369887"/>
          </a:xfrm>
          <a:prstGeom prst="rect">
            <a:avLst/>
          </a:prstGeom>
          <a:noFill/>
          <a:ln w="9525">
            <a:noFill/>
            <a:round/>
            <a:headEnd/>
            <a:tailEnd/>
          </a:ln>
        </p:spPr>
        <p:txBody>
          <a:bodyPr wrap="square" lIns="88173" tIns="45850" rIns="88173" bIns="45850">
            <a:prstTxWarp prst="textNoShape">
              <a:avLst/>
            </a:prstTxWarp>
            <a:spAutoFit/>
          </a:bodyPr>
          <a:lstStyle/>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1800" dirty="0">
                <a:solidFill>
                  <a:srgbClr val="808080"/>
                </a:solidFill>
              </a:rPr>
              <a:t>Preliminary</a:t>
            </a:r>
          </a:p>
        </p:txBody>
      </p:sp>
      <p:sp>
        <p:nvSpPr>
          <p:cNvPr id="20" name="Text Box 8"/>
          <p:cNvSpPr txBox="1">
            <a:spLocks noChangeArrowheads="1"/>
          </p:cNvSpPr>
          <p:nvPr/>
        </p:nvSpPr>
        <p:spPr bwMode="auto">
          <a:xfrm>
            <a:off x="1170432" y="6035040"/>
            <a:ext cx="6124008" cy="401638"/>
          </a:xfrm>
          <a:prstGeom prst="rect">
            <a:avLst/>
          </a:prstGeom>
          <a:noFill/>
          <a:ln w="9525">
            <a:noFill/>
            <a:round/>
            <a:headEnd/>
            <a:tailEnd/>
          </a:ln>
        </p:spPr>
        <p:txBody>
          <a:bodyPr wrap="square" lIns="88173" tIns="45850" rIns="88173" bIns="45850">
            <a:prstTxWarp prst="textNoShape">
              <a:avLst/>
            </a:prstTxWarp>
            <a:spAutoFit/>
          </a:bodyPr>
          <a:lstStyle/>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2000" dirty="0">
                <a:solidFill>
                  <a:srgbClr val="000000"/>
                </a:solidFill>
                <a:latin typeface="Times" pitchFamily="-112" charset="0"/>
                <a:ea typeface="Times" pitchFamily="-112" charset="0"/>
                <a:cs typeface="Times" pitchFamily="-112" charset="0"/>
              </a:rPr>
              <a:t>At larger angles </a:t>
            </a:r>
            <a:r>
              <a:rPr lang="en-GB" sz="2000" dirty="0" err="1">
                <a:solidFill>
                  <a:srgbClr val="000000"/>
                </a:solidFill>
                <a:latin typeface="Wingdings" pitchFamily="-112" charset="2"/>
                <a:ea typeface="Wingdings" pitchFamily="-112" charset="2"/>
                <a:cs typeface="Wingdings" pitchFamily="-112" charset="2"/>
              </a:rPr>
              <a:t></a:t>
            </a:r>
            <a:r>
              <a:rPr lang="en-GB" sz="2000" dirty="0">
                <a:solidFill>
                  <a:srgbClr val="000000"/>
                </a:solidFill>
                <a:latin typeface="Times" pitchFamily="-112" charset="0"/>
                <a:ea typeface="Times" pitchFamily="-112" charset="0"/>
                <a:cs typeface="Times" pitchFamily="-112" charset="0"/>
              </a:rPr>
              <a:t> indication of </a:t>
            </a:r>
            <a:r>
              <a:rPr lang="en-GB" sz="2000" dirty="0">
                <a:solidFill>
                  <a:srgbClr val="FF1916"/>
                </a:solidFill>
                <a:latin typeface="Times" pitchFamily="-112" charset="0"/>
                <a:ea typeface="Times" pitchFamily="-112" charset="0"/>
                <a:cs typeface="Times" pitchFamily="-112" charset="0"/>
              </a:rPr>
              <a:t>scaling</a:t>
            </a:r>
            <a:r>
              <a:rPr lang="en-GB" sz="2000" dirty="0">
                <a:solidFill>
                  <a:srgbClr val="000000"/>
                </a:solidFill>
                <a:latin typeface="Times" pitchFamily="-112" charset="0"/>
                <a:ea typeface="Times" pitchFamily="-112" charset="0"/>
                <a:cs typeface="Times" pitchFamily="-112" charset="0"/>
              </a:rPr>
              <a:t> to very large </a:t>
            </a:r>
            <a:r>
              <a:rPr lang="en-GB" sz="2000" i="1" dirty="0" err="1">
                <a:solidFill>
                  <a:srgbClr val="000000"/>
                </a:solidFill>
                <a:latin typeface="Times" pitchFamily="-112" charset="0"/>
                <a:ea typeface="Times" pitchFamily="-112" charset="0"/>
                <a:cs typeface="Times" pitchFamily="-112" charset="0"/>
              </a:rPr>
              <a:t>x</a:t>
            </a:r>
            <a:endParaRPr lang="en-GB" sz="2000" i="1" dirty="0">
              <a:solidFill>
                <a:srgbClr val="000000"/>
              </a:solidFill>
              <a:latin typeface="Times" pitchFamily="-112" charset="0"/>
              <a:ea typeface="Times" pitchFamily="-112" charset="0"/>
              <a:cs typeface="Times" pitchFamily="-11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p>
            <a:pPr defTabSz="831850"/>
            <a:fld id="{50C612EF-EC31-4348-80E5-0F46165AAD98}" type="slidenum">
              <a:rPr lang="en-US" smtClean="0"/>
              <a:pPr defTabSz="831850"/>
              <a:t>19</a:t>
            </a:fld>
            <a:endParaRPr lang="en-US" smtClean="0"/>
          </a:p>
        </p:txBody>
      </p:sp>
      <p:sp>
        <p:nvSpPr>
          <p:cNvPr id="32771" name="Rectangle 2"/>
          <p:cNvSpPr>
            <a:spLocks noGrp="1" noChangeArrowheads="1"/>
          </p:cNvSpPr>
          <p:nvPr>
            <p:ph type="title"/>
          </p:nvPr>
        </p:nvSpPr>
        <p:spPr>
          <a:xfrm>
            <a:off x="373063" y="374650"/>
            <a:ext cx="8751887" cy="388938"/>
          </a:xfrm>
        </p:spPr>
        <p:txBody>
          <a:bodyPr/>
          <a:lstStyle/>
          <a:p>
            <a:r>
              <a:rPr lang="en-US" sz="2400" smtClean="0"/>
              <a:t>More detailed look at scaling</a:t>
            </a:r>
          </a:p>
        </p:txBody>
      </p:sp>
      <p:pic>
        <p:nvPicPr>
          <p:cNvPr id="32772" name="Picture 4" descr="c12_q2dep_fixedx"/>
          <p:cNvPicPr>
            <a:picLocks noChangeAspect="1" noChangeArrowheads="1"/>
          </p:cNvPicPr>
          <p:nvPr/>
        </p:nvPicPr>
        <p:blipFill>
          <a:blip r:embed="rId3">
            <a:lum bright="-2000"/>
          </a:blip>
          <a:srcRect/>
          <a:stretch>
            <a:fillRect/>
          </a:stretch>
        </p:blipFill>
        <p:spPr bwMode="auto">
          <a:xfrm>
            <a:off x="3543300" y="1195388"/>
            <a:ext cx="5940425" cy="5354637"/>
          </a:xfrm>
          <a:prstGeom prst="rect">
            <a:avLst/>
          </a:prstGeom>
          <a:noFill/>
          <a:ln w="9525">
            <a:solidFill>
              <a:schemeClr val="tx1"/>
            </a:solidFill>
            <a:miter lim="800000"/>
            <a:headEnd/>
            <a:tailEnd/>
          </a:ln>
        </p:spPr>
      </p:pic>
      <p:sp>
        <p:nvSpPr>
          <p:cNvPr id="32773" name="Rectangle 9"/>
          <p:cNvSpPr>
            <a:spLocks noChangeArrowheads="1"/>
          </p:cNvSpPr>
          <p:nvPr/>
        </p:nvSpPr>
        <p:spPr bwMode="auto">
          <a:xfrm>
            <a:off x="7621588" y="4632325"/>
            <a:ext cx="1760537" cy="865188"/>
          </a:xfrm>
          <a:prstGeom prst="rect">
            <a:avLst/>
          </a:prstGeom>
          <a:solidFill>
            <a:schemeClr val="bg1"/>
          </a:solidFill>
          <a:ln w="9525">
            <a:solidFill>
              <a:schemeClr val="tx1"/>
            </a:solidFill>
            <a:miter lim="800000"/>
            <a:headEnd/>
            <a:tailEnd/>
          </a:ln>
        </p:spPr>
        <p:txBody>
          <a:bodyPr wrap="none" lIns="89584" tIns="44792" rIns="89584" bIns="44792" anchor="ctr">
            <a:prstTxWarp prst="textNoShape">
              <a:avLst/>
            </a:prstTxWarp>
          </a:bodyPr>
          <a:lstStyle/>
          <a:p>
            <a:endParaRPr lang="en-US"/>
          </a:p>
        </p:txBody>
      </p:sp>
      <p:grpSp>
        <p:nvGrpSpPr>
          <p:cNvPr id="32774" name="Group 8"/>
          <p:cNvGrpSpPr>
            <a:grpSpLocks/>
          </p:cNvGrpSpPr>
          <p:nvPr/>
        </p:nvGrpSpPr>
        <p:grpSpPr bwMode="auto">
          <a:xfrm>
            <a:off x="7707313" y="4719638"/>
            <a:ext cx="1557337" cy="646112"/>
            <a:chOff x="480" y="3024"/>
            <a:chExt cx="892" cy="359"/>
          </a:xfrm>
        </p:grpSpPr>
        <p:sp>
          <p:nvSpPr>
            <p:cNvPr id="32782" name="Oval 5"/>
            <p:cNvSpPr>
              <a:spLocks noChangeArrowheads="1"/>
            </p:cNvSpPr>
            <p:nvPr/>
          </p:nvSpPr>
          <p:spPr bwMode="auto">
            <a:xfrm>
              <a:off x="480" y="3086"/>
              <a:ext cx="96" cy="96"/>
            </a:xfrm>
            <a:prstGeom prst="ellipse">
              <a:avLst/>
            </a:prstGeom>
            <a:solidFill>
              <a:srgbClr val="000000"/>
            </a:solidFill>
            <a:ln w="9525">
              <a:solidFill>
                <a:schemeClr val="tx1"/>
              </a:solidFill>
              <a:round/>
              <a:headEnd/>
              <a:tailEnd/>
            </a:ln>
          </p:spPr>
          <p:txBody>
            <a:bodyPr wrap="none" anchor="ctr">
              <a:prstTxWarp prst="textNoShape">
                <a:avLst/>
              </a:prstTxWarp>
            </a:bodyPr>
            <a:lstStyle/>
            <a:p>
              <a:endParaRPr lang="en-US"/>
            </a:p>
          </p:txBody>
        </p:sp>
        <p:sp>
          <p:nvSpPr>
            <p:cNvPr id="32783" name="Oval 6"/>
            <p:cNvSpPr>
              <a:spLocks noChangeArrowheads="1"/>
            </p:cNvSpPr>
            <p:nvPr/>
          </p:nvSpPr>
          <p:spPr bwMode="auto">
            <a:xfrm>
              <a:off x="480" y="3253"/>
              <a:ext cx="96" cy="96"/>
            </a:xfrm>
            <a:prstGeom prst="ellipse">
              <a:avLst/>
            </a:prstGeom>
            <a:noFill/>
            <a:ln w="15875">
              <a:solidFill>
                <a:schemeClr val="tx1"/>
              </a:solidFill>
              <a:round/>
              <a:headEnd/>
              <a:tailEnd/>
            </a:ln>
          </p:spPr>
          <p:txBody>
            <a:bodyPr wrap="none" anchor="ctr">
              <a:prstTxWarp prst="textNoShape">
                <a:avLst/>
              </a:prstTxWarp>
            </a:bodyPr>
            <a:lstStyle/>
            <a:p>
              <a:endParaRPr lang="en-US"/>
            </a:p>
          </p:txBody>
        </p:sp>
        <p:sp>
          <p:nvSpPr>
            <p:cNvPr id="32784" name="Text Box 7"/>
            <p:cNvSpPr txBox="1">
              <a:spLocks noChangeArrowheads="1"/>
            </p:cNvSpPr>
            <p:nvPr/>
          </p:nvSpPr>
          <p:spPr bwMode="auto">
            <a:xfrm>
              <a:off x="576" y="3024"/>
              <a:ext cx="796" cy="359"/>
            </a:xfrm>
            <a:prstGeom prst="rect">
              <a:avLst/>
            </a:prstGeom>
            <a:noFill/>
            <a:ln w="9525">
              <a:noFill/>
              <a:miter lim="800000"/>
              <a:headEnd/>
              <a:tailEnd/>
            </a:ln>
          </p:spPr>
          <p:txBody>
            <a:bodyPr wrap="none">
              <a:prstTxWarp prst="textNoShape">
                <a:avLst/>
              </a:prstTxWarp>
              <a:spAutoFit/>
            </a:bodyPr>
            <a:lstStyle/>
            <a:p>
              <a:r>
                <a:rPr lang="en-US" sz="1800"/>
                <a:t>E03-103</a:t>
              </a:r>
            </a:p>
            <a:p>
              <a:r>
                <a:rPr lang="en-US" sz="1800"/>
                <a:t>SLAC e139</a:t>
              </a:r>
            </a:p>
          </p:txBody>
        </p:sp>
      </p:grpSp>
      <p:sp>
        <p:nvSpPr>
          <p:cNvPr id="32775" name="Text Box 10"/>
          <p:cNvSpPr txBox="1">
            <a:spLocks noChangeArrowheads="1"/>
          </p:cNvSpPr>
          <p:nvPr/>
        </p:nvSpPr>
        <p:spPr bwMode="auto">
          <a:xfrm>
            <a:off x="8069263" y="3095625"/>
            <a:ext cx="1384300" cy="368300"/>
          </a:xfrm>
          <a:prstGeom prst="rect">
            <a:avLst/>
          </a:prstGeom>
          <a:noFill/>
          <a:ln w="9525">
            <a:noFill/>
            <a:miter lim="800000"/>
            <a:headEnd/>
            <a:tailEnd/>
          </a:ln>
        </p:spPr>
        <p:txBody>
          <a:bodyPr wrap="none" lIns="89584" tIns="44792" rIns="89584" bIns="44792">
            <a:prstTxWarp prst="textNoShape">
              <a:avLst/>
            </a:prstTxWarp>
            <a:spAutoFit/>
          </a:bodyPr>
          <a:lstStyle/>
          <a:p>
            <a:r>
              <a:rPr lang="en-US" sz="1800"/>
              <a:t>W</a:t>
            </a:r>
            <a:r>
              <a:rPr lang="en-US" sz="1800" baseline="30000"/>
              <a:t>2</a:t>
            </a:r>
            <a:r>
              <a:rPr lang="en-US" sz="1800"/>
              <a:t>&gt;4 GeV</a:t>
            </a:r>
            <a:r>
              <a:rPr lang="en-US" sz="1800" baseline="30000"/>
              <a:t>2</a:t>
            </a:r>
          </a:p>
        </p:txBody>
      </p:sp>
      <p:sp>
        <p:nvSpPr>
          <p:cNvPr id="32776" name="Text Box 11"/>
          <p:cNvSpPr txBox="1">
            <a:spLocks noChangeArrowheads="1"/>
          </p:cNvSpPr>
          <p:nvPr/>
        </p:nvSpPr>
        <p:spPr bwMode="auto">
          <a:xfrm>
            <a:off x="6657264" y="1969575"/>
            <a:ext cx="1384300" cy="368300"/>
          </a:xfrm>
          <a:prstGeom prst="rect">
            <a:avLst/>
          </a:prstGeom>
          <a:noFill/>
          <a:ln w="9525">
            <a:noFill/>
            <a:miter lim="800000"/>
            <a:headEnd/>
            <a:tailEnd/>
          </a:ln>
        </p:spPr>
        <p:txBody>
          <a:bodyPr wrap="none" lIns="89584" tIns="44792" rIns="89584" bIns="44792">
            <a:prstTxWarp prst="textNoShape">
              <a:avLst/>
            </a:prstTxWarp>
            <a:spAutoFit/>
          </a:bodyPr>
          <a:lstStyle/>
          <a:p>
            <a:r>
              <a:rPr lang="en-US" sz="1800" dirty="0"/>
              <a:t>W</a:t>
            </a:r>
            <a:r>
              <a:rPr lang="en-US" sz="1800" baseline="30000" dirty="0"/>
              <a:t>2</a:t>
            </a:r>
            <a:r>
              <a:rPr lang="en-US" sz="1800" dirty="0"/>
              <a:t>&gt;2 GeV</a:t>
            </a:r>
            <a:r>
              <a:rPr lang="en-US" sz="1800" baseline="30000" dirty="0"/>
              <a:t>2</a:t>
            </a:r>
          </a:p>
        </p:txBody>
      </p:sp>
      <p:sp>
        <p:nvSpPr>
          <p:cNvPr id="32777" name="Text Box 12"/>
          <p:cNvSpPr txBox="1">
            <a:spLocks noChangeArrowheads="1"/>
          </p:cNvSpPr>
          <p:nvPr/>
        </p:nvSpPr>
        <p:spPr bwMode="auto">
          <a:xfrm>
            <a:off x="168275" y="1306513"/>
            <a:ext cx="3294063" cy="5014884"/>
          </a:xfrm>
          <a:prstGeom prst="rect">
            <a:avLst/>
          </a:prstGeom>
          <a:noFill/>
          <a:ln w="9525">
            <a:noFill/>
            <a:miter lim="800000"/>
            <a:headEnd/>
            <a:tailEnd/>
          </a:ln>
        </p:spPr>
        <p:txBody>
          <a:bodyPr lIns="89584" tIns="44792" rIns="89584" bIns="44792">
            <a:prstTxWarp prst="textNoShape">
              <a:avLst/>
            </a:prstTxWarp>
            <a:spAutoFit/>
          </a:bodyPr>
          <a:lstStyle/>
          <a:p>
            <a:r>
              <a:rPr lang="en-US" sz="2000" dirty="0">
                <a:latin typeface="Times" pitchFamily="-112" charset="0"/>
                <a:ea typeface="Times" pitchFamily="-112" charset="0"/>
                <a:cs typeface="Times" pitchFamily="-112" charset="0"/>
              </a:rPr>
              <a:t>C/D ratios at fixed </a:t>
            </a:r>
            <a:r>
              <a:rPr lang="en-US" sz="2000" i="1" dirty="0" err="1">
                <a:latin typeface="Times" pitchFamily="-112" charset="0"/>
                <a:ea typeface="Times" pitchFamily="-112" charset="0"/>
                <a:cs typeface="Times" pitchFamily="-112" charset="0"/>
              </a:rPr>
              <a:t>x</a:t>
            </a:r>
            <a:r>
              <a:rPr lang="en-US" sz="2000" dirty="0">
                <a:latin typeface="Times" pitchFamily="-112" charset="0"/>
                <a:ea typeface="Times" pitchFamily="-112" charset="0"/>
                <a:cs typeface="Times" pitchFamily="-112" charset="0"/>
              </a:rPr>
              <a:t> are Q</a:t>
            </a:r>
            <a:r>
              <a:rPr lang="en-US" sz="2000" baseline="30000" dirty="0">
                <a:latin typeface="Times" pitchFamily="-112" charset="0"/>
                <a:ea typeface="Times" pitchFamily="-112" charset="0"/>
                <a:cs typeface="Times" pitchFamily="-112" charset="0"/>
              </a:rPr>
              <a:t>2 </a:t>
            </a:r>
            <a:r>
              <a:rPr lang="en-US" sz="2000" dirty="0">
                <a:latin typeface="Times" pitchFamily="-112" charset="0"/>
                <a:ea typeface="Times" pitchFamily="-112" charset="0"/>
                <a:cs typeface="Times" pitchFamily="-112" charset="0"/>
              </a:rPr>
              <a:t>independent for:</a:t>
            </a:r>
          </a:p>
          <a:p>
            <a:pPr algn="ctr"/>
            <a:endParaRPr lang="en-US" sz="2000" dirty="0">
              <a:latin typeface="Times" pitchFamily="-112" charset="0"/>
              <a:ea typeface="Times" pitchFamily="-112" charset="0"/>
              <a:cs typeface="Times" pitchFamily="-112" charset="0"/>
            </a:endParaRPr>
          </a:p>
          <a:p>
            <a:pPr algn="ctr"/>
            <a:r>
              <a:rPr lang="en-US" sz="2000" dirty="0">
                <a:latin typeface="Times" pitchFamily="-112" charset="0"/>
                <a:ea typeface="Times" pitchFamily="-112" charset="0"/>
                <a:cs typeface="Times" pitchFamily="-112" charset="0"/>
              </a:rPr>
              <a:t>   </a:t>
            </a:r>
            <a:r>
              <a:rPr lang="en-US" sz="2000" i="1" dirty="0">
                <a:latin typeface="Times" pitchFamily="-112" charset="0"/>
                <a:ea typeface="Times" pitchFamily="-112" charset="0"/>
                <a:cs typeface="Times" pitchFamily="-112" charset="0"/>
              </a:rPr>
              <a:t>W</a:t>
            </a:r>
            <a:r>
              <a:rPr lang="en-US" sz="2000" i="1" baseline="30000" dirty="0">
                <a:latin typeface="Times" pitchFamily="-112" charset="0"/>
                <a:ea typeface="Times" pitchFamily="-112" charset="0"/>
                <a:cs typeface="Times" pitchFamily="-112" charset="0"/>
              </a:rPr>
              <a:t>2</a:t>
            </a:r>
            <a:r>
              <a:rPr lang="en-US" sz="2000" dirty="0">
                <a:latin typeface="Times" pitchFamily="-112" charset="0"/>
                <a:ea typeface="Times" pitchFamily="-112" charset="0"/>
                <a:cs typeface="Times" pitchFamily="-112" charset="0"/>
              </a:rPr>
              <a:t>&gt;2 GeV</a:t>
            </a:r>
            <a:r>
              <a:rPr lang="en-US" sz="2000" baseline="30000" dirty="0">
                <a:latin typeface="Times" pitchFamily="-112" charset="0"/>
                <a:ea typeface="Times" pitchFamily="-112" charset="0"/>
                <a:cs typeface="Times" pitchFamily="-112" charset="0"/>
              </a:rPr>
              <a:t>2</a:t>
            </a:r>
            <a:r>
              <a:rPr lang="en-US" sz="2000" dirty="0">
                <a:latin typeface="Times" pitchFamily="-112" charset="0"/>
                <a:ea typeface="Times" pitchFamily="-112" charset="0"/>
                <a:cs typeface="Times" pitchFamily="-112" charset="0"/>
              </a:rPr>
              <a:t> </a:t>
            </a:r>
          </a:p>
          <a:p>
            <a:pPr algn="ctr"/>
            <a:r>
              <a:rPr lang="en-US" sz="2000" dirty="0">
                <a:latin typeface="Times" pitchFamily="-112" charset="0"/>
                <a:ea typeface="Times" pitchFamily="-112" charset="0"/>
                <a:cs typeface="Times" pitchFamily="-112" charset="0"/>
              </a:rPr>
              <a:t>and</a:t>
            </a:r>
          </a:p>
          <a:p>
            <a:pPr algn="ctr"/>
            <a:r>
              <a:rPr lang="en-US" sz="2000" dirty="0">
                <a:latin typeface="Times" pitchFamily="-112" charset="0"/>
                <a:ea typeface="Times" pitchFamily="-112" charset="0"/>
                <a:cs typeface="Times" pitchFamily="-112" charset="0"/>
              </a:rPr>
              <a:t>   </a:t>
            </a:r>
            <a:r>
              <a:rPr lang="en-US" sz="2000" i="1" dirty="0">
                <a:latin typeface="Times" pitchFamily="-112" charset="0"/>
                <a:ea typeface="Times" pitchFamily="-112" charset="0"/>
                <a:cs typeface="Times" pitchFamily="-112" charset="0"/>
              </a:rPr>
              <a:t>Q</a:t>
            </a:r>
            <a:r>
              <a:rPr lang="en-US" sz="2000" i="1" baseline="30000" dirty="0">
                <a:latin typeface="Times" pitchFamily="-112" charset="0"/>
                <a:ea typeface="Times" pitchFamily="-112" charset="0"/>
                <a:cs typeface="Times" pitchFamily="-112" charset="0"/>
              </a:rPr>
              <a:t>2</a:t>
            </a:r>
            <a:r>
              <a:rPr lang="en-US" sz="2000" dirty="0">
                <a:latin typeface="Times" pitchFamily="-112" charset="0"/>
                <a:ea typeface="Times" pitchFamily="-112" charset="0"/>
                <a:cs typeface="Times" pitchFamily="-112" charset="0"/>
              </a:rPr>
              <a:t>&gt;3 GeV</a:t>
            </a:r>
            <a:r>
              <a:rPr lang="en-US" sz="2000" baseline="30000" dirty="0">
                <a:latin typeface="Times" pitchFamily="-112" charset="0"/>
                <a:ea typeface="Times" pitchFamily="-112" charset="0"/>
                <a:cs typeface="Times" pitchFamily="-112" charset="0"/>
              </a:rPr>
              <a:t>2</a:t>
            </a:r>
            <a:r>
              <a:rPr lang="en-US" sz="2000" dirty="0">
                <a:latin typeface="Times" pitchFamily="-112" charset="0"/>
                <a:ea typeface="Times" pitchFamily="-112" charset="0"/>
                <a:cs typeface="Times" pitchFamily="-112" charset="0"/>
              </a:rPr>
              <a:t> </a:t>
            </a:r>
          </a:p>
          <a:p>
            <a:endParaRPr lang="en-US" sz="2000" dirty="0">
              <a:latin typeface="Times" pitchFamily="-112" charset="0"/>
              <a:ea typeface="Times" pitchFamily="-112" charset="0"/>
              <a:cs typeface="Times" pitchFamily="-112" charset="0"/>
            </a:endParaRPr>
          </a:p>
          <a:p>
            <a:endParaRPr lang="en-US" sz="2000" dirty="0">
              <a:latin typeface="Times" pitchFamily="-112" charset="0"/>
              <a:ea typeface="Times" pitchFamily="-112" charset="0"/>
              <a:cs typeface="Times" pitchFamily="-112" charset="0"/>
            </a:endParaRPr>
          </a:p>
          <a:p>
            <a:endParaRPr lang="en-US" sz="2000" dirty="0">
              <a:latin typeface="Times" pitchFamily="-112" charset="0"/>
              <a:ea typeface="Times" pitchFamily="-112" charset="0"/>
              <a:cs typeface="Times" pitchFamily="-112" charset="0"/>
            </a:endParaRPr>
          </a:p>
          <a:p>
            <a:pPr algn="ctr"/>
            <a:r>
              <a:rPr lang="en-US" sz="2000" dirty="0">
                <a:latin typeface="Times" pitchFamily="-112" charset="0"/>
                <a:ea typeface="Times" pitchFamily="-112" charset="0"/>
                <a:cs typeface="Times" pitchFamily="-112" charset="0"/>
              </a:rPr>
              <a:t>limits E03-103 coverage </a:t>
            </a:r>
          </a:p>
          <a:p>
            <a:pPr algn="ctr"/>
            <a:r>
              <a:rPr lang="en-US" sz="2000" dirty="0">
                <a:latin typeface="Times" pitchFamily="-112" charset="0"/>
                <a:ea typeface="Times" pitchFamily="-112" charset="0"/>
                <a:cs typeface="Times" pitchFamily="-112" charset="0"/>
              </a:rPr>
              <a:t>to </a:t>
            </a:r>
            <a:r>
              <a:rPr lang="en-US" sz="2000" i="1" dirty="0" err="1">
                <a:solidFill>
                  <a:srgbClr val="FF00FF"/>
                </a:solidFill>
                <a:latin typeface="Times" pitchFamily="-112" charset="0"/>
                <a:ea typeface="Times" pitchFamily="-112" charset="0"/>
                <a:cs typeface="Times" pitchFamily="-112" charset="0"/>
              </a:rPr>
              <a:t>x</a:t>
            </a:r>
            <a:r>
              <a:rPr lang="en-US" sz="2000" dirty="0">
                <a:solidFill>
                  <a:srgbClr val="FF00FF"/>
                </a:solidFill>
                <a:latin typeface="Times" pitchFamily="-112" charset="0"/>
                <a:ea typeface="Times" pitchFamily="-112" charset="0"/>
                <a:cs typeface="Times" pitchFamily="-112" charset="0"/>
              </a:rPr>
              <a:t>=0.85</a:t>
            </a:r>
          </a:p>
          <a:p>
            <a:endParaRPr lang="en-US" sz="2000" dirty="0">
              <a:latin typeface="Times" pitchFamily="-112" charset="0"/>
              <a:ea typeface="Times" pitchFamily="-112" charset="0"/>
              <a:cs typeface="Times" pitchFamily="-112" charset="0"/>
            </a:endParaRPr>
          </a:p>
          <a:p>
            <a:endParaRPr lang="en-US" sz="2000" dirty="0">
              <a:latin typeface="Times" pitchFamily="-112" charset="0"/>
              <a:ea typeface="Times" pitchFamily="-112" charset="0"/>
              <a:cs typeface="Times" pitchFamily="-112" charset="0"/>
            </a:endParaRPr>
          </a:p>
          <a:p>
            <a:r>
              <a:rPr lang="en-US" sz="2000" dirty="0">
                <a:solidFill>
                  <a:srgbClr val="FF1916"/>
                </a:solidFill>
                <a:latin typeface="Times" pitchFamily="-112" charset="0"/>
                <a:ea typeface="Times" pitchFamily="-112" charset="0"/>
                <a:cs typeface="Times" pitchFamily="-112" charset="0"/>
              </a:rPr>
              <a:t>Note:</a:t>
            </a:r>
            <a:r>
              <a:rPr lang="en-US" sz="2000" dirty="0">
                <a:latin typeface="Times" pitchFamily="-112" charset="0"/>
                <a:ea typeface="Times" pitchFamily="-112" charset="0"/>
                <a:cs typeface="Times" pitchFamily="-112" charset="0"/>
              </a:rPr>
              <a:t> Ratios at larger </a:t>
            </a:r>
            <a:r>
              <a:rPr lang="en-US" sz="2000" i="1" dirty="0" err="1">
                <a:latin typeface="Times" pitchFamily="-112" charset="0"/>
                <a:ea typeface="Times" pitchFamily="-112" charset="0"/>
                <a:cs typeface="Times" pitchFamily="-112" charset="0"/>
              </a:rPr>
              <a:t>x</a:t>
            </a:r>
            <a:r>
              <a:rPr lang="en-US" sz="2000" dirty="0">
                <a:latin typeface="Times" pitchFamily="-112" charset="0"/>
                <a:ea typeface="Times" pitchFamily="-112" charset="0"/>
                <a:cs typeface="Times" pitchFamily="-112" charset="0"/>
              </a:rPr>
              <a:t> will be shown, but</a:t>
            </a:r>
            <a:r>
              <a:rPr lang="en-US" sz="2000" dirty="0" smtClean="0">
                <a:latin typeface="Times" pitchFamily="-112" charset="0"/>
                <a:ea typeface="Times" pitchFamily="-112" charset="0"/>
                <a:cs typeface="Times" pitchFamily="-112" charset="0"/>
              </a:rPr>
              <a:t> could have small HT, scaling violation</a:t>
            </a:r>
            <a:endParaRPr lang="en-US" sz="2000" dirty="0">
              <a:latin typeface="Times" pitchFamily="-112" charset="0"/>
              <a:ea typeface="Times" pitchFamily="-112" charset="0"/>
              <a:cs typeface="Times" pitchFamily="-112" charset="0"/>
            </a:endParaRPr>
          </a:p>
        </p:txBody>
      </p:sp>
      <p:sp>
        <p:nvSpPr>
          <p:cNvPr id="32778" name="Line 15"/>
          <p:cNvSpPr>
            <a:spLocks noChangeShapeType="1"/>
          </p:cNvSpPr>
          <p:nvPr/>
        </p:nvSpPr>
        <p:spPr bwMode="auto">
          <a:xfrm>
            <a:off x="5499100" y="1800225"/>
            <a:ext cx="0" cy="3843338"/>
          </a:xfrm>
          <a:prstGeom prst="line">
            <a:avLst/>
          </a:prstGeom>
          <a:noFill/>
          <a:ln w="15875">
            <a:solidFill>
              <a:schemeClr val="tx1"/>
            </a:solidFill>
            <a:round/>
            <a:headEnd/>
            <a:tailEnd/>
          </a:ln>
        </p:spPr>
        <p:txBody>
          <a:bodyPr lIns="89584" tIns="44792" rIns="89584" bIns="44792">
            <a:prstTxWarp prst="textNoShape">
              <a:avLst/>
            </a:prstTxWarp>
          </a:bodyPr>
          <a:lstStyle/>
          <a:p>
            <a:endParaRPr lang="en-US"/>
          </a:p>
        </p:txBody>
      </p:sp>
      <p:sp>
        <p:nvSpPr>
          <p:cNvPr id="32779" name="Line 16"/>
          <p:cNvSpPr>
            <a:spLocks noChangeShapeType="1"/>
          </p:cNvSpPr>
          <p:nvPr/>
        </p:nvSpPr>
        <p:spPr bwMode="auto">
          <a:xfrm>
            <a:off x="5499100" y="2146300"/>
            <a:ext cx="669925" cy="0"/>
          </a:xfrm>
          <a:prstGeom prst="line">
            <a:avLst/>
          </a:prstGeom>
          <a:noFill/>
          <a:ln w="9525">
            <a:solidFill>
              <a:schemeClr val="tx1"/>
            </a:solidFill>
            <a:round/>
            <a:headEnd/>
            <a:tailEnd type="triangle" w="med" len="med"/>
          </a:ln>
        </p:spPr>
        <p:txBody>
          <a:bodyPr lIns="89584" tIns="44792" rIns="89584" bIns="44792">
            <a:prstTxWarp prst="textNoShape">
              <a:avLst/>
            </a:prstTxWarp>
          </a:bodyPr>
          <a:lstStyle/>
          <a:p>
            <a:endParaRPr lang="en-US"/>
          </a:p>
        </p:txBody>
      </p:sp>
      <p:sp>
        <p:nvSpPr>
          <p:cNvPr id="32780" name="Down Arrow 14"/>
          <p:cNvSpPr>
            <a:spLocks noChangeArrowheads="1"/>
          </p:cNvSpPr>
          <p:nvPr/>
        </p:nvSpPr>
        <p:spPr bwMode="auto">
          <a:xfrm>
            <a:off x="1563688" y="3436071"/>
            <a:ext cx="374650" cy="509587"/>
          </a:xfrm>
          <a:prstGeom prst="downArrow">
            <a:avLst>
              <a:gd name="adj1" fmla="val 50000"/>
              <a:gd name="adj2" fmla="val 49904"/>
            </a:avLst>
          </a:prstGeom>
          <a:solidFill>
            <a:schemeClr val="bg2"/>
          </a:solidFill>
          <a:ln w="9525">
            <a:solidFill>
              <a:schemeClr val="bg2"/>
            </a:solidFill>
            <a:round/>
            <a:headEnd/>
            <a:tailEnd/>
          </a:ln>
        </p:spPr>
        <p:txBody>
          <a:bodyPr lIns="89584" tIns="44792" rIns="89584" bIns="44792">
            <a:prstTxWarp prst="textNoShape">
              <a:avLst/>
            </a:prstTxWarp>
          </a:bodyPr>
          <a:lstStyle/>
          <a:p>
            <a:endParaRPr lang="en-US"/>
          </a:p>
        </p:txBody>
      </p:sp>
      <p:cxnSp>
        <p:nvCxnSpPr>
          <p:cNvPr id="32781" name="Straight Connector 16"/>
          <p:cNvCxnSpPr>
            <a:cxnSpLocks noChangeShapeType="1"/>
          </p:cNvCxnSpPr>
          <p:nvPr/>
        </p:nvCxnSpPr>
        <p:spPr bwMode="auto">
          <a:xfrm flipV="1">
            <a:off x="711200" y="5047670"/>
            <a:ext cx="2190750" cy="12700"/>
          </a:xfrm>
          <a:prstGeom prst="line">
            <a:avLst/>
          </a:prstGeom>
          <a:noFill/>
          <a:ln w="9525">
            <a:solidFill>
              <a:schemeClr val="tx1"/>
            </a:solidFill>
            <a:round/>
            <a:headEnd/>
            <a:tailEnd/>
          </a:ln>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pPr defTabSz="831850"/>
            <a:fld id="{074AEB73-EDBB-5C4D-BC0E-98F5A5ABE4CC}" type="slidenum">
              <a:rPr lang="en-US" smtClean="0"/>
              <a:pPr defTabSz="831850"/>
              <a:t>2</a:t>
            </a:fld>
            <a:endParaRPr lang="en-US" smtClean="0"/>
          </a:p>
        </p:txBody>
      </p:sp>
      <p:sp>
        <p:nvSpPr>
          <p:cNvPr id="18435" name="Rectangle 3"/>
          <p:cNvSpPr>
            <a:spLocks noGrp="1" noChangeArrowheads="1"/>
          </p:cNvSpPr>
          <p:nvPr>
            <p:ph type="title"/>
          </p:nvPr>
        </p:nvSpPr>
        <p:spPr>
          <a:xfrm>
            <a:off x="373063" y="374650"/>
            <a:ext cx="8751887" cy="388938"/>
          </a:xfrm>
          <a:noFill/>
        </p:spPr>
        <p:txBody>
          <a:bodyPr/>
          <a:lstStyle/>
          <a:p>
            <a:r>
              <a:rPr lang="en-US" sz="2400" dirty="0" smtClean="0"/>
              <a:t>Outline</a:t>
            </a:r>
          </a:p>
        </p:txBody>
      </p:sp>
      <p:sp>
        <p:nvSpPr>
          <p:cNvPr id="18436" name="Rectangle 4"/>
          <p:cNvSpPr>
            <a:spLocks noGrp="1" noChangeArrowheads="1"/>
          </p:cNvSpPr>
          <p:nvPr>
            <p:ph type="body" idx="1"/>
          </p:nvPr>
        </p:nvSpPr>
        <p:spPr>
          <a:xfrm>
            <a:off x="966990" y="1238816"/>
            <a:ext cx="8331644" cy="5159173"/>
          </a:xfrm>
          <a:noFill/>
        </p:spPr>
        <p:txBody>
          <a:bodyPr/>
          <a:lstStyle/>
          <a:p>
            <a:pPr>
              <a:buFont typeface="Wingdings" pitchFamily="-112" charset="2"/>
              <a:buNone/>
            </a:pPr>
            <a:endParaRPr lang="en-US" sz="1800" b="1" dirty="0" smtClean="0">
              <a:latin typeface="Comic Sans MS" pitchFamily="-112" charset="0"/>
            </a:endParaRPr>
          </a:p>
          <a:p>
            <a:pPr>
              <a:buClr>
                <a:srgbClr val="AC5FB0"/>
              </a:buClr>
              <a:buFont typeface="Wingdings" pitchFamily="-112" charset="2"/>
              <a:buChar char="v"/>
            </a:pPr>
            <a:r>
              <a:rPr lang="en-US" sz="2000" b="1" dirty="0" smtClean="0">
                <a:latin typeface="Times" pitchFamily="-112" charset="0"/>
                <a:ea typeface="Times" pitchFamily="-112" charset="0"/>
                <a:cs typeface="Times" pitchFamily="-112" charset="0"/>
              </a:rPr>
              <a:t>Introduction to the nucleon structure function and the EMC effect </a:t>
            </a:r>
          </a:p>
          <a:p>
            <a:pPr>
              <a:buClr>
                <a:srgbClr val="AC5FB0"/>
              </a:buClr>
              <a:buNone/>
            </a:pPr>
            <a:endParaRPr lang="en-US" sz="2000" b="1" dirty="0" smtClean="0">
              <a:latin typeface="Comic Sans MS" pitchFamily="-112" charset="0"/>
              <a:ea typeface="Times" pitchFamily="-112" charset="0"/>
              <a:cs typeface="Times" pitchFamily="-112" charset="0"/>
            </a:endParaRPr>
          </a:p>
          <a:p>
            <a:pPr>
              <a:buClr>
                <a:srgbClr val="AC5FB0"/>
              </a:buClr>
              <a:buFont typeface="Wingdings" pitchFamily="-112" charset="2"/>
              <a:buChar char="v"/>
            </a:pPr>
            <a:r>
              <a:rPr lang="en-US" sz="2000" b="1" dirty="0" err="1" smtClean="0">
                <a:latin typeface="Times" pitchFamily="-112" charset="0"/>
                <a:ea typeface="Times" pitchFamily="-112" charset="0"/>
                <a:cs typeface="Times" pitchFamily="-112" charset="0"/>
              </a:rPr>
              <a:t>JLab</a:t>
            </a:r>
            <a:r>
              <a:rPr lang="en-US" sz="2000" b="1" dirty="0" smtClean="0">
                <a:latin typeface="Times" pitchFamily="-112" charset="0"/>
                <a:ea typeface="Times" pitchFamily="-112" charset="0"/>
                <a:cs typeface="Times" pitchFamily="-112" charset="0"/>
              </a:rPr>
              <a:t> E03-103 </a:t>
            </a:r>
            <a:r>
              <a:rPr lang="en-US" sz="2000" b="1" i="1" dirty="0" smtClean="0">
                <a:latin typeface="Times" pitchFamily="-112" charset="0"/>
                <a:ea typeface="Times" pitchFamily="-112" charset="0"/>
                <a:cs typeface="Times" pitchFamily="-112" charset="0"/>
              </a:rPr>
              <a:t>close to final</a:t>
            </a:r>
            <a:r>
              <a:rPr lang="en-US" sz="2000" b="1" dirty="0" smtClean="0">
                <a:latin typeface="Times" pitchFamily="-112" charset="0"/>
                <a:ea typeface="Times" pitchFamily="-112" charset="0"/>
                <a:cs typeface="Times" pitchFamily="-112" charset="0"/>
              </a:rPr>
              <a:t> results:</a:t>
            </a:r>
          </a:p>
          <a:p>
            <a:pPr lvl="2">
              <a:buClr>
                <a:srgbClr val="AC5FB0"/>
              </a:buClr>
              <a:buFont typeface="Wingdings" pitchFamily="-112" charset="2"/>
              <a:buChar char="Ø"/>
            </a:pPr>
            <a:r>
              <a:rPr lang="en-US" sz="2000" b="1" dirty="0" smtClean="0">
                <a:latin typeface="Times" pitchFamily="-112" charset="0"/>
                <a:ea typeface="Times" pitchFamily="-112" charset="0"/>
                <a:cs typeface="Times" pitchFamily="-112" charset="0"/>
              </a:rPr>
              <a:t> Q</a:t>
            </a:r>
            <a:r>
              <a:rPr lang="en-US" sz="2000" b="1" baseline="30000" dirty="0" smtClean="0">
                <a:latin typeface="Times" pitchFamily="-112" charset="0"/>
                <a:ea typeface="Times" pitchFamily="-112" charset="0"/>
                <a:cs typeface="Times" pitchFamily="-112" charset="0"/>
              </a:rPr>
              <a:t>2</a:t>
            </a:r>
            <a:r>
              <a:rPr lang="en-US" sz="2000" b="1" dirty="0" smtClean="0">
                <a:latin typeface="Times" pitchFamily="-112" charset="0"/>
                <a:ea typeface="Times" pitchFamily="-112" charset="0"/>
                <a:cs typeface="Times" pitchFamily="-112" charset="0"/>
              </a:rPr>
              <a:t>-dependence study with Carbon </a:t>
            </a:r>
          </a:p>
          <a:p>
            <a:pPr lvl="2">
              <a:buClr>
                <a:srgbClr val="AC5FB0"/>
              </a:buClr>
              <a:buFont typeface="Wingdings" pitchFamily="-112" charset="2"/>
              <a:buChar char="Ø"/>
            </a:pPr>
            <a:r>
              <a:rPr lang="en-US" sz="2000" b="1" dirty="0" smtClean="0">
                <a:latin typeface="Times" pitchFamily="-112" charset="0"/>
                <a:ea typeface="Times" pitchFamily="-112" charset="0"/>
                <a:cs typeface="Times" pitchFamily="-112" charset="0"/>
              </a:rPr>
              <a:t> Light nuclei</a:t>
            </a:r>
          </a:p>
          <a:p>
            <a:pPr lvl="2">
              <a:buClr>
                <a:srgbClr val="AC5FB0"/>
              </a:buClr>
              <a:buFont typeface="Wingdings" pitchFamily="-112" charset="2"/>
              <a:buChar char="Ø"/>
            </a:pPr>
            <a:r>
              <a:rPr lang="en-US" sz="2000" b="1" dirty="0" smtClean="0">
                <a:latin typeface="Times" pitchFamily="-112" charset="0"/>
                <a:ea typeface="Times" pitchFamily="-112" charset="0"/>
                <a:cs typeface="Times" pitchFamily="-112" charset="0"/>
              </a:rPr>
              <a:t> Heavy nuclei and Coulomb distortion</a:t>
            </a:r>
          </a:p>
          <a:p>
            <a:pPr lvl="1">
              <a:buFontTx/>
              <a:buNone/>
            </a:pPr>
            <a:endParaRPr lang="en-US" sz="2000" b="1" dirty="0" smtClean="0">
              <a:latin typeface="Times" pitchFamily="-112" charset="0"/>
              <a:ea typeface="Times" pitchFamily="-112" charset="0"/>
              <a:cs typeface="Times" pitchFamily="-112" charset="0"/>
            </a:endParaRPr>
          </a:p>
          <a:p>
            <a:pPr>
              <a:buClr>
                <a:srgbClr val="AC5FB0"/>
              </a:buClr>
              <a:buFont typeface="Wingdings" pitchFamily="-112" charset="2"/>
              <a:buChar char="v"/>
            </a:pPr>
            <a:r>
              <a:rPr lang="en-US" sz="2000" b="1" dirty="0" smtClean="0">
                <a:latin typeface="Times" pitchFamily="-112" charset="0"/>
                <a:ea typeface="Times" pitchFamily="-112" charset="0"/>
                <a:cs typeface="Times" pitchFamily="-112" charset="0"/>
              </a:rPr>
              <a:t> Global analysis</a:t>
            </a:r>
          </a:p>
          <a:p>
            <a:pPr lvl="2">
              <a:buClr>
                <a:srgbClr val="AC5FB0"/>
              </a:buClr>
              <a:buFont typeface="Wingdings" charset="2"/>
              <a:buChar char="Ø"/>
            </a:pPr>
            <a:r>
              <a:rPr lang="en-US" sz="2000" b="1" dirty="0" smtClean="0">
                <a:latin typeface="Times" pitchFamily="-112" charset="0"/>
                <a:ea typeface="Times" pitchFamily="-112" charset="0"/>
                <a:cs typeface="Times" pitchFamily="-112" charset="0"/>
              </a:rPr>
              <a:t>Coulomb distortion</a:t>
            </a:r>
          </a:p>
          <a:p>
            <a:pPr lvl="2">
              <a:buClr>
                <a:srgbClr val="AC5FB0"/>
              </a:buClr>
              <a:buFont typeface="Wingdings" charset="2"/>
              <a:buChar char="Ø"/>
            </a:pPr>
            <a:r>
              <a:rPr lang="en-US" sz="2000" b="1" dirty="0" smtClean="0">
                <a:latin typeface="Times" pitchFamily="-112" charset="0"/>
                <a:ea typeface="Times" pitchFamily="-112" charset="0"/>
                <a:cs typeface="Times" pitchFamily="-112" charset="0"/>
              </a:rPr>
              <a:t>Study of the A- and </a:t>
            </a:r>
            <a:r>
              <a:rPr lang="en-US" sz="2000" b="1" dirty="0" err="1" smtClean="0">
                <a:latin typeface="Symbol" charset="2"/>
                <a:ea typeface="Times" pitchFamily="-112" charset="0"/>
                <a:cs typeface="Symbol" charset="2"/>
              </a:rPr>
              <a:t>r</a:t>
            </a:r>
            <a:r>
              <a:rPr lang="en-US" sz="2000" b="1" dirty="0" smtClean="0">
                <a:latin typeface="Times" pitchFamily="-112" charset="0"/>
                <a:ea typeface="Times" pitchFamily="-112" charset="0"/>
                <a:cs typeface="Times" pitchFamily="-112" charset="0"/>
              </a:rPr>
              <a:t>-dependence</a:t>
            </a:r>
          </a:p>
          <a:p>
            <a:pPr lvl="2">
              <a:buClr>
                <a:srgbClr val="AC5FB0"/>
              </a:buClr>
              <a:buFont typeface="Wingdings" charset="2"/>
              <a:buChar char="Ø"/>
            </a:pPr>
            <a:r>
              <a:rPr lang="en-US" sz="2000" b="1" dirty="0" smtClean="0">
                <a:latin typeface="Times" pitchFamily="-112" charset="0"/>
                <a:ea typeface="Times" pitchFamily="-112" charset="0"/>
                <a:cs typeface="Times" pitchFamily="-112" charset="0"/>
              </a:rPr>
              <a:t>New extrapolation to nuclear matter</a:t>
            </a:r>
          </a:p>
          <a:p>
            <a:pPr>
              <a:buClr>
                <a:srgbClr val="AC5FB0"/>
              </a:buClr>
              <a:buFont typeface="Wingdings" pitchFamily="-112" charset="2"/>
              <a:buChar char="v"/>
            </a:pPr>
            <a:endParaRPr lang="en-US" sz="2000" b="1" dirty="0" smtClean="0">
              <a:latin typeface="Times" pitchFamily="-112" charset="0"/>
              <a:ea typeface="Times" pitchFamily="-112" charset="0"/>
              <a:cs typeface="Times" pitchFamily="-112" charset="0"/>
            </a:endParaRPr>
          </a:p>
          <a:p>
            <a:pPr>
              <a:buClr>
                <a:srgbClr val="AC5FB0"/>
              </a:buClr>
              <a:buFont typeface="Wingdings" pitchFamily="-112" charset="2"/>
              <a:buChar char="v"/>
            </a:pPr>
            <a:r>
              <a:rPr lang="en-US" sz="2000" b="1" dirty="0" smtClean="0">
                <a:latin typeface="Times" pitchFamily="-112" charset="0"/>
                <a:ea typeface="Times" pitchFamily="-112" charset="0"/>
                <a:cs typeface="Times" pitchFamily="-112" charset="0"/>
              </a:rPr>
              <a:t> Summary and outlook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q2dep_q23_w21p2.eps"/>
          <p:cNvPicPr>
            <a:picLocks noChangeAspect="1"/>
          </p:cNvPicPr>
          <p:nvPr/>
        </p:nvPicPr>
        <mc:AlternateContent>
          <mc:Choice xmlns:ma="http://schemas.microsoft.com/office/mac/drawingml/2008/main" Requires="ma">
            <p:blipFill>
              <a:blip r:embed="rId3"/>
              <a:srcRect l="1270" t="10165" r="8889" b="3388"/>
              <a:stretch>
                <a:fillRect/>
              </a:stretch>
            </p:blipFill>
          </mc:Choice>
          <mc:Fallback>
            <p:blipFill>
              <a:blip r:embed="rId4"/>
              <a:srcRect l="1270" t="10165" r="8889" b="3388"/>
              <a:stretch>
                <a:fillRect/>
              </a:stretch>
            </p:blipFill>
          </mc:Fallback>
        </mc:AlternateContent>
        <p:spPr>
          <a:xfrm>
            <a:off x="1746504" y="1188720"/>
            <a:ext cx="6469387" cy="4665980"/>
          </a:xfrm>
          <a:prstGeom prst="rect">
            <a:avLst/>
          </a:prstGeom>
        </p:spPr>
      </p:pic>
      <p:sp>
        <p:nvSpPr>
          <p:cNvPr id="28674" name="Slide Number Placeholder 3"/>
          <p:cNvSpPr>
            <a:spLocks noGrp="1"/>
          </p:cNvSpPr>
          <p:nvPr>
            <p:ph type="sldNum" sz="quarter" idx="10"/>
          </p:nvPr>
        </p:nvSpPr>
        <p:spPr>
          <a:noFill/>
        </p:spPr>
        <p:txBody>
          <a:bodyPr/>
          <a:lstStyle/>
          <a:p>
            <a:pPr defTabSz="831850"/>
            <a:fld id="{6E055A0E-9504-9F48-85D3-C3EBC3DF1926}" type="slidenum">
              <a:rPr lang="en-US" smtClean="0"/>
              <a:pPr defTabSz="831850"/>
              <a:t>20</a:t>
            </a:fld>
            <a:endParaRPr lang="en-US" smtClean="0"/>
          </a:p>
        </p:txBody>
      </p:sp>
      <p:sp>
        <p:nvSpPr>
          <p:cNvPr id="28675" name="Rectangle 2"/>
          <p:cNvSpPr>
            <a:spLocks noGrp="1" noChangeArrowheads="1"/>
          </p:cNvSpPr>
          <p:nvPr>
            <p:ph type="title"/>
          </p:nvPr>
        </p:nvSpPr>
        <p:spPr>
          <a:xfrm>
            <a:off x="373063" y="374650"/>
            <a:ext cx="8751887" cy="395288"/>
          </a:xfrm>
        </p:spPr>
        <p:txBody>
          <a:bodyPr/>
          <a:lstStyle/>
          <a:p>
            <a:r>
              <a:rPr lang="en-US" sz="2400"/>
              <a:t>E03-103: Carbon EMC ratio and Q</a:t>
            </a:r>
            <a:r>
              <a:rPr lang="en-US" sz="2400" baseline="30000"/>
              <a:t>2</a:t>
            </a:r>
            <a:r>
              <a:rPr lang="en-US" sz="2400"/>
              <a:t>-dependence</a:t>
            </a:r>
          </a:p>
        </p:txBody>
      </p:sp>
      <p:sp>
        <p:nvSpPr>
          <p:cNvPr id="28678" name="Rectangle 3"/>
          <p:cNvSpPr>
            <a:spLocks noChangeArrowheads="1"/>
          </p:cNvSpPr>
          <p:nvPr/>
        </p:nvSpPr>
        <p:spPr bwMode="auto">
          <a:xfrm rot="-1380000">
            <a:off x="6629238" y="4168156"/>
            <a:ext cx="1375074" cy="369887"/>
          </a:xfrm>
          <a:prstGeom prst="rect">
            <a:avLst/>
          </a:prstGeom>
          <a:noFill/>
          <a:ln w="9525">
            <a:noFill/>
            <a:round/>
            <a:headEnd/>
            <a:tailEnd/>
          </a:ln>
        </p:spPr>
        <p:txBody>
          <a:bodyPr wrap="square" lIns="88173" tIns="45850" rIns="88173" bIns="45850">
            <a:prstTxWarp prst="textNoShape">
              <a:avLst/>
            </a:prstTxWarp>
            <a:spAutoFit/>
          </a:bodyPr>
          <a:lstStyle/>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1800" dirty="0">
                <a:solidFill>
                  <a:srgbClr val="808080"/>
                </a:solidFill>
              </a:rPr>
              <a:t>Preliminary</a:t>
            </a:r>
          </a:p>
        </p:txBody>
      </p:sp>
      <p:sp>
        <p:nvSpPr>
          <p:cNvPr id="20" name="Text Box 8"/>
          <p:cNvSpPr txBox="1">
            <a:spLocks noChangeArrowheads="1"/>
          </p:cNvSpPr>
          <p:nvPr/>
        </p:nvSpPr>
        <p:spPr bwMode="auto">
          <a:xfrm>
            <a:off x="1170432" y="6035040"/>
            <a:ext cx="6124008" cy="401638"/>
          </a:xfrm>
          <a:prstGeom prst="rect">
            <a:avLst/>
          </a:prstGeom>
          <a:noFill/>
          <a:ln w="9525">
            <a:noFill/>
            <a:round/>
            <a:headEnd/>
            <a:tailEnd/>
          </a:ln>
        </p:spPr>
        <p:txBody>
          <a:bodyPr wrap="square" lIns="88173" tIns="45850" rIns="88173" bIns="45850">
            <a:prstTxWarp prst="textNoShape">
              <a:avLst/>
            </a:prstTxWarp>
            <a:spAutoFit/>
          </a:bodyPr>
          <a:lstStyle/>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2000" dirty="0">
                <a:solidFill>
                  <a:srgbClr val="000000"/>
                </a:solidFill>
                <a:latin typeface="Times" pitchFamily="-112" charset="0"/>
                <a:ea typeface="Times" pitchFamily="-112" charset="0"/>
                <a:cs typeface="Times" pitchFamily="-112" charset="0"/>
              </a:rPr>
              <a:t>At larger angles </a:t>
            </a:r>
            <a:r>
              <a:rPr lang="en-GB" sz="2000" dirty="0" err="1">
                <a:solidFill>
                  <a:srgbClr val="000000"/>
                </a:solidFill>
                <a:latin typeface="Wingdings" pitchFamily="-112" charset="2"/>
                <a:ea typeface="Wingdings" pitchFamily="-112" charset="2"/>
                <a:cs typeface="Wingdings" pitchFamily="-112" charset="2"/>
              </a:rPr>
              <a:t></a:t>
            </a:r>
            <a:r>
              <a:rPr lang="en-GB" sz="2000" dirty="0">
                <a:solidFill>
                  <a:srgbClr val="000000"/>
                </a:solidFill>
                <a:latin typeface="Times" pitchFamily="-112" charset="0"/>
                <a:ea typeface="Times" pitchFamily="-112" charset="0"/>
                <a:cs typeface="Times" pitchFamily="-112" charset="0"/>
              </a:rPr>
              <a:t> indication of </a:t>
            </a:r>
            <a:r>
              <a:rPr lang="en-GB" sz="2000" dirty="0">
                <a:solidFill>
                  <a:srgbClr val="FF1916"/>
                </a:solidFill>
                <a:latin typeface="Times" pitchFamily="-112" charset="0"/>
                <a:ea typeface="Times" pitchFamily="-112" charset="0"/>
                <a:cs typeface="Times" pitchFamily="-112" charset="0"/>
              </a:rPr>
              <a:t>scaling</a:t>
            </a:r>
            <a:r>
              <a:rPr lang="en-GB" sz="2000" dirty="0">
                <a:solidFill>
                  <a:srgbClr val="000000"/>
                </a:solidFill>
                <a:latin typeface="Times" pitchFamily="-112" charset="0"/>
                <a:ea typeface="Times" pitchFamily="-112" charset="0"/>
                <a:cs typeface="Times" pitchFamily="-112" charset="0"/>
              </a:rPr>
              <a:t> to very large </a:t>
            </a:r>
            <a:r>
              <a:rPr lang="en-GB" sz="2000" i="1" dirty="0" err="1">
                <a:solidFill>
                  <a:srgbClr val="000000"/>
                </a:solidFill>
                <a:latin typeface="Times" pitchFamily="-112" charset="0"/>
                <a:ea typeface="Times" pitchFamily="-112" charset="0"/>
                <a:cs typeface="Times" pitchFamily="-112" charset="0"/>
              </a:rPr>
              <a:t>x</a:t>
            </a:r>
            <a:endParaRPr lang="en-GB" sz="2000" i="1" dirty="0">
              <a:solidFill>
                <a:srgbClr val="000000"/>
              </a:solidFill>
              <a:latin typeface="Times" pitchFamily="-112" charset="0"/>
              <a:ea typeface="Times" pitchFamily="-112" charset="0"/>
              <a:cs typeface="Times" pitchFamily="-112" charset="0"/>
            </a:endParaRPr>
          </a:p>
        </p:txBody>
      </p:sp>
      <p:sp>
        <p:nvSpPr>
          <p:cNvPr id="10" name="Oval 9"/>
          <p:cNvSpPr/>
          <p:nvPr/>
        </p:nvSpPr>
        <p:spPr bwMode="auto">
          <a:xfrm>
            <a:off x="2730330" y="4277695"/>
            <a:ext cx="1233025" cy="55484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Arial Unicode MS" pitchFamily="34" charset="-128"/>
              <a:cs typeface="Arial Unicode MS" pitchFamily="34" charset="-128"/>
            </a:endParaRPr>
          </a:p>
        </p:txBody>
      </p:sp>
      <p:cxnSp>
        <p:nvCxnSpPr>
          <p:cNvPr id="14" name="Straight Arrow Connector 13"/>
          <p:cNvCxnSpPr>
            <a:cxnSpLocks noChangeShapeType="1"/>
          </p:cNvCxnSpPr>
          <p:nvPr/>
        </p:nvCxnSpPr>
        <p:spPr bwMode="auto">
          <a:xfrm>
            <a:off x="2089728" y="3813919"/>
            <a:ext cx="732692" cy="532698"/>
          </a:xfrm>
          <a:prstGeom prst="straightConnector1">
            <a:avLst/>
          </a:prstGeom>
          <a:noFill/>
          <a:ln w="38100" cap="flat" cmpd="sng" algn="ctr">
            <a:solidFill>
              <a:srgbClr val="FF0000"/>
            </a:solidFill>
            <a:prstDash val="solid"/>
            <a:round/>
            <a:headEnd type="none" w="med" len="med"/>
            <a:tailEnd type="arrow" w="med" len="med"/>
          </a:ln>
        </p:spPr>
      </p:cxnSp>
      <p:sp>
        <p:nvSpPr>
          <p:cNvPr id="15" name="TextBox 14"/>
          <p:cNvSpPr txBox="1"/>
          <p:nvPr/>
        </p:nvSpPr>
        <p:spPr>
          <a:xfrm>
            <a:off x="227291" y="2801391"/>
            <a:ext cx="2281096" cy="1015663"/>
          </a:xfrm>
          <a:prstGeom prst="rect">
            <a:avLst/>
          </a:prstGeom>
          <a:noFill/>
        </p:spPr>
        <p:txBody>
          <a:bodyPr wrap="square" rtlCol="0">
            <a:spAutoFit/>
          </a:bodyPr>
          <a:lstStyle/>
          <a:p>
            <a:r>
              <a:rPr lang="en-US" sz="2000" dirty="0" smtClean="0">
                <a:solidFill>
                  <a:srgbClr val="FF0000"/>
                </a:solidFill>
                <a:latin typeface="Times"/>
                <a:cs typeface="Times"/>
              </a:rPr>
              <a:t>Used the combined two highest Q2 in the rest of this talk</a:t>
            </a:r>
            <a:endParaRPr lang="en-US" sz="2000" dirty="0">
              <a:solidFill>
                <a:srgbClr val="FF0000"/>
              </a:solidFill>
              <a:latin typeface="Times"/>
              <a:cs typeface="Time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carbon_pub_2.eps"/>
          <p:cNvPicPr>
            <a:picLocks noChangeAspect="1"/>
          </p:cNvPicPr>
          <p:nvPr/>
        </p:nvPicPr>
        <mc:AlternateContent>
          <mc:Choice xmlns:ma="http://schemas.microsoft.com/office/mac/drawingml/2008/main" Requires="ma">
            <p:blipFill>
              <a:blip r:embed="rId3"/>
              <a:srcRect t="11012" r="7619" b="3388"/>
              <a:stretch>
                <a:fillRect/>
              </a:stretch>
            </p:blipFill>
          </mc:Choice>
          <mc:Fallback>
            <p:blipFill>
              <a:blip r:embed="rId4"/>
              <a:srcRect t="11012" r="7619" b="3388"/>
              <a:stretch>
                <a:fillRect/>
              </a:stretch>
            </p:blipFill>
          </mc:Fallback>
        </mc:AlternateContent>
        <p:spPr>
          <a:xfrm>
            <a:off x="1215027" y="1781808"/>
            <a:ext cx="6652167" cy="4620262"/>
          </a:xfrm>
          <a:prstGeom prst="rect">
            <a:avLst/>
          </a:prstGeom>
        </p:spPr>
      </p:pic>
      <p:sp>
        <p:nvSpPr>
          <p:cNvPr id="20" name="Process 19"/>
          <p:cNvSpPr/>
          <p:nvPr/>
        </p:nvSpPr>
        <p:spPr bwMode="auto">
          <a:xfrm>
            <a:off x="7281619" y="1129886"/>
            <a:ext cx="2291207" cy="1322404"/>
          </a:xfrm>
          <a:prstGeom prst="flowChartProcess">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Arial Unicode MS" pitchFamily="34" charset="-128"/>
              <a:cs typeface="Arial Unicode MS" pitchFamily="34" charset="-128"/>
            </a:endParaRPr>
          </a:p>
        </p:txBody>
      </p:sp>
      <p:sp>
        <p:nvSpPr>
          <p:cNvPr id="16" name="TextBox 15"/>
          <p:cNvSpPr txBox="1"/>
          <p:nvPr/>
        </p:nvSpPr>
        <p:spPr>
          <a:xfrm>
            <a:off x="7290548" y="1862260"/>
            <a:ext cx="338629" cy="369332"/>
          </a:xfrm>
          <a:prstGeom prst="rect">
            <a:avLst/>
          </a:prstGeom>
          <a:noFill/>
        </p:spPr>
        <p:txBody>
          <a:bodyPr wrap="square" rtlCol="0">
            <a:spAutoFit/>
          </a:bodyPr>
          <a:lstStyle/>
          <a:p>
            <a:r>
              <a:rPr lang="en-US" sz="1800" dirty="0" smtClean="0">
                <a:solidFill>
                  <a:srgbClr val="1200FF"/>
                </a:solidFill>
              </a:rPr>
              <a:t>X</a:t>
            </a:r>
            <a:endParaRPr lang="en-US" sz="1800" dirty="0">
              <a:solidFill>
                <a:srgbClr val="1200FF"/>
              </a:solidFill>
            </a:endParaRPr>
          </a:p>
        </p:txBody>
      </p:sp>
      <p:sp>
        <p:nvSpPr>
          <p:cNvPr id="36866" name="Slide Number Placeholder 3"/>
          <p:cNvSpPr>
            <a:spLocks noGrp="1"/>
          </p:cNvSpPr>
          <p:nvPr>
            <p:ph type="sldNum" sz="quarter" idx="10"/>
          </p:nvPr>
        </p:nvSpPr>
        <p:spPr>
          <a:noFill/>
        </p:spPr>
        <p:txBody>
          <a:bodyPr/>
          <a:lstStyle/>
          <a:p>
            <a:pPr defTabSz="831850"/>
            <a:fld id="{3C56C35E-4E0D-284E-9E8D-628DB6457588}" type="slidenum">
              <a:rPr lang="en-US" smtClean="0"/>
              <a:pPr defTabSz="831850"/>
              <a:t>21</a:t>
            </a:fld>
            <a:endParaRPr lang="en-US" smtClean="0"/>
          </a:p>
        </p:txBody>
      </p:sp>
      <p:sp>
        <p:nvSpPr>
          <p:cNvPr id="36867" name="Rectangle 2"/>
          <p:cNvSpPr>
            <a:spLocks noGrp="1" noChangeArrowheads="1"/>
          </p:cNvSpPr>
          <p:nvPr>
            <p:ph type="title"/>
          </p:nvPr>
        </p:nvSpPr>
        <p:spPr>
          <a:xfrm>
            <a:off x="373063" y="374650"/>
            <a:ext cx="8751887" cy="388938"/>
          </a:xfrm>
        </p:spPr>
        <p:txBody>
          <a:bodyPr/>
          <a:lstStyle/>
          <a:p>
            <a:r>
              <a:rPr lang="en-US" sz="2400"/>
              <a:t>E03-103: Carbon EMC ratio</a:t>
            </a:r>
          </a:p>
        </p:txBody>
      </p:sp>
      <p:sp>
        <p:nvSpPr>
          <p:cNvPr id="36870" name="Rectangle 4"/>
          <p:cNvSpPr>
            <a:spLocks noChangeArrowheads="1"/>
          </p:cNvSpPr>
          <p:nvPr/>
        </p:nvSpPr>
        <p:spPr bwMode="auto">
          <a:xfrm rot="-1380000">
            <a:off x="6231766" y="4737424"/>
            <a:ext cx="1409229" cy="369594"/>
          </a:xfrm>
          <a:prstGeom prst="rect">
            <a:avLst/>
          </a:prstGeom>
          <a:noFill/>
          <a:ln w="9525">
            <a:noFill/>
            <a:round/>
            <a:headEnd/>
            <a:tailEnd/>
          </a:ln>
        </p:spPr>
        <p:txBody>
          <a:bodyPr wrap="square" lIns="88173" tIns="45850" rIns="88173" bIns="45850">
            <a:prstTxWarp prst="textNoShape">
              <a:avLst/>
            </a:prstTxWarp>
            <a:spAutoFit/>
          </a:bodyPr>
          <a:lstStyle/>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1800" dirty="0">
                <a:solidFill>
                  <a:srgbClr val="808080"/>
                </a:solidFill>
              </a:rPr>
              <a:t>Preliminary</a:t>
            </a:r>
          </a:p>
        </p:txBody>
      </p:sp>
      <p:sp>
        <p:nvSpPr>
          <p:cNvPr id="13" name="Oval 12"/>
          <p:cNvSpPr>
            <a:spLocks noChangeArrowheads="1"/>
          </p:cNvSpPr>
          <p:nvPr/>
        </p:nvSpPr>
        <p:spPr bwMode="auto">
          <a:xfrm>
            <a:off x="7379623" y="1355504"/>
            <a:ext cx="167628" cy="172630"/>
          </a:xfrm>
          <a:prstGeom prst="ellipse">
            <a:avLst/>
          </a:prstGeom>
          <a:solidFill>
            <a:srgbClr val="1200FF"/>
          </a:solidFill>
          <a:ln w="9525">
            <a:solidFill>
              <a:srgbClr val="1200FF"/>
            </a:solidFill>
            <a:round/>
            <a:headEnd/>
            <a:tailEnd/>
          </a:ln>
        </p:spPr>
        <p:txBody>
          <a:bodyPr wrap="none" anchor="ctr">
            <a:prstTxWarp prst="textNoShape">
              <a:avLst/>
            </a:prstTxWarp>
          </a:bodyPr>
          <a:lstStyle/>
          <a:p>
            <a:endParaRPr lang="en-US"/>
          </a:p>
        </p:txBody>
      </p:sp>
      <p:sp>
        <p:nvSpPr>
          <p:cNvPr id="14" name="Oval 13"/>
          <p:cNvSpPr>
            <a:spLocks noChangeArrowheads="1"/>
          </p:cNvSpPr>
          <p:nvPr/>
        </p:nvSpPr>
        <p:spPr bwMode="auto">
          <a:xfrm>
            <a:off x="7379623" y="1650457"/>
            <a:ext cx="167628" cy="172630"/>
          </a:xfrm>
          <a:prstGeom prst="ellipse">
            <a:avLst/>
          </a:prstGeom>
          <a:solidFill>
            <a:schemeClr val="bg1"/>
          </a:solidFill>
          <a:ln w="9525">
            <a:solidFill>
              <a:srgbClr val="1200FF"/>
            </a:solidFill>
            <a:round/>
            <a:headEnd/>
            <a:tailEnd/>
          </a:ln>
        </p:spPr>
        <p:txBody>
          <a:bodyPr wrap="none" anchor="ctr">
            <a:prstTxWarp prst="textNoShape">
              <a:avLst/>
            </a:prstTxWarp>
          </a:bodyPr>
          <a:lstStyle/>
          <a:p>
            <a:endParaRPr lang="en-US"/>
          </a:p>
        </p:txBody>
      </p:sp>
      <p:sp>
        <p:nvSpPr>
          <p:cNvPr id="15" name="Oval 14"/>
          <p:cNvSpPr>
            <a:spLocks noChangeAspect="1" noChangeArrowheads="1"/>
          </p:cNvSpPr>
          <p:nvPr/>
        </p:nvSpPr>
        <p:spPr bwMode="auto">
          <a:xfrm>
            <a:off x="7408935" y="2013326"/>
            <a:ext cx="100285" cy="98469"/>
          </a:xfrm>
          <a:prstGeom prst="ellipse">
            <a:avLst/>
          </a:prstGeom>
          <a:solidFill>
            <a:srgbClr val="1200FF"/>
          </a:solidFill>
          <a:ln w="9525">
            <a:solidFill>
              <a:srgbClr val="1200FF"/>
            </a:solidFill>
            <a:round/>
            <a:headEnd/>
            <a:tailEnd/>
          </a:ln>
        </p:spPr>
        <p:txBody>
          <a:bodyPr wrap="none" anchor="ctr">
            <a:prstTxWarp prst="textNoShape">
              <a:avLst/>
            </a:prstTxWarp>
          </a:bodyPr>
          <a:lstStyle/>
          <a:p>
            <a:endParaRPr lang="en-US"/>
          </a:p>
        </p:txBody>
      </p:sp>
      <p:sp>
        <p:nvSpPr>
          <p:cNvPr id="17" name="TextBox 16"/>
          <p:cNvSpPr txBox="1"/>
          <p:nvPr/>
        </p:nvSpPr>
        <p:spPr>
          <a:xfrm>
            <a:off x="7593049" y="1284723"/>
            <a:ext cx="1555421" cy="369332"/>
          </a:xfrm>
          <a:prstGeom prst="rect">
            <a:avLst/>
          </a:prstGeom>
          <a:noFill/>
        </p:spPr>
        <p:txBody>
          <a:bodyPr wrap="none" rtlCol="0">
            <a:spAutoFit/>
          </a:bodyPr>
          <a:lstStyle/>
          <a:p>
            <a:r>
              <a:rPr lang="en-US" sz="1800" dirty="0" smtClean="0"/>
              <a:t>W</a:t>
            </a:r>
            <a:r>
              <a:rPr lang="en-US" sz="1800" baseline="30000" dirty="0" smtClean="0"/>
              <a:t>2</a:t>
            </a:r>
            <a:r>
              <a:rPr lang="en-US" sz="1800" dirty="0" smtClean="0"/>
              <a:t>&gt;4.0 GeV</a:t>
            </a:r>
            <a:r>
              <a:rPr lang="en-US" sz="1800" baseline="30000" dirty="0" smtClean="0"/>
              <a:t>2</a:t>
            </a:r>
            <a:endParaRPr lang="en-US" sz="1800" baseline="30000" dirty="0"/>
          </a:p>
        </p:txBody>
      </p:sp>
      <p:sp>
        <p:nvSpPr>
          <p:cNvPr id="18" name="TextBox 17"/>
          <p:cNvSpPr txBox="1"/>
          <p:nvPr/>
        </p:nvSpPr>
        <p:spPr>
          <a:xfrm>
            <a:off x="7593049" y="1568054"/>
            <a:ext cx="1555421" cy="369332"/>
          </a:xfrm>
          <a:prstGeom prst="rect">
            <a:avLst/>
          </a:prstGeom>
          <a:noFill/>
        </p:spPr>
        <p:txBody>
          <a:bodyPr wrap="none" rtlCol="0">
            <a:spAutoFit/>
          </a:bodyPr>
          <a:lstStyle/>
          <a:p>
            <a:r>
              <a:rPr lang="en-US" sz="1800" dirty="0" smtClean="0"/>
              <a:t>W</a:t>
            </a:r>
            <a:r>
              <a:rPr lang="en-US" sz="1800" baseline="30000" dirty="0" smtClean="0"/>
              <a:t>2</a:t>
            </a:r>
            <a:r>
              <a:rPr lang="en-US" sz="1800" dirty="0" smtClean="0"/>
              <a:t>&gt;2.0 GeV</a:t>
            </a:r>
            <a:r>
              <a:rPr lang="en-US" sz="1800" baseline="30000" dirty="0" smtClean="0"/>
              <a:t>2</a:t>
            </a:r>
            <a:endParaRPr lang="en-US" sz="1800" baseline="30000" dirty="0"/>
          </a:p>
        </p:txBody>
      </p:sp>
      <p:sp>
        <p:nvSpPr>
          <p:cNvPr id="19" name="TextBox 18"/>
          <p:cNvSpPr txBox="1"/>
          <p:nvPr/>
        </p:nvSpPr>
        <p:spPr>
          <a:xfrm>
            <a:off x="7593049" y="1869196"/>
            <a:ext cx="2011112" cy="369332"/>
          </a:xfrm>
          <a:prstGeom prst="rect">
            <a:avLst/>
          </a:prstGeom>
          <a:noFill/>
        </p:spPr>
        <p:txBody>
          <a:bodyPr wrap="none" rtlCol="0">
            <a:spAutoFit/>
          </a:bodyPr>
          <a:lstStyle/>
          <a:p>
            <a:r>
              <a:rPr lang="en-US" sz="1800" dirty="0" smtClean="0"/>
              <a:t>1.2&lt;W</a:t>
            </a:r>
            <a:r>
              <a:rPr lang="en-US" sz="1800" baseline="30000" dirty="0" smtClean="0"/>
              <a:t>2</a:t>
            </a:r>
            <a:r>
              <a:rPr lang="en-US" sz="1800" dirty="0" smtClean="0"/>
              <a:t>&lt;2.0 GeV</a:t>
            </a:r>
            <a:r>
              <a:rPr lang="en-US" sz="1800" baseline="30000" dirty="0" smtClean="0"/>
              <a:t>2</a:t>
            </a:r>
            <a:endParaRPr lang="en-US" sz="1800" baseline="30000" dirty="0"/>
          </a:p>
        </p:txBody>
      </p:sp>
      <p:cxnSp>
        <p:nvCxnSpPr>
          <p:cNvPr id="21" name="Straight Arrow Connector 20"/>
          <p:cNvCxnSpPr>
            <a:cxnSpLocks noChangeShapeType="1"/>
          </p:cNvCxnSpPr>
          <p:nvPr/>
        </p:nvCxnSpPr>
        <p:spPr bwMode="auto">
          <a:xfrm flipV="1">
            <a:off x="3045571" y="4068836"/>
            <a:ext cx="801466" cy="727458"/>
          </a:xfrm>
          <a:prstGeom prst="straightConnector1">
            <a:avLst/>
          </a:prstGeom>
          <a:noFill/>
          <a:ln w="9525" cap="flat" cmpd="sng" algn="ctr">
            <a:solidFill>
              <a:schemeClr val="tx1"/>
            </a:solidFill>
            <a:prstDash val="solid"/>
            <a:round/>
            <a:headEnd type="none" w="med" len="med"/>
            <a:tailEnd type="arrow" w="med" len="med"/>
          </a:ln>
        </p:spPr>
      </p:cxnSp>
      <p:sp>
        <p:nvSpPr>
          <p:cNvPr id="26" name="TextBox 25"/>
          <p:cNvSpPr txBox="1"/>
          <p:nvPr/>
        </p:nvSpPr>
        <p:spPr>
          <a:xfrm>
            <a:off x="2601683" y="4722315"/>
            <a:ext cx="1597726" cy="369332"/>
          </a:xfrm>
          <a:prstGeom prst="rect">
            <a:avLst/>
          </a:prstGeom>
          <a:noFill/>
        </p:spPr>
        <p:txBody>
          <a:bodyPr wrap="none" rtlCol="0">
            <a:spAutoFit/>
          </a:bodyPr>
          <a:lstStyle/>
          <a:p>
            <a:r>
              <a:rPr lang="en-US" sz="1800" dirty="0" smtClean="0">
                <a:latin typeface="Times"/>
                <a:cs typeface="Times"/>
              </a:rPr>
              <a:t>SLAC fit A=12</a:t>
            </a:r>
            <a:endParaRPr lang="en-US" sz="1800" dirty="0">
              <a:latin typeface="Times"/>
              <a:cs typeface="Time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he4_e139_jlab.eps"/>
          <p:cNvPicPr>
            <a:picLocks noChangeAspect="1"/>
          </p:cNvPicPr>
          <p:nvPr/>
        </p:nvPicPr>
        <mc:AlternateContent>
          <mc:Choice xmlns:ma="http://schemas.microsoft.com/office/mac/drawingml/2008/main" Requires="ma">
            <p:blipFill>
              <a:blip r:embed="rId3"/>
              <a:srcRect l="2353" t="52727" r="8235"/>
              <a:stretch>
                <a:fillRect/>
              </a:stretch>
            </p:blipFill>
          </mc:Choice>
          <mc:Fallback>
            <p:blipFill>
              <a:blip r:embed="rId4"/>
              <a:srcRect l="2353" t="52727" r="8235"/>
              <a:stretch>
                <a:fillRect/>
              </a:stretch>
            </p:blipFill>
          </mc:Fallback>
        </mc:AlternateContent>
        <p:spPr>
          <a:xfrm>
            <a:off x="3200400" y="1645920"/>
            <a:ext cx="6013938" cy="4114800"/>
          </a:xfrm>
          <a:prstGeom prst="rect">
            <a:avLst/>
          </a:prstGeom>
        </p:spPr>
      </p:pic>
      <p:sp>
        <p:nvSpPr>
          <p:cNvPr id="40962" name="Slide Number Placeholder 3"/>
          <p:cNvSpPr>
            <a:spLocks noGrp="1"/>
          </p:cNvSpPr>
          <p:nvPr>
            <p:ph type="sldNum" sz="quarter" idx="10"/>
          </p:nvPr>
        </p:nvSpPr>
        <p:spPr>
          <a:noFill/>
        </p:spPr>
        <p:txBody>
          <a:bodyPr/>
          <a:lstStyle/>
          <a:p>
            <a:pPr defTabSz="831850"/>
            <a:fld id="{079296CA-8215-EA40-8C9C-B38D1CD6A0B9}" type="slidenum">
              <a:rPr lang="en-US" smtClean="0"/>
              <a:pPr defTabSz="831850"/>
              <a:t>22</a:t>
            </a:fld>
            <a:endParaRPr lang="en-US" smtClean="0"/>
          </a:p>
        </p:txBody>
      </p:sp>
      <p:sp>
        <p:nvSpPr>
          <p:cNvPr id="40963" name="Rectangle 2"/>
          <p:cNvSpPr>
            <a:spLocks noGrp="1" noChangeArrowheads="1"/>
          </p:cNvSpPr>
          <p:nvPr>
            <p:ph type="title"/>
          </p:nvPr>
        </p:nvSpPr>
        <p:spPr>
          <a:xfrm>
            <a:off x="373063" y="374650"/>
            <a:ext cx="8751887" cy="395288"/>
          </a:xfrm>
        </p:spPr>
        <p:txBody>
          <a:bodyPr/>
          <a:lstStyle/>
          <a:p>
            <a:r>
              <a:rPr lang="en-US" sz="2400" dirty="0"/>
              <a:t>E03-103: </a:t>
            </a:r>
            <a:r>
              <a:rPr lang="en-US" sz="2400" baseline="30000" dirty="0" smtClean="0"/>
              <a:t>4</a:t>
            </a:r>
            <a:r>
              <a:rPr lang="en-US" sz="2400" dirty="0" smtClean="0"/>
              <a:t>He EMC ratio</a:t>
            </a:r>
            <a:endParaRPr lang="en-US" sz="2400" dirty="0"/>
          </a:p>
        </p:txBody>
      </p:sp>
      <p:sp>
        <p:nvSpPr>
          <p:cNvPr id="40965" name="Text Box 3"/>
          <p:cNvSpPr txBox="1">
            <a:spLocks noChangeArrowheads="1"/>
          </p:cNvSpPr>
          <p:nvPr/>
        </p:nvSpPr>
        <p:spPr bwMode="auto">
          <a:xfrm>
            <a:off x="250825" y="1641475"/>
            <a:ext cx="3019425" cy="1631478"/>
          </a:xfrm>
          <a:prstGeom prst="rect">
            <a:avLst/>
          </a:prstGeom>
          <a:noFill/>
          <a:ln w="9525">
            <a:noFill/>
            <a:round/>
            <a:headEnd/>
            <a:tailEnd/>
          </a:ln>
        </p:spPr>
        <p:txBody>
          <a:bodyPr lIns="88173" tIns="45850" rIns="88173" bIns="45850">
            <a:prstTxWarp prst="textNoShape">
              <a:avLst/>
            </a:prstTxWarp>
            <a:spAutoFit/>
          </a:bodyPr>
          <a:lstStyle/>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2000" dirty="0" err="1">
                <a:solidFill>
                  <a:srgbClr val="000000"/>
                </a:solidFill>
                <a:latin typeface="Times" pitchFamily="-112" charset="0"/>
                <a:ea typeface="Times" pitchFamily="-112" charset="0"/>
                <a:cs typeface="Times" pitchFamily="-112" charset="0"/>
              </a:rPr>
              <a:t>JLab</a:t>
            </a:r>
            <a:r>
              <a:rPr lang="en-GB" sz="2000" dirty="0">
                <a:solidFill>
                  <a:srgbClr val="000000"/>
                </a:solidFill>
                <a:latin typeface="Times" pitchFamily="-112" charset="0"/>
                <a:ea typeface="Times" pitchFamily="-112" charset="0"/>
                <a:cs typeface="Times" pitchFamily="-112" charset="0"/>
              </a:rPr>
              <a:t> results consistent with SLAC E139</a:t>
            </a:r>
          </a:p>
          <a:p>
            <a:pPr>
              <a:buFont typeface="Wingdings" pitchFamily="-112" charset="2"/>
              <a:buChar cha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2000" dirty="0">
                <a:solidFill>
                  <a:srgbClr val="000000"/>
                </a:solidFill>
                <a:latin typeface="Times" pitchFamily="-112" charset="0"/>
                <a:ea typeface="Times" pitchFamily="-112" charset="0"/>
                <a:cs typeface="Times" pitchFamily="-112" charset="0"/>
              </a:rPr>
              <a:t>Improved statistics and systematic errors</a:t>
            </a:r>
            <a:endParaRPr lang="en-GB" sz="2000" dirty="0" smtClean="0">
              <a:solidFill>
                <a:srgbClr val="000000"/>
              </a:solidFill>
              <a:latin typeface="Times" pitchFamily="-112" charset="0"/>
              <a:ea typeface="Times" pitchFamily="-112" charset="0"/>
              <a:cs typeface="Times" pitchFamily="-112" charset="0"/>
            </a:endParaRPr>
          </a:p>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endParaRPr lang="en-GB" sz="2000" dirty="0">
              <a:solidFill>
                <a:srgbClr val="000000"/>
              </a:solidFill>
              <a:latin typeface="Times" pitchFamily="-112" charset="0"/>
              <a:ea typeface="Times" pitchFamily="-112" charset="0"/>
              <a:cs typeface="Times" pitchFamily="-112" charset="0"/>
            </a:endParaRPr>
          </a:p>
        </p:txBody>
      </p:sp>
      <p:sp>
        <p:nvSpPr>
          <p:cNvPr id="40966" name="Rectangle 5"/>
          <p:cNvSpPr>
            <a:spLocks noChangeArrowheads="1"/>
          </p:cNvSpPr>
          <p:nvPr/>
        </p:nvSpPr>
        <p:spPr bwMode="auto">
          <a:xfrm rot="-1380000">
            <a:off x="7372975" y="4230680"/>
            <a:ext cx="1350891" cy="369888"/>
          </a:xfrm>
          <a:prstGeom prst="rect">
            <a:avLst/>
          </a:prstGeom>
          <a:noFill/>
          <a:ln w="9525">
            <a:noFill/>
            <a:round/>
            <a:headEnd/>
            <a:tailEnd/>
          </a:ln>
        </p:spPr>
        <p:txBody>
          <a:bodyPr wrap="square" lIns="88173" tIns="45850" rIns="88173" bIns="45850">
            <a:prstTxWarp prst="textNoShape">
              <a:avLst/>
            </a:prstTxWarp>
            <a:spAutoFit/>
          </a:bodyPr>
          <a:lstStyle/>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1800" dirty="0">
                <a:solidFill>
                  <a:srgbClr val="808080"/>
                </a:solidFill>
              </a:rPr>
              <a:t>Preliminary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p:spPr>
        <p:txBody>
          <a:bodyPr/>
          <a:lstStyle/>
          <a:p>
            <a:pPr defTabSz="831850"/>
            <a:fld id="{079296CA-8215-EA40-8C9C-B38D1CD6A0B9}" type="slidenum">
              <a:rPr lang="en-US" smtClean="0"/>
              <a:pPr defTabSz="831850"/>
              <a:t>23</a:t>
            </a:fld>
            <a:endParaRPr lang="en-US" smtClean="0"/>
          </a:p>
        </p:txBody>
      </p:sp>
      <p:sp>
        <p:nvSpPr>
          <p:cNvPr id="40963" name="Rectangle 2"/>
          <p:cNvSpPr>
            <a:spLocks noGrp="1" noChangeArrowheads="1"/>
          </p:cNvSpPr>
          <p:nvPr>
            <p:ph type="title"/>
          </p:nvPr>
        </p:nvSpPr>
        <p:spPr>
          <a:xfrm>
            <a:off x="373063" y="374650"/>
            <a:ext cx="8751887" cy="395288"/>
          </a:xfrm>
        </p:spPr>
        <p:txBody>
          <a:bodyPr/>
          <a:lstStyle/>
          <a:p>
            <a:r>
              <a:rPr lang="en-US" sz="2400" dirty="0"/>
              <a:t>E03-103: </a:t>
            </a:r>
            <a:r>
              <a:rPr lang="en-US" sz="2400" baseline="30000" dirty="0" smtClean="0"/>
              <a:t>4</a:t>
            </a:r>
            <a:r>
              <a:rPr lang="en-US" sz="2400" dirty="0" smtClean="0"/>
              <a:t>He EMC ratio</a:t>
            </a:r>
            <a:endParaRPr lang="en-US" sz="2400" dirty="0"/>
          </a:p>
        </p:txBody>
      </p:sp>
      <p:sp>
        <p:nvSpPr>
          <p:cNvPr id="40965" name="Text Box 3"/>
          <p:cNvSpPr txBox="1">
            <a:spLocks noChangeArrowheads="1"/>
          </p:cNvSpPr>
          <p:nvPr/>
        </p:nvSpPr>
        <p:spPr bwMode="auto">
          <a:xfrm>
            <a:off x="250825" y="1641475"/>
            <a:ext cx="3019425" cy="3478138"/>
          </a:xfrm>
          <a:prstGeom prst="rect">
            <a:avLst/>
          </a:prstGeom>
          <a:noFill/>
          <a:ln w="9525">
            <a:noFill/>
            <a:round/>
            <a:headEnd/>
            <a:tailEnd/>
          </a:ln>
        </p:spPr>
        <p:txBody>
          <a:bodyPr lIns="88173" tIns="45850" rIns="88173" bIns="45850">
            <a:prstTxWarp prst="textNoShape">
              <a:avLst/>
            </a:prstTxWarp>
            <a:spAutoFit/>
          </a:bodyPr>
          <a:lstStyle/>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2000" dirty="0" err="1">
                <a:solidFill>
                  <a:srgbClr val="000000"/>
                </a:solidFill>
                <a:latin typeface="Times" pitchFamily="-112" charset="0"/>
                <a:ea typeface="Times" pitchFamily="-112" charset="0"/>
                <a:cs typeface="Times" pitchFamily="-112" charset="0"/>
              </a:rPr>
              <a:t>JLab</a:t>
            </a:r>
            <a:r>
              <a:rPr lang="en-GB" sz="2000" dirty="0">
                <a:solidFill>
                  <a:srgbClr val="000000"/>
                </a:solidFill>
                <a:latin typeface="Times" pitchFamily="-112" charset="0"/>
                <a:ea typeface="Times" pitchFamily="-112" charset="0"/>
                <a:cs typeface="Times" pitchFamily="-112" charset="0"/>
              </a:rPr>
              <a:t> results consistent with SLAC E139</a:t>
            </a:r>
          </a:p>
          <a:p>
            <a:pPr>
              <a:buFont typeface="Wingdings" pitchFamily="-112" charset="2"/>
              <a:buChar cha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2000" dirty="0">
                <a:solidFill>
                  <a:srgbClr val="000000"/>
                </a:solidFill>
                <a:latin typeface="Times" pitchFamily="-112" charset="0"/>
                <a:ea typeface="Times" pitchFamily="-112" charset="0"/>
                <a:cs typeface="Times" pitchFamily="-112" charset="0"/>
              </a:rPr>
              <a:t>Improved statistics and systematic errors</a:t>
            </a:r>
            <a:endParaRPr lang="en-GB" sz="2000" dirty="0" smtClean="0">
              <a:solidFill>
                <a:srgbClr val="000000"/>
              </a:solidFill>
              <a:latin typeface="Times" pitchFamily="-112" charset="0"/>
              <a:ea typeface="Times" pitchFamily="-112" charset="0"/>
              <a:cs typeface="Times" pitchFamily="-112" charset="0"/>
            </a:endParaRPr>
          </a:p>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endParaRPr lang="en-GB" sz="2000" dirty="0" smtClean="0">
              <a:solidFill>
                <a:srgbClr val="0000FF"/>
              </a:solidFill>
              <a:latin typeface="Times" pitchFamily="-112" charset="0"/>
              <a:ea typeface="Times" pitchFamily="-112" charset="0"/>
              <a:cs typeface="Times" pitchFamily="-112" charset="0"/>
            </a:endParaRPr>
          </a:p>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2000" dirty="0">
                <a:solidFill>
                  <a:srgbClr val="9316B0"/>
                </a:solidFill>
                <a:latin typeface="Times" pitchFamily="-112" charset="0"/>
                <a:ea typeface="Times" pitchFamily="-112" charset="0"/>
                <a:cs typeface="Times" pitchFamily="-112" charset="0"/>
              </a:rPr>
              <a:t>Models shown do a reasonable job describing the </a:t>
            </a:r>
            <a:r>
              <a:rPr lang="en-GB" sz="2000" dirty="0" smtClean="0">
                <a:solidFill>
                  <a:srgbClr val="9316B0"/>
                </a:solidFill>
                <a:latin typeface="Times" pitchFamily="-112" charset="0"/>
                <a:ea typeface="Times" pitchFamily="-112" charset="0"/>
                <a:cs typeface="Times" pitchFamily="-112" charset="0"/>
              </a:rPr>
              <a:t>data, but very few real few-body calculations (most neglect structure, scale NM)</a:t>
            </a:r>
            <a:endParaRPr lang="en-GB" sz="2000" dirty="0">
              <a:solidFill>
                <a:srgbClr val="9316B0"/>
              </a:solidFill>
              <a:latin typeface="Times" pitchFamily="-112" charset="0"/>
              <a:ea typeface="Times" pitchFamily="-112" charset="0"/>
              <a:cs typeface="Times" pitchFamily="-112" charset="0"/>
            </a:endParaRPr>
          </a:p>
        </p:txBody>
      </p:sp>
      <p:pic>
        <p:nvPicPr>
          <p:cNvPr id="8" name="Picture 7" descr="he4_models.eps"/>
          <p:cNvPicPr>
            <a:picLocks noChangeAspect="1"/>
          </p:cNvPicPr>
          <p:nvPr/>
        </p:nvPicPr>
        <mc:AlternateContent>
          <mc:Choice xmlns:ma="http://schemas.microsoft.com/office/mac/drawingml/2008/main" Requires="ma">
            <p:blipFill>
              <a:blip r:embed="rId3"/>
              <a:srcRect l="2353" t="52727" r="8235"/>
              <a:stretch>
                <a:fillRect/>
              </a:stretch>
            </p:blipFill>
          </mc:Choice>
          <mc:Fallback>
            <p:blipFill>
              <a:blip r:embed="rId4"/>
              <a:srcRect l="2353" t="52727" r="8235"/>
              <a:stretch>
                <a:fillRect/>
              </a:stretch>
            </p:blipFill>
          </mc:Fallback>
        </mc:AlternateContent>
        <p:spPr>
          <a:xfrm>
            <a:off x="3200400" y="1645920"/>
            <a:ext cx="6013887" cy="4114800"/>
          </a:xfrm>
          <a:prstGeom prst="rect">
            <a:avLst/>
          </a:prstGeom>
        </p:spPr>
      </p:pic>
      <p:sp>
        <p:nvSpPr>
          <p:cNvPr id="9" name="Rectangle 5"/>
          <p:cNvSpPr>
            <a:spLocks noChangeArrowheads="1"/>
          </p:cNvSpPr>
          <p:nvPr/>
        </p:nvSpPr>
        <p:spPr bwMode="auto">
          <a:xfrm rot="20220000">
            <a:off x="7372975" y="4230680"/>
            <a:ext cx="1350891" cy="369888"/>
          </a:xfrm>
          <a:prstGeom prst="rect">
            <a:avLst/>
          </a:prstGeom>
          <a:noFill/>
          <a:ln w="9525">
            <a:noFill/>
            <a:round/>
            <a:headEnd/>
            <a:tailEnd/>
          </a:ln>
        </p:spPr>
        <p:txBody>
          <a:bodyPr wrap="square" lIns="88173" tIns="45850" rIns="88173" bIns="45850">
            <a:prstTxWarp prst="textNoShape">
              <a:avLst/>
            </a:prstTxWarp>
            <a:spAutoFit/>
          </a:bodyPr>
          <a:lstStyle/>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1800" dirty="0">
                <a:solidFill>
                  <a:srgbClr val="808080"/>
                </a:solidFill>
              </a:rPr>
              <a:t>Preliminary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60" name="Slide Number Placeholder 2"/>
          <p:cNvSpPr>
            <a:spLocks noGrp="1"/>
          </p:cNvSpPr>
          <p:nvPr>
            <p:ph type="sldNum" sz="quarter" idx="10"/>
          </p:nvPr>
        </p:nvSpPr>
        <p:spPr>
          <a:noFill/>
        </p:spPr>
        <p:txBody>
          <a:bodyPr/>
          <a:lstStyle/>
          <a:p>
            <a:pPr defTabSz="831850"/>
            <a:fld id="{69401169-8873-A041-AEF5-64F02B3C1CCB}" type="slidenum">
              <a:rPr lang="en-US" smtClean="0"/>
              <a:pPr defTabSz="831850"/>
              <a:t>24</a:t>
            </a:fld>
            <a:endParaRPr lang="en-US" smtClean="0"/>
          </a:p>
        </p:txBody>
      </p:sp>
      <p:sp>
        <p:nvSpPr>
          <p:cNvPr id="45061" name="Rectangle 2"/>
          <p:cNvSpPr>
            <a:spLocks noGrp="1" noChangeArrowheads="1"/>
          </p:cNvSpPr>
          <p:nvPr>
            <p:ph type="title"/>
          </p:nvPr>
        </p:nvSpPr>
        <p:spPr>
          <a:xfrm>
            <a:off x="373063" y="374650"/>
            <a:ext cx="8751887" cy="727075"/>
          </a:xfrm>
        </p:spPr>
        <p:txBody>
          <a:bodyPr/>
          <a:lstStyle/>
          <a:p>
            <a:r>
              <a:rPr lang="en-GB" sz="2400" smtClean="0"/>
              <a:t>Isoscalar correction</a:t>
            </a:r>
            <a:r>
              <a:rPr lang="en-GB" sz="2400" baseline="-25000" smtClean="0"/>
              <a:t/>
            </a:r>
            <a:br>
              <a:rPr lang="en-GB" sz="2400" baseline="-25000" smtClean="0"/>
            </a:br>
            <a:endParaRPr lang="en-US" sz="2400" smtClean="0"/>
          </a:p>
        </p:txBody>
      </p:sp>
      <p:sp>
        <p:nvSpPr>
          <p:cNvPr id="45063" name="Text Box 3"/>
          <p:cNvSpPr txBox="1">
            <a:spLocks noChangeArrowheads="1"/>
          </p:cNvSpPr>
          <p:nvPr/>
        </p:nvSpPr>
        <p:spPr bwMode="auto">
          <a:xfrm>
            <a:off x="7985272" y="1158661"/>
            <a:ext cx="201613" cy="519113"/>
          </a:xfrm>
          <a:prstGeom prst="rect">
            <a:avLst/>
          </a:prstGeom>
          <a:noFill/>
          <a:ln w="9525">
            <a:noFill/>
            <a:round/>
            <a:headEnd/>
            <a:tailEnd/>
          </a:ln>
        </p:spPr>
        <p:txBody>
          <a:bodyPr wrap="none" lIns="89584" tIns="44792" rIns="89584" bIns="44792" anchor="ctr">
            <a:prstTxWarp prst="textNoShape">
              <a:avLst/>
            </a:prstTxWarp>
          </a:bodyPr>
          <a:lstStyle/>
          <a:p>
            <a:endParaRPr lang="en-US"/>
          </a:p>
        </p:txBody>
      </p:sp>
      <p:sp>
        <p:nvSpPr>
          <p:cNvPr id="45069" name="Rectangle 15"/>
          <p:cNvSpPr>
            <a:spLocks noChangeArrowheads="1"/>
          </p:cNvSpPr>
          <p:nvPr/>
        </p:nvSpPr>
        <p:spPr bwMode="auto">
          <a:xfrm>
            <a:off x="693738" y="4525963"/>
            <a:ext cx="249237" cy="714375"/>
          </a:xfrm>
          <a:prstGeom prst="rect">
            <a:avLst/>
          </a:prstGeom>
          <a:solidFill>
            <a:schemeClr val="bg1"/>
          </a:solidFill>
          <a:ln w="9525">
            <a:noFill/>
            <a:round/>
            <a:headEnd/>
            <a:tailEnd/>
          </a:ln>
        </p:spPr>
        <p:txBody>
          <a:bodyPr lIns="89584" tIns="44792" rIns="89584" bIns="44792">
            <a:prstTxWarp prst="textNoShape">
              <a:avLst/>
            </a:prstTxWarp>
          </a:bodyPr>
          <a:lstStyle/>
          <a:p>
            <a:endParaRPr lang="en-US"/>
          </a:p>
        </p:txBody>
      </p:sp>
      <p:graphicFrame>
        <p:nvGraphicFramePr>
          <p:cNvPr id="45059" name="Object 3"/>
          <p:cNvGraphicFramePr>
            <a:graphicFrameLocks noChangeAspect="1"/>
          </p:cNvGraphicFramePr>
          <p:nvPr/>
        </p:nvGraphicFramePr>
        <p:xfrm>
          <a:off x="514350" y="1138238"/>
          <a:ext cx="3952875" cy="1001712"/>
        </p:xfrm>
        <a:graphic>
          <a:graphicData uri="http://schemas.openxmlformats.org/presentationml/2006/ole">
            <p:oleObj spid="_x0000_s45059" name="Equation" r:id="rId4" imgW="1752600" imgH="431800" progId="Equation.3">
              <p:embed/>
            </p:oleObj>
          </a:graphicData>
        </a:graphic>
      </p:graphicFrame>
      <p:cxnSp>
        <p:nvCxnSpPr>
          <p:cNvPr id="18" name="Curved Connector 17"/>
          <p:cNvCxnSpPr/>
          <p:nvPr/>
        </p:nvCxnSpPr>
        <p:spPr bwMode="auto">
          <a:xfrm>
            <a:off x="2867578" y="2268362"/>
            <a:ext cx="647700" cy="661988"/>
          </a:xfrm>
          <a:prstGeom prst="curvedConnector3">
            <a:avLst>
              <a:gd name="adj1" fmla="val 50000"/>
            </a:avLst>
          </a:prstGeom>
          <a:ln>
            <a:solidFill>
              <a:srgbClr val="FF0000"/>
            </a:solidFill>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23" name="Rounded Rectangle 22"/>
          <p:cNvSpPr/>
          <p:nvPr/>
        </p:nvSpPr>
        <p:spPr bwMode="auto">
          <a:xfrm>
            <a:off x="2610739" y="1049338"/>
            <a:ext cx="1876910" cy="1225550"/>
          </a:xfrm>
          <a:prstGeom prst="roundRect">
            <a:avLst/>
          </a:prstGeom>
          <a:noFill/>
          <a:ln w="28575" cap="flat" cmpd="sng" algn="ctr">
            <a:solidFill>
              <a:srgbClr val="FF0000"/>
            </a:solidFill>
            <a:prstDash val="solid"/>
            <a:round/>
            <a:headEnd type="none" w="med" len="med"/>
            <a:tailEnd type="none" w="med" len="med"/>
          </a:ln>
          <a:effectLst>
            <a:outerShdw blurRad="50800" dist="38100" dir="2700000">
              <a:srgbClr val="A387B0">
                <a:alpha val="43000"/>
              </a:srgbClr>
            </a:outerShdw>
          </a:effectLst>
        </p:spPr>
        <p:txBody>
          <a:bodyPr lIns="89584" tIns="44792" rIns="89584" bIns="44792">
            <a:prstTxWarp prst="textNoShape">
              <a:avLst/>
            </a:prstTxWarp>
          </a:bodyPr>
          <a:lstStyle/>
          <a:p>
            <a:pPr>
              <a:defRPr/>
            </a:pPr>
            <a:endParaRPr lang="en-US"/>
          </a:p>
        </p:txBody>
      </p:sp>
      <p:sp>
        <p:nvSpPr>
          <p:cNvPr id="45072" name="TextBox 15"/>
          <p:cNvSpPr txBox="1">
            <a:spLocks noChangeArrowheads="1"/>
          </p:cNvSpPr>
          <p:nvPr/>
        </p:nvSpPr>
        <p:spPr bwMode="auto">
          <a:xfrm>
            <a:off x="3476828" y="2670001"/>
            <a:ext cx="2236787" cy="398462"/>
          </a:xfrm>
          <a:prstGeom prst="rect">
            <a:avLst/>
          </a:prstGeom>
          <a:noFill/>
          <a:ln w="9525">
            <a:noFill/>
            <a:miter lim="800000"/>
            <a:headEnd/>
            <a:tailEnd/>
          </a:ln>
        </p:spPr>
        <p:txBody>
          <a:bodyPr wrap="none" lIns="89584" tIns="44792" rIns="89584" bIns="44792">
            <a:prstTxWarp prst="textNoShape">
              <a:avLst/>
            </a:prstTxWarp>
            <a:spAutoFit/>
          </a:bodyPr>
          <a:lstStyle/>
          <a:p>
            <a:r>
              <a:rPr lang="en-US" sz="2000" dirty="0" err="1">
                <a:solidFill>
                  <a:srgbClr val="FF0000"/>
                </a:solidFill>
                <a:latin typeface="Times" pitchFamily="-112" charset="0"/>
                <a:ea typeface="Times" pitchFamily="-112" charset="0"/>
                <a:cs typeface="Times" pitchFamily="-112" charset="0"/>
              </a:rPr>
              <a:t>Isoscalar</a:t>
            </a:r>
            <a:r>
              <a:rPr lang="en-US" sz="2000" dirty="0">
                <a:solidFill>
                  <a:srgbClr val="FF0000"/>
                </a:solidFill>
                <a:latin typeface="Times" pitchFamily="-112" charset="0"/>
                <a:ea typeface="Times" pitchFamily="-112" charset="0"/>
                <a:cs typeface="Times" pitchFamily="-112" charset="0"/>
              </a:rPr>
              <a:t> correction</a:t>
            </a:r>
          </a:p>
        </p:txBody>
      </p:sp>
      <p:pic>
        <p:nvPicPr>
          <p:cNvPr id="17" name="Picture 16" descr="iso.eps"/>
          <p:cNvPicPr>
            <a:picLocks noChangeAspect="1"/>
          </p:cNvPicPr>
          <p:nvPr/>
        </p:nvPicPr>
        <mc:AlternateContent>
          <mc:Choice xmlns:ma="http://schemas.microsoft.com/office/mac/drawingml/2008/main" Requires="ma">
            <p:blipFill>
              <a:blip r:embed="rId5"/>
              <a:srcRect l="2353" t="30000" r="7059" b="4545"/>
              <a:stretch>
                <a:fillRect/>
              </a:stretch>
            </p:blipFill>
          </mc:Choice>
          <mc:Fallback>
            <p:blipFill>
              <a:blip r:embed="rId6"/>
              <a:srcRect l="2353" t="30000" r="7059" b="4545"/>
              <a:stretch>
                <a:fillRect/>
              </a:stretch>
            </p:blipFill>
          </mc:Fallback>
        </mc:AlternateContent>
        <p:spPr>
          <a:xfrm>
            <a:off x="690494" y="3133150"/>
            <a:ext cx="4107148" cy="384047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 name="Picture 20" descr="iso_gold.eps"/>
          <p:cNvPicPr>
            <a:picLocks noChangeAspect="1"/>
          </p:cNvPicPr>
          <p:nvPr/>
        </p:nvPicPr>
        <mc:AlternateContent>
          <mc:Choice xmlns:ma="http://schemas.microsoft.com/office/mac/drawingml/2008/main" Requires="ma">
            <p:blipFill>
              <a:blip r:embed="rId4"/>
              <a:srcRect l="1176" t="30000" r="7059" b="4545"/>
              <a:stretch>
                <a:fillRect/>
              </a:stretch>
            </p:blipFill>
          </mc:Choice>
          <mc:Fallback>
            <p:blipFill>
              <a:blip r:embed="rId5"/>
              <a:srcRect l="1176" t="30000" r="7059" b="4545"/>
              <a:stretch>
                <a:fillRect/>
              </a:stretch>
            </p:blipFill>
          </mc:Fallback>
        </mc:AlternateContent>
        <p:spPr>
          <a:xfrm>
            <a:off x="6352528" y="3651009"/>
            <a:ext cx="3467101" cy="3200400"/>
          </a:xfrm>
          <a:prstGeom prst="rect">
            <a:avLst/>
          </a:prstGeom>
        </p:spPr>
      </p:pic>
      <p:sp>
        <p:nvSpPr>
          <p:cNvPr id="45060" name="Slide Number Placeholder 2"/>
          <p:cNvSpPr>
            <a:spLocks noGrp="1"/>
          </p:cNvSpPr>
          <p:nvPr>
            <p:ph type="sldNum" sz="quarter" idx="10"/>
          </p:nvPr>
        </p:nvSpPr>
        <p:spPr>
          <a:noFill/>
        </p:spPr>
        <p:txBody>
          <a:bodyPr/>
          <a:lstStyle/>
          <a:p>
            <a:pPr defTabSz="831850"/>
            <a:fld id="{69401169-8873-A041-AEF5-64F02B3C1CCB}" type="slidenum">
              <a:rPr lang="en-US" smtClean="0"/>
              <a:pPr defTabSz="831850"/>
              <a:t>25</a:t>
            </a:fld>
            <a:endParaRPr lang="en-US" smtClean="0"/>
          </a:p>
        </p:txBody>
      </p:sp>
      <p:sp>
        <p:nvSpPr>
          <p:cNvPr id="45061" name="Rectangle 2"/>
          <p:cNvSpPr>
            <a:spLocks noGrp="1" noChangeArrowheads="1"/>
          </p:cNvSpPr>
          <p:nvPr>
            <p:ph type="title"/>
          </p:nvPr>
        </p:nvSpPr>
        <p:spPr>
          <a:xfrm>
            <a:off x="373063" y="374650"/>
            <a:ext cx="8751887" cy="727075"/>
          </a:xfrm>
        </p:spPr>
        <p:txBody>
          <a:bodyPr/>
          <a:lstStyle/>
          <a:p>
            <a:r>
              <a:rPr lang="en-GB" sz="2400" smtClean="0"/>
              <a:t>Isoscalar correction</a:t>
            </a:r>
            <a:r>
              <a:rPr lang="en-GB" sz="2400" baseline="-25000" smtClean="0"/>
              <a:t/>
            </a:r>
            <a:br>
              <a:rPr lang="en-GB" sz="2400" baseline="-25000" smtClean="0"/>
            </a:br>
            <a:endParaRPr lang="en-US" sz="2400" smtClean="0"/>
          </a:p>
        </p:txBody>
      </p:sp>
      <p:sp>
        <p:nvSpPr>
          <p:cNvPr id="45063" name="Text Box 3"/>
          <p:cNvSpPr txBox="1">
            <a:spLocks noChangeArrowheads="1"/>
          </p:cNvSpPr>
          <p:nvPr/>
        </p:nvSpPr>
        <p:spPr bwMode="auto">
          <a:xfrm>
            <a:off x="7985272" y="1158661"/>
            <a:ext cx="201613" cy="519113"/>
          </a:xfrm>
          <a:prstGeom prst="rect">
            <a:avLst/>
          </a:prstGeom>
          <a:noFill/>
          <a:ln w="9525">
            <a:noFill/>
            <a:round/>
            <a:headEnd/>
            <a:tailEnd/>
          </a:ln>
        </p:spPr>
        <p:txBody>
          <a:bodyPr wrap="none" lIns="89584" tIns="44792" rIns="89584" bIns="44792" anchor="ctr">
            <a:prstTxWarp prst="textNoShape">
              <a:avLst/>
            </a:prstTxWarp>
          </a:bodyPr>
          <a:lstStyle/>
          <a:p>
            <a:endParaRPr lang="en-US"/>
          </a:p>
        </p:txBody>
      </p:sp>
      <p:sp>
        <p:nvSpPr>
          <p:cNvPr id="45069" name="Rectangle 15"/>
          <p:cNvSpPr>
            <a:spLocks noChangeArrowheads="1"/>
          </p:cNvSpPr>
          <p:nvPr/>
        </p:nvSpPr>
        <p:spPr bwMode="auto">
          <a:xfrm>
            <a:off x="693738" y="4525963"/>
            <a:ext cx="249237" cy="714375"/>
          </a:xfrm>
          <a:prstGeom prst="rect">
            <a:avLst/>
          </a:prstGeom>
          <a:solidFill>
            <a:schemeClr val="bg1"/>
          </a:solidFill>
          <a:ln w="9525">
            <a:noFill/>
            <a:round/>
            <a:headEnd/>
            <a:tailEnd/>
          </a:ln>
        </p:spPr>
        <p:txBody>
          <a:bodyPr lIns="89584" tIns="44792" rIns="89584" bIns="44792">
            <a:prstTxWarp prst="textNoShape">
              <a:avLst/>
            </a:prstTxWarp>
          </a:bodyPr>
          <a:lstStyle/>
          <a:p>
            <a:endParaRPr lang="en-US"/>
          </a:p>
        </p:txBody>
      </p:sp>
      <p:graphicFrame>
        <p:nvGraphicFramePr>
          <p:cNvPr id="45059" name="Object 3"/>
          <p:cNvGraphicFramePr>
            <a:graphicFrameLocks noChangeAspect="1"/>
          </p:cNvGraphicFramePr>
          <p:nvPr/>
        </p:nvGraphicFramePr>
        <p:xfrm>
          <a:off x="514350" y="1138238"/>
          <a:ext cx="3952875" cy="1001712"/>
        </p:xfrm>
        <a:graphic>
          <a:graphicData uri="http://schemas.openxmlformats.org/presentationml/2006/ole">
            <p:oleObj spid="_x0000_s398338" name="Equation" r:id="rId6" imgW="1752600" imgH="431800" progId="Equation.3">
              <p:embed/>
            </p:oleObj>
          </a:graphicData>
        </a:graphic>
      </p:graphicFrame>
      <p:cxnSp>
        <p:nvCxnSpPr>
          <p:cNvPr id="18" name="Curved Connector 17"/>
          <p:cNvCxnSpPr/>
          <p:nvPr/>
        </p:nvCxnSpPr>
        <p:spPr bwMode="auto">
          <a:xfrm>
            <a:off x="2867578" y="2268362"/>
            <a:ext cx="647700" cy="661988"/>
          </a:xfrm>
          <a:prstGeom prst="curvedConnector3">
            <a:avLst>
              <a:gd name="adj1" fmla="val 50000"/>
            </a:avLst>
          </a:prstGeom>
          <a:ln>
            <a:solidFill>
              <a:srgbClr val="FF0000"/>
            </a:solidFill>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23" name="Rounded Rectangle 22"/>
          <p:cNvSpPr/>
          <p:nvPr/>
        </p:nvSpPr>
        <p:spPr bwMode="auto">
          <a:xfrm>
            <a:off x="2610739" y="1049338"/>
            <a:ext cx="1876910" cy="1225550"/>
          </a:xfrm>
          <a:prstGeom prst="roundRect">
            <a:avLst/>
          </a:prstGeom>
          <a:noFill/>
          <a:ln w="28575" cap="flat" cmpd="sng" algn="ctr">
            <a:solidFill>
              <a:srgbClr val="FF0000"/>
            </a:solidFill>
            <a:prstDash val="solid"/>
            <a:round/>
            <a:headEnd type="none" w="med" len="med"/>
            <a:tailEnd type="none" w="med" len="med"/>
          </a:ln>
          <a:effectLst>
            <a:outerShdw blurRad="50800" dist="38100" dir="2700000">
              <a:srgbClr val="A387B0">
                <a:alpha val="43000"/>
              </a:srgbClr>
            </a:outerShdw>
          </a:effectLst>
        </p:spPr>
        <p:txBody>
          <a:bodyPr lIns="89584" tIns="44792" rIns="89584" bIns="44792">
            <a:prstTxWarp prst="textNoShape">
              <a:avLst/>
            </a:prstTxWarp>
          </a:bodyPr>
          <a:lstStyle/>
          <a:p>
            <a:pPr>
              <a:defRPr/>
            </a:pPr>
            <a:endParaRPr lang="en-US"/>
          </a:p>
        </p:txBody>
      </p:sp>
      <p:sp>
        <p:nvSpPr>
          <p:cNvPr id="45072" name="TextBox 15"/>
          <p:cNvSpPr txBox="1">
            <a:spLocks noChangeArrowheads="1"/>
          </p:cNvSpPr>
          <p:nvPr/>
        </p:nvSpPr>
        <p:spPr bwMode="auto">
          <a:xfrm>
            <a:off x="3476828" y="2670001"/>
            <a:ext cx="2236787" cy="398462"/>
          </a:xfrm>
          <a:prstGeom prst="rect">
            <a:avLst/>
          </a:prstGeom>
          <a:noFill/>
          <a:ln w="9525">
            <a:noFill/>
            <a:miter lim="800000"/>
            <a:headEnd/>
            <a:tailEnd/>
          </a:ln>
        </p:spPr>
        <p:txBody>
          <a:bodyPr wrap="none" lIns="89584" tIns="44792" rIns="89584" bIns="44792">
            <a:prstTxWarp prst="textNoShape">
              <a:avLst/>
            </a:prstTxWarp>
            <a:spAutoFit/>
          </a:bodyPr>
          <a:lstStyle/>
          <a:p>
            <a:r>
              <a:rPr lang="en-US" sz="2000" dirty="0" err="1">
                <a:solidFill>
                  <a:srgbClr val="FF0000"/>
                </a:solidFill>
                <a:latin typeface="Times" pitchFamily="-112" charset="0"/>
                <a:ea typeface="Times" pitchFamily="-112" charset="0"/>
                <a:cs typeface="Times" pitchFamily="-112" charset="0"/>
              </a:rPr>
              <a:t>Isoscalar</a:t>
            </a:r>
            <a:r>
              <a:rPr lang="en-US" sz="2000" dirty="0">
                <a:solidFill>
                  <a:srgbClr val="FF0000"/>
                </a:solidFill>
                <a:latin typeface="Times" pitchFamily="-112" charset="0"/>
                <a:ea typeface="Times" pitchFamily="-112" charset="0"/>
                <a:cs typeface="Times" pitchFamily="-112" charset="0"/>
              </a:rPr>
              <a:t> correction</a:t>
            </a:r>
          </a:p>
        </p:txBody>
      </p:sp>
      <p:pic>
        <p:nvPicPr>
          <p:cNvPr id="17" name="Picture 16" descr="iso.eps"/>
          <p:cNvPicPr>
            <a:picLocks noChangeAspect="1"/>
          </p:cNvPicPr>
          <p:nvPr/>
        </p:nvPicPr>
        <mc:AlternateContent>
          <mc:Choice xmlns:ma="http://schemas.microsoft.com/office/mac/drawingml/2008/main" Requires="ma">
            <p:blipFill>
              <a:blip r:embed="rId7"/>
              <a:srcRect l="2353" t="30000" r="7059" b="4545"/>
              <a:stretch>
                <a:fillRect/>
              </a:stretch>
            </p:blipFill>
          </mc:Choice>
          <mc:Fallback>
            <p:blipFill>
              <a:blip r:embed="rId8"/>
              <a:srcRect l="2353" t="30000" r="7059" b="4545"/>
              <a:stretch>
                <a:fillRect/>
              </a:stretch>
            </p:blipFill>
          </mc:Fallback>
        </mc:AlternateContent>
        <p:spPr>
          <a:xfrm>
            <a:off x="690494" y="3133150"/>
            <a:ext cx="4107148" cy="3840479"/>
          </a:xfrm>
          <a:prstGeom prst="rect">
            <a:avLst/>
          </a:prstGeom>
        </p:spPr>
      </p:pic>
      <p:pic>
        <p:nvPicPr>
          <p:cNvPr id="19" name="Picture 18" descr="iso_he3.eps"/>
          <p:cNvPicPr>
            <a:picLocks noChangeAspect="1"/>
          </p:cNvPicPr>
          <p:nvPr/>
        </p:nvPicPr>
        <mc:AlternateContent>
          <mc:Choice xmlns:ma="http://schemas.microsoft.com/office/mac/drawingml/2008/main" Requires="ma">
            <p:blipFill>
              <a:blip r:embed="rId9"/>
              <a:srcRect l="1176" t="30000" r="7059" b="4545"/>
              <a:stretch>
                <a:fillRect/>
              </a:stretch>
            </p:blipFill>
          </mc:Choice>
          <mc:Fallback>
            <p:blipFill>
              <a:blip r:embed="rId10"/>
              <a:srcRect l="1176" t="30000" r="7059" b="4545"/>
              <a:stretch>
                <a:fillRect/>
              </a:stretch>
            </p:blipFill>
          </mc:Fallback>
        </mc:AlternateContent>
        <p:spPr>
          <a:xfrm>
            <a:off x="6352556" y="519145"/>
            <a:ext cx="3467044" cy="3200400"/>
          </a:xfrm>
          <a:prstGeom prst="rect">
            <a:avLst/>
          </a:prstGeom>
        </p:spPr>
      </p:pic>
      <p:sp>
        <p:nvSpPr>
          <p:cNvPr id="45068" name="Text Box 13"/>
          <p:cNvSpPr txBox="1">
            <a:spLocks noChangeArrowheads="1"/>
          </p:cNvSpPr>
          <p:nvPr/>
        </p:nvSpPr>
        <p:spPr bwMode="auto">
          <a:xfrm>
            <a:off x="7445077" y="3986444"/>
            <a:ext cx="577850" cy="461962"/>
          </a:xfrm>
          <a:prstGeom prst="rect">
            <a:avLst/>
          </a:prstGeom>
          <a:noFill/>
          <a:ln w="9525">
            <a:noFill/>
            <a:round/>
            <a:headEnd/>
            <a:tailEnd/>
          </a:ln>
        </p:spPr>
        <p:txBody>
          <a:bodyPr wrap="none" lIns="88173" tIns="45850" rIns="88173" bIns="45850">
            <a:prstTxWarp prst="textNoShape">
              <a:avLst/>
            </a:prstTxWarp>
            <a:spAutoFit/>
          </a:bodyPr>
          <a:lstStyle/>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dirty="0">
                <a:solidFill>
                  <a:srgbClr val="000000"/>
                </a:solidFill>
              </a:rPr>
              <a:t>Au</a:t>
            </a:r>
          </a:p>
        </p:txBody>
      </p:sp>
      <p:sp>
        <p:nvSpPr>
          <p:cNvPr id="45067" name="Text Box 12"/>
          <p:cNvSpPr txBox="1">
            <a:spLocks noChangeArrowheads="1"/>
          </p:cNvSpPr>
          <p:nvPr/>
        </p:nvSpPr>
        <p:spPr bwMode="auto">
          <a:xfrm>
            <a:off x="7384752" y="789324"/>
            <a:ext cx="698500" cy="461963"/>
          </a:xfrm>
          <a:prstGeom prst="rect">
            <a:avLst/>
          </a:prstGeom>
          <a:noFill/>
          <a:ln w="9525">
            <a:noFill/>
            <a:round/>
            <a:headEnd/>
            <a:tailEnd/>
          </a:ln>
        </p:spPr>
        <p:txBody>
          <a:bodyPr wrap="none" lIns="88173" tIns="45850" rIns="88173" bIns="45850">
            <a:prstTxWarp prst="textNoShape">
              <a:avLst/>
            </a:prstTxWarp>
            <a:spAutoFit/>
          </a:bodyPr>
          <a:lstStyle/>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baseline="30000" dirty="0">
                <a:solidFill>
                  <a:srgbClr val="000000"/>
                </a:solidFill>
              </a:rPr>
              <a:t>3</a:t>
            </a:r>
            <a:r>
              <a:rPr lang="en-GB" dirty="0">
                <a:solidFill>
                  <a:srgbClr val="000000"/>
                </a:solidFill>
              </a:rPr>
              <a:t>He</a:t>
            </a:r>
          </a:p>
        </p:txBody>
      </p:sp>
      <p:sp>
        <p:nvSpPr>
          <p:cNvPr id="15" name="TextBox 14"/>
          <p:cNvSpPr txBox="1"/>
          <p:nvPr/>
        </p:nvSpPr>
        <p:spPr>
          <a:xfrm>
            <a:off x="1679340" y="5715518"/>
            <a:ext cx="1279817" cy="338554"/>
          </a:xfrm>
          <a:prstGeom prst="rect">
            <a:avLst/>
          </a:prstGeom>
          <a:noFill/>
        </p:spPr>
        <p:txBody>
          <a:bodyPr wrap="none" rtlCol="0">
            <a:spAutoFit/>
          </a:bodyPr>
          <a:lstStyle/>
          <a:p>
            <a:r>
              <a:rPr lang="en-US" sz="1600" dirty="0" smtClean="0"/>
              <a:t>free </a:t>
            </a:r>
            <a:r>
              <a:rPr lang="en-US" sz="1600" dirty="0" err="1" smtClean="0"/>
              <a:t>n</a:t>
            </a:r>
            <a:r>
              <a:rPr lang="en-US" sz="1600" dirty="0" smtClean="0"/>
              <a:t> and </a:t>
            </a:r>
            <a:r>
              <a:rPr lang="en-US" sz="1600" dirty="0" err="1" smtClean="0"/>
              <a:t>p</a:t>
            </a:r>
            <a:endParaRPr lang="en-US" sz="1600" dirty="0"/>
          </a:p>
        </p:txBody>
      </p:sp>
      <p:cxnSp>
        <p:nvCxnSpPr>
          <p:cNvPr id="20" name="Straight Arrow Connector 19"/>
          <p:cNvCxnSpPr/>
          <p:nvPr/>
        </p:nvCxnSpPr>
        <p:spPr bwMode="auto">
          <a:xfrm rot="5400000" flipH="1" flipV="1">
            <a:off x="1756950" y="5242757"/>
            <a:ext cx="649170" cy="32457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rot="16200000" flipV="1">
            <a:off x="1016057" y="4868777"/>
            <a:ext cx="1495916" cy="25402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9" name="TextBox 28"/>
          <p:cNvSpPr txBox="1"/>
          <p:nvPr/>
        </p:nvSpPr>
        <p:spPr>
          <a:xfrm>
            <a:off x="3172390" y="4174431"/>
            <a:ext cx="1496824" cy="338554"/>
          </a:xfrm>
          <a:prstGeom prst="rect">
            <a:avLst/>
          </a:prstGeom>
          <a:noFill/>
        </p:spPr>
        <p:txBody>
          <a:bodyPr wrap="none" rtlCol="0">
            <a:spAutoFit/>
          </a:bodyPr>
          <a:lstStyle/>
          <a:p>
            <a:r>
              <a:rPr lang="en-US" sz="1600" dirty="0" smtClean="0">
                <a:solidFill>
                  <a:srgbClr val="FF051F"/>
                </a:solidFill>
              </a:rPr>
              <a:t>bound </a:t>
            </a:r>
            <a:r>
              <a:rPr lang="en-US" sz="1600" dirty="0" err="1" smtClean="0">
                <a:solidFill>
                  <a:srgbClr val="FF051F"/>
                </a:solidFill>
              </a:rPr>
              <a:t>n</a:t>
            </a:r>
            <a:r>
              <a:rPr lang="en-US" sz="1600" dirty="0" smtClean="0">
                <a:solidFill>
                  <a:srgbClr val="FF051F"/>
                </a:solidFill>
              </a:rPr>
              <a:t> and </a:t>
            </a:r>
            <a:r>
              <a:rPr lang="en-US" sz="1600" dirty="0" err="1" smtClean="0">
                <a:solidFill>
                  <a:srgbClr val="FF051F"/>
                </a:solidFill>
              </a:rPr>
              <a:t>p</a:t>
            </a:r>
            <a:endParaRPr lang="en-US" sz="1600" dirty="0">
              <a:solidFill>
                <a:srgbClr val="FF051F"/>
              </a:solidFill>
            </a:endParaRPr>
          </a:p>
        </p:txBody>
      </p:sp>
      <p:cxnSp>
        <p:nvCxnSpPr>
          <p:cNvPr id="30" name="Straight Arrow Connector 29"/>
          <p:cNvCxnSpPr/>
          <p:nvPr/>
        </p:nvCxnSpPr>
        <p:spPr bwMode="auto">
          <a:xfrm rot="10800000" flipV="1">
            <a:off x="2328498" y="4501853"/>
            <a:ext cx="1185417" cy="254026"/>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Rectangle 10"/>
          <p:cNvSpPr/>
          <p:nvPr/>
        </p:nvSpPr>
        <p:spPr bwMode="auto">
          <a:xfrm>
            <a:off x="226349" y="4375806"/>
            <a:ext cx="2741342" cy="1722659"/>
          </a:xfrm>
          <a:prstGeom prst="rect">
            <a:avLst/>
          </a:prstGeom>
          <a:solidFill>
            <a:srgbClr val="FFED9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Arial Unicode MS" pitchFamily="34" charset="-128"/>
              <a:cs typeface="Arial Unicode MS" pitchFamily="34" charset="-128"/>
            </a:endParaRPr>
          </a:p>
        </p:txBody>
      </p:sp>
      <p:sp>
        <p:nvSpPr>
          <p:cNvPr id="47106" name="Slide Number Placeholder 3"/>
          <p:cNvSpPr>
            <a:spLocks noGrp="1"/>
          </p:cNvSpPr>
          <p:nvPr>
            <p:ph type="sldNum" sz="quarter" idx="10"/>
          </p:nvPr>
        </p:nvSpPr>
        <p:spPr>
          <a:noFill/>
        </p:spPr>
        <p:txBody>
          <a:bodyPr/>
          <a:lstStyle/>
          <a:p>
            <a:pPr defTabSz="831850"/>
            <a:fld id="{037EE913-336B-4942-80DD-CD5D6C9A77D5}" type="slidenum">
              <a:rPr lang="en-US" smtClean="0"/>
              <a:pPr defTabSz="831850"/>
              <a:t>26</a:t>
            </a:fld>
            <a:endParaRPr lang="en-US" smtClean="0"/>
          </a:p>
        </p:txBody>
      </p:sp>
      <p:sp>
        <p:nvSpPr>
          <p:cNvPr id="47107" name="Rectangle 2"/>
          <p:cNvSpPr>
            <a:spLocks noGrp="1" noChangeArrowheads="1"/>
          </p:cNvSpPr>
          <p:nvPr>
            <p:ph type="title"/>
          </p:nvPr>
        </p:nvSpPr>
        <p:spPr>
          <a:xfrm>
            <a:off x="373063" y="374650"/>
            <a:ext cx="8751887" cy="395288"/>
          </a:xfrm>
        </p:spPr>
        <p:txBody>
          <a:bodyPr/>
          <a:lstStyle/>
          <a:p>
            <a:r>
              <a:rPr lang="en-US" sz="2400" dirty="0"/>
              <a:t>E03-103:</a:t>
            </a:r>
            <a:r>
              <a:rPr lang="en-US" sz="2400" dirty="0" smtClean="0"/>
              <a:t> </a:t>
            </a:r>
            <a:r>
              <a:rPr lang="en-US" sz="2400" baseline="30000" dirty="0" smtClean="0"/>
              <a:t>3</a:t>
            </a:r>
            <a:r>
              <a:rPr lang="en-US" sz="2400" dirty="0" smtClean="0"/>
              <a:t>He </a:t>
            </a:r>
            <a:r>
              <a:rPr lang="en-US" sz="2400" dirty="0"/>
              <a:t>EMC ratio</a:t>
            </a:r>
          </a:p>
        </p:txBody>
      </p:sp>
      <p:sp>
        <p:nvSpPr>
          <p:cNvPr id="47109" name="Text Box 3"/>
          <p:cNvSpPr txBox="1">
            <a:spLocks noChangeArrowheads="1"/>
          </p:cNvSpPr>
          <p:nvPr/>
        </p:nvSpPr>
        <p:spPr bwMode="auto">
          <a:xfrm>
            <a:off x="215524" y="2990454"/>
            <a:ext cx="2532063" cy="708025"/>
          </a:xfrm>
          <a:prstGeom prst="rect">
            <a:avLst/>
          </a:prstGeom>
          <a:noFill/>
          <a:ln w="9525">
            <a:noFill/>
            <a:round/>
            <a:headEnd/>
            <a:tailEnd/>
          </a:ln>
        </p:spPr>
        <p:txBody>
          <a:bodyPr lIns="88173" tIns="45850" rIns="88173" bIns="45850">
            <a:prstTxWarp prst="textNoShape">
              <a:avLst/>
            </a:prstTxWarp>
            <a:spAutoFit/>
          </a:bodyPr>
          <a:lstStyle/>
          <a:p>
            <a:pPr algn="ct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2000" dirty="0">
                <a:solidFill>
                  <a:srgbClr val="000000"/>
                </a:solidFill>
                <a:latin typeface="Times" pitchFamily="-112" charset="0"/>
                <a:ea typeface="Times" pitchFamily="-112" charset="0"/>
                <a:cs typeface="Times" pitchFamily="-112" charset="0"/>
              </a:rPr>
              <a:t>Large proton excess correction</a:t>
            </a:r>
          </a:p>
        </p:txBody>
      </p:sp>
      <p:sp>
        <p:nvSpPr>
          <p:cNvPr id="47110" name="Line 4"/>
          <p:cNvSpPr>
            <a:spLocks noChangeShapeType="1"/>
          </p:cNvSpPr>
          <p:nvPr/>
        </p:nvSpPr>
        <p:spPr bwMode="auto">
          <a:xfrm rot="180000">
            <a:off x="7885113" y="3513138"/>
            <a:ext cx="52387" cy="1079500"/>
          </a:xfrm>
          <a:prstGeom prst="line">
            <a:avLst/>
          </a:prstGeom>
          <a:noFill/>
          <a:ln w="57150">
            <a:solidFill>
              <a:schemeClr val="bg2"/>
            </a:solidFill>
            <a:miter lim="800000"/>
            <a:headEnd/>
            <a:tailEnd type="triangle" w="med" len="med"/>
          </a:ln>
        </p:spPr>
        <p:txBody>
          <a:bodyPr lIns="89584" tIns="44792" rIns="89584" bIns="44792">
            <a:prstTxWarp prst="textNoShape">
              <a:avLst/>
            </a:prstTxWarp>
          </a:bodyPr>
          <a:lstStyle/>
          <a:p>
            <a:endParaRPr lang="en-US"/>
          </a:p>
        </p:txBody>
      </p:sp>
      <p:sp>
        <p:nvSpPr>
          <p:cNvPr id="47111" name="Rectangle 8"/>
          <p:cNvSpPr>
            <a:spLocks noChangeArrowheads="1"/>
          </p:cNvSpPr>
          <p:nvPr/>
        </p:nvSpPr>
        <p:spPr bwMode="auto">
          <a:xfrm rot="-1380000">
            <a:off x="7326313" y="4506913"/>
            <a:ext cx="2728912" cy="369887"/>
          </a:xfrm>
          <a:prstGeom prst="rect">
            <a:avLst/>
          </a:prstGeom>
          <a:noFill/>
          <a:ln w="9525">
            <a:noFill/>
            <a:round/>
            <a:headEnd/>
            <a:tailEnd/>
          </a:ln>
        </p:spPr>
        <p:txBody>
          <a:bodyPr lIns="88173" tIns="45850" rIns="88173" bIns="45850">
            <a:prstTxWarp prst="textNoShape">
              <a:avLst/>
            </a:prstTxWarp>
            <a:spAutoFit/>
          </a:bodyPr>
          <a:lstStyle/>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1800">
                <a:solidFill>
                  <a:srgbClr val="808080"/>
                </a:solidFill>
              </a:rPr>
              <a:t>Preliminary</a:t>
            </a:r>
          </a:p>
        </p:txBody>
      </p:sp>
      <p:sp>
        <p:nvSpPr>
          <p:cNvPr id="47112" name="Line 4"/>
          <p:cNvSpPr>
            <a:spLocks noChangeShapeType="1"/>
          </p:cNvSpPr>
          <p:nvPr/>
        </p:nvSpPr>
        <p:spPr bwMode="auto">
          <a:xfrm>
            <a:off x="2603018" y="3357300"/>
            <a:ext cx="5245582" cy="528900"/>
          </a:xfrm>
          <a:prstGeom prst="line">
            <a:avLst/>
          </a:prstGeom>
          <a:noFill/>
          <a:ln w="9360">
            <a:solidFill>
              <a:srgbClr val="000000"/>
            </a:solidFill>
            <a:miter lim="800000"/>
            <a:headEnd/>
            <a:tailEnd/>
          </a:ln>
        </p:spPr>
        <p:txBody>
          <a:bodyPr lIns="89584" tIns="44792" rIns="89584" bIns="44792">
            <a:prstTxWarp prst="textNoShape">
              <a:avLst/>
            </a:prstTxWarp>
          </a:bodyPr>
          <a:lstStyle/>
          <a:p>
            <a:endParaRPr lang="en-US"/>
          </a:p>
        </p:txBody>
      </p:sp>
      <p:pic>
        <p:nvPicPr>
          <p:cNvPr id="9" name="Picture 8" descr="he3_pub_newjra.eps"/>
          <p:cNvPicPr>
            <a:picLocks noChangeAspect="1"/>
          </p:cNvPicPr>
          <p:nvPr/>
        </p:nvPicPr>
        <mc:AlternateContent>
          <mc:Choice xmlns:ma="http://schemas.microsoft.com/office/mac/drawingml/2008/main" Requires="ma">
            <p:blipFill>
              <a:blip r:embed="rId3"/>
              <a:srcRect t="10165" r="8889" b="3388"/>
              <a:stretch>
                <a:fillRect/>
              </a:stretch>
            </p:blipFill>
          </mc:Choice>
          <mc:Fallback>
            <p:blipFill>
              <a:blip r:embed="rId4"/>
              <a:srcRect t="10165" r="8889" b="3388"/>
              <a:stretch>
                <a:fillRect/>
              </a:stretch>
            </p:blipFill>
          </mc:Fallback>
        </mc:AlternateContent>
        <p:spPr>
          <a:xfrm>
            <a:off x="2711450" y="1812268"/>
            <a:ext cx="6560754" cy="4666001"/>
          </a:xfrm>
          <a:prstGeom prst="rect">
            <a:avLst/>
          </a:prstGeom>
        </p:spPr>
      </p:pic>
      <p:sp>
        <p:nvSpPr>
          <p:cNvPr id="10" name="TextBox 9"/>
          <p:cNvSpPr txBox="1"/>
          <p:nvPr/>
        </p:nvSpPr>
        <p:spPr>
          <a:xfrm>
            <a:off x="263586" y="4453204"/>
            <a:ext cx="2728766" cy="1631216"/>
          </a:xfrm>
          <a:prstGeom prst="rect">
            <a:avLst/>
          </a:prstGeom>
          <a:noFill/>
        </p:spPr>
        <p:txBody>
          <a:bodyPr wrap="square" rtlCol="0">
            <a:spAutoFit/>
          </a:bodyPr>
          <a:lstStyle/>
          <a:p>
            <a:pPr algn="ctr"/>
            <a:r>
              <a:rPr lang="en-US" sz="2000" dirty="0" err="1" smtClean="0"/>
              <a:t>Isoscalar</a:t>
            </a:r>
            <a:r>
              <a:rPr lang="en-US" sz="2000" dirty="0" smtClean="0"/>
              <a:t> correction done using </a:t>
            </a:r>
            <a:r>
              <a:rPr lang="en-US" sz="2000" dirty="0" smtClean="0">
                <a:solidFill>
                  <a:srgbClr val="FF0000"/>
                </a:solidFill>
              </a:rPr>
              <a:t>ratio of bound neutron to bound proton at E03-103 kinematics </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298" name="Picture 5" descr="cc.eps"/>
          <p:cNvPicPr>
            <a:picLocks noChangeAspect="1"/>
          </p:cNvPicPr>
          <p:nvPr/>
        </p:nvPicPr>
        <p:blipFill>
          <a:blip r:embed="rId3"/>
          <a:srcRect t="28180" r="5882" b="4546"/>
          <a:stretch>
            <a:fillRect/>
          </a:stretch>
        </p:blipFill>
        <p:spPr bwMode="auto">
          <a:xfrm>
            <a:off x="5381625" y="2921000"/>
            <a:ext cx="4389438" cy="4181475"/>
          </a:xfrm>
          <a:prstGeom prst="rect">
            <a:avLst/>
          </a:prstGeom>
          <a:noFill/>
          <a:ln w="9525">
            <a:noFill/>
            <a:miter lim="800000"/>
            <a:headEnd/>
            <a:tailEnd/>
          </a:ln>
        </p:spPr>
      </p:pic>
      <p:sp>
        <p:nvSpPr>
          <p:cNvPr id="55299" name="Slide Number Placeholder 3"/>
          <p:cNvSpPr>
            <a:spLocks noGrp="1"/>
          </p:cNvSpPr>
          <p:nvPr>
            <p:ph type="sldNum" sz="quarter" idx="10"/>
          </p:nvPr>
        </p:nvSpPr>
        <p:spPr>
          <a:noFill/>
        </p:spPr>
        <p:txBody>
          <a:bodyPr/>
          <a:lstStyle/>
          <a:p>
            <a:pPr defTabSz="831850"/>
            <a:fld id="{09746627-0DE4-FC4A-A715-866A5CBF2499}" type="slidenum">
              <a:rPr lang="en-US" smtClean="0"/>
              <a:pPr defTabSz="831850"/>
              <a:t>27</a:t>
            </a:fld>
            <a:endParaRPr lang="en-US" smtClean="0"/>
          </a:p>
        </p:txBody>
      </p:sp>
      <p:sp>
        <p:nvSpPr>
          <p:cNvPr id="55300" name="Rectangle 4"/>
          <p:cNvSpPr>
            <a:spLocks noGrp="1" noChangeArrowheads="1"/>
          </p:cNvSpPr>
          <p:nvPr>
            <p:ph type="body" idx="1"/>
          </p:nvPr>
        </p:nvSpPr>
        <p:spPr>
          <a:xfrm>
            <a:off x="211138" y="896938"/>
            <a:ext cx="9186862" cy="4318944"/>
          </a:xfrm>
        </p:spPr>
        <p:txBody>
          <a:bodyPr/>
          <a:lstStyle/>
          <a:p>
            <a:pPr>
              <a:buFont typeface="Wingdings" pitchFamily="-112" charset="2"/>
              <a:buNone/>
            </a:pPr>
            <a:r>
              <a:rPr lang="en-US" sz="2000" b="1" dirty="0">
                <a:latin typeface="Times" pitchFamily="-112" charset="0"/>
                <a:ea typeface="Times" pitchFamily="-112" charset="0"/>
                <a:cs typeface="Times" pitchFamily="-112" charset="0"/>
              </a:rPr>
              <a:t>Initial (scattered) electrons are accelerated (decelerated) in Coulomb field of nucleus with </a:t>
            </a:r>
            <a:r>
              <a:rPr lang="en-US" sz="2000" b="1" i="1" dirty="0">
                <a:latin typeface="Times" pitchFamily="-112" charset="0"/>
                <a:ea typeface="Times" pitchFamily="-112" charset="0"/>
                <a:cs typeface="Times" pitchFamily="-112" charset="0"/>
              </a:rPr>
              <a:t>Z</a:t>
            </a:r>
            <a:r>
              <a:rPr lang="en-US" sz="2000" b="1" dirty="0">
                <a:latin typeface="Times" pitchFamily="-112" charset="0"/>
                <a:ea typeface="Times" pitchFamily="-112" charset="0"/>
                <a:cs typeface="Times" pitchFamily="-112" charset="0"/>
              </a:rPr>
              <a:t> protons</a:t>
            </a:r>
            <a:r>
              <a:rPr lang="en-US" sz="1800" dirty="0">
                <a:latin typeface="Times" pitchFamily="-112" charset="0"/>
                <a:ea typeface="Times" pitchFamily="-112" charset="0"/>
                <a:cs typeface="Times" pitchFamily="-112" charset="0"/>
              </a:rPr>
              <a:t> </a:t>
            </a:r>
          </a:p>
          <a:p>
            <a:pPr lvl="1"/>
            <a:r>
              <a:rPr lang="en-US" sz="2000" dirty="0">
                <a:latin typeface="Times" pitchFamily="-112" charset="0"/>
                <a:ea typeface="Times" pitchFamily="-112" charset="0"/>
                <a:cs typeface="Times" pitchFamily="-112" charset="0"/>
              </a:rPr>
              <a:t>Not accounted for in typical </a:t>
            </a:r>
            <a:r>
              <a:rPr lang="en-US" sz="2000" dirty="0" err="1">
                <a:latin typeface="Times" pitchFamily="-112" charset="0"/>
                <a:ea typeface="Times" pitchFamily="-112" charset="0"/>
                <a:cs typeface="Times" pitchFamily="-112" charset="0"/>
              </a:rPr>
              <a:t>radiative</a:t>
            </a:r>
            <a:r>
              <a:rPr lang="en-US" sz="2000" dirty="0">
                <a:latin typeface="Times" pitchFamily="-112" charset="0"/>
                <a:ea typeface="Times" pitchFamily="-112" charset="0"/>
                <a:cs typeface="Times" pitchFamily="-112" charset="0"/>
              </a:rPr>
              <a:t> corrections</a:t>
            </a:r>
          </a:p>
          <a:p>
            <a:pPr lvl="1"/>
            <a:r>
              <a:rPr lang="en-US" sz="2000" dirty="0">
                <a:latin typeface="Times" pitchFamily="-112" charset="0"/>
                <a:ea typeface="Times" pitchFamily="-112" charset="0"/>
                <a:cs typeface="Times" pitchFamily="-112" charset="0"/>
              </a:rPr>
              <a:t>Usually, not a large effect at high energy </a:t>
            </a:r>
            <a:r>
              <a:rPr lang="en-US" sz="2000" dirty="0" smtClean="0">
                <a:latin typeface="Times" pitchFamily="-112" charset="0"/>
                <a:ea typeface="Times" pitchFamily="-112" charset="0"/>
                <a:cs typeface="Times" pitchFamily="-112" charset="0"/>
              </a:rPr>
              <a:t>machines</a:t>
            </a:r>
          </a:p>
          <a:p>
            <a:pPr lvl="1"/>
            <a:r>
              <a:rPr lang="en-US" sz="2000" dirty="0" smtClean="0">
                <a:latin typeface="Times" pitchFamily="-112" charset="0"/>
                <a:ea typeface="Times" pitchFamily="-112" charset="0"/>
                <a:cs typeface="Times" pitchFamily="-112" charset="0"/>
              </a:rPr>
              <a:t>Important  for E’&lt;&lt;E (e.g. large </a:t>
            </a:r>
            <a:r>
              <a:rPr lang="en-US" sz="2000" dirty="0" err="1" smtClean="0">
                <a:latin typeface="Symbol" charset="2"/>
                <a:ea typeface="Times" pitchFamily="-112" charset="0"/>
                <a:cs typeface="Symbol" charset="2"/>
              </a:rPr>
              <a:t>q</a:t>
            </a:r>
            <a:r>
              <a:rPr lang="en-US" sz="2000" dirty="0" smtClean="0">
                <a:latin typeface="Times" pitchFamily="-112" charset="0"/>
                <a:ea typeface="Times" pitchFamily="-112" charset="0"/>
                <a:cs typeface="Times" pitchFamily="-112" charset="0"/>
              </a:rPr>
              <a:t>, </a:t>
            </a:r>
            <a:r>
              <a:rPr lang="en-US" sz="2000" i="1" dirty="0" err="1" smtClean="0">
                <a:latin typeface="Times" pitchFamily="-112" charset="0"/>
                <a:ea typeface="Times" pitchFamily="-112" charset="0"/>
                <a:cs typeface="Times" pitchFamily="-112" charset="0"/>
              </a:rPr>
              <a:t>x</a:t>
            </a:r>
            <a:r>
              <a:rPr lang="en-US" sz="2000" dirty="0" smtClean="0">
                <a:latin typeface="Times" pitchFamily="-112" charset="0"/>
                <a:ea typeface="Times" pitchFamily="-112" charset="0"/>
                <a:cs typeface="Times" pitchFamily="-112" charset="0"/>
              </a:rPr>
              <a:t>)</a:t>
            </a:r>
            <a:endParaRPr lang="en-US" sz="2000" b="1" dirty="0" smtClean="0">
              <a:solidFill>
                <a:srgbClr val="D61425"/>
              </a:solidFill>
              <a:latin typeface="Times" pitchFamily="-112" charset="0"/>
              <a:ea typeface="Times" pitchFamily="-112" charset="0"/>
              <a:cs typeface="Times" pitchFamily="-112" charset="0"/>
            </a:endParaRPr>
          </a:p>
          <a:p>
            <a:pPr lvl="1">
              <a:buFontTx/>
              <a:buNone/>
            </a:pPr>
            <a:endParaRPr lang="en-US" sz="1500" b="1" i="1" dirty="0">
              <a:latin typeface="Times" pitchFamily="-112" charset="0"/>
              <a:ea typeface="Times" pitchFamily="-112" charset="0"/>
              <a:cs typeface="Times" pitchFamily="-112" charset="0"/>
            </a:endParaRPr>
          </a:p>
          <a:p>
            <a:pPr lvl="1">
              <a:buFontTx/>
              <a:buNone/>
            </a:pPr>
            <a:endParaRPr lang="en-US" sz="1500" b="1" i="1" dirty="0">
              <a:latin typeface="Times" pitchFamily="-112" charset="0"/>
              <a:ea typeface="Times" pitchFamily="-112" charset="0"/>
              <a:cs typeface="Times" pitchFamily="-112" charset="0"/>
            </a:endParaRPr>
          </a:p>
          <a:p>
            <a:pPr>
              <a:buFont typeface="Wingdings" pitchFamily="-112" charset="2"/>
              <a:buNone/>
            </a:pPr>
            <a:r>
              <a:rPr lang="en-US" sz="1800" b="1" dirty="0">
                <a:latin typeface="Times" pitchFamily="-112" charset="0"/>
                <a:ea typeface="Times" pitchFamily="-112" charset="0"/>
                <a:cs typeface="Times" pitchFamily="-112" charset="0"/>
              </a:rPr>
              <a:t>E03-103 uses modified Effective Momentum </a:t>
            </a:r>
          </a:p>
          <a:p>
            <a:pPr>
              <a:buFont typeface="Wingdings" pitchFamily="-112" charset="2"/>
              <a:buNone/>
            </a:pPr>
            <a:r>
              <a:rPr lang="en-US" sz="1800" b="1" dirty="0">
                <a:latin typeface="Times" pitchFamily="-112" charset="0"/>
                <a:ea typeface="Times" pitchFamily="-112" charset="0"/>
                <a:cs typeface="Times" pitchFamily="-112" charset="0"/>
              </a:rPr>
              <a:t>Approximation </a:t>
            </a:r>
            <a:r>
              <a:rPr lang="en-US" sz="1800" dirty="0">
                <a:latin typeface="Times" pitchFamily="-112" charset="0"/>
                <a:ea typeface="Times" pitchFamily="-112" charset="0"/>
                <a:cs typeface="Times" pitchFamily="-112" charset="0"/>
              </a:rPr>
              <a:t>(</a:t>
            </a:r>
            <a:r>
              <a:rPr lang="en-US" sz="1800" b="1" dirty="0">
                <a:latin typeface="Times" pitchFamily="-112" charset="0"/>
                <a:ea typeface="Times" pitchFamily="-112" charset="0"/>
                <a:cs typeface="Times" pitchFamily="-112" charset="0"/>
              </a:rPr>
              <a:t>EMA</a:t>
            </a:r>
            <a:r>
              <a:rPr lang="en-US" sz="1800" dirty="0">
                <a:latin typeface="Times" pitchFamily="-112" charset="0"/>
                <a:ea typeface="Times" pitchFamily="-112" charset="0"/>
                <a:cs typeface="Times" pitchFamily="-112" charset="0"/>
              </a:rPr>
              <a:t>) </a:t>
            </a:r>
          </a:p>
          <a:p>
            <a:pPr>
              <a:buFont typeface="Wingdings" pitchFamily="-112" charset="2"/>
              <a:buNone/>
            </a:pPr>
            <a:r>
              <a:rPr lang="en-US" sz="1800" b="1" i="1" dirty="0">
                <a:latin typeface="Times" pitchFamily="-112" charset="0"/>
                <a:ea typeface="Times" pitchFamily="-112" charset="0"/>
                <a:cs typeface="Times" pitchFamily="-112" charset="0"/>
              </a:rPr>
              <a:t>   </a:t>
            </a:r>
            <a:r>
              <a:rPr lang="en-US" sz="1400" b="1" dirty="0" err="1">
                <a:solidFill>
                  <a:schemeClr val="accent1"/>
                </a:solidFill>
                <a:latin typeface="Times" pitchFamily="-112" charset="0"/>
                <a:ea typeface="Times" pitchFamily="-112" charset="0"/>
                <a:cs typeface="Times" pitchFamily="-112" charset="0"/>
              </a:rPr>
              <a:t>Aste</a:t>
            </a:r>
            <a:r>
              <a:rPr lang="en-US" sz="1400" b="1" dirty="0">
                <a:solidFill>
                  <a:schemeClr val="accent1"/>
                </a:solidFill>
                <a:latin typeface="Times" pitchFamily="-112" charset="0"/>
                <a:ea typeface="Times" pitchFamily="-112" charset="0"/>
                <a:cs typeface="Times" pitchFamily="-112" charset="0"/>
              </a:rPr>
              <a:t> and </a:t>
            </a:r>
            <a:r>
              <a:rPr lang="en-US" sz="1400" b="1" dirty="0" err="1">
                <a:solidFill>
                  <a:schemeClr val="accent1"/>
                </a:solidFill>
                <a:latin typeface="Times" pitchFamily="-112" charset="0"/>
                <a:ea typeface="Times" pitchFamily="-112" charset="0"/>
                <a:cs typeface="Times" pitchFamily="-112" charset="0"/>
              </a:rPr>
              <a:t>Trautmann</a:t>
            </a:r>
            <a:r>
              <a:rPr lang="en-US" sz="1400" b="1" dirty="0">
                <a:solidFill>
                  <a:schemeClr val="accent1"/>
                </a:solidFill>
                <a:latin typeface="Times" pitchFamily="-112" charset="0"/>
                <a:ea typeface="Times" pitchFamily="-112" charset="0"/>
                <a:cs typeface="Times" pitchFamily="-112" charset="0"/>
              </a:rPr>
              <a:t>,  </a:t>
            </a:r>
            <a:r>
              <a:rPr lang="en-US" sz="1400" b="1" dirty="0" err="1">
                <a:solidFill>
                  <a:schemeClr val="accent1"/>
                </a:solidFill>
                <a:latin typeface="Times" pitchFamily="-112" charset="0"/>
                <a:ea typeface="Times" pitchFamily="-112" charset="0"/>
                <a:cs typeface="Times" pitchFamily="-112" charset="0"/>
              </a:rPr>
              <a:t>Eur</a:t>
            </a:r>
            <a:r>
              <a:rPr lang="en-US" sz="1400" b="1" dirty="0">
                <a:solidFill>
                  <a:schemeClr val="accent1"/>
                </a:solidFill>
                <a:latin typeface="Times" pitchFamily="-112" charset="0"/>
                <a:ea typeface="Times" pitchFamily="-112" charset="0"/>
                <a:cs typeface="Times" pitchFamily="-112" charset="0"/>
              </a:rPr>
              <a:t>, Phys. J. A26, 167-178(2005)</a:t>
            </a:r>
          </a:p>
          <a:p>
            <a:pPr>
              <a:buFont typeface="Wingdings" pitchFamily="-112" charset="2"/>
              <a:buNone/>
            </a:pPr>
            <a:endParaRPr lang="en-US" sz="1400" b="1" dirty="0">
              <a:solidFill>
                <a:schemeClr val="accent1"/>
              </a:solidFill>
              <a:latin typeface="Times" pitchFamily="-112" charset="0"/>
              <a:ea typeface="Times" pitchFamily="-112" charset="0"/>
              <a:cs typeface="Times" pitchFamily="-112" charset="0"/>
            </a:endParaRPr>
          </a:p>
          <a:p>
            <a:pPr lvl="1">
              <a:buFontTx/>
              <a:buNone/>
            </a:pPr>
            <a:r>
              <a:rPr lang="en-GB" sz="2000" i="1" dirty="0">
                <a:solidFill>
                  <a:srgbClr val="000000"/>
                </a:solidFill>
              </a:rPr>
              <a:t>          E  </a:t>
            </a:r>
            <a:r>
              <a:rPr lang="en-GB" sz="2000" i="1" dirty="0" err="1">
                <a:solidFill>
                  <a:srgbClr val="000000"/>
                </a:solidFill>
                <a:latin typeface="Wingdings" pitchFamily="-112" charset="2"/>
              </a:rPr>
              <a:t></a:t>
            </a:r>
            <a:r>
              <a:rPr lang="en-GB" sz="2000" i="1" dirty="0">
                <a:solidFill>
                  <a:srgbClr val="000000"/>
                </a:solidFill>
              </a:rPr>
              <a:t>    E+</a:t>
            </a:r>
            <a:r>
              <a:rPr lang="en-GB" sz="2000" i="1" dirty="0">
                <a:solidFill>
                  <a:srgbClr val="000000"/>
                </a:solidFill>
                <a:latin typeface="Symbol" pitchFamily="-112" charset="2"/>
              </a:rPr>
              <a:t></a:t>
            </a:r>
          </a:p>
          <a:p>
            <a:pPr lvl="1">
              <a:buFontTx/>
              <a:buNone/>
            </a:pPr>
            <a:r>
              <a:rPr lang="en-GB" sz="2000" i="1" dirty="0">
                <a:solidFill>
                  <a:srgbClr val="000000"/>
                </a:solidFill>
              </a:rPr>
              <a:t>          E’ </a:t>
            </a:r>
            <a:r>
              <a:rPr lang="en-GB" sz="2000" i="1" dirty="0" err="1">
                <a:solidFill>
                  <a:srgbClr val="000000"/>
                </a:solidFill>
                <a:latin typeface="Wingdings" pitchFamily="-112" charset="2"/>
              </a:rPr>
              <a:t></a:t>
            </a:r>
            <a:r>
              <a:rPr lang="en-GB" sz="2000" i="1" dirty="0">
                <a:solidFill>
                  <a:srgbClr val="000000"/>
                </a:solidFill>
                <a:latin typeface="Wingdings" pitchFamily="-112" charset="2"/>
              </a:rPr>
              <a:t> </a:t>
            </a:r>
            <a:r>
              <a:rPr lang="en-GB" sz="2000" i="1" dirty="0">
                <a:solidFill>
                  <a:srgbClr val="000000"/>
                </a:solidFill>
              </a:rPr>
              <a:t>E’+</a:t>
            </a:r>
            <a:r>
              <a:rPr lang="en-GB" sz="2000" i="1" dirty="0" smtClean="0">
                <a:solidFill>
                  <a:srgbClr val="000000"/>
                </a:solidFill>
                <a:latin typeface="Symbol" pitchFamily="-112" charset="2"/>
              </a:rPr>
              <a:t></a:t>
            </a:r>
            <a:r>
              <a:rPr lang="en-GB" sz="2000" i="1" dirty="0">
                <a:solidFill>
                  <a:srgbClr val="000000"/>
                </a:solidFill>
                <a:latin typeface="Symbol" pitchFamily="-112" charset="2"/>
              </a:rPr>
              <a:t>	</a:t>
            </a:r>
            <a:endParaRPr lang="en-GB" sz="2000" i="1" dirty="0" smtClean="0">
              <a:solidFill>
                <a:srgbClr val="000000"/>
              </a:solidFill>
              <a:latin typeface="Symbol" pitchFamily="-112" charset="2"/>
            </a:endParaRPr>
          </a:p>
        </p:txBody>
      </p:sp>
      <p:sp>
        <p:nvSpPr>
          <p:cNvPr id="55301" name="Rectangle 7"/>
          <p:cNvSpPr>
            <a:spLocks noGrp="1" noChangeArrowheads="1"/>
          </p:cNvSpPr>
          <p:nvPr>
            <p:ph type="title"/>
          </p:nvPr>
        </p:nvSpPr>
        <p:spPr>
          <a:xfrm>
            <a:off x="373063" y="374650"/>
            <a:ext cx="8751887" cy="388938"/>
          </a:xfrm>
          <a:noFill/>
        </p:spPr>
        <p:txBody>
          <a:bodyPr/>
          <a:lstStyle/>
          <a:p>
            <a:r>
              <a:rPr lang="en-US" sz="2400"/>
              <a:t>Coulomb distortions on heavy nuclei</a:t>
            </a:r>
          </a:p>
        </p:txBody>
      </p:sp>
      <p:sp>
        <p:nvSpPr>
          <p:cNvPr id="6" name="Rectangle 5"/>
          <p:cNvSpPr/>
          <p:nvPr/>
        </p:nvSpPr>
        <p:spPr>
          <a:xfrm>
            <a:off x="595836" y="5447642"/>
            <a:ext cx="4230504" cy="1200328"/>
          </a:xfrm>
          <a:prstGeom prst="rect">
            <a:avLst/>
          </a:prstGeom>
        </p:spPr>
        <p:txBody>
          <a:bodyPr wrap="square">
            <a:spAutoFit/>
          </a:bodyPr>
          <a:lstStyle/>
          <a:p>
            <a:r>
              <a:rPr lang="en-GB" i="1" dirty="0" err="1" smtClean="0">
                <a:solidFill>
                  <a:srgbClr val="000000"/>
                </a:solidFill>
                <a:latin typeface="Symbol" pitchFamily="-112" charset="2"/>
              </a:rPr>
              <a:t></a:t>
            </a:r>
            <a:r>
              <a:rPr lang="en-GB" i="1" dirty="0" smtClean="0">
                <a:solidFill>
                  <a:srgbClr val="000000"/>
                </a:solidFill>
                <a:latin typeface="Symbol" pitchFamily="-112" charset="2"/>
              </a:rPr>
              <a:t> </a:t>
            </a:r>
            <a:r>
              <a:rPr lang="en-GB" dirty="0" smtClean="0">
                <a:solidFill>
                  <a:srgbClr val="000000"/>
                </a:solidFill>
                <a:latin typeface="Times"/>
                <a:cs typeface="Times"/>
              </a:rPr>
              <a:t>~ “boost in the Coulomb field” calibrated against lower E quasi-elastic cross sections</a:t>
            </a:r>
            <a:endParaRPr lang="en-US" dirty="0">
              <a:latin typeface="Times"/>
              <a:cs typeface="Time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0"/>
          </p:nvPr>
        </p:nvSpPr>
        <p:spPr>
          <a:noFill/>
        </p:spPr>
        <p:txBody>
          <a:bodyPr/>
          <a:lstStyle/>
          <a:p>
            <a:pPr defTabSz="831850"/>
            <a:fld id="{D1FB49E6-0A68-AA40-B4ED-AAFE03649EFF}" type="slidenum">
              <a:rPr lang="en-US" smtClean="0"/>
              <a:pPr defTabSz="831850"/>
              <a:t>28</a:t>
            </a:fld>
            <a:endParaRPr lang="en-US" smtClean="0"/>
          </a:p>
        </p:txBody>
      </p:sp>
      <p:sp>
        <p:nvSpPr>
          <p:cNvPr id="63492" name="Rectangle 3"/>
          <p:cNvSpPr txBox="1">
            <a:spLocks noChangeArrowheads="1"/>
          </p:cNvSpPr>
          <p:nvPr/>
        </p:nvSpPr>
        <p:spPr bwMode="auto">
          <a:xfrm>
            <a:off x="373063" y="374650"/>
            <a:ext cx="8751887" cy="388938"/>
          </a:xfrm>
          <a:prstGeom prst="rect">
            <a:avLst/>
          </a:prstGeom>
          <a:noFill/>
          <a:ln w="9525">
            <a:noFill/>
            <a:miter lim="800000"/>
            <a:headEnd/>
            <a:tailEnd/>
          </a:ln>
        </p:spPr>
        <p:txBody>
          <a:bodyPr lIns="83127" tIns="0" rIns="83127" bIns="41563">
            <a:prstTxWarp prst="textNoShape">
              <a:avLst/>
            </a:prstTxWarp>
            <a:spAutoFit/>
          </a:bodyPr>
          <a:lstStyle/>
          <a:p>
            <a:pPr defTabSz="831850">
              <a:lnSpc>
                <a:spcPct val="90000"/>
              </a:lnSpc>
            </a:pPr>
            <a:r>
              <a:rPr lang="en-US" b="1" i="1" dirty="0">
                <a:solidFill>
                  <a:srgbClr val="0071BC"/>
                </a:solidFill>
                <a:ea typeface="ＭＳ Ｐゴシック" pitchFamily="-112" charset="-128"/>
                <a:cs typeface="ＭＳ Ｐゴシック" pitchFamily="-112" charset="-128"/>
              </a:rPr>
              <a:t>E03-013 heavy target </a:t>
            </a:r>
            <a:r>
              <a:rPr lang="en-US" b="1" i="1" dirty="0" smtClean="0">
                <a:solidFill>
                  <a:srgbClr val="0071BC"/>
                </a:solidFill>
                <a:ea typeface="ＭＳ Ｐゴシック" pitchFamily="-112" charset="-128"/>
                <a:cs typeface="ＭＳ Ｐゴシック" pitchFamily="-112" charset="-128"/>
              </a:rPr>
              <a:t>results</a:t>
            </a:r>
            <a:endParaRPr lang="en-US" b="1" i="1" dirty="0">
              <a:solidFill>
                <a:srgbClr val="0071BC"/>
              </a:solidFill>
              <a:ea typeface="ＭＳ Ｐゴシック" pitchFamily="-112" charset="-128"/>
              <a:cs typeface="ＭＳ Ｐゴシック" pitchFamily="-112" charset="-128"/>
            </a:endParaRPr>
          </a:p>
        </p:txBody>
      </p:sp>
      <p:sp>
        <p:nvSpPr>
          <p:cNvPr id="8" name="TextBox 7"/>
          <p:cNvSpPr txBox="1"/>
          <p:nvPr/>
        </p:nvSpPr>
        <p:spPr>
          <a:xfrm>
            <a:off x="3352800" y="1360488"/>
            <a:ext cx="3100388" cy="398462"/>
          </a:xfrm>
          <a:prstGeom prst="rect">
            <a:avLst/>
          </a:prstGeom>
        </p:spPr>
        <p:style>
          <a:lnRef idx="1">
            <a:schemeClr val="accent6"/>
          </a:lnRef>
          <a:fillRef idx="2">
            <a:schemeClr val="accent6"/>
          </a:fillRef>
          <a:effectRef idx="1">
            <a:schemeClr val="accent6"/>
          </a:effectRef>
          <a:fontRef idx="minor">
            <a:schemeClr val="dk1"/>
          </a:fontRef>
        </p:style>
        <p:txBody>
          <a:bodyPr wrap="none" lIns="89584" tIns="44792" rIns="89584" bIns="44792">
            <a:prstTxWarp prst="textNoShape">
              <a:avLst/>
            </a:prstTxWarp>
            <a:spAutoFit/>
          </a:bodyPr>
          <a:lstStyle/>
          <a:p>
            <a:pPr>
              <a:defRPr/>
            </a:pPr>
            <a:r>
              <a:rPr lang="en-US" sz="2000" dirty="0">
                <a:solidFill>
                  <a:srgbClr val="131313"/>
                </a:solidFill>
                <a:latin typeface="Times" pitchFamily="-112" charset="0"/>
                <a:ea typeface="Times" pitchFamily="-112" charset="0"/>
                <a:cs typeface="Times" pitchFamily="-112" charset="0"/>
              </a:rPr>
              <a:t>Before coulomb corrections</a:t>
            </a:r>
          </a:p>
        </p:txBody>
      </p:sp>
      <p:pic>
        <p:nvPicPr>
          <p:cNvPr id="11" name="Picture 10" descr="coulomb_ang_au_nocc.eps"/>
          <p:cNvPicPr>
            <a:picLocks noChangeAspect="1"/>
          </p:cNvPicPr>
          <p:nvPr/>
        </p:nvPicPr>
        <mc:AlternateContent>
          <mc:Choice xmlns:ma="http://schemas.microsoft.com/office/mac/drawingml/2008/main" Requires="ma">
            <p:blipFill>
              <a:blip r:embed="rId3"/>
              <a:srcRect l="2353" t="52727" r="7059"/>
              <a:stretch>
                <a:fillRect/>
              </a:stretch>
            </p:blipFill>
          </mc:Choice>
          <mc:Fallback>
            <p:blipFill>
              <a:blip r:embed="rId4"/>
              <a:srcRect l="2353" t="52727" r="7059"/>
              <a:stretch>
                <a:fillRect/>
              </a:stretch>
            </p:blipFill>
          </mc:Fallback>
        </mc:AlternateContent>
        <p:spPr>
          <a:xfrm>
            <a:off x="2192204" y="2377440"/>
            <a:ext cx="5440680" cy="3674251"/>
          </a:xfrm>
          <a:prstGeom prst="rect">
            <a:avLst/>
          </a:prstGeom>
        </p:spPr>
      </p:pic>
      <p:sp>
        <p:nvSpPr>
          <p:cNvPr id="16" name="TextBox 15"/>
          <p:cNvSpPr txBox="1"/>
          <p:nvPr/>
        </p:nvSpPr>
        <p:spPr>
          <a:xfrm rot="20036974">
            <a:off x="3336192" y="3011639"/>
            <a:ext cx="1169987" cy="304800"/>
          </a:xfrm>
          <a:prstGeom prst="rect">
            <a:avLst/>
          </a:prstGeom>
          <a:noFill/>
        </p:spPr>
        <p:txBody>
          <a:bodyPr wrap="none" lIns="89584" tIns="44792" rIns="89584" bIns="44792">
            <a:spAutoFit/>
          </a:bodyPr>
          <a:lstStyle/>
          <a:p>
            <a:pPr>
              <a:defRPr/>
            </a:pPr>
            <a:r>
              <a:rPr lang="en-US" sz="1400" b="1" dirty="0">
                <a:solidFill>
                  <a:schemeClr val="bg1">
                    <a:lumMod val="65000"/>
                  </a:schemeClr>
                </a:solidFill>
              </a:rPr>
              <a:t>preliminary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coulomb_ang_au_cc.eps"/>
          <p:cNvPicPr>
            <a:picLocks noChangeAspect="1"/>
          </p:cNvPicPr>
          <p:nvPr/>
        </p:nvPicPr>
        <mc:AlternateContent>
          <mc:Choice xmlns:ma="http://schemas.microsoft.com/office/mac/drawingml/2008/main" Requires="ma">
            <p:blipFill>
              <a:blip r:embed="rId3"/>
              <a:srcRect l="2353" t="52727" r="7059"/>
              <a:stretch>
                <a:fillRect/>
              </a:stretch>
            </p:blipFill>
          </mc:Choice>
          <mc:Fallback>
            <p:blipFill>
              <a:blip r:embed="rId4"/>
              <a:srcRect l="2353" t="52727" r="7059"/>
              <a:stretch>
                <a:fillRect/>
              </a:stretch>
            </p:blipFill>
          </mc:Fallback>
        </mc:AlternateContent>
        <p:spPr>
          <a:xfrm>
            <a:off x="2194560" y="2377440"/>
            <a:ext cx="5440680" cy="3674297"/>
          </a:xfrm>
          <a:prstGeom prst="rect">
            <a:avLst/>
          </a:prstGeom>
        </p:spPr>
      </p:pic>
      <p:sp>
        <p:nvSpPr>
          <p:cNvPr id="63490" name="Slide Number Placeholder 3"/>
          <p:cNvSpPr>
            <a:spLocks noGrp="1"/>
          </p:cNvSpPr>
          <p:nvPr>
            <p:ph type="sldNum" sz="quarter" idx="10"/>
          </p:nvPr>
        </p:nvSpPr>
        <p:spPr>
          <a:noFill/>
        </p:spPr>
        <p:txBody>
          <a:bodyPr/>
          <a:lstStyle/>
          <a:p>
            <a:pPr defTabSz="831850"/>
            <a:fld id="{D1FB49E6-0A68-AA40-B4ED-AAFE03649EFF}" type="slidenum">
              <a:rPr lang="en-US" smtClean="0"/>
              <a:pPr defTabSz="831850"/>
              <a:t>29</a:t>
            </a:fld>
            <a:endParaRPr lang="en-US" smtClean="0"/>
          </a:p>
        </p:txBody>
      </p:sp>
      <p:sp>
        <p:nvSpPr>
          <p:cNvPr id="63492" name="Rectangle 3"/>
          <p:cNvSpPr txBox="1">
            <a:spLocks noChangeArrowheads="1"/>
          </p:cNvSpPr>
          <p:nvPr/>
        </p:nvSpPr>
        <p:spPr bwMode="auto">
          <a:xfrm>
            <a:off x="373063" y="374650"/>
            <a:ext cx="8751887" cy="388938"/>
          </a:xfrm>
          <a:prstGeom prst="rect">
            <a:avLst/>
          </a:prstGeom>
          <a:noFill/>
          <a:ln w="9525">
            <a:noFill/>
            <a:miter lim="800000"/>
            <a:headEnd/>
            <a:tailEnd/>
          </a:ln>
        </p:spPr>
        <p:txBody>
          <a:bodyPr lIns="83127" tIns="0" rIns="83127" bIns="41563">
            <a:prstTxWarp prst="textNoShape">
              <a:avLst/>
            </a:prstTxWarp>
            <a:spAutoFit/>
          </a:bodyPr>
          <a:lstStyle/>
          <a:p>
            <a:pPr defTabSz="831850">
              <a:lnSpc>
                <a:spcPct val="90000"/>
              </a:lnSpc>
            </a:pPr>
            <a:r>
              <a:rPr lang="en-US" b="1" i="1" dirty="0">
                <a:solidFill>
                  <a:srgbClr val="0071BC"/>
                </a:solidFill>
                <a:ea typeface="ＭＳ Ｐゴシック" pitchFamily="-112" charset="-128"/>
                <a:cs typeface="ＭＳ Ｐゴシック" pitchFamily="-112" charset="-128"/>
              </a:rPr>
              <a:t>E03-013 heavy target </a:t>
            </a:r>
            <a:r>
              <a:rPr lang="en-US" b="1" i="1" dirty="0" smtClean="0">
                <a:solidFill>
                  <a:srgbClr val="0071BC"/>
                </a:solidFill>
                <a:ea typeface="ＭＳ Ｐゴシック" pitchFamily="-112" charset="-128"/>
                <a:cs typeface="ＭＳ Ｐゴシック" pitchFamily="-112" charset="-128"/>
              </a:rPr>
              <a:t>results</a:t>
            </a:r>
            <a:endParaRPr lang="en-US" b="1" i="1" dirty="0">
              <a:solidFill>
                <a:srgbClr val="0071BC"/>
              </a:solidFill>
              <a:ea typeface="ＭＳ Ｐゴシック" pitchFamily="-112" charset="-128"/>
              <a:cs typeface="ＭＳ Ｐゴシック" pitchFamily="-112" charset="-128"/>
            </a:endParaRPr>
          </a:p>
        </p:txBody>
      </p:sp>
      <p:sp>
        <p:nvSpPr>
          <p:cNvPr id="8" name="TextBox 7"/>
          <p:cNvSpPr txBox="1"/>
          <p:nvPr/>
        </p:nvSpPr>
        <p:spPr>
          <a:xfrm>
            <a:off x="3352800" y="1360488"/>
            <a:ext cx="2900062" cy="398235"/>
          </a:xfrm>
          <a:prstGeom prst="rect">
            <a:avLst/>
          </a:prstGeom>
        </p:spPr>
        <p:style>
          <a:lnRef idx="1">
            <a:schemeClr val="accent6"/>
          </a:lnRef>
          <a:fillRef idx="2">
            <a:schemeClr val="accent6"/>
          </a:fillRef>
          <a:effectRef idx="1">
            <a:schemeClr val="accent6"/>
          </a:effectRef>
          <a:fontRef idx="minor">
            <a:schemeClr val="dk1"/>
          </a:fontRef>
        </p:style>
        <p:txBody>
          <a:bodyPr wrap="none" lIns="89584" tIns="44792" rIns="89584" bIns="44792">
            <a:prstTxWarp prst="textNoShape">
              <a:avLst/>
            </a:prstTxWarp>
            <a:spAutoFit/>
          </a:bodyPr>
          <a:lstStyle/>
          <a:p>
            <a:pPr>
              <a:defRPr/>
            </a:pPr>
            <a:r>
              <a:rPr lang="en-US" sz="2000" dirty="0" smtClean="0">
                <a:solidFill>
                  <a:srgbClr val="131313"/>
                </a:solidFill>
                <a:latin typeface="Times" pitchFamily="-112" charset="0"/>
                <a:ea typeface="Times" pitchFamily="-112" charset="0"/>
                <a:cs typeface="Times" pitchFamily="-112" charset="0"/>
              </a:rPr>
              <a:t>After </a:t>
            </a:r>
            <a:r>
              <a:rPr lang="en-US" sz="2000" dirty="0">
                <a:solidFill>
                  <a:srgbClr val="131313"/>
                </a:solidFill>
                <a:latin typeface="Times" pitchFamily="-112" charset="0"/>
                <a:ea typeface="Times" pitchFamily="-112" charset="0"/>
                <a:cs typeface="Times" pitchFamily="-112" charset="0"/>
              </a:rPr>
              <a:t>coulomb corrections</a:t>
            </a:r>
          </a:p>
        </p:txBody>
      </p:sp>
      <p:sp>
        <p:nvSpPr>
          <p:cNvPr id="9" name="TextBox 8"/>
          <p:cNvSpPr txBox="1"/>
          <p:nvPr/>
        </p:nvSpPr>
        <p:spPr>
          <a:xfrm rot="20036974">
            <a:off x="3336192" y="3011639"/>
            <a:ext cx="1169987" cy="304800"/>
          </a:xfrm>
          <a:prstGeom prst="rect">
            <a:avLst/>
          </a:prstGeom>
          <a:noFill/>
        </p:spPr>
        <p:txBody>
          <a:bodyPr wrap="none" lIns="89584" tIns="44792" rIns="89584" bIns="44792">
            <a:spAutoFit/>
          </a:bodyPr>
          <a:lstStyle/>
          <a:p>
            <a:pPr>
              <a:defRPr/>
            </a:pPr>
            <a:r>
              <a:rPr lang="en-US" sz="1400" b="1" dirty="0">
                <a:solidFill>
                  <a:schemeClr val="bg1">
                    <a:lumMod val="65000"/>
                  </a:schemeClr>
                </a:solidFill>
              </a:rPr>
              <a:t>preliminary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 name="Rectangle 32"/>
          <p:cNvSpPr/>
          <p:nvPr/>
        </p:nvSpPr>
        <p:spPr bwMode="auto">
          <a:xfrm>
            <a:off x="671471" y="1995539"/>
            <a:ext cx="4771632" cy="3099133"/>
          </a:xfrm>
          <a:prstGeom prst="rect">
            <a:avLst/>
          </a:prstGeom>
          <a:solidFill>
            <a:srgbClr val="FFED9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Arial Unicode MS" pitchFamily="34" charset="-128"/>
              <a:cs typeface="Arial Unicode MS" pitchFamily="34" charset="-128"/>
            </a:endParaRPr>
          </a:p>
        </p:txBody>
      </p:sp>
      <p:sp>
        <p:nvSpPr>
          <p:cNvPr id="18435" name="Slide Number Placeholder 3"/>
          <p:cNvSpPr>
            <a:spLocks noGrp="1"/>
          </p:cNvSpPr>
          <p:nvPr>
            <p:ph type="sldNum" sz="quarter" idx="10"/>
          </p:nvPr>
        </p:nvSpPr>
        <p:spPr>
          <a:noFill/>
        </p:spPr>
        <p:txBody>
          <a:bodyPr/>
          <a:lstStyle/>
          <a:p>
            <a:pPr defTabSz="831850"/>
            <a:fld id="{53A576C0-80CE-E54D-B688-32D84D983693}" type="slidenum">
              <a:rPr lang="en-US" smtClean="0"/>
              <a:pPr defTabSz="831850"/>
              <a:t>3</a:t>
            </a:fld>
            <a:endParaRPr lang="en-US" smtClean="0"/>
          </a:p>
        </p:txBody>
      </p:sp>
      <p:sp>
        <p:nvSpPr>
          <p:cNvPr id="18436" name="Rectangle 3"/>
          <p:cNvSpPr>
            <a:spLocks noGrp="1" noChangeArrowheads="1"/>
          </p:cNvSpPr>
          <p:nvPr>
            <p:ph type="title"/>
          </p:nvPr>
        </p:nvSpPr>
        <p:spPr>
          <a:xfrm>
            <a:off x="373063" y="374650"/>
            <a:ext cx="8751887" cy="388938"/>
          </a:xfrm>
          <a:noFill/>
        </p:spPr>
        <p:txBody>
          <a:bodyPr/>
          <a:lstStyle/>
          <a:p>
            <a:r>
              <a:rPr lang="en-US" sz="2400" smtClean="0"/>
              <a:t>The structure of the nucleon</a:t>
            </a:r>
          </a:p>
        </p:txBody>
      </p:sp>
      <p:sp>
        <p:nvSpPr>
          <p:cNvPr id="18437" name="Line 4"/>
          <p:cNvSpPr>
            <a:spLocks noChangeShapeType="1"/>
          </p:cNvSpPr>
          <p:nvPr/>
        </p:nvSpPr>
        <p:spPr bwMode="auto">
          <a:xfrm>
            <a:off x="813465" y="3016966"/>
            <a:ext cx="1371600" cy="0"/>
          </a:xfrm>
          <a:prstGeom prst="line">
            <a:avLst/>
          </a:prstGeom>
          <a:noFill/>
          <a:ln w="28575">
            <a:solidFill>
              <a:srgbClr val="131313"/>
            </a:solidFill>
            <a:round/>
            <a:headEnd/>
            <a:tailEnd type="triangle" w="med" len="med"/>
          </a:ln>
        </p:spPr>
        <p:txBody>
          <a:bodyPr wrap="none" anchor="ctr">
            <a:prstTxWarp prst="textNoShape">
              <a:avLst/>
            </a:prstTxWarp>
          </a:bodyPr>
          <a:lstStyle/>
          <a:p>
            <a:endParaRPr lang="en-US"/>
          </a:p>
        </p:txBody>
      </p:sp>
      <p:cxnSp>
        <p:nvCxnSpPr>
          <p:cNvPr id="18438" name="AutoShape 6"/>
          <p:cNvCxnSpPr>
            <a:cxnSpLocks noChangeShapeType="1"/>
          </p:cNvCxnSpPr>
          <p:nvPr/>
        </p:nvCxnSpPr>
        <p:spPr bwMode="auto">
          <a:xfrm flipV="1">
            <a:off x="2162840" y="2345454"/>
            <a:ext cx="1295400" cy="685800"/>
          </a:xfrm>
          <a:prstGeom prst="straightConnector1">
            <a:avLst/>
          </a:prstGeom>
          <a:noFill/>
          <a:ln w="28575">
            <a:solidFill>
              <a:srgbClr val="131313"/>
            </a:solidFill>
            <a:round/>
            <a:headEnd/>
            <a:tailEnd type="triangle" w="med" len="med"/>
          </a:ln>
        </p:spPr>
      </p:cxnSp>
      <p:sp>
        <p:nvSpPr>
          <p:cNvPr id="18439" name="Line 15"/>
          <p:cNvSpPr>
            <a:spLocks noChangeShapeType="1"/>
          </p:cNvSpPr>
          <p:nvPr/>
        </p:nvSpPr>
        <p:spPr bwMode="auto">
          <a:xfrm>
            <a:off x="2215227" y="3016966"/>
            <a:ext cx="1125538" cy="0"/>
          </a:xfrm>
          <a:prstGeom prst="line">
            <a:avLst/>
          </a:prstGeom>
          <a:noFill/>
          <a:ln w="9525">
            <a:solidFill>
              <a:schemeClr val="bg2"/>
            </a:solidFill>
            <a:prstDash val="dash"/>
            <a:round/>
            <a:headEnd/>
            <a:tailEnd/>
          </a:ln>
        </p:spPr>
        <p:txBody>
          <a:bodyPr wrap="none" anchor="ctr">
            <a:prstTxWarp prst="textNoShape">
              <a:avLst/>
            </a:prstTxWarp>
          </a:bodyPr>
          <a:lstStyle/>
          <a:p>
            <a:endParaRPr lang="en-US"/>
          </a:p>
        </p:txBody>
      </p:sp>
      <p:sp>
        <p:nvSpPr>
          <p:cNvPr id="18440" name="Freeform 16"/>
          <p:cNvSpPr>
            <a:spLocks/>
          </p:cNvSpPr>
          <p:nvPr/>
        </p:nvSpPr>
        <p:spPr bwMode="auto">
          <a:xfrm>
            <a:off x="2727990" y="2761379"/>
            <a:ext cx="90487" cy="255587"/>
          </a:xfrm>
          <a:custGeom>
            <a:avLst/>
            <a:gdLst>
              <a:gd name="T0" fmla="*/ 0 w 48"/>
              <a:gd name="T1" fmla="*/ 0 h 144"/>
              <a:gd name="T2" fmla="*/ 48 w 48"/>
              <a:gd name="T3" fmla="*/ 144 h 144"/>
              <a:gd name="T4" fmla="*/ 0 60000 65536"/>
              <a:gd name="T5" fmla="*/ 0 60000 65536"/>
              <a:gd name="T6" fmla="*/ 0 w 48"/>
              <a:gd name="T7" fmla="*/ 0 h 144"/>
              <a:gd name="T8" fmla="*/ 48 w 48"/>
              <a:gd name="T9" fmla="*/ 144 h 144"/>
            </a:gdLst>
            <a:ahLst/>
            <a:cxnLst>
              <a:cxn ang="T4">
                <a:pos x="T0" y="T1"/>
              </a:cxn>
              <a:cxn ang="T5">
                <a:pos x="T2" y="T3"/>
              </a:cxn>
            </a:cxnLst>
            <a:rect l="T6" t="T7" r="T8" b="T9"/>
            <a:pathLst>
              <a:path w="48" h="144">
                <a:moveTo>
                  <a:pt x="0" y="0"/>
                </a:moveTo>
                <a:cubicBezTo>
                  <a:pt x="0" y="0"/>
                  <a:pt x="24" y="72"/>
                  <a:pt x="48" y="144"/>
                </a:cubicBezTo>
              </a:path>
            </a:pathLst>
          </a:custGeom>
          <a:solidFill>
            <a:srgbClr val="213A66"/>
          </a:solidFill>
          <a:ln w="9525">
            <a:solidFill>
              <a:schemeClr val="bg2"/>
            </a:solidFill>
            <a:round/>
            <a:headEnd/>
            <a:tailEnd/>
          </a:ln>
        </p:spPr>
        <p:txBody>
          <a:bodyPr wrap="none" anchor="ctr">
            <a:prstTxWarp prst="textNoShape">
              <a:avLst/>
            </a:prstTxWarp>
          </a:bodyPr>
          <a:lstStyle/>
          <a:p>
            <a:endParaRPr lang="en-US"/>
          </a:p>
        </p:txBody>
      </p:sp>
      <p:graphicFrame>
        <p:nvGraphicFramePr>
          <p:cNvPr id="18434" name="Object 2"/>
          <p:cNvGraphicFramePr>
            <a:graphicFrameLocks noChangeAspect="1"/>
          </p:cNvGraphicFramePr>
          <p:nvPr/>
        </p:nvGraphicFramePr>
        <p:xfrm>
          <a:off x="2910552" y="2677241"/>
          <a:ext cx="209550" cy="255588"/>
        </p:xfrm>
        <a:graphic>
          <a:graphicData uri="http://schemas.openxmlformats.org/presentationml/2006/ole">
            <p:oleObj spid="_x0000_s96258" name="Equation" r:id="rId4" imgW="114300" imgH="139700" progId="Equation.3">
              <p:embed/>
            </p:oleObj>
          </a:graphicData>
        </a:graphic>
      </p:graphicFrame>
      <p:sp>
        <p:nvSpPr>
          <p:cNvPr id="45" name="Oval 3"/>
          <p:cNvSpPr>
            <a:spLocks noChangeArrowheads="1"/>
          </p:cNvSpPr>
          <p:nvPr/>
        </p:nvSpPr>
        <p:spPr bwMode="auto">
          <a:xfrm>
            <a:off x="2910552" y="3991691"/>
            <a:ext cx="747713" cy="746125"/>
          </a:xfrm>
          <a:prstGeom prst="ellipse">
            <a:avLst/>
          </a:prstGeom>
          <a:ln>
            <a:noFill/>
            <a:headEnd/>
            <a:tailEnd/>
          </a:ln>
        </p:spPr>
        <p:style>
          <a:lnRef idx="1">
            <a:schemeClr val="accent4"/>
          </a:lnRef>
          <a:fillRef idx="2">
            <a:schemeClr val="accent4"/>
          </a:fillRef>
          <a:effectRef idx="1">
            <a:schemeClr val="accent4"/>
          </a:effectRef>
          <a:fontRef idx="minor">
            <a:schemeClr val="dk1"/>
          </a:fontRef>
        </p:style>
        <p:txBody>
          <a:bodyPr wrap="none" anchor="ctr">
            <a:prstTxWarp prst="textNoShape">
              <a:avLst/>
            </a:prstTxWarp>
          </a:bodyPr>
          <a:lstStyle/>
          <a:p>
            <a:pPr>
              <a:defRPr/>
            </a:pPr>
            <a:endParaRPr lang="en-US"/>
          </a:p>
        </p:txBody>
      </p:sp>
      <p:sp>
        <p:nvSpPr>
          <p:cNvPr id="18442" name="TextBox 49"/>
          <p:cNvSpPr txBox="1">
            <a:spLocks noChangeArrowheads="1"/>
          </p:cNvSpPr>
          <p:nvPr/>
        </p:nvSpPr>
        <p:spPr bwMode="auto">
          <a:xfrm>
            <a:off x="2939127" y="3186829"/>
            <a:ext cx="481013" cy="523875"/>
          </a:xfrm>
          <a:prstGeom prst="rect">
            <a:avLst/>
          </a:prstGeom>
          <a:noFill/>
          <a:ln w="9525">
            <a:noFill/>
            <a:miter lim="800000"/>
            <a:headEnd/>
            <a:tailEnd/>
          </a:ln>
        </p:spPr>
        <p:txBody>
          <a:bodyPr wrap="none">
            <a:prstTxWarp prst="textNoShape">
              <a:avLst/>
            </a:prstTxWarp>
            <a:spAutoFit/>
          </a:bodyPr>
          <a:lstStyle/>
          <a:p>
            <a:r>
              <a:rPr lang="en-US" sz="2800" b="1">
                <a:latin typeface="Symbol" pitchFamily="-112" charset="2"/>
                <a:ea typeface="Symbol" pitchFamily="-112" charset="2"/>
                <a:cs typeface="Symbol" pitchFamily="-112" charset="2"/>
              </a:rPr>
              <a:t>g*</a:t>
            </a:r>
          </a:p>
        </p:txBody>
      </p:sp>
      <p:sp>
        <p:nvSpPr>
          <p:cNvPr id="18443" name="TextBox 51"/>
          <p:cNvSpPr txBox="1">
            <a:spLocks noChangeArrowheads="1"/>
          </p:cNvSpPr>
          <p:nvPr/>
        </p:nvSpPr>
        <p:spPr bwMode="auto">
          <a:xfrm>
            <a:off x="829340" y="2572466"/>
            <a:ext cx="423862" cy="461963"/>
          </a:xfrm>
          <a:prstGeom prst="rect">
            <a:avLst/>
          </a:prstGeom>
          <a:noFill/>
          <a:ln w="9525">
            <a:noFill/>
            <a:miter lim="800000"/>
            <a:headEnd/>
            <a:tailEnd/>
          </a:ln>
        </p:spPr>
        <p:txBody>
          <a:bodyPr wrap="none">
            <a:prstTxWarp prst="textNoShape">
              <a:avLst/>
            </a:prstTxWarp>
            <a:spAutoFit/>
          </a:bodyPr>
          <a:lstStyle/>
          <a:p>
            <a:r>
              <a:rPr lang="en-US" b="1"/>
              <a:t>e</a:t>
            </a:r>
            <a:r>
              <a:rPr lang="en-US" b="1" baseline="30000"/>
              <a:t>-</a:t>
            </a:r>
          </a:p>
        </p:txBody>
      </p:sp>
      <p:sp>
        <p:nvSpPr>
          <p:cNvPr id="18444" name="TextBox 52"/>
          <p:cNvSpPr txBox="1">
            <a:spLocks noChangeArrowheads="1"/>
          </p:cNvSpPr>
          <p:nvPr/>
        </p:nvSpPr>
        <p:spPr bwMode="auto">
          <a:xfrm>
            <a:off x="3031202" y="2018429"/>
            <a:ext cx="423863" cy="460375"/>
          </a:xfrm>
          <a:prstGeom prst="rect">
            <a:avLst/>
          </a:prstGeom>
          <a:noFill/>
          <a:ln w="9525">
            <a:noFill/>
            <a:miter lim="800000"/>
            <a:headEnd/>
            <a:tailEnd/>
          </a:ln>
        </p:spPr>
        <p:txBody>
          <a:bodyPr>
            <a:prstTxWarp prst="textNoShape">
              <a:avLst/>
            </a:prstTxWarp>
            <a:spAutoFit/>
          </a:bodyPr>
          <a:lstStyle/>
          <a:p>
            <a:r>
              <a:rPr lang="en-US" b="1"/>
              <a:t>e</a:t>
            </a:r>
            <a:r>
              <a:rPr lang="en-US" b="1" baseline="30000"/>
              <a:t>-</a:t>
            </a:r>
          </a:p>
        </p:txBody>
      </p:sp>
      <p:sp>
        <p:nvSpPr>
          <p:cNvPr id="118" name="Oval 3"/>
          <p:cNvSpPr>
            <a:spLocks noChangeArrowheads="1"/>
          </p:cNvSpPr>
          <p:nvPr/>
        </p:nvSpPr>
        <p:spPr bwMode="auto">
          <a:xfrm>
            <a:off x="3047077" y="4069479"/>
            <a:ext cx="274638" cy="273050"/>
          </a:xfrm>
          <a:prstGeom prst="ellipse">
            <a:avLst/>
          </a:prstGeom>
          <a:ln>
            <a:noFill/>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defRPr/>
            </a:pPr>
            <a:endParaRPr lang="en-US"/>
          </a:p>
        </p:txBody>
      </p:sp>
      <p:sp>
        <p:nvSpPr>
          <p:cNvPr id="119" name="Oval 3"/>
          <p:cNvSpPr>
            <a:spLocks noChangeArrowheads="1"/>
          </p:cNvSpPr>
          <p:nvPr/>
        </p:nvSpPr>
        <p:spPr bwMode="auto">
          <a:xfrm>
            <a:off x="3047077" y="4372691"/>
            <a:ext cx="274638" cy="274638"/>
          </a:xfrm>
          <a:prstGeom prst="ellipse">
            <a:avLst/>
          </a:prstGeom>
          <a:ln>
            <a:noFill/>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defRPr/>
            </a:pPr>
            <a:endParaRPr lang="en-US"/>
          </a:p>
        </p:txBody>
      </p:sp>
      <p:sp>
        <p:nvSpPr>
          <p:cNvPr id="120" name="Oval 3"/>
          <p:cNvSpPr>
            <a:spLocks noChangeArrowheads="1"/>
          </p:cNvSpPr>
          <p:nvPr/>
        </p:nvSpPr>
        <p:spPr bwMode="auto">
          <a:xfrm>
            <a:off x="3342352" y="4242516"/>
            <a:ext cx="273050" cy="274638"/>
          </a:xfrm>
          <a:prstGeom prst="ellipse">
            <a:avLst/>
          </a:prstGeom>
          <a:ln>
            <a:noFill/>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defRPr/>
            </a:pPr>
            <a:endParaRPr lang="en-US"/>
          </a:p>
        </p:txBody>
      </p:sp>
      <p:sp>
        <p:nvSpPr>
          <p:cNvPr id="18448" name="Freeform 5"/>
          <p:cNvSpPr>
            <a:spLocks/>
          </p:cNvSpPr>
          <p:nvPr/>
        </p:nvSpPr>
        <p:spPr bwMode="auto">
          <a:xfrm>
            <a:off x="2081877" y="3016966"/>
            <a:ext cx="1196975" cy="1106488"/>
          </a:xfrm>
          <a:custGeom>
            <a:avLst/>
            <a:gdLst>
              <a:gd name="T0" fmla="*/ 72 w 664"/>
              <a:gd name="T1" fmla="*/ 0 h 576"/>
              <a:gd name="T2" fmla="*/ 24 w 664"/>
              <a:gd name="T3" fmla="*/ 144 h 576"/>
              <a:gd name="T4" fmla="*/ 216 w 664"/>
              <a:gd name="T5" fmla="*/ 96 h 576"/>
              <a:gd name="T6" fmla="*/ 216 w 664"/>
              <a:gd name="T7" fmla="*/ 240 h 576"/>
              <a:gd name="T8" fmla="*/ 360 w 664"/>
              <a:gd name="T9" fmla="*/ 192 h 576"/>
              <a:gd name="T10" fmla="*/ 360 w 664"/>
              <a:gd name="T11" fmla="*/ 384 h 576"/>
              <a:gd name="T12" fmla="*/ 504 w 664"/>
              <a:gd name="T13" fmla="*/ 336 h 576"/>
              <a:gd name="T14" fmla="*/ 504 w 664"/>
              <a:gd name="T15" fmla="*/ 480 h 576"/>
              <a:gd name="T16" fmla="*/ 648 w 664"/>
              <a:gd name="T17" fmla="*/ 432 h 576"/>
              <a:gd name="T18" fmla="*/ 600 w 664"/>
              <a:gd name="T19" fmla="*/ 576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4"/>
              <a:gd name="T31" fmla="*/ 0 h 576"/>
              <a:gd name="T32" fmla="*/ 664 w 664"/>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4" h="576">
                <a:moveTo>
                  <a:pt x="72" y="0"/>
                </a:moveTo>
                <a:cubicBezTo>
                  <a:pt x="36" y="64"/>
                  <a:pt x="0" y="128"/>
                  <a:pt x="24" y="144"/>
                </a:cubicBezTo>
                <a:cubicBezTo>
                  <a:pt x="48" y="160"/>
                  <a:pt x="184" y="80"/>
                  <a:pt x="216" y="96"/>
                </a:cubicBezTo>
                <a:cubicBezTo>
                  <a:pt x="248" y="112"/>
                  <a:pt x="192" y="224"/>
                  <a:pt x="216" y="240"/>
                </a:cubicBezTo>
                <a:cubicBezTo>
                  <a:pt x="240" y="256"/>
                  <a:pt x="336" y="168"/>
                  <a:pt x="360" y="192"/>
                </a:cubicBezTo>
                <a:cubicBezTo>
                  <a:pt x="384" y="216"/>
                  <a:pt x="336" y="360"/>
                  <a:pt x="360" y="384"/>
                </a:cubicBezTo>
                <a:cubicBezTo>
                  <a:pt x="384" y="408"/>
                  <a:pt x="480" y="320"/>
                  <a:pt x="504" y="336"/>
                </a:cubicBezTo>
                <a:cubicBezTo>
                  <a:pt x="528" y="352"/>
                  <a:pt x="480" y="464"/>
                  <a:pt x="504" y="480"/>
                </a:cubicBezTo>
                <a:cubicBezTo>
                  <a:pt x="528" y="496"/>
                  <a:pt x="632" y="416"/>
                  <a:pt x="648" y="432"/>
                </a:cubicBezTo>
                <a:cubicBezTo>
                  <a:pt x="664" y="448"/>
                  <a:pt x="608" y="552"/>
                  <a:pt x="600" y="576"/>
                </a:cubicBez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8449" name="TextBox 120"/>
          <p:cNvSpPr txBox="1">
            <a:spLocks noChangeArrowheads="1"/>
          </p:cNvSpPr>
          <p:nvPr/>
        </p:nvSpPr>
        <p:spPr bwMode="auto">
          <a:xfrm>
            <a:off x="255588" y="1106488"/>
            <a:ext cx="9647237" cy="400050"/>
          </a:xfrm>
          <a:prstGeom prst="rect">
            <a:avLst/>
          </a:prstGeom>
          <a:noFill/>
          <a:ln w="9525">
            <a:noFill/>
            <a:miter lim="800000"/>
            <a:headEnd/>
            <a:tailEnd/>
          </a:ln>
        </p:spPr>
        <p:txBody>
          <a:bodyPr wrap="none">
            <a:prstTxWarp prst="textNoShape">
              <a:avLst/>
            </a:prstTxWarp>
            <a:spAutoFit/>
          </a:bodyPr>
          <a:lstStyle/>
          <a:p>
            <a:r>
              <a:rPr lang="en-US" sz="2000" dirty="0">
                <a:latin typeface="Times" pitchFamily="-112" charset="0"/>
                <a:ea typeface="Times" pitchFamily="-112" charset="0"/>
                <a:cs typeface="Times" pitchFamily="-112" charset="0"/>
              </a:rPr>
              <a:t>Deep inelastic scattering </a:t>
            </a:r>
            <a:r>
              <a:rPr lang="en-US" sz="2000" dirty="0" err="1">
                <a:latin typeface="Wingdings" pitchFamily="-112" charset="2"/>
                <a:ea typeface="Wingdings" pitchFamily="-112" charset="2"/>
                <a:cs typeface="Wingdings" pitchFamily="-112" charset="2"/>
              </a:rPr>
              <a:t></a:t>
            </a:r>
            <a:r>
              <a:rPr lang="en-US" sz="2000" dirty="0">
                <a:latin typeface="Times" pitchFamily="-112" charset="0"/>
                <a:ea typeface="Times" pitchFamily="-112" charset="0"/>
                <a:cs typeface="Times" pitchFamily="-112" charset="0"/>
              </a:rPr>
              <a:t> probe the constituents of the nucleon: the quarks and the gluons </a:t>
            </a:r>
          </a:p>
        </p:txBody>
      </p:sp>
      <p:graphicFrame>
        <p:nvGraphicFramePr>
          <p:cNvPr id="19" name="Object 19"/>
          <p:cNvGraphicFramePr>
            <a:graphicFrameLocks noChangeAspect="1"/>
          </p:cNvGraphicFramePr>
          <p:nvPr/>
        </p:nvGraphicFramePr>
        <p:xfrm>
          <a:off x="6285909" y="2247637"/>
          <a:ext cx="2917659" cy="445017"/>
        </p:xfrm>
        <a:graphic>
          <a:graphicData uri="http://schemas.openxmlformats.org/presentationml/2006/ole">
            <p:oleObj spid="_x0000_s96261" name="Equation" r:id="rId5" imgW="1397000" imgH="215900" progId="Equation.3">
              <p:embed/>
            </p:oleObj>
          </a:graphicData>
        </a:graphic>
      </p:graphicFrame>
      <p:sp>
        <p:nvSpPr>
          <p:cNvPr id="20" name="Rectangle 20"/>
          <p:cNvSpPr>
            <a:spLocks noChangeArrowheads="1"/>
          </p:cNvSpPr>
          <p:nvPr/>
        </p:nvSpPr>
        <p:spPr bwMode="auto">
          <a:xfrm>
            <a:off x="5918113" y="1789430"/>
            <a:ext cx="3653251" cy="409547"/>
          </a:xfrm>
          <a:prstGeom prst="rect">
            <a:avLst/>
          </a:prstGeom>
          <a:noFill/>
          <a:ln w="9525">
            <a:noFill/>
            <a:miter lim="800000"/>
            <a:headEnd/>
            <a:tailEnd/>
          </a:ln>
          <a:effectLst/>
        </p:spPr>
        <p:txBody>
          <a:bodyPr wrap="none" lIns="100785" tIns="50393" rIns="100785" bIns="50393">
            <a:prstTxWarp prst="textNoShape">
              <a:avLst/>
            </a:prstTxWarp>
            <a:spAutoFit/>
          </a:bodyPr>
          <a:lstStyle/>
          <a:p>
            <a:pPr algn="ctr" defTabSz="1011238"/>
            <a:r>
              <a:rPr lang="en-US" sz="2000" u="sng" dirty="0">
                <a:solidFill>
                  <a:srgbClr val="1200FF"/>
                </a:solidFill>
              </a:rPr>
              <a:t>4-momentum transfer squared</a:t>
            </a:r>
            <a:endParaRPr lang="en-US" sz="2000" u="sng" dirty="0">
              <a:solidFill>
                <a:srgbClr val="1200FF"/>
              </a:solidFill>
              <a:effectLst>
                <a:outerShdw blurRad="38100" dist="38100" dir="2700000" algn="tl">
                  <a:srgbClr val="DDDDDD"/>
                </a:outerShdw>
              </a:effectLst>
              <a:latin typeface="Times New Roman" pitchFamily="-112" charset="0"/>
            </a:endParaRPr>
          </a:p>
        </p:txBody>
      </p:sp>
      <p:graphicFrame>
        <p:nvGraphicFramePr>
          <p:cNvPr id="21" name="Object 21"/>
          <p:cNvGraphicFramePr>
            <a:graphicFrameLocks noChangeAspect="1"/>
          </p:cNvGraphicFramePr>
          <p:nvPr/>
        </p:nvGraphicFramePr>
        <p:xfrm>
          <a:off x="6340615" y="3289246"/>
          <a:ext cx="2808247" cy="400337"/>
        </p:xfrm>
        <a:graphic>
          <a:graphicData uri="http://schemas.openxmlformats.org/presentationml/2006/ole">
            <p:oleObj spid="_x0000_s96262" name="Equation" r:id="rId6" imgW="1346200" imgH="190500" progId="Equation.3">
              <p:embed/>
            </p:oleObj>
          </a:graphicData>
        </a:graphic>
      </p:graphicFrame>
      <p:sp>
        <p:nvSpPr>
          <p:cNvPr id="22" name="Rectangle 22"/>
          <p:cNvSpPr>
            <a:spLocks noChangeArrowheads="1"/>
          </p:cNvSpPr>
          <p:nvPr/>
        </p:nvSpPr>
        <p:spPr bwMode="auto">
          <a:xfrm>
            <a:off x="6310034" y="2774156"/>
            <a:ext cx="2869408" cy="409547"/>
          </a:xfrm>
          <a:prstGeom prst="rect">
            <a:avLst/>
          </a:prstGeom>
          <a:noFill/>
          <a:ln w="9525">
            <a:noFill/>
            <a:miter lim="800000"/>
            <a:headEnd/>
            <a:tailEnd/>
          </a:ln>
          <a:effectLst/>
        </p:spPr>
        <p:txBody>
          <a:bodyPr wrap="none" lIns="100785" tIns="50393" rIns="100785" bIns="50393">
            <a:prstTxWarp prst="textNoShape">
              <a:avLst/>
            </a:prstTxWarp>
            <a:spAutoFit/>
          </a:bodyPr>
          <a:lstStyle/>
          <a:p>
            <a:pPr algn="ctr" defTabSz="1011238"/>
            <a:r>
              <a:rPr lang="en-US" sz="2000" u="sng" dirty="0">
                <a:solidFill>
                  <a:srgbClr val="1200FF"/>
                </a:solidFill>
              </a:rPr>
              <a:t>Invariant mass squared</a:t>
            </a:r>
            <a:endParaRPr lang="en-US" sz="2000" dirty="0">
              <a:solidFill>
                <a:srgbClr val="1200FF"/>
              </a:solidFill>
              <a:latin typeface="Times New Roman" pitchFamily="-112" charset="0"/>
            </a:endParaRPr>
          </a:p>
        </p:txBody>
      </p:sp>
      <p:graphicFrame>
        <p:nvGraphicFramePr>
          <p:cNvPr id="23" name="Object 23"/>
          <p:cNvGraphicFramePr>
            <a:graphicFrameLocks noChangeAspect="1"/>
          </p:cNvGraphicFramePr>
          <p:nvPr/>
        </p:nvGraphicFramePr>
        <p:xfrm>
          <a:off x="7161708" y="4226102"/>
          <a:ext cx="1166061" cy="769015"/>
        </p:xfrm>
        <a:graphic>
          <a:graphicData uri="http://schemas.openxmlformats.org/presentationml/2006/ole">
            <p:oleObj spid="_x0000_s96263" name="Equation" r:id="rId7" imgW="596900" imgH="393700" progId="Equation.3">
              <p:embed/>
            </p:oleObj>
          </a:graphicData>
        </a:graphic>
      </p:graphicFrame>
      <p:sp>
        <p:nvSpPr>
          <p:cNvPr id="24" name="Rectangle 24"/>
          <p:cNvSpPr>
            <a:spLocks noChangeArrowheads="1"/>
          </p:cNvSpPr>
          <p:nvPr/>
        </p:nvSpPr>
        <p:spPr bwMode="auto">
          <a:xfrm>
            <a:off x="6723434" y="3765382"/>
            <a:ext cx="2042609" cy="409547"/>
          </a:xfrm>
          <a:prstGeom prst="rect">
            <a:avLst/>
          </a:prstGeom>
          <a:noFill/>
          <a:ln w="9525">
            <a:noFill/>
            <a:miter lim="800000"/>
            <a:headEnd/>
            <a:tailEnd/>
          </a:ln>
          <a:effectLst/>
        </p:spPr>
        <p:txBody>
          <a:bodyPr wrap="none" lIns="100785" tIns="50393" rIns="100785" bIns="50393">
            <a:prstTxWarp prst="textNoShape">
              <a:avLst/>
            </a:prstTxWarp>
            <a:spAutoFit/>
          </a:bodyPr>
          <a:lstStyle/>
          <a:p>
            <a:pPr algn="ctr" defTabSz="1011238"/>
            <a:r>
              <a:rPr lang="en-US" sz="2000" u="sng" dirty="0" err="1">
                <a:solidFill>
                  <a:srgbClr val="1200FF"/>
                </a:solidFill>
              </a:rPr>
              <a:t>Bjorken</a:t>
            </a:r>
            <a:r>
              <a:rPr lang="en-US" sz="2000" u="sng" dirty="0">
                <a:solidFill>
                  <a:srgbClr val="1200FF"/>
                </a:solidFill>
              </a:rPr>
              <a:t> variable</a:t>
            </a:r>
            <a:endParaRPr lang="en-US" sz="2000" dirty="0">
              <a:solidFill>
                <a:srgbClr val="1200FF"/>
              </a:solidFill>
            </a:endParaRPr>
          </a:p>
        </p:txBody>
      </p:sp>
      <p:graphicFrame>
        <p:nvGraphicFramePr>
          <p:cNvPr id="96264" name="Object 8"/>
          <p:cNvGraphicFramePr>
            <a:graphicFrameLocks noChangeAspect="1"/>
          </p:cNvGraphicFramePr>
          <p:nvPr/>
        </p:nvGraphicFramePr>
        <p:xfrm>
          <a:off x="833010" y="3100027"/>
          <a:ext cx="751435" cy="400081"/>
        </p:xfrm>
        <a:graphic>
          <a:graphicData uri="http://schemas.openxmlformats.org/presentationml/2006/ole">
            <p:oleObj spid="_x0000_s96264" name="Equation" r:id="rId8" imgW="381000" imgH="203200" progId="Equation.3">
              <p:embed/>
            </p:oleObj>
          </a:graphicData>
        </a:graphic>
      </p:graphicFrame>
      <p:graphicFrame>
        <p:nvGraphicFramePr>
          <p:cNvPr id="96265" name="Object 9"/>
          <p:cNvGraphicFramePr>
            <a:graphicFrameLocks noChangeAspect="1"/>
          </p:cNvGraphicFramePr>
          <p:nvPr/>
        </p:nvGraphicFramePr>
        <p:xfrm>
          <a:off x="3425825" y="2322513"/>
          <a:ext cx="901700" cy="400050"/>
        </p:xfrm>
        <a:graphic>
          <a:graphicData uri="http://schemas.openxmlformats.org/presentationml/2006/ole">
            <p:oleObj spid="_x0000_s96265" name="Equation" r:id="rId9" imgW="457200" imgH="203200" progId="Equation.3">
              <p:embed/>
            </p:oleObj>
          </a:graphicData>
        </a:graphic>
      </p:graphicFrame>
      <p:graphicFrame>
        <p:nvGraphicFramePr>
          <p:cNvPr id="96266" name="Object 10"/>
          <p:cNvGraphicFramePr>
            <a:graphicFrameLocks noChangeAspect="1"/>
          </p:cNvGraphicFramePr>
          <p:nvPr/>
        </p:nvGraphicFramePr>
        <p:xfrm>
          <a:off x="3249726" y="3483053"/>
          <a:ext cx="708025" cy="390525"/>
        </p:xfrm>
        <a:graphic>
          <a:graphicData uri="http://schemas.openxmlformats.org/presentationml/2006/ole">
            <p:oleObj spid="_x0000_s96266" name="Equation" r:id="rId10" imgW="342900" imgH="177800" progId="Equation.3">
              <p:embed/>
            </p:oleObj>
          </a:graphicData>
        </a:graphic>
      </p:graphicFrame>
      <p:graphicFrame>
        <p:nvGraphicFramePr>
          <p:cNvPr id="96267" name="Object 11"/>
          <p:cNvGraphicFramePr>
            <a:graphicFrameLocks noChangeAspect="1"/>
          </p:cNvGraphicFramePr>
          <p:nvPr/>
        </p:nvGraphicFramePr>
        <p:xfrm>
          <a:off x="2077314" y="4413528"/>
          <a:ext cx="796925" cy="395532"/>
        </p:xfrm>
        <a:graphic>
          <a:graphicData uri="http://schemas.openxmlformats.org/presentationml/2006/ole">
            <p:oleObj spid="_x0000_s96267" name="Equation" r:id="rId11" imgW="393700" imgH="190500" progId="Equation.3">
              <p:embed/>
            </p:oleObj>
          </a:graphicData>
        </a:graphic>
      </p:graphicFrame>
      <p:cxnSp>
        <p:nvCxnSpPr>
          <p:cNvPr id="29" name="AutoShape 7"/>
          <p:cNvCxnSpPr>
            <a:cxnSpLocks noChangeShapeType="1"/>
          </p:cNvCxnSpPr>
          <p:nvPr/>
        </p:nvCxnSpPr>
        <p:spPr bwMode="auto">
          <a:xfrm flipV="1">
            <a:off x="3729478" y="4143462"/>
            <a:ext cx="1143000" cy="152400"/>
          </a:xfrm>
          <a:prstGeom prst="straightConnector1">
            <a:avLst/>
          </a:prstGeom>
          <a:noFill/>
          <a:ln w="9525">
            <a:solidFill>
              <a:schemeClr val="bg2"/>
            </a:solidFill>
            <a:round/>
            <a:headEnd/>
            <a:tailEnd type="triangle" w="med" len="med"/>
          </a:ln>
          <a:effectLst/>
        </p:spPr>
      </p:cxnSp>
      <p:cxnSp>
        <p:nvCxnSpPr>
          <p:cNvPr id="30" name="AutoShape 8"/>
          <p:cNvCxnSpPr>
            <a:cxnSpLocks noChangeShapeType="1"/>
          </p:cNvCxnSpPr>
          <p:nvPr/>
        </p:nvCxnSpPr>
        <p:spPr bwMode="auto">
          <a:xfrm>
            <a:off x="3729478" y="4372062"/>
            <a:ext cx="1219200" cy="0"/>
          </a:xfrm>
          <a:prstGeom prst="straightConnector1">
            <a:avLst/>
          </a:prstGeom>
          <a:noFill/>
          <a:ln w="9525">
            <a:solidFill>
              <a:schemeClr val="bg2"/>
            </a:solidFill>
            <a:round/>
            <a:headEnd/>
            <a:tailEnd type="triangle" w="med" len="med"/>
          </a:ln>
          <a:effectLst/>
        </p:spPr>
      </p:cxnSp>
      <p:cxnSp>
        <p:nvCxnSpPr>
          <p:cNvPr id="31" name="AutoShape 9"/>
          <p:cNvCxnSpPr>
            <a:cxnSpLocks noChangeShapeType="1"/>
          </p:cNvCxnSpPr>
          <p:nvPr/>
        </p:nvCxnSpPr>
        <p:spPr bwMode="auto">
          <a:xfrm>
            <a:off x="3729478" y="4448262"/>
            <a:ext cx="1143000" cy="228600"/>
          </a:xfrm>
          <a:prstGeom prst="straightConnector1">
            <a:avLst/>
          </a:prstGeom>
          <a:noFill/>
          <a:ln w="9525">
            <a:solidFill>
              <a:schemeClr val="bg2"/>
            </a:solidFill>
            <a:round/>
            <a:headEnd/>
            <a:tailEnd type="triangle" w="med" len="med"/>
          </a:ln>
          <a:effectLst/>
        </p:spPr>
      </p:cxnSp>
      <p:graphicFrame>
        <p:nvGraphicFramePr>
          <p:cNvPr id="32" name="Object 18"/>
          <p:cNvGraphicFramePr>
            <a:graphicFrameLocks noChangeAspect="1"/>
          </p:cNvGraphicFramePr>
          <p:nvPr/>
        </p:nvGraphicFramePr>
        <p:xfrm>
          <a:off x="5050778" y="4270714"/>
          <a:ext cx="356457" cy="253683"/>
        </p:xfrm>
        <a:graphic>
          <a:graphicData uri="http://schemas.openxmlformats.org/presentationml/2006/ole">
            <p:oleObj spid="_x0000_s96268" name="Equation" r:id="rId12" imgW="177800" imgH="127000" progId="Equation.3">
              <p:embed/>
            </p:oleObj>
          </a:graphicData>
        </a:graphic>
      </p:graphicFrame>
      <p:graphicFrame>
        <p:nvGraphicFramePr>
          <p:cNvPr id="96271" name="Object 15"/>
          <p:cNvGraphicFramePr>
            <a:graphicFrameLocks noChangeAspect="1"/>
          </p:cNvGraphicFramePr>
          <p:nvPr/>
        </p:nvGraphicFramePr>
        <p:xfrm>
          <a:off x="1382283" y="5684266"/>
          <a:ext cx="7991949" cy="1032388"/>
        </p:xfrm>
        <a:graphic>
          <a:graphicData uri="http://schemas.openxmlformats.org/presentationml/2006/ole">
            <p:oleObj spid="_x0000_s96271" name="Equation" r:id="rId13" imgW="2870200" imgH="419100" progId="Equation.3">
              <p:embed/>
            </p:oleObj>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heavy_targ.eps"/>
          <p:cNvPicPr>
            <a:picLocks noChangeAspect="1"/>
          </p:cNvPicPr>
          <p:nvPr/>
        </p:nvPicPr>
        <mc:AlternateContent>
          <mc:Choice xmlns:ma="http://schemas.microsoft.com/office/mac/drawingml/2008/main" Requires="ma">
            <p:blipFill>
              <a:blip r:embed="rId3"/>
              <a:srcRect t="50000"/>
              <a:stretch>
                <a:fillRect/>
              </a:stretch>
            </p:blipFill>
          </mc:Choice>
          <mc:Fallback>
            <p:blipFill>
              <a:blip r:embed="rId4"/>
              <a:srcRect t="50000"/>
              <a:stretch>
                <a:fillRect/>
              </a:stretch>
            </p:blipFill>
          </mc:Fallback>
        </mc:AlternateContent>
        <p:spPr>
          <a:xfrm>
            <a:off x="1510653" y="2050308"/>
            <a:ext cx="7065699" cy="4572000"/>
          </a:xfrm>
          <a:prstGeom prst="rect">
            <a:avLst/>
          </a:prstGeom>
        </p:spPr>
      </p:pic>
      <p:sp>
        <p:nvSpPr>
          <p:cNvPr id="67586" name="Slide Number Placeholder 3"/>
          <p:cNvSpPr>
            <a:spLocks noGrp="1"/>
          </p:cNvSpPr>
          <p:nvPr>
            <p:ph type="sldNum" sz="quarter" idx="10"/>
          </p:nvPr>
        </p:nvSpPr>
        <p:spPr>
          <a:noFill/>
        </p:spPr>
        <p:txBody>
          <a:bodyPr/>
          <a:lstStyle/>
          <a:p>
            <a:pPr defTabSz="831850"/>
            <a:fld id="{F4D5AE18-E7B4-304D-9A6F-15A6390ED632}" type="slidenum">
              <a:rPr lang="en-US" smtClean="0"/>
              <a:pPr defTabSz="831850"/>
              <a:t>30</a:t>
            </a:fld>
            <a:endParaRPr lang="en-US" smtClean="0"/>
          </a:p>
        </p:txBody>
      </p:sp>
      <p:sp>
        <p:nvSpPr>
          <p:cNvPr id="67587" name="Rectangle 6"/>
          <p:cNvSpPr>
            <a:spLocks noGrp="1" noChangeArrowheads="1"/>
          </p:cNvSpPr>
          <p:nvPr>
            <p:ph type="title"/>
          </p:nvPr>
        </p:nvSpPr>
        <p:spPr>
          <a:xfrm>
            <a:off x="373063" y="374650"/>
            <a:ext cx="8751887" cy="388938"/>
          </a:xfrm>
          <a:noFill/>
        </p:spPr>
        <p:txBody>
          <a:bodyPr/>
          <a:lstStyle/>
          <a:p>
            <a:r>
              <a:rPr lang="en-US" sz="2400"/>
              <a:t>E03-103: EMC effect in heavy nuclei</a:t>
            </a:r>
          </a:p>
        </p:txBody>
      </p:sp>
      <p:sp>
        <p:nvSpPr>
          <p:cNvPr id="67589" name="Rectangle 3"/>
          <p:cNvSpPr>
            <a:spLocks noChangeArrowheads="1"/>
          </p:cNvSpPr>
          <p:nvPr/>
        </p:nvSpPr>
        <p:spPr bwMode="auto">
          <a:xfrm>
            <a:off x="3368674" y="1182688"/>
            <a:ext cx="4943377" cy="400372"/>
          </a:xfrm>
          <a:prstGeom prst="rect">
            <a:avLst/>
          </a:prstGeom>
          <a:solidFill>
            <a:schemeClr val="bg1"/>
          </a:solidFill>
          <a:ln w="15875">
            <a:solidFill>
              <a:schemeClr val="tx1"/>
            </a:solidFill>
            <a:round/>
            <a:headEnd/>
            <a:tailEnd/>
          </a:ln>
        </p:spPr>
        <p:txBody>
          <a:bodyPr wrap="square" lIns="88173" tIns="45850" rIns="88173" bIns="45850">
            <a:prstTxWarp prst="textNoShape">
              <a:avLst/>
            </a:prstTxWarp>
            <a:spAutoFit/>
          </a:bodyPr>
          <a:lstStyle/>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2000">
                <a:solidFill>
                  <a:srgbClr val="000000"/>
                </a:solidFill>
                <a:latin typeface="Times" pitchFamily="-112" charset="0"/>
                <a:ea typeface="Times" pitchFamily="-112" charset="0"/>
                <a:cs typeface="Times" pitchFamily="-112" charset="0"/>
              </a:rPr>
              <a:t>E03-103 data corrected for coulomb distortion</a:t>
            </a:r>
          </a:p>
        </p:txBody>
      </p:sp>
      <p:sp>
        <p:nvSpPr>
          <p:cNvPr id="67590" name="Rectangle 8"/>
          <p:cNvSpPr>
            <a:spLocks noChangeArrowheads="1"/>
          </p:cNvSpPr>
          <p:nvPr/>
        </p:nvSpPr>
        <p:spPr bwMode="auto">
          <a:xfrm rot="-1380000">
            <a:off x="3001963" y="4483100"/>
            <a:ext cx="2727325" cy="369888"/>
          </a:xfrm>
          <a:prstGeom prst="rect">
            <a:avLst/>
          </a:prstGeom>
          <a:noFill/>
          <a:ln w="9525">
            <a:noFill/>
            <a:round/>
            <a:headEnd/>
            <a:tailEnd/>
          </a:ln>
        </p:spPr>
        <p:txBody>
          <a:bodyPr lIns="88173" tIns="45850" rIns="88173" bIns="45850">
            <a:prstTxWarp prst="textNoShape">
              <a:avLst/>
            </a:prstTxWarp>
            <a:spAutoFit/>
          </a:bodyPr>
          <a:lstStyle/>
          <a:p>
            <a:pPr>
              <a:tabLst>
                <a:tab pos="0" algn="l"/>
                <a:tab pos="895350" algn="l"/>
                <a:tab pos="1790700" algn="l"/>
                <a:tab pos="2686050" algn="l"/>
                <a:tab pos="3582988" algn="l"/>
                <a:tab pos="4478338" algn="l"/>
                <a:tab pos="5373688" algn="l"/>
                <a:tab pos="6270625" algn="l"/>
                <a:tab pos="7165975" algn="l"/>
                <a:tab pos="8061325" algn="l"/>
                <a:tab pos="8958263" algn="l"/>
                <a:tab pos="9853613" algn="l"/>
              </a:tabLst>
            </a:pPr>
            <a:r>
              <a:rPr lang="en-GB" sz="1800">
                <a:solidFill>
                  <a:srgbClr val="808080"/>
                </a:solidFill>
              </a:rPr>
              <a:t>Preliminary</a:t>
            </a:r>
          </a:p>
        </p:txBody>
      </p:sp>
      <p:sp>
        <p:nvSpPr>
          <p:cNvPr id="8" name="Rectangle 7"/>
          <p:cNvSpPr/>
          <p:nvPr/>
        </p:nvSpPr>
        <p:spPr>
          <a:xfrm>
            <a:off x="0" y="6412575"/>
            <a:ext cx="2522420" cy="400110"/>
          </a:xfrm>
          <a:prstGeom prst="rect">
            <a:avLst/>
          </a:prstGeom>
        </p:spPr>
        <p:txBody>
          <a:bodyPr wrap="none">
            <a:spAutoFit/>
          </a:bodyPr>
          <a:lstStyle/>
          <a:p>
            <a:pPr eaLnBrk="1" hangingPunct="1"/>
            <a:r>
              <a:rPr lang="en-US" sz="2000" dirty="0" smtClean="0"/>
              <a:t>Scale errors: 1.6-2%</a:t>
            </a:r>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0"/>
          </p:nvPr>
        </p:nvSpPr>
        <p:spPr>
          <a:noFill/>
        </p:spPr>
        <p:txBody>
          <a:bodyPr/>
          <a:lstStyle/>
          <a:p>
            <a:pPr defTabSz="831850"/>
            <a:fld id="{CC15ACCA-BC18-CC47-ABE1-DE39E0141800}" type="slidenum">
              <a:rPr lang="en-US" smtClean="0"/>
              <a:pPr defTabSz="831850"/>
              <a:t>31</a:t>
            </a:fld>
            <a:endParaRPr lang="en-US" smtClean="0"/>
          </a:p>
        </p:txBody>
      </p:sp>
      <p:pic>
        <p:nvPicPr>
          <p:cNvPr id="4" name="Picture 3" descr="slac_e139_adep.gif"/>
          <p:cNvPicPr>
            <a:picLocks noChangeAspect="1"/>
          </p:cNvPicPr>
          <p:nvPr/>
        </p:nvPicPr>
        <p:blipFill>
          <a:blip r:embed="rId3"/>
          <a:stretch>
            <a:fillRect/>
          </a:stretch>
        </p:blipFill>
        <p:spPr>
          <a:xfrm>
            <a:off x="581160" y="1550708"/>
            <a:ext cx="4158112" cy="3657600"/>
          </a:xfrm>
          <a:prstGeom prst="rect">
            <a:avLst/>
          </a:prstGeom>
        </p:spPr>
      </p:pic>
      <p:pic>
        <p:nvPicPr>
          <p:cNvPr id="5" name="Picture 4" descr="slac_e139_rhodep.gif"/>
          <p:cNvPicPr>
            <a:picLocks noChangeAspect="1"/>
          </p:cNvPicPr>
          <p:nvPr/>
        </p:nvPicPr>
        <p:blipFill>
          <a:blip r:embed="rId4"/>
          <a:stretch>
            <a:fillRect/>
          </a:stretch>
        </p:blipFill>
        <p:spPr>
          <a:xfrm>
            <a:off x="5683392" y="1526022"/>
            <a:ext cx="3871703" cy="3657600"/>
          </a:xfrm>
          <a:prstGeom prst="rect">
            <a:avLst/>
          </a:prstGeom>
        </p:spPr>
      </p:pic>
      <p:sp>
        <p:nvSpPr>
          <p:cNvPr id="7" name="TextBox 6"/>
          <p:cNvSpPr txBox="1"/>
          <p:nvPr/>
        </p:nvSpPr>
        <p:spPr>
          <a:xfrm>
            <a:off x="3526150" y="1225055"/>
            <a:ext cx="3075406" cy="276999"/>
          </a:xfrm>
          <a:prstGeom prst="rect">
            <a:avLst/>
          </a:prstGeom>
          <a:noFill/>
        </p:spPr>
        <p:txBody>
          <a:bodyPr wrap="none" rtlCol="0">
            <a:spAutoFit/>
          </a:bodyPr>
          <a:lstStyle/>
          <a:p>
            <a:pPr algn="ctr"/>
            <a:r>
              <a:rPr lang="en-US" sz="1200" dirty="0" smtClean="0">
                <a:solidFill>
                  <a:srgbClr val="9316B0"/>
                </a:solidFill>
              </a:rPr>
              <a:t>Figs from J. Gomez, PRC49, 4348 (1994))</a:t>
            </a:r>
            <a:endParaRPr lang="en-US" sz="1200" dirty="0">
              <a:solidFill>
                <a:srgbClr val="9316B0"/>
              </a:solidFill>
            </a:endParaRPr>
          </a:p>
        </p:txBody>
      </p:sp>
      <p:sp>
        <p:nvSpPr>
          <p:cNvPr id="8" name="Rectangle 8"/>
          <p:cNvSpPr>
            <a:spLocks noGrp="1" noChangeArrowheads="1"/>
          </p:cNvSpPr>
          <p:nvPr>
            <p:ph type="title"/>
          </p:nvPr>
        </p:nvSpPr>
        <p:spPr>
          <a:xfrm>
            <a:off x="373063" y="374650"/>
            <a:ext cx="8751887" cy="395288"/>
          </a:xfrm>
          <a:noFill/>
        </p:spPr>
        <p:txBody>
          <a:bodyPr/>
          <a:lstStyle/>
          <a:p>
            <a:r>
              <a:rPr lang="en-US" sz="2400" dirty="0" smtClean="0">
                <a:ea typeface="ＭＳ Ｐゴシック" pitchFamily="4" charset="-128"/>
                <a:cs typeface="ＭＳ Ｐゴシック" pitchFamily="4" charset="-128"/>
              </a:rPr>
              <a:t>A or density dependence ?</a:t>
            </a:r>
          </a:p>
        </p:txBody>
      </p:sp>
      <p:sp>
        <p:nvSpPr>
          <p:cNvPr id="9" name="Rectangle 8"/>
          <p:cNvSpPr/>
          <p:nvPr/>
        </p:nvSpPr>
        <p:spPr>
          <a:xfrm>
            <a:off x="5070923" y="5310517"/>
            <a:ext cx="4987477" cy="830997"/>
          </a:xfrm>
          <a:prstGeom prst="rect">
            <a:avLst/>
          </a:prstGeom>
        </p:spPr>
        <p:txBody>
          <a:bodyPr wrap="square">
            <a:spAutoFit/>
          </a:bodyPr>
          <a:lstStyle/>
          <a:p>
            <a:r>
              <a:rPr lang="en-US" dirty="0" smtClean="0">
                <a:latin typeface="Times"/>
                <a:cs typeface="Times"/>
              </a:rPr>
              <a:t>Density calculated assuming a uniform sphere of radius: </a:t>
            </a:r>
            <a:r>
              <a:rPr lang="en-US" i="1" dirty="0" smtClean="0">
                <a:latin typeface="Times"/>
                <a:cs typeface="Times"/>
              </a:rPr>
              <a:t>R</a:t>
            </a:r>
            <a:r>
              <a:rPr lang="en-US" i="1" baseline="-25000" dirty="0" smtClean="0">
                <a:latin typeface="Times"/>
                <a:cs typeface="Times"/>
              </a:rPr>
              <a:t>e </a:t>
            </a:r>
            <a:r>
              <a:rPr lang="en-US" i="1" dirty="0" smtClean="0">
                <a:latin typeface="Times"/>
                <a:cs typeface="Times"/>
              </a:rPr>
              <a:t>(</a:t>
            </a:r>
            <a:r>
              <a:rPr lang="en-US" i="1" dirty="0" err="1" smtClean="0">
                <a:latin typeface="Times"/>
                <a:cs typeface="Times"/>
              </a:rPr>
              <a:t>r</a:t>
            </a:r>
            <a:r>
              <a:rPr lang="en-US" i="1" dirty="0" smtClean="0">
                <a:latin typeface="Times"/>
                <a:cs typeface="Times"/>
              </a:rPr>
              <a:t>=3A/4pR</a:t>
            </a:r>
            <a:r>
              <a:rPr lang="en-US" i="1" baseline="-25000" dirty="0" smtClean="0">
                <a:latin typeface="Times"/>
                <a:cs typeface="Times"/>
              </a:rPr>
              <a:t>e</a:t>
            </a:r>
            <a:r>
              <a:rPr lang="en-US" i="1" baseline="30000" dirty="0" smtClean="0">
                <a:latin typeface="Times"/>
                <a:cs typeface="Times"/>
              </a:rPr>
              <a:t>3</a:t>
            </a:r>
            <a:r>
              <a:rPr lang="en-US" i="1" dirty="0" smtClean="0">
                <a:latin typeface="Times"/>
                <a:cs typeface="Times"/>
              </a:rPr>
              <a:t>)</a:t>
            </a:r>
            <a:endParaRPr lang="en-US" dirty="0">
              <a:latin typeface="Times"/>
              <a:cs typeface="Time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p:spPr>
        <p:txBody>
          <a:bodyPr/>
          <a:lstStyle/>
          <a:p>
            <a:pPr defTabSz="946150"/>
            <a:fld id="{F359FCCB-0BE7-B64A-B4A6-4AD2A52B1A6C}" type="slidenum">
              <a:rPr lang="en-US" smtClean="0">
                <a:latin typeface="Arial" pitchFamily="4" charset="0"/>
                <a:ea typeface="Arial Unicode MS" charset="0"/>
                <a:cs typeface="Arial Unicode MS" charset="0"/>
              </a:rPr>
              <a:pPr defTabSz="946150"/>
              <a:t>32</a:t>
            </a:fld>
            <a:endParaRPr lang="en-US" smtClean="0">
              <a:latin typeface="Arial" pitchFamily="4" charset="0"/>
              <a:ea typeface="Arial Unicode MS" charset="0"/>
              <a:cs typeface="Arial Unicode MS" charset="0"/>
            </a:endParaRPr>
          </a:p>
        </p:txBody>
      </p:sp>
      <p:sp>
        <p:nvSpPr>
          <p:cNvPr id="51204" name="Text Box 3"/>
          <p:cNvSpPr txBox="1">
            <a:spLocks noChangeArrowheads="1"/>
          </p:cNvSpPr>
          <p:nvPr/>
        </p:nvSpPr>
        <p:spPr bwMode="auto">
          <a:xfrm>
            <a:off x="272088" y="1063064"/>
            <a:ext cx="4267474" cy="1120971"/>
          </a:xfrm>
          <a:prstGeom prst="rect">
            <a:avLst/>
          </a:prstGeom>
          <a:noFill/>
          <a:ln w="9525">
            <a:noFill/>
            <a:round/>
            <a:headEnd/>
            <a:tailEnd/>
          </a:ln>
        </p:spPr>
        <p:txBody>
          <a:bodyPr wrap="square" lIns="100278" tIns="52145" rIns="100278" bIns="52145">
            <a:prstTxWarp prst="textNoShape">
              <a:avLst/>
            </a:prstTxWarp>
            <a:spAutoFit/>
          </a:bodyPr>
          <a:lstStyle/>
          <a:p>
            <a:pPr>
              <a:tabLst>
                <a:tab pos="0" algn="l"/>
                <a:tab pos="1017588" algn="l"/>
                <a:tab pos="2036763" algn="l"/>
                <a:tab pos="3055938" algn="l"/>
                <a:tab pos="4075113" algn="l"/>
                <a:tab pos="5092700" algn="l"/>
                <a:tab pos="6111875" algn="l"/>
                <a:tab pos="7131050" algn="l"/>
                <a:tab pos="8150225" algn="l"/>
                <a:tab pos="9169400" algn="l"/>
                <a:tab pos="10186988" algn="l"/>
                <a:tab pos="11206163" algn="l"/>
              </a:tabLst>
            </a:pPr>
            <a:r>
              <a:rPr lang="en-GB" sz="2200" dirty="0">
                <a:solidFill>
                  <a:srgbClr val="000000"/>
                </a:solidFill>
                <a:latin typeface="Times" pitchFamily="4" charset="0"/>
                <a:ea typeface="Times" pitchFamily="4" charset="0"/>
                <a:cs typeface="Times" pitchFamily="4" charset="0"/>
              </a:rPr>
              <a:t>Magnitude of the EMC effect for C and </a:t>
            </a:r>
            <a:r>
              <a:rPr lang="en-GB" sz="2200" baseline="30000" dirty="0">
                <a:solidFill>
                  <a:srgbClr val="000000"/>
                </a:solidFill>
                <a:latin typeface="Times" pitchFamily="4" charset="0"/>
                <a:ea typeface="Times" pitchFamily="4" charset="0"/>
                <a:cs typeface="Times" pitchFamily="4" charset="0"/>
              </a:rPr>
              <a:t>4</a:t>
            </a:r>
            <a:r>
              <a:rPr lang="en-GB" sz="2200" dirty="0">
                <a:solidFill>
                  <a:srgbClr val="000000"/>
                </a:solidFill>
                <a:latin typeface="Times" pitchFamily="4" charset="0"/>
                <a:ea typeface="Times" pitchFamily="4" charset="0"/>
                <a:cs typeface="Times" pitchFamily="4" charset="0"/>
              </a:rPr>
              <a:t>He very </a:t>
            </a:r>
            <a:r>
              <a:rPr lang="en-GB" sz="2200" dirty="0" smtClean="0">
                <a:solidFill>
                  <a:srgbClr val="000000"/>
                </a:solidFill>
                <a:latin typeface="Times" pitchFamily="4" charset="0"/>
                <a:ea typeface="Times" pitchFamily="4" charset="0"/>
                <a:cs typeface="Times" pitchFamily="4" charset="0"/>
              </a:rPr>
              <a:t>similar, and </a:t>
            </a:r>
          </a:p>
          <a:p>
            <a:pPr>
              <a:tabLst>
                <a:tab pos="0" algn="l"/>
                <a:tab pos="1017588" algn="l"/>
                <a:tab pos="2036763" algn="l"/>
                <a:tab pos="3055938" algn="l"/>
                <a:tab pos="4075113" algn="l"/>
                <a:tab pos="5092700" algn="l"/>
                <a:tab pos="6111875" algn="l"/>
                <a:tab pos="7131050" algn="l"/>
                <a:tab pos="8150225" algn="l"/>
                <a:tab pos="9169400" algn="l"/>
                <a:tab pos="10186988" algn="l"/>
                <a:tab pos="11206163" algn="l"/>
              </a:tabLst>
            </a:pPr>
            <a:r>
              <a:rPr lang="en-GB" sz="2200" dirty="0" smtClean="0">
                <a:solidFill>
                  <a:srgbClr val="000000"/>
                </a:solidFill>
                <a:latin typeface="Times" pitchFamily="4" charset="0"/>
                <a:ea typeface="Times" pitchFamily="4" charset="0"/>
                <a:cs typeface="Times" pitchFamily="4" charset="0"/>
              </a:rPr>
              <a:t>                                 </a:t>
            </a:r>
            <a:r>
              <a:rPr lang="en-GB" sz="2200" dirty="0" smtClean="0">
                <a:solidFill>
                  <a:srgbClr val="FF0000"/>
                </a:solidFill>
                <a:latin typeface="Symbol" pitchFamily="4" charset="2"/>
                <a:ea typeface="Times" pitchFamily="4" charset="0"/>
                <a:cs typeface="Times" pitchFamily="4" charset="0"/>
              </a:rPr>
              <a:t>r</a:t>
            </a:r>
            <a:r>
              <a:rPr lang="en-GB" sz="2200" dirty="0" smtClean="0">
                <a:solidFill>
                  <a:srgbClr val="FF0000"/>
                </a:solidFill>
                <a:latin typeface="Times" pitchFamily="4" charset="0"/>
                <a:ea typeface="Times" pitchFamily="4" charset="0"/>
                <a:cs typeface="Times" pitchFamily="4" charset="0"/>
              </a:rPr>
              <a:t>(</a:t>
            </a:r>
            <a:r>
              <a:rPr lang="en-GB" sz="2200" baseline="30000" dirty="0" smtClean="0">
                <a:solidFill>
                  <a:srgbClr val="FF0000"/>
                </a:solidFill>
                <a:latin typeface="Times" pitchFamily="4" charset="0"/>
                <a:ea typeface="Times" pitchFamily="4" charset="0"/>
                <a:cs typeface="Times" pitchFamily="4" charset="0"/>
              </a:rPr>
              <a:t>4</a:t>
            </a:r>
            <a:r>
              <a:rPr lang="en-GB" sz="2200" dirty="0" smtClean="0">
                <a:solidFill>
                  <a:srgbClr val="FF0000"/>
                </a:solidFill>
                <a:latin typeface="Times" pitchFamily="4" charset="0"/>
                <a:ea typeface="Times" pitchFamily="4" charset="0"/>
                <a:cs typeface="Times" pitchFamily="4" charset="0"/>
              </a:rPr>
              <a:t>He) ~ </a:t>
            </a:r>
            <a:r>
              <a:rPr lang="en-GB" sz="2200" dirty="0" smtClean="0">
                <a:solidFill>
                  <a:srgbClr val="FF0000"/>
                </a:solidFill>
                <a:latin typeface="Symbol" pitchFamily="4" charset="2"/>
                <a:ea typeface="Times" pitchFamily="4" charset="0"/>
                <a:cs typeface="Times" pitchFamily="4" charset="0"/>
              </a:rPr>
              <a:t>r</a:t>
            </a:r>
            <a:r>
              <a:rPr lang="en-GB" sz="2200" dirty="0" smtClean="0">
                <a:solidFill>
                  <a:srgbClr val="FF0000"/>
                </a:solidFill>
                <a:latin typeface="Times" pitchFamily="4" charset="0"/>
                <a:ea typeface="Times" pitchFamily="4" charset="0"/>
                <a:cs typeface="Times" pitchFamily="4" charset="0"/>
              </a:rPr>
              <a:t>(</a:t>
            </a:r>
            <a:r>
              <a:rPr lang="en-GB" sz="2200" baseline="30000" dirty="0" smtClean="0">
                <a:solidFill>
                  <a:srgbClr val="FF0000"/>
                </a:solidFill>
                <a:latin typeface="Times" pitchFamily="4" charset="0"/>
                <a:ea typeface="Times" pitchFamily="4" charset="0"/>
                <a:cs typeface="Times" pitchFamily="4" charset="0"/>
              </a:rPr>
              <a:t>12</a:t>
            </a:r>
            <a:r>
              <a:rPr lang="en-GB" sz="2200" dirty="0" smtClean="0">
                <a:solidFill>
                  <a:srgbClr val="FF0000"/>
                </a:solidFill>
                <a:latin typeface="Times" pitchFamily="4" charset="0"/>
                <a:ea typeface="Times" pitchFamily="4" charset="0"/>
                <a:cs typeface="Times" pitchFamily="4" charset="0"/>
              </a:rPr>
              <a:t>C)</a:t>
            </a:r>
            <a:endParaRPr lang="en-GB" sz="2200" dirty="0" smtClean="0">
              <a:solidFill>
                <a:srgbClr val="000000"/>
              </a:solidFill>
              <a:latin typeface="Times" pitchFamily="4" charset="0"/>
              <a:ea typeface="Times" pitchFamily="4" charset="0"/>
              <a:cs typeface="Times" pitchFamily="4" charset="0"/>
            </a:endParaRPr>
          </a:p>
        </p:txBody>
      </p:sp>
      <p:sp>
        <p:nvSpPr>
          <p:cNvPr id="51206" name="Rectangle 8"/>
          <p:cNvSpPr>
            <a:spLocks noGrp="1" noChangeArrowheads="1"/>
          </p:cNvSpPr>
          <p:nvPr>
            <p:ph type="title"/>
          </p:nvPr>
        </p:nvSpPr>
        <p:spPr>
          <a:xfrm>
            <a:off x="373063" y="374650"/>
            <a:ext cx="8751887" cy="395288"/>
          </a:xfrm>
          <a:noFill/>
        </p:spPr>
        <p:txBody>
          <a:bodyPr/>
          <a:lstStyle/>
          <a:p>
            <a:r>
              <a:rPr lang="en-US" sz="2400" dirty="0" smtClean="0">
                <a:ea typeface="ＭＳ Ｐゴシック" pitchFamily="4" charset="-128"/>
                <a:cs typeface="ＭＳ Ｐゴシック" pitchFamily="4" charset="-128"/>
              </a:rPr>
              <a:t>A or density dependence ?</a:t>
            </a:r>
          </a:p>
        </p:txBody>
      </p:sp>
      <p:pic>
        <p:nvPicPr>
          <p:cNvPr id="12" name="Picture 11" descr="he4_12c_comp.eps"/>
          <p:cNvPicPr>
            <a:picLocks noChangeAspect="1"/>
          </p:cNvPicPr>
          <p:nvPr/>
        </p:nvPicPr>
        <mc:AlternateContent>
          <mc:Choice xmlns:ma="http://schemas.microsoft.com/office/mac/drawingml/2008/main" Requires="ma">
            <p:blipFill>
              <a:blip r:embed="rId3"/>
              <a:srcRect l="3529" t="50909" r="3529"/>
              <a:stretch>
                <a:fillRect/>
              </a:stretch>
            </p:blipFill>
          </mc:Choice>
          <mc:Fallback>
            <p:blipFill>
              <a:blip r:embed="rId4"/>
              <a:srcRect l="3529" t="50909" r="3529"/>
              <a:stretch>
                <a:fillRect/>
              </a:stretch>
            </p:blipFill>
          </mc:Fallback>
        </mc:AlternateContent>
        <p:spPr>
          <a:xfrm>
            <a:off x="4636936" y="234840"/>
            <a:ext cx="5421464" cy="3705877"/>
          </a:xfrm>
          <a:prstGeom prst="rect">
            <a:avLst/>
          </a:prstGeom>
        </p:spPr>
      </p:pic>
      <p:sp>
        <p:nvSpPr>
          <p:cNvPr id="51205" name="Rectangle 5"/>
          <p:cNvSpPr>
            <a:spLocks noChangeArrowheads="1"/>
          </p:cNvSpPr>
          <p:nvPr/>
        </p:nvSpPr>
        <p:spPr bwMode="auto">
          <a:xfrm rot="-1380000">
            <a:off x="8123377" y="2458815"/>
            <a:ext cx="1573213" cy="420688"/>
          </a:xfrm>
          <a:prstGeom prst="rect">
            <a:avLst/>
          </a:prstGeom>
          <a:noFill/>
          <a:ln w="9525">
            <a:noFill/>
            <a:round/>
            <a:headEnd/>
            <a:tailEnd/>
          </a:ln>
        </p:spPr>
        <p:txBody>
          <a:bodyPr lIns="100278" tIns="52145" rIns="100278" bIns="52145">
            <a:prstTxWarp prst="textNoShape">
              <a:avLst/>
            </a:prstTxWarp>
            <a:spAutoFit/>
          </a:bodyPr>
          <a:lstStyle/>
          <a:p>
            <a:pPr>
              <a:tabLst>
                <a:tab pos="0" algn="l"/>
                <a:tab pos="1017588" algn="l"/>
                <a:tab pos="2036763" algn="l"/>
                <a:tab pos="3055938" algn="l"/>
                <a:tab pos="4075113" algn="l"/>
                <a:tab pos="5092700" algn="l"/>
                <a:tab pos="6111875" algn="l"/>
                <a:tab pos="7131050" algn="l"/>
                <a:tab pos="8150225" algn="l"/>
                <a:tab pos="9169400" algn="l"/>
                <a:tab pos="10186988" algn="l"/>
                <a:tab pos="11206163" algn="l"/>
              </a:tabLst>
            </a:pPr>
            <a:r>
              <a:rPr lang="en-GB" sz="2000" dirty="0">
                <a:solidFill>
                  <a:srgbClr val="808080"/>
                </a:solidFill>
              </a:rPr>
              <a:t>Preliminary</a:t>
            </a:r>
          </a:p>
        </p:txBody>
      </p:sp>
      <p:sp>
        <p:nvSpPr>
          <p:cNvPr id="8" name="TextBox 9"/>
          <p:cNvSpPr txBox="1">
            <a:spLocks noChangeArrowheads="1"/>
          </p:cNvSpPr>
          <p:nvPr/>
        </p:nvSpPr>
        <p:spPr bwMode="auto">
          <a:xfrm>
            <a:off x="638812" y="2308556"/>
            <a:ext cx="3837876" cy="830997"/>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FF0000"/>
                </a:solidFill>
              </a:rPr>
              <a:t>EMC effect:  </a:t>
            </a:r>
            <a:r>
              <a:rPr lang="en-US" dirty="0" err="1">
                <a:solidFill>
                  <a:srgbClr val="FF0000"/>
                </a:solidFill>
                <a:latin typeface="Symbol" pitchFamily="4" charset="2"/>
                <a:ea typeface="Symbol" pitchFamily="4" charset="2"/>
                <a:cs typeface="Symbol" pitchFamily="4" charset="2"/>
              </a:rPr>
              <a:t>r</a:t>
            </a:r>
            <a:r>
              <a:rPr lang="en-US" dirty="0">
                <a:solidFill>
                  <a:srgbClr val="FF0000"/>
                </a:solidFill>
                <a:latin typeface="Symbol" pitchFamily="4" charset="2"/>
                <a:ea typeface="Symbol" pitchFamily="4" charset="2"/>
                <a:cs typeface="Symbol" pitchFamily="4" charset="2"/>
              </a:rPr>
              <a:t>-</a:t>
            </a:r>
            <a:r>
              <a:rPr lang="en-US" dirty="0" smtClean="0">
                <a:solidFill>
                  <a:srgbClr val="FF0000"/>
                </a:solidFill>
              </a:rPr>
              <a:t>dependent</a:t>
            </a:r>
          </a:p>
          <a:p>
            <a:pPr algn="ctr"/>
            <a:r>
              <a:rPr lang="en-US" dirty="0" smtClean="0">
                <a:solidFill>
                  <a:srgbClr val="FF0000"/>
                </a:solidFill>
              </a:rPr>
              <a:t>(A-</a:t>
            </a:r>
            <a:r>
              <a:rPr lang="en-US" dirty="0" err="1" smtClean="0">
                <a:solidFill>
                  <a:srgbClr val="FF0000"/>
                </a:solidFill>
              </a:rPr>
              <a:t>dep</a:t>
            </a:r>
            <a:r>
              <a:rPr lang="en-US" dirty="0" smtClean="0">
                <a:solidFill>
                  <a:srgbClr val="FF0000"/>
                </a:solidFill>
              </a:rPr>
              <a:t>. </a:t>
            </a:r>
            <a:r>
              <a:rPr lang="en-US" dirty="0" err="1" smtClean="0">
                <a:solidFill>
                  <a:srgbClr val="FF0000"/>
                </a:solidFill>
                <a:latin typeface="Wingdings"/>
                <a:ea typeface="Wingdings"/>
                <a:cs typeface="Wingdings"/>
              </a:rPr>
              <a:t></a:t>
            </a:r>
            <a:r>
              <a:rPr lang="en-US" dirty="0" smtClean="0">
                <a:solidFill>
                  <a:srgbClr val="FF0000"/>
                </a:solidFill>
              </a:rPr>
              <a:t> factor of 2)</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p:spPr>
        <p:txBody>
          <a:bodyPr/>
          <a:lstStyle/>
          <a:p>
            <a:pPr defTabSz="946150"/>
            <a:fld id="{F359FCCB-0BE7-B64A-B4A6-4AD2A52B1A6C}" type="slidenum">
              <a:rPr lang="en-US" smtClean="0">
                <a:latin typeface="Arial" pitchFamily="4" charset="0"/>
                <a:ea typeface="Arial Unicode MS" charset="0"/>
                <a:cs typeface="Arial Unicode MS" charset="0"/>
              </a:rPr>
              <a:pPr defTabSz="946150"/>
              <a:t>33</a:t>
            </a:fld>
            <a:endParaRPr lang="en-US" smtClean="0">
              <a:latin typeface="Arial" pitchFamily="4" charset="0"/>
              <a:ea typeface="Arial Unicode MS" charset="0"/>
              <a:cs typeface="Arial Unicode MS" charset="0"/>
            </a:endParaRPr>
          </a:p>
        </p:txBody>
      </p:sp>
      <p:sp>
        <p:nvSpPr>
          <p:cNvPr id="51204" name="Text Box 3"/>
          <p:cNvSpPr txBox="1">
            <a:spLocks noChangeArrowheads="1"/>
          </p:cNvSpPr>
          <p:nvPr/>
        </p:nvSpPr>
        <p:spPr bwMode="auto">
          <a:xfrm>
            <a:off x="272088" y="1063064"/>
            <a:ext cx="4267474" cy="1120971"/>
          </a:xfrm>
          <a:prstGeom prst="rect">
            <a:avLst/>
          </a:prstGeom>
          <a:noFill/>
          <a:ln w="9525">
            <a:noFill/>
            <a:round/>
            <a:headEnd/>
            <a:tailEnd/>
          </a:ln>
        </p:spPr>
        <p:txBody>
          <a:bodyPr wrap="square" lIns="100278" tIns="52145" rIns="100278" bIns="52145">
            <a:prstTxWarp prst="textNoShape">
              <a:avLst/>
            </a:prstTxWarp>
            <a:spAutoFit/>
          </a:bodyPr>
          <a:lstStyle/>
          <a:p>
            <a:pPr>
              <a:tabLst>
                <a:tab pos="0" algn="l"/>
                <a:tab pos="1017588" algn="l"/>
                <a:tab pos="2036763" algn="l"/>
                <a:tab pos="3055938" algn="l"/>
                <a:tab pos="4075113" algn="l"/>
                <a:tab pos="5092700" algn="l"/>
                <a:tab pos="6111875" algn="l"/>
                <a:tab pos="7131050" algn="l"/>
                <a:tab pos="8150225" algn="l"/>
                <a:tab pos="9169400" algn="l"/>
                <a:tab pos="10186988" algn="l"/>
                <a:tab pos="11206163" algn="l"/>
              </a:tabLst>
            </a:pPr>
            <a:r>
              <a:rPr lang="en-GB" sz="2200" dirty="0">
                <a:solidFill>
                  <a:srgbClr val="000000"/>
                </a:solidFill>
                <a:latin typeface="Times" pitchFamily="4" charset="0"/>
                <a:ea typeface="Times" pitchFamily="4" charset="0"/>
                <a:cs typeface="Times" pitchFamily="4" charset="0"/>
              </a:rPr>
              <a:t>Magnitude of the EMC effect for C and </a:t>
            </a:r>
            <a:r>
              <a:rPr lang="en-GB" sz="2200" baseline="30000" dirty="0">
                <a:solidFill>
                  <a:srgbClr val="000000"/>
                </a:solidFill>
                <a:latin typeface="Times" pitchFamily="4" charset="0"/>
                <a:ea typeface="Times" pitchFamily="4" charset="0"/>
                <a:cs typeface="Times" pitchFamily="4" charset="0"/>
              </a:rPr>
              <a:t>4</a:t>
            </a:r>
            <a:r>
              <a:rPr lang="en-GB" sz="2200" dirty="0">
                <a:solidFill>
                  <a:srgbClr val="000000"/>
                </a:solidFill>
                <a:latin typeface="Times" pitchFamily="4" charset="0"/>
                <a:ea typeface="Times" pitchFamily="4" charset="0"/>
                <a:cs typeface="Times" pitchFamily="4" charset="0"/>
              </a:rPr>
              <a:t>He very </a:t>
            </a:r>
            <a:r>
              <a:rPr lang="en-GB" sz="2200" dirty="0" smtClean="0">
                <a:solidFill>
                  <a:srgbClr val="000000"/>
                </a:solidFill>
                <a:latin typeface="Times" pitchFamily="4" charset="0"/>
                <a:ea typeface="Times" pitchFamily="4" charset="0"/>
                <a:cs typeface="Times" pitchFamily="4" charset="0"/>
              </a:rPr>
              <a:t>similar, and </a:t>
            </a:r>
          </a:p>
          <a:p>
            <a:pPr>
              <a:tabLst>
                <a:tab pos="0" algn="l"/>
                <a:tab pos="1017588" algn="l"/>
                <a:tab pos="2036763" algn="l"/>
                <a:tab pos="3055938" algn="l"/>
                <a:tab pos="4075113" algn="l"/>
                <a:tab pos="5092700" algn="l"/>
                <a:tab pos="6111875" algn="l"/>
                <a:tab pos="7131050" algn="l"/>
                <a:tab pos="8150225" algn="l"/>
                <a:tab pos="9169400" algn="l"/>
                <a:tab pos="10186988" algn="l"/>
                <a:tab pos="11206163" algn="l"/>
              </a:tabLst>
            </a:pPr>
            <a:r>
              <a:rPr lang="en-GB" sz="2200" dirty="0" smtClean="0">
                <a:solidFill>
                  <a:srgbClr val="000000"/>
                </a:solidFill>
                <a:latin typeface="Times" pitchFamily="4" charset="0"/>
                <a:ea typeface="Times" pitchFamily="4" charset="0"/>
                <a:cs typeface="Times" pitchFamily="4" charset="0"/>
              </a:rPr>
              <a:t>                                 </a:t>
            </a:r>
            <a:r>
              <a:rPr lang="en-GB" sz="2200" dirty="0" smtClean="0">
                <a:solidFill>
                  <a:srgbClr val="FF0000"/>
                </a:solidFill>
                <a:latin typeface="Symbol" pitchFamily="4" charset="2"/>
                <a:ea typeface="Times" pitchFamily="4" charset="0"/>
                <a:cs typeface="Times" pitchFamily="4" charset="0"/>
              </a:rPr>
              <a:t>r</a:t>
            </a:r>
            <a:r>
              <a:rPr lang="en-GB" sz="2200" dirty="0" smtClean="0">
                <a:solidFill>
                  <a:srgbClr val="FF0000"/>
                </a:solidFill>
                <a:latin typeface="Times" pitchFamily="4" charset="0"/>
                <a:ea typeface="Times" pitchFamily="4" charset="0"/>
                <a:cs typeface="Times" pitchFamily="4" charset="0"/>
              </a:rPr>
              <a:t>(</a:t>
            </a:r>
            <a:r>
              <a:rPr lang="en-GB" sz="2200" baseline="30000" dirty="0" smtClean="0">
                <a:solidFill>
                  <a:srgbClr val="FF0000"/>
                </a:solidFill>
                <a:latin typeface="Times" pitchFamily="4" charset="0"/>
                <a:ea typeface="Times" pitchFamily="4" charset="0"/>
                <a:cs typeface="Times" pitchFamily="4" charset="0"/>
              </a:rPr>
              <a:t>4</a:t>
            </a:r>
            <a:r>
              <a:rPr lang="en-GB" sz="2200" dirty="0" smtClean="0">
                <a:solidFill>
                  <a:srgbClr val="FF0000"/>
                </a:solidFill>
                <a:latin typeface="Times" pitchFamily="4" charset="0"/>
                <a:ea typeface="Times" pitchFamily="4" charset="0"/>
                <a:cs typeface="Times" pitchFamily="4" charset="0"/>
              </a:rPr>
              <a:t>He) ~ </a:t>
            </a:r>
            <a:r>
              <a:rPr lang="en-GB" sz="2200" dirty="0" smtClean="0">
                <a:solidFill>
                  <a:srgbClr val="FF0000"/>
                </a:solidFill>
                <a:latin typeface="Symbol" pitchFamily="4" charset="2"/>
                <a:ea typeface="Times" pitchFamily="4" charset="0"/>
                <a:cs typeface="Times" pitchFamily="4" charset="0"/>
              </a:rPr>
              <a:t>r</a:t>
            </a:r>
            <a:r>
              <a:rPr lang="en-GB" sz="2200" dirty="0" smtClean="0">
                <a:solidFill>
                  <a:srgbClr val="FF0000"/>
                </a:solidFill>
                <a:latin typeface="Times" pitchFamily="4" charset="0"/>
                <a:ea typeface="Times" pitchFamily="4" charset="0"/>
                <a:cs typeface="Times" pitchFamily="4" charset="0"/>
              </a:rPr>
              <a:t>(</a:t>
            </a:r>
            <a:r>
              <a:rPr lang="en-GB" sz="2200" baseline="30000" dirty="0" smtClean="0">
                <a:solidFill>
                  <a:srgbClr val="FF0000"/>
                </a:solidFill>
                <a:latin typeface="Times" pitchFamily="4" charset="0"/>
                <a:ea typeface="Times" pitchFamily="4" charset="0"/>
                <a:cs typeface="Times" pitchFamily="4" charset="0"/>
              </a:rPr>
              <a:t>12</a:t>
            </a:r>
            <a:r>
              <a:rPr lang="en-GB" sz="2200" dirty="0" smtClean="0">
                <a:solidFill>
                  <a:srgbClr val="FF0000"/>
                </a:solidFill>
                <a:latin typeface="Times" pitchFamily="4" charset="0"/>
                <a:ea typeface="Times" pitchFamily="4" charset="0"/>
                <a:cs typeface="Times" pitchFamily="4" charset="0"/>
              </a:rPr>
              <a:t>C)</a:t>
            </a:r>
            <a:endParaRPr lang="en-GB" sz="2200" dirty="0" smtClean="0">
              <a:solidFill>
                <a:srgbClr val="000000"/>
              </a:solidFill>
              <a:latin typeface="Times" pitchFamily="4" charset="0"/>
              <a:ea typeface="Times" pitchFamily="4" charset="0"/>
              <a:cs typeface="Times" pitchFamily="4" charset="0"/>
            </a:endParaRPr>
          </a:p>
        </p:txBody>
      </p:sp>
      <p:sp>
        <p:nvSpPr>
          <p:cNvPr id="51206" name="Rectangle 8"/>
          <p:cNvSpPr>
            <a:spLocks noGrp="1" noChangeArrowheads="1"/>
          </p:cNvSpPr>
          <p:nvPr>
            <p:ph type="title"/>
          </p:nvPr>
        </p:nvSpPr>
        <p:spPr>
          <a:xfrm>
            <a:off x="373063" y="374650"/>
            <a:ext cx="8751887" cy="395288"/>
          </a:xfrm>
          <a:noFill/>
        </p:spPr>
        <p:txBody>
          <a:bodyPr/>
          <a:lstStyle/>
          <a:p>
            <a:r>
              <a:rPr lang="en-US" sz="2400" smtClean="0">
                <a:ea typeface="ＭＳ Ｐゴシック" pitchFamily="4" charset="-128"/>
                <a:cs typeface="ＭＳ Ｐゴシック" pitchFamily="4" charset="-128"/>
              </a:rPr>
              <a:t>A or density dependence ?</a:t>
            </a:r>
          </a:p>
        </p:txBody>
      </p:sp>
      <p:sp>
        <p:nvSpPr>
          <p:cNvPr id="51207" name="TextBox 9"/>
          <p:cNvSpPr txBox="1">
            <a:spLocks noChangeArrowheads="1"/>
          </p:cNvSpPr>
          <p:nvPr/>
        </p:nvSpPr>
        <p:spPr bwMode="auto">
          <a:xfrm>
            <a:off x="638812" y="2308556"/>
            <a:ext cx="3837876" cy="830997"/>
          </a:xfrm>
          <a:prstGeom prst="rect">
            <a:avLst/>
          </a:prstGeom>
          <a:noFill/>
          <a:ln w="9525">
            <a:noFill/>
            <a:miter lim="800000"/>
            <a:headEnd/>
            <a:tailEnd/>
          </a:ln>
        </p:spPr>
        <p:txBody>
          <a:bodyPr wrap="square">
            <a:prstTxWarp prst="textNoShape">
              <a:avLst/>
            </a:prstTxWarp>
            <a:spAutoFit/>
          </a:bodyPr>
          <a:lstStyle/>
          <a:p>
            <a:pPr algn="ctr"/>
            <a:r>
              <a:rPr lang="en-US" dirty="0">
                <a:solidFill>
                  <a:srgbClr val="FF0000"/>
                </a:solidFill>
              </a:rPr>
              <a:t>EMC effect:  </a:t>
            </a:r>
            <a:r>
              <a:rPr lang="en-US" dirty="0" err="1">
                <a:solidFill>
                  <a:srgbClr val="FF0000"/>
                </a:solidFill>
                <a:latin typeface="Symbol" pitchFamily="4" charset="2"/>
                <a:ea typeface="Symbol" pitchFamily="4" charset="2"/>
                <a:cs typeface="Symbol" pitchFamily="4" charset="2"/>
              </a:rPr>
              <a:t>r</a:t>
            </a:r>
            <a:r>
              <a:rPr lang="en-US" dirty="0">
                <a:solidFill>
                  <a:srgbClr val="FF0000"/>
                </a:solidFill>
                <a:latin typeface="Symbol" pitchFamily="4" charset="2"/>
                <a:ea typeface="Symbol" pitchFamily="4" charset="2"/>
                <a:cs typeface="Symbol" pitchFamily="4" charset="2"/>
              </a:rPr>
              <a:t>-</a:t>
            </a:r>
            <a:r>
              <a:rPr lang="en-US" dirty="0" smtClean="0">
                <a:solidFill>
                  <a:srgbClr val="FF0000"/>
                </a:solidFill>
              </a:rPr>
              <a:t>dependent</a:t>
            </a:r>
          </a:p>
          <a:p>
            <a:pPr algn="ctr"/>
            <a:r>
              <a:rPr lang="en-US" dirty="0" smtClean="0">
                <a:solidFill>
                  <a:srgbClr val="FF0000"/>
                </a:solidFill>
              </a:rPr>
              <a:t>(A-</a:t>
            </a:r>
            <a:r>
              <a:rPr lang="en-US" dirty="0" err="1" smtClean="0">
                <a:solidFill>
                  <a:srgbClr val="FF0000"/>
                </a:solidFill>
              </a:rPr>
              <a:t>dep</a:t>
            </a:r>
            <a:r>
              <a:rPr lang="en-US" dirty="0" smtClean="0">
                <a:solidFill>
                  <a:srgbClr val="FF0000"/>
                </a:solidFill>
              </a:rPr>
              <a:t>. </a:t>
            </a:r>
            <a:r>
              <a:rPr lang="en-US" dirty="0" err="1" smtClean="0">
                <a:solidFill>
                  <a:srgbClr val="FF0000"/>
                </a:solidFill>
                <a:latin typeface="Wingdings"/>
                <a:ea typeface="Wingdings"/>
                <a:cs typeface="Wingdings"/>
              </a:rPr>
              <a:t></a:t>
            </a:r>
            <a:r>
              <a:rPr lang="en-US" dirty="0" smtClean="0">
                <a:solidFill>
                  <a:srgbClr val="FF0000"/>
                </a:solidFill>
              </a:rPr>
              <a:t> factor of 2)</a:t>
            </a:r>
            <a:endParaRPr lang="en-US" dirty="0">
              <a:solidFill>
                <a:srgbClr val="FF0000"/>
              </a:solidFill>
            </a:endParaRPr>
          </a:p>
        </p:txBody>
      </p:sp>
      <p:sp>
        <p:nvSpPr>
          <p:cNvPr id="10" name="Text Box 3"/>
          <p:cNvSpPr txBox="1">
            <a:spLocks noChangeArrowheads="1"/>
          </p:cNvSpPr>
          <p:nvPr/>
        </p:nvSpPr>
        <p:spPr bwMode="auto">
          <a:xfrm>
            <a:off x="272088" y="4068286"/>
            <a:ext cx="4229749" cy="1120971"/>
          </a:xfrm>
          <a:prstGeom prst="rect">
            <a:avLst/>
          </a:prstGeom>
          <a:noFill/>
          <a:ln w="9525">
            <a:noFill/>
            <a:round/>
            <a:headEnd/>
            <a:tailEnd/>
          </a:ln>
        </p:spPr>
        <p:txBody>
          <a:bodyPr wrap="square" lIns="100278" tIns="52145" rIns="100278" bIns="52145">
            <a:prstTxWarp prst="textNoShape">
              <a:avLst/>
            </a:prstTxWarp>
            <a:spAutoFit/>
          </a:bodyPr>
          <a:lstStyle/>
          <a:p>
            <a:pPr>
              <a:tabLst>
                <a:tab pos="0" algn="l"/>
                <a:tab pos="1017588" algn="l"/>
                <a:tab pos="2036763" algn="l"/>
                <a:tab pos="3055938" algn="l"/>
                <a:tab pos="4075113" algn="l"/>
                <a:tab pos="5092700" algn="l"/>
                <a:tab pos="6111875" algn="l"/>
                <a:tab pos="7131050" algn="l"/>
                <a:tab pos="8150225" algn="l"/>
                <a:tab pos="9169400" algn="l"/>
                <a:tab pos="10186988" algn="l"/>
                <a:tab pos="11206163" algn="l"/>
              </a:tabLst>
            </a:pPr>
            <a:r>
              <a:rPr lang="en-GB" sz="2200" dirty="0">
                <a:solidFill>
                  <a:srgbClr val="000000"/>
                </a:solidFill>
                <a:latin typeface="Times" pitchFamily="4" charset="0"/>
                <a:ea typeface="Times" pitchFamily="4" charset="0"/>
                <a:cs typeface="Times" pitchFamily="4" charset="0"/>
              </a:rPr>
              <a:t>Magnitude of the EMC effect for C and </a:t>
            </a:r>
            <a:r>
              <a:rPr lang="en-GB" sz="2200" baseline="30000" dirty="0">
                <a:solidFill>
                  <a:srgbClr val="000000"/>
                </a:solidFill>
                <a:latin typeface="Times" pitchFamily="4" charset="0"/>
                <a:ea typeface="Times" pitchFamily="4" charset="0"/>
                <a:cs typeface="Times" pitchFamily="4" charset="0"/>
              </a:rPr>
              <a:t>9</a:t>
            </a:r>
            <a:r>
              <a:rPr lang="en-GB" sz="2200" dirty="0">
                <a:solidFill>
                  <a:srgbClr val="000000"/>
                </a:solidFill>
                <a:latin typeface="Times" pitchFamily="4" charset="0"/>
                <a:ea typeface="Times" pitchFamily="4" charset="0"/>
                <a:cs typeface="Times" pitchFamily="4" charset="0"/>
              </a:rPr>
              <a:t>Be very </a:t>
            </a:r>
            <a:r>
              <a:rPr lang="en-GB" sz="2200" dirty="0" smtClean="0">
                <a:solidFill>
                  <a:srgbClr val="000000"/>
                </a:solidFill>
                <a:latin typeface="Times" pitchFamily="4" charset="0"/>
                <a:ea typeface="Times" pitchFamily="4" charset="0"/>
                <a:cs typeface="Times" pitchFamily="4" charset="0"/>
              </a:rPr>
              <a:t>similar, but</a:t>
            </a:r>
            <a:r>
              <a:rPr lang="en-GB" sz="2200" dirty="0" smtClean="0">
                <a:solidFill>
                  <a:srgbClr val="FF0000"/>
                </a:solidFill>
                <a:latin typeface="Times" pitchFamily="4" charset="0"/>
                <a:ea typeface="Times" pitchFamily="4" charset="0"/>
                <a:cs typeface="Times" pitchFamily="4" charset="0"/>
              </a:rPr>
              <a:t> </a:t>
            </a:r>
          </a:p>
          <a:p>
            <a:pPr>
              <a:tabLst>
                <a:tab pos="0" algn="l"/>
                <a:tab pos="1017588" algn="l"/>
                <a:tab pos="2036763" algn="l"/>
                <a:tab pos="3055938" algn="l"/>
                <a:tab pos="4075113" algn="l"/>
                <a:tab pos="5092700" algn="l"/>
                <a:tab pos="6111875" algn="l"/>
                <a:tab pos="7131050" algn="l"/>
                <a:tab pos="8150225" algn="l"/>
                <a:tab pos="9169400" algn="l"/>
                <a:tab pos="10186988" algn="l"/>
                <a:tab pos="11206163" algn="l"/>
              </a:tabLst>
            </a:pPr>
            <a:r>
              <a:rPr lang="en-GB" sz="2200" dirty="0" smtClean="0">
                <a:solidFill>
                  <a:srgbClr val="FF0000"/>
                </a:solidFill>
                <a:latin typeface="Times" pitchFamily="4" charset="0"/>
                <a:ea typeface="Times" pitchFamily="4" charset="0"/>
                <a:cs typeface="Times" pitchFamily="4" charset="0"/>
              </a:rPr>
              <a:t>                              </a:t>
            </a:r>
            <a:r>
              <a:rPr lang="en-GB" sz="2200" dirty="0" smtClean="0">
                <a:solidFill>
                  <a:srgbClr val="1200FF"/>
                </a:solidFill>
                <a:latin typeface="Symbol" pitchFamily="4" charset="2"/>
                <a:ea typeface="Times" pitchFamily="4" charset="0"/>
                <a:cs typeface="Times" pitchFamily="4" charset="0"/>
              </a:rPr>
              <a:t>r</a:t>
            </a:r>
            <a:r>
              <a:rPr lang="en-GB" sz="2200" dirty="0">
                <a:solidFill>
                  <a:srgbClr val="1200FF"/>
                </a:solidFill>
                <a:latin typeface="Times" pitchFamily="4" charset="0"/>
                <a:ea typeface="Times" pitchFamily="4" charset="0"/>
                <a:cs typeface="Times" pitchFamily="4" charset="0"/>
              </a:rPr>
              <a:t>(</a:t>
            </a:r>
            <a:r>
              <a:rPr lang="en-GB" sz="2200" baseline="30000" dirty="0">
                <a:solidFill>
                  <a:srgbClr val="1200FF"/>
                </a:solidFill>
                <a:latin typeface="Times" pitchFamily="4" charset="0"/>
                <a:ea typeface="Times" pitchFamily="4" charset="0"/>
                <a:cs typeface="Times" pitchFamily="4" charset="0"/>
              </a:rPr>
              <a:t>9</a:t>
            </a:r>
            <a:r>
              <a:rPr lang="en-GB" sz="2200" dirty="0">
                <a:solidFill>
                  <a:srgbClr val="1200FF"/>
                </a:solidFill>
                <a:latin typeface="Times" pitchFamily="4" charset="0"/>
                <a:ea typeface="Times" pitchFamily="4" charset="0"/>
                <a:cs typeface="Times" pitchFamily="4" charset="0"/>
              </a:rPr>
              <a:t>Be) &lt;&lt; </a:t>
            </a:r>
            <a:r>
              <a:rPr lang="en-GB" sz="2200" dirty="0">
                <a:solidFill>
                  <a:srgbClr val="1200FF"/>
                </a:solidFill>
                <a:latin typeface="Symbol" pitchFamily="4" charset="2"/>
                <a:ea typeface="Times" pitchFamily="4" charset="0"/>
                <a:cs typeface="Times" pitchFamily="4" charset="0"/>
              </a:rPr>
              <a:t>r</a:t>
            </a:r>
            <a:r>
              <a:rPr lang="en-GB" sz="2200" dirty="0">
                <a:solidFill>
                  <a:srgbClr val="1200FF"/>
                </a:solidFill>
                <a:latin typeface="Times" pitchFamily="4" charset="0"/>
                <a:ea typeface="Times" pitchFamily="4" charset="0"/>
                <a:cs typeface="Times" pitchFamily="4" charset="0"/>
              </a:rPr>
              <a:t>(</a:t>
            </a:r>
            <a:r>
              <a:rPr lang="en-GB" sz="2200" baseline="30000" dirty="0">
                <a:solidFill>
                  <a:srgbClr val="1200FF"/>
                </a:solidFill>
                <a:latin typeface="Times" pitchFamily="4" charset="0"/>
                <a:ea typeface="Times" pitchFamily="4" charset="0"/>
                <a:cs typeface="Times" pitchFamily="4" charset="0"/>
              </a:rPr>
              <a:t>12</a:t>
            </a:r>
            <a:r>
              <a:rPr lang="en-GB" sz="2200" dirty="0">
                <a:solidFill>
                  <a:srgbClr val="1200FF"/>
                </a:solidFill>
                <a:latin typeface="Times" pitchFamily="4" charset="0"/>
                <a:ea typeface="Times" pitchFamily="4" charset="0"/>
                <a:cs typeface="Times" pitchFamily="4" charset="0"/>
              </a:rPr>
              <a:t>C)</a:t>
            </a:r>
          </a:p>
        </p:txBody>
      </p:sp>
      <p:sp>
        <p:nvSpPr>
          <p:cNvPr id="11" name="TextBox 8"/>
          <p:cNvSpPr txBox="1">
            <a:spLocks noChangeArrowheads="1"/>
          </p:cNvSpPr>
          <p:nvPr/>
        </p:nvSpPr>
        <p:spPr bwMode="auto">
          <a:xfrm>
            <a:off x="388764" y="5438263"/>
            <a:ext cx="4148137" cy="830997"/>
          </a:xfrm>
          <a:prstGeom prst="rect">
            <a:avLst/>
          </a:prstGeom>
          <a:noFill/>
          <a:ln w="9525">
            <a:noFill/>
            <a:miter lim="800000"/>
            <a:headEnd/>
            <a:tailEnd/>
          </a:ln>
        </p:spPr>
        <p:txBody>
          <a:bodyPr>
            <a:prstTxWarp prst="textNoShape">
              <a:avLst/>
            </a:prstTxWarp>
            <a:spAutoFit/>
          </a:bodyPr>
          <a:lstStyle/>
          <a:p>
            <a:pPr algn="ctr"/>
            <a:r>
              <a:rPr lang="en-US" dirty="0">
                <a:solidFill>
                  <a:srgbClr val="1200FF"/>
                </a:solidFill>
              </a:rPr>
              <a:t>EMC effect:  A-</a:t>
            </a:r>
            <a:r>
              <a:rPr lang="en-US" dirty="0" smtClean="0">
                <a:solidFill>
                  <a:srgbClr val="1200FF"/>
                </a:solidFill>
              </a:rPr>
              <a:t>dependent</a:t>
            </a:r>
          </a:p>
          <a:p>
            <a:pPr algn="ctr"/>
            <a:r>
              <a:rPr lang="en-US" dirty="0" smtClean="0">
                <a:solidFill>
                  <a:srgbClr val="1200FF"/>
                </a:solidFill>
              </a:rPr>
              <a:t>(</a:t>
            </a:r>
            <a:r>
              <a:rPr lang="en-US" dirty="0" err="1" smtClean="0">
                <a:solidFill>
                  <a:srgbClr val="1200FF"/>
                </a:solidFill>
                <a:latin typeface="Symbol" charset="2"/>
                <a:cs typeface="Symbol" charset="2"/>
              </a:rPr>
              <a:t>r</a:t>
            </a:r>
            <a:r>
              <a:rPr lang="en-US" dirty="0" err="1" smtClean="0">
                <a:solidFill>
                  <a:srgbClr val="1200FF"/>
                </a:solidFill>
              </a:rPr>
              <a:t>-dep</a:t>
            </a:r>
            <a:r>
              <a:rPr lang="en-US" dirty="0" smtClean="0">
                <a:solidFill>
                  <a:srgbClr val="1200FF"/>
                </a:solidFill>
              </a:rPr>
              <a:t>. </a:t>
            </a:r>
            <a:r>
              <a:rPr lang="en-US" dirty="0" err="1" smtClean="0">
                <a:solidFill>
                  <a:srgbClr val="1200FF"/>
                </a:solidFill>
                <a:latin typeface="Wingdings"/>
                <a:ea typeface="Wingdings"/>
                <a:cs typeface="Wingdings"/>
              </a:rPr>
              <a:t></a:t>
            </a:r>
            <a:r>
              <a:rPr lang="en-US" dirty="0" smtClean="0">
                <a:solidFill>
                  <a:srgbClr val="1200FF"/>
                </a:solidFill>
              </a:rPr>
              <a:t> factor of 2) </a:t>
            </a:r>
            <a:endParaRPr lang="en-US" dirty="0">
              <a:solidFill>
                <a:srgbClr val="1200FF"/>
              </a:solidFill>
            </a:endParaRPr>
          </a:p>
        </p:txBody>
      </p:sp>
      <p:pic>
        <p:nvPicPr>
          <p:cNvPr id="12" name="Picture 11" descr="he4_12c_comp.eps"/>
          <p:cNvPicPr>
            <a:picLocks noChangeAspect="1"/>
          </p:cNvPicPr>
          <p:nvPr/>
        </p:nvPicPr>
        <mc:AlternateContent>
          <mc:Choice xmlns:ma="http://schemas.microsoft.com/office/mac/drawingml/2008/main" Requires="ma">
            <p:blipFill>
              <a:blip r:embed="rId3"/>
              <a:srcRect l="3529" t="50909" r="3529"/>
              <a:stretch>
                <a:fillRect/>
              </a:stretch>
            </p:blipFill>
          </mc:Choice>
          <mc:Fallback>
            <p:blipFill>
              <a:blip r:embed="rId4"/>
              <a:srcRect l="3529" t="50909" r="3529"/>
              <a:stretch>
                <a:fillRect/>
              </a:stretch>
            </p:blipFill>
          </mc:Fallback>
        </mc:AlternateContent>
        <p:spPr>
          <a:xfrm>
            <a:off x="4636936" y="234840"/>
            <a:ext cx="5421464" cy="3705877"/>
          </a:xfrm>
          <a:prstGeom prst="rect">
            <a:avLst/>
          </a:prstGeom>
        </p:spPr>
      </p:pic>
      <p:pic>
        <p:nvPicPr>
          <p:cNvPr id="13" name="Picture 12" descr="be_12c_comp.eps"/>
          <p:cNvPicPr>
            <a:picLocks noChangeAspect="1"/>
          </p:cNvPicPr>
          <p:nvPr/>
        </p:nvPicPr>
        <mc:AlternateContent>
          <mc:Choice xmlns:ma="http://schemas.microsoft.com/office/mac/drawingml/2008/main" Requires="ma">
            <p:blipFill>
              <a:blip r:embed="rId5"/>
              <a:srcRect l="3529" t="50909" r="3529"/>
              <a:stretch>
                <a:fillRect/>
              </a:stretch>
            </p:blipFill>
          </mc:Choice>
          <mc:Fallback>
            <p:blipFill>
              <a:blip r:embed="rId6"/>
              <a:srcRect l="3529" t="50909" r="3529"/>
              <a:stretch>
                <a:fillRect/>
              </a:stretch>
            </p:blipFill>
          </mc:Fallback>
        </mc:AlternateContent>
        <p:spPr>
          <a:xfrm>
            <a:off x="4636946" y="3378421"/>
            <a:ext cx="5421454" cy="3705835"/>
          </a:xfrm>
          <a:prstGeom prst="rect">
            <a:avLst/>
          </a:prstGeom>
        </p:spPr>
      </p:pic>
      <p:sp>
        <p:nvSpPr>
          <p:cNvPr id="14" name="Rectangle 5"/>
          <p:cNvSpPr>
            <a:spLocks noChangeArrowheads="1"/>
          </p:cNvSpPr>
          <p:nvPr/>
        </p:nvSpPr>
        <p:spPr bwMode="auto">
          <a:xfrm rot="20220000">
            <a:off x="8137451" y="5641587"/>
            <a:ext cx="1573213" cy="420688"/>
          </a:xfrm>
          <a:prstGeom prst="rect">
            <a:avLst/>
          </a:prstGeom>
          <a:noFill/>
          <a:ln w="9525">
            <a:noFill/>
            <a:round/>
            <a:headEnd/>
            <a:tailEnd/>
          </a:ln>
        </p:spPr>
        <p:txBody>
          <a:bodyPr lIns="100278" tIns="52145" rIns="100278" bIns="52145">
            <a:prstTxWarp prst="textNoShape">
              <a:avLst/>
            </a:prstTxWarp>
            <a:spAutoFit/>
          </a:bodyPr>
          <a:lstStyle/>
          <a:p>
            <a:pPr>
              <a:tabLst>
                <a:tab pos="0" algn="l"/>
                <a:tab pos="1017588" algn="l"/>
                <a:tab pos="2036763" algn="l"/>
                <a:tab pos="3055938" algn="l"/>
                <a:tab pos="4075113" algn="l"/>
                <a:tab pos="5092700" algn="l"/>
                <a:tab pos="6111875" algn="l"/>
                <a:tab pos="7131050" algn="l"/>
                <a:tab pos="8150225" algn="l"/>
                <a:tab pos="9169400" algn="l"/>
                <a:tab pos="10186988" algn="l"/>
                <a:tab pos="11206163" algn="l"/>
              </a:tabLst>
            </a:pPr>
            <a:r>
              <a:rPr lang="en-GB" sz="2000" dirty="0">
                <a:solidFill>
                  <a:srgbClr val="808080"/>
                </a:solidFill>
              </a:rPr>
              <a:t>Preliminary</a:t>
            </a:r>
          </a:p>
        </p:txBody>
      </p:sp>
      <p:sp>
        <p:nvSpPr>
          <p:cNvPr id="51205" name="Rectangle 5"/>
          <p:cNvSpPr>
            <a:spLocks noChangeArrowheads="1"/>
          </p:cNvSpPr>
          <p:nvPr/>
        </p:nvSpPr>
        <p:spPr bwMode="auto">
          <a:xfrm rot="-1380000">
            <a:off x="8123377" y="2458815"/>
            <a:ext cx="1573213" cy="420688"/>
          </a:xfrm>
          <a:prstGeom prst="rect">
            <a:avLst/>
          </a:prstGeom>
          <a:noFill/>
          <a:ln w="9525">
            <a:noFill/>
            <a:round/>
            <a:headEnd/>
            <a:tailEnd/>
          </a:ln>
        </p:spPr>
        <p:txBody>
          <a:bodyPr lIns="100278" tIns="52145" rIns="100278" bIns="52145">
            <a:prstTxWarp prst="textNoShape">
              <a:avLst/>
            </a:prstTxWarp>
            <a:spAutoFit/>
          </a:bodyPr>
          <a:lstStyle/>
          <a:p>
            <a:pPr>
              <a:tabLst>
                <a:tab pos="0" algn="l"/>
                <a:tab pos="1017588" algn="l"/>
                <a:tab pos="2036763" algn="l"/>
                <a:tab pos="3055938" algn="l"/>
                <a:tab pos="4075113" algn="l"/>
                <a:tab pos="5092700" algn="l"/>
                <a:tab pos="6111875" algn="l"/>
                <a:tab pos="7131050" algn="l"/>
                <a:tab pos="8150225" algn="l"/>
                <a:tab pos="9169400" algn="l"/>
                <a:tab pos="10186988" algn="l"/>
                <a:tab pos="11206163" algn="l"/>
              </a:tabLst>
            </a:pPr>
            <a:r>
              <a:rPr lang="en-GB" sz="2000" dirty="0">
                <a:solidFill>
                  <a:srgbClr val="808080"/>
                </a:solidFill>
              </a:rPr>
              <a:t>Preliminary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p:spPr>
        <p:txBody>
          <a:bodyPr/>
          <a:lstStyle/>
          <a:p>
            <a:pPr defTabSz="946150"/>
            <a:fld id="{F359FCCB-0BE7-B64A-B4A6-4AD2A52B1A6C}" type="slidenum">
              <a:rPr lang="en-US" smtClean="0">
                <a:latin typeface="Arial" pitchFamily="4" charset="0"/>
                <a:ea typeface="Arial Unicode MS" charset="0"/>
                <a:cs typeface="Arial Unicode MS" charset="0"/>
              </a:rPr>
              <a:pPr defTabSz="946150"/>
              <a:t>34</a:t>
            </a:fld>
            <a:endParaRPr lang="en-US" smtClean="0">
              <a:latin typeface="Arial" pitchFamily="4" charset="0"/>
              <a:ea typeface="Arial Unicode MS" charset="0"/>
              <a:cs typeface="Arial Unicode MS" charset="0"/>
            </a:endParaRPr>
          </a:p>
        </p:txBody>
      </p:sp>
      <p:pic>
        <p:nvPicPr>
          <p:cNvPr id="15" name="Picture 14" descr="emc_slopes1.gif"/>
          <p:cNvPicPr>
            <a:picLocks noChangeAspect="1"/>
          </p:cNvPicPr>
          <p:nvPr/>
        </p:nvPicPr>
        <p:blipFill>
          <a:blip r:embed="rId3"/>
          <a:stretch>
            <a:fillRect/>
          </a:stretch>
        </p:blipFill>
        <p:spPr>
          <a:xfrm>
            <a:off x="2249424" y="3337560"/>
            <a:ext cx="5463822" cy="3657600"/>
          </a:xfrm>
          <a:prstGeom prst="rect">
            <a:avLst/>
          </a:prstGeom>
        </p:spPr>
      </p:pic>
      <p:sp>
        <p:nvSpPr>
          <p:cNvPr id="11" name="Rectangle 8"/>
          <p:cNvSpPr>
            <a:spLocks noGrp="1" noChangeArrowheads="1"/>
          </p:cNvSpPr>
          <p:nvPr>
            <p:ph type="title"/>
          </p:nvPr>
        </p:nvSpPr>
        <p:spPr>
          <a:xfrm>
            <a:off x="373063" y="374650"/>
            <a:ext cx="8751887" cy="395288"/>
          </a:xfrm>
          <a:noFill/>
        </p:spPr>
        <p:txBody>
          <a:bodyPr/>
          <a:lstStyle/>
          <a:p>
            <a:r>
              <a:rPr lang="en-US" sz="2400" smtClean="0">
                <a:ea typeface="ＭＳ Ｐゴシック" pitchFamily="4" charset="-128"/>
                <a:cs typeface="ＭＳ Ｐゴシック" pitchFamily="4" charset="-128"/>
              </a:rPr>
              <a:t>A or density dependence ?</a:t>
            </a:r>
          </a:p>
        </p:txBody>
      </p:sp>
      <p:sp>
        <p:nvSpPr>
          <p:cNvPr id="12" name="TextBox 11"/>
          <p:cNvSpPr txBox="1"/>
          <p:nvPr/>
        </p:nvSpPr>
        <p:spPr>
          <a:xfrm>
            <a:off x="289651" y="1253794"/>
            <a:ext cx="4931826" cy="830997"/>
          </a:xfrm>
          <a:prstGeom prst="rect">
            <a:avLst/>
          </a:prstGeom>
          <a:noFill/>
        </p:spPr>
        <p:txBody>
          <a:bodyPr wrap="square" rtlCol="0">
            <a:spAutoFit/>
          </a:bodyPr>
          <a:lstStyle/>
          <a:p>
            <a:r>
              <a:rPr lang="en-US" dirty="0" smtClean="0">
                <a:latin typeface="Times"/>
                <a:cs typeface="Times"/>
              </a:rPr>
              <a:t>Fit of the EMC ratio for 0.3&lt;</a:t>
            </a:r>
            <a:r>
              <a:rPr lang="en-US" dirty="0" err="1" smtClean="0">
                <a:latin typeface="Times"/>
                <a:cs typeface="Times"/>
              </a:rPr>
              <a:t>x</a:t>
            </a:r>
            <a:r>
              <a:rPr lang="en-US" dirty="0" smtClean="0">
                <a:latin typeface="Times"/>
                <a:cs typeface="Times"/>
              </a:rPr>
              <a:t>&lt;0.7 and look at A-dependence of the slope</a:t>
            </a:r>
            <a:endParaRPr lang="en-US" dirty="0">
              <a:latin typeface="Times"/>
              <a:cs typeface="Times"/>
            </a:endParaRPr>
          </a:p>
        </p:txBody>
      </p:sp>
      <p:pic>
        <p:nvPicPr>
          <p:cNvPr id="13" name="Picture 12" descr="heavy_targ.eps"/>
          <p:cNvPicPr>
            <a:picLocks noChangeAspect="1"/>
          </p:cNvPicPr>
          <p:nvPr/>
        </p:nvPicPr>
        <mc:AlternateContent>
          <mc:Choice xmlns:ma="http://schemas.microsoft.com/office/mac/drawingml/2008/main" Requires="ma">
            <p:blipFill>
              <a:blip r:embed="rId4"/>
              <a:srcRect t="50000"/>
              <a:stretch>
                <a:fillRect/>
              </a:stretch>
            </p:blipFill>
          </mc:Choice>
          <mc:Fallback>
            <p:blipFill>
              <a:blip r:embed="rId5"/>
              <a:srcRect t="50000"/>
              <a:stretch>
                <a:fillRect/>
              </a:stretch>
            </p:blipFill>
          </mc:Fallback>
        </mc:AlternateContent>
        <p:spPr>
          <a:xfrm>
            <a:off x="5151575" y="427383"/>
            <a:ext cx="4239419" cy="2743200"/>
          </a:xfrm>
          <a:prstGeom prst="rect">
            <a:avLst/>
          </a:prstGeom>
        </p:spPr>
      </p:pic>
      <p:cxnSp>
        <p:nvCxnSpPr>
          <p:cNvPr id="14" name="Straight Connector 13"/>
          <p:cNvCxnSpPr/>
          <p:nvPr/>
        </p:nvCxnSpPr>
        <p:spPr bwMode="auto">
          <a:xfrm>
            <a:off x="6265773" y="1383014"/>
            <a:ext cx="1665228" cy="57860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Arrow Connector 15"/>
          <p:cNvCxnSpPr>
            <a:stCxn id="17" idx="1"/>
          </p:cNvCxnSpPr>
          <p:nvPr/>
        </p:nvCxnSpPr>
        <p:spPr bwMode="auto">
          <a:xfrm rot="10800000">
            <a:off x="7366520" y="4177271"/>
            <a:ext cx="510971" cy="232416"/>
          </a:xfrm>
          <a:prstGeom prst="straightConnector1">
            <a:avLst/>
          </a:prstGeom>
          <a:solidFill>
            <a:schemeClr val="accent1"/>
          </a:solidFill>
          <a:ln w="9525" cap="flat" cmpd="sng" algn="ctr">
            <a:solidFill>
              <a:srgbClr val="F80000"/>
            </a:solidFill>
            <a:prstDash val="solid"/>
            <a:round/>
            <a:headEnd type="none" w="med" len="med"/>
            <a:tailEnd type="arrow"/>
          </a:ln>
          <a:effectLst/>
        </p:spPr>
      </p:cxnSp>
      <p:sp>
        <p:nvSpPr>
          <p:cNvPr id="17" name="TextBox 16"/>
          <p:cNvSpPr txBox="1"/>
          <p:nvPr/>
        </p:nvSpPr>
        <p:spPr>
          <a:xfrm>
            <a:off x="7877490" y="4209632"/>
            <a:ext cx="1154357" cy="400110"/>
          </a:xfrm>
          <a:prstGeom prst="rect">
            <a:avLst/>
          </a:prstGeom>
          <a:noFill/>
        </p:spPr>
        <p:txBody>
          <a:bodyPr wrap="none" rtlCol="0">
            <a:spAutoFit/>
          </a:bodyPr>
          <a:lstStyle/>
          <a:p>
            <a:r>
              <a:rPr lang="en-US" sz="2000" dirty="0" smtClean="0">
                <a:solidFill>
                  <a:srgbClr val="FF0000"/>
                </a:solidFill>
              </a:rPr>
              <a:t>E03-103</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p:spPr>
        <p:txBody>
          <a:bodyPr/>
          <a:lstStyle/>
          <a:p>
            <a:pPr defTabSz="946150"/>
            <a:fld id="{F359FCCB-0BE7-B64A-B4A6-4AD2A52B1A6C}" type="slidenum">
              <a:rPr lang="en-US" smtClean="0">
                <a:latin typeface="Arial" pitchFamily="4" charset="0"/>
                <a:ea typeface="Arial Unicode MS" charset="0"/>
                <a:cs typeface="Arial Unicode MS" charset="0"/>
              </a:rPr>
              <a:pPr defTabSz="946150"/>
              <a:t>35</a:t>
            </a:fld>
            <a:endParaRPr lang="en-US" smtClean="0">
              <a:latin typeface="Arial" pitchFamily="4" charset="0"/>
              <a:ea typeface="Arial Unicode MS" charset="0"/>
              <a:cs typeface="Arial Unicode MS" charset="0"/>
            </a:endParaRPr>
          </a:p>
        </p:txBody>
      </p:sp>
      <p:sp>
        <p:nvSpPr>
          <p:cNvPr id="51206" name="Rectangle 8"/>
          <p:cNvSpPr>
            <a:spLocks noGrp="1" noChangeArrowheads="1"/>
          </p:cNvSpPr>
          <p:nvPr>
            <p:ph type="title"/>
          </p:nvPr>
        </p:nvSpPr>
        <p:spPr>
          <a:xfrm>
            <a:off x="373063" y="374650"/>
            <a:ext cx="8751887" cy="395288"/>
          </a:xfrm>
          <a:noFill/>
        </p:spPr>
        <p:txBody>
          <a:bodyPr/>
          <a:lstStyle/>
          <a:p>
            <a:r>
              <a:rPr lang="en-US" sz="2400" smtClean="0">
                <a:ea typeface="ＭＳ Ｐゴシック" pitchFamily="4" charset="-128"/>
                <a:cs typeface="ＭＳ Ｐゴシック" pitchFamily="4" charset="-128"/>
              </a:rPr>
              <a:t>A or density dependence ?</a:t>
            </a:r>
          </a:p>
        </p:txBody>
      </p:sp>
      <p:pic>
        <p:nvPicPr>
          <p:cNvPr id="5" name="Picture 4" descr="emc_slopes2.gif"/>
          <p:cNvPicPr>
            <a:picLocks noChangeAspect="1"/>
          </p:cNvPicPr>
          <p:nvPr/>
        </p:nvPicPr>
        <p:blipFill>
          <a:blip r:embed="rId3"/>
          <a:stretch>
            <a:fillRect/>
          </a:stretch>
        </p:blipFill>
        <p:spPr>
          <a:xfrm>
            <a:off x="2248122" y="3337664"/>
            <a:ext cx="5463822" cy="3657600"/>
          </a:xfrm>
          <a:prstGeom prst="rect">
            <a:avLst/>
          </a:prstGeom>
        </p:spPr>
      </p:pic>
      <p:sp>
        <p:nvSpPr>
          <p:cNvPr id="6" name="TextBox 5"/>
          <p:cNvSpPr txBox="1"/>
          <p:nvPr/>
        </p:nvSpPr>
        <p:spPr>
          <a:xfrm>
            <a:off x="289651" y="1253794"/>
            <a:ext cx="4931826" cy="830997"/>
          </a:xfrm>
          <a:prstGeom prst="rect">
            <a:avLst/>
          </a:prstGeom>
          <a:noFill/>
        </p:spPr>
        <p:txBody>
          <a:bodyPr wrap="square" rtlCol="0">
            <a:spAutoFit/>
          </a:bodyPr>
          <a:lstStyle/>
          <a:p>
            <a:r>
              <a:rPr lang="en-US" dirty="0" smtClean="0">
                <a:solidFill>
                  <a:srgbClr val="131313"/>
                </a:solidFill>
                <a:latin typeface="Times"/>
                <a:cs typeface="Times"/>
              </a:rPr>
              <a:t>Fit of the EMC ratio for 0.3&lt;</a:t>
            </a:r>
            <a:r>
              <a:rPr lang="en-US" dirty="0" err="1" smtClean="0">
                <a:solidFill>
                  <a:srgbClr val="131313"/>
                </a:solidFill>
                <a:latin typeface="Times"/>
                <a:cs typeface="Times"/>
              </a:rPr>
              <a:t>x</a:t>
            </a:r>
            <a:r>
              <a:rPr lang="en-US" dirty="0" smtClean="0">
                <a:solidFill>
                  <a:srgbClr val="131313"/>
                </a:solidFill>
                <a:latin typeface="Times"/>
                <a:cs typeface="Times"/>
              </a:rPr>
              <a:t>&lt;0.7 and look at A-dependence of the slope</a:t>
            </a:r>
            <a:endParaRPr lang="en-US" dirty="0">
              <a:solidFill>
                <a:srgbClr val="131313"/>
              </a:solidFill>
              <a:latin typeface="Times"/>
              <a:cs typeface="Times"/>
            </a:endParaRPr>
          </a:p>
        </p:txBody>
      </p:sp>
      <p:cxnSp>
        <p:nvCxnSpPr>
          <p:cNvPr id="7" name="Straight Arrow Connector 6"/>
          <p:cNvCxnSpPr>
            <a:stCxn id="8" idx="1"/>
          </p:cNvCxnSpPr>
          <p:nvPr/>
        </p:nvCxnSpPr>
        <p:spPr bwMode="auto">
          <a:xfrm rot="10800000">
            <a:off x="7366520" y="4177271"/>
            <a:ext cx="510971" cy="232416"/>
          </a:xfrm>
          <a:prstGeom prst="straightConnector1">
            <a:avLst/>
          </a:prstGeom>
          <a:solidFill>
            <a:schemeClr val="accent1"/>
          </a:solidFill>
          <a:ln w="9525" cap="flat" cmpd="sng" algn="ctr">
            <a:solidFill>
              <a:srgbClr val="F80000"/>
            </a:solidFill>
            <a:prstDash val="solid"/>
            <a:round/>
            <a:headEnd type="none" w="med" len="med"/>
            <a:tailEnd type="arrow"/>
          </a:ln>
          <a:effectLst/>
        </p:spPr>
      </p:cxnSp>
      <p:sp>
        <p:nvSpPr>
          <p:cNvPr id="8" name="TextBox 7"/>
          <p:cNvSpPr txBox="1"/>
          <p:nvPr/>
        </p:nvSpPr>
        <p:spPr>
          <a:xfrm>
            <a:off x="7877490" y="4209632"/>
            <a:ext cx="1154357" cy="400110"/>
          </a:xfrm>
          <a:prstGeom prst="rect">
            <a:avLst/>
          </a:prstGeom>
          <a:noFill/>
        </p:spPr>
        <p:txBody>
          <a:bodyPr wrap="none" rtlCol="0">
            <a:spAutoFit/>
          </a:bodyPr>
          <a:lstStyle/>
          <a:p>
            <a:r>
              <a:rPr lang="en-US" sz="2000" dirty="0" smtClean="0">
                <a:solidFill>
                  <a:srgbClr val="FF0000"/>
                </a:solidFill>
              </a:rPr>
              <a:t>E03-103</a:t>
            </a:r>
            <a:endParaRPr lang="en-US" sz="2000" dirty="0">
              <a:solidFill>
                <a:srgbClr val="FF0000"/>
              </a:solidFill>
            </a:endParaRPr>
          </a:p>
        </p:txBody>
      </p:sp>
      <p:cxnSp>
        <p:nvCxnSpPr>
          <p:cNvPr id="14" name="Straight Arrow Connector 13"/>
          <p:cNvCxnSpPr/>
          <p:nvPr/>
        </p:nvCxnSpPr>
        <p:spPr bwMode="auto">
          <a:xfrm>
            <a:off x="4572320" y="3951469"/>
            <a:ext cx="1145676" cy="5169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TextBox 14"/>
          <p:cNvSpPr txBox="1"/>
          <p:nvPr/>
        </p:nvSpPr>
        <p:spPr>
          <a:xfrm>
            <a:off x="3153098" y="3550974"/>
            <a:ext cx="3620711" cy="400110"/>
          </a:xfrm>
          <a:prstGeom prst="rect">
            <a:avLst/>
          </a:prstGeom>
          <a:noFill/>
        </p:spPr>
        <p:txBody>
          <a:bodyPr wrap="square" rtlCol="0">
            <a:spAutoFit/>
          </a:bodyPr>
          <a:lstStyle/>
          <a:p>
            <a:r>
              <a:rPr lang="en-US" sz="2000" dirty="0" smtClean="0"/>
              <a:t>SLAC A-</a:t>
            </a:r>
            <a:r>
              <a:rPr lang="en-US" sz="2000" dirty="0" err="1" smtClean="0"/>
              <a:t>dep</a:t>
            </a:r>
            <a:r>
              <a:rPr lang="en-US" sz="2000" dirty="0" smtClean="0"/>
              <a:t>. </a:t>
            </a:r>
            <a:r>
              <a:rPr lang="en-US" sz="2000" dirty="0" err="1" smtClean="0"/>
              <a:t>parametrization</a:t>
            </a:r>
            <a:endParaRPr lang="en-US" sz="2000" dirty="0"/>
          </a:p>
        </p:txBody>
      </p:sp>
      <p:pic>
        <p:nvPicPr>
          <p:cNvPr id="13" name="Picture 12" descr="heavy_targ.eps"/>
          <p:cNvPicPr>
            <a:picLocks noChangeAspect="1"/>
          </p:cNvPicPr>
          <p:nvPr/>
        </p:nvPicPr>
        <mc:AlternateContent>
          <mc:Choice xmlns:ma="http://schemas.microsoft.com/office/mac/drawingml/2008/main" Requires="ma">
            <p:blipFill>
              <a:blip r:embed="rId4"/>
              <a:srcRect t="50000"/>
              <a:stretch>
                <a:fillRect/>
              </a:stretch>
            </p:blipFill>
          </mc:Choice>
          <mc:Fallback>
            <p:blipFill>
              <a:blip r:embed="rId5"/>
              <a:srcRect t="50000"/>
              <a:stretch>
                <a:fillRect/>
              </a:stretch>
            </p:blipFill>
          </mc:Fallback>
        </mc:AlternateContent>
        <p:spPr>
          <a:xfrm>
            <a:off x="5151575" y="427383"/>
            <a:ext cx="4239419" cy="2743200"/>
          </a:xfrm>
          <a:prstGeom prst="rect">
            <a:avLst/>
          </a:prstGeom>
        </p:spPr>
      </p:pic>
      <p:cxnSp>
        <p:nvCxnSpPr>
          <p:cNvPr id="17" name="Straight Connector 16"/>
          <p:cNvCxnSpPr/>
          <p:nvPr/>
        </p:nvCxnSpPr>
        <p:spPr bwMode="auto">
          <a:xfrm>
            <a:off x="6265773" y="1383014"/>
            <a:ext cx="1665228" cy="578609"/>
          </a:xfrm>
          <a:prstGeom prst="line">
            <a:avLst/>
          </a:prstGeom>
          <a:solidFill>
            <a:schemeClr val="accent1"/>
          </a:solidFill>
          <a:ln w="9525" cap="flat" cmpd="sng" algn="ctr">
            <a:solidFill>
              <a:srgbClr val="131313"/>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p:spPr>
        <p:txBody>
          <a:bodyPr/>
          <a:lstStyle/>
          <a:p>
            <a:pPr defTabSz="946150"/>
            <a:fld id="{F359FCCB-0BE7-B64A-B4A6-4AD2A52B1A6C}" type="slidenum">
              <a:rPr lang="en-US" smtClean="0">
                <a:latin typeface="Arial" pitchFamily="4" charset="0"/>
                <a:ea typeface="Arial Unicode MS" charset="0"/>
                <a:cs typeface="Arial Unicode MS" charset="0"/>
              </a:rPr>
              <a:pPr defTabSz="946150"/>
              <a:t>36</a:t>
            </a:fld>
            <a:endParaRPr lang="en-US" smtClean="0">
              <a:latin typeface="Arial" pitchFamily="4" charset="0"/>
              <a:ea typeface="Arial Unicode MS" charset="0"/>
              <a:cs typeface="Arial Unicode MS" charset="0"/>
            </a:endParaRPr>
          </a:p>
        </p:txBody>
      </p:sp>
      <p:pic>
        <p:nvPicPr>
          <p:cNvPr id="5" name="Picture 4" descr="emc_slopes4.gif"/>
          <p:cNvPicPr>
            <a:picLocks noChangeAspect="1"/>
          </p:cNvPicPr>
          <p:nvPr/>
        </p:nvPicPr>
        <p:blipFill>
          <a:blip r:embed="rId3"/>
          <a:stretch>
            <a:fillRect/>
          </a:stretch>
        </p:blipFill>
        <p:spPr>
          <a:xfrm>
            <a:off x="2249424" y="3337560"/>
            <a:ext cx="5463822" cy="3657600"/>
          </a:xfrm>
          <a:prstGeom prst="rect">
            <a:avLst/>
          </a:prstGeom>
        </p:spPr>
      </p:pic>
      <p:cxnSp>
        <p:nvCxnSpPr>
          <p:cNvPr id="12" name="Straight Arrow Connector 11"/>
          <p:cNvCxnSpPr/>
          <p:nvPr/>
        </p:nvCxnSpPr>
        <p:spPr bwMode="auto">
          <a:xfrm rot="5400000" flipH="1" flipV="1">
            <a:off x="5383566" y="5217996"/>
            <a:ext cx="813451" cy="285395"/>
          </a:xfrm>
          <a:prstGeom prst="straightConnector1">
            <a:avLst/>
          </a:prstGeom>
          <a:solidFill>
            <a:schemeClr val="accent1"/>
          </a:solidFill>
          <a:ln w="9525" cap="flat" cmpd="sng" algn="ctr">
            <a:solidFill>
              <a:srgbClr val="1008E7"/>
            </a:solidFill>
            <a:prstDash val="solid"/>
            <a:round/>
            <a:headEnd type="none" w="med" len="med"/>
            <a:tailEnd type="arrow"/>
          </a:ln>
          <a:effectLst/>
        </p:spPr>
      </p:cxnSp>
      <p:sp>
        <p:nvSpPr>
          <p:cNvPr id="13" name="TextBox 12"/>
          <p:cNvSpPr txBox="1"/>
          <p:nvPr/>
        </p:nvSpPr>
        <p:spPr>
          <a:xfrm>
            <a:off x="4769890" y="5771415"/>
            <a:ext cx="2977654" cy="400110"/>
          </a:xfrm>
          <a:prstGeom prst="rect">
            <a:avLst/>
          </a:prstGeom>
          <a:noFill/>
        </p:spPr>
        <p:txBody>
          <a:bodyPr wrap="square" rtlCol="0">
            <a:spAutoFit/>
          </a:bodyPr>
          <a:lstStyle/>
          <a:p>
            <a:r>
              <a:rPr lang="en-US" sz="2000" dirty="0" smtClean="0">
                <a:solidFill>
                  <a:srgbClr val="1200F7"/>
                </a:solidFill>
                <a:latin typeface="Times"/>
                <a:cs typeface="Times"/>
              </a:rPr>
              <a:t>SLAC</a:t>
            </a:r>
            <a:r>
              <a:rPr lang="en-US" sz="2000" dirty="0" smtClean="0">
                <a:solidFill>
                  <a:srgbClr val="1200F7"/>
                </a:solidFill>
                <a:latin typeface="Symbol" charset="2"/>
                <a:cs typeface="Symbol" charset="2"/>
              </a:rPr>
              <a:t> </a:t>
            </a:r>
            <a:r>
              <a:rPr lang="en-US" sz="2000" dirty="0" err="1" smtClean="0">
                <a:solidFill>
                  <a:srgbClr val="1200F7"/>
                </a:solidFill>
                <a:latin typeface="Symbol" charset="2"/>
                <a:cs typeface="Symbol" charset="2"/>
              </a:rPr>
              <a:t>r</a:t>
            </a:r>
            <a:r>
              <a:rPr lang="en-US" sz="2000" dirty="0" smtClean="0">
                <a:solidFill>
                  <a:srgbClr val="1200F7"/>
                </a:solidFill>
              </a:rPr>
              <a:t>-dependence fit</a:t>
            </a:r>
            <a:endParaRPr lang="en-US" sz="2000" dirty="0">
              <a:solidFill>
                <a:srgbClr val="1200F7"/>
              </a:solidFill>
            </a:endParaRPr>
          </a:p>
        </p:txBody>
      </p:sp>
      <p:sp>
        <p:nvSpPr>
          <p:cNvPr id="16" name="Rectangle 8"/>
          <p:cNvSpPr>
            <a:spLocks noGrp="1" noChangeArrowheads="1"/>
          </p:cNvSpPr>
          <p:nvPr>
            <p:ph type="title"/>
          </p:nvPr>
        </p:nvSpPr>
        <p:spPr>
          <a:xfrm>
            <a:off x="373063" y="374650"/>
            <a:ext cx="8751887" cy="395288"/>
          </a:xfrm>
          <a:noFill/>
        </p:spPr>
        <p:txBody>
          <a:bodyPr/>
          <a:lstStyle/>
          <a:p>
            <a:r>
              <a:rPr lang="en-US" sz="2400" dirty="0" smtClean="0">
                <a:ea typeface="ＭＳ Ｐゴシック" pitchFamily="4" charset="-128"/>
                <a:cs typeface="ＭＳ Ｐゴシック" pitchFamily="4" charset="-128"/>
              </a:rPr>
              <a:t>A or density dependence ?</a:t>
            </a:r>
          </a:p>
        </p:txBody>
      </p:sp>
      <p:sp>
        <p:nvSpPr>
          <p:cNvPr id="17" name="TextBox 16"/>
          <p:cNvSpPr txBox="1"/>
          <p:nvPr/>
        </p:nvSpPr>
        <p:spPr>
          <a:xfrm>
            <a:off x="289651" y="1253794"/>
            <a:ext cx="4931826" cy="830997"/>
          </a:xfrm>
          <a:prstGeom prst="rect">
            <a:avLst/>
          </a:prstGeom>
          <a:noFill/>
        </p:spPr>
        <p:txBody>
          <a:bodyPr wrap="square" rtlCol="0">
            <a:spAutoFit/>
          </a:bodyPr>
          <a:lstStyle/>
          <a:p>
            <a:r>
              <a:rPr lang="en-US" dirty="0" smtClean="0">
                <a:solidFill>
                  <a:srgbClr val="131313"/>
                </a:solidFill>
                <a:latin typeface="Times"/>
                <a:cs typeface="Times"/>
              </a:rPr>
              <a:t>Fit of the EMC ratio for 0.3&lt;</a:t>
            </a:r>
            <a:r>
              <a:rPr lang="en-US" dirty="0" err="1" smtClean="0">
                <a:solidFill>
                  <a:srgbClr val="131313"/>
                </a:solidFill>
                <a:latin typeface="Times"/>
                <a:cs typeface="Times"/>
              </a:rPr>
              <a:t>x</a:t>
            </a:r>
            <a:r>
              <a:rPr lang="en-US" dirty="0" smtClean="0">
                <a:solidFill>
                  <a:srgbClr val="131313"/>
                </a:solidFill>
                <a:latin typeface="Times"/>
                <a:cs typeface="Times"/>
              </a:rPr>
              <a:t>&lt;0.7 and look at A-dependence of the slope</a:t>
            </a:r>
            <a:endParaRPr lang="en-US" dirty="0">
              <a:solidFill>
                <a:srgbClr val="131313"/>
              </a:solidFill>
              <a:latin typeface="Times"/>
              <a:cs typeface="Times"/>
            </a:endParaRPr>
          </a:p>
        </p:txBody>
      </p:sp>
      <p:cxnSp>
        <p:nvCxnSpPr>
          <p:cNvPr id="18" name="Straight Arrow Connector 17"/>
          <p:cNvCxnSpPr>
            <a:stCxn id="19" idx="1"/>
          </p:cNvCxnSpPr>
          <p:nvPr/>
        </p:nvCxnSpPr>
        <p:spPr bwMode="auto">
          <a:xfrm rot="10800000">
            <a:off x="7366520" y="4177271"/>
            <a:ext cx="510971" cy="232416"/>
          </a:xfrm>
          <a:prstGeom prst="straightConnector1">
            <a:avLst/>
          </a:prstGeom>
          <a:solidFill>
            <a:schemeClr val="accent1"/>
          </a:solidFill>
          <a:ln w="9525" cap="flat" cmpd="sng" algn="ctr">
            <a:solidFill>
              <a:srgbClr val="F80000"/>
            </a:solidFill>
            <a:prstDash val="solid"/>
            <a:round/>
            <a:headEnd type="none" w="med" len="med"/>
            <a:tailEnd type="arrow"/>
          </a:ln>
          <a:effectLst/>
        </p:spPr>
      </p:cxnSp>
      <p:sp>
        <p:nvSpPr>
          <p:cNvPr id="19" name="TextBox 18"/>
          <p:cNvSpPr txBox="1"/>
          <p:nvPr/>
        </p:nvSpPr>
        <p:spPr>
          <a:xfrm>
            <a:off x="7877490" y="4209632"/>
            <a:ext cx="1154357" cy="400110"/>
          </a:xfrm>
          <a:prstGeom prst="rect">
            <a:avLst/>
          </a:prstGeom>
          <a:noFill/>
        </p:spPr>
        <p:txBody>
          <a:bodyPr wrap="none" rtlCol="0">
            <a:spAutoFit/>
          </a:bodyPr>
          <a:lstStyle/>
          <a:p>
            <a:r>
              <a:rPr lang="en-US" sz="2000" dirty="0" smtClean="0">
                <a:solidFill>
                  <a:srgbClr val="FF0000"/>
                </a:solidFill>
              </a:rPr>
              <a:t>E03-103</a:t>
            </a:r>
            <a:endParaRPr lang="en-US" sz="2000" dirty="0">
              <a:solidFill>
                <a:srgbClr val="FF0000"/>
              </a:solidFill>
            </a:endParaRPr>
          </a:p>
        </p:txBody>
      </p:sp>
      <p:cxnSp>
        <p:nvCxnSpPr>
          <p:cNvPr id="20" name="Straight Arrow Connector 19"/>
          <p:cNvCxnSpPr/>
          <p:nvPr/>
        </p:nvCxnSpPr>
        <p:spPr bwMode="auto">
          <a:xfrm>
            <a:off x="4572320" y="3951469"/>
            <a:ext cx="1145676" cy="5169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1" name="TextBox 20"/>
          <p:cNvSpPr txBox="1"/>
          <p:nvPr/>
        </p:nvSpPr>
        <p:spPr>
          <a:xfrm>
            <a:off x="3153098" y="3550974"/>
            <a:ext cx="3620711" cy="400110"/>
          </a:xfrm>
          <a:prstGeom prst="rect">
            <a:avLst/>
          </a:prstGeom>
          <a:noFill/>
        </p:spPr>
        <p:txBody>
          <a:bodyPr wrap="square" rtlCol="0">
            <a:spAutoFit/>
          </a:bodyPr>
          <a:lstStyle/>
          <a:p>
            <a:r>
              <a:rPr lang="en-US" sz="2000" dirty="0" smtClean="0"/>
              <a:t>SLAC A-</a:t>
            </a:r>
            <a:r>
              <a:rPr lang="en-US" sz="2000" dirty="0" err="1" smtClean="0"/>
              <a:t>dep</a:t>
            </a:r>
            <a:r>
              <a:rPr lang="en-US" sz="2000" dirty="0" smtClean="0"/>
              <a:t>. </a:t>
            </a:r>
            <a:r>
              <a:rPr lang="en-US" sz="2000" dirty="0" err="1" smtClean="0"/>
              <a:t>parametrization</a:t>
            </a:r>
            <a:endParaRPr lang="en-US" sz="2000" dirty="0"/>
          </a:p>
        </p:txBody>
      </p:sp>
      <p:pic>
        <p:nvPicPr>
          <p:cNvPr id="22" name="Picture 21" descr="heavy_targ.eps"/>
          <p:cNvPicPr>
            <a:picLocks noChangeAspect="1"/>
          </p:cNvPicPr>
          <p:nvPr/>
        </p:nvPicPr>
        <mc:AlternateContent>
          <mc:Choice xmlns:ma="http://schemas.microsoft.com/office/mac/drawingml/2008/main" Requires="ma">
            <p:blipFill>
              <a:blip r:embed="rId4"/>
              <a:srcRect t="50000"/>
              <a:stretch>
                <a:fillRect/>
              </a:stretch>
            </p:blipFill>
          </mc:Choice>
          <mc:Fallback>
            <p:blipFill>
              <a:blip r:embed="rId5"/>
              <a:srcRect t="50000"/>
              <a:stretch>
                <a:fillRect/>
              </a:stretch>
            </p:blipFill>
          </mc:Fallback>
        </mc:AlternateContent>
        <p:spPr>
          <a:xfrm>
            <a:off x="5151575" y="427383"/>
            <a:ext cx="4239419" cy="2743200"/>
          </a:xfrm>
          <a:prstGeom prst="rect">
            <a:avLst/>
          </a:prstGeom>
        </p:spPr>
      </p:pic>
      <p:cxnSp>
        <p:nvCxnSpPr>
          <p:cNvPr id="23" name="Straight Connector 22"/>
          <p:cNvCxnSpPr/>
          <p:nvPr/>
        </p:nvCxnSpPr>
        <p:spPr bwMode="auto">
          <a:xfrm>
            <a:off x="6265773" y="1383014"/>
            <a:ext cx="1665228" cy="578609"/>
          </a:xfrm>
          <a:prstGeom prst="line">
            <a:avLst/>
          </a:prstGeom>
          <a:solidFill>
            <a:schemeClr val="accent1"/>
          </a:solidFill>
          <a:ln w="9525" cap="flat" cmpd="sng" algn="ctr">
            <a:solidFill>
              <a:srgbClr val="131313"/>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p:spPr>
        <p:txBody>
          <a:bodyPr/>
          <a:lstStyle/>
          <a:p>
            <a:pPr defTabSz="946150"/>
            <a:fld id="{F359FCCB-0BE7-B64A-B4A6-4AD2A52B1A6C}" type="slidenum">
              <a:rPr lang="en-US" smtClean="0">
                <a:latin typeface="Arial" pitchFamily="4" charset="0"/>
                <a:ea typeface="Arial Unicode MS" charset="0"/>
                <a:cs typeface="Arial Unicode MS" charset="0"/>
              </a:rPr>
              <a:pPr defTabSz="946150"/>
              <a:t>37</a:t>
            </a:fld>
            <a:endParaRPr lang="en-US" smtClean="0">
              <a:latin typeface="Arial" pitchFamily="4" charset="0"/>
              <a:ea typeface="Arial Unicode MS" charset="0"/>
              <a:cs typeface="Arial Unicode MS" charset="0"/>
            </a:endParaRPr>
          </a:p>
        </p:txBody>
      </p:sp>
      <p:pic>
        <p:nvPicPr>
          <p:cNvPr id="5" name="Picture 4" descr="emc_slopes4.gif"/>
          <p:cNvPicPr>
            <a:picLocks noChangeAspect="1"/>
          </p:cNvPicPr>
          <p:nvPr/>
        </p:nvPicPr>
        <p:blipFill>
          <a:blip r:embed="rId3"/>
          <a:stretch>
            <a:fillRect/>
          </a:stretch>
        </p:blipFill>
        <p:spPr>
          <a:xfrm>
            <a:off x="2249424" y="3337560"/>
            <a:ext cx="5463822" cy="3657600"/>
          </a:xfrm>
          <a:prstGeom prst="rect">
            <a:avLst/>
          </a:prstGeom>
        </p:spPr>
      </p:pic>
      <p:cxnSp>
        <p:nvCxnSpPr>
          <p:cNvPr id="12" name="Straight Arrow Connector 11"/>
          <p:cNvCxnSpPr/>
          <p:nvPr/>
        </p:nvCxnSpPr>
        <p:spPr bwMode="auto">
          <a:xfrm rot="5400000" flipH="1" flipV="1">
            <a:off x="5383566" y="5217996"/>
            <a:ext cx="813451" cy="285395"/>
          </a:xfrm>
          <a:prstGeom prst="straightConnector1">
            <a:avLst/>
          </a:prstGeom>
          <a:solidFill>
            <a:schemeClr val="accent1"/>
          </a:solidFill>
          <a:ln w="9525" cap="flat" cmpd="sng" algn="ctr">
            <a:solidFill>
              <a:srgbClr val="1008E7"/>
            </a:solidFill>
            <a:prstDash val="solid"/>
            <a:round/>
            <a:headEnd type="none" w="med" len="med"/>
            <a:tailEnd type="arrow"/>
          </a:ln>
          <a:effectLst/>
        </p:spPr>
      </p:cxnSp>
      <p:sp>
        <p:nvSpPr>
          <p:cNvPr id="13" name="TextBox 12"/>
          <p:cNvSpPr txBox="1"/>
          <p:nvPr/>
        </p:nvSpPr>
        <p:spPr>
          <a:xfrm>
            <a:off x="4769890" y="5771415"/>
            <a:ext cx="2977654" cy="400110"/>
          </a:xfrm>
          <a:prstGeom prst="rect">
            <a:avLst/>
          </a:prstGeom>
          <a:noFill/>
        </p:spPr>
        <p:txBody>
          <a:bodyPr wrap="square" rtlCol="0">
            <a:spAutoFit/>
          </a:bodyPr>
          <a:lstStyle/>
          <a:p>
            <a:r>
              <a:rPr lang="en-US" sz="2000" dirty="0" smtClean="0">
                <a:solidFill>
                  <a:srgbClr val="1200F7"/>
                </a:solidFill>
                <a:latin typeface="Times"/>
                <a:cs typeface="Times"/>
              </a:rPr>
              <a:t>SLAC</a:t>
            </a:r>
            <a:r>
              <a:rPr lang="en-US" sz="2000" dirty="0" smtClean="0">
                <a:solidFill>
                  <a:srgbClr val="1200F7"/>
                </a:solidFill>
                <a:latin typeface="Symbol" charset="2"/>
                <a:cs typeface="Symbol" charset="2"/>
              </a:rPr>
              <a:t> </a:t>
            </a:r>
            <a:r>
              <a:rPr lang="en-US" sz="2000" dirty="0" err="1" smtClean="0">
                <a:solidFill>
                  <a:srgbClr val="1200F7"/>
                </a:solidFill>
                <a:latin typeface="Symbol" charset="2"/>
                <a:cs typeface="Symbol" charset="2"/>
              </a:rPr>
              <a:t>r</a:t>
            </a:r>
            <a:r>
              <a:rPr lang="en-US" sz="2000" dirty="0" smtClean="0">
                <a:solidFill>
                  <a:srgbClr val="1200F7"/>
                </a:solidFill>
              </a:rPr>
              <a:t>-dependence fit</a:t>
            </a:r>
            <a:endParaRPr lang="en-US" sz="2000" dirty="0">
              <a:solidFill>
                <a:srgbClr val="1200F7"/>
              </a:solidFill>
            </a:endParaRPr>
          </a:p>
        </p:txBody>
      </p:sp>
      <p:sp>
        <p:nvSpPr>
          <p:cNvPr id="16" name="Rectangle 8"/>
          <p:cNvSpPr>
            <a:spLocks noGrp="1" noChangeArrowheads="1"/>
          </p:cNvSpPr>
          <p:nvPr>
            <p:ph type="title"/>
          </p:nvPr>
        </p:nvSpPr>
        <p:spPr>
          <a:xfrm>
            <a:off x="373063" y="374650"/>
            <a:ext cx="8751887" cy="395288"/>
          </a:xfrm>
          <a:noFill/>
        </p:spPr>
        <p:txBody>
          <a:bodyPr/>
          <a:lstStyle/>
          <a:p>
            <a:r>
              <a:rPr lang="en-US" sz="2400" dirty="0" smtClean="0">
                <a:ea typeface="ＭＳ Ｐゴシック" pitchFamily="4" charset="-128"/>
                <a:cs typeface="ＭＳ Ｐゴシック" pitchFamily="4" charset="-128"/>
              </a:rPr>
              <a:t>A or density dependence ?</a:t>
            </a:r>
          </a:p>
        </p:txBody>
      </p:sp>
      <p:sp>
        <p:nvSpPr>
          <p:cNvPr id="17" name="TextBox 16"/>
          <p:cNvSpPr txBox="1"/>
          <p:nvPr/>
        </p:nvSpPr>
        <p:spPr>
          <a:xfrm>
            <a:off x="289651" y="1253794"/>
            <a:ext cx="4931826" cy="830997"/>
          </a:xfrm>
          <a:prstGeom prst="rect">
            <a:avLst/>
          </a:prstGeom>
          <a:noFill/>
        </p:spPr>
        <p:txBody>
          <a:bodyPr wrap="square" rtlCol="0">
            <a:spAutoFit/>
          </a:bodyPr>
          <a:lstStyle/>
          <a:p>
            <a:r>
              <a:rPr lang="en-US" dirty="0" smtClean="0">
                <a:solidFill>
                  <a:srgbClr val="131313"/>
                </a:solidFill>
                <a:latin typeface="Times"/>
                <a:cs typeface="Times"/>
              </a:rPr>
              <a:t>Fit of the EMC ratio for 0.3&lt;</a:t>
            </a:r>
            <a:r>
              <a:rPr lang="en-US" dirty="0" err="1" smtClean="0">
                <a:solidFill>
                  <a:srgbClr val="131313"/>
                </a:solidFill>
                <a:latin typeface="Times"/>
                <a:cs typeface="Times"/>
              </a:rPr>
              <a:t>x</a:t>
            </a:r>
            <a:r>
              <a:rPr lang="en-US" dirty="0" smtClean="0">
                <a:solidFill>
                  <a:srgbClr val="131313"/>
                </a:solidFill>
                <a:latin typeface="Times"/>
                <a:cs typeface="Times"/>
              </a:rPr>
              <a:t>&lt;0.7 and look at A-dependence of the slope</a:t>
            </a:r>
            <a:endParaRPr lang="en-US" dirty="0">
              <a:solidFill>
                <a:srgbClr val="131313"/>
              </a:solidFill>
              <a:latin typeface="Times"/>
              <a:cs typeface="Times"/>
            </a:endParaRPr>
          </a:p>
        </p:txBody>
      </p:sp>
      <p:cxnSp>
        <p:nvCxnSpPr>
          <p:cNvPr id="18" name="Straight Arrow Connector 17"/>
          <p:cNvCxnSpPr>
            <a:stCxn id="19" idx="1"/>
          </p:cNvCxnSpPr>
          <p:nvPr/>
        </p:nvCxnSpPr>
        <p:spPr bwMode="auto">
          <a:xfrm rot="10800000">
            <a:off x="7366520" y="4177271"/>
            <a:ext cx="510971" cy="232416"/>
          </a:xfrm>
          <a:prstGeom prst="straightConnector1">
            <a:avLst/>
          </a:prstGeom>
          <a:solidFill>
            <a:schemeClr val="accent1"/>
          </a:solidFill>
          <a:ln w="9525" cap="flat" cmpd="sng" algn="ctr">
            <a:solidFill>
              <a:srgbClr val="F80000"/>
            </a:solidFill>
            <a:prstDash val="solid"/>
            <a:round/>
            <a:headEnd type="none" w="med" len="med"/>
            <a:tailEnd type="arrow"/>
          </a:ln>
          <a:effectLst/>
        </p:spPr>
      </p:cxnSp>
      <p:sp>
        <p:nvSpPr>
          <p:cNvPr id="19" name="TextBox 18"/>
          <p:cNvSpPr txBox="1"/>
          <p:nvPr/>
        </p:nvSpPr>
        <p:spPr>
          <a:xfrm>
            <a:off x="7877490" y="4209632"/>
            <a:ext cx="1154357" cy="400110"/>
          </a:xfrm>
          <a:prstGeom prst="rect">
            <a:avLst/>
          </a:prstGeom>
          <a:noFill/>
        </p:spPr>
        <p:txBody>
          <a:bodyPr wrap="none" rtlCol="0">
            <a:spAutoFit/>
          </a:bodyPr>
          <a:lstStyle/>
          <a:p>
            <a:r>
              <a:rPr lang="en-US" sz="2000" dirty="0" smtClean="0">
                <a:solidFill>
                  <a:srgbClr val="FF0000"/>
                </a:solidFill>
              </a:rPr>
              <a:t>E03-103</a:t>
            </a:r>
            <a:endParaRPr lang="en-US" sz="2000" dirty="0">
              <a:solidFill>
                <a:srgbClr val="FF0000"/>
              </a:solidFill>
            </a:endParaRPr>
          </a:p>
        </p:txBody>
      </p:sp>
      <p:cxnSp>
        <p:nvCxnSpPr>
          <p:cNvPr id="20" name="Straight Arrow Connector 19"/>
          <p:cNvCxnSpPr/>
          <p:nvPr/>
        </p:nvCxnSpPr>
        <p:spPr bwMode="auto">
          <a:xfrm>
            <a:off x="4572320" y="3951469"/>
            <a:ext cx="1145676" cy="5169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1" name="TextBox 20"/>
          <p:cNvSpPr txBox="1"/>
          <p:nvPr/>
        </p:nvSpPr>
        <p:spPr>
          <a:xfrm>
            <a:off x="3153098" y="3550974"/>
            <a:ext cx="3620711" cy="400110"/>
          </a:xfrm>
          <a:prstGeom prst="rect">
            <a:avLst/>
          </a:prstGeom>
          <a:noFill/>
        </p:spPr>
        <p:txBody>
          <a:bodyPr wrap="square" rtlCol="0">
            <a:spAutoFit/>
          </a:bodyPr>
          <a:lstStyle/>
          <a:p>
            <a:r>
              <a:rPr lang="en-US" sz="2000" dirty="0" smtClean="0"/>
              <a:t>SLAC A-</a:t>
            </a:r>
            <a:r>
              <a:rPr lang="en-US" sz="2000" dirty="0" err="1" smtClean="0"/>
              <a:t>dep</a:t>
            </a:r>
            <a:r>
              <a:rPr lang="en-US" sz="2000" dirty="0" smtClean="0"/>
              <a:t>. </a:t>
            </a:r>
            <a:r>
              <a:rPr lang="en-US" sz="2000" dirty="0" err="1" smtClean="0"/>
              <a:t>parametrization</a:t>
            </a:r>
            <a:endParaRPr lang="en-US" sz="2000" dirty="0"/>
          </a:p>
        </p:txBody>
      </p:sp>
      <p:pic>
        <p:nvPicPr>
          <p:cNvPr id="22" name="Picture 21" descr="heavy_targ.eps"/>
          <p:cNvPicPr>
            <a:picLocks noChangeAspect="1"/>
          </p:cNvPicPr>
          <p:nvPr/>
        </p:nvPicPr>
        <mc:AlternateContent>
          <mc:Choice xmlns:ma="http://schemas.microsoft.com/office/mac/drawingml/2008/main" Requires="ma">
            <p:blipFill>
              <a:blip r:embed="rId4"/>
              <a:srcRect t="50000"/>
              <a:stretch>
                <a:fillRect/>
              </a:stretch>
            </p:blipFill>
          </mc:Choice>
          <mc:Fallback>
            <p:blipFill>
              <a:blip r:embed="rId5"/>
              <a:srcRect t="50000"/>
              <a:stretch>
                <a:fillRect/>
              </a:stretch>
            </p:blipFill>
          </mc:Fallback>
        </mc:AlternateContent>
        <p:spPr>
          <a:xfrm>
            <a:off x="5151575" y="427383"/>
            <a:ext cx="4239419" cy="2743200"/>
          </a:xfrm>
          <a:prstGeom prst="rect">
            <a:avLst/>
          </a:prstGeom>
        </p:spPr>
      </p:pic>
      <p:cxnSp>
        <p:nvCxnSpPr>
          <p:cNvPr id="23" name="Straight Connector 22"/>
          <p:cNvCxnSpPr/>
          <p:nvPr/>
        </p:nvCxnSpPr>
        <p:spPr bwMode="auto">
          <a:xfrm>
            <a:off x="6265773" y="1383014"/>
            <a:ext cx="1665228" cy="578609"/>
          </a:xfrm>
          <a:prstGeom prst="line">
            <a:avLst/>
          </a:prstGeom>
          <a:solidFill>
            <a:schemeClr val="accent1"/>
          </a:solidFill>
          <a:ln w="9525" cap="flat" cmpd="sng" algn="ctr">
            <a:solidFill>
              <a:srgbClr val="131313"/>
            </a:solidFill>
            <a:prstDash val="solid"/>
            <a:round/>
            <a:headEnd type="none" w="med" len="med"/>
            <a:tailEnd type="none" w="med" len="med"/>
          </a:ln>
          <a:effectLst/>
        </p:spPr>
      </p:cxnSp>
      <p:sp>
        <p:nvSpPr>
          <p:cNvPr id="25" name="TextBox 24"/>
          <p:cNvSpPr txBox="1"/>
          <p:nvPr/>
        </p:nvSpPr>
        <p:spPr>
          <a:xfrm>
            <a:off x="296353" y="747956"/>
            <a:ext cx="9229314" cy="6370976"/>
          </a:xfrm>
          <a:prstGeom prst="rect">
            <a:avLst/>
          </a:prstGeom>
          <a:solidFill>
            <a:schemeClr val="tx2">
              <a:lumMod val="20000"/>
              <a:lumOff val="80000"/>
              <a:alpha val="97000"/>
            </a:schemeClr>
          </a:solidFill>
          <a:ln>
            <a:solidFill>
              <a:schemeClr val="tx2">
                <a:lumMod val="20000"/>
                <a:lumOff val="80000"/>
                <a:alpha val="88000"/>
              </a:schemeClr>
            </a:solidFill>
          </a:ln>
        </p:spPr>
        <p:txBody>
          <a:bodyPr wrap="square" rtlCol="0">
            <a:spAutoFit/>
          </a:bodyPr>
          <a:lstStyle/>
          <a:p>
            <a:pPr algn="ctr"/>
            <a:r>
              <a:rPr lang="en-US" sz="3200" baseline="30000" dirty="0" smtClean="0"/>
              <a:t>9</a:t>
            </a:r>
            <a:r>
              <a:rPr lang="en-US" sz="3200" dirty="0" smtClean="0"/>
              <a:t>Be ~ 2</a:t>
            </a:r>
            <a:r>
              <a:rPr lang="en-US" sz="3200" dirty="0" smtClean="0">
                <a:latin typeface="Symbol" charset="2"/>
                <a:cs typeface="Symbol" charset="2"/>
              </a:rPr>
              <a:t>a</a:t>
            </a:r>
            <a:r>
              <a:rPr lang="en-US" sz="3200" dirty="0" smtClean="0">
                <a:latin typeface="Times"/>
                <a:cs typeface="Times"/>
              </a:rPr>
              <a:t>-cluster</a:t>
            </a:r>
            <a:r>
              <a:rPr lang="en-US" sz="3200" dirty="0" smtClean="0"/>
              <a:t>+n</a:t>
            </a:r>
          </a:p>
          <a:p>
            <a:pPr algn="ctr"/>
            <a:endParaRPr lang="en-US" sz="3200" dirty="0" smtClean="0"/>
          </a:p>
          <a:p>
            <a:pPr algn="ctr"/>
            <a:r>
              <a:rPr lang="en-US" sz="3200" dirty="0" err="1" smtClean="0">
                <a:latin typeface="Wingdings"/>
                <a:ea typeface="Wingdings"/>
                <a:cs typeface="Wingdings"/>
              </a:rPr>
              <a:t></a:t>
            </a:r>
            <a:endParaRPr lang="en-US" sz="3200" dirty="0" smtClean="0"/>
          </a:p>
          <a:p>
            <a:pPr algn="ctr"/>
            <a:endParaRPr lang="en-US" sz="3200" dirty="0" smtClean="0"/>
          </a:p>
          <a:p>
            <a:pPr algn="ctr"/>
            <a:r>
              <a:rPr lang="en-US" sz="2800" dirty="0" smtClean="0"/>
              <a:t>&lt;</a:t>
            </a:r>
            <a:r>
              <a:rPr lang="en-US" sz="2800" dirty="0" err="1" smtClean="0">
                <a:latin typeface="Symbol" charset="2"/>
                <a:cs typeface="Symbol" charset="2"/>
              </a:rPr>
              <a:t>r</a:t>
            </a:r>
            <a:r>
              <a:rPr lang="en-US" sz="2800" dirty="0" smtClean="0"/>
              <a:t>&gt; small</a:t>
            </a:r>
          </a:p>
          <a:p>
            <a:pPr algn="ctr"/>
            <a:endParaRPr lang="en-US" sz="2800" dirty="0" smtClean="0"/>
          </a:p>
          <a:p>
            <a:pPr algn="ctr"/>
            <a:r>
              <a:rPr lang="en-US" sz="2800" dirty="0" smtClean="0"/>
              <a:t>but  </a:t>
            </a:r>
          </a:p>
          <a:p>
            <a:pPr algn="ctr"/>
            <a:endParaRPr lang="en-US" sz="2800" dirty="0" smtClean="0"/>
          </a:p>
          <a:p>
            <a:pPr algn="ctr"/>
            <a:r>
              <a:rPr lang="en-US" sz="2800" dirty="0" smtClean="0">
                <a:latin typeface="Symbol" charset="2"/>
                <a:cs typeface="Symbol" charset="2"/>
              </a:rPr>
              <a:t>r</a:t>
            </a:r>
            <a:r>
              <a:rPr lang="en-US" sz="2800" baseline="-25000" dirty="0" smtClean="0">
                <a:latin typeface="Times"/>
                <a:cs typeface="Times"/>
              </a:rPr>
              <a:t>local</a:t>
            </a:r>
            <a:r>
              <a:rPr lang="en-US" sz="2800" dirty="0" smtClean="0">
                <a:latin typeface="Times"/>
                <a:cs typeface="Times"/>
              </a:rPr>
              <a:t>(</a:t>
            </a:r>
            <a:r>
              <a:rPr lang="en-US" sz="2800" baseline="30000" dirty="0" smtClean="0">
                <a:latin typeface="Times"/>
                <a:cs typeface="Times"/>
              </a:rPr>
              <a:t>9</a:t>
            </a:r>
            <a:r>
              <a:rPr lang="en-US" sz="2800" dirty="0" smtClean="0">
                <a:latin typeface="Times"/>
                <a:cs typeface="Times"/>
              </a:rPr>
              <a:t>Be)</a:t>
            </a:r>
            <a:r>
              <a:rPr lang="en-US" sz="2800" dirty="0" smtClean="0"/>
              <a:t> ~</a:t>
            </a:r>
            <a:r>
              <a:rPr lang="en-US" sz="2800" dirty="0" smtClean="0">
                <a:latin typeface="Symbol" charset="2"/>
                <a:cs typeface="Symbol" charset="2"/>
              </a:rPr>
              <a:t> r</a:t>
            </a:r>
            <a:r>
              <a:rPr lang="en-US" sz="2800" dirty="0" smtClean="0"/>
              <a:t>(</a:t>
            </a:r>
            <a:r>
              <a:rPr lang="en-US" sz="2800" baseline="30000" dirty="0" smtClean="0"/>
              <a:t>4</a:t>
            </a:r>
            <a:r>
              <a:rPr lang="en-US" sz="2800" dirty="0" smtClean="0"/>
              <a:t>He)</a:t>
            </a:r>
          </a:p>
          <a:p>
            <a:pPr algn="ctr"/>
            <a:endParaRPr lang="en-US" sz="2800" dirty="0" smtClean="0"/>
          </a:p>
          <a:p>
            <a:pPr algn="ctr"/>
            <a:endParaRPr lang="en-US" sz="2800" dirty="0" smtClean="0"/>
          </a:p>
          <a:p>
            <a:pPr algn="ctr"/>
            <a:r>
              <a:rPr lang="en-US" sz="2800" dirty="0" smtClean="0"/>
              <a:t> </a:t>
            </a:r>
            <a:r>
              <a:rPr lang="en-US" sz="2800" dirty="0" err="1" smtClean="0">
                <a:latin typeface="Wingdings"/>
                <a:ea typeface="Wingdings"/>
                <a:cs typeface="Wingdings"/>
              </a:rPr>
              <a:t></a:t>
            </a:r>
            <a:r>
              <a:rPr lang="en-US" sz="2800" dirty="0" smtClean="0"/>
              <a:t> hint of local density dependence</a:t>
            </a:r>
          </a:p>
          <a:p>
            <a:pPr algn="ctr"/>
            <a:endParaRPr lang="en-US" sz="2800" dirty="0" smtClean="0">
              <a:latin typeface="Wingdings"/>
              <a:ea typeface="Wingdings"/>
              <a:cs typeface="Wingdings"/>
            </a:endParaRPr>
          </a:p>
          <a:p>
            <a:pPr algn="ctr"/>
            <a:r>
              <a:rPr lang="en-US" sz="2800" dirty="0" smtClean="0">
                <a:latin typeface="Wingdings"/>
                <a:ea typeface="Wingdings"/>
                <a:cs typeface="Wingdings"/>
              </a:rPr>
              <a:t> </a:t>
            </a:r>
            <a:r>
              <a:rPr lang="en-US" sz="2800" dirty="0" err="1" smtClean="0">
                <a:latin typeface="Wingdings"/>
                <a:ea typeface="Wingdings"/>
                <a:cs typeface="Wingdings"/>
              </a:rPr>
              <a:t></a:t>
            </a:r>
            <a:r>
              <a:rPr lang="en-US" sz="2800" dirty="0" smtClean="0"/>
              <a:t> </a:t>
            </a:r>
            <a:r>
              <a:rPr lang="en-US" sz="2800" dirty="0" smtClean="0"/>
              <a:t>overlap with nearest </a:t>
            </a:r>
            <a:r>
              <a:rPr lang="en-US" sz="2800" dirty="0" smtClean="0"/>
              <a:t>neighbors ?  </a:t>
            </a:r>
            <a:endParaRPr lang="en-US" sz="28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0"/>
          </p:nvPr>
        </p:nvSpPr>
        <p:spPr>
          <a:noFill/>
        </p:spPr>
        <p:txBody>
          <a:bodyPr/>
          <a:lstStyle/>
          <a:p>
            <a:pPr defTabSz="831850"/>
            <a:fld id="{CC15ACCA-BC18-CC47-ABE1-DE39E0141800}" type="slidenum">
              <a:rPr lang="en-US" smtClean="0"/>
              <a:pPr defTabSz="831850"/>
              <a:t>38</a:t>
            </a:fld>
            <a:endParaRPr lang="en-US" smtClean="0"/>
          </a:p>
        </p:txBody>
      </p:sp>
      <p:sp>
        <p:nvSpPr>
          <p:cNvPr id="8" name="Rectangle 8"/>
          <p:cNvSpPr>
            <a:spLocks noGrp="1" noChangeArrowheads="1"/>
          </p:cNvSpPr>
          <p:nvPr>
            <p:ph type="title"/>
          </p:nvPr>
        </p:nvSpPr>
        <p:spPr>
          <a:xfrm>
            <a:off x="373063" y="374650"/>
            <a:ext cx="8751887" cy="395288"/>
          </a:xfrm>
          <a:noFill/>
        </p:spPr>
        <p:txBody>
          <a:bodyPr/>
          <a:lstStyle/>
          <a:p>
            <a:r>
              <a:rPr lang="en-US" sz="2400" dirty="0" smtClean="0">
                <a:ea typeface="ＭＳ Ｐゴシック" pitchFamily="4" charset="-128"/>
                <a:cs typeface="ＭＳ Ｐゴシック" pitchFamily="4" charset="-128"/>
              </a:rPr>
              <a:t>World data re-analysis</a:t>
            </a:r>
          </a:p>
        </p:txBody>
      </p:sp>
      <p:graphicFrame>
        <p:nvGraphicFramePr>
          <p:cNvPr id="9" name="Table 8"/>
          <p:cNvGraphicFramePr>
            <a:graphicFrameLocks noGrp="1"/>
          </p:cNvGraphicFramePr>
          <p:nvPr/>
        </p:nvGraphicFramePr>
        <p:xfrm>
          <a:off x="214405" y="892315"/>
          <a:ext cx="9618940" cy="6018322"/>
        </p:xfrm>
        <a:graphic>
          <a:graphicData uri="http://schemas.openxmlformats.org/drawingml/2006/table">
            <a:tbl>
              <a:tblPr firstRow="1" bandRow="1">
                <a:tableStyleId>{3C2FFA5D-87B4-456A-9821-1D502468CF0F}</a:tableStyleId>
              </a:tblPr>
              <a:tblGrid>
                <a:gridCol w="1923788"/>
                <a:gridCol w="1170182"/>
                <a:gridCol w="2677394"/>
                <a:gridCol w="1923788"/>
                <a:gridCol w="1923788"/>
              </a:tblGrid>
              <a:tr h="450588">
                <a:tc>
                  <a:txBody>
                    <a:bodyPr/>
                    <a:lstStyle/>
                    <a:p>
                      <a:pPr algn="ctr"/>
                      <a:r>
                        <a:rPr lang="en-US" dirty="0" smtClean="0">
                          <a:solidFill>
                            <a:srgbClr val="131313"/>
                          </a:solidFill>
                        </a:rPr>
                        <a:t>Experiments</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E (</a:t>
                      </a:r>
                      <a:r>
                        <a:rPr lang="en-US" dirty="0" err="1" smtClean="0">
                          <a:solidFill>
                            <a:srgbClr val="131313"/>
                          </a:solidFill>
                        </a:rPr>
                        <a:t>GeV</a:t>
                      </a:r>
                      <a:r>
                        <a:rPr lang="en-US" dirty="0" smtClean="0">
                          <a:solidFill>
                            <a:srgbClr val="131313"/>
                          </a:solidFill>
                        </a:rPr>
                        <a:t>)</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A</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x-range</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Pub. 1</a:t>
                      </a:r>
                      <a:r>
                        <a:rPr lang="en-US" baseline="30000" dirty="0" smtClean="0">
                          <a:solidFill>
                            <a:srgbClr val="131313"/>
                          </a:solidFill>
                        </a:rPr>
                        <a:t>st</a:t>
                      </a:r>
                      <a:r>
                        <a:rPr lang="en-US" dirty="0" smtClean="0">
                          <a:solidFill>
                            <a:srgbClr val="131313"/>
                          </a:solidFill>
                        </a:rPr>
                        <a:t> author</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r>
              <a:tr h="450588">
                <a:tc>
                  <a:txBody>
                    <a:bodyPr/>
                    <a:lstStyle/>
                    <a:p>
                      <a:pPr algn="ctr"/>
                      <a:r>
                        <a:rPr lang="en-US" dirty="0" smtClean="0">
                          <a:solidFill>
                            <a:srgbClr val="131313"/>
                          </a:solidFill>
                        </a:rPr>
                        <a:t>CERN-EMC</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280</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56</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0.050-0.650</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err="1" smtClean="0">
                          <a:solidFill>
                            <a:srgbClr val="131313"/>
                          </a:solidFill>
                        </a:rPr>
                        <a:t>Aubert</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r>
              <a:tr h="450588">
                <a:tc>
                  <a:txBody>
                    <a:bodyPr/>
                    <a:lstStyle/>
                    <a:p>
                      <a:pPr algn="ctr"/>
                      <a:endParaRPr lang="en-US">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marL="0" marR="0" indent="0" algn="ctr" defTabSz="447919"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12,63,119</a:t>
                      </a: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marL="0" marR="0" indent="0" algn="ctr" defTabSz="447919" rtl="0" eaLnBrk="1" fontAlgn="auto" latinLnBrk="0" hangingPunct="1">
                        <a:lnSpc>
                          <a:spcPct val="100000"/>
                        </a:lnSpc>
                        <a:spcBef>
                          <a:spcPts val="0"/>
                        </a:spcBef>
                        <a:spcAft>
                          <a:spcPts val="0"/>
                        </a:spcAft>
                        <a:buClrTx/>
                        <a:buSzTx/>
                        <a:buFontTx/>
                        <a:buNone/>
                        <a:tabLst/>
                        <a:defRPr/>
                      </a:pPr>
                      <a:r>
                        <a:rPr lang="en-US" dirty="0" smtClean="0">
                          <a:solidFill>
                            <a:srgbClr val="131313"/>
                          </a:solidFill>
                        </a:rPr>
                        <a:t>0.031-0.443</a:t>
                      </a: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Ashman</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r>
              <a:tr h="450588">
                <a:tc>
                  <a:txBody>
                    <a:bodyPr/>
                    <a:lstStyle/>
                    <a:p>
                      <a:pPr algn="ctr"/>
                      <a:r>
                        <a:rPr lang="en-US" dirty="0" smtClean="0">
                          <a:solidFill>
                            <a:srgbClr val="131313"/>
                          </a:solidFill>
                        </a:rPr>
                        <a:t>CERN-BCDMS</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280</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15</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0.20-0.70</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Bari</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r>
              <a:tr h="450588">
                <a:tc>
                  <a:txBody>
                    <a:bodyPr/>
                    <a:lstStyle/>
                    <a:p>
                      <a:pPr algn="ctr"/>
                      <a:endParaRPr lang="en-US">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endParaRPr lang="en-US">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FF0000"/>
                          </a:solidFill>
                        </a:rPr>
                        <a:t>56</a:t>
                      </a:r>
                      <a:endParaRPr lang="en-US" dirty="0">
                        <a:solidFill>
                          <a:srgbClr val="FF0000"/>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0.07-0.65</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err="1" smtClean="0">
                          <a:solidFill>
                            <a:srgbClr val="131313"/>
                          </a:solidFill>
                        </a:rPr>
                        <a:t>Benvenuti</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r>
              <a:tr h="450588">
                <a:tc>
                  <a:txBody>
                    <a:bodyPr/>
                    <a:lstStyle/>
                    <a:p>
                      <a:pPr algn="ctr"/>
                      <a:r>
                        <a:rPr lang="en-US" dirty="0" smtClean="0">
                          <a:solidFill>
                            <a:srgbClr val="131313"/>
                          </a:solidFill>
                        </a:rPr>
                        <a:t>CERN-NMC</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200</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FF0000"/>
                          </a:solidFill>
                        </a:rPr>
                        <a:t>4</a:t>
                      </a:r>
                      <a:r>
                        <a:rPr lang="en-US" dirty="0" smtClean="0">
                          <a:solidFill>
                            <a:srgbClr val="131313"/>
                          </a:solidFill>
                        </a:rPr>
                        <a:t>,12,</a:t>
                      </a:r>
                      <a:r>
                        <a:rPr lang="en-US" dirty="0" smtClean="0">
                          <a:solidFill>
                            <a:srgbClr val="FF0000"/>
                          </a:solidFill>
                        </a:rPr>
                        <a:t>40</a:t>
                      </a:r>
                      <a:endParaRPr lang="en-US" dirty="0">
                        <a:solidFill>
                          <a:srgbClr val="FF0000"/>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0.0035-0.65</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err="1" smtClean="0">
                          <a:solidFill>
                            <a:srgbClr val="131313"/>
                          </a:solidFill>
                        </a:rPr>
                        <a:t>Amaudruz</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r>
              <a:tr h="450588">
                <a:tc>
                  <a:txBody>
                    <a:bodyPr/>
                    <a:lstStyle/>
                    <a:p>
                      <a:pPr algn="ctr"/>
                      <a:endParaRPr lang="en-US">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200</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6,12</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0.00014-0.65</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err="1" smtClean="0">
                          <a:solidFill>
                            <a:srgbClr val="131313"/>
                          </a:solidFill>
                        </a:rPr>
                        <a:t>Arneodo</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r>
              <a:tr h="450588">
                <a:tc>
                  <a:txBody>
                    <a:bodyPr/>
                    <a:lstStyle/>
                    <a:p>
                      <a:pPr algn="ctr"/>
                      <a:r>
                        <a:rPr lang="en-US" dirty="0" smtClean="0">
                          <a:solidFill>
                            <a:srgbClr val="131313"/>
                          </a:solidFill>
                        </a:rPr>
                        <a:t>SLAC-E61</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4-20</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FF0000"/>
                          </a:solidFill>
                        </a:rPr>
                        <a:t>9,27,65,197</a:t>
                      </a:r>
                      <a:endParaRPr lang="en-US" dirty="0">
                        <a:solidFill>
                          <a:srgbClr val="FF0000"/>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0.014-0.228</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Stein</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r>
              <a:tr h="450588">
                <a:tc>
                  <a:txBody>
                    <a:bodyPr/>
                    <a:lstStyle/>
                    <a:p>
                      <a:pPr algn="ctr"/>
                      <a:r>
                        <a:rPr lang="en-US" dirty="0" smtClean="0">
                          <a:solidFill>
                            <a:srgbClr val="131313"/>
                          </a:solidFill>
                        </a:rPr>
                        <a:t>SLAC-E87</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4-20</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FF0000"/>
                          </a:solidFill>
                        </a:rPr>
                        <a:t>56</a:t>
                      </a:r>
                      <a:endParaRPr lang="en-US" dirty="0">
                        <a:solidFill>
                          <a:srgbClr val="FF0000"/>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0.075-0.813</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err="1" smtClean="0">
                          <a:solidFill>
                            <a:srgbClr val="131313"/>
                          </a:solidFill>
                        </a:rPr>
                        <a:t>Bodek</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r>
              <a:tr h="450588">
                <a:tc>
                  <a:txBody>
                    <a:bodyPr/>
                    <a:lstStyle/>
                    <a:p>
                      <a:pPr algn="ctr"/>
                      <a:r>
                        <a:rPr lang="en-US" dirty="0" smtClean="0">
                          <a:solidFill>
                            <a:srgbClr val="131313"/>
                          </a:solidFill>
                        </a:rPr>
                        <a:t>SLAC-E49</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4-20</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FF0000"/>
                          </a:solidFill>
                        </a:rPr>
                        <a:t>27</a:t>
                      </a:r>
                      <a:endParaRPr lang="en-US" dirty="0">
                        <a:solidFill>
                          <a:srgbClr val="FF0000"/>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0.25-0.90</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err="1" smtClean="0">
                          <a:solidFill>
                            <a:srgbClr val="131313"/>
                          </a:solidFill>
                        </a:rPr>
                        <a:t>Bodek</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r>
              <a:tr h="611266">
                <a:tc>
                  <a:txBody>
                    <a:bodyPr/>
                    <a:lstStyle/>
                    <a:p>
                      <a:pPr algn="ctr"/>
                      <a:r>
                        <a:rPr lang="en-US" dirty="0" smtClean="0">
                          <a:solidFill>
                            <a:srgbClr val="131313"/>
                          </a:solidFill>
                        </a:rPr>
                        <a:t>SLAC-E139</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8-24</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FF0000"/>
                          </a:solidFill>
                        </a:rPr>
                        <a:t>4,9,12,27,40,56,108,197</a:t>
                      </a:r>
                      <a:endParaRPr lang="en-US" dirty="0">
                        <a:solidFill>
                          <a:srgbClr val="FF0000"/>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0.089-0.8</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Gomez</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r>
              <a:tr h="450588">
                <a:tc>
                  <a:txBody>
                    <a:bodyPr/>
                    <a:lstStyle/>
                    <a:p>
                      <a:pPr algn="ctr"/>
                      <a:r>
                        <a:rPr lang="en-US" dirty="0" smtClean="0">
                          <a:solidFill>
                            <a:srgbClr val="131313"/>
                          </a:solidFill>
                        </a:rPr>
                        <a:t>SLAC-E140</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3.7-20</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56,197</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0.2-0.5</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err="1" smtClean="0">
                          <a:solidFill>
                            <a:srgbClr val="131313"/>
                          </a:solidFill>
                        </a:rPr>
                        <a:t>Dasu</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r>
              <a:tr h="450588">
                <a:tc>
                  <a:txBody>
                    <a:bodyPr/>
                    <a:lstStyle/>
                    <a:p>
                      <a:pPr algn="ctr"/>
                      <a:r>
                        <a:rPr lang="en-US" dirty="0" smtClean="0">
                          <a:solidFill>
                            <a:srgbClr val="131313"/>
                          </a:solidFill>
                        </a:rPr>
                        <a:t>DESY-HERMES</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27.5</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3,14,84</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smtClean="0">
                          <a:solidFill>
                            <a:srgbClr val="131313"/>
                          </a:solidFill>
                        </a:rPr>
                        <a:t>0.013-0.35</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c>
                  <a:txBody>
                    <a:bodyPr/>
                    <a:lstStyle/>
                    <a:p>
                      <a:pPr algn="ctr"/>
                      <a:r>
                        <a:rPr lang="en-US" dirty="0" err="1" smtClean="0">
                          <a:solidFill>
                            <a:srgbClr val="131313"/>
                          </a:solidFill>
                        </a:rPr>
                        <a:t>Airapetian</a:t>
                      </a:r>
                      <a:endParaRPr lang="en-US" dirty="0">
                        <a:solidFill>
                          <a:srgbClr val="131313"/>
                        </a:solidFill>
                      </a:endParaRPr>
                    </a:p>
                  </a:txBody>
                  <a:tcPr>
                    <a:lnL w="12700" cap="flat" cmpd="sng" algn="ctr">
                      <a:solidFill>
                        <a:srgbClr val="131313"/>
                      </a:solidFill>
                      <a:prstDash val="solid"/>
                      <a:round/>
                      <a:headEnd type="none" w="med" len="med"/>
                      <a:tailEnd type="none" w="med" len="med"/>
                    </a:lnL>
                    <a:lnR w="12700" cap="flat" cmpd="sng" algn="ctr">
                      <a:solidFill>
                        <a:srgbClr val="131313"/>
                      </a:solidFill>
                      <a:prstDash val="solid"/>
                      <a:round/>
                      <a:headEnd type="none" w="med" len="med"/>
                      <a:tailEnd type="none" w="med" len="med"/>
                    </a:lnR>
                    <a:lnT w="12700" cap="flat" cmpd="sng" algn="ctr">
                      <a:solidFill>
                        <a:srgbClr val="131313"/>
                      </a:solidFill>
                      <a:prstDash val="solid"/>
                      <a:round/>
                      <a:headEnd type="none" w="med" len="med"/>
                      <a:tailEnd type="none" w="med" len="med"/>
                    </a:lnT>
                    <a:lnB w="12700" cap="flat" cmpd="sng" algn="ctr">
                      <a:solidFill>
                        <a:srgbClr val="131313"/>
                      </a:solidFill>
                      <a:prstDash val="solid"/>
                      <a:round/>
                      <a:headEnd type="none" w="med" len="med"/>
                      <a:tailEnd type="none" w="med" len="med"/>
                    </a:lnB>
                    <a:solidFill>
                      <a:schemeClr val="tx1">
                        <a:lumMod val="10000"/>
                        <a:lumOff val="90000"/>
                      </a:schemeClr>
                    </a:solid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 name="Picture 13" descr="fit_world_xeq0.6_rho2.eps"/>
          <p:cNvPicPr>
            <a:picLocks noChangeAspect="1"/>
          </p:cNvPicPr>
          <p:nvPr/>
        </p:nvPicPr>
        <mc:AlternateContent>
          <mc:Choice xmlns:ma="http://schemas.microsoft.com/office/mac/drawingml/2008/main" Requires="ma">
            <p:blipFill>
              <a:blip r:embed="rId3"/>
              <a:srcRect l="1270" t="6776" r="7619" b="3388"/>
              <a:stretch>
                <a:fillRect/>
              </a:stretch>
            </p:blipFill>
          </mc:Choice>
          <mc:Fallback>
            <p:blipFill>
              <a:blip r:embed="rId4"/>
              <a:srcRect l="1270" t="6776" r="7619" b="3388"/>
              <a:stretch>
                <a:fillRect/>
              </a:stretch>
            </p:blipFill>
          </mc:Fallback>
        </mc:AlternateContent>
        <p:spPr>
          <a:xfrm>
            <a:off x="5120640" y="1737360"/>
            <a:ext cx="4948967" cy="3657600"/>
          </a:xfrm>
          <a:prstGeom prst="rect">
            <a:avLst/>
          </a:prstGeom>
        </p:spPr>
      </p:pic>
      <p:pic>
        <p:nvPicPr>
          <p:cNvPr id="13" name="Picture 12" descr="fit_world_xeq0.6_surf.eps"/>
          <p:cNvPicPr>
            <a:picLocks noChangeAspect="1"/>
          </p:cNvPicPr>
          <p:nvPr/>
        </p:nvPicPr>
        <mc:AlternateContent>
          <mc:Choice xmlns:ma="http://schemas.microsoft.com/office/mac/drawingml/2008/main" Requires="ma">
            <p:blipFill>
              <a:blip r:embed="rId5"/>
              <a:srcRect l="1270" t="6776" r="7619" b="3388"/>
              <a:stretch>
                <a:fillRect/>
              </a:stretch>
            </p:blipFill>
          </mc:Choice>
          <mc:Fallback>
            <p:blipFill>
              <a:blip r:embed="rId6"/>
              <a:srcRect l="1270" t="6776" r="7619" b="3388"/>
              <a:stretch>
                <a:fillRect/>
              </a:stretch>
            </p:blipFill>
          </mc:Fallback>
        </mc:AlternateContent>
        <p:spPr>
          <a:xfrm>
            <a:off x="0" y="1737360"/>
            <a:ext cx="4948967" cy="3657600"/>
          </a:xfrm>
          <a:prstGeom prst="rect">
            <a:avLst/>
          </a:prstGeom>
        </p:spPr>
      </p:pic>
      <p:sp>
        <p:nvSpPr>
          <p:cNvPr id="71682" name="Slide Number Placeholder 3"/>
          <p:cNvSpPr>
            <a:spLocks noGrp="1"/>
          </p:cNvSpPr>
          <p:nvPr>
            <p:ph type="sldNum" sz="quarter" idx="10"/>
          </p:nvPr>
        </p:nvSpPr>
        <p:spPr>
          <a:noFill/>
        </p:spPr>
        <p:txBody>
          <a:bodyPr/>
          <a:lstStyle/>
          <a:p>
            <a:pPr defTabSz="831850"/>
            <a:fld id="{98943FC5-B327-2842-B0C2-6C899134B660}" type="slidenum">
              <a:rPr lang="en-US" smtClean="0"/>
              <a:pPr defTabSz="831850"/>
              <a:t>39</a:t>
            </a:fld>
            <a:endParaRPr lang="en-US" smtClean="0"/>
          </a:p>
        </p:txBody>
      </p:sp>
      <p:sp>
        <p:nvSpPr>
          <p:cNvPr id="71683" name="Rectangle 2"/>
          <p:cNvSpPr>
            <a:spLocks noGrp="1" noChangeArrowheads="1"/>
          </p:cNvSpPr>
          <p:nvPr>
            <p:ph type="title"/>
          </p:nvPr>
        </p:nvSpPr>
        <p:spPr>
          <a:xfrm>
            <a:off x="373063" y="374650"/>
            <a:ext cx="8751887" cy="380523"/>
          </a:xfrm>
        </p:spPr>
        <p:txBody>
          <a:bodyPr/>
          <a:lstStyle/>
          <a:p>
            <a:r>
              <a:rPr lang="en-US" sz="2400" dirty="0" smtClean="0"/>
              <a:t>Extrapolation to nuclear matter</a:t>
            </a:r>
          </a:p>
        </p:txBody>
      </p:sp>
      <p:sp>
        <p:nvSpPr>
          <p:cNvPr id="7" name="5-Point Star 6"/>
          <p:cNvSpPr/>
          <p:nvPr/>
        </p:nvSpPr>
        <p:spPr bwMode="auto">
          <a:xfrm>
            <a:off x="651838" y="4018966"/>
            <a:ext cx="180975" cy="182563"/>
          </a:xfrm>
          <a:prstGeom prst="star5">
            <a:avLst/>
          </a:prstGeom>
          <a:solidFill>
            <a:srgbClr val="FF00FF"/>
          </a:solidFill>
          <a:ln w="9525" cap="flat" cmpd="sng" algn="ctr">
            <a:solidFill>
              <a:srgbClr val="FF00FF"/>
            </a:solidFill>
            <a:prstDash val="solid"/>
            <a:round/>
            <a:headEnd type="none" w="med" len="med"/>
            <a:tailEnd type="none" w="med" len="med"/>
          </a:ln>
          <a:effectLst/>
        </p:spPr>
        <p:txBody>
          <a:bodyPr lIns="89584" tIns="44792" rIns="89584" bIns="44792">
            <a:prstTxWarp prst="textNoShape">
              <a:avLst/>
            </a:prstTxWarp>
          </a:bodyPr>
          <a:lstStyle/>
          <a:p>
            <a:pPr>
              <a:defRPr/>
            </a:pPr>
            <a:endParaRPr lang="en-US"/>
          </a:p>
        </p:txBody>
      </p:sp>
      <p:sp>
        <p:nvSpPr>
          <p:cNvPr id="71687" name="TextBox 7"/>
          <p:cNvSpPr txBox="1">
            <a:spLocks noChangeArrowheads="1"/>
          </p:cNvSpPr>
          <p:nvPr/>
        </p:nvSpPr>
        <p:spPr bwMode="auto">
          <a:xfrm>
            <a:off x="786803" y="4097948"/>
            <a:ext cx="520700" cy="336550"/>
          </a:xfrm>
          <a:prstGeom prst="rect">
            <a:avLst/>
          </a:prstGeom>
          <a:noFill/>
          <a:ln w="9525">
            <a:noFill/>
            <a:miter lim="800000"/>
            <a:headEnd/>
            <a:tailEnd/>
          </a:ln>
        </p:spPr>
        <p:txBody>
          <a:bodyPr wrap="none" lIns="89584" tIns="44792" rIns="89584" bIns="44792">
            <a:prstTxWarp prst="textNoShape">
              <a:avLst/>
            </a:prstTxWarp>
            <a:spAutoFit/>
          </a:bodyPr>
          <a:lstStyle/>
          <a:p>
            <a:r>
              <a:rPr lang="en-US" sz="1600" dirty="0">
                <a:solidFill>
                  <a:srgbClr val="FF00FF"/>
                </a:solidFill>
                <a:latin typeface="Times" pitchFamily="-112" charset="0"/>
                <a:ea typeface="Times" pitchFamily="-112" charset="0"/>
                <a:cs typeface="Times" pitchFamily="-112" charset="0"/>
              </a:rPr>
              <a:t>NM</a:t>
            </a:r>
          </a:p>
        </p:txBody>
      </p:sp>
      <p:sp>
        <p:nvSpPr>
          <p:cNvPr id="11" name="5-Point Star 10"/>
          <p:cNvSpPr/>
          <p:nvPr/>
        </p:nvSpPr>
        <p:spPr bwMode="auto">
          <a:xfrm>
            <a:off x="9829800" y="4126012"/>
            <a:ext cx="180975" cy="182563"/>
          </a:xfrm>
          <a:prstGeom prst="star5">
            <a:avLst/>
          </a:prstGeom>
          <a:solidFill>
            <a:srgbClr val="FF00FF"/>
          </a:solidFill>
          <a:ln w="9525" cap="flat" cmpd="sng" algn="ctr">
            <a:solidFill>
              <a:srgbClr val="FF00FF"/>
            </a:solidFill>
            <a:prstDash val="solid"/>
            <a:round/>
            <a:headEnd type="none" w="med" len="med"/>
            <a:tailEnd type="none" w="med" len="med"/>
          </a:ln>
          <a:effectLst/>
        </p:spPr>
        <p:txBody>
          <a:bodyPr lIns="89584" tIns="44792" rIns="89584" bIns="44792">
            <a:prstTxWarp prst="textNoShape">
              <a:avLst/>
            </a:prstTxWarp>
          </a:bodyPr>
          <a:lstStyle/>
          <a:p>
            <a:pPr>
              <a:defRPr/>
            </a:pPr>
            <a:endParaRPr lang="en-US"/>
          </a:p>
        </p:txBody>
      </p:sp>
      <p:sp>
        <p:nvSpPr>
          <p:cNvPr id="12" name="TextBox 7"/>
          <p:cNvSpPr txBox="1">
            <a:spLocks noChangeArrowheads="1"/>
          </p:cNvSpPr>
          <p:nvPr/>
        </p:nvSpPr>
        <p:spPr bwMode="auto">
          <a:xfrm>
            <a:off x="9537700" y="4235231"/>
            <a:ext cx="520700" cy="336550"/>
          </a:xfrm>
          <a:prstGeom prst="rect">
            <a:avLst/>
          </a:prstGeom>
          <a:noFill/>
          <a:ln w="9525">
            <a:noFill/>
            <a:miter lim="800000"/>
            <a:headEnd/>
            <a:tailEnd/>
          </a:ln>
        </p:spPr>
        <p:txBody>
          <a:bodyPr wrap="none" lIns="89584" tIns="44792" rIns="89584" bIns="44792">
            <a:prstTxWarp prst="textNoShape">
              <a:avLst/>
            </a:prstTxWarp>
            <a:spAutoFit/>
          </a:bodyPr>
          <a:lstStyle/>
          <a:p>
            <a:r>
              <a:rPr lang="en-US" sz="1600" dirty="0">
                <a:solidFill>
                  <a:srgbClr val="FF00FF"/>
                </a:solidFill>
                <a:latin typeface="Times" pitchFamily="-112" charset="0"/>
                <a:ea typeface="Times" pitchFamily="-112" charset="0"/>
                <a:cs typeface="Times" pitchFamily="-112" charset="0"/>
              </a:rPr>
              <a:t>NM</a:t>
            </a:r>
          </a:p>
        </p:txBody>
      </p:sp>
      <p:sp>
        <p:nvSpPr>
          <p:cNvPr id="10" name="Rectangle 20"/>
          <p:cNvSpPr>
            <a:spLocks noChangeArrowheads="1"/>
          </p:cNvSpPr>
          <p:nvPr/>
        </p:nvSpPr>
        <p:spPr bwMode="auto">
          <a:xfrm>
            <a:off x="505540" y="5518526"/>
            <a:ext cx="9280131" cy="706012"/>
          </a:xfrm>
          <a:prstGeom prst="rect">
            <a:avLst/>
          </a:prstGeom>
          <a:noFill/>
          <a:ln w="9525">
            <a:noFill/>
            <a:miter lim="800000"/>
            <a:headEnd/>
            <a:tailEnd/>
          </a:ln>
        </p:spPr>
        <p:txBody>
          <a:bodyPr wrap="square" lIns="89584" tIns="44792" rIns="89584" bIns="44792">
            <a:prstTxWarp prst="textNoShape">
              <a:avLst/>
            </a:prstTxWarp>
            <a:spAutoFit/>
          </a:bodyPr>
          <a:lstStyle/>
          <a:p>
            <a:pPr>
              <a:buClr>
                <a:srgbClr val="AC5FB0"/>
              </a:buClr>
              <a:buFont typeface="Wingdings" pitchFamily="-112" charset="2"/>
              <a:buChar char="Ø"/>
            </a:pPr>
            <a:r>
              <a:rPr lang="en-US" sz="2000" dirty="0" smtClean="0">
                <a:latin typeface="Times" pitchFamily="-112" charset="0"/>
                <a:ea typeface="Times" pitchFamily="-112" charset="0"/>
                <a:cs typeface="Times" pitchFamily="-112" charset="0"/>
              </a:rPr>
              <a:t> Improved density </a:t>
            </a:r>
            <a:r>
              <a:rPr lang="en-US" sz="2000" dirty="0" smtClean="0">
                <a:latin typeface="Times" pitchFamily="-112" charset="0"/>
                <a:ea typeface="Times" pitchFamily="-112" charset="0"/>
                <a:cs typeface="Times" pitchFamily="-112" charset="0"/>
              </a:rPr>
              <a:t>calculation (calculated </a:t>
            </a:r>
            <a:r>
              <a:rPr lang="en-US" sz="2000" dirty="0" smtClean="0">
                <a:latin typeface="Times" pitchFamily="-112" charset="0"/>
                <a:ea typeface="Times" pitchFamily="-112" charset="0"/>
                <a:cs typeface="Times" pitchFamily="-112" charset="0"/>
              </a:rPr>
              <a:t>with density distributions from</a:t>
            </a:r>
            <a:r>
              <a:rPr lang="en-US" sz="2000" dirty="0" smtClean="0">
                <a:latin typeface="Times" pitchFamily="-112" charset="0"/>
                <a:ea typeface="Times" pitchFamily="-112" charset="0"/>
                <a:cs typeface="Times" pitchFamily="-112" charset="0"/>
              </a:rPr>
              <a:t> R. </a:t>
            </a:r>
            <a:r>
              <a:rPr lang="en-US" sz="2000" dirty="0" err="1" smtClean="0">
                <a:latin typeface="Times" pitchFamily="-112" charset="0"/>
                <a:ea typeface="Times" pitchFamily="-112" charset="0"/>
                <a:cs typeface="Times" pitchFamily="-112" charset="0"/>
              </a:rPr>
              <a:t>Wiringa</a:t>
            </a:r>
            <a:r>
              <a:rPr lang="en-US" sz="2000" dirty="0" smtClean="0">
                <a:latin typeface="Times" pitchFamily="-112" charset="0"/>
                <a:ea typeface="Times" pitchFamily="-112" charset="0"/>
                <a:cs typeface="Times" pitchFamily="-112" charset="0"/>
              </a:rPr>
              <a:t> and S. Pieper )</a:t>
            </a:r>
            <a:endParaRPr lang="en-US" sz="2000" dirty="0" smtClean="0">
              <a:latin typeface="Times" pitchFamily="-112" charset="0"/>
              <a:ea typeface="Times" pitchFamily="-112" charset="0"/>
              <a:cs typeface="Times" pitchFamily="-112" charset="0"/>
            </a:endParaRPr>
          </a:p>
        </p:txBody>
      </p:sp>
      <p:sp>
        <p:nvSpPr>
          <p:cNvPr id="15" name="TextBox 14"/>
          <p:cNvSpPr txBox="1"/>
          <p:nvPr/>
        </p:nvSpPr>
        <p:spPr>
          <a:xfrm>
            <a:off x="925090" y="2069504"/>
            <a:ext cx="583626" cy="307777"/>
          </a:xfrm>
          <a:prstGeom prst="rect">
            <a:avLst/>
          </a:prstGeom>
          <a:noFill/>
        </p:spPr>
        <p:txBody>
          <a:bodyPr wrap="none" rtlCol="0">
            <a:spAutoFit/>
          </a:bodyPr>
          <a:lstStyle/>
          <a:p>
            <a:r>
              <a:rPr lang="en-US" sz="1400" dirty="0" smtClean="0">
                <a:solidFill>
                  <a:srgbClr val="FF0000"/>
                </a:solidFill>
              </a:rPr>
              <a:t>EMC</a:t>
            </a:r>
            <a:endParaRPr lang="en-US" sz="1400" dirty="0">
              <a:solidFill>
                <a:srgbClr val="FF0000"/>
              </a:solidFill>
            </a:endParaRPr>
          </a:p>
        </p:txBody>
      </p:sp>
      <p:sp>
        <p:nvSpPr>
          <p:cNvPr id="16" name="TextBox 15"/>
          <p:cNvSpPr txBox="1"/>
          <p:nvPr/>
        </p:nvSpPr>
        <p:spPr>
          <a:xfrm>
            <a:off x="925090" y="2383066"/>
            <a:ext cx="653670" cy="307777"/>
          </a:xfrm>
          <a:prstGeom prst="rect">
            <a:avLst/>
          </a:prstGeom>
          <a:noFill/>
        </p:spPr>
        <p:txBody>
          <a:bodyPr wrap="none" rtlCol="0">
            <a:spAutoFit/>
          </a:bodyPr>
          <a:lstStyle/>
          <a:p>
            <a:r>
              <a:rPr lang="en-US" sz="1400" dirty="0" smtClean="0">
                <a:solidFill>
                  <a:srgbClr val="0000FF"/>
                </a:solidFill>
              </a:rPr>
              <a:t>SLAC</a:t>
            </a:r>
            <a:endParaRPr lang="en-US" sz="1400" dirty="0">
              <a:solidFill>
                <a:srgbClr val="0000FF"/>
              </a:solidFill>
            </a:endParaRPr>
          </a:p>
        </p:txBody>
      </p:sp>
      <p:sp>
        <p:nvSpPr>
          <p:cNvPr id="17" name="TextBox 16"/>
          <p:cNvSpPr txBox="1"/>
          <p:nvPr/>
        </p:nvSpPr>
        <p:spPr>
          <a:xfrm>
            <a:off x="3468133" y="3923852"/>
            <a:ext cx="953018" cy="369332"/>
          </a:xfrm>
          <a:prstGeom prst="rect">
            <a:avLst/>
          </a:prstGeom>
          <a:noFill/>
        </p:spPr>
        <p:txBody>
          <a:bodyPr wrap="none" rtlCol="0">
            <a:spAutoFit/>
          </a:bodyPr>
          <a:lstStyle/>
          <a:p>
            <a:r>
              <a:rPr lang="en-US" sz="1800" dirty="0" smtClean="0"/>
              <a:t>fit A≥12</a:t>
            </a:r>
            <a:endParaRPr lang="en-US" sz="1800" dirty="0"/>
          </a:p>
        </p:txBody>
      </p:sp>
      <p:cxnSp>
        <p:nvCxnSpPr>
          <p:cNvPr id="19" name="Straight Arrow Connector 18"/>
          <p:cNvCxnSpPr/>
          <p:nvPr/>
        </p:nvCxnSpPr>
        <p:spPr bwMode="auto">
          <a:xfrm rot="16200000" flipV="1">
            <a:off x="3207640" y="3305147"/>
            <a:ext cx="928046" cy="30936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1" name="TextBox 20"/>
          <p:cNvSpPr txBox="1"/>
          <p:nvPr/>
        </p:nvSpPr>
        <p:spPr>
          <a:xfrm>
            <a:off x="6046598" y="3327302"/>
            <a:ext cx="824640" cy="369332"/>
          </a:xfrm>
          <a:prstGeom prst="rect">
            <a:avLst/>
          </a:prstGeom>
          <a:noFill/>
        </p:spPr>
        <p:txBody>
          <a:bodyPr wrap="none" rtlCol="0">
            <a:spAutoFit/>
          </a:bodyPr>
          <a:lstStyle/>
          <a:p>
            <a:r>
              <a:rPr lang="en-US" sz="1800" dirty="0" smtClean="0"/>
              <a:t>fit A≥3</a:t>
            </a:r>
            <a:endParaRPr lang="en-US" sz="1800" dirty="0"/>
          </a:p>
        </p:txBody>
      </p:sp>
      <p:cxnSp>
        <p:nvCxnSpPr>
          <p:cNvPr id="22" name="Straight Arrow Connector 21"/>
          <p:cNvCxnSpPr/>
          <p:nvPr/>
        </p:nvCxnSpPr>
        <p:spPr bwMode="auto">
          <a:xfrm rot="5400000" flipH="1" flipV="1">
            <a:off x="6217579" y="2938814"/>
            <a:ext cx="498860" cy="33150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 name="Rectangle 32"/>
          <p:cNvSpPr/>
          <p:nvPr/>
        </p:nvSpPr>
        <p:spPr bwMode="auto">
          <a:xfrm>
            <a:off x="671471" y="1995539"/>
            <a:ext cx="4771632" cy="3099133"/>
          </a:xfrm>
          <a:prstGeom prst="rect">
            <a:avLst/>
          </a:prstGeom>
          <a:solidFill>
            <a:srgbClr val="FFED9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Arial Unicode MS" pitchFamily="34" charset="-128"/>
              <a:cs typeface="Arial Unicode MS" pitchFamily="34" charset="-128"/>
            </a:endParaRPr>
          </a:p>
        </p:txBody>
      </p:sp>
      <p:sp>
        <p:nvSpPr>
          <p:cNvPr id="18435" name="Slide Number Placeholder 3"/>
          <p:cNvSpPr>
            <a:spLocks noGrp="1"/>
          </p:cNvSpPr>
          <p:nvPr>
            <p:ph type="sldNum" sz="quarter" idx="10"/>
          </p:nvPr>
        </p:nvSpPr>
        <p:spPr>
          <a:noFill/>
        </p:spPr>
        <p:txBody>
          <a:bodyPr/>
          <a:lstStyle/>
          <a:p>
            <a:pPr defTabSz="831850"/>
            <a:fld id="{53A576C0-80CE-E54D-B688-32D84D983693}" type="slidenum">
              <a:rPr lang="en-US" smtClean="0"/>
              <a:pPr defTabSz="831850"/>
              <a:t>4</a:t>
            </a:fld>
            <a:endParaRPr lang="en-US" smtClean="0"/>
          </a:p>
        </p:txBody>
      </p:sp>
      <p:sp>
        <p:nvSpPr>
          <p:cNvPr id="18436" name="Rectangle 3"/>
          <p:cNvSpPr>
            <a:spLocks noGrp="1" noChangeArrowheads="1"/>
          </p:cNvSpPr>
          <p:nvPr>
            <p:ph type="title"/>
          </p:nvPr>
        </p:nvSpPr>
        <p:spPr>
          <a:xfrm>
            <a:off x="373063" y="374650"/>
            <a:ext cx="8751887" cy="388938"/>
          </a:xfrm>
          <a:noFill/>
        </p:spPr>
        <p:txBody>
          <a:bodyPr/>
          <a:lstStyle/>
          <a:p>
            <a:r>
              <a:rPr lang="en-US" sz="2400" smtClean="0"/>
              <a:t>The structure of the nucleon</a:t>
            </a:r>
          </a:p>
        </p:txBody>
      </p:sp>
      <p:sp>
        <p:nvSpPr>
          <p:cNvPr id="18437" name="Line 4"/>
          <p:cNvSpPr>
            <a:spLocks noChangeShapeType="1"/>
          </p:cNvSpPr>
          <p:nvPr/>
        </p:nvSpPr>
        <p:spPr bwMode="auto">
          <a:xfrm>
            <a:off x="813465" y="3016966"/>
            <a:ext cx="1371600" cy="0"/>
          </a:xfrm>
          <a:prstGeom prst="line">
            <a:avLst/>
          </a:prstGeom>
          <a:noFill/>
          <a:ln w="28575">
            <a:solidFill>
              <a:srgbClr val="131313"/>
            </a:solidFill>
            <a:round/>
            <a:headEnd/>
            <a:tailEnd type="triangle" w="med" len="med"/>
          </a:ln>
        </p:spPr>
        <p:txBody>
          <a:bodyPr wrap="none" anchor="ctr">
            <a:prstTxWarp prst="textNoShape">
              <a:avLst/>
            </a:prstTxWarp>
          </a:bodyPr>
          <a:lstStyle/>
          <a:p>
            <a:endParaRPr lang="en-US"/>
          </a:p>
        </p:txBody>
      </p:sp>
      <p:cxnSp>
        <p:nvCxnSpPr>
          <p:cNvPr id="18438" name="AutoShape 6"/>
          <p:cNvCxnSpPr>
            <a:cxnSpLocks noChangeShapeType="1"/>
          </p:cNvCxnSpPr>
          <p:nvPr/>
        </p:nvCxnSpPr>
        <p:spPr bwMode="auto">
          <a:xfrm flipV="1">
            <a:off x="2162840" y="2345454"/>
            <a:ext cx="1295400" cy="685800"/>
          </a:xfrm>
          <a:prstGeom prst="straightConnector1">
            <a:avLst/>
          </a:prstGeom>
          <a:noFill/>
          <a:ln w="28575">
            <a:solidFill>
              <a:srgbClr val="131313"/>
            </a:solidFill>
            <a:round/>
            <a:headEnd/>
            <a:tailEnd type="triangle" w="med" len="med"/>
          </a:ln>
        </p:spPr>
      </p:cxnSp>
      <p:sp>
        <p:nvSpPr>
          <p:cNvPr id="18439" name="Line 15"/>
          <p:cNvSpPr>
            <a:spLocks noChangeShapeType="1"/>
          </p:cNvSpPr>
          <p:nvPr/>
        </p:nvSpPr>
        <p:spPr bwMode="auto">
          <a:xfrm>
            <a:off x="2215227" y="3016966"/>
            <a:ext cx="1125538" cy="0"/>
          </a:xfrm>
          <a:prstGeom prst="line">
            <a:avLst/>
          </a:prstGeom>
          <a:noFill/>
          <a:ln w="9525">
            <a:solidFill>
              <a:schemeClr val="bg2"/>
            </a:solidFill>
            <a:prstDash val="dash"/>
            <a:round/>
            <a:headEnd/>
            <a:tailEnd/>
          </a:ln>
        </p:spPr>
        <p:txBody>
          <a:bodyPr wrap="none" anchor="ctr">
            <a:prstTxWarp prst="textNoShape">
              <a:avLst/>
            </a:prstTxWarp>
          </a:bodyPr>
          <a:lstStyle/>
          <a:p>
            <a:endParaRPr lang="en-US"/>
          </a:p>
        </p:txBody>
      </p:sp>
      <p:sp>
        <p:nvSpPr>
          <p:cNvPr id="18440" name="Freeform 16"/>
          <p:cNvSpPr>
            <a:spLocks/>
          </p:cNvSpPr>
          <p:nvPr/>
        </p:nvSpPr>
        <p:spPr bwMode="auto">
          <a:xfrm>
            <a:off x="2727990" y="2761379"/>
            <a:ext cx="90487" cy="255587"/>
          </a:xfrm>
          <a:custGeom>
            <a:avLst/>
            <a:gdLst>
              <a:gd name="T0" fmla="*/ 0 w 48"/>
              <a:gd name="T1" fmla="*/ 0 h 144"/>
              <a:gd name="T2" fmla="*/ 48 w 48"/>
              <a:gd name="T3" fmla="*/ 144 h 144"/>
              <a:gd name="T4" fmla="*/ 0 60000 65536"/>
              <a:gd name="T5" fmla="*/ 0 60000 65536"/>
              <a:gd name="T6" fmla="*/ 0 w 48"/>
              <a:gd name="T7" fmla="*/ 0 h 144"/>
              <a:gd name="T8" fmla="*/ 48 w 48"/>
              <a:gd name="T9" fmla="*/ 144 h 144"/>
            </a:gdLst>
            <a:ahLst/>
            <a:cxnLst>
              <a:cxn ang="T4">
                <a:pos x="T0" y="T1"/>
              </a:cxn>
              <a:cxn ang="T5">
                <a:pos x="T2" y="T3"/>
              </a:cxn>
            </a:cxnLst>
            <a:rect l="T6" t="T7" r="T8" b="T9"/>
            <a:pathLst>
              <a:path w="48" h="144">
                <a:moveTo>
                  <a:pt x="0" y="0"/>
                </a:moveTo>
                <a:cubicBezTo>
                  <a:pt x="0" y="0"/>
                  <a:pt x="24" y="72"/>
                  <a:pt x="48" y="144"/>
                </a:cubicBezTo>
              </a:path>
            </a:pathLst>
          </a:custGeom>
          <a:solidFill>
            <a:srgbClr val="213A66"/>
          </a:solidFill>
          <a:ln w="9525">
            <a:solidFill>
              <a:schemeClr val="bg2"/>
            </a:solidFill>
            <a:round/>
            <a:headEnd/>
            <a:tailEnd/>
          </a:ln>
        </p:spPr>
        <p:txBody>
          <a:bodyPr wrap="none" anchor="ctr">
            <a:prstTxWarp prst="textNoShape">
              <a:avLst/>
            </a:prstTxWarp>
          </a:bodyPr>
          <a:lstStyle/>
          <a:p>
            <a:endParaRPr lang="en-US"/>
          </a:p>
        </p:txBody>
      </p:sp>
      <p:graphicFrame>
        <p:nvGraphicFramePr>
          <p:cNvPr id="18434" name="Object 2"/>
          <p:cNvGraphicFramePr>
            <a:graphicFrameLocks noChangeAspect="1"/>
          </p:cNvGraphicFramePr>
          <p:nvPr/>
        </p:nvGraphicFramePr>
        <p:xfrm>
          <a:off x="2910552" y="2677241"/>
          <a:ext cx="209550" cy="255588"/>
        </p:xfrm>
        <a:graphic>
          <a:graphicData uri="http://schemas.openxmlformats.org/presentationml/2006/ole">
            <p:oleObj spid="_x0000_s396290" name="Equation" r:id="rId4" imgW="114300" imgH="139700" progId="Equation.3">
              <p:embed/>
            </p:oleObj>
          </a:graphicData>
        </a:graphic>
      </p:graphicFrame>
      <p:sp>
        <p:nvSpPr>
          <p:cNvPr id="45" name="Oval 3"/>
          <p:cNvSpPr>
            <a:spLocks noChangeArrowheads="1"/>
          </p:cNvSpPr>
          <p:nvPr/>
        </p:nvSpPr>
        <p:spPr bwMode="auto">
          <a:xfrm>
            <a:off x="2910552" y="3991691"/>
            <a:ext cx="747713" cy="746125"/>
          </a:xfrm>
          <a:prstGeom prst="ellipse">
            <a:avLst/>
          </a:prstGeom>
          <a:ln>
            <a:noFill/>
            <a:headEnd/>
            <a:tailEnd/>
          </a:ln>
        </p:spPr>
        <p:style>
          <a:lnRef idx="1">
            <a:schemeClr val="accent4"/>
          </a:lnRef>
          <a:fillRef idx="2">
            <a:schemeClr val="accent4"/>
          </a:fillRef>
          <a:effectRef idx="1">
            <a:schemeClr val="accent4"/>
          </a:effectRef>
          <a:fontRef idx="minor">
            <a:schemeClr val="dk1"/>
          </a:fontRef>
        </p:style>
        <p:txBody>
          <a:bodyPr wrap="none" anchor="ctr">
            <a:prstTxWarp prst="textNoShape">
              <a:avLst/>
            </a:prstTxWarp>
          </a:bodyPr>
          <a:lstStyle/>
          <a:p>
            <a:pPr>
              <a:defRPr/>
            </a:pPr>
            <a:endParaRPr lang="en-US"/>
          </a:p>
        </p:txBody>
      </p:sp>
      <p:sp>
        <p:nvSpPr>
          <p:cNvPr id="18442" name="TextBox 49"/>
          <p:cNvSpPr txBox="1">
            <a:spLocks noChangeArrowheads="1"/>
          </p:cNvSpPr>
          <p:nvPr/>
        </p:nvSpPr>
        <p:spPr bwMode="auto">
          <a:xfrm>
            <a:off x="2939127" y="3186829"/>
            <a:ext cx="481013" cy="523875"/>
          </a:xfrm>
          <a:prstGeom prst="rect">
            <a:avLst/>
          </a:prstGeom>
          <a:noFill/>
          <a:ln w="9525">
            <a:noFill/>
            <a:miter lim="800000"/>
            <a:headEnd/>
            <a:tailEnd/>
          </a:ln>
        </p:spPr>
        <p:txBody>
          <a:bodyPr wrap="none">
            <a:prstTxWarp prst="textNoShape">
              <a:avLst/>
            </a:prstTxWarp>
            <a:spAutoFit/>
          </a:bodyPr>
          <a:lstStyle/>
          <a:p>
            <a:r>
              <a:rPr lang="en-US" sz="2800" b="1">
                <a:latin typeface="Symbol" pitchFamily="-112" charset="2"/>
                <a:ea typeface="Symbol" pitchFamily="-112" charset="2"/>
                <a:cs typeface="Symbol" pitchFamily="-112" charset="2"/>
              </a:rPr>
              <a:t>g*</a:t>
            </a:r>
          </a:p>
        </p:txBody>
      </p:sp>
      <p:sp>
        <p:nvSpPr>
          <p:cNvPr id="18443" name="TextBox 51"/>
          <p:cNvSpPr txBox="1">
            <a:spLocks noChangeArrowheads="1"/>
          </p:cNvSpPr>
          <p:nvPr/>
        </p:nvSpPr>
        <p:spPr bwMode="auto">
          <a:xfrm>
            <a:off x="829340" y="2572466"/>
            <a:ext cx="423862" cy="461963"/>
          </a:xfrm>
          <a:prstGeom prst="rect">
            <a:avLst/>
          </a:prstGeom>
          <a:noFill/>
          <a:ln w="9525">
            <a:noFill/>
            <a:miter lim="800000"/>
            <a:headEnd/>
            <a:tailEnd/>
          </a:ln>
        </p:spPr>
        <p:txBody>
          <a:bodyPr wrap="none">
            <a:prstTxWarp prst="textNoShape">
              <a:avLst/>
            </a:prstTxWarp>
            <a:spAutoFit/>
          </a:bodyPr>
          <a:lstStyle/>
          <a:p>
            <a:r>
              <a:rPr lang="en-US" b="1"/>
              <a:t>e</a:t>
            </a:r>
            <a:r>
              <a:rPr lang="en-US" b="1" baseline="30000"/>
              <a:t>-</a:t>
            </a:r>
          </a:p>
        </p:txBody>
      </p:sp>
      <p:sp>
        <p:nvSpPr>
          <p:cNvPr id="18444" name="TextBox 52"/>
          <p:cNvSpPr txBox="1">
            <a:spLocks noChangeArrowheads="1"/>
          </p:cNvSpPr>
          <p:nvPr/>
        </p:nvSpPr>
        <p:spPr bwMode="auto">
          <a:xfrm>
            <a:off x="3031202" y="2018429"/>
            <a:ext cx="423863" cy="460375"/>
          </a:xfrm>
          <a:prstGeom prst="rect">
            <a:avLst/>
          </a:prstGeom>
          <a:noFill/>
          <a:ln w="9525">
            <a:noFill/>
            <a:miter lim="800000"/>
            <a:headEnd/>
            <a:tailEnd/>
          </a:ln>
        </p:spPr>
        <p:txBody>
          <a:bodyPr>
            <a:prstTxWarp prst="textNoShape">
              <a:avLst/>
            </a:prstTxWarp>
            <a:spAutoFit/>
          </a:bodyPr>
          <a:lstStyle/>
          <a:p>
            <a:r>
              <a:rPr lang="en-US" b="1"/>
              <a:t>e</a:t>
            </a:r>
            <a:r>
              <a:rPr lang="en-US" b="1" baseline="30000"/>
              <a:t>-</a:t>
            </a:r>
          </a:p>
        </p:txBody>
      </p:sp>
      <p:sp>
        <p:nvSpPr>
          <p:cNvPr id="118" name="Oval 3"/>
          <p:cNvSpPr>
            <a:spLocks noChangeArrowheads="1"/>
          </p:cNvSpPr>
          <p:nvPr/>
        </p:nvSpPr>
        <p:spPr bwMode="auto">
          <a:xfrm>
            <a:off x="3047077" y="4069479"/>
            <a:ext cx="274638" cy="273050"/>
          </a:xfrm>
          <a:prstGeom prst="ellipse">
            <a:avLst/>
          </a:prstGeom>
          <a:ln>
            <a:noFill/>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defRPr/>
            </a:pPr>
            <a:endParaRPr lang="en-US"/>
          </a:p>
        </p:txBody>
      </p:sp>
      <p:sp>
        <p:nvSpPr>
          <p:cNvPr id="119" name="Oval 3"/>
          <p:cNvSpPr>
            <a:spLocks noChangeArrowheads="1"/>
          </p:cNvSpPr>
          <p:nvPr/>
        </p:nvSpPr>
        <p:spPr bwMode="auto">
          <a:xfrm>
            <a:off x="3047077" y="4372691"/>
            <a:ext cx="274638" cy="274638"/>
          </a:xfrm>
          <a:prstGeom prst="ellipse">
            <a:avLst/>
          </a:prstGeom>
          <a:ln>
            <a:noFill/>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defRPr/>
            </a:pPr>
            <a:endParaRPr lang="en-US"/>
          </a:p>
        </p:txBody>
      </p:sp>
      <p:sp>
        <p:nvSpPr>
          <p:cNvPr id="120" name="Oval 3"/>
          <p:cNvSpPr>
            <a:spLocks noChangeArrowheads="1"/>
          </p:cNvSpPr>
          <p:nvPr/>
        </p:nvSpPr>
        <p:spPr bwMode="auto">
          <a:xfrm>
            <a:off x="3342352" y="4242516"/>
            <a:ext cx="273050" cy="274638"/>
          </a:xfrm>
          <a:prstGeom prst="ellipse">
            <a:avLst/>
          </a:prstGeom>
          <a:ln>
            <a:noFill/>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defRPr/>
            </a:pPr>
            <a:endParaRPr lang="en-US"/>
          </a:p>
        </p:txBody>
      </p:sp>
      <p:sp>
        <p:nvSpPr>
          <p:cNvPr id="18448" name="Freeform 5"/>
          <p:cNvSpPr>
            <a:spLocks/>
          </p:cNvSpPr>
          <p:nvPr/>
        </p:nvSpPr>
        <p:spPr bwMode="auto">
          <a:xfrm>
            <a:off x="2081877" y="3016966"/>
            <a:ext cx="1196975" cy="1106488"/>
          </a:xfrm>
          <a:custGeom>
            <a:avLst/>
            <a:gdLst>
              <a:gd name="T0" fmla="*/ 72 w 664"/>
              <a:gd name="T1" fmla="*/ 0 h 576"/>
              <a:gd name="T2" fmla="*/ 24 w 664"/>
              <a:gd name="T3" fmla="*/ 144 h 576"/>
              <a:gd name="T4" fmla="*/ 216 w 664"/>
              <a:gd name="T5" fmla="*/ 96 h 576"/>
              <a:gd name="T6" fmla="*/ 216 w 664"/>
              <a:gd name="T7" fmla="*/ 240 h 576"/>
              <a:gd name="T8" fmla="*/ 360 w 664"/>
              <a:gd name="T9" fmla="*/ 192 h 576"/>
              <a:gd name="T10" fmla="*/ 360 w 664"/>
              <a:gd name="T11" fmla="*/ 384 h 576"/>
              <a:gd name="T12" fmla="*/ 504 w 664"/>
              <a:gd name="T13" fmla="*/ 336 h 576"/>
              <a:gd name="T14" fmla="*/ 504 w 664"/>
              <a:gd name="T15" fmla="*/ 480 h 576"/>
              <a:gd name="T16" fmla="*/ 648 w 664"/>
              <a:gd name="T17" fmla="*/ 432 h 576"/>
              <a:gd name="T18" fmla="*/ 600 w 664"/>
              <a:gd name="T19" fmla="*/ 576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4"/>
              <a:gd name="T31" fmla="*/ 0 h 576"/>
              <a:gd name="T32" fmla="*/ 664 w 664"/>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4" h="576">
                <a:moveTo>
                  <a:pt x="72" y="0"/>
                </a:moveTo>
                <a:cubicBezTo>
                  <a:pt x="36" y="64"/>
                  <a:pt x="0" y="128"/>
                  <a:pt x="24" y="144"/>
                </a:cubicBezTo>
                <a:cubicBezTo>
                  <a:pt x="48" y="160"/>
                  <a:pt x="184" y="80"/>
                  <a:pt x="216" y="96"/>
                </a:cubicBezTo>
                <a:cubicBezTo>
                  <a:pt x="248" y="112"/>
                  <a:pt x="192" y="224"/>
                  <a:pt x="216" y="240"/>
                </a:cubicBezTo>
                <a:cubicBezTo>
                  <a:pt x="240" y="256"/>
                  <a:pt x="336" y="168"/>
                  <a:pt x="360" y="192"/>
                </a:cubicBezTo>
                <a:cubicBezTo>
                  <a:pt x="384" y="216"/>
                  <a:pt x="336" y="360"/>
                  <a:pt x="360" y="384"/>
                </a:cubicBezTo>
                <a:cubicBezTo>
                  <a:pt x="384" y="408"/>
                  <a:pt x="480" y="320"/>
                  <a:pt x="504" y="336"/>
                </a:cubicBezTo>
                <a:cubicBezTo>
                  <a:pt x="528" y="352"/>
                  <a:pt x="480" y="464"/>
                  <a:pt x="504" y="480"/>
                </a:cubicBezTo>
                <a:cubicBezTo>
                  <a:pt x="528" y="496"/>
                  <a:pt x="632" y="416"/>
                  <a:pt x="648" y="432"/>
                </a:cubicBezTo>
                <a:cubicBezTo>
                  <a:pt x="664" y="448"/>
                  <a:pt x="608" y="552"/>
                  <a:pt x="600" y="576"/>
                </a:cubicBez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8449" name="TextBox 120"/>
          <p:cNvSpPr txBox="1">
            <a:spLocks noChangeArrowheads="1"/>
          </p:cNvSpPr>
          <p:nvPr/>
        </p:nvSpPr>
        <p:spPr bwMode="auto">
          <a:xfrm>
            <a:off x="255588" y="1106488"/>
            <a:ext cx="9647237" cy="400050"/>
          </a:xfrm>
          <a:prstGeom prst="rect">
            <a:avLst/>
          </a:prstGeom>
          <a:noFill/>
          <a:ln w="9525">
            <a:noFill/>
            <a:miter lim="800000"/>
            <a:headEnd/>
            <a:tailEnd/>
          </a:ln>
        </p:spPr>
        <p:txBody>
          <a:bodyPr wrap="none">
            <a:prstTxWarp prst="textNoShape">
              <a:avLst/>
            </a:prstTxWarp>
            <a:spAutoFit/>
          </a:bodyPr>
          <a:lstStyle/>
          <a:p>
            <a:r>
              <a:rPr lang="en-US" sz="2000" dirty="0">
                <a:latin typeface="Times" pitchFamily="-112" charset="0"/>
                <a:ea typeface="Times" pitchFamily="-112" charset="0"/>
                <a:cs typeface="Times" pitchFamily="-112" charset="0"/>
              </a:rPr>
              <a:t>Deep inelastic scattering </a:t>
            </a:r>
            <a:r>
              <a:rPr lang="en-US" sz="2000" dirty="0" err="1">
                <a:latin typeface="Wingdings" pitchFamily="-112" charset="2"/>
                <a:ea typeface="Wingdings" pitchFamily="-112" charset="2"/>
                <a:cs typeface="Wingdings" pitchFamily="-112" charset="2"/>
              </a:rPr>
              <a:t></a:t>
            </a:r>
            <a:r>
              <a:rPr lang="en-US" sz="2000" dirty="0">
                <a:latin typeface="Times" pitchFamily="-112" charset="0"/>
                <a:ea typeface="Times" pitchFamily="-112" charset="0"/>
                <a:cs typeface="Times" pitchFamily="-112" charset="0"/>
              </a:rPr>
              <a:t> probe the constituents of the nucleon: the quarks and the gluons </a:t>
            </a:r>
          </a:p>
        </p:txBody>
      </p:sp>
      <p:graphicFrame>
        <p:nvGraphicFramePr>
          <p:cNvPr id="19" name="Object 19"/>
          <p:cNvGraphicFramePr>
            <a:graphicFrameLocks noChangeAspect="1"/>
          </p:cNvGraphicFramePr>
          <p:nvPr/>
        </p:nvGraphicFramePr>
        <p:xfrm>
          <a:off x="6285909" y="2247637"/>
          <a:ext cx="2917659" cy="445017"/>
        </p:xfrm>
        <a:graphic>
          <a:graphicData uri="http://schemas.openxmlformats.org/presentationml/2006/ole">
            <p:oleObj spid="_x0000_s396291" name="Equation" r:id="rId5" imgW="1397000" imgH="215900" progId="Equation.3">
              <p:embed/>
            </p:oleObj>
          </a:graphicData>
        </a:graphic>
      </p:graphicFrame>
      <p:sp>
        <p:nvSpPr>
          <p:cNvPr id="20" name="Rectangle 20"/>
          <p:cNvSpPr>
            <a:spLocks noChangeArrowheads="1"/>
          </p:cNvSpPr>
          <p:nvPr/>
        </p:nvSpPr>
        <p:spPr bwMode="auto">
          <a:xfrm>
            <a:off x="5918113" y="1789430"/>
            <a:ext cx="3653251" cy="409547"/>
          </a:xfrm>
          <a:prstGeom prst="rect">
            <a:avLst/>
          </a:prstGeom>
          <a:noFill/>
          <a:ln w="9525">
            <a:noFill/>
            <a:miter lim="800000"/>
            <a:headEnd/>
            <a:tailEnd/>
          </a:ln>
          <a:effectLst/>
        </p:spPr>
        <p:txBody>
          <a:bodyPr wrap="none" lIns="100785" tIns="50393" rIns="100785" bIns="50393">
            <a:prstTxWarp prst="textNoShape">
              <a:avLst/>
            </a:prstTxWarp>
            <a:spAutoFit/>
          </a:bodyPr>
          <a:lstStyle/>
          <a:p>
            <a:pPr algn="ctr" defTabSz="1011238"/>
            <a:r>
              <a:rPr lang="en-US" sz="2000" u="sng" dirty="0">
                <a:solidFill>
                  <a:srgbClr val="1200FF"/>
                </a:solidFill>
              </a:rPr>
              <a:t>4-momentum transfer squared</a:t>
            </a:r>
            <a:endParaRPr lang="en-US" sz="2000" u="sng" dirty="0">
              <a:solidFill>
                <a:srgbClr val="1200FF"/>
              </a:solidFill>
              <a:effectLst>
                <a:outerShdw blurRad="38100" dist="38100" dir="2700000" algn="tl">
                  <a:srgbClr val="DDDDDD"/>
                </a:outerShdw>
              </a:effectLst>
              <a:latin typeface="Times New Roman" pitchFamily="-112" charset="0"/>
            </a:endParaRPr>
          </a:p>
        </p:txBody>
      </p:sp>
      <p:graphicFrame>
        <p:nvGraphicFramePr>
          <p:cNvPr id="21" name="Object 21"/>
          <p:cNvGraphicFramePr>
            <a:graphicFrameLocks noChangeAspect="1"/>
          </p:cNvGraphicFramePr>
          <p:nvPr/>
        </p:nvGraphicFramePr>
        <p:xfrm>
          <a:off x="6340615" y="3289246"/>
          <a:ext cx="2808247" cy="400337"/>
        </p:xfrm>
        <a:graphic>
          <a:graphicData uri="http://schemas.openxmlformats.org/presentationml/2006/ole">
            <p:oleObj spid="_x0000_s396292" name="Equation" r:id="rId6" imgW="1346200" imgH="190500" progId="Equation.3">
              <p:embed/>
            </p:oleObj>
          </a:graphicData>
        </a:graphic>
      </p:graphicFrame>
      <p:sp>
        <p:nvSpPr>
          <p:cNvPr id="22" name="Rectangle 22"/>
          <p:cNvSpPr>
            <a:spLocks noChangeArrowheads="1"/>
          </p:cNvSpPr>
          <p:nvPr/>
        </p:nvSpPr>
        <p:spPr bwMode="auto">
          <a:xfrm>
            <a:off x="6310034" y="2774156"/>
            <a:ext cx="2869408" cy="409547"/>
          </a:xfrm>
          <a:prstGeom prst="rect">
            <a:avLst/>
          </a:prstGeom>
          <a:noFill/>
          <a:ln w="9525">
            <a:noFill/>
            <a:miter lim="800000"/>
            <a:headEnd/>
            <a:tailEnd/>
          </a:ln>
          <a:effectLst/>
        </p:spPr>
        <p:txBody>
          <a:bodyPr wrap="none" lIns="100785" tIns="50393" rIns="100785" bIns="50393">
            <a:prstTxWarp prst="textNoShape">
              <a:avLst/>
            </a:prstTxWarp>
            <a:spAutoFit/>
          </a:bodyPr>
          <a:lstStyle/>
          <a:p>
            <a:pPr algn="ctr" defTabSz="1011238"/>
            <a:r>
              <a:rPr lang="en-US" sz="2000" u="sng" dirty="0">
                <a:solidFill>
                  <a:srgbClr val="1200FF"/>
                </a:solidFill>
              </a:rPr>
              <a:t>Invariant mass squared</a:t>
            </a:r>
            <a:endParaRPr lang="en-US" sz="2000" dirty="0">
              <a:solidFill>
                <a:srgbClr val="1200FF"/>
              </a:solidFill>
              <a:latin typeface="Times New Roman" pitchFamily="-112" charset="0"/>
            </a:endParaRPr>
          </a:p>
        </p:txBody>
      </p:sp>
      <p:graphicFrame>
        <p:nvGraphicFramePr>
          <p:cNvPr id="23" name="Object 23"/>
          <p:cNvGraphicFramePr>
            <a:graphicFrameLocks noChangeAspect="1"/>
          </p:cNvGraphicFramePr>
          <p:nvPr/>
        </p:nvGraphicFramePr>
        <p:xfrm>
          <a:off x="7161708" y="4226102"/>
          <a:ext cx="1166061" cy="769015"/>
        </p:xfrm>
        <a:graphic>
          <a:graphicData uri="http://schemas.openxmlformats.org/presentationml/2006/ole">
            <p:oleObj spid="_x0000_s396293" name="Equation" r:id="rId7" imgW="596900" imgH="393700" progId="Equation.3">
              <p:embed/>
            </p:oleObj>
          </a:graphicData>
        </a:graphic>
      </p:graphicFrame>
      <p:sp>
        <p:nvSpPr>
          <p:cNvPr id="24" name="Rectangle 24"/>
          <p:cNvSpPr>
            <a:spLocks noChangeArrowheads="1"/>
          </p:cNvSpPr>
          <p:nvPr/>
        </p:nvSpPr>
        <p:spPr bwMode="auto">
          <a:xfrm>
            <a:off x="6723434" y="3765382"/>
            <a:ext cx="2042609" cy="409547"/>
          </a:xfrm>
          <a:prstGeom prst="rect">
            <a:avLst/>
          </a:prstGeom>
          <a:noFill/>
          <a:ln w="9525">
            <a:noFill/>
            <a:miter lim="800000"/>
            <a:headEnd/>
            <a:tailEnd/>
          </a:ln>
          <a:effectLst/>
        </p:spPr>
        <p:txBody>
          <a:bodyPr wrap="none" lIns="100785" tIns="50393" rIns="100785" bIns="50393">
            <a:prstTxWarp prst="textNoShape">
              <a:avLst/>
            </a:prstTxWarp>
            <a:spAutoFit/>
          </a:bodyPr>
          <a:lstStyle/>
          <a:p>
            <a:pPr algn="ctr" defTabSz="1011238"/>
            <a:r>
              <a:rPr lang="en-US" sz="2000" u="sng" dirty="0" err="1">
                <a:solidFill>
                  <a:srgbClr val="1200FF"/>
                </a:solidFill>
              </a:rPr>
              <a:t>Bjorken</a:t>
            </a:r>
            <a:r>
              <a:rPr lang="en-US" sz="2000" u="sng" dirty="0">
                <a:solidFill>
                  <a:srgbClr val="1200FF"/>
                </a:solidFill>
              </a:rPr>
              <a:t> variable</a:t>
            </a:r>
            <a:endParaRPr lang="en-US" sz="2000" dirty="0">
              <a:solidFill>
                <a:srgbClr val="1200FF"/>
              </a:solidFill>
            </a:endParaRPr>
          </a:p>
        </p:txBody>
      </p:sp>
      <p:graphicFrame>
        <p:nvGraphicFramePr>
          <p:cNvPr id="96264" name="Object 8"/>
          <p:cNvGraphicFramePr>
            <a:graphicFrameLocks noChangeAspect="1"/>
          </p:cNvGraphicFramePr>
          <p:nvPr/>
        </p:nvGraphicFramePr>
        <p:xfrm>
          <a:off x="833010" y="3100027"/>
          <a:ext cx="751435" cy="400081"/>
        </p:xfrm>
        <a:graphic>
          <a:graphicData uri="http://schemas.openxmlformats.org/presentationml/2006/ole">
            <p:oleObj spid="_x0000_s396294" name="Equation" r:id="rId8" imgW="381000" imgH="203200" progId="Equation.3">
              <p:embed/>
            </p:oleObj>
          </a:graphicData>
        </a:graphic>
      </p:graphicFrame>
      <p:graphicFrame>
        <p:nvGraphicFramePr>
          <p:cNvPr id="96265" name="Object 9"/>
          <p:cNvGraphicFramePr>
            <a:graphicFrameLocks noChangeAspect="1"/>
          </p:cNvGraphicFramePr>
          <p:nvPr/>
        </p:nvGraphicFramePr>
        <p:xfrm>
          <a:off x="3425825" y="2322513"/>
          <a:ext cx="901700" cy="400050"/>
        </p:xfrm>
        <a:graphic>
          <a:graphicData uri="http://schemas.openxmlformats.org/presentationml/2006/ole">
            <p:oleObj spid="_x0000_s396295" name="Equation" r:id="rId9" imgW="457200" imgH="203200" progId="Equation.3">
              <p:embed/>
            </p:oleObj>
          </a:graphicData>
        </a:graphic>
      </p:graphicFrame>
      <p:graphicFrame>
        <p:nvGraphicFramePr>
          <p:cNvPr id="96266" name="Object 10"/>
          <p:cNvGraphicFramePr>
            <a:graphicFrameLocks noChangeAspect="1"/>
          </p:cNvGraphicFramePr>
          <p:nvPr/>
        </p:nvGraphicFramePr>
        <p:xfrm>
          <a:off x="3249726" y="3483053"/>
          <a:ext cx="708025" cy="390525"/>
        </p:xfrm>
        <a:graphic>
          <a:graphicData uri="http://schemas.openxmlformats.org/presentationml/2006/ole">
            <p:oleObj spid="_x0000_s396296" name="Equation" r:id="rId10" imgW="342900" imgH="177800" progId="Equation.3">
              <p:embed/>
            </p:oleObj>
          </a:graphicData>
        </a:graphic>
      </p:graphicFrame>
      <p:graphicFrame>
        <p:nvGraphicFramePr>
          <p:cNvPr id="96267" name="Object 11"/>
          <p:cNvGraphicFramePr>
            <a:graphicFrameLocks noChangeAspect="1"/>
          </p:cNvGraphicFramePr>
          <p:nvPr/>
        </p:nvGraphicFramePr>
        <p:xfrm>
          <a:off x="2077314" y="4413528"/>
          <a:ext cx="796925" cy="395532"/>
        </p:xfrm>
        <a:graphic>
          <a:graphicData uri="http://schemas.openxmlformats.org/presentationml/2006/ole">
            <p:oleObj spid="_x0000_s396297" name="Equation" r:id="rId11" imgW="393700" imgH="190500" progId="Equation.3">
              <p:embed/>
            </p:oleObj>
          </a:graphicData>
        </a:graphic>
      </p:graphicFrame>
      <p:cxnSp>
        <p:nvCxnSpPr>
          <p:cNvPr id="29" name="AutoShape 7"/>
          <p:cNvCxnSpPr>
            <a:cxnSpLocks noChangeShapeType="1"/>
          </p:cNvCxnSpPr>
          <p:nvPr/>
        </p:nvCxnSpPr>
        <p:spPr bwMode="auto">
          <a:xfrm flipV="1">
            <a:off x="3729478" y="4143462"/>
            <a:ext cx="1143000" cy="152400"/>
          </a:xfrm>
          <a:prstGeom prst="straightConnector1">
            <a:avLst/>
          </a:prstGeom>
          <a:noFill/>
          <a:ln w="9525">
            <a:solidFill>
              <a:schemeClr val="bg2"/>
            </a:solidFill>
            <a:round/>
            <a:headEnd/>
            <a:tailEnd type="triangle" w="med" len="med"/>
          </a:ln>
          <a:effectLst/>
        </p:spPr>
      </p:cxnSp>
      <p:cxnSp>
        <p:nvCxnSpPr>
          <p:cNvPr id="30" name="AutoShape 8"/>
          <p:cNvCxnSpPr>
            <a:cxnSpLocks noChangeShapeType="1"/>
          </p:cNvCxnSpPr>
          <p:nvPr/>
        </p:nvCxnSpPr>
        <p:spPr bwMode="auto">
          <a:xfrm>
            <a:off x="3729478" y="4372062"/>
            <a:ext cx="1219200" cy="0"/>
          </a:xfrm>
          <a:prstGeom prst="straightConnector1">
            <a:avLst/>
          </a:prstGeom>
          <a:noFill/>
          <a:ln w="9525">
            <a:solidFill>
              <a:schemeClr val="bg2"/>
            </a:solidFill>
            <a:round/>
            <a:headEnd/>
            <a:tailEnd type="triangle" w="med" len="med"/>
          </a:ln>
          <a:effectLst/>
        </p:spPr>
      </p:cxnSp>
      <p:cxnSp>
        <p:nvCxnSpPr>
          <p:cNvPr id="31" name="AutoShape 9"/>
          <p:cNvCxnSpPr>
            <a:cxnSpLocks noChangeShapeType="1"/>
          </p:cNvCxnSpPr>
          <p:nvPr/>
        </p:nvCxnSpPr>
        <p:spPr bwMode="auto">
          <a:xfrm>
            <a:off x="3729478" y="4448262"/>
            <a:ext cx="1143000" cy="228600"/>
          </a:xfrm>
          <a:prstGeom prst="straightConnector1">
            <a:avLst/>
          </a:prstGeom>
          <a:noFill/>
          <a:ln w="9525">
            <a:solidFill>
              <a:schemeClr val="bg2"/>
            </a:solidFill>
            <a:round/>
            <a:headEnd/>
            <a:tailEnd type="triangle" w="med" len="med"/>
          </a:ln>
          <a:effectLst/>
        </p:spPr>
      </p:cxnSp>
      <p:graphicFrame>
        <p:nvGraphicFramePr>
          <p:cNvPr id="32" name="Object 18"/>
          <p:cNvGraphicFramePr>
            <a:graphicFrameLocks noChangeAspect="1"/>
          </p:cNvGraphicFramePr>
          <p:nvPr/>
        </p:nvGraphicFramePr>
        <p:xfrm>
          <a:off x="5050778" y="4270714"/>
          <a:ext cx="356457" cy="253683"/>
        </p:xfrm>
        <a:graphic>
          <a:graphicData uri="http://schemas.openxmlformats.org/presentationml/2006/ole">
            <p:oleObj spid="_x0000_s396298" name="Equation" r:id="rId12" imgW="177800" imgH="127000" progId="Equation.3">
              <p:embed/>
            </p:oleObj>
          </a:graphicData>
        </a:graphic>
      </p:graphicFrame>
      <p:graphicFrame>
        <p:nvGraphicFramePr>
          <p:cNvPr id="96271" name="Object 15"/>
          <p:cNvGraphicFramePr>
            <a:graphicFrameLocks noChangeAspect="1"/>
          </p:cNvGraphicFramePr>
          <p:nvPr/>
        </p:nvGraphicFramePr>
        <p:xfrm>
          <a:off x="1382283" y="5684266"/>
          <a:ext cx="7991949" cy="1032388"/>
        </p:xfrm>
        <a:graphic>
          <a:graphicData uri="http://schemas.openxmlformats.org/presentationml/2006/ole">
            <p:oleObj spid="_x0000_s396299" name="Equation" r:id="rId13" imgW="2870200" imgH="419100" progId="Equation.3">
              <p:embed/>
            </p:oleObj>
          </a:graphicData>
        </a:graphic>
      </p:graphicFrame>
      <p:cxnSp>
        <p:nvCxnSpPr>
          <p:cNvPr id="34" name="AutoShape 6"/>
          <p:cNvCxnSpPr>
            <a:cxnSpLocks noChangeShapeType="1"/>
          </p:cNvCxnSpPr>
          <p:nvPr/>
        </p:nvCxnSpPr>
        <p:spPr bwMode="auto">
          <a:xfrm rot="5400000" flipH="1" flipV="1">
            <a:off x="5347421" y="3416214"/>
            <a:ext cx="1721750" cy="223731"/>
          </a:xfrm>
          <a:prstGeom prst="straightConnector1">
            <a:avLst/>
          </a:prstGeom>
          <a:noFill/>
          <a:ln w="28575">
            <a:solidFill>
              <a:srgbClr val="00A650"/>
            </a:solidFill>
            <a:round/>
            <a:headEnd/>
            <a:tailEnd type="triangle" w="med" len="med"/>
          </a:ln>
        </p:spPr>
      </p:cxnSp>
      <p:cxnSp>
        <p:nvCxnSpPr>
          <p:cNvPr id="36" name="AutoShape 6"/>
          <p:cNvCxnSpPr>
            <a:cxnSpLocks noChangeShapeType="1"/>
          </p:cNvCxnSpPr>
          <p:nvPr/>
        </p:nvCxnSpPr>
        <p:spPr bwMode="auto">
          <a:xfrm rot="5400000" flipH="1" flipV="1">
            <a:off x="5909083" y="3839585"/>
            <a:ext cx="708492" cy="333797"/>
          </a:xfrm>
          <a:prstGeom prst="straightConnector1">
            <a:avLst/>
          </a:prstGeom>
          <a:noFill/>
          <a:ln w="28575">
            <a:solidFill>
              <a:srgbClr val="00A650"/>
            </a:solidFill>
            <a:round/>
            <a:headEnd/>
            <a:tailEnd type="triangle" w="med" len="med"/>
          </a:ln>
        </p:spPr>
      </p:cxnSp>
      <p:sp>
        <p:nvSpPr>
          <p:cNvPr id="41" name="TextBox 40"/>
          <p:cNvSpPr txBox="1"/>
          <p:nvPr/>
        </p:nvSpPr>
        <p:spPr>
          <a:xfrm>
            <a:off x="5475496" y="4346616"/>
            <a:ext cx="1397098" cy="646331"/>
          </a:xfrm>
          <a:prstGeom prst="rect">
            <a:avLst/>
          </a:prstGeom>
          <a:noFill/>
        </p:spPr>
        <p:txBody>
          <a:bodyPr wrap="square" rtlCol="0">
            <a:spAutoFit/>
          </a:bodyPr>
          <a:lstStyle/>
          <a:p>
            <a:pPr algn="ctr"/>
            <a:r>
              <a:rPr lang="en-US" sz="1800" dirty="0" smtClean="0">
                <a:solidFill>
                  <a:schemeClr val="accent1"/>
                </a:solidFill>
              </a:rPr>
              <a:t>use to select DIS</a:t>
            </a:r>
            <a:endParaRPr lang="en-US" sz="1800" dirty="0">
              <a:solidFill>
                <a:schemeClr val="accent1"/>
              </a:solidFill>
            </a:endParaRPr>
          </a:p>
        </p:txBody>
      </p:sp>
      <p:cxnSp>
        <p:nvCxnSpPr>
          <p:cNvPr id="42" name="AutoShape 6"/>
          <p:cNvCxnSpPr>
            <a:cxnSpLocks noChangeShapeType="1"/>
          </p:cNvCxnSpPr>
          <p:nvPr/>
        </p:nvCxnSpPr>
        <p:spPr bwMode="auto">
          <a:xfrm rot="16200000" flipV="1">
            <a:off x="7148115" y="4946737"/>
            <a:ext cx="499642" cy="247628"/>
          </a:xfrm>
          <a:prstGeom prst="straightConnector1">
            <a:avLst/>
          </a:prstGeom>
          <a:noFill/>
          <a:ln w="28575">
            <a:solidFill>
              <a:srgbClr val="00A650"/>
            </a:solidFill>
            <a:round/>
            <a:headEnd/>
            <a:tailEnd type="triangle" w="med" len="med"/>
          </a:ln>
        </p:spPr>
      </p:cxnSp>
      <p:sp>
        <p:nvSpPr>
          <p:cNvPr id="44" name="TextBox 43"/>
          <p:cNvSpPr txBox="1"/>
          <p:nvPr/>
        </p:nvSpPr>
        <p:spPr>
          <a:xfrm>
            <a:off x="7307236" y="5190523"/>
            <a:ext cx="2751164" cy="369332"/>
          </a:xfrm>
          <a:prstGeom prst="rect">
            <a:avLst/>
          </a:prstGeom>
          <a:noFill/>
        </p:spPr>
        <p:txBody>
          <a:bodyPr wrap="square" rtlCol="0">
            <a:spAutoFit/>
          </a:bodyPr>
          <a:lstStyle/>
          <a:p>
            <a:pPr algn="ctr"/>
            <a:r>
              <a:rPr lang="en-US" sz="1800" dirty="0" smtClean="0">
                <a:solidFill>
                  <a:schemeClr val="accent1"/>
                </a:solidFill>
              </a:rPr>
              <a:t>~ momentum per quark</a:t>
            </a:r>
            <a:endParaRPr lang="en-US" sz="1800" dirty="0">
              <a:solidFill>
                <a:schemeClr val="accent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0"/>
          </p:nvPr>
        </p:nvSpPr>
        <p:spPr>
          <a:noFill/>
        </p:spPr>
        <p:txBody>
          <a:bodyPr/>
          <a:lstStyle/>
          <a:p>
            <a:pPr defTabSz="831850"/>
            <a:fld id="{89EFDFC7-D35E-D342-99CE-3E824C5D9B38}" type="slidenum">
              <a:rPr lang="en-US" smtClean="0"/>
              <a:pPr defTabSz="831850"/>
              <a:t>40</a:t>
            </a:fld>
            <a:endParaRPr lang="en-US" smtClean="0"/>
          </a:p>
        </p:txBody>
      </p:sp>
      <p:sp>
        <p:nvSpPr>
          <p:cNvPr id="7" name="TextBox 6"/>
          <p:cNvSpPr txBox="1"/>
          <p:nvPr/>
        </p:nvSpPr>
        <p:spPr>
          <a:xfrm>
            <a:off x="3770313" y="1350963"/>
            <a:ext cx="2952750" cy="398462"/>
          </a:xfrm>
          <a:prstGeom prst="rect">
            <a:avLst/>
          </a:prstGeom>
        </p:spPr>
        <p:style>
          <a:lnRef idx="1">
            <a:schemeClr val="accent6"/>
          </a:lnRef>
          <a:fillRef idx="2">
            <a:schemeClr val="accent6"/>
          </a:fillRef>
          <a:effectRef idx="1">
            <a:schemeClr val="accent6"/>
          </a:effectRef>
          <a:fontRef idx="minor">
            <a:schemeClr val="dk1"/>
          </a:fontRef>
        </p:style>
        <p:txBody>
          <a:bodyPr wrap="none" lIns="89584" tIns="44792" rIns="89584" bIns="44792">
            <a:prstTxWarp prst="textNoShape">
              <a:avLst/>
            </a:prstTxWarp>
            <a:spAutoFit/>
          </a:bodyPr>
          <a:lstStyle/>
          <a:p>
            <a:pPr>
              <a:defRPr/>
            </a:pPr>
            <a:r>
              <a:rPr lang="en-US" sz="2000" dirty="0">
                <a:solidFill>
                  <a:srgbClr val="131313"/>
                </a:solidFill>
                <a:latin typeface="Times" pitchFamily="-112" charset="0"/>
                <a:ea typeface="Times" pitchFamily="-112" charset="0"/>
                <a:cs typeface="Times" pitchFamily="-112" charset="0"/>
              </a:rPr>
              <a:t>After coulomb corrections</a:t>
            </a:r>
          </a:p>
        </p:txBody>
      </p:sp>
      <p:pic>
        <p:nvPicPr>
          <p:cNvPr id="9" name="Picture 8" descr="fit_world_xeq0.6_surf_cc.eps"/>
          <p:cNvPicPr>
            <a:picLocks noChangeAspect="1"/>
          </p:cNvPicPr>
          <p:nvPr/>
        </p:nvPicPr>
        <mc:AlternateContent>
          <mc:Choice xmlns:ma="http://schemas.microsoft.com/office/mac/drawingml/2008/main" Requires="ma">
            <p:blipFill>
              <a:blip r:embed="rId3"/>
              <a:srcRect l="1270" t="6776" r="7619" b="3388"/>
              <a:stretch>
                <a:fillRect/>
              </a:stretch>
            </p:blipFill>
          </mc:Choice>
          <mc:Fallback>
            <p:blipFill>
              <a:blip r:embed="rId4"/>
              <a:srcRect l="1270" t="6776" r="7619" b="3388"/>
              <a:stretch>
                <a:fillRect/>
              </a:stretch>
            </p:blipFill>
          </mc:Fallback>
        </mc:AlternateContent>
        <p:spPr>
          <a:xfrm>
            <a:off x="0" y="1737360"/>
            <a:ext cx="4948967" cy="3657600"/>
          </a:xfrm>
          <a:prstGeom prst="rect">
            <a:avLst/>
          </a:prstGeom>
        </p:spPr>
      </p:pic>
      <p:pic>
        <p:nvPicPr>
          <p:cNvPr id="10" name="Picture 9" descr="fit_world_xeq0.6_rho2_cc.eps"/>
          <p:cNvPicPr>
            <a:picLocks noChangeAspect="1"/>
          </p:cNvPicPr>
          <p:nvPr/>
        </p:nvPicPr>
        <mc:AlternateContent>
          <mc:Choice xmlns:ma="http://schemas.microsoft.com/office/mac/drawingml/2008/main" Requires="ma">
            <p:blipFill>
              <a:blip r:embed="rId5"/>
              <a:srcRect l="1270" t="6776" r="7619" b="3388"/>
              <a:stretch>
                <a:fillRect/>
              </a:stretch>
            </p:blipFill>
          </mc:Choice>
          <mc:Fallback>
            <p:blipFill>
              <a:blip r:embed="rId6"/>
              <a:srcRect l="1270" t="6776" r="7619" b="3388"/>
              <a:stretch>
                <a:fillRect/>
              </a:stretch>
            </p:blipFill>
          </mc:Fallback>
        </mc:AlternateContent>
        <p:spPr>
          <a:xfrm>
            <a:off x="5120640" y="1737360"/>
            <a:ext cx="4948967" cy="3657600"/>
          </a:xfrm>
          <a:prstGeom prst="rect">
            <a:avLst/>
          </a:prstGeom>
        </p:spPr>
      </p:pic>
      <p:sp>
        <p:nvSpPr>
          <p:cNvPr id="8" name="5-Point Star 7"/>
          <p:cNvSpPr/>
          <p:nvPr/>
        </p:nvSpPr>
        <p:spPr bwMode="auto">
          <a:xfrm>
            <a:off x="669377" y="3900954"/>
            <a:ext cx="180975" cy="185737"/>
          </a:xfrm>
          <a:prstGeom prst="star5">
            <a:avLst/>
          </a:prstGeom>
          <a:solidFill>
            <a:srgbClr val="FF00FF"/>
          </a:solidFill>
          <a:ln w="9525" cap="flat" cmpd="sng" algn="ctr">
            <a:solidFill>
              <a:srgbClr val="FF00FF"/>
            </a:solidFill>
            <a:prstDash val="solid"/>
            <a:round/>
            <a:headEnd type="none" w="med" len="med"/>
            <a:tailEnd type="none" w="med" len="med"/>
          </a:ln>
          <a:effectLst/>
        </p:spPr>
        <p:txBody>
          <a:bodyPr lIns="89584" tIns="44792" rIns="89584" bIns="44792">
            <a:prstTxWarp prst="textNoShape">
              <a:avLst/>
            </a:prstTxWarp>
          </a:bodyPr>
          <a:lstStyle/>
          <a:p>
            <a:pPr>
              <a:defRPr/>
            </a:pPr>
            <a:endParaRPr lang="en-US"/>
          </a:p>
        </p:txBody>
      </p:sp>
      <p:sp>
        <p:nvSpPr>
          <p:cNvPr id="73735" name="TextBox 8"/>
          <p:cNvSpPr txBox="1">
            <a:spLocks noChangeArrowheads="1"/>
          </p:cNvSpPr>
          <p:nvPr/>
        </p:nvSpPr>
        <p:spPr bwMode="auto">
          <a:xfrm>
            <a:off x="739242" y="4001108"/>
            <a:ext cx="520700" cy="336550"/>
          </a:xfrm>
          <a:prstGeom prst="rect">
            <a:avLst/>
          </a:prstGeom>
          <a:noFill/>
          <a:ln w="9525">
            <a:noFill/>
            <a:miter lim="800000"/>
            <a:headEnd/>
            <a:tailEnd/>
          </a:ln>
        </p:spPr>
        <p:txBody>
          <a:bodyPr wrap="none" lIns="89584" tIns="44792" rIns="89584" bIns="44792">
            <a:prstTxWarp prst="textNoShape">
              <a:avLst/>
            </a:prstTxWarp>
            <a:spAutoFit/>
          </a:bodyPr>
          <a:lstStyle/>
          <a:p>
            <a:r>
              <a:rPr lang="en-US" sz="1600" dirty="0">
                <a:solidFill>
                  <a:srgbClr val="FF00FF"/>
                </a:solidFill>
                <a:latin typeface="Times" pitchFamily="-112" charset="0"/>
                <a:ea typeface="Times" pitchFamily="-112" charset="0"/>
                <a:cs typeface="Times" pitchFamily="-112" charset="0"/>
              </a:rPr>
              <a:t>NM</a:t>
            </a:r>
          </a:p>
        </p:txBody>
      </p:sp>
      <p:sp>
        <p:nvSpPr>
          <p:cNvPr id="11" name="TextBox 8"/>
          <p:cNvSpPr txBox="1">
            <a:spLocks noChangeArrowheads="1"/>
          </p:cNvSpPr>
          <p:nvPr/>
        </p:nvSpPr>
        <p:spPr bwMode="auto">
          <a:xfrm>
            <a:off x="9537700" y="4136342"/>
            <a:ext cx="520700" cy="336550"/>
          </a:xfrm>
          <a:prstGeom prst="rect">
            <a:avLst/>
          </a:prstGeom>
          <a:noFill/>
          <a:ln w="9525">
            <a:noFill/>
            <a:miter lim="800000"/>
            <a:headEnd/>
            <a:tailEnd/>
          </a:ln>
        </p:spPr>
        <p:txBody>
          <a:bodyPr wrap="none" lIns="89584" tIns="44792" rIns="89584" bIns="44792">
            <a:prstTxWarp prst="textNoShape">
              <a:avLst/>
            </a:prstTxWarp>
            <a:spAutoFit/>
          </a:bodyPr>
          <a:lstStyle/>
          <a:p>
            <a:r>
              <a:rPr lang="en-US" sz="1600" dirty="0">
                <a:solidFill>
                  <a:srgbClr val="FF00FF"/>
                </a:solidFill>
                <a:latin typeface="Times" pitchFamily="-112" charset="0"/>
                <a:ea typeface="Times" pitchFamily="-112" charset="0"/>
                <a:cs typeface="Times" pitchFamily="-112" charset="0"/>
              </a:rPr>
              <a:t>NM</a:t>
            </a:r>
          </a:p>
        </p:txBody>
      </p:sp>
      <p:sp>
        <p:nvSpPr>
          <p:cNvPr id="13" name="5-Point Star 12"/>
          <p:cNvSpPr/>
          <p:nvPr/>
        </p:nvSpPr>
        <p:spPr bwMode="auto">
          <a:xfrm>
            <a:off x="9829800" y="4023360"/>
            <a:ext cx="180975" cy="185737"/>
          </a:xfrm>
          <a:prstGeom prst="star5">
            <a:avLst/>
          </a:prstGeom>
          <a:solidFill>
            <a:srgbClr val="FF00FF"/>
          </a:solidFill>
          <a:ln w="9525" cap="flat" cmpd="sng" algn="ctr">
            <a:solidFill>
              <a:srgbClr val="FF00FF"/>
            </a:solidFill>
            <a:prstDash val="solid"/>
            <a:round/>
            <a:headEnd type="none" w="med" len="med"/>
            <a:tailEnd type="none" w="med" len="med"/>
          </a:ln>
          <a:effectLst/>
        </p:spPr>
        <p:txBody>
          <a:bodyPr lIns="89584" tIns="44792" rIns="89584" bIns="44792">
            <a:prstTxWarp prst="textNoShape">
              <a:avLst/>
            </a:prstTxWarp>
          </a:bodyPr>
          <a:lstStyle/>
          <a:p>
            <a:pPr>
              <a:defRPr/>
            </a:pPr>
            <a:endParaRPr lang="en-US"/>
          </a:p>
        </p:txBody>
      </p:sp>
      <p:sp>
        <p:nvSpPr>
          <p:cNvPr id="14" name="Rectangle 20"/>
          <p:cNvSpPr>
            <a:spLocks noChangeArrowheads="1"/>
          </p:cNvSpPr>
          <p:nvPr/>
        </p:nvSpPr>
        <p:spPr bwMode="auto">
          <a:xfrm>
            <a:off x="505540" y="5518526"/>
            <a:ext cx="9182437" cy="1013789"/>
          </a:xfrm>
          <a:prstGeom prst="rect">
            <a:avLst/>
          </a:prstGeom>
          <a:noFill/>
          <a:ln w="9525">
            <a:noFill/>
            <a:miter lim="800000"/>
            <a:headEnd/>
            <a:tailEnd/>
          </a:ln>
        </p:spPr>
        <p:txBody>
          <a:bodyPr wrap="square" lIns="89584" tIns="44792" rIns="89584" bIns="44792">
            <a:prstTxWarp prst="textNoShape">
              <a:avLst/>
            </a:prstTxWarp>
            <a:spAutoFit/>
          </a:bodyPr>
          <a:lstStyle/>
          <a:p>
            <a:pPr>
              <a:buClr>
                <a:srgbClr val="AC5FB0"/>
              </a:buClr>
              <a:buFont typeface="Wingdings" pitchFamily="-112" charset="2"/>
              <a:buChar char="Ø"/>
            </a:pPr>
            <a:r>
              <a:rPr lang="en-US" sz="2000" dirty="0" smtClean="0">
                <a:latin typeface="Times" pitchFamily="-112" charset="0"/>
                <a:ea typeface="Times" pitchFamily="-112" charset="0"/>
                <a:cs typeface="Times" pitchFamily="-112" charset="0"/>
              </a:rPr>
              <a:t> Improved density calculation</a:t>
            </a:r>
            <a:r>
              <a:rPr lang="en-US" sz="2000" dirty="0" smtClean="0">
                <a:latin typeface="Times" pitchFamily="-112" charset="0"/>
                <a:ea typeface="Times" pitchFamily="-112" charset="0"/>
                <a:cs typeface="Times" pitchFamily="-112" charset="0"/>
              </a:rPr>
              <a:t> (calculated with density distributions from R. </a:t>
            </a:r>
            <a:r>
              <a:rPr lang="en-US" sz="2000" dirty="0" err="1" smtClean="0">
                <a:latin typeface="Times" pitchFamily="-112" charset="0"/>
                <a:ea typeface="Times" pitchFamily="-112" charset="0"/>
                <a:cs typeface="Times" pitchFamily="-112" charset="0"/>
              </a:rPr>
              <a:t>Wiringa</a:t>
            </a:r>
            <a:r>
              <a:rPr lang="en-US" sz="2000" dirty="0" smtClean="0">
                <a:latin typeface="Times" pitchFamily="-112" charset="0"/>
                <a:ea typeface="Times" pitchFamily="-112" charset="0"/>
                <a:cs typeface="Times" pitchFamily="-112" charset="0"/>
              </a:rPr>
              <a:t> and S. Pieper )</a:t>
            </a:r>
          </a:p>
          <a:p>
            <a:pPr>
              <a:buClr>
                <a:srgbClr val="AC5FB0"/>
              </a:buClr>
              <a:buFont typeface="Wingdings" pitchFamily="-112" charset="2"/>
              <a:buChar char="Ø"/>
            </a:pPr>
            <a:r>
              <a:rPr lang="en-US" sz="2000" dirty="0" smtClean="0">
                <a:latin typeface="Times" pitchFamily="-112" charset="0"/>
                <a:ea typeface="Times" pitchFamily="-112" charset="0"/>
                <a:cs typeface="Times" pitchFamily="-112" charset="0"/>
              </a:rPr>
              <a:t> Apply coulomb distortion correction</a:t>
            </a:r>
          </a:p>
        </p:txBody>
      </p:sp>
      <p:sp>
        <p:nvSpPr>
          <p:cNvPr id="15" name="Rectangle 2"/>
          <p:cNvSpPr>
            <a:spLocks noGrp="1" noChangeArrowheads="1"/>
          </p:cNvSpPr>
          <p:nvPr>
            <p:ph type="title"/>
          </p:nvPr>
        </p:nvSpPr>
        <p:spPr>
          <a:xfrm>
            <a:off x="373063" y="374650"/>
            <a:ext cx="8751887" cy="380523"/>
          </a:xfrm>
        </p:spPr>
        <p:txBody>
          <a:bodyPr/>
          <a:lstStyle/>
          <a:p>
            <a:r>
              <a:rPr lang="en-US" sz="2400" dirty="0" smtClean="0"/>
              <a:t>Extrapolation to nuclear matter</a:t>
            </a:r>
          </a:p>
        </p:txBody>
      </p:sp>
      <p:sp>
        <p:nvSpPr>
          <p:cNvPr id="16" name="TextBox 15"/>
          <p:cNvSpPr txBox="1"/>
          <p:nvPr/>
        </p:nvSpPr>
        <p:spPr>
          <a:xfrm>
            <a:off x="925090" y="2069504"/>
            <a:ext cx="583626" cy="307777"/>
          </a:xfrm>
          <a:prstGeom prst="rect">
            <a:avLst/>
          </a:prstGeom>
          <a:noFill/>
        </p:spPr>
        <p:txBody>
          <a:bodyPr wrap="none" rtlCol="0">
            <a:spAutoFit/>
          </a:bodyPr>
          <a:lstStyle/>
          <a:p>
            <a:r>
              <a:rPr lang="en-US" sz="1400" dirty="0" smtClean="0">
                <a:solidFill>
                  <a:srgbClr val="FF0000"/>
                </a:solidFill>
              </a:rPr>
              <a:t>EMC</a:t>
            </a:r>
            <a:endParaRPr lang="en-US" sz="1400" dirty="0">
              <a:solidFill>
                <a:srgbClr val="FF0000"/>
              </a:solidFill>
            </a:endParaRPr>
          </a:p>
        </p:txBody>
      </p:sp>
      <p:sp>
        <p:nvSpPr>
          <p:cNvPr id="17" name="TextBox 16"/>
          <p:cNvSpPr txBox="1"/>
          <p:nvPr/>
        </p:nvSpPr>
        <p:spPr>
          <a:xfrm>
            <a:off x="925090" y="2383066"/>
            <a:ext cx="653670" cy="307777"/>
          </a:xfrm>
          <a:prstGeom prst="rect">
            <a:avLst/>
          </a:prstGeom>
          <a:noFill/>
        </p:spPr>
        <p:txBody>
          <a:bodyPr wrap="none" rtlCol="0">
            <a:spAutoFit/>
          </a:bodyPr>
          <a:lstStyle/>
          <a:p>
            <a:r>
              <a:rPr lang="en-US" sz="1400" dirty="0" smtClean="0">
                <a:solidFill>
                  <a:srgbClr val="0000FF"/>
                </a:solidFill>
              </a:rPr>
              <a:t>SLAC</a:t>
            </a:r>
            <a:endParaRPr lang="en-US" sz="1400" dirty="0">
              <a:solidFill>
                <a:srgbClr val="0000FF"/>
              </a:solidFill>
            </a:endParaRPr>
          </a:p>
        </p:txBody>
      </p:sp>
      <p:sp>
        <p:nvSpPr>
          <p:cNvPr id="18" name="TextBox 17"/>
          <p:cNvSpPr txBox="1"/>
          <p:nvPr/>
        </p:nvSpPr>
        <p:spPr>
          <a:xfrm>
            <a:off x="3468133" y="3923852"/>
            <a:ext cx="953018" cy="369332"/>
          </a:xfrm>
          <a:prstGeom prst="rect">
            <a:avLst/>
          </a:prstGeom>
          <a:noFill/>
        </p:spPr>
        <p:txBody>
          <a:bodyPr wrap="none" rtlCol="0">
            <a:spAutoFit/>
          </a:bodyPr>
          <a:lstStyle/>
          <a:p>
            <a:r>
              <a:rPr lang="en-US" sz="1800" dirty="0" smtClean="0"/>
              <a:t>fit A≥12</a:t>
            </a:r>
            <a:endParaRPr lang="en-US" sz="1800" dirty="0"/>
          </a:p>
        </p:txBody>
      </p:sp>
      <p:cxnSp>
        <p:nvCxnSpPr>
          <p:cNvPr id="19" name="Straight Arrow Connector 18"/>
          <p:cNvCxnSpPr/>
          <p:nvPr/>
        </p:nvCxnSpPr>
        <p:spPr bwMode="auto">
          <a:xfrm rot="16200000" flipV="1">
            <a:off x="3207640" y="3305147"/>
            <a:ext cx="928046" cy="30936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0" name="TextBox 19"/>
          <p:cNvSpPr txBox="1"/>
          <p:nvPr/>
        </p:nvSpPr>
        <p:spPr>
          <a:xfrm>
            <a:off x="6046598" y="3327302"/>
            <a:ext cx="824640" cy="369332"/>
          </a:xfrm>
          <a:prstGeom prst="rect">
            <a:avLst/>
          </a:prstGeom>
          <a:noFill/>
        </p:spPr>
        <p:txBody>
          <a:bodyPr wrap="none" rtlCol="0">
            <a:spAutoFit/>
          </a:bodyPr>
          <a:lstStyle/>
          <a:p>
            <a:r>
              <a:rPr lang="en-US" sz="1800" dirty="0" smtClean="0"/>
              <a:t>fit A≥3</a:t>
            </a:r>
            <a:endParaRPr lang="en-US" sz="1800" dirty="0"/>
          </a:p>
        </p:txBody>
      </p:sp>
      <p:cxnSp>
        <p:nvCxnSpPr>
          <p:cNvPr id="21" name="Straight Arrow Connector 20"/>
          <p:cNvCxnSpPr/>
          <p:nvPr/>
        </p:nvCxnSpPr>
        <p:spPr bwMode="auto">
          <a:xfrm rot="5400000" flipH="1" flipV="1">
            <a:off x="6217579" y="2938814"/>
            <a:ext cx="498860" cy="33150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 name="Picture 18" descr="fit_all_xeq0.6_rho2_cc.eps"/>
          <p:cNvPicPr>
            <a:picLocks noChangeAspect="1"/>
          </p:cNvPicPr>
          <p:nvPr/>
        </p:nvPicPr>
        <mc:AlternateContent>
          <mc:Choice xmlns:ma="http://schemas.microsoft.com/office/mac/drawingml/2008/main" Requires="ma">
            <p:blipFill>
              <a:blip r:embed="rId3"/>
              <a:srcRect l="1270" t="6776" r="7619" b="3388"/>
              <a:stretch>
                <a:fillRect/>
              </a:stretch>
            </p:blipFill>
          </mc:Choice>
          <mc:Fallback>
            <p:blipFill>
              <a:blip r:embed="rId4"/>
              <a:srcRect l="1270" t="6776" r="7619" b="3388"/>
              <a:stretch>
                <a:fillRect/>
              </a:stretch>
            </p:blipFill>
          </mc:Fallback>
        </mc:AlternateContent>
        <p:spPr>
          <a:xfrm>
            <a:off x="5120640" y="1737360"/>
            <a:ext cx="4948967" cy="3657600"/>
          </a:xfrm>
          <a:prstGeom prst="rect">
            <a:avLst/>
          </a:prstGeom>
        </p:spPr>
      </p:pic>
      <p:pic>
        <p:nvPicPr>
          <p:cNvPr id="13" name="Picture 12" descr="fit_all_xeq0.6_surf_cc.eps"/>
          <p:cNvPicPr>
            <a:picLocks noChangeAspect="1"/>
          </p:cNvPicPr>
          <p:nvPr/>
        </p:nvPicPr>
        <mc:AlternateContent>
          <mc:Choice xmlns:ma="http://schemas.microsoft.com/office/mac/drawingml/2008/main" Requires="ma">
            <p:blipFill>
              <a:blip r:embed="rId5"/>
              <a:srcRect l="1270" t="6776" r="7619" b="3388"/>
              <a:stretch>
                <a:fillRect/>
              </a:stretch>
            </p:blipFill>
          </mc:Choice>
          <mc:Fallback>
            <p:blipFill>
              <a:blip r:embed="rId6"/>
              <a:srcRect l="1270" t="6776" r="7619" b="3388"/>
              <a:stretch>
                <a:fillRect/>
              </a:stretch>
            </p:blipFill>
          </mc:Fallback>
        </mc:AlternateContent>
        <p:spPr>
          <a:xfrm>
            <a:off x="0" y="1737360"/>
            <a:ext cx="4948967" cy="3657600"/>
          </a:xfrm>
          <a:prstGeom prst="rect">
            <a:avLst/>
          </a:prstGeom>
        </p:spPr>
      </p:pic>
      <p:sp>
        <p:nvSpPr>
          <p:cNvPr id="75778" name="Slide Number Placeholder 3"/>
          <p:cNvSpPr>
            <a:spLocks noGrp="1"/>
          </p:cNvSpPr>
          <p:nvPr>
            <p:ph type="sldNum" sz="quarter" idx="10"/>
          </p:nvPr>
        </p:nvSpPr>
        <p:spPr>
          <a:noFill/>
        </p:spPr>
        <p:txBody>
          <a:bodyPr/>
          <a:lstStyle/>
          <a:p>
            <a:pPr defTabSz="831850"/>
            <a:fld id="{AFE3B637-506C-B04D-80B4-E7EA3BCE4E10}" type="slidenum">
              <a:rPr lang="en-US" smtClean="0"/>
              <a:pPr defTabSz="831850"/>
              <a:t>41</a:t>
            </a:fld>
            <a:endParaRPr lang="en-US" smtClean="0"/>
          </a:p>
        </p:txBody>
      </p:sp>
      <p:sp>
        <p:nvSpPr>
          <p:cNvPr id="11" name="5-Point Star 10"/>
          <p:cNvSpPr/>
          <p:nvPr/>
        </p:nvSpPr>
        <p:spPr bwMode="auto">
          <a:xfrm>
            <a:off x="666958" y="3777129"/>
            <a:ext cx="180975" cy="184150"/>
          </a:xfrm>
          <a:prstGeom prst="star5">
            <a:avLst/>
          </a:prstGeom>
          <a:solidFill>
            <a:srgbClr val="FF00FF"/>
          </a:solidFill>
          <a:ln w="9525" cap="flat" cmpd="sng" algn="ctr">
            <a:solidFill>
              <a:srgbClr val="FF00FF"/>
            </a:solidFill>
            <a:prstDash val="solid"/>
            <a:round/>
            <a:headEnd type="none" w="med" len="med"/>
            <a:tailEnd type="none" w="med" len="med"/>
          </a:ln>
          <a:effectLst/>
        </p:spPr>
        <p:txBody>
          <a:bodyPr lIns="89584" tIns="44792" rIns="89584" bIns="44792">
            <a:prstTxWarp prst="textNoShape">
              <a:avLst/>
            </a:prstTxWarp>
          </a:bodyPr>
          <a:lstStyle/>
          <a:p>
            <a:pPr>
              <a:defRPr/>
            </a:pPr>
            <a:endParaRPr lang="en-US"/>
          </a:p>
        </p:txBody>
      </p:sp>
      <p:sp>
        <p:nvSpPr>
          <p:cNvPr id="75784" name="TextBox 11"/>
          <p:cNvSpPr txBox="1">
            <a:spLocks noChangeArrowheads="1"/>
          </p:cNvSpPr>
          <p:nvPr/>
        </p:nvSpPr>
        <p:spPr bwMode="auto">
          <a:xfrm>
            <a:off x="703948" y="3860714"/>
            <a:ext cx="520700" cy="336550"/>
          </a:xfrm>
          <a:prstGeom prst="rect">
            <a:avLst/>
          </a:prstGeom>
          <a:noFill/>
          <a:ln w="9525">
            <a:noFill/>
            <a:miter lim="800000"/>
            <a:headEnd/>
            <a:tailEnd/>
          </a:ln>
        </p:spPr>
        <p:txBody>
          <a:bodyPr wrap="none" lIns="89584" tIns="44792" rIns="89584" bIns="44792">
            <a:prstTxWarp prst="textNoShape">
              <a:avLst/>
            </a:prstTxWarp>
            <a:spAutoFit/>
          </a:bodyPr>
          <a:lstStyle/>
          <a:p>
            <a:r>
              <a:rPr lang="en-US" sz="1600" dirty="0">
                <a:solidFill>
                  <a:srgbClr val="FF00FF"/>
                </a:solidFill>
                <a:latin typeface="Times" pitchFamily="-112" charset="0"/>
                <a:ea typeface="Times" pitchFamily="-112" charset="0"/>
                <a:cs typeface="Times" pitchFamily="-112" charset="0"/>
              </a:rPr>
              <a:t>NM</a:t>
            </a:r>
          </a:p>
        </p:txBody>
      </p:sp>
      <p:sp>
        <p:nvSpPr>
          <p:cNvPr id="12" name="TextBox 11"/>
          <p:cNvSpPr txBox="1"/>
          <p:nvPr/>
        </p:nvSpPr>
        <p:spPr>
          <a:xfrm>
            <a:off x="3770313" y="1350963"/>
            <a:ext cx="2952750" cy="398462"/>
          </a:xfrm>
          <a:prstGeom prst="rect">
            <a:avLst/>
          </a:prstGeom>
        </p:spPr>
        <p:style>
          <a:lnRef idx="1">
            <a:schemeClr val="accent6"/>
          </a:lnRef>
          <a:fillRef idx="2">
            <a:schemeClr val="accent6"/>
          </a:fillRef>
          <a:effectRef idx="1">
            <a:schemeClr val="accent6"/>
          </a:effectRef>
          <a:fontRef idx="minor">
            <a:schemeClr val="dk1"/>
          </a:fontRef>
        </p:style>
        <p:txBody>
          <a:bodyPr wrap="none" lIns="89584" tIns="44792" rIns="89584" bIns="44792">
            <a:prstTxWarp prst="textNoShape">
              <a:avLst/>
            </a:prstTxWarp>
            <a:spAutoFit/>
          </a:bodyPr>
          <a:lstStyle/>
          <a:p>
            <a:pPr>
              <a:defRPr/>
            </a:pPr>
            <a:r>
              <a:rPr lang="en-US" sz="2000" dirty="0">
                <a:solidFill>
                  <a:srgbClr val="131313"/>
                </a:solidFill>
                <a:latin typeface="Times" pitchFamily="-112" charset="0"/>
                <a:ea typeface="Times" pitchFamily="-112" charset="0"/>
                <a:cs typeface="Times" pitchFamily="-112" charset="0"/>
              </a:rPr>
              <a:t>After coulomb corrections</a:t>
            </a:r>
          </a:p>
        </p:txBody>
      </p:sp>
      <p:sp>
        <p:nvSpPr>
          <p:cNvPr id="75786" name="Rectangle 12"/>
          <p:cNvSpPr>
            <a:spLocks noChangeArrowheads="1"/>
          </p:cNvSpPr>
          <p:nvPr/>
        </p:nvSpPr>
        <p:spPr bwMode="auto">
          <a:xfrm>
            <a:off x="7483519" y="6369400"/>
            <a:ext cx="2414588" cy="644525"/>
          </a:xfrm>
          <a:prstGeom prst="rect">
            <a:avLst/>
          </a:prstGeom>
          <a:noFill/>
          <a:ln w="9525">
            <a:noFill/>
            <a:miter lim="800000"/>
            <a:headEnd/>
            <a:tailEnd/>
          </a:ln>
        </p:spPr>
        <p:txBody>
          <a:bodyPr lIns="89584" tIns="44792" rIns="89584" bIns="44792">
            <a:prstTxWarp prst="textNoShape">
              <a:avLst/>
            </a:prstTxWarp>
            <a:spAutoFit/>
          </a:bodyPr>
          <a:lstStyle/>
          <a:p>
            <a:pPr>
              <a:buClr>
                <a:srgbClr val="AC5FB0"/>
              </a:buClr>
            </a:pPr>
            <a:r>
              <a:rPr lang="en-US" sz="1800" dirty="0">
                <a:solidFill>
                  <a:srgbClr val="FF0000"/>
                </a:solidFill>
                <a:latin typeface="Times" pitchFamily="-112" charset="0"/>
                <a:ea typeface="Times" pitchFamily="-112" charset="0"/>
                <a:cs typeface="Times" pitchFamily="-112" charset="0"/>
              </a:rPr>
              <a:t>Note:</a:t>
            </a:r>
            <a:r>
              <a:rPr lang="en-US" sz="1800" dirty="0">
                <a:latin typeface="Times" pitchFamily="-112" charset="0"/>
                <a:ea typeface="Times" pitchFamily="-112" charset="0"/>
                <a:cs typeface="Times" pitchFamily="-112" charset="0"/>
              </a:rPr>
              <a:t> </a:t>
            </a:r>
            <a:r>
              <a:rPr lang="en-US" sz="1800" dirty="0" err="1">
                <a:latin typeface="Times" pitchFamily="-112" charset="0"/>
                <a:ea typeface="Times" pitchFamily="-112" charset="0"/>
                <a:cs typeface="Times" pitchFamily="-112" charset="0"/>
              </a:rPr>
              <a:t>n/p</a:t>
            </a:r>
            <a:r>
              <a:rPr lang="en-US" sz="1800" dirty="0">
                <a:latin typeface="Times" pitchFamily="-112" charset="0"/>
                <a:ea typeface="Times" pitchFamily="-112" charset="0"/>
                <a:cs typeface="Times" pitchFamily="-112" charset="0"/>
              </a:rPr>
              <a:t> correction is also A-dependent !</a:t>
            </a:r>
          </a:p>
        </p:txBody>
      </p:sp>
      <p:sp>
        <p:nvSpPr>
          <p:cNvPr id="15" name="5-Point Star 14"/>
          <p:cNvSpPr/>
          <p:nvPr/>
        </p:nvSpPr>
        <p:spPr bwMode="auto">
          <a:xfrm>
            <a:off x="9829800" y="3904488"/>
            <a:ext cx="180975" cy="184150"/>
          </a:xfrm>
          <a:prstGeom prst="star5">
            <a:avLst/>
          </a:prstGeom>
          <a:solidFill>
            <a:srgbClr val="FF00FF"/>
          </a:solidFill>
          <a:ln w="9525" cap="flat" cmpd="sng" algn="ctr">
            <a:solidFill>
              <a:srgbClr val="FF00FF"/>
            </a:solidFill>
            <a:prstDash val="solid"/>
            <a:round/>
            <a:headEnd type="none" w="med" len="med"/>
            <a:tailEnd type="none" w="med" len="med"/>
          </a:ln>
          <a:effectLst/>
        </p:spPr>
        <p:txBody>
          <a:bodyPr lIns="89584" tIns="44792" rIns="89584" bIns="44792">
            <a:prstTxWarp prst="textNoShape">
              <a:avLst/>
            </a:prstTxWarp>
          </a:bodyPr>
          <a:lstStyle/>
          <a:p>
            <a:pPr>
              <a:defRPr/>
            </a:pPr>
            <a:endParaRPr lang="en-US"/>
          </a:p>
        </p:txBody>
      </p:sp>
      <p:sp>
        <p:nvSpPr>
          <p:cNvPr id="16" name="TextBox 11"/>
          <p:cNvSpPr txBox="1">
            <a:spLocks noChangeArrowheads="1"/>
          </p:cNvSpPr>
          <p:nvPr/>
        </p:nvSpPr>
        <p:spPr bwMode="auto">
          <a:xfrm>
            <a:off x="9537700" y="4040336"/>
            <a:ext cx="520700" cy="336550"/>
          </a:xfrm>
          <a:prstGeom prst="rect">
            <a:avLst/>
          </a:prstGeom>
          <a:noFill/>
          <a:ln w="9525">
            <a:noFill/>
            <a:miter lim="800000"/>
            <a:headEnd/>
            <a:tailEnd/>
          </a:ln>
        </p:spPr>
        <p:txBody>
          <a:bodyPr wrap="none" lIns="89584" tIns="44792" rIns="89584" bIns="44792">
            <a:prstTxWarp prst="textNoShape">
              <a:avLst/>
            </a:prstTxWarp>
            <a:spAutoFit/>
          </a:bodyPr>
          <a:lstStyle/>
          <a:p>
            <a:r>
              <a:rPr lang="en-US" sz="1600" dirty="0">
                <a:solidFill>
                  <a:srgbClr val="FF00FF"/>
                </a:solidFill>
                <a:latin typeface="Times" pitchFamily="-112" charset="0"/>
                <a:ea typeface="Times" pitchFamily="-112" charset="0"/>
                <a:cs typeface="Times" pitchFamily="-112" charset="0"/>
              </a:rPr>
              <a:t>NM</a:t>
            </a:r>
          </a:p>
        </p:txBody>
      </p:sp>
      <p:sp>
        <p:nvSpPr>
          <p:cNvPr id="17" name="TextBox 16"/>
          <p:cNvSpPr txBox="1"/>
          <p:nvPr/>
        </p:nvSpPr>
        <p:spPr>
          <a:xfrm rot="20036974">
            <a:off x="1520963" y="4079172"/>
            <a:ext cx="1169987" cy="306388"/>
          </a:xfrm>
          <a:prstGeom prst="rect">
            <a:avLst/>
          </a:prstGeom>
          <a:noFill/>
        </p:spPr>
        <p:txBody>
          <a:bodyPr wrap="none" lIns="89584" tIns="44792" rIns="89584" bIns="44792">
            <a:spAutoFit/>
          </a:bodyPr>
          <a:lstStyle/>
          <a:p>
            <a:pPr>
              <a:defRPr/>
            </a:pPr>
            <a:r>
              <a:rPr lang="en-US" sz="1400" b="1" dirty="0">
                <a:solidFill>
                  <a:schemeClr val="bg1">
                    <a:lumMod val="65000"/>
                  </a:schemeClr>
                </a:solidFill>
              </a:rPr>
              <a:t>preliminary</a:t>
            </a:r>
          </a:p>
        </p:txBody>
      </p:sp>
      <p:sp>
        <p:nvSpPr>
          <p:cNvPr id="18" name="TextBox 17"/>
          <p:cNvSpPr txBox="1"/>
          <p:nvPr/>
        </p:nvSpPr>
        <p:spPr>
          <a:xfrm rot="20036974">
            <a:off x="6002158" y="3872166"/>
            <a:ext cx="1169987" cy="306388"/>
          </a:xfrm>
          <a:prstGeom prst="rect">
            <a:avLst/>
          </a:prstGeom>
          <a:noFill/>
        </p:spPr>
        <p:txBody>
          <a:bodyPr wrap="none" lIns="89584" tIns="44792" rIns="89584" bIns="44792">
            <a:spAutoFit/>
          </a:bodyPr>
          <a:lstStyle/>
          <a:p>
            <a:pPr>
              <a:defRPr/>
            </a:pPr>
            <a:r>
              <a:rPr lang="en-US" sz="1400" b="1" dirty="0">
                <a:solidFill>
                  <a:schemeClr val="bg1">
                    <a:lumMod val="65000"/>
                  </a:schemeClr>
                </a:solidFill>
              </a:rPr>
              <a:t>preliminary</a:t>
            </a:r>
          </a:p>
        </p:txBody>
      </p:sp>
      <p:sp>
        <p:nvSpPr>
          <p:cNvPr id="20" name="Rectangle 20"/>
          <p:cNvSpPr>
            <a:spLocks noChangeArrowheads="1"/>
          </p:cNvSpPr>
          <p:nvPr/>
        </p:nvSpPr>
        <p:spPr bwMode="auto">
          <a:xfrm>
            <a:off x="505540" y="5518526"/>
            <a:ext cx="9247567" cy="1629342"/>
          </a:xfrm>
          <a:prstGeom prst="rect">
            <a:avLst/>
          </a:prstGeom>
          <a:noFill/>
          <a:ln w="9525">
            <a:noFill/>
            <a:miter lim="800000"/>
            <a:headEnd/>
            <a:tailEnd/>
          </a:ln>
        </p:spPr>
        <p:txBody>
          <a:bodyPr wrap="square" lIns="89584" tIns="44792" rIns="89584" bIns="44792">
            <a:prstTxWarp prst="textNoShape">
              <a:avLst/>
            </a:prstTxWarp>
            <a:spAutoFit/>
          </a:bodyPr>
          <a:lstStyle/>
          <a:p>
            <a:pPr>
              <a:buClr>
                <a:srgbClr val="AC5FB0"/>
              </a:buClr>
              <a:buFont typeface="Wingdings" pitchFamily="-112" charset="2"/>
              <a:buChar char="Ø"/>
            </a:pPr>
            <a:r>
              <a:rPr lang="en-US" sz="2000" dirty="0" smtClean="0">
                <a:latin typeface="Times" pitchFamily="-112" charset="0"/>
                <a:ea typeface="Times" pitchFamily="-112" charset="0"/>
                <a:cs typeface="Times" pitchFamily="-112" charset="0"/>
              </a:rPr>
              <a:t> Improved density </a:t>
            </a:r>
            <a:r>
              <a:rPr lang="en-US" sz="2000" dirty="0" smtClean="0">
                <a:latin typeface="Times" pitchFamily="-112" charset="0"/>
                <a:ea typeface="Times" pitchFamily="-112" charset="0"/>
                <a:cs typeface="Times" pitchFamily="-112" charset="0"/>
              </a:rPr>
              <a:t>calculation (calculated with density distributions from R. </a:t>
            </a:r>
            <a:r>
              <a:rPr lang="en-US" sz="2000" dirty="0" err="1" smtClean="0">
                <a:latin typeface="Times" pitchFamily="-112" charset="0"/>
                <a:ea typeface="Times" pitchFamily="-112" charset="0"/>
                <a:cs typeface="Times" pitchFamily="-112" charset="0"/>
              </a:rPr>
              <a:t>Wiringa</a:t>
            </a:r>
            <a:r>
              <a:rPr lang="en-US" sz="2000" dirty="0" smtClean="0">
                <a:latin typeface="Times" pitchFamily="-112" charset="0"/>
                <a:ea typeface="Times" pitchFamily="-112" charset="0"/>
                <a:cs typeface="Times" pitchFamily="-112" charset="0"/>
              </a:rPr>
              <a:t> and S. Pieper ).</a:t>
            </a:r>
            <a:endParaRPr lang="en-US" sz="2000" dirty="0" smtClean="0">
              <a:latin typeface="Times" pitchFamily="-112" charset="0"/>
              <a:ea typeface="Times" pitchFamily="-112" charset="0"/>
              <a:cs typeface="Times" pitchFamily="-112" charset="0"/>
            </a:endParaRPr>
          </a:p>
          <a:p>
            <a:pPr>
              <a:buClr>
                <a:srgbClr val="AC5FB0"/>
              </a:buClr>
              <a:buFont typeface="Wingdings" pitchFamily="-112" charset="2"/>
              <a:buChar char="Ø"/>
            </a:pPr>
            <a:r>
              <a:rPr lang="en-US" sz="2000" dirty="0" smtClean="0">
                <a:latin typeface="Times" pitchFamily="-112" charset="0"/>
                <a:ea typeface="Times" pitchFamily="-112" charset="0"/>
                <a:cs typeface="Times" pitchFamily="-112" charset="0"/>
              </a:rPr>
              <a:t> Apply coulomb distortion correction.</a:t>
            </a:r>
          </a:p>
          <a:p>
            <a:pPr>
              <a:buClr>
                <a:srgbClr val="AC5FB0"/>
              </a:buClr>
              <a:buFont typeface="Wingdings" pitchFamily="-112" charset="2"/>
              <a:buChar char="Ø"/>
            </a:pPr>
            <a:r>
              <a:rPr lang="en-US" sz="2000" dirty="0" smtClean="0">
                <a:latin typeface="Times" pitchFamily="-112" charset="0"/>
                <a:ea typeface="Times" pitchFamily="-112" charset="0"/>
                <a:cs typeface="Times" pitchFamily="-112" charset="0"/>
              </a:rPr>
              <a:t> In progress: </a:t>
            </a:r>
            <a:r>
              <a:rPr lang="en-US" sz="2000" dirty="0" err="1" smtClean="0">
                <a:latin typeface="Times" pitchFamily="-112" charset="0"/>
                <a:ea typeface="Times" pitchFamily="-112" charset="0"/>
                <a:cs typeface="Times" pitchFamily="-112" charset="0"/>
              </a:rPr>
              <a:t>n/p</a:t>
            </a:r>
            <a:r>
              <a:rPr lang="en-US" sz="2000" dirty="0" smtClean="0">
                <a:latin typeface="Times" pitchFamily="-112" charset="0"/>
                <a:ea typeface="Times" pitchFamily="-112" charset="0"/>
                <a:cs typeface="Times" pitchFamily="-112" charset="0"/>
              </a:rPr>
              <a:t> at large Q</a:t>
            </a:r>
            <a:r>
              <a:rPr lang="en-US" sz="2000" baseline="30000" dirty="0" smtClean="0">
                <a:latin typeface="Times" pitchFamily="-112" charset="0"/>
                <a:ea typeface="Times" pitchFamily="-112" charset="0"/>
                <a:cs typeface="Times" pitchFamily="-112" charset="0"/>
              </a:rPr>
              <a:t>2</a:t>
            </a:r>
            <a:r>
              <a:rPr lang="en-US" sz="2000" dirty="0" smtClean="0">
                <a:latin typeface="Times" pitchFamily="-112" charset="0"/>
                <a:ea typeface="Times" pitchFamily="-112" charset="0"/>
                <a:cs typeface="Times" pitchFamily="-112" charset="0"/>
              </a:rPr>
              <a:t> and low </a:t>
            </a:r>
            <a:r>
              <a:rPr lang="en-US" sz="2000" i="1" dirty="0" err="1" smtClean="0">
                <a:latin typeface="Times" pitchFamily="-112" charset="0"/>
                <a:ea typeface="Times" pitchFamily="-112" charset="0"/>
                <a:cs typeface="Times" pitchFamily="-112" charset="0"/>
              </a:rPr>
              <a:t>x</a:t>
            </a:r>
            <a:r>
              <a:rPr lang="en-US" sz="2000" dirty="0" smtClean="0">
                <a:latin typeface="Times" pitchFamily="-112" charset="0"/>
                <a:ea typeface="Times" pitchFamily="-112" charset="0"/>
                <a:cs typeface="Times" pitchFamily="-112" charset="0"/>
              </a:rPr>
              <a:t>, and large </a:t>
            </a:r>
            <a:r>
              <a:rPr lang="en-US" sz="2000" i="1" dirty="0" err="1" smtClean="0">
                <a:latin typeface="Times" pitchFamily="-112" charset="0"/>
                <a:ea typeface="Times" pitchFamily="-112" charset="0"/>
                <a:cs typeface="Times" pitchFamily="-112" charset="0"/>
              </a:rPr>
              <a:t>x</a:t>
            </a:r>
            <a:r>
              <a:rPr lang="en-US" sz="2000" dirty="0" smtClean="0">
                <a:latin typeface="Times" pitchFamily="-112" charset="0"/>
                <a:ea typeface="Times" pitchFamily="-112" charset="0"/>
                <a:cs typeface="Times" pitchFamily="-112" charset="0"/>
              </a:rPr>
              <a:t> and large Q</a:t>
            </a:r>
            <a:r>
              <a:rPr lang="en-US" sz="2000" baseline="30000" dirty="0" smtClean="0">
                <a:latin typeface="Times" pitchFamily="-112" charset="0"/>
                <a:ea typeface="Times" pitchFamily="-112" charset="0"/>
                <a:cs typeface="Times" pitchFamily="-112" charset="0"/>
              </a:rPr>
              <a:t>2.</a:t>
            </a:r>
          </a:p>
          <a:p>
            <a:pPr>
              <a:buClr>
                <a:srgbClr val="AC5FB0"/>
              </a:buClr>
              <a:buFont typeface="Wingdings" pitchFamily="-112" charset="2"/>
              <a:buChar char="Ø"/>
            </a:pPr>
            <a:r>
              <a:rPr lang="en-US" sz="2000" baseline="30000" dirty="0" smtClean="0">
                <a:latin typeface="Times" pitchFamily="-112" charset="0"/>
                <a:ea typeface="Times" pitchFamily="-112" charset="0"/>
                <a:cs typeface="Times" pitchFamily="-112" charset="0"/>
              </a:rPr>
              <a:t> </a:t>
            </a:r>
            <a:r>
              <a:rPr lang="en-US" sz="2000" dirty="0" smtClean="0">
                <a:latin typeface="Times" pitchFamily="-112" charset="0"/>
                <a:ea typeface="Times" pitchFamily="-112" charset="0"/>
                <a:cs typeface="Times" pitchFamily="-112" charset="0"/>
              </a:rPr>
              <a:t>Target mass correction to be looked at.</a:t>
            </a:r>
            <a:r>
              <a:rPr lang="en-US" sz="2000" baseline="30000" dirty="0" smtClean="0">
                <a:latin typeface="Times" pitchFamily="-112" charset="0"/>
                <a:ea typeface="Times" pitchFamily="-112" charset="0"/>
                <a:cs typeface="Times" pitchFamily="-112" charset="0"/>
              </a:rPr>
              <a:t> </a:t>
            </a:r>
            <a:endParaRPr lang="en-US" sz="2000" baseline="30000" dirty="0">
              <a:latin typeface="Times" pitchFamily="-112" charset="0"/>
              <a:ea typeface="Times" pitchFamily="-112" charset="0"/>
              <a:cs typeface="Times" pitchFamily="-112" charset="0"/>
            </a:endParaRPr>
          </a:p>
        </p:txBody>
      </p:sp>
      <p:sp>
        <p:nvSpPr>
          <p:cNvPr id="22" name="Rectangle 2"/>
          <p:cNvSpPr>
            <a:spLocks noGrp="1" noChangeArrowheads="1"/>
          </p:cNvSpPr>
          <p:nvPr>
            <p:ph type="title"/>
          </p:nvPr>
        </p:nvSpPr>
        <p:spPr>
          <a:xfrm>
            <a:off x="373063" y="374650"/>
            <a:ext cx="8751887" cy="380523"/>
          </a:xfrm>
        </p:spPr>
        <p:txBody>
          <a:bodyPr/>
          <a:lstStyle/>
          <a:p>
            <a:r>
              <a:rPr lang="en-US" sz="2400" dirty="0" smtClean="0"/>
              <a:t>Extrapolation to nuclear matter</a:t>
            </a:r>
          </a:p>
        </p:txBody>
      </p:sp>
      <p:sp>
        <p:nvSpPr>
          <p:cNvPr id="23" name="TextBox 22"/>
          <p:cNvSpPr txBox="1"/>
          <p:nvPr/>
        </p:nvSpPr>
        <p:spPr>
          <a:xfrm>
            <a:off x="925090" y="2069504"/>
            <a:ext cx="583626" cy="307777"/>
          </a:xfrm>
          <a:prstGeom prst="rect">
            <a:avLst/>
          </a:prstGeom>
          <a:noFill/>
        </p:spPr>
        <p:txBody>
          <a:bodyPr wrap="none" rtlCol="0">
            <a:spAutoFit/>
          </a:bodyPr>
          <a:lstStyle/>
          <a:p>
            <a:r>
              <a:rPr lang="en-US" sz="1400" dirty="0" smtClean="0">
                <a:solidFill>
                  <a:srgbClr val="FF0000"/>
                </a:solidFill>
              </a:rPr>
              <a:t>EMC</a:t>
            </a:r>
            <a:endParaRPr lang="en-US" sz="1400" dirty="0">
              <a:solidFill>
                <a:srgbClr val="FF0000"/>
              </a:solidFill>
            </a:endParaRPr>
          </a:p>
        </p:txBody>
      </p:sp>
      <p:sp>
        <p:nvSpPr>
          <p:cNvPr id="24" name="TextBox 23"/>
          <p:cNvSpPr txBox="1"/>
          <p:nvPr/>
        </p:nvSpPr>
        <p:spPr>
          <a:xfrm>
            <a:off x="925090" y="2383066"/>
            <a:ext cx="653670" cy="307777"/>
          </a:xfrm>
          <a:prstGeom prst="rect">
            <a:avLst/>
          </a:prstGeom>
          <a:noFill/>
        </p:spPr>
        <p:txBody>
          <a:bodyPr wrap="none" rtlCol="0">
            <a:spAutoFit/>
          </a:bodyPr>
          <a:lstStyle/>
          <a:p>
            <a:r>
              <a:rPr lang="en-US" sz="1400" dirty="0" smtClean="0">
                <a:solidFill>
                  <a:srgbClr val="0000FF"/>
                </a:solidFill>
              </a:rPr>
              <a:t>SLAC</a:t>
            </a:r>
            <a:endParaRPr lang="en-US" sz="1400" dirty="0">
              <a:solidFill>
                <a:srgbClr val="0000FF"/>
              </a:solidFill>
            </a:endParaRPr>
          </a:p>
        </p:txBody>
      </p:sp>
      <p:sp>
        <p:nvSpPr>
          <p:cNvPr id="25" name="TextBox 24"/>
          <p:cNvSpPr txBox="1"/>
          <p:nvPr/>
        </p:nvSpPr>
        <p:spPr>
          <a:xfrm>
            <a:off x="3068786" y="2080801"/>
            <a:ext cx="1701783" cy="307777"/>
          </a:xfrm>
          <a:prstGeom prst="rect">
            <a:avLst/>
          </a:prstGeom>
          <a:noFill/>
        </p:spPr>
        <p:txBody>
          <a:bodyPr wrap="none" rtlCol="0">
            <a:spAutoFit/>
          </a:bodyPr>
          <a:lstStyle/>
          <a:p>
            <a:r>
              <a:rPr lang="en-US" sz="1400" dirty="0" err="1" smtClean="0"/>
              <a:t>JLab</a:t>
            </a:r>
            <a:r>
              <a:rPr lang="en-US" sz="1400" dirty="0" smtClean="0"/>
              <a:t> E03-103 </a:t>
            </a:r>
            <a:r>
              <a:rPr lang="en-US" sz="1400" dirty="0" err="1" smtClean="0"/>
              <a:t>prel</a:t>
            </a:r>
            <a:r>
              <a:rPr lang="en-US" sz="1400" dirty="0" smtClean="0"/>
              <a:t>.</a:t>
            </a:r>
            <a:endParaRPr lang="en-US" sz="1400" dirty="0"/>
          </a:p>
        </p:txBody>
      </p:sp>
      <p:sp>
        <p:nvSpPr>
          <p:cNvPr id="26" name="TextBox 25"/>
          <p:cNvSpPr txBox="1"/>
          <p:nvPr/>
        </p:nvSpPr>
        <p:spPr>
          <a:xfrm>
            <a:off x="3468133" y="3923852"/>
            <a:ext cx="953018" cy="369332"/>
          </a:xfrm>
          <a:prstGeom prst="rect">
            <a:avLst/>
          </a:prstGeom>
          <a:noFill/>
        </p:spPr>
        <p:txBody>
          <a:bodyPr wrap="none" rtlCol="0">
            <a:spAutoFit/>
          </a:bodyPr>
          <a:lstStyle/>
          <a:p>
            <a:r>
              <a:rPr lang="en-US" sz="1800" dirty="0" smtClean="0"/>
              <a:t>fit A≥12</a:t>
            </a:r>
            <a:endParaRPr lang="en-US" sz="1800" dirty="0"/>
          </a:p>
        </p:txBody>
      </p:sp>
      <p:cxnSp>
        <p:nvCxnSpPr>
          <p:cNvPr id="27" name="Straight Arrow Connector 26"/>
          <p:cNvCxnSpPr/>
          <p:nvPr/>
        </p:nvCxnSpPr>
        <p:spPr bwMode="auto">
          <a:xfrm rot="16200000" flipV="1">
            <a:off x="3207640" y="3305147"/>
            <a:ext cx="928046" cy="30936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8" name="TextBox 27"/>
          <p:cNvSpPr txBox="1"/>
          <p:nvPr/>
        </p:nvSpPr>
        <p:spPr>
          <a:xfrm>
            <a:off x="6046598" y="3327302"/>
            <a:ext cx="824640" cy="369332"/>
          </a:xfrm>
          <a:prstGeom prst="rect">
            <a:avLst/>
          </a:prstGeom>
          <a:noFill/>
        </p:spPr>
        <p:txBody>
          <a:bodyPr wrap="none" rtlCol="0">
            <a:spAutoFit/>
          </a:bodyPr>
          <a:lstStyle/>
          <a:p>
            <a:r>
              <a:rPr lang="en-US" sz="1800" dirty="0" smtClean="0"/>
              <a:t>fit A≥3</a:t>
            </a:r>
            <a:endParaRPr lang="en-US" sz="1800" dirty="0"/>
          </a:p>
        </p:txBody>
      </p:sp>
      <p:cxnSp>
        <p:nvCxnSpPr>
          <p:cNvPr id="29" name="Straight Arrow Connector 28"/>
          <p:cNvCxnSpPr/>
          <p:nvPr/>
        </p:nvCxnSpPr>
        <p:spPr bwMode="auto">
          <a:xfrm rot="5400000" flipH="1" flipV="1">
            <a:off x="6217579" y="2938814"/>
            <a:ext cx="498860" cy="33150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2" name="Slide Number Placeholder 3"/>
          <p:cNvSpPr>
            <a:spLocks noGrp="1"/>
          </p:cNvSpPr>
          <p:nvPr>
            <p:ph type="sldNum" sz="quarter" idx="10"/>
          </p:nvPr>
        </p:nvSpPr>
        <p:spPr>
          <a:noFill/>
        </p:spPr>
        <p:txBody>
          <a:bodyPr/>
          <a:lstStyle/>
          <a:p>
            <a:fld id="{F003A910-FC9C-8E4A-B2AE-64C5798AAB40}" type="slidenum">
              <a:rPr lang="en-US" smtClean="0"/>
              <a:pPr/>
              <a:t>42</a:t>
            </a:fld>
            <a:endParaRPr lang="en-US" smtClean="0"/>
          </a:p>
        </p:txBody>
      </p:sp>
      <p:pic>
        <p:nvPicPr>
          <p:cNvPr id="8" name="Picture 7" descr="nm_worldnocc_surf.eps"/>
          <p:cNvPicPr>
            <a:picLocks noChangeAspect="1"/>
          </p:cNvPicPr>
          <p:nvPr/>
        </p:nvPicPr>
        <mc:AlternateContent>
          <mc:Choice xmlns:ma="http://schemas.microsoft.com/office/mac/drawingml/2008/main" Requires="ma">
            <p:blipFill>
              <a:blip r:embed="rId3"/>
              <a:srcRect l="5882" t="49091" r="4118" b="2727"/>
              <a:stretch>
                <a:fillRect/>
              </a:stretch>
            </p:blipFill>
          </mc:Choice>
          <mc:Fallback>
            <p:blipFill>
              <a:blip r:embed="rId4"/>
              <a:srcRect l="5882" t="49091" r="4118" b="2727"/>
              <a:stretch>
                <a:fillRect/>
              </a:stretch>
            </p:blipFill>
          </mc:Fallback>
        </mc:AlternateContent>
        <p:spPr>
          <a:xfrm>
            <a:off x="0" y="1828800"/>
            <a:ext cx="4883414" cy="3383280"/>
          </a:xfrm>
          <a:prstGeom prst="rect">
            <a:avLst/>
          </a:prstGeom>
        </p:spPr>
      </p:pic>
      <p:pic>
        <p:nvPicPr>
          <p:cNvPr id="9" name="Picture 8" descr="nm_worldnocc_rho2.eps"/>
          <p:cNvPicPr>
            <a:picLocks noChangeAspect="1"/>
          </p:cNvPicPr>
          <p:nvPr/>
        </p:nvPicPr>
        <mc:AlternateContent>
          <mc:Choice xmlns:ma="http://schemas.microsoft.com/office/mac/drawingml/2008/main" Requires="ma">
            <p:blipFill>
              <a:blip r:embed="rId5"/>
              <a:srcRect l="5882" t="49091" r="4118" b="2727"/>
              <a:stretch>
                <a:fillRect/>
              </a:stretch>
            </p:blipFill>
          </mc:Choice>
          <mc:Fallback>
            <p:blipFill>
              <a:blip r:embed="rId6"/>
              <a:srcRect l="5882" t="49091" r="4118" b="2727"/>
              <a:stretch>
                <a:fillRect/>
              </a:stretch>
            </p:blipFill>
          </mc:Fallback>
        </mc:AlternateContent>
        <p:spPr>
          <a:xfrm>
            <a:off x="5120640" y="1828800"/>
            <a:ext cx="4883392" cy="3383280"/>
          </a:xfrm>
          <a:prstGeom prst="rect">
            <a:avLst/>
          </a:prstGeom>
        </p:spPr>
      </p:pic>
      <p:sp>
        <p:nvSpPr>
          <p:cNvPr id="10" name="Title 1"/>
          <p:cNvSpPr>
            <a:spLocks noGrp="1"/>
          </p:cNvSpPr>
          <p:nvPr>
            <p:ph type="title"/>
          </p:nvPr>
        </p:nvSpPr>
        <p:spPr>
          <a:xfrm>
            <a:off x="373063" y="374650"/>
            <a:ext cx="8751887" cy="388938"/>
          </a:xfrm>
        </p:spPr>
        <p:txBody>
          <a:bodyPr/>
          <a:lstStyle/>
          <a:p>
            <a:r>
              <a:rPr lang="en-US" sz="2400" dirty="0" smtClean="0"/>
              <a:t>EMC effect in nuclear matter</a:t>
            </a:r>
          </a:p>
        </p:txBody>
      </p:sp>
      <p:sp>
        <p:nvSpPr>
          <p:cNvPr id="6" name="TextBox 5"/>
          <p:cNvSpPr txBox="1"/>
          <p:nvPr/>
        </p:nvSpPr>
        <p:spPr>
          <a:xfrm>
            <a:off x="976939" y="1416494"/>
            <a:ext cx="3281517" cy="461665"/>
          </a:xfrm>
          <a:prstGeom prst="rect">
            <a:avLst/>
          </a:prstGeom>
          <a:noFill/>
        </p:spPr>
        <p:txBody>
          <a:bodyPr wrap="none" rtlCol="0">
            <a:spAutoFit/>
          </a:bodyPr>
          <a:lstStyle/>
          <a:p>
            <a:r>
              <a:rPr lang="en-US" dirty="0" smtClean="0"/>
              <a:t>From A</a:t>
            </a:r>
            <a:r>
              <a:rPr lang="en-US" baseline="30000" dirty="0" smtClean="0"/>
              <a:t>-1/3 </a:t>
            </a:r>
            <a:r>
              <a:rPr lang="en-US" dirty="0" smtClean="0"/>
              <a:t>dependence</a:t>
            </a:r>
            <a:endParaRPr lang="en-US" dirty="0"/>
          </a:p>
        </p:txBody>
      </p:sp>
      <p:sp>
        <p:nvSpPr>
          <p:cNvPr id="7" name="TextBox 6"/>
          <p:cNvSpPr txBox="1"/>
          <p:nvPr/>
        </p:nvSpPr>
        <p:spPr>
          <a:xfrm>
            <a:off x="6128010" y="1373515"/>
            <a:ext cx="2954054" cy="461665"/>
          </a:xfrm>
          <a:prstGeom prst="rect">
            <a:avLst/>
          </a:prstGeom>
          <a:noFill/>
        </p:spPr>
        <p:txBody>
          <a:bodyPr wrap="none" rtlCol="0">
            <a:spAutoFit/>
          </a:bodyPr>
          <a:lstStyle/>
          <a:p>
            <a:r>
              <a:rPr lang="en-US" dirty="0" smtClean="0"/>
              <a:t>From </a:t>
            </a:r>
            <a:r>
              <a:rPr lang="en-US" dirty="0" err="1" smtClean="0">
                <a:latin typeface="Symbol" charset="2"/>
                <a:cs typeface="Symbol" charset="2"/>
              </a:rPr>
              <a:t>r</a:t>
            </a:r>
            <a:r>
              <a:rPr lang="en-US" dirty="0" smtClean="0"/>
              <a:t>-dependence</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Title 1"/>
          <p:cNvSpPr>
            <a:spLocks noGrp="1"/>
          </p:cNvSpPr>
          <p:nvPr>
            <p:ph type="title"/>
          </p:nvPr>
        </p:nvSpPr>
        <p:spPr>
          <a:xfrm>
            <a:off x="373063" y="374650"/>
            <a:ext cx="8751887" cy="388938"/>
          </a:xfrm>
        </p:spPr>
        <p:txBody>
          <a:bodyPr/>
          <a:lstStyle/>
          <a:p>
            <a:r>
              <a:rPr lang="en-US" sz="2400" dirty="0" smtClean="0"/>
              <a:t>EMC effect in nuclear matter</a:t>
            </a:r>
          </a:p>
        </p:txBody>
      </p:sp>
      <p:sp>
        <p:nvSpPr>
          <p:cNvPr id="77827" name="Slide Number Placeholder 3"/>
          <p:cNvSpPr>
            <a:spLocks noGrp="1"/>
          </p:cNvSpPr>
          <p:nvPr>
            <p:ph type="sldNum" sz="quarter" idx="10"/>
          </p:nvPr>
        </p:nvSpPr>
        <p:spPr>
          <a:noFill/>
        </p:spPr>
        <p:txBody>
          <a:bodyPr/>
          <a:lstStyle/>
          <a:p>
            <a:fld id="{F03DE8E5-C339-5E41-B4B5-B3F296CDB4CB}" type="slidenum">
              <a:rPr lang="en-US" smtClean="0"/>
              <a:pPr/>
              <a:t>43</a:t>
            </a:fld>
            <a:endParaRPr lang="en-US" smtClean="0"/>
          </a:p>
        </p:txBody>
      </p:sp>
      <p:pic>
        <p:nvPicPr>
          <p:cNvPr id="8" name="Picture 7" descr="nm_worldcc_surf.eps"/>
          <p:cNvPicPr>
            <a:picLocks noChangeAspect="1"/>
          </p:cNvPicPr>
          <p:nvPr/>
        </p:nvPicPr>
        <mc:AlternateContent>
          <mc:Choice xmlns:ma="http://schemas.microsoft.com/office/mac/drawingml/2008/main" Requires="ma">
            <p:blipFill>
              <a:blip r:embed="rId3"/>
              <a:srcRect l="5882" t="49091" r="4118" b="2727"/>
              <a:stretch>
                <a:fillRect/>
              </a:stretch>
            </p:blipFill>
          </mc:Choice>
          <mc:Fallback>
            <p:blipFill>
              <a:blip r:embed="rId4"/>
              <a:srcRect l="5882" t="49091" r="4118" b="2727"/>
              <a:stretch>
                <a:fillRect/>
              </a:stretch>
            </p:blipFill>
          </mc:Fallback>
        </mc:AlternateContent>
        <p:spPr>
          <a:xfrm>
            <a:off x="1" y="1828800"/>
            <a:ext cx="4883200" cy="3383280"/>
          </a:xfrm>
          <a:prstGeom prst="rect">
            <a:avLst/>
          </a:prstGeom>
        </p:spPr>
      </p:pic>
      <p:pic>
        <p:nvPicPr>
          <p:cNvPr id="10" name="Picture 9" descr="nm_worldcc_rho2.eps"/>
          <p:cNvPicPr>
            <a:picLocks noChangeAspect="1"/>
          </p:cNvPicPr>
          <p:nvPr/>
        </p:nvPicPr>
        <mc:AlternateContent>
          <mc:Choice xmlns:ma="http://schemas.microsoft.com/office/mac/drawingml/2008/main" Requires="ma">
            <p:blipFill>
              <a:blip r:embed="rId5"/>
              <a:srcRect l="5882" t="49091" r="4118" b="2727"/>
              <a:stretch>
                <a:fillRect/>
              </a:stretch>
            </p:blipFill>
          </mc:Choice>
          <mc:Fallback>
            <p:blipFill>
              <a:blip r:embed="rId6"/>
              <a:srcRect l="5882" t="49091" r="4118" b="2727"/>
              <a:stretch>
                <a:fillRect/>
              </a:stretch>
            </p:blipFill>
          </mc:Fallback>
        </mc:AlternateContent>
        <p:spPr>
          <a:xfrm>
            <a:off x="5120640" y="1828800"/>
            <a:ext cx="4883414" cy="3383280"/>
          </a:xfrm>
          <a:prstGeom prst="rect">
            <a:avLst/>
          </a:prstGeom>
        </p:spPr>
      </p:pic>
      <p:sp>
        <p:nvSpPr>
          <p:cNvPr id="6" name="TextBox 5"/>
          <p:cNvSpPr txBox="1"/>
          <p:nvPr/>
        </p:nvSpPr>
        <p:spPr>
          <a:xfrm>
            <a:off x="976939" y="1416494"/>
            <a:ext cx="3281517" cy="461665"/>
          </a:xfrm>
          <a:prstGeom prst="rect">
            <a:avLst/>
          </a:prstGeom>
          <a:noFill/>
        </p:spPr>
        <p:txBody>
          <a:bodyPr wrap="none" rtlCol="0">
            <a:spAutoFit/>
          </a:bodyPr>
          <a:lstStyle/>
          <a:p>
            <a:r>
              <a:rPr lang="en-US" dirty="0" smtClean="0"/>
              <a:t>From A</a:t>
            </a:r>
            <a:r>
              <a:rPr lang="en-US" baseline="30000" dirty="0" smtClean="0"/>
              <a:t>-1/3 </a:t>
            </a:r>
            <a:r>
              <a:rPr lang="en-US" dirty="0" smtClean="0"/>
              <a:t>dependence</a:t>
            </a:r>
            <a:endParaRPr lang="en-US" dirty="0"/>
          </a:p>
        </p:txBody>
      </p:sp>
      <p:sp>
        <p:nvSpPr>
          <p:cNvPr id="7" name="TextBox 6"/>
          <p:cNvSpPr txBox="1"/>
          <p:nvPr/>
        </p:nvSpPr>
        <p:spPr>
          <a:xfrm>
            <a:off x="6128010" y="1373515"/>
            <a:ext cx="2954054" cy="461665"/>
          </a:xfrm>
          <a:prstGeom prst="rect">
            <a:avLst/>
          </a:prstGeom>
          <a:noFill/>
        </p:spPr>
        <p:txBody>
          <a:bodyPr wrap="none" rtlCol="0">
            <a:spAutoFit/>
          </a:bodyPr>
          <a:lstStyle/>
          <a:p>
            <a:r>
              <a:rPr lang="en-US" dirty="0" smtClean="0"/>
              <a:t>From </a:t>
            </a:r>
            <a:r>
              <a:rPr lang="en-US" dirty="0" err="1" smtClean="0">
                <a:latin typeface="Symbol" charset="2"/>
                <a:cs typeface="Symbol" charset="2"/>
              </a:rPr>
              <a:t>r</a:t>
            </a:r>
            <a:r>
              <a:rPr lang="en-US" dirty="0" smtClean="0"/>
              <a:t>-dependence</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6" name="Slide Number Placeholder 3"/>
          <p:cNvSpPr>
            <a:spLocks noGrp="1"/>
          </p:cNvSpPr>
          <p:nvPr>
            <p:ph type="sldNum" sz="quarter" idx="10"/>
          </p:nvPr>
        </p:nvSpPr>
        <p:spPr>
          <a:noFill/>
        </p:spPr>
        <p:txBody>
          <a:bodyPr/>
          <a:lstStyle/>
          <a:p>
            <a:fld id="{1CE438CC-F48B-D74B-8E5B-DAB5D9E8A453}" type="slidenum">
              <a:rPr lang="en-US" smtClean="0"/>
              <a:pPr/>
              <a:t>44</a:t>
            </a:fld>
            <a:endParaRPr lang="en-US" smtClean="0"/>
          </a:p>
        </p:txBody>
      </p:sp>
      <p:pic>
        <p:nvPicPr>
          <p:cNvPr id="7" name="Picture 6" descr="nm_allcc_surf.eps"/>
          <p:cNvPicPr>
            <a:picLocks noChangeAspect="1"/>
          </p:cNvPicPr>
          <p:nvPr/>
        </p:nvPicPr>
        <mc:AlternateContent>
          <mc:Choice xmlns:ma="http://schemas.microsoft.com/office/mac/drawingml/2008/main" Requires="ma">
            <p:blipFill>
              <a:blip r:embed="rId3"/>
              <a:srcRect l="5882" t="49091" r="4118" b="2727"/>
              <a:stretch>
                <a:fillRect/>
              </a:stretch>
            </p:blipFill>
          </mc:Choice>
          <mc:Fallback>
            <p:blipFill>
              <a:blip r:embed="rId4"/>
              <a:srcRect l="5882" t="49091" r="4118" b="2727"/>
              <a:stretch>
                <a:fillRect/>
              </a:stretch>
            </p:blipFill>
          </mc:Fallback>
        </mc:AlternateContent>
        <p:spPr>
          <a:xfrm>
            <a:off x="0" y="1828800"/>
            <a:ext cx="4883414" cy="3383280"/>
          </a:xfrm>
          <a:prstGeom prst="rect">
            <a:avLst/>
          </a:prstGeom>
        </p:spPr>
      </p:pic>
      <p:pic>
        <p:nvPicPr>
          <p:cNvPr id="8" name="Picture 7" descr="nm_allcc_rho2.eps"/>
          <p:cNvPicPr>
            <a:picLocks noChangeAspect="1"/>
          </p:cNvPicPr>
          <p:nvPr/>
        </p:nvPicPr>
        <mc:AlternateContent>
          <mc:Choice xmlns:ma="http://schemas.microsoft.com/office/mac/drawingml/2008/main" Requires="ma">
            <p:blipFill>
              <a:blip r:embed="rId5"/>
              <a:srcRect l="5882" t="49091" r="4118" b="2727"/>
              <a:stretch>
                <a:fillRect/>
              </a:stretch>
            </p:blipFill>
          </mc:Choice>
          <mc:Fallback>
            <p:blipFill>
              <a:blip r:embed="rId6"/>
              <a:srcRect l="5882" t="49091" r="4118" b="2727"/>
              <a:stretch>
                <a:fillRect/>
              </a:stretch>
            </p:blipFill>
          </mc:Fallback>
        </mc:AlternateContent>
        <p:spPr>
          <a:xfrm>
            <a:off x="5120640" y="1828800"/>
            <a:ext cx="4883415" cy="3383280"/>
          </a:xfrm>
          <a:prstGeom prst="rect">
            <a:avLst/>
          </a:prstGeom>
        </p:spPr>
      </p:pic>
      <p:sp>
        <p:nvSpPr>
          <p:cNvPr id="9" name="Title 1"/>
          <p:cNvSpPr>
            <a:spLocks noGrp="1"/>
          </p:cNvSpPr>
          <p:nvPr>
            <p:ph type="title"/>
          </p:nvPr>
        </p:nvSpPr>
        <p:spPr>
          <a:xfrm>
            <a:off x="373063" y="374650"/>
            <a:ext cx="8751887" cy="388938"/>
          </a:xfrm>
        </p:spPr>
        <p:txBody>
          <a:bodyPr/>
          <a:lstStyle/>
          <a:p>
            <a:r>
              <a:rPr lang="en-US" sz="2400" dirty="0" smtClean="0"/>
              <a:t>EMC effect in nuclear matter</a:t>
            </a:r>
          </a:p>
        </p:txBody>
      </p:sp>
      <p:sp>
        <p:nvSpPr>
          <p:cNvPr id="6" name="TextBox 5"/>
          <p:cNvSpPr txBox="1"/>
          <p:nvPr/>
        </p:nvSpPr>
        <p:spPr>
          <a:xfrm rot="20036974">
            <a:off x="956501" y="4110528"/>
            <a:ext cx="1169987" cy="306388"/>
          </a:xfrm>
          <a:prstGeom prst="rect">
            <a:avLst/>
          </a:prstGeom>
          <a:noFill/>
        </p:spPr>
        <p:txBody>
          <a:bodyPr wrap="none" lIns="89584" tIns="44792" rIns="89584" bIns="44792">
            <a:spAutoFit/>
          </a:bodyPr>
          <a:lstStyle/>
          <a:p>
            <a:pPr>
              <a:defRPr/>
            </a:pPr>
            <a:r>
              <a:rPr lang="en-US" sz="1400" b="1" dirty="0">
                <a:solidFill>
                  <a:schemeClr val="bg1">
                    <a:lumMod val="65000"/>
                  </a:schemeClr>
                </a:solidFill>
              </a:rPr>
              <a:t>preliminary</a:t>
            </a:r>
          </a:p>
        </p:txBody>
      </p:sp>
      <p:sp>
        <p:nvSpPr>
          <p:cNvPr id="10" name="TextBox 9"/>
          <p:cNvSpPr txBox="1"/>
          <p:nvPr/>
        </p:nvSpPr>
        <p:spPr>
          <a:xfrm rot="20036974">
            <a:off x="6036660" y="4032138"/>
            <a:ext cx="1169987" cy="306388"/>
          </a:xfrm>
          <a:prstGeom prst="rect">
            <a:avLst/>
          </a:prstGeom>
          <a:noFill/>
        </p:spPr>
        <p:txBody>
          <a:bodyPr wrap="none" lIns="89584" tIns="44792" rIns="89584" bIns="44792">
            <a:spAutoFit/>
          </a:bodyPr>
          <a:lstStyle/>
          <a:p>
            <a:pPr>
              <a:defRPr/>
            </a:pPr>
            <a:r>
              <a:rPr lang="en-US" sz="1400" b="1" dirty="0">
                <a:solidFill>
                  <a:schemeClr val="bg1">
                    <a:lumMod val="65000"/>
                  </a:schemeClr>
                </a:solidFill>
              </a:rPr>
              <a:t>preliminary</a:t>
            </a:r>
          </a:p>
        </p:txBody>
      </p:sp>
      <p:sp>
        <p:nvSpPr>
          <p:cNvPr id="11" name="TextBox 10"/>
          <p:cNvSpPr txBox="1"/>
          <p:nvPr/>
        </p:nvSpPr>
        <p:spPr>
          <a:xfrm>
            <a:off x="976939" y="1416494"/>
            <a:ext cx="3281517" cy="461665"/>
          </a:xfrm>
          <a:prstGeom prst="rect">
            <a:avLst/>
          </a:prstGeom>
          <a:noFill/>
        </p:spPr>
        <p:txBody>
          <a:bodyPr wrap="none" rtlCol="0">
            <a:spAutoFit/>
          </a:bodyPr>
          <a:lstStyle/>
          <a:p>
            <a:r>
              <a:rPr lang="en-US" dirty="0" smtClean="0"/>
              <a:t>From A</a:t>
            </a:r>
            <a:r>
              <a:rPr lang="en-US" baseline="30000" dirty="0" smtClean="0"/>
              <a:t>-1/3 </a:t>
            </a:r>
            <a:r>
              <a:rPr lang="en-US" dirty="0" smtClean="0"/>
              <a:t>dependence</a:t>
            </a:r>
            <a:endParaRPr lang="en-US" dirty="0"/>
          </a:p>
        </p:txBody>
      </p:sp>
      <p:sp>
        <p:nvSpPr>
          <p:cNvPr id="12" name="TextBox 11"/>
          <p:cNvSpPr txBox="1"/>
          <p:nvPr/>
        </p:nvSpPr>
        <p:spPr>
          <a:xfrm>
            <a:off x="6128010" y="1373515"/>
            <a:ext cx="2954054" cy="461665"/>
          </a:xfrm>
          <a:prstGeom prst="rect">
            <a:avLst/>
          </a:prstGeom>
          <a:noFill/>
        </p:spPr>
        <p:txBody>
          <a:bodyPr wrap="none" rtlCol="0">
            <a:spAutoFit/>
          </a:bodyPr>
          <a:lstStyle/>
          <a:p>
            <a:r>
              <a:rPr lang="en-US" dirty="0" smtClean="0"/>
              <a:t>From </a:t>
            </a:r>
            <a:r>
              <a:rPr lang="en-US" dirty="0" err="1" smtClean="0">
                <a:latin typeface="Symbol" charset="2"/>
                <a:cs typeface="Symbol" charset="2"/>
              </a:rPr>
              <a:t>r</a:t>
            </a:r>
            <a:r>
              <a:rPr lang="en-US" dirty="0" smtClean="0"/>
              <a:t>-dependence</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6" name="Slide Number Placeholder 3"/>
          <p:cNvSpPr>
            <a:spLocks noGrp="1"/>
          </p:cNvSpPr>
          <p:nvPr>
            <p:ph type="sldNum" sz="quarter" idx="10"/>
          </p:nvPr>
        </p:nvSpPr>
        <p:spPr>
          <a:noFill/>
        </p:spPr>
        <p:txBody>
          <a:bodyPr/>
          <a:lstStyle/>
          <a:p>
            <a:fld id="{1CE438CC-F48B-D74B-8E5B-DAB5D9E8A453}" type="slidenum">
              <a:rPr lang="en-US" smtClean="0"/>
              <a:pPr/>
              <a:t>45</a:t>
            </a:fld>
            <a:endParaRPr lang="en-US" smtClean="0"/>
          </a:p>
        </p:txBody>
      </p:sp>
      <p:pic>
        <p:nvPicPr>
          <p:cNvPr id="4" name="Picture 3" descr="nm_allcc_calcs_surf.eps"/>
          <p:cNvPicPr>
            <a:picLocks noChangeAspect="1"/>
          </p:cNvPicPr>
          <p:nvPr/>
        </p:nvPicPr>
        <mc:AlternateContent>
          <mc:Choice xmlns:ma="http://schemas.microsoft.com/office/mac/drawingml/2008/main" Requires="ma">
            <p:blipFill>
              <a:blip r:embed="rId3"/>
              <a:srcRect l="5882" t="50909" r="8235" b="2727"/>
              <a:stretch>
                <a:fillRect/>
              </a:stretch>
            </p:blipFill>
          </mc:Choice>
          <mc:Fallback>
            <p:blipFill>
              <a:blip r:embed="rId4"/>
              <a:srcRect l="5882" t="50909" r="8235" b="2727"/>
              <a:stretch>
                <a:fillRect/>
              </a:stretch>
            </p:blipFill>
          </mc:Fallback>
        </mc:AlternateContent>
        <p:spPr>
          <a:xfrm>
            <a:off x="0" y="1828800"/>
            <a:ext cx="4837360" cy="3383280"/>
          </a:xfrm>
          <a:prstGeom prst="rect">
            <a:avLst/>
          </a:prstGeom>
        </p:spPr>
      </p:pic>
      <p:pic>
        <p:nvPicPr>
          <p:cNvPr id="6" name="Picture 5" descr="nm_allcc_calcs_rho2.eps"/>
          <p:cNvPicPr>
            <a:picLocks noChangeAspect="1"/>
          </p:cNvPicPr>
          <p:nvPr/>
        </p:nvPicPr>
        <mc:AlternateContent>
          <mc:Choice xmlns:ma="http://schemas.microsoft.com/office/mac/drawingml/2008/main" Requires="ma">
            <p:blipFill>
              <a:blip r:embed="rId5"/>
              <a:srcRect l="5882" t="50909" r="8235" b="2727"/>
              <a:stretch>
                <a:fillRect/>
              </a:stretch>
            </p:blipFill>
          </mc:Choice>
          <mc:Fallback>
            <p:blipFill>
              <a:blip r:embed="rId6"/>
              <a:srcRect l="5882" t="50909" r="8235" b="2727"/>
              <a:stretch>
                <a:fillRect/>
              </a:stretch>
            </p:blipFill>
          </mc:Fallback>
        </mc:AlternateContent>
        <p:spPr>
          <a:xfrm>
            <a:off x="5120648" y="1828800"/>
            <a:ext cx="4842683" cy="3383280"/>
          </a:xfrm>
          <a:prstGeom prst="rect">
            <a:avLst/>
          </a:prstGeom>
        </p:spPr>
      </p:pic>
      <p:sp>
        <p:nvSpPr>
          <p:cNvPr id="8" name="Title 1"/>
          <p:cNvSpPr>
            <a:spLocks noGrp="1"/>
          </p:cNvSpPr>
          <p:nvPr>
            <p:ph type="title"/>
          </p:nvPr>
        </p:nvSpPr>
        <p:spPr>
          <a:xfrm>
            <a:off x="373063" y="374650"/>
            <a:ext cx="8751887" cy="388938"/>
          </a:xfrm>
        </p:spPr>
        <p:txBody>
          <a:bodyPr/>
          <a:lstStyle/>
          <a:p>
            <a:r>
              <a:rPr lang="en-US" sz="2400" dirty="0" smtClean="0"/>
              <a:t>EMC effect in nuclear matter</a:t>
            </a:r>
          </a:p>
        </p:txBody>
      </p:sp>
      <p:sp>
        <p:nvSpPr>
          <p:cNvPr id="7" name="TextBox 6"/>
          <p:cNvSpPr txBox="1"/>
          <p:nvPr/>
        </p:nvSpPr>
        <p:spPr>
          <a:xfrm rot="20036974">
            <a:off x="6036660" y="4032138"/>
            <a:ext cx="1169987" cy="306388"/>
          </a:xfrm>
          <a:prstGeom prst="rect">
            <a:avLst/>
          </a:prstGeom>
          <a:noFill/>
        </p:spPr>
        <p:txBody>
          <a:bodyPr wrap="none" lIns="89584" tIns="44792" rIns="89584" bIns="44792">
            <a:spAutoFit/>
          </a:bodyPr>
          <a:lstStyle/>
          <a:p>
            <a:pPr>
              <a:defRPr/>
            </a:pPr>
            <a:r>
              <a:rPr lang="en-US" sz="1400" b="1" dirty="0">
                <a:solidFill>
                  <a:schemeClr val="bg1">
                    <a:lumMod val="65000"/>
                  </a:schemeClr>
                </a:solidFill>
              </a:rPr>
              <a:t>preliminary</a:t>
            </a:r>
          </a:p>
        </p:txBody>
      </p:sp>
      <p:sp>
        <p:nvSpPr>
          <p:cNvPr id="9" name="TextBox 8"/>
          <p:cNvSpPr txBox="1"/>
          <p:nvPr/>
        </p:nvSpPr>
        <p:spPr>
          <a:xfrm rot="20036974">
            <a:off x="956501" y="4110528"/>
            <a:ext cx="1169987" cy="306388"/>
          </a:xfrm>
          <a:prstGeom prst="rect">
            <a:avLst/>
          </a:prstGeom>
          <a:noFill/>
        </p:spPr>
        <p:txBody>
          <a:bodyPr wrap="none" lIns="89584" tIns="44792" rIns="89584" bIns="44792">
            <a:spAutoFit/>
          </a:bodyPr>
          <a:lstStyle/>
          <a:p>
            <a:pPr>
              <a:defRPr/>
            </a:pPr>
            <a:r>
              <a:rPr lang="en-US" sz="1400" b="1" dirty="0">
                <a:solidFill>
                  <a:schemeClr val="bg1">
                    <a:lumMod val="65000"/>
                  </a:schemeClr>
                </a:solidFill>
              </a:rPr>
              <a:t>preliminary</a:t>
            </a:r>
          </a:p>
        </p:txBody>
      </p:sp>
      <p:sp>
        <p:nvSpPr>
          <p:cNvPr id="10" name="TextBox 9"/>
          <p:cNvSpPr txBox="1"/>
          <p:nvPr/>
        </p:nvSpPr>
        <p:spPr>
          <a:xfrm>
            <a:off x="976939" y="1416494"/>
            <a:ext cx="3281517" cy="461665"/>
          </a:xfrm>
          <a:prstGeom prst="rect">
            <a:avLst/>
          </a:prstGeom>
          <a:noFill/>
        </p:spPr>
        <p:txBody>
          <a:bodyPr wrap="none" rtlCol="0">
            <a:spAutoFit/>
          </a:bodyPr>
          <a:lstStyle/>
          <a:p>
            <a:r>
              <a:rPr lang="en-US" dirty="0" smtClean="0"/>
              <a:t>From A</a:t>
            </a:r>
            <a:r>
              <a:rPr lang="en-US" baseline="30000" dirty="0" smtClean="0"/>
              <a:t>-1/3 </a:t>
            </a:r>
            <a:r>
              <a:rPr lang="en-US" dirty="0" smtClean="0"/>
              <a:t>dependence</a:t>
            </a:r>
            <a:endParaRPr lang="en-US" dirty="0"/>
          </a:p>
        </p:txBody>
      </p:sp>
      <p:sp>
        <p:nvSpPr>
          <p:cNvPr id="11" name="TextBox 10"/>
          <p:cNvSpPr txBox="1"/>
          <p:nvPr/>
        </p:nvSpPr>
        <p:spPr>
          <a:xfrm>
            <a:off x="6128010" y="1373515"/>
            <a:ext cx="2954054" cy="461665"/>
          </a:xfrm>
          <a:prstGeom prst="rect">
            <a:avLst/>
          </a:prstGeom>
          <a:noFill/>
        </p:spPr>
        <p:txBody>
          <a:bodyPr wrap="none" rtlCol="0">
            <a:spAutoFit/>
          </a:bodyPr>
          <a:lstStyle/>
          <a:p>
            <a:r>
              <a:rPr lang="en-US" dirty="0" smtClean="0"/>
              <a:t>From </a:t>
            </a:r>
            <a:r>
              <a:rPr lang="en-US" dirty="0" err="1" smtClean="0">
                <a:latin typeface="Symbol" charset="2"/>
                <a:cs typeface="Symbol" charset="2"/>
              </a:rPr>
              <a:t>r</a:t>
            </a:r>
            <a:r>
              <a:rPr lang="en-US" dirty="0" smtClean="0"/>
              <a:t>-dependence</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0"/>
          </p:nvPr>
        </p:nvSpPr>
        <p:spPr>
          <a:noFill/>
        </p:spPr>
        <p:txBody>
          <a:bodyPr/>
          <a:lstStyle/>
          <a:p>
            <a:pPr defTabSz="831850"/>
            <a:fld id="{CC15ACCA-BC18-CC47-ABE1-DE39E0141800}" type="slidenum">
              <a:rPr lang="en-US" smtClean="0"/>
              <a:pPr defTabSz="831850"/>
              <a:t>46</a:t>
            </a:fld>
            <a:endParaRPr lang="en-US" smtClean="0"/>
          </a:p>
        </p:txBody>
      </p:sp>
      <p:sp>
        <p:nvSpPr>
          <p:cNvPr id="80899" name="Rectangle 2"/>
          <p:cNvSpPr>
            <a:spLocks noGrp="1" noChangeArrowheads="1"/>
          </p:cNvSpPr>
          <p:nvPr>
            <p:ph type="title"/>
          </p:nvPr>
        </p:nvSpPr>
        <p:spPr>
          <a:xfrm>
            <a:off x="373063" y="374650"/>
            <a:ext cx="8751887" cy="388938"/>
          </a:xfrm>
        </p:spPr>
        <p:txBody>
          <a:bodyPr/>
          <a:lstStyle/>
          <a:p>
            <a:r>
              <a:rPr lang="en-US" sz="2400" dirty="0"/>
              <a:t>Summary</a:t>
            </a:r>
          </a:p>
        </p:txBody>
      </p:sp>
      <p:sp>
        <p:nvSpPr>
          <p:cNvPr id="80900" name="Rectangle 3"/>
          <p:cNvSpPr>
            <a:spLocks noChangeArrowheads="1"/>
          </p:cNvSpPr>
          <p:nvPr/>
        </p:nvSpPr>
        <p:spPr bwMode="auto">
          <a:xfrm>
            <a:off x="203200" y="1057389"/>
            <a:ext cx="9855200" cy="5630436"/>
          </a:xfrm>
          <a:prstGeom prst="rect">
            <a:avLst/>
          </a:prstGeom>
          <a:noFill/>
          <a:ln w="9525">
            <a:noFill/>
            <a:miter lim="800000"/>
            <a:headEnd/>
            <a:tailEnd/>
          </a:ln>
        </p:spPr>
        <p:txBody>
          <a:bodyPr wrap="square" lIns="89584" tIns="44792" rIns="89584" bIns="44792">
            <a:prstTxWarp prst="textNoShape">
              <a:avLst/>
            </a:prstTxWarp>
            <a:spAutoFit/>
          </a:bodyPr>
          <a:lstStyle/>
          <a:p>
            <a:pPr>
              <a:buClr>
                <a:srgbClr val="AC5FB0"/>
              </a:buClr>
              <a:buFont typeface="Wingdings" pitchFamily="-112" charset="2"/>
              <a:buChar char="v"/>
            </a:pPr>
            <a:r>
              <a:rPr lang="en-US" dirty="0">
                <a:solidFill>
                  <a:srgbClr val="9316B0"/>
                </a:solidFill>
                <a:latin typeface="Comic Sans MS" pitchFamily="-112" charset="0"/>
              </a:rPr>
              <a:t> </a:t>
            </a:r>
            <a:r>
              <a:rPr lang="en-US" dirty="0" err="1">
                <a:latin typeface="Times" pitchFamily="-112" charset="0"/>
                <a:ea typeface="Times" pitchFamily="-112" charset="0"/>
                <a:cs typeface="Times" pitchFamily="-112" charset="0"/>
              </a:rPr>
              <a:t>JLab</a:t>
            </a:r>
            <a:r>
              <a:rPr lang="en-US" dirty="0">
                <a:latin typeface="Times" pitchFamily="-112" charset="0"/>
                <a:ea typeface="Times" pitchFamily="-112" charset="0"/>
                <a:cs typeface="Times" pitchFamily="-112" charset="0"/>
              </a:rPr>
              <a:t> E03-103 provides:</a:t>
            </a:r>
          </a:p>
          <a:p>
            <a:pPr lvl="1" indent="0">
              <a:buClr>
                <a:srgbClr val="AC5FB0"/>
              </a:buClr>
              <a:buFont typeface="Wingdings" pitchFamily="-112" charset="2"/>
              <a:buChar char="§"/>
            </a:pPr>
            <a:r>
              <a:rPr lang="en-US" dirty="0">
                <a:latin typeface="Times" pitchFamily="-112" charset="0"/>
                <a:ea typeface="Times" pitchFamily="-112" charset="0"/>
                <a:cs typeface="Times" pitchFamily="-112" charset="0"/>
              </a:rPr>
              <a:t> Precision nuclear structure ratios for light nuclei</a:t>
            </a:r>
          </a:p>
          <a:p>
            <a:pPr lvl="1" indent="0">
              <a:buClr>
                <a:srgbClr val="AC5FB0"/>
              </a:buClr>
              <a:buFont typeface="Wingdings" pitchFamily="-112" charset="2"/>
              <a:buChar char="§"/>
            </a:pPr>
            <a:r>
              <a:rPr lang="en-US" dirty="0">
                <a:latin typeface="Times" pitchFamily="-112" charset="0"/>
                <a:ea typeface="Times" pitchFamily="-112" charset="0"/>
                <a:cs typeface="Times" pitchFamily="-112" charset="0"/>
              </a:rPr>
              <a:t> Access to large </a:t>
            </a:r>
            <a:r>
              <a:rPr lang="en-US" i="1" dirty="0" err="1">
                <a:latin typeface="Times" pitchFamily="-112" charset="0"/>
                <a:ea typeface="Times" pitchFamily="-112" charset="0"/>
                <a:cs typeface="Times" pitchFamily="-112" charset="0"/>
              </a:rPr>
              <a:t>x</a:t>
            </a:r>
            <a:r>
              <a:rPr lang="en-US" dirty="0">
                <a:latin typeface="Times" pitchFamily="-112" charset="0"/>
                <a:ea typeface="Times" pitchFamily="-112" charset="0"/>
                <a:cs typeface="Times" pitchFamily="-112" charset="0"/>
              </a:rPr>
              <a:t> EMC region for </a:t>
            </a:r>
            <a:r>
              <a:rPr lang="en-US" baseline="30000" dirty="0">
                <a:latin typeface="Times" pitchFamily="-112" charset="0"/>
                <a:ea typeface="Times" pitchFamily="-112" charset="0"/>
                <a:cs typeface="Times" pitchFamily="-112" charset="0"/>
              </a:rPr>
              <a:t>3</a:t>
            </a:r>
            <a:r>
              <a:rPr lang="en-US" dirty="0">
                <a:latin typeface="Times" pitchFamily="-112" charset="0"/>
                <a:ea typeface="Times" pitchFamily="-112" charset="0"/>
                <a:cs typeface="Times" pitchFamily="-112" charset="0"/>
              </a:rPr>
              <a:t>He </a:t>
            </a:r>
            <a:r>
              <a:rPr lang="en-US" dirty="0" err="1">
                <a:latin typeface="Times" pitchFamily="-112" charset="0"/>
                <a:ea typeface="Times" pitchFamily="-112" charset="0"/>
                <a:cs typeface="Times" pitchFamily="-112" charset="0"/>
                <a:sym typeface="Symbol" pitchFamily="-112" charset="2"/>
              </a:rPr>
              <a:t></a:t>
            </a:r>
            <a:r>
              <a:rPr lang="en-US" dirty="0">
                <a:latin typeface="Times" pitchFamily="-112" charset="0"/>
                <a:ea typeface="Times" pitchFamily="-112" charset="0"/>
                <a:cs typeface="Times" pitchFamily="-112" charset="0"/>
                <a:sym typeface="Symbol" pitchFamily="-112" charset="2"/>
              </a:rPr>
              <a:t> </a:t>
            </a:r>
            <a:r>
              <a:rPr lang="en-US" baseline="30000" dirty="0">
                <a:latin typeface="Times" pitchFamily="-112" charset="0"/>
                <a:ea typeface="Times" pitchFamily="-112" charset="0"/>
                <a:cs typeface="Times" pitchFamily="-112" charset="0"/>
                <a:sym typeface="Symbol" pitchFamily="-112" charset="2"/>
              </a:rPr>
              <a:t>197</a:t>
            </a:r>
            <a:r>
              <a:rPr lang="en-US" dirty="0">
                <a:latin typeface="Times" pitchFamily="-112" charset="0"/>
                <a:ea typeface="Times" pitchFamily="-112" charset="0"/>
                <a:cs typeface="Times" pitchFamily="-112" charset="0"/>
                <a:sym typeface="Symbol" pitchFamily="-112" charset="2"/>
              </a:rPr>
              <a:t>Au</a:t>
            </a:r>
            <a:endParaRPr lang="en-US" dirty="0" smtClean="0">
              <a:latin typeface="Times" pitchFamily="-112" charset="0"/>
              <a:ea typeface="Times" pitchFamily="-112" charset="0"/>
              <a:cs typeface="Times" pitchFamily="-112" charset="0"/>
              <a:sym typeface="Symbol" pitchFamily="-112" charset="2"/>
            </a:endParaRPr>
          </a:p>
          <a:p>
            <a:pPr lvl="1" indent="0">
              <a:buClr>
                <a:srgbClr val="AC5FB0"/>
              </a:buClr>
            </a:pPr>
            <a:endParaRPr lang="en-US" dirty="0" smtClean="0">
              <a:latin typeface="Comic Sans MS" pitchFamily="-112" charset="0"/>
            </a:endParaRPr>
          </a:p>
          <a:p>
            <a:pPr>
              <a:buClr>
                <a:srgbClr val="AC5FB0"/>
              </a:buClr>
              <a:buFont typeface="Wingdings" pitchFamily="-112" charset="2"/>
              <a:buChar char="v"/>
            </a:pPr>
            <a:r>
              <a:rPr lang="en-US" dirty="0">
                <a:latin typeface="Times" pitchFamily="-112" charset="0"/>
                <a:ea typeface="Times" pitchFamily="-112" charset="0"/>
                <a:cs typeface="Times" pitchFamily="-112" charset="0"/>
              </a:rPr>
              <a:t> Preliminary observations:</a:t>
            </a:r>
          </a:p>
          <a:p>
            <a:pPr lvl="1" indent="0">
              <a:buClr>
                <a:srgbClr val="AC5FB0"/>
              </a:buClr>
              <a:buFont typeface="Wingdings" pitchFamily="-112" charset="2"/>
              <a:buChar char="§"/>
            </a:pPr>
            <a:r>
              <a:rPr lang="en-US" dirty="0">
                <a:latin typeface="Times" pitchFamily="-112" charset="0"/>
                <a:ea typeface="Times" pitchFamily="-112" charset="0"/>
                <a:cs typeface="Times" pitchFamily="-112" charset="0"/>
              </a:rPr>
              <a:t> Scaling of the structure function ratios for W&lt;2GeV down to low Q</a:t>
            </a:r>
            <a:r>
              <a:rPr lang="en-US" baseline="30000" dirty="0">
                <a:latin typeface="Times" pitchFamily="-112" charset="0"/>
                <a:ea typeface="Times" pitchFamily="-112" charset="0"/>
                <a:cs typeface="Times" pitchFamily="-112" charset="0"/>
              </a:rPr>
              <a:t>2</a:t>
            </a:r>
            <a:endParaRPr lang="en-US" dirty="0">
              <a:latin typeface="Times" pitchFamily="-112" charset="0"/>
              <a:ea typeface="Times" pitchFamily="-112" charset="0"/>
              <a:cs typeface="Times" pitchFamily="-112" charset="0"/>
            </a:endParaRPr>
          </a:p>
          <a:p>
            <a:pPr lvl="1" indent="0">
              <a:buClr>
                <a:srgbClr val="AC5FB0"/>
              </a:buClr>
              <a:buFont typeface="Wingdings" pitchFamily="-112" charset="2"/>
              <a:buChar char="§"/>
            </a:pPr>
            <a:r>
              <a:rPr lang="en-US" dirty="0" smtClean="0">
                <a:latin typeface="Times" pitchFamily="-112" charset="0"/>
                <a:ea typeface="Times" pitchFamily="-112" charset="0"/>
                <a:cs typeface="Times" pitchFamily="-112" charset="0"/>
              </a:rPr>
              <a:t> First measurement of the </a:t>
            </a:r>
            <a:r>
              <a:rPr lang="en-US" dirty="0">
                <a:latin typeface="Times" pitchFamily="-112" charset="0"/>
                <a:ea typeface="Times" pitchFamily="-112" charset="0"/>
                <a:cs typeface="Times" pitchFamily="-112" charset="0"/>
              </a:rPr>
              <a:t>EMC effect in </a:t>
            </a:r>
            <a:r>
              <a:rPr lang="en-US" baseline="30000" dirty="0" smtClean="0">
                <a:latin typeface="Times" pitchFamily="-112" charset="0"/>
                <a:ea typeface="Times" pitchFamily="-112" charset="0"/>
                <a:cs typeface="Times" pitchFamily="-112" charset="0"/>
              </a:rPr>
              <a:t>3</a:t>
            </a:r>
            <a:r>
              <a:rPr lang="en-US" dirty="0" smtClean="0">
                <a:latin typeface="Times" pitchFamily="-112" charset="0"/>
                <a:ea typeface="Times" pitchFamily="-112" charset="0"/>
                <a:cs typeface="Times" pitchFamily="-112" charset="0"/>
              </a:rPr>
              <a:t>He: very sensitive to </a:t>
            </a:r>
            <a:r>
              <a:rPr lang="en-US" dirty="0" err="1" smtClean="0">
                <a:latin typeface="Times" pitchFamily="-112" charset="0"/>
                <a:ea typeface="Times" pitchFamily="-112" charset="0"/>
                <a:cs typeface="Times" pitchFamily="-112" charset="0"/>
              </a:rPr>
              <a:t>isoscalar</a:t>
            </a:r>
            <a:r>
              <a:rPr lang="en-US" dirty="0" smtClean="0">
                <a:latin typeface="Times" pitchFamily="-112" charset="0"/>
                <a:ea typeface="Times" pitchFamily="-112" charset="0"/>
                <a:cs typeface="Times" pitchFamily="-112" charset="0"/>
              </a:rPr>
              <a:t> correction</a:t>
            </a:r>
          </a:p>
          <a:p>
            <a:pPr lvl="1" indent="0">
              <a:buClr>
                <a:srgbClr val="AC5FB0"/>
              </a:buClr>
              <a:buFont typeface="Wingdings" pitchFamily="-112" charset="2"/>
              <a:buChar char="§"/>
            </a:pPr>
            <a:r>
              <a:rPr lang="en-US" dirty="0">
                <a:latin typeface="Times" pitchFamily="-112" charset="0"/>
                <a:ea typeface="Times" pitchFamily="-112" charset="0"/>
                <a:cs typeface="Times" pitchFamily="-112" charset="0"/>
              </a:rPr>
              <a:t> Similar large </a:t>
            </a:r>
            <a:r>
              <a:rPr lang="en-US" i="1" dirty="0" err="1">
                <a:latin typeface="Times" pitchFamily="-112" charset="0"/>
                <a:ea typeface="Times" pitchFamily="-112" charset="0"/>
                <a:cs typeface="Times" pitchFamily="-112" charset="0"/>
              </a:rPr>
              <a:t>x</a:t>
            </a:r>
            <a:r>
              <a:rPr lang="en-US" dirty="0">
                <a:latin typeface="Times" pitchFamily="-112" charset="0"/>
                <a:ea typeface="Times" pitchFamily="-112" charset="0"/>
                <a:cs typeface="Times" pitchFamily="-112" charset="0"/>
              </a:rPr>
              <a:t> shape of the structure function ratios for A&gt;</a:t>
            </a:r>
            <a:r>
              <a:rPr lang="en-US" dirty="0" smtClean="0">
                <a:latin typeface="Times" pitchFamily="-112" charset="0"/>
                <a:ea typeface="Times" pitchFamily="-112" charset="0"/>
                <a:cs typeface="Times" pitchFamily="-112" charset="0"/>
              </a:rPr>
              <a:t>3</a:t>
            </a:r>
          </a:p>
          <a:p>
            <a:pPr lvl="1" indent="0">
              <a:buClr>
                <a:srgbClr val="AC5FB0"/>
              </a:buClr>
              <a:buFont typeface="Wingdings" pitchFamily="-112" charset="2"/>
              <a:buChar char="§"/>
            </a:pPr>
            <a:endParaRPr lang="en-US" dirty="0" smtClean="0">
              <a:latin typeface="Times" pitchFamily="-112" charset="0"/>
              <a:ea typeface="Times" pitchFamily="-112" charset="0"/>
              <a:cs typeface="Times" pitchFamily="-112" charset="0"/>
            </a:endParaRPr>
          </a:p>
          <a:p>
            <a:pPr>
              <a:buClr>
                <a:srgbClr val="AC5FB0"/>
              </a:buClr>
              <a:buFont typeface="Wingdings" pitchFamily="-112" charset="2"/>
              <a:buChar char="v"/>
            </a:pPr>
            <a:r>
              <a:rPr lang="en-US" dirty="0" smtClean="0">
                <a:latin typeface="Comic Sans MS" pitchFamily="-112" charset="0"/>
              </a:rPr>
              <a:t> </a:t>
            </a:r>
            <a:r>
              <a:rPr lang="en-US" dirty="0" smtClean="0">
                <a:latin typeface="Times" pitchFamily="-112" charset="0"/>
                <a:ea typeface="Times" pitchFamily="-112" charset="0"/>
                <a:cs typeface="Times" pitchFamily="-112" charset="0"/>
              </a:rPr>
              <a:t>In progress:</a:t>
            </a:r>
          </a:p>
          <a:p>
            <a:pPr lvl="1" indent="0">
              <a:buClr>
                <a:srgbClr val="AC5FB0"/>
              </a:buClr>
              <a:buFont typeface="Wingdings" pitchFamily="-112" charset="2"/>
              <a:buChar char="§"/>
            </a:pPr>
            <a:r>
              <a:rPr lang="en-US" dirty="0" smtClean="0">
                <a:latin typeface="Times" pitchFamily="-112" charset="0"/>
                <a:ea typeface="Times" pitchFamily="-112" charset="0"/>
                <a:cs typeface="Times" pitchFamily="-112" charset="0"/>
              </a:rPr>
              <a:t> Coulomb correction </a:t>
            </a:r>
            <a:r>
              <a:rPr lang="en-US" dirty="0" err="1" smtClean="0">
                <a:latin typeface="Times" pitchFamily="-112" charset="0"/>
                <a:ea typeface="Times" pitchFamily="-112" charset="0"/>
                <a:cs typeface="Times" pitchFamily="-112" charset="0"/>
              </a:rPr>
              <a:t>systematics</a:t>
            </a:r>
            <a:endParaRPr lang="en-US" dirty="0" smtClean="0">
              <a:latin typeface="Times" pitchFamily="-112" charset="0"/>
              <a:ea typeface="Times" pitchFamily="-112" charset="0"/>
              <a:cs typeface="Times" pitchFamily="-112" charset="0"/>
            </a:endParaRPr>
          </a:p>
          <a:p>
            <a:pPr lvl="1" indent="0">
              <a:buClr>
                <a:srgbClr val="AC5FB0"/>
              </a:buClr>
              <a:buFont typeface="Wingdings" pitchFamily="-112" charset="2"/>
              <a:buChar char="§"/>
            </a:pPr>
            <a:r>
              <a:rPr lang="en-US" dirty="0" smtClean="0">
                <a:latin typeface="Times" pitchFamily="-112" charset="0"/>
                <a:ea typeface="Times" pitchFamily="-112" charset="0"/>
                <a:cs typeface="Times" pitchFamily="-112" charset="0"/>
              </a:rPr>
              <a:t> Nuclear density calculations</a:t>
            </a:r>
          </a:p>
          <a:p>
            <a:pPr lvl="1" indent="0">
              <a:buClr>
                <a:srgbClr val="AC5FB0"/>
              </a:buClr>
              <a:buFont typeface="Wingdings" pitchFamily="-112" charset="2"/>
              <a:buChar char="§"/>
            </a:pPr>
            <a:r>
              <a:rPr lang="en-US" dirty="0" smtClean="0">
                <a:latin typeface="Times" pitchFamily="-112" charset="0"/>
                <a:ea typeface="Times" pitchFamily="-112" charset="0"/>
                <a:cs typeface="Times" pitchFamily="-112" charset="0"/>
              </a:rPr>
              <a:t> Smeared </a:t>
            </a:r>
            <a:r>
              <a:rPr lang="en-US" dirty="0" err="1" smtClean="0">
                <a:latin typeface="Times" pitchFamily="-112" charset="0"/>
                <a:ea typeface="Times" pitchFamily="-112" charset="0"/>
                <a:cs typeface="Times" pitchFamily="-112" charset="0"/>
              </a:rPr>
              <a:t>n/p</a:t>
            </a:r>
            <a:r>
              <a:rPr lang="en-US" dirty="0" smtClean="0">
                <a:latin typeface="Times" pitchFamily="-112" charset="0"/>
                <a:ea typeface="Times" pitchFamily="-112" charset="0"/>
                <a:cs typeface="Times" pitchFamily="-112" charset="0"/>
              </a:rPr>
              <a:t> at correct kinematics and for each nucleus</a:t>
            </a:r>
          </a:p>
          <a:p>
            <a:pPr lvl="1" indent="0">
              <a:buClr>
                <a:srgbClr val="AC5FB0"/>
              </a:buClr>
              <a:buFont typeface="Wingdings" pitchFamily="-112" charset="2"/>
              <a:buChar char="§"/>
            </a:pPr>
            <a:r>
              <a:rPr lang="en-US" dirty="0" smtClean="0">
                <a:latin typeface="Times" pitchFamily="-112" charset="0"/>
                <a:ea typeface="Times" pitchFamily="-112" charset="0"/>
                <a:cs typeface="Times" pitchFamily="-112" charset="0"/>
              </a:rPr>
              <a:t> Target mass correction</a:t>
            </a:r>
            <a:endParaRPr lang="en-US" dirty="0" smtClean="0">
              <a:latin typeface="Comic Sans MS" pitchFamily="-112"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0"/>
          </p:nvPr>
        </p:nvSpPr>
        <p:spPr>
          <a:noFill/>
        </p:spPr>
        <p:txBody>
          <a:bodyPr/>
          <a:lstStyle/>
          <a:p>
            <a:pPr defTabSz="831850"/>
            <a:fld id="{CC15ACCA-BC18-CC47-ABE1-DE39E0141800}" type="slidenum">
              <a:rPr lang="en-US" smtClean="0"/>
              <a:pPr defTabSz="831850"/>
              <a:t>47</a:t>
            </a:fld>
            <a:endParaRPr lang="en-US" smtClean="0"/>
          </a:p>
        </p:txBody>
      </p:sp>
      <p:sp>
        <p:nvSpPr>
          <p:cNvPr id="80899" name="Rectangle 2"/>
          <p:cNvSpPr>
            <a:spLocks noGrp="1" noChangeArrowheads="1"/>
          </p:cNvSpPr>
          <p:nvPr>
            <p:ph type="title"/>
          </p:nvPr>
        </p:nvSpPr>
        <p:spPr>
          <a:xfrm>
            <a:off x="373063" y="374650"/>
            <a:ext cx="8751887" cy="388938"/>
          </a:xfrm>
        </p:spPr>
        <p:txBody>
          <a:bodyPr/>
          <a:lstStyle/>
          <a:p>
            <a:r>
              <a:rPr lang="en-US" sz="2400" dirty="0" smtClean="0"/>
              <a:t>Outlook</a:t>
            </a:r>
            <a:endParaRPr lang="en-US" sz="2400" dirty="0"/>
          </a:p>
        </p:txBody>
      </p:sp>
      <p:sp>
        <p:nvSpPr>
          <p:cNvPr id="80900" name="Rectangle 3"/>
          <p:cNvSpPr>
            <a:spLocks noChangeArrowheads="1"/>
          </p:cNvSpPr>
          <p:nvPr/>
        </p:nvSpPr>
        <p:spPr bwMode="auto">
          <a:xfrm>
            <a:off x="203200" y="1008546"/>
            <a:ext cx="9855200" cy="5999768"/>
          </a:xfrm>
          <a:prstGeom prst="rect">
            <a:avLst/>
          </a:prstGeom>
          <a:noFill/>
          <a:ln w="9525">
            <a:noFill/>
            <a:miter lim="800000"/>
            <a:headEnd/>
            <a:tailEnd/>
          </a:ln>
        </p:spPr>
        <p:txBody>
          <a:bodyPr lIns="89584" tIns="44792" rIns="89584" bIns="44792">
            <a:prstTxWarp prst="textNoShape">
              <a:avLst/>
            </a:prstTxWarp>
            <a:spAutoFit/>
          </a:bodyPr>
          <a:lstStyle/>
          <a:p>
            <a:pPr>
              <a:buClr>
                <a:srgbClr val="AC5FB0"/>
              </a:buClr>
              <a:buFont typeface="Wingdings" charset="2"/>
              <a:buChar char="v"/>
            </a:pPr>
            <a:r>
              <a:rPr lang="en-US" dirty="0" smtClean="0">
                <a:latin typeface="Times"/>
                <a:cs typeface="Times"/>
              </a:rPr>
              <a:t> New </a:t>
            </a:r>
            <a:r>
              <a:rPr lang="en-US" dirty="0" err="1" smtClean="0">
                <a:latin typeface="Times"/>
                <a:cs typeface="Times"/>
              </a:rPr>
              <a:t>JLab</a:t>
            </a:r>
            <a:r>
              <a:rPr lang="en-US" dirty="0" smtClean="0">
                <a:latin typeface="Times"/>
                <a:cs typeface="Times"/>
              </a:rPr>
              <a:t> data (light nuclei and high </a:t>
            </a:r>
            <a:r>
              <a:rPr lang="en-US" dirty="0" err="1" smtClean="0">
                <a:latin typeface="Times"/>
                <a:cs typeface="Times"/>
              </a:rPr>
              <a:t>x</a:t>
            </a:r>
            <a:r>
              <a:rPr lang="en-US" dirty="0" smtClean="0">
                <a:latin typeface="Times"/>
                <a:cs typeface="Times"/>
              </a:rPr>
              <a:t> precision) indicate:</a:t>
            </a:r>
          </a:p>
          <a:p>
            <a:pPr lvl="1">
              <a:buClr>
                <a:srgbClr val="AC5FB0"/>
              </a:buClr>
              <a:buFont typeface="Wingdings" charset="2"/>
              <a:buChar char="ü"/>
            </a:pPr>
            <a:r>
              <a:rPr lang="en-US" dirty="0" smtClean="0">
                <a:latin typeface="Times"/>
                <a:cs typeface="Times"/>
              </a:rPr>
              <a:t> the need to go beyond the simple A- or </a:t>
            </a:r>
            <a:r>
              <a:rPr lang="en-US" dirty="0" err="1" smtClean="0">
                <a:latin typeface="Symbol" charset="2"/>
                <a:cs typeface="Symbol" charset="2"/>
              </a:rPr>
              <a:t>r</a:t>
            </a:r>
            <a:r>
              <a:rPr lang="en-US" dirty="0" smtClean="0">
                <a:latin typeface="Times"/>
                <a:cs typeface="Times"/>
              </a:rPr>
              <a:t>-based fits</a:t>
            </a:r>
          </a:p>
          <a:p>
            <a:pPr lvl="1">
              <a:buClr>
                <a:srgbClr val="AC5FB0"/>
              </a:buClr>
              <a:buFont typeface="Wingdings" charset="2"/>
              <a:buChar char="ü"/>
            </a:pPr>
            <a:r>
              <a:rPr lang="en-US" dirty="0" smtClean="0">
                <a:latin typeface="Times"/>
                <a:cs typeface="Times"/>
              </a:rPr>
              <a:t> the importance of detailed calculations with real </a:t>
            </a:r>
            <a:r>
              <a:rPr lang="en-US" dirty="0" err="1" smtClean="0">
                <a:latin typeface="Times"/>
                <a:cs typeface="Times"/>
              </a:rPr>
              <a:t>n/p</a:t>
            </a:r>
            <a:r>
              <a:rPr lang="en-US" dirty="0" smtClean="0">
                <a:latin typeface="Times"/>
                <a:cs typeface="Times"/>
              </a:rPr>
              <a:t> input</a:t>
            </a:r>
          </a:p>
          <a:p>
            <a:pPr>
              <a:buClr>
                <a:srgbClr val="AC5FB0"/>
              </a:buClr>
              <a:buFont typeface="Wingdings" pitchFamily="-112" charset="2"/>
              <a:buChar char="v"/>
            </a:pPr>
            <a:endParaRPr lang="en-US" dirty="0" smtClean="0">
              <a:latin typeface="Times"/>
              <a:cs typeface="Times"/>
            </a:endParaRPr>
          </a:p>
          <a:p>
            <a:pPr>
              <a:buClr>
                <a:srgbClr val="AC5FB0"/>
              </a:buClr>
              <a:buFont typeface="Wingdings" pitchFamily="-112" charset="2"/>
              <a:buChar char="v"/>
            </a:pPr>
            <a:r>
              <a:rPr lang="en-US" dirty="0" smtClean="0">
                <a:latin typeface="Times"/>
                <a:cs typeface="Times"/>
              </a:rPr>
              <a:t> Updated/new extrapolation to the EMC effect in nuclear matter</a:t>
            </a:r>
          </a:p>
          <a:p>
            <a:pPr>
              <a:buClr>
                <a:srgbClr val="AC5FB0"/>
              </a:buClr>
              <a:buFont typeface="Wingdings" pitchFamily="-112" charset="2"/>
              <a:buChar char="v"/>
            </a:pPr>
            <a:endParaRPr lang="en-US" dirty="0" smtClean="0">
              <a:latin typeface="Times"/>
              <a:cs typeface="Times"/>
            </a:endParaRPr>
          </a:p>
          <a:p>
            <a:pPr>
              <a:buClr>
                <a:srgbClr val="AC5FB0"/>
              </a:buClr>
              <a:buFont typeface="Wingdings" pitchFamily="-112" charset="2"/>
              <a:buChar char="v"/>
            </a:pPr>
            <a:r>
              <a:rPr lang="en-US" dirty="0" smtClean="0">
                <a:latin typeface="Times"/>
                <a:cs typeface="Times"/>
              </a:rPr>
              <a:t> Important to understand EMC effect for neutrinos experiments.</a:t>
            </a:r>
          </a:p>
          <a:p>
            <a:pPr>
              <a:buClr>
                <a:srgbClr val="AC5FB0"/>
              </a:buClr>
            </a:pPr>
            <a:endParaRPr lang="en-US" dirty="0" smtClean="0">
              <a:latin typeface="Times"/>
              <a:cs typeface="Times"/>
            </a:endParaRPr>
          </a:p>
          <a:p>
            <a:pPr>
              <a:buClr>
                <a:srgbClr val="AC5FB0"/>
              </a:buClr>
              <a:buFont typeface="Wingdings" pitchFamily="-112" charset="2"/>
              <a:buChar char="v"/>
            </a:pPr>
            <a:r>
              <a:rPr lang="en-US" dirty="0">
                <a:latin typeface="Times"/>
                <a:cs typeface="Times"/>
              </a:rPr>
              <a:t> </a:t>
            </a:r>
            <a:r>
              <a:rPr lang="en-US" dirty="0" smtClean="0">
                <a:latin typeface="Times"/>
                <a:cs typeface="Times"/>
              </a:rPr>
              <a:t> </a:t>
            </a:r>
            <a:r>
              <a:rPr lang="en-US" dirty="0" smtClean="0">
                <a:latin typeface="Times"/>
                <a:ea typeface="Times" pitchFamily="-112" charset="0"/>
                <a:cs typeface="Times"/>
              </a:rPr>
              <a:t>Future related measurements:</a:t>
            </a:r>
            <a:endParaRPr lang="en-US" dirty="0">
              <a:latin typeface="Times"/>
              <a:ea typeface="Times" pitchFamily="-112" charset="0"/>
              <a:cs typeface="Times"/>
            </a:endParaRPr>
          </a:p>
          <a:p>
            <a:pPr lvl="1" indent="0">
              <a:buClr>
                <a:srgbClr val="AC5FB0"/>
              </a:buClr>
              <a:buFont typeface="Wingdings" pitchFamily="-112" charset="2"/>
              <a:buChar char="§"/>
            </a:pPr>
            <a:r>
              <a:rPr lang="en-US" dirty="0" smtClean="0">
                <a:latin typeface="Times"/>
                <a:ea typeface="Times" pitchFamily="-112" charset="0"/>
                <a:cs typeface="Times"/>
              </a:rPr>
              <a:t> </a:t>
            </a:r>
            <a:r>
              <a:rPr lang="en-US" baseline="30000" dirty="0" smtClean="0">
                <a:latin typeface="Times"/>
                <a:ea typeface="Times" pitchFamily="-112" charset="0"/>
                <a:cs typeface="Times"/>
              </a:rPr>
              <a:t>3</a:t>
            </a:r>
            <a:r>
              <a:rPr lang="en-US" dirty="0" smtClean="0">
                <a:latin typeface="Times"/>
                <a:ea typeface="Times" pitchFamily="-112" charset="0"/>
                <a:cs typeface="Times"/>
              </a:rPr>
              <a:t>H and </a:t>
            </a:r>
            <a:r>
              <a:rPr lang="en-US" baseline="30000" dirty="0" smtClean="0">
                <a:latin typeface="Times"/>
                <a:ea typeface="Times" pitchFamily="-112" charset="0"/>
                <a:cs typeface="Times"/>
              </a:rPr>
              <a:t>3</a:t>
            </a:r>
            <a:r>
              <a:rPr lang="en-US" dirty="0" smtClean="0">
                <a:latin typeface="Times"/>
                <a:ea typeface="Times" pitchFamily="-112" charset="0"/>
                <a:cs typeface="Times"/>
              </a:rPr>
              <a:t>He (</a:t>
            </a:r>
            <a:r>
              <a:rPr lang="en-US" dirty="0" err="1" smtClean="0">
                <a:latin typeface="Times"/>
                <a:ea typeface="Times" pitchFamily="-112" charset="0"/>
                <a:cs typeface="Times"/>
              </a:rPr>
              <a:t>n/p</a:t>
            </a:r>
            <a:r>
              <a:rPr lang="en-US" dirty="0" smtClean="0">
                <a:latin typeface="Times"/>
                <a:ea typeface="Times" pitchFamily="-112" charset="0"/>
                <a:cs typeface="Times"/>
              </a:rPr>
              <a:t> in nuclei) at </a:t>
            </a:r>
          </a:p>
          <a:p>
            <a:pPr lvl="1" indent="0">
              <a:buClr>
                <a:srgbClr val="AC5FB0"/>
              </a:buClr>
            </a:pPr>
            <a:r>
              <a:rPr lang="en-US" dirty="0" smtClean="0">
                <a:latin typeface="Times"/>
                <a:ea typeface="Times" pitchFamily="-112" charset="0"/>
                <a:cs typeface="Times"/>
              </a:rPr>
              <a:t>   </a:t>
            </a:r>
            <a:r>
              <a:rPr lang="en-US" dirty="0" err="1" smtClean="0">
                <a:latin typeface="Times"/>
                <a:ea typeface="Times" pitchFamily="-112" charset="0"/>
                <a:cs typeface="Times"/>
              </a:rPr>
              <a:t>Jlab</a:t>
            </a:r>
            <a:r>
              <a:rPr lang="en-US" dirty="0" smtClean="0">
                <a:latin typeface="Times"/>
                <a:ea typeface="Times" pitchFamily="-112" charset="0"/>
                <a:cs typeface="Times"/>
              </a:rPr>
              <a:t> 12 </a:t>
            </a:r>
            <a:r>
              <a:rPr lang="en-US" dirty="0" err="1" smtClean="0">
                <a:latin typeface="Times"/>
                <a:ea typeface="Times" pitchFamily="-112" charset="0"/>
                <a:cs typeface="Times"/>
              </a:rPr>
              <a:t>GeV</a:t>
            </a:r>
            <a:endParaRPr lang="en-US" dirty="0" smtClean="0">
              <a:latin typeface="Times"/>
              <a:ea typeface="Times" pitchFamily="-112" charset="0"/>
              <a:cs typeface="Times"/>
            </a:endParaRPr>
          </a:p>
          <a:p>
            <a:pPr lvl="1" indent="0">
              <a:buClr>
                <a:srgbClr val="AC5FB0"/>
              </a:buClr>
              <a:buFont typeface="Wingdings" pitchFamily="-112" charset="2"/>
              <a:buChar char="§"/>
            </a:pPr>
            <a:r>
              <a:rPr lang="en-US" dirty="0" smtClean="0">
                <a:latin typeface="Times"/>
                <a:ea typeface="Times" pitchFamily="-112" charset="0"/>
                <a:cs typeface="Times"/>
              </a:rPr>
              <a:t> </a:t>
            </a:r>
            <a:r>
              <a:rPr lang="en-US" dirty="0" err="1" smtClean="0">
                <a:latin typeface="Times"/>
                <a:ea typeface="Times" pitchFamily="-112" charset="0"/>
                <a:cs typeface="Times"/>
              </a:rPr>
              <a:t>JLab</a:t>
            </a:r>
            <a:r>
              <a:rPr lang="en-US" dirty="0" smtClean="0">
                <a:latin typeface="Times"/>
                <a:ea typeface="Times" pitchFamily="-112" charset="0"/>
                <a:cs typeface="Times"/>
              </a:rPr>
              <a:t> BONUS (6 and 12 </a:t>
            </a:r>
            <a:r>
              <a:rPr lang="en-US" dirty="0" err="1" smtClean="0">
                <a:latin typeface="Times"/>
                <a:ea typeface="Times" pitchFamily="-112" charset="0"/>
                <a:cs typeface="Times"/>
              </a:rPr>
              <a:t>GeV</a:t>
            </a:r>
            <a:r>
              <a:rPr lang="en-US" dirty="0" smtClean="0">
                <a:latin typeface="Times"/>
                <a:ea typeface="Times" pitchFamily="-112" charset="0"/>
                <a:cs typeface="Times"/>
              </a:rPr>
              <a:t>) </a:t>
            </a:r>
          </a:p>
          <a:p>
            <a:pPr lvl="1" indent="0">
              <a:buClr>
                <a:srgbClr val="AC5FB0"/>
              </a:buClr>
            </a:pPr>
            <a:r>
              <a:rPr lang="en-US" dirty="0" smtClean="0">
                <a:latin typeface="Times"/>
                <a:ea typeface="Times" pitchFamily="-112" charset="0"/>
                <a:cs typeface="Times"/>
                <a:sym typeface="Wingdings"/>
              </a:rPr>
              <a:t>   </a:t>
            </a:r>
            <a:r>
              <a:rPr lang="en-US" dirty="0" err="1" smtClean="0">
                <a:latin typeface="Times"/>
                <a:ea typeface="Times" pitchFamily="-112" charset="0"/>
                <a:cs typeface="Times"/>
                <a:sym typeface="Wingdings"/>
              </a:rPr>
              <a:t></a:t>
            </a:r>
            <a:r>
              <a:rPr lang="en-US" dirty="0" smtClean="0">
                <a:latin typeface="Times"/>
                <a:ea typeface="Times" pitchFamily="-112" charset="0"/>
                <a:cs typeface="Times"/>
                <a:sym typeface="Wingdings"/>
              </a:rPr>
              <a:t> free </a:t>
            </a:r>
            <a:r>
              <a:rPr lang="en-US" dirty="0" err="1" smtClean="0">
                <a:latin typeface="Times"/>
                <a:ea typeface="Times" pitchFamily="-112" charset="0"/>
                <a:cs typeface="Times"/>
                <a:sym typeface="Wingdings"/>
              </a:rPr>
              <a:t>n/p</a:t>
            </a:r>
            <a:endParaRPr lang="en-US" dirty="0" smtClean="0">
              <a:latin typeface="Times"/>
              <a:ea typeface="Times" pitchFamily="-112" charset="0"/>
              <a:cs typeface="Times"/>
              <a:sym typeface="Wingdings"/>
            </a:endParaRPr>
          </a:p>
          <a:p>
            <a:pPr lvl="1" indent="0">
              <a:buClr>
                <a:srgbClr val="AC5FB0"/>
              </a:buClr>
              <a:buFont typeface="Wingdings" pitchFamily="-112" charset="2"/>
              <a:buChar char="§"/>
            </a:pPr>
            <a:r>
              <a:rPr lang="en-US" dirty="0" smtClean="0">
                <a:latin typeface="Times"/>
                <a:ea typeface="Times" pitchFamily="-112" charset="0"/>
                <a:cs typeface="Times"/>
                <a:sym typeface="Wingdings"/>
              </a:rPr>
              <a:t> First measurement of the polarized </a:t>
            </a:r>
          </a:p>
          <a:p>
            <a:pPr lvl="1" indent="0">
              <a:buClr>
                <a:srgbClr val="AC5FB0"/>
              </a:buClr>
            </a:pPr>
            <a:r>
              <a:rPr lang="en-US" dirty="0" smtClean="0">
                <a:latin typeface="Times"/>
                <a:ea typeface="Times" pitchFamily="-112" charset="0"/>
                <a:cs typeface="Times"/>
                <a:sym typeface="Wingdings"/>
              </a:rPr>
              <a:t>   EMC effect first test</a:t>
            </a:r>
            <a:endParaRPr lang="en-US" dirty="0" smtClean="0">
              <a:latin typeface="Times"/>
              <a:ea typeface="Times" pitchFamily="-112" charset="0"/>
              <a:cs typeface="Times"/>
            </a:endParaRPr>
          </a:p>
          <a:p>
            <a:pPr lvl="1" indent="0">
              <a:buClr>
                <a:srgbClr val="AC5FB0"/>
              </a:buClr>
              <a:buFont typeface="Wingdings" pitchFamily="-112" charset="2"/>
              <a:buChar char="§"/>
            </a:pPr>
            <a:endParaRPr lang="en-US" dirty="0" smtClean="0">
              <a:latin typeface="Times"/>
              <a:ea typeface="Times" pitchFamily="-112" charset="0"/>
              <a:cs typeface="Times"/>
            </a:endParaRPr>
          </a:p>
        </p:txBody>
      </p:sp>
      <p:pic>
        <p:nvPicPr>
          <p:cNvPr id="5" name="Picture 4" descr="polEMC_7Li.gif"/>
          <p:cNvPicPr>
            <a:picLocks noChangeAspect="1"/>
          </p:cNvPicPr>
          <p:nvPr/>
        </p:nvPicPr>
        <p:blipFill>
          <a:blip r:embed="rId3"/>
          <a:stretch>
            <a:fillRect/>
          </a:stretch>
        </p:blipFill>
        <p:spPr>
          <a:xfrm>
            <a:off x="5811397" y="4183468"/>
            <a:ext cx="4247003" cy="2743200"/>
          </a:xfrm>
          <a:prstGeom prst="rect">
            <a:avLst/>
          </a:prstGeom>
        </p:spPr>
      </p:pic>
      <p:sp>
        <p:nvSpPr>
          <p:cNvPr id="6" name="Text Box 7"/>
          <p:cNvSpPr txBox="1">
            <a:spLocks noChangeArrowheads="1"/>
          </p:cNvSpPr>
          <p:nvPr/>
        </p:nvSpPr>
        <p:spPr bwMode="auto">
          <a:xfrm>
            <a:off x="6116045" y="3915470"/>
            <a:ext cx="3942355" cy="276999"/>
          </a:xfrm>
          <a:prstGeom prst="rect">
            <a:avLst/>
          </a:prstGeom>
          <a:noFill/>
          <a:ln w="12700">
            <a:noFill/>
            <a:miter lim="800000"/>
            <a:headEnd/>
            <a:tailEnd/>
          </a:ln>
          <a:effectLst/>
        </p:spPr>
        <p:txBody>
          <a:bodyPr wrap="square">
            <a:prstTxWarp prst="textNoShape">
              <a:avLst/>
            </a:prstTxWarp>
            <a:spAutoFit/>
          </a:bodyPr>
          <a:lstStyle/>
          <a:p>
            <a:pPr>
              <a:spcBef>
                <a:spcPct val="50000"/>
              </a:spcBef>
            </a:pPr>
            <a:r>
              <a:rPr lang="en-US" sz="1200" dirty="0" err="1">
                <a:solidFill>
                  <a:srgbClr val="660066"/>
                </a:solidFill>
                <a:ea typeface="Arial Unicode MS" pitchFamily="34" charset="-128"/>
                <a:cs typeface="Arial Unicode MS" pitchFamily="34" charset="-128"/>
              </a:rPr>
              <a:t>Cloet</a:t>
            </a:r>
            <a:r>
              <a:rPr lang="en-US" sz="1200" dirty="0">
                <a:solidFill>
                  <a:srgbClr val="660066"/>
                </a:solidFill>
                <a:ea typeface="Arial Unicode MS" pitchFamily="34" charset="-128"/>
                <a:cs typeface="Arial Unicode MS" pitchFamily="34" charset="-128"/>
              </a:rPr>
              <a:t>, </a:t>
            </a:r>
            <a:r>
              <a:rPr lang="en-US" sz="1200" dirty="0" err="1">
                <a:solidFill>
                  <a:srgbClr val="660066"/>
                </a:solidFill>
                <a:ea typeface="Arial Unicode MS" pitchFamily="34" charset="-128"/>
                <a:cs typeface="Arial Unicode MS" pitchFamily="34" charset="-128"/>
              </a:rPr>
              <a:t>Bentz</a:t>
            </a:r>
            <a:r>
              <a:rPr lang="en-US" sz="1200" dirty="0">
                <a:solidFill>
                  <a:srgbClr val="660066"/>
                </a:solidFill>
                <a:ea typeface="Arial Unicode MS" pitchFamily="34" charset="-128"/>
                <a:cs typeface="Arial Unicode MS" pitchFamily="34" charset="-128"/>
              </a:rPr>
              <a:t>, and </a:t>
            </a:r>
            <a:r>
              <a:rPr lang="en-US" sz="1200" dirty="0" smtClean="0">
                <a:solidFill>
                  <a:srgbClr val="660066"/>
                </a:solidFill>
                <a:ea typeface="Arial Unicode MS" pitchFamily="34" charset="-128"/>
                <a:cs typeface="Arial Unicode MS" pitchFamily="34" charset="-128"/>
              </a:rPr>
              <a:t>Thomas,  PLB 642, </a:t>
            </a:r>
            <a:r>
              <a:rPr lang="en-US" sz="1200" dirty="0">
                <a:solidFill>
                  <a:srgbClr val="660066"/>
                </a:solidFill>
                <a:ea typeface="Arial Unicode MS" pitchFamily="34" charset="-128"/>
                <a:cs typeface="Arial Unicode MS" pitchFamily="34" charset="-128"/>
              </a:rPr>
              <a:t>210 (2006)</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0"/>
          </p:nvPr>
        </p:nvSpPr>
        <p:spPr>
          <a:noFill/>
        </p:spPr>
        <p:txBody>
          <a:bodyPr/>
          <a:lstStyle/>
          <a:p>
            <a:pPr defTabSz="831850"/>
            <a:fld id="{CC15ACCA-BC18-CC47-ABE1-DE39E0141800}" type="slidenum">
              <a:rPr lang="en-US" smtClean="0"/>
              <a:pPr defTabSz="831850"/>
              <a:t>48</a:t>
            </a:fld>
            <a:endParaRPr lang="en-US" smtClean="0"/>
          </a:p>
        </p:txBody>
      </p:sp>
      <p:sp>
        <p:nvSpPr>
          <p:cNvPr id="6" name="TextBox 5"/>
          <p:cNvSpPr txBox="1"/>
          <p:nvPr/>
        </p:nvSpPr>
        <p:spPr>
          <a:xfrm>
            <a:off x="4081565" y="3593812"/>
            <a:ext cx="1895271" cy="584776"/>
          </a:xfrm>
          <a:prstGeom prst="rect">
            <a:avLst/>
          </a:prstGeom>
          <a:noFill/>
        </p:spPr>
        <p:txBody>
          <a:bodyPr wrap="none" rtlCol="0">
            <a:spAutoFit/>
          </a:bodyPr>
          <a:lstStyle/>
          <a:p>
            <a:r>
              <a:rPr lang="en-US" sz="3200" dirty="0" smtClean="0">
                <a:solidFill>
                  <a:srgbClr val="3366FF"/>
                </a:solidFill>
              </a:rPr>
              <a:t>Back-ups</a:t>
            </a:r>
            <a:endParaRPr lang="en-US" sz="3200" dirty="0">
              <a:solidFill>
                <a:srgbClr val="3366FF"/>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0"/>
          </p:nvPr>
        </p:nvSpPr>
        <p:spPr>
          <a:noFill/>
        </p:spPr>
        <p:txBody>
          <a:bodyPr/>
          <a:lstStyle/>
          <a:p>
            <a:pPr defTabSz="831850"/>
            <a:fld id="{CC15ACCA-BC18-CC47-ABE1-DE39E0141800}" type="slidenum">
              <a:rPr lang="en-US" smtClean="0"/>
              <a:pPr defTabSz="831850"/>
              <a:t>49</a:t>
            </a:fld>
            <a:endParaRPr lang="en-US" smtClean="0"/>
          </a:p>
        </p:txBody>
      </p:sp>
      <p:sp>
        <p:nvSpPr>
          <p:cNvPr id="80899" name="Rectangle 2"/>
          <p:cNvSpPr>
            <a:spLocks noGrp="1" noChangeArrowheads="1"/>
          </p:cNvSpPr>
          <p:nvPr>
            <p:ph type="title"/>
          </p:nvPr>
        </p:nvSpPr>
        <p:spPr>
          <a:xfrm>
            <a:off x="373063" y="374650"/>
            <a:ext cx="8751887" cy="388938"/>
          </a:xfrm>
        </p:spPr>
        <p:txBody>
          <a:bodyPr/>
          <a:lstStyle/>
          <a:p>
            <a:r>
              <a:rPr lang="en-US" sz="2400" dirty="0" smtClean="0"/>
              <a:t>Density calculations</a:t>
            </a:r>
            <a:endParaRPr lang="en-US" sz="2400" dirty="0"/>
          </a:p>
        </p:txBody>
      </p:sp>
      <p:pic>
        <p:nvPicPr>
          <p:cNvPr id="4" name="Picture 3" descr="onenucleon_pieper.eps"/>
          <p:cNvPicPr>
            <a:picLocks noChangeAspect="1"/>
          </p:cNvPicPr>
          <p:nvPr/>
        </p:nvPicPr>
        <mc:AlternateContent>
          <mc:Choice xmlns:ma="http://schemas.microsoft.com/office/mac/drawingml/2008/main" Requires="ma">
            <p:blipFill>
              <a:blip r:embed="rId4"/>
              <a:srcRect l="2353" t="30909" r="11765" b="5455"/>
              <a:stretch>
                <a:fillRect/>
              </a:stretch>
            </p:blipFill>
          </mc:Choice>
          <mc:Fallback>
            <p:blipFill>
              <a:blip r:embed="rId5"/>
              <a:srcRect l="2353" t="30909" r="11765" b="5455"/>
              <a:stretch>
                <a:fillRect/>
              </a:stretch>
            </p:blipFill>
          </mc:Fallback>
        </mc:AlternateContent>
        <p:spPr>
          <a:xfrm>
            <a:off x="5664093" y="254439"/>
            <a:ext cx="3814307" cy="3657600"/>
          </a:xfrm>
          <a:prstGeom prst="rect">
            <a:avLst/>
          </a:prstGeom>
        </p:spPr>
      </p:pic>
      <p:pic>
        <p:nvPicPr>
          <p:cNvPr id="5" name="Picture 4" descr="onenucleon_wiringa.eps"/>
          <p:cNvPicPr>
            <a:picLocks noChangeAspect="1"/>
          </p:cNvPicPr>
          <p:nvPr/>
        </p:nvPicPr>
        <mc:AlternateContent>
          <mc:Choice xmlns:ma="http://schemas.microsoft.com/office/mac/drawingml/2008/main" Requires="ma">
            <p:blipFill>
              <a:blip r:embed="rId6"/>
              <a:srcRect l="2353" t="30909" r="31765" b="1818"/>
              <a:stretch>
                <a:fillRect/>
              </a:stretch>
            </p:blipFill>
          </mc:Choice>
          <mc:Fallback>
            <p:blipFill>
              <a:blip r:embed="rId7"/>
              <a:srcRect l="2353" t="30909" r="31765" b="1818"/>
              <a:stretch>
                <a:fillRect/>
              </a:stretch>
            </p:blipFill>
          </mc:Fallback>
        </mc:AlternateContent>
        <p:spPr>
          <a:xfrm>
            <a:off x="364425" y="1116716"/>
            <a:ext cx="3956768" cy="5228759"/>
          </a:xfrm>
          <a:prstGeom prst="rect">
            <a:avLst/>
          </a:prstGeom>
        </p:spPr>
      </p:pic>
      <p:sp>
        <p:nvSpPr>
          <p:cNvPr id="6" name="TextBox 5"/>
          <p:cNvSpPr txBox="1"/>
          <p:nvPr/>
        </p:nvSpPr>
        <p:spPr>
          <a:xfrm>
            <a:off x="6717483" y="0"/>
            <a:ext cx="1972265" cy="276999"/>
          </a:xfrm>
          <a:prstGeom prst="rect">
            <a:avLst/>
          </a:prstGeom>
          <a:noFill/>
        </p:spPr>
        <p:txBody>
          <a:bodyPr wrap="none" rtlCol="0">
            <a:spAutoFit/>
          </a:bodyPr>
          <a:lstStyle/>
          <a:p>
            <a:pPr algn="ctr"/>
            <a:r>
              <a:rPr lang="en-US" sz="1200" dirty="0" smtClean="0">
                <a:solidFill>
                  <a:srgbClr val="9316B0"/>
                </a:solidFill>
              </a:rPr>
              <a:t>Calculation from S. Pieper</a:t>
            </a:r>
            <a:endParaRPr lang="en-US" sz="1200" dirty="0">
              <a:solidFill>
                <a:srgbClr val="9316B0"/>
              </a:solidFill>
            </a:endParaRPr>
          </a:p>
        </p:txBody>
      </p:sp>
      <p:sp>
        <p:nvSpPr>
          <p:cNvPr id="7" name="TextBox 6"/>
          <p:cNvSpPr txBox="1"/>
          <p:nvPr/>
        </p:nvSpPr>
        <p:spPr>
          <a:xfrm>
            <a:off x="1333896" y="905291"/>
            <a:ext cx="2878688" cy="276999"/>
          </a:xfrm>
          <a:prstGeom prst="rect">
            <a:avLst/>
          </a:prstGeom>
          <a:noFill/>
        </p:spPr>
        <p:txBody>
          <a:bodyPr wrap="none" rtlCol="0">
            <a:spAutoFit/>
          </a:bodyPr>
          <a:lstStyle/>
          <a:p>
            <a:pPr algn="ctr"/>
            <a:r>
              <a:rPr lang="en-US" sz="1200" dirty="0" smtClean="0">
                <a:solidFill>
                  <a:srgbClr val="9316B0"/>
                </a:solidFill>
              </a:rPr>
              <a:t>Calculation from R. </a:t>
            </a:r>
            <a:r>
              <a:rPr lang="en-US" sz="1200" dirty="0" err="1" smtClean="0">
                <a:solidFill>
                  <a:srgbClr val="9316B0"/>
                </a:solidFill>
              </a:rPr>
              <a:t>Wiringa</a:t>
            </a:r>
            <a:r>
              <a:rPr lang="en-US" sz="1200" dirty="0" smtClean="0">
                <a:solidFill>
                  <a:srgbClr val="9316B0"/>
                </a:solidFill>
              </a:rPr>
              <a:t> &amp; S. Pieper</a:t>
            </a:r>
            <a:endParaRPr lang="en-US" sz="1200" dirty="0">
              <a:solidFill>
                <a:srgbClr val="9316B0"/>
              </a:solidFill>
            </a:endParaRPr>
          </a:p>
        </p:txBody>
      </p:sp>
      <p:graphicFrame>
        <p:nvGraphicFramePr>
          <p:cNvPr id="8" name="Object 7"/>
          <p:cNvGraphicFramePr>
            <a:graphicFrameLocks noChangeAspect="1"/>
          </p:cNvGraphicFramePr>
          <p:nvPr/>
        </p:nvGraphicFramePr>
        <p:xfrm>
          <a:off x="6934200" y="4168775"/>
          <a:ext cx="1931988" cy="877888"/>
        </p:xfrm>
        <a:graphic>
          <a:graphicData uri="http://schemas.openxmlformats.org/presentationml/2006/ole">
            <p:oleObj spid="_x0000_s381954" name="Equation" r:id="rId8" imgW="1117600" imgH="508000" progId="Equation.3">
              <p:embed/>
            </p:oleObj>
          </a:graphicData>
        </a:graphic>
      </p:graphicFrame>
      <p:graphicFrame>
        <p:nvGraphicFramePr>
          <p:cNvPr id="381955" name="Object 3"/>
          <p:cNvGraphicFramePr>
            <a:graphicFrameLocks noChangeAspect="1"/>
          </p:cNvGraphicFramePr>
          <p:nvPr/>
        </p:nvGraphicFramePr>
        <p:xfrm>
          <a:off x="7841884" y="6505631"/>
          <a:ext cx="1887538" cy="482600"/>
        </p:xfrm>
        <a:graphic>
          <a:graphicData uri="http://schemas.openxmlformats.org/presentationml/2006/ole">
            <p:oleObj spid="_x0000_s381955" name="Equation" r:id="rId9" imgW="1092200" imgH="279400" progId="Equation.3">
              <p:embed/>
            </p:oleObj>
          </a:graphicData>
        </a:graphic>
      </p:graphicFrame>
      <p:graphicFrame>
        <p:nvGraphicFramePr>
          <p:cNvPr id="381956" name="Object 4"/>
          <p:cNvGraphicFramePr>
            <a:graphicFrameLocks noChangeAspect="1"/>
          </p:cNvGraphicFramePr>
          <p:nvPr/>
        </p:nvGraphicFramePr>
        <p:xfrm>
          <a:off x="4625288" y="5189188"/>
          <a:ext cx="5205159" cy="1274465"/>
        </p:xfrm>
        <a:graphic>
          <a:graphicData uri="http://schemas.openxmlformats.org/presentationml/2006/ole">
            <p:oleObj spid="_x0000_s381956" name="Equation" r:id="rId10" imgW="2540000" imgH="622300" progId="Equation.3">
              <p:embed/>
            </p:oleObj>
          </a:graphicData>
        </a:graphic>
      </p:graphicFrame>
      <p:sp>
        <p:nvSpPr>
          <p:cNvPr id="11" name="TextBox 10"/>
          <p:cNvSpPr txBox="1"/>
          <p:nvPr/>
        </p:nvSpPr>
        <p:spPr>
          <a:xfrm>
            <a:off x="6903701" y="6577741"/>
            <a:ext cx="653594" cy="400110"/>
          </a:xfrm>
          <a:prstGeom prst="rect">
            <a:avLst/>
          </a:prstGeom>
          <a:noFill/>
        </p:spPr>
        <p:txBody>
          <a:bodyPr wrap="none" rtlCol="0">
            <a:spAutoFit/>
          </a:bodyPr>
          <a:lstStyle/>
          <a:p>
            <a:r>
              <a:rPr lang="en-US" sz="2000" dirty="0" smtClean="0">
                <a:latin typeface="Times"/>
                <a:cs typeface="Times"/>
              </a:rPr>
              <a:t>with</a:t>
            </a:r>
            <a:endParaRPr lang="en-US" sz="2000" dirty="0">
              <a:latin typeface="Times"/>
              <a:cs typeface="Times"/>
            </a:endParaRPr>
          </a:p>
        </p:txBody>
      </p:sp>
      <p:sp>
        <p:nvSpPr>
          <p:cNvPr id="12" name="TextBox 11"/>
          <p:cNvSpPr txBox="1"/>
          <p:nvPr/>
        </p:nvSpPr>
        <p:spPr>
          <a:xfrm>
            <a:off x="4841706" y="4043687"/>
            <a:ext cx="1923473" cy="400110"/>
          </a:xfrm>
          <a:prstGeom prst="rect">
            <a:avLst/>
          </a:prstGeom>
          <a:noFill/>
        </p:spPr>
        <p:txBody>
          <a:bodyPr wrap="none" rtlCol="0">
            <a:spAutoFit/>
          </a:bodyPr>
          <a:lstStyle/>
          <a:p>
            <a:r>
              <a:rPr lang="en-US" sz="2000" dirty="0" smtClean="0">
                <a:latin typeface="Times"/>
                <a:cs typeface="Times"/>
              </a:rPr>
              <a:t>Average density:</a:t>
            </a:r>
            <a:endParaRPr lang="en-US" sz="2000" dirty="0">
              <a:latin typeface="Times"/>
              <a:cs typeface="Time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23970" name="Object 2"/>
          <p:cNvGraphicFramePr>
            <a:graphicFrameLocks noChangeAspect="1"/>
          </p:cNvGraphicFramePr>
          <p:nvPr/>
        </p:nvGraphicFramePr>
        <p:xfrm>
          <a:off x="1944625" y="3681664"/>
          <a:ext cx="5776595" cy="964448"/>
        </p:xfrm>
        <a:graphic>
          <a:graphicData uri="http://schemas.openxmlformats.org/presentationml/2006/ole">
            <p:oleObj spid="_x0000_s297986" name="Equation" r:id="rId4" imgW="2476500" imgH="406400" progId="Equation.3">
              <p:embed/>
            </p:oleObj>
          </a:graphicData>
        </a:graphic>
      </p:graphicFrame>
      <p:sp>
        <p:nvSpPr>
          <p:cNvPr id="723973" name="Rectangle 5"/>
          <p:cNvSpPr>
            <a:spLocks noChangeArrowheads="1"/>
          </p:cNvSpPr>
          <p:nvPr/>
        </p:nvSpPr>
        <p:spPr bwMode="auto">
          <a:xfrm>
            <a:off x="452628" y="1293980"/>
            <a:ext cx="6099639" cy="451167"/>
          </a:xfrm>
          <a:prstGeom prst="rect">
            <a:avLst/>
          </a:prstGeom>
          <a:noFill/>
          <a:ln w="9525">
            <a:noFill/>
            <a:miter lim="800000"/>
            <a:headEnd/>
            <a:tailEnd/>
          </a:ln>
          <a:effectLst/>
        </p:spPr>
        <p:txBody>
          <a:bodyPr wrap="none" lIns="81043" tIns="40522" rIns="81043" bIns="40522">
            <a:prstTxWarp prst="textNoShape">
              <a:avLst/>
            </a:prstTxWarp>
            <a:spAutoFit/>
          </a:bodyPr>
          <a:lstStyle/>
          <a:p>
            <a:r>
              <a:rPr lang="en-US" dirty="0"/>
              <a:t>In the infinite-momentum </a:t>
            </a:r>
            <a:r>
              <a:rPr lang="en-US" dirty="0" smtClean="0"/>
              <a:t>frame, at high Q</a:t>
            </a:r>
            <a:r>
              <a:rPr lang="en-US" baseline="30000" dirty="0" smtClean="0"/>
              <a:t>2</a:t>
            </a:r>
            <a:r>
              <a:rPr lang="en-US" dirty="0" smtClean="0"/>
              <a:t>: </a:t>
            </a:r>
            <a:endParaRPr lang="en-US" dirty="0"/>
          </a:p>
        </p:txBody>
      </p:sp>
      <p:sp>
        <p:nvSpPr>
          <p:cNvPr id="723974" name="Rectangle 6"/>
          <p:cNvSpPr>
            <a:spLocks noChangeArrowheads="1"/>
          </p:cNvSpPr>
          <p:nvPr/>
        </p:nvSpPr>
        <p:spPr bwMode="auto">
          <a:xfrm>
            <a:off x="670560" y="1840832"/>
            <a:ext cx="8768589" cy="1251386"/>
          </a:xfrm>
          <a:prstGeom prst="rect">
            <a:avLst/>
          </a:prstGeom>
          <a:noFill/>
          <a:ln w="9525">
            <a:noFill/>
            <a:miter lim="800000"/>
            <a:headEnd/>
            <a:tailEnd/>
          </a:ln>
          <a:effectLst/>
        </p:spPr>
        <p:txBody>
          <a:bodyPr wrap="none" lIns="81043" tIns="40522" rIns="81043" bIns="40522">
            <a:prstTxWarp prst="textNoShape">
              <a:avLst/>
            </a:prstTxWarp>
            <a:spAutoFit/>
          </a:bodyPr>
          <a:lstStyle/>
          <a:p>
            <a:pPr>
              <a:buFont typeface="Wingdings" pitchFamily="22" charset="2"/>
              <a:buChar char="Ø"/>
            </a:pPr>
            <a:r>
              <a:rPr lang="en-US" baseline="30000" dirty="0">
                <a:solidFill>
                  <a:srgbClr val="131313"/>
                </a:solidFill>
              </a:rPr>
              <a:t> </a:t>
            </a:r>
            <a:r>
              <a:rPr lang="en-US" dirty="0">
                <a:solidFill>
                  <a:srgbClr val="131313"/>
                </a:solidFill>
              </a:rPr>
              <a:t>no time for interactions between </a:t>
            </a:r>
            <a:r>
              <a:rPr lang="en-US" dirty="0" err="1">
                <a:solidFill>
                  <a:srgbClr val="131313"/>
                </a:solidFill>
              </a:rPr>
              <a:t>partons</a:t>
            </a:r>
            <a:endParaRPr lang="en-US" dirty="0">
              <a:solidFill>
                <a:srgbClr val="131313"/>
              </a:solidFill>
            </a:endParaRPr>
          </a:p>
          <a:p>
            <a:pPr>
              <a:buFont typeface="Wingdings" pitchFamily="22" charset="2"/>
              <a:buChar char="Ø"/>
            </a:pPr>
            <a:endParaRPr lang="en-US" dirty="0">
              <a:solidFill>
                <a:srgbClr val="131313"/>
              </a:solidFill>
            </a:endParaRPr>
          </a:p>
          <a:p>
            <a:pPr>
              <a:buFont typeface="Wingdings" pitchFamily="22" charset="2"/>
              <a:buChar char="Ø"/>
            </a:pPr>
            <a:r>
              <a:rPr lang="en-US" dirty="0">
                <a:solidFill>
                  <a:srgbClr val="131313"/>
                </a:solidFill>
              </a:rPr>
              <a:t> </a:t>
            </a:r>
            <a:r>
              <a:rPr lang="en-US" dirty="0" err="1">
                <a:solidFill>
                  <a:srgbClr val="131313"/>
                </a:solidFill>
              </a:rPr>
              <a:t>Partons</a:t>
            </a:r>
            <a:r>
              <a:rPr lang="en-US" dirty="0">
                <a:solidFill>
                  <a:srgbClr val="131313"/>
                </a:solidFill>
              </a:rPr>
              <a:t> are point-like non-interacting particles: </a:t>
            </a:r>
            <a:r>
              <a:rPr lang="en-US" dirty="0" err="1">
                <a:solidFill>
                  <a:srgbClr val="131313"/>
                </a:solidFill>
                <a:sym typeface="Symbol" pitchFamily="22" charset="2"/>
              </a:rPr>
              <a:t></a:t>
            </a:r>
            <a:r>
              <a:rPr lang="en-US" baseline="-25000" dirty="0" err="1">
                <a:solidFill>
                  <a:srgbClr val="131313"/>
                </a:solidFill>
                <a:sym typeface="Symbol" pitchFamily="22" charset="2"/>
              </a:rPr>
              <a:t>Nucleon</a:t>
            </a:r>
            <a:r>
              <a:rPr lang="en-US" dirty="0">
                <a:solidFill>
                  <a:srgbClr val="131313"/>
                </a:solidFill>
                <a:sym typeface="Symbol" pitchFamily="22" charset="2"/>
              </a:rPr>
              <a:t> = </a:t>
            </a:r>
            <a:r>
              <a:rPr lang="en-US" sz="2500" dirty="0" err="1">
                <a:solidFill>
                  <a:srgbClr val="131313"/>
                </a:solidFill>
                <a:sym typeface="Symbol" pitchFamily="22" charset="2"/>
              </a:rPr>
              <a:t></a:t>
            </a:r>
            <a:r>
              <a:rPr lang="en-US" sz="2500" baseline="-25000" dirty="0" err="1">
                <a:solidFill>
                  <a:srgbClr val="131313"/>
                </a:solidFill>
                <a:sym typeface="Symbol" pitchFamily="22" charset="2"/>
              </a:rPr>
              <a:t>i</a:t>
            </a:r>
            <a:r>
              <a:rPr lang="en-US" sz="2500" dirty="0">
                <a:solidFill>
                  <a:srgbClr val="131313"/>
                </a:solidFill>
                <a:sym typeface="Symbol" pitchFamily="22" charset="2"/>
              </a:rPr>
              <a:t> </a:t>
            </a:r>
            <a:r>
              <a:rPr lang="en-US" dirty="0" err="1">
                <a:solidFill>
                  <a:srgbClr val="131313"/>
                </a:solidFill>
                <a:sym typeface="Symbol" pitchFamily="22" charset="2"/>
              </a:rPr>
              <a:t></a:t>
            </a:r>
            <a:r>
              <a:rPr lang="en-US" baseline="-25000" dirty="0" err="1">
                <a:solidFill>
                  <a:srgbClr val="131313"/>
                </a:solidFill>
                <a:sym typeface="Symbol" pitchFamily="22" charset="2"/>
              </a:rPr>
              <a:t>i</a:t>
            </a:r>
            <a:r>
              <a:rPr lang="en-US" dirty="0">
                <a:solidFill>
                  <a:srgbClr val="131313"/>
                </a:solidFill>
                <a:sym typeface="Symbol" pitchFamily="22" charset="2"/>
              </a:rPr>
              <a:t> </a:t>
            </a:r>
          </a:p>
        </p:txBody>
      </p:sp>
      <p:sp>
        <p:nvSpPr>
          <p:cNvPr id="9" name="Rectangle 3"/>
          <p:cNvSpPr txBox="1">
            <a:spLocks noChangeArrowheads="1"/>
          </p:cNvSpPr>
          <p:nvPr/>
        </p:nvSpPr>
        <p:spPr bwMode="auto">
          <a:xfrm>
            <a:off x="373063" y="374650"/>
            <a:ext cx="8751887" cy="388938"/>
          </a:xfrm>
          <a:prstGeom prst="rect">
            <a:avLst/>
          </a:prstGeom>
          <a:noFill/>
          <a:ln w="9525">
            <a:noFill/>
            <a:miter lim="800000"/>
            <a:headEnd/>
            <a:tailEnd/>
          </a:ln>
        </p:spPr>
        <p:txBody>
          <a:bodyPr vert="horz" wrap="square" lIns="83127" tIns="0" rIns="83127" bIns="41563" numCol="1" anchor="t" anchorCtr="0" compatLnSpc="1">
            <a:prstTxWarp prst="textNoShape">
              <a:avLst/>
            </a:prstTxWarp>
            <a:spAutoFit/>
          </a:bodyPr>
          <a:lstStyle/>
          <a:p>
            <a:pPr marL="0" marR="0" lvl="0" indent="0" algn="l" defTabSz="831850" rtl="0" eaLnBrk="0" fontAlgn="base" latinLnBrk="0" hangingPunct="0">
              <a:lnSpc>
                <a:spcPct val="90000"/>
              </a:lnSpc>
              <a:spcBef>
                <a:spcPct val="0"/>
              </a:spcBef>
              <a:spcAft>
                <a:spcPct val="0"/>
              </a:spcAft>
              <a:buClrTx/>
              <a:buSzTx/>
              <a:buFontTx/>
              <a:buNone/>
              <a:tabLst/>
              <a:defRPr/>
            </a:pPr>
            <a:r>
              <a:rPr lang="en-US" b="1" i="1" kern="0" dirty="0" smtClean="0">
                <a:solidFill>
                  <a:srgbClr val="0071BC"/>
                </a:solidFill>
                <a:latin typeface="+mj-lt"/>
                <a:ea typeface="ＭＳ Ｐゴシック" pitchFamily="-112" charset="-128"/>
                <a:cs typeface="ＭＳ Ｐゴシック" pitchFamily="-112" charset="-128"/>
              </a:rPr>
              <a:t>S</a:t>
            </a:r>
            <a:r>
              <a:rPr kumimoji="0" lang="en-US" sz="2400" b="1" i="1" u="none" strike="noStrike" kern="0" cap="none" spc="0" normalizeH="0" baseline="0" noProof="0" dirty="0" err="1" smtClean="0">
                <a:ln>
                  <a:noFill/>
                </a:ln>
                <a:solidFill>
                  <a:srgbClr val="0071BC"/>
                </a:solidFill>
                <a:effectLst/>
                <a:uLnTx/>
                <a:uFillTx/>
                <a:latin typeface="+mj-lt"/>
                <a:ea typeface="ＭＳ Ｐゴシック" pitchFamily="-112" charset="-128"/>
                <a:cs typeface="ＭＳ Ｐゴシック" pitchFamily="-112" charset="-128"/>
              </a:rPr>
              <a:t>tructure</a:t>
            </a:r>
            <a:r>
              <a:rPr kumimoji="0" lang="en-US" sz="2400" b="1" i="1" u="none" strike="noStrike" kern="0" cap="none" spc="0" normalizeH="0" baseline="0" noProof="0" dirty="0" smtClean="0">
                <a:ln>
                  <a:noFill/>
                </a:ln>
                <a:solidFill>
                  <a:srgbClr val="0071BC"/>
                </a:solidFill>
                <a:effectLst/>
                <a:uLnTx/>
                <a:uFillTx/>
                <a:latin typeface="+mj-lt"/>
                <a:ea typeface="ＭＳ Ｐゴシック" pitchFamily="-112" charset="-128"/>
                <a:cs typeface="ＭＳ Ｐゴシック" pitchFamily="-112" charset="-128"/>
              </a:rPr>
              <a:t> </a:t>
            </a:r>
            <a:r>
              <a:rPr lang="en-US" b="1" i="1" kern="0" dirty="0" smtClean="0">
                <a:solidFill>
                  <a:srgbClr val="0071BC"/>
                </a:solidFill>
                <a:latin typeface="+mj-lt"/>
                <a:ea typeface="ＭＳ Ｐゴシック" pitchFamily="-112" charset="-128"/>
                <a:cs typeface="ＭＳ Ｐゴシック" pitchFamily="-112" charset="-128"/>
              </a:rPr>
              <a:t>functions in the </a:t>
            </a:r>
            <a:r>
              <a:rPr lang="en-US" b="1" i="1" kern="0" dirty="0" err="1" smtClean="0">
                <a:solidFill>
                  <a:srgbClr val="0071BC"/>
                </a:solidFill>
                <a:latin typeface="+mj-lt"/>
                <a:ea typeface="ＭＳ Ｐゴシック" pitchFamily="-112" charset="-128"/>
                <a:cs typeface="ＭＳ Ｐゴシック" pitchFamily="-112" charset="-128"/>
              </a:rPr>
              <a:t>parton</a:t>
            </a:r>
            <a:r>
              <a:rPr lang="en-US" b="1" i="1" kern="0" dirty="0" smtClean="0">
                <a:solidFill>
                  <a:srgbClr val="0071BC"/>
                </a:solidFill>
                <a:latin typeface="+mj-lt"/>
                <a:ea typeface="ＭＳ Ｐゴシック" pitchFamily="-112" charset="-128"/>
                <a:cs typeface="ＭＳ Ｐゴシック" pitchFamily="-112" charset="-128"/>
              </a:rPr>
              <a:t> model</a:t>
            </a:r>
            <a:endParaRPr kumimoji="0" lang="en-US" sz="2400" b="1" i="1" u="none" strike="noStrike" kern="0" cap="none" spc="0" normalizeH="0" baseline="0" noProof="0" dirty="0" smtClean="0">
              <a:ln>
                <a:noFill/>
              </a:ln>
              <a:solidFill>
                <a:srgbClr val="0071BC"/>
              </a:solidFill>
              <a:effectLst/>
              <a:uLnTx/>
              <a:uFillTx/>
              <a:latin typeface="+mj-lt"/>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0"/>
          </p:nvPr>
        </p:nvSpPr>
        <p:spPr>
          <a:noFill/>
        </p:spPr>
        <p:txBody>
          <a:bodyPr/>
          <a:lstStyle/>
          <a:p>
            <a:pPr defTabSz="831850"/>
            <a:fld id="{CC15ACCA-BC18-CC47-ABE1-DE39E0141800}" type="slidenum">
              <a:rPr lang="en-US" smtClean="0"/>
              <a:pPr defTabSz="831850"/>
              <a:t>50</a:t>
            </a:fld>
            <a:endParaRPr lang="en-US" smtClean="0"/>
          </a:p>
        </p:txBody>
      </p:sp>
      <p:sp>
        <p:nvSpPr>
          <p:cNvPr id="80899" name="Rectangle 2"/>
          <p:cNvSpPr>
            <a:spLocks noGrp="1" noChangeArrowheads="1"/>
          </p:cNvSpPr>
          <p:nvPr>
            <p:ph type="title"/>
          </p:nvPr>
        </p:nvSpPr>
        <p:spPr>
          <a:xfrm>
            <a:off x="373063" y="374650"/>
            <a:ext cx="8751887" cy="388938"/>
          </a:xfrm>
        </p:spPr>
        <p:txBody>
          <a:bodyPr/>
          <a:lstStyle/>
          <a:p>
            <a:r>
              <a:rPr lang="en-US" sz="2400" dirty="0" smtClean="0"/>
              <a:t>E03-103: QE subtraction effect</a:t>
            </a:r>
            <a:endParaRPr lang="en-US" sz="2400" dirty="0"/>
          </a:p>
        </p:txBody>
      </p:sp>
      <p:pic>
        <p:nvPicPr>
          <p:cNvPr id="4" name="Picture 3" descr="qe_3He.eps"/>
          <p:cNvPicPr>
            <a:picLocks noChangeAspect="1"/>
          </p:cNvPicPr>
          <p:nvPr/>
        </p:nvPicPr>
        <mc:AlternateContent>
          <mc:Choice xmlns:ma="http://schemas.microsoft.com/office/mac/drawingml/2008/main" Requires="ma">
            <p:blipFill>
              <a:blip r:embed="rId3"/>
              <a:srcRect l="2353" t="27273" r="7059" b="1818"/>
              <a:stretch>
                <a:fillRect/>
              </a:stretch>
            </p:blipFill>
          </mc:Choice>
          <mc:Fallback>
            <p:blipFill>
              <a:blip r:embed="rId4"/>
              <a:srcRect l="2353" t="27273" r="7059" b="1818"/>
              <a:stretch>
                <a:fillRect/>
              </a:stretch>
            </p:blipFill>
          </mc:Fallback>
        </mc:AlternateContent>
        <p:spPr>
          <a:xfrm>
            <a:off x="433564" y="1745681"/>
            <a:ext cx="4480540" cy="4538703"/>
          </a:xfrm>
          <a:prstGeom prst="rect">
            <a:avLst/>
          </a:prstGeom>
        </p:spPr>
      </p:pic>
      <p:pic>
        <p:nvPicPr>
          <p:cNvPr id="5" name="Picture 4" descr="qe_197Au.eps"/>
          <p:cNvPicPr>
            <a:picLocks noChangeAspect="1"/>
          </p:cNvPicPr>
          <p:nvPr/>
        </p:nvPicPr>
        <mc:AlternateContent>
          <mc:Choice xmlns:ma="http://schemas.microsoft.com/office/mac/drawingml/2008/main" Requires="ma">
            <p:blipFill>
              <a:blip r:embed="rId5"/>
              <a:srcRect l="2353" t="27273" r="7059" b="1818"/>
              <a:stretch>
                <a:fillRect/>
              </a:stretch>
            </p:blipFill>
          </mc:Choice>
          <mc:Fallback>
            <p:blipFill>
              <a:blip r:embed="rId6"/>
              <a:srcRect l="2353" t="27273" r="7059" b="1818"/>
              <a:stretch>
                <a:fillRect/>
              </a:stretch>
            </p:blipFill>
          </mc:Fallback>
        </mc:AlternateContent>
        <p:spPr>
          <a:xfrm>
            <a:off x="5200108" y="1745657"/>
            <a:ext cx="4480560" cy="4538750"/>
          </a:xfrm>
          <a:prstGeom prst="rect">
            <a:avLst/>
          </a:prstGeom>
        </p:spPr>
      </p:pic>
      <p:sp>
        <p:nvSpPr>
          <p:cNvPr id="6" name="TextBox 5"/>
          <p:cNvSpPr txBox="1"/>
          <p:nvPr/>
        </p:nvSpPr>
        <p:spPr>
          <a:xfrm rot="20036974">
            <a:off x="3324106" y="5113924"/>
            <a:ext cx="1169987" cy="306388"/>
          </a:xfrm>
          <a:prstGeom prst="rect">
            <a:avLst/>
          </a:prstGeom>
          <a:noFill/>
        </p:spPr>
        <p:txBody>
          <a:bodyPr wrap="none" lIns="89584" tIns="44792" rIns="89584" bIns="44792">
            <a:spAutoFit/>
          </a:bodyPr>
          <a:lstStyle/>
          <a:p>
            <a:pPr>
              <a:defRPr/>
            </a:pPr>
            <a:r>
              <a:rPr lang="en-US" sz="1400" b="1" dirty="0">
                <a:solidFill>
                  <a:schemeClr val="bg1">
                    <a:lumMod val="65000"/>
                  </a:schemeClr>
                </a:solidFill>
              </a:rPr>
              <a:t>preliminary</a:t>
            </a:r>
          </a:p>
        </p:txBody>
      </p:sp>
      <p:sp>
        <p:nvSpPr>
          <p:cNvPr id="7" name="TextBox 6"/>
          <p:cNvSpPr txBox="1"/>
          <p:nvPr/>
        </p:nvSpPr>
        <p:spPr>
          <a:xfrm rot="20036974">
            <a:off x="8153392" y="5223671"/>
            <a:ext cx="1169987" cy="306388"/>
          </a:xfrm>
          <a:prstGeom prst="rect">
            <a:avLst/>
          </a:prstGeom>
          <a:noFill/>
        </p:spPr>
        <p:txBody>
          <a:bodyPr wrap="none" lIns="89584" tIns="44792" rIns="89584" bIns="44792">
            <a:spAutoFit/>
          </a:bodyPr>
          <a:lstStyle/>
          <a:p>
            <a:pPr>
              <a:defRPr/>
            </a:pPr>
            <a:r>
              <a:rPr lang="en-US" sz="1400" b="1" dirty="0">
                <a:solidFill>
                  <a:schemeClr val="bg1">
                    <a:lumMod val="65000"/>
                  </a:schemeClr>
                </a:solidFill>
              </a:rPr>
              <a:t>preliminary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7E4F4C14-4B91-C140-914D-C52B06F8C8E4}" type="slidenum">
              <a:rPr lang="en-US"/>
              <a:pPr/>
              <a:t>51</a:t>
            </a:fld>
            <a:endParaRPr lang="en-US"/>
          </a:p>
        </p:txBody>
      </p:sp>
      <p:sp>
        <p:nvSpPr>
          <p:cNvPr id="232450" name="Rectangle 2"/>
          <p:cNvSpPr>
            <a:spLocks noGrp="1" noChangeArrowheads="1"/>
          </p:cNvSpPr>
          <p:nvPr>
            <p:ph type="title"/>
          </p:nvPr>
        </p:nvSpPr>
        <p:spPr>
          <a:xfrm>
            <a:off x="373698" y="376026"/>
            <a:ext cx="8750459" cy="437197"/>
          </a:xfrm>
        </p:spPr>
        <p:txBody>
          <a:bodyPr/>
          <a:lstStyle/>
          <a:p>
            <a:r>
              <a:rPr lang="en-US" sz="2800" dirty="0"/>
              <a:t>Quark-</a:t>
            </a:r>
            <a:r>
              <a:rPr lang="en-US" sz="2800" dirty="0" err="1"/>
              <a:t>hadron</a:t>
            </a:r>
            <a:r>
              <a:rPr lang="en-US" sz="2800" dirty="0"/>
              <a:t> duality</a:t>
            </a:r>
          </a:p>
        </p:txBody>
      </p:sp>
      <p:sp>
        <p:nvSpPr>
          <p:cNvPr id="232454" name="Rectangle 6"/>
          <p:cNvSpPr>
            <a:spLocks noChangeArrowheads="1"/>
          </p:cNvSpPr>
          <p:nvPr/>
        </p:nvSpPr>
        <p:spPr bwMode="auto">
          <a:xfrm>
            <a:off x="0" y="1246824"/>
            <a:ext cx="4604862" cy="1995703"/>
          </a:xfrm>
          <a:prstGeom prst="rect">
            <a:avLst/>
          </a:prstGeom>
          <a:noFill/>
          <a:ln w="9525">
            <a:noFill/>
            <a:miter lim="800000"/>
            <a:headEnd/>
            <a:tailEnd/>
          </a:ln>
          <a:effectLst/>
        </p:spPr>
        <p:txBody>
          <a:bodyPr lIns="101882" tIns="50941" rIns="101882" bIns="50941">
            <a:prstTxWarp prst="textNoShape">
              <a:avLst/>
            </a:prstTxWarp>
            <a:spAutoFit/>
          </a:bodyPr>
          <a:lstStyle/>
          <a:p>
            <a:r>
              <a:rPr lang="en-US" sz="2000" dirty="0">
                <a:solidFill>
                  <a:srgbClr val="000000"/>
                </a:solidFill>
                <a:latin typeface="Comic Sans MS" pitchFamily="-112" charset="0"/>
              </a:rPr>
              <a:t>First observed by </a:t>
            </a:r>
            <a:r>
              <a:rPr lang="en-US" sz="2000" dirty="0">
                <a:solidFill>
                  <a:srgbClr val="F0092B"/>
                </a:solidFill>
                <a:latin typeface="Comic Sans MS" pitchFamily="-112" charset="0"/>
              </a:rPr>
              <a:t>Bloom</a:t>
            </a:r>
            <a:r>
              <a:rPr lang="en-US" sz="2000" dirty="0">
                <a:solidFill>
                  <a:srgbClr val="000000"/>
                </a:solidFill>
                <a:latin typeface="Comic Sans MS" pitchFamily="-112" charset="0"/>
              </a:rPr>
              <a:t> and </a:t>
            </a:r>
            <a:r>
              <a:rPr lang="en-US" sz="2000" dirty="0">
                <a:solidFill>
                  <a:srgbClr val="F0092B"/>
                </a:solidFill>
                <a:latin typeface="Comic Sans MS" pitchFamily="-112" charset="0"/>
              </a:rPr>
              <a:t>Gilman</a:t>
            </a:r>
            <a:r>
              <a:rPr lang="en-US" sz="2000" dirty="0">
                <a:solidFill>
                  <a:srgbClr val="000000"/>
                </a:solidFill>
                <a:latin typeface="Comic Sans MS" pitchFamily="-112" charset="0"/>
              </a:rPr>
              <a:t> in the 1970’s on F</a:t>
            </a:r>
            <a:r>
              <a:rPr lang="en-US" sz="2000" baseline="-25000" dirty="0">
                <a:solidFill>
                  <a:srgbClr val="000000"/>
                </a:solidFill>
                <a:latin typeface="Comic Sans MS" pitchFamily="-112" charset="0"/>
              </a:rPr>
              <a:t>2</a:t>
            </a:r>
            <a:r>
              <a:rPr lang="en-US" sz="2300" dirty="0">
                <a:solidFill>
                  <a:srgbClr val="000000"/>
                </a:solidFill>
                <a:latin typeface="Comic Sans MS" pitchFamily="-112" charset="0"/>
              </a:rPr>
              <a:t>:</a:t>
            </a:r>
          </a:p>
          <a:p>
            <a:pPr>
              <a:buFont typeface="Wingdings" pitchFamily="-112" charset="2"/>
              <a:buNone/>
            </a:pPr>
            <a:endParaRPr lang="en-US" sz="2000" dirty="0">
              <a:solidFill>
                <a:srgbClr val="0071BC"/>
              </a:solidFill>
              <a:latin typeface="Comic Sans MS" pitchFamily="-112" charset="0"/>
            </a:endParaRPr>
          </a:p>
          <a:p>
            <a:pPr>
              <a:buFont typeface="Wingdings" pitchFamily="-112" charset="2"/>
              <a:buNone/>
            </a:pPr>
            <a:r>
              <a:rPr lang="en-US" sz="2000" dirty="0">
                <a:solidFill>
                  <a:srgbClr val="0071BC"/>
                </a:solidFill>
                <a:latin typeface="Comic Sans MS" pitchFamily="-112" charset="0"/>
              </a:rPr>
              <a:t>  Scaling curve</a:t>
            </a:r>
            <a:r>
              <a:rPr lang="en-US" sz="2000" dirty="0">
                <a:solidFill>
                  <a:srgbClr val="000000"/>
                </a:solidFill>
                <a:latin typeface="Comic Sans MS" pitchFamily="-112" charset="0"/>
              </a:rPr>
              <a:t> seen at high Q</a:t>
            </a:r>
            <a:r>
              <a:rPr lang="en-US" sz="2000" baseline="30000" dirty="0">
                <a:solidFill>
                  <a:srgbClr val="000000"/>
                </a:solidFill>
                <a:latin typeface="Comic Sans MS" pitchFamily="-112" charset="0"/>
              </a:rPr>
              <a:t>2 </a:t>
            </a:r>
            <a:r>
              <a:rPr lang="en-US" sz="2000" dirty="0">
                <a:solidFill>
                  <a:srgbClr val="000000"/>
                </a:solidFill>
                <a:latin typeface="Comic Sans MS" pitchFamily="-112" charset="0"/>
              </a:rPr>
              <a:t> is an   accurate </a:t>
            </a:r>
            <a:r>
              <a:rPr lang="en-US" sz="2000" dirty="0">
                <a:solidFill>
                  <a:srgbClr val="0071BC"/>
                </a:solidFill>
                <a:latin typeface="Comic Sans MS" pitchFamily="-112" charset="0"/>
              </a:rPr>
              <a:t>average</a:t>
            </a:r>
            <a:r>
              <a:rPr lang="en-US" sz="2000" dirty="0">
                <a:solidFill>
                  <a:srgbClr val="000000"/>
                </a:solidFill>
                <a:latin typeface="Comic Sans MS" pitchFamily="-112" charset="0"/>
              </a:rPr>
              <a:t> over the </a:t>
            </a:r>
            <a:r>
              <a:rPr lang="en-US" sz="2000" dirty="0">
                <a:solidFill>
                  <a:srgbClr val="0071BC"/>
                </a:solidFill>
                <a:latin typeface="Comic Sans MS" pitchFamily="-112" charset="0"/>
              </a:rPr>
              <a:t>resonance region</a:t>
            </a:r>
            <a:r>
              <a:rPr lang="en-US" sz="2000" dirty="0">
                <a:solidFill>
                  <a:srgbClr val="000000"/>
                </a:solidFill>
                <a:latin typeface="Comic Sans MS" pitchFamily="-112" charset="0"/>
              </a:rPr>
              <a:t> at lower Q</a:t>
            </a:r>
            <a:r>
              <a:rPr lang="en-US" sz="2000" baseline="30000" dirty="0">
                <a:solidFill>
                  <a:srgbClr val="000000"/>
                </a:solidFill>
                <a:latin typeface="Comic Sans MS" pitchFamily="-112" charset="0"/>
              </a:rPr>
              <a:t>2</a:t>
            </a:r>
            <a:endParaRPr lang="en-US" sz="2200" b="1" dirty="0">
              <a:latin typeface="Comic Sans MS" pitchFamily="-112" charset="0"/>
            </a:endParaRPr>
          </a:p>
        </p:txBody>
      </p:sp>
      <p:sp>
        <p:nvSpPr>
          <p:cNvPr id="232455" name="Rectangle 7"/>
          <p:cNvSpPr>
            <a:spLocks noChangeArrowheads="1"/>
          </p:cNvSpPr>
          <p:nvPr/>
        </p:nvSpPr>
        <p:spPr bwMode="auto">
          <a:xfrm>
            <a:off x="7419817" y="6120765"/>
            <a:ext cx="205754" cy="472209"/>
          </a:xfrm>
          <a:prstGeom prst="rect">
            <a:avLst/>
          </a:prstGeom>
          <a:noFill/>
          <a:ln w="9525">
            <a:noFill/>
            <a:miter lim="800000"/>
            <a:headEnd/>
            <a:tailEnd/>
          </a:ln>
          <a:effectLst/>
        </p:spPr>
        <p:txBody>
          <a:bodyPr wrap="none" lIns="101882" tIns="50941" rIns="101882" bIns="50941">
            <a:prstTxWarp prst="textNoShape">
              <a:avLst/>
            </a:prstTxWarp>
            <a:spAutoFit/>
          </a:bodyPr>
          <a:lstStyle/>
          <a:p>
            <a:endParaRPr lang="en-US"/>
          </a:p>
        </p:txBody>
      </p:sp>
      <p:sp>
        <p:nvSpPr>
          <p:cNvPr id="232457" name="Text Box 9"/>
          <p:cNvSpPr txBox="1">
            <a:spLocks noChangeArrowheads="1"/>
          </p:cNvSpPr>
          <p:nvPr/>
        </p:nvSpPr>
        <p:spPr bwMode="auto">
          <a:xfrm>
            <a:off x="5874385" y="993140"/>
            <a:ext cx="3536157" cy="311256"/>
          </a:xfrm>
          <a:prstGeom prst="rect">
            <a:avLst/>
          </a:prstGeom>
          <a:noFill/>
          <a:ln w="12700">
            <a:noFill/>
            <a:miter lim="800000"/>
            <a:headEnd/>
            <a:tailEnd/>
          </a:ln>
          <a:effectLst/>
        </p:spPr>
        <p:txBody>
          <a:bodyPr lIns="101882" tIns="50941" rIns="101882" bIns="50941">
            <a:prstTxWarp prst="textNoShape">
              <a:avLst/>
            </a:prstTxWarp>
            <a:spAutoFit/>
          </a:bodyPr>
          <a:lstStyle/>
          <a:p>
            <a:pPr>
              <a:spcBef>
                <a:spcPct val="50000"/>
              </a:spcBef>
            </a:pPr>
            <a:r>
              <a:rPr lang="en-US" sz="1300" b="1" i="1" dirty="0">
                <a:solidFill>
                  <a:schemeClr val="accent1"/>
                </a:solidFill>
              </a:rPr>
              <a:t>I. </a:t>
            </a:r>
            <a:r>
              <a:rPr lang="en-US" sz="1300" b="1" i="1" dirty="0" err="1">
                <a:solidFill>
                  <a:schemeClr val="accent1"/>
                </a:solidFill>
              </a:rPr>
              <a:t>Niculescu</a:t>
            </a:r>
            <a:r>
              <a:rPr lang="en-US" sz="1300" b="1" i="1" dirty="0">
                <a:solidFill>
                  <a:schemeClr val="accent1"/>
                </a:solidFill>
              </a:rPr>
              <a:t> et al., PRL85:1182 (2000)</a:t>
            </a:r>
          </a:p>
        </p:txBody>
      </p:sp>
      <p:pic>
        <p:nvPicPr>
          <p:cNvPr id="232461" name="Picture 13" descr="f2p_hallc_iona"/>
          <p:cNvPicPr>
            <a:picLocks noChangeAspect="1" noChangeArrowheads="1"/>
          </p:cNvPicPr>
          <p:nvPr/>
        </p:nvPicPr>
        <p:blipFill>
          <a:blip r:embed="rId3"/>
          <a:srcRect/>
          <a:stretch>
            <a:fillRect/>
          </a:stretch>
        </p:blipFill>
        <p:spPr bwMode="auto">
          <a:xfrm>
            <a:off x="4674712" y="1415945"/>
            <a:ext cx="5237003" cy="5384905"/>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3E6FF66E-79F8-7F4B-9B2D-D6626898458A}" type="slidenum">
              <a:rPr lang="en-US"/>
              <a:pPr/>
              <a:t>52</a:t>
            </a:fld>
            <a:endParaRPr lang="en-US"/>
          </a:p>
        </p:txBody>
      </p:sp>
      <p:sp>
        <p:nvSpPr>
          <p:cNvPr id="369666" name="Rectangle 2"/>
          <p:cNvSpPr>
            <a:spLocks noGrp="1" noChangeArrowheads="1"/>
          </p:cNvSpPr>
          <p:nvPr>
            <p:ph type="title"/>
          </p:nvPr>
        </p:nvSpPr>
        <p:spPr>
          <a:xfrm>
            <a:off x="373698" y="376026"/>
            <a:ext cx="8750459" cy="437197"/>
          </a:xfrm>
        </p:spPr>
        <p:txBody>
          <a:bodyPr/>
          <a:lstStyle/>
          <a:p>
            <a:r>
              <a:rPr lang="en-US" sz="2800" dirty="0"/>
              <a:t>Quark-</a:t>
            </a:r>
            <a:r>
              <a:rPr lang="en-US" sz="2800" dirty="0" err="1"/>
              <a:t>hadron</a:t>
            </a:r>
            <a:r>
              <a:rPr lang="en-US" sz="2800" dirty="0"/>
              <a:t> duality</a:t>
            </a:r>
          </a:p>
        </p:txBody>
      </p:sp>
      <p:pic>
        <p:nvPicPr>
          <p:cNvPr id="369667" name="Picture 3" descr="nuc_dual"/>
          <p:cNvPicPr>
            <a:picLocks noChangeAspect="1" noChangeArrowheads="1"/>
          </p:cNvPicPr>
          <p:nvPr/>
        </p:nvPicPr>
        <p:blipFill>
          <a:blip r:embed="rId3"/>
          <a:srcRect/>
          <a:stretch>
            <a:fillRect/>
          </a:stretch>
        </p:blipFill>
        <p:spPr bwMode="auto">
          <a:xfrm>
            <a:off x="4938395" y="1327786"/>
            <a:ext cx="4765517" cy="5446078"/>
          </a:xfrm>
          <a:prstGeom prst="rect">
            <a:avLst/>
          </a:prstGeom>
          <a:noFill/>
          <a:ln w="19050">
            <a:solidFill>
              <a:schemeClr val="tx1"/>
            </a:solidFill>
            <a:miter lim="800000"/>
            <a:headEnd/>
            <a:tailEnd/>
          </a:ln>
        </p:spPr>
      </p:pic>
      <p:sp>
        <p:nvSpPr>
          <p:cNvPr id="369668" name="Rectangle 4"/>
          <p:cNvSpPr>
            <a:spLocks noChangeArrowheads="1"/>
          </p:cNvSpPr>
          <p:nvPr/>
        </p:nvSpPr>
        <p:spPr bwMode="auto">
          <a:xfrm>
            <a:off x="384175" y="4021138"/>
            <a:ext cx="4016375" cy="1140672"/>
          </a:xfrm>
          <a:prstGeom prst="rect">
            <a:avLst/>
          </a:prstGeom>
          <a:noFill/>
          <a:ln w="9525">
            <a:noFill/>
            <a:miter lim="800000"/>
            <a:headEnd/>
            <a:tailEnd/>
          </a:ln>
          <a:effectLst/>
        </p:spPr>
        <p:txBody>
          <a:bodyPr lIns="101882" tIns="50941" rIns="101882" bIns="50941">
            <a:prstTxWarp prst="textNoShape">
              <a:avLst/>
            </a:prstTxWarp>
            <a:spAutoFit/>
          </a:bodyPr>
          <a:lstStyle/>
          <a:p>
            <a:r>
              <a:rPr lang="en-US" sz="2200" b="1" dirty="0">
                <a:solidFill>
                  <a:srgbClr val="D61425"/>
                </a:solidFill>
                <a:latin typeface="Comic Sans MS" pitchFamily="-112" charset="0"/>
              </a:rPr>
              <a:t>In nuclei, the averaging is in part done by the Fermi motion.</a:t>
            </a:r>
          </a:p>
        </p:txBody>
      </p:sp>
      <p:sp>
        <p:nvSpPr>
          <p:cNvPr id="369670" name="Rectangle 6"/>
          <p:cNvSpPr>
            <a:spLocks noChangeArrowheads="1"/>
          </p:cNvSpPr>
          <p:nvPr/>
        </p:nvSpPr>
        <p:spPr bwMode="auto">
          <a:xfrm>
            <a:off x="7419817" y="6120765"/>
            <a:ext cx="205754" cy="472209"/>
          </a:xfrm>
          <a:prstGeom prst="rect">
            <a:avLst/>
          </a:prstGeom>
          <a:noFill/>
          <a:ln w="9525">
            <a:noFill/>
            <a:miter lim="800000"/>
            <a:headEnd/>
            <a:tailEnd/>
          </a:ln>
          <a:effectLst/>
        </p:spPr>
        <p:txBody>
          <a:bodyPr wrap="none" lIns="101882" tIns="50941" rIns="101882" bIns="50941">
            <a:prstTxWarp prst="textNoShape">
              <a:avLst/>
            </a:prstTxWarp>
            <a:spAutoFit/>
          </a:bodyPr>
          <a:lstStyle/>
          <a:p>
            <a:endParaRPr lang="en-US"/>
          </a:p>
        </p:txBody>
      </p:sp>
      <p:sp>
        <p:nvSpPr>
          <p:cNvPr id="369671" name="Text Box 7"/>
          <p:cNvSpPr txBox="1">
            <a:spLocks noChangeArrowheads="1"/>
          </p:cNvSpPr>
          <p:nvPr/>
        </p:nvSpPr>
        <p:spPr bwMode="auto">
          <a:xfrm>
            <a:off x="5874385" y="993140"/>
            <a:ext cx="3536157" cy="311256"/>
          </a:xfrm>
          <a:prstGeom prst="rect">
            <a:avLst/>
          </a:prstGeom>
          <a:noFill/>
          <a:ln w="12700">
            <a:noFill/>
            <a:miter lim="800000"/>
            <a:headEnd/>
            <a:tailEnd/>
          </a:ln>
          <a:effectLst/>
        </p:spPr>
        <p:txBody>
          <a:bodyPr lIns="101882" tIns="50941" rIns="101882" bIns="50941">
            <a:prstTxWarp prst="textNoShape">
              <a:avLst/>
            </a:prstTxWarp>
            <a:spAutoFit/>
          </a:bodyPr>
          <a:lstStyle/>
          <a:p>
            <a:pPr>
              <a:spcBef>
                <a:spcPct val="50000"/>
              </a:spcBef>
            </a:pPr>
            <a:r>
              <a:rPr lang="en-US" sz="1300" b="1" i="1" dirty="0">
                <a:solidFill>
                  <a:schemeClr val="accent1"/>
                </a:solidFill>
              </a:rPr>
              <a:t>J. Arrington, et al., PRC73:035205 (2006)</a:t>
            </a:r>
          </a:p>
        </p:txBody>
      </p:sp>
      <p:sp>
        <p:nvSpPr>
          <p:cNvPr id="369672" name="Rectangle 8"/>
          <p:cNvSpPr>
            <a:spLocks noChangeArrowheads="1"/>
          </p:cNvSpPr>
          <p:nvPr/>
        </p:nvSpPr>
        <p:spPr bwMode="auto">
          <a:xfrm>
            <a:off x="0" y="1246824"/>
            <a:ext cx="4604862" cy="1995703"/>
          </a:xfrm>
          <a:prstGeom prst="rect">
            <a:avLst/>
          </a:prstGeom>
          <a:noFill/>
          <a:ln w="9525">
            <a:noFill/>
            <a:miter lim="800000"/>
            <a:headEnd/>
            <a:tailEnd/>
          </a:ln>
          <a:effectLst/>
        </p:spPr>
        <p:txBody>
          <a:bodyPr lIns="101882" tIns="50941" rIns="101882" bIns="50941">
            <a:prstTxWarp prst="textNoShape">
              <a:avLst/>
            </a:prstTxWarp>
            <a:spAutoFit/>
          </a:bodyPr>
          <a:lstStyle/>
          <a:p>
            <a:r>
              <a:rPr lang="en-US" sz="2000" dirty="0">
                <a:solidFill>
                  <a:srgbClr val="000000"/>
                </a:solidFill>
                <a:latin typeface="Comic Sans MS" pitchFamily="-112" charset="0"/>
              </a:rPr>
              <a:t>First observed by </a:t>
            </a:r>
            <a:r>
              <a:rPr lang="en-US" sz="2000" dirty="0">
                <a:solidFill>
                  <a:srgbClr val="F0092B"/>
                </a:solidFill>
                <a:latin typeface="Comic Sans MS" pitchFamily="-112" charset="0"/>
              </a:rPr>
              <a:t>Bloom</a:t>
            </a:r>
            <a:r>
              <a:rPr lang="en-US" sz="2000" dirty="0">
                <a:solidFill>
                  <a:srgbClr val="000000"/>
                </a:solidFill>
                <a:latin typeface="Comic Sans MS" pitchFamily="-112" charset="0"/>
              </a:rPr>
              <a:t> and </a:t>
            </a:r>
            <a:r>
              <a:rPr lang="en-US" sz="2000" dirty="0">
                <a:solidFill>
                  <a:srgbClr val="F0092B"/>
                </a:solidFill>
                <a:latin typeface="Comic Sans MS" pitchFamily="-112" charset="0"/>
              </a:rPr>
              <a:t>Gilman</a:t>
            </a:r>
            <a:r>
              <a:rPr lang="en-US" sz="2000" dirty="0">
                <a:solidFill>
                  <a:srgbClr val="000000"/>
                </a:solidFill>
                <a:latin typeface="Comic Sans MS" pitchFamily="-112" charset="0"/>
              </a:rPr>
              <a:t> in the 1970’s on F</a:t>
            </a:r>
            <a:r>
              <a:rPr lang="en-US" sz="2000" baseline="-25000" dirty="0">
                <a:solidFill>
                  <a:srgbClr val="000000"/>
                </a:solidFill>
                <a:latin typeface="Comic Sans MS" pitchFamily="-112" charset="0"/>
              </a:rPr>
              <a:t>2</a:t>
            </a:r>
            <a:r>
              <a:rPr lang="en-US" sz="2300" dirty="0">
                <a:solidFill>
                  <a:srgbClr val="000000"/>
                </a:solidFill>
                <a:latin typeface="Comic Sans MS" pitchFamily="-112" charset="0"/>
              </a:rPr>
              <a:t>:</a:t>
            </a:r>
          </a:p>
          <a:p>
            <a:pPr>
              <a:buFont typeface="Wingdings" pitchFamily="-112" charset="2"/>
              <a:buNone/>
            </a:pPr>
            <a:endParaRPr lang="en-US" sz="2000" dirty="0">
              <a:solidFill>
                <a:srgbClr val="0071BC"/>
              </a:solidFill>
              <a:latin typeface="Comic Sans MS" pitchFamily="-112" charset="0"/>
            </a:endParaRPr>
          </a:p>
          <a:p>
            <a:pPr>
              <a:buFont typeface="Wingdings" pitchFamily="-112" charset="2"/>
              <a:buNone/>
            </a:pPr>
            <a:r>
              <a:rPr lang="en-US" sz="2000" dirty="0">
                <a:solidFill>
                  <a:srgbClr val="0071BC"/>
                </a:solidFill>
                <a:latin typeface="Comic Sans MS" pitchFamily="-112" charset="0"/>
              </a:rPr>
              <a:t>  Scaling curve</a:t>
            </a:r>
            <a:r>
              <a:rPr lang="en-US" sz="2000" dirty="0">
                <a:solidFill>
                  <a:srgbClr val="000000"/>
                </a:solidFill>
                <a:latin typeface="Comic Sans MS" pitchFamily="-112" charset="0"/>
              </a:rPr>
              <a:t> seen at high Q</a:t>
            </a:r>
            <a:r>
              <a:rPr lang="en-US" sz="2000" baseline="30000" dirty="0">
                <a:solidFill>
                  <a:srgbClr val="000000"/>
                </a:solidFill>
                <a:latin typeface="Comic Sans MS" pitchFamily="-112" charset="0"/>
              </a:rPr>
              <a:t>2 </a:t>
            </a:r>
            <a:r>
              <a:rPr lang="en-US" sz="2000" dirty="0">
                <a:solidFill>
                  <a:srgbClr val="000000"/>
                </a:solidFill>
                <a:latin typeface="Comic Sans MS" pitchFamily="-112" charset="0"/>
              </a:rPr>
              <a:t> is an   accurate </a:t>
            </a:r>
            <a:r>
              <a:rPr lang="en-US" sz="2000" dirty="0">
                <a:solidFill>
                  <a:srgbClr val="0071BC"/>
                </a:solidFill>
                <a:latin typeface="Comic Sans MS" pitchFamily="-112" charset="0"/>
              </a:rPr>
              <a:t>average</a:t>
            </a:r>
            <a:r>
              <a:rPr lang="en-US" sz="2000" dirty="0">
                <a:solidFill>
                  <a:srgbClr val="000000"/>
                </a:solidFill>
                <a:latin typeface="Comic Sans MS" pitchFamily="-112" charset="0"/>
              </a:rPr>
              <a:t> over the </a:t>
            </a:r>
            <a:r>
              <a:rPr lang="en-US" sz="2000" dirty="0">
                <a:solidFill>
                  <a:srgbClr val="0071BC"/>
                </a:solidFill>
                <a:latin typeface="Comic Sans MS" pitchFamily="-112" charset="0"/>
              </a:rPr>
              <a:t>resonance region</a:t>
            </a:r>
            <a:r>
              <a:rPr lang="en-US" sz="2000" dirty="0">
                <a:solidFill>
                  <a:srgbClr val="000000"/>
                </a:solidFill>
                <a:latin typeface="Comic Sans MS" pitchFamily="-112" charset="0"/>
              </a:rPr>
              <a:t> at lower Q</a:t>
            </a:r>
            <a:r>
              <a:rPr lang="en-US" sz="2000" baseline="30000" dirty="0">
                <a:solidFill>
                  <a:srgbClr val="000000"/>
                </a:solidFill>
                <a:latin typeface="Comic Sans MS" pitchFamily="-112" charset="0"/>
              </a:rPr>
              <a:t>2</a:t>
            </a:r>
            <a:endParaRPr lang="en-US" sz="2200" b="1" dirty="0">
              <a:latin typeface="Comic Sans MS" pitchFamily="-112"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01CB9F78-9D32-F142-B5D5-A358E036FA46}" type="slidenum">
              <a:rPr lang="en-US"/>
              <a:pPr/>
              <a:t>53</a:t>
            </a:fld>
            <a:endParaRPr lang="en-US"/>
          </a:p>
        </p:txBody>
      </p:sp>
      <p:pic>
        <p:nvPicPr>
          <p:cNvPr id="207876" name="Picture 4" descr="f2_LD2_x"/>
          <p:cNvPicPr>
            <a:picLocks noChangeAspect="1" noChangeArrowheads="1"/>
          </p:cNvPicPr>
          <p:nvPr/>
        </p:nvPicPr>
        <p:blipFill>
          <a:blip r:embed="rId3"/>
          <a:srcRect/>
          <a:stretch>
            <a:fillRect/>
          </a:stretch>
        </p:blipFill>
        <p:spPr bwMode="auto">
          <a:xfrm>
            <a:off x="169387" y="671090"/>
            <a:ext cx="5188108" cy="3582140"/>
          </a:xfrm>
          <a:prstGeom prst="rect">
            <a:avLst/>
          </a:prstGeom>
          <a:noFill/>
        </p:spPr>
      </p:pic>
      <p:sp>
        <p:nvSpPr>
          <p:cNvPr id="207874" name="Rectangle 2"/>
          <p:cNvSpPr>
            <a:spLocks noGrp="1" noChangeArrowheads="1"/>
          </p:cNvSpPr>
          <p:nvPr>
            <p:ph type="title"/>
          </p:nvPr>
        </p:nvSpPr>
        <p:spPr>
          <a:xfrm>
            <a:off x="373698" y="376026"/>
            <a:ext cx="8750459" cy="437197"/>
          </a:xfrm>
        </p:spPr>
        <p:txBody>
          <a:bodyPr/>
          <a:lstStyle/>
          <a:p>
            <a:r>
              <a:rPr lang="en-US" sz="2800" dirty="0"/>
              <a:t>Scaling of the nuclear structure functions</a:t>
            </a:r>
          </a:p>
        </p:txBody>
      </p:sp>
      <p:sp>
        <p:nvSpPr>
          <p:cNvPr id="207875" name="Rectangle 3"/>
          <p:cNvSpPr>
            <a:spLocks noGrp="1" noChangeArrowheads="1"/>
          </p:cNvSpPr>
          <p:nvPr>
            <p:ph type="body" idx="1"/>
          </p:nvPr>
        </p:nvSpPr>
        <p:spPr>
          <a:xfrm>
            <a:off x="6031548" y="1192848"/>
            <a:ext cx="3859213" cy="2361484"/>
          </a:xfrm>
        </p:spPr>
        <p:txBody>
          <a:bodyPr/>
          <a:lstStyle/>
          <a:p>
            <a:pPr>
              <a:buFont typeface="Wingdings" pitchFamily="-112" charset="2"/>
              <a:buNone/>
            </a:pPr>
            <a:r>
              <a:rPr lang="en-US" b="1" dirty="0">
                <a:solidFill>
                  <a:srgbClr val="CC0099"/>
                </a:solidFill>
              </a:rPr>
              <a:t>	</a:t>
            </a:r>
            <a:r>
              <a:rPr lang="en-US" sz="2000" b="1" dirty="0">
                <a:solidFill>
                  <a:srgbClr val="CC0099"/>
                </a:solidFill>
                <a:latin typeface="Comic Sans MS" pitchFamily="-112" charset="0"/>
              </a:rPr>
              <a:t>F</a:t>
            </a:r>
            <a:r>
              <a:rPr lang="en-US" sz="2000" b="1" baseline="-25000" dirty="0">
                <a:solidFill>
                  <a:srgbClr val="CC0099"/>
                </a:solidFill>
                <a:latin typeface="Comic Sans MS" pitchFamily="-112" charset="0"/>
              </a:rPr>
              <a:t>2</a:t>
            </a:r>
            <a:r>
              <a:rPr lang="en-US" sz="2000" b="1" dirty="0">
                <a:solidFill>
                  <a:srgbClr val="CC0099"/>
                </a:solidFill>
                <a:latin typeface="Comic Sans MS" pitchFamily="-112" charset="0"/>
              </a:rPr>
              <a:t>(x,Q</a:t>
            </a:r>
            <a:r>
              <a:rPr lang="en-US" sz="2000" b="1" baseline="30000" dirty="0">
                <a:solidFill>
                  <a:srgbClr val="CC0099"/>
                </a:solidFill>
                <a:latin typeface="Comic Sans MS" pitchFamily="-112" charset="0"/>
              </a:rPr>
              <a:t>2</a:t>
            </a:r>
            <a:r>
              <a:rPr lang="en-US" sz="2000" b="1" dirty="0">
                <a:solidFill>
                  <a:srgbClr val="CC0099"/>
                </a:solidFill>
                <a:latin typeface="Comic Sans MS" pitchFamily="-112" charset="0"/>
              </a:rPr>
              <a:t>) consistent with QCD evolution in Q</a:t>
            </a:r>
            <a:r>
              <a:rPr lang="en-US" sz="2000" b="1" baseline="30000" dirty="0">
                <a:solidFill>
                  <a:srgbClr val="CC0099"/>
                </a:solidFill>
                <a:latin typeface="Comic Sans MS" pitchFamily="-112" charset="0"/>
              </a:rPr>
              <a:t>2</a:t>
            </a:r>
            <a:r>
              <a:rPr lang="en-US" sz="2000" b="1" dirty="0">
                <a:solidFill>
                  <a:srgbClr val="CC0099"/>
                </a:solidFill>
                <a:latin typeface="Comic Sans MS" pitchFamily="-112" charset="0"/>
              </a:rPr>
              <a:t> for low </a:t>
            </a:r>
            <a:r>
              <a:rPr lang="en-US" sz="2000" b="1" dirty="0" err="1">
                <a:solidFill>
                  <a:srgbClr val="CC0099"/>
                </a:solidFill>
                <a:latin typeface="Comic Sans MS" pitchFamily="-112" charset="0"/>
              </a:rPr>
              <a:t>x</a:t>
            </a:r>
            <a:r>
              <a:rPr lang="en-US" sz="2000" b="1" dirty="0">
                <a:solidFill>
                  <a:srgbClr val="CC0099"/>
                </a:solidFill>
                <a:latin typeface="Comic Sans MS" pitchFamily="-112" charset="0"/>
              </a:rPr>
              <a:t> values (</a:t>
            </a:r>
            <a:r>
              <a:rPr lang="en-US" sz="2000" b="1" dirty="0" err="1">
                <a:solidFill>
                  <a:srgbClr val="CC0099"/>
                </a:solidFill>
                <a:latin typeface="Comic Sans MS" pitchFamily="-112" charset="0"/>
              </a:rPr>
              <a:t>x</a:t>
            </a:r>
            <a:r>
              <a:rPr lang="en-US" sz="2000" b="1" dirty="0">
                <a:solidFill>
                  <a:srgbClr val="CC0099"/>
                </a:solidFill>
                <a:latin typeface="Comic Sans MS" pitchFamily="-112" charset="0"/>
              </a:rPr>
              <a:t>&lt;0.5)</a:t>
            </a:r>
          </a:p>
          <a:p>
            <a:pPr>
              <a:buFont typeface="Wingdings" pitchFamily="-112" charset="2"/>
              <a:buNone/>
            </a:pPr>
            <a:endParaRPr lang="en-US" sz="2000" b="1" dirty="0">
              <a:solidFill>
                <a:srgbClr val="CC0099"/>
              </a:solidFill>
              <a:latin typeface="Comic Sans MS" pitchFamily="-112" charset="0"/>
            </a:endParaRPr>
          </a:p>
          <a:p>
            <a:pPr>
              <a:buFont typeface="Wingdings" pitchFamily="-112" charset="2"/>
              <a:buNone/>
            </a:pPr>
            <a:r>
              <a:rPr lang="en-US" sz="2000" b="1" dirty="0">
                <a:solidFill>
                  <a:srgbClr val="CC0099"/>
                </a:solidFill>
                <a:latin typeface="Comic Sans MS" pitchFamily="-112" charset="0"/>
              </a:rPr>
              <a:t>	Huge scaling violations at large </a:t>
            </a:r>
            <a:r>
              <a:rPr lang="en-US" sz="2000" b="1" dirty="0" err="1">
                <a:solidFill>
                  <a:srgbClr val="CC0099"/>
                </a:solidFill>
                <a:latin typeface="Comic Sans MS" pitchFamily="-112" charset="0"/>
              </a:rPr>
              <a:t>x</a:t>
            </a:r>
            <a:r>
              <a:rPr lang="en-US" sz="2000" b="1" dirty="0">
                <a:solidFill>
                  <a:srgbClr val="CC0099"/>
                </a:solidFill>
                <a:latin typeface="Comic Sans MS" pitchFamily="-112" charset="0"/>
              </a:rPr>
              <a:t> (especially for </a:t>
            </a:r>
            <a:r>
              <a:rPr lang="en-US" sz="2000" b="1" dirty="0" err="1">
                <a:solidFill>
                  <a:srgbClr val="CC0099"/>
                </a:solidFill>
                <a:latin typeface="Comic Sans MS" pitchFamily="-112" charset="0"/>
              </a:rPr>
              <a:t>x</a:t>
            </a:r>
            <a:r>
              <a:rPr lang="en-US" sz="2000" b="1" dirty="0">
                <a:solidFill>
                  <a:srgbClr val="CC0099"/>
                </a:solidFill>
                <a:latin typeface="Comic Sans MS" pitchFamily="-112" charset="0"/>
              </a:rPr>
              <a:t>&gt;1)</a:t>
            </a:r>
            <a:endParaRPr lang="en-US" b="1" dirty="0">
              <a:solidFill>
                <a:srgbClr val="CC0099"/>
              </a:solidFill>
            </a:endParaRPr>
          </a:p>
        </p:txBody>
      </p:sp>
      <p:pic>
        <p:nvPicPr>
          <p:cNvPr id="207877" name="Picture 5" descr="f2_LD2_xi"/>
          <p:cNvPicPr>
            <a:picLocks noChangeAspect="1" noChangeArrowheads="1"/>
          </p:cNvPicPr>
          <p:nvPr/>
        </p:nvPicPr>
        <p:blipFill>
          <a:blip r:embed="rId4"/>
          <a:srcRect t="4776" r="6400"/>
          <a:stretch>
            <a:fillRect/>
          </a:stretch>
        </p:blipFill>
        <p:spPr bwMode="auto">
          <a:xfrm>
            <a:off x="4849337" y="3531765"/>
            <a:ext cx="4856321" cy="3411220"/>
          </a:xfrm>
          <a:prstGeom prst="rect">
            <a:avLst/>
          </a:prstGeom>
          <a:noFill/>
          <a:ln w="9525">
            <a:noFill/>
            <a:miter lim="800000"/>
            <a:headEnd/>
            <a:tailEnd/>
          </a:ln>
        </p:spPr>
      </p:pic>
      <p:sp>
        <p:nvSpPr>
          <p:cNvPr id="207878" name="AutoShape 6"/>
          <p:cNvSpPr>
            <a:spLocks noChangeArrowheads="1"/>
          </p:cNvSpPr>
          <p:nvPr/>
        </p:nvSpPr>
        <p:spPr bwMode="auto">
          <a:xfrm>
            <a:off x="5553075" y="1333183"/>
            <a:ext cx="408722" cy="938024"/>
          </a:xfrm>
          <a:prstGeom prst="leftArrow">
            <a:avLst>
              <a:gd name="adj1" fmla="val 50000"/>
              <a:gd name="adj2" fmla="val 123370"/>
            </a:avLst>
          </a:prstGeom>
          <a:solidFill>
            <a:srgbClr val="CC0099"/>
          </a:solidFill>
          <a:ln w="12700">
            <a:noFill/>
            <a:miter lim="800000"/>
            <a:headEnd/>
            <a:tailEnd/>
          </a:ln>
          <a:effectLst/>
        </p:spPr>
        <p:txBody>
          <a:bodyPr wrap="none" lIns="101882" tIns="50941" rIns="101882" bIns="50941" anchor="ctr">
            <a:prstTxWarp prst="textNoShape">
              <a:avLst/>
            </a:prstTxWarp>
            <a:spAutoFit/>
          </a:bodyPr>
          <a:lstStyle/>
          <a:p>
            <a:endParaRPr lang="en-US"/>
          </a:p>
        </p:txBody>
      </p:sp>
      <p:sp>
        <p:nvSpPr>
          <p:cNvPr id="207879" name="Rectangle 7"/>
          <p:cNvSpPr>
            <a:spLocks noChangeArrowheads="1"/>
          </p:cNvSpPr>
          <p:nvPr/>
        </p:nvSpPr>
        <p:spPr bwMode="auto">
          <a:xfrm>
            <a:off x="0" y="4099274"/>
            <a:ext cx="4288790" cy="3057532"/>
          </a:xfrm>
          <a:prstGeom prst="rect">
            <a:avLst/>
          </a:prstGeom>
          <a:noFill/>
          <a:ln w="9525">
            <a:noFill/>
            <a:miter lim="800000"/>
            <a:headEnd/>
            <a:tailEnd/>
          </a:ln>
          <a:effectLst/>
        </p:spPr>
        <p:txBody>
          <a:bodyPr lIns="101882" tIns="50941" rIns="101882" bIns="50941">
            <a:prstTxWarp prst="textNoShape">
              <a:avLst/>
            </a:prstTxWarp>
            <a:spAutoFit/>
          </a:bodyPr>
          <a:lstStyle/>
          <a:p>
            <a:pPr marL="291851" indent="-291851" defTabSz="946305">
              <a:spcBef>
                <a:spcPct val="10000"/>
              </a:spcBef>
              <a:spcAft>
                <a:spcPct val="10000"/>
              </a:spcAft>
              <a:buClr>
                <a:schemeClr val="tx2"/>
              </a:buClr>
            </a:pPr>
            <a:r>
              <a:rPr lang="en-US" sz="2000" b="1" dirty="0">
                <a:solidFill>
                  <a:srgbClr val="0000FF"/>
                </a:solidFill>
                <a:latin typeface="Comic Sans MS" pitchFamily="-112" charset="0"/>
              </a:rPr>
              <a:t>	F2(</a:t>
            </a:r>
            <a:r>
              <a:rPr lang="en-US" sz="2000" b="1" dirty="0">
                <a:solidFill>
                  <a:srgbClr val="0000FF"/>
                </a:solidFill>
                <a:latin typeface="Symbol" pitchFamily="-112" charset="2"/>
                <a:sym typeface="Symbol" pitchFamily="-112" charset="2"/>
              </a:rPr>
              <a:t></a:t>
            </a:r>
            <a:r>
              <a:rPr lang="en-US" sz="2000" b="1" dirty="0">
                <a:solidFill>
                  <a:srgbClr val="0000FF"/>
                </a:solidFill>
                <a:latin typeface="Comic Sans MS" pitchFamily="-112" charset="0"/>
              </a:rPr>
              <a:t>,Q</a:t>
            </a:r>
            <a:r>
              <a:rPr lang="en-US" sz="2000" b="1" baseline="30000" dirty="0">
                <a:solidFill>
                  <a:srgbClr val="0000FF"/>
                </a:solidFill>
                <a:latin typeface="Comic Sans MS" pitchFamily="-112" charset="0"/>
              </a:rPr>
              <a:t>2</a:t>
            </a:r>
            <a:r>
              <a:rPr lang="en-US" sz="2000" b="1" dirty="0">
                <a:solidFill>
                  <a:srgbClr val="0000FF"/>
                </a:solidFill>
                <a:latin typeface="Comic Sans MS" pitchFamily="-112" charset="0"/>
              </a:rPr>
              <a:t>) consistent with QCD evolution in Q</a:t>
            </a:r>
            <a:r>
              <a:rPr lang="en-US" sz="2000" b="1" baseline="30000" dirty="0">
                <a:solidFill>
                  <a:srgbClr val="0000FF"/>
                </a:solidFill>
                <a:latin typeface="Comic Sans MS" pitchFamily="-112" charset="0"/>
              </a:rPr>
              <a:t>2</a:t>
            </a:r>
            <a:r>
              <a:rPr lang="en-US" sz="2000" b="1" dirty="0">
                <a:solidFill>
                  <a:srgbClr val="0000FF"/>
                </a:solidFill>
                <a:latin typeface="Comic Sans MS" pitchFamily="-112" charset="0"/>
              </a:rPr>
              <a:t> to much larger </a:t>
            </a:r>
            <a:r>
              <a:rPr lang="en-US" sz="2000" b="1" dirty="0" err="1">
                <a:solidFill>
                  <a:srgbClr val="0000FF"/>
                </a:solidFill>
                <a:latin typeface="Symbol" pitchFamily="-112" charset="2"/>
                <a:sym typeface="Symbol" pitchFamily="-112" charset="2"/>
              </a:rPr>
              <a:t></a:t>
            </a:r>
            <a:r>
              <a:rPr lang="en-US" sz="2000" b="1" dirty="0">
                <a:solidFill>
                  <a:srgbClr val="0000FF"/>
                </a:solidFill>
                <a:latin typeface="Comic Sans MS" pitchFamily="-112" charset="0"/>
              </a:rPr>
              <a:t> values</a:t>
            </a:r>
          </a:p>
          <a:p>
            <a:pPr marL="291851" indent="-291851" defTabSz="946305">
              <a:spcBef>
                <a:spcPct val="10000"/>
              </a:spcBef>
              <a:spcAft>
                <a:spcPct val="10000"/>
              </a:spcAft>
              <a:buClr>
                <a:schemeClr val="tx2"/>
              </a:buClr>
            </a:pPr>
            <a:endParaRPr lang="en-US" sz="2000" b="1" dirty="0">
              <a:solidFill>
                <a:srgbClr val="0000FF"/>
              </a:solidFill>
              <a:latin typeface="Comic Sans MS" pitchFamily="-112" charset="0"/>
            </a:endParaRPr>
          </a:p>
          <a:p>
            <a:pPr marL="291851" indent="-291851" defTabSz="946305">
              <a:spcBef>
                <a:spcPct val="10000"/>
              </a:spcBef>
              <a:spcAft>
                <a:spcPct val="10000"/>
              </a:spcAft>
              <a:buClr>
                <a:schemeClr val="tx2"/>
              </a:buClr>
            </a:pPr>
            <a:r>
              <a:rPr lang="en-US" sz="2000" b="1" dirty="0">
                <a:solidFill>
                  <a:srgbClr val="0000FF"/>
                </a:solidFill>
                <a:latin typeface="Comic Sans MS" pitchFamily="-112" charset="0"/>
              </a:rPr>
              <a:t>	Scaling violations are mostly the “target-mass” corrections </a:t>
            </a:r>
            <a:r>
              <a:rPr lang="en-US" sz="1600" dirty="0">
                <a:solidFill>
                  <a:srgbClr val="0000FF"/>
                </a:solidFill>
                <a:latin typeface="Comic Sans MS" pitchFamily="-112" charset="0"/>
              </a:rPr>
              <a:t>(plus a clear contribution from the QE peak)</a:t>
            </a:r>
            <a:r>
              <a:rPr lang="en-US" sz="2000" b="1" dirty="0">
                <a:solidFill>
                  <a:srgbClr val="0000FF"/>
                </a:solidFill>
                <a:latin typeface="Comic Sans MS" pitchFamily="-112" charset="0"/>
              </a:rPr>
              <a:t> </a:t>
            </a:r>
          </a:p>
          <a:p>
            <a:pPr marL="291851" indent="-291851" defTabSz="946305">
              <a:spcBef>
                <a:spcPct val="10000"/>
              </a:spcBef>
              <a:spcAft>
                <a:spcPct val="10000"/>
              </a:spcAft>
              <a:buClr>
                <a:schemeClr val="tx2"/>
              </a:buClr>
            </a:pPr>
            <a:r>
              <a:rPr lang="en-US" sz="2000" b="1" dirty="0">
                <a:solidFill>
                  <a:srgbClr val="0000FF"/>
                </a:solidFill>
                <a:latin typeface="Comic Sans MS" pitchFamily="-112" charset="0"/>
              </a:rPr>
              <a:t>	  </a:t>
            </a:r>
            <a:r>
              <a:rPr lang="en-US" sz="2000" b="1" dirty="0" err="1">
                <a:solidFill>
                  <a:srgbClr val="0000FF"/>
                </a:solidFill>
                <a:latin typeface="Comic Sans MS" pitchFamily="-112" charset="0"/>
                <a:sym typeface="Wingdings" pitchFamily="-112" charset="2"/>
              </a:rPr>
              <a:t></a:t>
            </a:r>
            <a:r>
              <a:rPr lang="en-US" sz="2000" b="1" dirty="0">
                <a:solidFill>
                  <a:srgbClr val="0000FF"/>
                </a:solidFill>
                <a:latin typeface="Comic Sans MS" pitchFamily="-112" charset="0"/>
                <a:sym typeface="Wingdings" pitchFamily="-112" charset="2"/>
              </a:rPr>
              <a:t> </a:t>
            </a:r>
            <a:r>
              <a:rPr lang="en-US" sz="2000" b="1" dirty="0">
                <a:solidFill>
                  <a:srgbClr val="0000FF"/>
                </a:solidFill>
                <a:latin typeface="Comic Sans MS" pitchFamily="-112" charset="0"/>
              </a:rPr>
              <a:t>Nearly independent of A</a:t>
            </a:r>
          </a:p>
        </p:txBody>
      </p:sp>
      <p:sp>
        <p:nvSpPr>
          <p:cNvPr id="207880" name="AutoShape 8"/>
          <p:cNvSpPr>
            <a:spLocks noChangeArrowheads="1"/>
          </p:cNvSpPr>
          <p:nvPr/>
        </p:nvSpPr>
        <p:spPr bwMode="auto">
          <a:xfrm rot="10800000">
            <a:off x="4477336" y="4084680"/>
            <a:ext cx="408722" cy="938024"/>
          </a:xfrm>
          <a:prstGeom prst="leftArrow">
            <a:avLst>
              <a:gd name="adj1" fmla="val 50000"/>
              <a:gd name="adj2" fmla="val 123370"/>
            </a:avLst>
          </a:prstGeom>
          <a:solidFill>
            <a:srgbClr val="0000FF"/>
          </a:solidFill>
          <a:ln w="12700">
            <a:noFill/>
            <a:miter lim="800000"/>
            <a:headEnd/>
            <a:tailEnd/>
          </a:ln>
          <a:effectLst/>
        </p:spPr>
        <p:txBody>
          <a:bodyPr wrap="none" lIns="101882" tIns="50941" rIns="101882" bIns="50941" anchor="ctr">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Slide Number Placeholder 3"/>
          <p:cNvSpPr>
            <a:spLocks noGrp="1"/>
          </p:cNvSpPr>
          <p:nvPr>
            <p:ph type="sldNum" sz="quarter" idx="10"/>
          </p:nvPr>
        </p:nvSpPr>
        <p:spPr/>
        <p:txBody>
          <a:bodyPr/>
          <a:lstStyle/>
          <a:p>
            <a:fld id="{E3A1BD15-DCB8-EE41-99BA-8C1E5C80679E}" type="slidenum">
              <a:rPr lang="en-US"/>
              <a:pPr/>
              <a:t>54</a:t>
            </a:fld>
            <a:endParaRPr lang="en-US"/>
          </a:p>
        </p:txBody>
      </p:sp>
      <p:pic>
        <p:nvPicPr>
          <p:cNvPr id="335889" name="Picture 17" descr="pos_over_elec_50"/>
          <p:cNvPicPr>
            <a:picLocks noChangeAspect="1" noChangeArrowheads="1"/>
          </p:cNvPicPr>
          <p:nvPr/>
        </p:nvPicPr>
        <p:blipFill>
          <a:blip r:embed="rId3"/>
          <a:srcRect/>
          <a:stretch>
            <a:fillRect/>
          </a:stretch>
        </p:blipFill>
        <p:spPr bwMode="auto">
          <a:xfrm>
            <a:off x="4239895" y="3137747"/>
            <a:ext cx="5650865" cy="3907790"/>
          </a:xfrm>
          <a:prstGeom prst="rect">
            <a:avLst/>
          </a:prstGeom>
          <a:noFill/>
        </p:spPr>
      </p:pic>
      <p:sp>
        <p:nvSpPr>
          <p:cNvPr id="335874" name="Rectangle 2"/>
          <p:cNvSpPr>
            <a:spLocks noGrp="1" noChangeArrowheads="1"/>
          </p:cNvSpPr>
          <p:nvPr>
            <p:ph type="title"/>
          </p:nvPr>
        </p:nvSpPr>
        <p:spPr>
          <a:xfrm>
            <a:off x="373698" y="376026"/>
            <a:ext cx="8750459" cy="437197"/>
          </a:xfrm>
        </p:spPr>
        <p:txBody>
          <a:bodyPr/>
          <a:lstStyle/>
          <a:p>
            <a:r>
              <a:rPr lang="en-US" sz="2800" dirty="0"/>
              <a:t>E03-103:  Experimental details</a:t>
            </a:r>
          </a:p>
        </p:txBody>
      </p:sp>
      <p:sp>
        <p:nvSpPr>
          <p:cNvPr id="335883" name="Text Box 11"/>
          <p:cNvSpPr txBox="1">
            <a:spLocks noChangeArrowheads="1"/>
          </p:cNvSpPr>
          <p:nvPr/>
        </p:nvSpPr>
        <p:spPr bwMode="auto">
          <a:xfrm>
            <a:off x="6632258" y="3578544"/>
            <a:ext cx="2123440" cy="658495"/>
          </a:xfrm>
          <a:prstGeom prst="rect">
            <a:avLst/>
          </a:prstGeom>
          <a:noFill/>
          <a:ln w="12700">
            <a:noFill/>
            <a:miter lim="800000"/>
            <a:headEnd/>
            <a:tailEnd/>
          </a:ln>
          <a:effectLst/>
        </p:spPr>
        <p:txBody>
          <a:bodyPr lIns="101882" tIns="50941" rIns="101882" bIns="50941">
            <a:prstTxWarp prst="textNoShape">
              <a:avLst/>
            </a:prstTxWarp>
            <a:spAutoFit/>
          </a:bodyPr>
          <a:lstStyle/>
          <a:p>
            <a:pPr>
              <a:spcBef>
                <a:spcPct val="50000"/>
              </a:spcBef>
            </a:pPr>
            <a:r>
              <a:rPr lang="en-US" sz="1800" dirty="0">
                <a:solidFill>
                  <a:srgbClr val="0000FF"/>
                </a:solidFill>
              </a:rPr>
              <a:t>Ratio of </a:t>
            </a:r>
            <a:r>
              <a:rPr lang="en-US" sz="1800" dirty="0" err="1">
                <a:solidFill>
                  <a:srgbClr val="0000FF"/>
                </a:solidFill>
              </a:rPr>
              <a:t>e</a:t>
            </a:r>
            <a:r>
              <a:rPr lang="en-US" sz="1800" dirty="0">
                <a:solidFill>
                  <a:srgbClr val="0000FF"/>
                </a:solidFill>
              </a:rPr>
              <a:t>+ to </a:t>
            </a:r>
            <a:r>
              <a:rPr lang="en-US" sz="1800" dirty="0" err="1">
                <a:solidFill>
                  <a:srgbClr val="0000FF"/>
                </a:solidFill>
              </a:rPr>
              <a:t>e</a:t>
            </a:r>
            <a:r>
              <a:rPr lang="en-US" sz="1800" dirty="0">
                <a:solidFill>
                  <a:srgbClr val="0000FF"/>
                </a:solidFill>
              </a:rPr>
              <a:t>- production</a:t>
            </a:r>
          </a:p>
        </p:txBody>
      </p:sp>
      <p:sp>
        <p:nvSpPr>
          <p:cNvPr id="335884" name="Rectangle 12"/>
          <p:cNvSpPr>
            <a:spLocks noChangeArrowheads="1"/>
          </p:cNvSpPr>
          <p:nvPr/>
        </p:nvSpPr>
        <p:spPr bwMode="auto">
          <a:xfrm>
            <a:off x="4170046" y="3132350"/>
            <a:ext cx="137954" cy="3922183"/>
          </a:xfrm>
          <a:prstGeom prst="rect">
            <a:avLst/>
          </a:prstGeom>
          <a:solidFill>
            <a:schemeClr val="bg1"/>
          </a:solidFill>
          <a:ln w="9525">
            <a:noFill/>
            <a:miter lim="800000"/>
            <a:headEnd/>
            <a:tailEnd/>
          </a:ln>
          <a:effectLst/>
        </p:spPr>
        <p:txBody>
          <a:bodyPr wrap="none" lIns="101882" tIns="50941" rIns="101882" bIns="50941" anchor="ctr">
            <a:prstTxWarp prst="textNoShape">
              <a:avLst/>
            </a:prstTxWarp>
          </a:bodyPr>
          <a:lstStyle/>
          <a:p>
            <a:endParaRPr lang="en-US"/>
          </a:p>
        </p:txBody>
      </p:sp>
      <p:sp>
        <p:nvSpPr>
          <p:cNvPr id="335885" name="Rectangle 13"/>
          <p:cNvSpPr>
            <a:spLocks noChangeArrowheads="1"/>
          </p:cNvSpPr>
          <p:nvPr/>
        </p:nvSpPr>
        <p:spPr bwMode="auto">
          <a:xfrm>
            <a:off x="9810433" y="3130551"/>
            <a:ext cx="247968" cy="3934778"/>
          </a:xfrm>
          <a:prstGeom prst="rect">
            <a:avLst/>
          </a:prstGeom>
          <a:solidFill>
            <a:schemeClr val="bg1"/>
          </a:solidFill>
          <a:ln w="9525">
            <a:noFill/>
            <a:miter lim="800000"/>
            <a:headEnd/>
            <a:tailEnd/>
          </a:ln>
          <a:effectLst/>
        </p:spPr>
        <p:txBody>
          <a:bodyPr wrap="none" lIns="101882" tIns="50941" rIns="101882" bIns="50941" anchor="ctr">
            <a:prstTxWarp prst="textNoShape">
              <a:avLst/>
            </a:prstTxWarp>
          </a:bodyPr>
          <a:lstStyle/>
          <a:p>
            <a:endParaRPr lang="en-US"/>
          </a:p>
        </p:txBody>
      </p:sp>
      <p:sp>
        <p:nvSpPr>
          <p:cNvPr id="335886" name="Rectangle 14"/>
          <p:cNvSpPr>
            <a:spLocks noChangeArrowheads="1"/>
          </p:cNvSpPr>
          <p:nvPr/>
        </p:nvSpPr>
        <p:spPr bwMode="auto">
          <a:xfrm>
            <a:off x="4302760" y="6937587"/>
            <a:ext cx="5588000" cy="111548"/>
          </a:xfrm>
          <a:prstGeom prst="rect">
            <a:avLst/>
          </a:prstGeom>
          <a:solidFill>
            <a:schemeClr val="bg1"/>
          </a:solidFill>
          <a:ln w="9525">
            <a:noFill/>
            <a:miter lim="800000"/>
            <a:headEnd/>
            <a:tailEnd/>
          </a:ln>
          <a:effectLst/>
        </p:spPr>
        <p:txBody>
          <a:bodyPr wrap="none" lIns="101882" tIns="50941" rIns="101882" bIns="50941" anchor="ctr">
            <a:prstTxWarp prst="textNoShape">
              <a:avLst/>
            </a:prstTxWarp>
          </a:bodyPr>
          <a:lstStyle/>
          <a:p>
            <a:endParaRPr lang="en-US"/>
          </a:p>
        </p:txBody>
      </p:sp>
      <p:sp>
        <p:nvSpPr>
          <p:cNvPr id="335888" name="Rectangle 16"/>
          <p:cNvSpPr>
            <a:spLocks noChangeArrowheads="1"/>
          </p:cNvSpPr>
          <p:nvPr/>
        </p:nvSpPr>
        <p:spPr bwMode="auto">
          <a:xfrm>
            <a:off x="3993674" y="-102552"/>
            <a:ext cx="205754" cy="472209"/>
          </a:xfrm>
          <a:prstGeom prst="rect">
            <a:avLst/>
          </a:prstGeom>
          <a:noFill/>
          <a:ln w="9525">
            <a:noFill/>
            <a:miter lim="800000"/>
            <a:headEnd/>
            <a:tailEnd/>
          </a:ln>
          <a:effectLst/>
        </p:spPr>
        <p:txBody>
          <a:bodyPr wrap="none" lIns="101882" tIns="50941" rIns="101882" bIns="50941">
            <a:prstTxWarp prst="textNoShape">
              <a:avLst/>
            </a:prstTxWarp>
            <a:spAutoFit/>
          </a:bodyPr>
          <a:lstStyle/>
          <a:p>
            <a:endParaRPr lang="en-US"/>
          </a:p>
        </p:txBody>
      </p:sp>
      <p:sp>
        <p:nvSpPr>
          <p:cNvPr id="335896" name="Rectangle 24"/>
          <p:cNvSpPr>
            <a:spLocks noChangeArrowheads="1"/>
          </p:cNvSpPr>
          <p:nvPr/>
        </p:nvSpPr>
        <p:spPr bwMode="auto">
          <a:xfrm>
            <a:off x="340519" y="3574945"/>
            <a:ext cx="3846988" cy="2441979"/>
          </a:xfrm>
          <a:prstGeom prst="rect">
            <a:avLst/>
          </a:prstGeom>
          <a:noFill/>
          <a:ln w="9525">
            <a:noFill/>
            <a:miter lim="800000"/>
            <a:headEnd/>
            <a:tailEnd/>
          </a:ln>
          <a:effectLst/>
        </p:spPr>
        <p:txBody>
          <a:bodyPr lIns="101882" tIns="50941" rIns="101882" bIns="50941">
            <a:prstTxWarp prst="textNoShape">
              <a:avLst/>
            </a:prstTxWarp>
            <a:spAutoFit/>
          </a:bodyPr>
          <a:lstStyle/>
          <a:p>
            <a:pPr marL="291851" indent="-291851" defTabSz="946305">
              <a:spcBef>
                <a:spcPct val="10000"/>
              </a:spcBef>
              <a:spcAft>
                <a:spcPct val="10000"/>
              </a:spcAft>
              <a:buClr>
                <a:schemeClr val="tx2"/>
              </a:buClr>
            </a:pPr>
            <a:r>
              <a:rPr lang="en-US" sz="2000" b="1" dirty="0">
                <a:latin typeface="Comic Sans MS" pitchFamily="-112" charset="0"/>
              </a:rPr>
              <a:t>Requires </a:t>
            </a:r>
            <a:r>
              <a:rPr lang="en-US" sz="2000" b="1" dirty="0">
                <a:solidFill>
                  <a:srgbClr val="0000FF"/>
                </a:solidFill>
                <a:latin typeface="Comic Sans MS" pitchFamily="-112" charset="0"/>
              </a:rPr>
              <a:t>larger scattering angle</a:t>
            </a:r>
            <a:r>
              <a:rPr lang="en-US" sz="2000" b="1" dirty="0">
                <a:latin typeface="Comic Sans MS" pitchFamily="-112" charset="0"/>
              </a:rPr>
              <a:t> to reach same Q</a:t>
            </a:r>
            <a:r>
              <a:rPr lang="en-US" sz="2000" b="1" baseline="30000" dirty="0">
                <a:latin typeface="Comic Sans MS" pitchFamily="-112" charset="0"/>
              </a:rPr>
              <a:t>2</a:t>
            </a:r>
            <a:endParaRPr lang="en-US" sz="2000" b="1" dirty="0">
              <a:latin typeface="Comic Sans MS" pitchFamily="-112" charset="0"/>
            </a:endParaRPr>
          </a:p>
          <a:p>
            <a:pPr marL="291851" indent="-291851" defTabSz="946305">
              <a:spcBef>
                <a:spcPct val="10000"/>
              </a:spcBef>
              <a:spcAft>
                <a:spcPct val="10000"/>
              </a:spcAft>
              <a:buClr>
                <a:schemeClr val="tx2"/>
              </a:buClr>
              <a:buFont typeface="Wingdings" pitchFamily="-112" charset="2"/>
              <a:buChar char="à"/>
            </a:pPr>
            <a:r>
              <a:rPr lang="en-US" sz="2000" dirty="0">
                <a:latin typeface="Comic Sans MS" pitchFamily="-112" charset="0"/>
              </a:rPr>
              <a:t>Larger </a:t>
            </a:r>
            <a:r>
              <a:rPr lang="en-US" sz="2000" dirty="0" err="1">
                <a:latin typeface="Symbol" pitchFamily="-112" charset="2"/>
                <a:sym typeface="Symbol" pitchFamily="-112" charset="2"/>
              </a:rPr>
              <a:t></a:t>
            </a:r>
            <a:r>
              <a:rPr lang="en-US" sz="2000" baseline="30000" dirty="0">
                <a:latin typeface="Comic Sans MS" pitchFamily="-112" charset="0"/>
              </a:rPr>
              <a:t>-</a:t>
            </a:r>
            <a:r>
              <a:rPr lang="en-US" sz="2000" dirty="0">
                <a:latin typeface="Comic Sans MS" pitchFamily="-112" charset="0"/>
              </a:rPr>
              <a:t> contamination</a:t>
            </a:r>
          </a:p>
          <a:p>
            <a:pPr marL="291851" indent="-291851" defTabSz="946305">
              <a:spcBef>
                <a:spcPct val="10000"/>
              </a:spcBef>
              <a:spcAft>
                <a:spcPct val="10000"/>
              </a:spcAft>
              <a:buClr>
                <a:schemeClr val="tx2"/>
              </a:buClr>
              <a:buFont typeface="Wingdings" pitchFamily="-112" charset="2"/>
              <a:buChar char="à"/>
            </a:pPr>
            <a:r>
              <a:rPr lang="en-US" sz="2000" dirty="0">
                <a:latin typeface="Comic Sans MS" pitchFamily="-112" charset="0"/>
              </a:rPr>
              <a:t>Large charge-symmetric background</a:t>
            </a:r>
          </a:p>
          <a:p>
            <a:pPr marL="291851" indent="-291851" defTabSz="946305">
              <a:spcBef>
                <a:spcPct val="10000"/>
              </a:spcBef>
              <a:spcAft>
                <a:spcPct val="10000"/>
              </a:spcAft>
              <a:buClr>
                <a:schemeClr val="tx2"/>
              </a:buClr>
              <a:buFont typeface="Wingdings" pitchFamily="-112" charset="2"/>
              <a:buChar char="à"/>
            </a:pPr>
            <a:r>
              <a:rPr lang="en-US" sz="2000" dirty="0">
                <a:latin typeface="Comic Sans MS" pitchFamily="-112" charset="0"/>
              </a:rPr>
              <a:t>Larger Coulomb distortion corrections</a:t>
            </a:r>
          </a:p>
        </p:txBody>
      </p:sp>
      <p:sp>
        <p:nvSpPr>
          <p:cNvPr id="335897" name="Text Box 25"/>
          <p:cNvSpPr txBox="1">
            <a:spLocks noChangeArrowheads="1"/>
          </p:cNvSpPr>
          <p:nvPr/>
        </p:nvSpPr>
        <p:spPr bwMode="auto">
          <a:xfrm>
            <a:off x="6632258" y="3578544"/>
            <a:ext cx="2123440" cy="658495"/>
          </a:xfrm>
          <a:prstGeom prst="rect">
            <a:avLst/>
          </a:prstGeom>
          <a:noFill/>
          <a:ln w="12700">
            <a:noFill/>
            <a:miter lim="800000"/>
            <a:headEnd/>
            <a:tailEnd/>
          </a:ln>
          <a:effectLst/>
        </p:spPr>
        <p:txBody>
          <a:bodyPr lIns="101882" tIns="50941" rIns="101882" bIns="50941">
            <a:prstTxWarp prst="textNoShape">
              <a:avLst/>
            </a:prstTxWarp>
            <a:spAutoFit/>
          </a:bodyPr>
          <a:lstStyle/>
          <a:p>
            <a:pPr>
              <a:spcBef>
                <a:spcPct val="50000"/>
              </a:spcBef>
            </a:pPr>
            <a:r>
              <a:rPr lang="en-US" sz="1800" dirty="0">
                <a:solidFill>
                  <a:srgbClr val="0000FF"/>
                </a:solidFill>
              </a:rPr>
              <a:t>Ratio of </a:t>
            </a:r>
            <a:r>
              <a:rPr lang="en-US" sz="1800" dirty="0" err="1">
                <a:solidFill>
                  <a:srgbClr val="0000FF"/>
                </a:solidFill>
              </a:rPr>
              <a:t>e</a:t>
            </a:r>
            <a:r>
              <a:rPr lang="en-US" sz="1800" dirty="0">
                <a:solidFill>
                  <a:srgbClr val="0000FF"/>
                </a:solidFill>
              </a:rPr>
              <a:t>+ to </a:t>
            </a:r>
            <a:r>
              <a:rPr lang="en-US" sz="1800" dirty="0" err="1">
                <a:solidFill>
                  <a:srgbClr val="0000FF"/>
                </a:solidFill>
              </a:rPr>
              <a:t>e</a:t>
            </a:r>
            <a:r>
              <a:rPr lang="en-US" sz="1800" dirty="0">
                <a:solidFill>
                  <a:srgbClr val="0000FF"/>
                </a:solidFill>
              </a:rPr>
              <a:t>- production</a:t>
            </a:r>
          </a:p>
        </p:txBody>
      </p:sp>
      <p:sp>
        <p:nvSpPr>
          <p:cNvPr id="335898" name="Rectangle 26"/>
          <p:cNvSpPr>
            <a:spLocks noChangeArrowheads="1"/>
          </p:cNvSpPr>
          <p:nvPr/>
        </p:nvSpPr>
        <p:spPr bwMode="auto">
          <a:xfrm>
            <a:off x="0" y="3038794"/>
            <a:ext cx="5521643" cy="441431"/>
          </a:xfrm>
          <a:prstGeom prst="rect">
            <a:avLst/>
          </a:prstGeom>
          <a:solidFill>
            <a:schemeClr val="bg1"/>
          </a:solidFill>
          <a:ln w="9525">
            <a:noFill/>
            <a:miter lim="800000"/>
            <a:headEnd/>
            <a:tailEnd/>
          </a:ln>
          <a:effectLst/>
        </p:spPr>
        <p:txBody>
          <a:bodyPr lIns="101882" tIns="50941" rIns="101882" bIns="50941">
            <a:prstTxWarp prst="textNoShape">
              <a:avLst/>
            </a:prstTxWarp>
            <a:spAutoFit/>
          </a:bodyPr>
          <a:lstStyle/>
          <a:p>
            <a:pPr marL="291851" indent="-291851" defTabSz="946305">
              <a:spcBef>
                <a:spcPct val="10000"/>
              </a:spcBef>
              <a:spcAft>
                <a:spcPct val="10000"/>
              </a:spcAft>
              <a:buClr>
                <a:schemeClr val="tx2"/>
              </a:buClr>
            </a:pPr>
            <a:r>
              <a:rPr lang="en-US" sz="2200" b="1" dirty="0">
                <a:latin typeface="Comic Sans MS" pitchFamily="-112" charset="0"/>
              </a:rPr>
              <a:t>Main drawback is lower beam energy:</a:t>
            </a:r>
          </a:p>
        </p:txBody>
      </p:sp>
      <p:sp>
        <p:nvSpPr>
          <p:cNvPr id="335912" name="Rectangle 40"/>
          <p:cNvSpPr>
            <a:spLocks noChangeArrowheads="1"/>
          </p:cNvSpPr>
          <p:nvPr/>
        </p:nvSpPr>
        <p:spPr bwMode="auto">
          <a:xfrm>
            <a:off x="4217194" y="3074777"/>
            <a:ext cx="5588000" cy="111548"/>
          </a:xfrm>
          <a:prstGeom prst="rect">
            <a:avLst/>
          </a:prstGeom>
          <a:solidFill>
            <a:schemeClr val="bg1"/>
          </a:solidFill>
          <a:ln w="9525">
            <a:noFill/>
            <a:miter lim="800000"/>
            <a:headEnd/>
            <a:tailEnd/>
          </a:ln>
          <a:effectLst/>
        </p:spPr>
        <p:txBody>
          <a:bodyPr wrap="none" lIns="101882" tIns="50941" rIns="101882" bIns="50941" anchor="ctr">
            <a:prstTxWarp prst="textNoShape">
              <a:avLst/>
            </a:prstTxWarp>
          </a:bodyPr>
          <a:lstStyle/>
          <a:p>
            <a:endParaRPr lang="en-US"/>
          </a:p>
        </p:txBody>
      </p:sp>
      <p:sp>
        <p:nvSpPr>
          <p:cNvPr id="335914" name="Rectangle 42"/>
          <p:cNvSpPr>
            <a:spLocks noGrp="1" noChangeArrowheads="1"/>
          </p:cNvSpPr>
          <p:nvPr>
            <p:ph type="body" idx="1"/>
          </p:nvPr>
        </p:nvSpPr>
        <p:spPr>
          <a:xfrm>
            <a:off x="398145" y="1342179"/>
            <a:ext cx="2972118" cy="1358133"/>
          </a:xfrm>
          <a:noFill/>
          <a:ln/>
        </p:spPr>
        <p:txBody>
          <a:bodyPr/>
          <a:lstStyle/>
          <a:p>
            <a:pPr algn="r">
              <a:buFont typeface="Wingdings" pitchFamily="-112" charset="2"/>
              <a:buNone/>
            </a:pPr>
            <a:r>
              <a:rPr lang="en-US" sz="1800" u="sng" dirty="0"/>
              <a:t>Source of uncertainty</a:t>
            </a:r>
          </a:p>
          <a:p>
            <a:pPr algn="r">
              <a:buFont typeface="Wingdings" pitchFamily="-112" charset="2"/>
              <a:buNone/>
            </a:pPr>
            <a:r>
              <a:rPr lang="en-US" sz="1800" dirty="0"/>
              <a:t>Statistics</a:t>
            </a:r>
          </a:p>
          <a:p>
            <a:pPr algn="r">
              <a:buFont typeface="Wingdings" pitchFamily="-112" charset="2"/>
              <a:buNone/>
            </a:pPr>
            <a:r>
              <a:rPr lang="en-US" sz="1800" dirty="0">
                <a:solidFill>
                  <a:srgbClr val="009900"/>
                </a:solidFill>
              </a:rPr>
              <a:t>*</a:t>
            </a:r>
            <a:r>
              <a:rPr lang="en-US" sz="1800" dirty="0"/>
              <a:t>Density fluctuations</a:t>
            </a:r>
          </a:p>
          <a:p>
            <a:pPr algn="r">
              <a:buFont typeface="Wingdings" pitchFamily="-112" charset="2"/>
              <a:buNone/>
            </a:pPr>
            <a:r>
              <a:rPr lang="en-US" sz="1800" dirty="0"/>
              <a:t>Absolute density</a:t>
            </a:r>
          </a:p>
        </p:txBody>
      </p:sp>
      <p:sp>
        <p:nvSpPr>
          <p:cNvPr id="335915" name="Text Box 43"/>
          <p:cNvSpPr txBox="1">
            <a:spLocks noChangeArrowheads="1"/>
          </p:cNvSpPr>
          <p:nvPr/>
        </p:nvSpPr>
        <p:spPr bwMode="auto">
          <a:xfrm>
            <a:off x="7117715" y="1675025"/>
            <a:ext cx="2453482" cy="933874"/>
          </a:xfrm>
          <a:prstGeom prst="rect">
            <a:avLst/>
          </a:prstGeom>
          <a:noFill/>
          <a:ln w="12700">
            <a:noFill/>
            <a:miter lim="800000"/>
            <a:headEnd/>
            <a:tailEnd/>
          </a:ln>
          <a:effectLst/>
        </p:spPr>
        <p:txBody>
          <a:bodyPr lIns="101882" tIns="50941" rIns="101882" bIns="50941">
            <a:prstTxWarp prst="textNoShape">
              <a:avLst/>
            </a:prstTxWarp>
            <a:spAutoFit/>
          </a:bodyPr>
          <a:lstStyle/>
          <a:p>
            <a:pPr algn="ctr">
              <a:spcBef>
                <a:spcPct val="50000"/>
              </a:spcBef>
            </a:pPr>
            <a:r>
              <a:rPr lang="en-US" sz="1800" dirty="0">
                <a:solidFill>
                  <a:srgbClr val="009900"/>
                </a:solidFill>
              </a:rPr>
              <a:t>* </a:t>
            </a:r>
            <a:r>
              <a:rPr lang="en-US" sz="1800" dirty="0"/>
              <a:t>- </a:t>
            </a:r>
            <a:r>
              <a:rPr lang="en-US" sz="1800" i="1" dirty="0"/>
              <a:t>size </a:t>
            </a:r>
            <a:r>
              <a:rPr lang="en-US" sz="1800" dirty="0"/>
              <a:t>of correction is </a:t>
            </a:r>
            <a:r>
              <a:rPr lang="en-US" sz="1800" dirty="0">
                <a:solidFill>
                  <a:srgbClr val="233EE1"/>
                </a:solidFill>
              </a:rPr>
              <a:t>8% at 4 </a:t>
            </a:r>
            <a:r>
              <a:rPr lang="en-US" sz="1800" dirty="0" err="1">
                <a:solidFill>
                  <a:srgbClr val="233EE1"/>
                </a:solidFill>
              </a:rPr>
              <a:t>uA</a:t>
            </a:r>
            <a:r>
              <a:rPr lang="en-US" sz="1800" dirty="0"/>
              <a:t> vs.             </a:t>
            </a:r>
            <a:r>
              <a:rPr lang="en-US" sz="1800" dirty="0">
                <a:solidFill>
                  <a:srgbClr val="D91116"/>
                </a:solidFill>
              </a:rPr>
              <a:t>4% at 80 </a:t>
            </a:r>
            <a:r>
              <a:rPr lang="en-US" sz="1800" dirty="0" err="1">
                <a:solidFill>
                  <a:srgbClr val="D91116"/>
                </a:solidFill>
              </a:rPr>
              <a:t>uA</a:t>
            </a:r>
            <a:endParaRPr lang="en-US" sz="1800" dirty="0">
              <a:solidFill>
                <a:srgbClr val="D91116"/>
              </a:solidFill>
            </a:endParaRPr>
          </a:p>
        </p:txBody>
      </p:sp>
      <p:sp>
        <p:nvSpPr>
          <p:cNvPr id="335916" name="Rectangle 44"/>
          <p:cNvSpPr>
            <a:spLocks noChangeArrowheads="1"/>
          </p:cNvSpPr>
          <p:nvPr/>
        </p:nvSpPr>
        <p:spPr bwMode="auto">
          <a:xfrm>
            <a:off x="3433128" y="1342179"/>
            <a:ext cx="1870234" cy="1377072"/>
          </a:xfrm>
          <a:prstGeom prst="rect">
            <a:avLst/>
          </a:prstGeom>
          <a:noFill/>
          <a:ln w="9525">
            <a:noFill/>
            <a:miter lim="800000"/>
            <a:headEnd/>
            <a:tailEnd/>
          </a:ln>
          <a:effectLst/>
        </p:spPr>
        <p:txBody>
          <a:bodyPr lIns="101882" tIns="50941" rIns="101882" bIns="50941">
            <a:prstTxWarp prst="textNoShape">
              <a:avLst/>
            </a:prstTxWarp>
            <a:spAutoFit/>
          </a:bodyPr>
          <a:lstStyle/>
          <a:p>
            <a:pPr marL="291851" indent="-291851" algn="ctr" defTabSz="946305">
              <a:spcBef>
                <a:spcPct val="10000"/>
              </a:spcBef>
              <a:spcAft>
                <a:spcPct val="10000"/>
              </a:spcAft>
              <a:buClr>
                <a:schemeClr val="tx2"/>
              </a:buClr>
            </a:pPr>
            <a:r>
              <a:rPr lang="en-US" sz="1800" u="sng" dirty="0">
                <a:solidFill>
                  <a:srgbClr val="0000FF"/>
                </a:solidFill>
              </a:rPr>
              <a:t>SLAC E139</a:t>
            </a:r>
          </a:p>
          <a:p>
            <a:pPr marL="291851" indent="-291851" algn="ctr" defTabSz="946305">
              <a:spcBef>
                <a:spcPct val="10000"/>
              </a:spcBef>
              <a:spcAft>
                <a:spcPct val="10000"/>
              </a:spcAft>
              <a:buClr>
                <a:schemeClr val="tx2"/>
              </a:buClr>
            </a:pPr>
            <a:r>
              <a:rPr lang="en-US" sz="1800" dirty="0">
                <a:solidFill>
                  <a:srgbClr val="0000FF"/>
                </a:solidFill>
              </a:rPr>
              <a:t>1.0-1.2%</a:t>
            </a:r>
          </a:p>
          <a:p>
            <a:pPr marL="291851" indent="-291851" algn="ctr" defTabSz="946305">
              <a:spcBef>
                <a:spcPct val="10000"/>
              </a:spcBef>
              <a:spcAft>
                <a:spcPct val="10000"/>
              </a:spcAft>
              <a:buClr>
                <a:schemeClr val="tx2"/>
              </a:buClr>
            </a:pPr>
            <a:r>
              <a:rPr lang="en-US" sz="1800" dirty="0">
                <a:solidFill>
                  <a:srgbClr val="0000FF"/>
                </a:solidFill>
              </a:rPr>
              <a:t>1.4%</a:t>
            </a:r>
          </a:p>
          <a:p>
            <a:pPr marL="291851" indent="-291851" algn="ctr" defTabSz="946305">
              <a:spcBef>
                <a:spcPct val="10000"/>
              </a:spcBef>
              <a:spcAft>
                <a:spcPct val="10000"/>
              </a:spcAft>
              <a:buClr>
                <a:schemeClr val="tx2"/>
              </a:buClr>
            </a:pPr>
            <a:r>
              <a:rPr lang="en-US" sz="1800" dirty="0">
                <a:solidFill>
                  <a:srgbClr val="0000FF"/>
                </a:solidFill>
              </a:rPr>
              <a:t>2.1%</a:t>
            </a:r>
          </a:p>
        </p:txBody>
      </p:sp>
      <p:sp>
        <p:nvSpPr>
          <p:cNvPr id="335917" name="Rectangle 45"/>
          <p:cNvSpPr>
            <a:spLocks noChangeArrowheads="1"/>
          </p:cNvSpPr>
          <p:nvPr/>
        </p:nvSpPr>
        <p:spPr bwMode="auto">
          <a:xfrm>
            <a:off x="5116513" y="1338581"/>
            <a:ext cx="2092008" cy="1675615"/>
          </a:xfrm>
          <a:prstGeom prst="rect">
            <a:avLst/>
          </a:prstGeom>
          <a:noFill/>
          <a:ln w="9525">
            <a:noFill/>
            <a:miter lim="800000"/>
            <a:headEnd/>
            <a:tailEnd/>
          </a:ln>
          <a:effectLst/>
        </p:spPr>
        <p:txBody>
          <a:bodyPr lIns="101882" tIns="50941" rIns="101882" bIns="50941">
            <a:prstTxWarp prst="textNoShape">
              <a:avLst/>
            </a:prstTxWarp>
            <a:spAutoFit/>
          </a:bodyPr>
          <a:lstStyle/>
          <a:p>
            <a:pPr marL="291851" indent="-291851" algn="ctr" defTabSz="946305">
              <a:spcBef>
                <a:spcPct val="10000"/>
              </a:spcBef>
              <a:spcAft>
                <a:spcPct val="10000"/>
              </a:spcAft>
              <a:buClr>
                <a:schemeClr val="tx2"/>
              </a:buClr>
            </a:pPr>
            <a:r>
              <a:rPr lang="en-US" sz="1800" u="sng" dirty="0" err="1">
                <a:solidFill>
                  <a:srgbClr val="D91116"/>
                </a:solidFill>
              </a:rPr>
              <a:t>JLab</a:t>
            </a:r>
            <a:r>
              <a:rPr lang="en-US" sz="1800" u="sng" dirty="0">
                <a:solidFill>
                  <a:srgbClr val="D91116"/>
                </a:solidFill>
              </a:rPr>
              <a:t> E03-103</a:t>
            </a:r>
          </a:p>
          <a:p>
            <a:pPr marL="291851" indent="-291851" algn="ctr" defTabSz="946305">
              <a:spcBef>
                <a:spcPct val="10000"/>
              </a:spcBef>
              <a:spcAft>
                <a:spcPct val="10000"/>
              </a:spcAft>
              <a:buClr>
                <a:schemeClr val="tx2"/>
              </a:buClr>
            </a:pPr>
            <a:r>
              <a:rPr lang="en-US" sz="1800" dirty="0">
                <a:solidFill>
                  <a:srgbClr val="D91116"/>
                </a:solidFill>
              </a:rPr>
              <a:t>0.5-0.7%</a:t>
            </a:r>
          </a:p>
          <a:p>
            <a:pPr marL="291851" indent="-291851" algn="ctr" defTabSz="946305">
              <a:spcBef>
                <a:spcPct val="10000"/>
              </a:spcBef>
              <a:spcAft>
                <a:spcPct val="10000"/>
              </a:spcAft>
              <a:buClr>
                <a:schemeClr val="tx2"/>
              </a:buClr>
            </a:pPr>
            <a:r>
              <a:rPr lang="en-US" sz="1800" dirty="0">
                <a:solidFill>
                  <a:srgbClr val="D91116"/>
                </a:solidFill>
              </a:rPr>
              <a:t>0.4%</a:t>
            </a:r>
          </a:p>
          <a:p>
            <a:pPr marL="291851" indent="-291851" algn="ctr" defTabSz="946305">
              <a:spcBef>
                <a:spcPct val="10000"/>
              </a:spcBef>
              <a:spcAft>
                <a:spcPct val="10000"/>
              </a:spcAft>
              <a:buClr>
                <a:schemeClr val="tx2"/>
              </a:buClr>
            </a:pPr>
            <a:r>
              <a:rPr lang="en-US" sz="1800" dirty="0">
                <a:solidFill>
                  <a:srgbClr val="D91116"/>
                </a:solidFill>
              </a:rPr>
              <a:t>1.0% </a:t>
            </a:r>
          </a:p>
          <a:p>
            <a:pPr marL="291851" indent="-291851" algn="ctr" defTabSz="946305">
              <a:spcBef>
                <a:spcPct val="10000"/>
              </a:spcBef>
              <a:spcAft>
                <a:spcPct val="10000"/>
              </a:spcAft>
              <a:buClr>
                <a:schemeClr val="tx2"/>
              </a:buClr>
            </a:pPr>
            <a:r>
              <a:rPr lang="en-US" sz="1600" dirty="0">
                <a:solidFill>
                  <a:srgbClr val="D91116"/>
                </a:solidFill>
              </a:rPr>
              <a:t>(1.5% for </a:t>
            </a:r>
            <a:r>
              <a:rPr lang="en-US" sz="1600" baseline="30000" dirty="0">
                <a:solidFill>
                  <a:srgbClr val="D91116"/>
                </a:solidFill>
              </a:rPr>
              <a:t>3</a:t>
            </a:r>
            <a:r>
              <a:rPr lang="en-US" sz="1600" dirty="0">
                <a:solidFill>
                  <a:srgbClr val="D91116"/>
                </a:solidFill>
              </a:rPr>
              <a:t>He)</a:t>
            </a:r>
            <a:endParaRPr lang="en-US" sz="1800" dirty="0">
              <a:solidFill>
                <a:srgbClr val="D91116"/>
              </a:solidFill>
            </a:endParaRPr>
          </a:p>
        </p:txBody>
      </p:sp>
      <p:sp>
        <p:nvSpPr>
          <p:cNvPr id="335918" name="Rectangle 46"/>
          <p:cNvSpPr>
            <a:spLocks noChangeArrowheads="1"/>
          </p:cNvSpPr>
          <p:nvPr/>
        </p:nvSpPr>
        <p:spPr bwMode="auto">
          <a:xfrm>
            <a:off x="167641" y="969752"/>
            <a:ext cx="9015889" cy="441431"/>
          </a:xfrm>
          <a:prstGeom prst="rect">
            <a:avLst/>
          </a:prstGeom>
          <a:noFill/>
          <a:ln w="9525">
            <a:noFill/>
            <a:miter lim="800000"/>
            <a:headEnd/>
            <a:tailEnd/>
          </a:ln>
          <a:effectLst/>
        </p:spPr>
        <p:txBody>
          <a:bodyPr lIns="101882" tIns="50941" rIns="101882" bIns="50941">
            <a:prstTxWarp prst="textNoShape">
              <a:avLst/>
            </a:prstTxWarp>
            <a:spAutoFit/>
          </a:bodyPr>
          <a:lstStyle/>
          <a:p>
            <a:pPr marL="291851" indent="-291851" defTabSz="946305">
              <a:spcBef>
                <a:spcPct val="10000"/>
              </a:spcBef>
              <a:spcAft>
                <a:spcPct val="10000"/>
              </a:spcAft>
              <a:buClr>
                <a:schemeClr val="tx2"/>
              </a:buClr>
            </a:pPr>
            <a:r>
              <a:rPr lang="en-US" sz="2200" b="1" dirty="0">
                <a:latin typeface="Comic Sans MS" pitchFamily="-112" charset="0"/>
              </a:rPr>
              <a:t>Main improvement over SLAC due to improved </a:t>
            </a:r>
            <a:r>
              <a:rPr lang="en-US" sz="2200" b="1" baseline="30000" dirty="0">
                <a:latin typeface="Comic Sans MS" pitchFamily="-112" charset="0"/>
              </a:rPr>
              <a:t>4</a:t>
            </a:r>
            <a:r>
              <a:rPr lang="en-US" sz="2200" b="1" dirty="0">
                <a:latin typeface="Comic Sans MS" pitchFamily="-112" charset="0"/>
              </a:rPr>
              <a:t>He targets: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 name="Rectangle 62"/>
          <p:cNvSpPr/>
          <p:nvPr/>
        </p:nvSpPr>
        <p:spPr bwMode="auto">
          <a:xfrm>
            <a:off x="6395645" y="3901596"/>
            <a:ext cx="3144903" cy="2946734"/>
          </a:xfrm>
          <a:prstGeom prst="rect">
            <a:avLst/>
          </a:prstGeom>
          <a:solidFill>
            <a:srgbClr val="FFED9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Arial Unicode MS" pitchFamily="34" charset="-128"/>
              <a:cs typeface="Arial Unicode MS" pitchFamily="34" charset="-128"/>
            </a:endParaRPr>
          </a:p>
        </p:txBody>
      </p:sp>
      <p:sp>
        <p:nvSpPr>
          <p:cNvPr id="34" name="Rectangle 33"/>
          <p:cNvSpPr/>
          <p:nvPr/>
        </p:nvSpPr>
        <p:spPr bwMode="auto">
          <a:xfrm>
            <a:off x="353957" y="1103593"/>
            <a:ext cx="4771632" cy="3099133"/>
          </a:xfrm>
          <a:prstGeom prst="rect">
            <a:avLst/>
          </a:prstGeom>
          <a:solidFill>
            <a:srgbClr val="FFED9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Arial Unicode MS" pitchFamily="34" charset="-128"/>
              <a:cs typeface="Arial Unicode MS" pitchFamily="34" charset="-128"/>
            </a:endParaRPr>
          </a:p>
        </p:txBody>
      </p:sp>
      <p:sp>
        <p:nvSpPr>
          <p:cNvPr id="18435" name="Slide Number Placeholder 3"/>
          <p:cNvSpPr>
            <a:spLocks noGrp="1"/>
          </p:cNvSpPr>
          <p:nvPr>
            <p:ph type="sldNum" sz="quarter" idx="10"/>
          </p:nvPr>
        </p:nvSpPr>
        <p:spPr>
          <a:noFill/>
        </p:spPr>
        <p:txBody>
          <a:bodyPr/>
          <a:lstStyle/>
          <a:p>
            <a:pPr defTabSz="831850"/>
            <a:fld id="{53A576C0-80CE-E54D-B688-32D84D983693}" type="slidenum">
              <a:rPr lang="en-US" smtClean="0"/>
              <a:pPr defTabSz="831850"/>
              <a:t>6</a:t>
            </a:fld>
            <a:endParaRPr lang="en-US" smtClean="0"/>
          </a:p>
        </p:txBody>
      </p:sp>
      <p:sp>
        <p:nvSpPr>
          <p:cNvPr id="18436" name="Rectangle 3"/>
          <p:cNvSpPr>
            <a:spLocks noGrp="1" noChangeArrowheads="1"/>
          </p:cNvSpPr>
          <p:nvPr>
            <p:ph type="title"/>
          </p:nvPr>
        </p:nvSpPr>
        <p:spPr>
          <a:xfrm>
            <a:off x="373063" y="374650"/>
            <a:ext cx="8751887" cy="380523"/>
          </a:xfrm>
          <a:noFill/>
        </p:spPr>
        <p:txBody>
          <a:bodyPr/>
          <a:lstStyle/>
          <a:p>
            <a:r>
              <a:rPr lang="en-US" sz="2400" dirty="0" smtClean="0"/>
              <a:t>The quest for higher precision data</a:t>
            </a:r>
          </a:p>
        </p:txBody>
      </p:sp>
      <p:sp>
        <p:nvSpPr>
          <p:cNvPr id="18437" name="Line 4"/>
          <p:cNvSpPr>
            <a:spLocks noChangeShapeType="1"/>
          </p:cNvSpPr>
          <p:nvPr/>
        </p:nvSpPr>
        <p:spPr bwMode="auto">
          <a:xfrm>
            <a:off x="495951" y="2125020"/>
            <a:ext cx="1371600" cy="0"/>
          </a:xfrm>
          <a:prstGeom prst="line">
            <a:avLst/>
          </a:prstGeom>
          <a:noFill/>
          <a:ln w="28575">
            <a:solidFill>
              <a:srgbClr val="131313"/>
            </a:solidFill>
            <a:round/>
            <a:headEnd/>
            <a:tailEnd type="triangle" w="med" len="med"/>
          </a:ln>
        </p:spPr>
        <p:txBody>
          <a:bodyPr wrap="none" anchor="ctr">
            <a:prstTxWarp prst="textNoShape">
              <a:avLst/>
            </a:prstTxWarp>
          </a:bodyPr>
          <a:lstStyle/>
          <a:p>
            <a:endParaRPr lang="en-US"/>
          </a:p>
        </p:txBody>
      </p:sp>
      <p:cxnSp>
        <p:nvCxnSpPr>
          <p:cNvPr id="18438" name="AutoShape 6"/>
          <p:cNvCxnSpPr>
            <a:cxnSpLocks noChangeShapeType="1"/>
          </p:cNvCxnSpPr>
          <p:nvPr/>
        </p:nvCxnSpPr>
        <p:spPr bwMode="auto">
          <a:xfrm flipV="1">
            <a:off x="1845326" y="1453508"/>
            <a:ext cx="1295400" cy="685800"/>
          </a:xfrm>
          <a:prstGeom prst="straightConnector1">
            <a:avLst/>
          </a:prstGeom>
          <a:noFill/>
          <a:ln w="28575">
            <a:solidFill>
              <a:srgbClr val="131313"/>
            </a:solidFill>
            <a:round/>
            <a:headEnd/>
            <a:tailEnd type="triangle" w="med" len="med"/>
          </a:ln>
        </p:spPr>
      </p:cxnSp>
      <p:sp>
        <p:nvSpPr>
          <p:cNvPr id="18439" name="Line 15"/>
          <p:cNvSpPr>
            <a:spLocks noChangeShapeType="1"/>
          </p:cNvSpPr>
          <p:nvPr/>
        </p:nvSpPr>
        <p:spPr bwMode="auto">
          <a:xfrm>
            <a:off x="1897713" y="2125020"/>
            <a:ext cx="1125538" cy="0"/>
          </a:xfrm>
          <a:prstGeom prst="line">
            <a:avLst/>
          </a:prstGeom>
          <a:noFill/>
          <a:ln w="9525">
            <a:solidFill>
              <a:schemeClr val="bg2"/>
            </a:solidFill>
            <a:prstDash val="dash"/>
            <a:round/>
            <a:headEnd/>
            <a:tailEnd/>
          </a:ln>
        </p:spPr>
        <p:txBody>
          <a:bodyPr wrap="none" anchor="ctr">
            <a:prstTxWarp prst="textNoShape">
              <a:avLst/>
            </a:prstTxWarp>
          </a:bodyPr>
          <a:lstStyle/>
          <a:p>
            <a:endParaRPr lang="en-US"/>
          </a:p>
        </p:txBody>
      </p:sp>
      <p:sp>
        <p:nvSpPr>
          <p:cNvPr id="18440" name="Freeform 16"/>
          <p:cNvSpPr>
            <a:spLocks/>
          </p:cNvSpPr>
          <p:nvPr/>
        </p:nvSpPr>
        <p:spPr bwMode="auto">
          <a:xfrm>
            <a:off x="2410476" y="1869433"/>
            <a:ext cx="90487" cy="255587"/>
          </a:xfrm>
          <a:custGeom>
            <a:avLst/>
            <a:gdLst>
              <a:gd name="T0" fmla="*/ 0 w 48"/>
              <a:gd name="T1" fmla="*/ 0 h 144"/>
              <a:gd name="T2" fmla="*/ 48 w 48"/>
              <a:gd name="T3" fmla="*/ 144 h 144"/>
              <a:gd name="T4" fmla="*/ 0 60000 65536"/>
              <a:gd name="T5" fmla="*/ 0 60000 65536"/>
              <a:gd name="T6" fmla="*/ 0 w 48"/>
              <a:gd name="T7" fmla="*/ 0 h 144"/>
              <a:gd name="T8" fmla="*/ 48 w 48"/>
              <a:gd name="T9" fmla="*/ 144 h 144"/>
            </a:gdLst>
            <a:ahLst/>
            <a:cxnLst>
              <a:cxn ang="T4">
                <a:pos x="T0" y="T1"/>
              </a:cxn>
              <a:cxn ang="T5">
                <a:pos x="T2" y="T3"/>
              </a:cxn>
            </a:cxnLst>
            <a:rect l="T6" t="T7" r="T8" b="T9"/>
            <a:pathLst>
              <a:path w="48" h="144">
                <a:moveTo>
                  <a:pt x="0" y="0"/>
                </a:moveTo>
                <a:cubicBezTo>
                  <a:pt x="0" y="0"/>
                  <a:pt x="24" y="72"/>
                  <a:pt x="48" y="144"/>
                </a:cubicBezTo>
              </a:path>
            </a:pathLst>
          </a:custGeom>
          <a:solidFill>
            <a:srgbClr val="213A66"/>
          </a:solidFill>
          <a:ln w="9525">
            <a:solidFill>
              <a:schemeClr val="bg2"/>
            </a:solidFill>
            <a:round/>
            <a:headEnd/>
            <a:tailEnd/>
          </a:ln>
        </p:spPr>
        <p:txBody>
          <a:bodyPr wrap="none" anchor="ctr">
            <a:prstTxWarp prst="textNoShape">
              <a:avLst/>
            </a:prstTxWarp>
          </a:bodyPr>
          <a:lstStyle/>
          <a:p>
            <a:endParaRPr lang="en-US"/>
          </a:p>
        </p:txBody>
      </p:sp>
      <p:graphicFrame>
        <p:nvGraphicFramePr>
          <p:cNvPr id="18434" name="Object 2"/>
          <p:cNvGraphicFramePr>
            <a:graphicFrameLocks noChangeAspect="1"/>
          </p:cNvGraphicFramePr>
          <p:nvPr/>
        </p:nvGraphicFramePr>
        <p:xfrm>
          <a:off x="2593038" y="1785295"/>
          <a:ext cx="209550" cy="255588"/>
        </p:xfrm>
        <a:graphic>
          <a:graphicData uri="http://schemas.openxmlformats.org/presentationml/2006/ole">
            <p:oleObj spid="_x0000_s218114" name="Equation" r:id="rId4" imgW="114300" imgH="139700" progId="Equation.3">
              <p:embed/>
            </p:oleObj>
          </a:graphicData>
        </a:graphic>
      </p:graphicFrame>
      <p:sp>
        <p:nvSpPr>
          <p:cNvPr id="45" name="Oval 3"/>
          <p:cNvSpPr>
            <a:spLocks noChangeArrowheads="1"/>
          </p:cNvSpPr>
          <p:nvPr/>
        </p:nvSpPr>
        <p:spPr bwMode="auto">
          <a:xfrm>
            <a:off x="2593038" y="3099745"/>
            <a:ext cx="747713" cy="746125"/>
          </a:xfrm>
          <a:prstGeom prst="ellipse">
            <a:avLst/>
          </a:prstGeom>
          <a:ln>
            <a:noFill/>
            <a:headEnd/>
            <a:tailEnd/>
          </a:ln>
        </p:spPr>
        <p:style>
          <a:lnRef idx="1">
            <a:schemeClr val="accent4"/>
          </a:lnRef>
          <a:fillRef idx="2">
            <a:schemeClr val="accent4"/>
          </a:fillRef>
          <a:effectRef idx="1">
            <a:schemeClr val="accent4"/>
          </a:effectRef>
          <a:fontRef idx="minor">
            <a:schemeClr val="dk1"/>
          </a:fontRef>
        </p:style>
        <p:txBody>
          <a:bodyPr wrap="none" anchor="ctr">
            <a:prstTxWarp prst="textNoShape">
              <a:avLst/>
            </a:prstTxWarp>
          </a:bodyPr>
          <a:lstStyle/>
          <a:p>
            <a:pPr>
              <a:defRPr/>
            </a:pPr>
            <a:endParaRPr lang="en-US"/>
          </a:p>
        </p:txBody>
      </p:sp>
      <p:sp>
        <p:nvSpPr>
          <p:cNvPr id="18442" name="TextBox 49"/>
          <p:cNvSpPr txBox="1">
            <a:spLocks noChangeArrowheads="1"/>
          </p:cNvSpPr>
          <p:nvPr/>
        </p:nvSpPr>
        <p:spPr bwMode="auto">
          <a:xfrm>
            <a:off x="2621613" y="2294883"/>
            <a:ext cx="481013" cy="523875"/>
          </a:xfrm>
          <a:prstGeom prst="rect">
            <a:avLst/>
          </a:prstGeom>
          <a:noFill/>
          <a:ln w="9525">
            <a:noFill/>
            <a:miter lim="800000"/>
            <a:headEnd/>
            <a:tailEnd/>
          </a:ln>
        </p:spPr>
        <p:txBody>
          <a:bodyPr wrap="none">
            <a:prstTxWarp prst="textNoShape">
              <a:avLst/>
            </a:prstTxWarp>
            <a:spAutoFit/>
          </a:bodyPr>
          <a:lstStyle/>
          <a:p>
            <a:r>
              <a:rPr lang="en-US" sz="2800" b="1">
                <a:latin typeface="Symbol" pitchFamily="-112" charset="2"/>
                <a:ea typeface="Symbol" pitchFamily="-112" charset="2"/>
                <a:cs typeface="Symbol" pitchFamily="-112" charset="2"/>
              </a:rPr>
              <a:t>g*</a:t>
            </a:r>
          </a:p>
        </p:txBody>
      </p:sp>
      <p:sp>
        <p:nvSpPr>
          <p:cNvPr id="18443" name="TextBox 51"/>
          <p:cNvSpPr txBox="1">
            <a:spLocks noChangeArrowheads="1"/>
          </p:cNvSpPr>
          <p:nvPr/>
        </p:nvSpPr>
        <p:spPr bwMode="auto">
          <a:xfrm>
            <a:off x="511826" y="1680520"/>
            <a:ext cx="423862" cy="461963"/>
          </a:xfrm>
          <a:prstGeom prst="rect">
            <a:avLst/>
          </a:prstGeom>
          <a:noFill/>
          <a:ln w="9525">
            <a:noFill/>
            <a:miter lim="800000"/>
            <a:headEnd/>
            <a:tailEnd/>
          </a:ln>
        </p:spPr>
        <p:txBody>
          <a:bodyPr wrap="none">
            <a:prstTxWarp prst="textNoShape">
              <a:avLst/>
            </a:prstTxWarp>
            <a:spAutoFit/>
          </a:bodyPr>
          <a:lstStyle/>
          <a:p>
            <a:r>
              <a:rPr lang="en-US" b="1"/>
              <a:t>e</a:t>
            </a:r>
            <a:r>
              <a:rPr lang="en-US" b="1" baseline="30000"/>
              <a:t>-</a:t>
            </a:r>
          </a:p>
        </p:txBody>
      </p:sp>
      <p:sp>
        <p:nvSpPr>
          <p:cNvPr id="18444" name="TextBox 52"/>
          <p:cNvSpPr txBox="1">
            <a:spLocks noChangeArrowheads="1"/>
          </p:cNvSpPr>
          <p:nvPr/>
        </p:nvSpPr>
        <p:spPr bwMode="auto">
          <a:xfrm>
            <a:off x="2713688" y="1126483"/>
            <a:ext cx="423863" cy="460375"/>
          </a:xfrm>
          <a:prstGeom prst="rect">
            <a:avLst/>
          </a:prstGeom>
          <a:noFill/>
          <a:ln w="9525">
            <a:noFill/>
            <a:miter lim="800000"/>
            <a:headEnd/>
            <a:tailEnd/>
          </a:ln>
        </p:spPr>
        <p:txBody>
          <a:bodyPr>
            <a:prstTxWarp prst="textNoShape">
              <a:avLst/>
            </a:prstTxWarp>
            <a:spAutoFit/>
          </a:bodyPr>
          <a:lstStyle/>
          <a:p>
            <a:r>
              <a:rPr lang="en-US" b="1"/>
              <a:t>e</a:t>
            </a:r>
            <a:r>
              <a:rPr lang="en-US" b="1" baseline="30000"/>
              <a:t>-</a:t>
            </a:r>
          </a:p>
        </p:txBody>
      </p:sp>
      <p:sp>
        <p:nvSpPr>
          <p:cNvPr id="118" name="Oval 3"/>
          <p:cNvSpPr>
            <a:spLocks noChangeArrowheads="1"/>
          </p:cNvSpPr>
          <p:nvPr/>
        </p:nvSpPr>
        <p:spPr bwMode="auto">
          <a:xfrm>
            <a:off x="2729563" y="3177533"/>
            <a:ext cx="274638" cy="273050"/>
          </a:xfrm>
          <a:prstGeom prst="ellipse">
            <a:avLst/>
          </a:prstGeom>
          <a:ln>
            <a:noFill/>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defRPr/>
            </a:pPr>
            <a:endParaRPr lang="en-US"/>
          </a:p>
        </p:txBody>
      </p:sp>
      <p:sp>
        <p:nvSpPr>
          <p:cNvPr id="119" name="Oval 3"/>
          <p:cNvSpPr>
            <a:spLocks noChangeArrowheads="1"/>
          </p:cNvSpPr>
          <p:nvPr/>
        </p:nvSpPr>
        <p:spPr bwMode="auto">
          <a:xfrm>
            <a:off x="2729563" y="3480745"/>
            <a:ext cx="274638" cy="274638"/>
          </a:xfrm>
          <a:prstGeom prst="ellipse">
            <a:avLst/>
          </a:prstGeom>
          <a:ln>
            <a:noFill/>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defRPr/>
            </a:pPr>
            <a:endParaRPr lang="en-US"/>
          </a:p>
        </p:txBody>
      </p:sp>
      <p:sp>
        <p:nvSpPr>
          <p:cNvPr id="120" name="Oval 3"/>
          <p:cNvSpPr>
            <a:spLocks noChangeArrowheads="1"/>
          </p:cNvSpPr>
          <p:nvPr/>
        </p:nvSpPr>
        <p:spPr bwMode="auto">
          <a:xfrm>
            <a:off x="3024838" y="3350570"/>
            <a:ext cx="273050" cy="274638"/>
          </a:xfrm>
          <a:prstGeom prst="ellipse">
            <a:avLst/>
          </a:prstGeom>
          <a:ln>
            <a:noFill/>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defRPr/>
            </a:pPr>
            <a:endParaRPr lang="en-US"/>
          </a:p>
        </p:txBody>
      </p:sp>
      <p:sp>
        <p:nvSpPr>
          <p:cNvPr id="18448" name="Freeform 5"/>
          <p:cNvSpPr>
            <a:spLocks/>
          </p:cNvSpPr>
          <p:nvPr/>
        </p:nvSpPr>
        <p:spPr bwMode="auto">
          <a:xfrm>
            <a:off x="1764363" y="2125020"/>
            <a:ext cx="1196975" cy="1106488"/>
          </a:xfrm>
          <a:custGeom>
            <a:avLst/>
            <a:gdLst>
              <a:gd name="T0" fmla="*/ 72 w 664"/>
              <a:gd name="T1" fmla="*/ 0 h 576"/>
              <a:gd name="T2" fmla="*/ 24 w 664"/>
              <a:gd name="T3" fmla="*/ 144 h 576"/>
              <a:gd name="T4" fmla="*/ 216 w 664"/>
              <a:gd name="T5" fmla="*/ 96 h 576"/>
              <a:gd name="T6" fmla="*/ 216 w 664"/>
              <a:gd name="T7" fmla="*/ 240 h 576"/>
              <a:gd name="T8" fmla="*/ 360 w 664"/>
              <a:gd name="T9" fmla="*/ 192 h 576"/>
              <a:gd name="T10" fmla="*/ 360 w 664"/>
              <a:gd name="T11" fmla="*/ 384 h 576"/>
              <a:gd name="T12" fmla="*/ 504 w 664"/>
              <a:gd name="T13" fmla="*/ 336 h 576"/>
              <a:gd name="T14" fmla="*/ 504 w 664"/>
              <a:gd name="T15" fmla="*/ 480 h 576"/>
              <a:gd name="T16" fmla="*/ 648 w 664"/>
              <a:gd name="T17" fmla="*/ 432 h 576"/>
              <a:gd name="T18" fmla="*/ 600 w 664"/>
              <a:gd name="T19" fmla="*/ 576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4"/>
              <a:gd name="T31" fmla="*/ 0 h 576"/>
              <a:gd name="T32" fmla="*/ 664 w 664"/>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4" h="576">
                <a:moveTo>
                  <a:pt x="72" y="0"/>
                </a:moveTo>
                <a:cubicBezTo>
                  <a:pt x="36" y="64"/>
                  <a:pt x="0" y="128"/>
                  <a:pt x="24" y="144"/>
                </a:cubicBezTo>
                <a:cubicBezTo>
                  <a:pt x="48" y="160"/>
                  <a:pt x="184" y="80"/>
                  <a:pt x="216" y="96"/>
                </a:cubicBezTo>
                <a:cubicBezTo>
                  <a:pt x="248" y="112"/>
                  <a:pt x="192" y="224"/>
                  <a:pt x="216" y="240"/>
                </a:cubicBezTo>
                <a:cubicBezTo>
                  <a:pt x="240" y="256"/>
                  <a:pt x="336" y="168"/>
                  <a:pt x="360" y="192"/>
                </a:cubicBezTo>
                <a:cubicBezTo>
                  <a:pt x="384" y="216"/>
                  <a:pt x="336" y="360"/>
                  <a:pt x="360" y="384"/>
                </a:cubicBezTo>
                <a:cubicBezTo>
                  <a:pt x="384" y="408"/>
                  <a:pt x="480" y="320"/>
                  <a:pt x="504" y="336"/>
                </a:cubicBezTo>
                <a:cubicBezTo>
                  <a:pt x="528" y="352"/>
                  <a:pt x="480" y="464"/>
                  <a:pt x="504" y="480"/>
                </a:cubicBezTo>
                <a:cubicBezTo>
                  <a:pt x="528" y="496"/>
                  <a:pt x="632" y="416"/>
                  <a:pt x="648" y="432"/>
                </a:cubicBezTo>
                <a:cubicBezTo>
                  <a:pt x="664" y="448"/>
                  <a:pt x="608" y="552"/>
                  <a:pt x="600" y="576"/>
                </a:cubicBez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18450" name="TextBox 121"/>
          <p:cNvSpPr txBox="1">
            <a:spLocks noChangeArrowheads="1"/>
          </p:cNvSpPr>
          <p:nvPr/>
        </p:nvSpPr>
        <p:spPr bwMode="auto">
          <a:xfrm>
            <a:off x="1149101" y="4881951"/>
            <a:ext cx="4762714" cy="1569660"/>
          </a:xfrm>
          <a:prstGeom prst="rect">
            <a:avLst/>
          </a:prstGeom>
          <a:noFill/>
          <a:ln w="9525">
            <a:noFill/>
            <a:miter lim="800000"/>
            <a:headEnd/>
            <a:tailEnd/>
          </a:ln>
        </p:spPr>
        <p:txBody>
          <a:bodyPr wrap="square">
            <a:prstTxWarp prst="textNoShape">
              <a:avLst/>
            </a:prstTxWarp>
            <a:spAutoFit/>
          </a:bodyPr>
          <a:lstStyle/>
          <a:p>
            <a:r>
              <a:rPr lang="en-US" dirty="0">
                <a:latin typeface="Times" pitchFamily="-112" charset="0"/>
                <a:ea typeface="Times" pitchFamily="-112" charset="0"/>
                <a:cs typeface="Times" pitchFamily="-112" charset="0"/>
              </a:rPr>
              <a:t>To increase the luminosity, physicists decided to use heavy nuclei to study the structure of the proton instead of a hydrogen target.</a:t>
            </a:r>
            <a:r>
              <a:rPr lang="en-US" dirty="0" smtClean="0">
                <a:latin typeface="Times" pitchFamily="-112" charset="0"/>
                <a:ea typeface="Times" pitchFamily="-112" charset="0"/>
                <a:cs typeface="Times" pitchFamily="-112" charset="0"/>
              </a:rPr>
              <a:t> </a:t>
            </a:r>
          </a:p>
        </p:txBody>
      </p:sp>
      <p:graphicFrame>
        <p:nvGraphicFramePr>
          <p:cNvPr id="96264" name="Object 8"/>
          <p:cNvGraphicFramePr>
            <a:graphicFrameLocks noChangeAspect="1"/>
          </p:cNvGraphicFramePr>
          <p:nvPr/>
        </p:nvGraphicFramePr>
        <p:xfrm>
          <a:off x="515496" y="2208081"/>
          <a:ext cx="751435" cy="400081"/>
        </p:xfrm>
        <a:graphic>
          <a:graphicData uri="http://schemas.openxmlformats.org/presentationml/2006/ole">
            <p:oleObj spid="_x0000_s218118" name="Equation" r:id="rId5" imgW="381000" imgH="203200" progId="Equation.3">
              <p:embed/>
            </p:oleObj>
          </a:graphicData>
        </a:graphic>
      </p:graphicFrame>
      <p:graphicFrame>
        <p:nvGraphicFramePr>
          <p:cNvPr id="96265" name="Object 9"/>
          <p:cNvGraphicFramePr>
            <a:graphicFrameLocks noChangeAspect="1"/>
          </p:cNvGraphicFramePr>
          <p:nvPr/>
        </p:nvGraphicFramePr>
        <p:xfrm>
          <a:off x="3108311" y="1430567"/>
          <a:ext cx="901700" cy="400050"/>
        </p:xfrm>
        <a:graphic>
          <a:graphicData uri="http://schemas.openxmlformats.org/presentationml/2006/ole">
            <p:oleObj spid="_x0000_s218119" name="Equation" r:id="rId6" imgW="457200" imgH="203200" progId="Equation.3">
              <p:embed/>
            </p:oleObj>
          </a:graphicData>
        </a:graphic>
      </p:graphicFrame>
      <p:graphicFrame>
        <p:nvGraphicFramePr>
          <p:cNvPr id="96266" name="Object 10"/>
          <p:cNvGraphicFramePr>
            <a:graphicFrameLocks noChangeAspect="1"/>
          </p:cNvGraphicFramePr>
          <p:nvPr/>
        </p:nvGraphicFramePr>
        <p:xfrm>
          <a:off x="2932212" y="2591107"/>
          <a:ext cx="708025" cy="390525"/>
        </p:xfrm>
        <a:graphic>
          <a:graphicData uri="http://schemas.openxmlformats.org/presentationml/2006/ole">
            <p:oleObj spid="_x0000_s218120" name="Equation" r:id="rId7" imgW="342900" imgH="177800" progId="Equation.3">
              <p:embed/>
            </p:oleObj>
          </a:graphicData>
        </a:graphic>
      </p:graphicFrame>
      <p:graphicFrame>
        <p:nvGraphicFramePr>
          <p:cNvPr id="96267" name="Object 11"/>
          <p:cNvGraphicFramePr>
            <a:graphicFrameLocks noChangeAspect="1"/>
          </p:cNvGraphicFramePr>
          <p:nvPr/>
        </p:nvGraphicFramePr>
        <p:xfrm>
          <a:off x="1759800" y="3521582"/>
          <a:ext cx="796925" cy="395532"/>
        </p:xfrm>
        <a:graphic>
          <a:graphicData uri="http://schemas.openxmlformats.org/presentationml/2006/ole">
            <p:oleObj spid="_x0000_s218121" name="Equation" r:id="rId8" imgW="393700" imgH="190500" progId="Equation.3">
              <p:embed/>
            </p:oleObj>
          </a:graphicData>
        </a:graphic>
      </p:graphicFrame>
      <p:cxnSp>
        <p:nvCxnSpPr>
          <p:cNvPr id="29" name="AutoShape 7"/>
          <p:cNvCxnSpPr>
            <a:cxnSpLocks noChangeShapeType="1"/>
          </p:cNvCxnSpPr>
          <p:nvPr/>
        </p:nvCxnSpPr>
        <p:spPr bwMode="auto">
          <a:xfrm flipV="1">
            <a:off x="3411964" y="3251516"/>
            <a:ext cx="1143000" cy="152400"/>
          </a:xfrm>
          <a:prstGeom prst="straightConnector1">
            <a:avLst/>
          </a:prstGeom>
          <a:noFill/>
          <a:ln w="9525">
            <a:solidFill>
              <a:schemeClr val="bg2"/>
            </a:solidFill>
            <a:round/>
            <a:headEnd/>
            <a:tailEnd type="triangle" w="med" len="med"/>
          </a:ln>
          <a:effectLst/>
        </p:spPr>
      </p:cxnSp>
      <p:cxnSp>
        <p:nvCxnSpPr>
          <p:cNvPr id="30" name="AutoShape 8"/>
          <p:cNvCxnSpPr>
            <a:cxnSpLocks noChangeShapeType="1"/>
          </p:cNvCxnSpPr>
          <p:nvPr/>
        </p:nvCxnSpPr>
        <p:spPr bwMode="auto">
          <a:xfrm>
            <a:off x="3411964" y="3480116"/>
            <a:ext cx="1219200" cy="0"/>
          </a:xfrm>
          <a:prstGeom prst="straightConnector1">
            <a:avLst/>
          </a:prstGeom>
          <a:noFill/>
          <a:ln w="9525">
            <a:solidFill>
              <a:schemeClr val="bg2"/>
            </a:solidFill>
            <a:round/>
            <a:headEnd/>
            <a:tailEnd type="triangle" w="med" len="med"/>
          </a:ln>
          <a:effectLst/>
        </p:spPr>
      </p:cxnSp>
      <p:cxnSp>
        <p:nvCxnSpPr>
          <p:cNvPr id="31" name="AutoShape 9"/>
          <p:cNvCxnSpPr>
            <a:cxnSpLocks noChangeShapeType="1"/>
          </p:cNvCxnSpPr>
          <p:nvPr/>
        </p:nvCxnSpPr>
        <p:spPr bwMode="auto">
          <a:xfrm>
            <a:off x="3411964" y="3556316"/>
            <a:ext cx="1143000" cy="228600"/>
          </a:xfrm>
          <a:prstGeom prst="straightConnector1">
            <a:avLst/>
          </a:prstGeom>
          <a:noFill/>
          <a:ln w="9525">
            <a:solidFill>
              <a:schemeClr val="bg2"/>
            </a:solidFill>
            <a:round/>
            <a:headEnd/>
            <a:tailEnd type="triangle" w="med" len="med"/>
          </a:ln>
          <a:effectLst/>
        </p:spPr>
      </p:cxnSp>
      <p:graphicFrame>
        <p:nvGraphicFramePr>
          <p:cNvPr id="32" name="Object 18"/>
          <p:cNvGraphicFramePr>
            <a:graphicFrameLocks noChangeAspect="1"/>
          </p:cNvGraphicFramePr>
          <p:nvPr/>
        </p:nvGraphicFramePr>
        <p:xfrm>
          <a:off x="4733264" y="3378768"/>
          <a:ext cx="356457" cy="253683"/>
        </p:xfrm>
        <a:graphic>
          <a:graphicData uri="http://schemas.openxmlformats.org/presentationml/2006/ole">
            <p:oleObj spid="_x0000_s218122" name="Equation" r:id="rId9" imgW="177800" imgH="127000" progId="Equation.3">
              <p:embed/>
            </p:oleObj>
          </a:graphicData>
        </a:graphic>
      </p:graphicFrame>
      <p:sp>
        <p:nvSpPr>
          <p:cNvPr id="35" name="Line 4"/>
          <p:cNvSpPr>
            <a:spLocks noChangeShapeType="1"/>
          </p:cNvSpPr>
          <p:nvPr/>
        </p:nvSpPr>
        <p:spPr bwMode="auto">
          <a:xfrm>
            <a:off x="6551719" y="4960835"/>
            <a:ext cx="1371600" cy="0"/>
          </a:xfrm>
          <a:prstGeom prst="line">
            <a:avLst/>
          </a:prstGeom>
          <a:noFill/>
          <a:ln w="28575">
            <a:solidFill>
              <a:srgbClr val="131313"/>
            </a:solidFill>
            <a:round/>
            <a:headEnd/>
            <a:tailEnd type="triangle" w="med" len="med"/>
          </a:ln>
        </p:spPr>
        <p:txBody>
          <a:bodyPr wrap="none" anchor="ctr">
            <a:prstTxWarp prst="textNoShape">
              <a:avLst/>
            </a:prstTxWarp>
          </a:bodyPr>
          <a:lstStyle/>
          <a:p>
            <a:endParaRPr lang="en-US"/>
          </a:p>
        </p:txBody>
      </p:sp>
      <p:cxnSp>
        <p:nvCxnSpPr>
          <p:cNvPr id="36" name="AutoShape 6"/>
          <p:cNvCxnSpPr>
            <a:cxnSpLocks noChangeShapeType="1"/>
          </p:cNvCxnSpPr>
          <p:nvPr/>
        </p:nvCxnSpPr>
        <p:spPr bwMode="auto">
          <a:xfrm flipV="1">
            <a:off x="7901094" y="4289322"/>
            <a:ext cx="1295400" cy="685800"/>
          </a:xfrm>
          <a:prstGeom prst="straightConnector1">
            <a:avLst/>
          </a:prstGeom>
          <a:noFill/>
          <a:ln w="28575">
            <a:solidFill>
              <a:srgbClr val="131313"/>
            </a:solidFill>
            <a:round/>
            <a:headEnd/>
            <a:tailEnd type="triangle" w="med" len="med"/>
          </a:ln>
        </p:spPr>
      </p:cxnSp>
      <p:sp>
        <p:nvSpPr>
          <p:cNvPr id="37" name="Line 15"/>
          <p:cNvSpPr>
            <a:spLocks noChangeShapeType="1"/>
          </p:cNvSpPr>
          <p:nvPr/>
        </p:nvSpPr>
        <p:spPr bwMode="auto">
          <a:xfrm>
            <a:off x="7953482" y="4960835"/>
            <a:ext cx="1125537" cy="0"/>
          </a:xfrm>
          <a:prstGeom prst="line">
            <a:avLst/>
          </a:prstGeom>
          <a:noFill/>
          <a:ln w="9525">
            <a:solidFill>
              <a:schemeClr val="bg2"/>
            </a:solidFill>
            <a:prstDash val="dash"/>
            <a:round/>
            <a:headEnd/>
            <a:tailEnd/>
          </a:ln>
        </p:spPr>
        <p:txBody>
          <a:bodyPr wrap="none" anchor="ctr">
            <a:prstTxWarp prst="textNoShape">
              <a:avLst/>
            </a:prstTxWarp>
          </a:bodyPr>
          <a:lstStyle/>
          <a:p>
            <a:endParaRPr lang="en-US"/>
          </a:p>
        </p:txBody>
      </p:sp>
      <p:sp>
        <p:nvSpPr>
          <p:cNvPr id="38" name="Freeform 16"/>
          <p:cNvSpPr>
            <a:spLocks/>
          </p:cNvSpPr>
          <p:nvPr/>
        </p:nvSpPr>
        <p:spPr bwMode="auto">
          <a:xfrm>
            <a:off x="8466244" y="4705247"/>
            <a:ext cx="90488" cy="255588"/>
          </a:xfrm>
          <a:custGeom>
            <a:avLst/>
            <a:gdLst>
              <a:gd name="T0" fmla="*/ 0 w 48"/>
              <a:gd name="T1" fmla="*/ 0 h 144"/>
              <a:gd name="T2" fmla="*/ 48 w 48"/>
              <a:gd name="T3" fmla="*/ 144 h 144"/>
              <a:gd name="T4" fmla="*/ 0 60000 65536"/>
              <a:gd name="T5" fmla="*/ 0 60000 65536"/>
              <a:gd name="T6" fmla="*/ 0 w 48"/>
              <a:gd name="T7" fmla="*/ 0 h 144"/>
              <a:gd name="T8" fmla="*/ 48 w 48"/>
              <a:gd name="T9" fmla="*/ 144 h 144"/>
            </a:gdLst>
            <a:ahLst/>
            <a:cxnLst>
              <a:cxn ang="T4">
                <a:pos x="T0" y="T1"/>
              </a:cxn>
              <a:cxn ang="T5">
                <a:pos x="T2" y="T3"/>
              </a:cxn>
            </a:cxnLst>
            <a:rect l="T6" t="T7" r="T8" b="T9"/>
            <a:pathLst>
              <a:path w="48" h="144">
                <a:moveTo>
                  <a:pt x="0" y="0"/>
                </a:moveTo>
                <a:cubicBezTo>
                  <a:pt x="0" y="0"/>
                  <a:pt x="24" y="72"/>
                  <a:pt x="48" y="144"/>
                </a:cubicBezTo>
              </a:path>
            </a:pathLst>
          </a:custGeom>
          <a:solidFill>
            <a:srgbClr val="213A66"/>
          </a:solidFill>
          <a:ln w="9525">
            <a:solidFill>
              <a:schemeClr val="bg2"/>
            </a:solidFill>
            <a:round/>
            <a:headEnd/>
            <a:tailEnd/>
          </a:ln>
        </p:spPr>
        <p:txBody>
          <a:bodyPr wrap="none" anchor="ctr">
            <a:prstTxWarp prst="textNoShape">
              <a:avLst/>
            </a:prstTxWarp>
          </a:bodyPr>
          <a:lstStyle/>
          <a:p>
            <a:endParaRPr lang="en-US"/>
          </a:p>
        </p:txBody>
      </p:sp>
      <p:graphicFrame>
        <p:nvGraphicFramePr>
          <p:cNvPr id="39" name="Object 2"/>
          <p:cNvGraphicFramePr>
            <a:graphicFrameLocks noChangeAspect="1"/>
          </p:cNvGraphicFramePr>
          <p:nvPr/>
        </p:nvGraphicFramePr>
        <p:xfrm>
          <a:off x="8648807" y="4621110"/>
          <a:ext cx="209550" cy="255587"/>
        </p:xfrm>
        <a:graphic>
          <a:graphicData uri="http://schemas.openxmlformats.org/presentationml/2006/ole">
            <p:oleObj spid="_x0000_s218125" name="Equation" r:id="rId10" imgW="114300" imgH="139700" progId="Equation.3">
              <p:embed/>
            </p:oleObj>
          </a:graphicData>
        </a:graphic>
      </p:graphicFrame>
      <p:sp>
        <p:nvSpPr>
          <p:cNvPr id="40" name="Oval 3"/>
          <p:cNvSpPr>
            <a:spLocks noChangeArrowheads="1"/>
          </p:cNvSpPr>
          <p:nvPr/>
        </p:nvSpPr>
        <p:spPr bwMode="auto">
          <a:xfrm>
            <a:off x="8798032" y="5735535"/>
            <a:ext cx="265112" cy="258762"/>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41" name="Oval 3"/>
          <p:cNvSpPr>
            <a:spLocks noChangeArrowheads="1"/>
          </p:cNvSpPr>
          <p:nvPr/>
        </p:nvSpPr>
        <p:spPr bwMode="auto">
          <a:xfrm>
            <a:off x="8786919" y="6113360"/>
            <a:ext cx="265113" cy="260350"/>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42" name="Oval 3"/>
          <p:cNvSpPr>
            <a:spLocks noChangeArrowheads="1"/>
          </p:cNvSpPr>
          <p:nvPr/>
        </p:nvSpPr>
        <p:spPr bwMode="auto">
          <a:xfrm>
            <a:off x="9052032" y="6026047"/>
            <a:ext cx="265112" cy="258763"/>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43" name="Oval 3"/>
          <p:cNvSpPr>
            <a:spLocks noChangeArrowheads="1"/>
          </p:cNvSpPr>
          <p:nvPr/>
        </p:nvSpPr>
        <p:spPr bwMode="auto">
          <a:xfrm>
            <a:off x="8512282" y="6014935"/>
            <a:ext cx="265112" cy="258762"/>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44" name="Oval 3"/>
          <p:cNvSpPr>
            <a:spLocks noChangeArrowheads="1"/>
          </p:cNvSpPr>
          <p:nvPr/>
        </p:nvSpPr>
        <p:spPr bwMode="auto">
          <a:xfrm>
            <a:off x="8624994" y="5902222"/>
            <a:ext cx="265113" cy="258763"/>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46" name="Oval 3"/>
          <p:cNvSpPr>
            <a:spLocks noChangeArrowheads="1"/>
          </p:cNvSpPr>
          <p:nvPr/>
        </p:nvSpPr>
        <p:spPr bwMode="auto">
          <a:xfrm>
            <a:off x="9004407" y="5853010"/>
            <a:ext cx="265112" cy="258762"/>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47" name="Oval 3"/>
          <p:cNvSpPr>
            <a:spLocks noChangeArrowheads="1"/>
          </p:cNvSpPr>
          <p:nvPr/>
        </p:nvSpPr>
        <p:spPr bwMode="auto">
          <a:xfrm>
            <a:off x="8526569" y="6205435"/>
            <a:ext cx="265113" cy="258762"/>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48" name="Oval 3"/>
          <p:cNvSpPr>
            <a:spLocks noChangeArrowheads="1"/>
          </p:cNvSpPr>
          <p:nvPr/>
        </p:nvSpPr>
        <p:spPr bwMode="auto">
          <a:xfrm>
            <a:off x="8856769" y="6221310"/>
            <a:ext cx="265113" cy="258762"/>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49" name="Oval 3"/>
          <p:cNvSpPr>
            <a:spLocks noChangeArrowheads="1"/>
          </p:cNvSpPr>
          <p:nvPr/>
        </p:nvSpPr>
        <p:spPr bwMode="auto">
          <a:xfrm>
            <a:off x="8726594" y="6341960"/>
            <a:ext cx="265113" cy="258762"/>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50" name="Oval 3"/>
          <p:cNvSpPr>
            <a:spLocks noChangeArrowheads="1"/>
          </p:cNvSpPr>
          <p:nvPr/>
        </p:nvSpPr>
        <p:spPr bwMode="auto">
          <a:xfrm>
            <a:off x="8828194" y="5916510"/>
            <a:ext cx="265113" cy="258762"/>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51" name="Oval 3"/>
          <p:cNvSpPr>
            <a:spLocks noChangeArrowheads="1"/>
          </p:cNvSpPr>
          <p:nvPr/>
        </p:nvSpPr>
        <p:spPr bwMode="auto">
          <a:xfrm>
            <a:off x="9005994" y="6168922"/>
            <a:ext cx="265113" cy="258763"/>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52" name="Oval 3"/>
          <p:cNvSpPr>
            <a:spLocks noChangeArrowheads="1"/>
          </p:cNvSpPr>
          <p:nvPr/>
        </p:nvSpPr>
        <p:spPr bwMode="auto">
          <a:xfrm>
            <a:off x="8642457" y="6081610"/>
            <a:ext cx="265112" cy="260350"/>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53" name="Oval 3"/>
          <p:cNvSpPr>
            <a:spLocks noChangeArrowheads="1"/>
          </p:cNvSpPr>
          <p:nvPr/>
        </p:nvSpPr>
        <p:spPr bwMode="auto">
          <a:xfrm>
            <a:off x="8942494" y="6370535"/>
            <a:ext cx="265113" cy="258762"/>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54" name="Freeform 5"/>
          <p:cNvSpPr>
            <a:spLocks/>
          </p:cNvSpPr>
          <p:nvPr/>
        </p:nvSpPr>
        <p:spPr bwMode="auto">
          <a:xfrm>
            <a:off x="7820132" y="4960835"/>
            <a:ext cx="1196975" cy="1106487"/>
          </a:xfrm>
          <a:custGeom>
            <a:avLst/>
            <a:gdLst>
              <a:gd name="T0" fmla="*/ 72 w 664"/>
              <a:gd name="T1" fmla="*/ 0 h 576"/>
              <a:gd name="T2" fmla="*/ 24 w 664"/>
              <a:gd name="T3" fmla="*/ 144 h 576"/>
              <a:gd name="T4" fmla="*/ 216 w 664"/>
              <a:gd name="T5" fmla="*/ 96 h 576"/>
              <a:gd name="T6" fmla="*/ 216 w 664"/>
              <a:gd name="T7" fmla="*/ 240 h 576"/>
              <a:gd name="T8" fmla="*/ 360 w 664"/>
              <a:gd name="T9" fmla="*/ 192 h 576"/>
              <a:gd name="T10" fmla="*/ 360 w 664"/>
              <a:gd name="T11" fmla="*/ 384 h 576"/>
              <a:gd name="T12" fmla="*/ 504 w 664"/>
              <a:gd name="T13" fmla="*/ 336 h 576"/>
              <a:gd name="T14" fmla="*/ 504 w 664"/>
              <a:gd name="T15" fmla="*/ 480 h 576"/>
              <a:gd name="T16" fmla="*/ 648 w 664"/>
              <a:gd name="T17" fmla="*/ 432 h 576"/>
              <a:gd name="T18" fmla="*/ 600 w 664"/>
              <a:gd name="T19" fmla="*/ 576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4"/>
              <a:gd name="T31" fmla="*/ 0 h 576"/>
              <a:gd name="T32" fmla="*/ 664 w 664"/>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4" h="576">
                <a:moveTo>
                  <a:pt x="72" y="0"/>
                </a:moveTo>
                <a:cubicBezTo>
                  <a:pt x="36" y="64"/>
                  <a:pt x="0" y="128"/>
                  <a:pt x="24" y="144"/>
                </a:cubicBezTo>
                <a:cubicBezTo>
                  <a:pt x="48" y="160"/>
                  <a:pt x="184" y="80"/>
                  <a:pt x="216" y="96"/>
                </a:cubicBezTo>
                <a:cubicBezTo>
                  <a:pt x="248" y="112"/>
                  <a:pt x="192" y="224"/>
                  <a:pt x="216" y="240"/>
                </a:cubicBezTo>
                <a:cubicBezTo>
                  <a:pt x="240" y="256"/>
                  <a:pt x="336" y="168"/>
                  <a:pt x="360" y="192"/>
                </a:cubicBezTo>
                <a:cubicBezTo>
                  <a:pt x="384" y="216"/>
                  <a:pt x="336" y="360"/>
                  <a:pt x="360" y="384"/>
                </a:cubicBezTo>
                <a:cubicBezTo>
                  <a:pt x="384" y="408"/>
                  <a:pt x="480" y="320"/>
                  <a:pt x="504" y="336"/>
                </a:cubicBezTo>
                <a:cubicBezTo>
                  <a:pt x="528" y="352"/>
                  <a:pt x="480" y="464"/>
                  <a:pt x="504" y="480"/>
                </a:cubicBezTo>
                <a:cubicBezTo>
                  <a:pt x="528" y="496"/>
                  <a:pt x="632" y="416"/>
                  <a:pt x="648" y="432"/>
                </a:cubicBezTo>
                <a:cubicBezTo>
                  <a:pt x="664" y="448"/>
                  <a:pt x="608" y="552"/>
                  <a:pt x="600" y="576"/>
                </a:cubicBez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55" name="TextBox 49"/>
          <p:cNvSpPr txBox="1">
            <a:spLocks noChangeArrowheads="1"/>
          </p:cNvSpPr>
          <p:nvPr/>
        </p:nvSpPr>
        <p:spPr bwMode="auto">
          <a:xfrm>
            <a:off x="8677382" y="5130697"/>
            <a:ext cx="479425" cy="522288"/>
          </a:xfrm>
          <a:prstGeom prst="rect">
            <a:avLst/>
          </a:prstGeom>
          <a:noFill/>
          <a:ln w="9525">
            <a:noFill/>
            <a:miter lim="800000"/>
            <a:headEnd/>
            <a:tailEnd/>
          </a:ln>
        </p:spPr>
        <p:txBody>
          <a:bodyPr wrap="none">
            <a:prstTxWarp prst="textNoShape">
              <a:avLst/>
            </a:prstTxWarp>
            <a:spAutoFit/>
          </a:bodyPr>
          <a:lstStyle/>
          <a:p>
            <a:r>
              <a:rPr lang="en-US" sz="2800" b="1">
                <a:latin typeface="Symbol" pitchFamily="-112" charset="2"/>
                <a:ea typeface="Symbol" pitchFamily="-112" charset="2"/>
                <a:cs typeface="Symbol" pitchFamily="-112" charset="2"/>
              </a:rPr>
              <a:t>g*</a:t>
            </a:r>
          </a:p>
        </p:txBody>
      </p:sp>
      <p:sp>
        <p:nvSpPr>
          <p:cNvPr id="56" name="TextBox 50"/>
          <p:cNvSpPr txBox="1">
            <a:spLocks noChangeArrowheads="1"/>
          </p:cNvSpPr>
          <p:nvPr/>
        </p:nvSpPr>
        <p:spPr bwMode="auto">
          <a:xfrm>
            <a:off x="7282907" y="6135219"/>
            <a:ext cx="1182410" cy="400110"/>
          </a:xfrm>
          <a:prstGeom prst="rect">
            <a:avLst/>
          </a:prstGeom>
          <a:noFill/>
          <a:ln w="9525">
            <a:noFill/>
            <a:miter lim="800000"/>
            <a:headEnd/>
            <a:tailEnd/>
          </a:ln>
        </p:spPr>
        <p:txBody>
          <a:bodyPr wrap="none">
            <a:prstTxWarp prst="textNoShape">
              <a:avLst/>
            </a:prstTxWarp>
            <a:spAutoFit/>
          </a:bodyPr>
          <a:lstStyle/>
          <a:p>
            <a:r>
              <a:rPr lang="en-US" sz="2000" b="1" dirty="0" smtClean="0"/>
              <a:t>Nucleus</a:t>
            </a:r>
          </a:p>
        </p:txBody>
      </p:sp>
      <p:sp>
        <p:nvSpPr>
          <p:cNvPr id="57" name="TextBox 51"/>
          <p:cNvSpPr txBox="1">
            <a:spLocks noChangeArrowheads="1"/>
          </p:cNvSpPr>
          <p:nvPr/>
        </p:nvSpPr>
        <p:spPr bwMode="auto">
          <a:xfrm>
            <a:off x="6566007" y="4516335"/>
            <a:ext cx="423862" cy="460375"/>
          </a:xfrm>
          <a:prstGeom prst="rect">
            <a:avLst/>
          </a:prstGeom>
          <a:noFill/>
          <a:ln w="9525">
            <a:noFill/>
            <a:miter lim="800000"/>
            <a:headEnd/>
            <a:tailEnd/>
          </a:ln>
        </p:spPr>
        <p:txBody>
          <a:bodyPr wrap="none">
            <a:prstTxWarp prst="textNoShape">
              <a:avLst/>
            </a:prstTxWarp>
            <a:spAutoFit/>
          </a:bodyPr>
          <a:lstStyle/>
          <a:p>
            <a:r>
              <a:rPr lang="en-US" b="1"/>
              <a:t>e</a:t>
            </a:r>
            <a:r>
              <a:rPr lang="en-US" b="1" baseline="30000"/>
              <a:t>-</a:t>
            </a:r>
          </a:p>
        </p:txBody>
      </p:sp>
      <p:sp>
        <p:nvSpPr>
          <p:cNvPr id="58" name="TextBox 52"/>
          <p:cNvSpPr txBox="1">
            <a:spLocks noChangeArrowheads="1"/>
          </p:cNvSpPr>
          <p:nvPr/>
        </p:nvSpPr>
        <p:spPr bwMode="auto">
          <a:xfrm>
            <a:off x="8780569" y="3873397"/>
            <a:ext cx="423863" cy="460375"/>
          </a:xfrm>
          <a:prstGeom prst="rect">
            <a:avLst/>
          </a:prstGeom>
          <a:noFill/>
          <a:ln w="9525">
            <a:noFill/>
            <a:miter lim="800000"/>
            <a:headEnd/>
            <a:tailEnd/>
          </a:ln>
        </p:spPr>
        <p:txBody>
          <a:bodyPr>
            <a:prstTxWarp prst="textNoShape">
              <a:avLst/>
            </a:prstTxWarp>
            <a:spAutoFit/>
          </a:bodyPr>
          <a:lstStyle/>
          <a:p>
            <a:r>
              <a:rPr lang="en-US" b="1"/>
              <a:t>e</a:t>
            </a:r>
            <a:r>
              <a:rPr lang="en-US" b="1" baseline="30000"/>
              <a:t>-</a:t>
            </a:r>
          </a:p>
        </p:txBody>
      </p:sp>
      <p:sp>
        <p:nvSpPr>
          <p:cNvPr id="61" name="TextBox 50"/>
          <p:cNvSpPr txBox="1">
            <a:spLocks noChangeArrowheads="1"/>
          </p:cNvSpPr>
          <p:nvPr/>
        </p:nvSpPr>
        <p:spPr bwMode="auto">
          <a:xfrm>
            <a:off x="1387414" y="3218721"/>
            <a:ext cx="1196436" cy="400110"/>
          </a:xfrm>
          <a:prstGeom prst="rect">
            <a:avLst/>
          </a:prstGeom>
          <a:noFill/>
          <a:ln w="9525">
            <a:noFill/>
            <a:miter lim="800000"/>
            <a:headEnd/>
            <a:tailEnd/>
          </a:ln>
        </p:spPr>
        <p:txBody>
          <a:bodyPr wrap="none">
            <a:prstTxWarp prst="textNoShape">
              <a:avLst/>
            </a:prstTxWarp>
            <a:spAutoFit/>
          </a:bodyPr>
          <a:lstStyle/>
          <a:p>
            <a:r>
              <a:rPr lang="en-US" sz="2000" b="1" dirty="0" smtClean="0"/>
              <a:t>Nucleon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 name="TextBox 121"/>
          <p:cNvSpPr txBox="1">
            <a:spLocks noChangeArrowheads="1"/>
          </p:cNvSpPr>
          <p:nvPr/>
        </p:nvSpPr>
        <p:spPr bwMode="auto">
          <a:xfrm>
            <a:off x="287276" y="4413302"/>
            <a:ext cx="5412861" cy="2308324"/>
          </a:xfrm>
          <a:prstGeom prst="rect">
            <a:avLst/>
          </a:prstGeom>
          <a:noFill/>
          <a:ln w="9525">
            <a:noFill/>
            <a:miter lim="800000"/>
            <a:headEnd/>
            <a:tailEnd/>
          </a:ln>
        </p:spPr>
        <p:txBody>
          <a:bodyPr wrap="square">
            <a:prstTxWarp prst="textNoShape">
              <a:avLst/>
            </a:prstTxWarp>
            <a:spAutoFit/>
          </a:bodyPr>
          <a:lstStyle/>
          <a:p>
            <a:r>
              <a:rPr lang="en-US" dirty="0" smtClean="0">
                <a:latin typeface="Times" pitchFamily="-112" charset="0"/>
                <a:ea typeface="Times" pitchFamily="-112" charset="0"/>
                <a:cs typeface="Times" pitchFamily="-112" charset="0"/>
              </a:rPr>
              <a:t>Theoretical prediction:                                                    </a:t>
            </a:r>
          </a:p>
          <a:p>
            <a:endParaRPr lang="en-US" dirty="0" smtClean="0">
              <a:latin typeface="Times" pitchFamily="-112" charset="0"/>
              <a:ea typeface="Times" pitchFamily="-112" charset="0"/>
              <a:cs typeface="Times" pitchFamily="-112" charset="0"/>
            </a:endParaRPr>
          </a:p>
          <a:p>
            <a:endParaRPr lang="en-US" dirty="0" smtClean="0">
              <a:latin typeface="Times" pitchFamily="-112" charset="0"/>
              <a:ea typeface="Times" pitchFamily="-112" charset="0"/>
              <a:cs typeface="Times" pitchFamily="-112" charset="0"/>
            </a:endParaRPr>
          </a:p>
          <a:p>
            <a:r>
              <a:rPr lang="en-US" dirty="0" smtClean="0">
                <a:latin typeface="Times" pitchFamily="-112" charset="0"/>
                <a:ea typeface="Times" pitchFamily="-112" charset="0"/>
                <a:cs typeface="Times" pitchFamily="-112" charset="0"/>
              </a:rPr>
              <a:t>after corrections due to the motion of the nucleons in the nucleus (slowly moving nucleons weakly bound)</a:t>
            </a:r>
          </a:p>
        </p:txBody>
      </p:sp>
      <p:sp>
        <p:nvSpPr>
          <p:cNvPr id="20483" name="Slide Number Placeholder 3"/>
          <p:cNvSpPr>
            <a:spLocks noGrp="1"/>
          </p:cNvSpPr>
          <p:nvPr>
            <p:ph type="sldNum" sz="quarter" idx="10"/>
          </p:nvPr>
        </p:nvSpPr>
        <p:spPr>
          <a:noFill/>
        </p:spPr>
        <p:txBody>
          <a:bodyPr/>
          <a:lstStyle/>
          <a:p>
            <a:pPr defTabSz="831850"/>
            <a:fld id="{2E2CB165-FDDB-A745-A331-8D53CA65D094}" type="slidenum">
              <a:rPr lang="en-US" smtClean="0"/>
              <a:pPr defTabSz="831850"/>
              <a:t>7</a:t>
            </a:fld>
            <a:endParaRPr lang="en-US" smtClean="0"/>
          </a:p>
        </p:txBody>
      </p:sp>
      <p:sp>
        <p:nvSpPr>
          <p:cNvPr id="20484" name="Rectangle 3"/>
          <p:cNvSpPr>
            <a:spLocks noGrp="1" noChangeArrowheads="1"/>
          </p:cNvSpPr>
          <p:nvPr>
            <p:ph type="title"/>
          </p:nvPr>
        </p:nvSpPr>
        <p:spPr>
          <a:xfrm>
            <a:off x="373063" y="374650"/>
            <a:ext cx="8751887" cy="388938"/>
          </a:xfrm>
          <a:noFill/>
        </p:spPr>
        <p:txBody>
          <a:bodyPr/>
          <a:lstStyle/>
          <a:p>
            <a:r>
              <a:rPr lang="en-US" sz="2400" dirty="0" smtClean="0"/>
              <a:t>Discovery of the EMC effect</a:t>
            </a:r>
          </a:p>
        </p:txBody>
      </p:sp>
      <p:sp>
        <p:nvSpPr>
          <p:cNvPr id="20486" name="Line 4"/>
          <p:cNvSpPr>
            <a:spLocks noChangeShapeType="1"/>
          </p:cNvSpPr>
          <p:nvPr/>
        </p:nvSpPr>
        <p:spPr bwMode="auto">
          <a:xfrm>
            <a:off x="174625" y="2043113"/>
            <a:ext cx="1371600" cy="0"/>
          </a:xfrm>
          <a:prstGeom prst="line">
            <a:avLst/>
          </a:prstGeom>
          <a:noFill/>
          <a:ln w="28575">
            <a:solidFill>
              <a:srgbClr val="131313"/>
            </a:solidFill>
            <a:round/>
            <a:headEnd/>
            <a:tailEnd type="triangle" w="med" len="med"/>
          </a:ln>
        </p:spPr>
        <p:txBody>
          <a:bodyPr wrap="none" anchor="ctr">
            <a:prstTxWarp prst="textNoShape">
              <a:avLst/>
            </a:prstTxWarp>
          </a:bodyPr>
          <a:lstStyle/>
          <a:p>
            <a:endParaRPr lang="en-US"/>
          </a:p>
        </p:txBody>
      </p:sp>
      <p:cxnSp>
        <p:nvCxnSpPr>
          <p:cNvPr id="20487" name="AutoShape 6"/>
          <p:cNvCxnSpPr>
            <a:cxnSpLocks noChangeShapeType="1"/>
          </p:cNvCxnSpPr>
          <p:nvPr/>
        </p:nvCxnSpPr>
        <p:spPr bwMode="auto">
          <a:xfrm flipV="1">
            <a:off x="1524000" y="1371600"/>
            <a:ext cx="1295400" cy="685800"/>
          </a:xfrm>
          <a:prstGeom prst="straightConnector1">
            <a:avLst/>
          </a:prstGeom>
          <a:noFill/>
          <a:ln w="28575">
            <a:solidFill>
              <a:srgbClr val="131313"/>
            </a:solidFill>
            <a:round/>
            <a:headEnd/>
            <a:tailEnd type="triangle" w="med" len="med"/>
          </a:ln>
        </p:spPr>
      </p:cxnSp>
      <p:sp>
        <p:nvSpPr>
          <p:cNvPr id="20488" name="Line 15"/>
          <p:cNvSpPr>
            <a:spLocks noChangeShapeType="1"/>
          </p:cNvSpPr>
          <p:nvPr/>
        </p:nvSpPr>
        <p:spPr bwMode="auto">
          <a:xfrm>
            <a:off x="1576388" y="2043113"/>
            <a:ext cx="1125537" cy="0"/>
          </a:xfrm>
          <a:prstGeom prst="line">
            <a:avLst/>
          </a:prstGeom>
          <a:noFill/>
          <a:ln w="9525">
            <a:solidFill>
              <a:schemeClr val="bg2"/>
            </a:solidFill>
            <a:prstDash val="dash"/>
            <a:round/>
            <a:headEnd/>
            <a:tailEnd/>
          </a:ln>
        </p:spPr>
        <p:txBody>
          <a:bodyPr wrap="none" anchor="ctr">
            <a:prstTxWarp prst="textNoShape">
              <a:avLst/>
            </a:prstTxWarp>
          </a:bodyPr>
          <a:lstStyle/>
          <a:p>
            <a:endParaRPr lang="en-US"/>
          </a:p>
        </p:txBody>
      </p:sp>
      <p:sp>
        <p:nvSpPr>
          <p:cNvPr id="20489" name="Freeform 16"/>
          <p:cNvSpPr>
            <a:spLocks/>
          </p:cNvSpPr>
          <p:nvPr/>
        </p:nvSpPr>
        <p:spPr bwMode="auto">
          <a:xfrm>
            <a:off x="2089150" y="1787525"/>
            <a:ext cx="90488" cy="255588"/>
          </a:xfrm>
          <a:custGeom>
            <a:avLst/>
            <a:gdLst>
              <a:gd name="T0" fmla="*/ 0 w 48"/>
              <a:gd name="T1" fmla="*/ 0 h 144"/>
              <a:gd name="T2" fmla="*/ 48 w 48"/>
              <a:gd name="T3" fmla="*/ 144 h 144"/>
              <a:gd name="T4" fmla="*/ 0 60000 65536"/>
              <a:gd name="T5" fmla="*/ 0 60000 65536"/>
              <a:gd name="T6" fmla="*/ 0 w 48"/>
              <a:gd name="T7" fmla="*/ 0 h 144"/>
              <a:gd name="T8" fmla="*/ 48 w 48"/>
              <a:gd name="T9" fmla="*/ 144 h 144"/>
            </a:gdLst>
            <a:ahLst/>
            <a:cxnLst>
              <a:cxn ang="T4">
                <a:pos x="T0" y="T1"/>
              </a:cxn>
              <a:cxn ang="T5">
                <a:pos x="T2" y="T3"/>
              </a:cxn>
            </a:cxnLst>
            <a:rect l="T6" t="T7" r="T8" b="T9"/>
            <a:pathLst>
              <a:path w="48" h="144">
                <a:moveTo>
                  <a:pt x="0" y="0"/>
                </a:moveTo>
                <a:cubicBezTo>
                  <a:pt x="0" y="0"/>
                  <a:pt x="24" y="72"/>
                  <a:pt x="48" y="144"/>
                </a:cubicBezTo>
              </a:path>
            </a:pathLst>
          </a:custGeom>
          <a:solidFill>
            <a:srgbClr val="213A66"/>
          </a:solidFill>
          <a:ln w="9525">
            <a:solidFill>
              <a:schemeClr val="bg2"/>
            </a:solidFill>
            <a:round/>
            <a:headEnd/>
            <a:tailEnd/>
          </a:ln>
        </p:spPr>
        <p:txBody>
          <a:bodyPr wrap="none" anchor="ctr">
            <a:prstTxWarp prst="textNoShape">
              <a:avLst/>
            </a:prstTxWarp>
          </a:bodyPr>
          <a:lstStyle/>
          <a:p>
            <a:endParaRPr lang="en-US"/>
          </a:p>
        </p:txBody>
      </p:sp>
      <p:graphicFrame>
        <p:nvGraphicFramePr>
          <p:cNvPr id="20482" name="Object 2"/>
          <p:cNvGraphicFramePr>
            <a:graphicFrameLocks noChangeAspect="1"/>
          </p:cNvGraphicFramePr>
          <p:nvPr/>
        </p:nvGraphicFramePr>
        <p:xfrm>
          <a:off x="2271713" y="1703388"/>
          <a:ext cx="209550" cy="255587"/>
        </p:xfrm>
        <a:graphic>
          <a:graphicData uri="http://schemas.openxmlformats.org/presentationml/2006/ole">
            <p:oleObj spid="_x0000_s98306" name="Equation" r:id="rId4" imgW="114300" imgH="139700" progId="Equation.3">
              <p:embed/>
            </p:oleObj>
          </a:graphicData>
        </a:graphic>
      </p:graphicFrame>
      <p:sp>
        <p:nvSpPr>
          <p:cNvPr id="20490" name="Oval 3"/>
          <p:cNvSpPr>
            <a:spLocks noChangeArrowheads="1"/>
          </p:cNvSpPr>
          <p:nvPr/>
        </p:nvSpPr>
        <p:spPr bwMode="auto">
          <a:xfrm>
            <a:off x="2420938" y="2817813"/>
            <a:ext cx="265112" cy="258762"/>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20491" name="Oval 3"/>
          <p:cNvSpPr>
            <a:spLocks noChangeArrowheads="1"/>
          </p:cNvSpPr>
          <p:nvPr/>
        </p:nvSpPr>
        <p:spPr bwMode="auto">
          <a:xfrm>
            <a:off x="2409825" y="3195638"/>
            <a:ext cx="265113" cy="260350"/>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20492" name="Oval 3"/>
          <p:cNvSpPr>
            <a:spLocks noChangeArrowheads="1"/>
          </p:cNvSpPr>
          <p:nvPr/>
        </p:nvSpPr>
        <p:spPr bwMode="auto">
          <a:xfrm>
            <a:off x="2674938" y="3108325"/>
            <a:ext cx="265112" cy="258763"/>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20493" name="Oval 3"/>
          <p:cNvSpPr>
            <a:spLocks noChangeArrowheads="1"/>
          </p:cNvSpPr>
          <p:nvPr/>
        </p:nvSpPr>
        <p:spPr bwMode="auto">
          <a:xfrm>
            <a:off x="2135188" y="3097213"/>
            <a:ext cx="265112" cy="258762"/>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20494" name="Oval 3"/>
          <p:cNvSpPr>
            <a:spLocks noChangeArrowheads="1"/>
          </p:cNvSpPr>
          <p:nvPr/>
        </p:nvSpPr>
        <p:spPr bwMode="auto">
          <a:xfrm>
            <a:off x="2247900" y="2984500"/>
            <a:ext cx="265113" cy="258763"/>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20495" name="Oval 3"/>
          <p:cNvSpPr>
            <a:spLocks noChangeArrowheads="1"/>
          </p:cNvSpPr>
          <p:nvPr/>
        </p:nvSpPr>
        <p:spPr bwMode="auto">
          <a:xfrm>
            <a:off x="2627313" y="2935288"/>
            <a:ext cx="265112" cy="258762"/>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20496" name="Oval 3"/>
          <p:cNvSpPr>
            <a:spLocks noChangeArrowheads="1"/>
          </p:cNvSpPr>
          <p:nvPr/>
        </p:nvSpPr>
        <p:spPr bwMode="auto">
          <a:xfrm>
            <a:off x="2149475" y="3287713"/>
            <a:ext cx="265113" cy="258762"/>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20497" name="Oval 3"/>
          <p:cNvSpPr>
            <a:spLocks noChangeArrowheads="1"/>
          </p:cNvSpPr>
          <p:nvPr/>
        </p:nvSpPr>
        <p:spPr bwMode="auto">
          <a:xfrm>
            <a:off x="2479675" y="3303588"/>
            <a:ext cx="265113" cy="258762"/>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20498" name="Oval 3"/>
          <p:cNvSpPr>
            <a:spLocks noChangeArrowheads="1"/>
          </p:cNvSpPr>
          <p:nvPr/>
        </p:nvSpPr>
        <p:spPr bwMode="auto">
          <a:xfrm>
            <a:off x="2349500" y="3424238"/>
            <a:ext cx="265113" cy="258762"/>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20499" name="Oval 3"/>
          <p:cNvSpPr>
            <a:spLocks noChangeArrowheads="1"/>
          </p:cNvSpPr>
          <p:nvPr/>
        </p:nvSpPr>
        <p:spPr bwMode="auto">
          <a:xfrm>
            <a:off x="2451100" y="2998788"/>
            <a:ext cx="265113" cy="258762"/>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20500" name="Oval 3"/>
          <p:cNvSpPr>
            <a:spLocks noChangeArrowheads="1"/>
          </p:cNvSpPr>
          <p:nvPr/>
        </p:nvSpPr>
        <p:spPr bwMode="auto">
          <a:xfrm>
            <a:off x="2628900" y="3251200"/>
            <a:ext cx="265113" cy="258763"/>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20501" name="Oval 3"/>
          <p:cNvSpPr>
            <a:spLocks noChangeArrowheads="1"/>
          </p:cNvSpPr>
          <p:nvPr/>
        </p:nvSpPr>
        <p:spPr bwMode="auto">
          <a:xfrm>
            <a:off x="2265363" y="3163888"/>
            <a:ext cx="265112" cy="260350"/>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20502" name="Oval 3"/>
          <p:cNvSpPr>
            <a:spLocks noChangeArrowheads="1"/>
          </p:cNvSpPr>
          <p:nvPr/>
        </p:nvSpPr>
        <p:spPr bwMode="auto">
          <a:xfrm>
            <a:off x="2565400" y="3452813"/>
            <a:ext cx="265113" cy="258762"/>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20503" name="Freeform 5"/>
          <p:cNvSpPr>
            <a:spLocks/>
          </p:cNvSpPr>
          <p:nvPr/>
        </p:nvSpPr>
        <p:spPr bwMode="auto">
          <a:xfrm>
            <a:off x="1443038" y="2043113"/>
            <a:ext cx="1196975" cy="1106487"/>
          </a:xfrm>
          <a:custGeom>
            <a:avLst/>
            <a:gdLst>
              <a:gd name="T0" fmla="*/ 72 w 664"/>
              <a:gd name="T1" fmla="*/ 0 h 576"/>
              <a:gd name="T2" fmla="*/ 24 w 664"/>
              <a:gd name="T3" fmla="*/ 144 h 576"/>
              <a:gd name="T4" fmla="*/ 216 w 664"/>
              <a:gd name="T5" fmla="*/ 96 h 576"/>
              <a:gd name="T6" fmla="*/ 216 w 664"/>
              <a:gd name="T7" fmla="*/ 240 h 576"/>
              <a:gd name="T8" fmla="*/ 360 w 664"/>
              <a:gd name="T9" fmla="*/ 192 h 576"/>
              <a:gd name="T10" fmla="*/ 360 w 664"/>
              <a:gd name="T11" fmla="*/ 384 h 576"/>
              <a:gd name="T12" fmla="*/ 504 w 664"/>
              <a:gd name="T13" fmla="*/ 336 h 576"/>
              <a:gd name="T14" fmla="*/ 504 w 664"/>
              <a:gd name="T15" fmla="*/ 480 h 576"/>
              <a:gd name="T16" fmla="*/ 648 w 664"/>
              <a:gd name="T17" fmla="*/ 432 h 576"/>
              <a:gd name="T18" fmla="*/ 600 w 664"/>
              <a:gd name="T19" fmla="*/ 576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4"/>
              <a:gd name="T31" fmla="*/ 0 h 576"/>
              <a:gd name="T32" fmla="*/ 664 w 664"/>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4" h="576">
                <a:moveTo>
                  <a:pt x="72" y="0"/>
                </a:moveTo>
                <a:cubicBezTo>
                  <a:pt x="36" y="64"/>
                  <a:pt x="0" y="128"/>
                  <a:pt x="24" y="144"/>
                </a:cubicBezTo>
                <a:cubicBezTo>
                  <a:pt x="48" y="160"/>
                  <a:pt x="184" y="80"/>
                  <a:pt x="216" y="96"/>
                </a:cubicBezTo>
                <a:cubicBezTo>
                  <a:pt x="248" y="112"/>
                  <a:pt x="192" y="224"/>
                  <a:pt x="216" y="240"/>
                </a:cubicBezTo>
                <a:cubicBezTo>
                  <a:pt x="240" y="256"/>
                  <a:pt x="336" y="168"/>
                  <a:pt x="360" y="192"/>
                </a:cubicBezTo>
                <a:cubicBezTo>
                  <a:pt x="384" y="216"/>
                  <a:pt x="336" y="360"/>
                  <a:pt x="360" y="384"/>
                </a:cubicBezTo>
                <a:cubicBezTo>
                  <a:pt x="384" y="408"/>
                  <a:pt x="480" y="320"/>
                  <a:pt x="504" y="336"/>
                </a:cubicBezTo>
                <a:cubicBezTo>
                  <a:pt x="528" y="352"/>
                  <a:pt x="480" y="464"/>
                  <a:pt x="504" y="480"/>
                </a:cubicBezTo>
                <a:cubicBezTo>
                  <a:pt x="528" y="496"/>
                  <a:pt x="632" y="416"/>
                  <a:pt x="648" y="432"/>
                </a:cubicBezTo>
                <a:cubicBezTo>
                  <a:pt x="664" y="448"/>
                  <a:pt x="608" y="552"/>
                  <a:pt x="600" y="576"/>
                </a:cubicBez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20504" name="Oval 3"/>
          <p:cNvSpPr>
            <a:spLocks noChangeArrowheads="1"/>
          </p:cNvSpPr>
          <p:nvPr/>
        </p:nvSpPr>
        <p:spPr bwMode="auto">
          <a:xfrm>
            <a:off x="8867775" y="2787650"/>
            <a:ext cx="265113" cy="258763"/>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20505" name="Oval 3"/>
          <p:cNvSpPr>
            <a:spLocks noChangeArrowheads="1"/>
          </p:cNvSpPr>
          <p:nvPr/>
        </p:nvSpPr>
        <p:spPr bwMode="auto">
          <a:xfrm>
            <a:off x="5783263" y="2784475"/>
            <a:ext cx="265112" cy="258763"/>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20506" name="TextBox 47"/>
          <p:cNvSpPr txBox="1">
            <a:spLocks noChangeArrowheads="1"/>
          </p:cNvSpPr>
          <p:nvPr/>
        </p:nvSpPr>
        <p:spPr bwMode="auto">
          <a:xfrm>
            <a:off x="5757863" y="2727325"/>
            <a:ext cx="295275" cy="307975"/>
          </a:xfrm>
          <a:prstGeom prst="rect">
            <a:avLst/>
          </a:prstGeom>
          <a:noFill/>
          <a:ln w="9525">
            <a:noFill/>
            <a:miter lim="800000"/>
            <a:headEnd/>
            <a:tailEnd/>
          </a:ln>
        </p:spPr>
        <p:txBody>
          <a:bodyPr wrap="none">
            <a:prstTxWarp prst="textNoShape">
              <a:avLst/>
            </a:prstTxWarp>
            <a:spAutoFit/>
          </a:bodyPr>
          <a:lstStyle/>
          <a:p>
            <a:r>
              <a:rPr lang="en-US" sz="1400" b="1"/>
              <a:t>p</a:t>
            </a:r>
          </a:p>
        </p:txBody>
      </p:sp>
      <p:sp>
        <p:nvSpPr>
          <p:cNvPr id="20507" name="TextBox 48"/>
          <p:cNvSpPr txBox="1">
            <a:spLocks noChangeArrowheads="1"/>
          </p:cNvSpPr>
          <p:nvPr/>
        </p:nvSpPr>
        <p:spPr bwMode="auto">
          <a:xfrm>
            <a:off x="8853488" y="2754313"/>
            <a:ext cx="293687" cy="307975"/>
          </a:xfrm>
          <a:prstGeom prst="rect">
            <a:avLst/>
          </a:prstGeom>
          <a:noFill/>
          <a:ln w="9525">
            <a:noFill/>
            <a:miter lim="800000"/>
            <a:headEnd/>
            <a:tailEnd/>
          </a:ln>
        </p:spPr>
        <p:txBody>
          <a:bodyPr wrap="none">
            <a:prstTxWarp prst="textNoShape">
              <a:avLst/>
            </a:prstTxWarp>
            <a:spAutoFit/>
          </a:bodyPr>
          <a:lstStyle/>
          <a:p>
            <a:r>
              <a:rPr lang="en-US" sz="1400" b="1"/>
              <a:t>n</a:t>
            </a:r>
          </a:p>
        </p:txBody>
      </p:sp>
      <p:sp>
        <p:nvSpPr>
          <p:cNvPr id="20508" name="TextBox 49"/>
          <p:cNvSpPr txBox="1">
            <a:spLocks noChangeArrowheads="1"/>
          </p:cNvSpPr>
          <p:nvPr/>
        </p:nvSpPr>
        <p:spPr bwMode="auto">
          <a:xfrm>
            <a:off x="2300288" y="2212975"/>
            <a:ext cx="479425" cy="522288"/>
          </a:xfrm>
          <a:prstGeom prst="rect">
            <a:avLst/>
          </a:prstGeom>
          <a:noFill/>
          <a:ln w="9525">
            <a:noFill/>
            <a:miter lim="800000"/>
            <a:headEnd/>
            <a:tailEnd/>
          </a:ln>
        </p:spPr>
        <p:txBody>
          <a:bodyPr wrap="none">
            <a:prstTxWarp prst="textNoShape">
              <a:avLst/>
            </a:prstTxWarp>
            <a:spAutoFit/>
          </a:bodyPr>
          <a:lstStyle/>
          <a:p>
            <a:r>
              <a:rPr lang="en-US" sz="2800" b="1">
                <a:latin typeface="Symbol" pitchFamily="-112" charset="2"/>
                <a:ea typeface="Symbol" pitchFamily="-112" charset="2"/>
                <a:cs typeface="Symbol" pitchFamily="-112" charset="2"/>
              </a:rPr>
              <a:t>g*</a:t>
            </a:r>
          </a:p>
        </p:txBody>
      </p:sp>
      <p:sp>
        <p:nvSpPr>
          <p:cNvPr id="20509" name="TextBox 50"/>
          <p:cNvSpPr txBox="1">
            <a:spLocks noChangeArrowheads="1"/>
          </p:cNvSpPr>
          <p:nvPr/>
        </p:nvSpPr>
        <p:spPr bwMode="auto">
          <a:xfrm>
            <a:off x="225425" y="3368675"/>
            <a:ext cx="4097338" cy="677863"/>
          </a:xfrm>
          <a:prstGeom prst="rect">
            <a:avLst/>
          </a:prstGeom>
          <a:noFill/>
          <a:ln w="9525">
            <a:noFill/>
            <a:miter lim="800000"/>
            <a:headEnd/>
            <a:tailEnd/>
          </a:ln>
        </p:spPr>
        <p:txBody>
          <a:bodyPr wrap="none">
            <a:prstTxWarp prst="textNoShape">
              <a:avLst/>
            </a:prstTxWarp>
            <a:spAutoFit/>
          </a:bodyPr>
          <a:lstStyle/>
          <a:p>
            <a:r>
              <a:rPr lang="en-US" sz="2000" b="1"/>
              <a:t>Nucleus at rest</a:t>
            </a:r>
          </a:p>
          <a:p>
            <a:r>
              <a:rPr lang="en-US" sz="1800"/>
              <a:t>(</a:t>
            </a:r>
            <a:r>
              <a:rPr lang="en-US" sz="1800" b="1">
                <a:solidFill>
                  <a:srgbClr val="0000FF"/>
                </a:solidFill>
              </a:rPr>
              <a:t>A</a:t>
            </a:r>
            <a:r>
              <a:rPr lang="en-US" sz="1800"/>
              <a:t> nucleons = </a:t>
            </a:r>
            <a:r>
              <a:rPr lang="en-US" sz="1800" b="1">
                <a:solidFill>
                  <a:schemeClr val="accent1"/>
                </a:solidFill>
              </a:rPr>
              <a:t>Z</a:t>
            </a:r>
            <a:r>
              <a:rPr lang="en-US" sz="1800"/>
              <a:t> protons +</a:t>
            </a:r>
            <a:r>
              <a:rPr lang="en-US" sz="1800">
                <a:solidFill>
                  <a:srgbClr val="FF0000"/>
                </a:solidFill>
              </a:rPr>
              <a:t> </a:t>
            </a:r>
            <a:r>
              <a:rPr lang="en-US" sz="1800" b="1">
                <a:solidFill>
                  <a:srgbClr val="FF6600"/>
                </a:solidFill>
              </a:rPr>
              <a:t>N</a:t>
            </a:r>
            <a:r>
              <a:rPr lang="en-US" sz="1800">
                <a:solidFill>
                  <a:srgbClr val="FF0000"/>
                </a:solidFill>
              </a:rPr>
              <a:t> </a:t>
            </a:r>
            <a:r>
              <a:rPr lang="en-US" sz="1800"/>
              <a:t>neutrons)</a:t>
            </a:r>
          </a:p>
        </p:txBody>
      </p:sp>
      <p:sp>
        <p:nvSpPr>
          <p:cNvPr id="20510" name="TextBox 51"/>
          <p:cNvSpPr txBox="1">
            <a:spLocks noChangeArrowheads="1"/>
          </p:cNvSpPr>
          <p:nvPr/>
        </p:nvSpPr>
        <p:spPr bwMode="auto">
          <a:xfrm>
            <a:off x="188913" y="1598613"/>
            <a:ext cx="423862" cy="460375"/>
          </a:xfrm>
          <a:prstGeom prst="rect">
            <a:avLst/>
          </a:prstGeom>
          <a:noFill/>
          <a:ln w="9525">
            <a:noFill/>
            <a:miter lim="800000"/>
            <a:headEnd/>
            <a:tailEnd/>
          </a:ln>
        </p:spPr>
        <p:txBody>
          <a:bodyPr wrap="none">
            <a:prstTxWarp prst="textNoShape">
              <a:avLst/>
            </a:prstTxWarp>
            <a:spAutoFit/>
          </a:bodyPr>
          <a:lstStyle/>
          <a:p>
            <a:r>
              <a:rPr lang="en-US" b="1"/>
              <a:t>e</a:t>
            </a:r>
            <a:r>
              <a:rPr lang="en-US" b="1" baseline="30000"/>
              <a:t>-</a:t>
            </a:r>
          </a:p>
        </p:txBody>
      </p:sp>
      <p:sp>
        <p:nvSpPr>
          <p:cNvPr id="20511" name="TextBox 52"/>
          <p:cNvSpPr txBox="1">
            <a:spLocks noChangeArrowheads="1"/>
          </p:cNvSpPr>
          <p:nvPr/>
        </p:nvSpPr>
        <p:spPr bwMode="auto">
          <a:xfrm>
            <a:off x="2403475" y="955675"/>
            <a:ext cx="423863" cy="460375"/>
          </a:xfrm>
          <a:prstGeom prst="rect">
            <a:avLst/>
          </a:prstGeom>
          <a:noFill/>
          <a:ln w="9525">
            <a:noFill/>
            <a:miter lim="800000"/>
            <a:headEnd/>
            <a:tailEnd/>
          </a:ln>
        </p:spPr>
        <p:txBody>
          <a:bodyPr>
            <a:prstTxWarp prst="textNoShape">
              <a:avLst/>
            </a:prstTxWarp>
            <a:spAutoFit/>
          </a:bodyPr>
          <a:lstStyle/>
          <a:p>
            <a:r>
              <a:rPr lang="en-US" b="1"/>
              <a:t>e</a:t>
            </a:r>
            <a:r>
              <a:rPr lang="en-US" b="1" baseline="30000"/>
              <a:t>-</a:t>
            </a:r>
          </a:p>
        </p:txBody>
      </p:sp>
      <p:sp>
        <p:nvSpPr>
          <p:cNvPr id="20512" name="TextBox 53"/>
          <p:cNvSpPr txBox="1">
            <a:spLocks noChangeArrowheads="1"/>
          </p:cNvSpPr>
          <p:nvPr/>
        </p:nvSpPr>
        <p:spPr bwMode="auto">
          <a:xfrm>
            <a:off x="3218238" y="1521502"/>
            <a:ext cx="634008" cy="1015663"/>
          </a:xfrm>
          <a:prstGeom prst="rect">
            <a:avLst/>
          </a:prstGeom>
          <a:noFill/>
          <a:ln w="9525">
            <a:noFill/>
            <a:miter lim="800000"/>
            <a:headEnd/>
            <a:tailEnd/>
          </a:ln>
        </p:spPr>
        <p:txBody>
          <a:bodyPr wrap="none">
            <a:prstTxWarp prst="textNoShape">
              <a:avLst/>
            </a:prstTxWarp>
            <a:spAutoFit/>
          </a:bodyPr>
          <a:lstStyle/>
          <a:p>
            <a:r>
              <a:rPr lang="en-US" sz="6000" b="1" dirty="0" smtClean="0"/>
              <a:t>=</a:t>
            </a:r>
            <a:endParaRPr lang="en-US" sz="6000" b="1" dirty="0"/>
          </a:p>
        </p:txBody>
      </p:sp>
      <p:sp>
        <p:nvSpPr>
          <p:cNvPr id="20513" name="Line 4"/>
          <p:cNvSpPr>
            <a:spLocks noChangeShapeType="1"/>
          </p:cNvSpPr>
          <p:nvPr/>
        </p:nvSpPr>
        <p:spPr bwMode="auto">
          <a:xfrm>
            <a:off x="4464050" y="2044700"/>
            <a:ext cx="731838" cy="0"/>
          </a:xfrm>
          <a:prstGeom prst="line">
            <a:avLst/>
          </a:prstGeom>
          <a:noFill/>
          <a:ln w="19050">
            <a:solidFill>
              <a:srgbClr val="131313"/>
            </a:solidFill>
            <a:round/>
            <a:headEnd/>
            <a:tailEnd type="triangle" w="med" len="med"/>
          </a:ln>
        </p:spPr>
        <p:txBody>
          <a:bodyPr wrap="none" anchor="ctr">
            <a:prstTxWarp prst="textNoShape">
              <a:avLst/>
            </a:prstTxWarp>
          </a:bodyPr>
          <a:lstStyle/>
          <a:p>
            <a:endParaRPr lang="en-US"/>
          </a:p>
        </p:txBody>
      </p:sp>
      <p:cxnSp>
        <p:nvCxnSpPr>
          <p:cNvPr id="20514" name="AutoShape 6"/>
          <p:cNvCxnSpPr>
            <a:cxnSpLocks noChangeShapeType="1"/>
          </p:cNvCxnSpPr>
          <p:nvPr/>
        </p:nvCxnSpPr>
        <p:spPr bwMode="auto">
          <a:xfrm flipV="1">
            <a:off x="5146675" y="1697038"/>
            <a:ext cx="762000" cy="374650"/>
          </a:xfrm>
          <a:prstGeom prst="straightConnector1">
            <a:avLst/>
          </a:prstGeom>
          <a:noFill/>
          <a:ln w="19050">
            <a:solidFill>
              <a:srgbClr val="131313"/>
            </a:solidFill>
            <a:round/>
            <a:headEnd/>
            <a:tailEnd type="triangle" w="med" len="med"/>
          </a:ln>
        </p:spPr>
      </p:cxnSp>
      <p:sp>
        <p:nvSpPr>
          <p:cNvPr id="20515" name="Line 15"/>
          <p:cNvSpPr>
            <a:spLocks noChangeShapeType="1"/>
          </p:cNvSpPr>
          <p:nvPr/>
        </p:nvSpPr>
        <p:spPr bwMode="auto">
          <a:xfrm>
            <a:off x="5211763" y="2044700"/>
            <a:ext cx="731837" cy="0"/>
          </a:xfrm>
          <a:prstGeom prst="line">
            <a:avLst/>
          </a:prstGeom>
          <a:noFill/>
          <a:ln w="9525">
            <a:solidFill>
              <a:schemeClr val="bg2"/>
            </a:solidFill>
            <a:prstDash val="dash"/>
            <a:round/>
            <a:headEnd/>
            <a:tailEnd/>
          </a:ln>
        </p:spPr>
        <p:txBody>
          <a:bodyPr wrap="none" anchor="ctr">
            <a:prstTxWarp prst="textNoShape">
              <a:avLst/>
            </a:prstTxWarp>
          </a:bodyPr>
          <a:lstStyle/>
          <a:p>
            <a:endParaRPr lang="en-US"/>
          </a:p>
        </p:txBody>
      </p:sp>
      <p:sp>
        <p:nvSpPr>
          <p:cNvPr id="20516" name="Freeform 16"/>
          <p:cNvSpPr>
            <a:spLocks/>
          </p:cNvSpPr>
          <p:nvPr/>
        </p:nvSpPr>
        <p:spPr bwMode="auto">
          <a:xfrm>
            <a:off x="5724525" y="1789113"/>
            <a:ext cx="90488" cy="255587"/>
          </a:xfrm>
          <a:custGeom>
            <a:avLst/>
            <a:gdLst>
              <a:gd name="T0" fmla="*/ 0 w 48"/>
              <a:gd name="T1" fmla="*/ 0 h 144"/>
              <a:gd name="T2" fmla="*/ 48 w 48"/>
              <a:gd name="T3" fmla="*/ 144 h 144"/>
              <a:gd name="T4" fmla="*/ 0 60000 65536"/>
              <a:gd name="T5" fmla="*/ 0 60000 65536"/>
              <a:gd name="T6" fmla="*/ 0 w 48"/>
              <a:gd name="T7" fmla="*/ 0 h 144"/>
              <a:gd name="T8" fmla="*/ 48 w 48"/>
              <a:gd name="T9" fmla="*/ 144 h 144"/>
            </a:gdLst>
            <a:ahLst/>
            <a:cxnLst>
              <a:cxn ang="T4">
                <a:pos x="T0" y="T1"/>
              </a:cxn>
              <a:cxn ang="T5">
                <a:pos x="T2" y="T3"/>
              </a:cxn>
            </a:cxnLst>
            <a:rect l="T6" t="T7" r="T8" b="T9"/>
            <a:pathLst>
              <a:path w="48" h="144">
                <a:moveTo>
                  <a:pt x="0" y="0"/>
                </a:moveTo>
                <a:cubicBezTo>
                  <a:pt x="0" y="0"/>
                  <a:pt x="24" y="72"/>
                  <a:pt x="48" y="144"/>
                </a:cubicBezTo>
              </a:path>
            </a:pathLst>
          </a:custGeom>
          <a:solidFill>
            <a:srgbClr val="213A66"/>
          </a:solidFill>
          <a:ln w="9525">
            <a:solidFill>
              <a:schemeClr val="bg2"/>
            </a:solidFill>
            <a:round/>
            <a:headEnd/>
            <a:tailEnd/>
          </a:ln>
        </p:spPr>
        <p:txBody>
          <a:bodyPr wrap="none" anchor="ctr">
            <a:prstTxWarp prst="textNoShape">
              <a:avLst/>
            </a:prstTxWarp>
          </a:bodyPr>
          <a:lstStyle/>
          <a:p>
            <a:endParaRPr lang="en-US"/>
          </a:p>
        </p:txBody>
      </p:sp>
      <p:sp>
        <p:nvSpPr>
          <p:cNvPr id="20517" name="Freeform 5"/>
          <p:cNvSpPr>
            <a:spLocks/>
          </p:cNvSpPr>
          <p:nvPr/>
        </p:nvSpPr>
        <p:spPr bwMode="auto">
          <a:xfrm>
            <a:off x="5078413" y="2044700"/>
            <a:ext cx="842962" cy="771525"/>
          </a:xfrm>
          <a:custGeom>
            <a:avLst/>
            <a:gdLst>
              <a:gd name="T0" fmla="*/ 72 w 664"/>
              <a:gd name="T1" fmla="*/ 0 h 576"/>
              <a:gd name="T2" fmla="*/ 24 w 664"/>
              <a:gd name="T3" fmla="*/ 144 h 576"/>
              <a:gd name="T4" fmla="*/ 216 w 664"/>
              <a:gd name="T5" fmla="*/ 96 h 576"/>
              <a:gd name="T6" fmla="*/ 216 w 664"/>
              <a:gd name="T7" fmla="*/ 240 h 576"/>
              <a:gd name="T8" fmla="*/ 360 w 664"/>
              <a:gd name="T9" fmla="*/ 192 h 576"/>
              <a:gd name="T10" fmla="*/ 360 w 664"/>
              <a:gd name="T11" fmla="*/ 384 h 576"/>
              <a:gd name="T12" fmla="*/ 504 w 664"/>
              <a:gd name="T13" fmla="*/ 336 h 576"/>
              <a:gd name="T14" fmla="*/ 504 w 664"/>
              <a:gd name="T15" fmla="*/ 480 h 576"/>
              <a:gd name="T16" fmla="*/ 648 w 664"/>
              <a:gd name="T17" fmla="*/ 432 h 576"/>
              <a:gd name="T18" fmla="*/ 600 w 664"/>
              <a:gd name="T19" fmla="*/ 576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4"/>
              <a:gd name="T31" fmla="*/ 0 h 576"/>
              <a:gd name="T32" fmla="*/ 664 w 664"/>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4" h="576">
                <a:moveTo>
                  <a:pt x="72" y="0"/>
                </a:moveTo>
                <a:cubicBezTo>
                  <a:pt x="36" y="64"/>
                  <a:pt x="0" y="128"/>
                  <a:pt x="24" y="144"/>
                </a:cubicBezTo>
                <a:cubicBezTo>
                  <a:pt x="48" y="160"/>
                  <a:pt x="184" y="80"/>
                  <a:pt x="216" y="96"/>
                </a:cubicBezTo>
                <a:cubicBezTo>
                  <a:pt x="248" y="112"/>
                  <a:pt x="192" y="224"/>
                  <a:pt x="216" y="240"/>
                </a:cubicBezTo>
                <a:cubicBezTo>
                  <a:pt x="240" y="256"/>
                  <a:pt x="336" y="168"/>
                  <a:pt x="360" y="192"/>
                </a:cubicBezTo>
                <a:cubicBezTo>
                  <a:pt x="384" y="216"/>
                  <a:pt x="336" y="360"/>
                  <a:pt x="360" y="384"/>
                </a:cubicBezTo>
                <a:cubicBezTo>
                  <a:pt x="384" y="408"/>
                  <a:pt x="480" y="320"/>
                  <a:pt x="504" y="336"/>
                </a:cubicBezTo>
                <a:cubicBezTo>
                  <a:pt x="528" y="352"/>
                  <a:pt x="480" y="464"/>
                  <a:pt x="504" y="480"/>
                </a:cubicBezTo>
                <a:cubicBezTo>
                  <a:pt x="528" y="496"/>
                  <a:pt x="632" y="416"/>
                  <a:pt x="648" y="432"/>
                </a:cubicBezTo>
                <a:cubicBezTo>
                  <a:pt x="664" y="448"/>
                  <a:pt x="608" y="552"/>
                  <a:pt x="600" y="576"/>
                </a:cubicBezTo>
              </a:path>
            </a:pathLst>
          </a:custGeom>
          <a:noFill/>
          <a:ln w="19050">
            <a:solidFill>
              <a:schemeClr val="tx1"/>
            </a:solidFill>
            <a:round/>
            <a:headEnd/>
            <a:tailEnd/>
          </a:ln>
        </p:spPr>
        <p:txBody>
          <a:bodyPr wrap="none" anchor="ctr">
            <a:prstTxWarp prst="textNoShape">
              <a:avLst/>
            </a:prstTxWarp>
          </a:bodyPr>
          <a:lstStyle/>
          <a:p>
            <a:endParaRPr lang="en-US"/>
          </a:p>
        </p:txBody>
      </p:sp>
      <p:sp>
        <p:nvSpPr>
          <p:cNvPr id="20518" name="TextBox 95"/>
          <p:cNvSpPr txBox="1">
            <a:spLocks noChangeArrowheads="1"/>
          </p:cNvSpPr>
          <p:nvPr/>
        </p:nvSpPr>
        <p:spPr bwMode="auto">
          <a:xfrm>
            <a:off x="5710238" y="2076450"/>
            <a:ext cx="479425" cy="522288"/>
          </a:xfrm>
          <a:prstGeom prst="rect">
            <a:avLst/>
          </a:prstGeom>
          <a:noFill/>
          <a:ln w="9525">
            <a:noFill/>
            <a:miter lim="800000"/>
            <a:headEnd/>
            <a:tailEnd/>
          </a:ln>
        </p:spPr>
        <p:txBody>
          <a:bodyPr wrap="none">
            <a:prstTxWarp prst="textNoShape">
              <a:avLst/>
            </a:prstTxWarp>
            <a:spAutoFit/>
          </a:bodyPr>
          <a:lstStyle/>
          <a:p>
            <a:r>
              <a:rPr lang="en-US" sz="2800" b="1">
                <a:latin typeface="Symbol" pitchFamily="-112" charset="2"/>
                <a:ea typeface="Symbol" pitchFamily="-112" charset="2"/>
                <a:cs typeface="Symbol" pitchFamily="-112" charset="2"/>
              </a:rPr>
              <a:t>g*</a:t>
            </a:r>
          </a:p>
        </p:txBody>
      </p:sp>
      <p:sp>
        <p:nvSpPr>
          <p:cNvPr id="20519" name="Line 4"/>
          <p:cNvSpPr>
            <a:spLocks noChangeShapeType="1"/>
          </p:cNvSpPr>
          <p:nvPr/>
        </p:nvSpPr>
        <p:spPr bwMode="auto">
          <a:xfrm>
            <a:off x="7570788" y="2057400"/>
            <a:ext cx="731837" cy="0"/>
          </a:xfrm>
          <a:prstGeom prst="line">
            <a:avLst/>
          </a:prstGeom>
          <a:noFill/>
          <a:ln w="19050">
            <a:solidFill>
              <a:srgbClr val="131313"/>
            </a:solidFill>
            <a:round/>
            <a:headEnd/>
            <a:tailEnd type="triangle" w="med" len="med"/>
          </a:ln>
        </p:spPr>
        <p:txBody>
          <a:bodyPr wrap="none" anchor="ctr">
            <a:prstTxWarp prst="textNoShape">
              <a:avLst/>
            </a:prstTxWarp>
          </a:bodyPr>
          <a:lstStyle/>
          <a:p>
            <a:endParaRPr lang="en-US"/>
          </a:p>
        </p:txBody>
      </p:sp>
      <p:cxnSp>
        <p:nvCxnSpPr>
          <p:cNvPr id="20520" name="AutoShape 6"/>
          <p:cNvCxnSpPr>
            <a:cxnSpLocks noChangeShapeType="1"/>
          </p:cNvCxnSpPr>
          <p:nvPr/>
        </p:nvCxnSpPr>
        <p:spPr bwMode="auto">
          <a:xfrm flipV="1">
            <a:off x="8255000" y="1711325"/>
            <a:ext cx="762000" cy="373063"/>
          </a:xfrm>
          <a:prstGeom prst="straightConnector1">
            <a:avLst/>
          </a:prstGeom>
          <a:noFill/>
          <a:ln w="19050">
            <a:solidFill>
              <a:srgbClr val="131313"/>
            </a:solidFill>
            <a:round/>
            <a:headEnd/>
            <a:tailEnd type="triangle" w="med" len="med"/>
          </a:ln>
        </p:spPr>
      </p:cxnSp>
      <p:sp>
        <p:nvSpPr>
          <p:cNvPr id="20521" name="Line 15"/>
          <p:cNvSpPr>
            <a:spLocks noChangeShapeType="1"/>
          </p:cNvSpPr>
          <p:nvPr/>
        </p:nvSpPr>
        <p:spPr bwMode="auto">
          <a:xfrm>
            <a:off x="8320088" y="2057400"/>
            <a:ext cx="730250" cy="0"/>
          </a:xfrm>
          <a:prstGeom prst="line">
            <a:avLst/>
          </a:prstGeom>
          <a:noFill/>
          <a:ln w="9525">
            <a:solidFill>
              <a:schemeClr val="bg2"/>
            </a:solidFill>
            <a:prstDash val="dash"/>
            <a:round/>
            <a:headEnd/>
            <a:tailEnd/>
          </a:ln>
        </p:spPr>
        <p:txBody>
          <a:bodyPr wrap="none" anchor="ctr">
            <a:prstTxWarp prst="textNoShape">
              <a:avLst/>
            </a:prstTxWarp>
          </a:bodyPr>
          <a:lstStyle/>
          <a:p>
            <a:endParaRPr lang="en-US"/>
          </a:p>
        </p:txBody>
      </p:sp>
      <p:sp>
        <p:nvSpPr>
          <p:cNvPr id="20522" name="Freeform 16"/>
          <p:cNvSpPr>
            <a:spLocks/>
          </p:cNvSpPr>
          <p:nvPr/>
        </p:nvSpPr>
        <p:spPr bwMode="auto">
          <a:xfrm>
            <a:off x="8832850" y="1801813"/>
            <a:ext cx="90488" cy="255587"/>
          </a:xfrm>
          <a:custGeom>
            <a:avLst/>
            <a:gdLst>
              <a:gd name="T0" fmla="*/ 0 w 48"/>
              <a:gd name="T1" fmla="*/ 0 h 144"/>
              <a:gd name="T2" fmla="*/ 48 w 48"/>
              <a:gd name="T3" fmla="*/ 144 h 144"/>
              <a:gd name="T4" fmla="*/ 0 60000 65536"/>
              <a:gd name="T5" fmla="*/ 0 60000 65536"/>
              <a:gd name="T6" fmla="*/ 0 w 48"/>
              <a:gd name="T7" fmla="*/ 0 h 144"/>
              <a:gd name="T8" fmla="*/ 48 w 48"/>
              <a:gd name="T9" fmla="*/ 144 h 144"/>
            </a:gdLst>
            <a:ahLst/>
            <a:cxnLst>
              <a:cxn ang="T4">
                <a:pos x="T0" y="T1"/>
              </a:cxn>
              <a:cxn ang="T5">
                <a:pos x="T2" y="T3"/>
              </a:cxn>
            </a:cxnLst>
            <a:rect l="T6" t="T7" r="T8" b="T9"/>
            <a:pathLst>
              <a:path w="48" h="144">
                <a:moveTo>
                  <a:pt x="0" y="0"/>
                </a:moveTo>
                <a:cubicBezTo>
                  <a:pt x="0" y="0"/>
                  <a:pt x="24" y="72"/>
                  <a:pt x="48" y="144"/>
                </a:cubicBezTo>
              </a:path>
            </a:pathLst>
          </a:custGeom>
          <a:solidFill>
            <a:srgbClr val="213A66"/>
          </a:solidFill>
          <a:ln w="9525">
            <a:solidFill>
              <a:schemeClr val="bg2"/>
            </a:solidFill>
            <a:round/>
            <a:headEnd/>
            <a:tailEnd/>
          </a:ln>
        </p:spPr>
        <p:txBody>
          <a:bodyPr wrap="none" anchor="ctr">
            <a:prstTxWarp prst="textNoShape">
              <a:avLst/>
            </a:prstTxWarp>
          </a:bodyPr>
          <a:lstStyle/>
          <a:p>
            <a:endParaRPr lang="en-US"/>
          </a:p>
        </p:txBody>
      </p:sp>
      <p:sp>
        <p:nvSpPr>
          <p:cNvPr id="20523" name="Freeform 5"/>
          <p:cNvSpPr>
            <a:spLocks/>
          </p:cNvSpPr>
          <p:nvPr/>
        </p:nvSpPr>
        <p:spPr bwMode="auto">
          <a:xfrm>
            <a:off x="8186738" y="2057400"/>
            <a:ext cx="842962" cy="773113"/>
          </a:xfrm>
          <a:custGeom>
            <a:avLst/>
            <a:gdLst>
              <a:gd name="T0" fmla="*/ 72 w 664"/>
              <a:gd name="T1" fmla="*/ 0 h 576"/>
              <a:gd name="T2" fmla="*/ 24 w 664"/>
              <a:gd name="T3" fmla="*/ 144 h 576"/>
              <a:gd name="T4" fmla="*/ 216 w 664"/>
              <a:gd name="T5" fmla="*/ 96 h 576"/>
              <a:gd name="T6" fmla="*/ 216 w 664"/>
              <a:gd name="T7" fmla="*/ 240 h 576"/>
              <a:gd name="T8" fmla="*/ 360 w 664"/>
              <a:gd name="T9" fmla="*/ 192 h 576"/>
              <a:gd name="T10" fmla="*/ 360 w 664"/>
              <a:gd name="T11" fmla="*/ 384 h 576"/>
              <a:gd name="T12" fmla="*/ 504 w 664"/>
              <a:gd name="T13" fmla="*/ 336 h 576"/>
              <a:gd name="T14" fmla="*/ 504 w 664"/>
              <a:gd name="T15" fmla="*/ 480 h 576"/>
              <a:gd name="T16" fmla="*/ 648 w 664"/>
              <a:gd name="T17" fmla="*/ 432 h 576"/>
              <a:gd name="T18" fmla="*/ 600 w 664"/>
              <a:gd name="T19" fmla="*/ 576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4"/>
              <a:gd name="T31" fmla="*/ 0 h 576"/>
              <a:gd name="T32" fmla="*/ 664 w 664"/>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4" h="576">
                <a:moveTo>
                  <a:pt x="72" y="0"/>
                </a:moveTo>
                <a:cubicBezTo>
                  <a:pt x="36" y="64"/>
                  <a:pt x="0" y="128"/>
                  <a:pt x="24" y="144"/>
                </a:cubicBezTo>
                <a:cubicBezTo>
                  <a:pt x="48" y="160"/>
                  <a:pt x="184" y="80"/>
                  <a:pt x="216" y="96"/>
                </a:cubicBezTo>
                <a:cubicBezTo>
                  <a:pt x="248" y="112"/>
                  <a:pt x="192" y="224"/>
                  <a:pt x="216" y="240"/>
                </a:cubicBezTo>
                <a:cubicBezTo>
                  <a:pt x="240" y="256"/>
                  <a:pt x="336" y="168"/>
                  <a:pt x="360" y="192"/>
                </a:cubicBezTo>
                <a:cubicBezTo>
                  <a:pt x="384" y="216"/>
                  <a:pt x="336" y="360"/>
                  <a:pt x="360" y="384"/>
                </a:cubicBezTo>
                <a:cubicBezTo>
                  <a:pt x="384" y="408"/>
                  <a:pt x="480" y="320"/>
                  <a:pt x="504" y="336"/>
                </a:cubicBezTo>
                <a:cubicBezTo>
                  <a:pt x="528" y="352"/>
                  <a:pt x="480" y="464"/>
                  <a:pt x="504" y="480"/>
                </a:cubicBezTo>
                <a:cubicBezTo>
                  <a:pt x="528" y="496"/>
                  <a:pt x="632" y="416"/>
                  <a:pt x="648" y="432"/>
                </a:cubicBezTo>
                <a:cubicBezTo>
                  <a:pt x="664" y="448"/>
                  <a:pt x="608" y="552"/>
                  <a:pt x="600" y="576"/>
                </a:cubicBezTo>
              </a:path>
            </a:pathLst>
          </a:custGeom>
          <a:noFill/>
          <a:ln w="19050">
            <a:solidFill>
              <a:schemeClr val="tx1"/>
            </a:solidFill>
            <a:round/>
            <a:headEnd/>
            <a:tailEnd/>
          </a:ln>
        </p:spPr>
        <p:txBody>
          <a:bodyPr wrap="none" anchor="ctr">
            <a:prstTxWarp prst="textNoShape">
              <a:avLst/>
            </a:prstTxWarp>
          </a:bodyPr>
          <a:lstStyle/>
          <a:p>
            <a:endParaRPr lang="en-US"/>
          </a:p>
        </p:txBody>
      </p:sp>
      <p:sp>
        <p:nvSpPr>
          <p:cNvPr id="20524" name="TextBox 108"/>
          <p:cNvSpPr txBox="1">
            <a:spLocks noChangeArrowheads="1"/>
          </p:cNvSpPr>
          <p:nvPr/>
        </p:nvSpPr>
        <p:spPr bwMode="auto">
          <a:xfrm>
            <a:off x="8816975" y="2089150"/>
            <a:ext cx="479425" cy="523875"/>
          </a:xfrm>
          <a:prstGeom prst="rect">
            <a:avLst/>
          </a:prstGeom>
          <a:noFill/>
          <a:ln w="9525">
            <a:noFill/>
            <a:miter lim="800000"/>
            <a:headEnd/>
            <a:tailEnd/>
          </a:ln>
        </p:spPr>
        <p:txBody>
          <a:bodyPr wrap="none">
            <a:prstTxWarp prst="textNoShape">
              <a:avLst/>
            </a:prstTxWarp>
            <a:spAutoFit/>
          </a:bodyPr>
          <a:lstStyle/>
          <a:p>
            <a:r>
              <a:rPr lang="en-US" sz="2800" b="1">
                <a:latin typeface="Symbol" pitchFamily="-112" charset="2"/>
                <a:ea typeface="Symbol" pitchFamily="-112" charset="2"/>
                <a:cs typeface="Symbol" pitchFamily="-112" charset="2"/>
              </a:rPr>
              <a:t>g*</a:t>
            </a:r>
          </a:p>
        </p:txBody>
      </p:sp>
      <p:sp>
        <p:nvSpPr>
          <p:cNvPr id="20525" name="TextBox 109"/>
          <p:cNvSpPr txBox="1">
            <a:spLocks noChangeArrowheads="1"/>
          </p:cNvSpPr>
          <p:nvPr/>
        </p:nvSpPr>
        <p:spPr bwMode="auto">
          <a:xfrm>
            <a:off x="3973513" y="1824038"/>
            <a:ext cx="373062" cy="461962"/>
          </a:xfrm>
          <a:prstGeom prst="rect">
            <a:avLst/>
          </a:prstGeom>
          <a:noFill/>
          <a:ln w="9525">
            <a:noFill/>
            <a:miter lim="800000"/>
            <a:headEnd/>
            <a:tailEnd/>
          </a:ln>
        </p:spPr>
        <p:txBody>
          <a:bodyPr wrap="none">
            <a:prstTxWarp prst="textNoShape">
              <a:avLst/>
            </a:prstTxWarp>
            <a:spAutoFit/>
          </a:bodyPr>
          <a:lstStyle/>
          <a:p>
            <a:r>
              <a:rPr lang="en-US" b="1">
                <a:solidFill>
                  <a:schemeClr val="accent1"/>
                </a:solidFill>
              </a:rPr>
              <a:t>Z</a:t>
            </a:r>
            <a:endParaRPr lang="en-US"/>
          </a:p>
        </p:txBody>
      </p:sp>
      <p:sp>
        <p:nvSpPr>
          <p:cNvPr id="20526" name="TextBox 110"/>
          <p:cNvSpPr txBox="1">
            <a:spLocks noChangeArrowheads="1"/>
          </p:cNvSpPr>
          <p:nvPr/>
        </p:nvSpPr>
        <p:spPr bwMode="auto">
          <a:xfrm>
            <a:off x="6340475" y="1774825"/>
            <a:ext cx="423863" cy="585788"/>
          </a:xfrm>
          <a:prstGeom prst="rect">
            <a:avLst/>
          </a:prstGeom>
          <a:noFill/>
          <a:ln w="9525">
            <a:noFill/>
            <a:miter lim="800000"/>
            <a:headEnd/>
            <a:tailEnd/>
          </a:ln>
        </p:spPr>
        <p:txBody>
          <a:bodyPr wrap="none">
            <a:prstTxWarp prst="textNoShape">
              <a:avLst/>
            </a:prstTxWarp>
            <a:spAutoFit/>
          </a:bodyPr>
          <a:lstStyle/>
          <a:p>
            <a:r>
              <a:rPr lang="en-US" sz="3200" b="1"/>
              <a:t>+</a:t>
            </a:r>
            <a:endParaRPr lang="en-US"/>
          </a:p>
        </p:txBody>
      </p:sp>
      <p:sp>
        <p:nvSpPr>
          <p:cNvPr id="20527" name="TextBox 111"/>
          <p:cNvSpPr txBox="1">
            <a:spLocks noChangeArrowheads="1"/>
          </p:cNvSpPr>
          <p:nvPr/>
        </p:nvSpPr>
        <p:spPr bwMode="auto">
          <a:xfrm>
            <a:off x="7031038" y="1825625"/>
            <a:ext cx="407987" cy="461963"/>
          </a:xfrm>
          <a:prstGeom prst="rect">
            <a:avLst/>
          </a:prstGeom>
          <a:noFill/>
          <a:ln w="9525">
            <a:noFill/>
            <a:miter lim="800000"/>
            <a:headEnd/>
            <a:tailEnd/>
          </a:ln>
        </p:spPr>
        <p:txBody>
          <a:bodyPr wrap="none">
            <a:prstTxWarp prst="textNoShape">
              <a:avLst/>
            </a:prstTxWarp>
            <a:spAutoFit/>
          </a:bodyPr>
          <a:lstStyle/>
          <a:p>
            <a:r>
              <a:rPr lang="en-US" b="1">
                <a:solidFill>
                  <a:srgbClr val="FF6600"/>
                </a:solidFill>
              </a:rPr>
              <a:t>N</a:t>
            </a:r>
            <a:endParaRPr lang="en-US">
              <a:solidFill>
                <a:srgbClr val="FF6600"/>
              </a:solidFill>
            </a:endParaRPr>
          </a:p>
        </p:txBody>
      </p:sp>
      <p:pic>
        <p:nvPicPr>
          <p:cNvPr id="92" name="Picture 91" descr="EMC_original_th.gif"/>
          <p:cNvPicPr>
            <a:picLocks noChangeAspect="1"/>
          </p:cNvPicPr>
          <p:nvPr/>
        </p:nvPicPr>
        <p:blipFill>
          <a:blip r:embed="rId5"/>
          <a:stretch>
            <a:fillRect/>
          </a:stretch>
        </p:blipFill>
        <p:spPr>
          <a:xfrm>
            <a:off x="5824589" y="3230261"/>
            <a:ext cx="3447298" cy="3769245"/>
          </a:xfrm>
          <a:prstGeom prst="rect">
            <a:avLst/>
          </a:prstGeom>
          <a:noFill/>
        </p:spPr>
      </p:pic>
      <p:graphicFrame>
        <p:nvGraphicFramePr>
          <p:cNvPr id="94" name="Object 93"/>
          <p:cNvGraphicFramePr>
            <a:graphicFrameLocks noChangeAspect="1"/>
          </p:cNvGraphicFramePr>
          <p:nvPr/>
        </p:nvGraphicFramePr>
        <p:xfrm>
          <a:off x="1798083" y="5006814"/>
          <a:ext cx="3311221" cy="542560"/>
        </p:xfrm>
        <a:graphic>
          <a:graphicData uri="http://schemas.openxmlformats.org/presentationml/2006/ole">
            <p:oleObj spid="_x0000_s98309" name="Equation" r:id="rId6" imgW="1397000" imgH="203200" progId="Equation.3">
              <p:embed/>
            </p:oleObj>
          </a:graphicData>
        </a:graphic>
      </p:graphicFrame>
      <p:sp>
        <p:nvSpPr>
          <p:cNvPr id="50" name="TextBox 49"/>
          <p:cNvSpPr txBox="1"/>
          <p:nvPr/>
        </p:nvSpPr>
        <p:spPr>
          <a:xfrm>
            <a:off x="6552483" y="3026541"/>
            <a:ext cx="2562946" cy="276999"/>
          </a:xfrm>
          <a:prstGeom prst="rect">
            <a:avLst/>
          </a:prstGeom>
          <a:noFill/>
        </p:spPr>
        <p:txBody>
          <a:bodyPr wrap="none" rtlCol="0">
            <a:spAutoFit/>
          </a:bodyPr>
          <a:lstStyle/>
          <a:p>
            <a:r>
              <a:rPr lang="en-US" sz="1200" dirty="0" err="1" smtClean="0">
                <a:solidFill>
                  <a:srgbClr val="9316B0"/>
                </a:solidFill>
              </a:rPr>
              <a:t>Aubert</a:t>
            </a:r>
            <a:r>
              <a:rPr lang="en-US" sz="1200" dirty="0" smtClean="0">
                <a:solidFill>
                  <a:srgbClr val="9316B0"/>
                </a:solidFill>
              </a:rPr>
              <a:t> et al., PLB123, 275 (1983)</a:t>
            </a:r>
            <a:endParaRPr lang="en-US" sz="1200" dirty="0">
              <a:solidFill>
                <a:srgbClr val="9316B0"/>
              </a:solidFill>
            </a:endParaRPr>
          </a:p>
        </p:txBody>
      </p:sp>
      <p:sp>
        <p:nvSpPr>
          <p:cNvPr id="52" name="TextBox 51"/>
          <p:cNvSpPr txBox="1"/>
          <p:nvPr/>
        </p:nvSpPr>
        <p:spPr>
          <a:xfrm rot="16200000">
            <a:off x="5149569" y="4745439"/>
            <a:ext cx="1786298" cy="461665"/>
          </a:xfrm>
          <a:prstGeom prst="rect">
            <a:avLst/>
          </a:prstGeom>
          <a:solidFill>
            <a:srgbClr val="F8F8F8"/>
          </a:solidFill>
        </p:spPr>
        <p:txBody>
          <a:bodyPr wrap="square" rtlCol="0">
            <a:spAutoFit/>
          </a:bodyPr>
          <a:lstStyle/>
          <a:p>
            <a:r>
              <a:rPr lang="en-US" dirty="0" smtClean="0"/>
              <a:t>A/(</a:t>
            </a:r>
            <a:r>
              <a:rPr lang="en-US" dirty="0" err="1" smtClean="0"/>
              <a:t>Zp+Nn</a:t>
            </a:r>
            <a:r>
              <a:rPr lang="en-US" dirty="0" smtClean="0"/>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 name="Rectangle 76"/>
          <p:cNvSpPr/>
          <p:nvPr/>
        </p:nvSpPr>
        <p:spPr bwMode="auto">
          <a:xfrm>
            <a:off x="1784128" y="5517969"/>
            <a:ext cx="2918108" cy="574474"/>
          </a:xfrm>
          <a:prstGeom prst="rect">
            <a:avLst/>
          </a:prstGeom>
          <a:solidFill>
            <a:srgbClr val="FF0000">
              <a:alpha val="50000"/>
            </a:srgbClr>
          </a:solidFill>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Arial Unicode MS" pitchFamily="34" charset="-128"/>
              <a:cs typeface="Arial Unicode MS" pitchFamily="34" charset="-128"/>
            </a:endParaRPr>
          </a:p>
        </p:txBody>
      </p:sp>
      <p:pic>
        <p:nvPicPr>
          <p:cNvPr id="58" name="Picture 57" descr="EMC_original_exp.gif"/>
          <p:cNvPicPr>
            <a:picLocks noChangeAspect="1"/>
          </p:cNvPicPr>
          <p:nvPr/>
        </p:nvPicPr>
        <p:blipFill>
          <a:blip r:embed="rId4"/>
          <a:stretch>
            <a:fillRect/>
          </a:stretch>
        </p:blipFill>
        <p:spPr>
          <a:xfrm>
            <a:off x="5881996" y="3247794"/>
            <a:ext cx="3344819" cy="3766829"/>
          </a:xfrm>
          <a:prstGeom prst="rect">
            <a:avLst/>
          </a:prstGeom>
        </p:spPr>
      </p:pic>
      <p:pic>
        <p:nvPicPr>
          <p:cNvPr id="57" name="Picture 56" descr="EMC_original_th.gif"/>
          <p:cNvPicPr>
            <a:picLocks noChangeAspect="1"/>
          </p:cNvPicPr>
          <p:nvPr/>
        </p:nvPicPr>
        <p:blipFill>
          <a:blip r:embed="rId5"/>
          <a:stretch>
            <a:fillRect/>
          </a:stretch>
        </p:blipFill>
        <p:spPr>
          <a:xfrm>
            <a:off x="5866455" y="3230261"/>
            <a:ext cx="3447298" cy="3769245"/>
          </a:xfrm>
          <a:prstGeom prst="rect">
            <a:avLst/>
          </a:prstGeom>
        </p:spPr>
      </p:pic>
      <p:sp>
        <p:nvSpPr>
          <p:cNvPr id="20483" name="Slide Number Placeholder 3"/>
          <p:cNvSpPr>
            <a:spLocks noGrp="1"/>
          </p:cNvSpPr>
          <p:nvPr>
            <p:ph type="sldNum" sz="quarter" idx="10"/>
          </p:nvPr>
        </p:nvSpPr>
        <p:spPr>
          <a:noFill/>
        </p:spPr>
        <p:txBody>
          <a:bodyPr/>
          <a:lstStyle/>
          <a:p>
            <a:pPr defTabSz="831850"/>
            <a:fld id="{2E2CB165-FDDB-A745-A331-8D53CA65D094}" type="slidenum">
              <a:rPr lang="en-US" smtClean="0"/>
              <a:pPr defTabSz="831850"/>
              <a:t>8</a:t>
            </a:fld>
            <a:endParaRPr lang="en-US" smtClean="0"/>
          </a:p>
        </p:txBody>
      </p:sp>
      <p:sp>
        <p:nvSpPr>
          <p:cNvPr id="20484" name="Rectangle 3"/>
          <p:cNvSpPr>
            <a:spLocks noGrp="1" noChangeArrowheads="1"/>
          </p:cNvSpPr>
          <p:nvPr>
            <p:ph type="title"/>
          </p:nvPr>
        </p:nvSpPr>
        <p:spPr>
          <a:xfrm>
            <a:off x="373063" y="374650"/>
            <a:ext cx="8751887" cy="388938"/>
          </a:xfrm>
          <a:noFill/>
        </p:spPr>
        <p:txBody>
          <a:bodyPr/>
          <a:lstStyle/>
          <a:p>
            <a:r>
              <a:rPr lang="en-US" sz="2400" dirty="0" smtClean="0"/>
              <a:t>Discovery of the EMC effect</a:t>
            </a:r>
          </a:p>
        </p:txBody>
      </p:sp>
      <p:sp>
        <p:nvSpPr>
          <p:cNvPr id="20485" name="Rectangle 4"/>
          <p:cNvSpPr>
            <a:spLocks noGrp="1" noChangeArrowheads="1"/>
          </p:cNvSpPr>
          <p:nvPr>
            <p:ph type="body" idx="1"/>
          </p:nvPr>
        </p:nvSpPr>
        <p:spPr>
          <a:xfrm>
            <a:off x="1923050" y="4955419"/>
            <a:ext cx="2927350" cy="453270"/>
          </a:xfrm>
          <a:noFill/>
        </p:spPr>
        <p:txBody>
          <a:bodyPr/>
          <a:lstStyle/>
          <a:p>
            <a:pPr>
              <a:buClr>
                <a:srgbClr val="AC5FB0"/>
              </a:buClr>
              <a:buFont typeface="Wingdings" pitchFamily="-112" charset="2"/>
              <a:buNone/>
            </a:pPr>
            <a:r>
              <a:rPr lang="en-US" sz="2400" b="1" dirty="0">
                <a:solidFill>
                  <a:srgbClr val="FF0000"/>
                </a:solidFill>
                <a:latin typeface="Times" pitchFamily="-112" charset="0"/>
                <a:ea typeface="Times" pitchFamily="-112" charset="0"/>
                <a:cs typeface="Times" pitchFamily="-112" charset="0"/>
              </a:rPr>
              <a:t>Nuclear structure:</a:t>
            </a:r>
            <a:r>
              <a:rPr lang="en-US" sz="2400" b="1" dirty="0" smtClean="0">
                <a:solidFill>
                  <a:srgbClr val="FF0000"/>
                </a:solidFill>
                <a:latin typeface="Times" pitchFamily="-112" charset="0"/>
                <a:ea typeface="Times" pitchFamily="-112" charset="0"/>
                <a:cs typeface="Times" pitchFamily="-112" charset="0"/>
              </a:rPr>
              <a:t> </a:t>
            </a:r>
          </a:p>
        </p:txBody>
      </p:sp>
      <p:sp>
        <p:nvSpPr>
          <p:cNvPr id="20486" name="Line 4"/>
          <p:cNvSpPr>
            <a:spLocks noChangeShapeType="1"/>
          </p:cNvSpPr>
          <p:nvPr/>
        </p:nvSpPr>
        <p:spPr bwMode="auto">
          <a:xfrm>
            <a:off x="174625" y="2043113"/>
            <a:ext cx="1371600" cy="0"/>
          </a:xfrm>
          <a:prstGeom prst="line">
            <a:avLst/>
          </a:prstGeom>
          <a:noFill/>
          <a:ln w="28575">
            <a:solidFill>
              <a:srgbClr val="131313"/>
            </a:solidFill>
            <a:round/>
            <a:headEnd/>
            <a:tailEnd type="triangle" w="med" len="med"/>
          </a:ln>
        </p:spPr>
        <p:txBody>
          <a:bodyPr wrap="none" anchor="ctr">
            <a:prstTxWarp prst="textNoShape">
              <a:avLst/>
            </a:prstTxWarp>
          </a:bodyPr>
          <a:lstStyle/>
          <a:p>
            <a:endParaRPr lang="en-US"/>
          </a:p>
        </p:txBody>
      </p:sp>
      <p:cxnSp>
        <p:nvCxnSpPr>
          <p:cNvPr id="20487" name="AutoShape 6"/>
          <p:cNvCxnSpPr>
            <a:cxnSpLocks noChangeShapeType="1"/>
          </p:cNvCxnSpPr>
          <p:nvPr/>
        </p:nvCxnSpPr>
        <p:spPr bwMode="auto">
          <a:xfrm flipV="1">
            <a:off x="1524000" y="1371600"/>
            <a:ext cx="1295400" cy="685800"/>
          </a:xfrm>
          <a:prstGeom prst="straightConnector1">
            <a:avLst/>
          </a:prstGeom>
          <a:noFill/>
          <a:ln w="28575">
            <a:solidFill>
              <a:srgbClr val="131313"/>
            </a:solidFill>
            <a:round/>
            <a:headEnd/>
            <a:tailEnd type="triangle" w="med" len="med"/>
          </a:ln>
        </p:spPr>
      </p:cxnSp>
      <p:sp>
        <p:nvSpPr>
          <p:cNvPr id="20488" name="Line 15"/>
          <p:cNvSpPr>
            <a:spLocks noChangeShapeType="1"/>
          </p:cNvSpPr>
          <p:nvPr/>
        </p:nvSpPr>
        <p:spPr bwMode="auto">
          <a:xfrm>
            <a:off x="1576388" y="2043113"/>
            <a:ext cx="1125537" cy="0"/>
          </a:xfrm>
          <a:prstGeom prst="line">
            <a:avLst/>
          </a:prstGeom>
          <a:noFill/>
          <a:ln w="9525">
            <a:solidFill>
              <a:schemeClr val="bg2"/>
            </a:solidFill>
            <a:prstDash val="dash"/>
            <a:round/>
            <a:headEnd/>
            <a:tailEnd/>
          </a:ln>
        </p:spPr>
        <p:txBody>
          <a:bodyPr wrap="none" anchor="ctr">
            <a:prstTxWarp prst="textNoShape">
              <a:avLst/>
            </a:prstTxWarp>
          </a:bodyPr>
          <a:lstStyle/>
          <a:p>
            <a:endParaRPr lang="en-US"/>
          </a:p>
        </p:txBody>
      </p:sp>
      <p:sp>
        <p:nvSpPr>
          <p:cNvPr id="20489" name="Freeform 16"/>
          <p:cNvSpPr>
            <a:spLocks/>
          </p:cNvSpPr>
          <p:nvPr/>
        </p:nvSpPr>
        <p:spPr bwMode="auto">
          <a:xfrm>
            <a:off x="2089150" y="1787525"/>
            <a:ext cx="90488" cy="255588"/>
          </a:xfrm>
          <a:custGeom>
            <a:avLst/>
            <a:gdLst>
              <a:gd name="T0" fmla="*/ 0 w 48"/>
              <a:gd name="T1" fmla="*/ 0 h 144"/>
              <a:gd name="T2" fmla="*/ 48 w 48"/>
              <a:gd name="T3" fmla="*/ 144 h 144"/>
              <a:gd name="T4" fmla="*/ 0 60000 65536"/>
              <a:gd name="T5" fmla="*/ 0 60000 65536"/>
              <a:gd name="T6" fmla="*/ 0 w 48"/>
              <a:gd name="T7" fmla="*/ 0 h 144"/>
              <a:gd name="T8" fmla="*/ 48 w 48"/>
              <a:gd name="T9" fmla="*/ 144 h 144"/>
            </a:gdLst>
            <a:ahLst/>
            <a:cxnLst>
              <a:cxn ang="T4">
                <a:pos x="T0" y="T1"/>
              </a:cxn>
              <a:cxn ang="T5">
                <a:pos x="T2" y="T3"/>
              </a:cxn>
            </a:cxnLst>
            <a:rect l="T6" t="T7" r="T8" b="T9"/>
            <a:pathLst>
              <a:path w="48" h="144">
                <a:moveTo>
                  <a:pt x="0" y="0"/>
                </a:moveTo>
                <a:cubicBezTo>
                  <a:pt x="0" y="0"/>
                  <a:pt x="24" y="72"/>
                  <a:pt x="48" y="144"/>
                </a:cubicBezTo>
              </a:path>
            </a:pathLst>
          </a:custGeom>
          <a:solidFill>
            <a:srgbClr val="213A66"/>
          </a:solidFill>
          <a:ln w="9525">
            <a:solidFill>
              <a:schemeClr val="bg2"/>
            </a:solidFill>
            <a:round/>
            <a:headEnd/>
            <a:tailEnd/>
          </a:ln>
        </p:spPr>
        <p:txBody>
          <a:bodyPr wrap="none" anchor="ctr">
            <a:prstTxWarp prst="textNoShape">
              <a:avLst/>
            </a:prstTxWarp>
          </a:bodyPr>
          <a:lstStyle/>
          <a:p>
            <a:endParaRPr lang="en-US"/>
          </a:p>
        </p:txBody>
      </p:sp>
      <p:graphicFrame>
        <p:nvGraphicFramePr>
          <p:cNvPr id="20482" name="Object 2"/>
          <p:cNvGraphicFramePr>
            <a:graphicFrameLocks noChangeAspect="1"/>
          </p:cNvGraphicFramePr>
          <p:nvPr/>
        </p:nvGraphicFramePr>
        <p:xfrm>
          <a:off x="2271713" y="1703388"/>
          <a:ext cx="209550" cy="255587"/>
        </p:xfrm>
        <a:graphic>
          <a:graphicData uri="http://schemas.openxmlformats.org/presentationml/2006/ole">
            <p:oleObj spid="_x0000_s302082" name="Equation" r:id="rId6" imgW="114300" imgH="139700" progId="Equation.3">
              <p:embed/>
            </p:oleObj>
          </a:graphicData>
        </a:graphic>
      </p:graphicFrame>
      <p:sp>
        <p:nvSpPr>
          <p:cNvPr id="20490" name="Oval 3"/>
          <p:cNvSpPr>
            <a:spLocks noChangeArrowheads="1"/>
          </p:cNvSpPr>
          <p:nvPr/>
        </p:nvSpPr>
        <p:spPr bwMode="auto">
          <a:xfrm>
            <a:off x="2420938" y="2817813"/>
            <a:ext cx="265112" cy="258762"/>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20491" name="Oval 3"/>
          <p:cNvSpPr>
            <a:spLocks noChangeArrowheads="1"/>
          </p:cNvSpPr>
          <p:nvPr/>
        </p:nvSpPr>
        <p:spPr bwMode="auto">
          <a:xfrm>
            <a:off x="2409825" y="3195638"/>
            <a:ext cx="265113" cy="260350"/>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20492" name="Oval 3"/>
          <p:cNvSpPr>
            <a:spLocks noChangeArrowheads="1"/>
          </p:cNvSpPr>
          <p:nvPr/>
        </p:nvSpPr>
        <p:spPr bwMode="auto">
          <a:xfrm>
            <a:off x="2674938" y="3108325"/>
            <a:ext cx="265112" cy="258763"/>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20493" name="Oval 3"/>
          <p:cNvSpPr>
            <a:spLocks noChangeArrowheads="1"/>
          </p:cNvSpPr>
          <p:nvPr/>
        </p:nvSpPr>
        <p:spPr bwMode="auto">
          <a:xfrm>
            <a:off x="2135188" y="3097213"/>
            <a:ext cx="265112" cy="258762"/>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20494" name="Oval 3"/>
          <p:cNvSpPr>
            <a:spLocks noChangeArrowheads="1"/>
          </p:cNvSpPr>
          <p:nvPr/>
        </p:nvSpPr>
        <p:spPr bwMode="auto">
          <a:xfrm>
            <a:off x="2247900" y="2984500"/>
            <a:ext cx="265113" cy="258763"/>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20495" name="Oval 3"/>
          <p:cNvSpPr>
            <a:spLocks noChangeArrowheads="1"/>
          </p:cNvSpPr>
          <p:nvPr/>
        </p:nvSpPr>
        <p:spPr bwMode="auto">
          <a:xfrm>
            <a:off x="2627313" y="2935288"/>
            <a:ext cx="265112" cy="258762"/>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20496" name="Oval 3"/>
          <p:cNvSpPr>
            <a:spLocks noChangeArrowheads="1"/>
          </p:cNvSpPr>
          <p:nvPr/>
        </p:nvSpPr>
        <p:spPr bwMode="auto">
          <a:xfrm>
            <a:off x="2149475" y="3287713"/>
            <a:ext cx="265113" cy="258762"/>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20497" name="Oval 3"/>
          <p:cNvSpPr>
            <a:spLocks noChangeArrowheads="1"/>
          </p:cNvSpPr>
          <p:nvPr/>
        </p:nvSpPr>
        <p:spPr bwMode="auto">
          <a:xfrm>
            <a:off x="2479675" y="3303588"/>
            <a:ext cx="265113" cy="258762"/>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20498" name="Oval 3"/>
          <p:cNvSpPr>
            <a:spLocks noChangeArrowheads="1"/>
          </p:cNvSpPr>
          <p:nvPr/>
        </p:nvSpPr>
        <p:spPr bwMode="auto">
          <a:xfrm>
            <a:off x="2349500" y="3424238"/>
            <a:ext cx="265113" cy="258762"/>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20499" name="Oval 3"/>
          <p:cNvSpPr>
            <a:spLocks noChangeArrowheads="1"/>
          </p:cNvSpPr>
          <p:nvPr/>
        </p:nvSpPr>
        <p:spPr bwMode="auto">
          <a:xfrm>
            <a:off x="2451100" y="2998788"/>
            <a:ext cx="265113" cy="258762"/>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20500" name="Oval 3"/>
          <p:cNvSpPr>
            <a:spLocks noChangeArrowheads="1"/>
          </p:cNvSpPr>
          <p:nvPr/>
        </p:nvSpPr>
        <p:spPr bwMode="auto">
          <a:xfrm>
            <a:off x="2628900" y="3251200"/>
            <a:ext cx="265113" cy="258763"/>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20501" name="Oval 3"/>
          <p:cNvSpPr>
            <a:spLocks noChangeArrowheads="1"/>
          </p:cNvSpPr>
          <p:nvPr/>
        </p:nvSpPr>
        <p:spPr bwMode="auto">
          <a:xfrm>
            <a:off x="2265363" y="3163888"/>
            <a:ext cx="265112" cy="260350"/>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20502" name="Oval 3"/>
          <p:cNvSpPr>
            <a:spLocks noChangeArrowheads="1"/>
          </p:cNvSpPr>
          <p:nvPr/>
        </p:nvSpPr>
        <p:spPr bwMode="auto">
          <a:xfrm>
            <a:off x="2565400" y="3452813"/>
            <a:ext cx="265113" cy="258762"/>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20503" name="Freeform 5"/>
          <p:cNvSpPr>
            <a:spLocks/>
          </p:cNvSpPr>
          <p:nvPr/>
        </p:nvSpPr>
        <p:spPr bwMode="auto">
          <a:xfrm>
            <a:off x="1443038" y="2043113"/>
            <a:ext cx="1196975" cy="1106487"/>
          </a:xfrm>
          <a:custGeom>
            <a:avLst/>
            <a:gdLst>
              <a:gd name="T0" fmla="*/ 72 w 664"/>
              <a:gd name="T1" fmla="*/ 0 h 576"/>
              <a:gd name="T2" fmla="*/ 24 w 664"/>
              <a:gd name="T3" fmla="*/ 144 h 576"/>
              <a:gd name="T4" fmla="*/ 216 w 664"/>
              <a:gd name="T5" fmla="*/ 96 h 576"/>
              <a:gd name="T6" fmla="*/ 216 w 664"/>
              <a:gd name="T7" fmla="*/ 240 h 576"/>
              <a:gd name="T8" fmla="*/ 360 w 664"/>
              <a:gd name="T9" fmla="*/ 192 h 576"/>
              <a:gd name="T10" fmla="*/ 360 w 664"/>
              <a:gd name="T11" fmla="*/ 384 h 576"/>
              <a:gd name="T12" fmla="*/ 504 w 664"/>
              <a:gd name="T13" fmla="*/ 336 h 576"/>
              <a:gd name="T14" fmla="*/ 504 w 664"/>
              <a:gd name="T15" fmla="*/ 480 h 576"/>
              <a:gd name="T16" fmla="*/ 648 w 664"/>
              <a:gd name="T17" fmla="*/ 432 h 576"/>
              <a:gd name="T18" fmla="*/ 600 w 664"/>
              <a:gd name="T19" fmla="*/ 576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4"/>
              <a:gd name="T31" fmla="*/ 0 h 576"/>
              <a:gd name="T32" fmla="*/ 664 w 664"/>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4" h="576">
                <a:moveTo>
                  <a:pt x="72" y="0"/>
                </a:moveTo>
                <a:cubicBezTo>
                  <a:pt x="36" y="64"/>
                  <a:pt x="0" y="128"/>
                  <a:pt x="24" y="144"/>
                </a:cubicBezTo>
                <a:cubicBezTo>
                  <a:pt x="48" y="160"/>
                  <a:pt x="184" y="80"/>
                  <a:pt x="216" y="96"/>
                </a:cubicBezTo>
                <a:cubicBezTo>
                  <a:pt x="248" y="112"/>
                  <a:pt x="192" y="224"/>
                  <a:pt x="216" y="240"/>
                </a:cubicBezTo>
                <a:cubicBezTo>
                  <a:pt x="240" y="256"/>
                  <a:pt x="336" y="168"/>
                  <a:pt x="360" y="192"/>
                </a:cubicBezTo>
                <a:cubicBezTo>
                  <a:pt x="384" y="216"/>
                  <a:pt x="336" y="360"/>
                  <a:pt x="360" y="384"/>
                </a:cubicBezTo>
                <a:cubicBezTo>
                  <a:pt x="384" y="408"/>
                  <a:pt x="480" y="320"/>
                  <a:pt x="504" y="336"/>
                </a:cubicBezTo>
                <a:cubicBezTo>
                  <a:pt x="528" y="352"/>
                  <a:pt x="480" y="464"/>
                  <a:pt x="504" y="480"/>
                </a:cubicBezTo>
                <a:cubicBezTo>
                  <a:pt x="528" y="496"/>
                  <a:pt x="632" y="416"/>
                  <a:pt x="648" y="432"/>
                </a:cubicBezTo>
                <a:cubicBezTo>
                  <a:pt x="664" y="448"/>
                  <a:pt x="608" y="552"/>
                  <a:pt x="600" y="576"/>
                </a:cubicBez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20504" name="Oval 3"/>
          <p:cNvSpPr>
            <a:spLocks noChangeArrowheads="1"/>
          </p:cNvSpPr>
          <p:nvPr/>
        </p:nvSpPr>
        <p:spPr bwMode="auto">
          <a:xfrm>
            <a:off x="8867775" y="2787650"/>
            <a:ext cx="265113" cy="258763"/>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20505" name="Oval 3"/>
          <p:cNvSpPr>
            <a:spLocks noChangeArrowheads="1"/>
          </p:cNvSpPr>
          <p:nvPr/>
        </p:nvSpPr>
        <p:spPr bwMode="auto">
          <a:xfrm>
            <a:off x="5783263" y="2784475"/>
            <a:ext cx="265112" cy="258763"/>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20506" name="TextBox 47"/>
          <p:cNvSpPr txBox="1">
            <a:spLocks noChangeArrowheads="1"/>
          </p:cNvSpPr>
          <p:nvPr/>
        </p:nvSpPr>
        <p:spPr bwMode="auto">
          <a:xfrm>
            <a:off x="5757863" y="2727325"/>
            <a:ext cx="295275" cy="307975"/>
          </a:xfrm>
          <a:prstGeom prst="rect">
            <a:avLst/>
          </a:prstGeom>
          <a:noFill/>
          <a:ln w="9525">
            <a:noFill/>
            <a:miter lim="800000"/>
            <a:headEnd/>
            <a:tailEnd/>
          </a:ln>
        </p:spPr>
        <p:txBody>
          <a:bodyPr wrap="none">
            <a:prstTxWarp prst="textNoShape">
              <a:avLst/>
            </a:prstTxWarp>
            <a:spAutoFit/>
          </a:bodyPr>
          <a:lstStyle/>
          <a:p>
            <a:r>
              <a:rPr lang="en-US" sz="1400" b="1"/>
              <a:t>p</a:t>
            </a:r>
          </a:p>
        </p:txBody>
      </p:sp>
      <p:sp>
        <p:nvSpPr>
          <p:cNvPr id="20507" name="TextBox 48"/>
          <p:cNvSpPr txBox="1">
            <a:spLocks noChangeArrowheads="1"/>
          </p:cNvSpPr>
          <p:nvPr/>
        </p:nvSpPr>
        <p:spPr bwMode="auto">
          <a:xfrm>
            <a:off x="8853488" y="2754313"/>
            <a:ext cx="293687" cy="307975"/>
          </a:xfrm>
          <a:prstGeom prst="rect">
            <a:avLst/>
          </a:prstGeom>
          <a:noFill/>
          <a:ln w="9525">
            <a:noFill/>
            <a:miter lim="800000"/>
            <a:headEnd/>
            <a:tailEnd/>
          </a:ln>
        </p:spPr>
        <p:txBody>
          <a:bodyPr wrap="none">
            <a:prstTxWarp prst="textNoShape">
              <a:avLst/>
            </a:prstTxWarp>
            <a:spAutoFit/>
          </a:bodyPr>
          <a:lstStyle/>
          <a:p>
            <a:r>
              <a:rPr lang="en-US" sz="1400" b="1"/>
              <a:t>n</a:t>
            </a:r>
          </a:p>
        </p:txBody>
      </p:sp>
      <p:sp>
        <p:nvSpPr>
          <p:cNvPr id="20508" name="TextBox 49"/>
          <p:cNvSpPr txBox="1">
            <a:spLocks noChangeArrowheads="1"/>
          </p:cNvSpPr>
          <p:nvPr/>
        </p:nvSpPr>
        <p:spPr bwMode="auto">
          <a:xfrm>
            <a:off x="2300288" y="2212975"/>
            <a:ext cx="479425" cy="522288"/>
          </a:xfrm>
          <a:prstGeom prst="rect">
            <a:avLst/>
          </a:prstGeom>
          <a:noFill/>
          <a:ln w="9525">
            <a:noFill/>
            <a:miter lim="800000"/>
            <a:headEnd/>
            <a:tailEnd/>
          </a:ln>
        </p:spPr>
        <p:txBody>
          <a:bodyPr wrap="none">
            <a:prstTxWarp prst="textNoShape">
              <a:avLst/>
            </a:prstTxWarp>
            <a:spAutoFit/>
          </a:bodyPr>
          <a:lstStyle/>
          <a:p>
            <a:r>
              <a:rPr lang="en-US" sz="2800" b="1">
                <a:latin typeface="Symbol" pitchFamily="-112" charset="2"/>
                <a:ea typeface="Symbol" pitchFamily="-112" charset="2"/>
                <a:cs typeface="Symbol" pitchFamily="-112" charset="2"/>
              </a:rPr>
              <a:t>g*</a:t>
            </a:r>
          </a:p>
        </p:txBody>
      </p:sp>
      <p:sp>
        <p:nvSpPr>
          <p:cNvPr id="20509" name="TextBox 50"/>
          <p:cNvSpPr txBox="1">
            <a:spLocks noChangeArrowheads="1"/>
          </p:cNvSpPr>
          <p:nvPr/>
        </p:nvSpPr>
        <p:spPr bwMode="auto">
          <a:xfrm>
            <a:off x="225425" y="3368675"/>
            <a:ext cx="4097338" cy="677863"/>
          </a:xfrm>
          <a:prstGeom prst="rect">
            <a:avLst/>
          </a:prstGeom>
          <a:noFill/>
          <a:ln w="9525">
            <a:noFill/>
            <a:miter lim="800000"/>
            <a:headEnd/>
            <a:tailEnd/>
          </a:ln>
        </p:spPr>
        <p:txBody>
          <a:bodyPr wrap="none">
            <a:prstTxWarp prst="textNoShape">
              <a:avLst/>
            </a:prstTxWarp>
            <a:spAutoFit/>
          </a:bodyPr>
          <a:lstStyle/>
          <a:p>
            <a:r>
              <a:rPr lang="en-US" sz="2000" b="1"/>
              <a:t>Nucleus at rest</a:t>
            </a:r>
          </a:p>
          <a:p>
            <a:r>
              <a:rPr lang="en-US" sz="1800"/>
              <a:t>(</a:t>
            </a:r>
            <a:r>
              <a:rPr lang="en-US" sz="1800" b="1">
                <a:solidFill>
                  <a:srgbClr val="0000FF"/>
                </a:solidFill>
              </a:rPr>
              <a:t>A</a:t>
            </a:r>
            <a:r>
              <a:rPr lang="en-US" sz="1800"/>
              <a:t> nucleons = </a:t>
            </a:r>
            <a:r>
              <a:rPr lang="en-US" sz="1800" b="1">
                <a:solidFill>
                  <a:schemeClr val="accent1"/>
                </a:solidFill>
              </a:rPr>
              <a:t>Z</a:t>
            </a:r>
            <a:r>
              <a:rPr lang="en-US" sz="1800"/>
              <a:t> protons +</a:t>
            </a:r>
            <a:r>
              <a:rPr lang="en-US" sz="1800">
                <a:solidFill>
                  <a:srgbClr val="FF0000"/>
                </a:solidFill>
              </a:rPr>
              <a:t> </a:t>
            </a:r>
            <a:r>
              <a:rPr lang="en-US" sz="1800" b="1">
                <a:solidFill>
                  <a:srgbClr val="FF6600"/>
                </a:solidFill>
              </a:rPr>
              <a:t>N</a:t>
            </a:r>
            <a:r>
              <a:rPr lang="en-US" sz="1800">
                <a:solidFill>
                  <a:srgbClr val="FF0000"/>
                </a:solidFill>
              </a:rPr>
              <a:t> </a:t>
            </a:r>
            <a:r>
              <a:rPr lang="en-US" sz="1800"/>
              <a:t>neutrons)</a:t>
            </a:r>
          </a:p>
        </p:txBody>
      </p:sp>
      <p:sp>
        <p:nvSpPr>
          <p:cNvPr id="20510" name="TextBox 51"/>
          <p:cNvSpPr txBox="1">
            <a:spLocks noChangeArrowheads="1"/>
          </p:cNvSpPr>
          <p:nvPr/>
        </p:nvSpPr>
        <p:spPr bwMode="auto">
          <a:xfrm>
            <a:off x="188913" y="1598613"/>
            <a:ext cx="423862" cy="460375"/>
          </a:xfrm>
          <a:prstGeom prst="rect">
            <a:avLst/>
          </a:prstGeom>
          <a:noFill/>
          <a:ln w="9525">
            <a:noFill/>
            <a:miter lim="800000"/>
            <a:headEnd/>
            <a:tailEnd/>
          </a:ln>
        </p:spPr>
        <p:txBody>
          <a:bodyPr wrap="none">
            <a:prstTxWarp prst="textNoShape">
              <a:avLst/>
            </a:prstTxWarp>
            <a:spAutoFit/>
          </a:bodyPr>
          <a:lstStyle/>
          <a:p>
            <a:r>
              <a:rPr lang="en-US" b="1"/>
              <a:t>e</a:t>
            </a:r>
            <a:r>
              <a:rPr lang="en-US" b="1" baseline="30000"/>
              <a:t>-</a:t>
            </a:r>
          </a:p>
        </p:txBody>
      </p:sp>
      <p:sp>
        <p:nvSpPr>
          <p:cNvPr id="20511" name="TextBox 52"/>
          <p:cNvSpPr txBox="1">
            <a:spLocks noChangeArrowheads="1"/>
          </p:cNvSpPr>
          <p:nvPr/>
        </p:nvSpPr>
        <p:spPr bwMode="auto">
          <a:xfrm>
            <a:off x="2403475" y="955675"/>
            <a:ext cx="423863" cy="460375"/>
          </a:xfrm>
          <a:prstGeom prst="rect">
            <a:avLst/>
          </a:prstGeom>
          <a:noFill/>
          <a:ln w="9525">
            <a:noFill/>
            <a:miter lim="800000"/>
            <a:headEnd/>
            <a:tailEnd/>
          </a:ln>
        </p:spPr>
        <p:txBody>
          <a:bodyPr>
            <a:prstTxWarp prst="textNoShape">
              <a:avLst/>
            </a:prstTxWarp>
            <a:spAutoFit/>
          </a:bodyPr>
          <a:lstStyle/>
          <a:p>
            <a:r>
              <a:rPr lang="en-US" b="1"/>
              <a:t>e</a:t>
            </a:r>
            <a:r>
              <a:rPr lang="en-US" b="1" baseline="30000"/>
              <a:t>-</a:t>
            </a:r>
          </a:p>
        </p:txBody>
      </p:sp>
      <p:sp>
        <p:nvSpPr>
          <p:cNvPr id="20512" name="TextBox 53"/>
          <p:cNvSpPr txBox="1">
            <a:spLocks noChangeArrowheads="1"/>
          </p:cNvSpPr>
          <p:nvPr/>
        </p:nvSpPr>
        <p:spPr bwMode="auto">
          <a:xfrm>
            <a:off x="3218238" y="1521502"/>
            <a:ext cx="606957" cy="1015663"/>
          </a:xfrm>
          <a:prstGeom prst="rect">
            <a:avLst/>
          </a:prstGeom>
          <a:noFill/>
          <a:ln w="9525">
            <a:noFill/>
            <a:miter lim="800000"/>
            <a:headEnd/>
            <a:tailEnd/>
          </a:ln>
        </p:spPr>
        <p:txBody>
          <a:bodyPr wrap="none">
            <a:prstTxWarp prst="textNoShape">
              <a:avLst/>
            </a:prstTxWarp>
            <a:spAutoFit/>
          </a:bodyPr>
          <a:lstStyle/>
          <a:p>
            <a:r>
              <a:rPr lang="en-US" sz="6000" b="1" dirty="0" smtClean="0">
                <a:solidFill>
                  <a:srgbClr val="FF0000"/>
                </a:solidFill>
              </a:rPr>
              <a:t>≠</a:t>
            </a:r>
            <a:endParaRPr lang="en-US" sz="6000" b="1" dirty="0">
              <a:solidFill>
                <a:srgbClr val="FF0000"/>
              </a:solidFill>
            </a:endParaRPr>
          </a:p>
        </p:txBody>
      </p:sp>
      <p:sp>
        <p:nvSpPr>
          <p:cNvPr id="20513" name="Line 4"/>
          <p:cNvSpPr>
            <a:spLocks noChangeShapeType="1"/>
          </p:cNvSpPr>
          <p:nvPr/>
        </p:nvSpPr>
        <p:spPr bwMode="auto">
          <a:xfrm>
            <a:off x="4464050" y="2044700"/>
            <a:ext cx="731838" cy="0"/>
          </a:xfrm>
          <a:prstGeom prst="line">
            <a:avLst/>
          </a:prstGeom>
          <a:noFill/>
          <a:ln w="19050">
            <a:solidFill>
              <a:srgbClr val="131313"/>
            </a:solidFill>
            <a:round/>
            <a:headEnd/>
            <a:tailEnd type="triangle" w="med" len="med"/>
          </a:ln>
        </p:spPr>
        <p:txBody>
          <a:bodyPr wrap="none" anchor="ctr">
            <a:prstTxWarp prst="textNoShape">
              <a:avLst/>
            </a:prstTxWarp>
          </a:bodyPr>
          <a:lstStyle/>
          <a:p>
            <a:endParaRPr lang="en-US"/>
          </a:p>
        </p:txBody>
      </p:sp>
      <p:cxnSp>
        <p:nvCxnSpPr>
          <p:cNvPr id="20514" name="AutoShape 6"/>
          <p:cNvCxnSpPr>
            <a:cxnSpLocks noChangeShapeType="1"/>
          </p:cNvCxnSpPr>
          <p:nvPr/>
        </p:nvCxnSpPr>
        <p:spPr bwMode="auto">
          <a:xfrm flipV="1">
            <a:off x="5146675" y="1697038"/>
            <a:ext cx="762000" cy="374650"/>
          </a:xfrm>
          <a:prstGeom prst="straightConnector1">
            <a:avLst/>
          </a:prstGeom>
          <a:noFill/>
          <a:ln w="19050">
            <a:solidFill>
              <a:srgbClr val="131313"/>
            </a:solidFill>
            <a:round/>
            <a:headEnd/>
            <a:tailEnd type="triangle" w="med" len="med"/>
          </a:ln>
        </p:spPr>
      </p:cxnSp>
      <p:sp>
        <p:nvSpPr>
          <p:cNvPr id="20515" name="Line 15"/>
          <p:cNvSpPr>
            <a:spLocks noChangeShapeType="1"/>
          </p:cNvSpPr>
          <p:nvPr/>
        </p:nvSpPr>
        <p:spPr bwMode="auto">
          <a:xfrm>
            <a:off x="5211763" y="2044700"/>
            <a:ext cx="731837" cy="0"/>
          </a:xfrm>
          <a:prstGeom prst="line">
            <a:avLst/>
          </a:prstGeom>
          <a:noFill/>
          <a:ln w="9525">
            <a:solidFill>
              <a:schemeClr val="bg2"/>
            </a:solidFill>
            <a:prstDash val="dash"/>
            <a:round/>
            <a:headEnd/>
            <a:tailEnd/>
          </a:ln>
        </p:spPr>
        <p:txBody>
          <a:bodyPr wrap="none" anchor="ctr">
            <a:prstTxWarp prst="textNoShape">
              <a:avLst/>
            </a:prstTxWarp>
          </a:bodyPr>
          <a:lstStyle/>
          <a:p>
            <a:endParaRPr lang="en-US"/>
          </a:p>
        </p:txBody>
      </p:sp>
      <p:sp>
        <p:nvSpPr>
          <p:cNvPr id="20516" name="Freeform 16"/>
          <p:cNvSpPr>
            <a:spLocks/>
          </p:cNvSpPr>
          <p:nvPr/>
        </p:nvSpPr>
        <p:spPr bwMode="auto">
          <a:xfrm>
            <a:off x="5724525" y="1789113"/>
            <a:ext cx="90488" cy="255587"/>
          </a:xfrm>
          <a:custGeom>
            <a:avLst/>
            <a:gdLst>
              <a:gd name="T0" fmla="*/ 0 w 48"/>
              <a:gd name="T1" fmla="*/ 0 h 144"/>
              <a:gd name="T2" fmla="*/ 48 w 48"/>
              <a:gd name="T3" fmla="*/ 144 h 144"/>
              <a:gd name="T4" fmla="*/ 0 60000 65536"/>
              <a:gd name="T5" fmla="*/ 0 60000 65536"/>
              <a:gd name="T6" fmla="*/ 0 w 48"/>
              <a:gd name="T7" fmla="*/ 0 h 144"/>
              <a:gd name="T8" fmla="*/ 48 w 48"/>
              <a:gd name="T9" fmla="*/ 144 h 144"/>
            </a:gdLst>
            <a:ahLst/>
            <a:cxnLst>
              <a:cxn ang="T4">
                <a:pos x="T0" y="T1"/>
              </a:cxn>
              <a:cxn ang="T5">
                <a:pos x="T2" y="T3"/>
              </a:cxn>
            </a:cxnLst>
            <a:rect l="T6" t="T7" r="T8" b="T9"/>
            <a:pathLst>
              <a:path w="48" h="144">
                <a:moveTo>
                  <a:pt x="0" y="0"/>
                </a:moveTo>
                <a:cubicBezTo>
                  <a:pt x="0" y="0"/>
                  <a:pt x="24" y="72"/>
                  <a:pt x="48" y="144"/>
                </a:cubicBezTo>
              </a:path>
            </a:pathLst>
          </a:custGeom>
          <a:solidFill>
            <a:srgbClr val="213A66"/>
          </a:solidFill>
          <a:ln w="9525">
            <a:solidFill>
              <a:schemeClr val="bg2"/>
            </a:solidFill>
            <a:round/>
            <a:headEnd/>
            <a:tailEnd/>
          </a:ln>
        </p:spPr>
        <p:txBody>
          <a:bodyPr wrap="none" anchor="ctr">
            <a:prstTxWarp prst="textNoShape">
              <a:avLst/>
            </a:prstTxWarp>
          </a:bodyPr>
          <a:lstStyle/>
          <a:p>
            <a:endParaRPr lang="en-US"/>
          </a:p>
        </p:txBody>
      </p:sp>
      <p:sp>
        <p:nvSpPr>
          <p:cNvPr id="20517" name="Freeform 5"/>
          <p:cNvSpPr>
            <a:spLocks/>
          </p:cNvSpPr>
          <p:nvPr/>
        </p:nvSpPr>
        <p:spPr bwMode="auto">
          <a:xfrm>
            <a:off x="5078413" y="2044700"/>
            <a:ext cx="842962" cy="771525"/>
          </a:xfrm>
          <a:custGeom>
            <a:avLst/>
            <a:gdLst>
              <a:gd name="T0" fmla="*/ 72 w 664"/>
              <a:gd name="T1" fmla="*/ 0 h 576"/>
              <a:gd name="T2" fmla="*/ 24 w 664"/>
              <a:gd name="T3" fmla="*/ 144 h 576"/>
              <a:gd name="T4" fmla="*/ 216 w 664"/>
              <a:gd name="T5" fmla="*/ 96 h 576"/>
              <a:gd name="T6" fmla="*/ 216 w 664"/>
              <a:gd name="T7" fmla="*/ 240 h 576"/>
              <a:gd name="T8" fmla="*/ 360 w 664"/>
              <a:gd name="T9" fmla="*/ 192 h 576"/>
              <a:gd name="T10" fmla="*/ 360 w 664"/>
              <a:gd name="T11" fmla="*/ 384 h 576"/>
              <a:gd name="T12" fmla="*/ 504 w 664"/>
              <a:gd name="T13" fmla="*/ 336 h 576"/>
              <a:gd name="T14" fmla="*/ 504 w 664"/>
              <a:gd name="T15" fmla="*/ 480 h 576"/>
              <a:gd name="T16" fmla="*/ 648 w 664"/>
              <a:gd name="T17" fmla="*/ 432 h 576"/>
              <a:gd name="T18" fmla="*/ 600 w 664"/>
              <a:gd name="T19" fmla="*/ 576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4"/>
              <a:gd name="T31" fmla="*/ 0 h 576"/>
              <a:gd name="T32" fmla="*/ 664 w 664"/>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4" h="576">
                <a:moveTo>
                  <a:pt x="72" y="0"/>
                </a:moveTo>
                <a:cubicBezTo>
                  <a:pt x="36" y="64"/>
                  <a:pt x="0" y="128"/>
                  <a:pt x="24" y="144"/>
                </a:cubicBezTo>
                <a:cubicBezTo>
                  <a:pt x="48" y="160"/>
                  <a:pt x="184" y="80"/>
                  <a:pt x="216" y="96"/>
                </a:cubicBezTo>
                <a:cubicBezTo>
                  <a:pt x="248" y="112"/>
                  <a:pt x="192" y="224"/>
                  <a:pt x="216" y="240"/>
                </a:cubicBezTo>
                <a:cubicBezTo>
                  <a:pt x="240" y="256"/>
                  <a:pt x="336" y="168"/>
                  <a:pt x="360" y="192"/>
                </a:cubicBezTo>
                <a:cubicBezTo>
                  <a:pt x="384" y="216"/>
                  <a:pt x="336" y="360"/>
                  <a:pt x="360" y="384"/>
                </a:cubicBezTo>
                <a:cubicBezTo>
                  <a:pt x="384" y="408"/>
                  <a:pt x="480" y="320"/>
                  <a:pt x="504" y="336"/>
                </a:cubicBezTo>
                <a:cubicBezTo>
                  <a:pt x="528" y="352"/>
                  <a:pt x="480" y="464"/>
                  <a:pt x="504" y="480"/>
                </a:cubicBezTo>
                <a:cubicBezTo>
                  <a:pt x="528" y="496"/>
                  <a:pt x="632" y="416"/>
                  <a:pt x="648" y="432"/>
                </a:cubicBezTo>
                <a:cubicBezTo>
                  <a:pt x="664" y="448"/>
                  <a:pt x="608" y="552"/>
                  <a:pt x="600" y="576"/>
                </a:cubicBezTo>
              </a:path>
            </a:pathLst>
          </a:custGeom>
          <a:noFill/>
          <a:ln w="19050">
            <a:solidFill>
              <a:schemeClr val="tx1"/>
            </a:solidFill>
            <a:round/>
            <a:headEnd/>
            <a:tailEnd/>
          </a:ln>
        </p:spPr>
        <p:txBody>
          <a:bodyPr wrap="none" anchor="ctr">
            <a:prstTxWarp prst="textNoShape">
              <a:avLst/>
            </a:prstTxWarp>
          </a:bodyPr>
          <a:lstStyle/>
          <a:p>
            <a:endParaRPr lang="en-US"/>
          </a:p>
        </p:txBody>
      </p:sp>
      <p:sp>
        <p:nvSpPr>
          <p:cNvPr id="20518" name="TextBox 95"/>
          <p:cNvSpPr txBox="1">
            <a:spLocks noChangeArrowheads="1"/>
          </p:cNvSpPr>
          <p:nvPr/>
        </p:nvSpPr>
        <p:spPr bwMode="auto">
          <a:xfrm>
            <a:off x="5710238" y="2076450"/>
            <a:ext cx="479425" cy="522288"/>
          </a:xfrm>
          <a:prstGeom prst="rect">
            <a:avLst/>
          </a:prstGeom>
          <a:noFill/>
          <a:ln w="9525">
            <a:noFill/>
            <a:miter lim="800000"/>
            <a:headEnd/>
            <a:tailEnd/>
          </a:ln>
        </p:spPr>
        <p:txBody>
          <a:bodyPr wrap="none">
            <a:prstTxWarp prst="textNoShape">
              <a:avLst/>
            </a:prstTxWarp>
            <a:spAutoFit/>
          </a:bodyPr>
          <a:lstStyle/>
          <a:p>
            <a:r>
              <a:rPr lang="en-US" sz="2800" b="1">
                <a:latin typeface="Symbol" pitchFamily="-112" charset="2"/>
                <a:ea typeface="Symbol" pitchFamily="-112" charset="2"/>
                <a:cs typeface="Symbol" pitchFamily="-112" charset="2"/>
              </a:rPr>
              <a:t>g*</a:t>
            </a:r>
          </a:p>
        </p:txBody>
      </p:sp>
      <p:sp>
        <p:nvSpPr>
          <p:cNvPr id="20519" name="Line 4"/>
          <p:cNvSpPr>
            <a:spLocks noChangeShapeType="1"/>
          </p:cNvSpPr>
          <p:nvPr/>
        </p:nvSpPr>
        <p:spPr bwMode="auto">
          <a:xfrm>
            <a:off x="7570788" y="2057400"/>
            <a:ext cx="731837" cy="0"/>
          </a:xfrm>
          <a:prstGeom prst="line">
            <a:avLst/>
          </a:prstGeom>
          <a:noFill/>
          <a:ln w="19050">
            <a:solidFill>
              <a:srgbClr val="131313"/>
            </a:solidFill>
            <a:round/>
            <a:headEnd/>
            <a:tailEnd type="triangle" w="med" len="med"/>
          </a:ln>
        </p:spPr>
        <p:txBody>
          <a:bodyPr wrap="none" anchor="ctr">
            <a:prstTxWarp prst="textNoShape">
              <a:avLst/>
            </a:prstTxWarp>
          </a:bodyPr>
          <a:lstStyle/>
          <a:p>
            <a:endParaRPr lang="en-US"/>
          </a:p>
        </p:txBody>
      </p:sp>
      <p:cxnSp>
        <p:nvCxnSpPr>
          <p:cNvPr id="20520" name="AutoShape 6"/>
          <p:cNvCxnSpPr>
            <a:cxnSpLocks noChangeShapeType="1"/>
          </p:cNvCxnSpPr>
          <p:nvPr/>
        </p:nvCxnSpPr>
        <p:spPr bwMode="auto">
          <a:xfrm flipV="1">
            <a:off x="8255000" y="1711325"/>
            <a:ext cx="762000" cy="373063"/>
          </a:xfrm>
          <a:prstGeom prst="straightConnector1">
            <a:avLst/>
          </a:prstGeom>
          <a:noFill/>
          <a:ln w="19050">
            <a:solidFill>
              <a:srgbClr val="131313"/>
            </a:solidFill>
            <a:round/>
            <a:headEnd/>
            <a:tailEnd type="triangle" w="med" len="med"/>
          </a:ln>
        </p:spPr>
      </p:cxnSp>
      <p:sp>
        <p:nvSpPr>
          <p:cNvPr id="20521" name="Line 15"/>
          <p:cNvSpPr>
            <a:spLocks noChangeShapeType="1"/>
          </p:cNvSpPr>
          <p:nvPr/>
        </p:nvSpPr>
        <p:spPr bwMode="auto">
          <a:xfrm>
            <a:off x="8320088" y="2057400"/>
            <a:ext cx="730250" cy="0"/>
          </a:xfrm>
          <a:prstGeom prst="line">
            <a:avLst/>
          </a:prstGeom>
          <a:noFill/>
          <a:ln w="9525">
            <a:solidFill>
              <a:schemeClr val="bg2"/>
            </a:solidFill>
            <a:prstDash val="dash"/>
            <a:round/>
            <a:headEnd/>
            <a:tailEnd/>
          </a:ln>
        </p:spPr>
        <p:txBody>
          <a:bodyPr wrap="none" anchor="ctr">
            <a:prstTxWarp prst="textNoShape">
              <a:avLst/>
            </a:prstTxWarp>
          </a:bodyPr>
          <a:lstStyle/>
          <a:p>
            <a:endParaRPr lang="en-US"/>
          </a:p>
        </p:txBody>
      </p:sp>
      <p:sp>
        <p:nvSpPr>
          <p:cNvPr id="20522" name="Freeform 16"/>
          <p:cNvSpPr>
            <a:spLocks/>
          </p:cNvSpPr>
          <p:nvPr/>
        </p:nvSpPr>
        <p:spPr bwMode="auto">
          <a:xfrm>
            <a:off x="8832850" y="1801813"/>
            <a:ext cx="90488" cy="255587"/>
          </a:xfrm>
          <a:custGeom>
            <a:avLst/>
            <a:gdLst>
              <a:gd name="T0" fmla="*/ 0 w 48"/>
              <a:gd name="T1" fmla="*/ 0 h 144"/>
              <a:gd name="T2" fmla="*/ 48 w 48"/>
              <a:gd name="T3" fmla="*/ 144 h 144"/>
              <a:gd name="T4" fmla="*/ 0 60000 65536"/>
              <a:gd name="T5" fmla="*/ 0 60000 65536"/>
              <a:gd name="T6" fmla="*/ 0 w 48"/>
              <a:gd name="T7" fmla="*/ 0 h 144"/>
              <a:gd name="T8" fmla="*/ 48 w 48"/>
              <a:gd name="T9" fmla="*/ 144 h 144"/>
            </a:gdLst>
            <a:ahLst/>
            <a:cxnLst>
              <a:cxn ang="T4">
                <a:pos x="T0" y="T1"/>
              </a:cxn>
              <a:cxn ang="T5">
                <a:pos x="T2" y="T3"/>
              </a:cxn>
            </a:cxnLst>
            <a:rect l="T6" t="T7" r="T8" b="T9"/>
            <a:pathLst>
              <a:path w="48" h="144">
                <a:moveTo>
                  <a:pt x="0" y="0"/>
                </a:moveTo>
                <a:cubicBezTo>
                  <a:pt x="0" y="0"/>
                  <a:pt x="24" y="72"/>
                  <a:pt x="48" y="144"/>
                </a:cubicBezTo>
              </a:path>
            </a:pathLst>
          </a:custGeom>
          <a:solidFill>
            <a:srgbClr val="213A66"/>
          </a:solidFill>
          <a:ln w="9525">
            <a:solidFill>
              <a:schemeClr val="bg2"/>
            </a:solidFill>
            <a:round/>
            <a:headEnd/>
            <a:tailEnd/>
          </a:ln>
        </p:spPr>
        <p:txBody>
          <a:bodyPr wrap="none" anchor="ctr">
            <a:prstTxWarp prst="textNoShape">
              <a:avLst/>
            </a:prstTxWarp>
          </a:bodyPr>
          <a:lstStyle/>
          <a:p>
            <a:endParaRPr lang="en-US"/>
          </a:p>
        </p:txBody>
      </p:sp>
      <p:sp>
        <p:nvSpPr>
          <p:cNvPr id="20523" name="Freeform 5"/>
          <p:cNvSpPr>
            <a:spLocks/>
          </p:cNvSpPr>
          <p:nvPr/>
        </p:nvSpPr>
        <p:spPr bwMode="auto">
          <a:xfrm>
            <a:off x="8186738" y="2057400"/>
            <a:ext cx="842962" cy="773113"/>
          </a:xfrm>
          <a:custGeom>
            <a:avLst/>
            <a:gdLst>
              <a:gd name="T0" fmla="*/ 72 w 664"/>
              <a:gd name="T1" fmla="*/ 0 h 576"/>
              <a:gd name="T2" fmla="*/ 24 w 664"/>
              <a:gd name="T3" fmla="*/ 144 h 576"/>
              <a:gd name="T4" fmla="*/ 216 w 664"/>
              <a:gd name="T5" fmla="*/ 96 h 576"/>
              <a:gd name="T6" fmla="*/ 216 w 664"/>
              <a:gd name="T7" fmla="*/ 240 h 576"/>
              <a:gd name="T8" fmla="*/ 360 w 664"/>
              <a:gd name="T9" fmla="*/ 192 h 576"/>
              <a:gd name="T10" fmla="*/ 360 w 664"/>
              <a:gd name="T11" fmla="*/ 384 h 576"/>
              <a:gd name="T12" fmla="*/ 504 w 664"/>
              <a:gd name="T13" fmla="*/ 336 h 576"/>
              <a:gd name="T14" fmla="*/ 504 w 664"/>
              <a:gd name="T15" fmla="*/ 480 h 576"/>
              <a:gd name="T16" fmla="*/ 648 w 664"/>
              <a:gd name="T17" fmla="*/ 432 h 576"/>
              <a:gd name="T18" fmla="*/ 600 w 664"/>
              <a:gd name="T19" fmla="*/ 576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4"/>
              <a:gd name="T31" fmla="*/ 0 h 576"/>
              <a:gd name="T32" fmla="*/ 664 w 664"/>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4" h="576">
                <a:moveTo>
                  <a:pt x="72" y="0"/>
                </a:moveTo>
                <a:cubicBezTo>
                  <a:pt x="36" y="64"/>
                  <a:pt x="0" y="128"/>
                  <a:pt x="24" y="144"/>
                </a:cubicBezTo>
                <a:cubicBezTo>
                  <a:pt x="48" y="160"/>
                  <a:pt x="184" y="80"/>
                  <a:pt x="216" y="96"/>
                </a:cubicBezTo>
                <a:cubicBezTo>
                  <a:pt x="248" y="112"/>
                  <a:pt x="192" y="224"/>
                  <a:pt x="216" y="240"/>
                </a:cubicBezTo>
                <a:cubicBezTo>
                  <a:pt x="240" y="256"/>
                  <a:pt x="336" y="168"/>
                  <a:pt x="360" y="192"/>
                </a:cubicBezTo>
                <a:cubicBezTo>
                  <a:pt x="384" y="216"/>
                  <a:pt x="336" y="360"/>
                  <a:pt x="360" y="384"/>
                </a:cubicBezTo>
                <a:cubicBezTo>
                  <a:pt x="384" y="408"/>
                  <a:pt x="480" y="320"/>
                  <a:pt x="504" y="336"/>
                </a:cubicBezTo>
                <a:cubicBezTo>
                  <a:pt x="528" y="352"/>
                  <a:pt x="480" y="464"/>
                  <a:pt x="504" y="480"/>
                </a:cubicBezTo>
                <a:cubicBezTo>
                  <a:pt x="528" y="496"/>
                  <a:pt x="632" y="416"/>
                  <a:pt x="648" y="432"/>
                </a:cubicBezTo>
                <a:cubicBezTo>
                  <a:pt x="664" y="448"/>
                  <a:pt x="608" y="552"/>
                  <a:pt x="600" y="576"/>
                </a:cubicBezTo>
              </a:path>
            </a:pathLst>
          </a:custGeom>
          <a:noFill/>
          <a:ln w="19050">
            <a:solidFill>
              <a:schemeClr val="tx1"/>
            </a:solidFill>
            <a:round/>
            <a:headEnd/>
            <a:tailEnd/>
          </a:ln>
        </p:spPr>
        <p:txBody>
          <a:bodyPr wrap="none" anchor="ctr">
            <a:prstTxWarp prst="textNoShape">
              <a:avLst/>
            </a:prstTxWarp>
          </a:bodyPr>
          <a:lstStyle/>
          <a:p>
            <a:endParaRPr lang="en-US"/>
          </a:p>
        </p:txBody>
      </p:sp>
      <p:sp>
        <p:nvSpPr>
          <p:cNvPr id="20524" name="TextBox 108"/>
          <p:cNvSpPr txBox="1">
            <a:spLocks noChangeArrowheads="1"/>
          </p:cNvSpPr>
          <p:nvPr/>
        </p:nvSpPr>
        <p:spPr bwMode="auto">
          <a:xfrm>
            <a:off x="8816975" y="2089150"/>
            <a:ext cx="479425" cy="523875"/>
          </a:xfrm>
          <a:prstGeom prst="rect">
            <a:avLst/>
          </a:prstGeom>
          <a:noFill/>
          <a:ln w="9525">
            <a:noFill/>
            <a:miter lim="800000"/>
            <a:headEnd/>
            <a:tailEnd/>
          </a:ln>
        </p:spPr>
        <p:txBody>
          <a:bodyPr wrap="none">
            <a:prstTxWarp prst="textNoShape">
              <a:avLst/>
            </a:prstTxWarp>
            <a:spAutoFit/>
          </a:bodyPr>
          <a:lstStyle/>
          <a:p>
            <a:r>
              <a:rPr lang="en-US" sz="2800" b="1">
                <a:latin typeface="Symbol" pitchFamily="-112" charset="2"/>
                <a:ea typeface="Symbol" pitchFamily="-112" charset="2"/>
                <a:cs typeface="Symbol" pitchFamily="-112" charset="2"/>
              </a:rPr>
              <a:t>g*</a:t>
            </a:r>
          </a:p>
        </p:txBody>
      </p:sp>
      <p:sp>
        <p:nvSpPr>
          <p:cNvPr id="20525" name="TextBox 109"/>
          <p:cNvSpPr txBox="1">
            <a:spLocks noChangeArrowheads="1"/>
          </p:cNvSpPr>
          <p:nvPr/>
        </p:nvSpPr>
        <p:spPr bwMode="auto">
          <a:xfrm>
            <a:off x="3973513" y="1824038"/>
            <a:ext cx="373062" cy="461962"/>
          </a:xfrm>
          <a:prstGeom prst="rect">
            <a:avLst/>
          </a:prstGeom>
          <a:noFill/>
          <a:ln w="9525">
            <a:noFill/>
            <a:miter lim="800000"/>
            <a:headEnd/>
            <a:tailEnd/>
          </a:ln>
        </p:spPr>
        <p:txBody>
          <a:bodyPr wrap="none">
            <a:prstTxWarp prst="textNoShape">
              <a:avLst/>
            </a:prstTxWarp>
            <a:spAutoFit/>
          </a:bodyPr>
          <a:lstStyle/>
          <a:p>
            <a:r>
              <a:rPr lang="en-US" b="1">
                <a:solidFill>
                  <a:schemeClr val="accent1"/>
                </a:solidFill>
              </a:rPr>
              <a:t>Z</a:t>
            </a:r>
            <a:endParaRPr lang="en-US"/>
          </a:p>
        </p:txBody>
      </p:sp>
      <p:sp>
        <p:nvSpPr>
          <p:cNvPr id="20526" name="TextBox 110"/>
          <p:cNvSpPr txBox="1">
            <a:spLocks noChangeArrowheads="1"/>
          </p:cNvSpPr>
          <p:nvPr/>
        </p:nvSpPr>
        <p:spPr bwMode="auto">
          <a:xfrm>
            <a:off x="6340475" y="1774825"/>
            <a:ext cx="423863" cy="585788"/>
          </a:xfrm>
          <a:prstGeom prst="rect">
            <a:avLst/>
          </a:prstGeom>
          <a:noFill/>
          <a:ln w="9525">
            <a:noFill/>
            <a:miter lim="800000"/>
            <a:headEnd/>
            <a:tailEnd/>
          </a:ln>
        </p:spPr>
        <p:txBody>
          <a:bodyPr wrap="none">
            <a:prstTxWarp prst="textNoShape">
              <a:avLst/>
            </a:prstTxWarp>
            <a:spAutoFit/>
          </a:bodyPr>
          <a:lstStyle/>
          <a:p>
            <a:r>
              <a:rPr lang="en-US" sz="3200" b="1"/>
              <a:t>+</a:t>
            </a:r>
            <a:endParaRPr lang="en-US"/>
          </a:p>
        </p:txBody>
      </p:sp>
      <p:sp>
        <p:nvSpPr>
          <p:cNvPr id="20527" name="TextBox 111"/>
          <p:cNvSpPr txBox="1">
            <a:spLocks noChangeArrowheads="1"/>
          </p:cNvSpPr>
          <p:nvPr/>
        </p:nvSpPr>
        <p:spPr bwMode="auto">
          <a:xfrm>
            <a:off x="7031038" y="1825625"/>
            <a:ext cx="407987" cy="461963"/>
          </a:xfrm>
          <a:prstGeom prst="rect">
            <a:avLst/>
          </a:prstGeom>
          <a:noFill/>
          <a:ln w="9525">
            <a:noFill/>
            <a:miter lim="800000"/>
            <a:headEnd/>
            <a:tailEnd/>
          </a:ln>
        </p:spPr>
        <p:txBody>
          <a:bodyPr wrap="none">
            <a:prstTxWarp prst="textNoShape">
              <a:avLst/>
            </a:prstTxWarp>
            <a:spAutoFit/>
          </a:bodyPr>
          <a:lstStyle/>
          <a:p>
            <a:r>
              <a:rPr lang="en-US" b="1">
                <a:solidFill>
                  <a:srgbClr val="FF6600"/>
                </a:solidFill>
              </a:rPr>
              <a:t>N</a:t>
            </a:r>
            <a:endParaRPr lang="en-US">
              <a:solidFill>
                <a:srgbClr val="FF6600"/>
              </a:solidFill>
            </a:endParaRPr>
          </a:p>
        </p:txBody>
      </p:sp>
      <p:sp>
        <p:nvSpPr>
          <p:cNvPr id="59" name="Oval 3"/>
          <p:cNvSpPr>
            <a:spLocks noChangeArrowheads="1"/>
          </p:cNvSpPr>
          <p:nvPr/>
        </p:nvSpPr>
        <p:spPr bwMode="auto">
          <a:xfrm>
            <a:off x="6596882" y="4688802"/>
            <a:ext cx="62796" cy="87034"/>
          </a:xfrm>
          <a:prstGeom prst="ellipse">
            <a:avLst/>
          </a:prstGeom>
          <a:solidFill>
            <a:srgbClr val="FF0000"/>
          </a:solidFill>
          <a:ln w="9525">
            <a:solidFill>
              <a:srgbClr val="FF0000"/>
            </a:solidFill>
            <a:round/>
            <a:headEnd/>
            <a:tailEnd/>
          </a:ln>
        </p:spPr>
        <p:txBody>
          <a:bodyPr wrap="none" anchor="ctr">
            <a:prstTxWarp prst="textNoShape">
              <a:avLst/>
            </a:prstTxWarp>
          </a:bodyPr>
          <a:lstStyle/>
          <a:p>
            <a:endParaRPr lang="en-US"/>
          </a:p>
        </p:txBody>
      </p:sp>
      <p:cxnSp>
        <p:nvCxnSpPr>
          <p:cNvPr id="61" name="Straight Connector 60"/>
          <p:cNvCxnSpPr/>
          <p:nvPr/>
        </p:nvCxnSpPr>
        <p:spPr bwMode="auto">
          <a:xfrm rot="5400000">
            <a:off x="6539296" y="4724288"/>
            <a:ext cx="196531" cy="1588"/>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63" name="Oval 3"/>
          <p:cNvSpPr>
            <a:spLocks noChangeArrowheads="1"/>
          </p:cNvSpPr>
          <p:nvPr/>
        </p:nvSpPr>
        <p:spPr bwMode="auto">
          <a:xfrm>
            <a:off x="6719042" y="4720258"/>
            <a:ext cx="62796" cy="87034"/>
          </a:xfrm>
          <a:prstGeom prst="ellipse">
            <a:avLst/>
          </a:prstGeom>
          <a:solidFill>
            <a:srgbClr val="FF0000"/>
          </a:solidFill>
          <a:ln w="9525">
            <a:solidFill>
              <a:srgbClr val="FF0000"/>
            </a:solidFill>
            <a:round/>
            <a:headEnd/>
            <a:tailEnd/>
          </a:ln>
        </p:spPr>
        <p:txBody>
          <a:bodyPr wrap="none" anchor="ctr">
            <a:prstTxWarp prst="textNoShape">
              <a:avLst/>
            </a:prstTxWarp>
          </a:bodyPr>
          <a:lstStyle/>
          <a:p>
            <a:endParaRPr lang="en-US"/>
          </a:p>
        </p:txBody>
      </p:sp>
      <p:cxnSp>
        <p:nvCxnSpPr>
          <p:cNvPr id="64" name="Straight Connector 63"/>
          <p:cNvCxnSpPr/>
          <p:nvPr/>
        </p:nvCxnSpPr>
        <p:spPr bwMode="auto">
          <a:xfrm rot="5400000">
            <a:off x="6661456" y="4755744"/>
            <a:ext cx="196531" cy="1588"/>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65" name="Oval 3"/>
          <p:cNvSpPr>
            <a:spLocks noChangeArrowheads="1"/>
          </p:cNvSpPr>
          <p:nvPr/>
        </p:nvSpPr>
        <p:spPr bwMode="auto">
          <a:xfrm>
            <a:off x="6856322" y="4857540"/>
            <a:ext cx="62796" cy="87034"/>
          </a:xfrm>
          <a:prstGeom prst="ellipse">
            <a:avLst/>
          </a:prstGeom>
          <a:solidFill>
            <a:srgbClr val="FF0000"/>
          </a:solidFill>
          <a:ln w="9525">
            <a:solidFill>
              <a:srgbClr val="FF0000"/>
            </a:solidFill>
            <a:round/>
            <a:headEnd/>
            <a:tailEnd/>
          </a:ln>
        </p:spPr>
        <p:txBody>
          <a:bodyPr wrap="none" anchor="ctr">
            <a:prstTxWarp prst="textNoShape">
              <a:avLst/>
            </a:prstTxWarp>
          </a:bodyPr>
          <a:lstStyle/>
          <a:p>
            <a:endParaRPr lang="en-US"/>
          </a:p>
        </p:txBody>
      </p:sp>
      <p:cxnSp>
        <p:nvCxnSpPr>
          <p:cNvPr id="66" name="Straight Connector 65"/>
          <p:cNvCxnSpPr/>
          <p:nvPr/>
        </p:nvCxnSpPr>
        <p:spPr bwMode="auto">
          <a:xfrm rot="5400000">
            <a:off x="6798736" y="4893026"/>
            <a:ext cx="196531" cy="1588"/>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67" name="Oval 3"/>
          <p:cNvSpPr>
            <a:spLocks noChangeArrowheads="1"/>
          </p:cNvSpPr>
          <p:nvPr/>
        </p:nvSpPr>
        <p:spPr bwMode="auto">
          <a:xfrm>
            <a:off x="7038962" y="5009940"/>
            <a:ext cx="62796" cy="87034"/>
          </a:xfrm>
          <a:prstGeom prst="ellipse">
            <a:avLst/>
          </a:prstGeom>
          <a:solidFill>
            <a:srgbClr val="FF0000"/>
          </a:solidFill>
          <a:ln w="9525">
            <a:solidFill>
              <a:srgbClr val="FF0000"/>
            </a:solidFill>
            <a:round/>
            <a:headEnd/>
            <a:tailEnd/>
          </a:ln>
        </p:spPr>
        <p:txBody>
          <a:bodyPr wrap="none" anchor="ctr">
            <a:prstTxWarp prst="textNoShape">
              <a:avLst/>
            </a:prstTxWarp>
          </a:bodyPr>
          <a:lstStyle/>
          <a:p>
            <a:endParaRPr lang="en-US"/>
          </a:p>
        </p:txBody>
      </p:sp>
      <p:cxnSp>
        <p:nvCxnSpPr>
          <p:cNvPr id="68" name="Straight Connector 67"/>
          <p:cNvCxnSpPr/>
          <p:nvPr/>
        </p:nvCxnSpPr>
        <p:spPr bwMode="auto">
          <a:xfrm rot="5400000">
            <a:off x="6981376" y="5045426"/>
            <a:ext cx="196531" cy="1588"/>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69" name="Oval 3"/>
          <p:cNvSpPr>
            <a:spLocks noChangeArrowheads="1"/>
          </p:cNvSpPr>
          <p:nvPr/>
        </p:nvSpPr>
        <p:spPr bwMode="auto">
          <a:xfrm>
            <a:off x="7265762" y="5130884"/>
            <a:ext cx="62796" cy="87034"/>
          </a:xfrm>
          <a:prstGeom prst="ellipse">
            <a:avLst/>
          </a:prstGeom>
          <a:solidFill>
            <a:srgbClr val="FF0000"/>
          </a:solidFill>
          <a:ln w="9525">
            <a:solidFill>
              <a:srgbClr val="FF0000"/>
            </a:solidFill>
            <a:round/>
            <a:headEnd/>
            <a:tailEnd/>
          </a:ln>
        </p:spPr>
        <p:txBody>
          <a:bodyPr wrap="none" anchor="ctr">
            <a:prstTxWarp prst="textNoShape">
              <a:avLst/>
            </a:prstTxWarp>
          </a:bodyPr>
          <a:lstStyle/>
          <a:p>
            <a:endParaRPr lang="en-US"/>
          </a:p>
        </p:txBody>
      </p:sp>
      <p:cxnSp>
        <p:nvCxnSpPr>
          <p:cNvPr id="70" name="Straight Connector 69"/>
          <p:cNvCxnSpPr/>
          <p:nvPr/>
        </p:nvCxnSpPr>
        <p:spPr bwMode="auto">
          <a:xfrm rot="5400000">
            <a:off x="7208176" y="5166370"/>
            <a:ext cx="196531" cy="1588"/>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71" name="Oval 3"/>
          <p:cNvSpPr>
            <a:spLocks noChangeArrowheads="1"/>
          </p:cNvSpPr>
          <p:nvPr/>
        </p:nvSpPr>
        <p:spPr bwMode="auto">
          <a:xfrm>
            <a:off x="7628642" y="5493716"/>
            <a:ext cx="62796" cy="87034"/>
          </a:xfrm>
          <a:prstGeom prst="ellipse">
            <a:avLst/>
          </a:prstGeom>
          <a:solidFill>
            <a:srgbClr val="FF0000"/>
          </a:solidFill>
          <a:ln w="9525">
            <a:solidFill>
              <a:srgbClr val="FF0000"/>
            </a:solidFill>
            <a:round/>
            <a:headEnd/>
            <a:tailEnd/>
          </a:ln>
        </p:spPr>
        <p:txBody>
          <a:bodyPr wrap="none" anchor="ctr">
            <a:prstTxWarp prst="textNoShape">
              <a:avLst/>
            </a:prstTxWarp>
          </a:bodyPr>
          <a:lstStyle/>
          <a:p>
            <a:endParaRPr lang="en-US"/>
          </a:p>
        </p:txBody>
      </p:sp>
      <p:cxnSp>
        <p:nvCxnSpPr>
          <p:cNvPr id="72" name="Straight Connector 71"/>
          <p:cNvCxnSpPr/>
          <p:nvPr/>
        </p:nvCxnSpPr>
        <p:spPr bwMode="auto">
          <a:xfrm rot="5400000">
            <a:off x="7571056" y="5529202"/>
            <a:ext cx="196531" cy="1588"/>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73" name="Oval 3"/>
          <p:cNvSpPr>
            <a:spLocks noChangeArrowheads="1"/>
          </p:cNvSpPr>
          <p:nvPr/>
        </p:nvSpPr>
        <p:spPr bwMode="auto">
          <a:xfrm>
            <a:off x="7962482" y="5736824"/>
            <a:ext cx="62796" cy="87034"/>
          </a:xfrm>
          <a:prstGeom prst="ellipse">
            <a:avLst/>
          </a:prstGeom>
          <a:solidFill>
            <a:srgbClr val="FF0000"/>
          </a:solidFill>
          <a:ln w="9525">
            <a:solidFill>
              <a:srgbClr val="FF0000"/>
            </a:solidFill>
            <a:round/>
            <a:headEnd/>
            <a:tailEnd/>
          </a:ln>
        </p:spPr>
        <p:txBody>
          <a:bodyPr wrap="none" anchor="ctr">
            <a:prstTxWarp prst="textNoShape">
              <a:avLst/>
            </a:prstTxWarp>
          </a:bodyPr>
          <a:lstStyle/>
          <a:p>
            <a:endParaRPr lang="en-US"/>
          </a:p>
        </p:txBody>
      </p:sp>
      <p:cxnSp>
        <p:nvCxnSpPr>
          <p:cNvPr id="74" name="Straight Connector 73"/>
          <p:cNvCxnSpPr/>
          <p:nvPr/>
        </p:nvCxnSpPr>
        <p:spPr bwMode="auto">
          <a:xfrm rot="5400000">
            <a:off x="7904896" y="5772310"/>
            <a:ext cx="196531" cy="1588"/>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75" name="Oval 3"/>
          <p:cNvSpPr>
            <a:spLocks noChangeArrowheads="1"/>
          </p:cNvSpPr>
          <p:nvPr/>
        </p:nvSpPr>
        <p:spPr bwMode="auto">
          <a:xfrm>
            <a:off x="8281202" y="5889224"/>
            <a:ext cx="62796" cy="87034"/>
          </a:xfrm>
          <a:prstGeom prst="ellipse">
            <a:avLst/>
          </a:prstGeom>
          <a:solidFill>
            <a:srgbClr val="FF0000"/>
          </a:solidFill>
          <a:ln w="9525">
            <a:solidFill>
              <a:srgbClr val="FF0000"/>
            </a:solidFill>
            <a:round/>
            <a:headEnd/>
            <a:tailEnd/>
          </a:ln>
        </p:spPr>
        <p:txBody>
          <a:bodyPr wrap="none" anchor="ctr">
            <a:prstTxWarp prst="textNoShape">
              <a:avLst/>
            </a:prstTxWarp>
          </a:bodyPr>
          <a:lstStyle/>
          <a:p>
            <a:endParaRPr lang="en-US"/>
          </a:p>
        </p:txBody>
      </p:sp>
      <p:cxnSp>
        <p:nvCxnSpPr>
          <p:cNvPr id="76" name="Straight Connector 75"/>
          <p:cNvCxnSpPr/>
          <p:nvPr/>
        </p:nvCxnSpPr>
        <p:spPr bwMode="auto">
          <a:xfrm rot="5400000">
            <a:off x="8133750" y="5948867"/>
            <a:ext cx="355911" cy="21947"/>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80" name="Oval 3"/>
          <p:cNvSpPr>
            <a:spLocks noChangeArrowheads="1"/>
          </p:cNvSpPr>
          <p:nvPr/>
        </p:nvSpPr>
        <p:spPr bwMode="auto">
          <a:xfrm>
            <a:off x="8615042" y="5981152"/>
            <a:ext cx="62796" cy="87034"/>
          </a:xfrm>
          <a:prstGeom prst="ellipse">
            <a:avLst/>
          </a:prstGeom>
          <a:solidFill>
            <a:srgbClr val="FF0000"/>
          </a:solidFill>
          <a:ln w="9525">
            <a:solidFill>
              <a:srgbClr val="FF0000"/>
            </a:solidFill>
            <a:round/>
            <a:headEnd/>
            <a:tailEnd/>
          </a:ln>
        </p:spPr>
        <p:txBody>
          <a:bodyPr wrap="none" anchor="ctr">
            <a:prstTxWarp prst="textNoShape">
              <a:avLst/>
            </a:prstTxWarp>
          </a:bodyPr>
          <a:lstStyle/>
          <a:p>
            <a:endParaRPr lang="en-US"/>
          </a:p>
        </p:txBody>
      </p:sp>
      <p:cxnSp>
        <p:nvCxnSpPr>
          <p:cNvPr id="81" name="Straight Connector 80"/>
          <p:cNvCxnSpPr/>
          <p:nvPr/>
        </p:nvCxnSpPr>
        <p:spPr bwMode="auto">
          <a:xfrm rot="5400000">
            <a:off x="8391484" y="6031971"/>
            <a:ext cx="514003" cy="1588"/>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84" name="Straight Connector 83"/>
          <p:cNvCxnSpPr/>
          <p:nvPr/>
        </p:nvCxnSpPr>
        <p:spPr bwMode="auto">
          <a:xfrm>
            <a:off x="6518601" y="4612922"/>
            <a:ext cx="2250842" cy="1706287"/>
          </a:xfrm>
          <a:prstGeom prst="line">
            <a:avLst/>
          </a:prstGeom>
          <a:solidFill>
            <a:schemeClr val="accent1"/>
          </a:solidFill>
          <a:ln w="9525" cap="flat" cmpd="sng" algn="ctr">
            <a:solidFill>
              <a:srgbClr val="FF0000"/>
            </a:solidFill>
            <a:prstDash val="solid"/>
            <a:round/>
            <a:headEnd type="none" w="med" len="med"/>
            <a:tailEnd type="none" w="med" len="med"/>
          </a:ln>
          <a:effectLst/>
        </p:spPr>
      </p:cxnSp>
      <p:graphicFrame>
        <p:nvGraphicFramePr>
          <p:cNvPr id="302083" name="Object 3"/>
          <p:cNvGraphicFramePr>
            <a:graphicFrameLocks noChangeAspect="1"/>
          </p:cNvGraphicFramePr>
          <p:nvPr/>
        </p:nvGraphicFramePr>
        <p:xfrm>
          <a:off x="1867656" y="5493098"/>
          <a:ext cx="2713622" cy="582812"/>
        </p:xfrm>
        <a:graphic>
          <a:graphicData uri="http://schemas.openxmlformats.org/presentationml/2006/ole">
            <p:oleObj spid="_x0000_s302083" name="Equation" r:id="rId7" imgW="1066800" imgH="203200" progId="Equation.3">
              <p:embed/>
            </p:oleObj>
          </a:graphicData>
        </a:graphic>
      </p:graphicFrame>
      <p:sp>
        <p:nvSpPr>
          <p:cNvPr id="78" name="TextBox 77"/>
          <p:cNvSpPr txBox="1"/>
          <p:nvPr/>
        </p:nvSpPr>
        <p:spPr>
          <a:xfrm>
            <a:off x="6552483" y="3026541"/>
            <a:ext cx="2562946" cy="276999"/>
          </a:xfrm>
          <a:prstGeom prst="rect">
            <a:avLst/>
          </a:prstGeom>
          <a:noFill/>
        </p:spPr>
        <p:txBody>
          <a:bodyPr wrap="none" rtlCol="0">
            <a:spAutoFit/>
          </a:bodyPr>
          <a:lstStyle/>
          <a:p>
            <a:r>
              <a:rPr lang="en-US" sz="1200" dirty="0" err="1" smtClean="0">
                <a:solidFill>
                  <a:srgbClr val="9316B0"/>
                </a:solidFill>
              </a:rPr>
              <a:t>Aubert</a:t>
            </a:r>
            <a:r>
              <a:rPr lang="en-US" sz="1200" dirty="0" smtClean="0">
                <a:solidFill>
                  <a:srgbClr val="9316B0"/>
                </a:solidFill>
              </a:rPr>
              <a:t> et al., PLB123, 275 (1983)</a:t>
            </a:r>
            <a:endParaRPr lang="en-US" sz="1200" dirty="0">
              <a:solidFill>
                <a:srgbClr val="9316B0"/>
              </a:solidFill>
            </a:endParaRPr>
          </a:p>
        </p:txBody>
      </p:sp>
      <p:sp>
        <p:nvSpPr>
          <p:cNvPr id="79" name="TextBox 78"/>
          <p:cNvSpPr txBox="1"/>
          <p:nvPr/>
        </p:nvSpPr>
        <p:spPr>
          <a:xfrm rot="16200000">
            <a:off x="5149569" y="4745439"/>
            <a:ext cx="1786298" cy="461665"/>
          </a:xfrm>
          <a:prstGeom prst="rect">
            <a:avLst/>
          </a:prstGeom>
          <a:solidFill>
            <a:srgbClr val="F8F8F8"/>
          </a:solidFill>
        </p:spPr>
        <p:txBody>
          <a:bodyPr wrap="square" rtlCol="0">
            <a:spAutoFit/>
          </a:bodyPr>
          <a:lstStyle/>
          <a:p>
            <a:r>
              <a:rPr lang="en-US" dirty="0" smtClean="0"/>
              <a:t>A/(</a:t>
            </a:r>
            <a:r>
              <a:rPr lang="en-US" dirty="0" err="1" smtClean="0"/>
              <a:t>Zp+Nn</a:t>
            </a:r>
            <a:r>
              <a:rPr lang="en-US" dirty="0" smtClean="0"/>
              <a:t>)</a:t>
            </a:r>
            <a:endParaRPr lang="en-US" dirty="0"/>
          </a:p>
        </p:txBody>
      </p:sp>
      <p:sp>
        <p:nvSpPr>
          <p:cNvPr id="82" name="TextBox 81"/>
          <p:cNvSpPr txBox="1"/>
          <p:nvPr/>
        </p:nvSpPr>
        <p:spPr>
          <a:xfrm>
            <a:off x="6676839" y="4166418"/>
            <a:ext cx="1194043" cy="461665"/>
          </a:xfrm>
          <a:prstGeom prst="rect">
            <a:avLst/>
          </a:prstGeom>
          <a:solidFill>
            <a:srgbClr val="F8F8F8"/>
          </a:solidFill>
        </p:spPr>
        <p:txBody>
          <a:bodyPr wrap="square" rtlCol="0">
            <a:spAutoFit/>
          </a:bodyPr>
          <a:lstStyle/>
          <a:p>
            <a:r>
              <a:rPr lang="en-US" dirty="0" smtClean="0">
                <a:solidFill>
                  <a:srgbClr val="FF0000"/>
                </a:solidFill>
              </a:rPr>
              <a:t>(A/</a:t>
            </a:r>
            <a:r>
              <a:rPr lang="en-US" dirty="0" err="1" smtClean="0">
                <a:solidFill>
                  <a:srgbClr val="FF0000"/>
                </a:solidFill>
              </a:rPr>
              <a:t>d)</a:t>
            </a:r>
            <a:r>
              <a:rPr lang="en-US" baseline="-25000" dirty="0" err="1" smtClean="0">
                <a:solidFill>
                  <a:srgbClr val="FF0000"/>
                </a:solidFill>
              </a:rPr>
              <a:t>iso</a:t>
            </a:r>
            <a:endParaRPr lang="en-US" baseline="-25000"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Slide Number Placeholder 3"/>
          <p:cNvSpPr>
            <a:spLocks noGrp="1"/>
          </p:cNvSpPr>
          <p:nvPr>
            <p:ph type="sldNum" sz="quarter" idx="10"/>
          </p:nvPr>
        </p:nvSpPr>
        <p:spPr>
          <a:noFill/>
        </p:spPr>
        <p:txBody>
          <a:bodyPr/>
          <a:lstStyle/>
          <a:p>
            <a:pPr defTabSz="831850"/>
            <a:fld id="{2E2CB165-FDDB-A745-A331-8D53CA65D094}" type="slidenum">
              <a:rPr lang="en-US" smtClean="0"/>
              <a:pPr defTabSz="831850"/>
              <a:t>9</a:t>
            </a:fld>
            <a:endParaRPr lang="en-US" smtClean="0"/>
          </a:p>
        </p:txBody>
      </p:sp>
      <p:sp>
        <p:nvSpPr>
          <p:cNvPr id="20484" name="Rectangle 3"/>
          <p:cNvSpPr>
            <a:spLocks noGrp="1" noChangeArrowheads="1"/>
          </p:cNvSpPr>
          <p:nvPr>
            <p:ph type="title"/>
          </p:nvPr>
        </p:nvSpPr>
        <p:spPr>
          <a:xfrm>
            <a:off x="373063" y="374650"/>
            <a:ext cx="8751887" cy="388938"/>
          </a:xfrm>
          <a:noFill/>
        </p:spPr>
        <p:txBody>
          <a:bodyPr/>
          <a:lstStyle/>
          <a:p>
            <a:r>
              <a:rPr lang="en-US" sz="2400" dirty="0" smtClean="0"/>
              <a:t>EMC effect confirmed</a:t>
            </a:r>
          </a:p>
        </p:txBody>
      </p:sp>
      <p:sp>
        <p:nvSpPr>
          <p:cNvPr id="20486" name="Line 4"/>
          <p:cNvSpPr>
            <a:spLocks noChangeShapeType="1"/>
          </p:cNvSpPr>
          <p:nvPr/>
        </p:nvSpPr>
        <p:spPr bwMode="auto">
          <a:xfrm>
            <a:off x="174625" y="2043113"/>
            <a:ext cx="1371600" cy="0"/>
          </a:xfrm>
          <a:prstGeom prst="line">
            <a:avLst/>
          </a:prstGeom>
          <a:noFill/>
          <a:ln w="28575">
            <a:solidFill>
              <a:srgbClr val="131313"/>
            </a:solidFill>
            <a:round/>
            <a:headEnd/>
            <a:tailEnd type="triangle" w="med" len="med"/>
          </a:ln>
        </p:spPr>
        <p:txBody>
          <a:bodyPr wrap="none" anchor="ctr">
            <a:prstTxWarp prst="textNoShape">
              <a:avLst/>
            </a:prstTxWarp>
          </a:bodyPr>
          <a:lstStyle/>
          <a:p>
            <a:endParaRPr lang="en-US"/>
          </a:p>
        </p:txBody>
      </p:sp>
      <p:cxnSp>
        <p:nvCxnSpPr>
          <p:cNvPr id="20487" name="AutoShape 6"/>
          <p:cNvCxnSpPr>
            <a:cxnSpLocks noChangeShapeType="1"/>
          </p:cNvCxnSpPr>
          <p:nvPr/>
        </p:nvCxnSpPr>
        <p:spPr bwMode="auto">
          <a:xfrm flipV="1">
            <a:off x="1524000" y="1371600"/>
            <a:ext cx="1295400" cy="685800"/>
          </a:xfrm>
          <a:prstGeom prst="straightConnector1">
            <a:avLst/>
          </a:prstGeom>
          <a:noFill/>
          <a:ln w="28575">
            <a:solidFill>
              <a:srgbClr val="131313"/>
            </a:solidFill>
            <a:round/>
            <a:headEnd/>
            <a:tailEnd type="triangle" w="med" len="med"/>
          </a:ln>
        </p:spPr>
      </p:cxnSp>
      <p:sp>
        <p:nvSpPr>
          <p:cNvPr id="20488" name="Line 15"/>
          <p:cNvSpPr>
            <a:spLocks noChangeShapeType="1"/>
          </p:cNvSpPr>
          <p:nvPr/>
        </p:nvSpPr>
        <p:spPr bwMode="auto">
          <a:xfrm>
            <a:off x="1576388" y="2043113"/>
            <a:ext cx="1125537" cy="0"/>
          </a:xfrm>
          <a:prstGeom prst="line">
            <a:avLst/>
          </a:prstGeom>
          <a:noFill/>
          <a:ln w="9525">
            <a:solidFill>
              <a:schemeClr val="bg2"/>
            </a:solidFill>
            <a:prstDash val="dash"/>
            <a:round/>
            <a:headEnd/>
            <a:tailEnd/>
          </a:ln>
        </p:spPr>
        <p:txBody>
          <a:bodyPr wrap="none" anchor="ctr">
            <a:prstTxWarp prst="textNoShape">
              <a:avLst/>
            </a:prstTxWarp>
          </a:bodyPr>
          <a:lstStyle/>
          <a:p>
            <a:endParaRPr lang="en-US"/>
          </a:p>
        </p:txBody>
      </p:sp>
      <p:sp>
        <p:nvSpPr>
          <p:cNvPr id="20489" name="Freeform 16"/>
          <p:cNvSpPr>
            <a:spLocks/>
          </p:cNvSpPr>
          <p:nvPr/>
        </p:nvSpPr>
        <p:spPr bwMode="auto">
          <a:xfrm>
            <a:off x="2089150" y="1787525"/>
            <a:ext cx="90488" cy="255588"/>
          </a:xfrm>
          <a:custGeom>
            <a:avLst/>
            <a:gdLst>
              <a:gd name="T0" fmla="*/ 0 w 48"/>
              <a:gd name="T1" fmla="*/ 0 h 144"/>
              <a:gd name="T2" fmla="*/ 48 w 48"/>
              <a:gd name="T3" fmla="*/ 144 h 144"/>
              <a:gd name="T4" fmla="*/ 0 60000 65536"/>
              <a:gd name="T5" fmla="*/ 0 60000 65536"/>
              <a:gd name="T6" fmla="*/ 0 w 48"/>
              <a:gd name="T7" fmla="*/ 0 h 144"/>
              <a:gd name="T8" fmla="*/ 48 w 48"/>
              <a:gd name="T9" fmla="*/ 144 h 144"/>
            </a:gdLst>
            <a:ahLst/>
            <a:cxnLst>
              <a:cxn ang="T4">
                <a:pos x="T0" y="T1"/>
              </a:cxn>
              <a:cxn ang="T5">
                <a:pos x="T2" y="T3"/>
              </a:cxn>
            </a:cxnLst>
            <a:rect l="T6" t="T7" r="T8" b="T9"/>
            <a:pathLst>
              <a:path w="48" h="144">
                <a:moveTo>
                  <a:pt x="0" y="0"/>
                </a:moveTo>
                <a:cubicBezTo>
                  <a:pt x="0" y="0"/>
                  <a:pt x="24" y="72"/>
                  <a:pt x="48" y="144"/>
                </a:cubicBezTo>
              </a:path>
            </a:pathLst>
          </a:custGeom>
          <a:solidFill>
            <a:srgbClr val="213A66"/>
          </a:solidFill>
          <a:ln w="9525">
            <a:solidFill>
              <a:schemeClr val="bg2"/>
            </a:solidFill>
            <a:round/>
            <a:headEnd/>
            <a:tailEnd/>
          </a:ln>
        </p:spPr>
        <p:txBody>
          <a:bodyPr wrap="none" anchor="ctr">
            <a:prstTxWarp prst="textNoShape">
              <a:avLst/>
            </a:prstTxWarp>
          </a:bodyPr>
          <a:lstStyle/>
          <a:p>
            <a:endParaRPr lang="en-US"/>
          </a:p>
        </p:txBody>
      </p:sp>
      <p:graphicFrame>
        <p:nvGraphicFramePr>
          <p:cNvPr id="20482" name="Object 2"/>
          <p:cNvGraphicFramePr>
            <a:graphicFrameLocks noChangeAspect="1"/>
          </p:cNvGraphicFramePr>
          <p:nvPr/>
        </p:nvGraphicFramePr>
        <p:xfrm>
          <a:off x="2271713" y="1703388"/>
          <a:ext cx="209550" cy="255587"/>
        </p:xfrm>
        <a:graphic>
          <a:graphicData uri="http://schemas.openxmlformats.org/presentationml/2006/ole">
            <p:oleObj spid="_x0000_s300034" name="Equation" r:id="rId4" imgW="114300" imgH="139700" progId="Equation.3">
              <p:embed/>
            </p:oleObj>
          </a:graphicData>
        </a:graphic>
      </p:graphicFrame>
      <p:sp>
        <p:nvSpPr>
          <p:cNvPr id="20490" name="Oval 3"/>
          <p:cNvSpPr>
            <a:spLocks noChangeArrowheads="1"/>
          </p:cNvSpPr>
          <p:nvPr/>
        </p:nvSpPr>
        <p:spPr bwMode="auto">
          <a:xfrm>
            <a:off x="2420938" y="2817813"/>
            <a:ext cx="265112" cy="258762"/>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20491" name="Oval 3"/>
          <p:cNvSpPr>
            <a:spLocks noChangeArrowheads="1"/>
          </p:cNvSpPr>
          <p:nvPr/>
        </p:nvSpPr>
        <p:spPr bwMode="auto">
          <a:xfrm>
            <a:off x="2409825" y="3195638"/>
            <a:ext cx="265113" cy="260350"/>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20492" name="Oval 3"/>
          <p:cNvSpPr>
            <a:spLocks noChangeArrowheads="1"/>
          </p:cNvSpPr>
          <p:nvPr/>
        </p:nvSpPr>
        <p:spPr bwMode="auto">
          <a:xfrm>
            <a:off x="2674938" y="3108325"/>
            <a:ext cx="265112" cy="258763"/>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20493" name="Oval 3"/>
          <p:cNvSpPr>
            <a:spLocks noChangeArrowheads="1"/>
          </p:cNvSpPr>
          <p:nvPr/>
        </p:nvSpPr>
        <p:spPr bwMode="auto">
          <a:xfrm>
            <a:off x="2135188" y="3097213"/>
            <a:ext cx="265112" cy="258762"/>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20494" name="Oval 3"/>
          <p:cNvSpPr>
            <a:spLocks noChangeArrowheads="1"/>
          </p:cNvSpPr>
          <p:nvPr/>
        </p:nvSpPr>
        <p:spPr bwMode="auto">
          <a:xfrm>
            <a:off x="2247900" y="2984500"/>
            <a:ext cx="265113" cy="258763"/>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20495" name="Oval 3"/>
          <p:cNvSpPr>
            <a:spLocks noChangeArrowheads="1"/>
          </p:cNvSpPr>
          <p:nvPr/>
        </p:nvSpPr>
        <p:spPr bwMode="auto">
          <a:xfrm>
            <a:off x="2627313" y="2935288"/>
            <a:ext cx="265112" cy="258762"/>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20496" name="Oval 3"/>
          <p:cNvSpPr>
            <a:spLocks noChangeArrowheads="1"/>
          </p:cNvSpPr>
          <p:nvPr/>
        </p:nvSpPr>
        <p:spPr bwMode="auto">
          <a:xfrm>
            <a:off x="2149475" y="3287713"/>
            <a:ext cx="265113" cy="258762"/>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20497" name="Oval 3"/>
          <p:cNvSpPr>
            <a:spLocks noChangeArrowheads="1"/>
          </p:cNvSpPr>
          <p:nvPr/>
        </p:nvSpPr>
        <p:spPr bwMode="auto">
          <a:xfrm>
            <a:off x="2479675" y="3303588"/>
            <a:ext cx="265113" cy="258762"/>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20498" name="Oval 3"/>
          <p:cNvSpPr>
            <a:spLocks noChangeArrowheads="1"/>
          </p:cNvSpPr>
          <p:nvPr/>
        </p:nvSpPr>
        <p:spPr bwMode="auto">
          <a:xfrm>
            <a:off x="2349500" y="3424238"/>
            <a:ext cx="265113" cy="258762"/>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20499" name="Oval 3"/>
          <p:cNvSpPr>
            <a:spLocks noChangeArrowheads="1"/>
          </p:cNvSpPr>
          <p:nvPr/>
        </p:nvSpPr>
        <p:spPr bwMode="auto">
          <a:xfrm>
            <a:off x="2451100" y="2998788"/>
            <a:ext cx="265113" cy="258762"/>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20500" name="Oval 3"/>
          <p:cNvSpPr>
            <a:spLocks noChangeArrowheads="1"/>
          </p:cNvSpPr>
          <p:nvPr/>
        </p:nvSpPr>
        <p:spPr bwMode="auto">
          <a:xfrm>
            <a:off x="2628900" y="3251200"/>
            <a:ext cx="265113" cy="258763"/>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20501" name="Oval 3"/>
          <p:cNvSpPr>
            <a:spLocks noChangeArrowheads="1"/>
          </p:cNvSpPr>
          <p:nvPr/>
        </p:nvSpPr>
        <p:spPr bwMode="auto">
          <a:xfrm>
            <a:off x="2265363" y="3163888"/>
            <a:ext cx="265112" cy="260350"/>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20502" name="Oval 3"/>
          <p:cNvSpPr>
            <a:spLocks noChangeArrowheads="1"/>
          </p:cNvSpPr>
          <p:nvPr/>
        </p:nvSpPr>
        <p:spPr bwMode="auto">
          <a:xfrm>
            <a:off x="2565400" y="3452813"/>
            <a:ext cx="265113" cy="258762"/>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20503" name="Freeform 5"/>
          <p:cNvSpPr>
            <a:spLocks/>
          </p:cNvSpPr>
          <p:nvPr/>
        </p:nvSpPr>
        <p:spPr bwMode="auto">
          <a:xfrm>
            <a:off x="1443038" y="2043113"/>
            <a:ext cx="1196975" cy="1106487"/>
          </a:xfrm>
          <a:custGeom>
            <a:avLst/>
            <a:gdLst>
              <a:gd name="T0" fmla="*/ 72 w 664"/>
              <a:gd name="T1" fmla="*/ 0 h 576"/>
              <a:gd name="T2" fmla="*/ 24 w 664"/>
              <a:gd name="T3" fmla="*/ 144 h 576"/>
              <a:gd name="T4" fmla="*/ 216 w 664"/>
              <a:gd name="T5" fmla="*/ 96 h 576"/>
              <a:gd name="T6" fmla="*/ 216 w 664"/>
              <a:gd name="T7" fmla="*/ 240 h 576"/>
              <a:gd name="T8" fmla="*/ 360 w 664"/>
              <a:gd name="T9" fmla="*/ 192 h 576"/>
              <a:gd name="T10" fmla="*/ 360 w 664"/>
              <a:gd name="T11" fmla="*/ 384 h 576"/>
              <a:gd name="T12" fmla="*/ 504 w 664"/>
              <a:gd name="T13" fmla="*/ 336 h 576"/>
              <a:gd name="T14" fmla="*/ 504 w 664"/>
              <a:gd name="T15" fmla="*/ 480 h 576"/>
              <a:gd name="T16" fmla="*/ 648 w 664"/>
              <a:gd name="T17" fmla="*/ 432 h 576"/>
              <a:gd name="T18" fmla="*/ 600 w 664"/>
              <a:gd name="T19" fmla="*/ 576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4"/>
              <a:gd name="T31" fmla="*/ 0 h 576"/>
              <a:gd name="T32" fmla="*/ 664 w 664"/>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4" h="576">
                <a:moveTo>
                  <a:pt x="72" y="0"/>
                </a:moveTo>
                <a:cubicBezTo>
                  <a:pt x="36" y="64"/>
                  <a:pt x="0" y="128"/>
                  <a:pt x="24" y="144"/>
                </a:cubicBezTo>
                <a:cubicBezTo>
                  <a:pt x="48" y="160"/>
                  <a:pt x="184" y="80"/>
                  <a:pt x="216" y="96"/>
                </a:cubicBezTo>
                <a:cubicBezTo>
                  <a:pt x="248" y="112"/>
                  <a:pt x="192" y="224"/>
                  <a:pt x="216" y="240"/>
                </a:cubicBezTo>
                <a:cubicBezTo>
                  <a:pt x="240" y="256"/>
                  <a:pt x="336" y="168"/>
                  <a:pt x="360" y="192"/>
                </a:cubicBezTo>
                <a:cubicBezTo>
                  <a:pt x="384" y="216"/>
                  <a:pt x="336" y="360"/>
                  <a:pt x="360" y="384"/>
                </a:cubicBezTo>
                <a:cubicBezTo>
                  <a:pt x="384" y="408"/>
                  <a:pt x="480" y="320"/>
                  <a:pt x="504" y="336"/>
                </a:cubicBezTo>
                <a:cubicBezTo>
                  <a:pt x="528" y="352"/>
                  <a:pt x="480" y="464"/>
                  <a:pt x="504" y="480"/>
                </a:cubicBezTo>
                <a:cubicBezTo>
                  <a:pt x="528" y="496"/>
                  <a:pt x="632" y="416"/>
                  <a:pt x="648" y="432"/>
                </a:cubicBezTo>
                <a:cubicBezTo>
                  <a:pt x="664" y="448"/>
                  <a:pt x="608" y="552"/>
                  <a:pt x="600" y="576"/>
                </a:cubicBezTo>
              </a:path>
            </a:pathLst>
          </a:custGeom>
          <a:noFill/>
          <a:ln w="28575">
            <a:solidFill>
              <a:schemeClr val="tx1"/>
            </a:solidFill>
            <a:round/>
            <a:headEnd/>
            <a:tailEnd/>
          </a:ln>
        </p:spPr>
        <p:txBody>
          <a:bodyPr wrap="none" anchor="ctr">
            <a:prstTxWarp prst="textNoShape">
              <a:avLst/>
            </a:prstTxWarp>
          </a:bodyPr>
          <a:lstStyle/>
          <a:p>
            <a:endParaRPr lang="en-US"/>
          </a:p>
        </p:txBody>
      </p:sp>
      <p:sp>
        <p:nvSpPr>
          <p:cNvPr id="20504" name="Oval 3"/>
          <p:cNvSpPr>
            <a:spLocks noChangeArrowheads="1"/>
          </p:cNvSpPr>
          <p:nvPr/>
        </p:nvSpPr>
        <p:spPr bwMode="auto">
          <a:xfrm>
            <a:off x="8867775" y="2787650"/>
            <a:ext cx="265113" cy="258763"/>
          </a:xfrm>
          <a:prstGeom prst="ellipse">
            <a:avLst/>
          </a:prstGeom>
          <a:solidFill>
            <a:srgbClr val="FF6600"/>
          </a:solidFill>
          <a:ln w="9525">
            <a:solidFill>
              <a:srgbClr val="FF6600"/>
            </a:solidFill>
            <a:round/>
            <a:headEnd/>
            <a:tailEnd/>
          </a:ln>
        </p:spPr>
        <p:txBody>
          <a:bodyPr wrap="none" anchor="ctr">
            <a:prstTxWarp prst="textNoShape">
              <a:avLst/>
            </a:prstTxWarp>
          </a:bodyPr>
          <a:lstStyle/>
          <a:p>
            <a:endParaRPr lang="en-US"/>
          </a:p>
        </p:txBody>
      </p:sp>
      <p:sp>
        <p:nvSpPr>
          <p:cNvPr id="20505" name="Oval 3"/>
          <p:cNvSpPr>
            <a:spLocks noChangeArrowheads="1"/>
          </p:cNvSpPr>
          <p:nvPr/>
        </p:nvSpPr>
        <p:spPr bwMode="auto">
          <a:xfrm>
            <a:off x="5783263" y="2784475"/>
            <a:ext cx="265112" cy="258763"/>
          </a:xfrm>
          <a:prstGeom prst="ellipse">
            <a:avLst/>
          </a:prstGeom>
          <a:solidFill>
            <a:srgbClr val="008000"/>
          </a:solidFill>
          <a:ln w="9525">
            <a:solidFill>
              <a:srgbClr val="008000"/>
            </a:solidFill>
            <a:round/>
            <a:headEnd/>
            <a:tailEnd/>
          </a:ln>
        </p:spPr>
        <p:txBody>
          <a:bodyPr wrap="none" anchor="ctr">
            <a:prstTxWarp prst="textNoShape">
              <a:avLst/>
            </a:prstTxWarp>
          </a:bodyPr>
          <a:lstStyle/>
          <a:p>
            <a:endParaRPr lang="en-US"/>
          </a:p>
        </p:txBody>
      </p:sp>
      <p:sp>
        <p:nvSpPr>
          <p:cNvPr id="20506" name="TextBox 47"/>
          <p:cNvSpPr txBox="1">
            <a:spLocks noChangeArrowheads="1"/>
          </p:cNvSpPr>
          <p:nvPr/>
        </p:nvSpPr>
        <p:spPr bwMode="auto">
          <a:xfrm>
            <a:off x="5757863" y="2727325"/>
            <a:ext cx="295275" cy="307975"/>
          </a:xfrm>
          <a:prstGeom prst="rect">
            <a:avLst/>
          </a:prstGeom>
          <a:noFill/>
          <a:ln w="9525">
            <a:noFill/>
            <a:miter lim="800000"/>
            <a:headEnd/>
            <a:tailEnd/>
          </a:ln>
        </p:spPr>
        <p:txBody>
          <a:bodyPr wrap="none">
            <a:prstTxWarp prst="textNoShape">
              <a:avLst/>
            </a:prstTxWarp>
            <a:spAutoFit/>
          </a:bodyPr>
          <a:lstStyle/>
          <a:p>
            <a:r>
              <a:rPr lang="en-US" sz="1400" b="1"/>
              <a:t>p</a:t>
            </a:r>
          </a:p>
        </p:txBody>
      </p:sp>
      <p:sp>
        <p:nvSpPr>
          <p:cNvPr id="20507" name="TextBox 48"/>
          <p:cNvSpPr txBox="1">
            <a:spLocks noChangeArrowheads="1"/>
          </p:cNvSpPr>
          <p:nvPr/>
        </p:nvSpPr>
        <p:spPr bwMode="auto">
          <a:xfrm>
            <a:off x="8853488" y="2754313"/>
            <a:ext cx="293687" cy="307975"/>
          </a:xfrm>
          <a:prstGeom prst="rect">
            <a:avLst/>
          </a:prstGeom>
          <a:noFill/>
          <a:ln w="9525">
            <a:noFill/>
            <a:miter lim="800000"/>
            <a:headEnd/>
            <a:tailEnd/>
          </a:ln>
        </p:spPr>
        <p:txBody>
          <a:bodyPr wrap="none">
            <a:prstTxWarp prst="textNoShape">
              <a:avLst/>
            </a:prstTxWarp>
            <a:spAutoFit/>
          </a:bodyPr>
          <a:lstStyle/>
          <a:p>
            <a:r>
              <a:rPr lang="en-US" sz="1400" b="1"/>
              <a:t>n</a:t>
            </a:r>
          </a:p>
        </p:txBody>
      </p:sp>
      <p:sp>
        <p:nvSpPr>
          <p:cNvPr id="20508" name="TextBox 49"/>
          <p:cNvSpPr txBox="1">
            <a:spLocks noChangeArrowheads="1"/>
          </p:cNvSpPr>
          <p:nvPr/>
        </p:nvSpPr>
        <p:spPr bwMode="auto">
          <a:xfrm>
            <a:off x="2300288" y="2212975"/>
            <a:ext cx="479425" cy="522288"/>
          </a:xfrm>
          <a:prstGeom prst="rect">
            <a:avLst/>
          </a:prstGeom>
          <a:noFill/>
          <a:ln w="9525">
            <a:noFill/>
            <a:miter lim="800000"/>
            <a:headEnd/>
            <a:tailEnd/>
          </a:ln>
        </p:spPr>
        <p:txBody>
          <a:bodyPr wrap="none">
            <a:prstTxWarp prst="textNoShape">
              <a:avLst/>
            </a:prstTxWarp>
            <a:spAutoFit/>
          </a:bodyPr>
          <a:lstStyle/>
          <a:p>
            <a:r>
              <a:rPr lang="en-US" sz="2800" b="1">
                <a:latin typeface="Symbol" pitchFamily="-112" charset="2"/>
                <a:ea typeface="Symbol" pitchFamily="-112" charset="2"/>
                <a:cs typeface="Symbol" pitchFamily="-112" charset="2"/>
              </a:rPr>
              <a:t>g*</a:t>
            </a:r>
          </a:p>
        </p:txBody>
      </p:sp>
      <p:sp>
        <p:nvSpPr>
          <p:cNvPr id="20509" name="TextBox 50"/>
          <p:cNvSpPr txBox="1">
            <a:spLocks noChangeArrowheads="1"/>
          </p:cNvSpPr>
          <p:nvPr/>
        </p:nvSpPr>
        <p:spPr bwMode="auto">
          <a:xfrm>
            <a:off x="225425" y="3368675"/>
            <a:ext cx="4097338" cy="677863"/>
          </a:xfrm>
          <a:prstGeom prst="rect">
            <a:avLst/>
          </a:prstGeom>
          <a:noFill/>
          <a:ln w="9525">
            <a:noFill/>
            <a:miter lim="800000"/>
            <a:headEnd/>
            <a:tailEnd/>
          </a:ln>
        </p:spPr>
        <p:txBody>
          <a:bodyPr wrap="none">
            <a:prstTxWarp prst="textNoShape">
              <a:avLst/>
            </a:prstTxWarp>
            <a:spAutoFit/>
          </a:bodyPr>
          <a:lstStyle/>
          <a:p>
            <a:r>
              <a:rPr lang="en-US" sz="2000" b="1"/>
              <a:t>Nucleus at rest</a:t>
            </a:r>
          </a:p>
          <a:p>
            <a:r>
              <a:rPr lang="en-US" sz="1800"/>
              <a:t>(</a:t>
            </a:r>
            <a:r>
              <a:rPr lang="en-US" sz="1800" b="1">
                <a:solidFill>
                  <a:srgbClr val="0000FF"/>
                </a:solidFill>
              </a:rPr>
              <a:t>A</a:t>
            </a:r>
            <a:r>
              <a:rPr lang="en-US" sz="1800"/>
              <a:t> nucleons = </a:t>
            </a:r>
            <a:r>
              <a:rPr lang="en-US" sz="1800" b="1">
                <a:solidFill>
                  <a:schemeClr val="accent1"/>
                </a:solidFill>
              </a:rPr>
              <a:t>Z</a:t>
            </a:r>
            <a:r>
              <a:rPr lang="en-US" sz="1800"/>
              <a:t> protons +</a:t>
            </a:r>
            <a:r>
              <a:rPr lang="en-US" sz="1800">
                <a:solidFill>
                  <a:srgbClr val="FF0000"/>
                </a:solidFill>
              </a:rPr>
              <a:t> </a:t>
            </a:r>
            <a:r>
              <a:rPr lang="en-US" sz="1800" b="1">
                <a:solidFill>
                  <a:srgbClr val="FF6600"/>
                </a:solidFill>
              </a:rPr>
              <a:t>N</a:t>
            </a:r>
            <a:r>
              <a:rPr lang="en-US" sz="1800">
                <a:solidFill>
                  <a:srgbClr val="FF0000"/>
                </a:solidFill>
              </a:rPr>
              <a:t> </a:t>
            </a:r>
            <a:r>
              <a:rPr lang="en-US" sz="1800"/>
              <a:t>neutrons)</a:t>
            </a:r>
          </a:p>
        </p:txBody>
      </p:sp>
      <p:sp>
        <p:nvSpPr>
          <p:cNvPr id="20510" name="TextBox 51"/>
          <p:cNvSpPr txBox="1">
            <a:spLocks noChangeArrowheads="1"/>
          </p:cNvSpPr>
          <p:nvPr/>
        </p:nvSpPr>
        <p:spPr bwMode="auto">
          <a:xfrm>
            <a:off x="188913" y="1598613"/>
            <a:ext cx="423862" cy="460375"/>
          </a:xfrm>
          <a:prstGeom prst="rect">
            <a:avLst/>
          </a:prstGeom>
          <a:noFill/>
          <a:ln w="9525">
            <a:noFill/>
            <a:miter lim="800000"/>
            <a:headEnd/>
            <a:tailEnd/>
          </a:ln>
        </p:spPr>
        <p:txBody>
          <a:bodyPr wrap="none">
            <a:prstTxWarp prst="textNoShape">
              <a:avLst/>
            </a:prstTxWarp>
            <a:spAutoFit/>
          </a:bodyPr>
          <a:lstStyle/>
          <a:p>
            <a:r>
              <a:rPr lang="en-US" b="1"/>
              <a:t>e</a:t>
            </a:r>
            <a:r>
              <a:rPr lang="en-US" b="1" baseline="30000"/>
              <a:t>-</a:t>
            </a:r>
          </a:p>
        </p:txBody>
      </p:sp>
      <p:sp>
        <p:nvSpPr>
          <p:cNvPr id="20511" name="TextBox 52"/>
          <p:cNvSpPr txBox="1">
            <a:spLocks noChangeArrowheads="1"/>
          </p:cNvSpPr>
          <p:nvPr/>
        </p:nvSpPr>
        <p:spPr bwMode="auto">
          <a:xfrm>
            <a:off x="2403475" y="955675"/>
            <a:ext cx="423863" cy="460375"/>
          </a:xfrm>
          <a:prstGeom prst="rect">
            <a:avLst/>
          </a:prstGeom>
          <a:noFill/>
          <a:ln w="9525">
            <a:noFill/>
            <a:miter lim="800000"/>
            <a:headEnd/>
            <a:tailEnd/>
          </a:ln>
        </p:spPr>
        <p:txBody>
          <a:bodyPr>
            <a:prstTxWarp prst="textNoShape">
              <a:avLst/>
            </a:prstTxWarp>
            <a:spAutoFit/>
          </a:bodyPr>
          <a:lstStyle/>
          <a:p>
            <a:r>
              <a:rPr lang="en-US" b="1"/>
              <a:t>e</a:t>
            </a:r>
            <a:r>
              <a:rPr lang="en-US" b="1" baseline="30000"/>
              <a:t>-</a:t>
            </a:r>
          </a:p>
        </p:txBody>
      </p:sp>
      <p:sp>
        <p:nvSpPr>
          <p:cNvPr id="20512" name="TextBox 53"/>
          <p:cNvSpPr txBox="1">
            <a:spLocks noChangeArrowheads="1"/>
          </p:cNvSpPr>
          <p:nvPr/>
        </p:nvSpPr>
        <p:spPr bwMode="auto">
          <a:xfrm>
            <a:off x="3218238" y="1521502"/>
            <a:ext cx="606957" cy="1015663"/>
          </a:xfrm>
          <a:prstGeom prst="rect">
            <a:avLst/>
          </a:prstGeom>
          <a:noFill/>
          <a:ln w="9525">
            <a:noFill/>
            <a:miter lim="800000"/>
            <a:headEnd/>
            <a:tailEnd/>
          </a:ln>
        </p:spPr>
        <p:txBody>
          <a:bodyPr wrap="none">
            <a:prstTxWarp prst="textNoShape">
              <a:avLst/>
            </a:prstTxWarp>
            <a:spAutoFit/>
          </a:bodyPr>
          <a:lstStyle/>
          <a:p>
            <a:r>
              <a:rPr lang="en-US" sz="6000" b="1" dirty="0">
                <a:solidFill>
                  <a:srgbClr val="FF0000"/>
                </a:solidFill>
              </a:rPr>
              <a:t>≠</a:t>
            </a:r>
          </a:p>
        </p:txBody>
      </p:sp>
      <p:sp>
        <p:nvSpPr>
          <p:cNvPr id="20513" name="Line 4"/>
          <p:cNvSpPr>
            <a:spLocks noChangeShapeType="1"/>
          </p:cNvSpPr>
          <p:nvPr/>
        </p:nvSpPr>
        <p:spPr bwMode="auto">
          <a:xfrm>
            <a:off x="4464050" y="2044700"/>
            <a:ext cx="731838" cy="0"/>
          </a:xfrm>
          <a:prstGeom prst="line">
            <a:avLst/>
          </a:prstGeom>
          <a:noFill/>
          <a:ln w="19050">
            <a:solidFill>
              <a:srgbClr val="131313"/>
            </a:solidFill>
            <a:round/>
            <a:headEnd/>
            <a:tailEnd type="triangle" w="med" len="med"/>
          </a:ln>
        </p:spPr>
        <p:txBody>
          <a:bodyPr wrap="none" anchor="ctr">
            <a:prstTxWarp prst="textNoShape">
              <a:avLst/>
            </a:prstTxWarp>
          </a:bodyPr>
          <a:lstStyle/>
          <a:p>
            <a:endParaRPr lang="en-US"/>
          </a:p>
        </p:txBody>
      </p:sp>
      <p:cxnSp>
        <p:nvCxnSpPr>
          <p:cNvPr id="20514" name="AutoShape 6"/>
          <p:cNvCxnSpPr>
            <a:cxnSpLocks noChangeShapeType="1"/>
          </p:cNvCxnSpPr>
          <p:nvPr/>
        </p:nvCxnSpPr>
        <p:spPr bwMode="auto">
          <a:xfrm flipV="1">
            <a:off x="5146675" y="1697038"/>
            <a:ext cx="762000" cy="374650"/>
          </a:xfrm>
          <a:prstGeom prst="straightConnector1">
            <a:avLst/>
          </a:prstGeom>
          <a:noFill/>
          <a:ln w="19050">
            <a:solidFill>
              <a:srgbClr val="131313"/>
            </a:solidFill>
            <a:round/>
            <a:headEnd/>
            <a:tailEnd type="triangle" w="med" len="med"/>
          </a:ln>
        </p:spPr>
      </p:cxnSp>
      <p:sp>
        <p:nvSpPr>
          <p:cNvPr id="20515" name="Line 15"/>
          <p:cNvSpPr>
            <a:spLocks noChangeShapeType="1"/>
          </p:cNvSpPr>
          <p:nvPr/>
        </p:nvSpPr>
        <p:spPr bwMode="auto">
          <a:xfrm>
            <a:off x="5211763" y="2044700"/>
            <a:ext cx="731837" cy="0"/>
          </a:xfrm>
          <a:prstGeom prst="line">
            <a:avLst/>
          </a:prstGeom>
          <a:noFill/>
          <a:ln w="9525">
            <a:solidFill>
              <a:schemeClr val="bg2"/>
            </a:solidFill>
            <a:prstDash val="dash"/>
            <a:round/>
            <a:headEnd/>
            <a:tailEnd/>
          </a:ln>
        </p:spPr>
        <p:txBody>
          <a:bodyPr wrap="none" anchor="ctr">
            <a:prstTxWarp prst="textNoShape">
              <a:avLst/>
            </a:prstTxWarp>
          </a:bodyPr>
          <a:lstStyle/>
          <a:p>
            <a:endParaRPr lang="en-US"/>
          </a:p>
        </p:txBody>
      </p:sp>
      <p:sp>
        <p:nvSpPr>
          <p:cNvPr id="20516" name="Freeform 16"/>
          <p:cNvSpPr>
            <a:spLocks/>
          </p:cNvSpPr>
          <p:nvPr/>
        </p:nvSpPr>
        <p:spPr bwMode="auto">
          <a:xfrm>
            <a:off x="5724525" y="1789113"/>
            <a:ext cx="90488" cy="255587"/>
          </a:xfrm>
          <a:custGeom>
            <a:avLst/>
            <a:gdLst>
              <a:gd name="T0" fmla="*/ 0 w 48"/>
              <a:gd name="T1" fmla="*/ 0 h 144"/>
              <a:gd name="T2" fmla="*/ 48 w 48"/>
              <a:gd name="T3" fmla="*/ 144 h 144"/>
              <a:gd name="T4" fmla="*/ 0 60000 65536"/>
              <a:gd name="T5" fmla="*/ 0 60000 65536"/>
              <a:gd name="T6" fmla="*/ 0 w 48"/>
              <a:gd name="T7" fmla="*/ 0 h 144"/>
              <a:gd name="T8" fmla="*/ 48 w 48"/>
              <a:gd name="T9" fmla="*/ 144 h 144"/>
            </a:gdLst>
            <a:ahLst/>
            <a:cxnLst>
              <a:cxn ang="T4">
                <a:pos x="T0" y="T1"/>
              </a:cxn>
              <a:cxn ang="T5">
                <a:pos x="T2" y="T3"/>
              </a:cxn>
            </a:cxnLst>
            <a:rect l="T6" t="T7" r="T8" b="T9"/>
            <a:pathLst>
              <a:path w="48" h="144">
                <a:moveTo>
                  <a:pt x="0" y="0"/>
                </a:moveTo>
                <a:cubicBezTo>
                  <a:pt x="0" y="0"/>
                  <a:pt x="24" y="72"/>
                  <a:pt x="48" y="144"/>
                </a:cubicBezTo>
              </a:path>
            </a:pathLst>
          </a:custGeom>
          <a:solidFill>
            <a:srgbClr val="213A66"/>
          </a:solidFill>
          <a:ln w="9525">
            <a:solidFill>
              <a:schemeClr val="bg2"/>
            </a:solidFill>
            <a:round/>
            <a:headEnd/>
            <a:tailEnd/>
          </a:ln>
        </p:spPr>
        <p:txBody>
          <a:bodyPr wrap="none" anchor="ctr">
            <a:prstTxWarp prst="textNoShape">
              <a:avLst/>
            </a:prstTxWarp>
          </a:bodyPr>
          <a:lstStyle/>
          <a:p>
            <a:endParaRPr lang="en-US"/>
          </a:p>
        </p:txBody>
      </p:sp>
      <p:sp>
        <p:nvSpPr>
          <p:cNvPr id="20517" name="Freeform 5"/>
          <p:cNvSpPr>
            <a:spLocks/>
          </p:cNvSpPr>
          <p:nvPr/>
        </p:nvSpPr>
        <p:spPr bwMode="auto">
          <a:xfrm>
            <a:off x="5078413" y="2044700"/>
            <a:ext cx="842962" cy="771525"/>
          </a:xfrm>
          <a:custGeom>
            <a:avLst/>
            <a:gdLst>
              <a:gd name="T0" fmla="*/ 72 w 664"/>
              <a:gd name="T1" fmla="*/ 0 h 576"/>
              <a:gd name="T2" fmla="*/ 24 w 664"/>
              <a:gd name="T3" fmla="*/ 144 h 576"/>
              <a:gd name="T4" fmla="*/ 216 w 664"/>
              <a:gd name="T5" fmla="*/ 96 h 576"/>
              <a:gd name="T6" fmla="*/ 216 w 664"/>
              <a:gd name="T7" fmla="*/ 240 h 576"/>
              <a:gd name="T8" fmla="*/ 360 w 664"/>
              <a:gd name="T9" fmla="*/ 192 h 576"/>
              <a:gd name="T10" fmla="*/ 360 w 664"/>
              <a:gd name="T11" fmla="*/ 384 h 576"/>
              <a:gd name="T12" fmla="*/ 504 w 664"/>
              <a:gd name="T13" fmla="*/ 336 h 576"/>
              <a:gd name="T14" fmla="*/ 504 w 664"/>
              <a:gd name="T15" fmla="*/ 480 h 576"/>
              <a:gd name="T16" fmla="*/ 648 w 664"/>
              <a:gd name="T17" fmla="*/ 432 h 576"/>
              <a:gd name="T18" fmla="*/ 600 w 664"/>
              <a:gd name="T19" fmla="*/ 576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4"/>
              <a:gd name="T31" fmla="*/ 0 h 576"/>
              <a:gd name="T32" fmla="*/ 664 w 664"/>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4" h="576">
                <a:moveTo>
                  <a:pt x="72" y="0"/>
                </a:moveTo>
                <a:cubicBezTo>
                  <a:pt x="36" y="64"/>
                  <a:pt x="0" y="128"/>
                  <a:pt x="24" y="144"/>
                </a:cubicBezTo>
                <a:cubicBezTo>
                  <a:pt x="48" y="160"/>
                  <a:pt x="184" y="80"/>
                  <a:pt x="216" y="96"/>
                </a:cubicBezTo>
                <a:cubicBezTo>
                  <a:pt x="248" y="112"/>
                  <a:pt x="192" y="224"/>
                  <a:pt x="216" y="240"/>
                </a:cubicBezTo>
                <a:cubicBezTo>
                  <a:pt x="240" y="256"/>
                  <a:pt x="336" y="168"/>
                  <a:pt x="360" y="192"/>
                </a:cubicBezTo>
                <a:cubicBezTo>
                  <a:pt x="384" y="216"/>
                  <a:pt x="336" y="360"/>
                  <a:pt x="360" y="384"/>
                </a:cubicBezTo>
                <a:cubicBezTo>
                  <a:pt x="384" y="408"/>
                  <a:pt x="480" y="320"/>
                  <a:pt x="504" y="336"/>
                </a:cubicBezTo>
                <a:cubicBezTo>
                  <a:pt x="528" y="352"/>
                  <a:pt x="480" y="464"/>
                  <a:pt x="504" y="480"/>
                </a:cubicBezTo>
                <a:cubicBezTo>
                  <a:pt x="528" y="496"/>
                  <a:pt x="632" y="416"/>
                  <a:pt x="648" y="432"/>
                </a:cubicBezTo>
                <a:cubicBezTo>
                  <a:pt x="664" y="448"/>
                  <a:pt x="608" y="552"/>
                  <a:pt x="600" y="576"/>
                </a:cubicBezTo>
              </a:path>
            </a:pathLst>
          </a:custGeom>
          <a:noFill/>
          <a:ln w="19050">
            <a:solidFill>
              <a:schemeClr val="tx1"/>
            </a:solidFill>
            <a:round/>
            <a:headEnd/>
            <a:tailEnd/>
          </a:ln>
        </p:spPr>
        <p:txBody>
          <a:bodyPr wrap="none" anchor="ctr">
            <a:prstTxWarp prst="textNoShape">
              <a:avLst/>
            </a:prstTxWarp>
          </a:bodyPr>
          <a:lstStyle/>
          <a:p>
            <a:endParaRPr lang="en-US"/>
          </a:p>
        </p:txBody>
      </p:sp>
      <p:sp>
        <p:nvSpPr>
          <p:cNvPr id="20518" name="TextBox 95"/>
          <p:cNvSpPr txBox="1">
            <a:spLocks noChangeArrowheads="1"/>
          </p:cNvSpPr>
          <p:nvPr/>
        </p:nvSpPr>
        <p:spPr bwMode="auto">
          <a:xfrm>
            <a:off x="5710238" y="2076450"/>
            <a:ext cx="479425" cy="522288"/>
          </a:xfrm>
          <a:prstGeom prst="rect">
            <a:avLst/>
          </a:prstGeom>
          <a:noFill/>
          <a:ln w="9525">
            <a:noFill/>
            <a:miter lim="800000"/>
            <a:headEnd/>
            <a:tailEnd/>
          </a:ln>
        </p:spPr>
        <p:txBody>
          <a:bodyPr wrap="none">
            <a:prstTxWarp prst="textNoShape">
              <a:avLst/>
            </a:prstTxWarp>
            <a:spAutoFit/>
          </a:bodyPr>
          <a:lstStyle/>
          <a:p>
            <a:r>
              <a:rPr lang="en-US" sz="2800" b="1">
                <a:latin typeface="Symbol" pitchFamily="-112" charset="2"/>
                <a:ea typeface="Symbol" pitchFamily="-112" charset="2"/>
                <a:cs typeface="Symbol" pitchFamily="-112" charset="2"/>
              </a:rPr>
              <a:t>g*</a:t>
            </a:r>
          </a:p>
        </p:txBody>
      </p:sp>
      <p:sp>
        <p:nvSpPr>
          <p:cNvPr id="20519" name="Line 4"/>
          <p:cNvSpPr>
            <a:spLocks noChangeShapeType="1"/>
          </p:cNvSpPr>
          <p:nvPr/>
        </p:nvSpPr>
        <p:spPr bwMode="auto">
          <a:xfrm>
            <a:off x="7570788" y="2057400"/>
            <a:ext cx="731837" cy="0"/>
          </a:xfrm>
          <a:prstGeom prst="line">
            <a:avLst/>
          </a:prstGeom>
          <a:noFill/>
          <a:ln w="19050">
            <a:solidFill>
              <a:srgbClr val="131313"/>
            </a:solidFill>
            <a:round/>
            <a:headEnd/>
            <a:tailEnd type="triangle" w="med" len="med"/>
          </a:ln>
        </p:spPr>
        <p:txBody>
          <a:bodyPr wrap="none" anchor="ctr">
            <a:prstTxWarp prst="textNoShape">
              <a:avLst/>
            </a:prstTxWarp>
          </a:bodyPr>
          <a:lstStyle/>
          <a:p>
            <a:endParaRPr lang="en-US"/>
          </a:p>
        </p:txBody>
      </p:sp>
      <p:cxnSp>
        <p:nvCxnSpPr>
          <p:cNvPr id="20520" name="AutoShape 6"/>
          <p:cNvCxnSpPr>
            <a:cxnSpLocks noChangeShapeType="1"/>
          </p:cNvCxnSpPr>
          <p:nvPr/>
        </p:nvCxnSpPr>
        <p:spPr bwMode="auto">
          <a:xfrm flipV="1">
            <a:off x="8255000" y="1711325"/>
            <a:ext cx="762000" cy="373063"/>
          </a:xfrm>
          <a:prstGeom prst="straightConnector1">
            <a:avLst/>
          </a:prstGeom>
          <a:noFill/>
          <a:ln w="19050">
            <a:solidFill>
              <a:srgbClr val="131313"/>
            </a:solidFill>
            <a:round/>
            <a:headEnd/>
            <a:tailEnd type="triangle" w="med" len="med"/>
          </a:ln>
        </p:spPr>
      </p:cxnSp>
      <p:sp>
        <p:nvSpPr>
          <p:cNvPr id="20521" name="Line 15"/>
          <p:cNvSpPr>
            <a:spLocks noChangeShapeType="1"/>
          </p:cNvSpPr>
          <p:nvPr/>
        </p:nvSpPr>
        <p:spPr bwMode="auto">
          <a:xfrm>
            <a:off x="8320088" y="2057400"/>
            <a:ext cx="730250" cy="0"/>
          </a:xfrm>
          <a:prstGeom prst="line">
            <a:avLst/>
          </a:prstGeom>
          <a:noFill/>
          <a:ln w="9525">
            <a:solidFill>
              <a:schemeClr val="bg2"/>
            </a:solidFill>
            <a:prstDash val="dash"/>
            <a:round/>
            <a:headEnd/>
            <a:tailEnd/>
          </a:ln>
        </p:spPr>
        <p:txBody>
          <a:bodyPr wrap="none" anchor="ctr">
            <a:prstTxWarp prst="textNoShape">
              <a:avLst/>
            </a:prstTxWarp>
          </a:bodyPr>
          <a:lstStyle/>
          <a:p>
            <a:endParaRPr lang="en-US"/>
          </a:p>
        </p:txBody>
      </p:sp>
      <p:sp>
        <p:nvSpPr>
          <p:cNvPr id="20522" name="Freeform 16"/>
          <p:cNvSpPr>
            <a:spLocks/>
          </p:cNvSpPr>
          <p:nvPr/>
        </p:nvSpPr>
        <p:spPr bwMode="auto">
          <a:xfrm>
            <a:off x="8832850" y="1801813"/>
            <a:ext cx="90488" cy="255587"/>
          </a:xfrm>
          <a:custGeom>
            <a:avLst/>
            <a:gdLst>
              <a:gd name="T0" fmla="*/ 0 w 48"/>
              <a:gd name="T1" fmla="*/ 0 h 144"/>
              <a:gd name="T2" fmla="*/ 48 w 48"/>
              <a:gd name="T3" fmla="*/ 144 h 144"/>
              <a:gd name="T4" fmla="*/ 0 60000 65536"/>
              <a:gd name="T5" fmla="*/ 0 60000 65536"/>
              <a:gd name="T6" fmla="*/ 0 w 48"/>
              <a:gd name="T7" fmla="*/ 0 h 144"/>
              <a:gd name="T8" fmla="*/ 48 w 48"/>
              <a:gd name="T9" fmla="*/ 144 h 144"/>
            </a:gdLst>
            <a:ahLst/>
            <a:cxnLst>
              <a:cxn ang="T4">
                <a:pos x="T0" y="T1"/>
              </a:cxn>
              <a:cxn ang="T5">
                <a:pos x="T2" y="T3"/>
              </a:cxn>
            </a:cxnLst>
            <a:rect l="T6" t="T7" r="T8" b="T9"/>
            <a:pathLst>
              <a:path w="48" h="144">
                <a:moveTo>
                  <a:pt x="0" y="0"/>
                </a:moveTo>
                <a:cubicBezTo>
                  <a:pt x="0" y="0"/>
                  <a:pt x="24" y="72"/>
                  <a:pt x="48" y="144"/>
                </a:cubicBezTo>
              </a:path>
            </a:pathLst>
          </a:custGeom>
          <a:solidFill>
            <a:srgbClr val="213A66"/>
          </a:solidFill>
          <a:ln w="9525">
            <a:solidFill>
              <a:schemeClr val="bg2"/>
            </a:solidFill>
            <a:round/>
            <a:headEnd/>
            <a:tailEnd/>
          </a:ln>
        </p:spPr>
        <p:txBody>
          <a:bodyPr wrap="none" anchor="ctr">
            <a:prstTxWarp prst="textNoShape">
              <a:avLst/>
            </a:prstTxWarp>
          </a:bodyPr>
          <a:lstStyle/>
          <a:p>
            <a:endParaRPr lang="en-US"/>
          </a:p>
        </p:txBody>
      </p:sp>
      <p:sp>
        <p:nvSpPr>
          <p:cNvPr id="20523" name="Freeform 5"/>
          <p:cNvSpPr>
            <a:spLocks/>
          </p:cNvSpPr>
          <p:nvPr/>
        </p:nvSpPr>
        <p:spPr bwMode="auto">
          <a:xfrm>
            <a:off x="8186738" y="2057400"/>
            <a:ext cx="842962" cy="773113"/>
          </a:xfrm>
          <a:custGeom>
            <a:avLst/>
            <a:gdLst>
              <a:gd name="T0" fmla="*/ 72 w 664"/>
              <a:gd name="T1" fmla="*/ 0 h 576"/>
              <a:gd name="T2" fmla="*/ 24 w 664"/>
              <a:gd name="T3" fmla="*/ 144 h 576"/>
              <a:gd name="T4" fmla="*/ 216 w 664"/>
              <a:gd name="T5" fmla="*/ 96 h 576"/>
              <a:gd name="T6" fmla="*/ 216 w 664"/>
              <a:gd name="T7" fmla="*/ 240 h 576"/>
              <a:gd name="T8" fmla="*/ 360 w 664"/>
              <a:gd name="T9" fmla="*/ 192 h 576"/>
              <a:gd name="T10" fmla="*/ 360 w 664"/>
              <a:gd name="T11" fmla="*/ 384 h 576"/>
              <a:gd name="T12" fmla="*/ 504 w 664"/>
              <a:gd name="T13" fmla="*/ 336 h 576"/>
              <a:gd name="T14" fmla="*/ 504 w 664"/>
              <a:gd name="T15" fmla="*/ 480 h 576"/>
              <a:gd name="T16" fmla="*/ 648 w 664"/>
              <a:gd name="T17" fmla="*/ 432 h 576"/>
              <a:gd name="T18" fmla="*/ 600 w 664"/>
              <a:gd name="T19" fmla="*/ 576 h 5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4"/>
              <a:gd name="T31" fmla="*/ 0 h 576"/>
              <a:gd name="T32" fmla="*/ 664 w 664"/>
              <a:gd name="T33" fmla="*/ 576 h 5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4" h="576">
                <a:moveTo>
                  <a:pt x="72" y="0"/>
                </a:moveTo>
                <a:cubicBezTo>
                  <a:pt x="36" y="64"/>
                  <a:pt x="0" y="128"/>
                  <a:pt x="24" y="144"/>
                </a:cubicBezTo>
                <a:cubicBezTo>
                  <a:pt x="48" y="160"/>
                  <a:pt x="184" y="80"/>
                  <a:pt x="216" y="96"/>
                </a:cubicBezTo>
                <a:cubicBezTo>
                  <a:pt x="248" y="112"/>
                  <a:pt x="192" y="224"/>
                  <a:pt x="216" y="240"/>
                </a:cubicBezTo>
                <a:cubicBezTo>
                  <a:pt x="240" y="256"/>
                  <a:pt x="336" y="168"/>
                  <a:pt x="360" y="192"/>
                </a:cubicBezTo>
                <a:cubicBezTo>
                  <a:pt x="384" y="216"/>
                  <a:pt x="336" y="360"/>
                  <a:pt x="360" y="384"/>
                </a:cubicBezTo>
                <a:cubicBezTo>
                  <a:pt x="384" y="408"/>
                  <a:pt x="480" y="320"/>
                  <a:pt x="504" y="336"/>
                </a:cubicBezTo>
                <a:cubicBezTo>
                  <a:pt x="528" y="352"/>
                  <a:pt x="480" y="464"/>
                  <a:pt x="504" y="480"/>
                </a:cubicBezTo>
                <a:cubicBezTo>
                  <a:pt x="528" y="496"/>
                  <a:pt x="632" y="416"/>
                  <a:pt x="648" y="432"/>
                </a:cubicBezTo>
                <a:cubicBezTo>
                  <a:pt x="664" y="448"/>
                  <a:pt x="608" y="552"/>
                  <a:pt x="600" y="576"/>
                </a:cubicBezTo>
              </a:path>
            </a:pathLst>
          </a:custGeom>
          <a:noFill/>
          <a:ln w="19050">
            <a:solidFill>
              <a:schemeClr val="tx1"/>
            </a:solidFill>
            <a:round/>
            <a:headEnd/>
            <a:tailEnd/>
          </a:ln>
        </p:spPr>
        <p:txBody>
          <a:bodyPr wrap="none" anchor="ctr">
            <a:prstTxWarp prst="textNoShape">
              <a:avLst/>
            </a:prstTxWarp>
          </a:bodyPr>
          <a:lstStyle/>
          <a:p>
            <a:endParaRPr lang="en-US"/>
          </a:p>
        </p:txBody>
      </p:sp>
      <p:sp>
        <p:nvSpPr>
          <p:cNvPr id="20524" name="TextBox 108"/>
          <p:cNvSpPr txBox="1">
            <a:spLocks noChangeArrowheads="1"/>
          </p:cNvSpPr>
          <p:nvPr/>
        </p:nvSpPr>
        <p:spPr bwMode="auto">
          <a:xfrm>
            <a:off x="8816975" y="2089150"/>
            <a:ext cx="479425" cy="523875"/>
          </a:xfrm>
          <a:prstGeom prst="rect">
            <a:avLst/>
          </a:prstGeom>
          <a:noFill/>
          <a:ln w="9525">
            <a:noFill/>
            <a:miter lim="800000"/>
            <a:headEnd/>
            <a:tailEnd/>
          </a:ln>
        </p:spPr>
        <p:txBody>
          <a:bodyPr wrap="none">
            <a:prstTxWarp prst="textNoShape">
              <a:avLst/>
            </a:prstTxWarp>
            <a:spAutoFit/>
          </a:bodyPr>
          <a:lstStyle/>
          <a:p>
            <a:r>
              <a:rPr lang="en-US" sz="2800" b="1">
                <a:latin typeface="Symbol" pitchFamily="-112" charset="2"/>
                <a:ea typeface="Symbol" pitchFamily="-112" charset="2"/>
                <a:cs typeface="Symbol" pitchFamily="-112" charset="2"/>
              </a:rPr>
              <a:t>g*</a:t>
            </a:r>
          </a:p>
        </p:txBody>
      </p:sp>
      <p:sp>
        <p:nvSpPr>
          <p:cNvPr id="20525" name="TextBox 109"/>
          <p:cNvSpPr txBox="1">
            <a:spLocks noChangeArrowheads="1"/>
          </p:cNvSpPr>
          <p:nvPr/>
        </p:nvSpPr>
        <p:spPr bwMode="auto">
          <a:xfrm>
            <a:off x="3973513" y="1824038"/>
            <a:ext cx="373062" cy="461962"/>
          </a:xfrm>
          <a:prstGeom prst="rect">
            <a:avLst/>
          </a:prstGeom>
          <a:noFill/>
          <a:ln w="9525">
            <a:noFill/>
            <a:miter lim="800000"/>
            <a:headEnd/>
            <a:tailEnd/>
          </a:ln>
        </p:spPr>
        <p:txBody>
          <a:bodyPr wrap="none">
            <a:prstTxWarp prst="textNoShape">
              <a:avLst/>
            </a:prstTxWarp>
            <a:spAutoFit/>
          </a:bodyPr>
          <a:lstStyle/>
          <a:p>
            <a:r>
              <a:rPr lang="en-US" b="1">
                <a:solidFill>
                  <a:schemeClr val="accent1"/>
                </a:solidFill>
              </a:rPr>
              <a:t>Z</a:t>
            </a:r>
            <a:endParaRPr lang="en-US"/>
          </a:p>
        </p:txBody>
      </p:sp>
      <p:sp>
        <p:nvSpPr>
          <p:cNvPr id="20526" name="TextBox 110"/>
          <p:cNvSpPr txBox="1">
            <a:spLocks noChangeArrowheads="1"/>
          </p:cNvSpPr>
          <p:nvPr/>
        </p:nvSpPr>
        <p:spPr bwMode="auto">
          <a:xfrm>
            <a:off x="6340475" y="1774825"/>
            <a:ext cx="423863" cy="585788"/>
          </a:xfrm>
          <a:prstGeom prst="rect">
            <a:avLst/>
          </a:prstGeom>
          <a:noFill/>
          <a:ln w="9525">
            <a:noFill/>
            <a:miter lim="800000"/>
            <a:headEnd/>
            <a:tailEnd/>
          </a:ln>
        </p:spPr>
        <p:txBody>
          <a:bodyPr wrap="none">
            <a:prstTxWarp prst="textNoShape">
              <a:avLst/>
            </a:prstTxWarp>
            <a:spAutoFit/>
          </a:bodyPr>
          <a:lstStyle/>
          <a:p>
            <a:r>
              <a:rPr lang="en-US" sz="3200" b="1"/>
              <a:t>+</a:t>
            </a:r>
            <a:endParaRPr lang="en-US"/>
          </a:p>
        </p:txBody>
      </p:sp>
      <p:sp>
        <p:nvSpPr>
          <p:cNvPr id="20527" name="TextBox 111"/>
          <p:cNvSpPr txBox="1">
            <a:spLocks noChangeArrowheads="1"/>
          </p:cNvSpPr>
          <p:nvPr/>
        </p:nvSpPr>
        <p:spPr bwMode="auto">
          <a:xfrm>
            <a:off x="7031038" y="1825625"/>
            <a:ext cx="407987" cy="461963"/>
          </a:xfrm>
          <a:prstGeom prst="rect">
            <a:avLst/>
          </a:prstGeom>
          <a:noFill/>
          <a:ln w="9525">
            <a:noFill/>
            <a:miter lim="800000"/>
            <a:headEnd/>
            <a:tailEnd/>
          </a:ln>
        </p:spPr>
        <p:txBody>
          <a:bodyPr wrap="none">
            <a:prstTxWarp prst="textNoShape">
              <a:avLst/>
            </a:prstTxWarp>
            <a:spAutoFit/>
          </a:bodyPr>
          <a:lstStyle/>
          <a:p>
            <a:r>
              <a:rPr lang="en-US" b="1">
                <a:solidFill>
                  <a:srgbClr val="FF6600"/>
                </a:solidFill>
              </a:rPr>
              <a:t>N</a:t>
            </a:r>
            <a:endParaRPr lang="en-US">
              <a:solidFill>
                <a:srgbClr val="FF6600"/>
              </a:solidFill>
            </a:endParaRPr>
          </a:p>
        </p:txBody>
      </p:sp>
      <p:pic>
        <p:nvPicPr>
          <p:cNvPr id="20528" name="Picture 2" descr="PROP_emcfe"/>
          <p:cNvPicPr>
            <a:picLocks noChangeAspect="1" noChangeArrowheads="1"/>
          </p:cNvPicPr>
          <p:nvPr/>
        </p:nvPicPr>
        <p:blipFill>
          <a:blip r:embed="rId5"/>
          <a:srcRect/>
          <a:stretch>
            <a:fillRect/>
          </a:stretch>
        </p:blipFill>
        <p:spPr bwMode="auto">
          <a:xfrm>
            <a:off x="4874962" y="3172562"/>
            <a:ext cx="5183438" cy="3657600"/>
          </a:xfrm>
          <a:prstGeom prst="rect">
            <a:avLst/>
          </a:prstGeom>
          <a:noFill/>
          <a:ln w="9525">
            <a:noFill/>
            <a:miter lim="800000"/>
            <a:headEnd/>
            <a:tailEnd/>
          </a:ln>
        </p:spPr>
      </p:pic>
      <p:sp>
        <p:nvSpPr>
          <p:cNvPr id="20529" name="Text Box 5"/>
          <p:cNvSpPr txBox="1">
            <a:spLocks noChangeArrowheads="1"/>
          </p:cNvSpPr>
          <p:nvPr/>
        </p:nvSpPr>
        <p:spPr bwMode="auto">
          <a:xfrm>
            <a:off x="5886450" y="5673725"/>
            <a:ext cx="1431925" cy="736600"/>
          </a:xfrm>
          <a:prstGeom prst="rect">
            <a:avLst/>
          </a:prstGeom>
          <a:noFill/>
          <a:ln w="12700">
            <a:noFill/>
            <a:miter lim="800000"/>
            <a:headEnd/>
            <a:tailEnd/>
          </a:ln>
        </p:spPr>
        <p:txBody>
          <a:bodyPr lIns="89584" tIns="44792" rIns="89584" bIns="44792">
            <a:prstTxWarp prst="textNoShape">
              <a:avLst/>
            </a:prstTxWarp>
            <a:spAutoFit/>
          </a:bodyPr>
          <a:lstStyle/>
          <a:p>
            <a:pPr>
              <a:spcBef>
                <a:spcPct val="50000"/>
              </a:spcBef>
            </a:pPr>
            <a:r>
              <a:rPr lang="en-US" sz="1400" b="1" dirty="0">
                <a:solidFill>
                  <a:srgbClr val="2E3192"/>
                </a:solidFill>
              </a:rPr>
              <a:t> </a:t>
            </a:r>
            <a:r>
              <a:rPr lang="en-US" sz="1400" b="1" dirty="0">
                <a:solidFill>
                  <a:srgbClr val="009900"/>
                </a:solidFill>
              </a:rPr>
              <a:t>EMC (Cu)</a:t>
            </a:r>
            <a:r>
              <a:rPr lang="en-US" sz="1400" b="1" dirty="0"/>
              <a:t> </a:t>
            </a:r>
            <a:r>
              <a:rPr lang="en-US" sz="1400" b="1" dirty="0">
                <a:solidFill>
                  <a:srgbClr val="00CC99"/>
                </a:solidFill>
              </a:rPr>
              <a:t>BCDMS (Fe) </a:t>
            </a:r>
            <a:r>
              <a:rPr lang="en-US" sz="1400" b="1" dirty="0">
                <a:solidFill>
                  <a:srgbClr val="2E3192"/>
                </a:solidFill>
              </a:rPr>
              <a:t>E139 (Fe)</a:t>
            </a:r>
            <a:endParaRPr lang="en-US" sz="1400" b="1" dirty="0">
              <a:solidFill>
                <a:srgbClr val="00CC99"/>
              </a:solidFill>
            </a:endParaRPr>
          </a:p>
        </p:txBody>
      </p:sp>
      <p:sp>
        <p:nvSpPr>
          <p:cNvPr id="115" name="Rectangle 4"/>
          <p:cNvSpPr txBox="1">
            <a:spLocks noChangeArrowheads="1"/>
          </p:cNvSpPr>
          <p:nvPr/>
        </p:nvSpPr>
        <p:spPr bwMode="auto">
          <a:xfrm rot="16200000">
            <a:off x="3887697" y="5013663"/>
            <a:ext cx="1998663" cy="452437"/>
          </a:xfrm>
          <a:prstGeom prst="rect">
            <a:avLst/>
          </a:prstGeom>
          <a:solidFill>
            <a:schemeClr val="bg1"/>
          </a:solidFill>
          <a:ln w="9525">
            <a:noFill/>
            <a:miter lim="800000"/>
            <a:headEnd/>
            <a:tailEnd/>
          </a:ln>
        </p:spPr>
        <p:txBody>
          <a:bodyPr lIns="83127" tIns="41563" rIns="83127" bIns="41563">
            <a:prstTxWarp prst="textNoShape">
              <a:avLst/>
            </a:prstTxWarp>
            <a:spAutoFit/>
          </a:bodyPr>
          <a:lstStyle/>
          <a:p>
            <a:pPr marL="255588" indent="-255588" defTabSz="831850">
              <a:spcBef>
                <a:spcPct val="10000"/>
              </a:spcBef>
              <a:spcAft>
                <a:spcPct val="10000"/>
              </a:spcAft>
              <a:buClr>
                <a:srgbClr val="AC5FB0"/>
              </a:buClr>
              <a:buFont typeface="Wingdings" pitchFamily="-112" charset="2"/>
              <a:buNone/>
              <a:defRPr/>
            </a:pPr>
            <a:r>
              <a:rPr lang="en-US" b="1" kern="0" dirty="0">
                <a:latin typeface="Times" pitchFamily="-112" charset="0"/>
                <a:ea typeface="Times" pitchFamily="-112" charset="0"/>
                <a:cs typeface="Times" pitchFamily="-112" charset="0"/>
                <a:sym typeface="Symbol" pitchFamily="-112" charset="2"/>
              </a:rPr>
              <a:t>              </a:t>
            </a:r>
            <a:r>
              <a:rPr lang="en-US" b="1" kern="0" baseline="-25000" dirty="0">
                <a:latin typeface="Times" pitchFamily="-112" charset="0"/>
                <a:ea typeface="Times" pitchFamily="-112" charset="0"/>
                <a:cs typeface="Times" pitchFamily="-112" charset="0"/>
              </a:rPr>
              <a:t>A</a:t>
            </a:r>
            <a:r>
              <a:rPr lang="en-US" b="1" kern="0" dirty="0">
                <a:latin typeface="Times" pitchFamily="-112" charset="0"/>
                <a:ea typeface="Times" pitchFamily="-112" charset="0"/>
                <a:cs typeface="Times" pitchFamily="-112" charset="0"/>
                <a:sym typeface="Symbol" pitchFamily="-112" charset="2"/>
              </a:rPr>
              <a:t>/</a:t>
            </a:r>
            <a:r>
              <a:rPr lang="en-US" b="1" kern="0" dirty="0" err="1">
                <a:latin typeface="Times" pitchFamily="-112" charset="0"/>
                <a:ea typeface="Times" pitchFamily="-112" charset="0"/>
                <a:cs typeface="Times" pitchFamily="-112" charset="0"/>
                <a:sym typeface="Symbol" pitchFamily="-112" charset="2"/>
              </a:rPr>
              <a:t></a:t>
            </a:r>
            <a:r>
              <a:rPr lang="en-US" b="1" kern="0" baseline="-25000" dirty="0">
                <a:latin typeface="Times" pitchFamily="-112" charset="0"/>
                <a:ea typeface="Times" pitchFamily="-112" charset="0"/>
                <a:cs typeface="Times" pitchFamily="-112" charset="0"/>
                <a:sym typeface="Symbol" pitchFamily="-112" charset="2"/>
              </a:rPr>
              <a:t>D</a:t>
            </a:r>
            <a:endParaRPr lang="en-US" b="1" kern="0" dirty="0">
              <a:latin typeface="Times" pitchFamily="-112" charset="0"/>
              <a:ea typeface="Times" pitchFamily="-112" charset="0"/>
              <a:cs typeface="Times" pitchFamily="-112" charset="0"/>
              <a:sym typeface="Symbol" pitchFamily="-112" charset="2"/>
            </a:endParaRPr>
          </a:p>
        </p:txBody>
      </p:sp>
      <p:sp>
        <p:nvSpPr>
          <p:cNvPr id="20531" name="Rectangle 115"/>
          <p:cNvSpPr>
            <a:spLocks noChangeArrowheads="1"/>
          </p:cNvSpPr>
          <p:nvPr/>
        </p:nvSpPr>
        <p:spPr bwMode="auto">
          <a:xfrm>
            <a:off x="1352146" y="4797464"/>
            <a:ext cx="3471048" cy="1200328"/>
          </a:xfrm>
          <a:prstGeom prst="rect">
            <a:avLst/>
          </a:prstGeom>
          <a:noFill/>
          <a:ln w="9525">
            <a:noFill/>
            <a:miter lim="800000"/>
            <a:headEnd/>
            <a:tailEnd/>
          </a:ln>
        </p:spPr>
        <p:txBody>
          <a:bodyPr wrap="square">
            <a:prstTxWarp prst="textNoShape">
              <a:avLst/>
            </a:prstTxWarp>
            <a:spAutoFit/>
          </a:bodyPr>
          <a:lstStyle/>
          <a:p>
            <a:pPr>
              <a:buClr>
                <a:srgbClr val="AC5FB0"/>
              </a:buClr>
            </a:pPr>
            <a:r>
              <a:rPr lang="en-US" dirty="0">
                <a:latin typeface="Times" pitchFamily="-112" charset="0"/>
                <a:ea typeface="Times" pitchFamily="-112" charset="0"/>
                <a:cs typeface="Times" pitchFamily="-112" charset="0"/>
                <a:sym typeface="Symbol" pitchFamily="-112" charset="2"/>
              </a:rPr>
              <a:t>Effects found in several experiments at CERN, SLAC, DESY</a:t>
            </a:r>
            <a:endParaRPr lang="en-US" b="1" dirty="0">
              <a:latin typeface="Times" pitchFamily="-112" charset="0"/>
              <a:ea typeface="Times" pitchFamily="-112" charset="0"/>
              <a:cs typeface="Times" pitchFamily="-112" charset="0"/>
            </a:endParaRPr>
          </a:p>
        </p:txBody>
      </p:sp>
      <p:sp>
        <p:nvSpPr>
          <p:cNvPr id="55" name="Rectangle 4"/>
          <p:cNvSpPr txBox="1">
            <a:spLocks noChangeArrowheads="1"/>
          </p:cNvSpPr>
          <p:nvPr/>
        </p:nvSpPr>
        <p:spPr bwMode="auto">
          <a:xfrm>
            <a:off x="7544569" y="6645677"/>
            <a:ext cx="482600" cy="452438"/>
          </a:xfrm>
          <a:prstGeom prst="rect">
            <a:avLst/>
          </a:prstGeom>
          <a:solidFill>
            <a:schemeClr val="bg1"/>
          </a:solidFill>
          <a:ln w="9525">
            <a:noFill/>
            <a:miter lim="800000"/>
            <a:headEnd/>
            <a:tailEnd/>
          </a:ln>
        </p:spPr>
        <p:txBody>
          <a:bodyPr lIns="83127" tIns="41563" rIns="83127" bIns="41563">
            <a:prstTxWarp prst="textNoShape">
              <a:avLst/>
            </a:prstTxWarp>
            <a:spAutoFit/>
          </a:bodyPr>
          <a:lstStyle/>
          <a:p>
            <a:pPr marL="255588" indent="-255588" defTabSz="831850">
              <a:spcBef>
                <a:spcPct val="10000"/>
              </a:spcBef>
              <a:spcAft>
                <a:spcPct val="10000"/>
              </a:spcAft>
              <a:buClr>
                <a:srgbClr val="AC5FB0"/>
              </a:buClr>
              <a:buFont typeface="Wingdings" pitchFamily="-112" charset="2"/>
              <a:buNone/>
            </a:pPr>
            <a:r>
              <a:rPr lang="en-US" b="1" i="1" dirty="0">
                <a:latin typeface="Times" pitchFamily="-112" charset="0"/>
                <a:ea typeface="Times" pitchFamily="-112" charset="0"/>
                <a:cs typeface="Times" pitchFamily="-112" charset="0"/>
                <a:sym typeface="Symbol" pitchFamily="-112" charset="2"/>
              </a:rPr>
              <a:t> </a:t>
            </a:r>
            <a:r>
              <a:rPr lang="en-US" b="1" i="1" dirty="0" err="1">
                <a:latin typeface="Times" pitchFamily="-112" charset="0"/>
                <a:ea typeface="Times" pitchFamily="-112" charset="0"/>
                <a:cs typeface="Times" pitchFamily="-112" charset="0"/>
                <a:sym typeface="Symbol" pitchFamily="-112" charset="2"/>
              </a:rPr>
              <a:t>x</a:t>
            </a:r>
            <a:endParaRPr lang="en-US" b="1" i="1" dirty="0">
              <a:latin typeface="Times" pitchFamily="-112" charset="0"/>
              <a:ea typeface="Times" pitchFamily="-112" charset="0"/>
              <a:cs typeface="Times" pitchFamily="-112" charset="0"/>
              <a:sym typeface="Symbol" pitchFamily="-112" charset="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131313"/>
      </a:dk1>
      <a:lt1>
        <a:srgbClr val="FFFFFF"/>
      </a:lt1>
      <a:dk2>
        <a:srgbClr val="0071BC"/>
      </a:dk2>
      <a:lt2>
        <a:srgbClr val="808080"/>
      </a:lt2>
      <a:accent1>
        <a:srgbClr val="00A650"/>
      </a:accent1>
      <a:accent2>
        <a:srgbClr val="B02A30"/>
      </a:accent2>
      <a:accent3>
        <a:srgbClr val="FFFFFF"/>
      </a:accent3>
      <a:accent4>
        <a:srgbClr val="0E0E0E"/>
      </a:accent4>
      <a:accent5>
        <a:srgbClr val="AAD0B3"/>
      </a:accent5>
      <a:accent6>
        <a:srgbClr val="9F252A"/>
      </a:accent6>
      <a:hlink>
        <a:srgbClr val="00ADEF"/>
      </a:hlink>
      <a:folHlink>
        <a:srgbClr val="69316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Arial Unicode MS" pitchFamily="34" charset="-128"/>
            <a:cs typeface="Arial Unicode MS" pitchFamily="34" charset="-128"/>
          </a:defRPr>
        </a:defPPr>
      </a:lstStyle>
    </a:lnDef>
  </a:objectDefaults>
  <a:extraClrSchemeLst>
    <a:extraClrScheme>
      <a:clrScheme name="Default Design 1">
        <a:dk1>
          <a:srgbClr val="131313"/>
        </a:dk1>
        <a:lt1>
          <a:srgbClr val="FFFFFF"/>
        </a:lt1>
        <a:dk2>
          <a:srgbClr val="0071BC"/>
        </a:dk2>
        <a:lt2>
          <a:srgbClr val="808080"/>
        </a:lt2>
        <a:accent1>
          <a:srgbClr val="00A650"/>
        </a:accent1>
        <a:accent2>
          <a:srgbClr val="FFC20E"/>
        </a:accent2>
        <a:accent3>
          <a:srgbClr val="FFFFFF"/>
        </a:accent3>
        <a:accent4>
          <a:srgbClr val="0E0E0E"/>
        </a:accent4>
        <a:accent5>
          <a:srgbClr val="AAD0B3"/>
        </a:accent5>
        <a:accent6>
          <a:srgbClr val="E7B00C"/>
        </a:accent6>
        <a:hlink>
          <a:srgbClr val="00ADEF"/>
        </a:hlink>
        <a:folHlink>
          <a:srgbClr val="69316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13211</TotalTime>
  <Words>3517</Words>
  <Application>Microsoft PowerPoint</Application>
  <PresentationFormat>Custom</PresentationFormat>
  <Paragraphs>683</Paragraphs>
  <Slides>54</Slides>
  <Notes>54</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Default Design</vt:lpstr>
      <vt:lpstr>Equation</vt:lpstr>
      <vt:lpstr>New global study of the A-dependence of the EMC effect and the extrapolation to nuclear matter</vt:lpstr>
      <vt:lpstr>Outline</vt:lpstr>
      <vt:lpstr>The structure of the nucleon</vt:lpstr>
      <vt:lpstr>The structure of the nucleon</vt:lpstr>
      <vt:lpstr>Slide 5</vt:lpstr>
      <vt:lpstr>The quest for higher precision data</vt:lpstr>
      <vt:lpstr>Discovery of the EMC effect</vt:lpstr>
      <vt:lpstr>Discovery of the EMC effect</vt:lpstr>
      <vt:lpstr>EMC effect confirmed</vt:lpstr>
      <vt:lpstr>Existing EMC Data</vt:lpstr>
      <vt:lpstr>Nucleon only model</vt:lpstr>
      <vt:lpstr>Nucleons and pions model</vt:lpstr>
      <vt:lpstr>Another class of models</vt:lpstr>
      <vt:lpstr>More data needed</vt:lpstr>
      <vt:lpstr>JLab and HallC</vt:lpstr>
      <vt:lpstr>JLab Experiment E03-103</vt:lpstr>
      <vt:lpstr>E03-103: Carbon EMC ratio and Q2-dependence</vt:lpstr>
      <vt:lpstr>E03-103: Carbon EMC ratio and Q2-dependence</vt:lpstr>
      <vt:lpstr>More detailed look at scaling</vt:lpstr>
      <vt:lpstr>E03-103: Carbon EMC ratio and Q2-dependence</vt:lpstr>
      <vt:lpstr>E03-103: Carbon EMC ratio</vt:lpstr>
      <vt:lpstr>E03-103: 4He EMC ratio</vt:lpstr>
      <vt:lpstr>E03-103: 4He EMC ratio</vt:lpstr>
      <vt:lpstr>Isoscalar correction </vt:lpstr>
      <vt:lpstr>Isoscalar correction </vt:lpstr>
      <vt:lpstr>E03-103: 3He EMC ratio</vt:lpstr>
      <vt:lpstr>Coulomb distortions on heavy nuclei</vt:lpstr>
      <vt:lpstr>Slide 28</vt:lpstr>
      <vt:lpstr>Slide 29</vt:lpstr>
      <vt:lpstr>E03-103: EMC effect in heavy nuclei</vt:lpstr>
      <vt:lpstr>A or density dependence ?</vt:lpstr>
      <vt:lpstr>A or density dependence ?</vt:lpstr>
      <vt:lpstr>A or density dependence ?</vt:lpstr>
      <vt:lpstr>A or density dependence ?</vt:lpstr>
      <vt:lpstr>A or density dependence ?</vt:lpstr>
      <vt:lpstr>A or density dependence ?</vt:lpstr>
      <vt:lpstr>A or density dependence ?</vt:lpstr>
      <vt:lpstr>World data re-analysis</vt:lpstr>
      <vt:lpstr>Extrapolation to nuclear matter</vt:lpstr>
      <vt:lpstr>Extrapolation to nuclear matter</vt:lpstr>
      <vt:lpstr>Extrapolation to nuclear matter</vt:lpstr>
      <vt:lpstr>EMC effect in nuclear matter</vt:lpstr>
      <vt:lpstr>EMC effect in nuclear matter</vt:lpstr>
      <vt:lpstr>EMC effect in nuclear matter</vt:lpstr>
      <vt:lpstr>EMC effect in nuclear matter</vt:lpstr>
      <vt:lpstr>Summary</vt:lpstr>
      <vt:lpstr>Outlook</vt:lpstr>
      <vt:lpstr>Slide 48</vt:lpstr>
      <vt:lpstr>Density calculations</vt:lpstr>
      <vt:lpstr>E03-103: QE subtraction effect</vt:lpstr>
      <vt:lpstr>Quark-hadron duality</vt:lpstr>
      <vt:lpstr>Quark-hadron duality</vt:lpstr>
      <vt:lpstr>Scaling of the nuclear structure functions</vt:lpstr>
      <vt:lpstr>E03-103:  Experimental details</vt:lpstr>
    </vt:vector>
  </TitlesOfParts>
  <Company>Argonne National Laboratory</Company>
  <LinksUpToDate>false</LinksUpToDate>
  <SharedDoc>false</SharedDoc>
  <HyperlinksChanged>false</HyperlinksChanged>
  <AppVersion>12.0258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Argonne PowerPoint Presentation</dc:title>
  <dc:creator/>
  <cp:lastModifiedBy>Patricia Solvignon</cp:lastModifiedBy>
  <cp:revision>536</cp:revision>
  <cp:lastPrinted>2008-10-03T15:17:27Z</cp:lastPrinted>
  <dcterms:created xsi:type="dcterms:W3CDTF">2008-10-06T14:39:23Z</dcterms:created>
  <dcterms:modified xsi:type="dcterms:W3CDTF">2008-10-06T21:48:52Z</dcterms:modified>
</cp:coreProperties>
</file>