
<file path=[Content_Types].xml><?xml version="1.0" encoding="utf-8"?>
<Types xmlns="http://schemas.openxmlformats.org/package/2006/content-types">
  <Override PartName="/ppt/tableStyles.xml" ContentType="application/vnd.openxmlformats-officedocument.presentationml.tableStyles+xml"/>
  <Override PartName="/ppt/notesSlides/notesSlide10.xml" ContentType="application/vnd.openxmlformats-officedocument.presentationml.notesSlide+xml"/>
  <Override PartName="/ppt/slides/slide5.xml" ContentType="application/vnd.openxmlformats-officedocument.presentationml.slide+xml"/>
  <Override PartName="/ppt/embeddings/Microsoft_Equation12.bin" ContentType="application/vnd.openxmlformats-officedocument.oleObject"/>
  <Override PartName="/ppt/slideLayouts/slideLayout5.xml" ContentType="application/vnd.openxmlformats-officedocument.presentationml.slideLayout+xml"/>
  <Override PartName="/ppt/slides/slide20.xml" ContentType="application/vnd.openxmlformats-officedocument.presentationml.slide+xml"/>
  <Override PartName="/ppt/slides/slide15.xml" ContentType="application/vnd.openxmlformats-officedocument.presentationml.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0.xml" ContentType="application/vnd.openxmlformats-officedocument.presentationml.slide+xml"/>
  <Override PartName="/ppt/embeddings/Microsoft_Equation5.bin" ContentType="application/vnd.openxmlformats-officedocument.oleObject"/>
  <Override PartName="/ppt/notesSlides/notesSlide14.xml" ContentType="application/vnd.openxmlformats-officedocument.presentationml.notesSlide+xml"/>
  <Override PartName="/ppt/slides/slide27.xml" ContentType="application/vnd.openxmlformats-officedocument.presentationml.slide+xml"/>
  <Override PartName="/ppt/theme/theme1.xml" ContentType="application/vnd.openxmlformats-officedocument.theme+xml"/>
  <Default Extension="rels" ContentType="application/vnd.openxmlformats-package.relationships+xml"/>
  <Override PartName="/ppt/slides/slide7.xml" ContentType="application/vnd.openxmlformats-officedocument.presentationml.slide+xml"/>
  <Override PartName="/ppt/embeddings/Microsoft_Equation14.bin" ContentType="application/vnd.openxmlformats-officedocument.oleObject"/>
  <Override PartName="/ppt/slideLayouts/slideLayout7.xml" ContentType="application/vnd.openxmlformats-officedocument.presentationml.slideLayout+xml"/>
  <Override PartName="/ppt/slides/slide22.xml" ContentType="application/vnd.openxmlformats-officedocument.presentationml.slide+xml"/>
  <Override PartName="/ppt/notesSlides/notesSlide8.xml" ContentType="application/vnd.openxmlformats-officedocument.presentationml.notesSlide+xml"/>
  <Override PartName="/ppt/slides/slide17.xml" ContentType="application/vnd.openxmlformats-officedocument.presentationml.slide+xml"/>
  <Override PartName="/ppt/notesSlides/notesSlide26.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notesSlides/notesSlide6.xml" ContentType="application/vnd.openxmlformats-officedocument.presentationml.notesSlide+xml"/>
  <Default Extension="jpeg" ContentType="image/jpeg"/>
  <Override PartName="/ppt/slides/slide12.xml" ContentType="application/vnd.openxmlformats-officedocument.presentationml.slide+xml"/>
  <Override PartName="/ppt/embeddings/Microsoft_Equation7.bin" ContentType="application/vnd.openxmlformats-officedocument.oleObject"/>
  <Override PartName="/ppt/notesSlides/notesSlide21.xml" ContentType="application/vnd.openxmlformats-officedocument.presentationml.notesSlide+xml"/>
  <Override PartName="/ppt/notesSlides/notesSlide16.xml" ContentType="application/vnd.openxmlformats-officedocument.presentationml.notesSlide+xml"/>
  <Override PartName="/ppt/slides/slide29.xml" ContentType="application/vnd.openxmlformats-officedocument.presentationml.slide+xml"/>
  <Override PartName="/ppt/notesSlides/notesSlide1.xml" ContentType="application/vnd.openxmlformats-officedocument.presentationml.notesSlide+xml"/>
  <Override PartName="/ppt/theme/theme3.xml" ContentType="application/vnd.openxmlformats-officedocument.theme+xml"/>
  <Override PartName="/ppt/embeddings/Microsoft_Equation2.bin" ContentType="application/vnd.openxmlformats-officedocument.oleObject"/>
  <Override PartName="/ppt/slides/slide9.xml" ContentType="application/vnd.openxmlformats-officedocument.presentationml.slide+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slides/slide24.xml" ContentType="application/vnd.openxmlformats-officedocument.presentationml.slide+xml"/>
  <Override PartName="/ppt/slideLayouts/slideLayout11.xml" ContentType="application/vnd.openxmlformats-officedocument.presentationml.slideLayout+xml"/>
  <Override PartName="/ppt/slides/slide19.xml" ContentType="application/vnd.openxmlformats-officedocument.presentationml.slide+xml"/>
  <Override PartName="/ppt/slides/slide4.xml" ContentType="application/vnd.openxmlformats-officedocument.presentationml.slide+xml"/>
  <Override PartName="/ppt/embeddings/Microsoft_Equation11.bin" ContentType="application/vnd.openxmlformats-officedocument.oleObject"/>
  <Override PartName="/ppt/slideLayouts/slideLayout4.xml" ContentType="application/vnd.openxmlformats-officedocument.presentationml.slideLayout+xml"/>
  <Default Extension="xml" ContentType="application/xml"/>
  <Override PartName="/ppt/slides/slide14.xml" ContentType="application/vnd.openxmlformats-officedocument.presentationml.slide+xml"/>
  <Override PartName="/ppt/embeddings/Microsoft_Equation9.bin" ContentType="application/vnd.openxmlformats-officedocument.oleObject"/>
  <Override PartName="/ppt/notesSlides/notesSlide23.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ppt/notesSlides/notesSlide3.xml" ContentType="application/vnd.openxmlformats-officedocument.presentationml.notesSlide+xml"/>
  <Override PartName="/ppt/embeddings/Microsoft_Equation4.bin" ContentType="application/vnd.openxmlformats-officedocument.oleObject"/>
  <Override PartName="/ppt/notesSlides/notesSlide13.xml" ContentType="application/vnd.openxmlformats-officedocument.presentationml.notes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slides/slide6.xml" ContentType="application/vnd.openxmlformats-officedocument.presentationml.slide+xml"/>
  <Override PartName="/ppt/embeddings/Microsoft_Equation13.bin" ContentType="application/vnd.openxmlformats-officedocument.oleObject"/>
  <Override PartName="/ppt/slideLayouts/slideLayout6.xml" ContentType="application/vnd.openxmlformats-officedocument.presentationml.slideLayout+xml"/>
  <Override PartName="/ppt/slides/slide21.xml" ContentType="application/vnd.openxmlformats-officedocument.presentationml.slide+xml"/>
  <Override PartName="/ppt/slides/slide16.xml" ContentType="application/vnd.openxmlformats-officedocument.presentationml.slide+xml"/>
  <Override PartName="/ppt/notesSlides/notesSlide25.xml" ContentType="application/vnd.openxmlformats-officedocument.presentationml.notesSlide+xml"/>
  <Override PartName="/ppt/slides/slide1.xml" ContentType="application/vnd.openxmlformats-officedocument.presentationml.slide+xml"/>
  <Override PartName="/ppt/slideLayouts/slideLayout1.xml" ContentType="application/vnd.openxmlformats-officedocument.presentationml.slideLayout+xml"/>
  <Override PartName="/ppt/notesSlides/notesSlide5.xml" ContentType="application/vnd.openxmlformats-officedocument.presentationml.notesSlide+xml"/>
  <Default Extension="bin" ContentType="application/vnd.openxmlformats-officedocument.presentationml.printerSettings"/>
  <Override PartName="/ppt/slides/slide11.xml" ContentType="application/vnd.openxmlformats-officedocument.presentationml.slide+xml"/>
  <Override PartName="/ppt/embeddings/Microsoft_Equation6.bin" ContentType="application/vnd.openxmlformats-officedocument.oleObject"/>
  <Override PartName="/ppt/notesSlides/notesSlide20.xml" ContentType="application/vnd.openxmlformats-officedocument.presentationml.notesSlide+xml"/>
  <Override PartName="/ppt/slides/slide30.xml" ContentType="application/vnd.openxmlformats-officedocument.presentationml.slide+xml"/>
  <Override PartName="/ppt/notesSlides/notesSlide15.xml" ContentType="application/vnd.openxmlformats-officedocument.presentationml.notesSlide+xml"/>
  <Override PartName="/ppt/slides/slide28.xml" ContentType="application/vnd.openxmlformats-officedocument.presentationml.slide+xml"/>
  <Override PartName="/ppt/theme/theme2.xml" ContentType="application/vnd.openxmlformats-officedocument.theme+xml"/>
  <Override PartName="/ppt/notesMasters/notesMaster1.xml" ContentType="application/vnd.openxmlformats-officedocument.presentationml.notesMaster+xml"/>
  <Default Extension="pdf" ContentType="application/pdf"/>
  <Override PartName="/ppt/embeddings/Microsoft_Equation1.bin" ContentType="application/vnd.openxmlformats-officedocument.oleObject"/>
  <Override PartName="/ppt/viewProps.xml" ContentType="application/vnd.openxmlformats-officedocument.presentationml.viewProps+xml"/>
  <Override PartName="/ppt/slides/slide8.xml" ContentType="application/vnd.openxmlformats-officedocument.presentationml.slide+xml"/>
  <Override PartName="/ppt/slideLayouts/slideLayout8.xml" ContentType="application/vnd.openxmlformats-officedocument.presentationml.slideLayout+xml"/>
  <Override PartName="/ppt/slides/slide23.xml" ContentType="application/vnd.openxmlformats-officedocument.presentationml.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s/slide18.xml" ContentType="application/vnd.openxmlformats-officedocument.presentationml.slide+xml"/>
  <Override PartName="/ppt/notesSlides/notesSlide27.xml" ContentType="application/vnd.openxmlformats-officedocument.presentationml.notesSlide+xml"/>
  <Override PartName="/ppt/embeddings/Microsoft_Equation10.bin" ContentType="application/vnd.openxmlformats-officedocument.oleObject"/>
  <Default Extension="png" ContentType="image/png"/>
  <Override PartName="/ppt/slideLayouts/slideLayout3.xml" ContentType="application/vnd.openxmlformats-officedocument.presentationml.slideLayout+xml"/>
  <Default Extension="pict" ContentType="image/pict"/>
  <Override PartName="/ppt/notesSlides/notesSlide7.xml" ContentType="application/vnd.openxmlformats-officedocument.presentationml.notesSlide+xml"/>
  <Override PartName="/ppt/slides/slide3.xml" ContentType="application/vnd.openxmlformats-officedocument.presentationml.slide+xml"/>
  <Override PartName="/ppt/slides/slide13.xml" ContentType="application/vnd.openxmlformats-officedocument.presentationml.slide+xml"/>
  <Override PartName="/ppt/embeddings/Microsoft_Equation8.bin" ContentType="application/vnd.openxmlformats-officedocument.oleObject"/>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docProps/app.xml" ContentType="application/vnd.openxmlformats-officedocument.extended-properties+xml"/>
  <Default Extension="vml" ContentType="application/vnd.openxmlformats-officedocument.vmlDrawing"/>
  <Override PartName="/ppt/embeddings/Microsoft_Equation3.bin" ContentType="application/vnd.openxmlformats-officedocument.oleObject"/>
  <Override PartName="/ppt/notesSlides/notesSlide12.xml" ContentType="application/vnd.openxmlformats-officedocument.presentationml.notesSlide+xml"/>
  <Override PartName="/ppt/slides/slide25.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49" r:id="rId1"/>
  </p:sldMasterIdLst>
  <p:notesMasterIdLst>
    <p:notesMasterId r:id="rId32"/>
  </p:notesMasterIdLst>
  <p:handoutMasterIdLst>
    <p:handoutMasterId r:id="rId33"/>
  </p:handoutMasterIdLst>
  <p:sldIdLst>
    <p:sldId id="264" r:id="rId2"/>
    <p:sldId id="329" r:id="rId3"/>
    <p:sldId id="466" r:id="rId4"/>
    <p:sldId id="467" r:id="rId5"/>
    <p:sldId id="459" r:id="rId6"/>
    <p:sldId id="368" r:id="rId7"/>
    <p:sldId id="469" r:id="rId8"/>
    <p:sldId id="359" r:id="rId9"/>
    <p:sldId id="423" r:id="rId10"/>
    <p:sldId id="468" r:id="rId11"/>
    <p:sldId id="474" r:id="rId12"/>
    <p:sldId id="464" r:id="rId13"/>
    <p:sldId id="465" r:id="rId14"/>
    <p:sldId id="386" r:id="rId15"/>
    <p:sldId id="472" r:id="rId16"/>
    <p:sldId id="473" r:id="rId17"/>
    <p:sldId id="475" r:id="rId18"/>
    <p:sldId id="376" r:id="rId19"/>
    <p:sldId id="393" r:id="rId20"/>
    <p:sldId id="428" r:id="rId21"/>
    <p:sldId id="387" r:id="rId22"/>
    <p:sldId id="392" r:id="rId23"/>
    <p:sldId id="362" r:id="rId24"/>
    <p:sldId id="429" r:id="rId25"/>
    <p:sldId id="438" r:id="rId26"/>
    <p:sldId id="439" r:id="rId27"/>
    <p:sldId id="462" r:id="rId28"/>
    <p:sldId id="383" r:id="rId29"/>
    <p:sldId id="366" r:id="rId30"/>
    <p:sldId id="404" r:id="rId31"/>
  </p:sldIdLst>
  <p:sldSz cx="10058400" cy="7772400"/>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pitchFamily="-112" charset="0"/>
        <a:ea typeface="Arial Unicode MS" pitchFamily="34" charset="-128"/>
        <a:cs typeface="Arial Unicode MS" pitchFamily="34" charset="-128"/>
      </a:defRPr>
    </a:lvl1pPr>
    <a:lvl2pPr marL="447675" indent="9525" algn="l" rtl="0" eaLnBrk="0" fontAlgn="base" hangingPunct="0">
      <a:spcBef>
        <a:spcPct val="0"/>
      </a:spcBef>
      <a:spcAft>
        <a:spcPct val="0"/>
      </a:spcAft>
      <a:defRPr sz="2400" kern="1200">
        <a:solidFill>
          <a:schemeClr val="tx1"/>
        </a:solidFill>
        <a:latin typeface="Arial" pitchFamily="-112" charset="0"/>
        <a:ea typeface="Arial Unicode MS" pitchFamily="34" charset="-128"/>
        <a:cs typeface="Arial Unicode MS" pitchFamily="34" charset="-128"/>
      </a:defRPr>
    </a:lvl2pPr>
    <a:lvl3pPr marL="895350" indent="19050" algn="l" rtl="0" eaLnBrk="0" fontAlgn="base" hangingPunct="0">
      <a:spcBef>
        <a:spcPct val="0"/>
      </a:spcBef>
      <a:spcAft>
        <a:spcPct val="0"/>
      </a:spcAft>
      <a:defRPr sz="2400" kern="1200">
        <a:solidFill>
          <a:schemeClr val="tx1"/>
        </a:solidFill>
        <a:latin typeface="Arial" pitchFamily="-112" charset="0"/>
        <a:ea typeface="Arial Unicode MS" pitchFamily="34" charset="-128"/>
        <a:cs typeface="Arial Unicode MS" pitchFamily="34" charset="-128"/>
      </a:defRPr>
    </a:lvl3pPr>
    <a:lvl4pPr marL="1343025" indent="28575" algn="l" rtl="0" eaLnBrk="0" fontAlgn="base" hangingPunct="0">
      <a:spcBef>
        <a:spcPct val="0"/>
      </a:spcBef>
      <a:spcAft>
        <a:spcPct val="0"/>
      </a:spcAft>
      <a:defRPr sz="2400" kern="1200">
        <a:solidFill>
          <a:schemeClr val="tx1"/>
        </a:solidFill>
        <a:latin typeface="Arial" pitchFamily="-112" charset="0"/>
        <a:ea typeface="Arial Unicode MS" pitchFamily="34" charset="-128"/>
        <a:cs typeface="Arial Unicode MS" pitchFamily="34" charset="-128"/>
      </a:defRPr>
    </a:lvl4pPr>
    <a:lvl5pPr marL="1790700" indent="38100" algn="l" rtl="0" eaLnBrk="0" fontAlgn="base" hangingPunct="0">
      <a:spcBef>
        <a:spcPct val="0"/>
      </a:spcBef>
      <a:spcAft>
        <a:spcPct val="0"/>
      </a:spcAft>
      <a:defRPr sz="2400" kern="1200">
        <a:solidFill>
          <a:schemeClr val="tx1"/>
        </a:solidFill>
        <a:latin typeface="Arial" pitchFamily="-112" charset="0"/>
        <a:ea typeface="Arial Unicode MS" pitchFamily="34" charset="-128"/>
        <a:cs typeface="Arial Unicode MS" pitchFamily="34" charset="-128"/>
      </a:defRPr>
    </a:lvl5pPr>
    <a:lvl6pPr marL="2286000" algn="l" defTabSz="457200" rtl="0" eaLnBrk="1" latinLnBrk="0" hangingPunct="1">
      <a:defRPr sz="2400" kern="1200">
        <a:solidFill>
          <a:schemeClr val="tx1"/>
        </a:solidFill>
        <a:latin typeface="Arial" pitchFamily="-112" charset="0"/>
        <a:ea typeface="Arial Unicode MS" pitchFamily="34" charset="-128"/>
        <a:cs typeface="Arial Unicode MS" pitchFamily="34" charset="-128"/>
      </a:defRPr>
    </a:lvl6pPr>
    <a:lvl7pPr marL="2743200" algn="l" defTabSz="457200" rtl="0" eaLnBrk="1" latinLnBrk="0" hangingPunct="1">
      <a:defRPr sz="2400" kern="1200">
        <a:solidFill>
          <a:schemeClr val="tx1"/>
        </a:solidFill>
        <a:latin typeface="Arial" pitchFamily="-112" charset="0"/>
        <a:ea typeface="Arial Unicode MS" pitchFamily="34" charset="-128"/>
        <a:cs typeface="Arial Unicode MS" pitchFamily="34" charset="-128"/>
      </a:defRPr>
    </a:lvl7pPr>
    <a:lvl8pPr marL="3200400" algn="l" defTabSz="457200" rtl="0" eaLnBrk="1" latinLnBrk="0" hangingPunct="1">
      <a:defRPr sz="2400" kern="1200">
        <a:solidFill>
          <a:schemeClr val="tx1"/>
        </a:solidFill>
        <a:latin typeface="Arial" pitchFamily="-112" charset="0"/>
        <a:ea typeface="Arial Unicode MS" pitchFamily="34" charset="-128"/>
        <a:cs typeface="Arial Unicode MS" pitchFamily="34" charset="-128"/>
      </a:defRPr>
    </a:lvl8pPr>
    <a:lvl9pPr marL="3657600" algn="l" defTabSz="457200" rtl="0" eaLnBrk="1" latinLnBrk="0" hangingPunct="1">
      <a:defRPr sz="2400" kern="1200">
        <a:solidFill>
          <a:schemeClr val="tx1"/>
        </a:solidFill>
        <a:latin typeface="Arial" pitchFamily="-112"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FED94"/>
    <a:srgbClr val="FFFBDE"/>
    <a:srgbClr val="1200FF"/>
    <a:srgbClr val="0071BC"/>
    <a:srgbClr val="B02A30"/>
    <a:srgbClr val="2E3192"/>
    <a:srgbClr val="AC5FB0"/>
    <a:srgbClr val="9316B0"/>
    <a:srgbClr val="A387B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showComments="0">
  <p:normalViewPr showOutlineIcons="0">
    <p:restoredLeft sz="15620"/>
    <p:restoredTop sz="94660"/>
  </p:normalViewPr>
  <p:slideViewPr>
    <p:cSldViewPr snapToGrid="0">
      <p:cViewPr varScale="1">
        <p:scale>
          <a:sx n="100" d="100"/>
          <a:sy n="100" d="100"/>
        </p:scale>
        <p:origin x="-240" y="-104"/>
      </p:cViewPr>
      <p:guideLst>
        <p:guide orient="horz" pos="2449"/>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19" Type="http://schemas.openxmlformats.org/officeDocument/2006/relationships/slide" Target="slides/slide18.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3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ict"/><Relationship Id="rId2" Type="http://schemas.openxmlformats.org/officeDocument/2006/relationships/image" Target="../media/image4.pict"/><Relationship Id="rId3" Type="http://schemas.openxmlformats.org/officeDocument/2006/relationships/image" Target="../media/image5.pict"/><Relationship Id="rId4" Type="http://schemas.openxmlformats.org/officeDocument/2006/relationships/image" Target="../media/image6.pict"/><Relationship Id="rId5" Type="http://schemas.openxmlformats.org/officeDocument/2006/relationships/image" Target="../media/image7.pict"/><Relationship Id="rId6" Type="http://schemas.openxmlformats.org/officeDocument/2006/relationships/image" Target="../media/image8.pict"/><Relationship Id="rId7" Type="http://schemas.openxmlformats.org/officeDocument/2006/relationships/image" Target="../media/image9.pict"/><Relationship Id="rId8" Type="http://schemas.openxmlformats.org/officeDocument/2006/relationships/image" Target="../media/image10.pict"/><Relationship Id="rId9" Type="http://schemas.openxmlformats.org/officeDocument/2006/relationships/image" Target="../media/image11.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ict"/><Relationship Id="rId2" Type="http://schemas.openxmlformats.org/officeDocument/2006/relationships/image" Target="../media/image24.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ict"/><Relationship Id="rId2" Type="http://schemas.openxmlformats.org/officeDocument/2006/relationships/image" Target="../media/image24.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4041775"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2" charset="0"/>
              </a:defRPr>
            </a:lvl1pPr>
          </a:lstStyle>
          <a:p>
            <a:pPr>
              <a:defRPr/>
            </a:pPr>
            <a:endParaRPr lang="en-US"/>
          </a:p>
        </p:txBody>
      </p:sp>
      <p:sp>
        <p:nvSpPr>
          <p:cNvPr id="33795" name="Rectangle 3"/>
          <p:cNvSpPr>
            <a:spLocks noGrp="1" noChangeArrowheads="1"/>
          </p:cNvSpPr>
          <p:nvPr>
            <p:ph type="dt" sz="quarter" idx="1"/>
          </p:nvPr>
        </p:nvSpPr>
        <p:spPr bwMode="auto">
          <a:xfrm>
            <a:off x="5254625" y="0"/>
            <a:ext cx="4041775"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2" charset="0"/>
              </a:defRPr>
            </a:lvl1pPr>
          </a:lstStyle>
          <a:p>
            <a:pPr>
              <a:defRPr/>
            </a:pPr>
            <a:endParaRPr lang="en-US"/>
          </a:p>
        </p:txBody>
      </p:sp>
      <p:sp>
        <p:nvSpPr>
          <p:cNvPr id="33796" name="Rectangle 4"/>
          <p:cNvSpPr>
            <a:spLocks noGrp="1" noChangeArrowheads="1"/>
          </p:cNvSpPr>
          <p:nvPr>
            <p:ph type="ftr" sz="quarter" idx="2"/>
          </p:nvPr>
        </p:nvSpPr>
        <p:spPr bwMode="auto">
          <a:xfrm>
            <a:off x="0" y="6665913"/>
            <a:ext cx="4041775" cy="3444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2" charset="0"/>
              </a:defRPr>
            </a:lvl1pPr>
          </a:lstStyle>
          <a:p>
            <a:pPr>
              <a:defRPr/>
            </a:pPr>
            <a:endParaRPr lang="en-US"/>
          </a:p>
        </p:txBody>
      </p:sp>
      <p:sp>
        <p:nvSpPr>
          <p:cNvPr id="33797" name="Rectangle 5"/>
          <p:cNvSpPr>
            <a:spLocks noGrp="1" noChangeArrowheads="1"/>
          </p:cNvSpPr>
          <p:nvPr>
            <p:ph type="sldNum" sz="quarter" idx="3"/>
          </p:nvPr>
        </p:nvSpPr>
        <p:spPr bwMode="auto">
          <a:xfrm>
            <a:off x="5254625" y="6665913"/>
            <a:ext cx="4041775" cy="3444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12" charset="0"/>
              </a:defRPr>
            </a:lvl1pPr>
          </a:lstStyle>
          <a:p>
            <a:pPr>
              <a:defRPr/>
            </a:pPr>
            <a:fld id="{215BE79E-93F0-D243-B1CE-877933AF6F1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29075" cy="3508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12" charset="0"/>
              </a:defRPr>
            </a:lvl1pPr>
          </a:lstStyle>
          <a:p>
            <a:pPr>
              <a:defRPr/>
            </a:pPr>
            <a:endParaRPr lang="en-US"/>
          </a:p>
        </p:txBody>
      </p:sp>
      <p:sp>
        <p:nvSpPr>
          <p:cNvPr id="6147" name="Rectangle 3"/>
          <p:cNvSpPr>
            <a:spLocks noGrp="1" noChangeArrowheads="1"/>
          </p:cNvSpPr>
          <p:nvPr>
            <p:ph type="dt" idx="1"/>
          </p:nvPr>
        </p:nvSpPr>
        <p:spPr bwMode="auto">
          <a:xfrm>
            <a:off x="5267325" y="0"/>
            <a:ext cx="4029075" cy="3508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12"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947988" y="525463"/>
            <a:ext cx="3402012" cy="26289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1239838" y="3330575"/>
            <a:ext cx="6816725" cy="31543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6659563"/>
            <a:ext cx="4029075" cy="3508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12" charset="0"/>
              </a:defRPr>
            </a:lvl1pPr>
          </a:lstStyle>
          <a:p>
            <a:pPr>
              <a:defRPr/>
            </a:pPr>
            <a:endParaRPr lang="en-US"/>
          </a:p>
        </p:txBody>
      </p:sp>
      <p:sp>
        <p:nvSpPr>
          <p:cNvPr id="6151" name="Rectangle 7"/>
          <p:cNvSpPr>
            <a:spLocks noGrp="1" noChangeArrowheads="1"/>
          </p:cNvSpPr>
          <p:nvPr>
            <p:ph type="sldNum" sz="quarter" idx="5"/>
          </p:nvPr>
        </p:nvSpPr>
        <p:spPr bwMode="auto">
          <a:xfrm>
            <a:off x="5267325" y="6659563"/>
            <a:ext cx="4029075" cy="3508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Arial" pitchFamily="-112" charset="0"/>
              </a:defRPr>
            </a:lvl1pPr>
          </a:lstStyle>
          <a:p>
            <a:pPr>
              <a:defRPr/>
            </a:pPr>
            <a:fld id="{A2DB559F-C066-3946-AFB7-97FFE0CF97E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Arial Unicode MS" pitchFamily="34" charset="-128"/>
        <a:cs typeface="Arial Unicode MS" pitchFamily="34" charset="-128"/>
      </a:defRPr>
    </a:lvl1pPr>
    <a:lvl2pPr marL="447675" algn="l" rtl="0" eaLnBrk="0" fontAlgn="base" hangingPunct="0">
      <a:spcBef>
        <a:spcPct val="30000"/>
      </a:spcBef>
      <a:spcAft>
        <a:spcPct val="0"/>
      </a:spcAft>
      <a:defRPr sz="1200" kern="1200">
        <a:solidFill>
          <a:schemeClr val="tx1"/>
        </a:solidFill>
        <a:latin typeface="Arial" pitchFamily="-112" charset="0"/>
        <a:ea typeface="Arial Unicode MS" pitchFamily="34" charset="-128"/>
        <a:cs typeface="Arial Unicode MS" pitchFamily="34" charset="-128"/>
      </a:defRPr>
    </a:lvl2pPr>
    <a:lvl3pPr marL="895350" algn="l" rtl="0" eaLnBrk="0" fontAlgn="base" hangingPunct="0">
      <a:spcBef>
        <a:spcPct val="30000"/>
      </a:spcBef>
      <a:spcAft>
        <a:spcPct val="0"/>
      </a:spcAft>
      <a:defRPr sz="1200" kern="1200">
        <a:solidFill>
          <a:schemeClr val="tx1"/>
        </a:solidFill>
        <a:latin typeface="Arial" pitchFamily="-112" charset="0"/>
        <a:ea typeface="Arial Unicode MS" pitchFamily="34" charset="-128"/>
        <a:cs typeface="Arial Unicode MS" pitchFamily="34" charset="-128"/>
      </a:defRPr>
    </a:lvl3pPr>
    <a:lvl4pPr marL="1343025" algn="l" rtl="0" eaLnBrk="0" fontAlgn="base" hangingPunct="0">
      <a:spcBef>
        <a:spcPct val="30000"/>
      </a:spcBef>
      <a:spcAft>
        <a:spcPct val="0"/>
      </a:spcAft>
      <a:defRPr sz="1200" kern="1200">
        <a:solidFill>
          <a:schemeClr val="tx1"/>
        </a:solidFill>
        <a:latin typeface="Arial" pitchFamily="-112" charset="0"/>
        <a:ea typeface="Arial Unicode MS" pitchFamily="34" charset="-128"/>
        <a:cs typeface="Arial Unicode MS" pitchFamily="34" charset="-128"/>
      </a:defRPr>
    </a:lvl4pPr>
    <a:lvl5pPr marL="1790700" algn="l" rtl="0" eaLnBrk="0" fontAlgn="base" hangingPunct="0">
      <a:spcBef>
        <a:spcPct val="30000"/>
      </a:spcBef>
      <a:spcAft>
        <a:spcPct val="0"/>
      </a:spcAft>
      <a:defRPr sz="1200" kern="1200">
        <a:solidFill>
          <a:schemeClr val="tx1"/>
        </a:solidFill>
        <a:latin typeface="Arial" pitchFamily="-112" charset="0"/>
        <a:ea typeface="Arial Unicode MS" pitchFamily="34" charset="-128"/>
        <a:cs typeface="Arial Unicode MS" pitchFamily="34" charset="-128"/>
      </a:defRPr>
    </a:lvl5pPr>
    <a:lvl6pPr marL="2239594" algn="l" defTabSz="447919" rtl="0" eaLnBrk="1" latinLnBrk="0" hangingPunct="1">
      <a:defRPr sz="1200" kern="1200">
        <a:solidFill>
          <a:schemeClr val="tx1"/>
        </a:solidFill>
        <a:latin typeface="+mn-lt"/>
        <a:ea typeface="+mn-ea"/>
        <a:cs typeface="+mn-cs"/>
      </a:defRPr>
    </a:lvl6pPr>
    <a:lvl7pPr marL="2687513" algn="l" defTabSz="447919" rtl="0" eaLnBrk="1" latinLnBrk="0" hangingPunct="1">
      <a:defRPr sz="1200" kern="1200">
        <a:solidFill>
          <a:schemeClr val="tx1"/>
        </a:solidFill>
        <a:latin typeface="+mn-lt"/>
        <a:ea typeface="+mn-ea"/>
        <a:cs typeface="+mn-cs"/>
      </a:defRPr>
    </a:lvl7pPr>
    <a:lvl8pPr marL="3135432" algn="l" defTabSz="447919" rtl="0" eaLnBrk="1" latinLnBrk="0" hangingPunct="1">
      <a:defRPr sz="1200" kern="1200">
        <a:solidFill>
          <a:schemeClr val="tx1"/>
        </a:solidFill>
        <a:latin typeface="+mn-lt"/>
        <a:ea typeface="+mn-ea"/>
        <a:cs typeface="+mn-cs"/>
      </a:defRPr>
    </a:lvl8pPr>
    <a:lvl9pPr marL="3583351" algn="l" defTabSz="44791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FAD1A78-194F-514B-B885-1974325F1120}"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a:t>Good afternoon.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 am going to present today</a:t>
            </a:r>
            <a:r>
              <a:rPr lang="en-US" dirty="0" smtClean="0"/>
              <a:t> experimental </a:t>
            </a:r>
            <a:r>
              <a:rPr lang="en-US" dirty="0"/>
              <a:t>results from </a:t>
            </a:r>
            <a:r>
              <a:rPr lang="en-US" dirty="0" smtClean="0"/>
              <a:t>Jefferson</a:t>
            </a:r>
            <a:r>
              <a:rPr lang="en-US" baseline="0" dirty="0" smtClean="0"/>
              <a:t> Lab</a:t>
            </a:r>
            <a:r>
              <a:rPr lang="en-US" dirty="0" smtClean="0"/>
              <a:t>  which</a:t>
            </a:r>
            <a:r>
              <a:rPr lang="en-US" baseline="0" dirty="0" smtClean="0"/>
              <a:t> goal was to try to answer the following question: </a:t>
            </a:r>
            <a:r>
              <a:rPr lang="en-US" dirty="0" smtClean="0"/>
              <a:t>Does a nucleon appears different when inside a nucleus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D3F3B1B-3DB9-5B41-ACDD-1E5104098C97}" type="slidenum">
              <a:rPr lang="en-US"/>
              <a:pPr/>
              <a:t>10</a:t>
            </a:fld>
            <a:endParaRPr lang="en-US"/>
          </a:p>
        </p:txBody>
      </p:sp>
      <p:sp>
        <p:nvSpPr>
          <p:cNvPr id="41987" name="Rectangle 2"/>
          <p:cNvSpPr>
            <a:spLocks noGrp="1" noRot="1" noChangeAspect="1" noChangeArrowheads="1" noTextEdit="1"/>
          </p:cNvSpPr>
          <p:nvPr>
            <p:ph type="sldImg"/>
          </p:nvPr>
        </p:nvSpPr>
        <p:spPr>
          <a:xfrm>
            <a:off x="2968625" y="531813"/>
            <a:ext cx="3362325" cy="2600325"/>
          </a:xfrm>
          <a:ln/>
        </p:spPr>
      </p:sp>
      <p:sp>
        <p:nvSpPr>
          <p:cNvPr id="41988" name="Rectangle 3"/>
          <p:cNvSpPr>
            <a:spLocks noGrp="1" noChangeArrowheads="1"/>
          </p:cNvSpPr>
          <p:nvPr>
            <p:ph type="body" idx="1"/>
          </p:nvPr>
        </p:nvSpPr>
        <p:spPr>
          <a:xfrm>
            <a:off x="1419225" y="3336925"/>
            <a:ext cx="6467475" cy="2667000"/>
          </a:xfrm>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D3F3B1B-3DB9-5B41-ACDD-1E5104098C97}" type="slidenum">
              <a:rPr lang="en-US"/>
              <a:pPr/>
              <a:t>11</a:t>
            </a:fld>
            <a:endParaRPr lang="en-US"/>
          </a:p>
        </p:txBody>
      </p:sp>
      <p:sp>
        <p:nvSpPr>
          <p:cNvPr id="41987" name="Rectangle 2"/>
          <p:cNvSpPr>
            <a:spLocks noGrp="1" noRot="1" noChangeAspect="1" noChangeArrowheads="1" noTextEdit="1"/>
          </p:cNvSpPr>
          <p:nvPr>
            <p:ph type="sldImg"/>
          </p:nvPr>
        </p:nvSpPr>
        <p:spPr>
          <a:xfrm>
            <a:off x="2968625" y="531813"/>
            <a:ext cx="3362325" cy="2600325"/>
          </a:xfrm>
          <a:ln/>
        </p:spPr>
      </p:sp>
      <p:sp>
        <p:nvSpPr>
          <p:cNvPr id="41988" name="Rectangle 3"/>
          <p:cNvSpPr>
            <a:spLocks noGrp="1" noChangeArrowheads="1"/>
          </p:cNvSpPr>
          <p:nvPr>
            <p:ph type="body" idx="1"/>
          </p:nvPr>
        </p:nvSpPr>
        <p:spPr>
          <a:xfrm>
            <a:off x="1419225" y="3336925"/>
            <a:ext cx="6467475" cy="2667000"/>
          </a:xfrm>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49F483E-7AD5-9D4B-B9EC-1E073E66A9BF}" type="slidenum">
              <a:rPr lang="en-US"/>
              <a:pPr/>
              <a:t>12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2F1FF0A-55DB-5244-9E10-1EE2087FE053}" type="slidenum">
              <a:rPr lang="en-US"/>
              <a:pPr/>
              <a:t>13</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4590EC5-4D58-AF45-BB76-3B7530D936B9}" type="slidenum">
              <a:rPr lang="en-US"/>
              <a:pPr/>
              <a:t>14</a:t>
            </a:fld>
            <a:endParaRPr lang="en-US"/>
          </a:p>
        </p:txBody>
      </p:sp>
      <p:sp>
        <p:nvSpPr>
          <p:cNvPr id="48131" name="Rectangle 2"/>
          <p:cNvSpPr>
            <a:spLocks noGrp="1" noRot="1" noChangeAspect="1" noChangeArrowheads="1" noTextEdit="1"/>
          </p:cNvSpPr>
          <p:nvPr>
            <p:ph type="sldImg"/>
          </p:nvPr>
        </p:nvSpPr>
        <p:spPr>
          <a:xfrm>
            <a:off x="2968625" y="531813"/>
            <a:ext cx="3362325" cy="2600325"/>
          </a:xfrm>
          <a:ln/>
        </p:spPr>
      </p:sp>
      <p:sp>
        <p:nvSpPr>
          <p:cNvPr id="48132" name="Rectangle 3"/>
          <p:cNvSpPr>
            <a:spLocks noGrp="1" noChangeArrowheads="1"/>
          </p:cNvSpPr>
          <p:nvPr>
            <p:ph type="body" idx="1"/>
          </p:nvPr>
        </p:nvSpPr>
        <p:spPr>
          <a:xfrm>
            <a:off x="1419225" y="3336925"/>
            <a:ext cx="6467475" cy="2667000"/>
          </a:xfrm>
          <a:noFill/>
          <a:ln/>
        </p:spPr>
        <p:txBody>
          <a:bodyPr/>
          <a:lstStyle/>
          <a:p>
            <a:pPr eaLnBrk="1" hangingPunct="1"/>
            <a:r>
              <a:rPr lang="en-US" smtClean="0"/>
              <a:t>we have to be careful not to get into a long discussion about it.  By the way, I can't tell - is that slide HERMES without any isoscalar correction?  If so, it's hard to show that </a:t>
            </a:r>
          </a:p>
          <a:p>
            <a:pPr eaLnBrk="1" hangingPunct="1"/>
            <a:r>
              <a:rPr lang="en-US" smtClean="0"/>
              <a:t>without getting into a discussion of the way they normalized their ratios, after applying isoscalar corrections.  So different isoscalar correction </a:t>
            </a:r>
          </a:p>
          <a:p>
            <a:pPr eaLnBrk="1" hangingPunct="1"/>
            <a:r>
              <a:rPr lang="en-US" smtClean="0"/>
              <a:t>--&gt; different normalization on the uncorrected data.  So for this talk, I think I'd skip this altogether (and remove the "GOOD agreement with HERMES" on the previous slide, since we don't want to emphasize the agreement if we can't get into the details).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301AC14-8FAD-904F-BD86-2ECE77501522}" type="slidenum">
              <a:rPr lang="en-US">
                <a:latin typeface="Arial" pitchFamily="4" charset="0"/>
                <a:ea typeface="Arial Unicode MS" charset="0"/>
                <a:cs typeface="Arial Unicode MS" charset="0"/>
              </a:rPr>
              <a:pPr/>
              <a:t>15</a:t>
            </a:fld>
            <a:endParaRPr lang="en-US">
              <a:latin typeface="Arial" pitchFamily="4" charset="0"/>
              <a:ea typeface="Arial Unicode MS" charset="0"/>
              <a:cs typeface="Arial Unicode MS" charset="0"/>
            </a:endParaRPr>
          </a:p>
        </p:txBody>
      </p:sp>
      <p:sp>
        <p:nvSpPr>
          <p:cNvPr id="52227" name="Rectangle 2"/>
          <p:cNvSpPr>
            <a:spLocks noGrp="1" noRot="1" noChangeAspect="1" noChangeArrowheads="1" noTextEdit="1"/>
          </p:cNvSpPr>
          <p:nvPr>
            <p:ph type="sldImg"/>
          </p:nvPr>
        </p:nvSpPr>
        <p:spPr>
          <a:xfrm>
            <a:off x="2967038" y="531813"/>
            <a:ext cx="3365500" cy="2600325"/>
          </a:xfrm>
          <a:ln/>
        </p:spPr>
      </p:sp>
      <p:sp>
        <p:nvSpPr>
          <p:cNvPr id="52228" name="Rectangle 3"/>
          <p:cNvSpPr>
            <a:spLocks noGrp="1" noChangeArrowheads="1"/>
          </p:cNvSpPr>
          <p:nvPr>
            <p:ph type="body" idx="1"/>
          </p:nvPr>
        </p:nvSpPr>
        <p:spPr>
          <a:xfrm>
            <a:off x="1419225" y="3336925"/>
            <a:ext cx="6467475" cy="2667000"/>
          </a:xfrm>
          <a:noFill/>
          <a:ln/>
        </p:spPr>
        <p:txBody>
          <a:bodyPr/>
          <a:lstStyle/>
          <a:p>
            <a:pPr eaLnBrk="1" hangingPunct="1"/>
            <a:endParaRPr lang="en-US">
              <a:latin typeface="Arial" pitchFamily="4" charset="0"/>
              <a:ea typeface="Arial Unicode MS" charset="0"/>
              <a:cs typeface="Arial Unicode M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301AC14-8FAD-904F-BD86-2ECE77501522}" type="slidenum">
              <a:rPr lang="en-US">
                <a:latin typeface="Arial" pitchFamily="4" charset="0"/>
                <a:ea typeface="Arial Unicode MS" charset="0"/>
                <a:cs typeface="Arial Unicode MS" charset="0"/>
              </a:rPr>
              <a:pPr/>
              <a:t>16</a:t>
            </a:fld>
            <a:endParaRPr lang="en-US">
              <a:latin typeface="Arial" pitchFamily="4" charset="0"/>
              <a:ea typeface="Arial Unicode MS" charset="0"/>
              <a:cs typeface="Arial Unicode MS" charset="0"/>
            </a:endParaRPr>
          </a:p>
        </p:txBody>
      </p:sp>
      <p:sp>
        <p:nvSpPr>
          <p:cNvPr id="52227" name="Rectangle 2"/>
          <p:cNvSpPr>
            <a:spLocks noGrp="1" noRot="1" noChangeAspect="1" noChangeArrowheads="1" noTextEdit="1"/>
          </p:cNvSpPr>
          <p:nvPr>
            <p:ph type="sldImg"/>
          </p:nvPr>
        </p:nvSpPr>
        <p:spPr>
          <a:xfrm>
            <a:off x="2967038" y="531813"/>
            <a:ext cx="3365500" cy="2600325"/>
          </a:xfrm>
          <a:ln/>
        </p:spPr>
      </p:sp>
      <p:sp>
        <p:nvSpPr>
          <p:cNvPr id="52228" name="Rectangle 3"/>
          <p:cNvSpPr>
            <a:spLocks noGrp="1" noChangeArrowheads="1"/>
          </p:cNvSpPr>
          <p:nvPr>
            <p:ph type="body" idx="1"/>
          </p:nvPr>
        </p:nvSpPr>
        <p:spPr>
          <a:xfrm>
            <a:off x="1419225" y="3336925"/>
            <a:ext cx="6467475" cy="2667000"/>
          </a:xfrm>
          <a:noFill/>
          <a:ln/>
        </p:spPr>
        <p:txBody>
          <a:bodyPr/>
          <a:lstStyle/>
          <a:p>
            <a:pPr eaLnBrk="1" hangingPunct="1"/>
            <a:endParaRPr lang="en-US">
              <a:latin typeface="Arial" pitchFamily="4" charset="0"/>
              <a:ea typeface="Arial Unicode MS" charset="0"/>
              <a:cs typeface="Arial Unicode M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301AC14-8FAD-904F-BD86-2ECE77501522}" type="slidenum">
              <a:rPr lang="en-US">
                <a:latin typeface="Arial" pitchFamily="4" charset="0"/>
                <a:ea typeface="Arial Unicode MS" charset="0"/>
                <a:cs typeface="Arial Unicode MS" charset="0"/>
              </a:rPr>
              <a:pPr/>
              <a:t>17</a:t>
            </a:fld>
            <a:endParaRPr lang="en-US">
              <a:latin typeface="Arial" pitchFamily="4" charset="0"/>
              <a:ea typeface="Arial Unicode MS" charset="0"/>
              <a:cs typeface="Arial Unicode MS" charset="0"/>
            </a:endParaRPr>
          </a:p>
        </p:txBody>
      </p:sp>
      <p:sp>
        <p:nvSpPr>
          <p:cNvPr id="52227" name="Rectangle 2"/>
          <p:cNvSpPr>
            <a:spLocks noGrp="1" noRot="1" noChangeAspect="1" noChangeArrowheads="1" noTextEdit="1"/>
          </p:cNvSpPr>
          <p:nvPr>
            <p:ph type="sldImg"/>
          </p:nvPr>
        </p:nvSpPr>
        <p:spPr>
          <a:xfrm>
            <a:off x="2967038" y="531813"/>
            <a:ext cx="3365500" cy="2600325"/>
          </a:xfrm>
          <a:ln/>
        </p:spPr>
      </p:sp>
      <p:sp>
        <p:nvSpPr>
          <p:cNvPr id="52228" name="Rectangle 3"/>
          <p:cNvSpPr>
            <a:spLocks noGrp="1" noChangeArrowheads="1"/>
          </p:cNvSpPr>
          <p:nvPr>
            <p:ph type="body" idx="1"/>
          </p:nvPr>
        </p:nvSpPr>
        <p:spPr>
          <a:xfrm>
            <a:off x="1419225" y="3336925"/>
            <a:ext cx="6467475" cy="2667000"/>
          </a:xfrm>
          <a:noFill/>
          <a:ln/>
        </p:spPr>
        <p:txBody>
          <a:bodyPr/>
          <a:lstStyle/>
          <a:p>
            <a:pPr eaLnBrk="1" hangingPunct="1"/>
            <a:endParaRPr lang="en-US">
              <a:latin typeface="Arial" pitchFamily="4" charset="0"/>
              <a:ea typeface="Arial Unicode MS" charset="0"/>
              <a:cs typeface="Arial Unicode M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A3E00F5-27E5-6D48-9B92-F45BC47013B0}" type="slidenum">
              <a:rPr lang="en-US"/>
              <a:pPr/>
              <a:t>18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419C41C-87D9-654E-BAC4-20FEBBECF719}" type="slidenum">
              <a:rPr lang="en-US"/>
              <a:pPr/>
              <a:t>19</a:t>
            </a:fld>
            <a:endParaRPr lang="en-US"/>
          </a:p>
        </p:txBody>
      </p:sp>
      <p:sp>
        <p:nvSpPr>
          <p:cNvPr id="64515" name="Rectangle 2"/>
          <p:cNvSpPr>
            <a:spLocks noGrp="1" noRot="1" noChangeAspect="1" noChangeArrowheads="1" noTextEdit="1"/>
          </p:cNvSpPr>
          <p:nvPr>
            <p:ph type="sldImg"/>
          </p:nvPr>
        </p:nvSpPr>
        <p:spPr>
          <a:xfrm>
            <a:off x="2968625" y="531813"/>
            <a:ext cx="3362325" cy="2600325"/>
          </a:xfrm>
          <a:ln/>
        </p:spPr>
      </p:sp>
      <p:sp>
        <p:nvSpPr>
          <p:cNvPr id="64516" name="Rectangle 3"/>
          <p:cNvSpPr>
            <a:spLocks noGrp="1" noChangeArrowheads="1"/>
          </p:cNvSpPr>
          <p:nvPr>
            <p:ph type="body" idx="1"/>
          </p:nvPr>
        </p:nvSpPr>
        <p:spPr>
          <a:xfrm>
            <a:off x="1419225" y="3336925"/>
            <a:ext cx="6467475" cy="2667000"/>
          </a:xfrm>
          <a:noFill/>
          <a:ln/>
        </p:spPr>
        <p:txBody>
          <a:bodyPr/>
          <a:lstStyle/>
          <a:p>
            <a:pPr eaLnBrk="1" hangingPunct="1"/>
            <a:r>
              <a:rPr lang="en-US"/>
              <a:t>About 1% correction for coulomb distortions in SLAC data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31CE5BE-11BF-6A42-BBBE-5C08C4DEBA4B}" type="slidenum">
              <a:rPr lang="en-US"/>
              <a:pPr/>
              <a:t>2</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26665F9-2A6E-AF49-A5DE-433740D654D9}" type="slidenum">
              <a:rPr lang="en-US"/>
              <a:pPr/>
              <a:t>20</a:t>
            </a:fld>
            <a:endParaRPr lang="en-US"/>
          </a:p>
        </p:txBody>
      </p:sp>
      <p:sp>
        <p:nvSpPr>
          <p:cNvPr id="66563" name="Rectangle 2"/>
          <p:cNvSpPr>
            <a:spLocks noGrp="1" noRot="1" noChangeAspect="1" noChangeArrowheads="1" noTextEdit="1"/>
          </p:cNvSpPr>
          <p:nvPr>
            <p:ph type="sldImg"/>
          </p:nvPr>
        </p:nvSpPr>
        <p:spPr>
          <a:xfrm>
            <a:off x="2968625" y="531813"/>
            <a:ext cx="3362325" cy="2600325"/>
          </a:xfrm>
          <a:ln/>
        </p:spPr>
      </p:sp>
      <p:sp>
        <p:nvSpPr>
          <p:cNvPr id="66564" name="Rectangle 3"/>
          <p:cNvSpPr>
            <a:spLocks noGrp="1" noChangeArrowheads="1"/>
          </p:cNvSpPr>
          <p:nvPr>
            <p:ph type="body" idx="1"/>
          </p:nvPr>
        </p:nvSpPr>
        <p:spPr>
          <a:xfrm>
            <a:off x="1419225" y="3336925"/>
            <a:ext cx="6467475" cy="2667000"/>
          </a:xfrm>
          <a:noFill/>
          <a:ln/>
        </p:spPr>
        <p:txBody>
          <a:bodyPr/>
          <a:lstStyle/>
          <a:p>
            <a:pPr eaLnBrk="1" hangingPunct="1"/>
            <a:r>
              <a:rPr lang="en-US" smtClean="0"/>
              <a:t>As Dave pointed out, Fe seems to be a bit of an outlier (low) </a:t>
            </a:r>
          </a:p>
          <a:p>
            <a:pPr eaLnBrk="1" hangingPunct="1"/>
            <a:r>
              <a:rPr lang="en-US" smtClean="0"/>
              <a:t>for E139, and Cu seems to be a bit of an outlier up for us.  From slide </a:t>
            </a:r>
          </a:p>
          <a:p>
            <a:pPr eaLnBrk="1" hangingPunct="1"/>
            <a:r>
              <a:rPr lang="en-US" smtClean="0"/>
              <a:t>25, it appears that the x=0.6 might be a worse case for us (Cu is </a:t>
            </a:r>
          </a:p>
          <a:p>
            <a:pPr eaLnBrk="1" hangingPunct="1"/>
            <a:r>
              <a:rPr lang="en-US" smtClean="0"/>
              <a:t>basically on top of C at 0.6, but inbetween Cu and Au elsewhere).  In any </a:t>
            </a:r>
          </a:p>
          <a:p>
            <a:pPr eaLnBrk="1" hangingPunct="1"/>
            <a:r>
              <a:rPr lang="en-US" smtClean="0"/>
              <a:t>event, I'd emphasize that the heavy nuclei are preliminary (CC, neutron </a:t>
            </a:r>
          </a:p>
          <a:p>
            <a:pPr eaLnBrk="1" hangingPunct="1"/>
            <a:r>
              <a:rPr lang="en-US" smtClean="0"/>
              <a:t>excess, etc...), and be ready to say that we don't yet know why they don't </a:t>
            </a:r>
          </a:p>
          <a:p>
            <a:pPr eaLnBrk="1" hangingPunct="1"/>
            <a:r>
              <a:rPr lang="en-US" smtClean="0"/>
              <a:t>agree, but that it's only a single x bin, and it's not clear if it's an </a:t>
            </a:r>
          </a:p>
          <a:p>
            <a:pPr eaLnBrk="1" hangingPunct="1"/>
            <a:r>
              <a:rPr lang="en-US" smtClean="0"/>
              <a:t>issue with one data set, the other, both, or just a fluctation.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6E16414-1CCC-6F44-AC33-C3E9F3CBDAC7}" type="slidenum">
              <a:rPr lang="en-US"/>
              <a:pPr/>
              <a:t>21</a:t>
            </a:fld>
            <a:endParaRPr lang="en-US"/>
          </a:p>
        </p:txBody>
      </p:sp>
      <p:sp>
        <p:nvSpPr>
          <p:cNvPr id="68611" name="Rectangle 2"/>
          <p:cNvSpPr>
            <a:spLocks noGrp="1" noRot="1" noChangeAspect="1" noChangeArrowheads="1" noTextEdit="1"/>
          </p:cNvSpPr>
          <p:nvPr>
            <p:ph type="sldImg"/>
          </p:nvPr>
        </p:nvSpPr>
        <p:spPr>
          <a:xfrm>
            <a:off x="2968625" y="531813"/>
            <a:ext cx="3362325" cy="2600325"/>
          </a:xfrm>
          <a:ln/>
        </p:spPr>
      </p:sp>
      <p:sp>
        <p:nvSpPr>
          <p:cNvPr id="68612" name="Rectangle 3"/>
          <p:cNvSpPr>
            <a:spLocks noGrp="1" noChangeArrowheads="1"/>
          </p:cNvSpPr>
          <p:nvPr>
            <p:ph type="body" idx="1"/>
          </p:nvPr>
        </p:nvSpPr>
        <p:spPr>
          <a:xfrm>
            <a:off x="1419225" y="3336925"/>
            <a:ext cx="6467475" cy="2667000"/>
          </a:xfrm>
          <a:noFill/>
          <a:ln/>
        </p:spPr>
        <p:txBody>
          <a:bodyPr/>
          <a:lstStyle/>
          <a:p>
            <a:pPr eaLnBrk="1" hangingPunct="1"/>
            <a:r>
              <a:rPr lang="en-US"/>
              <a:t>Scale errors: 1.2-2%</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B10088C-10B5-7548-84AB-DCE8BED83214}" type="slidenum">
              <a:rPr lang="en-US"/>
              <a:pPr/>
              <a:t>22</a:t>
            </a:fld>
            <a:endParaRPr lang="en-US"/>
          </a:p>
        </p:txBody>
      </p:sp>
      <p:sp>
        <p:nvSpPr>
          <p:cNvPr id="72707" name="Rectangle 2"/>
          <p:cNvSpPr>
            <a:spLocks noGrp="1" noRot="1" noChangeAspect="1" noChangeArrowheads="1" noTextEdit="1"/>
          </p:cNvSpPr>
          <p:nvPr>
            <p:ph type="sldImg"/>
          </p:nvPr>
        </p:nvSpPr>
        <p:spPr>
          <a:xfrm>
            <a:off x="2968625" y="531813"/>
            <a:ext cx="3362325" cy="2600325"/>
          </a:xfrm>
          <a:ln/>
        </p:spPr>
      </p:sp>
      <p:sp>
        <p:nvSpPr>
          <p:cNvPr id="72708" name="Rectangle 3"/>
          <p:cNvSpPr>
            <a:spLocks noGrp="1" noChangeArrowheads="1"/>
          </p:cNvSpPr>
          <p:nvPr>
            <p:ph type="body" idx="1"/>
          </p:nvPr>
        </p:nvSpPr>
        <p:spPr>
          <a:xfrm>
            <a:off x="1419225" y="3336925"/>
            <a:ext cx="6467475" cy="2667000"/>
          </a:xfrm>
          <a:noFill/>
          <a:ln/>
        </p:spPr>
        <p:txBody>
          <a:bodyPr/>
          <a:lstStyle/>
          <a:p>
            <a:pPr eaLnBrk="1" hangingPunct="1"/>
            <a:r>
              <a:rPr lang="en-US"/>
              <a:t>Density dependence is tricky: we don’t really know how to calculate it, especially for 3He.</a:t>
            </a:r>
          </a:p>
          <a:p>
            <a:pPr eaLnBrk="1" hangingPunct="1"/>
            <a:r>
              <a:rPr lang="en-US"/>
              <a:t>Adding heavy nuclei data doesn’t bring much, but the light nuclei constrain a lot more fits.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B1471C4-FFBE-E94D-88F3-898DC914138C}" type="slidenum">
              <a:rPr lang="en-US"/>
              <a:pPr/>
              <a:t>23</a:t>
            </a:fld>
            <a:endParaRPr lang="en-US"/>
          </a:p>
        </p:txBody>
      </p:sp>
      <p:sp>
        <p:nvSpPr>
          <p:cNvPr id="74755" name="Rectangle 2"/>
          <p:cNvSpPr>
            <a:spLocks noGrp="1" noRot="1" noChangeAspect="1" noChangeArrowheads="1" noTextEdit="1"/>
          </p:cNvSpPr>
          <p:nvPr>
            <p:ph type="sldImg"/>
          </p:nvPr>
        </p:nvSpPr>
        <p:spPr>
          <a:xfrm>
            <a:off x="2968625" y="531813"/>
            <a:ext cx="3362325" cy="2600325"/>
          </a:xfrm>
          <a:ln/>
        </p:spPr>
      </p:sp>
      <p:sp>
        <p:nvSpPr>
          <p:cNvPr id="74756" name="Rectangle 3"/>
          <p:cNvSpPr>
            <a:spLocks noGrp="1" noChangeArrowheads="1"/>
          </p:cNvSpPr>
          <p:nvPr>
            <p:ph type="body" idx="1"/>
          </p:nvPr>
        </p:nvSpPr>
        <p:spPr>
          <a:xfrm>
            <a:off x="1419225" y="3336925"/>
            <a:ext cx="6467475" cy="2667000"/>
          </a:xfrm>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CBCAE50-5547-9F44-9B10-3486BFA4392B}" type="slidenum">
              <a:rPr lang="en-US"/>
              <a:pPr/>
              <a:t>24</a:t>
            </a:fld>
            <a:endParaRPr lang="en-US"/>
          </a:p>
        </p:txBody>
      </p:sp>
      <p:sp>
        <p:nvSpPr>
          <p:cNvPr id="76803" name="Rectangle 2"/>
          <p:cNvSpPr>
            <a:spLocks noGrp="1" noRot="1" noChangeAspect="1" noChangeArrowheads="1" noTextEdit="1"/>
          </p:cNvSpPr>
          <p:nvPr>
            <p:ph type="sldImg"/>
          </p:nvPr>
        </p:nvSpPr>
        <p:spPr>
          <a:xfrm>
            <a:off x="2968625" y="531813"/>
            <a:ext cx="3362325" cy="2600325"/>
          </a:xfrm>
          <a:ln/>
        </p:spPr>
      </p:sp>
      <p:sp>
        <p:nvSpPr>
          <p:cNvPr id="76804" name="Rectangle 3"/>
          <p:cNvSpPr>
            <a:spLocks noGrp="1" noChangeArrowheads="1"/>
          </p:cNvSpPr>
          <p:nvPr>
            <p:ph type="body" idx="1"/>
          </p:nvPr>
        </p:nvSpPr>
        <p:spPr>
          <a:xfrm>
            <a:off x="1419225" y="3336925"/>
            <a:ext cx="6467475" cy="2667000"/>
          </a:xfrm>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0086E2F-392A-BC4E-89F0-338F50CBDEDB}" type="slidenum">
              <a:rPr lang="en-US"/>
              <a:pPr/>
              <a:t>28</a:t>
            </a:fld>
            <a:endParaRPr lang="en-US"/>
          </a:p>
        </p:txBody>
      </p:sp>
      <p:sp>
        <p:nvSpPr>
          <p:cNvPr id="81923" name="Rectangle 2"/>
          <p:cNvSpPr>
            <a:spLocks noGrp="1" noRot="1" noChangeAspect="1" noChangeArrowheads="1" noTextEdit="1"/>
          </p:cNvSpPr>
          <p:nvPr>
            <p:ph type="sldImg"/>
          </p:nvPr>
        </p:nvSpPr>
        <p:spPr>
          <a:xfrm>
            <a:off x="2968625" y="531813"/>
            <a:ext cx="3362325" cy="2600325"/>
          </a:xfrm>
          <a:ln/>
        </p:spPr>
      </p:sp>
      <p:sp>
        <p:nvSpPr>
          <p:cNvPr id="81924" name="Rectangle 3"/>
          <p:cNvSpPr>
            <a:spLocks noGrp="1" noChangeArrowheads="1"/>
          </p:cNvSpPr>
          <p:nvPr>
            <p:ph type="body" idx="1"/>
          </p:nvPr>
        </p:nvSpPr>
        <p:spPr>
          <a:xfrm>
            <a:off x="1419225" y="3336925"/>
            <a:ext cx="6467475" cy="2667000"/>
          </a:xfrm>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1F8A933-2C33-6745-B503-C4D6CCA7D92D}" type="slidenum">
              <a:rPr lang="en-US"/>
              <a:pPr/>
              <a:t>29</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a:t>Theoretical activities have since then tried to map out the EMC effect. </a:t>
            </a:r>
          </a:p>
          <a:p>
            <a:pPr eaLnBrk="1" hangingPunct="1"/>
            <a:r>
              <a:rPr lang="en-US"/>
              <a:t>It seems that most the ideas converge on common requirements which are that models should include fermi motion and binding because these effects dominate at high x. Binding effects also extend to all x.</a:t>
            </a:r>
          </a:p>
          <a:p>
            <a:pPr eaLnBrk="1" hangingPunct="1"/>
            <a:r>
              <a:rPr lang="en-US"/>
              <a:t>Then, if the Fermi motion-binding contribution are not enough to reproduce the data, more exotic explanations can be added like nuclear pions, multiquark clusters, dynamical rescaling. </a:t>
            </a:r>
          </a:p>
          <a:p>
            <a:pPr eaLnBrk="1" hangingPunct="1"/>
            <a:r>
              <a:rPr lang="en-US"/>
              <a:t>(read blue sentence)</a:t>
            </a:r>
          </a:p>
          <a:p>
            <a:pPr eaLnBrk="1" hangingPunct="1"/>
            <a:r>
              <a:rPr lang="en-US"/>
              <a:t>For exemple, here a plot from Benhar et al comparing their calculation to SLAC and EMC data. It can be seen that the model including nuclear pions does reproduce well the data in the for x between 0.2 and 0.75.</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8A97E84-F12C-F549-8AF4-6B841016B9C4}" type="slidenum">
              <a:rPr lang="en-US"/>
              <a:pPr/>
              <a:t>30</a:t>
            </a:fld>
            <a:endParaRPr lang="en-US"/>
          </a:p>
        </p:txBody>
      </p:sp>
      <p:sp>
        <p:nvSpPr>
          <p:cNvPr id="33795" name="Rectangle 2"/>
          <p:cNvSpPr>
            <a:spLocks noGrp="1" noRot="1" noChangeAspect="1" noChangeArrowheads="1" noTextEdit="1"/>
          </p:cNvSpPr>
          <p:nvPr>
            <p:ph type="sldImg"/>
          </p:nvPr>
        </p:nvSpPr>
        <p:spPr>
          <a:xfrm>
            <a:off x="2968625" y="531813"/>
            <a:ext cx="3362325" cy="2600325"/>
          </a:xfrm>
          <a:ln/>
        </p:spPr>
      </p:sp>
      <p:sp>
        <p:nvSpPr>
          <p:cNvPr id="33796" name="Rectangle 3"/>
          <p:cNvSpPr>
            <a:spLocks noGrp="1" noChangeArrowheads="1"/>
          </p:cNvSpPr>
          <p:nvPr>
            <p:ph type="body" idx="1"/>
          </p:nvPr>
        </p:nvSpPr>
        <p:spPr>
          <a:xfrm>
            <a:off x="1419225" y="3336925"/>
            <a:ext cx="6467475" cy="2667000"/>
          </a:xfrm>
          <a:noFill/>
          <a:ln/>
        </p:spPr>
        <p:txBody>
          <a:bodyPr/>
          <a:lstStyle/>
          <a:p>
            <a:pPr eaLnBrk="1" hangingPunct="1"/>
            <a:r>
              <a:rPr lang="en-US" smtClean="0">
                <a:latin typeface="Times" pitchFamily="-112" charset="0"/>
                <a:ea typeface="Times" pitchFamily="-112" charset="0"/>
                <a:cs typeface="Times" pitchFamily="-112" charset="0"/>
              </a:rPr>
              <a:t>Ratios at larger </a:t>
            </a:r>
            <a:r>
              <a:rPr lang="en-US" i="1" smtClean="0">
                <a:latin typeface="Times" pitchFamily="-112" charset="0"/>
                <a:ea typeface="Times" pitchFamily="-112" charset="0"/>
                <a:cs typeface="Times" pitchFamily="-112" charset="0"/>
              </a:rPr>
              <a:t>x</a:t>
            </a:r>
            <a:r>
              <a:rPr lang="en-US" smtClean="0">
                <a:latin typeface="Times" pitchFamily="-112" charset="0"/>
                <a:ea typeface="Times" pitchFamily="-112" charset="0"/>
                <a:cs typeface="Times" pitchFamily="-112" charset="0"/>
              </a:rPr>
              <a:t> will be shown, but should be taken cautiously</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7F0C8E4-2BF0-E14E-A5B2-4ED120047E41}" type="slidenum">
              <a:rPr lang="en-US"/>
              <a:pPr/>
              <a:t>3</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dirty="0" smtClean="0"/>
              <a:t>It has been 40</a:t>
            </a:r>
            <a:r>
              <a:rPr lang="en-US" baseline="0" dirty="0" smtClean="0"/>
              <a:t> years that physicists are using DIS to probe the internal structure of the nucleon. In this talk I am going to talk of an inclusive experiment where </a:t>
            </a:r>
            <a:r>
              <a:rPr lang="en-US" baseline="0" dirty="0" err="1" smtClean="0"/>
              <a:t>unpolarized</a:t>
            </a:r>
            <a:r>
              <a:rPr lang="en-US" baseline="0" dirty="0" smtClean="0"/>
              <a:t> high energy electrons scatter on an </a:t>
            </a:r>
            <a:r>
              <a:rPr lang="en-US" baseline="0" dirty="0" err="1" smtClean="0"/>
              <a:t>unpolarized</a:t>
            </a:r>
            <a:r>
              <a:rPr lang="en-US" baseline="0" dirty="0" smtClean="0"/>
              <a:t> </a:t>
            </a:r>
            <a:r>
              <a:rPr lang="en-US" baseline="0" dirty="0" err="1" smtClean="0"/>
              <a:t>target.The</a:t>
            </a:r>
            <a:r>
              <a:rPr lang="en-US" baseline="0" dirty="0" smtClean="0"/>
              <a:t> relevant variables are the four-momentum transfer, the invariant mass of the undetected products and the </a:t>
            </a:r>
            <a:r>
              <a:rPr lang="en-US" baseline="0" dirty="0" err="1" smtClean="0"/>
              <a:t>bjorken</a:t>
            </a:r>
            <a:r>
              <a:rPr lang="en-US" baseline="0" dirty="0" smtClean="0"/>
              <a:t> variable </a:t>
            </a:r>
            <a:r>
              <a:rPr lang="en-US" baseline="0" dirty="0" err="1" smtClean="0"/>
              <a:t>x</a:t>
            </a:r>
            <a:r>
              <a:rPr lang="en-US" baseline="0" dirty="0" smtClean="0"/>
              <a:t> which is defined as the fraction of the nucleon momentum carried by the </a:t>
            </a:r>
            <a:r>
              <a:rPr lang="en-US" baseline="0" dirty="0" err="1" smtClean="0"/>
              <a:t>struct</a:t>
            </a:r>
            <a:r>
              <a:rPr lang="en-US" baseline="0" dirty="0" smtClean="0"/>
              <a:t> quark. In order to increase the luminosity,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E8DE297-4DF3-CA4B-9354-F4E94804BC23}" type="slidenum">
              <a:rPr lang="en-US"/>
              <a:pPr/>
              <a:t>4</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5DC0676-6258-2240-B395-9F43419A32C8}" type="slidenum">
              <a:rPr lang="en-US"/>
              <a:pPr/>
              <a:t>5</a:t>
            </a:fld>
            <a:endParaRPr lang="en-US"/>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B11D2C6-BD50-934F-9754-7BBE61C1CCCB}" type="slidenum">
              <a:rPr lang="en-US"/>
              <a:pPr/>
              <a:t>6</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a:t>All targets at large angles: 40, 46 and 50.</a:t>
            </a:r>
          </a:p>
          <a:p>
            <a:pPr eaLnBrk="1" hangingPunct="1"/>
            <a:r>
              <a:rPr lang="en-US"/>
              <a:t>C and D data at all angles to verify precise scaling and our extraction of the EMC ratio is Q2-dependence.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B07C4C8-7B6C-AB4D-AD5F-D1D97E54AB5B}" type="slidenum">
              <a:rPr lang="en-US"/>
              <a:pPr/>
              <a:t>7</a:t>
            </a:fld>
            <a:endParaRPr lang="en-US"/>
          </a:p>
        </p:txBody>
      </p:sp>
      <p:sp>
        <p:nvSpPr>
          <p:cNvPr id="29699" name="Rectangle 2"/>
          <p:cNvSpPr>
            <a:spLocks noGrp="1" noRot="1" noChangeAspect="1" noChangeArrowheads="1" noTextEdit="1"/>
          </p:cNvSpPr>
          <p:nvPr>
            <p:ph type="sldImg"/>
          </p:nvPr>
        </p:nvSpPr>
        <p:spPr>
          <a:xfrm>
            <a:off x="2968625" y="531813"/>
            <a:ext cx="3362325" cy="2600325"/>
          </a:xfrm>
          <a:ln/>
        </p:spPr>
      </p:sp>
      <p:sp>
        <p:nvSpPr>
          <p:cNvPr id="29700" name="Rectangle 3"/>
          <p:cNvSpPr>
            <a:spLocks noGrp="1" noChangeArrowheads="1"/>
          </p:cNvSpPr>
          <p:nvPr>
            <p:ph type="body" idx="1"/>
          </p:nvPr>
        </p:nvSpPr>
        <p:spPr>
          <a:xfrm>
            <a:off x="1419225" y="3336925"/>
            <a:ext cx="6467475" cy="2667000"/>
          </a:xfrm>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B07C4C8-7B6C-AB4D-AD5F-D1D97E54AB5B}" type="slidenum">
              <a:rPr lang="en-US"/>
              <a:pPr/>
              <a:t>8</a:t>
            </a:fld>
            <a:endParaRPr lang="en-US"/>
          </a:p>
        </p:txBody>
      </p:sp>
      <p:sp>
        <p:nvSpPr>
          <p:cNvPr id="29699" name="Rectangle 2"/>
          <p:cNvSpPr>
            <a:spLocks noGrp="1" noRot="1" noChangeAspect="1" noChangeArrowheads="1" noTextEdit="1"/>
          </p:cNvSpPr>
          <p:nvPr>
            <p:ph type="sldImg"/>
          </p:nvPr>
        </p:nvSpPr>
        <p:spPr>
          <a:xfrm>
            <a:off x="2968625" y="531813"/>
            <a:ext cx="3362325" cy="2600325"/>
          </a:xfrm>
          <a:ln/>
        </p:spPr>
      </p:sp>
      <p:sp>
        <p:nvSpPr>
          <p:cNvPr id="29700" name="Rectangle 3"/>
          <p:cNvSpPr>
            <a:spLocks noGrp="1" noChangeArrowheads="1"/>
          </p:cNvSpPr>
          <p:nvPr>
            <p:ph type="body" idx="1"/>
          </p:nvPr>
        </p:nvSpPr>
        <p:spPr>
          <a:xfrm>
            <a:off x="1419225" y="3336925"/>
            <a:ext cx="6467475" cy="2667000"/>
          </a:xfrm>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3C7D017-79A6-AF43-8E6C-79C831B34532}" type="slidenum">
              <a:rPr lang="en-US"/>
              <a:pPr/>
              <a:t>9</a:t>
            </a:fld>
            <a:endParaRPr lang="en-US"/>
          </a:p>
        </p:txBody>
      </p:sp>
      <p:sp>
        <p:nvSpPr>
          <p:cNvPr id="37891" name="Rectangle 2"/>
          <p:cNvSpPr>
            <a:spLocks noGrp="1" noRot="1" noChangeAspect="1" noChangeArrowheads="1" noTextEdit="1"/>
          </p:cNvSpPr>
          <p:nvPr>
            <p:ph type="sldImg"/>
          </p:nvPr>
        </p:nvSpPr>
        <p:spPr>
          <a:xfrm>
            <a:off x="2968625" y="531813"/>
            <a:ext cx="3362325" cy="2600325"/>
          </a:xfrm>
          <a:ln/>
        </p:spPr>
      </p:sp>
      <p:sp>
        <p:nvSpPr>
          <p:cNvPr id="37892" name="Rectangle 3"/>
          <p:cNvSpPr>
            <a:spLocks noGrp="1" noChangeArrowheads="1"/>
          </p:cNvSpPr>
          <p:nvPr>
            <p:ph type="body" idx="1"/>
          </p:nvPr>
        </p:nvSpPr>
        <p:spPr>
          <a:xfrm>
            <a:off x="1419225" y="3336925"/>
            <a:ext cx="6467475" cy="2667000"/>
          </a:xfrm>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28" descr="left banner-2b-black"/>
          <p:cNvPicPr>
            <a:picLocks noChangeAspect="1" noChangeArrowheads="1"/>
          </p:cNvPicPr>
          <p:nvPr/>
        </p:nvPicPr>
        <p:blipFill>
          <a:blip r:embed="rId2"/>
          <a:srcRect/>
          <a:stretch>
            <a:fillRect/>
          </a:stretch>
        </p:blipFill>
        <p:spPr bwMode="auto">
          <a:xfrm>
            <a:off x="0" y="0"/>
            <a:ext cx="2516188" cy="7773988"/>
          </a:xfrm>
          <a:prstGeom prst="rect">
            <a:avLst/>
          </a:prstGeom>
          <a:noFill/>
          <a:ln w="9525">
            <a:noFill/>
            <a:miter lim="800000"/>
            <a:headEnd/>
            <a:tailEnd/>
          </a:ln>
        </p:spPr>
      </p:pic>
      <p:sp>
        <p:nvSpPr>
          <p:cNvPr id="4100" name="Rectangle 4"/>
          <p:cNvSpPr>
            <a:spLocks noGrp="1" noChangeArrowheads="1"/>
          </p:cNvSpPr>
          <p:nvPr>
            <p:ph type="ctrTitle" sz="quarter"/>
          </p:nvPr>
        </p:nvSpPr>
        <p:spPr>
          <a:xfrm>
            <a:off x="2860364" y="791641"/>
            <a:ext cx="5884863" cy="422492"/>
          </a:xfrm>
          <a:ln w="12700"/>
        </p:spPr>
        <p:txBody>
          <a:bodyPr tIns="41563"/>
          <a:lstStyle>
            <a:lvl1pPr>
              <a:defRPr sz="2400"/>
            </a:lvl1pPr>
          </a:lstStyle>
          <a:p>
            <a:r>
              <a:rPr lang="en-US"/>
              <a:t>Click to edit Master title style</a:t>
            </a:r>
          </a:p>
        </p:txBody>
      </p:sp>
      <p:sp>
        <p:nvSpPr>
          <p:cNvPr id="4101" name="Rectangle 5"/>
          <p:cNvSpPr>
            <a:spLocks noGrp="1" noChangeArrowheads="1"/>
          </p:cNvSpPr>
          <p:nvPr>
            <p:ph type="subTitle" sz="quarter" idx="1"/>
          </p:nvPr>
        </p:nvSpPr>
        <p:spPr>
          <a:xfrm>
            <a:off x="2870836" y="4690430"/>
            <a:ext cx="4959349" cy="267321"/>
          </a:xfrm>
          <a:ln w="12700"/>
        </p:spPr>
        <p:txBody>
          <a:bodyPr/>
          <a:lstStyle>
            <a:lvl1pPr marL="0" indent="0">
              <a:lnSpc>
                <a:spcPct val="90000"/>
              </a:lnSpc>
              <a:spcBef>
                <a:spcPct val="0"/>
              </a:spcBef>
              <a:spcAft>
                <a:spcPct val="50000"/>
              </a:spcAft>
              <a:buFont typeface="Wingdings" pitchFamily="-112" charset="2"/>
              <a:buNone/>
              <a:defRPr sz="1300" i="1"/>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024053" y="1586869"/>
            <a:ext cx="5086146" cy="18225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831AE244-42CB-3846-9CA1-41DE98912B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69207" y="376035"/>
            <a:ext cx="754961" cy="3033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23398" y="376035"/>
            <a:ext cx="1946826" cy="3033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95523636-2EB6-4140-AC42-F2253E155B3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702" y="376034"/>
            <a:ext cx="8750459" cy="338204"/>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0684" y="1586870"/>
            <a:ext cx="4280059" cy="16012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8392" y="1586870"/>
            <a:ext cx="4281805" cy="16012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2FEC3E10-B689-FE42-A752-0C2F3CABAE7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C597C145-39CC-CB4C-B49A-E4D5F4CE8C4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6"/>
            <a:ext cx="8549640" cy="1134446"/>
          </a:xfrm>
        </p:spPr>
        <p:txBody>
          <a:bodyPr/>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82"/>
            <a:ext cx="8549640" cy="391714"/>
          </a:xfrm>
        </p:spPr>
        <p:txBody>
          <a:bodyPr anchor="b"/>
          <a:lstStyle>
            <a:lvl1pPr marL="0" indent="0">
              <a:buNone/>
              <a:defRPr sz="2000"/>
            </a:lvl1pPr>
            <a:lvl2pPr marL="447919" indent="0">
              <a:buNone/>
              <a:defRPr sz="1800"/>
            </a:lvl2pPr>
            <a:lvl3pPr marL="895838" indent="0">
              <a:buNone/>
              <a:defRPr sz="1600"/>
            </a:lvl3pPr>
            <a:lvl4pPr marL="1343757" indent="0">
              <a:buNone/>
              <a:defRPr sz="1400"/>
            </a:lvl4pPr>
            <a:lvl5pPr marL="1791675" indent="0">
              <a:buNone/>
              <a:defRPr sz="1400"/>
            </a:lvl5pPr>
            <a:lvl6pPr marL="2239594" indent="0">
              <a:buNone/>
              <a:defRPr sz="1400"/>
            </a:lvl6pPr>
            <a:lvl7pPr marL="2687513" indent="0">
              <a:buNone/>
              <a:defRPr sz="1400"/>
            </a:lvl7pPr>
            <a:lvl8pPr marL="3135432" indent="0">
              <a:buNone/>
              <a:defRPr sz="1400"/>
            </a:lvl8pPr>
            <a:lvl9pPr marL="3583351"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934FDF5E-A09C-4947-8324-72210CFF15C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0684" y="1586873"/>
            <a:ext cx="4280059" cy="2384167"/>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8392" y="1586873"/>
            <a:ext cx="4281805" cy="2384167"/>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EF5320A3-59BB-DF49-BF36-D3111B09C85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6" y="311265"/>
            <a:ext cx="9052560" cy="33820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7" y="1739797"/>
            <a:ext cx="4444206" cy="822602"/>
          </a:xfrm>
        </p:spPr>
        <p:txBody>
          <a:bodyPr anchor="b"/>
          <a:lstStyle>
            <a:lvl1pPr marL="0" indent="0">
              <a:buNone/>
              <a:defRPr sz="2400" b="1"/>
            </a:lvl1pPr>
            <a:lvl2pPr marL="447919" indent="0">
              <a:buNone/>
              <a:defRPr sz="2000" b="1"/>
            </a:lvl2pPr>
            <a:lvl3pPr marL="895838" indent="0">
              <a:buNone/>
              <a:defRPr sz="1800" b="1"/>
            </a:lvl3pPr>
            <a:lvl4pPr marL="1343757" indent="0">
              <a:buNone/>
              <a:defRPr sz="1600" b="1"/>
            </a:lvl4pPr>
            <a:lvl5pPr marL="1791675" indent="0">
              <a:buNone/>
              <a:defRPr sz="1600" b="1"/>
            </a:lvl5pPr>
            <a:lvl6pPr marL="2239594" indent="0">
              <a:buNone/>
              <a:defRPr sz="1600" b="1"/>
            </a:lvl6pPr>
            <a:lvl7pPr marL="2687513" indent="0">
              <a:buNone/>
              <a:defRPr sz="1600" b="1"/>
            </a:lvl7pPr>
            <a:lvl8pPr marL="3135432" indent="0">
              <a:buNone/>
              <a:defRPr sz="1600" b="1"/>
            </a:lvl8pPr>
            <a:lvl9pPr marL="35833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2927" y="2464864"/>
            <a:ext cx="4444206" cy="21275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0" y="1739797"/>
            <a:ext cx="4445953" cy="822602"/>
          </a:xfrm>
        </p:spPr>
        <p:txBody>
          <a:bodyPr anchor="b"/>
          <a:lstStyle>
            <a:lvl1pPr marL="0" indent="0">
              <a:buNone/>
              <a:defRPr sz="2400" b="1"/>
            </a:lvl1pPr>
            <a:lvl2pPr marL="447919" indent="0">
              <a:buNone/>
              <a:defRPr sz="2000" b="1"/>
            </a:lvl2pPr>
            <a:lvl3pPr marL="895838" indent="0">
              <a:buNone/>
              <a:defRPr sz="1800" b="1"/>
            </a:lvl3pPr>
            <a:lvl4pPr marL="1343757" indent="0">
              <a:buNone/>
              <a:defRPr sz="1600" b="1"/>
            </a:lvl4pPr>
            <a:lvl5pPr marL="1791675" indent="0">
              <a:buNone/>
              <a:defRPr sz="1600" b="1"/>
            </a:lvl5pPr>
            <a:lvl6pPr marL="2239594" indent="0">
              <a:buNone/>
              <a:defRPr sz="1600" b="1"/>
            </a:lvl6pPr>
            <a:lvl7pPr marL="2687513" indent="0">
              <a:buNone/>
              <a:defRPr sz="1600" b="1"/>
            </a:lvl7pPr>
            <a:lvl8pPr marL="3135432" indent="0">
              <a:buNone/>
              <a:defRPr sz="1600" b="1"/>
            </a:lvl8pPr>
            <a:lvl9pPr marL="35833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530" y="2464864"/>
            <a:ext cx="4445953" cy="21275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3493A14C-3F55-6643-BFD6-988BE2C1A36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7043715A-A2ED-6D4C-8FBB-D64A18B5B99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C65AB785-AC65-164E-80B0-F892C25EA38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6" y="309459"/>
            <a:ext cx="3309144" cy="60109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558" y="309468"/>
            <a:ext cx="5622924" cy="2723973"/>
          </a:xfrm>
        </p:spPr>
        <p:txBody>
          <a:bodyPr/>
          <a:lstStyle>
            <a:lvl1pPr>
              <a:defRPr sz="31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6" y="1626453"/>
            <a:ext cx="3309144" cy="299381"/>
          </a:xfrm>
        </p:spPr>
        <p:txBody>
          <a:bodyPr/>
          <a:lstStyle>
            <a:lvl1pPr marL="0" indent="0">
              <a:buNone/>
              <a:defRPr sz="1400"/>
            </a:lvl1pPr>
            <a:lvl2pPr marL="447919" indent="0">
              <a:buNone/>
              <a:defRPr sz="1200"/>
            </a:lvl2pPr>
            <a:lvl3pPr marL="895838" indent="0">
              <a:buNone/>
              <a:defRPr sz="1000"/>
            </a:lvl3pPr>
            <a:lvl4pPr marL="1343757" indent="0">
              <a:buNone/>
              <a:defRPr sz="900"/>
            </a:lvl4pPr>
            <a:lvl5pPr marL="1791675" indent="0">
              <a:buNone/>
              <a:defRPr sz="900"/>
            </a:lvl5pPr>
            <a:lvl6pPr marL="2239594" indent="0">
              <a:buNone/>
              <a:defRPr sz="900"/>
            </a:lvl6pPr>
            <a:lvl7pPr marL="2687513" indent="0">
              <a:buNone/>
              <a:defRPr sz="900"/>
            </a:lvl7pPr>
            <a:lvl8pPr marL="3135432" indent="0">
              <a:buNone/>
              <a:defRPr sz="900"/>
            </a:lvl8pPr>
            <a:lvl9pPr marL="3583351"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D066FB1C-AE2E-B844-9AED-F938CB618BA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8"/>
            <a:ext cx="6035040" cy="32409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83"/>
            <a:ext cx="6035040" cy="564851"/>
          </a:xfrm>
        </p:spPr>
        <p:txBody>
          <a:bodyPr/>
          <a:lstStyle>
            <a:lvl1pPr marL="0" indent="0">
              <a:buNone/>
              <a:defRPr sz="3100"/>
            </a:lvl1pPr>
            <a:lvl2pPr marL="447919" indent="0">
              <a:buNone/>
              <a:defRPr sz="2700"/>
            </a:lvl2pPr>
            <a:lvl3pPr marL="895838" indent="0">
              <a:buNone/>
              <a:defRPr sz="2400"/>
            </a:lvl3pPr>
            <a:lvl4pPr marL="1343757" indent="0">
              <a:buNone/>
              <a:defRPr sz="2000"/>
            </a:lvl4pPr>
            <a:lvl5pPr marL="1791675" indent="0">
              <a:buNone/>
              <a:defRPr sz="2000"/>
            </a:lvl5pPr>
            <a:lvl6pPr marL="2239594" indent="0">
              <a:buNone/>
              <a:defRPr sz="2000"/>
            </a:lvl6pPr>
            <a:lvl7pPr marL="2687513" indent="0">
              <a:buNone/>
              <a:defRPr sz="2000"/>
            </a:lvl7pPr>
            <a:lvl8pPr marL="3135432" indent="0">
              <a:buNone/>
              <a:defRPr sz="2000"/>
            </a:lvl8pPr>
            <a:lvl9pPr marL="3583351" indent="0">
              <a:buNone/>
              <a:defRPr sz="2000"/>
            </a:lvl9pPr>
          </a:lstStyle>
          <a:p>
            <a:pPr lvl="0"/>
            <a:endParaRPr lang="en-US" noProof="0" smtClean="0"/>
          </a:p>
        </p:txBody>
      </p:sp>
      <p:sp>
        <p:nvSpPr>
          <p:cNvPr id="4" name="Text Placeholder 3"/>
          <p:cNvSpPr>
            <a:spLocks noGrp="1"/>
          </p:cNvSpPr>
          <p:nvPr>
            <p:ph type="body" sz="half" idx="2"/>
          </p:nvPr>
        </p:nvSpPr>
        <p:spPr>
          <a:xfrm>
            <a:off x="1971517" y="6082987"/>
            <a:ext cx="6035040" cy="299381"/>
          </a:xfrm>
        </p:spPr>
        <p:txBody>
          <a:bodyPr/>
          <a:lstStyle>
            <a:lvl1pPr marL="0" indent="0">
              <a:buNone/>
              <a:defRPr sz="1400"/>
            </a:lvl1pPr>
            <a:lvl2pPr marL="447919" indent="0">
              <a:buNone/>
              <a:defRPr sz="1200"/>
            </a:lvl2pPr>
            <a:lvl3pPr marL="895838" indent="0">
              <a:buNone/>
              <a:defRPr sz="1000"/>
            </a:lvl3pPr>
            <a:lvl4pPr marL="1343757" indent="0">
              <a:buNone/>
              <a:defRPr sz="900"/>
            </a:lvl4pPr>
            <a:lvl5pPr marL="1791675" indent="0">
              <a:buNone/>
              <a:defRPr sz="900"/>
            </a:lvl5pPr>
            <a:lvl6pPr marL="2239594" indent="0">
              <a:buNone/>
              <a:defRPr sz="900"/>
            </a:lvl6pPr>
            <a:lvl7pPr marL="2687513" indent="0">
              <a:buNone/>
              <a:defRPr sz="900"/>
            </a:lvl7pPr>
            <a:lvl8pPr marL="3135432" indent="0">
              <a:buNone/>
              <a:defRPr sz="900"/>
            </a:lvl8pPr>
            <a:lvl9pPr marL="3583351"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482BA2C2-61EE-704E-8125-F87541DE50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26" name="Picture 26" descr="bottombar-2"/>
          <p:cNvPicPr>
            <a:picLocks noChangeAspect="1" noChangeArrowheads="1"/>
          </p:cNvPicPr>
          <p:nvPr/>
        </p:nvPicPr>
        <p:blipFill>
          <a:blip r:embed="rId14"/>
          <a:srcRect/>
          <a:stretch>
            <a:fillRect/>
          </a:stretch>
        </p:blipFill>
        <p:spPr bwMode="auto">
          <a:xfrm>
            <a:off x="0" y="7107238"/>
            <a:ext cx="10059988" cy="665162"/>
          </a:xfrm>
          <a:prstGeom prst="rect">
            <a:avLst/>
          </a:prstGeom>
          <a:noFill/>
          <a:ln w="9525">
            <a:noFill/>
            <a:miter lim="800000"/>
            <a:headEnd/>
            <a:tailEnd/>
          </a:ln>
        </p:spPr>
      </p:pic>
      <p:sp>
        <p:nvSpPr>
          <p:cNvPr id="1027" name="Rectangle 6"/>
          <p:cNvSpPr>
            <a:spLocks noGrp="1" noChangeArrowheads="1"/>
          </p:cNvSpPr>
          <p:nvPr>
            <p:ph type="body" idx="1"/>
          </p:nvPr>
        </p:nvSpPr>
        <p:spPr bwMode="auto">
          <a:xfrm>
            <a:off x="381000" y="1587500"/>
            <a:ext cx="8729663" cy="1600200"/>
          </a:xfrm>
          <a:prstGeom prst="rect">
            <a:avLst/>
          </a:prstGeom>
          <a:noFill/>
          <a:ln w="9525">
            <a:noFill/>
            <a:miter lim="800000"/>
            <a:headEnd/>
            <a:tailEnd/>
          </a:ln>
        </p:spPr>
        <p:txBody>
          <a:bodyPr vert="horz" wrap="square" lIns="83127" tIns="41563" rIns="83127" bIns="41563"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9" name="Rectangle 7"/>
          <p:cNvSpPr>
            <a:spLocks noGrp="1" noChangeArrowheads="1"/>
          </p:cNvSpPr>
          <p:nvPr>
            <p:ph type="sldNum" sz="quarter" idx="4"/>
          </p:nvPr>
        </p:nvSpPr>
        <p:spPr bwMode="auto">
          <a:xfrm>
            <a:off x="9467850" y="7332663"/>
            <a:ext cx="395288" cy="385762"/>
          </a:xfrm>
          <a:prstGeom prst="rect">
            <a:avLst/>
          </a:prstGeom>
          <a:noFill/>
          <a:ln w="9525">
            <a:noFill/>
            <a:miter lim="800000"/>
            <a:headEnd/>
            <a:tailEnd/>
          </a:ln>
          <a:effectLst/>
        </p:spPr>
        <p:txBody>
          <a:bodyPr vert="horz" wrap="square" lIns="83127" tIns="41563" rIns="83127" bIns="41563" numCol="1" anchor="t" anchorCtr="0" compatLnSpc="1">
            <a:prstTxWarp prst="textNoShape">
              <a:avLst/>
            </a:prstTxWarp>
          </a:bodyPr>
          <a:lstStyle>
            <a:lvl1pPr algn="r">
              <a:defRPr sz="900" b="1">
                <a:solidFill>
                  <a:schemeClr val="bg1"/>
                </a:solidFill>
                <a:latin typeface="Arial" pitchFamily="-112" charset="0"/>
              </a:defRPr>
            </a:lvl1pPr>
          </a:lstStyle>
          <a:p>
            <a:pPr>
              <a:defRPr/>
            </a:pPr>
            <a:fld id="{DCB0D12B-CCB7-7043-A2BB-47FCD5A008D4}" type="slidenum">
              <a:rPr lang="en-US"/>
              <a:pPr>
                <a:defRPr/>
              </a:pPr>
              <a:t>‹#›</a:t>
            </a:fld>
            <a:endParaRPr lang="en-US"/>
          </a:p>
        </p:txBody>
      </p:sp>
      <p:sp>
        <p:nvSpPr>
          <p:cNvPr id="1029" name="Rectangle 8"/>
          <p:cNvSpPr>
            <a:spLocks noGrp="1" noChangeArrowheads="1"/>
          </p:cNvSpPr>
          <p:nvPr>
            <p:ph type="title"/>
          </p:nvPr>
        </p:nvSpPr>
        <p:spPr bwMode="auto">
          <a:xfrm>
            <a:off x="373063" y="374650"/>
            <a:ext cx="8751887" cy="338138"/>
          </a:xfrm>
          <a:prstGeom prst="rect">
            <a:avLst/>
          </a:prstGeom>
          <a:noFill/>
          <a:ln w="9525">
            <a:noFill/>
            <a:miter lim="800000"/>
            <a:headEnd/>
            <a:tailEnd/>
          </a:ln>
        </p:spPr>
        <p:txBody>
          <a:bodyPr vert="horz" wrap="square" lIns="83127" tIns="0" rIns="83127" bIns="41563" numCol="1" anchor="t" anchorCtr="0" compatLnSpc="1">
            <a:prstTxWarp prst="textNoShape">
              <a:avLst/>
            </a:prstTxWarp>
            <a:spAutoFit/>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908"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hf hdr="0" ftr="0" dt="0"/>
  <p:txStyles>
    <p:titleStyle>
      <a:lvl1pPr algn="l" defTabSz="831850" rtl="0" eaLnBrk="0" fontAlgn="base" hangingPunct="0">
        <a:lnSpc>
          <a:spcPct val="90000"/>
        </a:lnSpc>
        <a:spcBef>
          <a:spcPct val="0"/>
        </a:spcBef>
        <a:spcAft>
          <a:spcPct val="0"/>
        </a:spcAft>
        <a:defRPr sz="2100" b="1" i="1">
          <a:solidFill>
            <a:srgbClr val="0071BC"/>
          </a:solidFill>
          <a:latin typeface="+mj-lt"/>
          <a:ea typeface="ＭＳ Ｐゴシック" pitchFamily="-112" charset="-128"/>
          <a:cs typeface="ＭＳ Ｐゴシック" pitchFamily="-112" charset="-128"/>
        </a:defRPr>
      </a:lvl1pPr>
      <a:lvl2pPr algn="l" defTabSz="831850" rtl="0" eaLnBrk="0" fontAlgn="base" hangingPunct="0">
        <a:lnSpc>
          <a:spcPct val="90000"/>
        </a:lnSpc>
        <a:spcBef>
          <a:spcPct val="0"/>
        </a:spcBef>
        <a:spcAft>
          <a:spcPct val="0"/>
        </a:spcAft>
        <a:defRPr sz="2100" b="1" i="1">
          <a:solidFill>
            <a:srgbClr val="0071BC"/>
          </a:solidFill>
          <a:latin typeface="Arial" pitchFamily="-112" charset="0"/>
          <a:ea typeface="ＭＳ Ｐゴシック" pitchFamily="-112" charset="-128"/>
          <a:cs typeface="ＭＳ Ｐゴシック" pitchFamily="-112" charset="-128"/>
        </a:defRPr>
      </a:lvl2pPr>
      <a:lvl3pPr algn="l" defTabSz="831850" rtl="0" eaLnBrk="0" fontAlgn="base" hangingPunct="0">
        <a:lnSpc>
          <a:spcPct val="90000"/>
        </a:lnSpc>
        <a:spcBef>
          <a:spcPct val="0"/>
        </a:spcBef>
        <a:spcAft>
          <a:spcPct val="0"/>
        </a:spcAft>
        <a:defRPr sz="2100" b="1" i="1">
          <a:solidFill>
            <a:srgbClr val="0071BC"/>
          </a:solidFill>
          <a:latin typeface="Arial" pitchFamily="-112" charset="0"/>
          <a:ea typeface="ＭＳ Ｐゴシック" pitchFamily="-112" charset="-128"/>
          <a:cs typeface="ＭＳ Ｐゴシック" pitchFamily="-112" charset="-128"/>
        </a:defRPr>
      </a:lvl3pPr>
      <a:lvl4pPr algn="l" defTabSz="831850" rtl="0" eaLnBrk="0" fontAlgn="base" hangingPunct="0">
        <a:lnSpc>
          <a:spcPct val="90000"/>
        </a:lnSpc>
        <a:spcBef>
          <a:spcPct val="0"/>
        </a:spcBef>
        <a:spcAft>
          <a:spcPct val="0"/>
        </a:spcAft>
        <a:defRPr sz="2100" b="1" i="1">
          <a:solidFill>
            <a:srgbClr val="0071BC"/>
          </a:solidFill>
          <a:latin typeface="Arial" pitchFamily="-112" charset="0"/>
          <a:ea typeface="ＭＳ Ｐゴシック" pitchFamily="-112" charset="-128"/>
          <a:cs typeface="ＭＳ Ｐゴシック" pitchFamily="-112" charset="-128"/>
        </a:defRPr>
      </a:lvl4pPr>
      <a:lvl5pPr algn="l" defTabSz="831850" rtl="0" eaLnBrk="0" fontAlgn="base" hangingPunct="0">
        <a:lnSpc>
          <a:spcPct val="90000"/>
        </a:lnSpc>
        <a:spcBef>
          <a:spcPct val="0"/>
        </a:spcBef>
        <a:spcAft>
          <a:spcPct val="0"/>
        </a:spcAft>
        <a:defRPr sz="2100" b="1" i="1">
          <a:solidFill>
            <a:srgbClr val="0071BC"/>
          </a:solidFill>
          <a:latin typeface="Arial" pitchFamily="-112" charset="0"/>
          <a:ea typeface="ＭＳ Ｐゴシック" pitchFamily="-112" charset="-128"/>
          <a:cs typeface="ＭＳ Ｐゴシック" pitchFamily="-112" charset="-128"/>
        </a:defRPr>
      </a:lvl5pPr>
      <a:lvl6pPr marL="447919" algn="l" defTabSz="832072" rtl="0" eaLnBrk="0" fontAlgn="base" hangingPunct="0">
        <a:lnSpc>
          <a:spcPct val="90000"/>
        </a:lnSpc>
        <a:spcBef>
          <a:spcPct val="0"/>
        </a:spcBef>
        <a:spcAft>
          <a:spcPct val="0"/>
        </a:spcAft>
        <a:defRPr sz="2100" b="1" i="1">
          <a:solidFill>
            <a:srgbClr val="0071BC"/>
          </a:solidFill>
          <a:latin typeface="Arial" pitchFamily="-112" charset="0"/>
        </a:defRPr>
      </a:lvl6pPr>
      <a:lvl7pPr marL="895838" algn="l" defTabSz="832072" rtl="0" eaLnBrk="0" fontAlgn="base" hangingPunct="0">
        <a:lnSpc>
          <a:spcPct val="90000"/>
        </a:lnSpc>
        <a:spcBef>
          <a:spcPct val="0"/>
        </a:spcBef>
        <a:spcAft>
          <a:spcPct val="0"/>
        </a:spcAft>
        <a:defRPr sz="2100" b="1" i="1">
          <a:solidFill>
            <a:srgbClr val="0071BC"/>
          </a:solidFill>
          <a:latin typeface="Arial" pitchFamily="-112" charset="0"/>
        </a:defRPr>
      </a:lvl7pPr>
      <a:lvl8pPr marL="1343757" algn="l" defTabSz="832072" rtl="0" eaLnBrk="0" fontAlgn="base" hangingPunct="0">
        <a:lnSpc>
          <a:spcPct val="90000"/>
        </a:lnSpc>
        <a:spcBef>
          <a:spcPct val="0"/>
        </a:spcBef>
        <a:spcAft>
          <a:spcPct val="0"/>
        </a:spcAft>
        <a:defRPr sz="2100" b="1" i="1">
          <a:solidFill>
            <a:srgbClr val="0071BC"/>
          </a:solidFill>
          <a:latin typeface="Arial" pitchFamily="-112" charset="0"/>
        </a:defRPr>
      </a:lvl8pPr>
      <a:lvl9pPr marL="1791675" algn="l" defTabSz="832072" rtl="0" eaLnBrk="0" fontAlgn="base" hangingPunct="0">
        <a:lnSpc>
          <a:spcPct val="90000"/>
        </a:lnSpc>
        <a:spcBef>
          <a:spcPct val="0"/>
        </a:spcBef>
        <a:spcAft>
          <a:spcPct val="0"/>
        </a:spcAft>
        <a:defRPr sz="2100" b="1" i="1">
          <a:solidFill>
            <a:srgbClr val="0071BC"/>
          </a:solidFill>
          <a:latin typeface="Arial" pitchFamily="-112" charset="0"/>
        </a:defRPr>
      </a:lvl9pPr>
    </p:titleStyle>
    <p:bodyStyle>
      <a:lvl1pPr marL="255588" indent="-255588" algn="l" defTabSz="831850" rtl="0" eaLnBrk="0" fontAlgn="base" hangingPunct="0">
        <a:spcBef>
          <a:spcPct val="10000"/>
        </a:spcBef>
        <a:spcAft>
          <a:spcPct val="10000"/>
        </a:spcAft>
        <a:buClr>
          <a:schemeClr val="tx2"/>
        </a:buClr>
        <a:buFont typeface="Wingdings" pitchFamily="-112" charset="2"/>
        <a:buChar char="n"/>
        <a:defRPr sz="1700">
          <a:solidFill>
            <a:schemeClr val="tx1"/>
          </a:solidFill>
          <a:latin typeface="+mn-lt"/>
          <a:ea typeface="ＭＳ Ｐゴシック" pitchFamily="-112" charset="-128"/>
          <a:cs typeface="ＭＳ Ｐゴシック" pitchFamily="-112" charset="-128"/>
        </a:defRPr>
      </a:lvl1pPr>
      <a:lvl2pPr marL="622300" indent="-261938" algn="l" defTabSz="831850" rtl="0" eaLnBrk="0" fontAlgn="base" hangingPunct="0">
        <a:spcBef>
          <a:spcPct val="10000"/>
        </a:spcBef>
        <a:spcAft>
          <a:spcPct val="10000"/>
        </a:spcAft>
        <a:buClr>
          <a:schemeClr val="tx2"/>
        </a:buClr>
        <a:buChar char="–"/>
        <a:defRPr sz="1700">
          <a:solidFill>
            <a:schemeClr val="tx1"/>
          </a:solidFill>
          <a:latin typeface="+mn-lt"/>
          <a:ea typeface="ＭＳ Ｐゴシック" pitchFamily="-112" charset="-128"/>
        </a:defRPr>
      </a:lvl2pPr>
      <a:lvl3pPr marL="877888" indent="-150813" algn="l" defTabSz="831850" rtl="0" eaLnBrk="0" fontAlgn="base" hangingPunct="0">
        <a:spcBef>
          <a:spcPct val="10000"/>
        </a:spcBef>
        <a:spcAft>
          <a:spcPct val="10000"/>
        </a:spcAft>
        <a:buClr>
          <a:schemeClr val="tx2"/>
        </a:buClr>
        <a:buFont typeface="Times" pitchFamily="-112" charset="0"/>
        <a:buChar char="•"/>
        <a:defRPr sz="1700" i="1">
          <a:solidFill>
            <a:schemeClr val="tx1"/>
          </a:solidFill>
          <a:latin typeface="+mn-lt"/>
          <a:ea typeface="ＭＳ Ｐゴシック" pitchFamily="-112" charset="-128"/>
        </a:defRPr>
      </a:lvl3pPr>
      <a:lvl4pPr marL="1239838" indent="-257175" algn="l" defTabSz="831850" rtl="0" eaLnBrk="0" fontAlgn="base" hangingPunct="0">
        <a:spcBef>
          <a:spcPct val="10000"/>
        </a:spcBef>
        <a:spcAft>
          <a:spcPct val="10000"/>
        </a:spcAft>
        <a:buClr>
          <a:schemeClr val="tx2"/>
        </a:buClr>
        <a:buFont typeface="Times" pitchFamily="-112" charset="0"/>
        <a:buChar char="–"/>
        <a:defRPr sz="1700">
          <a:solidFill>
            <a:schemeClr val="tx1"/>
          </a:solidFill>
          <a:latin typeface="+mn-lt"/>
          <a:ea typeface="ＭＳ Ｐゴシック" pitchFamily="-112" charset="-128"/>
        </a:defRPr>
      </a:lvl4pPr>
      <a:lvl5pPr marL="1501775" indent="-158750" algn="l" defTabSz="831850" rtl="0" eaLnBrk="0" fontAlgn="base" hangingPunct="0">
        <a:spcBef>
          <a:spcPct val="10000"/>
        </a:spcBef>
        <a:spcAft>
          <a:spcPct val="10000"/>
        </a:spcAft>
        <a:buClr>
          <a:schemeClr val="tx2"/>
        </a:buClr>
        <a:buFont typeface="Times" pitchFamily="-112" charset="0"/>
        <a:buChar char="•"/>
        <a:defRPr sz="1700" i="1">
          <a:solidFill>
            <a:schemeClr val="tx1"/>
          </a:solidFill>
          <a:latin typeface="+mn-lt"/>
          <a:ea typeface="ＭＳ Ｐゴシック" pitchFamily="-112" charset="-128"/>
        </a:defRPr>
      </a:lvl5pPr>
      <a:lvl6pPr marL="1950313" indent="-160194" algn="l" defTabSz="832072" rtl="0" eaLnBrk="0" fontAlgn="base" hangingPunct="0">
        <a:spcBef>
          <a:spcPct val="10000"/>
        </a:spcBef>
        <a:spcAft>
          <a:spcPct val="10000"/>
        </a:spcAft>
        <a:buClr>
          <a:schemeClr val="tx2"/>
        </a:buClr>
        <a:buFont typeface="Times" pitchFamily="-112" charset="0"/>
        <a:buChar char="•"/>
        <a:defRPr sz="1700" i="1">
          <a:solidFill>
            <a:schemeClr val="tx1"/>
          </a:solidFill>
          <a:latin typeface="+mn-lt"/>
          <a:ea typeface="ＭＳ Ｐゴシック" pitchFamily="-112" charset="-128"/>
        </a:defRPr>
      </a:lvl6pPr>
      <a:lvl7pPr marL="2398232" indent="-160194" algn="l" defTabSz="832072" rtl="0" eaLnBrk="0" fontAlgn="base" hangingPunct="0">
        <a:spcBef>
          <a:spcPct val="10000"/>
        </a:spcBef>
        <a:spcAft>
          <a:spcPct val="10000"/>
        </a:spcAft>
        <a:buClr>
          <a:schemeClr val="tx2"/>
        </a:buClr>
        <a:buFont typeface="Times" pitchFamily="-112" charset="0"/>
        <a:buChar char="•"/>
        <a:defRPr sz="1700" i="1">
          <a:solidFill>
            <a:schemeClr val="tx1"/>
          </a:solidFill>
          <a:latin typeface="+mn-lt"/>
          <a:ea typeface="ＭＳ Ｐゴシック" pitchFamily="-112" charset="-128"/>
        </a:defRPr>
      </a:lvl7pPr>
      <a:lvl8pPr marL="2846151" indent="-160194" algn="l" defTabSz="832072" rtl="0" eaLnBrk="0" fontAlgn="base" hangingPunct="0">
        <a:spcBef>
          <a:spcPct val="10000"/>
        </a:spcBef>
        <a:spcAft>
          <a:spcPct val="10000"/>
        </a:spcAft>
        <a:buClr>
          <a:schemeClr val="tx2"/>
        </a:buClr>
        <a:buFont typeface="Times" pitchFamily="-112" charset="0"/>
        <a:buChar char="•"/>
        <a:defRPr sz="1700" i="1">
          <a:solidFill>
            <a:schemeClr val="tx1"/>
          </a:solidFill>
          <a:latin typeface="+mn-lt"/>
          <a:ea typeface="ＭＳ Ｐゴシック" pitchFamily="-112" charset="-128"/>
        </a:defRPr>
      </a:lvl8pPr>
      <a:lvl9pPr marL="3294070" indent="-160194" algn="l" defTabSz="832072" rtl="0" eaLnBrk="0" fontAlgn="base" hangingPunct="0">
        <a:spcBef>
          <a:spcPct val="10000"/>
        </a:spcBef>
        <a:spcAft>
          <a:spcPct val="10000"/>
        </a:spcAft>
        <a:buClr>
          <a:schemeClr val="tx2"/>
        </a:buClr>
        <a:buFont typeface="Times" pitchFamily="-112" charset="0"/>
        <a:buChar char="•"/>
        <a:defRPr sz="1700" i="1">
          <a:solidFill>
            <a:schemeClr val="tx1"/>
          </a:solidFill>
          <a:latin typeface="+mn-lt"/>
          <a:ea typeface="ＭＳ Ｐゴシック" pitchFamily="-112" charset="-128"/>
        </a:defRPr>
      </a:lvl9pPr>
    </p:bodyStyle>
    <p:otherStyle>
      <a:defPPr>
        <a:defRPr lang="en-US"/>
      </a:defPPr>
      <a:lvl1pPr marL="0" algn="l" defTabSz="447919" rtl="0" eaLnBrk="1" latinLnBrk="0" hangingPunct="1">
        <a:defRPr sz="1800" kern="1200">
          <a:solidFill>
            <a:schemeClr val="tx1"/>
          </a:solidFill>
          <a:latin typeface="+mn-lt"/>
          <a:ea typeface="+mn-ea"/>
          <a:cs typeface="+mn-cs"/>
        </a:defRPr>
      </a:lvl1pPr>
      <a:lvl2pPr marL="447919" algn="l" defTabSz="447919" rtl="0" eaLnBrk="1" latinLnBrk="0" hangingPunct="1">
        <a:defRPr sz="1800" kern="1200">
          <a:solidFill>
            <a:schemeClr val="tx1"/>
          </a:solidFill>
          <a:latin typeface="+mn-lt"/>
          <a:ea typeface="+mn-ea"/>
          <a:cs typeface="+mn-cs"/>
        </a:defRPr>
      </a:lvl2pPr>
      <a:lvl3pPr marL="895838" algn="l" defTabSz="447919" rtl="0" eaLnBrk="1" latinLnBrk="0" hangingPunct="1">
        <a:defRPr sz="1800" kern="1200">
          <a:solidFill>
            <a:schemeClr val="tx1"/>
          </a:solidFill>
          <a:latin typeface="+mn-lt"/>
          <a:ea typeface="+mn-ea"/>
          <a:cs typeface="+mn-cs"/>
        </a:defRPr>
      </a:lvl3pPr>
      <a:lvl4pPr marL="1343757" algn="l" defTabSz="447919" rtl="0" eaLnBrk="1" latinLnBrk="0" hangingPunct="1">
        <a:defRPr sz="1800" kern="1200">
          <a:solidFill>
            <a:schemeClr val="tx1"/>
          </a:solidFill>
          <a:latin typeface="+mn-lt"/>
          <a:ea typeface="+mn-ea"/>
          <a:cs typeface="+mn-cs"/>
        </a:defRPr>
      </a:lvl4pPr>
      <a:lvl5pPr marL="1791675" algn="l" defTabSz="447919" rtl="0" eaLnBrk="1" latinLnBrk="0" hangingPunct="1">
        <a:defRPr sz="1800" kern="1200">
          <a:solidFill>
            <a:schemeClr val="tx1"/>
          </a:solidFill>
          <a:latin typeface="+mn-lt"/>
          <a:ea typeface="+mn-ea"/>
          <a:cs typeface="+mn-cs"/>
        </a:defRPr>
      </a:lvl5pPr>
      <a:lvl6pPr marL="2239594" algn="l" defTabSz="447919" rtl="0" eaLnBrk="1" latinLnBrk="0" hangingPunct="1">
        <a:defRPr sz="1800" kern="1200">
          <a:solidFill>
            <a:schemeClr val="tx1"/>
          </a:solidFill>
          <a:latin typeface="+mn-lt"/>
          <a:ea typeface="+mn-ea"/>
          <a:cs typeface="+mn-cs"/>
        </a:defRPr>
      </a:lvl6pPr>
      <a:lvl7pPr marL="2687513" algn="l" defTabSz="447919" rtl="0" eaLnBrk="1" latinLnBrk="0" hangingPunct="1">
        <a:defRPr sz="1800" kern="1200">
          <a:solidFill>
            <a:schemeClr val="tx1"/>
          </a:solidFill>
          <a:latin typeface="+mn-lt"/>
          <a:ea typeface="+mn-ea"/>
          <a:cs typeface="+mn-cs"/>
        </a:defRPr>
      </a:lvl7pPr>
      <a:lvl8pPr marL="3135432" algn="l" defTabSz="447919" rtl="0" eaLnBrk="1" latinLnBrk="0" hangingPunct="1">
        <a:defRPr sz="1800" kern="1200">
          <a:solidFill>
            <a:schemeClr val="tx1"/>
          </a:solidFill>
          <a:latin typeface="+mn-lt"/>
          <a:ea typeface="+mn-ea"/>
          <a:cs typeface="+mn-cs"/>
        </a:defRPr>
      </a:lvl8pPr>
      <a:lvl9pPr marL="3583351" algn="l" defTabSz="44791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df"/><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df"/><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notesSlide" Target="../notesSlides/notesSlide12.xml"/><Relationship Id="rId4" Type="http://schemas.openxmlformats.org/officeDocument/2006/relationships/image" Target="../media/image25.png"/><Relationship Id="rId5" Type="http://schemas.openxmlformats.org/officeDocument/2006/relationships/oleObject" Target="../embeddings/Microsoft_Equation11.bin"/><Relationship Id="rId6" Type="http://schemas.openxmlformats.org/officeDocument/2006/relationships/oleObject" Target="../embeddings/Microsoft_Equation12.bin"/></Relationships>
</file>

<file path=ppt/slides/_rels/slide13.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notesSlide" Target="../notesSlides/notesSlide13.xml"/><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oleObject" Target="../embeddings/Microsoft_Equation13.bin"/><Relationship Id="rId8" Type="http://schemas.openxmlformats.org/officeDocument/2006/relationships/oleObject" Target="../embeddings/Microsoft_Equation14.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pdf"/><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df"/><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pdf"/><Relationship Id="rId4" Type="http://schemas.openxmlformats.org/officeDocument/2006/relationships/image" Target="../media/image31.png"/><Relationship Id="rId5" Type="http://schemas.openxmlformats.org/officeDocument/2006/relationships/image" Target="../media/image31.pdf"/><Relationship Id="rId6" Type="http://schemas.openxmlformats.org/officeDocument/2006/relationships/image" Target="../media/image3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0.pdf"/><Relationship Id="rId4" Type="http://schemas.openxmlformats.org/officeDocument/2006/relationships/image" Target="../media/image31.png"/><Relationship Id="rId5" Type="http://schemas.openxmlformats.org/officeDocument/2006/relationships/image" Target="../media/image31.pdf"/><Relationship Id="rId6" Type="http://schemas.openxmlformats.org/officeDocument/2006/relationships/image" Target="../media/image3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3.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5.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7.pdf"/><Relationship Id="rId4" Type="http://schemas.openxmlformats.org/officeDocument/2006/relationships/image" Target="../media/image40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df"/><Relationship Id="rId3" Type="http://schemas.openxmlformats.org/officeDocument/2006/relationships/image" Target="../media/image4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df"/><Relationship Id="rId3"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df"/><Relationship Id="rId3"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44.png"/></Relationships>
</file>

<file path=ppt/slides/_rels/slide3.xml.rels><?xml version="1.0" encoding="UTF-8" standalone="yes"?>
<Relationships xmlns="http://schemas.openxmlformats.org/package/2006/relationships"><Relationship Id="rId11" Type="http://schemas.openxmlformats.org/officeDocument/2006/relationships/oleObject" Target="../embeddings/Microsoft_Equation8.bin"/><Relationship Id="rId12" Type="http://schemas.openxmlformats.org/officeDocument/2006/relationships/oleObject" Target="../embeddings/Microsoft_Equation9.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oleObject" Target="../embeddings/Microsoft_Equation1.bin"/><Relationship Id="rId5" Type="http://schemas.openxmlformats.org/officeDocument/2006/relationships/oleObject" Target="../embeddings/Microsoft_Equation2.bin"/><Relationship Id="rId6" Type="http://schemas.openxmlformats.org/officeDocument/2006/relationships/oleObject" Target="../embeddings/Microsoft_Equation3.bin"/><Relationship Id="rId7" Type="http://schemas.openxmlformats.org/officeDocument/2006/relationships/oleObject" Target="../embeddings/Microsoft_Equation4.bin"/><Relationship Id="rId8" Type="http://schemas.openxmlformats.org/officeDocument/2006/relationships/oleObject" Target="../embeddings/Microsoft_Equation5.bin"/><Relationship Id="rId9" Type="http://schemas.openxmlformats.org/officeDocument/2006/relationships/oleObject" Target="../embeddings/Microsoft_Equation6.bin"/><Relationship Id="rId10" Type="http://schemas.openxmlformats.org/officeDocument/2006/relationships/oleObject" Target="../embeddings/Microsoft_Equation7.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4.xml"/><Relationship Id="rId4" Type="http://schemas.openxmlformats.org/officeDocument/2006/relationships/oleObject" Target="../embeddings/Microsoft_Equation10.bin"/><Relationship Id="rId5"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df"/><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df"/><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df"/><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a:xfrm>
            <a:off x="2860675" y="790575"/>
            <a:ext cx="6645275" cy="754891"/>
          </a:xfrm>
          <a:ln w="9525"/>
        </p:spPr>
        <p:txBody>
          <a:bodyPr/>
          <a:lstStyle/>
          <a:p>
            <a:r>
              <a:rPr lang="en-US" dirty="0" smtClean="0"/>
              <a:t>Does a nucleon appears different when inside a nucleus ?</a:t>
            </a:r>
            <a:endParaRPr lang="en-US" sz="2700" dirty="0" smtClean="0">
              <a:latin typeface="Times" pitchFamily="-112" charset="0"/>
              <a:ea typeface="Times" pitchFamily="-112" charset="0"/>
              <a:cs typeface="Times" pitchFamily="-112" charset="0"/>
            </a:endParaRPr>
          </a:p>
        </p:txBody>
      </p:sp>
      <p:sp>
        <p:nvSpPr>
          <p:cNvPr id="16387" name="Rectangle 5"/>
          <p:cNvSpPr>
            <a:spLocks noGrp="1" noChangeArrowheads="1"/>
          </p:cNvSpPr>
          <p:nvPr>
            <p:ph type="subTitle" idx="1"/>
          </p:nvPr>
        </p:nvSpPr>
        <p:spPr>
          <a:xfrm>
            <a:off x="2868613" y="2786063"/>
            <a:ext cx="4959350" cy="647700"/>
          </a:xfrm>
          <a:ln w="9525"/>
        </p:spPr>
        <p:txBody>
          <a:bodyPr/>
          <a:lstStyle/>
          <a:p>
            <a:r>
              <a:rPr lang="en-US" sz="1700" dirty="0">
                <a:latin typeface="Comic Sans MS" pitchFamily="-112" charset="0"/>
              </a:rPr>
              <a:t>Patricia Solvignon</a:t>
            </a:r>
            <a:endParaRPr lang="en-US" sz="1400" dirty="0">
              <a:latin typeface="Comic Sans MS" pitchFamily="-112" charset="0"/>
            </a:endParaRPr>
          </a:p>
          <a:p>
            <a:r>
              <a:rPr lang="en-US" sz="1400" dirty="0">
                <a:latin typeface="Comic Sans MS" pitchFamily="-112" charset="0"/>
              </a:rPr>
              <a:t>Argonne National Laboratory</a:t>
            </a:r>
          </a:p>
        </p:txBody>
      </p:sp>
      <p:sp>
        <p:nvSpPr>
          <p:cNvPr id="16388" name="Rectangle 8"/>
          <p:cNvSpPr>
            <a:spLocks noChangeArrowheads="1"/>
          </p:cNvSpPr>
          <p:nvPr/>
        </p:nvSpPr>
        <p:spPr bwMode="auto">
          <a:xfrm>
            <a:off x="4413250" y="6724650"/>
            <a:ext cx="4186547" cy="706012"/>
          </a:xfrm>
          <a:prstGeom prst="rect">
            <a:avLst/>
          </a:prstGeom>
          <a:noFill/>
          <a:ln w="9525">
            <a:noFill/>
            <a:miter lim="800000"/>
            <a:headEnd/>
            <a:tailEnd/>
          </a:ln>
        </p:spPr>
        <p:txBody>
          <a:bodyPr wrap="none" lIns="89584" tIns="44792" rIns="89584" bIns="44792">
            <a:prstTxWarp prst="textNoShape">
              <a:avLst/>
            </a:prstTxWarp>
            <a:spAutoFit/>
          </a:bodyPr>
          <a:lstStyle/>
          <a:p>
            <a:pPr algn="ctr"/>
            <a:r>
              <a:rPr lang="en-US" sz="2000" dirty="0" smtClean="0"/>
              <a:t>Postdoctoral Research Symposium</a:t>
            </a:r>
          </a:p>
          <a:p>
            <a:pPr algn="ctr"/>
            <a:r>
              <a:rPr lang="en-US" sz="2000" dirty="0" smtClean="0"/>
              <a:t>September 11-12, </a:t>
            </a:r>
            <a:r>
              <a:rPr lang="en-US" sz="2000" dirty="0"/>
              <a:t>2008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he4_data_simple_2.eps"/>
          <p:cNvPicPr>
            <a:picLocks noChangeAspect="1"/>
          </p:cNvPicPr>
          <p:nvPr/>
        </p:nvPicPr>
        <mc:AlternateContent>
          <mc:Choice xmlns:ma="http://schemas.microsoft.com/office/mac/drawingml/2008/main" Requires="ma">
            <p:blipFill>
              <a:blip r:embed="rId3"/>
              <a:srcRect l="2540" t="11859" r="8889" b="3388"/>
              <a:stretch>
                <a:fillRect/>
              </a:stretch>
            </p:blipFill>
          </mc:Choice>
          <mc:Fallback>
            <p:blipFill>
              <a:blip r:embed="rId4"/>
              <a:srcRect l="2540" t="11859" r="8889" b="3388"/>
              <a:stretch>
                <a:fillRect/>
              </a:stretch>
            </p:blipFill>
          </mc:Fallback>
        </mc:AlternateContent>
        <p:spPr>
          <a:xfrm>
            <a:off x="3523024" y="1437707"/>
            <a:ext cx="6377924" cy="4574563"/>
          </a:xfrm>
          <a:prstGeom prst="rect">
            <a:avLst/>
          </a:prstGeom>
        </p:spPr>
      </p:pic>
      <p:sp>
        <p:nvSpPr>
          <p:cNvPr id="40962" name="Slide Number Placeholder 3"/>
          <p:cNvSpPr>
            <a:spLocks noGrp="1"/>
          </p:cNvSpPr>
          <p:nvPr>
            <p:ph type="sldNum" sz="quarter" idx="10"/>
          </p:nvPr>
        </p:nvSpPr>
        <p:spPr>
          <a:noFill/>
        </p:spPr>
        <p:txBody>
          <a:bodyPr/>
          <a:lstStyle/>
          <a:p>
            <a:pPr defTabSz="831850"/>
            <a:fld id="{079296CA-8215-EA40-8C9C-B38D1CD6A0B9}" type="slidenum">
              <a:rPr lang="en-US" smtClean="0"/>
              <a:pPr defTabSz="831850"/>
              <a:t>10</a:t>
            </a:fld>
            <a:endParaRPr lang="en-US" smtClean="0"/>
          </a:p>
        </p:txBody>
      </p:sp>
      <p:sp>
        <p:nvSpPr>
          <p:cNvPr id="40963" name="Rectangle 2"/>
          <p:cNvSpPr>
            <a:spLocks noGrp="1" noChangeArrowheads="1"/>
          </p:cNvSpPr>
          <p:nvPr>
            <p:ph type="title"/>
          </p:nvPr>
        </p:nvSpPr>
        <p:spPr>
          <a:xfrm>
            <a:off x="373063" y="374650"/>
            <a:ext cx="8751887" cy="395288"/>
          </a:xfrm>
        </p:spPr>
        <p:txBody>
          <a:bodyPr/>
          <a:lstStyle/>
          <a:p>
            <a:r>
              <a:rPr lang="en-US" sz="2400" dirty="0"/>
              <a:t>E03-103: </a:t>
            </a:r>
            <a:r>
              <a:rPr lang="en-US" sz="2400" baseline="30000" dirty="0" smtClean="0"/>
              <a:t>4</a:t>
            </a:r>
            <a:r>
              <a:rPr lang="en-US" sz="2400" dirty="0" smtClean="0"/>
              <a:t>He EMC ratio</a:t>
            </a:r>
            <a:endParaRPr lang="en-US" sz="2400" dirty="0"/>
          </a:p>
        </p:txBody>
      </p:sp>
      <p:sp>
        <p:nvSpPr>
          <p:cNvPr id="40965" name="Text Box 3"/>
          <p:cNvSpPr txBox="1">
            <a:spLocks noChangeArrowheads="1"/>
          </p:cNvSpPr>
          <p:nvPr/>
        </p:nvSpPr>
        <p:spPr bwMode="auto">
          <a:xfrm>
            <a:off x="250825" y="1641475"/>
            <a:ext cx="3019425" cy="1631478"/>
          </a:xfrm>
          <a:prstGeom prst="rect">
            <a:avLst/>
          </a:prstGeom>
          <a:noFill/>
          <a:ln w="9525">
            <a:noFill/>
            <a:round/>
            <a:headEnd/>
            <a:tailEnd/>
          </a:ln>
        </p:spPr>
        <p:txBody>
          <a:bodyPr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2000" dirty="0" err="1">
                <a:solidFill>
                  <a:srgbClr val="000000"/>
                </a:solidFill>
                <a:latin typeface="Times" pitchFamily="-112" charset="0"/>
                <a:ea typeface="Times" pitchFamily="-112" charset="0"/>
                <a:cs typeface="Times" pitchFamily="-112" charset="0"/>
              </a:rPr>
              <a:t>JLab</a:t>
            </a:r>
            <a:r>
              <a:rPr lang="en-GB" sz="2000" dirty="0">
                <a:solidFill>
                  <a:srgbClr val="000000"/>
                </a:solidFill>
                <a:latin typeface="Times" pitchFamily="-112" charset="0"/>
                <a:ea typeface="Times" pitchFamily="-112" charset="0"/>
                <a:cs typeface="Times" pitchFamily="-112" charset="0"/>
              </a:rPr>
              <a:t> results consistent with SLAC E139</a:t>
            </a:r>
          </a:p>
          <a:p>
            <a:pPr>
              <a:buFont typeface="Wingdings" pitchFamily="-112" charset="2"/>
              <a:buChar cha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2000" dirty="0">
                <a:solidFill>
                  <a:srgbClr val="000000"/>
                </a:solidFill>
                <a:latin typeface="Times" pitchFamily="-112" charset="0"/>
                <a:ea typeface="Times" pitchFamily="-112" charset="0"/>
                <a:cs typeface="Times" pitchFamily="-112" charset="0"/>
              </a:rPr>
              <a:t>Improved statistics and systematic errors</a:t>
            </a:r>
            <a:endParaRPr lang="en-GB" sz="2000" dirty="0" smtClean="0">
              <a:solidFill>
                <a:srgbClr val="000000"/>
              </a:solidFill>
              <a:latin typeface="Times" pitchFamily="-112" charset="0"/>
              <a:ea typeface="Times" pitchFamily="-112" charset="0"/>
              <a:cs typeface="Times" pitchFamily="-112" charset="0"/>
            </a:endParaRPr>
          </a:p>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endParaRPr lang="en-GB" sz="2000" dirty="0">
              <a:solidFill>
                <a:srgbClr val="000000"/>
              </a:solidFill>
              <a:latin typeface="Times" pitchFamily="-112" charset="0"/>
              <a:ea typeface="Times" pitchFamily="-112" charset="0"/>
              <a:cs typeface="Times" pitchFamily="-112" charset="0"/>
            </a:endParaRPr>
          </a:p>
        </p:txBody>
      </p:sp>
      <p:sp>
        <p:nvSpPr>
          <p:cNvPr id="40966" name="Rectangle 5"/>
          <p:cNvSpPr>
            <a:spLocks noChangeArrowheads="1"/>
          </p:cNvSpPr>
          <p:nvPr/>
        </p:nvSpPr>
        <p:spPr bwMode="auto">
          <a:xfrm rot="-1380000">
            <a:off x="8178739" y="4353592"/>
            <a:ext cx="1350891" cy="369888"/>
          </a:xfrm>
          <a:prstGeom prst="rect">
            <a:avLst/>
          </a:prstGeom>
          <a:noFill/>
          <a:ln w="9525">
            <a:noFill/>
            <a:round/>
            <a:headEnd/>
            <a:tailEnd/>
          </a:ln>
        </p:spPr>
        <p:txBody>
          <a:bodyPr wrap="square"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1800" dirty="0">
                <a:solidFill>
                  <a:srgbClr val="808080"/>
                </a:solidFill>
              </a:rPr>
              <a:t>Preliminary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p>
            <a:pPr defTabSz="831850"/>
            <a:fld id="{079296CA-8215-EA40-8C9C-B38D1CD6A0B9}" type="slidenum">
              <a:rPr lang="en-US" smtClean="0"/>
              <a:pPr defTabSz="831850"/>
              <a:t>11</a:t>
            </a:fld>
            <a:endParaRPr lang="en-US" smtClean="0"/>
          </a:p>
        </p:txBody>
      </p:sp>
      <p:sp>
        <p:nvSpPr>
          <p:cNvPr id="40963" name="Rectangle 2"/>
          <p:cNvSpPr>
            <a:spLocks noGrp="1" noChangeArrowheads="1"/>
          </p:cNvSpPr>
          <p:nvPr>
            <p:ph type="title"/>
          </p:nvPr>
        </p:nvSpPr>
        <p:spPr>
          <a:xfrm>
            <a:off x="373063" y="374650"/>
            <a:ext cx="8751887" cy="395288"/>
          </a:xfrm>
        </p:spPr>
        <p:txBody>
          <a:bodyPr/>
          <a:lstStyle/>
          <a:p>
            <a:r>
              <a:rPr lang="en-US" sz="2400" dirty="0"/>
              <a:t>E03-103: </a:t>
            </a:r>
            <a:r>
              <a:rPr lang="en-US" sz="2400" baseline="30000" dirty="0" smtClean="0"/>
              <a:t>4</a:t>
            </a:r>
            <a:r>
              <a:rPr lang="en-US" sz="2400" dirty="0" smtClean="0"/>
              <a:t>He EMC ratio</a:t>
            </a:r>
            <a:endParaRPr lang="en-US" sz="2400" dirty="0"/>
          </a:p>
        </p:txBody>
      </p:sp>
      <p:sp>
        <p:nvSpPr>
          <p:cNvPr id="40965" name="Text Box 3"/>
          <p:cNvSpPr txBox="1">
            <a:spLocks noChangeArrowheads="1"/>
          </p:cNvSpPr>
          <p:nvPr/>
        </p:nvSpPr>
        <p:spPr bwMode="auto">
          <a:xfrm>
            <a:off x="250825" y="1641475"/>
            <a:ext cx="3019425" cy="2554808"/>
          </a:xfrm>
          <a:prstGeom prst="rect">
            <a:avLst/>
          </a:prstGeom>
          <a:noFill/>
          <a:ln w="9525">
            <a:noFill/>
            <a:round/>
            <a:headEnd/>
            <a:tailEnd/>
          </a:ln>
        </p:spPr>
        <p:txBody>
          <a:bodyPr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2000" dirty="0" err="1">
                <a:solidFill>
                  <a:srgbClr val="000000"/>
                </a:solidFill>
                <a:latin typeface="Times" pitchFamily="-112" charset="0"/>
                <a:ea typeface="Times" pitchFamily="-112" charset="0"/>
                <a:cs typeface="Times" pitchFamily="-112" charset="0"/>
              </a:rPr>
              <a:t>JLab</a:t>
            </a:r>
            <a:r>
              <a:rPr lang="en-GB" sz="2000" dirty="0">
                <a:solidFill>
                  <a:srgbClr val="000000"/>
                </a:solidFill>
                <a:latin typeface="Times" pitchFamily="-112" charset="0"/>
                <a:ea typeface="Times" pitchFamily="-112" charset="0"/>
                <a:cs typeface="Times" pitchFamily="-112" charset="0"/>
              </a:rPr>
              <a:t> results consistent with SLAC E139</a:t>
            </a:r>
          </a:p>
          <a:p>
            <a:pPr>
              <a:buFont typeface="Wingdings" pitchFamily="-112" charset="2"/>
              <a:buChar cha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2000" dirty="0">
                <a:solidFill>
                  <a:srgbClr val="000000"/>
                </a:solidFill>
                <a:latin typeface="Times" pitchFamily="-112" charset="0"/>
                <a:ea typeface="Times" pitchFamily="-112" charset="0"/>
                <a:cs typeface="Times" pitchFamily="-112" charset="0"/>
              </a:rPr>
              <a:t>Improved statistics and systematic errors</a:t>
            </a:r>
            <a:endParaRPr lang="en-GB" sz="2000" dirty="0" smtClean="0">
              <a:solidFill>
                <a:srgbClr val="000000"/>
              </a:solidFill>
              <a:latin typeface="Times" pitchFamily="-112" charset="0"/>
              <a:ea typeface="Times" pitchFamily="-112" charset="0"/>
              <a:cs typeface="Times" pitchFamily="-112" charset="0"/>
            </a:endParaRPr>
          </a:p>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endParaRPr lang="en-GB" sz="2000" dirty="0" smtClean="0">
              <a:solidFill>
                <a:srgbClr val="0000FF"/>
              </a:solidFill>
              <a:latin typeface="Times" pitchFamily="-112" charset="0"/>
              <a:ea typeface="Times" pitchFamily="-112" charset="0"/>
              <a:cs typeface="Times" pitchFamily="-112" charset="0"/>
            </a:endParaRPr>
          </a:p>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2000" dirty="0">
                <a:solidFill>
                  <a:srgbClr val="9316B0"/>
                </a:solidFill>
                <a:latin typeface="Times" pitchFamily="-112" charset="0"/>
                <a:ea typeface="Times" pitchFamily="-112" charset="0"/>
                <a:cs typeface="Times" pitchFamily="-112" charset="0"/>
              </a:rPr>
              <a:t>Models shown do a reasonable job describing the data</a:t>
            </a:r>
          </a:p>
        </p:txBody>
      </p:sp>
      <p:pic>
        <p:nvPicPr>
          <p:cNvPr id="7" name="Picture 6" descr="he4_models.eps"/>
          <p:cNvPicPr>
            <a:picLocks noChangeAspect="1"/>
          </p:cNvPicPr>
          <p:nvPr/>
        </p:nvPicPr>
        <mc:AlternateContent>
          <mc:Choice xmlns:ma="http://schemas.microsoft.com/office/mac/drawingml/2008/main" Requires="ma">
            <p:blipFill>
              <a:blip r:embed="rId3"/>
              <a:srcRect l="3529" t="50909" r="3529"/>
              <a:stretch>
                <a:fillRect/>
              </a:stretch>
            </p:blipFill>
          </mc:Choice>
          <mc:Fallback>
            <p:blipFill>
              <a:blip r:embed="rId4"/>
              <a:srcRect l="3529" t="50909" r="3529"/>
              <a:stretch>
                <a:fillRect/>
              </a:stretch>
            </p:blipFill>
          </mc:Fallback>
        </mc:AlternateContent>
        <p:spPr>
          <a:xfrm>
            <a:off x="3583703" y="1643250"/>
            <a:ext cx="6090324" cy="4162977"/>
          </a:xfrm>
          <a:prstGeom prst="rect">
            <a:avLst/>
          </a:prstGeom>
        </p:spPr>
      </p:pic>
      <p:sp>
        <p:nvSpPr>
          <p:cNvPr id="40966" name="Rectangle 5"/>
          <p:cNvSpPr>
            <a:spLocks noChangeArrowheads="1"/>
          </p:cNvSpPr>
          <p:nvPr/>
        </p:nvSpPr>
        <p:spPr bwMode="auto">
          <a:xfrm rot="-1380000">
            <a:off x="7889263" y="4314634"/>
            <a:ext cx="1357220" cy="369888"/>
          </a:xfrm>
          <a:prstGeom prst="rect">
            <a:avLst/>
          </a:prstGeom>
          <a:noFill/>
          <a:ln w="9525">
            <a:noFill/>
            <a:round/>
            <a:headEnd/>
            <a:tailEnd/>
          </a:ln>
        </p:spPr>
        <p:txBody>
          <a:bodyPr wrap="square"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1800" dirty="0">
                <a:solidFill>
                  <a:srgbClr val="808080"/>
                </a:solidFill>
              </a:rPr>
              <a:t>Preliminary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2" name="Slide Number Placeholder 2"/>
          <p:cNvSpPr>
            <a:spLocks noGrp="1"/>
          </p:cNvSpPr>
          <p:nvPr>
            <p:ph type="sldNum" sz="quarter" idx="10"/>
          </p:nvPr>
        </p:nvSpPr>
        <p:spPr>
          <a:noFill/>
        </p:spPr>
        <p:txBody>
          <a:bodyPr/>
          <a:lstStyle/>
          <a:p>
            <a:pPr defTabSz="831850"/>
            <a:fld id="{6060488E-2B65-024C-8F31-6AA496075916}" type="slidenum">
              <a:rPr lang="en-US" smtClean="0"/>
              <a:pPr defTabSz="831850"/>
              <a:t>12</a:t>
            </a:fld>
            <a:endParaRPr lang="en-US" smtClean="0"/>
          </a:p>
        </p:txBody>
      </p:sp>
      <p:sp>
        <p:nvSpPr>
          <p:cNvPr id="43013" name="Rectangle 2"/>
          <p:cNvSpPr>
            <a:spLocks noGrp="1" noChangeArrowheads="1"/>
          </p:cNvSpPr>
          <p:nvPr>
            <p:ph type="title"/>
          </p:nvPr>
        </p:nvSpPr>
        <p:spPr>
          <a:xfrm>
            <a:off x="373063" y="374650"/>
            <a:ext cx="8751887" cy="727075"/>
          </a:xfrm>
        </p:spPr>
        <p:txBody>
          <a:bodyPr/>
          <a:lstStyle/>
          <a:p>
            <a:r>
              <a:rPr lang="en-GB" sz="2400" smtClean="0"/>
              <a:t>Isoscalar correction</a:t>
            </a:r>
            <a:r>
              <a:rPr lang="en-GB" sz="2400" baseline="-25000" smtClean="0"/>
              <a:t/>
            </a:r>
            <a:br>
              <a:rPr lang="en-GB" sz="2400" baseline="-25000" smtClean="0"/>
            </a:br>
            <a:endParaRPr lang="en-US" sz="2400" smtClean="0"/>
          </a:p>
        </p:txBody>
      </p:sp>
      <p:pic>
        <p:nvPicPr>
          <p:cNvPr id="43014" name="Picture 2"/>
          <p:cNvPicPr>
            <a:picLocks noChangeAspect="1" noChangeArrowheads="1"/>
          </p:cNvPicPr>
          <p:nvPr/>
        </p:nvPicPr>
        <p:blipFill>
          <a:blip r:embed="rId4"/>
          <a:srcRect/>
          <a:stretch>
            <a:fillRect/>
          </a:stretch>
        </p:blipFill>
        <p:spPr bwMode="auto">
          <a:xfrm>
            <a:off x="668338" y="3275013"/>
            <a:ext cx="4525962" cy="3128962"/>
          </a:xfrm>
          <a:prstGeom prst="rect">
            <a:avLst/>
          </a:prstGeom>
          <a:noFill/>
          <a:ln w="9525">
            <a:noFill/>
            <a:round/>
            <a:headEnd/>
            <a:tailEnd/>
          </a:ln>
        </p:spPr>
      </p:pic>
      <p:sp>
        <p:nvSpPr>
          <p:cNvPr id="43015" name="Text Box 3"/>
          <p:cNvSpPr txBox="1">
            <a:spLocks noChangeArrowheads="1"/>
          </p:cNvSpPr>
          <p:nvPr/>
        </p:nvSpPr>
        <p:spPr bwMode="auto">
          <a:xfrm>
            <a:off x="5765800" y="1257300"/>
            <a:ext cx="201613" cy="519113"/>
          </a:xfrm>
          <a:prstGeom prst="rect">
            <a:avLst/>
          </a:prstGeom>
          <a:noFill/>
          <a:ln w="9525">
            <a:noFill/>
            <a:round/>
            <a:headEnd/>
            <a:tailEnd/>
          </a:ln>
        </p:spPr>
        <p:txBody>
          <a:bodyPr wrap="none" lIns="89584" tIns="44792" rIns="89584" bIns="44792" anchor="ctr">
            <a:prstTxWarp prst="textNoShape">
              <a:avLst/>
            </a:prstTxWarp>
          </a:bodyPr>
          <a:lstStyle/>
          <a:p>
            <a:endParaRPr lang="en-US"/>
          </a:p>
        </p:txBody>
      </p:sp>
      <p:sp>
        <p:nvSpPr>
          <p:cNvPr id="43016" name="Text Box 7"/>
          <p:cNvSpPr txBox="1">
            <a:spLocks noChangeArrowheads="1"/>
          </p:cNvSpPr>
          <p:nvPr/>
        </p:nvSpPr>
        <p:spPr bwMode="auto">
          <a:xfrm>
            <a:off x="2714625" y="6548438"/>
            <a:ext cx="2039938" cy="369887"/>
          </a:xfrm>
          <a:prstGeom prst="rect">
            <a:avLst/>
          </a:prstGeom>
          <a:solidFill>
            <a:schemeClr val="bg1"/>
          </a:solidFill>
          <a:ln w="9360">
            <a:solidFill>
              <a:srgbClr val="FFFF00"/>
            </a:solidFill>
            <a:miter lim="800000"/>
            <a:headEnd/>
            <a:tailEnd/>
          </a:ln>
        </p:spPr>
        <p:txBody>
          <a:bodyPr wrap="none" lIns="88173" tIns="45850" rIns="88173" bIns="45850">
            <a:prstTxWarp prst="textNoShape">
              <a:avLst/>
            </a:prstTxWarp>
            <a:spAutoFit/>
          </a:bodyPr>
          <a:lstStyle/>
          <a:p>
            <a:pPr marL="333375" indent="-333375">
              <a:tabLst>
                <a:tab pos="333375" algn="l"/>
                <a:tab pos="1228725" algn="l"/>
                <a:tab pos="2125663" algn="l"/>
                <a:tab pos="3021013" algn="l"/>
                <a:tab pos="3916363" algn="l"/>
                <a:tab pos="4813300" algn="l"/>
                <a:tab pos="5708650" algn="l"/>
                <a:tab pos="6604000" algn="l"/>
                <a:tab pos="7500938" algn="l"/>
                <a:tab pos="8396288" algn="l"/>
                <a:tab pos="9291638" algn="l"/>
                <a:tab pos="10188575" algn="l"/>
              </a:tabLst>
            </a:pPr>
            <a:r>
              <a:rPr lang="en-GB" sz="1800" i="1">
                <a:solidFill>
                  <a:srgbClr val="0071BC"/>
                </a:solidFill>
              </a:rPr>
              <a:t>SLAC fit: (1-0.8x)</a:t>
            </a:r>
          </a:p>
        </p:txBody>
      </p:sp>
      <p:sp>
        <p:nvSpPr>
          <p:cNvPr id="43017" name="Rectangle 15"/>
          <p:cNvSpPr>
            <a:spLocks noChangeArrowheads="1"/>
          </p:cNvSpPr>
          <p:nvPr/>
        </p:nvSpPr>
        <p:spPr bwMode="auto">
          <a:xfrm>
            <a:off x="693738" y="4525963"/>
            <a:ext cx="249237" cy="714375"/>
          </a:xfrm>
          <a:prstGeom prst="rect">
            <a:avLst/>
          </a:prstGeom>
          <a:solidFill>
            <a:schemeClr val="bg1"/>
          </a:solidFill>
          <a:ln w="9525">
            <a:noFill/>
            <a:round/>
            <a:headEnd/>
            <a:tailEnd/>
          </a:ln>
        </p:spPr>
        <p:txBody>
          <a:bodyPr lIns="89584" tIns="44792" rIns="89584" bIns="44792">
            <a:prstTxWarp prst="textNoShape">
              <a:avLst/>
            </a:prstTxWarp>
          </a:bodyPr>
          <a:lstStyle/>
          <a:p>
            <a:endParaRPr lang="en-US"/>
          </a:p>
        </p:txBody>
      </p:sp>
      <p:graphicFrame>
        <p:nvGraphicFramePr>
          <p:cNvPr id="43010" name="Object 2"/>
          <p:cNvGraphicFramePr>
            <a:graphicFrameLocks noChangeAspect="1"/>
          </p:cNvGraphicFramePr>
          <p:nvPr/>
        </p:nvGraphicFramePr>
        <p:xfrm>
          <a:off x="322263" y="4413250"/>
          <a:ext cx="508000" cy="901700"/>
        </p:xfrm>
        <a:graphic>
          <a:graphicData uri="http://schemas.openxmlformats.org/presentationml/2006/ole">
            <p:oleObj spid="_x0000_s43010" name="Equation" r:id="rId5" imgW="241300" imgH="431800" progId="Equation.3">
              <p:embed/>
            </p:oleObj>
          </a:graphicData>
        </a:graphic>
      </p:graphicFrame>
      <p:graphicFrame>
        <p:nvGraphicFramePr>
          <p:cNvPr id="43011" name="Object 3"/>
          <p:cNvGraphicFramePr>
            <a:graphicFrameLocks noChangeAspect="1"/>
          </p:cNvGraphicFramePr>
          <p:nvPr/>
        </p:nvGraphicFramePr>
        <p:xfrm>
          <a:off x="371475" y="1109663"/>
          <a:ext cx="4238625" cy="1060450"/>
        </p:xfrm>
        <a:graphic>
          <a:graphicData uri="http://schemas.openxmlformats.org/presentationml/2006/ole">
            <p:oleObj spid="_x0000_s43011" name="Equation" r:id="rId6" imgW="1879600" imgH="457200" progId="Equation.3">
              <p:embed/>
            </p:oleObj>
          </a:graphicData>
        </a:graphic>
      </p:graphicFrame>
      <p:cxnSp>
        <p:nvCxnSpPr>
          <p:cNvPr id="18" name="Curved Connector 17"/>
          <p:cNvCxnSpPr/>
          <p:nvPr/>
        </p:nvCxnSpPr>
        <p:spPr bwMode="auto">
          <a:xfrm>
            <a:off x="2528888" y="2254250"/>
            <a:ext cx="647700" cy="661988"/>
          </a:xfrm>
          <a:prstGeom prst="curvedConnector3">
            <a:avLst>
              <a:gd name="adj1" fmla="val 50000"/>
            </a:avLst>
          </a:prstGeom>
          <a:ln>
            <a:solidFill>
              <a:srgbClr val="FF0000"/>
            </a:solidFill>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23" name="Rounded Rectangle 22"/>
          <p:cNvSpPr/>
          <p:nvPr/>
        </p:nvSpPr>
        <p:spPr bwMode="auto">
          <a:xfrm>
            <a:off x="2454275" y="1049338"/>
            <a:ext cx="2178050" cy="1225550"/>
          </a:xfrm>
          <a:prstGeom prst="roundRect">
            <a:avLst/>
          </a:prstGeom>
          <a:noFill/>
          <a:ln w="28575" cap="flat" cmpd="sng" algn="ctr">
            <a:solidFill>
              <a:srgbClr val="FF0000"/>
            </a:solidFill>
            <a:prstDash val="solid"/>
            <a:round/>
            <a:headEnd type="none" w="med" len="med"/>
            <a:tailEnd type="none" w="med" len="med"/>
          </a:ln>
          <a:effectLst>
            <a:outerShdw blurRad="50800" dist="38100" dir="2700000">
              <a:srgbClr val="A387B0">
                <a:alpha val="43000"/>
              </a:srgbClr>
            </a:outerShdw>
          </a:effectLst>
        </p:spPr>
        <p:txBody>
          <a:bodyPr lIns="89584" tIns="44792" rIns="89584" bIns="44792">
            <a:prstTxWarp prst="textNoShape">
              <a:avLst/>
            </a:prstTxWarp>
          </a:bodyPr>
          <a:lstStyle/>
          <a:p>
            <a:pPr>
              <a:defRPr/>
            </a:pPr>
            <a:endParaRPr lang="en-US"/>
          </a:p>
        </p:txBody>
      </p:sp>
      <p:sp>
        <p:nvSpPr>
          <p:cNvPr id="43020" name="TextBox 15"/>
          <p:cNvSpPr txBox="1">
            <a:spLocks noChangeArrowheads="1"/>
          </p:cNvSpPr>
          <p:nvPr/>
        </p:nvSpPr>
        <p:spPr bwMode="auto">
          <a:xfrm>
            <a:off x="3109913" y="2655888"/>
            <a:ext cx="2236787" cy="398462"/>
          </a:xfrm>
          <a:prstGeom prst="rect">
            <a:avLst/>
          </a:prstGeom>
          <a:noFill/>
          <a:ln w="9525">
            <a:noFill/>
            <a:miter lim="800000"/>
            <a:headEnd/>
            <a:tailEnd/>
          </a:ln>
        </p:spPr>
        <p:txBody>
          <a:bodyPr wrap="none" lIns="89584" tIns="44792" rIns="89584" bIns="44792">
            <a:prstTxWarp prst="textNoShape">
              <a:avLst/>
            </a:prstTxWarp>
            <a:spAutoFit/>
          </a:bodyPr>
          <a:lstStyle/>
          <a:p>
            <a:r>
              <a:rPr lang="en-US" sz="2000">
                <a:solidFill>
                  <a:srgbClr val="FF0000"/>
                </a:solidFill>
                <a:latin typeface="Times" pitchFamily="-112" charset="0"/>
                <a:ea typeface="Times" pitchFamily="-112" charset="0"/>
                <a:cs typeface="Times" pitchFamily="-112" charset="0"/>
              </a:rPr>
              <a:t>Isoscalar correction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60" name="Slide Number Placeholder 2"/>
          <p:cNvSpPr>
            <a:spLocks noGrp="1"/>
          </p:cNvSpPr>
          <p:nvPr>
            <p:ph type="sldNum" sz="quarter" idx="10"/>
          </p:nvPr>
        </p:nvSpPr>
        <p:spPr>
          <a:noFill/>
        </p:spPr>
        <p:txBody>
          <a:bodyPr/>
          <a:lstStyle/>
          <a:p>
            <a:pPr defTabSz="831850"/>
            <a:fld id="{69401169-8873-A041-AEF5-64F02B3C1CCB}" type="slidenum">
              <a:rPr lang="en-US" smtClean="0"/>
              <a:pPr defTabSz="831850"/>
              <a:t>13</a:t>
            </a:fld>
            <a:endParaRPr lang="en-US" smtClean="0"/>
          </a:p>
        </p:txBody>
      </p:sp>
      <p:sp>
        <p:nvSpPr>
          <p:cNvPr id="45061" name="Rectangle 2"/>
          <p:cNvSpPr>
            <a:spLocks noGrp="1" noChangeArrowheads="1"/>
          </p:cNvSpPr>
          <p:nvPr>
            <p:ph type="title"/>
          </p:nvPr>
        </p:nvSpPr>
        <p:spPr>
          <a:xfrm>
            <a:off x="373063" y="374650"/>
            <a:ext cx="8751887" cy="727075"/>
          </a:xfrm>
        </p:spPr>
        <p:txBody>
          <a:bodyPr/>
          <a:lstStyle/>
          <a:p>
            <a:r>
              <a:rPr lang="en-GB" sz="2400" smtClean="0"/>
              <a:t>Isoscalar correction</a:t>
            </a:r>
            <a:r>
              <a:rPr lang="en-GB" sz="2400" baseline="-25000" smtClean="0"/>
              <a:t/>
            </a:r>
            <a:br>
              <a:rPr lang="en-GB" sz="2400" baseline="-25000" smtClean="0"/>
            </a:br>
            <a:endParaRPr lang="en-US" sz="2400" smtClean="0"/>
          </a:p>
        </p:txBody>
      </p:sp>
      <p:pic>
        <p:nvPicPr>
          <p:cNvPr id="45062" name="Picture 2"/>
          <p:cNvPicPr>
            <a:picLocks noChangeAspect="1" noChangeArrowheads="1"/>
          </p:cNvPicPr>
          <p:nvPr/>
        </p:nvPicPr>
        <p:blipFill>
          <a:blip r:embed="rId4"/>
          <a:srcRect/>
          <a:stretch>
            <a:fillRect/>
          </a:stretch>
        </p:blipFill>
        <p:spPr bwMode="auto">
          <a:xfrm>
            <a:off x="668338" y="3275013"/>
            <a:ext cx="4525962" cy="3128962"/>
          </a:xfrm>
          <a:prstGeom prst="rect">
            <a:avLst/>
          </a:prstGeom>
          <a:noFill/>
          <a:ln w="9525">
            <a:noFill/>
            <a:round/>
            <a:headEnd/>
            <a:tailEnd/>
          </a:ln>
        </p:spPr>
      </p:pic>
      <p:sp>
        <p:nvSpPr>
          <p:cNvPr id="45063" name="Text Box 3"/>
          <p:cNvSpPr txBox="1">
            <a:spLocks noChangeArrowheads="1"/>
          </p:cNvSpPr>
          <p:nvPr/>
        </p:nvSpPr>
        <p:spPr bwMode="auto">
          <a:xfrm>
            <a:off x="5765800" y="1257300"/>
            <a:ext cx="201613" cy="519113"/>
          </a:xfrm>
          <a:prstGeom prst="rect">
            <a:avLst/>
          </a:prstGeom>
          <a:noFill/>
          <a:ln w="9525">
            <a:noFill/>
            <a:round/>
            <a:headEnd/>
            <a:tailEnd/>
          </a:ln>
        </p:spPr>
        <p:txBody>
          <a:bodyPr wrap="none" lIns="89584" tIns="44792" rIns="89584" bIns="44792" anchor="ctr">
            <a:prstTxWarp prst="textNoShape">
              <a:avLst/>
            </a:prstTxWarp>
          </a:bodyPr>
          <a:lstStyle/>
          <a:p>
            <a:endParaRPr lang="en-US"/>
          </a:p>
        </p:txBody>
      </p:sp>
      <p:pic>
        <p:nvPicPr>
          <p:cNvPr id="45064" name="Picture 6"/>
          <p:cNvPicPr>
            <a:picLocks noChangeAspect="1" noChangeArrowheads="1"/>
          </p:cNvPicPr>
          <p:nvPr/>
        </p:nvPicPr>
        <p:blipFill>
          <a:blip r:embed="rId5"/>
          <a:srcRect/>
          <a:stretch>
            <a:fillRect/>
          </a:stretch>
        </p:blipFill>
        <p:spPr bwMode="auto">
          <a:xfrm>
            <a:off x="5867400" y="971550"/>
            <a:ext cx="4191000" cy="2898775"/>
          </a:xfrm>
          <a:prstGeom prst="rect">
            <a:avLst/>
          </a:prstGeom>
          <a:noFill/>
          <a:ln w="9525">
            <a:noFill/>
            <a:round/>
            <a:headEnd/>
            <a:tailEnd/>
          </a:ln>
        </p:spPr>
      </p:pic>
      <p:sp>
        <p:nvSpPr>
          <p:cNvPr id="45065" name="Text Box 7"/>
          <p:cNvSpPr txBox="1">
            <a:spLocks noChangeArrowheads="1"/>
          </p:cNvSpPr>
          <p:nvPr/>
        </p:nvSpPr>
        <p:spPr bwMode="auto">
          <a:xfrm>
            <a:off x="2714625" y="6548438"/>
            <a:ext cx="2039938" cy="369887"/>
          </a:xfrm>
          <a:prstGeom prst="rect">
            <a:avLst/>
          </a:prstGeom>
          <a:solidFill>
            <a:schemeClr val="bg1"/>
          </a:solidFill>
          <a:ln w="9360">
            <a:solidFill>
              <a:srgbClr val="FFFF00"/>
            </a:solidFill>
            <a:miter lim="800000"/>
            <a:headEnd/>
            <a:tailEnd/>
          </a:ln>
        </p:spPr>
        <p:txBody>
          <a:bodyPr wrap="none" lIns="88173" tIns="45850" rIns="88173" bIns="45850">
            <a:prstTxWarp prst="textNoShape">
              <a:avLst/>
            </a:prstTxWarp>
            <a:spAutoFit/>
          </a:bodyPr>
          <a:lstStyle/>
          <a:p>
            <a:pPr marL="333375" indent="-333375">
              <a:tabLst>
                <a:tab pos="333375" algn="l"/>
                <a:tab pos="1228725" algn="l"/>
                <a:tab pos="2125663" algn="l"/>
                <a:tab pos="3021013" algn="l"/>
                <a:tab pos="3916363" algn="l"/>
                <a:tab pos="4813300" algn="l"/>
                <a:tab pos="5708650" algn="l"/>
                <a:tab pos="6604000" algn="l"/>
                <a:tab pos="7500938" algn="l"/>
                <a:tab pos="8396288" algn="l"/>
                <a:tab pos="9291638" algn="l"/>
                <a:tab pos="10188575" algn="l"/>
              </a:tabLst>
            </a:pPr>
            <a:r>
              <a:rPr lang="en-GB" sz="1800" i="1">
                <a:solidFill>
                  <a:srgbClr val="0071BC"/>
                </a:solidFill>
              </a:rPr>
              <a:t>SLAC fit: (1-0.8x)</a:t>
            </a:r>
          </a:p>
        </p:txBody>
      </p:sp>
      <p:pic>
        <p:nvPicPr>
          <p:cNvPr id="45066" name="Picture 8"/>
          <p:cNvPicPr>
            <a:picLocks noChangeAspect="1" noChangeArrowheads="1"/>
          </p:cNvPicPr>
          <p:nvPr/>
        </p:nvPicPr>
        <p:blipFill>
          <a:blip r:embed="rId6"/>
          <a:srcRect/>
          <a:stretch>
            <a:fillRect/>
          </a:stretch>
        </p:blipFill>
        <p:spPr bwMode="auto">
          <a:xfrm>
            <a:off x="5859463" y="3860800"/>
            <a:ext cx="4198937" cy="2900363"/>
          </a:xfrm>
          <a:prstGeom prst="rect">
            <a:avLst/>
          </a:prstGeom>
          <a:noFill/>
          <a:ln w="9525">
            <a:noFill/>
            <a:round/>
            <a:headEnd/>
            <a:tailEnd/>
          </a:ln>
        </p:spPr>
      </p:pic>
      <p:sp>
        <p:nvSpPr>
          <p:cNvPr id="45067" name="Text Box 12"/>
          <p:cNvSpPr txBox="1">
            <a:spLocks noChangeArrowheads="1"/>
          </p:cNvSpPr>
          <p:nvPr/>
        </p:nvSpPr>
        <p:spPr bwMode="auto">
          <a:xfrm>
            <a:off x="6926263" y="2651125"/>
            <a:ext cx="698500" cy="461963"/>
          </a:xfrm>
          <a:prstGeom prst="rect">
            <a:avLst/>
          </a:prstGeom>
          <a:noFill/>
          <a:ln w="9525">
            <a:noFill/>
            <a:round/>
            <a:headEnd/>
            <a:tailEnd/>
          </a:ln>
        </p:spPr>
        <p:txBody>
          <a:bodyPr wrap="none"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baseline="30000">
                <a:solidFill>
                  <a:srgbClr val="000000"/>
                </a:solidFill>
              </a:rPr>
              <a:t>3</a:t>
            </a:r>
            <a:r>
              <a:rPr lang="en-GB">
                <a:solidFill>
                  <a:srgbClr val="000000"/>
                </a:solidFill>
              </a:rPr>
              <a:t>He</a:t>
            </a:r>
          </a:p>
        </p:txBody>
      </p:sp>
      <p:sp>
        <p:nvSpPr>
          <p:cNvPr id="45068" name="Text Box 13"/>
          <p:cNvSpPr txBox="1">
            <a:spLocks noChangeArrowheads="1"/>
          </p:cNvSpPr>
          <p:nvPr/>
        </p:nvSpPr>
        <p:spPr bwMode="auto">
          <a:xfrm>
            <a:off x="8418513" y="5897563"/>
            <a:ext cx="577850" cy="461962"/>
          </a:xfrm>
          <a:prstGeom prst="rect">
            <a:avLst/>
          </a:prstGeom>
          <a:noFill/>
          <a:ln w="9525">
            <a:noFill/>
            <a:round/>
            <a:headEnd/>
            <a:tailEnd/>
          </a:ln>
        </p:spPr>
        <p:txBody>
          <a:bodyPr wrap="none"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a:solidFill>
                  <a:srgbClr val="000000"/>
                </a:solidFill>
              </a:rPr>
              <a:t>Au</a:t>
            </a:r>
          </a:p>
        </p:txBody>
      </p:sp>
      <p:sp>
        <p:nvSpPr>
          <p:cNvPr id="45069" name="Rectangle 15"/>
          <p:cNvSpPr>
            <a:spLocks noChangeArrowheads="1"/>
          </p:cNvSpPr>
          <p:nvPr/>
        </p:nvSpPr>
        <p:spPr bwMode="auto">
          <a:xfrm>
            <a:off x="693738" y="4525963"/>
            <a:ext cx="249237" cy="714375"/>
          </a:xfrm>
          <a:prstGeom prst="rect">
            <a:avLst/>
          </a:prstGeom>
          <a:solidFill>
            <a:schemeClr val="bg1"/>
          </a:solidFill>
          <a:ln w="9525">
            <a:noFill/>
            <a:round/>
            <a:headEnd/>
            <a:tailEnd/>
          </a:ln>
        </p:spPr>
        <p:txBody>
          <a:bodyPr lIns="89584" tIns="44792" rIns="89584" bIns="44792">
            <a:prstTxWarp prst="textNoShape">
              <a:avLst/>
            </a:prstTxWarp>
          </a:bodyPr>
          <a:lstStyle/>
          <a:p>
            <a:endParaRPr lang="en-US"/>
          </a:p>
        </p:txBody>
      </p:sp>
      <p:graphicFrame>
        <p:nvGraphicFramePr>
          <p:cNvPr id="45058" name="Object 2"/>
          <p:cNvGraphicFramePr>
            <a:graphicFrameLocks noChangeAspect="1"/>
          </p:cNvGraphicFramePr>
          <p:nvPr/>
        </p:nvGraphicFramePr>
        <p:xfrm>
          <a:off x="322263" y="4413250"/>
          <a:ext cx="508000" cy="901700"/>
        </p:xfrm>
        <a:graphic>
          <a:graphicData uri="http://schemas.openxmlformats.org/presentationml/2006/ole">
            <p:oleObj spid="_x0000_s45058" name="Equation" r:id="rId7" imgW="241300" imgH="431800" progId="Equation.3">
              <p:embed/>
            </p:oleObj>
          </a:graphicData>
        </a:graphic>
      </p:graphicFrame>
      <p:graphicFrame>
        <p:nvGraphicFramePr>
          <p:cNvPr id="45059" name="Object 3"/>
          <p:cNvGraphicFramePr>
            <a:graphicFrameLocks noChangeAspect="1"/>
          </p:cNvGraphicFramePr>
          <p:nvPr/>
        </p:nvGraphicFramePr>
        <p:xfrm>
          <a:off x="371475" y="1109663"/>
          <a:ext cx="4238625" cy="1060450"/>
        </p:xfrm>
        <a:graphic>
          <a:graphicData uri="http://schemas.openxmlformats.org/presentationml/2006/ole">
            <p:oleObj spid="_x0000_s45059" name="Equation" r:id="rId8" imgW="1879600" imgH="457200" progId="Equation.3">
              <p:embed/>
            </p:oleObj>
          </a:graphicData>
        </a:graphic>
      </p:graphicFrame>
      <p:cxnSp>
        <p:nvCxnSpPr>
          <p:cNvPr id="18" name="Curved Connector 17"/>
          <p:cNvCxnSpPr/>
          <p:nvPr/>
        </p:nvCxnSpPr>
        <p:spPr bwMode="auto">
          <a:xfrm>
            <a:off x="2528888" y="2254250"/>
            <a:ext cx="647700" cy="661988"/>
          </a:xfrm>
          <a:prstGeom prst="curvedConnector3">
            <a:avLst>
              <a:gd name="adj1" fmla="val 50000"/>
            </a:avLst>
          </a:prstGeom>
          <a:ln>
            <a:solidFill>
              <a:srgbClr val="FF0000"/>
            </a:solidFill>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23" name="Rounded Rectangle 22"/>
          <p:cNvSpPr/>
          <p:nvPr/>
        </p:nvSpPr>
        <p:spPr bwMode="auto">
          <a:xfrm>
            <a:off x="2454275" y="1049338"/>
            <a:ext cx="2178050" cy="1225550"/>
          </a:xfrm>
          <a:prstGeom prst="roundRect">
            <a:avLst/>
          </a:prstGeom>
          <a:noFill/>
          <a:ln w="28575" cap="flat" cmpd="sng" algn="ctr">
            <a:solidFill>
              <a:srgbClr val="FF0000"/>
            </a:solidFill>
            <a:prstDash val="solid"/>
            <a:round/>
            <a:headEnd type="none" w="med" len="med"/>
            <a:tailEnd type="none" w="med" len="med"/>
          </a:ln>
          <a:effectLst>
            <a:outerShdw blurRad="50800" dist="38100" dir="2700000">
              <a:srgbClr val="A387B0">
                <a:alpha val="43000"/>
              </a:srgbClr>
            </a:outerShdw>
          </a:effectLst>
        </p:spPr>
        <p:txBody>
          <a:bodyPr lIns="89584" tIns="44792" rIns="89584" bIns="44792">
            <a:prstTxWarp prst="textNoShape">
              <a:avLst/>
            </a:prstTxWarp>
          </a:bodyPr>
          <a:lstStyle/>
          <a:p>
            <a:pPr>
              <a:defRPr/>
            </a:pPr>
            <a:endParaRPr lang="en-US"/>
          </a:p>
        </p:txBody>
      </p:sp>
      <p:sp>
        <p:nvSpPr>
          <p:cNvPr id="45072" name="TextBox 15"/>
          <p:cNvSpPr txBox="1">
            <a:spLocks noChangeArrowheads="1"/>
          </p:cNvSpPr>
          <p:nvPr/>
        </p:nvSpPr>
        <p:spPr bwMode="auto">
          <a:xfrm>
            <a:off x="3109913" y="2655888"/>
            <a:ext cx="2236787" cy="398462"/>
          </a:xfrm>
          <a:prstGeom prst="rect">
            <a:avLst/>
          </a:prstGeom>
          <a:noFill/>
          <a:ln w="9525">
            <a:noFill/>
            <a:miter lim="800000"/>
            <a:headEnd/>
            <a:tailEnd/>
          </a:ln>
        </p:spPr>
        <p:txBody>
          <a:bodyPr wrap="none" lIns="89584" tIns="44792" rIns="89584" bIns="44792">
            <a:prstTxWarp prst="textNoShape">
              <a:avLst/>
            </a:prstTxWarp>
            <a:spAutoFit/>
          </a:bodyPr>
          <a:lstStyle/>
          <a:p>
            <a:r>
              <a:rPr lang="en-US" sz="2000">
                <a:solidFill>
                  <a:srgbClr val="FF0000"/>
                </a:solidFill>
                <a:latin typeface="Times" pitchFamily="-112" charset="0"/>
                <a:ea typeface="Times" pitchFamily="-112" charset="0"/>
                <a:cs typeface="Times" pitchFamily="-112" charset="0"/>
              </a:rPr>
              <a:t>Isoscalar correction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10"/>
          <p:cNvSpPr/>
          <p:nvPr/>
        </p:nvSpPr>
        <p:spPr bwMode="auto">
          <a:xfrm>
            <a:off x="226349" y="4375806"/>
            <a:ext cx="2741342" cy="1722659"/>
          </a:xfrm>
          <a:prstGeom prst="rect">
            <a:avLst/>
          </a:prstGeom>
          <a:solidFill>
            <a:srgbClr val="FFED9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Arial Unicode MS" pitchFamily="34" charset="-128"/>
              <a:cs typeface="Arial Unicode MS" pitchFamily="34" charset="-128"/>
            </a:endParaRPr>
          </a:p>
        </p:txBody>
      </p:sp>
      <p:sp>
        <p:nvSpPr>
          <p:cNvPr id="47106" name="Slide Number Placeholder 3"/>
          <p:cNvSpPr>
            <a:spLocks noGrp="1"/>
          </p:cNvSpPr>
          <p:nvPr>
            <p:ph type="sldNum" sz="quarter" idx="10"/>
          </p:nvPr>
        </p:nvSpPr>
        <p:spPr>
          <a:noFill/>
        </p:spPr>
        <p:txBody>
          <a:bodyPr/>
          <a:lstStyle/>
          <a:p>
            <a:pPr defTabSz="831850"/>
            <a:fld id="{037EE913-336B-4942-80DD-CD5D6C9A77D5}" type="slidenum">
              <a:rPr lang="en-US" smtClean="0"/>
              <a:pPr defTabSz="831850"/>
              <a:t>14</a:t>
            </a:fld>
            <a:endParaRPr lang="en-US" smtClean="0"/>
          </a:p>
        </p:txBody>
      </p:sp>
      <p:sp>
        <p:nvSpPr>
          <p:cNvPr id="47107" name="Rectangle 2"/>
          <p:cNvSpPr>
            <a:spLocks noGrp="1" noChangeArrowheads="1"/>
          </p:cNvSpPr>
          <p:nvPr>
            <p:ph type="title"/>
          </p:nvPr>
        </p:nvSpPr>
        <p:spPr>
          <a:xfrm>
            <a:off x="373063" y="374650"/>
            <a:ext cx="8751887" cy="395288"/>
          </a:xfrm>
        </p:spPr>
        <p:txBody>
          <a:bodyPr/>
          <a:lstStyle/>
          <a:p>
            <a:r>
              <a:rPr lang="en-US" sz="2400" dirty="0"/>
              <a:t>E03-103:</a:t>
            </a:r>
            <a:r>
              <a:rPr lang="en-US" sz="2400" dirty="0" smtClean="0"/>
              <a:t> </a:t>
            </a:r>
            <a:r>
              <a:rPr lang="en-US" sz="2400" baseline="30000" dirty="0" smtClean="0"/>
              <a:t>3</a:t>
            </a:r>
            <a:r>
              <a:rPr lang="en-US" sz="2400" dirty="0" smtClean="0"/>
              <a:t>He </a:t>
            </a:r>
            <a:r>
              <a:rPr lang="en-US" sz="2400" dirty="0"/>
              <a:t>EMC ratio</a:t>
            </a:r>
          </a:p>
        </p:txBody>
      </p:sp>
      <p:sp>
        <p:nvSpPr>
          <p:cNvPr id="47109" name="Text Box 3"/>
          <p:cNvSpPr txBox="1">
            <a:spLocks noChangeArrowheads="1"/>
          </p:cNvSpPr>
          <p:nvPr/>
        </p:nvSpPr>
        <p:spPr bwMode="auto">
          <a:xfrm>
            <a:off x="215524" y="2990454"/>
            <a:ext cx="2532063" cy="708025"/>
          </a:xfrm>
          <a:prstGeom prst="rect">
            <a:avLst/>
          </a:prstGeom>
          <a:noFill/>
          <a:ln w="9525">
            <a:noFill/>
            <a:round/>
            <a:headEnd/>
            <a:tailEnd/>
          </a:ln>
        </p:spPr>
        <p:txBody>
          <a:bodyPr lIns="88173" tIns="45850" rIns="88173" bIns="45850">
            <a:prstTxWarp prst="textNoShape">
              <a:avLst/>
            </a:prstTxWarp>
            <a:spAutoFit/>
          </a:bodyPr>
          <a:lstStyle/>
          <a:p>
            <a:pPr algn="ct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2000" dirty="0">
                <a:solidFill>
                  <a:srgbClr val="000000"/>
                </a:solidFill>
                <a:latin typeface="Times" pitchFamily="-112" charset="0"/>
                <a:ea typeface="Times" pitchFamily="-112" charset="0"/>
                <a:cs typeface="Times" pitchFamily="-112" charset="0"/>
              </a:rPr>
              <a:t>Large proton excess correction</a:t>
            </a:r>
          </a:p>
        </p:txBody>
      </p:sp>
      <p:sp>
        <p:nvSpPr>
          <p:cNvPr id="47110" name="Line 4"/>
          <p:cNvSpPr>
            <a:spLocks noChangeShapeType="1"/>
          </p:cNvSpPr>
          <p:nvPr/>
        </p:nvSpPr>
        <p:spPr bwMode="auto">
          <a:xfrm rot="180000">
            <a:off x="7885113" y="3513138"/>
            <a:ext cx="52387" cy="1079500"/>
          </a:xfrm>
          <a:prstGeom prst="line">
            <a:avLst/>
          </a:prstGeom>
          <a:noFill/>
          <a:ln w="57150">
            <a:solidFill>
              <a:schemeClr val="bg2"/>
            </a:solidFill>
            <a:miter lim="800000"/>
            <a:headEnd/>
            <a:tailEnd type="triangle" w="med" len="med"/>
          </a:ln>
        </p:spPr>
        <p:txBody>
          <a:bodyPr lIns="89584" tIns="44792" rIns="89584" bIns="44792">
            <a:prstTxWarp prst="textNoShape">
              <a:avLst/>
            </a:prstTxWarp>
          </a:bodyPr>
          <a:lstStyle/>
          <a:p>
            <a:endParaRPr lang="en-US"/>
          </a:p>
        </p:txBody>
      </p:sp>
      <p:sp>
        <p:nvSpPr>
          <p:cNvPr id="47111" name="Rectangle 8"/>
          <p:cNvSpPr>
            <a:spLocks noChangeArrowheads="1"/>
          </p:cNvSpPr>
          <p:nvPr/>
        </p:nvSpPr>
        <p:spPr bwMode="auto">
          <a:xfrm rot="-1380000">
            <a:off x="7326313" y="4506913"/>
            <a:ext cx="2728912" cy="369887"/>
          </a:xfrm>
          <a:prstGeom prst="rect">
            <a:avLst/>
          </a:prstGeom>
          <a:noFill/>
          <a:ln w="9525">
            <a:noFill/>
            <a:round/>
            <a:headEnd/>
            <a:tailEnd/>
          </a:ln>
        </p:spPr>
        <p:txBody>
          <a:bodyPr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1800">
                <a:solidFill>
                  <a:srgbClr val="808080"/>
                </a:solidFill>
              </a:rPr>
              <a:t>Preliminary</a:t>
            </a:r>
          </a:p>
        </p:txBody>
      </p:sp>
      <p:sp>
        <p:nvSpPr>
          <p:cNvPr id="47112" name="Line 4"/>
          <p:cNvSpPr>
            <a:spLocks noChangeShapeType="1"/>
          </p:cNvSpPr>
          <p:nvPr/>
        </p:nvSpPr>
        <p:spPr bwMode="auto">
          <a:xfrm>
            <a:off x="2603018" y="3357300"/>
            <a:ext cx="5245582" cy="528900"/>
          </a:xfrm>
          <a:prstGeom prst="line">
            <a:avLst/>
          </a:prstGeom>
          <a:noFill/>
          <a:ln w="9360">
            <a:solidFill>
              <a:srgbClr val="000000"/>
            </a:solidFill>
            <a:miter lim="800000"/>
            <a:headEnd/>
            <a:tailEnd/>
          </a:ln>
        </p:spPr>
        <p:txBody>
          <a:bodyPr lIns="89584" tIns="44792" rIns="89584" bIns="44792">
            <a:prstTxWarp prst="textNoShape">
              <a:avLst/>
            </a:prstTxWarp>
          </a:bodyPr>
          <a:lstStyle/>
          <a:p>
            <a:endParaRPr lang="en-US"/>
          </a:p>
        </p:txBody>
      </p:sp>
      <p:pic>
        <p:nvPicPr>
          <p:cNvPr id="9" name="Picture 8" descr="he3_pub_newjra.eps"/>
          <p:cNvPicPr>
            <a:picLocks noChangeAspect="1"/>
          </p:cNvPicPr>
          <p:nvPr/>
        </p:nvPicPr>
        <mc:AlternateContent>
          <mc:Choice xmlns:ma="http://schemas.microsoft.com/office/mac/drawingml/2008/main" Requires="ma">
            <p:blipFill>
              <a:blip r:embed="rId3"/>
              <a:srcRect t="10165" r="8889" b="3388"/>
              <a:stretch>
                <a:fillRect/>
              </a:stretch>
            </p:blipFill>
          </mc:Choice>
          <mc:Fallback>
            <p:blipFill>
              <a:blip r:embed="rId4"/>
              <a:srcRect t="10165" r="8889" b="3388"/>
              <a:stretch>
                <a:fillRect/>
              </a:stretch>
            </p:blipFill>
          </mc:Fallback>
        </mc:AlternateContent>
        <p:spPr>
          <a:xfrm>
            <a:off x="2711450" y="1812268"/>
            <a:ext cx="6560754" cy="4666001"/>
          </a:xfrm>
          <a:prstGeom prst="rect">
            <a:avLst/>
          </a:prstGeom>
        </p:spPr>
      </p:pic>
      <p:sp>
        <p:nvSpPr>
          <p:cNvPr id="10" name="TextBox 9"/>
          <p:cNvSpPr txBox="1"/>
          <p:nvPr/>
        </p:nvSpPr>
        <p:spPr>
          <a:xfrm>
            <a:off x="238926" y="4551843"/>
            <a:ext cx="2728766" cy="1323439"/>
          </a:xfrm>
          <a:prstGeom prst="rect">
            <a:avLst/>
          </a:prstGeom>
          <a:noFill/>
        </p:spPr>
        <p:txBody>
          <a:bodyPr wrap="square" rtlCol="0">
            <a:spAutoFit/>
          </a:bodyPr>
          <a:lstStyle/>
          <a:p>
            <a:pPr algn="ctr"/>
            <a:r>
              <a:rPr lang="en-US" sz="2000" dirty="0" err="1" smtClean="0"/>
              <a:t>Isoscalar</a:t>
            </a:r>
            <a:r>
              <a:rPr lang="en-US" sz="2000" dirty="0" smtClean="0"/>
              <a:t> correction done using </a:t>
            </a:r>
            <a:r>
              <a:rPr lang="en-US" sz="2000" dirty="0" smtClean="0">
                <a:solidFill>
                  <a:srgbClr val="FF0000"/>
                </a:solidFill>
              </a:rPr>
              <a:t>ratio of bound neutron to bound proton </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pPr defTabSz="946150"/>
            <a:fld id="{F359FCCB-0BE7-B64A-B4A6-4AD2A52B1A6C}" type="slidenum">
              <a:rPr lang="en-US" smtClean="0">
                <a:latin typeface="Arial" pitchFamily="4" charset="0"/>
                <a:ea typeface="Arial Unicode MS" charset="0"/>
                <a:cs typeface="Arial Unicode MS" charset="0"/>
              </a:rPr>
              <a:pPr defTabSz="946150"/>
              <a:t>15</a:t>
            </a:fld>
            <a:endParaRPr lang="en-US" smtClean="0">
              <a:latin typeface="Arial" pitchFamily="4" charset="0"/>
              <a:ea typeface="Arial Unicode MS" charset="0"/>
              <a:cs typeface="Arial Unicode MS" charset="0"/>
            </a:endParaRPr>
          </a:p>
        </p:txBody>
      </p:sp>
      <p:sp>
        <p:nvSpPr>
          <p:cNvPr id="51204" name="Text Box 3"/>
          <p:cNvSpPr txBox="1">
            <a:spLocks noChangeArrowheads="1"/>
          </p:cNvSpPr>
          <p:nvPr/>
        </p:nvSpPr>
        <p:spPr bwMode="auto">
          <a:xfrm>
            <a:off x="272088" y="1063064"/>
            <a:ext cx="4267474" cy="1120971"/>
          </a:xfrm>
          <a:prstGeom prst="rect">
            <a:avLst/>
          </a:prstGeom>
          <a:noFill/>
          <a:ln w="9525">
            <a:noFill/>
            <a:round/>
            <a:headEnd/>
            <a:tailEnd/>
          </a:ln>
        </p:spPr>
        <p:txBody>
          <a:bodyPr wrap="square" lIns="100278" tIns="52145" rIns="100278" bIns="52145">
            <a:prstTxWarp prst="textNoShape">
              <a:avLst/>
            </a:prstTxWarp>
            <a:spAutoFit/>
          </a:bodyPr>
          <a:lstStyle/>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200" dirty="0">
                <a:solidFill>
                  <a:srgbClr val="000000"/>
                </a:solidFill>
                <a:latin typeface="Times" pitchFamily="4" charset="0"/>
                <a:ea typeface="Times" pitchFamily="4" charset="0"/>
                <a:cs typeface="Times" pitchFamily="4" charset="0"/>
              </a:rPr>
              <a:t>Magnitude of the EMC effect for C and </a:t>
            </a:r>
            <a:r>
              <a:rPr lang="en-GB" sz="2200" baseline="30000" dirty="0">
                <a:solidFill>
                  <a:srgbClr val="000000"/>
                </a:solidFill>
                <a:latin typeface="Times" pitchFamily="4" charset="0"/>
                <a:ea typeface="Times" pitchFamily="4" charset="0"/>
                <a:cs typeface="Times" pitchFamily="4" charset="0"/>
              </a:rPr>
              <a:t>4</a:t>
            </a:r>
            <a:r>
              <a:rPr lang="en-GB" sz="2200" dirty="0">
                <a:solidFill>
                  <a:srgbClr val="000000"/>
                </a:solidFill>
                <a:latin typeface="Times" pitchFamily="4" charset="0"/>
                <a:ea typeface="Times" pitchFamily="4" charset="0"/>
                <a:cs typeface="Times" pitchFamily="4" charset="0"/>
              </a:rPr>
              <a:t>He very </a:t>
            </a:r>
            <a:r>
              <a:rPr lang="en-GB" sz="2200" dirty="0" smtClean="0">
                <a:solidFill>
                  <a:srgbClr val="000000"/>
                </a:solidFill>
                <a:latin typeface="Times" pitchFamily="4" charset="0"/>
                <a:ea typeface="Times" pitchFamily="4" charset="0"/>
                <a:cs typeface="Times" pitchFamily="4" charset="0"/>
              </a:rPr>
              <a:t>similar, and </a:t>
            </a:r>
          </a:p>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200" dirty="0" smtClean="0">
                <a:solidFill>
                  <a:srgbClr val="000000"/>
                </a:solidFill>
                <a:latin typeface="Times" pitchFamily="4" charset="0"/>
                <a:ea typeface="Times" pitchFamily="4" charset="0"/>
                <a:cs typeface="Times" pitchFamily="4" charset="0"/>
              </a:rPr>
              <a:t>                                 </a:t>
            </a:r>
            <a:r>
              <a:rPr lang="en-GB" sz="2200" dirty="0" smtClean="0">
                <a:solidFill>
                  <a:srgbClr val="FF0000"/>
                </a:solidFill>
                <a:latin typeface="Symbol" pitchFamily="4" charset="2"/>
                <a:ea typeface="Times" pitchFamily="4" charset="0"/>
                <a:cs typeface="Times" pitchFamily="4" charset="0"/>
              </a:rPr>
              <a:t>r</a:t>
            </a:r>
            <a:r>
              <a:rPr lang="en-GB" sz="2200" dirty="0" smtClean="0">
                <a:solidFill>
                  <a:srgbClr val="FF0000"/>
                </a:solidFill>
                <a:latin typeface="Times" pitchFamily="4" charset="0"/>
                <a:ea typeface="Times" pitchFamily="4" charset="0"/>
                <a:cs typeface="Times" pitchFamily="4" charset="0"/>
              </a:rPr>
              <a:t>(</a:t>
            </a:r>
            <a:r>
              <a:rPr lang="en-GB" sz="2200" baseline="30000" dirty="0" smtClean="0">
                <a:solidFill>
                  <a:srgbClr val="FF0000"/>
                </a:solidFill>
                <a:latin typeface="Times" pitchFamily="4" charset="0"/>
                <a:ea typeface="Times" pitchFamily="4" charset="0"/>
                <a:cs typeface="Times" pitchFamily="4" charset="0"/>
              </a:rPr>
              <a:t>4</a:t>
            </a:r>
            <a:r>
              <a:rPr lang="en-GB" sz="2200" dirty="0" smtClean="0">
                <a:solidFill>
                  <a:srgbClr val="FF0000"/>
                </a:solidFill>
                <a:latin typeface="Times" pitchFamily="4" charset="0"/>
                <a:ea typeface="Times" pitchFamily="4" charset="0"/>
                <a:cs typeface="Times" pitchFamily="4" charset="0"/>
              </a:rPr>
              <a:t>He) ~ </a:t>
            </a:r>
            <a:r>
              <a:rPr lang="en-GB" sz="2200" dirty="0" smtClean="0">
                <a:solidFill>
                  <a:srgbClr val="FF0000"/>
                </a:solidFill>
                <a:latin typeface="Symbol" pitchFamily="4" charset="2"/>
                <a:ea typeface="Times" pitchFamily="4" charset="0"/>
                <a:cs typeface="Times" pitchFamily="4" charset="0"/>
              </a:rPr>
              <a:t>r</a:t>
            </a:r>
            <a:r>
              <a:rPr lang="en-GB" sz="2200" dirty="0" smtClean="0">
                <a:solidFill>
                  <a:srgbClr val="FF0000"/>
                </a:solidFill>
                <a:latin typeface="Times" pitchFamily="4" charset="0"/>
                <a:ea typeface="Times" pitchFamily="4" charset="0"/>
                <a:cs typeface="Times" pitchFamily="4" charset="0"/>
              </a:rPr>
              <a:t>(</a:t>
            </a:r>
            <a:r>
              <a:rPr lang="en-GB" sz="2200" baseline="30000" dirty="0" smtClean="0">
                <a:solidFill>
                  <a:srgbClr val="FF0000"/>
                </a:solidFill>
                <a:latin typeface="Times" pitchFamily="4" charset="0"/>
                <a:ea typeface="Times" pitchFamily="4" charset="0"/>
                <a:cs typeface="Times" pitchFamily="4" charset="0"/>
              </a:rPr>
              <a:t>12</a:t>
            </a:r>
            <a:r>
              <a:rPr lang="en-GB" sz="2200" dirty="0" smtClean="0">
                <a:solidFill>
                  <a:srgbClr val="FF0000"/>
                </a:solidFill>
                <a:latin typeface="Times" pitchFamily="4" charset="0"/>
                <a:ea typeface="Times" pitchFamily="4" charset="0"/>
                <a:cs typeface="Times" pitchFamily="4" charset="0"/>
              </a:rPr>
              <a:t>C)</a:t>
            </a:r>
            <a:endParaRPr lang="en-GB" sz="2200" dirty="0" smtClean="0">
              <a:solidFill>
                <a:srgbClr val="000000"/>
              </a:solidFill>
              <a:latin typeface="Times" pitchFamily="4" charset="0"/>
              <a:ea typeface="Times" pitchFamily="4" charset="0"/>
              <a:cs typeface="Times" pitchFamily="4" charset="0"/>
            </a:endParaRPr>
          </a:p>
        </p:txBody>
      </p:sp>
      <p:sp>
        <p:nvSpPr>
          <p:cNvPr id="51206" name="Rectangle 8"/>
          <p:cNvSpPr>
            <a:spLocks noGrp="1" noChangeArrowheads="1"/>
          </p:cNvSpPr>
          <p:nvPr>
            <p:ph type="title"/>
          </p:nvPr>
        </p:nvSpPr>
        <p:spPr>
          <a:xfrm>
            <a:off x="373063" y="374650"/>
            <a:ext cx="8751887" cy="395288"/>
          </a:xfrm>
          <a:noFill/>
        </p:spPr>
        <p:txBody>
          <a:bodyPr/>
          <a:lstStyle/>
          <a:p>
            <a:r>
              <a:rPr lang="en-US" sz="2400" smtClean="0">
                <a:ea typeface="ＭＳ Ｐゴシック" pitchFamily="4" charset="-128"/>
                <a:cs typeface="ＭＳ Ｐゴシック" pitchFamily="4" charset="-128"/>
              </a:rPr>
              <a:t>A or density dependence ?</a:t>
            </a:r>
          </a:p>
        </p:txBody>
      </p:sp>
      <p:sp>
        <p:nvSpPr>
          <p:cNvPr id="51207" name="TextBox 9"/>
          <p:cNvSpPr txBox="1">
            <a:spLocks noChangeArrowheads="1"/>
          </p:cNvSpPr>
          <p:nvPr/>
        </p:nvSpPr>
        <p:spPr bwMode="auto">
          <a:xfrm>
            <a:off x="638812" y="2308556"/>
            <a:ext cx="3837876" cy="461962"/>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FF0000"/>
                </a:solidFill>
              </a:rPr>
              <a:t>EMC effect:  </a:t>
            </a:r>
            <a:r>
              <a:rPr lang="en-US" dirty="0" err="1">
                <a:solidFill>
                  <a:srgbClr val="FF0000"/>
                </a:solidFill>
                <a:latin typeface="Symbol" pitchFamily="4" charset="2"/>
                <a:ea typeface="Symbol" pitchFamily="4" charset="2"/>
                <a:cs typeface="Symbol" pitchFamily="4" charset="2"/>
              </a:rPr>
              <a:t>r</a:t>
            </a:r>
            <a:r>
              <a:rPr lang="en-US" dirty="0">
                <a:solidFill>
                  <a:srgbClr val="FF0000"/>
                </a:solidFill>
                <a:latin typeface="Symbol" pitchFamily="4" charset="2"/>
                <a:ea typeface="Symbol" pitchFamily="4" charset="2"/>
                <a:cs typeface="Symbol" pitchFamily="4" charset="2"/>
              </a:rPr>
              <a:t>-</a:t>
            </a:r>
            <a:r>
              <a:rPr lang="en-US" dirty="0">
                <a:solidFill>
                  <a:srgbClr val="FF0000"/>
                </a:solidFill>
              </a:rPr>
              <a:t>dependent</a:t>
            </a:r>
          </a:p>
        </p:txBody>
      </p:sp>
      <p:pic>
        <p:nvPicPr>
          <p:cNvPr id="12" name="Picture 11" descr="he4_12c_comp.eps"/>
          <p:cNvPicPr>
            <a:picLocks noChangeAspect="1"/>
          </p:cNvPicPr>
          <p:nvPr/>
        </p:nvPicPr>
        <mc:AlternateContent xmlns:ma="http://schemas.microsoft.com/office/mac/drawingml/2008/main">
          <mc:Choice Requires="ma">
            <p:blipFill>
              <a:blip r:embed="rId3"/>
              <a:srcRect l="3529" t="50909" r="3529"/>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l="3529" t="50909" r="3529"/>
              <a:stretch>
                <a:fillRect/>
              </a:stretch>
            </p:blipFill>
          </mc:Fallback>
        </mc:AlternateContent>
        <p:spPr>
          <a:xfrm>
            <a:off x="4636936" y="234840"/>
            <a:ext cx="5421464" cy="3705877"/>
          </a:xfrm>
          <a:prstGeom prst="rect">
            <a:avLst/>
          </a:prstGeom>
        </p:spPr>
      </p:pic>
      <p:sp>
        <p:nvSpPr>
          <p:cNvPr id="51205" name="Rectangle 5"/>
          <p:cNvSpPr>
            <a:spLocks noChangeArrowheads="1"/>
          </p:cNvSpPr>
          <p:nvPr/>
        </p:nvSpPr>
        <p:spPr bwMode="auto">
          <a:xfrm rot="-1380000">
            <a:off x="8123377" y="2458815"/>
            <a:ext cx="1573213" cy="420688"/>
          </a:xfrm>
          <a:prstGeom prst="rect">
            <a:avLst/>
          </a:prstGeom>
          <a:noFill/>
          <a:ln w="9525">
            <a:noFill/>
            <a:round/>
            <a:headEnd/>
            <a:tailEnd/>
          </a:ln>
        </p:spPr>
        <p:txBody>
          <a:bodyPr lIns="100278" tIns="52145" rIns="100278" bIns="52145">
            <a:prstTxWarp prst="textNoShape">
              <a:avLst/>
            </a:prstTxWarp>
            <a:spAutoFit/>
          </a:bodyPr>
          <a:lstStyle/>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000" dirty="0">
                <a:solidFill>
                  <a:srgbClr val="808080"/>
                </a:solidFill>
              </a:rPr>
              <a:t>Preliminary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pPr defTabSz="946150"/>
            <a:fld id="{F359FCCB-0BE7-B64A-B4A6-4AD2A52B1A6C}" type="slidenum">
              <a:rPr lang="en-US" smtClean="0">
                <a:latin typeface="Arial" pitchFamily="4" charset="0"/>
                <a:ea typeface="Arial Unicode MS" charset="0"/>
                <a:cs typeface="Arial Unicode MS" charset="0"/>
              </a:rPr>
              <a:pPr defTabSz="946150"/>
              <a:t>16</a:t>
            </a:fld>
            <a:endParaRPr lang="en-US" smtClean="0">
              <a:latin typeface="Arial" pitchFamily="4" charset="0"/>
              <a:ea typeface="Arial Unicode MS" charset="0"/>
              <a:cs typeface="Arial Unicode MS" charset="0"/>
            </a:endParaRPr>
          </a:p>
        </p:txBody>
      </p:sp>
      <p:sp>
        <p:nvSpPr>
          <p:cNvPr id="51204" name="Text Box 3"/>
          <p:cNvSpPr txBox="1">
            <a:spLocks noChangeArrowheads="1"/>
          </p:cNvSpPr>
          <p:nvPr/>
        </p:nvSpPr>
        <p:spPr bwMode="auto">
          <a:xfrm>
            <a:off x="272088" y="1063064"/>
            <a:ext cx="4267474" cy="1120971"/>
          </a:xfrm>
          <a:prstGeom prst="rect">
            <a:avLst/>
          </a:prstGeom>
          <a:noFill/>
          <a:ln w="9525">
            <a:noFill/>
            <a:round/>
            <a:headEnd/>
            <a:tailEnd/>
          </a:ln>
        </p:spPr>
        <p:txBody>
          <a:bodyPr wrap="square" lIns="100278" tIns="52145" rIns="100278" bIns="52145">
            <a:prstTxWarp prst="textNoShape">
              <a:avLst/>
            </a:prstTxWarp>
            <a:spAutoFit/>
          </a:bodyPr>
          <a:lstStyle/>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200" dirty="0">
                <a:solidFill>
                  <a:srgbClr val="000000"/>
                </a:solidFill>
                <a:latin typeface="Times" pitchFamily="4" charset="0"/>
                <a:ea typeface="Times" pitchFamily="4" charset="0"/>
                <a:cs typeface="Times" pitchFamily="4" charset="0"/>
              </a:rPr>
              <a:t>Magnitude of the EMC effect for C and </a:t>
            </a:r>
            <a:r>
              <a:rPr lang="en-GB" sz="2200" baseline="30000" dirty="0">
                <a:solidFill>
                  <a:srgbClr val="000000"/>
                </a:solidFill>
                <a:latin typeface="Times" pitchFamily="4" charset="0"/>
                <a:ea typeface="Times" pitchFamily="4" charset="0"/>
                <a:cs typeface="Times" pitchFamily="4" charset="0"/>
              </a:rPr>
              <a:t>4</a:t>
            </a:r>
            <a:r>
              <a:rPr lang="en-GB" sz="2200" dirty="0">
                <a:solidFill>
                  <a:srgbClr val="000000"/>
                </a:solidFill>
                <a:latin typeface="Times" pitchFamily="4" charset="0"/>
                <a:ea typeface="Times" pitchFamily="4" charset="0"/>
                <a:cs typeface="Times" pitchFamily="4" charset="0"/>
              </a:rPr>
              <a:t>He very </a:t>
            </a:r>
            <a:r>
              <a:rPr lang="en-GB" sz="2200" dirty="0" smtClean="0">
                <a:solidFill>
                  <a:srgbClr val="000000"/>
                </a:solidFill>
                <a:latin typeface="Times" pitchFamily="4" charset="0"/>
                <a:ea typeface="Times" pitchFamily="4" charset="0"/>
                <a:cs typeface="Times" pitchFamily="4" charset="0"/>
              </a:rPr>
              <a:t>similar, and </a:t>
            </a:r>
          </a:p>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200" dirty="0" smtClean="0">
                <a:solidFill>
                  <a:srgbClr val="000000"/>
                </a:solidFill>
                <a:latin typeface="Times" pitchFamily="4" charset="0"/>
                <a:ea typeface="Times" pitchFamily="4" charset="0"/>
                <a:cs typeface="Times" pitchFamily="4" charset="0"/>
              </a:rPr>
              <a:t>                                 </a:t>
            </a:r>
            <a:r>
              <a:rPr lang="en-GB" sz="2200" dirty="0" smtClean="0">
                <a:solidFill>
                  <a:srgbClr val="FF0000"/>
                </a:solidFill>
                <a:latin typeface="Symbol" pitchFamily="4" charset="2"/>
                <a:ea typeface="Times" pitchFamily="4" charset="0"/>
                <a:cs typeface="Times" pitchFamily="4" charset="0"/>
              </a:rPr>
              <a:t>r</a:t>
            </a:r>
            <a:r>
              <a:rPr lang="en-GB" sz="2200" dirty="0" smtClean="0">
                <a:solidFill>
                  <a:srgbClr val="FF0000"/>
                </a:solidFill>
                <a:latin typeface="Times" pitchFamily="4" charset="0"/>
                <a:ea typeface="Times" pitchFamily="4" charset="0"/>
                <a:cs typeface="Times" pitchFamily="4" charset="0"/>
              </a:rPr>
              <a:t>(</a:t>
            </a:r>
            <a:r>
              <a:rPr lang="en-GB" sz="2200" baseline="30000" dirty="0" smtClean="0">
                <a:solidFill>
                  <a:srgbClr val="FF0000"/>
                </a:solidFill>
                <a:latin typeface="Times" pitchFamily="4" charset="0"/>
                <a:ea typeface="Times" pitchFamily="4" charset="0"/>
                <a:cs typeface="Times" pitchFamily="4" charset="0"/>
              </a:rPr>
              <a:t>4</a:t>
            </a:r>
            <a:r>
              <a:rPr lang="en-GB" sz="2200" dirty="0" smtClean="0">
                <a:solidFill>
                  <a:srgbClr val="FF0000"/>
                </a:solidFill>
                <a:latin typeface="Times" pitchFamily="4" charset="0"/>
                <a:ea typeface="Times" pitchFamily="4" charset="0"/>
                <a:cs typeface="Times" pitchFamily="4" charset="0"/>
              </a:rPr>
              <a:t>He) ~ </a:t>
            </a:r>
            <a:r>
              <a:rPr lang="en-GB" sz="2200" dirty="0" smtClean="0">
                <a:solidFill>
                  <a:srgbClr val="FF0000"/>
                </a:solidFill>
                <a:latin typeface="Symbol" pitchFamily="4" charset="2"/>
                <a:ea typeface="Times" pitchFamily="4" charset="0"/>
                <a:cs typeface="Times" pitchFamily="4" charset="0"/>
              </a:rPr>
              <a:t>r</a:t>
            </a:r>
            <a:r>
              <a:rPr lang="en-GB" sz="2200" dirty="0" smtClean="0">
                <a:solidFill>
                  <a:srgbClr val="FF0000"/>
                </a:solidFill>
                <a:latin typeface="Times" pitchFamily="4" charset="0"/>
                <a:ea typeface="Times" pitchFamily="4" charset="0"/>
                <a:cs typeface="Times" pitchFamily="4" charset="0"/>
              </a:rPr>
              <a:t>(</a:t>
            </a:r>
            <a:r>
              <a:rPr lang="en-GB" sz="2200" baseline="30000" dirty="0" smtClean="0">
                <a:solidFill>
                  <a:srgbClr val="FF0000"/>
                </a:solidFill>
                <a:latin typeface="Times" pitchFamily="4" charset="0"/>
                <a:ea typeface="Times" pitchFamily="4" charset="0"/>
                <a:cs typeface="Times" pitchFamily="4" charset="0"/>
              </a:rPr>
              <a:t>12</a:t>
            </a:r>
            <a:r>
              <a:rPr lang="en-GB" sz="2200" dirty="0" smtClean="0">
                <a:solidFill>
                  <a:srgbClr val="FF0000"/>
                </a:solidFill>
                <a:latin typeface="Times" pitchFamily="4" charset="0"/>
                <a:ea typeface="Times" pitchFamily="4" charset="0"/>
                <a:cs typeface="Times" pitchFamily="4" charset="0"/>
              </a:rPr>
              <a:t>C)</a:t>
            </a:r>
            <a:endParaRPr lang="en-GB" sz="2200" dirty="0" smtClean="0">
              <a:solidFill>
                <a:srgbClr val="000000"/>
              </a:solidFill>
              <a:latin typeface="Times" pitchFamily="4" charset="0"/>
              <a:ea typeface="Times" pitchFamily="4" charset="0"/>
              <a:cs typeface="Times" pitchFamily="4" charset="0"/>
            </a:endParaRPr>
          </a:p>
        </p:txBody>
      </p:sp>
      <p:sp>
        <p:nvSpPr>
          <p:cNvPr id="51206" name="Rectangle 8"/>
          <p:cNvSpPr>
            <a:spLocks noGrp="1" noChangeArrowheads="1"/>
          </p:cNvSpPr>
          <p:nvPr>
            <p:ph type="title"/>
          </p:nvPr>
        </p:nvSpPr>
        <p:spPr>
          <a:xfrm>
            <a:off x="373063" y="374650"/>
            <a:ext cx="8751887" cy="395288"/>
          </a:xfrm>
          <a:noFill/>
        </p:spPr>
        <p:txBody>
          <a:bodyPr/>
          <a:lstStyle/>
          <a:p>
            <a:r>
              <a:rPr lang="en-US" sz="2400" smtClean="0">
                <a:ea typeface="ＭＳ Ｐゴシック" pitchFamily="4" charset="-128"/>
                <a:cs typeface="ＭＳ Ｐゴシック" pitchFamily="4" charset="-128"/>
              </a:rPr>
              <a:t>A or density dependence ?</a:t>
            </a:r>
          </a:p>
        </p:txBody>
      </p:sp>
      <p:sp>
        <p:nvSpPr>
          <p:cNvPr id="51207" name="TextBox 9"/>
          <p:cNvSpPr txBox="1">
            <a:spLocks noChangeArrowheads="1"/>
          </p:cNvSpPr>
          <p:nvPr/>
        </p:nvSpPr>
        <p:spPr bwMode="auto">
          <a:xfrm>
            <a:off x="638812" y="2308556"/>
            <a:ext cx="3837876" cy="461962"/>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FF0000"/>
                </a:solidFill>
              </a:rPr>
              <a:t>EMC effect:  </a:t>
            </a:r>
            <a:r>
              <a:rPr lang="en-US" dirty="0" err="1">
                <a:solidFill>
                  <a:srgbClr val="FF0000"/>
                </a:solidFill>
                <a:latin typeface="Symbol" pitchFamily="4" charset="2"/>
                <a:ea typeface="Symbol" pitchFamily="4" charset="2"/>
                <a:cs typeface="Symbol" pitchFamily="4" charset="2"/>
              </a:rPr>
              <a:t>r</a:t>
            </a:r>
            <a:r>
              <a:rPr lang="en-US" dirty="0">
                <a:solidFill>
                  <a:srgbClr val="FF0000"/>
                </a:solidFill>
                <a:latin typeface="Symbol" pitchFamily="4" charset="2"/>
                <a:ea typeface="Symbol" pitchFamily="4" charset="2"/>
                <a:cs typeface="Symbol" pitchFamily="4" charset="2"/>
              </a:rPr>
              <a:t>-</a:t>
            </a:r>
            <a:r>
              <a:rPr lang="en-US" dirty="0">
                <a:solidFill>
                  <a:srgbClr val="FF0000"/>
                </a:solidFill>
              </a:rPr>
              <a:t>dependent</a:t>
            </a:r>
          </a:p>
        </p:txBody>
      </p:sp>
      <p:sp>
        <p:nvSpPr>
          <p:cNvPr id="10" name="Text Box 3"/>
          <p:cNvSpPr txBox="1">
            <a:spLocks noChangeArrowheads="1"/>
          </p:cNvSpPr>
          <p:nvPr/>
        </p:nvSpPr>
        <p:spPr bwMode="auto">
          <a:xfrm>
            <a:off x="272088" y="4068286"/>
            <a:ext cx="4229749" cy="1120971"/>
          </a:xfrm>
          <a:prstGeom prst="rect">
            <a:avLst/>
          </a:prstGeom>
          <a:noFill/>
          <a:ln w="9525">
            <a:noFill/>
            <a:round/>
            <a:headEnd/>
            <a:tailEnd/>
          </a:ln>
        </p:spPr>
        <p:txBody>
          <a:bodyPr wrap="square" lIns="100278" tIns="52145" rIns="100278" bIns="52145">
            <a:prstTxWarp prst="textNoShape">
              <a:avLst/>
            </a:prstTxWarp>
            <a:spAutoFit/>
          </a:bodyPr>
          <a:lstStyle/>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200" dirty="0">
                <a:solidFill>
                  <a:srgbClr val="000000"/>
                </a:solidFill>
                <a:latin typeface="Times" pitchFamily="4" charset="0"/>
                <a:ea typeface="Times" pitchFamily="4" charset="0"/>
                <a:cs typeface="Times" pitchFamily="4" charset="0"/>
              </a:rPr>
              <a:t>Magnitude of the EMC effect for C and </a:t>
            </a:r>
            <a:r>
              <a:rPr lang="en-GB" sz="2200" baseline="30000" dirty="0">
                <a:solidFill>
                  <a:srgbClr val="000000"/>
                </a:solidFill>
                <a:latin typeface="Times" pitchFamily="4" charset="0"/>
                <a:ea typeface="Times" pitchFamily="4" charset="0"/>
                <a:cs typeface="Times" pitchFamily="4" charset="0"/>
              </a:rPr>
              <a:t>9</a:t>
            </a:r>
            <a:r>
              <a:rPr lang="en-GB" sz="2200" dirty="0">
                <a:solidFill>
                  <a:srgbClr val="000000"/>
                </a:solidFill>
                <a:latin typeface="Times" pitchFamily="4" charset="0"/>
                <a:ea typeface="Times" pitchFamily="4" charset="0"/>
                <a:cs typeface="Times" pitchFamily="4" charset="0"/>
              </a:rPr>
              <a:t>Be very </a:t>
            </a:r>
            <a:r>
              <a:rPr lang="en-GB" sz="2200" dirty="0" smtClean="0">
                <a:solidFill>
                  <a:srgbClr val="000000"/>
                </a:solidFill>
                <a:latin typeface="Times" pitchFamily="4" charset="0"/>
                <a:ea typeface="Times" pitchFamily="4" charset="0"/>
                <a:cs typeface="Times" pitchFamily="4" charset="0"/>
              </a:rPr>
              <a:t>similar, but</a:t>
            </a:r>
            <a:r>
              <a:rPr lang="en-GB" sz="2200" dirty="0" smtClean="0">
                <a:solidFill>
                  <a:srgbClr val="FF0000"/>
                </a:solidFill>
                <a:latin typeface="Times" pitchFamily="4" charset="0"/>
                <a:ea typeface="Times" pitchFamily="4" charset="0"/>
                <a:cs typeface="Times" pitchFamily="4" charset="0"/>
              </a:rPr>
              <a:t> </a:t>
            </a:r>
          </a:p>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200" dirty="0" smtClean="0">
                <a:solidFill>
                  <a:srgbClr val="FF0000"/>
                </a:solidFill>
                <a:latin typeface="Times" pitchFamily="4" charset="0"/>
                <a:ea typeface="Times" pitchFamily="4" charset="0"/>
                <a:cs typeface="Times" pitchFamily="4" charset="0"/>
              </a:rPr>
              <a:t>                              </a:t>
            </a:r>
            <a:r>
              <a:rPr lang="en-GB" sz="2200" dirty="0" smtClean="0">
                <a:solidFill>
                  <a:srgbClr val="1200FF"/>
                </a:solidFill>
                <a:latin typeface="Symbol" pitchFamily="4" charset="2"/>
                <a:ea typeface="Times" pitchFamily="4" charset="0"/>
                <a:cs typeface="Times" pitchFamily="4" charset="0"/>
              </a:rPr>
              <a:t>r</a:t>
            </a:r>
            <a:r>
              <a:rPr lang="en-GB" sz="2200" dirty="0">
                <a:solidFill>
                  <a:srgbClr val="1200FF"/>
                </a:solidFill>
                <a:latin typeface="Times" pitchFamily="4" charset="0"/>
                <a:ea typeface="Times" pitchFamily="4" charset="0"/>
                <a:cs typeface="Times" pitchFamily="4" charset="0"/>
              </a:rPr>
              <a:t>(</a:t>
            </a:r>
            <a:r>
              <a:rPr lang="en-GB" sz="2200" baseline="30000" dirty="0">
                <a:solidFill>
                  <a:srgbClr val="1200FF"/>
                </a:solidFill>
                <a:latin typeface="Times" pitchFamily="4" charset="0"/>
                <a:ea typeface="Times" pitchFamily="4" charset="0"/>
                <a:cs typeface="Times" pitchFamily="4" charset="0"/>
              </a:rPr>
              <a:t>9</a:t>
            </a:r>
            <a:r>
              <a:rPr lang="en-GB" sz="2200" dirty="0">
                <a:solidFill>
                  <a:srgbClr val="1200FF"/>
                </a:solidFill>
                <a:latin typeface="Times" pitchFamily="4" charset="0"/>
                <a:ea typeface="Times" pitchFamily="4" charset="0"/>
                <a:cs typeface="Times" pitchFamily="4" charset="0"/>
              </a:rPr>
              <a:t>Be) &lt;&lt; </a:t>
            </a:r>
            <a:r>
              <a:rPr lang="en-GB" sz="2200" dirty="0">
                <a:solidFill>
                  <a:srgbClr val="1200FF"/>
                </a:solidFill>
                <a:latin typeface="Symbol" pitchFamily="4" charset="2"/>
                <a:ea typeface="Times" pitchFamily="4" charset="0"/>
                <a:cs typeface="Times" pitchFamily="4" charset="0"/>
              </a:rPr>
              <a:t>r</a:t>
            </a:r>
            <a:r>
              <a:rPr lang="en-GB" sz="2200" dirty="0">
                <a:solidFill>
                  <a:srgbClr val="1200FF"/>
                </a:solidFill>
                <a:latin typeface="Times" pitchFamily="4" charset="0"/>
                <a:ea typeface="Times" pitchFamily="4" charset="0"/>
                <a:cs typeface="Times" pitchFamily="4" charset="0"/>
              </a:rPr>
              <a:t>(</a:t>
            </a:r>
            <a:r>
              <a:rPr lang="en-GB" sz="2200" baseline="30000" dirty="0">
                <a:solidFill>
                  <a:srgbClr val="1200FF"/>
                </a:solidFill>
                <a:latin typeface="Times" pitchFamily="4" charset="0"/>
                <a:ea typeface="Times" pitchFamily="4" charset="0"/>
                <a:cs typeface="Times" pitchFamily="4" charset="0"/>
              </a:rPr>
              <a:t>12</a:t>
            </a:r>
            <a:r>
              <a:rPr lang="en-GB" sz="2200" dirty="0">
                <a:solidFill>
                  <a:srgbClr val="1200FF"/>
                </a:solidFill>
                <a:latin typeface="Times" pitchFamily="4" charset="0"/>
                <a:ea typeface="Times" pitchFamily="4" charset="0"/>
                <a:cs typeface="Times" pitchFamily="4" charset="0"/>
              </a:rPr>
              <a:t>C)</a:t>
            </a:r>
          </a:p>
        </p:txBody>
      </p:sp>
      <p:sp>
        <p:nvSpPr>
          <p:cNvPr id="11" name="TextBox 8"/>
          <p:cNvSpPr txBox="1">
            <a:spLocks noChangeArrowheads="1"/>
          </p:cNvSpPr>
          <p:nvPr/>
        </p:nvSpPr>
        <p:spPr bwMode="auto">
          <a:xfrm>
            <a:off x="388764" y="5438263"/>
            <a:ext cx="4148137" cy="461962"/>
          </a:xfrm>
          <a:prstGeom prst="rect">
            <a:avLst/>
          </a:prstGeom>
          <a:noFill/>
          <a:ln w="9525">
            <a:noFill/>
            <a:miter lim="800000"/>
            <a:headEnd/>
            <a:tailEnd/>
          </a:ln>
        </p:spPr>
        <p:txBody>
          <a:bodyPr>
            <a:prstTxWarp prst="textNoShape">
              <a:avLst/>
            </a:prstTxWarp>
            <a:spAutoFit/>
          </a:bodyPr>
          <a:lstStyle/>
          <a:p>
            <a:pPr algn="ctr"/>
            <a:r>
              <a:rPr lang="en-US" dirty="0">
                <a:solidFill>
                  <a:srgbClr val="1200FF"/>
                </a:solidFill>
              </a:rPr>
              <a:t>EMC effect:  A-dependent</a:t>
            </a:r>
          </a:p>
        </p:txBody>
      </p:sp>
      <p:pic>
        <p:nvPicPr>
          <p:cNvPr id="12" name="Picture 11" descr="he4_12c_comp.eps"/>
          <p:cNvPicPr>
            <a:picLocks noChangeAspect="1"/>
          </p:cNvPicPr>
          <p:nvPr/>
        </p:nvPicPr>
        <mc:AlternateContent xmlns:ma="http://schemas.microsoft.com/office/mac/drawingml/2008/main">
          <mc:Choice Requires="ma">
            <p:blipFill>
              <a:blip r:embed="rId3"/>
              <a:srcRect l="3529" t="50909" r="3529"/>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l="3529" t="50909" r="3529"/>
              <a:stretch>
                <a:fillRect/>
              </a:stretch>
            </p:blipFill>
          </mc:Fallback>
        </mc:AlternateContent>
        <p:spPr>
          <a:xfrm>
            <a:off x="4636936" y="234840"/>
            <a:ext cx="5421464" cy="3705877"/>
          </a:xfrm>
          <a:prstGeom prst="rect">
            <a:avLst/>
          </a:prstGeom>
        </p:spPr>
      </p:pic>
      <p:pic>
        <p:nvPicPr>
          <p:cNvPr id="13" name="Picture 12" descr="be_12c_comp.eps"/>
          <p:cNvPicPr>
            <a:picLocks noChangeAspect="1"/>
          </p:cNvPicPr>
          <p:nvPr/>
        </p:nvPicPr>
        <mc:AlternateContent xmlns:ma="http://schemas.microsoft.com/office/mac/drawingml/2008/main">
          <mc:Choice Requires="ma">
            <p:blipFill>
              <a:blip r:embed="rId5"/>
              <a:srcRect l="3529" t="50909" r="3529"/>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6"/>
              <a:srcRect l="3529" t="50909" r="3529"/>
              <a:stretch>
                <a:fillRect/>
              </a:stretch>
            </p:blipFill>
          </mc:Fallback>
        </mc:AlternateContent>
        <p:spPr>
          <a:xfrm>
            <a:off x="4636946" y="3378421"/>
            <a:ext cx="5421454" cy="3705835"/>
          </a:xfrm>
          <a:prstGeom prst="rect">
            <a:avLst/>
          </a:prstGeom>
        </p:spPr>
      </p:pic>
      <p:sp>
        <p:nvSpPr>
          <p:cNvPr id="14" name="Rectangle 5"/>
          <p:cNvSpPr>
            <a:spLocks noChangeArrowheads="1"/>
          </p:cNvSpPr>
          <p:nvPr/>
        </p:nvSpPr>
        <p:spPr bwMode="auto">
          <a:xfrm rot="20220000">
            <a:off x="8137451" y="5641587"/>
            <a:ext cx="1573213" cy="420688"/>
          </a:xfrm>
          <a:prstGeom prst="rect">
            <a:avLst/>
          </a:prstGeom>
          <a:noFill/>
          <a:ln w="9525">
            <a:noFill/>
            <a:round/>
            <a:headEnd/>
            <a:tailEnd/>
          </a:ln>
        </p:spPr>
        <p:txBody>
          <a:bodyPr lIns="100278" tIns="52145" rIns="100278" bIns="52145">
            <a:prstTxWarp prst="textNoShape">
              <a:avLst/>
            </a:prstTxWarp>
            <a:spAutoFit/>
          </a:bodyPr>
          <a:lstStyle/>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000" dirty="0">
                <a:solidFill>
                  <a:srgbClr val="808080"/>
                </a:solidFill>
              </a:rPr>
              <a:t>Preliminary</a:t>
            </a:r>
          </a:p>
        </p:txBody>
      </p:sp>
      <p:sp>
        <p:nvSpPr>
          <p:cNvPr id="51205" name="Rectangle 5"/>
          <p:cNvSpPr>
            <a:spLocks noChangeArrowheads="1"/>
          </p:cNvSpPr>
          <p:nvPr/>
        </p:nvSpPr>
        <p:spPr bwMode="auto">
          <a:xfrm rot="-1380000">
            <a:off x="8123377" y="2458815"/>
            <a:ext cx="1573213" cy="420688"/>
          </a:xfrm>
          <a:prstGeom prst="rect">
            <a:avLst/>
          </a:prstGeom>
          <a:noFill/>
          <a:ln w="9525">
            <a:noFill/>
            <a:round/>
            <a:headEnd/>
            <a:tailEnd/>
          </a:ln>
        </p:spPr>
        <p:txBody>
          <a:bodyPr lIns="100278" tIns="52145" rIns="100278" bIns="52145">
            <a:prstTxWarp prst="textNoShape">
              <a:avLst/>
            </a:prstTxWarp>
            <a:spAutoFit/>
          </a:bodyPr>
          <a:lstStyle/>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000" dirty="0">
                <a:solidFill>
                  <a:srgbClr val="808080"/>
                </a:solidFill>
              </a:rPr>
              <a:t>Preliminary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pPr defTabSz="946150"/>
            <a:fld id="{F359FCCB-0BE7-B64A-B4A6-4AD2A52B1A6C}" type="slidenum">
              <a:rPr lang="en-US" smtClean="0">
                <a:latin typeface="Arial" pitchFamily="4" charset="0"/>
                <a:ea typeface="Arial Unicode MS" charset="0"/>
                <a:cs typeface="Arial Unicode MS" charset="0"/>
              </a:rPr>
              <a:pPr defTabSz="946150"/>
              <a:t>17</a:t>
            </a:fld>
            <a:endParaRPr lang="en-US" smtClean="0">
              <a:latin typeface="Arial" pitchFamily="4" charset="0"/>
              <a:ea typeface="Arial Unicode MS" charset="0"/>
              <a:cs typeface="Arial Unicode MS" charset="0"/>
            </a:endParaRPr>
          </a:p>
        </p:txBody>
      </p:sp>
      <p:sp>
        <p:nvSpPr>
          <p:cNvPr id="51204" name="Text Box 3"/>
          <p:cNvSpPr txBox="1">
            <a:spLocks noChangeArrowheads="1"/>
          </p:cNvSpPr>
          <p:nvPr/>
        </p:nvSpPr>
        <p:spPr bwMode="auto">
          <a:xfrm>
            <a:off x="272088" y="1063064"/>
            <a:ext cx="4267474" cy="1120971"/>
          </a:xfrm>
          <a:prstGeom prst="rect">
            <a:avLst/>
          </a:prstGeom>
          <a:noFill/>
          <a:ln w="9525">
            <a:noFill/>
            <a:round/>
            <a:headEnd/>
            <a:tailEnd/>
          </a:ln>
        </p:spPr>
        <p:txBody>
          <a:bodyPr wrap="square" lIns="100278" tIns="52145" rIns="100278" bIns="52145">
            <a:prstTxWarp prst="textNoShape">
              <a:avLst/>
            </a:prstTxWarp>
            <a:spAutoFit/>
          </a:bodyPr>
          <a:lstStyle/>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200" dirty="0">
                <a:solidFill>
                  <a:srgbClr val="000000"/>
                </a:solidFill>
                <a:latin typeface="Times" pitchFamily="4" charset="0"/>
                <a:ea typeface="Times" pitchFamily="4" charset="0"/>
                <a:cs typeface="Times" pitchFamily="4" charset="0"/>
              </a:rPr>
              <a:t>Magnitude of the EMC effect for C and </a:t>
            </a:r>
            <a:r>
              <a:rPr lang="en-GB" sz="2200" baseline="30000" dirty="0">
                <a:solidFill>
                  <a:srgbClr val="000000"/>
                </a:solidFill>
                <a:latin typeface="Times" pitchFamily="4" charset="0"/>
                <a:ea typeface="Times" pitchFamily="4" charset="0"/>
                <a:cs typeface="Times" pitchFamily="4" charset="0"/>
              </a:rPr>
              <a:t>4</a:t>
            </a:r>
            <a:r>
              <a:rPr lang="en-GB" sz="2200" dirty="0">
                <a:solidFill>
                  <a:srgbClr val="000000"/>
                </a:solidFill>
                <a:latin typeface="Times" pitchFamily="4" charset="0"/>
                <a:ea typeface="Times" pitchFamily="4" charset="0"/>
                <a:cs typeface="Times" pitchFamily="4" charset="0"/>
              </a:rPr>
              <a:t>He very </a:t>
            </a:r>
            <a:r>
              <a:rPr lang="en-GB" sz="2200" dirty="0" smtClean="0">
                <a:solidFill>
                  <a:srgbClr val="000000"/>
                </a:solidFill>
                <a:latin typeface="Times" pitchFamily="4" charset="0"/>
                <a:ea typeface="Times" pitchFamily="4" charset="0"/>
                <a:cs typeface="Times" pitchFamily="4" charset="0"/>
              </a:rPr>
              <a:t>similar, and </a:t>
            </a:r>
          </a:p>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200" dirty="0" smtClean="0">
                <a:solidFill>
                  <a:srgbClr val="000000"/>
                </a:solidFill>
                <a:latin typeface="Times" pitchFamily="4" charset="0"/>
                <a:ea typeface="Times" pitchFamily="4" charset="0"/>
                <a:cs typeface="Times" pitchFamily="4" charset="0"/>
              </a:rPr>
              <a:t>                                 </a:t>
            </a:r>
            <a:r>
              <a:rPr lang="en-GB" sz="2200" dirty="0" smtClean="0">
                <a:solidFill>
                  <a:srgbClr val="FF0000"/>
                </a:solidFill>
                <a:latin typeface="Symbol" pitchFamily="4" charset="2"/>
                <a:ea typeface="Times" pitchFamily="4" charset="0"/>
                <a:cs typeface="Times" pitchFamily="4" charset="0"/>
              </a:rPr>
              <a:t>r</a:t>
            </a:r>
            <a:r>
              <a:rPr lang="en-GB" sz="2200" dirty="0" smtClean="0">
                <a:solidFill>
                  <a:srgbClr val="FF0000"/>
                </a:solidFill>
                <a:latin typeface="Times" pitchFamily="4" charset="0"/>
                <a:ea typeface="Times" pitchFamily="4" charset="0"/>
                <a:cs typeface="Times" pitchFamily="4" charset="0"/>
              </a:rPr>
              <a:t>(</a:t>
            </a:r>
            <a:r>
              <a:rPr lang="en-GB" sz="2200" baseline="30000" dirty="0" smtClean="0">
                <a:solidFill>
                  <a:srgbClr val="FF0000"/>
                </a:solidFill>
                <a:latin typeface="Times" pitchFamily="4" charset="0"/>
                <a:ea typeface="Times" pitchFamily="4" charset="0"/>
                <a:cs typeface="Times" pitchFamily="4" charset="0"/>
              </a:rPr>
              <a:t>4</a:t>
            </a:r>
            <a:r>
              <a:rPr lang="en-GB" sz="2200" dirty="0" smtClean="0">
                <a:solidFill>
                  <a:srgbClr val="FF0000"/>
                </a:solidFill>
                <a:latin typeface="Times" pitchFamily="4" charset="0"/>
                <a:ea typeface="Times" pitchFamily="4" charset="0"/>
                <a:cs typeface="Times" pitchFamily="4" charset="0"/>
              </a:rPr>
              <a:t>He) ~ </a:t>
            </a:r>
            <a:r>
              <a:rPr lang="en-GB" sz="2200" dirty="0" smtClean="0">
                <a:solidFill>
                  <a:srgbClr val="FF0000"/>
                </a:solidFill>
                <a:latin typeface="Symbol" pitchFamily="4" charset="2"/>
                <a:ea typeface="Times" pitchFamily="4" charset="0"/>
                <a:cs typeface="Times" pitchFamily="4" charset="0"/>
              </a:rPr>
              <a:t>r</a:t>
            </a:r>
            <a:r>
              <a:rPr lang="en-GB" sz="2200" dirty="0" smtClean="0">
                <a:solidFill>
                  <a:srgbClr val="FF0000"/>
                </a:solidFill>
                <a:latin typeface="Times" pitchFamily="4" charset="0"/>
                <a:ea typeface="Times" pitchFamily="4" charset="0"/>
                <a:cs typeface="Times" pitchFamily="4" charset="0"/>
              </a:rPr>
              <a:t>(</a:t>
            </a:r>
            <a:r>
              <a:rPr lang="en-GB" sz="2200" baseline="30000" dirty="0" smtClean="0">
                <a:solidFill>
                  <a:srgbClr val="FF0000"/>
                </a:solidFill>
                <a:latin typeface="Times" pitchFamily="4" charset="0"/>
                <a:ea typeface="Times" pitchFamily="4" charset="0"/>
                <a:cs typeface="Times" pitchFamily="4" charset="0"/>
              </a:rPr>
              <a:t>12</a:t>
            </a:r>
            <a:r>
              <a:rPr lang="en-GB" sz="2200" dirty="0" smtClean="0">
                <a:solidFill>
                  <a:srgbClr val="FF0000"/>
                </a:solidFill>
                <a:latin typeface="Times" pitchFamily="4" charset="0"/>
                <a:ea typeface="Times" pitchFamily="4" charset="0"/>
                <a:cs typeface="Times" pitchFamily="4" charset="0"/>
              </a:rPr>
              <a:t>C)</a:t>
            </a:r>
            <a:endParaRPr lang="en-GB" sz="2200" dirty="0" smtClean="0">
              <a:solidFill>
                <a:srgbClr val="000000"/>
              </a:solidFill>
              <a:latin typeface="Times" pitchFamily="4" charset="0"/>
              <a:ea typeface="Times" pitchFamily="4" charset="0"/>
              <a:cs typeface="Times" pitchFamily="4" charset="0"/>
            </a:endParaRPr>
          </a:p>
        </p:txBody>
      </p:sp>
      <p:sp>
        <p:nvSpPr>
          <p:cNvPr id="51206" name="Rectangle 8"/>
          <p:cNvSpPr>
            <a:spLocks noGrp="1" noChangeArrowheads="1"/>
          </p:cNvSpPr>
          <p:nvPr>
            <p:ph type="title"/>
          </p:nvPr>
        </p:nvSpPr>
        <p:spPr>
          <a:xfrm>
            <a:off x="373063" y="374650"/>
            <a:ext cx="8751887" cy="395288"/>
          </a:xfrm>
          <a:noFill/>
        </p:spPr>
        <p:txBody>
          <a:bodyPr/>
          <a:lstStyle/>
          <a:p>
            <a:r>
              <a:rPr lang="en-US" sz="2400" smtClean="0">
                <a:ea typeface="ＭＳ Ｐゴシック" pitchFamily="4" charset="-128"/>
                <a:cs typeface="ＭＳ Ｐゴシック" pitchFamily="4" charset="-128"/>
              </a:rPr>
              <a:t>A or density dependence ?</a:t>
            </a:r>
          </a:p>
        </p:txBody>
      </p:sp>
      <p:sp>
        <p:nvSpPr>
          <p:cNvPr id="51207" name="TextBox 9"/>
          <p:cNvSpPr txBox="1">
            <a:spLocks noChangeArrowheads="1"/>
          </p:cNvSpPr>
          <p:nvPr/>
        </p:nvSpPr>
        <p:spPr bwMode="auto">
          <a:xfrm>
            <a:off x="638812" y="2308556"/>
            <a:ext cx="3837876" cy="461962"/>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FF0000"/>
                </a:solidFill>
              </a:rPr>
              <a:t>EMC effect:  </a:t>
            </a:r>
            <a:r>
              <a:rPr lang="en-US" dirty="0" err="1">
                <a:solidFill>
                  <a:srgbClr val="FF0000"/>
                </a:solidFill>
                <a:latin typeface="Symbol" pitchFamily="4" charset="2"/>
                <a:ea typeface="Symbol" pitchFamily="4" charset="2"/>
                <a:cs typeface="Symbol" pitchFamily="4" charset="2"/>
              </a:rPr>
              <a:t>r</a:t>
            </a:r>
            <a:r>
              <a:rPr lang="en-US" dirty="0">
                <a:solidFill>
                  <a:srgbClr val="FF0000"/>
                </a:solidFill>
                <a:latin typeface="Symbol" pitchFamily="4" charset="2"/>
                <a:ea typeface="Symbol" pitchFamily="4" charset="2"/>
                <a:cs typeface="Symbol" pitchFamily="4" charset="2"/>
              </a:rPr>
              <a:t>-</a:t>
            </a:r>
            <a:r>
              <a:rPr lang="en-US" dirty="0">
                <a:solidFill>
                  <a:srgbClr val="FF0000"/>
                </a:solidFill>
              </a:rPr>
              <a:t>dependent</a:t>
            </a:r>
          </a:p>
        </p:txBody>
      </p:sp>
      <p:sp>
        <p:nvSpPr>
          <p:cNvPr id="10" name="Text Box 3"/>
          <p:cNvSpPr txBox="1">
            <a:spLocks noChangeArrowheads="1"/>
          </p:cNvSpPr>
          <p:nvPr/>
        </p:nvSpPr>
        <p:spPr bwMode="auto">
          <a:xfrm>
            <a:off x="272088" y="4068286"/>
            <a:ext cx="4229749" cy="1120971"/>
          </a:xfrm>
          <a:prstGeom prst="rect">
            <a:avLst/>
          </a:prstGeom>
          <a:noFill/>
          <a:ln w="9525">
            <a:noFill/>
            <a:round/>
            <a:headEnd/>
            <a:tailEnd/>
          </a:ln>
        </p:spPr>
        <p:txBody>
          <a:bodyPr wrap="square" lIns="100278" tIns="52145" rIns="100278" bIns="52145">
            <a:prstTxWarp prst="textNoShape">
              <a:avLst/>
            </a:prstTxWarp>
            <a:spAutoFit/>
          </a:bodyPr>
          <a:lstStyle/>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200" dirty="0">
                <a:solidFill>
                  <a:srgbClr val="000000"/>
                </a:solidFill>
                <a:latin typeface="Times" pitchFamily="4" charset="0"/>
                <a:ea typeface="Times" pitchFamily="4" charset="0"/>
                <a:cs typeface="Times" pitchFamily="4" charset="0"/>
              </a:rPr>
              <a:t>Magnitude of the EMC effect for C and </a:t>
            </a:r>
            <a:r>
              <a:rPr lang="en-GB" sz="2200" baseline="30000" dirty="0">
                <a:solidFill>
                  <a:srgbClr val="000000"/>
                </a:solidFill>
                <a:latin typeface="Times" pitchFamily="4" charset="0"/>
                <a:ea typeface="Times" pitchFamily="4" charset="0"/>
                <a:cs typeface="Times" pitchFamily="4" charset="0"/>
              </a:rPr>
              <a:t>9</a:t>
            </a:r>
            <a:r>
              <a:rPr lang="en-GB" sz="2200" dirty="0">
                <a:solidFill>
                  <a:srgbClr val="000000"/>
                </a:solidFill>
                <a:latin typeface="Times" pitchFamily="4" charset="0"/>
                <a:ea typeface="Times" pitchFamily="4" charset="0"/>
                <a:cs typeface="Times" pitchFamily="4" charset="0"/>
              </a:rPr>
              <a:t>Be very </a:t>
            </a:r>
            <a:r>
              <a:rPr lang="en-GB" sz="2200" dirty="0" smtClean="0">
                <a:solidFill>
                  <a:srgbClr val="000000"/>
                </a:solidFill>
                <a:latin typeface="Times" pitchFamily="4" charset="0"/>
                <a:ea typeface="Times" pitchFamily="4" charset="0"/>
                <a:cs typeface="Times" pitchFamily="4" charset="0"/>
              </a:rPr>
              <a:t>similar, but</a:t>
            </a:r>
            <a:r>
              <a:rPr lang="en-GB" sz="2200" dirty="0" smtClean="0">
                <a:solidFill>
                  <a:srgbClr val="FF0000"/>
                </a:solidFill>
                <a:latin typeface="Times" pitchFamily="4" charset="0"/>
                <a:ea typeface="Times" pitchFamily="4" charset="0"/>
                <a:cs typeface="Times" pitchFamily="4" charset="0"/>
              </a:rPr>
              <a:t> </a:t>
            </a:r>
          </a:p>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200" dirty="0" smtClean="0">
                <a:solidFill>
                  <a:srgbClr val="FF0000"/>
                </a:solidFill>
                <a:latin typeface="Times" pitchFamily="4" charset="0"/>
                <a:ea typeface="Times" pitchFamily="4" charset="0"/>
                <a:cs typeface="Times" pitchFamily="4" charset="0"/>
              </a:rPr>
              <a:t>                              </a:t>
            </a:r>
            <a:r>
              <a:rPr lang="en-GB" sz="2200" dirty="0" smtClean="0">
                <a:solidFill>
                  <a:srgbClr val="1200FF"/>
                </a:solidFill>
                <a:latin typeface="Symbol" pitchFamily="4" charset="2"/>
                <a:ea typeface="Times" pitchFamily="4" charset="0"/>
                <a:cs typeface="Times" pitchFamily="4" charset="0"/>
              </a:rPr>
              <a:t>r</a:t>
            </a:r>
            <a:r>
              <a:rPr lang="en-GB" sz="2200" dirty="0">
                <a:solidFill>
                  <a:srgbClr val="1200FF"/>
                </a:solidFill>
                <a:latin typeface="Times" pitchFamily="4" charset="0"/>
                <a:ea typeface="Times" pitchFamily="4" charset="0"/>
                <a:cs typeface="Times" pitchFamily="4" charset="0"/>
              </a:rPr>
              <a:t>(</a:t>
            </a:r>
            <a:r>
              <a:rPr lang="en-GB" sz="2200" baseline="30000" dirty="0">
                <a:solidFill>
                  <a:srgbClr val="1200FF"/>
                </a:solidFill>
                <a:latin typeface="Times" pitchFamily="4" charset="0"/>
                <a:ea typeface="Times" pitchFamily="4" charset="0"/>
                <a:cs typeface="Times" pitchFamily="4" charset="0"/>
              </a:rPr>
              <a:t>9</a:t>
            </a:r>
            <a:r>
              <a:rPr lang="en-GB" sz="2200" dirty="0">
                <a:solidFill>
                  <a:srgbClr val="1200FF"/>
                </a:solidFill>
                <a:latin typeface="Times" pitchFamily="4" charset="0"/>
                <a:ea typeface="Times" pitchFamily="4" charset="0"/>
                <a:cs typeface="Times" pitchFamily="4" charset="0"/>
              </a:rPr>
              <a:t>Be) &lt;&lt; </a:t>
            </a:r>
            <a:r>
              <a:rPr lang="en-GB" sz="2200" dirty="0">
                <a:solidFill>
                  <a:srgbClr val="1200FF"/>
                </a:solidFill>
                <a:latin typeface="Symbol" pitchFamily="4" charset="2"/>
                <a:ea typeface="Times" pitchFamily="4" charset="0"/>
                <a:cs typeface="Times" pitchFamily="4" charset="0"/>
              </a:rPr>
              <a:t>r</a:t>
            </a:r>
            <a:r>
              <a:rPr lang="en-GB" sz="2200" dirty="0">
                <a:solidFill>
                  <a:srgbClr val="1200FF"/>
                </a:solidFill>
                <a:latin typeface="Times" pitchFamily="4" charset="0"/>
                <a:ea typeface="Times" pitchFamily="4" charset="0"/>
                <a:cs typeface="Times" pitchFamily="4" charset="0"/>
              </a:rPr>
              <a:t>(</a:t>
            </a:r>
            <a:r>
              <a:rPr lang="en-GB" sz="2200" baseline="30000" dirty="0">
                <a:solidFill>
                  <a:srgbClr val="1200FF"/>
                </a:solidFill>
                <a:latin typeface="Times" pitchFamily="4" charset="0"/>
                <a:ea typeface="Times" pitchFamily="4" charset="0"/>
                <a:cs typeface="Times" pitchFamily="4" charset="0"/>
              </a:rPr>
              <a:t>12</a:t>
            </a:r>
            <a:r>
              <a:rPr lang="en-GB" sz="2200" dirty="0">
                <a:solidFill>
                  <a:srgbClr val="1200FF"/>
                </a:solidFill>
                <a:latin typeface="Times" pitchFamily="4" charset="0"/>
                <a:ea typeface="Times" pitchFamily="4" charset="0"/>
                <a:cs typeface="Times" pitchFamily="4" charset="0"/>
              </a:rPr>
              <a:t>C)</a:t>
            </a:r>
          </a:p>
        </p:txBody>
      </p:sp>
      <p:sp>
        <p:nvSpPr>
          <p:cNvPr id="11" name="TextBox 8"/>
          <p:cNvSpPr txBox="1">
            <a:spLocks noChangeArrowheads="1"/>
          </p:cNvSpPr>
          <p:nvPr/>
        </p:nvSpPr>
        <p:spPr bwMode="auto">
          <a:xfrm>
            <a:off x="388764" y="5438263"/>
            <a:ext cx="4148137" cy="461962"/>
          </a:xfrm>
          <a:prstGeom prst="rect">
            <a:avLst/>
          </a:prstGeom>
          <a:noFill/>
          <a:ln w="9525">
            <a:noFill/>
            <a:miter lim="800000"/>
            <a:headEnd/>
            <a:tailEnd/>
          </a:ln>
        </p:spPr>
        <p:txBody>
          <a:bodyPr>
            <a:prstTxWarp prst="textNoShape">
              <a:avLst/>
            </a:prstTxWarp>
            <a:spAutoFit/>
          </a:bodyPr>
          <a:lstStyle/>
          <a:p>
            <a:pPr algn="ctr"/>
            <a:r>
              <a:rPr lang="en-US" dirty="0">
                <a:solidFill>
                  <a:srgbClr val="1200FF"/>
                </a:solidFill>
              </a:rPr>
              <a:t>EMC effect:  A-dependent</a:t>
            </a:r>
          </a:p>
        </p:txBody>
      </p:sp>
      <p:pic>
        <p:nvPicPr>
          <p:cNvPr id="12" name="Picture 11" descr="he4_12c_comp.eps"/>
          <p:cNvPicPr>
            <a:picLocks noChangeAspect="1"/>
          </p:cNvPicPr>
          <p:nvPr/>
        </p:nvPicPr>
        <mc:AlternateContent xmlns:ma="http://schemas.microsoft.com/office/mac/drawingml/2008/main">
          <mc:Choice Requires="ma">
            <p:blipFill>
              <a:blip r:embed="rId3"/>
              <a:srcRect l="3529" t="50909" r="3529"/>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l="3529" t="50909" r="3529"/>
              <a:stretch>
                <a:fillRect/>
              </a:stretch>
            </p:blipFill>
          </mc:Fallback>
        </mc:AlternateContent>
        <p:spPr>
          <a:xfrm>
            <a:off x="4636936" y="234840"/>
            <a:ext cx="5421464" cy="3705877"/>
          </a:xfrm>
          <a:prstGeom prst="rect">
            <a:avLst/>
          </a:prstGeom>
        </p:spPr>
      </p:pic>
      <p:pic>
        <p:nvPicPr>
          <p:cNvPr id="13" name="Picture 12" descr="be_12c_comp.eps"/>
          <p:cNvPicPr>
            <a:picLocks noChangeAspect="1"/>
          </p:cNvPicPr>
          <p:nvPr/>
        </p:nvPicPr>
        <mc:AlternateContent xmlns:ma="http://schemas.microsoft.com/office/mac/drawingml/2008/main">
          <mc:Choice Requires="ma">
            <p:blipFill>
              <a:blip r:embed="rId5"/>
              <a:srcRect l="3529" t="50909" r="3529"/>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6"/>
              <a:srcRect l="3529" t="50909" r="3529"/>
              <a:stretch>
                <a:fillRect/>
              </a:stretch>
            </p:blipFill>
          </mc:Fallback>
        </mc:AlternateContent>
        <p:spPr>
          <a:xfrm>
            <a:off x="4636946" y="3378421"/>
            <a:ext cx="5421454" cy="3705835"/>
          </a:xfrm>
          <a:prstGeom prst="rect">
            <a:avLst/>
          </a:prstGeom>
        </p:spPr>
      </p:pic>
      <p:sp>
        <p:nvSpPr>
          <p:cNvPr id="14" name="Rectangle 5"/>
          <p:cNvSpPr>
            <a:spLocks noChangeArrowheads="1"/>
          </p:cNvSpPr>
          <p:nvPr/>
        </p:nvSpPr>
        <p:spPr bwMode="auto">
          <a:xfrm rot="20220000">
            <a:off x="8137451" y="5641587"/>
            <a:ext cx="1573213" cy="420688"/>
          </a:xfrm>
          <a:prstGeom prst="rect">
            <a:avLst/>
          </a:prstGeom>
          <a:noFill/>
          <a:ln w="9525">
            <a:noFill/>
            <a:round/>
            <a:headEnd/>
            <a:tailEnd/>
          </a:ln>
        </p:spPr>
        <p:txBody>
          <a:bodyPr lIns="100278" tIns="52145" rIns="100278" bIns="52145">
            <a:prstTxWarp prst="textNoShape">
              <a:avLst/>
            </a:prstTxWarp>
            <a:spAutoFit/>
          </a:bodyPr>
          <a:lstStyle/>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000" dirty="0">
                <a:solidFill>
                  <a:srgbClr val="808080"/>
                </a:solidFill>
              </a:rPr>
              <a:t>Preliminary</a:t>
            </a:r>
          </a:p>
        </p:txBody>
      </p:sp>
      <p:sp>
        <p:nvSpPr>
          <p:cNvPr id="51205" name="Rectangle 5"/>
          <p:cNvSpPr>
            <a:spLocks noChangeArrowheads="1"/>
          </p:cNvSpPr>
          <p:nvPr/>
        </p:nvSpPr>
        <p:spPr bwMode="auto">
          <a:xfrm rot="-1380000">
            <a:off x="8123377" y="2458815"/>
            <a:ext cx="1573213" cy="420688"/>
          </a:xfrm>
          <a:prstGeom prst="rect">
            <a:avLst/>
          </a:prstGeom>
          <a:noFill/>
          <a:ln w="9525">
            <a:noFill/>
            <a:round/>
            <a:headEnd/>
            <a:tailEnd/>
          </a:ln>
        </p:spPr>
        <p:txBody>
          <a:bodyPr lIns="100278" tIns="52145" rIns="100278" bIns="52145">
            <a:prstTxWarp prst="textNoShape">
              <a:avLst/>
            </a:prstTxWarp>
            <a:spAutoFit/>
          </a:bodyPr>
          <a:lstStyle/>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000" dirty="0">
                <a:solidFill>
                  <a:srgbClr val="808080"/>
                </a:solidFill>
              </a:rPr>
              <a:t>Preliminary</a:t>
            </a:r>
          </a:p>
        </p:txBody>
      </p:sp>
      <p:sp>
        <p:nvSpPr>
          <p:cNvPr id="17" name="Rectangle 16"/>
          <p:cNvSpPr/>
          <p:nvPr/>
        </p:nvSpPr>
        <p:spPr bwMode="auto">
          <a:xfrm rot="20562176">
            <a:off x="238924" y="3206409"/>
            <a:ext cx="4791062" cy="691579"/>
          </a:xfrm>
          <a:prstGeom prst="rect">
            <a:avLst/>
          </a:prstGeom>
          <a:solidFill>
            <a:srgbClr val="FFED9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Arial Unicode MS" pitchFamily="34" charset="-128"/>
              <a:cs typeface="Arial Unicode MS" pitchFamily="34" charset="-128"/>
            </a:endParaRPr>
          </a:p>
        </p:txBody>
      </p:sp>
      <p:sp>
        <p:nvSpPr>
          <p:cNvPr id="16" name="TextBox 15"/>
          <p:cNvSpPr txBox="1"/>
          <p:nvPr/>
        </p:nvSpPr>
        <p:spPr>
          <a:xfrm rot="20562176">
            <a:off x="339524" y="3344726"/>
            <a:ext cx="4633299" cy="461665"/>
          </a:xfrm>
          <a:prstGeom prst="rect">
            <a:avLst/>
          </a:prstGeom>
          <a:noFill/>
        </p:spPr>
        <p:txBody>
          <a:bodyPr wrap="none" rtlCol="0">
            <a:spAutoFit/>
          </a:bodyPr>
          <a:lstStyle/>
          <a:p>
            <a:r>
              <a:rPr lang="en-US" dirty="0" smtClean="0"/>
              <a:t>Hint of local density dependence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5" descr="cc.eps"/>
          <p:cNvPicPr>
            <a:picLocks noChangeAspect="1"/>
          </p:cNvPicPr>
          <p:nvPr/>
        </p:nvPicPr>
        <p:blipFill>
          <a:blip r:embed="rId3"/>
          <a:srcRect t="28180" r="5882" b="4546"/>
          <a:stretch>
            <a:fillRect/>
          </a:stretch>
        </p:blipFill>
        <p:spPr bwMode="auto">
          <a:xfrm>
            <a:off x="5381625" y="2921000"/>
            <a:ext cx="4389438" cy="4181475"/>
          </a:xfrm>
          <a:prstGeom prst="rect">
            <a:avLst/>
          </a:prstGeom>
          <a:noFill/>
          <a:ln w="9525">
            <a:noFill/>
            <a:miter lim="800000"/>
            <a:headEnd/>
            <a:tailEnd/>
          </a:ln>
        </p:spPr>
      </p:pic>
      <p:sp>
        <p:nvSpPr>
          <p:cNvPr id="55299" name="Slide Number Placeholder 3"/>
          <p:cNvSpPr>
            <a:spLocks noGrp="1"/>
          </p:cNvSpPr>
          <p:nvPr>
            <p:ph type="sldNum" sz="quarter" idx="10"/>
          </p:nvPr>
        </p:nvSpPr>
        <p:spPr>
          <a:noFill/>
        </p:spPr>
        <p:txBody>
          <a:bodyPr/>
          <a:lstStyle/>
          <a:p>
            <a:pPr defTabSz="831850"/>
            <a:fld id="{09746627-0DE4-FC4A-A715-866A5CBF2499}" type="slidenum">
              <a:rPr lang="en-US" smtClean="0"/>
              <a:pPr defTabSz="831850"/>
              <a:t>18</a:t>
            </a:fld>
            <a:endParaRPr lang="en-US" smtClean="0"/>
          </a:p>
        </p:txBody>
      </p:sp>
      <p:sp>
        <p:nvSpPr>
          <p:cNvPr id="55300" name="Rectangle 4"/>
          <p:cNvSpPr>
            <a:spLocks noGrp="1" noChangeArrowheads="1"/>
          </p:cNvSpPr>
          <p:nvPr>
            <p:ph type="body" idx="1"/>
          </p:nvPr>
        </p:nvSpPr>
        <p:spPr>
          <a:xfrm>
            <a:off x="211138" y="896938"/>
            <a:ext cx="9186862" cy="5019675"/>
          </a:xfrm>
        </p:spPr>
        <p:txBody>
          <a:bodyPr/>
          <a:lstStyle/>
          <a:p>
            <a:pPr>
              <a:buFont typeface="Wingdings" pitchFamily="-112" charset="2"/>
              <a:buNone/>
            </a:pPr>
            <a:r>
              <a:rPr lang="en-US" sz="2000" b="1">
                <a:latin typeface="Times" pitchFamily="-112" charset="0"/>
                <a:ea typeface="Times" pitchFamily="-112" charset="0"/>
                <a:cs typeface="Times" pitchFamily="-112" charset="0"/>
              </a:rPr>
              <a:t>Initial (scattered) electrons are accelerated (decelerated) in Coulomb field of nucleus with </a:t>
            </a:r>
            <a:r>
              <a:rPr lang="en-US" sz="2000" b="1" i="1">
                <a:latin typeface="Times" pitchFamily="-112" charset="0"/>
                <a:ea typeface="Times" pitchFamily="-112" charset="0"/>
                <a:cs typeface="Times" pitchFamily="-112" charset="0"/>
              </a:rPr>
              <a:t>Z</a:t>
            </a:r>
            <a:r>
              <a:rPr lang="en-US" sz="2000" b="1">
                <a:latin typeface="Times" pitchFamily="-112" charset="0"/>
                <a:ea typeface="Times" pitchFamily="-112" charset="0"/>
                <a:cs typeface="Times" pitchFamily="-112" charset="0"/>
              </a:rPr>
              <a:t> protons</a:t>
            </a:r>
            <a:r>
              <a:rPr lang="en-US" sz="1800">
                <a:latin typeface="Times" pitchFamily="-112" charset="0"/>
                <a:ea typeface="Times" pitchFamily="-112" charset="0"/>
                <a:cs typeface="Times" pitchFamily="-112" charset="0"/>
              </a:rPr>
              <a:t> </a:t>
            </a:r>
          </a:p>
          <a:p>
            <a:pPr lvl="1"/>
            <a:r>
              <a:rPr lang="en-US" sz="1800">
                <a:latin typeface="Times" pitchFamily="-112" charset="0"/>
                <a:ea typeface="Times" pitchFamily="-112" charset="0"/>
                <a:cs typeface="Times" pitchFamily="-112" charset="0"/>
              </a:rPr>
              <a:t>Not accounted for in typical radiative corrections</a:t>
            </a:r>
          </a:p>
          <a:p>
            <a:pPr lvl="1"/>
            <a:r>
              <a:rPr lang="en-US" sz="1800">
                <a:latin typeface="Times" pitchFamily="-112" charset="0"/>
                <a:ea typeface="Times" pitchFamily="-112" charset="0"/>
                <a:cs typeface="Times" pitchFamily="-112" charset="0"/>
              </a:rPr>
              <a:t>Usually, not a large effect at high energy machines – </a:t>
            </a:r>
            <a:r>
              <a:rPr lang="en-US" sz="1800" b="1" i="1">
                <a:solidFill>
                  <a:srgbClr val="D61425"/>
                </a:solidFill>
                <a:latin typeface="Times" pitchFamily="-112" charset="0"/>
                <a:ea typeface="Times" pitchFamily="-112" charset="0"/>
                <a:cs typeface="Times" pitchFamily="-112" charset="0"/>
              </a:rPr>
              <a:t>not true at JLab (6 GeV!)</a:t>
            </a:r>
            <a:endParaRPr lang="en-US" sz="1500" b="1" i="1">
              <a:solidFill>
                <a:srgbClr val="D61425"/>
              </a:solidFill>
              <a:latin typeface="Times" pitchFamily="-112" charset="0"/>
              <a:ea typeface="Times" pitchFamily="-112" charset="0"/>
              <a:cs typeface="Times" pitchFamily="-112" charset="0"/>
            </a:endParaRPr>
          </a:p>
          <a:p>
            <a:pPr lvl="1">
              <a:buFontTx/>
              <a:buNone/>
            </a:pPr>
            <a:endParaRPr lang="en-US" sz="1500" b="1" i="1">
              <a:latin typeface="Times" pitchFamily="-112" charset="0"/>
              <a:ea typeface="Times" pitchFamily="-112" charset="0"/>
              <a:cs typeface="Times" pitchFamily="-112" charset="0"/>
            </a:endParaRPr>
          </a:p>
          <a:p>
            <a:pPr lvl="1">
              <a:buFontTx/>
              <a:buNone/>
            </a:pPr>
            <a:endParaRPr lang="en-US" sz="1500" b="1" i="1">
              <a:latin typeface="Times" pitchFamily="-112" charset="0"/>
              <a:ea typeface="Times" pitchFamily="-112" charset="0"/>
              <a:cs typeface="Times" pitchFamily="-112" charset="0"/>
            </a:endParaRPr>
          </a:p>
          <a:p>
            <a:pPr>
              <a:buFont typeface="Wingdings" pitchFamily="-112" charset="2"/>
              <a:buNone/>
            </a:pPr>
            <a:r>
              <a:rPr lang="en-US" sz="1800" b="1">
                <a:latin typeface="Times" pitchFamily="-112" charset="0"/>
                <a:ea typeface="Times" pitchFamily="-112" charset="0"/>
                <a:cs typeface="Times" pitchFamily="-112" charset="0"/>
              </a:rPr>
              <a:t>E03-103 uses modified Effective Momentum </a:t>
            </a:r>
          </a:p>
          <a:p>
            <a:pPr>
              <a:buFont typeface="Wingdings" pitchFamily="-112" charset="2"/>
              <a:buNone/>
            </a:pPr>
            <a:r>
              <a:rPr lang="en-US" sz="1800" b="1">
                <a:latin typeface="Times" pitchFamily="-112" charset="0"/>
                <a:ea typeface="Times" pitchFamily="-112" charset="0"/>
                <a:cs typeface="Times" pitchFamily="-112" charset="0"/>
              </a:rPr>
              <a:t>Approximation </a:t>
            </a:r>
            <a:r>
              <a:rPr lang="en-US" sz="1800">
                <a:latin typeface="Times" pitchFamily="-112" charset="0"/>
                <a:ea typeface="Times" pitchFamily="-112" charset="0"/>
                <a:cs typeface="Times" pitchFamily="-112" charset="0"/>
              </a:rPr>
              <a:t>(</a:t>
            </a:r>
            <a:r>
              <a:rPr lang="en-US" sz="1800" b="1">
                <a:latin typeface="Times" pitchFamily="-112" charset="0"/>
                <a:ea typeface="Times" pitchFamily="-112" charset="0"/>
                <a:cs typeface="Times" pitchFamily="-112" charset="0"/>
              </a:rPr>
              <a:t>EMA</a:t>
            </a:r>
            <a:r>
              <a:rPr lang="en-US" sz="1800">
                <a:latin typeface="Times" pitchFamily="-112" charset="0"/>
                <a:ea typeface="Times" pitchFamily="-112" charset="0"/>
                <a:cs typeface="Times" pitchFamily="-112" charset="0"/>
              </a:rPr>
              <a:t>) </a:t>
            </a:r>
          </a:p>
          <a:p>
            <a:pPr>
              <a:buFont typeface="Wingdings" pitchFamily="-112" charset="2"/>
              <a:buNone/>
            </a:pPr>
            <a:r>
              <a:rPr lang="en-US" sz="1800" b="1" i="1">
                <a:latin typeface="Times" pitchFamily="-112" charset="0"/>
                <a:ea typeface="Times" pitchFamily="-112" charset="0"/>
                <a:cs typeface="Times" pitchFamily="-112" charset="0"/>
              </a:rPr>
              <a:t>   </a:t>
            </a:r>
            <a:r>
              <a:rPr lang="en-US" sz="1400" b="1">
                <a:solidFill>
                  <a:schemeClr val="accent1"/>
                </a:solidFill>
                <a:latin typeface="Times" pitchFamily="-112" charset="0"/>
                <a:ea typeface="Times" pitchFamily="-112" charset="0"/>
                <a:cs typeface="Times" pitchFamily="-112" charset="0"/>
              </a:rPr>
              <a:t>Aste and Trautmann,  Eur, Phys. J. A26, 167-178(2005)</a:t>
            </a:r>
          </a:p>
          <a:p>
            <a:pPr>
              <a:buFont typeface="Wingdings" pitchFamily="-112" charset="2"/>
              <a:buNone/>
            </a:pPr>
            <a:endParaRPr lang="en-US" sz="1400" b="1">
              <a:solidFill>
                <a:schemeClr val="accent1"/>
              </a:solidFill>
              <a:latin typeface="Times" pitchFamily="-112" charset="0"/>
              <a:ea typeface="Times" pitchFamily="-112" charset="0"/>
              <a:cs typeface="Times" pitchFamily="-112" charset="0"/>
            </a:endParaRPr>
          </a:p>
          <a:p>
            <a:pPr lvl="1">
              <a:buFontTx/>
              <a:buNone/>
            </a:pPr>
            <a:r>
              <a:rPr lang="en-GB" sz="2000" i="1">
                <a:solidFill>
                  <a:srgbClr val="000000"/>
                </a:solidFill>
              </a:rPr>
              <a:t>          E  </a:t>
            </a:r>
            <a:r>
              <a:rPr lang="en-GB" sz="2000" i="1">
                <a:solidFill>
                  <a:srgbClr val="000000"/>
                </a:solidFill>
                <a:latin typeface="Wingdings" pitchFamily="-112" charset="2"/>
              </a:rPr>
              <a:t></a:t>
            </a:r>
            <a:r>
              <a:rPr lang="en-GB" sz="2000" i="1">
                <a:solidFill>
                  <a:srgbClr val="000000"/>
                </a:solidFill>
              </a:rPr>
              <a:t>    E+</a:t>
            </a:r>
            <a:r>
              <a:rPr lang="en-GB" sz="2000" i="1">
                <a:solidFill>
                  <a:srgbClr val="000000"/>
                </a:solidFill>
                <a:latin typeface="Symbol" pitchFamily="-112" charset="2"/>
              </a:rPr>
              <a:t></a:t>
            </a:r>
          </a:p>
          <a:p>
            <a:pPr lvl="1">
              <a:buFontTx/>
              <a:buNone/>
            </a:pPr>
            <a:r>
              <a:rPr lang="en-GB" sz="2000" i="1">
                <a:solidFill>
                  <a:srgbClr val="000000"/>
                </a:solidFill>
              </a:rPr>
              <a:t>          E’ </a:t>
            </a:r>
            <a:r>
              <a:rPr lang="en-GB" sz="2000" i="1">
                <a:solidFill>
                  <a:srgbClr val="000000"/>
                </a:solidFill>
                <a:latin typeface="Wingdings" pitchFamily="-112" charset="2"/>
              </a:rPr>
              <a:t> </a:t>
            </a:r>
            <a:r>
              <a:rPr lang="en-GB" sz="2000" i="1">
                <a:solidFill>
                  <a:srgbClr val="000000"/>
                </a:solidFill>
              </a:rPr>
              <a:t>E’+</a:t>
            </a:r>
            <a:r>
              <a:rPr lang="en-GB" sz="2000" i="1">
                <a:solidFill>
                  <a:srgbClr val="000000"/>
                </a:solidFill>
                <a:latin typeface="Symbol" pitchFamily="-112" charset="2"/>
              </a:rPr>
              <a:t></a:t>
            </a:r>
          </a:p>
          <a:p>
            <a:pPr lvl="1">
              <a:buFontTx/>
              <a:buNone/>
            </a:pPr>
            <a:endParaRPr lang="en-GB" sz="2000" i="1">
              <a:solidFill>
                <a:srgbClr val="000000"/>
              </a:solidFill>
              <a:latin typeface="Symbol" pitchFamily="-112" charset="2"/>
            </a:endParaRPr>
          </a:p>
          <a:p>
            <a:pPr lvl="1">
              <a:buFontTx/>
              <a:buNone/>
            </a:pPr>
            <a:r>
              <a:rPr lang="en-US" sz="2000" i="1">
                <a:solidFill>
                  <a:srgbClr val="000000"/>
                </a:solidFill>
                <a:latin typeface="Times" pitchFamily="-112" charset="0"/>
                <a:ea typeface="Times" pitchFamily="-112" charset="0"/>
                <a:cs typeface="Times" pitchFamily="-112" charset="0"/>
              </a:rPr>
              <a:t>w</a:t>
            </a:r>
            <a:r>
              <a:rPr lang="en-GB" sz="2000" i="1">
                <a:solidFill>
                  <a:srgbClr val="000000"/>
                </a:solidFill>
                <a:latin typeface="Times" pitchFamily="-112" charset="0"/>
                <a:ea typeface="Times" pitchFamily="-112" charset="0"/>
                <a:cs typeface="Times" pitchFamily="-112" charset="0"/>
              </a:rPr>
              <a:t>ith</a:t>
            </a:r>
            <a:r>
              <a:rPr lang="en-GB" sz="2000" i="1">
                <a:solidFill>
                  <a:srgbClr val="000000"/>
                </a:solidFill>
                <a:latin typeface="Symbol" pitchFamily="-112" charset="2"/>
              </a:rPr>
              <a:t>   </a:t>
            </a:r>
            <a:r>
              <a:rPr lang="en-GB" sz="2000" i="1">
                <a:solidFill>
                  <a:srgbClr val="000000"/>
                </a:solidFill>
              </a:rPr>
              <a:t> = -¾ V</a:t>
            </a:r>
            <a:r>
              <a:rPr lang="en-GB" sz="2000" i="1" baseline="-25000">
                <a:solidFill>
                  <a:srgbClr val="000000"/>
                </a:solidFill>
              </a:rPr>
              <a:t>0</a:t>
            </a:r>
            <a:endParaRPr lang="en-GB" sz="2000">
              <a:solidFill>
                <a:srgbClr val="000000"/>
              </a:solidFill>
            </a:endParaRPr>
          </a:p>
          <a:p>
            <a:pPr lvl="1">
              <a:buFontTx/>
              <a:buNone/>
            </a:pPr>
            <a:r>
              <a:rPr lang="en-GB" sz="2000">
                <a:solidFill>
                  <a:srgbClr val="000000"/>
                </a:solidFill>
              </a:rPr>
              <a:t>        </a:t>
            </a:r>
            <a:r>
              <a:rPr lang="en-GB" sz="2000" i="1">
                <a:solidFill>
                  <a:srgbClr val="000000"/>
                </a:solidFill>
              </a:rPr>
              <a:t>V</a:t>
            </a:r>
            <a:r>
              <a:rPr lang="en-GB" sz="2000" i="1" baseline="-25000">
                <a:solidFill>
                  <a:srgbClr val="000000"/>
                </a:solidFill>
              </a:rPr>
              <a:t>0</a:t>
            </a:r>
            <a:r>
              <a:rPr lang="en-GB" sz="2000" i="1">
                <a:solidFill>
                  <a:srgbClr val="000000"/>
                </a:solidFill>
              </a:rPr>
              <a:t> = 3</a:t>
            </a:r>
            <a:r>
              <a:rPr lang="en-GB" sz="2000" i="1">
                <a:solidFill>
                  <a:srgbClr val="000000"/>
                </a:solidFill>
                <a:latin typeface="Symbol" pitchFamily="-112" charset="2"/>
              </a:rPr>
              <a:t></a:t>
            </a:r>
            <a:r>
              <a:rPr lang="en-GB" sz="2000" i="1">
                <a:solidFill>
                  <a:srgbClr val="000000"/>
                </a:solidFill>
              </a:rPr>
              <a:t>(Z-1)/(2r</a:t>
            </a:r>
            <a:r>
              <a:rPr lang="en-GB" sz="2000" i="1" baseline="-25000">
                <a:solidFill>
                  <a:srgbClr val="000000"/>
                </a:solidFill>
              </a:rPr>
              <a:t>c</a:t>
            </a:r>
            <a:r>
              <a:rPr lang="en-GB" sz="2000" i="1">
                <a:solidFill>
                  <a:srgbClr val="000000"/>
                </a:solidFill>
              </a:rPr>
              <a:t>)</a:t>
            </a:r>
            <a:endParaRPr lang="en-GB" sz="2000" i="1">
              <a:solidFill>
                <a:srgbClr val="000000"/>
              </a:solidFill>
              <a:latin typeface="Symbol" pitchFamily="-112" charset="2"/>
            </a:endParaRPr>
          </a:p>
        </p:txBody>
      </p:sp>
      <p:sp>
        <p:nvSpPr>
          <p:cNvPr id="55301" name="Rectangle 7"/>
          <p:cNvSpPr>
            <a:spLocks noGrp="1" noChangeArrowheads="1"/>
          </p:cNvSpPr>
          <p:nvPr>
            <p:ph type="title"/>
          </p:nvPr>
        </p:nvSpPr>
        <p:spPr>
          <a:xfrm>
            <a:off x="373063" y="374650"/>
            <a:ext cx="8751887" cy="388938"/>
          </a:xfrm>
          <a:noFill/>
        </p:spPr>
        <p:txBody>
          <a:bodyPr/>
          <a:lstStyle/>
          <a:p>
            <a:r>
              <a:rPr lang="en-US" sz="2400"/>
              <a:t>Coulomb distortions on heavy nuclei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p:spPr>
        <p:txBody>
          <a:bodyPr/>
          <a:lstStyle/>
          <a:p>
            <a:pPr defTabSz="831850"/>
            <a:fld id="{D1FB49E6-0A68-AA40-B4ED-AAFE03649EFF}" type="slidenum">
              <a:rPr lang="en-US" smtClean="0"/>
              <a:pPr defTabSz="831850"/>
              <a:t>19</a:t>
            </a:fld>
            <a:endParaRPr lang="en-US" smtClean="0"/>
          </a:p>
        </p:txBody>
      </p:sp>
      <p:pic>
        <p:nvPicPr>
          <p:cNvPr id="63491" name="Picture 10" descr="au_notmc_nocc.eps"/>
          <p:cNvPicPr>
            <a:picLocks noChangeAspect="1"/>
          </p:cNvPicPr>
          <p:nvPr/>
        </p:nvPicPr>
        <p:blipFill>
          <a:blip r:embed="rId3"/>
          <a:srcRect l="1270" t="8470" r="8888" b="3387"/>
          <a:stretch>
            <a:fillRect/>
          </a:stretch>
        </p:blipFill>
        <p:spPr bwMode="auto">
          <a:xfrm>
            <a:off x="5000625" y="2111375"/>
            <a:ext cx="5062538" cy="3835400"/>
          </a:xfrm>
          <a:prstGeom prst="rect">
            <a:avLst/>
          </a:prstGeom>
          <a:noFill/>
          <a:ln w="9525">
            <a:noFill/>
            <a:miter lim="800000"/>
            <a:headEnd/>
            <a:tailEnd/>
          </a:ln>
        </p:spPr>
      </p:pic>
      <p:sp>
        <p:nvSpPr>
          <p:cNvPr id="63492" name="Rectangle 3"/>
          <p:cNvSpPr txBox="1">
            <a:spLocks noChangeArrowheads="1"/>
          </p:cNvSpPr>
          <p:nvPr/>
        </p:nvSpPr>
        <p:spPr bwMode="auto">
          <a:xfrm>
            <a:off x="373063" y="374650"/>
            <a:ext cx="8751887" cy="388938"/>
          </a:xfrm>
          <a:prstGeom prst="rect">
            <a:avLst/>
          </a:prstGeom>
          <a:noFill/>
          <a:ln w="9525">
            <a:noFill/>
            <a:miter lim="800000"/>
            <a:headEnd/>
            <a:tailEnd/>
          </a:ln>
        </p:spPr>
        <p:txBody>
          <a:bodyPr lIns="83127" tIns="0" rIns="83127" bIns="41563">
            <a:prstTxWarp prst="textNoShape">
              <a:avLst/>
            </a:prstTxWarp>
            <a:spAutoFit/>
          </a:bodyPr>
          <a:lstStyle/>
          <a:p>
            <a:pPr defTabSz="831850">
              <a:lnSpc>
                <a:spcPct val="90000"/>
              </a:lnSpc>
            </a:pPr>
            <a:r>
              <a:rPr lang="en-US" b="1" i="1">
                <a:solidFill>
                  <a:srgbClr val="0071BC"/>
                </a:solidFill>
                <a:ea typeface="ＭＳ Ｐゴシック" pitchFamily="-112" charset="-128"/>
                <a:cs typeface="ＭＳ Ｐゴシック" pitchFamily="-112" charset="-128"/>
              </a:rPr>
              <a:t>E03-013 heavy target results and world data</a:t>
            </a:r>
          </a:p>
        </p:txBody>
      </p:sp>
      <p:pic>
        <p:nvPicPr>
          <p:cNvPr id="63493" name="Picture 14" descr="cu_notmc_nocc.eps"/>
          <p:cNvPicPr>
            <a:picLocks noChangeAspect="1"/>
          </p:cNvPicPr>
          <p:nvPr/>
        </p:nvPicPr>
        <p:blipFill>
          <a:blip r:embed="rId4"/>
          <a:srcRect l="1270" t="8470" r="8888" b="3387"/>
          <a:stretch>
            <a:fillRect/>
          </a:stretch>
        </p:blipFill>
        <p:spPr bwMode="auto">
          <a:xfrm>
            <a:off x="0" y="2124075"/>
            <a:ext cx="5062538" cy="3835400"/>
          </a:xfrm>
          <a:prstGeom prst="rect">
            <a:avLst/>
          </a:prstGeom>
          <a:noFill/>
          <a:ln w="9525">
            <a:noFill/>
            <a:miter lim="800000"/>
            <a:headEnd/>
            <a:tailEnd/>
          </a:ln>
        </p:spPr>
      </p:pic>
      <p:sp>
        <p:nvSpPr>
          <p:cNvPr id="16" name="TextBox 15"/>
          <p:cNvSpPr txBox="1"/>
          <p:nvPr/>
        </p:nvSpPr>
        <p:spPr>
          <a:xfrm rot="20036974">
            <a:off x="8078788" y="2886075"/>
            <a:ext cx="1169987" cy="304800"/>
          </a:xfrm>
          <a:prstGeom prst="rect">
            <a:avLst/>
          </a:prstGeom>
          <a:noFill/>
        </p:spPr>
        <p:txBody>
          <a:bodyPr wrap="none" lIns="89584" tIns="44792" rIns="89584" bIns="44792">
            <a:spAutoFit/>
          </a:bodyPr>
          <a:lstStyle/>
          <a:p>
            <a:pPr>
              <a:defRPr/>
            </a:pPr>
            <a:r>
              <a:rPr lang="en-US" sz="1400" b="1" dirty="0">
                <a:solidFill>
                  <a:schemeClr val="bg1">
                    <a:lumMod val="65000"/>
                  </a:schemeClr>
                </a:solidFill>
              </a:rPr>
              <a:t>preliminary</a:t>
            </a:r>
          </a:p>
        </p:txBody>
      </p:sp>
      <p:sp>
        <p:nvSpPr>
          <p:cNvPr id="17" name="TextBox 16"/>
          <p:cNvSpPr txBox="1"/>
          <p:nvPr/>
        </p:nvSpPr>
        <p:spPr>
          <a:xfrm rot="20036974">
            <a:off x="3111500" y="2932113"/>
            <a:ext cx="1169988" cy="306387"/>
          </a:xfrm>
          <a:prstGeom prst="rect">
            <a:avLst/>
          </a:prstGeom>
          <a:noFill/>
        </p:spPr>
        <p:txBody>
          <a:bodyPr wrap="none" lIns="89584" tIns="44792" rIns="89584" bIns="44792">
            <a:spAutoFit/>
          </a:bodyPr>
          <a:lstStyle/>
          <a:p>
            <a:pPr>
              <a:defRPr/>
            </a:pPr>
            <a:r>
              <a:rPr lang="en-US" sz="1400" b="1" dirty="0">
                <a:solidFill>
                  <a:schemeClr val="bg1">
                    <a:lumMod val="65000"/>
                  </a:schemeClr>
                </a:solidFill>
              </a:rPr>
              <a:t>preliminary</a:t>
            </a:r>
          </a:p>
        </p:txBody>
      </p:sp>
      <p:sp>
        <p:nvSpPr>
          <p:cNvPr id="8" name="TextBox 7"/>
          <p:cNvSpPr txBox="1"/>
          <p:nvPr/>
        </p:nvSpPr>
        <p:spPr>
          <a:xfrm>
            <a:off x="3352800" y="1360488"/>
            <a:ext cx="3100388" cy="398462"/>
          </a:xfrm>
          <a:prstGeom prst="rect">
            <a:avLst/>
          </a:prstGeom>
        </p:spPr>
        <p:style>
          <a:lnRef idx="1">
            <a:schemeClr val="accent6"/>
          </a:lnRef>
          <a:fillRef idx="2">
            <a:schemeClr val="accent6"/>
          </a:fillRef>
          <a:effectRef idx="1">
            <a:schemeClr val="accent6"/>
          </a:effectRef>
          <a:fontRef idx="minor">
            <a:schemeClr val="dk1"/>
          </a:fontRef>
        </p:style>
        <p:txBody>
          <a:bodyPr wrap="none" lIns="89584" tIns="44792" rIns="89584" bIns="44792">
            <a:prstTxWarp prst="textNoShape">
              <a:avLst/>
            </a:prstTxWarp>
            <a:spAutoFit/>
          </a:bodyPr>
          <a:lstStyle/>
          <a:p>
            <a:pPr>
              <a:defRPr/>
            </a:pPr>
            <a:r>
              <a:rPr lang="en-US" sz="2000" dirty="0">
                <a:solidFill>
                  <a:srgbClr val="131313"/>
                </a:solidFill>
                <a:latin typeface="Times" pitchFamily="-112" charset="0"/>
                <a:ea typeface="Times" pitchFamily="-112" charset="0"/>
                <a:cs typeface="Times" pitchFamily="-112" charset="0"/>
              </a:rPr>
              <a:t>Before coulomb corrections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pPr defTabSz="831850"/>
            <a:fld id="{074AEB73-EDBB-5C4D-BC0E-98F5A5ABE4CC}" type="slidenum">
              <a:rPr lang="en-US" smtClean="0"/>
              <a:pPr defTabSz="831850"/>
              <a:t>2</a:t>
            </a:fld>
            <a:endParaRPr lang="en-US" smtClean="0"/>
          </a:p>
        </p:txBody>
      </p:sp>
      <p:sp>
        <p:nvSpPr>
          <p:cNvPr id="18435" name="Rectangle 3"/>
          <p:cNvSpPr>
            <a:spLocks noGrp="1" noChangeArrowheads="1"/>
          </p:cNvSpPr>
          <p:nvPr>
            <p:ph type="title"/>
          </p:nvPr>
        </p:nvSpPr>
        <p:spPr>
          <a:xfrm>
            <a:off x="373063" y="374650"/>
            <a:ext cx="8751887" cy="388938"/>
          </a:xfrm>
          <a:noFill/>
        </p:spPr>
        <p:txBody>
          <a:bodyPr/>
          <a:lstStyle/>
          <a:p>
            <a:r>
              <a:rPr lang="en-US" sz="2400" dirty="0" smtClean="0"/>
              <a:t>Outline</a:t>
            </a:r>
          </a:p>
        </p:txBody>
      </p:sp>
      <p:sp>
        <p:nvSpPr>
          <p:cNvPr id="18436" name="Rectangle 4"/>
          <p:cNvSpPr>
            <a:spLocks noGrp="1" noChangeArrowheads="1"/>
          </p:cNvSpPr>
          <p:nvPr>
            <p:ph type="body" idx="1"/>
          </p:nvPr>
        </p:nvSpPr>
        <p:spPr>
          <a:xfrm>
            <a:off x="1511300" y="1662113"/>
            <a:ext cx="7085013" cy="3313112"/>
          </a:xfrm>
          <a:noFill/>
        </p:spPr>
        <p:txBody>
          <a:bodyPr/>
          <a:lstStyle/>
          <a:p>
            <a:pPr>
              <a:buFont typeface="Wingdings" pitchFamily="-112" charset="2"/>
              <a:buNone/>
            </a:pPr>
            <a:endParaRPr lang="en-US" sz="1800" b="1" dirty="0" smtClean="0">
              <a:latin typeface="Comic Sans MS" pitchFamily="-112" charset="0"/>
            </a:endParaRPr>
          </a:p>
          <a:p>
            <a:pPr>
              <a:buClr>
                <a:srgbClr val="AC5FB0"/>
              </a:buClr>
              <a:buFont typeface="Wingdings" pitchFamily="-112" charset="2"/>
              <a:buChar char="v"/>
            </a:pPr>
            <a:r>
              <a:rPr lang="en-US" sz="2000" b="1" dirty="0" smtClean="0">
                <a:latin typeface="Times" pitchFamily="-112" charset="0"/>
                <a:ea typeface="Times" pitchFamily="-112" charset="0"/>
                <a:cs typeface="Times" pitchFamily="-112" charset="0"/>
              </a:rPr>
              <a:t>Brief introduction to the EMC effect </a:t>
            </a:r>
          </a:p>
          <a:p>
            <a:pPr>
              <a:buClr>
                <a:srgbClr val="AC5FB0"/>
              </a:buClr>
              <a:buFont typeface="Wingdings" pitchFamily="-112" charset="2"/>
              <a:buChar char="v"/>
            </a:pPr>
            <a:endParaRPr lang="en-US" sz="2000" b="1" dirty="0" smtClean="0">
              <a:latin typeface="Comic Sans MS" pitchFamily="-112" charset="0"/>
              <a:ea typeface="Times" pitchFamily="-112" charset="0"/>
              <a:cs typeface="Times" pitchFamily="-112" charset="0"/>
            </a:endParaRPr>
          </a:p>
          <a:p>
            <a:pPr>
              <a:buClr>
                <a:srgbClr val="AC5FB0"/>
              </a:buClr>
              <a:buFont typeface="Wingdings" pitchFamily="-112" charset="2"/>
              <a:buChar char="v"/>
            </a:pPr>
            <a:r>
              <a:rPr lang="en-US" sz="2000" b="1" dirty="0" err="1" smtClean="0">
                <a:latin typeface="Times" pitchFamily="-112" charset="0"/>
                <a:ea typeface="Times" pitchFamily="-112" charset="0"/>
                <a:cs typeface="Times" pitchFamily="-112" charset="0"/>
              </a:rPr>
              <a:t>JLab</a:t>
            </a:r>
            <a:r>
              <a:rPr lang="en-US" sz="2000" b="1" dirty="0" smtClean="0">
                <a:latin typeface="Times" pitchFamily="-112" charset="0"/>
                <a:ea typeface="Times" pitchFamily="-112" charset="0"/>
                <a:cs typeface="Times" pitchFamily="-112" charset="0"/>
              </a:rPr>
              <a:t> E03-103 preliminary results:</a:t>
            </a:r>
          </a:p>
          <a:p>
            <a:pPr lvl="2">
              <a:buClr>
                <a:srgbClr val="AC5FB0"/>
              </a:buClr>
              <a:buFont typeface="Wingdings" pitchFamily="-112" charset="2"/>
              <a:buChar char="Ø"/>
            </a:pPr>
            <a:r>
              <a:rPr lang="en-US" sz="2000" b="1" dirty="0" smtClean="0">
                <a:latin typeface="Times" pitchFamily="-112" charset="0"/>
                <a:ea typeface="Times" pitchFamily="-112" charset="0"/>
                <a:cs typeface="Times" pitchFamily="-112" charset="0"/>
              </a:rPr>
              <a:t> Q</a:t>
            </a:r>
            <a:r>
              <a:rPr lang="en-US" sz="2000" b="1" baseline="30000" dirty="0" smtClean="0">
                <a:latin typeface="Times" pitchFamily="-112" charset="0"/>
                <a:ea typeface="Times" pitchFamily="-112" charset="0"/>
                <a:cs typeface="Times" pitchFamily="-112" charset="0"/>
              </a:rPr>
              <a:t>2</a:t>
            </a:r>
            <a:r>
              <a:rPr lang="en-US" sz="2000" b="1" dirty="0" smtClean="0">
                <a:latin typeface="Times" pitchFamily="-112" charset="0"/>
                <a:ea typeface="Times" pitchFamily="-112" charset="0"/>
                <a:cs typeface="Times" pitchFamily="-112" charset="0"/>
              </a:rPr>
              <a:t>-dependence study with Carbon </a:t>
            </a:r>
          </a:p>
          <a:p>
            <a:pPr lvl="2">
              <a:buClr>
                <a:srgbClr val="AC5FB0"/>
              </a:buClr>
              <a:buFont typeface="Wingdings" pitchFamily="-112" charset="2"/>
              <a:buChar char="Ø"/>
            </a:pPr>
            <a:r>
              <a:rPr lang="en-US" sz="2000" b="1" dirty="0" smtClean="0">
                <a:latin typeface="Times" pitchFamily="-112" charset="0"/>
                <a:ea typeface="Times" pitchFamily="-112" charset="0"/>
                <a:cs typeface="Times" pitchFamily="-112" charset="0"/>
              </a:rPr>
              <a:t> Light nuclei</a:t>
            </a:r>
          </a:p>
          <a:p>
            <a:pPr lvl="2">
              <a:buClr>
                <a:srgbClr val="AC5FB0"/>
              </a:buClr>
              <a:buFont typeface="Wingdings" pitchFamily="-112" charset="2"/>
              <a:buChar char="Ø"/>
            </a:pPr>
            <a:r>
              <a:rPr lang="en-US" sz="2000" b="1" dirty="0" smtClean="0">
                <a:latin typeface="Times" pitchFamily="-112" charset="0"/>
                <a:ea typeface="Times" pitchFamily="-112" charset="0"/>
                <a:cs typeface="Times" pitchFamily="-112" charset="0"/>
              </a:rPr>
              <a:t> Heavy nuclei and Coulomb distortion</a:t>
            </a:r>
          </a:p>
          <a:p>
            <a:pPr lvl="1">
              <a:buFontTx/>
              <a:buNone/>
            </a:pPr>
            <a:endParaRPr lang="en-US" sz="2000" b="1" dirty="0" smtClean="0">
              <a:latin typeface="Times" pitchFamily="-112" charset="0"/>
              <a:ea typeface="Times" pitchFamily="-112" charset="0"/>
              <a:cs typeface="Times" pitchFamily="-112" charset="0"/>
            </a:endParaRPr>
          </a:p>
          <a:p>
            <a:pPr>
              <a:buClr>
                <a:srgbClr val="AC5FB0"/>
              </a:buClr>
              <a:buFont typeface="Wingdings" pitchFamily="-112" charset="2"/>
              <a:buChar char="v"/>
            </a:pPr>
            <a:r>
              <a:rPr lang="en-US" sz="2000" b="1" dirty="0" smtClean="0">
                <a:latin typeface="Times" pitchFamily="-112" charset="0"/>
                <a:ea typeface="Times" pitchFamily="-112" charset="0"/>
                <a:cs typeface="Times" pitchFamily="-112" charset="0"/>
              </a:rPr>
              <a:t> New extrapolation to nuclear matter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0"/>
          </p:nvPr>
        </p:nvSpPr>
        <p:spPr>
          <a:noFill/>
        </p:spPr>
        <p:txBody>
          <a:bodyPr/>
          <a:lstStyle/>
          <a:p>
            <a:pPr defTabSz="831850"/>
            <a:fld id="{D4EFAD07-F161-2C4F-9A19-58BE3B6B7FBC}" type="slidenum">
              <a:rPr lang="en-US" smtClean="0"/>
              <a:pPr defTabSz="831850"/>
              <a:t>20</a:t>
            </a:fld>
            <a:endParaRPr lang="en-US" smtClean="0"/>
          </a:p>
        </p:txBody>
      </p:sp>
      <p:sp>
        <p:nvSpPr>
          <p:cNvPr id="65539" name="Rectangle 3"/>
          <p:cNvSpPr txBox="1">
            <a:spLocks noChangeArrowheads="1"/>
          </p:cNvSpPr>
          <p:nvPr/>
        </p:nvSpPr>
        <p:spPr bwMode="auto">
          <a:xfrm>
            <a:off x="373063" y="374650"/>
            <a:ext cx="8751887" cy="388938"/>
          </a:xfrm>
          <a:prstGeom prst="rect">
            <a:avLst/>
          </a:prstGeom>
          <a:noFill/>
          <a:ln w="9525">
            <a:noFill/>
            <a:miter lim="800000"/>
            <a:headEnd/>
            <a:tailEnd/>
          </a:ln>
        </p:spPr>
        <p:txBody>
          <a:bodyPr lIns="83127" tIns="0" rIns="83127" bIns="41563">
            <a:prstTxWarp prst="textNoShape">
              <a:avLst/>
            </a:prstTxWarp>
            <a:spAutoFit/>
          </a:bodyPr>
          <a:lstStyle/>
          <a:p>
            <a:pPr defTabSz="831850">
              <a:lnSpc>
                <a:spcPct val="90000"/>
              </a:lnSpc>
            </a:pPr>
            <a:r>
              <a:rPr lang="en-US" b="1" i="1">
                <a:solidFill>
                  <a:srgbClr val="0071BC"/>
                </a:solidFill>
                <a:ea typeface="ＭＳ Ｐゴシック" pitchFamily="-112" charset="-128"/>
                <a:cs typeface="ＭＳ Ｐゴシック" pitchFamily="-112" charset="-128"/>
              </a:rPr>
              <a:t>E03-013 heavy target results and world data</a:t>
            </a:r>
          </a:p>
        </p:txBody>
      </p:sp>
      <p:pic>
        <p:nvPicPr>
          <p:cNvPr id="65540" name="Picture 12" descr="cu_notmc_cc.gif"/>
          <p:cNvPicPr>
            <a:picLocks noChangeAspect="1"/>
          </p:cNvPicPr>
          <p:nvPr/>
        </p:nvPicPr>
        <p:blipFill>
          <a:blip r:embed="rId3"/>
          <a:srcRect l="1270" t="8472" r="8888" b="3387"/>
          <a:stretch>
            <a:fillRect/>
          </a:stretch>
        </p:blipFill>
        <p:spPr bwMode="auto">
          <a:xfrm>
            <a:off x="0" y="2111375"/>
            <a:ext cx="5062538" cy="3835400"/>
          </a:xfrm>
          <a:prstGeom prst="rect">
            <a:avLst/>
          </a:prstGeom>
          <a:noFill/>
          <a:ln w="9525">
            <a:noFill/>
            <a:miter lim="800000"/>
            <a:headEnd/>
            <a:tailEnd/>
          </a:ln>
        </p:spPr>
      </p:pic>
      <p:pic>
        <p:nvPicPr>
          <p:cNvPr id="65541" name="Picture 6" descr="au_notmc_cc.eps"/>
          <p:cNvPicPr>
            <a:picLocks noChangeAspect="1"/>
          </p:cNvPicPr>
          <p:nvPr/>
        </p:nvPicPr>
        <p:blipFill>
          <a:blip r:embed="rId4"/>
          <a:srcRect l="1270" t="8470" r="8888" b="3387"/>
          <a:stretch>
            <a:fillRect/>
          </a:stretch>
        </p:blipFill>
        <p:spPr bwMode="auto">
          <a:xfrm>
            <a:off x="4995863" y="2111375"/>
            <a:ext cx="5062537" cy="3835400"/>
          </a:xfrm>
          <a:prstGeom prst="rect">
            <a:avLst/>
          </a:prstGeom>
          <a:noFill/>
          <a:ln w="9525">
            <a:noFill/>
            <a:miter lim="800000"/>
            <a:headEnd/>
            <a:tailEnd/>
          </a:ln>
        </p:spPr>
      </p:pic>
      <p:sp>
        <p:nvSpPr>
          <p:cNvPr id="15" name="TextBox 14"/>
          <p:cNvSpPr txBox="1"/>
          <p:nvPr/>
        </p:nvSpPr>
        <p:spPr>
          <a:xfrm rot="20036974">
            <a:off x="8078788" y="2886075"/>
            <a:ext cx="1169987" cy="304800"/>
          </a:xfrm>
          <a:prstGeom prst="rect">
            <a:avLst/>
          </a:prstGeom>
          <a:noFill/>
        </p:spPr>
        <p:txBody>
          <a:bodyPr wrap="none" lIns="89584" tIns="44792" rIns="89584" bIns="44792">
            <a:spAutoFit/>
          </a:bodyPr>
          <a:lstStyle/>
          <a:p>
            <a:pPr>
              <a:defRPr/>
            </a:pPr>
            <a:r>
              <a:rPr lang="en-US" sz="1400" b="1" dirty="0">
                <a:solidFill>
                  <a:schemeClr val="bg1">
                    <a:lumMod val="65000"/>
                  </a:schemeClr>
                </a:solidFill>
              </a:rPr>
              <a:t>preliminary</a:t>
            </a:r>
          </a:p>
        </p:txBody>
      </p:sp>
      <p:sp>
        <p:nvSpPr>
          <p:cNvPr id="16" name="TextBox 15"/>
          <p:cNvSpPr txBox="1"/>
          <p:nvPr/>
        </p:nvSpPr>
        <p:spPr>
          <a:xfrm rot="20036974">
            <a:off x="3111500" y="2932113"/>
            <a:ext cx="1169988" cy="306387"/>
          </a:xfrm>
          <a:prstGeom prst="rect">
            <a:avLst/>
          </a:prstGeom>
          <a:noFill/>
        </p:spPr>
        <p:txBody>
          <a:bodyPr wrap="none" lIns="89584" tIns="44792" rIns="89584" bIns="44792">
            <a:spAutoFit/>
          </a:bodyPr>
          <a:lstStyle/>
          <a:p>
            <a:pPr>
              <a:defRPr/>
            </a:pPr>
            <a:r>
              <a:rPr lang="en-US" sz="1400" b="1" dirty="0">
                <a:solidFill>
                  <a:schemeClr val="bg1">
                    <a:lumMod val="65000"/>
                  </a:schemeClr>
                </a:solidFill>
              </a:rPr>
              <a:t>preliminary</a:t>
            </a:r>
          </a:p>
        </p:txBody>
      </p:sp>
      <p:sp>
        <p:nvSpPr>
          <p:cNvPr id="12" name="TextBox 11"/>
          <p:cNvSpPr txBox="1"/>
          <p:nvPr/>
        </p:nvSpPr>
        <p:spPr>
          <a:xfrm>
            <a:off x="2784475" y="1360488"/>
            <a:ext cx="4106863" cy="398462"/>
          </a:xfrm>
          <a:prstGeom prst="rect">
            <a:avLst/>
          </a:prstGeom>
        </p:spPr>
        <p:style>
          <a:lnRef idx="1">
            <a:schemeClr val="accent6"/>
          </a:lnRef>
          <a:fillRef idx="2">
            <a:schemeClr val="accent6"/>
          </a:fillRef>
          <a:effectRef idx="1">
            <a:schemeClr val="accent6"/>
          </a:effectRef>
          <a:fontRef idx="minor">
            <a:schemeClr val="dk1"/>
          </a:fontRef>
        </p:style>
        <p:txBody>
          <a:bodyPr wrap="none" lIns="89584" tIns="44792" rIns="89584" bIns="44792">
            <a:spAutoFit/>
          </a:bodyPr>
          <a:lstStyle/>
          <a:p>
            <a:pPr>
              <a:defRPr/>
            </a:pPr>
            <a:r>
              <a:rPr lang="en-US" sz="2000" dirty="0">
                <a:latin typeface="Times"/>
                <a:cs typeface="Times"/>
              </a:rPr>
              <a:t>After coulomb corrections on all data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heavy_targ.eps"/>
          <p:cNvPicPr>
            <a:picLocks noChangeAspect="1"/>
          </p:cNvPicPr>
          <p:nvPr/>
        </p:nvPicPr>
        <mc:AlternateContent xmlns:ma="http://schemas.microsoft.com/office/mac/drawingml/2008/main">
          <mc:Choice Requires="ma">
            <p:blipFill>
              <a:blip r:embed="rId3"/>
              <a:srcRect t="5000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t="50000"/>
              <a:stretch>
                <a:fillRect/>
              </a:stretch>
            </p:blipFill>
          </mc:Fallback>
        </mc:AlternateContent>
        <p:spPr>
          <a:xfrm>
            <a:off x="1510653" y="2050308"/>
            <a:ext cx="7065699" cy="4572000"/>
          </a:xfrm>
          <a:prstGeom prst="rect">
            <a:avLst/>
          </a:prstGeom>
        </p:spPr>
      </p:pic>
      <p:sp>
        <p:nvSpPr>
          <p:cNvPr id="67586" name="Slide Number Placeholder 3"/>
          <p:cNvSpPr>
            <a:spLocks noGrp="1"/>
          </p:cNvSpPr>
          <p:nvPr>
            <p:ph type="sldNum" sz="quarter" idx="10"/>
          </p:nvPr>
        </p:nvSpPr>
        <p:spPr>
          <a:noFill/>
        </p:spPr>
        <p:txBody>
          <a:bodyPr/>
          <a:lstStyle/>
          <a:p>
            <a:pPr defTabSz="831850"/>
            <a:fld id="{F4D5AE18-E7B4-304D-9A6F-15A6390ED632}" type="slidenum">
              <a:rPr lang="en-US" smtClean="0"/>
              <a:pPr defTabSz="831850"/>
              <a:t>21</a:t>
            </a:fld>
            <a:endParaRPr lang="en-US" smtClean="0"/>
          </a:p>
        </p:txBody>
      </p:sp>
      <p:sp>
        <p:nvSpPr>
          <p:cNvPr id="67587" name="Rectangle 6"/>
          <p:cNvSpPr>
            <a:spLocks noGrp="1" noChangeArrowheads="1"/>
          </p:cNvSpPr>
          <p:nvPr>
            <p:ph type="title"/>
          </p:nvPr>
        </p:nvSpPr>
        <p:spPr>
          <a:xfrm>
            <a:off x="373063" y="374650"/>
            <a:ext cx="8751887" cy="388938"/>
          </a:xfrm>
          <a:noFill/>
        </p:spPr>
        <p:txBody>
          <a:bodyPr/>
          <a:lstStyle/>
          <a:p>
            <a:r>
              <a:rPr lang="en-US" sz="2400"/>
              <a:t>E03-103: EMC effect in heavy nuclei</a:t>
            </a:r>
          </a:p>
        </p:txBody>
      </p:sp>
      <p:sp>
        <p:nvSpPr>
          <p:cNvPr id="67589" name="Rectangle 3"/>
          <p:cNvSpPr>
            <a:spLocks noChangeArrowheads="1"/>
          </p:cNvSpPr>
          <p:nvPr/>
        </p:nvSpPr>
        <p:spPr bwMode="auto">
          <a:xfrm>
            <a:off x="3368674" y="1182688"/>
            <a:ext cx="4943377" cy="400372"/>
          </a:xfrm>
          <a:prstGeom prst="rect">
            <a:avLst/>
          </a:prstGeom>
          <a:solidFill>
            <a:schemeClr val="bg1"/>
          </a:solidFill>
          <a:ln w="15875">
            <a:solidFill>
              <a:schemeClr val="tx1"/>
            </a:solidFill>
            <a:round/>
            <a:headEnd/>
            <a:tailEnd/>
          </a:ln>
        </p:spPr>
        <p:txBody>
          <a:bodyPr wrap="square"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2000">
                <a:solidFill>
                  <a:srgbClr val="000000"/>
                </a:solidFill>
                <a:latin typeface="Times" pitchFamily="-112" charset="0"/>
                <a:ea typeface="Times" pitchFamily="-112" charset="0"/>
                <a:cs typeface="Times" pitchFamily="-112" charset="0"/>
              </a:rPr>
              <a:t>E03-103 data corrected for coulomb distortion</a:t>
            </a:r>
          </a:p>
        </p:txBody>
      </p:sp>
      <p:sp>
        <p:nvSpPr>
          <p:cNvPr id="67590" name="Rectangle 8"/>
          <p:cNvSpPr>
            <a:spLocks noChangeArrowheads="1"/>
          </p:cNvSpPr>
          <p:nvPr/>
        </p:nvSpPr>
        <p:spPr bwMode="auto">
          <a:xfrm rot="-1380000">
            <a:off x="3001963" y="4483100"/>
            <a:ext cx="2727325" cy="369888"/>
          </a:xfrm>
          <a:prstGeom prst="rect">
            <a:avLst/>
          </a:prstGeom>
          <a:noFill/>
          <a:ln w="9525">
            <a:noFill/>
            <a:round/>
            <a:headEnd/>
            <a:tailEnd/>
          </a:ln>
        </p:spPr>
        <p:txBody>
          <a:bodyPr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1800">
                <a:solidFill>
                  <a:srgbClr val="808080"/>
                </a:solidFill>
              </a:rPr>
              <a:t>Preliminary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0"/>
          </p:nvPr>
        </p:nvSpPr>
        <p:spPr>
          <a:noFill/>
        </p:spPr>
        <p:txBody>
          <a:bodyPr/>
          <a:lstStyle/>
          <a:p>
            <a:pPr defTabSz="831850"/>
            <a:fld id="{98943FC5-B327-2842-B0C2-6C899134B660}" type="slidenum">
              <a:rPr lang="en-US" smtClean="0"/>
              <a:pPr defTabSz="831850"/>
              <a:t>22</a:t>
            </a:fld>
            <a:endParaRPr lang="en-US" smtClean="0"/>
          </a:p>
        </p:txBody>
      </p:sp>
      <p:sp>
        <p:nvSpPr>
          <p:cNvPr id="71683" name="Rectangle 2"/>
          <p:cNvSpPr>
            <a:spLocks noGrp="1" noChangeArrowheads="1"/>
          </p:cNvSpPr>
          <p:nvPr>
            <p:ph type="title"/>
          </p:nvPr>
        </p:nvSpPr>
        <p:spPr>
          <a:xfrm>
            <a:off x="373063" y="374650"/>
            <a:ext cx="8751887" cy="388938"/>
          </a:xfrm>
        </p:spPr>
        <p:txBody>
          <a:bodyPr/>
          <a:lstStyle/>
          <a:p>
            <a:r>
              <a:rPr lang="en-US" sz="2400" smtClean="0"/>
              <a:t>Nuclear dependence of the EMC effect</a:t>
            </a:r>
          </a:p>
        </p:txBody>
      </p:sp>
      <p:sp>
        <p:nvSpPr>
          <p:cNvPr id="71684" name="Rectangle 17"/>
          <p:cNvSpPr>
            <a:spLocks noChangeArrowheads="1"/>
          </p:cNvSpPr>
          <p:nvPr/>
        </p:nvSpPr>
        <p:spPr bwMode="auto">
          <a:xfrm>
            <a:off x="384175" y="5486400"/>
            <a:ext cx="9342438" cy="1012825"/>
          </a:xfrm>
          <a:prstGeom prst="rect">
            <a:avLst/>
          </a:prstGeom>
          <a:noFill/>
          <a:ln w="9525">
            <a:noFill/>
            <a:miter lim="800000"/>
            <a:headEnd/>
            <a:tailEnd/>
          </a:ln>
        </p:spPr>
        <p:txBody>
          <a:bodyPr lIns="89584" tIns="44792" rIns="89584" bIns="44792">
            <a:prstTxWarp prst="textNoShape">
              <a:avLst/>
            </a:prstTxWarp>
            <a:spAutoFit/>
          </a:bodyPr>
          <a:lstStyle/>
          <a:p>
            <a:pPr>
              <a:buClr>
                <a:srgbClr val="AC5FB0"/>
              </a:buClr>
            </a:pPr>
            <a:r>
              <a:rPr lang="en-US" sz="2000">
                <a:latin typeface="Times" pitchFamily="-112" charset="0"/>
                <a:ea typeface="Times" pitchFamily="-112" charset="0"/>
                <a:cs typeface="Times" pitchFamily="-112" charset="0"/>
              </a:rPr>
              <a:t>Main difference due to E139 data sets used: </a:t>
            </a:r>
          </a:p>
          <a:p>
            <a:pPr>
              <a:buClr>
                <a:srgbClr val="AC5FB0"/>
              </a:buClr>
            </a:pPr>
            <a:r>
              <a:rPr lang="en-US" sz="2000">
                <a:latin typeface="Times" pitchFamily="-112" charset="0"/>
                <a:ea typeface="Times" pitchFamily="-112" charset="0"/>
                <a:cs typeface="Times" pitchFamily="-112" charset="0"/>
              </a:rPr>
              <a:t>		- Sick &amp; Day used E139 Q</a:t>
            </a:r>
            <a:r>
              <a:rPr lang="en-US" sz="2000" baseline="30000">
                <a:latin typeface="Times" pitchFamily="-112" charset="0"/>
                <a:ea typeface="Times" pitchFamily="-112" charset="0"/>
                <a:cs typeface="Times" pitchFamily="-112" charset="0"/>
              </a:rPr>
              <a:t>2</a:t>
            </a:r>
            <a:r>
              <a:rPr lang="en-US" sz="2000">
                <a:latin typeface="Times" pitchFamily="-112" charset="0"/>
                <a:ea typeface="Times" pitchFamily="-112" charset="0"/>
                <a:cs typeface="Times" pitchFamily="-112" charset="0"/>
              </a:rPr>
              <a:t>-avg tables</a:t>
            </a:r>
          </a:p>
          <a:p>
            <a:pPr>
              <a:buClr>
                <a:srgbClr val="AC5FB0"/>
              </a:buClr>
            </a:pPr>
            <a:r>
              <a:rPr lang="en-US" sz="2000">
                <a:latin typeface="Times" pitchFamily="-112" charset="0"/>
                <a:ea typeface="Times" pitchFamily="-112" charset="0"/>
                <a:cs typeface="Times" pitchFamily="-112" charset="0"/>
              </a:rPr>
              <a:t>		- we used E139 constant Q</a:t>
            </a:r>
            <a:r>
              <a:rPr lang="en-US" sz="2000" baseline="30000">
                <a:latin typeface="Times" pitchFamily="-112" charset="0"/>
                <a:ea typeface="Times" pitchFamily="-112" charset="0"/>
                <a:cs typeface="Times" pitchFamily="-112" charset="0"/>
              </a:rPr>
              <a:t>2</a:t>
            </a:r>
            <a:r>
              <a:rPr lang="en-US" sz="2000">
                <a:latin typeface="Times" pitchFamily="-112" charset="0"/>
                <a:ea typeface="Times" pitchFamily="-112" charset="0"/>
                <a:cs typeface="Times" pitchFamily="-112" charset="0"/>
              </a:rPr>
              <a:t> to be able to apply CC</a:t>
            </a:r>
          </a:p>
        </p:txBody>
      </p:sp>
      <p:pic>
        <p:nvPicPr>
          <p:cNvPr id="71685" name="Picture 12" descr="fit_xeq0.6_world.eps"/>
          <p:cNvPicPr>
            <a:picLocks noChangeAspect="1"/>
          </p:cNvPicPr>
          <p:nvPr/>
        </p:nvPicPr>
        <p:blipFill>
          <a:blip r:embed="rId3"/>
          <a:srcRect t="8470" r="6349" b="3387"/>
          <a:stretch>
            <a:fillRect/>
          </a:stretch>
        </p:blipFill>
        <p:spPr bwMode="auto">
          <a:xfrm>
            <a:off x="1820863" y="985838"/>
            <a:ext cx="6416675" cy="4662487"/>
          </a:xfrm>
          <a:prstGeom prst="rect">
            <a:avLst/>
          </a:prstGeom>
          <a:noFill/>
          <a:ln w="9525">
            <a:noFill/>
            <a:miter lim="800000"/>
            <a:headEnd/>
            <a:tailEnd/>
          </a:ln>
        </p:spPr>
      </p:pic>
      <p:sp>
        <p:nvSpPr>
          <p:cNvPr id="7" name="5-Point Star 6"/>
          <p:cNvSpPr/>
          <p:nvPr/>
        </p:nvSpPr>
        <p:spPr bwMode="auto">
          <a:xfrm>
            <a:off x="2768600" y="4260850"/>
            <a:ext cx="180975" cy="182563"/>
          </a:xfrm>
          <a:prstGeom prst="star5">
            <a:avLst/>
          </a:prstGeom>
          <a:solidFill>
            <a:srgbClr val="FF00FF"/>
          </a:solidFill>
          <a:ln w="9525" cap="flat" cmpd="sng" algn="ctr">
            <a:solidFill>
              <a:srgbClr val="FF00FF"/>
            </a:solidFill>
            <a:prstDash val="solid"/>
            <a:round/>
            <a:headEnd type="none" w="med" len="med"/>
            <a:tailEnd type="none" w="med" len="med"/>
          </a:ln>
          <a:effectLst/>
        </p:spPr>
        <p:txBody>
          <a:bodyPr lIns="89584" tIns="44792" rIns="89584" bIns="44792">
            <a:prstTxWarp prst="textNoShape">
              <a:avLst/>
            </a:prstTxWarp>
          </a:bodyPr>
          <a:lstStyle/>
          <a:p>
            <a:pPr>
              <a:defRPr/>
            </a:pPr>
            <a:endParaRPr lang="en-US"/>
          </a:p>
        </p:txBody>
      </p:sp>
      <p:sp>
        <p:nvSpPr>
          <p:cNvPr id="71687" name="TextBox 7"/>
          <p:cNvSpPr txBox="1">
            <a:spLocks noChangeArrowheads="1"/>
          </p:cNvSpPr>
          <p:nvPr/>
        </p:nvSpPr>
        <p:spPr bwMode="auto">
          <a:xfrm>
            <a:off x="2268538" y="4173538"/>
            <a:ext cx="520700" cy="336550"/>
          </a:xfrm>
          <a:prstGeom prst="rect">
            <a:avLst/>
          </a:prstGeom>
          <a:noFill/>
          <a:ln w="9525">
            <a:noFill/>
            <a:miter lim="800000"/>
            <a:headEnd/>
            <a:tailEnd/>
          </a:ln>
        </p:spPr>
        <p:txBody>
          <a:bodyPr wrap="none" lIns="89584" tIns="44792" rIns="89584" bIns="44792">
            <a:prstTxWarp prst="textNoShape">
              <a:avLst/>
            </a:prstTxWarp>
            <a:spAutoFit/>
          </a:bodyPr>
          <a:lstStyle/>
          <a:p>
            <a:r>
              <a:rPr lang="en-US" sz="1600">
                <a:solidFill>
                  <a:srgbClr val="FF00FF"/>
                </a:solidFill>
                <a:latin typeface="Times" pitchFamily="-112" charset="0"/>
                <a:ea typeface="Times" pitchFamily="-112" charset="0"/>
                <a:cs typeface="Times" pitchFamily="-112" charset="0"/>
              </a:rPr>
              <a:t>NM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a:noFill/>
        </p:spPr>
        <p:txBody>
          <a:bodyPr/>
          <a:lstStyle/>
          <a:p>
            <a:pPr defTabSz="831850"/>
            <a:fld id="{89EFDFC7-D35E-D342-99CE-3E824C5D9B38}" type="slidenum">
              <a:rPr lang="en-US" smtClean="0"/>
              <a:pPr defTabSz="831850"/>
              <a:t>23</a:t>
            </a:fld>
            <a:endParaRPr lang="en-US" smtClean="0"/>
          </a:p>
        </p:txBody>
      </p:sp>
      <p:sp>
        <p:nvSpPr>
          <p:cNvPr id="73731" name="Rectangle 2"/>
          <p:cNvSpPr>
            <a:spLocks noGrp="1" noChangeArrowheads="1"/>
          </p:cNvSpPr>
          <p:nvPr>
            <p:ph type="title"/>
          </p:nvPr>
        </p:nvSpPr>
        <p:spPr>
          <a:xfrm>
            <a:off x="373063" y="374650"/>
            <a:ext cx="8751887" cy="388938"/>
          </a:xfrm>
        </p:spPr>
        <p:txBody>
          <a:bodyPr/>
          <a:lstStyle/>
          <a:p>
            <a:r>
              <a:rPr lang="en-US" sz="2400" smtClean="0"/>
              <a:t>Nuclear dependence of the EMC effect</a:t>
            </a:r>
          </a:p>
        </p:txBody>
      </p:sp>
      <p:pic>
        <p:nvPicPr>
          <p:cNvPr id="73732" name="Picture 12" descr="fit_xeq0.6_world_cc.eps"/>
          <p:cNvPicPr>
            <a:picLocks noChangeAspect="1"/>
          </p:cNvPicPr>
          <p:nvPr/>
        </p:nvPicPr>
        <p:blipFill>
          <a:blip r:embed="rId3"/>
          <a:srcRect t="8470" r="6349" b="3387"/>
          <a:stretch>
            <a:fillRect/>
          </a:stretch>
        </p:blipFill>
        <p:spPr bwMode="auto">
          <a:xfrm>
            <a:off x="1820863" y="982663"/>
            <a:ext cx="6415087" cy="4664075"/>
          </a:xfrm>
          <a:prstGeom prst="rect">
            <a:avLst/>
          </a:prstGeom>
          <a:noFill/>
          <a:ln w="9525">
            <a:noFill/>
            <a:miter lim="800000"/>
            <a:headEnd/>
            <a:tailEnd/>
          </a:ln>
        </p:spPr>
      </p:pic>
      <p:sp>
        <p:nvSpPr>
          <p:cNvPr id="7" name="TextBox 6"/>
          <p:cNvSpPr txBox="1"/>
          <p:nvPr/>
        </p:nvSpPr>
        <p:spPr>
          <a:xfrm>
            <a:off x="3770313" y="1350963"/>
            <a:ext cx="2952750" cy="398462"/>
          </a:xfrm>
          <a:prstGeom prst="rect">
            <a:avLst/>
          </a:prstGeom>
        </p:spPr>
        <p:style>
          <a:lnRef idx="1">
            <a:schemeClr val="accent6"/>
          </a:lnRef>
          <a:fillRef idx="2">
            <a:schemeClr val="accent6"/>
          </a:fillRef>
          <a:effectRef idx="1">
            <a:schemeClr val="accent6"/>
          </a:effectRef>
          <a:fontRef idx="minor">
            <a:schemeClr val="dk1"/>
          </a:fontRef>
        </p:style>
        <p:txBody>
          <a:bodyPr wrap="none" lIns="89584" tIns="44792" rIns="89584" bIns="44792">
            <a:prstTxWarp prst="textNoShape">
              <a:avLst/>
            </a:prstTxWarp>
            <a:spAutoFit/>
          </a:bodyPr>
          <a:lstStyle/>
          <a:p>
            <a:pPr>
              <a:defRPr/>
            </a:pPr>
            <a:r>
              <a:rPr lang="en-US" sz="2000" dirty="0">
                <a:solidFill>
                  <a:srgbClr val="131313"/>
                </a:solidFill>
                <a:latin typeface="Times" pitchFamily="-112" charset="0"/>
                <a:ea typeface="Times" pitchFamily="-112" charset="0"/>
                <a:cs typeface="Times" pitchFamily="-112" charset="0"/>
              </a:rPr>
              <a:t>After coulomb corrections</a:t>
            </a:r>
          </a:p>
        </p:txBody>
      </p:sp>
      <p:sp>
        <p:nvSpPr>
          <p:cNvPr id="8" name="5-Point Star 7"/>
          <p:cNvSpPr/>
          <p:nvPr/>
        </p:nvSpPr>
        <p:spPr bwMode="auto">
          <a:xfrm>
            <a:off x="2755900" y="4037013"/>
            <a:ext cx="180975" cy="185737"/>
          </a:xfrm>
          <a:prstGeom prst="star5">
            <a:avLst/>
          </a:prstGeom>
          <a:solidFill>
            <a:srgbClr val="FF00FF"/>
          </a:solidFill>
          <a:ln w="9525" cap="flat" cmpd="sng" algn="ctr">
            <a:solidFill>
              <a:srgbClr val="FF00FF"/>
            </a:solidFill>
            <a:prstDash val="solid"/>
            <a:round/>
            <a:headEnd type="none" w="med" len="med"/>
            <a:tailEnd type="none" w="med" len="med"/>
          </a:ln>
          <a:effectLst/>
        </p:spPr>
        <p:txBody>
          <a:bodyPr lIns="89584" tIns="44792" rIns="89584" bIns="44792">
            <a:prstTxWarp prst="textNoShape">
              <a:avLst/>
            </a:prstTxWarp>
          </a:bodyPr>
          <a:lstStyle/>
          <a:p>
            <a:pPr>
              <a:defRPr/>
            </a:pPr>
            <a:endParaRPr lang="en-US"/>
          </a:p>
        </p:txBody>
      </p:sp>
      <p:sp>
        <p:nvSpPr>
          <p:cNvPr id="73735" name="TextBox 8"/>
          <p:cNvSpPr txBox="1">
            <a:spLocks noChangeArrowheads="1"/>
          </p:cNvSpPr>
          <p:nvPr/>
        </p:nvSpPr>
        <p:spPr bwMode="auto">
          <a:xfrm>
            <a:off x="2243138" y="3938588"/>
            <a:ext cx="520700" cy="336550"/>
          </a:xfrm>
          <a:prstGeom prst="rect">
            <a:avLst/>
          </a:prstGeom>
          <a:noFill/>
          <a:ln w="9525">
            <a:noFill/>
            <a:miter lim="800000"/>
            <a:headEnd/>
            <a:tailEnd/>
          </a:ln>
        </p:spPr>
        <p:txBody>
          <a:bodyPr wrap="none" lIns="89584" tIns="44792" rIns="89584" bIns="44792">
            <a:prstTxWarp prst="textNoShape">
              <a:avLst/>
            </a:prstTxWarp>
            <a:spAutoFit/>
          </a:bodyPr>
          <a:lstStyle/>
          <a:p>
            <a:r>
              <a:rPr lang="en-US" sz="1600">
                <a:solidFill>
                  <a:srgbClr val="FF00FF"/>
                </a:solidFill>
                <a:latin typeface="Times" pitchFamily="-112" charset="0"/>
                <a:ea typeface="Times" pitchFamily="-112" charset="0"/>
                <a:cs typeface="Times" pitchFamily="-112" charset="0"/>
              </a:rPr>
              <a:t>NM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0"/>
          </p:nvPr>
        </p:nvSpPr>
        <p:spPr>
          <a:noFill/>
        </p:spPr>
        <p:txBody>
          <a:bodyPr/>
          <a:lstStyle/>
          <a:p>
            <a:pPr defTabSz="831850"/>
            <a:fld id="{AFE3B637-506C-B04D-80B4-E7EA3BCE4E10}" type="slidenum">
              <a:rPr lang="en-US" smtClean="0"/>
              <a:pPr defTabSz="831850"/>
              <a:t>24</a:t>
            </a:fld>
            <a:endParaRPr lang="en-US" smtClean="0"/>
          </a:p>
        </p:txBody>
      </p:sp>
      <p:sp>
        <p:nvSpPr>
          <p:cNvPr id="75779" name="Rectangle 2"/>
          <p:cNvSpPr>
            <a:spLocks noGrp="1" noChangeArrowheads="1"/>
          </p:cNvSpPr>
          <p:nvPr>
            <p:ph type="title"/>
          </p:nvPr>
        </p:nvSpPr>
        <p:spPr>
          <a:xfrm>
            <a:off x="373063" y="374650"/>
            <a:ext cx="8751887" cy="388938"/>
          </a:xfrm>
        </p:spPr>
        <p:txBody>
          <a:bodyPr/>
          <a:lstStyle/>
          <a:p>
            <a:r>
              <a:rPr lang="en-US" sz="2400" smtClean="0"/>
              <a:t>Nuclear dependence of the EMC effect</a:t>
            </a:r>
          </a:p>
        </p:txBody>
      </p:sp>
      <p:sp>
        <p:nvSpPr>
          <p:cNvPr id="75780" name="Rectangle 20"/>
          <p:cNvSpPr>
            <a:spLocks noChangeArrowheads="1"/>
          </p:cNvSpPr>
          <p:nvPr/>
        </p:nvSpPr>
        <p:spPr bwMode="auto">
          <a:xfrm>
            <a:off x="0" y="5194300"/>
            <a:ext cx="7308850" cy="1628775"/>
          </a:xfrm>
          <a:prstGeom prst="rect">
            <a:avLst/>
          </a:prstGeom>
          <a:noFill/>
          <a:ln w="9525">
            <a:noFill/>
            <a:miter lim="800000"/>
            <a:headEnd/>
            <a:tailEnd/>
          </a:ln>
        </p:spPr>
        <p:txBody>
          <a:bodyPr lIns="89584" tIns="44792" rIns="89584" bIns="44792">
            <a:prstTxWarp prst="textNoShape">
              <a:avLst/>
            </a:prstTxWarp>
            <a:spAutoFit/>
          </a:bodyPr>
          <a:lstStyle/>
          <a:p>
            <a:pPr>
              <a:buClr>
                <a:srgbClr val="AC5FB0"/>
              </a:buClr>
              <a:buFont typeface="Wingdings" pitchFamily="-112" charset="2"/>
              <a:buChar char="Ø"/>
            </a:pPr>
            <a:r>
              <a:rPr lang="en-US" sz="2000">
                <a:latin typeface="Times" pitchFamily="-112" charset="0"/>
                <a:ea typeface="Times" pitchFamily="-112" charset="0"/>
                <a:cs typeface="Times" pitchFamily="-112" charset="0"/>
              </a:rPr>
              <a:t> Good agreement between E03-103 and SLAC E139 data after Coulomb corrections. </a:t>
            </a:r>
          </a:p>
          <a:p>
            <a:pPr>
              <a:buClr>
                <a:srgbClr val="AC5FB0"/>
              </a:buClr>
              <a:buFont typeface="Wingdings" pitchFamily="-112" charset="2"/>
              <a:buChar char="Ø"/>
            </a:pPr>
            <a:endParaRPr lang="en-US" sz="2000">
              <a:latin typeface="Times" pitchFamily="-112" charset="0"/>
              <a:ea typeface="Times" pitchFamily="-112" charset="0"/>
              <a:cs typeface="Times" pitchFamily="-112" charset="0"/>
            </a:endParaRPr>
          </a:p>
          <a:p>
            <a:pPr>
              <a:buClr>
                <a:srgbClr val="AC5FB0"/>
              </a:buClr>
              <a:buFont typeface="Wingdings" pitchFamily="-112" charset="2"/>
              <a:buChar char="Ø"/>
            </a:pPr>
            <a:r>
              <a:rPr lang="en-US" sz="2000">
                <a:latin typeface="Times" pitchFamily="-112" charset="0"/>
                <a:ea typeface="Times" pitchFamily="-112" charset="0"/>
                <a:cs typeface="Times" pitchFamily="-112" charset="0"/>
              </a:rPr>
              <a:t> Preliminary E03-103 results confirm A-dependence of the EMC effect.</a:t>
            </a:r>
          </a:p>
        </p:txBody>
      </p:sp>
      <p:pic>
        <p:nvPicPr>
          <p:cNvPr id="75781" name="Picture 6" descr="fit_xeq0.6_prel_cc.eps"/>
          <p:cNvPicPr>
            <a:picLocks noChangeAspect="1"/>
          </p:cNvPicPr>
          <p:nvPr/>
        </p:nvPicPr>
        <p:blipFill>
          <a:blip r:embed="rId3"/>
          <a:srcRect t="8470" r="6349" b="3387"/>
          <a:stretch>
            <a:fillRect/>
          </a:stretch>
        </p:blipFill>
        <p:spPr bwMode="auto">
          <a:xfrm>
            <a:off x="1820863" y="982663"/>
            <a:ext cx="6415087" cy="4664075"/>
          </a:xfrm>
          <a:prstGeom prst="rect">
            <a:avLst/>
          </a:prstGeom>
          <a:noFill/>
          <a:ln w="9525">
            <a:noFill/>
            <a:miter lim="800000"/>
            <a:headEnd/>
            <a:tailEnd/>
          </a:ln>
        </p:spPr>
      </p:pic>
      <p:sp>
        <p:nvSpPr>
          <p:cNvPr id="8" name="TextBox 7"/>
          <p:cNvSpPr txBox="1"/>
          <p:nvPr/>
        </p:nvSpPr>
        <p:spPr>
          <a:xfrm rot="20036974">
            <a:off x="3113088" y="2298700"/>
            <a:ext cx="1169987" cy="306388"/>
          </a:xfrm>
          <a:prstGeom prst="rect">
            <a:avLst/>
          </a:prstGeom>
          <a:noFill/>
        </p:spPr>
        <p:txBody>
          <a:bodyPr wrap="none" lIns="89584" tIns="44792" rIns="89584" bIns="44792">
            <a:spAutoFit/>
          </a:bodyPr>
          <a:lstStyle/>
          <a:p>
            <a:pPr>
              <a:defRPr/>
            </a:pPr>
            <a:r>
              <a:rPr lang="en-US" sz="1400" b="1" dirty="0">
                <a:solidFill>
                  <a:schemeClr val="bg1">
                    <a:lumMod val="65000"/>
                  </a:schemeClr>
                </a:solidFill>
              </a:rPr>
              <a:t>preliminary</a:t>
            </a:r>
          </a:p>
        </p:txBody>
      </p:sp>
      <p:sp>
        <p:nvSpPr>
          <p:cNvPr id="11" name="5-Point Star 10"/>
          <p:cNvSpPr/>
          <p:nvPr/>
        </p:nvSpPr>
        <p:spPr bwMode="auto">
          <a:xfrm>
            <a:off x="2768600" y="3913188"/>
            <a:ext cx="180975" cy="184150"/>
          </a:xfrm>
          <a:prstGeom prst="star5">
            <a:avLst/>
          </a:prstGeom>
          <a:solidFill>
            <a:srgbClr val="FF00FF"/>
          </a:solidFill>
          <a:ln w="9525" cap="flat" cmpd="sng" algn="ctr">
            <a:solidFill>
              <a:srgbClr val="FF00FF"/>
            </a:solidFill>
            <a:prstDash val="solid"/>
            <a:round/>
            <a:headEnd type="none" w="med" len="med"/>
            <a:tailEnd type="none" w="med" len="med"/>
          </a:ln>
          <a:effectLst/>
        </p:spPr>
        <p:txBody>
          <a:bodyPr lIns="89584" tIns="44792" rIns="89584" bIns="44792">
            <a:prstTxWarp prst="textNoShape">
              <a:avLst/>
            </a:prstTxWarp>
          </a:bodyPr>
          <a:lstStyle/>
          <a:p>
            <a:pPr>
              <a:defRPr/>
            </a:pPr>
            <a:endParaRPr lang="en-US"/>
          </a:p>
        </p:txBody>
      </p:sp>
      <p:sp>
        <p:nvSpPr>
          <p:cNvPr id="75784" name="TextBox 11"/>
          <p:cNvSpPr txBox="1">
            <a:spLocks noChangeArrowheads="1"/>
          </p:cNvSpPr>
          <p:nvPr/>
        </p:nvSpPr>
        <p:spPr bwMode="auto">
          <a:xfrm>
            <a:off x="2243138" y="3827463"/>
            <a:ext cx="520700" cy="336550"/>
          </a:xfrm>
          <a:prstGeom prst="rect">
            <a:avLst/>
          </a:prstGeom>
          <a:noFill/>
          <a:ln w="9525">
            <a:noFill/>
            <a:miter lim="800000"/>
            <a:headEnd/>
            <a:tailEnd/>
          </a:ln>
        </p:spPr>
        <p:txBody>
          <a:bodyPr wrap="none" lIns="89584" tIns="44792" rIns="89584" bIns="44792">
            <a:prstTxWarp prst="textNoShape">
              <a:avLst/>
            </a:prstTxWarp>
            <a:spAutoFit/>
          </a:bodyPr>
          <a:lstStyle/>
          <a:p>
            <a:r>
              <a:rPr lang="en-US" sz="1600">
                <a:solidFill>
                  <a:srgbClr val="FF00FF"/>
                </a:solidFill>
                <a:latin typeface="Times" pitchFamily="-112" charset="0"/>
                <a:ea typeface="Times" pitchFamily="-112" charset="0"/>
                <a:cs typeface="Times" pitchFamily="-112" charset="0"/>
              </a:rPr>
              <a:t>NM</a:t>
            </a:r>
          </a:p>
        </p:txBody>
      </p:sp>
      <p:sp>
        <p:nvSpPr>
          <p:cNvPr id="12" name="TextBox 11"/>
          <p:cNvSpPr txBox="1"/>
          <p:nvPr/>
        </p:nvSpPr>
        <p:spPr>
          <a:xfrm>
            <a:off x="3770313" y="1350963"/>
            <a:ext cx="2952750" cy="398462"/>
          </a:xfrm>
          <a:prstGeom prst="rect">
            <a:avLst/>
          </a:prstGeom>
        </p:spPr>
        <p:style>
          <a:lnRef idx="1">
            <a:schemeClr val="accent6"/>
          </a:lnRef>
          <a:fillRef idx="2">
            <a:schemeClr val="accent6"/>
          </a:fillRef>
          <a:effectRef idx="1">
            <a:schemeClr val="accent6"/>
          </a:effectRef>
          <a:fontRef idx="minor">
            <a:schemeClr val="dk1"/>
          </a:fontRef>
        </p:style>
        <p:txBody>
          <a:bodyPr wrap="none" lIns="89584" tIns="44792" rIns="89584" bIns="44792">
            <a:prstTxWarp prst="textNoShape">
              <a:avLst/>
            </a:prstTxWarp>
            <a:spAutoFit/>
          </a:bodyPr>
          <a:lstStyle/>
          <a:p>
            <a:pPr>
              <a:defRPr/>
            </a:pPr>
            <a:r>
              <a:rPr lang="en-US" sz="2000" dirty="0">
                <a:solidFill>
                  <a:srgbClr val="131313"/>
                </a:solidFill>
                <a:latin typeface="Times" pitchFamily="-112" charset="0"/>
                <a:ea typeface="Times" pitchFamily="-112" charset="0"/>
                <a:cs typeface="Times" pitchFamily="-112" charset="0"/>
              </a:rPr>
              <a:t>After coulomb corrections</a:t>
            </a:r>
          </a:p>
        </p:txBody>
      </p:sp>
      <p:sp>
        <p:nvSpPr>
          <p:cNvPr id="75786" name="Rectangle 12"/>
          <p:cNvSpPr>
            <a:spLocks noChangeArrowheads="1"/>
          </p:cNvSpPr>
          <p:nvPr/>
        </p:nvSpPr>
        <p:spPr bwMode="auto">
          <a:xfrm>
            <a:off x="7327900" y="6005513"/>
            <a:ext cx="2414588" cy="644525"/>
          </a:xfrm>
          <a:prstGeom prst="rect">
            <a:avLst/>
          </a:prstGeom>
          <a:noFill/>
          <a:ln w="9525">
            <a:noFill/>
            <a:miter lim="800000"/>
            <a:headEnd/>
            <a:tailEnd/>
          </a:ln>
        </p:spPr>
        <p:txBody>
          <a:bodyPr lIns="89584" tIns="44792" rIns="89584" bIns="44792">
            <a:prstTxWarp prst="textNoShape">
              <a:avLst/>
            </a:prstTxWarp>
            <a:spAutoFit/>
          </a:bodyPr>
          <a:lstStyle/>
          <a:p>
            <a:pPr>
              <a:buClr>
                <a:srgbClr val="AC5FB0"/>
              </a:buClr>
            </a:pPr>
            <a:r>
              <a:rPr lang="en-US" sz="1800">
                <a:solidFill>
                  <a:srgbClr val="FF0000"/>
                </a:solidFill>
                <a:latin typeface="Times" pitchFamily="-112" charset="0"/>
                <a:ea typeface="Times" pitchFamily="-112" charset="0"/>
                <a:cs typeface="Times" pitchFamily="-112" charset="0"/>
              </a:rPr>
              <a:t>Note:</a:t>
            </a:r>
            <a:r>
              <a:rPr lang="en-US" sz="1800">
                <a:latin typeface="Times" pitchFamily="-112" charset="0"/>
                <a:ea typeface="Times" pitchFamily="-112" charset="0"/>
                <a:cs typeface="Times" pitchFamily="-112" charset="0"/>
              </a:rPr>
              <a:t> n/p correction is also A-dependent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nm_worldcc.eps"/>
          <p:cNvPicPr>
            <a:picLocks noChangeAspect="1"/>
          </p:cNvPicPr>
          <p:nvPr/>
        </p:nvPicPr>
        <mc:AlternateContent xmlns:ma="http://schemas.microsoft.com/office/mac/drawingml/2008/main">
          <mc:Choice Requires="ma">
            <p:blipFill>
              <a:blip r:embed="rId2"/>
              <a:srcRect t="49091"/>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t="49091"/>
              <a:stretch>
                <a:fillRect/>
              </a:stretch>
            </p:blipFill>
          </mc:Fallback>
        </mc:AlternateContent>
        <p:spPr>
          <a:xfrm>
            <a:off x="1371600" y="2468880"/>
            <a:ext cx="6939371" cy="4572000"/>
          </a:xfrm>
          <a:prstGeom prst="rect">
            <a:avLst/>
          </a:prstGeom>
        </p:spPr>
      </p:pic>
      <p:sp>
        <p:nvSpPr>
          <p:cNvPr id="77826" name="Title 1"/>
          <p:cNvSpPr>
            <a:spLocks noGrp="1"/>
          </p:cNvSpPr>
          <p:nvPr>
            <p:ph type="title"/>
          </p:nvPr>
        </p:nvSpPr>
        <p:spPr>
          <a:xfrm>
            <a:off x="373063" y="374650"/>
            <a:ext cx="8751887" cy="388938"/>
          </a:xfrm>
        </p:spPr>
        <p:txBody>
          <a:bodyPr/>
          <a:lstStyle/>
          <a:p>
            <a:r>
              <a:rPr lang="en-US" sz="2400" smtClean="0"/>
              <a:t>Nuclear matter</a:t>
            </a:r>
          </a:p>
        </p:txBody>
      </p:sp>
      <p:sp>
        <p:nvSpPr>
          <p:cNvPr id="77827" name="Slide Number Placeholder 3"/>
          <p:cNvSpPr>
            <a:spLocks noGrp="1"/>
          </p:cNvSpPr>
          <p:nvPr>
            <p:ph type="sldNum" sz="quarter" idx="10"/>
          </p:nvPr>
        </p:nvSpPr>
        <p:spPr>
          <a:noFill/>
        </p:spPr>
        <p:txBody>
          <a:bodyPr/>
          <a:lstStyle/>
          <a:p>
            <a:fld id="{F03DE8E5-C339-5E41-B4B5-B3F296CDB4CB}" type="slidenum">
              <a:rPr lang="en-US" smtClean="0"/>
              <a:pPr/>
              <a:t>25</a:t>
            </a:fld>
            <a:endParaRPr lang="en-US" smtClean="0"/>
          </a:p>
        </p:txBody>
      </p:sp>
      <p:sp>
        <p:nvSpPr>
          <p:cNvPr id="6" name="TextBox 5"/>
          <p:cNvSpPr txBox="1"/>
          <p:nvPr/>
        </p:nvSpPr>
        <p:spPr>
          <a:xfrm rot="20036974">
            <a:off x="5383213" y="3973513"/>
            <a:ext cx="1477962" cy="366712"/>
          </a:xfrm>
          <a:prstGeom prst="rect">
            <a:avLst/>
          </a:prstGeom>
          <a:noFill/>
        </p:spPr>
        <p:txBody>
          <a:bodyPr wrap="none" lIns="89584" tIns="44792" rIns="89584" bIns="44792">
            <a:spAutoFit/>
          </a:bodyPr>
          <a:lstStyle/>
          <a:p>
            <a:pPr>
              <a:defRPr/>
            </a:pPr>
            <a:r>
              <a:rPr lang="en-US" sz="1800" b="1" dirty="0">
                <a:solidFill>
                  <a:schemeClr val="bg1">
                    <a:lumMod val="65000"/>
                  </a:schemeClr>
                </a:solidFill>
              </a:rPr>
              <a:t>preliminary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nm_allcc.eps"/>
          <p:cNvPicPr>
            <a:picLocks noChangeAspect="1"/>
          </p:cNvPicPr>
          <p:nvPr/>
        </p:nvPicPr>
        <mc:AlternateContent xmlns:ma="http://schemas.microsoft.com/office/mac/drawingml/2008/main">
          <mc:Choice Requires="ma">
            <p:blipFill>
              <a:blip r:embed="rId2"/>
              <a:srcRect t="49091"/>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t="49091"/>
              <a:stretch>
                <a:fillRect/>
              </a:stretch>
            </p:blipFill>
          </mc:Fallback>
        </mc:AlternateContent>
        <p:spPr>
          <a:xfrm>
            <a:off x="1371600" y="2468880"/>
            <a:ext cx="6939583" cy="4572000"/>
          </a:xfrm>
          <a:prstGeom prst="rect">
            <a:avLst/>
          </a:prstGeom>
        </p:spPr>
      </p:pic>
      <p:sp>
        <p:nvSpPr>
          <p:cNvPr id="78851" name="Title 1"/>
          <p:cNvSpPr>
            <a:spLocks noGrp="1"/>
          </p:cNvSpPr>
          <p:nvPr>
            <p:ph type="title"/>
          </p:nvPr>
        </p:nvSpPr>
        <p:spPr>
          <a:xfrm>
            <a:off x="373063" y="374650"/>
            <a:ext cx="8751887" cy="388938"/>
          </a:xfrm>
        </p:spPr>
        <p:txBody>
          <a:bodyPr/>
          <a:lstStyle/>
          <a:p>
            <a:r>
              <a:rPr lang="en-US" sz="2400" smtClean="0"/>
              <a:t>Nuclear matter</a:t>
            </a:r>
          </a:p>
        </p:txBody>
      </p:sp>
      <p:sp>
        <p:nvSpPr>
          <p:cNvPr id="78852" name="Slide Number Placeholder 3"/>
          <p:cNvSpPr>
            <a:spLocks noGrp="1"/>
          </p:cNvSpPr>
          <p:nvPr>
            <p:ph type="sldNum" sz="quarter" idx="10"/>
          </p:nvPr>
        </p:nvSpPr>
        <p:spPr>
          <a:noFill/>
        </p:spPr>
        <p:txBody>
          <a:bodyPr/>
          <a:lstStyle/>
          <a:p>
            <a:fld id="{F003A910-FC9C-8E4A-B2AE-64C5798AAB40}" type="slidenum">
              <a:rPr lang="en-US" smtClean="0"/>
              <a:pPr/>
              <a:t>26</a:t>
            </a:fld>
            <a:endParaRPr lang="en-US" smtClean="0"/>
          </a:p>
        </p:txBody>
      </p:sp>
      <p:sp>
        <p:nvSpPr>
          <p:cNvPr id="7" name="TextBox 6"/>
          <p:cNvSpPr txBox="1"/>
          <p:nvPr/>
        </p:nvSpPr>
        <p:spPr>
          <a:xfrm rot="20036974">
            <a:off x="5383213" y="3973513"/>
            <a:ext cx="1477962" cy="366712"/>
          </a:xfrm>
          <a:prstGeom prst="rect">
            <a:avLst/>
          </a:prstGeom>
          <a:noFill/>
        </p:spPr>
        <p:txBody>
          <a:bodyPr wrap="none" lIns="89584" tIns="44792" rIns="89584" bIns="44792">
            <a:spAutoFit/>
          </a:bodyPr>
          <a:lstStyle/>
          <a:p>
            <a:pPr>
              <a:defRPr/>
            </a:pPr>
            <a:r>
              <a:rPr lang="en-US" sz="1800" b="1" dirty="0">
                <a:solidFill>
                  <a:schemeClr val="bg1">
                    <a:lumMod val="65000"/>
                  </a:schemeClr>
                </a:solidFill>
              </a:rPr>
              <a:t>preliminary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nm_allcc_calcs.eps"/>
          <p:cNvPicPr>
            <a:picLocks noChangeAspect="1"/>
          </p:cNvPicPr>
          <p:nvPr/>
        </p:nvPicPr>
        <mc:AlternateContent xmlns:ma="http://schemas.microsoft.com/office/mac/drawingml/2008/main">
          <mc:Choice Requires="ma">
            <p:blipFill>
              <a:blip r:embed="rId2"/>
              <a:srcRect t="49091"/>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t="49091"/>
              <a:stretch>
                <a:fillRect/>
              </a:stretch>
            </p:blipFill>
          </mc:Fallback>
        </mc:AlternateContent>
        <p:spPr>
          <a:xfrm>
            <a:off x="1371600" y="2468880"/>
            <a:ext cx="6939304" cy="4572000"/>
          </a:xfrm>
          <a:prstGeom prst="rect">
            <a:avLst/>
          </a:prstGeom>
        </p:spPr>
      </p:pic>
      <p:sp>
        <p:nvSpPr>
          <p:cNvPr id="79875" name="Title 1"/>
          <p:cNvSpPr>
            <a:spLocks noGrp="1"/>
          </p:cNvSpPr>
          <p:nvPr>
            <p:ph type="title"/>
          </p:nvPr>
        </p:nvSpPr>
        <p:spPr>
          <a:xfrm>
            <a:off x="373063" y="374650"/>
            <a:ext cx="8751887" cy="388938"/>
          </a:xfrm>
        </p:spPr>
        <p:txBody>
          <a:bodyPr/>
          <a:lstStyle/>
          <a:p>
            <a:r>
              <a:rPr lang="en-US" sz="2400" smtClean="0"/>
              <a:t>Nuclear matter</a:t>
            </a:r>
          </a:p>
        </p:txBody>
      </p:sp>
      <p:sp>
        <p:nvSpPr>
          <p:cNvPr id="79876" name="Slide Number Placeholder 3"/>
          <p:cNvSpPr>
            <a:spLocks noGrp="1"/>
          </p:cNvSpPr>
          <p:nvPr>
            <p:ph type="sldNum" sz="quarter" idx="10"/>
          </p:nvPr>
        </p:nvSpPr>
        <p:spPr>
          <a:noFill/>
        </p:spPr>
        <p:txBody>
          <a:bodyPr/>
          <a:lstStyle/>
          <a:p>
            <a:fld id="{1CE438CC-F48B-D74B-8E5B-DAB5D9E8A453}" type="slidenum">
              <a:rPr lang="en-US" smtClean="0"/>
              <a:pPr/>
              <a:t>27</a:t>
            </a:fld>
            <a:endParaRPr lang="en-US" smtClean="0"/>
          </a:p>
        </p:txBody>
      </p:sp>
      <p:sp>
        <p:nvSpPr>
          <p:cNvPr id="5" name="TextBox 4"/>
          <p:cNvSpPr txBox="1"/>
          <p:nvPr/>
        </p:nvSpPr>
        <p:spPr>
          <a:xfrm rot="20036974">
            <a:off x="5383213" y="3973513"/>
            <a:ext cx="1477962" cy="366712"/>
          </a:xfrm>
          <a:prstGeom prst="rect">
            <a:avLst/>
          </a:prstGeom>
          <a:noFill/>
        </p:spPr>
        <p:txBody>
          <a:bodyPr wrap="none" lIns="89584" tIns="44792" rIns="89584" bIns="44792">
            <a:spAutoFit/>
          </a:bodyPr>
          <a:lstStyle/>
          <a:p>
            <a:pPr>
              <a:defRPr/>
            </a:pPr>
            <a:r>
              <a:rPr lang="en-US" sz="1800" b="1" dirty="0">
                <a:solidFill>
                  <a:schemeClr val="bg1">
                    <a:lumMod val="65000"/>
                  </a:schemeClr>
                </a:solidFill>
              </a:rPr>
              <a:t>preliminary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p:spPr>
        <p:txBody>
          <a:bodyPr/>
          <a:lstStyle/>
          <a:p>
            <a:pPr defTabSz="831850"/>
            <a:fld id="{CC15ACCA-BC18-CC47-ABE1-DE39E0141800}" type="slidenum">
              <a:rPr lang="en-US" smtClean="0"/>
              <a:pPr defTabSz="831850"/>
              <a:t>28</a:t>
            </a:fld>
            <a:endParaRPr lang="en-US" smtClean="0"/>
          </a:p>
        </p:txBody>
      </p:sp>
      <p:sp>
        <p:nvSpPr>
          <p:cNvPr id="80899" name="Rectangle 2"/>
          <p:cNvSpPr>
            <a:spLocks noGrp="1" noChangeArrowheads="1"/>
          </p:cNvSpPr>
          <p:nvPr>
            <p:ph type="title"/>
          </p:nvPr>
        </p:nvSpPr>
        <p:spPr>
          <a:xfrm>
            <a:off x="373063" y="374650"/>
            <a:ext cx="8751887" cy="388938"/>
          </a:xfrm>
        </p:spPr>
        <p:txBody>
          <a:bodyPr/>
          <a:lstStyle/>
          <a:p>
            <a:r>
              <a:rPr lang="en-US" sz="2400"/>
              <a:t>Summary</a:t>
            </a:r>
          </a:p>
        </p:txBody>
      </p:sp>
      <p:sp>
        <p:nvSpPr>
          <p:cNvPr id="80900" name="Rectangle 3"/>
          <p:cNvSpPr>
            <a:spLocks noChangeArrowheads="1"/>
          </p:cNvSpPr>
          <p:nvPr/>
        </p:nvSpPr>
        <p:spPr bwMode="auto">
          <a:xfrm>
            <a:off x="203200" y="1339627"/>
            <a:ext cx="9855200" cy="5014884"/>
          </a:xfrm>
          <a:prstGeom prst="rect">
            <a:avLst/>
          </a:prstGeom>
          <a:noFill/>
          <a:ln w="9525">
            <a:noFill/>
            <a:miter lim="800000"/>
            <a:headEnd/>
            <a:tailEnd/>
          </a:ln>
        </p:spPr>
        <p:txBody>
          <a:bodyPr lIns="89584" tIns="44792" rIns="89584" bIns="44792">
            <a:prstTxWarp prst="textNoShape">
              <a:avLst/>
            </a:prstTxWarp>
            <a:spAutoFit/>
          </a:bodyPr>
          <a:lstStyle/>
          <a:p>
            <a:pPr>
              <a:buClr>
                <a:srgbClr val="AC5FB0"/>
              </a:buClr>
              <a:buFont typeface="Wingdings" pitchFamily="-112" charset="2"/>
              <a:buChar char="v"/>
            </a:pPr>
            <a:r>
              <a:rPr lang="en-US" sz="2000" dirty="0">
                <a:solidFill>
                  <a:srgbClr val="9316B0"/>
                </a:solidFill>
                <a:latin typeface="Comic Sans MS" pitchFamily="-112" charset="0"/>
              </a:rPr>
              <a:t> </a:t>
            </a:r>
            <a:r>
              <a:rPr lang="en-US" sz="2000" dirty="0" err="1">
                <a:latin typeface="Times" pitchFamily="-112" charset="0"/>
                <a:ea typeface="Times" pitchFamily="-112" charset="0"/>
                <a:cs typeface="Times" pitchFamily="-112" charset="0"/>
              </a:rPr>
              <a:t>JLab</a:t>
            </a:r>
            <a:r>
              <a:rPr lang="en-US" sz="2000" dirty="0">
                <a:latin typeface="Times" pitchFamily="-112" charset="0"/>
                <a:ea typeface="Times" pitchFamily="-112" charset="0"/>
                <a:cs typeface="Times" pitchFamily="-112" charset="0"/>
              </a:rPr>
              <a:t> E03-103 provides:</a:t>
            </a:r>
          </a:p>
          <a:p>
            <a:pPr lvl="1" indent="0">
              <a:buClr>
                <a:srgbClr val="AC5FB0"/>
              </a:buClr>
              <a:buFont typeface="Wingdings" pitchFamily="-112" charset="2"/>
              <a:buChar char="§"/>
            </a:pPr>
            <a:r>
              <a:rPr lang="en-US" sz="2000" dirty="0">
                <a:latin typeface="Times" pitchFamily="-112" charset="0"/>
                <a:ea typeface="Times" pitchFamily="-112" charset="0"/>
                <a:cs typeface="Times" pitchFamily="-112" charset="0"/>
              </a:rPr>
              <a:t> Precision nuclear structure ratios for light nuclei</a:t>
            </a:r>
          </a:p>
          <a:p>
            <a:pPr lvl="1" indent="0">
              <a:buClr>
                <a:srgbClr val="AC5FB0"/>
              </a:buClr>
              <a:buFont typeface="Wingdings" pitchFamily="-112" charset="2"/>
              <a:buChar char="§"/>
            </a:pPr>
            <a:r>
              <a:rPr lang="en-US" sz="2000" dirty="0">
                <a:latin typeface="Times" pitchFamily="-112" charset="0"/>
                <a:ea typeface="Times" pitchFamily="-112" charset="0"/>
                <a:cs typeface="Times" pitchFamily="-112" charset="0"/>
              </a:rPr>
              <a:t> Access to large </a:t>
            </a:r>
            <a:r>
              <a:rPr lang="en-US" sz="2000" i="1" dirty="0" err="1">
                <a:latin typeface="Times" pitchFamily="-112" charset="0"/>
                <a:ea typeface="Times" pitchFamily="-112" charset="0"/>
                <a:cs typeface="Times" pitchFamily="-112" charset="0"/>
              </a:rPr>
              <a:t>x</a:t>
            </a:r>
            <a:r>
              <a:rPr lang="en-US" sz="2000" dirty="0">
                <a:latin typeface="Times" pitchFamily="-112" charset="0"/>
                <a:ea typeface="Times" pitchFamily="-112" charset="0"/>
                <a:cs typeface="Times" pitchFamily="-112" charset="0"/>
              </a:rPr>
              <a:t> EMC region for </a:t>
            </a:r>
            <a:r>
              <a:rPr lang="en-US" sz="2000" baseline="30000" dirty="0">
                <a:latin typeface="Times" pitchFamily="-112" charset="0"/>
                <a:ea typeface="Times" pitchFamily="-112" charset="0"/>
                <a:cs typeface="Times" pitchFamily="-112" charset="0"/>
              </a:rPr>
              <a:t>3</a:t>
            </a:r>
            <a:r>
              <a:rPr lang="en-US" sz="2000" dirty="0">
                <a:latin typeface="Times" pitchFamily="-112" charset="0"/>
                <a:ea typeface="Times" pitchFamily="-112" charset="0"/>
                <a:cs typeface="Times" pitchFamily="-112" charset="0"/>
              </a:rPr>
              <a:t>He </a:t>
            </a:r>
            <a:r>
              <a:rPr lang="en-US" sz="2000" dirty="0" err="1">
                <a:latin typeface="Times" pitchFamily="-112" charset="0"/>
                <a:ea typeface="Times" pitchFamily="-112" charset="0"/>
                <a:cs typeface="Times" pitchFamily="-112" charset="0"/>
                <a:sym typeface="Symbol" pitchFamily="-112" charset="2"/>
              </a:rPr>
              <a:t></a:t>
            </a:r>
            <a:r>
              <a:rPr lang="en-US" sz="2000" dirty="0">
                <a:latin typeface="Times" pitchFamily="-112" charset="0"/>
                <a:ea typeface="Times" pitchFamily="-112" charset="0"/>
                <a:cs typeface="Times" pitchFamily="-112" charset="0"/>
                <a:sym typeface="Symbol" pitchFamily="-112" charset="2"/>
              </a:rPr>
              <a:t> </a:t>
            </a:r>
            <a:r>
              <a:rPr lang="en-US" sz="2000" baseline="30000" dirty="0">
                <a:latin typeface="Times" pitchFamily="-112" charset="0"/>
                <a:ea typeface="Times" pitchFamily="-112" charset="0"/>
                <a:cs typeface="Times" pitchFamily="-112" charset="0"/>
                <a:sym typeface="Symbol" pitchFamily="-112" charset="2"/>
              </a:rPr>
              <a:t>197</a:t>
            </a:r>
            <a:r>
              <a:rPr lang="en-US" sz="2000" dirty="0">
                <a:latin typeface="Times" pitchFamily="-112" charset="0"/>
                <a:ea typeface="Times" pitchFamily="-112" charset="0"/>
                <a:cs typeface="Times" pitchFamily="-112" charset="0"/>
                <a:sym typeface="Symbol" pitchFamily="-112" charset="2"/>
              </a:rPr>
              <a:t>Au</a:t>
            </a:r>
            <a:endParaRPr lang="en-US" sz="2000" dirty="0" smtClean="0">
              <a:latin typeface="Times" pitchFamily="-112" charset="0"/>
              <a:ea typeface="Times" pitchFamily="-112" charset="0"/>
              <a:cs typeface="Times" pitchFamily="-112" charset="0"/>
              <a:sym typeface="Symbol" pitchFamily="-112" charset="2"/>
            </a:endParaRPr>
          </a:p>
          <a:p>
            <a:pPr lvl="1" indent="0">
              <a:buClr>
                <a:srgbClr val="AC5FB0"/>
              </a:buClr>
              <a:buFont typeface="Wingdings" pitchFamily="-112" charset="2"/>
              <a:buChar char="ü"/>
            </a:pPr>
            <a:endParaRPr lang="en-US" sz="2000" dirty="0" smtClean="0">
              <a:latin typeface="Comic Sans MS" pitchFamily="-112" charset="0"/>
            </a:endParaRPr>
          </a:p>
          <a:p>
            <a:pPr lvl="1" indent="0">
              <a:buClr>
                <a:srgbClr val="AC5FB0"/>
              </a:buClr>
              <a:buFont typeface="Wingdings" pitchFamily="-112" charset="2"/>
              <a:buChar char="ü"/>
            </a:pPr>
            <a:endParaRPr lang="en-US" sz="2000" dirty="0" smtClean="0">
              <a:latin typeface="Comic Sans MS" pitchFamily="-112" charset="0"/>
            </a:endParaRPr>
          </a:p>
          <a:p>
            <a:pPr>
              <a:buClr>
                <a:srgbClr val="AC5FB0"/>
              </a:buClr>
              <a:buFont typeface="Wingdings" pitchFamily="-112" charset="2"/>
              <a:buChar char="v"/>
            </a:pPr>
            <a:r>
              <a:rPr lang="en-US" sz="2000" dirty="0">
                <a:latin typeface="Times" pitchFamily="-112" charset="0"/>
                <a:ea typeface="Times" pitchFamily="-112" charset="0"/>
                <a:cs typeface="Times" pitchFamily="-112" charset="0"/>
              </a:rPr>
              <a:t> Preliminary observations:</a:t>
            </a:r>
          </a:p>
          <a:p>
            <a:pPr lvl="1" indent="0">
              <a:buClr>
                <a:srgbClr val="AC5FB0"/>
              </a:buClr>
              <a:buFont typeface="Wingdings" pitchFamily="-112" charset="2"/>
              <a:buChar char="§"/>
            </a:pPr>
            <a:r>
              <a:rPr lang="en-US" sz="2000" dirty="0">
                <a:latin typeface="Times" pitchFamily="-112" charset="0"/>
                <a:ea typeface="Times" pitchFamily="-112" charset="0"/>
                <a:cs typeface="Times" pitchFamily="-112" charset="0"/>
              </a:rPr>
              <a:t> Scaling of the structure function ratios for W&lt;2GeV down to low Q</a:t>
            </a:r>
            <a:r>
              <a:rPr lang="en-US" sz="2000" baseline="30000" dirty="0">
                <a:latin typeface="Times" pitchFamily="-112" charset="0"/>
                <a:ea typeface="Times" pitchFamily="-112" charset="0"/>
                <a:cs typeface="Times" pitchFamily="-112" charset="0"/>
              </a:rPr>
              <a:t>2</a:t>
            </a:r>
            <a:endParaRPr lang="en-US" sz="2000" dirty="0">
              <a:latin typeface="Times" pitchFamily="-112" charset="0"/>
              <a:ea typeface="Times" pitchFamily="-112" charset="0"/>
              <a:cs typeface="Times" pitchFamily="-112" charset="0"/>
            </a:endParaRPr>
          </a:p>
          <a:p>
            <a:pPr lvl="1" indent="0">
              <a:buClr>
                <a:srgbClr val="AC5FB0"/>
              </a:buClr>
              <a:buFont typeface="Wingdings" pitchFamily="-112" charset="2"/>
              <a:buChar char="§"/>
            </a:pPr>
            <a:r>
              <a:rPr lang="en-US" sz="2000" dirty="0" smtClean="0">
                <a:latin typeface="Times" pitchFamily="-112" charset="0"/>
                <a:ea typeface="Times" pitchFamily="-112" charset="0"/>
                <a:cs typeface="Times" pitchFamily="-112" charset="0"/>
              </a:rPr>
              <a:t> First measurement of the </a:t>
            </a:r>
            <a:r>
              <a:rPr lang="en-US" sz="2000" dirty="0">
                <a:latin typeface="Times" pitchFamily="-112" charset="0"/>
                <a:ea typeface="Times" pitchFamily="-112" charset="0"/>
                <a:cs typeface="Times" pitchFamily="-112" charset="0"/>
              </a:rPr>
              <a:t>EMC effect in </a:t>
            </a:r>
            <a:r>
              <a:rPr lang="en-US" sz="2000" baseline="30000" dirty="0" smtClean="0">
                <a:latin typeface="Times" pitchFamily="-112" charset="0"/>
                <a:ea typeface="Times" pitchFamily="-112" charset="0"/>
                <a:cs typeface="Times" pitchFamily="-112" charset="0"/>
              </a:rPr>
              <a:t>3</a:t>
            </a:r>
            <a:r>
              <a:rPr lang="en-US" sz="2000" dirty="0" smtClean="0">
                <a:latin typeface="Times" pitchFamily="-112" charset="0"/>
                <a:ea typeface="Times" pitchFamily="-112" charset="0"/>
                <a:cs typeface="Times" pitchFamily="-112" charset="0"/>
              </a:rPr>
              <a:t>He: very sensitive to </a:t>
            </a:r>
            <a:r>
              <a:rPr lang="en-US" sz="2000" dirty="0" err="1" smtClean="0">
                <a:latin typeface="Times" pitchFamily="-112" charset="0"/>
                <a:ea typeface="Times" pitchFamily="-112" charset="0"/>
                <a:cs typeface="Times" pitchFamily="-112" charset="0"/>
              </a:rPr>
              <a:t>isoscalar</a:t>
            </a:r>
            <a:r>
              <a:rPr lang="en-US" sz="2000" dirty="0" smtClean="0">
                <a:latin typeface="Times" pitchFamily="-112" charset="0"/>
                <a:ea typeface="Times" pitchFamily="-112" charset="0"/>
                <a:cs typeface="Times" pitchFamily="-112" charset="0"/>
              </a:rPr>
              <a:t> correction</a:t>
            </a:r>
          </a:p>
          <a:p>
            <a:pPr lvl="1" indent="0">
              <a:buClr>
                <a:srgbClr val="AC5FB0"/>
              </a:buClr>
              <a:buFont typeface="Wingdings" pitchFamily="-112" charset="2"/>
              <a:buChar char="§"/>
            </a:pPr>
            <a:r>
              <a:rPr lang="en-US" sz="2000" dirty="0">
                <a:latin typeface="Times" pitchFamily="-112" charset="0"/>
                <a:ea typeface="Times" pitchFamily="-112" charset="0"/>
                <a:cs typeface="Times" pitchFamily="-112" charset="0"/>
              </a:rPr>
              <a:t> Similar large </a:t>
            </a:r>
            <a:r>
              <a:rPr lang="en-US" sz="2000" i="1" dirty="0" err="1">
                <a:latin typeface="Times" pitchFamily="-112" charset="0"/>
                <a:ea typeface="Times" pitchFamily="-112" charset="0"/>
                <a:cs typeface="Times" pitchFamily="-112" charset="0"/>
              </a:rPr>
              <a:t>x</a:t>
            </a:r>
            <a:r>
              <a:rPr lang="en-US" sz="2000" dirty="0">
                <a:latin typeface="Times" pitchFamily="-112" charset="0"/>
                <a:ea typeface="Times" pitchFamily="-112" charset="0"/>
                <a:cs typeface="Times" pitchFamily="-112" charset="0"/>
              </a:rPr>
              <a:t> shape of the structure function ratios for A&gt;3</a:t>
            </a:r>
            <a:endParaRPr lang="en-US" sz="2000" dirty="0" smtClean="0">
              <a:latin typeface="Times" pitchFamily="-112" charset="0"/>
              <a:ea typeface="Times" pitchFamily="-112" charset="0"/>
              <a:cs typeface="Times" pitchFamily="-112" charset="0"/>
            </a:endParaRPr>
          </a:p>
          <a:p>
            <a:pPr>
              <a:buClr>
                <a:srgbClr val="AC5FB0"/>
              </a:buClr>
              <a:buFont typeface="Wingdings" pitchFamily="-112" charset="2"/>
              <a:buChar char="v"/>
            </a:pPr>
            <a:endParaRPr lang="en-US" sz="2000" dirty="0" smtClean="0">
              <a:latin typeface="Comic Sans MS" pitchFamily="-112" charset="0"/>
            </a:endParaRPr>
          </a:p>
          <a:p>
            <a:pPr>
              <a:buClr>
                <a:srgbClr val="AC5FB0"/>
              </a:buClr>
              <a:buFont typeface="Wingdings" pitchFamily="-112" charset="2"/>
              <a:buChar char="v"/>
            </a:pPr>
            <a:endParaRPr lang="en-US" sz="2000" dirty="0" smtClean="0">
              <a:latin typeface="Comic Sans MS" pitchFamily="-112" charset="0"/>
            </a:endParaRPr>
          </a:p>
          <a:p>
            <a:pPr>
              <a:buClr>
                <a:srgbClr val="AC5FB0"/>
              </a:buClr>
              <a:buFont typeface="Wingdings" pitchFamily="-112" charset="2"/>
              <a:buChar char="v"/>
            </a:pPr>
            <a:r>
              <a:rPr lang="en-US" sz="2000" dirty="0">
                <a:latin typeface="Comic Sans MS" pitchFamily="-112" charset="0"/>
              </a:rPr>
              <a:t>  </a:t>
            </a:r>
            <a:r>
              <a:rPr lang="en-US" sz="2000" dirty="0">
                <a:latin typeface="Times" pitchFamily="-112" charset="0"/>
                <a:ea typeface="Times" pitchFamily="-112" charset="0"/>
                <a:cs typeface="Times" pitchFamily="-112" charset="0"/>
              </a:rPr>
              <a:t>In progress:</a:t>
            </a:r>
          </a:p>
          <a:p>
            <a:pPr lvl="1" indent="0">
              <a:buClr>
                <a:srgbClr val="AC5FB0"/>
              </a:buClr>
              <a:buFont typeface="Wingdings" pitchFamily="-112" charset="2"/>
              <a:buChar char="§"/>
            </a:pPr>
            <a:r>
              <a:rPr lang="en-US" sz="2000" dirty="0">
                <a:latin typeface="Times" pitchFamily="-112" charset="0"/>
                <a:ea typeface="Times" pitchFamily="-112" charset="0"/>
                <a:cs typeface="Times" pitchFamily="-112" charset="0"/>
              </a:rPr>
              <a:t> Absolute cross sections for </a:t>
            </a:r>
            <a:r>
              <a:rPr lang="en-US" sz="2000" baseline="30000" dirty="0">
                <a:latin typeface="Times" pitchFamily="-112" charset="0"/>
                <a:ea typeface="Times" pitchFamily="-112" charset="0"/>
                <a:cs typeface="Times" pitchFamily="-112" charset="0"/>
              </a:rPr>
              <a:t>1</a:t>
            </a:r>
            <a:r>
              <a:rPr lang="en-US" sz="2000" dirty="0">
                <a:latin typeface="Times" pitchFamily="-112" charset="0"/>
                <a:ea typeface="Times" pitchFamily="-112" charset="0"/>
                <a:cs typeface="Times" pitchFamily="-112" charset="0"/>
              </a:rPr>
              <a:t>H, </a:t>
            </a:r>
            <a:r>
              <a:rPr lang="en-US" sz="2000" baseline="30000" dirty="0">
                <a:latin typeface="Times" pitchFamily="-112" charset="0"/>
                <a:ea typeface="Times" pitchFamily="-112" charset="0"/>
                <a:cs typeface="Times" pitchFamily="-112" charset="0"/>
              </a:rPr>
              <a:t>2</a:t>
            </a:r>
            <a:r>
              <a:rPr lang="en-US" sz="2000" dirty="0">
                <a:latin typeface="Times" pitchFamily="-112" charset="0"/>
                <a:ea typeface="Times" pitchFamily="-112" charset="0"/>
                <a:cs typeface="Times" pitchFamily="-112" charset="0"/>
              </a:rPr>
              <a:t>H, </a:t>
            </a:r>
            <a:r>
              <a:rPr lang="en-US" sz="2000" baseline="30000" dirty="0">
                <a:latin typeface="Times" pitchFamily="-112" charset="0"/>
                <a:ea typeface="Times" pitchFamily="-112" charset="0"/>
                <a:cs typeface="Times" pitchFamily="-112" charset="0"/>
              </a:rPr>
              <a:t>3</a:t>
            </a:r>
            <a:r>
              <a:rPr lang="en-US" sz="2000" dirty="0">
                <a:latin typeface="Times" pitchFamily="-112" charset="0"/>
                <a:ea typeface="Times" pitchFamily="-112" charset="0"/>
                <a:cs typeface="Times" pitchFamily="-112" charset="0"/>
              </a:rPr>
              <a:t>He and </a:t>
            </a:r>
            <a:r>
              <a:rPr lang="en-US" sz="2000" baseline="30000" dirty="0">
                <a:latin typeface="Times" pitchFamily="-112" charset="0"/>
                <a:ea typeface="Times" pitchFamily="-112" charset="0"/>
                <a:cs typeface="Times" pitchFamily="-112" charset="0"/>
              </a:rPr>
              <a:t>4</a:t>
            </a:r>
            <a:r>
              <a:rPr lang="en-US" sz="2000" dirty="0">
                <a:latin typeface="Times" pitchFamily="-112" charset="0"/>
                <a:ea typeface="Times" pitchFamily="-112" charset="0"/>
                <a:cs typeface="Times" pitchFamily="-112" charset="0"/>
              </a:rPr>
              <a:t>He: test models of </a:t>
            </a:r>
            <a:r>
              <a:rPr lang="en-US" sz="2000" dirty="0" err="1">
                <a:latin typeface="Symbol" pitchFamily="-112" charset="2"/>
                <a:sym typeface="Symbol" pitchFamily="-112" charset="2"/>
              </a:rPr>
              <a:t></a:t>
            </a:r>
            <a:r>
              <a:rPr lang="en-US" sz="2000" baseline="-25000" dirty="0" err="1">
                <a:latin typeface="Comic Sans MS" pitchFamily="-112" charset="0"/>
              </a:rPr>
              <a:t>n</a:t>
            </a:r>
            <a:r>
              <a:rPr lang="en-US" sz="2000" dirty="0" err="1">
                <a:latin typeface="Comic Sans MS" pitchFamily="-112" charset="0"/>
              </a:rPr>
              <a:t>/</a:t>
            </a:r>
            <a:r>
              <a:rPr lang="en-US" sz="2000" dirty="0" err="1">
                <a:latin typeface="Symbol" pitchFamily="-112" charset="2"/>
                <a:sym typeface="Symbol" pitchFamily="-112" charset="2"/>
              </a:rPr>
              <a:t></a:t>
            </a:r>
            <a:r>
              <a:rPr lang="en-US" sz="2000" baseline="-25000" dirty="0" err="1">
                <a:latin typeface="Comic Sans MS" pitchFamily="-112" charset="0"/>
              </a:rPr>
              <a:t>p</a:t>
            </a:r>
            <a:r>
              <a:rPr lang="en-US" sz="2000" dirty="0">
                <a:latin typeface="Comic Sans MS" pitchFamily="-112" charset="0"/>
              </a:rPr>
              <a:t> </a:t>
            </a:r>
            <a:r>
              <a:rPr lang="en-US" sz="2000" dirty="0">
                <a:latin typeface="Times" pitchFamily="-112" charset="0"/>
                <a:ea typeface="Times" pitchFamily="-112" charset="0"/>
                <a:cs typeface="Times" pitchFamily="-112" charset="0"/>
              </a:rPr>
              <a:t>and nuclear effects in few-body </a:t>
            </a:r>
            <a:r>
              <a:rPr lang="en-US" sz="2000" dirty="0" smtClean="0">
                <a:latin typeface="Times" pitchFamily="-112" charset="0"/>
                <a:ea typeface="Times" pitchFamily="-112" charset="0"/>
                <a:cs typeface="Times" pitchFamily="-112" charset="0"/>
              </a:rPr>
              <a:t>nuclei</a:t>
            </a:r>
          </a:p>
          <a:p>
            <a:pPr lvl="1" indent="0">
              <a:buClr>
                <a:srgbClr val="AC5FB0"/>
              </a:buClr>
              <a:buFont typeface="Wingdings" pitchFamily="-112" charset="2"/>
              <a:buChar char="§"/>
            </a:pPr>
            <a:r>
              <a:rPr lang="en-US" sz="2000" dirty="0">
                <a:latin typeface="Times" pitchFamily="-112" charset="0"/>
                <a:ea typeface="Times" pitchFamily="-112" charset="0"/>
                <a:cs typeface="Times" pitchFamily="-112" charset="0"/>
              </a:rPr>
              <a:t> Nuclear density calculations</a:t>
            </a:r>
          </a:p>
          <a:p>
            <a:pPr lvl="1" indent="0">
              <a:buClr>
                <a:srgbClr val="AC5FB0"/>
              </a:buClr>
              <a:buFont typeface="Wingdings" pitchFamily="-112" charset="2"/>
              <a:buChar char="§"/>
            </a:pPr>
            <a:r>
              <a:rPr lang="en-US" sz="2000" dirty="0">
                <a:latin typeface="Times" pitchFamily="-112" charset="0"/>
                <a:ea typeface="Times" pitchFamily="-112" charset="0"/>
                <a:cs typeface="Times" pitchFamily="-112" charset="0"/>
              </a:rPr>
              <a:t> Target mass correction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Number Placeholder 2"/>
          <p:cNvSpPr>
            <a:spLocks noGrp="1"/>
          </p:cNvSpPr>
          <p:nvPr>
            <p:ph type="sldNum" sz="quarter" idx="10"/>
          </p:nvPr>
        </p:nvSpPr>
        <p:spPr>
          <a:noFill/>
        </p:spPr>
        <p:txBody>
          <a:bodyPr/>
          <a:lstStyle/>
          <a:p>
            <a:pPr defTabSz="831850"/>
            <a:fld id="{54ACE557-B44C-E346-ACBE-16C902AD7B8A}" type="slidenum">
              <a:rPr lang="en-US" smtClean="0"/>
              <a:pPr defTabSz="831850"/>
              <a:t>29</a:t>
            </a:fld>
            <a:endParaRPr lang="en-US" smtClean="0"/>
          </a:p>
        </p:txBody>
      </p:sp>
      <p:pic>
        <p:nvPicPr>
          <p:cNvPr id="22531" name="Picture 3" descr="emc_nuclearpions"/>
          <p:cNvPicPr>
            <a:picLocks noChangeAspect="1" noChangeArrowheads="1"/>
          </p:cNvPicPr>
          <p:nvPr/>
        </p:nvPicPr>
        <p:blipFill>
          <a:blip r:embed="rId3"/>
          <a:srcRect/>
          <a:stretch>
            <a:fillRect/>
          </a:stretch>
        </p:blipFill>
        <p:spPr bwMode="auto">
          <a:xfrm>
            <a:off x="0" y="2800350"/>
            <a:ext cx="5651500" cy="4248150"/>
          </a:xfrm>
          <a:prstGeom prst="rect">
            <a:avLst/>
          </a:prstGeom>
          <a:noFill/>
          <a:ln w="9525">
            <a:noFill/>
            <a:miter lim="800000"/>
            <a:headEnd/>
            <a:tailEnd/>
          </a:ln>
        </p:spPr>
      </p:pic>
      <p:sp>
        <p:nvSpPr>
          <p:cNvPr id="22532" name="Text Box 5"/>
          <p:cNvSpPr txBox="1">
            <a:spLocks noChangeArrowheads="1"/>
          </p:cNvSpPr>
          <p:nvPr/>
        </p:nvSpPr>
        <p:spPr bwMode="auto">
          <a:xfrm>
            <a:off x="342900" y="1035050"/>
            <a:ext cx="9478963" cy="1844675"/>
          </a:xfrm>
          <a:prstGeom prst="rect">
            <a:avLst/>
          </a:prstGeom>
          <a:noFill/>
          <a:ln w="9525">
            <a:noFill/>
            <a:miter lim="800000"/>
            <a:headEnd/>
            <a:tailEnd/>
          </a:ln>
        </p:spPr>
        <p:txBody>
          <a:bodyPr lIns="89584" tIns="44792" rIns="89584" bIns="44792">
            <a:prstTxWarp prst="textNoShape">
              <a:avLst/>
            </a:prstTxWarp>
            <a:spAutoFit/>
          </a:bodyPr>
          <a:lstStyle/>
          <a:p>
            <a:pPr eaLnBrk="1" hangingPunct="1"/>
            <a:r>
              <a:rPr lang="en-US" sz="2000">
                <a:solidFill>
                  <a:srgbClr val="D61425"/>
                </a:solidFill>
                <a:latin typeface="Comic Sans MS" pitchFamily="-112" charset="0"/>
              </a:rPr>
              <a:t>Models should include conventional effects:</a:t>
            </a:r>
            <a:endParaRPr lang="en-US" sz="2000">
              <a:latin typeface="Comic Sans MS" pitchFamily="-112" charset="0"/>
            </a:endParaRPr>
          </a:p>
          <a:p>
            <a:pPr eaLnBrk="1" hangingPunct="1">
              <a:buFontTx/>
              <a:buChar char="•"/>
            </a:pPr>
            <a:r>
              <a:rPr lang="en-US" sz="2000">
                <a:latin typeface="Comic Sans MS" pitchFamily="-112" charset="0"/>
              </a:rPr>
              <a:t> </a:t>
            </a:r>
            <a:r>
              <a:rPr lang="en-US" sz="1800">
                <a:latin typeface="Comic Sans MS" pitchFamily="-112" charset="0"/>
              </a:rPr>
              <a:t>Fermi motion and binding dominate at high x</a:t>
            </a:r>
          </a:p>
          <a:p>
            <a:pPr eaLnBrk="1" hangingPunct="1">
              <a:buFontTx/>
              <a:buChar char="•"/>
            </a:pPr>
            <a:r>
              <a:rPr lang="en-US" sz="1800">
                <a:latin typeface="Comic Sans MS" pitchFamily="-112" charset="0"/>
              </a:rPr>
              <a:t> Binding also affects quark distribution at all x</a:t>
            </a:r>
          </a:p>
          <a:p>
            <a:pPr eaLnBrk="1" hangingPunct="1">
              <a:buFontTx/>
              <a:buChar char="•"/>
            </a:pPr>
            <a:endParaRPr lang="en-US" sz="1800">
              <a:latin typeface="Comic Sans MS" pitchFamily="-112" charset="0"/>
            </a:endParaRPr>
          </a:p>
          <a:p>
            <a:pPr eaLnBrk="1" hangingPunct="1"/>
            <a:r>
              <a:rPr lang="en-US" sz="2000">
                <a:solidFill>
                  <a:srgbClr val="D61425"/>
                </a:solidFill>
                <a:latin typeface="Comic Sans MS" pitchFamily="-112" charset="0"/>
              </a:rPr>
              <a:t>Then more “exotic” explanations may be added</a:t>
            </a:r>
            <a:r>
              <a:rPr lang="en-US" sz="1800">
                <a:latin typeface="Comic Sans MS" pitchFamily="-112" charset="0"/>
              </a:rPr>
              <a:t> if these effects are not enough to describe the data like:</a:t>
            </a:r>
            <a:endParaRPr lang="en-US" sz="2000">
              <a:latin typeface="Comic Sans MS" pitchFamily="-112" charset="0"/>
            </a:endParaRPr>
          </a:p>
        </p:txBody>
      </p:sp>
      <p:sp>
        <p:nvSpPr>
          <p:cNvPr id="22533" name="Text Box 6"/>
          <p:cNvSpPr txBox="1">
            <a:spLocks noChangeArrowheads="1"/>
          </p:cNvSpPr>
          <p:nvPr/>
        </p:nvSpPr>
        <p:spPr bwMode="auto">
          <a:xfrm>
            <a:off x="0" y="6519863"/>
            <a:ext cx="2705100" cy="458787"/>
          </a:xfrm>
          <a:prstGeom prst="rect">
            <a:avLst/>
          </a:prstGeom>
          <a:noFill/>
          <a:ln w="9525">
            <a:noFill/>
            <a:miter lim="800000"/>
            <a:headEnd/>
            <a:tailEnd/>
          </a:ln>
        </p:spPr>
        <p:txBody>
          <a:bodyPr wrap="none" lIns="89584" tIns="44792" rIns="89584" bIns="44792">
            <a:prstTxWarp prst="textNoShape">
              <a:avLst/>
            </a:prstTxWarp>
            <a:spAutoFit/>
          </a:bodyPr>
          <a:lstStyle/>
          <a:p>
            <a:pPr eaLnBrk="1" hangingPunct="1"/>
            <a:r>
              <a:rPr lang="en-US" sz="1200" b="1" i="1">
                <a:solidFill>
                  <a:schemeClr val="accent1"/>
                </a:solidFill>
              </a:rPr>
              <a:t>Benhar, Pandharipande, and Sick</a:t>
            </a:r>
          </a:p>
          <a:p>
            <a:pPr eaLnBrk="1" hangingPunct="1"/>
            <a:r>
              <a:rPr lang="en-US" sz="1200" b="1" i="1">
                <a:solidFill>
                  <a:schemeClr val="accent1"/>
                </a:solidFill>
              </a:rPr>
              <a:t>Phys. Lett. B410, 79 (1997)</a:t>
            </a:r>
          </a:p>
        </p:txBody>
      </p:sp>
      <p:sp>
        <p:nvSpPr>
          <p:cNvPr id="22534" name="Rectangle 12"/>
          <p:cNvSpPr>
            <a:spLocks noGrp="1" noChangeArrowheads="1"/>
          </p:cNvSpPr>
          <p:nvPr>
            <p:ph type="title"/>
          </p:nvPr>
        </p:nvSpPr>
        <p:spPr>
          <a:xfrm>
            <a:off x="373063" y="374650"/>
            <a:ext cx="8751887" cy="388938"/>
          </a:xfrm>
          <a:noFill/>
        </p:spPr>
        <p:txBody>
          <a:bodyPr/>
          <a:lstStyle/>
          <a:p>
            <a:r>
              <a:rPr lang="en-US" sz="2400"/>
              <a:t>Mapping the EMC Effect </a:t>
            </a:r>
          </a:p>
        </p:txBody>
      </p:sp>
      <p:sp>
        <p:nvSpPr>
          <p:cNvPr id="22535" name="Rectangle 13"/>
          <p:cNvSpPr>
            <a:spLocks noChangeArrowheads="1"/>
          </p:cNvSpPr>
          <p:nvPr/>
        </p:nvSpPr>
        <p:spPr bwMode="auto">
          <a:xfrm>
            <a:off x="5381625" y="2808288"/>
            <a:ext cx="2640013" cy="922337"/>
          </a:xfrm>
          <a:prstGeom prst="rect">
            <a:avLst/>
          </a:prstGeom>
          <a:noFill/>
          <a:ln w="9525">
            <a:noFill/>
            <a:miter lim="800000"/>
            <a:headEnd/>
            <a:tailEnd/>
          </a:ln>
        </p:spPr>
        <p:txBody>
          <a:bodyPr wrap="none" lIns="89584" tIns="44792" rIns="89584" bIns="44792">
            <a:prstTxWarp prst="textNoShape">
              <a:avLst/>
            </a:prstTxWarp>
            <a:spAutoFit/>
          </a:bodyPr>
          <a:lstStyle/>
          <a:p>
            <a:pPr>
              <a:buFont typeface="Monotype Sorts" pitchFamily="-112" charset="2"/>
              <a:buChar char=""/>
            </a:pPr>
            <a:r>
              <a:rPr lang="en-US" sz="1800" i="1">
                <a:latin typeface="Comic Sans MS" pitchFamily="-112" charset="0"/>
              </a:rPr>
              <a:t> Nuclear pions</a:t>
            </a:r>
          </a:p>
          <a:p>
            <a:pPr>
              <a:buFont typeface="Monotype Sorts" pitchFamily="-112" charset="2"/>
              <a:buChar char=""/>
            </a:pPr>
            <a:r>
              <a:rPr lang="en-US" sz="1800" i="1">
                <a:latin typeface="Comic Sans MS" pitchFamily="-112" charset="0"/>
              </a:rPr>
              <a:t> Multiquark clusters</a:t>
            </a:r>
          </a:p>
          <a:p>
            <a:pPr>
              <a:buFont typeface="Monotype Sorts" pitchFamily="-112" charset="2"/>
              <a:buChar char=""/>
            </a:pPr>
            <a:r>
              <a:rPr lang="en-US" sz="1800" i="1">
                <a:latin typeface="Comic Sans MS" pitchFamily="-112" charset="0"/>
              </a:rPr>
              <a:t> Dynamical rescaling</a:t>
            </a:r>
          </a:p>
        </p:txBody>
      </p:sp>
      <p:sp>
        <p:nvSpPr>
          <p:cNvPr id="22536" name="Rectangle 14"/>
          <p:cNvSpPr>
            <a:spLocks noChangeArrowheads="1"/>
          </p:cNvSpPr>
          <p:nvPr/>
        </p:nvSpPr>
        <p:spPr bwMode="auto">
          <a:xfrm>
            <a:off x="5332413" y="4467225"/>
            <a:ext cx="4725987" cy="1198563"/>
          </a:xfrm>
          <a:prstGeom prst="rect">
            <a:avLst/>
          </a:prstGeom>
          <a:noFill/>
          <a:ln w="9525">
            <a:noFill/>
            <a:miter lim="800000"/>
            <a:headEnd/>
            <a:tailEnd/>
          </a:ln>
        </p:spPr>
        <p:txBody>
          <a:bodyPr lIns="89584" tIns="44792" rIns="89584" bIns="44792">
            <a:prstTxWarp prst="textNoShape">
              <a:avLst/>
            </a:prstTxWarp>
            <a:spAutoFit/>
          </a:bodyPr>
          <a:lstStyle/>
          <a:p>
            <a:pPr algn="ctr"/>
            <a:r>
              <a:rPr lang="en-US" sz="1800" b="1">
                <a:solidFill>
                  <a:srgbClr val="2E3192"/>
                </a:solidFill>
                <a:latin typeface="Comic Sans MS" pitchFamily="-112" charset="0"/>
              </a:rPr>
              <a:t>Many of these models can reproduce the large x region but failed in other x-regions or for other data (Drell-Yan) or didn’t include conventional effects.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 name="Rectangle 32"/>
          <p:cNvSpPr/>
          <p:nvPr/>
        </p:nvSpPr>
        <p:spPr bwMode="auto">
          <a:xfrm>
            <a:off x="5797059" y="1722659"/>
            <a:ext cx="3935964" cy="4036304"/>
          </a:xfrm>
          <a:prstGeom prst="rect">
            <a:avLst/>
          </a:prstGeom>
          <a:solidFill>
            <a:srgbClr val="FFED9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Arial Unicode MS" pitchFamily="34" charset="-128"/>
              <a:cs typeface="Arial Unicode MS" pitchFamily="34" charset="-128"/>
            </a:endParaRPr>
          </a:p>
        </p:txBody>
      </p:sp>
      <p:sp>
        <p:nvSpPr>
          <p:cNvPr id="18435" name="Slide Number Placeholder 3"/>
          <p:cNvSpPr>
            <a:spLocks noGrp="1"/>
          </p:cNvSpPr>
          <p:nvPr>
            <p:ph type="sldNum" sz="quarter" idx="10"/>
          </p:nvPr>
        </p:nvSpPr>
        <p:spPr>
          <a:noFill/>
        </p:spPr>
        <p:txBody>
          <a:bodyPr/>
          <a:lstStyle/>
          <a:p>
            <a:pPr defTabSz="831850"/>
            <a:fld id="{53A576C0-80CE-E54D-B688-32D84D983693}" type="slidenum">
              <a:rPr lang="en-US" smtClean="0"/>
              <a:pPr defTabSz="831850"/>
              <a:t>3</a:t>
            </a:fld>
            <a:endParaRPr lang="en-US" smtClean="0"/>
          </a:p>
        </p:txBody>
      </p:sp>
      <p:sp>
        <p:nvSpPr>
          <p:cNvPr id="18436" name="Rectangle 3"/>
          <p:cNvSpPr>
            <a:spLocks noGrp="1" noChangeArrowheads="1"/>
          </p:cNvSpPr>
          <p:nvPr>
            <p:ph type="title"/>
          </p:nvPr>
        </p:nvSpPr>
        <p:spPr>
          <a:xfrm>
            <a:off x="373063" y="374650"/>
            <a:ext cx="8751887" cy="388938"/>
          </a:xfrm>
          <a:noFill/>
        </p:spPr>
        <p:txBody>
          <a:bodyPr/>
          <a:lstStyle/>
          <a:p>
            <a:r>
              <a:rPr lang="en-US" sz="2400" smtClean="0"/>
              <a:t>The structure of the nucleon</a:t>
            </a:r>
          </a:p>
        </p:txBody>
      </p:sp>
      <p:sp>
        <p:nvSpPr>
          <p:cNvPr id="18437" name="Line 4"/>
          <p:cNvSpPr>
            <a:spLocks noChangeShapeType="1"/>
          </p:cNvSpPr>
          <p:nvPr/>
        </p:nvSpPr>
        <p:spPr bwMode="auto">
          <a:xfrm>
            <a:off x="813465" y="3016966"/>
            <a:ext cx="1371600" cy="0"/>
          </a:xfrm>
          <a:prstGeom prst="line">
            <a:avLst/>
          </a:prstGeom>
          <a:noFill/>
          <a:ln w="28575">
            <a:solidFill>
              <a:srgbClr val="131313"/>
            </a:solidFill>
            <a:round/>
            <a:headEnd/>
            <a:tailEnd type="triangle" w="med" len="med"/>
          </a:ln>
        </p:spPr>
        <p:txBody>
          <a:bodyPr wrap="none" anchor="ctr">
            <a:prstTxWarp prst="textNoShape">
              <a:avLst/>
            </a:prstTxWarp>
          </a:bodyPr>
          <a:lstStyle/>
          <a:p>
            <a:endParaRPr lang="en-US"/>
          </a:p>
        </p:txBody>
      </p:sp>
      <p:cxnSp>
        <p:nvCxnSpPr>
          <p:cNvPr id="18438" name="AutoShape 6"/>
          <p:cNvCxnSpPr>
            <a:cxnSpLocks noChangeShapeType="1"/>
          </p:cNvCxnSpPr>
          <p:nvPr/>
        </p:nvCxnSpPr>
        <p:spPr bwMode="auto">
          <a:xfrm flipV="1">
            <a:off x="2162840" y="2345454"/>
            <a:ext cx="1295400" cy="685800"/>
          </a:xfrm>
          <a:prstGeom prst="straightConnector1">
            <a:avLst/>
          </a:prstGeom>
          <a:noFill/>
          <a:ln w="28575">
            <a:solidFill>
              <a:srgbClr val="131313"/>
            </a:solidFill>
            <a:round/>
            <a:headEnd/>
            <a:tailEnd type="triangle" w="med" len="med"/>
          </a:ln>
        </p:spPr>
      </p:cxnSp>
      <p:sp>
        <p:nvSpPr>
          <p:cNvPr id="18439" name="Line 15"/>
          <p:cNvSpPr>
            <a:spLocks noChangeShapeType="1"/>
          </p:cNvSpPr>
          <p:nvPr/>
        </p:nvSpPr>
        <p:spPr bwMode="auto">
          <a:xfrm>
            <a:off x="2215227" y="3016966"/>
            <a:ext cx="1125538" cy="0"/>
          </a:xfrm>
          <a:prstGeom prst="line">
            <a:avLst/>
          </a:prstGeom>
          <a:noFill/>
          <a:ln w="9525">
            <a:solidFill>
              <a:schemeClr val="bg2"/>
            </a:solidFill>
            <a:prstDash val="dash"/>
            <a:round/>
            <a:headEnd/>
            <a:tailEnd/>
          </a:ln>
        </p:spPr>
        <p:txBody>
          <a:bodyPr wrap="none" anchor="ctr">
            <a:prstTxWarp prst="textNoShape">
              <a:avLst/>
            </a:prstTxWarp>
          </a:bodyPr>
          <a:lstStyle/>
          <a:p>
            <a:endParaRPr lang="en-US"/>
          </a:p>
        </p:txBody>
      </p:sp>
      <p:sp>
        <p:nvSpPr>
          <p:cNvPr id="18440" name="Freeform 16"/>
          <p:cNvSpPr>
            <a:spLocks/>
          </p:cNvSpPr>
          <p:nvPr/>
        </p:nvSpPr>
        <p:spPr bwMode="auto">
          <a:xfrm>
            <a:off x="2727990" y="2761379"/>
            <a:ext cx="90487" cy="255587"/>
          </a:xfrm>
          <a:custGeom>
            <a:avLst/>
            <a:gdLst>
              <a:gd name="T0" fmla="*/ 0 w 48"/>
              <a:gd name="T1" fmla="*/ 0 h 144"/>
              <a:gd name="T2" fmla="*/ 48 w 48"/>
              <a:gd name="T3" fmla="*/ 144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0" y="0"/>
                </a:moveTo>
                <a:cubicBezTo>
                  <a:pt x="0" y="0"/>
                  <a:pt x="24" y="72"/>
                  <a:pt x="48" y="144"/>
                </a:cubicBezTo>
              </a:path>
            </a:pathLst>
          </a:custGeom>
          <a:solidFill>
            <a:srgbClr val="213A66"/>
          </a:solidFill>
          <a:ln w="9525">
            <a:solidFill>
              <a:schemeClr val="bg2"/>
            </a:solidFill>
            <a:round/>
            <a:headEnd/>
            <a:tailEnd/>
          </a:ln>
        </p:spPr>
        <p:txBody>
          <a:bodyPr wrap="none" anchor="ctr">
            <a:prstTxWarp prst="textNoShape">
              <a:avLst/>
            </a:prstTxWarp>
          </a:bodyPr>
          <a:lstStyle/>
          <a:p>
            <a:endParaRPr lang="en-US"/>
          </a:p>
        </p:txBody>
      </p:sp>
      <p:graphicFrame>
        <p:nvGraphicFramePr>
          <p:cNvPr id="18434" name="Object 2"/>
          <p:cNvGraphicFramePr>
            <a:graphicFrameLocks noChangeAspect="1"/>
          </p:cNvGraphicFramePr>
          <p:nvPr/>
        </p:nvGraphicFramePr>
        <p:xfrm>
          <a:off x="2910552" y="2677241"/>
          <a:ext cx="209550" cy="255588"/>
        </p:xfrm>
        <a:graphic>
          <a:graphicData uri="http://schemas.openxmlformats.org/presentationml/2006/ole">
            <p:oleObj spid="_x0000_s96258" name="Equation" r:id="rId4" imgW="114300" imgH="139700" progId="Equation.3">
              <p:embed/>
            </p:oleObj>
          </a:graphicData>
        </a:graphic>
      </p:graphicFrame>
      <p:sp>
        <p:nvSpPr>
          <p:cNvPr id="45" name="Oval 3"/>
          <p:cNvSpPr>
            <a:spLocks noChangeArrowheads="1"/>
          </p:cNvSpPr>
          <p:nvPr/>
        </p:nvSpPr>
        <p:spPr bwMode="auto">
          <a:xfrm>
            <a:off x="2910552" y="3991691"/>
            <a:ext cx="747713" cy="746125"/>
          </a:xfrm>
          <a:prstGeom prst="ellipse">
            <a:avLst/>
          </a:prstGeom>
          <a:ln>
            <a:noFill/>
            <a:headEnd/>
            <a:tailEnd/>
          </a:ln>
        </p:spPr>
        <p:style>
          <a:lnRef idx="1">
            <a:schemeClr val="accent4"/>
          </a:lnRef>
          <a:fillRef idx="2">
            <a:schemeClr val="accent4"/>
          </a:fillRef>
          <a:effectRef idx="1">
            <a:schemeClr val="accent4"/>
          </a:effectRef>
          <a:fontRef idx="minor">
            <a:schemeClr val="dk1"/>
          </a:fontRef>
        </p:style>
        <p:txBody>
          <a:bodyPr wrap="none" anchor="ctr">
            <a:prstTxWarp prst="textNoShape">
              <a:avLst/>
            </a:prstTxWarp>
          </a:bodyPr>
          <a:lstStyle/>
          <a:p>
            <a:pPr>
              <a:defRPr/>
            </a:pPr>
            <a:endParaRPr lang="en-US"/>
          </a:p>
        </p:txBody>
      </p:sp>
      <p:sp>
        <p:nvSpPr>
          <p:cNvPr id="18442" name="TextBox 49"/>
          <p:cNvSpPr txBox="1">
            <a:spLocks noChangeArrowheads="1"/>
          </p:cNvSpPr>
          <p:nvPr/>
        </p:nvSpPr>
        <p:spPr bwMode="auto">
          <a:xfrm>
            <a:off x="2939127" y="3186829"/>
            <a:ext cx="481013" cy="523875"/>
          </a:xfrm>
          <a:prstGeom prst="rect">
            <a:avLst/>
          </a:prstGeom>
          <a:noFill/>
          <a:ln w="9525">
            <a:noFill/>
            <a:miter lim="800000"/>
            <a:headEnd/>
            <a:tailEnd/>
          </a:ln>
        </p:spPr>
        <p:txBody>
          <a:bodyPr wrap="none">
            <a:prstTxWarp prst="textNoShape">
              <a:avLst/>
            </a:prstTxWarp>
            <a:spAutoFit/>
          </a:bodyPr>
          <a:lstStyle/>
          <a:p>
            <a:r>
              <a:rPr lang="en-US" sz="2800" b="1">
                <a:latin typeface="Symbol" pitchFamily="-112" charset="2"/>
                <a:ea typeface="Symbol" pitchFamily="-112" charset="2"/>
                <a:cs typeface="Symbol" pitchFamily="-112" charset="2"/>
              </a:rPr>
              <a:t>g*</a:t>
            </a:r>
          </a:p>
        </p:txBody>
      </p:sp>
      <p:sp>
        <p:nvSpPr>
          <p:cNvPr id="18443" name="TextBox 51"/>
          <p:cNvSpPr txBox="1">
            <a:spLocks noChangeArrowheads="1"/>
          </p:cNvSpPr>
          <p:nvPr/>
        </p:nvSpPr>
        <p:spPr bwMode="auto">
          <a:xfrm>
            <a:off x="829340" y="2572466"/>
            <a:ext cx="423862" cy="461963"/>
          </a:xfrm>
          <a:prstGeom prst="rect">
            <a:avLst/>
          </a:prstGeom>
          <a:noFill/>
          <a:ln w="9525">
            <a:noFill/>
            <a:miter lim="800000"/>
            <a:headEnd/>
            <a:tailEnd/>
          </a:ln>
        </p:spPr>
        <p:txBody>
          <a:bodyPr wrap="none">
            <a:prstTxWarp prst="textNoShape">
              <a:avLst/>
            </a:prstTxWarp>
            <a:spAutoFit/>
          </a:bodyPr>
          <a:lstStyle/>
          <a:p>
            <a:r>
              <a:rPr lang="en-US" b="1"/>
              <a:t>e</a:t>
            </a:r>
            <a:r>
              <a:rPr lang="en-US" b="1" baseline="30000"/>
              <a:t>-</a:t>
            </a:r>
          </a:p>
        </p:txBody>
      </p:sp>
      <p:sp>
        <p:nvSpPr>
          <p:cNvPr id="18444" name="TextBox 52"/>
          <p:cNvSpPr txBox="1">
            <a:spLocks noChangeArrowheads="1"/>
          </p:cNvSpPr>
          <p:nvPr/>
        </p:nvSpPr>
        <p:spPr bwMode="auto">
          <a:xfrm>
            <a:off x="3031202" y="2018429"/>
            <a:ext cx="423863" cy="460375"/>
          </a:xfrm>
          <a:prstGeom prst="rect">
            <a:avLst/>
          </a:prstGeom>
          <a:noFill/>
          <a:ln w="9525">
            <a:noFill/>
            <a:miter lim="800000"/>
            <a:headEnd/>
            <a:tailEnd/>
          </a:ln>
        </p:spPr>
        <p:txBody>
          <a:bodyPr>
            <a:prstTxWarp prst="textNoShape">
              <a:avLst/>
            </a:prstTxWarp>
            <a:spAutoFit/>
          </a:bodyPr>
          <a:lstStyle/>
          <a:p>
            <a:r>
              <a:rPr lang="en-US" b="1"/>
              <a:t>e</a:t>
            </a:r>
            <a:r>
              <a:rPr lang="en-US" b="1" baseline="30000"/>
              <a:t>-</a:t>
            </a:r>
          </a:p>
        </p:txBody>
      </p:sp>
      <p:sp>
        <p:nvSpPr>
          <p:cNvPr id="118" name="Oval 3"/>
          <p:cNvSpPr>
            <a:spLocks noChangeArrowheads="1"/>
          </p:cNvSpPr>
          <p:nvPr/>
        </p:nvSpPr>
        <p:spPr bwMode="auto">
          <a:xfrm>
            <a:off x="3047077" y="4069479"/>
            <a:ext cx="274638" cy="273050"/>
          </a:xfrm>
          <a:prstGeom prst="ellipse">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defRPr/>
            </a:pPr>
            <a:endParaRPr lang="en-US"/>
          </a:p>
        </p:txBody>
      </p:sp>
      <p:sp>
        <p:nvSpPr>
          <p:cNvPr id="119" name="Oval 3"/>
          <p:cNvSpPr>
            <a:spLocks noChangeArrowheads="1"/>
          </p:cNvSpPr>
          <p:nvPr/>
        </p:nvSpPr>
        <p:spPr bwMode="auto">
          <a:xfrm>
            <a:off x="3047077" y="4372691"/>
            <a:ext cx="274638" cy="274638"/>
          </a:xfrm>
          <a:prstGeom prst="ellipse">
            <a:avLst/>
          </a:prstGeom>
          <a:ln>
            <a:noFill/>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defRPr/>
            </a:pPr>
            <a:endParaRPr lang="en-US"/>
          </a:p>
        </p:txBody>
      </p:sp>
      <p:sp>
        <p:nvSpPr>
          <p:cNvPr id="120" name="Oval 3"/>
          <p:cNvSpPr>
            <a:spLocks noChangeArrowheads="1"/>
          </p:cNvSpPr>
          <p:nvPr/>
        </p:nvSpPr>
        <p:spPr bwMode="auto">
          <a:xfrm>
            <a:off x="3342352" y="4242516"/>
            <a:ext cx="273050" cy="274638"/>
          </a:xfrm>
          <a:prstGeom prst="ellipse">
            <a:avLst/>
          </a:prstGeom>
          <a:ln>
            <a:noFill/>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defRPr/>
            </a:pPr>
            <a:endParaRPr lang="en-US"/>
          </a:p>
        </p:txBody>
      </p:sp>
      <p:sp>
        <p:nvSpPr>
          <p:cNvPr id="18448" name="Freeform 5"/>
          <p:cNvSpPr>
            <a:spLocks/>
          </p:cNvSpPr>
          <p:nvPr/>
        </p:nvSpPr>
        <p:spPr bwMode="auto">
          <a:xfrm>
            <a:off x="2081877" y="3016966"/>
            <a:ext cx="1196975" cy="1106488"/>
          </a:xfrm>
          <a:custGeom>
            <a:avLst/>
            <a:gdLst>
              <a:gd name="T0" fmla="*/ 72 w 664"/>
              <a:gd name="T1" fmla="*/ 0 h 576"/>
              <a:gd name="T2" fmla="*/ 24 w 664"/>
              <a:gd name="T3" fmla="*/ 144 h 576"/>
              <a:gd name="T4" fmla="*/ 216 w 664"/>
              <a:gd name="T5" fmla="*/ 96 h 576"/>
              <a:gd name="T6" fmla="*/ 216 w 664"/>
              <a:gd name="T7" fmla="*/ 240 h 576"/>
              <a:gd name="T8" fmla="*/ 360 w 664"/>
              <a:gd name="T9" fmla="*/ 192 h 576"/>
              <a:gd name="T10" fmla="*/ 360 w 664"/>
              <a:gd name="T11" fmla="*/ 384 h 576"/>
              <a:gd name="T12" fmla="*/ 504 w 664"/>
              <a:gd name="T13" fmla="*/ 336 h 576"/>
              <a:gd name="T14" fmla="*/ 504 w 664"/>
              <a:gd name="T15" fmla="*/ 480 h 576"/>
              <a:gd name="T16" fmla="*/ 648 w 664"/>
              <a:gd name="T17" fmla="*/ 432 h 576"/>
              <a:gd name="T18" fmla="*/ 600 w 664"/>
              <a:gd name="T19" fmla="*/ 576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4"/>
              <a:gd name="T31" fmla="*/ 0 h 576"/>
              <a:gd name="T32" fmla="*/ 664 w 6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4" h="576">
                <a:moveTo>
                  <a:pt x="72" y="0"/>
                </a:moveTo>
                <a:cubicBezTo>
                  <a:pt x="36" y="64"/>
                  <a:pt x="0" y="128"/>
                  <a:pt x="24" y="144"/>
                </a:cubicBezTo>
                <a:cubicBezTo>
                  <a:pt x="48" y="160"/>
                  <a:pt x="184" y="80"/>
                  <a:pt x="216" y="96"/>
                </a:cubicBezTo>
                <a:cubicBezTo>
                  <a:pt x="248" y="112"/>
                  <a:pt x="192" y="224"/>
                  <a:pt x="216" y="240"/>
                </a:cubicBezTo>
                <a:cubicBezTo>
                  <a:pt x="240" y="256"/>
                  <a:pt x="336" y="168"/>
                  <a:pt x="360" y="192"/>
                </a:cubicBezTo>
                <a:cubicBezTo>
                  <a:pt x="384" y="216"/>
                  <a:pt x="336" y="360"/>
                  <a:pt x="360" y="384"/>
                </a:cubicBezTo>
                <a:cubicBezTo>
                  <a:pt x="384" y="408"/>
                  <a:pt x="480" y="320"/>
                  <a:pt x="504" y="336"/>
                </a:cubicBezTo>
                <a:cubicBezTo>
                  <a:pt x="528" y="352"/>
                  <a:pt x="480" y="464"/>
                  <a:pt x="504" y="480"/>
                </a:cubicBezTo>
                <a:cubicBezTo>
                  <a:pt x="528" y="496"/>
                  <a:pt x="632" y="416"/>
                  <a:pt x="648" y="432"/>
                </a:cubicBezTo>
                <a:cubicBezTo>
                  <a:pt x="664" y="448"/>
                  <a:pt x="608" y="552"/>
                  <a:pt x="600" y="576"/>
                </a:cubicBez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8449" name="TextBox 120"/>
          <p:cNvSpPr txBox="1">
            <a:spLocks noChangeArrowheads="1"/>
          </p:cNvSpPr>
          <p:nvPr/>
        </p:nvSpPr>
        <p:spPr bwMode="auto">
          <a:xfrm>
            <a:off x="255588" y="1106488"/>
            <a:ext cx="9647237" cy="400050"/>
          </a:xfrm>
          <a:prstGeom prst="rect">
            <a:avLst/>
          </a:prstGeom>
          <a:noFill/>
          <a:ln w="9525">
            <a:noFill/>
            <a:miter lim="800000"/>
            <a:headEnd/>
            <a:tailEnd/>
          </a:ln>
        </p:spPr>
        <p:txBody>
          <a:bodyPr wrap="none">
            <a:prstTxWarp prst="textNoShape">
              <a:avLst/>
            </a:prstTxWarp>
            <a:spAutoFit/>
          </a:bodyPr>
          <a:lstStyle/>
          <a:p>
            <a:r>
              <a:rPr lang="en-US" sz="2000" dirty="0">
                <a:latin typeface="Times" pitchFamily="-112" charset="0"/>
                <a:ea typeface="Times" pitchFamily="-112" charset="0"/>
                <a:cs typeface="Times" pitchFamily="-112" charset="0"/>
              </a:rPr>
              <a:t>Deep inelastic scattering </a:t>
            </a:r>
            <a:r>
              <a:rPr lang="en-US" sz="2000" dirty="0" err="1">
                <a:latin typeface="Wingdings" pitchFamily="-112" charset="2"/>
                <a:ea typeface="Wingdings" pitchFamily="-112" charset="2"/>
                <a:cs typeface="Wingdings" pitchFamily="-112" charset="2"/>
              </a:rPr>
              <a:t></a:t>
            </a:r>
            <a:r>
              <a:rPr lang="en-US" sz="2000" dirty="0">
                <a:latin typeface="Times" pitchFamily="-112" charset="0"/>
                <a:ea typeface="Times" pitchFamily="-112" charset="0"/>
                <a:cs typeface="Times" pitchFamily="-112" charset="0"/>
              </a:rPr>
              <a:t> probe the constituents of the nucleon: the quarks and the gluons </a:t>
            </a:r>
          </a:p>
        </p:txBody>
      </p:sp>
      <p:sp>
        <p:nvSpPr>
          <p:cNvPr id="18450" name="TextBox 121"/>
          <p:cNvSpPr txBox="1">
            <a:spLocks noChangeArrowheads="1"/>
          </p:cNvSpPr>
          <p:nvPr/>
        </p:nvSpPr>
        <p:spPr bwMode="auto">
          <a:xfrm>
            <a:off x="233364" y="6076253"/>
            <a:ext cx="9356725" cy="769441"/>
          </a:xfrm>
          <a:prstGeom prst="rect">
            <a:avLst/>
          </a:prstGeom>
          <a:noFill/>
          <a:ln w="9525">
            <a:noFill/>
            <a:miter lim="800000"/>
            <a:headEnd/>
            <a:tailEnd/>
          </a:ln>
        </p:spPr>
        <p:txBody>
          <a:bodyPr>
            <a:prstTxWarp prst="textNoShape">
              <a:avLst/>
            </a:prstTxWarp>
            <a:spAutoFit/>
          </a:bodyPr>
          <a:lstStyle/>
          <a:p>
            <a:r>
              <a:rPr lang="en-US" sz="2200" dirty="0">
                <a:latin typeface="Times" pitchFamily="-112" charset="0"/>
                <a:ea typeface="Times" pitchFamily="-112" charset="0"/>
                <a:cs typeface="Times" pitchFamily="-112" charset="0"/>
              </a:rPr>
              <a:t>To increase the luminosity, physicists decided to use heavy nuclei to study the structure of the proton instead of a hydrogen target.</a:t>
            </a:r>
            <a:r>
              <a:rPr lang="en-US" sz="2200" dirty="0" smtClean="0">
                <a:latin typeface="Times" pitchFamily="-112" charset="0"/>
                <a:ea typeface="Times" pitchFamily="-112" charset="0"/>
                <a:cs typeface="Times" pitchFamily="-112" charset="0"/>
              </a:rPr>
              <a:t>  But </a:t>
            </a:r>
            <a:r>
              <a:rPr lang="en-US" sz="2200" dirty="0">
                <a:latin typeface="Times" pitchFamily="-112" charset="0"/>
                <a:ea typeface="Times" pitchFamily="-112" charset="0"/>
                <a:cs typeface="Times" pitchFamily="-112" charset="0"/>
              </a:rPr>
              <a:t>…</a:t>
            </a:r>
          </a:p>
        </p:txBody>
      </p:sp>
      <p:graphicFrame>
        <p:nvGraphicFramePr>
          <p:cNvPr id="19" name="Object 19"/>
          <p:cNvGraphicFramePr>
            <a:graphicFrameLocks noChangeAspect="1"/>
          </p:cNvGraphicFramePr>
          <p:nvPr/>
        </p:nvGraphicFramePr>
        <p:xfrm>
          <a:off x="6123939" y="2247637"/>
          <a:ext cx="3143250" cy="479425"/>
        </p:xfrm>
        <a:graphic>
          <a:graphicData uri="http://schemas.openxmlformats.org/presentationml/2006/ole">
            <p:oleObj spid="_x0000_s96261" name="Equation" r:id="rId5" imgW="1397000" imgH="215900" progId="Equation.3">
              <p:embed/>
            </p:oleObj>
          </a:graphicData>
        </a:graphic>
      </p:graphicFrame>
      <p:sp>
        <p:nvSpPr>
          <p:cNvPr id="20" name="Rectangle 20"/>
          <p:cNvSpPr>
            <a:spLocks noChangeArrowheads="1"/>
          </p:cNvSpPr>
          <p:nvPr/>
        </p:nvSpPr>
        <p:spPr bwMode="auto">
          <a:xfrm>
            <a:off x="5918113" y="1789430"/>
            <a:ext cx="3653251" cy="409547"/>
          </a:xfrm>
          <a:prstGeom prst="rect">
            <a:avLst/>
          </a:prstGeom>
          <a:noFill/>
          <a:ln w="9525">
            <a:noFill/>
            <a:miter lim="800000"/>
            <a:headEnd/>
            <a:tailEnd/>
          </a:ln>
          <a:effectLst/>
        </p:spPr>
        <p:txBody>
          <a:bodyPr wrap="none" lIns="100785" tIns="50393" rIns="100785" bIns="50393">
            <a:prstTxWarp prst="textNoShape">
              <a:avLst/>
            </a:prstTxWarp>
            <a:spAutoFit/>
          </a:bodyPr>
          <a:lstStyle/>
          <a:p>
            <a:pPr algn="ctr" defTabSz="1011238"/>
            <a:r>
              <a:rPr lang="en-US" sz="2000" u="sng" dirty="0">
                <a:solidFill>
                  <a:srgbClr val="1200FF"/>
                </a:solidFill>
              </a:rPr>
              <a:t>4-momentum transfer squared</a:t>
            </a:r>
            <a:endParaRPr lang="en-US" sz="2000" u="sng" dirty="0">
              <a:solidFill>
                <a:srgbClr val="1200FF"/>
              </a:solidFill>
              <a:effectLst>
                <a:outerShdw blurRad="38100" dist="38100" dir="2700000" algn="tl">
                  <a:srgbClr val="DDDDDD"/>
                </a:outerShdw>
              </a:effectLst>
              <a:latin typeface="Times New Roman" pitchFamily="-112" charset="0"/>
            </a:endParaRPr>
          </a:p>
        </p:txBody>
      </p:sp>
      <p:graphicFrame>
        <p:nvGraphicFramePr>
          <p:cNvPr id="21" name="Object 21"/>
          <p:cNvGraphicFramePr>
            <a:graphicFrameLocks noChangeAspect="1"/>
          </p:cNvGraphicFramePr>
          <p:nvPr/>
        </p:nvGraphicFramePr>
        <p:xfrm>
          <a:off x="6233351" y="3652071"/>
          <a:ext cx="3028950" cy="431800"/>
        </p:xfrm>
        <a:graphic>
          <a:graphicData uri="http://schemas.openxmlformats.org/presentationml/2006/ole">
            <p:oleObj spid="_x0000_s96262" name="Equation" r:id="rId6" imgW="1346200" imgH="190500" progId="Equation.3">
              <p:embed/>
            </p:oleObj>
          </a:graphicData>
        </a:graphic>
      </p:graphicFrame>
      <p:sp>
        <p:nvSpPr>
          <p:cNvPr id="22" name="Rectangle 22"/>
          <p:cNvSpPr>
            <a:spLocks noChangeArrowheads="1"/>
          </p:cNvSpPr>
          <p:nvPr/>
        </p:nvSpPr>
        <p:spPr bwMode="auto">
          <a:xfrm>
            <a:off x="6254114" y="3046275"/>
            <a:ext cx="2869408" cy="409547"/>
          </a:xfrm>
          <a:prstGeom prst="rect">
            <a:avLst/>
          </a:prstGeom>
          <a:noFill/>
          <a:ln w="9525">
            <a:noFill/>
            <a:miter lim="800000"/>
            <a:headEnd/>
            <a:tailEnd/>
          </a:ln>
          <a:effectLst/>
        </p:spPr>
        <p:txBody>
          <a:bodyPr wrap="none" lIns="100785" tIns="50393" rIns="100785" bIns="50393">
            <a:prstTxWarp prst="textNoShape">
              <a:avLst/>
            </a:prstTxWarp>
            <a:spAutoFit/>
          </a:bodyPr>
          <a:lstStyle/>
          <a:p>
            <a:pPr algn="ctr" defTabSz="1011238"/>
            <a:r>
              <a:rPr lang="en-US" sz="2000" u="sng" dirty="0">
                <a:solidFill>
                  <a:srgbClr val="1200FF"/>
                </a:solidFill>
              </a:rPr>
              <a:t>Invariant mass squared</a:t>
            </a:r>
            <a:endParaRPr lang="en-US" sz="2000" dirty="0">
              <a:solidFill>
                <a:srgbClr val="1200FF"/>
              </a:solidFill>
              <a:latin typeface="Times New Roman" pitchFamily="-112" charset="0"/>
            </a:endParaRPr>
          </a:p>
        </p:txBody>
      </p:sp>
      <p:graphicFrame>
        <p:nvGraphicFramePr>
          <p:cNvPr id="23" name="Object 23"/>
          <p:cNvGraphicFramePr>
            <a:graphicFrameLocks noChangeAspect="1"/>
          </p:cNvGraphicFramePr>
          <p:nvPr/>
        </p:nvGraphicFramePr>
        <p:xfrm>
          <a:off x="7119551" y="4649398"/>
          <a:ext cx="1328738" cy="876300"/>
        </p:xfrm>
        <a:graphic>
          <a:graphicData uri="http://schemas.openxmlformats.org/presentationml/2006/ole">
            <p:oleObj spid="_x0000_s96263" name="Equation" r:id="rId7" imgW="596900" imgH="393700" progId="Equation.3">
              <p:embed/>
            </p:oleObj>
          </a:graphicData>
        </a:graphic>
      </p:graphicFrame>
      <p:sp>
        <p:nvSpPr>
          <p:cNvPr id="24" name="Rectangle 24"/>
          <p:cNvSpPr>
            <a:spLocks noChangeArrowheads="1"/>
          </p:cNvSpPr>
          <p:nvPr/>
        </p:nvSpPr>
        <p:spPr bwMode="auto">
          <a:xfrm>
            <a:off x="6813126" y="4279385"/>
            <a:ext cx="2042609" cy="409547"/>
          </a:xfrm>
          <a:prstGeom prst="rect">
            <a:avLst/>
          </a:prstGeom>
          <a:noFill/>
          <a:ln w="9525">
            <a:noFill/>
            <a:miter lim="800000"/>
            <a:headEnd/>
            <a:tailEnd/>
          </a:ln>
          <a:effectLst/>
        </p:spPr>
        <p:txBody>
          <a:bodyPr wrap="none" lIns="100785" tIns="50393" rIns="100785" bIns="50393">
            <a:prstTxWarp prst="textNoShape">
              <a:avLst/>
            </a:prstTxWarp>
            <a:spAutoFit/>
          </a:bodyPr>
          <a:lstStyle/>
          <a:p>
            <a:pPr algn="ctr" defTabSz="1011238"/>
            <a:r>
              <a:rPr lang="en-US" sz="2000" u="sng" dirty="0" err="1">
                <a:solidFill>
                  <a:srgbClr val="1200FF"/>
                </a:solidFill>
              </a:rPr>
              <a:t>Bjorken</a:t>
            </a:r>
            <a:r>
              <a:rPr lang="en-US" sz="2000" u="sng" dirty="0">
                <a:solidFill>
                  <a:srgbClr val="1200FF"/>
                </a:solidFill>
              </a:rPr>
              <a:t> variable</a:t>
            </a:r>
            <a:endParaRPr lang="en-US" sz="2000" dirty="0">
              <a:solidFill>
                <a:srgbClr val="1200FF"/>
              </a:solidFill>
            </a:endParaRPr>
          </a:p>
        </p:txBody>
      </p:sp>
      <p:graphicFrame>
        <p:nvGraphicFramePr>
          <p:cNvPr id="96264" name="Object 8"/>
          <p:cNvGraphicFramePr>
            <a:graphicFrameLocks noChangeAspect="1"/>
          </p:cNvGraphicFramePr>
          <p:nvPr/>
        </p:nvGraphicFramePr>
        <p:xfrm>
          <a:off x="833010" y="3100027"/>
          <a:ext cx="751435" cy="400081"/>
        </p:xfrm>
        <a:graphic>
          <a:graphicData uri="http://schemas.openxmlformats.org/presentationml/2006/ole">
            <p:oleObj spid="_x0000_s96264" name="Equation" r:id="rId8" imgW="381000" imgH="203200" progId="Equation.3">
              <p:embed/>
            </p:oleObj>
          </a:graphicData>
        </a:graphic>
      </p:graphicFrame>
      <p:graphicFrame>
        <p:nvGraphicFramePr>
          <p:cNvPr id="96265" name="Object 9"/>
          <p:cNvGraphicFramePr>
            <a:graphicFrameLocks noChangeAspect="1"/>
          </p:cNvGraphicFramePr>
          <p:nvPr/>
        </p:nvGraphicFramePr>
        <p:xfrm>
          <a:off x="3425825" y="2322513"/>
          <a:ext cx="901700" cy="400050"/>
        </p:xfrm>
        <a:graphic>
          <a:graphicData uri="http://schemas.openxmlformats.org/presentationml/2006/ole">
            <p:oleObj spid="_x0000_s96265" name="Equation" r:id="rId9" imgW="457200" imgH="203200" progId="Equation.3">
              <p:embed/>
            </p:oleObj>
          </a:graphicData>
        </a:graphic>
      </p:graphicFrame>
      <p:graphicFrame>
        <p:nvGraphicFramePr>
          <p:cNvPr id="96266" name="Object 10"/>
          <p:cNvGraphicFramePr>
            <a:graphicFrameLocks noChangeAspect="1"/>
          </p:cNvGraphicFramePr>
          <p:nvPr/>
        </p:nvGraphicFramePr>
        <p:xfrm>
          <a:off x="3249726" y="3483053"/>
          <a:ext cx="708025" cy="390525"/>
        </p:xfrm>
        <a:graphic>
          <a:graphicData uri="http://schemas.openxmlformats.org/presentationml/2006/ole">
            <p:oleObj spid="_x0000_s96266" name="Equation" r:id="rId10" imgW="342900" imgH="177800" progId="Equation.3">
              <p:embed/>
            </p:oleObj>
          </a:graphicData>
        </a:graphic>
      </p:graphicFrame>
      <p:graphicFrame>
        <p:nvGraphicFramePr>
          <p:cNvPr id="96267" name="Object 11"/>
          <p:cNvGraphicFramePr>
            <a:graphicFrameLocks noChangeAspect="1"/>
          </p:cNvGraphicFramePr>
          <p:nvPr/>
        </p:nvGraphicFramePr>
        <p:xfrm>
          <a:off x="2077314" y="4413528"/>
          <a:ext cx="796925" cy="395532"/>
        </p:xfrm>
        <a:graphic>
          <a:graphicData uri="http://schemas.openxmlformats.org/presentationml/2006/ole">
            <p:oleObj spid="_x0000_s96267" name="Equation" r:id="rId11" imgW="393700" imgH="190500" progId="Equation.3">
              <p:embed/>
            </p:oleObj>
          </a:graphicData>
        </a:graphic>
      </p:graphicFrame>
      <p:cxnSp>
        <p:nvCxnSpPr>
          <p:cNvPr id="29" name="AutoShape 7"/>
          <p:cNvCxnSpPr>
            <a:cxnSpLocks noChangeShapeType="1"/>
          </p:cNvCxnSpPr>
          <p:nvPr/>
        </p:nvCxnSpPr>
        <p:spPr bwMode="auto">
          <a:xfrm flipV="1">
            <a:off x="3729478" y="4143462"/>
            <a:ext cx="1143000" cy="152400"/>
          </a:xfrm>
          <a:prstGeom prst="straightConnector1">
            <a:avLst/>
          </a:prstGeom>
          <a:noFill/>
          <a:ln w="9525">
            <a:solidFill>
              <a:schemeClr val="bg2"/>
            </a:solidFill>
            <a:round/>
            <a:headEnd/>
            <a:tailEnd type="triangle" w="med" len="med"/>
          </a:ln>
          <a:effectLst/>
        </p:spPr>
      </p:cxnSp>
      <p:cxnSp>
        <p:nvCxnSpPr>
          <p:cNvPr id="30" name="AutoShape 8"/>
          <p:cNvCxnSpPr>
            <a:cxnSpLocks noChangeShapeType="1"/>
          </p:cNvCxnSpPr>
          <p:nvPr/>
        </p:nvCxnSpPr>
        <p:spPr bwMode="auto">
          <a:xfrm>
            <a:off x="3729478" y="4372062"/>
            <a:ext cx="1219200" cy="0"/>
          </a:xfrm>
          <a:prstGeom prst="straightConnector1">
            <a:avLst/>
          </a:prstGeom>
          <a:noFill/>
          <a:ln w="9525">
            <a:solidFill>
              <a:schemeClr val="bg2"/>
            </a:solidFill>
            <a:round/>
            <a:headEnd/>
            <a:tailEnd type="triangle" w="med" len="med"/>
          </a:ln>
          <a:effectLst/>
        </p:spPr>
      </p:cxnSp>
      <p:cxnSp>
        <p:nvCxnSpPr>
          <p:cNvPr id="31" name="AutoShape 9"/>
          <p:cNvCxnSpPr>
            <a:cxnSpLocks noChangeShapeType="1"/>
          </p:cNvCxnSpPr>
          <p:nvPr/>
        </p:nvCxnSpPr>
        <p:spPr bwMode="auto">
          <a:xfrm>
            <a:off x="3729478" y="4448262"/>
            <a:ext cx="1143000" cy="228600"/>
          </a:xfrm>
          <a:prstGeom prst="straightConnector1">
            <a:avLst/>
          </a:prstGeom>
          <a:noFill/>
          <a:ln w="9525">
            <a:solidFill>
              <a:schemeClr val="bg2"/>
            </a:solidFill>
            <a:round/>
            <a:headEnd/>
            <a:tailEnd type="triangle" w="med" len="med"/>
          </a:ln>
          <a:effectLst/>
        </p:spPr>
      </p:cxnSp>
      <p:graphicFrame>
        <p:nvGraphicFramePr>
          <p:cNvPr id="32" name="Object 18"/>
          <p:cNvGraphicFramePr>
            <a:graphicFrameLocks noChangeAspect="1"/>
          </p:cNvGraphicFramePr>
          <p:nvPr/>
        </p:nvGraphicFramePr>
        <p:xfrm>
          <a:off x="5050778" y="4270714"/>
          <a:ext cx="356457" cy="253683"/>
        </p:xfrm>
        <a:graphic>
          <a:graphicData uri="http://schemas.openxmlformats.org/presentationml/2006/ole">
            <p:oleObj spid="_x0000_s96268" name="Equation" r:id="rId12" imgW="177800" imgH="127000" progId="Equation.3">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pPr defTabSz="831850"/>
            <a:fld id="{50C612EF-EC31-4348-80E5-0F46165AAD98}" type="slidenum">
              <a:rPr lang="en-US" smtClean="0"/>
              <a:pPr defTabSz="831850"/>
              <a:t>30</a:t>
            </a:fld>
            <a:endParaRPr lang="en-US" smtClean="0"/>
          </a:p>
        </p:txBody>
      </p:sp>
      <p:sp>
        <p:nvSpPr>
          <p:cNvPr id="32771" name="Rectangle 2"/>
          <p:cNvSpPr>
            <a:spLocks noGrp="1" noChangeArrowheads="1"/>
          </p:cNvSpPr>
          <p:nvPr>
            <p:ph type="title"/>
          </p:nvPr>
        </p:nvSpPr>
        <p:spPr>
          <a:xfrm>
            <a:off x="373063" y="374650"/>
            <a:ext cx="8751887" cy="388938"/>
          </a:xfrm>
        </p:spPr>
        <p:txBody>
          <a:bodyPr/>
          <a:lstStyle/>
          <a:p>
            <a:r>
              <a:rPr lang="en-US" sz="2400" smtClean="0"/>
              <a:t>More detailed look at scaling</a:t>
            </a:r>
          </a:p>
        </p:txBody>
      </p:sp>
      <p:pic>
        <p:nvPicPr>
          <p:cNvPr id="32772" name="Picture 4" descr="c12_q2dep_fixedx"/>
          <p:cNvPicPr>
            <a:picLocks noChangeAspect="1" noChangeArrowheads="1"/>
          </p:cNvPicPr>
          <p:nvPr/>
        </p:nvPicPr>
        <p:blipFill>
          <a:blip r:embed="rId3">
            <a:lum bright="-2000"/>
          </a:blip>
          <a:srcRect/>
          <a:stretch>
            <a:fillRect/>
          </a:stretch>
        </p:blipFill>
        <p:spPr bwMode="auto">
          <a:xfrm>
            <a:off x="3543300" y="1195388"/>
            <a:ext cx="5940425" cy="5354637"/>
          </a:xfrm>
          <a:prstGeom prst="rect">
            <a:avLst/>
          </a:prstGeom>
          <a:noFill/>
          <a:ln w="9525">
            <a:solidFill>
              <a:schemeClr val="tx1"/>
            </a:solidFill>
            <a:miter lim="800000"/>
            <a:headEnd/>
            <a:tailEnd/>
          </a:ln>
        </p:spPr>
      </p:pic>
      <p:sp>
        <p:nvSpPr>
          <p:cNvPr id="32773" name="Rectangle 9"/>
          <p:cNvSpPr>
            <a:spLocks noChangeArrowheads="1"/>
          </p:cNvSpPr>
          <p:nvPr/>
        </p:nvSpPr>
        <p:spPr bwMode="auto">
          <a:xfrm>
            <a:off x="7621588" y="4632325"/>
            <a:ext cx="1760537" cy="865188"/>
          </a:xfrm>
          <a:prstGeom prst="rect">
            <a:avLst/>
          </a:prstGeom>
          <a:solidFill>
            <a:schemeClr val="bg1"/>
          </a:solidFill>
          <a:ln w="9525">
            <a:solidFill>
              <a:schemeClr val="tx1"/>
            </a:solidFill>
            <a:miter lim="800000"/>
            <a:headEnd/>
            <a:tailEnd/>
          </a:ln>
        </p:spPr>
        <p:txBody>
          <a:bodyPr wrap="none" lIns="89584" tIns="44792" rIns="89584" bIns="44792" anchor="ctr">
            <a:prstTxWarp prst="textNoShape">
              <a:avLst/>
            </a:prstTxWarp>
          </a:bodyPr>
          <a:lstStyle/>
          <a:p>
            <a:endParaRPr lang="en-US"/>
          </a:p>
        </p:txBody>
      </p:sp>
      <p:grpSp>
        <p:nvGrpSpPr>
          <p:cNvPr id="32774" name="Group 8"/>
          <p:cNvGrpSpPr>
            <a:grpSpLocks/>
          </p:cNvGrpSpPr>
          <p:nvPr/>
        </p:nvGrpSpPr>
        <p:grpSpPr bwMode="auto">
          <a:xfrm>
            <a:off x="7707313" y="4719638"/>
            <a:ext cx="1557337" cy="646112"/>
            <a:chOff x="480" y="3024"/>
            <a:chExt cx="892" cy="359"/>
          </a:xfrm>
        </p:grpSpPr>
        <p:sp>
          <p:nvSpPr>
            <p:cNvPr id="32782" name="Oval 5"/>
            <p:cNvSpPr>
              <a:spLocks noChangeArrowheads="1"/>
            </p:cNvSpPr>
            <p:nvPr/>
          </p:nvSpPr>
          <p:spPr bwMode="auto">
            <a:xfrm>
              <a:off x="480" y="3086"/>
              <a:ext cx="96" cy="96"/>
            </a:xfrm>
            <a:prstGeom prst="ellipse">
              <a:avLst/>
            </a:prstGeom>
            <a:solidFill>
              <a:srgbClr val="000000"/>
            </a:solidFill>
            <a:ln w="9525">
              <a:solidFill>
                <a:schemeClr val="tx1"/>
              </a:solidFill>
              <a:round/>
              <a:headEnd/>
              <a:tailEnd/>
            </a:ln>
          </p:spPr>
          <p:txBody>
            <a:bodyPr wrap="none" anchor="ctr">
              <a:prstTxWarp prst="textNoShape">
                <a:avLst/>
              </a:prstTxWarp>
            </a:bodyPr>
            <a:lstStyle/>
            <a:p>
              <a:endParaRPr lang="en-US"/>
            </a:p>
          </p:txBody>
        </p:sp>
        <p:sp>
          <p:nvSpPr>
            <p:cNvPr id="32783" name="Oval 6"/>
            <p:cNvSpPr>
              <a:spLocks noChangeArrowheads="1"/>
            </p:cNvSpPr>
            <p:nvPr/>
          </p:nvSpPr>
          <p:spPr bwMode="auto">
            <a:xfrm>
              <a:off x="480" y="3253"/>
              <a:ext cx="96" cy="96"/>
            </a:xfrm>
            <a:prstGeom prst="ellipse">
              <a:avLst/>
            </a:prstGeom>
            <a:noFill/>
            <a:ln w="15875">
              <a:solidFill>
                <a:schemeClr val="tx1"/>
              </a:solidFill>
              <a:round/>
              <a:headEnd/>
              <a:tailEnd/>
            </a:ln>
          </p:spPr>
          <p:txBody>
            <a:bodyPr wrap="none" anchor="ctr">
              <a:prstTxWarp prst="textNoShape">
                <a:avLst/>
              </a:prstTxWarp>
            </a:bodyPr>
            <a:lstStyle/>
            <a:p>
              <a:endParaRPr lang="en-US"/>
            </a:p>
          </p:txBody>
        </p:sp>
        <p:sp>
          <p:nvSpPr>
            <p:cNvPr id="32784" name="Text Box 7"/>
            <p:cNvSpPr txBox="1">
              <a:spLocks noChangeArrowheads="1"/>
            </p:cNvSpPr>
            <p:nvPr/>
          </p:nvSpPr>
          <p:spPr bwMode="auto">
            <a:xfrm>
              <a:off x="576" y="3024"/>
              <a:ext cx="796" cy="359"/>
            </a:xfrm>
            <a:prstGeom prst="rect">
              <a:avLst/>
            </a:prstGeom>
            <a:noFill/>
            <a:ln w="9525">
              <a:noFill/>
              <a:miter lim="800000"/>
              <a:headEnd/>
              <a:tailEnd/>
            </a:ln>
          </p:spPr>
          <p:txBody>
            <a:bodyPr wrap="none">
              <a:prstTxWarp prst="textNoShape">
                <a:avLst/>
              </a:prstTxWarp>
              <a:spAutoFit/>
            </a:bodyPr>
            <a:lstStyle/>
            <a:p>
              <a:r>
                <a:rPr lang="en-US" sz="1800"/>
                <a:t>E03-103</a:t>
              </a:r>
            </a:p>
            <a:p>
              <a:r>
                <a:rPr lang="en-US" sz="1800"/>
                <a:t>SLAC e139</a:t>
              </a:r>
            </a:p>
          </p:txBody>
        </p:sp>
      </p:grpSp>
      <p:sp>
        <p:nvSpPr>
          <p:cNvPr id="32775" name="Text Box 10"/>
          <p:cNvSpPr txBox="1">
            <a:spLocks noChangeArrowheads="1"/>
          </p:cNvSpPr>
          <p:nvPr/>
        </p:nvSpPr>
        <p:spPr bwMode="auto">
          <a:xfrm>
            <a:off x="8069263" y="3095625"/>
            <a:ext cx="1384300" cy="368300"/>
          </a:xfrm>
          <a:prstGeom prst="rect">
            <a:avLst/>
          </a:prstGeom>
          <a:noFill/>
          <a:ln w="9525">
            <a:noFill/>
            <a:miter lim="800000"/>
            <a:headEnd/>
            <a:tailEnd/>
          </a:ln>
        </p:spPr>
        <p:txBody>
          <a:bodyPr wrap="none" lIns="89584" tIns="44792" rIns="89584" bIns="44792">
            <a:prstTxWarp prst="textNoShape">
              <a:avLst/>
            </a:prstTxWarp>
            <a:spAutoFit/>
          </a:bodyPr>
          <a:lstStyle/>
          <a:p>
            <a:r>
              <a:rPr lang="en-US" sz="1800"/>
              <a:t>W</a:t>
            </a:r>
            <a:r>
              <a:rPr lang="en-US" sz="1800" baseline="30000"/>
              <a:t>2</a:t>
            </a:r>
            <a:r>
              <a:rPr lang="en-US" sz="1800"/>
              <a:t>&gt;4 GeV</a:t>
            </a:r>
            <a:r>
              <a:rPr lang="en-US" sz="1800" baseline="30000"/>
              <a:t>2</a:t>
            </a:r>
          </a:p>
        </p:txBody>
      </p:sp>
      <p:sp>
        <p:nvSpPr>
          <p:cNvPr id="32776" name="Text Box 11"/>
          <p:cNvSpPr txBox="1">
            <a:spLocks noChangeArrowheads="1"/>
          </p:cNvSpPr>
          <p:nvPr/>
        </p:nvSpPr>
        <p:spPr bwMode="auto">
          <a:xfrm>
            <a:off x="6727825" y="1800225"/>
            <a:ext cx="1384300" cy="368300"/>
          </a:xfrm>
          <a:prstGeom prst="rect">
            <a:avLst/>
          </a:prstGeom>
          <a:noFill/>
          <a:ln w="9525">
            <a:noFill/>
            <a:miter lim="800000"/>
            <a:headEnd/>
            <a:tailEnd/>
          </a:ln>
        </p:spPr>
        <p:txBody>
          <a:bodyPr wrap="none" lIns="89584" tIns="44792" rIns="89584" bIns="44792">
            <a:prstTxWarp prst="textNoShape">
              <a:avLst/>
            </a:prstTxWarp>
            <a:spAutoFit/>
          </a:bodyPr>
          <a:lstStyle/>
          <a:p>
            <a:r>
              <a:rPr lang="en-US" sz="1800"/>
              <a:t>W</a:t>
            </a:r>
            <a:r>
              <a:rPr lang="en-US" sz="1800" baseline="30000"/>
              <a:t>2</a:t>
            </a:r>
            <a:r>
              <a:rPr lang="en-US" sz="1800"/>
              <a:t>&gt;2 GeV</a:t>
            </a:r>
            <a:r>
              <a:rPr lang="en-US" sz="1800" baseline="30000"/>
              <a:t>2</a:t>
            </a:r>
          </a:p>
        </p:txBody>
      </p:sp>
      <p:sp>
        <p:nvSpPr>
          <p:cNvPr id="32777" name="Text Box 12"/>
          <p:cNvSpPr txBox="1">
            <a:spLocks noChangeArrowheads="1"/>
          </p:cNvSpPr>
          <p:nvPr/>
        </p:nvSpPr>
        <p:spPr bwMode="auto">
          <a:xfrm>
            <a:off x="168275" y="1306513"/>
            <a:ext cx="3294063" cy="5014912"/>
          </a:xfrm>
          <a:prstGeom prst="rect">
            <a:avLst/>
          </a:prstGeom>
          <a:noFill/>
          <a:ln w="9525">
            <a:noFill/>
            <a:miter lim="800000"/>
            <a:headEnd/>
            <a:tailEnd/>
          </a:ln>
        </p:spPr>
        <p:txBody>
          <a:bodyPr lIns="89584" tIns="44792" rIns="89584" bIns="44792">
            <a:prstTxWarp prst="textNoShape">
              <a:avLst/>
            </a:prstTxWarp>
            <a:spAutoFit/>
          </a:bodyPr>
          <a:lstStyle/>
          <a:p>
            <a:r>
              <a:rPr lang="en-US" sz="2000">
                <a:latin typeface="Times" pitchFamily="-112" charset="0"/>
                <a:ea typeface="Times" pitchFamily="-112" charset="0"/>
                <a:cs typeface="Times" pitchFamily="-112" charset="0"/>
              </a:rPr>
              <a:t>C/D ratios at fixed </a:t>
            </a:r>
            <a:r>
              <a:rPr lang="en-US" sz="2000" i="1">
                <a:latin typeface="Times" pitchFamily="-112" charset="0"/>
                <a:ea typeface="Times" pitchFamily="-112" charset="0"/>
                <a:cs typeface="Times" pitchFamily="-112" charset="0"/>
              </a:rPr>
              <a:t>x</a:t>
            </a:r>
            <a:r>
              <a:rPr lang="en-US" sz="2000">
                <a:latin typeface="Times" pitchFamily="-112" charset="0"/>
                <a:ea typeface="Times" pitchFamily="-112" charset="0"/>
                <a:cs typeface="Times" pitchFamily="-112" charset="0"/>
              </a:rPr>
              <a:t> are Q</a:t>
            </a:r>
            <a:r>
              <a:rPr lang="en-US" sz="2000" baseline="30000">
                <a:latin typeface="Times" pitchFamily="-112" charset="0"/>
                <a:ea typeface="Times" pitchFamily="-112" charset="0"/>
                <a:cs typeface="Times" pitchFamily="-112" charset="0"/>
              </a:rPr>
              <a:t>2 </a:t>
            </a:r>
            <a:r>
              <a:rPr lang="en-US" sz="2000">
                <a:latin typeface="Times" pitchFamily="-112" charset="0"/>
                <a:ea typeface="Times" pitchFamily="-112" charset="0"/>
                <a:cs typeface="Times" pitchFamily="-112" charset="0"/>
              </a:rPr>
              <a:t>independent for:</a:t>
            </a:r>
          </a:p>
          <a:p>
            <a:pPr algn="ctr"/>
            <a:endParaRPr lang="en-US" sz="2000">
              <a:latin typeface="Times" pitchFamily="-112" charset="0"/>
              <a:ea typeface="Times" pitchFamily="-112" charset="0"/>
              <a:cs typeface="Times" pitchFamily="-112" charset="0"/>
            </a:endParaRPr>
          </a:p>
          <a:p>
            <a:pPr algn="ctr"/>
            <a:r>
              <a:rPr lang="en-US" sz="2000">
                <a:latin typeface="Times" pitchFamily="-112" charset="0"/>
                <a:ea typeface="Times" pitchFamily="-112" charset="0"/>
                <a:cs typeface="Times" pitchFamily="-112" charset="0"/>
              </a:rPr>
              <a:t>   </a:t>
            </a:r>
            <a:r>
              <a:rPr lang="en-US" sz="2000" i="1">
                <a:latin typeface="Times" pitchFamily="-112" charset="0"/>
                <a:ea typeface="Times" pitchFamily="-112" charset="0"/>
                <a:cs typeface="Times" pitchFamily="-112" charset="0"/>
              </a:rPr>
              <a:t>W</a:t>
            </a:r>
            <a:r>
              <a:rPr lang="en-US" sz="2000" i="1" baseline="30000">
                <a:latin typeface="Times" pitchFamily="-112" charset="0"/>
                <a:ea typeface="Times" pitchFamily="-112" charset="0"/>
                <a:cs typeface="Times" pitchFamily="-112" charset="0"/>
              </a:rPr>
              <a:t>2</a:t>
            </a:r>
            <a:r>
              <a:rPr lang="en-US" sz="2000">
                <a:latin typeface="Times" pitchFamily="-112" charset="0"/>
                <a:ea typeface="Times" pitchFamily="-112" charset="0"/>
                <a:cs typeface="Times" pitchFamily="-112" charset="0"/>
              </a:rPr>
              <a:t>&gt;2 GeV</a:t>
            </a:r>
            <a:r>
              <a:rPr lang="en-US" sz="2000" baseline="30000">
                <a:latin typeface="Times" pitchFamily="-112" charset="0"/>
                <a:ea typeface="Times" pitchFamily="-112" charset="0"/>
                <a:cs typeface="Times" pitchFamily="-112" charset="0"/>
              </a:rPr>
              <a:t>2</a:t>
            </a:r>
            <a:r>
              <a:rPr lang="en-US" sz="2000">
                <a:latin typeface="Times" pitchFamily="-112" charset="0"/>
                <a:ea typeface="Times" pitchFamily="-112" charset="0"/>
                <a:cs typeface="Times" pitchFamily="-112" charset="0"/>
              </a:rPr>
              <a:t> </a:t>
            </a:r>
          </a:p>
          <a:p>
            <a:pPr algn="ctr"/>
            <a:r>
              <a:rPr lang="en-US" sz="2000">
                <a:latin typeface="Times" pitchFamily="-112" charset="0"/>
                <a:ea typeface="Times" pitchFamily="-112" charset="0"/>
                <a:cs typeface="Times" pitchFamily="-112" charset="0"/>
              </a:rPr>
              <a:t>and</a:t>
            </a:r>
          </a:p>
          <a:p>
            <a:pPr algn="ctr"/>
            <a:r>
              <a:rPr lang="en-US" sz="2000">
                <a:latin typeface="Times" pitchFamily="-112" charset="0"/>
                <a:ea typeface="Times" pitchFamily="-112" charset="0"/>
                <a:cs typeface="Times" pitchFamily="-112" charset="0"/>
              </a:rPr>
              <a:t>   </a:t>
            </a:r>
            <a:r>
              <a:rPr lang="en-US" sz="2000" i="1">
                <a:latin typeface="Times" pitchFamily="-112" charset="0"/>
                <a:ea typeface="Times" pitchFamily="-112" charset="0"/>
                <a:cs typeface="Times" pitchFamily="-112" charset="0"/>
              </a:rPr>
              <a:t>Q</a:t>
            </a:r>
            <a:r>
              <a:rPr lang="en-US" sz="2000" i="1" baseline="30000">
                <a:latin typeface="Times" pitchFamily="-112" charset="0"/>
                <a:ea typeface="Times" pitchFamily="-112" charset="0"/>
                <a:cs typeface="Times" pitchFamily="-112" charset="0"/>
              </a:rPr>
              <a:t>2</a:t>
            </a:r>
            <a:r>
              <a:rPr lang="en-US" sz="2000">
                <a:latin typeface="Times" pitchFamily="-112" charset="0"/>
                <a:ea typeface="Times" pitchFamily="-112" charset="0"/>
                <a:cs typeface="Times" pitchFamily="-112" charset="0"/>
              </a:rPr>
              <a:t>&gt;3 GeV</a:t>
            </a:r>
            <a:r>
              <a:rPr lang="en-US" sz="2000" baseline="30000">
                <a:latin typeface="Times" pitchFamily="-112" charset="0"/>
                <a:ea typeface="Times" pitchFamily="-112" charset="0"/>
                <a:cs typeface="Times" pitchFamily="-112" charset="0"/>
              </a:rPr>
              <a:t>2</a:t>
            </a:r>
            <a:r>
              <a:rPr lang="en-US" sz="2000">
                <a:latin typeface="Times" pitchFamily="-112" charset="0"/>
                <a:ea typeface="Times" pitchFamily="-112" charset="0"/>
                <a:cs typeface="Times" pitchFamily="-112" charset="0"/>
              </a:rPr>
              <a:t> </a:t>
            </a:r>
          </a:p>
          <a:p>
            <a:endParaRPr lang="en-US" sz="2000">
              <a:latin typeface="Times" pitchFamily="-112" charset="0"/>
              <a:ea typeface="Times" pitchFamily="-112" charset="0"/>
              <a:cs typeface="Times" pitchFamily="-112" charset="0"/>
            </a:endParaRPr>
          </a:p>
          <a:p>
            <a:endParaRPr lang="en-US" sz="2000">
              <a:latin typeface="Times" pitchFamily="-112" charset="0"/>
              <a:ea typeface="Times" pitchFamily="-112" charset="0"/>
              <a:cs typeface="Times" pitchFamily="-112" charset="0"/>
            </a:endParaRPr>
          </a:p>
          <a:p>
            <a:endParaRPr lang="en-US" sz="2000">
              <a:latin typeface="Times" pitchFamily="-112" charset="0"/>
              <a:ea typeface="Times" pitchFamily="-112" charset="0"/>
              <a:cs typeface="Times" pitchFamily="-112" charset="0"/>
            </a:endParaRPr>
          </a:p>
          <a:p>
            <a:pPr algn="ctr"/>
            <a:r>
              <a:rPr lang="en-US" sz="2000">
                <a:latin typeface="Times" pitchFamily="-112" charset="0"/>
                <a:ea typeface="Times" pitchFamily="-112" charset="0"/>
                <a:cs typeface="Times" pitchFamily="-112" charset="0"/>
              </a:rPr>
              <a:t>limits E03-103 coverage </a:t>
            </a:r>
          </a:p>
          <a:p>
            <a:pPr algn="ctr"/>
            <a:r>
              <a:rPr lang="en-US" sz="2000">
                <a:latin typeface="Times" pitchFamily="-112" charset="0"/>
                <a:ea typeface="Times" pitchFamily="-112" charset="0"/>
                <a:cs typeface="Times" pitchFamily="-112" charset="0"/>
              </a:rPr>
              <a:t>to </a:t>
            </a:r>
            <a:r>
              <a:rPr lang="en-US" sz="2000" i="1">
                <a:solidFill>
                  <a:srgbClr val="FF00FF"/>
                </a:solidFill>
                <a:latin typeface="Times" pitchFamily="-112" charset="0"/>
                <a:ea typeface="Times" pitchFamily="-112" charset="0"/>
                <a:cs typeface="Times" pitchFamily="-112" charset="0"/>
              </a:rPr>
              <a:t>x</a:t>
            </a:r>
            <a:r>
              <a:rPr lang="en-US" sz="2000">
                <a:solidFill>
                  <a:srgbClr val="FF00FF"/>
                </a:solidFill>
                <a:latin typeface="Times" pitchFamily="-112" charset="0"/>
                <a:ea typeface="Times" pitchFamily="-112" charset="0"/>
                <a:cs typeface="Times" pitchFamily="-112" charset="0"/>
              </a:rPr>
              <a:t>=0.85</a:t>
            </a:r>
          </a:p>
          <a:p>
            <a:endParaRPr lang="en-US" sz="2000">
              <a:latin typeface="Times" pitchFamily="-112" charset="0"/>
              <a:ea typeface="Times" pitchFamily="-112" charset="0"/>
              <a:cs typeface="Times" pitchFamily="-112" charset="0"/>
            </a:endParaRPr>
          </a:p>
          <a:p>
            <a:endParaRPr lang="en-US" sz="2000">
              <a:latin typeface="Times" pitchFamily="-112" charset="0"/>
              <a:ea typeface="Times" pitchFamily="-112" charset="0"/>
              <a:cs typeface="Times" pitchFamily="-112" charset="0"/>
            </a:endParaRPr>
          </a:p>
          <a:p>
            <a:r>
              <a:rPr lang="en-US" sz="2000">
                <a:solidFill>
                  <a:srgbClr val="FF1916"/>
                </a:solidFill>
                <a:latin typeface="Times" pitchFamily="-112" charset="0"/>
                <a:ea typeface="Times" pitchFamily="-112" charset="0"/>
                <a:cs typeface="Times" pitchFamily="-112" charset="0"/>
              </a:rPr>
              <a:t>Note:</a:t>
            </a:r>
            <a:r>
              <a:rPr lang="en-US" sz="2000">
                <a:latin typeface="Times" pitchFamily="-112" charset="0"/>
                <a:ea typeface="Times" pitchFamily="-112" charset="0"/>
                <a:cs typeface="Times" pitchFamily="-112" charset="0"/>
              </a:rPr>
              <a:t> Ratios at larger </a:t>
            </a:r>
            <a:r>
              <a:rPr lang="en-US" sz="2000" i="1">
                <a:latin typeface="Times" pitchFamily="-112" charset="0"/>
                <a:ea typeface="Times" pitchFamily="-112" charset="0"/>
                <a:cs typeface="Times" pitchFamily="-112" charset="0"/>
              </a:rPr>
              <a:t>x</a:t>
            </a:r>
            <a:r>
              <a:rPr lang="en-US" sz="2000">
                <a:latin typeface="Times" pitchFamily="-112" charset="0"/>
                <a:ea typeface="Times" pitchFamily="-112" charset="0"/>
                <a:cs typeface="Times" pitchFamily="-112" charset="0"/>
              </a:rPr>
              <a:t> will be shown, but should be taken cautiously</a:t>
            </a:r>
          </a:p>
        </p:txBody>
      </p:sp>
      <p:sp>
        <p:nvSpPr>
          <p:cNvPr id="32778" name="Line 15"/>
          <p:cNvSpPr>
            <a:spLocks noChangeShapeType="1"/>
          </p:cNvSpPr>
          <p:nvPr/>
        </p:nvSpPr>
        <p:spPr bwMode="auto">
          <a:xfrm>
            <a:off x="5499100" y="1800225"/>
            <a:ext cx="0" cy="3843338"/>
          </a:xfrm>
          <a:prstGeom prst="line">
            <a:avLst/>
          </a:prstGeom>
          <a:noFill/>
          <a:ln w="15875">
            <a:solidFill>
              <a:schemeClr val="tx1"/>
            </a:solidFill>
            <a:round/>
            <a:headEnd/>
            <a:tailEnd/>
          </a:ln>
        </p:spPr>
        <p:txBody>
          <a:bodyPr lIns="89584" tIns="44792" rIns="89584" bIns="44792">
            <a:prstTxWarp prst="textNoShape">
              <a:avLst/>
            </a:prstTxWarp>
          </a:bodyPr>
          <a:lstStyle/>
          <a:p>
            <a:endParaRPr lang="en-US"/>
          </a:p>
        </p:txBody>
      </p:sp>
      <p:sp>
        <p:nvSpPr>
          <p:cNvPr id="32779" name="Line 16"/>
          <p:cNvSpPr>
            <a:spLocks noChangeShapeType="1"/>
          </p:cNvSpPr>
          <p:nvPr/>
        </p:nvSpPr>
        <p:spPr bwMode="auto">
          <a:xfrm>
            <a:off x="5499100" y="2146300"/>
            <a:ext cx="669925" cy="0"/>
          </a:xfrm>
          <a:prstGeom prst="line">
            <a:avLst/>
          </a:prstGeom>
          <a:noFill/>
          <a:ln w="9525">
            <a:solidFill>
              <a:schemeClr val="tx1"/>
            </a:solidFill>
            <a:round/>
            <a:headEnd/>
            <a:tailEnd type="triangle" w="med" len="med"/>
          </a:ln>
        </p:spPr>
        <p:txBody>
          <a:bodyPr lIns="89584" tIns="44792" rIns="89584" bIns="44792">
            <a:prstTxWarp prst="textNoShape">
              <a:avLst/>
            </a:prstTxWarp>
          </a:bodyPr>
          <a:lstStyle/>
          <a:p>
            <a:endParaRPr lang="en-US"/>
          </a:p>
        </p:txBody>
      </p:sp>
      <p:sp>
        <p:nvSpPr>
          <p:cNvPr id="32780" name="Down Arrow 14"/>
          <p:cNvSpPr>
            <a:spLocks noChangeArrowheads="1"/>
          </p:cNvSpPr>
          <p:nvPr/>
        </p:nvSpPr>
        <p:spPr bwMode="auto">
          <a:xfrm>
            <a:off x="1563688" y="3709988"/>
            <a:ext cx="374650" cy="509587"/>
          </a:xfrm>
          <a:prstGeom prst="downArrow">
            <a:avLst>
              <a:gd name="adj1" fmla="val 50000"/>
              <a:gd name="adj2" fmla="val 49904"/>
            </a:avLst>
          </a:prstGeom>
          <a:solidFill>
            <a:schemeClr val="bg2"/>
          </a:solidFill>
          <a:ln w="9525">
            <a:solidFill>
              <a:schemeClr val="bg2"/>
            </a:solidFill>
            <a:round/>
            <a:headEnd/>
            <a:tailEnd/>
          </a:ln>
        </p:spPr>
        <p:txBody>
          <a:bodyPr lIns="89584" tIns="44792" rIns="89584" bIns="44792">
            <a:prstTxWarp prst="textNoShape">
              <a:avLst/>
            </a:prstTxWarp>
          </a:bodyPr>
          <a:lstStyle/>
          <a:p>
            <a:endParaRPr lang="en-US"/>
          </a:p>
        </p:txBody>
      </p:sp>
      <p:cxnSp>
        <p:nvCxnSpPr>
          <p:cNvPr id="32781" name="Straight Connector 16"/>
          <p:cNvCxnSpPr>
            <a:cxnSpLocks noChangeShapeType="1"/>
          </p:cNvCxnSpPr>
          <p:nvPr/>
        </p:nvCxnSpPr>
        <p:spPr bwMode="auto">
          <a:xfrm flipV="1">
            <a:off x="711200" y="5732463"/>
            <a:ext cx="2190750" cy="12700"/>
          </a:xfrm>
          <a:prstGeom prst="line">
            <a:avLst/>
          </a:prstGeom>
          <a:noFill/>
          <a:ln w="9525">
            <a:solidFill>
              <a:schemeClr val="tx1"/>
            </a:solidFill>
            <a:round/>
            <a:headEnd/>
            <a:tailEnd/>
          </a:ln>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Slide Number Placeholder 3"/>
          <p:cNvSpPr>
            <a:spLocks noGrp="1"/>
          </p:cNvSpPr>
          <p:nvPr>
            <p:ph type="sldNum" sz="quarter" idx="10"/>
          </p:nvPr>
        </p:nvSpPr>
        <p:spPr>
          <a:noFill/>
        </p:spPr>
        <p:txBody>
          <a:bodyPr/>
          <a:lstStyle/>
          <a:p>
            <a:pPr defTabSz="831850"/>
            <a:fld id="{2E2CB165-FDDB-A745-A331-8D53CA65D094}" type="slidenum">
              <a:rPr lang="en-US" smtClean="0"/>
              <a:pPr defTabSz="831850"/>
              <a:t>4</a:t>
            </a:fld>
            <a:endParaRPr lang="en-US" smtClean="0"/>
          </a:p>
        </p:txBody>
      </p:sp>
      <p:sp>
        <p:nvSpPr>
          <p:cNvPr id="20484" name="Rectangle 3"/>
          <p:cNvSpPr>
            <a:spLocks noGrp="1" noChangeArrowheads="1"/>
          </p:cNvSpPr>
          <p:nvPr>
            <p:ph type="title"/>
          </p:nvPr>
        </p:nvSpPr>
        <p:spPr>
          <a:xfrm>
            <a:off x="373063" y="374650"/>
            <a:ext cx="8751887" cy="388938"/>
          </a:xfrm>
          <a:noFill/>
        </p:spPr>
        <p:txBody>
          <a:bodyPr/>
          <a:lstStyle/>
          <a:p>
            <a:r>
              <a:rPr lang="en-US" sz="2400" dirty="0" smtClean="0"/>
              <a:t>Discovery of the EMC effect</a:t>
            </a:r>
          </a:p>
        </p:txBody>
      </p:sp>
      <p:sp>
        <p:nvSpPr>
          <p:cNvPr id="20485" name="Rectangle 4"/>
          <p:cNvSpPr>
            <a:spLocks noGrp="1" noChangeArrowheads="1"/>
          </p:cNvSpPr>
          <p:nvPr>
            <p:ph type="body" idx="1"/>
          </p:nvPr>
        </p:nvSpPr>
        <p:spPr>
          <a:xfrm>
            <a:off x="2316163" y="4940300"/>
            <a:ext cx="2927350" cy="896938"/>
          </a:xfrm>
          <a:noFill/>
        </p:spPr>
        <p:txBody>
          <a:bodyPr/>
          <a:lstStyle/>
          <a:p>
            <a:pPr>
              <a:buClr>
                <a:srgbClr val="AC5FB0"/>
              </a:buClr>
              <a:buFont typeface="Wingdings" pitchFamily="-112" charset="2"/>
              <a:buNone/>
            </a:pPr>
            <a:r>
              <a:rPr lang="en-US" sz="2400" b="1">
                <a:latin typeface="Times" pitchFamily="-112" charset="0"/>
                <a:ea typeface="Times" pitchFamily="-112" charset="0"/>
                <a:cs typeface="Times" pitchFamily="-112" charset="0"/>
              </a:rPr>
              <a:t>Nuclear structure: </a:t>
            </a:r>
          </a:p>
          <a:p>
            <a:pPr>
              <a:buClr>
                <a:srgbClr val="AC5FB0"/>
              </a:buClr>
              <a:buFont typeface="Wingdings" pitchFamily="-112" charset="2"/>
              <a:buNone/>
            </a:pPr>
            <a:r>
              <a:rPr lang="en-US" sz="2400" b="1">
                <a:latin typeface="Times" pitchFamily="-112" charset="0"/>
                <a:ea typeface="Times" pitchFamily="-112" charset="0"/>
                <a:cs typeface="Times" pitchFamily="-112" charset="0"/>
                <a:sym typeface="Symbol" pitchFamily="-112" charset="2"/>
              </a:rPr>
              <a:t></a:t>
            </a:r>
            <a:r>
              <a:rPr lang="en-US" sz="2400" b="1" baseline="-25000">
                <a:latin typeface="Times" pitchFamily="-112" charset="0"/>
                <a:ea typeface="Times" pitchFamily="-112" charset="0"/>
                <a:cs typeface="Times" pitchFamily="-112" charset="0"/>
              </a:rPr>
              <a:t>A</a:t>
            </a:r>
            <a:r>
              <a:rPr lang="en-US" sz="2400" b="1">
                <a:latin typeface="Times" pitchFamily="-112" charset="0"/>
                <a:ea typeface="Times" pitchFamily="-112" charset="0"/>
                <a:cs typeface="Times" pitchFamily="-112" charset="0"/>
              </a:rPr>
              <a:t> </a:t>
            </a:r>
            <a:r>
              <a:rPr lang="en-US" sz="2400" b="1">
                <a:latin typeface="Times" pitchFamily="-112" charset="0"/>
                <a:ea typeface="Times" pitchFamily="-112" charset="0"/>
                <a:cs typeface="Times" pitchFamily="-112" charset="0"/>
                <a:sym typeface="Symbol" pitchFamily="-112" charset="2"/>
              </a:rPr>
              <a:t> Z.</a:t>
            </a:r>
            <a:r>
              <a:rPr lang="en-US" sz="2400" b="1" baseline="-25000">
                <a:latin typeface="Times" pitchFamily="-112" charset="0"/>
                <a:ea typeface="Times" pitchFamily="-112" charset="0"/>
                <a:cs typeface="Times" pitchFamily="-112" charset="0"/>
                <a:sym typeface="Symbol" pitchFamily="-112" charset="2"/>
              </a:rPr>
              <a:t>p </a:t>
            </a:r>
            <a:r>
              <a:rPr lang="en-US" sz="2400" b="1">
                <a:latin typeface="Times" pitchFamily="-112" charset="0"/>
                <a:ea typeface="Times" pitchFamily="-112" charset="0"/>
                <a:cs typeface="Times" pitchFamily="-112" charset="0"/>
                <a:sym typeface="Symbol" pitchFamily="-112" charset="2"/>
              </a:rPr>
              <a:t>+ N.</a:t>
            </a:r>
            <a:r>
              <a:rPr lang="en-US" sz="2400" b="1" baseline="-25000">
                <a:latin typeface="Times" pitchFamily="-112" charset="0"/>
                <a:ea typeface="Times" pitchFamily="-112" charset="0"/>
                <a:cs typeface="Times" pitchFamily="-112" charset="0"/>
                <a:sym typeface="Symbol" pitchFamily="-112" charset="2"/>
              </a:rPr>
              <a:t>n</a:t>
            </a:r>
            <a:endParaRPr lang="en-US" sz="2400" b="1">
              <a:latin typeface="Times" pitchFamily="-112" charset="0"/>
              <a:ea typeface="Times" pitchFamily="-112" charset="0"/>
              <a:cs typeface="Times" pitchFamily="-112" charset="0"/>
              <a:sym typeface="Symbol" pitchFamily="-112" charset="2"/>
            </a:endParaRPr>
          </a:p>
        </p:txBody>
      </p:sp>
      <p:sp>
        <p:nvSpPr>
          <p:cNvPr id="20486" name="Line 4"/>
          <p:cNvSpPr>
            <a:spLocks noChangeShapeType="1"/>
          </p:cNvSpPr>
          <p:nvPr/>
        </p:nvSpPr>
        <p:spPr bwMode="auto">
          <a:xfrm>
            <a:off x="174625" y="2043113"/>
            <a:ext cx="1371600" cy="0"/>
          </a:xfrm>
          <a:prstGeom prst="line">
            <a:avLst/>
          </a:prstGeom>
          <a:noFill/>
          <a:ln w="28575">
            <a:solidFill>
              <a:srgbClr val="131313"/>
            </a:solidFill>
            <a:round/>
            <a:headEnd/>
            <a:tailEnd type="triangle" w="med" len="med"/>
          </a:ln>
        </p:spPr>
        <p:txBody>
          <a:bodyPr wrap="none" anchor="ctr">
            <a:prstTxWarp prst="textNoShape">
              <a:avLst/>
            </a:prstTxWarp>
          </a:bodyPr>
          <a:lstStyle/>
          <a:p>
            <a:endParaRPr lang="en-US"/>
          </a:p>
        </p:txBody>
      </p:sp>
      <p:cxnSp>
        <p:nvCxnSpPr>
          <p:cNvPr id="20487" name="AutoShape 6"/>
          <p:cNvCxnSpPr>
            <a:cxnSpLocks noChangeShapeType="1"/>
          </p:cNvCxnSpPr>
          <p:nvPr/>
        </p:nvCxnSpPr>
        <p:spPr bwMode="auto">
          <a:xfrm flipV="1">
            <a:off x="1524000" y="1371600"/>
            <a:ext cx="1295400" cy="685800"/>
          </a:xfrm>
          <a:prstGeom prst="straightConnector1">
            <a:avLst/>
          </a:prstGeom>
          <a:noFill/>
          <a:ln w="28575">
            <a:solidFill>
              <a:srgbClr val="131313"/>
            </a:solidFill>
            <a:round/>
            <a:headEnd/>
            <a:tailEnd type="triangle" w="med" len="med"/>
          </a:ln>
        </p:spPr>
      </p:cxnSp>
      <p:sp>
        <p:nvSpPr>
          <p:cNvPr id="20488" name="Line 15"/>
          <p:cNvSpPr>
            <a:spLocks noChangeShapeType="1"/>
          </p:cNvSpPr>
          <p:nvPr/>
        </p:nvSpPr>
        <p:spPr bwMode="auto">
          <a:xfrm>
            <a:off x="1576388" y="2043113"/>
            <a:ext cx="1125537" cy="0"/>
          </a:xfrm>
          <a:prstGeom prst="line">
            <a:avLst/>
          </a:prstGeom>
          <a:noFill/>
          <a:ln w="9525">
            <a:solidFill>
              <a:schemeClr val="bg2"/>
            </a:solidFill>
            <a:prstDash val="dash"/>
            <a:round/>
            <a:headEnd/>
            <a:tailEnd/>
          </a:ln>
        </p:spPr>
        <p:txBody>
          <a:bodyPr wrap="none" anchor="ctr">
            <a:prstTxWarp prst="textNoShape">
              <a:avLst/>
            </a:prstTxWarp>
          </a:bodyPr>
          <a:lstStyle/>
          <a:p>
            <a:endParaRPr lang="en-US"/>
          </a:p>
        </p:txBody>
      </p:sp>
      <p:sp>
        <p:nvSpPr>
          <p:cNvPr id="20489" name="Freeform 16"/>
          <p:cNvSpPr>
            <a:spLocks/>
          </p:cNvSpPr>
          <p:nvPr/>
        </p:nvSpPr>
        <p:spPr bwMode="auto">
          <a:xfrm>
            <a:off x="2089150" y="1787525"/>
            <a:ext cx="90488" cy="255588"/>
          </a:xfrm>
          <a:custGeom>
            <a:avLst/>
            <a:gdLst>
              <a:gd name="T0" fmla="*/ 0 w 48"/>
              <a:gd name="T1" fmla="*/ 0 h 144"/>
              <a:gd name="T2" fmla="*/ 48 w 48"/>
              <a:gd name="T3" fmla="*/ 144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0" y="0"/>
                </a:moveTo>
                <a:cubicBezTo>
                  <a:pt x="0" y="0"/>
                  <a:pt x="24" y="72"/>
                  <a:pt x="48" y="144"/>
                </a:cubicBezTo>
              </a:path>
            </a:pathLst>
          </a:custGeom>
          <a:solidFill>
            <a:srgbClr val="213A66"/>
          </a:solidFill>
          <a:ln w="9525">
            <a:solidFill>
              <a:schemeClr val="bg2"/>
            </a:solidFill>
            <a:round/>
            <a:headEnd/>
            <a:tailEnd/>
          </a:ln>
        </p:spPr>
        <p:txBody>
          <a:bodyPr wrap="none" anchor="ctr">
            <a:prstTxWarp prst="textNoShape">
              <a:avLst/>
            </a:prstTxWarp>
          </a:bodyPr>
          <a:lstStyle/>
          <a:p>
            <a:endParaRPr lang="en-US"/>
          </a:p>
        </p:txBody>
      </p:sp>
      <p:graphicFrame>
        <p:nvGraphicFramePr>
          <p:cNvPr id="20482" name="Object 2"/>
          <p:cNvGraphicFramePr>
            <a:graphicFrameLocks noChangeAspect="1"/>
          </p:cNvGraphicFramePr>
          <p:nvPr/>
        </p:nvGraphicFramePr>
        <p:xfrm>
          <a:off x="2271713" y="1703388"/>
          <a:ext cx="209550" cy="255587"/>
        </p:xfrm>
        <a:graphic>
          <a:graphicData uri="http://schemas.openxmlformats.org/presentationml/2006/ole">
            <p:oleObj spid="_x0000_s98306" name="Equation" r:id="rId4" imgW="114300" imgH="139700" progId="Equation.3">
              <p:embed/>
            </p:oleObj>
          </a:graphicData>
        </a:graphic>
      </p:graphicFrame>
      <p:sp>
        <p:nvSpPr>
          <p:cNvPr id="20490" name="Oval 3"/>
          <p:cNvSpPr>
            <a:spLocks noChangeArrowheads="1"/>
          </p:cNvSpPr>
          <p:nvPr/>
        </p:nvSpPr>
        <p:spPr bwMode="auto">
          <a:xfrm>
            <a:off x="2420938" y="2817813"/>
            <a:ext cx="265112" cy="258762"/>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491" name="Oval 3"/>
          <p:cNvSpPr>
            <a:spLocks noChangeArrowheads="1"/>
          </p:cNvSpPr>
          <p:nvPr/>
        </p:nvSpPr>
        <p:spPr bwMode="auto">
          <a:xfrm>
            <a:off x="2409825" y="3195638"/>
            <a:ext cx="265113" cy="2603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492" name="Oval 3"/>
          <p:cNvSpPr>
            <a:spLocks noChangeArrowheads="1"/>
          </p:cNvSpPr>
          <p:nvPr/>
        </p:nvSpPr>
        <p:spPr bwMode="auto">
          <a:xfrm>
            <a:off x="2674938" y="3108325"/>
            <a:ext cx="265112" cy="258763"/>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493" name="Oval 3"/>
          <p:cNvSpPr>
            <a:spLocks noChangeArrowheads="1"/>
          </p:cNvSpPr>
          <p:nvPr/>
        </p:nvSpPr>
        <p:spPr bwMode="auto">
          <a:xfrm>
            <a:off x="2135188" y="3097213"/>
            <a:ext cx="265112" cy="258762"/>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494" name="Oval 3"/>
          <p:cNvSpPr>
            <a:spLocks noChangeArrowheads="1"/>
          </p:cNvSpPr>
          <p:nvPr/>
        </p:nvSpPr>
        <p:spPr bwMode="auto">
          <a:xfrm>
            <a:off x="2247900" y="2984500"/>
            <a:ext cx="265113" cy="258763"/>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495" name="Oval 3"/>
          <p:cNvSpPr>
            <a:spLocks noChangeArrowheads="1"/>
          </p:cNvSpPr>
          <p:nvPr/>
        </p:nvSpPr>
        <p:spPr bwMode="auto">
          <a:xfrm>
            <a:off x="2627313" y="2935288"/>
            <a:ext cx="265112" cy="258762"/>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496" name="Oval 3"/>
          <p:cNvSpPr>
            <a:spLocks noChangeArrowheads="1"/>
          </p:cNvSpPr>
          <p:nvPr/>
        </p:nvSpPr>
        <p:spPr bwMode="auto">
          <a:xfrm>
            <a:off x="2149475" y="3287713"/>
            <a:ext cx="265113" cy="258762"/>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497" name="Oval 3"/>
          <p:cNvSpPr>
            <a:spLocks noChangeArrowheads="1"/>
          </p:cNvSpPr>
          <p:nvPr/>
        </p:nvSpPr>
        <p:spPr bwMode="auto">
          <a:xfrm>
            <a:off x="2479675" y="3303588"/>
            <a:ext cx="265113" cy="258762"/>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498" name="Oval 3"/>
          <p:cNvSpPr>
            <a:spLocks noChangeArrowheads="1"/>
          </p:cNvSpPr>
          <p:nvPr/>
        </p:nvSpPr>
        <p:spPr bwMode="auto">
          <a:xfrm>
            <a:off x="2349500" y="3424238"/>
            <a:ext cx="265113" cy="258762"/>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499" name="Oval 3"/>
          <p:cNvSpPr>
            <a:spLocks noChangeArrowheads="1"/>
          </p:cNvSpPr>
          <p:nvPr/>
        </p:nvSpPr>
        <p:spPr bwMode="auto">
          <a:xfrm>
            <a:off x="2451100" y="2998788"/>
            <a:ext cx="265113" cy="258762"/>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500" name="Oval 3"/>
          <p:cNvSpPr>
            <a:spLocks noChangeArrowheads="1"/>
          </p:cNvSpPr>
          <p:nvPr/>
        </p:nvSpPr>
        <p:spPr bwMode="auto">
          <a:xfrm>
            <a:off x="2628900" y="3251200"/>
            <a:ext cx="265113" cy="258763"/>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501" name="Oval 3"/>
          <p:cNvSpPr>
            <a:spLocks noChangeArrowheads="1"/>
          </p:cNvSpPr>
          <p:nvPr/>
        </p:nvSpPr>
        <p:spPr bwMode="auto">
          <a:xfrm>
            <a:off x="2265363" y="3163888"/>
            <a:ext cx="265112" cy="2603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502" name="Oval 3"/>
          <p:cNvSpPr>
            <a:spLocks noChangeArrowheads="1"/>
          </p:cNvSpPr>
          <p:nvPr/>
        </p:nvSpPr>
        <p:spPr bwMode="auto">
          <a:xfrm>
            <a:off x="2565400" y="3452813"/>
            <a:ext cx="265113" cy="258762"/>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503" name="Freeform 5"/>
          <p:cNvSpPr>
            <a:spLocks/>
          </p:cNvSpPr>
          <p:nvPr/>
        </p:nvSpPr>
        <p:spPr bwMode="auto">
          <a:xfrm>
            <a:off x="1443038" y="2043113"/>
            <a:ext cx="1196975" cy="1106487"/>
          </a:xfrm>
          <a:custGeom>
            <a:avLst/>
            <a:gdLst>
              <a:gd name="T0" fmla="*/ 72 w 664"/>
              <a:gd name="T1" fmla="*/ 0 h 576"/>
              <a:gd name="T2" fmla="*/ 24 w 664"/>
              <a:gd name="T3" fmla="*/ 144 h 576"/>
              <a:gd name="T4" fmla="*/ 216 w 664"/>
              <a:gd name="T5" fmla="*/ 96 h 576"/>
              <a:gd name="T6" fmla="*/ 216 w 664"/>
              <a:gd name="T7" fmla="*/ 240 h 576"/>
              <a:gd name="T8" fmla="*/ 360 w 664"/>
              <a:gd name="T9" fmla="*/ 192 h 576"/>
              <a:gd name="T10" fmla="*/ 360 w 664"/>
              <a:gd name="T11" fmla="*/ 384 h 576"/>
              <a:gd name="T12" fmla="*/ 504 w 664"/>
              <a:gd name="T13" fmla="*/ 336 h 576"/>
              <a:gd name="T14" fmla="*/ 504 w 664"/>
              <a:gd name="T15" fmla="*/ 480 h 576"/>
              <a:gd name="T16" fmla="*/ 648 w 664"/>
              <a:gd name="T17" fmla="*/ 432 h 576"/>
              <a:gd name="T18" fmla="*/ 600 w 664"/>
              <a:gd name="T19" fmla="*/ 576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4"/>
              <a:gd name="T31" fmla="*/ 0 h 576"/>
              <a:gd name="T32" fmla="*/ 664 w 6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4" h="576">
                <a:moveTo>
                  <a:pt x="72" y="0"/>
                </a:moveTo>
                <a:cubicBezTo>
                  <a:pt x="36" y="64"/>
                  <a:pt x="0" y="128"/>
                  <a:pt x="24" y="144"/>
                </a:cubicBezTo>
                <a:cubicBezTo>
                  <a:pt x="48" y="160"/>
                  <a:pt x="184" y="80"/>
                  <a:pt x="216" y="96"/>
                </a:cubicBezTo>
                <a:cubicBezTo>
                  <a:pt x="248" y="112"/>
                  <a:pt x="192" y="224"/>
                  <a:pt x="216" y="240"/>
                </a:cubicBezTo>
                <a:cubicBezTo>
                  <a:pt x="240" y="256"/>
                  <a:pt x="336" y="168"/>
                  <a:pt x="360" y="192"/>
                </a:cubicBezTo>
                <a:cubicBezTo>
                  <a:pt x="384" y="216"/>
                  <a:pt x="336" y="360"/>
                  <a:pt x="360" y="384"/>
                </a:cubicBezTo>
                <a:cubicBezTo>
                  <a:pt x="384" y="408"/>
                  <a:pt x="480" y="320"/>
                  <a:pt x="504" y="336"/>
                </a:cubicBezTo>
                <a:cubicBezTo>
                  <a:pt x="528" y="352"/>
                  <a:pt x="480" y="464"/>
                  <a:pt x="504" y="480"/>
                </a:cubicBezTo>
                <a:cubicBezTo>
                  <a:pt x="528" y="496"/>
                  <a:pt x="632" y="416"/>
                  <a:pt x="648" y="432"/>
                </a:cubicBezTo>
                <a:cubicBezTo>
                  <a:pt x="664" y="448"/>
                  <a:pt x="608" y="552"/>
                  <a:pt x="600" y="576"/>
                </a:cubicBez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20504" name="Oval 3"/>
          <p:cNvSpPr>
            <a:spLocks noChangeArrowheads="1"/>
          </p:cNvSpPr>
          <p:nvPr/>
        </p:nvSpPr>
        <p:spPr bwMode="auto">
          <a:xfrm>
            <a:off x="8867775" y="2787650"/>
            <a:ext cx="265113" cy="258763"/>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505" name="Oval 3"/>
          <p:cNvSpPr>
            <a:spLocks noChangeArrowheads="1"/>
          </p:cNvSpPr>
          <p:nvPr/>
        </p:nvSpPr>
        <p:spPr bwMode="auto">
          <a:xfrm>
            <a:off x="5783263" y="2784475"/>
            <a:ext cx="265112" cy="258763"/>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506" name="TextBox 47"/>
          <p:cNvSpPr txBox="1">
            <a:spLocks noChangeArrowheads="1"/>
          </p:cNvSpPr>
          <p:nvPr/>
        </p:nvSpPr>
        <p:spPr bwMode="auto">
          <a:xfrm>
            <a:off x="5757863" y="2727325"/>
            <a:ext cx="295275" cy="307975"/>
          </a:xfrm>
          <a:prstGeom prst="rect">
            <a:avLst/>
          </a:prstGeom>
          <a:noFill/>
          <a:ln w="9525">
            <a:noFill/>
            <a:miter lim="800000"/>
            <a:headEnd/>
            <a:tailEnd/>
          </a:ln>
        </p:spPr>
        <p:txBody>
          <a:bodyPr wrap="none">
            <a:prstTxWarp prst="textNoShape">
              <a:avLst/>
            </a:prstTxWarp>
            <a:spAutoFit/>
          </a:bodyPr>
          <a:lstStyle/>
          <a:p>
            <a:r>
              <a:rPr lang="en-US" sz="1400" b="1"/>
              <a:t>p</a:t>
            </a:r>
          </a:p>
        </p:txBody>
      </p:sp>
      <p:sp>
        <p:nvSpPr>
          <p:cNvPr id="20507" name="TextBox 48"/>
          <p:cNvSpPr txBox="1">
            <a:spLocks noChangeArrowheads="1"/>
          </p:cNvSpPr>
          <p:nvPr/>
        </p:nvSpPr>
        <p:spPr bwMode="auto">
          <a:xfrm>
            <a:off x="8853488" y="2754313"/>
            <a:ext cx="293687" cy="307975"/>
          </a:xfrm>
          <a:prstGeom prst="rect">
            <a:avLst/>
          </a:prstGeom>
          <a:noFill/>
          <a:ln w="9525">
            <a:noFill/>
            <a:miter lim="800000"/>
            <a:headEnd/>
            <a:tailEnd/>
          </a:ln>
        </p:spPr>
        <p:txBody>
          <a:bodyPr wrap="none">
            <a:prstTxWarp prst="textNoShape">
              <a:avLst/>
            </a:prstTxWarp>
            <a:spAutoFit/>
          </a:bodyPr>
          <a:lstStyle/>
          <a:p>
            <a:r>
              <a:rPr lang="en-US" sz="1400" b="1"/>
              <a:t>n</a:t>
            </a:r>
          </a:p>
        </p:txBody>
      </p:sp>
      <p:sp>
        <p:nvSpPr>
          <p:cNvPr id="20508" name="TextBox 49"/>
          <p:cNvSpPr txBox="1">
            <a:spLocks noChangeArrowheads="1"/>
          </p:cNvSpPr>
          <p:nvPr/>
        </p:nvSpPr>
        <p:spPr bwMode="auto">
          <a:xfrm>
            <a:off x="2300288" y="2212975"/>
            <a:ext cx="479425" cy="522288"/>
          </a:xfrm>
          <a:prstGeom prst="rect">
            <a:avLst/>
          </a:prstGeom>
          <a:noFill/>
          <a:ln w="9525">
            <a:noFill/>
            <a:miter lim="800000"/>
            <a:headEnd/>
            <a:tailEnd/>
          </a:ln>
        </p:spPr>
        <p:txBody>
          <a:bodyPr wrap="none">
            <a:prstTxWarp prst="textNoShape">
              <a:avLst/>
            </a:prstTxWarp>
            <a:spAutoFit/>
          </a:bodyPr>
          <a:lstStyle/>
          <a:p>
            <a:r>
              <a:rPr lang="en-US" sz="2800" b="1">
                <a:latin typeface="Symbol" pitchFamily="-112" charset="2"/>
                <a:ea typeface="Symbol" pitchFamily="-112" charset="2"/>
                <a:cs typeface="Symbol" pitchFamily="-112" charset="2"/>
              </a:rPr>
              <a:t>g*</a:t>
            </a:r>
          </a:p>
        </p:txBody>
      </p:sp>
      <p:sp>
        <p:nvSpPr>
          <p:cNvPr id="20509" name="TextBox 50"/>
          <p:cNvSpPr txBox="1">
            <a:spLocks noChangeArrowheads="1"/>
          </p:cNvSpPr>
          <p:nvPr/>
        </p:nvSpPr>
        <p:spPr bwMode="auto">
          <a:xfrm>
            <a:off x="225425" y="3368675"/>
            <a:ext cx="4097338" cy="677863"/>
          </a:xfrm>
          <a:prstGeom prst="rect">
            <a:avLst/>
          </a:prstGeom>
          <a:noFill/>
          <a:ln w="9525">
            <a:noFill/>
            <a:miter lim="800000"/>
            <a:headEnd/>
            <a:tailEnd/>
          </a:ln>
        </p:spPr>
        <p:txBody>
          <a:bodyPr wrap="none">
            <a:prstTxWarp prst="textNoShape">
              <a:avLst/>
            </a:prstTxWarp>
            <a:spAutoFit/>
          </a:bodyPr>
          <a:lstStyle/>
          <a:p>
            <a:r>
              <a:rPr lang="en-US" sz="2000" b="1"/>
              <a:t>Nucleus at rest</a:t>
            </a:r>
          </a:p>
          <a:p>
            <a:r>
              <a:rPr lang="en-US" sz="1800"/>
              <a:t>(</a:t>
            </a:r>
            <a:r>
              <a:rPr lang="en-US" sz="1800" b="1">
                <a:solidFill>
                  <a:srgbClr val="0000FF"/>
                </a:solidFill>
              </a:rPr>
              <a:t>A</a:t>
            </a:r>
            <a:r>
              <a:rPr lang="en-US" sz="1800"/>
              <a:t> nucleons = </a:t>
            </a:r>
            <a:r>
              <a:rPr lang="en-US" sz="1800" b="1">
                <a:solidFill>
                  <a:schemeClr val="accent1"/>
                </a:solidFill>
              </a:rPr>
              <a:t>Z</a:t>
            </a:r>
            <a:r>
              <a:rPr lang="en-US" sz="1800"/>
              <a:t> protons +</a:t>
            </a:r>
            <a:r>
              <a:rPr lang="en-US" sz="1800">
                <a:solidFill>
                  <a:srgbClr val="FF0000"/>
                </a:solidFill>
              </a:rPr>
              <a:t> </a:t>
            </a:r>
            <a:r>
              <a:rPr lang="en-US" sz="1800" b="1">
                <a:solidFill>
                  <a:srgbClr val="FF6600"/>
                </a:solidFill>
              </a:rPr>
              <a:t>N</a:t>
            </a:r>
            <a:r>
              <a:rPr lang="en-US" sz="1800">
                <a:solidFill>
                  <a:srgbClr val="FF0000"/>
                </a:solidFill>
              </a:rPr>
              <a:t> </a:t>
            </a:r>
            <a:r>
              <a:rPr lang="en-US" sz="1800"/>
              <a:t>neutrons)</a:t>
            </a:r>
          </a:p>
        </p:txBody>
      </p:sp>
      <p:sp>
        <p:nvSpPr>
          <p:cNvPr id="20510" name="TextBox 51"/>
          <p:cNvSpPr txBox="1">
            <a:spLocks noChangeArrowheads="1"/>
          </p:cNvSpPr>
          <p:nvPr/>
        </p:nvSpPr>
        <p:spPr bwMode="auto">
          <a:xfrm>
            <a:off x="188913" y="1598613"/>
            <a:ext cx="423862" cy="460375"/>
          </a:xfrm>
          <a:prstGeom prst="rect">
            <a:avLst/>
          </a:prstGeom>
          <a:noFill/>
          <a:ln w="9525">
            <a:noFill/>
            <a:miter lim="800000"/>
            <a:headEnd/>
            <a:tailEnd/>
          </a:ln>
        </p:spPr>
        <p:txBody>
          <a:bodyPr wrap="none">
            <a:prstTxWarp prst="textNoShape">
              <a:avLst/>
            </a:prstTxWarp>
            <a:spAutoFit/>
          </a:bodyPr>
          <a:lstStyle/>
          <a:p>
            <a:r>
              <a:rPr lang="en-US" b="1"/>
              <a:t>e</a:t>
            </a:r>
            <a:r>
              <a:rPr lang="en-US" b="1" baseline="30000"/>
              <a:t>-</a:t>
            </a:r>
          </a:p>
        </p:txBody>
      </p:sp>
      <p:sp>
        <p:nvSpPr>
          <p:cNvPr id="20511" name="TextBox 52"/>
          <p:cNvSpPr txBox="1">
            <a:spLocks noChangeArrowheads="1"/>
          </p:cNvSpPr>
          <p:nvPr/>
        </p:nvSpPr>
        <p:spPr bwMode="auto">
          <a:xfrm>
            <a:off x="2403475" y="955675"/>
            <a:ext cx="423863" cy="460375"/>
          </a:xfrm>
          <a:prstGeom prst="rect">
            <a:avLst/>
          </a:prstGeom>
          <a:noFill/>
          <a:ln w="9525">
            <a:noFill/>
            <a:miter lim="800000"/>
            <a:headEnd/>
            <a:tailEnd/>
          </a:ln>
        </p:spPr>
        <p:txBody>
          <a:bodyPr>
            <a:prstTxWarp prst="textNoShape">
              <a:avLst/>
            </a:prstTxWarp>
            <a:spAutoFit/>
          </a:bodyPr>
          <a:lstStyle/>
          <a:p>
            <a:r>
              <a:rPr lang="en-US" b="1"/>
              <a:t>e</a:t>
            </a:r>
            <a:r>
              <a:rPr lang="en-US" b="1" baseline="30000"/>
              <a:t>-</a:t>
            </a:r>
          </a:p>
        </p:txBody>
      </p:sp>
      <p:sp>
        <p:nvSpPr>
          <p:cNvPr id="20512" name="TextBox 53"/>
          <p:cNvSpPr txBox="1">
            <a:spLocks noChangeArrowheads="1"/>
          </p:cNvSpPr>
          <p:nvPr/>
        </p:nvSpPr>
        <p:spPr bwMode="auto">
          <a:xfrm>
            <a:off x="3218238" y="1521502"/>
            <a:ext cx="606957" cy="1015663"/>
          </a:xfrm>
          <a:prstGeom prst="rect">
            <a:avLst/>
          </a:prstGeom>
          <a:noFill/>
          <a:ln w="9525">
            <a:noFill/>
            <a:miter lim="800000"/>
            <a:headEnd/>
            <a:tailEnd/>
          </a:ln>
        </p:spPr>
        <p:txBody>
          <a:bodyPr wrap="none">
            <a:prstTxWarp prst="textNoShape">
              <a:avLst/>
            </a:prstTxWarp>
            <a:spAutoFit/>
          </a:bodyPr>
          <a:lstStyle/>
          <a:p>
            <a:r>
              <a:rPr lang="en-US" sz="6000" b="1" dirty="0">
                <a:solidFill>
                  <a:srgbClr val="FF0000"/>
                </a:solidFill>
              </a:rPr>
              <a:t>≠</a:t>
            </a:r>
          </a:p>
        </p:txBody>
      </p:sp>
      <p:sp>
        <p:nvSpPr>
          <p:cNvPr id="20513" name="Line 4"/>
          <p:cNvSpPr>
            <a:spLocks noChangeShapeType="1"/>
          </p:cNvSpPr>
          <p:nvPr/>
        </p:nvSpPr>
        <p:spPr bwMode="auto">
          <a:xfrm>
            <a:off x="4464050" y="2044700"/>
            <a:ext cx="731838" cy="0"/>
          </a:xfrm>
          <a:prstGeom prst="line">
            <a:avLst/>
          </a:prstGeom>
          <a:noFill/>
          <a:ln w="19050">
            <a:solidFill>
              <a:srgbClr val="131313"/>
            </a:solidFill>
            <a:round/>
            <a:headEnd/>
            <a:tailEnd type="triangle" w="med" len="med"/>
          </a:ln>
        </p:spPr>
        <p:txBody>
          <a:bodyPr wrap="none" anchor="ctr">
            <a:prstTxWarp prst="textNoShape">
              <a:avLst/>
            </a:prstTxWarp>
          </a:bodyPr>
          <a:lstStyle/>
          <a:p>
            <a:endParaRPr lang="en-US"/>
          </a:p>
        </p:txBody>
      </p:sp>
      <p:cxnSp>
        <p:nvCxnSpPr>
          <p:cNvPr id="20514" name="AutoShape 6"/>
          <p:cNvCxnSpPr>
            <a:cxnSpLocks noChangeShapeType="1"/>
          </p:cNvCxnSpPr>
          <p:nvPr/>
        </p:nvCxnSpPr>
        <p:spPr bwMode="auto">
          <a:xfrm flipV="1">
            <a:off x="5146675" y="1697038"/>
            <a:ext cx="762000" cy="374650"/>
          </a:xfrm>
          <a:prstGeom prst="straightConnector1">
            <a:avLst/>
          </a:prstGeom>
          <a:noFill/>
          <a:ln w="19050">
            <a:solidFill>
              <a:srgbClr val="131313"/>
            </a:solidFill>
            <a:round/>
            <a:headEnd/>
            <a:tailEnd type="triangle" w="med" len="med"/>
          </a:ln>
        </p:spPr>
      </p:cxnSp>
      <p:sp>
        <p:nvSpPr>
          <p:cNvPr id="20515" name="Line 15"/>
          <p:cNvSpPr>
            <a:spLocks noChangeShapeType="1"/>
          </p:cNvSpPr>
          <p:nvPr/>
        </p:nvSpPr>
        <p:spPr bwMode="auto">
          <a:xfrm>
            <a:off x="5211763" y="2044700"/>
            <a:ext cx="731837" cy="0"/>
          </a:xfrm>
          <a:prstGeom prst="line">
            <a:avLst/>
          </a:prstGeom>
          <a:noFill/>
          <a:ln w="9525">
            <a:solidFill>
              <a:schemeClr val="bg2"/>
            </a:solidFill>
            <a:prstDash val="dash"/>
            <a:round/>
            <a:headEnd/>
            <a:tailEnd/>
          </a:ln>
        </p:spPr>
        <p:txBody>
          <a:bodyPr wrap="none" anchor="ctr">
            <a:prstTxWarp prst="textNoShape">
              <a:avLst/>
            </a:prstTxWarp>
          </a:bodyPr>
          <a:lstStyle/>
          <a:p>
            <a:endParaRPr lang="en-US"/>
          </a:p>
        </p:txBody>
      </p:sp>
      <p:sp>
        <p:nvSpPr>
          <p:cNvPr id="20516" name="Freeform 16"/>
          <p:cNvSpPr>
            <a:spLocks/>
          </p:cNvSpPr>
          <p:nvPr/>
        </p:nvSpPr>
        <p:spPr bwMode="auto">
          <a:xfrm>
            <a:off x="5724525" y="1789113"/>
            <a:ext cx="90488" cy="255587"/>
          </a:xfrm>
          <a:custGeom>
            <a:avLst/>
            <a:gdLst>
              <a:gd name="T0" fmla="*/ 0 w 48"/>
              <a:gd name="T1" fmla="*/ 0 h 144"/>
              <a:gd name="T2" fmla="*/ 48 w 48"/>
              <a:gd name="T3" fmla="*/ 144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0" y="0"/>
                </a:moveTo>
                <a:cubicBezTo>
                  <a:pt x="0" y="0"/>
                  <a:pt x="24" y="72"/>
                  <a:pt x="48" y="144"/>
                </a:cubicBezTo>
              </a:path>
            </a:pathLst>
          </a:custGeom>
          <a:solidFill>
            <a:srgbClr val="213A66"/>
          </a:solidFill>
          <a:ln w="9525">
            <a:solidFill>
              <a:schemeClr val="bg2"/>
            </a:solidFill>
            <a:round/>
            <a:headEnd/>
            <a:tailEnd/>
          </a:ln>
        </p:spPr>
        <p:txBody>
          <a:bodyPr wrap="none" anchor="ctr">
            <a:prstTxWarp prst="textNoShape">
              <a:avLst/>
            </a:prstTxWarp>
          </a:bodyPr>
          <a:lstStyle/>
          <a:p>
            <a:endParaRPr lang="en-US"/>
          </a:p>
        </p:txBody>
      </p:sp>
      <p:sp>
        <p:nvSpPr>
          <p:cNvPr id="20517" name="Freeform 5"/>
          <p:cNvSpPr>
            <a:spLocks/>
          </p:cNvSpPr>
          <p:nvPr/>
        </p:nvSpPr>
        <p:spPr bwMode="auto">
          <a:xfrm>
            <a:off x="5078413" y="2044700"/>
            <a:ext cx="842962" cy="771525"/>
          </a:xfrm>
          <a:custGeom>
            <a:avLst/>
            <a:gdLst>
              <a:gd name="T0" fmla="*/ 72 w 664"/>
              <a:gd name="T1" fmla="*/ 0 h 576"/>
              <a:gd name="T2" fmla="*/ 24 w 664"/>
              <a:gd name="T3" fmla="*/ 144 h 576"/>
              <a:gd name="T4" fmla="*/ 216 w 664"/>
              <a:gd name="T5" fmla="*/ 96 h 576"/>
              <a:gd name="T6" fmla="*/ 216 w 664"/>
              <a:gd name="T7" fmla="*/ 240 h 576"/>
              <a:gd name="T8" fmla="*/ 360 w 664"/>
              <a:gd name="T9" fmla="*/ 192 h 576"/>
              <a:gd name="T10" fmla="*/ 360 w 664"/>
              <a:gd name="T11" fmla="*/ 384 h 576"/>
              <a:gd name="T12" fmla="*/ 504 w 664"/>
              <a:gd name="T13" fmla="*/ 336 h 576"/>
              <a:gd name="T14" fmla="*/ 504 w 664"/>
              <a:gd name="T15" fmla="*/ 480 h 576"/>
              <a:gd name="T16" fmla="*/ 648 w 664"/>
              <a:gd name="T17" fmla="*/ 432 h 576"/>
              <a:gd name="T18" fmla="*/ 600 w 664"/>
              <a:gd name="T19" fmla="*/ 576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4"/>
              <a:gd name="T31" fmla="*/ 0 h 576"/>
              <a:gd name="T32" fmla="*/ 664 w 6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4" h="576">
                <a:moveTo>
                  <a:pt x="72" y="0"/>
                </a:moveTo>
                <a:cubicBezTo>
                  <a:pt x="36" y="64"/>
                  <a:pt x="0" y="128"/>
                  <a:pt x="24" y="144"/>
                </a:cubicBezTo>
                <a:cubicBezTo>
                  <a:pt x="48" y="160"/>
                  <a:pt x="184" y="80"/>
                  <a:pt x="216" y="96"/>
                </a:cubicBezTo>
                <a:cubicBezTo>
                  <a:pt x="248" y="112"/>
                  <a:pt x="192" y="224"/>
                  <a:pt x="216" y="240"/>
                </a:cubicBezTo>
                <a:cubicBezTo>
                  <a:pt x="240" y="256"/>
                  <a:pt x="336" y="168"/>
                  <a:pt x="360" y="192"/>
                </a:cubicBezTo>
                <a:cubicBezTo>
                  <a:pt x="384" y="216"/>
                  <a:pt x="336" y="360"/>
                  <a:pt x="360" y="384"/>
                </a:cubicBezTo>
                <a:cubicBezTo>
                  <a:pt x="384" y="408"/>
                  <a:pt x="480" y="320"/>
                  <a:pt x="504" y="336"/>
                </a:cubicBezTo>
                <a:cubicBezTo>
                  <a:pt x="528" y="352"/>
                  <a:pt x="480" y="464"/>
                  <a:pt x="504" y="480"/>
                </a:cubicBezTo>
                <a:cubicBezTo>
                  <a:pt x="528" y="496"/>
                  <a:pt x="632" y="416"/>
                  <a:pt x="648" y="432"/>
                </a:cubicBezTo>
                <a:cubicBezTo>
                  <a:pt x="664" y="448"/>
                  <a:pt x="608" y="552"/>
                  <a:pt x="600" y="576"/>
                </a:cubicBezTo>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20518" name="TextBox 95"/>
          <p:cNvSpPr txBox="1">
            <a:spLocks noChangeArrowheads="1"/>
          </p:cNvSpPr>
          <p:nvPr/>
        </p:nvSpPr>
        <p:spPr bwMode="auto">
          <a:xfrm>
            <a:off x="5710238" y="2076450"/>
            <a:ext cx="479425" cy="522288"/>
          </a:xfrm>
          <a:prstGeom prst="rect">
            <a:avLst/>
          </a:prstGeom>
          <a:noFill/>
          <a:ln w="9525">
            <a:noFill/>
            <a:miter lim="800000"/>
            <a:headEnd/>
            <a:tailEnd/>
          </a:ln>
        </p:spPr>
        <p:txBody>
          <a:bodyPr wrap="none">
            <a:prstTxWarp prst="textNoShape">
              <a:avLst/>
            </a:prstTxWarp>
            <a:spAutoFit/>
          </a:bodyPr>
          <a:lstStyle/>
          <a:p>
            <a:r>
              <a:rPr lang="en-US" sz="2800" b="1">
                <a:latin typeface="Symbol" pitchFamily="-112" charset="2"/>
                <a:ea typeface="Symbol" pitchFamily="-112" charset="2"/>
                <a:cs typeface="Symbol" pitchFamily="-112" charset="2"/>
              </a:rPr>
              <a:t>g*</a:t>
            </a:r>
          </a:p>
        </p:txBody>
      </p:sp>
      <p:sp>
        <p:nvSpPr>
          <p:cNvPr id="20519" name="Line 4"/>
          <p:cNvSpPr>
            <a:spLocks noChangeShapeType="1"/>
          </p:cNvSpPr>
          <p:nvPr/>
        </p:nvSpPr>
        <p:spPr bwMode="auto">
          <a:xfrm>
            <a:off x="7570788" y="2057400"/>
            <a:ext cx="731837" cy="0"/>
          </a:xfrm>
          <a:prstGeom prst="line">
            <a:avLst/>
          </a:prstGeom>
          <a:noFill/>
          <a:ln w="19050">
            <a:solidFill>
              <a:srgbClr val="131313"/>
            </a:solidFill>
            <a:round/>
            <a:headEnd/>
            <a:tailEnd type="triangle" w="med" len="med"/>
          </a:ln>
        </p:spPr>
        <p:txBody>
          <a:bodyPr wrap="none" anchor="ctr">
            <a:prstTxWarp prst="textNoShape">
              <a:avLst/>
            </a:prstTxWarp>
          </a:bodyPr>
          <a:lstStyle/>
          <a:p>
            <a:endParaRPr lang="en-US"/>
          </a:p>
        </p:txBody>
      </p:sp>
      <p:cxnSp>
        <p:nvCxnSpPr>
          <p:cNvPr id="20520" name="AutoShape 6"/>
          <p:cNvCxnSpPr>
            <a:cxnSpLocks noChangeShapeType="1"/>
          </p:cNvCxnSpPr>
          <p:nvPr/>
        </p:nvCxnSpPr>
        <p:spPr bwMode="auto">
          <a:xfrm flipV="1">
            <a:off x="8255000" y="1711325"/>
            <a:ext cx="762000" cy="373063"/>
          </a:xfrm>
          <a:prstGeom prst="straightConnector1">
            <a:avLst/>
          </a:prstGeom>
          <a:noFill/>
          <a:ln w="19050">
            <a:solidFill>
              <a:srgbClr val="131313"/>
            </a:solidFill>
            <a:round/>
            <a:headEnd/>
            <a:tailEnd type="triangle" w="med" len="med"/>
          </a:ln>
        </p:spPr>
      </p:cxnSp>
      <p:sp>
        <p:nvSpPr>
          <p:cNvPr id="20521" name="Line 15"/>
          <p:cNvSpPr>
            <a:spLocks noChangeShapeType="1"/>
          </p:cNvSpPr>
          <p:nvPr/>
        </p:nvSpPr>
        <p:spPr bwMode="auto">
          <a:xfrm>
            <a:off x="8320088" y="2057400"/>
            <a:ext cx="730250" cy="0"/>
          </a:xfrm>
          <a:prstGeom prst="line">
            <a:avLst/>
          </a:prstGeom>
          <a:noFill/>
          <a:ln w="9525">
            <a:solidFill>
              <a:schemeClr val="bg2"/>
            </a:solidFill>
            <a:prstDash val="dash"/>
            <a:round/>
            <a:headEnd/>
            <a:tailEnd/>
          </a:ln>
        </p:spPr>
        <p:txBody>
          <a:bodyPr wrap="none" anchor="ctr">
            <a:prstTxWarp prst="textNoShape">
              <a:avLst/>
            </a:prstTxWarp>
          </a:bodyPr>
          <a:lstStyle/>
          <a:p>
            <a:endParaRPr lang="en-US"/>
          </a:p>
        </p:txBody>
      </p:sp>
      <p:sp>
        <p:nvSpPr>
          <p:cNvPr id="20522" name="Freeform 16"/>
          <p:cNvSpPr>
            <a:spLocks/>
          </p:cNvSpPr>
          <p:nvPr/>
        </p:nvSpPr>
        <p:spPr bwMode="auto">
          <a:xfrm>
            <a:off x="8832850" y="1801813"/>
            <a:ext cx="90488" cy="255587"/>
          </a:xfrm>
          <a:custGeom>
            <a:avLst/>
            <a:gdLst>
              <a:gd name="T0" fmla="*/ 0 w 48"/>
              <a:gd name="T1" fmla="*/ 0 h 144"/>
              <a:gd name="T2" fmla="*/ 48 w 48"/>
              <a:gd name="T3" fmla="*/ 144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0" y="0"/>
                </a:moveTo>
                <a:cubicBezTo>
                  <a:pt x="0" y="0"/>
                  <a:pt x="24" y="72"/>
                  <a:pt x="48" y="144"/>
                </a:cubicBezTo>
              </a:path>
            </a:pathLst>
          </a:custGeom>
          <a:solidFill>
            <a:srgbClr val="213A66"/>
          </a:solidFill>
          <a:ln w="9525">
            <a:solidFill>
              <a:schemeClr val="bg2"/>
            </a:solidFill>
            <a:round/>
            <a:headEnd/>
            <a:tailEnd/>
          </a:ln>
        </p:spPr>
        <p:txBody>
          <a:bodyPr wrap="none" anchor="ctr">
            <a:prstTxWarp prst="textNoShape">
              <a:avLst/>
            </a:prstTxWarp>
          </a:bodyPr>
          <a:lstStyle/>
          <a:p>
            <a:endParaRPr lang="en-US"/>
          </a:p>
        </p:txBody>
      </p:sp>
      <p:sp>
        <p:nvSpPr>
          <p:cNvPr id="20523" name="Freeform 5"/>
          <p:cNvSpPr>
            <a:spLocks/>
          </p:cNvSpPr>
          <p:nvPr/>
        </p:nvSpPr>
        <p:spPr bwMode="auto">
          <a:xfrm>
            <a:off x="8186738" y="2057400"/>
            <a:ext cx="842962" cy="773113"/>
          </a:xfrm>
          <a:custGeom>
            <a:avLst/>
            <a:gdLst>
              <a:gd name="T0" fmla="*/ 72 w 664"/>
              <a:gd name="T1" fmla="*/ 0 h 576"/>
              <a:gd name="T2" fmla="*/ 24 w 664"/>
              <a:gd name="T3" fmla="*/ 144 h 576"/>
              <a:gd name="T4" fmla="*/ 216 w 664"/>
              <a:gd name="T5" fmla="*/ 96 h 576"/>
              <a:gd name="T6" fmla="*/ 216 w 664"/>
              <a:gd name="T7" fmla="*/ 240 h 576"/>
              <a:gd name="T8" fmla="*/ 360 w 664"/>
              <a:gd name="T9" fmla="*/ 192 h 576"/>
              <a:gd name="T10" fmla="*/ 360 w 664"/>
              <a:gd name="T11" fmla="*/ 384 h 576"/>
              <a:gd name="T12" fmla="*/ 504 w 664"/>
              <a:gd name="T13" fmla="*/ 336 h 576"/>
              <a:gd name="T14" fmla="*/ 504 w 664"/>
              <a:gd name="T15" fmla="*/ 480 h 576"/>
              <a:gd name="T16" fmla="*/ 648 w 664"/>
              <a:gd name="T17" fmla="*/ 432 h 576"/>
              <a:gd name="T18" fmla="*/ 600 w 664"/>
              <a:gd name="T19" fmla="*/ 576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4"/>
              <a:gd name="T31" fmla="*/ 0 h 576"/>
              <a:gd name="T32" fmla="*/ 664 w 6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4" h="576">
                <a:moveTo>
                  <a:pt x="72" y="0"/>
                </a:moveTo>
                <a:cubicBezTo>
                  <a:pt x="36" y="64"/>
                  <a:pt x="0" y="128"/>
                  <a:pt x="24" y="144"/>
                </a:cubicBezTo>
                <a:cubicBezTo>
                  <a:pt x="48" y="160"/>
                  <a:pt x="184" y="80"/>
                  <a:pt x="216" y="96"/>
                </a:cubicBezTo>
                <a:cubicBezTo>
                  <a:pt x="248" y="112"/>
                  <a:pt x="192" y="224"/>
                  <a:pt x="216" y="240"/>
                </a:cubicBezTo>
                <a:cubicBezTo>
                  <a:pt x="240" y="256"/>
                  <a:pt x="336" y="168"/>
                  <a:pt x="360" y="192"/>
                </a:cubicBezTo>
                <a:cubicBezTo>
                  <a:pt x="384" y="216"/>
                  <a:pt x="336" y="360"/>
                  <a:pt x="360" y="384"/>
                </a:cubicBezTo>
                <a:cubicBezTo>
                  <a:pt x="384" y="408"/>
                  <a:pt x="480" y="320"/>
                  <a:pt x="504" y="336"/>
                </a:cubicBezTo>
                <a:cubicBezTo>
                  <a:pt x="528" y="352"/>
                  <a:pt x="480" y="464"/>
                  <a:pt x="504" y="480"/>
                </a:cubicBezTo>
                <a:cubicBezTo>
                  <a:pt x="528" y="496"/>
                  <a:pt x="632" y="416"/>
                  <a:pt x="648" y="432"/>
                </a:cubicBezTo>
                <a:cubicBezTo>
                  <a:pt x="664" y="448"/>
                  <a:pt x="608" y="552"/>
                  <a:pt x="600" y="576"/>
                </a:cubicBezTo>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20524" name="TextBox 108"/>
          <p:cNvSpPr txBox="1">
            <a:spLocks noChangeArrowheads="1"/>
          </p:cNvSpPr>
          <p:nvPr/>
        </p:nvSpPr>
        <p:spPr bwMode="auto">
          <a:xfrm>
            <a:off x="8816975" y="2089150"/>
            <a:ext cx="479425" cy="523875"/>
          </a:xfrm>
          <a:prstGeom prst="rect">
            <a:avLst/>
          </a:prstGeom>
          <a:noFill/>
          <a:ln w="9525">
            <a:noFill/>
            <a:miter lim="800000"/>
            <a:headEnd/>
            <a:tailEnd/>
          </a:ln>
        </p:spPr>
        <p:txBody>
          <a:bodyPr wrap="none">
            <a:prstTxWarp prst="textNoShape">
              <a:avLst/>
            </a:prstTxWarp>
            <a:spAutoFit/>
          </a:bodyPr>
          <a:lstStyle/>
          <a:p>
            <a:r>
              <a:rPr lang="en-US" sz="2800" b="1">
                <a:latin typeface="Symbol" pitchFamily="-112" charset="2"/>
                <a:ea typeface="Symbol" pitchFamily="-112" charset="2"/>
                <a:cs typeface="Symbol" pitchFamily="-112" charset="2"/>
              </a:rPr>
              <a:t>g*</a:t>
            </a:r>
          </a:p>
        </p:txBody>
      </p:sp>
      <p:sp>
        <p:nvSpPr>
          <p:cNvPr id="20525" name="TextBox 109"/>
          <p:cNvSpPr txBox="1">
            <a:spLocks noChangeArrowheads="1"/>
          </p:cNvSpPr>
          <p:nvPr/>
        </p:nvSpPr>
        <p:spPr bwMode="auto">
          <a:xfrm>
            <a:off x="3973513" y="1824038"/>
            <a:ext cx="373062" cy="461962"/>
          </a:xfrm>
          <a:prstGeom prst="rect">
            <a:avLst/>
          </a:prstGeom>
          <a:noFill/>
          <a:ln w="9525">
            <a:noFill/>
            <a:miter lim="800000"/>
            <a:headEnd/>
            <a:tailEnd/>
          </a:ln>
        </p:spPr>
        <p:txBody>
          <a:bodyPr wrap="none">
            <a:prstTxWarp prst="textNoShape">
              <a:avLst/>
            </a:prstTxWarp>
            <a:spAutoFit/>
          </a:bodyPr>
          <a:lstStyle/>
          <a:p>
            <a:r>
              <a:rPr lang="en-US" b="1">
                <a:solidFill>
                  <a:schemeClr val="accent1"/>
                </a:solidFill>
              </a:rPr>
              <a:t>Z</a:t>
            </a:r>
            <a:endParaRPr lang="en-US"/>
          </a:p>
        </p:txBody>
      </p:sp>
      <p:sp>
        <p:nvSpPr>
          <p:cNvPr id="20526" name="TextBox 110"/>
          <p:cNvSpPr txBox="1">
            <a:spLocks noChangeArrowheads="1"/>
          </p:cNvSpPr>
          <p:nvPr/>
        </p:nvSpPr>
        <p:spPr bwMode="auto">
          <a:xfrm>
            <a:off x="6340475" y="1774825"/>
            <a:ext cx="423863" cy="585788"/>
          </a:xfrm>
          <a:prstGeom prst="rect">
            <a:avLst/>
          </a:prstGeom>
          <a:noFill/>
          <a:ln w="9525">
            <a:noFill/>
            <a:miter lim="800000"/>
            <a:headEnd/>
            <a:tailEnd/>
          </a:ln>
        </p:spPr>
        <p:txBody>
          <a:bodyPr wrap="none">
            <a:prstTxWarp prst="textNoShape">
              <a:avLst/>
            </a:prstTxWarp>
            <a:spAutoFit/>
          </a:bodyPr>
          <a:lstStyle/>
          <a:p>
            <a:r>
              <a:rPr lang="en-US" sz="3200" b="1"/>
              <a:t>+</a:t>
            </a:r>
            <a:endParaRPr lang="en-US"/>
          </a:p>
        </p:txBody>
      </p:sp>
      <p:sp>
        <p:nvSpPr>
          <p:cNvPr id="20527" name="TextBox 111"/>
          <p:cNvSpPr txBox="1">
            <a:spLocks noChangeArrowheads="1"/>
          </p:cNvSpPr>
          <p:nvPr/>
        </p:nvSpPr>
        <p:spPr bwMode="auto">
          <a:xfrm>
            <a:off x="7031038" y="1825625"/>
            <a:ext cx="407987" cy="461963"/>
          </a:xfrm>
          <a:prstGeom prst="rect">
            <a:avLst/>
          </a:prstGeom>
          <a:noFill/>
          <a:ln w="9525">
            <a:noFill/>
            <a:miter lim="800000"/>
            <a:headEnd/>
            <a:tailEnd/>
          </a:ln>
        </p:spPr>
        <p:txBody>
          <a:bodyPr wrap="none">
            <a:prstTxWarp prst="textNoShape">
              <a:avLst/>
            </a:prstTxWarp>
            <a:spAutoFit/>
          </a:bodyPr>
          <a:lstStyle/>
          <a:p>
            <a:r>
              <a:rPr lang="en-US" b="1">
                <a:solidFill>
                  <a:srgbClr val="FF6600"/>
                </a:solidFill>
              </a:rPr>
              <a:t>N</a:t>
            </a:r>
            <a:endParaRPr lang="en-US">
              <a:solidFill>
                <a:srgbClr val="FF6600"/>
              </a:solidFill>
            </a:endParaRPr>
          </a:p>
        </p:txBody>
      </p:sp>
      <p:pic>
        <p:nvPicPr>
          <p:cNvPr id="20528" name="Picture 2" descr="PROP_emcfe"/>
          <p:cNvPicPr>
            <a:picLocks noChangeAspect="1" noChangeArrowheads="1"/>
          </p:cNvPicPr>
          <p:nvPr/>
        </p:nvPicPr>
        <p:blipFill>
          <a:blip r:embed="rId5"/>
          <a:srcRect/>
          <a:stretch>
            <a:fillRect/>
          </a:stretch>
        </p:blipFill>
        <p:spPr bwMode="auto">
          <a:xfrm>
            <a:off x="5253038" y="3829050"/>
            <a:ext cx="4114800" cy="2903538"/>
          </a:xfrm>
          <a:prstGeom prst="rect">
            <a:avLst/>
          </a:prstGeom>
          <a:noFill/>
          <a:ln w="9525">
            <a:noFill/>
            <a:miter lim="800000"/>
            <a:headEnd/>
            <a:tailEnd/>
          </a:ln>
        </p:spPr>
      </p:pic>
      <p:sp>
        <p:nvSpPr>
          <p:cNvPr id="20529" name="Text Box 5"/>
          <p:cNvSpPr txBox="1">
            <a:spLocks noChangeArrowheads="1"/>
          </p:cNvSpPr>
          <p:nvPr/>
        </p:nvSpPr>
        <p:spPr bwMode="auto">
          <a:xfrm>
            <a:off x="5886450" y="5673725"/>
            <a:ext cx="1431925" cy="736600"/>
          </a:xfrm>
          <a:prstGeom prst="rect">
            <a:avLst/>
          </a:prstGeom>
          <a:noFill/>
          <a:ln w="12700">
            <a:noFill/>
            <a:miter lim="800000"/>
            <a:headEnd/>
            <a:tailEnd/>
          </a:ln>
        </p:spPr>
        <p:txBody>
          <a:bodyPr lIns="89584" tIns="44792" rIns="89584" bIns="44792">
            <a:prstTxWarp prst="textNoShape">
              <a:avLst/>
            </a:prstTxWarp>
            <a:spAutoFit/>
          </a:bodyPr>
          <a:lstStyle/>
          <a:p>
            <a:pPr>
              <a:spcBef>
                <a:spcPct val="50000"/>
              </a:spcBef>
            </a:pPr>
            <a:r>
              <a:rPr lang="en-US" sz="1400" b="1" dirty="0">
                <a:solidFill>
                  <a:srgbClr val="2E3192"/>
                </a:solidFill>
              </a:rPr>
              <a:t> </a:t>
            </a:r>
            <a:r>
              <a:rPr lang="en-US" sz="1400" b="1" dirty="0">
                <a:solidFill>
                  <a:srgbClr val="009900"/>
                </a:solidFill>
              </a:rPr>
              <a:t>EMC (Cu)</a:t>
            </a:r>
            <a:r>
              <a:rPr lang="en-US" sz="1400" b="1" dirty="0"/>
              <a:t> </a:t>
            </a:r>
            <a:r>
              <a:rPr lang="en-US" sz="1400" b="1" dirty="0">
                <a:solidFill>
                  <a:srgbClr val="00CC99"/>
                </a:solidFill>
              </a:rPr>
              <a:t>BCDMS (Fe) </a:t>
            </a:r>
            <a:r>
              <a:rPr lang="en-US" sz="1400" b="1" dirty="0">
                <a:solidFill>
                  <a:srgbClr val="2E3192"/>
                </a:solidFill>
              </a:rPr>
              <a:t>E139 (Fe)</a:t>
            </a:r>
            <a:endParaRPr lang="en-US" sz="1400" b="1" dirty="0">
              <a:solidFill>
                <a:srgbClr val="00CC99"/>
              </a:solidFill>
            </a:endParaRPr>
          </a:p>
        </p:txBody>
      </p:sp>
      <p:sp>
        <p:nvSpPr>
          <p:cNvPr id="115" name="Rectangle 4"/>
          <p:cNvSpPr txBox="1">
            <a:spLocks noChangeArrowheads="1"/>
          </p:cNvSpPr>
          <p:nvPr/>
        </p:nvSpPr>
        <p:spPr bwMode="auto">
          <a:xfrm rot="16200000">
            <a:off x="4235450" y="4545013"/>
            <a:ext cx="1998663" cy="452437"/>
          </a:xfrm>
          <a:prstGeom prst="rect">
            <a:avLst/>
          </a:prstGeom>
          <a:solidFill>
            <a:schemeClr val="bg1"/>
          </a:solidFill>
          <a:ln w="9525">
            <a:noFill/>
            <a:miter lim="800000"/>
            <a:headEnd/>
            <a:tailEnd/>
          </a:ln>
        </p:spPr>
        <p:txBody>
          <a:bodyPr lIns="83127" tIns="41563" rIns="83127" bIns="41563">
            <a:prstTxWarp prst="textNoShape">
              <a:avLst/>
            </a:prstTxWarp>
            <a:spAutoFit/>
          </a:bodyPr>
          <a:lstStyle/>
          <a:p>
            <a:pPr marL="255588" indent="-255588" defTabSz="831850">
              <a:spcBef>
                <a:spcPct val="10000"/>
              </a:spcBef>
              <a:spcAft>
                <a:spcPct val="10000"/>
              </a:spcAft>
              <a:buClr>
                <a:srgbClr val="AC5FB0"/>
              </a:buClr>
              <a:buFont typeface="Wingdings" pitchFamily="-112" charset="2"/>
              <a:buNone/>
              <a:defRPr/>
            </a:pPr>
            <a:r>
              <a:rPr lang="en-US" b="1" kern="0" dirty="0">
                <a:latin typeface="Times" pitchFamily="-112" charset="0"/>
                <a:ea typeface="Times" pitchFamily="-112" charset="0"/>
                <a:cs typeface="Times" pitchFamily="-112" charset="0"/>
                <a:sym typeface="Symbol" pitchFamily="-112" charset="2"/>
              </a:rPr>
              <a:t>              </a:t>
            </a:r>
            <a:r>
              <a:rPr lang="en-US" b="1" kern="0" baseline="-25000" dirty="0">
                <a:latin typeface="Times" pitchFamily="-112" charset="0"/>
                <a:ea typeface="Times" pitchFamily="-112" charset="0"/>
                <a:cs typeface="Times" pitchFamily="-112" charset="0"/>
              </a:rPr>
              <a:t>A</a:t>
            </a:r>
            <a:r>
              <a:rPr lang="en-US" b="1" kern="0" dirty="0">
                <a:latin typeface="Times" pitchFamily="-112" charset="0"/>
                <a:ea typeface="Times" pitchFamily="-112" charset="0"/>
                <a:cs typeface="Times" pitchFamily="-112" charset="0"/>
                <a:sym typeface="Symbol" pitchFamily="-112" charset="2"/>
              </a:rPr>
              <a:t>/</a:t>
            </a:r>
            <a:r>
              <a:rPr lang="en-US" b="1" kern="0" dirty="0" err="1">
                <a:latin typeface="Times" pitchFamily="-112" charset="0"/>
                <a:ea typeface="Times" pitchFamily="-112" charset="0"/>
                <a:cs typeface="Times" pitchFamily="-112" charset="0"/>
                <a:sym typeface="Symbol" pitchFamily="-112" charset="2"/>
              </a:rPr>
              <a:t></a:t>
            </a:r>
            <a:r>
              <a:rPr lang="en-US" b="1" kern="0" baseline="-25000" dirty="0">
                <a:latin typeface="Times" pitchFamily="-112" charset="0"/>
                <a:ea typeface="Times" pitchFamily="-112" charset="0"/>
                <a:cs typeface="Times" pitchFamily="-112" charset="0"/>
                <a:sym typeface="Symbol" pitchFamily="-112" charset="2"/>
              </a:rPr>
              <a:t>D</a:t>
            </a:r>
            <a:endParaRPr lang="en-US" b="1" kern="0" dirty="0">
              <a:latin typeface="Times" pitchFamily="-112" charset="0"/>
              <a:ea typeface="Times" pitchFamily="-112" charset="0"/>
              <a:cs typeface="Times" pitchFamily="-112" charset="0"/>
              <a:sym typeface="Symbol" pitchFamily="-112" charset="2"/>
            </a:endParaRPr>
          </a:p>
        </p:txBody>
      </p:sp>
      <p:sp>
        <p:nvSpPr>
          <p:cNvPr id="20531" name="Rectangle 115"/>
          <p:cNvSpPr>
            <a:spLocks noChangeArrowheads="1"/>
          </p:cNvSpPr>
          <p:nvPr/>
        </p:nvSpPr>
        <p:spPr bwMode="auto">
          <a:xfrm>
            <a:off x="263525" y="6097588"/>
            <a:ext cx="5029200" cy="708025"/>
          </a:xfrm>
          <a:prstGeom prst="rect">
            <a:avLst/>
          </a:prstGeom>
          <a:noFill/>
          <a:ln w="9525">
            <a:noFill/>
            <a:miter lim="800000"/>
            <a:headEnd/>
            <a:tailEnd/>
          </a:ln>
        </p:spPr>
        <p:txBody>
          <a:bodyPr>
            <a:prstTxWarp prst="textNoShape">
              <a:avLst/>
            </a:prstTxWarp>
            <a:spAutoFit/>
          </a:bodyPr>
          <a:lstStyle/>
          <a:p>
            <a:pPr lvl="1">
              <a:buClr>
                <a:srgbClr val="AC5FB0"/>
              </a:buClr>
            </a:pPr>
            <a:r>
              <a:rPr lang="en-US" sz="2000" dirty="0">
                <a:latin typeface="Times" pitchFamily="-112" charset="0"/>
                <a:ea typeface="Times" pitchFamily="-112" charset="0"/>
                <a:cs typeface="Times" pitchFamily="-112" charset="0"/>
                <a:sym typeface="Symbol" pitchFamily="-112" charset="2"/>
              </a:rPr>
              <a:t>Effects found in several experiments at CERN, SLAC, DESY</a:t>
            </a:r>
            <a:endParaRPr lang="en-US" sz="2000" b="1" dirty="0">
              <a:latin typeface="Times" pitchFamily="-112" charset="0"/>
              <a:ea typeface="Times" pitchFamily="-112" charset="0"/>
              <a:cs typeface="Times" pitchFamily="-112" charset="0"/>
            </a:endParaRPr>
          </a:p>
        </p:txBody>
      </p:sp>
      <p:sp>
        <p:nvSpPr>
          <p:cNvPr id="55" name="Rectangle 4"/>
          <p:cNvSpPr txBox="1">
            <a:spLocks noChangeArrowheads="1"/>
          </p:cNvSpPr>
          <p:nvPr/>
        </p:nvSpPr>
        <p:spPr bwMode="auto">
          <a:xfrm>
            <a:off x="7242175" y="6629400"/>
            <a:ext cx="482600" cy="452438"/>
          </a:xfrm>
          <a:prstGeom prst="rect">
            <a:avLst/>
          </a:prstGeom>
          <a:solidFill>
            <a:schemeClr val="bg1"/>
          </a:solidFill>
          <a:ln w="9525">
            <a:noFill/>
            <a:miter lim="800000"/>
            <a:headEnd/>
            <a:tailEnd/>
          </a:ln>
        </p:spPr>
        <p:txBody>
          <a:bodyPr lIns="83127" tIns="41563" rIns="83127" bIns="41563">
            <a:prstTxWarp prst="textNoShape">
              <a:avLst/>
            </a:prstTxWarp>
            <a:spAutoFit/>
          </a:bodyPr>
          <a:lstStyle/>
          <a:p>
            <a:pPr marL="255588" indent="-255588" defTabSz="831850">
              <a:spcBef>
                <a:spcPct val="10000"/>
              </a:spcBef>
              <a:spcAft>
                <a:spcPct val="10000"/>
              </a:spcAft>
              <a:buClr>
                <a:srgbClr val="AC5FB0"/>
              </a:buClr>
              <a:buFont typeface="Wingdings" pitchFamily="-112" charset="2"/>
              <a:buNone/>
            </a:pPr>
            <a:r>
              <a:rPr lang="en-US" b="1" i="1">
                <a:latin typeface="Times" pitchFamily="-112" charset="0"/>
                <a:ea typeface="Times" pitchFamily="-112" charset="0"/>
                <a:cs typeface="Times" pitchFamily="-112" charset="0"/>
                <a:sym typeface="Symbol" pitchFamily="-112" charset="2"/>
              </a:rPr>
              <a:t> x</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0"/>
          </p:nvPr>
        </p:nvSpPr>
        <p:spPr>
          <a:noFill/>
        </p:spPr>
        <p:txBody>
          <a:bodyPr/>
          <a:lstStyle/>
          <a:p>
            <a:pPr defTabSz="831850"/>
            <a:fld id="{48AB86EF-CA48-8F45-94D7-1DA175993A93}" type="slidenum">
              <a:rPr lang="en-US" smtClean="0"/>
              <a:pPr defTabSz="831850"/>
              <a:t>5</a:t>
            </a:fld>
            <a:endParaRPr lang="en-US" smtClean="0"/>
          </a:p>
        </p:txBody>
      </p:sp>
      <p:sp>
        <p:nvSpPr>
          <p:cNvPr id="24579" name="Rectangle 2"/>
          <p:cNvSpPr>
            <a:spLocks noGrp="1" noChangeArrowheads="1"/>
          </p:cNvSpPr>
          <p:nvPr>
            <p:ph type="title"/>
          </p:nvPr>
        </p:nvSpPr>
        <p:spPr>
          <a:xfrm>
            <a:off x="373063" y="374650"/>
            <a:ext cx="8751887" cy="388938"/>
          </a:xfrm>
          <a:noFill/>
        </p:spPr>
        <p:txBody>
          <a:bodyPr/>
          <a:lstStyle/>
          <a:p>
            <a:r>
              <a:rPr lang="en-US" sz="2400" dirty="0"/>
              <a:t>Existing EMC Data</a:t>
            </a:r>
          </a:p>
        </p:txBody>
      </p:sp>
      <p:pic>
        <p:nvPicPr>
          <p:cNvPr id="24580" name="Picture 3" descr="slac_e139_all"/>
          <p:cNvPicPr>
            <a:picLocks noGrp="1" noChangeAspect="1" noChangeArrowheads="1"/>
          </p:cNvPicPr>
          <p:nvPr>
            <p:ph sz="half" idx="2"/>
          </p:nvPr>
        </p:nvPicPr>
        <p:blipFill>
          <a:blip r:embed="rId3"/>
          <a:srcRect t="8888" r="8888"/>
          <a:stretch>
            <a:fillRect/>
          </a:stretch>
        </p:blipFill>
        <p:spPr>
          <a:xfrm>
            <a:off x="4724256" y="656033"/>
            <a:ext cx="5010150" cy="5946775"/>
          </a:xfrm>
        </p:spPr>
      </p:pic>
      <p:sp>
        <p:nvSpPr>
          <p:cNvPr id="24581" name="Rectangle 5"/>
          <p:cNvSpPr>
            <a:spLocks noGrp="1" noChangeArrowheads="1"/>
          </p:cNvSpPr>
          <p:nvPr>
            <p:ph type="body" sz="half" idx="1"/>
          </p:nvPr>
        </p:nvSpPr>
        <p:spPr>
          <a:xfrm>
            <a:off x="0" y="1582717"/>
            <a:ext cx="9009063" cy="5316138"/>
          </a:xfrm>
        </p:spPr>
        <p:txBody>
          <a:bodyPr/>
          <a:lstStyle/>
          <a:p>
            <a:pPr marL="334963" indent="-334963" defTabSz="895350">
              <a:buClr>
                <a:srgbClr val="AC5FB0"/>
              </a:buClr>
              <a:buFont typeface="Wingdings" pitchFamily="-112" charset="2"/>
              <a:buChar char="v"/>
            </a:pPr>
            <a:r>
              <a:rPr lang="en-US" sz="2000" b="1" dirty="0">
                <a:latin typeface="Times" pitchFamily="-112" charset="0"/>
                <a:ea typeface="Times" pitchFamily="-112" charset="0"/>
                <a:cs typeface="Times" pitchFamily="-112" charset="0"/>
              </a:rPr>
              <a:t>SLAC E139</a:t>
            </a:r>
            <a:r>
              <a:rPr lang="en-US" sz="2000" b="1" dirty="0" smtClean="0">
                <a:latin typeface="Times" pitchFamily="-112" charset="0"/>
                <a:ea typeface="Times" pitchFamily="-112" charset="0"/>
                <a:cs typeface="Times" pitchFamily="-112" charset="0"/>
              </a:rPr>
              <a:t> </a:t>
            </a:r>
            <a:endParaRPr lang="en-US" sz="2000" baseline="30000" dirty="0" smtClean="0">
              <a:latin typeface="Times" pitchFamily="-112" charset="0"/>
              <a:ea typeface="Times" pitchFamily="-112" charset="0"/>
              <a:cs typeface="Times" pitchFamily="-112" charset="0"/>
            </a:endParaRPr>
          </a:p>
          <a:p>
            <a:pPr marL="727075" lvl="1" indent="-279400" defTabSz="895350">
              <a:buClr>
                <a:srgbClr val="AC5FB0"/>
              </a:buClr>
              <a:buFont typeface="Wingdings" pitchFamily="-112" charset="2"/>
              <a:buChar char="w"/>
            </a:pPr>
            <a:r>
              <a:rPr lang="en-US" sz="2000" dirty="0" smtClean="0">
                <a:latin typeface="Times" pitchFamily="-112" charset="0"/>
                <a:ea typeface="Times" pitchFamily="-112" charset="0"/>
                <a:cs typeface="Times" pitchFamily="-112" charset="0"/>
                <a:sym typeface="Symbol" pitchFamily="-112" charset="2"/>
              </a:rPr>
              <a:t>Most complete</a:t>
            </a:r>
            <a:r>
              <a:rPr lang="en-US" sz="2000" b="1" i="1" dirty="0" smtClean="0">
                <a:solidFill>
                  <a:srgbClr val="FF0000"/>
                </a:solidFill>
                <a:latin typeface="Times" pitchFamily="-112" charset="0"/>
                <a:ea typeface="Times" pitchFamily="-112" charset="0"/>
                <a:cs typeface="Times" pitchFamily="-112" charset="0"/>
                <a:sym typeface="Symbol" pitchFamily="-112" charset="2"/>
              </a:rPr>
              <a:t> </a:t>
            </a:r>
            <a:r>
              <a:rPr lang="en-US" sz="2000" dirty="0" smtClean="0">
                <a:solidFill>
                  <a:srgbClr val="131313"/>
                </a:solidFill>
                <a:latin typeface="Times" pitchFamily="-112" charset="0"/>
                <a:ea typeface="Times" pitchFamily="-112" charset="0"/>
                <a:cs typeface="Times" pitchFamily="-112" charset="0"/>
                <a:sym typeface="Symbol" pitchFamily="-112" charset="2"/>
              </a:rPr>
              <a:t>data set</a:t>
            </a:r>
            <a:r>
              <a:rPr lang="en-US" sz="2000" dirty="0" smtClean="0">
                <a:latin typeface="Times" pitchFamily="-112" charset="0"/>
                <a:ea typeface="Times" pitchFamily="-112" charset="0"/>
                <a:cs typeface="Times" pitchFamily="-112" charset="0"/>
                <a:sym typeface="Symbol" pitchFamily="-112" charset="2"/>
              </a:rPr>
              <a:t>:</a:t>
            </a:r>
            <a:r>
              <a:rPr lang="en-US" sz="2000" dirty="0" smtClean="0">
                <a:latin typeface="Times" pitchFamily="-112" charset="0"/>
                <a:ea typeface="Times" pitchFamily="-112" charset="0"/>
                <a:cs typeface="Times" pitchFamily="-112" charset="0"/>
              </a:rPr>
              <a:t>  A=4 to 197</a:t>
            </a:r>
          </a:p>
          <a:p>
            <a:pPr marL="727075" lvl="1" indent="-279400" defTabSz="895350">
              <a:buClr>
                <a:srgbClr val="AC5FB0"/>
              </a:buClr>
              <a:buFont typeface="Wingdings" pitchFamily="-112" charset="2"/>
              <a:buChar char="w"/>
            </a:pPr>
            <a:r>
              <a:rPr lang="en-US" sz="2000" dirty="0" smtClean="0">
                <a:latin typeface="Times" pitchFamily="-112" charset="0"/>
                <a:ea typeface="Times" pitchFamily="-112" charset="0"/>
                <a:cs typeface="Times" pitchFamily="-112" charset="0"/>
              </a:rPr>
              <a:t>Most precise at large </a:t>
            </a:r>
            <a:r>
              <a:rPr lang="en-US" sz="2000" i="1" dirty="0" err="1" smtClean="0">
                <a:latin typeface="Times" pitchFamily="-112" charset="0"/>
                <a:ea typeface="Times" pitchFamily="-112" charset="0"/>
                <a:cs typeface="Times" pitchFamily="-112" charset="0"/>
              </a:rPr>
              <a:t>x</a:t>
            </a:r>
            <a:r>
              <a:rPr lang="en-US" sz="2000" i="1" dirty="0" smtClean="0">
                <a:latin typeface="Times" pitchFamily="-112" charset="0"/>
                <a:ea typeface="Times" pitchFamily="-112" charset="0"/>
                <a:cs typeface="Times" pitchFamily="-112" charset="0"/>
              </a:rPr>
              <a:t> </a:t>
            </a:r>
          </a:p>
          <a:p>
            <a:pPr marL="727075" lvl="1" indent="-279400" defTabSz="895350">
              <a:buClr>
                <a:srgbClr val="AC5FB0"/>
              </a:buClr>
              <a:buFontTx/>
              <a:buNone/>
            </a:pPr>
            <a:endParaRPr lang="en-US" sz="2000" baseline="30000" dirty="0" smtClean="0">
              <a:latin typeface="Times" pitchFamily="-112" charset="0"/>
              <a:ea typeface="Times" pitchFamily="-112" charset="0"/>
              <a:cs typeface="Times" pitchFamily="-112" charset="0"/>
            </a:endParaRPr>
          </a:p>
          <a:p>
            <a:pPr marL="1343025" lvl="3" indent="-279400" defTabSz="895350">
              <a:buClr>
                <a:srgbClr val="AC5FB0"/>
              </a:buClr>
              <a:buFont typeface="Lucida Grande" pitchFamily="-112" charset="0"/>
              <a:buChar char="→"/>
            </a:pPr>
            <a:r>
              <a:rPr lang="en-US" sz="2000" baseline="30000" dirty="0" smtClean="0">
                <a:latin typeface="Times" pitchFamily="-112" charset="0"/>
                <a:ea typeface="Times" pitchFamily="-112" charset="0"/>
                <a:cs typeface="Times" pitchFamily="-112" charset="0"/>
              </a:rPr>
              <a:t> </a:t>
            </a:r>
            <a:r>
              <a:rPr lang="en-US" sz="2000" dirty="0" smtClean="0">
                <a:latin typeface="Times" pitchFamily="-112" charset="0"/>
                <a:ea typeface="Times" pitchFamily="-112" charset="0"/>
                <a:cs typeface="Times" pitchFamily="-112" charset="0"/>
              </a:rPr>
              <a:t>Q</a:t>
            </a:r>
            <a:r>
              <a:rPr lang="en-US" sz="2000" baseline="30000" dirty="0" smtClean="0">
                <a:latin typeface="Times" pitchFamily="-112" charset="0"/>
                <a:ea typeface="Times" pitchFamily="-112" charset="0"/>
                <a:cs typeface="Times" pitchFamily="-112" charset="0"/>
              </a:rPr>
              <a:t>2</a:t>
            </a:r>
            <a:r>
              <a:rPr lang="en-US" sz="2000" dirty="0" smtClean="0">
                <a:latin typeface="Times" pitchFamily="-112" charset="0"/>
                <a:ea typeface="Times" pitchFamily="-112" charset="0"/>
                <a:cs typeface="Times" pitchFamily="-112" charset="0"/>
              </a:rPr>
              <a:t>-independent</a:t>
            </a:r>
          </a:p>
          <a:p>
            <a:pPr marL="1343025" lvl="3" indent="-279400" defTabSz="895350">
              <a:buClr>
                <a:srgbClr val="AC5FB0"/>
              </a:buClr>
              <a:buFont typeface="Lucida Grande" pitchFamily="-112" charset="0"/>
              <a:buChar char="→"/>
            </a:pPr>
            <a:r>
              <a:rPr lang="en-US" sz="2000" dirty="0" smtClean="0">
                <a:latin typeface="Times" pitchFamily="-112" charset="0"/>
                <a:ea typeface="Times" pitchFamily="-112" charset="0"/>
                <a:cs typeface="Times" pitchFamily="-112" charset="0"/>
              </a:rPr>
              <a:t> universal shape</a:t>
            </a:r>
          </a:p>
          <a:p>
            <a:pPr marL="1343025" lvl="3" indent="-279400" defTabSz="895350">
              <a:buClr>
                <a:srgbClr val="AC5FB0"/>
              </a:buClr>
              <a:buFont typeface="Lucida Grande" pitchFamily="-112" charset="0"/>
              <a:buChar char="→"/>
            </a:pPr>
            <a:r>
              <a:rPr lang="en-US" sz="2000" dirty="0" smtClean="0">
                <a:latin typeface="Times" pitchFamily="-112" charset="0"/>
                <a:ea typeface="Times" pitchFamily="-112" charset="0"/>
                <a:cs typeface="Times" pitchFamily="-112" charset="0"/>
              </a:rPr>
              <a:t> magnitude dependent on A</a:t>
            </a:r>
            <a:endParaRPr lang="en-US" sz="2000" baseline="30000" dirty="0" smtClean="0">
              <a:latin typeface="Times" pitchFamily="-112" charset="0"/>
              <a:ea typeface="Times" pitchFamily="-112" charset="0"/>
              <a:cs typeface="Times" pitchFamily="-112" charset="0"/>
            </a:endParaRPr>
          </a:p>
          <a:p>
            <a:pPr marL="1343025" lvl="3" indent="-279400" defTabSz="895350">
              <a:buClr>
                <a:srgbClr val="AC5FB0"/>
              </a:buClr>
              <a:buFont typeface="Lucida Grande" pitchFamily="-112" charset="0"/>
              <a:buChar char="→"/>
            </a:pPr>
            <a:endParaRPr lang="en-US" sz="2000" baseline="30000" dirty="0" smtClean="0">
              <a:latin typeface="Times" pitchFamily="-112" charset="0"/>
              <a:ea typeface="Times" pitchFamily="-112" charset="0"/>
              <a:cs typeface="Times" pitchFamily="-112" charset="0"/>
            </a:endParaRPr>
          </a:p>
          <a:p>
            <a:pPr marL="1343025" lvl="3" indent="-279400" defTabSz="895350">
              <a:buClr>
                <a:srgbClr val="AC5FB0"/>
              </a:buClr>
              <a:buFont typeface="Lucida Grande" pitchFamily="-112" charset="0"/>
              <a:buChar char="→"/>
            </a:pPr>
            <a:endParaRPr lang="en-US" sz="2000" dirty="0" smtClean="0">
              <a:latin typeface="Times" pitchFamily="-112" charset="0"/>
              <a:ea typeface="Times" pitchFamily="-112" charset="0"/>
              <a:cs typeface="Times" pitchFamily="-112" charset="0"/>
            </a:endParaRPr>
          </a:p>
          <a:p>
            <a:pPr marL="334963" indent="-334963" defTabSz="895350">
              <a:buClr>
                <a:srgbClr val="AC5FB0"/>
              </a:buClr>
              <a:buFont typeface="Wingdings" pitchFamily="-112" charset="2"/>
              <a:buChar char="v"/>
            </a:pPr>
            <a:r>
              <a:rPr lang="en-US" sz="2000" b="1" dirty="0">
                <a:latin typeface="Times" pitchFamily="-112" charset="0"/>
                <a:ea typeface="Times" pitchFamily="-112" charset="0"/>
                <a:cs typeface="Times" pitchFamily="-112" charset="0"/>
              </a:rPr>
              <a:t>E03-103 will improve with</a:t>
            </a:r>
            <a:endParaRPr lang="en-US" sz="2000" dirty="0">
              <a:latin typeface="Times" pitchFamily="-112" charset="0"/>
              <a:ea typeface="Times" pitchFamily="-112" charset="0"/>
              <a:cs typeface="Times" pitchFamily="-112" charset="0"/>
            </a:endParaRPr>
          </a:p>
          <a:p>
            <a:pPr marL="727075" lvl="1" indent="-279400" defTabSz="895350">
              <a:buClr>
                <a:srgbClr val="AC5FB0"/>
              </a:buClr>
              <a:buFont typeface="Wingdings" pitchFamily="-112" charset="2"/>
              <a:buChar char="w"/>
            </a:pPr>
            <a:r>
              <a:rPr lang="en-US" sz="2000" dirty="0">
                <a:latin typeface="Times" pitchFamily="-112" charset="0"/>
                <a:ea typeface="Times" pitchFamily="-112" charset="0"/>
                <a:cs typeface="Times" pitchFamily="-112" charset="0"/>
              </a:rPr>
              <a:t>Higher precision data for </a:t>
            </a:r>
            <a:r>
              <a:rPr lang="en-US" sz="2000" baseline="30000" dirty="0">
                <a:latin typeface="Times" pitchFamily="-112" charset="0"/>
                <a:ea typeface="Times" pitchFamily="-112" charset="0"/>
                <a:cs typeface="Times" pitchFamily="-112" charset="0"/>
              </a:rPr>
              <a:t>4</a:t>
            </a:r>
            <a:r>
              <a:rPr lang="en-US" sz="2000" dirty="0">
                <a:latin typeface="Times" pitchFamily="-112" charset="0"/>
                <a:ea typeface="Times" pitchFamily="-112" charset="0"/>
                <a:cs typeface="Times" pitchFamily="-112" charset="0"/>
              </a:rPr>
              <a:t>He</a:t>
            </a:r>
          </a:p>
          <a:p>
            <a:pPr marL="727075" lvl="1" indent="-279400" defTabSz="895350">
              <a:buClr>
                <a:srgbClr val="AC5FB0"/>
              </a:buClr>
              <a:buFont typeface="Wingdings" pitchFamily="-112" charset="2"/>
              <a:buChar char="w"/>
            </a:pPr>
            <a:r>
              <a:rPr lang="en-US" sz="2000" dirty="0">
                <a:latin typeface="Times" pitchFamily="-112" charset="0"/>
                <a:ea typeface="Times" pitchFamily="-112" charset="0"/>
                <a:cs typeface="Times" pitchFamily="-112" charset="0"/>
              </a:rPr>
              <a:t>Addition of </a:t>
            </a:r>
            <a:r>
              <a:rPr lang="en-US" sz="2000" baseline="30000" dirty="0">
                <a:latin typeface="Times" pitchFamily="-112" charset="0"/>
                <a:ea typeface="Times" pitchFamily="-112" charset="0"/>
                <a:cs typeface="Times" pitchFamily="-112" charset="0"/>
              </a:rPr>
              <a:t>3</a:t>
            </a:r>
            <a:r>
              <a:rPr lang="en-US" sz="2000" dirty="0">
                <a:latin typeface="Times" pitchFamily="-112" charset="0"/>
                <a:ea typeface="Times" pitchFamily="-112" charset="0"/>
                <a:cs typeface="Times" pitchFamily="-112" charset="0"/>
              </a:rPr>
              <a:t>He data</a:t>
            </a:r>
          </a:p>
          <a:p>
            <a:pPr marL="727075" lvl="1" indent="-279400" defTabSz="895350">
              <a:buClr>
                <a:srgbClr val="AC5FB0"/>
              </a:buClr>
              <a:buFont typeface="Wingdings" pitchFamily="-112" charset="2"/>
              <a:buChar char="w"/>
            </a:pPr>
            <a:r>
              <a:rPr lang="en-US" sz="2000" dirty="0">
                <a:latin typeface="Times" pitchFamily="-112" charset="0"/>
                <a:ea typeface="Times" pitchFamily="-112" charset="0"/>
                <a:cs typeface="Times" pitchFamily="-112" charset="0"/>
              </a:rPr>
              <a:t>Precision data at large </a:t>
            </a:r>
            <a:r>
              <a:rPr lang="en-US" sz="2000" i="1" dirty="0" err="1">
                <a:latin typeface="Times" pitchFamily="-112" charset="0"/>
                <a:ea typeface="Times" pitchFamily="-112" charset="0"/>
                <a:cs typeface="Times" pitchFamily="-112" charset="0"/>
              </a:rPr>
              <a:t>x</a:t>
            </a:r>
            <a:r>
              <a:rPr lang="en-US" sz="2000" dirty="0">
                <a:latin typeface="Times" pitchFamily="-112" charset="0"/>
                <a:ea typeface="Times" pitchFamily="-112" charset="0"/>
                <a:cs typeface="Times" pitchFamily="-112" charset="0"/>
              </a:rPr>
              <a:t> and</a:t>
            </a:r>
            <a:r>
              <a:rPr lang="en-US" sz="2000" dirty="0" smtClean="0">
                <a:latin typeface="Times" pitchFamily="-112" charset="0"/>
                <a:ea typeface="Times" pitchFamily="-112" charset="0"/>
                <a:cs typeface="Times" pitchFamily="-112" charset="0"/>
              </a:rPr>
              <a:t> on </a:t>
            </a:r>
            <a:r>
              <a:rPr lang="en-US" sz="2000" dirty="0">
                <a:latin typeface="Times" pitchFamily="-112" charset="0"/>
                <a:ea typeface="Times" pitchFamily="-112" charset="0"/>
                <a:cs typeface="Times" pitchFamily="-112" charset="0"/>
              </a:rPr>
              <a:t>heavy </a:t>
            </a:r>
            <a:r>
              <a:rPr lang="en-US" sz="2000" dirty="0" smtClean="0">
                <a:latin typeface="Times" pitchFamily="-112" charset="0"/>
                <a:ea typeface="Times" pitchFamily="-112" charset="0"/>
                <a:cs typeface="Times" pitchFamily="-112" charset="0"/>
              </a:rPr>
              <a:t>nuclei</a:t>
            </a:r>
          </a:p>
          <a:p>
            <a:pPr marL="727075" lvl="1" indent="-279400" defTabSz="895350">
              <a:buClr>
                <a:srgbClr val="AC5FB0"/>
              </a:buClr>
              <a:buFont typeface="Wingdings" pitchFamily="-112" charset="2"/>
              <a:buChar char="w"/>
            </a:pPr>
            <a:endParaRPr lang="en-US" sz="2000" dirty="0" smtClean="0">
              <a:latin typeface="Times" pitchFamily="-112" charset="0"/>
              <a:ea typeface="Times" pitchFamily="-112" charset="0"/>
              <a:cs typeface="Times" pitchFamily="-112" charset="0"/>
            </a:endParaRPr>
          </a:p>
          <a:p>
            <a:pPr marL="334963" indent="-334963" defTabSz="895350">
              <a:buClr>
                <a:srgbClr val="AC5FB0"/>
              </a:buClr>
              <a:buFont typeface="Wingdings" pitchFamily="-112" charset="2"/>
              <a:buNone/>
            </a:pPr>
            <a:r>
              <a:rPr lang="en-US" sz="2000" b="1" dirty="0" smtClean="0">
                <a:latin typeface="Times" pitchFamily="-112" charset="0"/>
                <a:ea typeface="Times" pitchFamily="-112" charset="0"/>
                <a:cs typeface="Times" pitchFamily="-112" charset="0"/>
              </a:rPr>
              <a:t>                                 </a:t>
            </a:r>
            <a:r>
              <a:rPr lang="en-US" sz="2000" b="1" dirty="0" err="1">
                <a:solidFill>
                  <a:srgbClr val="131313"/>
                </a:solidFill>
                <a:latin typeface="Times" pitchFamily="-112" charset="0"/>
                <a:ea typeface="Times" pitchFamily="-112" charset="0"/>
                <a:cs typeface="Times" pitchFamily="-112" charset="0"/>
                <a:sym typeface="Wingdings" pitchFamily="-112" charset="2"/>
              </a:rPr>
              <a:t></a:t>
            </a:r>
            <a:r>
              <a:rPr lang="en-US" sz="2000" b="1" dirty="0">
                <a:solidFill>
                  <a:srgbClr val="131313"/>
                </a:solidFill>
                <a:latin typeface="Times" pitchFamily="-112" charset="0"/>
                <a:ea typeface="Times" pitchFamily="-112" charset="0"/>
                <a:cs typeface="Times" pitchFamily="-112" charset="0"/>
                <a:sym typeface="Wingdings" pitchFamily="-112" charset="2"/>
              </a:rPr>
              <a:t> </a:t>
            </a:r>
            <a:r>
              <a:rPr lang="en-US" sz="2000" b="1" dirty="0">
                <a:solidFill>
                  <a:srgbClr val="131313"/>
                </a:solidFill>
                <a:latin typeface="Times" pitchFamily="-112" charset="0"/>
                <a:ea typeface="Times" pitchFamily="-112" charset="0"/>
                <a:cs typeface="Times" pitchFamily="-112" charset="0"/>
              </a:rPr>
              <a:t>Lowering Q</a:t>
            </a:r>
            <a:r>
              <a:rPr lang="en-US" sz="2000" b="1" baseline="30000" dirty="0">
                <a:solidFill>
                  <a:srgbClr val="131313"/>
                </a:solidFill>
                <a:latin typeface="Times" pitchFamily="-112" charset="0"/>
                <a:ea typeface="Times" pitchFamily="-112" charset="0"/>
                <a:cs typeface="Times" pitchFamily="-112" charset="0"/>
              </a:rPr>
              <a:t>2</a:t>
            </a:r>
            <a:r>
              <a:rPr lang="en-US" sz="2000" b="1" dirty="0">
                <a:solidFill>
                  <a:srgbClr val="131313"/>
                </a:solidFill>
                <a:latin typeface="Times" pitchFamily="-112" charset="0"/>
                <a:ea typeface="Times" pitchFamily="-112" charset="0"/>
                <a:cs typeface="Times" pitchFamily="-112" charset="0"/>
              </a:rPr>
              <a:t> to reach high </a:t>
            </a:r>
            <a:r>
              <a:rPr lang="en-US" sz="2000" b="1" i="1" dirty="0" err="1">
                <a:solidFill>
                  <a:srgbClr val="131313"/>
                </a:solidFill>
                <a:latin typeface="Times" pitchFamily="-112" charset="0"/>
                <a:ea typeface="Times" pitchFamily="-112" charset="0"/>
                <a:cs typeface="Times" pitchFamily="-112" charset="0"/>
              </a:rPr>
              <a:t>x</a:t>
            </a:r>
            <a:r>
              <a:rPr lang="en-US" sz="2000" b="1" i="1" dirty="0">
                <a:solidFill>
                  <a:srgbClr val="131313"/>
                </a:solidFill>
                <a:latin typeface="Times" pitchFamily="-112" charset="0"/>
                <a:ea typeface="Times" pitchFamily="-112" charset="0"/>
                <a:cs typeface="Times" pitchFamily="-112" charset="0"/>
              </a:rPr>
              <a:t> </a:t>
            </a:r>
            <a:r>
              <a:rPr lang="en-US" sz="2000" b="1" dirty="0">
                <a:solidFill>
                  <a:srgbClr val="131313"/>
                </a:solidFill>
                <a:latin typeface="Times" pitchFamily="-112" charset="0"/>
                <a:ea typeface="Times" pitchFamily="-112" charset="0"/>
                <a:cs typeface="Times" pitchFamily="-112" charset="0"/>
              </a:rPr>
              <a:t>region</a:t>
            </a:r>
            <a:endParaRPr lang="en-US" sz="2000" dirty="0">
              <a:solidFill>
                <a:srgbClr val="131313"/>
              </a:solidFill>
              <a:latin typeface="Times" pitchFamily="-112" charset="0"/>
              <a:ea typeface="Times" pitchFamily="-112" charset="0"/>
              <a:cs typeface="Times" pitchFamily="-112" charset="0"/>
            </a:endParaRPr>
          </a:p>
        </p:txBody>
      </p:sp>
      <p:sp>
        <p:nvSpPr>
          <p:cNvPr id="24582" name="TextBox 5"/>
          <p:cNvSpPr txBox="1">
            <a:spLocks noChangeArrowheads="1"/>
          </p:cNvSpPr>
          <p:nvPr/>
        </p:nvSpPr>
        <p:spPr bwMode="auto">
          <a:xfrm>
            <a:off x="7186469" y="389333"/>
            <a:ext cx="735012" cy="398462"/>
          </a:xfrm>
          <a:prstGeom prst="rect">
            <a:avLst/>
          </a:prstGeom>
          <a:solidFill>
            <a:srgbClr val="FFB76B"/>
          </a:solidFill>
          <a:ln w="9525">
            <a:noFill/>
            <a:miter lim="800000"/>
            <a:headEnd/>
            <a:tailEnd/>
          </a:ln>
        </p:spPr>
        <p:txBody>
          <a:bodyPr wrap="none" lIns="89584" tIns="44792" rIns="89584" bIns="44792">
            <a:prstTxWarp prst="textNoShape">
              <a:avLst/>
            </a:prstTxWarp>
            <a:spAutoFit/>
          </a:bodyPr>
          <a:lstStyle/>
          <a:p>
            <a:r>
              <a:rPr lang="en-US" sz="2000">
                <a:latin typeface="Times" pitchFamily="-112" charset="0"/>
                <a:ea typeface="Times" pitchFamily="-112" charset="0"/>
                <a:cs typeface="Times" pitchFamily="-112" charset="0"/>
              </a:rPr>
              <a:t>E139</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pPr defTabSz="831850"/>
            <a:fld id="{8146B127-E224-DF4E-9F10-8407A3D82499}" type="slidenum">
              <a:rPr lang="en-US" smtClean="0"/>
              <a:pPr defTabSz="831850"/>
              <a:t>6</a:t>
            </a:fld>
            <a:endParaRPr lang="en-US" smtClean="0"/>
          </a:p>
        </p:txBody>
      </p:sp>
      <p:pic>
        <p:nvPicPr>
          <p:cNvPr id="26627" name="Picture 2" descr="xem_phasespace"/>
          <p:cNvPicPr>
            <a:picLocks noChangeAspect="1" noChangeArrowheads="1"/>
          </p:cNvPicPr>
          <p:nvPr/>
        </p:nvPicPr>
        <p:blipFill>
          <a:blip r:embed="rId3"/>
          <a:srcRect t="11859" r="7619"/>
          <a:stretch>
            <a:fillRect/>
          </a:stretch>
        </p:blipFill>
        <p:spPr bwMode="auto">
          <a:xfrm>
            <a:off x="4502150" y="2563813"/>
            <a:ext cx="5556250" cy="4092575"/>
          </a:xfrm>
          <a:prstGeom prst="rect">
            <a:avLst/>
          </a:prstGeom>
          <a:noFill/>
          <a:ln w="9525">
            <a:noFill/>
            <a:miter lim="800000"/>
            <a:headEnd/>
            <a:tailEnd/>
          </a:ln>
        </p:spPr>
      </p:pic>
      <p:sp>
        <p:nvSpPr>
          <p:cNvPr id="26628" name="Rectangle 3"/>
          <p:cNvSpPr>
            <a:spLocks noGrp="1" noChangeArrowheads="1"/>
          </p:cNvSpPr>
          <p:nvPr>
            <p:ph type="title"/>
          </p:nvPr>
        </p:nvSpPr>
        <p:spPr>
          <a:xfrm>
            <a:off x="373063" y="374650"/>
            <a:ext cx="8751887" cy="388938"/>
          </a:xfrm>
          <a:noFill/>
        </p:spPr>
        <p:txBody>
          <a:bodyPr/>
          <a:lstStyle/>
          <a:p>
            <a:r>
              <a:rPr lang="en-US" sz="2400"/>
              <a:t>JLab Experiment E03-103</a:t>
            </a:r>
          </a:p>
        </p:txBody>
      </p:sp>
      <p:sp>
        <p:nvSpPr>
          <p:cNvPr id="26629" name="Rectangle 4"/>
          <p:cNvSpPr>
            <a:spLocks noGrp="1" noChangeArrowheads="1"/>
          </p:cNvSpPr>
          <p:nvPr>
            <p:ph type="body" idx="1"/>
          </p:nvPr>
        </p:nvSpPr>
        <p:spPr>
          <a:xfrm>
            <a:off x="0" y="2555875"/>
            <a:ext cx="4943475" cy="3013075"/>
          </a:xfrm>
        </p:spPr>
        <p:txBody>
          <a:bodyPr/>
          <a:lstStyle/>
          <a:p>
            <a:pPr marL="334963" indent="-334963" defTabSz="895350">
              <a:lnSpc>
                <a:spcPct val="90000"/>
              </a:lnSpc>
              <a:buClr>
                <a:srgbClr val="AC5FB0"/>
              </a:buClr>
              <a:buFont typeface="Wingdings" pitchFamily="-112" charset="2"/>
              <a:buNone/>
            </a:pPr>
            <a:r>
              <a:rPr lang="en-US" sz="2000" smtClean="0">
                <a:latin typeface="Times" pitchFamily="-112" charset="0"/>
                <a:ea typeface="Times" pitchFamily="-112" charset="0"/>
                <a:cs typeface="Times" pitchFamily="-112" charset="0"/>
              </a:rPr>
              <a:t>A</a:t>
            </a:r>
            <a:r>
              <a:rPr lang="en-US" sz="2000">
                <a:latin typeface="Times" pitchFamily="-112" charset="0"/>
                <a:ea typeface="Times" pitchFamily="-112" charset="0"/>
                <a:cs typeface="Times" pitchFamily="-112" charset="0"/>
              </a:rPr>
              <a:t>(e,e’) at</a:t>
            </a:r>
            <a:r>
              <a:rPr lang="en-US" sz="2000" smtClean="0">
                <a:latin typeface="Times" pitchFamily="-112" charset="0"/>
                <a:ea typeface="Times" pitchFamily="-112" charset="0"/>
                <a:cs typeface="Times" pitchFamily="-112" charset="0"/>
              </a:rPr>
              <a:t> 5.0 and 5.8 </a:t>
            </a:r>
            <a:r>
              <a:rPr lang="en-US" sz="2000">
                <a:latin typeface="Times" pitchFamily="-112" charset="0"/>
                <a:ea typeface="Times" pitchFamily="-112" charset="0"/>
                <a:cs typeface="Times" pitchFamily="-112" charset="0"/>
              </a:rPr>
              <a:t>GeV</a:t>
            </a:r>
            <a:r>
              <a:rPr lang="en-US" sz="2000" smtClean="0">
                <a:latin typeface="Times" pitchFamily="-112" charset="0"/>
                <a:ea typeface="Times" pitchFamily="-112" charset="0"/>
                <a:cs typeface="Times" pitchFamily="-112" charset="0"/>
              </a:rPr>
              <a:t> in Hall C</a:t>
            </a:r>
            <a:br>
              <a:rPr lang="en-US" sz="2000" smtClean="0">
                <a:latin typeface="Times" pitchFamily="-112" charset="0"/>
                <a:ea typeface="Times" pitchFamily="-112" charset="0"/>
                <a:cs typeface="Times" pitchFamily="-112" charset="0"/>
              </a:rPr>
            </a:br>
            <a:endParaRPr lang="en-US" sz="2000">
              <a:latin typeface="Times" pitchFamily="-112" charset="0"/>
              <a:ea typeface="Times" pitchFamily="-112" charset="0"/>
              <a:cs typeface="Times" pitchFamily="-112" charset="0"/>
            </a:endParaRPr>
          </a:p>
          <a:p>
            <a:pPr marL="727075" lvl="1" indent="-279400" defTabSz="895350">
              <a:lnSpc>
                <a:spcPct val="90000"/>
              </a:lnSpc>
              <a:buClr>
                <a:srgbClr val="AC5FB0"/>
              </a:buClr>
              <a:buFont typeface="Wingdings" pitchFamily="-112" charset="2"/>
              <a:buChar char="w"/>
            </a:pPr>
            <a:r>
              <a:rPr lang="en-US" sz="2000">
                <a:latin typeface="Times" pitchFamily="-112" charset="0"/>
                <a:ea typeface="Times" pitchFamily="-112" charset="0"/>
                <a:cs typeface="Times" pitchFamily="-112" charset="0"/>
              </a:rPr>
              <a:t>Targets:</a:t>
            </a:r>
            <a:r>
              <a:rPr lang="en-US" sz="2000">
                <a:solidFill>
                  <a:srgbClr val="006F45"/>
                </a:solidFill>
                <a:latin typeface="Times" pitchFamily="-112" charset="0"/>
                <a:ea typeface="Times" pitchFamily="-112" charset="0"/>
                <a:cs typeface="Times" pitchFamily="-112" charset="0"/>
              </a:rPr>
              <a:t> </a:t>
            </a:r>
          </a:p>
          <a:p>
            <a:pPr marL="727075" lvl="1" indent="-279400" defTabSz="895350">
              <a:lnSpc>
                <a:spcPct val="90000"/>
              </a:lnSpc>
              <a:buClr>
                <a:srgbClr val="AC5FB0"/>
              </a:buClr>
              <a:buFontTx/>
              <a:buNone/>
            </a:pPr>
            <a:r>
              <a:rPr lang="en-US" sz="2000">
                <a:latin typeface="Times" pitchFamily="-112" charset="0"/>
                <a:ea typeface="Times" pitchFamily="-112" charset="0"/>
                <a:cs typeface="Times" pitchFamily="-112" charset="0"/>
              </a:rPr>
              <a:t>         H, </a:t>
            </a:r>
            <a:r>
              <a:rPr lang="en-US" sz="2000" baseline="30000">
                <a:latin typeface="Times" pitchFamily="-112" charset="0"/>
                <a:ea typeface="Times" pitchFamily="-112" charset="0"/>
                <a:cs typeface="Times" pitchFamily="-112" charset="0"/>
              </a:rPr>
              <a:t>2</a:t>
            </a:r>
            <a:r>
              <a:rPr lang="en-US" sz="2000">
                <a:latin typeface="Times" pitchFamily="-112" charset="0"/>
                <a:ea typeface="Times" pitchFamily="-112" charset="0"/>
                <a:cs typeface="Times" pitchFamily="-112" charset="0"/>
              </a:rPr>
              <a:t>H, </a:t>
            </a:r>
            <a:r>
              <a:rPr lang="en-US" sz="2000" baseline="30000">
                <a:latin typeface="Times" pitchFamily="-112" charset="0"/>
                <a:ea typeface="Times" pitchFamily="-112" charset="0"/>
                <a:cs typeface="Times" pitchFamily="-112" charset="0"/>
              </a:rPr>
              <a:t>3</a:t>
            </a:r>
            <a:r>
              <a:rPr lang="en-US" sz="2000">
                <a:latin typeface="Times" pitchFamily="-112" charset="0"/>
                <a:ea typeface="Times" pitchFamily="-112" charset="0"/>
                <a:cs typeface="Times" pitchFamily="-112" charset="0"/>
              </a:rPr>
              <a:t>He,</a:t>
            </a:r>
            <a:r>
              <a:rPr lang="en-US" sz="2000" baseline="30000">
                <a:latin typeface="Times" pitchFamily="-112" charset="0"/>
                <a:ea typeface="Times" pitchFamily="-112" charset="0"/>
                <a:cs typeface="Times" pitchFamily="-112" charset="0"/>
              </a:rPr>
              <a:t> 4</a:t>
            </a:r>
            <a:r>
              <a:rPr lang="en-US" sz="2000">
                <a:latin typeface="Times" pitchFamily="-112" charset="0"/>
                <a:ea typeface="Times" pitchFamily="-112" charset="0"/>
                <a:cs typeface="Times" pitchFamily="-112" charset="0"/>
              </a:rPr>
              <a:t>He, </a:t>
            </a:r>
          </a:p>
          <a:p>
            <a:pPr marL="727075" lvl="1" indent="-279400" defTabSz="895350">
              <a:lnSpc>
                <a:spcPct val="90000"/>
              </a:lnSpc>
              <a:buClr>
                <a:srgbClr val="AC5FB0"/>
              </a:buClr>
              <a:buFontTx/>
              <a:buNone/>
            </a:pPr>
            <a:r>
              <a:rPr lang="en-US" sz="2000">
                <a:latin typeface="Times" pitchFamily="-112" charset="0"/>
                <a:ea typeface="Times" pitchFamily="-112" charset="0"/>
                <a:cs typeface="Times" pitchFamily="-112" charset="0"/>
              </a:rPr>
              <a:t>         Be, C, Al,</a:t>
            </a:r>
            <a:r>
              <a:rPr lang="en-US" sz="2000" smtClean="0">
                <a:latin typeface="Times" pitchFamily="-112" charset="0"/>
                <a:ea typeface="Times" pitchFamily="-112" charset="0"/>
                <a:cs typeface="Times" pitchFamily="-112" charset="0"/>
              </a:rPr>
              <a:t> </a:t>
            </a:r>
          </a:p>
          <a:p>
            <a:pPr marL="727075" lvl="1" indent="-279400" defTabSz="895350">
              <a:lnSpc>
                <a:spcPct val="90000"/>
              </a:lnSpc>
              <a:buClr>
                <a:srgbClr val="AC5FB0"/>
              </a:buClr>
              <a:buFontTx/>
              <a:buNone/>
            </a:pPr>
            <a:r>
              <a:rPr lang="en-US" sz="2000" smtClean="0">
                <a:latin typeface="Times" pitchFamily="-112" charset="0"/>
                <a:ea typeface="Times" pitchFamily="-112" charset="0"/>
                <a:cs typeface="Times" pitchFamily="-112" charset="0"/>
              </a:rPr>
              <a:t>         Cu</a:t>
            </a:r>
            <a:r>
              <a:rPr lang="en-US" sz="2000">
                <a:latin typeface="Times" pitchFamily="-112" charset="0"/>
                <a:ea typeface="Times" pitchFamily="-112" charset="0"/>
                <a:cs typeface="Times" pitchFamily="-112" charset="0"/>
              </a:rPr>
              <a:t>, Au</a:t>
            </a:r>
          </a:p>
          <a:p>
            <a:pPr marL="727075" lvl="1" indent="-279400" defTabSz="895350">
              <a:lnSpc>
                <a:spcPct val="90000"/>
              </a:lnSpc>
              <a:buClr>
                <a:srgbClr val="AC5FB0"/>
              </a:buClr>
              <a:buFontTx/>
              <a:buNone/>
            </a:pPr>
            <a:endParaRPr lang="en-US" sz="2000" smtClean="0">
              <a:latin typeface="Times" pitchFamily="-112" charset="0"/>
              <a:ea typeface="Times" pitchFamily="-112" charset="0"/>
              <a:cs typeface="Times" pitchFamily="-112" charset="0"/>
            </a:endParaRPr>
          </a:p>
          <a:p>
            <a:pPr marL="727075" lvl="1" indent="-279400" defTabSz="895350">
              <a:lnSpc>
                <a:spcPct val="90000"/>
              </a:lnSpc>
              <a:buClr>
                <a:srgbClr val="AC5FB0"/>
              </a:buClr>
              <a:buFont typeface="Wingdings" pitchFamily="-112" charset="2"/>
              <a:buChar char="w"/>
            </a:pPr>
            <a:r>
              <a:rPr lang="en-US" sz="2000" smtClean="0">
                <a:latin typeface="Times" pitchFamily="-112" charset="0"/>
                <a:ea typeface="Times" pitchFamily="-112" charset="0"/>
                <a:cs typeface="Times" pitchFamily="-112" charset="0"/>
              </a:rPr>
              <a:t>10 </a:t>
            </a:r>
            <a:r>
              <a:rPr lang="en-US" sz="2000">
                <a:latin typeface="Times" pitchFamily="-112" charset="0"/>
                <a:ea typeface="Times" pitchFamily="-112" charset="0"/>
                <a:cs typeface="Times" pitchFamily="-112" charset="0"/>
              </a:rPr>
              <a:t>angles to </a:t>
            </a:r>
            <a:r>
              <a:rPr lang="en-US" sz="2000" smtClean="0">
                <a:latin typeface="Times" pitchFamily="-112" charset="0"/>
                <a:ea typeface="Times" pitchFamily="-112" charset="0"/>
                <a:cs typeface="Times" pitchFamily="-112" charset="0"/>
              </a:rPr>
              <a:t>measure </a:t>
            </a:r>
          </a:p>
          <a:p>
            <a:pPr marL="727075" lvl="1" indent="-279400" defTabSz="895350">
              <a:lnSpc>
                <a:spcPct val="90000"/>
              </a:lnSpc>
              <a:buFontTx/>
              <a:buNone/>
            </a:pPr>
            <a:r>
              <a:rPr lang="en-US" sz="2000" i="1" smtClean="0">
                <a:latin typeface="Times" pitchFamily="-112" charset="0"/>
                <a:ea typeface="Times" pitchFamily="-112" charset="0"/>
                <a:cs typeface="Times" pitchFamily="-112" charset="0"/>
              </a:rPr>
              <a:t>    Q</a:t>
            </a:r>
            <a:r>
              <a:rPr lang="en-US" sz="2000" i="1" baseline="30000" smtClean="0">
                <a:latin typeface="Times" pitchFamily="-112" charset="0"/>
                <a:ea typeface="Times" pitchFamily="-112" charset="0"/>
                <a:cs typeface="Times" pitchFamily="-112" charset="0"/>
              </a:rPr>
              <a:t>2</a:t>
            </a:r>
            <a:r>
              <a:rPr lang="en-US" sz="2000" smtClean="0">
                <a:latin typeface="Times" pitchFamily="-112" charset="0"/>
                <a:ea typeface="Times" pitchFamily="-112" charset="0"/>
                <a:cs typeface="Times" pitchFamily="-112" charset="0"/>
              </a:rPr>
              <a:t>-dependence</a:t>
            </a:r>
            <a:endParaRPr lang="en-US" sz="2000">
              <a:latin typeface="Times" pitchFamily="-112" charset="0"/>
              <a:ea typeface="Times" pitchFamily="-112" charset="0"/>
              <a:cs typeface="Times" pitchFamily="-112" charset="0"/>
            </a:endParaRPr>
          </a:p>
        </p:txBody>
      </p:sp>
      <p:sp>
        <p:nvSpPr>
          <p:cNvPr id="6" name="Rectangle 5"/>
          <p:cNvSpPr/>
          <p:nvPr/>
        </p:nvSpPr>
        <p:spPr>
          <a:xfrm>
            <a:off x="1587778" y="943592"/>
            <a:ext cx="6882861" cy="921456"/>
          </a:xfrm>
          <a:prstGeom prst="rect">
            <a:avLst/>
          </a:prstGeom>
          <a:gradFill flip="none" rotWithShape="1">
            <a:gsLst>
              <a:gs pos="0">
                <a:srgbClr val="AC5FB0">
                  <a:alpha val="40000"/>
                </a:srgbClr>
              </a:gs>
              <a:gs pos="100000">
                <a:srgbClr val="FFFFFF">
                  <a:alpha val="40000"/>
                </a:srgbClr>
              </a:gs>
            </a:gsLst>
            <a:lin ang="5400000" scaled="0"/>
            <a:tileRect/>
          </a:gradFill>
          <a:effectLst>
            <a:outerShdw blurRad="40000" dist="20000" dir="5400000" rotWithShape="0">
              <a:srgbClr val="000000">
                <a:alpha val="38000"/>
              </a:srgbClr>
            </a:outerShdw>
            <a:softEdge rad="38100"/>
          </a:effectLst>
        </p:spPr>
        <p:style>
          <a:lnRef idx="1">
            <a:schemeClr val="accent4"/>
          </a:lnRef>
          <a:fillRef idx="2">
            <a:schemeClr val="accent4"/>
          </a:fillRef>
          <a:effectRef idx="1">
            <a:schemeClr val="accent4"/>
          </a:effectRef>
          <a:fontRef idx="minor">
            <a:schemeClr val="dk1"/>
          </a:fontRef>
        </p:style>
        <p:txBody>
          <a:bodyPr lIns="89584" tIns="44792" rIns="89584" bIns="44792">
            <a:prstTxWarp prst="textNoShape">
              <a:avLst/>
            </a:prstTxWarp>
            <a:spAutoFit/>
          </a:bodyPr>
          <a:lstStyle/>
          <a:p>
            <a:pPr algn="ctr">
              <a:defRPr/>
            </a:pPr>
            <a:r>
              <a:rPr lang="en-GB" sz="1800" dirty="0">
                <a:solidFill>
                  <a:srgbClr val="000000"/>
                </a:solidFill>
                <a:ea typeface="Arial Unicode MS" pitchFamily="34" charset="-128"/>
                <a:cs typeface="Arial Unicode MS" pitchFamily="34" charset="-128"/>
              </a:rPr>
              <a:t>Spokespersons: </a:t>
            </a:r>
            <a:r>
              <a:rPr lang="en-GB" sz="1800" dirty="0">
                <a:solidFill>
                  <a:srgbClr val="008000"/>
                </a:solidFill>
                <a:ea typeface="Arial Unicode MS" pitchFamily="34" charset="-128"/>
                <a:cs typeface="Arial Unicode MS" pitchFamily="34" charset="-128"/>
              </a:rPr>
              <a:t>D. Gaskell and J. Arrington</a:t>
            </a:r>
          </a:p>
          <a:p>
            <a:pPr algn="ctr">
              <a:defRPr/>
            </a:pPr>
            <a:r>
              <a:rPr lang="en-GB" sz="1800" dirty="0">
                <a:solidFill>
                  <a:srgbClr val="000000"/>
                </a:solidFill>
                <a:ea typeface="Arial Unicode MS" pitchFamily="34" charset="-128"/>
                <a:cs typeface="Arial Unicode MS" pitchFamily="34" charset="-128"/>
              </a:rPr>
              <a:t>Post-doc: P. Solvignon             </a:t>
            </a:r>
          </a:p>
          <a:p>
            <a:pPr algn="ctr">
              <a:defRPr/>
            </a:pPr>
            <a:r>
              <a:rPr lang="en-GB" sz="1800" dirty="0">
                <a:solidFill>
                  <a:srgbClr val="000000"/>
                </a:solidFill>
                <a:ea typeface="Arial Unicode MS" pitchFamily="34" charset="-128"/>
                <a:cs typeface="Arial Unicode MS" pitchFamily="34" charset="-128"/>
              </a:rPr>
              <a:t>Graduate students: </a:t>
            </a:r>
            <a:r>
              <a:rPr lang="en-GB" sz="1800" dirty="0">
                <a:solidFill>
                  <a:srgbClr val="FF3300"/>
                </a:solidFill>
                <a:ea typeface="Arial Unicode MS" pitchFamily="34" charset="-128"/>
                <a:cs typeface="Arial Unicode MS" pitchFamily="34" charset="-128"/>
              </a:rPr>
              <a:t>J. </a:t>
            </a:r>
            <a:r>
              <a:rPr lang="en-GB" sz="1800" dirty="0" err="1">
                <a:solidFill>
                  <a:srgbClr val="FF3300"/>
                </a:solidFill>
                <a:ea typeface="Arial Unicode MS" pitchFamily="34" charset="-128"/>
                <a:cs typeface="Arial Unicode MS" pitchFamily="34" charset="-128"/>
              </a:rPr>
              <a:t>Seely</a:t>
            </a:r>
            <a:r>
              <a:rPr lang="en-GB" sz="1800" dirty="0">
                <a:solidFill>
                  <a:srgbClr val="FF3300"/>
                </a:solidFill>
                <a:ea typeface="Arial Unicode MS" pitchFamily="34" charset="-128"/>
                <a:cs typeface="Arial Unicode MS" pitchFamily="34" charset="-128"/>
              </a:rPr>
              <a:t> and A. Daniel             </a:t>
            </a:r>
          </a:p>
        </p:txBody>
      </p:sp>
      <p:sp>
        <p:nvSpPr>
          <p:cNvPr id="26633" name="Rectangle 6"/>
          <p:cNvSpPr>
            <a:spLocks noChangeArrowheads="1"/>
          </p:cNvSpPr>
          <p:nvPr/>
        </p:nvSpPr>
        <p:spPr bwMode="auto">
          <a:xfrm>
            <a:off x="7443788" y="3671888"/>
            <a:ext cx="528637" cy="285750"/>
          </a:xfrm>
          <a:prstGeom prst="rect">
            <a:avLst/>
          </a:prstGeom>
          <a:solidFill>
            <a:srgbClr val="FFFFFF"/>
          </a:solidFill>
          <a:ln w="9525">
            <a:noFill/>
            <a:round/>
            <a:headEnd/>
            <a:tailEnd/>
          </a:ln>
        </p:spPr>
        <p:txBody>
          <a:bodyPr lIns="89584" tIns="44792" rIns="89584" bIns="44792">
            <a:prstTxWarp prst="textNoShape">
              <a:avLst/>
            </a:prstTxWarp>
          </a:bodyPr>
          <a:lstStyle/>
          <a:p>
            <a:endParaRPr lang="en-US"/>
          </a:p>
        </p:txBody>
      </p:sp>
      <p:sp>
        <p:nvSpPr>
          <p:cNvPr id="26634" name="Rectangle 7"/>
          <p:cNvSpPr>
            <a:spLocks noChangeArrowheads="1"/>
          </p:cNvSpPr>
          <p:nvPr/>
        </p:nvSpPr>
        <p:spPr bwMode="auto">
          <a:xfrm>
            <a:off x="8343900" y="3349625"/>
            <a:ext cx="530225" cy="284163"/>
          </a:xfrm>
          <a:prstGeom prst="rect">
            <a:avLst/>
          </a:prstGeom>
          <a:solidFill>
            <a:srgbClr val="FFFFFF"/>
          </a:solidFill>
          <a:ln w="9525">
            <a:noFill/>
            <a:round/>
            <a:headEnd/>
            <a:tailEnd/>
          </a:ln>
        </p:spPr>
        <p:txBody>
          <a:bodyPr lIns="89584" tIns="44792" rIns="89584" bIns="44792">
            <a:prstTxWarp prst="textNoShape">
              <a:avLst/>
            </a:prstTxWarp>
          </a:bodyPr>
          <a:lstStyle/>
          <a:p>
            <a:endParaRPr lang="en-US"/>
          </a:p>
        </p:txBody>
      </p:sp>
      <p:sp>
        <p:nvSpPr>
          <p:cNvPr id="26635" name="Rectangle 8"/>
          <p:cNvSpPr>
            <a:spLocks noChangeArrowheads="1"/>
          </p:cNvSpPr>
          <p:nvPr/>
        </p:nvSpPr>
        <p:spPr bwMode="auto">
          <a:xfrm>
            <a:off x="8886825" y="3051175"/>
            <a:ext cx="627063" cy="323850"/>
          </a:xfrm>
          <a:prstGeom prst="rect">
            <a:avLst/>
          </a:prstGeom>
          <a:solidFill>
            <a:srgbClr val="FFFFFF"/>
          </a:solidFill>
          <a:ln w="9525">
            <a:noFill/>
            <a:round/>
            <a:headEnd/>
            <a:tailEnd/>
          </a:ln>
        </p:spPr>
        <p:txBody>
          <a:bodyPr lIns="89584" tIns="44792" rIns="89584" bIns="44792">
            <a:prstTxWarp prst="textNoShape">
              <a:avLst/>
            </a:prstTxWarp>
          </a:bodyPr>
          <a:lstStyle/>
          <a:p>
            <a:endParaRPr lang="en-US"/>
          </a:p>
        </p:txBody>
      </p:sp>
      <p:sp>
        <p:nvSpPr>
          <p:cNvPr id="26636" name="TextBox 9"/>
          <p:cNvSpPr txBox="1">
            <a:spLocks noChangeArrowheads="1"/>
          </p:cNvSpPr>
          <p:nvPr/>
        </p:nvSpPr>
        <p:spPr bwMode="auto">
          <a:xfrm rot="-3921598">
            <a:off x="7724775" y="3138488"/>
            <a:ext cx="1146175" cy="311150"/>
          </a:xfrm>
          <a:prstGeom prst="rect">
            <a:avLst/>
          </a:prstGeom>
          <a:noFill/>
          <a:ln w="9525">
            <a:noFill/>
            <a:miter lim="800000"/>
            <a:headEnd/>
            <a:tailEnd/>
          </a:ln>
        </p:spPr>
        <p:txBody>
          <a:bodyPr wrap="none" lIns="89584" tIns="44792" rIns="89584" bIns="44792">
            <a:prstTxWarp prst="textNoShape">
              <a:avLst/>
            </a:prstTxWarp>
            <a:spAutoFit/>
          </a:bodyPr>
          <a:lstStyle/>
          <a:p>
            <a:r>
              <a:rPr lang="en-US" sz="1400" b="1" i="1">
                <a:latin typeface="Times" pitchFamily="-112" charset="0"/>
                <a:ea typeface="Times" pitchFamily="-112" charset="0"/>
                <a:cs typeface="Times" pitchFamily="-112" charset="0"/>
              </a:rPr>
              <a:t>W</a:t>
            </a:r>
            <a:r>
              <a:rPr lang="en-US" sz="1400" b="1" i="1" baseline="30000">
                <a:latin typeface="Times" pitchFamily="-112" charset="0"/>
                <a:ea typeface="Times" pitchFamily="-112" charset="0"/>
                <a:cs typeface="Times" pitchFamily="-112" charset="0"/>
              </a:rPr>
              <a:t>2</a:t>
            </a:r>
            <a:r>
              <a:rPr lang="en-US" sz="1400" b="1" i="1">
                <a:latin typeface="Times" pitchFamily="-112" charset="0"/>
                <a:ea typeface="Times" pitchFamily="-112" charset="0"/>
                <a:cs typeface="Times" pitchFamily="-112" charset="0"/>
              </a:rPr>
              <a:t>=4.0GeV</a:t>
            </a:r>
            <a:r>
              <a:rPr lang="en-US" sz="1400" b="1" i="1" baseline="30000">
                <a:latin typeface="Times" pitchFamily="-112" charset="0"/>
                <a:ea typeface="Times" pitchFamily="-112" charset="0"/>
                <a:cs typeface="Times" pitchFamily="-112" charset="0"/>
              </a:rPr>
              <a:t>2</a:t>
            </a:r>
          </a:p>
        </p:txBody>
      </p:sp>
      <p:sp>
        <p:nvSpPr>
          <p:cNvPr id="26637" name="TextBox 10"/>
          <p:cNvSpPr txBox="1">
            <a:spLocks noChangeArrowheads="1"/>
          </p:cNvSpPr>
          <p:nvPr/>
        </p:nvSpPr>
        <p:spPr bwMode="auto">
          <a:xfrm rot="-4525370">
            <a:off x="8717756" y="3112294"/>
            <a:ext cx="1011238" cy="311150"/>
          </a:xfrm>
          <a:prstGeom prst="rect">
            <a:avLst/>
          </a:prstGeom>
          <a:noFill/>
          <a:ln w="9525">
            <a:noFill/>
            <a:miter lim="800000"/>
            <a:headEnd/>
            <a:tailEnd/>
          </a:ln>
        </p:spPr>
        <p:txBody>
          <a:bodyPr wrap="none" lIns="89584" tIns="44792" rIns="89584" bIns="44792">
            <a:prstTxWarp prst="textNoShape">
              <a:avLst/>
            </a:prstTxWarp>
            <a:spAutoFit/>
          </a:bodyPr>
          <a:lstStyle/>
          <a:p>
            <a:r>
              <a:rPr lang="en-US" sz="1400" b="1" i="1">
                <a:latin typeface="Times" pitchFamily="-112" charset="0"/>
                <a:ea typeface="Times" pitchFamily="-112" charset="0"/>
                <a:cs typeface="Times" pitchFamily="-112" charset="0"/>
              </a:rPr>
              <a:t>W</a:t>
            </a:r>
            <a:r>
              <a:rPr lang="en-US" sz="1400" b="1" i="1" baseline="30000">
                <a:latin typeface="Times" pitchFamily="-112" charset="0"/>
                <a:ea typeface="Times" pitchFamily="-112" charset="0"/>
                <a:cs typeface="Times" pitchFamily="-112" charset="0"/>
              </a:rPr>
              <a:t>2</a:t>
            </a:r>
            <a:r>
              <a:rPr lang="en-US" sz="1400" b="1" i="1">
                <a:latin typeface="Times" pitchFamily="-112" charset="0"/>
                <a:ea typeface="Times" pitchFamily="-112" charset="0"/>
                <a:cs typeface="Times" pitchFamily="-112" charset="0"/>
              </a:rPr>
              <a:t>=2GeV</a:t>
            </a:r>
            <a:r>
              <a:rPr lang="en-US" sz="1400" b="1" i="1" baseline="30000">
                <a:latin typeface="Times" pitchFamily="-112" charset="0"/>
                <a:ea typeface="Times" pitchFamily="-112" charset="0"/>
                <a:cs typeface="Times" pitchFamily="-112" charset="0"/>
              </a:rPr>
              <a:t>2</a:t>
            </a:r>
          </a:p>
        </p:txBody>
      </p:sp>
      <p:sp>
        <p:nvSpPr>
          <p:cNvPr id="26638" name="TextBox 11"/>
          <p:cNvSpPr txBox="1">
            <a:spLocks noChangeArrowheads="1"/>
          </p:cNvSpPr>
          <p:nvPr/>
        </p:nvSpPr>
        <p:spPr bwMode="auto">
          <a:xfrm rot="-5204183">
            <a:off x="9024144" y="2999582"/>
            <a:ext cx="1146175" cy="312737"/>
          </a:xfrm>
          <a:prstGeom prst="rect">
            <a:avLst/>
          </a:prstGeom>
          <a:noFill/>
          <a:ln w="9525">
            <a:noFill/>
            <a:miter lim="800000"/>
            <a:headEnd/>
            <a:tailEnd/>
          </a:ln>
        </p:spPr>
        <p:txBody>
          <a:bodyPr wrap="none" lIns="89584" tIns="44792" rIns="89584" bIns="44792">
            <a:prstTxWarp prst="textNoShape">
              <a:avLst/>
            </a:prstTxWarp>
            <a:spAutoFit/>
          </a:bodyPr>
          <a:lstStyle/>
          <a:p>
            <a:r>
              <a:rPr lang="en-US" sz="1400" b="1" i="1">
                <a:latin typeface="Times" pitchFamily="-112" charset="0"/>
                <a:ea typeface="Times" pitchFamily="-112" charset="0"/>
                <a:cs typeface="Times" pitchFamily="-112" charset="0"/>
              </a:rPr>
              <a:t>W</a:t>
            </a:r>
            <a:r>
              <a:rPr lang="en-US" sz="1400" b="1" i="1" baseline="30000">
                <a:latin typeface="Times" pitchFamily="-112" charset="0"/>
                <a:ea typeface="Times" pitchFamily="-112" charset="0"/>
                <a:cs typeface="Times" pitchFamily="-112" charset="0"/>
              </a:rPr>
              <a:t>2</a:t>
            </a:r>
            <a:r>
              <a:rPr lang="en-US" sz="1400" b="1" i="1">
                <a:latin typeface="Times" pitchFamily="-112" charset="0"/>
                <a:ea typeface="Times" pitchFamily="-112" charset="0"/>
                <a:cs typeface="Times" pitchFamily="-112" charset="0"/>
              </a:rPr>
              <a:t>=1.2GeV</a:t>
            </a:r>
            <a:r>
              <a:rPr lang="en-US" sz="1400" b="1" i="1" baseline="30000">
                <a:latin typeface="Times" pitchFamily="-112" charset="0"/>
                <a:ea typeface="Times" pitchFamily="-112" charset="0"/>
                <a:cs typeface="Times" pitchFamily="-112" charset="0"/>
              </a:rPr>
              <a:t>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q2dep_all.eps"/>
          <p:cNvPicPr>
            <a:picLocks noChangeAspect="1"/>
          </p:cNvPicPr>
          <p:nvPr/>
        </p:nvPicPr>
        <mc:AlternateContent>
          <mc:Choice xmlns:ma="http://schemas.microsoft.com/office/mac/drawingml/2008/main" Requires="ma">
            <p:blipFill>
              <a:blip r:embed="rId3"/>
              <a:srcRect l="1270" t="10165" r="8889" b="3388"/>
              <a:stretch>
                <a:fillRect/>
              </a:stretch>
            </p:blipFill>
          </mc:Choice>
          <mc:Fallback>
            <p:blipFill>
              <a:blip r:embed="rId4"/>
              <a:srcRect l="1270" t="10165" r="8889" b="3388"/>
              <a:stretch>
                <a:fillRect/>
              </a:stretch>
            </p:blipFill>
          </mc:Fallback>
        </mc:AlternateContent>
        <p:spPr>
          <a:xfrm>
            <a:off x="1748767" y="1189968"/>
            <a:ext cx="6469383" cy="4666001"/>
          </a:xfrm>
          <a:prstGeom prst="rect">
            <a:avLst/>
          </a:prstGeom>
        </p:spPr>
      </p:pic>
      <p:sp>
        <p:nvSpPr>
          <p:cNvPr id="28674" name="Slide Number Placeholder 3"/>
          <p:cNvSpPr>
            <a:spLocks noGrp="1"/>
          </p:cNvSpPr>
          <p:nvPr>
            <p:ph type="sldNum" sz="quarter" idx="10"/>
          </p:nvPr>
        </p:nvSpPr>
        <p:spPr>
          <a:noFill/>
        </p:spPr>
        <p:txBody>
          <a:bodyPr/>
          <a:lstStyle/>
          <a:p>
            <a:pPr defTabSz="831850"/>
            <a:fld id="{6E055A0E-9504-9F48-85D3-C3EBC3DF1926}" type="slidenum">
              <a:rPr lang="en-US" smtClean="0"/>
              <a:pPr defTabSz="831850"/>
              <a:t>7</a:t>
            </a:fld>
            <a:endParaRPr lang="en-US" smtClean="0"/>
          </a:p>
        </p:txBody>
      </p:sp>
      <p:sp>
        <p:nvSpPr>
          <p:cNvPr id="28675" name="Rectangle 2"/>
          <p:cNvSpPr>
            <a:spLocks noGrp="1" noChangeArrowheads="1"/>
          </p:cNvSpPr>
          <p:nvPr>
            <p:ph type="title"/>
          </p:nvPr>
        </p:nvSpPr>
        <p:spPr>
          <a:xfrm>
            <a:off x="373063" y="374650"/>
            <a:ext cx="8751887" cy="395288"/>
          </a:xfrm>
        </p:spPr>
        <p:txBody>
          <a:bodyPr/>
          <a:lstStyle/>
          <a:p>
            <a:r>
              <a:rPr lang="en-US" sz="2400"/>
              <a:t>E03-103: Carbon EMC ratio and Q</a:t>
            </a:r>
            <a:r>
              <a:rPr lang="en-US" sz="2400" baseline="30000"/>
              <a:t>2</a:t>
            </a:r>
            <a:r>
              <a:rPr lang="en-US" sz="2400"/>
              <a:t>-dependence</a:t>
            </a:r>
          </a:p>
        </p:txBody>
      </p:sp>
      <p:sp>
        <p:nvSpPr>
          <p:cNvPr id="28677" name="Text Box 8"/>
          <p:cNvSpPr txBox="1">
            <a:spLocks noChangeArrowheads="1"/>
          </p:cNvSpPr>
          <p:nvPr/>
        </p:nvSpPr>
        <p:spPr bwMode="auto">
          <a:xfrm>
            <a:off x="1169473" y="6035781"/>
            <a:ext cx="6174308" cy="400372"/>
          </a:xfrm>
          <a:prstGeom prst="rect">
            <a:avLst/>
          </a:prstGeom>
          <a:noFill/>
          <a:ln w="9525">
            <a:noFill/>
            <a:round/>
            <a:headEnd/>
            <a:tailEnd/>
          </a:ln>
        </p:spPr>
        <p:txBody>
          <a:bodyPr wrap="square"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2000" dirty="0">
                <a:solidFill>
                  <a:srgbClr val="000000"/>
                </a:solidFill>
                <a:latin typeface="Times" pitchFamily="-112" charset="0"/>
                <a:ea typeface="Times" pitchFamily="-112" charset="0"/>
                <a:cs typeface="Times" pitchFamily="-112" charset="0"/>
              </a:rPr>
              <a:t>Small angle, low </a:t>
            </a:r>
            <a:r>
              <a:rPr lang="en-GB" sz="2000" i="1" dirty="0">
                <a:solidFill>
                  <a:srgbClr val="000000"/>
                </a:solidFill>
                <a:latin typeface="Times" pitchFamily="-112" charset="0"/>
                <a:ea typeface="Times" pitchFamily="-112" charset="0"/>
                <a:cs typeface="Times" pitchFamily="-112" charset="0"/>
              </a:rPr>
              <a:t>Q</a:t>
            </a:r>
            <a:r>
              <a:rPr lang="en-GB" sz="2000" i="1" baseline="30000" dirty="0">
                <a:solidFill>
                  <a:srgbClr val="000000"/>
                </a:solidFill>
                <a:latin typeface="Times" pitchFamily="-112" charset="0"/>
                <a:ea typeface="Times" pitchFamily="-112" charset="0"/>
                <a:cs typeface="Times" pitchFamily="-112" charset="0"/>
              </a:rPr>
              <a:t>2</a:t>
            </a:r>
            <a:r>
              <a:rPr lang="en-GB" sz="2000" dirty="0">
                <a:solidFill>
                  <a:srgbClr val="000000"/>
                </a:solidFill>
                <a:latin typeface="Times" pitchFamily="-112" charset="0"/>
                <a:ea typeface="Times" pitchFamily="-112" charset="0"/>
                <a:cs typeface="Times" pitchFamily="-112" charset="0"/>
              </a:rPr>
              <a:t> </a:t>
            </a:r>
            <a:r>
              <a:rPr lang="en-GB" sz="2000" dirty="0" err="1">
                <a:solidFill>
                  <a:srgbClr val="000000"/>
                </a:solidFill>
                <a:latin typeface="Wingdings" pitchFamily="-112" charset="2"/>
                <a:ea typeface="Wingdings" pitchFamily="-112" charset="2"/>
                <a:cs typeface="Wingdings" pitchFamily="-112" charset="2"/>
              </a:rPr>
              <a:t></a:t>
            </a:r>
            <a:r>
              <a:rPr lang="en-GB" sz="2000" dirty="0">
                <a:solidFill>
                  <a:srgbClr val="000000"/>
                </a:solidFill>
                <a:latin typeface="Times" pitchFamily="-112" charset="0"/>
                <a:ea typeface="Times" pitchFamily="-112" charset="0"/>
                <a:cs typeface="Times" pitchFamily="-112" charset="0"/>
              </a:rPr>
              <a:t> clear </a:t>
            </a:r>
            <a:r>
              <a:rPr lang="en-GB" sz="2000" dirty="0">
                <a:solidFill>
                  <a:srgbClr val="FF1916"/>
                </a:solidFill>
                <a:latin typeface="Times" pitchFamily="-112" charset="0"/>
                <a:ea typeface="Times" pitchFamily="-112" charset="0"/>
                <a:cs typeface="Times" pitchFamily="-112" charset="0"/>
              </a:rPr>
              <a:t>scaling violations </a:t>
            </a:r>
            <a:r>
              <a:rPr lang="en-GB" sz="2000" dirty="0">
                <a:solidFill>
                  <a:srgbClr val="000000"/>
                </a:solidFill>
                <a:latin typeface="Times" pitchFamily="-112" charset="0"/>
                <a:ea typeface="Times" pitchFamily="-112" charset="0"/>
                <a:cs typeface="Times" pitchFamily="-112" charset="0"/>
              </a:rPr>
              <a:t>for </a:t>
            </a:r>
            <a:r>
              <a:rPr lang="en-GB" sz="2000" i="1" dirty="0" err="1">
                <a:solidFill>
                  <a:srgbClr val="000000"/>
                </a:solidFill>
                <a:latin typeface="Times" pitchFamily="-112" charset="0"/>
                <a:ea typeface="Times" pitchFamily="-112" charset="0"/>
                <a:cs typeface="Times" pitchFamily="-112" charset="0"/>
              </a:rPr>
              <a:t>x</a:t>
            </a:r>
            <a:r>
              <a:rPr lang="en-GB" sz="2000" i="1" dirty="0">
                <a:solidFill>
                  <a:srgbClr val="000000"/>
                </a:solidFill>
                <a:latin typeface="Times" pitchFamily="-112" charset="0"/>
                <a:ea typeface="Times" pitchFamily="-112" charset="0"/>
                <a:cs typeface="Times" pitchFamily="-112" charset="0"/>
              </a:rPr>
              <a:t>&gt;</a:t>
            </a:r>
            <a:r>
              <a:rPr lang="en-GB" sz="2000" i="1" dirty="0" smtClean="0">
                <a:solidFill>
                  <a:srgbClr val="000000"/>
                </a:solidFill>
                <a:latin typeface="Times" pitchFamily="-112" charset="0"/>
                <a:ea typeface="Times" pitchFamily="-112" charset="0"/>
                <a:cs typeface="Times" pitchFamily="-112" charset="0"/>
              </a:rPr>
              <a:t>0.7</a:t>
            </a:r>
            <a:endParaRPr lang="en-GB" sz="2000" dirty="0" smtClean="0">
              <a:solidFill>
                <a:srgbClr val="000000"/>
              </a:solidFill>
              <a:latin typeface="Times" pitchFamily="-112" charset="0"/>
              <a:ea typeface="Times" pitchFamily="-112" charset="0"/>
              <a:cs typeface="Times" pitchFamily="-112" charset="0"/>
            </a:endParaRPr>
          </a:p>
        </p:txBody>
      </p:sp>
      <p:sp>
        <p:nvSpPr>
          <p:cNvPr id="28678" name="Rectangle 3"/>
          <p:cNvSpPr>
            <a:spLocks noChangeArrowheads="1"/>
          </p:cNvSpPr>
          <p:nvPr/>
        </p:nvSpPr>
        <p:spPr bwMode="auto">
          <a:xfrm rot="-1380000">
            <a:off x="6629238" y="4168156"/>
            <a:ext cx="1375074" cy="369887"/>
          </a:xfrm>
          <a:prstGeom prst="rect">
            <a:avLst/>
          </a:prstGeom>
          <a:noFill/>
          <a:ln w="9525">
            <a:noFill/>
            <a:round/>
            <a:headEnd/>
            <a:tailEnd/>
          </a:ln>
        </p:spPr>
        <p:txBody>
          <a:bodyPr wrap="square"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1800" dirty="0">
                <a:solidFill>
                  <a:srgbClr val="808080"/>
                </a:solidFill>
              </a:rPr>
              <a:t>Preliminary</a:t>
            </a:r>
          </a:p>
        </p:txBody>
      </p:sp>
      <p:sp>
        <p:nvSpPr>
          <p:cNvPr id="28679" name="Rectangle 10"/>
          <p:cNvSpPr>
            <a:spLocks noChangeArrowheads="1"/>
          </p:cNvSpPr>
          <p:nvPr/>
        </p:nvSpPr>
        <p:spPr bwMode="auto">
          <a:xfrm>
            <a:off x="2825750" y="1416050"/>
            <a:ext cx="971550" cy="1403350"/>
          </a:xfrm>
          <a:prstGeom prst="rect">
            <a:avLst/>
          </a:prstGeom>
          <a:noFill/>
          <a:ln w="9525">
            <a:solidFill>
              <a:srgbClr val="FF6600"/>
            </a:solidFill>
            <a:round/>
            <a:headEnd/>
            <a:tailEnd/>
          </a:ln>
        </p:spPr>
        <p:txBody>
          <a:bodyPr lIns="89584" tIns="44792" rIns="89584" bIns="44792">
            <a:prstTxWarp prst="textNoShape">
              <a:avLst/>
            </a:prstTxWarp>
          </a:bodyPr>
          <a:lstStyle/>
          <a:p>
            <a:endParaRPr lang="en-US"/>
          </a:p>
        </p:txBody>
      </p:sp>
      <p:cxnSp>
        <p:nvCxnSpPr>
          <p:cNvPr id="28680" name="Straight Arrow Connector 12"/>
          <p:cNvCxnSpPr>
            <a:cxnSpLocks noChangeShapeType="1"/>
          </p:cNvCxnSpPr>
          <p:nvPr/>
        </p:nvCxnSpPr>
        <p:spPr bwMode="auto">
          <a:xfrm flipV="1">
            <a:off x="1500188" y="2514600"/>
            <a:ext cx="1306512" cy="708026"/>
          </a:xfrm>
          <a:prstGeom prst="straightConnector1">
            <a:avLst/>
          </a:prstGeom>
          <a:noFill/>
          <a:ln w="9525">
            <a:solidFill>
              <a:srgbClr val="FF6600"/>
            </a:solidFill>
            <a:round/>
            <a:headEnd/>
            <a:tailEnd type="arrow" w="med" len="med"/>
          </a:ln>
        </p:spPr>
      </p:cxnSp>
      <p:sp>
        <p:nvSpPr>
          <p:cNvPr id="28681" name="TextBox 13"/>
          <p:cNvSpPr txBox="1">
            <a:spLocks noChangeArrowheads="1"/>
          </p:cNvSpPr>
          <p:nvPr/>
        </p:nvSpPr>
        <p:spPr bwMode="auto">
          <a:xfrm>
            <a:off x="500063" y="2954338"/>
            <a:ext cx="1009219" cy="398235"/>
          </a:xfrm>
          <a:prstGeom prst="rect">
            <a:avLst/>
          </a:prstGeom>
          <a:noFill/>
          <a:ln w="9525">
            <a:noFill/>
            <a:miter lim="800000"/>
            <a:headEnd/>
            <a:tailEnd/>
          </a:ln>
        </p:spPr>
        <p:txBody>
          <a:bodyPr wrap="none" lIns="89584" tIns="44792" rIns="89584" bIns="44792">
            <a:prstTxWarp prst="textNoShape">
              <a:avLst/>
            </a:prstTxWarp>
            <a:spAutoFit/>
          </a:bodyPr>
          <a:lstStyle/>
          <a:p>
            <a:r>
              <a:rPr lang="en-US" sz="2000" dirty="0">
                <a:solidFill>
                  <a:srgbClr val="FF6600"/>
                </a:solidFill>
                <a:latin typeface="Times" pitchFamily="-112" charset="0"/>
                <a:ea typeface="Times" pitchFamily="-112" charset="0"/>
                <a:cs typeface="Times" pitchFamily="-112" charset="0"/>
              </a:rPr>
              <a:t>at </a:t>
            </a:r>
            <a:r>
              <a:rPr lang="en-US" sz="2000" i="1" dirty="0" err="1">
                <a:solidFill>
                  <a:srgbClr val="FF6600"/>
                </a:solidFill>
                <a:latin typeface="Times" pitchFamily="-112" charset="0"/>
                <a:ea typeface="Times" pitchFamily="-112" charset="0"/>
                <a:cs typeface="Times" pitchFamily="-112" charset="0"/>
              </a:rPr>
              <a:t>x</a:t>
            </a:r>
            <a:r>
              <a:rPr lang="en-US" sz="2000" dirty="0">
                <a:solidFill>
                  <a:srgbClr val="FF6600"/>
                </a:solidFill>
                <a:latin typeface="Times" pitchFamily="-112" charset="0"/>
                <a:ea typeface="Times" pitchFamily="-112" charset="0"/>
                <a:cs typeface="Times" pitchFamily="-112" charset="0"/>
              </a:rPr>
              <a:t>=0.6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q2dep_all.eps"/>
          <p:cNvPicPr>
            <a:picLocks noChangeAspect="1"/>
          </p:cNvPicPr>
          <p:nvPr/>
        </p:nvPicPr>
        <mc:AlternateContent>
          <mc:Choice xmlns:ma="http://schemas.microsoft.com/office/mac/drawingml/2008/main" Requires="ma">
            <p:blipFill>
              <a:blip r:embed="rId3"/>
              <a:srcRect l="1270" t="10165" r="8889" b="3388"/>
              <a:stretch>
                <a:fillRect/>
              </a:stretch>
            </p:blipFill>
          </mc:Choice>
          <mc:Fallback>
            <p:blipFill>
              <a:blip r:embed="rId4"/>
              <a:srcRect l="1270" t="10165" r="8889" b="3388"/>
              <a:stretch>
                <a:fillRect/>
              </a:stretch>
            </p:blipFill>
          </mc:Fallback>
        </mc:AlternateContent>
        <p:spPr>
          <a:xfrm>
            <a:off x="1748767" y="1189968"/>
            <a:ext cx="6469383" cy="4666001"/>
          </a:xfrm>
          <a:prstGeom prst="rect">
            <a:avLst/>
          </a:prstGeom>
        </p:spPr>
      </p:pic>
      <p:sp>
        <p:nvSpPr>
          <p:cNvPr id="28674" name="Slide Number Placeholder 3"/>
          <p:cNvSpPr>
            <a:spLocks noGrp="1"/>
          </p:cNvSpPr>
          <p:nvPr>
            <p:ph type="sldNum" sz="quarter" idx="10"/>
          </p:nvPr>
        </p:nvSpPr>
        <p:spPr>
          <a:noFill/>
        </p:spPr>
        <p:txBody>
          <a:bodyPr/>
          <a:lstStyle/>
          <a:p>
            <a:pPr defTabSz="831850"/>
            <a:fld id="{6E055A0E-9504-9F48-85D3-C3EBC3DF1926}" type="slidenum">
              <a:rPr lang="en-US" smtClean="0"/>
              <a:pPr defTabSz="831850"/>
              <a:t>8</a:t>
            </a:fld>
            <a:endParaRPr lang="en-US" smtClean="0"/>
          </a:p>
        </p:txBody>
      </p:sp>
      <p:sp>
        <p:nvSpPr>
          <p:cNvPr id="28675" name="Rectangle 2"/>
          <p:cNvSpPr>
            <a:spLocks noGrp="1" noChangeArrowheads="1"/>
          </p:cNvSpPr>
          <p:nvPr>
            <p:ph type="title"/>
          </p:nvPr>
        </p:nvSpPr>
        <p:spPr>
          <a:xfrm>
            <a:off x="373063" y="374650"/>
            <a:ext cx="8751887" cy="395288"/>
          </a:xfrm>
        </p:spPr>
        <p:txBody>
          <a:bodyPr/>
          <a:lstStyle/>
          <a:p>
            <a:r>
              <a:rPr lang="en-US" sz="2400"/>
              <a:t>E03-103: Carbon EMC ratio and Q</a:t>
            </a:r>
            <a:r>
              <a:rPr lang="en-US" sz="2400" baseline="30000"/>
              <a:t>2</a:t>
            </a:r>
            <a:r>
              <a:rPr lang="en-US" sz="2400"/>
              <a:t>-dependence</a:t>
            </a:r>
          </a:p>
        </p:txBody>
      </p:sp>
      <p:sp>
        <p:nvSpPr>
          <p:cNvPr id="28678" name="Rectangle 3"/>
          <p:cNvSpPr>
            <a:spLocks noChangeArrowheads="1"/>
          </p:cNvSpPr>
          <p:nvPr/>
        </p:nvSpPr>
        <p:spPr bwMode="auto">
          <a:xfrm rot="-1380000">
            <a:off x="6629238" y="4168156"/>
            <a:ext cx="1375074" cy="369887"/>
          </a:xfrm>
          <a:prstGeom prst="rect">
            <a:avLst/>
          </a:prstGeom>
          <a:noFill/>
          <a:ln w="9525">
            <a:noFill/>
            <a:round/>
            <a:headEnd/>
            <a:tailEnd/>
          </a:ln>
        </p:spPr>
        <p:txBody>
          <a:bodyPr wrap="square"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1800" dirty="0">
                <a:solidFill>
                  <a:srgbClr val="808080"/>
                </a:solidFill>
              </a:rPr>
              <a:t>Preliminary</a:t>
            </a:r>
          </a:p>
        </p:txBody>
      </p:sp>
      <p:sp>
        <p:nvSpPr>
          <p:cNvPr id="28681" name="TextBox 13"/>
          <p:cNvSpPr txBox="1">
            <a:spLocks noChangeArrowheads="1"/>
          </p:cNvSpPr>
          <p:nvPr/>
        </p:nvSpPr>
        <p:spPr bwMode="auto">
          <a:xfrm>
            <a:off x="500063" y="2954338"/>
            <a:ext cx="1009219" cy="398235"/>
          </a:xfrm>
          <a:prstGeom prst="rect">
            <a:avLst/>
          </a:prstGeom>
          <a:noFill/>
          <a:ln w="9525">
            <a:noFill/>
            <a:miter lim="800000"/>
            <a:headEnd/>
            <a:tailEnd/>
          </a:ln>
        </p:spPr>
        <p:txBody>
          <a:bodyPr wrap="none" lIns="89584" tIns="44792" rIns="89584" bIns="44792">
            <a:prstTxWarp prst="textNoShape">
              <a:avLst/>
            </a:prstTxWarp>
            <a:spAutoFit/>
          </a:bodyPr>
          <a:lstStyle/>
          <a:p>
            <a:r>
              <a:rPr lang="en-US" sz="2000" dirty="0">
                <a:solidFill>
                  <a:srgbClr val="FF6600"/>
                </a:solidFill>
                <a:latin typeface="Times" pitchFamily="-112" charset="0"/>
                <a:ea typeface="Times" pitchFamily="-112" charset="0"/>
                <a:cs typeface="Times" pitchFamily="-112" charset="0"/>
              </a:rPr>
              <a:t>at </a:t>
            </a:r>
            <a:r>
              <a:rPr lang="en-US" sz="2000" i="1" dirty="0" err="1">
                <a:solidFill>
                  <a:srgbClr val="FF6600"/>
                </a:solidFill>
                <a:latin typeface="Times" pitchFamily="-112" charset="0"/>
                <a:ea typeface="Times" pitchFamily="-112" charset="0"/>
                <a:cs typeface="Times" pitchFamily="-112" charset="0"/>
              </a:rPr>
              <a:t>x</a:t>
            </a:r>
            <a:r>
              <a:rPr lang="en-US" sz="2000" dirty="0">
                <a:solidFill>
                  <a:srgbClr val="FF6600"/>
                </a:solidFill>
                <a:latin typeface="Times" pitchFamily="-112" charset="0"/>
                <a:ea typeface="Times" pitchFamily="-112" charset="0"/>
                <a:cs typeface="Times" pitchFamily="-112" charset="0"/>
              </a:rPr>
              <a:t>=0.6</a:t>
            </a:r>
          </a:p>
        </p:txBody>
      </p:sp>
      <p:sp>
        <p:nvSpPr>
          <p:cNvPr id="12" name="Rectangle 10"/>
          <p:cNvSpPr>
            <a:spLocks noChangeArrowheads="1"/>
          </p:cNvSpPr>
          <p:nvPr/>
        </p:nvSpPr>
        <p:spPr bwMode="auto">
          <a:xfrm>
            <a:off x="2813050" y="3898900"/>
            <a:ext cx="971550" cy="901700"/>
          </a:xfrm>
          <a:prstGeom prst="rect">
            <a:avLst/>
          </a:prstGeom>
          <a:noFill/>
          <a:ln w="9525">
            <a:solidFill>
              <a:srgbClr val="FF6600"/>
            </a:solidFill>
            <a:round/>
            <a:headEnd/>
            <a:tailEnd/>
          </a:ln>
        </p:spPr>
        <p:txBody>
          <a:bodyPr lIns="89584" tIns="44792" rIns="89584" bIns="44792">
            <a:prstTxWarp prst="textNoShape">
              <a:avLst/>
            </a:prstTxWarp>
          </a:bodyPr>
          <a:lstStyle/>
          <a:p>
            <a:endParaRPr lang="en-US"/>
          </a:p>
        </p:txBody>
      </p:sp>
      <p:cxnSp>
        <p:nvCxnSpPr>
          <p:cNvPr id="13" name="Straight Arrow Connector 12"/>
          <p:cNvCxnSpPr>
            <a:cxnSpLocks noChangeShapeType="1"/>
          </p:cNvCxnSpPr>
          <p:nvPr/>
        </p:nvCxnSpPr>
        <p:spPr bwMode="auto">
          <a:xfrm>
            <a:off x="1511300" y="3238500"/>
            <a:ext cx="1244600" cy="825500"/>
          </a:xfrm>
          <a:prstGeom prst="straightConnector1">
            <a:avLst/>
          </a:prstGeom>
          <a:noFill/>
          <a:ln w="9525">
            <a:solidFill>
              <a:srgbClr val="FF6600"/>
            </a:solidFill>
            <a:round/>
            <a:headEnd/>
            <a:tailEnd type="arrow" w="med" len="med"/>
          </a:ln>
        </p:spPr>
      </p:cxnSp>
      <p:sp>
        <p:nvSpPr>
          <p:cNvPr id="20" name="Text Box 8"/>
          <p:cNvSpPr txBox="1">
            <a:spLocks noChangeArrowheads="1"/>
          </p:cNvSpPr>
          <p:nvPr/>
        </p:nvSpPr>
        <p:spPr bwMode="auto">
          <a:xfrm>
            <a:off x="1170432" y="6035040"/>
            <a:ext cx="6124008" cy="401638"/>
          </a:xfrm>
          <a:prstGeom prst="rect">
            <a:avLst/>
          </a:prstGeom>
          <a:noFill/>
          <a:ln w="9525">
            <a:noFill/>
            <a:round/>
            <a:headEnd/>
            <a:tailEnd/>
          </a:ln>
        </p:spPr>
        <p:txBody>
          <a:bodyPr wrap="square"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2000" dirty="0">
                <a:solidFill>
                  <a:srgbClr val="000000"/>
                </a:solidFill>
                <a:latin typeface="Times" pitchFamily="-112" charset="0"/>
                <a:ea typeface="Times" pitchFamily="-112" charset="0"/>
                <a:cs typeface="Times" pitchFamily="-112" charset="0"/>
              </a:rPr>
              <a:t>At larger angles </a:t>
            </a:r>
            <a:r>
              <a:rPr lang="en-GB" sz="2000" dirty="0" err="1">
                <a:solidFill>
                  <a:srgbClr val="000000"/>
                </a:solidFill>
                <a:latin typeface="Wingdings" pitchFamily="-112" charset="2"/>
                <a:ea typeface="Wingdings" pitchFamily="-112" charset="2"/>
                <a:cs typeface="Wingdings" pitchFamily="-112" charset="2"/>
              </a:rPr>
              <a:t></a:t>
            </a:r>
            <a:r>
              <a:rPr lang="en-GB" sz="2000" dirty="0">
                <a:solidFill>
                  <a:srgbClr val="000000"/>
                </a:solidFill>
                <a:latin typeface="Times" pitchFamily="-112" charset="0"/>
                <a:ea typeface="Times" pitchFamily="-112" charset="0"/>
                <a:cs typeface="Times" pitchFamily="-112" charset="0"/>
              </a:rPr>
              <a:t> indication of </a:t>
            </a:r>
            <a:r>
              <a:rPr lang="en-GB" sz="2000" dirty="0">
                <a:solidFill>
                  <a:srgbClr val="FF1916"/>
                </a:solidFill>
                <a:latin typeface="Times" pitchFamily="-112" charset="0"/>
                <a:ea typeface="Times" pitchFamily="-112" charset="0"/>
                <a:cs typeface="Times" pitchFamily="-112" charset="0"/>
              </a:rPr>
              <a:t>scaling</a:t>
            </a:r>
            <a:r>
              <a:rPr lang="en-GB" sz="2000" dirty="0">
                <a:solidFill>
                  <a:srgbClr val="000000"/>
                </a:solidFill>
                <a:latin typeface="Times" pitchFamily="-112" charset="0"/>
                <a:ea typeface="Times" pitchFamily="-112" charset="0"/>
                <a:cs typeface="Times" pitchFamily="-112" charset="0"/>
              </a:rPr>
              <a:t> to very large </a:t>
            </a:r>
            <a:r>
              <a:rPr lang="en-GB" sz="2000" i="1" dirty="0" err="1">
                <a:solidFill>
                  <a:srgbClr val="000000"/>
                </a:solidFill>
                <a:latin typeface="Times" pitchFamily="-112" charset="0"/>
                <a:ea typeface="Times" pitchFamily="-112" charset="0"/>
                <a:cs typeface="Times" pitchFamily="-112" charset="0"/>
              </a:rPr>
              <a:t>x</a:t>
            </a:r>
            <a:endParaRPr lang="en-GB" sz="2000" i="1" dirty="0">
              <a:solidFill>
                <a:srgbClr val="000000"/>
              </a:solidFill>
              <a:latin typeface="Times" pitchFamily="-112" charset="0"/>
              <a:ea typeface="Times" pitchFamily="-112" charset="0"/>
              <a:cs typeface="Times" pitchFamily="-11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carbon_pub_2.eps"/>
          <p:cNvPicPr>
            <a:picLocks noChangeAspect="1"/>
          </p:cNvPicPr>
          <p:nvPr/>
        </p:nvPicPr>
        <mc:AlternateContent>
          <mc:Choice xmlns:ma="http://schemas.microsoft.com/office/mac/drawingml/2008/main" Requires="ma">
            <p:blipFill>
              <a:blip r:embed="rId3"/>
              <a:srcRect t="11012" r="7619" b="3388"/>
              <a:stretch>
                <a:fillRect/>
              </a:stretch>
            </p:blipFill>
          </mc:Choice>
          <mc:Fallback>
            <p:blipFill>
              <a:blip r:embed="rId4"/>
              <a:srcRect t="11012" r="7619" b="3388"/>
              <a:stretch>
                <a:fillRect/>
              </a:stretch>
            </p:blipFill>
          </mc:Fallback>
        </mc:AlternateContent>
        <p:spPr>
          <a:xfrm>
            <a:off x="1215027" y="1781808"/>
            <a:ext cx="6652167" cy="4620262"/>
          </a:xfrm>
          <a:prstGeom prst="rect">
            <a:avLst/>
          </a:prstGeom>
        </p:spPr>
      </p:pic>
      <p:sp>
        <p:nvSpPr>
          <p:cNvPr id="20" name="Process 19"/>
          <p:cNvSpPr/>
          <p:nvPr/>
        </p:nvSpPr>
        <p:spPr bwMode="auto">
          <a:xfrm>
            <a:off x="7281619" y="1129886"/>
            <a:ext cx="2291207" cy="1322404"/>
          </a:xfrm>
          <a:prstGeom prst="flowChartProcess">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Arial Unicode MS" pitchFamily="34" charset="-128"/>
              <a:cs typeface="Arial Unicode MS" pitchFamily="34" charset="-128"/>
            </a:endParaRPr>
          </a:p>
        </p:txBody>
      </p:sp>
      <p:sp>
        <p:nvSpPr>
          <p:cNvPr id="16" name="TextBox 15"/>
          <p:cNvSpPr txBox="1"/>
          <p:nvPr/>
        </p:nvSpPr>
        <p:spPr>
          <a:xfrm>
            <a:off x="7290548" y="1862260"/>
            <a:ext cx="338629" cy="369332"/>
          </a:xfrm>
          <a:prstGeom prst="rect">
            <a:avLst/>
          </a:prstGeom>
          <a:noFill/>
        </p:spPr>
        <p:txBody>
          <a:bodyPr wrap="square" rtlCol="0">
            <a:spAutoFit/>
          </a:bodyPr>
          <a:lstStyle/>
          <a:p>
            <a:r>
              <a:rPr lang="en-US" sz="1800" dirty="0" smtClean="0">
                <a:solidFill>
                  <a:srgbClr val="1200FF"/>
                </a:solidFill>
              </a:rPr>
              <a:t>X</a:t>
            </a:r>
            <a:endParaRPr lang="en-US" sz="1800" dirty="0">
              <a:solidFill>
                <a:srgbClr val="1200FF"/>
              </a:solidFill>
            </a:endParaRPr>
          </a:p>
        </p:txBody>
      </p:sp>
      <p:sp>
        <p:nvSpPr>
          <p:cNvPr id="36866" name="Slide Number Placeholder 3"/>
          <p:cNvSpPr>
            <a:spLocks noGrp="1"/>
          </p:cNvSpPr>
          <p:nvPr>
            <p:ph type="sldNum" sz="quarter" idx="10"/>
          </p:nvPr>
        </p:nvSpPr>
        <p:spPr>
          <a:noFill/>
        </p:spPr>
        <p:txBody>
          <a:bodyPr/>
          <a:lstStyle/>
          <a:p>
            <a:pPr defTabSz="831850"/>
            <a:fld id="{3C56C35E-4E0D-284E-9E8D-628DB6457588}" type="slidenum">
              <a:rPr lang="en-US" smtClean="0"/>
              <a:pPr defTabSz="831850"/>
              <a:t>9</a:t>
            </a:fld>
            <a:endParaRPr lang="en-US" smtClean="0"/>
          </a:p>
        </p:txBody>
      </p:sp>
      <p:sp>
        <p:nvSpPr>
          <p:cNvPr id="36867" name="Rectangle 2"/>
          <p:cNvSpPr>
            <a:spLocks noGrp="1" noChangeArrowheads="1"/>
          </p:cNvSpPr>
          <p:nvPr>
            <p:ph type="title"/>
          </p:nvPr>
        </p:nvSpPr>
        <p:spPr>
          <a:xfrm>
            <a:off x="373063" y="374650"/>
            <a:ext cx="8751887" cy="388938"/>
          </a:xfrm>
        </p:spPr>
        <p:txBody>
          <a:bodyPr/>
          <a:lstStyle/>
          <a:p>
            <a:r>
              <a:rPr lang="en-US" sz="2400"/>
              <a:t>E03-103: Carbon EMC ratio</a:t>
            </a:r>
          </a:p>
        </p:txBody>
      </p:sp>
      <p:sp>
        <p:nvSpPr>
          <p:cNvPr id="36870" name="Rectangle 4"/>
          <p:cNvSpPr>
            <a:spLocks noChangeArrowheads="1"/>
          </p:cNvSpPr>
          <p:nvPr/>
        </p:nvSpPr>
        <p:spPr bwMode="auto">
          <a:xfrm rot="-1380000">
            <a:off x="6231766" y="4737424"/>
            <a:ext cx="1409229" cy="369594"/>
          </a:xfrm>
          <a:prstGeom prst="rect">
            <a:avLst/>
          </a:prstGeom>
          <a:noFill/>
          <a:ln w="9525">
            <a:noFill/>
            <a:round/>
            <a:headEnd/>
            <a:tailEnd/>
          </a:ln>
        </p:spPr>
        <p:txBody>
          <a:bodyPr wrap="square"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1800" dirty="0">
                <a:solidFill>
                  <a:srgbClr val="808080"/>
                </a:solidFill>
              </a:rPr>
              <a:t>Preliminary</a:t>
            </a:r>
          </a:p>
        </p:txBody>
      </p:sp>
      <p:sp>
        <p:nvSpPr>
          <p:cNvPr id="13" name="Oval 12"/>
          <p:cNvSpPr>
            <a:spLocks noChangeArrowheads="1"/>
          </p:cNvSpPr>
          <p:nvPr/>
        </p:nvSpPr>
        <p:spPr bwMode="auto">
          <a:xfrm>
            <a:off x="7379623" y="1355504"/>
            <a:ext cx="167628" cy="172630"/>
          </a:xfrm>
          <a:prstGeom prst="ellipse">
            <a:avLst/>
          </a:prstGeom>
          <a:solidFill>
            <a:srgbClr val="1200FF"/>
          </a:solidFill>
          <a:ln w="9525">
            <a:solidFill>
              <a:srgbClr val="1200FF"/>
            </a:solidFill>
            <a:round/>
            <a:headEnd/>
            <a:tailEnd/>
          </a:ln>
        </p:spPr>
        <p:txBody>
          <a:bodyPr wrap="none" anchor="ctr">
            <a:prstTxWarp prst="textNoShape">
              <a:avLst/>
            </a:prstTxWarp>
          </a:bodyPr>
          <a:lstStyle/>
          <a:p>
            <a:endParaRPr lang="en-US"/>
          </a:p>
        </p:txBody>
      </p:sp>
      <p:sp>
        <p:nvSpPr>
          <p:cNvPr id="14" name="Oval 13"/>
          <p:cNvSpPr>
            <a:spLocks noChangeArrowheads="1"/>
          </p:cNvSpPr>
          <p:nvPr/>
        </p:nvSpPr>
        <p:spPr bwMode="auto">
          <a:xfrm>
            <a:off x="7379623" y="1650457"/>
            <a:ext cx="167628" cy="172630"/>
          </a:xfrm>
          <a:prstGeom prst="ellipse">
            <a:avLst/>
          </a:prstGeom>
          <a:solidFill>
            <a:schemeClr val="bg1"/>
          </a:solidFill>
          <a:ln w="9525">
            <a:solidFill>
              <a:srgbClr val="1200FF"/>
            </a:solidFill>
            <a:round/>
            <a:headEnd/>
            <a:tailEnd/>
          </a:ln>
        </p:spPr>
        <p:txBody>
          <a:bodyPr wrap="none" anchor="ctr">
            <a:prstTxWarp prst="textNoShape">
              <a:avLst/>
            </a:prstTxWarp>
          </a:bodyPr>
          <a:lstStyle/>
          <a:p>
            <a:endParaRPr lang="en-US"/>
          </a:p>
        </p:txBody>
      </p:sp>
      <p:sp>
        <p:nvSpPr>
          <p:cNvPr id="15" name="Oval 14"/>
          <p:cNvSpPr>
            <a:spLocks noChangeAspect="1" noChangeArrowheads="1"/>
          </p:cNvSpPr>
          <p:nvPr/>
        </p:nvSpPr>
        <p:spPr bwMode="auto">
          <a:xfrm>
            <a:off x="7408935" y="2013326"/>
            <a:ext cx="100285" cy="98469"/>
          </a:xfrm>
          <a:prstGeom prst="ellipse">
            <a:avLst/>
          </a:prstGeom>
          <a:solidFill>
            <a:srgbClr val="1200FF"/>
          </a:solidFill>
          <a:ln w="9525">
            <a:solidFill>
              <a:srgbClr val="1200FF"/>
            </a:solidFill>
            <a:round/>
            <a:headEnd/>
            <a:tailEnd/>
          </a:ln>
        </p:spPr>
        <p:txBody>
          <a:bodyPr wrap="none" anchor="ctr">
            <a:prstTxWarp prst="textNoShape">
              <a:avLst/>
            </a:prstTxWarp>
          </a:bodyPr>
          <a:lstStyle/>
          <a:p>
            <a:endParaRPr lang="en-US"/>
          </a:p>
        </p:txBody>
      </p:sp>
      <p:sp>
        <p:nvSpPr>
          <p:cNvPr id="17" name="TextBox 16"/>
          <p:cNvSpPr txBox="1"/>
          <p:nvPr/>
        </p:nvSpPr>
        <p:spPr>
          <a:xfrm>
            <a:off x="7593049" y="1284723"/>
            <a:ext cx="1555421" cy="369332"/>
          </a:xfrm>
          <a:prstGeom prst="rect">
            <a:avLst/>
          </a:prstGeom>
          <a:noFill/>
        </p:spPr>
        <p:txBody>
          <a:bodyPr wrap="none" rtlCol="0">
            <a:spAutoFit/>
          </a:bodyPr>
          <a:lstStyle/>
          <a:p>
            <a:r>
              <a:rPr lang="en-US" sz="1800" dirty="0" smtClean="0"/>
              <a:t>W</a:t>
            </a:r>
            <a:r>
              <a:rPr lang="en-US" sz="1800" baseline="30000" dirty="0" smtClean="0"/>
              <a:t>2</a:t>
            </a:r>
            <a:r>
              <a:rPr lang="en-US" sz="1800" dirty="0" smtClean="0"/>
              <a:t>&gt;4.0 GeV</a:t>
            </a:r>
            <a:r>
              <a:rPr lang="en-US" sz="1800" baseline="30000" dirty="0" smtClean="0"/>
              <a:t>2</a:t>
            </a:r>
            <a:endParaRPr lang="en-US" sz="1800" baseline="30000" dirty="0"/>
          </a:p>
        </p:txBody>
      </p:sp>
      <p:sp>
        <p:nvSpPr>
          <p:cNvPr id="18" name="TextBox 17"/>
          <p:cNvSpPr txBox="1"/>
          <p:nvPr/>
        </p:nvSpPr>
        <p:spPr>
          <a:xfrm>
            <a:off x="7593049" y="1568054"/>
            <a:ext cx="1555421" cy="369332"/>
          </a:xfrm>
          <a:prstGeom prst="rect">
            <a:avLst/>
          </a:prstGeom>
          <a:noFill/>
        </p:spPr>
        <p:txBody>
          <a:bodyPr wrap="none" rtlCol="0">
            <a:spAutoFit/>
          </a:bodyPr>
          <a:lstStyle/>
          <a:p>
            <a:r>
              <a:rPr lang="en-US" sz="1800" dirty="0" smtClean="0"/>
              <a:t>W</a:t>
            </a:r>
            <a:r>
              <a:rPr lang="en-US" sz="1800" baseline="30000" dirty="0" smtClean="0"/>
              <a:t>2</a:t>
            </a:r>
            <a:r>
              <a:rPr lang="en-US" sz="1800" dirty="0" smtClean="0"/>
              <a:t>&gt;2.0 GeV</a:t>
            </a:r>
            <a:r>
              <a:rPr lang="en-US" sz="1800" baseline="30000" dirty="0" smtClean="0"/>
              <a:t>2</a:t>
            </a:r>
            <a:endParaRPr lang="en-US" sz="1800" baseline="30000" dirty="0"/>
          </a:p>
        </p:txBody>
      </p:sp>
      <p:sp>
        <p:nvSpPr>
          <p:cNvPr id="19" name="TextBox 18"/>
          <p:cNvSpPr txBox="1"/>
          <p:nvPr/>
        </p:nvSpPr>
        <p:spPr>
          <a:xfrm>
            <a:off x="7593049" y="1869196"/>
            <a:ext cx="2011112" cy="369332"/>
          </a:xfrm>
          <a:prstGeom prst="rect">
            <a:avLst/>
          </a:prstGeom>
          <a:noFill/>
        </p:spPr>
        <p:txBody>
          <a:bodyPr wrap="none" rtlCol="0">
            <a:spAutoFit/>
          </a:bodyPr>
          <a:lstStyle/>
          <a:p>
            <a:r>
              <a:rPr lang="en-US" sz="1800" dirty="0" smtClean="0"/>
              <a:t>1.2&lt;W</a:t>
            </a:r>
            <a:r>
              <a:rPr lang="en-US" sz="1800" baseline="30000" dirty="0" smtClean="0"/>
              <a:t>2</a:t>
            </a:r>
            <a:r>
              <a:rPr lang="en-US" sz="1800" dirty="0" smtClean="0"/>
              <a:t>&lt;2.0 GeV</a:t>
            </a:r>
            <a:r>
              <a:rPr lang="en-US" sz="1800" baseline="30000" dirty="0" smtClean="0"/>
              <a:t>2</a:t>
            </a:r>
            <a:endParaRPr lang="en-US" sz="1800" baseline="30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131313"/>
      </a:dk1>
      <a:lt1>
        <a:srgbClr val="FFFFFF"/>
      </a:lt1>
      <a:dk2>
        <a:srgbClr val="0071BC"/>
      </a:dk2>
      <a:lt2>
        <a:srgbClr val="808080"/>
      </a:lt2>
      <a:accent1>
        <a:srgbClr val="00A650"/>
      </a:accent1>
      <a:accent2>
        <a:srgbClr val="B02A30"/>
      </a:accent2>
      <a:accent3>
        <a:srgbClr val="FFFFFF"/>
      </a:accent3>
      <a:accent4>
        <a:srgbClr val="0E0E0E"/>
      </a:accent4>
      <a:accent5>
        <a:srgbClr val="AAD0B3"/>
      </a:accent5>
      <a:accent6>
        <a:srgbClr val="9F252A"/>
      </a:accent6>
      <a:hlink>
        <a:srgbClr val="00ADEF"/>
      </a:hlink>
      <a:folHlink>
        <a:srgbClr val="69316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Arial Unicode MS" pitchFamily="34" charset="-128"/>
            <a:cs typeface="Arial Unicode MS" pitchFamily="34" charset="-128"/>
          </a:defRPr>
        </a:defPPr>
      </a:lstStyle>
    </a:lnDef>
  </a:objectDefaults>
  <a:extraClrSchemeLst>
    <a:extraClrScheme>
      <a:clrScheme name="Default Design 1">
        <a:dk1>
          <a:srgbClr val="131313"/>
        </a:dk1>
        <a:lt1>
          <a:srgbClr val="FFFFFF"/>
        </a:lt1>
        <a:dk2>
          <a:srgbClr val="0071BC"/>
        </a:dk2>
        <a:lt2>
          <a:srgbClr val="808080"/>
        </a:lt2>
        <a:accent1>
          <a:srgbClr val="00A650"/>
        </a:accent1>
        <a:accent2>
          <a:srgbClr val="FFC20E"/>
        </a:accent2>
        <a:accent3>
          <a:srgbClr val="FFFFFF"/>
        </a:accent3>
        <a:accent4>
          <a:srgbClr val="0E0E0E"/>
        </a:accent4>
        <a:accent5>
          <a:srgbClr val="AAD0B3"/>
        </a:accent5>
        <a:accent6>
          <a:srgbClr val="E7B00C"/>
        </a:accent6>
        <a:hlink>
          <a:srgbClr val="00ADEF"/>
        </a:hlink>
        <a:folHlink>
          <a:srgbClr val="6931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10141</TotalTime>
  <Words>1936</Words>
  <Application>Microsoft PowerPoint</Application>
  <PresentationFormat>Custom</PresentationFormat>
  <Paragraphs>312</Paragraphs>
  <Slides>30</Slides>
  <Notes>27</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Default Design</vt:lpstr>
      <vt:lpstr>Equation</vt:lpstr>
      <vt:lpstr>Does a nucleon appears different when inside a nucleus ?</vt:lpstr>
      <vt:lpstr>Outline</vt:lpstr>
      <vt:lpstr>The structure of the nucleon</vt:lpstr>
      <vt:lpstr>Discovery of the EMC effect</vt:lpstr>
      <vt:lpstr>Existing EMC Data</vt:lpstr>
      <vt:lpstr>JLab Experiment E03-103</vt:lpstr>
      <vt:lpstr>E03-103: Carbon EMC ratio and Q2-dependence</vt:lpstr>
      <vt:lpstr>E03-103: Carbon EMC ratio and Q2-dependence</vt:lpstr>
      <vt:lpstr>E03-103: Carbon EMC ratio</vt:lpstr>
      <vt:lpstr>E03-103: 4He EMC ratio</vt:lpstr>
      <vt:lpstr>E03-103: 4He EMC ratio</vt:lpstr>
      <vt:lpstr>Isoscalar correction </vt:lpstr>
      <vt:lpstr>Isoscalar correction </vt:lpstr>
      <vt:lpstr>E03-103: 3He EMC ratio</vt:lpstr>
      <vt:lpstr>A or density dependence ?</vt:lpstr>
      <vt:lpstr>A or density dependence ?</vt:lpstr>
      <vt:lpstr>A or density dependence ?</vt:lpstr>
      <vt:lpstr>Coulomb distortions on heavy nuclei</vt:lpstr>
      <vt:lpstr>Slide 19</vt:lpstr>
      <vt:lpstr>Slide 20</vt:lpstr>
      <vt:lpstr>E03-103: EMC effect in heavy nuclei</vt:lpstr>
      <vt:lpstr>Nuclear dependence of the EMC effect</vt:lpstr>
      <vt:lpstr>Nuclear dependence of the EMC effect</vt:lpstr>
      <vt:lpstr>Nuclear dependence of the EMC effect</vt:lpstr>
      <vt:lpstr>Nuclear matter</vt:lpstr>
      <vt:lpstr>Nuclear matter</vt:lpstr>
      <vt:lpstr>Nuclear matter</vt:lpstr>
      <vt:lpstr>Summary</vt:lpstr>
      <vt:lpstr>Mapping the EMC Effect </vt:lpstr>
      <vt:lpstr>More detailed look at scaling</vt:lpstr>
    </vt:vector>
  </TitlesOfParts>
  <Company>Argonne National Laboratory</Company>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Argonne PowerPoint Presentation</dc:title>
  <dc:creator/>
  <cp:lastModifiedBy>Patricia Solvignon</cp:lastModifiedBy>
  <cp:revision>351</cp:revision>
  <cp:lastPrinted>2008-06-25T09:44:02Z</cp:lastPrinted>
  <dcterms:created xsi:type="dcterms:W3CDTF">2008-09-11T01:48:18Z</dcterms:created>
  <dcterms:modified xsi:type="dcterms:W3CDTF">2008-09-11T02:58:30Z</dcterms:modified>
</cp:coreProperties>
</file>