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0080625" cy="7559675"/>
  <p:notesSz cx="7772400" cy="100584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58" y="-90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887004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385160"/>
            <a:ext cx="887004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9000" y="438516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38516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7" name="图片 36"/>
          <p:cNvPicPr/>
          <p:nvPr/>
        </p:nvPicPr>
        <p:blipFill>
          <a:blip r:embed="rId2"/>
          <a:stretch>
            <a:fillRect/>
          </a:stretch>
        </p:blipFill>
        <p:spPr>
          <a:xfrm>
            <a:off x="5902560" y="4384800"/>
            <a:ext cx="2620800" cy="2091240"/>
          </a:xfrm>
          <a:prstGeom prst="rect">
            <a:avLst/>
          </a:prstGeom>
        </p:spPr>
      </p:pic>
      <p:pic>
        <p:nvPicPr>
          <p:cNvPr id="38" name="图片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357560" y="4384800"/>
            <a:ext cx="2620800" cy="20912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4000" y="2095200"/>
            <a:ext cx="8870040" cy="438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432828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32000" y="648000"/>
            <a:ext cx="7056000" cy="5832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04000" y="438516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2095200"/>
            <a:ext cx="8870040" cy="438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432828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9000" y="438516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4385160"/>
            <a:ext cx="88696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887004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4000" y="4385160"/>
            <a:ext cx="887004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049000" y="438516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38516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7" name="图片 76"/>
          <p:cNvPicPr/>
          <p:nvPr/>
        </p:nvPicPr>
        <p:blipFill>
          <a:blip r:embed="rId2"/>
          <a:stretch>
            <a:fillRect/>
          </a:stretch>
        </p:blipFill>
        <p:spPr>
          <a:xfrm>
            <a:off x="5902560" y="4384800"/>
            <a:ext cx="2620800" cy="2091240"/>
          </a:xfrm>
          <a:prstGeom prst="rect">
            <a:avLst/>
          </a:prstGeom>
        </p:spPr>
      </p:pic>
      <p:pic>
        <p:nvPicPr>
          <p:cNvPr id="78" name="图片 77"/>
          <p:cNvPicPr/>
          <p:nvPr/>
        </p:nvPicPr>
        <p:blipFill>
          <a:blip r:embed="rId2"/>
          <a:stretch>
            <a:fillRect/>
          </a:stretch>
        </p:blipFill>
        <p:spPr>
          <a:xfrm>
            <a:off x="1357560" y="4384800"/>
            <a:ext cx="2620800" cy="20912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504000" y="2095200"/>
            <a:ext cx="8870040" cy="438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432828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432000" y="648000"/>
            <a:ext cx="7056000" cy="5832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04000" y="438516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432828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049000" y="438516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04000" y="4385160"/>
            <a:ext cx="88696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887004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504000" y="4385160"/>
            <a:ext cx="887004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5049000" y="438516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3" name="PlaceHolder 5"/>
          <p:cNvSpPr>
            <a:spLocks noGrp="1"/>
          </p:cNvSpPr>
          <p:nvPr>
            <p:ph type="body"/>
          </p:nvPr>
        </p:nvSpPr>
        <p:spPr>
          <a:xfrm>
            <a:off x="504000" y="438516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17" name="图片 116"/>
          <p:cNvPicPr/>
          <p:nvPr/>
        </p:nvPicPr>
        <p:blipFill>
          <a:blip r:embed="rId2"/>
          <a:stretch>
            <a:fillRect/>
          </a:stretch>
        </p:blipFill>
        <p:spPr>
          <a:xfrm>
            <a:off x="5902560" y="4384800"/>
            <a:ext cx="2620800" cy="2091240"/>
          </a:xfrm>
          <a:prstGeom prst="rect">
            <a:avLst/>
          </a:prstGeom>
        </p:spPr>
      </p:pic>
      <p:pic>
        <p:nvPicPr>
          <p:cNvPr id="118" name="图片 117"/>
          <p:cNvPicPr/>
          <p:nvPr/>
        </p:nvPicPr>
        <p:blipFill>
          <a:blip r:embed="rId2"/>
          <a:stretch>
            <a:fillRect/>
          </a:stretch>
        </p:blipFill>
        <p:spPr>
          <a:xfrm>
            <a:off x="1357560" y="4384800"/>
            <a:ext cx="2620800" cy="20912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432828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32000" y="648000"/>
            <a:ext cx="7056000" cy="5832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38516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432828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49000" y="438516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385160"/>
            <a:ext cx="88696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r>
              <a:rPr lang="en-US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fld id="{4F8BAC72-1C02-4ECD-97F5-8919FAB3FBAD}" type="slidenum">
              <a:rPr lang="en-US"/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图片 38"/>
          <p:cNvPicPr/>
          <p:nvPr/>
        </p:nvPicPr>
        <p:blipFill>
          <a:blip r:embed="rId14"/>
          <a:stretch>
            <a:fillRect/>
          </a:stretch>
        </p:blipFill>
        <p:spPr>
          <a:xfrm>
            <a:off x="-58320" y="108000"/>
            <a:ext cx="7794360" cy="1607400"/>
          </a:xfrm>
          <a:prstGeom prst="rect">
            <a:avLst/>
          </a:prstGeom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7114680" cy="126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887004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504000" y="6886440"/>
            <a:ext cx="2348280" cy="52092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 sz="1400"/>
              <a:t>&lt;date/time&gt;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447000" y="6886440"/>
            <a:ext cx="3195000" cy="52092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r>
              <a:rPr lang="en-US" sz="1400"/>
              <a:t>&lt;footer&gt;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7227000" y="6886440"/>
            <a:ext cx="2348280" cy="52092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fld id="{D8E88622-1EE2-440D-81A5-1306F4F50923}" type="slidenum">
              <a:rPr lang="en-US" sz="1400"/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图片 78"/>
          <p:cNvPicPr/>
          <p:nvPr/>
        </p:nvPicPr>
        <p:blipFill>
          <a:blip r:embed="rId14"/>
          <a:stretch>
            <a:fillRect/>
          </a:stretch>
        </p:blipFill>
        <p:spPr>
          <a:xfrm>
            <a:off x="360" y="360"/>
            <a:ext cx="10079640" cy="7559640"/>
          </a:xfrm>
          <a:prstGeom prst="rect">
            <a:avLst/>
          </a:prstGeom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/>
              <a:t>CLIQUE PARA EDITAR O FORMATO DO TEXTO DO TÍTULO</a:t>
            </a:r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7.º Nível da estrutura de tópicos</a:t>
            </a:r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dt"/>
          </p:nvPr>
        </p:nvSpPr>
        <p:spPr>
          <a:xfrm>
            <a:off x="504000" y="655200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 sz="1400"/>
              <a:t>&lt;date/time&gt;</a:t>
            </a:r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ftr"/>
          </p:nvPr>
        </p:nvSpPr>
        <p:spPr>
          <a:xfrm>
            <a:off x="3447360" y="6552000"/>
            <a:ext cx="319500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r>
              <a:rPr lang="en-US" sz="1400"/>
              <a:t>&lt;footer&gt;</a:t>
            </a:r>
            <a:endParaRPr/>
          </a:p>
        </p:txBody>
      </p:sp>
      <p:sp>
        <p:nvSpPr>
          <p:cNvPr id="84" name="PlaceHolder 5"/>
          <p:cNvSpPr>
            <a:spLocks noGrp="1"/>
          </p:cNvSpPr>
          <p:nvPr>
            <p:ph type="sldNum"/>
          </p:nvPr>
        </p:nvSpPr>
        <p:spPr>
          <a:xfrm>
            <a:off x="7227360" y="653472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fld id="{231C2FCC-5AE2-40E2-88AB-ED4F4816FC38}" type="slidenum">
              <a:rPr lang="en-US" sz="1400"/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825470" y="1525680"/>
            <a:ext cx="8286808" cy="438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 sz="3200" dirty="0">
                <a:latin typeface="Comic Sans MS" pitchFamily="66" charset="0"/>
              </a:rPr>
              <a:t>Monte Carlo Simulation </a:t>
            </a:r>
            <a:endParaRPr lang="en-US" sz="3200" dirty="0" smtClean="0">
              <a:latin typeface="Comic Sans MS" pitchFamily="66" charset="0"/>
            </a:endParaRPr>
          </a:p>
          <a:p>
            <a:pPr algn="ctr"/>
            <a:r>
              <a:rPr lang="en-US" sz="3200" dirty="0" smtClean="0">
                <a:latin typeface="Comic Sans MS" pitchFamily="66" charset="0"/>
              </a:rPr>
              <a:t>for </a:t>
            </a:r>
            <a:r>
              <a:rPr lang="en-US" sz="3200" dirty="0">
                <a:latin typeface="Comic Sans MS" pitchFamily="66" charset="0"/>
              </a:rPr>
              <a:t>Deuteron and He4 </a:t>
            </a:r>
            <a:r>
              <a:rPr lang="en-US" sz="3200" dirty="0" smtClean="0">
                <a:latin typeface="Comic Sans MS" pitchFamily="66" charset="0"/>
              </a:rPr>
              <a:t>Elastic </a:t>
            </a:r>
            <a:r>
              <a:rPr lang="en-US" sz="3200" dirty="0">
                <a:latin typeface="Comic Sans MS" pitchFamily="66" charset="0"/>
              </a:rPr>
              <a:t>Measurements</a:t>
            </a:r>
            <a:endParaRPr sz="1400" dirty="0">
              <a:latin typeface="Comic Sans MS" pitchFamily="66" charset="0"/>
            </a:endParaRPr>
          </a:p>
          <a:p>
            <a:pPr algn="ctr"/>
            <a:endParaRPr sz="1400" dirty="0">
              <a:latin typeface="Comic Sans MS" pitchFamily="66" charset="0"/>
            </a:endParaRPr>
          </a:p>
          <a:p>
            <a:pPr algn="ctr"/>
            <a:endParaRPr sz="1400" dirty="0">
              <a:latin typeface="Comic Sans MS" pitchFamily="66" charset="0"/>
            </a:endParaRPr>
          </a:p>
          <a:p>
            <a:pPr algn="ctr"/>
            <a:r>
              <a:rPr lang="en-US" sz="3200" dirty="0">
                <a:latin typeface="Comic Sans MS" pitchFamily="66" charset="0"/>
              </a:rPr>
              <a:t>Zhihong Ye</a:t>
            </a:r>
            <a:endParaRPr sz="1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istrator\桌面\prad_sim\Deut_Sim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7040" y="3160155"/>
            <a:ext cx="5857916" cy="3950688"/>
          </a:xfrm>
          <a:prstGeom prst="rect">
            <a:avLst/>
          </a:prstGeom>
          <a:noFill/>
        </p:spPr>
      </p:pic>
      <p:sp>
        <p:nvSpPr>
          <p:cNvPr id="120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dirty="0">
                <a:latin typeface="Comic Sans MS" pitchFamily="66" charset="0"/>
              </a:rPr>
              <a:t>Elastic Cross Section Models</a:t>
            </a:r>
            <a:endParaRPr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718" y="1350945"/>
            <a:ext cx="92155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zh-CN" dirty="0" smtClean="0">
                <a:latin typeface="Comic Sans MS" pitchFamily="66" charset="0"/>
              </a:rPr>
              <a:t> Deuteron: Sum of Gaussians (SOG) Parameterization</a:t>
            </a:r>
            <a:endParaRPr lang="en-US" altLang="zh-CN" dirty="0">
              <a:latin typeface="Comic Sans MS" pitchFamily="66" charset="0"/>
            </a:endParaRPr>
          </a:p>
          <a:p>
            <a:pPr lvl="1">
              <a:buFont typeface="Wingdings" pitchFamily="2" charset="2"/>
              <a:buChar char="l"/>
            </a:pPr>
            <a:r>
              <a:rPr lang="en-US" altLang="zh-CN" sz="1600" dirty="0" smtClean="0">
                <a:latin typeface="Comic Sans MS" pitchFamily="66" charset="0"/>
              </a:rPr>
              <a:t> G_C, G_Q and G_M are fitted from experimental data with SOG function </a:t>
            </a:r>
          </a:p>
          <a:p>
            <a:r>
              <a:rPr lang="en-US" altLang="zh-CN" sz="1600" dirty="0">
                <a:latin typeface="Comic Sans MS" pitchFamily="66" charset="0"/>
              </a:rPr>
              <a:t> </a:t>
            </a:r>
            <a:r>
              <a:rPr lang="en-US" altLang="zh-CN" sz="1600" dirty="0" smtClean="0">
                <a:latin typeface="Comic Sans MS" pitchFamily="66" charset="0"/>
              </a:rPr>
              <a:t>         </a:t>
            </a:r>
            <a:r>
              <a:rPr lang="en-US" altLang="zh-CN" sz="1200" i="1" dirty="0" smtClean="0">
                <a:solidFill>
                  <a:srgbClr val="00B050"/>
                </a:solidFill>
                <a:latin typeface="Comic Sans MS" pitchFamily="66" charset="0"/>
              </a:rPr>
              <a:t>(I. Sick, Pro. Part. Nucl. Phys. 47 (2001)) 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CN" sz="1600" dirty="0" smtClean="0">
                <a:latin typeface="Comic Sans MS" pitchFamily="66" charset="0"/>
              </a:rPr>
              <a:t> Fitting Parameters are obtained from I. Sick indirectly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CN" sz="1600" dirty="0" smtClean="0">
                <a:latin typeface="Comic Sans MS" pitchFamily="66" charset="0"/>
              </a:rPr>
              <a:t> I coded the model in a C++ subroutine 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CN" sz="1600" dirty="0">
                <a:latin typeface="Comic Sans MS" pitchFamily="66" charset="0"/>
              </a:rPr>
              <a:t> </a:t>
            </a:r>
            <a:r>
              <a:rPr lang="en-US" altLang="zh-CN" sz="1600" dirty="0" smtClean="0">
                <a:latin typeface="Comic Sans MS" pitchFamily="66" charset="0"/>
              </a:rPr>
              <a:t>The model has been compared with several experiental data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CN" sz="1600" dirty="0">
                <a:latin typeface="Comic Sans MS" pitchFamily="66" charset="0"/>
              </a:rPr>
              <a:t> </a:t>
            </a:r>
            <a:r>
              <a:rPr lang="en-US" altLang="zh-CN" sz="1600" dirty="0" smtClean="0">
                <a:latin typeface="Comic Sans MS" pitchFamily="66" charset="0"/>
              </a:rPr>
              <a:t>No Radiative “folding”</a:t>
            </a:r>
            <a:endParaRPr lang="zh-CN" alt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tor\桌面\prad_sim\He4_Sim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8155" y="3192945"/>
            <a:ext cx="6063991" cy="4087354"/>
          </a:xfrm>
          <a:prstGeom prst="rect">
            <a:avLst/>
          </a:prstGeom>
          <a:noFill/>
        </p:spPr>
      </p:pic>
      <p:sp>
        <p:nvSpPr>
          <p:cNvPr id="120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dirty="0">
                <a:latin typeface="Comic Sans MS" pitchFamily="66" charset="0"/>
              </a:rPr>
              <a:t>Elastic Cross Section Models</a:t>
            </a:r>
            <a:endParaRPr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718" y="1350945"/>
            <a:ext cx="9215502" cy="2395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dirty="0" smtClean="0">
                <a:latin typeface="Comic Sans MS" pitchFamily="66" charset="0"/>
              </a:rPr>
              <a:t> He4:</a:t>
            </a:r>
            <a:endParaRPr lang="en-US" altLang="zh-CN" dirty="0">
              <a:latin typeface="Comic Sans MS" pitchFamily="66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sz="1600" dirty="0" smtClean="0">
                <a:latin typeface="Comic Sans MS" pitchFamily="66" charset="0"/>
              </a:rPr>
              <a:t> </a:t>
            </a:r>
            <a:r>
              <a:rPr lang="en-US" altLang="zh-CN" sz="1600" dirty="0">
                <a:latin typeface="Comic Sans MS" pitchFamily="66" charset="0"/>
              </a:rPr>
              <a:t>F</a:t>
            </a:r>
            <a:r>
              <a:rPr lang="en-US" altLang="zh-CN" sz="1600" dirty="0" smtClean="0">
                <a:latin typeface="Comic Sans MS" pitchFamily="66" charset="0"/>
              </a:rPr>
              <a:t>it of C. Ottermann et al, Nucl. Phys. A436 (1985)</a:t>
            </a:r>
            <a:endParaRPr lang="en-US" altLang="zh-CN" sz="1200" i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sz="1600" dirty="0" smtClean="0">
                <a:latin typeface="Comic Sans MS" pitchFamily="66" charset="0"/>
              </a:rPr>
              <a:t> Obtained from Doug Higinbotham’s MCEEP in Fortran, I converted it into C++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sz="1600" dirty="0" smtClean="0">
                <a:latin typeface="Comic Sans MS" pitchFamily="66" charset="0"/>
              </a:rPr>
              <a:t> The model has been compared with several experiental data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sz="1600" dirty="0" smtClean="0">
                <a:latin typeface="Comic Sans MS" pitchFamily="66" charset="0"/>
              </a:rPr>
              <a:t> No Radiative “folding”</a:t>
            </a:r>
            <a:endParaRPr lang="zh-CN" altLang="en-US" sz="2000" dirty="0" smtClean="0">
              <a:latin typeface="Comic Sans MS" pitchFamily="66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l"/>
            </a:pPr>
            <a:endParaRPr lang="zh-CN" alt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Quasi-Elastic Cross Section Model</a:t>
            </a:r>
            <a:endParaRPr lang="zh-CN" altLang="en-US" dirty="0">
              <a:latin typeface="Comic Sans MS" pitchFamily="66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/>
          </p:nvPr>
        </p:nvSpPr>
        <p:spPr>
          <a:xfrm>
            <a:off x="468280" y="1466739"/>
            <a:ext cx="6286544" cy="4384800"/>
          </a:xfrm>
        </p:spPr>
        <p:txBody>
          <a:bodyPr/>
          <a:lstStyle/>
          <a:p>
            <a:pPr>
              <a:buFont typeface="Wingdings" pitchFamily="2" charset="2"/>
              <a:buChar char="u"/>
            </a:pPr>
            <a:r>
              <a:rPr lang="en-US" altLang="zh-CN" dirty="0" smtClean="0">
                <a:latin typeface="Comic Sans MS" pitchFamily="66" charset="0"/>
              </a:rPr>
              <a:t>  I have my own code with three different models:</a:t>
            </a:r>
          </a:p>
          <a:p>
            <a:r>
              <a:rPr lang="en-US" altLang="zh-CN" dirty="0" smtClean="0">
                <a:latin typeface="Comic Sans MS" pitchFamily="66" charset="0"/>
              </a:rPr>
              <a:t>        1, XEM:  Fy-scaling function to discribe the QE peak</a:t>
            </a:r>
          </a:p>
          <a:p>
            <a:r>
              <a:rPr lang="en-US" altLang="zh-CN" dirty="0">
                <a:latin typeface="Comic Sans MS" pitchFamily="66" charset="0"/>
              </a:rPr>
              <a:t> </a:t>
            </a:r>
            <a:r>
              <a:rPr lang="en-US" altLang="zh-CN" dirty="0" smtClean="0">
                <a:latin typeface="Comic Sans MS" pitchFamily="66" charset="0"/>
              </a:rPr>
              <a:t>       2, F1F2QE09: Peter Bosted’s 2009 fit</a:t>
            </a:r>
          </a:p>
          <a:p>
            <a:r>
              <a:rPr lang="en-US" altLang="zh-CN" dirty="0">
                <a:latin typeface="Comic Sans MS" pitchFamily="66" charset="0"/>
              </a:rPr>
              <a:t> </a:t>
            </a:r>
            <a:r>
              <a:rPr lang="en-US" altLang="zh-CN" dirty="0" smtClean="0">
                <a:latin typeface="Comic Sans MS" pitchFamily="66" charset="0"/>
              </a:rPr>
              <a:t>       3, QFS: a very old QE model</a:t>
            </a:r>
          </a:p>
          <a:p>
            <a:endParaRPr lang="en-US" altLang="zh-CN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u"/>
            </a:pPr>
            <a:r>
              <a:rPr lang="en-US" altLang="zh-CN" dirty="0">
                <a:latin typeface="Comic Sans MS" pitchFamily="66" charset="0"/>
              </a:rPr>
              <a:t> </a:t>
            </a:r>
            <a:r>
              <a:rPr lang="en-US" altLang="zh-CN" dirty="0" smtClean="0">
                <a:latin typeface="Comic Sans MS" pitchFamily="66" charset="0"/>
              </a:rPr>
              <a:t>Radiative Effects are “folded” </a:t>
            </a:r>
          </a:p>
          <a:p>
            <a:r>
              <a:rPr lang="en-US" altLang="zh-CN" dirty="0">
                <a:latin typeface="Comic Sans MS" pitchFamily="66" charset="0"/>
              </a:rPr>
              <a:t> </a:t>
            </a:r>
            <a:r>
              <a:rPr lang="en-US" altLang="zh-CN" dirty="0" smtClean="0">
                <a:latin typeface="Comic Sans MS" pitchFamily="66" charset="0"/>
              </a:rPr>
              <a:t>   by the Peaking Approximation</a:t>
            </a:r>
          </a:p>
          <a:p>
            <a:endParaRPr lang="en-US" altLang="zh-CN" dirty="0">
              <a:latin typeface="Comic Sans MS" pitchFamily="66" charset="0"/>
            </a:endParaRPr>
          </a:p>
          <a:p>
            <a:pPr>
              <a:buFont typeface="Wingdings" pitchFamily="2" charset="2"/>
              <a:buChar char="u"/>
            </a:pPr>
            <a:r>
              <a:rPr lang="en-US" altLang="zh-CN" dirty="0" smtClean="0">
                <a:latin typeface="Comic Sans MS" pitchFamily="66" charset="0"/>
              </a:rPr>
              <a:t>  Problem: all these models don’t</a:t>
            </a:r>
          </a:p>
          <a:p>
            <a:r>
              <a:rPr lang="en-US" altLang="zh-CN" dirty="0" smtClean="0">
                <a:latin typeface="Comic Sans MS" pitchFamily="66" charset="0"/>
              </a:rPr>
              <a:t>     work *at all* at very low Q2  </a:t>
            </a:r>
          </a:p>
          <a:p>
            <a:r>
              <a:rPr lang="en-US" altLang="zh-CN" dirty="0">
                <a:latin typeface="Comic Sans MS" pitchFamily="66" charset="0"/>
              </a:rPr>
              <a:t> </a:t>
            </a:r>
            <a:r>
              <a:rPr lang="en-US" altLang="zh-CN" dirty="0" smtClean="0">
                <a:latin typeface="Comic Sans MS" pitchFamily="66" charset="0"/>
              </a:rPr>
              <a:t>    (e.g., &lt;0.01GeV</a:t>
            </a:r>
            <a:r>
              <a:rPr lang="en-US" altLang="zh-CN" baseline="30000" dirty="0" smtClean="0">
                <a:latin typeface="Comic Sans MS" pitchFamily="66" charset="0"/>
              </a:rPr>
              <a:t>2</a:t>
            </a:r>
            <a:r>
              <a:rPr lang="en-US" altLang="zh-CN" dirty="0" smtClean="0">
                <a:latin typeface="Comic Sans MS" pitchFamily="66" charset="0"/>
              </a:rPr>
              <a:t>)  </a:t>
            </a:r>
            <a:endParaRPr lang="zh-CN" altLang="en-US" dirty="0">
              <a:latin typeface="Comic Sans MS" pitchFamily="66" charset="0"/>
            </a:endParaRPr>
          </a:p>
        </p:txBody>
      </p:sp>
      <p:pic>
        <p:nvPicPr>
          <p:cNvPr id="3074" name="Picture 2" descr="C:\Documents and Settings\Administrator\桌面\prad_sim\Deut_QE_Chec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3056" y="2336998"/>
            <a:ext cx="5643602" cy="4943301"/>
          </a:xfrm>
          <a:prstGeom prst="rect">
            <a:avLst/>
          </a:prstGeom>
          <a:noFill/>
        </p:spPr>
      </p:pic>
      <p:sp>
        <p:nvSpPr>
          <p:cNvPr id="10" name="椭圆 9"/>
          <p:cNvSpPr/>
          <p:nvPr/>
        </p:nvSpPr>
        <p:spPr>
          <a:xfrm>
            <a:off x="5326064" y="6137291"/>
            <a:ext cx="642942" cy="1000132"/>
          </a:xfrm>
          <a:prstGeom prst="ellipse">
            <a:avLst/>
          </a:prstGeom>
          <a:solidFill>
            <a:srgbClr val="92D050">
              <a:alpha val="61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897436" y="5851539"/>
            <a:ext cx="23663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rgbClr val="00B050"/>
                </a:solidFill>
                <a:latin typeface="Comic Sans MS" pitchFamily="66" charset="0"/>
              </a:rPr>
              <a:t>Missing the QE-peak here</a:t>
            </a:r>
            <a:endParaRPr lang="zh-CN" altLang="en-US" sz="14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istrator\桌面\prad_sim\Deut_Theta_Com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032" y="2065325"/>
            <a:ext cx="8645669" cy="5143536"/>
          </a:xfrm>
          <a:prstGeom prst="rect">
            <a:avLst/>
          </a:prstGeom>
          <a:noFill/>
        </p:spPr>
      </p:pic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Moller Cross Section Model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2594" y="1708135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Comic Sans MS" pitchFamily="66" charset="0"/>
              </a:rPr>
              <a:t>Basically use the same one as Chao’s but I do the calculation in the Lab frame</a:t>
            </a:r>
            <a:endParaRPr lang="zh-CN" alt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The Monte Carlo Simulation</a:t>
            </a:r>
            <a:endParaRPr lang="zh-CN" altLang="en-US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2594" y="1779573"/>
            <a:ext cx="892975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dirty="0" smtClean="0">
                <a:latin typeface="Comic Sans MS" pitchFamily="66" charset="0"/>
              </a:rPr>
              <a:t> Use the PRAD Setting:  0.4&lt;Theta&lt;8.0, E0 = 1100/2200/3300/4400 MeV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dirty="0">
                <a:latin typeface="Comic Sans MS" pitchFamily="66" charset="0"/>
              </a:rPr>
              <a:t> </a:t>
            </a:r>
            <a:r>
              <a:rPr lang="en-US" altLang="zh-CN" dirty="0" smtClean="0">
                <a:latin typeface="Comic Sans MS" pitchFamily="66" charset="0"/>
              </a:rPr>
              <a:t>Generate Elastic, QE and Moller events separately 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dirty="0" smtClean="0">
                <a:latin typeface="Comic Sans MS" pitchFamily="66" charset="0"/>
              </a:rPr>
              <a:t>  Project the position (x,y) of the scattered electrons on the HyCal with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Comic Sans MS" pitchFamily="66" charset="0"/>
              </a:rPr>
              <a:t> </a:t>
            </a:r>
            <a:r>
              <a:rPr lang="en-US" altLang="zh-CN" dirty="0" smtClean="0">
                <a:latin typeface="Comic Sans MS" pitchFamily="66" charset="0"/>
              </a:rPr>
              <a:t>   randomly generated Theta &amp; Phi at the target. 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dirty="0">
                <a:latin typeface="Comic Sans MS" pitchFamily="66" charset="0"/>
              </a:rPr>
              <a:t> </a:t>
            </a:r>
            <a:r>
              <a:rPr lang="en-US" altLang="zh-CN" dirty="0" smtClean="0">
                <a:latin typeface="Comic Sans MS" pitchFamily="66" charset="0"/>
              </a:rPr>
              <a:t>Smear the position by the GEM resolution (0.1mm), recalculation Theta &amp; Phi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dirty="0">
                <a:latin typeface="Comic Sans MS" pitchFamily="66" charset="0"/>
              </a:rPr>
              <a:t> </a:t>
            </a:r>
            <a:r>
              <a:rPr lang="en-US" altLang="zh-CN" dirty="0" smtClean="0">
                <a:latin typeface="Comic Sans MS" pitchFamily="66" charset="0"/>
              </a:rPr>
              <a:t>Smear the scattered electron momentum by HyCal resolution </a:t>
            </a:r>
            <a:r>
              <a:rPr lang="en-US" altLang="zh-CN" dirty="0" smtClean="0"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altLang="zh-CN" dirty="0" smtClean="0">
                <a:latin typeface="Comic Sans MS" pitchFamily="66" charset="0"/>
              </a:rPr>
              <a:t> 27MeV/sqrt(E’)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endParaRPr lang="zh-CN" alt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Binning: (no resolutions are included yet)</a:t>
            </a:r>
            <a:endParaRPr lang="zh-CN" altLang="en-US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2594" y="1350945"/>
            <a:ext cx="89297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dirty="0" smtClean="0">
                <a:latin typeface="Comic Sans MS" pitchFamily="66" charset="0"/>
              </a:rPr>
              <a:t>Calcualte “weight” of each event with the cross section, phase space, 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Comic Sans MS" pitchFamily="66" charset="0"/>
              </a:rPr>
              <a:t>    target luminosity, beam charge (assuming 1 day), detector efficiency (90%). </a:t>
            </a:r>
            <a:r>
              <a:rPr lang="en-US" altLang="zh-CN" dirty="0" smtClean="0">
                <a:latin typeface="Comic Sans MS" pitchFamily="66" charset="0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dirty="0" smtClean="0">
                <a:latin typeface="Comic Sans MS" pitchFamily="66" charset="0"/>
              </a:rPr>
              <a:t> For Elastic data, binning on log10(Theta) for each energy setting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dirty="0">
                <a:latin typeface="Comic Sans MS" pitchFamily="66" charset="0"/>
              </a:rPr>
              <a:t> </a:t>
            </a:r>
            <a:r>
              <a:rPr lang="en-US" altLang="zh-CN" dirty="0" smtClean="0">
                <a:latin typeface="Comic Sans MS" pitchFamily="66" charset="0"/>
              </a:rPr>
              <a:t>Choose the bin-range by requring the statistically uncertaincy to be 1%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dirty="0">
                <a:latin typeface="Comic Sans MS" pitchFamily="66" charset="0"/>
              </a:rPr>
              <a:t> </a:t>
            </a:r>
            <a:r>
              <a:rPr lang="en-US" altLang="zh-CN" dirty="0" smtClean="0">
                <a:latin typeface="Comic Sans MS" pitchFamily="66" charset="0"/>
              </a:rPr>
              <a:t>Once the bins are determined by the elastic data, use the same bins to calculate the stastistics of QE and Moller events in each bins.</a:t>
            </a:r>
            <a:endParaRPr lang="zh-CN" altLang="en-US" dirty="0">
              <a:latin typeface="Comic Sans MS" pitchFamily="66" charset="0"/>
            </a:endParaRPr>
          </a:p>
        </p:txBody>
      </p:sp>
      <p:pic>
        <p:nvPicPr>
          <p:cNvPr id="5122" name="Picture 2" descr="C:\Documents and Settings\Administrator\桌面\prad_sim\Deut_Bining_11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4496" y="3851275"/>
            <a:ext cx="4473617" cy="3214710"/>
          </a:xfrm>
          <a:prstGeom prst="rect">
            <a:avLst/>
          </a:prstGeom>
          <a:noFill/>
        </p:spPr>
      </p:pic>
      <p:pic>
        <p:nvPicPr>
          <p:cNvPr id="5123" name="Picture 3" descr="C:\Documents and Settings\Administrator\桌面\prad_sim\He4_Bining_110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23240" y="3922714"/>
            <a:ext cx="4274790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Comic Sans MS" pitchFamily="66" charset="0"/>
              </a:rPr>
              <a:t>To do:</a:t>
            </a:r>
            <a:endParaRPr lang="zh-CN" altLang="en-US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2594" y="1565259"/>
            <a:ext cx="892975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dirty="0" smtClean="0">
                <a:latin typeface="Comic Sans MS" pitchFamily="66" charset="0"/>
              </a:rPr>
              <a:t> Include radiative effects in the Deutron and He4 Elastic models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dirty="0">
                <a:latin typeface="Comic Sans MS" pitchFamily="66" charset="0"/>
              </a:rPr>
              <a:t> </a:t>
            </a:r>
            <a:r>
              <a:rPr lang="en-US" altLang="zh-CN" dirty="0" smtClean="0">
                <a:latin typeface="Comic Sans MS" pitchFamily="66" charset="0"/>
              </a:rPr>
              <a:t>Find a right QE model (with radiative effect) working at very low Q2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dirty="0">
                <a:latin typeface="Comic Sans MS" pitchFamily="66" charset="0"/>
              </a:rPr>
              <a:t> </a:t>
            </a:r>
            <a:r>
              <a:rPr lang="en-US" altLang="zh-CN" dirty="0" smtClean="0">
                <a:latin typeface="Comic Sans MS" pitchFamily="66" charset="0"/>
              </a:rPr>
              <a:t>Includ the detector resolutions and optmize the binning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dirty="0">
                <a:latin typeface="Comic Sans MS" pitchFamily="66" charset="0"/>
              </a:rPr>
              <a:t> </a:t>
            </a:r>
            <a:r>
              <a:rPr lang="en-US" altLang="zh-CN" dirty="0" smtClean="0">
                <a:latin typeface="Comic Sans MS" pitchFamily="66" charset="0"/>
              </a:rPr>
              <a:t>Evaluat the QE contamination and the ways to suppress it (e.g., kinematic variable cuts, calibration runs, and/or experimental techniques)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dirty="0" smtClean="0">
                <a:latin typeface="Comic Sans MS" pitchFamily="66" charset="0"/>
              </a:rPr>
              <a:t> Feed the generated events to the PRAD-Geant4 simulation to evaluate backgrounds</a:t>
            </a:r>
            <a:endParaRPr lang="zh-CN" altLang="en-US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5470" y="5137159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Comic Sans MS" pitchFamily="66" charset="0"/>
              </a:rPr>
              <a:t>My codes can be found at:     </a:t>
            </a:r>
          </a:p>
          <a:p>
            <a:r>
              <a:rPr lang="en-US" altLang="zh-CN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  <a:latin typeface="Comic Sans MS" pitchFamily="66" charset="0"/>
              </a:rPr>
              <a:t>            www.jlab.org/~yez/Work/prad/cross_section_model.tar.gz</a:t>
            </a:r>
            <a:endParaRPr lang="zh-CN" altLang="en-US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512</Words>
  <PresentationFormat>自定义</PresentationFormat>
  <Paragraphs>55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8</vt:i4>
      </vt:variant>
    </vt:vector>
  </HeadingPairs>
  <TitlesOfParts>
    <vt:vector size="11" baseType="lpstr">
      <vt:lpstr>Office Theme</vt:lpstr>
      <vt:lpstr>Office Theme</vt:lpstr>
      <vt:lpstr>Office Theme</vt:lpstr>
      <vt:lpstr>幻灯片 1</vt:lpstr>
      <vt:lpstr>幻灯片 2</vt:lpstr>
      <vt:lpstr>幻灯片 3</vt:lpstr>
      <vt:lpstr>Quasi-Elastic Cross Section Model</vt:lpstr>
      <vt:lpstr>幻灯片 5</vt:lpstr>
      <vt:lpstr>The Monte Carlo Simulation</vt:lpstr>
      <vt:lpstr>Binning: (no resolutions are included yet)</vt:lpstr>
      <vt:lpstr>To do: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雨林木风</cp:lastModifiedBy>
  <cp:revision>34</cp:revision>
  <dcterms:modified xsi:type="dcterms:W3CDTF">2015-03-03T23:33:59Z</dcterms:modified>
</cp:coreProperties>
</file>