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90" r:id="rId3"/>
    <p:sldId id="287" r:id="rId4"/>
    <p:sldId id="277" r:id="rId5"/>
    <p:sldId id="282" r:id="rId6"/>
    <p:sldId id="278" r:id="rId7"/>
    <p:sldId id="298" r:id="rId8"/>
    <p:sldId id="301" r:id="rId9"/>
    <p:sldId id="300" r:id="rId10"/>
    <p:sldId id="297" r:id="rId11"/>
    <p:sldId id="288" r:id="rId12"/>
    <p:sldId id="283" r:id="rId13"/>
    <p:sldId id="265" r:id="rId14"/>
    <p:sldId id="291" r:id="rId15"/>
    <p:sldId id="279" r:id="rId16"/>
    <p:sldId id="280" r:id="rId17"/>
    <p:sldId id="294" r:id="rId18"/>
    <p:sldId id="295" r:id="rId19"/>
    <p:sldId id="285" r:id="rId20"/>
    <p:sldId id="296" r:id="rId21"/>
    <p:sldId id="292" r:id="rId22"/>
    <p:sldId id="264" r:id="rId23"/>
    <p:sldId id="293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1A06C3E-10E1-4E19-973D-E786263B4A2E}">
          <p14:sldIdLst>
            <p14:sldId id="256"/>
            <p14:sldId id="290"/>
            <p14:sldId id="287"/>
            <p14:sldId id="277"/>
            <p14:sldId id="282"/>
            <p14:sldId id="278"/>
          </p14:sldIdLst>
        </p14:section>
        <p14:section name="C++ API" id="{E3149A9B-0418-45AE-8630-2CBE89FBF375}">
          <p14:sldIdLst>
            <p14:sldId id="298"/>
            <p14:sldId id="301"/>
            <p14:sldId id="300"/>
            <p14:sldId id="297"/>
            <p14:sldId id="288"/>
            <p14:sldId id="283"/>
            <p14:sldId id="265"/>
            <p14:sldId id="291"/>
            <p14:sldId id="279"/>
            <p14:sldId id="280"/>
            <p14:sldId id="294"/>
            <p14:sldId id="295"/>
            <p14:sldId id="285"/>
            <p14:sldId id="296"/>
            <p14:sldId id="292"/>
            <p14:sldId id="264"/>
            <p14:sldId id="293"/>
            <p14:sldId id="2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2D591B"/>
    <a:srgbClr val="663300"/>
    <a:srgbClr val="8E638F"/>
    <a:srgbClr val="DE4642"/>
    <a:srgbClr val="FE5E5E"/>
    <a:srgbClr val="EFEFEF"/>
    <a:srgbClr val="754D85"/>
    <a:srgbClr val="133517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2007" autoAdjust="0"/>
  </p:normalViewPr>
  <p:slideViewPr>
    <p:cSldViewPr>
      <p:cViewPr varScale="1">
        <p:scale>
          <a:sx n="64" d="100"/>
          <a:sy n="64" d="100"/>
        </p:scale>
        <p:origin x="-6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948F05-92E5-4253-992A-06FF261A5717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CCE2D8-B3CE-408B-95E3-0634076C0723}">
      <dgm:prSet phldrT="[Text]"/>
      <dgm:spPr/>
      <dgm:t>
        <a:bodyPr/>
        <a:lstStyle/>
        <a:p>
          <a:r>
            <a:rPr lang="en-US" dirty="0" smtClean="0"/>
            <a:t>C++ </a:t>
          </a:r>
          <a:br>
            <a:rPr lang="en-US" dirty="0" smtClean="0"/>
          </a:br>
          <a:r>
            <a:rPr lang="en-US" dirty="0" smtClean="0"/>
            <a:t>Users</a:t>
          </a:r>
          <a:endParaRPr lang="en-US" dirty="0"/>
        </a:p>
      </dgm:t>
    </dgm:pt>
    <dgm:pt modelId="{5FFDEB06-0D48-438C-A4C8-5D9BB860DDAD}" type="parTrans" cxnId="{08BE1179-F435-4478-B784-38B5FAD27F79}">
      <dgm:prSet/>
      <dgm:spPr/>
      <dgm:t>
        <a:bodyPr/>
        <a:lstStyle/>
        <a:p>
          <a:endParaRPr lang="en-US"/>
        </a:p>
      </dgm:t>
    </dgm:pt>
    <dgm:pt modelId="{DD3D3B28-3A46-402F-867F-AEDFD0C7818E}" type="sibTrans" cxnId="{08BE1179-F435-4478-B784-38B5FAD27F79}">
      <dgm:prSet/>
      <dgm:spPr/>
      <dgm:t>
        <a:bodyPr/>
        <a:lstStyle/>
        <a:p>
          <a:endParaRPr lang="en-US"/>
        </a:p>
      </dgm:t>
    </dgm:pt>
    <dgm:pt modelId="{056F86CF-2D6D-4F48-A8EB-1D043ED22708}">
      <dgm:prSet phldrT="[Text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n-US" dirty="0" smtClean="0"/>
            <a:t>Python Users</a:t>
          </a:r>
          <a:endParaRPr lang="en-US" dirty="0"/>
        </a:p>
      </dgm:t>
    </dgm:pt>
    <dgm:pt modelId="{17BB8C9E-5656-4460-9ACA-FA93501FDFE5}" type="parTrans" cxnId="{B886D07E-4DB4-4D05-A06A-B4DFE71291F8}">
      <dgm:prSet/>
      <dgm:spPr/>
      <dgm:t>
        <a:bodyPr/>
        <a:lstStyle/>
        <a:p>
          <a:endParaRPr lang="en-US"/>
        </a:p>
      </dgm:t>
    </dgm:pt>
    <dgm:pt modelId="{47FAD5BA-3FDC-4B5D-8055-E6C688CC39A4}" type="sibTrans" cxnId="{B886D07E-4DB4-4D05-A06A-B4DFE71291F8}">
      <dgm:prSet/>
      <dgm:spPr/>
      <dgm:t>
        <a:bodyPr/>
        <a:lstStyle/>
        <a:p>
          <a:endParaRPr lang="en-US"/>
        </a:p>
      </dgm:t>
    </dgm:pt>
    <dgm:pt modelId="{7F00DB3E-8C50-420C-B589-BDFF103374A8}">
      <dgm:prSet phldrT="[Text]"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r>
            <a:rPr lang="en-US" dirty="0" smtClean="0"/>
            <a:t>&gt; Command line tools _</a:t>
          </a:r>
          <a:endParaRPr lang="en-US" dirty="0"/>
        </a:p>
      </dgm:t>
    </dgm:pt>
    <dgm:pt modelId="{AD4967C1-9E3C-4E9A-924E-D562A532CDF1}" type="parTrans" cxnId="{86DEC147-00DB-4FCF-B0E5-EB827B74DDE1}">
      <dgm:prSet/>
      <dgm:spPr/>
      <dgm:t>
        <a:bodyPr/>
        <a:lstStyle/>
        <a:p>
          <a:endParaRPr lang="en-US"/>
        </a:p>
      </dgm:t>
    </dgm:pt>
    <dgm:pt modelId="{E66B73F0-87A4-4D6E-A0ED-F026A87F3C95}" type="sibTrans" cxnId="{86DEC147-00DB-4FCF-B0E5-EB827B74DDE1}">
      <dgm:prSet/>
      <dgm:spPr/>
      <dgm:t>
        <a:bodyPr/>
        <a:lstStyle/>
        <a:p>
          <a:endParaRPr lang="en-US"/>
        </a:p>
      </dgm:t>
    </dgm:pt>
    <dgm:pt modelId="{308FBE6F-42B6-4F91-91F7-586D892877A2}">
      <dgm:prSet phldrT="[Text]"/>
      <dgm:spPr>
        <a:solidFill>
          <a:schemeClr val="bg1">
            <a:lumMod val="95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WEB</a:t>
          </a:r>
          <a:endParaRPr lang="en-US" dirty="0">
            <a:solidFill>
              <a:srgbClr val="002060"/>
            </a:solidFill>
          </a:endParaRPr>
        </a:p>
      </dgm:t>
    </dgm:pt>
    <dgm:pt modelId="{48BE1C05-CA59-4F2C-8CF6-D80409954729}" type="parTrans" cxnId="{D5C2B671-85AE-478F-BADE-AA3437044451}">
      <dgm:prSet/>
      <dgm:spPr/>
      <dgm:t>
        <a:bodyPr/>
        <a:lstStyle/>
        <a:p>
          <a:endParaRPr lang="en-US"/>
        </a:p>
      </dgm:t>
    </dgm:pt>
    <dgm:pt modelId="{BA760EED-47D0-4566-998C-31209DF718A6}" type="sibTrans" cxnId="{D5C2B671-85AE-478F-BADE-AA3437044451}">
      <dgm:prSet/>
      <dgm:spPr/>
      <dgm:t>
        <a:bodyPr/>
        <a:lstStyle/>
        <a:p>
          <a:endParaRPr lang="en-US"/>
        </a:p>
      </dgm:t>
    </dgm:pt>
    <dgm:pt modelId="{887C581E-9108-4FDB-8A6F-7FEDF656BFA3}">
      <dgm:prSet phldrT="[Text]"/>
      <dgm:spPr/>
      <dgm:t>
        <a:bodyPr/>
        <a:lstStyle/>
        <a:p>
          <a:r>
            <a:rPr lang="en-US" dirty="0" smtClean="0">
              <a:solidFill>
                <a:srgbClr val="FFC000"/>
              </a:solidFill>
            </a:rPr>
            <a:t>JANA</a:t>
          </a:r>
          <a:r>
            <a:rPr lang="en-US" dirty="0" smtClean="0"/>
            <a:t> Users</a:t>
          </a:r>
          <a:endParaRPr lang="en-US" dirty="0"/>
        </a:p>
      </dgm:t>
    </dgm:pt>
    <dgm:pt modelId="{513A3874-7A32-4FCF-B154-36905D4DE702}" type="parTrans" cxnId="{AEF3E594-6565-468C-9247-453BAFE5C655}">
      <dgm:prSet/>
      <dgm:spPr/>
      <dgm:t>
        <a:bodyPr/>
        <a:lstStyle/>
        <a:p>
          <a:endParaRPr lang="en-US"/>
        </a:p>
      </dgm:t>
    </dgm:pt>
    <dgm:pt modelId="{9D2E7D16-96C4-4E74-975F-3266BF0592F9}" type="sibTrans" cxnId="{AEF3E594-6565-468C-9247-453BAFE5C655}">
      <dgm:prSet/>
      <dgm:spPr/>
      <dgm:t>
        <a:bodyPr/>
        <a:lstStyle/>
        <a:p>
          <a:endParaRPr lang="en-US"/>
        </a:p>
      </dgm:t>
    </dgm:pt>
    <dgm:pt modelId="{797B2806-2E36-408B-8403-02DF1DE64CBC}" type="pres">
      <dgm:prSet presAssocID="{75948F05-92E5-4253-992A-06FF261A571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114756-6B9C-4437-97E4-ECD30437BA47}" type="pres">
      <dgm:prSet presAssocID="{7ACCE2D8-B3CE-408B-95E3-0634076C072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E229F2-D6AB-42D9-A414-9237AA82CF2D}" type="pres">
      <dgm:prSet presAssocID="{7ACCE2D8-B3CE-408B-95E3-0634076C0723}" presName="spNode" presStyleCnt="0"/>
      <dgm:spPr/>
    </dgm:pt>
    <dgm:pt modelId="{F51C6200-BE3C-4095-BFF1-E6E700770435}" type="pres">
      <dgm:prSet presAssocID="{DD3D3B28-3A46-402F-867F-AEDFD0C7818E}" presName="sibTrans" presStyleLbl="sibTrans1D1" presStyleIdx="0" presStyleCnt="5"/>
      <dgm:spPr/>
      <dgm:t>
        <a:bodyPr/>
        <a:lstStyle/>
        <a:p>
          <a:endParaRPr lang="en-US"/>
        </a:p>
      </dgm:t>
    </dgm:pt>
    <dgm:pt modelId="{894A3FCC-19B6-4124-994F-24A5DF8A45E8}" type="pres">
      <dgm:prSet presAssocID="{056F86CF-2D6D-4F48-A8EB-1D043ED2270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0A2175-85AD-42CA-ABD6-CEF8CD5EB9FB}" type="pres">
      <dgm:prSet presAssocID="{056F86CF-2D6D-4F48-A8EB-1D043ED22708}" presName="spNode" presStyleCnt="0"/>
      <dgm:spPr/>
    </dgm:pt>
    <dgm:pt modelId="{6E75E371-E4D1-4969-B379-C2576D3806CF}" type="pres">
      <dgm:prSet presAssocID="{47FAD5BA-3FDC-4B5D-8055-E6C688CC39A4}" presName="sibTrans" presStyleLbl="sibTrans1D1" presStyleIdx="1" presStyleCnt="5"/>
      <dgm:spPr/>
      <dgm:t>
        <a:bodyPr/>
        <a:lstStyle/>
        <a:p>
          <a:endParaRPr lang="en-US"/>
        </a:p>
      </dgm:t>
    </dgm:pt>
    <dgm:pt modelId="{3845DAED-7F6D-4036-AB18-EA402D322357}" type="pres">
      <dgm:prSet presAssocID="{7F00DB3E-8C50-420C-B589-BDFF103374A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1D7AD6-6927-490E-B84F-8FBCA1BD34B1}" type="pres">
      <dgm:prSet presAssocID="{7F00DB3E-8C50-420C-B589-BDFF103374A8}" presName="spNode" presStyleCnt="0"/>
      <dgm:spPr/>
    </dgm:pt>
    <dgm:pt modelId="{5DE254B9-CB2A-4376-AC66-3597B743C647}" type="pres">
      <dgm:prSet presAssocID="{E66B73F0-87A4-4D6E-A0ED-F026A87F3C95}" presName="sibTrans" presStyleLbl="sibTrans1D1" presStyleIdx="2" presStyleCnt="5"/>
      <dgm:spPr/>
      <dgm:t>
        <a:bodyPr/>
        <a:lstStyle/>
        <a:p>
          <a:endParaRPr lang="en-US"/>
        </a:p>
      </dgm:t>
    </dgm:pt>
    <dgm:pt modelId="{165D8971-9998-415F-BF3F-8ED04E1F3F50}" type="pres">
      <dgm:prSet presAssocID="{308FBE6F-42B6-4F91-91F7-586D892877A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973201-EA46-4CD1-9154-9A7D015EFD4E}" type="pres">
      <dgm:prSet presAssocID="{308FBE6F-42B6-4F91-91F7-586D892877A2}" presName="spNode" presStyleCnt="0"/>
      <dgm:spPr/>
    </dgm:pt>
    <dgm:pt modelId="{00DAD2C2-E67B-4BEE-9F83-A6B3635337F1}" type="pres">
      <dgm:prSet presAssocID="{BA760EED-47D0-4566-998C-31209DF718A6}" presName="sibTrans" presStyleLbl="sibTrans1D1" presStyleIdx="3" presStyleCnt="5"/>
      <dgm:spPr/>
      <dgm:t>
        <a:bodyPr/>
        <a:lstStyle/>
        <a:p>
          <a:endParaRPr lang="en-US"/>
        </a:p>
      </dgm:t>
    </dgm:pt>
    <dgm:pt modelId="{AB7C5891-7648-4AE0-8EA1-67913D29E964}" type="pres">
      <dgm:prSet presAssocID="{887C581E-9108-4FDB-8A6F-7FEDF656BF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A1831-B33E-4F70-9816-0E4FCCD52C0A}" type="pres">
      <dgm:prSet presAssocID="{887C581E-9108-4FDB-8A6F-7FEDF656BFA3}" presName="spNode" presStyleCnt="0"/>
      <dgm:spPr/>
    </dgm:pt>
    <dgm:pt modelId="{B653A5E8-7742-48B0-BCE8-8F119E1377D4}" type="pres">
      <dgm:prSet presAssocID="{9D2E7D16-96C4-4E74-975F-3266BF0592F9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6918978F-BFEE-478B-B938-1CAA289D4FD6}" type="presOf" srcId="{7F00DB3E-8C50-420C-B589-BDFF103374A8}" destId="{3845DAED-7F6D-4036-AB18-EA402D322357}" srcOrd="0" destOrd="0" presId="urn:microsoft.com/office/officeart/2005/8/layout/cycle6"/>
    <dgm:cxn modelId="{AEF3E594-6565-468C-9247-453BAFE5C655}" srcId="{75948F05-92E5-4253-992A-06FF261A5717}" destId="{887C581E-9108-4FDB-8A6F-7FEDF656BFA3}" srcOrd="4" destOrd="0" parTransId="{513A3874-7A32-4FCF-B154-36905D4DE702}" sibTransId="{9D2E7D16-96C4-4E74-975F-3266BF0592F9}"/>
    <dgm:cxn modelId="{5684DA55-E6CB-4374-981F-0254A0F6E9D2}" type="presOf" srcId="{887C581E-9108-4FDB-8A6F-7FEDF656BFA3}" destId="{AB7C5891-7648-4AE0-8EA1-67913D29E964}" srcOrd="0" destOrd="0" presId="urn:microsoft.com/office/officeart/2005/8/layout/cycle6"/>
    <dgm:cxn modelId="{4A345B0E-6441-4BC7-93CA-F369D7ACDE08}" type="presOf" srcId="{47FAD5BA-3FDC-4B5D-8055-E6C688CC39A4}" destId="{6E75E371-E4D1-4969-B379-C2576D3806CF}" srcOrd="0" destOrd="0" presId="urn:microsoft.com/office/officeart/2005/8/layout/cycle6"/>
    <dgm:cxn modelId="{08BE1179-F435-4478-B784-38B5FAD27F79}" srcId="{75948F05-92E5-4253-992A-06FF261A5717}" destId="{7ACCE2D8-B3CE-408B-95E3-0634076C0723}" srcOrd="0" destOrd="0" parTransId="{5FFDEB06-0D48-438C-A4C8-5D9BB860DDAD}" sibTransId="{DD3D3B28-3A46-402F-867F-AEDFD0C7818E}"/>
    <dgm:cxn modelId="{1513950E-DCEF-4328-8051-756B45851E5E}" type="presOf" srcId="{75948F05-92E5-4253-992A-06FF261A5717}" destId="{797B2806-2E36-408B-8403-02DF1DE64CBC}" srcOrd="0" destOrd="0" presId="urn:microsoft.com/office/officeart/2005/8/layout/cycle6"/>
    <dgm:cxn modelId="{966D72E5-BB1B-4D07-BF86-5BF09AD585DC}" type="presOf" srcId="{DD3D3B28-3A46-402F-867F-AEDFD0C7818E}" destId="{F51C6200-BE3C-4095-BFF1-E6E700770435}" srcOrd="0" destOrd="0" presId="urn:microsoft.com/office/officeart/2005/8/layout/cycle6"/>
    <dgm:cxn modelId="{9B60A24B-3651-40E3-BC9D-6E9D6BBD1322}" type="presOf" srcId="{9D2E7D16-96C4-4E74-975F-3266BF0592F9}" destId="{B653A5E8-7742-48B0-BCE8-8F119E1377D4}" srcOrd="0" destOrd="0" presId="urn:microsoft.com/office/officeart/2005/8/layout/cycle6"/>
    <dgm:cxn modelId="{FA4DB98D-5503-481A-9AD6-25534AB4EF17}" type="presOf" srcId="{7ACCE2D8-B3CE-408B-95E3-0634076C0723}" destId="{03114756-6B9C-4437-97E4-ECD30437BA47}" srcOrd="0" destOrd="0" presId="urn:microsoft.com/office/officeart/2005/8/layout/cycle6"/>
    <dgm:cxn modelId="{677F5549-C6E2-4FF8-B1A3-B237CCDEE4C6}" type="presOf" srcId="{056F86CF-2D6D-4F48-A8EB-1D043ED22708}" destId="{894A3FCC-19B6-4124-994F-24A5DF8A45E8}" srcOrd="0" destOrd="0" presId="urn:microsoft.com/office/officeart/2005/8/layout/cycle6"/>
    <dgm:cxn modelId="{86DEC147-00DB-4FCF-B0E5-EB827B74DDE1}" srcId="{75948F05-92E5-4253-992A-06FF261A5717}" destId="{7F00DB3E-8C50-420C-B589-BDFF103374A8}" srcOrd="2" destOrd="0" parTransId="{AD4967C1-9E3C-4E9A-924E-D562A532CDF1}" sibTransId="{E66B73F0-87A4-4D6E-A0ED-F026A87F3C95}"/>
    <dgm:cxn modelId="{B886D07E-4DB4-4D05-A06A-B4DFE71291F8}" srcId="{75948F05-92E5-4253-992A-06FF261A5717}" destId="{056F86CF-2D6D-4F48-A8EB-1D043ED22708}" srcOrd="1" destOrd="0" parTransId="{17BB8C9E-5656-4460-9ACA-FA93501FDFE5}" sibTransId="{47FAD5BA-3FDC-4B5D-8055-E6C688CC39A4}"/>
    <dgm:cxn modelId="{D5C2B671-85AE-478F-BADE-AA3437044451}" srcId="{75948F05-92E5-4253-992A-06FF261A5717}" destId="{308FBE6F-42B6-4F91-91F7-586D892877A2}" srcOrd="3" destOrd="0" parTransId="{48BE1C05-CA59-4F2C-8CF6-D80409954729}" sibTransId="{BA760EED-47D0-4566-998C-31209DF718A6}"/>
    <dgm:cxn modelId="{FCD6D847-6D17-490C-965B-24069A524F46}" type="presOf" srcId="{308FBE6F-42B6-4F91-91F7-586D892877A2}" destId="{165D8971-9998-415F-BF3F-8ED04E1F3F50}" srcOrd="0" destOrd="0" presId="urn:microsoft.com/office/officeart/2005/8/layout/cycle6"/>
    <dgm:cxn modelId="{09BABE2D-0DA5-4D5B-8860-66B87042D229}" type="presOf" srcId="{E66B73F0-87A4-4D6E-A0ED-F026A87F3C95}" destId="{5DE254B9-CB2A-4376-AC66-3597B743C647}" srcOrd="0" destOrd="0" presId="urn:microsoft.com/office/officeart/2005/8/layout/cycle6"/>
    <dgm:cxn modelId="{F67888CD-4D76-4450-857C-CDFCF0921722}" type="presOf" srcId="{BA760EED-47D0-4566-998C-31209DF718A6}" destId="{00DAD2C2-E67B-4BEE-9F83-A6B3635337F1}" srcOrd="0" destOrd="0" presId="urn:microsoft.com/office/officeart/2005/8/layout/cycle6"/>
    <dgm:cxn modelId="{C0186419-4AE0-42C8-B4B2-74D565E26A25}" type="presParOf" srcId="{797B2806-2E36-408B-8403-02DF1DE64CBC}" destId="{03114756-6B9C-4437-97E4-ECD30437BA47}" srcOrd="0" destOrd="0" presId="urn:microsoft.com/office/officeart/2005/8/layout/cycle6"/>
    <dgm:cxn modelId="{8275D7E8-7572-49AB-A6F0-876A64C7E46B}" type="presParOf" srcId="{797B2806-2E36-408B-8403-02DF1DE64CBC}" destId="{B9E229F2-D6AB-42D9-A414-9237AA82CF2D}" srcOrd="1" destOrd="0" presId="urn:microsoft.com/office/officeart/2005/8/layout/cycle6"/>
    <dgm:cxn modelId="{8645A435-B4A3-477B-9D39-8BA461ECB8A2}" type="presParOf" srcId="{797B2806-2E36-408B-8403-02DF1DE64CBC}" destId="{F51C6200-BE3C-4095-BFF1-E6E700770435}" srcOrd="2" destOrd="0" presId="urn:microsoft.com/office/officeart/2005/8/layout/cycle6"/>
    <dgm:cxn modelId="{ACB1FF59-70DC-45F9-BD81-EB8A50872289}" type="presParOf" srcId="{797B2806-2E36-408B-8403-02DF1DE64CBC}" destId="{894A3FCC-19B6-4124-994F-24A5DF8A45E8}" srcOrd="3" destOrd="0" presId="urn:microsoft.com/office/officeart/2005/8/layout/cycle6"/>
    <dgm:cxn modelId="{488F0C27-0DFE-4F66-8B3F-58E6640D9536}" type="presParOf" srcId="{797B2806-2E36-408B-8403-02DF1DE64CBC}" destId="{CF0A2175-85AD-42CA-ABD6-CEF8CD5EB9FB}" srcOrd="4" destOrd="0" presId="urn:microsoft.com/office/officeart/2005/8/layout/cycle6"/>
    <dgm:cxn modelId="{44BA2B35-00E8-4B29-B16C-983848E1DF63}" type="presParOf" srcId="{797B2806-2E36-408B-8403-02DF1DE64CBC}" destId="{6E75E371-E4D1-4969-B379-C2576D3806CF}" srcOrd="5" destOrd="0" presId="urn:microsoft.com/office/officeart/2005/8/layout/cycle6"/>
    <dgm:cxn modelId="{36207A4A-5D5F-4B35-A54A-23CCD04CC26D}" type="presParOf" srcId="{797B2806-2E36-408B-8403-02DF1DE64CBC}" destId="{3845DAED-7F6D-4036-AB18-EA402D322357}" srcOrd="6" destOrd="0" presId="urn:microsoft.com/office/officeart/2005/8/layout/cycle6"/>
    <dgm:cxn modelId="{2417CF03-AFCA-4548-A715-3FAF857D9AF0}" type="presParOf" srcId="{797B2806-2E36-408B-8403-02DF1DE64CBC}" destId="{AD1D7AD6-6927-490E-B84F-8FBCA1BD34B1}" srcOrd="7" destOrd="0" presId="urn:microsoft.com/office/officeart/2005/8/layout/cycle6"/>
    <dgm:cxn modelId="{C7BE9D99-AAC4-44F2-A531-81A495CC00B1}" type="presParOf" srcId="{797B2806-2E36-408B-8403-02DF1DE64CBC}" destId="{5DE254B9-CB2A-4376-AC66-3597B743C647}" srcOrd="8" destOrd="0" presId="urn:microsoft.com/office/officeart/2005/8/layout/cycle6"/>
    <dgm:cxn modelId="{1C5D7CDE-D6BB-4AB4-ABC1-45B20EFDE2EC}" type="presParOf" srcId="{797B2806-2E36-408B-8403-02DF1DE64CBC}" destId="{165D8971-9998-415F-BF3F-8ED04E1F3F50}" srcOrd="9" destOrd="0" presId="urn:microsoft.com/office/officeart/2005/8/layout/cycle6"/>
    <dgm:cxn modelId="{B77639C1-04C6-4ADE-96A8-18BB2C02586D}" type="presParOf" srcId="{797B2806-2E36-408B-8403-02DF1DE64CBC}" destId="{B9973201-EA46-4CD1-9154-9A7D015EFD4E}" srcOrd="10" destOrd="0" presId="urn:microsoft.com/office/officeart/2005/8/layout/cycle6"/>
    <dgm:cxn modelId="{FC71ECF9-285F-492A-8C68-CDA0A5CD6754}" type="presParOf" srcId="{797B2806-2E36-408B-8403-02DF1DE64CBC}" destId="{00DAD2C2-E67B-4BEE-9F83-A6B3635337F1}" srcOrd="11" destOrd="0" presId="urn:microsoft.com/office/officeart/2005/8/layout/cycle6"/>
    <dgm:cxn modelId="{5C93CEF3-4013-436C-96BE-E84508EC7044}" type="presParOf" srcId="{797B2806-2E36-408B-8403-02DF1DE64CBC}" destId="{AB7C5891-7648-4AE0-8EA1-67913D29E964}" srcOrd="12" destOrd="0" presId="urn:microsoft.com/office/officeart/2005/8/layout/cycle6"/>
    <dgm:cxn modelId="{E6F00D50-3586-4128-A5C6-1BD2A7D0277F}" type="presParOf" srcId="{797B2806-2E36-408B-8403-02DF1DE64CBC}" destId="{E35A1831-B33E-4F70-9816-0E4FCCD52C0A}" srcOrd="13" destOrd="0" presId="urn:microsoft.com/office/officeart/2005/8/layout/cycle6"/>
    <dgm:cxn modelId="{4A3B0338-397F-4A4B-85B2-24E30B367E43}" type="presParOf" srcId="{797B2806-2E36-408B-8403-02DF1DE64CBC}" destId="{B653A5E8-7742-48B0-BCE8-8F119E1377D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948F05-92E5-4253-992A-06FF261A5717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CCE2D8-B3CE-408B-95E3-0634076C0723}">
      <dgm:prSet phldrT="[Text]"/>
      <dgm:spPr/>
      <dgm:t>
        <a:bodyPr/>
        <a:lstStyle/>
        <a:p>
          <a:r>
            <a:rPr lang="en-US" dirty="0" smtClean="0"/>
            <a:t>C++ </a:t>
          </a:r>
          <a:br>
            <a:rPr lang="en-US" dirty="0" smtClean="0"/>
          </a:br>
          <a:r>
            <a:rPr lang="en-US" dirty="0" smtClean="0"/>
            <a:t>Users</a:t>
          </a:r>
          <a:endParaRPr lang="en-US" dirty="0"/>
        </a:p>
      </dgm:t>
    </dgm:pt>
    <dgm:pt modelId="{5FFDEB06-0D48-438C-A4C8-5D9BB860DDAD}" type="parTrans" cxnId="{08BE1179-F435-4478-B784-38B5FAD27F79}">
      <dgm:prSet/>
      <dgm:spPr/>
      <dgm:t>
        <a:bodyPr/>
        <a:lstStyle/>
        <a:p>
          <a:endParaRPr lang="en-US"/>
        </a:p>
      </dgm:t>
    </dgm:pt>
    <dgm:pt modelId="{DD3D3B28-3A46-402F-867F-AEDFD0C7818E}" type="sibTrans" cxnId="{08BE1179-F435-4478-B784-38B5FAD27F79}">
      <dgm:prSet/>
      <dgm:spPr/>
      <dgm:t>
        <a:bodyPr/>
        <a:lstStyle/>
        <a:p>
          <a:endParaRPr lang="en-US"/>
        </a:p>
      </dgm:t>
    </dgm:pt>
    <dgm:pt modelId="{056F86CF-2D6D-4F48-A8EB-1D043ED22708}">
      <dgm:prSet phldrT="[Text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n-US" dirty="0" smtClean="0"/>
            <a:t>Python Users</a:t>
          </a:r>
          <a:endParaRPr lang="en-US" dirty="0"/>
        </a:p>
      </dgm:t>
    </dgm:pt>
    <dgm:pt modelId="{17BB8C9E-5656-4460-9ACA-FA93501FDFE5}" type="parTrans" cxnId="{B886D07E-4DB4-4D05-A06A-B4DFE71291F8}">
      <dgm:prSet/>
      <dgm:spPr/>
      <dgm:t>
        <a:bodyPr/>
        <a:lstStyle/>
        <a:p>
          <a:endParaRPr lang="en-US"/>
        </a:p>
      </dgm:t>
    </dgm:pt>
    <dgm:pt modelId="{47FAD5BA-3FDC-4B5D-8055-E6C688CC39A4}" type="sibTrans" cxnId="{B886D07E-4DB4-4D05-A06A-B4DFE71291F8}">
      <dgm:prSet/>
      <dgm:spPr/>
      <dgm:t>
        <a:bodyPr/>
        <a:lstStyle/>
        <a:p>
          <a:endParaRPr lang="en-US"/>
        </a:p>
      </dgm:t>
    </dgm:pt>
    <dgm:pt modelId="{7F00DB3E-8C50-420C-B589-BDFF103374A8}">
      <dgm:prSet phldrT="[Text]"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r>
            <a:rPr lang="en-US" dirty="0" smtClean="0"/>
            <a:t>&gt; Command line tools _</a:t>
          </a:r>
          <a:endParaRPr lang="en-US" dirty="0"/>
        </a:p>
      </dgm:t>
    </dgm:pt>
    <dgm:pt modelId="{AD4967C1-9E3C-4E9A-924E-D562A532CDF1}" type="parTrans" cxnId="{86DEC147-00DB-4FCF-B0E5-EB827B74DDE1}">
      <dgm:prSet/>
      <dgm:spPr/>
      <dgm:t>
        <a:bodyPr/>
        <a:lstStyle/>
        <a:p>
          <a:endParaRPr lang="en-US"/>
        </a:p>
      </dgm:t>
    </dgm:pt>
    <dgm:pt modelId="{E66B73F0-87A4-4D6E-A0ED-F026A87F3C95}" type="sibTrans" cxnId="{86DEC147-00DB-4FCF-B0E5-EB827B74DDE1}">
      <dgm:prSet/>
      <dgm:spPr/>
      <dgm:t>
        <a:bodyPr/>
        <a:lstStyle/>
        <a:p>
          <a:endParaRPr lang="en-US"/>
        </a:p>
      </dgm:t>
    </dgm:pt>
    <dgm:pt modelId="{308FBE6F-42B6-4F91-91F7-586D892877A2}">
      <dgm:prSet phldrT="[Text]"/>
      <dgm:spPr>
        <a:solidFill>
          <a:schemeClr val="bg1">
            <a:lumMod val="95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WEB</a:t>
          </a:r>
          <a:endParaRPr lang="en-US" dirty="0">
            <a:solidFill>
              <a:srgbClr val="002060"/>
            </a:solidFill>
          </a:endParaRPr>
        </a:p>
      </dgm:t>
    </dgm:pt>
    <dgm:pt modelId="{48BE1C05-CA59-4F2C-8CF6-D80409954729}" type="parTrans" cxnId="{D5C2B671-85AE-478F-BADE-AA3437044451}">
      <dgm:prSet/>
      <dgm:spPr/>
      <dgm:t>
        <a:bodyPr/>
        <a:lstStyle/>
        <a:p>
          <a:endParaRPr lang="en-US"/>
        </a:p>
      </dgm:t>
    </dgm:pt>
    <dgm:pt modelId="{BA760EED-47D0-4566-998C-31209DF718A6}" type="sibTrans" cxnId="{D5C2B671-85AE-478F-BADE-AA3437044451}">
      <dgm:prSet/>
      <dgm:spPr/>
      <dgm:t>
        <a:bodyPr/>
        <a:lstStyle/>
        <a:p>
          <a:endParaRPr lang="en-US"/>
        </a:p>
      </dgm:t>
    </dgm:pt>
    <dgm:pt modelId="{887C581E-9108-4FDB-8A6F-7FEDF656BFA3}">
      <dgm:prSet phldrT="[Text]"/>
      <dgm:spPr/>
      <dgm:t>
        <a:bodyPr/>
        <a:lstStyle/>
        <a:p>
          <a:r>
            <a:rPr lang="en-US" dirty="0" smtClean="0">
              <a:solidFill>
                <a:srgbClr val="FFC000"/>
              </a:solidFill>
            </a:rPr>
            <a:t>JANA</a:t>
          </a:r>
          <a:r>
            <a:rPr lang="en-US" dirty="0" smtClean="0"/>
            <a:t> Users</a:t>
          </a:r>
          <a:endParaRPr lang="en-US" dirty="0"/>
        </a:p>
      </dgm:t>
    </dgm:pt>
    <dgm:pt modelId="{513A3874-7A32-4FCF-B154-36905D4DE702}" type="parTrans" cxnId="{AEF3E594-6565-468C-9247-453BAFE5C655}">
      <dgm:prSet/>
      <dgm:spPr/>
      <dgm:t>
        <a:bodyPr/>
        <a:lstStyle/>
        <a:p>
          <a:endParaRPr lang="en-US"/>
        </a:p>
      </dgm:t>
    </dgm:pt>
    <dgm:pt modelId="{9D2E7D16-96C4-4E74-975F-3266BF0592F9}" type="sibTrans" cxnId="{AEF3E594-6565-468C-9247-453BAFE5C655}">
      <dgm:prSet/>
      <dgm:spPr/>
      <dgm:t>
        <a:bodyPr/>
        <a:lstStyle/>
        <a:p>
          <a:endParaRPr lang="en-US"/>
        </a:p>
      </dgm:t>
    </dgm:pt>
    <dgm:pt modelId="{797B2806-2E36-408B-8403-02DF1DE64CBC}" type="pres">
      <dgm:prSet presAssocID="{75948F05-92E5-4253-992A-06FF261A571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114756-6B9C-4437-97E4-ECD30437BA47}" type="pres">
      <dgm:prSet presAssocID="{7ACCE2D8-B3CE-408B-95E3-0634076C072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E229F2-D6AB-42D9-A414-9237AA82CF2D}" type="pres">
      <dgm:prSet presAssocID="{7ACCE2D8-B3CE-408B-95E3-0634076C0723}" presName="spNode" presStyleCnt="0"/>
      <dgm:spPr/>
    </dgm:pt>
    <dgm:pt modelId="{F51C6200-BE3C-4095-BFF1-E6E700770435}" type="pres">
      <dgm:prSet presAssocID="{DD3D3B28-3A46-402F-867F-AEDFD0C7818E}" presName="sibTrans" presStyleLbl="sibTrans1D1" presStyleIdx="0" presStyleCnt="5"/>
      <dgm:spPr/>
      <dgm:t>
        <a:bodyPr/>
        <a:lstStyle/>
        <a:p>
          <a:endParaRPr lang="en-US"/>
        </a:p>
      </dgm:t>
    </dgm:pt>
    <dgm:pt modelId="{894A3FCC-19B6-4124-994F-24A5DF8A45E8}" type="pres">
      <dgm:prSet presAssocID="{056F86CF-2D6D-4F48-A8EB-1D043ED2270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0A2175-85AD-42CA-ABD6-CEF8CD5EB9FB}" type="pres">
      <dgm:prSet presAssocID="{056F86CF-2D6D-4F48-A8EB-1D043ED22708}" presName="spNode" presStyleCnt="0"/>
      <dgm:spPr/>
    </dgm:pt>
    <dgm:pt modelId="{6E75E371-E4D1-4969-B379-C2576D3806CF}" type="pres">
      <dgm:prSet presAssocID="{47FAD5BA-3FDC-4B5D-8055-E6C688CC39A4}" presName="sibTrans" presStyleLbl="sibTrans1D1" presStyleIdx="1" presStyleCnt="5"/>
      <dgm:spPr/>
      <dgm:t>
        <a:bodyPr/>
        <a:lstStyle/>
        <a:p>
          <a:endParaRPr lang="en-US"/>
        </a:p>
      </dgm:t>
    </dgm:pt>
    <dgm:pt modelId="{3845DAED-7F6D-4036-AB18-EA402D322357}" type="pres">
      <dgm:prSet presAssocID="{7F00DB3E-8C50-420C-B589-BDFF103374A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1D7AD6-6927-490E-B84F-8FBCA1BD34B1}" type="pres">
      <dgm:prSet presAssocID="{7F00DB3E-8C50-420C-B589-BDFF103374A8}" presName="spNode" presStyleCnt="0"/>
      <dgm:spPr/>
    </dgm:pt>
    <dgm:pt modelId="{5DE254B9-CB2A-4376-AC66-3597B743C647}" type="pres">
      <dgm:prSet presAssocID="{E66B73F0-87A4-4D6E-A0ED-F026A87F3C95}" presName="sibTrans" presStyleLbl="sibTrans1D1" presStyleIdx="2" presStyleCnt="5"/>
      <dgm:spPr/>
      <dgm:t>
        <a:bodyPr/>
        <a:lstStyle/>
        <a:p>
          <a:endParaRPr lang="en-US"/>
        </a:p>
      </dgm:t>
    </dgm:pt>
    <dgm:pt modelId="{165D8971-9998-415F-BF3F-8ED04E1F3F50}" type="pres">
      <dgm:prSet presAssocID="{308FBE6F-42B6-4F91-91F7-586D892877A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973201-EA46-4CD1-9154-9A7D015EFD4E}" type="pres">
      <dgm:prSet presAssocID="{308FBE6F-42B6-4F91-91F7-586D892877A2}" presName="spNode" presStyleCnt="0"/>
      <dgm:spPr/>
    </dgm:pt>
    <dgm:pt modelId="{00DAD2C2-E67B-4BEE-9F83-A6B3635337F1}" type="pres">
      <dgm:prSet presAssocID="{BA760EED-47D0-4566-998C-31209DF718A6}" presName="sibTrans" presStyleLbl="sibTrans1D1" presStyleIdx="3" presStyleCnt="5"/>
      <dgm:spPr/>
      <dgm:t>
        <a:bodyPr/>
        <a:lstStyle/>
        <a:p>
          <a:endParaRPr lang="en-US"/>
        </a:p>
      </dgm:t>
    </dgm:pt>
    <dgm:pt modelId="{AB7C5891-7648-4AE0-8EA1-67913D29E964}" type="pres">
      <dgm:prSet presAssocID="{887C581E-9108-4FDB-8A6F-7FEDF656BF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A1831-B33E-4F70-9816-0E4FCCD52C0A}" type="pres">
      <dgm:prSet presAssocID="{887C581E-9108-4FDB-8A6F-7FEDF656BFA3}" presName="spNode" presStyleCnt="0"/>
      <dgm:spPr/>
    </dgm:pt>
    <dgm:pt modelId="{B653A5E8-7742-48B0-BCE8-8F119E1377D4}" type="pres">
      <dgm:prSet presAssocID="{9D2E7D16-96C4-4E74-975F-3266BF0592F9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AEF3E594-6565-468C-9247-453BAFE5C655}" srcId="{75948F05-92E5-4253-992A-06FF261A5717}" destId="{887C581E-9108-4FDB-8A6F-7FEDF656BFA3}" srcOrd="4" destOrd="0" parTransId="{513A3874-7A32-4FCF-B154-36905D4DE702}" sibTransId="{9D2E7D16-96C4-4E74-975F-3266BF0592F9}"/>
    <dgm:cxn modelId="{BA8D6182-425C-4FEB-9DE1-F556AD49116F}" type="presOf" srcId="{056F86CF-2D6D-4F48-A8EB-1D043ED22708}" destId="{894A3FCC-19B6-4124-994F-24A5DF8A45E8}" srcOrd="0" destOrd="0" presId="urn:microsoft.com/office/officeart/2005/8/layout/cycle6"/>
    <dgm:cxn modelId="{27A1023C-AB70-419C-ABE0-3D059312931A}" type="presOf" srcId="{308FBE6F-42B6-4F91-91F7-586D892877A2}" destId="{165D8971-9998-415F-BF3F-8ED04E1F3F50}" srcOrd="0" destOrd="0" presId="urn:microsoft.com/office/officeart/2005/8/layout/cycle6"/>
    <dgm:cxn modelId="{DA401922-1027-4332-9475-151457661BD3}" type="presOf" srcId="{9D2E7D16-96C4-4E74-975F-3266BF0592F9}" destId="{B653A5E8-7742-48B0-BCE8-8F119E1377D4}" srcOrd="0" destOrd="0" presId="urn:microsoft.com/office/officeart/2005/8/layout/cycle6"/>
    <dgm:cxn modelId="{08BE1179-F435-4478-B784-38B5FAD27F79}" srcId="{75948F05-92E5-4253-992A-06FF261A5717}" destId="{7ACCE2D8-B3CE-408B-95E3-0634076C0723}" srcOrd="0" destOrd="0" parTransId="{5FFDEB06-0D48-438C-A4C8-5D9BB860DDAD}" sibTransId="{DD3D3B28-3A46-402F-867F-AEDFD0C7818E}"/>
    <dgm:cxn modelId="{F5703753-E66D-4EDC-9FD6-4FD99A21DAA2}" type="presOf" srcId="{BA760EED-47D0-4566-998C-31209DF718A6}" destId="{00DAD2C2-E67B-4BEE-9F83-A6B3635337F1}" srcOrd="0" destOrd="0" presId="urn:microsoft.com/office/officeart/2005/8/layout/cycle6"/>
    <dgm:cxn modelId="{9EEF15BD-8B2C-474D-BDC2-8A77B6E07170}" type="presOf" srcId="{887C581E-9108-4FDB-8A6F-7FEDF656BFA3}" destId="{AB7C5891-7648-4AE0-8EA1-67913D29E964}" srcOrd="0" destOrd="0" presId="urn:microsoft.com/office/officeart/2005/8/layout/cycle6"/>
    <dgm:cxn modelId="{86DEC147-00DB-4FCF-B0E5-EB827B74DDE1}" srcId="{75948F05-92E5-4253-992A-06FF261A5717}" destId="{7F00DB3E-8C50-420C-B589-BDFF103374A8}" srcOrd="2" destOrd="0" parTransId="{AD4967C1-9E3C-4E9A-924E-D562A532CDF1}" sibTransId="{E66B73F0-87A4-4D6E-A0ED-F026A87F3C95}"/>
    <dgm:cxn modelId="{9D16EE72-9F19-454E-A9F1-239C6043BE80}" type="presOf" srcId="{E66B73F0-87A4-4D6E-A0ED-F026A87F3C95}" destId="{5DE254B9-CB2A-4376-AC66-3597B743C647}" srcOrd="0" destOrd="0" presId="urn:microsoft.com/office/officeart/2005/8/layout/cycle6"/>
    <dgm:cxn modelId="{4DD06025-925E-41A5-80E2-17C53902B1C5}" type="presOf" srcId="{DD3D3B28-3A46-402F-867F-AEDFD0C7818E}" destId="{F51C6200-BE3C-4095-BFF1-E6E700770435}" srcOrd="0" destOrd="0" presId="urn:microsoft.com/office/officeart/2005/8/layout/cycle6"/>
    <dgm:cxn modelId="{248D0664-904E-41E5-B702-FCF54D1B1773}" type="presOf" srcId="{47FAD5BA-3FDC-4B5D-8055-E6C688CC39A4}" destId="{6E75E371-E4D1-4969-B379-C2576D3806CF}" srcOrd="0" destOrd="0" presId="urn:microsoft.com/office/officeart/2005/8/layout/cycle6"/>
    <dgm:cxn modelId="{B886D07E-4DB4-4D05-A06A-B4DFE71291F8}" srcId="{75948F05-92E5-4253-992A-06FF261A5717}" destId="{056F86CF-2D6D-4F48-A8EB-1D043ED22708}" srcOrd="1" destOrd="0" parTransId="{17BB8C9E-5656-4460-9ACA-FA93501FDFE5}" sibTransId="{47FAD5BA-3FDC-4B5D-8055-E6C688CC39A4}"/>
    <dgm:cxn modelId="{D5C2B671-85AE-478F-BADE-AA3437044451}" srcId="{75948F05-92E5-4253-992A-06FF261A5717}" destId="{308FBE6F-42B6-4F91-91F7-586D892877A2}" srcOrd="3" destOrd="0" parTransId="{48BE1C05-CA59-4F2C-8CF6-D80409954729}" sibTransId="{BA760EED-47D0-4566-998C-31209DF718A6}"/>
    <dgm:cxn modelId="{81C8EB55-D67C-4646-B853-407EB7095A8C}" type="presOf" srcId="{7ACCE2D8-B3CE-408B-95E3-0634076C0723}" destId="{03114756-6B9C-4437-97E4-ECD30437BA47}" srcOrd="0" destOrd="0" presId="urn:microsoft.com/office/officeart/2005/8/layout/cycle6"/>
    <dgm:cxn modelId="{4D166169-E4BD-4E06-B2ED-D04F36D80BC0}" type="presOf" srcId="{7F00DB3E-8C50-420C-B589-BDFF103374A8}" destId="{3845DAED-7F6D-4036-AB18-EA402D322357}" srcOrd="0" destOrd="0" presId="urn:microsoft.com/office/officeart/2005/8/layout/cycle6"/>
    <dgm:cxn modelId="{A4F47E96-C5EB-42DE-8ED4-EE07DBFD1223}" type="presOf" srcId="{75948F05-92E5-4253-992A-06FF261A5717}" destId="{797B2806-2E36-408B-8403-02DF1DE64CBC}" srcOrd="0" destOrd="0" presId="urn:microsoft.com/office/officeart/2005/8/layout/cycle6"/>
    <dgm:cxn modelId="{EB1E41AE-CF09-453A-B913-4C5A61D455A1}" type="presParOf" srcId="{797B2806-2E36-408B-8403-02DF1DE64CBC}" destId="{03114756-6B9C-4437-97E4-ECD30437BA47}" srcOrd="0" destOrd="0" presId="urn:microsoft.com/office/officeart/2005/8/layout/cycle6"/>
    <dgm:cxn modelId="{DAECBDA3-B14B-45F4-AFF2-7DB0597916B0}" type="presParOf" srcId="{797B2806-2E36-408B-8403-02DF1DE64CBC}" destId="{B9E229F2-D6AB-42D9-A414-9237AA82CF2D}" srcOrd="1" destOrd="0" presId="urn:microsoft.com/office/officeart/2005/8/layout/cycle6"/>
    <dgm:cxn modelId="{93CE09D0-0457-4832-9599-62C80E7B2857}" type="presParOf" srcId="{797B2806-2E36-408B-8403-02DF1DE64CBC}" destId="{F51C6200-BE3C-4095-BFF1-E6E700770435}" srcOrd="2" destOrd="0" presId="urn:microsoft.com/office/officeart/2005/8/layout/cycle6"/>
    <dgm:cxn modelId="{9D19CF42-FA06-4DF3-AAF2-E4292E9895C3}" type="presParOf" srcId="{797B2806-2E36-408B-8403-02DF1DE64CBC}" destId="{894A3FCC-19B6-4124-994F-24A5DF8A45E8}" srcOrd="3" destOrd="0" presId="urn:microsoft.com/office/officeart/2005/8/layout/cycle6"/>
    <dgm:cxn modelId="{D6FB7CCD-3A98-43E6-A571-3C12820E41F7}" type="presParOf" srcId="{797B2806-2E36-408B-8403-02DF1DE64CBC}" destId="{CF0A2175-85AD-42CA-ABD6-CEF8CD5EB9FB}" srcOrd="4" destOrd="0" presId="urn:microsoft.com/office/officeart/2005/8/layout/cycle6"/>
    <dgm:cxn modelId="{1FDFE055-DBA5-4188-BE52-BDA4C0636107}" type="presParOf" srcId="{797B2806-2E36-408B-8403-02DF1DE64CBC}" destId="{6E75E371-E4D1-4969-B379-C2576D3806CF}" srcOrd="5" destOrd="0" presId="urn:microsoft.com/office/officeart/2005/8/layout/cycle6"/>
    <dgm:cxn modelId="{BCBF28DC-4215-4680-B4D3-8EDA919EEAC0}" type="presParOf" srcId="{797B2806-2E36-408B-8403-02DF1DE64CBC}" destId="{3845DAED-7F6D-4036-AB18-EA402D322357}" srcOrd="6" destOrd="0" presId="urn:microsoft.com/office/officeart/2005/8/layout/cycle6"/>
    <dgm:cxn modelId="{2D4A12BD-587E-4298-BD02-3BA516BFBE34}" type="presParOf" srcId="{797B2806-2E36-408B-8403-02DF1DE64CBC}" destId="{AD1D7AD6-6927-490E-B84F-8FBCA1BD34B1}" srcOrd="7" destOrd="0" presId="urn:microsoft.com/office/officeart/2005/8/layout/cycle6"/>
    <dgm:cxn modelId="{122D3C18-1899-471C-AE3B-02FBEA7FDACD}" type="presParOf" srcId="{797B2806-2E36-408B-8403-02DF1DE64CBC}" destId="{5DE254B9-CB2A-4376-AC66-3597B743C647}" srcOrd="8" destOrd="0" presId="urn:microsoft.com/office/officeart/2005/8/layout/cycle6"/>
    <dgm:cxn modelId="{E945FC2F-706E-42B2-83CC-6DFDFA1824A3}" type="presParOf" srcId="{797B2806-2E36-408B-8403-02DF1DE64CBC}" destId="{165D8971-9998-415F-BF3F-8ED04E1F3F50}" srcOrd="9" destOrd="0" presId="urn:microsoft.com/office/officeart/2005/8/layout/cycle6"/>
    <dgm:cxn modelId="{2ADEEC92-6BE8-47C1-8682-DF99F7520777}" type="presParOf" srcId="{797B2806-2E36-408B-8403-02DF1DE64CBC}" destId="{B9973201-EA46-4CD1-9154-9A7D015EFD4E}" srcOrd="10" destOrd="0" presId="urn:microsoft.com/office/officeart/2005/8/layout/cycle6"/>
    <dgm:cxn modelId="{7510F3B5-6F3E-46AC-8F39-6A810A383A57}" type="presParOf" srcId="{797B2806-2E36-408B-8403-02DF1DE64CBC}" destId="{00DAD2C2-E67B-4BEE-9F83-A6B3635337F1}" srcOrd="11" destOrd="0" presId="urn:microsoft.com/office/officeart/2005/8/layout/cycle6"/>
    <dgm:cxn modelId="{3C672C2A-D746-4C5E-9E00-57C194C10D75}" type="presParOf" srcId="{797B2806-2E36-408B-8403-02DF1DE64CBC}" destId="{AB7C5891-7648-4AE0-8EA1-67913D29E964}" srcOrd="12" destOrd="0" presId="urn:microsoft.com/office/officeart/2005/8/layout/cycle6"/>
    <dgm:cxn modelId="{F802EED2-7840-4E26-AEB4-15856720545E}" type="presParOf" srcId="{797B2806-2E36-408B-8403-02DF1DE64CBC}" destId="{E35A1831-B33E-4F70-9816-0E4FCCD52C0A}" srcOrd="13" destOrd="0" presId="urn:microsoft.com/office/officeart/2005/8/layout/cycle6"/>
    <dgm:cxn modelId="{E014BF32-494F-47B0-8556-07D71309BBCE}" type="presParOf" srcId="{797B2806-2E36-408B-8403-02DF1DE64CBC}" destId="{B653A5E8-7742-48B0-BCE8-8F119E1377D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114756-6B9C-4437-97E4-ECD30437BA47}">
      <dsp:nvSpPr>
        <dsp:cNvPr id="0" name=""/>
        <dsp:cNvSpPr/>
      </dsp:nvSpPr>
      <dsp:spPr>
        <a:xfrm>
          <a:off x="2380505" y="2370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C++ </a:t>
          </a:r>
          <a:br>
            <a:rPr lang="en-US" sz="1700" kern="1200" dirty="0" smtClean="0"/>
          </a:br>
          <a:r>
            <a:rPr lang="en-US" sz="1700" kern="1200" dirty="0" smtClean="0"/>
            <a:t>Users</a:t>
          </a:r>
          <a:endParaRPr lang="en-US" sz="1700" kern="1200" dirty="0"/>
        </a:p>
      </dsp:txBody>
      <dsp:txXfrm>
        <a:off x="2422865" y="44730"/>
        <a:ext cx="1250268" cy="783022"/>
      </dsp:txXfrm>
    </dsp:sp>
    <dsp:sp modelId="{F51C6200-BE3C-4095-BFF1-E6E700770435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409246" y="137594"/>
              </a:moveTo>
              <a:arcTo wR="1732594" hR="1732594" stAng="17579295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4A3FCC-19B6-4124-994F-24A5DF8A45E8}">
      <dsp:nvSpPr>
        <dsp:cNvPr id="0" name=""/>
        <dsp:cNvSpPr/>
      </dsp:nvSpPr>
      <dsp:spPr>
        <a:xfrm>
          <a:off x="4028301" y="1199563"/>
          <a:ext cx="1334988" cy="867742"/>
        </a:xfrm>
        <a:prstGeom prst="roundRect">
          <a:avLst/>
        </a:prstGeom>
        <a:solidFill>
          <a:schemeClr val="accent2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Python Users</a:t>
          </a:r>
          <a:endParaRPr lang="en-US" sz="1700" kern="1200" dirty="0"/>
        </a:p>
      </dsp:txBody>
      <dsp:txXfrm>
        <a:off x="4070661" y="1241923"/>
        <a:ext cx="1250268" cy="783022"/>
      </dsp:txXfrm>
    </dsp:sp>
    <dsp:sp modelId="{6E75E371-E4D1-4969-B379-C2576D3806CF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462825" y="1642133"/>
              </a:moveTo>
              <a:arcTo wR="1732594" hR="1732594" stAng="21420430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5DAED-7F6D-4036-AB18-EA402D322357}">
      <dsp:nvSpPr>
        <dsp:cNvPr id="0" name=""/>
        <dsp:cNvSpPr/>
      </dsp:nvSpPr>
      <dsp:spPr>
        <a:xfrm>
          <a:off x="3398899" y="3136663"/>
          <a:ext cx="1334988" cy="867742"/>
        </a:xfrm>
        <a:prstGeom prst="roundRect">
          <a:avLst/>
        </a:prstGeom>
        <a:solidFill>
          <a:schemeClr val="tx1">
            <a:lumMod val="95000"/>
            <a:lumOff val="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&gt; Command line tools _</a:t>
          </a:r>
          <a:endParaRPr lang="en-US" sz="1700" kern="1200" dirty="0"/>
        </a:p>
      </dsp:txBody>
      <dsp:txXfrm>
        <a:off x="3441259" y="3179023"/>
        <a:ext cx="1250268" cy="783022"/>
      </dsp:txXfrm>
    </dsp:sp>
    <dsp:sp modelId="{5DE254B9-CB2A-4376-AC66-3597B743C647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076618" y="3430690"/>
              </a:moveTo>
              <a:arcTo wR="1732594" hR="1732594" stAng="4712834" swAng="13743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D8971-9998-415F-BF3F-8ED04E1F3F50}">
      <dsp:nvSpPr>
        <dsp:cNvPr id="0" name=""/>
        <dsp:cNvSpPr/>
      </dsp:nvSpPr>
      <dsp:spPr>
        <a:xfrm>
          <a:off x="1362112" y="3136663"/>
          <a:ext cx="1334988" cy="867742"/>
        </a:xfrm>
        <a:prstGeom prst="roundRect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002060"/>
              </a:solidFill>
            </a:rPr>
            <a:t>WEB</a:t>
          </a:r>
          <a:endParaRPr lang="en-US" sz="1700" kern="1200" dirty="0">
            <a:solidFill>
              <a:srgbClr val="002060"/>
            </a:solidFill>
          </a:endParaRPr>
        </a:p>
      </dsp:txBody>
      <dsp:txXfrm>
        <a:off x="1404472" y="3179023"/>
        <a:ext cx="1250268" cy="783022"/>
      </dsp:txXfrm>
    </dsp:sp>
    <dsp:sp modelId="{00DAD2C2-E67B-4BEE-9F83-A6B3635337F1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89352" y="2691206"/>
              </a:moveTo>
              <a:arcTo wR="1732594" hR="1732594" stAng="8784456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7C5891-7648-4AE0-8EA1-67913D29E964}">
      <dsp:nvSpPr>
        <dsp:cNvPr id="0" name=""/>
        <dsp:cNvSpPr/>
      </dsp:nvSpPr>
      <dsp:spPr>
        <a:xfrm>
          <a:off x="732710" y="1199563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FFC000"/>
              </a:solidFill>
            </a:rPr>
            <a:t>JANA</a:t>
          </a:r>
          <a:r>
            <a:rPr lang="en-US" sz="1700" kern="1200" dirty="0" smtClean="0"/>
            <a:t> Users</a:t>
          </a:r>
          <a:endParaRPr lang="en-US" sz="1700" kern="1200" dirty="0"/>
        </a:p>
      </dsp:txBody>
      <dsp:txXfrm>
        <a:off x="775070" y="1241923"/>
        <a:ext cx="1250268" cy="783022"/>
      </dsp:txXfrm>
    </dsp:sp>
    <dsp:sp modelId="{B653A5E8-7742-48B0-BCE8-8F119E1377D4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02072" y="755102"/>
              </a:moveTo>
              <a:arcTo wR="1732594" hR="1732594" stAng="12860714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114756-6B9C-4437-97E4-ECD30437BA47}">
      <dsp:nvSpPr>
        <dsp:cNvPr id="0" name=""/>
        <dsp:cNvSpPr/>
      </dsp:nvSpPr>
      <dsp:spPr>
        <a:xfrm>
          <a:off x="2380505" y="2370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C++ </a:t>
          </a:r>
          <a:br>
            <a:rPr lang="en-US" sz="1700" kern="1200" dirty="0" smtClean="0"/>
          </a:br>
          <a:r>
            <a:rPr lang="en-US" sz="1700" kern="1200" dirty="0" smtClean="0"/>
            <a:t>Users</a:t>
          </a:r>
          <a:endParaRPr lang="en-US" sz="1700" kern="1200" dirty="0"/>
        </a:p>
      </dsp:txBody>
      <dsp:txXfrm>
        <a:off x="2422865" y="44730"/>
        <a:ext cx="1250268" cy="783022"/>
      </dsp:txXfrm>
    </dsp:sp>
    <dsp:sp modelId="{F51C6200-BE3C-4095-BFF1-E6E700770435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409246" y="137594"/>
              </a:moveTo>
              <a:arcTo wR="1732594" hR="1732594" stAng="17579295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4A3FCC-19B6-4124-994F-24A5DF8A45E8}">
      <dsp:nvSpPr>
        <dsp:cNvPr id="0" name=""/>
        <dsp:cNvSpPr/>
      </dsp:nvSpPr>
      <dsp:spPr>
        <a:xfrm>
          <a:off x="4028301" y="1199563"/>
          <a:ext cx="1334988" cy="867742"/>
        </a:xfrm>
        <a:prstGeom prst="roundRect">
          <a:avLst/>
        </a:prstGeom>
        <a:solidFill>
          <a:schemeClr val="accent2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Python Users</a:t>
          </a:r>
          <a:endParaRPr lang="en-US" sz="1700" kern="1200" dirty="0"/>
        </a:p>
      </dsp:txBody>
      <dsp:txXfrm>
        <a:off x="4070661" y="1241923"/>
        <a:ext cx="1250268" cy="783022"/>
      </dsp:txXfrm>
    </dsp:sp>
    <dsp:sp modelId="{6E75E371-E4D1-4969-B379-C2576D3806CF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462825" y="1642133"/>
              </a:moveTo>
              <a:arcTo wR="1732594" hR="1732594" stAng="21420430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5DAED-7F6D-4036-AB18-EA402D322357}">
      <dsp:nvSpPr>
        <dsp:cNvPr id="0" name=""/>
        <dsp:cNvSpPr/>
      </dsp:nvSpPr>
      <dsp:spPr>
        <a:xfrm>
          <a:off x="3398899" y="3136663"/>
          <a:ext cx="1334988" cy="867742"/>
        </a:xfrm>
        <a:prstGeom prst="roundRect">
          <a:avLst/>
        </a:prstGeom>
        <a:solidFill>
          <a:schemeClr val="tx1">
            <a:lumMod val="95000"/>
            <a:lumOff val="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&gt; Command line tools _</a:t>
          </a:r>
          <a:endParaRPr lang="en-US" sz="1700" kern="1200" dirty="0"/>
        </a:p>
      </dsp:txBody>
      <dsp:txXfrm>
        <a:off x="3441259" y="3179023"/>
        <a:ext cx="1250268" cy="783022"/>
      </dsp:txXfrm>
    </dsp:sp>
    <dsp:sp modelId="{5DE254B9-CB2A-4376-AC66-3597B743C647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076618" y="3430690"/>
              </a:moveTo>
              <a:arcTo wR="1732594" hR="1732594" stAng="4712834" swAng="13743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D8971-9998-415F-BF3F-8ED04E1F3F50}">
      <dsp:nvSpPr>
        <dsp:cNvPr id="0" name=""/>
        <dsp:cNvSpPr/>
      </dsp:nvSpPr>
      <dsp:spPr>
        <a:xfrm>
          <a:off x="1362112" y="3136663"/>
          <a:ext cx="1334988" cy="867742"/>
        </a:xfrm>
        <a:prstGeom prst="roundRect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002060"/>
              </a:solidFill>
            </a:rPr>
            <a:t>WEB</a:t>
          </a:r>
          <a:endParaRPr lang="en-US" sz="1700" kern="1200" dirty="0">
            <a:solidFill>
              <a:srgbClr val="002060"/>
            </a:solidFill>
          </a:endParaRPr>
        </a:p>
      </dsp:txBody>
      <dsp:txXfrm>
        <a:off x="1404472" y="3179023"/>
        <a:ext cx="1250268" cy="783022"/>
      </dsp:txXfrm>
    </dsp:sp>
    <dsp:sp modelId="{00DAD2C2-E67B-4BEE-9F83-A6B3635337F1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89352" y="2691206"/>
              </a:moveTo>
              <a:arcTo wR="1732594" hR="1732594" stAng="8784456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7C5891-7648-4AE0-8EA1-67913D29E964}">
      <dsp:nvSpPr>
        <dsp:cNvPr id="0" name=""/>
        <dsp:cNvSpPr/>
      </dsp:nvSpPr>
      <dsp:spPr>
        <a:xfrm>
          <a:off x="732710" y="1199563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FFC000"/>
              </a:solidFill>
            </a:rPr>
            <a:t>JANA</a:t>
          </a:r>
          <a:r>
            <a:rPr lang="en-US" sz="1700" kern="1200" dirty="0" smtClean="0"/>
            <a:t> Users</a:t>
          </a:r>
          <a:endParaRPr lang="en-US" sz="1700" kern="1200" dirty="0"/>
        </a:p>
      </dsp:txBody>
      <dsp:txXfrm>
        <a:off x="775070" y="1241923"/>
        <a:ext cx="1250268" cy="783022"/>
      </dsp:txXfrm>
    </dsp:sp>
    <dsp:sp modelId="{B653A5E8-7742-48B0-BCE8-8F119E1377D4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02072" y="755102"/>
              </a:moveTo>
              <a:arcTo wR="1732594" hR="1732594" stAng="12860714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E51E2-B254-44F4-A32B-7A29226C2481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B103E-92E5-471F-8DA7-28F54F1DC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35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03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103E-92E5-471F-8DA7-28F54F1DCC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726731B-73AE-4764-BD2F-D9EF590552D1}" type="datetime1">
              <a:rPr lang="en-US" smtClean="0"/>
              <a:t>10/5/2011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B150-0527-4B3E-8D18-65D26F36B10C}" type="datetime1">
              <a:rPr lang="en-US" smtClean="0"/>
              <a:t>10/5/2011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5B2F1-EAF3-4E31-8D6B-BFE4EBFC961C}" type="datetime1">
              <a:rPr lang="en-US" smtClean="0"/>
              <a:t>10/5/2011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CACE0EA-94CC-4159-A24C-857D2ECE3312}" type="datetime1">
              <a:rPr lang="en-US" smtClean="0"/>
              <a:t>10/5/2011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6D3-700E-4550-8781-3F3A213F116A}" type="datetime1">
              <a:rPr lang="en-US" smtClean="0"/>
              <a:t>10/5/2011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4DA10-682C-452D-A07D-251C0B8FF50C}" type="datetime1">
              <a:rPr lang="en-US" smtClean="0"/>
              <a:t>10/5/2011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38D33-7B6B-4F4C-815C-2C0B40848FC5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6A9A5-3113-45F1-A7F9-5E16424E28F1}" type="datetime1">
              <a:rPr lang="en-US" smtClean="0"/>
              <a:t>10/5/2011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231C-04F4-4B4B-A49C-36B7F2EA029B}" type="datetime1">
              <a:rPr lang="en-US" smtClean="0"/>
              <a:t>10/5/2011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5E2B-886F-4BD7-BF41-1C2264AEC252}" type="datetime1">
              <a:rPr lang="en-US" smtClean="0"/>
              <a:t>10/5/2011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F15197-C749-4FB5-954D-438F5077D616}" type="datetime1">
              <a:rPr lang="en-US" smtClean="0"/>
              <a:t>10/5/2011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33739C-A44F-47A3-BC12-9E0909EDF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JavaScript_library" TargetMode="External"/><Relationship Id="rId2" Type="http://schemas.openxmlformats.org/officeDocument/2006/relationships/hyperlink" Target="http://en.wikipedia.org/wiki/Cross-browse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HTML" TargetMode="External"/><Relationship Id="rId4" Type="http://schemas.openxmlformats.org/officeDocument/2006/relationships/hyperlink" Target="http://en.wikipedia.org/wiki/Client-side_scriptin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Calibration database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019800" cy="533400"/>
          </a:xfrm>
        </p:spPr>
        <p:txBody>
          <a:bodyPr/>
          <a:lstStyle/>
          <a:p>
            <a:r>
              <a:rPr lang="en-US" dirty="0" smtClean="0"/>
              <a:t>Dmitry Romanov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6096000"/>
            <a:ext cx="1657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January 7</a:t>
            </a:r>
            <a:r>
              <a:rPr lang="en-US" smtClean="0"/>
              <a:t>, 2011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2050" name="Picture 2" descr="http://www.jlab.org/div_dept/dir_off/public_affairs/logo/JLab_logo_whit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36800"/>
            <a:ext cx="3657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budget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419600"/>
            <a:ext cx="82296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Stick to </a:t>
            </a:r>
            <a:r>
              <a:rPr lang="en-US" b="1" dirty="0" smtClean="0">
                <a:solidFill>
                  <a:srgbClr val="C00000"/>
                </a:solidFill>
              </a:rPr>
              <a:t>1 second </a:t>
            </a:r>
            <a:r>
              <a:rPr lang="en-US" b="1" dirty="0" smtClean="0">
                <a:solidFill>
                  <a:srgbClr val="0070C0"/>
                </a:solidFill>
              </a:rPr>
              <a:t>to load calibration constants</a:t>
            </a:r>
          </a:p>
          <a:p>
            <a:r>
              <a:rPr lang="en-US" dirty="0" smtClean="0"/>
              <a:t>Data queries + network – 0.23 – 0.45 sec</a:t>
            </a:r>
          </a:p>
          <a:p>
            <a:r>
              <a:rPr lang="en-US" dirty="0" smtClean="0"/>
              <a:t>Framework overhead ~ 4%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Conclusion: </a:t>
            </a:r>
            <a:r>
              <a:rPr lang="en-US" b="1" dirty="0" smtClean="0">
                <a:solidFill>
                  <a:srgbClr val="0070C0"/>
                </a:solidFill>
              </a:rPr>
              <a:t>possible to keep in 1 second.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2667000"/>
            <a:ext cx="743043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1 100 000 records with data blobs; 50 double doubles (8 digits) for each blob.</a:t>
            </a:r>
          </a:p>
          <a:p>
            <a:r>
              <a:rPr lang="en-US" dirty="0" smtClean="0"/>
              <a:t>Queried randomly with 1100 requests.</a:t>
            </a:r>
          </a:p>
          <a:p>
            <a:r>
              <a:rPr lang="en-US" dirty="0" smtClean="0"/>
              <a:t>Core 2 Duo 1800 GHz, 2 Gb – 0.23 sec average</a:t>
            </a:r>
          </a:p>
          <a:p>
            <a:r>
              <a:rPr lang="en-US" dirty="0" smtClean="0"/>
              <a:t>Core i7 4 cores 2800 GHz, 8 Gb – 0.04 </a:t>
            </a:r>
            <a:r>
              <a:rPr lang="en-US" dirty="0"/>
              <a:t>sec </a:t>
            </a:r>
            <a:r>
              <a:rPr lang="en-US" dirty="0" smtClean="0"/>
              <a:t>average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E2EE-A42E-4C9A-A67C-E322880CF359}" type="datetime1">
              <a:rPr lang="en-US" smtClean="0"/>
              <a:t>10/6/2011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3400" y="12192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values </a:t>
            </a:r>
            <a:r>
              <a:rPr lang="en-US" dirty="0" smtClean="0"/>
              <a:t>are grouped </a:t>
            </a:r>
            <a:r>
              <a:rPr lang="en-US" dirty="0"/>
              <a:t>in </a:t>
            </a:r>
            <a:r>
              <a:rPr lang="en-US" dirty="0" smtClean="0"/>
              <a:t>sets. 1 to 10k </a:t>
            </a:r>
            <a:r>
              <a:rPr lang="en-US" dirty="0"/>
              <a:t>values </a:t>
            </a:r>
            <a:r>
              <a:rPr lang="en-US" dirty="0" smtClean="0"/>
              <a:t>per </a:t>
            </a:r>
            <a:r>
              <a:rPr lang="en-US" dirty="0"/>
              <a:t>a single </a:t>
            </a:r>
            <a:r>
              <a:rPr lang="en-US" dirty="0" smtClean="0"/>
              <a:t>set.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Access </a:t>
            </a:r>
            <a:r>
              <a:rPr lang="en-US" dirty="0"/>
              <a:t>to </a:t>
            </a:r>
            <a:r>
              <a:rPr lang="en-US" dirty="0" smtClean="0"/>
              <a:t>a </a:t>
            </a:r>
            <a:r>
              <a:rPr lang="en-US" dirty="0"/>
              <a:t>single </a:t>
            </a:r>
            <a:r>
              <a:rPr lang="en-US" dirty="0" smtClean="0"/>
              <a:t>number - less </a:t>
            </a:r>
            <a:r>
              <a:rPr lang="en-US" dirty="0"/>
              <a:t>than 10 </a:t>
            </a:r>
            <a:r>
              <a:rPr lang="en-US" dirty="0" err="1"/>
              <a:t>ms</a:t>
            </a:r>
            <a:r>
              <a:rPr lang="en-US" dirty="0"/>
              <a:t> using a 1 Gigabit </a:t>
            </a:r>
            <a:r>
              <a:rPr lang="en-US" dirty="0" smtClean="0"/>
              <a:t>connection.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Retrieval of 10k </a:t>
            </a:r>
            <a:r>
              <a:rPr lang="en-US" dirty="0"/>
              <a:t>values should </a:t>
            </a:r>
            <a:r>
              <a:rPr lang="en-US" dirty="0" smtClean="0"/>
              <a:t>- less </a:t>
            </a:r>
            <a:r>
              <a:rPr lang="en-US" dirty="0"/>
              <a:t>than 1 second under similar conditions.</a:t>
            </a:r>
          </a:p>
        </p:txBody>
      </p:sp>
    </p:spTree>
    <p:extLst>
      <p:ext uri="{BB962C8B-B14F-4D97-AF65-F5344CB8AC3E}">
        <p14:creationId xmlns:p14="http://schemas.microsoft.com/office/powerpoint/2010/main" val="345630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3138686"/>
            <a:ext cx="8229600" cy="163548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DCallibration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* </a:t>
            </a:r>
            <a:r>
              <a:rPr lang="en-US" sz="1300" dirty="0" err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application-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();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 returns </a:t>
            </a:r>
            <a:r>
              <a:rPr lang="en-US" sz="1300" dirty="0" err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mCalibration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*/</a:t>
            </a:r>
          </a:p>
          <a:p>
            <a:pPr marL="0" indent="0">
              <a:buNone/>
            </a:pPr>
            <a:endParaRPr lang="en-US" sz="1300" dirty="0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//getting double constants </a:t>
            </a:r>
            <a:b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 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;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sz="1300" dirty="0">
                <a:latin typeface="Consolas" pitchFamily="49" charset="0"/>
                <a:cs typeface="Consolas" pitchFamily="49" charset="0"/>
              </a:rPr>
            </a:br>
            <a:r>
              <a:rPr lang="en-US" sz="1300" dirty="0" err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“/simple/constants”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);</a:t>
            </a:r>
            <a:br>
              <a:rPr lang="en-US" sz="1300" dirty="0">
                <a:latin typeface="Consolas" pitchFamily="49" charset="0"/>
                <a:cs typeface="Consolas" pitchFamily="49" charset="0"/>
              </a:rPr>
            </a:b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“/simple/constants”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/*variation */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“john”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); </a:t>
            </a:r>
            <a:br>
              <a:rPr lang="en-US" sz="1300" dirty="0">
                <a:latin typeface="Consolas" pitchFamily="49" charset="0"/>
                <a:cs typeface="Consolas" pitchFamily="49" charset="0"/>
              </a:rPr>
            </a:b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“/simple/constants”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/*variation */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“john”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/*time*/ </a:t>
            </a:r>
            <a:r>
              <a:rPr lang="en-US" sz="1300" dirty="0">
                <a:latin typeface="Consolas" pitchFamily="49" charset="0"/>
                <a:cs typeface="Consolas" pitchFamily="49" charset="0"/>
              </a:rPr>
              <a:t>time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sz="13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09600" y="1677154"/>
            <a:ext cx="8229600" cy="1092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//… </a:t>
            </a:r>
            <a:r>
              <a:rPr lang="en-US" sz="1200" dirty="0" smtClean="0">
                <a:solidFill>
                  <a:srgbClr val="00B050"/>
                </a:solidFill>
              </a:rPr>
              <a:t>Somewhere </a:t>
            </a:r>
            <a:r>
              <a:rPr lang="en-US" sz="1200" dirty="0">
                <a:solidFill>
                  <a:srgbClr val="00B050"/>
                </a:solidFill>
              </a:rPr>
              <a:t>in “application” class</a:t>
            </a:r>
            <a:endParaRPr lang="en-US" sz="1300" dirty="0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Font typeface="Wingdings 3"/>
              <a:buNone/>
            </a:pPr>
            <a:r>
              <a:rPr lang="en-US" sz="1300" b="1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DCalibration</a:t>
            </a:r>
            <a:r>
              <a:rPr lang="en-US" sz="1300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*</a:t>
            </a: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mCalibration</a:t>
            </a:r>
            <a:r>
              <a:rPr lang="en-US" sz="1300" b="1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300" b="1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DCalibrationGenerator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-&gt;</a:t>
            </a:r>
            <a:r>
              <a:rPr lang="en-US" sz="13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GetCalibration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(</a:t>
            </a:r>
          </a:p>
          <a:p>
            <a:pPr marL="0" indent="0">
              <a:buNone/>
            </a:pPr>
            <a:r>
              <a:rPr lang="en-US" sz="13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</a:t>
            </a:r>
            <a:r>
              <a:rPr lang="en-US" sz="13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mysql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://ccdb_user@halld1.jlab.org”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/*run number*/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1000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1300" b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/*variation*/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“default”</a:t>
            </a:r>
            <a:r>
              <a:rPr lang="en-US" sz="1300" b="1" dirty="0" smtClean="0">
                <a:latin typeface="Consolas" pitchFamily="49" charset="0"/>
                <a:cs typeface="Consolas" pitchFamily="49" charset="0"/>
              </a:rPr>
              <a:t>); </a:t>
            </a: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//…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237734"/>
            <a:ext cx="1443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Initialization.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769354"/>
            <a:ext cx="182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Getting the data. </a:t>
            </a:r>
            <a:endParaRPr lang="en-US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609600" y="5136436"/>
            <a:ext cx="8229600" cy="11119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//getting constants by rows and column names</a:t>
            </a:r>
            <a:b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map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string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;</a:t>
            </a:r>
            <a:br>
              <a:rPr lang="en-US" sz="1300" dirty="0" smtClean="0"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//getting multi type 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sz="1300" dirty="0" smtClean="0">
                <a:latin typeface="Consolas" pitchFamily="49" charset="0"/>
                <a:cs typeface="Consolas" pitchFamily="49" charset="0"/>
              </a:rPr>
            </a:b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vector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3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 &gt; 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;</a:t>
            </a:r>
            <a:br>
              <a:rPr lang="en-US" sz="1300" dirty="0" smtClean="0">
                <a:latin typeface="Consolas" pitchFamily="49" charset="0"/>
                <a:cs typeface="Consolas" pitchFamily="49" charset="0"/>
              </a:rPr>
            </a:br>
            <a:r>
              <a:rPr lang="en-US" sz="1300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calib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&gt;</a:t>
            </a:r>
            <a:r>
              <a:rPr lang="en-US" sz="1300" dirty="0" err="1" smtClean="0">
                <a:latin typeface="Consolas" pitchFamily="49" charset="0"/>
                <a:cs typeface="Consolas" pitchFamily="49" charset="0"/>
              </a:rPr>
              <a:t>GetCalib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3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constants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“/simple/</a:t>
            </a:r>
            <a:r>
              <a:rPr lang="en-US" sz="13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multi_rows_constants</a:t>
            </a:r>
            <a:r>
              <a:rPr lang="en-US" sz="13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”</a:t>
            </a:r>
            <a:r>
              <a:rPr lang="en-US" sz="13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sz="13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8300" y="4767104"/>
            <a:ext cx="3135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Multi-row and multi-type data.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99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and JANA interface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58200" cy="493776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Two main parts:</a:t>
            </a:r>
          </a:p>
          <a:p>
            <a:pPr>
              <a:buNone/>
            </a:pPr>
            <a:r>
              <a:rPr lang="en-US" sz="1800" dirty="0" smtClean="0"/>
              <a:t>1) </a:t>
            </a:r>
            <a:r>
              <a:rPr lang="en-US" sz="1800" b="1" dirty="0" err="1" smtClean="0">
                <a:solidFill>
                  <a:srgbClr val="C00000"/>
                </a:solidFill>
              </a:rPr>
              <a:t>JCalibrationGenerator</a:t>
            </a:r>
            <a:r>
              <a:rPr lang="en-US" sz="1800" dirty="0" smtClean="0"/>
              <a:t> A generator class (e.g. </a:t>
            </a:r>
            <a:r>
              <a:rPr lang="en-US" sz="1800" dirty="0" err="1" smtClean="0"/>
              <a:t>JCalibrationGeneratorMySQL</a:t>
            </a:r>
            <a:r>
              <a:rPr lang="en-US" sz="1800" dirty="0" smtClean="0"/>
              <a:t>)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2) </a:t>
            </a:r>
            <a:r>
              <a:rPr lang="en-US" sz="1800" b="1" dirty="0" err="1" smtClean="0">
                <a:solidFill>
                  <a:srgbClr val="0070C0"/>
                </a:solidFill>
              </a:rPr>
              <a:t>Jcalibration</a:t>
            </a:r>
            <a:r>
              <a:rPr lang="en-US" sz="1800" b="1" dirty="0" smtClean="0">
                <a:solidFill>
                  <a:srgbClr val="0070C0"/>
                </a:solidFill>
              </a:rPr>
              <a:t> </a:t>
            </a:r>
            <a:r>
              <a:rPr lang="en-US" sz="1800" dirty="0" smtClean="0"/>
              <a:t> class implementing the backend itself.</a:t>
            </a:r>
          </a:p>
          <a:p>
            <a:r>
              <a:rPr lang="en-US" sz="1800" dirty="0" smtClean="0"/>
              <a:t> Retrieve calibration constants from CCDB (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())</a:t>
            </a:r>
          </a:p>
          <a:p>
            <a:r>
              <a:rPr lang="en-US" sz="1800" dirty="0" smtClean="0"/>
              <a:t> Discovery of available constants (</a:t>
            </a:r>
            <a:r>
              <a:rPr lang="en-US" sz="1800" dirty="0" err="1" smtClean="0"/>
              <a:t>GetListOfNamepaths</a:t>
            </a:r>
            <a:r>
              <a:rPr lang="en-US" sz="1800" dirty="0" smtClean="0"/>
              <a:t>()) etc.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err="1" smtClean="0"/>
              <a:t>Jcallibration</a:t>
            </a:r>
            <a:r>
              <a:rPr lang="en-US" sz="1800" dirty="0" smtClean="0"/>
              <a:t> * </a:t>
            </a:r>
            <a:r>
              <a:rPr lang="en-US" sz="1800" dirty="0" err="1" smtClean="0"/>
              <a:t>calib</a:t>
            </a:r>
            <a:r>
              <a:rPr lang="en-US" sz="1800" dirty="0" smtClean="0"/>
              <a:t> = </a:t>
            </a:r>
            <a:r>
              <a:rPr lang="en-US" sz="1800" dirty="0" err="1" smtClean="0"/>
              <a:t>jApp</a:t>
            </a:r>
            <a:r>
              <a:rPr lang="en-US" sz="1800" dirty="0" smtClean="0"/>
              <a:t>-&gt;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()</a:t>
            </a: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/>
              <a:t>vector&lt;double&gt; </a:t>
            </a:r>
            <a:r>
              <a:rPr lang="en-US" sz="1800" dirty="0" smtClean="0"/>
              <a:t>constants;</a:t>
            </a:r>
            <a:br>
              <a:rPr lang="en-US" sz="1800" dirty="0" smtClean="0"/>
            </a:br>
            <a:r>
              <a:rPr lang="en-US" sz="1800" dirty="0" err="1" smtClean="0"/>
              <a:t>calib</a:t>
            </a:r>
            <a:r>
              <a:rPr lang="en-US" sz="1800" dirty="0" smtClean="0"/>
              <a:t>-&gt;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(constants, </a:t>
            </a:r>
            <a:r>
              <a:rPr lang="en-US" sz="1800" dirty="0" smtClean="0">
                <a:solidFill>
                  <a:srgbClr val="C00000"/>
                </a:solidFill>
              </a:rPr>
              <a:t>“/simple/constants”</a:t>
            </a:r>
            <a:r>
              <a:rPr lang="en-US" sz="1800" dirty="0" smtClean="0"/>
              <a:t>);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800" dirty="0" err="1" smtClean="0"/>
              <a:t>calib</a:t>
            </a:r>
            <a:r>
              <a:rPr lang="en-US" sz="1800" dirty="0" smtClean="0"/>
              <a:t>-&gt;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(constants, </a:t>
            </a:r>
            <a:r>
              <a:rPr lang="en-US" sz="1800" dirty="0" smtClean="0">
                <a:solidFill>
                  <a:srgbClr val="C00000"/>
                </a:solidFill>
              </a:rPr>
              <a:t>“/simple/constants”, </a:t>
            </a:r>
            <a:r>
              <a:rPr lang="en-US" sz="1800" dirty="0" smtClean="0">
                <a:solidFill>
                  <a:srgbClr val="00B050"/>
                </a:solidFill>
              </a:rPr>
              <a:t>/*variation */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C00000"/>
                </a:solidFill>
              </a:rPr>
              <a:t>“john”</a:t>
            </a:r>
            <a:r>
              <a:rPr lang="en-US" sz="1800" dirty="0" smtClean="0"/>
              <a:t>); 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800" dirty="0" err="1" smtClean="0"/>
              <a:t>calib</a:t>
            </a:r>
            <a:r>
              <a:rPr lang="en-US" sz="1800" dirty="0" smtClean="0"/>
              <a:t>-&gt;</a:t>
            </a:r>
            <a:r>
              <a:rPr lang="en-US" sz="1800" dirty="0" err="1" smtClean="0"/>
              <a:t>GetCalib</a:t>
            </a:r>
            <a:r>
              <a:rPr lang="en-US" sz="1800" dirty="0" smtClean="0"/>
              <a:t>(constants,</a:t>
            </a:r>
            <a:r>
              <a:rPr lang="en-US" sz="1800" dirty="0" smtClean="0">
                <a:solidFill>
                  <a:srgbClr val="C00000"/>
                </a:solidFill>
              </a:rPr>
              <a:t> “/simple/constants”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00B050"/>
                </a:solidFill>
              </a:rPr>
              <a:t>/*variation */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C00000"/>
                </a:solidFill>
              </a:rPr>
              <a:t>“john”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00B050"/>
                </a:solidFill>
              </a:rPr>
              <a:t>/*time*/ </a:t>
            </a:r>
            <a:r>
              <a:rPr lang="en-US" sz="1800" dirty="0" smtClean="0"/>
              <a:t>time); </a:t>
            </a:r>
            <a:br>
              <a:rPr lang="en-US" sz="1800" dirty="0" smtClean="0"/>
            </a:br>
            <a:endParaRPr lang="en-US" sz="1800" dirty="0" smtClean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 l="27778" t="52907" r="25000" b="33140"/>
          <a:stretch>
            <a:fillRect/>
          </a:stretch>
        </p:blipFill>
        <p:spPr bwMode="auto">
          <a:xfrm>
            <a:off x="762000" y="1981200"/>
            <a:ext cx="6908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039D3-6F56-416D-86DB-2B3B976DB752}" type="datetime1">
              <a:rPr lang="en-US" smtClean="0"/>
              <a:t>10/5/2011</a:t>
            </a:fld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package design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32812" y="1590623"/>
            <a:ext cx="1454206" cy="76200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</a:rPr>
              <a:t>JANA</a:t>
            </a:r>
            <a:r>
              <a:rPr lang="en-US" dirty="0" smtClean="0"/>
              <a:t> Users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99548" y="1588532"/>
            <a:ext cx="1507677" cy="7620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Python Users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88545" y="3046696"/>
            <a:ext cx="2007537" cy="823224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 API</a:t>
            </a:r>
            <a:br>
              <a:rPr lang="en-US" dirty="0" smtClean="0"/>
            </a:br>
            <a:r>
              <a:rPr lang="en-US" sz="1200" dirty="0" smtClean="0"/>
              <a:t>(C++ API wrapping)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315200" y="1590623"/>
            <a:ext cx="1447799" cy="762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&gt; Command      line tools _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81000" y="3047999"/>
            <a:ext cx="1524000" cy="821921"/>
          </a:xfrm>
          <a:prstGeom prst="rect">
            <a:avLst/>
          </a:prstGeom>
          <a:solidFill>
            <a:srgbClr val="754D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engine</a:t>
            </a:r>
          </a:p>
          <a:p>
            <a:pPr algn="ctr"/>
            <a:r>
              <a:rPr lang="en-US" dirty="0" smtClean="0"/>
              <a:t>PHP </a:t>
            </a:r>
          </a:p>
          <a:p>
            <a:pPr algn="ctr"/>
            <a:r>
              <a:rPr lang="en-US" dirty="0" smtClean="0"/>
              <a:t>C++ CGI</a:t>
            </a:r>
            <a:endParaRPr lang="ru-RU" dirty="0"/>
          </a:p>
        </p:txBody>
      </p:sp>
      <p:sp>
        <p:nvSpPr>
          <p:cNvPr id="25" name="Стрелка вправо 24"/>
          <p:cNvSpPr/>
          <p:nvPr/>
        </p:nvSpPr>
        <p:spPr>
          <a:xfrm rot="16200000">
            <a:off x="3289651" y="2525713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28600" y="1219200"/>
            <a:ext cx="8686800" cy="12192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962400" y="1219200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Interfaces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62400" y="1590623"/>
            <a:ext cx="1339850" cy="76200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Users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499548" y="2989156"/>
            <a:ext cx="69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SWIG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2155825" y="3048000"/>
            <a:ext cx="836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JQuery</a:t>
            </a:r>
            <a:endParaRPr lang="ru-RU" dirty="0"/>
          </a:p>
        </p:txBody>
      </p:sp>
      <p:grpSp>
        <p:nvGrpSpPr>
          <p:cNvPr id="3" name="Group 2"/>
          <p:cNvGrpSpPr/>
          <p:nvPr/>
        </p:nvGrpSpPr>
        <p:grpSpPr>
          <a:xfrm>
            <a:off x="381000" y="1590623"/>
            <a:ext cx="1676400" cy="762000"/>
            <a:chOff x="381000" y="1590623"/>
            <a:chExt cx="1676400" cy="76200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81000" y="1590623"/>
              <a:ext cx="1676400" cy="762000"/>
            </a:xfrm>
            <a:prstGeom prst="roundRect">
              <a:avLst/>
            </a:prstGeom>
            <a:solidFill>
              <a:srgbClr val="EFEFEF"/>
            </a:solidFill>
            <a:ln cap="rnd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C000"/>
                  </a:solidFill>
                </a:rPr>
                <a:t>WEB</a:t>
              </a:r>
              <a:endParaRPr lang="ru-RU" dirty="0">
                <a:solidFill>
                  <a:srgbClr val="FFC000"/>
                </a:solidFill>
              </a:endParaRPr>
            </a:p>
          </p:txBody>
        </p:sp>
        <p:pic>
          <p:nvPicPr>
            <p:cNvPr id="1026" name="Picture 2" descr="http://www.youthedesigner.com/wp-content/uploads/2008/05/free-vector-images-globe-icon-set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76" t="50000" r="38906" b="2896"/>
            <a:stretch/>
          </p:blipFill>
          <p:spPr bwMode="auto">
            <a:xfrm>
              <a:off x="504188" y="1828800"/>
              <a:ext cx="314962" cy="31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221067" y="4009277"/>
            <a:ext cx="3042833" cy="2126454"/>
            <a:chOff x="221067" y="4009277"/>
            <a:chExt cx="3042833" cy="2126454"/>
          </a:xfrm>
        </p:grpSpPr>
        <p:sp>
          <p:nvSpPr>
            <p:cNvPr id="44" name="Прямоугольник 6"/>
            <p:cNvSpPr/>
            <p:nvPr/>
          </p:nvSpPr>
          <p:spPr>
            <a:xfrm>
              <a:off x="248197" y="4414391"/>
              <a:ext cx="1686276" cy="655983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ROOT </a:t>
              </a:r>
              <a:r>
                <a:rPr lang="en-US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FIle</a:t>
              </a:r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Provider</a:t>
              </a:r>
              <a:endParaRPr lang="ru-RU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Блок-схема: магнитный диск 13"/>
            <p:cNvSpPr/>
            <p:nvPr/>
          </p:nvSpPr>
          <p:spPr>
            <a:xfrm>
              <a:off x="221067" y="5507696"/>
              <a:ext cx="1713406" cy="628035"/>
            </a:xfrm>
            <a:prstGeom prst="flowChartMagneticDisk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.root</a:t>
              </a:r>
            </a:p>
          </p:txBody>
        </p:sp>
        <p:sp>
          <p:nvSpPr>
            <p:cNvPr id="47" name="Двойная стрелка вверх/вниз 30"/>
            <p:cNvSpPr/>
            <p:nvPr/>
          </p:nvSpPr>
          <p:spPr>
            <a:xfrm>
              <a:off x="915265" y="5060746"/>
              <a:ext cx="304800" cy="437322"/>
            </a:xfrm>
            <a:prstGeom prst="upDownArrow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104900" y="4009277"/>
              <a:ext cx="2159000" cy="331985"/>
            </a:xfrm>
            <a:custGeom>
              <a:avLst/>
              <a:gdLst>
                <a:gd name="connsiteX0" fmla="*/ 0 w 2184400"/>
                <a:gd name="connsiteY0" fmla="*/ 400084 h 400084"/>
                <a:gd name="connsiteX1" fmla="*/ 749300 w 2184400"/>
                <a:gd name="connsiteY1" fmla="*/ 6384 h 400084"/>
                <a:gd name="connsiteX2" fmla="*/ 1841500 w 2184400"/>
                <a:gd name="connsiteY2" fmla="*/ 146084 h 400084"/>
                <a:gd name="connsiteX3" fmla="*/ 2184400 w 2184400"/>
                <a:gd name="connsiteY3" fmla="*/ 6384 h 400084"/>
                <a:gd name="connsiteX4" fmla="*/ 2184400 w 2184400"/>
                <a:gd name="connsiteY4" fmla="*/ 6384 h 400084"/>
                <a:gd name="connsiteX0" fmla="*/ 0 w 2184400"/>
                <a:gd name="connsiteY0" fmla="*/ 333769 h 333769"/>
                <a:gd name="connsiteX1" fmla="*/ 749300 w 2184400"/>
                <a:gd name="connsiteY1" fmla="*/ 3910 h 333769"/>
                <a:gd name="connsiteX2" fmla="*/ 1841500 w 2184400"/>
                <a:gd name="connsiteY2" fmla="*/ 143610 h 333769"/>
                <a:gd name="connsiteX3" fmla="*/ 2184400 w 2184400"/>
                <a:gd name="connsiteY3" fmla="*/ 3910 h 333769"/>
                <a:gd name="connsiteX4" fmla="*/ 2184400 w 2184400"/>
                <a:gd name="connsiteY4" fmla="*/ 3910 h 33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4400" h="333769">
                  <a:moveTo>
                    <a:pt x="0" y="333769"/>
                  </a:moveTo>
                  <a:cubicBezTo>
                    <a:pt x="221191" y="158085"/>
                    <a:pt x="442383" y="35603"/>
                    <a:pt x="749300" y="3910"/>
                  </a:cubicBezTo>
                  <a:cubicBezTo>
                    <a:pt x="1056217" y="-27783"/>
                    <a:pt x="1602317" y="143610"/>
                    <a:pt x="1841500" y="143610"/>
                  </a:cubicBezTo>
                  <a:cubicBezTo>
                    <a:pt x="2080683" y="143610"/>
                    <a:pt x="2184400" y="3910"/>
                    <a:pt x="2184400" y="3910"/>
                  </a:cubicBezTo>
                  <a:lnTo>
                    <a:pt x="2184400" y="3910"/>
                  </a:lnTo>
                </a:path>
              </a:pathLst>
            </a:custGeom>
            <a:solidFill>
              <a:schemeClr val="bg1"/>
            </a:solidFill>
            <a:ln w="28575">
              <a:prstDash val="dash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819900" y="4404762"/>
            <a:ext cx="1943099" cy="1846659"/>
            <a:chOff x="6819900" y="4404762"/>
            <a:chExt cx="1943099" cy="1846659"/>
          </a:xfrm>
        </p:grpSpPr>
        <p:sp>
          <p:nvSpPr>
            <p:cNvPr id="11" name="Rectangle 10"/>
            <p:cNvSpPr/>
            <p:nvPr/>
          </p:nvSpPr>
          <p:spPr>
            <a:xfrm>
              <a:off x="6819900" y="4404762"/>
              <a:ext cx="1943099" cy="1702906"/>
            </a:xfrm>
            <a:prstGeom prst="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34200" y="4404762"/>
              <a:ext cx="1752600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Ruby</a:t>
              </a:r>
            </a:p>
            <a:p>
              <a:pPr algn="ctr"/>
              <a:r>
                <a:rPr lang="en-US" dirty="0" smtClean="0"/>
                <a:t>Java</a:t>
              </a:r>
            </a:p>
            <a:p>
              <a:pPr algn="ctr"/>
              <a:r>
                <a:rPr lang="en-US" dirty="0" smtClean="0"/>
                <a:t>.NET</a:t>
              </a:r>
            </a:p>
            <a:p>
              <a:pPr algn="ctr"/>
              <a:r>
                <a:rPr lang="en-US" sz="1400" dirty="0" smtClean="0"/>
                <a:t>+</a:t>
              </a:r>
            </a:p>
            <a:p>
              <a:pPr algn="ctr"/>
              <a:r>
                <a:rPr lang="en-US" sz="1400" dirty="0" smtClean="0"/>
                <a:t>20 more </a:t>
              </a:r>
            </a:p>
            <a:p>
              <a:pPr algn="ctr"/>
              <a:r>
                <a:rPr lang="en-US" sz="1400" dirty="0" smtClean="0"/>
                <a:t>languages</a:t>
              </a:r>
            </a:p>
            <a:p>
              <a:endParaRPr lang="en-US" dirty="0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8F4E-721E-4598-AC35-CD185956DAEE}" type="datetime1">
              <a:rPr lang="en-US" smtClean="0"/>
              <a:t>10/5/2011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6" name="Стрелка вправо 24"/>
          <p:cNvSpPr/>
          <p:nvPr/>
        </p:nvSpPr>
        <p:spPr>
          <a:xfrm rot="16200000">
            <a:off x="4785606" y="2525713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право 24"/>
          <p:cNvSpPr/>
          <p:nvPr/>
        </p:nvSpPr>
        <p:spPr>
          <a:xfrm rot="16200000">
            <a:off x="6476683" y="2552381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право 24"/>
          <p:cNvSpPr/>
          <p:nvPr/>
        </p:nvSpPr>
        <p:spPr>
          <a:xfrm rot="16200000">
            <a:off x="7837169" y="2552382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24"/>
          <p:cNvSpPr/>
          <p:nvPr/>
        </p:nvSpPr>
        <p:spPr>
          <a:xfrm rot="16200000">
            <a:off x="1018135" y="2525064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Group 23"/>
          <p:cNvGrpSpPr/>
          <p:nvPr/>
        </p:nvGrpSpPr>
        <p:grpSpPr>
          <a:xfrm>
            <a:off x="2385039" y="3048000"/>
            <a:ext cx="3762023" cy="3069296"/>
            <a:chOff x="2385039" y="3048000"/>
            <a:chExt cx="3762023" cy="3069296"/>
          </a:xfrm>
        </p:grpSpPr>
        <p:grpSp>
          <p:nvGrpSpPr>
            <p:cNvPr id="22" name="Group 21"/>
            <p:cNvGrpSpPr/>
            <p:nvPr/>
          </p:nvGrpSpPr>
          <p:grpSpPr>
            <a:xfrm>
              <a:off x="2385039" y="3048000"/>
              <a:ext cx="3762023" cy="3069296"/>
              <a:chOff x="2362199" y="3048000"/>
              <a:chExt cx="3762023" cy="3069296"/>
            </a:xfrm>
          </p:grpSpPr>
          <p:grpSp>
            <p:nvGrpSpPr>
              <p:cNvPr id="33" name="Группа 32"/>
              <p:cNvGrpSpPr/>
              <p:nvPr/>
            </p:nvGrpSpPr>
            <p:grpSpPr>
              <a:xfrm>
                <a:off x="2362199" y="3048000"/>
                <a:ext cx="3762023" cy="3069296"/>
                <a:chOff x="3417454" y="3125856"/>
                <a:chExt cx="3762023" cy="3208810"/>
              </a:xfrm>
            </p:grpSpPr>
            <p:sp>
              <p:nvSpPr>
                <p:cNvPr id="6" name="Прямоугольник 5"/>
                <p:cNvSpPr/>
                <p:nvPr/>
              </p:nvSpPr>
              <p:spPr>
                <a:xfrm>
                  <a:off x="4255655" y="3125856"/>
                  <a:ext cx="2059067" cy="91440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err="1" smtClean="0"/>
                    <a:t>Calib</a:t>
                  </a:r>
                  <a:r>
                    <a:rPr lang="en-US" dirty="0" smtClean="0"/>
                    <a:t>. DB API</a:t>
                  </a:r>
                </a:p>
                <a:p>
                  <a:pPr algn="ctr"/>
                  <a:r>
                    <a:rPr lang="en-US" dirty="0" smtClean="0"/>
                    <a:t>C++</a:t>
                  </a:r>
                  <a:endParaRPr lang="ru-RU" dirty="0"/>
                </a:p>
              </p:txBody>
            </p:sp>
            <p:sp>
              <p:nvSpPr>
                <p:cNvPr id="7" name="Прямоугольник 6"/>
                <p:cNvSpPr/>
                <p:nvPr/>
              </p:nvSpPr>
              <p:spPr>
                <a:xfrm>
                  <a:off x="3417455" y="4544290"/>
                  <a:ext cx="1676400" cy="685800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err="1" smtClean="0"/>
                    <a:t>MySQL</a:t>
                  </a:r>
                  <a:r>
                    <a:rPr lang="en-US" sz="1600" dirty="0" smtClean="0"/>
                    <a:t> Provider</a:t>
                  </a:r>
                  <a:endParaRPr lang="ru-RU" sz="1600" dirty="0"/>
                </a:p>
              </p:txBody>
            </p:sp>
            <p:sp>
              <p:nvSpPr>
                <p:cNvPr id="8" name="Прямоугольник 7"/>
                <p:cNvSpPr/>
                <p:nvPr/>
              </p:nvSpPr>
              <p:spPr>
                <a:xfrm>
                  <a:off x="5503077" y="4544290"/>
                  <a:ext cx="1676400" cy="685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File Provider</a:t>
                  </a:r>
                  <a:endParaRPr lang="ru-RU" sz="1600" dirty="0"/>
                </a:p>
              </p:txBody>
            </p:sp>
            <p:sp>
              <p:nvSpPr>
                <p:cNvPr id="9" name="Блок-схема: магнитный диск 8"/>
                <p:cNvSpPr/>
                <p:nvPr/>
              </p:nvSpPr>
              <p:spPr>
                <a:xfrm>
                  <a:off x="5503077" y="5697357"/>
                  <a:ext cx="1660525" cy="637309"/>
                </a:xfrm>
                <a:prstGeom prst="flowChartMagneticDisk">
                  <a:avLst/>
                </a:prstGeom>
                <a:solidFill>
                  <a:srgbClr val="2D591B"/>
                </a:solidFill>
                <a:scene3d>
                  <a:camera prst="perspective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Local  DB Files</a:t>
                  </a:r>
                  <a:endParaRPr lang="ru-RU" sz="1600" dirty="0"/>
                </a:p>
              </p:txBody>
            </p:sp>
            <p:sp>
              <p:nvSpPr>
                <p:cNvPr id="14" name="Блок-схема: магнитный диск 13"/>
                <p:cNvSpPr/>
                <p:nvPr/>
              </p:nvSpPr>
              <p:spPr>
                <a:xfrm>
                  <a:off x="3417454" y="5687291"/>
                  <a:ext cx="1700645" cy="637309"/>
                </a:xfrm>
                <a:prstGeom prst="flowChartMagneticDisk">
                  <a:avLst/>
                </a:prstGeom>
                <a:solidFill>
                  <a:srgbClr val="13351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MySQL Server</a:t>
                  </a:r>
                  <a:endParaRPr lang="ru-RU" sz="1600" dirty="0"/>
                </a:p>
              </p:txBody>
            </p:sp>
            <p:sp>
              <p:nvSpPr>
                <p:cNvPr id="29" name="Двойная стрелка вверх/вниз 28"/>
                <p:cNvSpPr/>
                <p:nvPr/>
              </p:nvSpPr>
              <p:spPr>
                <a:xfrm rot="2763548">
                  <a:off x="4579680" y="4025174"/>
                  <a:ext cx="304800" cy="533400"/>
                </a:xfrm>
                <a:prstGeom prst="upDownArrow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войная стрелка вверх/вниз 29"/>
                <p:cNvSpPr/>
                <p:nvPr/>
              </p:nvSpPr>
              <p:spPr>
                <a:xfrm rot="19029722">
                  <a:off x="5635882" y="4022334"/>
                  <a:ext cx="304800" cy="533400"/>
                </a:xfrm>
                <a:prstGeom prst="upDownArrow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144520" y="5116359"/>
                <a:ext cx="152400" cy="363237"/>
                <a:chOff x="3081020" y="5127966"/>
                <a:chExt cx="152400" cy="363237"/>
              </a:xfrm>
            </p:grpSpPr>
            <p:cxnSp>
              <p:nvCxnSpPr>
                <p:cNvPr id="4" name="Straight Arrow Connector 3"/>
                <p:cNvCxnSpPr/>
                <p:nvPr/>
              </p:nvCxnSpPr>
              <p:spPr>
                <a:xfrm>
                  <a:off x="3081020" y="5165107"/>
                  <a:ext cx="0" cy="326096"/>
                </a:xfrm>
                <a:prstGeom prst="straightConnector1">
                  <a:avLst/>
                </a:prstGeom>
                <a:ln w="38100"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>
                  <a:off x="3233420" y="5127966"/>
                  <a:ext cx="0" cy="326096"/>
                </a:xfrm>
                <a:prstGeom prst="straightConnector1">
                  <a:avLst/>
                </a:prstGeom>
                <a:ln w="38100"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3" name="Straight Arrow Connector 52"/>
            <p:cNvCxnSpPr/>
            <p:nvPr/>
          </p:nvCxnSpPr>
          <p:spPr>
            <a:xfrm>
              <a:off x="5257800" y="5126359"/>
              <a:ext cx="0" cy="326096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5410200" y="5087300"/>
              <a:ext cx="0" cy="326096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Стрелка вправо 24"/>
          <p:cNvSpPr/>
          <p:nvPr/>
        </p:nvSpPr>
        <p:spPr>
          <a:xfrm rot="10800000">
            <a:off x="2057399" y="3317670"/>
            <a:ext cx="1066800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24"/>
          <p:cNvSpPr/>
          <p:nvPr/>
        </p:nvSpPr>
        <p:spPr>
          <a:xfrm>
            <a:off x="5410199" y="3317670"/>
            <a:ext cx="971529" cy="28257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Freeform 62"/>
          <p:cNvSpPr/>
          <p:nvPr/>
        </p:nvSpPr>
        <p:spPr>
          <a:xfrm rot="11616778" flipH="1">
            <a:off x="5780198" y="3793378"/>
            <a:ext cx="1686234" cy="377685"/>
          </a:xfrm>
          <a:custGeom>
            <a:avLst/>
            <a:gdLst>
              <a:gd name="connsiteX0" fmla="*/ 0 w 2184400"/>
              <a:gd name="connsiteY0" fmla="*/ 400084 h 400084"/>
              <a:gd name="connsiteX1" fmla="*/ 749300 w 2184400"/>
              <a:gd name="connsiteY1" fmla="*/ 6384 h 400084"/>
              <a:gd name="connsiteX2" fmla="*/ 1841500 w 2184400"/>
              <a:gd name="connsiteY2" fmla="*/ 146084 h 400084"/>
              <a:gd name="connsiteX3" fmla="*/ 2184400 w 2184400"/>
              <a:gd name="connsiteY3" fmla="*/ 6384 h 400084"/>
              <a:gd name="connsiteX4" fmla="*/ 2184400 w 2184400"/>
              <a:gd name="connsiteY4" fmla="*/ 6384 h 400084"/>
              <a:gd name="connsiteX0" fmla="*/ 0 w 2184400"/>
              <a:gd name="connsiteY0" fmla="*/ 333769 h 333769"/>
              <a:gd name="connsiteX1" fmla="*/ 749300 w 2184400"/>
              <a:gd name="connsiteY1" fmla="*/ 3910 h 333769"/>
              <a:gd name="connsiteX2" fmla="*/ 1841500 w 2184400"/>
              <a:gd name="connsiteY2" fmla="*/ 143610 h 333769"/>
              <a:gd name="connsiteX3" fmla="*/ 2184400 w 2184400"/>
              <a:gd name="connsiteY3" fmla="*/ 3910 h 333769"/>
              <a:gd name="connsiteX4" fmla="*/ 2184400 w 2184400"/>
              <a:gd name="connsiteY4" fmla="*/ 3910 h 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4400" h="333769">
                <a:moveTo>
                  <a:pt x="0" y="333769"/>
                </a:moveTo>
                <a:cubicBezTo>
                  <a:pt x="221191" y="158085"/>
                  <a:pt x="442383" y="35603"/>
                  <a:pt x="749300" y="3910"/>
                </a:cubicBezTo>
                <a:cubicBezTo>
                  <a:pt x="1056217" y="-27783"/>
                  <a:pt x="1602317" y="143610"/>
                  <a:pt x="1841500" y="143610"/>
                </a:cubicBezTo>
                <a:cubicBezTo>
                  <a:pt x="2080683" y="143610"/>
                  <a:pt x="2184400" y="3910"/>
                  <a:pt x="2184400" y="3910"/>
                </a:cubicBezTo>
                <a:lnTo>
                  <a:pt x="2184400" y="3910"/>
                </a:lnTo>
              </a:path>
            </a:pathLst>
          </a:custGeom>
          <a:solidFill>
            <a:schemeClr val="bg1"/>
          </a:solidFill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pic>
        <p:nvPicPr>
          <p:cNvPr id="51" name="Picture 2" descr="C:\Users\DmitryRa\Desktop\Python_Icon_by_kaela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763" y="1842327"/>
            <a:ext cx="3302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5" grpId="0" animBg="1"/>
      <p:bldP spid="41" grpId="0"/>
      <p:bldP spid="42" grpId="0"/>
      <p:bldP spid="46" grpId="0" animBg="1"/>
      <p:bldP spid="48" grpId="0" animBg="1"/>
      <p:bldP spid="49" grpId="0" animBg="1"/>
      <p:bldP spid="50" grpId="0" animBg="1"/>
      <p:bldP spid="57" grpId="0" animBg="1"/>
      <p:bldP spid="58" grpId="0" animBg="1"/>
      <p:bldP spid="6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8300" y="1461184"/>
            <a:ext cx="1678067" cy="874643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 API</a:t>
            </a:r>
          </a:p>
          <a:p>
            <a:pPr algn="ctr"/>
            <a:r>
              <a:rPr lang="en-US" dirty="0" smtClean="0"/>
              <a:t>C++</a:t>
            </a:r>
            <a:endParaRPr lang="ru-RU" dirty="0"/>
          </a:p>
        </p:txBody>
      </p:sp>
      <p:sp>
        <p:nvSpPr>
          <p:cNvPr id="7" name="Прямоугольник 16"/>
          <p:cNvSpPr/>
          <p:nvPr/>
        </p:nvSpPr>
        <p:spPr>
          <a:xfrm>
            <a:off x="3187391" y="1524000"/>
            <a:ext cx="1847649" cy="823224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 API</a:t>
            </a:r>
            <a:br>
              <a:rPr lang="en-US" dirty="0" smtClean="0"/>
            </a:br>
            <a:r>
              <a:rPr lang="en-US" sz="1200" dirty="0" smtClean="0"/>
              <a:t>(C++ API wrapping)</a:t>
            </a:r>
            <a:endParaRPr lang="ru-RU" dirty="0"/>
          </a:p>
        </p:txBody>
      </p:sp>
      <p:sp>
        <p:nvSpPr>
          <p:cNvPr id="8" name="Стрелка вправо 24"/>
          <p:cNvSpPr/>
          <p:nvPr/>
        </p:nvSpPr>
        <p:spPr>
          <a:xfrm rot="16200000">
            <a:off x="3379638" y="1044958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24"/>
          <p:cNvSpPr/>
          <p:nvPr/>
        </p:nvSpPr>
        <p:spPr>
          <a:xfrm rot="16200000">
            <a:off x="4297647" y="1029686"/>
            <a:ext cx="403859" cy="282575"/>
          </a:xfrm>
          <a:prstGeom prst="rightArrow">
            <a:avLst/>
          </a:prstGeom>
          <a:solidFill>
            <a:srgbClr val="D16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24"/>
          <p:cNvSpPr/>
          <p:nvPr/>
        </p:nvSpPr>
        <p:spPr>
          <a:xfrm>
            <a:off x="2122064" y="1757217"/>
            <a:ext cx="971529" cy="28257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259046" y="1449168"/>
            <a:ext cx="69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SWIG</a:t>
            </a:r>
            <a:endParaRPr lang="ru-RU" dirty="0"/>
          </a:p>
        </p:txBody>
      </p:sp>
      <p:grpSp>
        <p:nvGrpSpPr>
          <p:cNvPr id="25" name="Group 24"/>
          <p:cNvGrpSpPr/>
          <p:nvPr/>
        </p:nvGrpSpPr>
        <p:grpSpPr>
          <a:xfrm>
            <a:off x="2122064" y="1423084"/>
            <a:ext cx="4961743" cy="990600"/>
            <a:chOff x="979766" y="2781300"/>
            <a:chExt cx="4961743" cy="990600"/>
          </a:xfrm>
        </p:grpSpPr>
        <p:sp>
          <p:nvSpPr>
            <p:cNvPr id="12" name="Rectangle 11"/>
            <p:cNvSpPr/>
            <p:nvPr/>
          </p:nvSpPr>
          <p:spPr>
            <a:xfrm>
              <a:off x="1270351" y="2781300"/>
              <a:ext cx="636438" cy="990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.i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08719" y="2781300"/>
              <a:ext cx="1059296" cy="99060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SWIG</a:t>
              </a:r>
              <a:endParaRPr lang="en-US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369946" y="2781300"/>
              <a:ext cx="1278254" cy="990600"/>
            </a:xfrm>
            <a:prstGeom prst="roundRect">
              <a:avLst>
                <a:gd name="adj" fmla="val 7143"/>
              </a:avLst>
            </a:prstGeom>
            <a:solidFill>
              <a:srgbClr val="2D591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ccdb_py.so</a:t>
              </a:r>
              <a:endParaRPr lang="en-US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648200" y="2781300"/>
              <a:ext cx="990600" cy="990600"/>
            </a:xfrm>
            <a:prstGeom prst="roundRect">
              <a:avLst>
                <a:gd name="adj" fmla="val 7143"/>
              </a:avLst>
            </a:prstGeom>
            <a:solidFill>
              <a:srgbClr val="2D591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ccdb.py</a:t>
              </a:r>
              <a:endParaRPr lang="en-US" dirty="0"/>
            </a:p>
          </p:txBody>
        </p:sp>
        <p:sp>
          <p:nvSpPr>
            <p:cNvPr id="18" name="Стрелка вправо 24"/>
            <p:cNvSpPr/>
            <p:nvPr/>
          </p:nvSpPr>
          <p:spPr>
            <a:xfrm>
              <a:off x="1906789" y="3127374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трелка вправо 24"/>
            <p:cNvSpPr/>
            <p:nvPr/>
          </p:nvSpPr>
          <p:spPr>
            <a:xfrm>
              <a:off x="3168015" y="3127374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трелка вправо 24"/>
            <p:cNvSpPr/>
            <p:nvPr/>
          </p:nvSpPr>
          <p:spPr>
            <a:xfrm>
              <a:off x="5739579" y="3130548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трелка вправо 24"/>
            <p:cNvSpPr/>
            <p:nvPr/>
          </p:nvSpPr>
          <p:spPr>
            <a:xfrm>
              <a:off x="979766" y="3127374"/>
              <a:ext cx="201930" cy="298452"/>
            </a:xfrm>
            <a:prstGeom prst="rightArrow">
              <a:avLst/>
            </a:prstGeom>
            <a:solidFill>
              <a:srgbClr val="D16D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73883" y="4038600"/>
            <a:ext cx="4467890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How to use SWIG?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Make SWIG interface files .h</a:t>
            </a:r>
            <a:br>
              <a:rPr lang="en-US" dirty="0" smtClean="0"/>
            </a:br>
            <a:r>
              <a:rPr lang="en-US" dirty="0" smtClean="0"/>
              <a:t>(it is headers without private members)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Run SWIG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Get C++ wrapping source files, </a:t>
            </a:r>
            <a:r>
              <a:rPr lang="en-US" dirty="0" err="1" smtClean="0"/>
              <a:t>compale</a:t>
            </a:r>
            <a:r>
              <a:rPr lang="en-US" dirty="0" smtClean="0"/>
              <a:t> it.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Get library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Get library in target language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27" name="Bent Arrow 26"/>
          <p:cNvSpPr/>
          <p:nvPr/>
        </p:nvSpPr>
        <p:spPr>
          <a:xfrm rot="10800000" flipH="1">
            <a:off x="3686551" y="2514600"/>
            <a:ext cx="1464820" cy="1066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44542" y="2667000"/>
            <a:ext cx="3276600" cy="31331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CREATE Wrapping for any of languages: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Allegro, CL, C#, CFFI, CLISP, Chicken, Go, Guile, Java, </a:t>
            </a:r>
            <a:r>
              <a:rPr lang="en-US" dirty="0" err="1" smtClean="0">
                <a:solidFill>
                  <a:schemeClr val="tx1"/>
                </a:solidFill>
              </a:rPr>
              <a:t>Lua</a:t>
            </a:r>
            <a:r>
              <a:rPr lang="en-US" dirty="0" smtClean="0">
                <a:solidFill>
                  <a:schemeClr val="tx1"/>
                </a:solidFill>
              </a:rPr>
              <a:t>, Modula-3, </a:t>
            </a:r>
            <a:r>
              <a:rPr lang="en-US" dirty="0" err="1" smtClean="0">
                <a:solidFill>
                  <a:schemeClr val="tx1"/>
                </a:solidFill>
              </a:rPr>
              <a:t>Mzscheme</a:t>
            </a:r>
            <a:r>
              <a:rPr lang="en-US" dirty="0" smtClean="0">
                <a:solidFill>
                  <a:schemeClr val="tx1"/>
                </a:solidFill>
              </a:rPr>
              <a:t>, OCAML, Octave, Perl, PHP, Python, R, Ruby, </a:t>
            </a:r>
            <a:r>
              <a:rPr lang="en-US" dirty="0" err="1" smtClean="0">
                <a:solidFill>
                  <a:schemeClr val="tx1"/>
                </a:solidFill>
              </a:rPr>
              <a:t>Tcl</a:t>
            </a:r>
            <a:r>
              <a:rPr lang="en-US" dirty="0" smtClean="0">
                <a:solidFill>
                  <a:schemeClr val="tx1"/>
                </a:solidFill>
              </a:rPr>
              <a:t>, UFFI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300" y="3115270"/>
            <a:ext cx="3425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SWIG - </a:t>
            </a:r>
            <a:r>
              <a:rPr lang="en-US" dirty="0"/>
              <a:t>is an interface compiler that connects programs written in C and C++ with scripting languages</a:t>
            </a:r>
          </a:p>
        </p:txBody>
      </p:sp>
    </p:spTree>
    <p:extLst>
      <p:ext uri="{BB962C8B-B14F-4D97-AF65-F5344CB8AC3E}">
        <p14:creationId xmlns:p14="http://schemas.microsoft.com/office/powerpoint/2010/main" val="256237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-0.0044 L 0.43368 -0.0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8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26" grpId="0"/>
      <p:bldP spid="27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shell and command line tools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Aim</a:t>
            </a:r>
            <a:r>
              <a:rPr lang="en-US" sz="2400" dirty="0" smtClean="0"/>
              <a:t>:  </a:t>
            </a:r>
            <a:r>
              <a:rPr lang="en-US" sz="2400" dirty="0" smtClean="0">
                <a:solidFill>
                  <a:srgbClr val="C00000"/>
                </a:solidFill>
              </a:rPr>
              <a:t>simplicity  </a:t>
            </a:r>
            <a:r>
              <a:rPr lang="en-US" sz="2400" dirty="0" smtClean="0"/>
              <a:t>+</a:t>
            </a:r>
            <a:r>
              <a:rPr lang="en-US" sz="2400" dirty="0" smtClean="0">
                <a:solidFill>
                  <a:srgbClr val="C00000"/>
                </a:solidFill>
              </a:rPr>
              <a:t> better learning curve</a:t>
            </a:r>
          </a:p>
          <a:p>
            <a:pPr marL="0" indent="0">
              <a:buNone/>
            </a:pPr>
            <a:r>
              <a:rPr lang="en-US" sz="2400" dirty="0" smtClean="0"/>
              <a:t>If it have directories and names like POSIX file system, let it looks like POSIX file system</a:t>
            </a:r>
            <a:r>
              <a:rPr lang="en-US" dirty="0" smtClean="0"/>
              <a:t>.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ls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rm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mkdir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mv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… etc. commands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2286000"/>
            <a:ext cx="2286000" cy="381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Interactive mode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5410200"/>
            <a:ext cx="2743200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Command line mode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791200"/>
            <a:ext cx="74367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ccdb</a:t>
            </a:r>
            <a:r>
              <a:rPr lang="en-US" sz="1400" dirty="0" smtClean="0"/>
              <a:t> &lt;connection&gt; dump /</a:t>
            </a:r>
            <a:r>
              <a:rPr lang="en-US" sz="1400" dirty="0" err="1" smtClean="0"/>
              <a:t>adc</a:t>
            </a:r>
            <a:r>
              <a:rPr lang="en-US" sz="1400" dirty="0" smtClean="0"/>
              <a:t>/</a:t>
            </a:r>
            <a:r>
              <a:rPr lang="en-US" sz="1400" dirty="0" err="1" smtClean="0"/>
              <a:t>adcpedestals</a:t>
            </a:r>
            <a:r>
              <a:rPr lang="en-US" sz="1400" dirty="0" smtClean="0"/>
              <a:t>   --run  1200 --variation mc  &gt; /home/user/pedestals.txt</a:t>
            </a:r>
            <a:endParaRPr lang="ru-RU" sz="1400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533400" y="2667000"/>
            <a:ext cx="7315200" cy="274320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3400" y="2667001"/>
            <a:ext cx="64770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&gt;&gt;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ls</a:t>
            </a:r>
            <a:endParaRPr lang="en-US" sz="1400" dirty="0" smtClean="0">
              <a:solidFill>
                <a:schemeClr val="bg1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rgbClr val="0070C0"/>
                </a:solidFill>
              </a:rPr>
              <a:t>adc</a:t>
            </a:r>
            <a:r>
              <a:rPr lang="en-US" sz="1400" dirty="0" smtClean="0">
                <a:solidFill>
                  <a:srgbClr val="0070C0"/>
                </a:solidFill>
              </a:rPr>
              <a:t>/     </a:t>
            </a:r>
            <a:r>
              <a:rPr lang="en-US" sz="1400" dirty="0" err="1" smtClean="0">
                <a:solidFill>
                  <a:srgbClr val="0070C0"/>
                </a:solidFill>
              </a:rPr>
              <a:t>dca</a:t>
            </a:r>
            <a:r>
              <a:rPr lang="en-US" sz="1400" dirty="0" smtClean="0">
                <a:solidFill>
                  <a:srgbClr val="0070C0"/>
                </a:solidFill>
              </a:rPr>
              <a:t>/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&gt;&gt;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cd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adc</a:t>
            </a:r>
            <a:endParaRPr lang="en-US" sz="1400" dirty="0" smtClean="0">
              <a:solidFill>
                <a:schemeClr val="bg1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chemeClr val="accent4">
                    <a:lumMod val="75000"/>
                  </a:schemeClr>
                </a:solidFill>
              </a:rPr>
              <a:t>adc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 &gt; </a:t>
            </a:r>
            <a:r>
              <a:rPr lang="en-US" sz="1400" dirty="0" err="1" smtClean="0">
                <a:solidFill>
                  <a:schemeClr val="bg1"/>
                </a:solidFill>
              </a:rPr>
              <a:t>ls</a:t>
            </a:r>
            <a:endParaRPr lang="en-US" sz="1400" dirty="0" smtClean="0">
              <a:solidFill>
                <a:schemeClr val="bg1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>
                <a:solidFill>
                  <a:srgbClr val="0070C0"/>
                </a:solidFill>
              </a:rPr>
              <a:t>../</a:t>
            </a:r>
            <a:r>
              <a:rPr lang="en-US" sz="1400" dirty="0" smtClean="0">
                <a:solidFill>
                  <a:srgbClr val="7030A0"/>
                </a:solidFill>
              </a:rPr>
              <a:t>     </a:t>
            </a:r>
            <a:r>
              <a:rPr lang="en-US" sz="1400" dirty="0" err="1" smtClean="0">
                <a:solidFill>
                  <a:srgbClr val="CC0099"/>
                </a:solidFill>
              </a:rPr>
              <a:t>adc</a:t>
            </a:r>
            <a:r>
              <a:rPr lang="en-US" sz="1400" dirty="0" smtClean="0">
                <a:solidFill>
                  <a:srgbClr val="CC0099"/>
                </a:solidFill>
              </a:rPr>
              <a:t> _pedestals        </a:t>
            </a:r>
            <a:r>
              <a:rPr lang="en-US" sz="1400" dirty="0" err="1" smtClean="0">
                <a:solidFill>
                  <a:srgbClr val="CC0099"/>
                </a:solidFill>
              </a:rPr>
              <a:t>adc_scales</a:t>
            </a:r>
            <a:endParaRPr lang="en-US" sz="1400" dirty="0" smtClean="0">
              <a:solidFill>
                <a:srgbClr val="CC0099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chemeClr val="accent4">
                    <a:lumMod val="75000"/>
                  </a:schemeClr>
                </a:solidFill>
              </a:rPr>
              <a:t>adc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&gt;&gt;  </a:t>
            </a:r>
            <a:r>
              <a:rPr lang="en-US" sz="1400" dirty="0" err="1" smtClean="0">
                <a:solidFill>
                  <a:schemeClr val="bg1"/>
                </a:solidFill>
              </a:rPr>
              <a:t>ls</a:t>
            </a:r>
            <a:r>
              <a:rPr lang="en-US" sz="1400" dirty="0" smtClean="0">
                <a:solidFill>
                  <a:schemeClr val="bg1"/>
                </a:solidFill>
              </a:rPr>
              <a:t>   -a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rgbClr val="CC0099"/>
                </a:solidFill>
              </a:rPr>
              <a:t>adc</a:t>
            </a:r>
            <a:r>
              <a:rPr lang="en-US" sz="1400" dirty="0" smtClean="0">
                <a:solidFill>
                  <a:srgbClr val="CC0099"/>
                </a:solidFill>
              </a:rPr>
              <a:t> _pedestals</a:t>
            </a:r>
            <a:r>
              <a:rPr lang="en-US" sz="1400" dirty="0" smtClean="0">
                <a:solidFill>
                  <a:srgbClr val="7030A0"/>
                </a:solidFill>
              </a:rPr>
              <a:t> :   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3 variations,   5 versions … </a:t>
            </a:r>
            <a:r>
              <a:rPr lang="en-US" sz="1400" dirty="0" smtClean="0">
                <a:solidFill>
                  <a:srgbClr val="7030A0"/>
                </a:solidFill>
              </a:rPr>
              <a:t>&lt;full info&gt;</a:t>
            </a:r>
            <a:br>
              <a:rPr lang="en-US" sz="1400" dirty="0" smtClean="0">
                <a:solidFill>
                  <a:srgbClr val="7030A0"/>
                </a:solidFill>
              </a:rPr>
            </a:br>
            <a:r>
              <a:rPr lang="en-US" sz="1400" dirty="0" err="1" smtClean="0">
                <a:solidFill>
                  <a:srgbClr val="CC0099"/>
                </a:solidFill>
              </a:rPr>
              <a:t>adc_scales</a:t>
            </a:r>
            <a:r>
              <a:rPr lang="en-US" sz="1400" dirty="0" smtClean="0">
                <a:solidFill>
                  <a:srgbClr val="CC0099"/>
                </a:solidFill>
              </a:rPr>
              <a:t>: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        4 variations,   11 versions … </a:t>
            </a:r>
            <a:r>
              <a:rPr lang="en-US" sz="1400" dirty="0" smtClean="0">
                <a:solidFill>
                  <a:srgbClr val="7030A0"/>
                </a:solidFill>
              </a:rPr>
              <a:t>&lt;full info&gt;</a:t>
            </a:r>
            <a:r>
              <a:rPr lang="en-US" sz="1400" dirty="0" smtClean="0">
                <a:solidFill>
                  <a:srgbClr val="CC0099"/>
                </a:solidFill>
              </a:rPr>
              <a:t>    </a:t>
            </a:r>
            <a:endParaRPr lang="en-US" sz="1400" dirty="0" smtClean="0">
              <a:solidFill>
                <a:srgbClr val="7030A0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err="1" smtClean="0">
                <a:solidFill>
                  <a:schemeClr val="accent4">
                    <a:lumMod val="75000"/>
                  </a:schemeClr>
                </a:solidFill>
              </a:rPr>
              <a:t>adc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&gt;&gt;</a:t>
            </a:r>
            <a:r>
              <a:rPr lang="en-US" sz="1400" dirty="0" smtClean="0">
                <a:solidFill>
                  <a:schemeClr val="bg1"/>
                </a:solidFill>
              </a:rPr>
              <a:t>dump </a:t>
            </a:r>
            <a:r>
              <a:rPr lang="en-US" sz="1400" dirty="0" err="1" smtClean="0">
                <a:solidFill>
                  <a:schemeClr val="bg1"/>
                </a:solidFill>
              </a:rPr>
              <a:t>adc</a:t>
            </a:r>
            <a:r>
              <a:rPr lang="en-US" sz="1400" dirty="0" smtClean="0">
                <a:solidFill>
                  <a:schemeClr val="bg1"/>
                </a:solidFill>
              </a:rPr>
              <a:t> _pedestals  --run 1200 --variation mc  &gt; /home/user/pedestals.txt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98AD-C54A-47BE-B41B-03D8077F0C38}" type="datetime1">
              <a:rPr lang="en-US" smtClean="0"/>
              <a:t>10/5/2011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505200" y="1219200"/>
            <a:ext cx="5486400" cy="3810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29049" y="1676400"/>
            <a:ext cx="23622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DConsoleContext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Context data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Streams</a:t>
            </a:r>
          </a:p>
          <a:p>
            <a:pPr>
              <a:buFont typeface="Arial" pitchFamily="34" charset="0"/>
              <a:buChar char="•"/>
            </a:pPr>
            <a:r>
              <a:rPr lang="en-US" dirty="0" err="1"/>
              <a:t>Utils</a:t>
            </a:r>
            <a:r>
              <a:rPr lang="en-US" dirty="0"/>
              <a:t> by command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Commad</a:t>
            </a:r>
            <a:r>
              <a:rPr lang="en-US" dirty="0" smtClean="0"/>
              <a:t> parser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04800" y="1676400"/>
            <a:ext cx="2286000" cy="381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1. Interactive mode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099" y="2054423"/>
            <a:ext cx="1323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>
                <a:solidFill>
                  <a:srgbClr val="C00000"/>
                </a:solidFill>
              </a:rPr>
              <a:t>/&gt;</a:t>
            </a:r>
            <a:r>
              <a:rPr lang="en-US" sz="1400" b="1" dirty="0" smtClean="0">
                <a:solidFill>
                  <a:srgbClr val="C00000"/>
                </a:solidFill>
              </a:rPr>
              <a:t> </a:t>
            </a:r>
            <a:r>
              <a:rPr lang="en-US" sz="1400" dirty="0" err="1" smtClean="0"/>
              <a:t>ls</a:t>
            </a:r>
            <a:r>
              <a:rPr lang="en-US" sz="1400" dirty="0" smtClean="0"/>
              <a:t>  --</a:t>
            </a:r>
            <a:r>
              <a:rPr lang="en-US" sz="1400" dirty="0" err="1" smtClean="0"/>
              <a:t>all_tree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71168" y="3733800"/>
            <a:ext cx="16764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</a:t>
            </a:r>
            <a:r>
              <a:rPr lang="en-US" dirty="0" err="1" smtClean="0"/>
              <a:t>ls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71168" y="1752600"/>
            <a:ext cx="16764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help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71168" y="2362200"/>
            <a:ext cx="16764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</a:t>
            </a:r>
            <a:r>
              <a:rPr lang="en-US" dirty="0" err="1" smtClean="0"/>
              <a:t>pwd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71168" y="3048000"/>
            <a:ext cx="16764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57150"/>
            <a:r>
              <a:rPr lang="en-US" dirty="0" err="1" smtClean="0"/>
              <a:t>mkdir</a:t>
            </a:r>
            <a:endParaRPr lang="ru-RU" dirty="0"/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04800" y="2819400"/>
            <a:ext cx="2743200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2. Command line mode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3375" y="3209925"/>
            <a:ext cx="2580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ccdb</a:t>
            </a:r>
            <a:r>
              <a:rPr lang="en-US" sz="1400" dirty="0" smtClean="0"/>
              <a:t> &lt;connection&gt;   </a:t>
            </a:r>
            <a:r>
              <a:rPr lang="en-US" sz="1400" dirty="0" err="1" smtClean="0"/>
              <a:t>ls</a:t>
            </a:r>
            <a:r>
              <a:rPr lang="en-US" sz="1400" dirty="0" smtClean="0"/>
              <a:t>   --</a:t>
            </a:r>
            <a:r>
              <a:rPr lang="en-US" sz="1400" dirty="0" err="1" smtClean="0"/>
              <a:t>all_tree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71168" y="4419600"/>
            <a:ext cx="16764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. . .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endCxn id="7" idx="1"/>
          </p:cNvCxnSpPr>
          <p:nvPr/>
        </p:nvCxnSpPr>
        <p:spPr>
          <a:xfrm>
            <a:off x="5715000" y="3962400"/>
            <a:ext cx="115616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42095" y="3654623"/>
            <a:ext cx="109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1400" dirty="0" smtClean="0"/>
              <a:t> --</a:t>
            </a:r>
            <a:r>
              <a:rPr lang="en-US" sz="1400" dirty="0" err="1" smtClean="0"/>
              <a:t>all_tree</a:t>
            </a:r>
            <a:endParaRPr lang="ru-RU" dirty="0"/>
          </a:p>
        </p:txBody>
      </p:sp>
      <p:cxnSp>
        <p:nvCxnSpPr>
          <p:cNvPr id="24" name="Прямая со стрелкой 23"/>
          <p:cNvCxnSpPr>
            <a:stCxn id="27" idx="6"/>
          </p:cNvCxnSpPr>
          <p:nvPr/>
        </p:nvCxnSpPr>
        <p:spPr>
          <a:xfrm flipV="1">
            <a:off x="2960094" y="3048000"/>
            <a:ext cx="990600" cy="29676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1817094" y="3129707"/>
            <a:ext cx="1143000" cy="430113"/>
          </a:xfrm>
          <a:prstGeom prst="ellipse">
            <a:avLst/>
          </a:prstGeom>
          <a:noFill/>
          <a:ln>
            <a:solidFill>
              <a:srgbClr val="C0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380999" y="4953000"/>
            <a:ext cx="547624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0070C0"/>
                </a:solidFill>
              </a:rPr>
              <a:t>DConsoleContext</a:t>
            </a:r>
            <a:r>
              <a:rPr lang="en-US" dirty="0" smtClean="0"/>
              <a:t> – singleton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All </a:t>
            </a:r>
            <a:r>
              <a:rPr lang="en-US" dirty="0" err="1" smtClean="0"/>
              <a:t>utils</a:t>
            </a:r>
            <a:r>
              <a:rPr lang="en-US" dirty="0" smtClean="0"/>
              <a:t> are derived from </a:t>
            </a:r>
            <a:r>
              <a:rPr lang="en-US" dirty="0" err="1" smtClean="0">
                <a:solidFill>
                  <a:srgbClr val="0070C0"/>
                </a:solidFill>
              </a:rPr>
              <a:t>DConsoleUtilBase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Each utility has instance that calls </a:t>
            </a:r>
            <a:r>
              <a:rPr lang="en-US" dirty="0" err="1" smtClean="0">
                <a:solidFill>
                  <a:srgbClr val="0070C0"/>
                </a:solidFill>
              </a:rPr>
              <a:t>RegisterConsoleUtil</a:t>
            </a:r>
            <a:r>
              <a:rPr lang="en-US" dirty="0" smtClean="0">
                <a:solidFill>
                  <a:srgbClr val="0070C0"/>
                </a:solidFill>
              </a:rPr>
              <a:t>()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Each utility have to implement </a:t>
            </a:r>
            <a:r>
              <a:rPr lang="en-US" dirty="0" err="1" smtClean="0">
                <a:solidFill>
                  <a:srgbClr val="0070C0"/>
                </a:solidFill>
              </a:rPr>
              <a:t>GetHelp</a:t>
            </a:r>
            <a:r>
              <a:rPr lang="en-US" dirty="0" smtClean="0">
                <a:solidFill>
                  <a:srgbClr val="0070C0"/>
                </a:solidFill>
              </a:rPr>
              <a:t>() </a:t>
            </a:r>
            <a:r>
              <a:rPr lang="en-US" dirty="0" smtClean="0"/>
              <a:t>…. functions</a:t>
            </a:r>
          </a:p>
          <a:p>
            <a:r>
              <a:rPr lang="en-US" b="1" dirty="0" smtClean="0"/>
              <a:t>Thus we get very </a:t>
            </a:r>
            <a:r>
              <a:rPr lang="en-US" b="1" dirty="0" err="1" smtClean="0"/>
              <a:t>flexable</a:t>
            </a:r>
            <a:r>
              <a:rPr lang="en-US" b="1" dirty="0" smtClean="0"/>
              <a:t> plugin like system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886200" y="1295400"/>
            <a:ext cx="675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Core 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629400" y="1295400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Utils</a:t>
            </a:r>
            <a:r>
              <a:rPr lang="en-US" b="1" dirty="0" smtClean="0"/>
              <a:t> as </a:t>
            </a:r>
            <a:r>
              <a:rPr lang="en-US" b="1" dirty="0" err="1" smtClean="0"/>
              <a:t>plugins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9E75-7314-4411-9E26-126A487D8217}" type="datetime1">
              <a:rPr lang="en-US" smtClean="0"/>
              <a:t>10/5/2011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25" name="Прямоугольник 16"/>
          <p:cNvSpPr/>
          <p:nvPr/>
        </p:nvSpPr>
        <p:spPr>
          <a:xfrm>
            <a:off x="6540031" y="5280052"/>
            <a:ext cx="2007537" cy="823224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 API</a:t>
            </a:r>
            <a:br>
              <a:rPr lang="en-US" dirty="0" smtClean="0"/>
            </a:br>
            <a:r>
              <a:rPr lang="en-US" sz="1200" dirty="0" smtClean="0"/>
              <a:t>(C++ API wrapping)</a:t>
            </a:r>
            <a:endParaRPr lang="ru-RU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391399" y="4905211"/>
            <a:ext cx="0" cy="326096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543799" y="4866152"/>
            <a:ext cx="0" cy="326096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rved Down Arrow 17"/>
          <p:cNvSpPr/>
          <p:nvPr/>
        </p:nvSpPr>
        <p:spPr>
          <a:xfrm rot="20637884">
            <a:off x="2981923" y="1688674"/>
            <a:ext cx="501590" cy="227679"/>
          </a:xfrm>
          <a:prstGeom prst="curvedDownArrow">
            <a:avLst>
              <a:gd name="adj1" fmla="val 19876"/>
              <a:gd name="adj2" fmla="val 41333"/>
              <a:gd name="adj3" fmla="val 440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752600" y="2209800"/>
            <a:ext cx="2133600" cy="7730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rved Down Arrow 32"/>
          <p:cNvSpPr/>
          <p:nvPr/>
        </p:nvSpPr>
        <p:spPr>
          <a:xfrm rot="20637884" flipH="1" flipV="1">
            <a:off x="3037612" y="1939701"/>
            <a:ext cx="482621" cy="201643"/>
          </a:xfrm>
          <a:prstGeom prst="curvedDownArrow">
            <a:avLst>
              <a:gd name="adj1" fmla="val 19876"/>
              <a:gd name="adj2" fmla="val 41333"/>
              <a:gd name="adj3" fmla="val 440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5152347" y="3019425"/>
            <a:ext cx="697584" cy="945273"/>
          </a:xfrm>
          <a:custGeom>
            <a:avLst/>
            <a:gdLst>
              <a:gd name="connsiteX0" fmla="*/ 619309 w 619309"/>
              <a:gd name="connsiteY0" fmla="*/ 942975 h 993384"/>
              <a:gd name="connsiteX1" fmla="*/ 184 w 619309"/>
              <a:gd name="connsiteY1" fmla="*/ 942975 h 993384"/>
              <a:gd name="connsiteX2" fmla="*/ 552634 w 619309"/>
              <a:gd name="connsiteY2" fmla="*/ 419100 h 993384"/>
              <a:gd name="connsiteX3" fmla="*/ 409759 w 619309"/>
              <a:gd name="connsiteY3" fmla="*/ 0 h 993384"/>
              <a:gd name="connsiteX0" fmla="*/ 581222 w 581222"/>
              <a:gd name="connsiteY0" fmla="*/ 942975 h 958788"/>
              <a:gd name="connsiteX1" fmla="*/ 197 w 581222"/>
              <a:gd name="connsiteY1" fmla="*/ 847725 h 958788"/>
              <a:gd name="connsiteX2" fmla="*/ 514547 w 581222"/>
              <a:gd name="connsiteY2" fmla="*/ 419100 h 958788"/>
              <a:gd name="connsiteX3" fmla="*/ 371672 w 581222"/>
              <a:gd name="connsiteY3" fmla="*/ 0 h 958788"/>
              <a:gd name="connsiteX0" fmla="*/ 581222 w 581222"/>
              <a:gd name="connsiteY0" fmla="*/ 942975 h 944058"/>
              <a:gd name="connsiteX1" fmla="*/ 197 w 581222"/>
              <a:gd name="connsiteY1" fmla="*/ 847725 h 944058"/>
              <a:gd name="connsiteX2" fmla="*/ 514547 w 581222"/>
              <a:gd name="connsiteY2" fmla="*/ 419100 h 944058"/>
              <a:gd name="connsiteX3" fmla="*/ 371672 w 581222"/>
              <a:gd name="connsiteY3" fmla="*/ 0 h 944058"/>
              <a:gd name="connsiteX0" fmla="*/ 581704 w 686326"/>
              <a:gd name="connsiteY0" fmla="*/ 942975 h 945273"/>
              <a:gd name="connsiteX1" fmla="*/ 679 w 686326"/>
              <a:gd name="connsiteY1" fmla="*/ 847725 h 945273"/>
              <a:gd name="connsiteX2" fmla="*/ 676954 w 686326"/>
              <a:gd name="connsiteY2" fmla="*/ 314325 h 945273"/>
              <a:gd name="connsiteX3" fmla="*/ 372154 w 686326"/>
              <a:gd name="connsiteY3" fmla="*/ 0 h 945273"/>
              <a:gd name="connsiteX0" fmla="*/ 581704 w 697584"/>
              <a:gd name="connsiteY0" fmla="*/ 942975 h 945273"/>
              <a:gd name="connsiteX1" fmla="*/ 679 w 697584"/>
              <a:gd name="connsiteY1" fmla="*/ 847725 h 945273"/>
              <a:gd name="connsiteX2" fmla="*/ 676954 w 697584"/>
              <a:gd name="connsiteY2" fmla="*/ 314325 h 945273"/>
              <a:gd name="connsiteX3" fmla="*/ 372154 w 697584"/>
              <a:gd name="connsiteY3" fmla="*/ 0 h 945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584" h="945273">
                <a:moveTo>
                  <a:pt x="581704" y="942975"/>
                </a:moveTo>
                <a:cubicBezTo>
                  <a:pt x="249122" y="948531"/>
                  <a:pt x="-15196" y="952500"/>
                  <a:pt x="679" y="847725"/>
                </a:cubicBezTo>
                <a:cubicBezTo>
                  <a:pt x="16554" y="742950"/>
                  <a:pt x="615041" y="455613"/>
                  <a:pt x="676954" y="314325"/>
                </a:cubicBezTo>
                <a:cubicBezTo>
                  <a:pt x="738867" y="173037"/>
                  <a:pt x="668222" y="26194"/>
                  <a:pt x="372154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interface approach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95300" y="1543394"/>
            <a:ext cx="8267700" cy="2038005"/>
          </a:xfrm>
        </p:spPr>
        <p:txBody>
          <a:bodyPr>
            <a:noAutofit/>
          </a:bodyPr>
          <a:lstStyle/>
          <a:p>
            <a:r>
              <a:rPr lang="en-US" sz="3200" dirty="0" smtClean="0"/>
              <a:t>Have some framework to generate pages. </a:t>
            </a:r>
          </a:p>
          <a:p>
            <a:r>
              <a:rPr lang="en-US" sz="3200" dirty="0" smtClean="0"/>
              <a:t>Connect this framework with C++ CCDB API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5300" y="1142999"/>
            <a:ext cx="411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Task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49" y="3352800"/>
            <a:ext cx="411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Solution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95300" y="3742730"/>
            <a:ext cx="8267700" cy="25056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PHP for page generation. </a:t>
            </a:r>
          </a:p>
          <a:p>
            <a:r>
              <a:rPr lang="en-US" sz="3200" dirty="0" smtClean="0"/>
              <a:t>CGI from C++ API for accessing data.</a:t>
            </a:r>
          </a:p>
          <a:p>
            <a:r>
              <a:rPr lang="en-US" sz="3200" dirty="0" err="1" smtClean="0"/>
              <a:t>JQuery</a:t>
            </a:r>
            <a:r>
              <a:rPr lang="en-US" sz="3200" dirty="0" smtClean="0"/>
              <a:t> to glue both and make UI reach.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410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JQuery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200400"/>
          </a:xfrm>
        </p:spPr>
        <p:txBody>
          <a:bodyPr/>
          <a:lstStyle/>
          <a:p>
            <a:r>
              <a:rPr lang="en-US" b="1" dirty="0" err="1"/>
              <a:t>jQuery</a:t>
            </a:r>
            <a:r>
              <a:rPr lang="en-US" dirty="0"/>
              <a:t> is a </a:t>
            </a:r>
            <a:r>
              <a:rPr lang="en-US" dirty="0">
                <a:hlinkClick r:id="rId2" tooltip="Cross-browser"/>
              </a:rPr>
              <a:t>cross-browser</a:t>
            </a:r>
            <a:r>
              <a:rPr lang="en-US" dirty="0"/>
              <a:t> </a:t>
            </a:r>
            <a:r>
              <a:rPr lang="en-US" dirty="0">
                <a:hlinkClick r:id="rId3" tooltip="JavaScript library"/>
              </a:rPr>
              <a:t>JavaScript library</a:t>
            </a:r>
            <a:r>
              <a:rPr lang="en-US" dirty="0"/>
              <a:t> designed to simplify the </a:t>
            </a:r>
            <a:r>
              <a:rPr lang="en-US" dirty="0">
                <a:hlinkClick r:id="rId4" tooltip="Client-side scripting"/>
              </a:rPr>
              <a:t>client-side scripting</a:t>
            </a:r>
            <a:r>
              <a:rPr lang="en-US" dirty="0"/>
              <a:t> of </a:t>
            </a:r>
            <a:r>
              <a:rPr lang="en-US" dirty="0">
                <a:hlinkClick r:id="rId5" tooltip="HTML"/>
              </a:rPr>
              <a:t>HTML</a:t>
            </a:r>
            <a:r>
              <a:rPr lang="en-US" dirty="0" smtClean="0"/>
              <a:t>.</a:t>
            </a:r>
            <a:endParaRPr lang="en-US" baseline="30000" dirty="0"/>
          </a:p>
          <a:p>
            <a:r>
              <a:rPr lang="en-US" dirty="0" smtClean="0"/>
              <a:t>Released January 2006. </a:t>
            </a:r>
            <a:r>
              <a:rPr lang="en-US" dirty="0"/>
              <a:t>Used by over 31% of the 10,000 most visited </a:t>
            </a:r>
            <a:r>
              <a:rPr lang="en-US" dirty="0" smtClean="0"/>
              <a:t>websites at the end of 2011.</a:t>
            </a:r>
          </a:p>
          <a:p>
            <a:r>
              <a:rPr lang="en-US" dirty="0" smtClean="0"/>
              <a:t> Works on all todays browser. Moreover, makes JavaScript programming browser independent.</a:t>
            </a:r>
          </a:p>
          <a:p>
            <a:r>
              <a:rPr lang="en-US" dirty="0" smtClean="0"/>
              <a:t>Makes AJAX – really easy. Enriches web User Interface.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8948" y="4572000"/>
            <a:ext cx="6750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AJAX  </a:t>
            </a:r>
            <a:r>
              <a:rPr lang="en-US" sz="2400" b="1" dirty="0" smtClean="0"/>
              <a:t>-</a:t>
            </a:r>
            <a:r>
              <a:rPr lang="en-US" sz="2400" b="1" dirty="0" smtClean="0">
                <a:solidFill>
                  <a:srgbClr val="C00000"/>
                </a:solidFill>
              </a:rPr>
              <a:t> 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Asynchronous JavaScript and XML</a:t>
            </a: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63548" y="5105400"/>
            <a:ext cx="7708900" cy="99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Classic HTML – reload page on </a:t>
            </a:r>
            <a:r>
              <a:rPr lang="en-US" b="1" dirty="0" smtClean="0"/>
              <a:t>every</a:t>
            </a:r>
            <a:r>
              <a:rPr lang="en-US" dirty="0" smtClean="0"/>
              <a:t> user update.</a:t>
            </a:r>
          </a:p>
          <a:p>
            <a:r>
              <a:rPr lang="en-US" dirty="0" smtClean="0"/>
              <a:t>AJAX – Possibility to reload only part of the page.</a:t>
            </a:r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88948" y="4572000"/>
            <a:ext cx="819785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17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interface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8286" y="2761938"/>
            <a:ext cx="1905000" cy="95833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page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6386" y="4407176"/>
            <a:ext cx="1866900" cy="8538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PHP</a:t>
            </a:r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1268386" y="3810948"/>
            <a:ext cx="3048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43325" y="2769032"/>
            <a:ext cx="1743075" cy="9512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</a:t>
            </a:r>
            <a:r>
              <a:rPr lang="en-US" dirty="0" err="1" smtClean="0"/>
              <a:t>Cgi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 Context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36809" y="2766428"/>
            <a:ext cx="83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JQuery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43324" y="4407176"/>
            <a:ext cx="1743075" cy="85381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Calib</a:t>
            </a:r>
            <a:r>
              <a:rPr lang="en-US" dirty="0" smtClean="0"/>
              <a:t>. DB API</a:t>
            </a:r>
          </a:p>
          <a:p>
            <a:pPr algn="ctr"/>
            <a:r>
              <a:rPr lang="en-US" dirty="0" smtClean="0"/>
              <a:t>C++</a:t>
            </a:r>
            <a:endParaRPr lang="ru-RU" dirty="0"/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6248400" y="4359294"/>
            <a:ext cx="1552575" cy="901700"/>
          </a:xfrm>
          <a:prstGeom prst="flowChartMagneticDisk">
            <a:avLst/>
          </a:prstGeom>
          <a:solidFill>
            <a:srgbClr val="1335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CCDB</a:t>
            </a:r>
          </a:p>
          <a:p>
            <a:pPr algn="ctr"/>
            <a:r>
              <a:rPr lang="en-US" sz="1600" dirty="0" smtClean="0"/>
              <a:t>My SQL Server</a:t>
            </a:r>
            <a:endParaRPr lang="ru-RU" sz="1600" dirty="0"/>
          </a:p>
        </p:txBody>
      </p:sp>
      <p:sp>
        <p:nvSpPr>
          <p:cNvPr id="16" name="Двойная стрелка влево/вправо 15"/>
          <p:cNvSpPr/>
          <p:nvPr/>
        </p:nvSpPr>
        <p:spPr>
          <a:xfrm rot="5400000">
            <a:off x="4412267" y="3897655"/>
            <a:ext cx="492504" cy="3444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85800" y="58674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$("#</a:t>
            </a:r>
            <a:r>
              <a:rPr lang="en-US" dirty="0" err="1" smtClean="0"/>
              <a:t>tree_place</a:t>
            </a:r>
            <a:r>
              <a:rPr lang="en-US" dirty="0" smtClean="0"/>
              <a:t>").</a:t>
            </a:r>
            <a:r>
              <a:rPr lang="en-US" dirty="0" err="1" smtClean="0"/>
              <a:t>treeview</a:t>
            </a:r>
            <a:r>
              <a:rPr lang="en-US" dirty="0" smtClean="0"/>
              <a:t>({url: “</a:t>
            </a:r>
            <a:r>
              <a:rPr lang="en-US" dirty="0" err="1" smtClean="0"/>
              <a:t>cgi</a:t>
            </a:r>
            <a:r>
              <a:rPr lang="en-US" dirty="0" smtClean="0"/>
              <a:t>-bin/</a:t>
            </a:r>
            <a:r>
              <a:rPr lang="en-US" dirty="0" err="1" smtClean="0"/>
              <a:t>ccdb.cgi?op</a:t>
            </a:r>
            <a:r>
              <a:rPr lang="en-US" dirty="0" smtClean="0"/>
              <a:t>=</a:t>
            </a:r>
            <a:r>
              <a:rPr lang="en-US" dirty="0" err="1" smtClean="0"/>
              <a:t>ajaxdirs</a:t>
            </a:r>
            <a:r>
              <a:rPr lang="en-US" dirty="0" smtClean="0"/>
              <a:t> “})</a:t>
            </a:r>
            <a:endParaRPr lang="ru-RU" dirty="0"/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609600" y="5410200"/>
            <a:ext cx="8229600" cy="68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compex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it?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8286" y="1433444"/>
            <a:ext cx="1905000" cy="685800"/>
          </a:xfrm>
          <a:prstGeom prst="ellipse">
            <a:avLst/>
          </a:prstGeom>
          <a:solidFill>
            <a:srgbClr val="CC00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649DD-2F14-4514-82D6-FAB512AA7A0E}" type="datetime1">
              <a:rPr lang="en-US" smtClean="0"/>
              <a:t>10/5/2011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21" name="Двойная стрелка влево/вправо 15"/>
          <p:cNvSpPr/>
          <p:nvPr/>
        </p:nvSpPr>
        <p:spPr>
          <a:xfrm>
            <a:off x="2564592" y="3147632"/>
            <a:ext cx="981075" cy="33102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Content Placeholder 4"/>
          <p:cNvSpPr txBox="1">
            <a:spLocks/>
          </p:cNvSpPr>
          <p:nvPr/>
        </p:nvSpPr>
        <p:spPr>
          <a:xfrm>
            <a:off x="4486274" y="1554922"/>
            <a:ext cx="4505326" cy="106680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PHP generate pages. </a:t>
            </a:r>
          </a:p>
          <a:p>
            <a:r>
              <a:rPr lang="en-US" dirty="0" err="1" smtClean="0"/>
              <a:t>JQuery</a:t>
            </a:r>
            <a:r>
              <a:rPr lang="en-US" dirty="0" smtClean="0"/>
              <a:t> asks the data from CGI.</a:t>
            </a:r>
          </a:p>
          <a:p>
            <a:r>
              <a:rPr lang="en-US" dirty="0" smtClean="0"/>
              <a:t>CGI getting data by C++ API.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71999" y="1096317"/>
            <a:ext cx="411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How it works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5" name="Стрелка вверх 5"/>
          <p:cNvSpPr/>
          <p:nvPr/>
        </p:nvSpPr>
        <p:spPr>
          <a:xfrm>
            <a:off x="1268386" y="2241670"/>
            <a:ext cx="3048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войная стрелка влево/вправо 15"/>
          <p:cNvSpPr/>
          <p:nvPr/>
        </p:nvSpPr>
        <p:spPr>
          <a:xfrm>
            <a:off x="5638800" y="4609582"/>
            <a:ext cx="492504" cy="3444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opensis.com/images/php_ic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47"/>
          <a:stretch/>
        </p:blipFill>
        <p:spPr bwMode="auto">
          <a:xfrm>
            <a:off x="787371" y="4497672"/>
            <a:ext cx="1266825" cy="67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package overview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1828800" y="3105046"/>
            <a:ext cx="1676400" cy="16002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</a:p>
          <a:p>
            <a:pPr algn="ctr"/>
            <a:r>
              <a:rPr lang="en-US" dirty="0" smtClean="0"/>
              <a:t>Package</a:t>
            </a:r>
            <a:endParaRPr lang="en-US" dirty="0"/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2485273798"/>
              </p:ext>
            </p:extLst>
          </p:nvPr>
        </p:nvGraphicFramePr>
        <p:xfrm>
          <a:off x="-3937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Picture 2" descr="http://www.youthedesigner.com/wp-content/uploads/2008/05/free-vector-images-globe-icon-set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76" t="50000" r="38906" b="2896"/>
          <a:stretch/>
        </p:blipFill>
        <p:spPr bwMode="auto">
          <a:xfrm>
            <a:off x="1066800" y="5156200"/>
            <a:ext cx="282006" cy="31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105400" y="1295400"/>
            <a:ext cx="38862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Interfaces for reading constants for JANA, plain C++, Python</a:t>
            </a:r>
            <a:br>
              <a:rPr lang="en-US" dirty="0" smtClean="0"/>
            </a:br>
            <a:r>
              <a:rPr lang="en-US" dirty="0" smtClean="0"/>
              <a:t>(and possibly other languages)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Web interface and command line tools to manage the data. 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Full feature storage is DB (MySQL). 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Local files storage with limited features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Tools to browse, import, export data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Simple for user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C:\Users\DmitryRa\Desktop\Python_Icon_by_kaela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238500"/>
            <a:ext cx="3302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10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CCDB text files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3805831"/>
            <a:ext cx="8305800" cy="99581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Text files with tables.</a:t>
            </a:r>
          </a:p>
          <a:p>
            <a:r>
              <a:rPr lang="en-US" dirty="0" smtClean="0"/>
              <a:t>One file – one table.</a:t>
            </a:r>
          </a:p>
          <a:p>
            <a:r>
              <a:rPr lang="en-US" dirty="0" smtClean="0"/>
              <a:t>Comments and metadata optional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4500" y="2680036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value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value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value</a:t>
            </a:r>
            <a:r>
              <a:rPr lang="en-US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 </a:t>
            </a:r>
            <a:endParaRPr lang="en-US" dirty="0">
              <a:solidFill>
                <a:srgbClr val="00206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98497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 This is a simple table with 4 columns and </a:t>
            </a:r>
          </a:p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 3 rows. Any users comments are here…</a:t>
            </a:r>
            <a:endParaRPr lang="en-US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48267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#&amp; col1      col2       col3       col4</a:t>
            </a:r>
            <a:endParaRPr lang="en-US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4224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meta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run rage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100 - 200</a:t>
            </a:r>
          </a:p>
          <a:p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#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meta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variation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default</a:t>
            </a:r>
            <a:endParaRPr lang="en-US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304800" y="5105400"/>
            <a:ext cx="8089900" cy="120396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Files location related to </a:t>
            </a:r>
            <a:r>
              <a:rPr lang="en-US" sz="2200" dirty="0" err="1" smtClean="0"/>
              <a:t>namepaths</a:t>
            </a:r>
            <a:r>
              <a:rPr lang="en-US" sz="2200" dirty="0" smtClean="0"/>
              <a:t> of the tables</a:t>
            </a:r>
          </a:p>
          <a:p>
            <a:r>
              <a:rPr lang="en-US" sz="2200" dirty="0" smtClean="0"/>
              <a:t>This means that if a table has a </a:t>
            </a:r>
            <a:r>
              <a:rPr lang="en-US" sz="2200" dirty="0" err="1" smtClean="0"/>
              <a:t>namepath</a:t>
            </a:r>
            <a:r>
              <a:rPr lang="en-US" sz="2200" dirty="0" smtClean="0"/>
              <a:t>:</a:t>
            </a:r>
            <a:br>
              <a:rPr lang="en-US" sz="2200" dirty="0" smtClean="0"/>
            </a:br>
            <a:r>
              <a:rPr lang="en-US" sz="2200" dirty="0" smtClean="0">
                <a:solidFill>
                  <a:srgbClr val="0070C0"/>
                </a:solidFill>
              </a:rPr>
              <a:t>/simple/constants  </a:t>
            </a:r>
            <a:r>
              <a:rPr lang="en-US" sz="2200" dirty="0" smtClean="0"/>
              <a:t>there is file </a:t>
            </a:r>
            <a:r>
              <a:rPr lang="en-US" sz="2200" dirty="0" smtClean="0">
                <a:solidFill>
                  <a:srgbClr val="0070C0"/>
                </a:solidFill>
              </a:rPr>
              <a:t>constants</a:t>
            </a:r>
            <a:r>
              <a:rPr lang="en-US" sz="2200" dirty="0" smtClean="0"/>
              <a:t> in </a:t>
            </a:r>
            <a:r>
              <a:rPr lang="en-US" sz="2200" dirty="0" smtClean="0">
                <a:solidFill>
                  <a:srgbClr val="0070C0"/>
                </a:solidFill>
              </a:rPr>
              <a:t>($BASE_PATH)/simple/</a:t>
            </a:r>
          </a:p>
          <a:p>
            <a:r>
              <a:rPr lang="en-US" sz="2200" dirty="0" smtClean="0"/>
              <a:t>All manipulations for import and export of such files   </a:t>
            </a:r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4817784"/>
            <a:ext cx="2606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Using as separate storage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86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threading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1828800" y="3105046"/>
            <a:ext cx="1676400" cy="16002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</a:p>
          <a:p>
            <a:pPr algn="ctr"/>
            <a:r>
              <a:rPr lang="en-US" dirty="0" smtClean="0"/>
              <a:t>Package</a:t>
            </a:r>
            <a:endParaRPr lang="en-US" dirty="0"/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95792469"/>
              </p:ext>
            </p:extLst>
          </p:nvPr>
        </p:nvGraphicFramePr>
        <p:xfrm>
          <a:off x="-3937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Picture 2" descr="http://www.youthedesigner.com/wp-content/uploads/2008/05/free-vector-images-globe-icon-set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76" t="50000" r="38906" b="2896"/>
          <a:stretch/>
        </p:blipFill>
        <p:spPr bwMode="auto">
          <a:xfrm>
            <a:off x="1066800" y="5156200"/>
            <a:ext cx="282006" cy="31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105400" y="1282700"/>
            <a:ext cx="38862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Multithreading </a:t>
            </a:r>
            <a:r>
              <a:rPr lang="en-US" dirty="0" err="1" smtClean="0"/>
              <a:t>mutexes</a:t>
            </a:r>
            <a:r>
              <a:rPr lang="en-US" dirty="0" smtClean="0"/>
              <a:t> only in JANA, C++, Python interfaces.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Multithreading by </a:t>
            </a:r>
            <a:r>
              <a:rPr lang="en-US" dirty="0" err="1" smtClean="0"/>
              <a:t>pthread</a:t>
            </a:r>
            <a:r>
              <a:rPr lang="en-US" dirty="0" smtClean="0"/>
              <a:t>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C:\Users\DmitryRa\Desktop\Python_Icon_by_kaela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238500"/>
            <a:ext cx="3302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13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budget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419600"/>
            <a:ext cx="82296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Stick to </a:t>
            </a:r>
            <a:r>
              <a:rPr lang="en-US" b="1" dirty="0" smtClean="0">
                <a:solidFill>
                  <a:srgbClr val="C00000"/>
                </a:solidFill>
              </a:rPr>
              <a:t>1 second </a:t>
            </a:r>
            <a:r>
              <a:rPr lang="en-US" b="1" dirty="0" smtClean="0">
                <a:solidFill>
                  <a:srgbClr val="0070C0"/>
                </a:solidFill>
              </a:rPr>
              <a:t>to load calibration constants</a:t>
            </a:r>
          </a:p>
          <a:p>
            <a:r>
              <a:rPr lang="en-US" dirty="0" smtClean="0"/>
              <a:t>Data queries + network – 0.23 – 0.45 sec</a:t>
            </a:r>
          </a:p>
          <a:p>
            <a:r>
              <a:rPr lang="en-US" dirty="0" smtClean="0"/>
              <a:t>Framework overhead ~ 4%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Conclusion: </a:t>
            </a:r>
            <a:r>
              <a:rPr lang="en-US" b="1" dirty="0" smtClean="0">
                <a:solidFill>
                  <a:srgbClr val="0070C0"/>
                </a:solidFill>
              </a:rPr>
              <a:t>possible to keep in 1 second.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2667000"/>
            <a:ext cx="743043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1 100 000 records with data blobs; 50 double doubles (8 digits) for each blob.</a:t>
            </a:r>
          </a:p>
          <a:p>
            <a:r>
              <a:rPr lang="en-US" dirty="0" smtClean="0"/>
              <a:t>Queried randomly with 1100 requests.</a:t>
            </a:r>
          </a:p>
          <a:p>
            <a:r>
              <a:rPr lang="en-US" dirty="0" smtClean="0"/>
              <a:t>Core 2 Duo 1800 GHz, 2 Gb – 0.23 sec average</a:t>
            </a:r>
          </a:p>
          <a:p>
            <a:r>
              <a:rPr lang="en-US" dirty="0" smtClean="0"/>
              <a:t>Core i7 4 cores 2800 GHz, 8 Gb – 0.04 </a:t>
            </a:r>
            <a:r>
              <a:rPr lang="en-US" dirty="0"/>
              <a:t>sec </a:t>
            </a:r>
            <a:r>
              <a:rPr lang="en-US" dirty="0" smtClean="0"/>
              <a:t>average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E2EE-A42E-4C9A-A67C-E322880CF359}" type="datetime1">
              <a:rPr lang="en-US" smtClean="0"/>
              <a:t>10/5/2011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3400" y="1524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The </a:t>
            </a:r>
            <a:r>
              <a:rPr lang="en-US" b="1" dirty="0"/>
              <a:t>values </a:t>
            </a:r>
            <a:r>
              <a:rPr lang="en-US" b="1" dirty="0" smtClean="0"/>
              <a:t>are grouped </a:t>
            </a:r>
            <a:r>
              <a:rPr lang="en-US" b="1" dirty="0"/>
              <a:t>in </a:t>
            </a:r>
            <a:r>
              <a:rPr lang="en-US" b="1" dirty="0" smtClean="0"/>
              <a:t>sets. 1 to 10k </a:t>
            </a:r>
            <a:r>
              <a:rPr lang="en-US" b="1" dirty="0"/>
              <a:t>values </a:t>
            </a:r>
            <a:r>
              <a:rPr lang="en-US" b="1" dirty="0" smtClean="0"/>
              <a:t>per </a:t>
            </a:r>
            <a:r>
              <a:rPr lang="en-US" b="1" dirty="0"/>
              <a:t>a single </a:t>
            </a:r>
            <a:r>
              <a:rPr lang="en-US" b="1" dirty="0" smtClean="0"/>
              <a:t>set.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Access </a:t>
            </a:r>
            <a:r>
              <a:rPr lang="en-US" b="1" dirty="0"/>
              <a:t>to </a:t>
            </a:r>
            <a:r>
              <a:rPr lang="en-US" b="1" dirty="0" smtClean="0"/>
              <a:t>a </a:t>
            </a:r>
            <a:r>
              <a:rPr lang="en-US" b="1" dirty="0"/>
              <a:t>single </a:t>
            </a:r>
            <a:r>
              <a:rPr lang="en-US" b="1" dirty="0" smtClean="0"/>
              <a:t>table - </a:t>
            </a:r>
            <a:r>
              <a:rPr lang="en-US" b="1" dirty="0" smtClean="0"/>
              <a:t>less </a:t>
            </a:r>
            <a:r>
              <a:rPr lang="en-US" b="1" dirty="0"/>
              <a:t>than 10 </a:t>
            </a:r>
            <a:r>
              <a:rPr lang="en-US" b="1" dirty="0" err="1"/>
              <a:t>ms</a:t>
            </a:r>
            <a:r>
              <a:rPr lang="en-US" b="1" dirty="0"/>
              <a:t> using a 1 Gigabit </a:t>
            </a:r>
            <a:r>
              <a:rPr lang="en-US" b="1" dirty="0" smtClean="0"/>
              <a:t>connection.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Retrieval of 10k </a:t>
            </a:r>
            <a:r>
              <a:rPr lang="en-US" b="1" dirty="0"/>
              <a:t>values should </a:t>
            </a:r>
            <a:r>
              <a:rPr lang="en-US" b="1" dirty="0" smtClean="0"/>
              <a:t>- less </a:t>
            </a:r>
            <a:r>
              <a:rPr lang="en-US" b="1" dirty="0"/>
              <a:t>than 1 second under similar conditions.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 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3400" y="1752600"/>
            <a:ext cx="800154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C++ API the only dependency is </a:t>
            </a:r>
            <a:r>
              <a:rPr lang="en-US" dirty="0" err="1" smtClean="0"/>
              <a:t>libmysql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Python wrapping is done by SWIG. No SWIG dependencies are needed for users.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Console tools are made by python 2.6+. No additional dependencies.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Web interface consists of two parts PHP and C++ CGI.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Web pages are driven by </a:t>
            </a:r>
            <a:r>
              <a:rPr lang="en-US" dirty="0" err="1" smtClean="0"/>
              <a:t>JQuery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399" y="1370052"/>
            <a:ext cx="184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Concise overview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230" y="3968591"/>
            <a:ext cx="234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Technologies overview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230" y="4337923"/>
            <a:ext cx="360045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C++, STL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C API for MySQL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Python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SWIG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PHP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err="1" smtClean="0"/>
              <a:t>JQuery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3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CCDB Package provides interfaces to read and manage calibration constants for:</a:t>
            </a:r>
          </a:p>
          <a:p>
            <a:r>
              <a:rPr lang="en-US" dirty="0" smtClean="0"/>
              <a:t> JANA Users, plain C++, Python, command line,  web. </a:t>
            </a:r>
          </a:p>
          <a:p>
            <a:r>
              <a:rPr lang="en-US" dirty="0" smtClean="0"/>
              <a:t>Full featured storage is relational database (MySQL). Other storage mechanisms are possible. </a:t>
            </a:r>
          </a:p>
          <a:p>
            <a:r>
              <a:rPr lang="en-US" dirty="0" smtClean="0"/>
              <a:t>Versioning and branching for data available. </a:t>
            </a:r>
          </a:p>
          <a:p>
            <a:r>
              <a:rPr lang="en-US" dirty="0" smtClean="0"/>
              <a:t>Core API is in C++. </a:t>
            </a:r>
            <a:endParaRPr lang="en-US" dirty="0"/>
          </a:p>
          <a:p>
            <a:r>
              <a:rPr lang="en-US" dirty="0" smtClean="0"/>
              <a:t>Modular structure allows to extend package to use other storing sources. The only dependency for C++ is </a:t>
            </a:r>
            <a:r>
              <a:rPr lang="en-US" dirty="0" err="1" smtClean="0"/>
              <a:t>libmysql</a:t>
            </a:r>
            <a:r>
              <a:rPr lang="en-US" dirty="0" smtClean="0"/>
              <a:t>.</a:t>
            </a:r>
          </a:p>
          <a:p>
            <a:r>
              <a:rPr lang="en-US" dirty="0" smtClean="0"/>
              <a:t>Python wrapping is done by SWIG. That allow to have API for 19 other languages.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18276" y="6343610"/>
            <a:ext cx="2289048" cy="365760"/>
          </a:xfrm>
        </p:spPr>
        <p:txBody>
          <a:bodyPr/>
          <a:lstStyle/>
          <a:p>
            <a:fld id="{90231927-408C-49A6-AA0E-E4B777926223}" type="datetime1">
              <a:rPr lang="en-US" smtClean="0"/>
              <a:t>10/5/2011</a:t>
            </a:fld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81200" y="6328370"/>
            <a:ext cx="3833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Dmitry Romanov      romanov@jlab.org</a:t>
            </a:r>
            <a:endParaRPr lang="en-US" dirty="0"/>
          </a:p>
        </p:txBody>
      </p:sp>
      <p:pic>
        <p:nvPicPr>
          <p:cNvPr id="7" name="Picture 4" descr="http://upload.wikimedia.org/wikipedia/en/5/5a/Mephi_Logo_And_Hors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897" y="5951319"/>
            <a:ext cx="529194" cy="75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jlab.org/div_dept/dir_off/public_affairs/logo/JLab_logo_whit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328370"/>
            <a:ext cx="12192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3276600"/>
            <a:ext cx="8077200" cy="280416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Calibration constants as tables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Columns might have different types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Name paths. I.e. /FDC/pedestals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Data have versions and branches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“Data Update” by adding new version </a:t>
            </a:r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r>
              <a:rPr lang="en-US" smtClean="0">
                <a:latin typeface="Consolas" pitchFamily="49" charset="0"/>
                <a:cs typeface="Consolas" pitchFamily="49" charset="0"/>
              </a:rPr>
              <a:t>No Delete</a:t>
            </a:r>
            <a:endParaRPr lang="en-US" smtClean="0"/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endParaRPr lang="en-US" smtClean="0"/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endParaRPr lang="en-US" smtClean="0"/>
          </a:p>
          <a:p>
            <a:pPr>
              <a:lnSpc>
                <a:spcPct val="140000"/>
              </a:lnSpc>
              <a:buFont typeface="Wingdings" pitchFamily="2" charset="2"/>
              <a:buChar char="Ø"/>
            </a:pPr>
            <a:endParaRPr lang="en-US" smtClean="0"/>
          </a:p>
          <a:p>
            <a:pPr>
              <a:lnSpc>
                <a:spcPct val="140000"/>
              </a:lnSpc>
            </a:pPr>
            <a:endParaRPr lang="en-US" smtClean="0"/>
          </a:p>
          <a:p>
            <a:pPr>
              <a:lnSpc>
                <a:spcPct val="140000"/>
              </a:lnSpc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033605"/>
              </p:ext>
            </p:extLst>
          </p:nvPr>
        </p:nvGraphicFramePr>
        <p:xfrm>
          <a:off x="914400" y="1447800"/>
          <a:ext cx="60960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422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11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4E680-8F32-4DBB-B322-90D1C0B3389E}" type="datetime1">
              <a:rPr lang="en-US" smtClean="0"/>
              <a:t>10/5/2011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3</a:t>
            </a:fld>
            <a:endParaRPr lang="ru-R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354353"/>
              </p:ext>
            </p:extLst>
          </p:nvPr>
        </p:nvGraphicFramePr>
        <p:xfrm>
          <a:off x="914400" y="1447800"/>
          <a:ext cx="609600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422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1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196734"/>
              </p:ext>
            </p:extLst>
          </p:nvPr>
        </p:nvGraphicFramePr>
        <p:xfrm>
          <a:off x="914400" y="14478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11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31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double </a:t>
                      </a:r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9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715000" y="1752600"/>
          <a:ext cx="3048000" cy="16764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762000"/>
                <a:gridCol w="762000"/>
                <a:gridCol w="762000"/>
                <a:gridCol w="762000"/>
              </a:tblGrid>
              <a:tr h="41910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1" name="Группа 30"/>
          <p:cNvGrpSpPr/>
          <p:nvPr/>
        </p:nvGrpSpPr>
        <p:grpSpPr>
          <a:xfrm>
            <a:off x="5715000" y="1752600"/>
            <a:ext cx="3048000" cy="1676400"/>
            <a:chOff x="5715000" y="1752600"/>
            <a:chExt cx="3048000" cy="16764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715000" y="1752600"/>
              <a:ext cx="3048000" cy="167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019800" y="1828800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Constants Type Table</a:t>
              </a:r>
              <a:endParaRPr lang="ru-RU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72200" y="2133600"/>
              <a:ext cx="131766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name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directory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N_rows</a:t>
              </a:r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N_columns</a:t>
              </a:r>
              <a:endParaRPr lang="en-US" dirty="0" smtClean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layout structure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1447800"/>
            <a:ext cx="2708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/FDC/</a:t>
            </a:r>
            <a:r>
              <a:rPr lang="en-US" sz="1600" dirty="0" err="1" smtClean="0"/>
              <a:t>CathodeStrips</a:t>
            </a:r>
            <a:r>
              <a:rPr lang="en-US" sz="1600" dirty="0" smtClean="0"/>
              <a:t>/pedestals</a:t>
            </a:r>
            <a:endParaRPr lang="ru-RU" sz="16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5791200" y="4191000"/>
            <a:ext cx="1371600" cy="1609130"/>
            <a:chOff x="7467600" y="4419600"/>
            <a:chExt cx="1371600" cy="160913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467600" y="4419600"/>
              <a:ext cx="1371600" cy="1600200"/>
            </a:xfrm>
            <a:prstGeom prst="rect">
              <a:avLst/>
            </a:prstGeom>
            <a:solidFill>
              <a:srgbClr val="F7DC15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43800" y="4495800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Directories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43800" y="5105400"/>
              <a:ext cx="106599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id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parentId</a:t>
              </a:r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name</a:t>
              </a:r>
              <a:endParaRPr lang="ru-RU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467600" y="4191000"/>
            <a:ext cx="1447800" cy="1600200"/>
            <a:chOff x="5562600" y="4419600"/>
            <a:chExt cx="1447800" cy="160020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562600" y="4419600"/>
              <a:ext cx="1447800" cy="1600200"/>
            </a:xfrm>
            <a:prstGeom prst="rect">
              <a:avLst/>
            </a:prstGeom>
            <a:solidFill>
              <a:srgbClr val="F1E659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91200" y="4495800"/>
              <a:ext cx="1011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Columns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91200" y="4876800"/>
              <a:ext cx="8402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 name</a:t>
              </a:r>
            </a:p>
            <a:p>
              <a:r>
                <a:rPr lang="en-US" dirty="0" smtClean="0"/>
                <a:t>- type</a:t>
              </a:r>
              <a:endParaRPr lang="ru-RU" dirty="0"/>
            </a:p>
          </p:txBody>
        </p:sp>
      </p:grpSp>
      <p:cxnSp>
        <p:nvCxnSpPr>
          <p:cNvPr id="25" name="Соединительная линия уступом 24"/>
          <p:cNvCxnSpPr>
            <a:stCxn id="13" idx="3"/>
            <a:endCxn id="4" idx="1"/>
          </p:cNvCxnSpPr>
          <p:nvPr/>
        </p:nvCxnSpPr>
        <p:spPr>
          <a:xfrm flipV="1">
            <a:off x="4876800" y="2590800"/>
            <a:ext cx="838200" cy="18669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4581007" y="3343793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 -  1</a:t>
            </a:r>
            <a:endParaRPr lang="ru-RU" dirty="0"/>
          </a:p>
        </p:txBody>
      </p:sp>
      <p:grpSp>
        <p:nvGrpSpPr>
          <p:cNvPr id="39" name="Группа 38"/>
          <p:cNvGrpSpPr/>
          <p:nvPr/>
        </p:nvGrpSpPr>
        <p:grpSpPr>
          <a:xfrm>
            <a:off x="457200" y="4572000"/>
            <a:ext cx="1752600" cy="1371600"/>
            <a:chOff x="533400" y="2743200"/>
            <a:chExt cx="1905000" cy="1371600"/>
          </a:xfrm>
          <a:solidFill>
            <a:schemeClr val="bg1"/>
          </a:solidFill>
        </p:grpSpPr>
        <p:sp>
          <p:nvSpPr>
            <p:cNvPr id="15" name="Прямоугольник 14"/>
            <p:cNvSpPr/>
            <p:nvPr/>
          </p:nvSpPr>
          <p:spPr>
            <a:xfrm>
              <a:off x="533400" y="2743200"/>
              <a:ext cx="1905000" cy="137160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2000" y="2819400"/>
              <a:ext cx="1400816" cy="369332"/>
            </a:xfrm>
            <a:prstGeom prst="rect">
              <a:avLst/>
            </a:prstGeom>
            <a:grp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Event range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62000" y="3124200"/>
              <a:ext cx="714173" cy="923330"/>
            </a:xfrm>
            <a:prstGeom prst="rect">
              <a:avLst/>
            </a:prstGeom>
            <a:grp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min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max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run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457200" y="2971800"/>
            <a:ext cx="1752600" cy="1143000"/>
            <a:chOff x="457200" y="4495800"/>
            <a:chExt cx="1905000" cy="1143000"/>
          </a:xfrm>
          <a:solidFill>
            <a:srgbClr val="CCFF99"/>
          </a:solidFill>
        </p:grpSpPr>
        <p:sp>
          <p:nvSpPr>
            <p:cNvPr id="12" name="Прямоугольник 11"/>
            <p:cNvSpPr/>
            <p:nvPr/>
          </p:nvSpPr>
          <p:spPr>
            <a:xfrm>
              <a:off x="457200" y="4495800"/>
              <a:ext cx="1905000" cy="1143000"/>
            </a:xfrm>
            <a:prstGeom prst="rect">
              <a:avLst/>
            </a:prstGeom>
            <a:grpFill/>
            <a:ln>
              <a:solidFill>
                <a:srgbClr val="2D59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8504" y="4572000"/>
              <a:ext cx="1250134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Run range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88504" y="4953000"/>
              <a:ext cx="657039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min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max</a:t>
              </a:r>
            </a:p>
          </p:txBody>
        </p:sp>
      </p:grpSp>
      <p:grpSp>
        <p:nvGrpSpPr>
          <p:cNvPr id="75" name="Группа 74"/>
          <p:cNvGrpSpPr/>
          <p:nvPr/>
        </p:nvGrpSpPr>
        <p:grpSpPr>
          <a:xfrm>
            <a:off x="457200" y="1447800"/>
            <a:ext cx="1752600" cy="762000"/>
            <a:chOff x="457200" y="1447800"/>
            <a:chExt cx="1752600" cy="762000"/>
          </a:xfrm>
          <a:solidFill>
            <a:srgbClr val="FF9999"/>
          </a:solidFill>
        </p:grpSpPr>
        <p:sp>
          <p:nvSpPr>
            <p:cNvPr id="14" name="Прямоугольник 13"/>
            <p:cNvSpPr/>
            <p:nvPr/>
          </p:nvSpPr>
          <p:spPr>
            <a:xfrm>
              <a:off x="457200" y="1447800"/>
              <a:ext cx="1752600" cy="762000"/>
            </a:xfrm>
            <a:prstGeom prst="rect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38200" y="1524000"/>
              <a:ext cx="1054648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Variation</a:t>
              </a:r>
              <a:endParaRPr lang="ru-RU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2000" y="1828800"/>
              <a:ext cx="797013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name</a:t>
              </a: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2971800" y="1828800"/>
            <a:ext cx="1905000" cy="1447800"/>
            <a:chOff x="2971800" y="1828800"/>
            <a:chExt cx="1905000" cy="144780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971800" y="1828800"/>
              <a:ext cx="1905000" cy="144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6600" y="1905000"/>
              <a:ext cx="12998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Assignment</a:t>
              </a:r>
              <a:endParaRPr lang="ru-RU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76600" y="2209801"/>
              <a:ext cx="1447800" cy="92333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timestamp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/>
                <a:t>run_range</a:t>
              </a:r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variation</a:t>
              </a: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2971800" y="3581400"/>
            <a:ext cx="1905000" cy="1752600"/>
            <a:chOff x="2819400" y="3657600"/>
            <a:chExt cx="1905000" cy="16002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3" name="Прямоугольник 12"/>
            <p:cNvSpPr/>
            <p:nvPr/>
          </p:nvSpPr>
          <p:spPr>
            <a:xfrm>
              <a:off x="2819400" y="3657600"/>
              <a:ext cx="1905000" cy="1600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24200" y="3733800"/>
              <a:ext cx="1126719" cy="3372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Constants</a:t>
              </a:r>
              <a:endParaRPr lang="ru-RU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124200" y="4343400"/>
              <a:ext cx="1294329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DATA BLOB</a:t>
              </a:r>
            </a:p>
            <a:p>
              <a:endParaRPr lang="en-US" dirty="0" smtClean="0"/>
            </a:p>
          </p:txBody>
        </p:sp>
      </p:grpSp>
      <p:cxnSp>
        <p:nvCxnSpPr>
          <p:cNvPr id="41" name="Соединительная линия уступом 40"/>
          <p:cNvCxnSpPr>
            <a:stCxn id="4" idx="2"/>
            <a:endCxn id="7" idx="0"/>
          </p:cNvCxnSpPr>
          <p:nvPr/>
        </p:nvCxnSpPr>
        <p:spPr>
          <a:xfrm rot="5400000">
            <a:off x="6477000" y="3429000"/>
            <a:ext cx="762000" cy="762000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оединительная линия уступом 43"/>
          <p:cNvCxnSpPr>
            <a:stCxn id="4" idx="2"/>
            <a:endCxn id="9" idx="0"/>
          </p:cNvCxnSpPr>
          <p:nvPr/>
        </p:nvCxnSpPr>
        <p:spPr>
          <a:xfrm rot="16200000" flipH="1">
            <a:off x="7334250" y="3333750"/>
            <a:ext cx="762000" cy="952500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Соединительная линия уступом 62"/>
          <p:cNvCxnSpPr>
            <a:stCxn id="21" idx="1"/>
            <a:endCxn id="7" idx="1"/>
          </p:cNvCxnSpPr>
          <p:nvPr/>
        </p:nvCxnSpPr>
        <p:spPr>
          <a:xfrm rot="10800000">
            <a:off x="5791200" y="4991101"/>
            <a:ext cx="76200" cy="347365"/>
          </a:xfrm>
          <a:prstGeom prst="bentConnector3">
            <a:avLst>
              <a:gd name="adj1" fmla="val 400000"/>
            </a:avLst>
          </a:prstGeom>
          <a:ln w="158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11" idx="2"/>
            <a:endCxn id="13" idx="0"/>
          </p:cNvCxnSpPr>
          <p:nvPr/>
        </p:nvCxnSpPr>
        <p:spPr>
          <a:xfrm rot="5400000">
            <a:off x="3771900" y="34290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Соединительная линия уступом 76"/>
          <p:cNvCxnSpPr>
            <a:stCxn id="11" idx="1"/>
            <a:endCxn id="12" idx="3"/>
          </p:cNvCxnSpPr>
          <p:nvPr/>
        </p:nvCxnSpPr>
        <p:spPr>
          <a:xfrm rot="10800000" flipV="1">
            <a:off x="2209800" y="2552700"/>
            <a:ext cx="762000" cy="990600"/>
          </a:xfrm>
          <a:prstGeom prst="bentConnector3">
            <a:avLst>
              <a:gd name="adj1" fmla="val 50000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Соединительная линия уступом 79"/>
          <p:cNvCxnSpPr>
            <a:stCxn id="11" idx="1"/>
            <a:endCxn id="15" idx="3"/>
          </p:cNvCxnSpPr>
          <p:nvPr/>
        </p:nvCxnSpPr>
        <p:spPr>
          <a:xfrm rot="10800000" flipV="1">
            <a:off x="2209800" y="2552700"/>
            <a:ext cx="762000" cy="2705100"/>
          </a:xfrm>
          <a:prstGeom prst="bentConnector3">
            <a:avLst>
              <a:gd name="adj1" fmla="val 50000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Соединительная линия уступом 81"/>
          <p:cNvCxnSpPr>
            <a:stCxn id="11" idx="1"/>
            <a:endCxn id="14" idx="3"/>
          </p:cNvCxnSpPr>
          <p:nvPr/>
        </p:nvCxnSpPr>
        <p:spPr>
          <a:xfrm rot="10800000">
            <a:off x="2209800" y="1828800"/>
            <a:ext cx="762000" cy="723900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7722-CC3A-4FF6-AB60-A1C62B011C40}" type="datetime1">
              <a:rPr lang="en-US" smtClean="0"/>
              <a:t>10/5/2011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MySQL database layout</a:t>
            </a:r>
            <a:endParaRPr lang="ru-RU" dirty="0"/>
          </a:p>
        </p:txBody>
      </p:sp>
      <p:pic>
        <p:nvPicPr>
          <p:cNvPr id="1027" name="Picture 3" descr="C:\AProjects\CCDB\MySQL\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816469" cy="5010557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CF6C-C3C1-4C7C-AAE8-E7AE7D9BF8AE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Блок-схема: процесс 90"/>
          <p:cNvSpPr/>
          <p:nvPr/>
        </p:nvSpPr>
        <p:spPr>
          <a:xfrm>
            <a:off x="1066800" y="1295400"/>
            <a:ext cx="2590800" cy="68580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</a:t>
            </a:r>
            <a:br>
              <a:rPr lang="en-US" dirty="0" smtClean="0"/>
            </a:br>
            <a:r>
              <a:rPr lang="en-US" dirty="0" smtClean="0"/>
              <a:t>User gets:          1.1 ;   1.2 ;   1.3;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    </a:t>
            </a:r>
            <a:r>
              <a:rPr lang="en-US" b="1" dirty="0" smtClean="0">
                <a:solidFill>
                  <a:srgbClr val="C00000"/>
                </a:solidFill>
              </a:rPr>
              <a:t>variation</a:t>
            </a:r>
            <a:r>
              <a:rPr lang="en-US" dirty="0" smtClean="0"/>
              <a:t>: </a:t>
            </a:r>
            <a:r>
              <a:rPr lang="en-US" dirty="0" err="1" smtClean="0"/>
              <a:t>jhon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User gets:          3 ;   4 ;   5;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into variations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-1029494" y="3619500"/>
            <a:ext cx="3124994" cy="794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6200000">
            <a:off x="-338072" y="3309874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Time line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95400" y="1600200"/>
          <a:ext cx="21336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200"/>
                <a:gridCol w="711200"/>
                <a:gridCol w="7112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X</a:t>
                      </a:r>
                      <a:endParaRPr lang="ru-RU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Y</a:t>
                      </a:r>
                      <a:endParaRPr lang="ru-RU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Z</a:t>
                      </a:r>
                      <a:endParaRPr lang="ru-RU" sz="1400" i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295400" y="23622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295400" y="30480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1.2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8" name="Соединительная линия уступом 17"/>
          <p:cNvCxnSpPr/>
          <p:nvPr/>
        </p:nvCxnSpPr>
        <p:spPr>
          <a:xfrm>
            <a:off x="3505200" y="3200400"/>
            <a:ext cx="2362200" cy="381000"/>
          </a:xfrm>
          <a:prstGeom prst="bentConnector3">
            <a:avLst>
              <a:gd name="adj1" fmla="val 99903"/>
            </a:avLst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800600" y="36576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1295400" y="39624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1.11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1.22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1.33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4800600" y="42672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11200"/>
                <a:gridCol w="7112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1295400" y="4800600"/>
          <a:ext cx="2133600" cy="27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200"/>
                <a:gridCol w="736600"/>
                <a:gridCol w="6858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5.5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2" name="Соединительная линия уступом 31"/>
          <p:cNvCxnSpPr/>
          <p:nvPr/>
        </p:nvCxnSpPr>
        <p:spPr>
          <a:xfrm rot="10800000" flipV="1">
            <a:off x="3429000" y="4648200"/>
            <a:ext cx="2438400" cy="304800"/>
          </a:xfrm>
          <a:prstGeom prst="bentConnector3">
            <a:avLst>
              <a:gd name="adj1" fmla="val 260"/>
            </a:avLst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2247900" y="2171700"/>
            <a:ext cx="228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2248694" y="2856706"/>
            <a:ext cx="228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943600" y="3124200"/>
            <a:ext cx="175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Variation: “john”</a:t>
            </a:r>
            <a:endParaRPr lang="ru-RU" dirty="0"/>
          </a:p>
        </p:txBody>
      </p:sp>
      <p:cxnSp>
        <p:nvCxnSpPr>
          <p:cNvPr id="56" name="Прямая со стрелкой 55"/>
          <p:cNvCxnSpPr/>
          <p:nvPr/>
        </p:nvCxnSpPr>
        <p:spPr>
          <a:xfrm rot="5400000">
            <a:off x="5791994" y="4114800"/>
            <a:ext cx="151606" cy="794"/>
          </a:xfrm>
          <a:prstGeom prst="straightConnector1">
            <a:avLst/>
          </a:prstGeom>
          <a:ln w="19050">
            <a:solidFill>
              <a:srgbClr val="0070C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219200" y="21336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01/01/2011</a:t>
            </a:r>
            <a:endParaRPr lang="ru-RU" sz="1050" dirty="0"/>
          </a:p>
        </p:txBody>
      </p:sp>
      <p:sp>
        <p:nvSpPr>
          <p:cNvPr id="63" name="TextBox 62"/>
          <p:cNvSpPr txBox="1"/>
          <p:nvPr/>
        </p:nvSpPr>
        <p:spPr>
          <a:xfrm>
            <a:off x="1219200" y="28194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02/03/2011</a:t>
            </a:r>
            <a:endParaRPr lang="ru-RU" sz="1050" dirty="0"/>
          </a:p>
        </p:txBody>
      </p:sp>
      <p:sp>
        <p:nvSpPr>
          <p:cNvPr id="64" name="TextBox 63"/>
          <p:cNvSpPr txBox="1"/>
          <p:nvPr/>
        </p:nvSpPr>
        <p:spPr>
          <a:xfrm>
            <a:off x="1219200" y="37338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04/12/2011</a:t>
            </a:r>
            <a:endParaRPr lang="ru-RU" sz="1050" dirty="0"/>
          </a:p>
        </p:txBody>
      </p:sp>
      <p:sp>
        <p:nvSpPr>
          <p:cNvPr id="65" name="TextBox 64"/>
          <p:cNvSpPr txBox="1"/>
          <p:nvPr/>
        </p:nvSpPr>
        <p:spPr>
          <a:xfrm>
            <a:off x="4724400" y="34290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03/11/2011</a:t>
            </a:r>
            <a:endParaRPr lang="ru-RU" sz="1050" dirty="0"/>
          </a:p>
        </p:txBody>
      </p:sp>
      <p:sp>
        <p:nvSpPr>
          <p:cNvPr id="66" name="TextBox 65"/>
          <p:cNvSpPr txBox="1"/>
          <p:nvPr/>
        </p:nvSpPr>
        <p:spPr>
          <a:xfrm>
            <a:off x="4724400" y="40386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05/15/2011</a:t>
            </a:r>
            <a:endParaRPr lang="ru-RU" sz="1050" dirty="0"/>
          </a:p>
        </p:txBody>
      </p:sp>
      <p:sp>
        <p:nvSpPr>
          <p:cNvPr id="67" name="TextBox 66"/>
          <p:cNvSpPr txBox="1"/>
          <p:nvPr/>
        </p:nvSpPr>
        <p:spPr>
          <a:xfrm>
            <a:off x="1219200" y="4572000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06/01/2011</a:t>
            </a:r>
            <a:endParaRPr lang="ru-RU" sz="1050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1295400" y="1295400"/>
            <a:ext cx="1923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/simple/constants </a:t>
            </a:r>
            <a:endParaRPr lang="ru-RU" dirty="0"/>
          </a:p>
        </p:txBody>
      </p:sp>
      <p:cxnSp>
        <p:nvCxnSpPr>
          <p:cNvPr id="77" name="Прямая со стрелкой 76"/>
          <p:cNvCxnSpPr/>
          <p:nvPr/>
        </p:nvCxnSpPr>
        <p:spPr>
          <a:xfrm rot="5400000">
            <a:off x="2134394" y="3657600"/>
            <a:ext cx="456406" cy="794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рямоугольник 81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    </a:t>
            </a:r>
            <a:r>
              <a:rPr lang="en-US" b="1" dirty="0" smtClean="0">
                <a:solidFill>
                  <a:srgbClr val="C00000"/>
                </a:solidFill>
              </a:rPr>
              <a:t>variation</a:t>
            </a:r>
            <a:r>
              <a:rPr lang="en-US" dirty="0" smtClean="0"/>
              <a:t>: john</a:t>
            </a:r>
            <a:br>
              <a:rPr lang="en-US" dirty="0" smtClean="0"/>
            </a:br>
            <a:r>
              <a:rPr lang="en-US" dirty="0" smtClean="0"/>
              <a:t>User gets:          3.5 ;   4.5 ;   5.5;</a:t>
            </a:r>
            <a:endParaRPr lang="ru-RU" dirty="0"/>
          </a:p>
        </p:txBody>
      </p:sp>
      <p:cxnSp>
        <p:nvCxnSpPr>
          <p:cNvPr id="88" name="Прямая со стрелкой 87"/>
          <p:cNvCxnSpPr/>
          <p:nvPr/>
        </p:nvCxnSpPr>
        <p:spPr>
          <a:xfrm rot="5400000">
            <a:off x="2248694" y="5295106"/>
            <a:ext cx="228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Содержимое 2"/>
          <p:cNvSpPr>
            <a:spLocks noGrp="1"/>
          </p:cNvSpPr>
          <p:nvPr>
            <p:ph sz="quarter" idx="1"/>
          </p:nvPr>
        </p:nvSpPr>
        <p:spPr>
          <a:xfrm>
            <a:off x="5029200" y="1295400"/>
            <a:ext cx="3886200" cy="1066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Variations provide branching</a:t>
            </a:r>
          </a:p>
          <a:p>
            <a:r>
              <a:rPr lang="en-US" dirty="0" smtClean="0"/>
              <a:t>Users can create variations to  work </a:t>
            </a:r>
            <a:br>
              <a:rPr lang="en-US" dirty="0" smtClean="0"/>
            </a:br>
            <a:r>
              <a:rPr lang="en-US" dirty="0" smtClean="0"/>
              <a:t>with their versions of constants</a:t>
            </a:r>
          </a:p>
          <a:p>
            <a:r>
              <a:rPr lang="en-US" dirty="0" smtClean="0"/>
              <a:t>Main branch is called “default” variation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133600" y="5181600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ru-RU" sz="2400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</a:t>
            </a:r>
            <a:br>
              <a:rPr lang="en-US" dirty="0" smtClean="0"/>
            </a:br>
            <a:r>
              <a:rPr lang="en-US" dirty="0" smtClean="0"/>
              <a:t>User gets:          1.11 ;   1.22 ;   1.33;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609600" y="5638800"/>
            <a:ext cx="5943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User enters:      /simple/constants </a:t>
            </a:r>
            <a:br>
              <a:rPr lang="en-US" dirty="0" smtClean="0"/>
            </a:br>
            <a:r>
              <a:rPr lang="en-US" dirty="0" smtClean="0"/>
              <a:t>User gets:          3.5 ;   4.5 ;   5.5;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5027-7B9F-41AD-89FF-EF4C00E0C0C1}" type="datetime1">
              <a:rPr lang="en-US" smtClean="0"/>
              <a:t>10/5/2011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6</a:t>
            </a:fld>
            <a:endParaRPr lang="ru-RU"/>
          </a:p>
        </p:txBody>
      </p:sp>
      <p:cxnSp>
        <p:nvCxnSpPr>
          <p:cNvPr id="37" name="Прямая со стрелкой 46"/>
          <p:cNvCxnSpPr/>
          <p:nvPr/>
        </p:nvCxnSpPr>
        <p:spPr>
          <a:xfrm>
            <a:off x="2349342" y="4254416"/>
            <a:ext cx="0" cy="11430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1" animBg="1"/>
      <p:bldP spid="44" grpId="0" animBg="1"/>
      <p:bldP spid="48" grpId="0"/>
      <p:bldP spid="61" grpId="0"/>
      <p:bldP spid="63" grpId="0"/>
      <p:bldP spid="64" grpId="0"/>
      <p:bldP spid="65" grpId="0"/>
      <p:bldP spid="66" grpId="0"/>
      <p:bldP spid="67" grpId="0"/>
      <p:bldP spid="82" grpId="0" animBg="1"/>
      <p:bldP spid="90" grpId="0"/>
      <p:bldP spid="92" grpId="0" animBg="1"/>
      <p:bldP spid="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design levels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553200" y="1296245"/>
            <a:ext cx="1832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Interfaces</a:t>
            </a:r>
            <a:endParaRPr lang="ru-RU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300978" y="2220104"/>
            <a:ext cx="2491759" cy="762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</a:t>
            </a:r>
            <a:r>
              <a:rPr lang="en-US" dirty="0" smtClean="0"/>
              <a:t>User API</a:t>
            </a:r>
            <a:endParaRPr lang="ru-RU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8F4E-721E-4598-AC35-CD185956DAEE}" type="datetime1">
              <a:rPr lang="en-US" smtClean="0"/>
              <a:t>10/6/2011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5" name="Прямоугольник 38"/>
          <p:cNvSpPr/>
          <p:nvPr/>
        </p:nvSpPr>
        <p:spPr>
          <a:xfrm>
            <a:off x="3300978" y="1207633"/>
            <a:ext cx="2491759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JANA API</a:t>
            </a:r>
            <a:endParaRPr lang="ru-RU" dirty="0"/>
          </a:p>
        </p:txBody>
      </p:sp>
      <p:sp>
        <p:nvSpPr>
          <p:cNvPr id="59" name="Прямоугольник 5"/>
          <p:cNvSpPr/>
          <p:nvPr/>
        </p:nvSpPr>
        <p:spPr>
          <a:xfrm>
            <a:off x="3293765" y="3232575"/>
            <a:ext cx="2506184" cy="172042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 level API</a:t>
            </a:r>
            <a:endParaRPr lang="ru-RU" dirty="0"/>
          </a:p>
        </p:txBody>
      </p:sp>
      <p:sp>
        <p:nvSpPr>
          <p:cNvPr id="61" name="Блок-схема: магнитный диск 13"/>
          <p:cNvSpPr/>
          <p:nvPr/>
        </p:nvSpPr>
        <p:spPr>
          <a:xfrm>
            <a:off x="3311254" y="5715000"/>
            <a:ext cx="2506184" cy="609600"/>
          </a:xfrm>
          <a:prstGeom prst="flowChartMagneticDisk">
            <a:avLst/>
          </a:prstGeom>
          <a:solidFill>
            <a:srgbClr val="1335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</a:t>
            </a:r>
            <a:endParaRPr lang="ru-RU" sz="1600" dirty="0"/>
          </a:p>
        </p:txBody>
      </p:sp>
      <p:sp>
        <p:nvSpPr>
          <p:cNvPr id="32" name="Up-Down Arrow 31"/>
          <p:cNvSpPr/>
          <p:nvPr/>
        </p:nvSpPr>
        <p:spPr>
          <a:xfrm>
            <a:off x="4394457" y="5049811"/>
            <a:ext cx="304800" cy="533400"/>
          </a:xfrm>
          <a:prstGeom prst="upDownArrow">
            <a:avLst>
              <a:gd name="adj1" fmla="val 40625"/>
              <a:gd name="adj2" fmla="val 34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57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API </a:t>
            </a:r>
            <a:r>
              <a:rPr lang="en-US" smtClean="0"/>
              <a:t>in action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9063-1CF3-4C9D-93FA-6682A4D1B2B7}" type="datetime1">
              <a:rPr lang="en-US" smtClean="0"/>
              <a:t>10/6/2011</a:t>
            </a:fld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4984" y="1600200"/>
            <a:ext cx="8686800" cy="762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calib</a:t>
            </a:r>
            <a:r>
              <a:rPr lang="en-US" dirty="0" smtClean="0"/>
              <a:t> = </a:t>
            </a:r>
            <a:r>
              <a:rPr lang="en-US" sz="2000" b="1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GetCalibration</a:t>
            </a:r>
            <a:r>
              <a:rPr lang="en-US" sz="2000" b="1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0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</a:t>
            </a:r>
            <a:r>
              <a:rPr lang="en-US" sz="2000" dirty="0" err="1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mysql</a:t>
            </a:r>
            <a:r>
              <a:rPr lang="en-US" sz="20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://halld1”</a:t>
            </a:r>
            <a:r>
              <a:rPr lang="en-US" sz="2000" b="1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1000</a:t>
            </a:r>
            <a:r>
              <a:rPr lang="en-US" sz="2000" b="1" dirty="0">
                <a:latin typeface="Consolas" pitchFamily="49" charset="0"/>
                <a:cs typeface="Consolas" pitchFamily="49" charset="0"/>
              </a:rPr>
              <a:t>,</a:t>
            </a:r>
            <a:r>
              <a:rPr lang="en-US" sz="2000" b="1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“</a:t>
            </a:r>
            <a:r>
              <a:rPr lang="en-US" sz="2000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default”</a:t>
            </a:r>
            <a:r>
              <a:rPr lang="en-US" sz="2000" b="1" dirty="0">
                <a:latin typeface="Consolas" pitchFamily="49" charset="0"/>
                <a:cs typeface="Consolas" pitchFamily="49" charset="0"/>
              </a:rPr>
              <a:t>);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77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design levels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705600" y="1246691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Interfaces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278322" y="2170742"/>
            <a:ext cx="2491759" cy="762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C++ </a:t>
            </a:r>
            <a:r>
              <a:rPr lang="en-US" dirty="0" smtClean="0"/>
              <a:t>User API</a:t>
            </a:r>
            <a:endParaRPr lang="ru-RU" dirty="0"/>
          </a:p>
        </p:txBody>
      </p:sp>
      <p:grpSp>
        <p:nvGrpSpPr>
          <p:cNvPr id="31" name="Group 30"/>
          <p:cNvGrpSpPr/>
          <p:nvPr/>
        </p:nvGrpSpPr>
        <p:grpSpPr>
          <a:xfrm>
            <a:off x="1303798" y="4408128"/>
            <a:ext cx="1713406" cy="1693277"/>
            <a:chOff x="221067" y="4414391"/>
            <a:chExt cx="1713406" cy="1693277"/>
          </a:xfrm>
        </p:grpSpPr>
        <p:sp>
          <p:nvSpPr>
            <p:cNvPr id="44" name="Прямоугольник 6"/>
            <p:cNvSpPr/>
            <p:nvPr/>
          </p:nvSpPr>
          <p:spPr>
            <a:xfrm>
              <a:off x="248197" y="4414391"/>
              <a:ext cx="1686276" cy="655983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SQLite Provider</a:t>
              </a:r>
              <a:endParaRPr lang="ru-RU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Блок-схема: магнитный диск 13"/>
            <p:cNvSpPr/>
            <p:nvPr/>
          </p:nvSpPr>
          <p:spPr>
            <a:xfrm>
              <a:off x="221067" y="5479633"/>
              <a:ext cx="1713406" cy="628035"/>
            </a:xfrm>
            <a:prstGeom prst="flowChartMagneticDisk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SQLite DB</a:t>
              </a:r>
              <a:endPara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" name="Двойная стрелка вверх/вниз 30"/>
            <p:cNvSpPr/>
            <p:nvPr/>
          </p:nvSpPr>
          <p:spPr>
            <a:xfrm>
              <a:off x="915265" y="5060746"/>
              <a:ext cx="304800" cy="437322"/>
            </a:xfrm>
            <a:prstGeom prst="upDownArrow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8F4E-721E-4598-AC35-CD185956DAEE}" type="datetime1">
              <a:rPr lang="en-US" smtClean="0"/>
              <a:t>10/6/2011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3739C-A44F-47A3-BC12-9E0909EDF8A7}" type="slidenum">
              <a:rPr lang="ru-RU" smtClean="0"/>
              <a:pPr/>
              <a:t>9</a:t>
            </a:fld>
            <a:endParaRPr lang="ru-RU"/>
          </a:p>
        </p:txBody>
      </p:sp>
      <p:grpSp>
        <p:nvGrpSpPr>
          <p:cNvPr id="23" name="Group 22"/>
          <p:cNvGrpSpPr/>
          <p:nvPr/>
        </p:nvGrpSpPr>
        <p:grpSpPr>
          <a:xfrm>
            <a:off x="3686003" y="4398500"/>
            <a:ext cx="1700645" cy="1702905"/>
            <a:chOff x="2385039" y="4404763"/>
            <a:chExt cx="1700645" cy="170290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385040" y="4404763"/>
              <a:ext cx="1676400" cy="65598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MySQL </a:t>
              </a:r>
              <a:r>
                <a:rPr lang="en-US" sz="1600" dirty="0" smtClean="0"/>
                <a:t>Provider</a:t>
              </a:r>
              <a:endParaRPr lang="ru-RU" sz="1600" dirty="0"/>
            </a:p>
          </p:txBody>
        </p:sp>
        <p:sp>
          <p:nvSpPr>
            <p:cNvPr id="14" name="Блок-схема: магнитный диск 13"/>
            <p:cNvSpPr/>
            <p:nvPr/>
          </p:nvSpPr>
          <p:spPr>
            <a:xfrm>
              <a:off x="2385039" y="5498068"/>
              <a:ext cx="1700645" cy="609600"/>
            </a:xfrm>
            <a:prstGeom prst="flowChartMagneticDisk">
              <a:avLst/>
            </a:prstGeom>
            <a:solidFill>
              <a:srgbClr val="13351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MySQL Server</a:t>
              </a:r>
              <a:endParaRPr lang="ru-RU" sz="1600" dirty="0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3167360" y="5153500"/>
              <a:ext cx="0" cy="326096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3319760" y="5116359"/>
              <a:ext cx="0" cy="326096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115530" y="4387818"/>
            <a:ext cx="1676400" cy="1712533"/>
            <a:chOff x="4470662" y="4404763"/>
            <a:chExt cx="1676400" cy="1712533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470662" y="4404763"/>
              <a:ext cx="1676400" cy="65598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File Provider</a:t>
              </a:r>
              <a:endParaRPr lang="ru-RU" sz="1600" dirty="0"/>
            </a:p>
          </p:txBody>
        </p:sp>
        <p:sp>
          <p:nvSpPr>
            <p:cNvPr id="9" name="Блок-схема: магнитный диск 8"/>
            <p:cNvSpPr/>
            <p:nvPr/>
          </p:nvSpPr>
          <p:spPr>
            <a:xfrm>
              <a:off x="4470662" y="5507696"/>
              <a:ext cx="1660525" cy="609600"/>
            </a:xfrm>
            <a:prstGeom prst="flowChartMagneticDisk">
              <a:avLst/>
            </a:prstGeom>
            <a:solidFill>
              <a:srgbClr val="2D591B"/>
            </a:solidFill>
            <a:scene3d>
              <a:camera prst="perspectiveLef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Local  DB </a:t>
              </a:r>
              <a:r>
                <a:rPr lang="en-US" sz="1600" dirty="0" smtClean="0"/>
                <a:t>Files</a:t>
              </a:r>
              <a:endParaRPr lang="ru-RU" sz="1600" dirty="0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5257800" y="5126359"/>
              <a:ext cx="0" cy="326096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5410200" y="5087300"/>
              <a:ext cx="0" cy="326096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Прямоугольник 5"/>
          <p:cNvSpPr/>
          <p:nvPr/>
        </p:nvSpPr>
        <p:spPr>
          <a:xfrm>
            <a:off x="3278324" y="3095576"/>
            <a:ext cx="2491760" cy="1974779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 level API</a:t>
            </a:r>
            <a:endParaRPr lang="ru-RU" dirty="0"/>
          </a:p>
        </p:txBody>
      </p:sp>
      <p:sp>
        <p:nvSpPr>
          <p:cNvPr id="55" name="Прямоугольник 38"/>
          <p:cNvSpPr/>
          <p:nvPr/>
        </p:nvSpPr>
        <p:spPr>
          <a:xfrm>
            <a:off x="3278323" y="1207633"/>
            <a:ext cx="2491759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JANA API</a:t>
            </a:r>
            <a:endParaRPr lang="ru-RU" dirty="0"/>
          </a:p>
        </p:txBody>
      </p:sp>
      <p:sp>
        <p:nvSpPr>
          <p:cNvPr id="56" name="Блок-схема: магнитный диск 13"/>
          <p:cNvSpPr/>
          <p:nvPr/>
        </p:nvSpPr>
        <p:spPr>
          <a:xfrm>
            <a:off x="3263900" y="5491805"/>
            <a:ext cx="2491760" cy="609600"/>
          </a:xfrm>
          <a:prstGeom prst="flowChartMagneticDisk">
            <a:avLst/>
          </a:prstGeom>
          <a:solidFill>
            <a:srgbClr val="1335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MySQL Server</a:t>
            </a:r>
            <a:endParaRPr lang="ru-RU" sz="1600" dirty="0"/>
          </a:p>
        </p:txBody>
      </p:sp>
      <p:sp>
        <p:nvSpPr>
          <p:cNvPr id="59" name="Прямоугольник 5"/>
          <p:cNvSpPr/>
          <p:nvPr/>
        </p:nvSpPr>
        <p:spPr>
          <a:xfrm>
            <a:off x="3263900" y="3095576"/>
            <a:ext cx="2506184" cy="834989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 level API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98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6" grpId="0" animBg="1"/>
      <p:bldP spid="5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Другая 1">
      <a:majorFont>
        <a:latin typeface="Arial Narrow"/>
        <a:ea typeface=""/>
        <a:cs typeface=""/>
      </a:majorFont>
      <a:minorFont>
        <a:latin typeface="Calibri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3365</TotalTime>
  <Words>1514</Words>
  <Application>Microsoft Office PowerPoint</Application>
  <PresentationFormat>On-screen Show (4:3)</PresentationFormat>
  <Paragraphs>428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Начальная</vt:lpstr>
      <vt:lpstr>Calibration database</vt:lpstr>
      <vt:lpstr>CCDB package overview </vt:lpstr>
      <vt:lpstr>Basic concepts</vt:lpstr>
      <vt:lpstr>Database layout structure</vt:lpstr>
      <vt:lpstr>MySQL database layout</vt:lpstr>
      <vt:lpstr>Deep into variations</vt:lpstr>
      <vt:lpstr>C++ design levels</vt:lpstr>
      <vt:lpstr>User API in action</vt:lpstr>
      <vt:lpstr>C++ design levels</vt:lpstr>
      <vt:lpstr>Performance budget </vt:lpstr>
      <vt:lpstr>Code example</vt:lpstr>
      <vt:lpstr>C++ and JANA interface</vt:lpstr>
      <vt:lpstr>Overall package design</vt:lpstr>
      <vt:lpstr>SWIG</vt:lpstr>
      <vt:lpstr>CCDB shell and command line tools</vt:lpstr>
      <vt:lpstr>Implementation</vt:lpstr>
      <vt:lpstr>Web interface approach</vt:lpstr>
      <vt:lpstr>What is JQuery?</vt:lpstr>
      <vt:lpstr>Web interface</vt:lpstr>
      <vt:lpstr>CCDB text files</vt:lpstr>
      <vt:lpstr>Multi threading</vt:lpstr>
      <vt:lpstr>Performance budget </vt:lpstr>
      <vt:lpstr>Dependencies summary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DmitryRA</dc:creator>
  <cp:lastModifiedBy>DmitryRa</cp:lastModifiedBy>
  <cp:revision>387</cp:revision>
  <dcterms:created xsi:type="dcterms:W3CDTF">2010-09-21T02:30:09Z</dcterms:created>
  <dcterms:modified xsi:type="dcterms:W3CDTF">2011-10-06T04:58:47Z</dcterms:modified>
</cp:coreProperties>
</file>