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90" r:id="rId3"/>
    <p:sldId id="287" r:id="rId4"/>
    <p:sldId id="278" r:id="rId5"/>
    <p:sldId id="277" r:id="rId6"/>
    <p:sldId id="282" r:id="rId7"/>
    <p:sldId id="283" r:id="rId8"/>
    <p:sldId id="288" r:id="rId9"/>
    <p:sldId id="265" r:id="rId10"/>
    <p:sldId id="291" r:id="rId11"/>
    <p:sldId id="279" r:id="rId12"/>
    <p:sldId id="297" r:id="rId13"/>
    <p:sldId id="298" r:id="rId14"/>
    <p:sldId id="294" r:id="rId15"/>
    <p:sldId id="295" r:id="rId16"/>
    <p:sldId id="285" r:id="rId17"/>
    <p:sldId id="296" r:id="rId18"/>
    <p:sldId id="264" r:id="rId19"/>
    <p:sldId id="299" r:id="rId20"/>
    <p:sldId id="300" r:id="rId21"/>
    <p:sldId id="302" r:id="rId22"/>
    <p:sldId id="303" r:id="rId23"/>
    <p:sldId id="304" r:id="rId24"/>
    <p:sldId id="301" r:id="rId25"/>
    <p:sldId id="305" r:id="rId26"/>
    <p:sldId id="293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445E01-0224-4AE0-B968-74369AF84230}">
          <p14:sldIdLst>
            <p14:sldId id="256"/>
            <p14:sldId id="290"/>
            <p14:sldId id="287"/>
            <p14:sldId id="278"/>
            <p14:sldId id="277"/>
            <p14:sldId id="282"/>
            <p14:sldId id="283"/>
            <p14:sldId id="288"/>
            <p14:sldId id="265"/>
            <p14:sldId id="291"/>
            <p14:sldId id="279"/>
            <p14:sldId id="297"/>
            <p14:sldId id="298"/>
            <p14:sldId id="294"/>
            <p14:sldId id="295"/>
            <p14:sldId id="285"/>
            <p14:sldId id="296"/>
            <p14:sldId id="264"/>
            <p14:sldId id="299"/>
          </p14:sldIdLst>
        </p14:section>
        <p14:section name="Multi threading" id="{AF160937-09F9-4903-9020-01EC14E2AE1B}">
          <p14:sldIdLst>
            <p14:sldId id="300"/>
            <p14:sldId id="302"/>
            <p14:sldId id="303"/>
            <p14:sldId id="304"/>
            <p14:sldId id="301"/>
            <p14:sldId id="305"/>
            <p14:sldId id="293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3300"/>
    <a:srgbClr val="2D591B"/>
    <a:srgbClr val="8E638F"/>
    <a:srgbClr val="DE4642"/>
    <a:srgbClr val="FE5E5E"/>
    <a:srgbClr val="EFEFEF"/>
    <a:srgbClr val="754D85"/>
    <a:srgbClr val="133517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2007" autoAdjust="0"/>
  </p:normalViewPr>
  <p:slideViewPr>
    <p:cSldViewPr>
      <p:cViewPr varScale="1">
        <p:scale>
          <a:sx n="64" d="100"/>
          <a:sy n="64" d="100"/>
        </p:scale>
        <p:origin x="-6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48F05-92E5-4253-992A-06FF261A571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CCE2D8-B3CE-408B-95E3-0634076C0723}">
      <dgm:prSet phldrT="[Text]"/>
      <dgm:spPr/>
      <dgm:t>
        <a:bodyPr/>
        <a:lstStyle/>
        <a:p>
          <a:r>
            <a:rPr lang="en-US" dirty="0" smtClean="0"/>
            <a:t>C++ </a:t>
          </a:r>
          <a:br>
            <a:rPr lang="en-US" dirty="0" smtClean="0"/>
          </a:br>
          <a:r>
            <a:rPr lang="en-US" dirty="0" smtClean="0"/>
            <a:t>Users</a:t>
          </a:r>
          <a:endParaRPr lang="en-US" dirty="0"/>
        </a:p>
      </dgm:t>
    </dgm:pt>
    <dgm:pt modelId="{5FFDEB06-0D48-438C-A4C8-5D9BB860DDAD}" type="parTrans" cxnId="{08BE1179-F435-4478-B784-38B5FAD27F79}">
      <dgm:prSet/>
      <dgm:spPr/>
      <dgm:t>
        <a:bodyPr/>
        <a:lstStyle/>
        <a:p>
          <a:endParaRPr lang="en-US"/>
        </a:p>
      </dgm:t>
    </dgm:pt>
    <dgm:pt modelId="{DD3D3B28-3A46-402F-867F-AEDFD0C7818E}" type="sibTrans" cxnId="{08BE1179-F435-4478-B784-38B5FAD27F79}">
      <dgm:prSet/>
      <dgm:spPr/>
      <dgm:t>
        <a:bodyPr/>
        <a:lstStyle/>
        <a:p>
          <a:endParaRPr lang="en-US"/>
        </a:p>
      </dgm:t>
    </dgm:pt>
    <dgm:pt modelId="{056F86CF-2D6D-4F48-A8EB-1D043ED22708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dirty="0" smtClean="0"/>
            <a:t>Python Users</a:t>
          </a:r>
          <a:endParaRPr lang="en-US" dirty="0"/>
        </a:p>
      </dgm:t>
    </dgm:pt>
    <dgm:pt modelId="{17BB8C9E-5656-4460-9ACA-FA93501FDFE5}" type="parTrans" cxnId="{B886D07E-4DB4-4D05-A06A-B4DFE71291F8}">
      <dgm:prSet/>
      <dgm:spPr/>
      <dgm:t>
        <a:bodyPr/>
        <a:lstStyle/>
        <a:p>
          <a:endParaRPr lang="en-US"/>
        </a:p>
      </dgm:t>
    </dgm:pt>
    <dgm:pt modelId="{47FAD5BA-3FDC-4B5D-8055-E6C688CC39A4}" type="sibTrans" cxnId="{B886D07E-4DB4-4D05-A06A-B4DFE71291F8}">
      <dgm:prSet/>
      <dgm:spPr/>
      <dgm:t>
        <a:bodyPr/>
        <a:lstStyle/>
        <a:p>
          <a:endParaRPr lang="en-US"/>
        </a:p>
      </dgm:t>
    </dgm:pt>
    <dgm:pt modelId="{7F00DB3E-8C50-420C-B589-BDFF103374A8}">
      <dgm:prSet phldrT="[Text]"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r>
            <a:rPr lang="en-US" dirty="0" smtClean="0"/>
            <a:t>&gt; Command line tools _</a:t>
          </a:r>
          <a:endParaRPr lang="en-US" dirty="0"/>
        </a:p>
      </dgm:t>
    </dgm:pt>
    <dgm:pt modelId="{AD4967C1-9E3C-4E9A-924E-D562A532CDF1}" type="parTrans" cxnId="{86DEC147-00DB-4FCF-B0E5-EB827B74DDE1}">
      <dgm:prSet/>
      <dgm:spPr/>
      <dgm:t>
        <a:bodyPr/>
        <a:lstStyle/>
        <a:p>
          <a:endParaRPr lang="en-US"/>
        </a:p>
      </dgm:t>
    </dgm:pt>
    <dgm:pt modelId="{E66B73F0-87A4-4D6E-A0ED-F026A87F3C95}" type="sibTrans" cxnId="{86DEC147-00DB-4FCF-B0E5-EB827B74DDE1}">
      <dgm:prSet/>
      <dgm:spPr/>
      <dgm:t>
        <a:bodyPr/>
        <a:lstStyle/>
        <a:p>
          <a:endParaRPr lang="en-US"/>
        </a:p>
      </dgm:t>
    </dgm:pt>
    <dgm:pt modelId="{308FBE6F-42B6-4F91-91F7-586D892877A2}">
      <dgm:prSet phldrT="[Text]"/>
      <dgm:spPr>
        <a:solidFill>
          <a:schemeClr val="bg1">
            <a:lumMod val="9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WEB</a:t>
          </a:r>
          <a:endParaRPr lang="en-US" dirty="0">
            <a:solidFill>
              <a:srgbClr val="002060"/>
            </a:solidFill>
          </a:endParaRPr>
        </a:p>
      </dgm:t>
    </dgm:pt>
    <dgm:pt modelId="{48BE1C05-CA59-4F2C-8CF6-D80409954729}" type="parTrans" cxnId="{D5C2B671-85AE-478F-BADE-AA3437044451}">
      <dgm:prSet/>
      <dgm:spPr/>
      <dgm:t>
        <a:bodyPr/>
        <a:lstStyle/>
        <a:p>
          <a:endParaRPr lang="en-US"/>
        </a:p>
      </dgm:t>
    </dgm:pt>
    <dgm:pt modelId="{BA760EED-47D0-4566-998C-31209DF718A6}" type="sibTrans" cxnId="{D5C2B671-85AE-478F-BADE-AA3437044451}">
      <dgm:prSet/>
      <dgm:spPr/>
      <dgm:t>
        <a:bodyPr/>
        <a:lstStyle/>
        <a:p>
          <a:endParaRPr lang="en-US"/>
        </a:p>
      </dgm:t>
    </dgm:pt>
    <dgm:pt modelId="{887C581E-9108-4FDB-8A6F-7FEDF656BFA3}">
      <dgm:prSet phldrT="[Text]"/>
      <dgm:spPr/>
      <dgm:t>
        <a:bodyPr/>
        <a:lstStyle/>
        <a:p>
          <a:r>
            <a:rPr lang="en-US" dirty="0" smtClean="0">
              <a:solidFill>
                <a:srgbClr val="FFC000"/>
              </a:solidFill>
            </a:rPr>
            <a:t>JANA</a:t>
          </a:r>
          <a:r>
            <a:rPr lang="en-US" dirty="0" smtClean="0"/>
            <a:t> Users</a:t>
          </a:r>
          <a:endParaRPr lang="en-US" dirty="0"/>
        </a:p>
      </dgm:t>
    </dgm:pt>
    <dgm:pt modelId="{513A3874-7A32-4FCF-B154-36905D4DE702}" type="parTrans" cxnId="{AEF3E594-6565-468C-9247-453BAFE5C655}">
      <dgm:prSet/>
      <dgm:spPr/>
      <dgm:t>
        <a:bodyPr/>
        <a:lstStyle/>
        <a:p>
          <a:endParaRPr lang="en-US"/>
        </a:p>
      </dgm:t>
    </dgm:pt>
    <dgm:pt modelId="{9D2E7D16-96C4-4E74-975F-3266BF0592F9}" type="sibTrans" cxnId="{AEF3E594-6565-468C-9247-453BAFE5C655}">
      <dgm:prSet/>
      <dgm:spPr/>
      <dgm:t>
        <a:bodyPr/>
        <a:lstStyle/>
        <a:p>
          <a:endParaRPr lang="en-US"/>
        </a:p>
      </dgm:t>
    </dgm:pt>
    <dgm:pt modelId="{797B2806-2E36-408B-8403-02DF1DE64CBC}" type="pres">
      <dgm:prSet presAssocID="{75948F05-92E5-4253-992A-06FF261A57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114756-6B9C-4437-97E4-ECD30437BA47}" type="pres">
      <dgm:prSet presAssocID="{7ACCE2D8-B3CE-408B-95E3-0634076C072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229F2-D6AB-42D9-A414-9237AA82CF2D}" type="pres">
      <dgm:prSet presAssocID="{7ACCE2D8-B3CE-408B-95E3-0634076C0723}" presName="spNode" presStyleCnt="0"/>
      <dgm:spPr/>
    </dgm:pt>
    <dgm:pt modelId="{F51C6200-BE3C-4095-BFF1-E6E700770435}" type="pres">
      <dgm:prSet presAssocID="{DD3D3B28-3A46-402F-867F-AEDFD0C7818E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94A3FCC-19B6-4124-994F-24A5DF8A45E8}" type="pres">
      <dgm:prSet presAssocID="{056F86CF-2D6D-4F48-A8EB-1D043ED227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A2175-85AD-42CA-ABD6-CEF8CD5EB9FB}" type="pres">
      <dgm:prSet presAssocID="{056F86CF-2D6D-4F48-A8EB-1D043ED22708}" presName="spNode" presStyleCnt="0"/>
      <dgm:spPr/>
    </dgm:pt>
    <dgm:pt modelId="{6E75E371-E4D1-4969-B379-C2576D3806CF}" type="pres">
      <dgm:prSet presAssocID="{47FAD5BA-3FDC-4B5D-8055-E6C688CC39A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3845DAED-7F6D-4036-AB18-EA402D322357}" type="pres">
      <dgm:prSet presAssocID="{7F00DB3E-8C50-420C-B589-BDFF103374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D7AD6-6927-490E-B84F-8FBCA1BD34B1}" type="pres">
      <dgm:prSet presAssocID="{7F00DB3E-8C50-420C-B589-BDFF103374A8}" presName="spNode" presStyleCnt="0"/>
      <dgm:spPr/>
    </dgm:pt>
    <dgm:pt modelId="{5DE254B9-CB2A-4376-AC66-3597B743C647}" type="pres">
      <dgm:prSet presAssocID="{E66B73F0-87A4-4D6E-A0ED-F026A87F3C95}" presName="sibTrans" presStyleLbl="sibTrans1D1" presStyleIdx="2" presStyleCnt="5"/>
      <dgm:spPr/>
      <dgm:t>
        <a:bodyPr/>
        <a:lstStyle/>
        <a:p>
          <a:endParaRPr lang="en-US"/>
        </a:p>
      </dgm:t>
    </dgm:pt>
    <dgm:pt modelId="{165D8971-9998-415F-BF3F-8ED04E1F3F50}" type="pres">
      <dgm:prSet presAssocID="{308FBE6F-42B6-4F91-91F7-586D892877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73201-EA46-4CD1-9154-9A7D015EFD4E}" type="pres">
      <dgm:prSet presAssocID="{308FBE6F-42B6-4F91-91F7-586D892877A2}" presName="spNode" presStyleCnt="0"/>
      <dgm:spPr/>
    </dgm:pt>
    <dgm:pt modelId="{00DAD2C2-E67B-4BEE-9F83-A6B3635337F1}" type="pres">
      <dgm:prSet presAssocID="{BA760EED-47D0-4566-998C-31209DF718A6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B7C5891-7648-4AE0-8EA1-67913D29E964}" type="pres">
      <dgm:prSet presAssocID="{887C581E-9108-4FDB-8A6F-7FEDF656BF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A1831-B33E-4F70-9816-0E4FCCD52C0A}" type="pres">
      <dgm:prSet presAssocID="{887C581E-9108-4FDB-8A6F-7FEDF656BFA3}" presName="spNode" presStyleCnt="0"/>
      <dgm:spPr/>
    </dgm:pt>
    <dgm:pt modelId="{B653A5E8-7742-48B0-BCE8-8F119E1377D4}" type="pres">
      <dgm:prSet presAssocID="{9D2E7D16-96C4-4E74-975F-3266BF0592F9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6918978F-BFEE-478B-B938-1CAA289D4FD6}" type="presOf" srcId="{7F00DB3E-8C50-420C-B589-BDFF103374A8}" destId="{3845DAED-7F6D-4036-AB18-EA402D322357}" srcOrd="0" destOrd="0" presId="urn:microsoft.com/office/officeart/2005/8/layout/cycle6"/>
    <dgm:cxn modelId="{AEF3E594-6565-468C-9247-453BAFE5C655}" srcId="{75948F05-92E5-4253-992A-06FF261A5717}" destId="{887C581E-9108-4FDB-8A6F-7FEDF656BFA3}" srcOrd="4" destOrd="0" parTransId="{513A3874-7A32-4FCF-B154-36905D4DE702}" sibTransId="{9D2E7D16-96C4-4E74-975F-3266BF0592F9}"/>
    <dgm:cxn modelId="{5684DA55-E6CB-4374-981F-0254A0F6E9D2}" type="presOf" srcId="{887C581E-9108-4FDB-8A6F-7FEDF656BFA3}" destId="{AB7C5891-7648-4AE0-8EA1-67913D29E964}" srcOrd="0" destOrd="0" presId="urn:microsoft.com/office/officeart/2005/8/layout/cycle6"/>
    <dgm:cxn modelId="{4A345B0E-6441-4BC7-93CA-F369D7ACDE08}" type="presOf" srcId="{47FAD5BA-3FDC-4B5D-8055-E6C688CC39A4}" destId="{6E75E371-E4D1-4969-B379-C2576D3806CF}" srcOrd="0" destOrd="0" presId="urn:microsoft.com/office/officeart/2005/8/layout/cycle6"/>
    <dgm:cxn modelId="{08BE1179-F435-4478-B784-38B5FAD27F79}" srcId="{75948F05-92E5-4253-992A-06FF261A5717}" destId="{7ACCE2D8-B3CE-408B-95E3-0634076C0723}" srcOrd="0" destOrd="0" parTransId="{5FFDEB06-0D48-438C-A4C8-5D9BB860DDAD}" sibTransId="{DD3D3B28-3A46-402F-867F-AEDFD0C7818E}"/>
    <dgm:cxn modelId="{1513950E-DCEF-4328-8051-756B45851E5E}" type="presOf" srcId="{75948F05-92E5-4253-992A-06FF261A5717}" destId="{797B2806-2E36-408B-8403-02DF1DE64CBC}" srcOrd="0" destOrd="0" presId="urn:microsoft.com/office/officeart/2005/8/layout/cycle6"/>
    <dgm:cxn modelId="{966D72E5-BB1B-4D07-BF86-5BF09AD585DC}" type="presOf" srcId="{DD3D3B28-3A46-402F-867F-AEDFD0C7818E}" destId="{F51C6200-BE3C-4095-BFF1-E6E700770435}" srcOrd="0" destOrd="0" presId="urn:microsoft.com/office/officeart/2005/8/layout/cycle6"/>
    <dgm:cxn modelId="{9B60A24B-3651-40E3-BC9D-6E9D6BBD1322}" type="presOf" srcId="{9D2E7D16-96C4-4E74-975F-3266BF0592F9}" destId="{B653A5E8-7742-48B0-BCE8-8F119E1377D4}" srcOrd="0" destOrd="0" presId="urn:microsoft.com/office/officeart/2005/8/layout/cycle6"/>
    <dgm:cxn modelId="{FA4DB98D-5503-481A-9AD6-25534AB4EF17}" type="presOf" srcId="{7ACCE2D8-B3CE-408B-95E3-0634076C0723}" destId="{03114756-6B9C-4437-97E4-ECD30437BA47}" srcOrd="0" destOrd="0" presId="urn:microsoft.com/office/officeart/2005/8/layout/cycle6"/>
    <dgm:cxn modelId="{677F5549-C6E2-4FF8-B1A3-B237CCDEE4C6}" type="presOf" srcId="{056F86CF-2D6D-4F48-A8EB-1D043ED22708}" destId="{894A3FCC-19B6-4124-994F-24A5DF8A45E8}" srcOrd="0" destOrd="0" presId="urn:microsoft.com/office/officeart/2005/8/layout/cycle6"/>
    <dgm:cxn modelId="{86DEC147-00DB-4FCF-B0E5-EB827B74DDE1}" srcId="{75948F05-92E5-4253-992A-06FF261A5717}" destId="{7F00DB3E-8C50-420C-B589-BDFF103374A8}" srcOrd="2" destOrd="0" parTransId="{AD4967C1-9E3C-4E9A-924E-D562A532CDF1}" sibTransId="{E66B73F0-87A4-4D6E-A0ED-F026A87F3C95}"/>
    <dgm:cxn modelId="{B886D07E-4DB4-4D05-A06A-B4DFE71291F8}" srcId="{75948F05-92E5-4253-992A-06FF261A5717}" destId="{056F86CF-2D6D-4F48-A8EB-1D043ED22708}" srcOrd="1" destOrd="0" parTransId="{17BB8C9E-5656-4460-9ACA-FA93501FDFE5}" sibTransId="{47FAD5BA-3FDC-4B5D-8055-E6C688CC39A4}"/>
    <dgm:cxn modelId="{D5C2B671-85AE-478F-BADE-AA3437044451}" srcId="{75948F05-92E5-4253-992A-06FF261A5717}" destId="{308FBE6F-42B6-4F91-91F7-586D892877A2}" srcOrd="3" destOrd="0" parTransId="{48BE1C05-CA59-4F2C-8CF6-D80409954729}" sibTransId="{BA760EED-47D0-4566-998C-31209DF718A6}"/>
    <dgm:cxn modelId="{FCD6D847-6D17-490C-965B-24069A524F46}" type="presOf" srcId="{308FBE6F-42B6-4F91-91F7-586D892877A2}" destId="{165D8971-9998-415F-BF3F-8ED04E1F3F50}" srcOrd="0" destOrd="0" presId="urn:microsoft.com/office/officeart/2005/8/layout/cycle6"/>
    <dgm:cxn modelId="{09BABE2D-0DA5-4D5B-8860-66B87042D229}" type="presOf" srcId="{E66B73F0-87A4-4D6E-A0ED-F026A87F3C95}" destId="{5DE254B9-CB2A-4376-AC66-3597B743C647}" srcOrd="0" destOrd="0" presId="urn:microsoft.com/office/officeart/2005/8/layout/cycle6"/>
    <dgm:cxn modelId="{F67888CD-4D76-4450-857C-CDFCF0921722}" type="presOf" srcId="{BA760EED-47D0-4566-998C-31209DF718A6}" destId="{00DAD2C2-E67B-4BEE-9F83-A6B3635337F1}" srcOrd="0" destOrd="0" presId="urn:microsoft.com/office/officeart/2005/8/layout/cycle6"/>
    <dgm:cxn modelId="{C0186419-4AE0-42C8-B4B2-74D565E26A25}" type="presParOf" srcId="{797B2806-2E36-408B-8403-02DF1DE64CBC}" destId="{03114756-6B9C-4437-97E4-ECD30437BA47}" srcOrd="0" destOrd="0" presId="urn:microsoft.com/office/officeart/2005/8/layout/cycle6"/>
    <dgm:cxn modelId="{8275D7E8-7572-49AB-A6F0-876A64C7E46B}" type="presParOf" srcId="{797B2806-2E36-408B-8403-02DF1DE64CBC}" destId="{B9E229F2-D6AB-42D9-A414-9237AA82CF2D}" srcOrd="1" destOrd="0" presId="urn:microsoft.com/office/officeart/2005/8/layout/cycle6"/>
    <dgm:cxn modelId="{8645A435-B4A3-477B-9D39-8BA461ECB8A2}" type="presParOf" srcId="{797B2806-2E36-408B-8403-02DF1DE64CBC}" destId="{F51C6200-BE3C-4095-BFF1-E6E700770435}" srcOrd="2" destOrd="0" presId="urn:microsoft.com/office/officeart/2005/8/layout/cycle6"/>
    <dgm:cxn modelId="{ACB1FF59-70DC-45F9-BD81-EB8A50872289}" type="presParOf" srcId="{797B2806-2E36-408B-8403-02DF1DE64CBC}" destId="{894A3FCC-19B6-4124-994F-24A5DF8A45E8}" srcOrd="3" destOrd="0" presId="urn:microsoft.com/office/officeart/2005/8/layout/cycle6"/>
    <dgm:cxn modelId="{488F0C27-0DFE-4F66-8B3F-58E6640D9536}" type="presParOf" srcId="{797B2806-2E36-408B-8403-02DF1DE64CBC}" destId="{CF0A2175-85AD-42CA-ABD6-CEF8CD5EB9FB}" srcOrd="4" destOrd="0" presId="urn:microsoft.com/office/officeart/2005/8/layout/cycle6"/>
    <dgm:cxn modelId="{44BA2B35-00E8-4B29-B16C-983848E1DF63}" type="presParOf" srcId="{797B2806-2E36-408B-8403-02DF1DE64CBC}" destId="{6E75E371-E4D1-4969-B379-C2576D3806CF}" srcOrd="5" destOrd="0" presId="urn:microsoft.com/office/officeart/2005/8/layout/cycle6"/>
    <dgm:cxn modelId="{36207A4A-5D5F-4B35-A54A-23CCD04CC26D}" type="presParOf" srcId="{797B2806-2E36-408B-8403-02DF1DE64CBC}" destId="{3845DAED-7F6D-4036-AB18-EA402D322357}" srcOrd="6" destOrd="0" presId="urn:microsoft.com/office/officeart/2005/8/layout/cycle6"/>
    <dgm:cxn modelId="{2417CF03-AFCA-4548-A715-3FAF857D9AF0}" type="presParOf" srcId="{797B2806-2E36-408B-8403-02DF1DE64CBC}" destId="{AD1D7AD6-6927-490E-B84F-8FBCA1BD34B1}" srcOrd="7" destOrd="0" presId="urn:microsoft.com/office/officeart/2005/8/layout/cycle6"/>
    <dgm:cxn modelId="{C7BE9D99-AAC4-44F2-A531-81A495CC00B1}" type="presParOf" srcId="{797B2806-2E36-408B-8403-02DF1DE64CBC}" destId="{5DE254B9-CB2A-4376-AC66-3597B743C647}" srcOrd="8" destOrd="0" presId="urn:microsoft.com/office/officeart/2005/8/layout/cycle6"/>
    <dgm:cxn modelId="{1C5D7CDE-D6BB-4AB4-ABC1-45B20EFDE2EC}" type="presParOf" srcId="{797B2806-2E36-408B-8403-02DF1DE64CBC}" destId="{165D8971-9998-415F-BF3F-8ED04E1F3F50}" srcOrd="9" destOrd="0" presId="urn:microsoft.com/office/officeart/2005/8/layout/cycle6"/>
    <dgm:cxn modelId="{B77639C1-04C6-4ADE-96A8-18BB2C02586D}" type="presParOf" srcId="{797B2806-2E36-408B-8403-02DF1DE64CBC}" destId="{B9973201-EA46-4CD1-9154-9A7D015EFD4E}" srcOrd="10" destOrd="0" presId="urn:microsoft.com/office/officeart/2005/8/layout/cycle6"/>
    <dgm:cxn modelId="{FC71ECF9-285F-492A-8C68-CDA0A5CD6754}" type="presParOf" srcId="{797B2806-2E36-408B-8403-02DF1DE64CBC}" destId="{00DAD2C2-E67B-4BEE-9F83-A6B3635337F1}" srcOrd="11" destOrd="0" presId="urn:microsoft.com/office/officeart/2005/8/layout/cycle6"/>
    <dgm:cxn modelId="{5C93CEF3-4013-436C-96BE-E84508EC7044}" type="presParOf" srcId="{797B2806-2E36-408B-8403-02DF1DE64CBC}" destId="{AB7C5891-7648-4AE0-8EA1-67913D29E964}" srcOrd="12" destOrd="0" presId="urn:microsoft.com/office/officeart/2005/8/layout/cycle6"/>
    <dgm:cxn modelId="{E6F00D50-3586-4128-A5C6-1BD2A7D0277F}" type="presParOf" srcId="{797B2806-2E36-408B-8403-02DF1DE64CBC}" destId="{E35A1831-B33E-4F70-9816-0E4FCCD52C0A}" srcOrd="13" destOrd="0" presId="urn:microsoft.com/office/officeart/2005/8/layout/cycle6"/>
    <dgm:cxn modelId="{4A3B0338-397F-4A4B-85B2-24E30B367E43}" type="presParOf" srcId="{797B2806-2E36-408B-8403-02DF1DE64CBC}" destId="{B653A5E8-7742-48B0-BCE8-8F119E1377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14756-6B9C-4437-97E4-ECD30437BA47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C++ </a:t>
          </a:r>
          <a:br>
            <a:rPr lang="en-US" sz="1700" kern="1200" dirty="0" smtClean="0"/>
          </a:br>
          <a:r>
            <a:rPr lang="en-US" sz="1700" kern="1200" dirty="0" smtClean="0"/>
            <a:t>Users</a:t>
          </a:r>
          <a:endParaRPr lang="en-US" sz="1700" kern="1200" dirty="0"/>
        </a:p>
      </dsp:txBody>
      <dsp:txXfrm>
        <a:off x="2422865" y="44730"/>
        <a:ext cx="1250268" cy="783022"/>
      </dsp:txXfrm>
    </dsp:sp>
    <dsp:sp modelId="{F51C6200-BE3C-4095-BFF1-E6E700770435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409246" y="137594"/>
              </a:moveTo>
              <a:arcTo wR="1732594" hR="1732594" stAng="17579295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A3FCC-19B6-4124-994F-24A5DF8A45E8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Python Users</a:t>
          </a:r>
          <a:endParaRPr lang="en-US" sz="1700" kern="1200" dirty="0"/>
        </a:p>
      </dsp:txBody>
      <dsp:txXfrm>
        <a:off x="4070661" y="1241923"/>
        <a:ext cx="1250268" cy="783022"/>
      </dsp:txXfrm>
    </dsp:sp>
    <dsp:sp modelId="{6E75E371-E4D1-4969-B379-C2576D3806CF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5DAED-7F6D-4036-AB18-EA402D322357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tx1">
            <a:lumMod val="95000"/>
            <a:lumOff val="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&gt; Command line tools _</a:t>
          </a:r>
          <a:endParaRPr lang="en-US" sz="1700" kern="1200" dirty="0"/>
        </a:p>
      </dsp:txBody>
      <dsp:txXfrm>
        <a:off x="3441259" y="3179023"/>
        <a:ext cx="1250268" cy="783022"/>
      </dsp:txXfrm>
    </dsp:sp>
    <dsp:sp modelId="{5DE254B9-CB2A-4376-AC66-3597B743C647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D8971-9998-415F-BF3F-8ED04E1F3F50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2060"/>
              </a:solidFill>
            </a:rPr>
            <a:t>WEB</a:t>
          </a:r>
          <a:endParaRPr lang="en-US" sz="1700" kern="1200" dirty="0">
            <a:solidFill>
              <a:srgbClr val="002060"/>
            </a:solidFill>
          </a:endParaRPr>
        </a:p>
      </dsp:txBody>
      <dsp:txXfrm>
        <a:off x="1404472" y="3179023"/>
        <a:ext cx="1250268" cy="783022"/>
      </dsp:txXfrm>
    </dsp:sp>
    <dsp:sp modelId="{00DAD2C2-E67B-4BEE-9F83-A6B3635337F1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C5891-7648-4AE0-8EA1-67913D29E964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FFC000"/>
              </a:solidFill>
            </a:rPr>
            <a:t>JANA</a:t>
          </a:r>
          <a:r>
            <a:rPr lang="en-US" sz="1700" kern="1200" dirty="0" smtClean="0"/>
            <a:t> Users</a:t>
          </a:r>
          <a:endParaRPr lang="en-US" sz="1700" kern="1200" dirty="0"/>
        </a:p>
      </dsp:txBody>
      <dsp:txXfrm>
        <a:off x="775070" y="1241923"/>
        <a:ext cx="1250268" cy="783022"/>
      </dsp:txXfrm>
    </dsp:sp>
    <dsp:sp modelId="{B653A5E8-7742-48B0-BCE8-8F119E1377D4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02072" y="755102"/>
              </a:moveTo>
              <a:arcTo wR="1732594" hR="1732594" stAng="12860714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E51E2-B254-44F4-A32B-7A29226C248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103E-92E5-471F-8DA7-28F54F1DC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3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03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726731B-73AE-4764-BD2F-D9EF590552D1}" type="datetime1">
              <a:rPr lang="en-US" smtClean="0"/>
              <a:t>10/4/2011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B150-0527-4B3E-8D18-65D26F36B10C}" type="datetime1">
              <a:rPr lang="en-US" smtClean="0"/>
              <a:t>10/4/2011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B2F1-EAF3-4E31-8D6B-BFE4EBFC961C}" type="datetime1">
              <a:rPr lang="en-US" smtClean="0"/>
              <a:t>10/4/2011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CACE0EA-94CC-4159-A24C-857D2ECE3312}" type="datetime1">
              <a:rPr lang="en-US" smtClean="0"/>
              <a:t>10/4/2011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6D3-700E-4550-8781-3F3A213F116A}" type="datetime1">
              <a:rPr lang="en-US" smtClean="0"/>
              <a:t>10/4/2011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DA10-682C-452D-A07D-251C0B8FF50C}" type="datetime1">
              <a:rPr lang="en-US" smtClean="0"/>
              <a:t>10/4/2011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38D33-7B6B-4F4C-815C-2C0B40848FC5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6A9A5-3113-45F1-A7F9-5E16424E28F1}" type="datetime1">
              <a:rPr lang="en-US" smtClean="0"/>
              <a:t>10/4/2011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231C-04F4-4B4B-A49C-36B7F2EA029B}" type="datetime1">
              <a:rPr lang="en-US" smtClean="0"/>
              <a:t>10/4/2011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5E2B-886F-4BD7-BF41-1C2264AEC252}" type="datetime1">
              <a:rPr lang="en-US" smtClean="0"/>
              <a:t>10/4/2011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F15197-C749-4FB5-954D-438F5077D616}" type="datetime1">
              <a:rPr lang="en-US" smtClean="0"/>
              <a:t>10/4/2011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avaScript_library" TargetMode="External"/><Relationship Id="rId2" Type="http://schemas.openxmlformats.org/officeDocument/2006/relationships/hyperlink" Target="http://en.wikipedia.org/wiki/Cross-brows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HTML" TargetMode="External"/><Relationship Id="rId4" Type="http://schemas.openxmlformats.org/officeDocument/2006/relationships/hyperlink" Target="http://en.wikipedia.org/wiki/Client-side_scriptin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Calibration database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019800" cy="533400"/>
          </a:xfrm>
        </p:spPr>
        <p:txBody>
          <a:bodyPr/>
          <a:lstStyle/>
          <a:p>
            <a:r>
              <a:rPr lang="en-US" dirty="0" smtClean="0"/>
              <a:t>Dmitry Romanov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6096000"/>
            <a:ext cx="177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February 2, 2011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2050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36800"/>
            <a:ext cx="3657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8300" y="1461184"/>
            <a:ext cx="1678067" cy="87464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7" name="Прямоугольник 16"/>
          <p:cNvSpPr/>
          <p:nvPr/>
        </p:nvSpPr>
        <p:spPr>
          <a:xfrm>
            <a:off x="3187391" y="1524000"/>
            <a:ext cx="1847649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8" name="Стрелка вправо 24"/>
          <p:cNvSpPr/>
          <p:nvPr/>
        </p:nvSpPr>
        <p:spPr>
          <a:xfrm rot="16200000">
            <a:off x="3379638" y="1044958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24"/>
          <p:cNvSpPr/>
          <p:nvPr/>
        </p:nvSpPr>
        <p:spPr>
          <a:xfrm rot="16200000">
            <a:off x="4297647" y="1029686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24"/>
          <p:cNvSpPr/>
          <p:nvPr/>
        </p:nvSpPr>
        <p:spPr>
          <a:xfrm>
            <a:off x="2122064" y="1757217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59046" y="1449168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22064" y="1423084"/>
            <a:ext cx="4961743" cy="990600"/>
            <a:chOff x="979766" y="2781300"/>
            <a:chExt cx="4961743" cy="990600"/>
          </a:xfrm>
        </p:grpSpPr>
        <p:sp>
          <p:nvSpPr>
            <p:cNvPr id="12" name="Rectangle 11"/>
            <p:cNvSpPr/>
            <p:nvPr/>
          </p:nvSpPr>
          <p:spPr>
            <a:xfrm>
              <a:off x="1270351" y="2781300"/>
              <a:ext cx="636438" cy="990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.i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08719" y="2781300"/>
              <a:ext cx="1059296" cy="99060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SWIG</a:t>
              </a: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369946" y="2781300"/>
              <a:ext cx="1278254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ccdb_py.so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648200" y="2781300"/>
              <a:ext cx="990600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ccdb.py</a:t>
              </a:r>
              <a:endParaRPr lang="en-US" dirty="0"/>
            </a:p>
          </p:txBody>
        </p:sp>
        <p:sp>
          <p:nvSpPr>
            <p:cNvPr id="18" name="Стрелка вправо 24"/>
            <p:cNvSpPr/>
            <p:nvPr/>
          </p:nvSpPr>
          <p:spPr>
            <a:xfrm>
              <a:off x="1906789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право 24"/>
            <p:cNvSpPr/>
            <p:nvPr/>
          </p:nvSpPr>
          <p:spPr>
            <a:xfrm>
              <a:off x="3168015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право 24"/>
            <p:cNvSpPr/>
            <p:nvPr/>
          </p:nvSpPr>
          <p:spPr>
            <a:xfrm>
              <a:off x="5739579" y="3130548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право 24"/>
            <p:cNvSpPr/>
            <p:nvPr/>
          </p:nvSpPr>
          <p:spPr>
            <a:xfrm>
              <a:off x="979766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3883" y="4038600"/>
            <a:ext cx="446789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to use SWIG?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Make SWIG interface files .h</a:t>
            </a:r>
            <a:br>
              <a:rPr lang="en-US" dirty="0" smtClean="0"/>
            </a:br>
            <a:r>
              <a:rPr lang="en-US" dirty="0" smtClean="0"/>
              <a:t>(it is headers without private members)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Run SWIG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C++ wrapping source files, </a:t>
            </a:r>
            <a:r>
              <a:rPr lang="en-US" dirty="0" err="1" smtClean="0"/>
              <a:t>compale</a:t>
            </a:r>
            <a:r>
              <a:rPr lang="en-US" dirty="0" smtClean="0"/>
              <a:t> it.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 in target language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3686551" y="2514600"/>
            <a:ext cx="1464820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44542" y="2667000"/>
            <a:ext cx="3276600" cy="31331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CREATE Wrapping for any of languages: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Allegro, CL, C#, CFFI, CLISP, Chicken, Go, Guile, Java, </a:t>
            </a:r>
            <a:r>
              <a:rPr lang="en-US" dirty="0" err="1" smtClean="0">
                <a:solidFill>
                  <a:schemeClr val="tx1"/>
                </a:solidFill>
              </a:rPr>
              <a:t>Lua</a:t>
            </a:r>
            <a:r>
              <a:rPr lang="en-US" dirty="0" smtClean="0">
                <a:solidFill>
                  <a:schemeClr val="tx1"/>
                </a:solidFill>
              </a:rPr>
              <a:t>, Modula-3, </a:t>
            </a:r>
            <a:r>
              <a:rPr lang="en-US" dirty="0" err="1" smtClean="0">
                <a:solidFill>
                  <a:schemeClr val="tx1"/>
                </a:solidFill>
              </a:rPr>
              <a:t>Mzscheme</a:t>
            </a:r>
            <a:r>
              <a:rPr lang="en-US" dirty="0" smtClean="0">
                <a:solidFill>
                  <a:schemeClr val="tx1"/>
                </a:solidFill>
              </a:rPr>
              <a:t>, OCAML, Octave, Perl, PHP, Python, R, Ruby, </a:t>
            </a:r>
            <a:r>
              <a:rPr lang="en-US" dirty="0" err="1" smtClean="0">
                <a:solidFill>
                  <a:schemeClr val="tx1"/>
                </a:solidFill>
              </a:rPr>
              <a:t>Tcl</a:t>
            </a:r>
            <a:r>
              <a:rPr lang="en-US" dirty="0" smtClean="0">
                <a:solidFill>
                  <a:schemeClr val="tx1"/>
                </a:solidFill>
              </a:rPr>
              <a:t>, UFFI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300" y="3115270"/>
            <a:ext cx="3425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SWIG - </a:t>
            </a:r>
            <a:r>
              <a:rPr lang="en-US" dirty="0"/>
              <a:t>is an interface compiler that connects programs written in C and C++ with scripting languages</a:t>
            </a:r>
          </a:p>
        </p:txBody>
      </p:sp>
    </p:spTree>
    <p:extLst>
      <p:ext uri="{BB962C8B-B14F-4D97-AF65-F5344CB8AC3E}">
        <p14:creationId xmlns:p14="http://schemas.microsoft.com/office/powerpoint/2010/main" val="256237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-0.0044 L 0.43368 -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26" grpId="0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shell and command line tools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129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Aim</a:t>
            </a:r>
            <a:r>
              <a:rPr lang="en-US" sz="2400" dirty="0" smtClean="0"/>
              <a:t>:  </a:t>
            </a:r>
            <a:r>
              <a:rPr lang="en-US" sz="2400" dirty="0" smtClean="0">
                <a:solidFill>
                  <a:srgbClr val="C00000"/>
                </a:solidFill>
              </a:rPr>
              <a:t>simplicity  </a:t>
            </a:r>
            <a:r>
              <a:rPr lang="en-US" sz="2400" dirty="0" smtClean="0"/>
              <a:t>+</a:t>
            </a:r>
            <a:r>
              <a:rPr lang="en-US" sz="2400" dirty="0" smtClean="0">
                <a:solidFill>
                  <a:srgbClr val="C00000"/>
                </a:solidFill>
              </a:rPr>
              <a:t> better learning curve</a:t>
            </a:r>
          </a:p>
          <a:p>
            <a:pPr marL="0" indent="0">
              <a:buNone/>
            </a:pPr>
            <a:r>
              <a:rPr lang="en-US" sz="2400" dirty="0" smtClean="0"/>
              <a:t>Use POSIX like commands: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rm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mkdir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mv, … etc. commands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286000"/>
            <a:ext cx="22860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Interactive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5410200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Command line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791200"/>
            <a:ext cx="6854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ccdbcmd</a:t>
            </a:r>
            <a:r>
              <a:rPr lang="en-US" sz="1400" dirty="0" smtClean="0"/>
              <a:t> dump /</a:t>
            </a:r>
            <a:r>
              <a:rPr lang="en-US" sz="1400" dirty="0" err="1" smtClean="0"/>
              <a:t>adc</a:t>
            </a:r>
            <a:r>
              <a:rPr lang="en-US" sz="1400" dirty="0" smtClean="0"/>
              <a:t>/</a:t>
            </a:r>
            <a:r>
              <a:rPr lang="en-US" sz="1400" dirty="0" err="1" smtClean="0"/>
              <a:t>adcpedestals</a:t>
            </a:r>
            <a:r>
              <a:rPr lang="en-US" sz="1400" dirty="0" smtClean="0"/>
              <a:t>   --run=1200  --variation=mc  &gt; /home/user/pedestals.txt</a:t>
            </a:r>
            <a:endParaRPr lang="ru-RU" sz="1400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33400" y="2667000"/>
            <a:ext cx="7315200" cy="274320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400" y="2667001"/>
            <a:ext cx="6477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rgbClr val="0070C0"/>
                </a:solidFill>
              </a:rPr>
              <a:t>adc</a:t>
            </a:r>
            <a:r>
              <a:rPr lang="en-US" sz="1400" dirty="0" smtClean="0">
                <a:solidFill>
                  <a:srgbClr val="0070C0"/>
                </a:solidFill>
              </a:rPr>
              <a:t>/     </a:t>
            </a:r>
            <a:r>
              <a:rPr lang="en-US" sz="1400" dirty="0" err="1" smtClean="0">
                <a:solidFill>
                  <a:srgbClr val="0070C0"/>
                </a:solidFill>
              </a:rPr>
              <a:t>dca</a:t>
            </a:r>
            <a:r>
              <a:rPr lang="en-US" sz="1400" dirty="0" smtClean="0">
                <a:solidFill>
                  <a:srgbClr val="0070C0"/>
                </a:solidFill>
              </a:rPr>
              <a:t>/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cd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adc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 &gt;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rgbClr val="0070C0"/>
                </a:solidFill>
              </a:rPr>
              <a:t>../</a:t>
            </a:r>
            <a:r>
              <a:rPr lang="en-US" sz="1400" dirty="0" smtClean="0">
                <a:solidFill>
                  <a:srgbClr val="7030A0"/>
                </a:solidFill>
              </a:rPr>
              <a:t>     </a:t>
            </a:r>
            <a:r>
              <a:rPr lang="en-US" sz="1400" dirty="0" err="1" smtClean="0">
                <a:solidFill>
                  <a:srgbClr val="CC0099"/>
                </a:solidFill>
              </a:rPr>
              <a:t>adc</a:t>
            </a:r>
            <a:r>
              <a:rPr lang="en-US" sz="1400" dirty="0" smtClean="0">
                <a:solidFill>
                  <a:srgbClr val="CC0099"/>
                </a:solidFill>
              </a:rPr>
              <a:t> _pedestals        </a:t>
            </a:r>
            <a:r>
              <a:rPr lang="en-US" sz="1400" dirty="0" err="1" smtClean="0">
                <a:solidFill>
                  <a:srgbClr val="CC0099"/>
                </a:solidFill>
              </a:rPr>
              <a:t>adc_scales</a:t>
            </a:r>
            <a:endParaRPr lang="en-US" sz="1400" dirty="0" smtClean="0">
              <a:solidFill>
                <a:srgbClr val="CC0099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 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r>
              <a:rPr lang="en-US" sz="1400" dirty="0" smtClean="0">
                <a:solidFill>
                  <a:schemeClr val="bg1"/>
                </a:solidFill>
              </a:rPr>
              <a:t>   -l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rgbClr val="CC0099"/>
                </a:solidFill>
              </a:rPr>
              <a:t>adc</a:t>
            </a:r>
            <a:r>
              <a:rPr lang="en-US" sz="1400" dirty="0" smtClean="0">
                <a:solidFill>
                  <a:srgbClr val="CC0099"/>
                </a:solidFill>
              </a:rPr>
              <a:t> _pedestals</a:t>
            </a:r>
            <a:r>
              <a:rPr lang="en-US" sz="1400" dirty="0" smtClean="0">
                <a:solidFill>
                  <a:srgbClr val="7030A0"/>
                </a:solidFill>
              </a:rPr>
              <a:t> :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3 variations,   5 versions … </a:t>
            </a:r>
            <a:r>
              <a:rPr lang="en-US" sz="1400" dirty="0" smtClean="0">
                <a:solidFill>
                  <a:srgbClr val="7030A0"/>
                </a:solidFill>
              </a:rPr>
              <a:t>&lt;full info&gt;</a:t>
            </a:r>
            <a:br>
              <a:rPr lang="en-US" sz="1400" dirty="0" smtClean="0">
                <a:solidFill>
                  <a:srgbClr val="7030A0"/>
                </a:solidFill>
              </a:rPr>
            </a:br>
            <a:r>
              <a:rPr lang="en-US" sz="1400" dirty="0" err="1" smtClean="0">
                <a:solidFill>
                  <a:srgbClr val="CC0099"/>
                </a:solidFill>
              </a:rPr>
              <a:t>adc_scales</a:t>
            </a:r>
            <a:r>
              <a:rPr lang="en-US" sz="1400" dirty="0" smtClean="0">
                <a:solidFill>
                  <a:srgbClr val="CC0099"/>
                </a:solidFill>
              </a:rPr>
              <a:t>: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        4 variations,   11 versions … </a:t>
            </a:r>
            <a:r>
              <a:rPr lang="en-US" sz="1400" dirty="0" smtClean="0">
                <a:solidFill>
                  <a:srgbClr val="7030A0"/>
                </a:solidFill>
              </a:rPr>
              <a:t>&lt;full info&gt;</a:t>
            </a:r>
            <a:r>
              <a:rPr lang="en-US" sz="1400" dirty="0" smtClean="0">
                <a:solidFill>
                  <a:srgbClr val="CC0099"/>
                </a:solidFill>
              </a:rPr>
              <a:t>    </a:t>
            </a:r>
            <a:endParaRPr lang="en-US" sz="1400" dirty="0" smtClean="0">
              <a:solidFill>
                <a:srgbClr val="7030A0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dirty="0" smtClean="0">
                <a:solidFill>
                  <a:schemeClr val="bg1"/>
                </a:solidFill>
              </a:rPr>
              <a:t>dump </a:t>
            </a:r>
            <a:r>
              <a:rPr lang="en-US" sz="1400" dirty="0" err="1" smtClean="0">
                <a:solidFill>
                  <a:schemeClr val="bg1"/>
                </a:solidFill>
              </a:rPr>
              <a:t>adc</a:t>
            </a:r>
            <a:r>
              <a:rPr lang="en-US" sz="1400" dirty="0" smtClean="0">
                <a:solidFill>
                  <a:schemeClr val="bg1"/>
                </a:solidFill>
              </a:rPr>
              <a:t> _pedestals  --run 1200 --variation mc  &gt; /home/user/pedestals.txt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98AD-C54A-47BE-B41B-03D8077F0C38}" type="datetime1">
              <a:rPr lang="en-US" smtClean="0"/>
              <a:t>10/4/2011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3301715" y="2300475"/>
            <a:ext cx="2538399" cy="609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Interactive loop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line tools implementation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8" name="Прямоугольник 6"/>
          <p:cNvSpPr/>
          <p:nvPr/>
        </p:nvSpPr>
        <p:spPr>
          <a:xfrm>
            <a:off x="4095396" y="4693477"/>
            <a:ext cx="59643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ls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82615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help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66409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pwd</a:t>
            </a:r>
            <a:endParaRPr lang="ru-RU" dirty="0"/>
          </a:p>
        </p:txBody>
      </p:sp>
      <p:sp>
        <p:nvSpPr>
          <p:cNvPr id="12" name="Прямоугольник 15"/>
          <p:cNvSpPr/>
          <p:nvPr/>
        </p:nvSpPr>
        <p:spPr>
          <a:xfrm>
            <a:off x="7491972" y="4693477"/>
            <a:ext cx="74883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 . .</a:t>
            </a:r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6437367" y="3513291"/>
            <a:ext cx="2109210" cy="6095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parser</a:t>
            </a:r>
            <a:endParaRPr lang="en-US" dirty="0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3168897" y="1234972"/>
            <a:ext cx="22860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1. Interactive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41473" y="1588436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rgbClr val="C00000"/>
                </a:solidFill>
              </a:rPr>
              <a:t>/&gt;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/>
              <a:t>ls</a:t>
            </a:r>
            <a:r>
              <a:rPr lang="en-US" sz="1400" dirty="0" smtClean="0"/>
              <a:t>  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6159968" y="1225447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2. Command line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88543" y="1615972"/>
            <a:ext cx="280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ccdbcmd</a:t>
            </a:r>
            <a:r>
              <a:rPr lang="en-US" sz="1400" dirty="0" smtClean="0"/>
              <a:t> &lt;options&gt;   </a:t>
            </a:r>
            <a:r>
              <a:rPr lang="en-US" sz="1400" dirty="0" err="1" smtClean="0"/>
              <a:t>ls</a:t>
            </a:r>
            <a:r>
              <a:rPr lang="en-US" sz="1400" dirty="0" smtClean="0"/>
              <a:t> </a:t>
            </a:r>
            <a:r>
              <a:rPr lang="en-US" sz="1400" dirty="0"/>
              <a:t>--</a:t>
            </a:r>
            <a:r>
              <a:rPr lang="en-US" sz="1400" dirty="0" err="1"/>
              <a:t>dump_tree</a:t>
            </a:r>
            <a:endParaRPr lang="ru-RU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6450609" y="2300474"/>
            <a:ext cx="2095968" cy="609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 parser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809123" y="2976661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/>
              <a:t>ls</a:t>
            </a:r>
            <a:r>
              <a:rPr lang="en-US" sz="1400" dirty="0" smtClean="0"/>
              <a:t>  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168897" y="3232450"/>
            <a:ext cx="269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ColnsoleContext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9"/>
          <p:cNvSpPr/>
          <p:nvPr/>
        </p:nvSpPr>
        <p:spPr>
          <a:xfrm>
            <a:off x="6279190" y="4693477"/>
            <a:ext cx="8382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mkdir</a:t>
            </a:r>
            <a:endParaRPr lang="ru-RU" dirty="0"/>
          </a:p>
        </p:txBody>
      </p:sp>
      <p:sp>
        <p:nvSpPr>
          <p:cNvPr id="38" name="Rounded Rectangle 37"/>
          <p:cNvSpPr/>
          <p:nvPr/>
        </p:nvSpPr>
        <p:spPr>
          <a:xfrm>
            <a:off x="375688" y="2087898"/>
            <a:ext cx="8527480" cy="3299425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ontent Placeholder 4"/>
          <p:cNvSpPr>
            <a:spLocks noGrp="1"/>
          </p:cNvSpPr>
          <p:nvPr>
            <p:ph sz="quarter" idx="1"/>
          </p:nvPr>
        </p:nvSpPr>
        <p:spPr>
          <a:xfrm>
            <a:off x="520415" y="2350112"/>
            <a:ext cx="2362200" cy="20709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ConsoleContext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Logging</a:t>
            </a:r>
          </a:p>
          <a:p>
            <a:r>
              <a:rPr lang="en-US" dirty="0" smtClean="0"/>
              <a:t>DB connection</a:t>
            </a:r>
          </a:p>
          <a:p>
            <a:r>
              <a:rPr lang="en-US" dirty="0" smtClean="0"/>
              <a:t>Plugins system</a:t>
            </a:r>
          </a:p>
          <a:p>
            <a:r>
              <a:rPr lang="en-US" dirty="0" smtClean="0"/>
              <a:t>Command parsing</a:t>
            </a:r>
          </a:p>
          <a:p>
            <a:r>
              <a:rPr lang="en-US" dirty="0" smtClean="0"/>
              <a:t>Interactive loop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40827" y="4267200"/>
            <a:ext cx="8153400" cy="0"/>
          </a:xfrm>
          <a:prstGeom prst="line">
            <a:avLst/>
          </a:prstGeom>
          <a:ln w="3175">
            <a:solidFill>
              <a:srgbClr val="6633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9600" y="4541923"/>
            <a:ext cx="1249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Plugins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1200" b="1" dirty="0" smtClean="0"/>
              <a:t>(commands)</a:t>
            </a:r>
            <a:endParaRPr lang="en-US" sz="12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38315" y="5210750"/>
            <a:ext cx="2007537" cy="1099098"/>
            <a:chOff x="6467056" y="4866152"/>
            <a:chExt cx="2007537" cy="1099098"/>
          </a:xfrm>
        </p:grpSpPr>
        <p:sp>
          <p:nvSpPr>
            <p:cNvPr id="19" name="Прямоугольник 16"/>
            <p:cNvSpPr/>
            <p:nvPr/>
          </p:nvSpPr>
          <p:spPr>
            <a:xfrm>
              <a:off x="6467056" y="5280052"/>
              <a:ext cx="2007537" cy="6851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Python API</a:t>
              </a:r>
              <a:endParaRPr lang="ru-RU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7391399" y="4905211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543799" y="4866152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reeform 48"/>
          <p:cNvSpPr/>
          <p:nvPr/>
        </p:nvSpPr>
        <p:spPr>
          <a:xfrm>
            <a:off x="4469130" y="4134803"/>
            <a:ext cx="3215648" cy="541020"/>
          </a:xfrm>
          <a:custGeom>
            <a:avLst/>
            <a:gdLst>
              <a:gd name="connsiteX0" fmla="*/ 3399742 w 3413268"/>
              <a:gd name="connsiteY0" fmla="*/ 0 h 502920"/>
              <a:gd name="connsiteX1" fmla="*/ 2942542 w 3413268"/>
              <a:gd name="connsiteY1" fmla="*/ 411480 h 502920"/>
              <a:gd name="connsiteX2" fmla="*/ 306022 w 3413268"/>
              <a:gd name="connsiteY2" fmla="*/ 403860 h 502920"/>
              <a:gd name="connsiteX3" fmla="*/ 161242 w 3413268"/>
              <a:gd name="connsiteY3" fmla="*/ 502920 h 502920"/>
              <a:gd name="connsiteX0" fmla="*/ 3332328 w 3342829"/>
              <a:gd name="connsiteY0" fmla="*/ 0 h 502920"/>
              <a:gd name="connsiteX1" fmla="*/ 2875128 w 3342829"/>
              <a:gd name="connsiteY1" fmla="*/ 411480 h 502920"/>
              <a:gd name="connsiteX2" fmla="*/ 405295 w 3342829"/>
              <a:gd name="connsiteY2" fmla="*/ 360998 h 502920"/>
              <a:gd name="connsiteX3" fmla="*/ 93828 w 3342829"/>
              <a:gd name="connsiteY3" fmla="*/ 502920 h 502920"/>
              <a:gd name="connsiteX0" fmla="*/ 3295479 w 3305980"/>
              <a:gd name="connsiteY0" fmla="*/ 0 h 502920"/>
              <a:gd name="connsiteX1" fmla="*/ 2838279 w 3305980"/>
              <a:gd name="connsiteY1" fmla="*/ 411480 h 502920"/>
              <a:gd name="connsiteX2" fmla="*/ 368446 w 3305980"/>
              <a:gd name="connsiteY2" fmla="*/ 360998 h 502920"/>
              <a:gd name="connsiteX3" fmla="*/ 56979 w 3305980"/>
              <a:gd name="connsiteY3" fmla="*/ 502920 h 502920"/>
              <a:gd name="connsiteX0" fmla="*/ 3238500 w 3249001"/>
              <a:gd name="connsiteY0" fmla="*/ 0 h 502920"/>
              <a:gd name="connsiteX1" fmla="*/ 2781300 w 3249001"/>
              <a:gd name="connsiteY1" fmla="*/ 411480 h 502920"/>
              <a:gd name="connsiteX2" fmla="*/ 311467 w 3249001"/>
              <a:gd name="connsiteY2" fmla="*/ 360998 h 502920"/>
              <a:gd name="connsiteX3" fmla="*/ 0 w 3249001"/>
              <a:gd name="connsiteY3" fmla="*/ 502920 h 502920"/>
              <a:gd name="connsiteX0" fmla="*/ 3255331 w 3266335"/>
              <a:gd name="connsiteY0" fmla="*/ 0 h 502920"/>
              <a:gd name="connsiteX1" fmla="*/ 2802894 w 3266335"/>
              <a:gd name="connsiteY1" fmla="*/ 373380 h 502920"/>
              <a:gd name="connsiteX2" fmla="*/ 328298 w 3266335"/>
              <a:gd name="connsiteY2" fmla="*/ 360998 h 502920"/>
              <a:gd name="connsiteX3" fmla="*/ 16831 w 3266335"/>
              <a:gd name="connsiteY3" fmla="*/ 502920 h 502920"/>
              <a:gd name="connsiteX0" fmla="*/ 3253657 w 3264582"/>
              <a:gd name="connsiteY0" fmla="*/ 0 h 502920"/>
              <a:gd name="connsiteX1" fmla="*/ 2801220 w 3264582"/>
              <a:gd name="connsiteY1" fmla="*/ 373380 h 502920"/>
              <a:gd name="connsiteX2" fmla="*/ 331386 w 3264582"/>
              <a:gd name="connsiteY2" fmla="*/ 375285 h 502920"/>
              <a:gd name="connsiteX3" fmla="*/ 15157 w 3264582"/>
              <a:gd name="connsiteY3" fmla="*/ 502920 h 502920"/>
              <a:gd name="connsiteX0" fmla="*/ 3238500 w 3249425"/>
              <a:gd name="connsiteY0" fmla="*/ 0 h 502920"/>
              <a:gd name="connsiteX1" fmla="*/ 2786063 w 3249425"/>
              <a:gd name="connsiteY1" fmla="*/ 373380 h 502920"/>
              <a:gd name="connsiteX2" fmla="*/ 316229 w 3249425"/>
              <a:gd name="connsiteY2" fmla="*/ 375285 h 502920"/>
              <a:gd name="connsiteX3" fmla="*/ 0 w 3249425"/>
              <a:gd name="connsiteY3" fmla="*/ 502920 h 502920"/>
              <a:gd name="connsiteX0" fmla="*/ 3238500 w 3239220"/>
              <a:gd name="connsiteY0" fmla="*/ 0 h 502920"/>
              <a:gd name="connsiteX1" fmla="*/ 2786063 w 3239220"/>
              <a:gd name="connsiteY1" fmla="*/ 373380 h 502920"/>
              <a:gd name="connsiteX2" fmla="*/ 316229 w 3239220"/>
              <a:gd name="connsiteY2" fmla="*/ 375285 h 502920"/>
              <a:gd name="connsiteX3" fmla="*/ 0 w 3239220"/>
              <a:gd name="connsiteY3" fmla="*/ 502920 h 502920"/>
              <a:gd name="connsiteX0" fmla="*/ 3233738 w 3234657"/>
              <a:gd name="connsiteY0" fmla="*/ 0 h 536257"/>
              <a:gd name="connsiteX1" fmla="*/ 2786063 w 3234657"/>
              <a:gd name="connsiteY1" fmla="*/ 406717 h 536257"/>
              <a:gd name="connsiteX2" fmla="*/ 316229 w 3234657"/>
              <a:gd name="connsiteY2" fmla="*/ 408622 h 536257"/>
              <a:gd name="connsiteX3" fmla="*/ 0 w 3234657"/>
              <a:gd name="connsiteY3" fmla="*/ 536257 h 536257"/>
              <a:gd name="connsiteX0" fmla="*/ 3235878 w 3236797"/>
              <a:gd name="connsiteY0" fmla="*/ 0 h 541020"/>
              <a:gd name="connsiteX1" fmla="*/ 2788203 w 3236797"/>
              <a:gd name="connsiteY1" fmla="*/ 406717 h 541020"/>
              <a:gd name="connsiteX2" fmla="*/ 318369 w 3236797"/>
              <a:gd name="connsiteY2" fmla="*/ 408622 h 541020"/>
              <a:gd name="connsiteX3" fmla="*/ 21190 w 3236797"/>
              <a:gd name="connsiteY3" fmla="*/ 541020 h 541020"/>
              <a:gd name="connsiteX0" fmla="*/ 3235878 w 3236797"/>
              <a:gd name="connsiteY0" fmla="*/ 0 h 541020"/>
              <a:gd name="connsiteX1" fmla="*/ 2788203 w 3236797"/>
              <a:gd name="connsiteY1" fmla="*/ 406717 h 541020"/>
              <a:gd name="connsiteX2" fmla="*/ 318369 w 3236797"/>
              <a:gd name="connsiteY2" fmla="*/ 408622 h 541020"/>
              <a:gd name="connsiteX3" fmla="*/ 21190 w 3236797"/>
              <a:gd name="connsiteY3" fmla="*/ 541020 h 541020"/>
              <a:gd name="connsiteX0" fmla="*/ 3214688 w 3215607"/>
              <a:gd name="connsiteY0" fmla="*/ 0 h 541020"/>
              <a:gd name="connsiteX1" fmla="*/ 2767013 w 3215607"/>
              <a:gd name="connsiteY1" fmla="*/ 406717 h 541020"/>
              <a:gd name="connsiteX2" fmla="*/ 297179 w 3215607"/>
              <a:gd name="connsiteY2" fmla="*/ 408622 h 541020"/>
              <a:gd name="connsiteX3" fmla="*/ 0 w 3215607"/>
              <a:gd name="connsiteY3" fmla="*/ 541020 h 541020"/>
              <a:gd name="connsiteX0" fmla="*/ 3214688 w 3215648"/>
              <a:gd name="connsiteY0" fmla="*/ 0 h 541020"/>
              <a:gd name="connsiteX1" fmla="*/ 2767013 w 3215648"/>
              <a:gd name="connsiteY1" fmla="*/ 406717 h 541020"/>
              <a:gd name="connsiteX2" fmla="*/ 292417 w 3215648"/>
              <a:gd name="connsiteY2" fmla="*/ 437197 h 541020"/>
              <a:gd name="connsiteX3" fmla="*/ 0 w 3215648"/>
              <a:gd name="connsiteY3" fmla="*/ 541020 h 541020"/>
              <a:gd name="connsiteX0" fmla="*/ 3214688 w 3215648"/>
              <a:gd name="connsiteY0" fmla="*/ 0 h 541020"/>
              <a:gd name="connsiteX1" fmla="*/ 2767013 w 3215648"/>
              <a:gd name="connsiteY1" fmla="*/ 406717 h 541020"/>
              <a:gd name="connsiteX2" fmla="*/ 292417 w 3215648"/>
              <a:gd name="connsiteY2" fmla="*/ 437197 h 541020"/>
              <a:gd name="connsiteX3" fmla="*/ 0 w 3215648"/>
              <a:gd name="connsiteY3" fmla="*/ 541020 h 54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648" h="541020">
                <a:moveTo>
                  <a:pt x="3214688" y="0"/>
                </a:moveTo>
                <a:cubicBezTo>
                  <a:pt x="3215323" y="205422"/>
                  <a:pt x="3254058" y="333851"/>
                  <a:pt x="2767013" y="406717"/>
                </a:cubicBezTo>
                <a:cubicBezTo>
                  <a:pt x="2279968" y="479583"/>
                  <a:pt x="501174" y="438626"/>
                  <a:pt x="292417" y="437197"/>
                </a:cubicBezTo>
                <a:cubicBezTo>
                  <a:pt x="83660" y="435768"/>
                  <a:pt x="16827" y="422910"/>
                  <a:pt x="0" y="541020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4548189" y="2917032"/>
            <a:ext cx="3111667" cy="588168"/>
          </a:xfrm>
          <a:custGeom>
            <a:avLst/>
            <a:gdLst>
              <a:gd name="connsiteX0" fmla="*/ 205845 w 3491383"/>
              <a:gd name="connsiteY0" fmla="*/ 0 h 571500"/>
              <a:gd name="connsiteX1" fmla="*/ 310620 w 3491383"/>
              <a:gd name="connsiteY1" fmla="*/ 295275 h 571500"/>
              <a:gd name="connsiteX2" fmla="*/ 3158595 w 3491383"/>
              <a:gd name="connsiteY2" fmla="*/ 381000 h 571500"/>
              <a:gd name="connsiteX3" fmla="*/ 3320520 w 3491383"/>
              <a:gd name="connsiteY3" fmla="*/ 571500 h 571500"/>
              <a:gd name="connsiteX0" fmla="*/ 205845 w 3387169"/>
              <a:gd name="connsiteY0" fmla="*/ 0 h 571500"/>
              <a:gd name="connsiteX1" fmla="*/ 310620 w 3387169"/>
              <a:gd name="connsiteY1" fmla="*/ 295275 h 571500"/>
              <a:gd name="connsiteX2" fmla="*/ 3158595 w 3387169"/>
              <a:gd name="connsiteY2" fmla="*/ 381000 h 571500"/>
              <a:gd name="connsiteX3" fmla="*/ 3320520 w 3387169"/>
              <a:gd name="connsiteY3" fmla="*/ 571500 h 571500"/>
              <a:gd name="connsiteX0" fmla="*/ 205845 w 3320520"/>
              <a:gd name="connsiteY0" fmla="*/ 0 h 571500"/>
              <a:gd name="connsiteX1" fmla="*/ 310620 w 3320520"/>
              <a:gd name="connsiteY1" fmla="*/ 295275 h 571500"/>
              <a:gd name="connsiteX2" fmla="*/ 3158595 w 3320520"/>
              <a:gd name="connsiteY2" fmla="*/ 381000 h 571500"/>
              <a:gd name="connsiteX3" fmla="*/ 3320520 w 3320520"/>
              <a:gd name="connsiteY3" fmla="*/ 571500 h 571500"/>
              <a:gd name="connsiteX0" fmla="*/ 162297 w 3276972"/>
              <a:gd name="connsiteY0" fmla="*/ 0 h 571500"/>
              <a:gd name="connsiteX1" fmla="*/ 267072 w 3276972"/>
              <a:gd name="connsiteY1" fmla="*/ 295275 h 571500"/>
              <a:gd name="connsiteX2" fmla="*/ 3115047 w 3276972"/>
              <a:gd name="connsiteY2" fmla="*/ 381000 h 571500"/>
              <a:gd name="connsiteX3" fmla="*/ 3276972 w 3276972"/>
              <a:gd name="connsiteY3" fmla="*/ 571500 h 571500"/>
              <a:gd name="connsiteX0" fmla="*/ 109047 w 3223722"/>
              <a:gd name="connsiteY0" fmla="*/ 0 h 571500"/>
              <a:gd name="connsiteX1" fmla="*/ 213822 w 3223722"/>
              <a:gd name="connsiteY1" fmla="*/ 295275 h 571500"/>
              <a:gd name="connsiteX2" fmla="*/ 3061797 w 3223722"/>
              <a:gd name="connsiteY2" fmla="*/ 381000 h 571500"/>
              <a:gd name="connsiteX3" fmla="*/ 3223722 w 3223722"/>
              <a:gd name="connsiteY3" fmla="*/ 571500 h 571500"/>
              <a:gd name="connsiteX0" fmla="*/ 164958 w 3274870"/>
              <a:gd name="connsiteY0" fmla="*/ 0 h 588168"/>
              <a:gd name="connsiteX1" fmla="*/ 264970 w 3274870"/>
              <a:gd name="connsiteY1" fmla="*/ 311943 h 588168"/>
              <a:gd name="connsiteX2" fmla="*/ 3112945 w 3274870"/>
              <a:gd name="connsiteY2" fmla="*/ 397668 h 588168"/>
              <a:gd name="connsiteX3" fmla="*/ 3274870 w 3274870"/>
              <a:gd name="connsiteY3" fmla="*/ 588168 h 588168"/>
              <a:gd name="connsiteX0" fmla="*/ 147250 w 3257162"/>
              <a:gd name="connsiteY0" fmla="*/ 0 h 588168"/>
              <a:gd name="connsiteX1" fmla="*/ 247262 w 3257162"/>
              <a:gd name="connsiteY1" fmla="*/ 311943 h 588168"/>
              <a:gd name="connsiteX2" fmla="*/ 3095237 w 3257162"/>
              <a:gd name="connsiteY2" fmla="*/ 397668 h 588168"/>
              <a:gd name="connsiteX3" fmla="*/ 3257162 w 3257162"/>
              <a:gd name="connsiteY3" fmla="*/ 588168 h 588168"/>
              <a:gd name="connsiteX0" fmla="*/ 42809 w 3152721"/>
              <a:gd name="connsiteY0" fmla="*/ 0 h 588168"/>
              <a:gd name="connsiteX1" fmla="*/ 142821 w 3152721"/>
              <a:gd name="connsiteY1" fmla="*/ 311943 h 588168"/>
              <a:gd name="connsiteX2" fmla="*/ 2990796 w 3152721"/>
              <a:gd name="connsiteY2" fmla="*/ 397668 h 588168"/>
              <a:gd name="connsiteX3" fmla="*/ 3152721 w 3152721"/>
              <a:gd name="connsiteY3" fmla="*/ 588168 h 588168"/>
              <a:gd name="connsiteX0" fmla="*/ 30183 w 3140095"/>
              <a:gd name="connsiteY0" fmla="*/ 0 h 588168"/>
              <a:gd name="connsiteX1" fmla="*/ 130195 w 3140095"/>
              <a:gd name="connsiteY1" fmla="*/ 311943 h 588168"/>
              <a:gd name="connsiteX2" fmla="*/ 2978170 w 3140095"/>
              <a:gd name="connsiteY2" fmla="*/ 397668 h 588168"/>
              <a:gd name="connsiteX3" fmla="*/ 3140095 w 3140095"/>
              <a:gd name="connsiteY3" fmla="*/ 588168 h 588168"/>
              <a:gd name="connsiteX0" fmla="*/ 0 w 3209567"/>
              <a:gd name="connsiteY0" fmla="*/ 0 h 588168"/>
              <a:gd name="connsiteX1" fmla="*/ 275272 w 3209567"/>
              <a:gd name="connsiteY1" fmla="*/ 334803 h 588168"/>
              <a:gd name="connsiteX2" fmla="*/ 2947987 w 3209567"/>
              <a:gd name="connsiteY2" fmla="*/ 397668 h 588168"/>
              <a:gd name="connsiteX3" fmla="*/ 3109912 w 3209567"/>
              <a:gd name="connsiteY3" fmla="*/ 588168 h 588168"/>
              <a:gd name="connsiteX0" fmla="*/ 32538 w 3144205"/>
              <a:gd name="connsiteY0" fmla="*/ 0 h 588168"/>
              <a:gd name="connsiteX1" fmla="*/ 307810 w 3144205"/>
              <a:gd name="connsiteY1" fmla="*/ 334803 h 588168"/>
              <a:gd name="connsiteX2" fmla="*/ 2729065 w 3144205"/>
              <a:gd name="connsiteY2" fmla="*/ 382428 h 588168"/>
              <a:gd name="connsiteX3" fmla="*/ 3142450 w 3144205"/>
              <a:gd name="connsiteY3" fmla="*/ 588168 h 588168"/>
              <a:gd name="connsiteX0" fmla="*/ 0 w 3111667"/>
              <a:gd name="connsiteY0" fmla="*/ 0 h 588168"/>
              <a:gd name="connsiteX1" fmla="*/ 275272 w 3111667"/>
              <a:gd name="connsiteY1" fmla="*/ 334803 h 588168"/>
              <a:gd name="connsiteX2" fmla="*/ 2696527 w 3111667"/>
              <a:gd name="connsiteY2" fmla="*/ 382428 h 588168"/>
              <a:gd name="connsiteX3" fmla="*/ 3109912 w 3111667"/>
              <a:gd name="connsiteY3" fmla="*/ 588168 h 58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1667" h="588168">
                <a:moveTo>
                  <a:pt x="0" y="0"/>
                </a:moveTo>
                <a:cubicBezTo>
                  <a:pt x="1588" y="109537"/>
                  <a:pt x="62071" y="271065"/>
                  <a:pt x="275272" y="334803"/>
                </a:cubicBezTo>
                <a:cubicBezTo>
                  <a:pt x="488473" y="398541"/>
                  <a:pt x="2224087" y="340201"/>
                  <a:pt x="2696527" y="382428"/>
                </a:cubicBezTo>
                <a:cubicBezTo>
                  <a:pt x="3168967" y="424655"/>
                  <a:pt x="3108324" y="433386"/>
                  <a:pt x="3109912" y="588168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7610475" y="1948547"/>
            <a:ext cx="390525" cy="342216"/>
          </a:xfrm>
          <a:custGeom>
            <a:avLst/>
            <a:gdLst>
              <a:gd name="connsiteX0" fmla="*/ 552450 w 552450"/>
              <a:gd name="connsiteY0" fmla="*/ 27135 h 455760"/>
              <a:gd name="connsiteX1" fmla="*/ 104775 w 552450"/>
              <a:gd name="connsiteY1" fmla="*/ 46185 h 455760"/>
              <a:gd name="connsiteX2" fmla="*/ 0 w 552450"/>
              <a:gd name="connsiteY2" fmla="*/ 455760 h 455760"/>
              <a:gd name="connsiteX0" fmla="*/ 552450 w 552450"/>
              <a:gd name="connsiteY0" fmla="*/ 7061 h 435686"/>
              <a:gd name="connsiteX1" fmla="*/ 104775 w 552450"/>
              <a:gd name="connsiteY1" fmla="*/ 102311 h 435686"/>
              <a:gd name="connsiteX2" fmla="*/ 0 w 552450"/>
              <a:gd name="connsiteY2" fmla="*/ 435686 h 435686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818 w 552818"/>
              <a:gd name="connsiteY0" fmla="*/ 6745 h 411558"/>
              <a:gd name="connsiteX1" fmla="*/ 105143 w 552818"/>
              <a:gd name="connsiteY1" fmla="*/ 101995 h 411558"/>
              <a:gd name="connsiteX2" fmla="*/ 368 w 552818"/>
              <a:gd name="connsiteY2" fmla="*/ 411558 h 411558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450 w 552450"/>
              <a:gd name="connsiteY0" fmla="*/ 916 h 405729"/>
              <a:gd name="connsiteX1" fmla="*/ 104775 w 552450"/>
              <a:gd name="connsiteY1" fmla="*/ 96166 h 405729"/>
              <a:gd name="connsiteX2" fmla="*/ 0 w 552450"/>
              <a:gd name="connsiteY2" fmla="*/ 405729 h 40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405729">
                <a:moveTo>
                  <a:pt x="552450" y="916"/>
                </a:moveTo>
                <a:cubicBezTo>
                  <a:pt x="323850" y="-6228"/>
                  <a:pt x="196850" y="28697"/>
                  <a:pt x="104775" y="96166"/>
                </a:cubicBezTo>
                <a:cubicBezTo>
                  <a:pt x="12700" y="163635"/>
                  <a:pt x="1587" y="260473"/>
                  <a:pt x="0" y="405729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7577415" y="2924175"/>
            <a:ext cx="54965" cy="435610"/>
          </a:xfrm>
          <a:custGeom>
            <a:avLst/>
            <a:gdLst>
              <a:gd name="connsiteX0" fmla="*/ 0 w 190500"/>
              <a:gd name="connsiteY0" fmla="*/ 0 h 457200"/>
              <a:gd name="connsiteX1" fmla="*/ 190500 w 190500"/>
              <a:gd name="connsiteY1" fmla="*/ 457200 h 457200"/>
              <a:gd name="connsiteX0" fmla="*/ 25400 w 25400"/>
              <a:gd name="connsiteY0" fmla="*/ 0 h 412750"/>
              <a:gd name="connsiteX1" fmla="*/ 0 w 25400"/>
              <a:gd name="connsiteY1" fmla="*/ 412750 h 412750"/>
              <a:gd name="connsiteX0" fmla="*/ 57023 w 57023"/>
              <a:gd name="connsiteY0" fmla="*/ 0 h 412750"/>
              <a:gd name="connsiteX1" fmla="*/ 31623 w 57023"/>
              <a:gd name="connsiteY1" fmla="*/ 412750 h 412750"/>
              <a:gd name="connsiteX0" fmla="*/ 52109 w 54965"/>
              <a:gd name="connsiteY0" fmla="*/ 0 h 412750"/>
              <a:gd name="connsiteX1" fmla="*/ 26709 w 54965"/>
              <a:gd name="connsiteY1" fmla="*/ 412750 h 412750"/>
              <a:gd name="connsiteX0" fmla="*/ 52109 w 54965"/>
              <a:gd name="connsiteY0" fmla="*/ 0 h 435610"/>
              <a:gd name="connsiteX1" fmla="*/ 26709 w 54965"/>
              <a:gd name="connsiteY1" fmla="*/ 435610 h 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65" h="435610">
                <a:moveTo>
                  <a:pt x="52109" y="0"/>
                </a:moveTo>
                <a:cubicBezTo>
                  <a:pt x="75392" y="232833"/>
                  <a:pt x="-53724" y="272627"/>
                  <a:pt x="26709" y="435610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347118" y="4267200"/>
            <a:ext cx="1682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/>
              <a:t>--</a:t>
            </a:r>
            <a:r>
              <a:rPr lang="en-US" sz="1400" dirty="0" err="1" smtClean="0"/>
              <a:t>dump_tree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317197" y="124664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40827" y="1454047"/>
            <a:ext cx="59330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urved Down Arrow 57"/>
          <p:cNvSpPr/>
          <p:nvPr/>
        </p:nvSpPr>
        <p:spPr>
          <a:xfrm rot="20637884">
            <a:off x="3454337" y="2453962"/>
            <a:ext cx="343787" cy="141566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Curved Down Arrow 58"/>
          <p:cNvSpPr/>
          <p:nvPr/>
        </p:nvSpPr>
        <p:spPr>
          <a:xfrm rot="20637884" flipH="1" flipV="1">
            <a:off x="3490208" y="2618334"/>
            <a:ext cx="330786" cy="125377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 flipH="1">
            <a:off x="4239685" y="1923749"/>
            <a:ext cx="343929" cy="342216"/>
          </a:xfrm>
          <a:custGeom>
            <a:avLst/>
            <a:gdLst>
              <a:gd name="connsiteX0" fmla="*/ 552450 w 552450"/>
              <a:gd name="connsiteY0" fmla="*/ 27135 h 455760"/>
              <a:gd name="connsiteX1" fmla="*/ 104775 w 552450"/>
              <a:gd name="connsiteY1" fmla="*/ 46185 h 455760"/>
              <a:gd name="connsiteX2" fmla="*/ 0 w 552450"/>
              <a:gd name="connsiteY2" fmla="*/ 455760 h 455760"/>
              <a:gd name="connsiteX0" fmla="*/ 552450 w 552450"/>
              <a:gd name="connsiteY0" fmla="*/ 7061 h 435686"/>
              <a:gd name="connsiteX1" fmla="*/ 104775 w 552450"/>
              <a:gd name="connsiteY1" fmla="*/ 102311 h 435686"/>
              <a:gd name="connsiteX2" fmla="*/ 0 w 552450"/>
              <a:gd name="connsiteY2" fmla="*/ 435686 h 435686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818 w 552818"/>
              <a:gd name="connsiteY0" fmla="*/ 6745 h 411558"/>
              <a:gd name="connsiteX1" fmla="*/ 105143 w 552818"/>
              <a:gd name="connsiteY1" fmla="*/ 101995 h 411558"/>
              <a:gd name="connsiteX2" fmla="*/ 368 w 552818"/>
              <a:gd name="connsiteY2" fmla="*/ 411558 h 411558"/>
              <a:gd name="connsiteX0" fmla="*/ 552450 w 552450"/>
              <a:gd name="connsiteY0" fmla="*/ 6745 h 411558"/>
              <a:gd name="connsiteX1" fmla="*/ 104775 w 552450"/>
              <a:gd name="connsiteY1" fmla="*/ 101995 h 411558"/>
              <a:gd name="connsiteX2" fmla="*/ 0 w 552450"/>
              <a:gd name="connsiteY2" fmla="*/ 411558 h 411558"/>
              <a:gd name="connsiteX0" fmla="*/ 552450 w 552450"/>
              <a:gd name="connsiteY0" fmla="*/ 916 h 405729"/>
              <a:gd name="connsiteX1" fmla="*/ 104775 w 552450"/>
              <a:gd name="connsiteY1" fmla="*/ 96166 h 405729"/>
              <a:gd name="connsiteX2" fmla="*/ 0 w 552450"/>
              <a:gd name="connsiteY2" fmla="*/ 405729 h 40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405729">
                <a:moveTo>
                  <a:pt x="552450" y="916"/>
                </a:moveTo>
                <a:cubicBezTo>
                  <a:pt x="323850" y="-6228"/>
                  <a:pt x="196850" y="28697"/>
                  <a:pt x="104775" y="96166"/>
                </a:cubicBezTo>
                <a:cubicBezTo>
                  <a:pt x="12700" y="163635"/>
                  <a:pt x="1587" y="260473"/>
                  <a:pt x="0" y="405729"/>
                </a:cubicBezTo>
              </a:path>
            </a:pathLst>
          </a:cu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4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4" grpId="0" animBg="1"/>
      <p:bldP spid="23" grpId="0"/>
      <p:bldP spid="24" grpId="0"/>
      <p:bldP spid="25" grpId="0"/>
      <p:bldP spid="26" grpId="0"/>
      <p:bldP spid="31" grpId="0" animBg="1"/>
      <p:bldP spid="33" grpId="0"/>
      <p:bldP spid="49" grpId="0" animBg="1"/>
      <p:bldP spid="50" grpId="0" animBg="1"/>
      <p:bldP spid="52" grpId="0" animBg="1"/>
      <p:bldP spid="53" grpId="0" animBg="1"/>
      <p:bldP spid="54" grpId="0"/>
      <p:bldP spid="55" grpId="0"/>
      <p:bldP spid="58" grpId="0" animBg="1"/>
      <p:bldP spid="59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CCDBCMD Live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9" b="37682"/>
          <a:stretch/>
        </p:blipFill>
        <p:spPr bwMode="auto">
          <a:xfrm>
            <a:off x="609600" y="1301418"/>
            <a:ext cx="6934200" cy="321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63" r="-13" b="3550"/>
          <a:stretch/>
        </p:blipFill>
        <p:spPr bwMode="auto">
          <a:xfrm>
            <a:off x="609602" y="4648200"/>
            <a:ext cx="6934200" cy="42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0851" y="433025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9" b="75175"/>
          <a:stretch/>
        </p:blipFill>
        <p:spPr bwMode="auto">
          <a:xfrm>
            <a:off x="609601" y="5249582"/>
            <a:ext cx="6934201" cy="96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79244" y="5237176"/>
            <a:ext cx="1725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Command line mode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85567" y="1301418"/>
            <a:ext cx="1725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Interactive </a:t>
            </a:r>
            <a:br>
              <a:rPr lang="en-US" dirty="0" smtClean="0"/>
            </a:br>
            <a:r>
              <a:rPr lang="en-US" dirty="0" smtClean="0"/>
              <a:t>mode</a:t>
            </a:r>
          </a:p>
        </p:txBody>
      </p:sp>
    </p:spTree>
    <p:extLst>
      <p:ext uri="{BB962C8B-B14F-4D97-AF65-F5344CB8AC3E}">
        <p14:creationId xmlns:p14="http://schemas.microsoft.com/office/powerpoint/2010/main" val="8604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 approach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543394"/>
            <a:ext cx="8267700" cy="2038005"/>
          </a:xfrm>
        </p:spPr>
        <p:txBody>
          <a:bodyPr>
            <a:noAutofit/>
          </a:bodyPr>
          <a:lstStyle/>
          <a:p>
            <a:r>
              <a:rPr lang="en-US" sz="3200" dirty="0" smtClean="0"/>
              <a:t>Have some framework to generate pages. </a:t>
            </a:r>
          </a:p>
          <a:p>
            <a:r>
              <a:rPr lang="en-US" sz="3200" dirty="0" smtClean="0"/>
              <a:t>Connect this framework with C++ CCDB API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" y="1142999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Task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49" y="3352800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Solution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95300" y="3742730"/>
            <a:ext cx="8267700" cy="25056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PHP for page generation. </a:t>
            </a:r>
          </a:p>
          <a:p>
            <a:r>
              <a:rPr lang="en-US" sz="3200" dirty="0" smtClean="0"/>
              <a:t>CGI from C++ API for accessing data.</a:t>
            </a:r>
          </a:p>
          <a:p>
            <a:r>
              <a:rPr lang="en-US" sz="3200" dirty="0" err="1" smtClean="0"/>
              <a:t>JQuery</a:t>
            </a:r>
            <a:r>
              <a:rPr lang="en-US" sz="3200" dirty="0" smtClean="0"/>
              <a:t> to glue both and make UI reach.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41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JQuery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200400"/>
          </a:xfrm>
        </p:spPr>
        <p:txBody>
          <a:bodyPr/>
          <a:lstStyle/>
          <a:p>
            <a:r>
              <a:rPr lang="en-US" b="1" dirty="0" err="1"/>
              <a:t>jQuery</a:t>
            </a:r>
            <a:r>
              <a:rPr lang="en-US" dirty="0"/>
              <a:t> is a </a:t>
            </a:r>
            <a:r>
              <a:rPr lang="en-US" dirty="0">
                <a:hlinkClick r:id="rId2" tooltip="Cross-browser"/>
              </a:rPr>
              <a:t>cross-browser</a:t>
            </a:r>
            <a:r>
              <a:rPr lang="en-US" dirty="0"/>
              <a:t> </a:t>
            </a:r>
            <a:r>
              <a:rPr lang="en-US" dirty="0">
                <a:hlinkClick r:id="rId3" tooltip="JavaScript library"/>
              </a:rPr>
              <a:t>JavaScript library</a:t>
            </a:r>
            <a:r>
              <a:rPr lang="en-US" dirty="0"/>
              <a:t> designed to simplify the </a:t>
            </a:r>
            <a:r>
              <a:rPr lang="en-US" dirty="0">
                <a:hlinkClick r:id="rId4" tooltip="Client-side scripting"/>
              </a:rPr>
              <a:t>client-side scripting</a:t>
            </a:r>
            <a:r>
              <a:rPr lang="en-US" dirty="0"/>
              <a:t> of </a:t>
            </a:r>
            <a:r>
              <a:rPr lang="en-US" dirty="0">
                <a:hlinkClick r:id="rId5" tooltip="HTML"/>
              </a:rPr>
              <a:t>HTML</a:t>
            </a:r>
            <a:r>
              <a:rPr lang="en-US" dirty="0" smtClean="0"/>
              <a:t>.</a:t>
            </a:r>
            <a:endParaRPr lang="en-US" baseline="30000" dirty="0"/>
          </a:p>
          <a:p>
            <a:r>
              <a:rPr lang="en-US" dirty="0" smtClean="0"/>
              <a:t>Released January 2006. </a:t>
            </a:r>
            <a:r>
              <a:rPr lang="en-US" dirty="0"/>
              <a:t>Used by over 31% of the 10,000 most visited </a:t>
            </a:r>
            <a:r>
              <a:rPr lang="en-US" dirty="0" smtClean="0"/>
              <a:t>websites at the end of 2011.</a:t>
            </a:r>
          </a:p>
          <a:p>
            <a:r>
              <a:rPr lang="en-US" dirty="0" smtClean="0"/>
              <a:t> Works on all todays browser. Moreover, makes JavaScript programming browser independent.</a:t>
            </a:r>
          </a:p>
          <a:p>
            <a:r>
              <a:rPr lang="en-US" dirty="0" smtClean="0"/>
              <a:t>Makes AJAX – really easy. Enriches web User Interface.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8948" y="4572000"/>
            <a:ext cx="675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AJAX  </a:t>
            </a:r>
            <a:r>
              <a:rPr lang="en-US" sz="2400" b="1" dirty="0" smtClean="0"/>
              <a:t>-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Asynchronous JavaScript and XML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3548" y="5105400"/>
            <a:ext cx="7708900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Classic HTML – reload page on </a:t>
            </a:r>
            <a:r>
              <a:rPr lang="en-US" b="1" dirty="0" smtClean="0"/>
              <a:t>every</a:t>
            </a:r>
            <a:r>
              <a:rPr lang="en-US" dirty="0" smtClean="0"/>
              <a:t> user update.</a:t>
            </a:r>
          </a:p>
          <a:p>
            <a:r>
              <a:rPr lang="en-US" dirty="0" smtClean="0"/>
              <a:t>AJAX – Possibility to reload only part of the page.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8948" y="4572000"/>
            <a:ext cx="819785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7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286" y="2761938"/>
            <a:ext cx="1905000" cy="9583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page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6386" y="4407176"/>
            <a:ext cx="1866900" cy="853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PHP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268386" y="3810948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43325" y="2769032"/>
            <a:ext cx="1743075" cy="9512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</a:t>
            </a:r>
            <a:r>
              <a:rPr lang="en-US" dirty="0" err="1" smtClean="0"/>
              <a:t>Cgi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 Context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36809" y="2766428"/>
            <a:ext cx="8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43324" y="4407176"/>
            <a:ext cx="1743075" cy="85381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Calib</a:t>
            </a:r>
            <a:r>
              <a:rPr lang="en-US" dirty="0" smtClean="0"/>
              <a:t>. 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6248400" y="4359294"/>
            <a:ext cx="1552575" cy="9017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CCDB</a:t>
            </a:r>
          </a:p>
          <a:p>
            <a:pPr algn="ctr"/>
            <a:r>
              <a:rPr lang="en-US" sz="1600" dirty="0" smtClean="0"/>
              <a:t>My SQL Server</a:t>
            </a:r>
            <a:endParaRPr lang="ru-RU" sz="1600" dirty="0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5400000">
            <a:off x="4412267" y="3897655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5800" y="5867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$("#</a:t>
            </a:r>
            <a:r>
              <a:rPr lang="en-US" dirty="0" err="1" smtClean="0"/>
              <a:t>tree_place</a:t>
            </a:r>
            <a:r>
              <a:rPr lang="en-US" dirty="0" smtClean="0"/>
              <a:t>").</a:t>
            </a:r>
            <a:r>
              <a:rPr lang="en-US" dirty="0" err="1" smtClean="0"/>
              <a:t>treeview</a:t>
            </a:r>
            <a:r>
              <a:rPr lang="en-US" dirty="0" smtClean="0"/>
              <a:t>({url: “</a:t>
            </a:r>
            <a:r>
              <a:rPr lang="en-US" dirty="0" err="1" smtClean="0"/>
              <a:t>cgi</a:t>
            </a:r>
            <a:r>
              <a:rPr lang="en-US" dirty="0" smtClean="0"/>
              <a:t>-bin/</a:t>
            </a:r>
            <a:r>
              <a:rPr lang="en-US" dirty="0" err="1" smtClean="0"/>
              <a:t>ccdb.cgi?op</a:t>
            </a:r>
            <a:r>
              <a:rPr lang="en-US" dirty="0" smtClean="0"/>
              <a:t>=</a:t>
            </a:r>
            <a:r>
              <a:rPr lang="en-US" dirty="0" err="1" smtClean="0"/>
              <a:t>ajaxdirs</a:t>
            </a:r>
            <a:r>
              <a:rPr lang="en-US" dirty="0" smtClean="0"/>
              <a:t> “})</a:t>
            </a:r>
            <a:endParaRPr lang="ru-RU" dirty="0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609600" y="5410200"/>
            <a:ext cx="82296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compex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it?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8286" y="1433444"/>
            <a:ext cx="1905000" cy="685800"/>
          </a:xfrm>
          <a:prstGeom prst="ellipse">
            <a:avLst/>
          </a:prstGeom>
          <a:solidFill>
            <a:srgbClr val="CC00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49DD-2F14-4514-82D6-FAB512AA7A0E}" type="datetime1">
              <a:rPr lang="en-US" smtClean="0"/>
              <a:t>10/4/2011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1" name="Двойная стрелка влево/вправо 15"/>
          <p:cNvSpPr/>
          <p:nvPr/>
        </p:nvSpPr>
        <p:spPr>
          <a:xfrm>
            <a:off x="2564592" y="3147632"/>
            <a:ext cx="981075" cy="3310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4486274" y="1554922"/>
            <a:ext cx="4505326" cy="10668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generate pages. </a:t>
            </a:r>
          </a:p>
          <a:p>
            <a:r>
              <a:rPr lang="en-US" dirty="0" err="1" smtClean="0"/>
              <a:t>JQuery</a:t>
            </a:r>
            <a:r>
              <a:rPr lang="en-US" dirty="0" smtClean="0"/>
              <a:t> asks the data from CGI.</a:t>
            </a:r>
          </a:p>
          <a:p>
            <a:r>
              <a:rPr lang="en-US" dirty="0" smtClean="0"/>
              <a:t>CGI getting data by C++ API.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71999" y="1096317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How it works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5" name="Стрелка вверх 5"/>
          <p:cNvSpPr/>
          <p:nvPr/>
        </p:nvSpPr>
        <p:spPr>
          <a:xfrm>
            <a:off x="1268386" y="224167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право 15"/>
          <p:cNvSpPr/>
          <p:nvPr/>
        </p:nvSpPr>
        <p:spPr>
          <a:xfrm>
            <a:off x="5638800" y="4609582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opensis.com/images/php_ic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47"/>
          <a:stretch/>
        </p:blipFill>
        <p:spPr bwMode="auto">
          <a:xfrm>
            <a:off x="787371" y="4497672"/>
            <a:ext cx="1266825" cy="6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text files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3805831"/>
            <a:ext cx="8305800" cy="9958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Text files with tables.</a:t>
            </a:r>
          </a:p>
          <a:p>
            <a:r>
              <a:rPr lang="en-US" dirty="0" smtClean="0"/>
              <a:t>One file – one table.</a:t>
            </a:r>
          </a:p>
          <a:p>
            <a:r>
              <a:rPr lang="en-US" dirty="0" smtClean="0"/>
              <a:t>Comments and metadata optional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500" y="2680036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endParaRPr lang="en-US" dirty="0">
              <a:solidFill>
                <a:srgbClr val="00206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497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This is a simple table with 4 columns and 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3 rows. Any users comments are here…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48267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#&amp; col1      col2       col3       col4</a:t>
            </a:r>
            <a:endParaRPr lang="en-US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4224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run rage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100 - 200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variation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default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304800" y="5105400"/>
            <a:ext cx="8089900" cy="12039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Files location related to </a:t>
            </a:r>
            <a:r>
              <a:rPr lang="en-US" sz="2200" dirty="0" err="1" smtClean="0"/>
              <a:t>namepaths</a:t>
            </a:r>
            <a:r>
              <a:rPr lang="en-US" sz="2200" dirty="0" smtClean="0"/>
              <a:t> of the tables</a:t>
            </a:r>
          </a:p>
          <a:p>
            <a:r>
              <a:rPr lang="en-US" sz="2200" dirty="0" smtClean="0"/>
              <a:t>This means that if a table has a </a:t>
            </a:r>
            <a:r>
              <a:rPr lang="en-US" sz="2200" dirty="0" err="1" smtClean="0"/>
              <a:t>namepath</a:t>
            </a:r>
            <a:r>
              <a:rPr lang="en-US" sz="2200" dirty="0" smtClean="0"/>
              <a:t>: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0070C0"/>
                </a:solidFill>
              </a:rPr>
              <a:t>/simple/constants  </a:t>
            </a:r>
            <a:r>
              <a:rPr lang="en-US" sz="2200" dirty="0" smtClean="0"/>
              <a:t>there is file </a:t>
            </a:r>
            <a:r>
              <a:rPr lang="en-US" sz="2200" dirty="0" smtClean="0">
                <a:solidFill>
                  <a:srgbClr val="0070C0"/>
                </a:solidFill>
              </a:rPr>
              <a:t>constants</a:t>
            </a:r>
            <a:r>
              <a:rPr lang="en-US" sz="2200" dirty="0" smtClean="0"/>
              <a:t> in </a:t>
            </a:r>
            <a:r>
              <a:rPr lang="en-US" sz="2200" dirty="0" smtClean="0">
                <a:solidFill>
                  <a:srgbClr val="0070C0"/>
                </a:solidFill>
              </a:rPr>
              <a:t>($BASE_PATH)/simple/</a:t>
            </a:r>
          </a:p>
          <a:p>
            <a:r>
              <a:rPr lang="en-US" sz="2200" dirty="0" smtClean="0"/>
              <a:t>All manipulations for import and export of such files   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817784"/>
            <a:ext cx="260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Using as separate storage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44500" y="3733800"/>
            <a:ext cx="81661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86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budget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19600"/>
            <a:ext cx="8229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Stick to </a:t>
            </a:r>
            <a:r>
              <a:rPr lang="en-US" b="1" dirty="0" smtClean="0">
                <a:solidFill>
                  <a:srgbClr val="C00000"/>
                </a:solidFill>
              </a:rPr>
              <a:t>1 second </a:t>
            </a:r>
            <a:r>
              <a:rPr lang="en-US" b="1" dirty="0" smtClean="0">
                <a:solidFill>
                  <a:srgbClr val="0070C0"/>
                </a:solidFill>
              </a:rPr>
              <a:t>to load calibration constants</a:t>
            </a:r>
          </a:p>
          <a:p>
            <a:r>
              <a:rPr lang="en-US" dirty="0" smtClean="0"/>
              <a:t>Data queries + network – 0.23 – 0.45 sec</a:t>
            </a:r>
          </a:p>
          <a:p>
            <a:r>
              <a:rPr lang="en-US" dirty="0" smtClean="0"/>
              <a:t>Framework overhead ~ 4%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Conclusion: </a:t>
            </a:r>
            <a:r>
              <a:rPr lang="en-US" b="1" dirty="0" smtClean="0">
                <a:solidFill>
                  <a:srgbClr val="0070C0"/>
                </a:solidFill>
              </a:rPr>
              <a:t>possible to keep in 1 second.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743043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1 100 000 records with data blobs; 50 double doubles (8 digits) for each blob.</a:t>
            </a:r>
          </a:p>
          <a:p>
            <a:r>
              <a:rPr lang="en-US" dirty="0" smtClean="0"/>
              <a:t>Queried randomly with 1100 requests.</a:t>
            </a:r>
          </a:p>
          <a:p>
            <a:r>
              <a:rPr lang="en-US" dirty="0" smtClean="0"/>
              <a:t>Core 2 Duo 1800 GHz, 2 Gb – 0.23 sec average</a:t>
            </a:r>
          </a:p>
          <a:p>
            <a:r>
              <a:rPr lang="en-US" dirty="0" smtClean="0"/>
              <a:t>Core i7 4 cores 2800 GHz, 8 Gb – 0.04 </a:t>
            </a:r>
            <a:r>
              <a:rPr lang="en-US" dirty="0"/>
              <a:t>sec </a:t>
            </a:r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E2EE-A42E-4C9A-A67C-E322880CF359}" type="datetime1">
              <a:rPr lang="en-US" smtClean="0"/>
              <a:t>10/4/2011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values </a:t>
            </a:r>
            <a:r>
              <a:rPr lang="en-US" dirty="0" smtClean="0"/>
              <a:t>are grouped </a:t>
            </a:r>
            <a:r>
              <a:rPr lang="en-US" dirty="0"/>
              <a:t>in </a:t>
            </a:r>
            <a:r>
              <a:rPr lang="en-US" dirty="0" smtClean="0"/>
              <a:t>sets. 1 to 10k </a:t>
            </a:r>
            <a:r>
              <a:rPr lang="en-US" dirty="0"/>
              <a:t>values </a:t>
            </a:r>
            <a:r>
              <a:rPr lang="en-US" dirty="0" smtClean="0"/>
              <a:t>per </a:t>
            </a:r>
            <a:r>
              <a:rPr lang="en-US" dirty="0"/>
              <a:t>a single </a:t>
            </a:r>
            <a:r>
              <a:rPr lang="en-US" dirty="0" smtClean="0"/>
              <a:t>set.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a </a:t>
            </a:r>
            <a:r>
              <a:rPr lang="en-US" dirty="0"/>
              <a:t>single </a:t>
            </a:r>
            <a:r>
              <a:rPr lang="en-US" dirty="0" smtClean="0"/>
              <a:t>number - less </a:t>
            </a:r>
            <a:r>
              <a:rPr lang="en-US" dirty="0"/>
              <a:t>than 10 </a:t>
            </a:r>
            <a:r>
              <a:rPr lang="en-US" dirty="0" err="1"/>
              <a:t>ms</a:t>
            </a:r>
            <a:r>
              <a:rPr lang="en-US" dirty="0"/>
              <a:t> using a 1 Gigabit </a:t>
            </a:r>
            <a:r>
              <a:rPr lang="en-US" dirty="0" smtClean="0"/>
              <a:t>connection.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Retrieval of 10k </a:t>
            </a:r>
            <a:r>
              <a:rPr lang="en-US" dirty="0"/>
              <a:t>values should </a:t>
            </a:r>
            <a:r>
              <a:rPr lang="en-US" dirty="0" smtClean="0"/>
              <a:t>- less </a:t>
            </a:r>
            <a:r>
              <a:rPr lang="en-US" dirty="0"/>
              <a:t>than 1 second under similar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1026" name="Picture 2" descr="C:\Users\DmitryRa\Desktop\2011-02-07_23055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/>
          <a:stretch/>
        </p:blipFill>
        <p:spPr bwMode="auto">
          <a:xfrm>
            <a:off x="821598" y="1219200"/>
            <a:ext cx="7208519" cy="510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package overview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828800" y="3105046"/>
            <a:ext cx="1676400" cy="16002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</a:p>
          <a:p>
            <a:pPr algn="ctr"/>
            <a:r>
              <a:rPr lang="en-US" dirty="0" smtClean="0"/>
              <a:t>Package</a:t>
            </a:r>
            <a:endParaRPr lang="en-US" dirty="0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485273798"/>
              </p:ext>
            </p:extLst>
          </p:nvPr>
        </p:nvGraphicFramePr>
        <p:xfrm>
          <a:off x="-3937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2" descr="http://www.youthedesigner.com/wp-content/uploads/2008/05/free-vector-images-globe-icon-se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6" t="50000" r="38906" b="2896"/>
          <a:stretch/>
        </p:blipFill>
        <p:spPr bwMode="auto">
          <a:xfrm>
            <a:off x="1066800" y="5156200"/>
            <a:ext cx="282006" cy="31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105400" y="1295400"/>
            <a:ext cx="38862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Versioning and branching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Full feature storage is DB (MySQL). 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Interfaces  JANA</a:t>
            </a:r>
            <a:r>
              <a:rPr lang="en-US" dirty="0"/>
              <a:t>, plain C++, Python</a:t>
            </a:r>
            <a:br>
              <a:rPr lang="en-US" dirty="0"/>
            </a:br>
            <a:r>
              <a:rPr lang="en-US" dirty="0"/>
              <a:t>(and </a:t>
            </a:r>
            <a:r>
              <a:rPr lang="en-US" dirty="0" smtClean="0"/>
              <a:t>other)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Web interface and command line tools to manage the data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Tools to browse, import, export data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Simple for user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238500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1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Threading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C++ User API is designed </a:t>
            </a:r>
          </a:p>
          <a:p>
            <a:r>
              <a:rPr lang="en-US" dirty="0" smtClean="0"/>
              <a:t>CCDB is thread safe.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4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synchronization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87800" y="1206498"/>
            <a:ext cx="1219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92300" y="2374899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14700" y="23749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37100" y="2374898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59500" y="23749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8701" y="3505200"/>
            <a:ext cx="2057400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object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4" name="Curved Connector 13"/>
          <p:cNvCxnSpPr>
            <a:stCxn id="7" idx="2"/>
            <a:endCxn id="11" idx="0"/>
          </p:cNvCxnSpPr>
          <p:nvPr/>
        </p:nvCxnSpPr>
        <p:spPr>
          <a:xfrm rot="16200000" flipH="1">
            <a:off x="3155950" y="2063748"/>
            <a:ext cx="749301" cy="213360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8" idx="2"/>
            <a:endCxn id="11" idx="0"/>
          </p:cNvCxnSpPr>
          <p:nvPr/>
        </p:nvCxnSpPr>
        <p:spPr>
          <a:xfrm rot="16200000" flipH="1">
            <a:off x="3867150" y="2774949"/>
            <a:ext cx="749300" cy="71120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9" idx="2"/>
            <a:endCxn id="11" idx="0"/>
          </p:cNvCxnSpPr>
          <p:nvPr/>
        </p:nvCxnSpPr>
        <p:spPr>
          <a:xfrm rot="5400000">
            <a:off x="4578350" y="2774950"/>
            <a:ext cx="749302" cy="711199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10" idx="2"/>
            <a:endCxn id="11" idx="0"/>
          </p:cNvCxnSpPr>
          <p:nvPr/>
        </p:nvCxnSpPr>
        <p:spPr>
          <a:xfrm rot="5400000">
            <a:off x="5289551" y="2063751"/>
            <a:ext cx="749300" cy="213359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79992" y="4267200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79992" y="4636532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194384" y="5002768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194384" y="5372100"/>
            <a:ext cx="111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4</a:t>
            </a:r>
            <a:endParaRPr lang="en-US" dirty="0"/>
          </a:p>
        </p:txBody>
      </p:sp>
      <p:cxnSp>
        <p:nvCxnSpPr>
          <p:cNvPr id="28" name="Curved Connector 27"/>
          <p:cNvCxnSpPr>
            <a:stCxn id="6" idx="4"/>
            <a:endCxn id="7" idx="0"/>
          </p:cNvCxnSpPr>
          <p:nvPr/>
        </p:nvCxnSpPr>
        <p:spPr>
          <a:xfrm rot="5400000">
            <a:off x="3136900" y="914398"/>
            <a:ext cx="787401" cy="21336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6" idx="4"/>
            <a:endCxn id="8" idx="0"/>
          </p:cNvCxnSpPr>
          <p:nvPr/>
        </p:nvCxnSpPr>
        <p:spPr>
          <a:xfrm rot="5400000">
            <a:off x="3848099" y="1625599"/>
            <a:ext cx="787402" cy="7112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4"/>
            <a:endCxn id="9" idx="0"/>
          </p:cNvCxnSpPr>
          <p:nvPr/>
        </p:nvCxnSpPr>
        <p:spPr>
          <a:xfrm rot="16200000" flipH="1">
            <a:off x="4559300" y="1625598"/>
            <a:ext cx="787400" cy="7112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6" idx="4"/>
            <a:endCxn id="10" idx="0"/>
          </p:cNvCxnSpPr>
          <p:nvPr/>
        </p:nvCxnSpPr>
        <p:spPr>
          <a:xfrm rot="16200000" flipH="1">
            <a:off x="5270499" y="914399"/>
            <a:ext cx="787402" cy="21336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3516353" y="4114800"/>
            <a:ext cx="471447" cy="1730971"/>
            <a:chOff x="3414753" y="4114801"/>
            <a:chExt cx="471447" cy="1730971"/>
          </a:xfrm>
        </p:grpSpPr>
        <p:sp>
          <p:nvSpPr>
            <p:cNvPr id="62" name="Left-Right Arrow 61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923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synchronization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87800" y="1206498"/>
            <a:ext cx="1219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237807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21000" y="23622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80000" y="2362198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39000" y="2362198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 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2" name="Curved Connector 11"/>
          <p:cNvCxnSpPr>
            <a:stCxn id="6" idx="4"/>
            <a:endCxn id="7" idx="0"/>
          </p:cNvCxnSpPr>
          <p:nvPr/>
        </p:nvCxnSpPr>
        <p:spPr>
          <a:xfrm rot="5400000">
            <a:off x="2570163" y="350835"/>
            <a:ext cx="790575" cy="32639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>
            <a:stCxn id="6" idx="4"/>
            <a:endCxn id="8" idx="0"/>
          </p:cNvCxnSpPr>
          <p:nvPr/>
        </p:nvCxnSpPr>
        <p:spPr>
          <a:xfrm rot="5400000">
            <a:off x="3657599" y="1422399"/>
            <a:ext cx="774702" cy="11049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6" idx="4"/>
            <a:endCxn id="9" idx="0"/>
          </p:cNvCxnSpPr>
          <p:nvPr/>
        </p:nvCxnSpPr>
        <p:spPr>
          <a:xfrm rot="16200000" flipH="1">
            <a:off x="4737100" y="1447798"/>
            <a:ext cx="774700" cy="1054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6" idx="4"/>
            <a:endCxn id="10" idx="0"/>
          </p:cNvCxnSpPr>
          <p:nvPr/>
        </p:nvCxnSpPr>
        <p:spPr>
          <a:xfrm rot="16200000" flipH="1">
            <a:off x="5816600" y="368298"/>
            <a:ext cx="774700" cy="3213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79450" y="3540125"/>
            <a:ext cx="1308099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1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862053" y="4147244"/>
            <a:ext cx="471447" cy="1730971"/>
            <a:chOff x="3414753" y="4114801"/>
            <a:chExt cx="471447" cy="1730971"/>
          </a:xfrm>
        </p:grpSpPr>
        <p:sp>
          <p:nvSpPr>
            <p:cNvPr id="30" name="Left-Right Arrow 29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838450" y="3530603"/>
            <a:ext cx="1308099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2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021053" y="4114802"/>
            <a:ext cx="471447" cy="1730971"/>
            <a:chOff x="3414753" y="4114801"/>
            <a:chExt cx="471447" cy="1730971"/>
          </a:xfrm>
        </p:grpSpPr>
        <p:sp>
          <p:nvSpPr>
            <p:cNvPr id="36" name="Left-Right Arrow 35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4997450" y="3540127"/>
            <a:ext cx="1308099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3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5180053" y="4114801"/>
            <a:ext cx="471447" cy="1730971"/>
            <a:chOff x="3414753" y="4114801"/>
            <a:chExt cx="471447" cy="1730971"/>
          </a:xfrm>
        </p:grpSpPr>
        <p:sp>
          <p:nvSpPr>
            <p:cNvPr id="41" name="Left-Right Arrow 40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7156451" y="3540128"/>
            <a:ext cx="1308099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 </a:t>
            </a:r>
          </a:p>
          <a:p>
            <a:pPr algn="ctr"/>
            <a:r>
              <a:rPr lang="en-US" dirty="0" smtClean="0"/>
              <a:t>object 4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7339053" y="4142091"/>
            <a:ext cx="471447" cy="1730971"/>
            <a:chOff x="3414753" y="4114801"/>
            <a:chExt cx="471447" cy="1730971"/>
          </a:xfrm>
        </p:grpSpPr>
        <p:sp>
          <p:nvSpPr>
            <p:cNvPr id="46" name="Left-Right Arrow 45"/>
            <p:cNvSpPr/>
            <p:nvPr/>
          </p:nvSpPr>
          <p:spPr>
            <a:xfrm rot="5400000">
              <a:off x="2969656" y="4929229"/>
              <a:ext cx="1730971" cy="102116"/>
            </a:xfrm>
            <a:prstGeom prst="leftRightArrow">
              <a:avLst>
                <a:gd name="adj1" fmla="val 50000"/>
                <a:gd name="adj2" fmla="val 103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2969278" y="4795620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</a:t>
              </a:r>
              <a:endParaRPr lang="en-US" dirty="0"/>
            </a:p>
          </p:txBody>
        </p:sp>
      </p:grpSp>
      <p:cxnSp>
        <p:nvCxnSpPr>
          <p:cNvPr id="53" name="Straight Connector 52"/>
          <p:cNvCxnSpPr>
            <a:stCxn id="7" idx="2"/>
            <a:endCxn id="28" idx="0"/>
          </p:cNvCxnSpPr>
          <p:nvPr/>
        </p:nvCxnSpPr>
        <p:spPr>
          <a:xfrm>
            <a:off x="1333500" y="2759073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492499" y="2743198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51500" y="2749551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810500" y="2743198"/>
            <a:ext cx="0" cy="781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39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962403" y="1206497"/>
            <a:ext cx="1219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8468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3597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3854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401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5049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59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0178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8982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61887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5306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7016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4111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28725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0435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2144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955635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7273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20692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458200" y="2971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urved Connector 27"/>
          <p:cNvCxnSpPr>
            <a:stCxn id="6" idx="4"/>
            <a:endCxn id="7" idx="0"/>
          </p:cNvCxnSpPr>
          <p:nvPr/>
        </p:nvCxnSpPr>
        <p:spPr>
          <a:xfrm rot="5400000">
            <a:off x="1917701" y="317497"/>
            <a:ext cx="1384303" cy="392430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6" idx="4"/>
            <a:endCxn id="12" idx="0"/>
          </p:cNvCxnSpPr>
          <p:nvPr/>
        </p:nvCxnSpPr>
        <p:spPr>
          <a:xfrm rot="5400000">
            <a:off x="2126248" y="526044"/>
            <a:ext cx="1384303" cy="350720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4"/>
            <a:endCxn id="13" idx="0"/>
          </p:cNvCxnSpPr>
          <p:nvPr/>
        </p:nvCxnSpPr>
        <p:spPr>
          <a:xfrm rot="5400000">
            <a:off x="2334796" y="734592"/>
            <a:ext cx="1384303" cy="309011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6" idx="4"/>
            <a:endCxn id="8" idx="0"/>
          </p:cNvCxnSpPr>
          <p:nvPr/>
        </p:nvCxnSpPr>
        <p:spPr>
          <a:xfrm rot="5400000">
            <a:off x="2543343" y="943139"/>
            <a:ext cx="1384303" cy="267301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6" idx="4"/>
            <a:endCxn id="14" idx="0"/>
          </p:cNvCxnSpPr>
          <p:nvPr/>
        </p:nvCxnSpPr>
        <p:spPr>
          <a:xfrm rot="5400000">
            <a:off x="2751891" y="1151687"/>
            <a:ext cx="1384303" cy="22559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4"/>
            <a:endCxn id="16" idx="0"/>
          </p:cNvCxnSpPr>
          <p:nvPr/>
        </p:nvCxnSpPr>
        <p:spPr>
          <a:xfrm rot="5400000">
            <a:off x="2960438" y="1360234"/>
            <a:ext cx="1384303" cy="18388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6" idx="4"/>
            <a:endCxn id="9" idx="0"/>
          </p:cNvCxnSpPr>
          <p:nvPr/>
        </p:nvCxnSpPr>
        <p:spPr>
          <a:xfrm rot="5400000">
            <a:off x="3168986" y="1568782"/>
            <a:ext cx="1384303" cy="142173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6" idx="4"/>
            <a:endCxn id="17" idx="0"/>
          </p:cNvCxnSpPr>
          <p:nvPr/>
        </p:nvCxnSpPr>
        <p:spPr>
          <a:xfrm rot="5400000">
            <a:off x="3377533" y="1777329"/>
            <a:ext cx="1384303" cy="10046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6" idx="4"/>
            <a:endCxn id="18" idx="0"/>
          </p:cNvCxnSpPr>
          <p:nvPr/>
        </p:nvCxnSpPr>
        <p:spPr>
          <a:xfrm rot="5400000">
            <a:off x="3586081" y="1985877"/>
            <a:ext cx="1384303" cy="5875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6" idx="4"/>
            <a:endCxn id="20" idx="0"/>
          </p:cNvCxnSpPr>
          <p:nvPr/>
        </p:nvCxnSpPr>
        <p:spPr>
          <a:xfrm rot="5400000">
            <a:off x="3794628" y="2194424"/>
            <a:ext cx="1384303" cy="1704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6" idx="4"/>
            <a:endCxn id="21" idx="0"/>
          </p:cNvCxnSpPr>
          <p:nvPr/>
        </p:nvCxnSpPr>
        <p:spPr>
          <a:xfrm rot="16200000" flipH="1">
            <a:off x="4003175" y="2156324"/>
            <a:ext cx="1384303" cy="2466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>
            <a:stCxn id="6" idx="4"/>
            <a:endCxn id="22" idx="0"/>
          </p:cNvCxnSpPr>
          <p:nvPr/>
        </p:nvCxnSpPr>
        <p:spPr>
          <a:xfrm rot="16200000" flipH="1">
            <a:off x="4211723" y="1947777"/>
            <a:ext cx="1384303" cy="6637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6" idx="4"/>
            <a:endCxn id="10" idx="0"/>
          </p:cNvCxnSpPr>
          <p:nvPr/>
        </p:nvCxnSpPr>
        <p:spPr>
          <a:xfrm rot="16200000" flipH="1">
            <a:off x="4420270" y="1739229"/>
            <a:ext cx="1384303" cy="108083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>
            <a:stCxn id="6" idx="4"/>
            <a:endCxn id="23" idx="0"/>
          </p:cNvCxnSpPr>
          <p:nvPr/>
        </p:nvCxnSpPr>
        <p:spPr>
          <a:xfrm rot="16200000" flipH="1">
            <a:off x="4628818" y="1530682"/>
            <a:ext cx="1384303" cy="14979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>
            <a:stCxn id="6" idx="4"/>
            <a:endCxn id="24" idx="0"/>
          </p:cNvCxnSpPr>
          <p:nvPr/>
        </p:nvCxnSpPr>
        <p:spPr>
          <a:xfrm rot="16200000" flipH="1">
            <a:off x="4837365" y="1322134"/>
            <a:ext cx="1384303" cy="191502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>
            <a:stCxn id="6" idx="4"/>
            <a:endCxn id="15" idx="0"/>
          </p:cNvCxnSpPr>
          <p:nvPr/>
        </p:nvCxnSpPr>
        <p:spPr>
          <a:xfrm rot="16200000" flipH="1">
            <a:off x="5045913" y="1113587"/>
            <a:ext cx="1384303" cy="233212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6" idx="4"/>
            <a:endCxn id="25" idx="0"/>
          </p:cNvCxnSpPr>
          <p:nvPr/>
        </p:nvCxnSpPr>
        <p:spPr>
          <a:xfrm rot="16200000" flipH="1">
            <a:off x="5254460" y="905039"/>
            <a:ext cx="1384303" cy="274921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>
            <a:stCxn id="6" idx="4"/>
            <a:endCxn id="11" idx="0"/>
          </p:cNvCxnSpPr>
          <p:nvPr/>
        </p:nvCxnSpPr>
        <p:spPr>
          <a:xfrm rot="16200000" flipH="1">
            <a:off x="5463008" y="696492"/>
            <a:ext cx="1384303" cy="31663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90"/>
          <p:cNvCxnSpPr>
            <a:stCxn id="6" idx="4"/>
            <a:endCxn id="19" idx="0"/>
          </p:cNvCxnSpPr>
          <p:nvPr/>
        </p:nvCxnSpPr>
        <p:spPr>
          <a:xfrm rot="16200000" flipH="1">
            <a:off x="5671555" y="487944"/>
            <a:ext cx="1384303" cy="358340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>
            <a:stCxn id="6" idx="4"/>
            <a:endCxn id="26" idx="0"/>
          </p:cNvCxnSpPr>
          <p:nvPr/>
        </p:nvCxnSpPr>
        <p:spPr>
          <a:xfrm rot="16200000" flipH="1">
            <a:off x="5880100" y="279399"/>
            <a:ext cx="1384303" cy="400049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762000" y="4343400"/>
            <a:ext cx="1022685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430380" y="4343400"/>
            <a:ext cx="1022685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060661" y="4343400"/>
            <a:ext cx="1022685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5767139" y="4343400"/>
            <a:ext cx="1022685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7435515" y="4362450"/>
            <a:ext cx="1022685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Curved Connector 123"/>
          <p:cNvCxnSpPr>
            <a:stCxn id="7" idx="2"/>
            <a:endCxn id="117" idx="0"/>
          </p:cNvCxnSpPr>
          <p:nvPr/>
        </p:nvCxnSpPr>
        <p:spPr>
          <a:xfrm rot="16200000" flipH="1">
            <a:off x="389021" y="3459078"/>
            <a:ext cx="1143000" cy="62564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12" idx="2"/>
            <a:endCxn id="117" idx="0"/>
          </p:cNvCxnSpPr>
          <p:nvPr/>
        </p:nvCxnSpPr>
        <p:spPr>
          <a:xfrm rot="16200000" flipH="1">
            <a:off x="597569" y="3667626"/>
            <a:ext cx="1143000" cy="20854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urved Connector 128"/>
          <p:cNvCxnSpPr>
            <a:stCxn id="13" idx="2"/>
            <a:endCxn id="117" idx="0"/>
          </p:cNvCxnSpPr>
          <p:nvPr/>
        </p:nvCxnSpPr>
        <p:spPr>
          <a:xfrm rot="5400000">
            <a:off x="806117" y="3667627"/>
            <a:ext cx="1143000" cy="20854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stCxn id="8" idx="2"/>
            <a:endCxn id="117" idx="0"/>
          </p:cNvCxnSpPr>
          <p:nvPr/>
        </p:nvCxnSpPr>
        <p:spPr>
          <a:xfrm rot="5400000">
            <a:off x="1014664" y="3459079"/>
            <a:ext cx="1143000" cy="62564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urved Connector 134"/>
          <p:cNvCxnSpPr>
            <a:stCxn id="14" idx="2"/>
            <a:endCxn id="119" idx="0"/>
          </p:cNvCxnSpPr>
          <p:nvPr/>
        </p:nvCxnSpPr>
        <p:spPr>
          <a:xfrm rot="16200000" flipH="1">
            <a:off x="2057401" y="3459078"/>
            <a:ext cx="1143000" cy="62564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urved Connector 137"/>
          <p:cNvCxnSpPr>
            <a:stCxn id="9" idx="2"/>
            <a:endCxn id="119" idx="0"/>
          </p:cNvCxnSpPr>
          <p:nvPr/>
        </p:nvCxnSpPr>
        <p:spPr>
          <a:xfrm rot="5400000">
            <a:off x="2474497" y="3667627"/>
            <a:ext cx="1143000" cy="2085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16" idx="2"/>
            <a:endCxn id="119" idx="0"/>
          </p:cNvCxnSpPr>
          <p:nvPr/>
        </p:nvCxnSpPr>
        <p:spPr>
          <a:xfrm rot="16200000" flipH="1">
            <a:off x="2265949" y="3667626"/>
            <a:ext cx="1143000" cy="2085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urved Connector 143"/>
          <p:cNvCxnSpPr>
            <a:stCxn id="17" idx="2"/>
            <a:endCxn id="119" idx="0"/>
          </p:cNvCxnSpPr>
          <p:nvPr/>
        </p:nvCxnSpPr>
        <p:spPr>
          <a:xfrm rot="5400000">
            <a:off x="2683044" y="3459079"/>
            <a:ext cx="114300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urved Connector 146"/>
          <p:cNvCxnSpPr>
            <a:stCxn id="18" idx="2"/>
            <a:endCxn id="120" idx="0"/>
          </p:cNvCxnSpPr>
          <p:nvPr/>
        </p:nvCxnSpPr>
        <p:spPr>
          <a:xfrm rot="16200000" flipH="1">
            <a:off x="3706732" y="3478128"/>
            <a:ext cx="1143000" cy="58754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urved Connector 149"/>
          <p:cNvCxnSpPr>
            <a:stCxn id="20" idx="2"/>
            <a:endCxn id="120" idx="0"/>
          </p:cNvCxnSpPr>
          <p:nvPr/>
        </p:nvCxnSpPr>
        <p:spPr>
          <a:xfrm rot="16200000" flipH="1">
            <a:off x="3915279" y="3686675"/>
            <a:ext cx="1143000" cy="17044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urved Connector 152"/>
          <p:cNvCxnSpPr>
            <a:stCxn id="21" idx="2"/>
            <a:endCxn id="120" idx="0"/>
          </p:cNvCxnSpPr>
          <p:nvPr/>
        </p:nvCxnSpPr>
        <p:spPr>
          <a:xfrm rot="5400000">
            <a:off x="4123827" y="3648577"/>
            <a:ext cx="1143000" cy="24664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urved Connector 155"/>
          <p:cNvCxnSpPr>
            <a:stCxn id="22" idx="2"/>
            <a:endCxn id="120" idx="0"/>
          </p:cNvCxnSpPr>
          <p:nvPr/>
        </p:nvCxnSpPr>
        <p:spPr>
          <a:xfrm rot="5400000">
            <a:off x="4332375" y="3440030"/>
            <a:ext cx="1143000" cy="66374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urved Connector 158"/>
          <p:cNvCxnSpPr>
            <a:stCxn id="10" idx="2"/>
            <a:endCxn id="121" idx="0"/>
          </p:cNvCxnSpPr>
          <p:nvPr/>
        </p:nvCxnSpPr>
        <p:spPr>
          <a:xfrm rot="16200000" flipH="1">
            <a:off x="5394161" y="3459079"/>
            <a:ext cx="114300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23" idx="2"/>
            <a:endCxn id="121" idx="0"/>
          </p:cNvCxnSpPr>
          <p:nvPr/>
        </p:nvCxnSpPr>
        <p:spPr>
          <a:xfrm rot="16200000" flipH="1">
            <a:off x="5602708" y="3667626"/>
            <a:ext cx="1143000" cy="2085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urved Connector 165"/>
          <p:cNvCxnSpPr>
            <a:stCxn id="24" idx="2"/>
            <a:endCxn id="121" idx="0"/>
          </p:cNvCxnSpPr>
          <p:nvPr/>
        </p:nvCxnSpPr>
        <p:spPr>
          <a:xfrm rot="5400000">
            <a:off x="5811256" y="3667626"/>
            <a:ext cx="1143000" cy="20854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urved Connector 168"/>
          <p:cNvCxnSpPr>
            <a:stCxn id="15" idx="2"/>
            <a:endCxn id="121" idx="0"/>
          </p:cNvCxnSpPr>
          <p:nvPr/>
        </p:nvCxnSpPr>
        <p:spPr>
          <a:xfrm rot="5400000">
            <a:off x="6019804" y="3459079"/>
            <a:ext cx="1143000" cy="6256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urved Connector 171"/>
          <p:cNvCxnSpPr>
            <a:stCxn id="25" idx="2"/>
            <a:endCxn id="122" idx="0"/>
          </p:cNvCxnSpPr>
          <p:nvPr/>
        </p:nvCxnSpPr>
        <p:spPr>
          <a:xfrm rot="16200000" flipH="1">
            <a:off x="7053014" y="3468606"/>
            <a:ext cx="1162050" cy="6256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urved Connector 174"/>
          <p:cNvCxnSpPr>
            <a:stCxn id="11" idx="2"/>
            <a:endCxn id="122" idx="0"/>
          </p:cNvCxnSpPr>
          <p:nvPr/>
        </p:nvCxnSpPr>
        <p:spPr>
          <a:xfrm rot="16200000" flipH="1">
            <a:off x="7261561" y="3677153"/>
            <a:ext cx="1162050" cy="2085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urved Connector 177"/>
          <p:cNvCxnSpPr>
            <a:stCxn id="19" idx="2"/>
            <a:endCxn id="122" idx="0"/>
          </p:cNvCxnSpPr>
          <p:nvPr/>
        </p:nvCxnSpPr>
        <p:spPr>
          <a:xfrm rot="5400000">
            <a:off x="7470109" y="3677149"/>
            <a:ext cx="1162050" cy="2085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urved Connector 180"/>
          <p:cNvCxnSpPr>
            <a:stCxn id="26" idx="2"/>
            <a:endCxn id="122" idx="0"/>
          </p:cNvCxnSpPr>
          <p:nvPr/>
        </p:nvCxnSpPr>
        <p:spPr>
          <a:xfrm rot="5400000">
            <a:off x="7678654" y="3468604"/>
            <a:ext cx="1162050" cy="62564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>
            <a:off x="381000" y="5981700"/>
            <a:ext cx="8458200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Base</a:t>
            </a:r>
            <a:endParaRPr lang="en-US" dirty="0"/>
          </a:p>
        </p:txBody>
      </p:sp>
      <p:cxnSp>
        <p:nvCxnSpPr>
          <p:cNvPr id="186" name="Straight Connector 185"/>
          <p:cNvCxnSpPr>
            <a:stCxn id="117" idx="2"/>
          </p:cNvCxnSpPr>
          <p:nvPr/>
        </p:nvCxnSpPr>
        <p:spPr>
          <a:xfrm>
            <a:off x="127334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294172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4572003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278482" y="457200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7946857" y="4591050"/>
            <a:ext cx="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4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threads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228600" y="2768600"/>
            <a:ext cx="914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295400" y="3257708"/>
            <a:ext cx="2057400" cy="152400"/>
          </a:xfrm>
          <a:prstGeom prst="rightArrow">
            <a:avLst>
              <a:gd name="adj1" fmla="val 50000"/>
              <a:gd name="adj2" fmla="val 2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24499" y="2871548"/>
            <a:ext cx="199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GetCalibration</a:t>
            </a:r>
            <a:r>
              <a:rPr lang="en-US" dirty="0" smtClean="0"/>
              <a:t> ( … 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05200" y="2768600"/>
            <a:ext cx="1524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Calibration</a:t>
            </a:r>
            <a:br>
              <a:rPr lang="en-US" dirty="0" smtClean="0"/>
            </a:br>
            <a:r>
              <a:rPr lang="en-US" dirty="0" smtClean="0"/>
              <a:t>Generator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791200" y="1636811"/>
            <a:ext cx="3352800" cy="612577"/>
            <a:chOff x="5791200" y="1828800"/>
            <a:chExt cx="3352800" cy="612577"/>
          </a:xfrm>
        </p:grpSpPr>
        <p:sp>
          <p:nvSpPr>
            <p:cNvPr id="10" name="Rectangle 9"/>
            <p:cNvSpPr/>
            <p:nvPr/>
          </p:nvSpPr>
          <p:spPr>
            <a:xfrm>
              <a:off x="5791200" y="1828800"/>
              <a:ext cx="1447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1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239000" y="2133600"/>
              <a:ext cx="1905000" cy="307777"/>
              <a:chOff x="7239000" y="2133600"/>
              <a:chExt cx="1905000" cy="307777"/>
            </a:xfrm>
          </p:grpSpPr>
          <p:cxnSp>
            <p:nvCxnSpPr>
              <p:cNvPr id="20" name="Straight Connector 19"/>
              <p:cNvCxnSpPr>
                <a:stCxn id="10" idx="3"/>
              </p:cNvCxnSpPr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1</a:t>
                </a:r>
                <a:endParaRPr lang="en-US" sz="1400" dirty="0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5791200" y="2451844"/>
            <a:ext cx="3352800" cy="609600"/>
            <a:chOff x="5791200" y="2573614"/>
            <a:chExt cx="3352800" cy="609600"/>
          </a:xfrm>
        </p:grpSpPr>
        <p:sp>
          <p:nvSpPr>
            <p:cNvPr id="15" name="Rectangle 14"/>
            <p:cNvSpPr/>
            <p:nvPr/>
          </p:nvSpPr>
          <p:spPr>
            <a:xfrm>
              <a:off x="5791200" y="2573614"/>
              <a:ext cx="1447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2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239000" y="2871548"/>
              <a:ext cx="1905000" cy="307777"/>
              <a:chOff x="7239000" y="2133600"/>
              <a:chExt cx="1905000" cy="307777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2</a:t>
                </a:r>
                <a:endParaRPr lang="en-US" sz="1400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791200" y="3263900"/>
            <a:ext cx="3365500" cy="609600"/>
            <a:chOff x="5791200" y="3403600"/>
            <a:chExt cx="3365500" cy="609600"/>
          </a:xfrm>
        </p:grpSpPr>
        <p:sp>
          <p:nvSpPr>
            <p:cNvPr id="16" name="Rectangle 15"/>
            <p:cNvSpPr/>
            <p:nvPr/>
          </p:nvSpPr>
          <p:spPr>
            <a:xfrm>
              <a:off x="5791200" y="3403600"/>
              <a:ext cx="1447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3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251700" y="3688236"/>
              <a:ext cx="1905000" cy="307777"/>
              <a:chOff x="7239000" y="2133600"/>
              <a:chExt cx="1905000" cy="30777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3</a:t>
                </a:r>
                <a:endParaRPr lang="en-US" sz="1400" dirty="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5791200" y="4075956"/>
            <a:ext cx="3365500" cy="609600"/>
            <a:chOff x="5791200" y="4267200"/>
            <a:chExt cx="3365500" cy="609600"/>
          </a:xfrm>
        </p:grpSpPr>
        <p:sp>
          <p:nvSpPr>
            <p:cNvPr id="17" name="Rectangle 16"/>
            <p:cNvSpPr/>
            <p:nvPr/>
          </p:nvSpPr>
          <p:spPr>
            <a:xfrm>
              <a:off x="5791200" y="4267200"/>
              <a:ext cx="1447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Calibration 4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251700" y="4569023"/>
              <a:ext cx="1905000" cy="307777"/>
              <a:chOff x="7239000" y="2133600"/>
              <a:chExt cx="1905000" cy="307777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7239000" y="2133600"/>
                <a:ext cx="1905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7543800" y="21336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Connection 4</a:t>
                </a:r>
                <a:endParaRPr lang="en-US" sz="1400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5791200" y="4888011"/>
            <a:ext cx="1447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Calibration 5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7239000" y="5164434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43800" y="5164434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Connection 5</a:t>
            </a:r>
            <a:endParaRPr lang="en-US" sz="1400" dirty="0"/>
          </a:p>
        </p:txBody>
      </p:sp>
      <p:cxnSp>
        <p:nvCxnSpPr>
          <p:cNvPr id="42" name="Curved Connector 41"/>
          <p:cNvCxnSpPr>
            <a:stCxn id="9" idx="3"/>
            <a:endCxn id="15" idx="1"/>
          </p:cNvCxnSpPr>
          <p:nvPr/>
        </p:nvCxnSpPr>
        <p:spPr>
          <a:xfrm flipV="1">
            <a:off x="5029200" y="2756644"/>
            <a:ext cx="762000" cy="850156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9" idx="3"/>
            <a:endCxn id="18" idx="1"/>
          </p:cNvCxnSpPr>
          <p:nvPr/>
        </p:nvCxnSpPr>
        <p:spPr>
          <a:xfrm>
            <a:off x="5029200" y="3606800"/>
            <a:ext cx="762000" cy="158601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 rot="10800000">
            <a:off x="1304401" y="3721100"/>
            <a:ext cx="2057400" cy="152400"/>
          </a:xfrm>
          <a:prstGeom prst="rightArrow">
            <a:avLst>
              <a:gd name="adj1" fmla="val 50000"/>
              <a:gd name="adj2" fmla="val 2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5" grpId="0"/>
      <p:bldP spid="5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Performance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752600"/>
            <a:ext cx="80015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C++ API the only dependency is </a:t>
            </a:r>
            <a:r>
              <a:rPr lang="en-US" dirty="0" err="1" smtClean="0"/>
              <a:t>libmysql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Python wrapping is done by SWIG. No SWIG dependencies are needed for users.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Console tools are made by python 2.6+. No additional dependencies.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interface consists of two parts PHP and C++ CGI.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pages are driven by </a:t>
            </a: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399" y="1370052"/>
            <a:ext cx="18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Concise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230" y="3968591"/>
            <a:ext cx="23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Technologies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230" y="4337923"/>
            <a:ext cx="360045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C++, STL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 API for MySQL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Python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SWIG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PHP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CCDB Package provides interfaces to read and manage calibration constants for:</a:t>
            </a:r>
          </a:p>
          <a:p>
            <a:r>
              <a:rPr lang="en-US" dirty="0" smtClean="0"/>
              <a:t> JANA Users, plain C++, Python, command line,  web. </a:t>
            </a:r>
          </a:p>
          <a:p>
            <a:r>
              <a:rPr lang="en-US" dirty="0" smtClean="0"/>
              <a:t>Full featured storage is relational database (MySQL). Other storage mechanisms are possible. </a:t>
            </a:r>
          </a:p>
          <a:p>
            <a:r>
              <a:rPr lang="en-US" dirty="0" smtClean="0"/>
              <a:t>Versioning and branching for data available. </a:t>
            </a:r>
          </a:p>
          <a:p>
            <a:r>
              <a:rPr lang="en-US" dirty="0" smtClean="0"/>
              <a:t>Core API is in C++. </a:t>
            </a:r>
            <a:endParaRPr lang="en-US" dirty="0"/>
          </a:p>
          <a:p>
            <a:r>
              <a:rPr lang="en-US" dirty="0" smtClean="0"/>
              <a:t>Modular structure allows to extend package to use other storing sources. The only dependency for C++ is </a:t>
            </a:r>
            <a:r>
              <a:rPr lang="en-US" dirty="0" err="1" smtClean="0"/>
              <a:t>libmysql</a:t>
            </a:r>
            <a:r>
              <a:rPr lang="en-US" dirty="0" smtClean="0"/>
              <a:t>.</a:t>
            </a:r>
          </a:p>
          <a:p>
            <a:r>
              <a:rPr lang="en-US" dirty="0" smtClean="0"/>
              <a:t>Python wrapping is done by SWIG. That allow to have API for 19 other languages.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18276" y="6343610"/>
            <a:ext cx="2289048" cy="365760"/>
          </a:xfrm>
        </p:spPr>
        <p:txBody>
          <a:bodyPr/>
          <a:lstStyle/>
          <a:p>
            <a:fld id="{90231927-408C-49A6-AA0E-E4B777926223}" type="datetime1">
              <a:rPr lang="en-US" smtClean="0"/>
              <a:t>10/4/2011</a:t>
            </a:fld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81200" y="6328370"/>
            <a:ext cx="3833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Dmitry Romanov      romanov@jlab.org</a:t>
            </a:r>
            <a:endParaRPr lang="en-US" dirty="0"/>
          </a:p>
        </p:txBody>
      </p:sp>
      <p:pic>
        <p:nvPicPr>
          <p:cNvPr id="7" name="Picture 4" descr="http://upload.wikimedia.org/wikipedia/en/5/5a/Mephi_Logo_And_Hor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897" y="5951319"/>
            <a:ext cx="529194" cy="75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28370"/>
            <a:ext cx="12192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276600"/>
            <a:ext cx="8077200" cy="280416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Calibration constants as tables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Columns might have different types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Name paths. I.e. /FDC/pedestals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Data have versions and branches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“Data Update” by adding new version 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No Delete</a:t>
            </a: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</a:pPr>
            <a:endParaRPr lang="en-US" smtClean="0"/>
          </a:p>
          <a:p>
            <a:pPr>
              <a:lnSpc>
                <a:spcPct val="140000"/>
              </a:lnSpc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033605"/>
              </p:ext>
            </p:extLst>
          </p:nvPr>
        </p:nvGraphicFramePr>
        <p:xfrm>
          <a:off x="914400" y="1447800"/>
          <a:ext cx="6096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4E680-8F32-4DBB-B322-90D1C0B3389E}" type="datetime1">
              <a:rPr lang="en-US" smtClean="0"/>
              <a:t>10/4/2011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354353"/>
              </p:ext>
            </p:extLst>
          </p:nvPr>
        </p:nvGraphicFramePr>
        <p:xfrm>
          <a:off x="914400" y="144780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96734"/>
              </p:ext>
            </p:extLst>
          </p:nvPr>
        </p:nvGraphicFramePr>
        <p:xfrm>
          <a:off x="914400" y="14478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9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Блок-схема: процесс 90"/>
          <p:cNvSpPr/>
          <p:nvPr/>
        </p:nvSpPr>
        <p:spPr>
          <a:xfrm>
            <a:off x="1066800" y="1295400"/>
            <a:ext cx="2590800" cy="68580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</a:t>
            </a:r>
            <a:br>
              <a:rPr lang="en-US" dirty="0" smtClean="0"/>
            </a:br>
            <a:r>
              <a:rPr lang="en-US" dirty="0" smtClean="0"/>
              <a:t>User gets:          1.1 ;   1.2 ;   1.3;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</a:t>
            </a:r>
            <a:r>
              <a:rPr lang="en-US" dirty="0" err="1" smtClean="0"/>
              <a:t>jhon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User gets:          3 ;   4 ;   5;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into variations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-1029494" y="3619500"/>
            <a:ext cx="3124994" cy="79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-338072" y="330987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Time line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95400" y="1600200"/>
          <a:ext cx="21336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00"/>
                <a:gridCol w="711200"/>
                <a:gridCol w="7112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X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Y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Z</a:t>
                      </a:r>
                      <a:endParaRPr lang="ru-RU" sz="140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295400" y="2362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295400" y="30480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8" name="Соединительная линия уступом 17"/>
          <p:cNvCxnSpPr/>
          <p:nvPr/>
        </p:nvCxnSpPr>
        <p:spPr>
          <a:xfrm>
            <a:off x="3505200" y="3200400"/>
            <a:ext cx="2362200" cy="381000"/>
          </a:xfrm>
          <a:prstGeom prst="bentConnector3">
            <a:avLst>
              <a:gd name="adj1" fmla="val 99903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800600" y="3657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295400" y="39624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800600" y="4267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295400" y="4800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36600"/>
                <a:gridCol w="685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2" name="Соединительная линия уступом 31"/>
          <p:cNvCxnSpPr/>
          <p:nvPr/>
        </p:nvCxnSpPr>
        <p:spPr>
          <a:xfrm rot="10800000" flipV="1">
            <a:off x="3429000" y="4648200"/>
            <a:ext cx="2438400" cy="304800"/>
          </a:xfrm>
          <a:prstGeom prst="bentConnector3">
            <a:avLst>
              <a:gd name="adj1" fmla="val 260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247900" y="2171700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248694" y="28567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43600" y="3124200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Variation: “john”</a:t>
            </a:r>
            <a:endParaRPr lang="ru-RU" dirty="0"/>
          </a:p>
        </p:txBody>
      </p:sp>
      <p:cxnSp>
        <p:nvCxnSpPr>
          <p:cNvPr id="56" name="Прямая со стрелкой 55"/>
          <p:cNvCxnSpPr/>
          <p:nvPr/>
        </p:nvCxnSpPr>
        <p:spPr>
          <a:xfrm rot="5400000">
            <a:off x="5791994" y="4114800"/>
            <a:ext cx="151606" cy="794"/>
          </a:xfrm>
          <a:prstGeom prst="straightConnector1">
            <a:avLst/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219200" y="2133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01/01/2011</a:t>
            </a:r>
            <a:endParaRPr lang="ru-RU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1219200" y="28194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02/03/2011</a:t>
            </a:r>
            <a:endParaRPr lang="ru-RU" sz="1050" dirty="0"/>
          </a:p>
        </p:txBody>
      </p:sp>
      <p:sp>
        <p:nvSpPr>
          <p:cNvPr id="64" name="TextBox 63"/>
          <p:cNvSpPr txBox="1"/>
          <p:nvPr/>
        </p:nvSpPr>
        <p:spPr>
          <a:xfrm>
            <a:off x="1219200" y="37338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04/12/2011</a:t>
            </a:r>
            <a:endParaRPr lang="ru-RU" sz="1050" dirty="0"/>
          </a:p>
        </p:txBody>
      </p:sp>
      <p:sp>
        <p:nvSpPr>
          <p:cNvPr id="65" name="TextBox 64"/>
          <p:cNvSpPr txBox="1"/>
          <p:nvPr/>
        </p:nvSpPr>
        <p:spPr>
          <a:xfrm>
            <a:off x="4724400" y="3429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03/11/2011</a:t>
            </a:r>
            <a:endParaRPr lang="ru-RU" sz="1050" dirty="0"/>
          </a:p>
        </p:txBody>
      </p:sp>
      <p:sp>
        <p:nvSpPr>
          <p:cNvPr id="66" name="TextBox 65"/>
          <p:cNvSpPr txBox="1"/>
          <p:nvPr/>
        </p:nvSpPr>
        <p:spPr>
          <a:xfrm>
            <a:off x="4724400" y="4038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05/15/2011</a:t>
            </a:r>
            <a:endParaRPr lang="ru-RU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219200" y="4572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06/01/2011</a:t>
            </a:r>
            <a:endParaRPr lang="ru-RU" sz="105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295400" y="1295400"/>
            <a:ext cx="1923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/simple/constants </a:t>
            </a:r>
            <a:endParaRPr lang="ru-RU" dirty="0"/>
          </a:p>
        </p:txBody>
      </p:sp>
      <p:cxnSp>
        <p:nvCxnSpPr>
          <p:cNvPr id="77" name="Прямая со стрелкой 76"/>
          <p:cNvCxnSpPr/>
          <p:nvPr/>
        </p:nvCxnSpPr>
        <p:spPr>
          <a:xfrm rot="5400000">
            <a:off x="2134394" y="3657600"/>
            <a:ext cx="456406" cy="794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john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cxnSp>
        <p:nvCxnSpPr>
          <p:cNvPr id="88" name="Прямая со стрелкой 87"/>
          <p:cNvCxnSpPr/>
          <p:nvPr/>
        </p:nvCxnSpPr>
        <p:spPr>
          <a:xfrm rot="5400000">
            <a:off x="2248694" y="52951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Содержимое 2"/>
          <p:cNvSpPr>
            <a:spLocks noGrp="1"/>
          </p:cNvSpPr>
          <p:nvPr>
            <p:ph sz="quarter" idx="1"/>
          </p:nvPr>
        </p:nvSpPr>
        <p:spPr>
          <a:xfrm>
            <a:off x="5029200" y="1295400"/>
            <a:ext cx="3886200" cy="106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Variations provide branching</a:t>
            </a:r>
          </a:p>
          <a:p>
            <a:r>
              <a:rPr lang="en-US" dirty="0" smtClean="0"/>
              <a:t>Users can create variations to  work </a:t>
            </a:r>
            <a:br>
              <a:rPr lang="en-US" dirty="0" smtClean="0"/>
            </a:br>
            <a:r>
              <a:rPr lang="en-US" dirty="0" smtClean="0"/>
              <a:t>with their versions of constants</a:t>
            </a:r>
          </a:p>
          <a:p>
            <a:r>
              <a:rPr lang="en-US" dirty="0" smtClean="0"/>
              <a:t>Main branch is called “default” variation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33600" y="5181600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ru-RU" sz="2400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1.11 ;   1.22 ;   1.33;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5027-7B9F-41AD-89FF-EF4C00E0C0C1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</a:t>
            </a:fld>
            <a:endParaRPr lang="ru-RU"/>
          </a:p>
        </p:txBody>
      </p:sp>
      <p:cxnSp>
        <p:nvCxnSpPr>
          <p:cNvPr id="37" name="Прямая со стрелкой 46"/>
          <p:cNvCxnSpPr/>
          <p:nvPr/>
        </p:nvCxnSpPr>
        <p:spPr>
          <a:xfrm>
            <a:off x="2349342" y="4254416"/>
            <a:ext cx="0" cy="11430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1" animBg="1"/>
      <p:bldP spid="44" grpId="0" animBg="1"/>
      <p:bldP spid="48" grpId="0"/>
      <p:bldP spid="61" grpId="0"/>
      <p:bldP spid="63" grpId="0"/>
      <p:bldP spid="64" grpId="0"/>
      <p:bldP spid="65" grpId="0"/>
      <p:bldP spid="66" grpId="0"/>
      <p:bldP spid="67" grpId="0"/>
      <p:bldP spid="82" grpId="0" animBg="1"/>
      <p:bldP spid="90" grpId="0"/>
      <p:bldP spid="92" grpId="0" animBg="1"/>
      <p:bldP spid="9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715000" y="1752600"/>
          <a:ext cx="3048000" cy="1676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" name="Группа 30"/>
          <p:cNvGrpSpPr/>
          <p:nvPr/>
        </p:nvGrpSpPr>
        <p:grpSpPr>
          <a:xfrm>
            <a:off x="5715000" y="1752600"/>
            <a:ext cx="3048000" cy="1676400"/>
            <a:chOff x="5715000" y="1752600"/>
            <a:chExt cx="3048000" cy="16764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715000" y="1752600"/>
              <a:ext cx="3048000" cy="167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19800" y="1828800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Constants Type Table</a:t>
              </a:r>
              <a:endParaRPr lang="ru-RU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200" y="2133600"/>
              <a:ext cx="13176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directory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N_rows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N_columns</a:t>
              </a:r>
              <a:endParaRPr lang="en-US" dirty="0" smtClean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layout structure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1447800"/>
            <a:ext cx="2708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/FDC/</a:t>
            </a:r>
            <a:r>
              <a:rPr lang="en-US" sz="1600" dirty="0" err="1" smtClean="0"/>
              <a:t>CathodeStrips</a:t>
            </a:r>
            <a:r>
              <a:rPr lang="en-US" sz="1600" dirty="0" smtClean="0"/>
              <a:t>/pedestals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5791200" y="4191000"/>
            <a:ext cx="1371600" cy="1609130"/>
            <a:chOff x="7467600" y="4419600"/>
            <a:chExt cx="1371600" cy="160913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467600" y="4419600"/>
              <a:ext cx="1371600" cy="1600200"/>
            </a:xfrm>
            <a:prstGeom prst="rect">
              <a:avLst/>
            </a:prstGeom>
            <a:solidFill>
              <a:srgbClr val="F7DC15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43800" y="4495800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Directories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43800" y="5105400"/>
              <a:ext cx="106599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id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parentId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467600" y="4191000"/>
            <a:ext cx="1447800" cy="1600200"/>
            <a:chOff x="5562600" y="4419600"/>
            <a:chExt cx="1447800" cy="16002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562600" y="4419600"/>
              <a:ext cx="1447800" cy="1600200"/>
            </a:xfrm>
            <a:prstGeom prst="rect">
              <a:avLst/>
            </a:prstGeom>
            <a:solidFill>
              <a:srgbClr val="F1E65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91200" y="4495800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Columns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1200" y="4876800"/>
              <a:ext cx="840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 name</a:t>
              </a:r>
            </a:p>
            <a:p>
              <a:r>
                <a:rPr lang="en-US" dirty="0" smtClean="0"/>
                <a:t>- type</a:t>
              </a:r>
              <a:endParaRPr lang="ru-RU" dirty="0"/>
            </a:p>
          </p:txBody>
        </p:sp>
      </p:grpSp>
      <p:cxnSp>
        <p:nvCxnSpPr>
          <p:cNvPr id="25" name="Соединительная линия уступом 24"/>
          <p:cNvCxnSpPr>
            <a:stCxn id="13" idx="3"/>
            <a:endCxn id="4" idx="1"/>
          </p:cNvCxnSpPr>
          <p:nvPr/>
        </p:nvCxnSpPr>
        <p:spPr>
          <a:xfrm flipV="1">
            <a:off x="4876800" y="2590800"/>
            <a:ext cx="838200" cy="1866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4581007" y="3343793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 -  1</a:t>
            </a: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457200" y="4572000"/>
            <a:ext cx="1752600" cy="1371600"/>
            <a:chOff x="533400" y="2743200"/>
            <a:chExt cx="1905000" cy="1371600"/>
          </a:xfrm>
          <a:solidFill>
            <a:schemeClr val="bg1"/>
          </a:solidFill>
        </p:grpSpPr>
        <p:sp>
          <p:nvSpPr>
            <p:cNvPr id="15" name="Прямоугольник 14"/>
            <p:cNvSpPr/>
            <p:nvPr/>
          </p:nvSpPr>
          <p:spPr>
            <a:xfrm>
              <a:off x="533400" y="2743200"/>
              <a:ext cx="1905000" cy="137160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2819400"/>
              <a:ext cx="1400816" cy="369332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Event range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000" y="3124200"/>
              <a:ext cx="714173" cy="923330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max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run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57200" y="2971800"/>
            <a:ext cx="1752600" cy="1143000"/>
            <a:chOff x="457200" y="4495800"/>
            <a:chExt cx="1905000" cy="1143000"/>
          </a:xfrm>
          <a:solidFill>
            <a:srgbClr val="CCFF99"/>
          </a:solidFill>
        </p:grpSpPr>
        <p:sp>
          <p:nvSpPr>
            <p:cNvPr id="12" name="Прямоугольник 11"/>
            <p:cNvSpPr/>
            <p:nvPr/>
          </p:nvSpPr>
          <p:spPr>
            <a:xfrm>
              <a:off x="457200" y="4495800"/>
              <a:ext cx="1905000" cy="1143000"/>
            </a:xfrm>
            <a:prstGeom prst="rect">
              <a:avLst/>
            </a:prstGeom>
            <a:grpFill/>
            <a:ln>
              <a:solidFill>
                <a:srgbClr val="2D59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8504" y="4572000"/>
              <a:ext cx="125013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Run range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8504" y="4953000"/>
              <a:ext cx="657039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max</a:t>
              </a: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457200" y="1447800"/>
            <a:ext cx="1752600" cy="762000"/>
            <a:chOff x="457200" y="1447800"/>
            <a:chExt cx="1752600" cy="762000"/>
          </a:xfrm>
          <a:solidFill>
            <a:srgbClr val="FF9999"/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457200" y="1447800"/>
              <a:ext cx="1752600" cy="762000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1524000"/>
              <a:ext cx="105464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Variation</a:t>
              </a:r>
              <a:endParaRPr lang="ru-RU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2000" y="1828800"/>
              <a:ext cx="79701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2971800" y="1828800"/>
            <a:ext cx="1905000" cy="1447800"/>
            <a:chOff x="2971800" y="1828800"/>
            <a:chExt cx="1905000" cy="14478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971800" y="1828800"/>
              <a:ext cx="1905000" cy="144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6600" y="1905000"/>
              <a:ext cx="12998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Assignment</a:t>
              </a:r>
              <a:endParaRPr lang="ru-RU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76600" y="2209801"/>
              <a:ext cx="1447800" cy="92333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timestamp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run_range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variation</a:t>
              </a: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2971800" y="3581400"/>
            <a:ext cx="1905000" cy="1752600"/>
            <a:chOff x="2819400" y="3657600"/>
            <a:chExt cx="1905000" cy="16002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3" name="Прямоугольник 12"/>
            <p:cNvSpPr/>
            <p:nvPr/>
          </p:nvSpPr>
          <p:spPr>
            <a:xfrm>
              <a:off x="2819400" y="3657600"/>
              <a:ext cx="1905000" cy="1600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4200" y="3733800"/>
              <a:ext cx="1126719" cy="3372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Constants</a:t>
              </a:r>
              <a:endParaRPr lang="ru-RU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24200" y="4343400"/>
              <a:ext cx="1294329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DATA BLOB</a:t>
              </a:r>
            </a:p>
            <a:p>
              <a:endParaRPr lang="en-US" dirty="0" smtClean="0"/>
            </a:p>
          </p:txBody>
        </p:sp>
      </p:grpSp>
      <p:cxnSp>
        <p:nvCxnSpPr>
          <p:cNvPr id="41" name="Соединительная линия уступом 40"/>
          <p:cNvCxnSpPr>
            <a:stCxn id="4" idx="2"/>
            <a:endCxn id="7" idx="0"/>
          </p:cNvCxnSpPr>
          <p:nvPr/>
        </p:nvCxnSpPr>
        <p:spPr>
          <a:xfrm rot="5400000">
            <a:off x="6477000" y="3429000"/>
            <a:ext cx="762000" cy="762000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оединительная линия уступом 43"/>
          <p:cNvCxnSpPr>
            <a:stCxn id="4" idx="2"/>
            <a:endCxn id="9" idx="0"/>
          </p:cNvCxnSpPr>
          <p:nvPr/>
        </p:nvCxnSpPr>
        <p:spPr>
          <a:xfrm rot="16200000" flipH="1">
            <a:off x="7334250" y="3333750"/>
            <a:ext cx="762000" cy="952500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>
            <a:stCxn id="21" idx="1"/>
            <a:endCxn id="7" idx="1"/>
          </p:cNvCxnSpPr>
          <p:nvPr/>
        </p:nvCxnSpPr>
        <p:spPr>
          <a:xfrm rot="10800000">
            <a:off x="5791200" y="4991101"/>
            <a:ext cx="76200" cy="347365"/>
          </a:xfrm>
          <a:prstGeom prst="bentConnector3">
            <a:avLst>
              <a:gd name="adj1" fmla="val 400000"/>
            </a:avLst>
          </a:prstGeom>
          <a:ln w="158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11" idx="2"/>
            <a:endCxn id="13" idx="0"/>
          </p:cNvCxnSpPr>
          <p:nvPr/>
        </p:nvCxnSpPr>
        <p:spPr>
          <a:xfrm rot="5400000">
            <a:off x="3771900" y="3429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Соединительная линия уступом 76"/>
          <p:cNvCxnSpPr>
            <a:stCxn id="11" idx="1"/>
            <a:endCxn id="12" idx="3"/>
          </p:cNvCxnSpPr>
          <p:nvPr/>
        </p:nvCxnSpPr>
        <p:spPr>
          <a:xfrm rot="10800000" flipV="1">
            <a:off x="2209800" y="2552700"/>
            <a:ext cx="762000" cy="990600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оединительная линия уступом 79"/>
          <p:cNvCxnSpPr>
            <a:stCxn id="11" idx="1"/>
            <a:endCxn id="15" idx="3"/>
          </p:cNvCxnSpPr>
          <p:nvPr/>
        </p:nvCxnSpPr>
        <p:spPr>
          <a:xfrm rot="10800000" flipV="1">
            <a:off x="2209800" y="2552700"/>
            <a:ext cx="762000" cy="2705100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11" idx="1"/>
            <a:endCxn id="14" idx="3"/>
          </p:cNvCxnSpPr>
          <p:nvPr/>
        </p:nvCxnSpPr>
        <p:spPr>
          <a:xfrm rot="10800000">
            <a:off x="2209800" y="1828800"/>
            <a:ext cx="762000" cy="723900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7722-CC3A-4FF6-AB60-A1C62B011C40}" type="datetime1">
              <a:rPr lang="en-US" smtClean="0"/>
              <a:t>10/4/2011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MySQL database layout</a:t>
            </a:r>
            <a:endParaRPr lang="ru-RU" dirty="0"/>
          </a:p>
        </p:txBody>
      </p:sp>
      <p:pic>
        <p:nvPicPr>
          <p:cNvPr id="1027" name="Picture 3" descr="C:\AProjects\CCDB\MySQL\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816469" cy="5010557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CF6C-C3C1-4C7C-AAE8-E7AE7D9BF8AE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and JANA interface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Two main parts:</a:t>
            </a:r>
          </a:p>
          <a:p>
            <a:pPr>
              <a:buNone/>
            </a:pPr>
            <a:r>
              <a:rPr lang="en-US" sz="1800" dirty="0" smtClean="0"/>
              <a:t>1) </a:t>
            </a:r>
            <a:r>
              <a:rPr lang="en-US" sz="1800" b="1" dirty="0" err="1" smtClean="0">
                <a:solidFill>
                  <a:srgbClr val="C00000"/>
                </a:solidFill>
              </a:rPr>
              <a:t>JCalibrationGenerator</a:t>
            </a:r>
            <a:r>
              <a:rPr lang="en-US" sz="1800" dirty="0" smtClean="0"/>
              <a:t> A generator class (e.g. </a:t>
            </a:r>
            <a:r>
              <a:rPr lang="en-US" sz="1800" dirty="0" err="1" smtClean="0"/>
              <a:t>JCalibrationGeneratorMySQL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2) </a:t>
            </a:r>
            <a:r>
              <a:rPr lang="en-US" sz="1800" b="1" dirty="0" err="1" smtClean="0">
                <a:solidFill>
                  <a:srgbClr val="0070C0"/>
                </a:solidFill>
              </a:rPr>
              <a:t>Jcalibration</a:t>
            </a:r>
            <a:r>
              <a:rPr lang="en-US" sz="1800" b="1" dirty="0" smtClean="0">
                <a:solidFill>
                  <a:srgbClr val="0070C0"/>
                </a:solidFill>
              </a:rPr>
              <a:t> </a:t>
            </a:r>
            <a:r>
              <a:rPr lang="en-US" sz="1800" dirty="0" smtClean="0"/>
              <a:t> class implementing the backend itself.</a:t>
            </a:r>
          </a:p>
          <a:p>
            <a:r>
              <a:rPr lang="en-US" sz="1800" dirty="0" smtClean="0"/>
              <a:t> Retrieve calibration constants from CCDB (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())</a:t>
            </a:r>
          </a:p>
          <a:p>
            <a:r>
              <a:rPr lang="en-US" sz="1800" dirty="0" smtClean="0"/>
              <a:t> Discovery of available constants (</a:t>
            </a:r>
            <a:r>
              <a:rPr lang="en-US" sz="1800" dirty="0" err="1" smtClean="0"/>
              <a:t>GetListOfNamepaths</a:t>
            </a:r>
            <a:r>
              <a:rPr lang="en-US" sz="1800" dirty="0" smtClean="0"/>
              <a:t>()) etc.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Jcallibration</a:t>
            </a:r>
            <a:r>
              <a:rPr lang="en-US" sz="1800" dirty="0" smtClean="0"/>
              <a:t> * </a:t>
            </a:r>
            <a:r>
              <a:rPr lang="en-US" sz="1800" dirty="0" err="1" smtClean="0"/>
              <a:t>calib</a:t>
            </a:r>
            <a:r>
              <a:rPr lang="en-US" sz="1800" dirty="0" smtClean="0"/>
              <a:t> = </a:t>
            </a:r>
            <a:r>
              <a:rPr lang="en-US" sz="1800" dirty="0" err="1" smtClean="0"/>
              <a:t>jApp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()</a:t>
            </a: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>vector&lt;double&gt; </a:t>
            </a:r>
            <a:r>
              <a:rPr lang="en-US" sz="1800" dirty="0" smtClean="0"/>
              <a:t>constants;</a:t>
            </a:r>
            <a:br>
              <a:rPr lang="en-US" sz="1800" dirty="0" smtClean="0"/>
            </a:b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 </a:t>
            </a:r>
            <a:r>
              <a:rPr lang="en-US" sz="1800" dirty="0" smtClean="0">
                <a:solidFill>
                  <a:srgbClr val="C00000"/>
                </a:solidFill>
              </a:rPr>
              <a:t>“/simple/constants”</a:t>
            </a:r>
            <a:r>
              <a:rPr lang="en-US" sz="1800" dirty="0" smtClean="0"/>
              <a:t>);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 </a:t>
            </a:r>
            <a:r>
              <a:rPr lang="en-US" sz="1800" dirty="0" smtClean="0">
                <a:solidFill>
                  <a:srgbClr val="C00000"/>
                </a:solidFill>
              </a:rPr>
              <a:t>“/simple/constants”, </a:t>
            </a:r>
            <a:r>
              <a:rPr lang="en-US" sz="1800" dirty="0" smtClean="0">
                <a:solidFill>
                  <a:srgbClr val="00B050"/>
                </a:solidFill>
              </a:rPr>
              <a:t>/*variation */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“john”</a:t>
            </a:r>
            <a:r>
              <a:rPr lang="en-US" sz="1800" dirty="0" smtClean="0"/>
              <a:t>); 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</a:t>
            </a:r>
            <a:r>
              <a:rPr lang="en-US" sz="1800" dirty="0" smtClean="0">
                <a:solidFill>
                  <a:srgbClr val="C00000"/>
                </a:solidFill>
              </a:rPr>
              <a:t> “/simple/constants”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00B050"/>
                </a:solidFill>
              </a:rPr>
              <a:t>/*variation */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“john”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00B050"/>
                </a:solidFill>
              </a:rPr>
              <a:t>/*time*/ </a:t>
            </a:r>
            <a:r>
              <a:rPr lang="en-US" sz="1800" dirty="0" smtClean="0"/>
              <a:t>time); </a:t>
            </a:r>
            <a:br>
              <a:rPr lang="en-US" sz="1800" dirty="0" smtClean="0"/>
            </a:br>
            <a:endParaRPr lang="en-US" sz="1800" dirty="0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 l="27778" t="52907" r="25000" b="33140"/>
          <a:stretch>
            <a:fillRect/>
          </a:stretch>
        </p:blipFill>
        <p:spPr bwMode="auto">
          <a:xfrm>
            <a:off x="762000" y="1981200"/>
            <a:ext cx="690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39D3-6F56-416D-86DB-2B3B976DB752}" type="datetime1">
              <a:rPr lang="en-US" smtClean="0"/>
              <a:t>10/4/2011</a:t>
            </a:fld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10/4/2011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3138686"/>
            <a:ext cx="8229600" cy="163548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DCallibration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* </a:t>
            </a: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application-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 returns </a:t>
            </a:r>
            <a:r>
              <a:rPr lang="en-US" sz="1300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*/</a:t>
            </a:r>
          </a:p>
          <a:p>
            <a:pPr marL="0" indent="0">
              <a:buNone/>
            </a:pP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double constants 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 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/*time*/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time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1677154"/>
            <a:ext cx="8229600" cy="109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 </a:t>
            </a:r>
            <a:r>
              <a:rPr lang="en-US" sz="1200" dirty="0" smtClean="0">
                <a:solidFill>
                  <a:srgbClr val="00B050"/>
                </a:solidFill>
              </a:rPr>
              <a:t>Somewhere </a:t>
            </a:r>
            <a:r>
              <a:rPr lang="en-US" sz="1200" dirty="0">
                <a:solidFill>
                  <a:srgbClr val="00B050"/>
                </a:solidFill>
              </a:rPr>
              <a:t>in “application” class</a:t>
            </a: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Font typeface="Wingdings 3"/>
              <a:buNone/>
            </a:pP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</a:t>
            </a:r>
            <a:r>
              <a:rPr lang="en-US" sz="13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*</a:t>
            </a: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b="1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DCalibrationGenerator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-&gt;</a:t>
            </a:r>
            <a:r>
              <a:rPr lang="en-US" sz="13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GetCalibration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(</a:t>
            </a:r>
          </a:p>
          <a:p>
            <a:pPr marL="0" indent="0">
              <a:buNone/>
            </a:pPr>
            <a:r>
              <a:rPr lang="en-US" sz="13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mysql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://ccdb_user@halld1.jlab.org”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/*run number*/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1000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b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/*variation*/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“default”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7734"/>
            <a:ext cx="1443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Initialization.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769354"/>
            <a:ext cx="182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Getting the data. </a:t>
            </a:r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609600" y="5136436"/>
            <a:ext cx="8229600" cy="11119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constants by rows and column names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map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multi type 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 smtClean="0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multi_rows_constants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”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8300" y="4767104"/>
            <a:ext cx="3135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Multi-row and multi-type data.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package design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32812" y="1590623"/>
            <a:ext cx="1454206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JANA</a:t>
            </a:r>
            <a:r>
              <a:rPr lang="en-US" dirty="0" smtClean="0"/>
              <a:t> Users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99548" y="1588532"/>
            <a:ext cx="1507677" cy="7620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Python Users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88545" y="3046696"/>
            <a:ext cx="2007537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15200" y="1590623"/>
            <a:ext cx="1447799" cy="762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 Command      line tools _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1000" y="3047999"/>
            <a:ext cx="1524000" cy="821921"/>
          </a:xfrm>
          <a:prstGeom prst="rect">
            <a:avLst/>
          </a:prstGeom>
          <a:solidFill>
            <a:srgbClr val="754D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engine</a:t>
            </a:r>
          </a:p>
          <a:p>
            <a:pPr algn="ctr"/>
            <a:r>
              <a:rPr lang="en-US" dirty="0" smtClean="0"/>
              <a:t>PHP </a:t>
            </a:r>
          </a:p>
          <a:p>
            <a:pPr algn="ctr"/>
            <a:r>
              <a:rPr lang="en-US" dirty="0" smtClean="0"/>
              <a:t>C++ CGI</a:t>
            </a:r>
            <a:endParaRPr lang="ru-RU" dirty="0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3289651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28600" y="1219200"/>
            <a:ext cx="8686800" cy="12192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962400" y="1219200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62400" y="1590623"/>
            <a:ext cx="1339850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Users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499548" y="2989156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155825" y="3048000"/>
            <a:ext cx="836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grpSp>
        <p:nvGrpSpPr>
          <p:cNvPr id="3" name="Group 2"/>
          <p:cNvGrpSpPr/>
          <p:nvPr/>
        </p:nvGrpSpPr>
        <p:grpSpPr>
          <a:xfrm>
            <a:off x="381000" y="1590623"/>
            <a:ext cx="1676400" cy="762000"/>
            <a:chOff x="381000" y="1590623"/>
            <a:chExt cx="1676400" cy="7620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81000" y="1590623"/>
              <a:ext cx="1676400" cy="762000"/>
            </a:xfrm>
            <a:prstGeom prst="roundRect">
              <a:avLst/>
            </a:prstGeom>
            <a:solidFill>
              <a:srgbClr val="EFEFEF"/>
            </a:solidFill>
            <a:ln cap="rnd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C000"/>
                  </a:solidFill>
                </a:rPr>
                <a:t>WEB</a:t>
              </a:r>
              <a:endParaRPr lang="ru-RU" dirty="0">
                <a:solidFill>
                  <a:srgbClr val="FFC000"/>
                </a:solidFill>
              </a:endParaRPr>
            </a:p>
          </p:txBody>
        </p:sp>
        <p:pic>
          <p:nvPicPr>
            <p:cNvPr id="1026" name="Picture 2" descr="http://www.youthedesigner.com/wp-content/uploads/2008/05/free-vector-images-globe-icon-set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76" t="50000" r="38906" b="2896"/>
            <a:stretch/>
          </p:blipFill>
          <p:spPr bwMode="auto">
            <a:xfrm>
              <a:off x="504188" y="1828800"/>
              <a:ext cx="314962" cy="31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21067" y="4009277"/>
            <a:ext cx="3042833" cy="2126454"/>
            <a:chOff x="221067" y="4009277"/>
            <a:chExt cx="3042833" cy="2126454"/>
          </a:xfrm>
        </p:grpSpPr>
        <p:sp>
          <p:nvSpPr>
            <p:cNvPr id="44" name="Прямоугольник 6"/>
            <p:cNvSpPr/>
            <p:nvPr/>
          </p:nvSpPr>
          <p:spPr>
            <a:xfrm>
              <a:off x="248197" y="4414391"/>
              <a:ext cx="1686276" cy="655983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SQLite Provider</a:t>
              </a:r>
              <a:endParaRPr lang="ru-RU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Блок-схема: магнитный диск 13"/>
            <p:cNvSpPr/>
            <p:nvPr/>
          </p:nvSpPr>
          <p:spPr>
            <a:xfrm>
              <a:off x="221067" y="5507696"/>
              <a:ext cx="1713406" cy="628035"/>
            </a:xfrm>
            <a:prstGeom prst="flowChartMagneticDisk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SQLite</a:t>
              </a:r>
              <a:endPara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Двойная стрелка вверх/вниз 30"/>
            <p:cNvSpPr/>
            <p:nvPr/>
          </p:nvSpPr>
          <p:spPr>
            <a:xfrm>
              <a:off x="915265" y="5060746"/>
              <a:ext cx="304800" cy="437322"/>
            </a:xfrm>
            <a:prstGeom prst="upDownArrow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04900" y="4009277"/>
              <a:ext cx="2159000" cy="331985"/>
            </a:xfrm>
            <a:custGeom>
              <a:avLst/>
              <a:gdLst>
                <a:gd name="connsiteX0" fmla="*/ 0 w 2184400"/>
                <a:gd name="connsiteY0" fmla="*/ 400084 h 400084"/>
                <a:gd name="connsiteX1" fmla="*/ 749300 w 2184400"/>
                <a:gd name="connsiteY1" fmla="*/ 6384 h 400084"/>
                <a:gd name="connsiteX2" fmla="*/ 1841500 w 2184400"/>
                <a:gd name="connsiteY2" fmla="*/ 146084 h 400084"/>
                <a:gd name="connsiteX3" fmla="*/ 2184400 w 2184400"/>
                <a:gd name="connsiteY3" fmla="*/ 6384 h 400084"/>
                <a:gd name="connsiteX4" fmla="*/ 2184400 w 2184400"/>
                <a:gd name="connsiteY4" fmla="*/ 6384 h 400084"/>
                <a:gd name="connsiteX0" fmla="*/ 0 w 2184400"/>
                <a:gd name="connsiteY0" fmla="*/ 333769 h 333769"/>
                <a:gd name="connsiteX1" fmla="*/ 749300 w 2184400"/>
                <a:gd name="connsiteY1" fmla="*/ 3910 h 333769"/>
                <a:gd name="connsiteX2" fmla="*/ 1841500 w 2184400"/>
                <a:gd name="connsiteY2" fmla="*/ 143610 h 333769"/>
                <a:gd name="connsiteX3" fmla="*/ 2184400 w 2184400"/>
                <a:gd name="connsiteY3" fmla="*/ 3910 h 333769"/>
                <a:gd name="connsiteX4" fmla="*/ 2184400 w 2184400"/>
                <a:gd name="connsiteY4" fmla="*/ 3910 h 33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400" h="333769">
                  <a:moveTo>
                    <a:pt x="0" y="333769"/>
                  </a:moveTo>
                  <a:cubicBezTo>
                    <a:pt x="221191" y="158085"/>
                    <a:pt x="442383" y="35603"/>
                    <a:pt x="749300" y="3910"/>
                  </a:cubicBezTo>
                  <a:cubicBezTo>
                    <a:pt x="1056217" y="-27783"/>
                    <a:pt x="1602317" y="143610"/>
                    <a:pt x="1841500" y="143610"/>
                  </a:cubicBezTo>
                  <a:cubicBezTo>
                    <a:pt x="2080683" y="143610"/>
                    <a:pt x="2184400" y="3910"/>
                    <a:pt x="2184400" y="3910"/>
                  </a:cubicBezTo>
                  <a:lnTo>
                    <a:pt x="2184400" y="3910"/>
                  </a:lnTo>
                </a:path>
              </a:pathLst>
            </a:custGeom>
            <a:solidFill>
              <a:schemeClr val="bg1"/>
            </a:solidFill>
            <a:ln w="28575">
              <a:prstDash val="dash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819900" y="4404762"/>
            <a:ext cx="1943099" cy="1846659"/>
            <a:chOff x="6819900" y="4404762"/>
            <a:chExt cx="1943099" cy="1846659"/>
          </a:xfrm>
        </p:grpSpPr>
        <p:sp>
          <p:nvSpPr>
            <p:cNvPr id="11" name="Rectangle 10"/>
            <p:cNvSpPr/>
            <p:nvPr/>
          </p:nvSpPr>
          <p:spPr>
            <a:xfrm>
              <a:off x="6819900" y="4404762"/>
              <a:ext cx="1943099" cy="1702906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34200" y="4404762"/>
              <a:ext cx="1752600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Ruby</a:t>
              </a:r>
            </a:p>
            <a:p>
              <a:pPr algn="ctr"/>
              <a:r>
                <a:rPr lang="en-US" dirty="0" smtClean="0"/>
                <a:t>Java</a:t>
              </a:r>
            </a:p>
            <a:p>
              <a:pPr algn="ctr"/>
              <a:r>
                <a:rPr lang="en-US" dirty="0" smtClean="0"/>
                <a:t>.NET</a:t>
              </a:r>
            </a:p>
            <a:p>
              <a:pPr algn="ctr"/>
              <a:r>
                <a:rPr lang="en-US" sz="1400" dirty="0" smtClean="0"/>
                <a:t>+</a:t>
              </a:r>
            </a:p>
            <a:p>
              <a:pPr algn="ctr"/>
              <a:r>
                <a:rPr lang="en-US" sz="1400" dirty="0" smtClean="0"/>
                <a:t>20 more </a:t>
              </a:r>
            </a:p>
            <a:p>
              <a:pPr algn="ctr"/>
              <a:r>
                <a:rPr lang="en-US" sz="1400" dirty="0" smtClean="0"/>
                <a:t>languages</a:t>
              </a:r>
            </a:p>
            <a:p>
              <a:endParaRPr lang="en-US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10/4/2011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6" name="Стрелка вправо 24"/>
          <p:cNvSpPr/>
          <p:nvPr/>
        </p:nvSpPr>
        <p:spPr>
          <a:xfrm rot="16200000">
            <a:off x="4785606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24"/>
          <p:cNvSpPr/>
          <p:nvPr/>
        </p:nvSpPr>
        <p:spPr>
          <a:xfrm rot="16200000">
            <a:off x="6476683" y="2552381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24"/>
          <p:cNvSpPr/>
          <p:nvPr/>
        </p:nvSpPr>
        <p:spPr>
          <a:xfrm rot="16200000">
            <a:off x="7837169" y="2552382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24"/>
          <p:cNvSpPr/>
          <p:nvPr/>
        </p:nvSpPr>
        <p:spPr>
          <a:xfrm rot="16200000">
            <a:off x="1018135" y="2525064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Group 23"/>
          <p:cNvGrpSpPr/>
          <p:nvPr/>
        </p:nvGrpSpPr>
        <p:grpSpPr>
          <a:xfrm>
            <a:off x="2385039" y="3048000"/>
            <a:ext cx="3762023" cy="3069296"/>
            <a:chOff x="2385039" y="3048000"/>
            <a:chExt cx="3762023" cy="3069296"/>
          </a:xfrm>
        </p:grpSpPr>
        <p:grpSp>
          <p:nvGrpSpPr>
            <p:cNvPr id="22" name="Group 21"/>
            <p:cNvGrpSpPr/>
            <p:nvPr/>
          </p:nvGrpSpPr>
          <p:grpSpPr>
            <a:xfrm>
              <a:off x="2385039" y="3048000"/>
              <a:ext cx="3762023" cy="3069296"/>
              <a:chOff x="2362199" y="3048000"/>
              <a:chExt cx="3762023" cy="3069296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2362199" y="3048000"/>
                <a:ext cx="3762023" cy="3069296"/>
                <a:chOff x="3417454" y="3125856"/>
                <a:chExt cx="3762023" cy="3208810"/>
              </a:xfrm>
            </p:grpSpPr>
            <p:sp>
              <p:nvSpPr>
                <p:cNvPr id="6" name="Прямоугольник 5"/>
                <p:cNvSpPr/>
                <p:nvPr/>
              </p:nvSpPr>
              <p:spPr>
                <a:xfrm>
                  <a:off x="4255655" y="3125856"/>
                  <a:ext cx="2059067" cy="9144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err="1" smtClean="0"/>
                    <a:t>Calib</a:t>
                  </a:r>
                  <a:r>
                    <a:rPr lang="en-US" dirty="0" smtClean="0"/>
                    <a:t>. DB API</a:t>
                  </a:r>
                </a:p>
                <a:p>
                  <a:pPr algn="ctr"/>
                  <a:r>
                    <a:rPr lang="en-US" dirty="0" smtClean="0"/>
                    <a:t>C++</a:t>
                  </a:r>
                  <a:endParaRPr lang="ru-RU" dirty="0"/>
                </a:p>
              </p:txBody>
            </p:sp>
            <p:sp>
              <p:nvSpPr>
                <p:cNvPr id="7" name="Прямоугольник 6"/>
                <p:cNvSpPr/>
                <p:nvPr/>
              </p:nvSpPr>
              <p:spPr>
                <a:xfrm>
                  <a:off x="3417455" y="4544290"/>
                  <a:ext cx="1676400" cy="68580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err="1" smtClean="0"/>
                    <a:t>MySQL</a:t>
                  </a:r>
                  <a:r>
                    <a:rPr lang="en-US" sz="1600" dirty="0" smtClean="0"/>
                    <a:t> Provider</a:t>
                  </a:r>
                  <a:endParaRPr lang="ru-RU" sz="1600" dirty="0"/>
                </a:p>
              </p:txBody>
            </p:sp>
            <p:sp>
              <p:nvSpPr>
                <p:cNvPr id="8" name="Прямоугольник 7"/>
                <p:cNvSpPr/>
                <p:nvPr/>
              </p:nvSpPr>
              <p:spPr>
                <a:xfrm>
                  <a:off x="5503077" y="4544290"/>
                  <a:ext cx="1676400" cy="685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File Provider</a:t>
                  </a:r>
                  <a:endParaRPr lang="ru-RU" sz="1600" dirty="0"/>
                </a:p>
              </p:txBody>
            </p:sp>
            <p:sp>
              <p:nvSpPr>
                <p:cNvPr id="9" name="Блок-схема: магнитный диск 8"/>
                <p:cNvSpPr/>
                <p:nvPr/>
              </p:nvSpPr>
              <p:spPr>
                <a:xfrm>
                  <a:off x="5503077" y="5697357"/>
                  <a:ext cx="1660525" cy="637309"/>
                </a:xfrm>
                <a:prstGeom prst="flowChartMagneticDisk">
                  <a:avLst/>
                </a:prstGeom>
                <a:solidFill>
                  <a:srgbClr val="2D591B"/>
                </a:solidFill>
                <a:scene3d>
                  <a:camera prst="perspective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Local  DB Files</a:t>
                  </a:r>
                  <a:endParaRPr lang="ru-RU" sz="1600" dirty="0"/>
                </a:p>
              </p:txBody>
            </p:sp>
            <p:sp>
              <p:nvSpPr>
                <p:cNvPr id="14" name="Блок-схема: магнитный диск 13"/>
                <p:cNvSpPr/>
                <p:nvPr/>
              </p:nvSpPr>
              <p:spPr>
                <a:xfrm>
                  <a:off x="3417454" y="5687291"/>
                  <a:ext cx="1700645" cy="637309"/>
                </a:xfrm>
                <a:prstGeom prst="flowChartMagneticDisk">
                  <a:avLst/>
                </a:prstGeom>
                <a:solidFill>
                  <a:srgbClr val="13351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MySQL Server</a:t>
                  </a:r>
                  <a:endParaRPr lang="ru-RU" sz="1600" dirty="0"/>
                </a:p>
              </p:txBody>
            </p:sp>
            <p:sp>
              <p:nvSpPr>
                <p:cNvPr id="29" name="Двойная стрелка вверх/вниз 28"/>
                <p:cNvSpPr/>
                <p:nvPr/>
              </p:nvSpPr>
              <p:spPr>
                <a:xfrm rot="2763548">
                  <a:off x="4579680" y="4025174"/>
                  <a:ext cx="304800" cy="533400"/>
                </a:xfrm>
                <a:prstGeom prst="upDownArrow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войная стрелка вверх/вниз 29"/>
                <p:cNvSpPr/>
                <p:nvPr/>
              </p:nvSpPr>
              <p:spPr>
                <a:xfrm rot="19029722">
                  <a:off x="5635882" y="4022334"/>
                  <a:ext cx="304800" cy="533400"/>
                </a:xfrm>
                <a:prstGeom prst="upDown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144520" y="5116359"/>
                <a:ext cx="152400" cy="363237"/>
                <a:chOff x="3081020" y="5127966"/>
                <a:chExt cx="152400" cy="363237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>
                  <a:off x="3081020" y="5165107"/>
                  <a:ext cx="0" cy="326096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>
                  <a:off x="3233420" y="5127966"/>
                  <a:ext cx="0" cy="326096"/>
                </a:xfrm>
                <a:prstGeom prst="straightConnector1">
                  <a:avLst/>
                </a:prstGeom>
                <a:ln w="38100"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3" name="Straight Arrow Connector 52"/>
            <p:cNvCxnSpPr/>
            <p:nvPr/>
          </p:nvCxnSpPr>
          <p:spPr>
            <a:xfrm>
              <a:off x="5257800" y="5126359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5410200" y="5087300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Стрелка вправо 24"/>
          <p:cNvSpPr/>
          <p:nvPr/>
        </p:nvSpPr>
        <p:spPr>
          <a:xfrm rot="10800000">
            <a:off x="2057399" y="3317670"/>
            <a:ext cx="1066800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24"/>
          <p:cNvSpPr/>
          <p:nvPr/>
        </p:nvSpPr>
        <p:spPr>
          <a:xfrm>
            <a:off x="5410199" y="3317670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Freeform 62"/>
          <p:cNvSpPr/>
          <p:nvPr/>
        </p:nvSpPr>
        <p:spPr>
          <a:xfrm rot="11616778" flipH="1">
            <a:off x="5780198" y="3774533"/>
            <a:ext cx="1686234" cy="377685"/>
          </a:xfrm>
          <a:custGeom>
            <a:avLst/>
            <a:gdLst>
              <a:gd name="connsiteX0" fmla="*/ 0 w 2184400"/>
              <a:gd name="connsiteY0" fmla="*/ 400084 h 400084"/>
              <a:gd name="connsiteX1" fmla="*/ 749300 w 2184400"/>
              <a:gd name="connsiteY1" fmla="*/ 6384 h 400084"/>
              <a:gd name="connsiteX2" fmla="*/ 1841500 w 2184400"/>
              <a:gd name="connsiteY2" fmla="*/ 146084 h 400084"/>
              <a:gd name="connsiteX3" fmla="*/ 2184400 w 2184400"/>
              <a:gd name="connsiteY3" fmla="*/ 6384 h 400084"/>
              <a:gd name="connsiteX4" fmla="*/ 2184400 w 2184400"/>
              <a:gd name="connsiteY4" fmla="*/ 6384 h 400084"/>
              <a:gd name="connsiteX0" fmla="*/ 0 w 2184400"/>
              <a:gd name="connsiteY0" fmla="*/ 333769 h 333769"/>
              <a:gd name="connsiteX1" fmla="*/ 749300 w 2184400"/>
              <a:gd name="connsiteY1" fmla="*/ 3910 h 333769"/>
              <a:gd name="connsiteX2" fmla="*/ 1841500 w 2184400"/>
              <a:gd name="connsiteY2" fmla="*/ 143610 h 333769"/>
              <a:gd name="connsiteX3" fmla="*/ 2184400 w 2184400"/>
              <a:gd name="connsiteY3" fmla="*/ 3910 h 333769"/>
              <a:gd name="connsiteX4" fmla="*/ 2184400 w 2184400"/>
              <a:gd name="connsiteY4" fmla="*/ 3910 h 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4400" h="333769">
                <a:moveTo>
                  <a:pt x="0" y="333769"/>
                </a:moveTo>
                <a:cubicBezTo>
                  <a:pt x="221191" y="158085"/>
                  <a:pt x="442383" y="35603"/>
                  <a:pt x="749300" y="3910"/>
                </a:cubicBezTo>
                <a:cubicBezTo>
                  <a:pt x="1056217" y="-27783"/>
                  <a:pt x="1602317" y="143610"/>
                  <a:pt x="1841500" y="143610"/>
                </a:cubicBezTo>
                <a:cubicBezTo>
                  <a:pt x="2080683" y="143610"/>
                  <a:pt x="2184400" y="3910"/>
                  <a:pt x="2184400" y="3910"/>
                </a:cubicBezTo>
                <a:lnTo>
                  <a:pt x="2184400" y="3910"/>
                </a:lnTo>
              </a:path>
            </a:pathLst>
          </a:cu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pic>
        <p:nvPicPr>
          <p:cNvPr id="51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763" y="1842327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5" grpId="0" animBg="1"/>
      <p:bldP spid="41" grpId="0"/>
      <p:bldP spid="42" grpId="0"/>
      <p:bldP spid="46" grpId="0" animBg="1"/>
      <p:bldP spid="48" grpId="0" animBg="1"/>
      <p:bldP spid="49" grpId="0" animBg="1"/>
      <p:bldP spid="50" grpId="0" animBg="1"/>
      <p:bldP spid="57" grpId="0" animBg="1"/>
      <p:bldP spid="58" grpId="0" animBg="1"/>
      <p:bldP spid="6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Другая 1">
      <a:majorFont>
        <a:latin typeface="Arial Narrow"/>
        <a:ea typeface=""/>
        <a:cs typeface=""/>
      </a:majorFont>
      <a:minorFont>
        <a:latin typeface="Calibri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5702</TotalTime>
  <Words>1348</Words>
  <Application>Microsoft Office PowerPoint</Application>
  <PresentationFormat>On-screen Show (4:3)</PresentationFormat>
  <Paragraphs>449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Начальная</vt:lpstr>
      <vt:lpstr>Calibration database</vt:lpstr>
      <vt:lpstr>CCDB package overview </vt:lpstr>
      <vt:lpstr>Basic concepts</vt:lpstr>
      <vt:lpstr>Deep into variations</vt:lpstr>
      <vt:lpstr>Database layout structure</vt:lpstr>
      <vt:lpstr>MySQL database layout</vt:lpstr>
      <vt:lpstr>C++ and JANA interface</vt:lpstr>
      <vt:lpstr>Code example</vt:lpstr>
      <vt:lpstr>Overall package design</vt:lpstr>
      <vt:lpstr>SWIG</vt:lpstr>
      <vt:lpstr>CCDB shell and command line tools</vt:lpstr>
      <vt:lpstr>Command line tools implementation</vt:lpstr>
      <vt:lpstr>CCDBCMD Live example</vt:lpstr>
      <vt:lpstr>Web interface approach</vt:lpstr>
      <vt:lpstr>What is JQuery?</vt:lpstr>
      <vt:lpstr>Web interface</vt:lpstr>
      <vt:lpstr>CCDB text files</vt:lpstr>
      <vt:lpstr>Performance budget </vt:lpstr>
      <vt:lpstr>Unit testing</vt:lpstr>
      <vt:lpstr>Multi Threading</vt:lpstr>
      <vt:lpstr>Simple synchronization</vt:lpstr>
      <vt:lpstr>Simple synchronization 2</vt:lpstr>
      <vt:lpstr>Synchronization</vt:lpstr>
      <vt:lpstr>Getting threads</vt:lpstr>
      <vt:lpstr>Performance</vt:lpstr>
      <vt:lpstr>Dependencies 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DmitryRA</dc:creator>
  <cp:lastModifiedBy>DmitryRa</cp:lastModifiedBy>
  <cp:revision>415</cp:revision>
  <dcterms:created xsi:type="dcterms:W3CDTF">2010-09-21T02:30:09Z</dcterms:created>
  <dcterms:modified xsi:type="dcterms:W3CDTF">2011-10-06T03:53:31Z</dcterms:modified>
</cp:coreProperties>
</file>