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5" r:id="rId3"/>
    <p:sldId id="261" r:id="rId4"/>
    <p:sldId id="259" r:id="rId5"/>
    <p:sldId id="264" r:id="rId6"/>
    <p:sldId id="267" r:id="rId7"/>
    <p:sldId id="265" r:id="rId8"/>
    <p:sldId id="266" r:id="rId9"/>
    <p:sldId id="273" r:id="rId10"/>
    <p:sldId id="268" r:id="rId11"/>
    <p:sldId id="269" r:id="rId12"/>
    <p:sldId id="270" r:id="rId13"/>
    <p:sldId id="271" r:id="rId14"/>
    <p:sldId id="272" r:id="rId15"/>
    <p:sldId id="275" r:id="rId16"/>
    <p:sldId id="284" r:id="rId17"/>
    <p:sldId id="278" r:id="rId18"/>
    <p:sldId id="280" r:id="rId19"/>
    <p:sldId id="281" r:id="rId20"/>
    <p:sldId id="282" r:id="rId21"/>
    <p:sldId id="279" r:id="rId22"/>
    <p:sldId id="283" r:id="rId23"/>
    <p:sldId id="286" r:id="rId24"/>
    <p:sldId id="263" r:id="rId25"/>
    <p:sldId id="262" r:id="rId26"/>
    <p:sldId id="258" r:id="rId27"/>
    <p:sldId id="276" r:id="rId28"/>
    <p:sldId id="27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262AD4"/>
    <a:srgbClr val="4B4F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87A6A-FECC-4FDD-B99F-4530A1D23830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7DD12-8F3F-4DD1-9DCD-38CE11432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7DD12-8F3F-4DD1-9DCD-38CE11432B6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title header_gray_41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title footer_gray_417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75450"/>
            <a:ext cx="914400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C9580-4BBA-489F-AF85-BF2DDF257D18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4E2DA-D9F9-485F-A8E4-B7857499B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C9580-4BBA-489F-AF85-BF2DDF257D18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4E2DA-D9F9-485F-A8E4-B7857499B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C9580-4BBA-489F-AF85-BF2DDF257D18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4E2DA-D9F9-485F-A8E4-B7857499B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C9580-4BBA-489F-AF85-BF2DDF257D18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4E2DA-D9F9-485F-A8E4-B7857499B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C9580-4BBA-489F-AF85-BF2DDF257D18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4E2DA-D9F9-485F-A8E4-B7857499B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C9580-4BBA-489F-AF85-BF2DDF257D18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4E2DA-D9F9-485F-A8E4-B7857499B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C9580-4BBA-489F-AF85-BF2DDF257D18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4E2DA-D9F9-485F-A8E4-B7857499B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C9580-4BBA-489F-AF85-BF2DDF257D18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4E2DA-D9F9-485F-A8E4-B7857499B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599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C9580-4BBA-489F-AF85-BF2DDF257D18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4E2DA-D9F9-485F-A8E4-B7857499B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C9580-4BBA-489F-AF85-BF2DDF257D18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4E2DA-D9F9-485F-A8E4-B7857499B8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slide footer_gray_417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18250"/>
            <a:ext cx="914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096C9580-4BBA-489F-AF85-BF2DDF257D18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2B44E2DA-D9F9-485F-A8E4-B7857499B8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4" descr="slide header_gray_417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Experimental Setup and FEL Interface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982463" y="3244334"/>
            <a:ext cx="31790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Will </a:t>
            </a:r>
            <a:r>
              <a:rPr lang="en-US" dirty="0" smtClean="0">
                <a:solidFill>
                  <a:srgbClr val="C00000"/>
                </a:solidFill>
              </a:rPr>
              <a:t>Williams and </a:t>
            </a:r>
            <a:r>
              <a:rPr lang="en-US" dirty="0" err="1" smtClean="0">
                <a:solidFill>
                  <a:srgbClr val="C00000"/>
                </a:solidFill>
              </a:rPr>
              <a:t>Zheng-Tian</a:t>
            </a:r>
            <a:r>
              <a:rPr lang="en-US" dirty="0" smtClean="0">
                <a:solidFill>
                  <a:srgbClr val="C00000"/>
                </a:solidFill>
              </a:rPr>
              <a:t> Lu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Argonne National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Beam Line Side Sour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6127" y="1262208"/>
            <a:ext cx="2688114" cy="40717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99497" y="3563391"/>
            <a:ext cx="1045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Krypton in</a:t>
            </a:r>
            <a:endParaRPr lang="en-US" sz="1600" dirty="0"/>
          </a:p>
        </p:txBody>
      </p:sp>
      <p:sp>
        <p:nvSpPr>
          <p:cNvPr id="84" name="TextBox 83"/>
          <p:cNvSpPr txBox="1"/>
          <p:nvPr/>
        </p:nvSpPr>
        <p:spPr>
          <a:xfrm>
            <a:off x="1143000" y="2743200"/>
            <a:ext cx="148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Capillary Plate</a:t>
            </a:r>
          </a:p>
          <a:p>
            <a:pPr algn="ctr"/>
            <a:r>
              <a:rPr lang="en-US" sz="1000" dirty="0" smtClean="0"/>
              <a:t>(5mm thick; 50</a:t>
            </a:r>
            <a:r>
              <a:rPr lang="en-US" sz="1000" dirty="0" smtClean="0">
                <a:latin typeface="Symbol" pitchFamily="18" charset="2"/>
              </a:rPr>
              <a:t>m</a:t>
            </a:r>
            <a:r>
              <a:rPr lang="en-US" sz="1000" dirty="0" smtClean="0"/>
              <a:t>m holes)</a:t>
            </a:r>
            <a:endParaRPr lang="en-US" sz="1000" dirty="0"/>
          </a:p>
        </p:txBody>
      </p:sp>
      <p:cxnSp>
        <p:nvCxnSpPr>
          <p:cNvPr id="90" name="Straight Arrow Connector 89"/>
          <p:cNvCxnSpPr>
            <a:stCxn id="84" idx="2"/>
            <a:endCxn id="150" idx="1"/>
          </p:cNvCxnSpPr>
          <p:nvPr/>
        </p:nvCxnSpPr>
        <p:spPr>
          <a:xfrm rot="16200000" flipH="1">
            <a:off x="2301580" y="2821818"/>
            <a:ext cx="519631" cy="13472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828800" y="990600"/>
            <a:ext cx="10342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819nm</a:t>
            </a:r>
          </a:p>
          <a:p>
            <a:pPr algn="ctr"/>
            <a:r>
              <a:rPr lang="en-US" sz="1000" dirty="0" smtClean="0"/>
              <a:t>(retro-reflected)</a:t>
            </a:r>
            <a:endParaRPr lang="en-US" sz="10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2667000" y="1219200"/>
            <a:ext cx="6096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6949" y="4800600"/>
            <a:ext cx="942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  <a:p>
            <a:pPr algn="ctr"/>
            <a:r>
              <a:rPr lang="en-US" sz="1600" dirty="0"/>
              <a:t>i</a:t>
            </a:r>
            <a:r>
              <a:rPr lang="en-US" sz="1600" dirty="0" smtClean="0"/>
              <a:t>nto slide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rot="5400000" flipH="1" flipV="1">
            <a:off x="2250121" y="3697921"/>
            <a:ext cx="990599" cy="12147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 bwMode="auto">
          <a:xfrm>
            <a:off x="531175" y="5732507"/>
            <a:ext cx="274320" cy="76200"/>
          </a:xfrm>
          <a:prstGeom prst="rect">
            <a:avLst/>
          </a:prstGeom>
          <a:blipFill dpi="0" rotWithShape="1">
            <a:blip r:embed="rId3" cstate="print">
              <a:alphaModFix amt="75000"/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5490" y="5605046"/>
            <a:ext cx="6137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Atomic Beam travelling to the right -&gt; Atomic Beam coming out of slide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Beam Line:  Side View -&gt; Looking down beam line toward the source</a:t>
            </a:r>
            <a:endParaRPr lang="en-US" dirty="0"/>
          </a:p>
        </p:txBody>
      </p:sp>
      <p:sp>
        <p:nvSpPr>
          <p:cNvPr id="14" name="Curved Left Arrow 13"/>
          <p:cNvSpPr>
            <a:spLocks noChangeAspect="1"/>
          </p:cNvSpPr>
          <p:nvPr/>
        </p:nvSpPr>
        <p:spPr>
          <a:xfrm>
            <a:off x="4724400" y="3276600"/>
            <a:ext cx="783908" cy="1175860"/>
          </a:xfrm>
          <a:prstGeom prst="curvedLeftArrow">
            <a:avLst>
              <a:gd name="adj1" fmla="val 25000"/>
              <a:gd name="adj2" fmla="val 7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31175" y="5732507"/>
            <a:ext cx="274320" cy="76200"/>
          </a:xfrm>
          <a:prstGeom prst="rect">
            <a:avLst/>
          </a:prstGeom>
          <a:blipFill dpi="0" rotWithShape="1">
            <a:blip r:embed="rId2" cstate="print">
              <a:alphaModFix amt="75000"/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5605046"/>
            <a:ext cx="2926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Atomic Beam coming out of slide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Beam Line:  Looking down beam line toward the source</a:t>
            </a:r>
            <a:endParaRPr lang="en-US" dirty="0"/>
          </a:p>
        </p:txBody>
      </p:sp>
      <p:pic>
        <p:nvPicPr>
          <p:cNvPr id="21" name="Picture 20" descr="Look toward atom sour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2355" y="1390056"/>
            <a:ext cx="5699289" cy="407788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943600" y="2057400"/>
            <a:ext cx="148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Capillary Plate</a:t>
            </a:r>
          </a:p>
          <a:p>
            <a:pPr algn="ctr"/>
            <a:r>
              <a:rPr lang="en-US" sz="1000" dirty="0" smtClean="0"/>
              <a:t>(5mm thick; 50</a:t>
            </a:r>
            <a:r>
              <a:rPr lang="en-US" sz="1000" dirty="0" smtClean="0">
                <a:latin typeface="Symbol" pitchFamily="18" charset="2"/>
              </a:rPr>
              <a:t>m</a:t>
            </a:r>
            <a:r>
              <a:rPr lang="en-US" sz="1000" dirty="0" smtClean="0"/>
              <a:t>m holes)</a:t>
            </a:r>
            <a:endParaRPr lang="en-US" sz="1000" dirty="0"/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rot="5400000">
            <a:off x="5457300" y="2578946"/>
            <a:ext cx="1260159" cy="12019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91200" y="838200"/>
            <a:ext cx="10342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819nm</a:t>
            </a:r>
          </a:p>
          <a:p>
            <a:pPr algn="ctr"/>
            <a:r>
              <a:rPr lang="en-US" sz="1000" dirty="0" smtClean="0"/>
              <a:t>(retro-reflected)</a:t>
            </a:r>
            <a:endParaRPr lang="en-US" sz="1000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5524500" y="1104900"/>
            <a:ext cx="45720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2139" y="3682539"/>
            <a:ext cx="876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334042" y="3859878"/>
            <a:ext cx="342358" cy="2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67400" y="5105400"/>
            <a:ext cx="876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</p:txBody>
      </p:sp>
      <p:cxnSp>
        <p:nvCxnSpPr>
          <p:cNvPr id="36" name="Straight Arrow Connector 35"/>
          <p:cNvCxnSpPr>
            <a:stCxn id="35" idx="0"/>
          </p:cNvCxnSpPr>
          <p:nvPr/>
        </p:nvCxnSpPr>
        <p:spPr>
          <a:xfrm rot="16200000" flipV="1">
            <a:off x="5400812" y="4200390"/>
            <a:ext cx="1219200" cy="59081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31175" y="5732507"/>
            <a:ext cx="274320" cy="76200"/>
          </a:xfrm>
          <a:prstGeom prst="rect">
            <a:avLst/>
          </a:prstGeom>
          <a:blipFill dpi="0" rotWithShape="1">
            <a:blip r:embed="rId2" cstate="print">
              <a:alphaModFix amt="75000"/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Beam Line:  Looking down beam line toward the source</a:t>
            </a:r>
            <a:endParaRPr lang="en-US" dirty="0"/>
          </a:p>
        </p:txBody>
      </p:sp>
      <p:pic>
        <p:nvPicPr>
          <p:cNvPr id="21" name="Picture 20" descr="Look toward atom sour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2355" y="1390056"/>
            <a:ext cx="5699289" cy="407788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943600" y="2057400"/>
            <a:ext cx="148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Capillary Plate</a:t>
            </a:r>
          </a:p>
          <a:p>
            <a:pPr algn="ctr"/>
            <a:r>
              <a:rPr lang="en-US" sz="1000" dirty="0" smtClean="0"/>
              <a:t>(5mm thick; 50</a:t>
            </a:r>
            <a:r>
              <a:rPr lang="en-US" sz="1000" dirty="0" smtClean="0">
                <a:latin typeface="Symbol" pitchFamily="18" charset="2"/>
              </a:rPr>
              <a:t>m</a:t>
            </a:r>
            <a:r>
              <a:rPr lang="en-US" sz="1000" dirty="0" smtClean="0"/>
              <a:t>m holes)</a:t>
            </a:r>
            <a:endParaRPr lang="en-US" sz="1000" dirty="0"/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rot="5400000">
            <a:off x="5457300" y="2578946"/>
            <a:ext cx="1260159" cy="12019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91200" y="838200"/>
            <a:ext cx="10342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819nm</a:t>
            </a:r>
          </a:p>
          <a:p>
            <a:pPr algn="ctr"/>
            <a:r>
              <a:rPr lang="en-US" sz="1000" dirty="0" smtClean="0"/>
              <a:t>(retro-reflected)</a:t>
            </a:r>
            <a:endParaRPr lang="en-US" sz="1000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5524500" y="1104900"/>
            <a:ext cx="45720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67400" y="5105400"/>
            <a:ext cx="876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</p:txBody>
      </p:sp>
      <p:cxnSp>
        <p:nvCxnSpPr>
          <p:cNvPr id="36" name="Straight Arrow Connector 35"/>
          <p:cNvCxnSpPr>
            <a:stCxn id="35" idx="0"/>
          </p:cNvCxnSpPr>
          <p:nvPr/>
        </p:nvCxnSpPr>
        <p:spPr>
          <a:xfrm rot="16200000" flipV="1">
            <a:off x="5400812" y="4200390"/>
            <a:ext cx="1219200" cy="59081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05200" y="4343400"/>
            <a:ext cx="1069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Custom Flange</a:t>
            </a:r>
          </a:p>
        </p:txBody>
      </p:sp>
      <p:cxnSp>
        <p:nvCxnSpPr>
          <p:cNvPr id="32" name="Straight Arrow Connector 31"/>
          <p:cNvCxnSpPr>
            <a:stCxn id="31" idx="0"/>
          </p:cNvCxnSpPr>
          <p:nvPr/>
        </p:nvCxnSpPr>
        <p:spPr>
          <a:xfrm rot="5400000" flipH="1" flipV="1">
            <a:off x="4344114" y="3582115"/>
            <a:ext cx="457198" cy="106537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114800" y="2667000"/>
            <a:ext cx="1069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MgF</a:t>
            </a:r>
            <a:r>
              <a:rPr lang="en-US" sz="1600" dirty="0" smtClean="0"/>
              <a:t> Window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rot="16200000" flipH="1">
            <a:off x="4690457" y="3310543"/>
            <a:ext cx="698273" cy="4779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82139" y="3682539"/>
            <a:ext cx="876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1334042" y="3859878"/>
            <a:ext cx="342358" cy="2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62000" y="5605046"/>
            <a:ext cx="2926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Atomic Beam coming out of slide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31175" y="5732507"/>
            <a:ext cx="274320" cy="76200"/>
          </a:xfrm>
          <a:prstGeom prst="rect">
            <a:avLst/>
          </a:prstGeom>
          <a:blipFill dpi="0" rotWithShape="1">
            <a:blip r:embed="rId2" cstate="print">
              <a:alphaModFix amt="75000"/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Beam Line:  Looking down beam line toward the source</a:t>
            </a:r>
            <a:endParaRPr lang="en-US" dirty="0"/>
          </a:p>
        </p:txBody>
      </p:sp>
      <p:pic>
        <p:nvPicPr>
          <p:cNvPr id="21" name="Picture 20" descr="Look toward atom sour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2355" y="1390056"/>
            <a:ext cx="5699289" cy="407788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943600" y="2057400"/>
            <a:ext cx="148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Capillary Plate</a:t>
            </a:r>
          </a:p>
          <a:p>
            <a:pPr algn="ctr"/>
            <a:r>
              <a:rPr lang="en-US" sz="1000" dirty="0" smtClean="0"/>
              <a:t>(5mm thick; 50</a:t>
            </a:r>
            <a:r>
              <a:rPr lang="en-US" sz="1000" dirty="0" smtClean="0">
                <a:latin typeface="Symbol" pitchFamily="18" charset="2"/>
              </a:rPr>
              <a:t>m</a:t>
            </a:r>
            <a:r>
              <a:rPr lang="en-US" sz="1000" dirty="0" smtClean="0"/>
              <a:t>m holes)</a:t>
            </a:r>
            <a:endParaRPr lang="en-US" sz="1000" dirty="0"/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rot="5400000">
            <a:off x="5457300" y="2578946"/>
            <a:ext cx="1260159" cy="12019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91200" y="838200"/>
            <a:ext cx="10342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819nm</a:t>
            </a:r>
          </a:p>
          <a:p>
            <a:pPr algn="ctr"/>
            <a:r>
              <a:rPr lang="en-US" sz="1000" dirty="0" smtClean="0"/>
              <a:t>(retro-reflected)</a:t>
            </a:r>
            <a:endParaRPr lang="en-US" sz="1000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5524500" y="1104900"/>
            <a:ext cx="45720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67400" y="5105400"/>
            <a:ext cx="876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</p:txBody>
      </p:sp>
      <p:cxnSp>
        <p:nvCxnSpPr>
          <p:cNvPr id="36" name="Straight Arrow Connector 35"/>
          <p:cNvCxnSpPr>
            <a:stCxn id="35" idx="0"/>
          </p:cNvCxnSpPr>
          <p:nvPr/>
        </p:nvCxnSpPr>
        <p:spPr>
          <a:xfrm rot="16200000" flipV="1">
            <a:off x="5400812" y="4200390"/>
            <a:ext cx="1219200" cy="59081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60996" y="2895600"/>
            <a:ext cx="1069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Gate Valve</a:t>
            </a:r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>
          <a:xfrm rot="16200000" flipH="1">
            <a:off x="2483988" y="3245988"/>
            <a:ext cx="575846" cy="55217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52682" y="1219200"/>
            <a:ext cx="1145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Angle Valve</a:t>
            </a:r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rot="16200000" flipH="1">
            <a:off x="3113792" y="1569590"/>
            <a:ext cx="575846" cy="5521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05200" y="4343400"/>
            <a:ext cx="1069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Custom Flange</a:t>
            </a:r>
          </a:p>
        </p:txBody>
      </p:sp>
      <p:cxnSp>
        <p:nvCxnSpPr>
          <p:cNvPr id="32" name="Straight Arrow Connector 31"/>
          <p:cNvCxnSpPr>
            <a:stCxn id="31" idx="0"/>
          </p:cNvCxnSpPr>
          <p:nvPr/>
        </p:nvCxnSpPr>
        <p:spPr>
          <a:xfrm rot="5400000" flipH="1" flipV="1">
            <a:off x="4344114" y="3582115"/>
            <a:ext cx="457198" cy="106537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667000"/>
            <a:ext cx="1069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MgF</a:t>
            </a:r>
            <a:r>
              <a:rPr lang="en-US" sz="1600" dirty="0" smtClean="0"/>
              <a:t> Window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16200000" flipH="1">
            <a:off x="4690457" y="3310543"/>
            <a:ext cx="698273" cy="4779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2139" y="3682539"/>
            <a:ext cx="876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334042" y="3859878"/>
            <a:ext cx="342358" cy="2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2000" y="5605046"/>
            <a:ext cx="2926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Atomic Beam coming out of slide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31175" y="5732507"/>
            <a:ext cx="274320" cy="76200"/>
          </a:xfrm>
          <a:prstGeom prst="rect">
            <a:avLst/>
          </a:prstGeom>
          <a:blipFill dpi="0" rotWithShape="1">
            <a:blip r:embed="rId2" cstate="print">
              <a:alphaModFix amt="75000"/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Beam Line:  Looking down beam line toward the source</a:t>
            </a:r>
            <a:endParaRPr lang="en-US" dirty="0"/>
          </a:p>
        </p:txBody>
      </p:sp>
      <p:pic>
        <p:nvPicPr>
          <p:cNvPr id="21" name="Picture 20" descr="Look toward atom sour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2355" y="1390056"/>
            <a:ext cx="5699289" cy="407788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943600" y="2057400"/>
            <a:ext cx="148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Capillary Plate</a:t>
            </a:r>
          </a:p>
          <a:p>
            <a:pPr algn="ctr"/>
            <a:r>
              <a:rPr lang="en-US" sz="1000" dirty="0" smtClean="0"/>
              <a:t>(5mm thick; 50</a:t>
            </a:r>
            <a:r>
              <a:rPr lang="en-US" sz="1000" dirty="0" smtClean="0">
                <a:latin typeface="Symbol" pitchFamily="18" charset="2"/>
              </a:rPr>
              <a:t>m</a:t>
            </a:r>
            <a:r>
              <a:rPr lang="en-US" sz="1000" dirty="0" smtClean="0"/>
              <a:t>m holes)</a:t>
            </a:r>
            <a:endParaRPr lang="en-US" sz="1000" dirty="0"/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rot="5400000">
            <a:off x="5457300" y="2578946"/>
            <a:ext cx="1260159" cy="12019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91200" y="838200"/>
            <a:ext cx="10342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819nm</a:t>
            </a:r>
          </a:p>
          <a:p>
            <a:pPr algn="ctr"/>
            <a:r>
              <a:rPr lang="en-US" sz="1000" dirty="0" smtClean="0"/>
              <a:t>(retro-reflected)</a:t>
            </a:r>
            <a:endParaRPr lang="en-US" sz="1000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5524500" y="1104900"/>
            <a:ext cx="45720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67400" y="5105400"/>
            <a:ext cx="876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</p:txBody>
      </p:sp>
      <p:cxnSp>
        <p:nvCxnSpPr>
          <p:cNvPr id="36" name="Straight Arrow Connector 35"/>
          <p:cNvCxnSpPr>
            <a:stCxn id="35" idx="0"/>
          </p:cNvCxnSpPr>
          <p:nvPr/>
        </p:nvCxnSpPr>
        <p:spPr>
          <a:xfrm rot="16200000" flipV="1">
            <a:off x="5400812" y="4200390"/>
            <a:ext cx="1219200" cy="59081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60996" y="2895600"/>
            <a:ext cx="1069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Gate Valve</a:t>
            </a:r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>
          <a:xfrm rot="16200000" flipH="1">
            <a:off x="2483988" y="3245988"/>
            <a:ext cx="575846" cy="55217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52682" y="1219200"/>
            <a:ext cx="1145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Angle Valve</a:t>
            </a:r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rot="16200000" flipH="1">
            <a:off x="3113792" y="1569590"/>
            <a:ext cx="575846" cy="5521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05200" y="4343400"/>
            <a:ext cx="1069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Custom Flange</a:t>
            </a:r>
          </a:p>
        </p:txBody>
      </p:sp>
      <p:cxnSp>
        <p:nvCxnSpPr>
          <p:cNvPr id="32" name="Straight Arrow Connector 31"/>
          <p:cNvCxnSpPr>
            <a:stCxn id="31" idx="0"/>
          </p:cNvCxnSpPr>
          <p:nvPr/>
        </p:nvCxnSpPr>
        <p:spPr>
          <a:xfrm rot="5400000" flipH="1" flipV="1">
            <a:off x="4344114" y="3582115"/>
            <a:ext cx="457198" cy="106537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667000"/>
            <a:ext cx="1069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MgF</a:t>
            </a:r>
            <a:r>
              <a:rPr lang="en-US" sz="1600" dirty="0" smtClean="0"/>
              <a:t> Window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16200000" flipH="1">
            <a:off x="4690457" y="3310543"/>
            <a:ext cx="698273" cy="4779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5400000">
            <a:off x="6296314" y="3671760"/>
            <a:ext cx="1309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VUV detector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2139" y="3682539"/>
            <a:ext cx="876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334042" y="3859878"/>
            <a:ext cx="342358" cy="2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2000" y="5605046"/>
            <a:ext cx="2926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Atomic Beam coming out of slide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34"/>
          <p:cNvSpPr txBox="1"/>
          <p:nvPr/>
        </p:nvSpPr>
        <p:spPr>
          <a:xfrm>
            <a:off x="5181600" y="1066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819 nm laser setup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Lasers</a:t>
            </a:r>
            <a:endParaRPr lang="en-US" dirty="0"/>
          </a:p>
        </p:txBody>
      </p:sp>
      <p:pic>
        <p:nvPicPr>
          <p:cNvPr id="140" name="Picture 139" descr="811 las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981200"/>
            <a:ext cx="3605487" cy="2713715"/>
          </a:xfrm>
          <a:prstGeom prst="rect">
            <a:avLst/>
          </a:prstGeom>
        </p:spPr>
      </p:pic>
      <p:pic>
        <p:nvPicPr>
          <p:cNvPr id="141" name="Picture 140" descr="819 las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1534652"/>
            <a:ext cx="4219912" cy="3494548"/>
          </a:xfrm>
          <a:prstGeom prst="rect">
            <a:avLst/>
          </a:prstGeom>
        </p:spPr>
      </p:pic>
      <p:sp>
        <p:nvSpPr>
          <p:cNvPr id="142" name="TextBox 141"/>
          <p:cNvSpPr txBox="1"/>
          <p:nvPr/>
        </p:nvSpPr>
        <p:spPr>
          <a:xfrm>
            <a:off x="1219200" y="1524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811 nm laser setup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Box 137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 Overview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33400"/>
            <a:ext cx="6757987" cy="573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33400"/>
            <a:ext cx="6757987" cy="573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" name="TextBox 137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 Overview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81348" y="2625435"/>
            <a:ext cx="338328" cy="557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3200400"/>
            <a:ext cx="2162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Beamline</a:t>
            </a:r>
            <a:r>
              <a:rPr lang="en-US" dirty="0" smtClean="0">
                <a:solidFill>
                  <a:srgbClr val="FF0000"/>
                </a:solidFill>
              </a:rPr>
              <a:t> Table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40 inches x 24 inches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4208" y="2167128"/>
            <a:ext cx="57150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733800" y="3813176"/>
            <a:ext cx="2057400" cy="158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324943" y="3443287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1.24nm</a:t>
            </a:r>
            <a:endParaRPr lang="en-US" dirty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667125" y="762000"/>
          <a:ext cx="2152650" cy="1027113"/>
        </p:xfrm>
        <a:graphic>
          <a:graphicData uri="http://schemas.openxmlformats.org/presentationml/2006/ole">
            <p:oleObj spid="_x0000_s1027" name="Equation" r:id="rId4" imgW="1358640" imgH="647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139950" y="762000"/>
          <a:ext cx="5251450" cy="1330325"/>
        </p:xfrm>
        <a:graphic>
          <a:graphicData uri="http://schemas.openxmlformats.org/presentationml/2006/ole">
            <p:oleObj spid="_x0000_s2052" name="Equation" r:id="rId3" imgW="3314520" imgH="838080" progId="Equation.3">
              <p:embed/>
            </p:oleObj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3352" y="2167128"/>
            <a:ext cx="57150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289560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1.24nm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4800600" y="1529542"/>
            <a:ext cx="2448098" cy="2204258"/>
          </a:xfrm>
          <a:prstGeom prst="straightConnector1">
            <a:avLst/>
          </a:prstGeom>
          <a:noFill/>
          <a:ln w="19050" cap="flat" cmpd="sng" algn="ctr">
            <a:solidFill>
              <a:srgbClr val="CC3399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 rot="19080000">
            <a:off x="5741376" y="2379612"/>
            <a:ext cx="12378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g=312</a:t>
            </a:r>
            <a:r>
              <a:rPr lang="en-US" dirty="0" smtClean="0"/>
              <a:t> MHz</a:t>
            </a:r>
          </a:p>
          <a:p>
            <a:pPr algn="ctr"/>
            <a:r>
              <a:rPr lang="en-US" sz="1200" dirty="0" smtClean="0"/>
              <a:t>(~2.5 fm)</a:t>
            </a:r>
            <a:endParaRPr lang="en-US" sz="1200" dirty="0"/>
          </a:p>
        </p:txBody>
      </p:sp>
      <p:cxnSp>
        <p:nvCxnSpPr>
          <p:cNvPr id="25" name="Straight Arrow Connector 24"/>
          <p:cNvCxnSpPr>
            <a:stCxn id="19" idx="2"/>
          </p:cNvCxnSpPr>
          <p:nvPr/>
        </p:nvCxnSpPr>
        <p:spPr>
          <a:xfrm rot="16200000" flipH="1">
            <a:off x="3305167" y="3076567"/>
            <a:ext cx="316470" cy="693199"/>
          </a:xfrm>
          <a:prstGeom prst="straightConnector1">
            <a:avLst/>
          </a:prstGeom>
          <a:ln w="19050">
            <a:solidFill>
              <a:srgbClr val="262AD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0"/>
          </p:cNvCxnSpPr>
          <p:nvPr/>
        </p:nvCxnSpPr>
        <p:spPr>
          <a:xfrm rot="5400000" flipH="1" flipV="1">
            <a:off x="3234802" y="1939401"/>
            <a:ext cx="838200" cy="1074199"/>
          </a:xfrm>
          <a:prstGeom prst="straightConnector1">
            <a:avLst/>
          </a:prstGeom>
          <a:ln w="19050">
            <a:solidFill>
              <a:srgbClr val="262AD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0" y="152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Goal:  Produce </a:t>
            </a:r>
            <a:r>
              <a:rPr lang="en-US" dirty="0" err="1" smtClean="0"/>
              <a:t>Metastable</a:t>
            </a:r>
            <a:r>
              <a:rPr lang="en-US" dirty="0" smtClean="0"/>
              <a:t> Krypton using optical fields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810000" y="2475378"/>
            <a:ext cx="4953000" cy="3620622"/>
            <a:chOff x="3810000" y="533400"/>
            <a:chExt cx="4953000" cy="3620622"/>
          </a:xfrm>
        </p:grpSpPr>
        <p:sp>
          <p:nvSpPr>
            <p:cNvPr id="9" name="Rounded Rectangle 8"/>
            <p:cNvSpPr/>
            <p:nvPr/>
          </p:nvSpPr>
          <p:spPr>
            <a:xfrm>
              <a:off x="3810000" y="685800"/>
              <a:ext cx="4953000" cy="3352800"/>
            </a:xfrm>
            <a:prstGeom prst="roundRect">
              <a:avLst/>
            </a:prstGeom>
            <a:solidFill>
              <a:schemeClr val="accent1">
                <a:alpha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39"/>
            <p:cNvGrpSpPr/>
            <p:nvPr/>
          </p:nvGrpSpPr>
          <p:grpSpPr>
            <a:xfrm>
              <a:off x="3810000" y="533400"/>
              <a:ext cx="4647350" cy="3620622"/>
              <a:chOff x="686650" y="1828800"/>
              <a:chExt cx="4647350" cy="3620622"/>
            </a:xfrm>
            <a:noFill/>
          </p:grpSpPr>
          <p:cxnSp>
            <p:nvCxnSpPr>
              <p:cNvPr id="11" name="Straight Connector 10"/>
              <p:cNvCxnSpPr/>
              <p:nvPr/>
            </p:nvCxnSpPr>
            <p:spPr>
              <a:xfrm rot="18900000">
                <a:off x="1166669" y="4535022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8900000">
                <a:off x="1815490" y="2743201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938069" y="4992222"/>
                <a:ext cx="137160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4p</a:t>
                </a:r>
                <a:r>
                  <a:rPr lang="en-US" baseline="30000" dirty="0" smtClean="0"/>
                  <a:t>6</a:t>
                </a:r>
                <a:r>
                  <a:rPr lang="en-US" dirty="0" smtClean="0"/>
                  <a:t> </a:t>
                </a:r>
                <a:r>
                  <a:rPr lang="en-US" baseline="30000" dirty="0" smtClean="0"/>
                  <a:t>1</a:t>
                </a:r>
                <a:r>
                  <a:rPr lang="en-US" dirty="0" smtClean="0"/>
                  <a:t>S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grpSp>
            <p:nvGrpSpPr>
              <p:cNvPr id="14" name="Group 41"/>
              <p:cNvGrpSpPr/>
              <p:nvPr/>
            </p:nvGrpSpPr>
            <p:grpSpPr>
              <a:xfrm>
                <a:off x="1564611" y="3239622"/>
                <a:ext cx="668858" cy="1752600"/>
                <a:chOff x="1564611" y="3239622"/>
                <a:chExt cx="668858" cy="1752600"/>
              </a:xfrm>
              <a:grpFill/>
            </p:grpSpPr>
            <p:cxnSp>
              <p:nvCxnSpPr>
                <p:cNvPr id="29" name="Straight Arrow Connector 28"/>
                <p:cNvCxnSpPr/>
                <p:nvPr/>
              </p:nvCxnSpPr>
              <p:spPr>
                <a:xfrm rot="5400000" flipH="1" flipV="1">
                  <a:off x="1052369" y="3811122"/>
                  <a:ext cx="1752600" cy="609600"/>
                </a:xfrm>
                <a:prstGeom prst="straightConnector1">
                  <a:avLst/>
                </a:prstGeom>
                <a:grpFill/>
                <a:ln w="25400">
                  <a:solidFill>
                    <a:srgbClr val="D404EA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 rot="17367358">
                  <a:off x="1240964" y="3976698"/>
                  <a:ext cx="1016625" cy="369332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123.5nm</a:t>
                  </a:r>
                  <a:endParaRPr lang="en-US" dirty="0"/>
                </a:p>
              </p:txBody>
            </p:sp>
          </p:grpSp>
          <p:sp>
            <p:nvSpPr>
              <p:cNvPr id="15" name="Text Box 80"/>
              <p:cNvSpPr txBox="1">
                <a:spLocks noChangeArrowheads="1"/>
              </p:cNvSpPr>
              <p:nvPr/>
            </p:nvSpPr>
            <p:spPr bwMode="auto">
              <a:xfrm>
                <a:off x="686650" y="3011022"/>
                <a:ext cx="1013419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a typeface="宋体" pitchFamily="2" charset="-122"/>
                  </a:rPr>
                  <a:t>5s[3/2]</a:t>
                </a:r>
                <a:r>
                  <a:rPr lang="en-US" altLang="zh-CN" baseline="30000" dirty="0" smtClean="0">
                    <a:ea typeface="宋体" pitchFamily="2" charset="-122"/>
                  </a:rPr>
                  <a:t>0</a:t>
                </a:r>
                <a:r>
                  <a:rPr lang="en-US" altLang="zh-CN" baseline="-25000" dirty="0" smtClean="0">
                    <a:ea typeface="宋体" pitchFamily="2" charset="-122"/>
                  </a:rPr>
                  <a:t>1</a:t>
                </a:r>
                <a:endParaRPr lang="en-US" altLang="zh-CN" dirty="0">
                  <a:ea typeface="宋体" pitchFamily="2" charset="-122"/>
                </a:endParaRPr>
              </a:p>
            </p:txBody>
          </p:sp>
          <p:sp>
            <p:nvSpPr>
              <p:cNvPr id="16" name="Text Box 80"/>
              <p:cNvSpPr txBox="1">
                <a:spLocks noChangeArrowheads="1"/>
              </p:cNvSpPr>
              <p:nvPr/>
            </p:nvSpPr>
            <p:spPr bwMode="auto">
              <a:xfrm>
                <a:off x="1547669" y="2096622"/>
                <a:ext cx="966931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a typeface="宋体" pitchFamily="2" charset="-122"/>
                  </a:rPr>
                  <a:t>5p[3/2]</a:t>
                </a:r>
                <a:r>
                  <a:rPr lang="en-US" altLang="zh-CN" baseline="-25000" dirty="0" smtClean="0">
                    <a:ea typeface="宋体" pitchFamily="2" charset="-122"/>
                  </a:rPr>
                  <a:t>2</a:t>
                </a:r>
                <a:endParaRPr lang="en-US" altLang="zh-CN" dirty="0">
                  <a:ea typeface="宋体" pitchFamily="2" charset="-122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rot="18900000">
                <a:off x="2727649" y="1828800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oup 42"/>
              <p:cNvGrpSpPr/>
              <p:nvPr/>
            </p:nvGrpSpPr>
            <p:grpSpPr>
              <a:xfrm>
                <a:off x="2238315" y="2325222"/>
                <a:ext cx="985754" cy="838200"/>
                <a:chOff x="2238315" y="2325222"/>
                <a:chExt cx="985754" cy="838200"/>
              </a:xfrm>
              <a:grpFill/>
            </p:grpSpPr>
            <p:cxnSp>
              <p:nvCxnSpPr>
                <p:cNvPr id="27" name="Straight Arrow Connector 26"/>
                <p:cNvCxnSpPr/>
                <p:nvPr/>
              </p:nvCxnSpPr>
              <p:spPr>
                <a:xfrm flipV="1">
                  <a:off x="2309669" y="2325222"/>
                  <a:ext cx="914400" cy="838200"/>
                </a:xfrm>
                <a:prstGeom prst="straightConnector1">
                  <a:avLst/>
                </a:prstGeom>
                <a:grpFill/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TextBox 27"/>
                <p:cNvSpPr txBox="1"/>
                <p:nvPr/>
              </p:nvSpPr>
              <p:spPr>
                <a:xfrm rot="19091530">
                  <a:off x="2238315" y="2502250"/>
                  <a:ext cx="841897" cy="369332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819nm</a:t>
                  </a:r>
                  <a:endParaRPr lang="en-US" dirty="0"/>
                </a:p>
              </p:txBody>
            </p:sp>
          </p:grpSp>
          <p:cxnSp>
            <p:nvCxnSpPr>
              <p:cNvPr id="19" name="Straight Connector 18"/>
              <p:cNvCxnSpPr/>
              <p:nvPr/>
            </p:nvCxnSpPr>
            <p:spPr>
              <a:xfrm rot="18900000">
                <a:off x="3413447" y="2895600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rot="16200000" flipH="1">
                <a:off x="3071669" y="2706222"/>
                <a:ext cx="990600" cy="228600"/>
              </a:xfrm>
              <a:prstGeom prst="straightConnector1">
                <a:avLst/>
              </a:prstGeom>
              <a:grpFill/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 Box 80"/>
              <p:cNvSpPr txBox="1">
                <a:spLocks noChangeArrowheads="1"/>
              </p:cNvSpPr>
              <p:nvPr/>
            </p:nvSpPr>
            <p:spPr bwMode="auto">
              <a:xfrm>
                <a:off x="3376469" y="3392022"/>
                <a:ext cx="1013419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a typeface="宋体" pitchFamily="2" charset="-122"/>
                  </a:rPr>
                  <a:t>5s[3/2]</a:t>
                </a:r>
                <a:r>
                  <a:rPr lang="en-US" altLang="zh-CN" baseline="30000" dirty="0" smtClean="0">
                    <a:ea typeface="宋体" pitchFamily="2" charset="-122"/>
                  </a:rPr>
                  <a:t>0</a:t>
                </a:r>
                <a:r>
                  <a:rPr lang="en-US" altLang="zh-CN" baseline="-25000" dirty="0" smtClean="0">
                    <a:ea typeface="宋体" pitchFamily="2" charset="-122"/>
                  </a:rPr>
                  <a:t>2</a:t>
                </a:r>
                <a:endParaRPr lang="en-US" altLang="zh-CN" dirty="0">
                  <a:ea typeface="宋体" pitchFamily="2" charset="-122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18900000">
                <a:off x="4404047" y="1981200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 Box 80"/>
              <p:cNvSpPr txBox="1">
                <a:spLocks noChangeArrowheads="1"/>
              </p:cNvSpPr>
              <p:nvPr/>
            </p:nvSpPr>
            <p:spPr bwMode="auto">
              <a:xfrm>
                <a:off x="4367069" y="2096622"/>
                <a:ext cx="966931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a typeface="宋体" pitchFamily="2" charset="-122"/>
                  </a:rPr>
                  <a:t>5p[5/2]</a:t>
                </a:r>
                <a:r>
                  <a:rPr lang="en-US" altLang="zh-CN" baseline="-25000" dirty="0" smtClean="0">
                    <a:ea typeface="宋体" pitchFamily="2" charset="-122"/>
                  </a:rPr>
                  <a:t>3</a:t>
                </a:r>
                <a:endParaRPr lang="en-US" altLang="zh-CN" dirty="0">
                  <a:ea typeface="宋体" pitchFamily="2" charset="-122"/>
                </a:endParaRPr>
              </a:p>
            </p:txBody>
          </p:sp>
          <p:grpSp>
            <p:nvGrpSpPr>
              <p:cNvPr id="24" name="Group 50"/>
              <p:cNvGrpSpPr/>
              <p:nvPr/>
            </p:nvGrpSpPr>
            <p:grpSpPr>
              <a:xfrm>
                <a:off x="3986069" y="2479210"/>
                <a:ext cx="951995" cy="836612"/>
                <a:chOff x="3986069" y="2479210"/>
                <a:chExt cx="951995" cy="836612"/>
              </a:xfrm>
              <a:grpFill/>
            </p:grpSpPr>
            <p:cxnSp>
              <p:nvCxnSpPr>
                <p:cNvPr id="25" name="Straight Arrow Connector 24"/>
                <p:cNvCxnSpPr/>
                <p:nvPr/>
              </p:nvCxnSpPr>
              <p:spPr>
                <a:xfrm flipV="1">
                  <a:off x="3986069" y="2479210"/>
                  <a:ext cx="914400" cy="836612"/>
                </a:xfrm>
                <a:prstGeom prst="straightConnector1">
                  <a:avLst/>
                </a:prstGeom>
                <a:grpFill/>
                <a:ln w="25400"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/>
                <p:cNvSpPr txBox="1"/>
                <p:nvPr/>
              </p:nvSpPr>
              <p:spPr>
                <a:xfrm rot="19091530">
                  <a:off x="4079046" y="2538016"/>
                  <a:ext cx="859018" cy="646331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811nm</a:t>
                  </a:r>
                </a:p>
                <a:p>
                  <a:pPr algn="ctr"/>
                  <a:r>
                    <a:rPr lang="en-US" dirty="0" smtClean="0"/>
                    <a:t>Cycling</a:t>
                  </a:r>
                  <a:endParaRPr lang="en-US" dirty="0"/>
                </a:p>
              </p:txBody>
            </p:sp>
          </p:grpSp>
        </p:grpSp>
      </p:grpSp>
      <p:sp>
        <p:nvSpPr>
          <p:cNvPr id="31" name="TextBox 30"/>
          <p:cNvSpPr txBox="1"/>
          <p:nvPr/>
        </p:nvSpPr>
        <p:spPr>
          <a:xfrm>
            <a:off x="304800" y="1676400"/>
            <a:ext cx="403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 from this morning:</a:t>
            </a:r>
          </a:p>
          <a:p>
            <a:pPr marL="342900" indent="-342900">
              <a:buAutoNum type="arabicParenR"/>
            </a:pPr>
            <a:r>
              <a:rPr lang="en-US" dirty="0" smtClean="0"/>
              <a:t>Currently use an RF discharge source</a:t>
            </a:r>
          </a:p>
          <a:p>
            <a:pPr marL="342900" indent="-342900">
              <a:buAutoNum type="arabicParenR"/>
            </a:pPr>
            <a:r>
              <a:rPr lang="en-US" dirty="0" smtClean="0"/>
              <a:t>Poor efficiency</a:t>
            </a:r>
          </a:p>
          <a:p>
            <a:pPr marL="342900" indent="-342900">
              <a:buAutoNum type="arabicParenR"/>
            </a:pPr>
            <a:r>
              <a:rPr lang="en-US" dirty="0" smtClean="0"/>
              <a:t>Contamination problem</a:t>
            </a:r>
          </a:p>
          <a:p>
            <a:pPr marL="342900" indent="-342900">
              <a:buAutoNum type="arabicParenR"/>
            </a:pPr>
            <a:r>
              <a:rPr lang="en-US" dirty="0" smtClean="0"/>
              <a:t>Replace with optical source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3352" y="2167128"/>
            <a:ext cx="57150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95600" y="1676400"/>
            <a:ext cx="3175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Assumes a laser waist of 3.5mm</a:t>
            </a:r>
            <a:endParaRPr lang="en-US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4800600" y="3048000"/>
            <a:ext cx="1143000" cy="158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arrow"/>
            <a:tailEnd type="non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943600" y="2819400"/>
            <a:ext cx="12378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g=312</a:t>
            </a:r>
            <a:r>
              <a:rPr lang="en-US" dirty="0" smtClean="0"/>
              <a:t> MHz</a:t>
            </a:r>
          </a:p>
          <a:p>
            <a:pPr algn="ctr"/>
            <a:r>
              <a:rPr lang="en-US" sz="1200" dirty="0" smtClean="0"/>
              <a:t>(~2.5 fm)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667000" y="289560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1.24nm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rot="16200000" flipH="1">
            <a:off x="3305167" y="3076567"/>
            <a:ext cx="316470" cy="693199"/>
          </a:xfrm>
          <a:prstGeom prst="straightConnector1">
            <a:avLst/>
          </a:prstGeom>
          <a:ln w="19050">
            <a:solidFill>
              <a:srgbClr val="262AD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508375" y="1095375"/>
          <a:ext cx="2473325" cy="361950"/>
        </p:xfrm>
        <a:graphic>
          <a:graphicData uri="http://schemas.openxmlformats.org/presentationml/2006/ole">
            <p:oleObj spid="_x0000_s3076" name="Equation" r:id="rId4" imgW="1562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897888"/>
            <a:ext cx="5257800" cy="335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" name="TextBox 137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860800"/>
          <a:ext cx="307530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505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819 laser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100x saturation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FEL FWHM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1.24nm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FEL waist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3.5mm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baseline="-25000" dirty="0" err="1" smtClean="0"/>
                        <a:t>Interaction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28.5</a:t>
                      </a:r>
                      <a:r>
                        <a:rPr lang="en-US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8" name="Picture 27" descr="groti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361440"/>
            <a:ext cx="3165878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897888"/>
            <a:ext cx="5257800" cy="335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" name="TextBox 137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4335087" y="4568024"/>
            <a:ext cx="182880" cy="1828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223559" y="4270663"/>
            <a:ext cx="421178" cy="290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39457" y="3593068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x 10</a:t>
            </a:r>
            <a:r>
              <a:rPr lang="en-US" sz="2400" baseline="30000" dirty="0" smtClean="0"/>
              <a:t>-5</a:t>
            </a:r>
            <a:endParaRPr lang="en-US" sz="24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5574268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RF Discharge efficiency ~10</a:t>
            </a:r>
            <a:r>
              <a:rPr lang="en-US" sz="2400" baseline="30000" dirty="0" smtClean="0"/>
              <a:t>-4</a:t>
            </a:r>
            <a:endParaRPr lang="en-US" sz="2400" baseline="30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04800" y="3860800"/>
          <a:ext cx="307530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505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819 laser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100x saturation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FEL FWHM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1.24nm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FEL waist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3.5mm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baseline="-25000" dirty="0" err="1" smtClean="0"/>
                        <a:t>Interaction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28.5</a:t>
                      </a:r>
                      <a:r>
                        <a:rPr lang="en-US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groti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361440"/>
            <a:ext cx="3165878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Box 137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447800" y="1676400"/>
          <a:ext cx="6593586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45586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</a:t>
                      </a:r>
                      <a:r>
                        <a:rPr lang="en-US" baseline="0" dirty="0" smtClean="0"/>
                        <a:t> maximum efficiency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 x 10</a:t>
                      </a:r>
                      <a:r>
                        <a:rPr lang="en-US" baseline="30000" dirty="0" smtClean="0"/>
                        <a:t>-5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maximum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metastable</a:t>
                      </a:r>
                      <a:r>
                        <a:rPr lang="en-US" dirty="0" smtClean="0"/>
                        <a:t> flux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x 10</a:t>
                      </a:r>
                      <a:r>
                        <a:rPr lang="en-US" baseline="30000" dirty="0" smtClean="0"/>
                        <a:t>9 </a:t>
                      </a:r>
                      <a:r>
                        <a:rPr lang="en-US" baseline="0" dirty="0" smtClean="0"/>
                        <a:t>atoms/sec/cm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Detectable </a:t>
                      </a:r>
                      <a:r>
                        <a:rPr lang="en-US" baseline="0" dirty="0" smtClean="0"/>
                        <a:t>flux (fluorescence)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x 10</a:t>
                      </a:r>
                      <a:r>
                        <a:rPr lang="en-US" baseline="30000" dirty="0" smtClean="0"/>
                        <a:t>8 </a:t>
                      </a:r>
                      <a:r>
                        <a:rPr lang="en-US" baseline="0" dirty="0" smtClean="0"/>
                        <a:t>atoms/sec/cm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Detectable flux</a:t>
                      </a:r>
                      <a:r>
                        <a:rPr lang="en-US" baseline="0" dirty="0" smtClean="0"/>
                        <a:t> (lock-in)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 x 10</a:t>
                      </a:r>
                      <a:r>
                        <a:rPr lang="en-US" baseline="30000" dirty="0" smtClean="0"/>
                        <a:t>7</a:t>
                      </a:r>
                      <a:r>
                        <a:rPr lang="en-US" baseline="0" dirty="0" smtClean="0"/>
                        <a:t> atoms/sec/cm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28800" y="40386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Detectable flux using a lock-in amplifier is about ~1% of our expected </a:t>
            </a:r>
            <a:r>
              <a:rPr lang="en-US" dirty="0" err="1" smtClean="0"/>
              <a:t>metastable</a:t>
            </a:r>
            <a:r>
              <a:rPr lang="en-US" dirty="0" smtClean="0"/>
              <a:t> flux.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438400" y="3244334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of Slideshow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2" name="Group 153"/>
          <p:cNvGrpSpPr/>
          <p:nvPr/>
        </p:nvGrpSpPr>
        <p:grpSpPr>
          <a:xfrm>
            <a:off x="1219200" y="710739"/>
            <a:ext cx="6579246" cy="5613861"/>
            <a:chOff x="193965" y="177339"/>
            <a:chExt cx="6579246" cy="5613861"/>
          </a:xfrm>
        </p:grpSpPr>
        <p:sp>
          <p:nvSpPr>
            <p:cNvPr id="153" name="Rounded Rectangle 152"/>
            <p:cNvSpPr/>
            <p:nvPr/>
          </p:nvSpPr>
          <p:spPr bwMode="auto">
            <a:xfrm>
              <a:off x="193965" y="3124200"/>
              <a:ext cx="152400" cy="152400"/>
            </a:xfrm>
            <a:prstGeom prst="roundRect">
              <a:avLst/>
            </a:prstGeom>
            <a:gradFill flip="none" rotWithShape="1"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227809" y="745374"/>
              <a:ext cx="152400" cy="37490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3" name="Group 66"/>
            <p:cNvGrpSpPr/>
            <p:nvPr/>
          </p:nvGrpSpPr>
          <p:grpSpPr>
            <a:xfrm>
              <a:off x="338328" y="2895600"/>
              <a:ext cx="1862460" cy="640080"/>
              <a:chOff x="325076" y="2895600"/>
              <a:chExt cx="1862460" cy="640080"/>
            </a:xfrm>
            <a:solidFill>
              <a:schemeClr val="bg1"/>
            </a:solidFill>
          </p:grpSpPr>
          <p:sp>
            <p:nvSpPr>
              <p:cNvPr id="60" name="Rectangle 59"/>
              <p:cNvSpPr/>
              <p:nvPr/>
            </p:nvSpPr>
            <p:spPr bwMode="auto">
              <a:xfrm>
                <a:off x="325076" y="2895600"/>
                <a:ext cx="118872" cy="64008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450176" y="3124200"/>
                <a:ext cx="1737360" cy="18288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grpSp>
          <p:nvGrpSpPr>
            <p:cNvPr id="5" name="Group 103"/>
            <p:cNvGrpSpPr/>
            <p:nvPr/>
          </p:nvGrpSpPr>
          <p:grpSpPr>
            <a:xfrm>
              <a:off x="2855844" y="2012705"/>
              <a:ext cx="2472856" cy="2430751"/>
              <a:chOff x="2855844" y="2012705"/>
              <a:chExt cx="2472856" cy="2430751"/>
            </a:xfrm>
            <a:solidFill>
              <a:schemeClr val="bg1"/>
            </a:solidFill>
          </p:grpSpPr>
          <p:sp>
            <p:nvSpPr>
              <p:cNvPr id="75" name="Rectangle 74"/>
              <p:cNvSpPr/>
              <p:nvPr/>
            </p:nvSpPr>
            <p:spPr bwMode="auto">
              <a:xfrm>
                <a:off x="2855844" y="2530865"/>
                <a:ext cx="182880" cy="1371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043663" y="2668025"/>
                <a:ext cx="2103120" cy="109728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3554896" y="2165105"/>
                <a:ext cx="1097280" cy="210312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3356776" y="2676940"/>
                <a:ext cx="1371600" cy="1088136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5145820" y="2530865"/>
                <a:ext cx="182880" cy="1371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3417736" y="2012705"/>
                <a:ext cx="1371600" cy="18288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3417736" y="4260576"/>
                <a:ext cx="1371600" cy="18288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grpSp>
          <p:nvGrpSpPr>
            <p:cNvPr id="6" name="Group 89"/>
            <p:cNvGrpSpPr/>
            <p:nvPr/>
          </p:nvGrpSpPr>
          <p:grpSpPr>
            <a:xfrm>
              <a:off x="3682539" y="177339"/>
              <a:ext cx="822960" cy="1838220"/>
              <a:chOff x="3682539" y="177339"/>
              <a:chExt cx="822960" cy="1838220"/>
            </a:xfrm>
            <a:solidFill>
              <a:schemeClr val="bg1"/>
            </a:solidFill>
          </p:grpSpPr>
          <p:sp>
            <p:nvSpPr>
              <p:cNvPr id="86" name="Rectangle 85"/>
              <p:cNvSpPr/>
              <p:nvPr/>
            </p:nvSpPr>
            <p:spPr bwMode="auto">
              <a:xfrm>
                <a:off x="3888279" y="1210887"/>
                <a:ext cx="411480" cy="6858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773979" y="1092015"/>
                <a:ext cx="640080" cy="11887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73979" y="1896687"/>
                <a:ext cx="640080" cy="11887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3682539" y="177339"/>
                <a:ext cx="822960" cy="914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sp>
          <p:nvSpPr>
            <p:cNvPr id="92" name="Rectangle 91"/>
            <p:cNvSpPr/>
            <p:nvPr/>
          </p:nvSpPr>
          <p:spPr bwMode="auto">
            <a:xfrm>
              <a:off x="3420687" y="4436226"/>
              <a:ext cx="1371600" cy="1828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3496888" y="4621878"/>
              <a:ext cx="1219199" cy="116932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7" name="Group 116"/>
            <p:cNvGrpSpPr/>
            <p:nvPr/>
          </p:nvGrpSpPr>
          <p:grpSpPr>
            <a:xfrm rot="5400000">
              <a:off x="2162001" y="4464627"/>
              <a:ext cx="289560" cy="365760"/>
              <a:chOff x="2743200" y="4724400"/>
              <a:chExt cx="289560" cy="365760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0"/>
            <p:cNvGrpSpPr/>
            <p:nvPr/>
          </p:nvGrpSpPr>
          <p:grpSpPr>
            <a:xfrm>
              <a:off x="1981200" y="2088843"/>
              <a:ext cx="640080" cy="578157"/>
              <a:chOff x="1981200" y="2088843"/>
              <a:chExt cx="640080" cy="578157"/>
            </a:xfrm>
            <a:solidFill>
              <a:schemeClr val="bg1"/>
            </a:solidFill>
          </p:grpSpPr>
          <p:sp>
            <p:nvSpPr>
              <p:cNvPr id="29" name="Rectangle 28"/>
              <p:cNvSpPr/>
              <p:nvPr/>
            </p:nvSpPr>
            <p:spPr bwMode="auto">
              <a:xfrm>
                <a:off x="2095500" y="2328672"/>
                <a:ext cx="411480" cy="338328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1981200" y="2209800"/>
                <a:ext cx="640080" cy="11887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1981200" y="2088843"/>
                <a:ext cx="640080" cy="11887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grpSp>
          <p:nvGrpSpPr>
            <p:cNvPr id="9" name="Group 52"/>
            <p:cNvGrpSpPr/>
            <p:nvPr/>
          </p:nvGrpSpPr>
          <p:grpSpPr>
            <a:xfrm>
              <a:off x="1981200" y="3760304"/>
              <a:ext cx="640080" cy="576072"/>
              <a:chOff x="1447800" y="5208104"/>
              <a:chExt cx="640080" cy="576072"/>
            </a:xfrm>
            <a:solidFill>
              <a:schemeClr val="bg1"/>
            </a:solidFill>
          </p:grpSpPr>
          <p:sp>
            <p:nvSpPr>
              <p:cNvPr id="41" name="Rectangle 40"/>
              <p:cNvSpPr/>
              <p:nvPr/>
            </p:nvSpPr>
            <p:spPr bwMode="auto">
              <a:xfrm rot="10800000">
                <a:off x="1562100" y="5208104"/>
                <a:ext cx="411480" cy="338328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 rot="10800000">
                <a:off x="1447800" y="5546432"/>
                <a:ext cx="640080" cy="11887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1447800" y="5665304"/>
                <a:ext cx="640080" cy="11887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grpSp>
          <p:nvGrpSpPr>
            <p:cNvPr id="10" name="Group 146"/>
            <p:cNvGrpSpPr/>
            <p:nvPr/>
          </p:nvGrpSpPr>
          <p:grpSpPr>
            <a:xfrm>
              <a:off x="5325687" y="2209800"/>
              <a:ext cx="1447524" cy="1692750"/>
              <a:chOff x="5325687" y="2209800"/>
              <a:chExt cx="1447524" cy="1692750"/>
            </a:xfrm>
          </p:grpSpPr>
          <p:sp>
            <p:nvSpPr>
              <p:cNvPr id="103" name="Rectangle 102"/>
              <p:cNvSpPr/>
              <p:nvPr/>
            </p:nvSpPr>
            <p:spPr bwMode="auto">
              <a:xfrm>
                <a:off x="5325687" y="2522913"/>
                <a:ext cx="182880" cy="1371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grpSp>
            <p:nvGrpSpPr>
              <p:cNvPr id="11" name="Group 101"/>
              <p:cNvGrpSpPr/>
              <p:nvPr/>
            </p:nvGrpSpPr>
            <p:grpSpPr>
              <a:xfrm>
                <a:off x="5512543" y="2888673"/>
                <a:ext cx="1149748" cy="640080"/>
                <a:chOff x="5978056" y="3314700"/>
                <a:chExt cx="1149748" cy="640080"/>
              </a:xfrm>
              <a:solidFill>
                <a:schemeClr val="bg1"/>
              </a:solidFill>
            </p:grpSpPr>
            <p:sp>
              <p:nvSpPr>
                <p:cNvPr id="94" name="Rectangle 93"/>
                <p:cNvSpPr/>
                <p:nvPr/>
              </p:nvSpPr>
              <p:spPr bwMode="auto">
                <a:xfrm>
                  <a:off x="5978056" y="3314700"/>
                  <a:ext cx="118872" cy="6400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 bwMode="auto">
                <a:xfrm>
                  <a:off x="7008932" y="3314700"/>
                  <a:ext cx="118872" cy="6400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6096000" y="3429000"/>
                  <a:ext cx="914400" cy="4114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grpSp>
            <p:nvGrpSpPr>
              <p:cNvPr id="12" name="Group 100"/>
              <p:cNvGrpSpPr/>
              <p:nvPr/>
            </p:nvGrpSpPr>
            <p:grpSpPr>
              <a:xfrm rot="5400000">
                <a:off x="5512543" y="2888673"/>
                <a:ext cx="1149748" cy="640080"/>
                <a:chOff x="6130456" y="3467100"/>
                <a:chExt cx="1149748" cy="640080"/>
              </a:xfrm>
              <a:solidFill>
                <a:schemeClr val="bg1"/>
              </a:solidFill>
            </p:grpSpPr>
            <p:sp>
              <p:nvSpPr>
                <p:cNvPr id="98" name="Rectangle 97"/>
                <p:cNvSpPr/>
                <p:nvPr/>
              </p:nvSpPr>
              <p:spPr bwMode="auto">
                <a:xfrm>
                  <a:off x="6130456" y="3467100"/>
                  <a:ext cx="118872" cy="6400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 bwMode="auto">
                <a:xfrm>
                  <a:off x="7161332" y="3467100"/>
                  <a:ext cx="118872" cy="6400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 bwMode="auto">
                <a:xfrm>
                  <a:off x="6248400" y="3581400"/>
                  <a:ext cx="914400" cy="4114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sp>
            <p:nvSpPr>
              <p:cNvPr id="105" name="Rectangle 104"/>
              <p:cNvSpPr/>
              <p:nvPr/>
            </p:nvSpPr>
            <p:spPr bwMode="auto">
              <a:xfrm>
                <a:off x="5782887" y="3013274"/>
                <a:ext cx="548640" cy="402336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grpSp>
            <p:nvGrpSpPr>
              <p:cNvPr id="13" name="Group 106"/>
              <p:cNvGrpSpPr/>
              <p:nvPr/>
            </p:nvGrpSpPr>
            <p:grpSpPr>
              <a:xfrm>
                <a:off x="5767377" y="2888673"/>
                <a:ext cx="640080" cy="640080"/>
                <a:chOff x="3657600" y="4267200"/>
                <a:chExt cx="640080" cy="640080"/>
              </a:xfrm>
              <a:solidFill>
                <a:schemeClr val="bg1"/>
              </a:solidFill>
            </p:grpSpPr>
            <p:sp>
              <p:nvSpPr>
                <p:cNvPr id="108" name="Oval 107"/>
                <p:cNvSpPr/>
                <p:nvPr/>
              </p:nvSpPr>
              <p:spPr bwMode="auto">
                <a:xfrm>
                  <a:off x="3657600" y="4267200"/>
                  <a:ext cx="640080" cy="64008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09" name="Oval 108"/>
                <p:cNvSpPr/>
                <p:nvPr/>
              </p:nvSpPr>
              <p:spPr bwMode="auto">
                <a:xfrm>
                  <a:off x="3826764" y="4436364"/>
                  <a:ext cx="301752" cy="301752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sp>
            <p:nvSpPr>
              <p:cNvPr id="110" name="Rectangle 109"/>
              <p:cNvSpPr/>
              <p:nvPr/>
            </p:nvSpPr>
            <p:spPr bwMode="auto">
              <a:xfrm>
                <a:off x="5764878" y="2514600"/>
                <a:ext cx="640080" cy="11887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5766261" y="3783678"/>
                <a:ext cx="640080" cy="11887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6654339" y="2887287"/>
                <a:ext cx="118872" cy="64008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grpSp>
            <p:nvGrpSpPr>
              <p:cNvPr id="14" name="Group 126"/>
              <p:cNvGrpSpPr/>
              <p:nvPr/>
            </p:nvGrpSpPr>
            <p:grpSpPr>
              <a:xfrm>
                <a:off x="5867400" y="2209800"/>
                <a:ext cx="457200" cy="304800"/>
                <a:chOff x="5825835" y="2209800"/>
                <a:chExt cx="457200" cy="304800"/>
              </a:xfrm>
            </p:grpSpPr>
            <p:sp>
              <p:nvSpPr>
                <p:cNvPr id="125" name="Rounded Rectangle 124"/>
                <p:cNvSpPr/>
                <p:nvPr/>
              </p:nvSpPr>
              <p:spPr bwMode="auto">
                <a:xfrm>
                  <a:off x="5825835" y="2362200"/>
                  <a:ext cx="457200" cy="152400"/>
                </a:xfrm>
                <a:prstGeom prst="roundRect">
                  <a:avLst/>
                </a:prstGeom>
                <a:solidFill>
                  <a:schemeClr val="bg2">
                    <a:lumMod val="1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26" name="Rounded Rectangle 125"/>
                <p:cNvSpPr/>
                <p:nvPr/>
              </p:nvSpPr>
              <p:spPr bwMode="auto">
                <a:xfrm>
                  <a:off x="5985855" y="2209800"/>
                  <a:ext cx="137160" cy="1524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sp>
            <p:nvSpPr>
              <p:cNvPr id="128" name="Oval 127"/>
              <p:cNvSpPr>
                <a:spLocks noChangeAspect="1"/>
              </p:cNvSpPr>
              <p:nvPr/>
            </p:nvSpPr>
            <p:spPr bwMode="auto">
              <a:xfrm>
                <a:off x="5976852" y="3099261"/>
                <a:ext cx="228600" cy="2286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sp>
          <p:nvSpPr>
            <p:cNvPr id="59" name="Rectangle 58"/>
            <p:cNvSpPr/>
            <p:nvPr/>
          </p:nvSpPr>
          <p:spPr bwMode="auto">
            <a:xfrm>
              <a:off x="1582972" y="2527024"/>
              <a:ext cx="182880" cy="1371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15" name="Group 96"/>
            <p:cNvGrpSpPr/>
            <p:nvPr/>
          </p:nvGrpSpPr>
          <p:grpSpPr>
            <a:xfrm>
              <a:off x="457200" y="2895600"/>
              <a:ext cx="1124809" cy="640080"/>
              <a:chOff x="457200" y="2895600"/>
              <a:chExt cx="1124809" cy="640080"/>
            </a:xfrm>
            <a:solidFill>
              <a:schemeClr val="bg1"/>
            </a:solidFill>
          </p:grpSpPr>
          <p:sp>
            <p:nvSpPr>
              <p:cNvPr id="66" name="Rectangle 65"/>
              <p:cNvSpPr/>
              <p:nvPr/>
            </p:nvSpPr>
            <p:spPr bwMode="auto">
              <a:xfrm>
                <a:off x="457200" y="2895600"/>
                <a:ext cx="118872" cy="64008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463137" y="2895600"/>
                <a:ext cx="118872" cy="64008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575144" y="3009900"/>
                <a:ext cx="886968" cy="41148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grpSp>
          <p:nvGrpSpPr>
            <p:cNvPr id="16" name="Group 75"/>
            <p:cNvGrpSpPr/>
            <p:nvPr/>
          </p:nvGrpSpPr>
          <p:grpSpPr>
            <a:xfrm>
              <a:off x="1765852" y="2527024"/>
              <a:ext cx="1097280" cy="1371600"/>
              <a:chOff x="1765852" y="2527024"/>
              <a:chExt cx="1097280" cy="1371600"/>
            </a:xfrm>
            <a:solidFill>
              <a:schemeClr val="bg1"/>
            </a:solidFill>
          </p:grpSpPr>
          <p:sp>
            <p:nvSpPr>
              <p:cNvPr id="54" name="Rectangle 53"/>
              <p:cNvSpPr/>
              <p:nvPr/>
            </p:nvSpPr>
            <p:spPr bwMode="auto">
              <a:xfrm>
                <a:off x="1941444" y="2664184"/>
                <a:ext cx="731520" cy="109728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765852" y="2527024"/>
                <a:ext cx="182880" cy="1371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2680252" y="2527024"/>
                <a:ext cx="182880" cy="13716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sp>
          <p:nvSpPr>
            <p:cNvPr id="130" name="Rectangle 129"/>
            <p:cNvSpPr/>
            <p:nvPr/>
          </p:nvSpPr>
          <p:spPr bwMode="auto">
            <a:xfrm>
              <a:off x="2022765" y="3124200"/>
              <a:ext cx="182880" cy="1828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17" name="Group 147"/>
            <p:cNvGrpSpPr/>
            <p:nvPr/>
          </p:nvGrpSpPr>
          <p:grpSpPr>
            <a:xfrm>
              <a:off x="1978701" y="932139"/>
              <a:ext cx="642579" cy="1151583"/>
              <a:chOff x="1978701" y="932139"/>
              <a:chExt cx="642579" cy="1151583"/>
            </a:xfrm>
          </p:grpSpPr>
          <p:grpSp>
            <p:nvGrpSpPr>
              <p:cNvPr id="18" name="Group 138"/>
              <p:cNvGrpSpPr/>
              <p:nvPr/>
            </p:nvGrpSpPr>
            <p:grpSpPr>
              <a:xfrm rot="5400000">
                <a:off x="1785068" y="1247510"/>
                <a:ext cx="1032344" cy="640080"/>
                <a:chOff x="6130456" y="3467100"/>
                <a:chExt cx="1032344" cy="640080"/>
              </a:xfrm>
              <a:solidFill>
                <a:schemeClr val="bg1"/>
              </a:solidFill>
            </p:grpSpPr>
            <p:sp>
              <p:nvSpPr>
                <p:cNvPr id="140" name="Rectangle 139"/>
                <p:cNvSpPr/>
                <p:nvPr/>
              </p:nvSpPr>
              <p:spPr bwMode="auto">
                <a:xfrm>
                  <a:off x="6130456" y="3467100"/>
                  <a:ext cx="118872" cy="6400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42" name="Rectangle 141"/>
                <p:cNvSpPr/>
                <p:nvPr/>
              </p:nvSpPr>
              <p:spPr bwMode="auto">
                <a:xfrm>
                  <a:off x="6248400" y="3581400"/>
                  <a:ext cx="914400" cy="4114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grpSp>
            <p:nvGrpSpPr>
              <p:cNvPr id="19" name="Group 142"/>
              <p:cNvGrpSpPr/>
              <p:nvPr/>
            </p:nvGrpSpPr>
            <p:grpSpPr>
              <a:xfrm>
                <a:off x="1981200" y="1306212"/>
                <a:ext cx="640080" cy="640080"/>
                <a:chOff x="3657600" y="4267200"/>
                <a:chExt cx="640080" cy="640080"/>
              </a:xfrm>
              <a:solidFill>
                <a:schemeClr val="bg1"/>
              </a:solidFill>
            </p:grpSpPr>
            <p:sp>
              <p:nvSpPr>
                <p:cNvPr id="144" name="Oval 143"/>
                <p:cNvSpPr/>
                <p:nvPr/>
              </p:nvSpPr>
              <p:spPr bwMode="auto">
                <a:xfrm>
                  <a:off x="3657600" y="4267200"/>
                  <a:ext cx="640080" cy="640080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45" name="Oval 144"/>
                <p:cNvSpPr/>
                <p:nvPr/>
              </p:nvSpPr>
              <p:spPr bwMode="auto">
                <a:xfrm>
                  <a:off x="3826764" y="4436364"/>
                  <a:ext cx="301752" cy="301752"/>
                </a:xfrm>
                <a:prstGeom prst="ellipse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 bwMode="auto">
              <a:xfrm>
                <a:off x="1978701" y="932139"/>
                <a:ext cx="640080" cy="11887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sp>
          <p:nvSpPr>
            <p:cNvPr id="122" name="Rectangle 121"/>
            <p:cNvSpPr/>
            <p:nvPr/>
          </p:nvSpPr>
          <p:spPr bwMode="auto">
            <a:xfrm>
              <a:off x="2236122" y="2980113"/>
              <a:ext cx="152400" cy="4572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2209800" y="3183774"/>
              <a:ext cx="274320" cy="76200"/>
            </a:xfrm>
            <a:prstGeom prst="rect">
              <a:avLst/>
            </a:prstGeom>
            <a:blipFill dpi="0" rotWithShape="1">
              <a:blip r:embed="rId2" cstate="print">
                <a:alphaModFix amt="75000"/>
              </a:blip>
              <a:srcRect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23" name="Donut 122"/>
            <p:cNvSpPr/>
            <p:nvPr/>
          </p:nvSpPr>
          <p:spPr bwMode="auto">
            <a:xfrm>
              <a:off x="1981200" y="2903913"/>
              <a:ext cx="640080" cy="640080"/>
            </a:xfrm>
            <a:prstGeom prst="donut">
              <a:avLst>
                <a:gd name="adj" fmla="val 26263"/>
              </a:avLst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0" y="152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Beam 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20" name="Group 297"/>
          <p:cNvGrpSpPr/>
          <p:nvPr/>
        </p:nvGrpSpPr>
        <p:grpSpPr>
          <a:xfrm>
            <a:off x="193965" y="745374"/>
            <a:ext cx="2669167" cy="4046913"/>
            <a:chOff x="193965" y="745374"/>
            <a:chExt cx="2669167" cy="4046913"/>
          </a:xfrm>
        </p:grpSpPr>
        <p:grpSp>
          <p:nvGrpSpPr>
            <p:cNvPr id="21" name="Group 296"/>
            <p:cNvGrpSpPr/>
            <p:nvPr/>
          </p:nvGrpSpPr>
          <p:grpSpPr>
            <a:xfrm>
              <a:off x="338328" y="745374"/>
              <a:ext cx="2524804" cy="4046913"/>
              <a:chOff x="338328" y="745374"/>
              <a:chExt cx="2524804" cy="4046913"/>
            </a:xfrm>
          </p:grpSpPr>
          <p:sp>
            <p:nvSpPr>
              <p:cNvPr id="257" name="Rectangle 256"/>
              <p:cNvSpPr/>
              <p:nvPr/>
            </p:nvSpPr>
            <p:spPr bwMode="auto">
              <a:xfrm>
                <a:off x="2227809" y="745374"/>
                <a:ext cx="152400" cy="3749040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grpSp>
            <p:nvGrpSpPr>
              <p:cNvPr id="22" name="Group 66"/>
              <p:cNvGrpSpPr/>
              <p:nvPr/>
            </p:nvGrpSpPr>
            <p:grpSpPr>
              <a:xfrm>
                <a:off x="338328" y="2895600"/>
                <a:ext cx="1862460" cy="640080"/>
                <a:chOff x="325076" y="2895600"/>
                <a:chExt cx="1862460" cy="640080"/>
              </a:xfrm>
              <a:solidFill>
                <a:schemeClr val="bg1"/>
              </a:solidFill>
            </p:grpSpPr>
            <p:sp>
              <p:nvSpPr>
                <p:cNvPr id="293" name="Rectangle 292"/>
                <p:cNvSpPr/>
                <p:nvPr/>
              </p:nvSpPr>
              <p:spPr bwMode="auto">
                <a:xfrm>
                  <a:off x="325076" y="2895600"/>
                  <a:ext cx="118872" cy="6400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 bwMode="auto">
                <a:xfrm>
                  <a:off x="450176" y="3124200"/>
                  <a:ext cx="1737360" cy="1828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grpSp>
            <p:nvGrpSpPr>
              <p:cNvPr id="23" name="Group 116"/>
              <p:cNvGrpSpPr/>
              <p:nvPr/>
            </p:nvGrpSpPr>
            <p:grpSpPr>
              <a:xfrm rot="5400000">
                <a:off x="2162001" y="4464627"/>
                <a:ext cx="289560" cy="365760"/>
                <a:chOff x="2743200" y="4724400"/>
                <a:chExt cx="289560" cy="365760"/>
              </a:xfrm>
            </p:grpSpPr>
            <p:sp>
              <p:nvSpPr>
                <p:cNvPr id="289" name="Rectangle 288"/>
                <p:cNvSpPr/>
                <p:nvPr/>
              </p:nvSpPr>
              <p:spPr>
                <a:xfrm>
                  <a:off x="2743200" y="4724400"/>
                  <a:ext cx="137160" cy="365760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Rectangle 289"/>
                <p:cNvSpPr/>
                <p:nvPr/>
              </p:nvSpPr>
              <p:spPr>
                <a:xfrm>
                  <a:off x="2895600" y="4749339"/>
                  <a:ext cx="137160" cy="91440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Rectangle 290"/>
                <p:cNvSpPr/>
                <p:nvPr/>
              </p:nvSpPr>
              <p:spPr>
                <a:xfrm>
                  <a:off x="2895600" y="4972395"/>
                  <a:ext cx="137160" cy="91440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Rectangle 291"/>
                <p:cNvSpPr/>
                <p:nvPr/>
              </p:nvSpPr>
              <p:spPr>
                <a:xfrm>
                  <a:off x="2743200" y="4771506"/>
                  <a:ext cx="45720" cy="27432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70"/>
              <p:cNvGrpSpPr/>
              <p:nvPr/>
            </p:nvGrpSpPr>
            <p:grpSpPr>
              <a:xfrm>
                <a:off x="1981200" y="2088843"/>
                <a:ext cx="640080" cy="578157"/>
                <a:chOff x="1981200" y="2088843"/>
                <a:chExt cx="640080" cy="578157"/>
              </a:xfrm>
              <a:solidFill>
                <a:schemeClr val="bg1"/>
              </a:solidFill>
            </p:grpSpPr>
            <p:sp>
              <p:nvSpPr>
                <p:cNvPr id="286" name="Rectangle 285"/>
                <p:cNvSpPr/>
                <p:nvPr/>
              </p:nvSpPr>
              <p:spPr bwMode="auto">
                <a:xfrm>
                  <a:off x="2095500" y="2328672"/>
                  <a:ext cx="411480" cy="338328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87" name="Rectangle 35"/>
                <p:cNvSpPr/>
                <p:nvPr/>
              </p:nvSpPr>
              <p:spPr bwMode="auto">
                <a:xfrm>
                  <a:off x="1981200" y="2209800"/>
                  <a:ext cx="640080" cy="118872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88" name="Rectangle 287"/>
                <p:cNvSpPr/>
                <p:nvPr/>
              </p:nvSpPr>
              <p:spPr bwMode="auto">
                <a:xfrm>
                  <a:off x="1981200" y="2088843"/>
                  <a:ext cx="640080" cy="118872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grpSp>
            <p:nvGrpSpPr>
              <p:cNvPr id="25" name="Group 52"/>
              <p:cNvGrpSpPr/>
              <p:nvPr/>
            </p:nvGrpSpPr>
            <p:grpSpPr>
              <a:xfrm>
                <a:off x="1981200" y="3760304"/>
                <a:ext cx="640080" cy="576072"/>
                <a:chOff x="1447800" y="5208104"/>
                <a:chExt cx="640080" cy="576072"/>
              </a:xfrm>
              <a:solidFill>
                <a:schemeClr val="bg1"/>
              </a:solidFill>
            </p:grpSpPr>
            <p:sp>
              <p:nvSpPr>
                <p:cNvPr id="283" name="Rectangle 282"/>
                <p:cNvSpPr/>
                <p:nvPr/>
              </p:nvSpPr>
              <p:spPr bwMode="auto">
                <a:xfrm rot="10800000">
                  <a:off x="1562100" y="5208104"/>
                  <a:ext cx="411480" cy="338328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84" name="Rectangle 41"/>
                <p:cNvSpPr/>
                <p:nvPr/>
              </p:nvSpPr>
              <p:spPr bwMode="auto">
                <a:xfrm rot="10800000">
                  <a:off x="1447800" y="5546432"/>
                  <a:ext cx="640080" cy="118872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85" name="Rectangle 284"/>
                <p:cNvSpPr/>
                <p:nvPr/>
              </p:nvSpPr>
              <p:spPr bwMode="auto">
                <a:xfrm>
                  <a:off x="1447800" y="5665304"/>
                  <a:ext cx="640080" cy="118872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sp>
            <p:nvSpPr>
              <p:cNvPr id="262" name="Rectangle 261"/>
              <p:cNvSpPr/>
              <p:nvPr/>
            </p:nvSpPr>
            <p:spPr bwMode="auto">
              <a:xfrm>
                <a:off x="1582972" y="2527024"/>
                <a:ext cx="182880" cy="1371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grpSp>
            <p:nvGrpSpPr>
              <p:cNvPr id="26" name="Group 96"/>
              <p:cNvGrpSpPr/>
              <p:nvPr/>
            </p:nvGrpSpPr>
            <p:grpSpPr>
              <a:xfrm>
                <a:off x="457200" y="2895600"/>
                <a:ext cx="1124809" cy="640080"/>
                <a:chOff x="457200" y="2895600"/>
                <a:chExt cx="1124809" cy="640080"/>
              </a:xfrm>
              <a:solidFill>
                <a:schemeClr val="bg1"/>
              </a:solidFill>
            </p:grpSpPr>
            <p:sp>
              <p:nvSpPr>
                <p:cNvPr id="280" name="Rectangle 279"/>
                <p:cNvSpPr/>
                <p:nvPr/>
              </p:nvSpPr>
              <p:spPr bwMode="auto">
                <a:xfrm>
                  <a:off x="457200" y="2895600"/>
                  <a:ext cx="118872" cy="6400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81" name="Rectangle 280"/>
                <p:cNvSpPr/>
                <p:nvPr/>
              </p:nvSpPr>
              <p:spPr bwMode="auto">
                <a:xfrm>
                  <a:off x="1463137" y="2895600"/>
                  <a:ext cx="118872" cy="6400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82" name="Rectangle 281"/>
                <p:cNvSpPr/>
                <p:nvPr/>
              </p:nvSpPr>
              <p:spPr bwMode="auto">
                <a:xfrm>
                  <a:off x="575144" y="3009900"/>
                  <a:ext cx="886968" cy="4114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grpSp>
            <p:nvGrpSpPr>
              <p:cNvPr id="27" name="Group 75"/>
              <p:cNvGrpSpPr/>
              <p:nvPr/>
            </p:nvGrpSpPr>
            <p:grpSpPr>
              <a:xfrm>
                <a:off x="1765852" y="2527024"/>
                <a:ext cx="1097280" cy="1371600"/>
                <a:chOff x="1765852" y="2527024"/>
                <a:chExt cx="1097280" cy="1371600"/>
              </a:xfrm>
              <a:solidFill>
                <a:schemeClr val="bg1"/>
              </a:solidFill>
            </p:grpSpPr>
            <p:sp>
              <p:nvSpPr>
                <p:cNvPr id="277" name="Rectangle 276"/>
                <p:cNvSpPr/>
                <p:nvPr/>
              </p:nvSpPr>
              <p:spPr bwMode="auto">
                <a:xfrm>
                  <a:off x="1941444" y="2664184"/>
                  <a:ext cx="731520" cy="10972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 bwMode="auto">
                <a:xfrm>
                  <a:off x="1765852" y="2527024"/>
                  <a:ext cx="182880" cy="1371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 bwMode="auto">
                <a:xfrm>
                  <a:off x="2680252" y="2527024"/>
                  <a:ext cx="182880" cy="13716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sp>
            <p:nvSpPr>
              <p:cNvPr id="265" name="Rectangle 264"/>
              <p:cNvSpPr/>
              <p:nvPr/>
            </p:nvSpPr>
            <p:spPr bwMode="auto">
              <a:xfrm>
                <a:off x="2022765" y="31242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grpSp>
            <p:nvGrpSpPr>
              <p:cNvPr id="28" name="Group 147"/>
              <p:cNvGrpSpPr/>
              <p:nvPr/>
            </p:nvGrpSpPr>
            <p:grpSpPr>
              <a:xfrm>
                <a:off x="1978701" y="932139"/>
                <a:ext cx="642579" cy="1151583"/>
                <a:chOff x="1978701" y="932139"/>
                <a:chExt cx="642579" cy="1151583"/>
              </a:xfrm>
            </p:grpSpPr>
            <p:grpSp>
              <p:nvGrpSpPr>
                <p:cNvPr id="29" name="Group 138"/>
                <p:cNvGrpSpPr/>
                <p:nvPr/>
              </p:nvGrpSpPr>
              <p:grpSpPr>
                <a:xfrm rot="5400000">
                  <a:off x="1785068" y="1247510"/>
                  <a:ext cx="1032344" cy="640080"/>
                  <a:chOff x="6130456" y="3467100"/>
                  <a:chExt cx="1032344" cy="640080"/>
                </a:xfrm>
                <a:solidFill>
                  <a:schemeClr val="bg1"/>
                </a:solidFill>
              </p:grpSpPr>
              <p:sp>
                <p:nvSpPr>
                  <p:cNvPr id="275" name="Rectangle 274"/>
                  <p:cNvSpPr/>
                  <p:nvPr/>
                </p:nvSpPr>
                <p:spPr bwMode="auto">
                  <a:xfrm>
                    <a:off x="6130456" y="3467100"/>
                    <a:ext cx="118872" cy="64008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sp>
                <p:nvSpPr>
                  <p:cNvPr id="276" name="Rectangle 275"/>
                  <p:cNvSpPr/>
                  <p:nvPr/>
                </p:nvSpPr>
                <p:spPr bwMode="auto">
                  <a:xfrm>
                    <a:off x="6248400" y="3581400"/>
                    <a:ext cx="914400" cy="411480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chemeClr val="tx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30" name="Group 142"/>
                <p:cNvGrpSpPr/>
                <p:nvPr/>
              </p:nvGrpSpPr>
              <p:grpSpPr>
                <a:xfrm>
                  <a:off x="1981200" y="1306212"/>
                  <a:ext cx="640080" cy="640080"/>
                  <a:chOff x="3657600" y="4267200"/>
                  <a:chExt cx="640080" cy="640080"/>
                </a:xfrm>
                <a:solidFill>
                  <a:schemeClr val="bg1"/>
                </a:solidFill>
              </p:grpSpPr>
              <p:sp>
                <p:nvSpPr>
                  <p:cNvPr id="273" name="Oval 272"/>
                  <p:cNvSpPr/>
                  <p:nvPr/>
                </p:nvSpPr>
                <p:spPr bwMode="auto">
                  <a:xfrm>
                    <a:off x="3657600" y="4267200"/>
                    <a:ext cx="640080" cy="640080"/>
                  </a:xfrm>
                  <a:prstGeom prst="ellipse">
                    <a:avLst/>
                  </a:prstGeom>
                  <a:grpFill/>
                  <a:ln w="9525" cap="flat" cmpd="sng" algn="ctr">
                    <a:solidFill>
                      <a:schemeClr val="tx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sp>
                <p:nvSpPr>
                  <p:cNvPr id="274" name="Oval 273"/>
                  <p:cNvSpPr/>
                  <p:nvPr/>
                </p:nvSpPr>
                <p:spPr bwMode="auto">
                  <a:xfrm>
                    <a:off x="3826764" y="4436364"/>
                    <a:ext cx="301752" cy="301752"/>
                  </a:xfrm>
                  <a:prstGeom prst="ellipse">
                    <a:avLst/>
                  </a:prstGeom>
                  <a:grpFill/>
                  <a:ln w="9525" cap="flat" cmpd="sng" algn="ctr">
                    <a:solidFill>
                      <a:schemeClr val="tx1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272" name="Rectangle 271"/>
                <p:cNvSpPr/>
                <p:nvPr/>
              </p:nvSpPr>
              <p:spPr bwMode="auto">
                <a:xfrm>
                  <a:off x="1978701" y="932139"/>
                  <a:ext cx="640080" cy="118872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sp>
            <p:nvSpPr>
              <p:cNvPr id="267" name="Rectangle 266"/>
              <p:cNvSpPr/>
              <p:nvPr/>
            </p:nvSpPr>
            <p:spPr bwMode="auto">
              <a:xfrm>
                <a:off x="2236122" y="2980113"/>
                <a:ext cx="152400" cy="457200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268" name="Rectangle 267"/>
              <p:cNvSpPr/>
              <p:nvPr/>
            </p:nvSpPr>
            <p:spPr bwMode="auto">
              <a:xfrm>
                <a:off x="2209800" y="3183774"/>
                <a:ext cx="274320" cy="76200"/>
              </a:xfrm>
              <a:prstGeom prst="rect">
                <a:avLst/>
              </a:prstGeom>
              <a:blipFill dpi="0" rotWithShape="1">
                <a:blip r:embed="rId2" cstate="print">
                  <a:alphaModFix amt="75000"/>
                </a:blip>
                <a:srcRect/>
                <a:tile tx="0" ty="0" sx="100000" sy="100000" flip="none" algn="tl"/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269" name="Donut 268"/>
              <p:cNvSpPr/>
              <p:nvPr/>
            </p:nvSpPr>
            <p:spPr bwMode="auto">
              <a:xfrm>
                <a:off x="1981200" y="2903913"/>
                <a:ext cx="640080" cy="640080"/>
              </a:xfrm>
              <a:prstGeom prst="donut">
                <a:avLst>
                  <a:gd name="adj" fmla="val 26263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sp>
          <p:nvSpPr>
            <p:cNvPr id="296" name="Rounded Rectangle 295"/>
            <p:cNvSpPr/>
            <p:nvPr/>
          </p:nvSpPr>
          <p:spPr bwMode="auto">
            <a:xfrm>
              <a:off x="193965" y="3124200"/>
              <a:ext cx="152400" cy="152400"/>
            </a:xfrm>
            <a:prstGeom prst="roundRect">
              <a:avLst/>
            </a:prstGeom>
            <a:gradFill flip="none" rotWithShape="1"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3165765" y="752304"/>
            <a:ext cx="5673435" cy="4048296"/>
            <a:chOff x="3165765" y="752304"/>
            <a:chExt cx="5673435" cy="4048296"/>
          </a:xfrm>
        </p:grpSpPr>
        <p:grpSp>
          <p:nvGrpSpPr>
            <p:cNvPr id="114" name="Group 171"/>
            <p:cNvGrpSpPr/>
            <p:nvPr/>
          </p:nvGrpSpPr>
          <p:grpSpPr>
            <a:xfrm rot="-5400000">
              <a:off x="4350325" y="3955475"/>
              <a:ext cx="257697" cy="304800"/>
              <a:chOff x="4869870" y="1524000"/>
              <a:chExt cx="257697" cy="304800"/>
            </a:xfrm>
          </p:grpSpPr>
          <p:sp>
            <p:nvSpPr>
              <p:cNvPr id="116" name="Rounded Rectangle 115"/>
              <p:cNvSpPr/>
              <p:nvPr/>
            </p:nvSpPr>
            <p:spPr bwMode="auto">
              <a:xfrm>
                <a:off x="4944687" y="1630680"/>
                <a:ext cx="182880" cy="91440"/>
              </a:xfrm>
              <a:prstGeom prst="roundRect">
                <a:avLst/>
              </a:prstGeom>
              <a:blipFill>
                <a:blip r:embed="rId3" cstate="print"/>
                <a:tile tx="0" ty="0" sx="100000" sy="100000" flip="none" algn="tl"/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18" name="Rounded Rectangle 117"/>
              <p:cNvSpPr/>
              <p:nvPr/>
            </p:nvSpPr>
            <p:spPr bwMode="auto">
              <a:xfrm>
                <a:off x="4869870" y="1524000"/>
                <a:ext cx="76200" cy="304800"/>
              </a:xfrm>
              <a:prstGeom prst="roundRect">
                <a:avLst/>
              </a:prstGeom>
              <a:solidFill>
                <a:schemeClr val="bg2">
                  <a:lumMod val="1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grpSp>
          <p:nvGrpSpPr>
            <p:cNvPr id="3" name="Group 105"/>
            <p:cNvGrpSpPr/>
            <p:nvPr/>
          </p:nvGrpSpPr>
          <p:grpSpPr>
            <a:xfrm>
              <a:off x="6537960" y="752304"/>
              <a:ext cx="640080" cy="4048296"/>
              <a:chOff x="4770120" y="811878"/>
              <a:chExt cx="640080" cy="4048296"/>
            </a:xfrm>
          </p:grpSpPr>
          <p:sp>
            <p:nvSpPr>
              <p:cNvPr id="84" name="Rectangle 83"/>
              <p:cNvSpPr/>
              <p:nvPr/>
            </p:nvSpPr>
            <p:spPr bwMode="auto">
              <a:xfrm>
                <a:off x="5016729" y="811878"/>
                <a:ext cx="152400" cy="3749040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grpSp>
            <p:nvGrpSpPr>
              <p:cNvPr id="5" name="Group 116"/>
              <p:cNvGrpSpPr/>
              <p:nvPr/>
            </p:nvGrpSpPr>
            <p:grpSpPr>
              <a:xfrm rot="5400000">
                <a:off x="4950921" y="4532514"/>
                <a:ext cx="289560" cy="365760"/>
                <a:chOff x="2743200" y="4724400"/>
                <a:chExt cx="289560" cy="365760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2743200" y="4724400"/>
                  <a:ext cx="137160" cy="365760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2895600" y="4749339"/>
                  <a:ext cx="137160" cy="91440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2895600" y="4972395"/>
                  <a:ext cx="137160" cy="91440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743200" y="4771506"/>
                  <a:ext cx="45720" cy="27432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70"/>
              <p:cNvGrpSpPr/>
              <p:nvPr/>
            </p:nvGrpSpPr>
            <p:grpSpPr>
              <a:xfrm>
                <a:off x="4770120" y="2277687"/>
                <a:ext cx="640080" cy="457200"/>
                <a:chOff x="1981200" y="2209800"/>
                <a:chExt cx="640080" cy="457200"/>
              </a:xfrm>
              <a:solidFill>
                <a:schemeClr val="bg1"/>
              </a:solidFill>
            </p:grpSpPr>
            <p:sp>
              <p:nvSpPr>
                <p:cNvPr id="90" name="Rectangle 89"/>
                <p:cNvSpPr/>
                <p:nvPr/>
              </p:nvSpPr>
              <p:spPr bwMode="auto">
                <a:xfrm>
                  <a:off x="2095500" y="2328672"/>
                  <a:ext cx="411480" cy="338328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 bwMode="auto">
                <a:xfrm>
                  <a:off x="1981200" y="2209800"/>
                  <a:ext cx="640080" cy="118872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grpSp>
            <p:nvGrpSpPr>
              <p:cNvPr id="7" name="Group 52"/>
              <p:cNvGrpSpPr/>
              <p:nvPr/>
            </p:nvGrpSpPr>
            <p:grpSpPr>
              <a:xfrm>
                <a:off x="4770120" y="3828191"/>
                <a:ext cx="640080" cy="576072"/>
                <a:chOff x="1447800" y="5208104"/>
                <a:chExt cx="640080" cy="576072"/>
              </a:xfrm>
              <a:solidFill>
                <a:schemeClr val="bg1"/>
              </a:solidFill>
            </p:grpSpPr>
            <p:sp>
              <p:nvSpPr>
                <p:cNvPr id="101" name="Rectangle 100"/>
                <p:cNvSpPr/>
                <p:nvPr/>
              </p:nvSpPr>
              <p:spPr bwMode="auto">
                <a:xfrm rot="10800000">
                  <a:off x="1562100" y="5208104"/>
                  <a:ext cx="411480" cy="338328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 bwMode="auto">
                <a:xfrm rot="10800000">
                  <a:off x="1447800" y="5546432"/>
                  <a:ext cx="640080" cy="118872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 bwMode="auto">
                <a:xfrm>
                  <a:off x="1447800" y="5665304"/>
                  <a:ext cx="640080" cy="118872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179" name="Rectangle 178"/>
            <p:cNvSpPr/>
            <p:nvPr/>
          </p:nvSpPr>
          <p:spPr bwMode="auto">
            <a:xfrm>
              <a:off x="6629400" y="3142905"/>
              <a:ext cx="1524000" cy="152400"/>
            </a:xfrm>
            <a:prstGeom prst="rect">
              <a:avLst/>
            </a:prstGeom>
            <a:solidFill>
              <a:srgbClr val="7030A0">
                <a:alpha val="5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5859087" y="3077790"/>
              <a:ext cx="806335" cy="2743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8" name="Group 171"/>
            <p:cNvGrpSpPr/>
            <p:nvPr/>
          </p:nvGrpSpPr>
          <p:grpSpPr>
            <a:xfrm>
              <a:off x="4671923" y="1388226"/>
              <a:ext cx="257697" cy="304800"/>
              <a:chOff x="4869870" y="1524000"/>
              <a:chExt cx="257697" cy="304800"/>
            </a:xfrm>
          </p:grpSpPr>
          <p:sp>
            <p:nvSpPr>
              <p:cNvPr id="171" name="Rounded Rectangle 170"/>
              <p:cNvSpPr/>
              <p:nvPr/>
            </p:nvSpPr>
            <p:spPr bwMode="auto">
              <a:xfrm>
                <a:off x="4944687" y="1630680"/>
                <a:ext cx="182880" cy="91440"/>
              </a:xfrm>
              <a:prstGeom prst="roundRect">
                <a:avLst/>
              </a:prstGeom>
              <a:blipFill>
                <a:blip r:embed="rId3" cstate="print"/>
                <a:tile tx="0" ty="0" sx="100000" sy="100000" flip="none" algn="tl"/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70" name="Rounded Rectangle 169"/>
              <p:cNvSpPr/>
              <p:nvPr/>
            </p:nvSpPr>
            <p:spPr bwMode="auto">
              <a:xfrm>
                <a:off x="4869870" y="1524000"/>
                <a:ext cx="76200" cy="304800"/>
              </a:xfrm>
              <a:prstGeom prst="roundRect">
                <a:avLst/>
              </a:prstGeom>
              <a:solidFill>
                <a:schemeClr val="bg2">
                  <a:lumMod val="1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sp>
          <p:nvSpPr>
            <p:cNvPr id="169" name="Rectangle 168"/>
            <p:cNvSpPr/>
            <p:nvPr/>
          </p:nvSpPr>
          <p:spPr bwMode="auto">
            <a:xfrm rot="5400000">
              <a:off x="5729547" y="1394460"/>
              <a:ext cx="411480" cy="28817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4957331" y="2319252"/>
              <a:ext cx="411480" cy="1097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 rot="16200000">
              <a:off x="7385718" y="2928991"/>
              <a:ext cx="640080" cy="576072"/>
              <a:chOff x="1447800" y="5208104"/>
              <a:chExt cx="640080" cy="576072"/>
            </a:xfrm>
            <a:solidFill>
              <a:schemeClr val="bg1"/>
            </a:solidFill>
          </p:grpSpPr>
          <p:sp>
            <p:nvSpPr>
              <p:cNvPr id="113" name="Rectangle 112"/>
              <p:cNvSpPr/>
              <p:nvPr/>
            </p:nvSpPr>
            <p:spPr bwMode="auto">
              <a:xfrm rot="10800000">
                <a:off x="1562100" y="5208104"/>
                <a:ext cx="411480" cy="338328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 rot="10800000">
                <a:off x="1447800" y="5546432"/>
                <a:ext cx="640080" cy="11887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447800" y="5665304"/>
                <a:ext cx="640080" cy="11887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grpSp>
          <p:nvGrpSpPr>
            <p:cNvPr id="10" name="Group 52"/>
            <p:cNvGrpSpPr/>
            <p:nvPr/>
          </p:nvGrpSpPr>
          <p:grpSpPr>
            <a:xfrm rot="5400000">
              <a:off x="5759058" y="2988426"/>
              <a:ext cx="640080" cy="457200"/>
              <a:chOff x="1447800" y="5208104"/>
              <a:chExt cx="640080" cy="457200"/>
            </a:xfrm>
            <a:solidFill>
              <a:schemeClr val="bg1">
                <a:alpha val="69000"/>
              </a:schemeClr>
            </a:solidFill>
          </p:grpSpPr>
          <p:sp>
            <p:nvSpPr>
              <p:cNvPr id="127" name="Rectangle 126"/>
              <p:cNvSpPr/>
              <p:nvPr/>
            </p:nvSpPr>
            <p:spPr bwMode="auto">
              <a:xfrm rot="10800000">
                <a:off x="1562100" y="5208104"/>
                <a:ext cx="411480" cy="338328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 rot="10800000">
                <a:off x="1447800" y="5546432"/>
                <a:ext cx="640080" cy="11887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sp>
          <p:nvSpPr>
            <p:cNvPr id="71" name="Donut 70"/>
            <p:cNvSpPr/>
            <p:nvPr/>
          </p:nvSpPr>
          <p:spPr bwMode="auto">
            <a:xfrm>
              <a:off x="6172200" y="2531226"/>
              <a:ext cx="1371600" cy="1371600"/>
            </a:xfrm>
            <a:prstGeom prst="donut">
              <a:avLst>
                <a:gd name="adj" fmla="val 12800"/>
              </a:avLst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12" name="Group 96"/>
            <p:cNvGrpSpPr/>
            <p:nvPr/>
          </p:nvGrpSpPr>
          <p:grpSpPr>
            <a:xfrm>
              <a:off x="4606817" y="2903913"/>
              <a:ext cx="1124809" cy="640080"/>
              <a:chOff x="457200" y="2903913"/>
              <a:chExt cx="1124809" cy="640080"/>
            </a:xfrm>
            <a:solidFill>
              <a:schemeClr val="bg1"/>
            </a:solidFill>
          </p:grpSpPr>
          <p:sp>
            <p:nvSpPr>
              <p:cNvPr id="133" name="Rectangle 132"/>
              <p:cNvSpPr/>
              <p:nvPr/>
            </p:nvSpPr>
            <p:spPr bwMode="auto">
              <a:xfrm>
                <a:off x="457200" y="2903913"/>
                <a:ext cx="118872" cy="64008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 bwMode="auto">
              <a:xfrm>
                <a:off x="1463137" y="2903913"/>
                <a:ext cx="118872" cy="64008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 bwMode="auto">
              <a:xfrm>
                <a:off x="575144" y="3009900"/>
                <a:ext cx="886968" cy="41148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grpSp>
          <p:nvGrpSpPr>
            <p:cNvPr id="13" name="Group 52"/>
            <p:cNvGrpSpPr/>
            <p:nvPr/>
          </p:nvGrpSpPr>
          <p:grpSpPr>
            <a:xfrm rot="10800000">
              <a:off x="4849181" y="2427456"/>
              <a:ext cx="640080" cy="576072"/>
              <a:chOff x="1447800" y="5208104"/>
              <a:chExt cx="640080" cy="576072"/>
            </a:xfrm>
            <a:solidFill>
              <a:schemeClr val="bg1"/>
            </a:solidFill>
          </p:grpSpPr>
          <p:sp>
            <p:nvSpPr>
              <p:cNvPr id="137" name="Rectangle 136"/>
              <p:cNvSpPr/>
              <p:nvPr/>
            </p:nvSpPr>
            <p:spPr bwMode="auto">
              <a:xfrm rot="10800000">
                <a:off x="1562100" y="5208104"/>
                <a:ext cx="411480" cy="338328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 rot="10800000">
                <a:off x="1447800" y="5546432"/>
                <a:ext cx="640080" cy="11887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1447800" y="5665304"/>
                <a:ext cx="640080" cy="118872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sp>
          <p:nvSpPr>
            <p:cNvPr id="140" name="Rectangle 139"/>
            <p:cNvSpPr/>
            <p:nvPr/>
          </p:nvSpPr>
          <p:spPr bwMode="auto">
            <a:xfrm>
              <a:off x="4971191" y="2946861"/>
              <a:ext cx="402336" cy="152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rot="16200000">
              <a:off x="3971961" y="3160357"/>
              <a:ext cx="640080" cy="11887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14" name="Group 142"/>
            <p:cNvGrpSpPr/>
            <p:nvPr/>
          </p:nvGrpSpPr>
          <p:grpSpPr>
            <a:xfrm rot="16200000">
              <a:off x="6005412" y="1038381"/>
              <a:ext cx="1243957" cy="1112378"/>
              <a:chOff x="4452852" y="2579856"/>
              <a:chExt cx="1243957" cy="1112378"/>
            </a:xfrm>
          </p:grpSpPr>
          <p:grpSp>
            <p:nvGrpSpPr>
              <p:cNvPr id="15" name="Group 96"/>
              <p:cNvGrpSpPr/>
              <p:nvPr/>
            </p:nvGrpSpPr>
            <p:grpSpPr>
              <a:xfrm>
                <a:off x="4572000" y="3048000"/>
                <a:ext cx="1124809" cy="640080"/>
                <a:chOff x="457200" y="2895600"/>
                <a:chExt cx="1124809" cy="640080"/>
              </a:xfrm>
              <a:solidFill>
                <a:schemeClr val="bg1"/>
              </a:solidFill>
            </p:grpSpPr>
            <p:sp>
              <p:nvSpPr>
                <p:cNvPr id="151" name="Rectangle 150"/>
                <p:cNvSpPr/>
                <p:nvPr/>
              </p:nvSpPr>
              <p:spPr bwMode="auto">
                <a:xfrm>
                  <a:off x="457200" y="2895600"/>
                  <a:ext cx="118872" cy="6400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52" name="Rectangle 151"/>
                <p:cNvSpPr/>
                <p:nvPr/>
              </p:nvSpPr>
              <p:spPr bwMode="auto">
                <a:xfrm>
                  <a:off x="1463137" y="2895600"/>
                  <a:ext cx="118872" cy="6400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 bwMode="auto">
                <a:xfrm>
                  <a:off x="575144" y="3009900"/>
                  <a:ext cx="886968" cy="4114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" name="Group 52"/>
              <p:cNvGrpSpPr/>
              <p:nvPr/>
            </p:nvGrpSpPr>
            <p:grpSpPr>
              <a:xfrm rot="10800000">
                <a:off x="4814364" y="2579856"/>
                <a:ext cx="640080" cy="576072"/>
                <a:chOff x="1447800" y="5208104"/>
                <a:chExt cx="640080" cy="576072"/>
              </a:xfrm>
              <a:solidFill>
                <a:schemeClr val="bg1"/>
              </a:solidFill>
            </p:grpSpPr>
            <p:sp>
              <p:nvSpPr>
                <p:cNvPr id="148" name="Rectangle 147"/>
                <p:cNvSpPr/>
                <p:nvPr/>
              </p:nvSpPr>
              <p:spPr bwMode="auto">
                <a:xfrm rot="10800000">
                  <a:off x="1562100" y="5208104"/>
                  <a:ext cx="411480" cy="338328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49" name="Rectangle 148"/>
                <p:cNvSpPr/>
                <p:nvPr/>
              </p:nvSpPr>
              <p:spPr bwMode="auto">
                <a:xfrm rot="10800000">
                  <a:off x="1447800" y="5546432"/>
                  <a:ext cx="640080" cy="118872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447800" y="5665304"/>
                  <a:ext cx="640080" cy="118872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sp>
            <p:nvSpPr>
              <p:cNvPr id="146" name="Rectangle 145"/>
              <p:cNvSpPr/>
              <p:nvPr/>
            </p:nvSpPr>
            <p:spPr bwMode="auto">
              <a:xfrm>
                <a:off x="4928061" y="3099261"/>
                <a:ext cx="402336" cy="1524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 bwMode="auto">
              <a:xfrm rot="16200000">
                <a:off x="4192248" y="3312758"/>
                <a:ext cx="640080" cy="11887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grpSp>
          <p:nvGrpSpPr>
            <p:cNvPr id="17" name="Group 154"/>
            <p:cNvGrpSpPr/>
            <p:nvPr/>
          </p:nvGrpSpPr>
          <p:grpSpPr>
            <a:xfrm rot="10800000">
              <a:off x="4845018" y="1217818"/>
              <a:ext cx="882444" cy="989352"/>
              <a:chOff x="4572000" y="2698728"/>
              <a:chExt cx="882444" cy="989352"/>
            </a:xfrm>
          </p:grpSpPr>
          <p:grpSp>
            <p:nvGrpSpPr>
              <p:cNvPr id="18" name="Group 96"/>
              <p:cNvGrpSpPr/>
              <p:nvPr/>
            </p:nvGrpSpPr>
            <p:grpSpPr>
              <a:xfrm>
                <a:off x="4572000" y="3048000"/>
                <a:ext cx="820010" cy="640080"/>
                <a:chOff x="457200" y="2895600"/>
                <a:chExt cx="820010" cy="640080"/>
              </a:xfrm>
              <a:solidFill>
                <a:schemeClr val="bg1"/>
              </a:solidFill>
            </p:grpSpPr>
            <p:sp>
              <p:nvSpPr>
                <p:cNvPr id="163" name="Rectangle 162"/>
                <p:cNvSpPr/>
                <p:nvPr/>
              </p:nvSpPr>
              <p:spPr bwMode="auto">
                <a:xfrm>
                  <a:off x="457200" y="2895600"/>
                  <a:ext cx="118872" cy="6400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65" name="Rectangle 164"/>
                <p:cNvSpPr/>
                <p:nvPr/>
              </p:nvSpPr>
              <p:spPr bwMode="auto">
                <a:xfrm>
                  <a:off x="575145" y="3009900"/>
                  <a:ext cx="702065" cy="41148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grpSp>
            <p:nvGrpSpPr>
              <p:cNvPr id="19" name="Group 52"/>
              <p:cNvGrpSpPr/>
              <p:nvPr/>
            </p:nvGrpSpPr>
            <p:grpSpPr>
              <a:xfrm rot="10800000">
                <a:off x="4814364" y="2698728"/>
                <a:ext cx="640080" cy="457200"/>
                <a:chOff x="1447800" y="5208104"/>
                <a:chExt cx="640080" cy="457200"/>
              </a:xfrm>
              <a:solidFill>
                <a:schemeClr val="bg1"/>
              </a:solidFill>
            </p:grpSpPr>
            <p:sp>
              <p:nvSpPr>
                <p:cNvPr id="160" name="Rectangle 159"/>
                <p:cNvSpPr/>
                <p:nvPr/>
              </p:nvSpPr>
              <p:spPr bwMode="auto">
                <a:xfrm rot="10800000">
                  <a:off x="1562100" y="5208104"/>
                  <a:ext cx="411480" cy="338328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161" name="Rectangle 160"/>
                <p:cNvSpPr/>
                <p:nvPr/>
              </p:nvSpPr>
              <p:spPr bwMode="auto">
                <a:xfrm rot="10800000">
                  <a:off x="1447800" y="5546432"/>
                  <a:ext cx="640080" cy="118872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</p:grpSp>
          <p:sp>
            <p:nvSpPr>
              <p:cNvPr id="158" name="Rectangle 157"/>
              <p:cNvSpPr/>
              <p:nvPr/>
            </p:nvSpPr>
            <p:spPr bwMode="auto">
              <a:xfrm>
                <a:off x="4928061" y="3099261"/>
                <a:ext cx="402336" cy="1524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</p:grpSp>
        <p:sp>
          <p:nvSpPr>
            <p:cNvPr id="166" name="Rectangle 165"/>
            <p:cNvSpPr/>
            <p:nvPr/>
          </p:nvSpPr>
          <p:spPr bwMode="auto">
            <a:xfrm rot="10800000">
              <a:off x="5723313" y="1219201"/>
              <a:ext cx="118872" cy="6400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 rot="10800000">
              <a:off x="4847784" y="2207446"/>
              <a:ext cx="640080" cy="11887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 rot="10800000">
              <a:off x="5731626" y="2898372"/>
              <a:ext cx="118872" cy="6400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3165765" y="3011286"/>
              <a:ext cx="1066800" cy="4114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6665421" y="2998128"/>
              <a:ext cx="9144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77" name="Oval 176"/>
            <p:cNvSpPr>
              <a:spLocks noChangeAspect="1"/>
            </p:cNvSpPr>
            <p:nvPr/>
          </p:nvSpPr>
          <p:spPr bwMode="auto">
            <a:xfrm>
              <a:off x="6815052" y="3174078"/>
              <a:ext cx="91440" cy="91440"/>
            </a:xfrm>
            <a:prstGeom prst="ellipse">
              <a:avLst/>
            </a:prstGeom>
            <a:blipFill>
              <a:blip r:embed="rId2" cstate="print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80" name="Rounded Rectangle 179"/>
            <p:cNvSpPr/>
            <p:nvPr/>
          </p:nvSpPr>
          <p:spPr bwMode="auto">
            <a:xfrm>
              <a:off x="8001000" y="2150226"/>
              <a:ext cx="838200" cy="21336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 rot="16200000">
              <a:off x="4153457" y="3093856"/>
              <a:ext cx="640080" cy="26019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 rot="16200000">
              <a:off x="4242262" y="3692234"/>
              <a:ext cx="457200" cy="15240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2"/>
          <p:cNvGrpSpPr/>
          <p:nvPr/>
        </p:nvGrpSpPr>
        <p:grpSpPr>
          <a:xfrm>
            <a:off x="1904998" y="1307068"/>
            <a:ext cx="5943602" cy="4865132"/>
            <a:chOff x="-1" y="1307068"/>
            <a:chExt cx="5943602" cy="4865132"/>
          </a:xfrm>
        </p:grpSpPr>
        <p:grpSp>
          <p:nvGrpSpPr>
            <p:cNvPr id="3" name="Group 31"/>
            <p:cNvGrpSpPr/>
            <p:nvPr/>
          </p:nvGrpSpPr>
          <p:grpSpPr>
            <a:xfrm rot="13500000">
              <a:off x="1077510" y="3108479"/>
              <a:ext cx="289560" cy="365760"/>
              <a:chOff x="2743200" y="4724400"/>
              <a:chExt cx="289560" cy="365760"/>
            </a:xfrm>
          </p:grpSpPr>
          <p:sp>
            <p:nvSpPr>
              <p:cNvPr id="275" name="Rectangle 274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55"/>
            <p:cNvGrpSpPr/>
            <p:nvPr/>
          </p:nvGrpSpPr>
          <p:grpSpPr>
            <a:xfrm rot="2700000">
              <a:off x="4058829" y="5230409"/>
              <a:ext cx="289560" cy="365760"/>
              <a:chOff x="2743200" y="4724400"/>
              <a:chExt cx="289560" cy="36576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118"/>
            <p:cNvGrpSpPr/>
            <p:nvPr/>
          </p:nvGrpSpPr>
          <p:grpSpPr>
            <a:xfrm rot="13500000">
              <a:off x="2220511" y="4093593"/>
              <a:ext cx="289560" cy="365760"/>
              <a:chOff x="2743200" y="4724400"/>
              <a:chExt cx="289560" cy="365760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85" name="Shape 284"/>
            <p:cNvCxnSpPr>
              <a:stCxn id="286" idx="3"/>
            </p:cNvCxnSpPr>
            <p:nvPr/>
          </p:nvCxnSpPr>
          <p:spPr>
            <a:xfrm rot="10800000" flipH="1" flipV="1">
              <a:off x="3524250" y="5313046"/>
              <a:ext cx="2419349" cy="401954"/>
            </a:xfrm>
            <a:prstGeom prst="curvedConnector3">
              <a:avLst>
                <a:gd name="adj1" fmla="val -9449"/>
              </a:avLst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60"/>
            <p:cNvGrpSpPr/>
            <p:nvPr/>
          </p:nvGrpSpPr>
          <p:grpSpPr>
            <a:xfrm rot="8100000">
              <a:off x="1077510" y="5265886"/>
              <a:ext cx="289560" cy="365760"/>
              <a:chOff x="2743200" y="4724400"/>
              <a:chExt cx="289560" cy="365760"/>
            </a:xfrm>
          </p:grpSpPr>
          <p:sp>
            <p:nvSpPr>
              <p:cNvPr id="210" name="Rectangle 209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30"/>
            <p:cNvGrpSpPr/>
            <p:nvPr/>
          </p:nvGrpSpPr>
          <p:grpSpPr>
            <a:xfrm rot="2700000">
              <a:off x="3744509" y="3322790"/>
              <a:ext cx="289560" cy="365760"/>
              <a:chOff x="2743200" y="4724400"/>
              <a:chExt cx="289560" cy="365760"/>
            </a:xfrm>
          </p:grpSpPr>
          <p:sp>
            <p:nvSpPr>
              <p:cNvPr id="270" name="Rectangle 269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Rectangle 85"/>
            <p:cNvSpPr/>
            <p:nvPr/>
          </p:nvSpPr>
          <p:spPr>
            <a:xfrm>
              <a:off x="609600" y="1307068"/>
              <a:ext cx="4389120" cy="43891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03812" y="1522397"/>
              <a:ext cx="1463040" cy="1463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Laser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8" name="Group 30"/>
            <p:cNvGrpSpPr/>
            <p:nvPr/>
          </p:nvGrpSpPr>
          <p:grpSpPr>
            <a:xfrm rot="2700000">
              <a:off x="2552381" y="2174626"/>
              <a:ext cx="289560" cy="365760"/>
              <a:chOff x="2743200" y="4724400"/>
              <a:chExt cx="289560" cy="365760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31"/>
            <p:cNvGrpSpPr/>
            <p:nvPr/>
          </p:nvGrpSpPr>
          <p:grpSpPr>
            <a:xfrm rot="13500000">
              <a:off x="2357442" y="1412626"/>
              <a:ext cx="289560" cy="365760"/>
              <a:chOff x="2743200" y="4724400"/>
              <a:chExt cx="289560" cy="365760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5" name="Straight Connector 104"/>
            <p:cNvCxnSpPr>
              <a:stCxn id="93" idx="3"/>
            </p:cNvCxnSpPr>
            <p:nvPr/>
          </p:nvCxnSpPr>
          <p:spPr>
            <a:xfrm>
              <a:off x="2166852" y="2253917"/>
              <a:ext cx="426954" cy="219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2320085" y="1970621"/>
              <a:ext cx="559212" cy="1177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H="1">
              <a:off x="3532980" y="769497"/>
              <a:ext cx="7133" cy="18619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2852652" y="1546212"/>
              <a:ext cx="548640" cy="3017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538452" y="1493819"/>
              <a:ext cx="73152" cy="4114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60"/>
            <p:cNvGrpSpPr/>
            <p:nvPr/>
          </p:nvGrpSpPr>
          <p:grpSpPr>
            <a:xfrm rot="18900000">
              <a:off x="4424129" y="1417798"/>
              <a:ext cx="289560" cy="365760"/>
              <a:chOff x="2743200" y="4724400"/>
              <a:chExt cx="289560" cy="365760"/>
            </a:xfrm>
          </p:grpSpPr>
          <p:sp>
            <p:nvSpPr>
              <p:cNvPr id="191" name="Rectangle 190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57"/>
            <p:cNvGrpSpPr/>
            <p:nvPr/>
          </p:nvGrpSpPr>
          <p:grpSpPr>
            <a:xfrm rot="13500000">
              <a:off x="3134911" y="1975005"/>
              <a:ext cx="289560" cy="365760"/>
              <a:chOff x="2743200" y="4724400"/>
              <a:chExt cx="289560" cy="365760"/>
            </a:xfrm>
          </p:grpSpPr>
          <p:sp>
            <p:nvSpPr>
              <p:cNvPr id="203" name="Rectangle 202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13" name="Straight Connector 212"/>
            <p:cNvCxnSpPr>
              <a:stCxn id="217" idx="1"/>
              <a:endCxn id="278" idx="1"/>
            </p:cNvCxnSpPr>
            <p:nvPr/>
          </p:nvCxnSpPr>
          <p:spPr>
            <a:xfrm flipV="1">
              <a:off x="1323684" y="3392753"/>
              <a:ext cx="1961" cy="195265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>
              <a:stCxn id="273" idx="1"/>
              <a:endCxn id="220" idx="7"/>
            </p:cNvCxnSpPr>
            <p:nvPr/>
          </p:nvCxnSpPr>
          <p:spPr>
            <a:xfrm rot="16200000" flipV="1">
              <a:off x="2924049" y="2542390"/>
              <a:ext cx="1705351" cy="1842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217"/>
            <p:cNvGrpSpPr/>
            <p:nvPr/>
          </p:nvGrpSpPr>
          <p:grpSpPr>
            <a:xfrm rot="5400000">
              <a:off x="3700272" y="1649972"/>
              <a:ext cx="128016" cy="91440"/>
              <a:chOff x="4603988" y="5791200"/>
              <a:chExt cx="128016" cy="91440"/>
            </a:xfrm>
          </p:grpSpPr>
          <p:grpSp>
            <p:nvGrpSpPr>
              <p:cNvPr id="13" name="Group 149"/>
              <p:cNvGrpSpPr/>
              <p:nvPr/>
            </p:nvGrpSpPr>
            <p:grpSpPr>
              <a:xfrm rot="5400000">
                <a:off x="4622276" y="5772912"/>
                <a:ext cx="91440" cy="128016"/>
                <a:chOff x="4267200" y="1628778"/>
                <a:chExt cx="91440" cy="128016"/>
              </a:xfrm>
            </p:grpSpPr>
            <p:sp>
              <p:nvSpPr>
                <p:cNvPr id="221" name="Rectangle 220"/>
                <p:cNvSpPr/>
                <p:nvPr/>
              </p:nvSpPr>
              <p:spPr>
                <a:xfrm>
                  <a:off x="4267200" y="1645509"/>
                  <a:ext cx="91440" cy="914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2" name="Straight Connector 221"/>
                <p:cNvCxnSpPr/>
                <p:nvPr/>
              </p:nvCxnSpPr>
              <p:spPr>
                <a:xfrm rot="2700000" flipH="1">
                  <a:off x="4253216" y="1692786"/>
                  <a:ext cx="12801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0" name="Oval 219"/>
              <p:cNvSpPr>
                <a:spLocks noChangeAspect="1"/>
              </p:cNvSpPr>
              <p:nvPr/>
            </p:nvSpPr>
            <p:spPr>
              <a:xfrm>
                <a:off x="4663424" y="5832348"/>
                <a:ext cx="9144" cy="914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60"/>
            <p:cNvGrpSpPr/>
            <p:nvPr/>
          </p:nvGrpSpPr>
          <p:grpSpPr>
            <a:xfrm rot="8100000">
              <a:off x="3134911" y="3772131"/>
              <a:ext cx="289560" cy="365760"/>
              <a:chOff x="2743200" y="4724400"/>
              <a:chExt cx="289560" cy="365760"/>
            </a:xfrm>
          </p:grpSpPr>
          <p:sp>
            <p:nvSpPr>
              <p:cNvPr id="226" name="Rectangle 225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55"/>
            <p:cNvGrpSpPr/>
            <p:nvPr/>
          </p:nvGrpSpPr>
          <p:grpSpPr>
            <a:xfrm rot="2700000">
              <a:off x="4430311" y="4767029"/>
              <a:ext cx="289560" cy="365760"/>
              <a:chOff x="2743200" y="4724400"/>
              <a:chExt cx="289560" cy="365760"/>
            </a:xfrm>
          </p:grpSpPr>
          <p:sp>
            <p:nvSpPr>
              <p:cNvPr id="231" name="Rectangle 230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3" name="Straight Connector 242"/>
            <p:cNvCxnSpPr>
              <a:stCxn id="235" idx="1"/>
              <a:endCxn id="194" idx="1"/>
            </p:cNvCxnSpPr>
            <p:nvPr/>
          </p:nvCxnSpPr>
          <p:spPr>
            <a:xfrm rot="16200000" flipV="1">
              <a:off x="2897385" y="3274163"/>
              <a:ext cx="3144482" cy="422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Rectangle 162"/>
            <p:cNvSpPr/>
            <p:nvPr/>
          </p:nvSpPr>
          <p:spPr>
            <a:xfrm rot="5400000">
              <a:off x="4434454" y="1826752"/>
              <a:ext cx="73152" cy="4114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Connector 253"/>
            <p:cNvCxnSpPr/>
            <p:nvPr/>
          </p:nvCxnSpPr>
          <p:spPr>
            <a:xfrm rot="5400000" flipH="1" flipV="1">
              <a:off x="3922425" y="1717141"/>
              <a:ext cx="2759" cy="10815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>
              <a:stCxn id="229" idx="1"/>
              <a:endCxn id="207" idx="1"/>
            </p:cNvCxnSpPr>
            <p:nvPr/>
          </p:nvCxnSpPr>
          <p:spPr>
            <a:xfrm flipV="1">
              <a:off x="3381085" y="2259279"/>
              <a:ext cx="1961" cy="159237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29" idx="1"/>
              <a:endCxn id="186" idx="2"/>
            </p:cNvCxnSpPr>
            <p:nvPr/>
          </p:nvCxnSpPr>
          <p:spPr>
            <a:xfrm>
              <a:off x="3381085" y="3851656"/>
              <a:ext cx="1088994" cy="83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Oval 266"/>
            <p:cNvSpPr/>
            <p:nvPr/>
          </p:nvSpPr>
          <p:spPr>
            <a:xfrm rot="5400000">
              <a:off x="3720462" y="1848596"/>
              <a:ext cx="91440" cy="27432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 rot="5400000">
              <a:off x="3720462" y="2648188"/>
              <a:ext cx="91440" cy="27432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/>
            <p:cNvCxnSpPr>
              <a:stCxn id="278" idx="1"/>
              <a:endCxn id="273" idx="1"/>
            </p:cNvCxnSpPr>
            <p:nvPr/>
          </p:nvCxnSpPr>
          <p:spPr>
            <a:xfrm rot="16200000" flipH="1">
              <a:off x="2550028" y="2168369"/>
              <a:ext cx="11523" cy="246028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Rectangle 285"/>
            <p:cNvSpPr/>
            <p:nvPr/>
          </p:nvSpPr>
          <p:spPr>
            <a:xfrm rot="10800000">
              <a:off x="3524251" y="5130166"/>
              <a:ext cx="91440" cy="36576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5105400" y="5257800"/>
              <a:ext cx="838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To Exp.</a:t>
              </a:r>
              <a:endParaRPr lang="en-US" dirty="0"/>
            </a:p>
          </p:txBody>
        </p:sp>
        <p:sp>
          <p:nvSpPr>
            <p:cNvPr id="288" name="Rectangle 287"/>
            <p:cNvSpPr/>
            <p:nvPr/>
          </p:nvSpPr>
          <p:spPr>
            <a:xfrm rot="10800000">
              <a:off x="2362200" y="3193589"/>
              <a:ext cx="73152" cy="4114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ctangle 295"/>
            <p:cNvSpPr/>
            <p:nvPr/>
          </p:nvSpPr>
          <p:spPr>
            <a:xfrm rot="5400000">
              <a:off x="2773680" y="4617720"/>
              <a:ext cx="54864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8" name="Straight Connector 297"/>
            <p:cNvCxnSpPr>
              <a:stCxn id="296" idx="0"/>
              <a:endCxn id="235" idx="1"/>
            </p:cNvCxnSpPr>
            <p:nvPr/>
          </p:nvCxnSpPr>
          <p:spPr>
            <a:xfrm>
              <a:off x="3276600" y="4846320"/>
              <a:ext cx="1195136" cy="219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Oval 296"/>
            <p:cNvSpPr/>
            <p:nvPr/>
          </p:nvSpPr>
          <p:spPr>
            <a:xfrm>
              <a:off x="3886200" y="4712021"/>
              <a:ext cx="91440" cy="27432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86"/>
            <p:cNvGrpSpPr/>
            <p:nvPr/>
          </p:nvGrpSpPr>
          <p:grpSpPr>
            <a:xfrm>
              <a:off x="4410643" y="3814277"/>
              <a:ext cx="128016" cy="91440"/>
              <a:chOff x="4603988" y="5791200"/>
              <a:chExt cx="128016" cy="91440"/>
            </a:xfrm>
          </p:grpSpPr>
          <p:grpSp>
            <p:nvGrpSpPr>
              <p:cNvPr id="17" name="Group 149"/>
              <p:cNvGrpSpPr/>
              <p:nvPr/>
            </p:nvGrpSpPr>
            <p:grpSpPr>
              <a:xfrm rot="5400000">
                <a:off x="4622276" y="5772912"/>
                <a:ext cx="91440" cy="128016"/>
                <a:chOff x="4267200" y="1628778"/>
                <a:chExt cx="91440" cy="128016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4267200" y="1645509"/>
                  <a:ext cx="91440" cy="914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7" name="Straight Connector 136"/>
                <p:cNvCxnSpPr/>
                <p:nvPr/>
              </p:nvCxnSpPr>
              <p:spPr>
                <a:xfrm rot="2700000" flipH="1">
                  <a:off x="4253216" y="1692786"/>
                  <a:ext cx="12801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6" name="Oval 185"/>
              <p:cNvSpPr>
                <a:spLocks noChangeAspect="1"/>
              </p:cNvSpPr>
              <p:nvPr/>
            </p:nvSpPr>
            <p:spPr>
              <a:xfrm>
                <a:off x="4663424" y="5832348"/>
                <a:ext cx="9144" cy="914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235"/>
            <p:cNvGrpSpPr/>
            <p:nvPr/>
          </p:nvGrpSpPr>
          <p:grpSpPr>
            <a:xfrm>
              <a:off x="4400556" y="2206228"/>
              <a:ext cx="128016" cy="91440"/>
              <a:chOff x="4603988" y="5791200"/>
              <a:chExt cx="128016" cy="91440"/>
            </a:xfrm>
          </p:grpSpPr>
          <p:grpSp>
            <p:nvGrpSpPr>
              <p:cNvPr id="19" name="Group 149"/>
              <p:cNvGrpSpPr/>
              <p:nvPr/>
            </p:nvGrpSpPr>
            <p:grpSpPr>
              <a:xfrm rot="5400000">
                <a:off x="4622276" y="5772912"/>
                <a:ext cx="91440" cy="128016"/>
                <a:chOff x="4267200" y="1628778"/>
                <a:chExt cx="91440" cy="128016"/>
              </a:xfrm>
            </p:grpSpPr>
            <p:sp>
              <p:nvSpPr>
                <p:cNvPr id="239" name="Rectangle 238"/>
                <p:cNvSpPr/>
                <p:nvPr/>
              </p:nvSpPr>
              <p:spPr>
                <a:xfrm>
                  <a:off x="4267200" y="1645509"/>
                  <a:ext cx="91440" cy="914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2" name="Straight Connector 241"/>
                <p:cNvCxnSpPr/>
                <p:nvPr/>
              </p:nvCxnSpPr>
              <p:spPr>
                <a:xfrm rot="2700000" flipH="1">
                  <a:off x="4253216" y="1692786"/>
                  <a:ext cx="12801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8" name="Oval 237"/>
              <p:cNvSpPr>
                <a:spLocks noChangeAspect="1"/>
              </p:cNvSpPr>
              <p:nvPr/>
            </p:nvSpPr>
            <p:spPr>
              <a:xfrm>
                <a:off x="4663424" y="5832348"/>
                <a:ext cx="9144" cy="914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01" name="Straight Arrow Connector 300"/>
            <p:cNvCxnSpPr/>
            <p:nvPr/>
          </p:nvCxnSpPr>
          <p:spPr>
            <a:xfrm>
              <a:off x="381000" y="1307068"/>
              <a:ext cx="0" cy="438912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TextBox 301"/>
            <p:cNvSpPr txBox="1"/>
            <p:nvPr/>
          </p:nvSpPr>
          <p:spPr>
            <a:xfrm rot="16200000">
              <a:off x="-178287" y="3334366"/>
              <a:ext cx="725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feet</a:t>
              </a:r>
              <a:endParaRPr lang="en-US" dirty="0"/>
            </a:p>
          </p:txBody>
        </p:sp>
        <p:cxnSp>
          <p:nvCxnSpPr>
            <p:cNvPr id="304" name="Straight Arrow Connector 303"/>
            <p:cNvCxnSpPr/>
            <p:nvPr/>
          </p:nvCxnSpPr>
          <p:spPr>
            <a:xfrm>
              <a:off x="609600" y="5850774"/>
              <a:ext cx="438912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TextBox 304"/>
            <p:cNvSpPr txBox="1"/>
            <p:nvPr/>
          </p:nvSpPr>
          <p:spPr>
            <a:xfrm>
              <a:off x="2285999" y="5802868"/>
              <a:ext cx="725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feet</a:t>
              </a:r>
              <a:endParaRPr lang="en-US" dirty="0"/>
            </a:p>
          </p:txBody>
        </p:sp>
        <p:grpSp>
          <p:nvGrpSpPr>
            <p:cNvPr id="20" name="Group 298"/>
            <p:cNvGrpSpPr/>
            <p:nvPr/>
          </p:nvGrpSpPr>
          <p:grpSpPr>
            <a:xfrm>
              <a:off x="4191000" y="2507224"/>
              <a:ext cx="548640" cy="731520"/>
              <a:chOff x="5867400" y="2507224"/>
              <a:chExt cx="548640" cy="731520"/>
            </a:xfrm>
          </p:grpSpPr>
          <p:sp>
            <p:nvSpPr>
              <p:cNvPr id="131" name="Rounded Rectangle 130"/>
              <p:cNvSpPr/>
              <p:nvPr/>
            </p:nvSpPr>
            <p:spPr>
              <a:xfrm rot="5400000">
                <a:off x="5760720" y="2781544"/>
                <a:ext cx="731520" cy="18288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 rot="5400000">
                <a:off x="5836920" y="2590089"/>
                <a:ext cx="609600" cy="548640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8" name="Rectangle 187"/>
            <p:cNvSpPr/>
            <p:nvPr/>
          </p:nvSpPr>
          <p:spPr>
            <a:xfrm>
              <a:off x="701040" y="3749040"/>
              <a:ext cx="1280160" cy="12801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T.A.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23" name="Straight Connector 222"/>
            <p:cNvCxnSpPr>
              <a:stCxn id="217" idx="1"/>
              <a:endCxn id="252" idx="1"/>
            </p:cNvCxnSpPr>
            <p:nvPr/>
          </p:nvCxnSpPr>
          <p:spPr>
            <a:xfrm>
              <a:off x="1323684" y="5345411"/>
              <a:ext cx="1166852" cy="530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Oval 224"/>
            <p:cNvSpPr/>
            <p:nvPr/>
          </p:nvSpPr>
          <p:spPr>
            <a:xfrm>
              <a:off x="1524000" y="5207557"/>
              <a:ext cx="91440" cy="27432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>
              <a:off x="2118360" y="5207557"/>
              <a:ext cx="91440" cy="27432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55"/>
            <p:cNvGrpSpPr/>
            <p:nvPr/>
          </p:nvGrpSpPr>
          <p:grpSpPr>
            <a:xfrm rot="2700000">
              <a:off x="2449111" y="5269230"/>
              <a:ext cx="289560" cy="365760"/>
              <a:chOff x="2743200" y="4724400"/>
              <a:chExt cx="289560" cy="365760"/>
            </a:xfrm>
          </p:grpSpPr>
          <p:sp>
            <p:nvSpPr>
              <p:cNvPr id="244" name="Rectangle 243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60"/>
            <p:cNvGrpSpPr/>
            <p:nvPr/>
          </p:nvGrpSpPr>
          <p:grpSpPr>
            <a:xfrm rot="18900000">
              <a:off x="4049311" y="4087411"/>
              <a:ext cx="289560" cy="365760"/>
              <a:chOff x="2743200" y="4724400"/>
              <a:chExt cx="289560" cy="365760"/>
            </a:xfrm>
          </p:grpSpPr>
          <p:sp>
            <p:nvSpPr>
              <p:cNvPr id="262" name="Rectangle 261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9" name="Straight Connector 268"/>
            <p:cNvCxnSpPr>
              <a:stCxn id="252" idx="1"/>
              <a:endCxn id="123" idx="1"/>
            </p:cNvCxnSpPr>
            <p:nvPr/>
          </p:nvCxnSpPr>
          <p:spPr>
            <a:xfrm rot="16200000" flipV="1">
              <a:off x="1993167" y="4853347"/>
              <a:ext cx="972849" cy="218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286" idx="1"/>
              <a:endCxn id="130" idx="1"/>
            </p:cNvCxnSpPr>
            <p:nvPr/>
          </p:nvCxnSpPr>
          <p:spPr>
            <a:xfrm flipV="1">
              <a:off x="3615691" y="5311895"/>
              <a:ext cx="484563" cy="11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Rectangle 291"/>
            <p:cNvSpPr/>
            <p:nvPr/>
          </p:nvSpPr>
          <p:spPr>
            <a:xfrm rot="10800000">
              <a:off x="3809999" y="5108252"/>
              <a:ext cx="73152" cy="4114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50"/>
            <p:cNvGrpSpPr/>
            <p:nvPr/>
          </p:nvGrpSpPr>
          <p:grpSpPr>
            <a:xfrm>
              <a:off x="3657599" y="5251118"/>
              <a:ext cx="91440" cy="128016"/>
              <a:chOff x="4267200" y="1628778"/>
              <a:chExt cx="91440" cy="128016"/>
            </a:xfrm>
          </p:grpSpPr>
          <p:sp>
            <p:nvSpPr>
              <p:cNvPr id="290" name="Rectangle 289"/>
              <p:cNvSpPr/>
              <p:nvPr/>
            </p:nvSpPr>
            <p:spPr>
              <a:xfrm>
                <a:off x="4267200" y="1645509"/>
                <a:ext cx="91440" cy="914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1" name="Straight Connector 290"/>
              <p:cNvCxnSpPr/>
              <p:nvPr/>
            </p:nvCxnSpPr>
            <p:spPr>
              <a:xfrm rot="2700000" flipH="1">
                <a:off x="4253216" y="1692786"/>
                <a:ext cx="12801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4" name="Straight Connector 133"/>
            <p:cNvCxnSpPr>
              <a:stCxn id="123" idx="1"/>
              <a:endCxn id="266" idx="1"/>
            </p:cNvCxnSpPr>
            <p:nvPr/>
          </p:nvCxnSpPr>
          <p:spPr>
            <a:xfrm rot="5400000" flipH="1" flipV="1">
              <a:off x="3278560" y="3563731"/>
              <a:ext cx="4221" cy="16240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Rectangle 218"/>
            <p:cNvSpPr/>
            <p:nvPr/>
          </p:nvSpPr>
          <p:spPr>
            <a:xfrm>
              <a:off x="2819400" y="4220997"/>
              <a:ext cx="548640" cy="3017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>
              <a:stCxn id="130" idx="1"/>
              <a:endCxn id="266" idx="1"/>
            </p:cNvCxnSpPr>
            <p:nvPr/>
          </p:nvCxnSpPr>
          <p:spPr>
            <a:xfrm rot="16200000" flipV="1">
              <a:off x="3627352" y="4838992"/>
              <a:ext cx="938249" cy="755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Oval 235"/>
            <p:cNvSpPr/>
            <p:nvPr/>
          </p:nvSpPr>
          <p:spPr>
            <a:xfrm rot="5400000">
              <a:off x="2438392" y="4800600"/>
              <a:ext cx="91440" cy="27432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3467100" y="838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819 nm laser setup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98"/>
          <p:cNvSpPr txBox="1"/>
          <p:nvPr/>
        </p:nvSpPr>
        <p:spPr>
          <a:xfrm>
            <a:off x="0" y="15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Lasers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467100" y="838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811 nm laser setup</a:t>
            </a:r>
            <a:endParaRPr lang="en-US" dirty="0"/>
          </a:p>
        </p:txBody>
      </p:sp>
      <p:grpSp>
        <p:nvGrpSpPr>
          <p:cNvPr id="2" name="Group 176"/>
          <p:cNvGrpSpPr/>
          <p:nvPr/>
        </p:nvGrpSpPr>
        <p:grpSpPr>
          <a:xfrm>
            <a:off x="1905000" y="1709652"/>
            <a:ext cx="4998720" cy="3750426"/>
            <a:chOff x="1859280" y="1659774"/>
            <a:chExt cx="4998720" cy="3750426"/>
          </a:xfrm>
        </p:grpSpPr>
        <p:grpSp>
          <p:nvGrpSpPr>
            <p:cNvPr id="3" name="Group 30"/>
            <p:cNvGrpSpPr/>
            <p:nvPr/>
          </p:nvGrpSpPr>
          <p:grpSpPr>
            <a:xfrm rot="2700000">
              <a:off x="5589503" y="3384985"/>
              <a:ext cx="289560" cy="365760"/>
              <a:chOff x="2743200" y="4724400"/>
              <a:chExt cx="289560" cy="365760"/>
            </a:xfrm>
          </p:grpSpPr>
          <p:sp>
            <p:nvSpPr>
              <p:cNvPr id="212" name="Rectangle 211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2" name="Rectangle 111"/>
            <p:cNvSpPr/>
            <p:nvPr/>
          </p:nvSpPr>
          <p:spPr>
            <a:xfrm>
              <a:off x="2468880" y="1659774"/>
              <a:ext cx="4389120" cy="32918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563092" y="1875103"/>
              <a:ext cx="1463040" cy="1463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Laser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4" name="Group 30"/>
            <p:cNvGrpSpPr/>
            <p:nvPr/>
          </p:nvGrpSpPr>
          <p:grpSpPr>
            <a:xfrm rot="2700000">
              <a:off x="4411661" y="2527332"/>
              <a:ext cx="289560" cy="365760"/>
              <a:chOff x="2743200" y="4724400"/>
              <a:chExt cx="289560" cy="365760"/>
            </a:xfrm>
          </p:grpSpPr>
          <p:sp>
            <p:nvSpPr>
              <p:cNvPr id="208" name="Rectangle 207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31"/>
            <p:cNvGrpSpPr/>
            <p:nvPr/>
          </p:nvGrpSpPr>
          <p:grpSpPr>
            <a:xfrm rot="13500000">
              <a:off x="4216722" y="1765332"/>
              <a:ext cx="289560" cy="365760"/>
              <a:chOff x="2743200" y="4724400"/>
              <a:chExt cx="289560" cy="365760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6" name="Straight Connector 115"/>
            <p:cNvCxnSpPr>
              <a:stCxn id="113" idx="3"/>
            </p:cNvCxnSpPr>
            <p:nvPr/>
          </p:nvCxnSpPr>
          <p:spPr>
            <a:xfrm>
              <a:off x="4026132" y="2606623"/>
              <a:ext cx="426954" cy="219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4179365" y="2323327"/>
              <a:ext cx="559212" cy="1177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6200000" flipH="1">
              <a:off x="5392260" y="1122203"/>
              <a:ext cx="7133" cy="18619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4711932" y="1898918"/>
              <a:ext cx="548640" cy="30175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397732" y="1846525"/>
              <a:ext cx="73152" cy="4114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60"/>
            <p:cNvGrpSpPr/>
            <p:nvPr/>
          </p:nvGrpSpPr>
          <p:grpSpPr>
            <a:xfrm rot="18900000">
              <a:off x="6283409" y="1770504"/>
              <a:ext cx="289560" cy="365760"/>
              <a:chOff x="2743200" y="4724400"/>
              <a:chExt cx="289560" cy="365760"/>
            </a:xfrm>
          </p:grpSpPr>
          <p:sp>
            <p:nvSpPr>
              <p:cNvPr id="196" name="Rectangle 195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57"/>
            <p:cNvGrpSpPr/>
            <p:nvPr/>
          </p:nvGrpSpPr>
          <p:grpSpPr>
            <a:xfrm rot="13500000">
              <a:off x="4994191" y="2327711"/>
              <a:ext cx="289560" cy="365760"/>
              <a:chOff x="2743200" y="4724400"/>
              <a:chExt cx="289560" cy="365760"/>
            </a:xfrm>
          </p:grpSpPr>
          <p:sp>
            <p:nvSpPr>
              <p:cNvPr id="188" name="Rectangle 187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3" name="Straight Connector 122"/>
            <p:cNvCxnSpPr>
              <a:stCxn id="140" idx="1"/>
            </p:cNvCxnSpPr>
            <p:nvPr/>
          </p:nvCxnSpPr>
          <p:spPr>
            <a:xfrm rot="16200000" flipV="1">
              <a:off x="4236702" y="3778116"/>
              <a:ext cx="633700" cy="64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 flipV="1">
              <a:off x="4921441" y="2756983"/>
              <a:ext cx="1414840" cy="41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217"/>
            <p:cNvGrpSpPr/>
            <p:nvPr/>
          </p:nvGrpSpPr>
          <p:grpSpPr>
            <a:xfrm rot="5400000">
              <a:off x="5559552" y="2002678"/>
              <a:ext cx="128016" cy="91440"/>
              <a:chOff x="4603988" y="5791200"/>
              <a:chExt cx="128016" cy="91440"/>
            </a:xfrm>
          </p:grpSpPr>
          <p:grpSp>
            <p:nvGrpSpPr>
              <p:cNvPr id="9" name="Group 149"/>
              <p:cNvGrpSpPr/>
              <p:nvPr/>
            </p:nvGrpSpPr>
            <p:grpSpPr>
              <a:xfrm rot="5400000">
                <a:off x="4622276" y="5772912"/>
                <a:ext cx="91440" cy="128016"/>
                <a:chOff x="4267200" y="1628778"/>
                <a:chExt cx="91440" cy="128016"/>
              </a:xfrm>
            </p:grpSpPr>
            <p:sp>
              <p:nvSpPr>
                <p:cNvPr id="185" name="Rectangle 184"/>
                <p:cNvSpPr/>
                <p:nvPr/>
              </p:nvSpPr>
              <p:spPr>
                <a:xfrm>
                  <a:off x="4267200" y="1645509"/>
                  <a:ext cx="91440" cy="914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7" name="Straight Connector 186"/>
                <p:cNvCxnSpPr/>
                <p:nvPr/>
              </p:nvCxnSpPr>
              <p:spPr>
                <a:xfrm rot="2700000" flipH="1">
                  <a:off x="4253216" y="1692786"/>
                  <a:ext cx="12801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4" name="Oval 183"/>
              <p:cNvSpPr>
                <a:spLocks noChangeAspect="1"/>
              </p:cNvSpPr>
              <p:nvPr/>
            </p:nvSpPr>
            <p:spPr>
              <a:xfrm>
                <a:off x="4663424" y="5832348"/>
                <a:ext cx="9144" cy="914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60"/>
            <p:cNvGrpSpPr/>
            <p:nvPr/>
          </p:nvGrpSpPr>
          <p:grpSpPr>
            <a:xfrm rot="8100000">
              <a:off x="4994191" y="3988403"/>
              <a:ext cx="289560" cy="365760"/>
              <a:chOff x="2743200" y="4724400"/>
              <a:chExt cx="289560" cy="365760"/>
            </a:xfrm>
          </p:grpSpPr>
          <p:sp>
            <p:nvSpPr>
              <p:cNvPr id="179" name="Rectangle 178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55"/>
            <p:cNvGrpSpPr/>
            <p:nvPr/>
          </p:nvGrpSpPr>
          <p:grpSpPr>
            <a:xfrm rot="2700000">
              <a:off x="6289591" y="4517032"/>
              <a:ext cx="289560" cy="365760"/>
              <a:chOff x="2743200" y="4724400"/>
              <a:chExt cx="289560" cy="365760"/>
            </a:xfrm>
          </p:grpSpPr>
          <p:sp>
            <p:nvSpPr>
              <p:cNvPr id="171" name="Rectangle 170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8" name="Straight Connector 127"/>
            <p:cNvCxnSpPr/>
            <p:nvPr/>
          </p:nvCxnSpPr>
          <p:spPr>
            <a:xfrm rot="16200000" flipV="1">
              <a:off x="5058017" y="3325518"/>
              <a:ext cx="2541779" cy="422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 rot="5400000">
              <a:off x="6293734" y="2179458"/>
              <a:ext cx="73152" cy="4114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5781705" y="2069847"/>
              <a:ext cx="2759" cy="10815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5240365" y="2611985"/>
              <a:ext cx="1961" cy="145594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5240365" y="4066846"/>
              <a:ext cx="1090333" cy="108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Oval 132"/>
            <p:cNvSpPr/>
            <p:nvPr/>
          </p:nvSpPr>
          <p:spPr>
            <a:xfrm rot="5400000">
              <a:off x="5579742" y="2201302"/>
              <a:ext cx="91440" cy="27432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 rot="5400000">
              <a:off x="5579742" y="3000894"/>
              <a:ext cx="91440" cy="27432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31"/>
            <p:cNvGrpSpPr/>
            <p:nvPr/>
          </p:nvGrpSpPr>
          <p:grpSpPr>
            <a:xfrm rot="13500000">
              <a:off x="4302209" y="3180200"/>
              <a:ext cx="289560" cy="365760"/>
              <a:chOff x="2743200" y="4724400"/>
              <a:chExt cx="289560" cy="365760"/>
            </a:xfrm>
          </p:grpSpPr>
          <p:sp>
            <p:nvSpPr>
              <p:cNvPr id="167" name="Rectangle 166"/>
              <p:cNvSpPr/>
              <p:nvPr/>
            </p:nvSpPr>
            <p:spPr>
              <a:xfrm>
                <a:off x="2743200" y="4724400"/>
                <a:ext cx="137160" cy="36576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2895600" y="4749339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2895600" y="4972395"/>
                <a:ext cx="137160" cy="9144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2743200" y="4771506"/>
                <a:ext cx="45720" cy="2743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8" name="Straight Connector 137"/>
            <p:cNvCxnSpPr/>
            <p:nvPr/>
          </p:nvCxnSpPr>
          <p:spPr>
            <a:xfrm rot="16200000" flipH="1">
              <a:off x="5089638" y="2925180"/>
              <a:ext cx="1997" cy="108058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hape 138"/>
            <p:cNvCxnSpPr>
              <a:stCxn id="140" idx="3"/>
            </p:cNvCxnSpPr>
            <p:nvPr/>
          </p:nvCxnSpPr>
          <p:spPr>
            <a:xfrm rot="5400000" flipH="1">
              <a:off x="3429000" y="3061854"/>
              <a:ext cx="320040" cy="1935480"/>
            </a:xfrm>
            <a:prstGeom prst="curvedConnector4">
              <a:avLst>
                <a:gd name="adj1" fmla="val -71429"/>
                <a:gd name="adj2" fmla="val 51181"/>
              </a:avLst>
            </a:prstGeom>
            <a:ln w="222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Rectangle 139"/>
            <p:cNvSpPr/>
            <p:nvPr/>
          </p:nvSpPr>
          <p:spPr>
            <a:xfrm rot="5400000">
              <a:off x="4511040" y="3961014"/>
              <a:ext cx="91440" cy="36576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545080" y="3945774"/>
              <a:ext cx="838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To Exp.</a:t>
              </a:r>
              <a:endParaRPr lang="en-US" dirty="0"/>
            </a:p>
          </p:txBody>
        </p:sp>
        <p:sp>
          <p:nvSpPr>
            <p:cNvPr id="142" name="Rectangle 141"/>
            <p:cNvSpPr/>
            <p:nvPr/>
          </p:nvSpPr>
          <p:spPr>
            <a:xfrm rot="5400000">
              <a:off x="4509711" y="3551058"/>
              <a:ext cx="73152" cy="41148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50"/>
            <p:cNvGrpSpPr/>
            <p:nvPr/>
          </p:nvGrpSpPr>
          <p:grpSpPr>
            <a:xfrm>
              <a:off x="4507228" y="3869574"/>
              <a:ext cx="91440" cy="128016"/>
              <a:chOff x="4267200" y="1628778"/>
              <a:chExt cx="91440" cy="128016"/>
            </a:xfrm>
          </p:grpSpPr>
          <p:sp>
            <p:nvSpPr>
              <p:cNvPr id="165" name="Rectangle 164"/>
              <p:cNvSpPr/>
              <p:nvPr/>
            </p:nvSpPr>
            <p:spPr>
              <a:xfrm>
                <a:off x="4267200" y="1645509"/>
                <a:ext cx="91440" cy="914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6" name="Straight Connector 165"/>
              <p:cNvCxnSpPr/>
              <p:nvPr/>
            </p:nvCxnSpPr>
            <p:spPr>
              <a:xfrm rot="2700000" flipH="1">
                <a:off x="4253216" y="1692786"/>
                <a:ext cx="12801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4" name="Rectangle 143"/>
            <p:cNvSpPr/>
            <p:nvPr/>
          </p:nvSpPr>
          <p:spPr>
            <a:xfrm rot="5400000">
              <a:off x="4480560" y="4372494"/>
              <a:ext cx="548640" cy="4572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Connector 144"/>
            <p:cNvCxnSpPr>
              <a:stCxn id="144" idx="0"/>
            </p:cNvCxnSpPr>
            <p:nvPr/>
          </p:nvCxnSpPr>
          <p:spPr>
            <a:xfrm flipV="1">
              <a:off x="4983480" y="4598518"/>
              <a:ext cx="1347536" cy="25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Oval 145"/>
            <p:cNvSpPr/>
            <p:nvPr/>
          </p:nvSpPr>
          <p:spPr>
            <a:xfrm>
              <a:off x="5882640" y="4462024"/>
              <a:ext cx="91440" cy="27432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86"/>
            <p:cNvGrpSpPr/>
            <p:nvPr/>
          </p:nvGrpSpPr>
          <p:grpSpPr>
            <a:xfrm>
              <a:off x="6269923" y="4024359"/>
              <a:ext cx="128016" cy="91440"/>
              <a:chOff x="4603988" y="5791200"/>
              <a:chExt cx="128016" cy="91440"/>
            </a:xfrm>
          </p:grpSpPr>
          <p:grpSp>
            <p:nvGrpSpPr>
              <p:cNvPr id="15" name="Group 149"/>
              <p:cNvGrpSpPr/>
              <p:nvPr/>
            </p:nvGrpSpPr>
            <p:grpSpPr>
              <a:xfrm rot="5400000">
                <a:off x="4622276" y="5772912"/>
                <a:ext cx="91440" cy="128016"/>
                <a:chOff x="4267200" y="1628778"/>
                <a:chExt cx="91440" cy="128016"/>
              </a:xfrm>
            </p:grpSpPr>
            <p:sp>
              <p:nvSpPr>
                <p:cNvPr id="162" name="Rectangle 161"/>
                <p:cNvSpPr/>
                <p:nvPr/>
              </p:nvSpPr>
              <p:spPr>
                <a:xfrm>
                  <a:off x="4267200" y="1645509"/>
                  <a:ext cx="91440" cy="914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4" name="Straight Connector 163"/>
                <p:cNvCxnSpPr/>
                <p:nvPr/>
              </p:nvCxnSpPr>
              <p:spPr>
                <a:xfrm rot="2700000" flipH="1">
                  <a:off x="4253216" y="1692786"/>
                  <a:ext cx="12801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1" name="Oval 160"/>
              <p:cNvSpPr>
                <a:spLocks noChangeAspect="1"/>
              </p:cNvSpPr>
              <p:nvPr/>
            </p:nvSpPr>
            <p:spPr>
              <a:xfrm>
                <a:off x="4663424" y="5832348"/>
                <a:ext cx="9144" cy="914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235"/>
            <p:cNvGrpSpPr/>
            <p:nvPr/>
          </p:nvGrpSpPr>
          <p:grpSpPr>
            <a:xfrm>
              <a:off x="6259836" y="2558934"/>
              <a:ext cx="128016" cy="91440"/>
              <a:chOff x="4603988" y="5791200"/>
              <a:chExt cx="128016" cy="91440"/>
            </a:xfrm>
          </p:grpSpPr>
          <p:grpSp>
            <p:nvGrpSpPr>
              <p:cNvPr id="17" name="Group 149"/>
              <p:cNvGrpSpPr/>
              <p:nvPr/>
            </p:nvGrpSpPr>
            <p:grpSpPr>
              <a:xfrm rot="5400000">
                <a:off x="4622276" y="5772912"/>
                <a:ext cx="91440" cy="128016"/>
                <a:chOff x="4267200" y="1628778"/>
                <a:chExt cx="91440" cy="128016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4267200" y="1645509"/>
                  <a:ext cx="91440" cy="914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9" name="Straight Connector 158"/>
                <p:cNvCxnSpPr/>
                <p:nvPr/>
              </p:nvCxnSpPr>
              <p:spPr>
                <a:xfrm rot="2700000" flipH="1">
                  <a:off x="4253216" y="1692786"/>
                  <a:ext cx="12801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7" name="Oval 156"/>
              <p:cNvSpPr>
                <a:spLocks noChangeAspect="1"/>
              </p:cNvSpPr>
              <p:nvPr/>
            </p:nvSpPr>
            <p:spPr>
              <a:xfrm>
                <a:off x="4663424" y="5832348"/>
                <a:ext cx="9144" cy="914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9" name="Straight Arrow Connector 148"/>
            <p:cNvCxnSpPr/>
            <p:nvPr/>
          </p:nvCxnSpPr>
          <p:spPr>
            <a:xfrm>
              <a:off x="2240280" y="1659774"/>
              <a:ext cx="0" cy="329184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 rot="16200000">
              <a:off x="1593630" y="2848872"/>
              <a:ext cx="900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1.5 feet</a:t>
              </a:r>
              <a:endParaRPr lang="en-US" dirty="0"/>
            </a:p>
          </p:txBody>
        </p:sp>
        <p:cxnSp>
          <p:nvCxnSpPr>
            <p:cNvPr id="151" name="Straight Arrow Connector 150"/>
            <p:cNvCxnSpPr/>
            <p:nvPr/>
          </p:nvCxnSpPr>
          <p:spPr>
            <a:xfrm>
              <a:off x="2468880" y="5088774"/>
              <a:ext cx="438912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/>
            <p:cNvSpPr txBox="1"/>
            <p:nvPr/>
          </p:nvSpPr>
          <p:spPr>
            <a:xfrm>
              <a:off x="4145279" y="5040868"/>
              <a:ext cx="725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feet</a:t>
              </a:r>
              <a:endParaRPr lang="en-US" dirty="0"/>
            </a:p>
          </p:txBody>
        </p:sp>
        <p:grpSp>
          <p:nvGrpSpPr>
            <p:cNvPr id="18" name="Group 173"/>
            <p:cNvGrpSpPr/>
            <p:nvPr/>
          </p:nvGrpSpPr>
          <p:grpSpPr>
            <a:xfrm>
              <a:off x="6080760" y="2926080"/>
              <a:ext cx="548640" cy="731520"/>
              <a:chOff x="5867400" y="2507224"/>
              <a:chExt cx="548640" cy="731520"/>
            </a:xfrm>
          </p:grpSpPr>
          <p:sp>
            <p:nvSpPr>
              <p:cNvPr id="154" name="Rounded Rectangle 153"/>
              <p:cNvSpPr/>
              <p:nvPr/>
            </p:nvSpPr>
            <p:spPr>
              <a:xfrm rot="5400000">
                <a:off x="5760720" y="2781544"/>
                <a:ext cx="731520" cy="18288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ounded Rectangle 154"/>
              <p:cNvSpPr/>
              <p:nvPr/>
            </p:nvSpPr>
            <p:spPr>
              <a:xfrm rot="5400000">
                <a:off x="5836920" y="2590089"/>
                <a:ext cx="609600" cy="548640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Beam Line:  Side View</a:t>
            </a:r>
            <a:endParaRPr lang="en-US" dirty="0"/>
          </a:p>
        </p:txBody>
      </p:sp>
      <p:pic>
        <p:nvPicPr>
          <p:cNvPr id="85" name="Picture 84" descr="Beam Line S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8638" y="685800"/>
            <a:ext cx="6595327" cy="5638334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199497" y="3563391"/>
            <a:ext cx="1045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Krypton in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71600" y="6400800"/>
            <a:ext cx="6435435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62400" y="6412468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 inches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90" descr="Beam Line S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8638" y="685800"/>
            <a:ext cx="6595327" cy="563833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1143000" y="2743200"/>
            <a:ext cx="148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Capillary Plate</a:t>
            </a:r>
          </a:p>
          <a:p>
            <a:pPr algn="ctr"/>
            <a:r>
              <a:rPr lang="en-US" sz="1000" dirty="0" smtClean="0"/>
              <a:t>(5mm thick; 50</a:t>
            </a:r>
            <a:r>
              <a:rPr lang="en-US" sz="1000" dirty="0" smtClean="0">
                <a:latin typeface="Symbol" pitchFamily="18" charset="2"/>
              </a:rPr>
              <a:t>m</a:t>
            </a:r>
            <a:r>
              <a:rPr lang="en-US" sz="1000" dirty="0" smtClean="0"/>
              <a:t>m holes)</a:t>
            </a:r>
            <a:endParaRPr lang="en-US" sz="1000" dirty="0"/>
          </a:p>
        </p:txBody>
      </p:sp>
      <p:cxnSp>
        <p:nvCxnSpPr>
          <p:cNvPr id="90" name="Straight Arrow Connector 89"/>
          <p:cNvCxnSpPr>
            <a:stCxn id="84" idx="2"/>
            <a:endCxn id="150" idx="1"/>
          </p:cNvCxnSpPr>
          <p:nvPr/>
        </p:nvCxnSpPr>
        <p:spPr>
          <a:xfrm rot="16200000" flipH="1">
            <a:off x="2301580" y="2821818"/>
            <a:ext cx="519631" cy="13472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 bwMode="auto">
          <a:xfrm>
            <a:off x="531175" y="5732507"/>
            <a:ext cx="274320" cy="76200"/>
          </a:xfrm>
          <a:prstGeom prst="rect">
            <a:avLst/>
          </a:prstGeom>
          <a:blipFill dpi="0" rotWithShape="1">
            <a:blip r:embed="rId3" cstate="print">
              <a:alphaModFix amt="75000"/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Beam Line:  Side View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199497" y="3563391"/>
            <a:ext cx="1045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Krypton in</a:t>
            </a:r>
            <a:endParaRPr lang="en-US" sz="1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762000" y="5605046"/>
            <a:ext cx="3091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Atomic Beam travelling to the right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71600" y="6400800"/>
            <a:ext cx="6435435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2400" y="6412468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 inches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 descr="Beam Line S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8638" y="685800"/>
            <a:ext cx="6595327" cy="563833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1143000" y="2743200"/>
            <a:ext cx="148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Capillary Plate</a:t>
            </a:r>
          </a:p>
          <a:p>
            <a:pPr algn="ctr"/>
            <a:r>
              <a:rPr lang="en-US" sz="1000" dirty="0" smtClean="0"/>
              <a:t>(5mm thick; 50</a:t>
            </a:r>
            <a:r>
              <a:rPr lang="en-US" sz="1000" dirty="0" smtClean="0">
                <a:latin typeface="Symbol" pitchFamily="18" charset="2"/>
              </a:rPr>
              <a:t>m</a:t>
            </a:r>
            <a:r>
              <a:rPr lang="en-US" sz="1000" dirty="0" smtClean="0"/>
              <a:t>m holes)</a:t>
            </a:r>
            <a:endParaRPr lang="en-US" sz="1000" dirty="0"/>
          </a:p>
        </p:txBody>
      </p:sp>
      <p:cxnSp>
        <p:nvCxnSpPr>
          <p:cNvPr id="90" name="Straight Arrow Connector 89"/>
          <p:cNvCxnSpPr>
            <a:stCxn id="84" idx="2"/>
            <a:endCxn id="150" idx="1"/>
          </p:cNvCxnSpPr>
          <p:nvPr/>
        </p:nvCxnSpPr>
        <p:spPr>
          <a:xfrm rot="16200000" flipH="1">
            <a:off x="2301580" y="2821818"/>
            <a:ext cx="519631" cy="13472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828800" y="990600"/>
            <a:ext cx="10342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819nm</a:t>
            </a:r>
          </a:p>
          <a:p>
            <a:pPr algn="ctr"/>
            <a:r>
              <a:rPr lang="en-US" sz="1000" dirty="0" smtClean="0"/>
              <a:t>(retro-reflected)</a:t>
            </a:r>
            <a:endParaRPr lang="en-US" sz="10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2667000" y="1219200"/>
            <a:ext cx="6096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6949" y="4800600"/>
            <a:ext cx="942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  <a:p>
            <a:pPr algn="ctr"/>
            <a:r>
              <a:rPr lang="en-US" sz="1600" dirty="0"/>
              <a:t>i</a:t>
            </a:r>
            <a:r>
              <a:rPr lang="en-US" sz="1600" dirty="0" smtClean="0"/>
              <a:t>nto slide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rot="5400000" flipH="1" flipV="1">
            <a:off x="2250121" y="3697921"/>
            <a:ext cx="990599" cy="12147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 bwMode="auto">
          <a:xfrm>
            <a:off x="531175" y="5732507"/>
            <a:ext cx="274320" cy="76200"/>
          </a:xfrm>
          <a:prstGeom prst="rect">
            <a:avLst/>
          </a:prstGeom>
          <a:blipFill dpi="0" rotWithShape="1">
            <a:blip r:embed="rId3" cstate="print">
              <a:alphaModFix amt="75000"/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962400" y="457200"/>
            <a:ext cx="4953000" cy="3620622"/>
            <a:chOff x="3810000" y="533400"/>
            <a:chExt cx="4953000" cy="3620622"/>
          </a:xfrm>
        </p:grpSpPr>
        <p:sp>
          <p:nvSpPr>
            <p:cNvPr id="39" name="Rounded Rectangle 38"/>
            <p:cNvSpPr/>
            <p:nvPr/>
          </p:nvSpPr>
          <p:spPr>
            <a:xfrm>
              <a:off x="3810000" y="685800"/>
              <a:ext cx="4953000" cy="3352800"/>
            </a:xfrm>
            <a:prstGeom prst="roundRect">
              <a:avLst/>
            </a:prstGeom>
            <a:solidFill>
              <a:schemeClr val="accent1">
                <a:alpha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3810000" y="533400"/>
              <a:ext cx="4647350" cy="3620622"/>
              <a:chOff x="686650" y="1828800"/>
              <a:chExt cx="4647350" cy="3620622"/>
            </a:xfrm>
            <a:noFill/>
          </p:grpSpPr>
          <p:cxnSp>
            <p:nvCxnSpPr>
              <p:cNvPr id="41" name="Straight Connector 40"/>
              <p:cNvCxnSpPr/>
              <p:nvPr/>
            </p:nvCxnSpPr>
            <p:spPr>
              <a:xfrm rot="18900000">
                <a:off x="1166669" y="4535022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8900000">
                <a:off x="1815490" y="2743201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938069" y="4992222"/>
                <a:ext cx="137160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4p</a:t>
                </a:r>
                <a:r>
                  <a:rPr lang="en-US" baseline="30000" dirty="0" smtClean="0"/>
                  <a:t>6</a:t>
                </a:r>
                <a:r>
                  <a:rPr lang="en-US" dirty="0" smtClean="0"/>
                  <a:t> </a:t>
                </a:r>
                <a:r>
                  <a:rPr lang="en-US" baseline="30000" dirty="0" smtClean="0"/>
                  <a:t>1</a:t>
                </a:r>
                <a:r>
                  <a:rPr lang="en-US" dirty="0" smtClean="0"/>
                  <a:t>S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grpSp>
            <p:nvGrpSpPr>
              <p:cNvPr id="44" name="Group 41"/>
              <p:cNvGrpSpPr/>
              <p:nvPr/>
            </p:nvGrpSpPr>
            <p:grpSpPr>
              <a:xfrm>
                <a:off x="1564611" y="3239622"/>
                <a:ext cx="668858" cy="1752600"/>
                <a:chOff x="1564611" y="3239622"/>
                <a:chExt cx="668858" cy="1752600"/>
              </a:xfrm>
              <a:grpFill/>
            </p:grpSpPr>
            <p:cxnSp>
              <p:nvCxnSpPr>
                <p:cNvPr id="59" name="Straight Arrow Connector 58"/>
                <p:cNvCxnSpPr/>
                <p:nvPr/>
              </p:nvCxnSpPr>
              <p:spPr>
                <a:xfrm rot="5400000" flipH="1" flipV="1">
                  <a:off x="1052369" y="3811122"/>
                  <a:ext cx="1752600" cy="609600"/>
                </a:xfrm>
                <a:prstGeom prst="straightConnector1">
                  <a:avLst/>
                </a:prstGeom>
                <a:grpFill/>
                <a:ln w="25400">
                  <a:solidFill>
                    <a:srgbClr val="D404EA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TextBox 59"/>
                <p:cNvSpPr txBox="1"/>
                <p:nvPr/>
              </p:nvSpPr>
              <p:spPr>
                <a:xfrm rot="17367358">
                  <a:off x="1240964" y="3976698"/>
                  <a:ext cx="1016625" cy="369332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123.5nm</a:t>
                  </a:r>
                  <a:endParaRPr lang="en-US" dirty="0"/>
                </a:p>
              </p:txBody>
            </p:sp>
          </p:grpSp>
          <p:sp>
            <p:nvSpPr>
              <p:cNvPr id="45" name="Text Box 80"/>
              <p:cNvSpPr txBox="1">
                <a:spLocks noChangeArrowheads="1"/>
              </p:cNvSpPr>
              <p:nvPr/>
            </p:nvSpPr>
            <p:spPr bwMode="auto">
              <a:xfrm>
                <a:off x="686650" y="3011022"/>
                <a:ext cx="1013419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a typeface="宋体" pitchFamily="2" charset="-122"/>
                  </a:rPr>
                  <a:t>5s[3/2]</a:t>
                </a:r>
                <a:r>
                  <a:rPr lang="en-US" altLang="zh-CN" baseline="30000" dirty="0" smtClean="0">
                    <a:ea typeface="宋体" pitchFamily="2" charset="-122"/>
                  </a:rPr>
                  <a:t>0</a:t>
                </a:r>
                <a:r>
                  <a:rPr lang="en-US" altLang="zh-CN" baseline="-25000" dirty="0" smtClean="0">
                    <a:ea typeface="宋体" pitchFamily="2" charset="-122"/>
                  </a:rPr>
                  <a:t>1</a:t>
                </a:r>
                <a:endParaRPr lang="en-US" altLang="zh-CN" dirty="0">
                  <a:ea typeface="宋体" pitchFamily="2" charset="-122"/>
                </a:endParaRPr>
              </a:p>
            </p:txBody>
          </p:sp>
          <p:sp>
            <p:nvSpPr>
              <p:cNvPr id="46" name="Text Box 80"/>
              <p:cNvSpPr txBox="1">
                <a:spLocks noChangeArrowheads="1"/>
              </p:cNvSpPr>
              <p:nvPr/>
            </p:nvSpPr>
            <p:spPr bwMode="auto">
              <a:xfrm>
                <a:off x="1547669" y="2096622"/>
                <a:ext cx="966931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a typeface="宋体" pitchFamily="2" charset="-122"/>
                  </a:rPr>
                  <a:t>5p[3/2]</a:t>
                </a:r>
                <a:r>
                  <a:rPr lang="en-US" altLang="zh-CN" baseline="-25000" dirty="0" smtClean="0">
                    <a:ea typeface="宋体" pitchFamily="2" charset="-122"/>
                  </a:rPr>
                  <a:t>2</a:t>
                </a:r>
                <a:endParaRPr lang="en-US" altLang="zh-CN" dirty="0">
                  <a:ea typeface="宋体" pitchFamily="2" charset="-122"/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rot="18900000">
                <a:off x="2727649" y="1828800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2"/>
              <p:cNvGrpSpPr/>
              <p:nvPr/>
            </p:nvGrpSpPr>
            <p:grpSpPr>
              <a:xfrm>
                <a:off x="2238315" y="2325222"/>
                <a:ext cx="985754" cy="838200"/>
                <a:chOff x="2238315" y="2325222"/>
                <a:chExt cx="985754" cy="838200"/>
              </a:xfrm>
              <a:grpFill/>
            </p:grpSpPr>
            <p:cxnSp>
              <p:nvCxnSpPr>
                <p:cNvPr id="57" name="Straight Arrow Connector 56"/>
                <p:cNvCxnSpPr/>
                <p:nvPr/>
              </p:nvCxnSpPr>
              <p:spPr>
                <a:xfrm flipV="1">
                  <a:off x="2309669" y="2325222"/>
                  <a:ext cx="914400" cy="838200"/>
                </a:xfrm>
                <a:prstGeom prst="straightConnector1">
                  <a:avLst/>
                </a:prstGeom>
                <a:grpFill/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TextBox 57"/>
                <p:cNvSpPr txBox="1"/>
                <p:nvPr/>
              </p:nvSpPr>
              <p:spPr>
                <a:xfrm rot="19091530">
                  <a:off x="2238315" y="2502250"/>
                  <a:ext cx="841897" cy="369332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819nm</a:t>
                  </a:r>
                  <a:endParaRPr lang="en-US" dirty="0"/>
                </a:p>
              </p:txBody>
            </p:sp>
          </p:grpSp>
          <p:cxnSp>
            <p:nvCxnSpPr>
              <p:cNvPr id="49" name="Straight Connector 48"/>
              <p:cNvCxnSpPr/>
              <p:nvPr/>
            </p:nvCxnSpPr>
            <p:spPr>
              <a:xfrm rot="18900000">
                <a:off x="3413447" y="2895600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rot="16200000" flipH="1">
                <a:off x="3071669" y="2706222"/>
                <a:ext cx="990600" cy="228600"/>
              </a:xfrm>
              <a:prstGeom prst="straightConnector1">
                <a:avLst/>
              </a:prstGeom>
              <a:grpFill/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 Box 80"/>
              <p:cNvSpPr txBox="1">
                <a:spLocks noChangeArrowheads="1"/>
              </p:cNvSpPr>
              <p:nvPr/>
            </p:nvSpPr>
            <p:spPr bwMode="auto">
              <a:xfrm>
                <a:off x="3376469" y="3392022"/>
                <a:ext cx="1013419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a typeface="宋体" pitchFamily="2" charset="-122"/>
                  </a:rPr>
                  <a:t>5s[3/2]</a:t>
                </a:r>
                <a:r>
                  <a:rPr lang="en-US" altLang="zh-CN" baseline="30000" dirty="0" smtClean="0">
                    <a:ea typeface="宋体" pitchFamily="2" charset="-122"/>
                  </a:rPr>
                  <a:t>0</a:t>
                </a:r>
                <a:r>
                  <a:rPr lang="en-US" altLang="zh-CN" baseline="-25000" dirty="0" smtClean="0">
                    <a:ea typeface="宋体" pitchFamily="2" charset="-122"/>
                  </a:rPr>
                  <a:t>2</a:t>
                </a:r>
                <a:endParaRPr lang="en-US" altLang="zh-CN" dirty="0">
                  <a:ea typeface="宋体" pitchFamily="2" charset="-122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rot="18900000">
                <a:off x="4404047" y="1981200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 Box 80"/>
              <p:cNvSpPr txBox="1">
                <a:spLocks noChangeArrowheads="1"/>
              </p:cNvSpPr>
              <p:nvPr/>
            </p:nvSpPr>
            <p:spPr bwMode="auto">
              <a:xfrm>
                <a:off x="4367069" y="2096622"/>
                <a:ext cx="966931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a typeface="宋体" pitchFamily="2" charset="-122"/>
                  </a:rPr>
                  <a:t>5p[5/2]</a:t>
                </a:r>
                <a:r>
                  <a:rPr lang="en-US" altLang="zh-CN" baseline="-25000" dirty="0" smtClean="0">
                    <a:ea typeface="宋体" pitchFamily="2" charset="-122"/>
                  </a:rPr>
                  <a:t>3</a:t>
                </a:r>
                <a:endParaRPr lang="en-US" altLang="zh-CN" dirty="0">
                  <a:ea typeface="宋体" pitchFamily="2" charset="-122"/>
                </a:endParaRPr>
              </a:p>
            </p:txBody>
          </p:sp>
          <p:grpSp>
            <p:nvGrpSpPr>
              <p:cNvPr id="54" name="Group 50"/>
              <p:cNvGrpSpPr/>
              <p:nvPr/>
            </p:nvGrpSpPr>
            <p:grpSpPr>
              <a:xfrm>
                <a:off x="3986069" y="2479210"/>
                <a:ext cx="951995" cy="836612"/>
                <a:chOff x="3986069" y="2479210"/>
                <a:chExt cx="951995" cy="836612"/>
              </a:xfrm>
              <a:grpFill/>
            </p:grpSpPr>
            <p:cxnSp>
              <p:nvCxnSpPr>
                <p:cNvPr id="55" name="Straight Arrow Connector 54"/>
                <p:cNvCxnSpPr/>
                <p:nvPr/>
              </p:nvCxnSpPr>
              <p:spPr>
                <a:xfrm flipV="1">
                  <a:off x="3986069" y="2479210"/>
                  <a:ext cx="914400" cy="836612"/>
                </a:xfrm>
                <a:prstGeom prst="straightConnector1">
                  <a:avLst/>
                </a:prstGeom>
                <a:grpFill/>
                <a:ln w="25400"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/>
                <p:cNvSpPr txBox="1"/>
                <p:nvPr/>
              </p:nvSpPr>
              <p:spPr>
                <a:xfrm rot="19091530">
                  <a:off x="4079046" y="2538016"/>
                  <a:ext cx="859018" cy="646331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811nm</a:t>
                  </a:r>
                </a:p>
                <a:p>
                  <a:pPr algn="ctr"/>
                  <a:r>
                    <a:rPr lang="en-US" dirty="0" smtClean="0"/>
                    <a:t>Cycling</a:t>
                  </a:r>
                  <a:endParaRPr lang="en-US" dirty="0"/>
                </a:p>
              </p:txBody>
            </p:sp>
          </p:grpSp>
        </p:grpSp>
      </p:grpSp>
      <p:sp>
        <p:nvSpPr>
          <p:cNvPr id="62" name="TextBox 61"/>
          <p:cNvSpPr txBox="1"/>
          <p:nvPr/>
        </p:nvSpPr>
        <p:spPr>
          <a:xfrm>
            <a:off x="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Beam Line:  Side View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99497" y="3563391"/>
            <a:ext cx="1045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Krypton in</a:t>
            </a:r>
            <a:endParaRPr lang="en-US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762000" y="5605046"/>
            <a:ext cx="3091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Atomic Beam travelling to the right</a:t>
            </a:r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371600" y="6400800"/>
            <a:ext cx="6435435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62400" y="6412468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 inches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 descr="Beam Line S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8638" y="685800"/>
            <a:ext cx="6595327" cy="563833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1143000" y="2743200"/>
            <a:ext cx="148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Capillary Plate</a:t>
            </a:r>
          </a:p>
          <a:p>
            <a:pPr algn="ctr"/>
            <a:r>
              <a:rPr lang="en-US" sz="1000" dirty="0" smtClean="0"/>
              <a:t>(5mm thick; 50</a:t>
            </a:r>
            <a:r>
              <a:rPr lang="en-US" sz="1000" dirty="0" smtClean="0">
                <a:latin typeface="Symbol" pitchFamily="18" charset="2"/>
              </a:rPr>
              <a:t>m</a:t>
            </a:r>
            <a:r>
              <a:rPr lang="en-US" sz="1000" dirty="0" smtClean="0"/>
              <a:t>m holes)</a:t>
            </a:r>
            <a:endParaRPr lang="en-US" sz="1000" dirty="0"/>
          </a:p>
        </p:txBody>
      </p:sp>
      <p:cxnSp>
        <p:nvCxnSpPr>
          <p:cNvPr id="90" name="Straight Arrow Connector 89"/>
          <p:cNvCxnSpPr>
            <a:stCxn id="84" idx="2"/>
            <a:endCxn id="150" idx="1"/>
          </p:cNvCxnSpPr>
          <p:nvPr/>
        </p:nvCxnSpPr>
        <p:spPr>
          <a:xfrm rot="16200000" flipH="1">
            <a:off x="2301580" y="2821818"/>
            <a:ext cx="519631" cy="13472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828800" y="990600"/>
            <a:ext cx="10342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819nm</a:t>
            </a:r>
          </a:p>
          <a:p>
            <a:pPr algn="ctr"/>
            <a:r>
              <a:rPr lang="en-US" sz="1000" dirty="0" smtClean="0"/>
              <a:t>(retro-reflected)</a:t>
            </a:r>
            <a:endParaRPr lang="en-US" sz="10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2667000" y="1219200"/>
            <a:ext cx="6096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6949" y="4800600"/>
            <a:ext cx="942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  <a:p>
            <a:pPr algn="ctr"/>
            <a:r>
              <a:rPr lang="en-US" sz="1600" dirty="0"/>
              <a:t>i</a:t>
            </a:r>
            <a:r>
              <a:rPr lang="en-US" sz="1600" dirty="0" smtClean="0"/>
              <a:t>nto slide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rot="5400000" flipH="1" flipV="1">
            <a:off x="2250121" y="3697921"/>
            <a:ext cx="990599" cy="12147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 bwMode="auto">
          <a:xfrm>
            <a:off x="531175" y="5732507"/>
            <a:ext cx="274320" cy="76200"/>
          </a:xfrm>
          <a:prstGeom prst="rect">
            <a:avLst/>
          </a:prstGeom>
          <a:blipFill dpi="0" rotWithShape="1">
            <a:blip r:embed="rId3" cstate="print">
              <a:alphaModFix amt="75000"/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Beam Line:  Side View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99497" y="3563391"/>
            <a:ext cx="1045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Krypton in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0" y="5605046"/>
            <a:ext cx="3091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Atomic Beam travelling to the right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1600" y="6400800"/>
            <a:ext cx="6435435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62400" y="6412468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 inches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 descr="Beam Line S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8638" y="685800"/>
            <a:ext cx="6595327" cy="563833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1143000" y="2743200"/>
            <a:ext cx="148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Capillary Plate</a:t>
            </a:r>
          </a:p>
          <a:p>
            <a:pPr algn="ctr"/>
            <a:r>
              <a:rPr lang="en-US" sz="1000" dirty="0" smtClean="0"/>
              <a:t>(5mm thick; 50</a:t>
            </a:r>
            <a:r>
              <a:rPr lang="en-US" sz="1000" dirty="0" smtClean="0">
                <a:latin typeface="Symbol" pitchFamily="18" charset="2"/>
              </a:rPr>
              <a:t>m</a:t>
            </a:r>
            <a:r>
              <a:rPr lang="en-US" sz="1000" dirty="0" smtClean="0"/>
              <a:t>m holes)</a:t>
            </a:r>
            <a:endParaRPr lang="en-US" sz="1000" dirty="0"/>
          </a:p>
        </p:txBody>
      </p:sp>
      <p:cxnSp>
        <p:nvCxnSpPr>
          <p:cNvPr id="90" name="Straight Arrow Connector 89"/>
          <p:cNvCxnSpPr>
            <a:stCxn id="84" idx="2"/>
            <a:endCxn id="150" idx="1"/>
          </p:cNvCxnSpPr>
          <p:nvPr/>
        </p:nvCxnSpPr>
        <p:spPr>
          <a:xfrm rot="16200000" flipH="1">
            <a:off x="2301580" y="2821818"/>
            <a:ext cx="519631" cy="13472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828800" y="990600"/>
            <a:ext cx="10342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819nm</a:t>
            </a:r>
          </a:p>
          <a:p>
            <a:pPr algn="ctr"/>
            <a:r>
              <a:rPr lang="en-US" sz="1000" dirty="0" smtClean="0"/>
              <a:t>(retro-reflected)</a:t>
            </a:r>
            <a:endParaRPr lang="en-US" sz="10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2667000" y="1219200"/>
            <a:ext cx="6096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6949" y="4800600"/>
            <a:ext cx="942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  <a:p>
            <a:pPr algn="ctr"/>
            <a:r>
              <a:rPr lang="en-US" sz="1600" dirty="0"/>
              <a:t>i</a:t>
            </a:r>
            <a:r>
              <a:rPr lang="en-US" sz="1600" dirty="0" smtClean="0"/>
              <a:t>nto slide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rot="5400000" flipH="1" flipV="1">
            <a:off x="2250121" y="3697921"/>
            <a:ext cx="990599" cy="12147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 bwMode="auto">
          <a:xfrm>
            <a:off x="531175" y="5732507"/>
            <a:ext cx="274320" cy="76200"/>
          </a:xfrm>
          <a:prstGeom prst="rect">
            <a:avLst/>
          </a:prstGeom>
          <a:blipFill dpi="0" rotWithShape="1">
            <a:blip r:embed="rId3" cstate="print">
              <a:alphaModFix amt="75000"/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52574" y="5383878"/>
            <a:ext cx="785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250 L/s</a:t>
            </a:r>
          </a:p>
          <a:p>
            <a:pPr algn="ctr"/>
            <a:r>
              <a:rPr lang="en-US" sz="1600" dirty="0" smtClean="0"/>
              <a:t>Turbo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818609" y="982287"/>
            <a:ext cx="543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RGA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Beam Line:  Side View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99497" y="3563391"/>
            <a:ext cx="1045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Krypton in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762000" y="5605046"/>
            <a:ext cx="3091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Atomic Beam travelling to the right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371600" y="6400800"/>
            <a:ext cx="6435435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62400" y="6412468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 inches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 descr="Beam Line S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8638" y="685800"/>
            <a:ext cx="6595327" cy="563833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1143000" y="2743200"/>
            <a:ext cx="148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Capillary Plate</a:t>
            </a:r>
          </a:p>
          <a:p>
            <a:pPr algn="ctr"/>
            <a:r>
              <a:rPr lang="en-US" sz="1000" dirty="0" smtClean="0"/>
              <a:t>(5mm thick; 50</a:t>
            </a:r>
            <a:r>
              <a:rPr lang="en-US" sz="1000" dirty="0" smtClean="0">
                <a:latin typeface="Symbol" pitchFamily="18" charset="2"/>
              </a:rPr>
              <a:t>m</a:t>
            </a:r>
            <a:r>
              <a:rPr lang="en-US" sz="1000" dirty="0" smtClean="0"/>
              <a:t>m holes)</a:t>
            </a:r>
            <a:endParaRPr lang="en-US" sz="1000" dirty="0"/>
          </a:p>
        </p:txBody>
      </p:sp>
      <p:cxnSp>
        <p:nvCxnSpPr>
          <p:cNvPr id="90" name="Straight Arrow Connector 89"/>
          <p:cNvCxnSpPr>
            <a:stCxn id="84" idx="2"/>
            <a:endCxn id="150" idx="1"/>
          </p:cNvCxnSpPr>
          <p:nvPr/>
        </p:nvCxnSpPr>
        <p:spPr>
          <a:xfrm rot="16200000" flipH="1">
            <a:off x="2301580" y="2821818"/>
            <a:ext cx="519631" cy="13472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828800" y="990600"/>
            <a:ext cx="10342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819nm</a:t>
            </a:r>
          </a:p>
          <a:p>
            <a:pPr algn="ctr"/>
            <a:r>
              <a:rPr lang="en-US" sz="1000" dirty="0" smtClean="0"/>
              <a:t>(retro-reflected)</a:t>
            </a:r>
            <a:endParaRPr lang="en-US" sz="10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2667000" y="1219200"/>
            <a:ext cx="6096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6949" y="4800600"/>
            <a:ext cx="942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  <a:p>
            <a:pPr algn="ctr"/>
            <a:r>
              <a:rPr lang="en-US" sz="1600" dirty="0"/>
              <a:t>i</a:t>
            </a:r>
            <a:r>
              <a:rPr lang="en-US" sz="1600" dirty="0" smtClean="0"/>
              <a:t>nto slide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rot="5400000" flipH="1" flipV="1">
            <a:off x="2250121" y="3697921"/>
            <a:ext cx="990599" cy="12147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 bwMode="auto">
          <a:xfrm>
            <a:off x="531175" y="5732507"/>
            <a:ext cx="274320" cy="76200"/>
          </a:xfrm>
          <a:prstGeom prst="rect">
            <a:avLst/>
          </a:prstGeom>
          <a:blipFill dpi="0" rotWithShape="1">
            <a:blip r:embed="rId3" cstate="print">
              <a:alphaModFix amt="75000"/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52574" y="5383878"/>
            <a:ext cx="785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250 L/s</a:t>
            </a:r>
          </a:p>
          <a:p>
            <a:pPr algn="ctr"/>
            <a:r>
              <a:rPr lang="en-US" sz="1600" dirty="0" smtClean="0"/>
              <a:t>Turbo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818609" y="982287"/>
            <a:ext cx="543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RGA</a:t>
            </a:r>
            <a:endParaRPr lang="en-US" sz="1600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7086600" y="3733800"/>
            <a:ext cx="6096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91400" y="2209800"/>
            <a:ext cx="946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Photo-detector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7239000" y="2516188"/>
            <a:ext cx="304800" cy="3032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Beam Line:  Side View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543800" y="4267200"/>
            <a:ext cx="946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811nm</a:t>
            </a:r>
          </a:p>
          <a:p>
            <a:pPr algn="ctr"/>
            <a:r>
              <a:rPr lang="en-US" sz="1600" dirty="0"/>
              <a:t>i</a:t>
            </a:r>
            <a:r>
              <a:rPr lang="en-US" sz="1600" dirty="0" smtClean="0"/>
              <a:t>nto slide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9497" y="3563391"/>
            <a:ext cx="1045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Krypton in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762000" y="5605046"/>
            <a:ext cx="3091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Atomic Beam travelling to the right</a:t>
            </a:r>
            <a:endParaRPr lang="en-US" sz="16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62000" y="609600"/>
            <a:ext cx="4953000" cy="3620622"/>
            <a:chOff x="3810000" y="533400"/>
            <a:chExt cx="4953000" cy="3620622"/>
          </a:xfrm>
        </p:grpSpPr>
        <p:sp>
          <p:nvSpPr>
            <p:cNvPr id="31" name="Rounded Rectangle 30"/>
            <p:cNvSpPr/>
            <p:nvPr/>
          </p:nvSpPr>
          <p:spPr>
            <a:xfrm>
              <a:off x="3810000" y="685800"/>
              <a:ext cx="4953000" cy="3352800"/>
            </a:xfrm>
            <a:prstGeom prst="roundRect">
              <a:avLst/>
            </a:prstGeom>
            <a:solidFill>
              <a:schemeClr val="accent1">
                <a:alpha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9"/>
            <p:cNvGrpSpPr/>
            <p:nvPr/>
          </p:nvGrpSpPr>
          <p:grpSpPr>
            <a:xfrm>
              <a:off x="3810000" y="533400"/>
              <a:ext cx="4647350" cy="3620622"/>
              <a:chOff x="686650" y="1828800"/>
              <a:chExt cx="4647350" cy="3620622"/>
            </a:xfrm>
            <a:noFill/>
          </p:grpSpPr>
          <p:cxnSp>
            <p:nvCxnSpPr>
              <p:cNvPr id="33" name="Straight Connector 32"/>
              <p:cNvCxnSpPr/>
              <p:nvPr/>
            </p:nvCxnSpPr>
            <p:spPr>
              <a:xfrm rot="18900000">
                <a:off x="1166669" y="4535022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8900000">
                <a:off x="1815490" y="2743201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938069" y="4992222"/>
                <a:ext cx="137160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4p</a:t>
                </a:r>
                <a:r>
                  <a:rPr lang="en-US" baseline="30000" dirty="0" smtClean="0"/>
                  <a:t>6</a:t>
                </a:r>
                <a:r>
                  <a:rPr lang="en-US" dirty="0" smtClean="0"/>
                  <a:t> </a:t>
                </a:r>
                <a:r>
                  <a:rPr lang="en-US" baseline="30000" dirty="0" smtClean="0"/>
                  <a:t>1</a:t>
                </a:r>
                <a:r>
                  <a:rPr lang="en-US" dirty="0" smtClean="0"/>
                  <a:t>S</a:t>
                </a:r>
                <a:r>
                  <a:rPr lang="en-US" baseline="-25000" dirty="0" smtClean="0"/>
                  <a:t>0</a:t>
                </a:r>
                <a:endParaRPr lang="en-US" baseline="-25000" dirty="0"/>
              </a:p>
            </p:txBody>
          </p:sp>
          <p:grpSp>
            <p:nvGrpSpPr>
              <p:cNvPr id="36" name="Group 41"/>
              <p:cNvGrpSpPr/>
              <p:nvPr/>
            </p:nvGrpSpPr>
            <p:grpSpPr>
              <a:xfrm>
                <a:off x="1564611" y="3239622"/>
                <a:ext cx="668858" cy="1752600"/>
                <a:chOff x="1564611" y="3239622"/>
                <a:chExt cx="668858" cy="1752600"/>
              </a:xfrm>
              <a:grpFill/>
            </p:grpSpPr>
            <p:cxnSp>
              <p:nvCxnSpPr>
                <p:cNvPr id="53" name="Straight Arrow Connector 52"/>
                <p:cNvCxnSpPr/>
                <p:nvPr/>
              </p:nvCxnSpPr>
              <p:spPr>
                <a:xfrm rot="5400000" flipH="1" flipV="1">
                  <a:off x="1052369" y="3811122"/>
                  <a:ext cx="1752600" cy="609600"/>
                </a:xfrm>
                <a:prstGeom prst="straightConnector1">
                  <a:avLst/>
                </a:prstGeom>
                <a:grpFill/>
                <a:ln w="25400">
                  <a:solidFill>
                    <a:srgbClr val="D404EA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TextBox 53"/>
                <p:cNvSpPr txBox="1"/>
                <p:nvPr/>
              </p:nvSpPr>
              <p:spPr>
                <a:xfrm rot="17367358">
                  <a:off x="1240964" y="3976698"/>
                  <a:ext cx="1016625" cy="369332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123.5nm</a:t>
                  </a:r>
                  <a:endParaRPr lang="en-US" dirty="0"/>
                </a:p>
              </p:txBody>
            </p:sp>
          </p:grpSp>
          <p:sp>
            <p:nvSpPr>
              <p:cNvPr id="39" name="Text Box 80"/>
              <p:cNvSpPr txBox="1">
                <a:spLocks noChangeArrowheads="1"/>
              </p:cNvSpPr>
              <p:nvPr/>
            </p:nvSpPr>
            <p:spPr bwMode="auto">
              <a:xfrm>
                <a:off x="686650" y="3011022"/>
                <a:ext cx="1013419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a typeface="宋体" pitchFamily="2" charset="-122"/>
                  </a:rPr>
                  <a:t>5s[3/2]</a:t>
                </a:r>
                <a:r>
                  <a:rPr lang="en-US" altLang="zh-CN" baseline="30000" dirty="0" smtClean="0">
                    <a:ea typeface="宋体" pitchFamily="2" charset="-122"/>
                  </a:rPr>
                  <a:t>0</a:t>
                </a:r>
                <a:r>
                  <a:rPr lang="en-US" altLang="zh-CN" baseline="-25000" dirty="0" smtClean="0">
                    <a:ea typeface="宋体" pitchFamily="2" charset="-122"/>
                  </a:rPr>
                  <a:t>1</a:t>
                </a:r>
                <a:endParaRPr lang="en-US" altLang="zh-CN" dirty="0">
                  <a:ea typeface="宋体" pitchFamily="2" charset="-122"/>
                </a:endParaRPr>
              </a:p>
            </p:txBody>
          </p:sp>
          <p:sp>
            <p:nvSpPr>
              <p:cNvPr id="40" name="Text Box 80"/>
              <p:cNvSpPr txBox="1">
                <a:spLocks noChangeArrowheads="1"/>
              </p:cNvSpPr>
              <p:nvPr/>
            </p:nvSpPr>
            <p:spPr bwMode="auto">
              <a:xfrm>
                <a:off x="1547669" y="2096622"/>
                <a:ext cx="966931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a typeface="宋体" pitchFamily="2" charset="-122"/>
                  </a:rPr>
                  <a:t>5p[3/2]</a:t>
                </a:r>
                <a:r>
                  <a:rPr lang="en-US" altLang="zh-CN" baseline="-25000" dirty="0" smtClean="0">
                    <a:ea typeface="宋体" pitchFamily="2" charset="-122"/>
                  </a:rPr>
                  <a:t>2</a:t>
                </a:r>
                <a:endParaRPr lang="en-US" altLang="zh-CN" dirty="0">
                  <a:ea typeface="宋体" pitchFamily="2" charset="-122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18900000">
                <a:off x="2727649" y="1828800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up 42"/>
              <p:cNvGrpSpPr/>
              <p:nvPr/>
            </p:nvGrpSpPr>
            <p:grpSpPr>
              <a:xfrm>
                <a:off x="2238315" y="2325222"/>
                <a:ext cx="985754" cy="838200"/>
                <a:chOff x="2238315" y="2325222"/>
                <a:chExt cx="985754" cy="838200"/>
              </a:xfrm>
              <a:grpFill/>
            </p:grpSpPr>
            <p:cxnSp>
              <p:nvCxnSpPr>
                <p:cNvPr id="51" name="Straight Arrow Connector 50"/>
                <p:cNvCxnSpPr/>
                <p:nvPr/>
              </p:nvCxnSpPr>
              <p:spPr>
                <a:xfrm flipV="1">
                  <a:off x="2309669" y="2325222"/>
                  <a:ext cx="914400" cy="838200"/>
                </a:xfrm>
                <a:prstGeom prst="straightConnector1">
                  <a:avLst/>
                </a:prstGeom>
                <a:grpFill/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TextBox 51"/>
                <p:cNvSpPr txBox="1"/>
                <p:nvPr/>
              </p:nvSpPr>
              <p:spPr>
                <a:xfrm rot="19091530">
                  <a:off x="2238315" y="2502250"/>
                  <a:ext cx="841897" cy="369332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819nm</a:t>
                  </a:r>
                  <a:endParaRPr lang="en-US" dirty="0"/>
                </a:p>
              </p:txBody>
            </p:sp>
          </p:grpSp>
          <p:cxnSp>
            <p:nvCxnSpPr>
              <p:cNvPr id="43" name="Straight Connector 42"/>
              <p:cNvCxnSpPr/>
              <p:nvPr/>
            </p:nvCxnSpPr>
            <p:spPr>
              <a:xfrm rot="18900000">
                <a:off x="3413447" y="2895600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rot="16200000" flipH="1">
                <a:off x="3071669" y="2706222"/>
                <a:ext cx="990600" cy="228600"/>
              </a:xfrm>
              <a:prstGeom prst="straightConnector1">
                <a:avLst/>
              </a:prstGeom>
              <a:grpFill/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 Box 80"/>
              <p:cNvSpPr txBox="1">
                <a:spLocks noChangeArrowheads="1"/>
              </p:cNvSpPr>
              <p:nvPr/>
            </p:nvSpPr>
            <p:spPr bwMode="auto">
              <a:xfrm>
                <a:off x="3376469" y="3392022"/>
                <a:ext cx="1013419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a typeface="宋体" pitchFamily="2" charset="-122"/>
                  </a:rPr>
                  <a:t>5s[3/2]</a:t>
                </a:r>
                <a:r>
                  <a:rPr lang="en-US" altLang="zh-CN" baseline="30000" dirty="0" smtClean="0">
                    <a:ea typeface="宋体" pitchFamily="2" charset="-122"/>
                  </a:rPr>
                  <a:t>0</a:t>
                </a:r>
                <a:r>
                  <a:rPr lang="en-US" altLang="zh-CN" baseline="-25000" dirty="0" smtClean="0">
                    <a:ea typeface="宋体" pitchFamily="2" charset="-122"/>
                  </a:rPr>
                  <a:t>2</a:t>
                </a:r>
                <a:endParaRPr lang="en-US" altLang="zh-CN" dirty="0">
                  <a:ea typeface="宋体" pitchFamily="2" charset="-122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18900000">
                <a:off x="4404047" y="1981200"/>
                <a:ext cx="914400" cy="9144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 Box 80"/>
              <p:cNvSpPr txBox="1">
                <a:spLocks noChangeArrowheads="1"/>
              </p:cNvSpPr>
              <p:nvPr/>
            </p:nvSpPr>
            <p:spPr bwMode="auto">
              <a:xfrm>
                <a:off x="4367069" y="2096622"/>
                <a:ext cx="966931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>
                    <a:ea typeface="宋体" pitchFamily="2" charset="-122"/>
                  </a:rPr>
                  <a:t>5p[5/2]</a:t>
                </a:r>
                <a:r>
                  <a:rPr lang="en-US" altLang="zh-CN" baseline="-25000" dirty="0" smtClean="0">
                    <a:ea typeface="宋体" pitchFamily="2" charset="-122"/>
                  </a:rPr>
                  <a:t>3</a:t>
                </a:r>
                <a:endParaRPr lang="en-US" altLang="zh-CN" dirty="0">
                  <a:ea typeface="宋体" pitchFamily="2" charset="-122"/>
                </a:endParaRPr>
              </a:p>
            </p:txBody>
          </p:sp>
          <p:grpSp>
            <p:nvGrpSpPr>
              <p:cNvPr id="48" name="Group 50"/>
              <p:cNvGrpSpPr/>
              <p:nvPr/>
            </p:nvGrpSpPr>
            <p:grpSpPr>
              <a:xfrm>
                <a:off x="3986069" y="2479210"/>
                <a:ext cx="951995" cy="836612"/>
                <a:chOff x="3986069" y="2479210"/>
                <a:chExt cx="951995" cy="836612"/>
              </a:xfrm>
              <a:grpFill/>
            </p:grpSpPr>
            <p:cxnSp>
              <p:nvCxnSpPr>
                <p:cNvPr id="49" name="Straight Arrow Connector 48"/>
                <p:cNvCxnSpPr/>
                <p:nvPr/>
              </p:nvCxnSpPr>
              <p:spPr>
                <a:xfrm flipV="1">
                  <a:off x="3986069" y="2479210"/>
                  <a:ext cx="914400" cy="836612"/>
                </a:xfrm>
                <a:prstGeom prst="straightConnector1">
                  <a:avLst/>
                </a:prstGeom>
                <a:grpFill/>
                <a:ln w="25400"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TextBox 49"/>
                <p:cNvSpPr txBox="1"/>
                <p:nvPr/>
              </p:nvSpPr>
              <p:spPr>
                <a:xfrm rot="19091530">
                  <a:off x="4079046" y="2538016"/>
                  <a:ext cx="859018" cy="646331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811nm</a:t>
                  </a:r>
                </a:p>
                <a:p>
                  <a:pPr algn="ctr"/>
                  <a:r>
                    <a:rPr lang="en-US" dirty="0" smtClean="0"/>
                    <a:t>Cycling</a:t>
                  </a:r>
                  <a:endParaRPr lang="en-US" dirty="0"/>
                </a:p>
              </p:txBody>
            </p:sp>
          </p:grpSp>
        </p:grpSp>
      </p:grpSp>
      <p:cxnSp>
        <p:nvCxnSpPr>
          <p:cNvPr id="58" name="Straight Arrow Connector 57"/>
          <p:cNvCxnSpPr/>
          <p:nvPr/>
        </p:nvCxnSpPr>
        <p:spPr>
          <a:xfrm>
            <a:off x="1371600" y="6400800"/>
            <a:ext cx="6435435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962400" y="6412468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 inches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 descr="Beam Line S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8638" y="685800"/>
            <a:ext cx="6595327" cy="563833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1143000" y="2743200"/>
            <a:ext cx="14895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Capillary Plate</a:t>
            </a:r>
          </a:p>
          <a:p>
            <a:pPr algn="ctr"/>
            <a:r>
              <a:rPr lang="en-US" sz="1000" dirty="0" smtClean="0"/>
              <a:t>(5mm thick; 50</a:t>
            </a:r>
            <a:r>
              <a:rPr lang="en-US" sz="1000" dirty="0" smtClean="0">
                <a:latin typeface="Symbol" pitchFamily="18" charset="2"/>
              </a:rPr>
              <a:t>m</a:t>
            </a:r>
            <a:r>
              <a:rPr lang="en-US" sz="1000" dirty="0" smtClean="0"/>
              <a:t>m holes)</a:t>
            </a:r>
            <a:endParaRPr lang="en-US" sz="1000" dirty="0"/>
          </a:p>
        </p:txBody>
      </p:sp>
      <p:cxnSp>
        <p:nvCxnSpPr>
          <p:cNvPr id="90" name="Straight Arrow Connector 89"/>
          <p:cNvCxnSpPr>
            <a:stCxn id="84" idx="2"/>
            <a:endCxn id="150" idx="1"/>
          </p:cNvCxnSpPr>
          <p:nvPr/>
        </p:nvCxnSpPr>
        <p:spPr>
          <a:xfrm rot="16200000" flipH="1">
            <a:off x="2301580" y="2821818"/>
            <a:ext cx="519631" cy="13472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828800" y="990600"/>
            <a:ext cx="10342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819nm</a:t>
            </a:r>
          </a:p>
          <a:p>
            <a:pPr algn="ctr"/>
            <a:r>
              <a:rPr lang="en-US" sz="1000" dirty="0" smtClean="0"/>
              <a:t>(retro-reflected)</a:t>
            </a:r>
            <a:endParaRPr lang="en-US" sz="10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2667000" y="1219200"/>
            <a:ext cx="6096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6949" y="4800600"/>
            <a:ext cx="942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FEL light</a:t>
            </a:r>
          </a:p>
          <a:p>
            <a:pPr algn="ctr"/>
            <a:r>
              <a:rPr lang="en-US" sz="1600" dirty="0"/>
              <a:t>i</a:t>
            </a:r>
            <a:r>
              <a:rPr lang="en-US" sz="1600" dirty="0" smtClean="0"/>
              <a:t>nto slide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rot="5400000" flipH="1" flipV="1">
            <a:off x="2250121" y="3697921"/>
            <a:ext cx="990599" cy="12147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 bwMode="auto">
          <a:xfrm>
            <a:off x="531175" y="5732507"/>
            <a:ext cx="274320" cy="76200"/>
          </a:xfrm>
          <a:prstGeom prst="rect">
            <a:avLst/>
          </a:prstGeom>
          <a:blipFill dpi="0" rotWithShape="1">
            <a:blip r:embed="rId3" cstate="print">
              <a:alphaModFix amt="75000"/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52574" y="5383878"/>
            <a:ext cx="785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250 L/s</a:t>
            </a:r>
          </a:p>
          <a:p>
            <a:pPr algn="ctr"/>
            <a:r>
              <a:rPr lang="en-US" sz="1600" dirty="0" smtClean="0"/>
              <a:t>Turbo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818609" y="982287"/>
            <a:ext cx="543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RGA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7543800" y="4267200"/>
            <a:ext cx="946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811nm</a:t>
            </a:r>
          </a:p>
          <a:p>
            <a:pPr algn="ctr"/>
            <a:r>
              <a:rPr lang="en-US" sz="1600" dirty="0"/>
              <a:t>i</a:t>
            </a:r>
            <a:r>
              <a:rPr lang="en-US" sz="1600" dirty="0" smtClean="0"/>
              <a:t>nto slide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7086600" y="3733800"/>
            <a:ext cx="6096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91400" y="2209800"/>
            <a:ext cx="946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Photo-detector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7239000" y="2516188"/>
            <a:ext cx="304800" cy="3032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Beam Line:  Side View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99497" y="3563391"/>
            <a:ext cx="1045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Krypton in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" y="5605046"/>
            <a:ext cx="3091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Atomic Beam travelling to the right</a:t>
            </a:r>
            <a:endParaRPr lang="en-US" sz="16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371600" y="6400800"/>
            <a:ext cx="6435435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62400" y="6412468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 inches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design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gray_2007</Template>
  <TotalTime>934</TotalTime>
  <Words>677</Words>
  <Application>Microsoft Office PowerPoint</Application>
  <PresentationFormat>On-screen Show (4:3)</PresentationFormat>
  <Paragraphs>246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Blue design</vt:lpstr>
      <vt:lpstr>Equation</vt:lpstr>
      <vt:lpstr>Experimental Setup and FEL Interface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wwilliams</dc:creator>
  <cp:lastModifiedBy>wwilliams</cp:lastModifiedBy>
  <cp:revision>63</cp:revision>
  <dcterms:created xsi:type="dcterms:W3CDTF">2011-05-05T05:41:52Z</dcterms:created>
  <dcterms:modified xsi:type="dcterms:W3CDTF">2011-05-20T02:23:31Z</dcterms:modified>
</cp:coreProperties>
</file>