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8" r:id="rId2"/>
    <p:sldMasterId id="2147483732" r:id="rId3"/>
  </p:sldMasterIdLst>
  <p:notesMasterIdLst>
    <p:notesMasterId r:id="rId18"/>
  </p:notesMasterIdLst>
  <p:handoutMasterIdLst>
    <p:handoutMasterId r:id="rId19"/>
  </p:handoutMasterIdLst>
  <p:sldIdLst>
    <p:sldId id="265" r:id="rId4"/>
    <p:sldId id="262" r:id="rId5"/>
    <p:sldId id="263" r:id="rId6"/>
    <p:sldId id="297" r:id="rId7"/>
    <p:sldId id="256" r:id="rId8"/>
    <p:sldId id="295" r:id="rId9"/>
    <p:sldId id="259" r:id="rId10"/>
    <p:sldId id="296" r:id="rId11"/>
    <p:sldId id="287" r:id="rId12"/>
    <p:sldId id="264" r:id="rId13"/>
    <p:sldId id="261" r:id="rId14"/>
    <p:sldId id="266" r:id="rId15"/>
    <p:sldId id="290" r:id="rId16"/>
    <p:sldId id="291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B58AE-497E-4A51-BFC0-EE0D368A0AB0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730E8-6815-41A0-86AF-F430744DE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6A8B848-E9F5-404E-A94E-E0E98E05CF76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828E05F-3702-426B-938B-02561750F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07A0BAC-816A-463D-B614-3D5E55A12486}" type="slidenum">
              <a:rPr lang="en-US">
                <a:solidFill>
                  <a:prstClr val="black"/>
                </a:solidFill>
                <a:latin typeface="Times" charset="0"/>
                <a:ea typeface="ＭＳ Ｐゴシック" charset="-128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4850"/>
            <a:ext cx="4638675" cy="347821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040" y="4422501"/>
            <a:ext cx="5147022" cy="418805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09204-DAF3-4AC5-A5FB-CDDE6A58A23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E05F-3702-426B-938B-02561750F9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15E12A3-CAAD-4940-A889-3FFEC06EE990}" type="slidenum">
              <a:rPr lang="en-US">
                <a:solidFill>
                  <a:prstClr val="black"/>
                </a:solidFill>
                <a:latin typeface="Times" charset="0"/>
                <a:ea typeface="ＭＳ Ｐゴシック" charset="-128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solidFill>
                <a:prstClr val="black"/>
              </a:solidFill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-107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934869" rtl="0" fontAlgn="base">
              <a:spcBef>
                <a:spcPct val="0"/>
              </a:spcBef>
              <a:spcAft>
                <a:spcPct val="0"/>
              </a:spcAft>
              <a:defRPr/>
            </a:pPr>
            <a:fld id="{10198C68-3FF9-468C-AAC2-17E358EF6E43}" type="slidenum">
              <a:rPr lang="en-US" sz="1200" kern="1200">
                <a:solidFill>
                  <a:prstClr val="black"/>
                </a:solidFill>
                <a:latin typeface="Times" pitchFamily="-107" charset="0"/>
                <a:ea typeface="MS PGothic" pitchFamily="34" charset="-128"/>
                <a:cs typeface="+mn-cs"/>
              </a:rPr>
              <a:pPr algn="r" defTabSz="934869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200" kern="1200" dirty="0">
              <a:solidFill>
                <a:prstClr val="black"/>
              </a:solidFill>
              <a:latin typeface="Times" pitchFamily="-107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-107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931804" rtl="0" fontAlgn="base">
              <a:spcBef>
                <a:spcPct val="0"/>
              </a:spcBef>
              <a:spcAft>
                <a:spcPct val="0"/>
              </a:spcAft>
              <a:defRPr/>
            </a:pPr>
            <a:fld id="{306DC1C3-53C0-453D-A897-9F94BAC1DB63}" type="slidenum">
              <a:rPr lang="en-US" sz="1200" kern="1200">
                <a:solidFill>
                  <a:prstClr val="black"/>
                </a:solidFill>
                <a:latin typeface="Times" pitchFamily="-107" charset="0"/>
                <a:ea typeface="MS PGothic" pitchFamily="34" charset="-128"/>
                <a:cs typeface="+mn-cs"/>
              </a:rPr>
              <a:pPr algn="r" defTabSz="931804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200" kern="1200" dirty="0">
              <a:solidFill>
                <a:prstClr val="black"/>
              </a:solidFill>
              <a:latin typeface="Times" pitchFamily="-107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-107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337">
              <a:defRPr/>
            </a:pPr>
            <a:fld id="{941A6453-8D80-4432-B275-248A8958CD33}" type="slidenum">
              <a:rPr lang="en-US">
                <a:solidFill>
                  <a:prstClr val="black"/>
                </a:solidFill>
                <a:latin typeface="Times" pitchFamily="-107" charset="0"/>
                <a:ea typeface="MS PGothic" pitchFamily="34" charset="-128"/>
              </a:rPr>
              <a:pPr defTabSz="93333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Times" pitchFamily="-107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6D14B-125F-48A7-933D-C928A303997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976404" y="8839644"/>
            <a:ext cx="3043648" cy="466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70" tIns="45685" rIns="91370" bIns="45685" anchor="b"/>
          <a:lstStyle/>
          <a:p>
            <a:pPr algn="r">
              <a:tabLst>
                <a:tab pos="0" algn="l"/>
                <a:tab pos="911881" algn="l"/>
                <a:tab pos="1825294" algn="l"/>
                <a:tab pos="2738708" algn="l"/>
                <a:tab pos="3653653" algn="l"/>
                <a:tab pos="4567066" algn="l"/>
                <a:tab pos="5480479" algn="l"/>
                <a:tab pos="6393892" algn="l"/>
                <a:tab pos="7308839" algn="l"/>
                <a:tab pos="8222252" algn="l"/>
                <a:tab pos="9134132" algn="l"/>
                <a:tab pos="10049078" algn="l"/>
              </a:tabLst>
            </a:pPr>
            <a:fld id="{AD06F649-C4BB-4706-A7D3-E1A1AB32DB3A}" type="slidenum">
              <a:rPr lang="en-US" sz="1300">
                <a:solidFill>
                  <a:srgbClr val="000000"/>
                </a:solidFill>
                <a:ea typeface="ＭＳ Ｐゴシック" pitchFamily="-109" charset="-128"/>
              </a:rPr>
              <a:pPr algn="r">
                <a:tabLst>
                  <a:tab pos="0" algn="l"/>
                  <a:tab pos="911881" algn="l"/>
                  <a:tab pos="1825294" algn="l"/>
                  <a:tab pos="2738708" algn="l"/>
                  <a:tab pos="3653653" algn="l"/>
                  <a:tab pos="4567066" algn="l"/>
                  <a:tab pos="5480479" algn="l"/>
                  <a:tab pos="6393892" algn="l"/>
                  <a:tab pos="7308839" algn="l"/>
                  <a:tab pos="8222252" algn="l"/>
                  <a:tab pos="9134132" algn="l"/>
                  <a:tab pos="10049078" algn="l"/>
                </a:tabLst>
              </a:pPr>
              <a:t>3</a:t>
            </a:fld>
            <a:endParaRPr lang="en-US" sz="1300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1194903" y="708034"/>
            <a:ext cx="4633295" cy="34770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370" tIns="45685" rIns="91370" bIns="45685" anchor="ctr"/>
          <a:lstStyle/>
          <a:p>
            <a:pPr eaLnBrk="0" hangingPunct="0"/>
            <a:endParaRPr lang="en-US" dirty="0">
              <a:ea typeface="ＭＳ Ｐゴシック" pitchFamily="-109" charset="-128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/>
          </p:nvPr>
        </p:nvSpPr>
        <p:spPr>
          <a:xfrm>
            <a:off x="701091" y="4420592"/>
            <a:ext cx="5619395" cy="4282063"/>
          </a:xfrm>
          <a:noFill/>
          <a:ln/>
        </p:spPr>
        <p:txBody>
          <a:bodyPr wrap="none" anchor="ctr"/>
          <a:lstStyle/>
          <a:p>
            <a:endParaRPr lang="en-US" dirty="0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1D8FC-7777-469B-A0BA-FE624963E5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E05F-3702-426B-938B-02561750F9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E05F-3702-426B-938B-02561750F9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E05F-3702-426B-938B-02561750F95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defTabSz="931863" rtl="0" fontAlgn="base">
              <a:spcBef>
                <a:spcPct val="0"/>
              </a:spcBef>
              <a:spcAft>
                <a:spcPct val="0"/>
              </a:spcAft>
            </a:pPr>
            <a:fld id="{35048885-AED5-4660-8820-1ED0C6D6F922}" type="slidenum">
              <a:rPr lang="en-US" sz="1200" kern="1200">
                <a:solidFill>
                  <a:prstClr val="black"/>
                </a:solidFill>
                <a:latin typeface="Times" charset="0"/>
                <a:ea typeface="ＭＳ Ｐゴシック" charset="-128"/>
                <a:cs typeface="Arial" charset="0"/>
              </a:rPr>
              <a:pPr algn="r" defTabSz="931863" rtl="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kern="1200">
              <a:solidFill>
                <a:prstClr val="black"/>
              </a:solidFill>
              <a:latin typeface="Times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3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76200"/>
            <a:ext cx="77724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3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1684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5150" y="11684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65100"/>
            <a:ext cx="2127250" cy="613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165100"/>
            <a:ext cx="6229350" cy="613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76200"/>
            <a:ext cx="77724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900863" y="6396038"/>
            <a:ext cx="88517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1200" dirty="0">
                <a:solidFill>
                  <a:srgbClr val="000000"/>
                </a:solidFill>
                <a:latin typeface="Calibri" charset="0"/>
                <a:ea typeface="ＭＳ Ｐゴシック" charset="-128"/>
                <a:cs typeface="+mn-cs"/>
              </a:rPr>
              <a:t>Slide </a:t>
            </a:r>
            <a:fld id="{E9FB8F20-530D-4E26-9A2F-D4CC539ADFF8}" type="slidenum">
              <a:rPr lang="en-US" sz="1600" b="1" kern="1200" smtClean="0">
                <a:solidFill>
                  <a:srgbClr val="000000"/>
                </a:solidFill>
                <a:latin typeface="Calibri" charset="0"/>
                <a:ea typeface="ＭＳ Ｐゴシック" charset="-128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b="1" kern="1200" dirty="0">
              <a:solidFill>
                <a:srgbClr val="000000"/>
              </a:solidFill>
              <a:latin typeface="Calibri" charset="0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Calibri" pitchFamily="34" charset="0"/>
          <a:ea typeface="ＭＳ Ｐゴシック" charset="-128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Calibri" pitchFamily="34" charset="0"/>
          <a:ea typeface="ＭＳ Ｐゴシック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Calibri" pitchFamily="34" charset="0"/>
          <a:ea typeface="ＭＳ Ｐゴシック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Calibri" pitchFamily="34" charset="0"/>
          <a:ea typeface="ＭＳ Ｐゴシック" charset="-128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2060"/>
          </a:solidFill>
          <a:latin typeface="Calibri" pitchFamily="34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Calibri" pitchFamily="34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2060"/>
          </a:solidFill>
          <a:latin typeface="Calibri" pitchFamily="34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2060"/>
          </a:solidFill>
          <a:latin typeface="Calibri" pitchFamily="34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0863" y="6396038"/>
            <a:ext cx="9112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1200" dirty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  <a:cs typeface="Arial" charset="0"/>
              </a:rPr>
              <a:t>Slide </a:t>
            </a:r>
            <a:fld id="{4334D37B-0176-4327-BE92-E749356CD004}" type="slidenum">
              <a:rPr lang="en-US" sz="1600" b="1" kern="120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b="1" kern="1200" dirty="0">
              <a:solidFill>
                <a:srgbClr val="000000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Times" pitchFamily="18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Times" pitchFamily="18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Times" pitchFamily="18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Times" pitchFamily="18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206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206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206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165100"/>
            <a:ext cx="7505700" cy="7366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 flipV="1">
            <a:off x="444500" y="939800"/>
            <a:ext cx="85217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>
              <a:solidFill>
                <a:srgbClr val="000000"/>
              </a:solidFill>
              <a:latin typeface="Arial" pitchFamily="-112" charset="0"/>
              <a:ea typeface="ＭＳ Ｐゴシック" charset="-128"/>
              <a:cs typeface="+mn-cs"/>
            </a:endParaRPr>
          </a:p>
        </p:txBody>
      </p:sp>
      <p:pic>
        <p:nvPicPr>
          <p:cNvPr id="1028" name="Picture 8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500" y="223838"/>
            <a:ext cx="1270000" cy="8048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sp>
        <p:nvSpPr>
          <p:cNvPr id="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168400"/>
            <a:ext cx="77597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mtClean="0"/>
              <a:t>Click to edit Master text styles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6270625" y="6643688"/>
            <a:ext cx="28733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800" i="1" kern="1200">
              <a:solidFill>
                <a:srgbClr val="000099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61" name="Text Box 37"/>
          <p:cNvSpPr txBox="1">
            <a:spLocks noChangeArrowheads="1"/>
          </p:cNvSpPr>
          <p:nvPr userDrawn="1"/>
        </p:nvSpPr>
        <p:spPr bwMode="auto">
          <a:xfrm>
            <a:off x="7278688" y="6648450"/>
            <a:ext cx="18653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J. Corlett, March 2009, Slide </a:t>
            </a:r>
            <a:fld id="{26131A56-7264-4201-80FB-1FB8492BDD00}" type="slidenum">
              <a:rPr lang="en-US" sz="8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-112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-112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-112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FF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3429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j-lt"/>
          <a:ea typeface="ＭＳ Ｐゴシック" pitchFamily="-112" charset="-128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99"/>
          </a:solidFill>
          <a:latin typeface="+mj-lt"/>
          <a:ea typeface="ＭＳ Ｐゴシック" pitchFamily="-112" charset="-128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rgbClr val="000099"/>
          </a:solidFill>
          <a:latin typeface="+mj-lt"/>
          <a:ea typeface="ＭＳ Ｐゴシック" pitchFamily="-112" charset="-128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rgbClr val="000099"/>
          </a:solidFill>
          <a:latin typeface="+mj-lt"/>
          <a:ea typeface="ＭＳ Ｐゴシック" pitchFamily="-112" charset="-128"/>
        </a:defRPr>
      </a:lvl5pPr>
      <a:lvl6pPr marL="1828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rgbClr val="000099"/>
          </a:solidFill>
          <a:latin typeface="+mj-lt"/>
          <a:ea typeface="ＭＳ Ｐゴシック" pitchFamily="-112" charset="-128"/>
        </a:defRPr>
      </a:lvl6pPr>
      <a:lvl7pPr marL="2286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rgbClr val="000099"/>
          </a:solidFill>
          <a:latin typeface="+mj-lt"/>
          <a:ea typeface="ＭＳ Ｐゴシック" pitchFamily="-112" charset="-128"/>
        </a:defRPr>
      </a:lvl7pPr>
      <a:lvl8pPr marL="2743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rgbClr val="000099"/>
          </a:solidFill>
          <a:latin typeface="+mj-lt"/>
          <a:ea typeface="ＭＳ Ｐゴシック" pitchFamily="-112" charset="-128"/>
        </a:defRPr>
      </a:lvl8pPr>
      <a:lvl9pPr marL="3200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rgbClr val="000099"/>
          </a:solidFill>
          <a:latin typeface="+mj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76225" y="2643188"/>
            <a:ext cx="4475163" cy="16004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 smtClean="0">
                <a:solidFill>
                  <a:srgbClr val="333399"/>
                </a:solidFill>
                <a:latin typeface="Arial" charset="0"/>
                <a:ea typeface="ＭＳ Ｐゴシック" charset="-128"/>
                <a:cs typeface="+mn-cs"/>
              </a:rPr>
              <a:t>George R. Neil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333399"/>
                </a:solidFill>
                <a:latin typeface="Arial" charset="0"/>
                <a:ea typeface="ＭＳ Ｐゴシック" charset="-128"/>
              </a:rPr>
              <a:t>Associate Director</a:t>
            </a:r>
            <a:endParaRPr lang="en-US" sz="2000" b="1" kern="1200" dirty="0">
              <a:solidFill>
                <a:srgbClr val="333399"/>
              </a:solidFill>
              <a:latin typeface="Arial" charset="0"/>
              <a:ea typeface="ＭＳ Ｐゴシック" charset="-128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i="1" kern="1200" dirty="0" smtClean="0">
                <a:solidFill>
                  <a:srgbClr val="333399"/>
                </a:solidFill>
                <a:latin typeface="Arial" charset="0"/>
                <a:ea typeface="ＭＳ Ｐゴシック" charset="-128"/>
                <a:cs typeface="+mn-cs"/>
              </a:rPr>
              <a:t>Jefferson </a:t>
            </a:r>
            <a:r>
              <a:rPr lang="en-US" b="1" i="1" kern="1200" dirty="0">
                <a:solidFill>
                  <a:srgbClr val="333399"/>
                </a:solidFill>
                <a:latin typeface="Arial" charset="0"/>
                <a:ea typeface="ＭＳ Ｐゴシック" charset="-128"/>
                <a:cs typeface="+mn-cs"/>
              </a:rPr>
              <a:t>Lab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i="1" kern="1200" dirty="0">
                <a:solidFill>
                  <a:srgbClr val="333399"/>
                </a:solidFill>
                <a:latin typeface="Arial" charset="0"/>
                <a:ea typeface="ＭＳ Ｐゴシック" charset="-128"/>
                <a:cs typeface="+mn-cs"/>
              </a:rPr>
              <a:t>12000 Jefferson Avenue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i="1" kern="1200" dirty="0">
                <a:solidFill>
                  <a:srgbClr val="333399"/>
                </a:solidFill>
                <a:latin typeface="Arial" charset="0"/>
                <a:ea typeface="ＭＳ Ｐゴシック" charset="-128"/>
                <a:cs typeface="+mn-cs"/>
              </a:rPr>
              <a:t>Newport News, Virginia 23606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57213" y="5757863"/>
            <a:ext cx="7777162" cy="3238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b="1" kern="1200" dirty="0" smtClean="0">
                <a:solidFill>
                  <a:srgbClr val="333399"/>
                </a:solidFill>
                <a:latin typeface="Arial" charset="0"/>
                <a:ea typeface="ＭＳ Ｐゴシック" charset="-128"/>
                <a:cs typeface="+mn-cs"/>
              </a:rPr>
              <a:t>VUV Program Directors Review</a:t>
            </a:r>
            <a:endParaRPr lang="en-US" b="1" kern="1200" dirty="0">
              <a:solidFill>
                <a:srgbClr val="7E7ED4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477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79F"/>
                </a:solidFill>
                <a:latin typeface="Arial" charset="0"/>
                <a:ea typeface="ＭＳ Ｐゴシック" charset="-128"/>
                <a:cs typeface="Calibri" pitchFamily="34" charset="0"/>
              </a:rPr>
              <a:t>Plans for a VUV Science Program at the FEL</a:t>
            </a:r>
          </a:p>
        </p:txBody>
      </p:sp>
      <p:pic>
        <p:nvPicPr>
          <p:cNvPr id="6149" name="Picture 2" descr="reportCover_D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3038" y="1069975"/>
            <a:ext cx="349567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from the announcement: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93336"/>
            <a:ext cx="88710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 5 </a:t>
            </a:r>
            <a:r>
              <a:rPr lang="en-US" sz="2000" b="1" dirty="0" err="1" smtClean="0"/>
              <a:t>nanoJoules</a:t>
            </a:r>
            <a:r>
              <a:rPr lang="en-US" sz="2000" b="1" dirty="0" smtClean="0"/>
              <a:t> of fully coherent light was measured in each 10eV </a:t>
            </a:r>
            <a:r>
              <a:rPr lang="en-US" sz="2000" b="1" dirty="0" err="1" smtClean="0"/>
              <a:t>micropulse</a:t>
            </a:r>
            <a:r>
              <a:rPr lang="en-US" sz="2000" b="1" dirty="0" smtClean="0"/>
              <a:t>, which represents approximately 0.1% of the energy in the fundamental, as expected.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These numbers allow us to anticipate being able to deliver 25 - 100 </a:t>
            </a:r>
            <a:r>
              <a:rPr lang="en-US" sz="2000" b="1" dirty="0" err="1" smtClean="0"/>
              <a:t>mW</a:t>
            </a:r>
            <a:r>
              <a:rPr lang="en-US" sz="2000" b="1" dirty="0" smtClean="0"/>
              <a:t> by operating CW at up to 4.687 MHz with more optimized water-cooled optics, and several 100's of </a:t>
            </a:r>
            <a:r>
              <a:rPr lang="en-US" sz="2000" b="1" dirty="0" err="1" smtClean="0"/>
              <a:t>mW</a:t>
            </a:r>
            <a:r>
              <a:rPr lang="en-US" sz="2000" b="1" dirty="0" smtClean="0"/>
              <a:t> with cryogenically-cooled optics.  Optics upgrades, and installation of an optical transport beamline to a user laboratory for full characterization, including bandwidth, are in progress.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We note that for many applications the anticipated narrow bandwidth eliminates the need for a spectrometer. This allows substantially higher flux to be delivered to user experiments than is possible at storage rings. “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533400"/>
            <a:ext cx="8770937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33600" y="0"/>
            <a:ext cx="6718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Wavelength (nm)</a:t>
            </a:r>
          </a:p>
          <a:p>
            <a:r>
              <a:rPr lang="en-US" b="1" dirty="0" smtClean="0"/>
              <a:t>600       300       200      150      120      100        88          77        68        62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434263" cy="7366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Calibri" charset="0"/>
              </a:rPr>
              <a:t>Real Numbers</a:t>
            </a:r>
          </a:p>
        </p:txBody>
      </p:sp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4799734" y="5867400"/>
            <a:ext cx="43442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000090"/>
                </a:solidFill>
                <a:ea typeface="ＭＳ Ｐゴシック" charset="-128"/>
                <a:cs typeface="+mn-cs"/>
              </a:rPr>
              <a:t>- above table is for 10 </a:t>
            </a:r>
            <a:r>
              <a:rPr lang="en-US" sz="1200" b="1" kern="1200" dirty="0" err="1">
                <a:solidFill>
                  <a:srgbClr val="000090"/>
                </a:solidFill>
                <a:ea typeface="ＭＳ Ｐゴシック" charset="-128"/>
                <a:cs typeface="+mn-cs"/>
              </a:rPr>
              <a:t>eV</a:t>
            </a:r>
            <a:r>
              <a:rPr lang="en-US" sz="1200" b="1" kern="1200" dirty="0">
                <a:solidFill>
                  <a:srgbClr val="000090"/>
                </a:solidFill>
                <a:ea typeface="ＭＳ Ｐゴシック" charset="-128"/>
                <a:cs typeface="+mn-cs"/>
              </a:rPr>
              <a:t> photon energy, 0.1% bandwidth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000090"/>
                </a:solidFill>
                <a:ea typeface="ＭＳ Ｐゴシック" charset="-128"/>
                <a:cs typeface="+mn-cs"/>
              </a:rPr>
              <a:t>- assumes JLab FEL at 4.7 MHz, 230 </a:t>
            </a:r>
            <a:r>
              <a:rPr lang="en-US" sz="1200" b="1" kern="1200" dirty="0" err="1">
                <a:solidFill>
                  <a:srgbClr val="000090"/>
                </a:solidFill>
                <a:ea typeface="ＭＳ Ｐゴシック" charset="-128"/>
                <a:cs typeface="+mn-cs"/>
              </a:rPr>
              <a:t>fs</a:t>
            </a:r>
            <a:r>
              <a:rPr lang="en-US" sz="1200" b="1" kern="1200" dirty="0">
                <a:solidFill>
                  <a:srgbClr val="000090"/>
                </a:solidFill>
                <a:ea typeface="ＭＳ Ｐゴシック" charset="-128"/>
                <a:cs typeface="+mn-cs"/>
              </a:rPr>
              <a:t> FWHM</a:t>
            </a:r>
          </a:p>
        </p:txBody>
      </p:sp>
      <p:pic>
        <p:nvPicPr>
          <p:cNvPr id="11268" name="Picture 9" descr="Screen shot 2011-01-03 at 11.57.39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76338"/>
            <a:ext cx="9144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Oval 7"/>
          <p:cNvSpPr>
            <a:spLocks noChangeArrowheads="1"/>
          </p:cNvSpPr>
          <p:nvPr/>
        </p:nvSpPr>
        <p:spPr bwMode="auto">
          <a:xfrm>
            <a:off x="4625975" y="849313"/>
            <a:ext cx="2649538" cy="3995737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76800"/>
            <a:ext cx="8229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9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Jefferson Lab appears to have an advantage of 75, but the ALS requires a </a:t>
            </a:r>
            <a:r>
              <a:rPr lang="en-US" sz="1400" b="1" dirty="0" err="1" smtClean="0">
                <a:solidFill>
                  <a:srgbClr val="00009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monochromator</a:t>
            </a:r>
            <a:r>
              <a:rPr lang="en-US" sz="1400" b="1" dirty="0" smtClean="0">
                <a:solidFill>
                  <a:srgbClr val="00009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, which has a transmission of 10% at most.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9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Jefferson Lab could also increase repetition rate by factor of 16 with optics </a:t>
            </a:r>
            <a:r>
              <a:rPr lang="en-US" sz="1400" b="1" dirty="0" err="1" smtClean="0">
                <a:solidFill>
                  <a:srgbClr val="00009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cryo</a:t>
            </a:r>
            <a:r>
              <a:rPr lang="en-US" sz="1400" b="1" dirty="0" smtClean="0">
                <a:solidFill>
                  <a:srgbClr val="00009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-cooling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9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So – potential gain of JLab FEL in near-future could be 3-4 orders of magnitude.</a:t>
            </a: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Picture2cr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888" y="1165225"/>
            <a:ext cx="82423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4"/>
          <p:cNvSpPr txBox="1">
            <a:spLocks noChangeArrowheads="1"/>
          </p:cNvSpPr>
          <p:nvPr/>
        </p:nvSpPr>
        <p:spPr bwMode="auto">
          <a:xfrm>
            <a:off x="0" y="968375"/>
            <a:ext cx="75247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kern="1200">
                <a:solidFill>
                  <a:srgbClr val="000000"/>
                </a:solidFill>
                <a:latin typeface="Times" pitchFamily="-107" charset="0"/>
                <a:ea typeface="MS PGothic" pitchFamily="34" charset="-128"/>
                <a:cs typeface="+mn-cs"/>
              </a:rPr>
              <a:t>600 MeV,  2 pass acceleration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kern="1200">
                <a:solidFill>
                  <a:srgbClr val="000000"/>
                </a:solidFill>
                <a:latin typeface="Times" pitchFamily="-107" charset="0"/>
                <a:ea typeface="MS PGothic" pitchFamily="34" charset="-128"/>
                <a:cs typeface="+mn-cs"/>
              </a:rPr>
              <a:t>200 pC, 1 mm mrad injector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kern="1200">
                <a:solidFill>
                  <a:srgbClr val="000000"/>
                </a:solidFill>
                <a:latin typeface="Times" pitchFamily="-107" charset="0"/>
                <a:ea typeface="MS PGothic" pitchFamily="34" charset="-128"/>
                <a:cs typeface="+mn-cs"/>
              </a:rPr>
              <a:t>Up to 4.68 MHz CW repetition rate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kern="1200">
                <a:solidFill>
                  <a:srgbClr val="000000"/>
                </a:solidFill>
                <a:latin typeface="Times" pitchFamily="-107" charset="0"/>
                <a:ea typeface="MS PGothic" pitchFamily="34" charset="-128"/>
                <a:cs typeface="+mn-cs"/>
              </a:rPr>
              <a:t>Recirculation and energy recovery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kern="1200">
                <a:solidFill>
                  <a:srgbClr val="000000"/>
                </a:solidFill>
                <a:latin typeface="Times" pitchFamily="-107" charset="0"/>
                <a:ea typeface="MS PGothic" pitchFamily="34" charset="-128"/>
                <a:cs typeface="+mn-cs"/>
              </a:rPr>
              <a:t>10 nm fundamental output, 10 nm/H harmonic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kern="1200">
                <a:solidFill>
                  <a:srgbClr val="000000"/>
                </a:solidFill>
                <a:latin typeface="Times" pitchFamily="-107" charset="0"/>
                <a:ea typeface="MS PGothic" pitchFamily="34" charset="-128"/>
                <a:cs typeface="+mn-cs"/>
              </a:rPr>
              <a:t>50 fs-1000 fs near-Fourier-limited pulses</a:t>
            </a:r>
          </a:p>
        </p:txBody>
      </p:sp>
      <p:sp>
        <p:nvSpPr>
          <p:cNvPr id="21508" name="TextBox 37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JLAMP FEL designed for unparalleled </a:t>
            </a:r>
            <a:br>
              <a:rPr lang="en-US" sz="2400" b="1" kern="1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</a:br>
            <a:r>
              <a:rPr lang="en-US" sz="2400" b="1" kern="1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10-100 eV average brightness</a:t>
            </a:r>
          </a:p>
        </p:txBody>
      </p:sp>
      <p:cxnSp>
        <p:nvCxnSpPr>
          <p:cNvPr id="21509" name="Straight Connector 6"/>
          <p:cNvCxnSpPr>
            <a:cxnSpLocks noChangeShapeType="1"/>
          </p:cNvCxnSpPr>
          <p:nvPr/>
        </p:nvCxnSpPr>
        <p:spPr bwMode="auto">
          <a:xfrm>
            <a:off x="0" y="781050"/>
            <a:ext cx="9144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TextBox 5"/>
          <p:cNvSpPr txBox="1"/>
          <p:nvPr/>
        </p:nvSpPr>
        <p:spPr>
          <a:xfrm>
            <a:off x="4340225" y="5035550"/>
            <a:ext cx="4772025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latin typeface="Times" pitchFamily="18" charset="0"/>
                <a:ea typeface="MS PGothic" pitchFamily="34" charset="-128"/>
                <a:cs typeface="+mn-cs"/>
              </a:rPr>
              <a:t>Baseline: seeded amplifier operation using HHG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latin typeface="Times" pitchFamily="18" charset="0"/>
                <a:ea typeface="MS PGothic" pitchFamily="34" charset="-128"/>
                <a:cs typeface="+mn-cs"/>
              </a:rPr>
              <a:t>HGHG amplifier + oscillator capability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kern="1200" dirty="0">
                <a:solidFill>
                  <a:srgbClr val="000000"/>
                </a:solidFill>
                <a:latin typeface="Times" pitchFamily="18" charset="0"/>
                <a:ea typeface="MS PGothic" pitchFamily="34" charset="-128"/>
                <a:cs typeface="+mn-cs"/>
              </a:rPr>
              <a:t>THz Wiggler for  synchronized pump/probe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kern="1200" dirty="0">
              <a:solidFill>
                <a:srgbClr val="000000"/>
              </a:solidFill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33388" y="0"/>
            <a:ext cx="8243887" cy="8286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90488" tIns="44450" rIns="90488" bIns="44450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CW operation gives high average brightness in both fundamental and harmonics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506538" y="830263"/>
            <a:ext cx="7172325" cy="5538787"/>
            <a:chOff x="1506538" y="830263"/>
            <a:chExt cx="7172325" cy="5538787"/>
          </a:xfrm>
        </p:grpSpPr>
        <p:pic>
          <p:nvPicPr>
            <p:cNvPr id="30726" name="Picture 12"/>
            <p:cNvPicPr>
              <a:picLocks noChangeAspect="1" noChangeArrowheads="1"/>
            </p:cNvPicPr>
            <p:nvPr/>
          </p:nvPicPr>
          <p:blipFill>
            <a:blip r:embed="rId3"/>
            <a:srcRect l="3931" t="16277" r="32967" b="18759"/>
            <a:stretch>
              <a:fillRect/>
            </a:stretch>
          </p:blipFill>
          <p:spPr bwMode="auto">
            <a:xfrm>
              <a:off x="1506538" y="830263"/>
              <a:ext cx="7172325" cy="5538787"/>
            </a:xfrm>
            <a:prstGeom prst="rect">
              <a:avLst/>
            </a:prstGeom>
            <a:gradFill rotWithShape="1">
              <a:gsLst>
                <a:gs pos="0">
                  <a:srgbClr val="FDDBF2"/>
                </a:gs>
                <a:gs pos="50000">
                  <a:srgbClr val="D5B8CB"/>
                </a:gs>
                <a:gs pos="100000">
                  <a:srgbClr val="947F8D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30727" name="TextBox 9"/>
            <p:cNvSpPr txBox="1">
              <a:spLocks noChangeArrowheads="1"/>
            </p:cNvSpPr>
            <p:nvPr/>
          </p:nvSpPr>
          <p:spPr bwMode="auto">
            <a:xfrm>
              <a:off x="3267075" y="2624138"/>
              <a:ext cx="85883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>
                  <a:solidFill>
                    <a:srgbClr val="3333FF"/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4</a:t>
              </a:r>
              <a:r>
                <a:rPr lang="en-US" sz="1600" kern="1200" baseline="30000">
                  <a:solidFill>
                    <a:srgbClr val="3333FF"/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th</a:t>
              </a:r>
              <a:r>
                <a:rPr lang="en-US" sz="1600" kern="1200">
                  <a:solidFill>
                    <a:srgbClr val="3333FF"/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 Gen</a:t>
              </a:r>
            </a:p>
          </p:txBody>
        </p:sp>
        <p:sp>
          <p:nvSpPr>
            <p:cNvPr id="30728" name="TextBox 10"/>
            <p:cNvSpPr txBox="1">
              <a:spLocks noChangeArrowheads="1"/>
            </p:cNvSpPr>
            <p:nvPr/>
          </p:nvSpPr>
          <p:spPr bwMode="auto">
            <a:xfrm>
              <a:off x="3363913" y="4313238"/>
              <a:ext cx="89376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>
                  <a:solidFill>
                    <a:srgbClr val="FF0000"/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3</a:t>
              </a:r>
              <a:r>
                <a:rPr lang="en-US" sz="1600" kern="1200" baseline="30000">
                  <a:solidFill>
                    <a:srgbClr val="FF0000"/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rd</a:t>
              </a:r>
              <a:r>
                <a:rPr lang="en-US" sz="1600" kern="1200">
                  <a:solidFill>
                    <a:srgbClr val="FF0000"/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 Gen</a:t>
              </a:r>
            </a:p>
          </p:txBody>
        </p:sp>
        <p:sp>
          <p:nvSpPr>
            <p:cNvPr id="30729" name="TextBox 12"/>
            <p:cNvSpPr txBox="1">
              <a:spLocks noChangeArrowheads="1"/>
            </p:cNvSpPr>
            <p:nvPr/>
          </p:nvSpPr>
          <p:spPr bwMode="auto">
            <a:xfrm>
              <a:off x="3352800" y="5026025"/>
              <a:ext cx="8953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>
                  <a:solidFill>
                    <a:srgbClr val="7030A0"/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2</a:t>
              </a:r>
              <a:r>
                <a:rPr lang="en-US" sz="1600" kern="1200" baseline="30000">
                  <a:solidFill>
                    <a:srgbClr val="7030A0"/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nd</a:t>
              </a:r>
              <a:r>
                <a:rPr lang="en-US" sz="1600" kern="1200">
                  <a:solidFill>
                    <a:srgbClr val="7030A0"/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 Gen</a:t>
              </a:r>
            </a:p>
          </p:txBody>
        </p:sp>
        <p:sp>
          <p:nvSpPr>
            <p:cNvPr id="30730" name="Oval 7"/>
            <p:cNvSpPr>
              <a:spLocks noChangeArrowheads="1"/>
            </p:cNvSpPr>
            <p:nvPr/>
          </p:nvSpPr>
          <p:spPr bwMode="auto">
            <a:xfrm rot="-1377250">
              <a:off x="4749209" y="2436328"/>
              <a:ext cx="1096277" cy="334962"/>
            </a:xfrm>
            <a:prstGeom prst="ellipse">
              <a:avLst/>
            </a:prstGeom>
            <a:gradFill rotWithShape="1">
              <a:gsLst>
                <a:gs pos="0">
                  <a:srgbClr val="9E9EFF"/>
                </a:gs>
                <a:gs pos="50000">
                  <a:srgbClr val="C3C3FF"/>
                </a:gs>
                <a:gs pos="100000">
                  <a:srgbClr val="E1E1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1200">
                  <a:solidFill>
                    <a:srgbClr val="000000"/>
                  </a:solidFill>
                  <a:latin typeface="Arial Unicode MS" pitchFamily="34" charset="-128"/>
                  <a:ea typeface="MS PGothic" pitchFamily="34" charset="-128"/>
                  <a:cs typeface="+mn-cs"/>
                </a:rPr>
                <a:t>  JLAB-UV FEL   </a:t>
              </a:r>
            </a:p>
          </p:txBody>
        </p:sp>
        <p:sp>
          <p:nvSpPr>
            <p:cNvPr id="30731" name="Oval 7"/>
            <p:cNvSpPr>
              <a:spLocks noChangeArrowheads="1"/>
            </p:cNvSpPr>
            <p:nvPr/>
          </p:nvSpPr>
          <p:spPr bwMode="auto">
            <a:xfrm rot="-1683108">
              <a:off x="2687638" y="3327400"/>
              <a:ext cx="1430337" cy="334963"/>
            </a:xfrm>
            <a:prstGeom prst="ellipse">
              <a:avLst/>
            </a:prstGeom>
            <a:gradFill rotWithShape="1">
              <a:gsLst>
                <a:gs pos="0">
                  <a:srgbClr val="9E9EFF"/>
                </a:gs>
                <a:gs pos="50000">
                  <a:srgbClr val="C3C3FF"/>
                </a:gs>
                <a:gs pos="100000">
                  <a:srgbClr val="E1E1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000000"/>
                  </a:solidFill>
                  <a:latin typeface="Arial Unicode MS" pitchFamily="34" charset="-128"/>
                  <a:ea typeface="MS PGothic" pitchFamily="34" charset="-128"/>
                  <a:cs typeface="+mn-cs"/>
                </a:rPr>
                <a:t>  JLAB-THz   </a:t>
              </a:r>
            </a:p>
          </p:txBody>
        </p:sp>
        <p:sp>
          <p:nvSpPr>
            <p:cNvPr id="30732" name="Oval 7"/>
            <p:cNvSpPr>
              <a:spLocks noChangeArrowheads="1"/>
            </p:cNvSpPr>
            <p:nvPr/>
          </p:nvSpPr>
          <p:spPr bwMode="auto">
            <a:xfrm rot="-1377250">
              <a:off x="5672463" y="2765698"/>
              <a:ext cx="689511" cy="312625"/>
            </a:xfrm>
            <a:prstGeom prst="ellipse">
              <a:avLst/>
            </a:prstGeom>
            <a:gradFill rotWithShape="1">
              <a:gsLst>
                <a:gs pos="0">
                  <a:srgbClr val="9E9EFF"/>
                </a:gs>
                <a:gs pos="50000">
                  <a:srgbClr val="C3C3FF"/>
                </a:gs>
                <a:gs pos="100000">
                  <a:srgbClr val="E1E1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1200">
                  <a:solidFill>
                    <a:srgbClr val="000000"/>
                  </a:solidFill>
                  <a:latin typeface="Arial Unicode MS" pitchFamily="34" charset="-128"/>
                  <a:ea typeface="MS PGothic" pitchFamily="34" charset="-128"/>
                  <a:cs typeface="+mn-cs"/>
                </a:rPr>
                <a:t>  UV harm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kern="1200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  <a:cs typeface="+mn-cs"/>
              </a:endParaRPr>
            </a:p>
          </p:txBody>
        </p:sp>
        <p:sp>
          <p:nvSpPr>
            <p:cNvPr id="30733" name="Oval 7"/>
            <p:cNvSpPr>
              <a:spLocks noChangeArrowheads="1"/>
            </p:cNvSpPr>
            <p:nvPr/>
          </p:nvSpPr>
          <p:spPr bwMode="auto">
            <a:xfrm>
              <a:off x="7405688" y="1473200"/>
              <a:ext cx="1071562" cy="387350"/>
            </a:xfrm>
            <a:prstGeom prst="ellipse">
              <a:avLst/>
            </a:prstGeom>
            <a:gradFill rotWithShape="1">
              <a:gsLst>
                <a:gs pos="0">
                  <a:srgbClr val="9E9EFF"/>
                </a:gs>
                <a:gs pos="50000">
                  <a:srgbClr val="C3C3FF"/>
                </a:gs>
                <a:gs pos="100000">
                  <a:srgbClr val="E1E1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kern="1200">
                  <a:solidFill>
                    <a:srgbClr val="000000"/>
                  </a:solidFill>
                  <a:latin typeface="Arial Unicode MS" pitchFamily="34" charset="-128"/>
                  <a:ea typeface="MS PGothic" pitchFamily="34" charset="-128"/>
                  <a:cs typeface="+mn-cs"/>
                </a:rPr>
                <a:t>  NLS  </a:t>
              </a:r>
            </a:p>
          </p:txBody>
        </p:sp>
        <p:sp>
          <p:nvSpPr>
            <p:cNvPr id="30734" name="Rounded Rectangle 20"/>
            <p:cNvSpPr>
              <a:spLocks noChangeArrowheads="1"/>
            </p:cNvSpPr>
            <p:nvPr/>
          </p:nvSpPr>
          <p:spPr bwMode="auto">
            <a:xfrm rot="-1431039">
              <a:off x="3154363" y="3529013"/>
              <a:ext cx="2366962" cy="317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" pitchFamily="-107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0735" name="TextBox 21"/>
            <p:cNvSpPr txBox="1">
              <a:spLocks noChangeArrowheads="1"/>
            </p:cNvSpPr>
            <p:nvPr/>
          </p:nvSpPr>
          <p:spPr bwMode="auto">
            <a:xfrm rot="-1456841">
              <a:off x="3579813" y="3400425"/>
              <a:ext cx="1736725" cy="40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Infrared FELs</a:t>
              </a:r>
            </a:p>
          </p:txBody>
        </p:sp>
        <p:sp>
          <p:nvSpPr>
            <p:cNvPr id="30736" name="Rounded Rectangle 22"/>
            <p:cNvSpPr>
              <a:spLocks noChangeArrowheads="1"/>
            </p:cNvSpPr>
            <p:nvPr/>
          </p:nvSpPr>
          <p:spPr bwMode="auto">
            <a:xfrm rot="-876781">
              <a:off x="6048375" y="3171825"/>
              <a:ext cx="1087438" cy="2635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" pitchFamily="-107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0737" name="TextBox 23"/>
            <p:cNvSpPr txBox="1">
              <a:spLocks noChangeArrowheads="1"/>
            </p:cNvSpPr>
            <p:nvPr/>
          </p:nvSpPr>
          <p:spPr bwMode="auto">
            <a:xfrm rot="-902583">
              <a:off x="6035675" y="3114675"/>
              <a:ext cx="10128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+mn-cs"/>
                </a:rPr>
                <a:t>FLASH</a:t>
              </a: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7348538" y="2451106"/>
              <a:ext cx="1087437" cy="400051"/>
              <a:chOff x="7348845" y="2451540"/>
              <a:chExt cx="1087411" cy="400110"/>
            </a:xfrm>
          </p:grpSpPr>
          <p:sp>
            <p:nvSpPr>
              <p:cNvPr id="30742" name="Rounded Rectangle 24"/>
              <p:cNvSpPr>
                <a:spLocks noChangeArrowheads="1"/>
              </p:cNvSpPr>
              <p:nvPr/>
            </p:nvSpPr>
            <p:spPr bwMode="auto">
              <a:xfrm>
                <a:off x="7348845" y="2508384"/>
                <a:ext cx="1087411" cy="26241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>
                  <a:solidFill>
                    <a:srgbClr val="000000"/>
                  </a:solidFill>
                  <a:latin typeface="Times" pitchFamily="-107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0743" name="TextBox 25"/>
              <p:cNvSpPr txBox="1">
                <a:spLocks noChangeArrowheads="1"/>
              </p:cNvSpPr>
              <p:nvPr/>
            </p:nvSpPr>
            <p:spPr bwMode="auto">
              <a:xfrm rot="-25802">
                <a:off x="7429699" y="2451540"/>
                <a:ext cx="82747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kern="12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LCLS</a:t>
                </a:r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7319963" y="1968506"/>
              <a:ext cx="1087437" cy="400051"/>
              <a:chOff x="7348845" y="2451540"/>
              <a:chExt cx="1087411" cy="400110"/>
            </a:xfrm>
          </p:grpSpPr>
          <p:sp>
            <p:nvSpPr>
              <p:cNvPr id="30740" name="Rounded Rectangle 28"/>
              <p:cNvSpPr>
                <a:spLocks noChangeArrowheads="1"/>
              </p:cNvSpPr>
              <p:nvPr/>
            </p:nvSpPr>
            <p:spPr bwMode="auto">
              <a:xfrm>
                <a:off x="7348845" y="2508384"/>
                <a:ext cx="1087411" cy="26241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>
                  <a:solidFill>
                    <a:srgbClr val="000000"/>
                  </a:solidFill>
                  <a:latin typeface="Times" pitchFamily="-107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0741" name="TextBox 29"/>
              <p:cNvSpPr txBox="1">
                <a:spLocks noChangeArrowheads="1"/>
              </p:cNvSpPr>
              <p:nvPr/>
            </p:nvSpPr>
            <p:spPr bwMode="auto">
              <a:xfrm rot="-25802">
                <a:off x="7497712" y="2451540"/>
                <a:ext cx="82747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kern="12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+mn-cs"/>
                  </a:rPr>
                  <a:t>XFEL</a:t>
                </a:r>
              </a:p>
            </p:txBody>
          </p:sp>
        </p:grpSp>
      </p:grpSp>
      <p:sp>
        <p:nvSpPr>
          <p:cNvPr id="30724" name="Oval 7"/>
          <p:cNvSpPr>
            <a:spLocks noChangeArrowheads="1"/>
          </p:cNvSpPr>
          <p:nvPr/>
        </p:nvSpPr>
        <p:spPr bwMode="auto">
          <a:xfrm rot="-1330918">
            <a:off x="6269038" y="2406650"/>
            <a:ext cx="1143000" cy="334963"/>
          </a:xfrm>
          <a:prstGeom prst="ellipse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  <a:cs typeface="+mn-cs"/>
              </a:rPr>
              <a:t>  JLAMP harm </a:t>
            </a:r>
          </a:p>
        </p:txBody>
      </p:sp>
      <p:sp>
        <p:nvSpPr>
          <p:cNvPr id="30725" name="Oval 7"/>
          <p:cNvSpPr>
            <a:spLocks noChangeArrowheads="1"/>
          </p:cNvSpPr>
          <p:nvPr/>
        </p:nvSpPr>
        <p:spPr bwMode="auto">
          <a:xfrm rot="-1330918">
            <a:off x="5753100" y="1911350"/>
            <a:ext cx="1354138" cy="334963"/>
          </a:xfrm>
          <a:prstGeom prst="ellipse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  <a:cs typeface="+mn-cs"/>
              </a:rPr>
              <a:t>  JLAMP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5657850"/>
            <a:ext cx="9144000" cy="1257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" pitchFamily="-107" charset="0"/>
              <a:ea typeface="MS PGothic" pitchFamily="34" charset="-128"/>
              <a:cs typeface="+mn-cs"/>
            </a:endParaRP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731250" cy="671513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Existing JLab IR/UV Light Source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6408738" y="3989388"/>
            <a:ext cx="1843087" cy="582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" pitchFamily="-107" charset="0"/>
              <a:ea typeface="MS PGothic" pitchFamily="34" charset="-128"/>
              <a:cs typeface="+mn-cs"/>
            </a:endParaRP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3211513" y="6465888"/>
            <a:ext cx="5054600" cy="392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" pitchFamily="-107" charset="0"/>
              <a:ea typeface="MS PGothic" pitchFamily="34" charset="-128"/>
              <a:cs typeface="+mn-cs"/>
            </a:endParaRPr>
          </a:p>
        </p:txBody>
      </p:sp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0" y="4267200"/>
            <a:ext cx="4572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" pitchFamily="-107" charset="0"/>
              <a:ea typeface="MS PGothic" pitchFamily="34" charset="-128"/>
              <a:cs typeface="+mn-cs"/>
            </a:endParaRPr>
          </a:p>
        </p:txBody>
      </p:sp>
      <p:pic>
        <p:nvPicPr>
          <p:cNvPr id="33799" name="Picture 11"/>
          <p:cNvPicPr>
            <a:picLocks noChangeAspect="1" noChangeArrowheads="1"/>
          </p:cNvPicPr>
          <p:nvPr/>
        </p:nvPicPr>
        <p:blipFill>
          <a:blip r:embed="rId3"/>
          <a:srcRect l="16313" t="14209" r="9125" b="9723"/>
          <a:stretch>
            <a:fillRect/>
          </a:stretch>
        </p:blipFill>
        <p:spPr bwMode="auto">
          <a:xfrm>
            <a:off x="715963" y="868363"/>
            <a:ext cx="7827962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65100" y="917575"/>
            <a:ext cx="4268788" cy="1223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E = </a:t>
            </a: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135 </a:t>
            </a:r>
            <a:r>
              <a:rPr lang="en-US" sz="2000" kern="1200" dirty="0" err="1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MeV</a:t>
            </a:r>
            <a:endParaRPr lang="en-US" sz="20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U</a:t>
            </a: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p to135 </a:t>
            </a:r>
            <a:r>
              <a:rPr lang="en-US" sz="2000" kern="1200" dirty="0" err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pC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 pulses @ 75 MHz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20 </a:t>
            </a:r>
            <a:r>
              <a:rPr lang="el-GR" sz="20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μ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J/pulse in </a:t>
            </a: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(250)–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700 nm UV-VIS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120 </a:t>
            </a:r>
            <a:r>
              <a:rPr lang="el-GR" sz="20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μ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J/pulse in 1-10 </a:t>
            </a:r>
            <a:r>
              <a:rPr lang="el-GR" sz="2000" kern="12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m IR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1 </a:t>
            </a:r>
            <a:r>
              <a:rPr lang="el-GR" sz="20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μ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rPr>
              <a:t>J/pulse in THz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kern="1200" dirty="0">
                <a:solidFill>
                  <a:srgbClr val="6B6BCF"/>
                </a:solidFill>
                <a:latin typeface="Arial" pitchFamily="34" charset="0"/>
                <a:ea typeface="MS PGothic" pitchFamily="34" charset="-128"/>
                <a:cs typeface="+mn-cs"/>
              </a:rPr>
              <a:t>The first high current ERL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kern="1200" dirty="0">
                <a:solidFill>
                  <a:srgbClr val="6B6BCF"/>
                </a:solidFill>
                <a:latin typeface="Arial" pitchFamily="34" charset="0"/>
                <a:ea typeface="MS PGothic" pitchFamily="34" charset="-128"/>
                <a:cs typeface="+mn-cs"/>
              </a:rPr>
              <a:t>14 kW average </a:t>
            </a:r>
            <a:r>
              <a:rPr lang="en-US" sz="2000" b="1" i="1" kern="1200" dirty="0" smtClean="0">
                <a:solidFill>
                  <a:srgbClr val="6B6BCF"/>
                </a:solidFill>
                <a:latin typeface="Arial" pitchFamily="34" charset="0"/>
                <a:ea typeface="MS PGothic" pitchFamily="34" charset="-128"/>
                <a:cs typeface="+mn-cs"/>
              </a:rPr>
              <a:t>power</a:t>
            </a:r>
            <a:br>
              <a:rPr lang="en-US" sz="2000" b="1" i="1" kern="1200" dirty="0" smtClean="0">
                <a:solidFill>
                  <a:srgbClr val="6B6BCF"/>
                </a:solidFill>
                <a:latin typeface="Arial" pitchFamily="34" charset="0"/>
                <a:ea typeface="MS PGothic" pitchFamily="34" charset="-128"/>
                <a:cs typeface="+mn-cs"/>
              </a:rPr>
            </a:br>
            <a:r>
              <a:rPr lang="en-US" sz="2000" b="1" i="1" kern="1200" dirty="0" smtClean="0">
                <a:solidFill>
                  <a:srgbClr val="6B6BCF"/>
                </a:solidFill>
                <a:latin typeface="Arial" pitchFamily="34" charset="0"/>
                <a:ea typeface="MS PGothic" pitchFamily="34" charset="-128"/>
                <a:cs typeface="+mn-cs"/>
              </a:rPr>
              <a:t>in IR</a:t>
            </a:r>
            <a:endParaRPr lang="en-US" sz="2000" b="1" i="1" kern="1200" dirty="0">
              <a:solidFill>
                <a:srgbClr val="6B6BCF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 Unicode MS" pitchFamily="34" charset="-128"/>
                <a:ea typeface="MS PGothic" pitchFamily="34" charset="-128"/>
                <a:cs typeface="+mn-cs"/>
              </a:rPr>
              <a:t> 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5624513" y="5596116"/>
            <a:ext cx="351948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0033CC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0033CC"/>
                </a:solidFill>
                <a:latin typeface="Arial" pitchFamily="34" charset="0"/>
                <a:ea typeface="MS PGothic" pitchFamily="34" charset="-128"/>
                <a:cs typeface="+mn-cs"/>
              </a:rPr>
              <a:t>Ultra-fast (150 </a:t>
            </a:r>
            <a:r>
              <a:rPr lang="en-US" sz="1600" b="1" kern="1200" dirty="0" err="1">
                <a:solidFill>
                  <a:srgbClr val="0033CC"/>
                </a:solidFill>
                <a:latin typeface="Arial" pitchFamily="34" charset="0"/>
                <a:ea typeface="MS PGothic" pitchFamily="34" charset="-128"/>
                <a:cs typeface="+mn-cs"/>
              </a:rPr>
              <a:t>fs</a:t>
            </a:r>
            <a:r>
              <a:rPr lang="en-US" sz="1600" b="1" kern="1200" dirty="0">
                <a:solidFill>
                  <a:srgbClr val="0033CC"/>
                </a:solidFill>
                <a:latin typeface="Arial" pitchFamily="34" charset="0"/>
                <a:ea typeface="MS PGothic" pitchFamily="34" charset="-128"/>
                <a:cs typeface="+mn-cs"/>
              </a:rPr>
              <a:t>)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kern="1200" dirty="0">
              <a:solidFill>
                <a:srgbClr val="0033CC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0033CC"/>
                </a:solidFill>
                <a:latin typeface="Arial" pitchFamily="34" charset="0"/>
                <a:ea typeface="MS PGothic" pitchFamily="34" charset="-128"/>
                <a:cs typeface="+mn-cs"/>
              </a:rPr>
              <a:t>Ultra-bright 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0033CC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41300" y="152401"/>
            <a:ext cx="86868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360" tIns="25200" rIns="63360" bIns="25200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FF0000"/>
                </a:solidFill>
                <a:ea typeface="ＭＳ Ｐゴシック" pitchFamily="-109" charset="-128"/>
              </a:rPr>
              <a:t>UV Demo Commissioning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-109" charset="-128"/>
              </a:rPr>
              <a:t>Timeline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17500" y="882651"/>
            <a:ext cx="8826500" cy="523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360" tIns="25200" rIns="63360" bIns="25200"/>
          <a:lstStyle/>
          <a:p>
            <a:pPr marL="457200" indent="-457200" eaLnBrk="0" hangingPunct="0">
              <a:lnSpc>
                <a:spcPct val="105000"/>
              </a:lnSpc>
              <a:spcBef>
                <a:spcPts val="113"/>
              </a:spcBef>
              <a:spcAft>
                <a:spcPts val="113"/>
              </a:spcAft>
              <a:buSzPct val="144000"/>
              <a:buFont typeface="Arial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pitchFamily="-109" charset="-128"/>
              </a:rPr>
              <a:t>January 2006 - Install and commission Cornell wiggler with new gap mechanism.</a:t>
            </a:r>
          </a:p>
          <a:p>
            <a:pPr marL="457200" indent="-457200" eaLnBrk="0" hangingPunct="0">
              <a:lnSpc>
                <a:spcPct val="105000"/>
              </a:lnSpc>
              <a:spcBef>
                <a:spcPts val="113"/>
              </a:spcBef>
              <a:spcAft>
                <a:spcPts val="113"/>
              </a:spcAft>
              <a:buSzPct val="144000"/>
              <a:buFont typeface="Arial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pitchFamily="-109" charset="-128"/>
              </a:rPr>
              <a:t>Spring and Summer 2009 – Install beamline components except for optical cavity and wiggler chamber.</a:t>
            </a:r>
          </a:p>
          <a:p>
            <a:pPr marL="457200" indent="-457200" eaLnBrk="0" hangingPunct="0">
              <a:lnSpc>
                <a:spcPct val="105000"/>
              </a:lnSpc>
              <a:spcBef>
                <a:spcPts val="113"/>
              </a:spcBef>
              <a:spcAft>
                <a:spcPts val="113"/>
              </a:spcAft>
              <a:buSzPct val="144000"/>
              <a:buFont typeface="Arial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pitchFamily="-109" charset="-128"/>
              </a:rPr>
              <a:t>Fall 2009 – CW beam through UV beamline.</a:t>
            </a:r>
          </a:p>
          <a:p>
            <a:pPr marL="457200" indent="-457200" eaLnBrk="0" hangingPunct="0">
              <a:lnSpc>
                <a:spcPct val="105000"/>
              </a:lnSpc>
              <a:spcBef>
                <a:spcPts val="113"/>
              </a:spcBef>
              <a:spcAft>
                <a:spcPts val="113"/>
              </a:spcAft>
              <a:buSzPct val="144000"/>
              <a:buFont typeface="Arial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pitchFamily="-109" charset="-128"/>
              </a:rPr>
              <a:t>Spring 2010 – Install new zone 3 module and commission.</a:t>
            </a:r>
          </a:p>
          <a:p>
            <a:pPr marL="457200" indent="-457200" eaLnBrk="0" hangingPunct="0">
              <a:lnSpc>
                <a:spcPct val="105000"/>
              </a:lnSpc>
              <a:spcBef>
                <a:spcPts val="113"/>
              </a:spcBef>
              <a:spcAft>
                <a:spcPts val="113"/>
              </a:spcAft>
              <a:buSzPct val="144000"/>
              <a:buFont typeface="Arial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pitchFamily="-109" charset="-128"/>
              </a:rPr>
              <a:t>June 2010 – Lase at 630 nm, 67 pC in IR laser with 135 MeV beam.  </a:t>
            </a:r>
          </a:p>
          <a:p>
            <a:pPr marL="457200" indent="-457200" eaLnBrk="0" hangingPunct="0">
              <a:lnSpc>
                <a:spcPct val="105000"/>
              </a:lnSpc>
              <a:spcBef>
                <a:spcPts val="113"/>
              </a:spcBef>
              <a:spcAft>
                <a:spcPts val="113"/>
              </a:spcAft>
              <a:buSzPct val="144000"/>
              <a:buFont typeface="Arial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pitchFamily="-109" charset="-128"/>
              </a:rPr>
              <a:t>July 2010 – Recirculate laser quality 1 mA CW beam through wiggler sized aperture.</a:t>
            </a:r>
          </a:p>
          <a:p>
            <a:pPr marL="457200" indent="-457200" eaLnBrk="0" hangingPunct="0">
              <a:lnSpc>
                <a:spcPct val="105000"/>
              </a:lnSpc>
              <a:spcBef>
                <a:spcPts val="113"/>
              </a:spcBef>
              <a:spcAft>
                <a:spcPts val="113"/>
              </a:spcAft>
              <a:buSzPct val="144000"/>
              <a:buFont typeface="Arial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pitchFamily="-109" charset="-128"/>
              </a:rPr>
              <a:t>August 17, 2010 – First electron beam through wiggler.</a:t>
            </a:r>
          </a:p>
          <a:p>
            <a:pPr marL="457200" indent="-457200" eaLnBrk="0" hangingPunct="0">
              <a:lnSpc>
                <a:spcPct val="105000"/>
              </a:lnSpc>
              <a:spcBef>
                <a:spcPts val="113"/>
              </a:spcBef>
              <a:spcAft>
                <a:spcPts val="113"/>
              </a:spcAft>
              <a:buSzPct val="144000"/>
              <a:buFont typeface="Arial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pitchFamily="-109" charset="-128"/>
              </a:rPr>
              <a:t>August 19, 2010 – First lasing, 150 W CW at 700 nm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09" charset="-128"/>
              </a:rPr>
              <a:t>.</a:t>
            </a:r>
          </a:p>
          <a:p>
            <a:pPr marL="457200" indent="-457200">
              <a:lnSpc>
                <a:spcPct val="105000"/>
              </a:lnSpc>
              <a:spcBef>
                <a:spcPts val="113"/>
              </a:spcBef>
              <a:spcAft>
                <a:spcPts val="113"/>
              </a:spcAft>
              <a:buSzPct val="144000"/>
              <a:buFont typeface="Arial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09" charset="-128"/>
              </a:rPr>
              <a:t>August  31, 2010 – First lasing in UV, 140 W  @400 nm, 68 W @372 nm</a:t>
            </a:r>
          </a:p>
          <a:p>
            <a:pPr marL="457200" indent="-457200">
              <a:lnSpc>
                <a:spcPct val="105000"/>
              </a:lnSpc>
              <a:spcBef>
                <a:spcPts val="113"/>
              </a:spcBef>
              <a:spcAft>
                <a:spcPts val="113"/>
              </a:spcAft>
              <a:buSzPct val="144000"/>
              <a:buFont typeface="Arial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09" charset="-128"/>
              </a:rPr>
              <a:t>December 9, 2010 – First measurement of 124 nm light </a:t>
            </a:r>
          </a:p>
          <a:p>
            <a:pPr marL="457200" indent="-457200">
              <a:lnSpc>
                <a:spcPct val="105000"/>
              </a:lnSpc>
              <a:spcBef>
                <a:spcPts val="113"/>
              </a:spcBef>
              <a:spcAft>
                <a:spcPts val="113"/>
              </a:spcAft>
              <a:buSzPct val="144000"/>
              <a:buFont typeface="Arial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endParaRPr lang="en-US" sz="2200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73050" y="825500"/>
            <a:ext cx="7424738" cy="5554663"/>
            <a:chOff x="-137255" y="457200"/>
            <a:chExt cx="8009487" cy="5961128"/>
          </a:xfrm>
        </p:grpSpPr>
        <p:pic>
          <p:nvPicPr>
            <p:cNvPr id="38924" name="Picture 1" descr="Screen shot 2010-11-24 at 11.45.33 AM.png"/>
            <p:cNvPicPr>
              <a:picLocks noChangeAspect="1"/>
            </p:cNvPicPr>
            <p:nvPr/>
          </p:nvPicPr>
          <p:blipFill>
            <a:blip r:embed="rId3"/>
            <a:srcRect b="7535"/>
            <a:stretch>
              <a:fillRect/>
            </a:stretch>
          </p:blipFill>
          <p:spPr bwMode="auto">
            <a:xfrm>
              <a:off x="914400" y="457200"/>
              <a:ext cx="6957832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 bwMode="auto">
            <a:xfrm rot="16200000">
              <a:off x="-2162807" y="2574750"/>
              <a:ext cx="5080332" cy="10292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solidFill>
                    <a:srgbClr val="000090"/>
                  </a:solidFill>
                  <a:latin typeface="Comic Sans MS"/>
                  <a:cs typeface="Comic Sans MS"/>
                </a:rPr>
                <a:t>Average Brightness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rgbClr val="000090"/>
                  </a:solidFill>
                  <a:latin typeface="Comic Sans MS"/>
                  <a:cs typeface="Comic Sans MS"/>
                </a:rPr>
                <a:t>(photons/sec/mm2</a:t>
              </a:r>
              <a:r>
                <a:rPr lang="en-US" sz="2800" dirty="0">
                  <a:solidFill>
                    <a:srgbClr val="000090"/>
                  </a:solidFill>
                  <a:latin typeface="+mj-lt"/>
                  <a:cs typeface="ＭＳ Ｐゴシック" charset="-128"/>
                </a:rPr>
                <a:t>/</a:t>
              </a:r>
              <a:r>
                <a:rPr lang="en-US" sz="2800" dirty="0">
                  <a:solidFill>
                    <a:srgbClr val="000090"/>
                  </a:solidFill>
                  <a:latin typeface="Comic Sans MS"/>
                  <a:cs typeface="Comic Sans MS"/>
                </a:rPr>
                <a:t>mrad2)</a:t>
              </a:r>
            </a:p>
          </p:txBody>
        </p:sp>
        <p:sp>
          <p:nvSpPr>
            <p:cNvPr id="38926" name="TextBox 19"/>
            <p:cNvSpPr txBox="1">
              <a:spLocks noChangeArrowheads="1"/>
            </p:cNvSpPr>
            <p:nvPr/>
          </p:nvSpPr>
          <p:spPr bwMode="auto">
            <a:xfrm>
              <a:off x="2317148" y="5856877"/>
              <a:ext cx="4371819" cy="56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>
                  <a:solidFill>
                    <a:srgbClr val="000090"/>
                  </a:solidFill>
                  <a:latin typeface="Comic Sans MS" charset="0"/>
                </a:rPr>
                <a:t>Photon Energy (eV)</a:t>
              </a: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 rot="-1562973">
              <a:off x="1588972" y="3138770"/>
              <a:ext cx="1524149" cy="304957"/>
            </a:xfrm>
            <a:prstGeom prst="ellipse">
              <a:avLst/>
            </a:prstGeom>
            <a:solidFill>
              <a:srgbClr val="262673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 rot="-1562973">
              <a:off x="3729630" y="2193236"/>
              <a:ext cx="1219319" cy="304956"/>
            </a:xfrm>
            <a:prstGeom prst="ellipse">
              <a:avLst/>
            </a:prstGeom>
            <a:solidFill>
              <a:srgbClr val="000090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 rot="-1264539">
              <a:off x="4878736" y="1678729"/>
              <a:ext cx="1334058" cy="304956"/>
            </a:xfrm>
            <a:prstGeom prst="ellipse">
              <a:avLst/>
            </a:prstGeom>
            <a:solidFill>
              <a:srgbClr val="666666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 rot="-1376852">
              <a:off x="6056954" y="2077387"/>
              <a:ext cx="587396" cy="304956"/>
            </a:xfrm>
            <a:prstGeom prst="ellipse">
              <a:avLst/>
            </a:prstGeom>
            <a:solidFill>
              <a:srgbClr val="666666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 rot="19865983">
              <a:off x="1789338" y="3348322"/>
              <a:ext cx="1433384" cy="3969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 err="1">
                  <a:solidFill>
                    <a:schemeClr val="accent2">
                      <a:lumMod val="75000"/>
                    </a:schemeClr>
                  </a:solidFill>
                  <a:latin typeface="Comic Sans MS"/>
                  <a:cs typeface="Comic Sans MS"/>
                </a:rPr>
                <a:t>JLab</a:t>
              </a: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Comic Sans MS"/>
                  <a:cs typeface="Comic Sans MS"/>
                </a:rPr>
                <a:t> THz</a:t>
              </a:r>
            </a:p>
          </p:txBody>
        </p:sp>
        <p:sp>
          <p:nvSpPr>
            <p:cNvPr id="38932" name="TextBox 29"/>
            <p:cNvSpPr txBox="1">
              <a:spLocks noChangeArrowheads="1"/>
            </p:cNvSpPr>
            <p:nvPr/>
          </p:nvSpPr>
          <p:spPr bwMode="auto">
            <a:xfrm rot="-1633642">
              <a:off x="3929090" y="2356935"/>
              <a:ext cx="1212822" cy="693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rgbClr val="000090"/>
                  </a:solidFill>
                  <a:latin typeface="Comic Sans MS" charset="0"/>
                </a:rPr>
                <a:t>JLab FEL</a:t>
              </a:r>
            </a:p>
          </p:txBody>
        </p:sp>
        <p:sp>
          <p:nvSpPr>
            <p:cNvPr id="38933" name="TextBox 30"/>
            <p:cNvSpPr txBox="1">
              <a:spLocks noChangeArrowheads="1"/>
            </p:cNvSpPr>
            <p:nvPr/>
          </p:nvSpPr>
          <p:spPr bwMode="auto">
            <a:xfrm rot="-1248699">
              <a:off x="6216507" y="873633"/>
              <a:ext cx="1438242" cy="1288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90"/>
                  </a:solidFill>
                  <a:latin typeface="Comic Sans MS" charset="0"/>
                </a:rPr>
                <a:t>JLab FEL</a:t>
              </a:r>
            </a:p>
            <a:p>
              <a:r>
                <a:rPr lang="en-US" sz="1800">
                  <a:solidFill>
                    <a:srgbClr val="000090"/>
                  </a:solidFill>
                  <a:latin typeface="Comic Sans MS" charset="0"/>
                </a:rPr>
                <a:t> potential </a:t>
              </a:r>
            </a:p>
            <a:p>
              <a:r>
                <a:rPr lang="en-US" sz="1800">
                  <a:solidFill>
                    <a:srgbClr val="000090"/>
                  </a:solidFill>
                  <a:latin typeface="Comic Sans MS" charset="0"/>
                </a:rPr>
                <a:t>upgrade path</a:t>
              </a:r>
            </a:p>
          </p:txBody>
        </p:sp>
        <p:sp>
          <p:nvSpPr>
            <p:cNvPr id="38934" name="TextBox 31"/>
            <p:cNvSpPr txBox="1">
              <a:spLocks noChangeArrowheads="1"/>
            </p:cNvSpPr>
            <p:nvPr/>
          </p:nvSpPr>
          <p:spPr bwMode="auto">
            <a:xfrm rot="-1311745">
              <a:off x="4682391" y="2529226"/>
              <a:ext cx="1345780" cy="396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rgbClr val="000090"/>
                  </a:solidFill>
                  <a:latin typeface="Comic Sans MS" charset="0"/>
                </a:rPr>
                <a:t>harmonics</a:t>
              </a:r>
            </a:p>
          </p:txBody>
        </p:sp>
        <p:cxnSp>
          <p:nvCxnSpPr>
            <p:cNvPr id="33" name="Straight Arrow Connector 32"/>
            <p:cNvCxnSpPr>
              <a:cxnSpLocks noChangeShapeType="1"/>
            </p:cNvCxnSpPr>
            <p:nvPr/>
          </p:nvCxnSpPr>
          <p:spPr bwMode="auto">
            <a:xfrm rot="10800000">
              <a:off x="6019278" y="1828652"/>
              <a:ext cx="304830" cy="1703"/>
            </a:xfrm>
            <a:prstGeom prst="straightConnector1">
              <a:avLst/>
            </a:prstGeom>
            <a:noFill/>
            <a:ln w="25400">
              <a:solidFill>
                <a:srgbClr val="00009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4" name="Straight Arrow Connector 33"/>
            <p:cNvCxnSpPr>
              <a:cxnSpLocks noChangeShapeType="1"/>
              <a:endCxn id="28" idx="0"/>
            </p:cNvCxnSpPr>
            <p:nvPr/>
          </p:nvCxnSpPr>
          <p:spPr bwMode="auto">
            <a:xfrm rot="5400000">
              <a:off x="6216040" y="1904182"/>
              <a:ext cx="260660" cy="109602"/>
            </a:xfrm>
            <a:prstGeom prst="straightConnector1">
              <a:avLst/>
            </a:prstGeom>
            <a:noFill/>
            <a:ln w="25400">
              <a:solidFill>
                <a:srgbClr val="00009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5" name="Oval 34"/>
          <p:cNvSpPr>
            <a:spLocks noChangeArrowheads="1"/>
          </p:cNvSpPr>
          <p:nvPr/>
        </p:nvSpPr>
        <p:spPr bwMode="auto">
          <a:xfrm rot="-1562973">
            <a:off x="4865688" y="2665413"/>
            <a:ext cx="5461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8916" name="Straight Arrow Connector 35"/>
          <p:cNvCxnSpPr>
            <a:cxnSpLocks noChangeShapeType="1"/>
          </p:cNvCxnSpPr>
          <p:nvPr/>
        </p:nvCxnSpPr>
        <p:spPr bwMode="auto">
          <a:xfrm rot="16200000" flipH="1">
            <a:off x="2717800" y="3321050"/>
            <a:ext cx="4584700" cy="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8917" name="Straight Arrow Connector 40"/>
          <p:cNvCxnSpPr>
            <a:cxnSpLocks noChangeShapeType="1"/>
          </p:cNvCxnSpPr>
          <p:nvPr/>
        </p:nvCxnSpPr>
        <p:spPr bwMode="auto">
          <a:xfrm rot="16200000" flipH="1">
            <a:off x="2832100" y="3327400"/>
            <a:ext cx="4584700" cy="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</p:spPr>
      </p:cxnSp>
      <p:sp>
        <p:nvSpPr>
          <p:cNvPr id="38918" name="TextBox 41"/>
          <p:cNvSpPr txBox="1">
            <a:spLocks noChangeArrowheads="1"/>
          </p:cNvSpPr>
          <p:nvPr/>
        </p:nvSpPr>
        <p:spPr bwMode="auto">
          <a:xfrm>
            <a:off x="3560763" y="4498975"/>
            <a:ext cx="1328737" cy="9239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800000"/>
                </a:solidFill>
                <a:latin typeface="Comic Sans MS" charset="0"/>
              </a:rPr>
              <a:t>Work function of metals</a:t>
            </a:r>
          </a:p>
        </p:txBody>
      </p:sp>
      <p:sp>
        <p:nvSpPr>
          <p:cNvPr id="38919" name="TextBox 42"/>
          <p:cNvSpPr txBox="1">
            <a:spLocks noChangeArrowheads="1"/>
          </p:cNvSpPr>
          <p:nvPr/>
        </p:nvSpPr>
        <p:spPr bwMode="auto">
          <a:xfrm>
            <a:off x="5299075" y="4565650"/>
            <a:ext cx="1328738" cy="6461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008000"/>
                </a:solidFill>
                <a:latin typeface="Comic Sans MS" charset="0"/>
              </a:rPr>
              <a:t>Table-top laser limit</a:t>
            </a:r>
          </a:p>
        </p:txBody>
      </p:sp>
      <p:sp>
        <p:nvSpPr>
          <p:cNvPr id="38920" name="Sun 43"/>
          <p:cNvSpPr>
            <a:spLocks noChangeArrowheads="1"/>
          </p:cNvSpPr>
          <p:nvPr/>
        </p:nvSpPr>
        <p:spPr bwMode="auto">
          <a:xfrm>
            <a:off x="5170488" y="2687638"/>
            <a:ext cx="165100" cy="15716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38921" name="Straight Arrow Connector 45"/>
          <p:cNvCxnSpPr>
            <a:cxnSpLocks noChangeShapeType="1"/>
          </p:cNvCxnSpPr>
          <p:nvPr/>
        </p:nvCxnSpPr>
        <p:spPr bwMode="auto">
          <a:xfrm rot="10800000">
            <a:off x="5335588" y="2841625"/>
            <a:ext cx="923925" cy="622300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8922" name="TextBox 46"/>
          <p:cNvSpPr txBox="1">
            <a:spLocks noChangeArrowheads="1"/>
          </p:cNvSpPr>
          <p:nvPr/>
        </p:nvSpPr>
        <p:spPr bwMode="auto">
          <a:xfrm>
            <a:off x="5286375" y="3463925"/>
            <a:ext cx="2070100" cy="3698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Comic Sans MS" charset="0"/>
              </a:rPr>
              <a:t>VUV Output</a:t>
            </a: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685800" y="88900"/>
            <a:ext cx="74342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 err="1">
                <a:solidFill>
                  <a:srgbClr val="00279F"/>
                </a:solidFill>
                <a:latin typeface="Arial" charset="0"/>
                <a:cs typeface="Calibri" pitchFamily="34" charset="0"/>
              </a:rPr>
              <a:t>JLab</a:t>
            </a:r>
            <a:r>
              <a:rPr lang="en-US" b="1" kern="0" dirty="0">
                <a:solidFill>
                  <a:srgbClr val="00279F"/>
                </a:solidFill>
                <a:latin typeface="Arial" charset="0"/>
                <a:cs typeface="Calibri" pitchFamily="34" charset="0"/>
              </a:rPr>
              <a:t> FEL VUV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Vision for Photon Science</a:t>
            </a:r>
            <a:b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Jefferson Lab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1295400"/>
            <a:ext cx="3429000" cy="1600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Ultraviolet Laser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(100 </a:t>
            </a: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mW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@ 10 </a:t>
            </a: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89560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Impact" pitchFamily="34" charset="0"/>
              </a:rPr>
              <a:t>Today</a:t>
            </a:r>
            <a:endParaRPr lang="en-US" i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2700000">
            <a:off x="2786087" y="2712033"/>
            <a:ext cx="842494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67000" y="3276600"/>
            <a:ext cx="3429000" cy="1600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Soft X-ray Laser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( 500 </a:t>
            </a: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29718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Impact" pitchFamily="34" charset="0"/>
              </a:rPr>
              <a:t>5 years</a:t>
            </a:r>
            <a:endParaRPr lang="en-US" i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15000" y="4724400"/>
            <a:ext cx="3429000" cy="1600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“Next Generation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Light Source”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(2000 </a:t>
            </a: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X-rays)</a:t>
            </a: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2700000">
            <a:off x="5376887" y="4540833"/>
            <a:ext cx="842494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0400" y="4419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Impact" pitchFamily="34" charset="0"/>
              </a:rPr>
              <a:t>10 years</a:t>
            </a:r>
            <a:endParaRPr lang="en-US" i="1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322388" y="0"/>
            <a:ext cx="78216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kern="1200">
                <a:solidFill>
                  <a:srgbClr val="000090"/>
                </a:solidFill>
                <a:latin typeface="Arial" charset="0"/>
                <a:ea typeface="ＭＳ Ｐゴシック" charset="-128"/>
                <a:cs typeface="+mn-cs"/>
              </a:rPr>
              <a:t>Major components for a high-repetition rate, seeded, VUV–soft X-ray FEL facility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7272338" y="2049463"/>
            <a:ext cx="1587" cy="566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439988" y="966788"/>
            <a:ext cx="67040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Array of ~10 configurable FELs, each up to 100 kHz bunch rate</a:t>
            </a:r>
          </a:p>
          <a:p>
            <a:pPr marL="228600" lvl="1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Independent control of wavelength, pulse duration, polarization</a:t>
            </a:r>
          </a:p>
          <a:p>
            <a:pPr marL="228600" lvl="1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Each FEL configured for experimental requirements; seeded, attosecond, ESASE, mode-locked, echo effect, etc </a:t>
            </a:r>
          </a:p>
        </p:txBody>
      </p:sp>
      <p:sp>
        <p:nvSpPr>
          <p:cNvPr id="1294341" name="Text Box 5"/>
          <p:cNvSpPr txBox="1">
            <a:spLocks noChangeArrowheads="1"/>
          </p:cNvSpPr>
          <p:nvPr/>
        </p:nvSpPr>
        <p:spPr bwMode="auto">
          <a:xfrm>
            <a:off x="2432050" y="5605463"/>
            <a:ext cx="2613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Laser systems,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timing &amp; synchronization</a:t>
            </a:r>
          </a:p>
        </p:txBody>
      </p:sp>
      <p:sp>
        <p:nvSpPr>
          <p:cNvPr id="1294342" name="Text Box 6"/>
          <p:cNvSpPr txBox="1">
            <a:spLocks noChangeArrowheads="1"/>
          </p:cNvSpPr>
          <p:nvPr/>
        </p:nvSpPr>
        <p:spPr bwMode="auto">
          <a:xfrm>
            <a:off x="2798763" y="2185988"/>
            <a:ext cx="2954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Beam transport and switching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816475" y="2546350"/>
            <a:ext cx="871538" cy="9699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94345" name="Text Box 9"/>
          <p:cNvSpPr txBox="1">
            <a:spLocks noChangeArrowheads="1"/>
          </p:cNvSpPr>
          <p:nvPr/>
        </p:nvSpPr>
        <p:spPr bwMode="auto">
          <a:xfrm>
            <a:off x="2185988" y="2960688"/>
            <a:ext cx="2746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CW superconducting linac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2.5 GeV, 13 MeV/m</a:t>
            </a:r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777875" y="2038350"/>
            <a:ext cx="15763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Beam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Phase-space manipulation</a:t>
            </a:r>
          </a:p>
        </p:txBody>
      </p:sp>
      <p:sp>
        <p:nvSpPr>
          <p:cNvPr id="1294349" name="Line 13"/>
          <p:cNvSpPr>
            <a:spLocks noChangeShapeType="1"/>
          </p:cNvSpPr>
          <p:nvPr/>
        </p:nvSpPr>
        <p:spPr bwMode="auto">
          <a:xfrm flipH="1">
            <a:off x="1565275" y="2908300"/>
            <a:ext cx="1588" cy="769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000000"/>
              </a:solidFill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1294350" name="AutoShape 14"/>
          <p:cNvSpPr>
            <a:spLocks/>
          </p:cNvSpPr>
          <p:nvPr/>
        </p:nvSpPr>
        <p:spPr bwMode="auto">
          <a:xfrm rot="16200000">
            <a:off x="1427956" y="3420269"/>
            <a:ext cx="255588" cy="889000"/>
          </a:xfrm>
          <a:prstGeom prst="rightBrace">
            <a:avLst>
              <a:gd name="adj1" fmla="val 289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492" name="Text Box 16"/>
          <p:cNvSpPr txBox="1">
            <a:spLocks noChangeArrowheads="1"/>
          </p:cNvSpPr>
          <p:nvPr/>
        </p:nvSpPr>
        <p:spPr bwMode="auto">
          <a:xfrm>
            <a:off x="0" y="5243513"/>
            <a:ext cx="18780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Low-emittance,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MHz bunch rate photo-gun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≤ 1 nC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&lt;1 mm-mrad</a:t>
            </a:r>
          </a:p>
        </p:txBody>
      </p:sp>
      <p:sp>
        <p:nvSpPr>
          <p:cNvPr id="20493" name="Line 10"/>
          <p:cNvSpPr>
            <a:spLocks noChangeShapeType="1"/>
          </p:cNvSpPr>
          <p:nvPr/>
        </p:nvSpPr>
        <p:spPr bwMode="auto">
          <a:xfrm>
            <a:off x="3560763" y="3586163"/>
            <a:ext cx="0" cy="2524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494" name="Line 18"/>
          <p:cNvSpPr>
            <a:spLocks noChangeShapeType="1"/>
          </p:cNvSpPr>
          <p:nvPr/>
        </p:nvSpPr>
        <p:spPr bwMode="auto">
          <a:xfrm>
            <a:off x="1430338" y="4183063"/>
            <a:ext cx="4076700" cy="127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495" name="Line 20"/>
          <p:cNvSpPr>
            <a:spLocks noChangeShapeType="1"/>
          </p:cNvSpPr>
          <p:nvPr/>
        </p:nvSpPr>
        <p:spPr bwMode="auto">
          <a:xfrm rot="464755" flipV="1">
            <a:off x="7281863" y="5548313"/>
            <a:ext cx="733425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496" name="Line 21"/>
          <p:cNvSpPr>
            <a:spLocks noChangeShapeType="1"/>
          </p:cNvSpPr>
          <p:nvPr/>
        </p:nvSpPr>
        <p:spPr bwMode="auto">
          <a:xfrm rot="21573012" flipV="1">
            <a:off x="7316788" y="5038725"/>
            <a:ext cx="6429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497" name="Line 22"/>
          <p:cNvSpPr>
            <a:spLocks noChangeShapeType="1"/>
          </p:cNvSpPr>
          <p:nvPr/>
        </p:nvSpPr>
        <p:spPr bwMode="auto">
          <a:xfrm rot="-167964">
            <a:off x="7113588" y="4743450"/>
            <a:ext cx="831850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498" name="Line 23"/>
          <p:cNvSpPr>
            <a:spLocks noChangeShapeType="1"/>
          </p:cNvSpPr>
          <p:nvPr/>
        </p:nvSpPr>
        <p:spPr bwMode="auto">
          <a:xfrm rot="-318901">
            <a:off x="7088188" y="4414838"/>
            <a:ext cx="865187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499" name="AutoShape 24"/>
          <p:cNvSpPr>
            <a:spLocks noChangeArrowheads="1"/>
          </p:cNvSpPr>
          <p:nvPr/>
        </p:nvSpPr>
        <p:spPr bwMode="auto">
          <a:xfrm>
            <a:off x="7924800" y="2674938"/>
            <a:ext cx="203200" cy="207962"/>
          </a:xfrm>
          <a:prstGeom prst="cube">
            <a:avLst>
              <a:gd name="adj" fmla="val 25000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500" name="AutoShape 25"/>
          <p:cNvSpPr>
            <a:spLocks noChangeArrowheads="1"/>
          </p:cNvSpPr>
          <p:nvPr/>
        </p:nvSpPr>
        <p:spPr bwMode="auto">
          <a:xfrm>
            <a:off x="7931150" y="2982913"/>
            <a:ext cx="203200" cy="206375"/>
          </a:xfrm>
          <a:prstGeom prst="cube">
            <a:avLst>
              <a:gd name="adj" fmla="val 25000"/>
            </a:avLst>
          </a:prstGeom>
          <a:solidFill>
            <a:srgbClr val="5D00D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501" name="AutoShape 26"/>
          <p:cNvSpPr>
            <a:spLocks noChangeArrowheads="1"/>
          </p:cNvSpPr>
          <p:nvPr/>
        </p:nvSpPr>
        <p:spPr bwMode="auto">
          <a:xfrm>
            <a:off x="7935913" y="3552825"/>
            <a:ext cx="201612" cy="207963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502" name="AutoShape 27"/>
          <p:cNvSpPr>
            <a:spLocks noChangeArrowheads="1"/>
          </p:cNvSpPr>
          <p:nvPr/>
        </p:nvSpPr>
        <p:spPr bwMode="auto">
          <a:xfrm>
            <a:off x="7931150" y="3252788"/>
            <a:ext cx="203200" cy="206375"/>
          </a:xfrm>
          <a:prstGeom prst="cube">
            <a:avLst>
              <a:gd name="adj" fmla="val 25000"/>
            </a:avLst>
          </a:prstGeom>
          <a:solidFill>
            <a:srgbClr val="004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503" name="AutoShape 28"/>
          <p:cNvSpPr>
            <a:spLocks noChangeArrowheads="1"/>
          </p:cNvSpPr>
          <p:nvPr/>
        </p:nvSpPr>
        <p:spPr bwMode="auto">
          <a:xfrm>
            <a:off x="7924800" y="3848100"/>
            <a:ext cx="203200" cy="207963"/>
          </a:xfrm>
          <a:prstGeom prst="cube">
            <a:avLst>
              <a:gd name="adj" fmla="val 25000"/>
            </a:avLst>
          </a:prstGeom>
          <a:solidFill>
            <a:srgbClr val="008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504" name="AutoShape 30"/>
          <p:cNvSpPr>
            <a:spLocks noChangeArrowheads="1"/>
          </p:cNvSpPr>
          <p:nvPr/>
        </p:nvSpPr>
        <p:spPr bwMode="auto">
          <a:xfrm>
            <a:off x="7920038" y="4357688"/>
            <a:ext cx="201612" cy="207962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505" name="AutoShape 31"/>
          <p:cNvSpPr>
            <a:spLocks noChangeArrowheads="1"/>
          </p:cNvSpPr>
          <p:nvPr/>
        </p:nvSpPr>
        <p:spPr bwMode="auto">
          <a:xfrm>
            <a:off x="7918450" y="4627563"/>
            <a:ext cx="201613" cy="207962"/>
          </a:xfrm>
          <a:prstGeom prst="cube">
            <a:avLst>
              <a:gd name="adj" fmla="val 2500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506" name="AutoShape 32"/>
          <p:cNvSpPr>
            <a:spLocks noChangeArrowheads="1"/>
          </p:cNvSpPr>
          <p:nvPr/>
        </p:nvSpPr>
        <p:spPr bwMode="auto">
          <a:xfrm>
            <a:off x="7913688" y="4922838"/>
            <a:ext cx="201612" cy="2079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507" name="AutoShape 33"/>
          <p:cNvSpPr>
            <a:spLocks noChangeArrowheads="1"/>
          </p:cNvSpPr>
          <p:nvPr/>
        </p:nvSpPr>
        <p:spPr bwMode="auto">
          <a:xfrm>
            <a:off x="7916863" y="5197475"/>
            <a:ext cx="201612" cy="207963"/>
          </a:xfrm>
          <a:prstGeom prst="cube">
            <a:avLst>
              <a:gd name="adj" fmla="val 250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508" name="AutoShape 34"/>
          <p:cNvSpPr>
            <a:spLocks noChangeArrowheads="1"/>
          </p:cNvSpPr>
          <p:nvPr/>
        </p:nvSpPr>
        <p:spPr bwMode="auto">
          <a:xfrm>
            <a:off x="7913688" y="5473700"/>
            <a:ext cx="201612" cy="2063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20509" name="Picture 35" descr="APEX20MeV_side_view.jpg                                        00445C13Macintosh HD                   BBA76DE9:"/>
          <p:cNvPicPr>
            <a:picLocks noChangeAspect="1" noChangeArrowheads="1"/>
          </p:cNvPicPr>
          <p:nvPr/>
        </p:nvPicPr>
        <p:blipFill>
          <a:blip r:embed="rId3" cstate="print"/>
          <a:srcRect t="10471" r="20567" b="65216"/>
          <a:stretch>
            <a:fillRect/>
          </a:stretch>
        </p:blipFill>
        <p:spPr bwMode="auto">
          <a:xfrm>
            <a:off x="909638" y="3981450"/>
            <a:ext cx="10874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499100" y="2778125"/>
            <a:ext cx="1662113" cy="1395413"/>
            <a:chOff x="2256" y="1440"/>
            <a:chExt cx="1104" cy="432"/>
          </a:xfrm>
        </p:grpSpPr>
        <p:sp>
          <p:nvSpPr>
            <p:cNvPr id="20569" name="Line 38"/>
            <p:cNvSpPr>
              <a:spLocks noChangeShapeType="1"/>
            </p:cNvSpPr>
            <p:nvPr/>
          </p:nvSpPr>
          <p:spPr bwMode="auto">
            <a:xfrm flipV="1">
              <a:off x="2256" y="1440"/>
              <a:ext cx="52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570" name="Line 39"/>
            <p:cNvSpPr>
              <a:spLocks noChangeShapeType="1"/>
            </p:cNvSpPr>
            <p:nvPr/>
          </p:nvSpPr>
          <p:spPr bwMode="auto">
            <a:xfrm>
              <a:off x="2784" y="1440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5499100" y="3073400"/>
            <a:ext cx="1662113" cy="1100138"/>
            <a:chOff x="2256" y="1440"/>
            <a:chExt cx="1104" cy="432"/>
          </a:xfrm>
        </p:grpSpPr>
        <p:sp>
          <p:nvSpPr>
            <p:cNvPr id="20567" name="Line 41"/>
            <p:cNvSpPr>
              <a:spLocks noChangeShapeType="1"/>
            </p:cNvSpPr>
            <p:nvPr/>
          </p:nvSpPr>
          <p:spPr bwMode="auto">
            <a:xfrm flipV="1">
              <a:off x="2256" y="1440"/>
              <a:ext cx="52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568" name="Line 42"/>
            <p:cNvSpPr>
              <a:spLocks noChangeShapeType="1"/>
            </p:cNvSpPr>
            <p:nvPr/>
          </p:nvSpPr>
          <p:spPr bwMode="auto">
            <a:xfrm>
              <a:off x="2784" y="1440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499100" y="3367088"/>
            <a:ext cx="1662113" cy="806450"/>
            <a:chOff x="2256" y="1440"/>
            <a:chExt cx="1104" cy="432"/>
          </a:xfrm>
        </p:grpSpPr>
        <p:sp>
          <p:nvSpPr>
            <p:cNvPr id="20565" name="Line 44"/>
            <p:cNvSpPr>
              <a:spLocks noChangeShapeType="1"/>
            </p:cNvSpPr>
            <p:nvPr/>
          </p:nvSpPr>
          <p:spPr bwMode="auto">
            <a:xfrm flipV="1">
              <a:off x="2256" y="1440"/>
              <a:ext cx="52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566" name="Line 45"/>
            <p:cNvSpPr>
              <a:spLocks noChangeShapeType="1"/>
            </p:cNvSpPr>
            <p:nvPr/>
          </p:nvSpPr>
          <p:spPr bwMode="auto">
            <a:xfrm>
              <a:off x="2784" y="1440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5499100" y="3649663"/>
            <a:ext cx="1662113" cy="523875"/>
            <a:chOff x="2256" y="1440"/>
            <a:chExt cx="1104" cy="432"/>
          </a:xfrm>
        </p:grpSpPr>
        <p:sp>
          <p:nvSpPr>
            <p:cNvPr id="20563" name="Line 47"/>
            <p:cNvSpPr>
              <a:spLocks noChangeShapeType="1"/>
            </p:cNvSpPr>
            <p:nvPr/>
          </p:nvSpPr>
          <p:spPr bwMode="auto">
            <a:xfrm flipV="1">
              <a:off x="2256" y="1440"/>
              <a:ext cx="52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564" name="Line 48"/>
            <p:cNvSpPr>
              <a:spLocks noChangeShapeType="1"/>
            </p:cNvSpPr>
            <p:nvPr/>
          </p:nvSpPr>
          <p:spPr bwMode="auto">
            <a:xfrm>
              <a:off x="2784" y="1440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5513388" y="3956050"/>
            <a:ext cx="1662112" cy="217488"/>
            <a:chOff x="2256" y="1440"/>
            <a:chExt cx="1104" cy="432"/>
          </a:xfrm>
        </p:grpSpPr>
        <p:sp>
          <p:nvSpPr>
            <p:cNvPr id="20561" name="Line 50"/>
            <p:cNvSpPr>
              <a:spLocks noChangeShapeType="1"/>
            </p:cNvSpPr>
            <p:nvPr/>
          </p:nvSpPr>
          <p:spPr bwMode="auto">
            <a:xfrm flipV="1">
              <a:off x="2256" y="1440"/>
              <a:ext cx="52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562" name="Line 51"/>
            <p:cNvSpPr>
              <a:spLocks noChangeShapeType="1"/>
            </p:cNvSpPr>
            <p:nvPr/>
          </p:nvSpPr>
          <p:spPr bwMode="auto">
            <a:xfrm>
              <a:off x="2784" y="1440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 flipV="1">
            <a:off x="5499100" y="4206875"/>
            <a:ext cx="1662113" cy="1382713"/>
            <a:chOff x="2256" y="1440"/>
            <a:chExt cx="1104" cy="432"/>
          </a:xfrm>
        </p:grpSpPr>
        <p:sp>
          <p:nvSpPr>
            <p:cNvPr id="20559" name="Line 53"/>
            <p:cNvSpPr>
              <a:spLocks noChangeShapeType="1"/>
            </p:cNvSpPr>
            <p:nvPr/>
          </p:nvSpPr>
          <p:spPr bwMode="auto">
            <a:xfrm flipV="1">
              <a:off x="2256" y="1440"/>
              <a:ext cx="52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560" name="Line 54"/>
            <p:cNvSpPr>
              <a:spLocks noChangeShapeType="1"/>
            </p:cNvSpPr>
            <p:nvPr/>
          </p:nvSpPr>
          <p:spPr bwMode="auto">
            <a:xfrm>
              <a:off x="2784" y="1440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 flipV="1">
            <a:off x="5499100" y="4206875"/>
            <a:ext cx="1662113" cy="1112838"/>
            <a:chOff x="2256" y="1440"/>
            <a:chExt cx="1104" cy="432"/>
          </a:xfrm>
        </p:grpSpPr>
        <p:sp>
          <p:nvSpPr>
            <p:cNvPr id="20557" name="Line 56"/>
            <p:cNvSpPr>
              <a:spLocks noChangeShapeType="1"/>
            </p:cNvSpPr>
            <p:nvPr/>
          </p:nvSpPr>
          <p:spPr bwMode="auto">
            <a:xfrm flipV="1">
              <a:off x="2256" y="1440"/>
              <a:ext cx="52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558" name="Line 57"/>
            <p:cNvSpPr>
              <a:spLocks noChangeShapeType="1"/>
            </p:cNvSpPr>
            <p:nvPr/>
          </p:nvSpPr>
          <p:spPr bwMode="auto">
            <a:xfrm>
              <a:off x="2784" y="1440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 flipV="1">
            <a:off x="5499100" y="4206875"/>
            <a:ext cx="1662113" cy="831850"/>
            <a:chOff x="2256" y="1440"/>
            <a:chExt cx="1104" cy="432"/>
          </a:xfrm>
        </p:grpSpPr>
        <p:sp>
          <p:nvSpPr>
            <p:cNvPr id="20555" name="Line 59"/>
            <p:cNvSpPr>
              <a:spLocks noChangeShapeType="1"/>
            </p:cNvSpPr>
            <p:nvPr/>
          </p:nvSpPr>
          <p:spPr bwMode="auto">
            <a:xfrm flipV="1">
              <a:off x="2256" y="1440"/>
              <a:ext cx="52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556" name="Line 60"/>
            <p:cNvSpPr>
              <a:spLocks noChangeShapeType="1"/>
            </p:cNvSpPr>
            <p:nvPr/>
          </p:nvSpPr>
          <p:spPr bwMode="auto">
            <a:xfrm>
              <a:off x="2784" y="1440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 flipV="1">
            <a:off x="5499100" y="4206875"/>
            <a:ext cx="1662113" cy="536575"/>
            <a:chOff x="2256" y="1440"/>
            <a:chExt cx="1104" cy="432"/>
          </a:xfrm>
        </p:grpSpPr>
        <p:sp>
          <p:nvSpPr>
            <p:cNvPr id="20553" name="Line 62"/>
            <p:cNvSpPr>
              <a:spLocks noChangeShapeType="1"/>
            </p:cNvSpPr>
            <p:nvPr/>
          </p:nvSpPr>
          <p:spPr bwMode="auto">
            <a:xfrm flipV="1">
              <a:off x="2256" y="1440"/>
              <a:ext cx="52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554" name="Line 63"/>
            <p:cNvSpPr>
              <a:spLocks noChangeShapeType="1"/>
            </p:cNvSpPr>
            <p:nvPr/>
          </p:nvSpPr>
          <p:spPr bwMode="auto">
            <a:xfrm>
              <a:off x="2784" y="1440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1" name="Group 64"/>
          <p:cNvGrpSpPr>
            <a:grpSpLocks/>
          </p:cNvGrpSpPr>
          <p:nvPr/>
        </p:nvGrpSpPr>
        <p:grpSpPr bwMode="auto">
          <a:xfrm flipV="1">
            <a:off x="5513388" y="4206875"/>
            <a:ext cx="1662112" cy="230188"/>
            <a:chOff x="2256" y="1440"/>
            <a:chExt cx="1104" cy="432"/>
          </a:xfrm>
        </p:grpSpPr>
        <p:sp>
          <p:nvSpPr>
            <p:cNvPr id="20551" name="Line 65"/>
            <p:cNvSpPr>
              <a:spLocks noChangeShapeType="1"/>
            </p:cNvSpPr>
            <p:nvPr/>
          </p:nvSpPr>
          <p:spPr bwMode="auto">
            <a:xfrm flipV="1">
              <a:off x="2256" y="1440"/>
              <a:ext cx="52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552" name="Line 66"/>
            <p:cNvSpPr>
              <a:spLocks noChangeShapeType="1"/>
            </p:cNvSpPr>
            <p:nvPr/>
          </p:nvSpPr>
          <p:spPr bwMode="auto">
            <a:xfrm>
              <a:off x="2784" y="1440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0520" name="Line 67"/>
          <p:cNvSpPr>
            <a:spLocks noChangeShapeType="1"/>
          </p:cNvSpPr>
          <p:nvPr/>
        </p:nvSpPr>
        <p:spPr bwMode="auto">
          <a:xfrm rot="-464755">
            <a:off x="7291388" y="3052763"/>
            <a:ext cx="641350" cy="87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521" name="Line 68"/>
          <p:cNvSpPr>
            <a:spLocks noChangeShapeType="1"/>
          </p:cNvSpPr>
          <p:nvPr/>
        </p:nvSpPr>
        <p:spPr bwMode="auto">
          <a:xfrm rot="-464755">
            <a:off x="7291388" y="2744788"/>
            <a:ext cx="641350" cy="8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522" name="Line 69"/>
          <p:cNvSpPr>
            <a:spLocks noChangeShapeType="1"/>
          </p:cNvSpPr>
          <p:nvPr/>
        </p:nvSpPr>
        <p:spPr bwMode="auto">
          <a:xfrm rot="26988" flipV="1">
            <a:off x="7173913" y="3376613"/>
            <a:ext cx="760412" cy="1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523" name="Line 70"/>
          <p:cNvSpPr>
            <a:spLocks noChangeShapeType="1"/>
          </p:cNvSpPr>
          <p:nvPr/>
        </p:nvSpPr>
        <p:spPr bwMode="auto">
          <a:xfrm rot="167964" flipV="1">
            <a:off x="7177088" y="3648075"/>
            <a:ext cx="741362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524" name="Line 71"/>
          <p:cNvSpPr>
            <a:spLocks noChangeShapeType="1"/>
          </p:cNvSpPr>
          <p:nvPr/>
        </p:nvSpPr>
        <p:spPr bwMode="auto">
          <a:xfrm rot="318901" flipV="1">
            <a:off x="7121525" y="3922713"/>
            <a:ext cx="763588" cy="77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525" name="Line 72"/>
          <p:cNvSpPr>
            <a:spLocks noChangeShapeType="1"/>
          </p:cNvSpPr>
          <p:nvPr/>
        </p:nvSpPr>
        <p:spPr bwMode="auto">
          <a:xfrm rot="157452" flipV="1">
            <a:off x="7165975" y="5307013"/>
            <a:ext cx="76041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20526" name="Picture 73" descr="&#10;Part_1.tif                                                     00026EDBTEID02HD                       BA94C69E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9288" y="2665413"/>
            <a:ext cx="5222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7" name="Picture 74" descr="&#10;Part_2.tif                                                     00026EDBTEID02HD                       BA94C69E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9288" y="2960688"/>
            <a:ext cx="52228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8" name="Picture 75" descr="&#10;Part_3.tif                                                     00026EDBTEID02HD                       BA94C69E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7700" y="3254375"/>
            <a:ext cx="523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9" name="Picture 76" descr="&#10;Part_4.tif                                                     00026EDBTEID02HD                       BA94C69E: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96113" y="3546475"/>
            <a:ext cx="5238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0" name="Picture 77" descr="&#10;Part_5.tif                                                     00026EDBTEID02HD                       BA94C69E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97700" y="3841750"/>
            <a:ext cx="5207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1" name="Picture 79" descr="&#10;Part_7.tif                                                     00026EDBTEID02HD                       BA94C69E: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99288" y="4333875"/>
            <a:ext cx="5270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2" name="Picture 80" descr="&#10;Part_8.tif                                                     00026EDBTEID02HD                       BA94C69E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4050" y="4624388"/>
            <a:ext cx="5159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3" name="Picture 81" descr="&#10;Part_9.tif                                                     00026EDBTEID02HD                       BA94C69E: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8338" y="5203825"/>
            <a:ext cx="48736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4" name="Picture 82" descr="Part_10.tif                                                    00026EDBTEID02HD                       BA94C69E: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6750" y="5486400"/>
            <a:ext cx="496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5" name="Picture 83" descr="&#10;Part_8.tif                                                     00026EDBTEID02HD                       BA94C69E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7225" y="4913313"/>
            <a:ext cx="511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6" name="Picture 84"/>
          <p:cNvPicPr>
            <a:picLocks noChangeArrowheads="1"/>
          </p:cNvPicPr>
          <p:nvPr/>
        </p:nvPicPr>
        <p:blipFill>
          <a:blip r:embed="rId14"/>
          <a:srcRect l="12953" r="32065"/>
          <a:stretch>
            <a:fillRect/>
          </a:stretch>
        </p:blipFill>
        <p:spPr bwMode="auto">
          <a:xfrm rot="1258087">
            <a:off x="2212975" y="3473450"/>
            <a:ext cx="294322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1603375" y="4495800"/>
            <a:ext cx="6237288" cy="1514475"/>
            <a:chOff x="1010" y="2976"/>
            <a:chExt cx="3929" cy="954"/>
          </a:xfrm>
        </p:grpSpPr>
        <p:sp>
          <p:nvSpPr>
            <p:cNvPr id="20545" name="Freeform 86"/>
            <p:cNvSpPr>
              <a:spLocks/>
            </p:cNvSpPr>
            <p:nvPr/>
          </p:nvSpPr>
          <p:spPr bwMode="auto">
            <a:xfrm rot="344756">
              <a:off x="2516" y="3683"/>
              <a:ext cx="2423" cy="247"/>
            </a:xfrm>
            <a:custGeom>
              <a:avLst/>
              <a:gdLst>
                <a:gd name="T0" fmla="*/ 0 w 1566"/>
                <a:gd name="T1" fmla="*/ 2147483647 h 57"/>
                <a:gd name="T2" fmla="*/ 391189239 w 1566"/>
                <a:gd name="T3" fmla="*/ 2147483647 h 57"/>
                <a:gd name="T4" fmla="*/ 492166682 w 1566"/>
                <a:gd name="T5" fmla="*/ 0 h 57"/>
                <a:gd name="T6" fmla="*/ 0 60000 65536"/>
                <a:gd name="T7" fmla="*/ 0 60000 65536"/>
                <a:gd name="T8" fmla="*/ 0 60000 65536"/>
                <a:gd name="T9" fmla="*/ 0 w 1566"/>
                <a:gd name="T10" fmla="*/ 0 h 57"/>
                <a:gd name="T11" fmla="*/ 1566 w 156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6" h="57">
                  <a:moveTo>
                    <a:pt x="0" y="14"/>
                  </a:moveTo>
                  <a:cubicBezTo>
                    <a:pt x="492" y="35"/>
                    <a:pt x="984" y="57"/>
                    <a:pt x="1245" y="55"/>
                  </a:cubicBezTo>
                  <a:cubicBezTo>
                    <a:pt x="1506" y="53"/>
                    <a:pt x="1536" y="26"/>
                    <a:pt x="1566" y="0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546" name="Freeform 87"/>
            <p:cNvSpPr>
              <a:spLocks/>
            </p:cNvSpPr>
            <p:nvPr/>
          </p:nvSpPr>
          <p:spPr bwMode="auto">
            <a:xfrm>
              <a:off x="1010" y="3010"/>
              <a:ext cx="1228" cy="666"/>
            </a:xfrm>
            <a:custGeom>
              <a:avLst/>
              <a:gdLst>
                <a:gd name="T0" fmla="*/ 19685671 w 869"/>
                <a:gd name="T1" fmla="*/ 15054038 h 463"/>
                <a:gd name="T2" fmla="*/ 8669813 w 869"/>
                <a:gd name="T3" fmla="*/ 15054038 h 463"/>
                <a:gd name="T4" fmla="*/ 0 w 869"/>
                <a:gd name="T5" fmla="*/ 0 h 463"/>
                <a:gd name="T6" fmla="*/ 0 60000 65536"/>
                <a:gd name="T7" fmla="*/ 0 60000 65536"/>
                <a:gd name="T8" fmla="*/ 0 60000 65536"/>
                <a:gd name="T9" fmla="*/ 0 w 869"/>
                <a:gd name="T10" fmla="*/ 0 h 463"/>
                <a:gd name="T11" fmla="*/ 869 w 869"/>
                <a:gd name="T12" fmla="*/ 463 h 4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9" h="463">
                  <a:moveTo>
                    <a:pt x="869" y="397"/>
                  </a:moveTo>
                  <a:cubicBezTo>
                    <a:pt x="698" y="430"/>
                    <a:pt x="528" y="463"/>
                    <a:pt x="383" y="397"/>
                  </a:cubicBezTo>
                  <a:cubicBezTo>
                    <a:pt x="238" y="331"/>
                    <a:pt x="64" y="66"/>
                    <a:pt x="0" y="0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547" name="Freeform 88"/>
            <p:cNvSpPr>
              <a:spLocks/>
            </p:cNvSpPr>
            <p:nvPr/>
          </p:nvSpPr>
          <p:spPr bwMode="auto">
            <a:xfrm>
              <a:off x="2022" y="2990"/>
              <a:ext cx="312" cy="539"/>
            </a:xfrm>
            <a:custGeom>
              <a:avLst/>
              <a:gdLst>
                <a:gd name="T0" fmla="*/ 110692 w 253"/>
                <a:gd name="T1" fmla="*/ 2147483647 h 280"/>
                <a:gd name="T2" fmla="*/ 23759 w 253"/>
                <a:gd name="T3" fmla="*/ 2147483647 h 280"/>
                <a:gd name="T4" fmla="*/ 0 w 253"/>
                <a:gd name="T5" fmla="*/ 0 h 280"/>
                <a:gd name="T6" fmla="*/ 0 60000 65536"/>
                <a:gd name="T7" fmla="*/ 0 60000 65536"/>
                <a:gd name="T8" fmla="*/ 0 60000 65536"/>
                <a:gd name="T9" fmla="*/ 0 w 253"/>
                <a:gd name="T10" fmla="*/ 0 h 280"/>
                <a:gd name="T11" fmla="*/ 253 w 253"/>
                <a:gd name="T12" fmla="*/ 280 h 2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3" h="280">
                  <a:moveTo>
                    <a:pt x="253" y="280"/>
                  </a:moveTo>
                  <a:cubicBezTo>
                    <a:pt x="174" y="252"/>
                    <a:pt x="96" y="225"/>
                    <a:pt x="54" y="178"/>
                  </a:cubicBezTo>
                  <a:cubicBezTo>
                    <a:pt x="12" y="131"/>
                    <a:pt x="9" y="30"/>
                    <a:pt x="0" y="0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548" name="Freeform 89"/>
            <p:cNvSpPr>
              <a:spLocks/>
            </p:cNvSpPr>
            <p:nvPr/>
          </p:nvSpPr>
          <p:spPr bwMode="auto">
            <a:xfrm flipH="1">
              <a:off x="2400" y="2976"/>
              <a:ext cx="315" cy="556"/>
            </a:xfrm>
            <a:custGeom>
              <a:avLst/>
              <a:gdLst>
                <a:gd name="T0" fmla="*/ 145813 w 253"/>
                <a:gd name="T1" fmla="*/ 2147483647 h 280"/>
                <a:gd name="T2" fmla="*/ 30729 w 253"/>
                <a:gd name="T3" fmla="*/ 2147483647 h 280"/>
                <a:gd name="T4" fmla="*/ 0 w 253"/>
                <a:gd name="T5" fmla="*/ 0 h 280"/>
                <a:gd name="T6" fmla="*/ 0 60000 65536"/>
                <a:gd name="T7" fmla="*/ 0 60000 65536"/>
                <a:gd name="T8" fmla="*/ 0 60000 65536"/>
                <a:gd name="T9" fmla="*/ 0 w 253"/>
                <a:gd name="T10" fmla="*/ 0 h 280"/>
                <a:gd name="T11" fmla="*/ 253 w 253"/>
                <a:gd name="T12" fmla="*/ 280 h 2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3" h="280">
                  <a:moveTo>
                    <a:pt x="253" y="280"/>
                  </a:moveTo>
                  <a:cubicBezTo>
                    <a:pt x="174" y="252"/>
                    <a:pt x="96" y="225"/>
                    <a:pt x="54" y="178"/>
                  </a:cubicBezTo>
                  <a:cubicBezTo>
                    <a:pt x="12" y="131"/>
                    <a:pt x="9" y="30"/>
                    <a:pt x="0" y="0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549" name="Freeform 90"/>
            <p:cNvSpPr>
              <a:spLocks/>
            </p:cNvSpPr>
            <p:nvPr/>
          </p:nvSpPr>
          <p:spPr bwMode="auto">
            <a:xfrm rot="541464">
              <a:off x="2530" y="3615"/>
              <a:ext cx="1654" cy="136"/>
            </a:xfrm>
            <a:custGeom>
              <a:avLst/>
              <a:gdLst>
                <a:gd name="T0" fmla="*/ 0 w 705"/>
                <a:gd name="T1" fmla="*/ 2 h 175"/>
                <a:gd name="T2" fmla="*/ 2147483647 w 705"/>
                <a:gd name="T3" fmla="*/ 2 h 175"/>
                <a:gd name="T4" fmla="*/ 2147483647 w 705"/>
                <a:gd name="T5" fmla="*/ 0 h 175"/>
                <a:gd name="T6" fmla="*/ 0 60000 65536"/>
                <a:gd name="T7" fmla="*/ 0 60000 65536"/>
                <a:gd name="T8" fmla="*/ 0 60000 65536"/>
                <a:gd name="T9" fmla="*/ 0 w 705"/>
                <a:gd name="T10" fmla="*/ 0 h 175"/>
                <a:gd name="T11" fmla="*/ 705 w 705"/>
                <a:gd name="T12" fmla="*/ 175 h 1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5" h="175">
                  <a:moveTo>
                    <a:pt x="0" y="150"/>
                  </a:moveTo>
                  <a:cubicBezTo>
                    <a:pt x="174" y="162"/>
                    <a:pt x="348" y="175"/>
                    <a:pt x="465" y="150"/>
                  </a:cubicBezTo>
                  <a:cubicBezTo>
                    <a:pt x="582" y="125"/>
                    <a:pt x="665" y="25"/>
                    <a:pt x="705" y="0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550" name="Rectangle 91"/>
            <p:cNvSpPr>
              <a:spLocks noChangeArrowheads="1"/>
            </p:cNvSpPr>
            <p:nvPr/>
          </p:nvSpPr>
          <p:spPr bwMode="auto">
            <a:xfrm>
              <a:off x="2158" y="3454"/>
              <a:ext cx="466" cy="244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66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3" name="Group 92"/>
          <p:cNvGrpSpPr>
            <a:grpSpLocks/>
          </p:cNvGrpSpPr>
          <p:nvPr/>
        </p:nvGrpSpPr>
        <p:grpSpPr bwMode="auto">
          <a:xfrm>
            <a:off x="3497263" y="5300663"/>
            <a:ext cx="590550" cy="301625"/>
            <a:chOff x="2106" y="3483"/>
            <a:chExt cx="372" cy="190"/>
          </a:xfrm>
        </p:grpSpPr>
        <p:pic>
          <p:nvPicPr>
            <p:cNvPr id="20542" name="Picture 93" descr="sec4_clip_image002_0003.jpg                                    0007D895Macintosh HD                   C1711CC9:"/>
            <p:cNvPicPr>
              <a:picLocks noChangeAspect="1" noChangeArrowheads="1"/>
            </p:cNvPicPr>
            <p:nvPr/>
          </p:nvPicPr>
          <p:blipFill>
            <a:blip r:embed="rId15"/>
            <a:srcRect l="2374" t="48019" r="42268" b="18356"/>
            <a:stretch>
              <a:fillRect/>
            </a:stretch>
          </p:blipFill>
          <p:spPr bwMode="auto">
            <a:xfrm>
              <a:off x="2106" y="3483"/>
              <a:ext cx="37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3" name="Rectangle 94"/>
            <p:cNvSpPr>
              <a:spLocks noChangeArrowheads="1"/>
            </p:cNvSpPr>
            <p:nvPr/>
          </p:nvSpPr>
          <p:spPr bwMode="auto">
            <a:xfrm>
              <a:off x="2309" y="3485"/>
              <a:ext cx="169" cy="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544" name="Rectangle 95"/>
            <p:cNvSpPr>
              <a:spLocks noChangeArrowheads="1"/>
            </p:cNvSpPr>
            <p:nvPr/>
          </p:nvSpPr>
          <p:spPr bwMode="auto">
            <a:xfrm>
              <a:off x="2314" y="3589"/>
              <a:ext cx="163" cy="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0539" name="Line 96"/>
          <p:cNvSpPr>
            <a:spLocks noChangeShapeType="1"/>
          </p:cNvSpPr>
          <p:nvPr/>
        </p:nvSpPr>
        <p:spPr bwMode="auto">
          <a:xfrm flipV="1">
            <a:off x="965200" y="4340225"/>
            <a:ext cx="68263" cy="920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540" name="Line 98"/>
          <p:cNvSpPr>
            <a:spLocks noChangeShapeType="1"/>
          </p:cNvSpPr>
          <p:nvPr/>
        </p:nvSpPr>
        <p:spPr bwMode="auto">
          <a:xfrm>
            <a:off x="885825" y="6629400"/>
            <a:ext cx="71580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94435" name="Text Box 99"/>
          <p:cNvSpPr txBox="1">
            <a:spLocks noChangeArrowheads="1"/>
          </p:cNvSpPr>
          <p:nvPr/>
        </p:nvSpPr>
        <p:spPr bwMode="auto">
          <a:xfrm>
            <a:off x="4006850" y="6454775"/>
            <a:ext cx="8794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~700 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On-going actions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38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Plan for VUV Ops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Measure harmonic brightness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Get replacement for Cornell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undulator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from APS </a:t>
            </a:r>
          </a:p>
          <a:p>
            <a:pPr lvl="2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(now at STI for trimming)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Review user requirements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Reinstall and commission with any required optical transport upgrades 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Schedule running late summer/early fall</a:t>
            </a:r>
          </a:p>
          <a:p>
            <a:pPr lvl="1">
              <a:buClr>
                <a:srgbClr val="FF0000"/>
              </a:buClr>
            </a:pP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Backups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938" y="0"/>
            <a:ext cx="7434262" cy="736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BES Grand Challenges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-161925" y="1084263"/>
            <a:ext cx="9029700" cy="3500437"/>
          </a:xfrm>
        </p:spPr>
        <p:txBody>
          <a:bodyPr/>
          <a:lstStyle/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tabLst>
                <a:tab pos="5778500" algn="l"/>
              </a:tabLst>
            </a:pPr>
            <a:endParaRPr lang="en-US" sz="400" b="1" smtClean="0">
              <a:solidFill>
                <a:srgbClr val="0033CC"/>
              </a:solidFill>
              <a:latin typeface="Arial" charset="0"/>
              <a:cs typeface="Times New Roman" charset="0"/>
              <a:sym typeface="Symbol" charset="2"/>
            </a:endParaRP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tabLst>
                <a:tab pos="5778500" algn="l"/>
              </a:tabLst>
            </a:pPr>
            <a:r>
              <a:rPr lang="en-US" sz="700" b="1" smtClean="0">
                <a:solidFill>
                  <a:srgbClr val="0033CC"/>
                </a:solidFill>
                <a:latin typeface="Arial" charset="0"/>
                <a:cs typeface="Times New Roman" charset="0"/>
                <a:sym typeface="Symbol" charset="2"/>
              </a:rPr>
              <a:t>                    </a:t>
            </a:r>
            <a:r>
              <a:rPr lang="en-US" sz="1800" b="1" smtClean="0">
                <a:solidFill>
                  <a:srgbClr val="0033CC"/>
                </a:solidFill>
                <a:latin typeface="Arial" charset="0"/>
                <a:cs typeface="Times New Roman" charset="0"/>
                <a:sym typeface="Symbol" charset="2"/>
              </a:rPr>
              <a:t>Directing Matter and Energy; 5 Challenges for Science &amp; the Imagination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tabLst>
                <a:tab pos="5778500" algn="l"/>
              </a:tabLst>
            </a:pPr>
            <a:endParaRPr lang="en-US" sz="1200" b="1" smtClean="0">
              <a:solidFill>
                <a:srgbClr val="0033CC"/>
              </a:solidFill>
              <a:latin typeface="Arial" charset="0"/>
              <a:cs typeface="Times New Roman" charset="0"/>
              <a:sym typeface="Symbol" charset="2"/>
            </a:endParaRPr>
          </a:p>
          <a:p>
            <a:pPr marL="457200" indent="-457200" eaLnBrk="1" hangingPunct="1">
              <a:spcBef>
                <a:spcPct val="0"/>
              </a:spcBef>
              <a:buFontTx/>
              <a:buNone/>
              <a:tabLst>
                <a:tab pos="5778500" algn="l"/>
              </a:tabLst>
            </a:pPr>
            <a:r>
              <a:rPr lang="en-US" sz="900" b="1" smtClean="0">
                <a:solidFill>
                  <a:schemeClr val="accent2"/>
                </a:solidFill>
                <a:latin typeface="Arial" charset="0"/>
                <a:sym typeface="Symbol" charset="2"/>
              </a:rPr>
              <a:t>	</a:t>
            </a:r>
            <a:r>
              <a:rPr lang="en-US" sz="1400" b="1" smtClean="0">
                <a:solidFill>
                  <a:schemeClr val="accent2"/>
                </a:solidFill>
                <a:latin typeface="Arial" charset="0"/>
                <a:sym typeface="Symbol" charset="2"/>
              </a:rPr>
              <a:t>1.  How do we control materials processes at the level of the electrons?</a:t>
            </a:r>
          </a:p>
          <a:p>
            <a:pPr marL="457200" indent="-457200" eaLnBrk="1" hangingPunct="1">
              <a:spcBef>
                <a:spcPct val="0"/>
              </a:spcBef>
              <a:buFontTx/>
              <a:buNone/>
              <a:tabLst>
                <a:tab pos="5778500" algn="l"/>
              </a:tabLst>
            </a:pPr>
            <a:r>
              <a:rPr lang="en-US" sz="1400" b="1" smtClean="0">
                <a:solidFill>
                  <a:schemeClr val="accent2"/>
                </a:solidFill>
                <a:latin typeface="Arial" charset="0"/>
                <a:sym typeface="Symbol" charset="2"/>
              </a:rPr>
              <a:t>	                                                                           </a:t>
            </a:r>
            <a:r>
              <a:rPr lang="en-US" sz="1400" b="1" i="1" smtClean="0">
                <a:solidFill>
                  <a:srgbClr val="7575FF"/>
                </a:solidFill>
                <a:latin typeface="Arial" charset="0"/>
                <a:sym typeface="Symbol" charset="2"/>
              </a:rPr>
              <a:t>Pump-probe time dependent dynamics</a:t>
            </a:r>
          </a:p>
          <a:p>
            <a:pPr marL="457200" indent="-457200" eaLnBrk="1" hangingPunct="1">
              <a:spcBef>
                <a:spcPct val="0"/>
              </a:spcBef>
              <a:buFontTx/>
              <a:buNone/>
              <a:tabLst>
                <a:tab pos="5778500" algn="l"/>
              </a:tabLst>
            </a:pPr>
            <a:endParaRPr lang="en-US" sz="800" b="1" smtClean="0">
              <a:solidFill>
                <a:schemeClr val="accent2"/>
              </a:solidFill>
              <a:latin typeface="Arial" charset="0"/>
              <a:sym typeface="Symbol" charset="2"/>
            </a:endParaRPr>
          </a:p>
          <a:p>
            <a:pPr marL="457200" indent="-457200" eaLnBrk="1" hangingPunct="1">
              <a:spcBef>
                <a:spcPct val="0"/>
              </a:spcBef>
              <a:buFontTx/>
              <a:buNone/>
              <a:tabLst>
                <a:tab pos="5778500" algn="l"/>
              </a:tabLst>
            </a:pPr>
            <a:r>
              <a:rPr lang="en-US" sz="1000" b="1" smtClean="0">
                <a:solidFill>
                  <a:schemeClr val="accent2"/>
                </a:solidFill>
                <a:latin typeface="Arial" charset="0"/>
                <a:sym typeface="Symbol" charset="2"/>
              </a:rPr>
              <a:t>	</a:t>
            </a:r>
            <a:r>
              <a:rPr lang="en-US" sz="1400" b="1" smtClean="0">
                <a:solidFill>
                  <a:schemeClr val="accent2"/>
                </a:solidFill>
                <a:latin typeface="Arial" charset="0"/>
                <a:sym typeface="Symbol" charset="2"/>
              </a:rPr>
              <a:t>2.  How do we design and perfect atom- and energy-efficient synthesis of new forms of matter with tailored properties?</a:t>
            </a:r>
          </a:p>
          <a:p>
            <a:pPr marL="457200" indent="-457200" eaLnBrk="1" hangingPunct="1">
              <a:spcBef>
                <a:spcPct val="0"/>
              </a:spcBef>
              <a:buFontTx/>
              <a:buNone/>
              <a:tabLst>
                <a:tab pos="5778500" algn="l"/>
              </a:tabLst>
            </a:pPr>
            <a:r>
              <a:rPr lang="en-US" sz="1400" b="1" smtClean="0">
                <a:solidFill>
                  <a:schemeClr val="accent2"/>
                </a:solidFill>
                <a:latin typeface="Arial" charset="0"/>
                <a:sym typeface="Symbol" charset="2"/>
              </a:rPr>
              <a:t>	                                                                           </a:t>
            </a:r>
            <a:r>
              <a:rPr lang="en-US" sz="1400" b="1" i="1" smtClean="0">
                <a:solidFill>
                  <a:srgbClr val="7575FF"/>
                </a:solidFill>
                <a:latin typeface="Arial" charset="0"/>
                <a:sym typeface="Symbol" charset="2"/>
              </a:rPr>
              <a:t>PLD, photo-chemistry, XRS</a:t>
            </a:r>
          </a:p>
          <a:p>
            <a:pPr marL="457200" indent="-457200" eaLnBrk="1" hangingPunct="1">
              <a:spcBef>
                <a:spcPct val="0"/>
              </a:spcBef>
              <a:buFontTx/>
              <a:buNone/>
              <a:tabLst>
                <a:tab pos="5778500" algn="l"/>
              </a:tabLst>
            </a:pPr>
            <a:endParaRPr lang="en-US" sz="600" b="1" smtClean="0">
              <a:solidFill>
                <a:schemeClr val="accent2"/>
              </a:solidFill>
              <a:latin typeface="Arial" charset="0"/>
              <a:sym typeface="Symbol" charset="2"/>
            </a:endParaRPr>
          </a:p>
          <a:p>
            <a:pPr marL="457200" indent="-457200" eaLnBrk="1" hangingPunct="1">
              <a:spcBef>
                <a:spcPct val="0"/>
              </a:spcBef>
              <a:buFontTx/>
              <a:buNone/>
              <a:tabLst>
                <a:tab pos="5778500" algn="l"/>
              </a:tabLst>
            </a:pPr>
            <a:r>
              <a:rPr lang="en-US" sz="1000" b="1" smtClean="0">
                <a:solidFill>
                  <a:schemeClr val="accent2"/>
                </a:solidFill>
                <a:latin typeface="Arial" charset="0"/>
                <a:sym typeface="Symbol" charset="2"/>
              </a:rPr>
              <a:t>	</a:t>
            </a:r>
            <a:r>
              <a:rPr lang="en-US" sz="1400" b="1" smtClean="0">
                <a:solidFill>
                  <a:schemeClr val="accent2"/>
                </a:solidFill>
                <a:latin typeface="Arial" charset="0"/>
                <a:sym typeface="Symbol" charset="2"/>
              </a:rPr>
              <a:t>3.  How do remarkable properties of matter emerge from the complex correlations of atomic and electronic constituents and how can we control these properties?</a:t>
            </a:r>
          </a:p>
          <a:p>
            <a:pPr marL="457200" indent="-457200" eaLnBrk="1" hangingPunct="1">
              <a:spcBef>
                <a:spcPct val="0"/>
              </a:spcBef>
              <a:buFontTx/>
              <a:buNone/>
              <a:tabLst>
                <a:tab pos="5778500" algn="l"/>
              </a:tabLst>
            </a:pPr>
            <a:r>
              <a:rPr lang="en-US" sz="1400" b="1" smtClean="0">
                <a:solidFill>
                  <a:schemeClr val="accent2"/>
                </a:solidFill>
                <a:latin typeface="Arial" charset="0"/>
                <a:sym typeface="Symbol" charset="2"/>
              </a:rPr>
              <a:t>	                                                                           </a:t>
            </a:r>
            <a:r>
              <a:rPr lang="en-US" sz="1400" b="1" i="1" smtClean="0">
                <a:solidFill>
                  <a:srgbClr val="7575FF"/>
                </a:solidFill>
                <a:latin typeface="Arial" charset="0"/>
                <a:sym typeface="Symbol" charset="2"/>
              </a:rPr>
              <a:t>Pump-probe time dependent dynamics, XRS</a:t>
            </a:r>
          </a:p>
          <a:p>
            <a:pPr marL="457200" indent="-457200" eaLnBrk="1" hangingPunct="1">
              <a:spcBef>
                <a:spcPct val="0"/>
              </a:spcBef>
              <a:buFontTx/>
              <a:buNone/>
              <a:tabLst>
                <a:tab pos="5778500" algn="l"/>
              </a:tabLst>
            </a:pPr>
            <a:endParaRPr lang="en-US" sz="600" b="1" smtClean="0">
              <a:solidFill>
                <a:schemeClr val="accent2"/>
              </a:solidFill>
              <a:latin typeface="Arial" charset="0"/>
              <a:sym typeface="Symbol" charset="2"/>
            </a:endParaRPr>
          </a:p>
          <a:p>
            <a:pPr marL="457200" indent="-457200" eaLnBrk="1" hangingPunct="1">
              <a:spcBef>
                <a:spcPct val="0"/>
              </a:spcBef>
              <a:buFontTx/>
              <a:buNone/>
              <a:tabLst>
                <a:tab pos="5778500" algn="l"/>
              </a:tabLst>
            </a:pPr>
            <a:r>
              <a:rPr lang="en-US" sz="1000" b="1" smtClean="0">
                <a:solidFill>
                  <a:schemeClr val="accent2"/>
                </a:solidFill>
                <a:latin typeface="Arial" charset="0"/>
                <a:sym typeface="Symbol" charset="2"/>
              </a:rPr>
              <a:t>	</a:t>
            </a:r>
            <a:r>
              <a:rPr lang="en-US" sz="1400" b="1" smtClean="0">
                <a:solidFill>
                  <a:schemeClr val="accent2"/>
                </a:solidFill>
                <a:latin typeface="Arial" charset="0"/>
                <a:sym typeface="Symbol" charset="2"/>
              </a:rPr>
              <a:t>4.  How can we master energy and information on the nanoscale to create new technologies with capabilities rivaling those of living things?</a:t>
            </a:r>
          </a:p>
          <a:p>
            <a:pPr marL="457200" indent="-457200" eaLnBrk="1" hangingPunct="1">
              <a:spcBef>
                <a:spcPct val="0"/>
              </a:spcBef>
              <a:buFontTx/>
              <a:buNone/>
              <a:tabLst>
                <a:tab pos="5778500" algn="l"/>
              </a:tabLst>
            </a:pPr>
            <a:r>
              <a:rPr lang="en-US" sz="1400" b="1" smtClean="0">
                <a:solidFill>
                  <a:schemeClr val="accent2"/>
                </a:solidFill>
                <a:latin typeface="Arial" charset="0"/>
                <a:sym typeface="Symbol" charset="2"/>
              </a:rPr>
              <a:t>	                                                                           </a:t>
            </a:r>
            <a:r>
              <a:rPr lang="en-US" sz="1400" b="1" i="1" smtClean="0">
                <a:solidFill>
                  <a:srgbClr val="7575FF"/>
                </a:solidFill>
                <a:latin typeface="Arial" charset="0"/>
                <a:sym typeface="Symbol" charset="2"/>
              </a:rPr>
              <a:t>Pump-probe time dependent dynamics, XRS</a:t>
            </a:r>
            <a:r>
              <a:rPr lang="en-US" sz="1400" b="1" smtClean="0">
                <a:solidFill>
                  <a:schemeClr val="accent2"/>
                </a:solidFill>
                <a:latin typeface="Arial" charset="0"/>
                <a:sym typeface="Symbol" charset="2"/>
              </a:rPr>
              <a:t>	</a:t>
            </a:r>
            <a:endParaRPr lang="en-US" sz="1400" b="1" i="1" smtClean="0">
              <a:solidFill>
                <a:srgbClr val="7575FF"/>
              </a:solidFill>
              <a:latin typeface="Arial" charset="0"/>
              <a:sym typeface="Symbol" charset="2"/>
            </a:endParaRPr>
          </a:p>
          <a:p>
            <a:pPr marL="457200" indent="-457200" eaLnBrk="1" hangingPunct="1">
              <a:spcBef>
                <a:spcPct val="0"/>
              </a:spcBef>
              <a:buFontTx/>
              <a:buNone/>
              <a:tabLst>
                <a:tab pos="5778500" algn="l"/>
              </a:tabLst>
            </a:pPr>
            <a:r>
              <a:rPr lang="en-US" sz="700" b="1" smtClean="0">
                <a:solidFill>
                  <a:schemeClr val="accent2"/>
                </a:solidFill>
                <a:latin typeface="Arial" charset="0"/>
                <a:sym typeface="Symbol" charset="2"/>
              </a:rPr>
              <a:t> </a:t>
            </a:r>
            <a:br>
              <a:rPr lang="en-US" sz="700" b="1" smtClean="0">
                <a:solidFill>
                  <a:schemeClr val="accent2"/>
                </a:solidFill>
                <a:latin typeface="Arial" charset="0"/>
                <a:sym typeface="Symbol" charset="2"/>
              </a:rPr>
            </a:br>
            <a:r>
              <a:rPr lang="en-US" sz="1400" b="1" smtClean="0">
                <a:solidFill>
                  <a:schemeClr val="accent2"/>
                </a:solidFill>
                <a:latin typeface="Arial" charset="0"/>
                <a:sym typeface="Symbol" charset="2"/>
              </a:rPr>
              <a:t>5.  How do we characterize and control matter away -- especially very far away -- from equilibrium?</a:t>
            </a:r>
            <a:r>
              <a:rPr lang="en-US" sz="1400" smtClean="0">
                <a:solidFill>
                  <a:schemeClr val="accent2"/>
                </a:solidFill>
                <a:latin typeface="Arial" charset="0"/>
                <a:sym typeface="Symbol" charset="2"/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buFontTx/>
              <a:buNone/>
              <a:tabLst>
                <a:tab pos="5778500" algn="l"/>
              </a:tabLst>
            </a:pPr>
            <a:r>
              <a:rPr lang="en-US" sz="1400" b="1" smtClean="0">
                <a:solidFill>
                  <a:schemeClr val="accent2"/>
                </a:solidFill>
                <a:latin typeface="Arial" charset="0"/>
                <a:sym typeface="Symbol" charset="2"/>
              </a:rPr>
              <a:t>	                                                                           </a:t>
            </a:r>
            <a:r>
              <a:rPr lang="en-US" sz="1400" b="1" i="1" smtClean="0">
                <a:solidFill>
                  <a:srgbClr val="7575FF"/>
                </a:solidFill>
                <a:latin typeface="Arial" charset="0"/>
                <a:sym typeface="Symbol" charset="2"/>
              </a:rPr>
              <a:t>Non-linear dynamics, ultra-bright sources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tabLst>
                <a:tab pos="5778500" algn="l"/>
              </a:tabLst>
            </a:pPr>
            <a:endParaRPr lang="en-US" sz="1000" b="1" smtClean="0">
              <a:solidFill>
                <a:schemeClr val="accent2"/>
              </a:solidFill>
              <a:latin typeface="Arial" charset="0"/>
              <a:cs typeface="Times New Roman" charset="0"/>
              <a:sym typeface="Symbol" charset="2"/>
            </a:endParaRP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tabLst>
                <a:tab pos="5778500" algn="l"/>
              </a:tabLst>
            </a:pPr>
            <a:endParaRPr lang="en-US" sz="900" b="1" smtClean="0">
              <a:solidFill>
                <a:schemeClr val="accent2"/>
              </a:solidFill>
              <a:latin typeface="Arial" charset="0"/>
              <a:cs typeface="Times New Roman" charset="0"/>
              <a:sym typeface="Symbol" charset="2"/>
            </a:endParaRP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tabLst>
                <a:tab pos="5778500" algn="l"/>
              </a:tabLst>
            </a:pPr>
            <a:r>
              <a:rPr lang="en-US" sz="1000" b="1" smtClean="0">
                <a:solidFill>
                  <a:srgbClr val="0033CC"/>
                </a:solidFill>
                <a:latin typeface="Arial" charset="0"/>
                <a:cs typeface="Times New Roman" charset="0"/>
                <a:sym typeface="Symbol" charset="2"/>
              </a:rPr>
              <a:t>                                                                     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tabLst>
                <a:tab pos="5778500" algn="l"/>
              </a:tabLst>
            </a:pPr>
            <a:r>
              <a:rPr lang="en-US" sz="1000" b="1" smtClean="0">
                <a:solidFill>
                  <a:srgbClr val="0033CC"/>
                </a:solidFill>
                <a:latin typeface="Arial" charset="0"/>
                <a:cs typeface="Times New Roman" charset="0"/>
                <a:sym typeface="Symbol" charset="2"/>
              </a:rPr>
              <a:t>	                                                  </a:t>
            </a:r>
            <a:r>
              <a:rPr lang="en-US" sz="1600" b="1" smtClean="0">
                <a:solidFill>
                  <a:srgbClr val="0033CC"/>
                </a:solidFill>
                <a:latin typeface="Arial" charset="0"/>
                <a:cs typeface="Times New Roman" charset="0"/>
                <a:sym typeface="Symbol" charset="2"/>
              </a:rPr>
              <a:t> Report  - Graham Fleming and Mark Ratner (Chairs).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tabLst>
                <a:tab pos="5778500" algn="l"/>
              </a:tabLst>
            </a:pPr>
            <a:endParaRPr lang="en-US" sz="1600" b="1" smtClean="0">
              <a:solidFill>
                <a:srgbClr val="0033CC"/>
              </a:solidFill>
              <a:latin typeface="Arial" charset="0"/>
              <a:cs typeface="Times New Roman" charset="0"/>
              <a:sym typeface="Symbol" charset="2"/>
            </a:endParaRP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tabLst>
                <a:tab pos="5778500" algn="l"/>
              </a:tabLst>
            </a:pPr>
            <a:endParaRPr lang="en-US" sz="700" b="1" smtClean="0">
              <a:solidFill>
                <a:srgbClr val="0033CC"/>
              </a:solidFill>
              <a:latin typeface="Arial" charset="0"/>
              <a:cs typeface="Times New Roman" charset="0"/>
              <a:sym typeface="Symbol" charset="2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71438" y="944563"/>
            <a:ext cx="8972550" cy="42624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" charset="0"/>
              <a:ea typeface="ＭＳ Ｐゴシック" charset="-128"/>
              <a:cs typeface="Arial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 flipV="1">
            <a:off x="860425" y="5219700"/>
            <a:ext cx="1592263" cy="11033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" charset="0"/>
              <a:ea typeface="ＭＳ Ｐゴシック" charset="-128"/>
              <a:cs typeface="Arial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439988" y="5641975"/>
            <a:ext cx="6513512" cy="70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Ultrafast, ultrabright, tunable THz/IR/UV/X-Ray light from next generation light 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3">
  <a:themeElements>
    <a:clrScheme name="JLab_PowerPoint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JLab_PowerPoint3">
  <a:themeElements>
    <a:clrScheme name="JLab_PowerPoint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sktop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sktop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Desk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kt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704</Words>
  <Application>Microsoft Office PowerPoint</Application>
  <PresentationFormat>On-screen Show (4:3)</PresentationFormat>
  <Paragraphs>152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JLab_PowerPoint3</vt:lpstr>
      <vt:lpstr>5_JLab_PowerPoint3</vt:lpstr>
      <vt:lpstr>Desktop</vt:lpstr>
      <vt:lpstr>Slide 1</vt:lpstr>
      <vt:lpstr>Existing JLab IR/UV Light Source</vt:lpstr>
      <vt:lpstr>Slide 3</vt:lpstr>
      <vt:lpstr>Slide 4</vt:lpstr>
      <vt:lpstr>A Vision for Photon Science at Jefferson Lab</vt:lpstr>
      <vt:lpstr>Slide 6</vt:lpstr>
      <vt:lpstr>On-going actions</vt:lpstr>
      <vt:lpstr>Backups</vt:lpstr>
      <vt:lpstr>BES Grand Challenges</vt:lpstr>
      <vt:lpstr>from the announcement:</vt:lpstr>
      <vt:lpstr>Slide 11</vt:lpstr>
      <vt:lpstr>Real Numbers</vt:lpstr>
      <vt:lpstr>Slide 13</vt:lpstr>
      <vt:lpstr>Slide 14</vt:lpstr>
    </vt:vector>
  </TitlesOfParts>
  <Company>JLAB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Vision for Photon Science at Jefferson Lab</dc:title>
  <cp:lastModifiedBy>George Neil</cp:lastModifiedBy>
  <cp:revision>42</cp:revision>
  <dcterms:modified xsi:type="dcterms:W3CDTF">2011-05-17T17:41:33Z</dcterms:modified>
</cp:coreProperties>
</file>