
<file path=[Content_Types].xml><?xml version="1.0" encoding="utf-8"?>
<Types xmlns="http://schemas.openxmlformats.org/package/2006/content-types">
  <Default Extension="emf" ContentType="image/x-emf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50" r:id="rId1"/>
  </p:sldMasterIdLst>
  <p:notesMasterIdLst>
    <p:notesMasterId r:id="rId3"/>
  </p:notesMasterIdLst>
  <p:handoutMasterIdLst>
    <p:handoutMasterId r:id="rId4"/>
  </p:handoutMasterIdLst>
  <p:sldIdLst>
    <p:sldId id="1248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3333FF"/>
    <a:srgbClr val="0000CC"/>
    <a:srgbClr val="CCECFF"/>
    <a:srgbClr val="980A3D"/>
    <a:srgbClr val="FF3300"/>
    <a:srgbClr val="8DB4E3"/>
    <a:srgbClr val="EAB200"/>
    <a:srgbClr val="FFFF00"/>
    <a:srgbClr val="CCCCFF"/>
    <a:srgbClr val="FFFF6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 horzBarState="maximized">
    <p:restoredLeft sz="16159" autoAdjust="0"/>
    <p:restoredTop sz="94291" autoAdjust="0"/>
  </p:normalViewPr>
  <p:slideViewPr>
    <p:cSldViewPr>
      <p:cViewPr varScale="1">
        <p:scale>
          <a:sx n="128" d="100"/>
          <a:sy n="128" d="100"/>
        </p:scale>
        <p:origin x="-7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290"/>
    </p:cViewPr>
  </p:sorterViewPr>
  <p:notesViewPr>
    <p:cSldViewPr>
      <p:cViewPr>
        <p:scale>
          <a:sx n="100" d="100"/>
          <a:sy n="100" d="100"/>
        </p:scale>
        <p:origin x="-1398" y="-78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45570" cy="4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6" tIns="46218" rIns="92436" bIns="46218" numCol="1" anchor="t" anchorCtr="0" compatLnSpc="1">
            <a:prstTxWarp prst="textNoShape">
              <a:avLst/>
            </a:prstTxWarp>
          </a:bodyPr>
          <a:lstStyle>
            <a:lvl1pPr defTabSz="925949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942" y="1"/>
            <a:ext cx="3045570" cy="4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6" tIns="46218" rIns="92436" bIns="46218" numCol="1" anchor="t" anchorCtr="0" compatLnSpc="1">
            <a:prstTxWarp prst="textNoShape">
              <a:avLst/>
            </a:prstTxWarp>
          </a:bodyPr>
          <a:lstStyle>
            <a:lvl1pPr algn="r" defTabSz="925949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5140"/>
            <a:ext cx="3045570" cy="4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6" tIns="46218" rIns="92436" bIns="46218" numCol="1" anchor="b" anchorCtr="0" compatLnSpc="1">
            <a:prstTxWarp prst="textNoShape">
              <a:avLst/>
            </a:prstTxWarp>
          </a:bodyPr>
          <a:lstStyle>
            <a:lvl1pPr defTabSz="925949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942" y="8845140"/>
            <a:ext cx="3045570" cy="4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6" tIns="46218" rIns="92436" bIns="46218" numCol="1" anchor="b" anchorCtr="0" compatLnSpc="1">
            <a:prstTxWarp prst="textNoShape">
              <a:avLst/>
            </a:prstTxWarp>
          </a:bodyPr>
          <a:lstStyle>
            <a:lvl1pPr algn="r" defTabSz="925949" eaLnBrk="1" hangingPunct="1">
              <a:defRPr sz="1200"/>
            </a:lvl1pPr>
          </a:lstStyle>
          <a:p>
            <a:pPr>
              <a:defRPr/>
            </a:pPr>
            <a:fld id="{59D33C77-904B-4D07-846C-C74D89B41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1970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45570" cy="46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5" tIns="46824" rIns="93645" bIns="46824" numCol="1" anchor="t" anchorCtr="0" compatLnSpc="1">
            <a:prstTxWarp prst="textNoShape">
              <a:avLst/>
            </a:prstTxWarp>
          </a:bodyPr>
          <a:lstStyle>
            <a:lvl1pPr defTabSz="937011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942" y="0"/>
            <a:ext cx="3045570" cy="46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5" tIns="46824" rIns="93645" bIns="46824" numCol="1" anchor="t" anchorCtr="0" compatLnSpc="1">
            <a:prstTxWarp prst="textNoShape">
              <a:avLst/>
            </a:prstTxWarp>
          </a:bodyPr>
          <a:lstStyle>
            <a:lvl1pPr algn="r" defTabSz="937011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0088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6128" y="4420997"/>
            <a:ext cx="5610846" cy="418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5" tIns="46824" rIns="93645" bIns="468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5140"/>
            <a:ext cx="3045570" cy="4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5" tIns="46824" rIns="93645" bIns="46824" numCol="1" anchor="b" anchorCtr="0" compatLnSpc="1">
            <a:prstTxWarp prst="textNoShape">
              <a:avLst/>
            </a:prstTxWarp>
          </a:bodyPr>
          <a:lstStyle>
            <a:lvl1pPr defTabSz="937011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942" y="8845140"/>
            <a:ext cx="3045570" cy="4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5" tIns="46824" rIns="93645" bIns="46824" numCol="1" anchor="b" anchorCtr="0" compatLnSpc="1">
            <a:prstTxWarp prst="textNoShape">
              <a:avLst/>
            </a:prstTxWarp>
          </a:bodyPr>
          <a:lstStyle>
            <a:lvl1pPr algn="r" defTabSz="937011" eaLnBrk="1" hangingPunct="1">
              <a:defRPr sz="1200"/>
            </a:lvl1pPr>
          </a:lstStyle>
          <a:p>
            <a:pPr>
              <a:defRPr/>
            </a:pPr>
            <a:fld id="{1B4CF154-6C52-4FB6-9C16-246F47717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8501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latin typeface="Arial" pitchFamily="34" charset="0"/>
                <a:cs typeface="Arial" pitchFamily="34" charset="0"/>
              </a:defRPr>
            </a:lvl2pPr>
            <a:lvl3pPr marL="1257300" indent="-342900">
              <a:tabLst/>
              <a:defRPr>
                <a:latin typeface="Arial" pitchFamily="34" charset="0"/>
                <a:cs typeface="Arial" pitchFamily="34" charset="0"/>
              </a:defRPr>
            </a:lvl3pPr>
            <a:lvl4pPr marL="1714500" indent="-342900"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peGepDiscrepancyOneColor2005Dat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200" y="1828800"/>
            <a:ext cx="3914954" cy="3200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83403"/>
            <a:ext cx="914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0000FF"/>
                </a:solidFill>
              </a:rPr>
              <a:t>Exploring Proton Structure with Electrons and Positrons</a:t>
            </a:r>
            <a:endParaRPr lang="en-US" altLang="en-US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914400"/>
            <a:ext cx="40386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</a:t>
            </a:r>
            <a:r>
              <a:rPr lang="en-US" sz="1200" dirty="0" smtClean="0"/>
              <a:t>he proton electric form factor </a:t>
            </a:r>
            <a:r>
              <a:rPr lang="en-US" sz="1200" i="1" dirty="0" smtClean="0">
                <a:latin typeface="+mn-lt"/>
              </a:rPr>
              <a:t>G</a:t>
            </a:r>
            <a:r>
              <a:rPr lang="en-US" sz="1200" i="1" baseline="-25000" dirty="0" smtClean="0">
                <a:latin typeface="+mn-lt"/>
              </a:rPr>
              <a:t>E</a:t>
            </a:r>
            <a:r>
              <a:rPr lang="en-US" sz="1200" i="1" baseline="30000" dirty="0" smtClean="0">
                <a:latin typeface="+mn-lt"/>
              </a:rPr>
              <a:t>p</a:t>
            </a:r>
            <a:r>
              <a:rPr lang="en-US" sz="1200" dirty="0" smtClean="0"/>
              <a:t>, describes the proton charge distribution.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There is a discrepancy between </a:t>
            </a:r>
            <a:r>
              <a:rPr lang="en-US" sz="1200" i="1" dirty="0" err="1"/>
              <a:t>G</a:t>
            </a:r>
            <a:r>
              <a:rPr lang="en-US" sz="1200" i="1" baseline="-25000" dirty="0" err="1"/>
              <a:t>E</a:t>
            </a:r>
            <a:r>
              <a:rPr lang="en-US" sz="1200" i="1" baseline="30000" dirty="0" err="1"/>
              <a:t>p</a:t>
            </a:r>
            <a:r>
              <a:rPr lang="en-US" sz="1200" dirty="0" smtClean="0"/>
              <a:t> measurements with polarized and </a:t>
            </a:r>
            <a:r>
              <a:rPr lang="en-US" sz="1200" dirty="0" err="1" smtClean="0"/>
              <a:t>unpolarized</a:t>
            </a:r>
            <a:r>
              <a:rPr lang="en-US" sz="1200" dirty="0" smtClean="0"/>
              <a:t> electrons.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95800" y="5029200"/>
            <a:ext cx="449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The </a:t>
            </a:r>
            <a:r>
              <a:rPr lang="en-US" sz="1200" dirty="0"/>
              <a:t>positron to electron </a:t>
            </a:r>
            <a:r>
              <a:rPr lang="en-US" sz="1200" dirty="0" smtClean="0"/>
              <a:t>(</a:t>
            </a:r>
            <a:r>
              <a:rPr lang="en-US" sz="1200" dirty="0" err="1" smtClean="0"/>
              <a:t>e</a:t>
            </a:r>
            <a:r>
              <a:rPr lang="en-US" sz="1200" baseline="30000" dirty="0" err="1"/>
              <a:t>+</a:t>
            </a:r>
            <a:r>
              <a:rPr lang="en-US" sz="1200" dirty="0" err="1" smtClean="0"/>
              <a:t>p</a:t>
            </a:r>
            <a:r>
              <a:rPr lang="en-US" sz="1200" dirty="0" smtClean="0"/>
              <a:t>/e</a:t>
            </a:r>
            <a:r>
              <a:rPr lang="en-US" sz="1200" baseline="30000" dirty="0"/>
              <a:t>−</a:t>
            </a:r>
            <a:r>
              <a:rPr lang="en-US" sz="1200" dirty="0" smtClean="0"/>
              <a:t>p) ratios agree with </a:t>
            </a:r>
            <a:r>
              <a:rPr lang="en-US" sz="1200" dirty="0" err="1" smtClean="0"/>
              <a:t>hadronic</a:t>
            </a:r>
            <a:r>
              <a:rPr lang="en-US" sz="1200" dirty="0" smtClean="0"/>
              <a:t> </a:t>
            </a:r>
            <a:r>
              <a:rPr lang="en-US" sz="1200" dirty="0"/>
              <a:t>two photon </a:t>
            </a:r>
            <a:r>
              <a:rPr lang="en-US" sz="1200" dirty="0" smtClean="0"/>
              <a:t>exchange calculations</a:t>
            </a:r>
            <a:r>
              <a:rPr lang="en-US" sz="1200" dirty="0"/>
              <a:t>, which </a:t>
            </a:r>
            <a:r>
              <a:rPr lang="en-US" sz="1200" dirty="0" smtClean="0"/>
              <a:t>would resolve </a:t>
            </a:r>
            <a:r>
              <a:rPr lang="en-US" sz="1200" dirty="0"/>
              <a:t>the proton form factor </a:t>
            </a:r>
            <a:r>
              <a:rPr lang="en-US" sz="1200" dirty="0" smtClean="0"/>
              <a:t>discrepancy up to </a:t>
            </a:r>
            <a:r>
              <a:rPr lang="en-US" sz="1200" i="1" dirty="0" smtClean="0"/>
              <a:t>Q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~2.5 GeV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. This also has relevance for the proton radius extraction.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019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D. </a:t>
            </a:r>
            <a:r>
              <a:rPr lang="pt-BR" sz="1000" dirty="0" err="1"/>
              <a:t>Adikaram</a:t>
            </a:r>
            <a:r>
              <a:rPr lang="pt-BR" sz="1000" dirty="0"/>
              <a:t> </a:t>
            </a:r>
            <a:r>
              <a:rPr lang="pt-BR" sz="1000" i="1" dirty="0"/>
              <a:t>et al</a:t>
            </a:r>
            <a:r>
              <a:rPr lang="pt-BR" sz="1000" i="1" dirty="0" smtClean="0"/>
              <a:t>.</a:t>
            </a:r>
            <a:r>
              <a:rPr lang="pt-BR" sz="1000" dirty="0" smtClean="0"/>
              <a:t> </a:t>
            </a:r>
            <a:r>
              <a:rPr lang="pt-BR" sz="1000" dirty="0"/>
              <a:t>(</a:t>
            </a:r>
            <a:r>
              <a:rPr lang="pt-BR" sz="1000" dirty="0" smtClean="0"/>
              <a:t>Jefferson </a:t>
            </a:r>
            <a:r>
              <a:rPr lang="pt-BR" sz="1000" dirty="0" err="1"/>
              <a:t>Lab</a:t>
            </a:r>
            <a:r>
              <a:rPr lang="pt-BR" sz="1000" dirty="0"/>
              <a:t> CLAS </a:t>
            </a:r>
            <a:r>
              <a:rPr lang="pt-BR" sz="1000" dirty="0" err="1" smtClean="0"/>
              <a:t>Collaboration</a:t>
            </a:r>
            <a:r>
              <a:rPr lang="pt-BR" sz="1000" dirty="0" smtClean="0"/>
              <a:t>), </a:t>
            </a:r>
            <a:r>
              <a:rPr lang="pt-BR" sz="1000" i="1" dirty="0" err="1" smtClean="0"/>
              <a:t>Phys</a:t>
            </a:r>
            <a:r>
              <a:rPr lang="pt-BR" sz="1000" i="1" dirty="0" smtClean="0"/>
              <a:t>. Rev. </a:t>
            </a:r>
            <a:r>
              <a:rPr lang="pt-BR" sz="1000" i="1" dirty="0" err="1" smtClean="0"/>
              <a:t>Lett</a:t>
            </a:r>
            <a:r>
              <a:rPr lang="pt-BR" sz="1000" i="1" dirty="0" smtClean="0"/>
              <a:t>.</a:t>
            </a:r>
            <a:r>
              <a:rPr lang="pt-BR" sz="1000" dirty="0" smtClean="0"/>
              <a:t> </a:t>
            </a:r>
            <a:r>
              <a:rPr lang="pt-BR" sz="1000" b="1" dirty="0" smtClean="0"/>
              <a:t>114</a:t>
            </a:r>
            <a:r>
              <a:rPr lang="pt-BR" sz="1000" dirty="0" smtClean="0"/>
              <a:t> 062003 (</a:t>
            </a:r>
            <a:r>
              <a:rPr lang="pt-BR" sz="1000" dirty="0"/>
              <a:t>2015</a:t>
            </a:r>
            <a:r>
              <a:rPr lang="pt-BR" sz="1000" dirty="0" smtClean="0"/>
              <a:t>). </a:t>
            </a:r>
          </a:p>
          <a:p>
            <a:pPr algn="ctr"/>
            <a:r>
              <a:rPr lang="hu-HU" sz="1000" dirty="0" smtClean="0"/>
              <a:t>DOI</a:t>
            </a:r>
            <a:r>
              <a:rPr lang="hu-HU" sz="1000" dirty="0"/>
              <a:t>: http://dx.doi.org/10.1103/PhysRevLett.114.062003</a:t>
            </a:r>
            <a:endParaRPr lang="en-US" sz="1000" dirty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295400" y="2209800"/>
            <a:ext cx="1284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  <a:latin typeface="Cambria"/>
              </a:rPr>
              <a:t>Unpolarized</a:t>
            </a:r>
            <a:r>
              <a:rPr lang="en-US" sz="1200" dirty="0" smtClean="0">
                <a:solidFill>
                  <a:srgbClr val="FF0000"/>
                </a:solidFill>
                <a:latin typeface="Cambria"/>
              </a:rPr>
              <a:t> Measurements</a:t>
            </a:r>
            <a:endParaRPr lang="en-US" sz="1200" dirty="0">
              <a:solidFill>
                <a:srgbClr val="FF0000"/>
              </a:solidFill>
              <a:latin typeface="Cambria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600200" y="3657600"/>
            <a:ext cx="11778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latin typeface="Cambria"/>
              </a:rPr>
              <a:t>Polarized </a:t>
            </a:r>
            <a:r>
              <a:rPr lang="en-US" sz="1200" dirty="0">
                <a:solidFill>
                  <a:srgbClr val="0000FF"/>
                </a:solidFill>
                <a:latin typeface="Cambria"/>
              </a:rPr>
              <a:t>Measurements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5029200"/>
            <a:ext cx="41910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This big discrepancy is possibly due to two photon exchange, which can’t </a:t>
            </a:r>
            <a:r>
              <a:rPr lang="en-US" sz="1200" dirty="0"/>
              <a:t>be calculated </a:t>
            </a:r>
            <a:r>
              <a:rPr lang="en-US" sz="1200" dirty="0" smtClean="0"/>
              <a:t>exactly.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Comparing electron and positron scattering off protons directly measures the </a:t>
            </a:r>
            <a:r>
              <a:rPr lang="en-US" sz="1200" dirty="0"/>
              <a:t>two photon </a:t>
            </a:r>
            <a:r>
              <a:rPr lang="en-US" sz="1200" dirty="0" smtClean="0"/>
              <a:t>exchange correction.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4495800" y="914400"/>
            <a:ext cx="43434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A</a:t>
            </a:r>
            <a:r>
              <a:rPr lang="en-US" sz="1200" dirty="0" smtClean="0"/>
              <a:t> </a:t>
            </a:r>
            <a:r>
              <a:rPr lang="en-US" sz="1200" dirty="0"/>
              <a:t>mixed </a:t>
            </a:r>
            <a:r>
              <a:rPr lang="en-US" sz="1200" dirty="0" smtClean="0"/>
              <a:t>electron </a:t>
            </a:r>
            <a:r>
              <a:rPr lang="en-US" sz="1200" dirty="0"/>
              <a:t>and </a:t>
            </a:r>
            <a:r>
              <a:rPr lang="en-US" sz="1200" dirty="0" smtClean="0"/>
              <a:t>positron </a:t>
            </a:r>
            <a:r>
              <a:rPr lang="en-US" sz="1200" dirty="0"/>
              <a:t>beam </a:t>
            </a:r>
            <a:r>
              <a:rPr lang="en-US" sz="1200" dirty="0" smtClean="0"/>
              <a:t>was produced in </a:t>
            </a:r>
            <a:r>
              <a:rPr lang="en-US" sz="1200" dirty="0"/>
              <a:t>Jefferson Lab’s Hall B</a:t>
            </a:r>
            <a:r>
              <a:rPr lang="en-US" sz="1200" dirty="0" smtClean="0"/>
              <a:t>. </a:t>
            </a:r>
            <a:r>
              <a:rPr lang="en-US" sz="1200" dirty="0"/>
              <a:t>Complementary experiments at VEPP-3 at Novosibirsk and OLYMPUS at DESY used sequential </a:t>
            </a:r>
            <a:r>
              <a:rPr lang="en-US" sz="1200" dirty="0" smtClean="0"/>
              <a:t>beams.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</a:t>
            </a:r>
            <a:r>
              <a:rPr lang="en-US" sz="1200" dirty="0" smtClean="0"/>
              <a:t>he </a:t>
            </a:r>
            <a:r>
              <a:rPr lang="en-US" sz="1200" dirty="0"/>
              <a:t>scattered electron or positron and struck </a:t>
            </a:r>
            <a:r>
              <a:rPr lang="en-US" sz="1200" dirty="0" smtClean="0"/>
              <a:t>proton were detected </a:t>
            </a:r>
            <a:r>
              <a:rPr lang="en-US" sz="1200" dirty="0"/>
              <a:t>in the CEBAF Large Acceptance </a:t>
            </a:r>
            <a:r>
              <a:rPr lang="en-US" sz="1200" dirty="0" smtClean="0"/>
              <a:t>Spectrometer.</a:t>
            </a:r>
          </a:p>
        </p:txBody>
      </p:sp>
      <p:pic>
        <p:nvPicPr>
          <p:cNvPr id="5" name="Picture 4" descr="Ratio_comparision_hiQ2_no_VEPP3_larger_fon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8895" r="3083" b="4984"/>
          <a:stretch/>
        </p:blipFill>
        <p:spPr>
          <a:xfrm>
            <a:off x="4119800" y="2303041"/>
            <a:ext cx="4948000" cy="237837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800600" y="45720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Arial"/>
                <a:cs typeface="Arial"/>
              </a:rPr>
              <a:t>The </a:t>
            </a:r>
            <a:r>
              <a:rPr lang="en-US" sz="1000" i="1" dirty="0" err="1">
                <a:latin typeface="Arial"/>
                <a:cs typeface="Arial"/>
              </a:rPr>
              <a:t>e</a:t>
            </a:r>
            <a:r>
              <a:rPr lang="en-US" sz="1000" i="1" baseline="30000" dirty="0" err="1">
                <a:latin typeface="Arial"/>
                <a:cs typeface="Arial"/>
              </a:rPr>
              <a:t>+</a:t>
            </a:r>
            <a:r>
              <a:rPr lang="en-US" sz="1000" i="1" dirty="0" err="1">
                <a:latin typeface="Arial"/>
                <a:cs typeface="Arial"/>
              </a:rPr>
              <a:t>p</a:t>
            </a:r>
            <a:r>
              <a:rPr lang="en-US" sz="1000" i="1" dirty="0">
                <a:latin typeface="Arial"/>
                <a:cs typeface="Arial"/>
              </a:rPr>
              <a:t> and e</a:t>
            </a:r>
            <a:r>
              <a:rPr lang="en-US" sz="1000" i="1" baseline="30000" dirty="0">
                <a:latin typeface="Arial"/>
                <a:cs typeface="Arial"/>
              </a:rPr>
              <a:t>−</a:t>
            </a:r>
            <a:r>
              <a:rPr lang="en-US" sz="1000" i="1" dirty="0">
                <a:latin typeface="Arial"/>
                <a:cs typeface="Arial"/>
              </a:rPr>
              <a:t>p </a:t>
            </a:r>
            <a:r>
              <a:rPr lang="en-US" sz="1000" i="1" dirty="0" smtClean="0">
                <a:latin typeface="Arial"/>
                <a:cs typeface="Arial"/>
              </a:rPr>
              <a:t>cross </a:t>
            </a:r>
            <a:r>
              <a:rPr lang="en-US" sz="1000" i="1" dirty="0">
                <a:latin typeface="Arial"/>
                <a:cs typeface="Arial"/>
              </a:rPr>
              <a:t>section </a:t>
            </a:r>
            <a:r>
              <a:rPr lang="en-US" sz="1000" i="1" dirty="0" smtClean="0">
                <a:latin typeface="Arial"/>
                <a:cs typeface="Arial"/>
              </a:rPr>
              <a:t>ratio versus </a:t>
            </a:r>
          </a:p>
          <a:p>
            <a:pPr algn="ctr"/>
            <a:r>
              <a:rPr lang="en-US" sz="1000" i="1" dirty="0" smtClean="0">
                <a:latin typeface="Arial"/>
                <a:cs typeface="Arial"/>
              </a:rPr>
              <a:t>virtual photon polarization ε at Q</a:t>
            </a:r>
            <a:r>
              <a:rPr lang="en-US" sz="1000" i="1" baseline="30000" dirty="0" smtClean="0">
                <a:latin typeface="Arial"/>
                <a:cs typeface="Arial"/>
              </a:rPr>
              <a:t>2</a:t>
            </a:r>
            <a:r>
              <a:rPr lang="en-US" sz="1000" i="1" dirty="0" smtClean="0">
                <a:latin typeface="Arial"/>
                <a:cs typeface="Arial"/>
              </a:rPr>
              <a:t> = 1.5 GeV</a:t>
            </a:r>
            <a:r>
              <a:rPr lang="en-US" sz="1000" i="1" baseline="30000" dirty="0" smtClean="0">
                <a:latin typeface="Arial"/>
                <a:cs typeface="Arial"/>
              </a:rPr>
              <a:t>2</a:t>
            </a:r>
            <a:r>
              <a:rPr lang="en-US" sz="1000" i="1" dirty="0">
                <a:latin typeface="Arial"/>
                <a:cs typeface="Arial"/>
              </a:rPr>
              <a:t>.</a:t>
            </a:r>
            <a:r>
              <a:rPr lang="en-US" sz="1000" i="1" dirty="0" smtClean="0">
                <a:latin typeface="Arial"/>
                <a:cs typeface="Arial"/>
              </a:rPr>
              <a:t> </a:t>
            </a:r>
            <a:endParaRPr lang="en-US" sz="10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34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40800</TotalTime>
  <Words>223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3_JLab_PowerPoint1</vt:lpstr>
      <vt:lpstr>Slide 1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leemann</dc:creator>
  <cp:lastModifiedBy>Volker Burkert</cp:lastModifiedBy>
  <cp:revision>2709</cp:revision>
  <cp:lastPrinted>2015-01-13T15:30:02Z</cp:lastPrinted>
  <dcterms:created xsi:type="dcterms:W3CDTF">2015-03-17T17:43:00Z</dcterms:created>
  <dcterms:modified xsi:type="dcterms:W3CDTF">2015-03-18T03:26:28Z</dcterms:modified>
</cp:coreProperties>
</file>