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3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8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AEFC-10C4-41F9-8DF0-6364CFE1C94D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59A61-3EBE-4945-BFD1-92C851859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8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AEFC-10C4-41F9-8DF0-6364CFE1C94D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59A61-3EBE-4945-BFD1-92C851859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719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AEFC-10C4-41F9-8DF0-6364CFE1C94D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59A61-3EBE-4945-BFD1-92C851859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59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AEFC-10C4-41F9-8DF0-6364CFE1C94D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59A61-3EBE-4945-BFD1-92C851859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3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AEFC-10C4-41F9-8DF0-6364CFE1C94D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59A61-3EBE-4945-BFD1-92C851859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0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AEFC-10C4-41F9-8DF0-6364CFE1C94D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59A61-3EBE-4945-BFD1-92C851859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6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AEFC-10C4-41F9-8DF0-6364CFE1C94D}" type="datetimeFigureOut">
              <a:rPr lang="en-US" smtClean="0"/>
              <a:t>10/2/17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59A61-3EBE-4945-BFD1-92C851859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01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AEFC-10C4-41F9-8DF0-6364CFE1C94D}" type="datetimeFigureOut">
              <a:rPr lang="en-US" smtClean="0"/>
              <a:t>10/2/17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59A61-3EBE-4945-BFD1-92C851859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83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AEFC-10C4-41F9-8DF0-6364CFE1C94D}" type="datetimeFigureOut">
              <a:rPr lang="en-US" smtClean="0"/>
              <a:t>10/2/17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59A61-3EBE-4945-BFD1-92C851859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7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AEFC-10C4-41F9-8DF0-6364CFE1C94D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59A61-3EBE-4945-BFD1-92C851859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67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AEFC-10C4-41F9-8DF0-6364CFE1C94D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59A61-3EBE-4945-BFD1-92C851859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2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4AEFC-10C4-41F9-8DF0-6364CFE1C94D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59A61-3EBE-4945-BFD1-92C851859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3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362" y="934584"/>
            <a:ext cx="4136261" cy="3660263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61007" y="-182880"/>
            <a:ext cx="859452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defTabSz="914400"/>
            <a:endParaRPr lang="en-US" sz="2000" kern="0" dirty="0" smtClean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0" y="621778"/>
            <a:ext cx="9144000" cy="0"/>
          </a:xfrm>
          <a:prstGeom prst="line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</p:spPr>
        <p:txBody>
          <a:bodyPr wrap="none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5646"/>
            <a:ext cx="9144000" cy="616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defTabSz="914400"/>
            <a:r>
              <a:rPr lang="en-US" sz="1800" kern="0" dirty="0" smtClean="0">
                <a:solidFill>
                  <a:srgbClr val="0000FF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Measurements of ep </a:t>
            </a:r>
            <a:r>
              <a:rPr lang="en-US" sz="1800" kern="0" dirty="0" smtClean="0">
                <a:solidFill>
                  <a:srgbClr val="0000FF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  <a:sym typeface="Wingdings"/>
              </a:rPr>
              <a:t> </a:t>
            </a:r>
            <a:r>
              <a:rPr lang="en-US" sz="1800" kern="0" dirty="0" err="1" smtClean="0">
                <a:solidFill>
                  <a:srgbClr val="0000FF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  <a:sym typeface="Wingdings"/>
              </a:rPr>
              <a:t>e’p</a:t>
            </a:r>
            <a:r>
              <a:rPr lang="en-US" sz="1800" kern="0" dirty="0" err="1" smtClean="0">
                <a:solidFill>
                  <a:srgbClr val="0000FF"/>
                </a:solidFill>
                <a:latin typeface="Symbol" charset="2"/>
                <a:ea typeface="Symbol" charset="2"/>
                <a:cs typeface="Symbol" charset="2"/>
                <a:sym typeface="Wingdings"/>
              </a:rPr>
              <a:t>p</a:t>
            </a:r>
            <a:r>
              <a:rPr lang="en-US" sz="1800" kern="0" baseline="30000" dirty="0" err="1" smtClean="0">
                <a:solidFill>
                  <a:srgbClr val="0000FF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  <a:sym typeface="Wingdings"/>
              </a:rPr>
              <a:t>+</a:t>
            </a:r>
            <a:r>
              <a:rPr lang="en-US" sz="1800" kern="0" dirty="0" err="1" smtClean="0">
                <a:solidFill>
                  <a:srgbClr val="0000FF"/>
                </a:solidFill>
                <a:latin typeface="Symbol" charset="2"/>
                <a:ea typeface="Symbol" charset="2"/>
                <a:cs typeface="Symbol" charset="2"/>
                <a:sym typeface="Wingdings"/>
              </a:rPr>
              <a:t>p</a:t>
            </a:r>
            <a:r>
              <a:rPr lang="en-US" sz="1800" kern="0" baseline="30000" dirty="0" smtClean="0">
                <a:solidFill>
                  <a:srgbClr val="0000FF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  <a:sym typeface="Wingdings"/>
              </a:rPr>
              <a:t>-</a:t>
            </a:r>
            <a:r>
              <a:rPr lang="en-US" sz="1800" kern="0" dirty="0" smtClean="0">
                <a:solidFill>
                  <a:srgbClr val="0000FF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  <a:sym typeface="Wingdings"/>
              </a:rPr>
              <a:t> Cross Sections with CLAS at </a:t>
            </a:r>
          </a:p>
          <a:p>
            <a:pPr defTabSz="914400"/>
            <a:r>
              <a:rPr lang="en-US" sz="1800" kern="0" dirty="0" smtClean="0">
                <a:solidFill>
                  <a:srgbClr val="0000FF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  <a:sym typeface="Wingdings"/>
              </a:rPr>
              <a:t>1.40 GeV &lt; W &lt; 2.0 GeV and </a:t>
            </a:r>
            <a:r>
              <a:rPr lang="en-US" sz="1800" kern="0" dirty="0" smtClean="0">
                <a:solidFill>
                  <a:srgbClr val="0000FF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2.0 GeV</a:t>
            </a:r>
            <a:r>
              <a:rPr lang="en-US" sz="1800" kern="0" baseline="30000" dirty="0" smtClean="0">
                <a:solidFill>
                  <a:srgbClr val="0000FF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2 </a:t>
            </a:r>
            <a:r>
              <a:rPr lang="en-US" sz="1800" kern="0" dirty="0" smtClean="0">
                <a:solidFill>
                  <a:srgbClr val="0000FF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&lt; Q</a:t>
            </a:r>
            <a:r>
              <a:rPr lang="en-US" sz="1800" kern="0" baseline="30000" dirty="0" smtClean="0">
                <a:solidFill>
                  <a:srgbClr val="0000FF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2 </a:t>
            </a:r>
            <a:r>
              <a:rPr lang="en-US" sz="1800" kern="0" dirty="0" smtClean="0">
                <a:solidFill>
                  <a:srgbClr val="0000FF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&lt; 5.0 </a:t>
            </a:r>
            <a:r>
              <a:rPr lang="en-US" sz="1800" kern="0" dirty="0" smtClean="0">
                <a:solidFill>
                  <a:srgbClr val="0000FF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GeV</a:t>
            </a:r>
            <a:r>
              <a:rPr lang="en-US" sz="1800" kern="0" baseline="30000" dirty="0" smtClean="0">
                <a:solidFill>
                  <a:srgbClr val="0000FF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2</a:t>
            </a:r>
            <a:r>
              <a:rPr lang="en-US" sz="1800" kern="0" dirty="0" smtClean="0">
                <a:solidFill>
                  <a:srgbClr val="0000FF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719" y="721378"/>
            <a:ext cx="3581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Fully integrated </a:t>
            </a:r>
            <a:r>
              <a:rPr lang="en-US" sz="1200" b="1" u="sng" dirty="0" err="1">
                <a:solidFill>
                  <a:srgbClr val="000000"/>
                </a:solidFill>
                <a:latin typeface="Symbol" panose="05050102010706020507" pitchFamily="18" charset="2"/>
                <a:cs typeface="Arial" pitchFamily="34" charset="0"/>
              </a:rPr>
              <a:t>p</a:t>
            </a:r>
            <a:r>
              <a:rPr lang="en-US" sz="1200" b="1" u="sng" baseline="30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1200" b="1" u="sng" dirty="0" err="1">
                <a:solidFill>
                  <a:srgbClr val="000000"/>
                </a:solidFill>
                <a:latin typeface="Symbol" panose="05050102010706020507" pitchFamily="18" charset="2"/>
                <a:cs typeface="Arial" pitchFamily="34" charset="0"/>
              </a:rPr>
              <a:t>p</a:t>
            </a:r>
            <a:r>
              <a:rPr lang="en-US" sz="1200" b="1" u="sng" baseline="30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200" b="1" u="sng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1200" b="1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u="sng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electroproduction</a:t>
            </a:r>
            <a:r>
              <a:rPr lang="en-US" sz="1200" b="1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cross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sections off protons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37354" y="676682"/>
            <a:ext cx="4411267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E.L.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Isupov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V.D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Burkert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D.S. Carman, R.W.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Gothe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K. Hicks, B.S.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Ishkhanov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V.I. Mokeev and CLAS Collaboration,  Phys. Rev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 96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025209 (2017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1206500" y="1327512"/>
            <a:ext cx="12700" cy="2928295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2252938" y="1317498"/>
            <a:ext cx="0" cy="2026698"/>
          </a:xfrm>
          <a:prstGeom prst="line">
            <a:avLst/>
          </a:prstGeom>
          <a:noFill/>
          <a:ln w="2540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282455" y="3595233"/>
            <a:ext cx="907228" cy="4308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N(1440)1/2</a:t>
            </a:r>
            <a:r>
              <a:rPr lang="en-US" sz="105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r>
              <a:rPr lang="en-US" sz="105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N(1520)3/2</a:t>
            </a:r>
            <a:r>
              <a:rPr lang="en-US" sz="105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n-US" sz="1050" b="1" baseline="30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01691" y="2900545"/>
            <a:ext cx="1716558" cy="415498"/>
          </a:xfrm>
          <a:prstGeom prst="rect">
            <a:avLst/>
          </a:prstGeom>
          <a:noFill/>
          <a:ln>
            <a:solidFill>
              <a:srgbClr val="3333FF"/>
            </a:solidFill>
          </a:ln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6666FF"/>
                </a:solidFill>
                <a:latin typeface="Arial" pitchFamily="34" charset="0"/>
                <a:cs typeface="Arial" pitchFamily="34" charset="0"/>
              </a:rPr>
              <a:t>N(1685)5/2</a:t>
            </a:r>
            <a:r>
              <a:rPr lang="en-US" sz="1050" b="1" baseline="30000" dirty="0" smtClean="0">
                <a:solidFill>
                  <a:srgbClr val="6666FF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1050" b="1" dirty="0" smtClean="0">
                <a:solidFill>
                  <a:srgbClr val="6666FF"/>
                </a:solidFill>
                <a:latin typeface="Symbol" panose="05050102010706020507" pitchFamily="18" charset="2"/>
                <a:cs typeface="Arial" pitchFamily="34" charset="0"/>
              </a:rPr>
              <a:t>,D</a:t>
            </a:r>
            <a:r>
              <a:rPr lang="en-US" sz="1050" b="1" dirty="0" smtClean="0">
                <a:solidFill>
                  <a:srgbClr val="6666FF"/>
                </a:solidFill>
                <a:latin typeface="Arial" pitchFamily="34" charset="0"/>
                <a:cs typeface="Arial" pitchFamily="34" charset="0"/>
              </a:rPr>
              <a:t>(1700)3/2</a:t>
            </a:r>
            <a:r>
              <a:rPr lang="en-US" sz="1050" b="1" baseline="30000" dirty="0" smtClean="0">
                <a:solidFill>
                  <a:srgbClr val="6666FF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050" b="1" dirty="0" smtClean="0">
                <a:solidFill>
                  <a:srgbClr val="6666FF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6666FF"/>
                </a:solidFill>
                <a:latin typeface="Arial" pitchFamily="34" charset="0"/>
                <a:cs typeface="Arial" pitchFamily="34" charset="0"/>
              </a:rPr>
              <a:t>N(1740)3/2</a:t>
            </a:r>
            <a:r>
              <a:rPr lang="en-US" sz="1050" b="1" baseline="30000" dirty="0" smtClean="0">
                <a:solidFill>
                  <a:srgbClr val="6666FF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1050" b="1" dirty="0" smtClean="0">
                <a:solidFill>
                  <a:srgbClr val="6666FF"/>
                </a:solidFill>
                <a:latin typeface="Arial" pitchFamily="34" charset="0"/>
                <a:cs typeface="Arial" pitchFamily="34" charset="0"/>
              </a:rPr>
              <a:t>,N’(1720)3/2</a:t>
            </a:r>
            <a:r>
              <a:rPr lang="en-US" sz="1050" b="1" baseline="30000" dirty="0" smtClean="0">
                <a:solidFill>
                  <a:srgbClr val="6666FF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1050" b="1" baseline="30000" dirty="0">
              <a:solidFill>
                <a:srgbClr val="6666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026" y="4316026"/>
            <a:ext cx="2541974" cy="254197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851" y="1360937"/>
            <a:ext cx="3378899" cy="3185189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7331664" y="1697102"/>
            <a:ext cx="18870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 of nine</a:t>
            </a:r>
          </a:p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1-fold differential cross</a:t>
            </a:r>
          </a:p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sections within JM17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odel: 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7442200" y="2743200"/>
            <a:ext cx="502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442200" y="3251200"/>
            <a:ext cx="502920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442200" y="3733800"/>
            <a:ext cx="50292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051608" y="2612316"/>
            <a:ext cx="7970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Full JM17</a:t>
            </a:r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92722" y="3076495"/>
            <a:ext cx="10599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Non-resonant</a:t>
            </a:r>
          </a:p>
          <a:p>
            <a:r>
              <a:rPr lang="en-US" sz="105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contributions</a:t>
            </a:r>
            <a:endParaRPr lang="en-US" sz="105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992722" y="3538827"/>
            <a:ext cx="104227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Resonant</a:t>
            </a:r>
          </a:p>
          <a:p>
            <a:r>
              <a:rPr lang="en-US" sz="105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contributions</a:t>
            </a:r>
            <a:endParaRPr lang="en-US" sz="105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6533447" y="5063977"/>
            <a:ext cx="1048453" cy="3260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6498577" y="5809967"/>
            <a:ext cx="1183074" cy="3769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193851" y="5140911"/>
            <a:ext cx="155202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Full  </a:t>
            </a:r>
            <a:r>
              <a:rPr lang="en-US" sz="1050" b="1" dirty="0" err="1" smtClean="0">
                <a:latin typeface="Symbol" panose="05050102010706020507" pitchFamily="18" charset="2"/>
                <a:cs typeface="Arial" panose="020B0604020202020204" pitchFamily="34" charset="0"/>
              </a:rPr>
              <a:t>p</a:t>
            </a:r>
            <a:r>
              <a:rPr lang="en-US" sz="1050" b="1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1050" b="1" dirty="0" err="1" smtClean="0">
                <a:latin typeface="Symbol" panose="05050102010706020507" pitchFamily="18" charset="2"/>
                <a:cs typeface="Arial" panose="020B0604020202020204" pitchFamily="34" charset="0"/>
              </a:rPr>
              <a:t>p</a:t>
            </a:r>
            <a:r>
              <a:rPr lang="en-US" sz="1050" b="1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05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integrated</a:t>
            </a:r>
          </a:p>
          <a:p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ross section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113582" y="6153691"/>
            <a:ext cx="161775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Resonant contribution</a:t>
            </a:r>
          </a:p>
          <a:p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nd its uncertainties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8950" y="4553330"/>
            <a:ext cx="49178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First results on nine independent 1-fold differential and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fully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integrated</a:t>
            </a:r>
            <a:r>
              <a:rPr lang="en-US" sz="1200" b="1" dirty="0" smtClean="0">
                <a:latin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latin typeface="Symbol" panose="05050102010706020507" pitchFamily="18" charset="2"/>
                <a:cs typeface="Arial" panose="020B0604020202020204" pitchFamily="34" charset="0"/>
              </a:rPr>
              <a:t>p</a:t>
            </a:r>
            <a:r>
              <a:rPr lang="en-US" sz="1200" b="1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1200" b="1" dirty="0" err="1" smtClean="0">
                <a:latin typeface="Symbol" panose="05050102010706020507" pitchFamily="18" charset="2"/>
                <a:cs typeface="Arial" panose="020B0604020202020204" pitchFamily="34" charset="0"/>
              </a:rPr>
              <a:t>p</a:t>
            </a:r>
            <a:r>
              <a:rPr lang="en-US" sz="1200" b="1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cross sections in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this W/Q</a:t>
            </a:r>
            <a:r>
              <a:rPr lang="en-US" sz="12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domain</a:t>
            </a: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9063" indent="-119063">
              <a:buClr>
                <a:srgbClr val="C00000"/>
              </a:buClr>
            </a:pP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9063" indent="-119063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Successful data description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JM17 model should allow extraction of </a:t>
            </a:r>
            <a:r>
              <a:rPr lang="en-U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most </a:t>
            </a:r>
            <a:r>
              <a:rPr lang="en-U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resonance electrocouplings </a:t>
            </a:r>
            <a:r>
              <a:rPr lang="en-U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for Q</a:t>
            </a:r>
            <a:r>
              <a:rPr lang="en-US" sz="1200" b="1" u="sng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from 2.0 - 5.0 GeV</a:t>
            </a:r>
            <a:r>
              <a:rPr lang="en-US" sz="1200" b="1" u="sng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 first time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and for validation of new baryon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states</a:t>
            </a:r>
            <a:endParaRPr lang="en-US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9063" indent="-119063">
              <a:buClr>
                <a:srgbClr val="C00000"/>
              </a:buClr>
            </a:pP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9063" indent="-119063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Relative growth of resonant contributions with photon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virtualiity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12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emphasizes the capabilities of obtaining resonance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electrocouplings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the full Q</a:t>
            </a:r>
            <a:r>
              <a:rPr lang="en-US" sz="12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-range covered by the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measurements</a:t>
            </a: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8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186</Words>
  <Application>Microsoft Macintosh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Calibri Light</vt:lpstr>
      <vt:lpstr>MS PGothic</vt:lpstr>
      <vt:lpstr>Symbol</vt:lpstr>
      <vt:lpstr>Wingdings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Vikotz Mokeev</dc:creator>
  <cp:lastModifiedBy>Microsoft Office User</cp:lastModifiedBy>
  <cp:revision>29</cp:revision>
  <dcterms:created xsi:type="dcterms:W3CDTF">2017-10-01T16:18:07Z</dcterms:created>
  <dcterms:modified xsi:type="dcterms:W3CDTF">2017-10-02T12:19:35Z</dcterms:modified>
</cp:coreProperties>
</file>