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3"/>
    <p:restoredTop sz="96667"/>
  </p:normalViewPr>
  <p:slideViewPr>
    <p:cSldViewPr snapToGrid="0" snapToObjects="1">
      <p:cViewPr varScale="1">
        <p:scale>
          <a:sx n="116" d="100"/>
          <a:sy n="116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F771-475A-6942-841E-F5B4D4BAB14A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C5F7-9C6B-6F44-A9DD-D63DEA56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6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F771-475A-6942-841E-F5B4D4BAB14A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C5F7-9C6B-6F44-A9DD-D63DEA56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F771-475A-6942-841E-F5B4D4BAB14A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C5F7-9C6B-6F44-A9DD-D63DEA56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3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F771-475A-6942-841E-F5B4D4BAB14A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C5F7-9C6B-6F44-A9DD-D63DEA56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F771-475A-6942-841E-F5B4D4BAB14A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C5F7-9C6B-6F44-A9DD-D63DEA56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F771-475A-6942-841E-F5B4D4BAB14A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C5F7-9C6B-6F44-A9DD-D63DEA56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6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F771-475A-6942-841E-F5B4D4BAB14A}" type="datetimeFigureOut">
              <a:rPr lang="en-US" smtClean="0"/>
              <a:t>3/5/18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C5F7-9C6B-6F44-A9DD-D63DEA56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F771-475A-6942-841E-F5B4D4BAB14A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C5F7-9C6B-6F44-A9DD-D63DEA56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2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F771-475A-6942-841E-F5B4D4BAB14A}" type="datetimeFigureOut">
              <a:rPr lang="en-US" smtClean="0"/>
              <a:t>3/5/18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C5F7-9C6B-6F44-A9DD-D63DEA56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F771-475A-6942-841E-F5B4D4BAB14A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C5F7-9C6B-6F44-A9DD-D63DEA56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F771-475A-6942-841E-F5B4D4BAB14A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C5F7-9C6B-6F44-A9DD-D63DEA56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F771-475A-6942-841E-F5B4D4BAB14A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C5F7-9C6B-6F44-A9DD-D63DEA56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049" y="1"/>
            <a:ext cx="10515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Scalar mesons and </a:t>
            </a:r>
            <a:r>
              <a:rPr lang="en-US" sz="3600" dirty="0" err="1" smtClean="0"/>
              <a:t>glueballs</a:t>
            </a:r>
            <a:r>
              <a:rPr lang="en-US" sz="3600" dirty="0" smtClean="0"/>
              <a:t> from CLAS</a:t>
            </a:r>
            <a:endParaRPr lang="en-US" sz="36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3" y="815900"/>
            <a:ext cx="7123771" cy="165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83633" y="2475572"/>
            <a:ext cx="7123771" cy="11355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There are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4 isoscalar states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identified by experiment:   f</a:t>
            </a:r>
            <a:r>
              <a:rPr kumimoji="0" lang="en-GB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(980), f</a:t>
            </a:r>
            <a:r>
              <a:rPr kumimoji="0" lang="en-GB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(1370), f</a:t>
            </a:r>
            <a:r>
              <a:rPr kumimoji="0" lang="en-GB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(1500) and f</a:t>
            </a:r>
            <a:r>
              <a:rPr kumimoji="0" lang="en-GB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(1710)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There are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only 2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slots for the f</a:t>
            </a:r>
            <a:r>
              <a:rPr kumimoji="0" lang="en-GB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states in the quark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7" name="Frame 6"/>
          <p:cNvSpPr/>
          <p:nvPr/>
        </p:nvSpPr>
        <p:spPr>
          <a:xfrm>
            <a:off x="390293" y="1940312"/>
            <a:ext cx="6668430" cy="26763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33" y="3651761"/>
            <a:ext cx="3613518" cy="320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049" y="6032810"/>
            <a:ext cx="212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Lattice </a:t>
            </a:r>
            <a:r>
              <a:rPr lang="en-US" dirty="0" err="1" smtClean="0"/>
              <a:t>glueball</a:t>
            </a:r>
            <a:r>
              <a:rPr lang="en-US" dirty="0" smtClean="0"/>
              <a:t> mass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95346" y="5664820"/>
            <a:ext cx="13939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078" y="192291"/>
            <a:ext cx="2561063" cy="2015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48981" y="631234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K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K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0</a:t>
            </a:r>
            <a:endParaRPr lang="en-US" baseline="30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526" y="2400232"/>
            <a:ext cx="3417285" cy="23417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169" y="3744259"/>
            <a:ext cx="4241359" cy="30212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66609" y="474961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Mass(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7772675" y="3257535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Mass(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54646" y="2155816"/>
            <a:ext cx="251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coincidence K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K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5906428" y="391036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(1500)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906428" y="4749612"/>
            <a:ext cx="0" cy="1467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15527" y="5100642"/>
            <a:ext cx="3305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Result: The f</a:t>
            </a:r>
            <a:r>
              <a:rPr lang="en-US" baseline="-25000" dirty="0" smtClean="0"/>
              <a:t>0</a:t>
            </a:r>
            <a:r>
              <a:rPr lang="en-US" dirty="0" smtClean="0"/>
              <a:t>(1500) has a strong t-channel coupling to the photon, suggesting it does NOT have a significant </a:t>
            </a:r>
            <a:r>
              <a:rPr lang="en-US" dirty="0" err="1" smtClean="0"/>
              <a:t>glueball</a:t>
            </a:r>
            <a:r>
              <a:rPr lang="en-US" dirty="0" smtClean="0"/>
              <a:t> mixing.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0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Double-K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Photoproduction</a:t>
            </a:r>
            <a:r>
              <a:rPr lang="en-US" dirty="0" smtClean="0"/>
              <a:t> at CLAS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Ref: S. </a:t>
            </a:r>
            <a:r>
              <a:rPr lang="en-US" dirty="0" err="1" smtClean="0"/>
              <a:t>Chandavar</a:t>
            </a:r>
            <a:r>
              <a:rPr lang="en-US" dirty="0" smtClean="0"/>
              <a:t> et al. (CLAS) Phys. Rev. C 97, 025203 (2018).</a:t>
            </a:r>
          </a:p>
          <a:p>
            <a:pPr lvl="1"/>
            <a:r>
              <a:rPr lang="en-US" dirty="0" smtClean="0"/>
              <a:t>Reaction: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 p </a:t>
            </a:r>
            <a:r>
              <a:rPr lang="en-US" dirty="0" smtClean="0">
                <a:sym typeface="Wingdings"/>
              </a:rPr>
              <a:t> K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K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p  (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(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p</a:t>
            </a:r>
          </a:p>
          <a:p>
            <a:pPr lvl="1"/>
            <a:r>
              <a:rPr lang="en-US" dirty="0" smtClean="0">
                <a:sym typeface="Wingdings"/>
              </a:rPr>
              <a:t>Motivation: search for a f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meson  K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K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, which has definite CP = ++.</a:t>
            </a:r>
          </a:p>
          <a:p>
            <a:pPr lvl="1"/>
            <a:r>
              <a:rPr lang="en-US" dirty="0" smtClean="0">
                <a:sym typeface="Wingdings"/>
              </a:rPr>
              <a:t>The scalar mesons (f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) can mix with the J</a:t>
            </a:r>
            <a:r>
              <a:rPr lang="en-US" baseline="30000" dirty="0" smtClean="0">
                <a:sym typeface="Wingdings"/>
              </a:rPr>
              <a:t>PC</a:t>
            </a:r>
            <a:r>
              <a:rPr lang="en-US" dirty="0" smtClean="0">
                <a:sym typeface="Wingdings"/>
              </a:rPr>
              <a:t> = 0</a:t>
            </a:r>
            <a:r>
              <a:rPr lang="en-US" baseline="30000" dirty="0" smtClean="0">
                <a:sym typeface="Wingdings"/>
              </a:rPr>
              <a:t>++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glueball</a:t>
            </a:r>
            <a:r>
              <a:rPr lang="en-US" dirty="0" smtClean="0">
                <a:sym typeface="Wingdings"/>
              </a:rPr>
              <a:t> (lowest mass).</a:t>
            </a:r>
          </a:p>
          <a:p>
            <a:pPr lvl="1"/>
            <a:r>
              <a:rPr lang="en-US" dirty="0" smtClean="0">
                <a:sym typeface="Wingdings"/>
              </a:rPr>
              <a:t>The </a:t>
            </a:r>
            <a:r>
              <a:rPr lang="en-US" dirty="0" err="1" smtClean="0">
                <a:sym typeface="Wingdings"/>
              </a:rPr>
              <a:t>glueball</a:t>
            </a:r>
            <a:r>
              <a:rPr lang="en-US" dirty="0" smtClean="0">
                <a:sym typeface="Wingdings"/>
              </a:rPr>
              <a:t> has no charge, giving a weak coupling to the photon.</a:t>
            </a:r>
          </a:p>
          <a:p>
            <a:pPr lvl="1"/>
            <a:r>
              <a:rPr lang="en-US" dirty="0" smtClean="0">
                <a:sym typeface="Wingdings"/>
              </a:rPr>
              <a:t>CLAS data shows a clear peak for the f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(1500) with t-channel production.</a:t>
            </a:r>
          </a:p>
          <a:p>
            <a:pPr lvl="1"/>
            <a:r>
              <a:rPr lang="en-US" dirty="0" smtClean="0">
                <a:sym typeface="Wingdings"/>
              </a:rPr>
              <a:t>The paper shows f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(1500) for various cuts on Mandelstam variable t.</a:t>
            </a:r>
          </a:p>
          <a:p>
            <a:pPr lvl="1"/>
            <a:r>
              <a:rPr lang="en-US" dirty="0" smtClean="0">
                <a:sym typeface="Wingdings"/>
              </a:rPr>
              <a:t>Angular distributions are consistent with J=0 decay of f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 K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K</a:t>
            </a:r>
            <a:r>
              <a:rPr lang="en-US" baseline="-25000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smtClean="0">
                <a:sym typeface="Wingdings"/>
              </a:rPr>
              <a:t>Result: The f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(1500) has strong photo-coupling, so it is likely to have </a:t>
            </a:r>
            <a:r>
              <a:rPr lang="en-US" u="sng" dirty="0" smtClean="0">
                <a:sym typeface="Wingdings"/>
              </a:rPr>
              <a:t>small</a:t>
            </a:r>
            <a:r>
              <a:rPr lang="en-US" dirty="0" smtClean="0">
                <a:sym typeface="Wingdings"/>
              </a:rPr>
              <a:t> mixing with the </a:t>
            </a:r>
            <a:r>
              <a:rPr lang="en-US" dirty="0" err="1" smtClean="0">
                <a:sym typeface="Wingdings"/>
              </a:rPr>
              <a:t>glueball</a:t>
            </a:r>
            <a:r>
              <a:rPr lang="en-US" dirty="0" smtClean="0">
                <a:sym typeface="Wingdings"/>
              </a:rPr>
              <a:t>.  Hence the f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(1710) is likely mixed with the lowest-mass </a:t>
            </a:r>
            <a:r>
              <a:rPr lang="en-US" dirty="0" err="1" smtClean="0">
                <a:sym typeface="Wingdings"/>
              </a:rPr>
              <a:t>glueball</a:t>
            </a:r>
            <a:r>
              <a:rPr lang="en-US" dirty="0" smtClean="0">
                <a:sym typeface="Wingdings"/>
              </a:rPr>
              <a:t> state (0</a:t>
            </a:r>
            <a:r>
              <a:rPr lang="en-US" baseline="30000" dirty="0" smtClean="0">
                <a:sym typeface="Wingdings"/>
              </a:rPr>
              <a:t>++</a:t>
            </a:r>
            <a:r>
              <a:rPr lang="en-US" dirty="0" smtClean="0">
                <a:sym typeface="Wingdings"/>
              </a:rPr>
              <a:t>). Further data from CLAS12.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1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259</Words>
  <Application>Microsoft Macintosh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Calibri Light</vt:lpstr>
      <vt:lpstr>Papyrus</vt:lpstr>
      <vt:lpstr>Symbol</vt:lpstr>
      <vt:lpstr>Wingdings</vt:lpstr>
      <vt:lpstr>Arial</vt:lpstr>
      <vt:lpstr>Office Theme</vt:lpstr>
      <vt:lpstr>Scalar mesons and glueballs from CLAS</vt:lpstr>
      <vt:lpstr>Double-KS0 Photoproduction at CLAS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Scalar mesons and glueballs from CLAS</dc:title>
  <dc:creator>Kenneth Hicks</dc:creator>
  <cp:lastModifiedBy>Microsoft Office User</cp:lastModifiedBy>
  <cp:revision>7</cp:revision>
  <dcterms:created xsi:type="dcterms:W3CDTF">2018-03-05T13:56:09Z</dcterms:created>
  <dcterms:modified xsi:type="dcterms:W3CDTF">2018-03-05T18:39:00Z</dcterms:modified>
</cp:coreProperties>
</file>