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90" r:id="rId4"/>
    <p:sldId id="258" r:id="rId5"/>
    <p:sldId id="259" r:id="rId6"/>
    <p:sldId id="278" r:id="rId7"/>
    <p:sldId id="260" r:id="rId8"/>
    <p:sldId id="276" r:id="rId9"/>
    <p:sldId id="279" r:id="rId10"/>
    <p:sldId id="277" r:id="rId11"/>
    <p:sldId id="264" r:id="rId12"/>
    <p:sldId id="283" r:id="rId13"/>
    <p:sldId id="280" r:id="rId14"/>
    <p:sldId id="281" r:id="rId15"/>
    <p:sldId id="291" r:id="rId16"/>
    <p:sldId id="262" r:id="rId17"/>
    <p:sldId id="263" r:id="rId18"/>
    <p:sldId id="287" r:id="rId19"/>
    <p:sldId id="270" r:id="rId20"/>
    <p:sldId id="273" r:id="rId21"/>
    <p:sldId id="293" r:id="rId22"/>
    <p:sldId id="289" r:id="rId23"/>
    <p:sldId id="282" r:id="rId24"/>
    <p:sldId id="271" r:id="rId25"/>
    <p:sldId id="288" r:id="rId26"/>
    <p:sldId id="292" r:id="rId27"/>
    <p:sldId id="274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C5C5C5"/>
    <a:srgbClr val="00FF00"/>
    <a:srgbClr val="33CC33"/>
    <a:srgbClr val="FFCCFF"/>
    <a:srgbClr val="CCFFCC"/>
    <a:srgbClr val="008000"/>
    <a:srgbClr val="00CC00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A6221-3092-4934-A49F-ED89138C7DF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8FB5-9CA9-4EB5-AD14-DE742077E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4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7800" y="4876800"/>
            <a:ext cx="6324600" cy="144780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>
            <a:lvl1pPr marL="548640" indent="-411480">
              <a:buFontTx/>
              <a:buBlip>
                <a:blip r:embed="rId2"/>
              </a:buBlip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04800"/>
          </a:xfrm>
        </p:spPr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</p:spPr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77000"/>
            <a:ext cx="7620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6/6/2012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JLab Users Group Meeting 2012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 err="1" smtClean="0"/>
              <a:t>Hadronization</a:t>
            </a:r>
            <a:r>
              <a:rPr lang="en-US" dirty="0" smtClean="0"/>
              <a:t> and Color Transparency with CLAS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209800"/>
          </a:xfrm>
          <a:ln/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dirty="0" smtClean="0"/>
              <a:t>Hovanes Egiyan</a:t>
            </a:r>
            <a:endParaRPr lang="en-US" dirty="0" smtClean="0"/>
          </a:p>
          <a:p>
            <a:r>
              <a:rPr lang="en-US" dirty="0" smtClean="0"/>
              <a:t>Jefferson </a:t>
            </a:r>
            <a:r>
              <a:rPr lang="en-US" dirty="0" smtClean="0"/>
              <a:t>Lab</a:t>
            </a:r>
          </a:p>
          <a:p>
            <a:endParaRPr lang="en-US" dirty="0"/>
          </a:p>
          <a:p>
            <a:r>
              <a:rPr lang="en-US" dirty="0" smtClean="0"/>
              <a:t>for the CLAS Collaboration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47800" y="5257800"/>
            <a:ext cx="63246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Material provided by: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Kawtar</a:t>
            </a:r>
            <a:r>
              <a:rPr lang="en-US" dirty="0" smtClean="0"/>
              <a:t> </a:t>
            </a:r>
            <a:r>
              <a:rPr lang="en-US" dirty="0" err="1" smtClean="0"/>
              <a:t>Hafidi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Lamiaa</a:t>
            </a:r>
            <a:r>
              <a:rPr lang="en-US" dirty="0" smtClean="0"/>
              <a:t> </a:t>
            </a:r>
            <a:r>
              <a:rPr lang="en-US" dirty="0" err="1" smtClean="0"/>
              <a:t>Elfassi</a:t>
            </a:r>
            <a:endParaRPr lang="en-US" dirty="0" smtClean="0"/>
          </a:p>
          <a:p>
            <a:r>
              <a:rPr lang="en-US" dirty="0" smtClean="0"/>
              <a:t>	Raphael </a:t>
            </a:r>
            <a:r>
              <a:rPr lang="en-US" dirty="0" err="1" smtClean="0"/>
              <a:t>Dupre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Aji</a:t>
            </a:r>
            <a:r>
              <a:rPr lang="en-US" dirty="0" smtClean="0"/>
              <a:t> Daniel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Taisia</a:t>
            </a:r>
            <a:r>
              <a:rPr lang="en-US" dirty="0" smtClean="0"/>
              <a:t> </a:t>
            </a:r>
            <a:r>
              <a:rPr lang="en-US" dirty="0" err="1" smtClean="0"/>
              <a:t>Mineeva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Substantial attenuation increases with atomic number A. </a:t>
                </a:r>
              </a:p>
              <a:p>
                <a:pPr lvl="1"/>
                <a:r>
                  <a:rPr lang="en-US" dirty="0" smtClean="0"/>
                  <a:t>Quark energy loss or </a:t>
                </a:r>
                <a:r>
                  <a:rPr lang="en-US" dirty="0" err="1" smtClean="0"/>
                  <a:t>hadronic</a:t>
                </a:r>
                <a:r>
                  <a:rPr lang="en-US" dirty="0" smtClean="0"/>
                  <a:t> absorption.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Difference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 smtClean="0"/>
                  <a:t> for K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and K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, while not much difference between </a:t>
                </a:r>
                <a:r>
                  <a:rPr lang="en-US" dirty="0" err="1" smtClean="0"/>
                  <a:t>pions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Different type of valence quarks.</a:t>
                </a:r>
              </a:p>
              <a:p>
                <a:endParaRPr lang="en-US" dirty="0"/>
              </a:p>
              <a:p>
                <a:r>
                  <a:rPr lang="en-US" dirty="0" smtClean="0"/>
                  <a:t>Substantial </a:t>
                </a:r>
                <a:r>
                  <a:rPr lang="en-US" dirty="0"/>
                  <a:t>nuclear attenuation observed as a function of </a:t>
                </a:r>
                <a:r>
                  <a:rPr lang="en-US" dirty="0" smtClean="0"/>
                  <a:t>kinematic variables </a:t>
                </a:r>
                <a:r>
                  <a:rPr lang="en-US" dirty="0" smtClean="0">
                    <a:latin typeface="Symbol" pitchFamily="18" charset="2"/>
                  </a:rPr>
                  <a:t>n</a:t>
                </a:r>
                <a:r>
                  <a:rPr lang="en-US" dirty="0"/>
                  <a:t>, z, 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T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smtClean="0"/>
                  <a:t>Q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Increase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/>
                  <a:t> versus 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Symbol" pitchFamily="18" charset="2"/>
                  </a:rPr>
                  <a:t>n</a:t>
                </a:r>
                <a:r>
                  <a:rPr lang="en-US" dirty="0" smtClean="0"/>
                  <a:t> can be due to the </a:t>
                </a:r>
              </a:p>
              <a:p>
                <a:pPr lvl="1"/>
                <a:r>
                  <a:rPr lang="en-US" dirty="0" smtClean="0"/>
                  <a:t>increase </a:t>
                </a:r>
                <a:r>
                  <a:rPr lang="en-US" dirty="0"/>
                  <a:t>of the formation length with higher </a:t>
                </a:r>
                <a:r>
                  <a:rPr lang="en-US" dirty="0">
                    <a:latin typeface="Symbol" pitchFamily="18" charset="2"/>
                  </a:rPr>
                  <a:t>n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partonic</a:t>
                </a:r>
                <a:r>
                  <a:rPr lang="en-US" dirty="0" smtClean="0"/>
                  <a:t> energy loss independent of energy. </a:t>
                </a:r>
              </a:p>
              <a:p>
                <a:endParaRPr lang="en-US" dirty="0"/>
              </a:p>
              <a:p>
                <a:r>
                  <a:rPr lang="en-US" dirty="0" smtClean="0"/>
                  <a:t>Decrease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 smtClean="0"/>
                  <a:t> versus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 can be explained by </a:t>
                </a:r>
              </a:p>
              <a:p>
                <a:pPr lvl="1"/>
                <a:r>
                  <a:rPr lang="en-US" dirty="0" smtClean="0"/>
                  <a:t>shift in </a:t>
                </a:r>
                <a:r>
                  <a:rPr lang="en-US" i="1" dirty="0" smtClean="0"/>
                  <a:t>z </a:t>
                </a:r>
                <a:r>
                  <a:rPr lang="en-US" dirty="0" smtClean="0"/>
                  <a:t>due energy loss by </a:t>
                </a:r>
                <a:r>
                  <a:rPr lang="en-US" dirty="0" err="1" smtClean="0"/>
                  <a:t>partons</a:t>
                </a:r>
                <a:r>
                  <a:rPr lang="en-US" dirty="0" smtClean="0"/>
                  <a:t> and the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-dependence of FF; </a:t>
                </a:r>
                <a:endParaRPr lang="en-US" dirty="0"/>
              </a:p>
              <a:p>
                <a:pPr lvl="1"/>
                <a:r>
                  <a:rPr lang="en-US" dirty="0" smtClean="0"/>
                  <a:t>absorption over a shorter formation length.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Broadening </a:t>
                </a:r>
                <a:r>
                  <a:rPr lang="en-US" dirty="0"/>
                  <a:t>of 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T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due to re-scattering, </a:t>
                </a:r>
                <a:r>
                  <a:rPr lang="en-US" dirty="0" smtClean="0"/>
                  <a:t>enhanced multiplicity ratios at large p</a:t>
                </a:r>
                <a:r>
                  <a:rPr lang="en-US" baseline="-25000" dirty="0" smtClean="0"/>
                  <a:t>T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, as </a:t>
                </a:r>
                <a:r>
                  <a:rPr lang="en-US" dirty="0"/>
                  <a:t>observed in </a:t>
                </a:r>
                <a:r>
                  <a:rPr lang="en-US" dirty="0" smtClean="0"/>
                  <a:t>p-A </a:t>
                </a:r>
                <a:r>
                  <a:rPr lang="en-US" dirty="0"/>
                  <a:t>scattering </a:t>
                </a:r>
                <a:r>
                  <a:rPr lang="en-US" dirty="0" smtClean="0"/>
                  <a:t>and heavy-ion collisions.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etailed </a:t>
                </a:r>
                <a:r>
                  <a:rPr lang="en-US" dirty="0"/>
                  <a:t>two-dimensional studies of the </a:t>
                </a:r>
                <a:r>
                  <a:rPr lang="en-US" dirty="0" smtClean="0"/>
                  <a:t>nuclear attenuation </a:t>
                </a:r>
                <a:r>
                  <a:rPr lang="en-US" dirty="0"/>
                  <a:t>is performed as functions of </a:t>
                </a:r>
                <a:r>
                  <a:rPr lang="en-US" dirty="0">
                    <a:latin typeface="Symbol" pitchFamily="18" charset="2"/>
                  </a:rPr>
                  <a:t>n</a:t>
                </a:r>
                <a:r>
                  <a:rPr lang="en-US" dirty="0"/>
                  <a:t> and z, </a:t>
                </a:r>
                <a:r>
                  <a:rPr lang="en-US" dirty="0" smtClean="0"/>
                  <a:t>scaling with </a:t>
                </a:r>
                <a:r>
                  <a:rPr lang="en-US" i="1" dirty="0" err="1" smtClean="0"/>
                  <a:t>L</a:t>
                </a:r>
                <a:r>
                  <a:rPr lang="en-US" i="1" baseline="-25000" dirty="0" err="1" smtClean="0"/>
                  <a:t>c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137160" indent="0">
                  <a:buNone/>
                </a:pPr>
                <a:endParaRPr lang="en-US" dirty="0" smtClean="0"/>
              </a:p>
              <a:p>
                <a:r>
                  <a:rPr lang="en-US" dirty="0"/>
                  <a:t>F</a:t>
                </a:r>
                <a:r>
                  <a:rPr lang="en-US" dirty="0" smtClean="0"/>
                  <a:t>ormation </a:t>
                </a:r>
                <a:r>
                  <a:rPr lang="en-US" dirty="0"/>
                  <a:t>length dependence of the </a:t>
                </a:r>
                <a:r>
                  <a:rPr lang="en-US" dirty="0" smtClean="0"/>
                  <a:t>nuclear attenuation </a:t>
                </a:r>
                <a:r>
                  <a:rPr lang="en-US" dirty="0"/>
                  <a:t>has been </a:t>
                </a:r>
                <a:r>
                  <a:rPr lang="en-US" dirty="0" smtClean="0"/>
                  <a:t>studied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More statistics, more channels and multidimensional binning is needed.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CLAS </a:t>
            </a:r>
            <a:r>
              <a:rPr dirty="0" smtClean="0"/>
              <a:t>EG</a:t>
            </a:r>
            <a:r>
              <a:rPr lang="en-US" dirty="0" smtClean="0"/>
              <a:t>2 Run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3657600" cy="2514600"/>
          </a:xfrm>
          <a:ln/>
        </p:spPr>
        <p:txBody>
          <a:bodyPr>
            <a:normAutofit/>
          </a:bodyPr>
          <a:lstStyle/>
          <a:p>
            <a:pPr marL="287338" indent="-227013"/>
            <a:r>
              <a:rPr lang="en-US" sz="1800" dirty="0"/>
              <a:t>Electron Beam </a:t>
            </a:r>
            <a:r>
              <a:rPr lang="en-US" sz="1800" dirty="0" smtClean="0"/>
              <a:t>5 GeV </a:t>
            </a:r>
            <a:r>
              <a:rPr lang="en-US" sz="1800" dirty="0"/>
              <a:t>(50 days) &amp; </a:t>
            </a:r>
            <a:r>
              <a:rPr lang="en-US" sz="1800" dirty="0" smtClean="0"/>
              <a:t>4 GeV </a:t>
            </a:r>
            <a:r>
              <a:rPr lang="en-US" sz="1800" dirty="0"/>
              <a:t>(7days</a:t>
            </a:r>
            <a:r>
              <a:rPr lang="en-US" sz="1800" dirty="0" smtClean="0"/>
              <a:t>)</a:t>
            </a:r>
          </a:p>
          <a:p>
            <a:pPr marL="287338" indent="-227013"/>
            <a:endParaRPr lang="en-US" sz="1800" dirty="0"/>
          </a:p>
          <a:p>
            <a:pPr marL="287338" indent="-227013"/>
            <a:r>
              <a:rPr lang="en-US" sz="1800" dirty="0"/>
              <a:t>Targets: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H&amp;Fe</a:t>
            </a:r>
            <a:r>
              <a:rPr lang="en-US" sz="1800" dirty="0"/>
              <a:t>,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H&amp;C</a:t>
            </a:r>
            <a:r>
              <a:rPr lang="en-US" sz="1800" dirty="0"/>
              <a:t>,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H&amp;Pb</a:t>
            </a:r>
          </a:p>
          <a:p>
            <a:pPr marL="287338" indent="-227013"/>
            <a:endParaRPr lang="en-US" sz="1800" dirty="0" smtClean="0"/>
          </a:p>
          <a:p>
            <a:pPr marL="287338" indent="-227013"/>
            <a:r>
              <a:rPr lang="en-US" sz="1800" dirty="0"/>
              <a:t>Luminosity ~ 2x10</a:t>
            </a:r>
            <a:r>
              <a:rPr lang="en-US" sz="1800" baseline="30000" dirty="0"/>
              <a:t>34</a:t>
            </a:r>
            <a:r>
              <a:rPr lang="en-US" sz="1800" dirty="0"/>
              <a:t> 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endParaRPr sz="1800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599"/>
            <a:ext cx="513238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4" y="3352800"/>
            <a:ext cx="3046258" cy="33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eg2_target_withfingers"/>
          <p:cNvPicPr>
            <a:picLocks noChangeAspect="1" noChangeArrowheads="1"/>
          </p:cNvPicPr>
          <p:nvPr/>
        </p:nvPicPr>
        <p:blipFill>
          <a:blip r:embed="rId4" cstate="print"/>
          <a:srcRect l="24521" t="47569" r="26439" b="20972"/>
          <a:stretch>
            <a:fillRect/>
          </a:stretch>
        </p:blipFill>
        <p:spPr bwMode="auto">
          <a:xfrm rot="2374452">
            <a:off x="6509089" y="669167"/>
            <a:ext cx="2608263" cy="22352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3810000"/>
            <a:ext cx="381000" cy="2714624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5688" y="3810000"/>
            <a:ext cx="210312" cy="271462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3810000"/>
            <a:ext cx="304800" cy="8382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4038600"/>
            <a:ext cx="685800" cy="6096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168" y="3352800"/>
            <a:ext cx="1703832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Al + MT target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190128" y="3967301"/>
            <a:ext cx="1295400" cy="214311"/>
          </a:xfrm>
          <a:prstGeom prst="straightConnector1">
            <a:avLst/>
          </a:prstGeom>
          <a:ln w="82550">
            <a:solidFill>
              <a:srgbClr val="33CC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1007015">
            <a:off x="7647329" y="4073146"/>
            <a:ext cx="132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BEAM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844408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Hakobyan</a:t>
            </a:r>
            <a:r>
              <a:rPr lang="en-US" sz="1200" dirty="0" smtClean="0"/>
              <a:t> et al, NIM A592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29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𝒔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𝟎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Analysis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5200" b="-5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0"/>
                <a:ext cx="4572000" cy="4556760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&gt;1</m:t>
                    </m:r>
                  </m:oMath>
                </a14:m>
                <a:r>
                  <a:rPr lang="en-US" b="0" dirty="0" smtClean="0">
                    <a:latin typeface="Cambria Math"/>
                    <a:cs typeface="Times New Roman" pitchFamily="18" charset="0"/>
                  </a:rPr>
                  <a:t> GeV</a:t>
                </a:r>
                <a:r>
                  <a:rPr lang="en-US" b="0" baseline="30000" dirty="0" smtClean="0">
                    <a:latin typeface="Cambria Math"/>
                    <a:cs typeface="Times New Roman" pitchFamily="18" charset="0"/>
                  </a:rPr>
                  <a:t>2</a:t>
                </a:r>
                <a:r>
                  <a:rPr lang="en-US" b="0" i="1" dirty="0" smtClean="0">
                    <a:latin typeface="Cambria Math"/>
                    <a:cs typeface="Times New Roman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&gt;2</m:t>
                    </m:r>
                  </m:oMath>
                </a14:m>
                <a:r>
                  <a:rPr lang="en-US" b="0" i="1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b="0" dirty="0" smtClean="0">
                    <a:latin typeface="Cambria Math"/>
                    <a:cs typeface="Times New Roman" pitchFamily="18" charset="0"/>
                  </a:rPr>
                  <a:t>GeV </a:t>
                </a:r>
              </a:p>
              <a:p>
                <a:pPr lvl="1"/>
                <a:r>
                  <a:rPr lang="en-US" dirty="0" smtClean="0">
                    <a:latin typeface="Cambria Math"/>
                    <a:cs typeface="Times New Roman" pitchFamily="18" charset="0"/>
                  </a:rPr>
                  <a:t>To select DIS </a:t>
                </a:r>
                <a:r>
                  <a:rPr lang="en-US" dirty="0" smtClean="0">
                    <a:latin typeface="Cambria Math"/>
                    <a:cs typeface="Times New Roman" pitchFamily="18" charset="0"/>
                  </a:rPr>
                  <a:t>kinematics</a:t>
                </a:r>
                <a:endParaRPr lang="en-US" dirty="0">
                  <a:latin typeface="Cambria Math"/>
                  <a:cs typeface="Times New Roman" pitchFamily="18" charset="0"/>
                </a:endParaRPr>
              </a:p>
              <a:p>
                <a:pPr lvl="1"/>
                <a:endParaRPr lang="en-US" i="1" kern="0" dirty="0" smtClean="0">
                  <a:latin typeface="Times New Roman" pitchFamily="18" charset="0"/>
                  <a:ea typeface="ＭＳ Ｐゴシック" pitchFamily="-105" charset="-128"/>
                  <a:cs typeface="Times New Roman" pitchFamily="18" charset="0"/>
                  <a:sym typeface="Symbol" pitchFamily="-105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0.85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 to avoid regions with large Rad. Corrections.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𝒔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𝟎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–s are found using </a:t>
                </a:r>
                <a:r>
                  <a:rPr lang="en-US" dirty="0" err="1" smtClean="0">
                    <a:latin typeface="Symbol" pitchFamily="18" charset="2"/>
                  </a:rPr>
                  <a:t>p</a:t>
                </a:r>
                <a:r>
                  <a:rPr lang="en-US" baseline="30000" dirty="0" err="1" smtClean="0"/>
                  <a:t>+</a:t>
                </a:r>
                <a:r>
                  <a:rPr lang="en-US" dirty="0" err="1" smtClean="0">
                    <a:latin typeface="Symbol" pitchFamily="18" charset="2"/>
                  </a:rPr>
                  <a:t>p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 pairs.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Kaon</a:t>
                </a:r>
                <a:r>
                  <a:rPr lang="en-US" dirty="0" smtClean="0"/>
                  <a:t> yields are extracted by fitting the yields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𝒔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𝟎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–</a:t>
                </a:r>
                <a:r>
                  <a:rPr lang="en-US" dirty="0" smtClean="0"/>
                  <a:t>s in 0.425 &lt;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𝜋𝜋</m:t>
                    </m:r>
                  </m:oMath>
                </a14:m>
                <a:r>
                  <a:rPr lang="en-US" dirty="0" smtClean="0"/>
                  <a:t>&lt; 0.575 GeV.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Acceptance corrections are estimated using PYTHIA generator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Radiative effects are part of systematic uncertainties.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0"/>
                <a:ext cx="4572000" cy="4556760"/>
              </a:xfrm>
              <a:blipFill rotWithShape="1">
                <a:blip r:embed="rId3"/>
                <a:stretch>
                  <a:fillRect t="-1203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22" name="Picture 2" descr="C:\Users\hovanes\Documents\Dropbox\Presentations\UGM 2012\q2_x.png"/>
          <p:cNvPicPr>
            <a:picLocks noChangeAspect="1" noChangeArrowheads="1"/>
          </p:cNvPicPr>
          <p:nvPr/>
        </p:nvPicPr>
        <p:blipFill>
          <a:blip r:embed="rId4" cstate="print"/>
          <a:srcRect t="9410" r="6878" b="2141"/>
          <a:stretch>
            <a:fillRect/>
          </a:stretch>
        </p:blipFill>
        <p:spPr bwMode="auto">
          <a:xfrm>
            <a:off x="5486400" y="1143000"/>
            <a:ext cx="3036508" cy="2594803"/>
          </a:xfrm>
          <a:prstGeom prst="rect">
            <a:avLst/>
          </a:prstGeom>
          <a:noFill/>
        </p:spPr>
      </p:pic>
      <p:pic>
        <p:nvPicPr>
          <p:cNvPr id="21506" name="Picture 2" descr="C:\Users\hovanes.Demq\Documents\Dropbox\Presentations\UGM 2012\Pb_nuc_0.15_K0peak_pt2de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2950234" cy="25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84252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Daniel et al., </a:t>
            </a:r>
            <a:r>
              <a:rPr lang="en-US" sz="1200" b="1" dirty="0" err="1"/>
              <a:t>Phys.Lett</a:t>
            </a:r>
            <a:r>
              <a:rPr lang="en-US" sz="1200" b="1" dirty="0"/>
              <a:t>. B706 (2011)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CLAS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dirty="0" smtClean="0"/>
                  <a:t> Results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t="-15200" b="-5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mrat_z_final_hermesX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276" r="9952" b="7068"/>
          <a:stretch>
            <a:fillRect/>
          </a:stretch>
        </p:blipFill>
        <p:spPr>
          <a:xfrm>
            <a:off x="0" y="1219200"/>
            <a:ext cx="4717390" cy="32245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84252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Daniel et al., </a:t>
            </a:r>
            <a:r>
              <a:rPr lang="en-US" sz="1200" b="1" dirty="0" err="1"/>
              <a:t>Phys.Lett</a:t>
            </a:r>
            <a:r>
              <a:rPr lang="en-US" sz="1200" b="1" dirty="0"/>
              <a:t>. B706 (2011)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4724401"/>
                <a:ext cx="8534400" cy="1828800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 lnSpcReduction="10000"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trend in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-dependence is similar to that of HERMES data on charged </a:t>
                </a:r>
                <a:r>
                  <a:rPr lang="en-US" dirty="0" err="1" smtClean="0"/>
                  <a:t>kaons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err="1" smtClean="0"/>
                  <a:t>GiBUU</a:t>
                </a:r>
                <a:r>
                  <a:rPr lang="en-US" dirty="0" smtClean="0"/>
                  <a:t> model describes the new CLAS data.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Sup>
                      <m:sSub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dependence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show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clear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target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dependence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for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Sup>
                      <m:sSub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&lt;0.2</m:t>
                    </m:r>
                  </m:oMath>
                </a14:m>
                <a:r>
                  <a:rPr lang="en-US" dirty="0" smtClean="0"/>
                  <a:t> GeV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Hint of Cronin effect.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724401"/>
                <a:ext cx="8534400" cy="1828800"/>
              </a:xfrm>
              <a:prstGeom prst="rect">
                <a:avLst/>
              </a:prstGeom>
              <a:blipFill rotWithShape="1">
                <a:blip r:embed="rId4"/>
                <a:stretch>
                  <a:fillRect l="-286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797543" y="1219200"/>
            <a:ext cx="4346457" cy="3224775"/>
            <a:chOff x="4797543" y="1219200"/>
            <a:chExt cx="4346457" cy="3224775"/>
          </a:xfrm>
        </p:grpSpPr>
        <p:pic>
          <p:nvPicPr>
            <p:cNvPr id="29698" name="Picture 2" descr="C:\Users\hovanes\Documents\Dropbox\Presentations\UGM 2012\mrat_pt2_final.png"/>
            <p:cNvPicPr>
              <a:picLocks noChangeAspect="1" noChangeArrowheads="1"/>
            </p:cNvPicPr>
            <p:nvPr/>
          </p:nvPicPr>
          <p:blipFill>
            <a:blip r:embed="rId5" cstate="print"/>
            <a:srcRect t="12353" r="9818" b="1059"/>
            <a:stretch>
              <a:fillRect/>
            </a:stretch>
          </p:blipFill>
          <p:spPr bwMode="auto">
            <a:xfrm>
              <a:off x="4797543" y="1219200"/>
              <a:ext cx="4346457" cy="322477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562600" y="1513070"/>
              <a:ext cx="148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0.3 &lt; z &lt; 0.8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578" name="Picture 2" descr="C:\Users\hovanes.Demq\Documents\Dropbox\Presentations\UGM 2012\mrat_z_final_buu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 r="9988" b="6798"/>
          <a:stretch/>
        </p:blipFill>
        <p:spPr bwMode="auto">
          <a:xfrm>
            <a:off x="1" y="1219200"/>
            <a:ext cx="4721135" cy="3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hovanes.Demq\Documents\Dropbox\Presentations\UGM 2012\RvspT2_in_ZVbi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8" t="33833" r="37307" b="36987"/>
          <a:stretch/>
        </p:blipFill>
        <p:spPr bwMode="auto">
          <a:xfrm>
            <a:off x="713232" y="875706"/>
            <a:ext cx="3984946" cy="28468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9398450">
            <a:off x="2083918" y="141246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  <a:cs typeface="Lucida Sans" pitchFamily="34" charset="0"/>
              </a:rPr>
              <a:t>CLAS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  <a:cs typeface="Lucida Sans" pitchFamily="34" charset="0"/>
              </a:rPr>
              <a:t>PRELIMINARY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 Pion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901325"/>
                <a:ext cx="4419600" cy="242316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 smtClean="0"/>
                  <a:t>Data on </a:t>
                </a:r>
                <a:r>
                  <a:rPr lang="en-US" dirty="0" smtClean="0">
                    <a:latin typeface="Symbol" pitchFamily="18" charset="2"/>
                  </a:rPr>
                  <a:t>p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Symbol" pitchFamily="18" charset="2"/>
                  </a:rPr>
                  <a:t>p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Symbol" pitchFamily="18" charset="2"/>
                  </a:rPr>
                  <a:t>p</a:t>
                </a:r>
                <a:r>
                  <a:rPr lang="en-US" baseline="30000" dirty="0" smtClean="0"/>
                  <a:t>0</a:t>
                </a:r>
                <a:r>
                  <a:rPr lang="en-US" dirty="0" smtClean="0"/>
                  <a:t>, K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will be finalized in the near future.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Very high statistical accuracy of the pion data allowing multidimensional binning</a:t>
                </a:r>
              </a:p>
              <a:p>
                <a:endParaRPr lang="en-US" dirty="0"/>
              </a:p>
              <a:p>
                <a:r>
                  <a:rPr lang="en-US" dirty="0" smtClean="0"/>
                  <a:t>Cronin effect can be seen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bSup>
                      <m:sSub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</m:t>
                    </m:r>
                  </m:oMath>
                </a14:m>
                <a:r>
                  <a:rPr lang="en-US" dirty="0" smtClean="0"/>
                  <a:t>ncreasing with A, indication of saturation.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Data analysis needs to finalized.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901325"/>
                <a:ext cx="4419600" cy="2423160"/>
              </a:xfrm>
              <a:blipFill rotWithShape="1">
                <a:blip r:embed="rId3"/>
                <a:stretch>
                  <a:fillRect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990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Dupre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"/>
          <a:stretch/>
        </p:blipFill>
        <p:spPr bwMode="auto">
          <a:xfrm>
            <a:off x="5029200" y="875706"/>
            <a:ext cx="3657600" cy="284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43" y="3774595"/>
            <a:ext cx="3608657" cy="267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1" y="13716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Mineeva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6900" y="2022124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Dupre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0964" y="3962400"/>
            <a:ext cx="1050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200" dirty="0" err="1" smtClean="0">
                <a:solidFill>
                  <a:schemeClr val="bg1"/>
                </a:solidFill>
              </a:rPr>
              <a:t>Dupre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Hakobyan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hovanes.Demq\Documents\Dropbox\Presentations\UGM 2012\nic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2" y="152400"/>
            <a:ext cx="8605884" cy="635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762000"/>
          </a:xfrm>
        </p:spPr>
        <p:txBody>
          <a:bodyPr/>
          <a:lstStyle/>
          <a:p>
            <a:r>
              <a:rPr lang="en-US" dirty="0" smtClean="0"/>
              <a:t>Color Transparency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/>
              <a:t>Color Transparency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102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3200" dirty="0" smtClean="0"/>
                  <a:t>Color Transparency is the decrease of the strong interaction </a:t>
                </a:r>
                <a:r>
                  <a:rPr lang="en-US" sz="3200" dirty="0" smtClean="0"/>
                  <a:t>for </a:t>
                </a:r>
                <a:r>
                  <a:rPr lang="en-US" sz="3200" dirty="0" smtClean="0"/>
                  <a:t>Small Size Configurations (SSC).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Conditions for observing </a:t>
                </a:r>
                <a:r>
                  <a:rPr lang="en-US" sz="3200" dirty="0" smtClean="0"/>
                  <a:t>CT:</a:t>
                </a:r>
                <a:endParaRPr lang="en-US" sz="3200" dirty="0" smtClean="0"/>
              </a:p>
              <a:p>
                <a:pPr lvl="1"/>
                <a:r>
                  <a:rPr lang="en-US" sz="2600" dirty="0" smtClean="0"/>
                  <a:t>Creation of SSC, for instance in  process with high momentum transfer.</a:t>
                </a:r>
              </a:p>
              <a:p>
                <a:pPr lvl="1"/>
                <a:endParaRPr lang="en-US" sz="2600" dirty="0" smtClean="0"/>
              </a:p>
              <a:p>
                <a:pPr lvl="1"/>
                <a:r>
                  <a:rPr lang="en-US" sz="2600" dirty="0" smtClean="0"/>
                  <a:t>Reduced strong interaction for SSC as it develops into the hadron.</a:t>
                </a:r>
              </a:p>
              <a:p>
                <a:pPr lvl="1"/>
                <a:endParaRPr lang="en-US" sz="2600" dirty="0" smtClean="0"/>
              </a:p>
              <a:p>
                <a:pPr lvl="1"/>
                <a:r>
                  <a:rPr lang="en-US" sz="2600" dirty="0" smtClean="0"/>
                  <a:t>Long enough hadron formation time (compared to the size of the nuclear medium).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Measuring the nuclear transparency versus momentum transfer is a way of observing CT.</a:t>
                </a:r>
              </a:p>
              <a:p>
                <a:pPr lvl="1"/>
                <a:r>
                  <a:rPr lang="en-US" sz="2600" dirty="0" smtClean="0"/>
                  <a:t>High momentum transfer can pick the states with small transverse size (SSC). </a:t>
                </a:r>
              </a:p>
              <a:p>
                <a:pPr lvl="1"/>
                <a:endParaRPr lang="en-US" sz="2600" dirty="0" smtClean="0"/>
              </a:p>
              <a:p>
                <a:pPr lvl="1"/>
                <a:r>
                  <a:rPr lang="en-US" sz="2600" dirty="0" smtClean="0"/>
                  <a:t>The SSC will interact with the nucleons with smaller dipole-like cross section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600" b="0" dirty="0" smtClean="0">
                  <a:ea typeface="Cambria Math"/>
                </a:endParaRPr>
              </a:p>
              <a:p>
                <a:pPr lvl="1"/>
                <a:endParaRPr lang="en-US" sz="2600" dirty="0" smtClean="0"/>
              </a:p>
              <a:p>
                <a:pPr lvl="1"/>
                <a:r>
                  <a:rPr lang="en-US" sz="2600" dirty="0" smtClean="0"/>
                  <a:t>The size of the nucleus should not be larger than the formation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  <m:r>
                      <a:rPr lang="en-US" sz="2600" b="0" i="1" baseline="-25000" smtClean="0">
                        <a:latin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′2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600" b="0" i="1" baseline="30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10200"/>
              </a:xfrm>
              <a:blipFill rotWithShape="1">
                <a:blip r:embed="rId2"/>
                <a:stretch>
                  <a:fillRect t="-146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6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Measuring CT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2209800"/>
          </a:xfrm>
          <a:ln/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dirty="0" smtClean="0"/>
              <a:t>Why study CT?</a:t>
            </a:r>
          </a:p>
          <a:p>
            <a:pPr lvl="1"/>
            <a:r>
              <a:rPr lang="en-US" dirty="0" smtClean="0"/>
              <a:t>CT is predicted by QCD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CT is related to the factorization theorem for exclusive processes.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Study creation of SSC.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Study the </a:t>
            </a:r>
            <a:r>
              <a:rPr lang="en-US" dirty="0" err="1" smtClean="0"/>
              <a:t>hadronization</a:t>
            </a:r>
            <a:r>
              <a:rPr lang="en-US" dirty="0" smtClean="0"/>
              <a:t> process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29000" y="3581400"/>
            <a:ext cx="5638800" cy="2810152"/>
            <a:chOff x="3429000" y="3581400"/>
            <a:chExt cx="5638800" cy="2810152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73" t="-1961" b="-10559"/>
            <a:stretch/>
          </p:blipFill>
          <p:spPr bwMode="auto">
            <a:xfrm>
              <a:off x="3573915" y="3581400"/>
              <a:ext cx="5493885" cy="28085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638800" y="6020583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Momentum Transfer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3810000"/>
              <a:ext cx="533400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A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5200" y="42672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1.0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824" y="6052998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0</a:t>
              </a:r>
              <a:r>
                <a:rPr lang="en-US" sz="1600" dirty="0" smtClean="0">
                  <a:solidFill>
                    <a:schemeClr val="bg1"/>
                  </a:solidFill>
                </a:rPr>
                <a:t>.0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1784" y="3994666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Complete Transparency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7496" y="5410200"/>
              <a:ext cx="1200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Glauber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52400" y="3657600"/>
                <a:ext cx="3276600" cy="2743200"/>
              </a:xfrm>
              <a:prstGeom prst="rect">
                <a:avLst/>
              </a:prstGeom>
              <a:ln/>
            </p:spPr>
            <p:txBody>
              <a:bodyPr vert="horz">
                <a:normAutofit fontScale="62500" lnSpcReduction="20000"/>
              </a:bodyPr>
              <a:lstStyle>
                <a:lvl1pPr marL="548640" indent="-411480" algn="l" rtl="0" eaLnBrk="1" latinLnBrk="0" hangingPunct="1">
                  <a:spcBef>
                    <a:spcPct val="20000"/>
                  </a:spcBef>
                  <a:buClr>
                    <a:schemeClr val="tx1">
                      <a:shade val="95000"/>
                    </a:schemeClr>
                  </a:buClr>
                  <a:buSzPct val="65000"/>
                  <a:buFontTx/>
                  <a:buBlip>
                    <a:blip r:embed="rId3"/>
                  </a:buBlip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7160" indent="0">
                  <a:buNone/>
                </a:pPr>
                <a:r>
                  <a:rPr lang="en-US" dirty="0" smtClean="0"/>
                  <a:t>Measure nuclear </a:t>
                </a:r>
                <a:r>
                  <a:rPr lang="en-US" dirty="0" smtClean="0"/>
                  <a:t>transparency </a:t>
                </a:r>
                <a:r>
                  <a:rPr lang="en-US" dirty="0"/>
                  <a:t>transparency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 baseline="-25000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</a:t>
                </a:r>
                <a:r>
                  <a:rPr lang="en-US" dirty="0" smtClean="0"/>
                  <a:t>Q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for </a:t>
                </a:r>
              </a:p>
              <a:p>
                <a:pPr marL="137160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err="1" smtClean="0"/>
                  <a:t>Quasielastic</a:t>
                </a:r>
                <a:r>
                  <a:rPr lang="en-US" dirty="0" smtClean="0"/>
                  <a:t> A(</a:t>
                </a:r>
                <a:r>
                  <a:rPr lang="en-US" dirty="0" err="1" smtClean="0"/>
                  <a:t>e,e’p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 smtClean="0"/>
                  <a:t>Scaler</a:t>
                </a:r>
                <a:r>
                  <a:rPr lang="en-US" dirty="0" smtClean="0"/>
                  <a:t> meson </a:t>
                </a:r>
                <a:r>
                  <a:rPr lang="en-US" dirty="0" err="1" smtClean="0"/>
                  <a:t>elctroproduction</a:t>
                </a:r>
                <a:r>
                  <a:rPr lang="en-US" dirty="0" smtClean="0"/>
                  <a:t> A(</a:t>
                </a:r>
                <a:r>
                  <a:rPr lang="en-US" dirty="0" err="1" smtClean="0"/>
                  <a:t>e,e</a:t>
                </a:r>
                <a:r>
                  <a:rPr lang="en-US" dirty="0" err="1" smtClean="0">
                    <a:latin typeface="Symbol" pitchFamily="18" charset="2"/>
                  </a:rPr>
                  <a:t>p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Vector meson electroproduction A(</a:t>
                </a:r>
                <a:r>
                  <a:rPr lang="en-US" dirty="0" err="1" smtClean="0"/>
                  <a:t>e,e’</a:t>
                </a:r>
                <a:r>
                  <a:rPr lang="en-US" dirty="0" err="1" smtClean="0">
                    <a:latin typeface="Symbol" pitchFamily="18" charset="2"/>
                  </a:rPr>
                  <a:t>r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57600"/>
                <a:ext cx="3276600" cy="2743200"/>
              </a:xfrm>
              <a:prstGeom prst="rect">
                <a:avLst/>
              </a:prstGeom>
              <a:blipFill rotWithShape="1">
                <a:blip r:embed="rId4"/>
                <a:stretch>
                  <a:fillRect t="-26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1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Data on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114800" cy="5715000"/>
          </a:xfrm>
        </p:spPr>
        <p:txBody>
          <a:bodyPr>
            <a:noAutofit/>
          </a:bodyPr>
          <a:lstStyle/>
          <a:p>
            <a:r>
              <a:rPr lang="en-US" sz="1200" dirty="0" smtClean="0"/>
              <a:t>Quasi-elastic </a:t>
            </a:r>
            <a:r>
              <a:rPr lang="en-US" sz="1200" dirty="0"/>
              <a:t>A(p,2p) [Brookhaven</a:t>
            </a:r>
            <a:r>
              <a:rPr lang="en-US" sz="1200" dirty="0" smtClean="0"/>
              <a:t>] </a:t>
            </a:r>
          </a:p>
          <a:p>
            <a:pPr lvl="1"/>
            <a:r>
              <a:rPr lang="en-US" sz="1100" dirty="0" smtClean="0">
                <a:cs typeface="Comic Sans MS"/>
              </a:rPr>
              <a:t>A</a:t>
            </a:r>
            <a:r>
              <a:rPr lang="en-US" sz="1100" dirty="0">
                <a:cs typeface="Comic Sans MS"/>
              </a:rPr>
              <a:t>. </a:t>
            </a:r>
            <a:r>
              <a:rPr lang="en-US" sz="1100" dirty="0" err="1">
                <a:cs typeface="Comic Sans MS"/>
              </a:rPr>
              <a:t>Leksanov</a:t>
            </a:r>
            <a:r>
              <a:rPr lang="en-US" sz="1100" dirty="0">
                <a:cs typeface="Comic Sans MS"/>
              </a:rPr>
              <a:t> et al. </a:t>
            </a:r>
            <a:r>
              <a:rPr lang="en-US" sz="1100" dirty="0" smtClean="0">
                <a:cs typeface="Comic Sans MS"/>
              </a:rPr>
              <a:t>, PRL (2001)</a:t>
            </a:r>
            <a:endParaRPr lang="en-US" sz="1100" dirty="0">
              <a:cs typeface="Comic Sans MS"/>
            </a:endParaRPr>
          </a:p>
          <a:p>
            <a:endParaRPr lang="en-US" sz="1200" dirty="0"/>
          </a:p>
          <a:p>
            <a:r>
              <a:rPr lang="it-IT" sz="1200" dirty="0" smtClean="0">
                <a:solidFill>
                  <a:srgbClr val="9D9D9D"/>
                </a:solidFill>
              </a:rPr>
              <a:t>Quasi-elastic </a:t>
            </a:r>
            <a:r>
              <a:rPr lang="it-IT" sz="1200" dirty="0">
                <a:solidFill>
                  <a:srgbClr val="9D9D9D"/>
                </a:solidFill>
              </a:rPr>
              <a:t>A(e,e’p) [ SLAC and </a:t>
            </a:r>
            <a:r>
              <a:rPr lang="it-IT" sz="1200" dirty="0" smtClean="0">
                <a:solidFill>
                  <a:srgbClr val="9D9D9D"/>
                </a:solidFill>
              </a:rPr>
              <a:t>JLab] </a:t>
            </a:r>
          </a:p>
          <a:p>
            <a:pPr lvl="1"/>
            <a:r>
              <a:rPr lang="en-US" sz="1100" dirty="0" smtClean="0">
                <a:solidFill>
                  <a:srgbClr val="9D9D9D"/>
                </a:solidFill>
                <a:cs typeface="Comic Sans MS"/>
              </a:rPr>
              <a:t>N</a:t>
            </a:r>
            <a:r>
              <a:rPr lang="en-US" sz="1100" dirty="0">
                <a:solidFill>
                  <a:srgbClr val="9D9D9D"/>
                </a:solidFill>
                <a:cs typeface="Comic Sans MS"/>
              </a:rPr>
              <a:t>. C. R. </a:t>
            </a:r>
            <a:r>
              <a:rPr lang="en-US" sz="1100" dirty="0" err="1">
                <a:solidFill>
                  <a:srgbClr val="9D9D9D"/>
                </a:solidFill>
                <a:cs typeface="Comic Sans MS"/>
              </a:rPr>
              <a:t>Makins</a:t>
            </a:r>
            <a:r>
              <a:rPr lang="en-US" sz="1100" dirty="0">
                <a:solidFill>
                  <a:srgbClr val="9D9D9D"/>
                </a:solidFill>
                <a:cs typeface="Comic Sans MS"/>
              </a:rPr>
              <a:t> et al. PRL </a:t>
            </a:r>
            <a:r>
              <a:rPr lang="en-US" sz="1100" dirty="0" smtClean="0">
                <a:solidFill>
                  <a:srgbClr val="9D9D9D"/>
                </a:solidFill>
                <a:cs typeface="Comic Sans MS"/>
              </a:rPr>
              <a:t>72 (1986)</a:t>
            </a:r>
          </a:p>
          <a:p>
            <a:pPr lvl="1"/>
            <a:r>
              <a:rPr lang="en-US" sz="1100" dirty="0" smtClean="0">
                <a:solidFill>
                  <a:srgbClr val="9D9D9D"/>
                </a:solidFill>
                <a:cs typeface="Comic Sans MS"/>
              </a:rPr>
              <a:t>G</a:t>
            </a:r>
            <a:r>
              <a:rPr lang="en-US" sz="1100" dirty="0">
                <a:solidFill>
                  <a:srgbClr val="9D9D9D"/>
                </a:solidFill>
                <a:cs typeface="Comic Sans MS"/>
              </a:rPr>
              <a:t>. </a:t>
            </a:r>
            <a:r>
              <a:rPr lang="en-US" sz="1100" dirty="0" err="1">
                <a:solidFill>
                  <a:srgbClr val="9D9D9D"/>
                </a:solidFill>
                <a:cs typeface="Comic Sans MS"/>
              </a:rPr>
              <a:t>Garino</a:t>
            </a:r>
            <a:r>
              <a:rPr lang="en-US" sz="1100" dirty="0">
                <a:solidFill>
                  <a:srgbClr val="9D9D9D"/>
                </a:solidFill>
                <a:cs typeface="Comic Sans MS"/>
              </a:rPr>
              <a:t> et al.  </a:t>
            </a:r>
            <a:r>
              <a:rPr lang="en-US" sz="1100" dirty="0" smtClean="0">
                <a:solidFill>
                  <a:srgbClr val="9D9D9D"/>
                </a:solidFill>
                <a:cs typeface="Comic Sans MS"/>
              </a:rPr>
              <a:t>PR C45 (</a:t>
            </a:r>
            <a:r>
              <a:rPr lang="en-US" sz="1100" dirty="0">
                <a:solidFill>
                  <a:srgbClr val="9D9D9D"/>
                </a:solidFill>
                <a:cs typeface="Comic Sans MS"/>
              </a:rPr>
              <a:t>1992</a:t>
            </a:r>
            <a:r>
              <a:rPr lang="en-US" sz="1100" dirty="0" smtClean="0">
                <a:solidFill>
                  <a:srgbClr val="9D9D9D"/>
                </a:solidFill>
                <a:cs typeface="Comic Sans MS"/>
              </a:rPr>
              <a:t>)</a:t>
            </a:r>
            <a:endParaRPr lang="en-US" sz="1100" dirty="0">
              <a:solidFill>
                <a:srgbClr val="9D9D9D"/>
              </a:solidFill>
              <a:cs typeface="Comic Sans MS"/>
            </a:endParaRPr>
          </a:p>
          <a:p>
            <a:pPr lvl="1"/>
            <a:r>
              <a:rPr lang="it-IT" sz="1100" dirty="0" smtClean="0">
                <a:solidFill>
                  <a:srgbClr val="9D9D9D"/>
                </a:solidFill>
              </a:rPr>
              <a:t>D</a:t>
            </a:r>
            <a:r>
              <a:rPr lang="it-IT" sz="1100" dirty="0">
                <a:solidFill>
                  <a:srgbClr val="9D9D9D"/>
                </a:solidFill>
              </a:rPr>
              <a:t>. </a:t>
            </a:r>
            <a:r>
              <a:rPr lang="it-IT" sz="1100" dirty="0" smtClean="0">
                <a:solidFill>
                  <a:srgbClr val="9D9D9D"/>
                </a:solidFill>
              </a:rPr>
              <a:t>Abbott </a:t>
            </a:r>
            <a:r>
              <a:rPr lang="it-IT" sz="1100" dirty="0">
                <a:solidFill>
                  <a:srgbClr val="9D9D9D"/>
                </a:solidFill>
              </a:rPr>
              <a:t>et al. PRL </a:t>
            </a:r>
            <a:r>
              <a:rPr lang="it-IT" sz="1100" dirty="0" smtClean="0">
                <a:solidFill>
                  <a:srgbClr val="9D9D9D"/>
                </a:solidFill>
              </a:rPr>
              <a:t>80 (</a:t>
            </a:r>
            <a:r>
              <a:rPr lang="it-IT" sz="1100" dirty="0">
                <a:solidFill>
                  <a:srgbClr val="9D9D9D"/>
                </a:solidFill>
              </a:rPr>
              <a:t>1998)</a:t>
            </a:r>
          </a:p>
          <a:p>
            <a:pPr lvl="1"/>
            <a:r>
              <a:rPr lang="it-IT" sz="1100" dirty="0" smtClean="0">
                <a:solidFill>
                  <a:srgbClr val="9D9D9D"/>
                </a:solidFill>
              </a:rPr>
              <a:t>K</a:t>
            </a:r>
            <a:r>
              <a:rPr lang="it-IT" sz="1100" dirty="0">
                <a:solidFill>
                  <a:srgbClr val="9D9D9D"/>
                </a:solidFill>
              </a:rPr>
              <a:t>. Garrow et al.  </a:t>
            </a:r>
            <a:r>
              <a:rPr lang="it-IT" sz="1100" dirty="0" smtClean="0">
                <a:solidFill>
                  <a:srgbClr val="9D9D9D"/>
                </a:solidFill>
              </a:rPr>
              <a:t>PR C66 (</a:t>
            </a:r>
            <a:r>
              <a:rPr lang="it-IT" sz="1100" dirty="0">
                <a:solidFill>
                  <a:srgbClr val="9D9D9D"/>
                </a:solidFill>
              </a:rPr>
              <a:t>2002</a:t>
            </a:r>
            <a:r>
              <a:rPr lang="it-IT" sz="1100" dirty="0" smtClean="0">
                <a:solidFill>
                  <a:srgbClr val="9D9D9D"/>
                </a:solidFill>
              </a:rPr>
              <a:t>)</a:t>
            </a:r>
          </a:p>
          <a:p>
            <a:endParaRPr lang="it-IT" sz="1200" dirty="0"/>
          </a:p>
          <a:p>
            <a:r>
              <a:rPr lang="en-US" sz="1200" dirty="0" smtClean="0"/>
              <a:t>Di-jets </a:t>
            </a:r>
            <a:r>
              <a:rPr lang="en-US" sz="1200" dirty="0"/>
              <a:t>diffractive dissociation. [</a:t>
            </a:r>
            <a:r>
              <a:rPr lang="en-US" sz="1200" dirty="0" err="1"/>
              <a:t>Fermilab</a:t>
            </a:r>
            <a:r>
              <a:rPr lang="en-US" sz="1200" dirty="0" smtClean="0"/>
              <a:t>]</a:t>
            </a:r>
          </a:p>
          <a:p>
            <a:pPr lvl="1"/>
            <a:r>
              <a:rPr lang="it-IT" sz="1100" dirty="0" smtClean="0"/>
              <a:t>E</a:t>
            </a:r>
            <a:r>
              <a:rPr lang="it-IT" sz="1100" dirty="0"/>
              <a:t>. Aitala et </a:t>
            </a:r>
            <a:r>
              <a:rPr lang="it-IT" sz="1100" dirty="0" smtClean="0"/>
              <a:t>al, </a:t>
            </a:r>
            <a:r>
              <a:rPr lang="it-IT" sz="1100" dirty="0"/>
              <a:t>PRL </a:t>
            </a:r>
            <a:r>
              <a:rPr lang="it-IT" sz="1100" dirty="0" smtClean="0"/>
              <a:t>86 (2001)</a:t>
            </a:r>
            <a:endParaRPr lang="en-US" sz="1100" dirty="0" smtClean="0"/>
          </a:p>
          <a:p>
            <a:endParaRPr lang="en-US" sz="1200" dirty="0"/>
          </a:p>
          <a:p>
            <a:r>
              <a:rPr lang="en-US" sz="1200" dirty="0" smtClean="0"/>
              <a:t>Pion </a:t>
            </a:r>
            <a:r>
              <a:rPr lang="en-US" sz="1200" dirty="0"/>
              <a:t>Production </a:t>
            </a:r>
            <a:r>
              <a:rPr lang="en-US" sz="1200" baseline="30000" dirty="0" smtClean="0"/>
              <a:t>4</a:t>
            </a:r>
            <a:r>
              <a:rPr lang="en-US" sz="1200" dirty="0" smtClean="0"/>
              <a:t>He(</a:t>
            </a:r>
            <a:r>
              <a:rPr lang="en-US" sz="1200" dirty="0" err="1" smtClean="0"/>
              <a:t>γ,p</a:t>
            </a:r>
            <a:r>
              <a:rPr lang="en-US" sz="1200" dirty="0" err="1" smtClean="0">
                <a:latin typeface="Symbol" pitchFamily="18" charset="2"/>
              </a:rPr>
              <a:t>p</a:t>
            </a:r>
            <a:r>
              <a:rPr lang="en-US" sz="1200" baseline="30000" dirty="0" smtClean="0"/>
              <a:t>-</a:t>
            </a:r>
            <a:r>
              <a:rPr lang="en-US" sz="1200" dirty="0"/>
              <a:t>) [</a:t>
            </a:r>
            <a:r>
              <a:rPr lang="en-US" sz="1200" dirty="0" err="1" smtClean="0"/>
              <a:t>Jlab</a:t>
            </a:r>
            <a:r>
              <a:rPr lang="en-US" sz="1200" dirty="0" smtClean="0"/>
              <a:t> –</a:t>
            </a:r>
            <a:r>
              <a:rPr lang="en-US" sz="1200" dirty="0" err="1" smtClean="0"/>
              <a:t>HallA</a:t>
            </a:r>
            <a:r>
              <a:rPr lang="en-US" sz="1200" dirty="0" smtClean="0"/>
              <a:t>]</a:t>
            </a:r>
          </a:p>
          <a:p>
            <a:pPr lvl="1"/>
            <a:r>
              <a:rPr lang="en-US" sz="1100" dirty="0" err="1" smtClean="0"/>
              <a:t>Dutta</a:t>
            </a:r>
            <a:r>
              <a:rPr lang="en-US" sz="1100" dirty="0" smtClean="0"/>
              <a:t> et al, PR </a:t>
            </a:r>
            <a:r>
              <a:rPr lang="en-US" sz="1100" dirty="0"/>
              <a:t>C68 (2003) </a:t>
            </a:r>
            <a:endParaRPr lang="en-US" sz="1100" dirty="0" smtClean="0"/>
          </a:p>
          <a:p>
            <a:endParaRPr lang="en-US" sz="1200" dirty="0"/>
          </a:p>
          <a:p>
            <a:r>
              <a:rPr lang="en-US" sz="1200" dirty="0" smtClean="0"/>
              <a:t>Pion </a:t>
            </a:r>
            <a:r>
              <a:rPr lang="en-US" sz="1200" dirty="0"/>
              <a:t>Production A(</a:t>
            </a:r>
            <a:r>
              <a:rPr lang="en-US" sz="1200" dirty="0" err="1"/>
              <a:t>e,e</a:t>
            </a:r>
            <a:r>
              <a:rPr lang="en-US" sz="1200" dirty="0"/>
              <a:t>’</a:t>
            </a:r>
            <a:r>
              <a:rPr lang="el-GR" sz="1200" dirty="0"/>
              <a:t>π</a:t>
            </a:r>
            <a:r>
              <a:rPr lang="el-GR" sz="1200" baseline="30000" dirty="0"/>
              <a:t>+</a:t>
            </a:r>
            <a:r>
              <a:rPr lang="el-GR" sz="1200" dirty="0"/>
              <a:t>) [</a:t>
            </a:r>
            <a:r>
              <a:rPr lang="en-US" sz="1200" dirty="0" err="1" smtClean="0"/>
              <a:t>Jlab-HallC</a:t>
            </a:r>
            <a:r>
              <a:rPr lang="en-US" sz="1200" dirty="0" smtClean="0"/>
              <a:t>]</a:t>
            </a:r>
          </a:p>
          <a:p>
            <a:pPr lvl="1"/>
            <a:r>
              <a:rPr lang="en-US" sz="1100" dirty="0" err="1" smtClean="0"/>
              <a:t>Classie</a:t>
            </a:r>
            <a:r>
              <a:rPr lang="en-US" sz="1100" dirty="0" smtClean="0"/>
              <a:t> et al, PRL  </a:t>
            </a:r>
            <a:r>
              <a:rPr lang="en-US" sz="1100" dirty="0"/>
              <a:t>99 (2007)</a:t>
            </a:r>
            <a:endParaRPr lang="en-US" sz="1100" dirty="0" smtClean="0"/>
          </a:p>
          <a:p>
            <a:endParaRPr lang="en-US" sz="1200" dirty="0"/>
          </a:p>
          <a:p>
            <a:r>
              <a:rPr lang="el-GR" sz="1200" dirty="0" smtClean="0"/>
              <a:t>ρ</a:t>
            </a:r>
            <a:r>
              <a:rPr lang="el-GR" sz="1200" baseline="30000" dirty="0" smtClean="0"/>
              <a:t>0</a:t>
            </a:r>
            <a:r>
              <a:rPr lang="el-GR" sz="1200" dirty="0" smtClean="0"/>
              <a:t> </a:t>
            </a:r>
            <a:r>
              <a:rPr lang="en-US" sz="1200" dirty="0" err="1"/>
              <a:t>lepto</a:t>
            </a:r>
            <a:r>
              <a:rPr lang="en-US" sz="1200" dirty="0"/>
              <a:t> production. [</a:t>
            </a:r>
            <a:r>
              <a:rPr lang="en-US" sz="1200" dirty="0" err="1"/>
              <a:t>Fermilab</a:t>
            </a:r>
            <a:r>
              <a:rPr lang="en-US" sz="1200" dirty="0"/>
              <a:t>, HERMES</a:t>
            </a:r>
            <a:r>
              <a:rPr lang="en-US" sz="1200" dirty="0" smtClean="0"/>
              <a:t>]</a:t>
            </a:r>
          </a:p>
          <a:p>
            <a:pPr lvl="1"/>
            <a:r>
              <a:rPr lang="da-DK" sz="1100" dirty="0"/>
              <a:t>Adams et al</a:t>
            </a:r>
            <a:r>
              <a:rPr lang="da-DK" sz="1100" dirty="0" smtClean="0"/>
              <a:t>.,  </a:t>
            </a:r>
            <a:r>
              <a:rPr lang="da-DK" sz="1100" dirty="0"/>
              <a:t>PRL </a:t>
            </a:r>
            <a:r>
              <a:rPr lang="da-DK" sz="1100" dirty="0" smtClean="0"/>
              <a:t>74, (1995)</a:t>
            </a:r>
          </a:p>
          <a:p>
            <a:pPr lvl="1"/>
            <a:r>
              <a:rPr lang="en-US" sz="1100" dirty="0" err="1" smtClean="0"/>
              <a:t>Airaptyan</a:t>
            </a:r>
            <a:r>
              <a:rPr lang="en-US" sz="1100" dirty="0" smtClean="0"/>
              <a:t> et al., Phys</a:t>
            </a:r>
            <a:r>
              <a:rPr lang="en-US" sz="1100" dirty="0"/>
              <a:t>. Rev. </a:t>
            </a:r>
            <a:r>
              <a:rPr lang="en-US" sz="1100" dirty="0" err="1"/>
              <a:t>Lett</a:t>
            </a:r>
            <a:r>
              <a:rPr lang="en-US" sz="1100" dirty="0"/>
              <a:t>. 90 (2003) </a:t>
            </a:r>
            <a:r>
              <a:rPr lang="en-US" sz="1100" dirty="0" smtClean="0"/>
              <a:t>052501</a:t>
            </a:r>
          </a:p>
          <a:p>
            <a:endParaRPr lang="en-US" sz="1200" dirty="0"/>
          </a:p>
          <a:p>
            <a:r>
              <a:rPr lang="el-GR" sz="1200" dirty="0" smtClean="0">
                <a:solidFill>
                  <a:srgbClr val="FFFF00"/>
                </a:solidFill>
              </a:rPr>
              <a:t>ρ</a:t>
            </a:r>
            <a:r>
              <a:rPr lang="el-GR" sz="1200" baseline="30000" dirty="0" smtClean="0">
                <a:solidFill>
                  <a:srgbClr val="FFFF00"/>
                </a:solidFill>
              </a:rPr>
              <a:t>0</a:t>
            </a:r>
            <a:r>
              <a:rPr lang="el-GR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 err="1">
                <a:solidFill>
                  <a:srgbClr val="FFFF00"/>
                </a:solidFill>
              </a:rPr>
              <a:t>lepto</a:t>
            </a:r>
            <a:r>
              <a:rPr lang="en-US" sz="1200" dirty="0">
                <a:solidFill>
                  <a:srgbClr val="FFFF00"/>
                </a:solidFill>
              </a:rPr>
              <a:t> production </a:t>
            </a:r>
            <a:r>
              <a:rPr lang="en-US" sz="1200" dirty="0" smtClean="0">
                <a:solidFill>
                  <a:srgbClr val="FFFF00"/>
                </a:solidFill>
              </a:rPr>
              <a:t>[ </a:t>
            </a:r>
            <a:r>
              <a:rPr lang="en-US" sz="1200" dirty="0" err="1" smtClean="0">
                <a:solidFill>
                  <a:srgbClr val="FFFF00"/>
                </a:solidFill>
              </a:rPr>
              <a:t>JLab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>
                <a:solidFill>
                  <a:srgbClr val="FFFF00"/>
                </a:solidFill>
              </a:rPr>
              <a:t>- CLAS </a:t>
            </a:r>
            <a:r>
              <a:rPr lang="en-US" sz="1200" dirty="0" smtClean="0">
                <a:solidFill>
                  <a:srgbClr val="FFFF00"/>
                </a:solidFill>
              </a:rPr>
              <a:t>]</a:t>
            </a:r>
          </a:p>
          <a:p>
            <a:pPr lvl="1"/>
            <a:r>
              <a:rPr lang="en-US" sz="1100" dirty="0" smtClean="0">
                <a:solidFill>
                  <a:srgbClr val="FFFF00"/>
                </a:solidFill>
              </a:rPr>
              <a:t>El </a:t>
            </a:r>
            <a:r>
              <a:rPr lang="en-US" sz="1100" dirty="0" err="1" smtClean="0">
                <a:solidFill>
                  <a:srgbClr val="FFFF00"/>
                </a:solidFill>
              </a:rPr>
              <a:t>Fassi</a:t>
            </a:r>
            <a:r>
              <a:rPr lang="en-US" sz="1100" dirty="0" smtClean="0">
                <a:solidFill>
                  <a:srgbClr val="FFFF00"/>
                </a:solidFill>
              </a:rPr>
              <a:t> et al</a:t>
            </a:r>
            <a:r>
              <a:rPr lang="en-US" sz="1100" dirty="0">
                <a:solidFill>
                  <a:srgbClr val="FFFF00"/>
                </a:solidFill>
              </a:rPr>
              <a:t>, Phys. </a:t>
            </a:r>
            <a:r>
              <a:rPr lang="en-US" sz="1100" dirty="0" err="1">
                <a:solidFill>
                  <a:srgbClr val="FFFF00"/>
                </a:solidFill>
              </a:rPr>
              <a:t>Lett</a:t>
            </a:r>
            <a:r>
              <a:rPr lang="en-US" sz="1100" dirty="0">
                <a:solidFill>
                  <a:srgbClr val="FFFF00"/>
                </a:solidFill>
              </a:rPr>
              <a:t>. </a:t>
            </a:r>
            <a:r>
              <a:rPr lang="en-US" sz="1100" dirty="0" smtClean="0">
                <a:solidFill>
                  <a:srgbClr val="FFFF00"/>
                </a:solidFill>
              </a:rPr>
              <a:t>B712 (2012)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4" descr="e665"/>
          <p:cNvPicPr>
            <a:picLocks noChangeAspect="1" noChangeArrowheads="1"/>
          </p:cNvPicPr>
          <p:nvPr/>
        </p:nvPicPr>
        <p:blipFill rotWithShape="1">
          <a:blip r:embed="rId2"/>
          <a:srcRect l="207" r="-1"/>
          <a:stretch/>
        </p:blipFill>
        <p:spPr bwMode="auto">
          <a:xfrm>
            <a:off x="5385816" y="670710"/>
            <a:ext cx="3352565" cy="2585009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294377" y="3352800"/>
            <a:ext cx="3420854" cy="3200400"/>
            <a:chOff x="5294377" y="3352800"/>
            <a:chExt cx="3420854" cy="320040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1" r="1" b="3558"/>
            <a:stretch/>
          </p:blipFill>
          <p:spPr bwMode="auto">
            <a:xfrm>
              <a:off x="5294377" y="3352800"/>
              <a:ext cx="3420854" cy="3179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729728" y="6322368"/>
              <a:ext cx="685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Q</a:t>
              </a:r>
              <a:r>
                <a:rPr lang="en-US" sz="900" baseline="30000" dirty="0" smtClean="0">
                  <a:solidFill>
                    <a:schemeClr val="bg1"/>
                  </a:solidFill>
                </a:rPr>
                <a:t>2</a:t>
              </a:r>
              <a:r>
                <a:rPr lang="en-US" sz="900" dirty="0" smtClean="0">
                  <a:solidFill>
                    <a:schemeClr val="bg1"/>
                  </a:solidFill>
                </a:rPr>
                <a:t> (GeV</a:t>
              </a:r>
              <a:r>
                <a:rPr lang="en-US" sz="900" baseline="30000" dirty="0" smtClean="0">
                  <a:solidFill>
                    <a:schemeClr val="bg1"/>
                  </a:solidFill>
                </a:rPr>
                <a:t>2</a:t>
              </a:r>
              <a:r>
                <a:rPr lang="en-US" sz="900" dirty="0" smtClean="0">
                  <a:solidFill>
                    <a:schemeClr val="bg1"/>
                  </a:solidFill>
                </a:rPr>
                <a:t>)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6322368"/>
              <a:ext cx="914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HERMES </a:t>
              </a:r>
              <a:r>
                <a:rPr lang="en-US" sz="900" i="1" dirty="0" smtClean="0">
                  <a:solidFill>
                    <a:schemeClr val="bg1"/>
                  </a:solidFill>
                  <a:latin typeface="Symbol" pitchFamily="18" charset="2"/>
                </a:rPr>
                <a:t>r</a:t>
              </a:r>
              <a:endParaRPr lang="en-US" sz="900" i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72199" y="3007415"/>
            <a:ext cx="1016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FERMILAB </a:t>
            </a:r>
            <a:r>
              <a:rPr lang="en-US" sz="900" i="1" dirty="0" smtClean="0">
                <a:solidFill>
                  <a:schemeClr val="bg1"/>
                </a:solidFill>
                <a:latin typeface="Symbol" pitchFamily="18" charset="2"/>
              </a:rPr>
              <a:t>r</a:t>
            </a:r>
            <a:endParaRPr lang="en-US" sz="900" i="1" dirty="0">
              <a:solidFill>
                <a:schemeClr val="bg1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10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CT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𝝆</m:t>
                    </m:r>
                    <m:r>
                      <a:rPr lang="en-US" b="1" i="1" baseline="3000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dirty="0" smtClean="0"/>
                  <a:t> with CLAS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6000" b="-5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4738"/>
            <a:ext cx="6019800" cy="444307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fig1.png"/>
          <p:cNvPicPr>
            <a:picLocks noChangeAspect="1"/>
          </p:cNvPicPr>
          <p:nvPr/>
        </p:nvPicPr>
        <p:blipFill>
          <a:blip r:embed="rId4" cstate="print"/>
          <a:srcRect b="19190"/>
          <a:stretch>
            <a:fillRect/>
          </a:stretch>
        </p:blipFill>
        <p:spPr>
          <a:xfrm>
            <a:off x="4737446" y="4179764"/>
            <a:ext cx="4088707" cy="2144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46250" y="1066800"/>
                <a:ext cx="2285999" cy="2960564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has the same quantum numbers as </a:t>
                </a:r>
                <a:r>
                  <a:rPr lang="en-US" dirty="0" smtClean="0">
                    <a:latin typeface="Symbol" pitchFamily="18" charset="2"/>
                  </a:rPr>
                  <a:t>g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>
                  <a:latin typeface="Symbol" pitchFamily="18" charset="2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It should be easier to form SSC with two quarks.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VMD production mechanism is well understood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50" y="1066800"/>
                <a:ext cx="2285999" cy="2960564"/>
              </a:xfrm>
              <a:prstGeom prst="rect">
                <a:avLst/>
              </a:prstGeom>
              <a:blipFill rotWithShape="1">
                <a:blip r:embed="rId5"/>
                <a:stretch>
                  <a:fillRect l="-1333" t="-412" r="-2133" b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5556504"/>
                <a:ext cx="3428999" cy="920496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en-US" b="0" dirty="0" smtClean="0"/>
                  <a:t>Coherent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baseline="-25000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 smtClean="0"/>
                  <a:t> fluctuation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56504"/>
                <a:ext cx="3428999" cy="920496"/>
              </a:xfrm>
              <a:prstGeom prst="rect">
                <a:avLst/>
              </a:prstGeom>
              <a:blipFill rotWithShape="1">
                <a:blip r:embed="rId6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3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/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Overview</a:t>
                </a:r>
              </a:p>
              <a:p>
                <a:pPr marL="137160" indent="0">
                  <a:buNone/>
                </a:pPr>
                <a:endParaRPr lang="en-US" dirty="0"/>
              </a:p>
              <a:p>
                <a:r>
                  <a:rPr lang="en-US" dirty="0" err="1" smtClean="0"/>
                  <a:t>Hadronizaton</a:t>
                </a:r>
                <a:r>
                  <a:rPr lang="en-US" dirty="0" smtClean="0"/>
                  <a:t> in </a:t>
                </a:r>
                <a:r>
                  <a:rPr lang="en-US" dirty="0"/>
                  <a:t>c</a:t>
                </a:r>
                <a:r>
                  <a:rPr lang="en-US" dirty="0" smtClean="0"/>
                  <a:t>old nuclear matter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Recent </a:t>
                </a:r>
                <a:r>
                  <a:rPr lang="en-US" dirty="0"/>
                  <a:t>d</a:t>
                </a:r>
                <a:r>
                  <a:rPr lang="en-US" dirty="0" smtClean="0"/>
                  <a:t>ata from CLAS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Color </a:t>
                </a:r>
                <a:r>
                  <a:rPr lang="en-US" dirty="0" smtClean="0"/>
                  <a:t>Transparency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ecent CLAS results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electroproduction</a:t>
                </a:r>
                <a:endParaRPr lang="en-US" dirty="0"/>
              </a:p>
              <a:p>
                <a:pPr marL="137160" indent="0">
                  <a:buNone/>
                </a:pPr>
                <a:endParaRPr lang="en-US" dirty="0"/>
              </a:p>
              <a:p>
                <a:r>
                  <a:rPr lang="en-US" dirty="0" smtClean="0"/>
                  <a:t>Summary and Outlook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Selection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52400" y="1295400"/>
                <a:ext cx="3124200" cy="5013960"/>
              </a:xfrm>
            </p:spPr>
            <p:txBody>
              <a:bodyPr>
                <a:normAutofit fontScale="77500" lnSpcReduction="20000"/>
              </a:bodyPr>
              <a:lstStyle/>
              <a:p>
                <a:pPr marL="137160" indent="0">
                  <a:buNone/>
                </a:pPr>
                <a:r>
                  <a:rPr lang="en-US" dirty="0" smtClean="0"/>
                  <a:t>Reaction of interest is:</a:t>
                </a:r>
              </a:p>
              <a:p>
                <a:pPr marL="137160" indent="0">
                  <a:buNone/>
                </a:pP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→ </a:t>
                </a:r>
                <a:r>
                  <a:rPr lang="en-US" dirty="0" smtClean="0"/>
                  <a:t>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e’ +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 + </a:t>
                </a:r>
                <a:r>
                  <a:rPr lang="en-US" i="1" dirty="0" smtClean="0">
                    <a:solidFill>
                      <a:srgbClr val="FFFF00"/>
                    </a:solidFill>
                    <a:latin typeface="Symbol" pitchFamily="18" charset="2"/>
                  </a:rPr>
                  <a:t>r </a:t>
                </a:r>
                <a:r>
                  <a:rPr lang="en-US" i="1" baseline="30000" dirty="0" smtClean="0">
                    <a:solidFill>
                      <a:srgbClr val="FFFF00"/>
                    </a:solidFill>
                  </a:rPr>
                  <a:t>0</a:t>
                </a: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→</a:t>
                </a:r>
                <a:r>
                  <a:rPr lang="en-US" dirty="0" smtClean="0"/>
                  <a:t>  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’ + X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dirty="0">
                    <a:solidFill>
                      <a:srgbClr val="FFFF00"/>
                    </a:solidFill>
                    <a:latin typeface="Symbol" pitchFamily="18" charset="2"/>
                  </a:rPr>
                  <a:t>p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+</a:t>
                </a:r>
                <a:r>
                  <a:rPr lang="en-US" dirty="0">
                    <a:solidFill>
                      <a:srgbClr val="FFFF00"/>
                    </a:solidFill>
                  </a:rPr>
                  <a:t> + </a:t>
                </a:r>
                <a:r>
                  <a:rPr lang="en-US" dirty="0">
                    <a:solidFill>
                      <a:srgbClr val="FFFF00"/>
                    </a:solidFill>
                    <a:latin typeface="Symbol" pitchFamily="18" charset="2"/>
                  </a:rPr>
                  <a:t>p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-</a:t>
                </a:r>
              </a:p>
              <a:p>
                <a:endParaRPr lang="en-US" dirty="0" smtClean="0"/>
              </a:p>
              <a:p>
                <a:r>
                  <a:rPr lang="en-US" sz="2300" dirty="0" smtClean="0"/>
                  <a:t>Use EG2 data again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𝑊</m:t>
                    </m:r>
                    <m:r>
                      <a:rPr lang="en-US" sz="2300" b="0" i="1" smtClean="0">
                        <a:latin typeface="Cambria Math"/>
                        <a:cs typeface="Times New Roman" pitchFamily="18" charset="0"/>
                      </a:rPr>
                      <m:t>&gt;2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dirty="0" smtClean="0"/>
                  <a:t>GeV </a:t>
                </a:r>
              </a:p>
              <a:p>
                <a:pPr lvl="1"/>
                <a:r>
                  <a:rPr lang="en-US" sz="2100" dirty="0" smtClean="0"/>
                  <a:t>To exclude the </a:t>
                </a:r>
                <a:r>
                  <a:rPr lang="en-US" sz="2100" dirty="0"/>
                  <a:t>resonance </a:t>
                </a:r>
                <a:r>
                  <a:rPr lang="en-US" sz="2100" dirty="0" smtClean="0"/>
                  <a:t>region</a:t>
                </a:r>
              </a:p>
              <a:p>
                <a:endParaRPr lang="en-US" sz="2300" dirty="0"/>
              </a:p>
              <a:p>
                <a:pPr lvl="0"/>
                <a:r>
                  <a:rPr lang="en-US" sz="2300" b="1" i="1" kern="0" dirty="0">
                    <a:latin typeface="Times New Roman" pitchFamily="18" charset="0"/>
                    <a:ea typeface="ＭＳ Ｐゴシック" pitchFamily="-105" charset="-128"/>
                    <a:cs typeface="Times New Roman" pitchFamily="18" charset="0"/>
                  </a:rPr>
                  <a:t>0.1 &lt; -t </a:t>
                </a:r>
                <a:r>
                  <a:rPr lang="en-US" sz="2300" b="1" i="1" kern="0" dirty="0">
                    <a:latin typeface="Times New Roman" pitchFamily="18" charset="0"/>
                    <a:ea typeface="ＭＳ Ｐゴシック" pitchFamily="-105" charset="-128"/>
                    <a:cs typeface="Times New Roman" pitchFamily="18" charset="0"/>
                    <a:sym typeface="Symbol" pitchFamily="-105" charset="2"/>
                  </a:rPr>
                  <a:t>&lt; 0.4 </a:t>
                </a:r>
                <a:r>
                  <a:rPr lang="en-US" sz="2300" b="1" i="1" kern="0" dirty="0" smtClean="0">
                    <a:latin typeface="Times New Roman" pitchFamily="18" charset="0"/>
                    <a:ea typeface="ＭＳ Ｐゴシック" pitchFamily="-105" charset="-128"/>
                    <a:cs typeface="Times New Roman" pitchFamily="18" charset="0"/>
                    <a:sym typeface="Symbol" pitchFamily="-105" charset="2"/>
                  </a:rPr>
                  <a:t>GeV </a:t>
                </a:r>
                <a:r>
                  <a:rPr lang="en-US" sz="2300" b="1" i="1" kern="0" baseline="30000" dirty="0" smtClean="0">
                    <a:latin typeface="Times New Roman" pitchFamily="18" charset="0"/>
                    <a:ea typeface="ＭＳ Ｐゴシック" pitchFamily="-105" charset="-128"/>
                    <a:cs typeface="Times New Roman" pitchFamily="18" charset="0"/>
                    <a:sym typeface="Symbol" pitchFamily="-105" charset="2"/>
                  </a:rPr>
                  <a:t>2</a:t>
                </a:r>
                <a:r>
                  <a:rPr lang="en-US" sz="2300" i="1" kern="0" dirty="0" smtClean="0">
                    <a:latin typeface="Times New Roman" pitchFamily="18" charset="0"/>
                    <a:ea typeface="ＭＳ Ｐゴシック" pitchFamily="-105" charset="-128"/>
                    <a:cs typeface="Times New Roman" pitchFamily="18" charset="0"/>
                    <a:sym typeface="Symbol" pitchFamily="-105" charset="2"/>
                  </a:rPr>
                  <a:t> </a:t>
                </a:r>
              </a:p>
              <a:p>
                <a:pPr lvl="1"/>
                <a:r>
                  <a:rPr lang="en-US" sz="2100" dirty="0" smtClean="0"/>
                  <a:t>Selects diffractive</a:t>
                </a:r>
                <a:r>
                  <a:rPr lang="en-US" sz="2100" dirty="0"/>
                  <a:t>, incoherent process</a:t>
                </a:r>
                <a:r>
                  <a:rPr lang="en-US" sz="2100" dirty="0" smtClean="0"/>
                  <a:t>.</a:t>
                </a:r>
              </a:p>
              <a:p>
                <a:pPr lvl="1"/>
                <a:endParaRPr lang="en-US" sz="2100" i="1" kern="0" dirty="0">
                  <a:latin typeface="Times New Roman" pitchFamily="18" charset="0"/>
                  <a:ea typeface="ＭＳ Ｐゴシック" pitchFamily="-105" charset="-128"/>
                  <a:cs typeface="Times New Roman" pitchFamily="18" charset="0"/>
                  <a:sym typeface="Symbol" pitchFamily="-105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𝑧</m:t>
                    </m:r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300" b="0" i="1" baseline="-25000" smtClean="0"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r>
                          <a:rPr lang="en-US" sz="2300" b="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den>
                    </m:f>
                    <m:r>
                      <a:rPr lang="en-US" sz="2300" b="0" i="1" smtClean="0">
                        <a:latin typeface="Cambria Math"/>
                      </a:rPr>
                      <m:t>&gt;0.9</m:t>
                    </m:r>
                  </m:oMath>
                </a14:m>
                <a:endParaRPr lang="en-US" sz="2300" dirty="0" smtClean="0"/>
              </a:p>
              <a:p>
                <a:pPr lvl="1"/>
                <a:r>
                  <a:rPr lang="en-US" sz="2100" dirty="0" smtClean="0"/>
                  <a:t>selects </a:t>
                </a:r>
                <a:r>
                  <a:rPr lang="en-US" sz="2100" dirty="0" err="1" smtClean="0"/>
                  <a:t>elasticcally</a:t>
                </a:r>
                <a:r>
                  <a:rPr lang="en-US" sz="2100" dirty="0" smtClean="0"/>
                  <a:t> produced </a:t>
                </a:r>
                <a:r>
                  <a:rPr lang="en-US" sz="2100" i="1" dirty="0" smtClean="0">
                    <a:latin typeface="Symbol" pitchFamily="18" charset="2"/>
                  </a:rPr>
                  <a:t>r </a:t>
                </a:r>
                <a:r>
                  <a:rPr lang="en-US" sz="2100" dirty="0" smtClean="0"/>
                  <a:t>-s.</a:t>
                </a:r>
                <a:endParaRPr lang="en-US" sz="2100" i="1" kern="0" dirty="0">
                  <a:latin typeface="Times New Roman" pitchFamily="18" charset="0"/>
                  <a:ea typeface="ＭＳ Ｐゴシック" pitchFamily="-105" charset="-128"/>
                  <a:cs typeface="Times New Roman" pitchFamily="18" charset="0"/>
                  <a:sym typeface="Symbol" pitchFamily="-105" charset="2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52400" y="1295400"/>
                <a:ext cx="3124200" cy="5013960"/>
              </a:xfrm>
              <a:blipFill rotWithShape="1">
                <a:blip r:embed="rId2"/>
                <a:stretch>
                  <a:fillRect t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12872" r="3929" b="5700"/>
          <a:stretch/>
        </p:blipFill>
        <p:spPr bwMode="auto">
          <a:xfrm>
            <a:off x="2961677" y="1143000"/>
            <a:ext cx="3004693" cy="27402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13559" r="2553" b="5610"/>
          <a:stretch/>
        </p:blipFill>
        <p:spPr bwMode="auto">
          <a:xfrm>
            <a:off x="6009677" y="1119489"/>
            <a:ext cx="3058123" cy="27667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12779" r="3146" b="6686"/>
          <a:stretch/>
        </p:blipFill>
        <p:spPr bwMode="auto">
          <a:xfrm>
            <a:off x="2971800" y="3848861"/>
            <a:ext cx="3014664" cy="27043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13809" r="1786" b="5952"/>
          <a:stretch/>
        </p:blipFill>
        <p:spPr bwMode="auto">
          <a:xfrm>
            <a:off x="6019800" y="3851965"/>
            <a:ext cx="3036765" cy="27002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4616741" y="1210056"/>
            <a:ext cx="12954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After </a:t>
            </a:r>
            <a:r>
              <a:rPr lang="en-US" sz="1200" i="1" dirty="0" smtClean="0">
                <a:solidFill>
                  <a:schemeClr val="bg1"/>
                </a:solidFill>
              </a:rPr>
              <a:t>W</a:t>
            </a:r>
            <a:r>
              <a:rPr lang="en-US" sz="1200" dirty="0" smtClean="0">
                <a:solidFill>
                  <a:schemeClr val="bg1"/>
                </a:solidFill>
              </a:rPr>
              <a:t>-cut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4261" y="1177978"/>
            <a:ext cx="12954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After </a:t>
            </a:r>
            <a:r>
              <a:rPr lang="en-US" sz="1200" i="1" dirty="0" smtClean="0">
                <a:solidFill>
                  <a:schemeClr val="bg1"/>
                </a:solidFill>
              </a:rPr>
              <a:t>t</a:t>
            </a:r>
            <a:r>
              <a:rPr lang="en-US" sz="1200" dirty="0" smtClean="0">
                <a:solidFill>
                  <a:schemeClr val="bg1"/>
                </a:solidFill>
              </a:rPr>
              <a:t>-cut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3955597"/>
            <a:ext cx="162763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After </a:t>
            </a:r>
            <a:r>
              <a:rPr lang="en-US" sz="1200" i="1" dirty="0" smtClean="0">
                <a:solidFill>
                  <a:schemeClr val="bg1"/>
                </a:solidFill>
              </a:rPr>
              <a:t>W-</a:t>
            </a:r>
            <a:r>
              <a:rPr lang="en-US" sz="1200" dirty="0" smtClean="0">
                <a:solidFill>
                  <a:schemeClr val="bg1"/>
                </a:solidFill>
              </a:rPr>
              <a:t> and </a:t>
            </a:r>
            <a:r>
              <a:rPr lang="en-US" sz="1200" i="1" dirty="0" smtClean="0">
                <a:solidFill>
                  <a:schemeClr val="bg1"/>
                </a:solidFill>
              </a:rPr>
              <a:t>t</a:t>
            </a:r>
            <a:r>
              <a:rPr lang="en-US" sz="1200" dirty="0" smtClean="0">
                <a:solidFill>
                  <a:schemeClr val="bg1"/>
                </a:solidFill>
              </a:rPr>
              <a:t>-cuts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5669" y="3909877"/>
            <a:ext cx="178003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After </a:t>
            </a:r>
            <a:r>
              <a:rPr lang="en-US" sz="1200" i="1" dirty="0" smtClean="0">
                <a:solidFill>
                  <a:schemeClr val="bg1"/>
                </a:solidFill>
              </a:rPr>
              <a:t>W-</a:t>
            </a:r>
            <a:r>
              <a:rPr lang="en-US" sz="1200" dirty="0" smtClean="0">
                <a:solidFill>
                  <a:schemeClr val="bg1"/>
                </a:solidFill>
              </a:rPr>
              <a:t> , </a:t>
            </a:r>
            <a:r>
              <a:rPr lang="en-US" sz="1200" i="1" dirty="0" smtClean="0">
                <a:solidFill>
                  <a:schemeClr val="bg1"/>
                </a:solidFill>
              </a:rPr>
              <a:t>t</a:t>
            </a:r>
            <a:r>
              <a:rPr lang="en-US" sz="1200" dirty="0" smtClean="0">
                <a:solidFill>
                  <a:schemeClr val="bg1"/>
                </a:solidFill>
              </a:rPr>
              <a:t>- and </a:t>
            </a:r>
            <a:r>
              <a:rPr lang="en-US" sz="1200" i="1" dirty="0">
                <a:solidFill>
                  <a:schemeClr val="bg1"/>
                </a:solidFill>
              </a:rPr>
              <a:t>z</a:t>
            </a:r>
            <a:r>
              <a:rPr lang="en-US" sz="1200" dirty="0" smtClean="0">
                <a:solidFill>
                  <a:schemeClr val="bg1"/>
                </a:solidFill>
              </a:rPr>
              <a:t>-cuts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71887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El </a:t>
            </a:r>
            <a:r>
              <a:rPr lang="en-US" sz="1600" i="1" dirty="0" err="1" smtClean="0"/>
              <a:t>Fassi</a:t>
            </a:r>
            <a:r>
              <a:rPr lang="en-US" sz="1600" i="1" dirty="0" smtClean="0"/>
              <a:t> et al. , 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B712 (2012)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327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baseline="3000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baseline="3000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Invariant Mass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6000" b="-5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3276600" cy="293373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Background shape was determined from MC simulations</a:t>
            </a:r>
          </a:p>
          <a:p>
            <a:endParaRPr lang="en-US" dirty="0" smtClean="0"/>
          </a:p>
          <a:p>
            <a:r>
              <a:rPr lang="en-US" dirty="0" smtClean="0"/>
              <a:t>Acceptance </a:t>
            </a:r>
            <a:r>
              <a:rPr lang="en-US" dirty="0"/>
              <a:t>corrections on event-by-event basis</a:t>
            </a:r>
          </a:p>
          <a:p>
            <a:endParaRPr lang="en-US" dirty="0"/>
          </a:p>
          <a:p>
            <a:r>
              <a:rPr lang="en-US" dirty="0" smtClean="0"/>
              <a:t>Invariant mass distributions are fitted with B-W + BKG</a:t>
            </a:r>
          </a:p>
          <a:p>
            <a:endParaRPr lang="en-US" dirty="0"/>
          </a:p>
          <a:p>
            <a:r>
              <a:rPr lang="en-US" dirty="0" smtClean="0"/>
              <a:t>Background shape determined from MC simulations. </a:t>
            </a:r>
          </a:p>
          <a:p>
            <a:endParaRPr lang="en-US" dirty="0"/>
          </a:p>
          <a:p>
            <a:r>
              <a:rPr lang="en-US" dirty="0" smtClean="0"/>
              <a:t>Radiative corrections applied.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917" r="5208" b="7833"/>
          <a:stretch/>
        </p:blipFill>
        <p:spPr bwMode="auto">
          <a:xfrm>
            <a:off x="152400" y="914400"/>
            <a:ext cx="4325068" cy="246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5074920" cy="34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0200" y="71887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El </a:t>
            </a:r>
            <a:r>
              <a:rPr lang="en-US" sz="1600" i="1" dirty="0" err="1" smtClean="0"/>
              <a:t>Fassi</a:t>
            </a:r>
            <a:r>
              <a:rPr lang="en-US" sz="1600" i="1" dirty="0" smtClean="0"/>
              <a:t> et al. , 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B712 (2012)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02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 err="1" smtClean="0"/>
              <a:t>vs</a:t>
            </a:r>
            <a:r>
              <a:rPr lang="en-US" dirty="0" smtClean="0"/>
              <a:t> Coherent 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05400"/>
                <a:ext cx="8229600" cy="13716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“Global” systematic uncertainties are not shown in this plot.</a:t>
                </a:r>
              </a:p>
              <a:p>
                <a:endParaRPr lang="en-US" dirty="0"/>
              </a:p>
              <a:p>
                <a:r>
                  <a:rPr lang="en-US" dirty="0" smtClean="0"/>
                  <a:t>Observed transparency does not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baseline="-25000" smtClean="0">
                        <a:latin typeface="Cambria Math"/>
                      </a:rPr>
                      <m:t>𝑐</m:t>
                    </m:r>
                  </m:oMath>
                </a14:m>
                <a:endParaRPr lang="en-US" b="0" baseline="-25000" dirty="0" smtClean="0"/>
              </a:p>
              <a:p>
                <a:pPr lvl="1"/>
                <a:r>
                  <a:rPr lang="en-US" dirty="0" smtClean="0"/>
                  <a:t>No initial state interaction state effects</a:t>
                </a:r>
                <a:endParaRPr lang="en-US" b="0" dirty="0" smtClean="0"/>
              </a:p>
              <a:p>
                <a:endParaRPr lang="en-US" baseline="-25000" dirty="0" smtClean="0"/>
              </a:p>
              <a:p>
                <a:r>
                  <a:rPr lang="en-US" dirty="0" smtClean="0"/>
                  <a:t>Can integrate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 baseline="-2500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and study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dependence.</a:t>
                </a:r>
                <a:endParaRPr lang="en-US" dirty="0"/>
              </a:p>
              <a:p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05400"/>
                <a:ext cx="8229600" cy="1371600"/>
              </a:xfrm>
              <a:blipFill rotWithShape="1">
                <a:blip r:embed="rId2"/>
                <a:stretch>
                  <a:fillRect t="-3111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r="1295" b="2294"/>
          <a:stretch/>
        </p:blipFill>
        <p:spPr bwMode="auto">
          <a:xfrm>
            <a:off x="533400" y="1115568"/>
            <a:ext cx="7952232" cy="38221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10200" y="71887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El </a:t>
            </a:r>
            <a:r>
              <a:rPr lang="en-US" sz="1600" i="1" dirty="0" err="1" smtClean="0"/>
              <a:t>Fassi</a:t>
            </a:r>
            <a:r>
              <a:rPr lang="en-US" sz="1600" i="1" dirty="0" smtClean="0"/>
              <a:t> et al. , 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B712 (2012)</a:t>
            </a:r>
            <a:endParaRPr 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737838" y="5088186"/>
                <a:ext cx="1269002" cy="552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prstClr val="white"/>
                        </a:solidFill>
                        <a:latin typeface="Cambria Math"/>
                      </a:rPr>
                      <m:t>𝑙</m:t>
                    </m:r>
                    <m:r>
                      <a:rPr lang="en-US" i="1" baseline="-25000">
                        <a:solidFill>
                          <a:prstClr val="white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</a:rPr>
                          <m:t>𝜐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>
                    <a:solidFill>
                      <a:prstClr val="white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38" y="5088186"/>
                <a:ext cx="1269002" cy="552587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Transparency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5200" b="-5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828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There is visible trend towards increasing of transparency with Q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Increase </a:t>
            </a:r>
            <a:r>
              <a:rPr lang="en-US" dirty="0" smtClean="0"/>
              <a:t> </a:t>
            </a:r>
            <a:r>
              <a:rPr lang="en-US" dirty="0"/>
              <a:t>of 11% (Fe) and 12% (C</a:t>
            </a:r>
            <a:r>
              <a:rPr lang="en-US" dirty="0" smtClean="0"/>
              <a:t>).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onset of CT for </a:t>
            </a:r>
            <a:r>
              <a:rPr lang="en-US" i="1" dirty="0" smtClean="0"/>
              <a:t>ρ</a:t>
            </a:r>
            <a:r>
              <a:rPr lang="en-US" i="1" baseline="30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happens earlier than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For both </a:t>
            </a:r>
            <a:r>
              <a:rPr lang="en-US" baseline="30000" dirty="0" smtClean="0"/>
              <a:t>12</a:t>
            </a:r>
            <a:r>
              <a:rPr lang="en-US" dirty="0" smtClean="0"/>
              <a:t>C and </a:t>
            </a:r>
            <a:r>
              <a:rPr lang="en-US" baseline="30000" dirty="0" smtClean="0"/>
              <a:t>56</a:t>
            </a:r>
            <a:r>
              <a:rPr lang="en-US" dirty="0" smtClean="0"/>
              <a:t>F the data point are consistent with the model versions with CT included. </a:t>
            </a:r>
          </a:p>
          <a:p>
            <a:endParaRPr lang="en-US" dirty="0" smtClean="0"/>
          </a:p>
          <a:p>
            <a:r>
              <a:rPr lang="en-US" dirty="0" smtClean="0"/>
              <a:t>The FMS model slightly underestimated the observed transparency increase.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3657" r="1281" b="3577"/>
          <a:stretch/>
        </p:blipFill>
        <p:spPr bwMode="auto">
          <a:xfrm>
            <a:off x="886967" y="1008888"/>
            <a:ext cx="7598665" cy="36393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10200" y="71887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El </a:t>
            </a:r>
            <a:r>
              <a:rPr lang="en-US" sz="1600" i="1" dirty="0" err="1" smtClean="0"/>
              <a:t>Fassi</a:t>
            </a:r>
            <a:r>
              <a:rPr lang="en-US" sz="1600" i="1" dirty="0" smtClean="0"/>
              <a:t> et al. , 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B712 (2012)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First CLAS results on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𝒔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𝟎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has been published.</a:t>
                </a:r>
              </a:p>
              <a:p>
                <a:pPr lvl="1"/>
                <a:r>
                  <a:rPr lang="en-US" dirty="0" smtClean="0"/>
                  <a:t>Consistent with HERMES charged </a:t>
                </a:r>
                <a:r>
                  <a:rPr lang="en-US" dirty="0" err="1" smtClean="0"/>
                  <a:t>kaon</a:t>
                </a:r>
                <a:r>
                  <a:rPr lang="en-US" dirty="0" smtClean="0"/>
                  <a:t> data and existing theory.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More data from CLAS is expected on pion with significantly larger statistical precision.</a:t>
                </a:r>
              </a:p>
              <a:p>
                <a:pPr lvl="1"/>
                <a:r>
                  <a:rPr lang="en-US" dirty="0" smtClean="0"/>
                  <a:t>Will allow for multidimensional binning.</a:t>
                </a:r>
              </a:p>
              <a:p>
                <a:endParaRPr lang="en-US" dirty="0"/>
              </a:p>
              <a:p>
                <a:r>
                  <a:rPr lang="en-US" dirty="0" smtClean="0"/>
                  <a:t>New CLAS results on CT evidence in </a:t>
                </a:r>
                <a:r>
                  <a:rPr lang="en-US" i="1" dirty="0" smtClean="0"/>
                  <a:t>ρ</a:t>
                </a:r>
                <a:r>
                  <a:rPr lang="en-US" i="1" baseline="30000" dirty="0" smtClean="0"/>
                  <a:t>0</a:t>
                </a:r>
                <a:r>
                  <a:rPr lang="en-US" dirty="0" smtClean="0"/>
                  <a:t>  electroproduction has been published. </a:t>
                </a:r>
              </a:p>
              <a:p>
                <a:pPr lvl="1"/>
                <a:r>
                  <a:rPr lang="en-US" dirty="0" smtClean="0"/>
                  <a:t>Increase of ρ</a:t>
                </a:r>
                <a:r>
                  <a:rPr lang="en-US" baseline="30000" dirty="0" smtClean="0"/>
                  <a:t>0</a:t>
                </a:r>
                <a:r>
                  <a:rPr lang="en-US" dirty="0" smtClean="0"/>
                  <a:t> transparency of 11% </a:t>
                </a:r>
                <a:r>
                  <a:rPr lang="en-US" dirty="0"/>
                  <a:t>(Fe) and </a:t>
                </a:r>
                <a:r>
                  <a:rPr lang="en-US" dirty="0" smtClean="0"/>
                  <a:t>12% 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 smtClean="0"/>
                  <a:t>Onset </a:t>
                </a:r>
                <a:r>
                  <a:rPr lang="en-US" dirty="0"/>
                  <a:t>of CT is earlier in </a:t>
                </a:r>
                <a:r>
                  <a:rPr lang="en-US" dirty="0" smtClean="0">
                    <a:latin typeface="Symbol" pitchFamily="18" charset="2"/>
                  </a:rPr>
                  <a:t>r</a:t>
                </a:r>
                <a:r>
                  <a:rPr lang="en-US" baseline="30000" dirty="0" smtClean="0"/>
                  <a:t>0</a:t>
                </a:r>
                <a:r>
                  <a:rPr lang="en-US" dirty="0" smtClean="0"/>
                  <a:t> production </a:t>
                </a:r>
                <a:r>
                  <a:rPr lang="en-US" dirty="0"/>
                  <a:t>than </a:t>
                </a:r>
                <a:r>
                  <a:rPr lang="en-US" dirty="0" smtClean="0"/>
                  <a:t>pion production.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E12-06-117 </a:t>
                </a:r>
                <a:r>
                  <a:rPr lang="en-US" dirty="0"/>
                  <a:t>with CLAS12, </a:t>
                </a:r>
                <a:r>
                  <a:rPr lang="en-US" i="1" dirty="0"/>
                  <a:t>Brooks et al </a:t>
                </a:r>
                <a:r>
                  <a:rPr lang="en-US" dirty="0"/>
                  <a:t>:</a:t>
                </a:r>
              </a:p>
              <a:p>
                <a:pPr marL="585216" lvl="1" indent="0">
                  <a:buNone/>
                </a:pPr>
                <a:r>
                  <a:rPr lang="en-US" dirty="0" smtClean="0"/>
                  <a:t>	Quark </a:t>
                </a:r>
                <a:r>
                  <a:rPr lang="en-US" dirty="0"/>
                  <a:t>Propagation and Hadron Formation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E12-06-106 with CLAS12, </a:t>
                </a:r>
                <a:r>
                  <a:rPr lang="en-US" i="1" dirty="0" err="1"/>
                  <a:t>Hafidi</a:t>
                </a:r>
                <a:r>
                  <a:rPr lang="en-US" i="1" dirty="0"/>
                  <a:t> et al </a:t>
                </a:r>
                <a:r>
                  <a:rPr lang="en-US" dirty="0"/>
                  <a:t>: </a:t>
                </a:r>
              </a:p>
              <a:p>
                <a:pPr marL="585216" lvl="1" indent="0">
                  <a:buNone/>
                </a:pPr>
                <a:r>
                  <a:rPr lang="en-US" dirty="0" smtClean="0"/>
                  <a:t>	Study </a:t>
                </a:r>
                <a:r>
                  <a:rPr lang="en-US" dirty="0"/>
                  <a:t>of Color Transparency in Exclusive Vector Meson Electroproduction off Nuclei</a:t>
                </a:r>
              </a:p>
              <a:p>
                <a:endParaRPr lang="en-US" dirty="0"/>
              </a:p>
              <a:p>
                <a:r>
                  <a:rPr lang="en-US" dirty="0"/>
                  <a:t>E12-06-107 with Hall C, </a:t>
                </a:r>
                <a:r>
                  <a:rPr lang="en-US" i="1" dirty="0" err="1"/>
                  <a:t>Dutta</a:t>
                </a:r>
                <a:r>
                  <a:rPr lang="en-US" i="1" dirty="0"/>
                  <a:t> et al</a:t>
                </a:r>
                <a:r>
                  <a:rPr lang="en-US" dirty="0"/>
                  <a:t>:</a:t>
                </a:r>
              </a:p>
              <a:p>
                <a:pPr marL="585216" lvl="1" indent="0">
                  <a:buNone/>
                </a:pPr>
                <a:r>
                  <a:rPr lang="en-US" dirty="0" smtClean="0"/>
                  <a:t>	The </a:t>
                </a:r>
                <a:r>
                  <a:rPr lang="en-US" dirty="0"/>
                  <a:t>Search for Color Transparency at 12 GeV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C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5029200" cy="5181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Came as a bonus from pion SIDIS studies.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High precision data.</a:t>
                </a:r>
              </a:p>
              <a:p>
                <a:endParaRPr lang="en-US" dirty="0"/>
              </a:p>
              <a:p>
                <a:r>
                  <a:rPr lang="en-US" dirty="0" smtClean="0"/>
                  <a:t>Limited kinematics</a:t>
                </a:r>
              </a:p>
              <a:p>
                <a:pPr lvl="1"/>
                <a:r>
                  <a:rPr lang="en-US" dirty="0" smtClean="0"/>
                  <a:t>Low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baseline="-25000" smtClean="0">
                        <a:latin typeface="Cambria Math"/>
                      </a:rPr>
                      <m:t>𝑇</m:t>
                    </m:r>
                  </m:oMath>
                </a14:m>
                <a:endParaRPr lang="en-US" baseline="-25000" dirty="0" smtClean="0"/>
              </a:p>
              <a:p>
                <a:endParaRPr lang="en-US" baseline="-25000" dirty="0"/>
              </a:p>
              <a:p>
                <a:r>
                  <a:rPr lang="en-US" dirty="0" smtClean="0"/>
                  <a:t>Cross section ratio instead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Ratio falls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B</a:t>
                </a:r>
                <a:r>
                  <a:rPr lang="en-US" dirty="0" smtClean="0"/>
                  <a:t>-dependence is consistent with EMC parameterization.</a:t>
                </a:r>
              </a:p>
              <a:p>
                <a:pPr lvl="1"/>
                <a:r>
                  <a:rPr lang="en-US" dirty="0" smtClean="0"/>
                  <a:t>Q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dependence is nearly flat</a:t>
                </a:r>
              </a:p>
              <a:p>
                <a:endParaRPr lang="en-US" dirty="0"/>
              </a:p>
              <a:p>
                <a:r>
                  <a:rPr lang="en-US" dirty="0" smtClean="0"/>
                  <a:t>Good data for cross checks for experiments with larger kinematic coverage.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5029200" cy="5181600"/>
              </a:xfrm>
              <a:blipFill rotWithShape="1">
                <a:blip r:embed="rId2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6" y="1143000"/>
            <a:ext cx="3687763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861145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Asaturyan</a:t>
            </a:r>
            <a:r>
              <a:rPr lang="en-US" sz="1200" dirty="0" smtClean="0"/>
              <a:t> et al., </a:t>
            </a:r>
            <a:r>
              <a:rPr lang="en-US" sz="1200" b="1" dirty="0" err="1"/>
              <a:t>Phys.Rev</a:t>
            </a:r>
            <a:r>
              <a:rPr lang="en-US" sz="1200" b="1" dirty="0"/>
              <a:t>. C85 (2012)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1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dirty="0"/>
              <a:t>Nuclear Physics Topics at CLAS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endParaRPr dirty="0"/>
          </a:p>
          <a:p>
            <a:endParaRPr dirty="0"/>
          </a:p>
          <a:p>
            <a:r>
              <a:rPr dirty="0"/>
              <a:t>Short </a:t>
            </a:r>
            <a:r>
              <a:rPr lang="en-US" dirty="0" smtClean="0"/>
              <a:t>R</a:t>
            </a:r>
            <a:r>
              <a:rPr dirty="0" smtClean="0"/>
              <a:t>ange </a:t>
            </a:r>
            <a:r>
              <a:rPr lang="en-US" dirty="0"/>
              <a:t>C</a:t>
            </a:r>
            <a:r>
              <a:rPr dirty="0" smtClean="0"/>
              <a:t>orrelations</a:t>
            </a:r>
            <a:r>
              <a:rPr lang="en-US" dirty="0" smtClean="0"/>
              <a:t> (covered by Or Chen)</a:t>
            </a:r>
            <a:endParaRPr dirty="0"/>
          </a:p>
          <a:p>
            <a:endParaRPr dirty="0"/>
          </a:p>
          <a:p>
            <a:r>
              <a:rPr dirty="0"/>
              <a:t>EMC </a:t>
            </a:r>
            <a:r>
              <a:rPr lang="en-US" dirty="0" smtClean="0"/>
              <a:t>Effect</a:t>
            </a:r>
            <a:endParaRPr dirty="0"/>
          </a:p>
          <a:p>
            <a:endParaRPr dirty="0"/>
          </a:p>
          <a:p>
            <a:r>
              <a:rPr dirty="0" err="1"/>
              <a:t>Hadronization</a:t>
            </a:r>
            <a:r>
              <a:rPr dirty="0"/>
              <a:t> in </a:t>
            </a:r>
            <a:r>
              <a:rPr dirty="0" smtClean="0"/>
              <a:t>nucle</a:t>
            </a:r>
            <a:r>
              <a:rPr lang="en-US" dirty="0" smtClean="0"/>
              <a:t>i</a:t>
            </a:r>
            <a:endParaRPr dirty="0"/>
          </a:p>
          <a:p>
            <a:endParaRPr dirty="0"/>
          </a:p>
          <a:p>
            <a:r>
              <a:rPr dirty="0"/>
              <a:t>Color transparency</a:t>
            </a:r>
          </a:p>
          <a:p>
            <a:pPr marL="137160" indent="0">
              <a:buNone/>
            </a:pPr>
            <a:endParaRPr dirty="0"/>
          </a:p>
          <a:p>
            <a:r>
              <a:rPr dirty="0" smtClean="0"/>
              <a:t>GPDs </a:t>
            </a:r>
            <a:r>
              <a:rPr dirty="0"/>
              <a:t>of </a:t>
            </a:r>
            <a:r>
              <a:rPr dirty="0" smtClean="0"/>
              <a:t>nuclei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Photodisintegration of light nuclei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276600"/>
            <a:ext cx="6705600" cy="1676400"/>
          </a:xfrm>
          <a:prstGeom prst="roundRect">
            <a:avLst/>
          </a:prstGeom>
          <a:noFill/>
          <a:ln>
            <a:solidFill>
              <a:srgbClr val="33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2362200" cy="426250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824697" cy="405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762000"/>
          </a:xfrm>
        </p:spPr>
        <p:txBody>
          <a:bodyPr/>
          <a:lstStyle/>
          <a:p>
            <a:r>
              <a:rPr lang="en-US" dirty="0" smtClean="0"/>
              <a:t>SIDIS on Nuclear Targets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Hadronization</a:t>
            </a:r>
            <a:r>
              <a:rPr lang="en-US" dirty="0" smtClean="0"/>
              <a:t> in Nuclei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0142"/>
            <a:ext cx="8229600" cy="2879217"/>
          </a:xfrm>
          <a:ln/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Study of the </a:t>
            </a:r>
            <a:r>
              <a:rPr lang="en-US" dirty="0" err="1" smtClean="0"/>
              <a:t>hadronization</a:t>
            </a:r>
            <a:r>
              <a:rPr lang="en-US" dirty="0" smtClean="0"/>
              <a:t> : </a:t>
            </a:r>
          </a:p>
          <a:p>
            <a:pPr lvl="1"/>
            <a:r>
              <a:rPr dirty="0" smtClean="0"/>
              <a:t>Process </a:t>
            </a:r>
            <a:r>
              <a:rPr dirty="0"/>
              <a:t>through which </a:t>
            </a:r>
            <a:r>
              <a:rPr dirty="0" err="1"/>
              <a:t>partons</a:t>
            </a:r>
            <a:r>
              <a:rPr dirty="0"/>
              <a:t> produced in elementary reactions are turned into hadrons</a:t>
            </a:r>
            <a:r>
              <a:rPr dirty="0" smtClean="0"/>
              <a:t>.</a:t>
            </a:r>
            <a:endParaRPr lang="en-US" dirty="0" smtClean="0"/>
          </a:p>
          <a:p>
            <a:pPr lvl="1"/>
            <a:r>
              <a:rPr lang="en-US" dirty="0"/>
              <a:t>Non </a:t>
            </a:r>
            <a:r>
              <a:rPr lang="en-US" dirty="0" err="1"/>
              <a:t>perturbative</a:t>
            </a:r>
            <a:r>
              <a:rPr lang="en-US" dirty="0"/>
              <a:t> QCD </a:t>
            </a:r>
            <a:r>
              <a:rPr lang="en-US" dirty="0" smtClean="0"/>
              <a:t>process.</a:t>
            </a:r>
          </a:p>
          <a:p>
            <a:endParaRPr dirty="0"/>
          </a:p>
          <a:p>
            <a:r>
              <a:rPr dirty="0" smtClean="0"/>
              <a:t>The presence of cold nuclear matter affect</a:t>
            </a:r>
            <a:r>
              <a:rPr lang="en-US" dirty="0" smtClean="0"/>
              <a:t>s</a:t>
            </a:r>
            <a:r>
              <a:rPr dirty="0" smtClean="0"/>
              <a:t> the </a:t>
            </a:r>
            <a:r>
              <a:rPr dirty="0" err="1" smtClean="0"/>
              <a:t>hadronization</a:t>
            </a:r>
            <a:r>
              <a:rPr dirty="0" smtClean="0"/>
              <a:t> process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Use nuclei </a:t>
            </a:r>
            <a:r>
              <a:rPr lang="en-US" dirty="0"/>
              <a:t>as </a:t>
            </a:r>
            <a:r>
              <a:rPr lang="en-US" dirty="0" smtClean="0"/>
              <a:t>space-time analyzers in nuclear SIDIS</a:t>
            </a:r>
          </a:p>
          <a:p>
            <a:pPr lvl="1"/>
            <a:r>
              <a:rPr lang="en-US" dirty="0" smtClean="0"/>
              <a:t>Kinematics is more constrained</a:t>
            </a:r>
          </a:p>
          <a:p>
            <a:pPr lvl="1"/>
            <a:r>
              <a:rPr lang="en-US" dirty="0" smtClean="0"/>
              <a:t>Nuclear </a:t>
            </a:r>
            <a:r>
              <a:rPr lang="en-US" dirty="0" smtClean="0"/>
              <a:t>medium is understood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ucleons serve as </a:t>
            </a:r>
            <a:r>
              <a:rPr lang="en-US" dirty="0" err="1" smtClean="0"/>
              <a:t>femto</a:t>
            </a:r>
            <a:r>
              <a:rPr lang="en-US" dirty="0" smtClean="0"/>
              <a:t>-detectors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 final state multiplicity compared to </a:t>
            </a:r>
            <a:r>
              <a:rPr lang="en-US" dirty="0" err="1" smtClean="0"/>
              <a:t>h+A</a:t>
            </a:r>
            <a:r>
              <a:rPr lang="en-US" dirty="0" smtClean="0"/>
              <a:t> or A+A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  <a:p>
            <a:endParaRPr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371" name="Group 15370"/>
          <p:cNvGrpSpPr/>
          <p:nvPr/>
        </p:nvGrpSpPr>
        <p:grpSpPr>
          <a:xfrm>
            <a:off x="533400" y="1143000"/>
            <a:ext cx="8382000" cy="1758554"/>
            <a:chOff x="533400" y="1368623"/>
            <a:chExt cx="8382000" cy="1758554"/>
          </a:xfrm>
        </p:grpSpPr>
        <p:grpSp>
          <p:nvGrpSpPr>
            <p:cNvPr id="60" name="Group 59"/>
            <p:cNvGrpSpPr/>
            <p:nvPr/>
          </p:nvGrpSpPr>
          <p:grpSpPr>
            <a:xfrm>
              <a:off x="533400" y="1676400"/>
              <a:ext cx="7696200" cy="428244"/>
              <a:chOff x="533400" y="2848356"/>
              <a:chExt cx="7696200" cy="42824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12962" y="3048000"/>
                <a:ext cx="2438400" cy="0"/>
                <a:chOff x="533400" y="3048000"/>
                <a:chExt cx="2438400" cy="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33400" y="3048000"/>
                  <a:ext cx="24384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85800" y="3048000"/>
                  <a:ext cx="1143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Oval 45"/>
              <p:cNvSpPr/>
              <p:nvPr/>
            </p:nvSpPr>
            <p:spPr>
              <a:xfrm>
                <a:off x="3346790" y="2857500"/>
                <a:ext cx="228600" cy="3810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3575390" y="2971800"/>
                <a:ext cx="10713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75390" y="3112008"/>
                <a:ext cx="10713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4570562" y="2848356"/>
                <a:ext cx="228600" cy="3810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4799162" y="2971800"/>
                <a:ext cx="10713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99162" y="3112008"/>
                <a:ext cx="10713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5756234" y="2875788"/>
                <a:ext cx="228600" cy="3810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5984834" y="3048000"/>
                <a:ext cx="2244766" cy="0"/>
                <a:chOff x="533400" y="3048000"/>
                <a:chExt cx="2244766" cy="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33400" y="3048000"/>
                  <a:ext cx="2244766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85800" y="3048000"/>
                  <a:ext cx="1709928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363" name="Picture 3" descr="C:\Users\hovanes.Demq\Documents\Dropbox\Presentations\UGM 2012\20cq6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862532"/>
                <a:ext cx="552091" cy="414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1931506" y="2791809"/>
              <a:ext cx="1668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roduction time </a:t>
              </a:r>
              <a:r>
                <a:rPr lang="en-US" sz="1400" i="1" dirty="0" err="1" smtClean="0"/>
                <a:t>t</a:t>
              </a:r>
              <a:r>
                <a:rPr lang="en-US" sz="1400" i="1" baseline="-25000" dirty="0" err="1" smtClean="0"/>
                <a:t>p</a:t>
              </a:r>
              <a:endParaRPr lang="en-US" sz="1400" i="1" baseline="-25000" dirty="0"/>
            </a:p>
          </p:txBody>
        </p:sp>
        <p:grpSp>
          <p:nvGrpSpPr>
            <p:cNvPr id="15368" name="Group 15367"/>
            <p:cNvGrpSpPr/>
            <p:nvPr/>
          </p:nvGrpSpPr>
          <p:grpSpPr>
            <a:xfrm>
              <a:off x="809445" y="2357735"/>
              <a:ext cx="8105955" cy="461665"/>
              <a:chOff x="809445" y="2895600"/>
              <a:chExt cx="8105955" cy="46166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809445" y="3151632"/>
                <a:ext cx="7724955" cy="10668"/>
              </a:xfrm>
              <a:prstGeom prst="straightConnector1">
                <a:avLst/>
              </a:prstGeom>
              <a:ln w="31750">
                <a:solidFill>
                  <a:srgbClr val="FFCC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64" name="Straight Connector 15363"/>
              <p:cNvCxnSpPr/>
              <p:nvPr/>
            </p:nvCxnSpPr>
            <p:spPr>
              <a:xfrm>
                <a:off x="838200" y="3048000"/>
                <a:ext cx="0" cy="22860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473282" y="3048000"/>
                <a:ext cx="0" cy="22860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706198" y="3048000"/>
                <a:ext cx="0" cy="22860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870534" y="3048000"/>
                <a:ext cx="0" cy="22860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65" name="TextBox 15364"/>
              <p:cNvSpPr txBox="1"/>
              <p:nvPr/>
            </p:nvSpPr>
            <p:spPr>
              <a:xfrm>
                <a:off x="8534400" y="2895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FFCCFF"/>
                    </a:solidFill>
                  </a:rPr>
                  <a:t>t</a:t>
                </a:r>
                <a:endParaRPr lang="en-US" sz="2400" i="1" dirty="0">
                  <a:solidFill>
                    <a:srgbClr val="FFCCFF"/>
                  </a:solidFill>
                </a:endParaRPr>
              </a:p>
            </p:txBody>
          </p:sp>
        </p:grpSp>
        <p:pic>
          <p:nvPicPr>
            <p:cNvPr id="15370" name="Picture 4" descr="C:\Users\hovanes.Demq\Documents\Dropbox\Presentations\UGM 2012\trianglefusion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85" b="26861" l="7144" r="22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" r="75194" b="70155"/>
            <a:stretch/>
          </p:blipFill>
          <p:spPr bwMode="auto">
            <a:xfrm>
              <a:off x="1295400" y="1783882"/>
              <a:ext cx="361487" cy="840553"/>
            </a:xfrm>
            <a:prstGeom prst="rect">
              <a:avLst/>
            </a:prstGeom>
            <a:solidFill>
              <a:srgbClr val="CCFFCC">
                <a:alpha val="0"/>
              </a:srgbClr>
            </a:solidFill>
            <a:ln>
              <a:noFill/>
            </a:ln>
            <a:scene3d>
              <a:camera prst="orthographicFront">
                <a:rot lat="0" lon="0" rev="11400000"/>
              </a:camera>
              <a:lightRig rig="threePt" dir="t"/>
            </a:scene3d>
          </p:spPr>
        </p:pic>
        <p:pic>
          <p:nvPicPr>
            <p:cNvPr id="78" name="Picture 4" descr="C:\Users\hovanes.Demq\Documents\Dropbox\Presentations\UGM 2012\trianglefusion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85" b="26861" l="7144" r="22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" r="75194" b="70155"/>
            <a:stretch/>
          </p:blipFill>
          <p:spPr bwMode="auto">
            <a:xfrm>
              <a:off x="2229313" y="1750247"/>
              <a:ext cx="361487" cy="840553"/>
            </a:xfrm>
            <a:prstGeom prst="rect">
              <a:avLst/>
            </a:prstGeom>
            <a:solidFill>
              <a:srgbClr val="CCFFCC">
                <a:alpha val="0"/>
              </a:srgbClr>
            </a:solidFill>
            <a:ln>
              <a:noFill/>
            </a:ln>
            <a:scene3d>
              <a:camera prst="orthographicFront">
                <a:rot lat="0" lon="0" rev="11400000"/>
              </a:camera>
              <a:lightRig rig="threePt" dir="t"/>
            </a:scene3d>
          </p:spPr>
        </p:pic>
        <p:pic>
          <p:nvPicPr>
            <p:cNvPr id="79" name="Picture 4" descr="C:\Users\hovanes.Demq\Documents\Dropbox\Presentations\UGM 2012\trianglefusion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85" b="26861" l="7144" r="22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" r="75194" b="70155"/>
            <a:stretch/>
          </p:blipFill>
          <p:spPr bwMode="auto">
            <a:xfrm>
              <a:off x="3717635" y="1826447"/>
              <a:ext cx="361487" cy="840553"/>
            </a:xfrm>
            <a:prstGeom prst="rect">
              <a:avLst/>
            </a:prstGeom>
            <a:solidFill>
              <a:srgbClr val="CCFFCC">
                <a:alpha val="0"/>
              </a:srgbClr>
            </a:solidFill>
            <a:ln>
              <a:noFill/>
            </a:ln>
            <a:scene3d>
              <a:camera prst="orthographicFront">
                <a:rot lat="0" lon="0" rev="11400000"/>
              </a:camera>
              <a:lightRig rig="threePt" dir="t"/>
            </a:scene3d>
          </p:spPr>
        </p:pic>
        <p:sp>
          <p:nvSpPr>
            <p:cNvPr id="80" name="TextBox 79"/>
            <p:cNvSpPr txBox="1"/>
            <p:nvPr/>
          </p:nvSpPr>
          <p:spPr>
            <a:xfrm>
              <a:off x="3683305" y="2819400"/>
              <a:ext cx="1574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col. neut. time </a:t>
              </a:r>
              <a:r>
                <a:rPr lang="en-US" sz="1400" i="1" dirty="0" err="1" smtClean="0"/>
                <a:t>t</a:t>
              </a:r>
              <a:r>
                <a:rPr lang="en-US" sz="1400" i="1" baseline="-25000" dirty="0" err="1" smtClean="0"/>
                <a:t>cn</a:t>
              </a:r>
              <a:endParaRPr lang="en-US" sz="1400" i="1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562600" y="2816423"/>
              <a:ext cx="1668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</a:t>
              </a:r>
              <a:r>
                <a:rPr lang="en-US" sz="1400" dirty="0" smtClean="0"/>
                <a:t>ormation time </a:t>
              </a:r>
              <a:r>
                <a:rPr lang="en-US" sz="1400" i="1" dirty="0" err="1" smtClean="0"/>
                <a:t>t</a:t>
              </a:r>
              <a:r>
                <a:rPr lang="en-US" sz="1400" i="1" baseline="-25000" dirty="0" err="1"/>
                <a:t>h</a:t>
              </a:r>
              <a:endParaRPr lang="en-US" sz="1400" i="1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95400" y="1424122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CFFCC"/>
                  </a:solidFill>
                </a:rPr>
                <a:t>q</a:t>
              </a:r>
              <a:r>
                <a:rPr lang="en-US" sz="1400" dirty="0" smtClean="0">
                  <a:solidFill>
                    <a:srgbClr val="CCFFCC"/>
                  </a:solidFill>
                </a:rPr>
                <a:t>uark/</a:t>
              </a:r>
              <a:r>
                <a:rPr lang="en-US" sz="1400" dirty="0" err="1" smtClean="0">
                  <a:solidFill>
                    <a:srgbClr val="CCFFCC"/>
                  </a:solidFill>
                </a:rPr>
                <a:t>parton</a:t>
              </a:r>
              <a:endParaRPr lang="en-US" sz="1400" i="1" baseline="-25000" dirty="0">
                <a:solidFill>
                  <a:srgbClr val="CCFFCC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37162" y="1368623"/>
              <a:ext cx="106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CCFFCC"/>
                  </a:solidFill>
                </a:rPr>
                <a:t>p</a:t>
              </a:r>
              <a:r>
                <a:rPr lang="en-US" sz="1400" dirty="0" err="1" smtClean="0">
                  <a:solidFill>
                    <a:srgbClr val="CCFFCC"/>
                  </a:solidFill>
                </a:rPr>
                <a:t>rehadron</a:t>
              </a:r>
              <a:endParaRPr lang="en-US" sz="1400" i="1" baseline="-25000" dirty="0">
                <a:solidFill>
                  <a:srgbClr val="CCFFCC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51762" y="1444823"/>
              <a:ext cx="106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CFFCC"/>
                  </a:solidFill>
                </a:rPr>
                <a:t>hadron</a:t>
              </a:r>
              <a:endParaRPr lang="en-US" sz="1400" i="1" baseline="-25000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dirty="0" smtClean="0"/>
              <a:t>Motivation</a:t>
            </a:r>
            <a:r>
              <a:rPr lang="en-US" dirty="0" smtClean="0"/>
              <a:t> for Experiments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>
            <a:normAutofit fontScale="55000" lnSpcReduction="20000"/>
          </a:bodyPr>
          <a:lstStyle/>
          <a:p>
            <a:pPr lvl="1"/>
            <a:endParaRPr lang="en-US" dirty="0"/>
          </a:p>
          <a:p>
            <a:r>
              <a:rPr lang="en-US" dirty="0" smtClean="0"/>
              <a:t>Space-time evolution </a:t>
            </a:r>
            <a:r>
              <a:rPr lang="en-US" dirty="0"/>
              <a:t>of </a:t>
            </a:r>
            <a:r>
              <a:rPr lang="en-US" dirty="0" err="1" smtClean="0"/>
              <a:t>hadronization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Study </a:t>
            </a:r>
            <a:r>
              <a:rPr lang="en-US" dirty="0" smtClean="0"/>
              <a:t>QCD </a:t>
            </a:r>
            <a:r>
              <a:rPr lang="en-US" dirty="0" smtClean="0"/>
              <a:t>confinement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Evaluating </a:t>
            </a:r>
            <a:r>
              <a:rPr lang="en-US" dirty="0" err="1" smtClean="0"/>
              <a:t>parton</a:t>
            </a:r>
            <a:r>
              <a:rPr lang="en-US" dirty="0" smtClean="0"/>
              <a:t> </a:t>
            </a:r>
            <a:r>
              <a:rPr lang="en-US" dirty="0"/>
              <a:t>energy loss in QCD </a:t>
            </a:r>
            <a:r>
              <a:rPr lang="en-US" dirty="0" smtClean="0"/>
              <a:t>medium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Possible signatures of the LPM effect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Measuring the </a:t>
            </a:r>
            <a:r>
              <a:rPr lang="en-US" dirty="0" smtClean="0"/>
              <a:t>formation times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Understanding pre-hadron structure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Multiple scattering inside nuclei</a:t>
            </a:r>
          </a:p>
          <a:p>
            <a:pPr lvl="1"/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Benefits for other fields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 for studies of A+A scattering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Hadron </a:t>
            </a:r>
            <a:r>
              <a:rPr lang="en-US" dirty="0"/>
              <a:t>attenuation corrections for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oscillation experiments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for Monte-Carlo generators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Observables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229600" cy="51663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Reaction is fully defined by 5 variables :</a:t>
                </a:r>
              </a:p>
              <a:p>
                <a:endParaRPr lang="en-US" dirty="0" smtClean="0"/>
              </a:p>
              <a:p>
                <a:pPr marL="585216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𝑄</m:t>
                    </m:r>
                    <m:r>
                      <a:rPr lang="en-US" b="0" i="1" baseline="30000" smtClean="0">
                        <a:solidFill>
                          <a:srgbClr val="FFFF0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=−4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latin typeface="Cambria Math"/>
                      </a:rPr>
                      <m:t>sin</m:t>
                    </m:r>
                    <m:r>
                      <a:rPr lang="en-US" b="0" i="1" baseline="30000" smtClean="0">
                        <a:solidFill>
                          <a:srgbClr val="FFFF0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  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ν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, </a:t>
                </a:r>
              </a:p>
              <a:p>
                <a:pPr marL="585216" lvl="1" indent="0">
                  <a:buNone/>
                </a:pPr>
                <a:endParaRPr lang="en-US" b="0" dirty="0" smtClean="0">
                  <a:solidFill>
                    <a:srgbClr val="FFFF00"/>
                  </a:solidFill>
                </a:endParaRPr>
              </a:p>
              <a:p>
                <a:pPr marL="585216" lvl="1" indent="0">
                  <a:buNone/>
                </a:pPr>
                <a:r>
                  <a:rPr lang="en-US" b="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b="0" i="1" baseline="-2500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ν</m:t>
                        </m:r>
                      </m:den>
                    </m:f>
                  </m:oMath>
                </a14:m>
                <a:r>
                  <a:rPr lang="en-US" b="0" dirty="0" smtClean="0">
                    <a:solidFill>
                      <a:srgbClr val="FFFF00"/>
                    </a:solidFill>
                  </a:rPr>
                  <a:t>            ,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b="0" i="1" baseline="-25000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b="0" i="1" baseline="-25000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i="1" baseline="-25000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acc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∥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137160" indent="0"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 smtClean="0">
                  <a:solidFill>
                    <a:srgbClr val="00FFFF"/>
                  </a:solidFill>
                </a:endParaRPr>
              </a:p>
              <a:p>
                <a:endParaRPr lang="en-US" dirty="0" smtClean="0">
                  <a:solidFill>
                    <a:srgbClr val="00FFFF"/>
                  </a:solidFill>
                </a:endParaRPr>
              </a:p>
              <a:p>
                <a:endParaRPr lang="en-US" dirty="0" smtClean="0">
                  <a:solidFill>
                    <a:srgbClr val="00FFFF"/>
                  </a:solidFill>
                </a:endParaRPr>
              </a:p>
              <a:p>
                <a:r>
                  <a:rPr lang="en-US" dirty="0" smtClean="0">
                    <a:solidFill>
                      <a:srgbClr val="00FFFF"/>
                    </a:solidFill>
                  </a:rPr>
                  <a:t>Multiplicity Ratio </a:t>
                </a:r>
                <a:r>
                  <a:rPr lang="en-US" dirty="0" smtClean="0"/>
                  <a:t>for hadrons:</a:t>
                </a:r>
              </a:p>
              <a:p>
                <a:pPr marL="5852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𝑥𝐵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𝑥𝐵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𝑃𝑇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)/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𝑥𝐵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𝑥𝐵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𝑃𝑇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)/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𝑥𝐵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13716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Transverse Momentum Broadening (</a:t>
                </a:r>
                <a:r>
                  <a:rPr lang="en-US" i="1" dirty="0" smtClean="0">
                    <a:solidFill>
                      <a:srgbClr val="00FFFF"/>
                    </a:solidFill>
                  </a:rPr>
                  <a:t>P</a:t>
                </a:r>
                <a:r>
                  <a:rPr lang="en-US" i="1" baseline="-25000" dirty="0" smtClean="0">
                    <a:solidFill>
                      <a:srgbClr val="00FFFF"/>
                    </a:solidFill>
                  </a:rPr>
                  <a:t>T </a:t>
                </a:r>
                <a:r>
                  <a:rPr lang="en-US" dirty="0" smtClean="0">
                    <a:solidFill>
                      <a:srgbClr val="00FFFF"/>
                    </a:solidFill>
                  </a:rPr>
                  <a:t>-</a:t>
                </a:r>
                <a:r>
                  <a:rPr lang="en-US" dirty="0" smtClean="0">
                    <a:solidFill>
                      <a:srgbClr val="00FFFF"/>
                    </a:solidFill>
                  </a:rPr>
                  <a:t>broadening</a:t>
                </a:r>
                <a:r>
                  <a:rPr lang="en-US" dirty="0" smtClean="0"/>
                  <a:t>)</a:t>
                </a:r>
              </a:p>
              <a:p>
                <a:pPr marL="5852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sSubSup>
                        <m:sSubSup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baseline="-25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baseline="-25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229600" cy="5166360"/>
              </a:xfrm>
              <a:blipFill rotWithShape="1">
                <a:blip r:embed="rId2"/>
                <a:stretch>
                  <a:fillRect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86984" y="1524000"/>
            <a:ext cx="2971800" cy="2218552"/>
            <a:chOff x="5586984" y="1524000"/>
            <a:chExt cx="2971800" cy="2218552"/>
          </a:xfrm>
        </p:grpSpPr>
        <p:pic>
          <p:nvPicPr>
            <p:cNvPr id="8230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984" y="1524000"/>
              <a:ext cx="2971800" cy="2218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1289414">
              <a:off x="5638800" y="3135868"/>
              <a:ext cx="6858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3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EMC Multiplicity Ratios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74420"/>
            <a:ext cx="4191000" cy="5166360"/>
          </a:xfrm>
          <a:ln/>
        </p:spPr>
        <p:txBody>
          <a:bodyPr>
            <a:normAutofit fontScale="62500" lnSpcReduction="20000"/>
          </a:bodyPr>
          <a:lstStyle/>
          <a:p>
            <a:pPr marL="339725" indent="-279400"/>
            <a:endParaRPr lang="en-US" dirty="0" smtClean="0"/>
          </a:p>
          <a:p>
            <a:pPr marL="339725" indent="-279400"/>
            <a:r>
              <a:rPr lang="en-US" dirty="0" smtClean="0"/>
              <a:t>Studied hadron production in DIS with </a:t>
            </a:r>
            <a:r>
              <a:rPr lang="en-US" dirty="0" err="1" smtClean="0"/>
              <a:t>muon</a:t>
            </a:r>
            <a:r>
              <a:rPr lang="en-US" dirty="0" smtClean="0"/>
              <a:t> beam.</a:t>
            </a:r>
          </a:p>
          <a:p>
            <a:pPr marL="659765" lvl="1" indent="-2794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GeV &lt; 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220 GeV </a:t>
            </a:r>
          </a:p>
          <a:p>
            <a:pPr marL="339725" indent="-279400"/>
            <a:endParaRPr lang="en-US" dirty="0"/>
          </a:p>
          <a:p>
            <a:pPr marL="339725" indent="-279400"/>
            <a:r>
              <a:rPr lang="en-US" dirty="0" smtClean="0"/>
              <a:t>Increased </a:t>
            </a:r>
            <a:r>
              <a:rPr lang="en-US" dirty="0"/>
              <a:t>attenuation as a function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observed for heavier nuclei.</a:t>
            </a:r>
          </a:p>
          <a:p>
            <a:pPr marL="339725" indent="-279400"/>
            <a:endParaRPr lang="en-US" dirty="0"/>
          </a:p>
          <a:p>
            <a:pPr marL="339725" indent="-279400"/>
            <a:r>
              <a:rPr lang="en-US" dirty="0" smtClean="0"/>
              <a:t>Attenuation decreases as a function of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(not shown).</a:t>
            </a:r>
          </a:p>
          <a:p>
            <a:pPr marL="339725" indent="-279400"/>
            <a:endParaRPr lang="en-US" dirty="0"/>
          </a:p>
          <a:p>
            <a:pPr marL="339725" indent="-279400"/>
            <a:r>
              <a:rPr lang="en-US" dirty="0"/>
              <a:t>High transverse momentum </a:t>
            </a:r>
            <a:r>
              <a:rPr lang="en-US" dirty="0" smtClean="0"/>
              <a:t>bins have </a:t>
            </a:r>
            <a:r>
              <a:rPr lang="en-US" dirty="0"/>
              <a:t>increased hadron production</a:t>
            </a:r>
          </a:p>
          <a:p>
            <a:pPr marL="801688" lvl="1" indent="-287338"/>
            <a:endParaRPr lang="en-US" dirty="0"/>
          </a:p>
          <a:p>
            <a:pPr marL="347663" indent="-347663"/>
            <a:r>
              <a:rPr lang="en-US" dirty="0" smtClean="0"/>
              <a:t>Attenuation is </a:t>
            </a:r>
            <a:r>
              <a:rPr lang="en-US" dirty="0" smtClean="0"/>
              <a:t>reduced </a:t>
            </a:r>
            <a:r>
              <a:rPr lang="en-US" dirty="0" smtClean="0"/>
              <a:t>at high         </a:t>
            </a:r>
            <a:r>
              <a:rPr lang="en-US" dirty="0" smtClean="0">
                <a:latin typeface="Symbol" pitchFamily="18" charset="2"/>
              </a:rPr>
              <a:t>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50 GeV</a:t>
            </a:r>
            <a:r>
              <a:rPr lang="en-US" dirty="0" smtClean="0"/>
              <a:t>.</a:t>
            </a:r>
          </a:p>
          <a:p>
            <a:pPr marL="347663" indent="-347663"/>
            <a:endParaRPr lang="en-US" dirty="0"/>
          </a:p>
          <a:p>
            <a:pPr marL="347663" indent="-347663"/>
            <a:r>
              <a:rPr lang="en-US" dirty="0" err="1" smtClean="0"/>
              <a:t>Partonic</a:t>
            </a:r>
            <a:r>
              <a:rPr lang="en-US" dirty="0" smtClean="0"/>
              <a:t> energy loss and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attentuation</a:t>
            </a:r>
            <a:r>
              <a:rPr lang="en-US" dirty="0" smtClean="0"/>
              <a:t> type models can explain these observations. </a:t>
            </a:r>
            <a:endParaRPr lang="en-US" dirty="0"/>
          </a:p>
          <a:p>
            <a:endParaRPr lang="en-US" dirty="0" smtClean="0"/>
          </a:p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099959"/>
            <a:ext cx="43830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581400"/>
            <a:ext cx="47498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838200"/>
            <a:ext cx="255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Ashman et al., </a:t>
            </a:r>
            <a:r>
              <a:rPr lang="en-US" sz="1200" dirty="0" err="1" smtClean="0"/>
              <a:t>Z.Phys</a:t>
            </a:r>
            <a:r>
              <a:rPr lang="en-US" sz="1200" dirty="0" smtClean="0"/>
              <a:t>. C52(1991)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HERMES: Multiplicity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8382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Airapetian</a:t>
            </a:r>
            <a:r>
              <a:rPr lang="en-US" sz="1400" dirty="0" smtClean="0"/>
              <a:t> et al.,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B780 (2007)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7650" name="Picture 2" descr="C:\Users\hovanes\Documents\Dropbox\Presentations\UGM 2012\fig2.png"/>
          <p:cNvPicPr>
            <a:picLocks noChangeAspect="1" noChangeArrowheads="1"/>
          </p:cNvPicPr>
          <p:nvPr/>
        </p:nvPicPr>
        <p:blipFill rotWithShape="1">
          <a:blip r:embed="rId2" cstate="print"/>
          <a:srcRect l="15059" t="17455" r="14353" b="21579"/>
          <a:stretch/>
        </p:blipFill>
        <p:spPr bwMode="auto">
          <a:xfrm>
            <a:off x="152400" y="1300028"/>
            <a:ext cx="4343386" cy="4854639"/>
          </a:xfrm>
          <a:prstGeom prst="rect">
            <a:avLst/>
          </a:prstGeom>
          <a:noFill/>
        </p:spPr>
      </p:pic>
      <p:pic>
        <p:nvPicPr>
          <p:cNvPr id="27651" name="Picture 3" descr="C:\Users\hovanes\Documents\Dropbox\Presentations\UGM 2012\fig3.png"/>
          <p:cNvPicPr>
            <a:picLocks noChangeAspect="1" noChangeArrowheads="1"/>
          </p:cNvPicPr>
          <p:nvPr/>
        </p:nvPicPr>
        <p:blipFill>
          <a:blip r:embed="rId3" cstate="print"/>
          <a:srcRect l="14706" t="17273" r="13529" b="21818"/>
          <a:stretch>
            <a:fillRect/>
          </a:stretch>
        </p:blipFill>
        <p:spPr bwMode="auto">
          <a:xfrm>
            <a:off x="4648200" y="1295400"/>
            <a:ext cx="4415808" cy="4850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5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HERMES: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</m:t>
                    </m:r>
                    <m:r>
                      <a:rPr lang="en-US" b="1" i="1" baseline="-25000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dirty="0" smtClean="0"/>
                  <a:t> Broadening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6000" b="-5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Users Group Meeting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3151187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9114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Airapetian</a:t>
            </a:r>
            <a:r>
              <a:rPr lang="en-US" sz="1400" dirty="0" smtClean="0"/>
              <a:t> et al., </a:t>
            </a:r>
            <a:r>
              <a:rPr lang="en-US" sz="1400" dirty="0" err="1" smtClean="0"/>
              <a:t>Phys.Lett</a:t>
            </a:r>
            <a:r>
              <a:rPr lang="en-US" sz="1400" dirty="0" smtClean="0"/>
              <a:t>. B684 (2010)</a:t>
            </a:r>
            <a:endParaRPr lang="en-US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00600" y="914400"/>
            <a:ext cx="3962400" cy="2286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Effect increases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Goes to 0 near z=1.</a:t>
            </a:r>
          </a:p>
          <a:p>
            <a:pPr lvl="1"/>
            <a:r>
              <a:rPr lang="en-US" dirty="0" smtClean="0"/>
              <a:t>Not due to multiple scattering of </a:t>
            </a:r>
            <a:r>
              <a:rPr lang="en-US" dirty="0" err="1" smtClean="0"/>
              <a:t>prehadrons</a:t>
            </a:r>
            <a:r>
              <a:rPr lang="en-US" dirty="0" smtClean="0"/>
              <a:t> or hadrons</a:t>
            </a:r>
          </a:p>
          <a:p>
            <a:endParaRPr lang="en-US" dirty="0" smtClean="0"/>
          </a:p>
          <a:p>
            <a:r>
              <a:rPr lang="en-US" dirty="0" smtClean="0"/>
              <a:t>Mostly independent of </a:t>
            </a:r>
            <a:r>
              <a:rPr lang="en-US" dirty="0" smtClean="0">
                <a:latin typeface="Symbol" pitchFamily="18" charset="2"/>
              </a:rPr>
              <a:t>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Broadening effect increases with A.</a:t>
            </a:r>
          </a:p>
          <a:p>
            <a:pPr lvl="1"/>
            <a:r>
              <a:rPr lang="en-US" dirty="0" smtClean="0"/>
              <a:t>Can’t determine the functional form.</a:t>
            </a:r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31800" y="1405826"/>
            <a:ext cx="3987800" cy="4232974"/>
            <a:chOff x="457200" y="1219200"/>
            <a:chExt cx="3987800" cy="4232974"/>
          </a:xfrm>
        </p:grpSpPr>
        <p:pic>
          <p:nvPicPr>
            <p:cNvPr id="28674" name="Picture 2" descr="C:\Users\hovanes\Documents\Dropbox\Presentations\UGM 2012\ptbroad_superpanel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378" t="13506" r="12605" b="23463"/>
            <a:stretch/>
          </p:blipFill>
          <p:spPr bwMode="auto">
            <a:xfrm>
              <a:off x="457200" y="1219200"/>
              <a:ext cx="3984181" cy="3962400"/>
            </a:xfrm>
            <a:prstGeom prst="rect">
              <a:avLst/>
            </a:prstGeom>
            <a:noFill/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21"/>
            <a:stretch/>
          </p:blipFill>
          <p:spPr bwMode="auto">
            <a:xfrm>
              <a:off x="457200" y="5181600"/>
              <a:ext cx="3987800" cy="270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8" t="7157" r="69762" b="80942"/>
            <a:stretch/>
          </p:blipFill>
          <p:spPr bwMode="auto">
            <a:xfrm>
              <a:off x="990600" y="1295400"/>
              <a:ext cx="301753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62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9396</TotalTime>
  <Words>2187</Words>
  <Application>Microsoft Office PowerPoint</Application>
  <PresentationFormat>On-screen Show (4:3)</PresentationFormat>
  <Paragraphs>460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Hadronization and Color Transparency with CLAS</vt:lpstr>
      <vt:lpstr>Overview</vt:lpstr>
      <vt:lpstr>SIDIS on Nuclear Targets</vt:lpstr>
      <vt:lpstr> Hadronization in Nuclei</vt:lpstr>
      <vt:lpstr>Motivation for Experiments</vt:lpstr>
      <vt:lpstr>Variables and Observables</vt:lpstr>
      <vt:lpstr>EMC Multiplicity Ratios</vt:lpstr>
      <vt:lpstr>HERMES: Multiplicity Ratios</vt:lpstr>
      <vt:lpstr>HERMES: PT Broadening</vt:lpstr>
      <vt:lpstr>HERMES </vt:lpstr>
      <vt:lpstr>CLAS EG2 Run</vt:lpstr>
      <vt:lpstr>CLAS K_s^0  Analysis </vt:lpstr>
      <vt:lpstr>CLAS K_s^0 Results</vt:lpstr>
      <vt:lpstr>CLAS Pion Results</vt:lpstr>
      <vt:lpstr>Color Transparency</vt:lpstr>
      <vt:lpstr>Color Transparency</vt:lpstr>
      <vt:lpstr>Measuring CT</vt:lpstr>
      <vt:lpstr>Experimental Data on CT</vt:lpstr>
      <vt:lpstr>CT in ρ0 with CLAS</vt:lpstr>
      <vt:lpstr>Event Selection</vt:lpstr>
      <vt:lpstr> π+π- Invariant Mass </vt:lpstr>
      <vt:lpstr>CT vs Coherent Length</vt:lpstr>
      <vt:lpstr>Transparency vs Q^2</vt:lpstr>
      <vt:lpstr>Summary and Outlook  </vt:lpstr>
      <vt:lpstr>The End</vt:lpstr>
      <vt:lpstr>Extra Slides</vt:lpstr>
      <vt:lpstr>Hall C Results</vt:lpstr>
      <vt:lpstr>Nuclear Physics Topics at CLAS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 with CLAS</dc:title>
  <dc:creator>hovanes</dc:creator>
  <cp:lastModifiedBy>hovanes</cp:lastModifiedBy>
  <cp:revision>238</cp:revision>
  <dcterms:created xsi:type="dcterms:W3CDTF">2006-08-16T00:00:00Z</dcterms:created>
  <dcterms:modified xsi:type="dcterms:W3CDTF">2012-06-06T12:16:59Z</dcterms:modified>
</cp:coreProperties>
</file>