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365" r:id="rId2"/>
    <p:sldId id="398" r:id="rId3"/>
    <p:sldId id="369" r:id="rId4"/>
    <p:sldId id="366" r:id="rId5"/>
    <p:sldId id="404" r:id="rId6"/>
    <p:sldId id="405" r:id="rId7"/>
    <p:sldId id="379" r:id="rId8"/>
    <p:sldId id="285" r:id="rId9"/>
    <p:sldId id="304" r:id="rId10"/>
    <p:sldId id="339" r:id="rId11"/>
    <p:sldId id="381" r:id="rId12"/>
    <p:sldId id="371" r:id="rId13"/>
    <p:sldId id="308" r:id="rId14"/>
    <p:sldId id="309" r:id="rId15"/>
    <p:sldId id="374" r:id="rId16"/>
    <p:sldId id="375" r:id="rId17"/>
    <p:sldId id="342" r:id="rId18"/>
    <p:sldId id="414" r:id="rId19"/>
    <p:sldId id="384" r:id="rId20"/>
    <p:sldId id="386" r:id="rId21"/>
    <p:sldId id="408" r:id="rId22"/>
    <p:sldId id="412" r:id="rId23"/>
    <p:sldId id="415" r:id="rId24"/>
    <p:sldId id="399" r:id="rId25"/>
    <p:sldId id="413" r:id="rId26"/>
    <p:sldId id="411" r:id="rId27"/>
    <p:sldId id="416" r:id="rId28"/>
    <p:sldId id="367" r:id="rId29"/>
    <p:sldId id="311" r:id="rId30"/>
    <p:sldId id="407" r:id="rId31"/>
    <p:sldId id="409" r:id="rId32"/>
    <p:sldId id="388" r:id="rId33"/>
    <p:sldId id="39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F9FF"/>
    <a:srgbClr val="93F3FF"/>
    <a:srgbClr val="00F000"/>
    <a:srgbClr val="00F600"/>
    <a:srgbClr val="FBFFB2"/>
    <a:srgbClr val="00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2365" autoAdjust="0"/>
    <p:restoredTop sz="94349" autoAdjust="0"/>
  </p:normalViewPr>
  <p:slideViewPr>
    <p:cSldViewPr snapToGrid="0" snapToObjects="1">
      <p:cViewPr>
        <p:scale>
          <a:sx n="100" d="100"/>
          <a:sy n="100" d="100"/>
        </p:scale>
        <p:origin x="-140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665DA-4786-9740-9CCF-771E314691D9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F538B-3B99-FC4F-963D-2A55315F5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155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E8420-B105-D344-A631-3C3AA36BAA5F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FCD19-2367-BC4F-B8EA-962B9C0F69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551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are at the stage where a substantial number of experiments is approved. </a:t>
            </a:r>
          </a:p>
          <a:p>
            <a:endParaRPr lang="en-US" dirty="0" smtClean="0"/>
          </a:p>
          <a:p>
            <a:r>
              <a:rPr lang="en-US" dirty="0" smtClean="0"/>
              <a:t>This is great; it demonstrates that we are building something the users desire.</a:t>
            </a:r>
          </a:p>
          <a:p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the next slides I will step though some of these experiments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1F3B-1523-4F60-8316-50BBDBB229E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A new Hall will be constructed to house the GlueX detector, that will conduct a search for excited mesons with gluonic components, and the existing Halls will be upgraded with new equipment as well. Hall C will have an additional super high momentum spectrometer. Hall A will retain the existing spectrometers and provide space for new specialized equipment to address a variety of physics topics. Hall B will house the CLAS12 detector which is the focus of this of workshop. At 12 GeV JLab will be ideal for precision studies at large Bjorken x. </a:t>
            </a: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E5A03B-B5E4-5740-A0E8-EE671BD3CD12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One of the unresolved issues in neutron structure functions studies at high Bjorken </a:t>
            </a:r>
            <a:r>
              <a:rPr lang="en-US" b="1" dirty="0" err="1" smtClean="0"/>
              <a:t>x</a:t>
            </a:r>
            <a:r>
              <a:rPr lang="en-US" b="1" dirty="0" smtClean="0"/>
              <a:t> is the correction for the nuclear</a:t>
            </a:r>
            <a:r>
              <a:rPr lang="en-US" b="1" baseline="0" dirty="0" smtClean="0"/>
              <a:t> binding effect in deuteron. </a:t>
            </a:r>
            <a:r>
              <a:rPr lang="en-US" baseline="0" dirty="0" smtClean="0"/>
              <a:t>Different corrections have resulted in vastly different results. </a:t>
            </a:r>
            <a:r>
              <a:rPr lang="en-US" b="1" baseline="0" dirty="0" smtClean="0"/>
              <a:t>A model-independent way is to tag the neutron by measuring the spectator proton to very low momentum using, e.g. a gas target and a low density tracking detector.</a:t>
            </a:r>
            <a:r>
              <a:rPr lang="en-US" baseline="0" dirty="0" smtClean="0"/>
              <a:t> Protons with momentum down to 70 </a:t>
            </a:r>
            <a:r>
              <a:rPr lang="en-US" baseline="0" dirty="0" err="1" smtClean="0"/>
              <a:t>MeV/c</a:t>
            </a:r>
            <a:r>
              <a:rPr lang="en-US" baseline="0" dirty="0" smtClean="0"/>
              <a:t> (T=2.5MeV) must be detected. The corrections for the neutron momentum in deuteron is shown in this graph. The elastic peak and the resonance structure show up clearly. The corrected ratio F2n/F2p is shown with the red points. The ratio of </a:t>
            </a:r>
            <a:r>
              <a:rPr lang="en-US" baseline="0" dirty="0" err="1" smtClean="0"/>
              <a:t>d</a:t>
            </a:r>
            <a:r>
              <a:rPr lang="en-US" baseline="0" dirty="0" smtClean="0"/>
              <a:t>-quark to </a:t>
            </a:r>
            <a:r>
              <a:rPr lang="en-US" baseline="0" dirty="0" err="1" smtClean="0"/>
              <a:t>u</a:t>
            </a:r>
            <a:r>
              <a:rPr lang="en-US" baseline="0" dirty="0" smtClean="0"/>
              <a:t>-quark distribution functions is shown here.  The maximum </a:t>
            </a:r>
            <a:r>
              <a:rPr lang="en-US" baseline="0" dirty="0" err="1" smtClean="0"/>
              <a:t>xB</a:t>
            </a:r>
            <a:r>
              <a:rPr lang="en-US" baseline="0" dirty="0" smtClean="0"/>
              <a:t> is limited by the beam energy of 5.2 GeV. However, the trend is to rule out the scalar </a:t>
            </a:r>
            <a:r>
              <a:rPr lang="en-US" baseline="0" dirty="0" err="1" smtClean="0"/>
              <a:t>diquark</a:t>
            </a:r>
            <a:r>
              <a:rPr lang="en-US" baseline="0" dirty="0" smtClean="0"/>
              <a:t> model. Future experiments at the 12GeV upgrade will extend this range up to 0.9.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AAFA4-0F86-2446-8958-2CE966002DF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C8D33E-1DB7-2343-BF4A-2B166B40BA4A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FCD19-2367-BC4F-B8EA-962B9C0F694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853" y="8685235"/>
            <a:ext cx="2971592" cy="457200"/>
          </a:xfrm>
          <a:prstGeom prst="rect">
            <a:avLst/>
          </a:prstGeom>
          <a:noFill/>
        </p:spPr>
        <p:txBody>
          <a:bodyPr lIns="89928" tIns="44964" rIns="89928" bIns="44964"/>
          <a:lstStyle/>
          <a:p>
            <a:fld id="{CFBDE3D9-521D-E340-B323-98F9B20604F4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 … the graphs shows the projected uncertainties of the x and Pt dependences of the asymmetry for different pion and kaon  flavors. 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F7CB80-2E0B-C24D-8053-7CFB81237DD3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FCD19-2367-BC4F-B8EA-962B9C0F694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8824FC-2905-904C-847A-334C374B8F1B}" type="slidenum">
              <a:rPr lang="en-US"/>
              <a:pPr/>
              <a:t>28</a:t>
            </a:fld>
            <a:endParaRPr 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</p:spPr>
        <p:txBody>
          <a:bodyPr/>
          <a:lstStyle/>
          <a:p>
            <a:pPr eaLnBrk="1" hangingPunct="1"/>
            <a:r>
              <a:rPr lang="en-US" b="1" i="1" smtClean="0">
                <a:ea typeface="ＭＳ Ｐゴシック" charset="-128"/>
                <a:cs typeface="ＭＳ Ｐゴシック" charset="-128"/>
              </a:rPr>
              <a:t>A major focus of hadron physics with electromagnetic probes is the determination of new multi-dimensional parton distribution functions in a large kinematics range.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  This requires experiments at high luminosity and at sufficiently high energy. For this the existing accelerator will be equipped with accelerating superconducting RF cavities with much higher gradients. The additional 5 cryo modules will provide the same energy boost as the 20 existing ones. In addition some of the lower gradient cryo modules will be refurbished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2582" name="Line 6"/>
          <p:cNvSpPr>
            <a:spLocks noChangeShapeType="1"/>
          </p:cNvSpPr>
          <p:nvPr userDrawn="1"/>
        </p:nvSpPr>
        <p:spPr bwMode="auto">
          <a:xfrm>
            <a:off x="3175" y="6554788"/>
            <a:ext cx="9140825" cy="0"/>
          </a:xfrm>
          <a:prstGeom prst="line">
            <a:avLst/>
          </a:prstGeom>
          <a:noFill/>
          <a:ln w="1333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2584" name="Rectangle 8"/>
          <p:cNvSpPr>
            <a:spLocks noChangeArrowheads="1"/>
          </p:cNvSpPr>
          <p:nvPr userDrawn="1"/>
        </p:nvSpPr>
        <p:spPr bwMode="auto">
          <a:xfrm>
            <a:off x="2898601" y="6484453"/>
            <a:ext cx="3078813" cy="1410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11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QCD-N’12, Bilbao, Spain, October 26, 2012 </a:t>
            </a:r>
            <a:endParaRPr lang="en-US" sz="11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339013" y="6327775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6615113" y="6434138"/>
            <a:ext cx="78778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ea typeface="ＭＳ Ｐゴシック" pitchFamily="35" charset="-128"/>
                <a:cs typeface="ＭＳ Ｐゴシック" pitchFamily="35" charset="-128"/>
              </a:rPr>
              <a:t>Page </a:t>
            </a:r>
            <a:fld id="{F71E418F-05F8-5B44-A2D5-7D3A08B29BDB}" type="slidenum">
              <a:rPr lang="en-US" sz="900" smtClean="0">
                <a:solidFill>
                  <a:srgbClr val="FFFFFF"/>
                </a:solidFill>
                <a:ea typeface="ＭＳ Ｐゴシック" pitchFamily="35" charset="-128"/>
                <a:cs typeface="ＭＳ Ｐゴシック" pitchFamily="35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sz="900" dirty="0" smtClean="0">
                <a:solidFill>
                  <a:srgbClr val="FFFFFF"/>
                </a:solidFill>
                <a:ea typeface="ＭＳ Ｐゴシック" pitchFamily="35" charset="-128"/>
                <a:cs typeface="ＭＳ Ｐゴシック" pitchFamily="35" charset="-128"/>
              </a:rPr>
              <a:t>/26</a:t>
            </a:r>
            <a:endParaRPr lang="en-US" sz="900" dirty="0">
              <a:solidFill>
                <a:srgbClr val="FFFFFF"/>
              </a:solidFill>
              <a:ea typeface="ＭＳ Ｐゴシック" pitchFamily="35" charset="-128"/>
              <a:cs typeface="ＭＳ Ｐゴシック" pitchFamily="35" charset="-128"/>
            </a:endParaRPr>
          </a:p>
        </p:txBody>
      </p:sp>
      <p:pic>
        <p:nvPicPr>
          <p:cNvPr id="1033" name="Picture 13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020763" y="6400800"/>
            <a:ext cx="80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2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3399"/>
          </a:solidFill>
          <a:latin typeface="Calibri"/>
          <a:ea typeface="ＭＳ Ｐゴシック" pitchFamily="-111" charset="-128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1pPr>
      <a:lvl2pPr marL="5762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3pPr>
      <a:lvl4pPr marL="1262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4pPr>
      <a:lvl5pPr marL="1604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90"/>
          </a:solidFill>
          <a:latin typeface="Calibri"/>
          <a:ea typeface="ＭＳ Ｐゴシック" pitchFamily="-111" charset="-128"/>
          <a:cs typeface="Calibri"/>
        </a:defRPr>
      </a:lvl5pPr>
      <a:lvl6pPr marL="20621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Relationship Id="rId3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7.jpe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png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7.jpe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emf"/><Relationship Id="rId3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emf"/><Relationship Id="rId1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5.png"/><Relationship Id="rId4" Type="http://schemas.openxmlformats.org/officeDocument/2006/relationships/image" Target="../media/image76.wmf"/><Relationship Id="rId5" Type="http://schemas.openxmlformats.org/officeDocument/2006/relationships/image" Target="../media/image77.wmf"/><Relationship Id="rId6" Type="http://schemas.openxmlformats.org/officeDocument/2006/relationships/image" Target="../media/image78.wmf"/><Relationship Id="rId7" Type="http://schemas.openxmlformats.org/officeDocument/2006/relationships/image" Target="../media/image79.wmf"/><Relationship Id="rId8" Type="http://schemas.openxmlformats.org/officeDocument/2006/relationships/image" Target="../media/image80.wmf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" y="547369"/>
            <a:ext cx="9093200" cy="1470025"/>
          </a:xfrm>
        </p:spPr>
        <p:txBody>
          <a:bodyPr/>
          <a:lstStyle/>
          <a:p>
            <a:r>
              <a:rPr lang="en-US" sz="4400" dirty="0" smtClean="0"/>
              <a:t>JLab 12 GeV Program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00" y="1930296"/>
            <a:ext cx="9093200" cy="1036052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Volker D. Burkert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Jefferson Lab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7" name="Picture 4" descr="6_GeV_Racetr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1480" y="3676861"/>
            <a:ext cx="4456987" cy="258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 rot="5400000">
            <a:off x="4780082" y="4465131"/>
            <a:ext cx="293884" cy="253238"/>
          </a:xfrm>
          <a:prstGeom prst="parallelogram">
            <a:avLst>
              <a:gd name="adj" fmla="val 47911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6" descr="12_GeV_mods_Arc-10_overl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6005" y="4540008"/>
            <a:ext cx="2251490" cy="103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12_GeV_mods_NL-cryomodules_overl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9495" y="3676861"/>
            <a:ext cx="911109" cy="67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12_GeV_mods_SL-cryomodules_overl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8590" y="4770051"/>
            <a:ext cx="1238539" cy="75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4785335" y="4124684"/>
            <a:ext cx="717558" cy="542916"/>
            <a:chOff x="3146" y="1353"/>
            <a:chExt cx="680" cy="621"/>
          </a:xfrm>
        </p:grpSpPr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3408" y="1353"/>
              <a:ext cx="418" cy="21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defTabSz="992188">
                <a:spcBef>
                  <a:spcPct val="50000"/>
                </a:spcBef>
                <a:defRPr/>
              </a:pPr>
              <a:r>
                <a:rPr lang="en-US" sz="1200" b="1" i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CHL-2</a:t>
              </a:r>
            </a:p>
          </p:txBody>
        </p: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3146" y="1536"/>
              <a:ext cx="406" cy="438"/>
              <a:chOff x="3146" y="1536"/>
              <a:chExt cx="406" cy="438"/>
            </a:xfrm>
          </p:grpSpPr>
          <p:pic>
            <p:nvPicPr>
              <p:cNvPr id="15" name="Picture 12" descr="12_GeV_mods_CHL_overlay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146" y="1707"/>
                <a:ext cx="184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3" descr="12_GeV_mods_arrow_overlay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329" y="1536"/>
                <a:ext cx="22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4842275" y="3014762"/>
            <a:ext cx="1619628" cy="1142485"/>
            <a:chOff x="3064" y="627"/>
            <a:chExt cx="1479" cy="1182"/>
          </a:xfrm>
        </p:grpSpPr>
        <p:pic>
          <p:nvPicPr>
            <p:cNvPr id="21" name="Picture 18" descr="12_GeV_mods_HallD-beamline_overl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64" y="1046"/>
              <a:ext cx="587" cy="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19"/>
            <p:cNvGrpSpPr>
              <a:grpSpLocks/>
            </p:cNvGrpSpPr>
            <p:nvPr/>
          </p:nvGrpSpPr>
          <p:grpSpPr bwMode="auto">
            <a:xfrm>
              <a:off x="3632" y="627"/>
              <a:ext cx="911" cy="548"/>
              <a:chOff x="3792" y="74"/>
              <a:chExt cx="945" cy="606"/>
            </a:xfrm>
          </p:grpSpPr>
          <p:pic>
            <p:nvPicPr>
              <p:cNvPr id="25" name="Picture 20" descr="12_GeV_mods_Hall-D_overlay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792" y="74"/>
                <a:ext cx="945" cy="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AutoShape 21"/>
              <p:cNvSpPr>
                <a:spLocks noChangeArrowheads="1"/>
              </p:cNvSpPr>
              <p:nvPr/>
            </p:nvSpPr>
            <p:spPr bwMode="auto">
              <a:xfrm rot="5400000" flipV="1">
                <a:off x="4084" y="324"/>
                <a:ext cx="192" cy="240"/>
              </a:xfrm>
              <a:prstGeom prst="parallelogram">
                <a:avLst>
                  <a:gd name="adj" fmla="val 59023"/>
                </a:avLst>
              </a:prstGeom>
              <a:solidFill>
                <a:schemeClr val="bg1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891" y="880"/>
              <a:ext cx="293" cy="118"/>
            </a:xfrm>
            <a:custGeom>
              <a:avLst/>
              <a:gdLst>
                <a:gd name="T0" fmla="*/ 0 w 304"/>
                <a:gd name="T1" fmla="*/ 5 h 130"/>
                <a:gd name="T2" fmla="*/ 13 w 304"/>
                <a:gd name="T3" fmla="*/ 5 h 130"/>
                <a:gd name="T4" fmla="*/ 13 w 304"/>
                <a:gd name="T5" fmla="*/ 5 h 130"/>
                <a:gd name="T6" fmla="*/ 13 w 304"/>
                <a:gd name="T7" fmla="*/ 5 h 130"/>
                <a:gd name="T8" fmla="*/ 13 w 304"/>
                <a:gd name="T9" fmla="*/ 5 h 130"/>
                <a:gd name="T10" fmla="*/ 13 w 304"/>
                <a:gd name="T11" fmla="*/ 5 h 130"/>
                <a:gd name="T12" fmla="*/ 13 w 304"/>
                <a:gd name="T13" fmla="*/ 5 h 130"/>
                <a:gd name="T14" fmla="*/ 13 w 304"/>
                <a:gd name="T15" fmla="*/ 5 h 130"/>
                <a:gd name="T16" fmla="*/ 13 w 304"/>
                <a:gd name="T17" fmla="*/ 5 h 130"/>
                <a:gd name="T18" fmla="*/ 15 w 304"/>
                <a:gd name="T19" fmla="*/ 5 h 130"/>
                <a:gd name="T20" fmla="*/ 18 w 304"/>
                <a:gd name="T21" fmla="*/ 5 h 130"/>
                <a:gd name="T22" fmla="*/ 22 w 304"/>
                <a:gd name="T23" fmla="*/ 5 h 130"/>
                <a:gd name="T24" fmla="*/ 23 w 304"/>
                <a:gd name="T25" fmla="*/ 5 h 130"/>
                <a:gd name="T26" fmla="*/ 24 w 304"/>
                <a:gd name="T27" fmla="*/ 5 h 130"/>
                <a:gd name="T28" fmla="*/ 26 w 304"/>
                <a:gd name="T29" fmla="*/ 5 h 130"/>
                <a:gd name="T30" fmla="*/ 29 w 304"/>
                <a:gd name="T31" fmla="*/ 5 h 130"/>
                <a:gd name="T32" fmla="*/ 32 w 304"/>
                <a:gd name="T33" fmla="*/ 5 h 130"/>
                <a:gd name="T34" fmla="*/ 35 w 304"/>
                <a:gd name="T35" fmla="*/ 5 h 130"/>
                <a:gd name="T36" fmla="*/ 37 w 304"/>
                <a:gd name="T37" fmla="*/ 5 h 130"/>
                <a:gd name="T38" fmla="*/ 38 w 304"/>
                <a:gd name="T39" fmla="*/ 5 h 130"/>
                <a:gd name="T40" fmla="*/ 40 w 304"/>
                <a:gd name="T41" fmla="*/ 5 h 130"/>
                <a:gd name="T42" fmla="*/ 43 w 304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4"/>
                <a:gd name="T67" fmla="*/ 0 h 130"/>
                <a:gd name="T68" fmla="*/ 304 w 304"/>
                <a:gd name="T69" fmla="*/ 130 h 1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>
              <a:solidFill>
                <a:srgbClr val="FFB623"/>
              </a:solidFill>
              <a:round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019800" y="3353942"/>
            <a:ext cx="1110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latin typeface="Times New Roman"/>
                <a:cs typeface="Times New Roman"/>
              </a:rPr>
              <a:t>Add new Hall</a:t>
            </a:r>
            <a:endParaRPr lang="en-US" sz="1200" b="1" i="1" dirty="0">
              <a:latin typeface="Times New Roman"/>
              <a:cs typeface="Times New Roman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391480" y="5029200"/>
            <a:ext cx="1578015" cy="7747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 rot="2841490">
            <a:off x="2485670" y="5133960"/>
            <a:ext cx="1583490" cy="75257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18695" y="5778500"/>
            <a:ext cx="2272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latin typeface="Times New Roman"/>
                <a:cs typeface="Times New Roman"/>
              </a:rPr>
              <a:t>New equipment in existing halls</a:t>
            </a:r>
            <a:endParaRPr lang="en-US" sz="1200" b="1" i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832"/>
            <a:ext cx="8839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Polarized </a:t>
            </a:r>
            <a:r>
              <a:rPr lang="en-US" dirty="0" err="1" smtClean="0"/>
              <a:t>PDFs</a:t>
            </a:r>
            <a:r>
              <a:rPr lang="en-US" dirty="0" smtClean="0"/>
              <a:t> at 12GeV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6"/>
          <a:stretch>
            <a:fillRect/>
          </a:stretch>
        </p:blipFill>
        <p:spPr bwMode="auto">
          <a:xfrm>
            <a:off x="6026847" y="1094611"/>
            <a:ext cx="2912251" cy="249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r="-6302"/>
          <a:stretch>
            <a:fillRect/>
          </a:stretch>
        </p:blipFill>
        <p:spPr bwMode="auto">
          <a:xfrm>
            <a:off x="6010152" y="3685729"/>
            <a:ext cx="3119578" cy="244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6089667" y="789810"/>
            <a:ext cx="3040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="0" dirty="0"/>
              <a:t>Improved PDFs from NLO analyses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821" y="811821"/>
            <a:ext cx="5937266" cy="830987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dirty="0" smtClean="0"/>
              <a:t>Precise information on A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(x,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with flavor tag can strongly reduces uncertainties in quark </a:t>
            </a:r>
            <a:r>
              <a:rPr lang="en-US" sz="1600" dirty="0" err="1" smtClean="0"/>
              <a:t>helicity</a:t>
            </a:r>
            <a:r>
              <a:rPr lang="en-US" sz="1600" dirty="0" smtClean="0"/>
              <a:t> distributions. The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dependence and evolution provides model-independent </a:t>
            </a:r>
            <a:r>
              <a:rPr lang="en-US" sz="1600" dirty="0" err="1" smtClean="0">
                <a:solidFill>
                  <a:srgbClr val="FF0000"/>
                </a:solidFill>
              </a:rPr>
              <a:t>ΔG(x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en-US" sz="1600" dirty="0" smtClean="0"/>
              <a:t>.  </a:t>
            </a:r>
            <a:endParaRPr lang="en-US" sz="1600" dirty="0"/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" r="46410"/>
          <a:stretch>
            <a:fillRect/>
          </a:stretch>
        </p:blipFill>
        <p:spPr bwMode="auto">
          <a:xfrm>
            <a:off x="2906142" y="2346466"/>
            <a:ext cx="2882696" cy="374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" name="Picture 28" descr="A1p_CLAS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5"/>
          <a:stretch>
            <a:fillRect/>
          </a:stretch>
        </p:blipFill>
        <p:spPr bwMode="auto">
          <a:xfrm>
            <a:off x="132195" y="2362304"/>
            <a:ext cx="2667000" cy="370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 bwMode="auto">
          <a:xfrm flipV="1">
            <a:off x="3569530" y="2131835"/>
            <a:ext cx="2127266" cy="32893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 smtClean="0">
              <a:latin typeface="Times New Roman" pitchFamily="18" charset="0"/>
            </a:endParaRPr>
          </a:p>
        </p:txBody>
      </p: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460641" y="1643658"/>
            <a:ext cx="5109070" cy="609600"/>
            <a:chOff x="1524000" y="1295400"/>
            <a:chExt cx="6172200" cy="609600"/>
          </a:xfrm>
        </p:grpSpPr>
        <p:pic>
          <p:nvPicPr>
            <p:cNvPr id="12" name="Picture 15"/>
            <p:cNvPicPr>
              <a:picLocks noChangeAspect="1"/>
            </p:cNvPicPr>
            <p:nvPr/>
          </p:nvPicPr>
          <p:blipFill>
            <a:blip r:embed="rId7"/>
            <a:srcRect l="6863" t="11363" r="49019" b="84093"/>
            <a:stretch>
              <a:fillRect/>
            </a:stretch>
          </p:blipFill>
          <p:spPr bwMode="auto">
            <a:xfrm>
              <a:off x="1524000" y="1295400"/>
              <a:ext cx="45720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8"/>
            <a:srcRect l="21568" t="15907" r="62325" b="80304"/>
            <a:stretch>
              <a:fillRect/>
            </a:stretch>
          </p:blipFill>
          <p:spPr bwMode="auto">
            <a:xfrm>
              <a:off x="5943600" y="1353312"/>
              <a:ext cx="17526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 bwMode="auto">
          <a:xfrm>
            <a:off x="4778251" y="1789268"/>
            <a:ext cx="273218" cy="342567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641" y="6005620"/>
            <a:ext cx="1019229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E12-06-109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10479" y="5995609"/>
            <a:ext cx="1019229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E12-09-007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04189" y="5995609"/>
            <a:ext cx="1019229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E12-06-110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Parton Distributions</a:t>
            </a:r>
            <a:endParaRPr lang="en-US" dirty="0"/>
          </a:p>
        </p:txBody>
      </p:sp>
      <p:grpSp>
        <p:nvGrpSpPr>
          <p:cNvPr id="3" name="Group 22"/>
          <p:cNvGrpSpPr/>
          <p:nvPr/>
        </p:nvGrpSpPr>
        <p:grpSpPr>
          <a:xfrm>
            <a:off x="1825431" y="1009640"/>
            <a:ext cx="5565967" cy="855142"/>
            <a:chOff x="1798236" y="844410"/>
            <a:chExt cx="5172717" cy="645714"/>
          </a:xfrm>
          <a:solidFill>
            <a:srgbClr val="FFFFFF"/>
          </a:solidFill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rcRect l="50617" t="33122" r="5948" b="62991"/>
            <a:stretch>
              <a:fillRect/>
            </a:stretch>
          </p:blipFill>
          <p:spPr>
            <a:xfrm>
              <a:off x="1842366" y="880524"/>
              <a:ext cx="5128587" cy="6096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l="50617" t="29404" r="42200" b="66962"/>
            <a:stretch>
              <a:fillRect/>
            </a:stretch>
          </p:blipFill>
          <p:spPr>
            <a:xfrm>
              <a:off x="1798236" y="844410"/>
              <a:ext cx="877975" cy="58988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4876799" y="2260598"/>
            <a:ext cx="4176713" cy="3776782"/>
            <a:chOff x="4876799" y="2362202"/>
            <a:chExt cx="4176713" cy="3776782"/>
          </a:xfrm>
        </p:grpSpPr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4876799" y="2362202"/>
              <a:ext cx="4176713" cy="3776782"/>
              <a:chOff x="5372100" y="2782888"/>
              <a:chExt cx="3689109" cy="3507673"/>
            </a:xfrm>
          </p:grpSpPr>
          <p:cxnSp>
            <p:nvCxnSpPr>
              <p:cNvPr id="19" name="Straight Arrow Connector 12"/>
              <p:cNvCxnSpPr>
                <a:cxnSpLocks noChangeShapeType="1"/>
                <a:endCxn id="20" idx="0"/>
              </p:cNvCxnSpPr>
              <p:nvPr/>
            </p:nvCxnSpPr>
            <p:spPr bwMode="auto">
              <a:xfrm>
                <a:off x="5372100" y="2782888"/>
                <a:ext cx="2232025" cy="1639887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0" name="TextBox 15"/>
              <p:cNvSpPr txBox="1">
                <a:spLocks noChangeArrowheads="1"/>
              </p:cNvSpPr>
              <p:nvPr/>
            </p:nvSpPr>
            <p:spPr bwMode="auto">
              <a:xfrm>
                <a:off x="6184899" y="4422775"/>
                <a:ext cx="2838451" cy="60027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rgbClr val="161616"/>
                    </a:solidFill>
                    <a:latin typeface="Tahoma" charset="0"/>
                    <a:ea typeface="Tahoma" charset="0"/>
                    <a:cs typeface="Tahoma" charset="0"/>
                  </a:rPr>
                  <a:t>Generalized Parton Distributions </a:t>
                </a:r>
                <a:r>
                  <a:rPr lang="en-US" dirty="0">
                    <a:solidFill>
                      <a:srgbClr val="FF0000"/>
                    </a:solidFill>
                    <a:latin typeface="Tahoma" charset="0"/>
                    <a:ea typeface="Tahoma" charset="0"/>
                    <a:cs typeface="Tahoma" charset="0"/>
                  </a:rPr>
                  <a:t>(GPD</a:t>
                </a:r>
                <a:r>
                  <a:rPr lang="en-US" dirty="0" smtClean="0">
                    <a:solidFill>
                      <a:srgbClr val="FF0000"/>
                    </a:solidFill>
                    <a:latin typeface="Tahoma" charset="0"/>
                    <a:ea typeface="Tahoma" charset="0"/>
                    <a:cs typeface="Tahoma" charset="0"/>
                  </a:rPr>
                  <a:t>) </a:t>
                </a:r>
                <a:r>
                  <a:rPr lang="en-US" b="1" i="1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</a:t>
                </a:r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en-US" b="1" i="1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b="1" i="1" dirty="0" smtClean="0">
                    <a:solidFill>
                      <a:srgbClr val="01CF04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</a:t>
                </a:r>
                <a:r>
                  <a:rPr lang="en-US" b="1" i="1" dirty="0" smtClean="0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en-US" b="1" i="1" dirty="0" smtClean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E,</a:t>
                </a:r>
                <a:r>
                  <a:rPr lang="en-US" b="1" i="1" dirty="0" smtClean="0">
                    <a:solidFill>
                      <a:schemeClr val="bg2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E</a:t>
                </a:r>
                <a:endParaRPr lang="en-US" dirty="0">
                  <a:solidFill>
                    <a:srgbClr val="FF0000"/>
                  </a:solidFill>
                  <a:latin typeface="Tahoma" charset="0"/>
                  <a:ea typeface="Tahoma" charset="0"/>
                  <a:cs typeface="Tahoma" charset="0"/>
                </a:endParaRPr>
              </a:p>
            </p:txBody>
          </p:sp>
          <p:cxnSp>
            <p:nvCxnSpPr>
              <p:cNvPr id="21" name="Straight Arrow Connector 46"/>
              <p:cNvCxnSpPr>
                <a:cxnSpLocks noChangeShapeType="1"/>
              </p:cNvCxnSpPr>
              <p:nvPr/>
            </p:nvCxnSpPr>
            <p:spPr bwMode="auto">
              <a:xfrm rot="5400000">
                <a:off x="7066910" y="5258594"/>
                <a:ext cx="381000" cy="1588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2" name="TextBox 52"/>
              <p:cNvSpPr txBox="1">
                <a:spLocks noChangeArrowheads="1"/>
              </p:cNvSpPr>
              <p:nvPr/>
            </p:nvSpPr>
            <p:spPr bwMode="auto">
              <a:xfrm>
                <a:off x="5898282" y="5433021"/>
                <a:ext cx="3162927" cy="857540"/>
              </a:xfrm>
              <a:prstGeom prst="rect">
                <a:avLst/>
              </a:prstGeom>
              <a:solidFill>
                <a:srgbClr val="BAFFFD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rgbClr val="161616"/>
                    </a:solidFill>
                    <a:latin typeface="Tahoma" charset="0"/>
                    <a:ea typeface="Tahoma" charset="0"/>
                    <a:cs typeface="Tahoma" charset="0"/>
                  </a:rPr>
                  <a:t>3D nucleon imaging in transverse coordinate and longitudinal momentum </a:t>
                </a:r>
                <a:r>
                  <a:rPr lang="en-US" dirty="0" smtClean="0">
                    <a:solidFill>
                      <a:srgbClr val="161616"/>
                    </a:solidFill>
                    <a:latin typeface="Tahoma" charset="0"/>
                    <a:ea typeface="Tahoma" charset="0"/>
                    <a:cs typeface="Tahoma" charset="0"/>
                  </a:rPr>
                  <a:t>space</a:t>
                </a:r>
                <a:endParaRPr lang="en-US" b="1" i="1" dirty="0" smtClean="0">
                  <a:solidFill>
                    <a:schemeClr val="bg2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>
              <a:off x="4953000" y="2971800"/>
              <a:ext cx="2438400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Integrate over </a:t>
              </a:r>
              <a:r>
                <a:rPr lang="en-US" b="1" i="1"/>
                <a:t>momentum</a:t>
              </a:r>
              <a:r>
                <a:rPr lang="en-US"/>
                <a:t> space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59596" t="61090" r="17396" b="34875"/>
          <a:stretch>
            <a:fillRect/>
          </a:stretch>
        </p:blipFill>
        <p:spPr>
          <a:xfrm>
            <a:off x="3286362" y="1896531"/>
            <a:ext cx="2962038" cy="689937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FF0000"/>
            </a:solidFill>
          </a:ln>
        </p:spPr>
      </p:pic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1776436" y="723900"/>
            <a:ext cx="53672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j-lt"/>
                <a:ea typeface="Tahoma" charset="0"/>
                <a:cs typeface="Tahoma" charset="0"/>
              </a:rPr>
              <a:t>(Quantum phase-space quark distribution in the nucleon) 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14515" y="3484261"/>
            <a:ext cx="3691824" cy="2700640"/>
            <a:chOff x="714515" y="3484261"/>
            <a:chExt cx="3691824" cy="2700640"/>
          </a:xfrm>
        </p:grpSpPr>
        <p:sp>
          <p:nvSpPr>
            <p:cNvPr id="26" name="Rectangle 25"/>
            <p:cNvSpPr/>
            <p:nvPr/>
          </p:nvSpPr>
          <p:spPr bwMode="auto">
            <a:xfrm>
              <a:off x="1422401" y="3910713"/>
              <a:ext cx="2983938" cy="2274188"/>
            </a:xfrm>
            <a:prstGeom prst="rect">
              <a:avLst/>
            </a:prstGeom>
            <a:solidFill>
              <a:srgbClr val="FBFFB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608364" y="3929564"/>
              <a:ext cx="1797974" cy="225533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8"/>
            <p:cNvGrpSpPr/>
            <p:nvPr/>
          </p:nvGrpSpPr>
          <p:grpSpPr>
            <a:xfrm>
              <a:off x="2760802" y="3889876"/>
              <a:ext cx="1645536" cy="762575"/>
              <a:chOff x="6472588" y="3340101"/>
              <a:chExt cx="1645536" cy="762575"/>
            </a:xfrm>
          </p:grpSpPr>
          <p:sp>
            <p:nvSpPr>
              <p:cNvPr id="36" name="Text Box 26"/>
              <p:cNvSpPr txBox="1">
                <a:spLocks noChangeArrowheads="1"/>
              </p:cNvSpPr>
              <p:nvPr/>
            </p:nvSpPr>
            <p:spPr bwMode="auto">
              <a:xfrm>
                <a:off x="6472588" y="3517900"/>
                <a:ext cx="1645536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3200" b="1" i="1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</a:t>
                </a:r>
                <a:r>
                  <a:rPr lang="en-US" sz="32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en-US" sz="3200" b="1" i="1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3200" b="1" i="1" dirty="0" smtClean="0">
                    <a:solidFill>
                      <a:srgbClr val="01CF04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</a:t>
                </a:r>
                <a:r>
                  <a:rPr lang="en-US" sz="3200" b="1" i="1" dirty="0" smtClean="0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en-US" sz="3200" b="1" i="1" dirty="0" smtClean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E</a:t>
                </a:r>
                <a:endParaRPr lang="en-US" sz="3200" b="1" i="1" dirty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7" name="Rectangle 41"/>
              <p:cNvSpPr>
                <a:spLocks noChangeArrowheads="1"/>
              </p:cNvSpPr>
              <p:nvPr/>
            </p:nvSpPr>
            <p:spPr bwMode="auto">
              <a:xfrm>
                <a:off x="7232650" y="3340101"/>
                <a:ext cx="192088" cy="430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2800" b="1" dirty="0">
                    <a:solidFill>
                      <a:srgbClr val="01CF04"/>
                    </a:solidFill>
                    <a:latin typeface="Times New Roman" charset="0"/>
                  </a:rPr>
                  <a:t>~</a:t>
                </a:r>
                <a:endParaRPr lang="en-US" sz="2800" b="1" dirty="0">
                  <a:solidFill>
                    <a:srgbClr val="01CF04"/>
                  </a:solidFill>
                  <a:latin typeface="Tahoma" charset="0"/>
                </a:endParaRPr>
              </a:p>
            </p:txBody>
          </p:sp>
        </p:grpSp>
        <p:sp>
          <p:nvSpPr>
            <p:cNvPr id="38" name="Text Box 26"/>
            <p:cNvSpPr txBox="1">
              <a:spLocks noChangeArrowheads="1"/>
            </p:cNvSpPr>
            <p:nvPr/>
          </p:nvSpPr>
          <p:spPr bwMode="auto">
            <a:xfrm>
              <a:off x="2748102" y="4766175"/>
              <a:ext cx="1645536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01CF04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 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 </a:t>
              </a:r>
              <a:r>
                <a:rPr lang="en-US" sz="3200" b="1" i="1" dirty="0" smtClean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endParaRPr lang="en-US" sz="3200" b="1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9" name="Rectangle 41"/>
            <p:cNvSpPr>
              <a:spLocks noChangeArrowheads="1"/>
            </p:cNvSpPr>
            <p:nvPr/>
          </p:nvSpPr>
          <p:spPr bwMode="auto">
            <a:xfrm>
              <a:off x="3000164" y="4613776"/>
              <a:ext cx="192088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01CF04"/>
                  </a:solidFill>
                  <a:latin typeface="Times New Roman" charset="0"/>
                </a:rPr>
                <a:t>~</a:t>
              </a:r>
              <a:endParaRPr lang="en-US" sz="2800" b="1" dirty="0">
                <a:solidFill>
                  <a:srgbClr val="01CF04"/>
                </a:solidFill>
                <a:latin typeface="Tahoma" charset="0"/>
              </a:endParaRPr>
            </a:p>
          </p:txBody>
        </p:sp>
        <p:sp>
          <p:nvSpPr>
            <p:cNvPr id="40" name="Text Box 26"/>
            <p:cNvSpPr txBox="1">
              <a:spLocks noChangeArrowheads="1"/>
            </p:cNvSpPr>
            <p:nvPr/>
          </p:nvSpPr>
          <p:spPr bwMode="auto">
            <a:xfrm>
              <a:off x="2997593" y="5477375"/>
              <a:ext cx="1121154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sz="3200" b="1" i="1" dirty="0" smtClean="0">
                  <a:latin typeface="Times New Roman" charset="0"/>
                  <a:ea typeface="Times New Roman" charset="0"/>
                  <a:cs typeface="Times New Roman" charset="0"/>
                </a:rPr>
                <a:t>,</a:t>
              </a:r>
              <a:r>
                <a:rPr lang="en-US" sz="3200" b="1" i="1" dirty="0" smtClean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</a:t>
              </a:r>
              <a:endParaRPr lang="en-US" sz="3200" b="1" i="1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545396" y="3484261"/>
              <a:ext cx="1848242" cy="369332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  <a:latin typeface="Calibri"/>
                  <a:cs typeface="Calibri"/>
                </a:rPr>
                <a:t>Sensitivity to GPD</a:t>
              </a:r>
              <a:endParaRPr lang="en-US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sp>
          <p:nvSpPr>
            <p:cNvPr id="42" name="TextBox 31"/>
            <p:cNvSpPr txBox="1">
              <a:spLocks noChangeArrowheads="1"/>
            </p:cNvSpPr>
            <p:nvPr/>
          </p:nvSpPr>
          <p:spPr bwMode="auto">
            <a:xfrm rot="16200000">
              <a:off x="366139" y="4778268"/>
              <a:ext cx="1404638" cy="7078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00009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000090"/>
                  </a:solidFill>
                  <a:latin typeface="Calibri"/>
                  <a:cs typeface="Calibri"/>
                </a:rPr>
                <a:t>Nucleon polarization</a:t>
              </a: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2608364" y="4779451"/>
              <a:ext cx="1785274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2621064" y="5503351"/>
              <a:ext cx="1785274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 rot="10800000" flipV="1">
              <a:off x="1655772" y="4156575"/>
              <a:ext cx="5921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Calibri"/>
                  <a:cs typeface="Calibri"/>
                </a:rPr>
                <a:t>UP</a:t>
              </a:r>
            </a:p>
            <a:p>
              <a:endParaRPr lang="en-US" sz="2400" b="1" dirty="0" smtClean="0">
                <a:latin typeface="Calibri"/>
                <a:cs typeface="Calibri"/>
              </a:endParaRPr>
            </a:p>
            <a:p>
              <a:r>
                <a:rPr lang="en-US" sz="2400" b="1" dirty="0" smtClean="0">
                  <a:latin typeface="Calibri"/>
                  <a:cs typeface="Calibri"/>
                </a:rPr>
                <a:t>LP</a:t>
              </a:r>
            </a:p>
            <a:p>
              <a:endParaRPr lang="en-US" sz="2400" b="1" dirty="0" smtClean="0">
                <a:latin typeface="Calibri"/>
                <a:cs typeface="Calibri"/>
              </a:endParaRPr>
            </a:p>
            <a:p>
              <a:r>
                <a:rPr lang="en-US" sz="2400" b="1" dirty="0" smtClean="0">
                  <a:latin typeface="Calibri"/>
                  <a:cs typeface="Calibri"/>
                </a:rPr>
                <a:t>TP</a:t>
              </a:r>
              <a:endParaRPr lang="en-US" sz="2400" b="1" dirty="0">
                <a:latin typeface="Calibri"/>
                <a:cs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1706572" y="4130741"/>
              <a:ext cx="419080" cy="546101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1681172" y="4846309"/>
              <a:ext cx="419080" cy="546101"/>
            </a:xfrm>
            <a:prstGeom prst="rect">
              <a:avLst/>
            </a:prstGeom>
            <a:solidFill>
              <a:srgbClr val="00C000">
                <a:alpha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1681172" y="5600266"/>
              <a:ext cx="419080" cy="54610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62683" y="2964934"/>
            <a:ext cx="40974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Polarized DVCS directly probes GPDs  </a:t>
            </a:r>
            <a:endParaRPr lang="en-US" dirty="0"/>
          </a:p>
        </p:txBody>
      </p:sp>
      <p:sp>
        <p:nvSpPr>
          <p:cNvPr id="55" name="Rectangle 41"/>
          <p:cNvSpPr>
            <a:spLocks noChangeArrowheads="1"/>
          </p:cNvSpPr>
          <p:nvPr/>
        </p:nvSpPr>
        <p:spPr bwMode="auto">
          <a:xfrm>
            <a:off x="8253412" y="4196839"/>
            <a:ext cx="192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 dirty="0">
                <a:solidFill>
                  <a:srgbClr val="01CF04"/>
                </a:solidFill>
                <a:latin typeface="Times New Roman" charset="0"/>
              </a:rPr>
              <a:t>~</a:t>
            </a:r>
            <a:endParaRPr lang="en-US" b="1" dirty="0">
              <a:solidFill>
                <a:srgbClr val="01CF04"/>
              </a:solidFill>
              <a:latin typeface="Tahoma" charset="0"/>
            </a:endParaRPr>
          </a:p>
        </p:txBody>
      </p:sp>
      <p:sp>
        <p:nvSpPr>
          <p:cNvPr id="56" name="Rectangle 41"/>
          <p:cNvSpPr>
            <a:spLocks noChangeArrowheads="1"/>
          </p:cNvSpPr>
          <p:nvPr/>
        </p:nvSpPr>
        <p:spPr bwMode="auto">
          <a:xfrm>
            <a:off x="8774112" y="4224031"/>
            <a:ext cx="192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 dirty="0">
                <a:solidFill>
                  <a:srgbClr val="808080"/>
                </a:solidFill>
                <a:latin typeface="Times New Roman" charset="0"/>
              </a:rPr>
              <a:t>~</a:t>
            </a:r>
            <a:endParaRPr lang="en-US" b="1" dirty="0">
              <a:solidFill>
                <a:srgbClr val="808080"/>
              </a:solidFill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content of GPDs </a:t>
            </a: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lang="en-US" i="1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endParaRPr lang="en-US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8138" b="68472"/>
          <a:stretch>
            <a:fillRect/>
          </a:stretch>
        </p:blipFill>
        <p:spPr>
          <a:xfrm>
            <a:off x="45573" y="1664900"/>
            <a:ext cx="9072393" cy="104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5034" y="3982134"/>
            <a:ext cx="45892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Fourier transformation relates </a:t>
            </a:r>
            <a:r>
              <a:rPr lang="en-US" i="1" dirty="0" err="1" smtClean="0">
                <a:latin typeface="Calibri"/>
                <a:cs typeface="Calibri"/>
              </a:rPr>
              <a:t>J(t</a:t>
            </a:r>
            <a:r>
              <a:rPr lang="en-US" i="1" dirty="0" smtClean="0">
                <a:latin typeface="Calibri"/>
                <a:cs typeface="Calibri"/>
              </a:rPr>
              <a:t>)</a:t>
            </a:r>
            <a:r>
              <a:rPr lang="en-US" dirty="0" smtClean="0">
                <a:latin typeface="Calibri"/>
                <a:cs typeface="Calibri"/>
              </a:rPr>
              <a:t> to the quark angular momentum distribution in </a:t>
            </a:r>
            <a:r>
              <a:rPr lang="en-US" dirty="0" err="1" smtClean="0">
                <a:latin typeface="Calibri"/>
                <a:cs typeface="Calibri"/>
              </a:rPr>
              <a:t>b</a:t>
            </a:r>
            <a:r>
              <a:rPr lang="en-US" baseline="-25000" dirty="0" err="1" smtClean="0">
                <a:latin typeface="Calibri"/>
                <a:cs typeface="Calibri"/>
              </a:rPr>
              <a:t>T</a:t>
            </a:r>
            <a:r>
              <a:rPr lang="en-US" dirty="0" smtClean="0">
                <a:latin typeface="Calibri"/>
                <a:cs typeface="Calibri"/>
              </a:rPr>
              <a:t> space.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088935"/>
            <a:ext cx="7250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Nucleon energy-momentum tensor of </a:t>
            </a:r>
            <a:r>
              <a:rPr lang="en-US" sz="2400" i="1" dirty="0" err="1" smtClean="0">
                <a:latin typeface="Calibri"/>
                <a:cs typeface="Calibri"/>
              </a:rPr>
              <a:t>q</a:t>
            </a:r>
            <a:r>
              <a:rPr lang="en-US" sz="2400" dirty="0" smtClean="0">
                <a:latin typeface="Calibri"/>
                <a:cs typeface="Calibri"/>
              </a:rPr>
              <a:t> flavored quarks: 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t="33814" r="47028" b="54606"/>
          <a:stretch>
            <a:fillRect/>
          </a:stretch>
        </p:blipFill>
        <p:spPr>
          <a:xfrm>
            <a:off x="1917700" y="2820600"/>
            <a:ext cx="4805827" cy="900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1600" y="3356114"/>
            <a:ext cx="1858802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(</a:t>
            </a:r>
            <a:r>
              <a:rPr lang="en-US" sz="1600" dirty="0" err="1" smtClean="0">
                <a:latin typeface="Calibri"/>
                <a:cs typeface="Calibri"/>
              </a:rPr>
              <a:t>Ji’s</a:t>
            </a:r>
            <a:r>
              <a:rPr lang="en-US" sz="1600" dirty="0" smtClean="0">
                <a:latin typeface="Calibri"/>
                <a:cs typeface="Calibri"/>
              </a:rPr>
              <a:t> relation for </a:t>
            </a:r>
            <a:r>
              <a:rPr lang="en-US" sz="1600" i="1" dirty="0" err="1" smtClean="0">
                <a:latin typeface="Calibri"/>
                <a:cs typeface="Calibri"/>
              </a:rPr>
              <a:t>t</a:t>
            </a:r>
            <a:r>
              <a:rPr lang="en-US" sz="1600" dirty="0" smtClean="0">
                <a:latin typeface="Calibri"/>
                <a:cs typeface="Calibri"/>
              </a:rPr>
              <a:t>=0)</a:t>
            </a:r>
            <a:endParaRPr lang="en-US" sz="16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dirty="0" smtClean="0">
                <a:solidFill>
                  <a:srgbClr val="FF0000"/>
                </a:solidFill>
                <a:ea typeface="Tahoma" charset="0"/>
                <a:cs typeface="Tahoma" charset="0"/>
              </a:rPr>
              <a:t>A</a:t>
            </a:r>
            <a:r>
              <a:rPr lang="fr-FR" sz="4400" baseline="-25000" dirty="0" smtClean="0">
                <a:solidFill>
                  <a:srgbClr val="FF0000"/>
                </a:solidFill>
                <a:ea typeface="Tahoma" charset="0"/>
                <a:cs typeface="Tahoma" charset="0"/>
              </a:rPr>
              <a:t>LU</a:t>
            </a:r>
            <a:r>
              <a:rPr lang="fr-FR" sz="4400" dirty="0" smtClean="0">
                <a:solidFill>
                  <a:srgbClr val="964305"/>
                </a:solidFill>
                <a:ea typeface="Tahoma" charset="0"/>
                <a:cs typeface="Tahoma" charset="0"/>
              </a:rPr>
              <a:t> </a:t>
            </a:r>
            <a:r>
              <a:rPr lang="fr-FR" sz="4400" dirty="0" smtClean="0">
                <a:solidFill>
                  <a:srgbClr val="000090"/>
                </a:solidFill>
                <a:ea typeface="Tahoma" charset="0"/>
                <a:cs typeface="Tahoma" charset="0"/>
              </a:rPr>
              <a:t>projections for JLab@12GeV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0458" t="7239" r="11111" b="51768"/>
          <a:stretch>
            <a:fillRect/>
          </a:stretch>
        </p:blipFill>
        <p:spPr>
          <a:xfrm>
            <a:off x="200934" y="1280990"/>
            <a:ext cx="6784462" cy="5096933"/>
          </a:xfrm>
          <a:prstGeom prst="rect">
            <a:avLst/>
          </a:prstGeom>
        </p:spPr>
      </p:pic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293615" y="1815495"/>
            <a:ext cx="804673" cy="667121"/>
            <a:chOff x="672" y="1200"/>
            <a:chExt cx="480" cy="384"/>
          </a:xfrm>
        </p:grpSpPr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672" y="1200"/>
              <a:ext cx="480" cy="38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729" y="1200"/>
              <a:ext cx="402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0" dirty="0">
                  <a:solidFill>
                    <a:srgbClr val="FF0000"/>
                  </a:solidFill>
                </a:rPr>
                <a:t>A</a:t>
              </a:r>
              <a:r>
                <a:rPr lang="en-US" sz="2400" b="0" baseline="-25000" dirty="0">
                  <a:solidFill>
                    <a:srgbClr val="FF0000"/>
                  </a:solidFill>
                </a:rPr>
                <a:t>LU</a:t>
              </a:r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2713912" y="2876956"/>
            <a:ext cx="546100" cy="5524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" name="Picture 6" descr="12gev-dvcs"/>
          <p:cNvPicPr>
            <a:picLocks noChangeAspect="1" noChangeArrowheads="1"/>
          </p:cNvPicPr>
          <p:nvPr/>
        </p:nvPicPr>
        <p:blipFill>
          <a:blip r:embed="rId3"/>
          <a:srcRect l="55173"/>
          <a:stretch>
            <a:fillRect/>
          </a:stretch>
        </p:blipFill>
        <p:spPr bwMode="auto">
          <a:xfrm>
            <a:off x="6896496" y="2105431"/>
            <a:ext cx="20574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12"/>
          <p:cNvSpPr>
            <a:spLocks noChangeArrowheads="1"/>
          </p:cNvSpPr>
          <p:nvPr/>
        </p:nvSpPr>
        <p:spPr bwMode="auto">
          <a:xfrm rot="20805328">
            <a:off x="7938839" y="2990828"/>
            <a:ext cx="1011395" cy="14939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947817" y="849851"/>
            <a:ext cx="457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3366FF"/>
              </a:solidFill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1000205" y="894301"/>
            <a:ext cx="451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  <a:scene3d>
              <a:camera prst="orthographicFront"/>
              <a:lightRig rig="threePt" dir="t">
                <a:rot lat="0" lon="0" rev="0"/>
              </a:lightRig>
            </a:scene3d>
            <a:sp3d/>
          </a:bodyPr>
          <a:lstStyle/>
          <a:p>
            <a:pPr eaLnBrk="1" hangingPunct="1">
              <a:defRPr/>
            </a:pPr>
            <a:r>
              <a:rPr lang="en-US" dirty="0">
                <a:latin typeface="Symbol" pitchFamily="-65" charset="2"/>
                <a:sym typeface="Symbol" pitchFamily="-65" charset="2"/>
              </a:rPr>
              <a:t></a:t>
            </a:r>
            <a:r>
              <a:rPr lang="en-US" baseline="-25000" dirty="0">
                <a:latin typeface="Comic Sans MS" pitchFamily="-65" charset="0"/>
              </a:rPr>
              <a:t>LU</a:t>
            </a:r>
            <a:r>
              <a:rPr lang="en-US" dirty="0">
                <a:latin typeface="Symbol" pitchFamily="-65" charset="2"/>
              </a:rPr>
              <a:t> </a:t>
            </a:r>
            <a:r>
              <a:rPr lang="en-US" dirty="0">
                <a:latin typeface="Tahoma" pitchFamily="-65" charset="0"/>
              </a:rPr>
              <a:t>~ </a:t>
            </a:r>
            <a:r>
              <a:rPr lang="en-US" dirty="0" err="1">
                <a:solidFill>
                  <a:srgbClr val="FF0000"/>
                </a:solidFill>
                <a:latin typeface="Tahoma" pitchFamily="-65" charset="0"/>
              </a:rPr>
              <a:t>sin</a:t>
            </a:r>
            <a:r>
              <a:rPr lang="en-US" dirty="0" err="1">
                <a:solidFill>
                  <a:srgbClr val="FF0000"/>
                </a:solidFill>
                <a:latin typeface="Tahoma" pitchFamily="-65" charset="0"/>
                <a:sym typeface="Symbol" pitchFamily="-65" charset="2"/>
              </a:rPr>
              <a:t></a:t>
            </a:r>
            <a:r>
              <a:rPr lang="en-US" dirty="0">
                <a:solidFill>
                  <a:srgbClr val="FF0000"/>
                </a:solidFill>
                <a:latin typeface="Tahoma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{F</a:t>
            </a:r>
            <a:r>
              <a:rPr lang="en-US" baseline="-25000" dirty="0">
                <a:latin typeface="Tahoma" pitchFamily="-65" charset="0"/>
              </a:rPr>
              <a:t>1</a:t>
            </a:r>
            <a:r>
              <a:rPr lang="en-US" b="1" i="1" dirty="0">
                <a:solidFill>
                  <a:srgbClr val="FF0000"/>
                </a:solidFill>
                <a:latin typeface="Times New Roman" pitchFamily="-65" charset="0"/>
              </a:rPr>
              <a:t>H</a:t>
            </a:r>
            <a:r>
              <a:rPr lang="en-US" dirty="0">
                <a:solidFill>
                  <a:schemeClr val="hlink">
                    <a:alpha val="65999"/>
                  </a:schemeClr>
                </a:solidFill>
                <a:latin typeface="Times New Roman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+ </a:t>
            </a:r>
            <a:r>
              <a:rPr lang="el-GR" dirty="0">
                <a:latin typeface="Lucida Grande" pitchFamily="-65" charset="0"/>
              </a:rPr>
              <a:t>ξ</a:t>
            </a:r>
            <a:r>
              <a:rPr lang="en-US" dirty="0">
                <a:latin typeface="Tahoma" pitchFamily="-65" charset="0"/>
              </a:rPr>
              <a:t>(F</a:t>
            </a:r>
            <a:r>
              <a:rPr lang="en-US" baseline="-25000" dirty="0">
                <a:latin typeface="Tahoma" pitchFamily="-65" charset="0"/>
              </a:rPr>
              <a:t>1</a:t>
            </a:r>
            <a:r>
              <a:rPr lang="en-US" dirty="0">
                <a:latin typeface="Tahoma" pitchFamily="-65" charset="0"/>
              </a:rPr>
              <a:t>+F</a:t>
            </a:r>
            <a:r>
              <a:rPr lang="en-US" baseline="-25000" dirty="0">
                <a:latin typeface="Tahoma" pitchFamily="-65" charset="0"/>
              </a:rPr>
              <a:t>2</a:t>
            </a:r>
            <a:r>
              <a:rPr lang="en-US" dirty="0">
                <a:latin typeface="Tahoma" pitchFamily="-65" charset="0"/>
              </a:rPr>
              <a:t>)</a:t>
            </a:r>
            <a:r>
              <a:rPr lang="en-US" b="1" i="1" dirty="0">
                <a:solidFill>
                  <a:srgbClr val="00C000"/>
                </a:solidFill>
                <a:latin typeface="Times New Roman" pitchFamily="-65" charset="0"/>
              </a:rPr>
              <a:t>H</a:t>
            </a:r>
            <a:r>
              <a:rPr lang="en-US" b="1" dirty="0">
                <a:solidFill>
                  <a:srgbClr val="0000FF"/>
                </a:solidFill>
                <a:latin typeface="Times New Roman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+kF</a:t>
            </a:r>
            <a:r>
              <a:rPr lang="en-US" baseline="-25000" dirty="0">
                <a:latin typeface="Tahoma" pitchFamily="-65" charset="0"/>
              </a:rPr>
              <a:t>2</a:t>
            </a:r>
            <a:r>
              <a:rPr lang="en-US" b="1" i="1" dirty="0">
                <a:solidFill>
                  <a:srgbClr val="0000FF"/>
                </a:solidFill>
                <a:latin typeface="Times New Roman" pitchFamily="-65" charset="0"/>
              </a:rPr>
              <a:t>E</a:t>
            </a:r>
            <a:r>
              <a:rPr lang="en-US" dirty="0">
                <a:latin typeface="Tahoma" pitchFamily="-65" charset="0"/>
              </a:rPr>
              <a:t>}d</a:t>
            </a:r>
            <a:r>
              <a:rPr lang="en-US" dirty="0">
                <a:latin typeface="Tahoma" pitchFamily="-65" charset="0"/>
                <a:sym typeface="Symbol" pitchFamily="-65" charset="2"/>
              </a:rPr>
              <a:t></a:t>
            </a:r>
            <a:endParaRPr lang="en-US" dirty="0">
              <a:solidFill>
                <a:schemeClr val="tx2"/>
              </a:solidFill>
              <a:latin typeface="Tahoma" pitchFamily="-65" charset="0"/>
              <a:sym typeface="Symbol" pitchFamily="-65" charset="2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3876755" y="737139"/>
            <a:ext cx="31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  </a:t>
            </a:r>
            <a:r>
              <a:rPr lang="en-US" sz="2400" b="1" dirty="0">
                <a:solidFill>
                  <a:srgbClr val="00C000"/>
                </a:solidFill>
                <a:latin typeface="Times New Roman" charset="0"/>
              </a:rPr>
              <a:t>~</a:t>
            </a:r>
            <a:endParaRPr lang="en-US" sz="2400" b="1" dirty="0">
              <a:solidFill>
                <a:srgbClr val="00C000"/>
              </a:solidFill>
              <a:latin typeface="Tahoma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753496" y="751138"/>
            <a:ext cx="1848583" cy="584776"/>
            <a:chOff x="12819183" y="814638"/>
            <a:chExt cx="1848583" cy="584776"/>
          </a:xfrm>
        </p:grpSpPr>
        <p:sp>
          <p:nvSpPr>
            <p:cNvPr id="13" name="TextBox 12"/>
            <p:cNvSpPr txBox="1"/>
            <p:nvPr/>
          </p:nvSpPr>
          <p:spPr>
            <a:xfrm>
              <a:off x="12819183" y="814638"/>
              <a:ext cx="184858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ep</a:t>
              </a:r>
              <a:r>
                <a:rPr lang="en-US" sz="3200" dirty="0" smtClean="0">
                  <a:solidFill>
                    <a:srgbClr val="FF0000"/>
                  </a:solidFill>
                  <a:latin typeface="Calibri"/>
                  <a:cs typeface="Calibri"/>
                </a:rPr>
                <a:t> --&gt; </a:t>
              </a:r>
              <a:r>
                <a:rPr lang="en-US" sz="3200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epγ</a:t>
              </a:r>
              <a:endParaRPr lang="en-US" sz="3200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12869983" y="984789"/>
              <a:ext cx="289879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6896496" y="5029200"/>
            <a:ext cx="1019229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E12-06-114</a:t>
            </a:r>
          </a:p>
          <a:p>
            <a:r>
              <a:rPr lang="en-US" sz="1400" dirty="0" smtClean="0">
                <a:latin typeface="Calibri"/>
                <a:cs typeface="Calibri"/>
              </a:rPr>
              <a:t>E12-06-119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0.23194 -0.0574 " pathEditMode="relative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1" animBg="1"/>
      <p:bldP spid="18" grpId="2" animBg="1"/>
      <p:bldP spid="18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198"/>
            <a:ext cx="9144000" cy="740398"/>
          </a:xfrm>
        </p:spPr>
        <p:txBody>
          <a:bodyPr>
            <a:normAutofit fontScale="90000"/>
          </a:bodyPr>
          <a:lstStyle/>
          <a:p>
            <a:r>
              <a:rPr lang="fr-FR" sz="4400" dirty="0" smtClean="0">
                <a:solidFill>
                  <a:srgbClr val="FF0000"/>
                </a:solidFill>
                <a:ea typeface="Tahoma" charset="0"/>
                <a:cs typeface="Tahoma" charset="0"/>
              </a:rPr>
              <a:t>A</a:t>
            </a:r>
            <a:r>
              <a:rPr lang="fr-FR" sz="4400" baseline="-25000" dirty="0" smtClean="0">
                <a:solidFill>
                  <a:srgbClr val="FF0000"/>
                </a:solidFill>
                <a:ea typeface="Tahoma" charset="0"/>
                <a:cs typeface="Tahoma" charset="0"/>
              </a:rPr>
              <a:t>LU</a:t>
            </a:r>
            <a:r>
              <a:rPr lang="fr-FR" sz="4400" dirty="0" smtClean="0">
                <a:solidFill>
                  <a:srgbClr val="964305"/>
                </a:solidFill>
                <a:effectLst>
                  <a:outerShdw blurRad="50800" dist="38100" dir="2700000">
                    <a:srgbClr val="000000">
                      <a:alpha val="30000"/>
                    </a:srgbClr>
                  </a:outerShdw>
                </a:effectLst>
                <a:ea typeface="Tahoma" charset="0"/>
                <a:cs typeface="Tahoma" charset="0"/>
              </a:rPr>
              <a:t> </a:t>
            </a:r>
            <a:r>
              <a:rPr lang="fr-FR" sz="4400" dirty="0" smtClean="0">
                <a:solidFill>
                  <a:srgbClr val="000090"/>
                </a:solidFill>
                <a:ea typeface="Tahoma" charset="0"/>
                <a:cs typeface="Tahoma" charset="0"/>
              </a:rPr>
              <a:t>projections for protons</a:t>
            </a: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89526" y="754716"/>
            <a:ext cx="2298700" cy="698500"/>
            <a:chOff x="762001" y="3167063"/>
            <a:chExt cx="2298699" cy="698500"/>
          </a:xfrm>
        </p:grpSpPr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762001" y="3179763"/>
              <a:ext cx="2298699" cy="685800"/>
            </a:xfrm>
            <a:prstGeom prst="rect">
              <a:avLst/>
            </a:prstGeom>
            <a:noFill/>
            <a:ln w="12700">
              <a:solidFill>
                <a:srgbClr val="16161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825501" y="3167063"/>
              <a:ext cx="2209800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3200" b="1" dirty="0" err="1">
                  <a:solidFill>
                    <a:srgbClr val="FF0000"/>
                  </a:solidFill>
                  <a:latin typeface="Times New Roman" charset="0"/>
                </a:rPr>
                <a:t>e</a:t>
              </a:r>
              <a:r>
                <a:rPr lang="en-US" sz="3200" b="1" dirty="0">
                  <a:solidFill>
                    <a:srgbClr val="FF0000"/>
                  </a:solidFill>
                  <a:latin typeface="Times New Roman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charset="0"/>
                </a:rPr>
                <a:t>p</a:t>
              </a:r>
              <a:r>
                <a:rPr lang="en-US" sz="3200" b="1" dirty="0">
                  <a:solidFill>
                    <a:srgbClr val="FF0000"/>
                  </a:solidFill>
                  <a:latin typeface="Times New Roman" charset="0"/>
                </a:rPr>
                <a:t>       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charset="0"/>
                </a:rPr>
                <a:t>ep</a:t>
              </a:r>
              <a:r>
                <a:rPr lang="en-US" sz="3200" b="1" dirty="0" err="1">
                  <a:solidFill>
                    <a:srgbClr val="FF0000"/>
                  </a:solidFill>
                  <a:latin typeface="Symbol" charset="2"/>
                </a:rPr>
                <a:t>g</a:t>
              </a:r>
              <a:r>
                <a:rPr lang="en-US" sz="3200" dirty="0">
                  <a:solidFill>
                    <a:schemeClr val="accent2"/>
                  </a:solidFill>
                  <a:latin typeface="Symbol" charset="2"/>
                </a:rPr>
                <a:t>  </a:t>
              </a:r>
              <a:endParaRPr lang="en-US" sz="3200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>
              <a:off x="1638301" y="3554413"/>
              <a:ext cx="4572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977901" y="3365500"/>
              <a:ext cx="228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95445" y="1535766"/>
            <a:ext cx="1958883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 err="1" smtClean="0"/>
              <a:t>E</a:t>
            </a:r>
            <a:r>
              <a:rPr lang="en-US" sz="2800" i="1" baseline="-25000" dirty="0" err="1" smtClean="0"/>
              <a:t>e</a:t>
            </a:r>
            <a:r>
              <a:rPr lang="en-US" sz="2800" i="1" dirty="0" smtClean="0"/>
              <a:t>=11GeV</a:t>
            </a:r>
            <a:endParaRPr lang="en-US" sz="2800" i="1" dirty="0"/>
          </a:p>
        </p:txBody>
      </p:sp>
      <p:grpSp>
        <p:nvGrpSpPr>
          <p:cNvPr id="14" name="Group 21"/>
          <p:cNvGrpSpPr/>
          <p:nvPr/>
        </p:nvGrpSpPr>
        <p:grpSpPr>
          <a:xfrm>
            <a:off x="1910951" y="1484966"/>
            <a:ext cx="5346633" cy="4965700"/>
            <a:chOff x="3771291" y="1236663"/>
            <a:chExt cx="5346633" cy="4965700"/>
          </a:xfrm>
        </p:grpSpPr>
        <p:pic>
          <p:nvPicPr>
            <p:cNvPr id="23" name="Picture 2" descr="drawplotu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37912" y="1236663"/>
              <a:ext cx="5180012" cy="488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7326176" y="5925364"/>
              <a:ext cx="6351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, GeV</a:t>
              </a:r>
              <a:r>
                <a:rPr lang="en-US" sz="1200" b="1" baseline="30000" dirty="0" smtClean="0"/>
                <a:t>2</a:t>
              </a:r>
              <a:endParaRPr lang="en-US" sz="1200" b="1" baseline="3000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3668980" y="3258051"/>
              <a:ext cx="4816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sin</a:t>
              </a:r>
              <a:r>
                <a:rPr lang="en-US" sz="1200" dirty="0" err="1" smtClean="0">
                  <a:latin typeface="Calibri"/>
                  <a:cs typeface="Calibri"/>
                </a:rPr>
                <a:t>φ</a:t>
              </a:r>
              <a:endParaRPr lang="en-US" sz="1200" dirty="0">
                <a:latin typeface="Calibri"/>
                <a:cs typeface="Calibri"/>
              </a:endParaRPr>
            </a:p>
          </p:txBody>
        </p:sp>
      </p:grpSp>
      <p:sp>
        <p:nvSpPr>
          <p:cNvPr id="26" name="AutoShape 12"/>
          <p:cNvSpPr>
            <a:spLocks noChangeArrowheads="1"/>
          </p:cNvSpPr>
          <p:nvPr/>
        </p:nvSpPr>
        <p:spPr bwMode="auto">
          <a:xfrm rot="20805328">
            <a:off x="-1015057" y="3999537"/>
            <a:ext cx="1011395" cy="14939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2685583" y="823912"/>
            <a:ext cx="457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3366FF"/>
              </a:solidFill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2737971" y="868362"/>
            <a:ext cx="451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  <a:scene3d>
              <a:camera prst="orthographicFront"/>
              <a:lightRig rig="threePt" dir="t">
                <a:rot lat="0" lon="0" rev="0"/>
              </a:lightRig>
            </a:scene3d>
            <a:sp3d/>
          </a:bodyPr>
          <a:lstStyle/>
          <a:p>
            <a:pPr eaLnBrk="1" hangingPunct="1">
              <a:defRPr/>
            </a:pPr>
            <a:r>
              <a:rPr lang="en-US" dirty="0">
                <a:latin typeface="Symbol" pitchFamily="-65" charset="2"/>
                <a:sym typeface="Symbol" pitchFamily="-65" charset="2"/>
              </a:rPr>
              <a:t></a:t>
            </a:r>
            <a:r>
              <a:rPr lang="en-US" baseline="-25000" dirty="0">
                <a:latin typeface="Comic Sans MS" pitchFamily="-65" charset="0"/>
              </a:rPr>
              <a:t>LU</a:t>
            </a:r>
            <a:r>
              <a:rPr lang="en-US" dirty="0">
                <a:latin typeface="Symbol" pitchFamily="-65" charset="2"/>
              </a:rPr>
              <a:t> </a:t>
            </a:r>
            <a:r>
              <a:rPr lang="en-US" dirty="0">
                <a:latin typeface="Tahoma" pitchFamily="-65" charset="0"/>
              </a:rPr>
              <a:t>~ </a:t>
            </a:r>
            <a:r>
              <a:rPr lang="en-US" dirty="0" err="1">
                <a:solidFill>
                  <a:srgbClr val="FF0000"/>
                </a:solidFill>
                <a:latin typeface="Tahoma" pitchFamily="-65" charset="0"/>
              </a:rPr>
              <a:t>sin</a:t>
            </a:r>
            <a:r>
              <a:rPr lang="en-US" dirty="0" err="1">
                <a:solidFill>
                  <a:srgbClr val="FF0000"/>
                </a:solidFill>
                <a:latin typeface="Tahoma" pitchFamily="-65" charset="0"/>
                <a:sym typeface="Symbol" pitchFamily="-65" charset="2"/>
              </a:rPr>
              <a:t></a:t>
            </a:r>
            <a:r>
              <a:rPr lang="en-US" dirty="0">
                <a:solidFill>
                  <a:srgbClr val="FF0000"/>
                </a:solidFill>
                <a:latin typeface="Tahoma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{F</a:t>
            </a:r>
            <a:r>
              <a:rPr lang="en-US" baseline="-25000" dirty="0">
                <a:latin typeface="Tahoma" pitchFamily="-65" charset="0"/>
              </a:rPr>
              <a:t>1</a:t>
            </a:r>
            <a:r>
              <a:rPr lang="en-US" b="1" i="1" dirty="0">
                <a:solidFill>
                  <a:srgbClr val="FF0000"/>
                </a:solidFill>
                <a:latin typeface="Times New Roman" pitchFamily="-65" charset="0"/>
              </a:rPr>
              <a:t>H</a:t>
            </a:r>
            <a:r>
              <a:rPr lang="en-US" dirty="0">
                <a:solidFill>
                  <a:schemeClr val="hlink">
                    <a:alpha val="65999"/>
                  </a:schemeClr>
                </a:solidFill>
                <a:latin typeface="Times New Roman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+ </a:t>
            </a:r>
            <a:r>
              <a:rPr lang="el-GR" dirty="0">
                <a:latin typeface="Lucida Grande" pitchFamily="-65" charset="0"/>
              </a:rPr>
              <a:t>ξ</a:t>
            </a:r>
            <a:r>
              <a:rPr lang="en-US" dirty="0">
                <a:latin typeface="Tahoma" pitchFamily="-65" charset="0"/>
              </a:rPr>
              <a:t>(F</a:t>
            </a:r>
            <a:r>
              <a:rPr lang="en-US" baseline="-25000" dirty="0">
                <a:latin typeface="Tahoma" pitchFamily="-65" charset="0"/>
              </a:rPr>
              <a:t>1</a:t>
            </a:r>
            <a:r>
              <a:rPr lang="en-US" dirty="0">
                <a:latin typeface="Tahoma" pitchFamily="-65" charset="0"/>
              </a:rPr>
              <a:t>+F</a:t>
            </a:r>
            <a:r>
              <a:rPr lang="en-US" baseline="-25000" dirty="0">
                <a:latin typeface="Tahoma" pitchFamily="-65" charset="0"/>
              </a:rPr>
              <a:t>2</a:t>
            </a:r>
            <a:r>
              <a:rPr lang="en-US" dirty="0">
                <a:latin typeface="Tahoma" pitchFamily="-65" charset="0"/>
              </a:rPr>
              <a:t>)</a:t>
            </a:r>
            <a:r>
              <a:rPr lang="en-US" b="1" i="1" dirty="0">
                <a:solidFill>
                  <a:srgbClr val="00C000"/>
                </a:solidFill>
                <a:latin typeface="Times New Roman" pitchFamily="-65" charset="0"/>
              </a:rPr>
              <a:t>H</a:t>
            </a:r>
            <a:r>
              <a:rPr lang="en-US" b="1" dirty="0">
                <a:solidFill>
                  <a:srgbClr val="0000FF"/>
                </a:solidFill>
                <a:latin typeface="Times New Roman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+kF</a:t>
            </a:r>
            <a:r>
              <a:rPr lang="en-US" baseline="-25000" dirty="0">
                <a:latin typeface="Tahoma" pitchFamily="-65" charset="0"/>
              </a:rPr>
              <a:t>2</a:t>
            </a:r>
            <a:r>
              <a:rPr lang="en-US" b="1" i="1" dirty="0">
                <a:solidFill>
                  <a:srgbClr val="0000FF"/>
                </a:solidFill>
                <a:latin typeface="Times New Roman" pitchFamily="-65" charset="0"/>
              </a:rPr>
              <a:t>E</a:t>
            </a:r>
            <a:r>
              <a:rPr lang="en-US" dirty="0">
                <a:latin typeface="Tahoma" pitchFamily="-65" charset="0"/>
              </a:rPr>
              <a:t>}d</a:t>
            </a:r>
            <a:r>
              <a:rPr lang="en-US" dirty="0">
                <a:latin typeface="Tahoma" pitchFamily="-65" charset="0"/>
                <a:sym typeface="Symbol" pitchFamily="-65" charset="2"/>
              </a:rPr>
              <a:t></a:t>
            </a:r>
            <a:endParaRPr lang="en-US" dirty="0">
              <a:solidFill>
                <a:schemeClr val="tx2"/>
              </a:solidFill>
              <a:latin typeface="Tahoma" pitchFamily="-65" charset="0"/>
              <a:sym typeface="Symbol" pitchFamily="-65" charset="2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5614521" y="711200"/>
            <a:ext cx="31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  </a:t>
            </a:r>
            <a:r>
              <a:rPr lang="en-US" sz="2400" b="1" dirty="0">
                <a:solidFill>
                  <a:srgbClr val="00C000"/>
                </a:solidFill>
                <a:latin typeface="Times New Roman" charset="0"/>
              </a:rPr>
              <a:t>~</a:t>
            </a:r>
            <a:endParaRPr lang="en-US" sz="2400" b="1" dirty="0">
              <a:solidFill>
                <a:srgbClr val="00C000"/>
              </a:solidFill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0.01111 L 0.46337 -0.056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0" y="-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26"/>
          <p:cNvSpPr txBox="1">
            <a:spLocks noChangeArrowheads="1"/>
          </p:cNvSpPr>
          <p:nvPr/>
        </p:nvSpPr>
        <p:spPr bwMode="auto">
          <a:xfrm>
            <a:off x="12700" y="0"/>
            <a:ext cx="91313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3600" b="1" dirty="0" smtClean="0">
                <a:solidFill>
                  <a:srgbClr val="00C000"/>
                </a:solidFill>
                <a:latin typeface="Calibri"/>
                <a:ea typeface="Tahoma" charset="0"/>
                <a:cs typeface="Calibri"/>
              </a:rPr>
              <a:t>A</a:t>
            </a:r>
            <a:r>
              <a:rPr lang="fr-FR" sz="3600" b="1" baseline="-25000" dirty="0" smtClean="0">
                <a:solidFill>
                  <a:srgbClr val="00C000"/>
                </a:solidFill>
                <a:latin typeface="Calibri"/>
                <a:ea typeface="Tahoma" charset="0"/>
                <a:cs typeface="Calibri"/>
              </a:rPr>
              <a:t>UL </a:t>
            </a:r>
            <a:r>
              <a:rPr lang="fr-FR" sz="36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projections for </a:t>
            </a:r>
            <a:r>
              <a:rPr lang="fr-FR" sz="3600" b="1" dirty="0" smtClean="0">
                <a:solidFill>
                  <a:srgbClr val="2D2D8A"/>
                </a:solidFill>
                <a:latin typeface="Calibri"/>
                <a:ea typeface="Tahoma" charset="0"/>
                <a:cs typeface="Calibri"/>
              </a:rPr>
              <a:t>protons</a:t>
            </a:r>
            <a:endParaRPr lang="fr-FR" sz="3600" b="1" dirty="0">
              <a:solidFill>
                <a:srgbClr val="2D2D8A"/>
              </a:solidFill>
              <a:latin typeface="Calibri"/>
              <a:ea typeface="Tahoma" charset="0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11047" t="6345" r="10393" b="50846"/>
          <a:stretch>
            <a:fillRect/>
          </a:stretch>
        </p:blipFill>
        <p:spPr>
          <a:xfrm>
            <a:off x="3287105" y="1188352"/>
            <a:ext cx="5657942" cy="5156200"/>
          </a:xfrm>
          <a:prstGeom prst="rect">
            <a:avLst/>
          </a:prstGeom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305142" y="1840376"/>
            <a:ext cx="673629" cy="667121"/>
          </a:xfrm>
          <a:prstGeom prst="rect">
            <a:avLst/>
          </a:prstGeom>
          <a:solidFill>
            <a:srgbClr val="EAEAEA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305142" y="1874244"/>
            <a:ext cx="673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</a:rPr>
              <a:t>U</a:t>
            </a:r>
            <a:r>
              <a:rPr lang="en-US" sz="2400" b="0" baseline="-25000" dirty="0" smtClean="0">
                <a:solidFill>
                  <a:srgbClr val="FF0000"/>
                </a:solidFill>
              </a:rPr>
              <a:t>L</a:t>
            </a:r>
            <a:endParaRPr lang="en-US" sz="2400" b="0" baseline="-25000" dirty="0">
              <a:solidFill>
                <a:srgbClr val="FF0000"/>
              </a:solidFill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506435" y="822195"/>
            <a:ext cx="2185965" cy="584776"/>
            <a:chOff x="762000" y="914400"/>
            <a:chExt cx="2602870" cy="584776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762000" y="914400"/>
              <a:ext cx="2602870" cy="5847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e</a:t>
              </a:r>
              <a:r>
                <a:rPr lang="en-US" sz="32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    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epγ</a:t>
              </a:r>
              <a:endParaRPr lang="en-US" sz="3200" b="1" dirty="0">
                <a:solidFill>
                  <a:schemeClr val="bg2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1558560" y="1260475"/>
              <a:ext cx="457200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1201269" y="1066800"/>
              <a:ext cx="228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5347952" y="1710004"/>
            <a:ext cx="1584325" cy="954088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L =</a:t>
            </a:r>
            <a:r>
              <a:rPr lang="en-US" sz="1400" b="0" dirty="0" smtClean="0">
                <a:solidFill>
                  <a:srgbClr val="FF0000"/>
                </a:solidFill>
                <a:latin typeface="Arial" pitchFamily="-109" charset="0"/>
              </a:rPr>
              <a:t> 1x10</a:t>
            </a:r>
            <a:r>
              <a:rPr lang="en-US" sz="1400" b="0" baseline="30000" dirty="0" smtClean="0">
                <a:solidFill>
                  <a:srgbClr val="FF0000"/>
                </a:solidFill>
                <a:latin typeface="Arial" pitchFamily="-109" charset="0"/>
              </a:rPr>
              <a:t>35 </a:t>
            </a:r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cm</a:t>
            </a:r>
            <a:r>
              <a:rPr lang="en-US" sz="1400" b="0" baseline="30000" dirty="0">
                <a:solidFill>
                  <a:srgbClr val="FF0000"/>
                </a:solidFill>
                <a:latin typeface="Arial" pitchFamily="-109" charset="0"/>
              </a:rPr>
              <a:t>-2</a:t>
            </a:r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s</a:t>
            </a:r>
            <a:r>
              <a:rPr lang="en-US" sz="1400" b="0" baseline="30000" dirty="0">
                <a:solidFill>
                  <a:srgbClr val="FF0000"/>
                </a:solidFill>
                <a:latin typeface="Arial" pitchFamily="-109" charset="0"/>
              </a:rPr>
              <a:t>-1</a:t>
            </a:r>
          </a:p>
          <a:p>
            <a:pPr algn="l" eaLnBrk="0" hangingPunct="0">
              <a:buFont typeface="Symbol" pitchFamily="-109" charset="2"/>
              <a:buNone/>
            </a:pPr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T =</a:t>
            </a:r>
            <a:r>
              <a:rPr lang="en-US" sz="1400" b="0" dirty="0" smtClean="0">
                <a:solidFill>
                  <a:srgbClr val="FF0000"/>
                </a:solidFill>
                <a:latin typeface="Arial" pitchFamily="-109" charset="0"/>
              </a:rPr>
              <a:t> 2000 </a:t>
            </a:r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hrs</a:t>
            </a:r>
          </a:p>
          <a:p>
            <a:pPr algn="l" eaLnBrk="0" hangingPunct="0">
              <a:buFont typeface="Symbol" pitchFamily="-109" charset="2"/>
              <a:buNone/>
            </a:pPr>
            <a:r>
              <a:rPr lang="en-US" sz="1400" b="0" dirty="0">
                <a:solidFill>
                  <a:srgbClr val="FF0000"/>
                </a:solidFill>
                <a:latin typeface="Symbol" pitchFamily="-109" charset="2"/>
              </a:rPr>
              <a:t>D</a:t>
            </a:r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Q</a:t>
            </a:r>
            <a:r>
              <a:rPr lang="en-US" sz="1400" b="0" baseline="30000" dirty="0">
                <a:solidFill>
                  <a:srgbClr val="FF0000"/>
                </a:solidFill>
                <a:latin typeface="Arial" pitchFamily="-109" charset="0"/>
              </a:rPr>
              <a:t>2</a:t>
            </a:r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 = 1GeV</a:t>
            </a:r>
            <a:r>
              <a:rPr lang="en-US" sz="1400" b="0" baseline="30000" dirty="0">
                <a:solidFill>
                  <a:srgbClr val="FF0000"/>
                </a:solidFill>
                <a:latin typeface="Arial" pitchFamily="-109" charset="0"/>
              </a:rPr>
              <a:t>2</a:t>
            </a:r>
          </a:p>
          <a:p>
            <a:pPr algn="l" eaLnBrk="0" hangingPunct="0"/>
            <a:r>
              <a:rPr lang="en-US" sz="1400" b="0" dirty="0" err="1">
                <a:solidFill>
                  <a:srgbClr val="FF0000"/>
                </a:solidFill>
                <a:latin typeface="Symbol" pitchFamily="-109" charset="2"/>
              </a:rPr>
              <a:t>D</a:t>
            </a:r>
            <a:r>
              <a:rPr lang="en-US" sz="1400" b="0" dirty="0" err="1">
                <a:solidFill>
                  <a:srgbClr val="FF0000"/>
                </a:solidFill>
                <a:latin typeface="Arial" pitchFamily="-109" charset="0"/>
              </a:rPr>
              <a:t>x</a:t>
            </a:r>
            <a:r>
              <a:rPr lang="en-US" sz="1400" b="0" dirty="0">
                <a:solidFill>
                  <a:srgbClr val="FF0000"/>
                </a:solidFill>
                <a:latin typeface="Arial" pitchFamily="-109" charset="0"/>
              </a:rPr>
              <a:t> = 0.05</a:t>
            </a:r>
          </a:p>
        </p:txBody>
      </p:sp>
      <p:pic>
        <p:nvPicPr>
          <p:cNvPr id="29" name="Picture 11"/>
          <p:cNvPicPr>
            <a:picLocks noChangeAspect="1"/>
          </p:cNvPicPr>
          <p:nvPr/>
        </p:nvPicPr>
        <p:blipFill>
          <a:blip r:embed="rId4"/>
          <a:srcRect l="5376" t="34451" b="18176"/>
          <a:stretch>
            <a:fillRect/>
          </a:stretch>
        </p:blipFill>
        <p:spPr bwMode="auto">
          <a:xfrm rot="5400000">
            <a:off x="-1159846" y="2957452"/>
            <a:ext cx="4808031" cy="180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214095" y="1772644"/>
            <a:ext cx="176678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Dynamically polarized target NH</a:t>
            </a:r>
            <a:r>
              <a:rPr lang="en-US" baseline="-25000" dirty="0" smtClean="0"/>
              <a:t>3</a:t>
            </a:r>
            <a:r>
              <a:rPr lang="en-US" dirty="0" smtClean="0"/>
              <a:t>, ND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3867150" y="2918759"/>
            <a:ext cx="1111621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 E12-06-119</a:t>
            </a: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376635" y="817563"/>
            <a:ext cx="5334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3440135" y="944563"/>
            <a:ext cx="533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sym typeface="Symbol" charset="2"/>
              </a:rPr>
              <a:t></a:t>
            </a:r>
            <a:r>
              <a:rPr lang="en-US" dirty="0">
                <a:latin typeface="Symbol" charset="2"/>
                <a:sym typeface="Symbol" charset="2"/>
              </a:rPr>
              <a:t></a:t>
            </a:r>
            <a:r>
              <a:rPr lang="en-US" baseline="-25000" dirty="0">
                <a:latin typeface="Comic Sans MS" charset="0"/>
              </a:rPr>
              <a:t>UL</a:t>
            </a:r>
            <a:r>
              <a:rPr lang="en-US" dirty="0">
                <a:latin typeface="Symbol" charset="2"/>
              </a:rPr>
              <a:t> </a:t>
            </a:r>
            <a:r>
              <a:rPr lang="en-US" dirty="0">
                <a:latin typeface="Tahoma" charset="0"/>
              </a:rPr>
              <a:t>~</a:t>
            </a:r>
            <a:r>
              <a:rPr lang="en-US" dirty="0">
                <a:solidFill>
                  <a:schemeClr val="tx2"/>
                </a:solidFill>
                <a:latin typeface="Tahoma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charset="0"/>
              </a:rPr>
              <a:t>sin</a:t>
            </a:r>
            <a:r>
              <a:rPr lang="en-US" dirty="0" err="1">
                <a:solidFill>
                  <a:srgbClr val="FF0000"/>
                </a:solidFill>
                <a:latin typeface="Tahoma" charset="0"/>
                <a:sym typeface="Symbol" charset="2"/>
              </a:rPr>
              <a:t></a:t>
            </a:r>
            <a:r>
              <a:rPr lang="en-US" dirty="0">
                <a:latin typeface="Tahoma" charset="0"/>
              </a:rPr>
              <a:t> {F</a:t>
            </a:r>
            <a:r>
              <a:rPr lang="en-US" baseline="-25000" dirty="0">
                <a:latin typeface="Tahoma" charset="0"/>
              </a:rPr>
              <a:t>1</a:t>
            </a:r>
            <a:r>
              <a:rPr lang="en-US" b="1" i="1" dirty="0">
                <a:solidFill>
                  <a:srgbClr val="00C000"/>
                </a:solidFill>
                <a:latin typeface="Times New Roman" charset="0"/>
              </a:rPr>
              <a:t>H</a:t>
            </a:r>
            <a:r>
              <a:rPr lang="en-US" dirty="0">
                <a:latin typeface="Tahoma" charset="0"/>
              </a:rPr>
              <a:t>+</a:t>
            </a:r>
            <a:r>
              <a:rPr lang="el-GR" dirty="0">
                <a:latin typeface="Lucida Grande" charset="0"/>
              </a:rPr>
              <a:t>ξ</a:t>
            </a:r>
            <a:r>
              <a:rPr lang="en-US" dirty="0">
                <a:latin typeface="Tahoma" charset="0"/>
              </a:rPr>
              <a:t>(F</a:t>
            </a:r>
            <a:r>
              <a:rPr lang="en-US" baseline="-25000" dirty="0">
                <a:latin typeface="Tahoma" charset="0"/>
              </a:rPr>
              <a:t>1</a:t>
            </a:r>
            <a:r>
              <a:rPr lang="en-US" dirty="0">
                <a:latin typeface="Tahoma" charset="0"/>
              </a:rPr>
              <a:t>+F</a:t>
            </a:r>
            <a:r>
              <a:rPr lang="en-US" baseline="-25000" dirty="0">
                <a:latin typeface="Tahoma" charset="0"/>
              </a:rPr>
              <a:t>2</a:t>
            </a:r>
            <a:r>
              <a:rPr lang="en-US" dirty="0">
                <a:latin typeface="Tahoma" charset="0"/>
              </a:rPr>
              <a:t>)(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</a:rPr>
              <a:t>H</a:t>
            </a:r>
            <a:r>
              <a:rPr lang="en-US" b="1" dirty="0">
                <a:solidFill>
                  <a:srgbClr val="2D2D8A"/>
                </a:solidFill>
                <a:latin typeface="Times New Roman" charset="0"/>
              </a:rPr>
              <a:t> </a:t>
            </a:r>
            <a:r>
              <a:rPr lang="en-US" dirty="0">
                <a:latin typeface="Tahoma" charset="0"/>
              </a:rPr>
              <a:t>+</a:t>
            </a:r>
            <a:r>
              <a:rPr lang="el-GR" dirty="0">
                <a:latin typeface="Lucida Grande" charset="0"/>
              </a:rPr>
              <a:t>ξ</a:t>
            </a:r>
            <a:r>
              <a:rPr lang="en-US" dirty="0">
                <a:latin typeface="Tahoma" charset="0"/>
              </a:rPr>
              <a:t>/(1+</a:t>
            </a:r>
            <a:r>
              <a:rPr lang="el-GR" dirty="0">
                <a:latin typeface="Lucida Grande" charset="0"/>
              </a:rPr>
              <a:t>ξ</a:t>
            </a:r>
            <a:r>
              <a:rPr lang="en-US" dirty="0">
                <a:latin typeface="Tahoma" charset="0"/>
              </a:rPr>
              <a:t>)</a:t>
            </a:r>
            <a:r>
              <a:rPr lang="en-US" b="1" i="1" dirty="0" err="1">
                <a:solidFill>
                  <a:srgbClr val="0000FF"/>
                </a:solidFill>
                <a:latin typeface="Times New Roman" charset="0"/>
              </a:rPr>
              <a:t>E</a:t>
            </a:r>
            <a:r>
              <a:rPr lang="en-US" dirty="0" err="1" smtClean="0">
                <a:latin typeface="Times New Roman" charset="0"/>
              </a:rPr>
              <a:t>)</a:t>
            </a:r>
            <a:r>
              <a:rPr lang="en-US" dirty="0" err="1" smtClean="0">
                <a:latin typeface="Tahoma" charset="0"/>
              </a:rPr>
              <a:t>}</a:t>
            </a:r>
            <a:r>
              <a:rPr lang="en-US" dirty="0" err="1">
                <a:latin typeface="Tahoma" charset="0"/>
              </a:rPr>
              <a:t>d</a:t>
            </a:r>
            <a:r>
              <a:rPr lang="en-US" dirty="0" err="1">
                <a:latin typeface="Tahoma" charset="0"/>
                <a:sym typeface="Symbol" charset="2"/>
              </a:rPr>
              <a:t></a:t>
            </a:r>
            <a:endParaRPr lang="en-US" dirty="0">
              <a:solidFill>
                <a:schemeClr val="tx2"/>
              </a:solidFill>
              <a:latin typeface="Tahoma" charset="0"/>
              <a:sym typeface="Symbol" charset="2"/>
            </a:endParaRP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4980010" y="787400"/>
            <a:ext cx="31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  </a:t>
            </a:r>
            <a:r>
              <a:rPr lang="en-US" sz="2400" b="1" dirty="0">
                <a:solidFill>
                  <a:srgbClr val="00C000"/>
                </a:solidFill>
                <a:latin typeface="Times New Roman" charset="0"/>
              </a:rPr>
              <a:t>~</a:t>
            </a:r>
            <a:endParaRPr lang="en-US" sz="2400" b="1" dirty="0">
              <a:solidFill>
                <a:srgbClr val="00C000"/>
              </a:solidFill>
              <a:latin typeface="Tahoma" charset="0"/>
            </a:endParaRPr>
          </a:p>
        </p:txBody>
      </p:sp>
      <p:sp>
        <p:nvSpPr>
          <p:cNvPr id="40" name="Rectangle 41"/>
          <p:cNvSpPr>
            <a:spLocks noChangeArrowheads="1"/>
          </p:cNvSpPr>
          <p:nvPr/>
        </p:nvSpPr>
        <p:spPr bwMode="auto">
          <a:xfrm>
            <a:off x="10190185" y="982663"/>
            <a:ext cx="1920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00C000"/>
                </a:solidFill>
                <a:latin typeface="Times New Roman" charset="0"/>
              </a:rPr>
              <a:t>~</a:t>
            </a:r>
            <a:endParaRPr lang="en-US" sz="2800" b="1" dirty="0">
              <a:solidFill>
                <a:srgbClr val="00C000"/>
              </a:solidFill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z="3600" dirty="0" smtClean="0">
                <a:solidFill>
                  <a:srgbClr val="3366FF"/>
                </a:solidFill>
                <a:latin typeface="Calibri"/>
                <a:cs typeface="Calibri"/>
              </a:rPr>
              <a:t>A</a:t>
            </a:r>
            <a:r>
              <a:rPr lang="en-US" sz="3600" baseline="-25000" dirty="0" smtClean="0">
                <a:solidFill>
                  <a:srgbClr val="3366FF"/>
                </a:solidFill>
                <a:latin typeface="Calibri"/>
                <a:cs typeface="Calibri"/>
              </a:rPr>
              <a:t>UT</a:t>
            </a:r>
            <a:r>
              <a:rPr lang="en-US" sz="36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projections  for 12GeV</a:t>
            </a:r>
            <a:endParaRPr lang="en-US" sz="3600" baseline="-25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1143" y="6019284"/>
            <a:ext cx="826351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</a:t>
            </a:r>
            <a:r>
              <a:rPr lang="en-US" baseline="-25000" dirty="0" smtClean="0">
                <a:solidFill>
                  <a:srgbClr val="0000FF"/>
                </a:solidFill>
              </a:rPr>
              <a:t>UT</a:t>
            </a:r>
            <a:r>
              <a:rPr lang="en-US" dirty="0" smtClean="0"/>
              <a:t> and A</a:t>
            </a:r>
            <a:r>
              <a:rPr lang="en-US" baseline="-25000" dirty="0" smtClean="0"/>
              <a:t>LT</a:t>
            </a:r>
            <a:r>
              <a:rPr lang="en-US" dirty="0" smtClean="0"/>
              <a:t> are sensitive to the </a:t>
            </a:r>
            <a:r>
              <a:rPr lang="en-US" dirty="0" err="1" smtClean="0"/>
              <a:t>u</a:t>
            </a:r>
            <a:r>
              <a:rPr lang="en-US" dirty="0" smtClean="0"/>
              <a:t> and </a:t>
            </a:r>
            <a:r>
              <a:rPr lang="en-US" dirty="0" err="1" smtClean="0"/>
              <a:t>d</a:t>
            </a:r>
            <a:r>
              <a:rPr lang="en-US" dirty="0" smtClean="0"/>
              <a:t>-quark </a:t>
            </a:r>
            <a:r>
              <a:rPr lang="en-US" dirty="0" err="1" smtClean="0"/>
              <a:t>helicity</a:t>
            </a:r>
            <a:r>
              <a:rPr lang="en-US" dirty="0" smtClean="0"/>
              <a:t> content of the proton spin</a:t>
            </a: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rcRect l="15107" t="12041" r="14450" b="55070"/>
          <a:stretch>
            <a:fillRect/>
          </a:stretch>
        </p:blipFill>
        <p:spPr>
          <a:xfrm>
            <a:off x="6506109" y="629827"/>
            <a:ext cx="2548992" cy="154187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214545" y="1934396"/>
            <a:ext cx="4421455" cy="4066252"/>
            <a:chOff x="4227245" y="1934396"/>
            <a:chExt cx="4421455" cy="406625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rcRect l="28852" t="36914" r="25000" b="39177"/>
            <a:stretch>
              <a:fillRect/>
            </a:stretch>
          </p:blipFill>
          <p:spPr>
            <a:xfrm>
              <a:off x="4303444" y="1984164"/>
              <a:ext cx="4345256" cy="4016484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 bwMode="auto">
            <a:xfrm>
              <a:off x="5109895" y="4724400"/>
              <a:ext cx="2442108" cy="559406"/>
            </a:xfrm>
            <a:prstGeom prst="rect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16200000">
              <a:off x="4087025" y="2074616"/>
              <a:ext cx="5574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/>
                <a:t>cos</a:t>
              </a:r>
              <a:r>
                <a:rPr lang="en-US" sz="1200" b="1" dirty="0" err="1" smtClean="0">
                  <a:latin typeface="Calibri"/>
                  <a:cs typeface="Calibri"/>
                </a:rPr>
                <a:t>φ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97157" y="2299510"/>
              <a:ext cx="979491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alibri"/>
                  <a:cs typeface="Calibri"/>
                </a:rPr>
                <a:t>x=0.25,</a:t>
              </a:r>
            </a:p>
            <a:p>
              <a:r>
                <a:rPr lang="en-US" sz="1200" dirty="0" smtClean="0">
                  <a:latin typeface="Calibri"/>
                  <a:cs typeface="Calibri"/>
                </a:rPr>
                <a:t>Q</a:t>
              </a:r>
              <a:r>
                <a:rPr lang="en-US" sz="1200" baseline="30000" dirty="0" smtClean="0">
                  <a:latin typeface="Calibri"/>
                  <a:cs typeface="Calibri"/>
                </a:rPr>
                <a:t>2</a:t>
              </a:r>
              <a:r>
                <a:rPr lang="en-US" sz="1200" dirty="0" smtClean="0">
                  <a:latin typeface="Calibri"/>
                  <a:cs typeface="Calibri"/>
                </a:rPr>
                <a:t>=2 GeV</a:t>
              </a:r>
              <a:r>
                <a:rPr lang="en-US" sz="1200" baseline="30000" dirty="0" smtClean="0">
                  <a:latin typeface="Calibri"/>
                  <a:cs typeface="Calibri"/>
                </a:rPr>
                <a:t>2</a:t>
              </a:r>
              <a:r>
                <a:rPr lang="en-US" sz="1200" dirty="0" smtClean="0">
                  <a:latin typeface="Calibri"/>
                  <a:cs typeface="Calibri"/>
                </a:rPr>
                <a:t> </a:t>
              </a:r>
              <a:r>
                <a:rPr lang="en-US" sz="1200" dirty="0" err="1" smtClean="0">
                  <a:latin typeface="Calibri"/>
                  <a:cs typeface="Calibri"/>
                </a:rPr>
                <a:t>t</a:t>
              </a:r>
              <a:r>
                <a:rPr lang="en-US" sz="1200" dirty="0" smtClean="0">
                  <a:latin typeface="Calibri"/>
                  <a:cs typeface="Calibri"/>
                </a:rPr>
                <a:t>=-0.55 GeV</a:t>
              </a:r>
              <a:r>
                <a:rPr lang="en-US" sz="1200" baseline="30000" dirty="0" smtClean="0">
                  <a:latin typeface="Calibri"/>
                  <a:cs typeface="Calibri"/>
                </a:rPr>
                <a:t>2</a:t>
              </a:r>
              <a:endParaRPr lang="en-US" sz="1200" baseline="30000" dirty="0">
                <a:latin typeface="Calibri"/>
                <a:cs typeface="Calibri"/>
              </a:endParaRPr>
            </a:p>
          </p:txBody>
        </p:sp>
      </p:grpSp>
      <p:grpSp>
        <p:nvGrpSpPr>
          <p:cNvPr id="19" name="Group 55"/>
          <p:cNvGrpSpPr>
            <a:grpSpLocks/>
          </p:cNvGrpSpPr>
          <p:nvPr/>
        </p:nvGrpSpPr>
        <p:grpSpPr bwMode="auto">
          <a:xfrm>
            <a:off x="2418120" y="832522"/>
            <a:ext cx="4052547" cy="533400"/>
            <a:chOff x="216" y="3642"/>
            <a:chExt cx="2736" cy="336"/>
          </a:xfrm>
        </p:grpSpPr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216" y="3642"/>
              <a:ext cx="2736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264" y="3686"/>
              <a:ext cx="26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dirty="0">
                  <a:latin typeface="Symbol" charset="2"/>
                  <a:sym typeface="Symbol" charset="2"/>
                </a:rPr>
                <a:t></a:t>
              </a:r>
              <a:r>
                <a:rPr lang="en-US" baseline="-25000" dirty="0">
                  <a:latin typeface="Comic Sans MS" charset="0"/>
                </a:rPr>
                <a:t>UT</a:t>
              </a:r>
              <a:r>
                <a:rPr lang="en-US" dirty="0">
                  <a:latin typeface="Symbol" charset="2"/>
                </a:rPr>
                <a:t> </a:t>
              </a:r>
              <a:r>
                <a:rPr lang="en-US" dirty="0">
                  <a:latin typeface="Tahoma" charset="0"/>
                </a:rPr>
                <a:t>~ </a:t>
              </a:r>
              <a:r>
                <a:rPr lang="en-US" dirty="0">
                  <a:solidFill>
                    <a:srgbClr val="FF0000"/>
                  </a:solidFill>
                  <a:latin typeface="Tahoma" charset="0"/>
                </a:rPr>
                <a:t>cos</a:t>
              </a:r>
              <a:r>
                <a:rPr lang="en-US" dirty="0">
                  <a:solidFill>
                    <a:srgbClr val="FF0000"/>
                  </a:solidFill>
                  <a:latin typeface="Tahoma" charset="0"/>
                  <a:sym typeface="Symbol" charset="2"/>
                </a:rPr>
                <a:t></a:t>
              </a:r>
              <a:r>
                <a:rPr lang="en-US" dirty="0"/>
                <a:t>sin(</a:t>
              </a:r>
              <a:r>
                <a:rPr lang="en-US" dirty="0">
                  <a:sym typeface="Symbol" charset="2"/>
                </a:rPr>
                <a:t></a:t>
              </a:r>
              <a:r>
                <a:rPr lang="en-US" baseline="-25000" dirty="0">
                  <a:sym typeface="Symbol" charset="2"/>
                </a:rPr>
                <a:t>s</a:t>
              </a:r>
              <a:r>
                <a:rPr lang="en-US" dirty="0">
                  <a:sym typeface="Symbol" charset="2"/>
                </a:rPr>
                <a:t>-)</a:t>
              </a:r>
              <a:r>
                <a:rPr lang="en-US" dirty="0">
                  <a:latin typeface="Tahoma" charset="0"/>
                </a:rPr>
                <a:t>{k(F</a:t>
              </a:r>
              <a:r>
                <a:rPr lang="en-US" baseline="-25000" dirty="0">
                  <a:latin typeface="Tahoma" charset="0"/>
                </a:rPr>
                <a:t>2</a:t>
              </a:r>
              <a:r>
                <a:rPr lang="en-US" b="1" i="1" dirty="0">
                  <a:solidFill>
                    <a:srgbClr val="FF0000"/>
                  </a:solidFill>
                  <a:latin typeface="Times New Roman" charset="0"/>
                  <a:ea typeface="Arial Unicode MS" charset="0"/>
                  <a:cs typeface="Arial Unicode MS" charset="0"/>
                </a:rPr>
                <a:t>H</a:t>
              </a:r>
              <a:r>
                <a:rPr lang="en-US" dirty="0">
                  <a:latin typeface="Times New Roman" charset="0"/>
                </a:rPr>
                <a:t> – </a:t>
              </a:r>
              <a:r>
                <a:rPr lang="en-US" dirty="0"/>
                <a:t>F</a:t>
              </a:r>
              <a:r>
                <a:rPr lang="en-US" baseline="-25000" dirty="0"/>
                <a:t>1</a:t>
              </a:r>
              <a:r>
                <a:rPr lang="en-US" b="1" i="1" dirty="0">
                  <a:solidFill>
                    <a:srgbClr val="0000FF"/>
                  </a:solidFill>
                  <a:latin typeface="Times New Roman" charset="0"/>
                </a:rPr>
                <a:t>E</a:t>
              </a:r>
              <a:r>
                <a:rPr lang="en-US" dirty="0" smtClean="0">
                  <a:latin typeface="Times New Roman" charset="0"/>
                </a:rPr>
                <a:t>)</a:t>
              </a:r>
              <a:r>
                <a:rPr lang="en-US" dirty="0" smtClean="0">
                  <a:latin typeface="Tahoma" charset="0"/>
                </a:rPr>
                <a:t>}</a:t>
              </a:r>
              <a:r>
                <a:rPr lang="en-US" dirty="0">
                  <a:latin typeface="Tahoma" charset="0"/>
                </a:rPr>
                <a:t>d</a:t>
              </a:r>
              <a:r>
                <a:rPr lang="en-US" dirty="0">
                  <a:latin typeface="Tahoma" charset="0"/>
                  <a:sym typeface="Symbol" charset="2"/>
                </a:rPr>
                <a:t></a:t>
              </a:r>
              <a:endParaRPr lang="en-US" dirty="0">
                <a:solidFill>
                  <a:schemeClr val="tx2"/>
                </a:solidFill>
                <a:latin typeface="Tahoma" charset="0"/>
                <a:sym typeface="Symbol" charset="2"/>
              </a:endParaRPr>
            </a:p>
          </p:txBody>
        </p:sp>
      </p:grpSp>
      <p:grpSp>
        <p:nvGrpSpPr>
          <p:cNvPr id="15" name="Group 18"/>
          <p:cNvGrpSpPr/>
          <p:nvPr/>
        </p:nvGrpSpPr>
        <p:grpSpPr>
          <a:xfrm>
            <a:off x="87335" y="822195"/>
            <a:ext cx="2185965" cy="584776"/>
            <a:chOff x="762000" y="914400"/>
            <a:chExt cx="2602870" cy="584776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762000" y="914400"/>
              <a:ext cx="2602870" cy="5847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ep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    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epγ</a:t>
              </a:r>
              <a:endParaRPr lang="en-US" sz="3200" b="1" dirty="0">
                <a:solidFill>
                  <a:schemeClr val="bg2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1558560" y="1260475"/>
              <a:ext cx="457200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 flipV="1">
              <a:off x="1382736" y="1087568"/>
              <a:ext cx="0" cy="3348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59605" y="1683710"/>
            <a:ext cx="121322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C12-12-010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76820" y="1607510"/>
            <a:ext cx="156968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polarized HD</a:t>
            </a:r>
          </a:p>
          <a:p>
            <a:r>
              <a:rPr lang="en-US" dirty="0" smtClean="0">
                <a:latin typeface="Calibri"/>
                <a:cs typeface="Calibri"/>
              </a:rPr>
              <a:t>P</a:t>
            </a:r>
            <a:r>
              <a:rPr lang="en-US" baseline="-25000" dirty="0" smtClean="0">
                <a:latin typeface="Calibri"/>
                <a:cs typeface="Calibri"/>
              </a:rPr>
              <a:t>p</a:t>
            </a:r>
            <a:r>
              <a:rPr lang="en-US" dirty="0" smtClean="0">
                <a:latin typeface="Calibri"/>
                <a:cs typeface="Calibri"/>
              </a:rPr>
              <a:t>=0.60 </a:t>
            </a:r>
          </a:p>
          <a:p>
            <a:r>
              <a:rPr lang="en-US" dirty="0" smtClean="0">
                <a:latin typeface="Calibri"/>
                <a:cs typeface="Calibri"/>
              </a:rPr>
              <a:t>Dilution = 0.8 </a:t>
            </a:r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389"/>
            <a:ext cx="9144000" cy="708554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Projected quark densities in impact parameter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7166" y="773000"/>
            <a:ext cx="593416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ipole_nucl_transv_distr.png"/>
          <p:cNvPicPr>
            <a:picLocks noChangeAspect="1"/>
          </p:cNvPicPr>
          <p:nvPr/>
        </p:nvPicPr>
        <p:blipFill>
          <a:blip r:embed="rId3" cstate="print"/>
          <a:srcRect l="32658" r="33723"/>
          <a:stretch>
            <a:fillRect/>
          </a:stretch>
        </p:blipFill>
        <p:spPr>
          <a:xfrm>
            <a:off x="493672" y="1448569"/>
            <a:ext cx="2326584" cy="4467041"/>
          </a:xfrm>
          <a:prstGeom prst="rect">
            <a:avLst/>
          </a:prstGeom>
          <a:ln>
            <a:noFill/>
          </a:ln>
          <a:effectLst>
            <a:outerShdw blurRad="50800" dist="50800" dir="2700000">
              <a:srgbClr val="000000">
                <a:alpha val="43000"/>
              </a:srgbClr>
            </a:outerShdw>
          </a:effectLst>
        </p:spPr>
      </p:pic>
      <p:grpSp>
        <p:nvGrpSpPr>
          <p:cNvPr id="3" name="Group 14"/>
          <p:cNvGrpSpPr/>
          <p:nvPr/>
        </p:nvGrpSpPr>
        <p:grpSpPr>
          <a:xfrm>
            <a:off x="2899233" y="1490048"/>
            <a:ext cx="2516531" cy="4983555"/>
            <a:chOff x="6459463" y="1821569"/>
            <a:chExt cx="2299699" cy="4732914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6629400" y="5981016"/>
              <a:ext cx="2129762" cy="57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Contribution</a:t>
              </a:r>
              <a:r>
                <a:rPr kumimoji="0" lang="en-US" sz="1800" b="1" i="0" u="none" strike="noStrike" kern="0" cap="none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 of</a:t>
              </a:r>
              <a:r>
                <a:rPr kumimoji="0" lang="en-US" sz="1800" b="1" i="0" u="none" strike="noStrike" kern="0" cap="none" spc="0" normalizeH="0" noProof="0" dirty="0" smtClean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 </a:t>
              </a:r>
              <a:r>
                <a:rPr kumimoji="0" lang="en-US" sz="20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Times New Roman"/>
                  <a:ea typeface="+mj-ea"/>
                  <a:cs typeface="Times New Roman"/>
                </a:rPr>
                <a:t>E</a:t>
              </a:r>
              <a:r>
                <a:rPr kumimoji="0" lang="en-US" sz="1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  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pSp>
          <p:nvGrpSpPr>
            <p:cNvPr id="4" name="Group 13"/>
            <p:cNvGrpSpPr/>
            <p:nvPr/>
          </p:nvGrpSpPr>
          <p:grpSpPr>
            <a:xfrm>
              <a:off x="6459463" y="1821569"/>
              <a:ext cx="2269469" cy="4191000"/>
              <a:chOff x="6459463" y="1821569"/>
              <a:chExt cx="2269469" cy="4191000"/>
            </a:xfrm>
          </p:grpSpPr>
          <p:pic>
            <p:nvPicPr>
              <p:cNvPr id="13" name="Picture 12" descr="Eonly_nucl_transv_distr.png"/>
              <p:cNvPicPr>
                <a:picLocks noChangeAspect="1"/>
              </p:cNvPicPr>
              <p:nvPr/>
            </p:nvPicPr>
            <p:blipFill>
              <a:blip r:embed="rId4" cstate="print"/>
              <a:srcRect l="34087" r="33110" b="48918"/>
              <a:stretch>
                <a:fillRect/>
              </a:stretch>
            </p:blipFill>
            <p:spPr>
              <a:xfrm>
                <a:off x="6599143" y="1821569"/>
                <a:ext cx="2129762" cy="2140831"/>
              </a:xfrm>
              <a:prstGeom prst="rect">
                <a:avLst/>
              </a:prstGeom>
              <a:ln>
                <a:noFill/>
              </a:ln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0" name="Picture 9" descr="Eonly_nucl_transv_distr.png"/>
              <p:cNvPicPr>
                <a:picLocks noChangeAspect="1"/>
              </p:cNvPicPr>
              <p:nvPr/>
            </p:nvPicPr>
            <p:blipFill>
              <a:blip r:embed="rId4" cstate="print"/>
              <a:srcRect l="31935" t="50476" r="33110"/>
              <a:stretch>
                <a:fillRect/>
              </a:stretch>
            </p:blipFill>
            <p:spPr>
              <a:xfrm>
                <a:off x="6459463" y="3937000"/>
                <a:ext cx="2269469" cy="2075569"/>
              </a:xfrm>
              <a:prstGeom prst="rect">
                <a:avLst/>
              </a:prstGeom>
              <a:ln>
                <a:noFill/>
              </a:ln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5778969" y="1946903"/>
            <a:ext cx="3020854" cy="4001096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>
                <a:latin typeface="Calibri"/>
                <a:cs typeface="Calibri"/>
              </a:rPr>
              <a:t> Fourier transform of GPDs give access to the quark densities distribution in impact parameter space. </a:t>
            </a:r>
          </a:p>
          <a:p>
            <a:pPr>
              <a:buFont typeface="Wingdings" charset="2"/>
              <a:buChar char="§"/>
            </a:pPr>
            <a:endParaRPr lang="en-US" dirty="0" smtClean="0">
              <a:latin typeface="Calibri"/>
              <a:cs typeface="Calibri"/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latin typeface="Calibri"/>
                <a:cs typeface="Calibri"/>
              </a:rPr>
              <a:t> GPD </a:t>
            </a:r>
            <a:r>
              <a:rPr lang="en-US" sz="2000" b="1" i="1" dirty="0" smtClean="0">
                <a:solidFill>
                  <a:srgbClr val="FF0000"/>
                </a:solidFill>
                <a:latin typeface="Calibri"/>
                <a:cs typeface="Calibri"/>
              </a:rPr>
              <a:t>E </a:t>
            </a:r>
            <a:r>
              <a:rPr lang="en-US" dirty="0" smtClean="0">
                <a:latin typeface="Calibri"/>
                <a:cs typeface="Calibri"/>
              </a:rPr>
              <a:t>probes the </a:t>
            </a:r>
            <a:r>
              <a:rPr lang="en-US" dirty="0" err="1" smtClean="0">
                <a:latin typeface="Calibri"/>
                <a:cs typeface="Calibri"/>
              </a:rPr>
              <a:t>u</a:t>
            </a:r>
            <a:r>
              <a:rPr lang="en-US" dirty="0" smtClean="0">
                <a:latin typeface="Calibri"/>
                <a:cs typeface="Calibri"/>
              </a:rPr>
              <a:t>- and </a:t>
            </a:r>
            <a:r>
              <a:rPr lang="en-US" dirty="0" err="1" smtClean="0">
                <a:latin typeface="Calibri"/>
                <a:cs typeface="Calibri"/>
              </a:rPr>
              <a:t>d</a:t>
            </a:r>
            <a:r>
              <a:rPr lang="en-US" dirty="0" smtClean="0">
                <a:latin typeface="Calibri"/>
                <a:cs typeface="Calibri"/>
              </a:rPr>
              <a:t>-quark separation in impact parameter space. Transversely polarized proton shows flavor dipole. </a:t>
            </a:r>
          </a:p>
          <a:p>
            <a:pPr>
              <a:buFont typeface="Wingdings" charset="2"/>
              <a:buChar char="§"/>
            </a:pPr>
            <a:endParaRPr lang="en-US" dirty="0" smtClean="0">
              <a:latin typeface="Calibri"/>
              <a:cs typeface="Calibri"/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latin typeface="Calibri"/>
                <a:cs typeface="Calibri"/>
              </a:rPr>
              <a:t> 2</a:t>
            </a:r>
            <a:r>
              <a:rPr lang="en-US" baseline="30000" dirty="0" smtClean="0">
                <a:latin typeface="Calibri"/>
                <a:cs typeface="Calibri"/>
              </a:rPr>
              <a:t>nd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x</a:t>
            </a:r>
            <a:r>
              <a:rPr lang="en-US" dirty="0" smtClean="0">
                <a:latin typeface="Calibri"/>
                <a:cs typeface="Calibri"/>
              </a:rPr>
              <a:t>-moment of GPD </a:t>
            </a:r>
            <a:r>
              <a:rPr lang="en-US" b="1" i="1" dirty="0" smtClean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endParaRPr lang="en-US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probes quark orbital angular momentum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522868" y="5883488"/>
            <a:ext cx="2466280" cy="57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Contribution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of </a:t>
            </a:r>
            <a:r>
              <a:rPr kumimoji="0" lang="en-US" sz="20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H+E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  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Momentum Distributions</a:t>
            </a:r>
            <a:endParaRPr lang="en-US" dirty="0"/>
          </a:p>
        </p:txBody>
      </p:sp>
      <p:grpSp>
        <p:nvGrpSpPr>
          <p:cNvPr id="3" name="Group 22"/>
          <p:cNvGrpSpPr/>
          <p:nvPr/>
        </p:nvGrpSpPr>
        <p:grpSpPr>
          <a:xfrm>
            <a:off x="1901631" y="996940"/>
            <a:ext cx="5565967" cy="855142"/>
            <a:chOff x="1798236" y="844410"/>
            <a:chExt cx="5172717" cy="645714"/>
          </a:xfrm>
          <a:solidFill>
            <a:srgbClr val="FFFFFF"/>
          </a:solidFill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 l="50617" t="33122" r="5948" b="62991"/>
            <a:stretch>
              <a:fillRect/>
            </a:stretch>
          </p:blipFill>
          <p:spPr>
            <a:xfrm>
              <a:off x="1842366" y="880524"/>
              <a:ext cx="5128587" cy="6096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rcRect l="50617" t="29404" r="42200" b="66962"/>
            <a:stretch>
              <a:fillRect/>
            </a:stretch>
          </p:blipFill>
          <p:spPr>
            <a:xfrm>
              <a:off x="1798236" y="844410"/>
              <a:ext cx="877975" cy="58988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457200" y="2247896"/>
            <a:ext cx="4267200" cy="3540124"/>
            <a:chOff x="381000" y="2362200"/>
            <a:chExt cx="4267200" cy="3540124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381000" y="2362200"/>
              <a:ext cx="4267200" cy="3540124"/>
              <a:chOff x="381000" y="2743200"/>
              <a:chExt cx="4038600" cy="3357829"/>
            </a:xfrm>
          </p:grpSpPr>
          <p:cxnSp>
            <p:nvCxnSpPr>
              <p:cNvPr id="12" name="Straight Arrow Connector 10"/>
              <p:cNvCxnSpPr>
                <a:cxnSpLocks noChangeShapeType="1"/>
                <a:endCxn id="13" idx="0"/>
              </p:cNvCxnSpPr>
              <p:nvPr/>
            </p:nvCxnSpPr>
            <p:spPr bwMode="auto">
              <a:xfrm rot="10800000" flipV="1">
                <a:off x="2286000" y="2743200"/>
                <a:ext cx="2133600" cy="1639888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3" name="TextBox 14"/>
              <p:cNvSpPr txBox="1">
                <a:spLocks noChangeArrowheads="1"/>
              </p:cNvSpPr>
              <p:nvPr/>
            </p:nvSpPr>
            <p:spPr bwMode="auto">
              <a:xfrm>
                <a:off x="381000" y="4383088"/>
                <a:ext cx="3810000" cy="613041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rgbClr val="0D0A10"/>
                    </a:solidFill>
                    <a:latin typeface="Tahoma" charset="0"/>
                    <a:ea typeface="Tahoma" charset="0"/>
                    <a:cs typeface="Tahoma" charset="0"/>
                  </a:rPr>
                  <a:t>Transverse Momentum-dependent Distributions </a:t>
                </a:r>
                <a:r>
                  <a:rPr lang="en-US" dirty="0">
                    <a:solidFill>
                      <a:srgbClr val="00C000"/>
                    </a:solidFill>
                    <a:latin typeface="Tahoma" charset="0"/>
                    <a:ea typeface="Tahoma" charset="0"/>
                    <a:cs typeface="Tahoma" charset="0"/>
                  </a:rPr>
                  <a:t>(TMD)</a:t>
                </a:r>
              </a:p>
            </p:txBody>
          </p:sp>
          <p:cxnSp>
            <p:nvCxnSpPr>
              <p:cNvPr id="14" name="Straight Arrow Connector 45"/>
              <p:cNvCxnSpPr>
                <a:cxnSpLocks noChangeShapeType="1"/>
              </p:cNvCxnSpPr>
              <p:nvPr/>
            </p:nvCxnSpPr>
            <p:spPr bwMode="auto">
              <a:xfrm rot="5400000">
                <a:off x="2096294" y="5258594"/>
                <a:ext cx="381000" cy="1588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5" name="TextBox 51"/>
              <p:cNvSpPr txBox="1">
                <a:spLocks noChangeArrowheads="1"/>
              </p:cNvSpPr>
              <p:nvPr/>
            </p:nvSpPr>
            <p:spPr bwMode="auto">
              <a:xfrm>
                <a:off x="838200" y="5487988"/>
                <a:ext cx="2860222" cy="613041"/>
              </a:xfrm>
              <a:prstGeom prst="rect">
                <a:avLst/>
              </a:prstGeom>
              <a:solidFill>
                <a:srgbClr val="BAFFFD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161616"/>
                    </a:solidFill>
                    <a:latin typeface="Tahoma" charset="0"/>
                    <a:ea typeface="Tahoma" charset="0"/>
                    <a:cs typeface="Tahoma" charset="0"/>
                  </a:rPr>
                  <a:t>3D imaging of the nucleon in momentum space</a:t>
                </a:r>
              </a:p>
            </p:txBody>
          </p:sp>
        </p:grpSp>
        <p:sp>
          <p:nvSpPr>
            <p:cNvPr id="11" name="TextBox 19"/>
            <p:cNvSpPr txBox="1">
              <a:spLocks noChangeArrowheads="1"/>
            </p:cNvSpPr>
            <p:nvPr/>
          </p:nvSpPr>
          <p:spPr bwMode="auto">
            <a:xfrm>
              <a:off x="1892300" y="2971800"/>
              <a:ext cx="2440805" cy="64633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Integrate over</a:t>
              </a:r>
            </a:p>
            <a:p>
              <a:r>
                <a:rPr lang="en-US" b="1" i="1"/>
                <a:t>spatial</a:t>
              </a:r>
              <a:r>
                <a:rPr lang="en-US"/>
                <a:t> dimensions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59596" t="61090" r="17396" b="34875"/>
          <a:stretch>
            <a:fillRect/>
          </a:stretch>
        </p:blipFill>
        <p:spPr>
          <a:xfrm>
            <a:off x="2714862" y="1883831"/>
            <a:ext cx="2962038" cy="689937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FF0000"/>
            </a:solidFill>
          </a:ln>
        </p:spPr>
      </p:pic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1852636" y="711200"/>
            <a:ext cx="53672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j-lt"/>
                <a:ea typeface="Tahoma" charset="0"/>
                <a:cs typeface="Tahoma" charset="0"/>
              </a:rPr>
              <a:t>(Quantum phase-space quark distribution in the nucleon)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987925" y="2640568"/>
            <a:ext cx="4105275" cy="3124950"/>
            <a:chOff x="4949825" y="2945368"/>
            <a:chExt cx="4105275" cy="3124950"/>
          </a:xfrm>
        </p:grpSpPr>
        <p:pic>
          <p:nvPicPr>
            <p:cNvPr id="16" name="Picture 6" descr="muldtab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09498" y="3938713"/>
              <a:ext cx="3656701" cy="2131605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9"/>
            <p:cNvSpPr>
              <a:spLocks noChangeAspect="1" noChangeArrowheads="1"/>
            </p:cNvSpPr>
            <p:nvPr/>
          </p:nvSpPr>
          <p:spPr bwMode="auto">
            <a:xfrm>
              <a:off x="5484808" y="4395787"/>
              <a:ext cx="382588" cy="382587"/>
            </a:xfrm>
            <a:prstGeom prst="rect">
              <a:avLst/>
            </a:prstGeom>
            <a:solidFill>
              <a:srgbClr val="FF0000">
                <a:alpha val="2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" name="Rectangle 9"/>
            <p:cNvSpPr>
              <a:spLocks noChangeAspect="1" noChangeArrowheads="1"/>
            </p:cNvSpPr>
            <p:nvPr/>
          </p:nvSpPr>
          <p:spPr bwMode="auto">
            <a:xfrm>
              <a:off x="5456285" y="4970463"/>
              <a:ext cx="385766" cy="385762"/>
            </a:xfrm>
            <a:prstGeom prst="rect">
              <a:avLst/>
            </a:prstGeom>
            <a:solidFill>
              <a:srgbClr val="00F600">
                <a:alpha val="2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5" name="Rectangle 9"/>
            <p:cNvSpPr>
              <a:spLocks noChangeAspect="1" noChangeArrowheads="1"/>
            </p:cNvSpPr>
            <p:nvPr/>
          </p:nvSpPr>
          <p:spPr bwMode="auto">
            <a:xfrm>
              <a:off x="5484807" y="5595938"/>
              <a:ext cx="382588" cy="382587"/>
            </a:xfrm>
            <a:prstGeom prst="rect">
              <a:avLst/>
            </a:prstGeom>
            <a:solidFill>
              <a:srgbClr val="0000FF">
                <a:alpha val="2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7" name="TextBox 31"/>
            <p:cNvSpPr txBox="1">
              <a:spLocks noChangeArrowheads="1"/>
            </p:cNvSpPr>
            <p:nvPr/>
          </p:nvSpPr>
          <p:spPr bwMode="auto">
            <a:xfrm rot="16200000">
              <a:off x="4060032" y="4828506"/>
              <a:ext cx="208756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Nucleon polarization</a:t>
              </a:r>
            </a:p>
          </p:txBody>
        </p:sp>
        <p:sp>
          <p:nvSpPr>
            <p:cNvPr id="28" name="TextBox 32"/>
            <p:cNvSpPr txBox="1">
              <a:spLocks noChangeArrowheads="1"/>
            </p:cNvSpPr>
            <p:nvPr/>
          </p:nvSpPr>
          <p:spPr bwMode="auto">
            <a:xfrm>
              <a:off x="6134060" y="3625849"/>
              <a:ext cx="22733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Quark spin polarization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67385" y="2945368"/>
              <a:ext cx="36877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JLab has complete SIDIS program with π/K to extract quark </a:t>
              </a:r>
              <a:r>
                <a:rPr lang="en-US" dirty="0" err="1" smtClean="0"/>
                <a:t>TMDs</a:t>
              </a:r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143350" y="5924675"/>
            <a:ext cx="5860949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The SIDIS program will map the 4D phase space in Q</a:t>
            </a:r>
            <a:r>
              <a:rPr lang="en-US" baseline="30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x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z</a:t>
            </a:r>
            <a:r>
              <a:rPr lang="en-US" dirty="0" smtClean="0">
                <a:latin typeface="Calibri"/>
                <a:cs typeface="Calibri"/>
              </a:rPr>
              <a:t>, P</a:t>
            </a:r>
            <a:r>
              <a:rPr lang="en-US" baseline="-25000" dirty="0" smtClean="0">
                <a:latin typeface="Calibri"/>
                <a:cs typeface="Calibri"/>
              </a:rPr>
              <a:t>T</a:t>
            </a:r>
            <a:r>
              <a:rPr lang="en-US" dirty="0" smtClean="0">
                <a:latin typeface="Calibri"/>
                <a:cs typeface="Calibri"/>
              </a:rPr>
              <a:t>  </a:t>
            </a:r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t="5631"/>
          <a:stretch>
            <a:fillRect/>
          </a:stretch>
        </p:blipFill>
        <p:spPr>
          <a:xfrm>
            <a:off x="5500110" y="2600692"/>
            <a:ext cx="3415290" cy="3444508"/>
          </a:xfrm>
          <a:prstGeom prst="rect">
            <a:avLst/>
          </a:prstGeom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685800"/>
          </a:xfrm>
        </p:spPr>
        <p:txBody>
          <a:bodyPr/>
          <a:lstStyle/>
          <a:p>
            <a:r>
              <a:rPr lang="en-US" dirty="0" smtClean="0">
                <a:ea typeface="Tahoma" charset="0"/>
              </a:rPr>
              <a:t>SIDIS </a:t>
            </a:r>
            <a:r>
              <a:rPr lang="en-US" dirty="0" err="1" smtClean="0">
                <a:ea typeface="Tahoma" charset="0"/>
              </a:rPr>
              <a:t>pion/kaon</a:t>
            </a:r>
            <a:r>
              <a:rPr lang="en-US" dirty="0" smtClean="0">
                <a:ea typeface="Tahoma" charset="0"/>
              </a:rPr>
              <a:t> on </a:t>
            </a:r>
            <a:r>
              <a:rPr lang="en-US" dirty="0" err="1" smtClean="0">
                <a:ea typeface="Tahoma" charset="0"/>
              </a:rPr>
              <a:t>unpolarized</a:t>
            </a:r>
            <a:r>
              <a:rPr lang="en-US" dirty="0" smtClean="0">
                <a:ea typeface="Tahoma" charset="0"/>
              </a:rPr>
              <a:t> protons</a:t>
            </a:r>
            <a:endParaRPr lang="en-US" dirty="0" smtClean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0724" name="Picture 13" descr="muldtab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865188"/>
            <a:ext cx="22860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Oval 18"/>
          <p:cNvSpPr>
            <a:spLocks noChangeArrowheads="1"/>
          </p:cNvSpPr>
          <p:nvPr/>
        </p:nvSpPr>
        <p:spPr bwMode="auto">
          <a:xfrm>
            <a:off x="1905000" y="1131888"/>
            <a:ext cx="533400" cy="533400"/>
          </a:xfrm>
          <a:prstGeom prst="ellipse">
            <a:avLst/>
          </a:prstGeom>
          <a:solidFill>
            <a:srgbClr val="FFFF00">
              <a:alpha val="14117"/>
            </a:srgbClr>
          </a:solidFill>
          <a:ln w="9525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 l="36659" t="5369"/>
          <a:stretch>
            <a:fillRect/>
          </a:stretch>
        </p:blipFill>
        <p:spPr>
          <a:xfrm>
            <a:off x="141863" y="2628900"/>
            <a:ext cx="5205847" cy="358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3185" y="2753092"/>
            <a:ext cx="104301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E12-09-008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2" name="Rectangle 9"/>
          <p:cNvSpPr>
            <a:spLocks noChangeAspect="1" noChangeArrowheads="1"/>
          </p:cNvSpPr>
          <p:nvPr/>
        </p:nvSpPr>
        <p:spPr bwMode="auto">
          <a:xfrm>
            <a:off x="228600" y="1118395"/>
            <a:ext cx="382587" cy="382586"/>
          </a:xfrm>
          <a:prstGeom prst="rect">
            <a:avLst/>
          </a:prstGeom>
          <a:solidFill>
            <a:srgbClr val="FF0000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9"/>
          <p:cNvSpPr>
            <a:spLocks noChangeAspect="1" noChangeArrowheads="1"/>
          </p:cNvSpPr>
          <p:nvPr/>
        </p:nvSpPr>
        <p:spPr bwMode="auto">
          <a:xfrm>
            <a:off x="1905000" y="904359"/>
            <a:ext cx="533400" cy="227529"/>
          </a:xfrm>
          <a:prstGeom prst="rect">
            <a:avLst/>
          </a:prstGeom>
          <a:solidFill>
            <a:srgbClr val="0000FF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85497" y="2994223"/>
            <a:ext cx="1022179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E12-09-017 </a:t>
            </a:r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650" y="885007"/>
            <a:ext cx="5568950" cy="1629710"/>
          </a:xfrm>
          <a:prstGeom prst="rect">
            <a:avLst/>
          </a:prstGeom>
        </p:spPr>
      </p:pic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4528369" y="1919644"/>
            <a:ext cx="533400" cy="533400"/>
          </a:xfrm>
          <a:prstGeom prst="ellipse">
            <a:avLst/>
          </a:prstGeom>
          <a:solidFill>
            <a:srgbClr val="FFFF00">
              <a:alpha val="14117"/>
            </a:srgbClr>
          </a:solidFill>
          <a:ln w="9525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20778" y="865188"/>
            <a:ext cx="1941557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E12-06-112, E12-09-007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2195513" y="1196975"/>
            <a:ext cx="15128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4140200" y="1773238"/>
            <a:ext cx="1152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>
              <a:latin typeface="Calibri" charset="0"/>
            </a:endParaRPr>
          </a:p>
        </p:txBody>
      </p:sp>
      <p:sp>
        <p:nvSpPr>
          <p:cNvPr id="10247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1"/>
            <a:ext cx="9144000" cy="817721"/>
          </a:xfrm>
          <a:noFill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GB" sz="3600" dirty="0" smtClean="0">
                <a:solidFill>
                  <a:srgbClr val="000090"/>
                </a:solidFill>
                <a:ea typeface="Tahoma" pitchFamily="28" charset="0"/>
                <a:cs typeface="Tahoma" pitchFamily="28" charset="0"/>
              </a:rPr>
              <a:t>The </a:t>
            </a:r>
            <a:r>
              <a:rPr lang="en-GB" dirty="0" smtClean="0">
                <a:solidFill>
                  <a:srgbClr val="000090"/>
                </a:solidFill>
                <a:ea typeface="Tahoma" pitchFamily="28" charset="0"/>
                <a:cs typeface="Tahoma" pitchFamily="28" charset="0"/>
              </a:rPr>
              <a:t>science</a:t>
            </a:r>
            <a:r>
              <a:rPr lang="en-GB" sz="3600" dirty="0" smtClean="0">
                <a:solidFill>
                  <a:srgbClr val="000090"/>
                </a:solidFill>
                <a:ea typeface="Tahoma" pitchFamily="28" charset="0"/>
                <a:cs typeface="Tahoma" pitchFamily="28" charset="0"/>
              </a:rPr>
              <a:t> </a:t>
            </a:r>
            <a:r>
              <a:rPr lang="en-GB" dirty="0" smtClean="0">
                <a:solidFill>
                  <a:srgbClr val="000090"/>
                </a:solidFill>
                <a:ea typeface="Tahoma" pitchFamily="28" charset="0"/>
                <a:cs typeface="Tahoma" pitchFamily="28" charset="0"/>
              </a:rPr>
              <a:t>program</a:t>
            </a:r>
            <a:r>
              <a:rPr lang="en-GB" sz="3600" dirty="0" smtClean="0">
                <a:solidFill>
                  <a:srgbClr val="000090"/>
                </a:solidFill>
                <a:ea typeface="Tahoma" pitchFamily="28" charset="0"/>
                <a:cs typeface="Tahoma" pitchFamily="28" charset="0"/>
              </a:rPr>
              <a:t> at JLab</a:t>
            </a:r>
          </a:p>
        </p:txBody>
      </p:sp>
      <p:sp>
        <p:nvSpPr>
          <p:cNvPr id="10248" name="TextBox 11"/>
          <p:cNvSpPr txBox="1">
            <a:spLocks noChangeArrowheads="1"/>
          </p:cNvSpPr>
          <p:nvPr/>
        </p:nvSpPr>
        <p:spPr bwMode="auto">
          <a:xfrm>
            <a:off x="543133" y="678020"/>
            <a:ext cx="668297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chemeClr val="accent2"/>
              </a:buClr>
            </a:pPr>
            <a:endParaRPr lang="en-US" sz="2400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>
              <a:buClr>
                <a:schemeClr val="accent2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Quark confinement and the role of the glue in meson and baryon spectroscopy</a:t>
            </a:r>
          </a:p>
          <a:p>
            <a:pPr>
              <a:buClr>
                <a:schemeClr val="accent2"/>
              </a:buClr>
            </a:pPr>
            <a:r>
              <a:rPr lang="en-US" sz="2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</a:p>
          <a:p>
            <a:pPr>
              <a:buClr>
                <a:schemeClr val="accent2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The 3D structure </a:t>
            </a:r>
            <a:r>
              <a:rPr lang="en-US" sz="24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of the </a:t>
            </a:r>
            <a:r>
              <a:rPr lang="en-US" sz="2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nucleon – from form factors and </a:t>
            </a:r>
            <a:r>
              <a:rPr lang="en-US" sz="2400" dirty="0" err="1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PDFs</a:t>
            </a:r>
            <a:r>
              <a:rPr lang="en-US" sz="2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to GPDs and </a:t>
            </a:r>
            <a:r>
              <a:rPr lang="en-US" sz="2400" dirty="0" err="1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TMDs</a:t>
            </a:r>
            <a:endParaRPr lang="en-US" sz="2400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>
              <a:buClr>
                <a:schemeClr val="accent2"/>
              </a:buClr>
            </a:pPr>
            <a:endParaRPr lang="en-US" sz="2400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>
              <a:buClr>
                <a:schemeClr val="accent2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The strong interaction in nuclei – evolution of quark </a:t>
            </a:r>
            <a:r>
              <a:rPr lang="en-US" sz="2400" dirty="0" err="1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hadronization</a:t>
            </a:r>
            <a:r>
              <a:rPr lang="en-US" sz="2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, nuclear transparency of hadrons</a:t>
            </a:r>
          </a:p>
          <a:p>
            <a:pPr>
              <a:buClr>
                <a:schemeClr val="accent2"/>
              </a:buClr>
            </a:pPr>
            <a:endParaRPr lang="en-US" sz="2400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>
              <a:buClr>
                <a:schemeClr val="accent2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Search for science </a:t>
            </a:r>
            <a:r>
              <a:rPr lang="en-US" sz="24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beyond the Standard </a:t>
            </a:r>
            <a:r>
              <a:rPr lang="en-US" sz="2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Model – precision and intensity frontiers </a:t>
            </a:r>
          </a:p>
        </p:txBody>
      </p:sp>
      <p:pic>
        <p:nvPicPr>
          <p:cNvPr id="10249" name="Picture 12" descr="diffractive_rho_carto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4455" y="3305839"/>
            <a:ext cx="13795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27"/>
          <p:cNvPicPr>
            <a:picLocks noChangeAspect="1" noChangeArrowheads="1"/>
          </p:cNvPicPr>
          <p:nvPr/>
        </p:nvPicPr>
        <p:blipFill>
          <a:blip r:embed="rId3"/>
          <a:srcRect t="8525" b="8853"/>
          <a:stretch>
            <a:fillRect/>
          </a:stretch>
        </p:blipFill>
        <p:spPr bwMode="auto">
          <a:xfrm>
            <a:off x="7324474" y="828165"/>
            <a:ext cx="12954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thumbtack"/>
          <p:cNvPicPr>
            <a:picLocks noChangeAspect="1" noChangeArrowheads="1"/>
          </p:cNvPicPr>
          <p:nvPr/>
        </p:nvPicPr>
        <p:blipFill>
          <a:blip r:embed="rId4"/>
          <a:srcRect l="6566" t="7648"/>
          <a:stretch>
            <a:fillRect/>
          </a:stretch>
        </p:blipFill>
        <p:spPr bwMode="auto">
          <a:xfrm>
            <a:off x="7047663" y="2017202"/>
            <a:ext cx="1750011" cy="119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HPS-Reach-Full-2pt2-1pt5-and-3-months-2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2399" y="4503054"/>
            <a:ext cx="1514475" cy="140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9100" y="5939967"/>
            <a:ext cx="8115300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Physics Opportunities with the 12 GeV Upgrade at Jefferson Lab, J. </a:t>
            </a:r>
            <a:r>
              <a:rPr lang="en-US" sz="1600" dirty="0" err="1" smtClean="0">
                <a:latin typeface="Calibri"/>
                <a:cs typeface="Calibri"/>
              </a:rPr>
              <a:t>Dudek</a:t>
            </a:r>
            <a:r>
              <a:rPr lang="en-US" sz="1600" dirty="0" smtClean="0">
                <a:latin typeface="Calibri"/>
                <a:cs typeface="Calibri"/>
              </a:rPr>
              <a:t> et al., arXiv:1208:124</a:t>
            </a:r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45" y="2567188"/>
            <a:ext cx="4008720" cy="3774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31365" y="2844860"/>
            <a:ext cx="73159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Collins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UT</a:t>
            </a:r>
            <a:r>
              <a:rPr lang="en-US" dirty="0" smtClean="0"/>
              <a:t> with transverse proton target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407" y="729682"/>
            <a:ext cx="4168963" cy="5109975"/>
          </a:xfrm>
          <a:prstGeom prst="rect">
            <a:avLst/>
          </a:prstGeom>
        </p:spPr>
      </p:pic>
      <p:pic>
        <p:nvPicPr>
          <p:cNvPr id="8" name="Picture 13" descr="muldtab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874" y="719650"/>
            <a:ext cx="2286000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838201" y="1855659"/>
            <a:ext cx="533401" cy="533400"/>
          </a:xfrm>
          <a:prstGeom prst="ellipse">
            <a:avLst/>
          </a:prstGeom>
          <a:solidFill>
            <a:srgbClr val="FFFF00">
              <a:alpha val="14117"/>
            </a:srgbClr>
          </a:solidFill>
          <a:ln w="9525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9"/>
          <p:cNvSpPr>
            <a:spLocks noChangeAspect="1" noChangeArrowheads="1"/>
          </p:cNvSpPr>
          <p:nvPr/>
        </p:nvSpPr>
        <p:spPr bwMode="auto">
          <a:xfrm>
            <a:off x="414874" y="1938850"/>
            <a:ext cx="406393" cy="424808"/>
          </a:xfrm>
          <a:prstGeom prst="rect">
            <a:avLst/>
          </a:prstGeom>
          <a:solidFill>
            <a:srgbClr val="0000FF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89" y="2466819"/>
            <a:ext cx="3955074" cy="3883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0563" y="975225"/>
            <a:ext cx="1147670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E12-09-018</a:t>
            </a:r>
          </a:p>
          <a:p>
            <a:r>
              <a:rPr lang="en-US" sz="1600" dirty="0" smtClean="0">
                <a:latin typeface="Calibri"/>
                <a:cs typeface="Calibri"/>
              </a:rPr>
              <a:t>E12-11-108</a:t>
            </a:r>
          </a:p>
          <a:p>
            <a:r>
              <a:rPr lang="en-US" sz="1600" dirty="0" smtClean="0">
                <a:latin typeface="Calibri"/>
                <a:cs typeface="Calibri"/>
              </a:rPr>
              <a:t>C12-11-111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51212" y="2880346"/>
            <a:ext cx="66707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alibri"/>
                <a:cs typeface="Calibri"/>
              </a:rPr>
              <a:t>Sivers</a:t>
            </a:r>
            <a:endParaRPr lang="en-US" sz="1600" dirty="0">
              <a:latin typeface="Calibri"/>
              <a:cs typeface="Calibri"/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5480585" y="5836968"/>
            <a:ext cx="3187191" cy="413212"/>
            <a:chOff x="5201185" y="5824268"/>
            <a:chExt cx="3187191" cy="413212"/>
          </a:xfrm>
        </p:grpSpPr>
        <p:sp>
          <p:nvSpPr>
            <p:cNvPr id="19" name="TextBox 18"/>
            <p:cNvSpPr txBox="1"/>
            <p:nvPr/>
          </p:nvSpPr>
          <p:spPr>
            <a:xfrm>
              <a:off x="5201185" y="5824268"/>
              <a:ext cx="3187191" cy="338554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/>
                  <a:cs typeface="Calibri"/>
                </a:rPr>
                <a:t>High statistics allows for </a:t>
              </a:r>
              <a:r>
                <a:rPr lang="en-US" sz="1600" dirty="0" err="1" smtClean="0">
                  <a:latin typeface="Calibri"/>
                  <a:cs typeface="Calibri"/>
                </a:rPr>
                <a:t>x</a:t>
              </a:r>
              <a:r>
                <a:rPr lang="en-US" sz="1600" dirty="0" smtClean="0">
                  <a:latin typeface="Calibri"/>
                  <a:cs typeface="Calibri"/>
                </a:rPr>
                <a:t>-P  binning</a:t>
              </a:r>
              <a:endParaRPr lang="en-US" sz="1600" dirty="0">
                <a:latin typeface="Calibri"/>
                <a:cs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7466581" y="5898926"/>
              <a:ext cx="284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/>
                  <a:cs typeface="Calibri"/>
                </a:rPr>
                <a:t>T </a:t>
              </a:r>
              <a:endParaRPr lang="en-US" sz="1600" dirty="0">
                <a:latin typeface="Calibri"/>
                <a:cs typeface="Calibri"/>
              </a:endParaRPr>
            </a:p>
          </p:txBody>
        </p:sp>
      </p:grpSp>
      <p:sp>
        <p:nvSpPr>
          <p:cNvPr id="22" name="Rectangle 9"/>
          <p:cNvSpPr>
            <a:spLocks noChangeAspect="1" noChangeArrowheads="1"/>
          </p:cNvSpPr>
          <p:nvPr/>
        </p:nvSpPr>
        <p:spPr bwMode="auto">
          <a:xfrm>
            <a:off x="838201" y="736584"/>
            <a:ext cx="533401" cy="238642"/>
          </a:xfrm>
          <a:prstGeom prst="rect">
            <a:avLst/>
          </a:prstGeom>
          <a:solidFill>
            <a:srgbClr val="FF0000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Tomography with </a:t>
            </a:r>
            <a:r>
              <a:rPr lang="en-US" dirty="0" err="1" smtClean="0"/>
              <a:t>TMDs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14645"/>
          <a:stretch>
            <a:fillRect/>
          </a:stretch>
        </p:blipFill>
        <p:spPr>
          <a:xfrm>
            <a:off x="241300" y="2443568"/>
            <a:ext cx="4864100" cy="2848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300" y="1446728"/>
            <a:ext cx="505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 function for </a:t>
            </a:r>
            <a:r>
              <a:rPr lang="en-US" dirty="0" err="1" smtClean="0"/>
              <a:t>u</a:t>
            </a:r>
            <a:r>
              <a:rPr lang="en-US" dirty="0" smtClean="0"/>
              <a:t>- quarks extracted from model simulations with a polarized </a:t>
            </a:r>
            <a:r>
              <a:rPr lang="en-US" baseline="30000" dirty="0" smtClean="0"/>
              <a:t>3</a:t>
            </a:r>
            <a:r>
              <a:rPr lang="en-US" dirty="0" smtClean="0"/>
              <a:t>He target.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r="18701"/>
          <a:stretch>
            <a:fillRect/>
          </a:stretch>
        </p:blipFill>
        <p:spPr>
          <a:xfrm>
            <a:off x="5461000" y="792163"/>
            <a:ext cx="2724464" cy="33422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3981977"/>
            <a:ext cx="3746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d</a:t>
            </a:r>
            <a:r>
              <a:rPr lang="en-US" dirty="0" smtClean="0">
                <a:latin typeface="Calibri"/>
                <a:cs typeface="Calibri"/>
              </a:rPr>
              <a:t>-quark momentum tomography for </a:t>
            </a:r>
            <a:r>
              <a:rPr lang="en-US" dirty="0" err="1" smtClean="0">
                <a:latin typeface="Calibri"/>
                <a:cs typeface="Calibri"/>
              </a:rPr>
              <a:t>Sivers</a:t>
            </a:r>
            <a:r>
              <a:rPr lang="en-US" dirty="0" smtClean="0">
                <a:latin typeface="Calibri"/>
                <a:cs typeface="Calibri"/>
              </a:rPr>
              <a:t> function. The </a:t>
            </a:r>
            <a:r>
              <a:rPr lang="en-US" dirty="0" err="1" smtClean="0">
                <a:latin typeface="Calibri"/>
                <a:cs typeface="Calibri"/>
              </a:rPr>
              <a:t>d</a:t>
            </a:r>
            <a:r>
              <a:rPr lang="en-US" dirty="0" smtClean="0">
                <a:latin typeface="Calibri"/>
                <a:cs typeface="Calibri"/>
              </a:rPr>
              <a:t>-quark momentum density shows a  distortion in </a:t>
            </a:r>
            <a:r>
              <a:rPr lang="en-US" b="1" dirty="0" err="1" smtClean="0">
                <a:latin typeface="Calibri"/>
                <a:cs typeface="Calibri"/>
              </a:rPr>
              <a:t>k</a:t>
            </a:r>
            <a:r>
              <a:rPr lang="en-US" b="1" baseline="-25000" dirty="0" err="1" smtClean="0">
                <a:latin typeface="Calibri"/>
                <a:cs typeface="Calibri"/>
              </a:rPr>
              <a:t>x</a:t>
            </a:r>
            <a:r>
              <a:rPr lang="en-US" dirty="0" smtClean="0">
                <a:latin typeface="Calibri"/>
                <a:cs typeface="Calibri"/>
              </a:rPr>
              <a:t>. A non-zero value requires a non-zero orbital angular momentum.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848600" y="3745943"/>
            <a:ext cx="431800" cy="4571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dirty="0" smtClean="0"/>
              <a:t>Proton </a:t>
            </a:r>
            <a:r>
              <a:rPr lang="en-US" dirty="0" err="1" smtClean="0"/>
              <a:t>gluonic</a:t>
            </a:r>
            <a:r>
              <a:rPr lang="en-US" dirty="0" smtClean="0"/>
              <a:t> radius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8" y="1013109"/>
            <a:ext cx="2916792" cy="241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6264060" y="1127409"/>
            <a:ext cx="2677737" cy="5171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56108" y="-5422900"/>
            <a:ext cx="2985008" cy="2832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4" y="3489609"/>
            <a:ext cx="3014286" cy="28603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95100" y="4127500"/>
            <a:ext cx="2875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Gluonic</a:t>
            </a:r>
            <a:r>
              <a:rPr lang="en-US" dirty="0" smtClean="0">
                <a:latin typeface="Calibri"/>
                <a:cs typeface="Calibri"/>
              </a:rPr>
              <a:t> radius at 6 GeV  from CLAS data consistent with extrapolation from higher energy </a:t>
            </a:r>
            <a:r>
              <a:rPr lang="en-US" dirty="0" err="1" smtClean="0">
                <a:latin typeface="Calibri"/>
                <a:cs typeface="Calibri"/>
              </a:rPr>
              <a:t>w</a:t>
            </a:r>
            <a:r>
              <a:rPr lang="en-US" dirty="0" smtClean="0">
                <a:latin typeface="Calibri"/>
                <a:cs typeface="Calibri"/>
              </a:rPr>
              <a:t>/ dipole mass </a:t>
            </a:r>
            <a:r>
              <a:rPr lang="en-US" b="1" dirty="0" smtClean="0">
                <a:latin typeface="Calibri"/>
                <a:cs typeface="Calibri"/>
              </a:rPr>
              <a:t>m</a:t>
            </a:r>
            <a:r>
              <a:rPr lang="en-US" b="1" baseline="30000" dirty="0" smtClean="0">
                <a:latin typeface="Calibri"/>
                <a:cs typeface="Calibri"/>
              </a:rPr>
              <a:t>2</a:t>
            </a:r>
            <a:r>
              <a:rPr lang="en-US" baseline="-25000" dirty="0" smtClean="0">
                <a:latin typeface="Calibri"/>
                <a:cs typeface="Calibri"/>
              </a:rPr>
              <a:t>g</a:t>
            </a:r>
            <a:r>
              <a:rPr lang="en-US" dirty="0" smtClean="0">
                <a:latin typeface="Calibri"/>
                <a:cs typeface="Calibri"/>
              </a:rPr>
              <a:t> ~ 1 GeV</a:t>
            </a:r>
            <a:r>
              <a:rPr lang="en-US" baseline="30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 .  </a:t>
            </a:r>
            <a:endParaRPr lang="en-US" baseline="30000" dirty="0"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900" y="2308509"/>
            <a:ext cx="2640503" cy="12855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3100" y="763455"/>
            <a:ext cx="1138453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E12-12-007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3800" y="1020143"/>
            <a:ext cx="327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Gluon density is high at </a:t>
            </a:r>
            <a:r>
              <a:rPr lang="en-US" dirty="0" err="1" smtClean="0">
                <a:latin typeface="Calibri"/>
                <a:cs typeface="Calibri"/>
              </a:rPr>
              <a:t>x</a:t>
            </a:r>
            <a:r>
              <a:rPr lang="en-US" baseline="-25000" dirty="0" err="1" smtClean="0">
                <a:latin typeface="Calibri"/>
                <a:cs typeface="Calibri"/>
              </a:rPr>
              <a:t>B</a:t>
            </a:r>
            <a:r>
              <a:rPr lang="en-US" dirty="0" smtClean="0">
                <a:latin typeface="Calibri"/>
                <a:cs typeface="Calibri"/>
              </a:rPr>
              <a:t> &gt; 0.1  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Probe </a:t>
            </a:r>
            <a:r>
              <a:rPr lang="en-US" dirty="0" err="1" smtClean="0">
                <a:latin typeface="Calibri"/>
                <a:cs typeface="Calibri"/>
              </a:rPr>
              <a:t>gluonic</a:t>
            </a:r>
            <a:r>
              <a:rPr lang="en-US" dirty="0" smtClean="0">
                <a:latin typeface="Calibri"/>
                <a:cs typeface="Calibri"/>
              </a:rPr>
              <a:t> radius in </a:t>
            </a:r>
            <a:r>
              <a:rPr lang="en-US" dirty="0" err="1" smtClean="0">
                <a:latin typeface="Calibri"/>
                <a:cs typeface="Calibri"/>
              </a:rPr>
              <a:t>φ</a:t>
            </a:r>
            <a:r>
              <a:rPr lang="en-US" dirty="0" smtClean="0">
                <a:latin typeface="Calibri"/>
                <a:cs typeface="Calibri"/>
              </a:rPr>
              <a:t> production </a:t>
            </a:r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64216" t="20607" r="6525" b="10532"/>
          <a:stretch>
            <a:fillRect/>
          </a:stretch>
        </p:blipFill>
        <p:spPr>
          <a:xfrm>
            <a:off x="2971926" y="1942932"/>
            <a:ext cx="2743074" cy="4442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dirty="0" smtClean="0"/>
              <a:t>Exclusive J/ψ production near threshold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r="51652"/>
          <a:stretch>
            <a:fillRect/>
          </a:stretch>
        </p:blipFill>
        <p:spPr>
          <a:xfrm>
            <a:off x="5664200" y="913367"/>
            <a:ext cx="2882900" cy="2713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551" y="1968332"/>
            <a:ext cx="303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Calibri"/>
                <a:cs typeface="Calibri"/>
              </a:rPr>
              <a:t>J/ψ production at high W</a:t>
            </a:r>
          </a:p>
          <a:p>
            <a:r>
              <a:rPr lang="en-US" sz="1600" dirty="0" smtClean="0">
                <a:latin typeface="Calibri"/>
                <a:cs typeface="Calibri"/>
              </a:rPr>
              <a:t> </a:t>
            </a:r>
          </a:p>
          <a:p>
            <a:r>
              <a:rPr lang="en-US" sz="1600" dirty="0" smtClean="0">
                <a:latin typeface="Calibri"/>
                <a:cs typeface="Calibri"/>
              </a:rPr>
              <a:t>Access to gluon GPDs at small </a:t>
            </a:r>
            <a:r>
              <a:rPr lang="en-US" sz="1600" dirty="0" err="1" smtClean="0">
                <a:latin typeface="Calibri"/>
                <a:cs typeface="Calibri"/>
              </a:rPr>
              <a:t>x</a:t>
            </a:r>
            <a:r>
              <a:rPr lang="en-US" sz="1600" dirty="0" smtClean="0">
                <a:latin typeface="Calibri"/>
                <a:cs typeface="Calibri"/>
              </a:rPr>
              <a:t>.   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851" y="3314700"/>
            <a:ext cx="297069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Calibri"/>
                <a:cs typeface="Calibri"/>
              </a:rPr>
              <a:t>J/ψ production near threshold</a:t>
            </a:r>
          </a:p>
          <a:p>
            <a:endParaRPr lang="en-US" sz="1600" dirty="0" smtClean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Large </a:t>
            </a:r>
            <a:r>
              <a:rPr lang="en-US" sz="1600" dirty="0" err="1" smtClean="0">
                <a:latin typeface="Calibri"/>
                <a:cs typeface="Calibri"/>
              </a:rPr>
              <a:t>t</a:t>
            </a:r>
            <a:r>
              <a:rPr lang="en-US" sz="1600" baseline="-25000" dirty="0" err="1" smtClean="0">
                <a:latin typeface="Calibri"/>
                <a:cs typeface="Calibri"/>
              </a:rPr>
              <a:t>min</a:t>
            </a:r>
            <a:r>
              <a:rPr lang="en-US" sz="1600" dirty="0" smtClean="0">
                <a:latin typeface="Calibri"/>
                <a:cs typeface="Calibri"/>
              </a:rPr>
              <a:t> implies large </a:t>
            </a:r>
            <a:r>
              <a:rPr lang="en-US" sz="1600" dirty="0" err="1" smtClean="0">
                <a:latin typeface="Calibri"/>
                <a:cs typeface="Calibri"/>
              </a:rPr>
              <a:t>skewness</a:t>
            </a:r>
            <a:r>
              <a:rPr lang="en-US" sz="1600" dirty="0" smtClean="0">
                <a:latin typeface="Calibri"/>
                <a:cs typeface="Calibri"/>
              </a:rPr>
              <a:t> </a:t>
            </a:r>
            <a:r>
              <a:rPr lang="en-US" sz="1600" i="1" dirty="0" smtClean="0">
                <a:latin typeface="Times New Roman"/>
                <a:cs typeface="Times New Roman"/>
              </a:rPr>
              <a:t>x</a:t>
            </a:r>
            <a:r>
              <a:rPr lang="en-US" sz="1600" baseline="-25000" dirty="0" smtClean="0">
                <a:latin typeface="Times New Roman"/>
                <a:cs typeface="Times New Roman"/>
              </a:rPr>
              <a:t>1</a:t>
            </a:r>
            <a:r>
              <a:rPr lang="en-US" sz="1600" dirty="0" smtClean="0">
                <a:latin typeface="Times New Roman"/>
                <a:cs typeface="Times New Roman"/>
              </a:rPr>
              <a:t>-</a:t>
            </a:r>
            <a:r>
              <a:rPr lang="en-US" sz="1600" i="1" dirty="0" smtClean="0">
                <a:latin typeface="Times New Roman"/>
                <a:cs typeface="Times New Roman"/>
              </a:rPr>
              <a:t>x</a:t>
            </a:r>
            <a:r>
              <a:rPr lang="en-US" sz="1600" baseline="-25000" dirty="0" smtClean="0">
                <a:latin typeface="Times New Roman"/>
                <a:cs typeface="Times New Roman"/>
              </a:rPr>
              <a:t>2</a:t>
            </a:r>
            <a:r>
              <a:rPr lang="en-US" sz="1600" dirty="0" smtClean="0">
                <a:latin typeface="Times New Roman"/>
                <a:cs typeface="Times New Roman"/>
              </a:rPr>
              <a:t>  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More natural interpretation in terms of a </a:t>
            </a:r>
            <a:r>
              <a:rPr lang="en-US" sz="1600" dirty="0" err="1" smtClean="0">
                <a:latin typeface="Calibri"/>
                <a:cs typeface="Calibri"/>
              </a:rPr>
              <a:t>gluonic</a:t>
            </a:r>
            <a:r>
              <a:rPr lang="en-US" sz="1600" dirty="0" smtClean="0">
                <a:latin typeface="Calibri"/>
                <a:cs typeface="Calibri"/>
              </a:rPr>
              <a:t> form factor sensitive to non-perturbative gluon field.</a:t>
            </a: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52357"/>
          <a:stretch>
            <a:fillRect/>
          </a:stretch>
        </p:blipFill>
        <p:spPr>
          <a:xfrm>
            <a:off x="5767760" y="3582874"/>
            <a:ext cx="2766639" cy="2642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15856" t="15885" r="80351" b="78504"/>
          <a:stretch>
            <a:fillRect/>
          </a:stretch>
        </p:blipFill>
        <p:spPr>
          <a:xfrm>
            <a:off x="88900" y="736207"/>
            <a:ext cx="355600" cy="3930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0200" y="811767"/>
            <a:ext cx="3486251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produced in small-size configurations </a:t>
            </a:r>
          </a:p>
          <a:p>
            <a:r>
              <a:rPr lang="en-US" sz="1600" dirty="0" smtClean="0">
                <a:latin typeface="Calibri"/>
                <a:cs typeface="Calibri"/>
              </a:rPr>
              <a:t>	- probes small distances ~ 1/M</a:t>
            </a:r>
            <a:r>
              <a:rPr lang="en-US" sz="1600" baseline="-25000" dirty="0" smtClean="0">
                <a:latin typeface="Calibri"/>
                <a:cs typeface="Calibri"/>
              </a:rPr>
              <a:t>J/</a:t>
            </a:r>
            <a:r>
              <a:rPr lang="en-US" sz="1600" baseline="-25000" dirty="0" smtClean="0"/>
              <a:t>ψ</a:t>
            </a:r>
            <a:endParaRPr lang="en-US" sz="1600" baseline="-25000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7923" y="799067"/>
            <a:ext cx="1199837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E12-12-001</a:t>
            </a:r>
          </a:p>
          <a:p>
            <a:r>
              <a:rPr lang="en-US" sz="1600" dirty="0" smtClean="0">
                <a:latin typeface="Calibri"/>
                <a:cs typeface="Calibri"/>
              </a:rPr>
              <a:t>E12-12-006</a:t>
            </a:r>
            <a:endParaRPr lang="en-US"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>
          <a:xfrm>
            <a:off x="17471" y="11048"/>
            <a:ext cx="9144000" cy="6603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ea typeface="Lucida Grande"/>
                <a:cs typeface="Arial"/>
              </a:rPr>
              <a:t>N* </a:t>
            </a:r>
            <a:r>
              <a:rPr lang="en-US" sz="3200" dirty="0" smtClean="0">
                <a:latin typeface="Arial"/>
                <a:ea typeface="ＭＳ Ｐゴシック" charset="-128"/>
                <a:cs typeface="Arial"/>
              </a:rPr>
              <a:t>transition and quark mass evolution</a:t>
            </a:r>
            <a:endParaRPr lang="en-US" sz="3200" dirty="0"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37" name="Picture 58" descr="lan_b460s16t32i_chiral_irf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896" y="1698500"/>
            <a:ext cx="4542820" cy="381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242898" y="870702"/>
            <a:ext cx="7011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>
                <a:latin typeface="Calibri"/>
                <a:cs typeface="Calibri"/>
              </a:rPr>
              <a:t> Probe quark mass dependence on momentum transfer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Calibri"/>
                <a:cs typeface="Calibri"/>
              </a:rPr>
              <a:t> N* transition form factors are sensitive to running quark mass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652740" y="5543653"/>
            <a:ext cx="811404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+mn-lt"/>
              </a:rPr>
              <a:t>At 12 GeV </a:t>
            </a:r>
            <a:r>
              <a:rPr lang="en-US" dirty="0" smtClean="0"/>
              <a:t>we probe the transition from dressed quarks to elementary quarks.</a:t>
            </a:r>
            <a:endParaRPr lang="en-US" dirty="0">
              <a:latin typeface="+mn-l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52400" y="1927100"/>
            <a:ext cx="4658616" cy="3091217"/>
            <a:chOff x="152400" y="1927100"/>
            <a:chExt cx="4658616" cy="3091217"/>
          </a:xfrm>
        </p:grpSpPr>
        <p:grpSp>
          <p:nvGrpSpPr>
            <p:cNvPr id="2" name="Group 53"/>
            <p:cNvGrpSpPr/>
            <p:nvPr/>
          </p:nvGrpSpPr>
          <p:grpSpPr>
            <a:xfrm>
              <a:off x="152400" y="2336159"/>
              <a:ext cx="3579681" cy="1830914"/>
              <a:chOff x="4434584" y="2810415"/>
              <a:chExt cx="3579681" cy="1830914"/>
            </a:xfrm>
          </p:grpSpPr>
          <p:sp>
            <p:nvSpPr>
              <p:cNvPr id="41" name="Text Box 69"/>
              <p:cNvSpPr txBox="1">
                <a:spLocks noChangeArrowheads="1"/>
              </p:cNvSpPr>
              <p:nvPr/>
            </p:nvSpPr>
            <p:spPr bwMode="auto">
              <a:xfrm rot="16200000">
                <a:off x="3701355" y="3570092"/>
                <a:ext cx="1804466" cy="3380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quark mass</a:t>
                </a:r>
                <a:r>
                  <a:rPr lang="en-US" sz="1600" i="1" dirty="0">
                    <a:solidFill>
                      <a:prstClr val="black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 (GeV)</a:t>
                </a:r>
              </a:p>
            </p:txBody>
          </p:sp>
          <p:sp>
            <p:nvSpPr>
              <p:cNvPr id="39" name="Text Box 59"/>
              <p:cNvSpPr txBox="1">
                <a:spLocks noChangeArrowheads="1"/>
              </p:cNvSpPr>
              <p:nvPr/>
            </p:nvSpPr>
            <p:spPr bwMode="auto">
              <a:xfrm>
                <a:off x="7852912" y="2837618"/>
                <a:ext cx="161353" cy="320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" name="Text Box 60"/>
              <p:cNvSpPr txBox="1">
                <a:spLocks noChangeArrowheads="1"/>
              </p:cNvSpPr>
              <p:nvPr/>
            </p:nvSpPr>
            <p:spPr bwMode="auto">
              <a:xfrm>
                <a:off x="7051709" y="2810415"/>
                <a:ext cx="161353" cy="352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  <a:cs typeface="Comic Sans MS"/>
                </a:endParaRPr>
              </a:p>
            </p:txBody>
          </p:sp>
        </p:grpSp>
        <p:grpSp>
          <p:nvGrpSpPr>
            <p:cNvPr id="3" name="Group 55"/>
            <p:cNvGrpSpPr/>
            <p:nvPr/>
          </p:nvGrpSpPr>
          <p:grpSpPr>
            <a:xfrm>
              <a:off x="1562788" y="1927100"/>
              <a:ext cx="1206737" cy="3091217"/>
              <a:chOff x="5844972" y="2386854"/>
              <a:chExt cx="1206737" cy="309121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6069251" y="2386854"/>
                <a:ext cx="982458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accessible</a:t>
                </a:r>
              </a:p>
              <a:p>
                <a:r>
                  <a:rPr lang="en-US" sz="1200" dirty="0" smtClean="0"/>
                  <a:t>at 6 GeV  </a:t>
                </a:r>
                <a:endParaRPr lang="en-US" sz="1200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844972" y="3162543"/>
                <a:ext cx="45719" cy="231552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Arrow Connector 34"/>
              <p:cNvCxnSpPr>
                <a:stCxn id="33" idx="2"/>
              </p:cNvCxnSpPr>
              <p:nvPr/>
            </p:nvCxnSpPr>
            <p:spPr>
              <a:xfrm rot="5400000">
                <a:off x="5817236" y="2876259"/>
                <a:ext cx="770985" cy="71550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54"/>
            <p:cNvGrpSpPr/>
            <p:nvPr/>
          </p:nvGrpSpPr>
          <p:grpSpPr>
            <a:xfrm>
              <a:off x="2159688" y="2736214"/>
              <a:ext cx="1411039" cy="2273193"/>
              <a:chOff x="6441872" y="3162542"/>
              <a:chExt cx="1411039" cy="2273193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6862716" y="3804616"/>
                <a:ext cx="990195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accessible</a:t>
                </a:r>
              </a:p>
              <a:p>
                <a:r>
                  <a:rPr lang="en-US" sz="1200" dirty="0" smtClean="0"/>
                  <a:t>at 12 GeV  </a:t>
                </a:r>
                <a:endParaRPr lang="en-US" sz="1200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441872" y="3162542"/>
                <a:ext cx="45719" cy="227319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Arrow Connector 37"/>
              <p:cNvCxnSpPr>
                <a:stCxn id="48" idx="2"/>
              </p:cNvCxnSpPr>
              <p:nvPr/>
            </p:nvCxnSpPr>
            <p:spPr>
              <a:xfrm rot="5400000">
                <a:off x="6712694" y="4041181"/>
                <a:ext cx="420021" cy="87022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/>
            <p:cNvCxnSpPr/>
            <p:nvPr/>
          </p:nvCxnSpPr>
          <p:spPr>
            <a:xfrm>
              <a:off x="975616" y="4604494"/>
              <a:ext cx="383540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4965700" y="1658300"/>
            <a:ext cx="3771900" cy="3822025"/>
            <a:chOff x="4965700" y="1658300"/>
            <a:chExt cx="3771900" cy="3822025"/>
          </a:xfrm>
        </p:grpSpPr>
        <p:grpSp>
          <p:nvGrpSpPr>
            <p:cNvPr id="52" name="Group 51"/>
            <p:cNvGrpSpPr/>
            <p:nvPr/>
          </p:nvGrpSpPr>
          <p:grpSpPr>
            <a:xfrm>
              <a:off x="4965700" y="1658300"/>
              <a:ext cx="3771900" cy="3822025"/>
              <a:chOff x="4737100" y="1658300"/>
              <a:chExt cx="3771900" cy="3822025"/>
            </a:xfrm>
          </p:grpSpPr>
          <p:pic>
            <p:nvPicPr>
              <p:cNvPr id="32" name="Picture 31" descr="p11_a12_12gev_lc_dse.eps"/>
              <p:cNvPicPr>
                <a:picLocks noChangeAspect="1"/>
              </p:cNvPicPr>
              <p:nvPr/>
            </p:nvPicPr>
            <p:blipFill>
              <a:blip r:embed="rId4" cstate="print"/>
              <a:srcRect t="4802" r="37161" b="31524"/>
              <a:stretch>
                <a:fillRect/>
              </a:stretch>
            </p:blipFill>
            <p:spPr>
              <a:xfrm>
                <a:off x="4737100" y="1658300"/>
                <a:ext cx="3771900" cy="3822025"/>
              </a:xfrm>
              <a:prstGeom prst="rect">
                <a:avLst/>
              </a:prstGeom>
            </p:spPr>
          </p:pic>
          <p:grpSp>
            <p:nvGrpSpPr>
              <p:cNvPr id="47" name="Group 46"/>
              <p:cNvGrpSpPr/>
              <p:nvPr/>
            </p:nvGrpSpPr>
            <p:grpSpPr>
              <a:xfrm>
                <a:off x="6480953" y="2364708"/>
                <a:ext cx="1773417" cy="2601385"/>
                <a:chOff x="6480953" y="2437759"/>
                <a:chExt cx="1773417" cy="2601385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8208651" y="2437759"/>
                  <a:ext cx="45719" cy="26013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6480953" y="2464965"/>
                  <a:ext cx="45719" cy="2572714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6816773" y="4451251"/>
                  <a:ext cx="1019229" cy="307777"/>
                </a:xfrm>
                <a:prstGeom prst="rect">
                  <a:avLst/>
                </a:prstGeom>
                <a:noFill/>
                <a:ln w="31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latin typeface="Calibri"/>
                      <a:cs typeface="Calibri"/>
                    </a:rPr>
                    <a:t>E12-09-003</a:t>
                  </a:r>
                  <a:endParaRPr lang="en-US" sz="1400" dirty="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49" name="TextBox 48"/>
              <p:cNvSpPr txBox="1"/>
              <p:nvPr/>
            </p:nvSpPr>
            <p:spPr>
              <a:xfrm>
                <a:off x="6984751" y="1875982"/>
                <a:ext cx="9274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>
                    <a:latin typeface="Calibri"/>
                    <a:cs typeface="Calibri"/>
                  </a:rPr>
                  <a:t>P</a:t>
                </a:r>
                <a:r>
                  <a:rPr lang="en-US" sz="1400" b="1" i="1" baseline="-25000" dirty="0" smtClean="0">
                    <a:latin typeface="Calibri"/>
                    <a:cs typeface="Calibri"/>
                  </a:rPr>
                  <a:t>11</a:t>
                </a:r>
                <a:r>
                  <a:rPr lang="en-US" sz="1400" b="1" i="1" dirty="0" smtClean="0">
                    <a:latin typeface="Calibri"/>
                    <a:cs typeface="Calibri"/>
                  </a:rPr>
                  <a:t>(1440)</a:t>
                </a:r>
                <a:endParaRPr lang="en-US" sz="1400" b="1" i="1" dirty="0">
                  <a:latin typeface="Calibri"/>
                  <a:cs typeface="Calibri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5867400" y="3378288"/>
                <a:ext cx="266700" cy="158634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7080640" y="3647219"/>
              <a:ext cx="856230" cy="46166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alibri"/>
                  <a:cs typeface="Calibri"/>
                </a:rPr>
                <a:t>projected at 12GeV </a:t>
              </a:r>
              <a:endParaRPr lang="en-US" sz="1200" dirty="0">
                <a:latin typeface="Calibri"/>
                <a:cs typeface="Calibri"/>
              </a:endParaRPr>
            </a:p>
          </p:txBody>
        </p:sp>
        <p:cxnSp>
          <p:nvCxnSpPr>
            <p:cNvPr id="56" name="Straight Arrow Connector 55"/>
            <p:cNvCxnSpPr>
              <a:stCxn id="54" idx="0"/>
            </p:cNvCxnSpPr>
            <p:nvPr/>
          </p:nvCxnSpPr>
          <p:spPr bwMode="auto">
            <a:xfrm rot="5400000" flipH="1" flipV="1">
              <a:off x="7491778" y="3202128"/>
              <a:ext cx="462069" cy="42811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52108621-793C-6C4C-BB20-BDB02F05AABF}" type="datetime1">
              <a:rPr lang="en-US" smtClean="0"/>
              <a:pPr/>
              <a:t>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CLAS Collaboration Meeting 06/14-16,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" y="-15966"/>
            <a:ext cx="9094089" cy="68739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588" y="5330646"/>
            <a:ext cx="2251212" cy="923330"/>
          </a:xfrm>
          <a:prstGeom prst="rect">
            <a:avLst/>
          </a:prstGeom>
          <a:solidFill>
            <a:srgbClr val="F7964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Expect schedule shift of project completion to 9/2016. </a:t>
            </a:r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1700"/>
            <a:ext cx="7785100" cy="532130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JLab 12 GeV upgrade has a broad and well defined science program covering many facets of hadron physics. </a:t>
            </a:r>
          </a:p>
          <a:p>
            <a:endParaRPr lang="en-US" sz="1800" dirty="0" smtClean="0"/>
          </a:p>
          <a:p>
            <a:r>
              <a:rPr lang="en-US" sz="1800" dirty="0" smtClean="0">
                <a:latin typeface="Calibri"/>
                <a:cs typeface="Calibri"/>
              </a:rPr>
              <a:t>Exotic mesons </a:t>
            </a:r>
            <a:r>
              <a:rPr lang="en-US" sz="1800" dirty="0" smtClean="0"/>
              <a:t>resulting from the excitations of the gluon field. </a:t>
            </a:r>
          </a:p>
          <a:p>
            <a:endParaRPr lang="en-US" sz="1800" dirty="0" smtClean="0"/>
          </a:p>
          <a:p>
            <a:r>
              <a:rPr lang="en-US" sz="1800" dirty="0" smtClean="0"/>
              <a:t>Extending knowledge of </a:t>
            </a:r>
            <a:r>
              <a:rPr lang="en-US" sz="1800" dirty="0" err="1" smtClean="0"/>
              <a:t>PDFs</a:t>
            </a:r>
            <a:r>
              <a:rPr lang="en-US" sz="1800" dirty="0" smtClean="0"/>
              <a:t> to high </a:t>
            </a:r>
            <a:r>
              <a:rPr lang="en-US" sz="1800" dirty="0" err="1" smtClean="0"/>
              <a:t>x</a:t>
            </a:r>
            <a:r>
              <a:rPr lang="en-US" sz="1800" dirty="0" smtClean="0"/>
              <a:t>  in measurements of (</a:t>
            </a:r>
            <a:r>
              <a:rPr lang="en-US" sz="1800" dirty="0" err="1" smtClean="0"/>
              <a:t>un)polarized</a:t>
            </a:r>
            <a:r>
              <a:rPr lang="en-US" sz="1800" dirty="0" smtClean="0"/>
              <a:t> structure functions using tagging. Addresses the nucleon “spin-puzzle” and extend knowledge of quark density distribution at high </a:t>
            </a:r>
            <a:r>
              <a:rPr lang="en-US" sz="1800" dirty="0" err="1" smtClean="0"/>
              <a:t>x</a:t>
            </a:r>
            <a:r>
              <a:rPr lang="en-US" sz="1800" dirty="0" smtClean="0"/>
              <a:t>.  </a:t>
            </a:r>
          </a:p>
          <a:p>
            <a:endParaRPr lang="en-US" sz="1800" dirty="0" smtClean="0"/>
          </a:p>
          <a:p>
            <a:r>
              <a:rPr lang="en-US" sz="1800" dirty="0" smtClean="0"/>
              <a:t>Precision studies of DVCS in polarization measurements give access to GPDs and enables quark spatial imaging, and relate to the quark spin distribution and orbital angular momentum.   </a:t>
            </a:r>
          </a:p>
          <a:p>
            <a:endParaRPr lang="en-US" sz="1800" dirty="0" smtClean="0"/>
          </a:p>
          <a:p>
            <a:r>
              <a:rPr lang="en-US" sz="1800" dirty="0" smtClean="0"/>
              <a:t>Precise measurements of SIDIS give access to </a:t>
            </a:r>
            <a:r>
              <a:rPr lang="en-US" sz="1800" dirty="0" err="1" smtClean="0"/>
              <a:t>TMDs</a:t>
            </a:r>
            <a:r>
              <a:rPr lang="en-US" sz="1800" dirty="0" smtClean="0"/>
              <a:t> and quark momentum tomography, and relate to the quark orbital angular momentum.  </a:t>
            </a:r>
          </a:p>
          <a:p>
            <a:endParaRPr lang="en-US" sz="1800" dirty="0" smtClean="0"/>
          </a:p>
          <a:p>
            <a:r>
              <a:rPr lang="en-US" sz="1800" dirty="0" err="1" smtClean="0"/>
              <a:t>Gluonic</a:t>
            </a:r>
            <a:r>
              <a:rPr lang="en-US" sz="1800" dirty="0" smtClean="0"/>
              <a:t> structure of the proton in exclusive processes. </a:t>
            </a:r>
          </a:p>
          <a:p>
            <a:endParaRPr lang="en-US" sz="1800" dirty="0" smtClean="0"/>
          </a:p>
          <a:p>
            <a:r>
              <a:rPr lang="en-US" sz="1800" dirty="0" smtClean="0"/>
              <a:t>Many topics not discussed, high precision parity experiments, nucleon </a:t>
            </a:r>
            <a:r>
              <a:rPr lang="en-US" sz="1800" dirty="0" err="1" smtClean="0"/>
              <a:t>e.m</a:t>
            </a:r>
            <a:r>
              <a:rPr lang="en-US" sz="1800" dirty="0" smtClean="0"/>
              <a:t>. form factors, </a:t>
            </a:r>
            <a:r>
              <a:rPr lang="en-US" sz="1800" dirty="0" err="1" smtClean="0"/>
              <a:t>drak</a:t>
            </a:r>
            <a:r>
              <a:rPr lang="en-US" sz="1800" dirty="0" smtClean="0"/>
              <a:t> matter searches, QCD and nuclei, ….    </a:t>
            </a:r>
          </a:p>
          <a:p>
            <a:endParaRPr lang="en-US" sz="1800" dirty="0" smtClean="0"/>
          </a:p>
          <a:p>
            <a:endParaRPr lang="en-US" sz="1800" dirty="0" smtClean="0">
              <a:latin typeface="Calibri"/>
              <a:cs typeface="Calibri"/>
            </a:endParaRPr>
          </a:p>
          <a:p>
            <a:endParaRPr lang="en-US" sz="1800" dirty="0" smtClean="0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2041" y="0"/>
            <a:ext cx="88618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CEBAF energy doubling from </a:t>
            </a:r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6 </a:t>
            </a:r>
            <a:r>
              <a:rPr lang="en-US" sz="3600" b="1" dirty="0" err="1" smtClean="0">
                <a:solidFill>
                  <a:srgbClr val="000090"/>
                </a:solidFill>
                <a:latin typeface="Calibri"/>
                <a:cs typeface="Calibri"/>
              </a:rPr>
              <a:t>GeV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to 12 </a:t>
            </a:r>
            <a:r>
              <a:rPr lang="en-US" sz="3600" b="1" dirty="0" err="1" smtClean="0">
                <a:solidFill>
                  <a:srgbClr val="000090"/>
                </a:solidFill>
                <a:latin typeface="Calibri"/>
                <a:cs typeface="Calibri"/>
              </a:rPr>
              <a:t>GeV</a:t>
            </a:r>
            <a:endParaRPr lang="en-US" sz="3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11275" y="2057400"/>
            <a:ext cx="6461125" cy="4244975"/>
            <a:chOff x="885" y="820"/>
            <a:chExt cx="4224" cy="2955"/>
          </a:xfrm>
        </p:grpSpPr>
        <p:pic>
          <p:nvPicPr>
            <p:cNvPr id="11287" name="Picture 4" descr="6_GeV_Racetrac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5" y="820"/>
              <a:ext cx="4224" cy="2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8" name="AutoShape 5"/>
            <p:cNvSpPr>
              <a:spLocks noChangeArrowheads="1"/>
            </p:cNvSpPr>
            <p:nvPr/>
          </p:nvSpPr>
          <p:spPr bwMode="auto">
            <a:xfrm rot="5400000">
              <a:off x="3120" y="1746"/>
              <a:ext cx="336" cy="240"/>
            </a:xfrm>
            <a:prstGeom prst="parallelogram">
              <a:avLst>
                <a:gd name="adj" fmla="val 47911"/>
              </a:avLst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11268" name="Picture 6" descr="12_GeV_mods_Arc-10_overl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3338" y="3411538"/>
            <a:ext cx="3263900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7" descr="12_GeV_mods_NL-cryomodules_overl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0763" y="2057400"/>
            <a:ext cx="13208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8" descr="12_GeV_mods_SL-cryomodules_overl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68825" y="3865563"/>
            <a:ext cx="1795463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781550" y="2943225"/>
            <a:ext cx="966788" cy="766763"/>
            <a:chOff x="3146" y="1440"/>
            <a:chExt cx="632" cy="534"/>
          </a:xfrm>
        </p:grpSpPr>
        <p:sp>
          <p:nvSpPr>
            <p:cNvPr id="116746" name="Text Box 10"/>
            <p:cNvSpPr txBox="1">
              <a:spLocks noChangeArrowheads="1"/>
            </p:cNvSpPr>
            <p:nvPr/>
          </p:nvSpPr>
          <p:spPr bwMode="auto">
            <a:xfrm>
              <a:off x="3360" y="1440"/>
              <a:ext cx="418" cy="1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92188">
                <a:spcBef>
                  <a:spcPct val="50000"/>
                </a:spcBef>
                <a:defRPr/>
              </a:pPr>
              <a:r>
                <a:rPr lang="en-US" sz="1700" b="1" i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CHL-2</a:t>
              </a:r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3146" y="1536"/>
              <a:ext cx="406" cy="438"/>
              <a:chOff x="3146" y="1536"/>
              <a:chExt cx="406" cy="438"/>
            </a:xfrm>
          </p:grpSpPr>
          <p:pic>
            <p:nvPicPr>
              <p:cNvPr id="11285" name="Picture 12" descr="12_GeV_mods_CHL_overlay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146" y="1707"/>
                <a:ext cx="184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86" name="Picture 13" descr="12_GeV_mods_arrow_overlay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329" y="1536"/>
                <a:ext cx="22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620838" y="4586288"/>
            <a:ext cx="4627562" cy="1822450"/>
            <a:chOff x="854" y="2528"/>
            <a:chExt cx="3328" cy="1268"/>
          </a:xfrm>
        </p:grpSpPr>
        <p:sp>
          <p:nvSpPr>
            <p:cNvPr id="11281" name="Text Box 15"/>
            <p:cNvSpPr txBox="1">
              <a:spLocks noChangeArrowheads="1"/>
            </p:cNvSpPr>
            <p:nvPr/>
          </p:nvSpPr>
          <p:spPr bwMode="auto">
            <a:xfrm>
              <a:off x="2376" y="3292"/>
              <a:ext cx="1806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7784" tIns="53892" rIns="107784" bIns="53892">
              <a:prstTxWarp prst="textNoShape">
                <a:avLst/>
              </a:prstTxWarp>
              <a:spAutoFit/>
            </a:bodyPr>
            <a:lstStyle/>
            <a:p>
              <a:pPr defTabSz="992188"/>
              <a:r>
                <a:rPr lang="en-US" sz="2000" b="1" i="1">
                  <a:solidFill>
                    <a:srgbClr val="1F497D"/>
                  </a:solidFill>
                  <a:latin typeface="Times New Roman" charset="0"/>
                </a:rPr>
                <a:t>Enhance equipment in existing halls</a:t>
              </a:r>
            </a:p>
          </p:txBody>
        </p:sp>
        <p:sp>
          <p:nvSpPr>
            <p:cNvPr id="11282" name="Oval 16"/>
            <p:cNvSpPr>
              <a:spLocks noChangeArrowheads="1"/>
            </p:cNvSpPr>
            <p:nvPr/>
          </p:nvSpPr>
          <p:spPr bwMode="auto">
            <a:xfrm rot="2428027">
              <a:off x="854" y="2528"/>
              <a:ext cx="1546" cy="8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107784" tIns="53892" rIns="107784" bIns="53892">
              <a:prstTxWarp prst="textNoShape">
                <a:avLst/>
              </a:prstTxWarp>
            </a:bodyPr>
            <a:lstStyle/>
            <a:p>
              <a:pPr algn="ctr" defTabSz="992188"/>
              <a:endParaRPr lang="en-US" sz="2600" b="1" i="1" u="sng">
                <a:solidFill>
                  <a:srgbClr val="990099"/>
                </a:solidFill>
                <a:latin typeface="Times New Roman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864100" y="995363"/>
            <a:ext cx="2347913" cy="1876425"/>
            <a:chOff x="3064" y="627"/>
            <a:chExt cx="1479" cy="1182"/>
          </a:xfrm>
        </p:grpSpPr>
        <p:pic>
          <p:nvPicPr>
            <p:cNvPr id="11275" name="Picture 18" descr="12_GeV_mods_HallD-beamline_overlay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064" y="1046"/>
              <a:ext cx="587" cy="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3632" y="627"/>
              <a:ext cx="911" cy="548"/>
              <a:chOff x="3792" y="74"/>
              <a:chExt cx="945" cy="606"/>
            </a:xfrm>
          </p:grpSpPr>
          <p:pic>
            <p:nvPicPr>
              <p:cNvPr id="11279" name="Picture 20" descr="12_GeV_mods_Hall-D_overlay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792" y="74"/>
                <a:ext cx="945" cy="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80" name="AutoShape 21"/>
              <p:cNvSpPr>
                <a:spLocks noChangeArrowheads="1"/>
              </p:cNvSpPr>
              <p:nvPr/>
            </p:nvSpPr>
            <p:spPr bwMode="auto">
              <a:xfrm rot="5400000" flipV="1">
                <a:off x="4084" y="324"/>
                <a:ext cx="192" cy="240"/>
              </a:xfrm>
              <a:prstGeom prst="parallelogram">
                <a:avLst>
                  <a:gd name="adj" fmla="val 59023"/>
                </a:avLst>
              </a:prstGeom>
              <a:solidFill>
                <a:schemeClr val="bg1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277" name="Freeform 22"/>
            <p:cNvSpPr>
              <a:spLocks/>
            </p:cNvSpPr>
            <p:nvPr/>
          </p:nvSpPr>
          <p:spPr bwMode="auto">
            <a:xfrm>
              <a:off x="3891" y="880"/>
              <a:ext cx="293" cy="118"/>
            </a:xfrm>
            <a:custGeom>
              <a:avLst/>
              <a:gdLst>
                <a:gd name="T0" fmla="*/ 0 w 304"/>
                <a:gd name="T1" fmla="*/ 5 h 130"/>
                <a:gd name="T2" fmla="*/ 13 w 304"/>
                <a:gd name="T3" fmla="*/ 5 h 130"/>
                <a:gd name="T4" fmla="*/ 13 w 304"/>
                <a:gd name="T5" fmla="*/ 5 h 130"/>
                <a:gd name="T6" fmla="*/ 13 w 304"/>
                <a:gd name="T7" fmla="*/ 5 h 130"/>
                <a:gd name="T8" fmla="*/ 13 w 304"/>
                <a:gd name="T9" fmla="*/ 5 h 130"/>
                <a:gd name="T10" fmla="*/ 13 w 304"/>
                <a:gd name="T11" fmla="*/ 5 h 130"/>
                <a:gd name="T12" fmla="*/ 13 w 304"/>
                <a:gd name="T13" fmla="*/ 5 h 130"/>
                <a:gd name="T14" fmla="*/ 13 w 304"/>
                <a:gd name="T15" fmla="*/ 5 h 130"/>
                <a:gd name="T16" fmla="*/ 13 w 304"/>
                <a:gd name="T17" fmla="*/ 5 h 130"/>
                <a:gd name="T18" fmla="*/ 15 w 304"/>
                <a:gd name="T19" fmla="*/ 5 h 130"/>
                <a:gd name="T20" fmla="*/ 18 w 304"/>
                <a:gd name="T21" fmla="*/ 5 h 130"/>
                <a:gd name="T22" fmla="*/ 22 w 304"/>
                <a:gd name="T23" fmla="*/ 5 h 130"/>
                <a:gd name="T24" fmla="*/ 23 w 304"/>
                <a:gd name="T25" fmla="*/ 5 h 130"/>
                <a:gd name="T26" fmla="*/ 24 w 304"/>
                <a:gd name="T27" fmla="*/ 5 h 130"/>
                <a:gd name="T28" fmla="*/ 26 w 304"/>
                <a:gd name="T29" fmla="*/ 5 h 130"/>
                <a:gd name="T30" fmla="*/ 29 w 304"/>
                <a:gd name="T31" fmla="*/ 5 h 130"/>
                <a:gd name="T32" fmla="*/ 32 w 304"/>
                <a:gd name="T33" fmla="*/ 5 h 130"/>
                <a:gd name="T34" fmla="*/ 35 w 304"/>
                <a:gd name="T35" fmla="*/ 5 h 130"/>
                <a:gd name="T36" fmla="*/ 37 w 304"/>
                <a:gd name="T37" fmla="*/ 5 h 130"/>
                <a:gd name="T38" fmla="*/ 38 w 304"/>
                <a:gd name="T39" fmla="*/ 5 h 130"/>
                <a:gd name="T40" fmla="*/ 40 w 304"/>
                <a:gd name="T41" fmla="*/ 5 h 130"/>
                <a:gd name="T42" fmla="*/ 43 w 304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4"/>
                <a:gd name="T67" fmla="*/ 0 h 130"/>
                <a:gd name="T68" fmla="*/ 304 w 304"/>
                <a:gd name="T69" fmla="*/ 130 h 1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>
              <a:solidFill>
                <a:srgbClr val="FFB62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278" name="Text Box 23"/>
            <p:cNvSpPr txBox="1">
              <a:spLocks noChangeArrowheads="1"/>
            </p:cNvSpPr>
            <p:nvPr/>
          </p:nvSpPr>
          <p:spPr bwMode="auto">
            <a:xfrm>
              <a:off x="3120" y="684"/>
              <a:ext cx="972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prstTxWarp prst="textNoShape">
                <a:avLst/>
              </a:prstTxWarp>
              <a:spAutoFit/>
            </a:bodyPr>
            <a:lstStyle/>
            <a:p>
              <a:pPr marL="228600" indent="-228600">
                <a:lnSpc>
                  <a:spcPct val="80000"/>
                </a:lnSpc>
                <a:spcBef>
                  <a:spcPct val="20000"/>
                </a:spcBef>
                <a:buFont typeface="Times" charset="0"/>
                <a:buNone/>
              </a:pPr>
              <a:r>
                <a:rPr lang="en-US" sz="2000" b="1" i="1" dirty="0">
                  <a:solidFill>
                    <a:srgbClr val="1F497D"/>
                  </a:solidFill>
                  <a:latin typeface="Times New Roman" charset="0"/>
                </a:rPr>
                <a:t>Add new hall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3843" y="1016269"/>
            <a:ext cx="3496920" cy="1323439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1D40AD"/>
                </a:solidFill>
                <a:latin typeface="Times New Roman"/>
                <a:cs typeface="Times New Roman"/>
              </a:rPr>
              <a:t>Superconducting </a:t>
            </a:r>
            <a:r>
              <a:rPr lang="en-US" sz="2000" b="1" i="1" dirty="0" err="1" smtClean="0">
                <a:solidFill>
                  <a:srgbClr val="1D40AD"/>
                </a:solidFill>
                <a:latin typeface="Times New Roman"/>
                <a:cs typeface="Times New Roman"/>
              </a:rPr>
              <a:t>rf</a:t>
            </a:r>
            <a:r>
              <a:rPr lang="en-US" sz="2000" b="1" i="1" dirty="0" smtClean="0">
                <a:solidFill>
                  <a:srgbClr val="1D40AD"/>
                </a:solidFill>
                <a:latin typeface="Times New Roman"/>
                <a:cs typeface="Times New Roman"/>
              </a:rPr>
              <a:t> structures operating at 2K provide </a:t>
            </a:r>
            <a:r>
              <a:rPr lang="en-US" sz="2000" b="1" i="1" dirty="0" err="1" smtClean="0">
                <a:solidFill>
                  <a:srgbClr val="1D40AD"/>
                </a:solidFill>
                <a:latin typeface="Times New Roman"/>
                <a:cs typeface="Times New Roman"/>
              </a:rPr>
              <a:t>cw</a:t>
            </a:r>
            <a:r>
              <a:rPr lang="en-US" sz="2000" b="1" i="1" dirty="0" smtClean="0">
                <a:solidFill>
                  <a:srgbClr val="1D40AD"/>
                </a:solidFill>
                <a:latin typeface="Times New Roman"/>
                <a:cs typeface="Times New Roman"/>
              </a:rPr>
              <a:t> beam acceleration with 1.5 GHz micro bunch structure. </a:t>
            </a:r>
            <a:endParaRPr lang="en-US" sz="2000" b="1" i="1" dirty="0">
              <a:solidFill>
                <a:srgbClr val="1D40AD"/>
              </a:solidFill>
              <a:latin typeface="Times New Roman"/>
              <a:cs typeface="Times New Roman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5691"/>
            <a:ext cx="9144000" cy="761054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E(Q</a:t>
            </a:r>
            <a:r>
              <a:rPr lang="en-US" sz="3600" baseline="30000" dirty="0" smtClean="0">
                <a:solidFill>
                  <a:srgbClr val="000090"/>
                </a:solidFill>
              </a:rPr>
              <a:t>2</a:t>
            </a:r>
            <a:r>
              <a:rPr lang="en-US" sz="3600" dirty="0" smtClean="0">
                <a:solidFill>
                  <a:srgbClr val="000090"/>
                </a:solidFill>
              </a:rPr>
              <a:t>,x,t) and H(Q</a:t>
            </a:r>
            <a:r>
              <a:rPr lang="en-US" sz="3600" baseline="30000" dirty="0" smtClean="0">
                <a:solidFill>
                  <a:srgbClr val="000090"/>
                </a:solidFill>
              </a:rPr>
              <a:t>2</a:t>
            </a:r>
            <a:r>
              <a:rPr lang="en-US" sz="3600" dirty="0" smtClean="0">
                <a:solidFill>
                  <a:srgbClr val="000090"/>
                </a:solidFill>
              </a:rPr>
              <a:t>,x,t) from projected DVCS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7" name="Picture 6" descr="vgg_ImE.png"/>
          <p:cNvPicPr>
            <a:picLocks noChangeAspect="1"/>
          </p:cNvPicPr>
          <p:nvPr/>
        </p:nvPicPr>
        <p:blipFill>
          <a:blip r:embed="rId2" cstate="print"/>
          <a:srcRect t="2648" b="4839"/>
          <a:stretch>
            <a:fillRect/>
          </a:stretch>
        </p:blipFill>
        <p:spPr>
          <a:xfrm>
            <a:off x="4986774" y="1967143"/>
            <a:ext cx="3999215" cy="3625519"/>
          </a:xfrm>
          <a:prstGeom prst="rect">
            <a:avLst/>
          </a:prstGeom>
        </p:spPr>
      </p:pic>
      <p:pic>
        <p:nvPicPr>
          <p:cNvPr id="8" name="Picture 7" descr="vgg_ImH.png"/>
          <p:cNvPicPr>
            <a:picLocks noChangeAspect="1"/>
          </p:cNvPicPr>
          <p:nvPr/>
        </p:nvPicPr>
        <p:blipFill>
          <a:blip r:embed="rId3" cstate="print"/>
          <a:srcRect t="2738" b="4159"/>
          <a:stretch>
            <a:fillRect/>
          </a:stretch>
        </p:blipFill>
        <p:spPr>
          <a:xfrm>
            <a:off x="737342" y="2029727"/>
            <a:ext cx="3948293" cy="36022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9348" y="5651785"/>
            <a:ext cx="6737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dirty="0" smtClean="0"/>
              <a:t>-dependence allows determination of quark densities  in transverse impact parameter space through Fourier transform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0458" y="715363"/>
            <a:ext cx="7557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Input:  </a:t>
            </a:r>
            <a:r>
              <a:rPr lang="en-US" dirty="0" smtClean="0"/>
              <a:t>VGG model GPD parameterizations (</a:t>
            </a:r>
            <a:r>
              <a:rPr lang="en-US" sz="1600" dirty="0" err="1" smtClean="0"/>
              <a:t>Phys.Rev</a:t>
            </a:r>
            <a:r>
              <a:rPr lang="en-US" sz="1600" dirty="0" smtClean="0"/>
              <a:t>. D60 (1999) 094017) </a:t>
            </a:r>
          </a:p>
          <a:p>
            <a:r>
              <a:rPr lang="en-US" dirty="0" smtClean="0"/>
              <a:t>Full CLAS12 acceptance simulation and event reconstruction for all 3 polarization observables and diff. cross section.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Output: </a:t>
            </a:r>
            <a:r>
              <a:rPr lang="en-US" dirty="0" smtClean="0"/>
              <a:t>Reconstructed CFF/GPDs in twist-2 approximation  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369" name="Rectangle 2"/>
          <p:cNvSpPr>
            <a:spLocks noChangeArrowheads="1"/>
          </p:cNvSpPr>
          <p:nvPr/>
        </p:nvSpPr>
        <p:spPr bwMode="auto">
          <a:xfrm>
            <a:off x="0" y="3993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"/>
            <a:r>
              <a:rPr lang="en-US" sz="2800" b="1" dirty="0">
                <a:solidFill>
                  <a:srgbClr val="333399"/>
                </a:solidFill>
              </a:rPr>
              <a:t>12 GeV</a:t>
            </a:r>
            <a:r>
              <a:rPr lang="en-US" sz="2800" b="1" dirty="0" smtClean="0">
                <a:solidFill>
                  <a:srgbClr val="333399"/>
                </a:solidFill>
              </a:rPr>
              <a:t> Experiments </a:t>
            </a:r>
            <a:r>
              <a:rPr lang="en-US" sz="2800" b="1" dirty="0">
                <a:solidFill>
                  <a:srgbClr val="333399"/>
                </a:solidFill>
              </a:rPr>
              <a:t>by Physics Topics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1356446"/>
          <a:ext cx="8153400" cy="4141419"/>
        </p:xfrm>
        <a:graphic>
          <a:graphicData uri="http://schemas.openxmlformats.org/drawingml/2006/table">
            <a:tbl>
              <a:tblPr/>
              <a:tblGrid>
                <a:gridCol w="104675"/>
                <a:gridCol w="4340257"/>
                <a:gridCol w="717768"/>
                <a:gridCol w="717768"/>
                <a:gridCol w="717768"/>
                <a:gridCol w="717768"/>
                <a:gridCol w="717768"/>
                <a:gridCol w="119628"/>
              </a:tblGrid>
              <a:tr h="3518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54" marR="7554" marT="7554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Topic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Hall A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Hall B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Hall C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Hall D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Total</a:t>
                      </a:r>
                    </a:p>
                  </a:txBody>
                  <a:tcPr marL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10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54" marR="7554" marT="7554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The Hadron spectra as probes of QCD   </a:t>
                      </a:r>
                      <a:b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</a:b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(GlueX and heavy baryon and meson spectroscopy)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</a:t>
                      </a:r>
                    </a:p>
                  </a:txBody>
                  <a:tcPr marL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436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54" marR="7554" marT="7554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The transverse structure of the hadrons </a:t>
                      </a:r>
                      <a:b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</a:b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(Elastic and transition Form Factors)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5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3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3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641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54" marR="7554" marT="7554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The longitudinal structure of the hadrons </a:t>
                      </a:r>
                      <a:b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</a:b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(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Arial Narrow"/>
                        </a:rPr>
                        <a:t>Unpolarized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and polarized parton distribution functions)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4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8</a:t>
                      </a:r>
                    </a:p>
                  </a:txBody>
                  <a:tcPr marL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2052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54" marR="7554" marT="7554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The 3D structure of the hadrons    </a:t>
                      </a:r>
                      <a:b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</a:b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(Generalized Parton Distributions and Transverse Momentum Distributions)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5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4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22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2052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54" marR="7554" marT="7554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Hadrons and cold nuclear matter </a:t>
                      </a:r>
                      <a:b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</a:b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(Medium modification of the nucleons, quark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Arial Narrow"/>
                        </a:rPr>
                        <a:t>hadronization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, N-N correlations,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Arial Narrow"/>
                        </a:rPr>
                        <a:t>hypernuclear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spectroscopy, few-body experiments)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5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9</a:t>
                      </a:r>
                    </a:p>
                  </a:txBody>
                  <a:tcPr marL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840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54" marR="7554" marT="7554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Low-energy tests of the Standard Model and Fundamental Symmetries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3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 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5</a:t>
                      </a:r>
                    </a:p>
                  </a:txBody>
                  <a:tcPr marL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26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54" marR="7554" marT="7554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22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16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57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54" marR="7554" marT="755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93524" y="5657806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1800" b="1" dirty="0" smtClean="0">
                <a:solidFill>
                  <a:srgbClr val="002060"/>
                </a:solidFill>
                <a:latin typeface="Arial Narrow"/>
              </a:rPr>
              <a:t>Current PAC approved experiments represent over 6 years of running at 35 weeks/year and Hall multiplicity of 2.9</a:t>
            </a:r>
            <a:endParaRPr lang="en-US" sz="1800" b="1" dirty="0">
              <a:solidFill>
                <a:srgbClr val="002060"/>
              </a:solidFill>
              <a:latin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9192" y="759327"/>
            <a:ext cx="310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Updated PAC39, June 2012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dirty="0" smtClean="0"/>
              <a:t>Nuclear transparency of ρ</a:t>
            </a:r>
            <a:r>
              <a:rPr lang="en-US" baseline="30000" dirty="0" smtClean="0"/>
              <a:t>0</a:t>
            </a:r>
            <a:r>
              <a:rPr lang="en-US" dirty="0" smtClean="0"/>
              <a:t> mesons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4939721" y="901700"/>
            <a:ext cx="1884363" cy="5238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Tahoma"/>
                <a:cs typeface="Tahoma"/>
              </a:rPr>
              <a:t>eA→eρ</a:t>
            </a:r>
            <a:r>
              <a:rPr lang="en-US" sz="2800" baseline="300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Tahoma"/>
                <a:cs typeface="Tahoma"/>
              </a:rPr>
              <a:t>0</a:t>
            </a:r>
            <a:r>
              <a:rPr lang="en-US" sz="2800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Tahoma"/>
                <a:cs typeface="Tahoma"/>
              </a:rPr>
              <a:t>X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436252" y="5943600"/>
            <a:ext cx="381033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1200" b="1">
              <a:latin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027" y="4620161"/>
            <a:ext cx="3997961" cy="156966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ρ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meson photo-production is most suitable for studies of Color Transparency at medium energies as the photon couples directly to the ρ</a:t>
            </a:r>
            <a:r>
              <a:rPr lang="en-US" sz="1600" baseline="30000" dirty="0" smtClean="0"/>
              <a:t>0 </a:t>
            </a:r>
            <a:r>
              <a:rPr lang="en-US" sz="1600" dirty="0" smtClean="0"/>
              <a:t>in a small size configuration from which it evolves to become a full meson.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65" y="1527267"/>
            <a:ext cx="3595102" cy="2778033"/>
          </a:xfrm>
          <a:prstGeom prst="rect">
            <a:avLst/>
          </a:prstGeom>
        </p:spPr>
      </p:pic>
      <p:grpSp>
        <p:nvGrpSpPr>
          <p:cNvPr id="3" name="Group 18"/>
          <p:cNvGrpSpPr/>
          <p:nvPr/>
        </p:nvGrpSpPr>
        <p:grpSpPr>
          <a:xfrm>
            <a:off x="4254500" y="1425575"/>
            <a:ext cx="4756149" cy="3406775"/>
            <a:chOff x="4436252" y="1411192"/>
            <a:chExt cx="4326069" cy="3104333"/>
          </a:xfrm>
        </p:grpSpPr>
        <p:pic>
          <p:nvPicPr>
            <p:cNvPr id="6" name="Picture 8"/>
            <p:cNvPicPr>
              <a:picLocks noChangeAspect="1"/>
            </p:cNvPicPr>
            <p:nvPr/>
          </p:nvPicPr>
          <p:blipFill>
            <a:blip r:embed="rId3"/>
            <a:srcRect l="60104" t="33215" r="3789" b="38235"/>
            <a:stretch>
              <a:fillRect/>
            </a:stretch>
          </p:blipFill>
          <p:spPr bwMode="auto">
            <a:xfrm>
              <a:off x="4436252" y="1425575"/>
              <a:ext cx="4326069" cy="2642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694972" y="3996640"/>
              <a:ext cx="381033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1200" b="1">
                <a:latin typeface="Times New Roman" charset="0"/>
              </a:endParaRP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6501500" y="2715996"/>
              <a:ext cx="1899872" cy="280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i="1" dirty="0" smtClean="0">
                  <a:solidFill>
                    <a:srgbClr val="2D2D8A"/>
                  </a:solidFill>
                  <a:latin typeface="Chalkboard" charset="0"/>
                  <a:ea typeface="Chalkboard" charset="0"/>
                  <a:cs typeface="Chalkboard" charset="0"/>
                </a:rPr>
                <a:t> JLab@12Gev </a:t>
              </a:r>
              <a:r>
                <a:rPr lang="en-US" sz="1400" dirty="0">
                  <a:solidFill>
                    <a:srgbClr val="2D2D8A"/>
                  </a:solidFill>
                  <a:latin typeface="Chalkboard" charset="0"/>
                  <a:ea typeface="Chalkboard" charset="0"/>
                  <a:cs typeface="Chalkboard" charset="0"/>
                </a:rPr>
                <a:t>projected</a:t>
              </a:r>
            </a:p>
          </p:txBody>
        </p:sp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>
              <a:off x="6430898" y="4195346"/>
              <a:ext cx="1043641" cy="320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Arial"/>
                  <a:ea typeface="Chalkboard" charset="0"/>
                  <a:cs typeface="Arial"/>
                </a:rPr>
                <a:t>Q</a:t>
              </a:r>
              <a:r>
                <a:rPr lang="en-US" sz="1600" baseline="30000" dirty="0">
                  <a:latin typeface="Arial"/>
                  <a:ea typeface="Chalkboard" charset="0"/>
                  <a:cs typeface="Arial"/>
                </a:rPr>
                <a:t>2</a:t>
              </a:r>
              <a:r>
                <a:rPr lang="en-US" sz="1600" dirty="0">
                  <a:latin typeface="Arial"/>
                  <a:ea typeface="Chalkboard" charset="0"/>
                  <a:cs typeface="Arial"/>
                </a:rPr>
                <a:t>(GeV</a:t>
              </a:r>
              <a:r>
                <a:rPr lang="en-US" sz="1600" baseline="30000" dirty="0">
                  <a:latin typeface="Arial"/>
                  <a:ea typeface="Chalkboard" charset="0"/>
                  <a:cs typeface="Arial"/>
                </a:rPr>
                <a:t>2</a:t>
              </a:r>
              <a:r>
                <a:rPr lang="en-US" sz="1600" dirty="0">
                  <a:latin typeface="Arial"/>
                  <a:ea typeface="Chalkboard" charset="0"/>
                  <a:cs typeface="Arial"/>
                </a:rPr>
                <a:t>)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5197704" y="2359826"/>
              <a:ext cx="1575775" cy="23547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 flipV="1">
              <a:off x="5076005" y="1411192"/>
              <a:ext cx="3571156" cy="10062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26134" y="5080853"/>
            <a:ext cx="4345100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At JLab@12GeV the Color Transparency QCD effect should become highly significant.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Flavor-tagged polarized </a:t>
            </a:r>
            <a:r>
              <a:rPr lang="en-US" dirty="0" err="1" smtClean="0"/>
              <a:t>PDFs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99990"/>
            <a:ext cx="8932281" cy="3613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845050"/>
            <a:ext cx="8115300" cy="13589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SBS/BB </a:t>
            </a:r>
            <a:r>
              <a:rPr lang="en-US" dirty="0" smtClean="0"/>
              <a:t>A</a:t>
            </a:r>
            <a:r>
              <a:rPr lang="en-US" baseline="-25000" dirty="0" smtClean="0"/>
              <a:t>UT</a:t>
            </a:r>
            <a:r>
              <a:rPr lang="en-US" dirty="0" smtClean="0"/>
              <a:t> on </a:t>
            </a:r>
            <a:r>
              <a:rPr lang="en-US" baseline="30000" dirty="0" smtClean="0"/>
              <a:t>3</a:t>
            </a:r>
            <a:r>
              <a:rPr lang="en-US" dirty="0" smtClean="0"/>
              <a:t>He Target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50702" b="52175"/>
          <a:stretch>
            <a:fillRect/>
          </a:stretch>
        </p:blipFill>
        <p:spPr>
          <a:xfrm>
            <a:off x="542472" y="1242248"/>
            <a:ext cx="3503580" cy="1788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2" y="4648610"/>
            <a:ext cx="3634014" cy="1837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50351" b="50504"/>
          <a:stretch>
            <a:fillRect/>
          </a:stretch>
        </p:blipFill>
        <p:spPr>
          <a:xfrm>
            <a:off x="584200" y="2851229"/>
            <a:ext cx="3566886" cy="18715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1000" y="795228"/>
            <a:ext cx="3931460" cy="5232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8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He(e,e’π</a:t>
            </a:r>
            <a:r>
              <a:rPr lang="en-US" sz="28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+,-,o</a:t>
            </a:r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), </a:t>
            </a:r>
            <a:r>
              <a:rPr lang="en-US" sz="28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He(e,eK</a:t>
            </a:r>
            <a:r>
              <a:rPr lang="en-US" sz="28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+,-</a:t>
            </a:r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)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060" y="1107638"/>
            <a:ext cx="3859990" cy="31043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281340" y="5200001"/>
            <a:ext cx="1469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Calibri"/>
                <a:cs typeface="Calibri"/>
              </a:rPr>
              <a:t>Sivers</a:t>
            </a:r>
            <a:r>
              <a:rPr lang="en-US" sz="1400" dirty="0" smtClean="0">
                <a:latin typeface="Calibri"/>
                <a:cs typeface="Calibri"/>
              </a:rPr>
              <a:t> asymmetry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725606"/>
            <a:ext cx="99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n(e,e’π</a:t>
            </a:r>
            <a:r>
              <a:rPr lang="en-US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860" y="4237364"/>
            <a:ext cx="2958289" cy="21472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4265" y="4788310"/>
            <a:ext cx="1661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B. </a:t>
            </a:r>
            <a:r>
              <a:rPr lang="en-US" sz="1600" dirty="0" err="1" smtClean="0">
                <a:latin typeface="Calibri"/>
                <a:cs typeface="Calibri"/>
              </a:rPr>
              <a:t>Wojtsekhowski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21960" y="4517433"/>
            <a:ext cx="1147670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C12-09-018 </a:t>
            </a:r>
            <a:endParaRPr lang="en-US"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Screen shot 2012-06-07 at 6.43.14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4500" y="988672"/>
            <a:ext cx="4762500" cy="326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563563"/>
          </a:xfrm>
        </p:spPr>
        <p:txBody>
          <a:bodyPr/>
          <a:lstStyle/>
          <a:p>
            <a:pPr eaLnBrk="1" hangingPunct="1"/>
            <a:r>
              <a:rPr lang="en-US" sz="3200" dirty="0" err="1" smtClean="0">
                <a:ea typeface="ＭＳ Ｐゴシック" pitchFamily="1" charset="-128"/>
                <a:cs typeface="ＭＳ Ｐゴシック" pitchFamily="1" charset="-128"/>
              </a:rPr>
              <a:t>Transversity</a:t>
            </a:r>
            <a:r>
              <a:rPr lang="en-US" sz="3200" dirty="0" smtClean="0">
                <a:ea typeface="ＭＳ Ｐゴシック" pitchFamily="1" charset="-128"/>
                <a:cs typeface="ＭＳ Ｐゴシック" pitchFamily="1" charset="-128"/>
              </a:rPr>
              <a:t> function from </a:t>
            </a:r>
            <a:r>
              <a:rPr lang="en-US" sz="3200" dirty="0" err="1" smtClean="0">
                <a:ea typeface="ＭＳ Ｐゴシック" pitchFamily="1" charset="-128"/>
                <a:cs typeface="ＭＳ Ｐゴシック" pitchFamily="1" charset="-128"/>
              </a:rPr>
              <a:t>dipion</a:t>
            </a:r>
            <a:r>
              <a:rPr lang="en-US" sz="3200" dirty="0" smtClean="0">
                <a:ea typeface="ＭＳ Ｐゴシック" pitchFamily="1" charset="-128"/>
                <a:cs typeface="ＭＳ Ｐゴシック" pitchFamily="1" charset="-128"/>
              </a:rPr>
              <a:t> production </a:t>
            </a:r>
            <a:endParaRPr lang="en-US" sz="3200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0182" name="Text Box 4"/>
          <p:cNvSpPr txBox="1">
            <a:spLocks noChangeArrowheads="1"/>
          </p:cNvSpPr>
          <p:nvPr/>
        </p:nvSpPr>
        <p:spPr bwMode="auto">
          <a:xfrm>
            <a:off x="2057400" y="5511800"/>
            <a:ext cx="5943600" cy="646113"/>
          </a:xfrm>
          <a:prstGeom prst="rect">
            <a:avLst/>
          </a:prstGeom>
          <a:solidFill>
            <a:srgbClr val="FCE6D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100 days of transversely polarized HD will allow precision measurement of the transversity  distribution.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06500" y="2095500"/>
            <a:ext cx="2743200" cy="869950"/>
            <a:chOff x="457200" y="3854450"/>
            <a:chExt cx="2743200" cy="869950"/>
          </a:xfrm>
        </p:grpSpPr>
        <p:pic>
          <p:nvPicPr>
            <p:cNvPr id="50194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" y="3854450"/>
              <a:ext cx="27432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95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3400" y="4367213"/>
              <a:ext cx="1295400" cy="32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96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05000" y="4343400"/>
              <a:ext cx="106362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8600" y="3429000"/>
            <a:ext cx="8278813" cy="1820863"/>
            <a:chOff x="228600" y="3352800"/>
            <a:chExt cx="8279508" cy="1820863"/>
          </a:xfrm>
        </p:grpSpPr>
        <p:sp>
          <p:nvSpPr>
            <p:cNvPr id="50188" name="Line 6"/>
            <p:cNvSpPr>
              <a:spLocks noChangeShapeType="1"/>
            </p:cNvSpPr>
            <p:nvPr/>
          </p:nvSpPr>
          <p:spPr bwMode="auto">
            <a:xfrm>
              <a:off x="5410200" y="48006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0189" name="Picture 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66800" y="3352800"/>
              <a:ext cx="135413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90" name="Picture 1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14400" y="4114800"/>
              <a:ext cx="3049588" cy="46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91" name="Picture 1" descr="Screen shot 2012-02-01 at 4.03.29 PM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28600" y="3657600"/>
              <a:ext cx="4557713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92" name="Picture 2" descr="Screen shot 2012-02-01 at 4.11.57 PM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04800" y="4572000"/>
              <a:ext cx="4495800" cy="601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3" name="TextBox 3"/>
            <p:cNvSpPr txBox="1">
              <a:spLocks noChangeArrowheads="1"/>
            </p:cNvSpPr>
            <p:nvPr/>
          </p:nvSpPr>
          <p:spPr bwMode="auto">
            <a:xfrm>
              <a:off x="6172200" y="4572000"/>
              <a:ext cx="23359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in models extract h</a:t>
              </a:r>
              <a:r>
                <a:rPr lang="en-US" baseline="-25000"/>
                <a:t>1</a:t>
              </a:r>
              <a:r>
                <a:rPr lang="en-US" baseline="30000"/>
                <a:t>u</a:t>
              </a:r>
            </a:p>
          </p:txBody>
        </p:sp>
      </p:grpSp>
      <p:pic>
        <p:nvPicPr>
          <p:cNvPr id="50185" name="Picture 4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0600" y="2997200"/>
            <a:ext cx="28956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6" name="TextBox 5"/>
          <p:cNvSpPr txBox="1">
            <a:spLocks noChangeArrowheads="1"/>
          </p:cNvSpPr>
          <p:nvPr/>
        </p:nvSpPr>
        <p:spPr bwMode="auto">
          <a:xfrm>
            <a:off x="330200" y="2082800"/>
            <a:ext cx="210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Use Belle measurement</a:t>
            </a:r>
          </a:p>
        </p:txBody>
      </p:sp>
      <p:sp>
        <p:nvSpPr>
          <p:cNvPr id="50187" name="Line 6"/>
          <p:cNvSpPr>
            <a:spLocks noChangeShapeType="1"/>
          </p:cNvSpPr>
          <p:nvPr/>
        </p:nvSpPr>
        <p:spPr bwMode="auto">
          <a:xfrm>
            <a:off x="4038600" y="3302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13" descr="muldtab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6274" y="745050"/>
            <a:ext cx="2286000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1739901" y="1944559"/>
            <a:ext cx="533401" cy="533400"/>
          </a:xfrm>
          <a:prstGeom prst="ellipse">
            <a:avLst/>
          </a:prstGeom>
          <a:solidFill>
            <a:srgbClr val="FFFF00">
              <a:alpha val="14117"/>
            </a:srgbClr>
          </a:solidFill>
          <a:ln w="9525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2"/>
          <p:cNvSpPr>
            <a:spLocks noChangeAspect="1" noChangeArrowheads="1"/>
          </p:cNvSpPr>
          <p:nvPr/>
        </p:nvSpPr>
        <p:spPr bwMode="auto">
          <a:xfrm>
            <a:off x="186274" y="1964250"/>
            <a:ext cx="406393" cy="424808"/>
          </a:xfrm>
          <a:prstGeom prst="rect">
            <a:avLst/>
          </a:prstGeom>
          <a:solidFill>
            <a:srgbClr val="0000FF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9"/>
          <p:cNvSpPr>
            <a:spLocks noChangeAspect="1" noChangeArrowheads="1"/>
          </p:cNvSpPr>
          <p:nvPr/>
        </p:nvSpPr>
        <p:spPr bwMode="auto">
          <a:xfrm>
            <a:off x="609601" y="761984"/>
            <a:ext cx="533401" cy="238642"/>
          </a:xfrm>
          <a:prstGeom prst="rect">
            <a:avLst/>
          </a:prstGeom>
          <a:solidFill>
            <a:srgbClr val="FF0000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457200" y="2578100"/>
            <a:ext cx="210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Use Belle measurement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685800"/>
            <a:ext cx="9144000" cy="6172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-238125" y="0"/>
            <a:ext cx="9607550" cy="736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+mn-lt"/>
                <a:cs typeface="Tahoma"/>
              </a:rPr>
              <a:t>New Capabilities in Halls A, B, &amp; C, and a New Hall D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28600" y="762000"/>
            <a:ext cx="3962400" cy="2730500"/>
            <a:chOff x="144" y="528"/>
            <a:chExt cx="2496" cy="1720"/>
          </a:xfrm>
        </p:grpSpPr>
        <p:pic>
          <p:nvPicPr>
            <p:cNvPr id="13329" name="Picture 4"/>
            <p:cNvPicPr>
              <a:picLocks noChangeAspect="1" noChangeArrowheads="1"/>
            </p:cNvPicPr>
            <p:nvPr/>
          </p:nvPicPr>
          <p:blipFill>
            <a:blip r:embed="rId3"/>
            <a:srcRect l="8669" b="8859"/>
            <a:stretch>
              <a:fillRect/>
            </a:stretch>
          </p:blipFill>
          <p:spPr bwMode="auto">
            <a:xfrm>
              <a:off x="576" y="528"/>
              <a:ext cx="2023" cy="12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3330" name="Rectangle 5"/>
            <p:cNvSpPr>
              <a:spLocks noChangeArrowheads="1"/>
            </p:cNvSpPr>
            <p:nvPr/>
          </p:nvSpPr>
          <p:spPr bwMode="auto">
            <a:xfrm>
              <a:off x="576" y="1842"/>
              <a:ext cx="2064" cy="4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>
                  <a:solidFill>
                    <a:srgbClr val="FFFF00"/>
                  </a:solidFill>
                  <a:latin typeface="Times New Roman" charset="0"/>
                </a:rPr>
                <a:t>9 GeV tagged polarized photons and a 4</a:t>
              </a:r>
              <a:r>
                <a:rPr lang="en-US">
                  <a:solidFill>
                    <a:srgbClr val="FFFF00"/>
                  </a:solidFill>
                  <a:latin typeface="Times New Roman" charset="0"/>
                  <a:sym typeface="Symbol" charset="2"/>
                </a:rPr>
                <a:t> </a:t>
              </a:r>
              <a:r>
                <a:rPr lang="en-US">
                  <a:solidFill>
                    <a:srgbClr val="FFFF00"/>
                  </a:solidFill>
                  <a:latin typeface="Times New Roman" charset="0"/>
                </a:rPr>
                <a:t>hermetic detector</a:t>
              </a:r>
            </a:p>
          </p:txBody>
        </p:sp>
        <p:sp>
          <p:nvSpPr>
            <p:cNvPr id="13331" name="Text Box 6"/>
            <p:cNvSpPr txBox="1">
              <a:spLocks noChangeArrowheads="1"/>
            </p:cNvSpPr>
            <p:nvPr/>
          </p:nvSpPr>
          <p:spPr bwMode="auto">
            <a:xfrm>
              <a:off x="144" y="576"/>
              <a:ext cx="28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prstTxWarp prst="textNoShape">
                <a:avLst/>
              </a:prstTxWarp>
              <a:spAutoFit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sz="2400" b="1">
                  <a:solidFill>
                    <a:srgbClr val="FFFF00"/>
                  </a:solidFill>
                  <a:latin typeface="Times New Roman" charset="0"/>
                </a:rPr>
                <a:t>D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686300" y="762000"/>
            <a:ext cx="4632325" cy="2781300"/>
            <a:chOff x="2952" y="504"/>
            <a:chExt cx="2918" cy="1740"/>
          </a:xfrm>
        </p:grpSpPr>
        <p:sp>
          <p:nvSpPr>
            <p:cNvPr id="13326" name="Rectangle 7"/>
            <p:cNvSpPr>
              <a:spLocks noChangeArrowheads="1"/>
            </p:cNvSpPr>
            <p:nvPr/>
          </p:nvSpPr>
          <p:spPr bwMode="auto">
            <a:xfrm>
              <a:off x="2952" y="1842"/>
              <a:ext cx="2918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>
                  <a:solidFill>
                    <a:srgbClr val="FFFF00"/>
                  </a:solidFill>
                  <a:latin typeface="Times New Roman" charset="0"/>
                </a:rPr>
                <a:t>Super High Momentum Spectrometer (SHMS) at high luminosity and forward angles</a:t>
              </a:r>
            </a:p>
          </p:txBody>
        </p:sp>
        <p:sp>
          <p:nvSpPr>
            <p:cNvPr id="13327" name="Text Box 8"/>
            <p:cNvSpPr txBox="1">
              <a:spLocks noChangeArrowheads="1"/>
            </p:cNvSpPr>
            <p:nvPr/>
          </p:nvSpPr>
          <p:spPr bwMode="auto">
            <a:xfrm>
              <a:off x="3046" y="600"/>
              <a:ext cx="253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sz="2400" b="1">
                  <a:solidFill>
                    <a:srgbClr val="FFFF00"/>
                  </a:solidFill>
                  <a:latin typeface="Times New Roman" charset="0"/>
                </a:rPr>
                <a:t>C</a:t>
              </a:r>
            </a:p>
          </p:txBody>
        </p:sp>
        <p:pic>
          <p:nvPicPr>
            <p:cNvPr id="13328" name="Picture 9" descr="HallCnew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56" y="504"/>
              <a:ext cx="1776" cy="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724400" y="3581400"/>
            <a:ext cx="4419600" cy="3155530"/>
            <a:chOff x="2976" y="2336"/>
            <a:chExt cx="2784" cy="2153"/>
          </a:xfrm>
        </p:grpSpPr>
        <p:pic>
          <p:nvPicPr>
            <p:cNvPr id="13323" name="Picture 12" descr="hallacomb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1" y="2336"/>
              <a:ext cx="1999" cy="1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4" name="Rectangle 13"/>
            <p:cNvSpPr>
              <a:spLocks noChangeArrowheads="1"/>
            </p:cNvSpPr>
            <p:nvPr/>
          </p:nvSpPr>
          <p:spPr bwMode="auto">
            <a:xfrm>
              <a:off x="2976" y="3823"/>
              <a:ext cx="2784" cy="6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dirty="0">
                  <a:solidFill>
                    <a:srgbClr val="FFFF00"/>
                  </a:solidFill>
                  <a:latin typeface="Times New Roman" charset="0"/>
                </a:rPr>
                <a:t>High Resolution Spectrometer (HRS) Pair, and specialized large installation </a:t>
              </a:r>
              <a:r>
                <a:rPr lang="en-US" dirty="0" smtClean="0">
                  <a:solidFill>
                    <a:srgbClr val="FFFF00"/>
                  </a:solidFill>
                  <a:latin typeface="Times New Roman" charset="0"/>
                </a:rPr>
                <a:t>experiments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dirty="0" smtClean="0">
                  <a:solidFill>
                    <a:srgbClr val="FFFF00"/>
                  </a:solidFill>
                  <a:latin typeface="Times New Roman" charset="0"/>
                </a:rPr>
                <a:t>+ SBS</a:t>
              </a:r>
              <a:r>
                <a:rPr lang="en-US" dirty="0" smtClean="0">
                  <a:solidFill>
                    <a:schemeClr val="bg1"/>
                  </a:solidFill>
                  <a:latin typeface="Times New Roman" charset="0"/>
                </a:rPr>
                <a:t> (+ proposals for </a:t>
              </a:r>
              <a:r>
                <a:rPr lang="en-US" dirty="0" err="1" smtClean="0">
                  <a:solidFill>
                    <a:schemeClr val="bg1"/>
                  </a:solidFill>
                  <a:latin typeface="Times New Roman" charset="0"/>
                </a:rPr>
                <a:t>Moller</a:t>
              </a:r>
              <a:r>
                <a:rPr lang="en-US" dirty="0" smtClean="0">
                  <a:solidFill>
                    <a:schemeClr val="bg1"/>
                  </a:solidFill>
                  <a:latin typeface="Times New Roman" charset="0"/>
                </a:rPr>
                <a:t> &amp; SOLID )</a:t>
              </a:r>
              <a:endParaRPr lang="en-US" dirty="0">
                <a:solidFill>
                  <a:schemeClr val="bg1"/>
                </a:solidFill>
                <a:latin typeface="Times New Roman" charset="0"/>
              </a:endParaRPr>
            </a:p>
          </p:txBody>
        </p:sp>
        <p:sp>
          <p:nvSpPr>
            <p:cNvPr id="13325" name="Text Box 14"/>
            <p:cNvSpPr txBox="1">
              <a:spLocks noChangeArrowheads="1"/>
            </p:cNvSpPr>
            <p:nvPr/>
          </p:nvSpPr>
          <p:spPr bwMode="auto">
            <a:xfrm>
              <a:off x="3045" y="2412"/>
              <a:ext cx="253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sz="2400" b="1">
                  <a:solidFill>
                    <a:srgbClr val="FFFF00"/>
                  </a:solidFill>
                  <a:latin typeface="Times New Roman" charset="0"/>
                </a:rPr>
                <a:t>A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81000" y="3581400"/>
            <a:ext cx="3733800" cy="3264520"/>
            <a:chOff x="381000" y="3581400"/>
            <a:chExt cx="3733800" cy="3264520"/>
          </a:xfrm>
        </p:grpSpPr>
        <p:sp>
          <p:nvSpPr>
            <p:cNvPr id="13320" name="Rectangle 21"/>
            <p:cNvSpPr>
              <a:spLocks noChangeArrowheads="1"/>
            </p:cNvSpPr>
            <p:nvPr/>
          </p:nvSpPr>
          <p:spPr bwMode="auto">
            <a:xfrm>
              <a:off x="381000" y="3738071"/>
              <a:ext cx="373546" cy="419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charset="0"/>
                </a:rPr>
                <a:t>B</a:t>
              </a:r>
            </a:p>
          </p:txBody>
        </p:sp>
        <p:sp>
          <p:nvSpPr>
            <p:cNvPr id="13321" name="Rectangle 10"/>
            <p:cNvSpPr>
              <a:spLocks noChangeArrowheads="1"/>
            </p:cNvSpPr>
            <p:nvPr/>
          </p:nvSpPr>
          <p:spPr bwMode="auto">
            <a:xfrm>
              <a:off x="1219200" y="5925155"/>
              <a:ext cx="2667000" cy="9207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dirty="0">
                  <a:solidFill>
                    <a:srgbClr val="FFFF00"/>
                  </a:solidFill>
                  <a:latin typeface="Times New Roman" charset="0"/>
                </a:rPr>
                <a:t>CLAS12  high luminosity, large </a:t>
              </a:r>
              <a:r>
                <a:rPr lang="en-US" dirty="0" smtClean="0">
                  <a:solidFill>
                    <a:srgbClr val="FFFF00"/>
                  </a:solidFill>
                  <a:latin typeface="Times New Roman" charset="0"/>
                </a:rPr>
                <a:t>acceptance + RICH + user provided equipment</a:t>
              </a:r>
              <a:endParaRPr lang="en-US" dirty="0">
                <a:solidFill>
                  <a:srgbClr val="FFFF00"/>
                </a:solidFill>
                <a:latin typeface="Times New Roman" charset="0"/>
              </a:endParaRPr>
            </a:p>
          </p:txBody>
        </p:sp>
        <p:pic>
          <p:nvPicPr>
            <p:cNvPr id="13322" name="Picture 3"/>
            <p:cNvPicPr>
              <a:picLocks noChangeAspect="1"/>
            </p:cNvPicPr>
            <p:nvPr/>
          </p:nvPicPr>
          <p:blipFill>
            <a:blip r:embed="rId6"/>
            <a:srcRect t="-345" b="14441"/>
            <a:stretch>
              <a:fillRect/>
            </a:stretch>
          </p:blipFill>
          <p:spPr bwMode="auto">
            <a:xfrm>
              <a:off x="990600" y="3581400"/>
              <a:ext cx="3124200" cy="2366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Gluonic</a:t>
            </a:r>
            <a:r>
              <a:rPr lang="en-US" dirty="0" smtClean="0"/>
              <a:t> </a:t>
            </a:r>
            <a:r>
              <a:rPr lang="en-US" dirty="0" err="1" smtClean="0"/>
              <a:t>d.o.f</a:t>
            </a:r>
            <a:r>
              <a:rPr lang="en-US" dirty="0" smtClean="0"/>
              <a:t>. in meson excitations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16821" r="15741" b="28940"/>
          <a:stretch>
            <a:fillRect/>
          </a:stretch>
        </p:blipFill>
        <p:spPr>
          <a:xfrm>
            <a:off x="5374" y="868363"/>
            <a:ext cx="5549900" cy="5173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5250" y="766763"/>
            <a:ext cx="321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Isoscalar</a:t>
            </a:r>
            <a:r>
              <a:rPr lang="en-US" dirty="0" smtClean="0"/>
              <a:t> mesons from LQCD 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42999" t="12903" r="4167" b="54108"/>
          <a:stretch>
            <a:fillRect/>
          </a:stretch>
        </p:blipFill>
        <p:spPr bwMode="auto">
          <a:xfrm>
            <a:off x="5580674" y="1140499"/>
            <a:ext cx="3563326" cy="142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 l="52703" t="56544" r="8021"/>
          <a:stretch>
            <a:fillRect/>
          </a:stretch>
        </p:blipFill>
        <p:spPr bwMode="auto">
          <a:xfrm>
            <a:off x="5860893" y="2620275"/>
            <a:ext cx="3106126" cy="22082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580674" y="5001540"/>
            <a:ext cx="3386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photons may be a good probe of exotic mesons. </a:t>
            </a:r>
          </a:p>
          <a:p>
            <a:r>
              <a:rPr lang="en-US" dirty="0" smtClean="0"/>
              <a:t>Large program is in preparation with the GlueX experiment.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961056" y="4704975"/>
            <a:ext cx="2231801" cy="830997"/>
            <a:chOff x="2961056" y="4831975"/>
            <a:chExt cx="2231801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2961056" y="4831975"/>
              <a:ext cx="22318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F600"/>
                  </a:solidFill>
                </a:rPr>
                <a:t>           </a:t>
              </a:r>
              <a:r>
                <a:rPr lang="en-US" sz="1600" dirty="0" err="1" smtClean="0"/>
                <a:t>ss</a:t>
              </a:r>
              <a:r>
                <a:rPr lang="en-US" sz="1600" dirty="0" smtClean="0"/>
                <a:t>-bar</a:t>
              </a:r>
            </a:p>
            <a:p>
              <a:r>
                <a:rPr lang="en-US" sz="1600" dirty="0" smtClean="0"/>
                <a:t>           </a:t>
              </a:r>
              <a:r>
                <a:rPr lang="en-US" sz="1600" dirty="0" err="1" smtClean="0"/>
                <a:t>uu</a:t>
              </a:r>
              <a:r>
                <a:rPr lang="en-US" sz="1600" dirty="0" smtClean="0"/>
                <a:t>-bar + </a:t>
              </a:r>
              <a:r>
                <a:rPr lang="en-US" sz="1600" dirty="0" err="1" smtClean="0"/>
                <a:t>dd</a:t>
              </a:r>
              <a:r>
                <a:rPr lang="en-US" sz="1600" dirty="0" smtClean="0"/>
                <a:t>-bar</a:t>
              </a:r>
            </a:p>
            <a:p>
              <a:r>
                <a:rPr lang="en-US" sz="1600" dirty="0" smtClean="0">
                  <a:solidFill>
                    <a:schemeClr val="bg2">
                      <a:lumMod val="75000"/>
                    </a:schemeClr>
                  </a:solidFill>
                </a:rPr>
                <a:t>           </a:t>
              </a:r>
              <a:r>
                <a:rPr lang="en-US" sz="1600" dirty="0" err="1" smtClean="0"/>
                <a:t>isovector</a:t>
              </a:r>
              <a:endParaRPr lang="en-US" sz="1600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060701" y="4970429"/>
              <a:ext cx="533399" cy="188295"/>
            </a:xfrm>
            <a:prstGeom prst="rect">
              <a:avLst/>
            </a:prstGeom>
            <a:solidFill>
              <a:srgbClr val="00F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073401" y="5199029"/>
              <a:ext cx="533399" cy="18829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086101" y="5440329"/>
              <a:ext cx="533399" cy="1882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92519" y="5961194"/>
            <a:ext cx="2748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Calibri"/>
                <a:cs typeface="Calibri"/>
              </a:rPr>
              <a:t>J. </a:t>
            </a:r>
            <a:r>
              <a:rPr lang="en-US" sz="1600" i="1" dirty="0" err="1" smtClean="0">
                <a:latin typeface="Calibri"/>
                <a:cs typeface="Calibri"/>
              </a:rPr>
              <a:t>Dudek</a:t>
            </a:r>
            <a:r>
              <a:rPr lang="en-US" sz="1600" i="1" dirty="0" smtClean="0">
                <a:latin typeface="Calibri"/>
                <a:cs typeface="Calibri"/>
              </a:rPr>
              <a:t> et al., arXiv:1208:124</a:t>
            </a:r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Extracting an exotic J</a:t>
            </a:r>
            <a:r>
              <a:rPr lang="en-US" baseline="30000" dirty="0" smtClean="0"/>
              <a:t>PC</a:t>
            </a:r>
            <a:r>
              <a:rPr lang="en-US" dirty="0" smtClean="0"/>
              <a:t> signal in GlueX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7230"/>
          <a:stretch>
            <a:fillRect/>
          </a:stretch>
        </p:blipFill>
        <p:spPr>
          <a:xfrm>
            <a:off x="50800" y="766762"/>
            <a:ext cx="5505437" cy="5595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2605" y="4762500"/>
            <a:ext cx="133479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Phase motion </a:t>
            </a:r>
          </a:p>
          <a:p>
            <a:r>
              <a:rPr lang="en-US" sz="1400" dirty="0" smtClean="0">
                <a:latin typeface="Calibri"/>
                <a:cs typeface="Calibri"/>
              </a:rPr>
              <a:t>1</a:t>
            </a:r>
            <a:r>
              <a:rPr lang="en-US" sz="1400" baseline="30000" dirty="0" smtClean="0">
                <a:latin typeface="Calibri"/>
                <a:cs typeface="Calibri"/>
              </a:rPr>
              <a:t>+</a:t>
            </a:r>
            <a:r>
              <a:rPr lang="en-US" sz="1400" dirty="0" smtClean="0">
                <a:latin typeface="Calibri"/>
                <a:cs typeface="Calibri"/>
              </a:rPr>
              <a:t>(a</a:t>
            </a:r>
            <a:r>
              <a:rPr lang="en-US" sz="1400" baseline="-25000" dirty="0" smtClean="0">
                <a:latin typeface="Calibri"/>
                <a:cs typeface="Calibri"/>
              </a:rPr>
              <a:t>1</a:t>
            </a:r>
            <a:r>
              <a:rPr lang="en-US" sz="1400" dirty="0" smtClean="0">
                <a:latin typeface="Calibri"/>
                <a:cs typeface="Calibri"/>
              </a:rPr>
              <a:t>) – 1</a:t>
            </a:r>
            <a:r>
              <a:rPr lang="en-US" sz="1400" baseline="30000" dirty="0" smtClean="0">
                <a:latin typeface="Calibri"/>
                <a:cs typeface="Calibri"/>
              </a:rPr>
              <a:t>-</a:t>
            </a:r>
            <a:r>
              <a:rPr lang="en-US" sz="1400" dirty="0" smtClean="0">
                <a:latin typeface="Calibri"/>
                <a:cs typeface="Calibri"/>
              </a:rPr>
              <a:t>(π</a:t>
            </a:r>
            <a:r>
              <a:rPr lang="en-US" sz="1400" baseline="-25000" dirty="0" smtClean="0">
                <a:latin typeface="Calibri"/>
                <a:cs typeface="Calibri"/>
              </a:rPr>
              <a:t>1</a:t>
            </a:r>
            <a:r>
              <a:rPr lang="en-US" sz="1400" dirty="0" smtClean="0">
                <a:latin typeface="Calibri"/>
                <a:cs typeface="Calibri"/>
              </a:rPr>
              <a:t>)</a:t>
            </a:r>
            <a:endParaRPr lang="en-US" sz="1400" baseline="-250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2752" y="5512544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π</a:t>
            </a:r>
            <a:r>
              <a:rPr lang="en-US" sz="14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 intensity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8600" y="1408499"/>
            <a:ext cx="32893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Amplitude analysis of MC generated data shows that a very small exotic </a:t>
            </a:r>
            <a:r>
              <a:rPr lang="en-US" dirty="0" smtClean="0">
                <a:solidFill>
                  <a:srgbClr val="FF0000"/>
                </a:solidFill>
              </a:rPr>
              <a:t>π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(1600) </a:t>
            </a:r>
            <a:r>
              <a:rPr lang="en-US" dirty="0" smtClean="0">
                <a:solidFill>
                  <a:srgbClr val="000000"/>
                </a:solidFill>
              </a:rPr>
              <a:t>signal can be isolated from the  much </a:t>
            </a:r>
            <a:r>
              <a:rPr lang="en-US" dirty="0" smtClean="0"/>
              <a:t>larger signals of ordinary mesons.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54337" y="1115367"/>
            <a:ext cx="1299041" cy="369332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γp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-&gt;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π</a:t>
            </a:r>
            <a:r>
              <a:rPr lang="en-US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π</a:t>
            </a:r>
            <a:r>
              <a:rPr lang="en-US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π</a:t>
            </a:r>
            <a:r>
              <a:rPr lang="en-US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37" y="4762500"/>
            <a:ext cx="3270263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 complementary program is </a:t>
            </a:r>
          </a:p>
          <a:p>
            <a:r>
              <a:rPr lang="en-US" dirty="0" smtClean="0"/>
              <a:t>in preparation using CLAS12 with quasi-real photons.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08600" y="3524071"/>
            <a:ext cx="37718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CLAS results set upper limit of 13.5nb for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π</a:t>
            </a:r>
            <a:r>
              <a:rPr lang="en-US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(1600) </a:t>
            </a:r>
            <a:r>
              <a:rPr lang="en-US" dirty="0" smtClean="0">
                <a:latin typeface="Calibri"/>
                <a:cs typeface="Calibri"/>
              </a:rPr>
              <a:t>production in this channel, less than 2% of a</a:t>
            </a:r>
            <a:r>
              <a:rPr lang="en-US" baseline="-25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(1320)</a:t>
            </a:r>
            <a:r>
              <a:rPr lang="en-US" sz="1400" i="1" dirty="0" smtClean="0">
                <a:latin typeface="Calibri"/>
                <a:cs typeface="Calibri"/>
              </a:rPr>
              <a:t>. </a:t>
            </a:r>
          </a:p>
          <a:p>
            <a:r>
              <a:rPr lang="en-US" sz="1400" i="1" dirty="0" smtClean="0">
                <a:latin typeface="Calibri"/>
                <a:cs typeface="Calibri"/>
              </a:rPr>
              <a:t>M. </a:t>
            </a:r>
            <a:r>
              <a:rPr lang="en-US" sz="1400" i="1" dirty="0" err="1" smtClean="0">
                <a:latin typeface="Calibri"/>
                <a:cs typeface="Calibri"/>
              </a:rPr>
              <a:t>Nozar</a:t>
            </a:r>
            <a:r>
              <a:rPr lang="en-US" sz="1400" i="1" dirty="0" smtClean="0">
                <a:latin typeface="Calibri"/>
                <a:cs typeface="Calibri"/>
              </a:rPr>
              <a:t>, PRL 102 (2009) 102002. </a:t>
            </a:r>
            <a:endParaRPr lang="en-US" sz="1400" i="1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8300" y="854501"/>
            <a:ext cx="113845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E12-06-102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94337" y="5782221"/>
            <a:ext cx="1138453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E12-11-005</a:t>
            </a:r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 structure functions and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v</a:t>
            </a:r>
            <a:r>
              <a:rPr lang="en-US" dirty="0" err="1" smtClean="0"/>
              <a:t>(x)/u</a:t>
            </a:r>
            <a:r>
              <a:rPr lang="en-US" baseline="-25000" dirty="0" err="1" smtClean="0"/>
              <a:t>v</a:t>
            </a:r>
            <a:r>
              <a:rPr lang="en-US" dirty="0" err="1" smtClean="0"/>
              <a:t>(x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5345" t="46444" r="53004" b="28421"/>
          <a:stretch>
            <a:fillRect/>
          </a:stretch>
        </p:blipFill>
        <p:spPr>
          <a:xfrm>
            <a:off x="177579" y="1036657"/>
            <a:ext cx="4223215" cy="432387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8664322" y="1036657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" name="Group 13"/>
          <p:cNvGrpSpPr/>
          <p:nvPr/>
        </p:nvGrpSpPr>
        <p:grpSpPr>
          <a:xfrm>
            <a:off x="4630299" y="1326086"/>
            <a:ext cx="4382981" cy="4034449"/>
            <a:chOff x="4888788" y="1719417"/>
            <a:chExt cx="4146970" cy="3854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rcRect l="52829" t="29092" r="2681" b="16014"/>
            <a:stretch>
              <a:fillRect/>
            </a:stretch>
          </p:blipFill>
          <p:spPr>
            <a:xfrm>
              <a:off x="4888788" y="1719417"/>
              <a:ext cx="4146970" cy="385464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8" name="Straight Connector 7"/>
            <p:cNvCxnSpPr/>
            <p:nvPr/>
          </p:nvCxnSpPr>
          <p:spPr bwMode="auto">
            <a:xfrm rot="5400000" flipH="1" flipV="1">
              <a:off x="3370867" y="3428390"/>
              <a:ext cx="3146647" cy="1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rot="10800000">
              <a:off x="4945779" y="1855067"/>
              <a:ext cx="3370781" cy="1588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Oval 14"/>
          <p:cNvSpPr/>
          <p:nvPr/>
        </p:nvSpPr>
        <p:spPr bwMode="auto">
          <a:xfrm>
            <a:off x="3764924" y="3719784"/>
            <a:ext cx="523480" cy="124742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1214" y="5360535"/>
            <a:ext cx="4293741" cy="64633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d(x)/u(x</a:t>
            </a:r>
            <a:r>
              <a:rPr lang="en-US" dirty="0" smtClean="0"/>
              <a:t>) poorly constrained at </a:t>
            </a:r>
            <a:r>
              <a:rPr lang="en-US" dirty="0" err="1" smtClean="0"/>
              <a:t>x</a:t>
            </a:r>
            <a:r>
              <a:rPr lang="en-US" dirty="0" smtClean="0"/>
              <a:t> &gt; 0.5 due to uncertainty in nuclear corrections 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007100" y="5423916"/>
            <a:ext cx="1513681" cy="671849"/>
            <a:chOff x="6007100" y="5423916"/>
            <a:chExt cx="1513681" cy="671849"/>
          </a:xfrm>
        </p:grpSpPr>
        <p:sp>
          <p:nvSpPr>
            <p:cNvPr id="24" name="Rectangle 23"/>
            <p:cNvSpPr/>
            <p:nvPr/>
          </p:nvSpPr>
          <p:spPr bwMode="auto">
            <a:xfrm>
              <a:off x="6007100" y="5423916"/>
              <a:ext cx="1513681" cy="67184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13" name="Group 36"/>
            <p:cNvGrpSpPr/>
            <p:nvPr/>
          </p:nvGrpSpPr>
          <p:grpSpPr>
            <a:xfrm>
              <a:off x="6122622" y="5462017"/>
              <a:ext cx="1309259" cy="544849"/>
              <a:chOff x="6154732" y="2097190"/>
              <a:chExt cx="1309259" cy="544851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6770289" y="2132470"/>
                <a:ext cx="6895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cs typeface="Times New Roman"/>
                  </a:rPr>
                  <a:t>1+4</a:t>
                </a:r>
                <a:r>
                  <a:rPr lang="en-US" sz="1200" i="1" dirty="0" smtClean="0">
                    <a:cs typeface="Times New Roman"/>
                  </a:rPr>
                  <a:t>d/u</a:t>
                </a:r>
                <a:endParaRPr lang="en-US" sz="1200" i="1" dirty="0">
                  <a:cs typeface="Times New Roman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74513" y="2341318"/>
                <a:ext cx="6894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cs typeface="Times New Roman"/>
                  </a:rPr>
                  <a:t>4+  </a:t>
                </a:r>
                <a:r>
                  <a:rPr lang="en-US" sz="1200" i="1" dirty="0" err="1" smtClean="0">
                    <a:cs typeface="Times New Roman"/>
                  </a:rPr>
                  <a:t>d/u</a:t>
                </a:r>
                <a:endParaRPr lang="en-US" sz="1200" i="1" dirty="0">
                  <a:cs typeface="Times New Roman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>
                <a:off x="6788430" y="2404967"/>
                <a:ext cx="661369" cy="158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" name="TextBox 19"/>
              <p:cNvSpPr txBox="1"/>
              <p:nvPr/>
            </p:nvSpPr>
            <p:spPr>
              <a:xfrm>
                <a:off x="6178732" y="2097190"/>
                <a:ext cx="4274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cs typeface="Times New Roman"/>
                  </a:rPr>
                  <a:t>F</a:t>
                </a:r>
                <a:r>
                  <a:rPr lang="en-US" sz="1400" baseline="-25000" dirty="0" smtClean="0">
                    <a:cs typeface="Times New Roman"/>
                  </a:rPr>
                  <a:t>2</a:t>
                </a:r>
                <a:r>
                  <a:rPr lang="en-US" sz="1400" baseline="30000" dirty="0" smtClean="0">
                    <a:cs typeface="Times New Roman"/>
                  </a:rPr>
                  <a:t>n</a:t>
                </a:r>
                <a:endParaRPr lang="en-US" sz="1400" baseline="30000" dirty="0">
                  <a:cs typeface="Times New Roman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154732" y="2334264"/>
                <a:ext cx="4274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+mj-lt"/>
                    <a:cs typeface="Times New Roman"/>
                  </a:rPr>
                  <a:t>F</a:t>
                </a:r>
                <a:r>
                  <a:rPr lang="en-US" sz="1400" baseline="-25000" dirty="0" smtClean="0">
                    <a:latin typeface="+mj-lt"/>
                    <a:cs typeface="Times New Roman"/>
                  </a:rPr>
                  <a:t>2</a:t>
                </a:r>
                <a:r>
                  <a:rPr lang="en-US" sz="1400" baseline="30000" dirty="0" smtClean="0">
                    <a:latin typeface="+mj-lt"/>
                    <a:cs typeface="Times New Roman"/>
                  </a:rPr>
                  <a:t>p</a:t>
                </a:r>
                <a:endParaRPr lang="en-US" sz="1400" baseline="30000" dirty="0">
                  <a:latin typeface="+mj-lt"/>
                  <a:cs typeface="Times New Roman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>
                <a:off x="6190012" y="2404967"/>
                <a:ext cx="350490" cy="158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6517668" y="2255582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≈</a:t>
                </a:r>
                <a:endParaRPr lang="en-US" sz="1200" dirty="0"/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3978810" y="5964988"/>
            <a:ext cx="4970384" cy="338554"/>
          </a:xfrm>
          <a:prstGeom prst="rect">
            <a:avLst/>
          </a:prstGeom>
          <a:solidFill>
            <a:schemeClr val="bg1"/>
          </a:solidFill>
          <a:ln>
            <a:solidFill>
              <a:srgbClr val="0D0D0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Projected results for </a:t>
            </a:r>
            <a:r>
              <a:rPr lang="en-US" sz="1600" dirty="0" err="1" smtClean="0">
                <a:latin typeface="Arial"/>
                <a:cs typeface="Arial"/>
              </a:rPr>
              <a:t>d(x)/u(x</a:t>
            </a:r>
            <a:r>
              <a:rPr lang="en-US" sz="1600" dirty="0" smtClean="0">
                <a:latin typeface="Arial"/>
                <a:cs typeface="Arial"/>
              </a:rPr>
              <a:t>) for 12 GeV experiment.</a:t>
            </a:r>
            <a:endParaRPr lang="en-US" sz="1600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828037" y="3518945"/>
            <a:ext cx="1171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&gt;70MeV/c</a:t>
            </a:r>
            <a:endParaRPr lang="en-US" sz="1600" dirty="0"/>
          </a:p>
        </p:txBody>
      </p:sp>
      <p:grpSp>
        <p:nvGrpSpPr>
          <p:cNvPr id="3" name="Group 74"/>
          <p:cNvGrpSpPr/>
          <p:nvPr/>
        </p:nvGrpSpPr>
        <p:grpSpPr>
          <a:xfrm>
            <a:off x="467451" y="4080698"/>
            <a:ext cx="2817786" cy="2002602"/>
            <a:chOff x="535014" y="4283898"/>
            <a:chExt cx="2817786" cy="2002602"/>
          </a:xfrm>
        </p:grpSpPr>
        <p:pic>
          <p:nvPicPr>
            <p:cNvPr id="68" name="Picture 8" descr="P105036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5014" y="4283898"/>
              <a:ext cx="2817786" cy="2002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TextBox 23"/>
            <p:cNvSpPr txBox="1">
              <a:spLocks noChangeArrowheads="1"/>
            </p:cNvSpPr>
            <p:nvPr/>
          </p:nvSpPr>
          <p:spPr bwMode="auto">
            <a:xfrm>
              <a:off x="1711325" y="4335463"/>
              <a:ext cx="1565275" cy="33813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BONUS Detector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22578" y="7"/>
            <a:ext cx="904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 </a:t>
            </a:r>
            <a:r>
              <a:rPr lang="en-US" sz="3200" b="1" dirty="0" smtClean="0">
                <a:solidFill>
                  <a:srgbClr val="000090"/>
                </a:solidFill>
              </a:rPr>
              <a:t>Neutron structure and quark distributions</a:t>
            </a:r>
            <a:endParaRPr lang="en-US" sz="3200" b="1" baseline="-250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279" y="785810"/>
            <a:ext cx="8610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n</a:t>
            </a:r>
            <a:r>
              <a:rPr lang="en-US" sz="2000" dirty="0" smtClean="0"/>
              <a:t>/F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p</a:t>
            </a:r>
            <a:r>
              <a:rPr lang="en-US" sz="2000" dirty="0" smtClean="0"/>
              <a:t> ratio by </a:t>
            </a:r>
            <a:r>
              <a:rPr lang="en-US" sz="2000" dirty="0" smtClean="0">
                <a:solidFill>
                  <a:srgbClr val="FF0000"/>
                </a:solidFill>
              </a:rPr>
              <a:t>tagging almost unbound neutrons </a:t>
            </a:r>
            <a:r>
              <a:rPr lang="en-US" sz="2000" dirty="0" smtClean="0"/>
              <a:t>using detection of low momentum protons in a radial TPC. Other experiment will measure </a:t>
            </a:r>
            <a:r>
              <a:rPr lang="en-US" sz="2000" baseline="30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H/</a:t>
            </a:r>
            <a:r>
              <a:rPr lang="en-US" sz="2000" baseline="30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He.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flipH="1" flipV="1">
            <a:off x="-183634" y="1842532"/>
            <a:ext cx="5936734" cy="2894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175355" y="1864603"/>
            <a:ext cx="192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D→e</a:t>
            </a:r>
            <a:r>
              <a:rPr lang="en-US" sz="2800" baseline="30000" dirty="0" err="1" smtClean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sz="2800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4" name="Group 78"/>
          <p:cNvGrpSpPr/>
          <p:nvPr/>
        </p:nvGrpSpPr>
        <p:grpSpPr>
          <a:xfrm>
            <a:off x="1287489" y="2557605"/>
            <a:ext cx="1764595" cy="1297850"/>
            <a:chOff x="7434516" y="1219994"/>
            <a:chExt cx="1764595" cy="1297850"/>
          </a:xfrm>
        </p:grpSpPr>
        <p:cxnSp>
          <p:nvCxnSpPr>
            <p:cNvPr id="80" name="Straight Arrow Connector 79"/>
            <p:cNvCxnSpPr/>
            <p:nvPr/>
          </p:nvCxnSpPr>
          <p:spPr>
            <a:xfrm flipV="1">
              <a:off x="7434516" y="1918880"/>
              <a:ext cx="566484" cy="445532"/>
            </a:xfrm>
            <a:prstGeom prst="straightConnector1">
              <a:avLst/>
            </a:prstGeom>
            <a:ln>
              <a:solidFill>
                <a:srgbClr val="3C8C9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5400000" flipH="1" flipV="1">
              <a:off x="7656994" y="1563206"/>
              <a:ext cx="688012" cy="158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8331200" y="1754812"/>
              <a:ext cx="292100" cy="3048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cxnSp>
          <p:nvCxnSpPr>
            <p:cNvPr id="88" name="Straight Arrow Connector 87"/>
            <p:cNvCxnSpPr>
              <a:stCxn id="87" idx="7"/>
            </p:cNvCxnSpPr>
            <p:nvPr/>
          </p:nvCxnSpPr>
          <p:spPr>
            <a:xfrm rot="5400000" flipH="1" flipV="1">
              <a:off x="8622481" y="1503365"/>
              <a:ext cx="254126" cy="338042"/>
            </a:xfrm>
            <a:prstGeom prst="straightConnector1">
              <a:avLst/>
            </a:prstGeom>
            <a:ln>
              <a:solidFill>
                <a:srgbClr val="3C8C9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87" idx="0"/>
            </p:cNvCxnSpPr>
            <p:nvPr/>
          </p:nvCxnSpPr>
          <p:spPr>
            <a:xfrm rot="5400000" flipH="1" flipV="1">
              <a:off x="8347335" y="1349909"/>
              <a:ext cx="534818" cy="274989"/>
            </a:xfrm>
            <a:prstGeom prst="straightConnector1">
              <a:avLst/>
            </a:prstGeom>
            <a:ln>
              <a:solidFill>
                <a:srgbClr val="3C8C9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Freeform 89"/>
            <p:cNvSpPr/>
            <p:nvPr/>
          </p:nvSpPr>
          <p:spPr>
            <a:xfrm flipV="1">
              <a:off x="7975600" y="1764835"/>
              <a:ext cx="355600" cy="294777"/>
            </a:xfrm>
            <a:custGeom>
              <a:avLst/>
              <a:gdLst>
                <a:gd name="connsiteX0" fmla="*/ 0 w 533400"/>
                <a:gd name="connsiteY0" fmla="*/ 76200 h 160867"/>
                <a:gd name="connsiteX1" fmla="*/ 114300 w 533400"/>
                <a:gd name="connsiteY1" fmla="*/ 12700 h 160867"/>
                <a:gd name="connsiteX2" fmla="*/ 254000 w 533400"/>
                <a:gd name="connsiteY2" fmla="*/ 152400 h 160867"/>
                <a:gd name="connsiteX3" fmla="*/ 330200 w 533400"/>
                <a:gd name="connsiteY3" fmla="*/ 63500 h 160867"/>
                <a:gd name="connsiteX4" fmla="*/ 482600 w 533400"/>
                <a:gd name="connsiteY4" fmla="*/ 63500 h 160867"/>
                <a:gd name="connsiteX5" fmla="*/ 482600 w 533400"/>
                <a:gd name="connsiteY5" fmla="*/ 76200 h 160867"/>
                <a:gd name="connsiteX6" fmla="*/ 533400 w 533400"/>
                <a:gd name="connsiteY6" fmla="*/ 114300 h 16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160867">
                  <a:moveTo>
                    <a:pt x="0" y="76200"/>
                  </a:moveTo>
                  <a:cubicBezTo>
                    <a:pt x="35983" y="38100"/>
                    <a:pt x="71967" y="0"/>
                    <a:pt x="114300" y="12700"/>
                  </a:cubicBezTo>
                  <a:cubicBezTo>
                    <a:pt x="156633" y="25400"/>
                    <a:pt x="218017" y="143933"/>
                    <a:pt x="254000" y="152400"/>
                  </a:cubicBezTo>
                  <a:cubicBezTo>
                    <a:pt x="289983" y="160867"/>
                    <a:pt x="292100" y="78317"/>
                    <a:pt x="330200" y="63500"/>
                  </a:cubicBezTo>
                  <a:cubicBezTo>
                    <a:pt x="368300" y="48683"/>
                    <a:pt x="457200" y="61383"/>
                    <a:pt x="482600" y="63500"/>
                  </a:cubicBezTo>
                  <a:cubicBezTo>
                    <a:pt x="508000" y="65617"/>
                    <a:pt x="474133" y="67733"/>
                    <a:pt x="482600" y="76200"/>
                  </a:cubicBezTo>
                  <a:cubicBezTo>
                    <a:pt x="491067" y="84667"/>
                    <a:pt x="533400" y="114300"/>
                    <a:pt x="533400" y="114300"/>
                  </a:cubicBezTo>
                </a:path>
              </a:pathLst>
            </a:custGeom>
            <a:ln>
              <a:solidFill>
                <a:srgbClr val="3C8C9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317358" y="1686034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</a:t>
              </a:r>
              <a:endParaRPr lang="en-US" dirty="0"/>
            </a:p>
          </p:txBody>
        </p:sp>
        <p:grpSp>
          <p:nvGrpSpPr>
            <p:cNvPr id="5" name="Group 73"/>
            <p:cNvGrpSpPr/>
            <p:nvPr/>
          </p:nvGrpSpPr>
          <p:grpSpPr>
            <a:xfrm rot="2463966">
              <a:off x="8441145" y="2067451"/>
              <a:ext cx="499242" cy="304800"/>
              <a:chOff x="8483600" y="2059612"/>
              <a:chExt cx="499242" cy="304800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8483600" y="2059612"/>
                <a:ext cx="292100" cy="3048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rot="16200000" flipH="1">
                <a:off x="8861352" y="2147455"/>
                <a:ext cx="44637" cy="198342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3" name="Straight Arrow Connector 92"/>
            <p:cNvCxnSpPr/>
            <p:nvPr/>
          </p:nvCxnSpPr>
          <p:spPr>
            <a:xfrm rot="16200000" flipH="1">
              <a:off x="8769391" y="1779623"/>
              <a:ext cx="4122" cy="294225"/>
            </a:xfrm>
            <a:prstGeom prst="straightConnector1">
              <a:avLst/>
            </a:prstGeom>
            <a:ln>
              <a:solidFill>
                <a:srgbClr val="3C8C9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 rot="1697077">
              <a:off x="8520703" y="1953426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809123" y="2148512"/>
              <a:ext cx="389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</a:t>
              </a:r>
              <a:r>
                <a:rPr lang="en-US" baseline="-25000" dirty="0" err="1" smtClean="0"/>
                <a:t>s</a:t>
              </a:r>
              <a:r>
                <a:rPr lang="en-US" baseline="-25000" dirty="0" smtClean="0"/>
                <a:t> </a:t>
              </a:r>
              <a:endParaRPr lang="en-US" baseline="-250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446294" y="1919912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</a:rPr>
                <a:t>p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441794" y="1869112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</a:t>
              </a:r>
              <a:r>
                <a:rPr lang="en-US" b="1" baseline="30000" dirty="0" smtClean="0"/>
                <a:t>-</a:t>
              </a:r>
              <a:endParaRPr lang="en-US" b="1" baseline="300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657694" y="1246812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</a:t>
              </a:r>
              <a:r>
                <a:rPr lang="en-US" b="1" baseline="30000" dirty="0" smtClean="0"/>
                <a:t>-</a:t>
              </a:r>
              <a:endParaRPr lang="en-US" b="1" baseline="30000" dirty="0"/>
            </a:p>
          </p:txBody>
        </p:sp>
      </p:grpSp>
      <p:sp>
        <p:nvSpPr>
          <p:cNvPr id="101" name="Oval 100"/>
          <p:cNvSpPr/>
          <p:nvPr/>
        </p:nvSpPr>
        <p:spPr>
          <a:xfrm rot="19218662">
            <a:off x="2222926" y="2995298"/>
            <a:ext cx="398121" cy="71120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01"/>
          <p:cNvGrpSpPr/>
          <p:nvPr/>
        </p:nvGrpSpPr>
        <p:grpSpPr>
          <a:xfrm>
            <a:off x="4546489" y="1761086"/>
            <a:ext cx="3761221" cy="4019490"/>
            <a:chOff x="429779" y="1771711"/>
            <a:chExt cx="3761221" cy="4019490"/>
          </a:xfrm>
        </p:grpSpPr>
        <p:cxnSp>
          <p:nvCxnSpPr>
            <p:cNvPr id="103" name="Straight Arrow Connector 102"/>
            <p:cNvCxnSpPr/>
            <p:nvPr/>
          </p:nvCxnSpPr>
          <p:spPr>
            <a:xfrm rot="5400000">
              <a:off x="915988" y="2666206"/>
              <a:ext cx="457200" cy="1588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rot="5400000">
              <a:off x="1523206" y="2818606"/>
              <a:ext cx="457200" cy="1588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rot="5400000">
              <a:off x="2134394" y="2818606"/>
              <a:ext cx="457200" cy="1588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rot="5400000">
              <a:off x="2590006" y="2513806"/>
              <a:ext cx="457200" cy="1588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990600" y="2133600"/>
              <a:ext cx="2789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n</a:t>
              </a:r>
              <a:endParaRPr lang="en-US" sz="1400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600200" y="2286000"/>
              <a:ext cx="3000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Δ</a:t>
              </a:r>
              <a:endParaRPr lang="en-US" sz="14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969781" y="2145268"/>
              <a:ext cx="7734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N(1520)</a:t>
              </a:r>
              <a:endParaRPr lang="en-US" sz="1400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514600" y="1981200"/>
              <a:ext cx="7734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N(1680)</a:t>
              </a:r>
              <a:endParaRPr lang="en-US" sz="1400" dirty="0"/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79" y="1771711"/>
              <a:ext cx="3761221" cy="4019490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3275013" y="4445000"/>
            <a:ext cx="1320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Tesla</a:t>
            </a:r>
          </a:p>
          <a:p>
            <a:r>
              <a:rPr lang="en-US" dirty="0" smtClean="0"/>
              <a:t>mag. field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296" y="1791336"/>
            <a:ext cx="4274160" cy="412246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rcRect l="839" t="2398"/>
          <a:stretch>
            <a:fillRect/>
          </a:stretch>
        </p:blipFill>
        <p:spPr>
          <a:xfrm>
            <a:off x="4668438" y="1672186"/>
            <a:ext cx="4354559" cy="415595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2" name="TextBox 41"/>
          <p:cNvSpPr txBox="1"/>
          <p:nvPr/>
        </p:nvSpPr>
        <p:spPr>
          <a:xfrm>
            <a:off x="3977463" y="5958682"/>
            <a:ext cx="495663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D0D0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  First model-independent measurement of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lang="en-US" sz="1600" baseline="-25000" dirty="0" smtClean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lang="en-US" sz="1600" baseline="30000" dirty="0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/F</a:t>
            </a:r>
            <a:r>
              <a:rPr lang="en-US" sz="1600" baseline="-25000" dirty="0" smtClean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lang="en-US" sz="1600" baseline="30000" dirty="0" smtClean="0">
                <a:solidFill>
                  <a:srgbClr val="FF0000"/>
                </a:solidFill>
                <a:latin typeface="Arial"/>
                <a:cs typeface="Arial"/>
              </a:rPr>
              <a:t>p     </a:t>
            </a:r>
            <a:endParaRPr lang="en-US" sz="1600" baseline="30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44480" y="1526049"/>
            <a:ext cx="1138453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E12-10-102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33309" y="1503582"/>
            <a:ext cx="1138453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E12-10-103</a:t>
            </a: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rcRect l="17326" t="46686" r="56451" b="41837"/>
          <a:stretch>
            <a:fillRect/>
          </a:stretch>
        </p:blipFill>
        <p:spPr>
          <a:xfrm>
            <a:off x="6841846" y="2185231"/>
            <a:ext cx="1454649" cy="479616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2" grpId="0" animBg="1"/>
      <p:bldP spid="4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3"/>
            <a:ext cx="9144000" cy="67483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Proton spin structure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668" y="2104052"/>
            <a:ext cx="6993876" cy="25695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What we do know about the individual contributions </a:t>
            </a:r>
          </a:p>
          <a:p>
            <a:r>
              <a:rPr lang="en-US" sz="2000" dirty="0" smtClean="0"/>
              <a:t>Quark </a:t>
            </a:r>
            <a:r>
              <a:rPr lang="en-US" sz="2000" dirty="0" err="1" smtClean="0"/>
              <a:t>helicity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ΔΣ</a:t>
            </a:r>
            <a:r>
              <a:rPr lang="en-US" sz="2000" dirty="0" smtClean="0"/>
              <a:t>~0.25-0.30</a:t>
            </a:r>
          </a:p>
          <a:p>
            <a:r>
              <a:rPr lang="en-US" sz="2000" dirty="0" smtClean="0"/>
              <a:t>Gluon </a:t>
            </a:r>
            <a:r>
              <a:rPr lang="en-US" sz="2000" dirty="0" err="1" smtClean="0"/>
              <a:t>helicity</a:t>
            </a:r>
            <a:r>
              <a:rPr lang="en-US" sz="2000" dirty="0" smtClean="0"/>
              <a:t> contributions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ΔG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~ 0.10-0.20 </a:t>
            </a:r>
          </a:p>
          <a:p>
            <a:pPr>
              <a:buFont typeface="Symbol" pitchFamily="1" charset="2"/>
              <a:buChar char=""/>
            </a:pPr>
            <a:r>
              <a:rPr lang="en-US" sz="2000" dirty="0" smtClean="0"/>
              <a:t> Orbital angular momentum contribution to proton spin should be large, i.e. </a:t>
            </a:r>
            <a:r>
              <a:rPr lang="en-US" sz="2000" dirty="0" err="1" smtClean="0">
                <a:solidFill>
                  <a:srgbClr val="00F000"/>
                </a:solidFill>
                <a:latin typeface="Lucida Calligraphy"/>
                <a:cs typeface="Lucida Calligraphy"/>
              </a:rPr>
              <a:t>L</a:t>
            </a:r>
            <a:r>
              <a:rPr lang="en-US" sz="2000" i="1" baseline="30000" dirty="0" err="1" smtClean="0">
                <a:solidFill>
                  <a:srgbClr val="00F000"/>
                </a:solidFill>
                <a:latin typeface="Times New Roman"/>
                <a:cs typeface="Times New Roman"/>
              </a:rPr>
              <a:t>q</a:t>
            </a:r>
            <a:r>
              <a:rPr lang="en-US" sz="2000" dirty="0" smtClean="0">
                <a:solidFill>
                  <a:srgbClr val="00F000"/>
                </a:solidFill>
                <a:latin typeface="Lucida Calligraphy"/>
                <a:cs typeface="Lucida Calligraphy"/>
              </a:rPr>
              <a:t> +</a:t>
            </a:r>
            <a:r>
              <a:rPr lang="en-US" sz="2000" dirty="0" smtClean="0">
                <a:solidFill>
                  <a:srgbClr val="00F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00F000"/>
                </a:solidFill>
                <a:latin typeface="Lucida Calligraphy"/>
                <a:cs typeface="Lucida Calligraphy"/>
              </a:rPr>
              <a:t>L</a:t>
            </a:r>
            <a:r>
              <a:rPr lang="en-US" sz="2000" i="1" baseline="30000" dirty="0" err="1" smtClean="0">
                <a:solidFill>
                  <a:srgbClr val="00F000"/>
                </a:solidFill>
                <a:latin typeface="Times New Roman"/>
                <a:cs typeface="Times New Roman"/>
              </a:rPr>
              <a:t>g</a:t>
            </a:r>
            <a:r>
              <a:rPr lang="en-US" sz="2000" dirty="0" smtClean="0">
                <a:solidFill>
                  <a:srgbClr val="00F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&gt;</a:t>
            </a:r>
            <a:r>
              <a:rPr lang="en-US" sz="2000" dirty="0" smtClean="0"/>
              <a:t> 0.5 </a:t>
            </a:r>
          </a:p>
          <a:p>
            <a:pPr>
              <a:buFont typeface="Symbol" pitchFamily="1" charset="2"/>
              <a:buChar char=""/>
            </a:pPr>
            <a:endParaRPr lang="en-US" sz="2000" dirty="0" smtClean="0">
              <a:latin typeface="Times New Roman"/>
              <a:cs typeface="Times New Roman"/>
            </a:endParaRPr>
          </a:p>
          <a:p>
            <a:pPr>
              <a:buNone/>
            </a:pPr>
            <a:endParaRPr lang="en-US" sz="2000" dirty="0" smtClean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8704" y="1460604"/>
            <a:ext cx="4770172" cy="58477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J</a:t>
            </a:r>
            <a:r>
              <a:rPr lang="en-US" sz="3200" b="1" i="1" baseline="30000" dirty="0" err="1" smtClean="0">
                <a:solidFill>
                  <a:srgbClr val="000090"/>
                </a:solidFill>
                <a:latin typeface="Calibri"/>
                <a:cs typeface="Calibri"/>
              </a:rPr>
              <a:t>p</a:t>
            </a:r>
            <a:r>
              <a:rPr lang="en-US" sz="3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solidFill>
                  <a:srgbClr val="000090"/>
                </a:solidFill>
              </a:rPr>
              <a:t>= ½</a:t>
            </a:r>
            <a:r>
              <a:rPr lang="en-US" sz="3200" dirty="0" smtClean="0">
                <a:solidFill>
                  <a:srgbClr val="000090"/>
                </a:solidFill>
                <a:latin typeface="Calibri"/>
                <a:cs typeface="Calibri"/>
              </a:rPr>
              <a:t> [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ΔΣ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+ ΔG + </a:t>
            </a:r>
            <a:r>
              <a:rPr lang="en-US" sz="2800" dirty="0" err="1" smtClean="0">
                <a:solidFill>
                  <a:srgbClr val="00F000"/>
                </a:solidFill>
                <a:latin typeface="Lucida Calligraphy"/>
                <a:cs typeface="Lucida Calligraphy"/>
              </a:rPr>
              <a:t>L</a:t>
            </a:r>
            <a:r>
              <a:rPr lang="en-US" sz="2800" i="1" baseline="30000" dirty="0" err="1" smtClean="0">
                <a:solidFill>
                  <a:srgbClr val="00F000"/>
                </a:solidFill>
                <a:latin typeface="Times New Roman"/>
                <a:cs typeface="Times New Roman"/>
              </a:rPr>
              <a:t>q</a:t>
            </a:r>
            <a:r>
              <a:rPr lang="en-US" sz="2800" dirty="0" smtClean="0">
                <a:solidFill>
                  <a:srgbClr val="00F000"/>
                </a:solidFill>
                <a:latin typeface="Lucida Calligraphy"/>
                <a:cs typeface="Lucida Calligraphy"/>
              </a:rPr>
              <a:t> </a:t>
            </a:r>
            <a:r>
              <a:rPr lang="en-US" sz="2800" dirty="0" smtClean="0">
                <a:solidFill>
                  <a:srgbClr val="00F000"/>
                </a:solidFill>
                <a:latin typeface="Times New Roman"/>
                <a:cs typeface="Times New Roman"/>
              </a:rPr>
              <a:t>+ </a:t>
            </a:r>
            <a:r>
              <a:rPr lang="en-US" sz="2800" dirty="0" err="1" smtClean="0">
                <a:solidFill>
                  <a:srgbClr val="00F000"/>
                </a:solidFill>
                <a:latin typeface="Lucida Calligraphy"/>
                <a:cs typeface="Lucida Calligraphy"/>
              </a:rPr>
              <a:t>L</a:t>
            </a:r>
            <a:r>
              <a:rPr lang="en-US" sz="2800" i="1" baseline="30000" dirty="0" err="1" smtClean="0">
                <a:solidFill>
                  <a:srgbClr val="00F000"/>
                </a:solidFill>
                <a:latin typeface="Times New Roman"/>
                <a:cs typeface="Times New Roman"/>
              </a:rPr>
              <a:t>g</a:t>
            </a:r>
            <a:r>
              <a:rPr lang="en-US" sz="2800" dirty="0" smtClean="0">
                <a:solidFill>
                  <a:srgbClr val="00F00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solidFill>
                  <a:srgbClr val="000090"/>
                </a:solidFill>
                <a:latin typeface="Calibri"/>
                <a:cs typeface="Calibri"/>
              </a:rPr>
              <a:t>]</a:t>
            </a:r>
            <a:r>
              <a:rPr lang="en-US" sz="3200" dirty="0" smtClean="0">
                <a:solidFill>
                  <a:srgbClr val="00F000"/>
                </a:solidFill>
                <a:latin typeface="Calibri"/>
                <a:cs typeface="Calibri"/>
              </a:rPr>
              <a:t>  </a:t>
            </a:r>
            <a:endParaRPr lang="en-US" sz="3200" dirty="0">
              <a:solidFill>
                <a:srgbClr val="00F00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5608" y="964105"/>
            <a:ext cx="3897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Proton spin decomposition: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1359" y="4038600"/>
            <a:ext cx="6359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Latest LQCD results: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ΔΣ</a:t>
            </a:r>
            <a:r>
              <a:rPr lang="en-US" sz="2000" dirty="0" smtClean="0">
                <a:solidFill>
                  <a:srgbClr val="000090"/>
                </a:solidFill>
                <a:cs typeface="Times New Roman"/>
              </a:rPr>
              <a:t>~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0.25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,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ΔG</a:t>
            </a:r>
            <a:r>
              <a:rPr lang="en-US" sz="2000" dirty="0" err="1" smtClean="0">
                <a:solidFill>
                  <a:srgbClr val="FF0000"/>
                </a:solidFill>
                <a:cs typeface="Times New Roman"/>
              </a:rPr>
              <a:t>+</a:t>
            </a:r>
            <a:r>
              <a:rPr lang="en-US" sz="2000" dirty="0" err="1" smtClean="0">
                <a:solidFill>
                  <a:srgbClr val="00C300"/>
                </a:solidFill>
                <a:latin typeface="Lucida Calligraphy"/>
                <a:cs typeface="Lucida Calligraphy"/>
              </a:rPr>
              <a:t>L</a:t>
            </a:r>
            <a:r>
              <a:rPr lang="en-US" sz="2000" i="1" baseline="30000" dirty="0" err="1" smtClean="0">
                <a:solidFill>
                  <a:srgbClr val="00C300"/>
                </a:solidFill>
                <a:latin typeface="Times New Roman"/>
                <a:cs typeface="Times New Roman"/>
              </a:rPr>
              <a:t>g</a:t>
            </a:r>
            <a:r>
              <a:rPr lang="en-US" sz="2000" i="1" baseline="30000" dirty="0" smtClean="0">
                <a:solidFill>
                  <a:srgbClr val="00C3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cs typeface="Times New Roman"/>
              </a:rPr>
              <a:t>~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 0.25</a:t>
            </a:r>
            <a:r>
              <a:rPr lang="en-US" sz="2000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err="1" smtClean="0">
                <a:solidFill>
                  <a:srgbClr val="00F600"/>
                </a:solidFill>
                <a:latin typeface="Lucida Calligraphy"/>
                <a:cs typeface="Lucida Calligraphy"/>
              </a:rPr>
              <a:t>L</a:t>
            </a:r>
            <a:r>
              <a:rPr lang="en-US" sz="2000" i="1" baseline="30000" dirty="0" err="1" smtClean="0">
                <a:solidFill>
                  <a:srgbClr val="00F600"/>
                </a:solidFill>
                <a:latin typeface="Times New Roman"/>
                <a:cs typeface="Times New Roman"/>
              </a:rPr>
              <a:t>q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~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0.5</a:t>
            </a:r>
            <a:r>
              <a:rPr lang="en-US" sz="2000" i="1" baseline="30000" dirty="0" smtClean="0">
                <a:solidFill>
                  <a:srgbClr val="000090"/>
                </a:solidFill>
                <a:cs typeface="Times New Roman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cs typeface="Times New Roman"/>
              </a:rPr>
              <a:t>  </a:t>
            </a:r>
            <a:endParaRPr lang="en-US" sz="2000" dirty="0">
              <a:solidFill>
                <a:srgbClr val="000090"/>
              </a:solidFill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5325" y="4408725"/>
            <a:ext cx="2425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/>
                <a:cs typeface="Calibri"/>
              </a:rPr>
              <a:t>K.F. Liu et al., arXiv:1203.6388 </a:t>
            </a:r>
            <a:endParaRPr lang="en-US" sz="1400" i="1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9668" y="4843502"/>
            <a:ext cx="5953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0000FF"/>
              </a:buClr>
              <a:buFont typeface="Symbol" pitchFamily="1" charset="2"/>
              <a:buChar char=""/>
            </a:pPr>
            <a:r>
              <a:rPr lang="en-US" sz="24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cs typeface="Times New Roman"/>
              </a:rPr>
              <a:t>How to improve data on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ΔG</a:t>
            </a:r>
            <a:r>
              <a:rPr lang="en-US" sz="2400" dirty="0" err="1" smtClean="0">
                <a:solidFill>
                  <a:srgbClr val="FF0000"/>
                </a:solidFill>
                <a:cs typeface="Times New Roman"/>
              </a:rPr>
              <a:t>(x</a:t>
            </a:r>
            <a:r>
              <a:rPr lang="en-US" sz="2400" dirty="0" smtClean="0">
                <a:solidFill>
                  <a:srgbClr val="FF0000"/>
                </a:solidFill>
                <a:cs typeface="Times New Roman"/>
              </a:rPr>
              <a:t>) </a:t>
            </a:r>
          </a:p>
          <a:p>
            <a:pPr lvl="1">
              <a:buClr>
                <a:srgbClr val="0000FF"/>
              </a:buClr>
              <a:buFont typeface="Symbol" pitchFamily="1" charset="2"/>
              <a:buChar char=""/>
            </a:pPr>
            <a:r>
              <a:rPr lang="en-US" sz="2400" dirty="0" smtClean="0">
                <a:cs typeface="Times New Roman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cs typeface="Times New Roman"/>
              </a:rPr>
              <a:t>How to access </a:t>
            </a:r>
            <a:r>
              <a:rPr lang="en-US" sz="2400" dirty="0" err="1" smtClean="0">
                <a:solidFill>
                  <a:srgbClr val="00F000"/>
                </a:solidFill>
                <a:latin typeface="Lucida Calligraphy"/>
                <a:cs typeface="Lucida Calligraphy"/>
              </a:rPr>
              <a:t>L</a:t>
            </a:r>
            <a:r>
              <a:rPr lang="en-US" sz="2400" i="1" baseline="30000" dirty="0" err="1" smtClean="0">
                <a:solidFill>
                  <a:srgbClr val="00F000"/>
                </a:solidFill>
                <a:latin typeface="Times New Roman"/>
                <a:cs typeface="Times New Roman"/>
              </a:rPr>
              <a:t>q</a:t>
            </a:r>
            <a:r>
              <a:rPr lang="en-US" sz="2400" i="1" baseline="30000" dirty="0" smtClean="0">
                <a:solidFill>
                  <a:srgbClr val="00F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00F000"/>
                </a:solidFill>
              </a:rPr>
              <a:t>(</a:t>
            </a:r>
            <a:r>
              <a:rPr lang="en-US" sz="2400" dirty="0" err="1" smtClean="0">
                <a:solidFill>
                  <a:srgbClr val="00F000"/>
                </a:solidFill>
              </a:rPr>
              <a:t>x</a:t>
            </a:r>
            <a:r>
              <a:rPr lang="en-US" sz="2400" dirty="0" smtClean="0">
                <a:solidFill>
                  <a:srgbClr val="00F000"/>
                </a:solid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1|12.7"/>
</p:tagLst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16365</TotalTime>
  <Words>2449</Words>
  <Application>Microsoft Macintosh PowerPoint</Application>
  <PresentationFormat>On-screen Show (4:3)</PresentationFormat>
  <Paragraphs>332</Paragraphs>
  <Slides>33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Custom Design</vt:lpstr>
      <vt:lpstr>JLab 12 GeV Program</vt:lpstr>
      <vt:lpstr>The science program at JLab</vt:lpstr>
      <vt:lpstr>PowerPoint Presentation</vt:lpstr>
      <vt:lpstr>New Capabilities in Halls A, B, &amp; C, and a New Hall D</vt:lpstr>
      <vt:lpstr>Gluonic d.o.f. in meson excitations</vt:lpstr>
      <vt:lpstr>Extracting an exotic JPC signal in GlueX</vt:lpstr>
      <vt:lpstr>DIS structure functions and dv(x)/uv(x) </vt:lpstr>
      <vt:lpstr>PowerPoint Presentation</vt:lpstr>
      <vt:lpstr>Proton spin structure</vt:lpstr>
      <vt:lpstr>Polarized PDFs at 12GeV </vt:lpstr>
      <vt:lpstr>Generalized Parton Distributions</vt:lpstr>
      <vt:lpstr>Physical content of GPDs H, E</vt:lpstr>
      <vt:lpstr>ALU projections for JLab@12GeV</vt:lpstr>
      <vt:lpstr>ALU projections for protons</vt:lpstr>
      <vt:lpstr>PowerPoint Presentation</vt:lpstr>
      <vt:lpstr>AUT projections  for 12GeV</vt:lpstr>
      <vt:lpstr>Projected quark densities in impact parameter</vt:lpstr>
      <vt:lpstr>Transverse Momentum Distributions</vt:lpstr>
      <vt:lpstr>SIDIS pion/kaon on unpolarized protons</vt:lpstr>
      <vt:lpstr>AUT with transverse proton target </vt:lpstr>
      <vt:lpstr>Momentum Tomography with TMDs</vt:lpstr>
      <vt:lpstr>Proton gluonic radius</vt:lpstr>
      <vt:lpstr>Exclusive J/ψ production near threshold</vt:lpstr>
      <vt:lpstr>N* transition and quark mass evolution</vt:lpstr>
      <vt:lpstr>PowerPoint Presentation</vt:lpstr>
      <vt:lpstr>Summary</vt:lpstr>
      <vt:lpstr>Additional slides</vt:lpstr>
      <vt:lpstr>PowerPoint Presentation</vt:lpstr>
      <vt:lpstr>E(Q2,x,t) and H(Q2,x,t) from projected DVCS</vt:lpstr>
      <vt:lpstr>Nuclear transparency of ρ0 mesons</vt:lpstr>
      <vt:lpstr>Flavor-tagged polarized PDFs</vt:lpstr>
      <vt:lpstr>SBS/BB AUT on 3He Target</vt:lpstr>
      <vt:lpstr>Transversity function from dipion production 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Wigner Function - GPDs and TMDs</dc:title>
  <dc:creator>Volker Burkert</dc:creator>
  <cp:lastModifiedBy>Raffaella De Vita</cp:lastModifiedBy>
  <cp:revision>157</cp:revision>
  <cp:lastPrinted>2012-10-23T18:38:39Z</cp:lastPrinted>
  <dcterms:created xsi:type="dcterms:W3CDTF">2012-10-26T13:07:00Z</dcterms:created>
  <dcterms:modified xsi:type="dcterms:W3CDTF">2013-01-03T15:56:34Z</dcterms:modified>
</cp:coreProperties>
</file>