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60" r:id="rId4"/>
    <p:sldId id="259" r:id="rId5"/>
    <p:sldId id="261" r:id="rId6"/>
    <p:sldId id="263" r:id="rId7"/>
    <p:sldId id="265" r:id="rId8"/>
    <p:sldId id="287" r:id="rId9"/>
    <p:sldId id="277" r:id="rId10"/>
    <p:sldId id="268" r:id="rId11"/>
    <p:sldId id="281" r:id="rId12"/>
    <p:sldId id="284" r:id="rId13"/>
    <p:sldId id="27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90" r:id="rId23"/>
    <p:sldId id="280" r:id="rId24"/>
    <p:sldId id="289" r:id="rId25"/>
    <p:sldId id="283" r:id="rId26"/>
    <p:sldId id="282" r:id="rId27"/>
    <p:sldId id="288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4E5F0-3EF7-8645-8C1B-E0D18DA59802}" type="datetimeFigureOut">
              <a:rPr lang="en-US" smtClean="0"/>
              <a:t>5/21/13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ED-A6EE-094E-8F06-84B2773E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1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08AED-A6EE-094E-8F06-84B2773E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8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6474A3-B6FF-4A1B-ABD2-6F52EBC1BCD6}" type="datetimeFigureOut">
              <a:rPr lang="en-US" smtClean="0"/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03639D-5995-4FA3-9172-A01BED7D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2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822325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608763"/>
            <a:ext cx="9142413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2849563" y="6375401"/>
            <a:ext cx="4038600" cy="38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339966"/>
                </a:solidFill>
                <a:ea typeface="ＭＳ Ｐゴシック" pitchFamily="-110" charset="-128"/>
              </a:rPr>
              <a:t>   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339966"/>
                </a:solidFill>
                <a:ea typeface="ＭＳ Ｐゴシック" pitchFamily="-110" charset="-128"/>
              </a:rPr>
              <a:t>Thomas Jefferson National Accelerator Facility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339966"/>
              </a:solidFill>
              <a:ea typeface="ＭＳ Ｐゴシック" pitchFamily="-110" charset="-128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6364288"/>
            <a:ext cx="1612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977063" y="6570663"/>
            <a:ext cx="2968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b="1">
                <a:solidFill>
                  <a:srgbClr val="FFFFFF"/>
                </a:solidFill>
                <a:ea typeface="ＭＳ Ｐゴシック" pitchFamily="-110" charset="-128"/>
              </a:rPr>
              <a:t>Page </a:t>
            </a:r>
            <a:fld id="{C0885CA2-C4F2-4737-B8CD-57CAEC80E2A4}" type="slidenum">
              <a:rPr lang="en-US" altLang="en-US" sz="600" b="1">
                <a:solidFill>
                  <a:srgbClr val="FFFFFF"/>
                </a:solidFill>
                <a:ea typeface="ＭＳ Ｐゴシック" pitchFamily="-110" charset="-128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600" b="1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pic>
        <p:nvPicPr>
          <p:cNvPr id="1033" name="Picture 12" descr="NP-logo-N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24600"/>
            <a:ext cx="129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6375400"/>
            <a:ext cx="914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xmlns:p14="http://schemas.microsoft.com/office/powerpoint/2010/main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457200" indent="-23336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33399"/>
          </a:solidFill>
          <a:latin typeface="+mn-lt"/>
          <a:ea typeface="ＭＳ Ｐゴシック" pitchFamily="-110" charset="-128"/>
        </a:defRPr>
      </a:lvl2pPr>
      <a:lvl3pPr marL="8001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rgbClr val="008000"/>
          </a:solidFill>
          <a:latin typeface="+mn-lt"/>
          <a:ea typeface="ＭＳ Ｐゴシック" pitchFamily="-110" charset="-128"/>
        </a:defRPr>
      </a:lvl3pPr>
      <a:lvl4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CC0000"/>
          </a:solidFill>
          <a:latin typeface="+mn-lt"/>
          <a:ea typeface="ＭＳ Ｐゴシック" pitchFamily="-110" charset="-128"/>
        </a:defRPr>
      </a:lvl4pPr>
      <a:lvl5pPr marL="1487488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chemeClr val="hlink"/>
          </a:solidFill>
          <a:latin typeface="+mn-lt"/>
          <a:ea typeface="ＭＳ Ｐゴシック" pitchFamily="-110" charset="-128"/>
        </a:defRPr>
      </a:lvl5pPr>
      <a:lvl6pPr marL="19446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emf"/><Relationship Id="rId12" Type="http://schemas.openxmlformats.org/officeDocument/2006/relationships/image" Target="../media/image58.emf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827088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Meson Spectroscopy at CLAS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09288" y="433428"/>
            <a:ext cx="6924675" cy="1583069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b="0" dirty="0" smtClean="0">
              <a:ea typeface="ＭＳ Ｐゴシック" charset="-128"/>
            </a:endParaRPr>
          </a:p>
          <a:p>
            <a:pPr marL="0" indent="0" algn="ctr" eaLnBrk="1" hangingPunct="1">
              <a:buFontTx/>
              <a:buNone/>
            </a:pPr>
            <a:endParaRPr lang="en-US" dirty="0" smtClean="0">
              <a:solidFill>
                <a:srgbClr val="000090"/>
              </a:solidFill>
              <a:ea typeface="ＭＳ Ｐゴシック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en-US" dirty="0" smtClean="0">
                <a:solidFill>
                  <a:srgbClr val="000090"/>
                </a:solidFill>
                <a:ea typeface="ＭＳ Ｐゴシック" charset="-128"/>
              </a:rPr>
              <a:t>D.P. Weygand</a:t>
            </a:r>
          </a:p>
          <a:p>
            <a:pPr marL="0" indent="0" algn="ctr" eaLnBrk="1" hangingPunct="1">
              <a:buFontTx/>
              <a:buNone/>
            </a:pPr>
            <a:r>
              <a:rPr lang="en-US" sz="1800" dirty="0" smtClean="0">
                <a:solidFill>
                  <a:srgbClr val="000090"/>
                </a:solidFill>
                <a:ea typeface="ＭＳ Ｐゴシック" charset="-128"/>
              </a:rPr>
              <a:t>CLAS Collaboration</a:t>
            </a:r>
          </a:p>
          <a:p>
            <a:pPr marL="0" indent="0" algn="ctr" eaLnBrk="1" hangingPunct="1">
              <a:buFontTx/>
              <a:buNone/>
            </a:pPr>
            <a:endParaRPr lang="en-US" dirty="0" smtClean="0">
              <a:solidFill>
                <a:srgbClr val="000090"/>
              </a:solidFill>
              <a:ea typeface="ＭＳ Ｐゴシック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en-US" sz="1800" dirty="0" smtClean="0">
                <a:solidFill>
                  <a:srgbClr val="000090"/>
                </a:solidFill>
                <a:ea typeface="ＭＳ Ｐゴシック" charset="-128"/>
              </a:rPr>
              <a:t>Thomas Jefferson National Accelerator Facility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104" y="3112993"/>
            <a:ext cx="4522767" cy="3246960"/>
          </a:xfrm>
          <a:prstGeom prst="rect">
            <a:avLst/>
          </a:prstGeom>
        </p:spPr>
      </p:pic>
      <p:pic>
        <p:nvPicPr>
          <p:cNvPr id="3" name="Picture 2" descr="CLAS_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" y="3112993"/>
            <a:ext cx="3810057" cy="32486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(1260)/a</a:t>
            </a:r>
            <a:r>
              <a:rPr lang="en-US" baseline="-25000" dirty="0" smtClean="0"/>
              <a:t>2</a:t>
            </a:r>
            <a:r>
              <a:rPr lang="en-US" dirty="0" smtClean="0"/>
              <a:t>(1320)/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(1670)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11" y="835878"/>
            <a:ext cx="7719781" cy="5554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702" y="835877"/>
            <a:ext cx="3839433" cy="2746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703" y="3474926"/>
            <a:ext cx="3917740" cy="28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67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20" y="929661"/>
            <a:ext cx="7877891" cy="2853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070" y="3772013"/>
            <a:ext cx="3680100" cy="268144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20" y="170622"/>
            <a:ext cx="2247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158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-25000" dirty="0"/>
              <a:t>1</a:t>
            </a:r>
            <a:r>
              <a:rPr lang="en-US" dirty="0"/>
              <a:t>(1600) phase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63" y="1073029"/>
            <a:ext cx="6924964" cy="5134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2460067" y="2450169"/>
            <a:ext cx="5540932" cy="13201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3755" y="1060702"/>
            <a:ext cx="8950245" cy="5146352"/>
            <a:chOff x="110002" y="1054100"/>
            <a:chExt cx="8950245" cy="5146352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10002" y="1054100"/>
              <a:ext cx="8950245" cy="5146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400" y="1244114"/>
              <a:ext cx="6286500" cy="47371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3340091" y="1990144"/>
              <a:ext cx="870024" cy="7000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6436" y="1370099"/>
              <a:ext cx="1673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E852/1998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94275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79" y="10633"/>
            <a:ext cx="4089400" cy="6731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2393" y="1639543"/>
            <a:ext cx="4437062" cy="4214121"/>
            <a:chOff x="266701" y="1639543"/>
            <a:chExt cx="4437062" cy="4214121"/>
          </a:xfrm>
        </p:grpSpPr>
        <p:pic>
          <p:nvPicPr>
            <p:cNvPr id="3" name="Content Placeholder 7"/>
            <p:cNvPicPr>
              <a:picLocks noChangeAspect="1"/>
            </p:cNvPicPr>
            <p:nvPr/>
          </p:nvPicPr>
          <p:blipFill>
            <a:blip r:embed="rId3"/>
            <a:srcRect t="-19755" b="-19755"/>
            <a:stretch>
              <a:fillRect/>
            </a:stretch>
          </p:blipFill>
          <p:spPr>
            <a:xfrm>
              <a:off x="266701" y="1639543"/>
              <a:ext cx="4437062" cy="42141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76874" y="4358468"/>
              <a:ext cx="1557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baseline="30000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0</a:t>
              </a:r>
              <a:r>
                <a:rPr lang="en-US" dirty="0" smtClean="0">
                  <a:solidFill>
                    <a:srgbClr val="008000"/>
                  </a:solidFill>
                </a:rPr>
                <a:t> sidebands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266986" y="5093254"/>
              <a:ext cx="1135652" cy="2192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7893" y="5132657"/>
              <a:ext cx="8648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 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</a:t>
              </a:r>
              <a:r>
                <a:rPr lang="en-US" sz="1200" baseline="30000" dirty="0" smtClean="0"/>
                <a:t>2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7448" y="2011375"/>
              <a:ext cx="2127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cs typeface="Symbol" charset="2"/>
                </a:rPr>
                <a:t>ppp</a:t>
              </a:r>
              <a:r>
                <a:rPr lang="en-US" dirty="0" smtClean="0">
                  <a:latin typeface="Symbol" charset="2"/>
                  <a:cs typeface="Symbol" charset="2"/>
                </a:rPr>
                <a:t> </a:t>
              </a:r>
              <a:r>
                <a:rPr lang="en-US" dirty="0"/>
                <a:t>m</a:t>
              </a:r>
              <a:r>
                <a:rPr lang="en-US" dirty="0" smtClean="0"/>
                <a:t>ass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03763" y="1660417"/>
            <a:ext cx="4437062" cy="4214121"/>
            <a:chOff x="4703763" y="2393575"/>
            <a:chExt cx="4437062" cy="4214121"/>
          </a:xfrm>
        </p:grpSpPr>
        <p:pic>
          <p:nvPicPr>
            <p:cNvPr id="6" name="Content Placeholder 9"/>
            <p:cNvPicPr>
              <a:picLocks noChangeAspect="1"/>
            </p:cNvPicPr>
            <p:nvPr/>
          </p:nvPicPr>
          <p:blipFill>
            <a:blip r:embed="rId4"/>
            <a:srcRect t="-19755" b="-19755"/>
            <a:stretch>
              <a:fillRect/>
            </a:stretch>
          </p:blipFill>
          <p:spPr>
            <a:xfrm>
              <a:off x="4703763" y="2393575"/>
              <a:ext cx="4437062" cy="42141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77202" y="2877962"/>
              <a:ext cx="2263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sideband subtracted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862571" y="5819878"/>
              <a:ext cx="1135652" cy="2192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16012" y="2877962"/>
              <a:ext cx="2127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cs typeface="Symbol" charset="2"/>
                </a:rPr>
                <a:t>ppp</a:t>
              </a:r>
              <a:r>
                <a:rPr lang="en-US" dirty="0" smtClean="0">
                  <a:latin typeface="Symbol" charset="2"/>
                  <a:cs typeface="Symbol" charset="2"/>
                </a:rPr>
                <a:t> </a:t>
              </a:r>
              <a:r>
                <a:rPr lang="en-US" dirty="0"/>
                <a:t>m</a:t>
              </a:r>
              <a:r>
                <a:rPr lang="en-US" dirty="0" smtClean="0"/>
                <a:t>ass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43787" y="5900651"/>
              <a:ext cx="8648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 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</a:t>
              </a:r>
              <a:r>
                <a:rPr lang="en-US" sz="1200" baseline="30000" dirty="0" smtClean="0"/>
                <a:t>2</a:t>
              </a:r>
              <a:endParaRPr lang="en-US" sz="1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18423" y="1493382"/>
            <a:ext cx="5007156" cy="4217136"/>
            <a:chOff x="356349" y="1224119"/>
            <a:chExt cx="5007156" cy="4217136"/>
          </a:xfrm>
        </p:grpSpPr>
        <p:sp>
          <p:nvSpPr>
            <p:cNvPr id="37" name="Rectangle 36"/>
            <p:cNvSpPr/>
            <p:nvPr/>
          </p:nvSpPr>
          <p:spPr bwMode="auto">
            <a:xfrm>
              <a:off x="356349" y="1489231"/>
              <a:ext cx="5007156" cy="36271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84525" y="1224119"/>
              <a:ext cx="4502580" cy="4217136"/>
              <a:chOff x="584525" y="1224119"/>
              <a:chExt cx="4502580" cy="4217136"/>
            </a:xfrm>
          </p:grpSpPr>
          <p:pic>
            <p:nvPicPr>
              <p:cNvPr id="39" name="Content Placeholder 15"/>
              <p:cNvPicPr>
                <a:picLocks noChangeAspect="1"/>
              </p:cNvPicPr>
              <p:nvPr/>
            </p:nvPicPr>
            <p:blipFill>
              <a:blip r:embed="rId5"/>
              <a:srcRect t="-19755" b="-19755"/>
              <a:stretch>
                <a:fillRect/>
              </a:stretch>
            </p:blipFill>
            <p:spPr>
              <a:xfrm>
                <a:off x="646868" y="1224119"/>
                <a:ext cx="4440237" cy="421713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40" name="Rectangle 39"/>
              <p:cNvSpPr/>
              <p:nvPr/>
            </p:nvSpPr>
            <p:spPr bwMode="auto">
              <a:xfrm>
                <a:off x="3243686" y="4677831"/>
                <a:ext cx="1562453" cy="18272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714596" y="4677831"/>
                <a:ext cx="8648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 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/c</a:t>
                </a:r>
                <a:r>
                  <a:rPr lang="en-US" sz="1200" baseline="30000" dirty="0" smtClean="0"/>
                  <a:t>2</a:t>
                </a:r>
                <a:endParaRPr lang="en-US" sz="1200" dirty="0"/>
              </a:p>
            </p:txBody>
          </p:sp>
          <p:pic>
            <p:nvPicPr>
              <p:cNvPr id="42" name="Picture 41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525" y="1566473"/>
                <a:ext cx="2705100" cy="3937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626240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75" y="0"/>
            <a:ext cx="4281604" cy="713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599" y="2086504"/>
            <a:ext cx="4225826" cy="323559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63" y="4522378"/>
            <a:ext cx="508000" cy="228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71" y="4950968"/>
            <a:ext cx="152400" cy="177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63" y="3998232"/>
            <a:ext cx="304800" cy="228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04" y="3677191"/>
            <a:ext cx="304800" cy="165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49" y="4709054"/>
            <a:ext cx="152400" cy="177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94" y="2521751"/>
            <a:ext cx="152400" cy="177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51" y="2807714"/>
            <a:ext cx="381000" cy="190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25" y="3418848"/>
            <a:ext cx="139700" cy="177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26" y="2518022"/>
            <a:ext cx="304800" cy="165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1181652"/>
            <a:ext cx="4997328" cy="4362200"/>
            <a:chOff x="0" y="1181652"/>
            <a:chExt cx="4997328" cy="4362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1431320"/>
              <a:ext cx="4997328" cy="41125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57739" y="1181652"/>
              <a:ext cx="1301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E852 1997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85568" y="1550984"/>
            <a:ext cx="5022051" cy="4373833"/>
            <a:chOff x="4085568" y="1655374"/>
            <a:chExt cx="5022051" cy="437383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85568" y="1655374"/>
              <a:ext cx="5022051" cy="437383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23715" y="2888744"/>
              <a:ext cx="1873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D. Schott Thesis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53565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PWA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1" y="1080471"/>
            <a:ext cx="6823354" cy="5243302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89" y="79240"/>
            <a:ext cx="11811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60" y="1836943"/>
            <a:ext cx="977900" cy="66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8660" y="3356551"/>
            <a:ext cx="1523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 M=1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878660" y="4748758"/>
            <a:ext cx="1557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 M=1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62012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a2(1320) </a:t>
            </a:r>
            <a:r>
              <a:rPr lang="en-US" dirty="0" err="1" smtClean="0"/>
              <a:t>Breit</a:t>
            </a:r>
            <a:r>
              <a:rPr lang="en-US" dirty="0" smtClean="0"/>
              <a:t>-Wigner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025" y="987814"/>
            <a:ext cx="6888975" cy="5507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82051"/>
            <a:ext cx="2614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= 1.32± 0.01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latin typeface="Symbol" charset="2"/>
                <a:cs typeface="Symbol" charset="2"/>
              </a:rPr>
              <a:t>G = 0.14</a:t>
            </a:r>
            <a:r>
              <a:rPr lang="en-US" dirty="0" smtClean="0">
                <a:latin typeface="+mj-lt"/>
                <a:cs typeface="Symbol" charset="2"/>
              </a:rPr>
              <a:t> ± 0.01 </a:t>
            </a:r>
            <a:r>
              <a:rPr lang="en-US" dirty="0" err="1" smtClean="0">
                <a:latin typeface="+mj-lt"/>
                <a:cs typeface="Symbol" charset="2"/>
              </a:rPr>
              <a:t>GeV</a:t>
            </a:r>
            <a:r>
              <a:rPr lang="en-US" dirty="0" smtClean="0"/>
              <a:t>    </a:t>
            </a:r>
            <a:endParaRPr lang="en-US" dirty="0" smtClean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1728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6824" y="460030"/>
            <a:ext cx="3530217" cy="456851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68" y="42628"/>
            <a:ext cx="3416300" cy="66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183" y="978674"/>
            <a:ext cx="4657817" cy="2598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274" y="2982625"/>
            <a:ext cx="5701895" cy="3238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017" y="5130374"/>
            <a:ext cx="1758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Saini</a:t>
            </a:r>
            <a:r>
              <a:rPr lang="en-US" dirty="0" smtClean="0"/>
              <a:t> 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825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89" y="943721"/>
            <a:ext cx="8530845" cy="535542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68" y="42628"/>
            <a:ext cx="3416300" cy="66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96" y="943720"/>
            <a:ext cx="8298304" cy="55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45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Strangeonium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068631"/>
              </p:ext>
            </p:extLst>
          </p:nvPr>
        </p:nvGraphicFramePr>
        <p:xfrm>
          <a:off x="233912" y="1945388"/>
          <a:ext cx="3233198" cy="3616311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775976"/>
                <a:gridCol w="2457222"/>
              </a:tblGrid>
              <a:tr h="690232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 smtClean="0"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lang="en-US" sz="3200" b="1" i="0" baseline="30000" dirty="0" smtClean="0">
                          <a:latin typeface="Times New Roman"/>
                          <a:cs typeface="Times New Roman"/>
                        </a:rPr>
                        <a:t>PC</a:t>
                      </a:r>
                      <a:endParaRPr lang="en-US" sz="3200" b="1" i="0" baseline="30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Mass (MeV)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9668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2800" baseline="30000" dirty="0" smtClean="0">
                          <a:latin typeface="Times New Roman"/>
                          <a:cs typeface="Times New Roman"/>
                        </a:rPr>
                        <a:t>--</a:t>
                      </a:r>
                      <a:endParaRPr lang="en-US" sz="2800" baseline="30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1023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1819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1862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723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2800" baseline="30000" dirty="0" smtClean="0">
                          <a:latin typeface="Times New Roman"/>
                          <a:cs typeface="Times New Roman"/>
                        </a:rPr>
                        <a:t>--</a:t>
                      </a:r>
                      <a:endParaRPr lang="en-US" sz="2800" baseline="30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1979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723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2800" baseline="30000" dirty="0" smtClean="0">
                          <a:latin typeface="Times New Roman"/>
                          <a:cs typeface="Times New Roman"/>
                        </a:rPr>
                        <a:t>--</a:t>
                      </a:r>
                      <a:endParaRPr lang="en-US" sz="2800" baseline="30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2123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723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1+-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1489</a:t>
                      </a:r>
                      <a:endParaRPr lang="en-US" sz="28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5201" y="1199489"/>
            <a:ext cx="418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LQCD: Hadron Spectrum Collaboration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35" y="1774031"/>
            <a:ext cx="5225303" cy="44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915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GLUE88/BNL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8810" y="938198"/>
            <a:ext cx="4700225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 have been using the constituent quark model for many years now as a tool for understanding the spectrum and properties of the low-lying mesons and baryons. For most of this time I have been painfully aware of the difficulty of understanding from first principles (i.e., from QCD) why such a model should work. I have nevertheless had faith that we would eventually be able to justify the use of this model simply because it is such a good representation of the physics.</a:t>
            </a:r>
          </a:p>
          <a:p>
            <a:endParaRPr lang="en-US" dirty="0"/>
          </a:p>
          <a:p>
            <a:r>
              <a:rPr lang="en-US" dirty="0"/>
              <a:t>At the same time, the picture I will propose to rationalize the success of the quark model (which is related to the old string model) leads inevitably to a model for states beyond the quark model: hybrids, </a:t>
            </a:r>
            <a:r>
              <a:rPr lang="en-US" dirty="0" err="1"/>
              <a:t>glueballs</a:t>
            </a:r>
            <a:r>
              <a:rPr lang="en-US" dirty="0"/>
              <a:t>, and </a:t>
            </a:r>
            <a:r>
              <a:rPr lang="en-US" dirty="0" err="1"/>
              <a:t>multiquark</a:t>
            </a:r>
            <a:r>
              <a:rPr lang="en-US" dirty="0"/>
              <a:t> states.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809" y="1671755"/>
            <a:ext cx="3416524" cy="46217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28809" y="1160067"/>
            <a:ext cx="3290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Nathan </a:t>
            </a:r>
            <a:r>
              <a:rPr lang="en-US" dirty="0" err="1"/>
              <a:t>Isgur</a:t>
            </a:r>
            <a:r>
              <a:rPr lang="en-US" dirty="0"/>
              <a:t>, b. 1947, d. 2001 </a:t>
            </a:r>
          </a:p>
        </p:txBody>
      </p:sp>
    </p:spTree>
    <p:extLst>
      <p:ext uri="{BB962C8B-B14F-4D97-AF65-F5344CB8AC3E}">
        <p14:creationId xmlns:p14="http://schemas.microsoft.com/office/powerpoint/2010/main" val="15372412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650"/>
            <a:ext cx="9144000" cy="367521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68" y="42628"/>
            <a:ext cx="34163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884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13" y="886915"/>
            <a:ext cx="8072003" cy="535040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68" y="42628"/>
            <a:ext cx="34163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94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Xeon Phi</a:t>
            </a:r>
            <a:endParaRPr lang="en-US" dirty="0"/>
          </a:p>
        </p:txBody>
      </p:sp>
      <p:pic>
        <p:nvPicPr>
          <p:cNvPr id="4" name="Picture 3" descr="INTC_XeonPhi_1TFLOPS_6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1822490"/>
            <a:ext cx="7476121" cy="4220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275" y="972312"/>
            <a:ext cx="674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PWA fitting program currently being developed on Xeon Phi MIC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9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3168" y="958079"/>
            <a:ext cx="7507183" cy="4955203"/>
          </a:xfrm>
          <a:prstGeom prst="rect">
            <a:avLst/>
          </a:prstGeom>
          <a:noFill/>
        </p:spPr>
        <p:txBody>
          <a:bodyPr wrap="none" spcCol="0" rtlCol="0">
            <a:spAutoFit/>
          </a:bodyPr>
          <a:lstStyle/>
          <a:p>
            <a:pPr marL="285750" indent="-285750">
              <a:lnSpc>
                <a:spcPct val="150000"/>
              </a:lnSpc>
              <a:buSzPct val="90000"/>
              <a:buFont typeface="Arial"/>
              <a:buChar char="•"/>
            </a:pPr>
            <a:r>
              <a:rPr lang="en-US" dirty="0" smtClean="0"/>
              <a:t>CLAS-g12: High luminosity, high energy data set (5.5 </a:t>
            </a:r>
            <a:r>
              <a:rPr lang="en-US" dirty="0" err="1" smtClean="0"/>
              <a:t>GeV</a:t>
            </a:r>
            <a:r>
              <a:rPr lang="en-US" dirty="0" smtClean="0"/>
              <a:t>/c, 68 pb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pPr marL="285750" indent="-285750">
              <a:lnSpc>
                <a:spcPct val="150000"/>
              </a:lnSpc>
              <a:buSzPct val="90000"/>
              <a:buFont typeface="Arial"/>
              <a:buChar char="•"/>
            </a:pPr>
            <a:r>
              <a:rPr lang="en-US" dirty="0" smtClean="0"/>
              <a:t>~10</a:t>
            </a:r>
            <a:r>
              <a:rPr lang="en-US" baseline="30000" dirty="0" smtClean="0"/>
              <a:t>6</a:t>
            </a:r>
            <a:r>
              <a:rPr lang="en-US" dirty="0" smtClean="0"/>
              <a:t> exclusive </a:t>
            </a:r>
            <a:r>
              <a:rPr lang="en-US" dirty="0" smtClean="0">
                <a:latin typeface="Symbol" charset="2"/>
                <a:cs typeface="Symbol" charset="2"/>
              </a:rPr>
              <a:t> g</a:t>
            </a:r>
            <a:r>
              <a:rPr lang="en-US" dirty="0" smtClean="0"/>
              <a:t> p </a:t>
            </a:r>
            <a:r>
              <a:rPr lang="en-US" dirty="0" smtClean="0">
                <a:sym typeface="Wingdings"/>
              </a:rPr>
              <a:t> n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err="1" smtClean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err="1" smtClean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events</a:t>
            </a:r>
          </a:p>
          <a:p>
            <a:pPr marL="742950" lvl="1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PWA from 1 to 2 </a:t>
            </a:r>
            <a:r>
              <a:rPr lang="en-US" sz="1400" dirty="0" err="1" smtClean="0">
                <a:cs typeface="Symbol" charset="2"/>
                <a:sym typeface="Wingdings"/>
              </a:rPr>
              <a:t>GeV</a:t>
            </a:r>
            <a:endParaRPr lang="en-US" sz="1400" dirty="0">
              <a:cs typeface="Symbol" charset="2"/>
              <a:sym typeface="Wingdings"/>
            </a:endParaRPr>
          </a:p>
          <a:p>
            <a:pPr marL="742950" lvl="1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Clear signals for a</a:t>
            </a:r>
            <a:r>
              <a:rPr lang="en-US" sz="1400" baseline="-25000" dirty="0" smtClean="0">
                <a:cs typeface="Symbol" charset="2"/>
                <a:sym typeface="Wingdings"/>
              </a:rPr>
              <a:t>1</a:t>
            </a:r>
            <a:r>
              <a:rPr lang="en-US" sz="1400" dirty="0" smtClean="0">
                <a:cs typeface="Symbol" charset="2"/>
                <a:sym typeface="Wingdings"/>
              </a:rPr>
              <a:t>(1260), a</a:t>
            </a:r>
            <a:r>
              <a:rPr lang="en-US" sz="1400" baseline="-25000" dirty="0" smtClean="0">
                <a:cs typeface="Symbol" charset="2"/>
                <a:sym typeface="Wingdings"/>
              </a:rPr>
              <a:t>2</a:t>
            </a:r>
            <a:r>
              <a:rPr lang="en-US" sz="1400" dirty="0" smtClean="0">
                <a:cs typeface="Symbol" charset="2"/>
                <a:sym typeface="Wingdings"/>
              </a:rPr>
              <a:t>(1320) and </a:t>
            </a:r>
            <a:r>
              <a:rPr lang="en-US" sz="1400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400" baseline="-25000" dirty="0" smtClean="0">
                <a:cs typeface="Symbol" charset="2"/>
                <a:sym typeface="Wingdings"/>
              </a:rPr>
              <a:t>2</a:t>
            </a:r>
            <a:r>
              <a:rPr lang="en-US" sz="1400" dirty="0" smtClean="0">
                <a:cs typeface="Symbol" charset="2"/>
                <a:sym typeface="Wingdings"/>
              </a:rPr>
              <a:t>(1670) </a:t>
            </a:r>
          </a:p>
          <a:p>
            <a:pPr marL="742950" lvl="1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No evidence for </a:t>
            </a:r>
            <a:r>
              <a:rPr lang="en-US" sz="1400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400" baseline="-25000" dirty="0" smtClean="0">
                <a:cs typeface="Symbol" charset="2"/>
                <a:sym typeface="Wingdings"/>
              </a:rPr>
              <a:t>1</a:t>
            </a:r>
            <a:r>
              <a:rPr lang="en-US" sz="1400" dirty="0" smtClean="0">
                <a:cs typeface="Symbol" charset="2"/>
                <a:sym typeface="Wingdings"/>
              </a:rPr>
              <a:t>(1600) exotic (neither intensity </a:t>
            </a:r>
            <a:r>
              <a:rPr lang="en-US" sz="1400" i="1" dirty="0" smtClean="0">
                <a:cs typeface="Symbol" charset="2"/>
                <a:sym typeface="Wingdings"/>
              </a:rPr>
              <a:t>nor phase</a:t>
            </a:r>
            <a:r>
              <a:rPr lang="en-US" sz="1400" dirty="0" smtClean="0">
                <a:cs typeface="Symbol" charset="2"/>
                <a:sym typeface="Wingdings"/>
              </a:rPr>
              <a:t>)</a:t>
            </a:r>
          </a:p>
          <a:p>
            <a:pPr marL="1200150" lvl="2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Consistent with previous CLAS result</a:t>
            </a:r>
          </a:p>
          <a:p>
            <a:pPr marL="1200150" lvl="2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Consistent with </a:t>
            </a:r>
            <a:r>
              <a:rPr lang="en-US" sz="1400" dirty="0" err="1" smtClean="0">
                <a:cs typeface="Symbol" charset="2"/>
                <a:sym typeface="Wingdings"/>
              </a:rPr>
              <a:t>Pomeron</a:t>
            </a:r>
            <a:r>
              <a:rPr lang="en-US" sz="1400" dirty="0" smtClean="0">
                <a:cs typeface="Symbol" charset="2"/>
                <a:sym typeface="Wingdings"/>
              </a:rPr>
              <a:t> exchange</a:t>
            </a:r>
          </a:p>
          <a:p>
            <a:pPr marL="285750" indent="-285750">
              <a:buSzPct val="90000"/>
              <a:buFont typeface="Arial"/>
              <a:buChar char="•"/>
            </a:pPr>
            <a:r>
              <a:rPr lang="en-US" dirty="0" smtClean="0">
                <a:cs typeface="Symbol" charset="2"/>
                <a:sym typeface="Wingdings"/>
              </a:rPr>
              <a:t>Search for exotic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-25000" dirty="0" smtClean="0">
                <a:cs typeface="Symbol" charset="2"/>
                <a:sym typeface="Wingdings"/>
              </a:rPr>
              <a:t>1</a:t>
            </a:r>
            <a:r>
              <a:rPr lang="en-US" dirty="0" smtClean="0">
                <a:cs typeface="Symbol" charset="2"/>
                <a:sym typeface="Wingdings"/>
              </a:rPr>
              <a:t>(1400) in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hp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-  (p </a:t>
            </a:r>
            <a:r>
              <a:rPr lang="en-US" dirty="0" smtClean="0">
                <a:cs typeface="Symbol" charset="2"/>
                <a:sym typeface="Wingdings"/>
              </a:rPr>
              <a:t>exchange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)</a:t>
            </a:r>
          </a:p>
          <a:p>
            <a:pPr marL="742950" lvl="1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Clear signal for a</a:t>
            </a:r>
            <a:r>
              <a:rPr lang="en-US" sz="1400" baseline="-25000" dirty="0" smtClean="0">
                <a:cs typeface="Symbol" charset="2"/>
                <a:sym typeface="Wingdings"/>
              </a:rPr>
              <a:t>2</a:t>
            </a:r>
            <a:r>
              <a:rPr lang="en-US" sz="1400" dirty="0" smtClean="0">
                <a:cs typeface="Symbol" charset="2"/>
                <a:sym typeface="Wingdings"/>
              </a:rPr>
              <a:t>(1320)</a:t>
            </a:r>
          </a:p>
          <a:p>
            <a:pPr marL="742950" lvl="1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No evidence for </a:t>
            </a:r>
            <a:r>
              <a:rPr lang="en-US" sz="1400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400" baseline="-25000" dirty="0" smtClean="0">
                <a:cs typeface="Symbol" charset="2"/>
                <a:sym typeface="Wingdings"/>
              </a:rPr>
              <a:t>1</a:t>
            </a:r>
            <a:r>
              <a:rPr lang="en-US" sz="1400" dirty="0" smtClean="0">
                <a:cs typeface="Symbol" charset="2"/>
                <a:sym typeface="Wingdings"/>
              </a:rPr>
              <a:t>(1400)</a:t>
            </a:r>
          </a:p>
          <a:p>
            <a:pPr marL="742950" lvl="1" indent="-285750">
              <a:buSzPct val="90000"/>
              <a:buFont typeface="Arial"/>
              <a:buChar char="•"/>
            </a:pPr>
            <a:endParaRPr lang="en-US" sz="1400" dirty="0">
              <a:cs typeface="Symbol" charset="2"/>
              <a:sym typeface="Wingdings"/>
            </a:endParaRPr>
          </a:p>
          <a:p>
            <a:pPr marL="285750" indent="-285750">
              <a:buSzPct val="90000"/>
              <a:buFont typeface="Arial"/>
              <a:buChar char="•"/>
            </a:pPr>
            <a:r>
              <a:rPr lang="en-US" dirty="0" err="1" smtClean="0">
                <a:cs typeface="Symbol" charset="2"/>
                <a:sym typeface="Wingdings"/>
              </a:rPr>
              <a:t>Strangeonium</a:t>
            </a:r>
            <a:r>
              <a:rPr lang="en-US" dirty="0" smtClean="0">
                <a:cs typeface="Symbol" charset="2"/>
                <a:sym typeface="Wingdings"/>
              </a:rPr>
              <a:t>  (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f h</a:t>
            </a:r>
            <a:r>
              <a:rPr lang="en-US" dirty="0" smtClean="0">
                <a:cs typeface="Symbol" charset="2"/>
                <a:sym typeface="Wingdings"/>
              </a:rPr>
              <a:t>)</a:t>
            </a:r>
          </a:p>
          <a:p>
            <a:pPr marL="742950" lvl="1" indent="-285750">
              <a:buSzPct val="90000"/>
              <a:buFont typeface="Arial"/>
              <a:buChar char="•"/>
            </a:pPr>
            <a:r>
              <a:rPr lang="en-US" sz="1400" dirty="0" smtClean="0">
                <a:cs typeface="Symbol" charset="2"/>
                <a:sym typeface="Wingdings"/>
              </a:rPr>
              <a:t>No significant resonant structures</a:t>
            </a:r>
          </a:p>
          <a:p>
            <a:pPr lvl="2">
              <a:buSzPct val="90000"/>
            </a:pPr>
            <a:r>
              <a:rPr lang="en-US" sz="1400" dirty="0">
                <a:cs typeface="Symbol" charset="2"/>
                <a:sym typeface="Wingdings"/>
              </a:rPr>
              <a:t>	</a:t>
            </a:r>
            <a:r>
              <a:rPr lang="en-US" sz="1400" dirty="0" smtClean="0">
                <a:cs typeface="Symbol" charset="2"/>
                <a:sym typeface="Wingdings"/>
              </a:rPr>
              <a:t>	</a:t>
            </a:r>
          </a:p>
          <a:p>
            <a:pPr marL="1200150" lvl="2" indent="-285750">
              <a:buSzPct val="90000"/>
              <a:buFont typeface="Arial"/>
              <a:buChar char="•"/>
            </a:pPr>
            <a:endParaRPr lang="en-US" sz="1400" dirty="0">
              <a:cs typeface="Symbol" charset="2"/>
              <a:sym typeface="Wingdings"/>
            </a:endParaRPr>
          </a:p>
          <a:p>
            <a:pPr marL="285750" indent="-285750">
              <a:buSzPct val="90000"/>
              <a:buFont typeface="Arial"/>
              <a:buChar char="•"/>
            </a:pPr>
            <a:endParaRPr lang="en-US" dirty="0" smtClean="0">
              <a:cs typeface="Symbol" charset="2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cs typeface="Symbol" charset="2"/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  <a:sym typeface="Wingdings"/>
            </a:endParaRPr>
          </a:p>
          <a:p>
            <a:endParaRPr lang="en-US" dirty="0">
              <a:cs typeface="Symbol" charset="2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7" y="4370320"/>
            <a:ext cx="536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Prospects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Neutral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cs typeface="Symbol" charset="2"/>
              </a:rPr>
              <a:t>K</a:t>
            </a:r>
            <a:r>
              <a:rPr lang="en-US" baseline="-25000" dirty="0" err="1" smtClean="0">
                <a:cs typeface="Symbol" charset="2"/>
              </a:rPr>
              <a:t>s</a:t>
            </a:r>
            <a:r>
              <a:rPr lang="en-US" dirty="0" err="1" smtClean="0">
                <a:cs typeface="Symbol" charset="2"/>
              </a:rPr>
              <a:t>K</a:t>
            </a:r>
            <a:r>
              <a:rPr lang="en-US" baseline="-25000" dirty="0" err="1" smtClean="0">
                <a:cs typeface="Symbol" charset="2"/>
              </a:rPr>
              <a:t>s</a:t>
            </a:r>
            <a:endParaRPr lang="en-US" baseline="-25000" dirty="0" smtClean="0"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K</a:t>
            </a:r>
            <a:r>
              <a:rPr lang="en-US" baseline="30000" dirty="0" smtClean="0">
                <a:cs typeface="Symbol" charset="2"/>
              </a:rPr>
              <a:t>+</a:t>
            </a:r>
            <a:r>
              <a:rPr lang="en-US" dirty="0" smtClean="0">
                <a:cs typeface="Symbol" charset="2"/>
              </a:rPr>
              <a:t>K</a:t>
            </a:r>
            <a:r>
              <a:rPr lang="en-US" baseline="30000" dirty="0" smtClean="0">
                <a:cs typeface="Symbol" charset="2"/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020" y="5710416"/>
            <a:ext cx="786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Collaborative (</a:t>
            </a:r>
            <a:r>
              <a:rPr lang="en-US" dirty="0" err="1" smtClean="0"/>
              <a:t>Jlab,GWU</a:t>
            </a:r>
            <a:r>
              <a:rPr lang="en-US" dirty="0" smtClean="0"/>
              <a:t>) Effort to Include Baryon Resonances in PWA </a:t>
            </a:r>
            <a:endParaRPr lang="en-US" dirty="0"/>
          </a:p>
        </p:txBody>
      </p:sp>
      <p:pic>
        <p:nvPicPr>
          <p:cNvPr id="6" name="Picture 5" descr="K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36" y="3310940"/>
            <a:ext cx="3549880" cy="24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259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522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-25000" dirty="0"/>
              <a:t>1</a:t>
            </a:r>
            <a:r>
              <a:rPr lang="en-US" dirty="0"/>
              <a:t>(1600) phase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1025474"/>
            <a:ext cx="6924964" cy="5134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2460067" y="2450169"/>
            <a:ext cx="5540932" cy="13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885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(1600) phase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237" y="1200088"/>
            <a:ext cx="5913259" cy="48357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0003" y="1053063"/>
            <a:ext cx="8950245" cy="5146352"/>
            <a:chOff x="110002" y="1054100"/>
            <a:chExt cx="8950245" cy="5146352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10002" y="1054100"/>
              <a:ext cx="8950245" cy="5146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2400" y="1244114"/>
              <a:ext cx="6286500" cy="47371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3340091" y="1990144"/>
              <a:ext cx="870024" cy="7000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6436" y="1370099"/>
              <a:ext cx="1673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E852/1998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41454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Jackson Frame Angles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26" y="858009"/>
            <a:ext cx="7083789" cy="52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98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34" y="908134"/>
            <a:ext cx="6472252" cy="50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075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38" y="941839"/>
            <a:ext cx="6961961" cy="53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821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photoproduction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37" y="1138637"/>
            <a:ext cx="7504892" cy="52771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390154" y="5962075"/>
            <a:ext cx="4724692" cy="312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647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Wave Analysis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90789" y="1139834"/>
            <a:ext cx="7348042" cy="2559490"/>
            <a:chOff x="75985" y="1139834"/>
            <a:chExt cx="7348042" cy="2559490"/>
          </a:xfrm>
        </p:grpSpPr>
        <p:grpSp>
          <p:nvGrpSpPr>
            <p:cNvPr id="42" name="Group 41"/>
            <p:cNvGrpSpPr/>
            <p:nvPr/>
          </p:nvGrpSpPr>
          <p:grpSpPr>
            <a:xfrm>
              <a:off x="75985" y="1139834"/>
              <a:ext cx="1237473" cy="2344801"/>
              <a:chOff x="75985" y="1139834"/>
              <a:chExt cx="1237473" cy="2344801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5985" y="1139834"/>
                <a:ext cx="1237473" cy="911867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V="1">
                <a:off x="75985" y="2730175"/>
                <a:ext cx="1237473" cy="754460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1313458" y="2051701"/>
                <a:ext cx="0" cy="678473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38" name="Picture 37" descr="latex-image-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25" y="1202367"/>
                <a:ext cx="694722" cy="222311"/>
              </a:xfrm>
              <a:prstGeom prst="rect">
                <a:avLst/>
              </a:prstGeom>
            </p:spPr>
          </p:pic>
          <p:pic>
            <p:nvPicPr>
              <p:cNvPr id="41" name="Picture 40" descr="latex-image-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171" y="3122501"/>
                <a:ext cx="165100" cy="2032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2919678" y="1329384"/>
              <a:ext cx="2117053" cy="1139834"/>
              <a:chOff x="2919678" y="1313523"/>
              <a:chExt cx="2117053" cy="1139834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 flipV="1">
                <a:off x="3682861" y="1313523"/>
                <a:ext cx="1353870" cy="585778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3682861" y="1899300"/>
                <a:ext cx="1353870" cy="554057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4" name="TextBox 43"/>
              <p:cNvSpPr txBox="1"/>
              <p:nvPr/>
            </p:nvSpPr>
            <p:spPr>
              <a:xfrm>
                <a:off x="2919678" y="1916430"/>
                <a:ext cx="673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isobar</a:t>
                </a:r>
                <a:endParaRPr lang="en-US" sz="1400" dirty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313458" y="1139834"/>
              <a:ext cx="2369403" cy="2223967"/>
              <a:chOff x="1313458" y="1139834"/>
              <a:chExt cx="2369403" cy="2223967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1313458" y="1758601"/>
                <a:ext cx="1020372" cy="29310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2333830" y="1139834"/>
                <a:ext cx="1272616" cy="618767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2257845" y="1758601"/>
                <a:ext cx="1425016" cy="152401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1313458" y="2730174"/>
                <a:ext cx="824982" cy="417938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1491504" y="1529969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  <p:pic>
            <p:nvPicPr>
              <p:cNvPr id="46" name="Picture 45" descr="latex-image-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6754" y="3084401"/>
                <a:ext cx="800100" cy="279400"/>
              </a:xfrm>
              <a:prstGeom prst="rect">
                <a:avLst/>
              </a:prstGeom>
            </p:spPr>
          </p:pic>
        </p:grpSp>
        <p:pic>
          <p:nvPicPr>
            <p:cNvPr id="48" name="Picture 47" descr="latex-image-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7427" y="2835724"/>
              <a:ext cx="3276600" cy="863600"/>
            </a:xfrm>
            <a:prstGeom prst="rect">
              <a:avLst/>
            </a:prstGeom>
          </p:spPr>
        </p:pic>
        <p:cxnSp>
          <p:nvCxnSpPr>
            <p:cNvPr id="50" name="Straight Arrow Connector 49"/>
            <p:cNvCxnSpPr/>
            <p:nvPr/>
          </p:nvCxnSpPr>
          <p:spPr bwMode="auto">
            <a:xfrm flipH="1" flipV="1">
              <a:off x="1491504" y="2149401"/>
              <a:ext cx="4652440" cy="108555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2594350" y="1899301"/>
              <a:ext cx="3984225" cy="118510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4" name="Picture 53" descr="latex-image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0" y="4773547"/>
            <a:ext cx="3378200" cy="7874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12171" y="4103402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Likelihood function: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00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 g</a:t>
            </a:r>
            <a:r>
              <a:rPr lang="en-US" baseline="-25000" dirty="0" smtClean="0"/>
              <a:t>12</a:t>
            </a:r>
            <a:r>
              <a:rPr lang="en-US" dirty="0" smtClean="0"/>
              <a:t> run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0" y="924521"/>
            <a:ext cx="4034734" cy="2935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0" y="3859591"/>
            <a:ext cx="3135537" cy="25369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39922" y="1967609"/>
            <a:ext cx="5444435" cy="3255955"/>
            <a:chOff x="1501913" y="995783"/>
            <a:chExt cx="5444435" cy="3255955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501913" y="995783"/>
              <a:ext cx="5444435" cy="3255955"/>
            </a:xfrm>
            <a:prstGeom prst="roundRect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53470" y="1292087"/>
              <a:ext cx="4284270" cy="2431435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CLAS g</a:t>
              </a:r>
              <a:r>
                <a:rPr lang="en-US" sz="3200" baseline="-25000" dirty="0" smtClean="0">
                  <a:solidFill>
                    <a:schemeClr val="bg1"/>
                  </a:solidFill>
                </a:rPr>
                <a:t>12</a:t>
              </a:r>
              <a:r>
                <a:rPr lang="en-US" sz="3200" dirty="0" smtClean="0">
                  <a:solidFill>
                    <a:schemeClr val="bg1"/>
                  </a:solidFill>
                </a:rPr>
                <a:t> run</a:t>
              </a:r>
            </a:p>
            <a:p>
              <a:r>
                <a:rPr lang="en-US" sz="2400" dirty="0" err="1" smtClean="0">
                  <a:solidFill>
                    <a:schemeClr val="bg1"/>
                  </a:solidFill>
                </a:rPr>
                <a:t>E</a:t>
              </a:r>
              <a:r>
                <a:rPr lang="en-US" sz="2400" baseline="-25000" dirty="0" err="1" smtClean="0">
                  <a:solidFill>
                    <a:schemeClr val="bg1"/>
                  </a:solidFill>
                </a:rPr>
                <a:t>e</a:t>
              </a:r>
              <a:r>
                <a:rPr lang="en-US" sz="2400" dirty="0" smtClean="0">
                  <a:solidFill>
                    <a:schemeClr val="bg1"/>
                  </a:solidFill>
                </a:rPr>
                <a:t> = 5.715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GeV</a:t>
              </a:r>
              <a:endParaRPr lang="en-US" sz="2400" dirty="0" smtClean="0">
                <a:solidFill>
                  <a:schemeClr val="bg1"/>
                </a:solidFill>
              </a:endParaRP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I = 65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nA</a:t>
              </a:r>
              <a:endParaRPr lang="en-US" sz="2400" dirty="0" smtClean="0">
                <a:solidFill>
                  <a:schemeClr val="bg1"/>
                </a:solidFill>
              </a:endParaRPr>
            </a:p>
            <a:p>
              <a:r>
                <a:rPr lang="en-US" sz="2400" dirty="0" err="1" smtClean="0">
                  <a:solidFill>
                    <a:schemeClr val="bg1"/>
                  </a:solidFill>
                </a:rPr>
                <a:t>E</a:t>
              </a:r>
              <a:r>
                <a:rPr lang="en-US" sz="2400" baseline="-250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dirty="0" smtClean="0">
                  <a:solidFill>
                    <a:schemeClr val="bg1"/>
                  </a:solidFill>
                </a:rPr>
                <a:t> = 3.58-5.45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GeV</a:t>
              </a:r>
              <a:endParaRPr lang="en-US" sz="2400" dirty="0" smtClean="0">
                <a:solidFill>
                  <a:schemeClr val="bg1"/>
                </a:solidFill>
              </a:endParaRP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26.2 X 10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9</a:t>
              </a:r>
              <a:r>
                <a:rPr lang="en-US" sz="2400" dirty="0" smtClean="0">
                  <a:solidFill>
                    <a:schemeClr val="bg1"/>
                  </a:solidFill>
                </a:rPr>
                <a:t> triggers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  <a:latin typeface="Brush Script Std"/>
                  <a:cs typeface="Brush Script Std"/>
                </a:rPr>
                <a:t>L</a:t>
              </a:r>
              <a:r>
                <a:rPr lang="en-US" sz="2400" dirty="0" smtClean="0">
                  <a:solidFill>
                    <a:schemeClr val="bg1"/>
                  </a:solidFill>
                </a:rPr>
                <a:t> = 68 pb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-1</a:t>
              </a:r>
              <a:endParaRPr lang="en-US" sz="2400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054" y="1444448"/>
            <a:ext cx="4939303" cy="4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295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24" y="36228"/>
            <a:ext cx="3810000" cy="6223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84520" y="1159841"/>
            <a:ext cx="6286500" cy="3522594"/>
            <a:chOff x="402027" y="1003300"/>
            <a:chExt cx="6286500" cy="4838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027" y="1003300"/>
              <a:ext cx="6286500" cy="4838700"/>
            </a:xfrm>
            <a:prstGeom prst="rect">
              <a:avLst/>
            </a:prstGeom>
          </p:spPr>
        </p:pic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441" y="1772478"/>
              <a:ext cx="215900" cy="254000"/>
            </a:xfrm>
            <a:prstGeom prst="rect">
              <a:avLst/>
            </a:prstGeom>
          </p:spPr>
        </p:pic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357" y="4787348"/>
              <a:ext cx="203200" cy="2540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396" y="4703970"/>
              <a:ext cx="228600" cy="1778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076" y="2209248"/>
              <a:ext cx="571500" cy="3302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907" y="2519294"/>
              <a:ext cx="736876" cy="275219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970" y="1757017"/>
              <a:ext cx="177800" cy="1524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404" y="2905539"/>
              <a:ext cx="177800" cy="1524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74" y="3579191"/>
              <a:ext cx="177800" cy="1524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956" y="3433930"/>
            <a:ext cx="8662308" cy="30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751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</a:t>
            </a:r>
            <a:r>
              <a:rPr lang="en-US" dirty="0" err="1" smtClean="0">
                <a:latin typeface="Symbol" charset="2"/>
                <a:cs typeface="Symbol" charset="2"/>
              </a:rPr>
              <a:t>ppp</a:t>
            </a:r>
            <a:r>
              <a:rPr lang="en-US" dirty="0" smtClean="0"/>
              <a:t> mass spectra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1067726"/>
            <a:ext cx="7092401" cy="4713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0155" y="5960435"/>
            <a:ext cx="228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Bookwalter</a:t>
            </a:r>
            <a:r>
              <a:rPr lang="en-US" dirty="0" smtClean="0"/>
              <a:t> 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71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 background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7401" y="993913"/>
            <a:ext cx="8768934" cy="5188502"/>
            <a:chOff x="127401" y="993913"/>
            <a:chExt cx="8768934" cy="51885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01" y="993913"/>
              <a:ext cx="8768934" cy="4351129"/>
            </a:xfrm>
            <a:prstGeom prst="rect">
              <a:avLst/>
            </a:prstGeom>
          </p:spPr>
        </p:pic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61" y="5354983"/>
              <a:ext cx="2260600" cy="355600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61" y="5788715"/>
              <a:ext cx="2019300" cy="3937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22" y="1268896"/>
              <a:ext cx="533400" cy="3556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691" y="1302026"/>
              <a:ext cx="533400" cy="3556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170" y="1461880"/>
              <a:ext cx="533400" cy="1905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272" y="873111"/>
            <a:ext cx="7359706" cy="53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796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0" y="1065653"/>
            <a:ext cx="8275971" cy="49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777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eygandSRP">
  <a:themeElements>
    <a:clrScheme name="Powerpoint Template Lehman Review June 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 Lehman Review June 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werpoint Template Lehman Review June 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weygandSRP.potm</Template>
  <TotalTime>12282</TotalTime>
  <Words>503</Words>
  <Application>Microsoft Macintosh PowerPoint</Application>
  <PresentationFormat>On-screen Show (4:3)</PresentationFormat>
  <Paragraphs>94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weygandSRP</vt:lpstr>
      <vt:lpstr>Meson Spectroscopy at CLAS</vt:lpstr>
      <vt:lpstr>GLUE88/BNL </vt:lpstr>
      <vt:lpstr>photoproduction</vt:lpstr>
      <vt:lpstr>Partial Wave Analysis</vt:lpstr>
      <vt:lpstr>CLAS g12 run</vt:lpstr>
      <vt:lpstr>PowerPoint Presentation</vt:lpstr>
      <vt:lpstr>Raw ppp mass spectra</vt:lpstr>
      <vt:lpstr>Baryon background</vt:lpstr>
      <vt:lpstr>COMPASS </vt:lpstr>
      <vt:lpstr>a1(1260)/a2(1320)/p2(1670)</vt:lpstr>
      <vt:lpstr>PowerPoint Presentation</vt:lpstr>
      <vt:lpstr>p1(1600) phase</vt:lpstr>
      <vt:lpstr>PowerPoint Presentation</vt:lpstr>
      <vt:lpstr>PowerPoint Presentation</vt:lpstr>
      <vt:lpstr>               PWA</vt:lpstr>
      <vt:lpstr>a2(1320) Breit-Wigner</vt:lpstr>
      <vt:lpstr>PowerPoint Presentation</vt:lpstr>
      <vt:lpstr>PowerPoint Presentation</vt:lpstr>
      <vt:lpstr>Strangeonium</vt:lpstr>
      <vt:lpstr>PowerPoint Presentation</vt:lpstr>
      <vt:lpstr>PowerPoint Presentation</vt:lpstr>
      <vt:lpstr>Xeon Phi</vt:lpstr>
      <vt:lpstr>Summary</vt:lpstr>
      <vt:lpstr>Other Slides</vt:lpstr>
      <vt:lpstr>p1(1600) phase</vt:lpstr>
      <vt:lpstr>p1(1600) phase</vt:lpstr>
      <vt:lpstr>Jackson Frame Angles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Volker Burkert</dc:creator>
  <cp:lastModifiedBy>Andy Kowalski</cp:lastModifiedBy>
  <cp:revision>77</cp:revision>
  <dcterms:created xsi:type="dcterms:W3CDTF">2012-04-22T17:49:58Z</dcterms:created>
  <dcterms:modified xsi:type="dcterms:W3CDTF">2013-05-22T03:06:24Z</dcterms:modified>
</cp:coreProperties>
</file>