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5.xml" ContentType="application/vnd.openxmlformats-officedocument.presentationml.slide+xml"/>
  <Override PartName="/ppt/slides/slide38.xml" ContentType="application/vnd.openxmlformats-officedocument.presentationml.slide+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Masters/slideMaster2.xml" ContentType="application/vnd.openxmlformats-officedocument.presentationml.slideMaster+xml"/>
  <Override PartName="/ppt/slides/slide34.xml" ContentType="application/vnd.openxmlformats-officedocument.presentationml.slide+xml"/>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Default Extension="jpeg" ContentType="image/jpeg"/>
  <Override PartName="/ppt/tags/tag1.xml" ContentType="application/vnd.openxmlformats-officedocument.presentationml.tags+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tags/tag2.xml" ContentType="application/vnd.openxmlformats-officedocument.presentationml.tags+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tags/tag3.xml" ContentType="application/vnd.openxmlformats-officedocument.presentationml.tags+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tags/tag4.xml" ContentType="application/vnd.openxmlformats-officedocument.presentationml.tags+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autoCompressPictures="0">
  <p:sldMasterIdLst>
    <p:sldMasterId id="2147483660" r:id="rId1"/>
    <p:sldMasterId id="2147483665" r:id="rId2"/>
  </p:sldMasterIdLst>
  <p:notesMasterIdLst>
    <p:notesMasterId r:id="rId43"/>
  </p:notesMasterIdLst>
  <p:handoutMasterIdLst>
    <p:handoutMasterId r:id="rId44"/>
  </p:handoutMasterIdLst>
  <p:sldIdLst>
    <p:sldId id="455" r:id="rId3"/>
    <p:sldId id="398" r:id="rId4"/>
    <p:sldId id="454" r:id="rId5"/>
    <p:sldId id="369" r:id="rId6"/>
    <p:sldId id="379" r:id="rId7"/>
    <p:sldId id="285" r:id="rId8"/>
    <p:sldId id="339" r:id="rId9"/>
    <p:sldId id="409" r:id="rId10"/>
    <p:sldId id="381" r:id="rId11"/>
    <p:sldId id="435" r:id="rId12"/>
    <p:sldId id="438" r:id="rId13"/>
    <p:sldId id="439" r:id="rId14"/>
    <p:sldId id="443" r:id="rId15"/>
    <p:sldId id="434" r:id="rId16"/>
    <p:sldId id="308" r:id="rId17"/>
    <p:sldId id="309" r:id="rId18"/>
    <p:sldId id="374" r:id="rId19"/>
    <p:sldId id="375" r:id="rId20"/>
    <p:sldId id="444" r:id="rId21"/>
    <p:sldId id="431" r:id="rId22"/>
    <p:sldId id="342" r:id="rId23"/>
    <p:sldId id="421" r:id="rId24"/>
    <p:sldId id="459" r:id="rId25"/>
    <p:sldId id="414" r:id="rId26"/>
    <p:sldId id="422" r:id="rId27"/>
    <p:sldId id="423" r:id="rId28"/>
    <p:sldId id="384" r:id="rId29"/>
    <p:sldId id="426" r:id="rId30"/>
    <p:sldId id="386" r:id="rId31"/>
    <p:sldId id="427" r:id="rId32"/>
    <p:sldId id="436" r:id="rId33"/>
    <p:sldId id="408" r:id="rId34"/>
    <p:sldId id="446" r:id="rId35"/>
    <p:sldId id="411" r:id="rId36"/>
    <p:sldId id="416" r:id="rId37"/>
    <p:sldId id="447" r:id="rId38"/>
    <p:sldId id="450" r:id="rId39"/>
    <p:sldId id="452" r:id="rId40"/>
    <p:sldId id="453" r:id="rId41"/>
    <p:sldId id="43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schemeClr val="tx1"/>
    </p:penClr>
  </p:showPr>
  <p:clrMru>
    <a:srgbClr val="AAF9FF"/>
    <a:srgbClr val="93F3FF"/>
    <a:srgbClr val="00F000"/>
    <a:srgbClr val="00F600"/>
    <a:srgbClr val="FBFFB2"/>
    <a:srgbClr val="00C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2365" autoAdjust="0"/>
    <p:restoredTop sz="99258" autoAdjust="0"/>
  </p:normalViewPr>
  <p:slideViewPr>
    <p:cSldViewPr snapToGrid="0" snapToObjects="1">
      <p:cViewPr>
        <p:scale>
          <a:sx n="100" d="100"/>
          <a:sy n="100" d="100"/>
        </p:scale>
        <p:origin x="-1280" y="-512"/>
      </p:cViewPr>
      <p:guideLst>
        <p:guide orient="horz" pos="2160"/>
        <p:guide pos="2880"/>
      </p:guideLst>
    </p:cSldViewPr>
  </p:slideViewPr>
  <p:outlineViewPr>
    <p:cViewPr>
      <p:scale>
        <a:sx n="33" d="100"/>
        <a:sy n="33" d="100"/>
      </p:scale>
      <p:origin x="0" y="1584"/>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F7665DA-4786-9740-9CCF-771E314691D9}" type="datetimeFigureOut">
              <a:rPr lang="en-US" smtClean="0"/>
              <a:pPr/>
              <a:t>7/24/13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2F538B-3B99-FC4F-963D-2A55315F568E}"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EE8420-B105-D344-A631-3C3AA36BAA5F}" type="datetimeFigureOut">
              <a:rPr lang="en-US" smtClean="0"/>
              <a:pPr/>
              <a:t>7/24/13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3FCD19-2367-BC4F-B8EA-962B9C0F6941}"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JLab energy upgrade serves a broad experimental scientific program that one may broadly describe within 4 categories:</a:t>
            </a:r>
            <a:r>
              <a:rPr lang="en-US" baseline="0" dirty="0" smtClean="0"/>
              <a:t> 1) Better understanding the quark confinement through studies of the role of glue in meson and baryon spectroscopy. 2) The study of the multi-dimensional spatial and momentum structure of the nucleon from </a:t>
            </a:r>
            <a:r>
              <a:rPr lang="en-US" baseline="0" dirty="0" err="1" smtClean="0"/>
              <a:t>e.m</a:t>
            </a:r>
            <a:r>
              <a:rPr lang="en-US" baseline="0" dirty="0" smtClean="0"/>
              <a:t>. form factors and </a:t>
            </a:r>
            <a:r>
              <a:rPr lang="en-US" baseline="0" dirty="0" err="1" smtClean="0"/>
              <a:t>PDFs</a:t>
            </a:r>
            <a:r>
              <a:rPr lang="en-US" baseline="0" dirty="0" smtClean="0"/>
              <a:t> to GPDs and </a:t>
            </a:r>
            <a:r>
              <a:rPr lang="en-US" baseline="0" dirty="0" err="1" smtClean="0"/>
              <a:t>TMDs</a:t>
            </a:r>
            <a:r>
              <a:rPr lang="en-US" baseline="0" dirty="0" smtClean="0"/>
              <a:t>. 3) Strong interaction in nuclei and 4) The search for science beyond the Standard Model, especially through the precision measurement of fundamental quantities. Many of these topics are discussed in some detail in this paper.  </a:t>
            </a:r>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latin typeface="Arial" pitchFamily="34" charset="0"/>
            </a:endParaRPr>
          </a:p>
        </p:txBody>
      </p:sp>
      <p:sp>
        <p:nvSpPr>
          <p:cNvPr id="70660" name="Slide Number Placeholder 3"/>
          <p:cNvSpPr>
            <a:spLocks noGrp="1"/>
          </p:cNvSpPr>
          <p:nvPr>
            <p:ph type="sldNum" sz="quarter" idx="5"/>
          </p:nvPr>
        </p:nvSpPr>
        <p:spPr>
          <a:noFill/>
        </p:spPr>
        <p:txBody>
          <a:bodyPr/>
          <a:lstStyle/>
          <a:p>
            <a:fld id="{1ABEFEEF-CFD8-4AD5-A43F-19444676D7FE}" type="slidenum">
              <a:rPr lang="en-US" smtClean="0">
                <a:solidFill>
                  <a:prstClr val="black"/>
                </a:solidFill>
                <a:latin typeface="Arial" pitchFamily="34" charset="0"/>
              </a:rPr>
              <a:pPr/>
              <a:t>36</a:t>
            </a:fld>
            <a:endParaRPr lang="en-US" smtClean="0">
              <a:solidFill>
                <a:prstClr val="black"/>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now 57 fully approved experiments and if I include conditionally approved ones the number </a:t>
            </a:r>
            <a:r>
              <a:rPr lang="en-US" baseline="0" smtClean="0"/>
              <a:t>grows to 64. </a:t>
            </a:r>
            <a:endParaRPr lang="en-US" dirty="0" smtClean="0"/>
          </a:p>
        </p:txBody>
      </p:sp>
      <p:sp>
        <p:nvSpPr>
          <p:cNvPr id="4" name="Slide Number Placeholder 3"/>
          <p:cNvSpPr>
            <a:spLocks noGrp="1"/>
          </p:cNvSpPr>
          <p:nvPr>
            <p:ph type="sldNum" sz="quarter" idx="10"/>
          </p:nvPr>
        </p:nvSpPr>
        <p:spPr/>
        <p:txBody>
          <a:bodyPr/>
          <a:lstStyle/>
          <a:p>
            <a:pPr>
              <a:defRPr/>
            </a:pPr>
            <a:fld id="{21B21F3B-1523-4F60-8316-50BBDBB229E5}" type="slidenum">
              <a:rPr lang="en-US" smtClean="0"/>
              <a:pPr>
                <a:defRPr/>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One of the unresolved issues in neutron structure functions studies at high Bjorken </a:t>
            </a:r>
            <a:r>
              <a:rPr lang="en-US" b="1" dirty="0" err="1" smtClean="0"/>
              <a:t>x</a:t>
            </a:r>
            <a:r>
              <a:rPr lang="en-US" b="1" dirty="0" smtClean="0"/>
              <a:t> is the correction for the nuclear</a:t>
            </a:r>
            <a:r>
              <a:rPr lang="en-US" b="1" baseline="0" dirty="0" smtClean="0"/>
              <a:t> binding effect in deuteron. </a:t>
            </a:r>
            <a:r>
              <a:rPr lang="en-US" baseline="0" dirty="0" smtClean="0"/>
              <a:t>Different corrections have resulted in vastly different results. </a:t>
            </a:r>
            <a:r>
              <a:rPr lang="en-US" b="1" baseline="0" dirty="0" smtClean="0"/>
              <a:t>A model-independent way is to tag the neutron by measuring the spectator proton to very low momentum using, e.g. a gas target and a low density tracking detector.</a:t>
            </a:r>
            <a:r>
              <a:rPr lang="en-US" baseline="0" dirty="0" smtClean="0"/>
              <a:t> Protons with momentum down to 70 </a:t>
            </a:r>
            <a:r>
              <a:rPr lang="en-US" baseline="0" dirty="0" err="1" smtClean="0"/>
              <a:t>MeV/c</a:t>
            </a:r>
            <a:r>
              <a:rPr lang="en-US" baseline="0" dirty="0" smtClean="0"/>
              <a:t> (T=2.5MeV) must be detected. The corrections for the neutron momentum in deuteron is shown in this graph. The elastic peak and the resonance structure show up clearly. The corrected ratio F2n/F2p is shown with the red points. The ratio of </a:t>
            </a:r>
            <a:r>
              <a:rPr lang="en-US" baseline="0" dirty="0" err="1" smtClean="0"/>
              <a:t>d</a:t>
            </a:r>
            <a:r>
              <a:rPr lang="en-US" baseline="0" dirty="0" smtClean="0"/>
              <a:t>-quark to </a:t>
            </a:r>
            <a:r>
              <a:rPr lang="en-US" baseline="0" dirty="0" err="1" smtClean="0"/>
              <a:t>u</a:t>
            </a:r>
            <a:r>
              <a:rPr lang="en-US" baseline="0" dirty="0" smtClean="0"/>
              <a:t>-quark distribution functions is shown here.  The maximum </a:t>
            </a:r>
            <a:r>
              <a:rPr lang="en-US" baseline="0" dirty="0" err="1" smtClean="0"/>
              <a:t>xB</a:t>
            </a:r>
            <a:r>
              <a:rPr lang="en-US" baseline="0" dirty="0" smtClean="0"/>
              <a:t> is limited by the beam energy of 5.2 GeV. However, the trend is to rule out the scalar </a:t>
            </a:r>
            <a:r>
              <a:rPr lang="en-US" baseline="0" dirty="0" err="1" smtClean="0"/>
              <a:t>diquark</a:t>
            </a:r>
            <a:r>
              <a:rPr lang="en-US" baseline="0" dirty="0" smtClean="0"/>
              <a:t> model. Future experiments at the 12GeV upgrade will extend this range up to 0.9. </a:t>
            </a:r>
            <a:endParaRPr lang="en-US" dirty="0"/>
          </a:p>
        </p:txBody>
      </p:sp>
      <p:sp>
        <p:nvSpPr>
          <p:cNvPr id="4" name="Slide Number Placeholder 3"/>
          <p:cNvSpPr>
            <a:spLocks noGrp="1"/>
          </p:cNvSpPr>
          <p:nvPr>
            <p:ph type="sldNum" sz="quarter" idx="10"/>
          </p:nvPr>
        </p:nvSpPr>
        <p:spPr/>
        <p:txBody>
          <a:bodyPr/>
          <a:lstStyle/>
          <a:p>
            <a:fld id="{435AAFA4-0F86-2446-8958-2CE966002DFB}"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EC8D33E-1DB7-2343-BF4A-2B166B40BA4A}" type="slidenum">
              <a:rPr lang="en-US">
                <a:solidFill>
                  <a:prstClr val="black"/>
                </a:solidFill>
              </a:rPr>
              <a:pPr/>
              <a:t>7</a:t>
            </a:fld>
            <a:endParaRPr lang="en-US">
              <a:solidFill>
                <a:prstClr val="black"/>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3FCD19-2367-BC4F-B8EA-962B9C0F6941}"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6AAEB60-5917-754D-A183-898D0EC07CAF}" type="slidenum">
              <a:rPr lang="en-US"/>
              <a:pPr/>
              <a:t>10</a:t>
            </a:fld>
            <a:endParaRPr lang="en-US"/>
          </a:p>
        </p:txBody>
      </p:sp>
      <p:sp>
        <p:nvSpPr>
          <p:cNvPr id="24579" name="Rectangle 2"/>
          <p:cNvSpPr>
            <a:spLocks noGrp="1" noRot="1" noChangeAspect="1" noChangeArrowheads="1" noTextEdit="1"/>
          </p:cNvSpPr>
          <p:nvPr>
            <p:ph type="sldImg"/>
          </p:nvPr>
        </p:nvSpPr>
        <p:spPr>
          <a:xfrm>
            <a:off x="1143000" y="687388"/>
            <a:ext cx="4572000" cy="3429000"/>
          </a:xfrm>
          <a:ln/>
        </p:spPr>
      </p:sp>
      <p:sp>
        <p:nvSpPr>
          <p:cNvPr id="24580" name="Rectangle 3"/>
          <p:cNvSpPr>
            <a:spLocks noGrp="1" noChangeArrowheads="1"/>
          </p:cNvSpPr>
          <p:nvPr>
            <p:ph type="body" idx="1"/>
          </p:nvPr>
        </p:nvSpPr>
        <p:spPr>
          <a:xfrm>
            <a:off x="685800" y="4343400"/>
            <a:ext cx="5486400" cy="4113213"/>
          </a:xfrm>
          <a:noFill/>
          <a:ln/>
        </p:spPr>
        <p:txBody>
          <a:bodyPr/>
          <a:lstStyle/>
          <a:p>
            <a:r>
              <a:rPr lang="en-US" smtClean="0">
                <a:ea typeface="ＭＳ Ｐゴシック" charset="-128"/>
                <a:cs typeface="ＭＳ Ｐゴシック" charset="-128"/>
              </a:rPr>
              <a:t>The nucleon matrix element of the energy-momentum tensor is known to contain 3 form factors (R. Pagels, 1965). For a long time they were of little interest as the only known process where they could be directly measured is elastic scattering of gravitons off the nucleon. However, these form factors appear as moments of the unpolarized GPDs as shown here. The quark angular momentum in the nucleon is given by the 2</a:t>
            </a:r>
            <a:r>
              <a:rPr lang="en-US" baseline="30000" smtClean="0">
                <a:ea typeface="ＭＳ Ｐゴシック" charset="-128"/>
                <a:cs typeface="ＭＳ Ｐゴシック" charset="-128"/>
              </a:rPr>
              <a:t>nd</a:t>
            </a:r>
            <a:r>
              <a:rPr lang="en-US" smtClean="0">
                <a:ea typeface="ＭＳ Ｐゴシック" charset="-128"/>
                <a:cs typeface="ＭＳ Ｐゴシック" charset="-128"/>
              </a:rPr>
              <a:t> moment of the sum of GPD H and E. The mass and pressure distribution of the quarks are given by the 2</a:t>
            </a:r>
            <a:r>
              <a:rPr lang="en-US" baseline="30000" smtClean="0">
                <a:ea typeface="ＭＳ Ｐゴシック" charset="-128"/>
                <a:cs typeface="ＭＳ Ｐゴシック" charset="-128"/>
              </a:rPr>
              <a:t>nd</a:t>
            </a:r>
            <a:r>
              <a:rPr lang="en-US" smtClean="0">
                <a:ea typeface="ＭＳ Ｐゴシック" charset="-128"/>
                <a:cs typeface="ＭＳ Ｐゴシック" charset="-128"/>
              </a:rPr>
              <a:t> moment of H where the pressure is probed by parameter xi.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E11E62-5B89-4F94-B395-A77A1C43D642}" type="slidenum">
              <a:rPr lang="en-US">
                <a:solidFill>
                  <a:srgbClr val="000000"/>
                </a:solidFill>
              </a:rPr>
              <a:pPr fontAlgn="base">
                <a:spcBef>
                  <a:spcPct val="0"/>
                </a:spcBef>
                <a:spcAft>
                  <a:spcPct val="0"/>
                </a:spcAft>
              </a:pPr>
              <a:t>14</a:t>
            </a:fld>
            <a:endParaRPr lang="en-US">
              <a:solidFill>
                <a:srgbClr val="000000"/>
              </a:solidFill>
            </a:endParaRPr>
          </a:p>
        </p:txBody>
      </p:sp>
      <p:sp>
        <p:nvSpPr>
          <p:cNvPr id="44035" name="Rectangle 2"/>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p:spPr>
      </p:sp>
      <p:sp>
        <p:nvSpPr>
          <p:cNvPr id="44036" name="Rectangle 3"/>
          <p:cNvSpPr>
            <a:spLocks noGrp="1" noChangeArrowheads="1"/>
          </p:cNvSpPr>
          <p:nvPr>
            <p:ph type="body" idx="1"/>
          </p:nvPr>
        </p:nvSpPr>
        <p:spPr bwMode="auto">
          <a:xfrm>
            <a:off x="685800" y="4343400"/>
            <a:ext cx="5486400" cy="4113213"/>
          </a:xfrm>
          <a:noFill/>
        </p:spPr>
        <p:txBody>
          <a:bodyPr wrap="square" numCol="1" anchor="t" anchorCtr="0" compatLnSpc="1">
            <a:prstTxWarp prst="textNoShape">
              <a:avLst/>
            </a:prstTxWarp>
          </a:bodyPr>
          <a:lstStyle/>
          <a:p>
            <a:pPr>
              <a:spcBef>
                <a:spcPct val="0"/>
              </a:spcBef>
            </a:pPr>
            <a:r>
              <a:rPr lang="en-US" b="1" i="1" dirty="0" smtClean="0"/>
              <a:t>The kinematics range that can be covered in exclusive processes with high precision data</a:t>
            </a:r>
            <a:r>
              <a:rPr lang="en-US" dirty="0" smtClean="0"/>
              <a:t> is shown with this yellow area. This will be the only accelerator where </a:t>
            </a:r>
            <a:r>
              <a:rPr lang="en-US" dirty="0" err="1" smtClean="0"/>
              <a:t>rhe</a:t>
            </a:r>
            <a:r>
              <a:rPr lang="en-US" dirty="0" smtClean="0"/>
              <a:t> valence quark regime can be fully covered with high precision data. other existing machines, even at much higher energies can not cover this regime due to the much lower luminosity at HERA or COMPASS.  </a:t>
            </a:r>
          </a:p>
          <a:p>
            <a:pPr>
              <a:spcBef>
                <a:spcPct val="0"/>
              </a:spcBef>
            </a:pPr>
            <a:endParaRPr lang="en-US" dirty="0" smtClean="0"/>
          </a:p>
          <a:p>
            <a:pPr>
              <a:spcBef>
                <a:spcPct val="0"/>
              </a:spcBef>
            </a:pPr>
            <a:r>
              <a:rPr lang="en-US" dirty="0" smtClean="0"/>
              <a:t>My own personal view is that several experiments, in some of which I participated, </a:t>
            </a:r>
            <a:r>
              <a:rPr lang="en-US" dirty="0" err="1" smtClean="0"/>
              <a:t>eg</a:t>
            </a:r>
            <a:r>
              <a:rPr lang="en-US" dirty="0" smtClean="0"/>
              <a:t> EMC and E665, but also  HERA, the physics, especially at high x was limited  by the lack of luminosity. </a:t>
            </a:r>
          </a:p>
          <a:p>
            <a:pPr>
              <a:spcBef>
                <a:spcPct val="0"/>
              </a:spcBef>
            </a:pPr>
            <a:endParaRPr lang="en-US" dirty="0" smtClean="0"/>
          </a:p>
          <a:p>
            <a:pPr>
              <a:spcBef>
                <a:spcPct val="0"/>
              </a:spcBef>
            </a:pPr>
            <a:r>
              <a:rPr lang="en-US" dirty="0" smtClean="0"/>
              <a:t>Jefferson Lab has luminosity, also good spin control in both beam and targets. </a:t>
            </a:r>
          </a:p>
          <a:p>
            <a:pPr>
              <a:spcBef>
                <a:spcPct val="0"/>
              </a:spcBef>
            </a:pPr>
            <a:endParaRPr lang="en-US" dirty="0" smtClean="0"/>
          </a:p>
          <a:p>
            <a:pPr>
              <a:spcBef>
                <a:spcPct val="0"/>
              </a:spcBef>
            </a:pPr>
            <a:r>
              <a:rPr lang="en-US" dirty="0" smtClean="0"/>
              <a:t>So high x is  (still) there for the taking and given 12 </a:t>
            </a:r>
            <a:r>
              <a:rPr lang="en-US" dirty="0" err="1" smtClean="0"/>
              <a:t>GeV</a:t>
            </a:r>
            <a:r>
              <a:rPr lang="en-US" dirty="0" smtClean="0"/>
              <a:t>, it is accessible </a:t>
            </a:r>
            <a:r>
              <a:rPr lang="en-US" dirty="0" err="1" smtClean="0"/>
              <a:t>kinematically</a:t>
            </a:r>
            <a:r>
              <a:rPr lang="en-US" dirty="0" smtClean="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a:latin typeface="Times New Roman" pitchFamily="-109" charset="0"/>
              <a:ea typeface="ＭＳ Ｐゴシック" pitchFamily="-109" charset="-128"/>
              <a:cs typeface="ＭＳ Ｐゴシック" pitchFamily="-109" charset="-128"/>
            </a:endParaRPr>
          </a:p>
        </p:txBody>
      </p:sp>
      <p:sp>
        <p:nvSpPr>
          <p:cNvPr id="71684" name="Slide Number Placeholder 3"/>
          <p:cNvSpPr>
            <a:spLocks noGrp="1"/>
          </p:cNvSpPr>
          <p:nvPr>
            <p:ph type="sldNum" sz="quarter" idx="5"/>
          </p:nvPr>
        </p:nvSpPr>
        <p:spPr>
          <a:xfrm>
            <a:off x="3884853" y="8685235"/>
            <a:ext cx="2971592" cy="457200"/>
          </a:xfrm>
          <a:prstGeom prst="rect">
            <a:avLst/>
          </a:prstGeom>
          <a:noFill/>
        </p:spPr>
        <p:txBody>
          <a:bodyPr lIns="89928" tIns="44964" rIns="89928" bIns="44964"/>
          <a:lstStyle/>
          <a:p>
            <a:fld id="{CFBDE3D9-521D-E340-B323-98F9B20604F4}" type="slidenum">
              <a:rPr lang="en-US"/>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r>
              <a:rPr lang="en-US" smtClean="0">
                <a:ea typeface="ＭＳ Ｐゴシック" charset="-128"/>
                <a:cs typeface="ＭＳ Ｐゴシック" charset="-128"/>
              </a:rPr>
              <a:t> … the graphs shows the projected uncertainties of the x and Pt dependences of the asymmetry for different pion and kaon  flavors. </a:t>
            </a:r>
          </a:p>
        </p:txBody>
      </p:sp>
      <p:sp>
        <p:nvSpPr>
          <p:cNvPr id="31748" name="Slide Number Placeholder 3"/>
          <p:cNvSpPr>
            <a:spLocks noGrp="1"/>
          </p:cNvSpPr>
          <p:nvPr>
            <p:ph type="sldNum" sz="quarter" idx="5"/>
          </p:nvPr>
        </p:nvSpPr>
        <p:spPr>
          <a:noFill/>
        </p:spPr>
        <p:txBody>
          <a:bodyPr/>
          <a:lstStyle/>
          <a:p>
            <a:fld id="{E5F7CB80-2E0B-C24D-8053-7CFB81237DD3}" type="slidenum">
              <a:rPr lang="en-US" smtClean="0"/>
              <a:pPr/>
              <a:t>27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
          <p:cNvSpPr>
            <a:spLocks noGrp="1"/>
          </p:cNvSpPr>
          <p:nvPr>
            <p:ph type="dt" sz="half" idx="10"/>
          </p:nvPr>
        </p:nvSpPr>
        <p:spPr>
          <a:xfrm>
            <a:off x="479096" y="6492875"/>
            <a:ext cx="801776" cy="365125"/>
          </a:xfrm>
          <a:prstGeom prst="rect">
            <a:avLst/>
          </a:prstGeom>
        </p:spPr>
        <p:txBody>
          <a:bodyPr/>
          <a:lstStyle>
            <a:lvl1pPr>
              <a:defRPr sz="1400"/>
            </a:lvl1pPr>
          </a:lstStyle>
          <a:p>
            <a:fld id="{D05BEFD6-0685-664B-8170-9A983BAAC0B7}" type="datetime1">
              <a:rPr lang="en-US" smtClean="0">
                <a:solidFill>
                  <a:prstClr val="black"/>
                </a:solidFill>
              </a:rPr>
              <a:pPr/>
              <a:t>7/24/13</a:t>
            </a:fld>
            <a:endParaRPr lang="en-US" dirty="0">
              <a:solidFill>
                <a:prstClr val="black"/>
              </a:solidFill>
            </a:endParaRPr>
          </a:p>
        </p:txBody>
      </p:sp>
      <p:sp>
        <p:nvSpPr>
          <p:cNvPr id="5" name="Footer Placeholder 2"/>
          <p:cNvSpPr>
            <a:spLocks noGrp="1"/>
          </p:cNvSpPr>
          <p:nvPr>
            <p:ph type="ftr" sz="quarter" idx="11"/>
          </p:nvPr>
        </p:nvSpPr>
        <p:spPr>
          <a:xfrm>
            <a:off x="3010601" y="6492875"/>
            <a:ext cx="3625139" cy="365125"/>
          </a:xfrm>
          <a:prstGeom prst="rect">
            <a:avLst/>
          </a:prstGeom>
        </p:spPr>
        <p:txBody>
          <a:bodyPr/>
          <a:lstStyle>
            <a:lvl1pPr>
              <a:defRPr sz="1400"/>
            </a:lvl1pPr>
          </a:lstStyle>
          <a:p>
            <a:r>
              <a:rPr lang="en-US" smtClean="0">
                <a:solidFill>
                  <a:prstClr val="black"/>
                </a:solidFill>
              </a:rPr>
              <a:t>CLAS Collaboration Meeting 6/20-22, 2013</a:t>
            </a:r>
            <a:endParaRPr lang="en-US" dirty="0">
              <a:solidFill>
                <a:prstClr val="black"/>
              </a:solidFill>
            </a:endParaRPr>
          </a:p>
        </p:txBody>
      </p:sp>
      <p:sp>
        <p:nvSpPr>
          <p:cNvPr id="6" name="Slide Number Placeholder 3"/>
          <p:cNvSpPr>
            <a:spLocks noGrp="1"/>
          </p:cNvSpPr>
          <p:nvPr>
            <p:ph type="sldNum" sz="quarter" idx="12"/>
          </p:nvPr>
        </p:nvSpPr>
        <p:spPr>
          <a:xfrm>
            <a:off x="7834116" y="6492875"/>
            <a:ext cx="584643" cy="365125"/>
          </a:xfrm>
          <a:prstGeom prst="rect">
            <a:avLst/>
          </a:prstGeom>
        </p:spPr>
        <p:txBody>
          <a:bodyPr/>
          <a:lstStyle>
            <a:lvl1pPr>
              <a:defRPr sz="1400"/>
            </a:lvl1pPr>
          </a:lstStyle>
          <a:p>
            <a:fld id="{9E041EDE-50F2-FD49-B156-DFB8E5BC9437}" type="slidenum">
              <a:rPr lang="en-US" smtClean="0">
                <a:solidFill>
                  <a:prstClr val="black"/>
                </a:solidFill>
              </a:rPr>
              <a:pPr/>
              <a:t>‹#›</a:t>
            </a:fld>
            <a:endParaRPr lang="en-US" dirty="0">
              <a:solidFill>
                <a:prstClr val="black"/>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2" name="Line 6"/>
          <p:cNvSpPr>
            <a:spLocks noChangeShapeType="1"/>
          </p:cNvSpPr>
          <p:nvPr userDrawn="1"/>
        </p:nvSpPr>
        <p:spPr bwMode="auto">
          <a:xfrm>
            <a:off x="3175" y="6554788"/>
            <a:ext cx="9140825" cy="0"/>
          </a:xfrm>
          <a:prstGeom prst="line">
            <a:avLst/>
          </a:prstGeom>
          <a:noFill/>
          <a:ln w="133350">
            <a:solidFill>
              <a:srgbClr val="00279F"/>
            </a:solidFill>
            <a:round/>
            <a:headEnd/>
            <a:tailEnd/>
          </a:ln>
          <a:effectLst/>
        </p:spPr>
        <p:txBody>
          <a:bodyPr wrap="none" anchor="ctr"/>
          <a:lstStyle/>
          <a:p>
            <a:pPr defTabSz="914400" eaLnBrk="0" fontAlgn="base" hangingPunct="0">
              <a:spcBef>
                <a:spcPct val="0"/>
              </a:spcBef>
              <a:spcAft>
                <a:spcPct val="0"/>
              </a:spcAft>
              <a:defRPr/>
            </a:pPr>
            <a:endParaRPr lang="en-US" sz="2400">
              <a:solidFill>
                <a:srgbClr val="000000"/>
              </a:solidFill>
              <a:latin typeface="Times New Roman" pitchFamily="18" charset="0"/>
              <a:ea typeface="ＭＳ Ｐゴシック" charset="-128"/>
              <a:cs typeface="ＭＳ Ｐゴシック" charset="-128"/>
            </a:endParaRPr>
          </a:p>
        </p:txBody>
      </p:sp>
      <p:sp>
        <p:nvSpPr>
          <p:cNvPr id="792584" name="Rectangle 8"/>
          <p:cNvSpPr>
            <a:spLocks noChangeArrowheads="1"/>
          </p:cNvSpPr>
          <p:nvPr userDrawn="1"/>
        </p:nvSpPr>
        <p:spPr bwMode="auto">
          <a:xfrm>
            <a:off x="2898601" y="6484453"/>
            <a:ext cx="3078813" cy="141064"/>
          </a:xfrm>
          <a:prstGeom prst="rect">
            <a:avLst/>
          </a:prstGeom>
          <a:solidFill>
            <a:schemeClr val="bg1"/>
          </a:solidFill>
          <a:ln w="9525">
            <a:noFill/>
            <a:miter lim="800000"/>
            <a:headEnd/>
            <a:tailEnd/>
          </a:ln>
        </p:spPr>
        <p:txBody>
          <a:bodyPr wrap="square" lIns="0" tIns="0" rIns="0" bIns="0">
            <a:prstTxWarp prst="textNoShape">
              <a:avLst/>
            </a:prstTxWarp>
            <a:spAutoFit/>
          </a:bodyPr>
          <a:lstStyle/>
          <a:p>
            <a:pPr defTabSz="914400" eaLnBrk="0" fontAlgn="base" hangingPunct="0">
              <a:lnSpc>
                <a:spcPct val="80000"/>
              </a:lnSpc>
              <a:spcBef>
                <a:spcPct val="0"/>
              </a:spcBef>
              <a:spcAft>
                <a:spcPct val="0"/>
              </a:spcAft>
              <a:defRPr/>
            </a:pPr>
            <a:r>
              <a:rPr lang="en-US" sz="1100" dirty="0">
                <a:solidFill>
                  <a:srgbClr val="000000"/>
                </a:solidFill>
                <a:ea typeface="ＭＳ Ｐゴシック" charset="-128"/>
                <a:cs typeface="ＭＳ Ｐゴシック" charset="-128"/>
              </a:rPr>
              <a:t>   </a:t>
            </a:r>
            <a:r>
              <a:rPr lang="en-US" sz="1100" dirty="0" smtClean="0">
                <a:solidFill>
                  <a:srgbClr val="000000"/>
                </a:solidFill>
                <a:ea typeface="ＭＳ Ｐゴシック" charset="-128"/>
                <a:cs typeface="ＭＳ Ｐゴシック" charset="-128"/>
              </a:rPr>
              <a:t> IWHSS</a:t>
            </a:r>
            <a:r>
              <a:rPr lang="en-US" sz="1100" baseline="0" dirty="0" smtClean="0">
                <a:solidFill>
                  <a:srgbClr val="000000"/>
                </a:solidFill>
                <a:ea typeface="ＭＳ Ｐゴシック" charset="-128"/>
                <a:cs typeface="ＭＳ Ｐゴシック" charset="-128"/>
              </a:rPr>
              <a:t>, Erlangen, Germany, July 22-24, 2013</a:t>
            </a:r>
            <a:r>
              <a:rPr lang="en-US" sz="1100" dirty="0" smtClean="0">
                <a:solidFill>
                  <a:srgbClr val="000000"/>
                </a:solidFill>
                <a:ea typeface="ＭＳ Ｐゴシック" charset="-128"/>
                <a:cs typeface="ＭＳ Ｐゴシック" charset="-128"/>
              </a:rPr>
              <a:t> </a:t>
            </a:r>
            <a:endParaRPr lang="en-US" sz="1100" dirty="0">
              <a:solidFill>
                <a:srgbClr val="000000"/>
              </a:solidFill>
              <a:ea typeface="ＭＳ Ｐゴシック" charset="-128"/>
              <a:cs typeface="ＭＳ Ｐゴシック" charset="-128"/>
            </a:endParaRPr>
          </a:p>
        </p:txBody>
      </p:sp>
      <p:pic>
        <p:nvPicPr>
          <p:cNvPr id="1031" name="Picture 9"/>
          <p:cNvPicPr>
            <a:picLocks noChangeAspect="1" noChangeArrowheads="1"/>
          </p:cNvPicPr>
          <p:nvPr userDrawn="1"/>
        </p:nvPicPr>
        <p:blipFill>
          <a:blip r:embed="rId6"/>
          <a:srcRect/>
          <a:stretch>
            <a:fillRect/>
          </a:stretch>
        </p:blipFill>
        <p:spPr bwMode="auto">
          <a:xfrm>
            <a:off x="7339013" y="6327775"/>
            <a:ext cx="1612900" cy="536575"/>
          </a:xfrm>
          <a:prstGeom prst="rect">
            <a:avLst/>
          </a:prstGeom>
          <a:noFill/>
          <a:ln w="9525">
            <a:noFill/>
            <a:miter lim="800000"/>
            <a:headEnd/>
            <a:tailEnd/>
          </a:ln>
        </p:spPr>
      </p:pic>
      <p:sp>
        <p:nvSpPr>
          <p:cNvPr id="792586" name="Rectangle 10"/>
          <p:cNvSpPr>
            <a:spLocks noChangeArrowheads="1"/>
          </p:cNvSpPr>
          <p:nvPr userDrawn="1"/>
        </p:nvSpPr>
        <p:spPr bwMode="auto">
          <a:xfrm>
            <a:off x="6615113" y="6434138"/>
            <a:ext cx="633507" cy="230832"/>
          </a:xfrm>
          <a:prstGeom prst="rect">
            <a:avLst/>
          </a:prstGeom>
          <a:noFill/>
          <a:ln w="9525">
            <a:noFill/>
            <a:miter lim="800000"/>
            <a:headEnd/>
            <a:tailEnd/>
          </a:ln>
          <a:effectLst/>
        </p:spPr>
        <p:txBody>
          <a:bodyPr wrap="none">
            <a:prstTxWarp prst="textNoShape">
              <a:avLst/>
            </a:prstTxWarp>
            <a:spAutoFit/>
          </a:bodyPr>
          <a:lstStyle/>
          <a:p>
            <a:pPr defTabSz="914400" eaLnBrk="0" fontAlgn="base" hangingPunct="0">
              <a:spcBef>
                <a:spcPct val="0"/>
              </a:spcBef>
              <a:spcAft>
                <a:spcPct val="0"/>
              </a:spcAft>
              <a:defRPr/>
            </a:pPr>
            <a:r>
              <a:rPr lang="en-US" sz="900" dirty="0">
                <a:solidFill>
                  <a:srgbClr val="FFFFFF"/>
                </a:solidFill>
                <a:ea typeface="ＭＳ Ｐゴシック" pitchFamily="35" charset="-128"/>
                <a:cs typeface="ＭＳ Ｐゴシック" pitchFamily="35" charset="-128"/>
              </a:rPr>
              <a:t>Page </a:t>
            </a:r>
            <a:fld id="{F71E418F-05F8-5B44-A2D5-7D3A08B29BDB}" type="slidenum">
              <a:rPr lang="en-US" sz="900" smtClean="0">
                <a:solidFill>
                  <a:srgbClr val="FFFFFF"/>
                </a:solidFill>
                <a:ea typeface="ＭＳ Ｐゴシック" pitchFamily="35" charset="-128"/>
                <a:cs typeface="ＭＳ Ｐゴシック" pitchFamily="35" charset="-128"/>
              </a:rPr>
              <a:pPr defTabSz="914400" eaLnBrk="0" fontAlgn="base" hangingPunct="0">
                <a:spcBef>
                  <a:spcPct val="0"/>
                </a:spcBef>
                <a:spcAft>
                  <a:spcPct val="0"/>
                </a:spcAft>
                <a:defRPr/>
              </a:pPr>
              <a:t>‹#›</a:t>
            </a:fld>
            <a:endParaRPr lang="en-US" sz="900" dirty="0">
              <a:solidFill>
                <a:srgbClr val="FFFFFF"/>
              </a:solidFill>
              <a:ea typeface="ＭＳ Ｐゴシック" pitchFamily="35" charset="-128"/>
              <a:cs typeface="ＭＳ Ｐゴシック" pitchFamily="35" charset="-128"/>
            </a:endParaRPr>
          </a:p>
        </p:txBody>
      </p:sp>
      <p:pic>
        <p:nvPicPr>
          <p:cNvPr id="1033" name="Picture 13"/>
          <p:cNvPicPr>
            <a:picLocks noChangeAspect="1" noChangeArrowheads="1"/>
          </p:cNvPicPr>
          <p:nvPr userDrawn="1"/>
        </p:nvPicPr>
        <p:blipFill>
          <a:blip r:embed="rId7"/>
          <a:srcRect/>
          <a:stretch>
            <a:fillRect/>
          </a:stretch>
        </p:blipFill>
        <p:spPr bwMode="auto">
          <a:xfrm>
            <a:off x="1020763" y="6400800"/>
            <a:ext cx="800100" cy="457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2" r:id="rId4"/>
  </p:sldLayoutIdLst>
  <p:timing>
    <p:tnLst>
      <p:par>
        <p:cTn id="1" dur="indefinite" restart="never" nodeType="tmRoot"/>
      </p:par>
    </p:tnLst>
  </p:timing>
  <p:hf hdr="0"/>
  <p:txStyles>
    <p:titleStyle>
      <a:lvl1pPr algn="ctr" rtl="0" eaLnBrk="0" fontAlgn="base" hangingPunct="0">
        <a:spcBef>
          <a:spcPct val="0"/>
        </a:spcBef>
        <a:spcAft>
          <a:spcPct val="0"/>
        </a:spcAft>
        <a:defRPr sz="3600" b="1">
          <a:solidFill>
            <a:srgbClr val="333399"/>
          </a:solidFill>
          <a:latin typeface="Calibri"/>
          <a:ea typeface="ＭＳ Ｐゴシック" pitchFamily="-111" charset="-128"/>
          <a:cs typeface="Calibri"/>
        </a:defRPr>
      </a:lvl1pPr>
      <a:lvl2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b="1">
          <a:solidFill>
            <a:srgbClr val="333399"/>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a:solidFill>
            <a:srgbClr val="000090"/>
          </a:solidFill>
          <a:latin typeface="Calibri"/>
          <a:ea typeface="ＭＳ Ｐゴシック" pitchFamily="-111" charset="-128"/>
          <a:cs typeface="Calibri"/>
        </a:defRPr>
      </a:lvl1pPr>
      <a:lvl2pPr marL="576263" indent="-233363" algn="l" rtl="0" eaLnBrk="0" fontAlgn="base" hangingPunct="0">
        <a:spcBef>
          <a:spcPct val="20000"/>
        </a:spcBef>
        <a:spcAft>
          <a:spcPct val="0"/>
        </a:spcAft>
        <a:buChar char="–"/>
        <a:defRPr sz="2400">
          <a:solidFill>
            <a:srgbClr val="000090"/>
          </a:solidFill>
          <a:latin typeface="Calibri"/>
          <a:ea typeface="ＭＳ Ｐゴシック" pitchFamily="-111" charset="-128"/>
          <a:cs typeface="Calibri"/>
        </a:defRPr>
      </a:lvl2pPr>
      <a:lvl3pPr marL="9191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3pPr>
      <a:lvl4pPr marL="12620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4pPr>
      <a:lvl5pPr marL="1604963" indent="-228600" algn="l" rtl="0" eaLnBrk="0" fontAlgn="base" hangingPunct="0">
        <a:spcBef>
          <a:spcPct val="20000"/>
        </a:spcBef>
        <a:spcAft>
          <a:spcPct val="0"/>
        </a:spcAft>
        <a:buChar char="»"/>
        <a:defRPr sz="2000">
          <a:solidFill>
            <a:srgbClr val="000090"/>
          </a:solidFill>
          <a:latin typeface="Calibri"/>
          <a:ea typeface="ＭＳ Ｐゴシック" pitchFamily="-111" charset="-128"/>
          <a:cs typeface="Calibri"/>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4" name="TextBox 13"/>
          <p:cNvSpPr txBox="1"/>
          <p:nvPr userDrawn="1"/>
        </p:nvSpPr>
        <p:spPr>
          <a:xfrm>
            <a:off x="0" y="-1"/>
            <a:ext cx="9144000" cy="6400800"/>
          </a:xfrm>
          <a:prstGeom prst="rect">
            <a:avLst/>
          </a:prstGeom>
          <a:gradFill>
            <a:gsLst>
              <a:gs pos="0">
                <a:schemeClr val="bg2">
                  <a:tint val="40000"/>
                  <a:satMod val="350000"/>
                </a:schemeClr>
              </a:gs>
              <a:gs pos="40000">
                <a:schemeClr val="bg2">
                  <a:tint val="45000"/>
                  <a:shade val="99000"/>
                  <a:satMod val="350000"/>
                </a:schemeClr>
              </a:gs>
              <a:gs pos="100000">
                <a:schemeClr val="bg2">
                  <a:shade val="20000"/>
                  <a:satMod val="255000"/>
                </a:schemeClr>
              </a:gs>
            </a:gsLst>
            <a:path path="circle">
              <a:fillToRect l="50000" t="-80000" r="50000" b="180000"/>
            </a:path>
          </a:gradFill>
        </p:spPr>
        <p:txBody>
          <a:bodyPr wrap="square" rtlCol="0">
            <a:spAutoFit/>
          </a:bodyPr>
          <a:lstStyle/>
          <a:p>
            <a:pPr algn="ctr" defTabSz="914400"/>
            <a:endParaRPr lang="en-US" sz="3200" b="1" dirty="0">
              <a:solidFill>
                <a:srgbClr val="002060"/>
              </a:solidFill>
              <a:latin typeface="Arial" pitchFamily="34" charset="0"/>
              <a:cs typeface="Arial" pitchFamily="34" charset="0"/>
            </a:endParaRPr>
          </a:p>
        </p:txBody>
      </p:sp>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Line 10"/>
          <p:cNvSpPr>
            <a:spLocks noChangeShapeType="1"/>
          </p:cNvSpPr>
          <p:nvPr userDrawn="1"/>
        </p:nvSpPr>
        <p:spPr bwMode="auto">
          <a:xfrm>
            <a:off x="0" y="914400"/>
            <a:ext cx="9144000" cy="0"/>
          </a:xfrm>
          <a:prstGeom prst="line">
            <a:avLst/>
          </a:prstGeom>
          <a:noFill/>
          <a:ln w="63500">
            <a:solidFill>
              <a:srgbClr val="C0C0C0"/>
            </a:solidFill>
            <a:round/>
            <a:headEnd/>
            <a:tailEnd/>
          </a:ln>
          <a:effectLst/>
        </p:spPr>
        <p:txBody>
          <a:bodyPr/>
          <a:lstStyle/>
          <a:p>
            <a:pPr defTabSz="914400" eaLnBrk="0" fontAlgn="base" hangingPunct="0">
              <a:spcBef>
                <a:spcPct val="0"/>
              </a:spcBef>
              <a:spcAft>
                <a:spcPct val="0"/>
              </a:spcAft>
              <a:defRPr/>
            </a:pPr>
            <a:endParaRPr lang="en-US" sz="2400">
              <a:solidFill>
                <a:srgbClr val="000000"/>
              </a:solidFill>
            </a:endParaRPr>
          </a:p>
        </p:txBody>
      </p:sp>
      <p:sp>
        <p:nvSpPr>
          <p:cNvPr id="12" name="Date Placeholder 1"/>
          <p:cNvSpPr>
            <a:spLocks noGrp="1"/>
          </p:cNvSpPr>
          <p:nvPr>
            <p:ph type="dt" sz="half" idx="2"/>
          </p:nvPr>
        </p:nvSpPr>
        <p:spPr>
          <a:xfrm>
            <a:off x="479096" y="6492875"/>
            <a:ext cx="801776" cy="365125"/>
          </a:xfrm>
          <a:prstGeom prst="rect">
            <a:avLst/>
          </a:prstGeom>
        </p:spPr>
        <p:txBody>
          <a:bodyPr/>
          <a:lstStyle>
            <a:lvl1pPr>
              <a:defRPr sz="1400"/>
            </a:lvl1pPr>
          </a:lstStyle>
          <a:p>
            <a:fld id="{36454FBA-B458-8E47-B703-5158D98F9A88}" type="datetime1">
              <a:rPr lang="en-US" smtClean="0">
                <a:solidFill>
                  <a:prstClr val="black"/>
                </a:solidFill>
              </a:rPr>
              <a:pPr/>
              <a:t>7/24/13</a:t>
            </a:fld>
            <a:endParaRPr lang="en-US" dirty="0">
              <a:solidFill>
                <a:prstClr val="black"/>
              </a:solidFill>
            </a:endParaRPr>
          </a:p>
        </p:txBody>
      </p:sp>
      <p:sp>
        <p:nvSpPr>
          <p:cNvPr id="15" name="Footer Placeholder 2"/>
          <p:cNvSpPr>
            <a:spLocks noGrp="1"/>
          </p:cNvSpPr>
          <p:nvPr>
            <p:ph type="ftr" sz="quarter" idx="3"/>
          </p:nvPr>
        </p:nvSpPr>
        <p:spPr>
          <a:xfrm>
            <a:off x="3010601" y="6492875"/>
            <a:ext cx="3625139" cy="365125"/>
          </a:xfrm>
          <a:prstGeom prst="rect">
            <a:avLst/>
          </a:prstGeom>
        </p:spPr>
        <p:txBody>
          <a:bodyPr/>
          <a:lstStyle>
            <a:lvl1pPr>
              <a:defRPr sz="1400"/>
            </a:lvl1pPr>
          </a:lstStyle>
          <a:p>
            <a:r>
              <a:rPr lang="en-US" smtClean="0">
                <a:solidFill>
                  <a:prstClr val="black"/>
                </a:solidFill>
              </a:rPr>
              <a:t>CLAS Collaboration Meeting 6/20-22, 2013</a:t>
            </a:r>
            <a:endParaRPr lang="en-US" dirty="0">
              <a:solidFill>
                <a:prstClr val="black"/>
              </a:solidFill>
            </a:endParaRPr>
          </a:p>
        </p:txBody>
      </p:sp>
      <p:sp>
        <p:nvSpPr>
          <p:cNvPr id="16" name="Slide Number Placeholder 3"/>
          <p:cNvSpPr>
            <a:spLocks noGrp="1"/>
          </p:cNvSpPr>
          <p:nvPr>
            <p:ph type="sldNum" sz="quarter" idx="4"/>
          </p:nvPr>
        </p:nvSpPr>
        <p:spPr>
          <a:xfrm>
            <a:off x="7834116" y="6492875"/>
            <a:ext cx="584643" cy="365125"/>
          </a:xfrm>
          <a:prstGeom prst="rect">
            <a:avLst/>
          </a:prstGeom>
        </p:spPr>
        <p:txBody>
          <a:bodyPr/>
          <a:lstStyle>
            <a:lvl1pPr>
              <a:defRPr sz="1400"/>
            </a:lvl1pPr>
          </a:lstStyle>
          <a:p>
            <a:fld id="{9E041EDE-50F2-FD49-B156-DFB8E5BC9437}"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6" r:id="rId1"/>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8.png"/><Relationship Id="rId5" Type="http://schemas.openxmlformats.org/officeDocument/2006/relationships/image" Target="../media/image39.wmf"/><Relationship Id="rId6" Type="http://schemas.openxmlformats.org/officeDocument/2006/relationships/image" Target="../media/image40.wmf"/><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jpeg"/><Relationship Id="rId1" Type="http://schemas.openxmlformats.org/officeDocument/2006/relationships/tags" Target="../tags/tag2.x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46.png"/><Relationship Id="rId1" Type="http://schemas.openxmlformats.org/officeDocument/2006/relationships/tags" Target="../tags/tag3.xml"/><Relationship Id="rId2"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wmf"/><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emf"/><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emf"/><Relationship Id="rId3"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5"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0.jpe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78.wmf"/><Relationship Id="rId4" Type="http://schemas.openxmlformats.org/officeDocument/2006/relationships/image" Target="../media/image70.jpe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tags" Target="../tags/tag4.xml"/><Relationship Id="rId2"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70.jpeg"/><Relationship Id="rId5"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22.pdf"/><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emf"/><Relationship Id="rId7" Type="http://schemas.openxmlformats.org/officeDocument/2006/relationships/image" Target="../media/image22.pdf"/><Relationship Id="rId8"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785" y="907869"/>
            <a:ext cx="9093200" cy="690880"/>
          </a:xfrm>
        </p:spPr>
        <p:txBody>
          <a:bodyPr/>
          <a:lstStyle/>
          <a:p>
            <a:r>
              <a:rPr lang="en-US" sz="4400" dirty="0" smtClean="0"/>
              <a:t>The JLab 12 GeV Project</a:t>
            </a:r>
            <a:endParaRPr lang="en-US" sz="4400" dirty="0"/>
          </a:p>
        </p:txBody>
      </p:sp>
      <p:sp>
        <p:nvSpPr>
          <p:cNvPr id="3" name="Subtitle 2"/>
          <p:cNvSpPr>
            <a:spLocks noGrp="1"/>
          </p:cNvSpPr>
          <p:nvPr>
            <p:ph type="subTitle" idx="1"/>
          </p:nvPr>
        </p:nvSpPr>
        <p:spPr>
          <a:xfrm>
            <a:off x="1794507" y="2204673"/>
            <a:ext cx="2828915" cy="1036052"/>
          </a:xfrm>
        </p:spPr>
        <p:txBody>
          <a:bodyPr/>
          <a:lstStyle/>
          <a:p>
            <a:pPr algn="l"/>
            <a:r>
              <a:rPr lang="en-US" dirty="0" smtClean="0">
                <a:solidFill>
                  <a:srgbClr val="000090"/>
                </a:solidFill>
              </a:rPr>
              <a:t>Volker D. Burkert</a:t>
            </a:r>
          </a:p>
          <a:p>
            <a:pPr algn="l"/>
            <a:r>
              <a:rPr lang="en-US" dirty="0" smtClean="0">
                <a:solidFill>
                  <a:srgbClr val="000090"/>
                </a:solidFill>
              </a:rPr>
              <a:t>Jefferson Lab</a:t>
            </a:r>
            <a:endParaRPr lang="en-US" dirty="0">
              <a:solidFill>
                <a:srgbClr val="000090"/>
              </a:solidFill>
            </a:endParaRPr>
          </a:p>
        </p:txBody>
      </p:sp>
      <p:grpSp>
        <p:nvGrpSpPr>
          <p:cNvPr id="75" name="Group 3"/>
          <p:cNvGrpSpPr>
            <a:grpSpLocks noChangeAspect="1"/>
          </p:cNvGrpSpPr>
          <p:nvPr/>
        </p:nvGrpSpPr>
        <p:grpSpPr bwMode="auto">
          <a:xfrm>
            <a:off x="3419481" y="2946402"/>
            <a:ext cx="5168890" cy="3395980"/>
            <a:chOff x="885" y="820"/>
            <a:chExt cx="4224" cy="2955"/>
          </a:xfrm>
        </p:grpSpPr>
        <p:pic>
          <p:nvPicPr>
            <p:cNvPr id="76" name="Picture 4" descr="6_GeV_Racetrack"/>
            <p:cNvPicPr>
              <a:picLocks noChangeAspect="1" noChangeArrowheads="1"/>
            </p:cNvPicPr>
            <p:nvPr/>
          </p:nvPicPr>
          <p:blipFill>
            <a:blip r:embed="rId2"/>
            <a:srcRect/>
            <a:stretch>
              <a:fillRect/>
            </a:stretch>
          </p:blipFill>
          <p:spPr bwMode="auto">
            <a:xfrm>
              <a:off x="885" y="820"/>
              <a:ext cx="4224" cy="2955"/>
            </a:xfrm>
            <a:prstGeom prst="rect">
              <a:avLst/>
            </a:prstGeom>
            <a:noFill/>
            <a:ln w="9525">
              <a:noFill/>
              <a:miter lim="800000"/>
              <a:headEnd/>
              <a:tailEnd/>
            </a:ln>
          </p:spPr>
        </p:pic>
        <p:sp>
          <p:nvSpPr>
            <p:cNvPr id="77" name="AutoShape 5"/>
            <p:cNvSpPr>
              <a:spLocks noChangeArrowheads="1"/>
            </p:cNvSpPr>
            <p:nvPr/>
          </p:nvSpPr>
          <p:spPr bwMode="auto">
            <a:xfrm rot="5400000">
              <a:off x="3120" y="1746"/>
              <a:ext cx="336" cy="240"/>
            </a:xfrm>
            <a:prstGeom prst="parallelogram">
              <a:avLst>
                <a:gd name="adj" fmla="val 47911"/>
              </a:avLst>
            </a:prstGeom>
            <a:solidFill>
              <a:schemeClr val="bg1"/>
            </a:solidFill>
            <a:ln w="19050">
              <a:noFill/>
              <a:miter lim="800000"/>
              <a:headEnd/>
              <a:tailEnd/>
            </a:ln>
          </p:spPr>
          <p:txBody>
            <a:bodyPr anchor="ctr">
              <a:prstTxWarp prst="textNoShape">
                <a:avLst/>
              </a:prstTxWarp>
              <a:spAutoFit/>
            </a:bodyPr>
            <a:lstStyle/>
            <a:p>
              <a:endParaRPr lang="en-US"/>
            </a:p>
          </p:txBody>
        </p:sp>
      </p:grpSp>
      <p:pic>
        <p:nvPicPr>
          <p:cNvPr id="78" name="Picture 6" descr="12_GeV_mods_Arc-10_overlay"/>
          <p:cNvPicPr>
            <a:picLocks noChangeAspect="1" noChangeArrowheads="1"/>
          </p:cNvPicPr>
          <p:nvPr/>
        </p:nvPicPr>
        <p:blipFill>
          <a:blip r:embed="rId3"/>
          <a:srcRect/>
          <a:stretch>
            <a:fillRect/>
          </a:stretch>
        </p:blipFill>
        <p:spPr bwMode="auto">
          <a:xfrm>
            <a:off x="3424248" y="4071945"/>
            <a:ext cx="2611120" cy="1357623"/>
          </a:xfrm>
          <a:prstGeom prst="rect">
            <a:avLst/>
          </a:prstGeom>
          <a:noFill/>
          <a:ln w="9525">
            <a:noFill/>
            <a:miter lim="800000"/>
            <a:headEnd/>
            <a:tailEnd/>
          </a:ln>
        </p:spPr>
      </p:pic>
      <p:pic>
        <p:nvPicPr>
          <p:cNvPr id="79" name="Picture 7" descr="12_GeV_mods_NL-cryomodules_overlay"/>
          <p:cNvPicPr>
            <a:picLocks noChangeAspect="1" noChangeArrowheads="1"/>
          </p:cNvPicPr>
          <p:nvPr/>
        </p:nvPicPr>
        <p:blipFill>
          <a:blip r:embed="rId4"/>
          <a:srcRect/>
          <a:stretch>
            <a:fillRect/>
          </a:stretch>
        </p:blipFill>
        <p:spPr bwMode="auto">
          <a:xfrm>
            <a:off x="5275263" y="2946407"/>
            <a:ext cx="1056640" cy="888996"/>
          </a:xfrm>
          <a:prstGeom prst="rect">
            <a:avLst/>
          </a:prstGeom>
          <a:noFill/>
          <a:ln w="9525">
            <a:noFill/>
            <a:miter lim="800000"/>
            <a:headEnd/>
            <a:tailEnd/>
          </a:ln>
        </p:spPr>
      </p:pic>
      <p:pic>
        <p:nvPicPr>
          <p:cNvPr id="80" name="Picture 8" descr="12_GeV_mods_SL-cryomodules_overlay"/>
          <p:cNvPicPr>
            <a:picLocks noChangeAspect="1" noChangeArrowheads="1"/>
          </p:cNvPicPr>
          <p:nvPr/>
        </p:nvPicPr>
        <p:blipFill>
          <a:blip r:embed="rId5"/>
          <a:srcRect/>
          <a:stretch>
            <a:fillRect/>
          </a:stretch>
        </p:blipFill>
        <p:spPr bwMode="auto">
          <a:xfrm>
            <a:off x="6029337" y="4398973"/>
            <a:ext cx="1436359" cy="986787"/>
          </a:xfrm>
          <a:prstGeom prst="rect">
            <a:avLst/>
          </a:prstGeom>
          <a:noFill/>
          <a:ln w="9525">
            <a:noFill/>
            <a:miter lim="800000"/>
            <a:headEnd/>
            <a:tailEnd/>
          </a:ln>
        </p:spPr>
      </p:pic>
      <p:grpSp>
        <p:nvGrpSpPr>
          <p:cNvPr id="81" name="Group 9"/>
          <p:cNvGrpSpPr>
            <a:grpSpLocks noChangeAspect="1"/>
          </p:cNvGrpSpPr>
          <p:nvPr/>
        </p:nvGrpSpPr>
        <p:grpSpPr bwMode="auto">
          <a:xfrm>
            <a:off x="6178552" y="3641723"/>
            <a:ext cx="1157695" cy="613399"/>
            <a:chOff x="3146" y="1440"/>
            <a:chExt cx="946" cy="534"/>
          </a:xfrm>
        </p:grpSpPr>
        <p:sp>
          <p:nvSpPr>
            <p:cNvPr id="82" name="Text Box 10"/>
            <p:cNvSpPr txBox="1">
              <a:spLocks noChangeArrowheads="1"/>
            </p:cNvSpPr>
            <p:nvPr/>
          </p:nvSpPr>
          <p:spPr bwMode="auto">
            <a:xfrm>
              <a:off x="3360" y="1440"/>
              <a:ext cx="732" cy="214"/>
            </a:xfrm>
            <a:prstGeom prst="rect">
              <a:avLst/>
            </a:prstGeom>
            <a:no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effectLst>
                    <a:outerShdw blurRad="38100" dist="38100" dir="2700000" algn="tl">
                      <a:srgbClr val="000000"/>
                    </a:outerShdw>
                  </a:effectLst>
                  <a:latin typeface="Times New Roman" charset="0"/>
                </a:rPr>
                <a:t>CHL-2</a:t>
              </a:r>
            </a:p>
          </p:txBody>
        </p:sp>
        <p:grpSp>
          <p:nvGrpSpPr>
            <p:cNvPr id="83" name="Group 11"/>
            <p:cNvGrpSpPr>
              <a:grpSpLocks/>
            </p:cNvGrpSpPr>
            <p:nvPr/>
          </p:nvGrpSpPr>
          <p:grpSpPr bwMode="auto">
            <a:xfrm>
              <a:off x="3146" y="1536"/>
              <a:ext cx="406" cy="438"/>
              <a:chOff x="3146" y="1536"/>
              <a:chExt cx="406" cy="438"/>
            </a:xfrm>
          </p:grpSpPr>
          <p:pic>
            <p:nvPicPr>
              <p:cNvPr id="84" name="Picture 12" descr="12_GeV_mods_CHL_overlay"/>
              <p:cNvPicPr>
                <a:picLocks noChangeAspect="1" noChangeArrowheads="1"/>
              </p:cNvPicPr>
              <p:nvPr/>
            </p:nvPicPr>
            <p:blipFill>
              <a:blip r:embed="rId6"/>
              <a:srcRect/>
              <a:stretch>
                <a:fillRect/>
              </a:stretch>
            </p:blipFill>
            <p:spPr bwMode="auto">
              <a:xfrm>
                <a:off x="3146" y="1707"/>
                <a:ext cx="184" cy="267"/>
              </a:xfrm>
              <a:prstGeom prst="rect">
                <a:avLst/>
              </a:prstGeom>
              <a:noFill/>
              <a:ln w="9525">
                <a:noFill/>
                <a:miter lim="800000"/>
                <a:headEnd/>
                <a:tailEnd/>
              </a:ln>
            </p:spPr>
          </p:pic>
          <p:pic>
            <p:nvPicPr>
              <p:cNvPr id="85" name="Picture 13" descr="12_GeV_mods_arrow_overlay"/>
              <p:cNvPicPr>
                <a:picLocks noChangeAspect="1" noChangeArrowheads="1"/>
              </p:cNvPicPr>
              <p:nvPr/>
            </p:nvPicPr>
            <p:blipFill>
              <a:blip r:embed="rId7"/>
              <a:srcRect/>
              <a:stretch>
                <a:fillRect/>
              </a:stretch>
            </p:blipFill>
            <p:spPr bwMode="auto">
              <a:xfrm>
                <a:off x="3329" y="1536"/>
                <a:ext cx="223" cy="288"/>
              </a:xfrm>
              <a:prstGeom prst="rect">
                <a:avLst/>
              </a:prstGeom>
              <a:noFill/>
              <a:ln w="9525">
                <a:noFill/>
                <a:miter lim="800000"/>
                <a:headEnd/>
                <a:tailEnd/>
              </a:ln>
            </p:spPr>
          </p:pic>
        </p:grpSp>
      </p:grpSp>
      <p:grpSp>
        <p:nvGrpSpPr>
          <p:cNvPr id="86" name="Group 14"/>
          <p:cNvGrpSpPr>
            <a:grpSpLocks noChangeAspect="1"/>
          </p:cNvGrpSpPr>
          <p:nvPr/>
        </p:nvGrpSpPr>
        <p:grpSpPr bwMode="auto">
          <a:xfrm>
            <a:off x="2182637" y="4878438"/>
            <a:ext cx="3151415" cy="1069319"/>
            <a:chOff x="-559" y="2031"/>
            <a:chExt cx="2833" cy="930"/>
          </a:xfrm>
        </p:grpSpPr>
        <p:sp>
          <p:nvSpPr>
            <p:cNvPr id="87" name="Text Box 15"/>
            <p:cNvSpPr txBox="1">
              <a:spLocks noChangeArrowheads="1"/>
            </p:cNvSpPr>
            <p:nvPr/>
          </p:nvSpPr>
          <p:spPr bwMode="auto">
            <a:xfrm>
              <a:off x="-559" y="2144"/>
              <a:ext cx="1806" cy="817"/>
            </a:xfrm>
            <a:prstGeom prst="rect">
              <a:avLst/>
            </a:prstGeom>
            <a:noFill/>
            <a:ln w="9525">
              <a:noFill/>
              <a:miter lim="800000"/>
              <a:headEnd/>
              <a:tailEnd/>
            </a:ln>
          </p:spPr>
          <p:txBody>
            <a:bodyPr lIns="107784" tIns="53892" rIns="107784" bIns="53892">
              <a:prstTxWarp prst="textNoShape">
                <a:avLst/>
              </a:prstTxWarp>
              <a:spAutoFit/>
            </a:bodyPr>
            <a:lstStyle/>
            <a:p>
              <a:pPr defTabSz="992188"/>
              <a:r>
                <a:rPr lang="en-US" b="1" i="1" dirty="0">
                  <a:solidFill>
                    <a:srgbClr val="1F497D"/>
                  </a:solidFill>
                  <a:latin typeface="Times New Roman" charset="0"/>
                </a:rPr>
                <a:t>Enhance equipment in existing halls</a:t>
              </a:r>
            </a:p>
          </p:txBody>
        </p:sp>
        <p:sp>
          <p:nvSpPr>
            <p:cNvPr id="88" name="Oval 16"/>
            <p:cNvSpPr>
              <a:spLocks noChangeArrowheads="1"/>
            </p:cNvSpPr>
            <p:nvPr/>
          </p:nvSpPr>
          <p:spPr bwMode="auto">
            <a:xfrm rot="2428027">
              <a:off x="728" y="2031"/>
              <a:ext cx="1546" cy="832"/>
            </a:xfrm>
            <a:prstGeom prst="ellipse">
              <a:avLst/>
            </a:prstGeom>
            <a:noFill/>
            <a:ln w="28575">
              <a:solidFill>
                <a:schemeClr val="tx1"/>
              </a:solidFill>
              <a:round/>
              <a:headEnd/>
              <a:tailEnd/>
            </a:ln>
          </p:spPr>
          <p:txBody>
            <a:bodyPr lIns="107784" tIns="53892" rIns="107784" bIns="53892">
              <a:prstTxWarp prst="textNoShape">
                <a:avLst/>
              </a:prstTxWarp>
            </a:bodyPr>
            <a:lstStyle/>
            <a:p>
              <a:pPr algn="ctr" defTabSz="992188"/>
              <a:endParaRPr lang="en-US" sz="2600" b="1" i="1" u="sng">
                <a:solidFill>
                  <a:srgbClr val="990099"/>
                </a:solidFill>
                <a:latin typeface="Times New Roman" charset="0"/>
              </a:endParaRPr>
            </a:p>
          </p:txBody>
        </p:sp>
      </p:grpSp>
      <p:grpSp>
        <p:nvGrpSpPr>
          <p:cNvPr id="89" name="Group 17"/>
          <p:cNvGrpSpPr>
            <a:grpSpLocks noChangeAspect="1"/>
          </p:cNvGrpSpPr>
          <p:nvPr/>
        </p:nvGrpSpPr>
        <p:grpSpPr bwMode="auto">
          <a:xfrm>
            <a:off x="6311910" y="2100265"/>
            <a:ext cx="2463803" cy="1501140"/>
            <a:chOff x="3064" y="627"/>
            <a:chExt cx="1940" cy="1182"/>
          </a:xfrm>
        </p:grpSpPr>
        <p:pic>
          <p:nvPicPr>
            <p:cNvPr id="90" name="Picture 18" descr="12_GeV_mods_HallD-beamline_overlay"/>
            <p:cNvPicPr>
              <a:picLocks noChangeAspect="1" noChangeArrowheads="1"/>
            </p:cNvPicPr>
            <p:nvPr/>
          </p:nvPicPr>
          <p:blipFill>
            <a:blip r:embed="rId8"/>
            <a:srcRect/>
            <a:stretch>
              <a:fillRect/>
            </a:stretch>
          </p:blipFill>
          <p:spPr bwMode="auto">
            <a:xfrm>
              <a:off x="3064" y="1046"/>
              <a:ext cx="587" cy="763"/>
            </a:xfrm>
            <a:prstGeom prst="rect">
              <a:avLst/>
            </a:prstGeom>
            <a:noFill/>
            <a:ln w="9525">
              <a:noFill/>
              <a:miter lim="800000"/>
              <a:headEnd/>
              <a:tailEnd/>
            </a:ln>
          </p:spPr>
        </p:pic>
        <p:grpSp>
          <p:nvGrpSpPr>
            <p:cNvPr id="91" name="Group 19"/>
            <p:cNvGrpSpPr>
              <a:grpSpLocks/>
            </p:cNvGrpSpPr>
            <p:nvPr/>
          </p:nvGrpSpPr>
          <p:grpSpPr bwMode="auto">
            <a:xfrm>
              <a:off x="3632" y="627"/>
              <a:ext cx="911" cy="548"/>
              <a:chOff x="3792" y="74"/>
              <a:chExt cx="945" cy="606"/>
            </a:xfrm>
          </p:grpSpPr>
          <p:pic>
            <p:nvPicPr>
              <p:cNvPr id="94" name="Picture 20" descr="12_GeV_mods_Hall-D_overlay"/>
              <p:cNvPicPr>
                <a:picLocks noChangeAspect="1" noChangeArrowheads="1"/>
              </p:cNvPicPr>
              <p:nvPr/>
            </p:nvPicPr>
            <p:blipFill>
              <a:blip r:embed="rId9"/>
              <a:srcRect/>
              <a:stretch>
                <a:fillRect/>
              </a:stretch>
            </p:blipFill>
            <p:spPr bwMode="auto">
              <a:xfrm>
                <a:off x="3792" y="74"/>
                <a:ext cx="945" cy="606"/>
              </a:xfrm>
              <a:prstGeom prst="rect">
                <a:avLst/>
              </a:prstGeom>
              <a:noFill/>
              <a:ln w="9525">
                <a:noFill/>
                <a:miter lim="800000"/>
                <a:headEnd/>
                <a:tailEnd/>
              </a:ln>
            </p:spPr>
          </p:pic>
          <p:sp>
            <p:nvSpPr>
              <p:cNvPr id="95" name="AutoShape 21"/>
              <p:cNvSpPr>
                <a:spLocks noChangeArrowheads="1"/>
              </p:cNvSpPr>
              <p:nvPr/>
            </p:nvSpPr>
            <p:spPr bwMode="auto">
              <a:xfrm rot="5400000" flipV="1">
                <a:off x="4084" y="324"/>
                <a:ext cx="192" cy="240"/>
              </a:xfrm>
              <a:prstGeom prst="parallelogram">
                <a:avLst>
                  <a:gd name="adj" fmla="val 59023"/>
                </a:avLst>
              </a:prstGeom>
              <a:solidFill>
                <a:schemeClr val="bg1"/>
              </a:solidFill>
              <a:ln w="19050">
                <a:noFill/>
                <a:miter lim="800000"/>
                <a:headEnd/>
                <a:tailEnd/>
              </a:ln>
            </p:spPr>
            <p:txBody>
              <a:bodyPr anchor="ctr">
                <a:prstTxWarp prst="textNoShape">
                  <a:avLst/>
                </a:prstTxWarp>
                <a:spAutoFit/>
              </a:bodyPr>
              <a:lstStyle/>
              <a:p>
                <a:endParaRPr lang="en-US"/>
              </a:p>
            </p:txBody>
          </p:sp>
        </p:grpSp>
        <p:sp>
          <p:nvSpPr>
            <p:cNvPr id="92" name="Freeform 22"/>
            <p:cNvSpPr>
              <a:spLocks/>
            </p:cNvSpPr>
            <p:nvPr/>
          </p:nvSpPr>
          <p:spPr bwMode="auto">
            <a:xfrm>
              <a:off x="3891" y="880"/>
              <a:ext cx="293" cy="118"/>
            </a:xfrm>
            <a:custGeom>
              <a:avLst/>
              <a:gdLst>
                <a:gd name="T0" fmla="*/ 0 w 304"/>
                <a:gd name="T1" fmla="*/ 5 h 130"/>
                <a:gd name="T2" fmla="*/ 13 w 304"/>
                <a:gd name="T3" fmla="*/ 5 h 130"/>
                <a:gd name="T4" fmla="*/ 13 w 304"/>
                <a:gd name="T5" fmla="*/ 5 h 130"/>
                <a:gd name="T6" fmla="*/ 13 w 304"/>
                <a:gd name="T7" fmla="*/ 5 h 130"/>
                <a:gd name="T8" fmla="*/ 13 w 304"/>
                <a:gd name="T9" fmla="*/ 5 h 130"/>
                <a:gd name="T10" fmla="*/ 13 w 304"/>
                <a:gd name="T11" fmla="*/ 5 h 130"/>
                <a:gd name="T12" fmla="*/ 13 w 304"/>
                <a:gd name="T13" fmla="*/ 5 h 130"/>
                <a:gd name="T14" fmla="*/ 13 w 304"/>
                <a:gd name="T15" fmla="*/ 5 h 130"/>
                <a:gd name="T16" fmla="*/ 13 w 304"/>
                <a:gd name="T17" fmla="*/ 5 h 130"/>
                <a:gd name="T18" fmla="*/ 15 w 304"/>
                <a:gd name="T19" fmla="*/ 5 h 130"/>
                <a:gd name="T20" fmla="*/ 18 w 304"/>
                <a:gd name="T21" fmla="*/ 5 h 130"/>
                <a:gd name="T22" fmla="*/ 22 w 304"/>
                <a:gd name="T23" fmla="*/ 5 h 130"/>
                <a:gd name="T24" fmla="*/ 23 w 304"/>
                <a:gd name="T25" fmla="*/ 5 h 130"/>
                <a:gd name="T26" fmla="*/ 24 w 304"/>
                <a:gd name="T27" fmla="*/ 5 h 130"/>
                <a:gd name="T28" fmla="*/ 26 w 304"/>
                <a:gd name="T29" fmla="*/ 5 h 130"/>
                <a:gd name="T30" fmla="*/ 29 w 304"/>
                <a:gd name="T31" fmla="*/ 5 h 130"/>
                <a:gd name="T32" fmla="*/ 32 w 304"/>
                <a:gd name="T33" fmla="*/ 5 h 130"/>
                <a:gd name="T34" fmla="*/ 35 w 304"/>
                <a:gd name="T35" fmla="*/ 5 h 130"/>
                <a:gd name="T36" fmla="*/ 37 w 304"/>
                <a:gd name="T37" fmla="*/ 5 h 130"/>
                <a:gd name="T38" fmla="*/ 38 w 304"/>
                <a:gd name="T39" fmla="*/ 5 h 130"/>
                <a:gd name="T40" fmla="*/ 40 w 304"/>
                <a:gd name="T41" fmla="*/ 5 h 130"/>
                <a:gd name="T42" fmla="*/ 43 w 304"/>
                <a:gd name="T43" fmla="*/ 0 h 1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4"/>
                <a:gd name="T67" fmla="*/ 0 h 130"/>
                <a:gd name="T68" fmla="*/ 304 w 304"/>
                <a:gd name="T69" fmla="*/ 130 h 1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4" h="130">
                  <a:moveTo>
                    <a:pt x="0" y="130"/>
                  </a:moveTo>
                  <a:cubicBezTo>
                    <a:pt x="16" y="119"/>
                    <a:pt x="11" y="127"/>
                    <a:pt x="14" y="108"/>
                  </a:cubicBezTo>
                  <a:cubicBezTo>
                    <a:pt x="25" y="112"/>
                    <a:pt x="19" y="108"/>
                    <a:pt x="28" y="122"/>
                  </a:cubicBezTo>
                  <a:cubicBezTo>
                    <a:pt x="29" y="124"/>
                    <a:pt x="44" y="128"/>
                    <a:pt x="44" y="128"/>
                  </a:cubicBezTo>
                  <a:cubicBezTo>
                    <a:pt x="53" y="119"/>
                    <a:pt x="40" y="111"/>
                    <a:pt x="53" y="107"/>
                  </a:cubicBezTo>
                  <a:cubicBezTo>
                    <a:pt x="64" y="92"/>
                    <a:pt x="61" y="88"/>
                    <a:pt x="72" y="99"/>
                  </a:cubicBezTo>
                  <a:cubicBezTo>
                    <a:pt x="73" y="103"/>
                    <a:pt x="82" y="116"/>
                    <a:pt x="88" y="106"/>
                  </a:cubicBezTo>
                  <a:cubicBezTo>
                    <a:pt x="88" y="106"/>
                    <a:pt x="93" y="91"/>
                    <a:pt x="94" y="88"/>
                  </a:cubicBezTo>
                  <a:cubicBezTo>
                    <a:pt x="95" y="86"/>
                    <a:pt x="96" y="82"/>
                    <a:pt x="96" y="82"/>
                  </a:cubicBezTo>
                  <a:cubicBezTo>
                    <a:pt x="101" y="83"/>
                    <a:pt x="107" y="83"/>
                    <a:pt x="112" y="84"/>
                  </a:cubicBezTo>
                  <a:cubicBezTo>
                    <a:pt x="117" y="85"/>
                    <a:pt x="128" y="88"/>
                    <a:pt x="128" y="88"/>
                  </a:cubicBezTo>
                  <a:cubicBezTo>
                    <a:pt x="141" y="85"/>
                    <a:pt x="139" y="71"/>
                    <a:pt x="146" y="60"/>
                  </a:cubicBezTo>
                  <a:cubicBezTo>
                    <a:pt x="148" y="61"/>
                    <a:pt x="150" y="61"/>
                    <a:pt x="152" y="62"/>
                  </a:cubicBezTo>
                  <a:cubicBezTo>
                    <a:pt x="154" y="63"/>
                    <a:pt x="156" y="65"/>
                    <a:pt x="158" y="66"/>
                  </a:cubicBezTo>
                  <a:cubicBezTo>
                    <a:pt x="162" y="68"/>
                    <a:pt x="170" y="70"/>
                    <a:pt x="170" y="70"/>
                  </a:cubicBezTo>
                  <a:cubicBezTo>
                    <a:pt x="177" y="60"/>
                    <a:pt x="180" y="42"/>
                    <a:pt x="192" y="38"/>
                  </a:cubicBezTo>
                  <a:cubicBezTo>
                    <a:pt x="201" y="44"/>
                    <a:pt x="204" y="51"/>
                    <a:pt x="214" y="54"/>
                  </a:cubicBezTo>
                  <a:cubicBezTo>
                    <a:pt x="227" y="50"/>
                    <a:pt x="232" y="36"/>
                    <a:pt x="236" y="24"/>
                  </a:cubicBezTo>
                  <a:cubicBezTo>
                    <a:pt x="242" y="26"/>
                    <a:pt x="249" y="32"/>
                    <a:pt x="254" y="34"/>
                  </a:cubicBezTo>
                  <a:cubicBezTo>
                    <a:pt x="258" y="35"/>
                    <a:pt x="266" y="38"/>
                    <a:pt x="266" y="38"/>
                  </a:cubicBezTo>
                  <a:cubicBezTo>
                    <a:pt x="276" y="20"/>
                    <a:pt x="280" y="19"/>
                    <a:pt x="286" y="10"/>
                  </a:cubicBezTo>
                  <a:cubicBezTo>
                    <a:pt x="286" y="8"/>
                    <a:pt x="300" y="2"/>
                    <a:pt x="304" y="0"/>
                  </a:cubicBezTo>
                </a:path>
              </a:pathLst>
            </a:custGeom>
            <a:noFill/>
            <a:ln w="19050">
              <a:solidFill>
                <a:srgbClr val="FFB623"/>
              </a:solidFill>
              <a:round/>
              <a:headEnd/>
              <a:tailEnd/>
            </a:ln>
          </p:spPr>
          <p:txBody>
            <a:bodyPr wrap="none" anchor="ctr">
              <a:prstTxWarp prst="textNoShape">
                <a:avLst/>
              </a:prstTxWarp>
              <a:spAutoFit/>
            </a:bodyPr>
            <a:lstStyle/>
            <a:p>
              <a:endParaRPr lang="en-US"/>
            </a:p>
          </p:txBody>
        </p:sp>
        <p:sp>
          <p:nvSpPr>
            <p:cNvPr id="93" name="Text Box 23"/>
            <p:cNvSpPr txBox="1">
              <a:spLocks noChangeArrowheads="1"/>
            </p:cNvSpPr>
            <p:nvPr/>
          </p:nvSpPr>
          <p:spPr bwMode="auto">
            <a:xfrm>
              <a:off x="4110" y="974"/>
              <a:ext cx="894" cy="427"/>
            </a:xfrm>
            <a:prstGeom prst="rect">
              <a:avLst/>
            </a:prstGeom>
            <a:noFill/>
            <a:ln w="12700">
              <a:noFill/>
              <a:miter lim="800000"/>
              <a:headEnd/>
              <a:tailEnd/>
            </a:ln>
          </p:spPr>
          <p:txBody>
            <a:bodyPr wrap="square" lIns="90487" tIns="44450" rIns="90487" bIns="44450">
              <a:prstTxWarp prst="textNoShape">
                <a:avLst/>
              </a:prstTxWarp>
              <a:spAutoFit/>
            </a:bodyPr>
            <a:lstStyle/>
            <a:p>
              <a:pPr marL="228600" indent="-228600">
                <a:lnSpc>
                  <a:spcPct val="80000"/>
                </a:lnSpc>
                <a:spcBef>
                  <a:spcPct val="20000"/>
                </a:spcBef>
                <a:buFont typeface="Times" charset="0"/>
                <a:buNone/>
              </a:pPr>
              <a:r>
                <a:rPr lang="en-US" b="1" i="1" dirty="0">
                  <a:solidFill>
                    <a:srgbClr val="1F497D"/>
                  </a:solidFill>
                  <a:latin typeface="Times New Roman" charset="0"/>
                </a:rPr>
                <a:t>Add </a:t>
              </a:r>
              <a:r>
                <a:rPr lang="en-US" b="1" i="1" dirty="0" smtClean="0">
                  <a:solidFill>
                    <a:srgbClr val="1F497D"/>
                  </a:solidFill>
                  <a:latin typeface="Times New Roman" charset="0"/>
                </a:rPr>
                <a:t>new hall</a:t>
              </a:r>
              <a:endParaRPr lang="en-US" b="1" i="1" dirty="0">
                <a:solidFill>
                  <a:srgbClr val="1F497D"/>
                </a:solidFill>
                <a:latin typeface="Times New Roman" charset="0"/>
              </a:endParaRPr>
            </a:p>
          </p:txBody>
        </p:sp>
      </p:gr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1+#ppt_w/2"/>
                                          </p:val>
                                        </p:tav>
                                        <p:tav tm="100000">
                                          <p:val>
                                            <p:strVal val="#ppt_x"/>
                                          </p:val>
                                        </p:tav>
                                      </p:tavLst>
                                    </p:anim>
                                    <p:anim calcmode="lin" valueType="num">
                                      <p:cBhvr additive="base">
                                        <p:cTn id="8" dur="1000" fill="hold"/>
                                        <p:tgtEl>
                                          <p:spTgt spid="80"/>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additive="base">
                                        <p:cTn id="11" dur="1000" fill="hold"/>
                                        <p:tgtEl>
                                          <p:spTgt spid="79"/>
                                        </p:tgtEl>
                                        <p:attrNameLst>
                                          <p:attrName>ppt_x</p:attrName>
                                        </p:attrNameLst>
                                      </p:cBhvr>
                                      <p:tavLst>
                                        <p:tav tm="0">
                                          <p:val>
                                            <p:strVal val="0-#ppt_w/2"/>
                                          </p:val>
                                        </p:tav>
                                        <p:tav tm="100000">
                                          <p:val>
                                            <p:strVal val="#ppt_x"/>
                                          </p:val>
                                        </p:tav>
                                      </p:tavLst>
                                    </p:anim>
                                    <p:anim calcmode="lin" valueType="num">
                                      <p:cBhvr additive="base">
                                        <p:cTn id="12"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50000" decel="50000"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1000" fill="hold"/>
                                        <p:tgtEl>
                                          <p:spTgt spid="78"/>
                                        </p:tgtEl>
                                        <p:attrNameLst>
                                          <p:attrName>ppt_x</p:attrName>
                                        </p:attrNameLst>
                                      </p:cBhvr>
                                      <p:tavLst>
                                        <p:tav tm="0">
                                          <p:val>
                                            <p:strVal val="0-#ppt_w/2"/>
                                          </p:val>
                                        </p:tav>
                                        <p:tav tm="100000">
                                          <p:val>
                                            <p:strVal val="#ppt_x"/>
                                          </p:val>
                                        </p:tav>
                                      </p:tavLst>
                                    </p:anim>
                                    <p:anim calcmode="lin" valueType="num">
                                      <p:cBhvr additive="base">
                                        <p:cTn id="18" dur="1000" fill="hold"/>
                                        <p:tgtEl>
                                          <p:spTgt spid="78"/>
                                        </p:tgtEl>
                                        <p:attrNameLst>
                                          <p:attrName>ppt_y</p:attrName>
                                        </p:attrNameLst>
                                      </p:cBhvr>
                                      <p:tavLst>
                                        <p:tav tm="0">
                                          <p:val>
                                            <p:strVal val="#ppt_y"/>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anim calcmode="lin" valueType="num">
                                      <p:cBhvr additive="base">
                                        <p:cTn id="21" dur="1000" fill="hold"/>
                                        <p:tgtEl>
                                          <p:spTgt spid="89"/>
                                        </p:tgtEl>
                                        <p:attrNameLst>
                                          <p:attrName>ppt_x</p:attrName>
                                        </p:attrNameLst>
                                      </p:cBhvr>
                                      <p:tavLst>
                                        <p:tav tm="0">
                                          <p:val>
                                            <p:strVal val="1+#ppt_w/2"/>
                                          </p:val>
                                        </p:tav>
                                        <p:tav tm="100000">
                                          <p:val>
                                            <p:strVal val="#ppt_x"/>
                                          </p:val>
                                        </p:tav>
                                      </p:tavLst>
                                    </p:anim>
                                    <p:anim calcmode="lin" valueType="num">
                                      <p:cBhvr additive="base">
                                        <p:cTn id="22" dur="1000" fill="hold"/>
                                        <p:tgtEl>
                                          <p:spTgt spid="8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2"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additive="base">
                                        <p:cTn id="27" dur="1000" fill="hold"/>
                                        <p:tgtEl>
                                          <p:spTgt spid="86"/>
                                        </p:tgtEl>
                                        <p:attrNameLst>
                                          <p:attrName>ppt_x</p:attrName>
                                        </p:attrNameLst>
                                      </p:cBhvr>
                                      <p:tavLst>
                                        <p:tav tm="0">
                                          <p:val>
                                            <p:strVal val="0-#ppt_w/2"/>
                                          </p:val>
                                        </p:tav>
                                        <p:tav tm="100000">
                                          <p:val>
                                            <p:strVal val="#ppt_x"/>
                                          </p:val>
                                        </p:tav>
                                      </p:tavLst>
                                    </p:anim>
                                    <p:anim calcmode="lin" valueType="num">
                                      <p:cBhvr additive="base">
                                        <p:cTn id="28" dur="100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685800"/>
          </a:xfrm>
        </p:spPr>
        <p:txBody>
          <a:bodyPr/>
          <a:lstStyle/>
          <a:p>
            <a:pPr>
              <a:defRPr/>
            </a:pPr>
            <a:r>
              <a:rPr lang="en-US" i="1" dirty="0" smtClean="0">
                <a:solidFill>
                  <a:srgbClr val="FF0000"/>
                </a:solidFill>
                <a:ea typeface="ＭＳ Ｐゴシック" charset="-128"/>
                <a:cs typeface="ＭＳ Ｐゴシック" charset="-128"/>
              </a:rPr>
              <a:t>Structural</a:t>
            </a:r>
            <a:r>
              <a:rPr lang="en-US" dirty="0" smtClean="0">
                <a:solidFill>
                  <a:schemeClr val="accent2"/>
                </a:solidFill>
                <a:ea typeface="ＭＳ Ｐゴシック" charset="-128"/>
                <a:cs typeface="ＭＳ Ｐゴシック" charset="-128"/>
              </a:rPr>
              <a:t> </a:t>
            </a:r>
            <a:r>
              <a:rPr lang="en-US" dirty="0">
                <a:solidFill>
                  <a:schemeClr val="accent2"/>
                </a:solidFill>
                <a:ea typeface="ＭＳ Ｐゴシック" charset="-128"/>
                <a:cs typeface="ＭＳ Ｐゴシック" charset="-128"/>
              </a:rPr>
              <a:t>content of GPD </a:t>
            </a:r>
            <a:r>
              <a:rPr lang="en-US" i="1" dirty="0">
                <a:solidFill>
                  <a:srgbClr val="FF0000"/>
                </a:solidFill>
                <a:latin typeface="Times New Roman" charset="0"/>
                <a:ea typeface="ＭＳ Ｐゴシック" charset="-128"/>
                <a:cs typeface="ＭＳ Ｐゴシック" charset="-128"/>
              </a:rPr>
              <a:t>E</a:t>
            </a:r>
            <a:r>
              <a:rPr lang="en-US" dirty="0">
                <a:ea typeface="ＭＳ Ｐゴシック" charset="-128"/>
                <a:cs typeface="ＭＳ Ｐゴシック" charset="-128"/>
              </a:rPr>
              <a:t> </a:t>
            </a:r>
            <a:r>
              <a:rPr lang="en-US" dirty="0">
                <a:solidFill>
                  <a:schemeClr val="accent6"/>
                </a:solidFill>
                <a:ea typeface="ＭＳ Ｐゴシック" charset="-128"/>
                <a:cs typeface="ＭＳ Ｐゴシック" charset="-128"/>
              </a:rPr>
              <a:t>&amp;</a:t>
            </a:r>
            <a:r>
              <a:rPr lang="en-US" dirty="0">
                <a:ea typeface="ＭＳ Ｐゴシック" charset="-128"/>
                <a:cs typeface="ＭＳ Ｐゴシック" charset="-128"/>
              </a:rPr>
              <a:t> </a:t>
            </a:r>
            <a:r>
              <a:rPr lang="en-US" i="1" dirty="0">
                <a:solidFill>
                  <a:srgbClr val="FF0000"/>
                </a:solidFill>
                <a:latin typeface="Times New Roman" charset="0"/>
                <a:ea typeface="ＭＳ Ｐゴシック" charset="-128"/>
                <a:cs typeface="ＭＳ Ｐゴシック" charset="-128"/>
              </a:rPr>
              <a:t>H </a:t>
            </a:r>
          </a:p>
        </p:txBody>
      </p:sp>
      <p:sp>
        <p:nvSpPr>
          <p:cNvPr id="23555" name="Text Box 4"/>
          <p:cNvSpPr txBox="1">
            <a:spLocks noChangeArrowheads="1"/>
          </p:cNvSpPr>
          <p:nvPr/>
        </p:nvSpPr>
        <p:spPr bwMode="auto">
          <a:xfrm>
            <a:off x="457200" y="1858707"/>
            <a:ext cx="3939926" cy="923330"/>
          </a:xfrm>
          <a:prstGeom prst="rect">
            <a:avLst/>
          </a:prstGeom>
          <a:noFill/>
          <a:ln w="9525">
            <a:noFill/>
            <a:miter lim="800000"/>
            <a:headEnd/>
            <a:tailEnd/>
          </a:ln>
        </p:spPr>
        <p:txBody>
          <a:bodyPr wrap="none">
            <a:prstTxWarp prst="textNoShape">
              <a:avLst/>
            </a:prstTxWarp>
            <a:spAutoFit/>
          </a:bodyPr>
          <a:lstStyle/>
          <a:p>
            <a:pPr eaLnBrk="1" hangingPunct="1"/>
            <a:r>
              <a:rPr lang="en-US" b="1" i="1" dirty="0">
                <a:solidFill>
                  <a:srgbClr val="FF0000"/>
                </a:solidFill>
                <a:latin typeface="Times New Roman" charset="0"/>
              </a:rPr>
              <a:t>M</a:t>
            </a:r>
            <a:r>
              <a:rPr lang="en-US" b="1" i="1" baseline="-25000" dirty="0">
                <a:solidFill>
                  <a:srgbClr val="FF0000"/>
                </a:solidFill>
                <a:latin typeface="Times New Roman" charset="0"/>
              </a:rPr>
              <a:t>2</a:t>
            </a:r>
            <a:r>
              <a:rPr lang="en-US" b="1" i="1" dirty="0">
                <a:solidFill>
                  <a:srgbClr val="FF0000"/>
                </a:solidFill>
                <a:latin typeface="Times New Roman" charset="0"/>
              </a:rPr>
              <a:t>(t) </a:t>
            </a:r>
            <a:r>
              <a:rPr lang="en-US" dirty="0"/>
              <a:t>:  </a:t>
            </a:r>
            <a:r>
              <a:rPr lang="en-US" dirty="0">
                <a:latin typeface="Tahoma" charset="0"/>
                <a:ea typeface="Tahoma" charset="0"/>
                <a:cs typeface="Tahoma" charset="0"/>
              </a:rPr>
              <a:t>Mass </a:t>
            </a:r>
            <a:r>
              <a:rPr lang="en-US" dirty="0" smtClean="0">
                <a:latin typeface="Tahoma" charset="0"/>
                <a:ea typeface="Tahoma" charset="0"/>
                <a:cs typeface="Tahoma" charset="0"/>
              </a:rPr>
              <a:t>density in </a:t>
            </a:r>
            <a:r>
              <a:rPr lang="en-US" dirty="0">
                <a:latin typeface="Tahoma" charset="0"/>
                <a:ea typeface="Tahoma" charset="0"/>
                <a:cs typeface="Tahoma" charset="0"/>
              </a:rPr>
              <a:t>the nucleon</a:t>
            </a:r>
            <a:r>
              <a:rPr lang="en-US" b="1" i="1" dirty="0">
                <a:solidFill>
                  <a:srgbClr val="FF0000"/>
                </a:solidFill>
                <a:latin typeface="Tahoma" charset="0"/>
                <a:ea typeface="Tahoma" charset="0"/>
                <a:cs typeface="Tahoma" charset="0"/>
              </a:rPr>
              <a:t> </a:t>
            </a:r>
          </a:p>
          <a:p>
            <a:pPr eaLnBrk="1" hangingPunct="1"/>
            <a:r>
              <a:rPr lang="en-US" b="1" i="1" dirty="0">
                <a:solidFill>
                  <a:srgbClr val="FF0000"/>
                </a:solidFill>
                <a:latin typeface="Times New Roman" charset="0"/>
              </a:rPr>
              <a:t>J (</a:t>
            </a:r>
            <a:r>
              <a:rPr lang="en-US" b="1" i="1" dirty="0" err="1">
                <a:solidFill>
                  <a:srgbClr val="FF0000"/>
                </a:solidFill>
                <a:latin typeface="Times New Roman" charset="0"/>
              </a:rPr>
              <a:t>t</a:t>
            </a:r>
            <a:r>
              <a:rPr lang="en-US" b="1" i="1" dirty="0">
                <a:solidFill>
                  <a:srgbClr val="FF0000"/>
                </a:solidFill>
                <a:latin typeface="Times New Roman" charset="0"/>
              </a:rPr>
              <a:t>)   </a:t>
            </a:r>
            <a:r>
              <a:rPr lang="en-US" dirty="0"/>
              <a:t>:  </a:t>
            </a:r>
            <a:r>
              <a:rPr lang="en-US" dirty="0">
                <a:latin typeface="Tahoma" charset="0"/>
                <a:ea typeface="Tahoma" charset="0"/>
                <a:cs typeface="Tahoma" charset="0"/>
              </a:rPr>
              <a:t>Angular momentum </a:t>
            </a:r>
            <a:r>
              <a:rPr lang="en-US" dirty="0" smtClean="0">
                <a:latin typeface="Tahoma" charset="0"/>
                <a:ea typeface="Tahoma" charset="0"/>
                <a:cs typeface="Tahoma" charset="0"/>
              </a:rPr>
              <a:t>density</a:t>
            </a:r>
            <a:r>
              <a:rPr lang="en-US" b="1" dirty="0" smtClean="0">
                <a:latin typeface="Tahoma" charset="0"/>
                <a:ea typeface="Tahoma" charset="0"/>
                <a:cs typeface="Tahoma" charset="0"/>
              </a:rPr>
              <a:t> </a:t>
            </a:r>
            <a:endParaRPr lang="en-US" b="1" dirty="0">
              <a:latin typeface="Tahoma" charset="0"/>
              <a:ea typeface="Tahoma" charset="0"/>
              <a:cs typeface="Tahoma" charset="0"/>
            </a:endParaRPr>
          </a:p>
          <a:p>
            <a:pPr eaLnBrk="1" hangingPunct="1"/>
            <a:r>
              <a:rPr lang="en-US" b="1" i="1" dirty="0">
                <a:solidFill>
                  <a:srgbClr val="FF0000"/>
                </a:solidFill>
                <a:latin typeface="Times New Roman" charset="0"/>
              </a:rPr>
              <a:t>d</a:t>
            </a:r>
            <a:r>
              <a:rPr lang="en-US" b="1" i="1" baseline="-25000" dirty="0">
                <a:solidFill>
                  <a:srgbClr val="FF0000"/>
                </a:solidFill>
                <a:latin typeface="Times New Roman" charset="0"/>
              </a:rPr>
              <a:t>1</a:t>
            </a:r>
            <a:r>
              <a:rPr lang="en-US" b="1" i="1" dirty="0">
                <a:solidFill>
                  <a:srgbClr val="FF0000"/>
                </a:solidFill>
                <a:latin typeface="Times New Roman" charset="0"/>
              </a:rPr>
              <a:t>(t)   </a:t>
            </a:r>
            <a:r>
              <a:rPr lang="en-US" dirty="0"/>
              <a:t>: </a:t>
            </a:r>
            <a:r>
              <a:rPr lang="en-US" dirty="0" smtClean="0"/>
              <a:t> </a:t>
            </a:r>
            <a:r>
              <a:rPr lang="en-US" dirty="0" smtClean="0">
                <a:latin typeface="Tahoma" charset="0"/>
                <a:ea typeface="Tahoma" charset="0"/>
                <a:cs typeface="Tahoma" charset="0"/>
              </a:rPr>
              <a:t>Pressure and shear forces  </a:t>
            </a:r>
            <a:endParaRPr lang="en-US" dirty="0">
              <a:latin typeface="Tahoma" charset="0"/>
              <a:ea typeface="Tahoma" charset="0"/>
              <a:cs typeface="Tahoma" charset="0"/>
            </a:endParaRPr>
          </a:p>
        </p:txBody>
      </p:sp>
      <p:sp>
        <p:nvSpPr>
          <p:cNvPr id="23556" name="Text Box 6"/>
          <p:cNvSpPr txBox="1">
            <a:spLocks noChangeArrowheads="1"/>
          </p:cNvSpPr>
          <p:nvPr/>
        </p:nvSpPr>
        <p:spPr bwMode="auto">
          <a:xfrm>
            <a:off x="436880" y="790257"/>
            <a:ext cx="8296736" cy="369332"/>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Tahoma" charset="0"/>
                <a:ea typeface="Chalkboard" charset="0"/>
                <a:cs typeface="Chalkboard" charset="0"/>
              </a:rPr>
              <a:t>Nucleon matrix element of the Energy-Momentum Tensor of</a:t>
            </a:r>
            <a:r>
              <a:rPr lang="en-US" dirty="0" smtClean="0">
                <a:latin typeface="Tahoma" charset="0"/>
                <a:ea typeface="Chalkboard" charset="0"/>
                <a:cs typeface="Chalkboard" charset="0"/>
              </a:rPr>
              <a:t> </a:t>
            </a:r>
            <a:r>
              <a:rPr lang="en-US" dirty="0" err="1" smtClean="0">
                <a:latin typeface="Tahoma" charset="0"/>
                <a:ea typeface="Chalkboard" charset="0"/>
                <a:cs typeface="Chalkboard" charset="0"/>
              </a:rPr>
              <a:t>q</a:t>
            </a:r>
            <a:r>
              <a:rPr lang="en-US" dirty="0" smtClean="0">
                <a:latin typeface="Tahoma" charset="0"/>
                <a:ea typeface="Chalkboard" charset="0"/>
                <a:cs typeface="Chalkboard" charset="0"/>
              </a:rPr>
              <a:t> flavored quarks:</a:t>
            </a:r>
            <a:endParaRPr lang="en-US" dirty="0">
              <a:latin typeface="Tahoma" charset="0"/>
              <a:ea typeface="Chalkboard" charset="0"/>
              <a:cs typeface="Chalkboard" charset="0"/>
            </a:endParaRPr>
          </a:p>
        </p:txBody>
      </p:sp>
      <p:pic>
        <p:nvPicPr>
          <p:cNvPr id="23561" name="Picture 7"/>
          <p:cNvPicPr>
            <a:picLocks noChangeAspect="1" noChangeArrowheads="1"/>
          </p:cNvPicPr>
          <p:nvPr/>
        </p:nvPicPr>
        <p:blipFill>
          <a:blip r:embed="rId4"/>
          <a:srcRect t="18629" r="49600" b="13066"/>
          <a:stretch>
            <a:fillRect/>
          </a:stretch>
        </p:blipFill>
        <p:spPr bwMode="auto">
          <a:xfrm>
            <a:off x="457200" y="2843592"/>
            <a:ext cx="3993441" cy="771527"/>
          </a:xfrm>
          <a:prstGeom prst="rect">
            <a:avLst/>
          </a:prstGeom>
          <a:noFill/>
          <a:ln w="9525">
            <a:noFill/>
            <a:miter lim="800000"/>
            <a:headEnd/>
            <a:tailEnd/>
          </a:ln>
        </p:spPr>
      </p:pic>
      <p:sp>
        <p:nvSpPr>
          <p:cNvPr id="23562" name="Rectangle 11"/>
          <p:cNvSpPr>
            <a:spLocks noChangeArrowheads="1"/>
          </p:cNvSpPr>
          <p:nvPr/>
        </p:nvSpPr>
        <p:spPr bwMode="auto">
          <a:xfrm>
            <a:off x="1984235" y="4023920"/>
            <a:ext cx="1756478" cy="304801"/>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endParaRPr lang="en-US"/>
          </a:p>
        </p:txBody>
      </p:sp>
      <p:sp>
        <p:nvSpPr>
          <p:cNvPr id="23563" name="Rectangle 9"/>
          <p:cNvSpPr>
            <a:spLocks noChangeArrowheads="1"/>
          </p:cNvSpPr>
          <p:nvPr/>
        </p:nvSpPr>
        <p:spPr bwMode="auto">
          <a:xfrm>
            <a:off x="2213341" y="4246170"/>
            <a:ext cx="3207481" cy="228601"/>
          </a:xfrm>
          <a:prstGeom prst="rect">
            <a:avLst/>
          </a:prstGeom>
          <a:noFill/>
          <a:ln w="9525">
            <a:noFill/>
            <a:miter lim="800000"/>
            <a:headEnd/>
            <a:tailEnd/>
          </a:ln>
        </p:spPr>
        <p:txBody>
          <a:bodyPr wrap="none" anchor="ctr">
            <a:prstTxWarp prst="textNoShape">
              <a:avLst/>
            </a:prstTxWarp>
          </a:bodyPr>
          <a:lstStyle/>
          <a:p>
            <a:pPr algn="ctr"/>
            <a:endParaRPr lang="en-US" sz="1400">
              <a:solidFill>
                <a:srgbClr val="000000"/>
              </a:solidFill>
              <a:latin typeface="Comic Sans MS" charset="0"/>
            </a:endParaRPr>
          </a:p>
        </p:txBody>
      </p:sp>
      <p:pic>
        <p:nvPicPr>
          <p:cNvPr id="15" name="Picture 7"/>
          <p:cNvPicPr>
            <a:picLocks noChangeAspect="1" noChangeArrowheads="1"/>
          </p:cNvPicPr>
          <p:nvPr/>
        </p:nvPicPr>
        <p:blipFill>
          <a:blip r:embed="rId4"/>
          <a:srcRect l="53734" t="18629" b="13066"/>
          <a:stretch>
            <a:fillRect/>
          </a:stretch>
        </p:blipFill>
        <p:spPr bwMode="auto">
          <a:xfrm>
            <a:off x="609600" y="3596563"/>
            <a:ext cx="3667284" cy="771527"/>
          </a:xfrm>
          <a:prstGeom prst="rect">
            <a:avLst/>
          </a:prstGeom>
          <a:noFill/>
          <a:ln w="9525">
            <a:noFill/>
            <a:miter lim="800000"/>
            <a:headEnd/>
            <a:tailEnd/>
          </a:ln>
        </p:spPr>
      </p:pic>
      <p:sp>
        <p:nvSpPr>
          <p:cNvPr id="12" name="Text Box 34"/>
          <p:cNvSpPr txBox="1">
            <a:spLocks noChangeArrowheads="1"/>
          </p:cNvSpPr>
          <p:nvPr/>
        </p:nvSpPr>
        <p:spPr bwMode="auto">
          <a:xfrm>
            <a:off x="212090" y="4945380"/>
            <a:ext cx="4601671" cy="1200329"/>
          </a:xfrm>
          <a:prstGeom prst="rect">
            <a:avLst/>
          </a:prstGeom>
          <a:noFill/>
          <a:ln w="9525">
            <a:noFill/>
            <a:miter lim="800000"/>
            <a:headEnd/>
            <a:tailEnd/>
          </a:ln>
        </p:spPr>
        <p:txBody>
          <a:bodyPr wrap="square">
            <a:prstTxWarp prst="textNoShape">
              <a:avLst/>
            </a:prstTxWarp>
            <a:spAutoFit/>
          </a:bodyPr>
          <a:lstStyle/>
          <a:p>
            <a:r>
              <a:rPr lang="en-US" dirty="0">
                <a:solidFill>
                  <a:srgbClr val="000090"/>
                </a:solidFill>
                <a:latin typeface="Arial"/>
                <a:cs typeface="Arial"/>
              </a:rPr>
              <a:t>To determine </a:t>
            </a:r>
            <a:r>
              <a:rPr lang="en-US" b="1" i="1" dirty="0" err="1">
                <a:solidFill>
                  <a:srgbClr val="FF0000"/>
                </a:solidFill>
                <a:latin typeface="Times New Roman"/>
                <a:cs typeface="Times New Roman"/>
              </a:rPr>
              <a:t>J(t</a:t>
            </a:r>
            <a:r>
              <a:rPr lang="en-US" b="1" i="1" dirty="0" smtClean="0">
                <a:solidFill>
                  <a:srgbClr val="FF0000"/>
                </a:solidFill>
                <a:latin typeface="Times New Roman"/>
                <a:cs typeface="Times New Roman"/>
              </a:rPr>
              <a:t>)</a:t>
            </a:r>
            <a:r>
              <a:rPr lang="en-US" dirty="0" smtClean="0">
                <a:latin typeface="Times New Roman"/>
                <a:cs typeface="Times New Roman"/>
              </a:rPr>
              <a:t>, </a:t>
            </a:r>
            <a:r>
              <a:rPr lang="en-US" dirty="0" smtClean="0">
                <a:solidFill>
                  <a:srgbClr val="000090"/>
                </a:solidFill>
                <a:latin typeface="Arial"/>
                <a:cs typeface="Arial"/>
              </a:rPr>
              <a:t>measurements of the </a:t>
            </a:r>
            <a:r>
              <a:rPr lang="en-US" b="1" i="1" dirty="0" err="1">
                <a:solidFill>
                  <a:srgbClr val="000090"/>
                </a:solidFill>
                <a:latin typeface="Times New Roman"/>
                <a:cs typeface="Times New Roman"/>
              </a:rPr>
              <a:t>x</a:t>
            </a:r>
            <a:r>
              <a:rPr lang="en-US" dirty="0">
                <a:solidFill>
                  <a:srgbClr val="000090"/>
                </a:solidFill>
                <a:latin typeface="Arial"/>
                <a:cs typeface="Arial"/>
              </a:rPr>
              <a:t> and </a:t>
            </a:r>
            <a:r>
              <a:rPr lang="en-US" b="1" i="1" dirty="0" err="1">
                <a:solidFill>
                  <a:srgbClr val="000090"/>
                </a:solidFill>
                <a:latin typeface="Times New Roman"/>
                <a:cs typeface="Times New Roman"/>
              </a:rPr>
              <a:t>t</a:t>
            </a:r>
            <a:r>
              <a:rPr lang="en-US" i="1" dirty="0">
                <a:solidFill>
                  <a:srgbClr val="000090"/>
                </a:solidFill>
                <a:latin typeface="Arial"/>
                <a:cs typeface="Arial"/>
              </a:rPr>
              <a:t> </a:t>
            </a:r>
            <a:r>
              <a:rPr lang="en-US" dirty="0">
                <a:solidFill>
                  <a:srgbClr val="000090"/>
                </a:solidFill>
                <a:latin typeface="Arial"/>
                <a:cs typeface="Arial"/>
              </a:rPr>
              <a:t>dependence of </a:t>
            </a:r>
            <a:r>
              <a:rPr lang="en-US" dirty="0" smtClean="0">
                <a:solidFill>
                  <a:srgbClr val="000090"/>
                </a:solidFill>
                <a:latin typeface="Arial"/>
                <a:cs typeface="Arial"/>
              </a:rPr>
              <a:t>GPDs are needed.</a:t>
            </a:r>
          </a:p>
          <a:p>
            <a:r>
              <a:rPr lang="en-US" dirty="0">
                <a:solidFill>
                  <a:srgbClr val="000090"/>
                </a:solidFill>
                <a:latin typeface="Arial"/>
                <a:cs typeface="Arial"/>
              </a:rPr>
              <a:t>To separate</a:t>
            </a:r>
            <a:r>
              <a:rPr lang="en-US" dirty="0">
                <a:latin typeface="Arial"/>
                <a:cs typeface="Arial"/>
              </a:rPr>
              <a:t> </a:t>
            </a:r>
            <a:r>
              <a:rPr lang="en-US" b="1" i="1" dirty="0">
                <a:solidFill>
                  <a:srgbClr val="FF0000"/>
                </a:solidFill>
                <a:latin typeface="Times New Roman"/>
                <a:cs typeface="Times New Roman"/>
              </a:rPr>
              <a:t>M</a:t>
            </a:r>
            <a:r>
              <a:rPr lang="en-US" b="1" i="1" baseline="-25000" dirty="0">
                <a:solidFill>
                  <a:srgbClr val="FF0000"/>
                </a:solidFill>
                <a:latin typeface="Times New Roman"/>
                <a:cs typeface="Times New Roman"/>
              </a:rPr>
              <a:t>2</a:t>
            </a:r>
            <a:r>
              <a:rPr lang="en-US" b="1" i="1" dirty="0">
                <a:solidFill>
                  <a:srgbClr val="FF0000"/>
                </a:solidFill>
                <a:latin typeface="Times New Roman"/>
                <a:cs typeface="Times New Roman"/>
              </a:rPr>
              <a:t>(t)</a:t>
            </a:r>
            <a:r>
              <a:rPr lang="en-US" dirty="0">
                <a:latin typeface="Arial"/>
                <a:cs typeface="Arial"/>
              </a:rPr>
              <a:t> </a:t>
            </a:r>
            <a:r>
              <a:rPr lang="en-US" dirty="0">
                <a:solidFill>
                  <a:srgbClr val="000090"/>
                </a:solidFill>
                <a:latin typeface="Arial"/>
                <a:cs typeface="Arial"/>
              </a:rPr>
              <a:t>and</a:t>
            </a:r>
            <a:r>
              <a:rPr lang="en-US" dirty="0">
                <a:latin typeface="Arial"/>
                <a:cs typeface="Arial"/>
              </a:rPr>
              <a:t> </a:t>
            </a:r>
            <a:r>
              <a:rPr lang="en-US" b="1" i="1" dirty="0">
                <a:solidFill>
                  <a:srgbClr val="FF0000"/>
                </a:solidFill>
                <a:latin typeface="Times New Roman"/>
                <a:cs typeface="Times New Roman"/>
              </a:rPr>
              <a:t>d</a:t>
            </a:r>
            <a:r>
              <a:rPr lang="en-US" b="1" i="1" baseline="-25000" dirty="0">
                <a:solidFill>
                  <a:srgbClr val="FF0000"/>
                </a:solidFill>
                <a:latin typeface="Times New Roman"/>
                <a:cs typeface="Times New Roman"/>
              </a:rPr>
              <a:t>1</a:t>
            </a:r>
            <a:r>
              <a:rPr lang="en-US" b="1" i="1" dirty="0">
                <a:solidFill>
                  <a:srgbClr val="FF0000"/>
                </a:solidFill>
                <a:latin typeface="Times New Roman"/>
                <a:cs typeface="Times New Roman"/>
              </a:rPr>
              <a:t>(t)</a:t>
            </a:r>
            <a:r>
              <a:rPr lang="en-US" dirty="0" smtClean="0">
                <a:latin typeface="Arial"/>
                <a:cs typeface="Arial"/>
              </a:rPr>
              <a:t> </a:t>
            </a:r>
            <a:r>
              <a:rPr lang="en-US" dirty="0" smtClean="0">
                <a:solidFill>
                  <a:srgbClr val="000090"/>
                </a:solidFill>
                <a:latin typeface="Arial"/>
                <a:cs typeface="Arial"/>
              </a:rPr>
              <a:t>measurements </a:t>
            </a:r>
            <a:r>
              <a:rPr lang="en-US" dirty="0">
                <a:solidFill>
                  <a:srgbClr val="000090"/>
                </a:solidFill>
                <a:latin typeface="Arial"/>
                <a:cs typeface="Arial"/>
              </a:rPr>
              <a:t>at </a:t>
            </a:r>
            <a:r>
              <a:rPr lang="en-US" dirty="0">
                <a:solidFill>
                  <a:srgbClr val="008000"/>
                </a:solidFill>
                <a:latin typeface="Arial"/>
                <a:cs typeface="Arial"/>
              </a:rPr>
              <a:t>small </a:t>
            </a:r>
            <a:r>
              <a:rPr lang="en-US" dirty="0">
                <a:solidFill>
                  <a:srgbClr val="000090"/>
                </a:solidFill>
                <a:latin typeface="Arial"/>
                <a:cs typeface="Arial"/>
              </a:rPr>
              <a:t>and </a:t>
            </a:r>
            <a:r>
              <a:rPr lang="en-US" dirty="0">
                <a:solidFill>
                  <a:srgbClr val="008000"/>
                </a:solidFill>
                <a:latin typeface="Arial"/>
                <a:cs typeface="Arial"/>
              </a:rPr>
              <a:t>large</a:t>
            </a:r>
            <a:r>
              <a:rPr lang="en-US" dirty="0">
                <a:solidFill>
                  <a:srgbClr val="000090"/>
                </a:solidFill>
                <a:latin typeface="Arial"/>
                <a:cs typeface="Arial"/>
              </a:rPr>
              <a:t> </a:t>
            </a:r>
            <a:r>
              <a:rPr lang="el-GR" b="1" i="1" dirty="0">
                <a:solidFill>
                  <a:srgbClr val="FF0000"/>
                </a:solidFill>
                <a:latin typeface="Times New Roman"/>
                <a:ea typeface="Times New Roman" charset="0"/>
                <a:cs typeface="Times New Roman"/>
              </a:rPr>
              <a:t>ξ</a:t>
            </a:r>
            <a:r>
              <a:rPr lang="en-US" b="1" i="1" dirty="0">
                <a:solidFill>
                  <a:srgbClr val="FF0000"/>
                </a:solidFill>
                <a:latin typeface="Times New Roman"/>
                <a:ea typeface="Times New Roman" charset="0"/>
                <a:cs typeface="Times New Roman"/>
              </a:rPr>
              <a:t>(</a:t>
            </a:r>
            <a:r>
              <a:rPr lang="en-US" b="1" i="1" dirty="0" err="1">
                <a:solidFill>
                  <a:srgbClr val="FF0000"/>
                </a:solidFill>
                <a:latin typeface="Times New Roman"/>
                <a:ea typeface="Times New Roman" charset="0"/>
                <a:cs typeface="Times New Roman"/>
              </a:rPr>
              <a:t>x</a:t>
            </a:r>
            <a:r>
              <a:rPr lang="en-US" b="1" i="1" baseline="-25000" dirty="0" err="1">
                <a:solidFill>
                  <a:srgbClr val="FF0000"/>
                </a:solidFill>
                <a:latin typeface="Times New Roman"/>
                <a:ea typeface="Times New Roman" charset="0"/>
                <a:cs typeface="Times New Roman"/>
              </a:rPr>
              <a:t>B</a:t>
            </a:r>
            <a:r>
              <a:rPr lang="en-US" b="1" i="1" dirty="0" smtClean="0">
                <a:solidFill>
                  <a:srgbClr val="FF0000"/>
                </a:solidFill>
                <a:latin typeface="Times New Roman"/>
                <a:ea typeface="Times New Roman" charset="0"/>
                <a:cs typeface="Times New Roman"/>
              </a:rPr>
              <a:t>)</a:t>
            </a:r>
            <a:r>
              <a:rPr lang="en-US" dirty="0" smtClean="0">
                <a:latin typeface="Arial"/>
                <a:cs typeface="Arial"/>
              </a:rPr>
              <a:t> </a:t>
            </a:r>
            <a:r>
              <a:rPr lang="en-US" dirty="0" smtClean="0">
                <a:solidFill>
                  <a:srgbClr val="000090"/>
                </a:solidFill>
                <a:latin typeface="Arial"/>
                <a:cs typeface="Arial"/>
              </a:rPr>
              <a:t>are needed.</a:t>
            </a:r>
            <a:endParaRPr lang="en-US" dirty="0">
              <a:solidFill>
                <a:srgbClr val="000090"/>
              </a:solidFill>
              <a:latin typeface="Arial"/>
              <a:cs typeface="Arial"/>
            </a:endParaRPr>
          </a:p>
        </p:txBody>
      </p:sp>
      <p:pic>
        <p:nvPicPr>
          <p:cNvPr id="13" name="Picture 3"/>
          <p:cNvPicPr>
            <a:picLocks noChangeAspect="1" noChangeArrowheads="1"/>
          </p:cNvPicPr>
          <p:nvPr/>
        </p:nvPicPr>
        <p:blipFill>
          <a:blip r:embed="rId5"/>
          <a:srcRect b="48573"/>
          <a:stretch>
            <a:fillRect/>
          </a:stretch>
        </p:blipFill>
        <p:spPr bwMode="auto">
          <a:xfrm>
            <a:off x="1199322" y="1178328"/>
            <a:ext cx="6841490" cy="703650"/>
          </a:xfrm>
          <a:prstGeom prst="rect">
            <a:avLst/>
          </a:prstGeom>
          <a:noFill/>
          <a:ln w="9525">
            <a:noFill/>
            <a:miter lim="800000"/>
            <a:headEnd/>
            <a:tailEnd/>
          </a:ln>
        </p:spPr>
      </p:pic>
      <p:sp>
        <p:nvSpPr>
          <p:cNvPr id="17" name="Rectangle 16"/>
          <p:cNvSpPr/>
          <p:nvPr/>
        </p:nvSpPr>
        <p:spPr bwMode="auto">
          <a:xfrm>
            <a:off x="1818640" y="3312160"/>
            <a:ext cx="1330960" cy="30295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9" name="Rectangle 30"/>
          <p:cNvSpPr>
            <a:spLocks noChangeArrowheads="1"/>
          </p:cNvSpPr>
          <p:nvPr/>
        </p:nvSpPr>
        <p:spPr bwMode="auto">
          <a:xfrm>
            <a:off x="6637338" y="1868706"/>
            <a:ext cx="1341002" cy="297780"/>
          </a:xfrm>
          <a:prstGeom prst="rect">
            <a:avLst/>
          </a:prstGeom>
          <a:solidFill>
            <a:srgbClr val="FFFFFF"/>
          </a:solidFill>
          <a:ln w="9525">
            <a:solidFill>
              <a:srgbClr val="FFFFFF"/>
            </a:solidFill>
            <a:miter lim="800000"/>
            <a:headEnd/>
            <a:tailEnd/>
          </a:ln>
        </p:spPr>
        <p:txBody>
          <a:bodyPr wrap="none" anchor="ctr">
            <a:prstTxWarp prst="textNoShape">
              <a:avLst/>
            </a:prstTxWarp>
          </a:bodyPr>
          <a:lstStyle/>
          <a:p>
            <a:endParaRPr lang="en-US"/>
          </a:p>
        </p:txBody>
      </p:sp>
      <p:grpSp>
        <p:nvGrpSpPr>
          <p:cNvPr id="24" name="Group 23"/>
          <p:cNvGrpSpPr/>
          <p:nvPr/>
        </p:nvGrpSpPr>
        <p:grpSpPr>
          <a:xfrm>
            <a:off x="4993083" y="2166487"/>
            <a:ext cx="3983167" cy="3489756"/>
            <a:chOff x="4993083" y="2166487"/>
            <a:chExt cx="3983167" cy="3489756"/>
          </a:xfrm>
        </p:grpSpPr>
        <p:pic>
          <p:nvPicPr>
            <p:cNvPr id="14" name="Picture 28"/>
            <p:cNvPicPr>
              <a:picLocks noChangeAspect="1" noChangeArrowheads="1"/>
            </p:cNvPicPr>
            <p:nvPr/>
          </p:nvPicPr>
          <p:blipFill>
            <a:blip r:embed="rId6"/>
            <a:srcRect/>
            <a:stretch>
              <a:fillRect/>
            </a:stretch>
          </p:blipFill>
          <p:spPr bwMode="auto">
            <a:xfrm>
              <a:off x="4993083" y="2166487"/>
              <a:ext cx="3983167" cy="3489756"/>
            </a:xfrm>
            <a:prstGeom prst="rect">
              <a:avLst/>
            </a:prstGeom>
            <a:noFill/>
            <a:ln w="9525">
              <a:noFill/>
              <a:miter lim="800000"/>
              <a:headEnd/>
              <a:tailEnd/>
            </a:ln>
          </p:spPr>
        </p:pic>
        <p:sp>
          <p:nvSpPr>
            <p:cNvPr id="20" name="Text Box 10"/>
            <p:cNvSpPr txBox="1">
              <a:spLocks noChangeArrowheads="1"/>
            </p:cNvSpPr>
            <p:nvPr/>
          </p:nvSpPr>
          <p:spPr bwMode="auto">
            <a:xfrm>
              <a:off x="6904037" y="2252851"/>
              <a:ext cx="812174" cy="400110"/>
            </a:xfrm>
            <a:prstGeom prst="rect">
              <a:avLst/>
            </a:prstGeom>
            <a:noFill/>
            <a:ln w="9525">
              <a:noFill/>
              <a:miter lim="800000"/>
              <a:headEnd/>
              <a:tailEnd/>
            </a:ln>
          </p:spPr>
          <p:txBody>
            <a:bodyPr wrap="square">
              <a:prstTxWarp prst="textNoShape">
                <a:avLst/>
              </a:prstTxWarp>
              <a:spAutoFit/>
            </a:bodyPr>
            <a:lstStyle/>
            <a:p>
              <a:pPr eaLnBrk="1" hangingPunct="1"/>
              <a:r>
                <a:rPr lang="en-US" sz="2000" b="1" i="1" dirty="0" err="1" smtClean="0">
                  <a:solidFill>
                    <a:srgbClr val="000090"/>
                  </a:solidFill>
                </a:rPr>
                <a:t>J</a:t>
              </a:r>
              <a:r>
                <a:rPr lang="en-US" sz="2000" b="1" i="1" baseline="30000" dirty="0" err="1" smtClean="0">
                  <a:solidFill>
                    <a:srgbClr val="000090"/>
                  </a:solidFill>
                </a:rPr>
                <a:t>q</a:t>
              </a:r>
              <a:r>
                <a:rPr lang="en-US" sz="2000" b="1" i="1" dirty="0" err="1" smtClean="0">
                  <a:solidFill>
                    <a:srgbClr val="000090"/>
                  </a:solidFill>
                </a:rPr>
                <a:t>(</a:t>
              </a:r>
              <a:r>
                <a:rPr lang="en-US" sz="2000" b="1" i="1" dirty="0" err="1">
                  <a:solidFill>
                    <a:srgbClr val="000090"/>
                  </a:solidFill>
                </a:rPr>
                <a:t>t</a:t>
              </a:r>
              <a:r>
                <a:rPr lang="en-US" sz="2000" b="1" i="1" dirty="0">
                  <a:solidFill>
                    <a:srgbClr val="000090"/>
                  </a:solidFill>
                </a:rPr>
                <a:t>)</a:t>
              </a:r>
            </a:p>
          </p:txBody>
        </p:sp>
        <p:sp>
          <p:nvSpPr>
            <p:cNvPr id="21" name="Text Box 11"/>
            <p:cNvSpPr txBox="1">
              <a:spLocks noChangeArrowheads="1"/>
            </p:cNvSpPr>
            <p:nvPr/>
          </p:nvSpPr>
          <p:spPr bwMode="auto">
            <a:xfrm>
              <a:off x="6840537" y="2916456"/>
              <a:ext cx="1681163" cy="276999"/>
            </a:xfrm>
            <a:prstGeom prst="rect">
              <a:avLst/>
            </a:prstGeom>
            <a:solidFill>
              <a:schemeClr val="bg1"/>
            </a:solidFill>
            <a:ln w="9525">
              <a:noFill/>
              <a:miter lim="800000"/>
              <a:headEnd/>
              <a:tailEnd/>
            </a:ln>
          </p:spPr>
          <p:txBody>
            <a:bodyPr wrap="square">
              <a:prstTxWarp prst="textNoShape">
                <a:avLst/>
              </a:prstTxWarp>
              <a:spAutoFit/>
            </a:bodyPr>
            <a:lstStyle/>
            <a:p>
              <a:pPr eaLnBrk="1" hangingPunct="1"/>
              <a:endParaRPr lang="en-US" sz="1200" dirty="0">
                <a:solidFill>
                  <a:srgbClr val="FFFFFF"/>
                </a:solidFill>
                <a:latin typeface="Arial"/>
                <a:cs typeface="Arial"/>
              </a:endParaRPr>
            </a:p>
          </p:txBody>
        </p:sp>
        <p:sp>
          <p:nvSpPr>
            <p:cNvPr id="22" name="Rectangle 21"/>
            <p:cNvSpPr/>
            <p:nvPr/>
          </p:nvSpPr>
          <p:spPr bwMode="auto">
            <a:xfrm>
              <a:off x="7956542" y="2452906"/>
              <a:ext cx="718394" cy="25581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23" name="TextBox 22"/>
          <p:cNvSpPr txBox="1"/>
          <p:nvPr/>
        </p:nvSpPr>
        <p:spPr>
          <a:xfrm>
            <a:off x="7314360" y="2993400"/>
            <a:ext cx="803701" cy="400110"/>
          </a:xfrm>
          <a:prstGeom prst="rect">
            <a:avLst/>
          </a:prstGeom>
          <a:noFill/>
        </p:spPr>
        <p:txBody>
          <a:bodyPr wrap="none" rtlCol="0">
            <a:spAutoFit/>
          </a:bodyPr>
          <a:lstStyle/>
          <a:p>
            <a:r>
              <a:rPr lang="en-US" sz="2000" dirty="0" smtClean="0">
                <a:solidFill>
                  <a:srgbClr val="000090"/>
                </a:solidFill>
                <a:latin typeface="Calibri"/>
                <a:cs typeface="Calibri"/>
              </a:rPr>
              <a:t>χQSM</a:t>
            </a:r>
            <a:endParaRPr lang="en-US" sz="2000" dirty="0">
              <a:solidFill>
                <a:srgbClr val="000090"/>
              </a:solidFill>
              <a:latin typeface="Calibri"/>
              <a:cs typeface="Calibri"/>
            </a:endParaRPr>
          </a:p>
        </p:txBody>
      </p:sp>
      <p:sp>
        <p:nvSpPr>
          <p:cNvPr id="25" name="TextBox 24"/>
          <p:cNvSpPr txBox="1"/>
          <p:nvPr/>
        </p:nvSpPr>
        <p:spPr>
          <a:xfrm>
            <a:off x="865690" y="4462070"/>
            <a:ext cx="2075283" cy="369332"/>
          </a:xfrm>
          <a:prstGeom prst="rect">
            <a:avLst/>
          </a:prstGeom>
          <a:noFill/>
        </p:spPr>
        <p:txBody>
          <a:bodyPr wrap="none" rtlCol="0">
            <a:spAutoFit/>
          </a:bodyPr>
          <a:lstStyle/>
          <a:p>
            <a:r>
              <a:rPr lang="en-US" dirty="0" smtClean="0"/>
              <a:t>related to “D-term”</a:t>
            </a:r>
            <a:endParaRPr lang="en-US" dirty="0"/>
          </a:p>
        </p:txBody>
      </p:sp>
      <p:cxnSp>
        <p:nvCxnSpPr>
          <p:cNvPr id="27" name="Straight Arrow Connector 26"/>
          <p:cNvCxnSpPr>
            <a:stCxn id="25" idx="0"/>
          </p:cNvCxnSpPr>
          <p:nvPr/>
        </p:nvCxnSpPr>
        <p:spPr bwMode="auto">
          <a:xfrm rot="16200000" flipV="1">
            <a:off x="1649304" y="4208042"/>
            <a:ext cx="323055" cy="185002"/>
          </a:xfrm>
          <a:prstGeom prst="straightConnector1">
            <a:avLst/>
          </a:prstGeom>
          <a:noFill/>
          <a:ln w="9525" cap="flat" cmpd="sng" algn="ctr">
            <a:solidFill>
              <a:srgbClr val="FF0000"/>
            </a:solidFill>
            <a:prstDash val="solid"/>
            <a:round/>
            <a:headEnd type="none" w="med" len="med"/>
            <a:tailEnd type="arrow"/>
          </a:ln>
          <a:effectLst/>
        </p:spPr>
      </p:cxnSp>
    </p:spTree>
    <p:custDataLst>
      <p:tags r:id="rId1"/>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7577" y="1304925"/>
            <a:ext cx="3640113" cy="586535"/>
            <a:chOff x="1899" y="1800"/>
            <a:chExt cx="1924" cy="394"/>
          </a:xfrm>
        </p:grpSpPr>
        <p:sp>
          <p:nvSpPr>
            <p:cNvPr id="1055749" name="Text Box 5"/>
            <p:cNvSpPr txBox="1">
              <a:spLocks noChangeArrowheads="1"/>
            </p:cNvSpPr>
            <p:nvPr/>
          </p:nvSpPr>
          <p:spPr bwMode="auto">
            <a:xfrm>
              <a:off x="2144" y="1800"/>
              <a:ext cx="392" cy="248"/>
            </a:xfrm>
            <a:prstGeom prst="rect">
              <a:avLst/>
            </a:prstGeom>
            <a:noFill/>
            <a:ln w="9525">
              <a:noFill/>
              <a:miter lim="800000"/>
              <a:headEnd/>
              <a:tailEnd/>
            </a:ln>
            <a:effectLst/>
          </p:spPr>
          <p:txBody>
            <a:bodyPr>
              <a:spAutoFit/>
            </a:bodyPr>
            <a:lstStyle/>
            <a:p>
              <a:pPr algn="l">
                <a:spcBef>
                  <a:spcPct val="50000"/>
                </a:spcBef>
              </a:pPr>
              <a:r>
                <a:rPr lang="en-US" sz="1800" b="0" dirty="0"/>
                <a:t>d</a:t>
              </a:r>
              <a:r>
                <a:rPr lang="en-US" sz="1800" b="0" baseline="30000" dirty="0"/>
                <a:t>4</a:t>
              </a:r>
              <a:r>
                <a:rPr lang="en-US" sz="1800" b="0" dirty="0">
                  <a:sym typeface="Symbol" pitchFamily="18" charset="2"/>
                </a:rPr>
                <a:t></a:t>
              </a:r>
              <a:endParaRPr lang="en-US" sz="1800" b="0" dirty="0"/>
            </a:p>
          </p:txBody>
        </p:sp>
        <p:sp>
          <p:nvSpPr>
            <p:cNvPr id="1055750" name="Text Box 6"/>
            <p:cNvSpPr txBox="1">
              <a:spLocks noChangeArrowheads="1"/>
            </p:cNvSpPr>
            <p:nvPr/>
          </p:nvSpPr>
          <p:spPr bwMode="auto">
            <a:xfrm>
              <a:off x="1904" y="1946"/>
              <a:ext cx="1048" cy="248"/>
            </a:xfrm>
            <a:prstGeom prst="rect">
              <a:avLst/>
            </a:prstGeom>
            <a:noFill/>
            <a:ln w="9525">
              <a:noFill/>
              <a:miter lim="800000"/>
              <a:headEnd/>
              <a:tailEnd/>
            </a:ln>
            <a:effectLst/>
          </p:spPr>
          <p:txBody>
            <a:bodyPr>
              <a:spAutoFit/>
            </a:bodyPr>
            <a:lstStyle/>
            <a:p>
              <a:pPr algn="l">
                <a:spcBef>
                  <a:spcPct val="50000"/>
                </a:spcBef>
              </a:pPr>
              <a:r>
                <a:rPr lang="en-US" sz="1800" b="0" dirty="0"/>
                <a:t>dQ</a:t>
              </a:r>
              <a:r>
                <a:rPr lang="en-US" sz="1800" b="0" baseline="30000" dirty="0"/>
                <a:t>2</a:t>
              </a:r>
              <a:r>
                <a:rPr lang="en-US" sz="1800" b="0" dirty="0"/>
                <a:t>dx</a:t>
              </a:r>
              <a:r>
                <a:rPr lang="en-US" sz="1800" b="0" baseline="-25000" dirty="0"/>
                <a:t>B</a:t>
              </a:r>
              <a:r>
                <a:rPr lang="en-US" sz="1800" b="0" dirty="0"/>
                <a:t>dtd</a:t>
              </a:r>
              <a:r>
                <a:rPr lang="en-US" sz="1800" b="0" dirty="0">
                  <a:sym typeface="Symbol" pitchFamily="18" charset="2"/>
                </a:rPr>
                <a:t></a:t>
              </a:r>
              <a:endParaRPr lang="en-US" sz="1800" b="0" dirty="0"/>
            </a:p>
          </p:txBody>
        </p:sp>
        <p:sp>
          <p:nvSpPr>
            <p:cNvPr id="1055751" name="Line 7"/>
            <p:cNvSpPr>
              <a:spLocks noChangeShapeType="1"/>
            </p:cNvSpPr>
            <p:nvPr/>
          </p:nvSpPr>
          <p:spPr bwMode="auto">
            <a:xfrm flipV="1">
              <a:off x="1899" y="1992"/>
              <a:ext cx="689" cy="0"/>
            </a:xfrm>
            <a:prstGeom prst="line">
              <a:avLst/>
            </a:prstGeom>
            <a:noFill/>
            <a:ln w="9525">
              <a:solidFill>
                <a:schemeClr val="tx1"/>
              </a:solidFill>
              <a:miter lim="800000"/>
              <a:headEnd/>
              <a:tailEnd/>
            </a:ln>
            <a:effectLst/>
          </p:spPr>
          <p:txBody>
            <a:bodyPr wrap="none"/>
            <a:lstStyle/>
            <a:p>
              <a:endParaRPr lang="en-US" dirty="0" smtClean="0"/>
            </a:p>
            <a:p>
              <a:endParaRPr lang="en-US" dirty="0"/>
            </a:p>
          </p:txBody>
        </p:sp>
        <p:sp>
          <p:nvSpPr>
            <p:cNvPr id="1055752" name="Text Box 8"/>
            <p:cNvSpPr txBox="1">
              <a:spLocks noChangeArrowheads="1"/>
            </p:cNvSpPr>
            <p:nvPr/>
          </p:nvSpPr>
          <p:spPr bwMode="auto">
            <a:xfrm>
              <a:off x="2583" y="1844"/>
              <a:ext cx="1240" cy="248"/>
            </a:xfrm>
            <a:prstGeom prst="rect">
              <a:avLst/>
            </a:prstGeom>
            <a:noFill/>
            <a:ln w="9525">
              <a:noFill/>
              <a:miter lim="800000"/>
              <a:headEnd/>
              <a:tailEnd/>
            </a:ln>
            <a:effectLst/>
          </p:spPr>
          <p:txBody>
            <a:bodyPr>
              <a:spAutoFit/>
            </a:bodyPr>
            <a:lstStyle/>
            <a:p>
              <a:pPr algn="l">
                <a:spcBef>
                  <a:spcPct val="50000"/>
                </a:spcBef>
              </a:pPr>
              <a:r>
                <a:rPr lang="en-US" sz="1800" b="0" dirty="0"/>
                <a:t>~ |</a:t>
              </a:r>
              <a:r>
                <a:rPr lang="en-US" sz="1800" b="0" dirty="0">
                  <a:solidFill>
                    <a:srgbClr val="FF0000"/>
                  </a:solidFill>
                  <a:latin typeface="Arial" charset="0"/>
                </a:rPr>
                <a:t>T</a:t>
              </a:r>
              <a:r>
                <a:rPr lang="en-US" sz="1800" b="0" baseline="30000" dirty="0">
                  <a:solidFill>
                    <a:srgbClr val="FF0000"/>
                  </a:solidFill>
                  <a:latin typeface="Arial" charset="0"/>
                </a:rPr>
                <a:t>DVCS</a:t>
              </a:r>
              <a:r>
                <a:rPr lang="en-US" sz="1800" b="0" dirty="0">
                  <a:latin typeface="Arial" charset="0"/>
                </a:rPr>
                <a:t> + </a:t>
              </a:r>
              <a:r>
                <a:rPr lang="en-US" sz="1800" b="0" dirty="0">
                  <a:solidFill>
                    <a:srgbClr val="38D80C"/>
                  </a:solidFill>
                  <a:latin typeface="Arial" charset="0"/>
                </a:rPr>
                <a:t>T</a:t>
              </a:r>
              <a:r>
                <a:rPr lang="en-US" sz="1800" b="0" baseline="30000" dirty="0">
                  <a:solidFill>
                    <a:srgbClr val="38D80C"/>
                  </a:solidFill>
                  <a:latin typeface="Arial" charset="0"/>
                </a:rPr>
                <a:t>BH</a:t>
              </a:r>
              <a:r>
                <a:rPr lang="en-US" sz="1800" b="0" dirty="0">
                  <a:latin typeface="Arial" charset="0"/>
                </a:rPr>
                <a:t>|</a:t>
              </a:r>
              <a:r>
                <a:rPr lang="en-US" sz="1800" b="0" baseline="30000" dirty="0">
                  <a:latin typeface="Arial" charset="0"/>
                </a:rPr>
                <a:t>2</a:t>
              </a:r>
            </a:p>
          </p:txBody>
        </p:sp>
      </p:grpSp>
      <p:pic>
        <p:nvPicPr>
          <p:cNvPr id="1055753" name="Picture 9" descr="dvcs_bh"/>
          <p:cNvPicPr>
            <a:picLocks noChangeAspect="1" noChangeArrowheads="1"/>
          </p:cNvPicPr>
          <p:nvPr/>
        </p:nvPicPr>
        <p:blipFill>
          <a:blip r:embed="rId3" cstate="print"/>
          <a:srcRect l="11514" t="5984" r="4051" b="59094"/>
          <a:stretch>
            <a:fillRect/>
          </a:stretch>
        </p:blipFill>
        <p:spPr bwMode="auto">
          <a:xfrm>
            <a:off x="381000" y="2030406"/>
            <a:ext cx="3581400" cy="1458913"/>
          </a:xfrm>
          <a:prstGeom prst="rect">
            <a:avLst/>
          </a:prstGeom>
          <a:noFill/>
          <a:ln w="9525">
            <a:noFill/>
            <a:miter lim="800000"/>
            <a:headEnd/>
            <a:tailEnd/>
          </a:ln>
        </p:spPr>
      </p:pic>
      <p:sp>
        <p:nvSpPr>
          <p:cNvPr id="1055754" name="Text Box 10"/>
          <p:cNvSpPr txBox="1">
            <a:spLocks noChangeArrowheads="1"/>
          </p:cNvSpPr>
          <p:nvPr/>
        </p:nvSpPr>
        <p:spPr bwMode="auto">
          <a:xfrm>
            <a:off x="525856" y="1920646"/>
            <a:ext cx="793750" cy="366712"/>
          </a:xfrm>
          <a:prstGeom prst="rect">
            <a:avLst/>
          </a:prstGeom>
          <a:noFill/>
          <a:ln w="9525">
            <a:noFill/>
            <a:miter lim="800000"/>
            <a:headEnd/>
            <a:tailEnd/>
          </a:ln>
          <a:effectLst/>
        </p:spPr>
        <p:txBody>
          <a:bodyPr wrap="none">
            <a:spAutoFit/>
          </a:bodyPr>
          <a:lstStyle/>
          <a:p>
            <a:pPr algn="l" eaLnBrk="1" hangingPunct="1"/>
            <a:r>
              <a:rPr lang="en-US" sz="1800" b="0" dirty="0">
                <a:solidFill>
                  <a:srgbClr val="FF0000"/>
                </a:solidFill>
              </a:rPr>
              <a:t>DVCS</a:t>
            </a:r>
          </a:p>
        </p:txBody>
      </p:sp>
      <p:sp>
        <p:nvSpPr>
          <p:cNvPr id="1055755" name="Text Box 11"/>
          <p:cNvSpPr txBox="1">
            <a:spLocks noChangeArrowheads="1"/>
          </p:cNvSpPr>
          <p:nvPr/>
        </p:nvSpPr>
        <p:spPr bwMode="auto">
          <a:xfrm>
            <a:off x="2583873" y="1913849"/>
            <a:ext cx="501650" cy="366713"/>
          </a:xfrm>
          <a:prstGeom prst="rect">
            <a:avLst/>
          </a:prstGeom>
          <a:solidFill>
            <a:schemeClr val="bg1"/>
          </a:solidFill>
          <a:ln w="9525">
            <a:noFill/>
            <a:miter lim="800000"/>
            <a:headEnd/>
            <a:tailEnd/>
          </a:ln>
          <a:effectLst/>
        </p:spPr>
        <p:txBody>
          <a:bodyPr wrap="none">
            <a:spAutoFit/>
          </a:bodyPr>
          <a:lstStyle/>
          <a:p>
            <a:pPr algn="l" eaLnBrk="1" hangingPunct="1"/>
            <a:r>
              <a:rPr lang="en-US" sz="1800" b="0" dirty="0">
                <a:solidFill>
                  <a:srgbClr val="38D80C"/>
                </a:solidFill>
              </a:rPr>
              <a:t>BH</a:t>
            </a:r>
          </a:p>
        </p:txBody>
      </p:sp>
      <p:pic>
        <p:nvPicPr>
          <p:cNvPr id="1055757" name="Picture 13" descr="cs3e"/>
          <p:cNvPicPr>
            <a:picLocks noChangeAspect="1" noChangeArrowheads="1"/>
          </p:cNvPicPr>
          <p:nvPr/>
        </p:nvPicPr>
        <p:blipFill>
          <a:blip r:embed="rId4" cstate="print"/>
          <a:srcRect b="269"/>
          <a:stretch>
            <a:fillRect/>
          </a:stretch>
        </p:blipFill>
        <p:spPr bwMode="auto">
          <a:xfrm>
            <a:off x="4278516" y="1087610"/>
            <a:ext cx="4648200" cy="5181600"/>
          </a:xfrm>
          <a:prstGeom prst="rect">
            <a:avLst/>
          </a:prstGeom>
          <a:noFill/>
        </p:spPr>
      </p:pic>
      <p:sp>
        <p:nvSpPr>
          <p:cNvPr id="1055758" name="Rectangle 14"/>
          <p:cNvSpPr>
            <a:spLocks noChangeAspect="1" noChangeArrowheads="1"/>
          </p:cNvSpPr>
          <p:nvPr/>
        </p:nvSpPr>
        <p:spPr bwMode="auto">
          <a:xfrm>
            <a:off x="4972923" y="1696048"/>
            <a:ext cx="905198" cy="542925"/>
          </a:xfrm>
          <a:prstGeom prst="rect">
            <a:avLst/>
          </a:prstGeom>
          <a:solidFill>
            <a:schemeClr val="bg1"/>
          </a:solidFill>
          <a:ln w="9525">
            <a:solidFill>
              <a:schemeClr val="bg1"/>
            </a:solidFill>
            <a:miter lim="800000"/>
            <a:headEnd/>
            <a:tailEnd/>
          </a:ln>
          <a:effectLst/>
        </p:spPr>
        <p:txBody>
          <a:bodyPr wrap="none" anchor="ctr"/>
          <a:lstStyle/>
          <a:p>
            <a:pPr eaLnBrk="1" hangingPunct="1"/>
            <a:r>
              <a:rPr lang="en-US" sz="1600" b="0" dirty="0" err="1">
                <a:solidFill>
                  <a:srgbClr val="9900CC"/>
                </a:solidFill>
                <a:latin typeface="Tahoma" pitchFamily="34" charset="0"/>
              </a:rPr>
              <a:t>E</a:t>
            </a:r>
            <a:r>
              <a:rPr lang="en-US" sz="1600" b="0" baseline="-25000" dirty="0" err="1">
                <a:solidFill>
                  <a:srgbClr val="9900CC"/>
                </a:solidFill>
                <a:latin typeface="Tahoma" pitchFamily="34" charset="0"/>
              </a:rPr>
              <a:t>o</a:t>
            </a:r>
            <a:r>
              <a:rPr lang="en-US" sz="1600" b="0" dirty="0">
                <a:solidFill>
                  <a:srgbClr val="9900CC"/>
                </a:solidFill>
                <a:latin typeface="Tahoma" pitchFamily="34" charset="0"/>
              </a:rPr>
              <a:t> = 11 </a:t>
            </a:r>
            <a:r>
              <a:rPr lang="en-US" sz="1600" b="0" dirty="0" err="1">
                <a:solidFill>
                  <a:srgbClr val="9900CC"/>
                </a:solidFill>
                <a:latin typeface="Tahoma" pitchFamily="34" charset="0"/>
              </a:rPr>
              <a:t>GeV</a:t>
            </a:r>
            <a:endParaRPr lang="en-US" sz="1600" b="0" dirty="0">
              <a:solidFill>
                <a:srgbClr val="9900CC"/>
              </a:solidFill>
              <a:latin typeface="Tahoma" pitchFamily="34" charset="0"/>
            </a:endParaRPr>
          </a:p>
        </p:txBody>
      </p:sp>
      <p:sp>
        <p:nvSpPr>
          <p:cNvPr id="1055760" name="Text Box 16"/>
          <p:cNvSpPr txBox="1">
            <a:spLocks noChangeAspect="1" noChangeArrowheads="1"/>
          </p:cNvSpPr>
          <p:nvPr/>
        </p:nvSpPr>
        <p:spPr bwMode="auto">
          <a:xfrm>
            <a:off x="6224493" y="1784449"/>
            <a:ext cx="1069524" cy="307777"/>
          </a:xfrm>
          <a:prstGeom prst="rect">
            <a:avLst/>
          </a:prstGeom>
          <a:solidFill>
            <a:schemeClr val="bg1"/>
          </a:solidFill>
          <a:ln w="9525">
            <a:noFill/>
            <a:miter lim="800000"/>
            <a:headEnd/>
            <a:tailEnd/>
          </a:ln>
          <a:effectLst/>
        </p:spPr>
        <p:txBody>
          <a:bodyPr wrap="none">
            <a:spAutoFit/>
          </a:bodyPr>
          <a:lstStyle/>
          <a:p>
            <a:pPr algn="l" eaLnBrk="1" hangingPunct="1"/>
            <a:r>
              <a:rPr lang="en-US" sz="1400" b="0" dirty="0" err="1">
                <a:solidFill>
                  <a:srgbClr val="9900CC"/>
                </a:solidFill>
                <a:latin typeface="Tahoma" pitchFamily="34" charset="0"/>
              </a:rPr>
              <a:t>E</a:t>
            </a:r>
            <a:r>
              <a:rPr lang="en-US" sz="1400" b="0" baseline="-25000" dirty="0" err="1">
                <a:solidFill>
                  <a:srgbClr val="9900CC"/>
                </a:solidFill>
                <a:latin typeface="Tahoma" pitchFamily="34" charset="0"/>
              </a:rPr>
              <a:t>o</a:t>
            </a:r>
            <a:r>
              <a:rPr lang="en-US" sz="1400" b="0" dirty="0">
                <a:solidFill>
                  <a:srgbClr val="9900CC"/>
                </a:solidFill>
                <a:latin typeface="Tahoma" pitchFamily="34" charset="0"/>
              </a:rPr>
              <a:t> = 6 </a:t>
            </a:r>
            <a:r>
              <a:rPr lang="en-US" sz="1400" b="0" dirty="0" err="1">
                <a:solidFill>
                  <a:srgbClr val="9900CC"/>
                </a:solidFill>
                <a:latin typeface="Tahoma" pitchFamily="34" charset="0"/>
              </a:rPr>
              <a:t>GeV</a:t>
            </a:r>
            <a:endParaRPr lang="en-US" sz="1400" b="0" dirty="0">
              <a:solidFill>
                <a:srgbClr val="9900CC"/>
              </a:solidFill>
              <a:latin typeface="Tahoma" pitchFamily="34" charset="0"/>
            </a:endParaRPr>
          </a:p>
        </p:txBody>
      </p:sp>
      <p:sp>
        <p:nvSpPr>
          <p:cNvPr id="1055765" name="Text Box 21"/>
          <p:cNvSpPr txBox="1">
            <a:spLocks noChangeAspect="1" noChangeArrowheads="1"/>
          </p:cNvSpPr>
          <p:nvPr/>
        </p:nvSpPr>
        <p:spPr bwMode="auto">
          <a:xfrm>
            <a:off x="7546065" y="1817492"/>
            <a:ext cx="1069524" cy="307777"/>
          </a:xfrm>
          <a:prstGeom prst="rect">
            <a:avLst/>
          </a:prstGeom>
          <a:solidFill>
            <a:schemeClr val="bg1"/>
          </a:solidFill>
          <a:ln w="9525">
            <a:noFill/>
            <a:miter lim="800000"/>
            <a:headEnd/>
            <a:tailEnd/>
          </a:ln>
          <a:effectLst/>
        </p:spPr>
        <p:txBody>
          <a:bodyPr wrap="none">
            <a:spAutoFit/>
          </a:bodyPr>
          <a:lstStyle/>
          <a:p>
            <a:pPr algn="l" eaLnBrk="1" hangingPunct="1"/>
            <a:r>
              <a:rPr lang="en-US" sz="1400" b="0" dirty="0" err="1">
                <a:solidFill>
                  <a:srgbClr val="9900CC"/>
                </a:solidFill>
                <a:latin typeface="Tahoma" pitchFamily="34" charset="0"/>
              </a:rPr>
              <a:t>E</a:t>
            </a:r>
            <a:r>
              <a:rPr lang="en-US" sz="1400" b="0" baseline="-25000" dirty="0" err="1">
                <a:solidFill>
                  <a:srgbClr val="9900CC"/>
                </a:solidFill>
                <a:latin typeface="Tahoma" pitchFamily="34" charset="0"/>
              </a:rPr>
              <a:t>o</a:t>
            </a:r>
            <a:r>
              <a:rPr lang="en-US" sz="1400" b="0" dirty="0">
                <a:solidFill>
                  <a:srgbClr val="9900CC"/>
                </a:solidFill>
                <a:latin typeface="Tahoma" pitchFamily="34" charset="0"/>
              </a:rPr>
              <a:t> = 4 </a:t>
            </a:r>
            <a:r>
              <a:rPr lang="en-US" sz="1400" b="0" dirty="0" err="1">
                <a:solidFill>
                  <a:srgbClr val="9900CC"/>
                </a:solidFill>
                <a:latin typeface="Tahoma" pitchFamily="34" charset="0"/>
              </a:rPr>
              <a:t>GeV</a:t>
            </a:r>
            <a:endParaRPr lang="en-US" sz="1400" b="0" dirty="0">
              <a:solidFill>
                <a:srgbClr val="9900CC"/>
              </a:solidFill>
              <a:latin typeface="Tahoma" pitchFamily="34" charset="0"/>
            </a:endParaRPr>
          </a:p>
        </p:txBody>
      </p:sp>
      <p:sp>
        <p:nvSpPr>
          <p:cNvPr id="1055766" name="Text Box 22"/>
          <p:cNvSpPr txBox="1">
            <a:spLocks noChangeAspect="1" noChangeArrowheads="1"/>
          </p:cNvSpPr>
          <p:nvPr/>
        </p:nvSpPr>
        <p:spPr bwMode="auto">
          <a:xfrm>
            <a:off x="6635431" y="3574153"/>
            <a:ext cx="387350" cy="284163"/>
          </a:xfrm>
          <a:prstGeom prst="rect">
            <a:avLst/>
          </a:prstGeom>
          <a:solidFill>
            <a:schemeClr val="bg1"/>
          </a:solidFill>
          <a:ln w="9525">
            <a:solidFill>
              <a:schemeClr val="bg1"/>
            </a:solidFill>
            <a:miter lim="800000"/>
            <a:headEnd/>
            <a:tailEnd/>
          </a:ln>
          <a:effectLst/>
        </p:spPr>
        <p:txBody>
          <a:bodyPr wrap="none">
            <a:spAutoFit/>
          </a:bodyPr>
          <a:lstStyle/>
          <a:p>
            <a:pPr algn="l" eaLnBrk="1" hangingPunct="1"/>
            <a:r>
              <a:rPr lang="en-US" sz="1200" b="0" dirty="0">
                <a:solidFill>
                  <a:srgbClr val="00FF00"/>
                </a:solidFill>
                <a:latin typeface="Tahoma" pitchFamily="34" charset="0"/>
              </a:rPr>
              <a:t>BH</a:t>
            </a:r>
            <a:endParaRPr lang="en-US" sz="2400" b="0" dirty="0">
              <a:latin typeface="Tahoma" pitchFamily="34" charset="0"/>
            </a:endParaRPr>
          </a:p>
        </p:txBody>
      </p:sp>
      <p:sp>
        <p:nvSpPr>
          <p:cNvPr id="1055767" name="Text Box 23"/>
          <p:cNvSpPr txBox="1">
            <a:spLocks noChangeAspect="1" noChangeArrowheads="1"/>
          </p:cNvSpPr>
          <p:nvPr/>
        </p:nvSpPr>
        <p:spPr bwMode="auto">
          <a:xfrm>
            <a:off x="6382077" y="4523699"/>
            <a:ext cx="554037" cy="274637"/>
          </a:xfrm>
          <a:prstGeom prst="rect">
            <a:avLst/>
          </a:prstGeom>
          <a:noFill/>
          <a:ln w="9525">
            <a:noFill/>
            <a:miter lim="800000"/>
            <a:headEnd/>
            <a:tailEnd/>
          </a:ln>
          <a:effectLst/>
        </p:spPr>
        <p:txBody>
          <a:bodyPr wrap="none">
            <a:spAutoFit/>
          </a:bodyPr>
          <a:lstStyle/>
          <a:p>
            <a:pPr algn="l" eaLnBrk="1" hangingPunct="1"/>
            <a:r>
              <a:rPr lang="en-US" sz="1200" b="0" dirty="0">
                <a:solidFill>
                  <a:srgbClr val="FF3300"/>
                </a:solidFill>
                <a:latin typeface="Tahoma" pitchFamily="34" charset="0"/>
              </a:rPr>
              <a:t>DVCS</a:t>
            </a:r>
          </a:p>
        </p:txBody>
      </p:sp>
      <p:sp>
        <p:nvSpPr>
          <p:cNvPr id="1055768" name="Line 24"/>
          <p:cNvSpPr>
            <a:spLocks noChangeAspect="1" noChangeShapeType="1"/>
          </p:cNvSpPr>
          <p:nvPr/>
        </p:nvSpPr>
        <p:spPr bwMode="auto">
          <a:xfrm flipV="1">
            <a:off x="6653542" y="4094429"/>
            <a:ext cx="0" cy="454025"/>
          </a:xfrm>
          <a:prstGeom prst="line">
            <a:avLst/>
          </a:prstGeom>
          <a:noFill/>
          <a:ln w="9525">
            <a:solidFill>
              <a:srgbClr val="FF3300"/>
            </a:solidFill>
            <a:miter lim="800000"/>
            <a:headEnd/>
            <a:tailEnd type="triangle" w="med" len="med"/>
          </a:ln>
          <a:effectLst/>
        </p:spPr>
        <p:txBody>
          <a:bodyPr wrap="none" anchor="ctr"/>
          <a:lstStyle/>
          <a:p>
            <a:endParaRPr lang="en-US"/>
          </a:p>
        </p:txBody>
      </p:sp>
      <p:sp>
        <p:nvSpPr>
          <p:cNvPr id="1055769" name="Line 25"/>
          <p:cNvSpPr>
            <a:spLocks noChangeAspect="1" noChangeShapeType="1"/>
          </p:cNvSpPr>
          <p:nvPr/>
        </p:nvSpPr>
        <p:spPr bwMode="auto">
          <a:xfrm flipV="1">
            <a:off x="6791608" y="3161923"/>
            <a:ext cx="0" cy="361950"/>
          </a:xfrm>
          <a:prstGeom prst="line">
            <a:avLst/>
          </a:prstGeom>
          <a:noFill/>
          <a:ln w="9525">
            <a:solidFill>
              <a:srgbClr val="00FF00"/>
            </a:solidFill>
            <a:miter lim="800000"/>
            <a:headEnd/>
            <a:tailEnd type="triangle" w="med" len="med"/>
          </a:ln>
          <a:effectLst/>
        </p:spPr>
        <p:txBody>
          <a:bodyPr wrap="none" anchor="ctr"/>
          <a:lstStyle/>
          <a:p>
            <a:endParaRPr lang="en-US"/>
          </a:p>
        </p:txBody>
      </p:sp>
      <p:sp>
        <p:nvSpPr>
          <p:cNvPr id="1055770" name="Text Box 26"/>
          <p:cNvSpPr txBox="1">
            <a:spLocks noChangeAspect="1" noChangeArrowheads="1"/>
          </p:cNvSpPr>
          <p:nvPr/>
        </p:nvSpPr>
        <p:spPr bwMode="auto">
          <a:xfrm>
            <a:off x="4754563" y="6934200"/>
            <a:ext cx="184150" cy="457200"/>
          </a:xfrm>
          <a:prstGeom prst="rect">
            <a:avLst/>
          </a:prstGeom>
          <a:noFill/>
          <a:ln w="9525">
            <a:noFill/>
            <a:miter lim="800000"/>
            <a:headEnd/>
            <a:tailEnd/>
          </a:ln>
          <a:effectLst/>
        </p:spPr>
        <p:txBody>
          <a:bodyPr wrap="none">
            <a:spAutoFit/>
          </a:bodyPr>
          <a:lstStyle/>
          <a:p>
            <a:pPr algn="l" eaLnBrk="1" hangingPunct="1"/>
            <a:endParaRPr lang="fr-FR" sz="2400" b="0">
              <a:latin typeface="Comic Sans MS" pitchFamily="66" charset="0"/>
            </a:endParaRPr>
          </a:p>
        </p:txBody>
      </p:sp>
      <p:sp>
        <p:nvSpPr>
          <p:cNvPr id="1055774" name="Text Box 30"/>
          <p:cNvSpPr txBox="1">
            <a:spLocks noChangeArrowheads="1"/>
          </p:cNvSpPr>
          <p:nvPr/>
        </p:nvSpPr>
        <p:spPr bwMode="auto">
          <a:xfrm>
            <a:off x="304800" y="3620738"/>
            <a:ext cx="3810000" cy="646331"/>
          </a:xfrm>
          <a:prstGeom prst="rect">
            <a:avLst/>
          </a:prstGeom>
          <a:noFill/>
          <a:ln w="9525">
            <a:noFill/>
            <a:miter lim="800000"/>
            <a:headEnd/>
            <a:tailEnd/>
          </a:ln>
          <a:effectLst/>
        </p:spPr>
        <p:txBody>
          <a:bodyPr>
            <a:spAutoFit/>
          </a:bodyPr>
          <a:lstStyle/>
          <a:p>
            <a:pPr algn="l" eaLnBrk="1" hangingPunct="1"/>
            <a:r>
              <a:rPr lang="en-US" sz="1800" b="0" dirty="0">
                <a:solidFill>
                  <a:srgbClr val="38D80C"/>
                </a:solidFill>
                <a:latin typeface="Arial" charset="0"/>
              </a:rPr>
              <a:t>T</a:t>
            </a:r>
            <a:r>
              <a:rPr lang="en-US" sz="1800" b="0" baseline="30000" dirty="0">
                <a:solidFill>
                  <a:srgbClr val="38D80C"/>
                </a:solidFill>
                <a:latin typeface="Arial" charset="0"/>
              </a:rPr>
              <a:t>BH</a:t>
            </a:r>
            <a:r>
              <a:rPr lang="en-US" sz="1800" b="0" baseline="30000" dirty="0">
                <a:solidFill>
                  <a:schemeClr val="accent1"/>
                </a:solidFill>
                <a:latin typeface="Arial" charset="0"/>
              </a:rPr>
              <a:t> </a:t>
            </a:r>
            <a:r>
              <a:rPr lang="en-US" sz="1800" b="0" baseline="30000" dirty="0">
                <a:latin typeface="Arial" charset="0"/>
              </a:rPr>
              <a:t>: </a:t>
            </a:r>
            <a:r>
              <a:rPr lang="en-US" sz="1800" b="0" dirty="0">
                <a:latin typeface="Arial" charset="0"/>
              </a:rPr>
              <a:t>given by</a:t>
            </a:r>
            <a:r>
              <a:rPr lang="en-US" sz="1800" b="0" dirty="0" smtClean="0">
                <a:latin typeface="Arial" charset="0"/>
              </a:rPr>
              <a:t> elastic </a:t>
            </a:r>
            <a:r>
              <a:rPr lang="en-US" sz="1800" b="0" dirty="0">
                <a:latin typeface="Arial" charset="0"/>
              </a:rPr>
              <a:t>form factors</a:t>
            </a:r>
          </a:p>
          <a:p>
            <a:pPr algn="l" eaLnBrk="1" hangingPunct="1"/>
            <a:r>
              <a:rPr lang="en-US" sz="1800" b="0" dirty="0">
                <a:solidFill>
                  <a:srgbClr val="FF0000"/>
                </a:solidFill>
                <a:latin typeface="Arial" charset="0"/>
              </a:rPr>
              <a:t>T</a:t>
            </a:r>
            <a:r>
              <a:rPr lang="en-US" sz="1800" b="0" baseline="30000" dirty="0">
                <a:solidFill>
                  <a:srgbClr val="FF0000"/>
                </a:solidFill>
                <a:latin typeface="Arial" charset="0"/>
              </a:rPr>
              <a:t>DVCS</a:t>
            </a:r>
            <a:r>
              <a:rPr lang="en-US" sz="1800" b="0" dirty="0">
                <a:solidFill>
                  <a:srgbClr val="FF0000"/>
                </a:solidFill>
                <a:latin typeface="Arial" charset="0"/>
              </a:rPr>
              <a:t>:</a:t>
            </a:r>
            <a:r>
              <a:rPr lang="en-US" sz="1800" b="0" dirty="0">
                <a:latin typeface="Arial" charset="0"/>
              </a:rPr>
              <a:t> determined by GPDs</a:t>
            </a:r>
            <a:endParaRPr lang="en-US" sz="1800" b="0" baseline="30000" dirty="0">
              <a:latin typeface="Arial" charset="0"/>
            </a:endParaRPr>
          </a:p>
        </p:txBody>
      </p:sp>
      <p:sp>
        <p:nvSpPr>
          <p:cNvPr id="1055775" name="Text Box 31"/>
          <p:cNvSpPr txBox="1">
            <a:spLocks noChangeArrowheads="1"/>
          </p:cNvSpPr>
          <p:nvPr/>
        </p:nvSpPr>
        <p:spPr bwMode="auto">
          <a:xfrm>
            <a:off x="141843" y="4798336"/>
            <a:ext cx="4136673" cy="1200329"/>
          </a:xfrm>
          <a:prstGeom prst="rect">
            <a:avLst/>
          </a:prstGeom>
          <a:noFill/>
          <a:ln w="9525">
            <a:solidFill>
              <a:schemeClr val="tx1"/>
            </a:solidFill>
            <a:miter lim="800000"/>
            <a:headEnd/>
            <a:tailEnd/>
          </a:ln>
          <a:effectLst/>
        </p:spPr>
        <p:txBody>
          <a:bodyPr wrap="square">
            <a:spAutoFit/>
          </a:bodyPr>
          <a:lstStyle/>
          <a:p>
            <a:pPr algn="l" eaLnBrk="1" hangingPunct="1"/>
            <a:r>
              <a:rPr lang="en-US" sz="1800" b="0" dirty="0">
                <a:latin typeface="Arial" charset="0"/>
              </a:rPr>
              <a:t>BH-DVCS interference generates </a:t>
            </a:r>
          </a:p>
          <a:p>
            <a:pPr algn="l" eaLnBrk="1" hangingPunct="1"/>
            <a:r>
              <a:rPr lang="en-US" sz="1800" dirty="0">
                <a:solidFill>
                  <a:schemeClr val="hlink"/>
                </a:solidFill>
                <a:latin typeface="Arial" charset="0"/>
              </a:rPr>
              <a:t>beam and target</a:t>
            </a:r>
            <a:r>
              <a:rPr lang="en-US" sz="1800" dirty="0" smtClean="0">
                <a:solidFill>
                  <a:schemeClr val="hlink"/>
                </a:solidFill>
                <a:latin typeface="Arial" charset="0"/>
              </a:rPr>
              <a:t> polarization asymmetries</a:t>
            </a:r>
            <a:r>
              <a:rPr lang="en-US" sz="1800" b="0" dirty="0" smtClean="0">
                <a:latin typeface="Arial" charset="0"/>
              </a:rPr>
              <a:t> </a:t>
            </a:r>
            <a:r>
              <a:rPr lang="en-US" sz="1800" b="0" dirty="0">
                <a:latin typeface="Arial" charset="0"/>
              </a:rPr>
              <a:t>that</a:t>
            </a:r>
            <a:r>
              <a:rPr lang="en-US" sz="1800" b="0" dirty="0" smtClean="0">
                <a:latin typeface="Arial" charset="0"/>
              </a:rPr>
              <a:t> </a:t>
            </a:r>
            <a:r>
              <a:rPr lang="en-US" dirty="0" smtClean="0">
                <a:latin typeface="Arial" charset="0"/>
              </a:rPr>
              <a:t>encode</a:t>
            </a:r>
            <a:r>
              <a:rPr lang="en-US" sz="1800" b="0" dirty="0" smtClean="0">
                <a:latin typeface="Arial" charset="0"/>
              </a:rPr>
              <a:t> </a:t>
            </a:r>
            <a:r>
              <a:rPr lang="en-US" sz="1800" b="0" dirty="0">
                <a:latin typeface="Arial" charset="0"/>
              </a:rPr>
              <a:t>the nucleon structure</a:t>
            </a:r>
            <a:r>
              <a:rPr lang="en-US" sz="1800" b="0" dirty="0" smtClean="0">
                <a:latin typeface="Arial" charset="0"/>
              </a:rPr>
              <a:t> </a:t>
            </a:r>
            <a:r>
              <a:rPr lang="en-US" dirty="0" smtClean="0">
                <a:latin typeface="Arial" charset="0"/>
              </a:rPr>
              <a:t>content.</a:t>
            </a:r>
            <a:r>
              <a:rPr lang="en-US" sz="1800" b="0" dirty="0" smtClean="0">
                <a:latin typeface="Comic Sans MS" pitchFamily="66" charset="0"/>
              </a:rPr>
              <a:t> </a:t>
            </a:r>
            <a:endParaRPr lang="en-US" sz="1800" b="0" dirty="0">
              <a:latin typeface="Comic Sans MS" pitchFamily="66" charset="0"/>
            </a:endParaRPr>
          </a:p>
        </p:txBody>
      </p:sp>
      <p:sp>
        <p:nvSpPr>
          <p:cNvPr id="23" name="Title 1"/>
          <p:cNvSpPr txBox="1">
            <a:spLocks/>
          </p:cNvSpPr>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0000"/>
                </a:solidFill>
                <a:effectLst/>
                <a:uLnTx/>
                <a:uFillTx/>
                <a:latin typeface="+mj-lt"/>
                <a:ea typeface="ＭＳ Ｐゴシック" pitchFamily="-111" charset="-128"/>
                <a:cs typeface="ＭＳ Ｐゴシック" pitchFamily="-111" charset="-128"/>
              </a:rPr>
              <a:t>DVCS</a:t>
            </a:r>
            <a:r>
              <a:rPr kumimoji="0" lang="en-US" sz="3200" b="1" i="0" u="none" strike="noStrike" kern="0" cap="none" spc="0" normalizeH="0" baseline="0" noProof="0" dirty="0" smtClean="0">
                <a:ln>
                  <a:noFill/>
                </a:ln>
                <a:solidFill>
                  <a:srgbClr val="333399"/>
                </a:solidFill>
                <a:effectLst/>
                <a:uLnTx/>
                <a:uFillTx/>
                <a:latin typeface="+mj-lt"/>
                <a:ea typeface="ＭＳ Ｐゴシック" pitchFamily="-111" charset="-128"/>
                <a:cs typeface="ＭＳ Ｐゴシック" pitchFamily="-111" charset="-128"/>
              </a:rPr>
              <a:t> and Bethe-</a:t>
            </a:r>
            <a:r>
              <a:rPr kumimoji="0" lang="en-US" sz="3200" b="1" i="0" u="none" strike="noStrike" kern="0" cap="none" spc="0" normalizeH="0" baseline="0" noProof="0" dirty="0" err="1" smtClean="0">
                <a:ln>
                  <a:noFill/>
                </a:ln>
                <a:solidFill>
                  <a:srgbClr val="333399"/>
                </a:solidFill>
                <a:effectLst/>
                <a:uLnTx/>
                <a:uFillTx/>
                <a:latin typeface="+mj-lt"/>
                <a:ea typeface="ＭＳ Ｐゴシック" pitchFamily="-111" charset="-128"/>
                <a:cs typeface="ＭＳ Ｐゴシック" pitchFamily="-111" charset="-128"/>
              </a:rPr>
              <a:t>Heitler</a:t>
            </a:r>
            <a:r>
              <a:rPr kumimoji="0" lang="en-US" sz="3200" b="1" i="0" u="none" strike="noStrike" kern="0" cap="none" spc="0" normalizeH="0" baseline="0" noProof="0" dirty="0" smtClean="0">
                <a:ln>
                  <a:noFill/>
                </a:ln>
                <a:solidFill>
                  <a:srgbClr val="333399"/>
                </a:solidFill>
                <a:effectLst/>
                <a:uLnTx/>
                <a:uFillTx/>
                <a:latin typeface="+mj-lt"/>
                <a:ea typeface="ＭＳ Ｐゴシック" pitchFamily="-111" charset="-128"/>
                <a:cs typeface="ＭＳ Ｐゴシック" pitchFamily="-111" charset="-128"/>
              </a:rPr>
              <a:t> Process </a:t>
            </a:r>
            <a:endParaRPr kumimoji="0" lang="en-US" sz="3200" b="1" i="0" u="none" strike="noStrike" kern="0" cap="none" spc="0" normalizeH="0" baseline="0" noProof="0" dirty="0">
              <a:ln>
                <a:noFill/>
              </a:ln>
              <a:solidFill>
                <a:srgbClr val="333399"/>
              </a:solidFill>
              <a:effectLst/>
              <a:uLnTx/>
              <a:uFillTx/>
              <a:latin typeface="+mj-lt"/>
              <a:ea typeface="ＭＳ Ｐゴシック" pitchFamily="-111" charset="-128"/>
              <a:cs typeface="ＭＳ Ｐゴシック" pitchFamily="-111" charset="-128"/>
            </a:endParaRPr>
          </a:p>
        </p:txBody>
      </p:sp>
    </p:spTree>
    <p:custDataLst>
      <p:tags r:id="rId1"/>
    </p:custDataLst>
  </p:cSld>
  <p:clrMapOvr>
    <a:masterClrMapping/>
  </p:clrMapOvr>
  <p:transition advTm="1115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CLAS</a:t>
            </a:r>
            <a:r>
              <a:rPr lang="en-US" dirty="0" smtClean="0"/>
              <a:t> DVCS/BH cross sections</a:t>
            </a:r>
            <a:endParaRPr lang="en-US" dirty="0"/>
          </a:p>
        </p:txBody>
      </p:sp>
      <p:pic>
        <p:nvPicPr>
          <p:cNvPr id="5" name="Picture 4"/>
          <p:cNvPicPr>
            <a:picLocks noChangeAspect="1"/>
          </p:cNvPicPr>
          <p:nvPr/>
        </p:nvPicPr>
        <p:blipFill>
          <a:blip r:embed="rId2"/>
          <a:srcRect l="2970" t="16974"/>
          <a:stretch>
            <a:fillRect/>
          </a:stretch>
        </p:blipFill>
        <p:spPr>
          <a:xfrm>
            <a:off x="197699" y="1920241"/>
            <a:ext cx="4539156" cy="4472940"/>
          </a:xfrm>
          <a:prstGeom prst="rect">
            <a:avLst/>
          </a:prstGeom>
        </p:spPr>
      </p:pic>
      <p:sp>
        <p:nvSpPr>
          <p:cNvPr id="8" name="TextBox 7"/>
          <p:cNvSpPr txBox="1"/>
          <p:nvPr/>
        </p:nvSpPr>
        <p:spPr>
          <a:xfrm>
            <a:off x="838399" y="808495"/>
            <a:ext cx="2057201" cy="707886"/>
          </a:xfrm>
          <a:prstGeom prst="rect">
            <a:avLst/>
          </a:prstGeom>
          <a:noFill/>
        </p:spPr>
        <p:txBody>
          <a:bodyPr wrap="square" rtlCol="0">
            <a:spAutoFit/>
          </a:bodyPr>
          <a:lstStyle/>
          <a:p>
            <a:r>
              <a:rPr lang="en-US" sz="2000" dirty="0" smtClean="0">
                <a:solidFill>
                  <a:srgbClr val="000090"/>
                </a:solidFill>
                <a:latin typeface="Calibri"/>
                <a:cs typeface="Calibri"/>
              </a:rPr>
              <a:t>Large kinematical range in Q</a:t>
            </a:r>
            <a:r>
              <a:rPr lang="en-US" sz="2000" baseline="30000" dirty="0" smtClean="0">
                <a:solidFill>
                  <a:srgbClr val="000090"/>
                </a:solidFill>
                <a:latin typeface="Calibri"/>
                <a:cs typeface="Calibri"/>
              </a:rPr>
              <a:t>2</a:t>
            </a:r>
            <a:r>
              <a:rPr lang="en-US" sz="2000" dirty="0" smtClean="0">
                <a:solidFill>
                  <a:srgbClr val="000090"/>
                </a:solidFill>
                <a:latin typeface="Calibri"/>
                <a:cs typeface="Calibri"/>
              </a:rPr>
              <a:t>, </a:t>
            </a:r>
            <a:r>
              <a:rPr lang="en-US" sz="2000" dirty="0" err="1" smtClean="0">
                <a:solidFill>
                  <a:srgbClr val="000090"/>
                </a:solidFill>
                <a:latin typeface="Calibri"/>
                <a:cs typeface="Calibri"/>
              </a:rPr>
              <a:t>x</a:t>
            </a:r>
            <a:r>
              <a:rPr lang="en-US" sz="2000" baseline="-25000" dirty="0" err="1" smtClean="0">
                <a:solidFill>
                  <a:srgbClr val="000090"/>
                </a:solidFill>
                <a:latin typeface="Calibri"/>
                <a:cs typeface="Calibri"/>
              </a:rPr>
              <a:t>B</a:t>
            </a:r>
            <a:r>
              <a:rPr lang="en-US" sz="2000" dirty="0" smtClean="0">
                <a:solidFill>
                  <a:srgbClr val="000090"/>
                </a:solidFill>
                <a:latin typeface="Calibri"/>
                <a:cs typeface="Calibri"/>
              </a:rPr>
              <a:t>, </a:t>
            </a:r>
            <a:r>
              <a:rPr lang="en-US" sz="2000" dirty="0" err="1" smtClean="0">
                <a:solidFill>
                  <a:srgbClr val="000090"/>
                </a:solidFill>
                <a:latin typeface="Calibri"/>
                <a:cs typeface="Calibri"/>
              </a:rPr>
              <a:t>t</a:t>
            </a:r>
            <a:r>
              <a:rPr lang="en-US" sz="2000" dirty="0" smtClean="0">
                <a:solidFill>
                  <a:srgbClr val="000090"/>
                </a:solidFill>
                <a:latin typeface="Calibri"/>
                <a:cs typeface="Calibri"/>
              </a:rPr>
              <a:t> </a:t>
            </a:r>
            <a:endParaRPr lang="en-US" sz="2000" dirty="0">
              <a:solidFill>
                <a:srgbClr val="000090"/>
              </a:solidFill>
              <a:latin typeface="Calibri"/>
              <a:cs typeface="Calibri"/>
            </a:endParaRPr>
          </a:p>
        </p:txBody>
      </p:sp>
      <p:sp>
        <p:nvSpPr>
          <p:cNvPr id="11" name="TextBox 10"/>
          <p:cNvSpPr txBox="1"/>
          <p:nvPr/>
        </p:nvSpPr>
        <p:spPr>
          <a:xfrm>
            <a:off x="763156" y="1550909"/>
            <a:ext cx="3765950" cy="369332"/>
          </a:xfrm>
          <a:prstGeom prst="rect">
            <a:avLst/>
          </a:prstGeom>
          <a:noFill/>
        </p:spPr>
        <p:txBody>
          <a:bodyPr wrap="none" rtlCol="0">
            <a:spAutoFit/>
          </a:bodyPr>
          <a:lstStyle/>
          <a:p>
            <a:r>
              <a:rPr lang="en-US" dirty="0" smtClean="0">
                <a:latin typeface="Calibri"/>
                <a:cs typeface="Calibri"/>
              </a:rPr>
              <a:t>Differential cross section (preliminary)</a:t>
            </a:r>
            <a:endParaRPr lang="en-US" dirty="0">
              <a:latin typeface="Calibri"/>
              <a:cs typeface="Calibri"/>
            </a:endParaRPr>
          </a:p>
        </p:txBody>
      </p:sp>
      <p:sp>
        <p:nvSpPr>
          <p:cNvPr id="12" name="TextBox 11"/>
          <p:cNvSpPr txBox="1"/>
          <p:nvPr/>
        </p:nvSpPr>
        <p:spPr>
          <a:xfrm>
            <a:off x="5153261" y="1366243"/>
            <a:ext cx="3533539" cy="369332"/>
          </a:xfrm>
          <a:prstGeom prst="rect">
            <a:avLst/>
          </a:prstGeom>
          <a:noFill/>
        </p:spPr>
        <p:txBody>
          <a:bodyPr wrap="none" rtlCol="0">
            <a:spAutoFit/>
          </a:bodyPr>
          <a:lstStyle/>
          <a:p>
            <a:r>
              <a:rPr lang="en-US" dirty="0" smtClean="0">
                <a:latin typeface="Calibri"/>
                <a:cs typeface="Calibri"/>
              </a:rPr>
              <a:t>Target Asymmetry A</a:t>
            </a:r>
            <a:r>
              <a:rPr lang="en-US" baseline="-25000" dirty="0" smtClean="0">
                <a:latin typeface="Calibri"/>
                <a:cs typeface="Calibri"/>
              </a:rPr>
              <a:t>UL</a:t>
            </a:r>
            <a:r>
              <a:rPr lang="en-US" dirty="0" smtClean="0">
                <a:latin typeface="Calibri"/>
                <a:cs typeface="Calibri"/>
              </a:rPr>
              <a:t> (preliminary)</a:t>
            </a:r>
            <a:endParaRPr lang="en-US" baseline="-25000" dirty="0">
              <a:latin typeface="Calibri"/>
              <a:cs typeface="Calibri"/>
            </a:endParaRPr>
          </a:p>
        </p:txBody>
      </p:sp>
      <p:pic>
        <p:nvPicPr>
          <p:cNvPr id="14" name="Picture 13"/>
          <p:cNvPicPr>
            <a:picLocks/>
          </p:cNvPicPr>
          <p:nvPr/>
        </p:nvPicPr>
        <p:blipFill>
          <a:blip r:embed="rId3"/>
          <a:stretch>
            <a:fillRect/>
          </a:stretch>
        </p:blipFill>
        <p:spPr>
          <a:xfrm>
            <a:off x="4978400" y="1835389"/>
            <a:ext cx="3942080" cy="4145280"/>
          </a:xfrm>
          <a:prstGeom prst="rect">
            <a:avLst/>
          </a:prstGeom>
        </p:spPr>
      </p:pic>
      <p:sp>
        <p:nvSpPr>
          <p:cNvPr id="15" name="TextBox 14"/>
          <p:cNvSpPr txBox="1"/>
          <p:nvPr/>
        </p:nvSpPr>
        <p:spPr>
          <a:xfrm>
            <a:off x="6888480" y="5836643"/>
            <a:ext cx="819793" cy="369332"/>
          </a:xfrm>
          <a:prstGeom prst="rect">
            <a:avLst/>
          </a:prstGeom>
          <a:noFill/>
        </p:spPr>
        <p:txBody>
          <a:bodyPr wrap="none" rtlCol="0">
            <a:spAutoFit/>
          </a:bodyPr>
          <a:lstStyle/>
          <a:p>
            <a:r>
              <a:rPr lang="en-US" dirty="0" err="1" smtClean="0">
                <a:latin typeface="Calibri"/>
                <a:cs typeface="Calibri"/>
              </a:rPr>
              <a:t>φ(deg</a:t>
            </a:r>
            <a:r>
              <a:rPr lang="en-US" dirty="0" smtClean="0">
                <a:latin typeface="Calibri"/>
                <a:cs typeface="Calibri"/>
              </a:rPr>
              <a:t>)</a:t>
            </a:r>
            <a:endParaRPr lang="en-US" dirty="0">
              <a:latin typeface="Calibri"/>
              <a:cs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dirty="0" smtClean="0"/>
              <a:t>Extracting CFF/GPDs from DVCS</a:t>
            </a:r>
            <a:endParaRPr lang="en-US" dirty="0"/>
          </a:p>
        </p:txBody>
      </p:sp>
      <p:pic>
        <p:nvPicPr>
          <p:cNvPr id="3" name="Picture 2"/>
          <p:cNvPicPr>
            <a:picLocks noChangeAspect="1"/>
          </p:cNvPicPr>
          <p:nvPr/>
        </p:nvPicPr>
        <p:blipFill>
          <a:blip r:embed="rId2"/>
          <a:srcRect b="4170"/>
          <a:stretch>
            <a:fillRect/>
          </a:stretch>
        </p:blipFill>
        <p:spPr>
          <a:xfrm>
            <a:off x="71120" y="1030929"/>
            <a:ext cx="9029700" cy="5230171"/>
          </a:xfrm>
          <a:prstGeom prst="rect">
            <a:avLst/>
          </a:prstGeom>
        </p:spPr>
      </p:pic>
      <p:sp>
        <p:nvSpPr>
          <p:cNvPr id="4" name="TextBox 3"/>
          <p:cNvSpPr txBox="1"/>
          <p:nvPr/>
        </p:nvSpPr>
        <p:spPr>
          <a:xfrm>
            <a:off x="279400" y="878529"/>
            <a:ext cx="4673074" cy="923330"/>
          </a:xfrm>
          <a:prstGeom prst="rect">
            <a:avLst/>
          </a:prstGeom>
          <a:solidFill>
            <a:srgbClr val="FFFFFF"/>
          </a:solidFill>
        </p:spPr>
        <p:txBody>
          <a:bodyPr wrap="none" rtlCol="0">
            <a:spAutoFit/>
          </a:bodyPr>
          <a:lstStyle/>
          <a:p>
            <a:r>
              <a:rPr lang="en-US" b="1" dirty="0" smtClean="0">
                <a:solidFill>
                  <a:srgbClr val="000090"/>
                </a:solidFill>
                <a:latin typeface="Calibri"/>
                <a:cs typeface="Calibri"/>
              </a:rPr>
              <a:t>Extraction in leading twist with: </a:t>
            </a:r>
          </a:p>
          <a:p>
            <a:pPr lvl="1">
              <a:buFont typeface="Arial"/>
              <a:buChar char="•"/>
            </a:pPr>
            <a:r>
              <a:rPr lang="en-US" b="1" dirty="0" smtClean="0">
                <a:solidFill>
                  <a:srgbClr val="000090"/>
                </a:solidFill>
                <a:latin typeface="Calibri"/>
                <a:cs typeface="Calibri"/>
              </a:rPr>
              <a:t>  Preliminary results from CLAS on A</a:t>
            </a:r>
            <a:r>
              <a:rPr lang="en-US" b="1" baseline="-25000" dirty="0" smtClean="0">
                <a:solidFill>
                  <a:srgbClr val="000090"/>
                </a:solidFill>
                <a:latin typeface="Calibri"/>
                <a:cs typeface="Calibri"/>
              </a:rPr>
              <a:t>UL</a:t>
            </a:r>
            <a:r>
              <a:rPr lang="en-US" b="1" dirty="0" smtClean="0">
                <a:solidFill>
                  <a:srgbClr val="000090"/>
                </a:solidFill>
                <a:latin typeface="Calibri"/>
                <a:cs typeface="Calibri"/>
              </a:rPr>
              <a:t>, A</a:t>
            </a:r>
            <a:r>
              <a:rPr lang="en-US" b="1" baseline="-25000" dirty="0" smtClean="0">
                <a:solidFill>
                  <a:srgbClr val="000090"/>
                </a:solidFill>
                <a:latin typeface="Calibri"/>
                <a:cs typeface="Calibri"/>
              </a:rPr>
              <a:t>LL</a:t>
            </a:r>
          </a:p>
          <a:p>
            <a:pPr lvl="1">
              <a:buFont typeface="Arial"/>
              <a:buChar char="•"/>
            </a:pPr>
            <a:r>
              <a:rPr lang="en-US" b="1" baseline="-25000" dirty="0" smtClean="0">
                <a:solidFill>
                  <a:srgbClr val="000090"/>
                </a:solidFill>
                <a:latin typeface="Calibri"/>
                <a:cs typeface="Calibri"/>
              </a:rPr>
              <a:t> </a:t>
            </a:r>
            <a:r>
              <a:rPr lang="en-US" b="1" dirty="0" smtClean="0">
                <a:solidFill>
                  <a:srgbClr val="000090"/>
                </a:solidFill>
                <a:latin typeface="Calibri"/>
                <a:cs typeface="Calibri"/>
              </a:rPr>
              <a:t> Cross sections </a:t>
            </a:r>
            <a:r>
              <a:rPr lang="en-US" b="1" dirty="0" err="1" smtClean="0">
                <a:solidFill>
                  <a:srgbClr val="000090"/>
                </a:solidFill>
                <a:latin typeface="Calibri"/>
                <a:cs typeface="Calibri"/>
              </a:rPr>
              <a:t>σ</a:t>
            </a:r>
            <a:r>
              <a:rPr lang="en-US" b="1" dirty="0" smtClean="0">
                <a:solidFill>
                  <a:srgbClr val="000090"/>
                </a:solidFill>
                <a:latin typeface="Calibri"/>
                <a:cs typeface="Calibri"/>
              </a:rPr>
              <a:t> </a:t>
            </a:r>
            <a:endParaRPr lang="en-US" b="1" baseline="-25000" dirty="0">
              <a:solidFill>
                <a:srgbClr val="000090"/>
              </a:solidFill>
              <a:latin typeface="Calibri"/>
              <a:cs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Line 3"/>
          <p:cNvSpPr>
            <a:spLocks noChangeShapeType="1"/>
          </p:cNvSpPr>
          <p:nvPr/>
        </p:nvSpPr>
        <p:spPr bwMode="auto">
          <a:xfrm>
            <a:off x="4340225" y="1257300"/>
            <a:ext cx="1588" cy="4529138"/>
          </a:xfrm>
          <a:prstGeom prst="line">
            <a:avLst/>
          </a:prstGeom>
          <a:noFill/>
          <a:ln w="19050">
            <a:solidFill>
              <a:schemeClr val="accent1"/>
            </a:solidFill>
            <a:prstDash val="dash"/>
            <a:round/>
            <a:headEnd/>
            <a:tailEnd/>
          </a:ln>
        </p:spPr>
        <p:txBody>
          <a:bodyPr/>
          <a:lstStyle/>
          <a:p>
            <a:endParaRPr lang="en-US"/>
          </a:p>
        </p:txBody>
      </p:sp>
      <p:grpSp>
        <p:nvGrpSpPr>
          <p:cNvPr id="2" name="Group 4"/>
          <p:cNvGrpSpPr>
            <a:grpSpLocks/>
          </p:cNvGrpSpPr>
          <p:nvPr/>
        </p:nvGrpSpPr>
        <p:grpSpPr bwMode="auto">
          <a:xfrm>
            <a:off x="2093913" y="1436688"/>
            <a:ext cx="1335087" cy="3892550"/>
            <a:chOff x="1004" y="1008"/>
            <a:chExt cx="900" cy="2640"/>
          </a:xfrm>
        </p:grpSpPr>
        <p:sp>
          <p:nvSpPr>
            <p:cNvPr id="20512" name="Line 5"/>
            <p:cNvSpPr>
              <a:spLocks noChangeShapeType="1"/>
            </p:cNvSpPr>
            <p:nvPr/>
          </p:nvSpPr>
          <p:spPr bwMode="auto">
            <a:xfrm>
              <a:off x="1004" y="1008"/>
              <a:ext cx="0" cy="2640"/>
            </a:xfrm>
            <a:prstGeom prst="line">
              <a:avLst/>
            </a:prstGeom>
            <a:noFill/>
            <a:ln w="57150">
              <a:solidFill>
                <a:srgbClr val="6699FF"/>
              </a:solidFill>
              <a:round/>
              <a:headEnd/>
              <a:tailEnd/>
            </a:ln>
          </p:spPr>
          <p:txBody>
            <a:bodyPr/>
            <a:lstStyle/>
            <a:p>
              <a:endParaRPr lang="en-US"/>
            </a:p>
          </p:txBody>
        </p:sp>
        <p:sp>
          <p:nvSpPr>
            <p:cNvPr id="20513" name="Text Box 6"/>
            <p:cNvSpPr txBox="1">
              <a:spLocks noChangeArrowheads="1"/>
            </p:cNvSpPr>
            <p:nvPr/>
          </p:nvSpPr>
          <p:spPr bwMode="auto">
            <a:xfrm>
              <a:off x="1116" y="1114"/>
              <a:ext cx="788" cy="261"/>
            </a:xfrm>
            <a:prstGeom prst="rect">
              <a:avLst/>
            </a:prstGeom>
            <a:noFill/>
            <a:ln w="19050">
              <a:solidFill>
                <a:srgbClr val="6699FF"/>
              </a:solidFill>
              <a:miter lim="800000"/>
              <a:headEnd/>
              <a:tailEnd/>
            </a:ln>
          </p:spPr>
          <p:txBody>
            <a:bodyPr wrap="none">
              <a:spAutoFit/>
            </a:bodyPr>
            <a:lstStyle/>
            <a:p>
              <a:pPr algn="ctr"/>
              <a:r>
                <a:rPr lang="en-US">
                  <a:solidFill>
                    <a:srgbClr val="0000CC"/>
                  </a:solidFill>
                  <a:latin typeface="Times New Roman" pitchFamily="18" charset="0"/>
                </a:rPr>
                <a:t>H1, ZEUS</a:t>
              </a:r>
            </a:p>
          </p:txBody>
        </p:sp>
        <p:sp>
          <p:nvSpPr>
            <p:cNvPr id="20514" name="Line 7"/>
            <p:cNvSpPr>
              <a:spLocks noChangeShapeType="1"/>
            </p:cNvSpPr>
            <p:nvPr/>
          </p:nvSpPr>
          <p:spPr bwMode="auto">
            <a:xfrm flipH="1">
              <a:off x="1100" y="1296"/>
              <a:ext cx="96" cy="96"/>
            </a:xfrm>
            <a:prstGeom prst="line">
              <a:avLst/>
            </a:prstGeom>
            <a:noFill/>
            <a:ln w="38100">
              <a:noFill/>
              <a:round/>
              <a:headEnd/>
              <a:tailEnd type="triangle" w="med" len="med"/>
            </a:ln>
          </p:spPr>
          <p:txBody>
            <a:bodyPr/>
            <a:lstStyle/>
            <a:p>
              <a:endParaRPr lang="en-US"/>
            </a:p>
          </p:txBody>
        </p:sp>
        <p:sp>
          <p:nvSpPr>
            <p:cNvPr id="20515" name="Line 8"/>
            <p:cNvSpPr>
              <a:spLocks noChangeShapeType="1"/>
            </p:cNvSpPr>
            <p:nvPr/>
          </p:nvSpPr>
          <p:spPr bwMode="auto">
            <a:xfrm flipH="1">
              <a:off x="1008" y="1344"/>
              <a:ext cx="144" cy="96"/>
            </a:xfrm>
            <a:prstGeom prst="line">
              <a:avLst/>
            </a:prstGeom>
            <a:noFill/>
            <a:ln w="28575">
              <a:solidFill>
                <a:srgbClr val="6699FF"/>
              </a:solidFill>
              <a:round/>
              <a:headEnd/>
              <a:tailEnd type="triangle" w="med" len="med"/>
            </a:ln>
          </p:spPr>
          <p:txBody>
            <a:bodyPr/>
            <a:lstStyle/>
            <a:p>
              <a:endParaRPr lang="en-US"/>
            </a:p>
          </p:txBody>
        </p:sp>
      </p:grpSp>
      <p:sp>
        <p:nvSpPr>
          <p:cNvPr id="20485" name="Rectangle 10"/>
          <p:cNvSpPr>
            <a:spLocks noChangeArrowheads="1"/>
          </p:cNvSpPr>
          <p:nvPr/>
        </p:nvSpPr>
        <p:spPr bwMode="auto">
          <a:xfrm rot="-1882547">
            <a:off x="5153025" y="2652713"/>
            <a:ext cx="2105025" cy="354012"/>
          </a:xfrm>
          <a:prstGeom prst="rect">
            <a:avLst/>
          </a:prstGeom>
          <a:solidFill>
            <a:srgbClr val="FFFF00"/>
          </a:solidFill>
          <a:ln w="28575">
            <a:noFill/>
            <a:miter lim="800000"/>
            <a:headEnd/>
            <a:tailEnd/>
          </a:ln>
        </p:spPr>
        <p:txBody>
          <a:bodyPr wrap="none" anchor="ctr"/>
          <a:lstStyle/>
          <a:p>
            <a:pPr eaLnBrk="0" hangingPunct="0"/>
            <a:endParaRPr lang="en-US">
              <a:solidFill>
                <a:srgbClr val="FFFFFF"/>
              </a:solidFill>
            </a:endParaRPr>
          </a:p>
        </p:txBody>
      </p:sp>
      <p:sp>
        <p:nvSpPr>
          <p:cNvPr id="20486" name="Text Box 11"/>
          <p:cNvSpPr txBox="1">
            <a:spLocks noChangeArrowheads="1"/>
          </p:cNvSpPr>
          <p:nvPr/>
        </p:nvSpPr>
        <p:spPr bwMode="auto">
          <a:xfrm rot="-1988820">
            <a:off x="4926013" y="2716213"/>
            <a:ext cx="2216150" cy="457200"/>
          </a:xfrm>
          <a:prstGeom prst="rect">
            <a:avLst/>
          </a:prstGeom>
          <a:noFill/>
          <a:ln w="28575">
            <a:noFill/>
            <a:miter lim="800000"/>
            <a:headEnd/>
            <a:tailEnd/>
          </a:ln>
        </p:spPr>
        <p:txBody>
          <a:bodyPr wrap="none">
            <a:spAutoFit/>
          </a:bodyPr>
          <a:lstStyle/>
          <a:p>
            <a:pPr algn="ctr" eaLnBrk="0" hangingPunct="0"/>
            <a:r>
              <a:rPr lang="en-US" sz="2400" b="1" i="1">
                <a:solidFill>
                  <a:srgbClr val="FF0000"/>
                </a:solidFill>
              </a:rPr>
              <a:t>JLab Upgrade</a:t>
            </a:r>
          </a:p>
        </p:txBody>
      </p:sp>
      <p:pic>
        <p:nvPicPr>
          <p:cNvPr id="20487" name="Picture 12" descr="dvcs_11gev"/>
          <p:cNvPicPr>
            <a:picLocks noChangeAspect="1" noChangeArrowheads="1"/>
          </p:cNvPicPr>
          <p:nvPr/>
        </p:nvPicPr>
        <p:blipFill>
          <a:blip r:embed="rId4" cstate="print"/>
          <a:srcRect t="15898" r="3615"/>
          <a:stretch>
            <a:fillRect/>
          </a:stretch>
        </p:blipFill>
        <p:spPr bwMode="auto">
          <a:xfrm>
            <a:off x="1143000" y="1328738"/>
            <a:ext cx="6934200" cy="4991100"/>
          </a:xfrm>
          <a:prstGeom prst="rect">
            <a:avLst/>
          </a:prstGeom>
          <a:noFill/>
          <a:ln w="9525">
            <a:noFill/>
            <a:miter lim="800000"/>
            <a:headEnd/>
            <a:tailEnd/>
          </a:ln>
        </p:spPr>
      </p:pic>
      <p:sp>
        <p:nvSpPr>
          <p:cNvPr id="20488" name="Rectangle 13"/>
          <p:cNvSpPr>
            <a:spLocks noChangeArrowheads="1"/>
          </p:cNvSpPr>
          <p:nvPr/>
        </p:nvSpPr>
        <p:spPr bwMode="auto">
          <a:xfrm>
            <a:off x="2057400" y="1752600"/>
            <a:ext cx="5105400" cy="3805238"/>
          </a:xfrm>
          <a:prstGeom prst="rect">
            <a:avLst/>
          </a:prstGeom>
          <a:solidFill>
            <a:schemeClr val="bg1"/>
          </a:solidFill>
          <a:ln w="9525">
            <a:noFill/>
            <a:miter lim="800000"/>
            <a:headEnd/>
            <a:tailEnd/>
          </a:ln>
        </p:spPr>
        <p:txBody>
          <a:bodyPr wrap="none" anchor="ctr"/>
          <a:lstStyle/>
          <a:p>
            <a:pPr algn="ctr"/>
            <a:r>
              <a:rPr lang="en-US" b="1">
                <a:solidFill>
                  <a:srgbClr val="FFFFFF"/>
                </a:solidFill>
                <a:latin typeface="Times New Roman" pitchFamily="18" charset="0"/>
              </a:rPr>
              <a:t>11 GeV</a:t>
            </a:r>
          </a:p>
        </p:txBody>
      </p:sp>
      <p:sp>
        <p:nvSpPr>
          <p:cNvPr id="20489" name="Freeform 14"/>
          <p:cNvSpPr>
            <a:spLocks/>
          </p:cNvSpPr>
          <p:nvPr/>
        </p:nvSpPr>
        <p:spPr bwMode="auto">
          <a:xfrm>
            <a:off x="2209800" y="1676400"/>
            <a:ext cx="5486400" cy="3733800"/>
          </a:xfrm>
          <a:custGeom>
            <a:avLst/>
            <a:gdLst>
              <a:gd name="T0" fmla="*/ 136 w 3600"/>
              <a:gd name="T1" fmla="*/ 2328 h 2408"/>
              <a:gd name="T2" fmla="*/ 616 w 3600"/>
              <a:gd name="T3" fmla="*/ 1800 h 2408"/>
              <a:gd name="T4" fmla="*/ 1192 w 3600"/>
              <a:gd name="T5" fmla="*/ 1320 h 2408"/>
              <a:gd name="T6" fmla="*/ 2296 w 3600"/>
              <a:gd name="T7" fmla="*/ 504 h 2408"/>
              <a:gd name="T8" fmla="*/ 2920 w 3600"/>
              <a:gd name="T9" fmla="*/ 120 h 2408"/>
              <a:gd name="T10" fmla="*/ 3208 w 3600"/>
              <a:gd name="T11" fmla="*/ 24 h 2408"/>
              <a:gd name="T12" fmla="*/ 3400 w 3600"/>
              <a:gd name="T13" fmla="*/ 24 h 2408"/>
              <a:gd name="T14" fmla="*/ 3544 w 3600"/>
              <a:gd name="T15" fmla="*/ 168 h 2408"/>
              <a:gd name="T16" fmla="*/ 3592 w 3600"/>
              <a:gd name="T17" fmla="*/ 312 h 2408"/>
              <a:gd name="T18" fmla="*/ 3592 w 3600"/>
              <a:gd name="T19" fmla="*/ 456 h 2408"/>
              <a:gd name="T20" fmla="*/ 3592 w 3600"/>
              <a:gd name="T21" fmla="*/ 552 h 2408"/>
              <a:gd name="T22" fmla="*/ 3544 w 3600"/>
              <a:gd name="T23" fmla="*/ 696 h 2408"/>
              <a:gd name="T24" fmla="*/ 3448 w 3600"/>
              <a:gd name="T25" fmla="*/ 840 h 2408"/>
              <a:gd name="T26" fmla="*/ 3112 w 3600"/>
              <a:gd name="T27" fmla="*/ 1272 h 2408"/>
              <a:gd name="T28" fmla="*/ 2392 w 3600"/>
              <a:gd name="T29" fmla="*/ 1800 h 2408"/>
              <a:gd name="T30" fmla="*/ 1432 w 3600"/>
              <a:gd name="T31" fmla="*/ 2280 h 2408"/>
              <a:gd name="T32" fmla="*/ 136 w 3600"/>
              <a:gd name="T33" fmla="*/ 2328 h 24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00"/>
              <a:gd name="T52" fmla="*/ 0 h 2408"/>
              <a:gd name="T53" fmla="*/ 3600 w 3600"/>
              <a:gd name="T54" fmla="*/ 2408 h 240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00" h="2408">
                <a:moveTo>
                  <a:pt x="136" y="2328"/>
                </a:moveTo>
                <a:cubicBezTo>
                  <a:pt x="0" y="2248"/>
                  <a:pt x="440" y="1968"/>
                  <a:pt x="616" y="1800"/>
                </a:cubicBezTo>
                <a:cubicBezTo>
                  <a:pt x="792" y="1632"/>
                  <a:pt x="912" y="1536"/>
                  <a:pt x="1192" y="1320"/>
                </a:cubicBezTo>
                <a:cubicBezTo>
                  <a:pt x="1472" y="1104"/>
                  <a:pt x="2008" y="704"/>
                  <a:pt x="2296" y="504"/>
                </a:cubicBezTo>
                <a:cubicBezTo>
                  <a:pt x="2584" y="304"/>
                  <a:pt x="2768" y="200"/>
                  <a:pt x="2920" y="120"/>
                </a:cubicBezTo>
                <a:cubicBezTo>
                  <a:pt x="3072" y="40"/>
                  <a:pt x="3128" y="40"/>
                  <a:pt x="3208" y="24"/>
                </a:cubicBezTo>
                <a:cubicBezTo>
                  <a:pt x="3288" y="8"/>
                  <a:pt x="3344" y="0"/>
                  <a:pt x="3400" y="24"/>
                </a:cubicBezTo>
                <a:cubicBezTo>
                  <a:pt x="3456" y="48"/>
                  <a:pt x="3512" y="120"/>
                  <a:pt x="3544" y="168"/>
                </a:cubicBezTo>
                <a:cubicBezTo>
                  <a:pt x="3576" y="216"/>
                  <a:pt x="3584" y="264"/>
                  <a:pt x="3592" y="312"/>
                </a:cubicBezTo>
                <a:cubicBezTo>
                  <a:pt x="3600" y="360"/>
                  <a:pt x="3592" y="416"/>
                  <a:pt x="3592" y="456"/>
                </a:cubicBezTo>
                <a:cubicBezTo>
                  <a:pt x="3592" y="496"/>
                  <a:pt x="3600" y="512"/>
                  <a:pt x="3592" y="552"/>
                </a:cubicBezTo>
                <a:cubicBezTo>
                  <a:pt x="3584" y="592"/>
                  <a:pt x="3568" y="648"/>
                  <a:pt x="3544" y="696"/>
                </a:cubicBezTo>
                <a:cubicBezTo>
                  <a:pt x="3520" y="744"/>
                  <a:pt x="3520" y="744"/>
                  <a:pt x="3448" y="840"/>
                </a:cubicBezTo>
                <a:cubicBezTo>
                  <a:pt x="3376" y="936"/>
                  <a:pt x="3288" y="1112"/>
                  <a:pt x="3112" y="1272"/>
                </a:cubicBezTo>
                <a:cubicBezTo>
                  <a:pt x="2936" y="1432"/>
                  <a:pt x="2672" y="1632"/>
                  <a:pt x="2392" y="1800"/>
                </a:cubicBezTo>
                <a:cubicBezTo>
                  <a:pt x="2112" y="1968"/>
                  <a:pt x="1808" y="2192"/>
                  <a:pt x="1432" y="2280"/>
                </a:cubicBezTo>
                <a:cubicBezTo>
                  <a:pt x="1056" y="2368"/>
                  <a:pt x="272" y="2408"/>
                  <a:pt x="136" y="2328"/>
                </a:cubicBezTo>
                <a:close/>
              </a:path>
            </a:pathLst>
          </a:custGeom>
          <a:solidFill>
            <a:srgbClr val="FFFF00"/>
          </a:solidFill>
          <a:ln w="28575">
            <a:solidFill>
              <a:srgbClr val="000000"/>
            </a:solidFill>
            <a:prstDash val="sysDot"/>
            <a:round/>
            <a:headEnd/>
            <a:tailEnd/>
          </a:ln>
        </p:spPr>
        <p:txBody>
          <a:bodyPr/>
          <a:lstStyle/>
          <a:p>
            <a:pPr eaLnBrk="0" hangingPunct="0"/>
            <a:endParaRPr lang="en-US">
              <a:solidFill>
                <a:srgbClr val="FFFFFF"/>
              </a:solidFill>
            </a:endParaRPr>
          </a:p>
        </p:txBody>
      </p:sp>
      <p:sp>
        <p:nvSpPr>
          <p:cNvPr id="20490" name="Line 15"/>
          <p:cNvSpPr>
            <a:spLocks noChangeShapeType="1"/>
          </p:cNvSpPr>
          <p:nvPr/>
        </p:nvSpPr>
        <p:spPr bwMode="auto">
          <a:xfrm>
            <a:off x="2012950" y="1436688"/>
            <a:ext cx="1588" cy="3892550"/>
          </a:xfrm>
          <a:prstGeom prst="line">
            <a:avLst/>
          </a:prstGeom>
          <a:noFill/>
          <a:ln w="57150">
            <a:solidFill>
              <a:srgbClr val="6699FF"/>
            </a:solidFill>
            <a:round/>
            <a:headEnd/>
            <a:tailEnd/>
          </a:ln>
        </p:spPr>
        <p:txBody>
          <a:bodyPr/>
          <a:lstStyle/>
          <a:p>
            <a:endParaRPr lang="en-US"/>
          </a:p>
        </p:txBody>
      </p:sp>
      <p:sp>
        <p:nvSpPr>
          <p:cNvPr id="20491" name="Text Box 16"/>
          <p:cNvSpPr txBox="1">
            <a:spLocks noChangeArrowheads="1"/>
          </p:cNvSpPr>
          <p:nvPr/>
        </p:nvSpPr>
        <p:spPr bwMode="auto">
          <a:xfrm>
            <a:off x="2328863" y="1431925"/>
            <a:ext cx="1328737" cy="396875"/>
          </a:xfrm>
          <a:prstGeom prst="rect">
            <a:avLst/>
          </a:prstGeom>
          <a:noFill/>
          <a:ln w="19050">
            <a:noFill/>
            <a:miter lim="800000"/>
            <a:headEnd/>
            <a:tailEnd/>
          </a:ln>
        </p:spPr>
        <p:txBody>
          <a:bodyPr wrap="none">
            <a:spAutoFit/>
          </a:bodyPr>
          <a:lstStyle/>
          <a:p>
            <a:pPr algn="ctr"/>
            <a:r>
              <a:rPr lang="en-US" sz="2000" b="1" i="1">
                <a:solidFill>
                  <a:srgbClr val="0000CC"/>
                </a:solidFill>
              </a:rPr>
              <a:t>H1, ZEUS</a:t>
            </a:r>
          </a:p>
        </p:txBody>
      </p:sp>
      <p:sp>
        <p:nvSpPr>
          <p:cNvPr id="20492" name="Line 17"/>
          <p:cNvSpPr>
            <a:spLocks noChangeShapeType="1"/>
          </p:cNvSpPr>
          <p:nvPr/>
        </p:nvSpPr>
        <p:spPr bwMode="auto">
          <a:xfrm flipH="1">
            <a:off x="2174875" y="1606550"/>
            <a:ext cx="142875" cy="141288"/>
          </a:xfrm>
          <a:prstGeom prst="line">
            <a:avLst/>
          </a:prstGeom>
          <a:noFill/>
          <a:ln w="38100">
            <a:noFill/>
            <a:round/>
            <a:headEnd/>
            <a:tailEnd type="triangle" w="med" len="med"/>
          </a:ln>
        </p:spPr>
        <p:txBody>
          <a:bodyPr/>
          <a:lstStyle/>
          <a:p>
            <a:endParaRPr lang="en-US"/>
          </a:p>
        </p:txBody>
      </p:sp>
      <p:sp>
        <p:nvSpPr>
          <p:cNvPr id="20493" name="Line 18"/>
          <p:cNvSpPr>
            <a:spLocks noChangeShapeType="1"/>
          </p:cNvSpPr>
          <p:nvPr/>
        </p:nvSpPr>
        <p:spPr bwMode="auto">
          <a:xfrm flipH="1">
            <a:off x="2043113" y="1682750"/>
            <a:ext cx="347662" cy="141288"/>
          </a:xfrm>
          <a:prstGeom prst="line">
            <a:avLst/>
          </a:prstGeom>
          <a:noFill/>
          <a:ln w="28575">
            <a:solidFill>
              <a:srgbClr val="6699FF"/>
            </a:solidFill>
            <a:round/>
            <a:headEnd/>
            <a:tailEnd type="triangle" w="med" len="med"/>
          </a:ln>
        </p:spPr>
        <p:txBody>
          <a:bodyPr/>
          <a:lstStyle/>
          <a:p>
            <a:endParaRPr lang="en-US"/>
          </a:p>
        </p:txBody>
      </p:sp>
      <p:sp>
        <p:nvSpPr>
          <p:cNvPr id="20494" name="Freeform 19"/>
          <p:cNvSpPr>
            <a:spLocks/>
          </p:cNvSpPr>
          <p:nvPr/>
        </p:nvSpPr>
        <p:spPr bwMode="auto">
          <a:xfrm>
            <a:off x="2095500" y="1219200"/>
            <a:ext cx="142875" cy="4033838"/>
          </a:xfrm>
          <a:custGeom>
            <a:avLst/>
            <a:gdLst>
              <a:gd name="T0" fmla="*/ 0 w 168"/>
              <a:gd name="T1" fmla="*/ 3016 h 3016"/>
              <a:gd name="T2" fmla="*/ 144 w 168"/>
              <a:gd name="T3" fmla="*/ 424 h 3016"/>
              <a:gd name="T4" fmla="*/ 144 w 168"/>
              <a:gd name="T5" fmla="*/ 472 h 3016"/>
              <a:gd name="T6" fmla="*/ 0 60000 65536"/>
              <a:gd name="T7" fmla="*/ 0 60000 65536"/>
              <a:gd name="T8" fmla="*/ 0 60000 65536"/>
              <a:gd name="T9" fmla="*/ 0 w 168"/>
              <a:gd name="T10" fmla="*/ 0 h 3016"/>
              <a:gd name="T11" fmla="*/ 168 w 168"/>
              <a:gd name="T12" fmla="*/ 3016 h 3016"/>
            </a:gdLst>
            <a:ahLst/>
            <a:cxnLst>
              <a:cxn ang="T6">
                <a:pos x="T0" y="T1"/>
              </a:cxn>
              <a:cxn ang="T7">
                <a:pos x="T2" y="T3"/>
              </a:cxn>
              <a:cxn ang="T8">
                <a:pos x="T4" y="T5"/>
              </a:cxn>
            </a:cxnLst>
            <a:rect l="T9" t="T10" r="T11" b="T12"/>
            <a:pathLst>
              <a:path w="168" h="3016">
                <a:moveTo>
                  <a:pt x="0" y="3016"/>
                </a:moveTo>
                <a:cubicBezTo>
                  <a:pt x="60" y="1932"/>
                  <a:pt x="120" y="848"/>
                  <a:pt x="144" y="424"/>
                </a:cubicBezTo>
                <a:cubicBezTo>
                  <a:pt x="168" y="0"/>
                  <a:pt x="156" y="236"/>
                  <a:pt x="144" y="472"/>
                </a:cubicBezTo>
              </a:path>
            </a:pathLst>
          </a:custGeom>
          <a:noFill/>
          <a:ln w="28575">
            <a:solidFill>
              <a:srgbClr val="FF0000"/>
            </a:solidFill>
            <a:prstDash val="sysDot"/>
            <a:round/>
            <a:headEnd/>
            <a:tailEnd/>
          </a:ln>
        </p:spPr>
        <p:txBody>
          <a:bodyPr/>
          <a:lstStyle/>
          <a:p>
            <a:pPr eaLnBrk="0" hangingPunct="0"/>
            <a:endParaRPr lang="en-US">
              <a:solidFill>
                <a:srgbClr val="FFFFFF"/>
              </a:solidFill>
            </a:endParaRPr>
          </a:p>
        </p:txBody>
      </p:sp>
      <p:sp>
        <p:nvSpPr>
          <p:cNvPr id="20495" name="Freeform 20"/>
          <p:cNvSpPr>
            <a:spLocks/>
          </p:cNvSpPr>
          <p:nvPr/>
        </p:nvSpPr>
        <p:spPr bwMode="auto">
          <a:xfrm>
            <a:off x="2132013" y="1503363"/>
            <a:ext cx="2208212" cy="3749675"/>
          </a:xfrm>
          <a:custGeom>
            <a:avLst/>
            <a:gdLst>
              <a:gd name="T0" fmla="*/ 1488 w 1488"/>
              <a:gd name="T1" fmla="*/ 0 h 2544"/>
              <a:gd name="T2" fmla="*/ 1200 w 1488"/>
              <a:gd name="T3" fmla="*/ 336 h 2544"/>
              <a:gd name="T4" fmla="*/ 720 w 1488"/>
              <a:gd name="T5" fmla="*/ 1056 h 2544"/>
              <a:gd name="T6" fmla="*/ 336 w 1488"/>
              <a:gd name="T7" fmla="*/ 1680 h 2544"/>
              <a:gd name="T8" fmla="*/ 96 w 1488"/>
              <a:gd name="T9" fmla="*/ 2208 h 2544"/>
              <a:gd name="T10" fmla="*/ 0 w 1488"/>
              <a:gd name="T11" fmla="*/ 2544 h 2544"/>
              <a:gd name="T12" fmla="*/ 0 60000 65536"/>
              <a:gd name="T13" fmla="*/ 0 60000 65536"/>
              <a:gd name="T14" fmla="*/ 0 60000 65536"/>
              <a:gd name="T15" fmla="*/ 0 60000 65536"/>
              <a:gd name="T16" fmla="*/ 0 60000 65536"/>
              <a:gd name="T17" fmla="*/ 0 60000 65536"/>
              <a:gd name="T18" fmla="*/ 0 w 1488"/>
              <a:gd name="T19" fmla="*/ 0 h 2544"/>
              <a:gd name="T20" fmla="*/ 1488 w 1488"/>
              <a:gd name="T21" fmla="*/ 2544 h 2544"/>
            </a:gdLst>
            <a:ahLst/>
            <a:cxnLst>
              <a:cxn ang="T12">
                <a:pos x="T0" y="T1"/>
              </a:cxn>
              <a:cxn ang="T13">
                <a:pos x="T2" y="T3"/>
              </a:cxn>
              <a:cxn ang="T14">
                <a:pos x="T4" y="T5"/>
              </a:cxn>
              <a:cxn ang="T15">
                <a:pos x="T6" y="T7"/>
              </a:cxn>
              <a:cxn ang="T16">
                <a:pos x="T8" y="T9"/>
              </a:cxn>
              <a:cxn ang="T17">
                <a:pos x="T10" y="T11"/>
              </a:cxn>
            </a:cxnLst>
            <a:rect l="T18" t="T19" r="T20" b="T21"/>
            <a:pathLst>
              <a:path w="1488" h="2544">
                <a:moveTo>
                  <a:pt x="1488" y="0"/>
                </a:moveTo>
                <a:cubicBezTo>
                  <a:pt x="1408" y="80"/>
                  <a:pt x="1328" y="160"/>
                  <a:pt x="1200" y="336"/>
                </a:cubicBezTo>
                <a:cubicBezTo>
                  <a:pt x="1072" y="512"/>
                  <a:pt x="864" y="832"/>
                  <a:pt x="720" y="1056"/>
                </a:cubicBezTo>
                <a:cubicBezTo>
                  <a:pt x="576" y="1280"/>
                  <a:pt x="440" y="1488"/>
                  <a:pt x="336" y="1680"/>
                </a:cubicBezTo>
                <a:cubicBezTo>
                  <a:pt x="232" y="1872"/>
                  <a:pt x="152" y="2064"/>
                  <a:pt x="96" y="2208"/>
                </a:cubicBezTo>
                <a:cubicBezTo>
                  <a:pt x="40" y="2352"/>
                  <a:pt x="20" y="2448"/>
                  <a:pt x="0" y="2544"/>
                </a:cubicBezTo>
              </a:path>
            </a:pathLst>
          </a:custGeom>
          <a:noFill/>
          <a:ln w="28575">
            <a:solidFill>
              <a:schemeClr val="accent2"/>
            </a:solidFill>
            <a:prstDash val="sysDot"/>
            <a:round/>
            <a:headEnd/>
            <a:tailEnd/>
          </a:ln>
        </p:spPr>
        <p:txBody>
          <a:bodyPr/>
          <a:lstStyle/>
          <a:p>
            <a:pPr eaLnBrk="0" hangingPunct="0"/>
            <a:endParaRPr lang="en-US">
              <a:solidFill>
                <a:srgbClr val="FFFFFF"/>
              </a:solidFill>
            </a:endParaRPr>
          </a:p>
        </p:txBody>
      </p:sp>
      <p:sp>
        <p:nvSpPr>
          <p:cNvPr id="20496" name="Text Box 21"/>
          <p:cNvSpPr txBox="1">
            <a:spLocks noChangeArrowheads="1"/>
          </p:cNvSpPr>
          <p:nvPr/>
        </p:nvSpPr>
        <p:spPr bwMode="auto">
          <a:xfrm rot="-2278753">
            <a:off x="4800600" y="2971800"/>
            <a:ext cx="2393950" cy="457200"/>
          </a:xfrm>
          <a:prstGeom prst="rect">
            <a:avLst/>
          </a:prstGeom>
          <a:noFill/>
          <a:ln w="9525">
            <a:noFill/>
            <a:miter lim="800000"/>
            <a:headEnd/>
            <a:tailEnd/>
          </a:ln>
        </p:spPr>
        <p:txBody>
          <a:bodyPr wrap="none">
            <a:spAutoFit/>
          </a:bodyPr>
          <a:lstStyle/>
          <a:p>
            <a:r>
              <a:rPr lang="en-US" sz="2400" b="1" i="1">
                <a:solidFill>
                  <a:srgbClr val="000000"/>
                </a:solidFill>
              </a:rPr>
              <a:t>JLab @ 12 GeV</a:t>
            </a:r>
          </a:p>
        </p:txBody>
      </p:sp>
      <p:sp>
        <p:nvSpPr>
          <p:cNvPr id="20497" name="Text Box 22"/>
          <p:cNvSpPr txBox="1">
            <a:spLocks noChangeArrowheads="1"/>
          </p:cNvSpPr>
          <p:nvPr/>
        </p:nvSpPr>
        <p:spPr bwMode="auto">
          <a:xfrm rot="-2176815">
            <a:off x="5118100" y="2147888"/>
            <a:ext cx="958850" cy="366712"/>
          </a:xfrm>
          <a:prstGeom prst="rect">
            <a:avLst/>
          </a:prstGeom>
          <a:noFill/>
          <a:ln w="9525">
            <a:noFill/>
            <a:miter lim="800000"/>
            <a:headEnd/>
            <a:tailEnd/>
          </a:ln>
        </p:spPr>
        <p:txBody>
          <a:bodyPr wrap="none">
            <a:spAutoFit/>
          </a:bodyPr>
          <a:lstStyle/>
          <a:p>
            <a:r>
              <a:rPr lang="en-US">
                <a:solidFill>
                  <a:srgbClr val="0070C0"/>
                </a:solidFill>
              </a:rPr>
              <a:t>11 GeV</a:t>
            </a:r>
          </a:p>
        </p:txBody>
      </p:sp>
      <p:sp>
        <p:nvSpPr>
          <p:cNvPr id="20498" name="Text Box 23"/>
          <p:cNvSpPr txBox="1">
            <a:spLocks noChangeArrowheads="1"/>
          </p:cNvSpPr>
          <p:nvPr/>
        </p:nvSpPr>
        <p:spPr bwMode="auto">
          <a:xfrm rot="-3068913">
            <a:off x="3636169" y="1712119"/>
            <a:ext cx="958850" cy="366712"/>
          </a:xfrm>
          <a:prstGeom prst="rect">
            <a:avLst/>
          </a:prstGeom>
          <a:noFill/>
          <a:ln w="9525">
            <a:noFill/>
            <a:miter lim="800000"/>
            <a:headEnd/>
            <a:tailEnd/>
          </a:ln>
        </p:spPr>
        <p:txBody>
          <a:bodyPr wrap="none">
            <a:spAutoFit/>
          </a:bodyPr>
          <a:lstStyle/>
          <a:p>
            <a:r>
              <a:rPr lang="en-US">
                <a:solidFill>
                  <a:srgbClr val="66CCFF"/>
                </a:solidFill>
              </a:rPr>
              <a:t>27 GeV</a:t>
            </a:r>
          </a:p>
        </p:txBody>
      </p:sp>
      <p:sp>
        <p:nvSpPr>
          <p:cNvPr id="20499" name="Text Box 24"/>
          <p:cNvSpPr txBox="1">
            <a:spLocks noChangeArrowheads="1"/>
          </p:cNvSpPr>
          <p:nvPr/>
        </p:nvSpPr>
        <p:spPr bwMode="auto">
          <a:xfrm rot="-4837109">
            <a:off x="1915319" y="2169319"/>
            <a:ext cx="1085850" cy="366712"/>
          </a:xfrm>
          <a:prstGeom prst="rect">
            <a:avLst/>
          </a:prstGeom>
          <a:noFill/>
          <a:ln w="9525">
            <a:noFill/>
            <a:miter lim="800000"/>
            <a:headEnd/>
            <a:tailEnd/>
          </a:ln>
        </p:spPr>
        <p:txBody>
          <a:bodyPr wrap="none">
            <a:spAutoFit/>
          </a:bodyPr>
          <a:lstStyle/>
          <a:p>
            <a:r>
              <a:rPr lang="en-US">
                <a:solidFill>
                  <a:srgbClr val="FF0000"/>
                </a:solidFill>
              </a:rPr>
              <a:t>200 GeV</a:t>
            </a:r>
          </a:p>
        </p:txBody>
      </p:sp>
      <p:sp>
        <p:nvSpPr>
          <p:cNvPr id="20500" name="Text Box 25"/>
          <p:cNvSpPr txBox="1">
            <a:spLocks noChangeArrowheads="1"/>
          </p:cNvSpPr>
          <p:nvPr/>
        </p:nvSpPr>
        <p:spPr bwMode="auto">
          <a:xfrm rot="-2488212">
            <a:off x="6311900" y="3595688"/>
            <a:ext cx="1308100" cy="366712"/>
          </a:xfrm>
          <a:prstGeom prst="rect">
            <a:avLst/>
          </a:prstGeom>
          <a:noFill/>
          <a:ln w="9525">
            <a:noFill/>
            <a:miter lim="800000"/>
            <a:headEnd/>
            <a:tailEnd/>
          </a:ln>
        </p:spPr>
        <p:txBody>
          <a:bodyPr wrap="none">
            <a:spAutoFit/>
          </a:bodyPr>
          <a:lstStyle/>
          <a:p>
            <a:r>
              <a:rPr lang="en-US">
                <a:solidFill>
                  <a:srgbClr val="0070C0"/>
                </a:solidFill>
              </a:rPr>
              <a:t>W = 2 GeV</a:t>
            </a:r>
          </a:p>
        </p:txBody>
      </p:sp>
      <p:sp>
        <p:nvSpPr>
          <p:cNvPr id="144412" name="Text Box 28"/>
          <p:cNvSpPr txBox="1">
            <a:spLocks noChangeArrowheads="1"/>
          </p:cNvSpPr>
          <p:nvPr/>
        </p:nvSpPr>
        <p:spPr bwMode="auto">
          <a:xfrm>
            <a:off x="5961063" y="1524000"/>
            <a:ext cx="2449475" cy="584776"/>
          </a:xfrm>
          <a:prstGeom prst="rect">
            <a:avLst/>
          </a:prstGeom>
          <a:solidFill>
            <a:srgbClr val="008000"/>
          </a:solidFill>
          <a:ln w="9525">
            <a:solidFill>
              <a:srgbClr val="000000"/>
            </a:solidFill>
            <a:miter lim="800000"/>
            <a:headEnd/>
            <a:tailEnd/>
          </a:ln>
        </p:spPr>
        <p:txBody>
          <a:bodyPr wrap="none">
            <a:spAutoFit/>
          </a:bodyPr>
          <a:lstStyle/>
          <a:p>
            <a:r>
              <a:rPr lang="en-US" sz="1600" dirty="0" smtClean="0">
                <a:solidFill>
                  <a:srgbClr val="FFFFFF"/>
                </a:solidFill>
                <a:latin typeface="Calibri" pitchFamily="34" charset="0"/>
                <a:cs typeface="Calibri" pitchFamily="34" charset="0"/>
              </a:rPr>
              <a:t>Probing the </a:t>
            </a:r>
            <a:r>
              <a:rPr lang="en-US" sz="1600" dirty="0">
                <a:solidFill>
                  <a:srgbClr val="FFFFFF"/>
                </a:solidFill>
                <a:latin typeface="Calibri" pitchFamily="34" charset="0"/>
                <a:cs typeface="Calibri" pitchFamily="34" charset="0"/>
              </a:rPr>
              <a:t>high </a:t>
            </a:r>
            <a:r>
              <a:rPr lang="en-US" sz="1600" dirty="0" err="1">
                <a:solidFill>
                  <a:srgbClr val="FFFFFF"/>
                </a:solidFill>
                <a:latin typeface="Calibri" pitchFamily="34" charset="0"/>
                <a:cs typeface="Calibri" pitchFamily="34" charset="0"/>
              </a:rPr>
              <a:t>x</a:t>
            </a:r>
            <a:r>
              <a:rPr lang="en-US" sz="1600" baseline="-25000" dirty="0" err="1">
                <a:solidFill>
                  <a:srgbClr val="FFFFFF"/>
                </a:solidFill>
                <a:latin typeface="Calibri" pitchFamily="34" charset="0"/>
                <a:cs typeface="Calibri" pitchFamily="34" charset="0"/>
              </a:rPr>
              <a:t>B</a:t>
            </a:r>
            <a:r>
              <a:rPr lang="en-US" sz="1600" dirty="0">
                <a:solidFill>
                  <a:srgbClr val="FFFFFF"/>
                </a:solidFill>
                <a:latin typeface="Calibri" pitchFamily="34" charset="0"/>
                <a:cs typeface="Calibri" pitchFamily="34" charset="0"/>
              </a:rPr>
              <a:t> domain </a:t>
            </a:r>
          </a:p>
          <a:p>
            <a:r>
              <a:rPr lang="en-US" sz="1600" dirty="0">
                <a:solidFill>
                  <a:srgbClr val="FFFFFF"/>
                </a:solidFill>
                <a:latin typeface="Calibri" pitchFamily="34" charset="0"/>
                <a:cs typeface="Calibri" pitchFamily="34" charset="0"/>
              </a:rPr>
              <a:t>requires high luminosity </a:t>
            </a:r>
          </a:p>
        </p:txBody>
      </p:sp>
      <p:sp>
        <p:nvSpPr>
          <p:cNvPr id="20502" name="Text Box 29"/>
          <p:cNvSpPr txBox="1">
            <a:spLocks noChangeArrowheads="1"/>
          </p:cNvSpPr>
          <p:nvPr/>
        </p:nvSpPr>
        <p:spPr bwMode="auto">
          <a:xfrm>
            <a:off x="7262813" y="5756275"/>
            <a:ext cx="501650" cy="366713"/>
          </a:xfrm>
          <a:prstGeom prst="rect">
            <a:avLst/>
          </a:prstGeom>
          <a:noFill/>
          <a:ln w="9525">
            <a:noFill/>
            <a:miter lim="800000"/>
            <a:headEnd/>
            <a:tailEnd/>
          </a:ln>
        </p:spPr>
        <p:txBody>
          <a:bodyPr wrap="none">
            <a:spAutoFit/>
          </a:bodyPr>
          <a:lstStyle/>
          <a:p>
            <a:r>
              <a:rPr lang="en-US">
                <a:solidFill>
                  <a:srgbClr val="FFFFFF"/>
                </a:solidFill>
              </a:rPr>
              <a:t>0.7</a:t>
            </a:r>
          </a:p>
        </p:txBody>
      </p:sp>
      <p:sp>
        <p:nvSpPr>
          <p:cNvPr id="20503" name="Line 30"/>
          <p:cNvSpPr>
            <a:spLocks noChangeShapeType="1"/>
          </p:cNvSpPr>
          <p:nvPr/>
        </p:nvSpPr>
        <p:spPr bwMode="auto">
          <a:xfrm flipV="1">
            <a:off x="4340225" y="2286000"/>
            <a:ext cx="1588" cy="3043238"/>
          </a:xfrm>
          <a:prstGeom prst="line">
            <a:avLst/>
          </a:prstGeom>
          <a:noFill/>
          <a:ln w="28575">
            <a:solidFill>
              <a:srgbClr val="003399"/>
            </a:solidFill>
            <a:prstDash val="dash"/>
            <a:round/>
            <a:headEnd/>
            <a:tailEnd/>
          </a:ln>
        </p:spPr>
        <p:txBody>
          <a:bodyPr/>
          <a:lstStyle/>
          <a:p>
            <a:endParaRPr lang="en-US"/>
          </a:p>
        </p:txBody>
      </p:sp>
      <p:sp>
        <p:nvSpPr>
          <p:cNvPr id="20504" name="Text Box 31"/>
          <p:cNvSpPr txBox="1">
            <a:spLocks noChangeArrowheads="1"/>
          </p:cNvSpPr>
          <p:nvPr/>
        </p:nvSpPr>
        <p:spPr bwMode="auto">
          <a:xfrm>
            <a:off x="2590800" y="3946525"/>
            <a:ext cx="1273175" cy="396875"/>
          </a:xfrm>
          <a:prstGeom prst="rect">
            <a:avLst/>
          </a:prstGeom>
          <a:noFill/>
          <a:ln w="9525">
            <a:noFill/>
            <a:miter lim="800000"/>
            <a:headEnd/>
            <a:tailEnd/>
          </a:ln>
        </p:spPr>
        <p:txBody>
          <a:bodyPr wrap="none">
            <a:spAutoFit/>
          </a:bodyPr>
          <a:lstStyle/>
          <a:p>
            <a:r>
              <a:rPr lang="en-US" sz="2000" b="1" i="1">
                <a:solidFill>
                  <a:srgbClr val="66CCFF"/>
                </a:solidFill>
              </a:rPr>
              <a:t>HERMES</a:t>
            </a:r>
          </a:p>
        </p:txBody>
      </p:sp>
      <p:sp>
        <p:nvSpPr>
          <p:cNvPr id="20505" name="Text Box 32"/>
          <p:cNvSpPr txBox="1">
            <a:spLocks noChangeArrowheads="1"/>
          </p:cNvSpPr>
          <p:nvPr/>
        </p:nvSpPr>
        <p:spPr bwMode="auto">
          <a:xfrm>
            <a:off x="2209800" y="3184525"/>
            <a:ext cx="1470025" cy="396875"/>
          </a:xfrm>
          <a:prstGeom prst="rect">
            <a:avLst/>
          </a:prstGeom>
          <a:noFill/>
          <a:ln w="9525">
            <a:noFill/>
            <a:miter lim="800000"/>
            <a:headEnd/>
            <a:tailEnd/>
          </a:ln>
        </p:spPr>
        <p:txBody>
          <a:bodyPr wrap="none">
            <a:spAutoFit/>
          </a:bodyPr>
          <a:lstStyle/>
          <a:p>
            <a:r>
              <a:rPr lang="en-US" sz="2000" b="1" i="1">
                <a:solidFill>
                  <a:srgbClr val="FF0000"/>
                </a:solidFill>
              </a:rPr>
              <a:t>COMPASS</a:t>
            </a:r>
          </a:p>
        </p:txBody>
      </p:sp>
      <p:sp>
        <p:nvSpPr>
          <p:cNvPr id="20506" name="Line 33"/>
          <p:cNvSpPr>
            <a:spLocks noChangeShapeType="1"/>
          </p:cNvSpPr>
          <p:nvPr/>
        </p:nvSpPr>
        <p:spPr bwMode="auto">
          <a:xfrm>
            <a:off x="3733800" y="3352800"/>
            <a:ext cx="457200" cy="0"/>
          </a:xfrm>
          <a:prstGeom prst="line">
            <a:avLst/>
          </a:prstGeom>
          <a:noFill/>
          <a:ln w="28575">
            <a:solidFill>
              <a:srgbClr val="FF0000"/>
            </a:solidFill>
            <a:round/>
            <a:headEnd/>
            <a:tailEnd type="triangle" w="med" len="med"/>
          </a:ln>
        </p:spPr>
        <p:txBody>
          <a:bodyPr/>
          <a:lstStyle/>
          <a:p>
            <a:endParaRPr lang="en-US"/>
          </a:p>
        </p:txBody>
      </p:sp>
      <p:sp>
        <p:nvSpPr>
          <p:cNvPr id="20507" name="Line 34"/>
          <p:cNvSpPr>
            <a:spLocks noChangeShapeType="1"/>
          </p:cNvSpPr>
          <p:nvPr/>
        </p:nvSpPr>
        <p:spPr bwMode="auto">
          <a:xfrm>
            <a:off x="3886200" y="4114800"/>
            <a:ext cx="381000" cy="0"/>
          </a:xfrm>
          <a:prstGeom prst="line">
            <a:avLst/>
          </a:prstGeom>
          <a:noFill/>
          <a:ln w="28575">
            <a:solidFill>
              <a:schemeClr val="accent2"/>
            </a:solidFill>
            <a:round/>
            <a:headEnd/>
            <a:tailEnd type="triangle" w="med" len="med"/>
          </a:ln>
        </p:spPr>
        <p:txBody>
          <a:bodyPr/>
          <a:lstStyle/>
          <a:p>
            <a:endParaRPr lang="en-US"/>
          </a:p>
        </p:txBody>
      </p:sp>
      <p:sp>
        <p:nvSpPr>
          <p:cNvPr id="144419" name="Text Box 35"/>
          <p:cNvSpPr txBox="1">
            <a:spLocks noChangeArrowheads="1"/>
          </p:cNvSpPr>
          <p:nvPr/>
        </p:nvSpPr>
        <p:spPr bwMode="auto">
          <a:xfrm>
            <a:off x="4973638" y="4419600"/>
            <a:ext cx="2462212" cy="835025"/>
          </a:xfrm>
          <a:prstGeom prst="rect">
            <a:avLst/>
          </a:prstGeom>
          <a:solidFill>
            <a:schemeClr val="bg1"/>
          </a:solidFill>
          <a:ln w="9525">
            <a:solidFill>
              <a:srgbClr val="000000"/>
            </a:solidFill>
            <a:miter lim="800000"/>
            <a:headEnd/>
            <a:tailEnd/>
          </a:ln>
        </p:spPr>
        <p:txBody>
          <a:bodyPr>
            <a:spAutoFit/>
          </a:bodyPr>
          <a:lstStyle/>
          <a:p>
            <a:r>
              <a:rPr lang="en-US" sz="1600">
                <a:solidFill>
                  <a:srgbClr val="000000"/>
                </a:solidFill>
                <a:latin typeface="Calibri" pitchFamily="34" charset="0"/>
                <a:cs typeface="Calibri" pitchFamily="34" charset="0"/>
              </a:rPr>
              <a:t>The 12 GeV Upgrade is well matched to  studies in the valence quark regime. </a:t>
            </a:r>
          </a:p>
        </p:txBody>
      </p:sp>
      <p:sp>
        <p:nvSpPr>
          <p:cNvPr id="34" name="TextBox 33"/>
          <p:cNvSpPr txBox="1"/>
          <p:nvPr/>
        </p:nvSpPr>
        <p:spPr>
          <a:xfrm>
            <a:off x="0" y="31946"/>
            <a:ext cx="9144000" cy="584776"/>
          </a:xfrm>
          <a:prstGeom prst="rect">
            <a:avLst/>
          </a:prstGeom>
          <a:noFill/>
        </p:spPr>
        <p:txBody>
          <a:bodyPr wrap="square">
            <a:spAutoFit/>
          </a:bodyPr>
          <a:lstStyle/>
          <a:p>
            <a:pPr algn="ctr" fontAlgn="auto">
              <a:spcBef>
                <a:spcPts val="0"/>
              </a:spcBef>
              <a:spcAft>
                <a:spcPts val="0"/>
              </a:spcAft>
              <a:defRPr/>
            </a:pPr>
            <a:r>
              <a:rPr lang="en-US" sz="3200" b="1" kern="0" dirty="0" smtClean="0">
                <a:ln w="12700">
                  <a:noFill/>
                </a:ln>
                <a:solidFill>
                  <a:srgbClr val="333399"/>
                </a:solidFill>
                <a:effectLst>
                  <a:innerShdw blurRad="63500" dist="50800">
                    <a:prstClr val="black">
                      <a:alpha val="50000"/>
                    </a:prstClr>
                  </a:innerShdw>
                </a:effectLst>
                <a:ea typeface="ＭＳ Ｐゴシック" charset="-128"/>
              </a:rPr>
              <a:t>Kinematic coverage of DVCS @ 12GeV</a:t>
            </a:r>
            <a:endParaRPr lang="en-US" sz="1400" dirty="0">
              <a:ln w="12700">
                <a:noFill/>
              </a:ln>
              <a:solidFill>
                <a:srgbClr val="333399"/>
              </a:solidFill>
              <a:latin typeface="+mn-lt"/>
              <a:cs typeface="+mn-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144412"/>
                                        </p:tgtEl>
                                        <p:attrNameLst>
                                          <p:attrName>style.visibility</p:attrName>
                                        </p:attrNameLst>
                                      </p:cBhvr>
                                      <p:to>
                                        <p:strVal val="visible"/>
                                      </p:to>
                                    </p:set>
                                    <p:anim calcmode="lin" valueType="num">
                                      <p:cBhvr additive="base">
                                        <p:cTn id="7" dur="2000" fill="hold"/>
                                        <p:tgtEl>
                                          <p:spTgt spid="144412"/>
                                        </p:tgtEl>
                                        <p:attrNameLst>
                                          <p:attrName>ppt_x</p:attrName>
                                        </p:attrNameLst>
                                      </p:cBhvr>
                                      <p:tavLst>
                                        <p:tav tm="0">
                                          <p:val>
                                            <p:strVal val="1+#ppt_w/2"/>
                                          </p:val>
                                        </p:tav>
                                        <p:tav tm="100000">
                                          <p:val>
                                            <p:strVal val="#ppt_x"/>
                                          </p:val>
                                        </p:tav>
                                      </p:tavLst>
                                    </p:anim>
                                    <p:anim calcmode="lin" valueType="num">
                                      <p:cBhvr additive="base">
                                        <p:cTn id="8" dur="2000" fill="hold"/>
                                        <p:tgtEl>
                                          <p:spTgt spid="1444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1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r-FR" dirty="0" smtClean="0">
                <a:solidFill>
                  <a:srgbClr val="FF0000"/>
                </a:solidFill>
                <a:ea typeface="Tahoma" charset="0"/>
                <a:cs typeface="Tahoma" charset="0"/>
              </a:rPr>
              <a:t>A</a:t>
            </a:r>
            <a:r>
              <a:rPr lang="fr-FR" baseline="-25000" dirty="0" smtClean="0">
                <a:solidFill>
                  <a:srgbClr val="FF0000"/>
                </a:solidFill>
                <a:ea typeface="Tahoma" charset="0"/>
                <a:cs typeface="Tahoma" charset="0"/>
              </a:rPr>
              <a:t>LU</a:t>
            </a:r>
            <a:r>
              <a:rPr lang="fr-FR" dirty="0" smtClean="0">
                <a:solidFill>
                  <a:srgbClr val="964305"/>
                </a:solidFill>
                <a:ea typeface="Tahoma" charset="0"/>
                <a:cs typeface="Tahoma" charset="0"/>
              </a:rPr>
              <a:t> </a:t>
            </a:r>
            <a:r>
              <a:rPr lang="fr-FR" dirty="0" smtClean="0">
                <a:solidFill>
                  <a:srgbClr val="000090"/>
                </a:solidFill>
                <a:ea typeface="Tahoma" charset="0"/>
                <a:cs typeface="Tahoma" charset="0"/>
              </a:rPr>
              <a:t>projections for JLab@12GeV</a:t>
            </a:r>
            <a:endParaRPr lang="en-US" dirty="0">
              <a:solidFill>
                <a:srgbClr val="000090"/>
              </a:solidFill>
            </a:endParaRPr>
          </a:p>
        </p:txBody>
      </p:sp>
      <p:pic>
        <p:nvPicPr>
          <p:cNvPr id="6" name="Picture 5"/>
          <p:cNvPicPr>
            <a:picLocks noChangeAspect="1"/>
          </p:cNvPicPr>
          <p:nvPr/>
        </p:nvPicPr>
        <p:blipFill>
          <a:blip r:embed="rId2"/>
          <a:srcRect l="10458" t="7239" r="11111" b="51768"/>
          <a:stretch>
            <a:fillRect/>
          </a:stretch>
        </p:blipFill>
        <p:spPr>
          <a:xfrm>
            <a:off x="200934" y="1280990"/>
            <a:ext cx="6784462" cy="5096933"/>
          </a:xfrm>
          <a:prstGeom prst="rect">
            <a:avLst/>
          </a:prstGeom>
        </p:spPr>
      </p:pic>
      <p:grpSp>
        <p:nvGrpSpPr>
          <p:cNvPr id="5" name="Group 8"/>
          <p:cNvGrpSpPr>
            <a:grpSpLocks/>
          </p:cNvGrpSpPr>
          <p:nvPr/>
        </p:nvGrpSpPr>
        <p:grpSpPr bwMode="auto">
          <a:xfrm>
            <a:off x="1293615" y="1815495"/>
            <a:ext cx="804673" cy="667121"/>
            <a:chOff x="672" y="1200"/>
            <a:chExt cx="480" cy="384"/>
          </a:xfrm>
        </p:grpSpPr>
        <p:sp>
          <p:nvSpPr>
            <p:cNvPr id="8" name="Rectangle 9"/>
            <p:cNvSpPr>
              <a:spLocks noChangeArrowheads="1"/>
            </p:cNvSpPr>
            <p:nvPr/>
          </p:nvSpPr>
          <p:spPr bwMode="auto">
            <a:xfrm>
              <a:off x="672" y="1200"/>
              <a:ext cx="480" cy="384"/>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9" name="Text Box 10"/>
            <p:cNvSpPr txBox="1">
              <a:spLocks noChangeArrowheads="1"/>
            </p:cNvSpPr>
            <p:nvPr/>
          </p:nvSpPr>
          <p:spPr bwMode="auto">
            <a:xfrm>
              <a:off x="729" y="1200"/>
              <a:ext cx="402" cy="266"/>
            </a:xfrm>
            <a:prstGeom prst="rect">
              <a:avLst/>
            </a:prstGeom>
            <a:noFill/>
            <a:ln w="9525">
              <a:noFill/>
              <a:miter lim="800000"/>
              <a:headEnd/>
              <a:tailEnd/>
            </a:ln>
          </p:spPr>
          <p:txBody>
            <a:bodyPr wrap="none">
              <a:prstTxWarp prst="textNoShape">
                <a:avLst/>
              </a:prstTxWarp>
              <a:spAutoFit/>
            </a:bodyPr>
            <a:lstStyle/>
            <a:p>
              <a:pPr algn="ctr"/>
              <a:r>
                <a:rPr lang="en-US" sz="2400" b="0" dirty="0">
                  <a:solidFill>
                    <a:srgbClr val="FF0000"/>
                  </a:solidFill>
                </a:rPr>
                <a:t>A</a:t>
              </a:r>
              <a:r>
                <a:rPr lang="en-US" sz="2400" b="0" baseline="-25000" dirty="0">
                  <a:solidFill>
                    <a:srgbClr val="FF0000"/>
                  </a:solidFill>
                </a:rPr>
                <a:t>LU</a:t>
              </a:r>
            </a:p>
          </p:txBody>
        </p:sp>
      </p:grpSp>
      <p:sp>
        <p:nvSpPr>
          <p:cNvPr id="10" name="Oval 9"/>
          <p:cNvSpPr/>
          <p:nvPr/>
        </p:nvSpPr>
        <p:spPr bwMode="auto">
          <a:xfrm>
            <a:off x="2713912" y="2876956"/>
            <a:ext cx="546100" cy="55245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14" name="Picture 6" descr="12gev-dvcs"/>
          <p:cNvPicPr>
            <a:picLocks noChangeAspect="1" noChangeArrowheads="1"/>
          </p:cNvPicPr>
          <p:nvPr/>
        </p:nvPicPr>
        <p:blipFill>
          <a:blip r:embed="rId3"/>
          <a:srcRect l="55173"/>
          <a:stretch>
            <a:fillRect/>
          </a:stretch>
        </p:blipFill>
        <p:spPr bwMode="auto">
          <a:xfrm>
            <a:off x="6896496" y="2105431"/>
            <a:ext cx="2057400" cy="2647950"/>
          </a:xfrm>
          <a:prstGeom prst="rect">
            <a:avLst/>
          </a:prstGeom>
          <a:noFill/>
          <a:ln w="9525">
            <a:noFill/>
            <a:miter lim="800000"/>
            <a:headEnd/>
            <a:tailEnd/>
          </a:ln>
        </p:spPr>
      </p:pic>
      <p:sp>
        <p:nvSpPr>
          <p:cNvPr id="18" name="AutoShape 12"/>
          <p:cNvSpPr>
            <a:spLocks noChangeArrowheads="1"/>
          </p:cNvSpPr>
          <p:nvPr/>
        </p:nvSpPr>
        <p:spPr bwMode="auto">
          <a:xfrm rot="20805328">
            <a:off x="7938839" y="2990828"/>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19" name="Rectangle 22"/>
          <p:cNvSpPr>
            <a:spLocks noChangeArrowheads="1"/>
          </p:cNvSpPr>
          <p:nvPr/>
        </p:nvSpPr>
        <p:spPr bwMode="auto">
          <a:xfrm>
            <a:off x="947817" y="849851"/>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0" name="Text Box 23"/>
          <p:cNvSpPr txBox="1">
            <a:spLocks noChangeArrowheads="1"/>
          </p:cNvSpPr>
          <p:nvPr/>
        </p:nvSpPr>
        <p:spPr bwMode="auto">
          <a:xfrm>
            <a:off x="1000205" y="894301"/>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1" name="Rectangle 24"/>
          <p:cNvSpPr>
            <a:spLocks noChangeArrowheads="1"/>
          </p:cNvSpPr>
          <p:nvPr/>
        </p:nvSpPr>
        <p:spPr bwMode="auto">
          <a:xfrm>
            <a:off x="3876755" y="737139"/>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grpSp>
        <p:nvGrpSpPr>
          <p:cNvPr id="22" name="Group 21"/>
          <p:cNvGrpSpPr/>
          <p:nvPr/>
        </p:nvGrpSpPr>
        <p:grpSpPr>
          <a:xfrm>
            <a:off x="5753496" y="751138"/>
            <a:ext cx="1848583" cy="584776"/>
            <a:chOff x="12819183" y="814638"/>
            <a:chExt cx="1848583" cy="584776"/>
          </a:xfrm>
        </p:grpSpPr>
        <p:sp>
          <p:nvSpPr>
            <p:cNvPr id="13" name="TextBox 12"/>
            <p:cNvSpPr txBox="1"/>
            <p:nvPr/>
          </p:nvSpPr>
          <p:spPr>
            <a:xfrm>
              <a:off x="12819183" y="814638"/>
              <a:ext cx="1848583" cy="584776"/>
            </a:xfrm>
            <a:prstGeom prst="rect">
              <a:avLst/>
            </a:prstGeom>
            <a:noFill/>
          </p:spPr>
          <p:txBody>
            <a:bodyPr wrap="none" rtlCol="0">
              <a:spAutoFit/>
            </a:bodyPr>
            <a:lstStyle/>
            <a:p>
              <a:r>
                <a:rPr lang="en-US" sz="3200" dirty="0" err="1" smtClean="0">
                  <a:solidFill>
                    <a:srgbClr val="FF0000"/>
                  </a:solidFill>
                  <a:latin typeface="Calibri"/>
                  <a:cs typeface="Calibri"/>
                </a:rPr>
                <a:t>ep</a:t>
              </a:r>
              <a:r>
                <a:rPr lang="en-US" sz="3200" dirty="0" smtClean="0">
                  <a:solidFill>
                    <a:srgbClr val="FF0000"/>
                  </a:solidFill>
                  <a:latin typeface="Calibri"/>
                  <a:cs typeface="Calibri"/>
                </a:rPr>
                <a:t> --&gt; </a:t>
              </a:r>
              <a:r>
                <a:rPr lang="en-US" sz="3200" dirty="0" err="1" smtClean="0">
                  <a:solidFill>
                    <a:srgbClr val="FF0000"/>
                  </a:solidFill>
                  <a:latin typeface="Calibri"/>
                  <a:cs typeface="Calibri"/>
                </a:rPr>
                <a:t>epγ</a:t>
              </a:r>
              <a:endParaRPr lang="en-US" sz="3200" dirty="0">
                <a:solidFill>
                  <a:srgbClr val="FF0000"/>
                </a:solidFill>
                <a:latin typeface="Calibri"/>
                <a:cs typeface="Calibri"/>
              </a:endParaRPr>
            </a:p>
          </p:txBody>
        </p:sp>
        <p:cxnSp>
          <p:nvCxnSpPr>
            <p:cNvPr id="16" name="Straight Arrow Connector 15"/>
            <p:cNvCxnSpPr/>
            <p:nvPr/>
          </p:nvCxnSpPr>
          <p:spPr bwMode="auto">
            <a:xfrm>
              <a:off x="12869983" y="984789"/>
              <a:ext cx="289879" cy="1588"/>
            </a:xfrm>
            <a:prstGeom prst="straightConnector1">
              <a:avLst/>
            </a:prstGeom>
            <a:noFill/>
            <a:ln w="9525" cap="flat" cmpd="sng" algn="ctr">
              <a:solidFill>
                <a:srgbClr val="FF0000"/>
              </a:solidFill>
              <a:prstDash val="solid"/>
              <a:round/>
              <a:headEnd type="none" w="med" len="med"/>
              <a:tailEnd type="arrow"/>
            </a:ln>
            <a:effectLst/>
          </p:spPr>
        </p:cxnSp>
      </p:grpSp>
      <p:sp>
        <p:nvSpPr>
          <p:cNvPr id="17" name="TextBox 16"/>
          <p:cNvSpPr txBox="1"/>
          <p:nvPr/>
        </p:nvSpPr>
        <p:spPr>
          <a:xfrm>
            <a:off x="6896496" y="5029200"/>
            <a:ext cx="1019229" cy="523220"/>
          </a:xfrm>
          <a:prstGeom prst="rect">
            <a:avLst/>
          </a:prstGeom>
          <a:noFill/>
          <a:ln>
            <a:solidFill>
              <a:srgbClr val="000000"/>
            </a:solidFill>
          </a:ln>
        </p:spPr>
        <p:txBody>
          <a:bodyPr wrap="none" rtlCol="0">
            <a:spAutoFit/>
          </a:bodyPr>
          <a:lstStyle/>
          <a:p>
            <a:r>
              <a:rPr lang="en-US" sz="1400" dirty="0" smtClean="0">
                <a:latin typeface="Calibri"/>
                <a:cs typeface="Calibri"/>
              </a:rPr>
              <a:t>E12-06-114</a:t>
            </a:r>
          </a:p>
          <a:p>
            <a:r>
              <a:rPr lang="en-US" sz="1400" dirty="0" smtClean="0">
                <a:latin typeface="Calibri"/>
                <a:cs typeface="Calibri"/>
              </a:rPr>
              <a:t>E12-06-119</a:t>
            </a:r>
            <a:endParaRPr lang="en-US" sz="1400" dirty="0">
              <a:latin typeface="Calibri"/>
              <a:cs typeface="Calibri"/>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0" presetClass="path" presetSubtype="0" accel="50000" decel="50000" fill="hold" grpId="2" nodeType="withEffect">
                                  <p:stCondLst>
                                    <p:cond delay="0"/>
                                  </p:stCondLst>
                                  <p:childTnLst>
                                    <p:animMotion origin="layout" path="M -1.38889E-6 -3.7037E-6 L 0.23194 -0.0574 " pathEditMode="relative" ptsTypes="AA">
                                      <p:cBhvr>
                                        <p:cTn id="20" dur="2000" fill="hold"/>
                                        <p:tgtEl>
                                          <p:spTgt spid="18"/>
                                        </p:tgtEl>
                                        <p:attrNameLst>
                                          <p:attrName>ppt_x</p:attrName>
                                          <p:attrName>ppt_y</p:attrName>
                                        </p:attrNameLst>
                                      </p:cBhvr>
                                    </p:animMotion>
                                  </p:childTnLst>
                                </p:cTn>
                              </p:par>
                            </p:childTnLst>
                          </p:cTn>
                        </p:par>
                        <p:par>
                          <p:cTn id="21" fill="hold">
                            <p:stCondLst>
                              <p:cond delay="2000"/>
                            </p:stCondLst>
                            <p:childTnLst>
                              <p:par>
                                <p:cTn id="22" presetID="1" presetClass="exit" presetSubtype="0" fill="hold" grpId="3" nodeType="afterEffect">
                                  <p:stCondLst>
                                    <p:cond delay="0"/>
                                  </p:stCondLst>
                                  <p:childTnLst>
                                    <p:set>
                                      <p:cBhvr>
                                        <p:cTn id="2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1" animBg="1"/>
      <p:bldP spid="18" grpId="2" animBg="1"/>
      <p:bldP spid="18" grpId="3"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98"/>
            <a:ext cx="9144000" cy="740398"/>
          </a:xfrm>
        </p:spPr>
        <p:txBody>
          <a:bodyPr>
            <a:normAutofit fontScale="90000"/>
          </a:bodyPr>
          <a:lstStyle/>
          <a:p>
            <a:r>
              <a:rPr lang="fr-FR" sz="4400" dirty="0" smtClean="0">
                <a:solidFill>
                  <a:srgbClr val="FF0000"/>
                </a:solidFill>
                <a:ea typeface="Tahoma" charset="0"/>
                <a:cs typeface="Tahoma" charset="0"/>
              </a:rPr>
              <a:t>A</a:t>
            </a:r>
            <a:r>
              <a:rPr lang="fr-FR" sz="4400" baseline="-25000" dirty="0" smtClean="0">
                <a:solidFill>
                  <a:srgbClr val="FF0000"/>
                </a:solidFill>
                <a:ea typeface="Tahoma" charset="0"/>
                <a:cs typeface="Tahoma" charset="0"/>
              </a:rPr>
              <a:t>LU</a:t>
            </a:r>
            <a:r>
              <a:rPr lang="fr-FR" sz="4400" dirty="0" smtClean="0">
                <a:solidFill>
                  <a:srgbClr val="964305"/>
                </a:solidFill>
                <a:effectLst>
                  <a:outerShdw blurRad="50800" dist="38100" dir="2700000">
                    <a:srgbClr val="000000">
                      <a:alpha val="30000"/>
                    </a:srgbClr>
                  </a:outerShdw>
                </a:effectLst>
                <a:ea typeface="Tahoma" charset="0"/>
                <a:cs typeface="Tahoma" charset="0"/>
              </a:rPr>
              <a:t> </a:t>
            </a:r>
            <a:r>
              <a:rPr lang="fr-FR" sz="4400" dirty="0" smtClean="0">
                <a:solidFill>
                  <a:srgbClr val="000090"/>
                </a:solidFill>
                <a:ea typeface="Tahoma" charset="0"/>
                <a:cs typeface="Tahoma" charset="0"/>
              </a:rPr>
              <a:t>projections for protons</a:t>
            </a:r>
            <a:endParaRPr lang="en-US" dirty="0">
              <a:solidFill>
                <a:srgbClr val="000090"/>
              </a:solidFill>
            </a:endParaRPr>
          </a:p>
        </p:txBody>
      </p:sp>
      <p:grpSp>
        <p:nvGrpSpPr>
          <p:cNvPr id="5" name="Group 24"/>
          <p:cNvGrpSpPr>
            <a:grpSpLocks/>
          </p:cNvGrpSpPr>
          <p:nvPr/>
        </p:nvGrpSpPr>
        <p:grpSpPr bwMode="auto">
          <a:xfrm>
            <a:off x="189526" y="754716"/>
            <a:ext cx="2298700" cy="698500"/>
            <a:chOff x="762001" y="3167063"/>
            <a:chExt cx="2298699" cy="698500"/>
          </a:xfrm>
        </p:grpSpPr>
        <p:sp>
          <p:nvSpPr>
            <p:cNvPr id="7" name="Rectangle 11"/>
            <p:cNvSpPr>
              <a:spLocks noChangeArrowheads="1"/>
            </p:cNvSpPr>
            <p:nvPr/>
          </p:nvSpPr>
          <p:spPr bwMode="auto">
            <a:xfrm>
              <a:off x="762001" y="3179763"/>
              <a:ext cx="2298699" cy="685800"/>
            </a:xfrm>
            <a:prstGeom prst="rect">
              <a:avLst/>
            </a:prstGeom>
            <a:noFill/>
            <a:ln w="12700">
              <a:noFill/>
              <a:miter lim="800000"/>
              <a:headEnd/>
              <a:tailEnd/>
            </a:ln>
          </p:spPr>
          <p:txBody>
            <a:bodyPr wrap="none" anchor="ctr">
              <a:prstTxWarp prst="textNoShape">
                <a:avLst/>
              </a:prstTxWarp>
            </a:bodyPr>
            <a:lstStyle/>
            <a:p>
              <a:endParaRPr lang="en-US"/>
            </a:p>
          </p:txBody>
        </p:sp>
        <p:sp>
          <p:nvSpPr>
            <p:cNvPr id="8" name="Text Box 12"/>
            <p:cNvSpPr txBox="1">
              <a:spLocks noChangeArrowheads="1"/>
            </p:cNvSpPr>
            <p:nvPr/>
          </p:nvSpPr>
          <p:spPr bwMode="auto">
            <a:xfrm>
              <a:off x="825501" y="3167063"/>
              <a:ext cx="2209800" cy="579437"/>
            </a:xfrm>
            <a:prstGeom prst="rect">
              <a:avLst/>
            </a:prstGeom>
            <a:noFill/>
            <a:ln w="9525">
              <a:noFill/>
              <a:miter lim="800000"/>
              <a:headEnd/>
              <a:tailEnd/>
            </a:ln>
          </p:spPr>
          <p:txBody>
            <a:bodyPr>
              <a:prstTxWarp prst="textNoShape">
                <a:avLst/>
              </a:prstTxWarp>
              <a:spAutoFit/>
            </a:bodyPr>
            <a:lstStyle/>
            <a:p>
              <a:pPr eaLnBrk="1" hangingPunct="1"/>
              <a:r>
                <a:rPr lang="en-US" sz="3200" b="1" dirty="0" err="1">
                  <a:solidFill>
                    <a:srgbClr val="FF0000"/>
                  </a:solidFill>
                  <a:latin typeface="Times New Roman" charset="0"/>
                </a:rPr>
                <a:t>e</a:t>
              </a:r>
              <a:r>
                <a:rPr lang="en-US" sz="3200" b="1" dirty="0">
                  <a:solidFill>
                    <a:srgbClr val="FF0000"/>
                  </a:solidFill>
                  <a:latin typeface="Times New Roman" charset="0"/>
                </a:rPr>
                <a:t> </a:t>
              </a:r>
              <a:r>
                <a:rPr lang="en-US" sz="3200" b="1" dirty="0" err="1">
                  <a:solidFill>
                    <a:srgbClr val="FF0000"/>
                  </a:solidFill>
                  <a:latin typeface="Times New Roman" charset="0"/>
                </a:rPr>
                <a:t>p</a:t>
              </a:r>
              <a:r>
                <a:rPr lang="en-US" sz="3200" b="1" dirty="0">
                  <a:solidFill>
                    <a:srgbClr val="FF0000"/>
                  </a:solidFill>
                  <a:latin typeface="Times New Roman" charset="0"/>
                </a:rPr>
                <a:t>        </a:t>
              </a:r>
              <a:r>
                <a:rPr lang="en-US" sz="3200" b="1" dirty="0" err="1">
                  <a:solidFill>
                    <a:srgbClr val="FF0000"/>
                  </a:solidFill>
                  <a:latin typeface="Times New Roman" charset="0"/>
                </a:rPr>
                <a:t>ep</a:t>
              </a:r>
              <a:r>
                <a:rPr lang="en-US" sz="3200" b="1" dirty="0" err="1">
                  <a:solidFill>
                    <a:srgbClr val="FF0000"/>
                  </a:solidFill>
                  <a:latin typeface="Symbol" charset="2"/>
                </a:rPr>
                <a:t>g</a:t>
              </a:r>
              <a:r>
                <a:rPr lang="en-US" sz="3200" dirty="0">
                  <a:solidFill>
                    <a:schemeClr val="accent2"/>
                  </a:solidFill>
                  <a:latin typeface="Symbol" charset="2"/>
                </a:rPr>
                <a:t>  </a:t>
              </a:r>
              <a:endParaRPr lang="en-US" sz="3200" dirty="0">
                <a:solidFill>
                  <a:schemeClr val="accent2"/>
                </a:solidFill>
                <a:latin typeface="Times New Roman" charset="0"/>
              </a:endParaRPr>
            </a:p>
          </p:txBody>
        </p:sp>
        <p:sp>
          <p:nvSpPr>
            <p:cNvPr id="9" name="Line 13"/>
            <p:cNvSpPr>
              <a:spLocks noChangeShapeType="1"/>
            </p:cNvSpPr>
            <p:nvPr/>
          </p:nvSpPr>
          <p:spPr bwMode="auto">
            <a:xfrm>
              <a:off x="1638301" y="3554413"/>
              <a:ext cx="457200" cy="0"/>
            </a:xfrm>
            <a:prstGeom prst="line">
              <a:avLst/>
            </a:prstGeom>
            <a:noFill/>
            <a:ln w="19050">
              <a:solidFill>
                <a:srgbClr val="FF0000"/>
              </a:solidFill>
              <a:miter lim="800000"/>
              <a:headEnd/>
              <a:tailEnd type="arrow" w="med" len="med"/>
            </a:ln>
          </p:spPr>
          <p:txBody>
            <a:bodyPr wrap="none" anchor="ctr">
              <a:prstTxWarp prst="textNoShape">
                <a:avLst/>
              </a:prstTxWarp>
            </a:bodyPr>
            <a:lstStyle/>
            <a:p>
              <a:endParaRPr lang="en-US"/>
            </a:p>
          </p:txBody>
        </p:sp>
        <p:sp>
          <p:nvSpPr>
            <p:cNvPr id="10" name="Line 14"/>
            <p:cNvSpPr>
              <a:spLocks noChangeShapeType="1"/>
            </p:cNvSpPr>
            <p:nvPr/>
          </p:nvSpPr>
          <p:spPr bwMode="auto">
            <a:xfrm>
              <a:off x="977901" y="33655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12" name="Text Box 7"/>
          <p:cNvSpPr txBox="1">
            <a:spLocks noChangeArrowheads="1"/>
          </p:cNvSpPr>
          <p:nvPr/>
        </p:nvSpPr>
        <p:spPr bwMode="auto">
          <a:xfrm>
            <a:off x="195445" y="1535766"/>
            <a:ext cx="1958883" cy="523220"/>
          </a:xfrm>
          <a:prstGeom prst="rect">
            <a:avLst/>
          </a:prstGeom>
          <a:noFill/>
          <a:ln w="28575">
            <a:noFill/>
            <a:miter lim="800000"/>
            <a:headEnd/>
            <a:tailEnd/>
          </a:ln>
        </p:spPr>
        <p:txBody>
          <a:bodyPr wrap="none">
            <a:prstTxWarp prst="textNoShape">
              <a:avLst/>
            </a:prstTxWarp>
            <a:spAutoFit/>
          </a:bodyPr>
          <a:lstStyle/>
          <a:p>
            <a:pPr algn="ctr"/>
            <a:r>
              <a:rPr lang="en-US" sz="2800" i="1" dirty="0" err="1" smtClean="0"/>
              <a:t>E</a:t>
            </a:r>
            <a:r>
              <a:rPr lang="en-US" sz="2800" i="1" baseline="-25000" dirty="0" err="1" smtClean="0"/>
              <a:t>e</a:t>
            </a:r>
            <a:r>
              <a:rPr lang="en-US" sz="2800" i="1" dirty="0" smtClean="0"/>
              <a:t>=11GeV</a:t>
            </a:r>
            <a:endParaRPr lang="en-US" sz="2800" i="1" dirty="0"/>
          </a:p>
        </p:txBody>
      </p:sp>
      <p:grpSp>
        <p:nvGrpSpPr>
          <p:cNvPr id="14" name="Group 21"/>
          <p:cNvGrpSpPr/>
          <p:nvPr/>
        </p:nvGrpSpPr>
        <p:grpSpPr>
          <a:xfrm>
            <a:off x="1910951" y="1484966"/>
            <a:ext cx="5346633" cy="4965700"/>
            <a:chOff x="3771291" y="1236663"/>
            <a:chExt cx="5346633" cy="4965700"/>
          </a:xfrm>
        </p:grpSpPr>
        <p:pic>
          <p:nvPicPr>
            <p:cNvPr id="23" name="Picture 2" descr="drawplotu"/>
            <p:cNvPicPr>
              <a:picLocks noChangeAspect="1" noChangeArrowheads="1"/>
            </p:cNvPicPr>
            <p:nvPr/>
          </p:nvPicPr>
          <p:blipFill>
            <a:blip r:embed="rId2"/>
            <a:srcRect/>
            <a:stretch>
              <a:fillRect/>
            </a:stretch>
          </p:blipFill>
          <p:spPr bwMode="auto">
            <a:xfrm>
              <a:off x="3937912" y="1236663"/>
              <a:ext cx="5180012" cy="4889500"/>
            </a:xfrm>
            <a:prstGeom prst="rect">
              <a:avLst/>
            </a:prstGeom>
            <a:noFill/>
            <a:ln w="9525">
              <a:noFill/>
              <a:miter lim="800000"/>
              <a:headEnd/>
              <a:tailEnd/>
            </a:ln>
          </p:spPr>
        </p:pic>
        <p:sp>
          <p:nvSpPr>
            <p:cNvPr id="24" name="TextBox 23"/>
            <p:cNvSpPr txBox="1"/>
            <p:nvPr/>
          </p:nvSpPr>
          <p:spPr>
            <a:xfrm>
              <a:off x="7326176" y="5925364"/>
              <a:ext cx="635160" cy="276999"/>
            </a:xfrm>
            <a:prstGeom prst="rect">
              <a:avLst/>
            </a:prstGeom>
            <a:noFill/>
          </p:spPr>
          <p:txBody>
            <a:bodyPr wrap="none" rtlCol="0">
              <a:spAutoFit/>
            </a:bodyPr>
            <a:lstStyle/>
            <a:p>
              <a:r>
                <a:rPr lang="en-US" sz="1200" b="1" dirty="0" smtClean="0"/>
                <a:t>, GeV</a:t>
              </a:r>
              <a:r>
                <a:rPr lang="en-US" sz="1200" b="1" baseline="30000" dirty="0" smtClean="0"/>
                <a:t>2</a:t>
              </a:r>
              <a:endParaRPr lang="en-US" sz="1200" b="1" baseline="30000" dirty="0"/>
            </a:p>
          </p:txBody>
        </p:sp>
        <p:sp>
          <p:nvSpPr>
            <p:cNvPr id="25" name="TextBox 24"/>
            <p:cNvSpPr txBox="1"/>
            <p:nvPr/>
          </p:nvSpPr>
          <p:spPr>
            <a:xfrm rot="16200000">
              <a:off x="3668980" y="3258051"/>
              <a:ext cx="481622" cy="276999"/>
            </a:xfrm>
            <a:prstGeom prst="rect">
              <a:avLst/>
            </a:prstGeom>
            <a:noFill/>
          </p:spPr>
          <p:txBody>
            <a:bodyPr wrap="none" rtlCol="0">
              <a:spAutoFit/>
            </a:bodyPr>
            <a:lstStyle/>
            <a:p>
              <a:r>
                <a:rPr lang="en-US" sz="1200" dirty="0" err="1" smtClean="0"/>
                <a:t>sin</a:t>
              </a:r>
              <a:r>
                <a:rPr lang="en-US" sz="1200" dirty="0" err="1" smtClean="0">
                  <a:latin typeface="Calibri"/>
                  <a:cs typeface="Calibri"/>
                </a:rPr>
                <a:t>φ</a:t>
              </a:r>
              <a:endParaRPr lang="en-US" sz="1200" dirty="0">
                <a:latin typeface="Calibri"/>
                <a:cs typeface="Calibri"/>
              </a:endParaRPr>
            </a:p>
          </p:txBody>
        </p:sp>
      </p:grpSp>
      <p:sp>
        <p:nvSpPr>
          <p:cNvPr id="26" name="AutoShape 12"/>
          <p:cNvSpPr>
            <a:spLocks noChangeArrowheads="1"/>
          </p:cNvSpPr>
          <p:nvPr/>
        </p:nvSpPr>
        <p:spPr bwMode="auto">
          <a:xfrm rot="20805328">
            <a:off x="-1015057" y="3999537"/>
            <a:ext cx="1011395" cy="14939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28575">
            <a:solidFill>
              <a:schemeClr val="tx1"/>
            </a:solidFill>
            <a:miter lim="800000"/>
            <a:headEnd/>
            <a:tailEnd/>
          </a:ln>
        </p:spPr>
        <p:txBody>
          <a:bodyPr wrap="none" anchor="ctr">
            <a:prstTxWarp prst="textNoShape">
              <a:avLst/>
            </a:prstTxWarp>
          </a:bodyPr>
          <a:lstStyle/>
          <a:p>
            <a:endParaRPr lang="en-US"/>
          </a:p>
        </p:txBody>
      </p:sp>
      <p:sp>
        <p:nvSpPr>
          <p:cNvPr id="27" name="Rectangle 22"/>
          <p:cNvSpPr>
            <a:spLocks noChangeArrowheads="1"/>
          </p:cNvSpPr>
          <p:nvPr/>
        </p:nvSpPr>
        <p:spPr bwMode="auto">
          <a:xfrm>
            <a:off x="2685583" y="823912"/>
            <a:ext cx="4572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3366FF"/>
              </a:solidFill>
            </a:endParaRPr>
          </a:p>
        </p:txBody>
      </p:sp>
      <p:sp>
        <p:nvSpPr>
          <p:cNvPr id="28" name="Text Box 23"/>
          <p:cNvSpPr txBox="1">
            <a:spLocks noChangeArrowheads="1"/>
          </p:cNvSpPr>
          <p:nvPr/>
        </p:nvSpPr>
        <p:spPr bwMode="auto">
          <a:xfrm>
            <a:off x="2737971" y="868362"/>
            <a:ext cx="4519613" cy="369888"/>
          </a:xfrm>
          <a:prstGeom prst="rect">
            <a:avLst/>
          </a:prstGeom>
          <a:noFill/>
          <a:ln w="9525">
            <a:noFill/>
            <a:miter lim="800000"/>
            <a:headEnd/>
            <a:tailEnd/>
          </a:ln>
          <a:effectLst/>
        </p:spPr>
        <p:txBody>
          <a:bodyPr>
            <a:prstTxWarp prst="textNoShape">
              <a:avLst/>
            </a:prstTxWarp>
            <a:spAutoFit/>
            <a:scene3d>
              <a:camera prst="orthographicFront"/>
              <a:lightRig rig="threePt" dir="t">
                <a:rot lat="0" lon="0" rev="0"/>
              </a:lightRig>
            </a:scene3d>
            <a:sp3d/>
          </a:bodyPr>
          <a:lstStyle/>
          <a:p>
            <a:pPr eaLnBrk="1" hangingPunct="1">
              <a:defRPr/>
            </a:pPr>
            <a:r>
              <a:rPr lang="en-US" dirty="0">
                <a:latin typeface="Symbol" pitchFamily="-65" charset="2"/>
                <a:sym typeface="Symbol" pitchFamily="-65" charset="2"/>
              </a:rPr>
              <a:t></a:t>
            </a:r>
            <a:r>
              <a:rPr lang="en-US" baseline="-25000" dirty="0">
                <a:latin typeface="Comic Sans MS" pitchFamily="-65" charset="0"/>
              </a:rPr>
              <a:t>LU</a:t>
            </a:r>
            <a:r>
              <a:rPr lang="en-US" dirty="0">
                <a:latin typeface="Symbol" pitchFamily="-65" charset="2"/>
              </a:rPr>
              <a:t> </a:t>
            </a:r>
            <a:r>
              <a:rPr lang="en-US" dirty="0">
                <a:latin typeface="Tahoma" pitchFamily="-65" charset="0"/>
              </a:rPr>
              <a:t>~ </a:t>
            </a:r>
            <a:r>
              <a:rPr lang="en-US" dirty="0" err="1">
                <a:solidFill>
                  <a:srgbClr val="FF0000"/>
                </a:solidFill>
                <a:latin typeface="Tahoma" pitchFamily="-65" charset="0"/>
              </a:rPr>
              <a:t>sin</a:t>
            </a:r>
            <a:r>
              <a:rPr lang="en-US" dirty="0" err="1">
                <a:solidFill>
                  <a:srgbClr val="FF0000"/>
                </a:solidFill>
                <a:latin typeface="Tahoma" pitchFamily="-65" charset="0"/>
                <a:sym typeface="Symbol" pitchFamily="-65" charset="2"/>
              </a:rPr>
              <a:t></a:t>
            </a:r>
            <a:r>
              <a:rPr lang="en-US" dirty="0">
                <a:solidFill>
                  <a:srgbClr val="FF0000"/>
                </a:solidFill>
                <a:latin typeface="Tahoma" pitchFamily="-65" charset="0"/>
              </a:rPr>
              <a:t> </a:t>
            </a:r>
            <a:r>
              <a:rPr lang="en-US" dirty="0">
                <a:latin typeface="Tahoma" pitchFamily="-65" charset="0"/>
              </a:rPr>
              <a:t>{F</a:t>
            </a:r>
            <a:r>
              <a:rPr lang="en-US" baseline="-25000" dirty="0">
                <a:latin typeface="Tahoma" pitchFamily="-65" charset="0"/>
              </a:rPr>
              <a:t>1</a:t>
            </a:r>
            <a:r>
              <a:rPr lang="en-US" b="1" i="1" dirty="0">
                <a:solidFill>
                  <a:srgbClr val="FF0000"/>
                </a:solidFill>
                <a:latin typeface="Times New Roman" pitchFamily="-65" charset="0"/>
              </a:rPr>
              <a:t>H</a:t>
            </a:r>
            <a:r>
              <a:rPr lang="en-US" dirty="0">
                <a:solidFill>
                  <a:schemeClr val="hlink">
                    <a:alpha val="65999"/>
                  </a:schemeClr>
                </a:solidFill>
                <a:latin typeface="Times New Roman" pitchFamily="-65" charset="0"/>
              </a:rPr>
              <a:t> </a:t>
            </a:r>
            <a:r>
              <a:rPr lang="en-US" dirty="0">
                <a:latin typeface="Tahoma" pitchFamily="-65" charset="0"/>
              </a:rPr>
              <a:t>+ </a:t>
            </a:r>
            <a:r>
              <a:rPr lang="el-GR" dirty="0">
                <a:latin typeface="Lucida Grande" pitchFamily="-65" charset="0"/>
              </a:rPr>
              <a:t>ξ</a:t>
            </a:r>
            <a:r>
              <a:rPr lang="en-US" dirty="0">
                <a:latin typeface="Tahoma" pitchFamily="-65" charset="0"/>
              </a:rPr>
              <a:t>(F</a:t>
            </a:r>
            <a:r>
              <a:rPr lang="en-US" baseline="-25000" dirty="0">
                <a:latin typeface="Tahoma" pitchFamily="-65" charset="0"/>
              </a:rPr>
              <a:t>1</a:t>
            </a:r>
            <a:r>
              <a:rPr lang="en-US" dirty="0">
                <a:latin typeface="Tahoma" pitchFamily="-65" charset="0"/>
              </a:rPr>
              <a:t>+F</a:t>
            </a:r>
            <a:r>
              <a:rPr lang="en-US" baseline="-25000" dirty="0">
                <a:latin typeface="Tahoma" pitchFamily="-65" charset="0"/>
              </a:rPr>
              <a:t>2</a:t>
            </a:r>
            <a:r>
              <a:rPr lang="en-US" dirty="0">
                <a:latin typeface="Tahoma" pitchFamily="-65" charset="0"/>
              </a:rPr>
              <a:t>)</a:t>
            </a:r>
            <a:r>
              <a:rPr lang="en-US" b="1" i="1" dirty="0">
                <a:solidFill>
                  <a:srgbClr val="00C000"/>
                </a:solidFill>
                <a:latin typeface="Times New Roman" pitchFamily="-65" charset="0"/>
              </a:rPr>
              <a:t>H</a:t>
            </a:r>
            <a:r>
              <a:rPr lang="en-US" b="1" dirty="0">
                <a:solidFill>
                  <a:srgbClr val="0000FF"/>
                </a:solidFill>
                <a:latin typeface="Times New Roman" pitchFamily="-65" charset="0"/>
              </a:rPr>
              <a:t> </a:t>
            </a:r>
            <a:r>
              <a:rPr lang="en-US" dirty="0">
                <a:latin typeface="Tahoma" pitchFamily="-65" charset="0"/>
              </a:rPr>
              <a:t>+kF</a:t>
            </a:r>
            <a:r>
              <a:rPr lang="en-US" baseline="-25000" dirty="0">
                <a:latin typeface="Tahoma" pitchFamily="-65" charset="0"/>
              </a:rPr>
              <a:t>2</a:t>
            </a:r>
            <a:r>
              <a:rPr lang="en-US" b="1" i="1" dirty="0">
                <a:solidFill>
                  <a:srgbClr val="0000FF"/>
                </a:solidFill>
                <a:latin typeface="Times New Roman" pitchFamily="-65" charset="0"/>
              </a:rPr>
              <a:t>E</a:t>
            </a:r>
            <a:r>
              <a:rPr lang="en-US" dirty="0">
                <a:latin typeface="Tahoma" pitchFamily="-65" charset="0"/>
              </a:rPr>
              <a:t>}d</a:t>
            </a:r>
            <a:r>
              <a:rPr lang="en-US" dirty="0">
                <a:latin typeface="Tahoma" pitchFamily="-65" charset="0"/>
                <a:sym typeface="Symbol" pitchFamily="-65" charset="2"/>
              </a:rPr>
              <a:t></a:t>
            </a:r>
            <a:endParaRPr lang="en-US" dirty="0">
              <a:solidFill>
                <a:schemeClr val="tx2"/>
              </a:solidFill>
              <a:latin typeface="Tahoma" pitchFamily="-65" charset="0"/>
              <a:sym typeface="Symbol" pitchFamily="-65" charset="2"/>
            </a:endParaRPr>
          </a:p>
        </p:txBody>
      </p:sp>
      <p:sp>
        <p:nvSpPr>
          <p:cNvPr id="29" name="Rectangle 24"/>
          <p:cNvSpPr>
            <a:spLocks noChangeArrowheads="1"/>
          </p:cNvSpPr>
          <p:nvPr/>
        </p:nvSpPr>
        <p:spPr bwMode="auto">
          <a:xfrm>
            <a:off x="5614521" y="711200"/>
            <a:ext cx="314325" cy="369887"/>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FF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1125 0.01111 L 0.46337 -0.05625 " pathEditMode="relative" rAng="0" ptsTypes="AA">
                                      <p:cBhvr>
                                        <p:cTn id="8" dur="2000" fill="hold"/>
                                        <p:tgtEl>
                                          <p:spTgt spid="26"/>
                                        </p:tgtEl>
                                        <p:attrNameLst>
                                          <p:attrName>ppt_x</p:attrName>
                                          <p:attrName>ppt_y</p:attrName>
                                        </p:attrNameLst>
                                      </p:cBhvr>
                                      <p:rCtr x="288" y="-34"/>
                                    </p:animMotion>
                                  </p:childTnLst>
                                </p:cTn>
                              </p:par>
                            </p:childTnLst>
                          </p:cTn>
                        </p:par>
                        <p:par>
                          <p:cTn id="9" fill="hold">
                            <p:stCondLst>
                              <p:cond delay="2000"/>
                            </p:stCondLst>
                            <p:childTnLst>
                              <p:par>
                                <p:cTn id="10" presetID="10" presetClass="exit" presetSubtype="0" fill="hold" grpId="2" nodeType="afterEffect">
                                  <p:stCondLst>
                                    <p:cond delay="0"/>
                                  </p:stCondLst>
                                  <p:childTnLst>
                                    <p:animEffect transition="out" filter="fade">
                                      <p:cBhvr>
                                        <p:cTn id="11" dur="2000"/>
                                        <p:tgtEl>
                                          <p:spTgt spid="26"/>
                                        </p:tgtEl>
                                      </p:cBhvr>
                                    </p:animEffect>
                                    <p:set>
                                      <p:cBhvr>
                                        <p:cTn id="12"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1" name="Rectangle 1026"/>
          <p:cNvSpPr txBox="1">
            <a:spLocks noChangeArrowheads="1"/>
          </p:cNvSpPr>
          <p:nvPr/>
        </p:nvSpPr>
        <p:spPr bwMode="auto">
          <a:xfrm>
            <a:off x="12700" y="0"/>
            <a:ext cx="9131300" cy="685800"/>
          </a:xfrm>
          <a:prstGeom prst="rect">
            <a:avLst/>
          </a:prstGeom>
          <a:noFill/>
          <a:ln w="9525">
            <a:noFill/>
            <a:miter lim="800000"/>
            <a:headEnd/>
            <a:tailEnd/>
          </a:ln>
        </p:spPr>
        <p:txBody>
          <a:bodyPr anchor="ctr">
            <a:prstTxWarp prst="textNoShape">
              <a:avLst/>
            </a:prstTxWarp>
          </a:bodyPr>
          <a:lstStyle/>
          <a:p>
            <a:pPr algn="ctr">
              <a:lnSpc>
                <a:spcPct val="90000"/>
              </a:lnSpc>
            </a:pPr>
            <a:r>
              <a:rPr lang="fr-FR" sz="3600" b="1" dirty="0" smtClean="0">
                <a:solidFill>
                  <a:srgbClr val="00C000"/>
                </a:solidFill>
                <a:latin typeface="Calibri"/>
                <a:ea typeface="Tahoma" charset="0"/>
                <a:cs typeface="Calibri"/>
              </a:rPr>
              <a:t>A</a:t>
            </a:r>
            <a:r>
              <a:rPr lang="fr-FR" sz="3600" b="1" baseline="-25000" dirty="0" smtClean="0">
                <a:solidFill>
                  <a:srgbClr val="00C000"/>
                </a:solidFill>
                <a:latin typeface="Calibri"/>
                <a:ea typeface="Tahoma" charset="0"/>
                <a:cs typeface="Calibri"/>
              </a:rPr>
              <a:t>UL </a:t>
            </a:r>
            <a:r>
              <a:rPr lang="fr-FR" sz="3600" b="1" dirty="0" smtClean="0">
                <a:solidFill>
                  <a:srgbClr val="000090"/>
                </a:solidFill>
                <a:latin typeface="Calibri"/>
                <a:ea typeface="Tahoma" charset="0"/>
                <a:cs typeface="Calibri"/>
              </a:rPr>
              <a:t>projections for </a:t>
            </a:r>
            <a:r>
              <a:rPr lang="fr-FR" sz="3600" b="1" dirty="0" smtClean="0">
                <a:solidFill>
                  <a:srgbClr val="2D2D8A"/>
                </a:solidFill>
                <a:latin typeface="Calibri"/>
                <a:ea typeface="Tahoma" charset="0"/>
                <a:cs typeface="Calibri"/>
              </a:rPr>
              <a:t>protons</a:t>
            </a:r>
            <a:endParaRPr lang="fr-FR" sz="3600" b="1" dirty="0">
              <a:solidFill>
                <a:srgbClr val="2D2D8A"/>
              </a:solidFill>
              <a:latin typeface="Calibri"/>
              <a:ea typeface="Tahoma" charset="0"/>
              <a:cs typeface="Calibri"/>
            </a:endParaRPr>
          </a:p>
        </p:txBody>
      </p:sp>
      <p:pic>
        <p:nvPicPr>
          <p:cNvPr id="12" name="Picture 11"/>
          <p:cNvPicPr>
            <a:picLocks noChangeAspect="1"/>
          </p:cNvPicPr>
          <p:nvPr/>
        </p:nvPicPr>
        <p:blipFill>
          <a:blip r:embed="rId3"/>
          <a:srcRect l="11047" t="6345" r="10393" b="50846"/>
          <a:stretch>
            <a:fillRect/>
          </a:stretch>
        </p:blipFill>
        <p:spPr>
          <a:xfrm>
            <a:off x="3287105" y="1188352"/>
            <a:ext cx="5657942" cy="5156200"/>
          </a:xfrm>
          <a:prstGeom prst="rect">
            <a:avLst/>
          </a:prstGeom>
        </p:spPr>
      </p:pic>
      <p:sp>
        <p:nvSpPr>
          <p:cNvPr id="14" name="Rectangle 9"/>
          <p:cNvSpPr>
            <a:spLocks noChangeArrowheads="1"/>
          </p:cNvSpPr>
          <p:nvPr/>
        </p:nvSpPr>
        <p:spPr bwMode="auto">
          <a:xfrm>
            <a:off x="4305142" y="1840376"/>
            <a:ext cx="673629" cy="667121"/>
          </a:xfrm>
          <a:prstGeom prst="rect">
            <a:avLst/>
          </a:prstGeom>
          <a:solidFill>
            <a:srgbClr val="EAEAEA"/>
          </a:solidFill>
          <a:ln w="9525">
            <a:solidFill>
              <a:schemeClr val="bg2"/>
            </a:solidFill>
            <a:miter lim="800000"/>
            <a:headEnd/>
            <a:tailEnd/>
          </a:ln>
        </p:spPr>
        <p:txBody>
          <a:bodyPr wrap="none" anchor="ctr">
            <a:prstTxWarp prst="textNoShape">
              <a:avLst/>
            </a:prstTxWarp>
          </a:bodyPr>
          <a:lstStyle/>
          <a:p>
            <a:endParaRPr lang="en-US"/>
          </a:p>
        </p:txBody>
      </p:sp>
      <p:sp>
        <p:nvSpPr>
          <p:cNvPr id="15" name="Text Box 10"/>
          <p:cNvSpPr txBox="1">
            <a:spLocks noChangeArrowheads="1"/>
          </p:cNvSpPr>
          <p:nvPr/>
        </p:nvSpPr>
        <p:spPr bwMode="auto">
          <a:xfrm>
            <a:off x="4305142" y="1874244"/>
            <a:ext cx="673629" cy="461665"/>
          </a:xfrm>
          <a:prstGeom prst="rect">
            <a:avLst/>
          </a:prstGeom>
          <a:noFill/>
          <a:ln w="9525">
            <a:noFill/>
            <a:miter lim="800000"/>
            <a:headEnd/>
            <a:tailEnd/>
          </a:ln>
        </p:spPr>
        <p:txBody>
          <a:bodyPr wrap="square">
            <a:prstTxWarp prst="textNoShape">
              <a:avLst/>
            </a:prstTxWarp>
            <a:spAutoFit/>
          </a:bodyPr>
          <a:lstStyle/>
          <a:p>
            <a:pPr algn="ctr"/>
            <a:r>
              <a:rPr lang="en-US" sz="2400" b="0" dirty="0" smtClean="0">
                <a:solidFill>
                  <a:srgbClr val="FF0000"/>
                </a:solidFill>
              </a:rPr>
              <a:t>A</a:t>
            </a:r>
            <a:r>
              <a:rPr lang="en-US" sz="2400" baseline="-25000" dirty="0" smtClean="0">
                <a:solidFill>
                  <a:srgbClr val="FF0000"/>
                </a:solidFill>
              </a:rPr>
              <a:t>U</a:t>
            </a:r>
            <a:r>
              <a:rPr lang="en-US" sz="2400" b="0" baseline="-25000" dirty="0" smtClean="0">
                <a:solidFill>
                  <a:srgbClr val="FF0000"/>
                </a:solidFill>
              </a:rPr>
              <a:t>L</a:t>
            </a:r>
            <a:endParaRPr lang="en-US" sz="2400" b="0" baseline="-25000" dirty="0">
              <a:solidFill>
                <a:srgbClr val="FF0000"/>
              </a:solidFill>
            </a:endParaRPr>
          </a:p>
        </p:txBody>
      </p:sp>
      <p:grpSp>
        <p:nvGrpSpPr>
          <p:cNvPr id="2" name="Group 18"/>
          <p:cNvGrpSpPr/>
          <p:nvPr/>
        </p:nvGrpSpPr>
        <p:grpSpPr>
          <a:xfrm>
            <a:off x="506435" y="771395"/>
            <a:ext cx="2185965" cy="584776"/>
            <a:chOff x="762000" y="914400"/>
            <a:chExt cx="2602870" cy="584776"/>
          </a:xfrm>
        </p:grpSpPr>
        <p:sp>
          <p:nvSpPr>
            <p:cNvPr id="19"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a:solidFill>
                    <a:srgbClr val="FF0000"/>
                  </a:solidFill>
                  <a:latin typeface="Times New Roman"/>
                  <a:cs typeface="Times New Roman"/>
                </a:rPr>
                <a:t>e</a:t>
              </a:r>
              <a:r>
                <a:rPr lang="en-US" sz="3200" b="1" dirty="0">
                  <a:solidFill>
                    <a:srgbClr val="FF0000"/>
                  </a:solidFill>
                  <a:latin typeface="Times New Roman"/>
                  <a:cs typeface="Times New Roman"/>
                </a:rPr>
                <a:t> </a:t>
              </a:r>
              <a:r>
                <a:rPr lang="en-US" sz="3200" b="1" dirty="0" err="1" smtClean="0">
                  <a:solidFill>
                    <a:srgbClr val="FF0000"/>
                  </a:solidFill>
                  <a:latin typeface="Times New Roman"/>
                  <a:cs typeface="Times New Roman"/>
                </a:rPr>
                <a:t>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a:off x="1216391" y="1104900"/>
              <a:ext cx="228600" cy="0"/>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3" name="Text Box 23"/>
          <p:cNvSpPr txBox="1">
            <a:spLocks noChangeArrowheads="1"/>
          </p:cNvSpPr>
          <p:nvPr/>
        </p:nvSpPr>
        <p:spPr bwMode="auto">
          <a:xfrm>
            <a:off x="5347952" y="1831924"/>
            <a:ext cx="1584325" cy="738664"/>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a:prstTxWarp prst="textNoShape">
              <a:avLst/>
            </a:prstTxWarp>
            <a:spAutoFit/>
          </a:bodyPr>
          <a:lstStyle/>
          <a:p>
            <a:pPr algn="l" eaLnBrk="0" hangingPunct="0"/>
            <a:r>
              <a:rPr lang="en-US" sz="1400" b="0" dirty="0">
                <a:solidFill>
                  <a:srgbClr val="FF0000"/>
                </a:solidFill>
                <a:latin typeface="Arial" pitchFamily="-109" charset="0"/>
              </a:rPr>
              <a:t>L =</a:t>
            </a:r>
            <a:r>
              <a:rPr lang="en-US" sz="1400" b="0" dirty="0" smtClean="0">
                <a:solidFill>
                  <a:srgbClr val="FF0000"/>
                </a:solidFill>
                <a:latin typeface="Arial" pitchFamily="-109" charset="0"/>
              </a:rPr>
              <a:t> 1x10</a:t>
            </a:r>
            <a:r>
              <a:rPr lang="en-US" sz="1400" b="0" baseline="30000" dirty="0" smtClean="0">
                <a:solidFill>
                  <a:srgbClr val="FF0000"/>
                </a:solidFill>
                <a:latin typeface="Arial" pitchFamily="-109" charset="0"/>
              </a:rPr>
              <a:t>35 </a:t>
            </a:r>
            <a:r>
              <a:rPr lang="en-US" sz="1400" b="0" dirty="0">
                <a:solidFill>
                  <a:srgbClr val="FF0000"/>
                </a:solidFill>
                <a:latin typeface="Arial" pitchFamily="-109" charset="0"/>
              </a:rPr>
              <a:t>cm</a:t>
            </a:r>
            <a:r>
              <a:rPr lang="en-US" sz="1400" b="0" baseline="30000" dirty="0">
                <a:solidFill>
                  <a:srgbClr val="FF0000"/>
                </a:solidFill>
                <a:latin typeface="Arial" pitchFamily="-109" charset="0"/>
              </a:rPr>
              <a:t>-2</a:t>
            </a:r>
            <a:r>
              <a:rPr lang="en-US" sz="1400" b="0" dirty="0">
                <a:solidFill>
                  <a:srgbClr val="FF0000"/>
                </a:solidFill>
                <a:latin typeface="Arial" pitchFamily="-109" charset="0"/>
              </a:rPr>
              <a:t>s</a:t>
            </a:r>
            <a:r>
              <a:rPr lang="en-US" sz="1400" b="0" baseline="30000" dirty="0">
                <a:solidFill>
                  <a:srgbClr val="FF0000"/>
                </a:solidFill>
                <a:latin typeface="Arial" pitchFamily="-109" charset="0"/>
              </a:rPr>
              <a:t>-1</a:t>
            </a:r>
          </a:p>
          <a:p>
            <a:pPr algn="l" eaLnBrk="0" hangingPunct="0">
              <a:buFont typeface="Symbol" pitchFamily="-109" charset="2"/>
              <a:buNone/>
            </a:pPr>
            <a:r>
              <a:rPr lang="en-US" sz="1400" b="0" dirty="0">
                <a:solidFill>
                  <a:srgbClr val="FF0000"/>
                </a:solidFill>
                <a:latin typeface="Arial" pitchFamily="-109" charset="0"/>
              </a:rPr>
              <a:t>T =</a:t>
            </a:r>
            <a:r>
              <a:rPr lang="en-US" sz="1400" b="0" dirty="0" smtClean="0">
                <a:solidFill>
                  <a:srgbClr val="FF0000"/>
                </a:solidFill>
                <a:latin typeface="Arial" pitchFamily="-109" charset="0"/>
              </a:rPr>
              <a:t> 2000 </a:t>
            </a:r>
            <a:r>
              <a:rPr lang="en-US" sz="1400" b="0" dirty="0">
                <a:solidFill>
                  <a:srgbClr val="FF0000"/>
                </a:solidFill>
                <a:latin typeface="Arial" pitchFamily="-109" charset="0"/>
              </a:rPr>
              <a:t>hrs</a:t>
            </a:r>
            <a:endParaRPr lang="en-US" sz="1400" b="0" dirty="0" smtClean="0">
              <a:solidFill>
                <a:srgbClr val="FF0000"/>
              </a:solidFill>
              <a:latin typeface="Arial" pitchFamily="-109" charset="0"/>
            </a:endParaRPr>
          </a:p>
          <a:p>
            <a:pPr algn="l" eaLnBrk="0" hangingPunct="0"/>
            <a:r>
              <a:rPr lang="en-US" sz="1400" b="0" dirty="0" smtClean="0">
                <a:solidFill>
                  <a:srgbClr val="FF0000"/>
                </a:solidFill>
                <a:latin typeface="Symbol" pitchFamily="-109" charset="2"/>
              </a:rPr>
              <a:t>D</a:t>
            </a:r>
            <a:r>
              <a:rPr lang="en-US" sz="1400" b="0" dirty="0" smtClean="0">
                <a:solidFill>
                  <a:srgbClr val="FF0000"/>
                </a:solidFill>
                <a:latin typeface="Arial" pitchFamily="-109" charset="0"/>
              </a:rPr>
              <a:t>x </a:t>
            </a:r>
            <a:r>
              <a:rPr lang="en-US" sz="1400" b="0" dirty="0">
                <a:solidFill>
                  <a:srgbClr val="FF0000"/>
                </a:solidFill>
                <a:latin typeface="Arial" pitchFamily="-109" charset="0"/>
              </a:rPr>
              <a:t>= 0.05</a:t>
            </a:r>
          </a:p>
        </p:txBody>
      </p:sp>
      <p:pic>
        <p:nvPicPr>
          <p:cNvPr id="29" name="Picture 11"/>
          <p:cNvPicPr>
            <a:picLocks noChangeAspect="1"/>
          </p:cNvPicPr>
          <p:nvPr/>
        </p:nvPicPr>
        <p:blipFill>
          <a:blip r:embed="rId4"/>
          <a:srcRect l="5376" t="34451" b="18176"/>
          <a:stretch>
            <a:fillRect/>
          </a:stretch>
        </p:blipFill>
        <p:spPr bwMode="auto">
          <a:xfrm rot="4570667">
            <a:off x="-855046" y="3008252"/>
            <a:ext cx="4808031" cy="1803012"/>
          </a:xfrm>
          <a:prstGeom prst="rect">
            <a:avLst/>
          </a:prstGeom>
          <a:noFill/>
          <a:ln w="9525">
            <a:noFill/>
            <a:miter lim="800000"/>
            <a:headEnd/>
            <a:tailEnd/>
          </a:ln>
        </p:spPr>
      </p:pic>
      <p:sp>
        <p:nvSpPr>
          <p:cNvPr id="24" name="TextBox 23"/>
          <p:cNvSpPr txBox="1"/>
          <p:nvPr/>
        </p:nvSpPr>
        <p:spPr>
          <a:xfrm>
            <a:off x="1214095" y="1772644"/>
            <a:ext cx="1766781" cy="923330"/>
          </a:xfrm>
          <a:prstGeom prst="rect">
            <a:avLst/>
          </a:prstGeom>
          <a:noFill/>
          <a:ln>
            <a:solidFill>
              <a:srgbClr val="FF0000"/>
            </a:solidFill>
          </a:ln>
        </p:spPr>
        <p:txBody>
          <a:bodyPr wrap="square" rtlCol="0">
            <a:spAutoFit/>
          </a:bodyPr>
          <a:lstStyle/>
          <a:p>
            <a:r>
              <a:rPr lang="en-US" dirty="0" smtClean="0"/>
              <a:t>Dynamically polarized target NH</a:t>
            </a:r>
            <a:r>
              <a:rPr lang="en-US" baseline="-25000" dirty="0" smtClean="0"/>
              <a:t>3</a:t>
            </a:r>
            <a:r>
              <a:rPr lang="en-US" dirty="0" smtClean="0"/>
              <a:t>, ND</a:t>
            </a:r>
            <a:r>
              <a:rPr lang="en-US" baseline="-25000" dirty="0" smtClean="0"/>
              <a:t>3</a:t>
            </a:r>
            <a:endParaRPr lang="en-US" baseline="-25000" dirty="0"/>
          </a:p>
        </p:txBody>
      </p:sp>
      <p:sp>
        <p:nvSpPr>
          <p:cNvPr id="25" name="TextBox 24"/>
          <p:cNvSpPr txBox="1"/>
          <p:nvPr/>
        </p:nvSpPr>
        <p:spPr>
          <a:xfrm>
            <a:off x="3867150" y="2918759"/>
            <a:ext cx="1111621" cy="307777"/>
          </a:xfrm>
          <a:prstGeom prst="rect">
            <a:avLst/>
          </a:prstGeom>
          <a:solidFill>
            <a:schemeClr val="bg1"/>
          </a:solidFill>
          <a:ln>
            <a:solidFill>
              <a:srgbClr val="000000"/>
            </a:solidFill>
          </a:ln>
        </p:spPr>
        <p:txBody>
          <a:bodyPr wrap="square" rtlCol="0">
            <a:spAutoFit/>
          </a:bodyPr>
          <a:lstStyle/>
          <a:p>
            <a:r>
              <a:rPr lang="en-US" sz="1400" dirty="0" smtClean="0">
                <a:latin typeface="Calibri"/>
                <a:cs typeface="Calibri"/>
              </a:rPr>
              <a:t> E12-06-119</a:t>
            </a:r>
          </a:p>
        </p:txBody>
      </p:sp>
      <p:sp>
        <p:nvSpPr>
          <p:cNvPr id="35" name="Rectangle 35"/>
          <p:cNvSpPr>
            <a:spLocks noChangeArrowheads="1"/>
          </p:cNvSpPr>
          <p:nvPr/>
        </p:nvSpPr>
        <p:spPr bwMode="auto">
          <a:xfrm>
            <a:off x="3376635" y="817563"/>
            <a:ext cx="5334000" cy="533400"/>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36" name="Text Box 36"/>
          <p:cNvSpPr txBox="1">
            <a:spLocks noChangeArrowheads="1"/>
          </p:cNvSpPr>
          <p:nvPr/>
        </p:nvSpPr>
        <p:spPr bwMode="auto">
          <a:xfrm>
            <a:off x="3440135" y="944563"/>
            <a:ext cx="5334000" cy="369888"/>
          </a:xfrm>
          <a:prstGeom prst="rect">
            <a:avLst/>
          </a:prstGeom>
          <a:noFill/>
          <a:ln w="9525">
            <a:noFill/>
            <a:miter lim="800000"/>
            <a:headEnd/>
            <a:tailEnd/>
          </a:ln>
        </p:spPr>
        <p:txBody>
          <a:bodyPr>
            <a:prstTxWarp prst="textNoShape">
              <a:avLst/>
            </a:prstTxWarp>
            <a:spAutoFit/>
          </a:bodyPr>
          <a:lstStyle/>
          <a:p>
            <a:pPr eaLnBrk="1" hangingPunct="1">
              <a:defRPr/>
            </a:pPr>
            <a:r>
              <a:rPr lang="en-US" dirty="0">
                <a:effectLst>
                  <a:outerShdw blurRad="38100" dist="38100" dir="2700000" algn="tl">
                    <a:srgbClr val="000000"/>
                  </a:outerShdw>
                </a:effectLst>
                <a:latin typeface="Symbol" charset="2"/>
                <a:sym typeface="Symbol" charset="2"/>
              </a:rPr>
              <a:t></a:t>
            </a:r>
            <a:r>
              <a:rPr lang="en-US" dirty="0">
                <a:latin typeface="Symbol" charset="2"/>
                <a:sym typeface="Symbol" charset="2"/>
              </a:rPr>
              <a:t></a:t>
            </a:r>
            <a:r>
              <a:rPr lang="en-US" baseline="-25000" dirty="0">
                <a:latin typeface="Comic Sans MS" charset="0"/>
              </a:rPr>
              <a:t>UL</a:t>
            </a:r>
            <a:r>
              <a:rPr lang="en-US" dirty="0">
                <a:latin typeface="Symbol" charset="2"/>
              </a:rPr>
              <a:t> </a:t>
            </a:r>
            <a:r>
              <a:rPr lang="en-US" dirty="0">
                <a:latin typeface="Tahoma" charset="0"/>
              </a:rPr>
              <a:t>~</a:t>
            </a:r>
            <a:r>
              <a:rPr lang="en-US" dirty="0">
                <a:solidFill>
                  <a:schemeClr val="tx2"/>
                </a:solidFill>
                <a:latin typeface="Tahoma" charset="0"/>
              </a:rPr>
              <a:t> </a:t>
            </a:r>
            <a:r>
              <a:rPr lang="en-US" dirty="0" err="1">
                <a:solidFill>
                  <a:srgbClr val="FF0000"/>
                </a:solidFill>
                <a:latin typeface="Tahoma" charset="0"/>
              </a:rPr>
              <a:t>sin</a:t>
            </a:r>
            <a:r>
              <a:rPr lang="en-US" dirty="0" err="1">
                <a:solidFill>
                  <a:srgbClr val="FF0000"/>
                </a:solidFill>
                <a:latin typeface="Tahoma" charset="0"/>
                <a:sym typeface="Symbol" charset="2"/>
              </a:rPr>
              <a:t></a:t>
            </a:r>
            <a:r>
              <a:rPr lang="en-US" dirty="0">
                <a:latin typeface="Tahoma" charset="0"/>
              </a:rPr>
              <a:t> {F</a:t>
            </a:r>
            <a:r>
              <a:rPr lang="en-US" baseline="-25000" dirty="0">
                <a:latin typeface="Tahoma" charset="0"/>
              </a:rPr>
              <a:t>1</a:t>
            </a:r>
            <a:r>
              <a:rPr lang="en-US" b="1" i="1" dirty="0">
                <a:solidFill>
                  <a:srgbClr val="00C000"/>
                </a:solidFill>
                <a:latin typeface="Times New Roman" charset="0"/>
              </a:rPr>
              <a:t>H</a:t>
            </a:r>
            <a:r>
              <a:rPr lang="en-US" dirty="0">
                <a:latin typeface="Tahoma" charset="0"/>
              </a:rPr>
              <a:t>+</a:t>
            </a:r>
            <a:r>
              <a:rPr lang="el-GR" dirty="0">
                <a:latin typeface="Lucida Grande" charset="0"/>
              </a:rPr>
              <a:t>ξ</a:t>
            </a:r>
            <a:r>
              <a:rPr lang="en-US" dirty="0">
                <a:latin typeface="Tahoma" charset="0"/>
              </a:rPr>
              <a:t>(F</a:t>
            </a:r>
            <a:r>
              <a:rPr lang="en-US" baseline="-25000" dirty="0">
                <a:latin typeface="Tahoma" charset="0"/>
              </a:rPr>
              <a:t>1</a:t>
            </a:r>
            <a:r>
              <a:rPr lang="en-US" dirty="0">
                <a:latin typeface="Tahoma" charset="0"/>
              </a:rPr>
              <a:t>+F</a:t>
            </a:r>
            <a:r>
              <a:rPr lang="en-US" baseline="-25000" dirty="0">
                <a:latin typeface="Tahoma" charset="0"/>
              </a:rPr>
              <a:t>2</a:t>
            </a:r>
            <a:r>
              <a:rPr lang="en-US" dirty="0">
                <a:latin typeface="Tahoma" charset="0"/>
              </a:rPr>
              <a:t>)(</a:t>
            </a:r>
            <a:r>
              <a:rPr lang="en-US" b="1" i="1" dirty="0">
                <a:solidFill>
                  <a:srgbClr val="FF0000"/>
                </a:solidFill>
                <a:latin typeface="Times New Roman" charset="0"/>
              </a:rPr>
              <a:t>H</a:t>
            </a:r>
            <a:r>
              <a:rPr lang="en-US" b="1" dirty="0">
                <a:solidFill>
                  <a:srgbClr val="2D2D8A"/>
                </a:solidFill>
                <a:latin typeface="Times New Roman" charset="0"/>
              </a:rPr>
              <a:t> </a:t>
            </a:r>
            <a:r>
              <a:rPr lang="en-US" dirty="0">
                <a:latin typeface="Tahoma" charset="0"/>
              </a:rPr>
              <a:t>+</a:t>
            </a:r>
            <a:r>
              <a:rPr lang="el-GR" dirty="0">
                <a:latin typeface="Lucida Grande" charset="0"/>
              </a:rPr>
              <a:t>ξ</a:t>
            </a:r>
            <a:r>
              <a:rPr lang="en-US" dirty="0">
                <a:latin typeface="Tahoma" charset="0"/>
              </a:rPr>
              <a:t>/(1+</a:t>
            </a:r>
            <a:r>
              <a:rPr lang="el-GR" dirty="0">
                <a:latin typeface="Lucida Grande" charset="0"/>
              </a:rPr>
              <a:t>ξ</a:t>
            </a:r>
            <a:r>
              <a:rPr lang="en-US" dirty="0">
                <a:latin typeface="Tahoma" charset="0"/>
              </a:rPr>
              <a:t>)</a:t>
            </a:r>
            <a:r>
              <a:rPr lang="en-US" b="1" i="1" dirty="0" err="1">
                <a:solidFill>
                  <a:srgbClr val="0000FF"/>
                </a:solidFill>
                <a:latin typeface="Times New Roman" charset="0"/>
              </a:rPr>
              <a:t>E</a:t>
            </a:r>
            <a:r>
              <a:rPr lang="en-US" dirty="0" err="1" smtClean="0">
                <a:latin typeface="Times New Roman" charset="0"/>
              </a:rPr>
              <a:t>)</a:t>
            </a:r>
            <a:r>
              <a:rPr lang="en-US" dirty="0" err="1" smtClean="0">
                <a:latin typeface="Tahoma" charset="0"/>
              </a:rPr>
              <a:t>}</a:t>
            </a:r>
            <a:r>
              <a:rPr lang="en-US" dirty="0" err="1">
                <a:latin typeface="Tahoma" charset="0"/>
              </a:rPr>
              <a:t>d</a:t>
            </a:r>
            <a:r>
              <a:rPr lang="en-US" dirty="0" err="1">
                <a:latin typeface="Tahoma" charset="0"/>
                <a:sym typeface="Symbol" charset="2"/>
              </a:rPr>
              <a:t></a:t>
            </a:r>
            <a:endParaRPr lang="en-US" dirty="0">
              <a:solidFill>
                <a:schemeClr val="tx2"/>
              </a:solidFill>
              <a:latin typeface="Tahoma" charset="0"/>
              <a:sym typeface="Symbol" charset="2"/>
            </a:endParaRPr>
          </a:p>
        </p:txBody>
      </p:sp>
      <p:sp>
        <p:nvSpPr>
          <p:cNvPr id="37" name="Rectangle 37"/>
          <p:cNvSpPr>
            <a:spLocks noChangeArrowheads="1"/>
          </p:cNvSpPr>
          <p:nvPr/>
        </p:nvSpPr>
        <p:spPr bwMode="auto">
          <a:xfrm>
            <a:off x="4980010" y="787400"/>
            <a:ext cx="314325" cy="369888"/>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2400" b="1" dirty="0">
                <a:solidFill>
                  <a:srgbClr val="00C000"/>
                </a:solidFill>
                <a:latin typeface="Times New Roman" charset="0"/>
              </a:rPr>
              <a:t>~</a:t>
            </a:r>
            <a:endParaRPr lang="en-US" sz="2400" b="1" dirty="0">
              <a:solidFill>
                <a:srgbClr val="00C000"/>
              </a:solidFill>
              <a:latin typeface="Tahoma" charset="0"/>
            </a:endParaRPr>
          </a:p>
        </p:txBody>
      </p:sp>
      <p:sp>
        <p:nvSpPr>
          <p:cNvPr id="40" name="Rectangle 41"/>
          <p:cNvSpPr>
            <a:spLocks noChangeArrowheads="1"/>
          </p:cNvSpPr>
          <p:nvPr/>
        </p:nvSpPr>
        <p:spPr bwMode="auto">
          <a:xfrm>
            <a:off x="10190185" y="982663"/>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0C000"/>
                </a:solidFill>
                <a:latin typeface="Times New Roman" charset="0"/>
              </a:rPr>
              <a:t>~</a:t>
            </a:r>
            <a:endParaRPr lang="en-US" sz="2800" b="1" dirty="0">
              <a:solidFill>
                <a:srgbClr val="00C000"/>
              </a:solidFill>
              <a:latin typeface="Tahoma" charset="0"/>
            </a:endParaRPr>
          </a:p>
        </p:txBody>
      </p:sp>
    </p:spTree>
  </p:cSld>
  <p:clrMapOvr>
    <a:masterClrMapping/>
  </p:clrMapOvr>
  <p:transition>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600" dirty="0" smtClean="0">
                <a:solidFill>
                  <a:srgbClr val="3366FF"/>
                </a:solidFill>
                <a:latin typeface="Calibri"/>
                <a:cs typeface="Calibri"/>
              </a:rPr>
              <a:t>A</a:t>
            </a:r>
            <a:r>
              <a:rPr lang="en-US" sz="3600" baseline="-25000" dirty="0" smtClean="0">
                <a:solidFill>
                  <a:srgbClr val="3366FF"/>
                </a:solidFill>
                <a:latin typeface="Calibri"/>
                <a:cs typeface="Calibri"/>
              </a:rPr>
              <a:t>UT</a:t>
            </a:r>
            <a:r>
              <a:rPr lang="en-US" sz="3600" dirty="0" smtClean="0">
                <a:solidFill>
                  <a:srgbClr val="3366FF"/>
                </a:solidFill>
                <a:latin typeface="Calibri"/>
                <a:cs typeface="Calibri"/>
              </a:rPr>
              <a:t> </a:t>
            </a:r>
            <a:r>
              <a:rPr lang="en-US" sz="3600" dirty="0" smtClean="0">
                <a:solidFill>
                  <a:srgbClr val="000090"/>
                </a:solidFill>
                <a:latin typeface="Calibri"/>
                <a:cs typeface="Calibri"/>
              </a:rPr>
              <a:t>projections  for 12GeV</a:t>
            </a:r>
            <a:endParaRPr lang="en-US" sz="3600" baseline="-25000" dirty="0">
              <a:solidFill>
                <a:srgbClr val="000090"/>
              </a:solidFill>
              <a:latin typeface="Calibri"/>
              <a:cs typeface="Calibri"/>
            </a:endParaRPr>
          </a:p>
        </p:txBody>
      </p:sp>
      <p:sp>
        <p:nvSpPr>
          <p:cNvPr id="35" name="TextBox 34"/>
          <p:cNvSpPr txBox="1"/>
          <p:nvPr/>
        </p:nvSpPr>
        <p:spPr>
          <a:xfrm>
            <a:off x="701143" y="6019284"/>
            <a:ext cx="8263510" cy="369332"/>
          </a:xfrm>
          <a:prstGeom prst="rect">
            <a:avLst/>
          </a:prstGeom>
          <a:noFill/>
          <a:ln>
            <a:solidFill>
              <a:srgbClr val="FF0000"/>
            </a:solidFill>
          </a:ln>
        </p:spPr>
        <p:txBody>
          <a:bodyPr wrap="square" rtlCol="0">
            <a:spAutoFit/>
          </a:bodyPr>
          <a:lstStyle/>
          <a:p>
            <a:r>
              <a:rPr lang="en-US" dirty="0" smtClean="0">
                <a:solidFill>
                  <a:srgbClr val="0000FF"/>
                </a:solidFill>
              </a:rPr>
              <a:t>A</a:t>
            </a:r>
            <a:r>
              <a:rPr lang="en-US" baseline="-25000" dirty="0" smtClean="0">
                <a:solidFill>
                  <a:srgbClr val="0000FF"/>
                </a:solidFill>
              </a:rPr>
              <a:t>UT</a:t>
            </a:r>
            <a:r>
              <a:rPr lang="en-US" dirty="0" smtClean="0"/>
              <a:t> and A</a:t>
            </a:r>
            <a:r>
              <a:rPr lang="en-US" baseline="-25000" dirty="0" smtClean="0"/>
              <a:t>LT</a:t>
            </a:r>
            <a:r>
              <a:rPr lang="en-US" dirty="0" smtClean="0"/>
              <a:t> are sensitive to the </a:t>
            </a:r>
            <a:r>
              <a:rPr lang="en-US" dirty="0" err="1" smtClean="0"/>
              <a:t>u</a:t>
            </a:r>
            <a:r>
              <a:rPr lang="en-US" dirty="0" smtClean="0"/>
              <a:t> and </a:t>
            </a:r>
            <a:r>
              <a:rPr lang="en-US" dirty="0" err="1" smtClean="0"/>
              <a:t>d</a:t>
            </a:r>
            <a:r>
              <a:rPr lang="en-US" dirty="0" smtClean="0"/>
              <a:t>-quark </a:t>
            </a:r>
            <a:r>
              <a:rPr lang="en-US" dirty="0" err="1" smtClean="0"/>
              <a:t>helicity</a:t>
            </a:r>
            <a:r>
              <a:rPr lang="en-US" dirty="0" smtClean="0"/>
              <a:t> content of the proton spin</a:t>
            </a:r>
            <a:endParaRPr lang="en-US" dirty="0"/>
          </a:p>
        </p:txBody>
      </p:sp>
      <p:pic>
        <p:nvPicPr>
          <p:cNvPr id="40" name="Picture 39"/>
          <p:cNvPicPr>
            <a:picLocks noChangeAspect="1"/>
          </p:cNvPicPr>
          <p:nvPr/>
        </p:nvPicPr>
        <p:blipFill>
          <a:blip r:embed="rId2"/>
          <a:srcRect l="15107" t="12041" r="14450" b="55070"/>
          <a:stretch>
            <a:fillRect/>
          </a:stretch>
        </p:blipFill>
        <p:spPr>
          <a:xfrm>
            <a:off x="6506109" y="629827"/>
            <a:ext cx="2548992" cy="1541873"/>
          </a:xfrm>
          <a:prstGeom prst="rect">
            <a:avLst/>
          </a:prstGeom>
        </p:spPr>
      </p:pic>
      <p:grpSp>
        <p:nvGrpSpPr>
          <p:cNvPr id="24" name="Group 23"/>
          <p:cNvGrpSpPr/>
          <p:nvPr/>
        </p:nvGrpSpPr>
        <p:grpSpPr>
          <a:xfrm>
            <a:off x="4214545" y="1934396"/>
            <a:ext cx="4421455" cy="4066252"/>
            <a:chOff x="4227245" y="1934396"/>
            <a:chExt cx="4421455" cy="4066252"/>
          </a:xfrm>
        </p:grpSpPr>
        <p:pic>
          <p:nvPicPr>
            <p:cNvPr id="46" name="Picture 45"/>
            <p:cNvPicPr>
              <a:picLocks noChangeAspect="1"/>
            </p:cNvPicPr>
            <p:nvPr/>
          </p:nvPicPr>
          <p:blipFill>
            <a:blip r:embed="rId3"/>
            <a:srcRect l="28852" t="36914" r="25000" b="39177"/>
            <a:stretch>
              <a:fillRect/>
            </a:stretch>
          </p:blipFill>
          <p:spPr>
            <a:xfrm>
              <a:off x="4303444" y="1984164"/>
              <a:ext cx="4345256" cy="4016484"/>
            </a:xfrm>
            <a:prstGeom prst="rect">
              <a:avLst/>
            </a:prstGeom>
          </p:spPr>
        </p:pic>
        <p:sp>
          <p:nvSpPr>
            <p:cNvPr id="49" name="Rectangle 48"/>
            <p:cNvSpPr/>
            <p:nvPr/>
          </p:nvSpPr>
          <p:spPr bwMode="auto">
            <a:xfrm>
              <a:off x="5109895" y="4724400"/>
              <a:ext cx="2442108" cy="559406"/>
            </a:xfrm>
            <a:prstGeom prst="rect">
              <a:avLst/>
            </a:prstGeom>
            <a:noFill/>
            <a:ln w="63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0" name="TextBox 49"/>
            <p:cNvSpPr txBox="1"/>
            <p:nvPr/>
          </p:nvSpPr>
          <p:spPr>
            <a:xfrm rot="16200000">
              <a:off x="4087025" y="2074616"/>
              <a:ext cx="557439" cy="276999"/>
            </a:xfrm>
            <a:prstGeom prst="rect">
              <a:avLst/>
            </a:prstGeom>
            <a:noFill/>
          </p:spPr>
          <p:txBody>
            <a:bodyPr wrap="none" rtlCol="0">
              <a:spAutoFit/>
            </a:bodyPr>
            <a:lstStyle/>
            <a:p>
              <a:r>
                <a:rPr lang="en-US" sz="1200" b="1" dirty="0" err="1" smtClean="0"/>
                <a:t>cos</a:t>
              </a:r>
              <a:r>
                <a:rPr lang="en-US" sz="1200" b="1" dirty="0" err="1" smtClean="0">
                  <a:latin typeface="Calibri"/>
                  <a:cs typeface="Calibri"/>
                </a:rPr>
                <a:t>φ</a:t>
              </a:r>
              <a:endParaRPr lang="en-US" sz="1200" b="1" dirty="0"/>
            </a:p>
          </p:txBody>
        </p:sp>
        <p:sp>
          <p:nvSpPr>
            <p:cNvPr id="18" name="TextBox 17"/>
            <p:cNvSpPr txBox="1"/>
            <p:nvPr/>
          </p:nvSpPr>
          <p:spPr>
            <a:xfrm>
              <a:off x="7171477" y="2208070"/>
              <a:ext cx="979491" cy="461665"/>
            </a:xfrm>
            <a:prstGeom prst="rect">
              <a:avLst/>
            </a:prstGeom>
            <a:solidFill>
              <a:schemeClr val="bg1"/>
            </a:solidFill>
            <a:ln>
              <a:solidFill>
                <a:schemeClr val="tx1"/>
              </a:solidFill>
            </a:ln>
          </p:spPr>
          <p:txBody>
            <a:bodyPr wrap="square" rtlCol="0">
              <a:spAutoFit/>
            </a:bodyPr>
            <a:lstStyle/>
            <a:p>
              <a:r>
                <a:rPr lang="en-US" sz="1200" dirty="0" smtClean="0">
                  <a:latin typeface="Calibri"/>
                  <a:cs typeface="Calibri"/>
                </a:rPr>
                <a:t>x=0.25</a:t>
              </a:r>
            </a:p>
            <a:p>
              <a:r>
                <a:rPr lang="en-US" sz="1200" dirty="0" smtClean="0">
                  <a:latin typeface="Calibri"/>
                  <a:cs typeface="Calibri"/>
                </a:rPr>
                <a:t>Q</a:t>
              </a:r>
              <a:r>
                <a:rPr lang="en-US" sz="1200" baseline="30000" dirty="0" smtClean="0">
                  <a:latin typeface="Calibri"/>
                  <a:cs typeface="Calibri"/>
                </a:rPr>
                <a:t>2</a:t>
              </a:r>
              <a:r>
                <a:rPr lang="en-US" sz="1200" dirty="0" smtClean="0">
                  <a:latin typeface="Calibri"/>
                  <a:cs typeface="Calibri"/>
                </a:rPr>
                <a:t>=2 GeV</a:t>
              </a:r>
              <a:r>
                <a:rPr lang="en-US" sz="1200" baseline="30000" dirty="0" smtClean="0">
                  <a:latin typeface="Calibri"/>
                  <a:cs typeface="Calibri"/>
                </a:rPr>
                <a:t>2</a:t>
              </a:r>
              <a:endParaRPr lang="en-US" sz="1200" baseline="30000" dirty="0">
                <a:latin typeface="Calibri"/>
                <a:cs typeface="Calibri"/>
              </a:endParaRPr>
            </a:p>
          </p:txBody>
        </p:sp>
      </p:grpSp>
      <p:pic>
        <p:nvPicPr>
          <p:cNvPr id="14" name="Picture 13"/>
          <p:cNvPicPr>
            <a:picLocks noChangeAspect="1"/>
          </p:cNvPicPr>
          <p:nvPr/>
        </p:nvPicPr>
        <p:blipFill>
          <a:blip r:embed="rId4"/>
          <a:stretch>
            <a:fillRect/>
          </a:stretch>
        </p:blipFill>
        <p:spPr>
          <a:xfrm>
            <a:off x="701143" y="1548884"/>
            <a:ext cx="3068629" cy="4445000"/>
          </a:xfrm>
          <a:prstGeom prst="rect">
            <a:avLst/>
          </a:prstGeom>
        </p:spPr>
      </p:pic>
      <p:grpSp>
        <p:nvGrpSpPr>
          <p:cNvPr id="19" name="Group 55"/>
          <p:cNvGrpSpPr>
            <a:grpSpLocks/>
          </p:cNvGrpSpPr>
          <p:nvPr/>
        </p:nvGrpSpPr>
        <p:grpSpPr bwMode="auto">
          <a:xfrm>
            <a:off x="2418120" y="832522"/>
            <a:ext cx="4052547" cy="533400"/>
            <a:chOff x="216" y="3642"/>
            <a:chExt cx="2736" cy="336"/>
          </a:xfrm>
        </p:grpSpPr>
        <p:sp>
          <p:nvSpPr>
            <p:cNvPr id="22" name="Rectangle 16"/>
            <p:cNvSpPr>
              <a:spLocks noChangeArrowheads="1"/>
            </p:cNvSpPr>
            <p:nvPr/>
          </p:nvSpPr>
          <p:spPr bwMode="auto">
            <a:xfrm>
              <a:off x="216" y="3642"/>
              <a:ext cx="2736" cy="336"/>
            </a:xfrm>
            <a:prstGeom prst="rect">
              <a:avLst/>
            </a:prstGeom>
            <a:solidFill>
              <a:schemeClr val="bg1"/>
            </a:solidFill>
            <a:ln w="9525">
              <a:solidFill>
                <a:schemeClr val="tx2"/>
              </a:solidFill>
              <a:miter lim="800000"/>
              <a:headEnd/>
              <a:tailEnd/>
            </a:ln>
          </p:spPr>
          <p:txBody>
            <a:bodyPr wrap="none" anchor="ctr">
              <a:prstTxWarp prst="textNoShape">
                <a:avLst/>
              </a:prstTxWarp>
            </a:bodyPr>
            <a:lstStyle/>
            <a:p>
              <a:endParaRPr lang="en-US">
                <a:solidFill>
                  <a:srgbClr val="0000FF"/>
                </a:solidFill>
              </a:endParaRPr>
            </a:p>
          </p:txBody>
        </p:sp>
        <p:sp>
          <p:nvSpPr>
            <p:cNvPr id="23" name="Text Box 17"/>
            <p:cNvSpPr txBox="1">
              <a:spLocks noChangeArrowheads="1"/>
            </p:cNvSpPr>
            <p:nvPr/>
          </p:nvSpPr>
          <p:spPr bwMode="auto">
            <a:xfrm>
              <a:off x="264" y="3686"/>
              <a:ext cx="2688" cy="233"/>
            </a:xfrm>
            <a:prstGeom prst="rect">
              <a:avLst/>
            </a:prstGeom>
            <a:noFill/>
            <a:ln w="9525">
              <a:noFill/>
              <a:miter lim="800000"/>
              <a:headEnd/>
              <a:tailEnd/>
            </a:ln>
          </p:spPr>
          <p:txBody>
            <a:bodyPr wrap="square">
              <a:prstTxWarp prst="textNoShape">
                <a:avLst/>
              </a:prstTxWarp>
              <a:spAutoFit/>
            </a:bodyPr>
            <a:lstStyle/>
            <a:p>
              <a:pPr eaLnBrk="1" hangingPunct="1"/>
              <a:r>
                <a:rPr lang="en-US" dirty="0">
                  <a:latin typeface="Symbol" charset="2"/>
                  <a:sym typeface="Symbol" charset="2"/>
                </a:rPr>
                <a:t></a:t>
              </a:r>
              <a:r>
                <a:rPr lang="en-US" baseline="-25000" dirty="0">
                  <a:latin typeface="Comic Sans MS" charset="0"/>
                </a:rPr>
                <a:t>UT</a:t>
              </a:r>
              <a:r>
                <a:rPr lang="en-US" dirty="0">
                  <a:latin typeface="Symbol" charset="2"/>
                </a:rPr>
                <a:t> </a:t>
              </a:r>
              <a:r>
                <a:rPr lang="en-US" dirty="0">
                  <a:latin typeface="Tahoma" charset="0"/>
                </a:rPr>
                <a:t>~ </a:t>
              </a:r>
              <a:r>
                <a:rPr lang="en-US" dirty="0">
                  <a:solidFill>
                    <a:srgbClr val="FF0000"/>
                  </a:solidFill>
                  <a:latin typeface="Tahoma" charset="0"/>
                </a:rPr>
                <a:t>cos</a:t>
              </a:r>
              <a:r>
                <a:rPr lang="en-US" dirty="0">
                  <a:solidFill>
                    <a:srgbClr val="FF0000"/>
                  </a:solidFill>
                  <a:latin typeface="Tahoma" charset="0"/>
                  <a:sym typeface="Symbol" charset="2"/>
                </a:rPr>
                <a:t></a:t>
              </a:r>
              <a:r>
                <a:rPr lang="en-US" dirty="0"/>
                <a:t>sin(</a:t>
              </a:r>
              <a:r>
                <a:rPr lang="en-US" dirty="0">
                  <a:sym typeface="Symbol" charset="2"/>
                </a:rPr>
                <a:t></a:t>
              </a:r>
              <a:r>
                <a:rPr lang="en-US" baseline="-25000" dirty="0">
                  <a:sym typeface="Symbol" charset="2"/>
                </a:rPr>
                <a:t>s</a:t>
              </a:r>
              <a:r>
                <a:rPr lang="en-US" dirty="0">
                  <a:sym typeface="Symbol" charset="2"/>
                </a:rPr>
                <a:t>-)</a:t>
              </a:r>
              <a:r>
                <a:rPr lang="en-US" dirty="0">
                  <a:latin typeface="Tahoma" charset="0"/>
                </a:rPr>
                <a:t>{k(F</a:t>
              </a:r>
              <a:r>
                <a:rPr lang="en-US" baseline="-25000" dirty="0">
                  <a:latin typeface="Tahoma" charset="0"/>
                </a:rPr>
                <a:t>2</a:t>
              </a:r>
              <a:r>
                <a:rPr lang="en-US" b="1" i="1" dirty="0">
                  <a:solidFill>
                    <a:srgbClr val="FF0000"/>
                  </a:solidFill>
                  <a:latin typeface="Times New Roman" charset="0"/>
                  <a:ea typeface="Arial Unicode MS" charset="0"/>
                  <a:cs typeface="Arial Unicode MS" charset="0"/>
                </a:rPr>
                <a:t>H</a:t>
              </a:r>
              <a:r>
                <a:rPr lang="en-US" dirty="0">
                  <a:latin typeface="Times New Roman" charset="0"/>
                </a:rPr>
                <a:t> – </a:t>
              </a:r>
              <a:r>
                <a:rPr lang="en-US" dirty="0"/>
                <a:t>F</a:t>
              </a:r>
              <a:r>
                <a:rPr lang="en-US" baseline="-25000" dirty="0"/>
                <a:t>1</a:t>
              </a:r>
              <a:r>
                <a:rPr lang="en-US" b="1" i="1" dirty="0">
                  <a:solidFill>
                    <a:srgbClr val="0000FF"/>
                  </a:solidFill>
                  <a:latin typeface="Times New Roman" charset="0"/>
                </a:rPr>
                <a:t>E</a:t>
              </a:r>
              <a:r>
                <a:rPr lang="en-US" dirty="0" smtClean="0">
                  <a:latin typeface="Times New Roman" charset="0"/>
                </a:rPr>
                <a:t>)</a:t>
              </a:r>
              <a:r>
                <a:rPr lang="en-US" dirty="0" smtClean="0">
                  <a:latin typeface="Tahoma" charset="0"/>
                </a:rPr>
                <a:t>}</a:t>
              </a:r>
              <a:r>
                <a:rPr lang="en-US" dirty="0">
                  <a:latin typeface="Tahoma" charset="0"/>
                </a:rPr>
                <a:t>d</a:t>
              </a:r>
              <a:r>
                <a:rPr lang="en-US" dirty="0">
                  <a:latin typeface="Tahoma" charset="0"/>
                  <a:sym typeface="Symbol" charset="2"/>
                </a:rPr>
                <a:t></a:t>
              </a:r>
              <a:endParaRPr lang="en-US" dirty="0">
                <a:solidFill>
                  <a:schemeClr val="tx2"/>
                </a:solidFill>
                <a:latin typeface="Tahoma" charset="0"/>
                <a:sym typeface="Symbol" charset="2"/>
              </a:endParaRPr>
            </a:p>
          </p:txBody>
        </p:sp>
      </p:grpSp>
      <p:grpSp>
        <p:nvGrpSpPr>
          <p:cNvPr id="15" name="Group 18"/>
          <p:cNvGrpSpPr/>
          <p:nvPr/>
        </p:nvGrpSpPr>
        <p:grpSpPr>
          <a:xfrm>
            <a:off x="87335" y="822195"/>
            <a:ext cx="2185965" cy="584776"/>
            <a:chOff x="762000" y="914400"/>
            <a:chExt cx="2602870" cy="584776"/>
          </a:xfrm>
        </p:grpSpPr>
        <p:sp>
          <p:nvSpPr>
            <p:cNvPr id="17" name="Text Box 7"/>
            <p:cNvSpPr txBox="1">
              <a:spLocks noChangeArrowheads="1"/>
            </p:cNvSpPr>
            <p:nvPr/>
          </p:nvSpPr>
          <p:spPr bwMode="auto">
            <a:xfrm>
              <a:off x="762000" y="914400"/>
              <a:ext cx="2602870" cy="584776"/>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sz="3200" b="1" dirty="0" err="1" smtClean="0">
                  <a:solidFill>
                    <a:srgbClr val="FF0000"/>
                  </a:solidFill>
                  <a:latin typeface="Times New Roman"/>
                  <a:cs typeface="Times New Roman"/>
                </a:rPr>
                <a:t>ep</a:t>
              </a:r>
              <a:r>
                <a:rPr lang="en-US" sz="3200" b="1" dirty="0" smtClean="0">
                  <a:solidFill>
                    <a:srgbClr val="FF0000"/>
                  </a:solidFill>
                  <a:latin typeface="Times New Roman"/>
                  <a:cs typeface="Times New Roman"/>
                </a:rPr>
                <a:t>      </a:t>
              </a:r>
              <a:r>
                <a:rPr lang="en-US" sz="3200" b="1" dirty="0" err="1" smtClean="0">
                  <a:solidFill>
                    <a:srgbClr val="FF0000"/>
                  </a:solidFill>
                  <a:latin typeface="Times New Roman"/>
                  <a:cs typeface="Times New Roman"/>
                </a:rPr>
                <a:t>epγ</a:t>
              </a:r>
              <a:endParaRPr lang="en-US" sz="3200" b="1" dirty="0">
                <a:solidFill>
                  <a:schemeClr val="bg2"/>
                </a:solidFill>
                <a:latin typeface="Times New Roman"/>
                <a:cs typeface="Times New Roman"/>
              </a:endParaRPr>
            </a:p>
          </p:txBody>
        </p:sp>
        <p:sp>
          <p:nvSpPr>
            <p:cNvPr id="20" name="Line 8"/>
            <p:cNvSpPr>
              <a:spLocks noChangeShapeType="1"/>
            </p:cNvSpPr>
            <p:nvPr/>
          </p:nvSpPr>
          <p:spPr bwMode="auto">
            <a:xfrm>
              <a:off x="1558560" y="1260475"/>
              <a:ext cx="457200" cy="0"/>
            </a:xfrm>
            <a:prstGeom prst="line">
              <a:avLst/>
            </a:prstGeom>
            <a:noFill/>
            <a:ln w="28575" cap="flat" cmpd="sng" algn="ctr">
              <a:solidFill>
                <a:srgbClr val="FF0000"/>
              </a:solidFill>
              <a:prstDash val="solid"/>
              <a:miter lim="800000"/>
              <a:headEnd type="none" w="med" len="med"/>
              <a:tailEnd type="arrow" w="med" len="med"/>
            </a:ln>
          </p:spPr>
          <p:txBody>
            <a:bodyPr wrap="none" anchor="ctr">
              <a:prstTxWarp prst="textNoShape">
                <a:avLst/>
              </a:prstTxWarp>
            </a:bodyPr>
            <a:lstStyle/>
            <a:p>
              <a:endParaRPr lang="en-US"/>
            </a:p>
          </p:txBody>
        </p:sp>
        <p:sp>
          <p:nvSpPr>
            <p:cNvPr id="21" name="Line 9"/>
            <p:cNvSpPr>
              <a:spLocks noChangeShapeType="1"/>
            </p:cNvSpPr>
            <p:nvPr/>
          </p:nvSpPr>
          <p:spPr bwMode="auto">
            <a:xfrm flipV="1">
              <a:off x="1382736" y="1087568"/>
              <a:ext cx="0" cy="334832"/>
            </a:xfrm>
            <a:prstGeom prst="line">
              <a:avLst/>
            </a:prstGeom>
            <a:noFill/>
            <a:ln w="9525">
              <a:solidFill>
                <a:srgbClr val="FF0000"/>
              </a:solidFill>
              <a:miter lim="800000"/>
              <a:headEnd/>
              <a:tailEnd type="triangle" w="med" len="med"/>
            </a:ln>
          </p:spPr>
          <p:txBody>
            <a:bodyPr wrap="none" anchor="ctr">
              <a:prstTxWarp prst="textNoShape">
                <a:avLst/>
              </a:prstTxWarp>
            </a:bodyPr>
            <a:lstStyle/>
            <a:p>
              <a:endParaRPr lang="en-US"/>
            </a:p>
          </p:txBody>
        </p:sp>
      </p:grpSp>
      <p:sp>
        <p:nvSpPr>
          <p:cNvPr id="25" name="TextBox 24"/>
          <p:cNvSpPr txBox="1"/>
          <p:nvPr/>
        </p:nvSpPr>
        <p:spPr>
          <a:xfrm>
            <a:off x="4859605" y="1683710"/>
            <a:ext cx="1213221" cy="338554"/>
          </a:xfrm>
          <a:prstGeom prst="rect">
            <a:avLst/>
          </a:prstGeom>
          <a:solidFill>
            <a:schemeClr val="bg1"/>
          </a:solidFill>
          <a:ln>
            <a:solidFill>
              <a:srgbClr val="000000"/>
            </a:solidFill>
          </a:ln>
        </p:spPr>
        <p:txBody>
          <a:bodyPr wrap="square" rtlCol="0">
            <a:spAutoFit/>
          </a:bodyPr>
          <a:lstStyle/>
          <a:p>
            <a:r>
              <a:rPr lang="en-US" sz="1600" dirty="0" smtClean="0">
                <a:latin typeface="Calibri"/>
                <a:cs typeface="Calibri"/>
              </a:rPr>
              <a:t>C12-12-010</a:t>
            </a:r>
          </a:p>
        </p:txBody>
      </p:sp>
      <p:sp>
        <p:nvSpPr>
          <p:cNvPr id="26" name="TextBox 25"/>
          <p:cNvSpPr txBox="1"/>
          <p:nvPr/>
        </p:nvSpPr>
        <p:spPr>
          <a:xfrm>
            <a:off x="2176820" y="1607510"/>
            <a:ext cx="1569680" cy="923330"/>
          </a:xfrm>
          <a:prstGeom prst="rect">
            <a:avLst/>
          </a:prstGeom>
          <a:solidFill>
            <a:srgbClr val="FFFFFF"/>
          </a:solidFill>
        </p:spPr>
        <p:txBody>
          <a:bodyPr wrap="square" rtlCol="0">
            <a:spAutoFit/>
          </a:bodyPr>
          <a:lstStyle/>
          <a:p>
            <a:r>
              <a:rPr lang="en-US" dirty="0" smtClean="0">
                <a:latin typeface="Calibri"/>
                <a:cs typeface="Calibri"/>
              </a:rPr>
              <a:t>polarized HD</a:t>
            </a:r>
          </a:p>
          <a:p>
            <a:r>
              <a:rPr lang="en-US" dirty="0" smtClean="0">
                <a:latin typeface="Calibri"/>
                <a:cs typeface="Calibri"/>
              </a:rPr>
              <a:t>P</a:t>
            </a:r>
            <a:r>
              <a:rPr lang="en-US" baseline="-25000" dirty="0" smtClean="0">
                <a:latin typeface="Calibri"/>
                <a:cs typeface="Calibri"/>
              </a:rPr>
              <a:t>p</a:t>
            </a:r>
            <a:r>
              <a:rPr lang="en-US" dirty="0" smtClean="0">
                <a:latin typeface="Calibri"/>
                <a:cs typeface="Calibri"/>
              </a:rPr>
              <a:t>=0.60 </a:t>
            </a:r>
          </a:p>
          <a:p>
            <a:r>
              <a:rPr lang="en-US" dirty="0" smtClean="0">
                <a:latin typeface="Calibri"/>
                <a:cs typeface="Calibri"/>
              </a:rPr>
              <a:t>Dilution = 0.8 </a:t>
            </a:r>
            <a:endParaRPr lang="en-US" dirty="0">
              <a:latin typeface="Calibri"/>
              <a:cs typeface="Calibri"/>
            </a:endParaRPr>
          </a:p>
        </p:txBody>
      </p:sp>
    </p:spTree>
  </p:cSld>
  <p:clrMapOvr>
    <a:masterClrMapping/>
  </p:clrMapOvr>
  <p:transition>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90"/>
                </a:solidFill>
                <a:latin typeface="Times New Roman"/>
                <a:cs typeface="Times New Roman"/>
              </a:rPr>
              <a:t>GPD</a:t>
            </a:r>
            <a:r>
              <a:rPr lang="en-US" dirty="0" smtClean="0">
                <a:solidFill>
                  <a:srgbClr val="FF0000"/>
                </a:solidFill>
                <a:latin typeface="Times New Roman"/>
                <a:cs typeface="Times New Roman"/>
              </a:rPr>
              <a:t> H</a:t>
            </a:r>
            <a:r>
              <a:rPr lang="en-US" dirty="0" smtClean="0"/>
              <a:t> from projected CLAS12 data</a:t>
            </a:r>
            <a:endParaRPr lang="en-US" dirty="0"/>
          </a:p>
        </p:txBody>
      </p:sp>
      <p:pic>
        <p:nvPicPr>
          <p:cNvPr id="3" name="Picture 2"/>
          <p:cNvPicPr>
            <a:picLocks noChangeAspect="1"/>
          </p:cNvPicPr>
          <p:nvPr/>
        </p:nvPicPr>
        <p:blipFill>
          <a:blip r:embed="rId2"/>
          <a:srcRect l="2941" r="37124"/>
          <a:stretch>
            <a:fillRect/>
          </a:stretch>
        </p:blipFill>
        <p:spPr>
          <a:xfrm>
            <a:off x="1638300" y="1625600"/>
            <a:ext cx="4927600" cy="4584700"/>
          </a:xfrm>
          <a:prstGeom prst="rect">
            <a:avLst/>
          </a:prstGeom>
        </p:spPr>
      </p:pic>
      <p:sp>
        <p:nvSpPr>
          <p:cNvPr id="4" name="TextBox 3"/>
          <p:cNvSpPr txBox="1"/>
          <p:nvPr/>
        </p:nvSpPr>
        <p:spPr>
          <a:xfrm>
            <a:off x="635000" y="739140"/>
            <a:ext cx="8153895" cy="338554"/>
          </a:xfrm>
          <a:prstGeom prst="rect">
            <a:avLst/>
          </a:prstGeom>
          <a:noFill/>
        </p:spPr>
        <p:txBody>
          <a:bodyPr wrap="none" rtlCol="0">
            <a:spAutoFit/>
          </a:bodyPr>
          <a:lstStyle/>
          <a:p>
            <a:r>
              <a:rPr lang="en-US" sz="1600" i="1" dirty="0" smtClean="0">
                <a:latin typeface="Times New Roman"/>
                <a:cs typeface="Times New Roman"/>
              </a:rPr>
              <a:t>Review article: M. </a:t>
            </a:r>
            <a:r>
              <a:rPr lang="en-US" sz="1600" i="1" dirty="0" err="1" smtClean="0">
                <a:latin typeface="Times New Roman"/>
                <a:cs typeface="Times New Roman"/>
              </a:rPr>
              <a:t>Guidal</a:t>
            </a:r>
            <a:r>
              <a:rPr lang="en-US" sz="1600" i="1" dirty="0" smtClean="0">
                <a:latin typeface="Times New Roman"/>
                <a:cs typeface="Times New Roman"/>
              </a:rPr>
              <a:t>, H. </a:t>
            </a:r>
            <a:r>
              <a:rPr lang="en-US" sz="1600" i="1" dirty="0" err="1" smtClean="0">
                <a:latin typeface="Times New Roman"/>
                <a:cs typeface="Times New Roman"/>
              </a:rPr>
              <a:t>Moutarde</a:t>
            </a:r>
            <a:r>
              <a:rPr lang="en-US" sz="1600" i="1" dirty="0" smtClean="0">
                <a:latin typeface="Times New Roman"/>
                <a:cs typeface="Times New Roman"/>
              </a:rPr>
              <a:t>, M. </a:t>
            </a:r>
            <a:r>
              <a:rPr lang="en-US" sz="1600" i="1" dirty="0" err="1" smtClean="0">
                <a:latin typeface="Times New Roman"/>
                <a:cs typeface="Times New Roman"/>
              </a:rPr>
              <a:t>Vanderhaeghen</a:t>
            </a:r>
            <a:r>
              <a:rPr lang="en-US" sz="1600" i="1" dirty="0" smtClean="0">
                <a:latin typeface="Times New Roman"/>
                <a:cs typeface="Times New Roman"/>
              </a:rPr>
              <a:t>, </a:t>
            </a:r>
            <a:r>
              <a:rPr lang="en-US" sz="1600" i="1" dirty="0" err="1" smtClean="0">
                <a:latin typeface="Times New Roman"/>
                <a:cs typeface="Times New Roman"/>
              </a:rPr>
              <a:t>Rept.Prog.Phys</a:t>
            </a:r>
            <a:r>
              <a:rPr lang="en-US" sz="1600" i="1" dirty="0" smtClean="0">
                <a:latin typeface="Times New Roman"/>
                <a:cs typeface="Times New Roman"/>
              </a:rPr>
              <a:t>. 76 (2013) 066202 </a:t>
            </a:r>
            <a:endParaRPr lang="en-US" sz="1600" i="1" dirty="0">
              <a:latin typeface="Times New Roman"/>
              <a:cs typeface="Times New Roman"/>
            </a:endParaRPr>
          </a:p>
        </p:txBody>
      </p:sp>
      <p:sp>
        <p:nvSpPr>
          <p:cNvPr id="5" name="TextBox 4"/>
          <p:cNvSpPr txBox="1"/>
          <p:nvPr/>
        </p:nvSpPr>
        <p:spPr>
          <a:xfrm>
            <a:off x="1435100" y="1318994"/>
            <a:ext cx="6090955" cy="369332"/>
          </a:xfrm>
          <a:prstGeom prst="rect">
            <a:avLst/>
          </a:prstGeom>
          <a:noFill/>
        </p:spPr>
        <p:txBody>
          <a:bodyPr wrap="none" rtlCol="0">
            <a:spAutoFit/>
          </a:bodyPr>
          <a:lstStyle/>
          <a:p>
            <a:r>
              <a:rPr lang="en-US" dirty="0" smtClean="0"/>
              <a:t>LO fit to all observables: </a:t>
            </a:r>
            <a:r>
              <a:rPr lang="en-US" dirty="0" err="1" smtClean="0"/>
              <a:t>σ</a:t>
            </a:r>
            <a:r>
              <a:rPr lang="en-US" dirty="0" smtClean="0"/>
              <a:t>, A</a:t>
            </a:r>
            <a:r>
              <a:rPr lang="en-US" baseline="-25000" dirty="0" smtClean="0"/>
              <a:t>LU</a:t>
            </a:r>
            <a:r>
              <a:rPr lang="en-US" dirty="0" smtClean="0"/>
              <a:t>, A</a:t>
            </a:r>
            <a:r>
              <a:rPr lang="en-US" baseline="-25000" dirty="0" smtClean="0"/>
              <a:t>UL</a:t>
            </a:r>
            <a:r>
              <a:rPr lang="en-US" dirty="0" smtClean="0"/>
              <a:t>, A</a:t>
            </a:r>
            <a:r>
              <a:rPr lang="en-US" baseline="-25000" dirty="0" smtClean="0"/>
              <a:t>LL</a:t>
            </a:r>
            <a:r>
              <a:rPr lang="en-US" dirty="0" smtClean="0"/>
              <a:t>, </a:t>
            </a:r>
            <a:r>
              <a:rPr lang="en-US" dirty="0" err="1" smtClean="0"/>
              <a:t>A</a:t>
            </a:r>
            <a:r>
              <a:rPr lang="en-US" baseline="-25000" dirty="0" err="1" smtClean="0"/>
              <a:t>Ux</a:t>
            </a:r>
            <a:r>
              <a:rPr lang="en-US" dirty="0" smtClean="0"/>
              <a:t>, </a:t>
            </a:r>
            <a:r>
              <a:rPr lang="en-US" dirty="0" err="1" smtClean="0"/>
              <a:t>A</a:t>
            </a:r>
            <a:r>
              <a:rPr lang="en-US" baseline="-25000" dirty="0" err="1" smtClean="0"/>
              <a:t>Uy</a:t>
            </a:r>
            <a:r>
              <a:rPr lang="en-US" dirty="0" smtClean="0"/>
              <a:t>, </a:t>
            </a:r>
            <a:r>
              <a:rPr lang="en-US" dirty="0" err="1" smtClean="0"/>
              <a:t>A</a:t>
            </a:r>
            <a:r>
              <a:rPr lang="en-US" baseline="-25000" dirty="0" err="1" smtClean="0"/>
              <a:t>Lx</a:t>
            </a:r>
            <a:r>
              <a:rPr lang="en-US" dirty="0" smtClean="0"/>
              <a:t>, </a:t>
            </a:r>
            <a:r>
              <a:rPr lang="en-US" dirty="0" err="1" smtClean="0"/>
              <a:t>A</a:t>
            </a:r>
            <a:r>
              <a:rPr lang="en-US" baseline="-25000" dirty="0" err="1" smtClean="0"/>
              <a:t>Ly</a:t>
            </a:r>
            <a:r>
              <a:rPr lang="en-US" dirty="0" smtClean="0"/>
              <a:t>  </a:t>
            </a:r>
            <a:endParaRPr lang="en-US" dirty="0"/>
          </a:p>
        </p:txBody>
      </p:sp>
      <p:sp>
        <p:nvSpPr>
          <p:cNvPr id="7" name="TextBox 6"/>
          <p:cNvSpPr txBox="1"/>
          <p:nvPr/>
        </p:nvSpPr>
        <p:spPr>
          <a:xfrm>
            <a:off x="6602817" y="5181600"/>
            <a:ext cx="2186078" cy="646331"/>
          </a:xfrm>
          <a:prstGeom prst="rect">
            <a:avLst/>
          </a:prstGeom>
          <a:noFill/>
        </p:spPr>
        <p:txBody>
          <a:bodyPr wrap="none" rtlCol="0">
            <a:spAutoFit/>
          </a:bodyPr>
          <a:lstStyle/>
          <a:p>
            <a:r>
              <a:rPr lang="en-US" dirty="0" smtClean="0"/>
              <a:t>For corrections see</a:t>
            </a:r>
          </a:p>
          <a:p>
            <a:r>
              <a:rPr lang="en-US" dirty="0" smtClean="0"/>
              <a:t>talk by H. </a:t>
            </a:r>
            <a:r>
              <a:rPr lang="en-US" dirty="0" err="1" smtClean="0"/>
              <a:t>Moutarde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2195513" y="1196975"/>
            <a:ext cx="1512887"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5" name="Rectangle 4"/>
          <p:cNvSpPr>
            <a:spLocks noChangeArrowheads="1"/>
          </p:cNvSpPr>
          <p:nvPr/>
        </p:nvSpPr>
        <p:spPr bwMode="auto">
          <a:xfrm>
            <a:off x="4140200" y="1773238"/>
            <a:ext cx="1152525" cy="64770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10246" name="Text Box 5"/>
          <p:cNvSpPr txBox="1">
            <a:spLocks noChangeArrowheads="1"/>
          </p:cNvSpPr>
          <p:nvPr/>
        </p:nvSpPr>
        <p:spPr bwMode="auto">
          <a:xfrm>
            <a:off x="376238" y="66087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0247" name="Rectangle 1026"/>
          <p:cNvSpPr>
            <a:spLocks noGrp="1" noChangeArrowheads="1"/>
          </p:cNvSpPr>
          <p:nvPr>
            <p:ph type="title" idx="4294967295"/>
          </p:nvPr>
        </p:nvSpPr>
        <p:spPr>
          <a:xfrm>
            <a:off x="0" y="-76201"/>
            <a:ext cx="9144000" cy="817721"/>
          </a:xfrm>
          <a:noFill/>
          <a:effectLst/>
        </p:spPr>
        <p:style>
          <a:lnRef idx="1">
            <a:schemeClr val="accent3"/>
          </a:lnRef>
          <a:fillRef idx="2">
            <a:schemeClr val="accent3"/>
          </a:fillRef>
          <a:effectRef idx="1">
            <a:schemeClr val="accent3"/>
          </a:effectRef>
          <a:fontRef idx="minor">
            <a:schemeClr val="dk1"/>
          </a:fontRef>
        </p:style>
        <p:txBody>
          <a:bodyPr/>
          <a:lstStyle/>
          <a:p>
            <a:pPr>
              <a:defRPr/>
            </a:pPr>
            <a:r>
              <a:rPr lang="en-GB" sz="3600" dirty="0" smtClean="0">
                <a:solidFill>
                  <a:srgbClr val="000090"/>
                </a:solidFill>
                <a:ea typeface="Tahoma" pitchFamily="28" charset="0"/>
                <a:cs typeface="Tahoma" pitchFamily="28" charset="0"/>
              </a:rPr>
              <a:t>The </a:t>
            </a:r>
            <a:r>
              <a:rPr lang="en-GB" dirty="0" smtClean="0">
                <a:solidFill>
                  <a:srgbClr val="000090"/>
                </a:solidFill>
                <a:ea typeface="Tahoma" pitchFamily="28" charset="0"/>
                <a:cs typeface="Tahoma" pitchFamily="28" charset="0"/>
              </a:rPr>
              <a:t>science</a:t>
            </a:r>
            <a:r>
              <a:rPr lang="en-GB" sz="3600" dirty="0" smtClean="0">
                <a:solidFill>
                  <a:srgbClr val="000090"/>
                </a:solidFill>
                <a:ea typeface="Tahoma" pitchFamily="28" charset="0"/>
                <a:cs typeface="Tahoma" pitchFamily="28" charset="0"/>
              </a:rPr>
              <a:t> </a:t>
            </a:r>
            <a:r>
              <a:rPr lang="en-GB" dirty="0" smtClean="0">
                <a:solidFill>
                  <a:srgbClr val="000090"/>
                </a:solidFill>
                <a:ea typeface="Tahoma" pitchFamily="28" charset="0"/>
                <a:cs typeface="Tahoma" pitchFamily="28" charset="0"/>
              </a:rPr>
              <a:t>program</a:t>
            </a:r>
            <a:r>
              <a:rPr lang="en-GB" sz="3600" dirty="0" smtClean="0">
                <a:solidFill>
                  <a:srgbClr val="000090"/>
                </a:solidFill>
                <a:ea typeface="Tahoma" pitchFamily="28" charset="0"/>
                <a:cs typeface="Tahoma" pitchFamily="28" charset="0"/>
              </a:rPr>
              <a:t> at JLab @ 12GeV</a:t>
            </a:r>
          </a:p>
        </p:txBody>
      </p:sp>
      <p:sp>
        <p:nvSpPr>
          <p:cNvPr id="10248" name="TextBox 11"/>
          <p:cNvSpPr txBox="1">
            <a:spLocks noChangeArrowheads="1"/>
          </p:cNvSpPr>
          <p:nvPr/>
        </p:nvSpPr>
        <p:spPr bwMode="auto">
          <a:xfrm>
            <a:off x="543133" y="779620"/>
            <a:ext cx="6682970" cy="4893647"/>
          </a:xfrm>
          <a:prstGeom prst="rect">
            <a:avLst/>
          </a:prstGeom>
          <a:noFill/>
          <a:ln w="9525">
            <a:noFill/>
            <a:miter lim="800000"/>
            <a:headEnd/>
            <a:tailEnd/>
          </a:ln>
        </p:spPr>
        <p:txBody>
          <a:bodyPr wrap="square">
            <a:prstTxWarp prst="textNoShape">
              <a:avLst/>
            </a:prstTxWarp>
            <a:spAutoFit/>
          </a:bodyPr>
          <a:lstStyle/>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Quark confinement and the role of the glue in meson and baryon spectroscopy</a:t>
            </a:r>
          </a:p>
          <a:p>
            <a:pPr>
              <a:buClr>
                <a:schemeClr val="accent2"/>
              </a:buClr>
            </a:pPr>
            <a:r>
              <a:rPr lang="en-US" sz="2400" dirty="0" smtClean="0">
                <a:solidFill>
                  <a:srgbClr val="000090"/>
                </a:solidFill>
                <a:latin typeface="Calibri"/>
                <a:ea typeface="Tahoma" charset="0"/>
                <a:cs typeface="Calibri"/>
              </a:rPr>
              <a:t> </a:t>
            </a:r>
          </a:p>
          <a:p>
            <a:pPr>
              <a:buClr>
                <a:schemeClr val="accent2"/>
              </a:buClr>
              <a:buFont typeface="Wingdings" charset="2"/>
              <a:buChar char="§"/>
            </a:pPr>
            <a:r>
              <a:rPr lang="en-US" sz="2400" dirty="0" smtClean="0">
                <a:solidFill>
                  <a:srgbClr val="000090"/>
                </a:solidFill>
                <a:latin typeface="Calibri"/>
                <a:ea typeface="Tahoma" charset="0"/>
                <a:cs typeface="Calibri"/>
              </a:rPr>
              <a:t> The 3D structure </a:t>
            </a:r>
            <a:r>
              <a:rPr lang="en-US" sz="2400" dirty="0">
                <a:solidFill>
                  <a:srgbClr val="000090"/>
                </a:solidFill>
                <a:latin typeface="Calibri"/>
                <a:ea typeface="Tahoma" charset="0"/>
                <a:cs typeface="Calibri"/>
              </a:rPr>
              <a:t>of the </a:t>
            </a:r>
            <a:r>
              <a:rPr lang="en-US" sz="2400" dirty="0" smtClean="0">
                <a:solidFill>
                  <a:srgbClr val="000090"/>
                </a:solidFill>
                <a:latin typeface="Calibri"/>
                <a:ea typeface="Tahoma" charset="0"/>
                <a:cs typeface="Calibri"/>
              </a:rPr>
              <a:t>nucleon – from form factors and </a:t>
            </a:r>
            <a:r>
              <a:rPr lang="en-US" sz="2400" dirty="0" err="1" smtClean="0">
                <a:solidFill>
                  <a:srgbClr val="000090"/>
                </a:solidFill>
                <a:latin typeface="Calibri"/>
                <a:ea typeface="Tahoma" charset="0"/>
                <a:cs typeface="Calibri"/>
              </a:rPr>
              <a:t>PDFs</a:t>
            </a:r>
            <a:r>
              <a:rPr lang="en-US" sz="2400" dirty="0" smtClean="0">
                <a:solidFill>
                  <a:srgbClr val="000090"/>
                </a:solidFill>
                <a:latin typeface="Calibri"/>
                <a:ea typeface="Tahoma" charset="0"/>
                <a:cs typeface="Calibri"/>
              </a:rPr>
              <a:t> to GPDs and </a:t>
            </a:r>
            <a:r>
              <a:rPr lang="en-US" sz="2400" dirty="0" err="1" smtClean="0">
                <a:solidFill>
                  <a:srgbClr val="000090"/>
                </a:solidFill>
                <a:latin typeface="Calibri"/>
                <a:ea typeface="Tahoma" charset="0"/>
                <a:cs typeface="Calibri"/>
              </a:rPr>
              <a:t>TMDs</a:t>
            </a:r>
            <a:endParaRPr lang="en-US" sz="2400" dirty="0" smtClean="0">
              <a:solidFill>
                <a:srgbClr val="000090"/>
              </a:solidFill>
              <a:latin typeface="Calibri"/>
              <a:ea typeface="Tahoma" charset="0"/>
              <a:cs typeface="Calibri"/>
            </a:endParaRPr>
          </a:p>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The strong interaction in nuclei – evolution of quark </a:t>
            </a:r>
            <a:r>
              <a:rPr lang="en-US" sz="2400" dirty="0" err="1" smtClean="0">
                <a:solidFill>
                  <a:srgbClr val="000090"/>
                </a:solidFill>
                <a:latin typeface="Calibri"/>
                <a:ea typeface="Tahoma" charset="0"/>
                <a:cs typeface="Calibri"/>
              </a:rPr>
              <a:t>hadronization</a:t>
            </a:r>
            <a:r>
              <a:rPr lang="en-US" sz="2400" dirty="0" smtClean="0">
                <a:solidFill>
                  <a:srgbClr val="000090"/>
                </a:solidFill>
                <a:latin typeface="Calibri"/>
                <a:ea typeface="Tahoma" charset="0"/>
                <a:cs typeface="Calibri"/>
              </a:rPr>
              <a:t>, nuclear transparency of hadrons</a:t>
            </a:r>
          </a:p>
          <a:p>
            <a:pPr>
              <a:buClr>
                <a:schemeClr val="accent2"/>
              </a:buClr>
            </a:pPr>
            <a:endParaRPr lang="en-US" sz="2400" dirty="0" smtClean="0">
              <a:solidFill>
                <a:srgbClr val="000090"/>
              </a:solidFill>
              <a:latin typeface="Calibri"/>
              <a:ea typeface="Tahoma" charset="0"/>
              <a:cs typeface="Calibri"/>
            </a:endParaRPr>
          </a:p>
          <a:p>
            <a:pPr>
              <a:buClr>
                <a:schemeClr val="accent2"/>
              </a:buClr>
              <a:buFont typeface="Wingdings" charset="2"/>
              <a:buChar char="§"/>
            </a:pPr>
            <a:r>
              <a:rPr lang="en-US" sz="2400" dirty="0" smtClean="0">
                <a:solidFill>
                  <a:srgbClr val="000090"/>
                </a:solidFill>
                <a:latin typeface="Calibri"/>
                <a:ea typeface="Tahoma" charset="0"/>
                <a:cs typeface="Calibri"/>
              </a:rPr>
              <a:t> Search for science </a:t>
            </a:r>
            <a:r>
              <a:rPr lang="en-US" sz="2400" dirty="0">
                <a:solidFill>
                  <a:srgbClr val="000090"/>
                </a:solidFill>
                <a:latin typeface="Calibri"/>
                <a:ea typeface="Tahoma" charset="0"/>
                <a:cs typeface="Calibri"/>
              </a:rPr>
              <a:t>beyond the Standard </a:t>
            </a:r>
            <a:r>
              <a:rPr lang="en-US" sz="2400" dirty="0" smtClean="0">
                <a:solidFill>
                  <a:srgbClr val="000090"/>
                </a:solidFill>
                <a:latin typeface="Calibri"/>
                <a:ea typeface="Tahoma" charset="0"/>
                <a:cs typeface="Calibri"/>
              </a:rPr>
              <a:t>Model – precision and intensity frontiers </a:t>
            </a:r>
          </a:p>
        </p:txBody>
      </p:sp>
      <p:pic>
        <p:nvPicPr>
          <p:cNvPr id="10249" name="Picture 12" descr="diffractive_rho_cartoon.jpg"/>
          <p:cNvPicPr>
            <a:picLocks noChangeAspect="1"/>
          </p:cNvPicPr>
          <p:nvPr/>
        </p:nvPicPr>
        <p:blipFill>
          <a:blip r:embed="rId3"/>
          <a:srcRect/>
          <a:stretch>
            <a:fillRect/>
          </a:stretch>
        </p:blipFill>
        <p:spPr bwMode="auto">
          <a:xfrm>
            <a:off x="7344455" y="3305839"/>
            <a:ext cx="1379537" cy="1066800"/>
          </a:xfrm>
          <a:prstGeom prst="rect">
            <a:avLst/>
          </a:prstGeom>
          <a:noFill/>
          <a:ln w="9525">
            <a:noFill/>
            <a:miter lim="800000"/>
            <a:headEnd/>
            <a:tailEnd/>
          </a:ln>
        </p:spPr>
      </p:pic>
      <p:pic>
        <p:nvPicPr>
          <p:cNvPr id="10250" name="Picture 27"/>
          <p:cNvPicPr>
            <a:picLocks noChangeAspect="1" noChangeArrowheads="1"/>
          </p:cNvPicPr>
          <p:nvPr/>
        </p:nvPicPr>
        <p:blipFill>
          <a:blip r:embed="rId4"/>
          <a:srcRect t="8525" b="8853"/>
          <a:stretch>
            <a:fillRect/>
          </a:stretch>
        </p:blipFill>
        <p:spPr bwMode="auto">
          <a:xfrm>
            <a:off x="7324474" y="828165"/>
            <a:ext cx="1295400" cy="1189037"/>
          </a:xfrm>
          <a:prstGeom prst="rect">
            <a:avLst/>
          </a:prstGeom>
          <a:noFill/>
          <a:ln w="9525">
            <a:noFill/>
            <a:miter lim="800000"/>
            <a:headEnd/>
            <a:tailEnd/>
          </a:ln>
        </p:spPr>
      </p:pic>
      <p:pic>
        <p:nvPicPr>
          <p:cNvPr id="14" name="Picture 3" descr="thumbtack"/>
          <p:cNvPicPr>
            <a:picLocks noChangeAspect="1" noChangeArrowheads="1"/>
          </p:cNvPicPr>
          <p:nvPr/>
        </p:nvPicPr>
        <p:blipFill>
          <a:blip r:embed="rId5"/>
          <a:srcRect l="6566" t="7648"/>
          <a:stretch>
            <a:fillRect/>
          </a:stretch>
        </p:blipFill>
        <p:spPr bwMode="auto">
          <a:xfrm>
            <a:off x="7047663" y="2017202"/>
            <a:ext cx="1750011" cy="1198618"/>
          </a:xfrm>
          <a:prstGeom prst="rect">
            <a:avLst/>
          </a:prstGeom>
          <a:noFill/>
          <a:ln w="9525">
            <a:noFill/>
            <a:miter lim="800000"/>
            <a:headEnd/>
            <a:tailEnd/>
          </a:ln>
        </p:spPr>
      </p:pic>
      <p:sp>
        <p:nvSpPr>
          <p:cNvPr id="11" name="TextBox 10"/>
          <p:cNvSpPr txBox="1"/>
          <p:nvPr/>
        </p:nvSpPr>
        <p:spPr>
          <a:xfrm>
            <a:off x="177800" y="5939967"/>
            <a:ext cx="8619874" cy="338554"/>
          </a:xfrm>
          <a:prstGeom prst="rect">
            <a:avLst/>
          </a:prstGeom>
          <a:noFill/>
          <a:ln>
            <a:solidFill>
              <a:srgbClr val="000000"/>
            </a:solidFill>
          </a:ln>
        </p:spPr>
        <p:txBody>
          <a:bodyPr wrap="square" rtlCol="0">
            <a:spAutoFit/>
          </a:bodyPr>
          <a:lstStyle/>
          <a:p>
            <a:r>
              <a:rPr lang="en-US" sz="1600" dirty="0" smtClean="0">
                <a:latin typeface="Times New Roman"/>
                <a:cs typeface="Times New Roman"/>
              </a:rPr>
              <a:t>Physics Opportunities with the 12 GeV Upgrade at Jefferson Lab, J. </a:t>
            </a:r>
            <a:r>
              <a:rPr lang="en-US" sz="1600" dirty="0" err="1" smtClean="0">
                <a:latin typeface="Times New Roman"/>
                <a:cs typeface="Times New Roman"/>
              </a:rPr>
              <a:t>Dudek</a:t>
            </a:r>
            <a:r>
              <a:rPr lang="en-US" sz="1600" dirty="0" smtClean="0">
                <a:latin typeface="Times New Roman"/>
                <a:cs typeface="Times New Roman"/>
              </a:rPr>
              <a:t> et al., EPJ A48 (2012) 187 </a:t>
            </a:r>
          </a:p>
        </p:txBody>
      </p:sp>
      <p:pic>
        <p:nvPicPr>
          <p:cNvPr id="12" name="Picture 48" descr="c2_all"/>
          <p:cNvPicPr>
            <a:picLocks noChangeAspect="1" noChangeArrowheads="1"/>
          </p:cNvPicPr>
          <p:nvPr/>
        </p:nvPicPr>
        <p:blipFill>
          <a:blip r:embed="rId6"/>
          <a:srcRect l="888" t="444"/>
          <a:stretch>
            <a:fillRect/>
          </a:stretch>
        </p:blipFill>
        <p:spPr bwMode="auto">
          <a:xfrm>
            <a:off x="7267143" y="4474152"/>
            <a:ext cx="1469571" cy="1401364"/>
          </a:xfrm>
          <a:prstGeom prst="rect">
            <a:avLst/>
          </a:prstGeom>
          <a:noFill/>
          <a:ln w="9525">
            <a:noFill/>
            <a:miter lim="800000"/>
            <a:headEnd/>
            <a:tailEnd/>
          </a:ln>
        </p:spPr>
      </p:pic>
    </p:spTree>
  </p:cSld>
  <p:clrMapOvr>
    <a:masterClrMapping/>
  </p:clrMapOvr>
  <p:transition>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CFF </a:t>
            </a:r>
            <a:r>
              <a:rPr lang="en-US" dirty="0" smtClean="0">
                <a:solidFill>
                  <a:srgbClr val="00C300"/>
                </a:solidFill>
                <a:latin typeface="Times New Roman"/>
                <a:cs typeface="Times New Roman"/>
              </a:rPr>
              <a:t>E</a:t>
            </a:r>
            <a:r>
              <a:rPr lang="en-US" dirty="0" smtClean="0"/>
              <a:t> from projected CLAS12 data</a:t>
            </a:r>
            <a:endParaRPr lang="en-US" dirty="0"/>
          </a:p>
        </p:txBody>
      </p:sp>
      <p:pic>
        <p:nvPicPr>
          <p:cNvPr id="3" name="Picture 2"/>
          <p:cNvPicPr>
            <a:picLocks noChangeAspect="1"/>
          </p:cNvPicPr>
          <p:nvPr/>
        </p:nvPicPr>
        <p:blipFill>
          <a:blip r:embed="rId2"/>
          <a:stretch>
            <a:fillRect/>
          </a:stretch>
        </p:blipFill>
        <p:spPr>
          <a:xfrm>
            <a:off x="346735" y="1548155"/>
            <a:ext cx="4276066" cy="4358430"/>
          </a:xfrm>
          <a:prstGeom prst="rect">
            <a:avLst/>
          </a:prstGeom>
        </p:spPr>
      </p:pic>
      <p:pic>
        <p:nvPicPr>
          <p:cNvPr id="4" name="Picture 3"/>
          <p:cNvPicPr>
            <a:picLocks noChangeAspect="1"/>
          </p:cNvPicPr>
          <p:nvPr/>
        </p:nvPicPr>
        <p:blipFill>
          <a:blip r:embed="rId3"/>
          <a:stretch>
            <a:fillRect/>
          </a:stretch>
        </p:blipFill>
        <p:spPr>
          <a:xfrm>
            <a:off x="4663439" y="1540539"/>
            <a:ext cx="4370291" cy="439130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89"/>
            <a:ext cx="9144000" cy="708554"/>
          </a:xfrm>
        </p:spPr>
        <p:txBody>
          <a:bodyPr>
            <a:noAutofit/>
          </a:bodyPr>
          <a:lstStyle/>
          <a:p>
            <a:r>
              <a:rPr lang="en-US" sz="3600" dirty="0" smtClean="0">
                <a:solidFill>
                  <a:srgbClr val="000090"/>
                </a:solidFill>
              </a:rPr>
              <a:t>Projected quark densities in impact parameter</a:t>
            </a:r>
            <a:endParaRPr lang="en-US" sz="3600" dirty="0">
              <a:solidFill>
                <a:srgbClr val="000090"/>
              </a:solidFill>
            </a:endParaRPr>
          </a:p>
        </p:txBody>
      </p:sp>
      <p:pic>
        <p:nvPicPr>
          <p:cNvPr id="9" name="Picture 2"/>
          <p:cNvPicPr>
            <a:picLocks noChangeAspect="1" noChangeArrowheads="1"/>
          </p:cNvPicPr>
          <p:nvPr/>
        </p:nvPicPr>
        <p:blipFill>
          <a:blip r:embed="rId2" cstate="print"/>
          <a:srcRect/>
          <a:stretch>
            <a:fillRect/>
          </a:stretch>
        </p:blipFill>
        <p:spPr bwMode="auto">
          <a:xfrm>
            <a:off x="1877166" y="773000"/>
            <a:ext cx="5934166" cy="762000"/>
          </a:xfrm>
          <a:prstGeom prst="rect">
            <a:avLst/>
          </a:prstGeom>
          <a:noFill/>
          <a:ln w="9525">
            <a:noFill/>
            <a:miter lim="800000"/>
            <a:headEnd/>
            <a:tailEnd/>
          </a:ln>
        </p:spPr>
      </p:pic>
      <p:pic>
        <p:nvPicPr>
          <p:cNvPr id="11" name="Picture 10" descr="dipole_nucl_transv_distr.png"/>
          <p:cNvPicPr>
            <a:picLocks noChangeAspect="1"/>
          </p:cNvPicPr>
          <p:nvPr/>
        </p:nvPicPr>
        <p:blipFill>
          <a:blip r:embed="rId3" cstate="print"/>
          <a:srcRect l="32658" r="33723"/>
          <a:stretch>
            <a:fillRect/>
          </a:stretch>
        </p:blipFill>
        <p:spPr>
          <a:xfrm>
            <a:off x="493672" y="1448569"/>
            <a:ext cx="2326584" cy="4467041"/>
          </a:xfrm>
          <a:prstGeom prst="rect">
            <a:avLst/>
          </a:prstGeom>
          <a:ln>
            <a:noFill/>
          </a:ln>
          <a:effectLst>
            <a:outerShdw blurRad="50800" dist="50800" dir="2700000">
              <a:srgbClr val="000000">
                <a:alpha val="43000"/>
              </a:srgbClr>
            </a:outerShdw>
          </a:effectLst>
        </p:spPr>
      </p:pic>
      <p:grpSp>
        <p:nvGrpSpPr>
          <p:cNvPr id="3" name="Group 14"/>
          <p:cNvGrpSpPr/>
          <p:nvPr/>
        </p:nvGrpSpPr>
        <p:grpSpPr>
          <a:xfrm>
            <a:off x="2899233" y="1490048"/>
            <a:ext cx="2516531" cy="4983555"/>
            <a:chOff x="6459463" y="1821569"/>
            <a:chExt cx="2299699" cy="4732914"/>
          </a:xfrm>
        </p:grpSpPr>
        <p:sp>
          <p:nvSpPr>
            <p:cNvPr id="8" name="Title 1"/>
            <p:cNvSpPr txBox="1">
              <a:spLocks/>
            </p:cNvSpPr>
            <p:nvPr/>
          </p:nvSpPr>
          <p:spPr bwMode="auto">
            <a:xfrm>
              <a:off x="6629400" y="5981016"/>
              <a:ext cx="2129762"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a:t>
              </a:r>
              <a:r>
                <a:rPr kumimoji="0" lang="en-US" sz="1800" b="1" i="0" u="none" strike="noStrike" kern="0" cap="none" spc="0" normalizeH="0" noProof="0" dirty="0" smtClean="0">
                  <a:ln>
                    <a:noFill/>
                  </a:ln>
                  <a:solidFill>
                    <a:schemeClr val="tx2"/>
                  </a:solidFill>
                  <a:uLnTx/>
                  <a:uFillTx/>
                  <a:latin typeface="Arial" pitchFamily="34" charset="0"/>
                  <a:ea typeface="+mj-ea"/>
                  <a:cs typeface="Arial" pitchFamily="34" charset="0"/>
                </a:rPr>
                <a:t>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E</a:t>
              </a:r>
              <a:r>
                <a:rPr kumimoji="0" lang="en-US" sz="1800" b="1" i="0" u="none" strike="noStrike" kern="0" cap="none" spc="0" normalizeH="0" noProof="0" dirty="0" smtClean="0">
                  <a:ln>
                    <a:noFill/>
                  </a:ln>
                  <a:solidFill>
                    <a:srgbClr val="FF0000"/>
                  </a:solidFill>
                  <a:uLnTx/>
                  <a:uFillTx/>
                  <a:latin typeface="Arial" pitchFamily="34" charset="0"/>
                  <a:ea typeface="+mj-ea"/>
                  <a:cs typeface="Arial" pitchFamily="34" charset="0"/>
                </a:rPr>
                <a:t>   </a:t>
              </a:r>
              <a:endParaRPr kumimoji="0" lang="en-US" sz="1800" b="1" i="0" u="none" strike="noStrike" kern="0" cap="none" spc="0" normalizeH="0" baseline="0" noProof="0" dirty="0">
                <a:ln>
                  <a:noFill/>
                </a:ln>
                <a:solidFill>
                  <a:schemeClr val="tx2"/>
                </a:solidFill>
                <a:uLnTx/>
                <a:uFillTx/>
                <a:latin typeface="Arial" pitchFamily="34" charset="0"/>
                <a:ea typeface="+mj-ea"/>
                <a:cs typeface="Arial" pitchFamily="34" charset="0"/>
              </a:endParaRPr>
            </a:p>
          </p:txBody>
        </p:sp>
        <p:grpSp>
          <p:nvGrpSpPr>
            <p:cNvPr id="4" name="Group 13"/>
            <p:cNvGrpSpPr/>
            <p:nvPr/>
          </p:nvGrpSpPr>
          <p:grpSpPr>
            <a:xfrm>
              <a:off x="6459463" y="1821569"/>
              <a:ext cx="2269469" cy="4191000"/>
              <a:chOff x="6459463" y="1821569"/>
              <a:chExt cx="2269469" cy="4191000"/>
            </a:xfrm>
          </p:grpSpPr>
          <p:pic>
            <p:nvPicPr>
              <p:cNvPr id="13" name="Picture 12" descr="Eonly_nucl_transv_distr.png"/>
              <p:cNvPicPr>
                <a:picLocks noChangeAspect="1"/>
              </p:cNvPicPr>
              <p:nvPr/>
            </p:nvPicPr>
            <p:blipFill>
              <a:blip r:embed="rId4" cstate="print"/>
              <a:srcRect l="34087" r="33110" b="48918"/>
              <a:stretch>
                <a:fillRect/>
              </a:stretch>
            </p:blipFill>
            <p:spPr>
              <a:xfrm>
                <a:off x="6599143" y="1821569"/>
                <a:ext cx="2129762" cy="2140831"/>
              </a:xfrm>
              <a:prstGeom prst="rect">
                <a:avLst/>
              </a:prstGeom>
              <a:ln>
                <a:noFill/>
              </a:ln>
              <a:effectLst>
                <a:outerShdw blurRad="50800" dist="63500" dir="2700000">
                  <a:srgbClr val="000000">
                    <a:alpha val="43000"/>
                  </a:srgbClr>
                </a:outerShdw>
              </a:effectLst>
            </p:spPr>
          </p:pic>
          <p:pic>
            <p:nvPicPr>
              <p:cNvPr id="10" name="Picture 9" descr="Eonly_nucl_transv_distr.png"/>
              <p:cNvPicPr>
                <a:picLocks noChangeAspect="1"/>
              </p:cNvPicPr>
              <p:nvPr/>
            </p:nvPicPr>
            <p:blipFill>
              <a:blip r:embed="rId4" cstate="print"/>
              <a:srcRect l="31935" t="50476" r="33110"/>
              <a:stretch>
                <a:fillRect/>
              </a:stretch>
            </p:blipFill>
            <p:spPr>
              <a:xfrm>
                <a:off x="6459463" y="3937000"/>
                <a:ext cx="2269469" cy="2075569"/>
              </a:xfrm>
              <a:prstGeom prst="rect">
                <a:avLst/>
              </a:prstGeom>
              <a:ln>
                <a:noFill/>
              </a:ln>
              <a:effectLst>
                <a:outerShdw blurRad="50800" dist="63500" dir="2700000">
                  <a:srgbClr val="000000">
                    <a:alpha val="43000"/>
                  </a:srgbClr>
                </a:outerShdw>
              </a:effectLst>
            </p:spPr>
          </p:pic>
        </p:grpSp>
      </p:grpSp>
      <p:sp>
        <p:nvSpPr>
          <p:cNvPr id="16" name="TextBox 15"/>
          <p:cNvSpPr txBox="1"/>
          <p:nvPr/>
        </p:nvSpPr>
        <p:spPr>
          <a:xfrm>
            <a:off x="5778969" y="2302503"/>
            <a:ext cx="3020854" cy="2616101"/>
          </a:xfrm>
          <a:prstGeom prst="rect">
            <a:avLst/>
          </a:prstGeom>
          <a:noFill/>
          <a:ln>
            <a:solidFill>
              <a:srgbClr val="000090"/>
            </a:solidFill>
          </a:ln>
          <a:effectLst/>
        </p:spPr>
        <p:txBody>
          <a:bodyPr wrap="square" rtlCol="0">
            <a:spAutoFit/>
          </a:bodyPr>
          <a:lstStyle/>
          <a:p>
            <a:pPr>
              <a:buFont typeface="Wingdings" charset="2"/>
              <a:buChar char="§"/>
            </a:pPr>
            <a:r>
              <a:rPr lang="en-US" dirty="0" smtClean="0">
                <a:latin typeface="Calibri"/>
                <a:cs typeface="Calibri"/>
              </a:rPr>
              <a:t> Fourier transform of GPDs to access quark densities in impact parameter space. </a:t>
            </a:r>
          </a:p>
          <a:p>
            <a:pPr>
              <a:buFont typeface="Wingdings" charset="2"/>
              <a:buChar char="§"/>
            </a:pPr>
            <a:endParaRPr lang="en-US" dirty="0" smtClean="0">
              <a:latin typeface="Calibri"/>
              <a:cs typeface="Calibri"/>
            </a:endParaRPr>
          </a:p>
          <a:p>
            <a:pPr>
              <a:buFont typeface="Wingdings" charset="2"/>
              <a:buChar char="§"/>
            </a:pPr>
            <a:r>
              <a:rPr lang="en-US" dirty="0" smtClean="0">
                <a:latin typeface="Calibri"/>
                <a:cs typeface="Calibri"/>
              </a:rPr>
              <a:t> GPD </a:t>
            </a:r>
            <a:r>
              <a:rPr lang="en-US" sz="2000" b="1" i="1" dirty="0" smtClean="0">
                <a:solidFill>
                  <a:srgbClr val="FF0000"/>
                </a:solidFill>
                <a:latin typeface="Calibri"/>
                <a:cs typeface="Calibri"/>
              </a:rPr>
              <a:t>E </a:t>
            </a:r>
            <a:r>
              <a:rPr lang="en-US" dirty="0" smtClean="0">
                <a:latin typeface="Calibri"/>
                <a:cs typeface="Calibri"/>
              </a:rPr>
              <a:t>probes the </a:t>
            </a:r>
            <a:r>
              <a:rPr lang="en-US" dirty="0" err="1" smtClean="0">
                <a:latin typeface="Calibri"/>
                <a:cs typeface="Calibri"/>
              </a:rPr>
              <a:t>u</a:t>
            </a:r>
            <a:r>
              <a:rPr lang="en-US" dirty="0" smtClean="0">
                <a:latin typeface="Calibri"/>
                <a:cs typeface="Calibri"/>
              </a:rPr>
              <a:t>- and </a:t>
            </a:r>
            <a:r>
              <a:rPr lang="en-US" dirty="0" err="1" smtClean="0">
                <a:latin typeface="Calibri"/>
                <a:cs typeface="Calibri"/>
              </a:rPr>
              <a:t>d</a:t>
            </a:r>
            <a:r>
              <a:rPr lang="en-US" dirty="0" smtClean="0">
                <a:latin typeface="Calibri"/>
                <a:cs typeface="Calibri"/>
              </a:rPr>
              <a:t>-quark separation in impact parameter space. Transversely polarized proton shows flavor dipole. </a:t>
            </a:r>
          </a:p>
        </p:txBody>
      </p:sp>
      <p:sp>
        <p:nvSpPr>
          <p:cNvPr id="19" name="Title 1"/>
          <p:cNvSpPr txBox="1">
            <a:spLocks/>
          </p:cNvSpPr>
          <p:nvPr/>
        </p:nvSpPr>
        <p:spPr bwMode="auto">
          <a:xfrm>
            <a:off x="522868" y="5883488"/>
            <a:ext cx="2466280" cy="5734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Contribution</a:t>
            </a:r>
            <a:r>
              <a:rPr kumimoji="0" lang="en-US" sz="1800" b="1" i="0" u="none" strike="noStrike" kern="0" cap="none" spc="0" normalizeH="0" noProof="0" dirty="0" smtClean="0">
                <a:ln>
                  <a:noFill/>
                </a:ln>
                <a:solidFill>
                  <a:schemeClr val="tx2"/>
                </a:solidFill>
                <a:effectLst>
                  <a:outerShdw blurRad="38100" dist="38100" dir="2700000" algn="tl">
                    <a:srgbClr val="000000">
                      <a:alpha val="43137"/>
                    </a:srgbClr>
                  </a:outerShdw>
                </a:effectLst>
                <a:uLnTx/>
                <a:uFillTx/>
                <a:latin typeface="Arial" pitchFamily="34" charset="0"/>
                <a:ea typeface="+mj-ea"/>
                <a:cs typeface="Arial" pitchFamily="34" charset="0"/>
              </a:rPr>
              <a:t> of </a:t>
            </a:r>
            <a:r>
              <a:rPr kumimoji="0" lang="en-US" sz="2000" b="1" i="1" u="none" strike="noStrike" kern="0" cap="none" spc="0" normalizeH="0" noProof="0" dirty="0" smtClean="0">
                <a:ln>
                  <a:noFill/>
                </a:ln>
                <a:solidFill>
                  <a:srgbClr val="FF0000"/>
                </a:solidFill>
                <a:uLnTx/>
                <a:uFillTx/>
                <a:latin typeface="Times New Roman"/>
                <a:ea typeface="+mj-ea"/>
                <a:cs typeface="Times New Roman"/>
              </a:rPr>
              <a:t>H+E</a:t>
            </a:r>
            <a:r>
              <a:rPr kumimoji="0" lang="en-US" sz="2000" b="1" i="0" u="none" strike="noStrike" kern="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a:ea typeface="+mj-ea"/>
                <a:cs typeface="Times New Roman"/>
              </a:rPr>
              <a:t>   </a:t>
            </a:r>
            <a:endParaRPr kumimoji="0" lang="en-US" sz="2000" b="1" i="0" u="none" strike="noStrike" kern="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a:ea typeface="+mj-ea"/>
              <a:cs typeface="Times New Roman"/>
            </a:endParaRPr>
          </a:p>
        </p:txBody>
      </p:sp>
    </p:spTree>
  </p:cSld>
  <p:clrMapOvr>
    <a:masterClrMapping/>
  </p:clrMapOvr>
  <p:transition>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dirty="0" smtClean="0">
                <a:latin typeface="Calibri"/>
                <a:cs typeface="Calibri"/>
              </a:rPr>
              <a:t>Beam asymmetries </a:t>
            </a:r>
            <a:r>
              <a:rPr lang="en-US" dirty="0" smtClean="0">
                <a:solidFill>
                  <a:srgbClr val="FF0000"/>
                </a:solidFill>
                <a:latin typeface="Calibri"/>
                <a:cs typeface="Calibri"/>
              </a:rPr>
              <a:t>A</a:t>
            </a:r>
            <a:r>
              <a:rPr lang="en-US" baseline="-25000" dirty="0" smtClean="0">
                <a:solidFill>
                  <a:srgbClr val="FF0000"/>
                </a:solidFill>
                <a:latin typeface="Calibri"/>
                <a:cs typeface="Calibri"/>
              </a:rPr>
              <a:t>LU</a:t>
            </a:r>
            <a:r>
              <a:rPr lang="en-US" dirty="0" smtClean="0">
                <a:latin typeface="Calibri"/>
                <a:cs typeface="Calibri"/>
              </a:rPr>
              <a:t> for neutrons </a:t>
            </a:r>
            <a:endParaRPr lang="en-US" dirty="0">
              <a:latin typeface="Calibri"/>
              <a:cs typeface="Calibri"/>
            </a:endParaRPr>
          </a:p>
        </p:txBody>
      </p:sp>
      <p:sp>
        <p:nvSpPr>
          <p:cNvPr id="11" name="Rectangle 10"/>
          <p:cNvSpPr/>
          <p:nvPr/>
        </p:nvSpPr>
        <p:spPr bwMode="auto">
          <a:xfrm>
            <a:off x="7874000" y="1651000"/>
            <a:ext cx="2190750" cy="869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8" name="TextBox 17"/>
          <p:cNvSpPr txBox="1"/>
          <p:nvPr/>
        </p:nvSpPr>
        <p:spPr>
          <a:xfrm>
            <a:off x="1059238" y="5880099"/>
            <a:ext cx="7411661" cy="369332"/>
          </a:xfrm>
          <a:prstGeom prst="rect">
            <a:avLst/>
          </a:prstGeom>
          <a:solidFill>
            <a:srgbClr val="CCFFCC"/>
          </a:solidFill>
          <a:ln>
            <a:solidFill>
              <a:srgbClr val="FF0000"/>
            </a:solidFill>
          </a:ln>
        </p:spPr>
        <p:txBody>
          <a:bodyPr wrap="square" rtlCol="0">
            <a:spAutoFit/>
          </a:bodyPr>
          <a:lstStyle/>
          <a:p>
            <a:r>
              <a:rPr lang="en-US" b="1" dirty="0" smtClean="0">
                <a:solidFill>
                  <a:srgbClr val="FF0000"/>
                </a:solidFill>
              </a:rPr>
              <a:t>A</a:t>
            </a:r>
            <a:r>
              <a:rPr lang="en-US" b="1" baseline="-25000" dirty="0" smtClean="0">
                <a:solidFill>
                  <a:srgbClr val="FF0000"/>
                </a:solidFill>
              </a:rPr>
              <a:t>LU</a:t>
            </a:r>
            <a:r>
              <a:rPr lang="en-US" dirty="0" smtClean="0"/>
              <a:t> is highly sensitive to </a:t>
            </a:r>
            <a:r>
              <a:rPr lang="en-US" dirty="0" err="1" smtClean="0"/>
              <a:t>d</a:t>
            </a:r>
            <a:r>
              <a:rPr lang="en-US" dirty="0" smtClean="0"/>
              <a:t>-quark </a:t>
            </a:r>
            <a:r>
              <a:rPr lang="en-US" dirty="0" err="1" smtClean="0"/>
              <a:t>helicity</a:t>
            </a:r>
            <a:r>
              <a:rPr lang="en-US" dirty="0" smtClean="0"/>
              <a:t> contribution to nucleon spin.</a:t>
            </a:r>
            <a:endParaRPr lang="en-US" dirty="0"/>
          </a:p>
        </p:txBody>
      </p:sp>
      <p:sp>
        <p:nvSpPr>
          <p:cNvPr id="19" name="TextBox 18"/>
          <p:cNvSpPr txBox="1"/>
          <p:nvPr/>
        </p:nvSpPr>
        <p:spPr>
          <a:xfrm rot="16200000">
            <a:off x="4826083" y="2138316"/>
            <a:ext cx="548172" cy="369332"/>
          </a:xfrm>
          <a:prstGeom prst="rect">
            <a:avLst/>
          </a:prstGeom>
          <a:noFill/>
        </p:spPr>
        <p:txBody>
          <a:bodyPr wrap="none" rtlCol="0">
            <a:spAutoFit/>
          </a:bodyPr>
          <a:lstStyle/>
          <a:p>
            <a:r>
              <a:rPr lang="en-US" dirty="0" smtClean="0"/>
              <a:t>A</a:t>
            </a:r>
            <a:r>
              <a:rPr lang="en-US" baseline="-25000" dirty="0" smtClean="0"/>
              <a:t>LU</a:t>
            </a:r>
            <a:endParaRPr lang="en-US" baseline="-25000" dirty="0"/>
          </a:p>
        </p:txBody>
      </p:sp>
      <p:sp>
        <p:nvSpPr>
          <p:cNvPr id="9" name="TextBox 8"/>
          <p:cNvSpPr txBox="1"/>
          <p:nvPr/>
        </p:nvSpPr>
        <p:spPr>
          <a:xfrm>
            <a:off x="40009" y="988536"/>
            <a:ext cx="1019229" cy="307777"/>
          </a:xfrm>
          <a:prstGeom prst="rect">
            <a:avLst/>
          </a:prstGeom>
          <a:noFill/>
          <a:ln>
            <a:solidFill>
              <a:schemeClr val="tx1"/>
            </a:solidFill>
          </a:ln>
        </p:spPr>
        <p:txBody>
          <a:bodyPr wrap="none" rtlCol="0">
            <a:spAutoFit/>
          </a:bodyPr>
          <a:lstStyle/>
          <a:p>
            <a:r>
              <a:rPr lang="en-US" sz="1400" dirty="0" smtClean="0">
                <a:latin typeface="Calibri"/>
                <a:cs typeface="Calibri"/>
              </a:rPr>
              <a:t>E12-11-003</a:t>
            </a:r>
            <a:endParaRPr lang="en-US" sz="1400" dirty="0">
              <a:latin typeface="Calibri"/>
              <a:cs typeface="Calibri"/>
            </a:endParaRPr>
          </a:p>
        </p:txBody>
      </p:sp>
      <p:pic>
        <p:nvPicPr>
          <p:cNvPr id="10" name="Picture 9"/>
          <p:cNvPicPr>
            <a:picLocks noChangeAspect="1"/>
          </p:cNvPicPr>
          <p:nvPr/>
        </p:nvPicPr>
        <p:blipFill>
          <a:blip r:embed="rId2"/>
          <a:stretch>
            <a:fillRect/>
          </a:stretch>
        </p:blipFill>
        <p:spPr>
          <a:xfrm>
            <a:off x="434340" y="1902460"/>
            <a:ext cx="4921637" cy="3814763"/>
          </a:xfrm>
          <a:prstGeom prst="rect">
            <a:avLst/>
          </a:prstGeom>
        </p:spPr>
      </p:pic>
      <p:sp>
        <p:nvSpPr>
          <p:cNvPr id="8" name="TextBox 7"/>
          <p:cNvSpPr txBox="1"/>
          <p:nvPr/>
        </p:nvSpPr>
        <p:spPr>
          <a:xfrm>
            <a:off x="1465638" y="958502"/>
            <a:ext cx="1808208" cy="646331"/>
          </a:xfrm>
          <a:prstGeom prst="rect">
            <a:avLst/>
          </a:prstGeom>
          <a:solidFill>
            <a:srgbClr val="FFFFFF"/>
          </a:solidFill>
          <a:ln>
            <a:solidFill>
              <a:schemeClr val="tx1"/>
            </a:solidFill>
          </a:ln>
        </p:spPr>
        <p:txBody>
          <a:bodyPr wrap="square" rtlCol="0">
            <a:spAutoFit/>
          </a:bodyPr>
          <a:lstStyle/>
          <a:p>
            <a:r>
              <a:rPr lang="en-US" dirty="0" smtClean="0">
                <a:latin typeface="Calibri"/>
                <a:cs typeface="Calibri"/>
              </a:rPr>
              <a:t>Total of 588 bins in </a:t>
            </a:r>
            <a:r>
              <a:rPr lang="en-US" dirty="0" err="1" smtClean="0">
                <a:latin typeface="Calibri"/>
                <a:cs typeface="Calibri"/>
              </a:rPr>
              <a:t>t</a:t>
            </a:r>
            <a:r>
              <a:rPr lang="en-US" dirty="0" smtClean="0">
                <a:latin typeface="Calibri"/>
                <a:cs typeface="Calibri"/>
              </a:rPr>
              <a:t>, Q</a:t>
            </a:r>
            <a:r>
              <a:rPr lang="en-US" baseline="30000" dirty="0" smtClean="0">
                <a:latin typeface="Calibri"/>
                <a:cs typeface="Calibri"/>
              </a:rPr>
              <a:t>2</a:t>
            </a:r>
            <a:r>
              <a:rPr lang="en-US" dirty="0" smtClean="0">
                <a:latin typeface="Calibri"/>
                <a:cs typeface="Calibri"/>
              </a:rPr>
              <a:t>, </a:t>
            </a:r>
            <a:r>
              <a:rPr lang="en-US" dirty="0" err="1" smtClean="0">
                <a:latin typeface="Calibri"/>
                <a:cs typeface="Calibri"/>
              </a:rPr>
              <a:t>x</a:t>
            </a:r>
            <a:r>
              <a:rPr lang="en-US" baseline="-25000" dirty="0" err="1" smtClean="0">
                <a:latin typeface="Calibri"/>
                <a:cs typeface="Calibri"/>
              </a:rPr>
              <a:t>B</a:t>
            </a:r>
            <a:r>
              <a:rPr lang="en-US" dirty="0" smtClean="0">
                <a:latin typeface="Calibri"/>
                <a:cs typeface="Calibri"/>
              </a:rPr>
              <a:t>, </a:t>
            </a:r>
            <a:r>
              <a:rPr lang="en-US" dirty="0" err="1" smtClean="0">
                <a:latin typeface="Calibri"/>
                <a:cs typeface="Calibri"/>
              </a:rPr>
              <a:t>φ</a:t>
            </a:r>
            <a:r>
              <a:rPr lang="en-US" dirty="0" smtClean="0">
                <a:latin typeface="Calibri"/>
                <a:cs typeface="Calibri"/>
              </a:rPr>
              <a:t> </a:t>
            </a:r>
            <a:endParaRPr lang="en-US" dirty="0">
              <a:latin typeface="Calibri"/>
              <a:cs typeface="Calibri"/>
            </a:endParaRPr>
          </a:p>
        </p:txBody>
      </p:sp>
      <p:grpSp>
        <p:nvGrpSpPr>
          <p:cNvPr id="16" name="Group 15"/>
          <p:cNvGrpSpPr/>
          <p:nvPr/>
        </p:nvGrpSpPr>
        <p:grpSpPr>
          <a:xfrm>
            <a:off x="5354320" y="1281668"/>
            <a:ext cx="3749040" cy="3925592"/>
            <a:chOff x="5354320" y="1281668"/>
            <a:chExt cx="3749040" cy="3925592"/>
          </a:xfrm>
        </p:grpSpPr>
        <p:pic>
          <p:nvPicPr>
            <p:cNvPr id="13" name="Image 7" descr="CND_beau.jpg"/>
            <p:cNvPicPr>
              <a:picLocks noChangeAspect="1"/>
            </p:cNvPicPr>
            <p:nvPr/>
          </p:nvPicPr>
          <p:blipFill>
            <a:blip r:embed="rId3" cstate="print"/>
            <a:srcRect l="9559" r="4412"/>
            <a:stretch>
              <a:fillRect/>
            </a:stretch>
          </p:blipFill>
          <p:spPr>
            <a:xfrm>
              <a:off x="5354320" y="1938867"/>
              <a:ext cx="3749040" cy="3268393"/>
            </a:xfrm>
            <a:prstGeom prst="rect">
              <a:avLst/>
            </a:prstGeom>
          </p:spPr>
        </p:pic>
        <p:sp>
          <p:nvSpPr>
            <p:cNvPr id="14" name="TextBox 13"/>
            <p:cNvSpPr txBox="1"/>
            <p:nvPr/>
          </p:nvSpPr>
          <p:spPr>
            <a:xfrm>
              <a:off x="5689600" y="1281668"/>
              <a:ext cx="2750648" cy="369332"/>
            </a:xfrm>
            <a:prstGeom prst="rect">
              <a:avLst/>
            </a:prstGeom>
            <a:noFill/>
            <a:ln>
              <a:solidFill>
                <a:schemeClr val="tx1"/>
              </a:solidFill>
            </a:ln>
          </p:spPr>
          <p:txBody>
            <a:bodyPr wrap="none" rtlCol="0">
              <a:spAutoFit/>
            </a:bodyPr>
            <a:lstStyle/>
            <a:p>
              <a:r>
                <a:rPr lang="en-US" dirty="0" smtClean="0"/>
                <a:t>Central Neutron Detector</a:t>
              </a:r>
              <a:endParaRPr lang="en-US" dirty="0"/>
            </a:p>
          </p:txBody>
        </p:sp>
      </p:grpSp>
      <p:sp>
        <p:nvSpPr>
          <p:cNvPr id="7" name="TextBox 6"/>
          <p:cNvSpPr txBox="1"/>
          <p:nvPr/>
        </p:nvSpPr>
        <p:spPr>
          <a:xfrm>
            <a:off x="3606800" y="988536"/>
            <a:ext cx="1148747" cy="738664"/>
          </a:xfrm>
          <a:prstGeom prst="rect">
            <a:avLst/>
          </a:prstGeom>
          <a:noFill/>
          <a:ln>
            <a:solidFill>
              <a:schemeClr val="tx1"/>
            </a:solidFill>
          </a:ln>
        </p:spPr>
        <p:txBody>
          <a:bodyPr wrap="square" rtlCol="0">
            <a:spAutoFit/>
          </a:bodyPr>
          <a:lstStyle/>
          <a:p>
            <a:r>
              <a:rPr lang="en-US" sz="1400" dirty="0" err="1" smtClean="0">
                <a:latin typeface="Calibri"/>
                <a:cs typeface="Calibri"/>
              </a:rPr>
              <a:t>t</a:t>
            </a:r>
            <a:r>
              <a:rPr lang="en-US" sz="1400" dirty="0" smtClean="0">
                <a:latin typeface="Calibri"/>
                <a:cs typeface="Calibri"/>
              </a:rPr>
              <a:t>=-0.35GeV</a:t>
            </a:r>
            <a:r>
              <a:rPr lang="en-US" sz="1400" baseline="30000" dirty="0" smtClean="0">
                <a:latin typeface="Calibri"/>
                <a:cs typeface="Calibri"/>
              </a:rPr>
              <a:t>2</a:t>
            </a:r>
            <a:r>
              <a:rPr lang="en-US" sz="1400" dirty="0" smtClean="0">
                <a:latin typeface="Calibri"/>
                <a:cs typeface="Calibri"/>
              </a:rPr>
              <a:t> </a:t>
            </a:r>
          </a:p>
          <a:p>
            <a:r>
              <a:rPr lang="en-US" sz="1400" dirty="0" smtClean="0">
                <a:latin typeface="Calibri"/>
                <a:cs typeface="Calibri"/>
              </a:rPr>
              <a:t>Q</a:t>
            </a:r>
            <a:r>
              <a:rPr lang="en-US" sz="1400" baseline="30000" dirty="0" smtClean="0">
                <a:latin typeface="Calibri"/>
                <a:cs typeface="Calibri"/>
              </a:rPr>
              <a:t>2</a:t>
            </a:r>
            <a:r>
              <a:rPr lang="en-US" sz="1400" dirty="0" smtClean="0">
                <a:latin typeface="Calibri"/>
                <a:cs typeface="Calibri"/>
              </a:rPr>
              <a:t>=2.75GeV</a:t>
            </a:r>
            <a:r>
              <a:rPr lang="en-US" sz="1400" baseline="30000" dirty="0" smtClean="0">
                <a:latin typeface="Calibri"/>
                <a:cs typeface="Calibri"/>
              </a:rPr>
              <a:t>2</a:t>
            </a:r>
            <a:r>
              <a:rPr lang="en-US" sz="1400" dirty="0" smtClean="0">
                <a:latin typeface="Calibri"/>
                <a:cs typeface="Calibri"/>
              </a:rPr>
              <a:t> </a:t>
            </a:r>
            <a:r>
              <a:rPr lang="en-US" sz="1400" dirty="0" err="1" smtClean="0">
                <a:latin typeface="Calibri"/>
                <a:cs typeface="Calibri"/>
              </a:rPr>
              <a:t>x</a:t>
            </a:r>
            <a:r>
              <a:rPr lang="en-US" sz="1400" baseline="-25000" dirty="0" err="1" smtClean="0">
                <a:latin typeface="Calibri"/>
                <a:cs typeface="Calibri"/>
              </a:rPr>
              <a:t>B</a:t>
            </a:r>
            <a:r>
              <a:rPr lang="en-US" sz="1400" dirty="0" smtClean="0">
                <a:latin typeface="Calibri"/>
                <a:cs typeface="Calibri"/>
              </a:rPr>
              <a:t>=0.225</a:t>
            </a:r>
            <a:endParaRPr lang="en-US" sz="1400" dirty="0">
              <a:latin typeface="Calibri"/>
              <a:cs typeface="Calibri"/>
            </a:endParaRPr>
          </a:p>
        </p:txBody>
      </p:sp>
      <p:sp>
        <p:nvSpPr>
          <p:cNvPr id="15" name="Rectangle 14"/>
          <p:cNvSpPr/>
          <p:nvPr/>
        </p:nvSpPr>
        <p:spPr bwMode="auto">
          <a:xfrm>
            <a:off x="2006600" y="4457700"/>
            <a:ext cx="241300" cy="533400"/>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4" name="Picture 3"/>
          <p:cNvPicPr>
            <a:picLocks noChangeAspect="1"/>
          </p:cNvPicPr>
          <p:nvPr/>
        </p:nvPicPr>
        <p:blipFill>
          <a:blip r:embed="rId4"/>
          <a:srcRect t="17411" r="45000" b="28399"/>
          <a:stretch>
            <a:fillRect/>
          </a:stretch>
        </p:blipFill>
        <p:spPr>
          <a:xfrm>
            <a:off x="1115330" y="2048895"/>
            <a:ext cx="3640217" cy="3668327"/>
          </a:xfrm>
          <a:prstGeom prst="rect">
            <a:avLst/>
          </a:prstGeom>
          <a:solidFill>
            <a:srgbClr val="FFFF00"/>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nodeType="afterEffect">
                                  <p:stCondLst>
                                    <p:cond delay="20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childTnLst>
                                </p:cTn>
                              </p:par>
                            </p:childTnLst>
                          </p:cTn>
                        </p:par>
                        <p:par>
                          <p:cTn id="12" fill="hold">
                            <p:stCondLst>
                              <p:cond delay="3000"/>
                            </p:stCondLst>
                            <p:childTnLst>
                              <p:par>
                                <p:cTn id="13" presetID="10" presetClass="entr" presetSubtype="0" fill="hold" grpId="2"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animBg="1"/>
      <p:bldP spid="15" grpId="0" animBg="1"/>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Time-like Compton Scattering (TCS)</a:t>
            </a:r>
            <a:endParaRPr lang="en-US" dirty="0"/>
          </a:p>
        </p:txBody>
      </p:sp>
      <p:pic>
        <p:nvPicPr>
          <p:cNvPr id="3" name="Picture 2"/>
          <p:cNvPicPr>
            <a:picLocks noChangeAspect="1"/>
          </p:cNvPicPr>
          <p:nvPr/>
        </p:nvPicPr>
        <p:blipFill>
          <a:blip r:embed="rId2"/>
          <a:stretch>
            <a:fillRect/>
          </a:stretch>
        </p:blipFill>
        <p:spPr>
          <a:xfrm>
            <a:off x="76200" y="804864"/>
            <a:ext cx="3200400" cy="2430780"/>
          </a:xfrm>
          <a:prstGeom prst="rect">
            <a:avLst/>
          </a:prstGeom>
        </p:spPr>
      </p:pic>
      <p:pic>
        <p:nvPicPr>
          <p:cNvPr id="5" name="Picture 4"/>
          <p:cNvPicPr>
            <a:picLocks noChangeAspect="1"/>
          </p:cNvPicPr>
          <p:nvPr/>
        </p:nvPicPr>
        <p:blipFill>
          <a:blip r:embed="rId3"/>
          <a:srcRect l="6977" t="6650" r="4109" b="7333"/>
          <a:stretch>
            <a:fillRect/>
          </a:stretch>
        </p:blipFill>
        <p:spPr>
          <a:xfrm>
            <a:off x="253999" y="3290367"/>
            <a:ext cx="3450719" cy="2667783"/>
          </a:xfrm>
          <a:prstGeom prst="rect">
            <a:avLst/>
          </a:prstGeom>
        </p:spPr>
      </p:pic>
      <p:pic>
        <p:nvPicPr>
          <p:cNvPr id="6" name="Picture 5"/>
          <p:cNvPicPr>
            <a:picLocks noChangeAspect="1"/>
          </p:cNvPicPr>
          <p:nvPr/>
        </p:nvPicPr>
        <p:blipFill>
          <a:blip r:embed="rId4"/>
          <a:stretch>
            <a:fillRect/>
          </a:stretch>
        </p:blipFill>
        <p:spPr>
          <a:xfrm>
            <a:off x="3609975" y="2486344"/>
            <a:ext cx="5285105" cy="711200"/>
          </a:xfrm>
          <a:prstGeom prst="rect">
            <a:avLst/>
          </a:prstGeom>
        </p:spPr>
      </p:pic>
      <p:sp>
        <p:nvSpPr>
          <p:cNvPr id="7" name="TextBox 6"/>
          <p:cNvSpPr txBox="1"/>
          <p:nvPr/>
        </p:nvSpPr>
        <p:spPr>
          <a:xfrm>
            <a:off x="3886200" y="2146300"/>
            <a:ext cx="4031873" cy="338554"/>
          </a:xfrm>
          <a:prstGeom prst="rect">
            <a:avLst/>
          </a:prstGeom>
          <a:noFill/>
        </p:spPr>
        <p:txBody>
          <a:bodyPr wrap="none" rtlCol="0">
            <a:spAutoFit/>
          </a:bodyPr>
          <a:lstStyle/>
          <a:p>
            <a:r>
              <a:rPr lang="en-US" sz="1600" dirty="0" smtClean="0">
                <a:latin typeface="Calibri"/>
                <a:cs typeface="Calibri"/>
              </a:rPr>
              <a:t>In handbag dominance only one term survives </a:t>
            </a:r>
            <a:endParaRPr lang="en-US" sz="1600" dirty="0">
              <a:latin typeface="Calibri"/>
              <a:cs typeface="Calibri"/>
            </a:endParaRPr>
          </a:p>
        </p:txBody>
      </p:sp>
      <p:pic>
        <p:nvPicPr>
          <p:cNvPr id="8" name="Picture 7"/>
          <p:cNvPicPr>
            <a:picLocks noChangeAspect="1"/>
          </p:cNvPicPr>
          <p:nvPr/>
        </p:nvPicPr>
        <p:blipFill>
          <a:blip r:embed="rId5"/>
          <a:stretch>
            <a:fillRect/>
          </a:stretch>
        </p:blipFill>
        <p:spPr>
          <a:xfrm>
            <a:off x="3505200" y="812800"/>
            <a:ext cx="5250180" cy="1295400"/>
          </a:xfrm>
          <a:prstGeom prst="rect">
            <a:avLst/>
          </a:prstGeom>
        </p:spPr>
      </p:pic>
      <p:sp>
        <p:nvSpPr>
          <p:cNvPr id="9" name="TextBox 8"/>
          <p:cNvSpPr txBox="1"/>
          <p:nvPr/>
        </p:nvSpPr>
        <p:spPr>
          <a:xfrm>
            <a:off x="1206500" y="741364"/>
            <a:ext cx="1083312" cy="369332"/>
          </a:xfrm>
          <a:prstGeom prst="rect">
            <a:avLst/>
          </a:prstGeom>
          <a:noFill/>
        </p:spPr>
        <p:txBody>
          <a:bodyPr wrap="none" rtlCol="0">
            <a:spAutoFit/>
          </a:bodyPr>
          <a:lstStyle/>
          <a:p>
            <a:r>
              <a:rPr lang="en-US" dirty="0" smtClean="0"/>
              <a:t>handbag</a:t>
            </a:r>
            <a:endParaRPr lang="en-US" dirty="0"/>
          </a:p>
        </p:txBody>
      </p:sp>
      <p:pic>
        <p:nvPicPr>
          <p:cNvPr id="10" name="Picture 9"/>
          <p:cNvPicPr>
            <a:picLocks noChangeAspect="1"/>
          </p:cNvPicPr>
          <p:nvPr/>
        </p:nvPicPr>
        <p:blipFill>
          <a:blip r:embed="rId6"/>
          <a:stretch>
            <a:fillRect/>
          </a:stretch>
        </p:blipFill>
        <p:spPr>
          <a:xfrm>
            <a:off x="7301230" y="881064"/>
            <a:ext cx="1504950" cy="419100"/>
          </a:xfrm>
          <a:prstGeom prst="rect">
            <a:avLst/>
          </a:prstGeom>
          <a:ln w="6350" cap="flat" cmpd="sng" algn="ctr">
            <a:solidFill>
              <a:srgbClr val="000000"/>
            </a:solidFill>
            <a:prstDash val="solid"/>
            <a:round/>
            <a:headEnd type="none" w="med" len="med"/>
            <a:tailEnd type="none" w="med" len="med"/>
          </a:ln>
        </p:spPr>
      </p:pic>
      <p:sp>
        <p:nvSpPr>
          <p:cNvPr id="12" name="TextBox 11"/>
          <p:cNvSpPr txBox="1"/>
          <p:nvPr/>
        </p:nvSpPr>
        <p:spPr>
          <a:xfrm>
            <a:off x="6548755" y="3997474"/>
            <a:ext cx="2130425" cy="830997"/>
          </a:xfrm>
          <a:prstGeom prst="rect">
            <a:avLst/>
          </a:prstGeom>
          <a:noFill/>
        </p:spPr>
        <p:txBody>
          <a:bodyPr wrap="square" rtlCol="0">
            <a:spAutoFit/>
          </a:bodyPr>
          <a:lstStyle/>
          <a:p>
            <a:r>
              <a:rPr lang="en-US" sz="1600" dirty="0" smtClean="0">
                <a:latin typeface="Calibri"/>
                <a:cs typeface="Calibri"/>
              </a:rPr>
              <a:t>Cosine moment of the weighted cross section integrated over </a:t>
            </a:r>
            <a:r>
              <a:rPr lang="en-US" sz="1600" dirty="0" err="1" smtClean="0">
                <a:latin typeface="Calibri"/>
                <a:cs typeface="Calibri"/>
              </a:rPr>
              <a:t>θ</a:t>
            </a:r>
            <a:r>
              <a:rPr lang="en-US" sz="1600" dirty="0" smtClean="0">
                <a:latin typeface="Calibri"/>
                <a:cs typeface="Calibri"/>
              </a:rPr>
              <a:t>.</a:t>
            </a:r>
            <a:endParaRPr lang="en-US" sz="1600" dirty="0">
              <a:latin typeface="Calibri"/>
              <a:cs typeface="Calibri"/>
            </a:endParaRPr>
          </a:p>
        </p:txBody>
      </p:sp>
      <p:sp>
        <p:nvSpPr>
          <p:cNvPr id="14" name="Rectangle 13"/>
          <p:cNvSpPr/>
          <p:nvPr/>
        </p:nvSpPr>
        <p:spPr bwMode="auto">
          <a:xfrm>
            <a:off x="76200" y="804864"/>
            <a:ext cx="8853704" cy="249427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76200" y="804864"/>
            <a:ext cx="8853704" cy="2392680"/>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pic>
        <p:nvPicPr>
          <p:cNvPr id="16" name="Picture 15"/>
          <p:cNvPicPr>
            <a:picLocks noChangeAspect="1"/>
          </p:cNvPicPr>
          <p:nvPr/>
        </p:nvPicPr>
        <p:blipFill>
          <a:blip r:embed="rId7"/>
          <a:stretch>
            <a:fillRect/>
          </a:stretch>
        </p:blipFill>
        <p:spPr>
          <a:xfrm>
            <a:off x="3700036" y="3248344"/>
            <a:ext cx="2880367" cy="2760606"/>
          </a:xfrm>
          <a:prstGeom prst="rect">
            <a:avLst/>
          </a:prstGeom>
        </p:spPr>
      </p:pic>
      <p:sp>
        <p:nvSpPr>
          <p:cNvPr id="17" name="TextBox 16"/>
          <p:cNvSpPr txBox="1"/>
          <p:nvPr/>
        </p:nvSpPr>
        <p:spPr>
          <a:xfrm>
            <a:off x="4683767" y="3595420"/>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E12-12-001</a:t>
            </a:r>
            <a:endParaRPr lang="en-US" sz="1400" dirty="0">
              <a:latin typeface="Calibri"/>
              <a:cs typeface="Calibri"/>
            </a:endParaRPr>
          </a:p>
        </p:txBody>
      </p:sp>
      <p:sp>
        <p:nvSpPr>
          <p:cNvPr id="18" name="TextBox 17"/>
          <p:cNvSpPr txBox="1"/>
          <p:nvPr/>
        </p:nvSpPr>
        <p:spPr>
          <a:xfrm>
            <a:off x="1654812" y="6059750"/>
            <a:ext cx="5736588" cy="338554"/>
          </a:xfrm>
          <a:prstGeom prst="rect">
            <a:avLst/>
          </a:prstGeom>
          <a:noFill/>
        </p:spPr>
        <p:txBody>
          <a:bodyPr wrap="square" rtlCol="0">
            <a:spAutoFit/>
          </a:bodyPr>
          <a:lstStyle/>
          <a:p>
            <a:r>
              <a:rPr lang="en-US" sz="1600" dirty="0" smtClean="0">
                <a:latin typeface="Calibri"/>
                <a:cs typeface="Calibri"/>
              </a:rPr>
              <a:t>Also measure threshold behavior of  J/ψ production, E12-12-006.</a:t>
            </a:r>
            <a:endParaRPr lang="en-US" sz="1600" dirty="0">
              <a:latin typeface="Calibri"/>
              <a:cs typeface="Calibri"/>
            </a:endParaRPr>
          </a:p>
        </p:txBody>
      </p:sp>
      <p:sp>
        <p:nvSpPr>
          <p:cNvPr id="19" name="TextBox 18"/>
          <p:cNvSpPr txBox="1"/>
          <p:nvPr/>
        </p:nvSpPr>
        <p:spPr>
          <a:xfrm>
            <a:off x="3003528" y="1676400"/>
            <a:ext cx="1117013" cy="338554"/>
          </a:xfrm>
          <a:prstGeom prst="rect">
            <a:avLst/>
          </a:prstGeom>
          <a:noFill/>
          <a:ln>
            <a:solidFill>
              <a:srgbClr val="FF0000"/>
            </a:solidFill>
          </a:ln>
        </p:spPr>
        <p:txBody>
          <a:bodyPr wrap="none" rtlCol="0">
            <a:spAutoFit/>
          </a:bodyPr>
          <a:lstStyle/>
          <a:p>
            <a:r>
              <a:rPr lang="en-US" sz="1600" dirty="0" smtClean="0">
                <a:latin typeface="Calibri"/>
                <a:cs typeface="Calibri"/>
              </a:rPr>
              <a:t>TCS-BH Int.</a:t>
            </a:r>
            <a:endParaRPr lang="en-US" sz="1600" dirty="0">
              <a:latin typeface="Calibri"/>
              <a:cs typeface="Calibri"/>
            </a:endParaRPr>
          </a:p>
        </p:txBody>
      </p:sp>
      <p:sp>
        <p:nvSpPr>
          <p:cNvPr id="20" name="TextBox 19"/>
          <p:cNvSpPr txBox="1"/>
          <p:nvPr/>
        </p:nvSpPr>
        <p:spPr>
          <a:xfrm>
            <a:off x="6527269" y="4876800"/>
            <a:ext cx="2453435" cy="830997"/>
          </a:xfrm>
          <a:prstGeom prst="rect">
            <a:avLst/>
          </a:prstGeom>
          <a:noFill/>
        </p:spPr>
        <p:txBody>
          <a:bodyPr wrap="square" rtlCol="0">
            <a:spAutoFit/>
          </a:bodyPr>
          <a:lstStyle/>
          <a:p>
            <a:r>
              <a:rPr lang="en-US" sz="1600" dirty="0" smtClean="0">
                <a:latin typeface="Calibri"/>
                <a:cs typeface="Calibri"/>
              </a:rPr>
              <a:t>Highly sensitive to D-term,</a:t>
            </a:r>
          </a:p>
          <a:p>
            <a:r>
              <a:rPr lang="en-US" sz="1600" dirty="0" smtClean="0">
                <a:latin typeface="Calibri"/>
                <a:cs typeface="Calibri"/>
              </a:rPr>
              <a:t>i.e. pressure on quarks in rest frame.</a:t>
            </a:r>
            <a:endParaRPr lang="en-US" sz="1600" dirty="0">
              <a:latin typeface="Calibri"/>
              <a:cs typeface="Calibri"/>
            </a:endParaRPr>
          </a:p>
        </p:txBody>
      </p:sp>
      <p:sp>
        <p:nvSpPr>
          <p:cNvPr id="21" name="TextBox 20"/>
          <p:cNvSpPr txBox="1"/>
          <p:nvPr/>
        </p:nvSpPr>
        <p:spPr>
          <a:xfrm>
            <a:off x="4991100" y="4876800"/>
            <a:ext cx="897151" cy="276999"/>
          </a:xfrm>
          <a:prstGeom prst="rect">
            <a:avLst/>
          </a:prstGeom>
          <a:noFill/>
        </p:spPr>
        <p:txBody>
          <a:bodyPr wrap="none" rtlCol="0">
            <a:spAutoFit/>
          </a:bodyPr>
          <a:lstStyle/>
          <a:p>
            <a:r>
              <a:rPr lang="en-US" sz="1200" dirty="0" smtClean="0">
                <a:latin typeface="Calibri"/>
                <a:cs typeface="Calibri"/>
              </a:rPr>
              <a:t>DD+D-term</a:t>
            </a:r>
            <a:endParaRPr lang="en-US" sz="1200" dirty="0">
              <a:latin typeface="Calibri"/>
              <a:cs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9763"/>
          </a:xfrm>
        </p:spPr>
        <p:txBody>
          <a:bodyPr/>
          <a:lstStyle/>
          <a:p>
            <a:r>
              <a:rPr lang="en-US" sz="3200" dirty="0" smtClean="0"/>
              <a:t>Transverse Momentum Structure of Nucleon – </a:t>
            </a:r>
            <a:r>
              <a:rPr lang="en-US" sz="3200" dirty="0" err="1" smtClean="0">
                <a:solidFill>
                  <a:srgbClr val="FF0000"/>
                </a:solidFill>
              </a:rPr>
              <a:t>TMDs</a:t>
            </a:r>
            <a:endParaRPr lang="en-US" sz="3200" dirty="0">
              <a:solidFill>
                <a:srgbClr val="FF0000"/>
              </a:solidFill>
            </a:endParaRPr>
          </a:p>
        </p:txBody>
      </p:sp>
      <p:grpSp>
        <p:nvGrpSpPr>
          <p:cNvPr id="3" name="Group 22"/>
          <p:cNvGrpSpPr/>
          <p:nvPr/>
        </p:nvGrpSpPr>
        <p:grpSpPr>
          <a:xfrm>
            <a:off x="1901631" y="996940"/>
            <a:ext cx="5318279" cy="855142"/>
            <a:chOff x="1798236" y="844410"/>
            <a:chExt cx="4942529" cy="645714"/>
          </a:xfrm>
          <a:solidFill>
            <a:srgbClr val="FFFFFF"/>
          </a:solidFill>
        </p:grpSpPr>
        <p:pic>
          <p:nvPicPr>
            <p:cNvPr id="5" name="Picture 4"/>
            <p:cNvPicPr>
              <a:picLocks noChangeAspect="1"/>
            </p:cNvPicPr>
            <p:nvPr/>
          </p:nvPicPr>
          <p:blipFill>
            <a:blip r:embed="rId2"/>
            <a:srcRect l="50617" t="33122" r="7898" b="62991"/>
            <a:stretch>
              <a:fillRect/>
            </a:stretch>
          </p:blipFill>
          <p:spPr>
            <a:xfrm>
              <a:off x="1842366" y="880524"/>
              <a:ext cx="4898399" cy="609600"/>
            </a:xfrm>
            <a:prstGeom prst="rect">
              <a:avLst/>
            </a:prstGeom>
            <a:grpFill/>
            <a:ln>
              <a:noFill/>
            </a:ln>
          </p:spPr>
        </p:pic>
        <p:pic>
          <p:nvPicPr>
            <p:cNvPr id="8" name="Picture 7"/>
            <p:cNvPicPr>
              <a:picLocks noChangeAspect="1"/>
            </p:cNvPicPr>
            <p:nvPr/>
          </p:nvPicPr>
          <p:blipFill>
            <a:blip r:embed="rId2"/>
            <a:srcRect l="50617" t="29404" r="42200" b="66962"/>
            <a:stretch>
              <a:fillRect/>
            </a:stretch>
          </p:blipFill>
          <p:spPr>
            <a:xfrm>
              <a:off x="1798236" y="844410"/>
              <a:ext cx="877975" cy="589888"/>
            </a:xfrm>
            <a:prstGeom prst="rect">
              <a:avLst/>
            </a:prstGeom>
            <a:grpFill/>
            <a:ln>
              <a:noFill/>
            </a:ln>
          </p:spPr>
        </p:pic>
      </p:grpSp>
      <p:grpSp>
        <p:nvGrpSpPr>
          <p:cNvPr id="4" name="Group 21"/>
          <p:cNvGrpSpPr>
            <a:grpSpLocks/>
          </p:cNvGrpSpPr>
          <p:nvPr/>
        </p:nvGrpSpPr>
        <p:grpSpPr bwMode="auto">
          <a:xfrm>
            <a:off x="264160" y="2247896"/>
            <a:ext cx="4267200" cy="3540124"/>
            <a:chOff x="381000" y="2362200"/>
            <a:chExt cx="4267200" cy="3540124"/>
          </a:xfrm>
        </p:grpSpPr>
        <p:grpSp>
          <p:nvGrpSpPr>
            <p:cNvPr id="7" name="Group 22"/>
            <p:cNvGrpSpPr>
              <a:grpSpLocks/>
            </p:cNvGrpSpPr>
            <p:nvPr/>
          </p:nvGrpSpPr>
          <p:grpSpPr bwMode="auto">
            <a:xfrm>
              <a:off x="381000" y="2362200"/>
              <a:ext cx="4267200" cy="3540124"/>
              <a:chOff x="381000" y="2743200"/>
              <a:chExt cx="4038600" cy="3357829"/>
            </a:xfrm>
          </p:grpSpPr>
          <p:cxnSp>
            <p:nvCxnSpPr>
              <p:cNvPr id="12" name="Straight Arrow Connector 10"/>
              <p:cNvCxnSpPr>
                <a:cxnSpLocks noChangeShapeType="1"/>
                <a:endCxn id="13" idx="0"/>
              </p:cNvCxnSpPr>
              <p:nvPr/>
            </p:nvCxnSpPr>
            <p:spPr bwMode="auto">
              <a:xfrm rot="10800000" flipV="1">
                <a:off x="2286000" y="2743200"/>
                <a:ext cx="2133600" cy="1639888"/>
              </a:xfrm>
              <a:prstGeom prst="straightConnector1">
                <a:avLst/>
              </a:prstGeom>
              <a:noFill/>
              <a:ln w="38100">
                <a:solidFill>
                  <a:schemeClr val="tx1"/>
                </a:solidFill>
                <a:round/>
                <a:headEnd/>
                <a:tailEnd type="arrow" w="med" len="med"/>
              </a:ln>
            </p:spPr>
          </p:cxnSp>
          <p:sp>
            <p:nvSpPr>
              <p:cNvPr id="13" name="TextBox 14"/>
              <p:cNvSpPr txBox="1">
                <a:spLocks noChangeArrowheads="1"/>
              </p:cNvSpPr>
              <p:nvPr/>
            </p:nvSpPr>
            <p:spPr bwMode="auto">
              <a:xfrm>
                <a:off x="381000" y="4383088"/>
                <a:ext cx="3810000" cy="613041"/>
              </a:xfrm>
              <a:prstGeom prst="rect">
                <a:avLst/>
              </a:prstGeom>
              <a:noFill/>
              <a:ln w="9525">
                <a:solidFill>
                  <a:srgbClr val="FF0000"/>
                </a:solidFill>
                <a:miter lim="800000"/>
                <a:headEnd/>
                <a:tailEnd/>
              </a:ln>
            </p:spPr>
            <p:txBody>
              <a:bodyPr>
                <a:prstTxWarp prst="textNoShape">
                  <a:avLst/>
                </a:prstTxWarp>
                <a:spAutoFit/>
              </a:bodyPr>
              <a:lstStyle/>
              <a:p>
                <a:r>
                  <a:rPr lang="en-US" dirty="0">
                    <a:solidFill>
                      <a:srgbClr val="0D0A10"/>
                    </a:solidFill>
                    <a:latin typeface="Tahoma" charset="0"/>
                    <a:ea typeface="Tahoma" charset="0"/>
                    <a:cs typeface="Tahoma" charset="0"/>
                  </a:rPr>
                  <a:t>Transverse Momentum-dependent Distributions </a:t>
                </a:r>
                <a:r>
                  <a:rPr lang="en-US" dirty="0">
                    <a:solidFill>
                      <a:srgbClr val="00C000"/>
                    </a:solidFill>
                    <a:latin typeface="Tahoma" charset="0"/>
                    <a:ea typeface="Tahoma" charset="0"/>
                    <a:cs typeface="Tahoma" charset="0"/>
                  </a:rPr>
                  <a:t>(TMD)</a:t>
                </a:r>
              </a:p>
            </p:txBody>
          </p:sp>
          <p:cxnSp>
            <p:nvCxnSpPr>
              <p:cNvPr id="14" name="Straight Arrow Connector 45"/>
              <p:cNvCxnSpPr>
                <a:cxnSpLocks noChangeShapeType="1"/>
              </p:cNvCxnSpPr>
              <p:nvPr/>
            </p:nvCxnSpPr>
            <p:spPr bwMode="auto">
              <a:xfrm rot="5400000">
                <a:off x="2096294" y="5258594"/>
                <a:ext cx="381000" cy="1588"/>
              </a:xfrm>
              <a:prstGeom prst="straightConnector1">
                <a:avLst/>
              </a:prstGeom>
              <a:noFill/>
              <a:ln w="38100">
                <a:solidFill>
                  <a:schemeClr val="tx1"/>
                </a:solidFill>
                <a:round/>
                <a:headEnd/>
                <a:tailEnd type="arrow" w="med" len="med"/>
              </a:ln>
            </p:spPr>
          </p:cxnSp>
          <p:sp>
            <p:nvSpPr>
              <p:cNvPr id="15" name="TextBox 51"/>
              <p:cNvSpPr txBox="1">
                <a:spLocks noChangeArrowheads="1"/>
              </p:cNvSpPr>
              <p:nvPr/>
            </p:nvSpPr>
            <p:spPr bwMode="auto">
              <a:xfrm>
                <a:off x="838200" y="5487988"/>
                <a:ext cx="2860222" cy="613041"/>
              </a:xfrm>
              <a:prstGeom prst="rect">
                <a:avLst/>
              </a:prstGeom>
              <a:solidFill>
                <a:srgbClr val="BAFFFD"/>
              </a:solidFill>
              <a:ln w="19050">
                <a:solidFill>
                  <a:srgbClr val="FF0000"/>
                </a:solidFill>
                <a:round/>
                <a:headEnd/>
                <a:tailEnd/>
              </a:ln>
            </p:spPr>
            <p:txBody>
              <a:bodyPr>
                <a:prstTxWarp prst="textNoShape">
                  <a:avLst/>
                </a:prstTxWarp>
                <a:spAutoFit/>
              </a:bodyPr>
              <a:lstStyle/>
              <a:p>
                <a:r>
                  <a:rPr lang="en-US">
                    <a:solidFill>
                      <a:srgbClr val="161616"/>
                    </a:solidFill>
                    <a:latin typeface="Tahoma" charset="0"/>
                    <a:ea typeface="Tahoma" charset="0"/>
                    <a:cs typeface="Tahoma" charset="0"/>
                  </a:rPr>
                  <a:t>3D imaging of the nucleon in momentum space</a:t>
                </a:r>
              </a:p>
            </p:txBody>
          </p:sp>
        </p:grpSp>
        <p:sp>
          <p:nvSpPr>
            <p:cNvPr id="11" name="TextBox 19"/>
            <p:cNvSpPr txBox="1">
              <a:spLocks noChangeArrowheads="1"/>
            </p:cNvSpPr>
            <p:nvPr/>
          </p:nvSpPr>
          <p:spPr bwMode="auto">
            <a:xfrm>
              <a:off x="1892300" y="2971800"/>
              <a:ext cx="2440805" cy="646331"/>
            </a:xfrm>
            <a:prstGeom prst="rect">
              <a:avLst/>
            </a:prstGeom>
            <a:solidFill>
              <a:schemeClr val="bg1"/>
            </a:solidFill>
            <a:ln w="19050" cap="flat" cmpd="sng" algn="ctr">
              <a:solidFill>
                <a:schemeClr val="tx1"/>
              </a:solidFill>
              <a:prstDash val="solid"/>
              <a:miter lim="800000"/>
              <a:headEnd type="none" w="med" len="med"/>
              <a:tailEnd type="none" w="med" len="med"/>
            </a:ln>
          </p:spPr>
          <p:txBody>
            <a:bodyPr wrap="none">
              <a:prstTxWarp prst="textNoShape">
                <a:avLst/>
              </a:prstTxWarp>
              <a:spAutoFit/>
            </a:bodyPr>
            <a:lstStyle/>
            <a:p>
              <a:r>
                <a:rPr lang="en-US"/>
                <a:t>Integrate over</a:t>
              </a:r>
            </a:p>
            <a:p>
              <a:r>
                <a:rPr lang="en-US" b="1" i="1"/>
                <a:t>spatial</a:t>
              </a:r>
              <a:r>
                <a:rPr lang="en-US"/>
                <a:t> dimensions</a:t>
              </a:r>
            </a:p>
          </p:txBody>
        </p:sp>
      </p:grpSp>
      <p:pic>
        <p:nvPicPr>
          <p:cNvPr id="6" name="Picture 5"/>
          <p:cNvPicPr>
            <a:picLocks noChangeAspect="1"/>
          </p:cNvPicPr>
          <p:nvPr/>
        </p:nvPicPr>
        <p:blipFill>
          <a:blip r:embed="rId2"/>
          <a:srcRect l="59596" t="61090" r="17396" b="34875"/>
          <a:stretch>
            <a:fillRect/>
          </a:stretch>
        </p:blipFill>
        <p:spPr>
          <a:xfrm>
            <a:off x="2714862" y="18838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852636" y="7112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30" name="Group 29"/>
          <p:cNvGrpSpPr/>
          <p:nvPr/>
        </p:nvGrpSpPr>
        <p:grpSpPr>
          <a:xfrm>
            <a:off x="4784725" y="2802889"/>
            <a:ext cx="4016374" cy="2444469"/>
            <a:chOff x="4949825" y="3625849"/>
            <a:chExt cx="4016374" cy="2444469"/>
          </a:xfrm>
        </p:grpSpPr>
        <p:pic>
          <p:nvPicPr>
            <p:cNvPr id="16" name="Picture 6" descr="muldtab1"/>
            <p:cNvPicPr>
              <a:picLocks noChangeAspect="1" noChangeArrowheads="1"/>
            </p:cNvPicPr>
            <p:nvPr/>
          </p:nvPicPr>
          <p:blipFill>
            <a:blip r:embed="rId3"/>
            <a:srcRect/>
            <a:stretch>
              <a:fillRect/>
            </a:stretch>
          </p:blipFill>
          <p:spPr bwMode="auto">
            <a:xfrm>
              <a:off x="5309498" y="3938713"/>
              <a:ext cx="3656701" cy="2131605"/>
            </a:xfrm>
            <a:prstGeom prst="rect">
              <a:avLst/>
            </a:prstGeom>
            <a:solidFill>
              <a:srgbClr val="CCFFCC"/>
            </a:solidFill>
            <a:ln w="9525">
              <a:noFill/>
              <a:miter lim="800000"/>
              <a:headEnd/>
              <a:tailEnd/>
            </a:ln>
          </p:spPr>
        </p:pic>
        <p:sp>
          <p:nvSpPr>
            <p:cNvPr id="18" name="Rectangle 9"/>
            <p:cNvSpPr>
              <a:spLocks noChangeAspect="1" noChangeArrowheads="1"/>
            </p:cNvSpPr>
            <p:nvPr/>
          </p:nvSpPr>
          <p:spPr bwMode="auto">
            <a:xfrm>
              <a:off x="5484808" y="4395787"/>
              <a:ext cx="382588" cy="38258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21" name="Rectangle 9"/>
            <p:cNvSpPr>
              <a:spLocks noChangeAspect="1" noChangeArrowheads="1"/>
            </p:cNvSpPr>
            <p:nvPr/>
          </p:nvSpPr>
          <p:spPr bwMode="auto">
            <a:xfrm>
              <a:off x="5456285" y="4970463"/>
              <a:ext cx="385766" cy="385762"/>
            </a:xfrm>
            <a:prstGeom prst="rect">
              <a:avLst/>
            </a:prstGeom>
            <a:solidFill>
              <a:srgbClr val="00F600">
                <a:alpha val="27058"/>
              </a:srgbClr>
            </a:solidFill>
            <a:ln w="9525">
              <a:noFill/>
              <a:miter lim="800000"/>
              <a:headEnd/>
              <a:tailEnd/>
            </a:ln>
          </p:spPr>
          <p:txBody>
            <a:bodyPr anchor="ctr">
              <a:prstTxWarp prst="textNoShape">
                <a:avLst/>
              </a:prstTxWarp>
              <a:spAutoFit/>
            </a:bodyPr>
            <a:lstStyle/>
            <a:p>
              <a:endParaRPr lang="en-US"/>
            </a:p>
          </p:txBody>
        </p:sp>
        <p:sp>
          <p:nvSpPr>
            <p:cNvPr id="25" name="Rectangle 9"/>
            <p:cNvSpPr>
              <a:spLocks noChangeAspect="1" noChangeArrowheads="1"/>
            </p:cNvSpPr>
            <p:nvPr/>
          </p:nvSpPr>
          <p:spPr bwMode="auto">
            <a:xfrm>
              <a:off x="5484807" y="5595938"/>
              <a:ext cx="382588" cy="382587"/>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27" name="TextBox 31"/>
            <p:cNvSpPr txBox="1">
              <a:spLocks noChangeArrowheads="1"/>
            </p:cNvSpPr>
            <p:nvPr/>
          </p:nvSpPr>
          <p:spPr bwMode="auto">
            <a:xfrm rot="16200000">
              <a:off x="4060032" y="4828506"/>
              <a:ext cx="2087562" cy="307975"/>
            </a:xfrm>
            <a:prstGeom prst="rect">
              <a:avLst/>
            </a:prstGeom>
            <a:noFill/>
            <a:ln w="9525">
              <a:noFill/>
              <a:miter lim="800000"/>
              <a:headEnd/>
              <a:tailEnd/>
            </a:ln>
          </p:spPr>
          <p:txBody>
            <a:bodyPr wrap="none">
              <a:prstTxWarp prst="textNoShape">
                <a:avLst/>
              </a:prstTxWarp>
              <a:spAutoFit/>
            </a:bodyPr>
            <a:lstStyle/>
            <a:p>
              <a:r>
                <a:rPr lang="en-US" sz="1400" dirty="0"/>
                <a:t>Nucleon polarization</a:t>
              </a:r>
            </a:p>
          </p:txBody>
        </p:sp>
        <p:sp>
          <p:nvSpPr>
            <p:cNvPr id="28" name="TextBox 32"/>
            <p:cNvSpPr txBox="1">
              <a:spLocks noChangeArrowheads="1"/>
            </p:cNvSpPr>
            <p:nvPr/>
          </p:nvSpPr>
          <p:spPr bwMode="auto">
            <a:xfrm>
              <a:off x="6134060" y="3625849"/>
              <a:ext cx="2273300" cy="307975"/>
            </a:xfrm>
            <a:prstGeom prst="rect">
              <a:avLst/>
            </a:prstGeom>
            <a:noFill/>
            <a:ln w="9525">
              <a:noFill/>
              <a:miter lim="800000"/>
              <a:headEnd/>
              <a:tailEnd/>
            </a:ln>
          </p:spPr>
          <p:txBody>
            <a:bodyPr wrap="none">
              <a:prstTxWarp prst="textNoShape">
                <a:avLst/>
              </a:prstTxWarp>
              <a:spAutoFit/>
            </a:bodyPr>
            <a:lstStyle/>
            <a:p>
              <a:r>
                <a:rPr lang="en-US" sz="1400" dirty="0"/>
                <a:t>Quark spin polarization</a:t>
              </a:r>
            </a:p>
          </p:txBody>
        </p:sp>
      </p:grpSp>
      <p:sp>
        <p:nvSpPr>
          <p:cNvPr id="26" name="TextBox 25"/>
          <p:cNvSpPr txBox="1"/>
          <p:nvPr/>
        </p:nvSpPr>
        <p:spPr>
          <a:xfrm>
            <a:off x="5069205" y="5495528"/>
            <a:ext cx="4105276" cy="646331"/>
          </a:xfrm>
          <a:prstGeom prst="rect">
            <a:avLst/>
          </a:prstGeom>
          <a:noFill/>
        </p:spPr>
        <p:txBody>
          <a:bodyPr wrap="square" rtlCol="0">
            <a:spAutoFit/>
          </a:bodyPr>
          <a:lstStyle/>
          <a:p>
            <a:r>
              <a:rPr lang="en-US" dirty="0" smtClean="0">
                <a:latin typeface="Calibri"/>
                <a:cs typeface="Calibri"/>
              </a:rPr>
              <a:t>JLab has planned a complete SIDIS program with π/K to access quark </a:t>
            </a:r>
            <a:r>
              <a:rPr lang="en-US" dirty="0" err="1" smtClean="0">
                <a:latin typeface="Calibri"/>
                <a:cs typeface="Calibri"/>
              </a:rPr>
              <a:t>TMDs</a:t>
            </a:r>
            <a:endParaRPr lang="en-US" dirty="0">
              <a:latin typeface="Calibri"/>
              <a:cs typeface="Calibri"/>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5" name="Picture 9" descr="gamma12"/>
          <p:cNvPicPr>
            <a:picLocks noChangeArrowheads="1"/>
          </p:cNvPicPr>
          <p:nvPr/>
        </p:nvPicPr>
        <p:blipFill>
          <a:blip r:embed="rId2"/>
          <a:srcRect/>
          <a:stretch>
            <a:fillRect/>
          </a:stretch>
        </p:blipFill>
        <p:spPr bwMode="auto">
          <a:xfrm>
            <a:off x="5344937" y="841304"/>
            <a:ext cx="2544316" cy="1892245"/>
          </a:xfrm>
          <a:prstGeom prst="rect">
            <a:avLst/>
          </a:prstGeom>
          <a:noFill/>
          <a:ln w="9525">
            <a:noFill/>
            <a:miter lim="800000"/>
            <a:headEnd/>
            <a:tailEnd/>
          </a:ln>
        </p:spPr>
      </p:pic>
      <p:sp>
        <p:nvSpPr>
          <p:cNvPr id="51" name="Line 12"/>
          <p:cNvSpPr>
            <a:spLocks noChangeShapeType="1"/>
          </p:cNvSpPr>
          <p:nvPr/>
        </p:nvSpPr>
        <p:spPr bwMode="auto">
          <a:xfrm flipV="1">
            <a:off x="7160670" y="1513976"/>
            <a:ext cx="1298860" cy="520225"/>
          </a:xfrm>
          <a:prstGeom prst="line">
            <a:avLst/>
          </a:prstGeom>
          <a:noFill/>
          <a:ln w="19050">
            <a:solidFill>
              <a:srgbClr val="006600"/>
            </a:solidFill>
            <a:round/>
            <a:headEnd/>
            <a:tailEnd/>
          </a:ln>
        </p:spPr>
        <p:txBody>
          <a:bodyPr wrap="square">
            <a:prstTxWarp prst="textNoShape">
              <a:avLst/>
            </a:prstTxWarp>
            <a:spAutoFit/>
          </a:bodyPr>
          <a:lstStyle/>
          <a:p>
            <a:endParaRPr lang="en-US"/>
          </a:p>
        </p:txBody>
      </p:sp>
      <p:sp>
        <p:nvSpPr>
          <p:cNvPr id="52" name="Line 13"/>
          <p:cNvSpPr>
            <a:spLocks noChangeShapeType="1"/>
          </p:cNvSpPr>
          <p:nvPr/>
        </p:nvSpPr>
        <p:spPr bwMode="auto">
          <a:xfrm flipV="1">
            <a:off x="7160670" y="1599727"/>
            <a:ext cx="1298860" cy="520225"/>
          </a:xfrm>
          <a:prstGeom prst="line">
            <a:avLst/>
          </a:prstGeom>
          <a:noFill/>
          <a:ln w="19050">
            <a:solidFill>
              <a:srgbClr val="006600"/>
            </a:solidFill>
            <a:round/>
            <a:headEnd/>
            <a:tailEnd/>
          </a:ln>
        </p:spPr>
        <p:txBody>
          <a:bodyPr wrap="square">
            <a:prstTxWarp prst="textNoShape">
              <a:avLst/>
            </a:prstTxWarp>
            <a:spAutoFit/>
          </a:bodyPr>
          <a:lstStyle/>
          <a:p>
            <a:endParaRPr lang="en-US"/>
          </a:p>
        </p:txBody>
      </p:sp>
      <p:sp>
        <p:nvSpPr>
          <p:cNvPr id="49" name="Oval 15"/>
          <p:cNvSpPr>
            <a:spLocks noChangeArrowheads="1"/>
          </p:cNvSpPr>
          <p:nvPr/>
        </p:nvSpPr>
        <p:spPr bwMode="auto">
          <a:xfrm>
            <a:off x="8007942" y="1365312"/>
            <a:ext cx="553112" cy="499263"/>
          </a:xfrm>
          <a:prstGeom prst="ellipse">
            <a:avLst/>
          </a:prstGeom>
          <a:gradFill rotWithShape="1">
            <a:gsLst>
              <a:gs pos="0">
                <a:schemeClr val="folHlink">
                  <a:alpha val="63000"/>
                </a:schemeClr>
              </a:gs>
              <a:gs pos="50000">
                <a:schemeClr val="folHlink">
                  <a:gamma/>
                  <a:tint val="22353"/>
                  <a:invGamma/>
                </a:schemeClr>
              </a:gs>
              <a:gs pos="100000">
                <a:schemeClr val="folHlink">
                  <a:alpha val="63000"/>
                </a:schemeClr>
              </a:gs>
            </a:gsLst>
            <a:lin ang="5400000" scaled="1"/>
          </a:gradFill>
          <a:ln w="9525">
            <a:solidFill>
              <a:srgbClr val="006600"/>
            </a:solidFill>
            <a:round/>
            <a:headEnd/>
            <a:tailEnd/>
          </a:ln>
          <a:effectLst/>
        </p:spPr>
        <p:txBody>
          <a:bodyPr wrap="square" anchor="ctr">
            <a:prstTxWarp prst="textNoShape">
              <a:avLst/>
            </a:prstTxWarp>
            <a:spAutoFit/>
          </a:bodyPr>
          <a:lstStyle/>
          <a:p>
            <a:pPr>
              <a:defRPr/>
            </a:pPr>
            <a:endParaRPr lang="en-US"/>
          </a:p>
        </p:txBody>
      </p:sp>
      <p:sp>
        <p:nvSpPr>
          <p:cNvPr id="50" name="Text Box 16"/>
          <p:cNvSpPr txBox="1">
            <a:spLocks noChangeArrowheads="1"/>
          </p:cNvSpPr>
          <p:nvPr/>
        </p:nvSpPr>
        <p:spPr bwMode="auto">
          <a:xfrm>
            <a:off x="8034644" y="1405329"/>
            <a:ext cx="711417" cy="369683"/>
          </a:xfrm>
          <a:prstGeom prst="rect">
            <a:avLst/>
          </a:prstGeom>
          <a:noFill/>
          <a:ln w="9525">
            <a:noFill/>
            <a:miter lim="800000"/>
            <a:headEnd/>
            <a:tailEnd/>
          </a:ln>
        </p:spPr>
        <p:txBody>
          <a:bodyPr wrap="square">
            <a:prstTxWarp prst="textNoShape">
              <a:avLst/>
            </a:prstTxWarp>
            <a:spAutoFit/>
          </a:bodyPr>
          <a:lstStyle/>
          <a:p>
            <a:pPr marL="342900" indent="-342900"/>
            <a:r>
              <a:rPr lang="en-US" b="1" dirty="0" err="1">
                <a:solidFill>
                  <a:srgbClr val="006600"/>
                </a:solidFill>
                <a:latin typeface="Symbol" charset="2"/>
              </a:rPr>
              <a:t>p</a:t>
            </a:r>
            <a:r>
              <a:rPr lang="en-US" sz="1600" b="1" dirty="0" err="1">
                <a:solidFill>
                  <a:srgbClr val="006600"/>
                </a:solidFill>
              </a:rPr>
              <a:t>,K</a:t>
            </a:r>
            <a:endParaRPr lang="it-IT" sz="1600" b="1" dirty="0">
              <a:solidFill>
                <a:srgbClr val="006600"/>
              </a:solidFill>
            </a:endParaRPr>
          </a:p>
        </p:txBody>
      </p:sp>
      <p:sp>
        <p:nvSpPr>
          <p:cNvPr id="43" name="TextBox 27"/>
          <p:cNvSpPr txBox="1">
            <a:spLocks noChangeArrowheads="1"/>
          </p:cNvSpPr>
          <p:nvPr/>
        </p:nvSpPr>
        <p:spPr bwMode="auto">
          <a:xfrm>
            <a:off x="5012896" y="1515633"/>
            <a:ext cx="332041" cy="369332"/>
          </a:xfrm>
          <a:prstGeom prst="rect">
            <a:avLst/>
          </a:prstGeom>
          <a:noFill/>
          <a:ln w="9525">
            <a:noFill/>
            <a:miter lim="800000"/>
            <a:headEnd/>
            <a:tailEnd/>
          </a:ln>
        </p:spPr>
        <p:txBody>
          <a:bodyPr wrap="square">
            <a:prstTxWarp prst="textNoShape">
              <a:avLst/>
            </a:prstTxWarp>
            <a:spAutoFit/>
          </a:bodyPr>
          <a:lstStyle/>
          <a:p>
            <a:r>
              <a:rPr lang="en-US" dirty="0" err="1"/>
              <a:t>e</a:t>
            </a:r>
            <a:endParaRPr lang="en-US" dirty="0"/>
          </a:p>
        </p:txBody>
      </p:sp>
      <p:sp>
        <p:nvSpPr>
          <p:cNvPr id="44" name="TextBox 28"/>
          <p:cNvSpPr txBox="1">
            <a:spLocks noChangeArrowheads="1"/>
          </p:cNvSpPr>
          <p:nvPr/>
        </p:nvSpPr>
        <p:spPr bwMode="auto">
          <a:xfrm>
            <a:off x="7473800" y="800787"/>
            <a:ext cx="464857" cy="369332"/>
          </a:xfrm>
          <a:prstGeom prst="rect">
            <a:avLst/>
          </a:prstGeom>
          <a:noFill/>
          <a:ln w="9525">
            <a:noFill/>
            <a:miter lim="800000"/>
            <a:headEnd/>
            <a:tailEnd/>
          </a:ln>
        </p:spPr>
        <p:txBody>
          <a:bodyPr wrap="square">
            <a:prstTxWarp prst="textNoShape">
              <a:avLst/>
            </a:prstTxWarp>
            <a:spAutoFit/>
          </a:bodyPr>
          <a:lstStyle/>
          <a:p>
            <a:r>
              <a:rPr lang="en-US" dirty="0" err="1"/>
              <a:t>e</a:t>
            </a:r>
            <a:r>
              <a:rPr lang="en-US" dirty="0"/>
              <a:t>’</a:t>
            </a:r>
          </a:p>
        </p:txBody>
      </p:sp>
      <p:sp>
        <p:nvSpPr>
          <p:cNvPr id="2" name="Title 1"/>
          <p:cNvSpPr>
            <a:spLocks noGrp="1"/>
          </p:cNvSpPr>
          <p:nvPr>
            <p:ph type="title"/>
          </p:nvPr>
        </p:nvSpPr>
        <p:spPr>
          <a:xfrm>
            <a:off x="0" y="0"/>
            <a:ext cx="9144000" cy="639763"/>
          </a:xfrm>
        </p:spPr>
        <p:txBody>
          <a:bodyPr/>
          <a:lstStyle/>
          <a:p>
            <a:r>
              <a:rPr lang="en-US" sz="3600" dirty="0" smtClean="0">
                <a:latin typeface="Calibri"/>
                <a:cs typeface="Calibri"/>
              </a:rPr>
              <a:t>SIDIS and Transverse Momentum Distribution</a:t>
            </a:r>
            <a:endParaRPr lang="en-US" sz="3600" dirty="0">
              <a:latin typeface="Calibri"/>
              <a:cs typeface="Calibri"/>
            </a:endParaRPr>
          </a:p>
        </p:txBody>
      </p:sp>
      <p:sp>
        <p:nvSpPr>
          <p:cNvPr id="5" name="TextBox 4"/>
          <p:cNvSpPr txBox="1"/>
          <p:nvPr/>
        </p:nvSpPr>
        <p:spPr>
          <a:xfrm>
            <a:off x="221561" y="807435"/>
            <a:ext cx="3841015" cy="369332"/>
          </a:xfrm>
          <a:prstGeom prst="rect">
            <a:avLst/>
          </a:prstGeom>
          <a:noFill/>
        </p:spPr>
        <p:txBody>
          <a:bodyPr wrap="none" rtlCol="0">
            <a:spAutoFit/>
          </a:bodyPr>
          <a:lstStyle/>
          <a:p>
            <a:r>
              <a:rPr lang="en-US" dirty="0" smtClean="0"/>
              <a:t>SIDIS cross section in leading twist:</a:t>
            </a:r>
            <a:endParaRPr lang="en-US" dirty="0"/>
          </a:p>
        </p:txBody>
      </p:sp>
      <p:pic>
        <p:nvPicPr>
          <p:cNvPr id="4" name="Picture 3"/>
          <p:cNvPicPr>
            <a:picLocks noChangeAspect="1"/>
          </p:cNvPicPr>
          <p:nvPr/>
        </p:nvPicPr>
        <p:blipFill>
          <a:blip r:embed="rId3"/>
          <a:srcRect l="18646" t="34278" r="17776" b="43063"/>
          <a:stretch>
            <a:fillRect/>
          </a:stretch>
        </p:blipFill>
        <p:spPr>
          <a:xfrm>
            <a:off x="309045" y="1195520"/>
            <a:ext cx="5630333" cy="2587978"/>
          </a:xfrm>
          <a:prstGeom prst="rect">
            <a:avLst/>
          </a:prstGeom>
          <a:ln>
            <a:noFill/>
          </a:ln>
        </p:spPr>
      </p:pic>
      <p:grpSp>
        <p:nvGrpSpPr>
          <p:cNvPr id="19" name="Group 30"/>
          <p:cNvGrpSpPr/>
          <p:nvPr/>
        </p:nvGrpSpPr>
        <p:grpSpPr>
          <a:xfrm>
            <a:off x="855147" y="2191586"/>
            <a:ext cx="4394197" cy="1420285"/>
            <a:chOff x="817036" y="2689373"/>
            <a:chExt cx="4394197" cy="1420285"/>
          </a:xfrm>
        </p:grpSpPr>
        <p:cxnSp>
          <p:nvCxnSpPr>
            <p:cNvPr id="7" name="Straight Connector 6"/>
            <p:cNvCxnSpPr/>
            <p:nvPr/>
          </p:nvCxnSpPr>
          <p:spPr bwMode="auto">
            <a:xfrm flipV="1">
              <a:off x="817036" y="2689373"/>
              <a:ext cx="330200" cy="3176"/>
            </a:xfrm>
            <a:prstGeom prst="line">
              <a:avLst/>
            </a:prstGeom>
            <a:noFill/>
            <a:ln w="9525" cap="flat" cmpd="sng" algn="ctr">
              <a:solidFill>
                <a:srgbClr val="00C000"/>
              </a:solidFill>
              <a:prstDash val="solid"/>
              <a:round/>
              <a:headEnd type="none" w="med" len="med"/>
              <a:tailEnd type="none" w="med" len="med"/>
            </a:ln>
            <a:effectLst/>
          </p:spPr>
        </p:cxnSp>
        <p:cxnSp>
          <p:nvCxnSpPr>
            <p:cNvPr id="9" name="Straight Connector 8"/>
            <p:cNvCxnSpPr/>
            <p:nvPr/>
          </p:nvCxnSpPr>
          <p:spPr bwMode="auto">
            <a:xfrm flipV="1">
              <a:off x="2146303" y="2689373"/>
              <a:ext cx="237066" cy="1588"/>
            </a:xfrm>
            <a:prstGeom prst="line">
              <a:avLst/>
            </a:prstGeom>
            <a:noFill/>
            <a:ln w="9525" cap="flat" cmpd="sng" algn="ctr">
              <a:solidFill>
                <a:srgbClr val="00C000"/>
              </a:solidFill>
              <a:prstDash val="solid"/>
              <a:round/>
              <a:headEnd type="none" w="med" len="med"/>
              <a:tailEnd type="none" w="med" len="med"/>
            </a:ln>
            <a:effectLst/>
          </p:spPr>
        </p:cxnSp>
        <p:cxnSp>
          <p:nvCxnSpPr>
            <p:cNvPr id="10" name="Straight Connector 9"/>
            <p:cNvCxnSpPr/>
            <p:nvPr/>
          </p:nvCxnSpPr>
          <p:spPr bwMode="auto">
            <a:xfrm>
              <a:off x="2682552" y="3618592"/>
              <a:ext cx="474133" cy="1588"/>
            </a:xfrm>
            <a:prstGeom prst="line">
              <a:avLst/>
            </a:prstGeom>
            <a:noFill/>
            <a:ln w="9525" cap="flat" cmpd="sng" algn="ctr">
              <a:solidFill>
                <a:srgbClr val="00C000"/>
              </a:solidFill>
              <a:prstDash val="solid"/>
              <a:round/>
              <a:headEnd type="none" w="med" len="med"/>
              <a:tailEnd type="none" w="med" len="med"/>
            </a:ln>
            <a:effectLst/>
          </p:spPr>
        </p:cxnSp>
        <p:cxnSp>
          <p:nvCxnSpPr>
            <p:cNvPr id="11" name="Straight Connector 10"/>
            <p:cNvCxnSpPr/>
            <p:nvPr/>
          </p:nvCxnSpPr>
          <p:spPr bwMode="auto">
            <a:xfrm>
              <a:off x="3870646" y="2689373"/>
              <a:ext cx="349985" cy="4764"/>
            </a:xfrm>
            <a:prstGeom prst="line">
              <a:avLst/>
            </a:prstGeom>
            <a:noFill/>
            <a:ln w="9525" cap="flat" cmpd="sng" algn="ctr">
              <a:solidFill>
                <a:srgbClr val="00C000"/>
              </a:solidFill>
              <a:prstDash val="solid"/>
              <a:round/>
              <a:headEnd type="none" w="med" len="med"/>
              <a:tailEnd type="none" w="med" len="med"/>
            </a:ln>
            <a:effectLst/>
          </p:spPr>
        </p:cxnSp>
        <p:cxnSp>
          <p:nvCxnSpPr>
            <p:cNvPr id="12" name="Straight Connector 11"/>
            <p:cNvCxnSpPr/>
            <p:nvPr/>
          </p:nvCxnSpPr>
          <p:spPr bwMode="auto">
            <a:xfrm flipV="1">
              <a:off x="2036232" y="3151336"/>
              <a:ext cx="237066" cy="1588"/>
            </a:xfrm>
            <a:prstGeom prst="line">
              <a:avLst/>
            </a:prstGeom>
            <a:noFill/>
            <a:ln w="9525" cap="flat" cmpd="sng" algn="ctr">
              <a:solidFill>
                <a:srgbClr val="00C000"/>
              </a:solidFill>
              <a:prstDash val="solid"/>
              <a:round/>
              <a:headEnd type="none" w="med" len="med"/>
              <a:tailEnd type="none" w="med" len="med"/>
            </a:ln>
            <a:effectLst/>
          </p:spPr>
        </p:cxnSp>
        <p:cxnSp>
          <p:nvCxnSpPr>
            <p:cNvPr id="13" name="Straight Connector 12"/>
            <p:cNvCxnSpPr/>
            <p:nvPr/>
          </p:nvCxnSpPr>
          <p:spPr bwMode="auto">
            <a:xfrm>
              <a:off x="3207487" y="4108070"/>
              <a:ext cx="293482" cy="1588"/>
            </a:xfrm>
            <a:prstGeom prst="line">
              <a:avLst/>
            </a:prstGeom>
            <a:noFill/>
            <a:ln w="9525" cap="flat" cmpd="sng" algn="ctr">
              <a:solidFill>
                <a:srgbClr val="00C000"/>
              </a:solidFill>
              <a:prstDash val="solid"/>
              <a:round/>
              <a:headEnd type="none" w="med" len="med"/>
              <a:tailEnd type="none" w="med" len="med"/>
            </a:ln>
            <a:effectLst/>
          </p:spPr>
        </p:cxnSp>
        <p:cxnSp>
          <p:nvCxnSpPr>
            <p:cNvPr id="14" name="Straight Connector 13"/>
            <p:cNvCxnSpPr/>
            <p:nvPr/>
          </p:nvCxnSpPr>
          <p:spPr bwMode="auto">
            <a:xfrm>
              <a:off x="3938382" y="3185204"/>
              <a:ext cx="349985" cy="1588"/>
            </a:xfrm>
            <a:prstGeom prst="line">
              <a:avLst/>
            </a:prstGeom>
            <a:noFill/>
            <a:ln w="9525" cap="flat" cmpd="sng" algn="ctr">
              <a:solidFill>
                <a:srgbClr val="00C000"/>
              </a:solidFill>
              <a:prstDash val="solid"/>
              <a:round/>
              <a:headEnd type="none" w="med" len="med"/>
              <a:tailEnd type="none" w="med" len="med"/>
            </a:ln>
            <a:effectLst/>
          </p:spPr>
        </p:cxnSp>
        <p:cxnSp>
          <p:nvCxnSpPr>
            <p:cNvPr id="15" name="Straight Connector 14"/>
            <p:cNvCxnSpPr/>
            <p:nvPr/>
          </p:nvCxnSpPr>
          <p:spPr bwMode="auto">
            <a:xfrm flipV="1">
              <a:off x="4886648" y="3618592"/>
              <a:ext cx="324585" cy="1588"/>
            </a:xfrm>
            <a:prstGeom prst="line">
              <a:avLst/>
            </a:prstGeom>
            <a:noFill/>
            <a:ln w="9525" cap="flat" cmpd="sng" algn="ctr">
              <a:solidFill>
                <a:srgbClr val="00C000"/>
              </a:solidFill>
              <a:prstDash val="solid"/>
              <a:round/>
              <a:headEnd type="none" w="med" len="med"/>
              <a:tailEnd type="none" w="med" len="med"/>
            </a:ln>
            <a:effectLst/>
          </p:spPr>
        </p:cxnSp>
      </p:grpSp>
      <p:pic>
        <p:nvPicPr>
          <p:cNvPr id="16" name="Picture 15"/>
          <p:cNvPicPr>
            <a:picLocks noChangeAspect="1"/>
          </p:cNvPicPr>
          <p:nvPr/>
        </p:nvPicPr>
        <p:blipFill>
          <a:blip r:embed="rId4"/>
          <a:srcRect l="21381" t="40294" r="20119" b="31439"/>
          <a:stretch>
            <a:fillRect/>
          </a:stretch>
        </p:blipFill>
        <p:spPr>
          <a:xfrm>
            <a:off x="5695435" y="3188541"/>
            <a:ext cx="3621087" cy="2279594"/>
          </a:xfrm>
          <a:prstGeom prst="rect">
            <a:avLst/>
          </a:prstGeom>
        </p:spPr>
      </p:pic>
      <p:grpSp>
        <p:nvGrpSpPr>
          <p:cNvPr id="20" name="Group 29"/>
          <p:cNvGrpSpPr/>
          <p:nvPr/>
        </p:nvGrpSpPr>
        <p:grpSpPr>
          <a:xfrm>
            <a:off x="939817" y="1879958"/>
            <a:ext cx="2238045" cy="1747259"/>
            <a:chOff x="901706" y="3914608"/>
            <a:chExt cx="2238045" cy="1747259"/>
          </a:xfrm>
        </p:grpSpPr>
        <p:sp>
          <p:nvSpPr>
            <p:cNvPr id="26" name="Oval 25"/>
            <p:cNvSpPr/>
            <p:nvPr/>
          </p:nvSpPr>
          <p:spPr bwMode="auto">
            <a:xfrm>
              <a:off x="2802466" y="3914608"/>
              <a:ext cx="337285" cy="32717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7" name="Oval 26"/>
            <p:cNvSpPr/>
            <p:nvPr/>
          </p:nvSpPr>
          <p:spPr bwMode="auto">
            <a:xfrm>
              <a:off x="901706" y="4380293"/>
              <a:ext cx="337285" cy="327173"/>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8" name="Oval 27"/>
            <p:cNvSpPr/>
            <p:nvPr/>
          </p:nvSpPr>
          <p:spPr bwMode="auto">
            <a:xfrm>
              <a:off x="2482115" y="4385714"/>
              <a:ext cx="337285" cy="327173"/>
            </a:xfrm>
            <a:prstGeom prst="ellipse">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29" name="Oval 28"/>
            <p:cNvSpPr/>
            <p:nvPr/>
          </p:nvSpPr>
          <p:spPr bwMode="auto">
            <a:xfrm>
              <a:off x="967917" y="5334694"/>
              <a:ext cx="337285" cy="327173"/>
            </a:xfrm>
            <a:prstGeom prst="ellipse">
              <a:avLst/>
            </a:prstGeom>
            <a:no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35" name="TextBox 34"/>
          <p:cNvSpPr txBox="1"/>
          <p:nvPr/>
        </p:nvSpPr>
        <p:spPr>
          <a:xfrm>
            <a:off x="152047" y="3956647"/>
            <a:ext cx="4284855" cy="523220"/>
          </a:xfrm>
          <a:prstGeom prst="rect">
            <a:avLst/>
          </a:prstGeom>
          <a:noFill/>
        </p:spPr>
        <p:txBody>
          <a:bodyPr wrap="square" rtlCol="0">
            <a:spAutoFit/>
          </a:bodyPr>
          <a:lstStyle/>
          <a:p>
            <a:r>
              <a:rPr lang="en-US" sz="1400" dirty="0" smtClean="0">
                <a:latin typeface="Calibri"/>
                <a:cs typeface="Calibri"/>
              </a:rPr>
              <a:t>The 8 </a:t>
            </a:r>
            <a:r>
              <a:rPr lang="en-US" sz="1400" dirty="0" smtClean="0">
                <a:solidFill>
                  <a:srgbClr val="00C000"/>
                </a:solidFill>
                <a:latin typeface="Calibri"/>
                <a:cs typeface="Calibri"/>
              </a:rPr>
              <a:t>structure functions </a:t>
            </a:r>
            <a:r>
              <a:rPr lang="en-US" sz="1400" dirty="0" smtClean="0">
                <a:latin typeface="Calibri"/>
                <a:cs typeface="Calibri"/>
              </a:rPr>
              <a:t>factorize into TMD </a:t>
            </a:r>
            <a:r>
              <a:rPr lang="en-US" sz="1400" dirty="0" err="1" smtClean="0">
                <a:latin typeface="Calibri"/>
                <a:cs typeface="Calibri"/>
              </a:rPr>
              <a:t>parton</a:t>
            </a:r>
            <a:r>
              <a:rPr lang="en-US" sz="1400" dirty="0" smtClean="0">
                <a:latin typeface="Calibri"/>
                <a:cs typeface="Calibri"/>
              </a:rPr>
              <a:t> distributions, </a:t>
            </a:r>
            <a:r>
              <a:rPr lang="en-US" sz="1400" dirty="0" smtClean="0">
                <a:solidFill>
                  <a:srgbClr val="FF0000"/>
                </a:solidFill>
                <a:latin typeface="Calibri"/>
                <a:cs typeface="Calibri"/>
              </a:rPr>
              <a:t>fragmentation functions</a:t>
            </a:r>
            <a:r>
              <a:rPr lang="en-US" sz="1400" dirty="0" smtClean="0">
                <a:latin typeface="Calibri"/>
                <a:cs typeface="Calibri"/>
              </a:rPr>
              <a:t>, and </a:t>
            </a:r>
            <a:r>
              <a:rPr lang="en-US" sz="1400" dirty="0" smtClean="0">
                <a:solidFill>
                  <a:srgbClr val="0000FF"/>
                </a:solidFill>
                <a:latin typeface="Calibri"/>
                <a:cs typeface="Calibri"/>
              </a:rPr>
              <a:t>hard parts</a:t>
            </a:r>
            <a:r>
              <a:rPr lang="en-US" sz="1400" dirty="0" smtClean="0">
                <a:latin typeface="Calibri"/>
                <a:cs typeface="Calibri"/>
              </a:rPr>
              <a:t>:</a:t>
            </a:r>
            <a:endParaRPr lang="en-US" sz="1400" dirty="0">
              <a:latin typeface="Calibri"/>
              <a:cs typeface="Calibri"/>
            </a:endParaRPr>
          </a:p>
        </p:txBody>
      </p:sp>
      <p:grpSp>
        <p:nvGrpSpPr>
          <p:cNvPr id="21" name="Group 52"/>
          <p:cNvGrpSpPr/>
          <p:nvPr/>
        </p:nvGrpSpPr>
        <p:grpSpPr>
          <a:xfrm>
            <a:off x="393081" y="4572000"/>
            <a:ext cx="5462635" cy="939800"/>
            <a:chOff x="393081" y="4572000"/>
            <a:chExt cx="5462635" cy="939800"/>
          </a:xfrm>
        </p:grpSpPr>
        <p:pic>
          <p:nvPicPr>
            <p:cNvPr id="34" name="Picture 33"/>
            <p:cNvPicPr>
              <a:picLocks noChangeAspect="1"/>
            </p:cNvPicPr>
            <p:nvPr/>
          </p:nvPicPr>
          <p:blipFill>
            <a:blip r:embed="rId5"/>
            <a:srcRect l="34533" t="7728" r="30060" b="84404"/>
            <a:stretch>
              <a:fillRect/>
            </a:stretch>
          </p:blipFill>
          <p:spPr>
            <a:xfrm>
              <a:off x="393081" y="4572000"/>
              <a:ext cx="3279192" cy="939800"/>
            </a:xfrm>
            <a:prstGeom prst="rect">
              <a:avLst/>
            </a:prstGeom>
          </p:spPr>
        </p:pic>
        <p:sp>
          <p:nvSpPr>
            <p:cNvPr id="37" name="TextBox 36"/>
            <p:cNvSpPr txBox="1"/>
            <p:nvPr/>
          </p:nvSpPr>
          <p:spPr>
            <a:xfrm>
              <a:off x="3781752" y="4572000"/>
              <a:ext cx="2073964" cy="738664"/>
            </a:xfrm>
            <a:prstGeom prst="rect">
              <a:avLst/>
            </a:prstGeom>
            <a:noFill/>
          </p:spPr>
          <p:txBody>
            <a:bodyPr wrap="square" rtlCol="0">
              <a:spAutoFit/>
            </a:bodyPr>
            <a:lstStyle/>
            <a:p>
              <a:r>
                <a:rPr lang="en-US" sz="1400" dirty="0" smtClean="0">
                  <a:latin typeface="Calibri"/>
                  <a:cs typeface="Calibri"/>
                </a:rPr>
                <a:t>Integrals over transverse momentum of initial and scattered </a:t>
              </a:r>
              <a:r>
                <a:rPr lang="en-US" sz="1400" dirty="0" err="1" smtClean="0">
                  <a:latin typeface="Calibri"/>
                  <a:cs typeface="Calibri"/>
                </a:rPr>
                <a:t>parton</a:t>
              </a:r>
              <a:r>
                <a:rPr lang="en-US" sz="1400" dirty="0" smtClean="0">
                  <a:latin typeface="Calibri"/>
                  <a:cs typeface="Calibri"/>
                </a:rPr>
                <a:t> </a:t>
              </a:r>
              <a:endParaRPr lang="en-US" sz="1400" dirty="0">
                <a:latin typeface="Calibri"/>
                <a:cs typeface="Calibri"/>
              </a:endParaRPr>
            </a:p>
          </p:txBody>
        </p:sp>
      </p:grpSp>
      <p:sp>
        <p:nvSpPr>
          <p:cNvPr id="38" name="TextBox 37"/>
          <p:cNvSpPr txBox="1"/>
          <p:nvPr/>
        </p:nvSpPr>
        <p:spPr>
          <a:xfrm>
            <a:off x="119961" y="5644747"/>
            <a:ext cx="8922439" cy="523220"/>
          </a:xfrm>
          <a:prstGeom prst="rect">
            <a:avLst/>
          </a:prstGeom>
          <a:solidFill>
            <a:srgbClr val="CCFFCC"/>
          </a:solidFill>
          <a:ln>
            <a:solidFill>
              <a:srgbClr val="000000"/>
            </a:solidFill>
          </a:ln>
        </p:spPr>
        <p:txBody>
          <a:bodyPr wrap="square" rtlCol="0">
            <a:spAutoFit/>
          </a:bodyPr>
          <a:lstStyle/>
          <a:p>
            <a:r>
              <a:rPr lang="en-US" sz="1400" dirty="0" smtClean="0">
                <a:latin typeface="Calibri"/>
                <a:cs typeface="Calibri"/>
              </a:rPr>
              <a:t>A full program to access L.T. </a:t>
            </a:r>
            <a:r>
              <a:rPr lang="en-US" sz="1400" dirty="0" err="1" smtClean="0">
                <a:latin typeface="Calibri"/>
                <a:cs typeface="Calibri"/>
              </a:rPr>
              <a:t>TMDs</a:t>
            </a:r>
            <a:r>
              <a:rPr lang="en-US" sz="1400" dirty="0" smtClean="0">
                <a:latin typeface="Calibri"/>
                <a:cs typeface="Calibri"/>
              </a:rPr>
              <a:t> from measurements requires separation of the structure function using polarization, and coverage of a large range in </a:t>
            </a:r>
            <a:r>
              <a:rPr lang="en-US" sz="1400" dirty="0" err="1" smtClean="0">
                <a:latin typeface="Calibri"/>
                <a:cs typeface="Calibri"/>
              </a:rPr>
              <a:t>x</a:t>
            </a:r>
            <a:r>
              <a:rPr lang="en-US" sz="1400" dirty="0" smtClean="0">
                <a:latin typeface="Calibri"/>
                <a:cs typeface="Calibri"/>
              </a:rPr>
              <a:t>, </a:t>
            </a:r>
            <a:r>
              <a:rPr lang="en-US" sz="1400" dirty="0" err="1" smtClean="0">
                <a:latin typeface="Calibri"/>
                <a:cs typeface="Calibri"/>
              </a:rPr>
              <a:t>z</a:t>
            </a:r>
            <a:r>
              <a:rPr lang="en-US" sz="1400" dirty="0" smtClean="0">
                <a:latin typeface="Calibri"/>
                <a:cs typeface="Calibri"/>
              </a:rPr>
              <a:t>, P</a:t>
            </a:r>
            <a:r>
              <a:rPr lang="en-US" sz="1400" baseline="-25000" dirty="0" smtClean="0">
                <a:latin typeface="Calibri"/>
                <a:cs typeface="Calibri"/>
              </a:rPr>
              <a:t>T</a:t>
            </a:r>
            <a:r>
              <a:rPr lang="en-US" sz="1400" dirty="0" smtClean="0">
                <a:latin typeface="Calibri"/>
                <a:cs typeface="Calibri"/>
              </a:rPr>
              <a:t>  along with sensitivity to Q</a:t>
            </a:r>
            <a:r>
              <a:rPr lang="en-US" sz="1400" baseline="30000" dirty="0" smtClean="0">
                <a:latin typeface="Calibri"/>
                <a:cs typeface="Calibri"/>
              </a:rPr>
              <a:t>2</a:t>
            </a:r>
            <a:r>
              <a:rPr lang="en-US" sz="1400" dirty="0" smtClean="0">
                <a:latin typeface="Calibri"/>
                <a:cs typeface="Calibri"/>
              </a:rPr>
              <a:t>, and the flavor separation in </a:t>
            </a:r>
            <a:r>
              <a:rPr lang="en-US" sz="1400" dirty="0" err="1" smtClean="0">
                <a:latin typeface="Calibri"/>
                <a:cs typeface="Calibri"/>
              </a:rPr>
              <a:t>u</a:t>
            </a:r>
            <a:r>
              <a:rPr lang="en-US" sz="1400" dirty="0" smtClean="0">
                <a:latin typeface="Calibri"/>
                <a:cs typeface="Calibri"/>
              </a:rPr>
              <a:t>, </a:t>
            </a:r>
            <a:r>
              <a:rPr lang="en-US" sz="1400" dirty="0" err="1" smtClean="0">
                <a:latin typeface="Calibri"/>
                <a:cs typeface="Calibri"/>
              </a:rPr>
              <a:t>d</a:t>
            </a:r>
            <a:r>
              <a:rPr lang="en-US" sz="1400" dirty="0" smtClean="0">
                <a:latin typeface="Calibri"/>
                <a:cs typeface="Calibri"/>
              </a:rPr>
              <a:t>, </a:t>
            </a:r>
            <a:r>
              <a:rPr lang="en-US" sz="1400" dirty="0" err="1" smtClean="0">
                <a:latin typeface="Calibri"/>
                <a:cs typeface="Calibri"/>
              </a:rPr>
              <a:t>s</a:t>
            </a:r>
            <a:r>
              <a:rPr lang="en-US" sz="1400" dirty="0" smtClean="0">
                <a:latin typeface="Calibri"/>
                <a:cs typeface="Calibri"/>
              </a:rPr>
              <a:t> quarks. </a:t>
            </a:r>
            <a:endParaRPr lang="en-US" sz="1400" dirty="0">
              <a:latin typeface="Calibri"/>
              <a:cs typeface="Calibri"/>
            </a:endParaRPr>
          </a:p>
        </p:txBody>
      </p:sp>
      <p:grpSp>
        <p:nvGrpSpPr>
          <p:cNvPr id="22" name="Group 56"/>
          <p:cNvGrpSpPr/>
          <p:nvPr/>
        </p:nvGrpSpPr>
        <p:grpSpPr>
          <a:xfrm>
            <a:off x="1006028" y="4572000"/>
            <a:ext cx="2600834" cy="900525"/>
            <a:chOff x="1006028" y="4572000"/>
            <a:chExt cx="2600834" cy="900525"/>
          </a:xfrm>
        </p:grpSpPr>
        <p:sp>
          <p:nvSpPr>
            <p:cNvPr id="54" name="Rectangle 53"/>
            <p:cNvSpPr/>
            <p:nvPr/>
          </p:nvSpPr>
          <p:spPr bwMode="auto">
            <a:xfrm>
              <a:off x="1006028" y="4572000"/>
              <a:ext cx="856637" cy="896135"/>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5" name="Rectangle 54"/>
            <p:cNvSpPr/>
            <p:nvPr/>
          </p:nvSpPr>
          <p:spPr bwMode="auto">
            <a:xfrm>
              <a:off x="1921932" y="4572000"/>
              <a:ext cx="824132" cy="896135"/>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56" name="Rectangle 55"/>
            <p:cNvSpPr/>
            <p:nvPr/>
          </p:nvSpPr>
          <p:spPr bwMode="auto">
            <a:xfrm>
              <a:off x="2782730" y="4576390"/>
              <a:ext cx="824132" cy="896135"/>
            </a:xfrm>
            <a:prstGeom prst="rect">
              <a:avLst/>
            </a:prstGeom>
            <a:no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6" descr="muldtab1"/>
          <p:cNvPicPr>
            <a:picLocks noChangeAspect="1" noChangeArrowheads="1"/>
          </p:cNvPicPr>
          <p:nvPr/>
        </p:nvPicPr>
        <p:blipFill>
          <a:blip r:embed="rId2"/>
          <a:srcRect/>
          <a:stretch>
            <a:fillRect/>
          </a:stretch>
        </p:blipFill>
        <p:spPr bwMode="auto">
          <a:xfrm>
            <a:off x="2584451" y="2594494"/>
            <a:ext cx="3568700" cy="2493962"/>
          </a:xfrm>
          <a:prstGeom prst="rect">
            <a:avLst/>
          </a:prstGeom>
          <a:solidFill>
            <a:srgbClr val="CCFFCC"/>
          </a:solidFill>
          <a:ln w="9525">
            <a:noFill/>
            <a:miter lim="800000"/>
            <a:headEnd/>
            <a:tailEnd/>
          </a:ln>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prstTxWarp prst="textNoShape">
              <a:avLst/>
            </a:prstTxWarp>
          </a:bodyPr>
          <a:lstStyle/>
          <a:p>
            <a:pPr algn="ctr" fontAlgn="auto">
              <a:spcBef>
                <a:spcPts val="0"/>
              </a:spcBef>
              <a:spcAft>
                <a:spcPts val="0"/>
              </a:spcAft>
              <a:defRPr/>
            </a:pPr>
            <a:r>
              <a:rPr lang="en-US" sz="4000">
                <a:effectLst>
                  <a:outerShdw blurRad="38100" dist="38100" dir="2700000" algn="tl">
                    <a:srgbClr val="DDDDDD"/>
                  </a:outerShdw>
                </a:effectLst>
                <a:latin typeface="+mn-lt"/>
              </a:rPr>
              <a:t> </a:t>
            </a:r>
            <a:endParaRPr lang="en-GB" sz="4000">
              <a:effectLst>
                <a:outerShdw blurRad="38100" dist="38100" dir="2700000" algn="tl">
                  <a:srgbClr val="DDDDDD"/>
                </a:outerShdw>
              </a:effectLst>
              <a:latin typeface="+mn-lt"/>
            </a:endParaRPr>
          </a:p>
        </p:txBody>
      </p:sp>
      <p:sp>
        <p:nvSpPr>
          <p:cNvPr id="29702" name="Text Box 5"/>
          <p:cNvSpPr txBox="1">
            <a:spLocks noChangeArrowheads="1"/>
          </p:cNvSpPr>
          <p:nvPr/>
        </p:nvSpPr>
        <p:spPr bwMode="auto">
          <a:xfrm>
            <a:off x="376238" y="66849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6391" name="Rectangle 1026"/>
          <p:cNvSpPr>
            <a:spLocks noGrp="1" noChangeArrowheads="1"/>
          </p:cNvSpPr>
          <p:nvPr>
            <p:ph type="title"/>
          </p:nvPr>
        </p:nvSpPr>
        <p:spPr>
          <a:xfrm>
            <a:off x="0" y="-12700"/>
            <a:ext cx="9144000" cy="685800"/>
          </a:xfrm>
          <a:noFill/>
          <a:ln>
            <a:noFill/>
          </a:ln>
          <a:effectLst/>
        </p:spPr>
        <p:style>
          <a:lnRef idx="1">
            <a:schemeClr val="accent3"/>
          </a:lnRef>
          <a:fillRef idx="2">
            <a:schemeClr val="accent3"/>
          </a:fillRef>
          <a:effectRef idx="1">
            <a:schemeClr val="accent3"/>
          </a:effectRef>
          <a:fontRef idx="minor">
            <a:schemeClr val="dk1"/>
          </a:fontRef>
        </p:style>
        <p:txBody>
          <a:bodyPr/>
          <a:lstStyle/>
          <a:p>
            <a:pPr>
              <a:defRPr/>
            </a:pPr>
            <a:r>
              <a:rPr lang="en-GB" dirty="0" smtClean="0">
                <a:solidFill>
                  <a:srgbClr val="2D2D8A"/>
                </a:solidFill>
                <a:latin typeface="Arial"/>
                <a:cs typeface="Arial"/>
              </a:rPr>
              <a:t>JLab TMD </a:t>
            </a:r>
            <a:r>
              <a:rPr lang="en-GB" dirty="0" smtClean="0">
                <a:solidFill>
                  <a:srgbClr val="FF0000"/>
                </a:solidFill>
                <a:latin typeface="Arial"/>
                <a:cs typeface="Arial"/>
              </a:rPr>
              <a:t>Proton</a:t>
            </a:r>
            <a:r>
              <a:rPr lang="en-GB" dirty="0" smtClean="0">
                <a:solidFill>
                  <a:srgbClr val="2D2D8A"/>
                </a:solidFill>
                <a:latin typeface="Arial"/>
                <a:cs typeface="Arial"/>
              </a:rPr>
              <a:t> Program @ 12 GeV</a:t>
            </a:r>
            <a:endParaRPr lang="en-GB" dirty="0">
              <a:solidFill>
                <a:srgbClr val="2D2D8A"/>
              </a:solidFill>
              <a:latin typeface="Arial"/>
              <a:cs typeface="Arial"/>
            </a:endParaRPr>
          </a:p>
        </p:txBody>
      </p:sp>
      <p:sp>
        <p:nvSpPr>
          <p:cNvPr id="29705" name="TextBox 30"/>
          <p:cNvSpPr txBox="1">
            <a:spLocks noChangeArrowheads="1"/>
          </p:cNvSpPr>
          <p:nvPr/>
        </p:nvSpPr>
        <p:spPr bwMode="auto">
          <a:xfrm>
            <a:off x="1905000" y="1028374"/>
            <a:ext cx="4191000" cy="923925"/>
          </a:xfrm>
          <a:prstGeom prst="rect">
            <a:avLst/>
          </a:prstGeom>
          <a:noFill/>
          <a:ln w="9525">
            <a:noFill/>
            <a:miter lim="800000"/>
            <a:headEnd/>
            <a:tailEnd/>
          </a:ln>
        </p:spPr>
        <p:txBody>
          <a:bodyPr>
            <a:prstTxWarp prst="textNoShape">
              <a:avLst/>
            </a:prstTxWarp>
            <a:spAutoFit/>
          </a:bodyPr>
          <a:lstStyle/>
          <a:p>
            <a:r>
              <a:rPr lang="en-US" dirty="0">
                <a:solidFill>
                  <a:srgbClr val="596BFF"/>
                </a:solidFill>
                <a:latin typeface="Tahoma" charset="0"/>
                <a:ea typeface="Tahoma" charset="0"/>
                <a:cs typeface="Tahoma" charset="0"/>
              </a:rPr>
              <a:t>Leading twist TMD parton distributions: </a:t>
            </a:r>
            <a:r>
              <a:rPr lang="en-US" dirty="0">
                <a:solidFill>
                  <a:srgbClr val="606060"/>
                </a:solidFill>
                <a:latin typeface="Tahoma" charset="0"/>
                <a:ea typeface="Tahoma" charset="0"/>
                <a:cs typeface="Tahoma" charset="0"/>
              </a:rPr>
              <a:t>information on correlations between </a:t>
            </a:r>
            <a:r>
              <a:rPr lang="en-US" i="1" dirty="0">
                <a:solidFill>
                  <a:srgbClr val="FF0000"/>
                </a:solidFill>
                <a:latin typeface="Tahoma" charset="0"/>
                <a:ea typeface="Tahoma" charset="0"/>
                <a:cs typeface="Tahoma" charset="0"/>
              </a:rPr>
              <a:t>quark orbital motion</a:t>
            </a:r>
            <a:r>
              <a:rPr lang="en-US" i="1" dirty="0">
                <a:latin typeface="Tahoma" charset="0"/>
                <a:ea typeface="Tahoma" charset="0"/>
                <a:cs typeface="Tahoma" charset="0"/>
              </a:rPr>
              <a:t> </a:t>
            </a:r>
            <a:r>
              <a:rPr lang="en-US" dirty="0">
                <a:solidFill>
                  <a:srgbClr val="606060"/>
                </a:solidFill>
                <a:latin typeface="Tahoma" charset="0"/>
                <a:ea typeface="Tahoma" charset="0"/>
                <a:cs typeface="Tahoma" charset="0"/>
              </a:rPr>
              <a:t>and</a:t>
            </a:r>
            <a:r>
              <a:rPr lang="en-US" i="1" dirty="0">
                <a:solidFill>
                  <a:srgbClr val="606060"/>
                </a:solidFill>
                <a:latin typeface="Tahoma" charset="0"/>
                <a:ea typeface="Tahoma" charset="0"/>
                <a:cs typeface="Tahoma" charset="0"/>
              </a:rPr>
              <a:t> </a:t>
            </a:r>
            <a:r>
              <a:rPr lang="en-US" b="1" i="1" dirty="0">
                <a:solidFill>
                  <a:srgbClr val="00F600"/>
                </a:solidFill>
                <a:latin typeface="Tahoma" charset="0"/>
                <a:ea typeface="Tahoma" charset="0"/>
                <a:cs typeface="Tahoma" charset="0"/>
              </a:rPr>
              <a:t>spin</a:t>
            </a:r>
            <a:r>
              <a:rPr lang="en-US" i="1" dirty="0">
                <a:solidFill>
                  <a:srgbClr val="00F600"/>
                </a:solidFill>
                <a:latin typeface="Tahoma" charset="0"/>
                <a:ea typeface="Tahoma" charset="0"/>
                <a:cs typeface="Tahoma" charset="0"/>
              </a:rPr>
              <a:t> </a:t>
            </a:r>
          </a:p>
        </p:txBody>
      </p:sp>
      <p:grpSp>
        <p:nvGrpSpPr>
          <p:cNvPr id="2" name="Group 46"/>
          <p:cNvGrpSpPr>
            <a:grpSpLocks/>
          </p:cNvGrpSpPr>
          <p:nvPr/>
        </p:nvGrpSpPr>
        <p:grpSpPr bwMode="auto">
          <a:xfrm>
            <a:off x="169863" y="3058858"/>
            <a:ext cx="2973386" cy="523220"/>
            <a:chOff x="634961" y="3281692"/>
            <a:chExt cx="2973508" cy="523403"/>
          </a:xfrm>
        </p:grpSpPr>
        <p:sp>
          <p:nvSpPr>
            <p:cNvPr id="29717" name="Rectangle 9"/>
            <p:cNvSpPr>
              <a:spLocks noChangeAspect="1" noChangeArrowheads="1"/>
            </p:cNvSpPr>
            <p:nvPr/>
          </p:nvSpPr>
          <p:spPr bwMode="auto">
            <a:xfrm>
              <a:off x="3225866" y="3390936"/>
              <a:ext cx="382603" cy="38271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39" name="Rectangle 39"/>
            <p:cNvSpPr>
              <a:spLocks noChangeArrowheads="1"/>
            </p:cNvSpPr>
            <p:nvPr/>
          </p:nvSpPr>
          <p:spPr bwMode="auto">
            <a:xfrm>
              <a:off x="634961" y="3281692"/>
              <a:ext cx="1735208" cy="523403"/>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eaLnBrk="1" hangingPunct="1">
                <a:defRPr/>
              </a:pPr>
              <a:r>
                <a:rPr lang="en-US" sz="1400" dirty="0" smtClean="0">
                  <a:solidFill>
                    <a:srgbClr val="FF051D"/>
                  </a:solidFill>
                  <a:effectLst>
                    <a:outerShdw blurRad="38100" dist="38100" dir="2700000" algn="tl">
                      <a:srgbClr val="000000"/>
                    </a:outerShdw>
                  </a:effectLst>
                  <a:latin typeface="Calibri"/>
                  <a:cs typeface="Calibri"/>
                </a:rPr>
                <a:t>E12-06</a:t>
              </a:r>
              <a:r>
                <a:rPr lang="en-US" sz="1400" dirty="0">
                  <a:solidFill>
                    <a:srgbClr val="FF051D"/>
                  </a:solidFill>
                  <a:effectLst>
                    <a:outerShdw blurRad="38100" dist="38100" dir="2700000" algn="tl">
                      <a:srgbClr val="000000"/>
                    </a:outerShdw>
                  </a:effectLst>
                  <a:latin typeface="Calibri"/>
                  <a:cs typeface="Calibri"/>
                </a:rPr>
                <a:t>-112:</a:t>
              </a:r>
              <a:r>
                <a:rPr lang="en-US" sz="1400" dirty="0">
                  <a:solidFill>
                    <a:srgbClr val="0000FF"/>
                  </a:solidFill>
                  <a:effectLst>
                    <a:outerShdw blurRad="38100" dist="38100" dir="2700000" algn="tl">
                      <a:srgbClr val="000000"/>
                    </a:outerShdw>
                  </a:effectLst>
                  <a:latin typeface="Calibri"/>
                  <a:cs typeface="Calibri"/>
                </a:rPr>
                <a:t>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1" dirty="0">
                <a:latin typeface="Calibri"/>
                <a:cs typeface="Calibri"/>
              </a:endParaRPr>
            </a:p>
            <a:p>
              <a:pPr eaLnBrk="1" hangingPunct="1">
                <a:defRPr/>
              </a:pPr>
              <a:r>
                <a:rPr lang="en-US" sz="1400" dirty="0" smtClean="0">
                  <a:solidFill>
                    <a:srgbClr val="FF051D"/>
                  </a:solidFill>
                  <a:effectLst>
                    <a:outerShdw blurRad="38100" dist="38100" dir="2700000" algn="tl">
                      <a:srgbClr val="000000"/>
                    </a:outerShdw>
                  </a:effectLst>
                  <a:latin typeface="Calibri"/>
                  <a:cs typeface="Calibri"/>
                </a:rPr>
                <a:t>E12-09</a:t>
              </a:r>
              <a:r>
                <a:rPr lang="en-US" sz="1400" dirty="0">
                  <a:solidFill>
                    <a:srgbClr val="FF051D"/>
                  </a:solidFill>
                  <a:effectLst>
                    <a:outerShdw blurRad="38100" dist="38100" dir="2700000" algn="tl">
                      <a:srgbClr val="000000"/>
                    </a:outerShdw>
                  </a:effectLst>
                  <a:latin typeface="Calibri"/>
                  <a:cs typeface="Calibri"/>
                </a:rPr>
                <a:t>-008: </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grpSp>
        <p:nvGrpSpPr>
          <p:cNvPr id="3" name="Group 52"/>
          <p:cNvGrpSpPr/>
          <p:nvPr/>
        </p:nvGrpSpPr>
        <p:grpSpPr>
          <a:xfrm>
            <a:off x="177801" y="3783111"/>
            <a:ext cx="2914649" cy="523220"/>
            <a:chOff x="203201" y="4121786"/>
            <a:chExt cx="2914649" cy="523220"/>
          </a:xfrm>
        </p:grpSpPr>
        <p:sp>
          <p:nvSpPr>
            <p:cNvPr id="29715" name="Rectangle 9"/>
            <p:cNvSpPr>
              <a:spLocks noChangeAspect="1" noChangeArrowheads="1"/>
            </p:cNvSpPr>
            <p:nvPr/>
          </p:nvSpPr>
          <p:spPr bwMode="auto">
            <a:xfrm>
              <a:off x="2732086" y="4246572"/>
              <a:ext cx="385764" cy="385762"/>
            </a:xfrm>
            <a:prstGeom prst="rect">
              <a:avLst/>
            </a:prstGeom>
            <a:solidFill>
              <a:srgbClr val="008000">
                <a:alpha val="27058"/>
              </a:srgbClr>
            </a:solidFill>
            <a:ln w="9525">
              <a:noFill/>
              <a:miter lim="800000"/>
              <a:headEnd/>
              <a:tailEnd/>
            </a:ln>
          </p:spPr>
          <p:txBody>
            <a:bodyPr anchor="ctr">
              <a:prstTxWarp prst="textNoShape">
                <a:avLst/>
              </a:prstTxWarp>
              <a:spAutoFit/>
            </a:bodyPr>
            <a:lstStyle/>
            <a:p>
              <a:endParaRPr lang="en-US"/>
            </a:p>
          </p:txBody>
        </p:sp>
        <p:sp>
          <p:nvSpPr>
            <p:cNvPr id="42" name="Rectangle 42"/>
            <p:cNvSpPr>
              <a:spLocks noChangeArrowheads="1"/>
            </p:cNvSpPr>
            <p:nvPr/>
          </p:nvSpPr>
          <p:spPr bwMode="auto">
            <a:xfrm>
              <a:off x="203201" y="4121786"/>
              <a:ext cx="1701799" cy="523220"/>
            </a:xfrm>
            <a:prstGeom prst="rect">
              <a:avLst/>
            </a:prstGeom>
            <a:solidFill>
              <a:srgbClr val="00FF00">
                <a:alpha val="50000"/>
              </a:srgbClr>
            </a:solidFill>
            <a:ln w="9525">
              <a:solidFill>
                <a:srgbClr val="008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E12-07</a:t>
              </a:r>
              <a:r>
                <a:rPr lang="en-US" sz="1400" dirty="0">
                  <a:solidFill>
                    <a:srgbClr val="FF051D"/>
                  </a:solidFill>
                  <a:effectLst>
                    <a:outerShdw blurRad="38100" dist="38100" dir="2700000" algn="tl">
                      <a:srgbClr val="000000"/>
                    </a:outerShdw>
                  </a:effectLst>
                  <a:latin typeface="Calibri"/>
                  <a:cs typeface="Calibri"/>
                </a:rPr>
                <a:t>-107</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p>
            <a:p>
              <a:pPr>
                <a:defRPr/>
              </a:pPr>
              <a:r>
                <a:rPr lang="en-US" sz="1400" dirty="0" smtClean="0">
                  <a:solidFill>
                    <a:srgbClr val="FF051D"/>
                  </a:solidFill>
                  <a:effectLst>
                    <a:outerShdw blurRad="38100" dist="38100" dir="2700000" algn="tl">
                      <a:srgbClr val="000000"/>
                    </a:outerShdw>
                  </a:effectLst>
                  <a:latin typeface="Calibri"/>
                  <a:cs typeface="Calibri"/>
                </a:rPr>
                <a:t>E12-09</a:t>
              </a:r>
              <a:r>
                <a:rPr lang="en-US" sz="1400" dirty="0">
                  <a:solidFill>
                    <a:srgbClr val="FF051D"/>
                  </a:solidFill>
                  <a:effectLst>
                    <a:outerShdw blurRad="38100" dist="38100" dir="2700000" algn="tl">
                      <a:srgbClr val="000000"/>
                    </a:outerShdw>
                  </a:effectLst>
                  <a:latin typeface="Calibri"/>
                  <a:cs typeface="Calibri"/>
                </a:rPr>
                <a:t>-009:</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grpSp>
        <p:nvGrpSpPr>
          <p:cNvPr id="4" name="Group 48"/>
          <p:cNvGrpSpPr>
            <a:grpSpLocks/>
          </p:cNvGrpSpPr>
          <p:nvPr/>
        </p:nvGrpSpPr>
        <p:grpSpPr bwMode="auto">
          <a:xfrm>
            <a:off x="148164" y="4479068"/>
            <a:ext cx="2982396" cy="523220"/>
            <a:chOff x="611665" y="4743434"/>
            <a:chExt cx="2982518" cy="523218"/>
          </a:xfrm>
        </p:grpSpPr>
        <p:sp>
          <p:nvSpPr>
            <p:cNvPr id="29713" name="Rectangle 9"/>
            <p:cNvSpPr>
              <a:spLocks noChangeAspect="1" noChangeArrowheads="1"/>
            </p:cNvSpPr>
            <p:nvPr/>
          </p:nvSpPr>
          <p:spPr bwMode="auto">
            <a:xfrm>
              <a:off x="3211579" y="4777840"/>
              <a:ext cx="382604" cy="382586"/>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46" name="Rectangle 46"/>
            <p:cNvSpPr>
              <a:spLocks noChangeArrowheads="1"/>
            </p:cNvSpPr>
            <p:nvPr/>
          </p:nvSpPr>
          <p:spPr bwMode="auto">
            <a:xfrm>
              <a:off x="611665" y="4743434"/>
              <a:ext cx="1756908" cy="523218"/>
            </a:xfrm>
            <a:prstGeom prst="rect">
              <a:avLst/>
            </a:prstGeom>
            <a:solidFill>
              <a:srgbClr val="0000FF">
                <a:alpha val="25000"/>
              </a:srgbClr>
            </a:solidFill>
            <a:ln w="9525">
              <a:solidFill>
                <a:srgbClr val="0000FF"/>
              </a:solidFill>
              <a:miter lim="800000"/>
              <a:headEnd/>
              <a:tailEnd/>
            </a:ln>
          </p:spPr>
          <p:txBody>
            <a:bodyPr wrap="square">
              <a:prstTxWarp prst="textNoShape">
                <a:avLst/>
              </a:prstTxWarp>
              <a:spAutoFit/>
            </a:bodyPr>
            <a:lstStyle/>
            <a:p>
              <a:pPr>
                <a:defRPr/>
              </a:pPr>
              <a:r>
                <a:rPr lang="en-US" sz="1400" dirty="0">
                  <a:solidFill>
                    <a:srgbClr val="FF051D"/>
                  </a:solidFill>
                  <a:effectLst>
                    <a:outerShdw blurRad="38100" dist="38100" dir="2700000" algn="tl">
                      <a:srgbClr val="000000"/>
                    </a:outerShdw>
                  </a:effectLst>
                  <a:latin typeface="Calibri"/>
                  <a:cs typeface="Calibri"/>
                </a:rPr>
                <a:t>C</a:t>
              </a:r>
              <a:r>
                <a:rPr lang="en-US" sz="1400" dirty="0" smtClean="0">
                  <a:solidFill>
                    <a:srgbClr val="FF051D"/>
                  </a:solidFill>
                  <a:effectLst>
                    <a:outerShdw blurRad="38100" dist="38100" dir="2700000" algn="tl">
                      <a:srgbClr val="000000"/>
                    </a:outerShdw>
                  </a:effectLst>
                  <a:latin typeface="Calibri"/>
                  <a:cs typeface="Calibri"/>
                </a:rPr>
                <a:t>12-11-111: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p>
            <a:p>
              <a:pPr>
                <a:defRPr/>
              </a:pP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K</a:t>
              </a:r>
              <a:r>
                <a:rPr lang="en-US" sz="1600" b="1" baseline="30000" dirty="0" smtClean="0">
                  <a:latin typeface="Calibri"/>
                  <a:cs typeface="Calibri"/>
                </a:rPr>
                <a:t>-</a:t>
              </a:r>
              <a:endParaRPr lang="en-US" sz="1600" baseline="30000" dirty="0" smtClean="0">
                <a:latin typeface="Calibri"/>
                <a:cs typeface="Calibri"/>
              </a:endParaRPr>
            </a:p>
          </p:txBody>
        </p:sp>
      </p:grpSp>
      <p:sp>
        <p:nvSpPr>
          <p:cNvPr id="29710" name="TextBox 31"/>
          <p:cNvSpPr txBox="1">
            <a:spLocks noChangeArrowheads="1"/>
          </p:cNvSpPr>
          <p:nvPr/>
        </p:nvSpPr>
        <p:spPr bwMode="auto">
          <a:xfrm rot="-5400000">
            <a:off x="1280983" y="3807081"/>
            <a:ext cx="2087562" cy="307975"/>
          </a:xfrm>
          <a:prstGeom prst="rect">
            <a:avLst/>
          </a:prstGeom>
          <a:noFill/>
          <a:ln w="9525">
            <a:solidFill>
              <a:schemeClr val="tx1"/>
            </a:solidFill>
            <a:miter lim="800000"/>
            <a:headEnd/>
            <a:tailEnd/>
          </a:ln>
        </p:spPr>
        <p:txBody>
          <a:bodyPr wrap="none">
            <a:prstTxWarp prst="textNoShape">
              <a:avLst/>
            </a:prstTxWarp>
            <a:spAutoFit/>
          </a:bodyPr>
          <a:lstStyle/>
          <a:p>
            <a:r>
              <a:rPr lang="en-US" sz="1400" dirty="0"/>
              <a:t>Nucleon polarization</a:t>
            </a:r>
          </a:p>
        </p:txBody>
      </p:sp>
      <p:sp>
        <p:nvSpPr>
          <p:cNvPr id="29711" name="TextBox 32"/>
          <p:cNvSpPr txBox="1">
            <a:spLocks noChangeArrowheads="1"/>
          </p:cNvSpPr>
          <p:nvPr/>
        </p:nvSpPr>
        <p:spPr bwMode="auto">
          <a:xfrm>
            <a:off x="3524249" y="2227779"/>
            <a:ext cx="2022475" cy="307975"/>
          </a:xfrm>
          <a:prstGeom prst="rect">
            <a:avLst/>
          </a:prstGeom>
          <a:noFill/>
          <a:ln w="9525">
            <a:solidFill>
              <a:schemeClr val="tx1"/>
            </a:solidFill>
            <a:miter lim="800000"/>
            <a:headEnd/>
            <a:tailEnd/>
          </a:ln>
        </p:spPr>
        <p:txBody>
          <a:bodyPr wrap="square">
            <a:prstTxWarp prst="textNoShape">
              <a:avLst/>
            </a:prstTxWarp>
            <a:spAutoFit/>
          </a:bodyPr>
          <a:lstStyle/>
          <a:p>
            <a:r>
              <a:rPr lang="en-US" sz="1400" dirty="0"/>
              <a:t>Quark spin polarization</a:t>
            </a:r>
          </a:p>
        </p:txBody>
      </p:sp>
      <p:sp>
        <p:nvSpPr>
          <p:cNvPr id="45" name="Rectangle 46"/>
          <p:cNvSpPr>
            <a:spLocks noChangeArrowheads="1"/>
          </p:cNvSpPr>
          <p:nvPr/>
        </p:nvSpPr>
        <p:spPr bwMode="auto">
          <a:xfrm>
            <a:off x="6325858" y="3045125"/>
            <a:ext cx="2047189" cy="523220"/>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E12-09-017: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a:t>
            </a:r>
            <a:r>
              <a:rPr lang="en-US" sz="1400" dirty="0" smtClean="0">
                <a:latin typeface="Calibri"/>
                <a:cs typeface="Calibri"/>
              </a:rPr>
              <a:t> </a:t>
            </a:r>
          </a:p>
          <a:p>
            <a:pPr>
              <a:defRPr/>
            </a:pPr>
            <a:r>
              <a:rPr lang="en-US" sz="1400" dirty="0" smtClean="0">
                <a:solidFill>
                  <a:srgbClr val="FF0000"/>
                </a:solidFill>
                <a:effectLst>
                  <a:outerShdw blurRad="38100" dist="38100" dir="2700000">
                    <a:srgbClr val="000000"/>
                  </a:outerShdw>
                </a:effectLst>
                <a:latin typeface="Calibri"/>
                <a:cs typeface="Calibri"/>
              </a:rPr>
              <a:t>C12-11-102: </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aseline="30000" dirty="0">
              <a:latin typeface="Calibri"/>
              <a:cs typeface="Calibri"/>
            </a:endParaRPr>
          </a:p>
        </p:txBody>
      </p:sp>
      <p:sp>
        <p:nvSpPr>
          <p:cNvPr id="48" name="TextBox 47"/>
          <p:cNvSpPr txBox="1"/>
          <p:nvPr/>
        </p:nvSpPr>
        <p:spPr>
          <a:xfrm>
            <a:off x="8449248" y="3023721"/>
            <a:ext cx="615010" cy="523220"/>
          </a:xfrm>
          <a:prstGeom prst="rect">
            <a:avLst/>
          </a:prstGeom>
          <a:solidFill>
            <a:srgbClr val="FFFF00">
              <a:alpha val="25000"/>
            </a:srgbClr>
          </a:solidFill>
          <a:ln>
            <a:solidFill>
              <a:srgbClr val="000000"/>
            </a:solidFill>
          </a:ln>
        </p:spPr>
        <p:txBody>
          <a:bodyPr wrap="none" rtlCol="0">
            <a:spAutoFit/>
          </a:bodyPr>
          <a:lstStyle/>
          <a:p>
            <a:r>
              <a:rPr lang="en-US" sz="1400" dirty="0" smtClean="0">
                <a:latin typeface="Calibri"/>
                <a:cs typeface="Calibri"/>
              </a:rPr>
              <a:t>HMS </a:t>
            </a:r>
          </a:p>
          <a:p>
            <a:r>
              <a:rPr lang="en-US" sz="1400" dirty="0" smtClean="0">
                <a:latin typeface="Calibri"/>
                <a:cs typeface="Calibri"/>
              </a:rPr>
              <a:t>SHMS</a:t>
            </a:r>
            <a:endParaRPr lang="en-US" sz="1400" dirty="0">
              <a:latin typeface="Calibri"/>
              <a:cs typeface="Calibri"/>
            </a:endParaRPr>
          </a:p>
        </p:txBody>
      </p:sp>
      <p:sp>
        <p:nvSpPr>
          <p:cNvPr id="49" name="TextBox 48"/>
          <p:cNvSpPr txBox="1"/>
          <p:nvPr/>
        </p:nvSpPr>
        <p:spPr>
          <a:xfrm>
            <a:off x="236538" y="5162063"/>
            <a:ext cx="1480216" cy="338554"/>
          </a:xfrm>
          <a:prstGeom prst="rect">
            <a:avLst/>
          </a:prstGeom>
          <a:solidFill>
            <a:srgbClr val="CCFFCC"/>
          </a:solidFill>
          <a:ln>
            <a:solidFill>
              <a:srgbClr val="0000FF"/>
            </a:solidFill>
          </a:ln>
        </p:spPr>
        <p:txBody>
          <a:bodyPr wrap="square" rtlCol="0">
            <a:spAutoFit/>
          </a:bodyPr>
          <a:lstStyle/>
          <a:p>
            <a:r>
              <a:rPr lang="en-US" sz="1600" dirty="0" smtClean="0"/>
              <a:t>H</a:t>
            </a:r>
            <a:r>
              <a:rPr lang="en-US" sz="1600" baseline="-25000" dirty="0" smtClean="0"/>
              <a:t>2</a:t>
            </a:r>
            <a:r>
              <a:rPr lang="en-US" sz="1600" dirty="0" smtClean="0"/>
              <a:t>, NH</a:t>
            </a:r>
            <a:r>
              <a:rPr lang="en-US" sz="1600" baseline="-25000" dirty="0" smtClean="0"/>
              <a:t>3</a:t>
            </a:r>
            <a:r>
              <a:rPr lang="en-US" sz="1600" dirty="0" smtClean="0"/>
              <a:t>, HD</a:t>
            </a:r>
            <a:endParaRPr lang="en-US" sz="1600" dirty="0"/>
          </a:p>
        </p:txBody>
      </p:sp>
      <p:sp>
        <p:nvSpPr>
          <p:cNvPr id="58" name="TextBox 57"/>
          <p:cNvSpPr txBox="1"/>
          <p:nvPr/>
        </p:nvSpPr>
        <p:spPr>
          <a:xfrm>
            <a:off x="1602453" y="5730673"/>
            <a:ext cx="6519734" cy="369332"/>
          </a:xfrm>
          <a:prstGeom prst="rect">
            <a:avLst/>
          </a:prstGeom>
          <a:solidFill>
            <a:schemeClr val="accent1"/>
          </a:solidFill>
          <a:ln>
            <a:solidFill>
              <a:srgbClr val="000000"/>
            </a:solidFill>
          </a:ln>
        </p:spPr>
        <p:txBody>
          <a:bodyPr wrap="none" rtlCol="0">
            <a:spAutoFit/>
          </a:bodyPr>
          <a:lstStyle/>
          <a:p>
            <a:r>
              <a:rPr lang="en-US" dirty="0" smtClean="0"/>
              <a:t>The TMD program will map the 4D phase space in Q</a:t>
            </a:r>
            <a:r>
              <a:rPr lang="en-US" baseline="30000" dirty="0" smtClean="0"/>
              <a:t>2</a:t>
            </a:r>
            <a:r>
              <a:rPr lang="en-US" dirty="0" smtClean="0"/>
              <a:t>, </a:t>
            </a:r>
            <a:r>
              <a:rPr lang="en-US" dirty="0" err="1" smtClean="0"/>
              <a:t>x</a:t>
            </a:r>
            <a:r>
              <a:rPr lang="en-US" dirty="0" smtClean="0"/>
              <a:t>, </a:t>
            </a:r>
            <a:r>
              <a:rPr lang="en-US" dirty="0" err="1" smtClean="0"/>
              <a:t>z</a:t>
            </a:r>
            <a:r>
              <a:rPr lang="en-US" dirty="0" smtClean="0"/>
              <a:t>, P</a:t>
            </a:r>
            <a:r>
              <a:rPr lang="en-US" baseline="-25000" dirty="0" smtClean="0"/>
              <a:t>T</a:t>
            </a:r>
            <a:r>
              <a:rPr lang="en-US" dirty="0" smtClean="0"/>
              <a:t>  </a:t>
            </a:r>
            <a:endParaRPr lang="en-US" dirty="0"/>
          </a:p>
        </p:txBody>
      </p:sp>
      <p:grpSp>
        <p:nvGrpSpPr>
          <p:cNvPr id="5" name="Group 59"/>
          <p:cNvGrpSpPr/>
          <p:nvPr/>
        </p:nvGrpSpPr>
        <p:grpSpPr>
          <a:xfrm>
            <a:off x="384429" y="2001402"/>
            <a:ext cx="1044427" cy="822625"/>
            <a:chOff x="384429" y="1927742"/>
            <a:chExt cx="1044427" cy="822625"/>
          </a:xfrm>
        </p:grpSpPr>
        <p:sp>
          <p:nvSpPr>
            <p:cNvPr id="47" name="TextBox 46"/>
            <p:cNvSpPr txBox="1"/>
            <p:nvPr/>
          </p:nvSpPr>
          <p:spPr>
            <a:xfrm>
              <a:off x="384429" y="1927742"/>
              <a:ext cx="1044427" cy="369332"/>
            </a:xfrm>
            <a:prstGeom prst="rect">
              <a:avLst/>
            </a:prstGeom>
            <a:solidFill>
              <a:srgbClr val="CCFFCC"/>
            </a:solidFill>
            <a:ln>
              <a:solidFill>
                <a:schemeClr val="tx1"/>
              </a:solidFill>
            </a:ln>
          </p:spPr>
          <p:txBody>
            <a:bodyPr wrap="none" rtlCol="0">
              <a:spAutoFit/>
            </a:bodyPr>
            <a:lstStyle/>
            <a:p>
              <a:r>
                <a:rPr lang="en-US" dirty="0" smtClean="0"/>
                <a:t>CLAS12</a:t>
              </a:r>
              <a:endParaRPr lang="en-US" dirty="0"/>
            </a:p>
          </p:txBody>
        </p:sp>
        <p:cxnSp>
          <p:nvCxnSpPr>
            <p:cNvPr id="55" name="Straight Arrow Connector 54"/>
            <p:cNvCxnSpPr/>
            <p:nvPr/>
          </p:nvCxnSpPr>
          <p:spPr bwMode="auto">
            <a:xfrm rot="5400000">
              <a:off x="701136" y="2543358"/>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grpSp>
        <p:nvGrpSpPr>
          <p:cNvPr id="7" name="Group 60"/>
          <p:cNvGrpSpPr/>
          <p:nvPr/>
        </p:nvGrpSpPr>
        <p:grpSpPr>
          <a:xfrm>
            <a:off x="6460802" y="1952299"/>
            <a:ext cx="1656090" cy="860726"/>
            <a:chOff x="6721584" y="1982779"/>
            <a:chExt cx="1656090" cy="860726"/>
          </a:xfrm>
        </p:grpSpPr>
        <p:grpSp>
          <p:nvGrpSpPr>
            <p:cNvPr id="8" name="Group 58"/>
            <p:cNvGrpSpPr/>
            <p:nvPr/>
          </p:nvGrpSpPr>
          <p:grpSpPr>
            <a:xfrm>
              <a:off x="6721584" y="1982779"/>
              <a:ext cx="1656090" cy="369332"/>
              <a:chOff x="6512130" y="2533134"/>
              <a:chExt cx="1656090" cy="369332"/>
            </a:xfrm>
          </p:grpSpPr>
          <p:sp>
            <p:nvSpPr>
              <p:cNvPr id="44" name="TextBox 43"/>
              <p:cNvSpPr txBox="1"/>
              <p:nvPr/>
            </p:nvSpPr>
            <p:spPr>
              <a:xfrm>
                <a:off x="6512130" y="2533134"/>
                <a:ext cx="813143" cy="369332"/>
              </a:xfrm>
              <a:prstGeom prst="rect">
                <a:avLst/>
              </a:prstGeom>
              <a:solidFill>
                <a:srgbClr val="FFFF00">
                  <a:alpha val="25000"/>
                </a:srgbClr>
              </a:solidFill>
              <a:ln>
                <a:solidFill>
                  <a:schemeClr val="tx1"/>
                </a:solidFill>
              </a:ln>
            </p:spPr>
            <p:txBody>
              <a:bodyPr wrap="none" rtlCol="0">
                <a:spAutoFit/>
              </a:bodyPr>
              <a:lstStyle/>
              <a:p>
                <a:r>
                  <a:rPr lang="en-US" dirty="0" smtClean="0"/>
                  <a:t>Hall C</a:t>
                </a:r>
                <a:endParaRPr lang="en-US" dirty="0"/>
              </a:p>
            </p:txBody>
          </p:sp>
          <p:sp>
            <p:nvSpPr>
              <p:cNvPr id="57" name="TextBox 56"/>
              <p:cNvSpPr txBox="1"/>
              <p:nvPr/>
            </p:nvSpPr>
            <p:spPr>
              <a:xfrm>
                <a:off x="7380825" y="2533134"/>
                <a:ext cx="787395" cy="369332"/>
              </a:xfrm>
              <a:prstGeom prst="rect">
                <a:avLst/>
              </a:prstGeom>
              <a:solidFill>
                <a:srgbClr val="BAFFFD">
                  <a:alpha val="50000"/>
                </a:srgbClr>
              </a:solidFill>
              <a:ln>
                <a:solidFill>
                  <a:schemeClr val="tx1"/>
                </a:solidFill>
              </a:ln>
            </p:spPr>
            <p:txBody>
              <a:bodyPr wrap="none" rtlCol="0">
                <a:spAutoFit/>
              </a:bodyPr>
              <a:lstStyle/>
              <a:p>
                <a:r>
                  <a:rPr lang="en-US" dirty="0" smtClean="0"/>
                  <a:t>Hall A</a:t>
                </a:r>
                <a:endParaRPr lang="en-US" dirty="0"/>
              </a:p>
            </p:txBody>
          </p:sp>
        </p:grpSp>
        <p:cxnSp>
          <p:nvCxnSpPr>
            <p:cNvPr id="59" name="Straight Arrow Connector 58"/>
            <p:cNvCxnSpPr/>
            <p:nvPr/>
          </p:nvCxnSpPr>
          <p:spPr bwMode="auto">
            <a:xfrm rot="5400000">
              <a:off x="7398172" y="2636496"/>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grpSp>
        <p:nvGrpSpPr>
          <p:cNvPr id="9" name="Group 2"/>
          <p:cNvGrpSpPr/>
          <p:nvPr/>
        </p:nvGrpSpPr>
        <p:grpSpPr>
          <a:xfrm>
            <a:off x="6399395" y="4542516"/>
            <a:ext cx="2645800" cy="909894"/>
            <a:chOff x="6399395" y="4542516"/>
            <a:chExt cx="2645800" cy="909894"/>
          </a:xfrm>
        </p:grpSpPr>
        <p:sp>
          <p:nvSpPr>
            <p:cNvPr id="52" name="TextBox 51"/>
            <p:cNvSpPr txBox="1"/>
            <p:nvPr/>
          </p:nvSpPr>
          <p:spPr>
            <a:xfrm>
              <a:off x="7280722" y="5110986"/>
              <a:ext cx="557097" cy="338554"/>
            </a:xfrm>
            <a:prstGeom prst="rect">
              <a:avLst/>
            </a:prstGeom>
            <a:solidFill>
              <a:srgbClr val="BAFFFD">
                <a:alpha val="50000"/>
              </a:srgbClr>
            </a:solidFill>
            <a:ln>
              <a:solidFill>
                <a:schemeClr val="tx1"/>
              </a:solidFill>
            </a:ln>
          </p:spPr>
          <p:txBody>
            <a:bodyPr wrap="none" rtlCol="0">
              <a:spAutoFit/>
            </a:bodyPr>
            <a:lstStyle/>
            <a:p>
              <a:r>
                <a:rPr lang="en-US" sz="1600" dirty="0" smtClean="0"/>
                <a:t>NH</a:t>
              </a:r>
              <a:r>
                <a:rPr lang="en-US" sz="1600" baseline="-25000" dirty="0" smtClean="0"/>
                <a:t>3</a:t>
              </a:r>
              <a:endParaRPr lang="en-US" sz="1600" baseline="-25000" dirty="0"/>
            </a:p>
          </p:txBody>
        </p:sp>
        <p:sp>
          <p:nvSpPr>
            <p:cNvPr id="62" name="TextBox 61"/>
            <p:cNvSpPr txBox="1"/>
            <p:nvPr/>
          </p:nvSpPr>
          <p:spPr>
            <a:xfrm>
              <a:off x="6788282" y="5113856"/>
              <a:ext cx="408919" cy="338554"/>
            </a:xfrm>
            <a:prstGeom prst="rect">
              <a:avLst/>
            </a:prstGeom>
            <a:solidFill>
              <a:srgbClr val="FFFF00">
                <a:alpha val="25000"/>
              </a:srgbClr>
            </a:solidFill>
            <a:ln>
              <a:solidFill>
                <a:srgbClr val="000000"/>
              </a:solidFill>
            </a:ln>
          </p:spPr>
          <p:txBody>
            <a:bodyPr wrap="none" rtlCol="0">
              <a:spAutoFit/>
            </a:bodyPr>
            <a:lstStyle/>
            <a:p>
              <a:r>
                <a:rPr lang="en-US" sz="1600" dirty="0" smtClean="0"/>
                <a:t>H</a:t>
              </a:r>
              <a:r>
                <a:rPr lang="en-US" sz="1600" baseline="-25000" dirty="0" smtClean="0"/>
                <a:t>2</a:t>
              </a:r>
              <a:endParaRPr lang="en-US" sz="1600" baseline="-25000" dirty="0"/>
            </a:p>
          </p:txBody>
        </p:sp>
        <p:grpSp>
          <p:nvGrpSpPr>
            <p:cNvPr id="10" name="Group 1"/>
            <p:cNvGrpSpPr/>
            <p:nvPr/>
          </p:nvGrpSpPr>
          <p:grpSpPr>
            <a:xfrm>
              <a:off x="6399395" y="4542516"/>
              <a:ext cx="2645800" cy="326869"/>
              <a:chOff x="6399395" y="4542516"/>
              <a:chExt cx="2645800" cy="326869"/>
            </a:xfrm>
          </p:grpSpPr>
          <p:sp>
            <p:nvSpPr>
              <p:cNvPr id="37" name="Rectangle 39"/>
              <p:cNvSpPr>
                <a:spLocks noChangeArrowheads="1"/>
              </p:cNvSpPr>
              <p:nvPr/>
            </p:nvSpPr>
            <p:spPr bwMode="auto">
              <a:xfrm>
                <a:off x="6399395" y="4561608"/>
                <a:ext cx="1652580" cy="307777"/>
              </a:xfrm>
              <a:prstGeom prst="rect">
                <a:avLst/>
              </a:prstGeom>
              <a:solidFill>
                <a:srgbClr val="0000FF">
                  <a:alpha val="25000"/>
                </a:srgbClr>
              </a:solidFill>
              <a:ln w="9525">
                <a:solidFill>
                  <a:srgbClr val="0000FF"/>
                </a:solidFill>
                <a:miter lim="800000"/>
                <a:headEnd/>
                <a:tailEnd/>
              </a:ln>
            </p:spPr>
            <p:txBody>
              <a:bodyPr wrap="square">
                <a:prstTxWarp prst="textNoShape">
                  <a:avLst/>
                </a:prstTxWarp>
                <a:spAutoFit/>
              </a:bodyPr>
              <a:lstStyle/>
              <a:p>
                <a:pPr>
                  <a:defRPr/>
                </a:pPr>
                <a:r>
                  <a:rPr lang="en-US" sz="1400" dirty="0" smtClean="0">
                    <a:solidFill>
                      <a:srgbClr val="FF0000"/>
                    </a:solidFill>
                    <a:effectLst>
                      <a:outerShdw blurRad="38100" dist="38100" dir="2700000">
                        <a:srgbClr val="000000"/>
                      </a:outerShdw>
                    </a:effectLst>
                    <a:latin typeface="Calibri"/>
                    <a:cs typeface="Calibri"/>
                  </a:rPr>
                  <a:t>E12-11-108: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  </a:t>
                </a:r>
                <a:endParaRPr lang="en-US" sz="1400" dirty="0" smtClean="0">
                  <a:solidFill>
                    <a:srgbClr val="FF0000"/>
                  </a:solidFill>
                  <a:effectLst>
                    <a:outerShdw blurRad="38100" dist="38100" dir="2700000">
                      <a:srgbClr val="000000"/>
                    </a:outerShdw>
                  </a:effectLst>
                  <a:latin typeface="Calibri"/>
                  <a:cs typeface="Calibri"/>
                </a:endParaRPr>
              </a:p>
            </p:txBody>
          </p:sp>
          <p:sp>
            <p:nvSpPr>
              <p:cNvPr id="40" name="TextBox 39"/>
              <p:cNvSpPr txBox="1"/>
              <p:nvPr/>
            </p:nvSpPr>
            <p:spPr>
              <a:xfrm>
                <a:off x="8427994" y="4542516"/>
                <a:ext cx="617201" cy="307777"/>
              </a:xfrm>
              <a:prstGeom prst="rect">
                <a:avLst/>
              </a:prstGeom>
              <a:solidFill>
                <a:srgbClr val="BAFFFD">
                  <a:alpha val="50000"/>
                </a:srgbClr>
              </a:solidFill>
              <a:ln>
                <a:solidFill>
                  <a:srgbClr val="000000"/>
                </a:solidFill>
              </a:ln>
            </p:spPr>
            <p:txBody>
              <a:bodyPr wrap="none" rtlCol="0">
                <a:spAutoFit/>
              </a:bodyPr>
              <a:lstStyle/>
              <a:p>
                <a:r>
                  <a:rPr lang="en-US" sz="1400" dirty="0" smtClean="0">
                    <a:latin typeface="Calibri"/>
                    <a:cs typeface="Calibri"/>
                  </a:rPr>
                  <a:t>SOLID</a:t>
                </a:r>
                <a:endParaRPr lang="en-US" sz="1400" dirty="0">
                  <a:latin typeface="Calibri"/>
                  <a:cs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animBg="1"/>
      <p:bldP spid="49" grpId="0" animBg="1"/>
      <p:bldP spid="58" grpId="0" animBg="1"/>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rcRect t="5631"/>
          <a:stretch>
            <a:fillRect/>
          </a:stretch>
        </p:blipFill>
        <p:spPr>
          <a:xfrm>
            <a:off x="5500110" y="2600692"/>
            <a:ext cx="3415290" cy="3444508"/>
          </a:xfrm>
          <a:prstGeom prst="rect">
            <a:avLst/>
          </a:prstGeom>
        </p:spPr>
      </p:pic>
      <p:sp>
        <p:nvSpPr>
          <p:cNvPr id="30723" name="Title 1"/>
          <p:cNvSpPr>
            <a:spLocks noGrp="1"/>
          </p:cNvSpPr>
          <p:nvPr>
            <p:ph type="title"/>
          </p:nvPr>
        </p:nvSpPr>
        <p:spPr>
          <a:xfrm>
            <a:off x="0" y="0"/>
            <a:ext cx="9067800" cy="685800"/>
          </a:xfrm>
        </p:spPr>
        <p:txBody>
          <a:bodyPr/>
          <a:lstStyle/>
          <a:p>
            <a:r>
              <a:rPr lang="en-US" dirty="0" smtClean="0">
                <a:ea typeface="Tahoma" charset="0"/>
              </a:rPr>
              <a:t>SIDIS π/K on </a:t>
            </a:r>
            <a:r>
              <a:rPr lang="en-US" dirty="0" err="1" smtClean="0">
                <a:solidFill>
                  <a:srgbClr val="FF0000"/>
                </a:solidFill>
                <a:ea typeface="Tahoma" charset="0"/>
              </a:rPr>
              <a:t>unpolarized</a:t>
            </a:r>
            <a:r>
              <a:rPr lang="en-US" dirty="0" smtClean="0">
                <a:ea typeface="Tahoma" charset="0"/>
              </a:rPr>
              <a:t> protons/deuterons</a:t>
            </a:r>
            <a:endParaRPr lang="en-US" dirty="0" smtClean="0">
              <a:latin typeface="Tahoma" charset="0"/>
              <a:ea typeface="Tahoma" charset="0"/>
              <a:cs typeface="Tahoma" charset="0"/>
            </a:endParaRPr>
          </a:p>
        </p:txBody>
      </p:sp>
      <p:pic>
        <p:nvPicPr>
          <p:cNvPr id="30724" name="Picture 13" descr="muldtab1"/>
          <p:cNvPicPr>
            <a:picLocks noChangeAspect="1" noChangeArrowheads="1"/>
          </p:cNvPicPr>
          <p:nvPr/>
        </p:nvPicPr>
        <p:blipFill>
          <a:blip r:embed="rId4"/>
          <a:srcRect/>
          <a:stretch>
            <a:fillRect/>
          </a:stretch>
        </p:blipFill>
        <p:spPr bwMode="auto">
          <a:xfrm>
            <a:off x="228600" y="865188"/>
            <a:ext cx="2286000" cy="1649412"/>
          </a:xfrm>
          <a:prstGeom prst="rect">
            <a:avLst/>
          </a:prstGeom>
          <a:noFill/>
          <a:ln w="9525">
            <a:noFill/>
            <a:miter lim="800000"/>
            <a:headEnd/>
            <a:tailEnd/>
          </a:ln>
        </p:spPr>
      </p:pic>
      <p:sp>
        <p:nvSpPr>
          <p:cNvPr id="30725" name="Oval 18"/>
          <p:cNvSpPr>
            <a:spLocks noChangeArrowheads="1"/>
          </p:cNvSpPr>
          <p:nvPr/>
        </p:nvSpPr>
        <p:spPr bwMode="auto">
          <a:xfrm>
            <a:off x="1905000" y="1131888"/>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pic>
        <p:nvPicPr>
          <p:cNvPr id="22" name="Picture 21"/>
          <p:cNvPicPr>
            <a:picLocks noChangeAspect="1"/>
          </p:cNvPicPr>
          <p:nvPr/>
        </p:nvPicPr>
        <p:blipFill>
          <a:blip r:embed="rId5"/>
          <a:srcRect l="36659" t="5369"/>
          <a:stretch>
            <a:fillRect/>
          </a:stretch>
        </p:blipFill>
        <p:spPr>
          <a:xfrm>
            <a:off x="141863" y="2628900"/>
            <a:ext cx="5205847" cy="3581400"/>
          </a:xfrm>
          <a:prstGeom prst="rect">
            <a:avLst/>
          </a:prstGeom>
        </p:spPr>
      </p:pic>
      <p:sp>
        <p:nvSpPr>
          <p:cNvPr id="10" name="TextBox 9"/>
          <p:cNvSpPr txBox="1"/>
          <p:nvPr/>
        </p:nvSpPr>
        <p:spPr>
          <a:xfrm>
            <a:off x="1573185" y="2753092"/>
            <a:ext cx="1043015" cy="307777"/>
          </a:xfrm>
          <a:prstGeom prst="rect">
            <a:avLst/>
          </a:prstGeom>
          <a:solidFill>
            <a:schemeClr val="bg1"/>
          </a:solidFill>
          <a:ln>
            <a:solidFill>
              <a:schemeClr val="tx1"/>
            </a:solidFill>
          </a:ln>
        </p:spPr>
        <p:txBody>
          <a:bodyPr wrap="square" rtlCol="0">
            <a:spAutoFit/>
          </a:bodyPr>
          <a:lstStyle/>
          <a:p>
            <a:r>
              <a:rPr lang="en-US" sz="1400" dirty="0" smtClean="0">
                <a:latin typeface="Calibri"/>
                <a:cs typeface="Calibri"/>
              </a:rPr>
              <a:t>E12-09-008</a:t>
            </a:r>
            <a:endParaRPr lang="en-US" sz="1400" dirty="0">
              <a:latin typeface="Calibri"/>
              <a:cs typeface="Calibri"/>
            </a:endParaRPr>
          </a:p>
        </p:txBody>
      </p:sp>
      <p:sp>
        <p:nvSpPr>
          <p:cNvPr id="12" name="Rectangle 9"/>
          <p:cNvSpPr>
            <a:spLocks noChangeAspect="1" noChangeArrowheads="1"/>
          </p:cNvSpPr>
          <p:nvPr/>
        </p:nvSpPr>
        <p:spPr bwMode="auto">
          <a:xfrm>
            <a:off x="228600" y="1118395"/>
            <a:ext cx="382587" cy="382586"/>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15" name="Rectangle 9"/>
          <p:cNvSpPr>
            <a:spLocks noChangeAspect="1" noChangeArrowheads="1"/>
          </p:cNvSpPr>
          <p:nvPr/>
        </p:nvSpPr>
        <p:spPr bwMode="auto">
          <a:xfrm>
            <a:off x="1905000" y="904359"/>
            <a:ext cx="533400" cy="227529"/>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sp>
        <p:nvSpPr>
          <p:cNvPr id="14" name="TextBox 13"/>
          <p:cNvSpPr txBox="1"/>
          <p:nvPr/>
        </p:nvSpPr>
        <p:spPr>
          <a:xfrm>
            <a:off x="5685497" y="2994223"/>
            <a:ext cx="1022179" cy="276999"/>
          </a:xfrm>
          <a:prstGeom prst="rect">
            <a:avLst/>
          </a:prstGeom>
          <a:solidFill>
            <a:schemeClr val="bg1"/>
          </a:solidFill>
          <a:ln>
            <a:solidFill>
              <a:srgbClr val="000000"/>
            </a:solidFill>
          </a:ln>
        </p:spPr>
        <p:txBody>
          <a:bodyPr wrap="square" rtlCol="0">
            <a:spAutoFit/>
          </a:bodyPr>
          <a:lstStyle/>
          <a:p>
            <a:r>
              <a:rPr lang="en-US" sz="1200" dirty="0" smtClean="0">
                <a:latin typeface="Calibri"/>
                <a:cs typeface="Calibri"/>
              </a:rPr>
              <a:t>E12-09-017 </a:t>
            </a:r>
            <a:endParaRPr lang="en-US" sz="1200" dirty="0">
              <a:latin typeface="Calibri"/>
              <a:cs typeface="Calibri"/>
            </a:endParaRPr>
          </a:p>
        </p:txBody>
      </p:sp>
      <p:pic>
        <p:nvPicPr>
          <p:cNvPr id="17" name="Picture 16"/>
          <p:cNvPicPr>
            <a:picLocks noChangeAspect="1"/>
          </p:cNvPicPr>
          <p:nvPr/>
        </p:nvPicPr>
        <p:blipFill>
          <a:blip r:embed="rId6"/>
          <a:stretch>
            <a:fillRect/>
          </a:stretch>
        </p:blipFill>
        <p:spPr>
          <a:xfrm>
            <a:off x="3041650" y="885007"/>
            <a:ext cx="5568950" cy="1629710"/>
          </a:xfrm>
          <a:prstGeom prst="rect">
            <a:avLst/>
          </a:prstGeom>
        </p:spPr>
      </p:pic>
      <p:sp>
        <p:nvSpPr>
          <p:cNvPr id="24" name="Oval 23"/>
          <p:cNvSpPr>
            <a:spLocks noChangeArrowheads="1"/>
          </p:cNvSpPr>
          <p:nvPr/>
        </p:nvSpPr>
        <p:spPr bwMode="auto">
          <a:xfrm>
            <a:off x="4528369" y="1919644"/>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3" name="TextBox 12"/>
          <p:cNvSpPr txBox="1"/>
          <p:nvPr/>
        </p:nvSpPr>
        <p:spPr>
          <a:xfrm>
            <a:off x="6420778" y="865188"/>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E12-06-112</a:t>
            </a:r>
            <a:endParaRPr lang="en-US" sz="1400" dirty="0">
              <a:latin typeface="Calibri"/>
              <a:cs typeface="Calibri"/>
            </a:endParaRPr>
          </a:p>
        </p:txBody>
      </p:sp>
    </p:spTree>
  </p:cSld>
  <p:clrMapOvr>
    <a:masterClrMapping/>
  </p:clrMapOvr>
  <p:transition spd="med">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3467"/>
          </a:xfrm>
        </p:spPr>
        <p:txBody>
          <a:bodyPr/>
          <a:lstStyle/>
          <a:p>
            <a:pPr>
              <a:defRPr/>
            </a:pPr>
            <a:r>
              <a:rPr lang="en-US" dirty="0" smtClean="0">
                <a:solidFill>
                  <a:srgbClr val="000090"/>
                </a:solidFill>
                <a:ea typeface="ＭＳ Ｐゴシック" charset="-128"/>
                <a:cs typeface="ＭＳ Ｐゴシック" charset="-128"/>
              </a:rPr>
              <a:t> </a:t>
            </a:r>
            <a:r>
              <a:rPr lang="en-US" dirty="0" smtClean="0">
                <a:solidFill>
                  <a:srgbClr val="FF0000"/>
                </a:solidFill>
                <a:ea typeface="ＭＳ Ｐゴシック" charset="-128"/>
                <a:cs typeface="ＭＳ Ｐゴシック" charset="-128"/>
              </a:rPr>
              <a:t>CLAS12</a:t>
            </a:r>
            <a:r>
              <a:rPr lang="en-US" dirty="0" smtClean="0">
                <a:solidFill>
                  <a:srgbClr val="000090"/>
                </a:solidFill>
                <a:ea typeface="ＭＳ Ｐゴシック" charset="-128"/>
                <a:cs typeface="ＭＳ Ｐゴシック" charset="-128"/>
              </a:rPr>
              <a:t> A</a:t>
            </a:r>
            <a:r>
              <a:rPr lang="en-US" baseline="-25000" dirty="0" smtClean="0">
                <a:solidFill>
                  <a:srgbClr val="000090"/>
                </a:solidFill>
                <a:ea typeface="ＭＳ Ｐゴシック" charset="-128"/>
                <a:cs typeface="ＭＳ Ｐゴシック" charset="-128"/>
              </a:rPr>
              <a:t>UL </a:t>
            </a:r>
            <a:r>
              <a:rPr lang="en-US" dirty="0" smtClean="0">
                <a:solidFill>
                  <a:srgbClr val="000090"/>
                </a:solidFill>
                <a:ea typeface="ＭＳ Ｐゴシック" charset="-128"/>
                <a:cs typeface="ＭＳ Ｐゴシック" charset="-128"/>
              </a:rPr>
              <a:t>on </a:t>
            </a:r>
            <a:r>
              <a:rPr lang="en-US" dirty="0" smtClean="0">
                <a:solidFill>
                  <a:srgbClr val="FF0000"/>
                </a:solidFill>
                <a:ea typeface="ＭＳ Ｐゴシック" charset="-128"/>
                <a:cs typeface="ＭＳ Ｐゴシック" charset="-128"/>
              </a:rPr>
              <a:t>longitudinally polarized </a:t>
            </a:r>
            <a:r>
              <a:rPr lang="en-US" dirty="0" smtClean="0">
                <a:solidFill>
                  <a:srgbClr val="000090"/>
                </a:solidFill>
                <a:ea typeface="ＭＳ Ｐゴシック" charset="-128"/>
                <a:cs typeface="ＭＳ Ｐゴシック" charset="-128"/>
              </a:rPr>
              <a:t>target </a:t>
            </a:r>
          </a:p>
        </p:txBody>
      </p:sp>
      <p:pic>
        <p:nvPicPr>
          <p:cNvPr id="72707" name="Picture 16"/>
          <p:cNvPicPr>
            <a:picLocks noChangeAspect="1" noChangeArrowheads="1"/>
          </p:cNvPicPr>
          <p:nvPr/>
        </p:nvPicPr>
        <p:blipFill>
          <a:blip r:embed="rId3"/>
          <a:srcRect/>
          <a:stretch>
            <a:fillRect/>
          </a:stretch>
        </p:blipFill>
        <p:spPr bwMode="auto">
          <a:xfrm>
            <a:off x="609552" y="2523073"/>
            <a:ext cx="6172200" cy="3121025"/>
          </a:xfrm>
          <a:prstGeom prst="rect">
            <a:avLst/>
          </a:prstGeom>
          <a:noFill/>
          <a:ln w="9525">
            <a:noFill/>
            <a:miter lim="800000"/>
            <a:headEnd/>
            <a:tailEnd/>
          </a:ln>
        </p:spPr>
      </p:pic>
      <p:pic>
        <p:nvPicPr>
          <p:cNvPr id="72708" name="Picture 6" descr="muldtab1"/>
          <p:cNvPicPr>
            <a:picLocks noChangeAspect="1" noChangeArrowheads="1"/>
          </p:cNvPicPr>
          <p:nvPr/>
        </p:nvPicPr>
        <p:blipFill>
          <a:blip r:embed="rId4"/>
          <a:srcRect/>
          <a:stretch>
            <a:fillRect/>
          </a:stretch>
        </p:blipFill>
        <p:spPr bwMode="auto">
          <a:xfrm>
            <a:off x="262462" y="871590"/>
            <a:ext cx="2030413" cy="1219200"/>
          </a:xfrm>
          <a:prstGeom prst="rect">
            <a:avLst/>
          </a:prstGeom>
          <a:noFill/>
          <a:ln w="9525">
            <a:noFill/>
            <a:miter lim="800000"/>
            <a:headEnd/>
            <a:tailEnd/>
          </a:ln>
        </p:spPr>
      </p:pic>
      <p:sp>
        <p:nvSpPr>
          <p:cNvPr id="72709" name="Rectangle 17"/>
          <p:cNvSpPr>
            <a:spLocks noChangeArrowheads="1"/>
          </p:cNvSpPr>
          <p:nvPr/>
        </p:nvSpPr>
        <p:spPr bwMode="auto">
          <a:xfrm>
            <a:off x="3042175" y="938860"/>
            <a:ext cx="5035025" cy="923330"/>
          </a:xfrm>
          <a:prstGeom prst="rect">
            <a:avLst/>
          </a:prstGeom>
          <a:noFill/>
          <a:ln w="9525">
            <a:solidFill>
              <a:srgbClr val="FF0000"/>
            </a:solidFill>
            <a:miter lim="800000"/>
            <a:headEnd/>
            <a:tailEnd/>
          </a:ln>
        </p:spPr>
        <p:txBody>
          <a:bodyPr wrap="square">
            <a:prstTxWarp prst="textNoShape">
              <a:avLst/>
            </a:prstTxWarp>
            <a:spAutoFit/>
          </a:bodyPr>
          <a:lstStyle/>
          <a:p>
            <a:r>
              <a:rPr lang="nb-NO" dirty="0" smtClean="0">
                <a:latin typeface="Calibri"/>
                <a:ea typeface="Arial" charset="0"/>
                <a:cs typeface="Calibri"/>
              </a:rPr>
              <a:t>The </a:t>
            </a:r>
            <a:r>
              <a:rPr lang="nb-NO" dirty="0" err="1" smtClean="0">
                <a:latin typeface="Calibri"/>
                <a:ea typeface="Arial" charset="0"/>
                <a:cs typeface="Calibri"/>
              </a:rPr>
              <a:t>Kotzinian</a:t>
            </a:r>
            <a:r>
              <a:rPr lang="nb-NO" dirty="0" err="1">
                <a:latin typeface="Calibri"/>
                <a:ea typeface="Arial" charset="0"/>
                <a:cs typeface="Calibri"/>
              </a:rPr>
              <a:t>-Mulders</a:t>
            </a:r>
            <a:r>
              <a:rPr lang="nb-NO" dirty="0">
                <a:latin typeface="Calibri"/>
                <a:ea typeface="Arial" charset="0"/>
                <a:cs typeface="Calibri"/>
              </a:rPr>
              <a:t> </a:t>
            </a:r>
            <a:r>
              <a:rPr lang="nb-NO" dirty="0" err="1" smtClean="0">
                <a:latin typeface="Calibri"/>
                <a:ea typeface="Arial" charset="0"/>
                <a:cs typeface="Calibri"/>
              </a:rPr>
              <a:t>function</a:t>
            </a:r>
            <a:r>
              <a:rPr lang="nb-NO" dirty="0" smtClean="0">
                <a:latin typeface="Calibri"/>
                <a:ea typeface="Arial" charset="0"/>
                <a:cs typeface="Calibri"/>
              </a:rPr>
              <a:t> </a:t>
            </a:r>
            <a:r>
              <a:rPr lang="nb-NO" dirty="0" err="1" smtClean="0">
                <a:latin typeface="Calibri"/>
                <a:ea typeface="Arial" charset="0"/>
                <a:cs typeface="Calibri"/>
              </a:rPr>
              <a:t>measures</a:t>
            </a:r>
            <a:r>
              <a:rPr lang="nb-NO" dirty="0" smtClean="0">
                <a:latin typeface="Calibri"/>
                <a:ea typeface="Arial" charset="0"/>
                <a:cs typeface="Calibri"/>
              </a:rPr>
              <a:t> </a:t>
            </a:r>
            <a:r>
              <a:rPr lang="nb-NO" dirty="0" err="1">
                <a:latin typeface="Calibri"/>
                <a:ea typeface="Arial" charset="0"/>
                <a:cs typeface="Calibri"/>
              </a:rPr>
              <a:t>the</a:t>
            </a:r>
            <a:r>
              <a:rPr lang="nb-NO" dirty="0">
                <a:latin typeface="Calibri"/>
                <a:ea typeface="Arial" charset="0"/>
                <a:cs typeface="Calibri"/>
              </a:rPr>
              <a:t> </a:t>
            </a:r>
            <a:r>
              <a:rPr lang="nb-NO" dirty="0" err="1">
                <a:latin typeface="Calibri"/>
                <a:ea typeface="Arial" charset="0"/>
                <a:cs typeface="Calibri"/>
              </a:rPr>
              <a:t>momentum</a:t>
            </a:r>
            <a:r>
              <a:rPr lang="nb-NO" dirty="0">
                <a:latin typeface="Calibri"/>
                <a:ea typeface="Arial" charset="0"/>
                <a:cs typeface="Calibri"/>
              </a:rPr>
              <a:t> </a:t>
            </a:r>
            <a:r>
              <a:rPr lang="nb-NO" dirty="0" err="1">
                <a:latin typeface="Calibri"/>
                <a:ea typeface="Arial" charset="0"/>
                <a:cs typeface="Calibri"/>
              </a:rPr>
              <a:t>distribution</a:t>
            </a:r>
            <a:r>
              <a:rPr lang="nb-NO" dirty="0">
                <a:latin typeface="Calibri"/>
                <a:ea typeface="Arial" charset="0"/>
                <a:cs typeface="Calibri"/>
              </a:rPr>
              <a:t> </a:t>
            </a:r>
            <a:r>
              <a:rPr lang="nb-NO" dirty="0" err="1">
                <a:latin typeface="Calibri"/>
                <a:ea typeface="Arial" charset="0"/>
                <a:cs typeface="Calibri"/>
              </a:rPr>
              <a:t>of</a:t>
            </a:r>
            <a:r>
              <a:rPr lang="nb-NO" dirty="0">
                <a:latin typeface="Calibri"/>
                <a:ea typeface="Arial" charset="0"/>
                <a:cs typeface="Calibri"/>
              </a:rPr>
              <a:t>  </a:t>
            </a:r>
            <a:r>
              <a:rPr lang="nb-NO" dirty="0" err="1" smtClean="0">
                <a:latin typeface="Calibri"/>
                <a:ea typeface="Arial" charset="0"/>
                <a:cs typeface="Calibri"/>
              </a:rPr>
              <a:t>transversely</a:t>
            </a:r>
            <a:r>
              <a:rPr lang="nb-NO" dirty="0" smtClean="0">
                <a:latin typeface="Calibri"/>
                <a:ea typeface="Arial" charset="0"/>
                <a:cs typeface="Calibri"/>
              </a:rPr>
              <a:t> </a:t>
            </a:r>
            <a:r>
              <a:rPr lang="nb-NO" dirty="0" err="1">
                <a:latin typeface="Calibri"/>
                <a:ea typeface="Arial" charset="0"/>
                <a:cs typeface="Calibri"/>
              </a:rPr>
              <a:t>polarized</a:t>
            </a:r>
            <a:r>
              <a:rPr lang="nb-NO" dirty="0">
                <a:latin typeface="Calibri"/>
                <a:ea typeface="Arial" charset="0"/>
                <a:cs typeface="Calibri"/>
              </a:rPr>
              <a:t> </a:t>
            </a:r>
            <a:r>
              <a:rPr lang="nb-NO" dirty="0" err="1">
                <a:latin typeface="Calibri"/>
                <a:ea typeface="Arial" charset="0"/>
                <a:cs typeface="Calibri"/>
              </a:rPr>
              <a:t>quarks</a:t>
            </a:r>
            <a:r>
              <a:rPr lang="nb-NO" dirty="0">
                <a:latin typeface="Calibri"/>
                <a:ea typeface="Arial" charset="0"/>
                <a:cs typeface="Calibri"/>
              </a:rPr>
              <a:t> </a:t>
            </a:r>
            <a:r>
              <a:rPr lang="nb-NO" dirty="0" smtClean="0">
                <a:latin typeface="Calibri"/>
                <a:ea typeface="Arial" charset="0"/>
                <a:cs typeface="Calibri"/>
              </a:rPr>
              <a:t>in a </a:t>
            </a:r>
            <a:r>
              <a:rPr lang="nb-NO" dirty="0" err="1">
                <a:latin typeface="Calibri"/>
                <a:ea typeface="Arial" charset="0"/>
                <a:cs typeface="Calibri"/>
              </a:rPr>
              <a:t>longitudinally</a:t>
            </a:r>
            <a:r>
              <a:rPr lang="nb-NO" dirty="0">
                <a:latin typeface="Calibri"/>
                <a:ea typeface="Arial" charset="0"/>
                <a:cs typeface="Calibri"/>
              </a:rPr>
              <a:t> </a:t>
            </a:r>
            <a:r>
              <a:rPr lang="nb-NO" dirty="0" err="1">
                <a:latin typeface="Calibri"/>
                <a:ea typeface="Arial" charset="0"/>
                <a:cs typeface="Calibri"/>
              </a:rPr>
              <a:t>polarized</a:t>
            </a:r>
            <a:r>
              <a:rPr lang="nb-NO" dirty="0">
                <a:latin typeface="Calibri"/>
                <a:ea typeface="Arial" charset="0"/>
                <a:cs typeface="Calibri"/>
              </a:rPr>
              <a:t> </a:t>
            </a:r>
            <a:r>
              <a:rPr lang="nb-NO" dirty="0" err="1">
                <a:latin typeface="Calibri"/>
                <a:ea typeface="Arial" charset="0"/>
                <a:cs typeface="Calibri"/>
              </a:rPr>
              <a:t>nucleon</a:t>
            </a:r>
            <a:r>
              <a:rPr lang="nb-NO" dirty="0">
                <a:latin typeface="Calibri"/>
                <a:ea typeface="Arial" charset="0"/>
                <a:cs typeface="Calibri"/>
              </a:rPr>
              <a:t>.</a:t>
            </a:r>
            <a:endParaRPr lang="en-US" dirty="0">
              <a:latin typeface="Calibri"/>
              <a:ea typeface="Arial" charset="0"/>
              <a:cs typeface="Calibri"/>
            </a:endParaRPr>
          </a:p>
        </p:txBody>
      </p:sp>
      <p:sp>
        <p:nvSpPr>
          <p:cNvPr id="72712" name="TextBox 15"/>
          <p:cNvSpPr txBox="1">
            <a:spLocks noChangeArrowheads="1"/>
          </p:cNvSpPr>
          <p:nvPr/>
        </p:nvSpPr>
        <p:spPr bwMode="auto">
          <a:xfrm>
            <a:off x="1557867" y="5601764"/>
            <a:ext cx="6722533" cy="584776"/>
          </a:xfrm>
          <a:prstGeom prst="rect">
            <a:avLst/>
          </a:prstGeom>
          <a:noFill/>
          <a:ln w="9525">
            <a:noFill/>
            <a:miter lim="800000"/>
            <a:headEnd/>
            <a:tailEnd/>
          </a:ln>
        </p:spPr>
        <p:txBody>
          <a:bodyPr wrap="square">
            <a:prstTxWarp prst="textNoShape">
              <a:avLst/>
            </a:prstTxWarp>
            <a:spAutoFit/>
          </a:bodyPr>
          <a:lstStyle/>
          <a:p>
            <a:pPr>
              <a:buClr>
                <a:schemeClr val="tx1"/>
              </a:buClr>
              <a:buFont typeface="Wingdings" charset="2"/>
              <a:buChar char="§"/>
            </a:pPr>
            <a:r>
              <a:rPr lang="en-US" sz="1600" dirty="0" smtClean="0">
                <a:solidFill>
                  <a:srgbClr val="000090"/>
                </a:solidFill>
                <a:latin typeface="Arial" charset="0"/>
              </a:rPr>
              <a:t> Only </a:t>
            </a:r>
            <a:r>
              <a:rPr lang="en-US" sz="1600" dirty="0">
                <a:solidFill>
                  <a:srgbClr val="000090"/>
                </a:solidFill>
                <a:latin typeface="Arial" charset="0"/>
              </a:rPr>
              <a:t>leading twist </a:t>
            </a:r>
            <a:r>
              <a:rPr lang="en-US" sz="1600" dirty="0" err="1">
                <a:solidFill>
                  <a:srgbClr val="000090"/>
                </a:solidFill>
                <a:latin typeface="Arial" charset="0"/>
              </a:rPr>
              <a:t>azimuthal</a:t>
            </a:r>
            <a:r>
              <a:rPr lang="en-US" sz="1600" dirty="0">
                <a:solidFill>
                  <a:srgbClr val="000090"/>
                </a:solidFill>
                <a:latin typeface="Arial" charset="0"/>
              </a:rPr>
              <a:t> moment for longitudinally polarized target</a:t>
            </a:r>
            <a:r>
              <a:rPr lang="en-US" sz="1600" dirty="0" smtClean="0">
                <a:solidFill>
                  <a:srgbClr val="000090"/>
                </a:solidFill>
                <a:latin typeface="Arial" charset="0"/>
              </a:rPr>
              <a:t>. The</a:t>
            </a:r>
            <a:r>
              <a:rPr lang="en-US" sz="1600" dirty="0" smtClean="0">
                <a:solidFill>
                  <a:srgbClr val="FF0000"/>
                </a:solidFill>
                <a:latin typeface="Arial" charset="0"/>
              </a:rPr>
              <a:t> sin2</a:t>
            </a:r>
            <a:r>
              <a:rPr lang="en-US" sz="1600" dirty="0" smtClean="0">
                <a:solidFill>
                  <a:srgbClr val="FF0000"/>
                </a:solidFill>
                <a:latin typeface="Symbol" charset="2"/>
              </a:rPr>
              <a:t>f </a:t>
            </a:r>
            <a:r>
              <a:rPr lang="en-US" sz="1600" dirty="0" smtClean="0">
                <a:solidFill>
                  <a:srgbClr val="000090"/>
                </a:solidFill>
                <a:latin typeface="Arial" charset="0"/>
              </a:rPr>
              <a:t>moment is sensitive to spin-orbit correlations.</a:t>
            </a:r>
            <a:endParaRPr lang="en-US" sz="1600" dirty="0">
              <a:solidFill>
                <a:srgbClr val="000090"/>
              </a:solidFill>
              <a:latin typeface="Arial" charset="0"/>
            </a:endParaRPr>
          </a:p>
        </p:txBody>
      </p:sp>
      <p:sp>
        <p:nvSpPr>
          <p:cNvPr id="72713" name="Oval 10"/>
          <p:cNvSpPr>
            <a:spLocks noChangeArrowheads="1"/>
          </p:cNvSpPr>
          <p:nvPr/>
        </p:nvSpPr>
        <p:spPr bwMode="auto">
          <a:xfrm>
            <a:off x="1710262" y="1328790"/>
            <a:ext cx="533400"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pic>
        <p:nvPicPr>
          <p:cNvPr id="13" name="Picture 19"/>
          <p:cNvPicPr>
            <a:picLocks noChangeAspect="1"/>
          </p:cNvPicPr>
          <p:nvPr/>
        </p:nvPicPr>
        <p:blipFill>
          <a:blip r:embed="rId5"/>
          <a:srcRect/>
          <a:stretch>
            <a:fillRect/>
          </a:stretch>
        </p:blipFill>
        <p:spPr bwMode="auto">
          <a:xfrm>
            <a:off x="7162800" y="3200448"/>
            <a:ext cx="914400" cy="990600"/>
          </a:xfrm>
          <a:prstGeom prst="rect">
            <a:avLst/>
          </a:prstGeom>
          <a:noFill/>
          <a:ln w="9525">
            <a:noFill/>
            <a:miter lim="800000"/>
            <a:headEnd/>
            <a:tailEnd/>
          </a:ln>
        </p:spPr>
      </p:pic>
      <p:cxnSp>
        <p:nvCxnSpPr>
          <p:cNvPr id="15" name="Straight Arrow Connector 21"/>
          <p:cNvCxnSpPr>
            <a:cxnSpLocks noChangeShapeType="1"/>
          </p:cNvCxnSpPr>
          <p:nvPr/>
        </p:nvCxnSpPr>
        <p:spPr bwMode="auto">
          <a:xfrm rot="10800000">
            <a:off x="7467600" y="3048048"/>
            <a:ext cx="609600" cy="1588"/>
          </a:xfrm>
          <a:prstGeom prst="straightConnector1">
            <a:avLst/>
          </a:prstGeom>
          <a:noFill/>
          <a:ln w="28575">
            <a:solidFill>
              <a:srgbClr val="0000FF"/>
            </a:solidFill>
            <a:round/>
            <a:headEnd/>
            <a:tailEnd type="arrow" w="med" len="med"/>
          </a:ln>
        </p:spPr>
      </p:cxnSp>
      <p:cxnSp>
        <p:nvCxnSpPr>
          <p:cNvPr id="16" name="Straight Arrow Connector 22"/>
          <p:cNvCxnSpPr>
            <a:cxnSpLocks noChangeShapeType="1"/>
          </p:cNvCxnSpPr>
          <p:nvPr/>
        </p:nvCxnSpPr>
        <p:spPr bwMode="auto">
          <a:xfrm rot="10800000" flipV="1">
            <a:off x="7010400" y="3810048"/>
            <a:ext cx="533400" cy="228600"/>
          </a:xfrm>
          <a:prstGeom prst="straightConnector1">
            <a:avLst/>
          </a:prstGeom>
          <a:noFill/>
          <a:ln w="28575">
            <a:solidFill>
              <a:srgbClr val="FF0000"/>
            </a:solidFill>
            <a:round/>
            <a:headEnd/>
            <a:tailEnd type="arrow" w="med" len="med"/>
          </a:ln>
        </p:spPr>
      </p:cxnSp>
      <p:sp>
        <p:nvSpPr>
          <p:cNvPr id="17" name="TextBox 23"/>
          <p:cNvSpPr txBox="1">
            <a:spLocks noChangeArrowheads="1"/>
          </p:cNvSpPr>
          <p:nvPr/>
        </p:nvSpPr>
        <p:spPr bwMode="auto">
          <a:xfrm>
            <a:off x="8061325" y="2895648"/>
            <a:ext cx="1082675" cy="307975"/>
          </a:xfrm>
          <a:prstGeom prst="rect">
            <a:avLst/>
          </a:prstGeom>
          <a:noFill/>
          <a:ln w="9525">
            <a:solidFill>
              <a:srgbClr val="0000FF"/>
            </a:solidFill>
            <a:miter lim="800000"/>
            <a:headEnd/>
            <a:tailEnd/>
          </a:ln>
        </p:spPr>
        <p:txBody>
          <a:bodyPr wrap="none">
            <a:prstTxWarp prst="textNoShape">
              <a:avLst/>
            </a:prstTxWarp>
            <a:spAutoFit/>
          </a:bodyPr>
          <a:lstStyle/>
          <a:p>
            <a:r>
              <a:rPr lang="en-US" sz="1400">
                <a:solidFill>
                  <a:srgbClr val="0000FF"/>
                </a:solidFill>
                <a:latin typeface="Chalkboard" charset="0"/>
                <a:ea typeface="Chalkboard" charset="0"/>
                <a:cs typeface="Chalkboard" charset="0"/>
              </a:rPr>
              <a:t>Target spin</a:t>
            </a:r>
          </a:p>
        </p:txBody>
      </p:sp>
      <p:sp>
        <p:nvSpPr>
          <p:cNvPr id="18" name="TextBox 24"/>
          <p:cNvSpPr txBox="1">
            <a:spLocks noChangeArrowheads="1"/>
          </p:cNvSpPr>
          <p:nvPr/>
        </p:nvSpPr>
        <p:spPr bwMode="auto">
          <a:xfrm>
            <a:off x="7854950" y="3883073"/>
            <a:ext cx="1060450" cy="307975"/>
          </a:xfrm>
          <a:prstGeom prst="rect">
            <a:avLst/>
          </a:prstGeom>
          <a:solidFill>
            <a:schemeClr val="bg1"/>
          </a:solidFill>
          <a:ln w="9525">
            <a:solidFill>
              <a:srgbClr val="FF0000"/>
            </a:solidFill>
            <a:miter lim="800000"/>
            <a:headEnd/>
            <a:tailEnd/>
          </a:ln>
        </p:spPr>
        <p:txBody>
          <a:bodyPr wrap="none">
            <a:prstTxWarp prst="textNoShape">
              <a:avLst/>
            </a:prstTxWarp>
            <a:spAutoFit/>
          </a:bodyPr>
          <a:lstStyle/>
          <a:p>
            <a:r>
              <a:rPr lang="en-US" sz="1400">
                <a:solidFill>
                  <a:srgbClr val="FF0000"/>
                </a:solidFill>
                <a:latin typeface="Chalkboard" charset="0"/>
                <a:ea typeface="Chalkboard" charset="0"/>
                <a:cs typeface="Chalkboard" charset="0"/>
              </a:rPr>
              <a:t>Quark spin</a:t>
            </a:r>
          </a:p>
        </p:txBody>
      </p:sp>
      <p:pic>
        <p:nvPicPr>
          <p:cNvPr id="19" name="Picture 15" descr="txp_fig"/>
          <p:cNvPicPr>
            <a:picLocks noChangeAspect="1" noChangeArrowheads="1"/>
          </p:cNvPicPr>
          <p:nvPr>
            <p:custDataLst>
              <p:tags r:id="rId1"/>
            </p:custDataLst>
          </p:nvPr>
        </p:nvPicPr>
        <p:blipFill>
          <a:blip r:embed="rId6"/>
          <a:srcRect r="27361"/>
          <a:stretch>
            <a:fillRect/>
          </a:stretch>
        </p:blipFill>
        <p:spPr bwMode="auto">
          <a:xfrm>
            <a:off x="415944" y="2203701"/>
            <a:ext cx="1820863" cy="360363"/>
          </a:xfrm>
          <a:prstGeom prst="rect">
            <a:avLst/>
          </a:prstGeom>
          <a:noFill/>
          <a:ln w="9525">
            <a:solidFill>
              <a:srgbClr val="FF0000"/>
            </a:solidFill>
            <a:miter lim="800000"/>
            <a:headEnd/>
            <a:tailEnd/>
          </a:ln>
        </p:spPr>
      </p:pic>
      <p:sp>
        <p:nvSpPr>
          <p:cNvPr id="20" name="Rectangle 9"/>
          <p:cNvSpPr>
            <a:spLocks noChangeAspect="1" noChangeArrowheads="1"/>
          </p:cNvSpPr>
          <p:nvPr/>
        </p:nvSpPr>
        <p:spPr bwMode="auto">
          <a:xfrm>
            <a:off x="262462" y="1371125"/>
            <a:ext cx="385764" cy="385762"/>
          </a:xfrm>
          <a:prstGeom prst="rect">
            <a:avLst/>
          </a:prstGeom>
          <a:solidFill>
            <a:srgbClr val="008000">
              <a:alpha val="27058"/>
            </a:srgbClr>
          </a:solidFill>
          <a:ln w="9525">
            <a:noFill/>
            <a:miter lim="800000"/>
            <a:headEnd/>
            <a:tailEnd/>
          </a:ln>
        </p:spPr>
        <p:txBody>
          <a:bodyPr wrap="square" anchor="ctr">
            <a:prstTxWarp prst="textNoShape">
              <a:avLst/>
            </a:prstTxWarp>
            <a:spAutoFit/>
          </a:bodyPr>
          <a:lstStyle/>
          <a:p>
            <a:endParaRPr lang="en-US"/>
          </a:p>
        </p:txBody>
      </p:sp>
      <p:sp>
        <p:nvSpPr>
          <p:cNvPr id="21" name="Rectangle 9"/>
          <p:cNvSpPr>
            <a:spLocks noChangeAspect="1" noChangeArrowheads="1"/>
          </p:cNvSpPr>
          <p:nvPr/>
        </p:nvSpPr>
        <p:spPr bwMode="auto">
          <a:xfrm>
            <a:off x="1854219" y="904359"/>
            <a:ext cx="382588" cy="191293"/>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sp>
        <p:nvSpPr>
          <p:cNvPr id="22" name="TextBox 21"/>
          <p:cNvSpPr txBox="1"/>
          <p:nvPr/>
        </p:nvSpPr>
        <p:spPr>
          <a:xfrm>
            <a:off x="7061200" y="1938390"/>
            <a:ext cx="1138453" cy="584776"/>
          </a:xfrm>
          <a:prstGeom prst="rect">
            <a:avLst/>
          </a:prstGeom>
          <a:noFill/>
          <a:ln>
            <a:solidFill>
              <a:srgbClr val="000000"/>
            </a:solidFill>
          </a:ln>
        </p:spPr>
        <p:txBody>
          <a:bodyPr wrap="none" rtlCol="0">
            <a:spAutoFit/>
          </a:bodyPr>
          <a:lstStyle/>
          <a:p>
            <a:r>
              <a:rPr lang="en-US" sz="1600" dirty="0" smtClean="0">
                <a:latin typeface="Calibri"/>
                <a:cs typeface="Calibri"/>
              </a:rPr>
              <a:t>E12-07-107</a:t>
            </a:r>
          </a:p>
          <a:p>
            <a:r>
              <a:rPr lang="en-US" sz="1600" dirty="0" smtClean="0">
                <a:latin typeface="Calibri"/>
                <a:cs typeface="Calibri"/>
              </a:rPr>
              <a:t>E12-09-009</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65345" y="2567188"/>
            <a:ext cx="4008720" cy="3774325"/>
          </a:xfrm>
          <a:prstGeom prst="rect">
            <a:avLst/>
          </a:prstGeom>
        </p:spPr>
      </p:pic>
      <p:sp>
        <p:nvSpPr>
          <p:cNvPr id="17" name="TextBox 16"/>
          <p:cNvSpPr txBox="1"/>
          <p:nvPr/>
        </p:nvSpPr>
        <p:spPr>
          <a:xfrm>
            <a:off x="3131365" y="2844860"/>
            <a:ext cx="731590" cy="338554"/>
          </a:xfrm>
          <a:prstGeom prst="rect">
            <a:avLst/>
          </a:prstGeom>
          <a:solidFill>
            <a:schemeClr val="bg1"/>
          </a:solidFill>
          <a:ln>
            <a:solidFill>
              <a:schemeClr val="tx1"/>
            </a:solidFill>
          </a:ln>
        </p:spPr>
        <p:txBody>
          <a:bodyPr wrap="none" rtlCol="0">
            <a:spAutoFit/>
          </a:bodyPr>
          <a:lstStyle/>
          <a:p>
            <a:r>
              <a:rPr lang="en-US" sz="1600" dirty="0" smtClean="0">
                <a:latin typeface="Calibri"/>
                <a:cs typeface="Calibri"/>
              </a:rPr>
              <a:t>Collins</a:t>
            </a:r>
            <a:endParaRPr lang="en-US" sz="1600" dirty="0">
              <a:latin typeface="Calibri"/>
              <a:cs typeface="Calibri"/>
            </a:endParaRPr>
          </a:p>
        </p:txBody>
      </p:sp>
      <p:sp>
        <p:nvSpPr>
          <p:cNvPr id="2" name="Title 1"/>
          <p:cNvSpPr>
            <a:spLocks noGrp="1"/>
          </p:cNvSpPr>
          <p:nvPr>
            <p:ph type="title"/>
          </p:nvPr>
        </p:nvSpPr>
        <p:spPr>
          <a:xfrm>
            <a:off x="0" y="0"/>
            <a:ext cx="9144000" cy="639763"/>
          </a:xfrm>
        </p:spPr>
        <p:txBody>
          <a:bodyPr/>
          <a:lstStyle/>
          <a:p>
            <a:r>
              <a:rPr lang="en-US" dirty="0" smtClean="0"/>
              <a:t>A</a:t>
            </a:r>
            <a:r>
              <a:rPr lang="en-US" baseline="-25000" dirty="0" smtClean="0"/>
              <a:t>UT</a:t>
            </a:r>
            <a:r>
              <a:rPr lang="en-US" dirty="0" smtClean="0"/>
              <a:t> on </a:t>
            </a:r>
            <a:r>
              <a:rPr lang="en-US" dirty="0" smtClean="0">
                <a:solidFill>
                  <a:srgbClr val="FF0000"/>
                </a:solidFill>
              </a:rPr>
              <a:t>transverse</a:t>
            </a:r>
            <a:r>
              <a:rPr lang="en-US" dirty="0" smtClean="0"/>
              <a:t> polarized proton </a:t>
            </a:r>
            <a:endParaRPr lang="en-US" dirty="0"/>
          </a:p>
        </p:txBody>
      </p:sp>
      <p:pic>
        <p:nvPicPr>
          <p:cNvPr id="6" name="Picture 5"/>
          <p:cNvPicPr>
            <a:picLocks noChangeAspect="1"/>
          </p:cNvPicPr>
          <p:nvPr/>
        </p:nvPicPr>
        <p:blipFill>
          <a:blip r:embed="rId3"/>
          <a:stretch>
            <a:fillRect/>
          </a:stretch>
        </p:blipFill>
        <p:spPr>
          <a:xfrm>
            <a:off x="4803407" y="729682"/>
            <a:ext cx="4168963" cy="5109975"/>
          </a:xfrm>
          <a:prstGeom prst="rect">
            <a:avLst/>
          </a:prstGeom>
        </p:spPr>
      </p:pic>
      <p:pic>
        <p:nvPicPr>
          <p:cNvPr id="8" name="Picture 13" descr="muldtab1"/>
          <p:cNvPicPr>
            <a:picLocks noChangeAspect="1" noChangeArrowheads="1"/>
          </p:cNvPicPr>
          <p:nvPr/>
        </p:nvPicPr>
        <p:blipFill>
          <a:blip r:embed="rId4"/>
          <a:srcRect/>
          <a:stretch>
            <a:fillRect/>
          </a:stretch>
        </p:blipFill>
        <p:spPr bwMode="auto">
          <a:xfrm>
            <a:off x="414874" y="719650"/>
            <a:ext cx="2286000" cy="1649413"/>
          </a:xfrm>
          <a:prstGeom prst="rect">
            <a:avLst/>
          </a:prstGeom>
          <a:noFill/>
          <a:ln w="9525">
            <a:noFill/>
            <a:miter lim="800000"/>
            <a:headEnd/>
            <a:tailEnd/>
          </a:ln>
        </p:spPr>
      </p:pic>
      <p:sp>
        <p:nvSpPr>
          <p:cNvPr id="9" name="Oval 10"/>
          <p:cNvSpPr>
            <a:spLocks noChangeArrowheads="1"/>
          </p:cNvSpPr>
          <p:nvPr/>
        </p:nvSpPr>
        <p:spPr bwMode="auto">
          <a:xfrm>
            <a:off x="838201" y="1855659"/>
            <a:ext cx="533401"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
        <p:nvSpPr>
          <p:cNvPr id="12" name="Rectangle 9"/>
          <p:cNvSpPr>
            <a:spLocks noChangeAspect="1" noChangeArrowheads="1"/>
          </p:cNvSpPr>
          <p:nvPr/>
        </p:nvSpPr>
        <p:spPr bwMode="auto">
          <a:xfrm>
            <a:off x="414874" y="1938850"/>
            <a:ext cx="406393" cy="424808"/>
          </a:xfrm>
          <a:prstGeom prst="rect">
            <a:avLst/>
          </a:prstGeom>
          <a:solidFill>
            <a:srgbClr val="0000FF">
              <a:alpha val="27058"/>
            </a:srgbClr>
          </a:solidFill>
          <a:ln w="9525">
            <a:noFill/>
            <a:miter lim="800000"/>
            <a:headEnd/>
            <a:tailEnd/>
          </a:ln>
        </p:spPr>
        <p:txBody>
          <a:bodyPr wrap="square" anchor="ctr">
            <a:prstTxWarp prst="textNoShape">
              <a:avLst/>
            </a:prstTxWarp>
            <a:spAutoFit/>
          </a:bodyPr>
          <a:lstStyle/>
          <a:p>
            <a:endParaRPr lang="en-US"/>
          </a:p>
        </p:txBody>
      </p:sp>
      <p:pic>
        <p:nvPicPr>
          <p:cNvPr id="13" name="Picture 12"/>
          <p:cNvPicPr>
            <a:picLocks noChangeAspect="1"/>
          </p:cNvPicPr>
          <p:nvPr/>
        </p:nvPicPr>
        <p:blipFill>
          <a:blip r:embed="rId5"/>
          <a:stretch>
            <a:fillRect/>
          </a:stretch>
        </p:blipFill>
        <p:spPr>
          <a:xfrm>
            <a:off x="190489" y="2466819"/>
            <a:ext cx="3955074" cy="3883163"/>
          </a:xfrm>
          <a:prstGeom prst="rect">
            <a:avLst/>
          </a:prstGeom>
        </p:spPr>
      </p:pic>
      <p:sp>
        <p:nvSpPr>
          <p:cNvPr id="7" name="TextBox 6"/>
          <p:cNvSpPr txBox="1"/>
          <p:nvPr/>
        </p:nvSpPr>
        <p:spPr>
          <a:xfrm>
            <a:off x="2907843" y="1737225"/>
            <a:ext cx="1147670" cy="584776"/>
          </a:xfrm>
          <a:prstGeom prst="rect">
            <a:avLst/>
          </a:prstGeom>
          <a:solidFill>
            <a:srgbClr val="FFFFFF"/>
          </a:solidFill>
          <a:ln>
            <a:solidFill>
              <a:srgbClr val="000000"/>
            </a:solidFill>
          </a:ln>
        </p:spPr>
        <p:txBody>
          <a:bodyPr wrap="none" rtlCol="0">
            <a:spAutoFit/>
          </a:bodyPr>
          <a:lstStyle/>
          <a:p>
            <a:r>
              <a:rPr lang="en-US" sz="1600" dirty="0" smtClean="0">
                <a:latin typeface="Calibri"/>
                <a:cs typeface="Calibri"/>
              </a:rPr>
              <a:t>E12-11-108</a:t>
            </a:r>
          </a:p>
          <a:p>
            <a:r>
              <a:rPr lang="en-US" sz="1600" dirty="0" smtClean="0">
                <a:latin typeface="Calibri"/>
                <a:cs typeface="Calibri"/>
              </a:rPr>
              <a:t>C12-11-111</a:t>
            </a:r>
          </a:p>
        </p:txBody>
      </p:sp>
      <p:sp>
        <p:nvSpPr>
          <p:cNvPr id="18" name="TextBox 17"/>
          <p:cNvSpPr txBox="1"/>
          <p:nvPr/>
        </p:nvSpPr>
        <p:spPr>
          <a:xfrm>
            <a:off x="3151212" y="2880346"/>
            <a:ext cx="667070" cy="338554"/>
          </a:xfrm>
          <a:prstGeom prst="rect">
            <a:avLst/>
          </a:prstGeom>
          <a:solidFill>
            <a:schemeClr val="bg1"/>
          </a:solidFill>
          <a:ln>
            <a:solidFill>
              <a:schemeClr val="tx1"/>
            </a:solidFill>
          </a:ln>
        </p:spPr>
        <p:txBody>
          <a:bodyPr wrap="none" rtlCol="0">
            <a:spAutoFit/>
          </a:bodyPr>
          <a:lstStyle/>
          <a:p>
            <a:r>
              <a:rPr lang="en-US" sz="1600" dirty="0" err="1" smtClean="0">
                <a:latin typeface="Calibri"/>
                <a:cs typeface="Calibri"/>
              </a:rPr>
              <a:t>Sivers</a:t>
            </a:r>
            <a:endParaRPr lang="en-US" sz="1600" dirty="0">
              <a:latin typeface="Calibri"/>
              <a:cs typeface="Calibri"/>
            </a:endParaRPr>
          </a:p>
        </p:txBody>
      </p:sp>
      <p:grpSp>
        <p:nvGrpSpPr>
          <p:cNvPr id="3" name="Group 20"/>
          <p:cNvGrpSpPr/>
          <p:nvPr/>
        </p:nvGrpSpPr>
        <p:grpSpPr>
          <a:xfrm>
            <a:off x="5480585" y="5836968"/>
            <a:ext cx="3187191" cy="413212"/>
            <a:chOff x="5201185" y="5824268"/>
            <a:chExt cx="3187191" cy="413212"/>
          </a:xfrm>
        </p:grpSpPr>
        <p:sp>
          <p:nvSpPr>
            <p:cNvPr id="19" name="TextBox 18"/>
            <p:cNvSpPr txBox="1"/>
            <p:nvPr/>
          </p:nvSpPr>
          <p:spPr>
            <a:xfrm>
              <a:off x="5201185" y="5824268"/>
              <a:ext cx="3187191" cy="338554"/>
            </a:xfrm>
            <a:prstGeom prst="rect">
              <a:avLst/>
            </a:prstGeom>
            <a:solidFill>
              <a:srgbClr val="CCFFCC"/>
            </a:solidFill>
            <a:ln>
              <a:solidFill>
                <a:srgbClr val="000000"/>
              </a:solidFill>
            </a:ln>
          </p:spPr>
          <p:txBody>
            <a:bodyPr wrap="none" rtlCol="0">
              <a:spAutoFit/>
            </a:bodyPr>
            <a:lstStyle/>
            <a:p>
              <a:r>
                <a:rPr lang="en-US" sz="1600" dirty="0" smtClean="0">
                  <a:latin typeface="Calibri"/>
                  <a:cs typeface="Calibri"/>
                </a:rPr>
                <a:t>High statistics allows for </a:t>
              </a:r>
              <a:r>
                <a:rPr lang="en-US" sz="1600" dirty="0" err="1" smtClean="0">
                  <a:latin typeface="Calibri"/>
                  <a:cs typeface="Calibri"/>
                </a:rPr>
                <a:t>x</a:t>
              </a:r>
              <a:r>
                <a:rPr lang="en-US" sz="1600" dirty="0" smtClean="0">
                  <a:latin typeface="Calibri"/>
                  <a:cs typeface="Calibri"/>
                </a:rPr>
                <a:t>-P  binning</a:t>
              </a:r>
              <a:endParaRPr lang="en-US" sz="1600" dirty="0">
                <a:latin typeface="Calibri"/>
                <a:cs typeface="Calibri"/>
              </a:endParaRPr>
            </a:p>
          </p:txBody>
        </p:sp>
        <p:sp>
          <p:nvSpPr>
            <p:cNvPr id="20" name="TextBox 19"/>
            <p:cNvSpPr txBox="1"/>
            <p:nvPr/>
          </p:nvSpPr>
          <p:spPr>
            <a:xfrm rot="10800000">
              <a:off x="7466581" y="5898926"/>
              <a:ext cx="284653" cy="338554"/>
            </a:xfrm>
            <a:prstGeom prst="rect">
              <a:avLst/>
            </a:prstGeom>
            <a:noFill/>
          </p:spPr>
          <p:txBody>
            <a:bodyPr wrap="none" rtlCol="0">
              <a:spAutoFit/>
            </a:bodyPr>
            <a:lstStyle/>
            <a:p>
              <a:r>
                <a:rPr lang="en-US" sz="1600" dirty="0" smtClean="0">
                  <a:latin typeface="Calibri"/>
                  <a:cs typeface="Calibri"/>
                </a:rPr>
                <a:t>T </a:t>
              </a:r>
              <a:endParaRPr lang="en-US" sz="1600" dirty="0">
                <a:latin typeface="Calibri"/>
                <a:cs typeface="Calibri"/>
              </a:endParaRPr>
            </a:p>
          </p:txBody>
        </p:sp>
      </p:grpSp>
      <p:sp>
        <p:nvSpPr>
          <p:cNvPr id="22" name="Rectangle 9"/>
          <p:cNvSpPr>
            <a:spLocks noChangeAspect="1" noChangeArrowheads="1"/>
          </p:cNvSpPr>
          <p:nvPr/>
        </p:nvSpPr>
        <p:spPr bwMode="auto">
          <a:xfrm>
            <a:off x="838201" y="736584"/>
            <a:ext cx="533401" cy="238642"/>
          </a:xfrm>
          <a:prstGeom prst="rect">
            <a:avLst/>
          </a:prstGeom>
          <a:solidFill>
            <a:srgbClr val="FF0000">
              <a:alpha val="27058"/>
            </a:srgbClr>
          </a:solidFill>
          <a:ln w="9525">
            <a:noFill/>
            <a:miter lim="800000"/>
            <a:headEnd/>
            <a:tailEnd/>
          </a:ln>
        </p:spPr>
        <p:txBody>
          <a:bodyPr wrap="square" anchor="ctr">
            <a:prstTxWarp prst="textNoShape">
              <a:avLst/>
            </a:prstTxWarp>
            <a:spAutoFit/>
          </a:bodyPr>
          <a:lstStyle/>
          <a:p>
            <a:endParaRPr lang="en-US"/>
          </a:p>
        </p:txBody>
      </p:sp>
      <p:sp>
        <p:nvSpPr>
          <p:cNvPr id="21" name="Oval 10"/>
          <p:cNvSpPr>
            <a:spLocks noChangeArrowheads="1"/>
          </p:cNvSpPr>
          <p:nvPr/>
        </p:nvSpPr>
        <p:spPr bwMode="auto">
          <a:xfrm>
            <a:off x="2291081" y="1855659"/>
            <a:ext cx="533401" cy="533400"/>
          </a:xfrm>
          <a:prstGeom prst="ellipse">
            <a:avLst/>
          </a:prstGeom>
          <a:solidFill>
            <a:srgbClr val="FFFF00">
              <a:alpha val="14117"/>
            </a:srgbClr>
          </a:solidFill>
          <a:ln w="9525">
            <a:solidFill>
              <a:srgbClr val="000090"/>
            </a:solidFill>
            <a:round/>
            <a:headEnd/>
            <a:tailEnd/>
          </a:ln>
        </p:spPr>
        <p:txBody>
          <a:bodyP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 name="Picture 4"/>
          <p:cNvPicPr>
            <a:picLocks noChangeAspect="1" noChangeArrowheads="1"/>
          </p:cNvPicPr>
          <p:nvPr/>
        </p:nvPicPr>
        <p:blipFill>
          <a:blip r:embed="rId2"/>
          <a:srcRect l="16599" b="8859"/>
          <a:stretch>
            <a:fillRect/>
          </a:stretch>
        </p:blipFill>
        <p:spPr bwMode="auto">
          <a:xfrm>
            <a:off x="6032247" y="1213439"/>
            <a:ext cx="3111753" cy="2319701"/>
          </a:xfrm>
          <a:prstGeom prst="rect">
            <a:avLst/>
          </a:prstGeom>
          <a:solidFill>
            <a:schemeClr val="accent5">
              <a:lumMod val="75000"/>
            </a:schemeClr>
          </a:solidFill>
          <a:ln w="9525">
            <a:solidFill>
              <a:srgbClr val="000000"/>
            </a:solidFill>
            <a:miter lim="800000"/>
            <a:headEnd/>
            <a:tailEnd/>
          </a:ln>
        </p:spPr>
      </p:pic>
      <p:pic>
        <p:nvPicPr>
          <p:cNvPr id="36" name="Picture 35"/>
          <p:cNvPicPr>
            <a:picLocks noChangeAspect="1"/>
          </p:cNvPicPr>
          <p:nvPr/>
        </p:nvPicPr>
        <p:blipFill>
          <a:blip r:embed="rId3"/>
          <a:srcRect l="39317" t="12236" b="19225"/>
          <a:stretch>
            <a:fillRect/>
          </a:stretch>
        </p:blipFill>
        <p:spPr>
          <a:xfrm>
            <a:off x="15130" y="1079183"/>
            <a:ext cx="3244136" cy="2749048"/>
          </a:xfrm>
          <a:prstGeom prst="rect">
            <a:avLst/>
          </a:prstGeom>
        </p:spPr>
      </p:pic>
      <p:sp>
        <p:nvSpPr>
          <p:cNvPr id="2" name="Title 1"/>
          <p:cNvSpPr>
            <a:spLocks noGrp="1"/>
          </p:cNvSpPr>
          <p:nvPr>
            <p:ph type="title"/>
          </p:nvPr>
        </p:nvSpPr>
        <p:spPr/>
        <p:txBody>
          <a:bodyPr/>
          <a:lstStyle/>
          <a:p>
            <a:r>
              <a:rPr lang="en-US" dirty="0" smtClean="0"/>
              <a:t>Base equipment &amp; proposed equipment</a:t>
            </a:r>
            <a:endParaRPr lang="en-US" dirty="0"/>
          </a:p>
        </p:txBody>
      </p:sp>
      <p:pic>
        <p:nvPicPr>
          <p:cNvPr id="5" name="Picture 2"/>
          <p:cNvPicPr>
            <a:picLocks noChangeAspect="1" noChangeArrowheads="1"/>
          </p:cNvPicPr>
          <p:nvPr/>
        </p:nvPicPr>
        <p:blipFill>
          <a:blip r:embed="rId4" cstate="print"/>
          <a:srcRect l="5543"/>
          <a:stretch>
            <a:fillRect/>
          </a:stretch>
        </p:blipFill>
        <p:spPr bwMode="auto">
          <a:xfrm>
            <a:off x="3046373" y="1175437"/>
            <a:ext cx="2914053" cy="2370403"/>
          </a:xfrm>
          <a:prstGeom prst="rect">
            <a:avLst/>
          </a:prstGeom>
          <a:noFill/>
          <a:ln w="9525">
            <a:noFill/>
            <a:miter lim="800000"/>
            <a:headEnd/>
            <a:tailEnd/>
          </a:ln>
          <a:effectLst>
            <a:outerShdw blurRad="330200" dist="152400" dir="2040000">
              <a:srgbClr val="000000">
                <a:alpha val="43000"/>
              </a:srgbClr>
            </a:outerShdw>
          </a:effectLst>
        </p:spPr>
      </p:pic>
      <p:sp>
        <p:nvSpPr>
          <p:cNvPr id="33" name="TextBox 32"/>
          <p:cNvSpPr txBox="1"/>
          <p:nvPr/>
        </p:nvSpPr>
        <p:spPr>
          <a:xfrm>
            <a:off x="5153716" y="1276939"/>
            <a:ext cx="733181" cy="338554"/>
          </a:xfrm>
          <a:prstGeom prst="rect">
            <a:avLst/>
          </a:prstGeom>
          <a:solidFill>
            <a:srgbClr val="FFFFFF"/>
          </a:solidFill>
          <a:ln>
            <a:solidFill>
              <a:schemeClr val="tx1"/>
            </a:solidFill>
          </a:ln>
        </p:spPr>
        <p:txBody>
          <a:bodyPr wrap="none" rtlCol="0">
            <a:spAutoFit/>
          </a:bodyPr>
          <a:lstStyle/>
          <a:p>
            <a:r>
              <a:rPr lang="en-US" sz="1600" b="1" i="1" dirty="0" smtClean="0">
                <a:solidFill>
                  <a:srgbClr val="FF0000"/>
                </a:solidFill>
                <a:latin typeface="Calibri"/>
                <a:cs typeface="Calibri"/>
              </a:rPr>
              <a:t>SHMS</a:t>
            </a:r>
            <a:endParaRPr lang="en-US" sz="1600" b="1" i="1" dirty="0">
              <a:solidFill>
                <a:srgbClr val="FF0000"/>
              </a:solidFill>
              <a:latin typeface="Calibri"/>
              <a:cs typeface="Calibri"/>
            </a:endParaRPr>
          </a:p>
        </p:txBody>
      </p:sp>
      <p:grpSp>
        <p:nvGrpSpPr>
          <p:cNvPr id="3" name="Group 35"/>
          <p:cNvGrpSpPr/>
          <p:nvPr/>
        </p:nvGrpSpPr>
        <p:grpSpPr>
          <a:xfrm>
            <a:off x="1006" y="4037319"/>
            <a:ext cx="3842408" cy="2342249"/>
            <a:chOff x="1006" y="4037319"/>
            <a:chExt cx="3842408" cy="2342249"/>
          </a:xfrm>
        </p:grpSpPr>
        <p:pic>
          <p:nvPicPr>
            <p:cNvPr id="7" name="Picture 3"/>
            <p:cNvPicPr>
              <a:picLocks noChangeAspect="1" noChangeArrowheads="1"/>
            </p:cNvPicPr>
            <p:nvPr/>
          </p:nvPicPr>
          <p:blipFill>
            <a:blip r:embed="rId5" cstate="print"/>
            <a:srcRect l="5313" t="17673" r="10429" b="24149"/>
            <a:stretch>
              <a:fillRect/>
            </a:stretch>
          </p:blipFill>
          <p:spPr bwMode="auto">
            <a:xfrm>
              <a:off x="1006" y="4122292"/>
              <a:ext cx="3714460" cy="2257276"/>
            </a:xfrm>
            <a:prstGeom prst="rect">
              <a:avLst/>
            </a:prstGeom>
            <a:noFill/>
            <a:ln w="12700" cap="flat">
              <a:solidFill>
                <a:srgbClr val="000000"/>
              </a:solidFill>
              <a:miter lim="800000"/>
              <a:headEnd/>
              <a:tailEnd/>
            </a:ln>
          </p:spPr>
        </p:pic>
        <p:sp>
          <p:nvSpPr>
            <p:cNvPr id="8" name="Rectangle 4"/>
            <p:cNvSpPr>
              <a:spLocks/>
            </p:cNvSpPr>
            <p:nvPr/>
          </p:nvSpPr>
          <p:spPr bwMode="auto">
            <a:xfrm>
              <a:off x="58798" y="4970632"/>
              <a:ext cx="722357" cy="452285"/>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Scattering chamber</a:t>
              </a:r>
            </a:p>
          </p:txBody>
        </p:sp>
        <p:sp>
          <p:nvSpPr>
            <p:cNvPr id="12" name="Rectangle 8"/>
            <p:cNvSpPr>
              <a:spLocks/>
            </p:cNvSpPr>
            <p:nvPr/>
          </p:nvSpPr>
          <p:spPr bwMode="auto">
            <a:xfrm>
              <a:off x="1455475" y="4196611"/>
              <a:ext cx="819206" cy="261610"/>
            </a:xfrm>
            <a:prstGeom prst="rect">
              <a:avLst/>
            </a:prstGeom>
            <a:noFill/>
            <a:ln w="12700" cap="rnd">
              <a:noFill/>
              <a:round/>
              <a:headEnd type="none" w="med" len="med"/>
              <a:tailEnd type="none" w="med" len="med"/>
            </a:ln>
          </p:spPr>
          <p:txBody>
            <a:bodyPr wrap="square" lIns="38100" tIns="38100" rIns="38100" bIns="38100">
              <a:spAutoFit/>
            </a:bodyPr>
            <a:lstStyle/>
            <a:p>
              <a:r>
                <a:rPr lang="en-US" sz="1200" dirty="0" smtClean="0">
                  <a:solidFill>
                    <a:srgbClr val="000000"/>
                  </a:solidFill>
                  <a:latin typeface="Calibri"/>
                  <a:ea typeface="Gill Sans Light" charset="0"/>
                  <a:cs typeface="Calibri"/>
                </a:rPr>
                <a:t>Tracker</a:t>
              </a:r>
              <a:endParaRPr lang="en-US" sz="1200" dirty="0">
                <a:solidFill>
                  <a:srgbClr val="000000"/>
                </a:solidFill>
                <a:latin typeface="Calibri"/>
                <a:ea typeface="Gill Sans Light" charset="0"/>
                <a:cs typeface="Calibri"/>
              </a:endParaRPr>
            </a:p>
          </p:txBody>
        </p:sp>
        <p:sp>
          <p:nvSpPr>
            <p:cNvPr id="13" name="Rectangle 9"/>
            <p:cNvSpPr>
              <a:spLocks/>
            </p:cNvSpPr>
            <p:nvPr/>
          </p:nvSpPr>
          <p:spPr bwMode="auto">
            <a:xfrm>
              <a:off x="2971655" y="4037319"/>
              <a:ext cx="871759" cy="463075"/>
            </a:xfrm>
            <a:prstGeom prst="rect">
              <a:avLst/>
            </a:prstGeom>
            <a:noFill/>
            <a:ln w="12700" cap="rnd">
              <a:noFill/>
              <a:round/>
              <a:headEnd type="none" w="med" len="med"/>
              <a:tailEnd type="none" w="med" len="med"/>
            </a:ln>
          </p:spPr>
          <p:txBody>
            <a:bodyPr lIns="38100" tIns="38100" rIns="38100" bIns="38100"/>
            <a:lstStyle/>
            <a:p>
              <a:r>
                <a:rPr lang="en-US" sz="1200" dirty="0" err="1">
                  <a:solidFill>
                    <a:srgbClr val="000000"/>
                  </a:solidFill>
                  <a:latin typeface="Calibri"/>
                  <a:ea typeface="Gill Sans Light" charset="0"/>
                  <a:cs typeface="Calibri"/>
                </a:rPr>
                <a:t>Hadron</a:t>
              </a:r>
              <a:r>
                <a:rPr lang="en-US" sz="1200" dirty="0">
                  <a:solidFill>
                    <a:srgbClr val="000000"/>
                  </a:solidFill>
                  <a:latin typeface="Calibri"/>
                  <a:ea typeface="Gill Sans Light" charset="0"/>
                  <a:cs typeface="Calibri"/>
                </a:rPr>
                <a:t>  calorimeter</a:t>
              </a:r>
            </a:p>
          </p:txBody>
        </p:sp>
        <p:sp>
          <p:nvSpPr>
            <p:cNvPr id="14" name="Rectangle 10"/>
            <p:cNvSpPr>
              <a:spLocks/>
            </p:cNvSpPr>
            <p:nvPr/>
          </p:nvSpPr>
          <p:spPr bwMode="auto">
            <a:xfrm rot="20940000">
              <a:off x="2052565" y="5512080"/>
              <a:ext cx="780660" cy="369271"/>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Beam line </a:t>
              </a:r>
              <a:r>
                <a:rPr lang="en-US" sz="1200" dirty="0" err="1">
                  <a:solidFill>
                    <a:srgbClr val="000000"/>
                  </a:solidFill>
                  <a:latin typeface="Calibri"/>
                  <a:ea typeface="Gill Sans Light" charset="0"/>
                  <a:cs typeface="Calibri"/>
                </a:rPr>
                <a:t>Pb</a:t>
              </a:r>
              <a:r>
                <a:rPr lang="en-US" sz="1200" dirty="0">
                  <a:solidFill>
                    <a:srgbClr val="000000"/>
                  </a:solidFill>
                  <a:latin typeface="Calibri"/>
                  <a:ea typeface="Gill Sans Light" charset="0"/>
                  <a:cs typeface="Calibri"/>
                </a:rPr>
                <a:t> shield    </a:t>
              </a:r>
            </a:p>
          </p:txBody>
        </p:sp>
        <p:sp>
          <p:nvSpPr>
            <p:cNvPr id="17" name="Rectangle 13"/>
            <p:cNvSpPr>
              <a:spLocks/>
            </p:cNvSpPr>
            <p:nvPr/>
          </p:nvSpPr>
          <p:spPr bwMode="auto">
            <a:xfrm>
              <a:off x="3079665" y="5331493"/>
              <a:ext cx="628421" cy="549298"/>
            </a:xfrm>
            <a:prstGeom prst="rect">
              <a:avLst/>
            </a:prstGeom>
            <a:noFill/>
            <a:ln w="12700" cap="rnd">
              <a:noFill/>
              <a:round/>
              <a:headEnd type="none" w="med" len="med"/>
              <a:tailEnd type="none" w="med" len="med"/>
            </a:ln>
          </p:spPr>
          <p:txBody>
            <a:bodyPr lIns="38100" tIns="38100" rIns="38100" bIns="38100"/>
            <a:lstStyle/>
            <a:p>
              <a:r>
                <a:rPr lang="en-US" sz="1200" dirty="0">
                  <a:solidFill>
                    <a:srgbClr val="000000"/>
                  </a:solidFill>
                  <a:latin typeface="Calibri"/>
                  <a:ea typeface="Gill Sans Light" charset="0"/>
                  <a:cs typeface="Calibri"/>
                </a:rPr>
                <a:t>CH2 analyzer</a:t>
              </a:r>
            </a:p>
          </p:txBody>
        </p:sp>
        <p:sp>
          <p:nvSpPr>
            <p:cNvPr id="28" name="Line 24"/>
            <p:cNvSpPr>
              <a:spLocks noChangeShapeType="1"/>
            </p:cNvSpPr>
            <p:nvPr/>
          </p:nvSpPr>
          <p:spPr bwMode="auto">
            <a:xfrm>
              <a:off x="2547869" y="4942237"/>
              <a:ext cx="563613" cy="668884"/>
            </a:xfrm>
            <a:prstGeom prst="line">
              <a:avLst/>
            </a:prstGeom>
            <a:noFill/>
            <a:ln w="25400" cap="flat">
              <a:solidFill>
                <a:schemeClr val="tx1"/>
              </a:solidFill>
              <a:prstDash val="solid"/>
              <a:miter lim="800000"/>
              <a:headEnd type="stealth" w="med" len="med"/>
              <a:tailEnd type="none" w="med" len="med"/>
            </a:ln>
          </p:spPr>
          <p:txBody>
            <a:bodyPr lIns="0" tIns="0" rIns="0" bIns="0"/>
            <a:lstStyle/>
            <a:p>
              <a:endParaRPr lang="en-US"/>
            </a:p>
          </p:txBody>
        </p:sp>
        <p:cxnSp>
          <p:nvCxnSpPr>
            <p:cNvPr id="31" name="Straight Arrow Connector 30"/>
            <p:cNvCxnSpPr>
              <a:stCxn id="12" idx="2"/>
            </p:cNvCxnSpPr>
            <p:nvPr/>
          </p:nvCxnSpPr>
          <p:spPr bwMode="auto">
            <a:xfrm rot="16200000" flipH="1">
              <a:off x="1876609" y="4446690"/>
              <a:ext cx="245011" cy="268072"/>
            </a:xfrm>
            <a:prstGeom prst="straightConnector1">
              <a:avLst/>
            </a:prstGeom>
            <a:noFill/>
            <a:ln w="28575" cap="flat" cmpd="sng" algn="ctr">
              <a:solidFill>
                <a:srgbClr val="660066"/>
              </a:solidFill>
              <a:prstDash val="solid"/>
              <a:round/>
              <a:headEnd type="none" w="med" len="med"/>
              <a:tailEnd type="arrow" w="med" len="med"/>
            </a:ln>
            <a:effectLst/>
          </p:spPr>
        </p:cxnSp>
        <p:sp>
          <p:nvSpPr>
            <p:cNvPr id="34" name="TextBox 33"/>
            <p:cNvSpPr txBox="1"/>
            <p:nvPr/>
          </p:nvSpPr>
          <p:spPr>
            <a:xfrm>
              <a:off x="208385" y="4161840"/>
              <a:ext cx="1033055" cy="338554"/>
            </a:xfrm>
            <a:prstGeom prst="rect">
              <a:avLst/>
            </a:prstGeom>
            <a:noFill/>
            <a:ln>
              <a:solidFill>
                <a:srgbClr val="000000"/>
              </a:solidFill>
            </a:ln>
          </p:spPr>
          <p:txBody>
            <a:bodyPr wrap="none" rtlCol="0">
              <a:spAutoFit/>
            </a:bodyPr>
            <a:lstStyle/>
            <a:p>
              <a:r>
                <a:rPr lang="en-US" sz="1600" dirty="0" smtClean="0">
                  <a:latin typeface="Calibri"/>
                  <a:cs typeface="Calibri"/>
                </a:rPr>
                <a:t>SBS-Hall A</a:t>
              </a:r>
              <a:endParaRPr lang="en-US" sz="1600" dirty="0">
                <a:latin typeface="Calibri"/>
                <a:cs typeface="Calibri"/>
              </a:endParaRPr>
            </a:p>
          </p:txBody>
        </p:sp>
      </p:grpSp>
      <p:sp>
        <p:nvSpPr>
          <p:cNvPr id="35" name="TextBox 34"/>
          <p:cNvSpPr txBox="1"/>
          <p:nvPr/>
        </p:nvSpPr>
        <p:spPr>
          <a:xfrm>
            <a:off x="66122" y="1126540"/>
            <a:ext cx="924478" cy="369332"/>
          </a:xfrm>
          <a:prstGeom prst="rect">
            <a:avLst/>
          </a:prstGeom>
          <a:solidFill>
            <a:schemeClr val="bg1"/>
          </a:solidFill>
          <a:ln>
            <a:solidFill>
              <a:schemeClr val="tx1"/>
            </a:solidFill>
          </a:ln>
        </p:spPr>
        <p:txBody>
          <a:bodyPr wrap="square" rtlCol="0">
            <a:spAutoFit/>
          </a:bodyPr>
          <a:lstStyle/>
          <a:p>
            <a:r>
              <a:rPr lang="en-US" b="1" i="1" dirty="0" smtClean="0">
                <a:solidFill>
                  <a:srgbClr val="FF0000"/>
                </a:solidFill>
                <a:latin typeface="Calibri"/>
                <a:cs typeface="Calibri"/>
              </a:rPr>
              <a:t>CLAS12</a:t>
            </a:r>
            <a:endParaRPr lang="en-US" b="1" i="1" dirty="0">
              <a:solidFill>
                <a:srgbClr val="FF0000"/>
              </a:solidFill>
              <a:latin typeface="Calibri"/>
              <a:cs typeface="Calibri"/>
            </a:endParaRPr>
          </a:p>
        </p:txBody>
      </p:sp>
      <p:sp>
        <p:nvSpPr>
          <p:cNvPr id="40" name="TextBox 39"/>
          <p:cNvSpPr txBox="1"/>
          <p:nvPr/>
        </p:nvSpPr>
        <p:spPr>
          <a:xfrm>
            <a:off x="3289746" y="3675309"/>
            <a:ext cx="3292676" cy="369332"/>
          </a:xfrm>
          <a:prstGeom prst="rect">
            <a:avLst/>
          </a:prstGeom>
          <a:noFill/>
          <a:ln>
            <a:solidFill>
              <a:srgbClr val="000000"/>
            </a:solidFill>
          </a:ln>
        </p:spPr>
        <p:txBody>
          <a:bodyPr wrap="none" rtlCol="0">
            <a:spAutoFit/>
          </a:bodyPr>
          <a:lstStyle/>
          <a:p>
            <a:r>
              <a:rPr lang="en-US" dirty="0" smtClean="0">
                <a:solidFill>
                  <a:srgbClr val="000090"/>
                </a:solidFill>
                <a:latin typeface="Calibri"/>
                <a:cs typeface="Calibri"/>
              </a:rPr>
              <a:t>additional equipment (proposed)</a:t>
            </a:r>
            <a:endParaRPr lang="en-US" dirty="0">
              <a:solidFill>
                <a:srgbClr val="000090"/>
              </a:solidFill>
              <a:latin typeface="Calibri"/>
              <a:cs typeface="Calibri"/>
            </a:endParaRPr>
          </a:p>
        </p:txBody>
      </p:sp>
      <p:grpSp>
        <p:nvGrpSpPr>
          <p:cNvPr id="4" name="Group 36"/>
          <p:cNvGrpSpPr/>
          <p:nvPr/>
        </p:nvGrpSpPr>
        <p:grpSpPr>
          <a:xfrm>
            <a:off x="6114666" y="4122292"/>
            <a:ext cx="3029334" cy="2186081"/>
            <a:chOff x="6114666" y="4122292"/>
            <a:chExt cx="3029334" cy="2186081"/>
          </a:xfrm>
        </p:grpSpPr>
        <p:pic>
          <p:nvPicPr>
            <p:cNvPr id="20" name="Picture 19"/>
            <p:cNvPicPr>
              <a:picLocks noChangeAspect="1"/>
            </p:cNvPicPr>
            <p:nvPr/>
          </p:nvPicPr>
          <p:blipFill>
            <a:blip r:embed="rId6"/>
            <a:stretch>
              <a:fillRect/>
            </a:stretch>
          </p:blipFill>
          <p:spPr>
            <a:xfrm>
              <a:off x="6114666" y="4122292"/>
              <a:ext cx="3029334" cy="2186081"/>
            </a:xfrm>
            <a:prstGeom prst="rect">
              <a:avLst/>
            </a:prstGeom>
            <a:ln>
              <a:solidFill>
                <a:schemeClr val="tx1"/>
              </a:solidFill>
            </a:ln>
          </p:spPr>
        </p:pic>
        <p:sp>
          <p:nvSpPr>
            <p:cNvPr id="22" name="TextBox 21"/>
            <p:cNvSpPr txBox="1"/>
            <p:nvPr/>
          </p:nvSpPr>
          <p:spPr>
            <a:xfrm>
              <a:off x="6687709" y="4173092"/>
              <a:ext cx="1319993" cy="338554"/>
            </a:xfrm>
            <a:prstGeom prst="rect">
              <a:avLst/>
            </a:prstGeom>
            <a:solidFill>
              <a:srgbClr val="FFFFFF"/>
            </a:solidFill>
            <a:ln>
              <a:solidFill>
                <a:srgbClr val="000000"/>
              </a:solidFill>
            </a:ln>
          </p:spPr>
          <p:txBody>
            <a:bodyPr wrap="none" rtlCol="0">
              <a:spAutoFit/>
            </a:bodyPr>
            <a:lstStyle/>
            <a:p>
              <a:r>
                <a:rPr lang="en-US" sz="1600" dirty="0" smtClean="0">
                  <a:latin typeface="Calibri"/>
                  <a:cs typeface="Calibri"/>
                </a:rPr>
                <a:t>SOLID - Hall A</a:t>
              </a:r>
              <a:endParaRPr lang="en-US" sz="1600" dirty="0">
                <a:latin typeface="Calibri"/>
                <a:cs typeface="Calibri"/>
              </a:endParaRPr>
            </a:p>
          </p:txBody>
        </p:sp>
      </p:grpSp>
      <p:grpSp>
        <p:nvGrpSpPr>
          <p:cNvPr id="6" name="Group 37"/>
          <p:cNvGrpSpPr/>
          <p:nvPr/>
        </p:nvGrpSpPr>
        <p:grpSpPr>
          <a:xfrm>
            <a:off x="3779914" y="4136440"/>
            <a:ext cx="2297456" cy="2197333"/>
            <a:chOff x="3779914" y="4136440"/>
            <a:chExt cx="2297456" cy="2197333"/>
          </a:xfrm>
        </p:grpSpPr>
        <p:pic>
          <p:nvPicPr>
            <p:cNvPr id="29" name="Picture 28"/>
            <p:cNvPicPr>
              <a:picLocks noChangeAspect="1"/>
            </p:cNvPicPr>
            <p:nvPr/>
          </p:nvPicPr>
          <p:blipFill>
            <a:blip r:embed="rId7"/>
            <a:stretch>
              <a:fillRect/>
            </a:stretch>
          </p:blipFill>
          <p:spPr>
            <a:xfrm>
              <a:off x="3779914" y="4139934"/>
              <a:ext cx="2271252" cy="2193839"/>
            </a:xfrm>
            <a:prstGeom prst="rect">
              <a:avLst/>
            </a:prstGeom>
            <a:ln>
              <a:solidFill>
                <a:srgbClr val="000000"/>
              </a:solidFill>
            </a:ln>
          </p:spPr>
        </p:pic>
        <p:sp>
          <p:nvSpPr>
            <p:cNvPr id="30" name="TextBox 29"/>
            <p:cNvSpPr txBox="1"/>
            <p:nvPr/>
          </p:nvSpPr>
          <p:spPr>
            <a:xfrm>
              <a:off x="4770514" y="4136440"/>
              <a:ext cx="1306856" cy="338554"/>
            </a:xfrm>
            <a:prstGeom prst="rect">
              <a:avLst/>
            </a:prstGeom>
            <a:noFill/>
            <a:ln>
              <a:noFill/>
            </a:ln>
          </p:spPr>
          <p:txBody>
            <a:bodyPr wrap="none" rtlCol="0">
              <a:spAutoFit/>
            </a:bodyPr>
            <a:lstStyle/>
            <a:p>
              <a:r>
                <a:rPr lang="en-US" sz="1600" b="1" i="1" dirty="0" smtClean="0">
                  <a:solidFill>
                    <a:srgbClr val="FF0000"/>
                  </a:solidFill>
                  <a:latin typeface="Calibri"/>
                  <a:cs typeface="Calibri"/>
                </a:rPr>
                <a:t>CLAS12 </a:t>
              </a:r>
              <a:r>
                <a:rPr lang="en-US" sz="1600" i="1" dirty="0" smtClean="0">
                  <a:latin typeface="Calibri"/>
                  <a:cs typeface="Calibri"/>
                </a:rPr>
                <a:t>RICH</a:t>
              </a:r>
              <a:r>
                <a:rPr lang="en-US" sz="1600" b="1" i="1" dirty="0" smtClean="0">
                  <a:solidFill>
                    <a:srgbClr val="FF0000"/>
                  </a:solidFill>
                  <a:latin typeface="Calibri"/>
                  <a:cs typeface="Calibri"/>
                </a:rPr>
                <a:t> </a:t>
              </a:r>
              <a:endParaRPr lang="en-US" sz="1600" b="1" i="1" dirty="0">
                <a:solidFill>
                  <a:srgbClr val="FF0000"/>
                </a:solidFill>
                <a:latin typeface="Calibri"/>
                <a:cs typeface="Calibri"/>
              </a:endParaRPr>
            </a:p>
          </p:txBody>
        </p:sp>
      </p:grpSp>
      <p:sp>
        <p:nvSpPr>
          <p:cNvPr id="37" name="TextBox 36"/>
          <p:cNvSpPr txBox="1"/>
          <p:nvPr/>
        </p:nvSpPr>
        <p:spPr>
          <a:xfrm>
            <a:off x="6274600" y="1280428"/>
            <a:ext cx="807182" cy="369332"/>
          </a:xfrm>
          <a:prstGeom prst="rect">
            <a:avLst/>
          </a:prstGeom>
          <a:solidFill>
            <a:schemeClr val="bg1"/>
          </a:solidFill>
          <a:ln>
            <a:solidFill>
              <a:srgbClr val="000000"/>
            </a:solidFill>
          </a:ln>
        </p:spPr>
        <p:txBody>
          <a:bodyPr wrap="none" rtlCol="0">
            <a:spAutoFit/>
          </a:bodyPr>
          <a:lstStyle/>
          <a:p>
            <a:r>
              <a:rPr lang="en-US" b="1" i="1" dirty="0" smtClean="0">
                <a:solidFill>
                  <a:srgbClr val="FF0000"/>
                </a:solidFill>
                <a:latin typeface="Calibri"/>
                <a:cs typeface="Calibri"/>
              </a:rPr>
              <a:t>GlueX</a:t>
            </a:r>
            <a:endParaRPr lang="en-US" b="1" i="1" dirty="0">
              <a:solidFill>
                <a:srgbClr val="FF0000"/>
              </a:solidFill>
              <a:latin typeface="Calibri"/>
              <a:cs typeface="Calibri"/>
            </a:endParaRPr>
          </a:p>
        </p:txBody>
      </p:sp>
      <p:sp>
        <p:nvSpPr>
          <p:cNvPr id="38" name="TextBox 37"/>
          <p:cNvSpPr txBox="1"/>
          <p:nvPr/>
        </p:nvSpPr>
        <p:spPr>
          <a:xfrm>
            <a:off x="7163283" y="806105"/>
            <a:ext cx="755322" cy="369332"/>
          </a:xfrm>
          <a:prstGeom prst="rect">
            <a:avLst/>
          </a:prstGeom>
          <a:noFill/>
          <a:ln>
            <a:solidFill>
              <a:schemeClr val="tx1"/>
            </a:solidFill>
          </a:ln>
        </p:spPr>
        <p:txBody>
          <a:bodyPr wrap="none" rtlCol="0">
            <a:spAutoFit/>
          </a:bodyPr>
          <a:lstStyle/>
          <a:p>
            <a:r>
              <a:rPr lang="en-US" b="1" dirty="0" smtClean="0">
                <a:solidFill>
                  <a:srgbClr val="FF0000"/>
                </a:solidFill>
                <a:latin typeface="Calibri"/>
                <a:cs typeface="Calibri"/>
              </a:rPr>
              <a:t>Hall D</a:t>
            </a:r>
            <a:endParaRPr lang="en-US" b="1" dirty="0">
              <a:solidFill>
                <a:srgbClr val="FF0000"/>
              </a:solidFill>
              <a:latin typeface="Calibri"/>
              <a:cs typeface="Calibri"/>
            </a:endParaRPr>
          </a:p>
        </p:txBody>
      </p:sp>
      <p:sp>
        <p:nvSpPr>
          <p:cNvPr id="39" name="TextBox 38"/>
          <p:cNvSpPr txBox="1"/>
          <p:nvPr/>
        </p:nvSpPr>
        <p:spPr>
          <a:xfrm>
            <a:off x="1193514" y="730171"/>
            <a:ext cx="739205" cy="369332"/>
          </a:xfrm>
          <a:prstGeom prst="rect">
            <a:avLst/>
          </a:prstGeom>
          <a:noFill/>
          <a:ln>
            <a:solidFill>
              <a:schemeClr val="tx1"/>
            </a:solidFill>
          </a:ln>
        </p:spPr>
        <p:txBody>
          <a:bodyPr wrap="none" rtlCol="0">
            <a:spAutoFit/>
          </a:bodyPr>
          <a:lstStyle/>
          <a:p>
            <a:r>
              <a:rPr lang="en-US" b="1" dirty="0" smtClean="0">
                <a:solidFill>
                  <a:srgbClr val="FF0000"/>
                </a:solidFill>
                <a:latin typeface="Calibri"/>
                <a:cs typeface="Calibri"/>
              </a:rPr>
              <a:t>Hall B</a:t>
            </a:r>
            <a:endParaRPr lang="en-US" b="1" dirty="0">
              <a:solidFill>
                <a:srgbClr val="FF0000"/>
              </a:solidFill>
              <a:latin typeface="Calibri"/>
              <a:cs typeface="Calibri"/>
            </a:endParaRPr>
          </a:p>
        </p:txBody>
      </p:sp>
      <p:sp>
        <p:nvSpPr>
          <p:cNvPr id="41" name="TextBox 40"/>
          <p:cNvSpPr txBox="1"/>
          <p:nvPr/>
        </p:nvSpPr>
        <p:spPr>
          <a:xfrm>
            <a:off x="4172672" y="755305"/>
            <a:ext cx="731991" cy="369332"/>
          </a:xfrm>
          <a:prstGeom prst="rect">
            <a:avLst/>
          </a:prstGeom>
          <a:noFill/>
          <a:ln>
            <a:solidFill>
              <a:schemeClr val="tx1"/>
            </a:solidFill>
          </a:ln>
        </p:spPr>
        <p:txBody>
          <a:bodyPr wrap="none" rtlCol="0">
            <a:spAutoFit/>
          </a:bodyPr>
          <a:lstStyle/>
          <a:p>
            <a:r>
              <a:rPr lang="en-US" b="1" dirty="0" smtClean="0">
                <a:solidFill>
                  <a:srgbClr val="FF0000"/>
                </a:solidFill>
                <a:latin typeface="Calibri"/>
                <a:cs typeface="Calibri"/>
              </a:rPr>
              <a:t>Hall C</a:t>
            </a:r>
            <a:endParaRPr lang="en-US" b="1" dirty="0">
              <a:solidFill>
                <a:srgbClr val="FF0000"/>
              </a:solidFill>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6" descr="muldtab1"/>
          <p:cNvPicPr>
            <a:picLocks noChangeAspect="1" noChangeArrowheads="1"/>
          </p:cNvPicPr>
          <p:nvPr/>
        </p:nvPicPr>
        <p:blipFill>
          <a:blip r:embed="rId2"/>
          <a:srcRect/>
          <a:stretch>
            <a:fillRect/>
          </a:stretch>
        </p:blipFill>
        <p:spPr bwMode="auto">
          <a:xfrm>
            <a:off x="2584451" y="2594494"/>
            <a:ext cx="3568700" cy="2493962"/>
          </a:xfrm>
          <a:prstGeom prst="rect">
            <a:avLst/>
          </a:prstGeom>
          <a:solidFill>
            <a:srgbClr val="CCFFCC"/>
          </a:solidFill>
          <a:ln w="9525">
            <a:noFill/>
            <a:miter lim="800000"/>
            <a:headEnd/>
            <a:tailEnd/>
          </a:ln>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prstTxWarp prst="textNoShape">
              <a:avLst/>
            </a:prstTxWarp>
          </a:bodyPr>
          <a:lstStyle/>
          <a:p>
            <a:pPr algn="ctr" fontAlgn="auto">
              <a:spcBef>
                <a:spcPts val="0"/>
              </a:spcBef>
              <a:spcAft>
                <a:spcPts val="0"/>
              </a:spcAft>
              <a:defRPr/>
            </a:pPr>
            <a:r>
              <a:rPr lang="en-US" sz="4000">
                <a:effectLst>
                  <a:outerShdw blurRad="38100" dist="38100" dir="2700000" algn="tl">
                    <a:srgbClr val="DDDDDD"/>
                  </a:outerShdw>
                </a:effectLst>
                <a:latin typeface="+mn-lt"/>
              </a:rPr>
              <a:t> </a:t>
            </a:r>
            <a:endParaRPr lang="en-GB" sz="4000">
              <a:effectLst>
                <a:outerShdw blurRad="38100" dist="38100" dir="2700000" algn="tl">
                  <a:srgbClr val="DDDDDD"/>
                </a:outerShdw>
              </a:effectLst>
              <a:latin typeface="+mn-lt"/>
            </a:endParaRPr>
          </a:p>
        </p:txBody>
      </p:sp>
      <p:sp>
        <p:nvSpPr>
          <p:cNvPr id="29702" name="Text Box 5"/>
          <p:cNvSpPr txBox="1">
            <a:spLocks noChangeArrowheads="1"/>
          </p:cNvSpPr>
          <p:nvPr/>
        </p:nvSpPr>
        <p:spPr bwMode="auto">
          <a:xfrm>
            <a:off x="376238" y="66849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6391" name="Rectangle 1026"/>
          <p:cNvSpPr>
            <a:spLocks noGrp="1" noChangeArrowheads="1"/>
          </p:cNvSpPr>
          <p:nvPr>
            <p:ph type="title"/>
          </p:nvPr>
        </p:nvSpPr>
        <p:spPr>
          <a:xfrm>
            <a:off x="0" y="-12700"/>
            <a:ext cx="9144000" cy="685800"/>
          </a:xfrm>
          <a:noFill/>
          <a:ln>
            <a:noFill/>
          </a:ln>
          <a:effectLst/>
        </p:spPr>
        <p:style>
          <a:lnRef idx="1">
            <a:schemeClr val="accent3"/>
          </a:lnRef>
          <a:fillRef idx="2">
            <a:schemeClr val="accent3"/>
          </a:fillRef>
          <a:effectRef idx="1">
            <a:schemeClr val="accent3"/>
          </a:effectRef>
          <a:fontRef idx="minor">
            <a:schemeClr val="dk1"/>
          </a:fontRef>
        </p:style>
        <p:txBody>
          <a:bodyPr/>
          <a:lstStyle/>
          <a:p>
            <a:pPr>
              <a:defRPr/>
            </a:pPr>
            <a:r>
              <a:rPr lang="en-GB" dirty="0" smtClean="0">
                <a:solidFill>
                  <a:srgbClr val="2D2D8A"/>
                </a:solidFill>
                <a:latin typeface="Arial"/>
                <a:cs typeface="Arial"/>
              </a:rPr>
              <a:t>JLab TMD </a:t>
            </a:r>
            <a:r>
              <a:rPr lang="en-GB" dirty="0" smtClean="0">
                <a:solidFill>
                  <a:srgbClr val="00C000"/>
                </a:solidFill>
                <a:latin typeface="Arial"/>
                <a:cs typeface="Arial"/>
              </a:rPr>
              <a:t>D</a:t>
            </a:r>
            <a:r>
              <a:rPr lang="en-GB" baseline="-25000" dirty="0" smtClean="0">
                <a:solidFill>
                  <a:srgbClr val="00C000"/>
                </a:solidFill>
                <a:latin typeface="Arial"/>
                <a:cs typeface="Arial"/>
              </a:rPr>
              <a:t>2</a:t>
            </a:r>
            <a:r>
              <a:rPr lang="en-GB" dirty="0" smtClean="0">
                <a:solidFill>
                  <a:srgbClr val="00C000"/>
                </a:solidFill>
                <a:latin typeface="Arial"/>
                <a:cs typeface="Arial"/>
              </a:rPr>
              <a:t> </a:t>
            </a:r>
            <a:r>
              <a:rPr lang="en-GB" dirty="0" smtClean="0">
                <a:solidFill>
                  <a:srgbClr val="2D2D8A"/>
                </a:solidFill>
                <a:latin typeface="Arial"/>
                <a:cs typeface="Arial"/>
              </a:rPr>
              <a:t>Program @ 12 GeV</a:t>
            </a:r>
            <a:endParaRPr lang="en-GB" dirty="0">
              <a:solidFill>
                <a:srgbClr val="2D2D8A"/>
              </a:solidFill>
              <a:latin typeface="Arial"/>
              <a:cs typeface="Arial"/>
            </a:endParaRPr>
          </a:p>
        </p:txBody>
      </p:sp>
      <p:sp>
        <p:nvSpPr>
          <p:cNvPr id="29705" name="TextBox 30"/>
          <p:cNvSpPr txBox="1">
            <a:spLocks noChangeArrowheads="1"/>
          </p:cNvSpPr>
          <p:nvPr/>
        </p:nvSpPr>
        <p:spPr bwMode="auto">
          <a:xfrm>
            <a:off x="2478752" y="968375"/>
            <a:ext cx="4191000" cy="923925"/>
          </a:xfrm>
          <a:prstGeom prst="rect">
            <a:avLst/>
          </a:prstGeom>
          <a:noFill/>
          <a:ln w="9525">
            <a:noFill/>
            <a:miter lim="800000"/>
            <a:headEnd/>
            <a:tailEnd/>
          </a:ln>
        </p:spPr>
        <p:txBody>
          <a:bodyPr>
            <a:prstTxWarp prst="textNoShape">
              <a:avLst/>
            </a:prstTxWarp>
            <a:spAutoFit/>
          </a:bodyPr>
          <a:lstStyle/>
          <a:p>
            <a:r>
              <a:rPr lang="en-US" dirty="0">
                <a:solidFill>
                  <a:srgbClr val="596BFF"/>
                </a:solidFill>
                <a:latin typeface="Tahoma" charset="0"/>
                <a:ea typeface="Tahoma" charset="0"/>
                <a:cs typeface="Tahoma" charset="0"/>
              </a:rPr>
              <a:t>Leading twist TMD parton distributions: </a:t>
            </a:r>
            <a:r>
              <a:rPr lang="en-US" dirty="0">
                <a:solidFill>
                  <a:srgbClr val="606060"/>
                </a:solidFill>
                <a:latin typeface="Tahoma" charset="0"/>
                <a:ea typeface="Tahoma" charset="0"/>
                <a:cs typeface="Tahoma" charset="0"/>
              </a:rPr>
              <a:t>information on correlations between </a:t>
            </a:r>
            <a:r>
              <a:rPr lang="en-US" i="1" dirty="0">
                <a:latin typeface="Tahoma" charset="0"/>
                <a:ea typeface="Tahoma" charset="0"/>
                <a:cs typeface="Tahoma" charset="0"/>
              </a:rPr>
              <a:t>quark orbital motion </a:t>
            </a:r>
            <a:r>
              <a:rPr lang="en-US" dirty="0">
                <a:solidFill>
                  <a:srgbClr val="606060"/>
                </a:solidFill>
                <a:latin typeface="Tahoma" charset="0"/>
                <a:ea typeface="Tahoma" charset="0"/>
                <a:cs typeface="Tahoma" charset="0"/>
              </a:rPr>
              <a:t>and</a:t>
            </a:r>
            <a:r>
              <a:rPr lang="en-US" i="1" dirty="0">
                <a:solidFill>
                  <a:srgbClr val="606060"/>
                </a:solidFill>
                <a:latin typeface="Tahoma" charset="0"/>
                <a:ea typeface="Tahoma" charset="0"/>
                <a:cs typeface="Tahoma" charset="0"/>
              </a:rPr>
              <a:t> </a:t>
            </a:r>
            <a:r>
              <a:rPr lang="en-US" i="1" dirty="0">
                <a:solidFill>
                  <a:srgbClr val="000000"/>
                </a:solidFill>
                <a:latin typeface="Tahoma" charset="0"/>
                <a:ea typeface="Tahoma" charset="0"/>
                <a:cs typeface="Tahoma" charset="0"/>
              </a:rPr>
              <a:t>spin </a:t>
            </a:r>
          </a:p>
        </p:txBody>
      </p:sp>
      <p:grpSp>
        <p:nvGrpSpPr>
          <p:cNvPr id="2" name="Group 46"/>
          <p:cNvGrpSpPr>
            <a:grpSpLocks/>
          </p:cNvGrpSpPr>
          <p:nvPr/>
        </p:nvGrpSpPr>
        <p:grpSpPr bwMode="auto">
          <a:xfrm>
            <a:off x="169863" y="2990287"/>
            <a:ext cx="2973386" cy="560367"/>
            <a:chOff x="634961" y="3213091"/>
            <a:chExt cx="2973508" cy="560562"/>
          </a:xfrm>
        </p:grpSpPr>
        <p:sp>
          <p:nvSpPr>
            <p:cNvPr id="29717" name="Rectangle 9"/>
            <p:cNvSpPr>
              <a:spLocks noChangeAspect="1" noChangeArrowheads="1"/>
            </p:cNvSpPr>
            <p:nvPr/>
          </p:nvSpPr>
          <p:spPr bwMode="auto">
            <a:xfrm>
              <a:off x="3225866" y="3390936"/>
              <a:ext cx="382603" cy="382717"/>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39" name="Rectangle 39"/>
            <p:cNvSpPr>
              <a:spLocks noChangeArrowheads="1"/>
            </p:cNvSpPr>
            <p:nvPr/>
          </p:nvSpPr>
          <p:spPr bwMode="auto">
            <a:xfrm>
              <a:off x="634961" y="3213091"/>
              <a:ext cx="1563751" cy="523402"/>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eaLnBrk="1" hangingPunct="1">
                <a:defRPr/>
              </a:pPr>
              <a:r>
                <a:rPr lang="en-US" sz="1400" dirty="0" smtClean="0">
                  <a:solidFill>
                    <a:srgbClr val="FF051D"/>
                  </a:solidFill>
                  <a:effectLst>
                    <a:outerShdw blurRad="38100" dist="38100" dir="2700000" algn="tl">
                      <a:srgbClr val="000000"/>
                    </a:outerShdw>
                  </a:effectLst>
                  <a:latin typeface="Calibri"/>
                  <a:cs typeface="Calibri"/>
                </a:rPr>
                <a:t>E09-008:</a:t>
              </a:r>
              <a:r>
                <a:rPr lang="en-US" sz="1400" dirty="0" smtClean="0">
                  <a:solidFill>
                    <a:srgbClr val="0000FF"/>
                  </a:solidFill>
                  <a:effectLst>
                    <a:outerShdw blurRad="38100" dist="38100" dir="2700000" algn="tl">
                      <a:srgbClr val="000000"/>
                    </a:outerShdw>
                  </a:effectLst>
                  <a:latin typeface="Calibri"/>
                  <a:cs typeface="Calibri"/>
                </a:rPr>
                <a:t>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1" dirty="0">
                <a:latin typeface="Calibri"/>
                <a:cs typeface="Calibri"/>
              </a:endParaRPr>
            </a:p>
            <a:p>
              <a:pPr eaLnBrk="1" hangingPunct="1">
                <a:defRPr/>
              </a:pP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grpSp>
        <p:nvGrpSpPr>
          <p:cNvPr id="3" name="Group 52"/>
          <p:cNvGrpSpPr/>
          <p:nvPr/>
        </p:nvGrpSpPr>
        <p:grpSpPr>
          <a:xfrm>
            <a:off x="203201" y="3734851"/>
            <a:ext cx="2914649" cy="546108"/>
            <a:chOff x="203201" y="4086226"/>
            <a:chExt cx="2914649" cy="546108"/>
          </a:xfrm>
        </p:grpSpPr>
        <p:sp>
          <p:nvSpPr>
            <p:cNvPr id="29715" name="Rectangle 9"/>
            <p:cNvSpPr>
              <a:spLocks noChangeAspect="1" noChangeArrowheads="1"/>
            </p:cNvSpPr>
            <p:nvPr/>
          </p:nvSpPr>
          <p:spPr bwMode="auto">
            <a:xfrm>
              <a:off x="2732086" y="4246572"/>
              <a:ext cx="385764" cy="385762"/>
            </a:xfrm>
            <a:prstGeom prst="rect">
              <a:avLst/>
            </a:prstGeom>
            <a:solidFill>
              <a:srgbClr val="008000">
                <a:alpha val="27058"/>
              </a:srgbClr>
            </a:solidFill>
            <a:ln w="9525">
              <a:noFill/>
              <a:miter lim="800000"/>
              <a:headEnd/>
              <a:tailEnd/>
            </a:ln>
          </p:spPr>
          <p:txBody>
            <a:bodyPr anchor="ctr">
              <a:prstTxWarp prst="textNoShape">
                <a:avLst/>
              </a:prstTxWarp>
              <a:spAutoFit/>
            </a:bodyPr>
            <a:lstStyle/>
            <a:p>
              <a:endParaRPr lang="en-US"/>
            </a:p>
          </p:txBody>
        </p:sp>
        <p:sp>
          <p:nvSpPr>
            <p:cNvPr id="42" name="Rectangle 42"/>
            <p:cNvSpPr>
              <a:spLocks noChangeArrowheads="1"/>
            </p:cNvSpPr>
            <p:nvPr/>
          </p:nvSpPr>
          <p:spPr bwMode="auto">
            <a:xfrm>
              <a:off x="203201" y="4086226"/>
              <a:ext cx="1530349" cy="523220"/>
            </a:xfrm>
            <a:prstGeom prst="rect">
              <a:avLst/>
            </a:prstGeom>
            <a:solidFill>
              <a:srgbClr val="00FF00">
                <a:alpha val="50000"/>
              </a:srgbClr>
            </a:solidFill>
            <a:ln w="9525">
              <a:solidFill>
                <a:srgbClr val="008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E07</a:t>
              </a:r>
              <a:r>
                <a:rPr lang="en-US" sz="1400" dirty="0">
                  <a:solidFill>
                    <a:srgbClr val="FF051D"/>
                  </a:solidFill>
                  <a:effectLst>
                    <a:outerShdw blurRad="38100" dist="38100" dir="2700000" algn="tl">
                      <a:srgbClr val="000000"/>
                    </a:outerShdw>
                  </a:effectLst>
                  <a:latin typeface="Calibri"/>
                  <a:cs typeface="Calibri"/>
                </a:rPr>
                <a:t>-107</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p>
            <a:p>
              <a:pPr>
                <a:defRPr/>
              </a:pPr>
              <a:r>
                <a:rPr lang="en-US" sz="1400" dirty="0" smtClean="0">
                  <a:solidFill>
                    <a:srgbClr val="FF051D"/>
                  </a:solidFill>
                  <a:effectLst>
                    <a:outerShdw blurRad="38100" dist="38100" dir="2700000" algn="tl">
                      <a:srgbClr val="000000"/>
                    </a:outerShdw>
                  </a:effectLst>
                  <a:latin typeface="Calibri"/>
                  <a:cs typeface="Calibri"/>
                </a:rPr>
                <a:t>E09</a:t>
              </a:r>
              <a:r>
                <a:rPr lang="en-US" sz="1400" dirty="0">
                  <a:solidFill>
                    <a:srgbClr val="FF051D"/>
                  </a:solidFill>
                  <a:effectLst>
                    <a:outerShdw blurRad="38100" dist="38100" dir="2700000" algn="tl">
                      <a:srgbClr val="000000"/>
                    </a:outerShdw>
                  </a:effectLst>
                  <a:latin typeface="Calibri"/>
                  <a:cs typeface="Calibri"/>
                </a:rPr>
                <a:t>-009:</a:t>
              </a:r>
              <a:r>
                <a:rPr lang="en-US" sz="1400" dirty="0" smtClean="0">
                  <a:solidFill>
                    <a:srgbClr val="FF051D"/>
                  </a:solidFill>
                  <a:effectLst>
                    <a:outerShdw blurRad="38100" dist="38100" dir="2700000" algn="tl">
                      <a:srgbClr val="000000"/>
                    </a:outerShdw>
                  </a:effectLst>
                  <a:latin typeface="Calibri"/>
                  <a:cs typeface="Calibri"/>
                </a:rPr>
                <a:t> </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0</a:t>
              </a:r>
              <a:endParaRPr lang="en-US" sz="1400" b="1" dirty="0" smtClean="0">
                <a:latin typeface="Calibri"/>
                <a:cs typeface="Calibri"/>
              </a:endParaRPr>
            </a:p>
          </p:txBody>
        </p:sp>
      </p:grpSp>
      <p:sp>
        <p:nvSpPr>
          <p:cNvPr id="29713" name="Rectangle 9"/>
          <p:cNvSpPr>
            <a:spLocks noChangeAspect="1" noChangeArrowheads="1"/>
          </p:cNvSpPr>
          <p:nvPr/>
        </p:nvSpPr>
        <p:spPr bwMode="auto">
          <a:xfrm>
            <a:off x="2747969" y="4582061"/>
            <a:ext cx="382588" cy="382588"/>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29710" name="TextBox 31"/>
          <p:cNvSpPr txBox="1">
            <a:spLocks noChangeArrowheads="1"/>
          </p:cNvSpPr>
          <p:nvPr/>
        </p:nvSpPr>
        <p:spPr bwMode="auto">
          <a:xfrm rot="-5400000">
            <a:off x="1280983" y="3807081"/>
            <a:ext cx="2087562" cy="307975"/>
          </a:xfrm>
          <a:prstGeom prst="rect">
            <a:avLst/>
          </a:prstGeom>
          <a:noFill/>
          <a:ln w="9525">
            <a:solidFill>
              <a:schemeClr val="tx1"/>
            </a:solidFill>
            <a:miter lim="800000"/>
            <a:headEnd/>
            <a:tailEnd/>
          </a:ln>
        </p:spPr>
        <p:txBody>
          <a:bodyPr wrap="none">
            <a:prstTxWarp prst="textNoShape">
              <a:avLst/>
            </a:prstTxWarp>
            <a:spAutoFit/>
          </a:bodyPr>
          <a:lstStyle/>
          <a:p>
            <a:r>
              <a:rPr lang="en-US" sz="1400" dirty="0"/>
              <a:t>Nucleon polarization</a:t>
            </a:r>
          </a:p>
        </p:txBody>
      </p:sp>
      <p:sp>
        <p:nvSpPr>
          <p:cNvPr id="29711" name="TextBox 32"/>
          <p:cNvSpPr txBox="1">
            <a:spLocks noChangeArrowheads="1"/>
          </p:cNvSpPr>
          <p:nvPr/>
        </p:nvSpPr>
        <p:spPr bwMode="auto">
          <a:xfrm>
            <a:off x="3524249" y="2227779"/>
            <a:ext cx="2022475" cy="307975"/>
          </a:xfrm>
          <a:prstGeom prst="rect">
            <a:avLst/>
          </a:prstGeom>
          <a:noFill/>
          <a:ln w="9525">
            <a:solidFill>
              <a:schemeClr val="tx1"/>
            </a:solidFill>
            <a:miter lim="800000"/>
            <a:headEnd/>
            <a:tailEnd/>
          </a:ln>
        </p:spPr>
        <p:txBody>
          <a:bodyPr wrap="square">
            <a:prstTxWarp prst="textNoShape">
              <a:avLst/>
            </a:prstTxWarp>
            <a:spAutoFit/>
          </a:bodyPr>
          <a:lstStyle/>
          <a:p>
            <a:r>
              <a:rPr lang="en-US" sz="1400" dirty="0"/>
              <a:t>Quark spin polarization</a:t>
            </a:r>
          </a:p>
        </p:txBody>
      </p:sp>
      <p:sp>
        <p:nvSpPr>
          <p:cNvPr id="45" name="Rectangle 46"/>
          <p:cNvSpPr>
            <a:spLocks noChangeArrowheads="1"/>
          </p:cNvSpPr>
          <p:nvPr/>
        </p:nvSpPr>
        <p:spPr bwMode="auto">
          <a:xfrm>
            <a:off x="6300459" y="3019725"/>
            <a:ext cx="2015140" cy="523220"/>
          </a:xfrm>
          <a:prstGeom prst="rect">
            <a:avLst/>
          </a:prstGeom>
          <a:solidFill>
            <a:srgbClr val="FF0000">
              <a:alpha val="25000"/>
            </a:srgbClr>
          </a:solidFill>
          <a:ln w="9525">
            <a:solidFill>
              <a:srgbClr val="FF0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E12-09-017: </a:t>
            </a:r>
            <a:r>
              <a:rPr lang="en-US" sz="1400" dirty="0" smtClean="0">
                <a:solidFill>
                  <a:srgbClr val="231DFD"/>
                </a:solidFill>
                <a:latin typeface="Calibri"/>
                <a:cs typeface="Calibri"/>
              </a:rPr>
              <a:t>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a:t>
            </a:r>
            <a:r>
              <a:rPr lang="en-US" sz="1400" dirty="0" smtClean="0">
                <a:latin typeface="Calibri"/>
                <a:cs typeface="Calibri"/>
              </a:rPr>
              <a:t> </a:t>
            </a:r>
          </a:p>
          <a:p>
            <a:pPr>
              <a:defRPr/>
            </a:pPr>
            <a:r>
              <a:rPr lang="en-US" sz="1400" dirty="0">
                <a:solidFill>
                  <a:srgbClr val="FF0000"/>
                </a:solidFill>
                <a:effectLst>
                  <a:outerShdw blurRad="38100" dist="38100" dir="2700000">
                    <a:srgbClr val="000000"/>
                  </a:outerShdw>
                </a:effectLst>
                <a:latin typeface="Calibri"/>
                <a:cs typeface="Calibri"/>
              </a:rPr>
              <a:t>C</a:t>
            </a:r>
            <a:r>
              <a:rPr lang="en-US" sz="1400" dirty="0" smtClean="0">
                <a:solidFill>
                  <a:srgbClr val="FF0000"/>
                </a:solidFill>
                <a:effectLst>
                  <a:outerShdw blurRad="38100" dist="38100" dir="2700000">
                    <a:srgbClr val="000000"/>
                  </a:outerShdw>
                </a:effectLst>
                <a:latin typeface="Calibri"/>
                <a:cs typeface="Calibri"/>
              </a:rPr>
              <a:t>12-11-102: </a:t>
            </a:r>
            <a:r>
              <a:rPr lang="en-US" sz="1400" b="1" dirty="0" smtClean="0">
                <a:latin typeface="Calibri"/>
                <a:cs typeface="Calibri"/>
              </a:rPr>
              <a:t>π</a:t>
            </a:r>
            <a:r>
              <a:rPr lang="en-US" sz="1400" b="1" baseline="30000" dirty="0" smtClean="0">
                <a:latin typeface="Calibri"/>
                <a:cs typeface="Calibri"/>
              </a:rPr>
              <a:t>0</a:t>
            </a:r>
            <a:r>
              <a:rPr lang="en-US" sz="1400" b="1" dirty="0" smtClean="0">
                <a:latin typeface="Calibri"/>
                <a:cs typeface="Calibri"/>
              </a:rPr>
              <a:t> </a:t>
            </a:r>
            <a:endParaRPr lang="en-US" sz="1400" baseline="30000" dirty="0">
              <a:latin typeface="Calibri"/>
              <a:cs typeface="Calibri"/>
            </a:endParaRPr>
          </a:p>
        </p:txBody>
      </p:sp>
      <p:sp>
        <p:nvSpPr>
          <p:cNvPr id="48" name="TextBox 47"/>
          <p:cNvSpPr txBox="1"/>
          <p:nvPr/>
        </p:nvSpPr>
        <p:spPr>
          <a:xfrm>
            <a:off x="8449248" y="2985621"/>
            <a:ext cx="615010" cy="523220"/>
          </a:xfrm>
          <a:prstGeom prst="rect">
            <a:avLst/>
          </a:prstGeom>
          <a:solidFill>
            <a:srgbClr val="FFFF00">
              <a:alpha val="25000"/>
            </a:srgbClr>
          </a:solidFill>
          <a:ln>
            <a:solidFill>
              <a:srgbClr val="000000"/>
            </a:solidFill>
          </a:ln>
        </p:spPr>
        <p:txBody>
          <a:bodyPr wrap="none" rtlCol="0">
            <a:spAutoFit/>
          </a:bodyPr>
          <a:lstStyle/>
          <a:p>
            <a:r>
              <a:rPr lang="en-US" sz="1400" dirty="0" smtClean="0">
                <a:latin typeface="Calibri"/>
                <a:cs typeface="Calibri"/>
              </a:rPr>
              <a:t>HMS </a:t>
            </a:r>
          </a:p>
          <a:p>
            <a:r>
              <a:rPr lang="en-US" sz="1400" dirty="0" smtClean="0">
                <a:latin typeface="Calibri"/>
                <a:cs typeface="Calibri"/>
              </a:rPr>
              <a:t>SHMS</a:t>
            </a:r>
            <a:endParaRPr lang="en-US" sz="1400" dirty="0">
              <a:latin typeface="Calibri"/>
              <a:cs typeface="Calibri"/>
            </a:endParaRPr>
          </a:p>
        </p:txBody>
      </p:sp>
      <p:sp>
        <p:nvSpPr>
          <p:cNvPr id="49" name="TextBox 48"/>
          <p:cNvSpPr txBox="1"/>
          <p:nvPr/>
        </p:nvSpPr>
        <p:spPr>
          <a:xfrm>
            <a:off x="319183" y="5088456"/>
            <a:ext cx="931863" cy="338554"/>
          </a:xfrm>
          <a:prstGeom prst="rect">
            <a:avLst/>
          </a:prstGeom>
          <a:solidFill>
            <a:srgbClr val="CCFFCC"/>
          </a:solidFill>
          <a:ln>
            <a:solidFill>
              <a:srgbClr val="0000FF"/>
            </a:solidFill>
          </a:ln>
        </p:spPr>
        <p:txBody>
          <a:bodyPr wrap="square" rtlCol="0">
            <a:spAutoFit/>
          </a:bodyPr>
          <a:lstStyle/>
          <a:p>
            <a:r>
              <a:rPr lang="en-US" sz="1600" dirty="0" smtClean="0"/>
              <a:t>D</a:t>
            </a:r>
            <a:r>
              <a:rPr lang="en-US" sz="1600" baseline="-25000" dirty="0" smtClean="0"/>
              <a:t>2</a:t>
            </a:r>
            <a:r>
              <a:rPr lang="en-US" sz="1600" dirty="0" smtClean="0"/>
              <a:t>, ND</a:t>
            </a:r>
            <a:r>
              <a:rPr lang="en-US" sz="1600" baseline="-25000" dirty="0" smtClean="0"/>
              <a:t>3</a:t>
            </a:r>
            <a:endParaRPr lang="en-US" sz="1600" dirty="0"/>
          </a:p>
        </p:txBody>
      </p:sp>
      <p:grpSp>
        <p:nvGrpSpPr>
          <p:cNvPr id="4" name="Group 59"/>
          <p:cNvGrpSpPr/>
          <p:nvPr/>
        </p:nvGrpSpPr>
        <p:grpSpPr>
          <a:xfrm>
            <a:off x="384429" y="1889642"/>
            <a:ext cx="1044427" cy="860725"/>
            <a:chOff x="384429" y="1889642"/>
            <a:chExt cx="1044427" cy="860725"/>
          </a:xfrm>
        </p:grpSpPr>
        <p:sp>
          <p:nvSpPr>
            <p:cNvPr id="47" name="TextBox 46"/>
            <p:cNvSpPr txBox="1"/>
            <p:nvPr/>
          </p:nvSpPr>
          <p:spPr>
            <a:xfrm>
              <a:off x="384429" y="1889642"/>
              <a:ext cx="1044427" cy="369332"/>
            </a:xfrm>
            <a:prstGeom prst="rect">
              <a:avLst/>
            </a:prstGeom>
            <a:solidFill>
              <a:srgbClr val="CCFFCC"/>
            </a:solidFill>
            <a:ln>
              <a:solidFill>
                <a:schemeClr val="tx1"/>
              </a:solidFill>
            </a:ln>
          </p:spPr>
          <p:txBody>
            <a:bodyPr wrap="none" rtlCol="0">
              <a:spAutoFit/>
            </a:bodyPr>
            <a:lstStyle/>
            <a:p>
              <a:r>
                <a:rPr lang="en-US" dirty="0" smtClean="0"/>
                <a:t>CLAS12</a:t>
              </a:r>
              <a:endParaRPr lang="en-US" dirty="0"/>
            </a:p>
          </p:txBody>
        </p:sp>
        <p:cxnSp>
          <p:nvCxnSpPr>
            <p:cNvPr id="55" name="Straight Arrow Connector 54"/>
            <p:cNvCxnSpPr/>
            <p:nvPr/>
          </p:nvCxnSpPr>
          <p:spPr bwMode="auto">
            <a:xfrm rot="5400000">
              <a:off x="701136" y="2543358"/>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grpSp>
        <p:nvGrpSpPr>
          <p:cNvPr id="5" name="Group 60"/>
          <p:cNvGrpSpPr/>
          <p:nvPr/>
        </p:nvGrpSpPr>
        <p:grpSpPr>
          <a:xfrm>
            <a:off x="6768142" y="1982779"/>
            <a:ext cx="813143" cy="860726"/>
            <a:chOff x="6721584" y="1982779"/>
            <a:chExt cx="813143" cy="860726"/>
          </a:xfrm>
        </p:grpSpPr>
        <p:sp>
          <p:nvSpPr>
            <p:cNvPr id="44" name="TextBox 43"/>
            <p:cNvSpPr txBox="1"/>
            <p:nvPr/>
          </p:nvSpPr>
          <p:spPr>
            <a:xfrm>
              <a:off x="6721584" y="1982779"/>
              <a:ext cx="813143" cy="369332"/>
            </a:xfrm>
            <a:prstGeom prst="rect">
              <a:avLst/>
            </a:prstGeom>
            <a:solidFill>
              <a:srgbClr val="FFFF00">
                <a:alpha val="25000"/>
              </a:srgbClr>
            </a:solidFill>
            <a:ln>
              <a:solidFill>
                <a:schemeClr val="tx1"/>
              </a:solidFill>
            </a:ln>
          </p:spPr>
          <p:txBody>
            <a:bodyPr wrap="none" rtlCol="0">
              <a:spAutoFit/>
            </a:bodyPr>
            <a:lstStyle/>
            <a:p>
              <a:r>
                <a:rPr lang="en-US" dirty="0" smtClean="0"/>
                <a:t>Hall C</a:t>
              </a:r>
              <a:endParaRPr lang="en-US" dirty="0"/>
            </a:p>
          </p:txBody>
        </p:sp>
        <p:cxnSp>
          <p:nvCxnSpPr>
            <p:cNvPr id="59" name="Straight Arrow Connector 58"/>
            <p:cNvCxnSpPr/>
            <p:nvPr/>
          </p:nvCxnSpPr>
          <p:spPr bwMode="auto">
            <a:xfrm rot="5400000">
              <a:off x="6979072" y="2636496"/>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sp>
        <p:nvSpPr>
          <p:cNvPr id="62" name="TextBox 61"/>
          <p:cNvSpPr txBox="1"/>
          <p:nvPr/>
        </p:nvSpPr>
        <p:spPr>
          <a:xfrm>
            <a:off x="7151718" y="4986856"/>
            <a:ext cx="408919" cy="338554"/>
          </a:xfrm>
          <a:prstGeom prst="rect">
            <a:avLst/>
          </a:prstGeom>
          <a:solidFill>
            <a:srgbClr val="FFFF00">
              <a:alpha val="25000"/>
            </a:srgbClr>
          </a:solidFill>
          <a:ln>
            <a:solidFill>
              <a:srgbClr val="000000"/>
            </a:solidFill>
          </a:ln>
        </p:spPr>
        <p:txBody>
          <a:bodyPr wrap="none" rtlCol="0">
            <a:spAutoFit/>
          </a:bodyPr>
          <a:lstStyle/>
          <a:p>
            <a:r>
              <a:rPr lang="en-US" sz="1600" dirty="0" smtClean="0"/>
              <a:t>D</a:t>
            </a:r>
            <a:r>
              <a:rPr lang="en-US" sz="1600" baseline="-25000" dirty="0" smtClean="0"/>
              <a:t>2</a:t>
            </a:r>
            <a:endParaRPr lang="en-US" sz="1600" baseline="-25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50055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8" name="Picture 6" descr="muldtab1"/>
          <p:cNvPicPr>
            <a:picLocks noChangeAspect="1" noChangeArrowheads="1"/>
          </p:cNvPicPr>
          <p:nvPr/>
        </p:nvPicPr>
        <p:blipFill>
          <a:blip r:embed="rId2"/>
          <a:srcRect/>
          <a:stretch>
            <a:fillRect/>
          </a:stretch>
        </p:blipFill>
        <p:spPr bwMode="auto">
          <a:xfrm>
            <a:off x="2584451" y="2594494"/>
            <a:ext cx="3568700" cy="2493962"/>
          </a:xfrm>
          <a:prstGeom prst="rect">
            <a:avLst/>
          </a:prstGeom>
          <a:solidFill>
            <a:srgbClr val="CCFFCC"/>
          </a:solidFill>
          <a:ln w="9525">
            <a:noFill/>
            <a:miter lim="800000"/>
            <a:headEnd/>
            <a:tailEnd/>
          </a:ln>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prstTxWarp prst="textNoShape">
              <a:avLst/>
            </a:prstTxWarp>
          </a:bodyPr>
          <a:lstStyle/>
          <a:p>
            <a:pPr algn="ctr" fontAlgn="auto">
              <a:spcBef>
                <a:spcPts val="0"/>
              </a:spcBef>
              <a:spcAft>
                <a:spcPts val="0"/>
              </a:spcAft>
              <a:defRPr/>
            </a:pPr>
            <a:r>
              <a:rPr lang="en-US" sz="4000">
                <a:effectLst>
                  <a:outerShdw blurRad="38100" dist="38100" dir="2700000" algn="tl">
                    <a:srgbClr val="DDDDDD"/>
                  </a:outerShdw>
                </a:effectLst>
                <a:latin typeface="+mn-lt"/>
              </a:rPr>
              <a:t> </a:t>
            </a:r>
            <a:endParaRPr lang="en-GB" sz="4000">
              <a:effectLst>
                <a:outerShdw blurRad="38100" dist="38100" dir="2700000" algn="tl">
                  <a:srgbClr val="DDDDDD"/>
                </a:outerShdw>
              </a:effectLst>
              <a:latin typeface="+mn-lt"/>
            </a:endParaRPr>
          </a:p>
        </p:txBody>
      </p:sp>
      <p:sp>
        <p:nvSpPr>
          <p:cNvPr id="29702" name="Text Box 5"/>
          <p:cNvSpPr txBox="1">
            <a:spLocks noChangeArrowheads="1"/>
          </p:cNvSpPr>
          <p:nvPr/>
        </p:nvSpPr>
        <p:spPr bwMode="auto">
          <a:xfrm>
            <a:off x="376238" y="6684963"/>
            <a:ext cx="184150" cy="336550"/>
          </a:xfrm>
          <a:prstGeom prst="rect">
            <a:avLst/>
          </a:prstGeom>
          <a:noFill/>
          <a:ln w="9525">
            <a:noFill/>
            <a:miter lim="800000"/>
            <a:headEnd/>
            <a:tailEnd/>
          </a:ln>
        </p:spPr>
        <p:txBody>
          <a:bodyPr wrap="none">
            <a:prstTxWarp prst="textNoShape">
              <a:avLst/>
            </a:prstTxWarp>
            <a:spAutoFit/>
          </a:bodyPr>
          <a:lstStyle/>
          <a:p>
            <a:endParaRPr lang="en-US" sz="1600">
              <a:latin typeface="Calibri" charset="0"/>
            </a:endParaRPr>
          </a:p>
        </p:txBody>
      </p:sp>
      <p:sp>
        <p:nvSpPr>
          <p:cNvPr id="16391" name="Rectangle 1026"/>
          <p:cNvSpPr>
            <a:spLocks noGrp="1" noChangeArrowheads="1"/>
          </p:cNvSpPr>
          <p:nvPr>
            <p:ph type="title"/>
          </p:nvPr>
        </p:nvSpPr>
        <p:spPr>
          <a:xfrm>
            <a:off x="0" y="-12700"/>
            <a:ext cx="9144000" cy="685800"/>
          </a:xfrm>
          <a:noFill/>
          <a:ln>
            <a:noFill/>
          </a:ln>
          <a:effectLst/>
        </p:spPr>
        <p:style>
          <a:lnRef idx="1">
            <a:schemeClr val="accent3"/>
          </a:lnRef>
          <a:fillRef idx="2">
            <a:schemeClr val="accent3"/>
          </a:fillRef>
          <a:effectRef idx="1">
            <a:schemeClr val="accent3"/>
          </a:effectRef>
          <a:fontRef idx="minor">
            <a:schemeClr val="dk1"/>
          </a:fontRef>
        </p:style>
        <p:txBody>
          <a:bodyPr/>
          <a:lstStyle/>
          <a:p>
            <a:pPr>
              <a:defRPr/>
            </a:pPr>
            <a:r>
              <a:rPr lang="en-GB" dirty="0" smtClean="0">
                <a:solidFill>
                  <a:srgbClr val="2D2D8A"/>
                </a:solidFill>
                <a:latin typeface="Arial"/>
                <a:cs typeface="Arial"/>
              </a:rPr>
              <a:t>JLab TMD </a:t>
            </a:r>
            <a:r>
              <a:rPr lang="en-GB" baseline="30000" dirty="0" smtClean="0">
                <a:solidFill>
                  <a:srgbClr val="5FF7FF"/>
                </a:solidFill>
                <a:latin typeface="Arial"/>
                <a:cs typeface="Arial"/>
              </a:rPr>
              <a:t>3</a:t>
            </a:r>
            <a:r>
              <a:rPr lang="en-GB" dirty="0" smtClean="0">
                <a:solidFill>
                  <a:srgbClr val="5FF7FF"/>
                </a:solidFill>
                <a:latin typeface="Arial"/>
                <a:cs typeface="Arial"/>
              </a:rPr>
              <a:t>He</a:t>
            </a:r>
            <a:r>
              <a:rPr lang="en-GB" dirty="0" smtClean="0">
                <a:solidFill>
                  <a:srgbClr val="00C000"/>
                </a:solidFill>
                <a:latin typeface="Arial"/>
                <a:cs typeface="Arial"/>
              </a:rPr>
              <a:t> </a:t>
            </a:r>
            <a:r>
              <a:rPr lang="en-GB" dirty="0" smtClean="0">
                <a:solidFill>
                  <a:srgbClr val="2D2D8A"/>
                </a:solidFill>
                <a:latin typeface="Arial"/>
                <a:cs typeface="Arial"/>
              </a:rPr>
              <a:t>Program @ 12 GeV</a:t>
            </a:r>
            <a:endParaRPr lang="en-GB" dirty="0">
              <a:solidFill>
                <a:srgbClr val="2D2D8A"/>
              </a:solidFill>
              <a:latin typeface="Arial"/>
              <a:cs typeface="Arial"/>
            </a:endParaRPr>
          </a:p>
        </p:txBody>
      </p:sp>
      <p:sp>
        <p:nvSpPr>
          <p:cNvPr id="29705" name="TextBox 30"/>
          <p:cNvSpPr txBox="1">
            <a:spLocks noChangeArrowheads="1"/>
          </p:cNvSpPr>
          <p:nvPr/>
        </p:nvSpPr>
        <p:spPr bwMode="auto">
          <a:xfrm>
            <a:off x="2478752" y="968375"/>
            <a:ext cx="4191000" cy="923925"/>
          </a:xfrm>
          <a:prstGeom prst="rect">
            <a:avLst/>
          </a:prstGeom>
          <a:noFill/>
          <a:ln w="9525">
            <a:noFill/>
            <a:miter lim="800000"/>
            <a:headEnd/>
            <a:tailEnd/>
          </a:ln>
        </p:spPr>
        <p:txBody>
          <a:bodyPr>
            <a:prstTxWarp prst="textNoShape">
              <a:avLst/>
            </a:prstTxWarp>
            <a:spAutoFit/>
          </a:bodyPr>
          <a:lstStyle/>
          <a:p>
            <a:r>
              <a:rPr lang="en-US" dirty="0">
                <a:solidFill>
                  <a:srgbClr val="596BFF"/>
                </a:solidFill>
                <a:latin typeface="Tahoma" charset="0"/>
                <a:ea typeface="Tahoma" charset="0"/>
                <a:cs typeface="Tahoma" charset="0"/>
              </a:rPr>
              <a:t>Leading twist TMD parton distributions: </a:t>
            </a:r>
            <a:r>
              <a:rPr lang="en-US" dirty="0">
                <a:solidFill>
                  <a:srgbClr val="606060"/>
                </a:solidFill>
                <a:latin typeface="Tahoma" charset="0"/>
                <a:ea typeface="Tahoma" charset="0"/>
                <a:cs typeface="Tahoma" charset="0"/>
              </a:rPr>
              <a:t>information on correlations between </a:t>
            </a:r>
            <a:r>
              <a:rPr lang="en-US" i="1" dirty="0">
                <a:latin typeface="Tahoma" charset="0"/>
                <a:ea typeface="Tahoma" charset="0"/>
                <a:cs typeface="Tahoma" charset="0"/>
              </a:rPr>
              <a:t>quark orbital motion </a:t>
            </a:r>
            <a:r>
              <a:rPr lang="en-US" dirty="0">
                <a:solidFill>
                  <a:srgbClr val="606060"/>
                </a:solidFill>
                <a:latin typeface="Tahoma" charset="0"/>
                <a:ea typeface="Tahoma" charset="0"/>
                <a:cs typeface="Tahoma" charset="0"/>
              </a:rPr>
              <a:t>and</a:t>
            </a:r>
            <a:r>
              <a:rPr lang="en-US" i="1" dirty="0">
                <a:solidFill>
                  <a:srgbClr val="606060"/>
                </a:solidFill>
                <a:latin typeface="Tahoma" charset="0"/>
                <a:ea typeface="Tahoma" charset="0"/>
                <a:cs typeface="Tahoma" charset="0"/>
              </a:rPr>
              <a:t> </a:t>
            </a:r>
            <a:r>
              <a:rPr lang="en-US" i="1" dirty="0">
                <a:solidFill>
                  <a:srgbClr val="000000"/>
                </a:solidFill>
                <a:latin typeface="Tahoma" charset="0"/>
                <a:ea typeface="Tahoma" charset="0"/>
                <a:cs typeface="Tahoma" charset="0"/>
              </a:rPr>
              <a:t>spin </a:t>
            </a:r>
          </a:p>
        </p:txBody>
      </p:sp>
      <p:sp>
        <p:nvSpPr>
          <p:cNvPr id="29717" name="Rectangle 9"/>
          <p:cNvSpPr>
            <a:spLocks noChangeAspect="1" noChangeArrowheads="1"/>
          </p:cNvSpPr>
          <p:nvPr/>
        </p:nvSpPr>
        <p:spPr bwMode="auto">
          <a:xfrm>
            <a:off x="2760662" y="3168070"/>
            <a:ext cx="382587" cy="382584"/>
          </a:xfrm>
          <a:prstGeom prst="rect">
            <a:avLst/>
          </a:prstGeom>
          <a:solidFill>
            <a:srgbClr val="FF0000">
              <a:alpha val="27058"/>
            </a:srgbClr>
          </a:solidFill>
          <a:ln w="9525">
            <a:noFill/>
            <a:miter lim="800000"/>
            <a:headEnd/>
            <a:tailEnd/>
          </a:ln>
        </p:spPr>
        <p:txBody>
          <a:bodyPr anchor="ctr">
            <a:prstTxWarp prst="textNoShape">
              <a:avLst/>
            </a:prstTxWarp>
            <a:spAutoFit/>
          </a:bodyPr>
          <a:lstStyle/>
          <a:p>
            <a:endParaRPr lang="en-US"/>
          </a:p>
        </p:txBody>
      </p:sp>
      <p:sp>
        <p:nvSpPr>
          <p:cNvPr id="29715" name="Rectangle 9"/>
          <p:cNvSpPr>
            <a:spLocks noChangeAspect="1" noChangeArrowheads="1"/>
          </p:cNvSpPr>
          <p:nvPr/>
        </p:nvSpPr>
        <p:spPr bwMode="auto">
          <a:xfrm>
            <a:off x="2732086" y="3895197"/>
            <a:ext cx="385764" cy="385762"/>
          </a:xfrm>
          <a:prstGeom prst="rect">
            <a:avLst/>
          </a:prstGeom>
          <a:solidFill>
            <a:srgbClr val="008000">
              <a:alpha val="27058"/>
            </a:srgbClr>
          </a:solidFill>
          <a:ln w="9525">
            <a:noFill/>
            <a:miter lim="800000"/>
            <a:headEnd/>
            <a:tailEnd/>
          </a:ln>
        </p:spPr>
        <p:txBody>
          <a:bodyPr anchor="ctr">
            <a:prstTxWarp prst="textNoShape">
              <a:avLst/>
            </a:prstTxWarp>
            <a:spAutoFit/>
          </a:bodyPr>
          <a:lstStyle/>
          <a:p>
            <a:endParaRPr lang="en-US"/>
          </a:p>
        </p:txBody>
      </p:sp>
      <p:sp>
        <p:nvSpPr>
          <p:cNvPr id="29713" name="Rectangle 9"/>
          <p:cNvSpPr>
            <a:spLocks noChangeAspect="1" noChangeArrowheads="1"/>
          </p:cNvSpPr>
          <p:nvPr/>
        </p:nvSpPr>
        <p:spPr bwMode="auto">
          <a:xfrm>
            <a:off x="2747969" y="4582061"/>
            <a:ext cx="382588" cy="382588"/>
          </a:xfrm>
          <a:prstGeom prst="rect">
            <a:avLst/>
          </a:prstGeom>
          <a:solidFill>
            <a:srgbClr val="0000FF">
              <a:alpha val="27058"/>
            </a:srgbClr>
          </a:solidFill>
          <a:ln w="9525">
            <a:noFill/>
            <a:miter lim="800000"/>
            <a:headEnd/>
            <a:tailEnd/>
          </a:ln>
        </p:spPr>
        <p:txBody>
          <a:bodyPr anchor="ctr">
            <a:prstTxWarp prst="textNoShape">
              <a:avLst/>
            </a:prstTxWarp>
            <a:spAutoFit/>
          </a:bodyPr>
          <a:lstStyle/>
          <a:p>
            <a:endParaRPr lang="en-US"/>
          </a:p>
        </p:txBody>
      </p:sp>
      <p:sp>
        <p:nvSpPr>
          <p:cNvPr id="29710" name="TextBox 31"/>
          <p:cNvSpPr txBox="1">
            <a:spLocks noChangeArrowheads="1"/>
          </p:cNvSpPr>
          <p:nvPr/>
        </p:nvSpPr>
        <p:spPr bwMode="auto">
          <a:xfrm rot="-5400000">
            <a:off x="1280983" y="3807081"/>
            <a:ext cx="2087562" cy="307975"/>
          </a:xfrm>
          <a:prstGeom prst="rect">
            <a:avLst/>
          </a:prstGeom>
          <a:noFill/>
          <a:ln w="9525">
            <a:solidFill>
              <a:schemeClr val="tx1"/>
            </a:solidFill>
            <a:miter lim="800000"/>
            <a:headEnd/>
            <a:tailEnd/>
          </a:ln>
        </p:spPr>
        <p:txBody>
          <a:bodyPr wrap="none">
            <a:prstTxWarp prst="textNoShape">
              <a:avLst/>
            </a:prstTxWarp>
            <a:spAutoFit/>
          </a:bodyPr>
          <a:lstStyle/>
          <a:p>
            <a:r>
              <a:rPr lang="en-US" sz="1400" dirty="0"/>
              <a:t>Nucleon polarization</a:t>
            </a:r>
          </a:p>
        </p:txBody>
      </p:sp>
      <p:sp>
        <p:nvSpPr>
          <p:cNvPr id="29711" name="TextBox 32"/>
          <p:cNvSpPr txBox="1">
            <a:spLocks noChangeArrowheads="1"/>
          </p:cNvSpPr>
          <p:nvPr/>
        </p:nvSpPr>
        <p:spPr bwMode="auto">
          <a:xfrm>
            <a:off x="3524249" y="2227779"/>
            <a:ext cx="2022475" cy="307975"/>
          </a:xfrm>
          <a:prstGeom prst="rect">
            <a:avLst/>
          </a:prstGeom>
          <a:noFill/>
          <a:ln w="9525">
            <a:solidFill>
              <a:schemeClr val="tx1"/>
            </a:solidFill>
            <a:miter lim="800000"/>
            <a:headEnd/>
            <a:tailEnd/>
          </a:ln>
        </p:spPr>
        <p:txBody>
          <a:bodyPr wrap="square">
            <a:prstTxWarp prst="textNoShape">
              <a:avLst/>
            </a:prstTxWarp>
            <a:spAutoFit/>
          </a:bodyPr>
          <a:lstStyle/>
          <a:p>
            <a:r>
              <a:rPr lang="en-US" sz="1400" dirty="0"/>
              <a:t>Quark spin polarization</a:t>
            </a:r>
          </a:p>
        </p:txBody>
      </p:sp>
      <p:grpSp>
        <p:nvGrpSpPr>
          <p:cNvPr id="2" name="Group 54"/>
          <p:cNvGrpSpPr/>
          <p:nvPr/>
        </p:nvGrpSpPr>
        <p:grpSpPr>
          <a:xfrm>
            <a:off x="6323020" y="4351167"/>
            <a:ext cx="2801020" cy="684463"/>
            <a:chOff x="6259520" y="4799911"/>
            <a:chExt cx="2801020" cy="684463"/>
          </a:xfrm>
        </p:grpSpPr>
        <p:sp>
          <p:nvSpPr>
            <p:cNvPr id="37" name="Rectangle 39"/>
            <p:cNvSpPr>
              <a:spLocks noChangeArrowheads="1"/>
            </p:cNvSpPr>
            <p:nvPr/>
          </p:nvSpPr>
          <p:spPr bwMode="auto">
            <a:xfrm>
              <a:off x="6259520" y="4878388"/>
              <a:ext cx="2219012" cy="523220"/>
            </a:xfrm>
            <a:prstGeom prst="rect">
              <a:avLst/>
            </a:prstGeom>
            <a:solidFill>
              <a:srgbClr val="0000FF">
                <a:alpha val="25000"/>
              </a:srgbClr>
            </a:solidFill>
            <a:ln w="9525">
              <a:solidFill>
                <a:srgbClr val="0000FF"/>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E10-006:</a:t>
              </a:r>
              <a:r>
                <a:rPr lang="en-US" sz="1400" dirty="0" smtClean="0">
                  <a:solidFill>
                    <a:srgbClr val="0000FF"/>
                  </a:solidFill>
                  <a:effectLst>
                    <a:outerShdw blurRad="38100" dist="38100" dir="2700000" algn="tl">
                      <a:srgbClr val="000000"/>
                    </a:outerShdw>
                  </a:effectLst>
                  <a:latin typeface="Calibri"/>
                  <a:cs typeface="Calibri"/>
                </a:rPr>
                <a:t>  </a:t>
              </a:r>
              <a:r>
                <a:rPr lang="en-US" sz="1400" b="1" dirty="0" err="1" smtClean="0">
                  <a:latin typeface="Calibri"/>
                  <a:cs typeface="Calibri"/>
                </a:rPr>
                <a:t>π</a:t>
              </a:r>
              <a:r>
                <a:rPr lang="en-US" sz="1400" b="1" baseline="30000" dirty="0" err="1" smtClean="0">
                  <a:latin typeface="Calibri"/>
                  <a:cs typeface="Calibri"/>
                </a:rPr>
                <a:t>+</a:t>
              </a:r>
              <a:r>
                <a:rPr lang="en-US" sz="1400" b="1" dirty="0" err="1" smtClean="0">
                  <a:latin typeface="Calibri"/>
                  <a:cs typeface="Calibri"/>
                </a:rPr>
                <a:t>,π</a:t>
              </a:r>
              <a:r>
                <a:rPr lang="en-US" sz="1400" b="1" baseline="30000" dirty="0" smtClean="0">
                  <a:latin typeface="Calibri"/>
                  <a:cs typeface="Calibri"/>
                </a:rPr>
                <a:t>-  </a:t>
              </a:r>
              <a:endParaRPr lang="en-US" sz="1400" b="1" dirty="0" smtClean="0">
                <a:latin typeface="Calibri"/>
                <a:cs typeface="Calibri"/>
              </a:endParaRPr>
            </a:p>
            <a:p>
              <a:pPr>
                <a:defRPr/>
              </a:pPr>
              <a:r>
                <a:rPr lang="en-US" sz="1400" dirty="0" smtClean="0">
                  <a:solidFill>
                    <a:srgbClr val="FF0000"/>
                  </a:solidFill>
                  <a:effectLst>
                    <a:outerShdw blurRad="38100" dist="38100" dir="2700000">
                      <a:srgbClr val="000000"/>
                    </a:outerShdw>
                  </a:effectLst>
                  <a:latin typeface="Calibri"/>
                  <a:cs typeface="Calibri"/>
                </a:rPr>
                <a:t>E12-09-018: </a:t>
              </a:r>
              <a:r>
                <a:rPr lang="en-US" sz="1400" b="1" dirty="0" smtClean="0">
                  <a:latin typeface="Calibri"/>
                  <a:cs typeface="Calibri"/>
                </a:rPr>
                <a:t>π</a:t>
              </a:r>
              <a:r>
                <a:rPr lang="en-US" sz="1400" b="1" baseline="30000" dirty="0" smtClean="0">
                  <a:latin typeface="Calibri"/>
                  <a:cs typeface="Calibri"/>
                </a:rPr>
                <a:t>+</a:t>
              </a:r>
              <a:r>
                <a:rPr lang="en-US" sz="1400" b="1" dirty="0" smtClean="0">
                  <a:latin typeface="Calibri"/>
                  <a:cs typeface="Calibri"/>
                </a:rPr>
                <a:t>,π</a:t>
              </a:r>
              <a:r>
                <a:rPr lang="en-US" sz="1400" b="1" baseline="30000" dirty="0" smtClean="0">
                  <a:latin typeface="Calibri"/>
                  <a:cs typeface="Calibri"/>
                </a:rPr>
                <a:t>- </a:t>
              </a:r>
              <a:r>
                <a:rPr lang="en-US" sz="1400" b="1" dirty="0" smtClean="0">
                  <a:latin typeface="Calibri"/>
                  <a:cs typeface="Calibri"/>
                </a:rPr>
                <a:t>, K</a:t>
              </a:r>
              <a:r>
                <a:rPr lang="en-US" sz="1400" b="1" baseline="30000" dirty="0" smtClean="0">
                  <a:latin typeface="Calibri"/>
                  <a:cs typeface="Calibri"/>
                </a:rPr>
                <a:t>+</a:t>
              </a:r>
              <a:r>
                <a:rPr lang="en-US" sz="1400" b="1" dirty="0" smtClean="0">
                  <a:latin typeface="Calibri"/>
                  <a:cs typeface="Calibri"/>
                </a:rPr>
                <a:t>,K</a:t>
              </a:r>
              <a:r>
                <a:rPr lang="en-US" sz="1400" b="1" baseline="30000" dirty="0" smtClean="0">
                  <a:latin typeface="Calibri"/>
                  <a:cs typeface="Calibri"/>
                </a:rPr>
                <a:t>-</a:t>
              </a:r>
              <a:r>
                <a:rPr lang="en-US" sz="1400" b="1" dirty="0" smtClean="0">
                  <a:latin typeface="Calibri"/>
                  <a:cs typeface="Calibri"/>
                </a:rPr>
                <a:t>   </a:t>
              </a:r>
            </a:p>
          </p:txBody>
        </p:sp>
        <p:sp>
          <p:nvSpPr>
            <p:cNvPr id="50" name="TextBox 49"/>
            <p:cNvSpPr txBox="1"/>
            <p:nvPr/>
          </p:nvSpPr>
          <p:spPr>
            <a:xfrm>
              <a:off x="8521974" y="4799911"/>
              <a:ext cx="538566" cy="307777"/>
            </a:xfrm>
            <a:prstGeom prst="rect">
              <a:avLst/>
            </a:prstGeom>
            <a:solidFill>
              <a:srgbClr val="BAFFFD">
                <a:alpha val="50000"/>
              </a:srgbClr>
            </a:solidFill>
            <a:ln>
              <a:solidFill>
                <a:srgbClr val="000000"/>
              </a:solidFill>
            </a:ln>
          </p:spPr>
          <p:txBody>
            <a:bodyPr wrap="none" rtlCol="0">
              <a:spAutoFit/>
            </a:bodyPr>
            <a:lstStyle/>
            <a:p>
              <a:r>
                <a:rPr lang="en-US" sz="1400" dirty="0" smtClean="0">
                  <a:latin typeface="Calibri"/>
                  <a:cs typeface="Calibri"/>
                </a:rPr>
                <a:t>Solid</a:t>
              </a:r>
              <a:endParaRPr lang="en-US" sz="1400" dirty="0">
                <a:latin typeface="Calibri"/>
                <a:cs typeface="Calibri"/>
              </a:endParaRPr>
            </a:p>
          </p:txBody>
        </p:sp>
        <p:sp>
          <p:nvSpPr>
            <p:cNvPr id="51" name="TextBox 50"/>
            <p:cNvSpPr txBox="1"/>
            <p:nvPr/>
          </p:nvSpPr>
          <p:spPr>
            <a:xfrm>
              <a:off x="8528050" y="5176597"/>
              <a:ext cx="447308" cy="307777"/>
            </a:xfrm>
            <a:prstGeom prst="rect">
              <a:avLst/>
            </a:prstGeom>
            <a:solidFill>
              <a:srgbClr val="BAFFFD">
                <a:alpha val="50000"/>
              </a:srgbClr>
            </a:solidFill>
            <a:ln>
              <a:solidFill>
                <a:schemeClr val="tx1"/>
              </a:solidFill>
            </a:ln>
          </p:spPr>
          <p:txBody>
            <a:bodyPr wrap="none" rtlCol="0">
              <a:spAutoFit/>
            </a:bodyPr>
            <a:lstStyle/>
            <a:p>
              <a:r>
                <a:rPr lang="en-US" sz="1400" dirty="0" smtClean="0">
                  <a:latin typeface="Calibri"/>
                  <a:cs typeface="Calibri"/>
                </a:rPr>
                <a:t>SBS</a:t>
              </a:r>
              <a:endParaRPr lang="en-US" sz="1400" dirty="0">
                <a:latin typeface="Calibri"/>
                <a:cs typeface="Calibri"/>
              </a:endParaRPr>
            </a:p>
          </p:txBody>
        </p:sp>
      </p:grpSp>
      <p:sp>
        <p:nvSpPr>
          <p:cNvPr id="52" name="TextBox 51"/>
          <p:cNvSpPr txBox="1"/>
          <p:nvPr/>
        </p:nvSpPr>
        <p:spPr>
          <a:xfrm>
            <a:off x="7240799" y="5085586"/>
            <a:ext cx="523033" cy="338554"/>
          </a:xfrm>
          <a:prstGeom prst="rect">
            <a:avLst/>
          </a:prstGeom>
          <a:solidFill>
            <a:srgbClr val="BAFFFD">
              <a:alpha val="50000"/>
            </a:srgbClr>
          </a:solidFill>
          <a:ln>
            <a:solidFill>
              <a:schemeClr val="tx1"/>
            </a:solidFill>
          </a:ln>
        </p:spPr>
        <p:txBody>
          <a:bodyPr wrap="none" rtlCol="0">
            <a:spAutoFit/>
          </a:bodyPr>
          <a:lstStyle/>
          <a:p>
            <a:r>
              <a:rPr lang="en-US" sz="1600" baseline="30000" dirty="0" smtClean="0"/>
              <a:t>3</a:t>
            </a:r>
            <a:r>
              <a:rPr lang="en-US" sz="1600" dirty="0" smtClean="0"/>
              <a:t>He</a:t>
            </a:r>
            <a:endParaRPr lang="en-US" sz="1600" baseline="-25000" dirty="0"/>
          </a:p>
        </p:txBody>
      </p:sp>
      <p:grpSp>
        <p:nvGrpSpPr>
          <p:cNvPr id="3" name="Group 55"/>
          <p:cNvGrpSpPr/>
          <p:nvPr/>
        </p:nvGrpSpPr>
        <p:grpSpPr>
          <a:xfrm>
            <a:off x="6325859" y="3823696"/>
            <a:ext cx="2785481" cy="337463"/>
            <a:chOff x="6262359" y="4120040"/>
            <a:chExt cx="2785481" cy="337463"/>
          </a:xfrm>
        </p:grpSpPr>
        <p:sp>
          <p:nvSpPr>
            <p:cNvPr id="43" name="Rectangle 42"/>
            <p:cNvSpPr>
              <a:spLocks noChangeArrowheads="1"/>
            </p:cNvSpPr>
            <p:nvPr/>
          </p:nvSpPr>
          <p:spPr bwMode="auto">
            <a:xfrm>
              <a:off x="6262359" y="4149726"/>
              <a:ext cx="1649741" cy="307777"/>
            </a:xfrm>
            <a:prstGeom prst="rect">
              <a:avLst/>
            </a:prstGeom>
            <a:solidFill>
              <a:srgbClr val="00FF00">
                <a:alpha val="50000"/>
              </a:srgbClr>
            </a:solidFill>
            <a:ln w="9525">
              <a:solidFill>
                <a:srgbClr val="008000"/>
              </a:solidFill>
              <a:miter lim="800000"/>
              <a:headEnd/>
              <a:tailEnd/>
            </a:ln>
          </p:spPr>
          <p:txBody>
            <a:bodyPr wrap="square">
              <a:prstTxWarp prst="textNoShape">
                <a:avLst/>
              </a:prstTxWarp>
              <a:spAutoFit/>
            </a:bodyPr>
            <a:lstStyle/>
            <a:p>
              <a:pPr>
                <a:defRPr/>
              </a:pPr>
              <a:r>
                <a:rPr lang="en-US" sz="1400" dirty="0" smtClean="0">
                  <a:solidFill>
                    <a:srgbClr val="FF051D"/>
                  </a:solidFill>
                  <a:effectLst>
                    <a:outerShdw blurRad="38100" dist="38100" dir="2700000" algn="tl">
                      <a:srgbClr val="000000"/>
                    </a:outerShdw>
                  </a:effectLst>
                  <a:latin typeface="Calibri"/>
                  <a:cs typeface="Calibri"/>
                </a:rPr>
                <a:t>E12-07-007: </a:t>
              </a:r>
              <a:r>
                <a:rPr lang="en-US" sz="1400" b="1" dirty="0" err="1" smtClean="0">
                  <a:latin typeface="Calibri"/>
                  <a:cs typeface="Calibri"/>
                </a:rPr>
                <a:t>π</a:t>
              </a:r>
              <a:r>
                <a:rPr lang="en-US" sz="1400" b="1" baseline="30000" dirty="0" smtClean="0">
                  <a:latin typeface="Calibri"/>
                  <a:cs typeface="Calibri"/>
                </a:rPr>
                <a:t>+</a:t>
              </a:r>
              <a:r>
                <a:rPr lang="en-US" sz="1400" b="1" dirty="0" smtClean="0">
                  <a:latin typeface="Calibri"/>
                  <a:cs typeface="Calibri"/>
                </a:rPr>
                <a:t>, </a:t>
              </a:r>
              <a:r>
                <a:rPr lang="en-US" sz="1400" b="1" dirty="0" err="1" smtClean="0">
                  <a:latin typeface="Calibri"/>
                  <a:cs typeface="Calibri"/>
                </a:rPr>
                <a:t>π</a:t>
              </a:r>
              <a:r>
                <a:rPr lang="en-US" sz="1400" b="1" baseline="30000" dirty="0" smtClean="0">
                  <a:latin typeface="Calibri"/>
                  <a:cs typeface="Calibri"/>
                </a:rPr>
                <a:t>-</a:t>
              </a:r>
              <a:r>
                <a:rPr lang="en-US" sz="1400" b="1" dirty="0" smtClean="0">
                  <a:latin typeface="Calibri"/>
                  <a:cs typeface="Calibri"/>
                </a:rPr>
                <a:t> </a:t>
              </a:r>
            </a:p>
          </p:txBody>
        </p:sp>
        <p:sp>
          <p:nvSpPr>
            <p:cNvPr id="54" name="TextBox 53"/>
            <p:cNvSpPr txBox="1"/>
            <p:nvPr/>
          </p:nvSpPr>
          <p:spPr>
            <a:xfrm>
              <a:off x="8509274" y="4120040"/>
              <a:ext cx="538566" cy="307777"/>
            </a:xfrm>
            <a:prstGeom prst="rect">
              <a:avLst/>
            </a:prstGeom>
            <a:solidFill>
              <a:srgbClr val="BAFFFD">
                <a:alpha val="50000"/>
              </a:srgbClr>
            </a:solidFill>
            <a:ln>
              <a:solidFill>
                <a:srgbClr val="000000"/>
              </a:solidFill>
            </a:ln>
          </p:spPr>
          <p:txBody>
            <a:bodyPr wrap="none" rtlCol="0">
              <a:spAutoFit/>
            </a:bodyPr>
            <a:lstStyle/>
            <a:p>
              <a:r>
                <a:rPr lang="en-US" sz="1400" dirty="0" smtClean="0">
                  <a:latin typeface="Calibri"/>
                  <a:cs typeface="Calibri"/>
                </a:rPr>
                <a:t>Solid</a:t>
              </a:r>
              <a:endParaRPr lang="en-US" sz="1400" dirty="0">
                <a:latin typeface="Calibri"/>
                <a:cs typeface="Calibri"/>
              </a:endParaRPr>
            </a:p>
          </p:txBody>
        </p:sp>
      </p:grpSp>
      <p:grpSp>
        <p:nvGrpSpPr>
          <p:cNvPr id="4" name="Group 60"/>
          <p:cNvGrpSpPr/>
          <p:nvPr/>
        </p:nvGrpSpPr>
        <p:grpSpPr>
          <a:xfrm>
            <a:off x="6989137" y="1982779"/>
            <a:ext cx="787395" cy="860726"/>
            <a:chOff x="7209279" y="1982779"/>
            <a:chExt cx="787395" cy="860726"/>
          </a:xfrm>
        </p:grpSpPr>
        <p:sp>
          <p:nvSpPr>
            <p:cNvPr id="57" name="TextBox 56"/>
            <p:cNvSpPr txBox="1"/>
            <p:nvPr/>
          </p:nvSpPr>
          <p:spPr>
            <a:xfrm>
              <a:off x="7209279" y="1982779"/>
              <a:ext cx="787395" cy="369332"/>
            </a:xfrm>
            <a:prstGeom prst="rect">
              <a:avLst/>
            </a:prstGeom>
            <a:solidFill>
              <a:srgbClr val="BAFFFD">
                <a:alpha val="50000"/>
              </a:srgbClr>
            </a:solidFill>
            <a:ln>
              <a:solidFill>
                <a:schemeClr val="tx1"/>
              </a:solidFill>
            </a:ln>
          </p:spPr>
          <p:txBody>
            <a:bodyPr wrap="none" rtlCol="0">
              <a:spAutoFit/>
            </a:bodyPr>
            <a:lstStyle/>
            <a:p>
              <a:r>
                <a:rPr lang="en-US" dirty="0" smtClean="0"/>
                <a:t>Hall A</a:t>
              </a:r>
              <a:endParaRPr lang="en-US" dirty="0"/>
            </a:p>
          </p:txBody>
        </p:sp>
        <p:cxnSp>
          <p:nvCxnSpPr>
            <p:cNvPr id="59" name="Straight Arrow Connector 58"/>
            <p:cNvCxnSpPr/>
            <p:nvPr/>
          </p:nvCxnSpPr>
          <p:spPr bwMode="auto">
            <a:xfrm rot="5400000">
              <a:off x="7398172" y="2636496"/>
              <a:ext cx="412516" cy="1501"/>
            </a:xfrm>
            <a:prstGeom prst="straightConnector1">
              <a:avLst/>
            </a:prstGeom>
            <a:noFill/>
            <a:ln w="38100" cap="flat" cmpd="dbl" algn="ctr">
              <a:solidFill>
                <a:srgbClr val="FF0000"/>
              </a:solidFill>
              <a:prstDash val="solid"/>
              <a:round/>
              <a:headEnd type="none" w="med" len="med"/>
              <a:tailEnd type="arrow" w="med" len="med"/>
            </a:ln>
            <a:effectLst/>
          </p:spPr>
        </p:cxn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50055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Momentum Tomography with </a:t>
            </a:r>
            <a:r>
              <a:rPr lang="en-US" dirty="0" err="1" smtClean="0"/>
              <a:t>TMDs</a:t>
            </a:r>
            <a:endParaRPr lang="en-US" dirty="0"/>
          </a:p>
        </p:txBody>
      </p:sp>
      <p:pic>
        <p:nvPicPr>
          <p:cNvPr id="3" name="Picture 2"/>
          <p:cNvPicPr>
            <a:picLocks noChangeAspect="1"/>
          </p:cNvPicPr>
          <p:nvPr/>
        </p:nvPicPr>
        <p:blipFill>
          <a:blip r:embed="rId2"/>
          <a:srcRect t="14645"/>
          <a:stretch>
            <a:fillRect/>
          </a:stretch>
        </p:blipFill>
        <p:spPr>
          <a:xfrm>
            <a:off x="241300" y="2443568"/>
            <a:ext cx="4864100" cy="2848588"/>
          </a:xfrm>
          <a:prstGeom prst="rect">
            <a:avLst/>
          </a:prstGeom>
        </p:spPr>
      </p:pic>
      <p:sp>
        <p:nvSpPr>
          <p:cNvPr id="4" name="TextBox 3"/>
          <p:cNvSpPr txBox="1"/>
          <p:nvPr/>
        </p:nvSpPr>
        <p:spPr>
          <a:xfrm>
            <a:off x="220980" y="1446728"/>
            <a:ext cx="5397500" cy="646331"/>
          </a:xfrm>
          <a:prstGeom prst="rect">
            <a:avLst/>
          </a:prstGeom>
          <a:noFill/>
        </p:spPr>
        <p:txBody>
          <a:bodyPr wrap="square" rtlCol="0">
            <a:spAutoFit/>
          </a:bodyPr>
          <a:lstStyle/>
          <a:p>
            <a:r>
              <a:rPr lang="en-US" dirty="0" err="1" smtClean="0"/>
              <a:t>Sivers</a:t>
            </a:r>
            <a:r>
              <a:rPr lang="en-US" dirty="0" smtClean="0"/>
              <a:t> function for </a:t>
            </a:r>
            <a:r>
              <a:rPr lang="en-US" dirty="0" err="1" smtClean="0"/>
              <a:t>d</a:t>
            </a:r>
            <a:r>
              <a:rPr lang="en-US" dirty="0" smtClean="0"/>
              <a:t>-quarks extracted from model simulations with a transverse polarized </a:t>
            </a:r>
            <a:r>
              <a:rPr lang="en-US" baseline="30000" dirty="0" smtClean="0"/>
              <a:t>3</a:t>
            </a:r>
            <a:r>
              <a:rPr lang="en-US" dirty="0" smtClean="0"/>
              <a:t>He target.  </a:t>
            </a:r>
            <a:endParaRPr lang="en-US" dirty="0"/>
          </a:p>
        </p:txBody>
      </p:sp>
      <p:pic>
        <p:nvPicPr>
          <p:cNvPr id="5" name="Picture 4"/>
          <p:cNvPicPr>
            <a:picLocks noChangeAspect="1"/>
          </p:cNvPicPr>
          <p:nvPr/>
        </p:nvPicPr>
        <p:blipFill>
          <a:blip r:embed="rId3"/>
          <a:srcRect r="18701"/>
          <a:stretch>
            <a:fillRect/>
          </a:stretch>
        </p:blipFill>
        <p:spPr>
          <a:xfrm>
            <a:off x="5461000" y="792163"/>
            <a:ext cx="2724464" cy="3342214"/>
          </a:xfrm>
          <a:prstGeom prst="rect">
            <a:avLst/>
          </a:prstGeom>
        </p:spPr>
      </p:pic>
      <p:sp>
        <p:nvSpPr>
          <p:cNvPr id="7" name="TextBox 6"/>
          <p:cNvSpPr txBox="1"/>
          <p:nvPr/>
        </p:nvSpPr>
        <p:spPr>
          <a:xfrm>
            <a:off x="5105400" y="3981977"/>
            <a:ext cx="3746500" cy="1754327"/>
          </a:xfrm>
          <a:prstGeom prst="rect">
            <a:avLst/>
          </a:prstGeom>
          <a:noFill/>
        </p:spPr>
        <p:txBody>
          <a:bodyPr wrap="square" rtlCol="0">
            <a:spAutoFit/>
          </a:bodyPr>
          <a:lstStyle/>
          <a:p>
            <a:r>
              <a:rPr lang="en-US" dirty="0" err="1" smtClean="0">
                <a:latin typeface="Calibri"/>
                <a:cs typeface="Calibri"/>
              </a:rPr>
              <a:t>d</a:t>
            </a:r>
            <a:r>
              <a:rPr lang="en-US" dirty="0" smtClean="0">
                <a:latin typeface="Calibri"/>
                <a:cs typeface="Calibri"/>
              </a:rPr>
              <a:t>-quark momentum tomography for </a:t>
            </a:r>
            <a:r>
              <a:rPr lang="en-US" dirty="0" err="1" smtClean="0">
                <a:latin typeface="Calibri"/>
                <a:cs typeface="Calibri"/>
              </a:rPr>
              <a:t>Sivers</a:t>
            </a:r>
            <a:r>
              <a:rPr lang="en-US" dirty="0" smtClean="0">
                <a:latin typeface="Calibri"/>
                <a:cs typeface="Calibri"/>
              </a:rPr>
              <a:t> function. The </a:t>
            </a:r>
            <a:r>
              <a:rPr lang="en-US" dirty="0" err="1" smtClean="0">
                <a:latin typeface="Calibri"/>
                <a:cs typeface="Calibri"/>
              </a:rPr>
              <a:t>d</a:t>
            </a:r>
            <a:r>
              <a:rPr lang="en-US" dirty="0" smtClean="0">
                <a:latin typeface="Calibri"/>
                <a:cs typeface="Calibri"/>
              </a:rPr>
              <a:t>-quark momentum density shows a  distortion and shift in </a:t>
            </a:r>
            <a:r>
              <a:rPr lang="en-US" b="1" dirty="0" err="1" smtClean="0">
                <a:latin typeface="Calibri"/>
                <a:cs typeface="Calibri"/>
              </a:rPr>
              <a:t>k</a:t>
            </a:r>
            <a:r>
              <a:rPr lang="en-US" b="1" baseline="-25000" dirty="0" err="1" smtClean="0">
                <a:latin typeface="Calibri"/>
                <a:cs typeface="Calibri"/>
              </a:rPr>
              <a:t>x</a:t>
            </a:r>
            <a:r>
              <a:rPr lang="en-US" dirty="0" smtClean="0">
                <a:latin typeface="Calibri"/>
                <a:cs typeface="Calibri"/>
              </a:rPr>
              <a:t>. A non-zero </a:t>
            </a:r>
            <a:r>
              <a:rPr lang="en-US" dirty="0" err="1" smtClean="0">
                <a:latin typeface="Calibri"/>
                <a:cs typeface="Calibri"/>
              </a:rPr>
              <a:t>δ</a:t>
            </a:r>
            <a:r>
              <a:rPr lang="en-US" b="1" dirty="0" err="1" smtClean="0">
                <a:latin typeface="Calibri"/>
                <a:cs typeface="Calibri"/>
              </a:rPr>
              <a:t>k</a:t>
            </a:r>
            <a:r>
              <a:rPr lang="en-US" b="1" baseline="-25000" dirty="0" err="1" smtClean="0">
                <a:latin typeface="Calibri"/>
                <a:cs typeface="Calibri"/>
              </a:rPr>
              <a:t>x</a:t>
            </a:r>
            <a:r>
              <a:rPr lang="en-US" dirty="0" smtClean="0">
                <a:latin typeface="Calibri"/>
                <a:cs typeface="Calibri"/>
              </a:rPr>
              <a:t> value requires a non-zero orbital angular momentum.</a:t>
            </a:r>
            <a:endParaRPr lang="en-US" dirty="0">
              <a:latin typeface="Calibri"/>
              <a:cs typeface="Calibri"/>
            </a:endParaRPr>
          </a:p>
        </p:txBody>
      </p:sp>
      <p:grpSp>
        <p:nvGrpSpPr>
          <p:cNvPr id="23" name="Group 22"/>
          <p:cNvGrpSpPr/>
          <p:nvPr/>
        </p:nvGrpSpPr>
        <p:grpSpPr>
          <a:xfrm>
            <a:off x="6823232" y="660083"/>
            <a:ext cx="1185443" cy="3116340"/>
            <a:chOff x="6823232" y="660083"/>
            <a:chExt cx="1185443" cy="3116340"/>
          </a:xfrm>
        </p:grpSpPr>
        <p:grpSp>
          <p:nvGrpSpPr>
            <p:cNvPr id="13" name="Group 12"/>
            <p:cNvGrpSpPr/>
            <p:nvPr/>
          </p:nvGrpSpPr>
          <p:grpSpPr>
            <a:xfrm>
              <a:off x="7081520" y="812483"/>
              <a:ext cx="172720" cy="2963940"/>
              <a:chOff x="7081520" y="812483"/>
              <a:chExt cx="172720" cy="2963940"/>
            </a:xfrm>
          </p:grpSpPr>
          <p:cxnSp>
            <p:nvCxnSpPr>
              <p:cNvPr id="10" name="Straight Connector 9"/>
              <p:cNvCxnSpPr/>
              <p:nvPr/>
            </p:nvCxnSpPr>
            <p:spPr bwMode="auto">
              <a:xfrm rot="16200000" flipV="1">
                <a:off x="5767190" y="2279213"/>
                <a:ext cx="2953780" cy="20320"/>
              </a:xfrm>
              <a:prstGeom prst="line">
                <a:avLst/>
              </a:prstGeom>
              <a:noFill/>
              <a:ln w="9525" cap="flat" cmpd="sng" algn="ctr">
                <a:solidFill>
                  <a:srgbClr val="FF0000"/>
                </a:solidFill>
                <a:prstDash val="dash"/>
                <a:round/>
                <a:headEnd type="none" w="med" len="med"/>
                <a:tailEnd type="none" w="med" len="med"/>
              </a:ln>
              <a:effectLst/>
            </p:spPr>
          </p:cxnSp>
          <p:cxnSp>
            <p:nvCxnSpPr>
              <p:cNvPr id="11" name="Straight Connector 10"/>
              <p:cNvCxnSpPr/>
              <p:nvPr/>
            </p:nvCxnSpPr>
            <p:spPr bwMode="auto">
              <a:xfrm rot="16200000" flipV="1">
                <a:off x="5614790" y="2289373"/>
                <a:ext cx="2953780" cy="20320"/>
              </a:xfrm>
              <a:prstGeom prst="line">
                <a:avLst/>
              </a:prstGeom>
              <a:noFill/>
              <a:ln w="9525" cap="flat" cmpd="sng" algn="ctr">
                <a:solidFill>
                  <a:srgbClr val="FF0000"/>
                </a:solidFill>
                <a:prstDash val="solid"/>
                <a:round/>
                <a:headEnd type="none" w="med" len="med"/>
                <a:tailEnd type="none" w="med" len="med"/>
              </a:ln>
              <a:effectLst/>
            </p:spPr>
          </p:cxnSp>
        </p:grpSp>
        <p:sp>
          <p:nvSpPr>
            <p:cNvPr id="14" name="TextBox 13"/>
            <p:cNvSpPr txBox="1"/>
            <p:nvPr/>
          </p:nvSpPr>
          <p:spPr>
            <a:xfrm>
              <a:off x="7477760" y="660083"/>
              <a:ext cx="530915" cy="369332"/>
            </a:xfrm>
            <a:prstGeom prst="rect">
              <a:avLst/>
            </a:prstGeom>
            <a:noFill/>
          </p:spPr>
          <p:txBody>
            <a:bodyPr wrap="none" rtlCol="0">
              <a:spAutoFit/>
            </a:bodyPr>
            <a:lstStyle/>
            <a:p>
              <a:r>
                <a:rPr lang="en-US" dirty="0" err="1" smtClean="0"/>
                <a:t>δ</a:t>
              </a:r>
              <a:r>
                <a:rPr lang="en-US" b="1" dirty="0" err="1" smtClean="0"/>
                <a:t>k</a:t>
              </a:r>
              <a:r>
                <a:rPr lang="en-US" b="1" baseline="-25000" dirty="0" err="1" smtClean="0"/>
                <a:t>x</a:t>
              </a:r>
              <a:endParaRPr lang="en-US" b="1" baseline="-25000" dirty="0"/>
            </a:p>
          </p:txBody>
        </p:sp>
        <p:cxnSp>
          <p:nvCxnSpPr>
            <p:cNvPr id="16" name="Straight Arrow Connector 15"/>
            <p:cNvCxnSpPr/>
            <p:nvPr/>
          </p:nvCxnSpPr>
          <p:spPr bwMode="auto">
            <a:xfrm>
              <a:off x="6823232" y="854711"/>
              <a:ext cx="258288" cy="1588"/>
            </a:xfrm>
            <a:prstGeom prst="straightConnector1">
              <a:avLst/>
            </a:prstGeom>
            <a:noFill/>
            <a:ln w="9525" cap="flat" cmpd="sng" algn="ctr">
              <a:solidFill>
                <a:schemeClr val="tx2"/>
              </a:solidFill>
              <a:prstDash val="solid"/>
              <a:round/>
              <a:headEnd type="none" w="med" len="med"/>
              <a:tailEnd type="arrow"/>
            </a:ln>
            <a:effectLst/>
          </p:spPr>
        </p:cxnSp>
        <p:cxnSp>
          <p:nvCxnSpPr>
            <p:cNvPr id="18" name="Straight Arrow Connector 17"/>
            <p:cNvCxnSpPr/>
            <p:nvPr/>
          </p:nvCxnSpPr>
          <p:spPr bwMode="auto">
            <a:xfrm rot="10800000" flipV="1">
              <a:off x="7233920" y="853123"/>
              <a:ext cx="243840" cy="1588"/>
            </a:xfrm>
            <a:prstGeom prst="straightConnector1">
              <a:avLst/>
            </a:prstGeom>
            <a:noFill/>
            <a:ln w="9525" cap="flat" cmpd="sng" algn="ctr">
              <a:solidFill>
                <a:schemeClr val="tx2"/>
              </a:solidFill>
              <a:prstDash val="solid"/>
              <a:round/>
              <a:headEnd type="none" w="med" len="med"/>
              <a:tailEnd type="arrow"/>
            </a:ln>
            <a:effectLst/>
          </p:spPr>
        </p:cxnSp>
      </p:grpSp>
      <p:sp>
        <p:nvSpPr>
          <p:cNvPr id="22" name="TextBox 21"/>
          <p:cNvSpPr txBox="1"/>
          <p:nvPr/>
        </p:nvSpPr>
        <p:spPr>
          <a:xfrm>
            <a:off x="8434041" y="6014720"/>
            <a:ext cx="505517" cy="369332"/>
          </a:xfrm>
          <a:prstGeom prst="rect">
            <a:avLst/>
          </a:prstGeom>
          <a:noFill/>
        </p:spPr>
        <p:txBody>
          <a:bodyPr wrap="none" rtlCol="0">
            <a:spAutoFit/>
          </a:bodyPr>
          <a:lstStyle/>
          <a:p>
            <a:r>
              <a:rPr lang="en-US" dirty="0" err="1" smtClean="0"/>
              <a:t>δk</a:t>
            </a:r>
            <a:r>
              <a:rPr lang="en-US" baseline="-25000" dirty="0" err="1" smtClean="0"/>
              <a:t>x</a:t>
            </a:r>
            <a:endParaRPr lang="en-US"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8203" y="1015999"/>
            <a:ext cx="7488194" cy="5158155"/>
          </a:xfrm>
          <a:prstGeom prst="rect">
            <a:avLst/>
          </a:prstGeom>
          <a:noFill/>
          <a:ln w="9525">
            <a:noFill/>
            <a:miter lim="800000"/>
            <a:headEnd/>
            <a:tailEnd/>
          </a:ln>
        </p:spPr>
      </p:pic>
      <p:sp>
        <p:nvSpPr>
          <p:cNvPr id="2" name="Title 1"/>
          <p:cNvSpPr>
            <a:spLocks noGrp="1"/>
          </p:cNvSpPr>
          <p:nvPr>
            <p:ph type="title"/>
          </p:nvPr>
        </p:nvSpPr>
        <p:spPr>
          <a:xfrm>
            <a:off x="0" y="0"/>
            <a:ext cx="9144000" cy="838200"/>
          </a:xfrm>
        </p:spPr>
        <p:txBody>
          <a:bodyPr>
            <a:noAutofit/>
          </a:bodyPr>
          <a:lstStyle/>
          <a:p>
            <a:r>
              <a:rPr lang="en-US" sz="3600" b="1" dirty="0" smtClean="0">
                <a:solidFill>
                  <a:srgbClr val="000090"/>
                </a:solidFill>
              </a:rPr>
              <a:t>12 GeV UPGRADE REBASELINE SCHEDULE</a:t>
            </a:r>
            <a:endParaRPr lang="en-US" sz="3600" b="1" dirty="0">
              <a:solidFill>
                <a:srgbClr val="000090"/>
              </a:solidFill>
            </a:endParaRPr>
          </a:p>
        </p:txBody>
      </p:sp>
      <p:grpSp>
        <p:nvGrpSpPr>
          <p:cNvPr id="37" name="Group 36"/>
          <p:cNvGrpSpPr/>
          <p:nvPr/>
        </p:nvGrpSpPr>
        <p:grpSpPr>
          <a:xfrm>
            <a:off x="7086603" y="2356822"/>
            <a:ext cx="1930397" cy="622300"/>
            <a:chOff x="7086603" y="2356822"/>
            <a:chExt cx="1930397" cy="622300"/>
          </a:xfrm>
        </p:grpSpPr>
        <p:sp>
          <p:nvSpPr>
            <p:cNvPr id="7" name="TextBox 6"/>
            <p:cNvSpPr txBox="1"/>
            <p:nvPr/>
          </p:nvSpPr>
          <p:spPr>
            <a:xfrm>
              <a:off x="7888165" y="2356822"/>
              <a:ext cx="1128835" cy="523220"/>
            </a:xfrm>
            <a:prstGeom prst="rect">
              <a:avLst/>
            </a:prstGeom>
            <a:solidFill>
              <a:srgbClr val="FFFF00"/>
            </a:solidFill>
          </p:spPr>
          <p:txBody>
            <a:bodyPr wrap="square" rtlCol="0">
              <a:spAutoFit/>
            </a:bodyPr>
            <a:lstStyle/>
            <a:p>
              <a:r>
                <a:rPr lang="en-US" sz="1400" b="1" dirty="0" smtClean="0">
                  <a:latin typeface="Arial Narrow" pitchFamily="34" charset="0"/>
                  <a:cs typeface="Arial" pitchFamily="34" charset="0"/>
                </a:rPr>
                <a:t>1</a:t>
              </a:r>
              <a:r>
                <a:rPr lang="en-US" sz="1400" b="1" baseline="30000" dirty="0" smtClean="0">
                  <a:latin typeface="Arial Narrow" pitchFamily="34" charset="0"/>
                  <a:cs typeface="Arial" pitchFamily="34" charset="0"/>
                </a:rPr>
                <a:t>st</a:t>
              </a:r>
              <a:r>
                <a:rPr lang="en-US" sz="1400" b="1" dirty="0" smtClean="0">
                  <a:latin typeface="Arial Narrow" pitchFamily="34" charset="0"/>
                  <a:cs typeface="Arial" pitchFamily="34" charset="0"/>
                </a:rPr>
                <a:t> beam October 2014</a:t>
              </a:r>
              <a:endParaRPr lang="en-US" sz="1400" b="1" dirty="0">
                <a:latin typeface="Arial Narrow" pitchFamily="34" charset="0"/>
                <a:cs typeface="Arial" pitchFamily="34" charset="0"/>
              </a:endParaRPr>
            </a:p>
          </p:txBody>
        </p:sp>
        <p:cxnSp>
          <p:nvCxnSpPr>
            <p:cNvPr id="8" name="Straight Arrow Connector 7"/>
            <p:cNvCxnSpPr>
              <a:stCxn id="7" idx="1"/>
            </p:cNvCxnSpPr>
            <p:nvPr/>
          </p:nvCxnSpPr>
          <p:spPr bwMode="auto">
            <a:xfrm rot="10800000" flipV="1">
              <a:off x="7086603" y="2618432"/>
              <a:ext cx="801563" cy="360690"/>
            </a:xfrm>
            <a:prstGeom prst="straightConnector1">
              <a:avLst/>
            </a:prstGeom>
            <a:noFill/>
            <a:ln w="19050" cap="flat" cmpd="sng" algn="ctr">
              <a:solidFill>
                <a:srgbClr val="FF0000"/>
              </a:solidFill>
              <a:prstDash val="solid"/>
              <a:round/>
              <a:headEnd type="none" w="med" len="med"/>
              <a:tailEnd type="triangle" w="med" len="med"/>
            </a:ln>
            <a:effectLst/>
          </p:spPr>
        </p:cxnSp>
      </p:grpSp>
      <p:grpSp>
        <p:nvGrpSpPr>
          <p:cNvPr id="38" name="Group 37"/>
          <p:cNvGrpSpPr/>
          <p:nvPr/>
        </p:nvGrpSpPr>
        <p:grpSpPr>
          <a:xfrm>
            <a:off x="6858003" y="3245822"/>
            <a:ext cx="2260597" cy="523220"/>
            <a:chOff x="6858003" y="3245822"/>
            <a:chExt cx="2260597" cy="523220"/>
          </a:xfrm>
        </p:grpSpPr>
        <p:sp>
          <p:nvSpPr>
            <p:cNvPr id="10" name="TextBox 9"/>
            <p:cNvSpPr txBox="1"/>
            <p:nvPr/>
          </p:nvSpPr>
          <p:spPr>
            <a:xfrm>
              <a:off x="7913565" y="3245822"/>
              <a:ext cx="1205035" cy="523220"/>
            </a:xfrm>
            <a:prstGeom prst="rect">
              <a:avLst/>
            </a:prstGeom>
            <a:solidFill>
              <a:srgbClr val="FFFF00"/>
            </a:solidFill>
          </p:spPr>
          <p:txBody>
            <a:bodyPr wrap="square" rtlCol="0">
              <a:spAutoFit/>
            </a:bodyPr>
            <a:lstStyle/>
            <a:p>
              <a:r>
                <a:rPr lang="en-US" sz="1400" b="1" dirty="0" smtClean="0">
                  <a:latin typeface="Arial Narrow" pitchFamily="34" charset="0"/>
                  <a:cs typeface="Arial" pitchFamily="34" charset="0"/>
                </a:rPr>
                <a:t>1</a:t>
              </a:r>
              <a:r>
                <a:rPr lang="en-US" sz="1400" b="1" baseline="30000" dirty="0" smtClean="0">
                  <a:latin typeface="Arial Narrow" pitchFamily="34" charset="0"/>
                  <a:cs typeface="Arial" pitchFamily="34" charset="0"/>
                </a:rPr>
                <a:t>st</a:t>
              </a:r>
              <a:r>
                <a:rPr lang="en-US" sz="1400" b="1" dirty="0" smtClean="0">
                  <a:latin typeface="Arial Narrow" pitchFamily="34" charset="0"/>
                  <a:cs typeface="Arial" pitchFamily="34" charset="0"/>
                </a:rPr>
                <a:t> beam  February 2014</a:t>
              </a:r>
              <a:endParaRPr lang="en-US" sz="1400" b="1" dirty="0">
                <a:latin typeface="Arial Narrow" pitchFamily="34" charset="0"/>
                <a:cs typeface="Arial" pitchFamily="34" charset="0"/>
              </a:endParaRPr>
            </a:p>
          </p:txBody>
        </p:sp>
        <p:cxnSp>
          <p:nvCxnSpPr>
            <p:cNvPr id="12" name="Straight Arrow Connector 11"/>
            <p:cNvCxnSpPr>
              <a:stCxn id="10" idx="1"/>
            </p:cNvCxnSpPr>
            <p:nvPr/>
          </p:nvCxnSpPr>
          <p:spPr bwMode="auto">
            <a:xfrm rot="10800000" flipV="1">
              <a:off x="6858003" y="3507432"/>
              <a:ext cx="1055563" cy="106690"/>
            </a:xfrm>
            <a:prstGeom prst="straightConnector1">
              <a:avLst/>
            </a:prstGeom>
            <a:noFill/>
            <a:ln w="19050" cap="flat" cmpd="sng" algn="ctr">
              <a:solidFill>
                <a:srgbClr val="FF0000"/>
              </a:solidFill>
              <a:prstDash val="solid"/>
              <a:round/>
              <a:headEnd type="none" w="med" len="med"/>
              <a:tailEnd type="triangle" w="med" len="med"/>
            </a:ln>
            <a:effectLst/>
          </p:spPr>
        </p:cxnSp>
      </p:grpSp>
      <p:grpSp>
        <p:nvGrpSpPr>
          <p:cNvPr id="39" name="Group 38"/>
          <p:cNvGrpSpPr/>
          <p:nvPr/>
        </p:nvGrpSpPr>
        <p:grpSpPr>
          <a:xfrm>
            <a:off x="7569223" y="4261822"/>
            <a:ext cx="1460477" cy="523220"/>
            <a:chOff x="7569223" y="4261822"/>
            <a:chExt cx="1460477" cy="523220"/>
          </a:xfrm>
        </p:grpSpPr>
        <p:sp>
          <p:nvSpPr>
            <p:cNvPr id="11" name="TextBox 10"/>
            <p:cNvSpPr txBox="1"/>
            <p:nvPr/>
          </p:nvSpPr>
          <p:spPr>
            <a:xfrm>
              <a:off x="7900865" y="4261822"/>
              <a:ext cx="1128835" cy="523220"/>
            </a:xfrm>
            <a:prstGeom prst="rect">
              <a:avLst/>
            </a:prstGeom>
            <a:solidFill>
              <a:srgbClr val="FFFF00"/>
            </a:solidFill>
          </p:spPr>
          <p:txBody>
            <a:bodyPr wrap="square" rtlCol="0">
              <a:spAutoFit/>
            </a:bodyPr>
            <a:lstStyle/>
            <a:p>
              <a:r>
                <a:rPr lang="en-US" sz="1400" b="1" dirty="0" smtClean="0">
                  <a:latin typeface="Arial Narrow" pitchFamily="34" charset="0"/>
                  <a:cs typeface="Arial" pitchFamily="34" charset="0"/>
                </a:rPr>
                <a:t>1</a:t>
              </a:r>
              <a:r>
                <a:rPr lang="en-US" sz="1400" b="1" baseline="30000" dirty="0" smtClean="0">
                  <a:latin typeface="Arial Narrow" pitchFamily="34" charset="0"/>
                  <a:cs typeface="Arial" pitchFamily="34" charset="0"/>
                </a:rPr>
                <a:t>st</a:t>
              </a:r>
              <a:r>
                <a:rPr lang="en-US" sz="1400" b="1" dirty="0" smtClean="0">
                  <a:latin typeface="Arial Narrow" pitchFamily="34" charset="0"/>
                  <a:cs typeface="Arial" pitchFamily="34" charset="0"/>
                </a:rPr>
                <a:t> beam January 2016</a:t>
              </a:r>
              <a:endParaRPr lang="en-US" sz="1400" b="1" dirty="0">
                <a:latin typeface="Arial Narrow" pitchFamily="34" charset="0"/>
                <a:cs typeface="Arial" pitchFamily="34" charset="0"/>
              </a:endParaRPr>
            </a:p>
          </p:txBody>
        </p:sp>
        <p:cxnSp>
          <p:nvCxnSpPr>
            <p:cNvPr id="16" name="Straight Arrow Connector 15"/>
            <p:cNvCxnSpPr>
              <a:stCxn id="11" idx="1"/>
            </p:cNvCxnSpPr>
            <p:nvPr/>
          </p:nvCxnSpPr>
          <p:spPr bwMode="auto">
            <a:xfrm rot="10800000">
              <a:off x="7569223" y="4261822"/>
              <a:ext cx="331643" cy="261610"/>
            </a:xfrm>
            <a:prstGeom prst="straightConnector1">
              <a:avLst/>
            </a:prstGeom>
            <a:noFill/>
            <a:ln w="19050" cap="flat" cmpd="sng" algn="ctr">
              <a:solidFill>
                <a:srgbClr val="FF0000"/>
              </a:solidFill>
              <a:prstDash val="solid"/>
              <a:round/>
              <a:headEnd type="none" w="med" len="med"/>
              <a:tailEnd type="triangle" w="med" len="med"/>
            </a:ln>
            <a:effectLst/>
          </p:spPr>
        </p:cxnSp>
        <p:cxnSp>
          <p:nvCxnSpPr>
            <p:cNvPr id="27" name="Straight Arrow Connector 26"/>
            <p:cNvCxnSpPr>
              <a:stCxn id="11" idx="1"/>
            </p:cNvCxnSpPr>
            <p:nvPr/>
          </p:nvCxnSpPr>
          <p:spPr bwMode="auto">
            <a:xfrm rot="10800000" flipV="1">
              <a:off x="7569223" y="4523432"/>
              <a:ext cx="331643" cy="261610"/>
            </a:xfrm>
            <a:prstGeom prst="straightConnector1">
              <a:avLst/>
            </a:prstGeom>
            <a:noFill/>
            <a:ln w="19050" cap="flat" cmpd="sng" algn="ctr">
              <a:solidFill>
                <a:srgbClr val="FF0000"/>
              </a:solidFill>
              <a:prstDash val="solid"/>
              <a:round/>
              <a:headEnd type="none" w="med" len="med"/>
              <a:tailEnd type="triangle" w="med" len="med"/>
            </a:ln>
            <a:effectLst/>
          </p:spPr>
        </p:cxnSp>
      </p:grpSp>
      <p:grpSp>
        <p:nvGrpSpPr>
          <p:cNvPr id="36" name="Group 35"/>
          <p:cNvGrpSpPr/>
          <p:nvPr/>
        </p:nvGrpSpPr>
        <p:grpSpPr>
          <a:xfrm>
            <a:off x="6705605" y="1709122"/>
            <a:ext cx="2362195" cy="535920"/>
            <a:chOff x="6705605" y="1709122"/>
            <a:chExt cx="2362195" cy="535920"/>
          </a:xfrm>
        </p:grpSpPr>
        <p:sp>
          <p:nvSpPr>
            <p:cNvPr id="32" name="TextBox 31"/>
            <p:cNvSpPr txBox="1"/>
            <p:nvPr/>
          </p:nvSpPr>
          <p:spPr>
            <a:xfrm>
              <a:off x="7938965" y="1709122"/>
              <a:ext cx="1128835" cy="523220"/>
            </a:xfrm>
            <a:prstGeom prst="rect">
              <a:avLst/>
            </a:prstGeom>
            <a:solidFill>
              <a:srgbClr val="FFFF00"/>
            </a:solidFill>
          </p:spPr>
          <p:txBody>
            <a:bodyPr wrap="square" rtlCol="0">
              <a:spAutoFit/>
            </a:bodyPr>
            <a:lstStyle/>
            <a:p>
              <a:r>
                <a:rPr lang="en-US" sz="1400" b="1" dirty="0" smtClean="0">
                  <a:latin typeface="Arial Narrow" pitchFamily="34" charset="0"/>
                  <a:cs typeface="Arial" pitchFamily="34" charset="0"/>
                </a:rPr>
                <a:t>1</a:t>
              </a:r>
              <a:r>
                <a:rPr lang="en-US" sz="1400" b="1" baseline="30000" dirty="0" smtClean="0">
                  <a:latin typeface="Arial Narrow" pitchFamily="34" charset="0"/>
                  <a:cs typeface="Arial" pitchFamily="34" charset="0"/>
                </a:rPr>
                <a:t>st</a:t>
              </a:r>
              <a:r>
                <a:rPr lang="en-US" sz="1400" b="1" dirty="0" smtClean="0">
                  <a:latin typeface="Arial Narrow" pitchFamily="34" charset="0"/>
                  <a:cs typeface="Arial" pitchFamily="34" charset="0"/>
                </a:rPr>
                <a:t> beam October 2013</a:t>
              </a:r>
              <a:endParaRPr lang="en-US" sz="1400" b="1" dirty="0">
                <a:latin typeface="Arial Narrow" pitchFamily="34" charset="0"/>
                <a:cs typeface="Arial" pitchFamily="34" charset="0"/>
              </a:endParaRPr>
            </a:p>
          </p:txBody>
        </p:sp>
        <p:cxnSp>
          <p:nvCxnSpPr>
            <p:cNvPr id="33" name="Straight Arrow Connector 32"/>
            <p:cNvCxnSpPr>
              <a:stCxn id="32" idx="1"/>
            </p:cNvCxnSpPr>
            <p:nvPr/>
          </p:nvCxnSpPr>
          <p:spPr bwMode="auto">
            <a:xfrm rot="10800000" flipV="1">
              <a:off x="6705605" y="1970732"/>
              <a:ext cx="1233361" cy="274310"/>
            </a:xfrm>
            <a:prstGeom prst="straightConnector1">
              <a:avLst/>
            </a:prstGeom>
            <a:noFill/>
            <a:ln w="19050" cap="flat" cmpd="sng" algn="ctr">
              <a:solidFill>
                <a:srgbClr val="FF0000"/>
              </a:solidFill>
              <a:prstDash val="solid"/>
              <a:round/>
              <a:headEnd type="none" w="med" len="med"/>
              <a:tailEnd type="triangle" w="med" len="med"/>
            </a:ln>
            <a:effectLst/>
          </p:spPr>
        </p:cxn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01700"/>
            <a:ext cx="7785100" cy="5321300"/>
          </a:xfrm>
        </p:spPr>
        <p:txBody>
          <a:bodyPr>
            <a:normAutofit/>
          </a:bodyPr>
          <a:lstStyle/>
          <a:p>
            <a:r>
              <a:rPr lang="en-US" sz="1800" dirty="0" smtClean="0"/>
              <a:t>JLab 12 GeV upgrade has a broad science program covering many facets of hadron physics. </a:t>
            </a:r>
          </a:p>
          <a:p>
            <a:pPr>
              <a:buNone/>
            </a:pPr>
            <a:endParaRPr lang="en-US" sz="1800" dirty="0" smtClean="0"/>
          </a:p>
          <a:p>
            <a:r>
              <a:rPr lang="en-US" sz="1800" dirty="0" smtClean="0"/>
              <a:t>Extending knowledge of </a:t>
            </a:r>
            <a:r>
              <a:rPr lang="en-US" sz="1800" dirty="0" err="1" smtClean="0"/>
              <a:t>PDFs</a:t>
            </a:r>
            <a:r>
              <a:rPr lang="en-US" sz="1800" dirty="0" smtClean="0"/>
              <a:t> to high </a:t>
            </a:r>
            <a:r>
              <a:rPr lang="en-US" sz="1800" dirty="0" err="1" smtClean="0"/>
              <a:t>x</a:t>
            </a:r>
            <a:r>
              <a:rPr lang="en-US" sz="1800" dirty="0" smtClean="0"/>
              <a:t>  in measurements of (</a:t>
            </a:r>
            <a:r>
              <a:rPr lang="en-US" sz="1800" dirty="0" err="1" smtClean="0"/>
              <a:t>un)polarized</a:t>
            </a:r>
            <a:r>
              <a:rPr lang="en-US" sz="1800" dirty="0" smtClean="0"/>
              <a:t> structure functions using tagging. Addresses part of the nucleon “spin-puzzle” and extend knowledge of quark density distribution at high </a:t>
            </a:r>
            <a:r>
              <a:rPr lang="en-US" sz="1800" dirty="0" err="1" smtClean="0"/>
              <a:t>x</a:t>
            </a:r>
            <a:r>
              <a:rPr lang="en-US" sz="1800" dirty="0" smtClean="0"/>
              <a:t>.  </a:t>
            </a:r>
          </a:p>
          <a:p>
            <a:endParaRPr lang="en-US" sz="1800" dirty="0" smtClean="0"/>
          </a:p>
          <a:p>
            <a:r>
              <a:rPr lang="en-US" sz="1800" dirty="0" smtClean="0"/>
              <a:t>Precision studies of DVCS in polarization measurements give access to GPDs and enable quark spatial imaging. They relate to the quark spin, mass and force distributions in the nucleon (confinement?). </a:t>
            </a:r>
          </a:p>
          <a:p>
            <a:endParaRPr lang="en-US" sz="1800" dirty="0" smtClean="0"/>
          </a:p>
          <a:p>
            <a:r>
              <a:rPr lang="en-US" sz="1800" dirty="0" smtClean="0"/>
              <a:t>Precise measurements of SIDIS improve access to </a:t>
            </a:r>
            <a:r>
              <a:rPr lang="en-US" sz="1800" dirty="0" err="1" smtClean="0"/>
              <a:t>TMDs</a:t>
            </a:r>
            <a:r>
              <a:rPr lang="en-US" sz="1800" dirty="0" smtClean="0"/>
              <a:t> and quark momentum tomography, and relate to the quark orbital angular momentum.  </a:t>
            </a:r>
          </a:p>
          <a:p>
            <a:pPr>
              <a:buNone/>
            </a:pPr>
            <a:endParaRPr lang="en-US" sz="1800" dirty="0" smtClean="0"/>
          </a:p>
          <a:p>
            <a:r>
              <a:rPr lang="en-US" sz="1800" dirty="0" smtClean="0"/>
              <a:t>Many topics not discussed, hadron spectroscopy, high precision parity experiments, nucleon </a:t>
            </a:r>
            <a:r>
              <a:rPr lang="en-US" sz="1800" dirty="0" err="1" smtClean="0"/>
              <a:t>e.m</a:t>
            </a:r>
            <a:r>
              <a:rPr lang="en-US" sz="1800" dirty="0" smtClean="0"/>
              <a:t>. form factors, dark matter searches, QCD and nuclei, ….    </a:t>
            </a:r>
          </a:p>
          <a:p>
            <a:endParaRPr lang="en-US" sz="1800" dirty="0" smtClean="0"/>
          </a:p>
          <a:p>
            <a:endParaRPr lang="en-US" sz="1800" dirty="0" smtClean="0">
              <a:latin typeface="Calibri"/>
              <a:cs typeface="Calibri"/>
            </a:endParaRPr>
          </a:p>
          <a:p>
            <a:endParaRPr lang="en-US" sz="1800" dirty="0" smtClean="0">
              <a:latin typeface="Calibri"/>
              <a:cs typeface="Calibri"/>
            </a:endParaRPr>
          </a:p>
        </p:txBody>
      </p:sp>
    </p:spTree>
  </p:cSld>
  <p:clrMapOvr>
    <a:masterClrMapping/>
  </p:clrMapOvr>
  <p:transition>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17" name="Straight Arrow Connector 116"/>
          <p:cNvCxnSpPr/>
          <p:nvPr/>
        </p:nvCxnSpPr>
        <p:spPr>
          <a:xfrm rot="5400000">
            <a:off x="1581834" y="5077043"/>
            <a:ext cx="952720" cy="1588"/>
          </a:xfrm>
          <a:prstGeom prst="straightConnector1">
            <a:avLst/>
          </a:prstGeom>
          <a:ln w="28575" cap="flat" cmpd="sng" algn="ctr">
            <a:solidFill>
              <a:srgbClr val="FFFF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986068" y="5660228"/>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47109" name="Title 1"/>
          <p:cNvSpPr>
            <a:spLocks noGrp="1"/>
          </p:cNvSpPr>
          <p:nvPr>
            <p:ph type="title"/>
          </p:nvPr>
        </p:nvSpPr>
        <p:spPr>
          <a:xfrm>
            <a:off x="2606865" y="26105"/>
            <a:ext cx="6388251" cy="808038"/>
          </a:xfrm>
        </p:spPr>
        <p:txBody>
          <a:bodyPr>
            <a:noAutofit/>
          </a:bodyPr>
          <a:lstStyle/>
          <a:p>
            <a:r>
              <a:rPr lang="en-US" sz="3200" b="1" dirty="0" smtClean="0">
                <a:latin typeface="+mn-lt"/>
                <a:cs typeface="Arial" pitchFamily="34" charset="0"/>
              </a:rPr>
              <a:t>Preliminary Plans for </a:t>
            </a:r>
            <a:br>
              <a:rPr lang="en-US" sz="3200" b="1" dirty="0" smtClean="0">
                <a:latin typeface="+mn-lt"/>
                <a:cs typeface="Arial" pitchFamily="34" charset="0"/>
              </a:rPr>
            </a:br>
            <a:r>
              <a:rPr lang="en-US" sz="3200" b="1" dirty="0" smtClean="0">
                <a:latin typeface="+mn-lt"/>
                <a:cs typeface="Arial" pitchFamily="34" charset="0"/>
              </a:rPr>
              <a:t>First Years of Beam in Hall B</a:t>
            </a:r>
          </a:p>
        </p:txBody>
      </p:sp>
      <p:sp>
        <p:nvSpPr>
          <p:cNvPr id="47135" name="TextBox 46"/>
          <p:cNvSpPr txBox="1">
            <a:spLocks noChangeArrowheads="1"/>
          </p:cNvSpPr>
          <p:nvPr/>
        </p:nvSpPr>
        <p:spPr bwMode="auto">
          <a:xfrm>
            <a:off x="5189430" y="2534682"/>
            <a:ext cx="3121367" cy="400110"/>
          </a:xfrm>
          <a:prstGeom prst="rect">
            <a:avLst/>
          </a:prstGeom>
          <a:noFill/>
          <a:ln w="9525">
            <a:noFill/>
            <a:miter lim="800000"/>
            <a:headEnd/>
            <a:tailEnd/>
          </a:ln>
        </p:spPr>
        <p:txBody>
          <a:bodyPr wrap="none">
            <a:spAutoFit/>
          </a:bodyPr>
          <a:lstStyle/>
          <a:p>
            <a:pPr defTabSz="914400"/>
            <a:r>
              <a:rPr lang="en-US" sz="2000" b="1" dirty="0" smtClean="0">
                <a:solidFill>
                  <a:srgbClr val="0000FF"/>
                </a:solidFill>
              </a:rPr>
              <a:t>  11 GeV beam experiments</a:t>
            </a:r>
            <a:endParaRPr lang="en-US" sz="2000" b="1" dirty="0">
              <a:solidFill>
                <a:srgbClr val="0000FF"/>
              </a:solidFill>
            </a:endParaRPr>
          </a:p>
        </p:txBody>
      </p:sp>
      <p:sp>
        <p:nvSpPr>
          <p:cNvPr id="47136" name="TextBox 47"/>
          <p:cNvSpPr txBox="1">
            <a:spLocks noChangeArrowheads="1"/>
          </p:cNvSpPr>
          <p:nvPr/>
        </p:nvSpPr>
        <p:spPr bwMode="auto">
          <a:xfrm>
            <a:off x="905857" y="2553823"/>
            <a:ext cx="2242621" cy="369332"/>
          </a:xfrm>
          <a:prstGeom prst="rect">
            <a:avLst/>
          </a:prstGeom>
          <a:noFill/>
          <a:ln w="9525">
            <a:noFill/>
            <a:miter lim="800000"/>
            <a:headEnd/>
            <a:tailEnd/>
          </a:ln>
        </p:spPr>
        <p:txBody>
          <a:bodyPr wrap="square">
            <a:spAutoFit/>
          </a:bodyPr>
          <a:lstStyle/>
          <a:p>
            <a:pPr defTabSz="914400"/>
            <a:r>
              <a:rPr lang="en-US" b="1" dirty="0" smtClean="0">
                <a:solidFill>
                  <a:srgbClr val="0000FF"/>
                </a:solidFill>
              </a:rPr>
              <a:t>CLAS12 Construction</a:t>
            </a:r>
            <a:endParaRPr lang="en-US" b="1" dirty="0">
              <a:solidFill>
                <a:srgbClr val="0000FF"/>
              </a:solidFill>
            </a:endParaRPr>
          </a:p>
        </p:txBody>
      </p:sp>
      <p:cxnSp>
        <p:nvCxnSpPr>
          <p:cNvPr id="53" name="Straight Arrow Connector 52"/>
          <p:cNvCxnSpPr/>
          <p:nvPr/>
        </p:nvCxnSpPr>
        <p:spPr>
          <a:xfrm>
            <a:off x="1676400" y="5035444"/>
            <a:ext cx="0" cy="533399"/>
          </a:xfrm>
          <a:prstGeom prst="straightConnector1">
            <a:avLst/>
          </a:prstGeom>
          <a:ln w="508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47144" name="TextBox 56"/>
          <p:cNvSpPr txBox="1">
            <a:spLocks noChangeArrowheads="1"/>
          </p:cNvSpPr>
          <p:nvPr/>
        </p:nvSpPr>
        <p:spPr bwMode="auto">
          <a:xfrm>
            <a:off x="551340" y="4662277"/>
            <a:ext cx="1048860" cy="369332"/>
          </a:xfrm>
          <a:prstGeom prst="rect">
            <a:avLst/>
          </a:prstGeom>
          <a:noFill/>
          <a:ln w="9525">
            <a:noFill/>
            <a:miter lim="800000"/>
            <a:headEnd/>
            <a:tailEnd/>
          </a:ln>
        </p:spPr>
        <p:txBody>
          <a:bodyPr wrap="none">
            <a:spAutoFit/>
          </a:bodyPr>
          <a:lstStyle/>
          <a:p>
            <a:pPr defTabSz="914400"/>
            <a:r>
              <a:rPr lang="en-US" dirty="0" smtClean="0">
                <a:solidFill>
                  <a:srgbClr val="FF6600"/>
                </a:solidFill>
              </a:rPr>
              <a:t>1</a:t>
            </a:r>
            <a:r>
              <a:rPr lang="en-US" baseline="30000" dirty="0" smtClean="0">
                <a:solidFill>
                  <a:srgbClr val="FF6600"/>
                </a:solidFill>
              </a:rPr>
              <a:t>st</a:t>
            </a:r>
            <a:r>
              <a:rPr lang="en-US" dirty="0" smtClean="0">
                <a:solidFill>
                  <a:srgbClr val="FF6600"/>
                </a:solidFill>
              </a:rPr>
              <a:t>  beam  </a:t>
            </a:r>
            <a:endParaRPr lang="en-US" dirty="0">
              <a:solidFill>
                <a:srgbClr val="FF6600"/>
              </a:solidFill>
            </a:endParaRPr>
          </a:p>
        </p:txBody>
      </p:sp>
      <p:cxnSp>
        <p:nvCxnSpPr>
          <p:cNvPr id="67" name="Straight Connector 66"/>
          <p:cNvCxnSpPr/>
          <p:nvPr/>
        </p:nvCxnSpPr>
        <p:spPr>
          <a:xfrm flipV="1">
            <a:off x="84707" y="3003795"/>
            <a:ext cx="3875477" cy="21421"/>
          </a:xfrm>
          <a:prstGeom prst="line">
            <a:avLst/>
          </a:prstGeom>
          <a:ln w="38100">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68" name="TextBox 8"/>
          <p:cNvSpPr txBox="1">
            <a:spLocks noChangeArrowheads="1"/>
          </p:cNvSpPr>
          <p:nvPr/>
        </p:nvSpPr>
        <p:spPr bwMode="auto">
          <a:xfrm>
            <a:off x="2470983" y="5681008"/>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C</a:t>
            </a:r>
            <a:r>
              <a:rPr lang="en-US" dirty="0" smtClean="0">
                <a:solidFill>
                  <a:prstClr val="black"/>
                </a:solidFill>
              </a:rPr>
              <a:t>Y  </a:t>
            </a:r>
            <a:r>
              <a:rPr lang="en-US" dirty="0">
                <a:solidFill>
                  <a:prstClr val="black"/>
                </a:solidFill>
              </a:rPr>
              <a:t>2015</a:t>
            </a:r>
          </a:p>
        </p:txBody>
      </p:sp>
      <p:sp>
        <p:nvSpPr>
          <p:cNvPr id="75" name="Rectangle 74"/>
          <p:cNvSpPr/>
          <p:nvPr/>
        </p:nvSpPr>
        <p:spPr>
          <a:xfrm>
            <a:off x="5576276" y="5660228"/>
            <a:ext cx="1868487" cy="402336"/>
          </a:xfrm>
          <a:prstGeom prst="rect">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69" name="Rectangle 68"/>
          <p:cNvSpPr/>
          <p:nvPr/>
        </p:nvSpPr>
        <p:spPr>
          <a:xfrm>
            <a:off x="136488" y="5653303"/>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3" name="Rectangle 72"/>
          <p:cNvSpPr/>
          <p:nvPr/>
        </p:nvSpPr>
        <p:spPr>
          <a:xfrm>
            <a:off x="3863358" y="5653303"/>
            <a:ext cx="1868487"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74" name="TextBox 8"/>
          <p:cNvSpPr txBox="1">
            <a:spLocks noChangeArrowheads="1"/>
          </p:cNvSpPr>
          <p:nvPr/>
        </p:nvSpPr>
        <p:spPr bwMode="auto">
          <a:xfrm>
            <a:off x="4188948" y="5681013"/>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C</a:t>
            </a:r>
            <a:r>
              <a:rPr lang="en-US" dirty="0" smtClean="0">
                <a:solidFill>
                  <a:prstClr val="black"/>
                </a:solidFill>
              </a:rPr>
              <a:t>Y  </a:t>
            </a:r>
            <a:r>
              <a:rPr lang="en-US" dirty="0">
                <a:solidFill>
                  <a:prstClr val="black"/>
                </a:solidFill>
              </a:rPr>
              <a:t>2016</a:t>
            </a:r>
          </a:p>
        </p:txBody>
      </p:sp>
      <p:sp>
        <p:nvSpPr>
          <p:cNvPr id="47120" name="TextBox 9"/>
          <p:cNvSpPr txBox="1">
            <a:spLocks noChangeArrowheads="1"/>
          </p:cNvSpPr>
          <p:nvPr/>
        </p:nvSpPr>
        <p:spPr bwMode="auto">
          <a:xfrm>
            <a:off x="510563" y="5694868"/>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C</a:t>
            </a:r>
            <a:r>
              <a:rPr lang="en-US" dirty="0" smtClean="0">
                <a:solidFill>
                  <a:prstClr val="black"/>
                </a:solidFill>
              </a:rPr>
              <a:t>Y  </a:t>
            </a:r>
            <a:r>
              <a:rPr lang="en-US" dirty="0">
                <a:solidFill>
                  <a:prstClr val="black"/>
                </a:solidFill>
              </a:rPr>
              <a:t>2014</a:t>
            </a:r>
          </a:p>
        </p:txBody>
      </p:sp>
      <p:sp>
        <p:nvSpPr>
          <p:cNvPr id="76" name="TextBox 8"/>
          <p:cNvSpPr txBox="1">
            <a:spLocks noChangeArrowheads="1"/>
          </p:cNvSpPr>
          <p:nvPr/>
        </p:nvSpPr>
        <p:spPr bwMode="auto">
          <a:xfrm>
            <a:off x="5996963" y="5674088"/>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C</a:t>
            </a:r>
            <a:r>
              <a:rPr lang="en-US" dirty="0" smtClean="0">
                <a:solidFill>
                  <a:prstClr val="black"/>
                </a:solidFill>
              </a:rPr>
              <a:t>Y  </a:t>
            </a:r>
            <a:r>
              <a:rPr lang="en-US" dirty="0">
                <a:solidFill>
                  <a:prstClr val="black"/>
                </a:solidFill>
              </a:rPr>
              <a:t>2017</a:t>
            </a:r>
          </a:p>
        </p:txBody>
      </p:sp>
      <p:cxnSp>
        <p:nvCxnSpPr>
          <p:cNvPr id="93" name="Straight Connector 92"/>
          <p:cNvCxnSpPr/>
          <p:nvPr/>
        </p:nvCxnSpPr>
        <p:spPr>
          <a:xfrm>
            <a:off x="4648200" y="3003795"/>
            <a:ext cx="4256157" cy="1588"/>
          </a:xfrm>
          <a:prstGeom prst="line">
            <a:avLst/>
          </a:prstGeom>
          <a:ln w="38100">
            <a:solidFill>
              <a:srgbClr val="0000FF"/>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99" name="TextBox 56"/>
          <p:cNvSpPr txBox="1">
            <a:spLocks noChangeArrowheads="1"/>
          </p:cNvSpPr>
          <p:nvPr/>
        </p:nvSpPr>
        <p:spPr bwMode="auto">
          <a:xfrm rot="16200000">
            <a:off x="3747020" y="4177781"/>
            <a:ext cx="952492" cy="369332"/>
          </a:xfrm>
          <a:prstGeom prst="rect">
            <a:avLst/>
          </a:prstGeom>
          <a:noFill/>
          <a:ln w="9525">
            <a:noFill/>
            <a:miter lim="800000"/>
            <a:headEnd/>
            <a:tailEnd/>
          </a:ln>
        </p:spPr>
        <p:txBody>
          <a:bodyPr wrap="square">
            <a:spAutoFit/>
          </a:bodyPr>
          <a:lstStyle/>
          <a:p>
            <a:pPr defTabSz="914400"/>
            <a:r>
              <a:rPr lang="en-US" dirty="0" smtClean="0">
                <a:solidFill>
                  <a:srgbClr val="FF0000"/>
                </a:solidFill>
              </a:rPr>
              <a:t>11 GeV</a:t>
            </a:r>
            <a:endParaRPr lang="en-US" dirty="0">
              <a:solidFill>
                <a:srgbClr val="FF0000"/>
              </a:solidFill>
            </a:endParaRPr>
          </a:p>
        </p:txBody>
      </p:sp>
      <p:cxnSp>
        <p:nvCxnSpPr>
          <p:cNvPr id="101" name="Straight Arrow Connector 100"/>
          <p:cNvCxnSpPr/>
          <p:nvPr/>
        </p:nvCxnSpPr>
        <p:spPr>
          <a:xfrm>
            <a:off x="4191000" y="5020798"/>
            <a:ext cx="0" cy="533399"/>
          </a:xfrm>
          <a:prstGeom prst="straightConnector1">
            <a:avLst/>
          </a:prstGeom>
          <a:ln w="508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676400" y="3733800"/>
            <a:ext cx="838200" cy="738664"/>
          </a:xfrm>
          <a:prstGeom prst="rect">
            <a:avLst/>
          </a:prstGeom>
          <a:noFill/>
        </p:spPr>
        <p:txBody>
          <a:bodyPr wrap="square" rtlCol="0">
            <a:spAutoFit/>
          </a:bodyPr>
          <a:lstStyle/>
          <a:p>
            <a:pPr defTabSz="914400"/>
            <a:r>
              <a:rPr lang="en-US" sz="1400" dirty="0" smtClean="0">
                <a:solidFill>
                  <a:srgbClr val="FFFF00"/>
                </a:solidFill>
              </a:rPr>
              <a:t>Heavy Photon Search </a:t>
            </a:r>
            <a:endParaRPr lang="en-US" sz="1400" dirty="0">
              <a:solidFill>
                <a:srgbClr val="FFFF00"/>
              </a:solidFill>
            </a:endParaRPr>
          </a:p>
        </p:txBody>
      </p:sp>
      <p:sp>
        <p:nvSpPr>
          <p:cNvPr id="43" name="TextBox 42"/>
          <p:cNvSpPr txBox="1"/>
          <p:nvPr/>
        </p:nvSpPr>
        <p:spPr>
          <a:xfrm>
            <a:off x="2525676" y="3786920"/>
            <a:ext cx="750924" cy="738664"/>
          </a:xfrm>
          <a:prstGeom prst="rect">
            <a:avLst/>
          </a:prstGeom>
          <a:noFill/>
        </p:spPr>
        <p:txBody>
          <a:bodyPr wrap="square" rtlCol="0">
            <a:spAutoFit/>
          </a:bodyPr>
          <a:lstStyle/>
          <a:p>
            <a:pPr defTabSz="914400"/>
            <a:r>
              <a:rPr lang="en-US" sz="1400" dirty="0" smtClean="0">
                <a:solidFill>
                  <a:srgbClr val="FF0000"/>
                </a:solidFill>
              </a:rPr>
              <a:t>Proton</a:t>
            </a:r>
          </a:p>
          <a:p>
            <a:pPr defTabSz="914400"/>
            <a:r>
              <a:rPr lang="en-US" sz="1400" dirty="0" smtClean="0">
                <a:solidFill>
                  <a:srgbClr val="FF0000"/>
                </a:solidFill>
              </a:rPr>
              <a:t>Charge Radius</a:t>
            </a:r>
            <a:endParaRPr lang="en-US" sz="1400" dirty="0">
              <a:solidFill>
                <a:srgbClr val="FF0000"/>
              </a:solidFill>
            </a:endParaRPr>
          </a:p>
        </p:txBody>
      </p:sp>
      <p:sp>
        <p:nvSpPr>
          <p:cNvPr id="46" name="TextBox 45"/>
          <p:cNvSpPr txBox="1"/>
          <p:nvPr/>
        </p:nvSpPr>
        <p:spPr>
          <a:xfrm>
            <a:off x="3262360" y="1221513"/>
            <a:ext cx="5881640" cy="1015663"/>
          </a:xfrm>
          <a:prstGeom prst="rect">
            <a:avLst/>
          </a:prstGeom>
          <a:noFill/>
        </p:spPr>
        <p:txBody>
          <a:bodyPr wrap="square" rtlCol="0">
            <a:spAutoFit/>
          </a:bodyPr>
          <a:lstStyle/>
          <a:p>
            <a:pPr defTabSz="914400">
              <a:buFont typeface="Arial" pitchFamily="34" charset="0"/>
              <a:buChar char="•"/>
            </a:pPr>
            <a:r>
              <a:rPr lang="en-US" sz="2000" b="1" dirty="0">
                <a:solidFill>
                  <a:prstClr val="black"/>
                </a:solidFill>
              </a:rPr>
              <a:t> </a:t>
            </a:r>
            <a:r>
              <a:rPr lang="en-US" sz="2000" b="1" dirty="0" smtClean="0">
                <a:solidFill>
                  <a:prstClr val="black"/>
                </a:solidFill>
              </a:rPr>
              <a:t> Highly rated </a:t>
            </a:r>
            <a:r>
              <a:rPr lang="en-US" sz="2000" b="1" dirty="0">
                <a:solidFill>
                  <a:prstClr val="black"/>
                </a:solidFill>
              </a:rPr>
              <a:t>experiments in first</a:t>
            </a:r>
            <a:r>
              <a:rPr lang="en-US" sz="2000" b="1" dirty="0" smtClean="0">
                <a:solidFill>
                  <a:prstClr val="black"/>
                </a:solidFill>
              </a:rPr>
              <a:t> 3 years </a:t>
            </a:r>
            <a:r>
              <a:rPr lang="en-US" sz="2000" b="1" dirty="0">
                <a:solidFill>
                  <a:prstClr val="black"/>
                </a:solidFill>
              </a:rPr>
              <a:t>of running</a:t>
            </a:r>
          </a:p>
          <a:p>
            <a:pPr defTabSz="914400">
              <a:buFont typeface="Arial" pitchFamily="34" charset="0"/>
              <a:buChar char="•"/>
            </a:pPr>
            <a:r>
              <a:rPr lang="en-US" sz="2000" b="1" dirty="0">
                <a:solidFill>
                  <a:prstClr val="black"/>
                </a:solidFill>
              </a:rPr>
              <a:t> </a:t>
            </a:r>
            <a:r>
              <a:rPr lang="en-US" sz="2000" b="1" dirty="0" smtClean="0">
                <a:solidFill>
                  <a:prstClr val="black"/>
                </a:solidFill>
              </a:rPr>
              <a:t> PCR, HPS, </a:t>
            </a:r>
            <a:r>
              <a:rPr lang="en-US" sz="2000" b="1" dirty="0" err="1" smtClean="0">
                <a:solidFill>
                  <a:prstClr val="black"/>
                </a:solidFill>
              </a:rPr>
              <a:t>pDVCS</a:t>
            </a:r>
            <a:r>
              <a:rPr lang="en-US" sz="2000" b="1" dirty="0" smtClean="0">
                <a:solidFill>
                  <a:prstClr val="black"/>
                </a:solidFill>
              </a:rPr>
              <a:t>, </a:t>
            </a:r>
            <a:r>
              <a:rPr lang="en-US" sz="2000" b="1" dirty="0" err="1" smtClean="0">
                <a:solidFill>
                  <a:prstClr val="black"/>
                </a:solidFill>
              </a:rPr>
              <a:t>nDVCS</a:t>
            </a:r>
            <a:r>
              <a:rPr lang="en-US" sz="2000" b="1" dirty="0" smtClean="0">
                <a:solidFill>
                  <a:prstClr val="black"/>
                </a:solidFill>
              </a:rPr>
              <a:t>, </a:t>
            </a:r>
            <a:r>
              <a:rPr lang="en-US" sz="2000" b="1" dirty="0" err="1" smtClean="0">
                <a:solidFill>
                  <a:prstClr val="black"/>
                </a:solidFill>
              </a:rPr>
              <a:t>pSIDIS</a:t>
            </a:r>
            <a:r>
              <a:rPr lang="en-US" sz="2000" b="1" dirty="0" smtClean="0">
                <a:solidFill>
                  <a:prstClr val="black"/>
                </a:solidFill>
              </a:rPr>
              <a:t>, g</a:t>
            </a:r>
            <a:r>
              <a:rPr lang="en-US" sz="2000" b="1" baseline="-25000" dirty="0" smtClean="0">
                <a:solidFill>
                  <a:prstClr val="black"/>
                </a:solidFill>
              </a:rPr>
              <a:t>1</a:t>
            </a:r>
            <a:r>
              <a:rPr lang="en-US" sz="2000" b="1" baseline="30000" dirty="0" smtClean="0">
                <a:solidFill>
                  <a:prstClr val="black"/>
                </a:solidFill>
              </a:rPr>
              <a:t>p</a:t>
            </a:r>
            <a:r>
              <a:rPr lang="en-US" sz="2000" b="1" dirty="0" smtClean="0">
                <a:solidFill>
                  <a:prstClr val="black"/>
                </a:solidFill>
              </a:rPr>
              <a:t>/g</a:t>
            </a:r>
            <a:r>
              <a:rPr lang="en-US" sz="2000" b="1" baseline="-25000" dirty="0" smtClean="0">
                <a:solidFill>
                  <a:prstClr val="black"/>
                </a:solidFill>
              </a:rPr>
              <a:t>1</a:t>
            </a:r>
            <a:r>
              <a:rPr lang="en-US" sz="2000" b="1" baseline="30000" dirty="0" smtClean="0">
                <a:solidFill>
                  <a:prstClr val="black"/>
                </a:solidFill>
              </a:rPr>
              <a:t>n</a:t>
            </a:r>
          </a:p>
          <a:p>
            <a:pPr defTabSz="914400">
              <a:buFont typeface="Arial" pitchFamily="34" charset="0"/>
              <a:buChar char="•"/>
            </a:pPr>
            <a:r>
              <a:rPr lang="en-US" sz="2000" b="1" dirty="0">
                <a:solidFill>
                  <a:prstClr val="black"/>
                </a:solidFill>
              </a:rPr>
              <a:t> </a:t>
            </a:r>
            <a:r>
              <a:rPr lang="en-US" sz="2000" b="1" dirty="0" smtClean="0">
                <a:solidFill>
                  <a:prstClr val="black"/>
                </a:solidFill>
              </a:rPr>
              <a:t> High discovery potential during first year</a:t>
            </a:r>
            <a:endParaRPr lang="en-US" sz="2000" b="1" dirty="0">
              <a:solidFill>
                <a:prstClr val="black"/>
              </a:solidFill>
            </a:endParaRPr>
          </a:p>
        </p:txBody>
      </p:sp>
      <p:pic>
        <p:nvPicPr>
          <p:cNvPr id="49" name="Picture 8" descr="Hall B CLAs12 w Man3.png"/>
          <p:cNvPicPr>
            <a:picLocks noChangeAspect="1"/>
          </p:cNvPicPr>
          <p:nvPr/>
        </p:nvPicPr>
        <p:blipFill>
          <a:blip r:embed="rId3" cstate="print"/>
          <a:srcRect l="48862" t="40624" r="4649" b="8133"/>
          <a:stretch>
            <a:fillRect/>
          </a:stretch>
        </p:blipFill>
        <p:spPr bwMode="auto">
          <a:xfrm>
            <a:off x="395164" y="143960"/>
            <a:ext cx="2471873" cy="2137141"/>
          </a:xfrm>
          <a:prstGeom prst="rect">
            <a:avLst/>
          </a:prstGeom>
          <a:noFill/>
          <a:ln w="9525">
            <a:noFill/>
            <a:miter lim="800000"/>
            <a:headEnd/>
            <a:tailEnd/>
          </a:ln>
        </p:spPr>
      </p:pic>
      <p:sp>
        <p:nvSpPr>
          <p:cNvPr id="50" name="Rectangle 49"/>
          <p:cNvSpPr/>
          <p:nvPr/>
        </p:nvSpPr>
        <p:spPr>
          <a:xfrm>
            <a:off x="7473117" y="5653303"/>
            <a:ext cx="1594683" cy="402336"/>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51" name="TextBox 8"/>
          <p:cNvSpPr txBox="1">
            <a:spLocks noChangeArrowheads="1"/>
          </p:cNvSpPr>
          <p:nvPr/>
        </p:nvSpPr>
        <p:spPr bwMode="auto">
          <a:xfrm>
            <a:off x="7848600" y="5658648"/>
            <a:ext cx="1219200" cy="369332"/>
          </a:xfrm>
          <a:prstGeom prst="rect">
            <a:avLst/>
          </a:prstGeom>
          <a:noFill/>
          <a:ln w="9525">
            <a:noFill/>
            <a:miter lim="800000"/>
            <a:headEnd/>
            <a:tailEnd/>
          </a:ln>
        </p:spPr>
        <p:txBody>
          <a:bodyPr wrap="square">
            <a:spAutoFit/>
          </a:bodyPr>
          <a:lstStyle/>
          <a:p>
            <a:pPr defTabSz="914400"/>
            <a:r>
              <a:rPr lang="en-US" dirty="0">
                <a:solidFill>
                  <a:prstClr val="black"/>
                </a:solidFill>
              </a:rPr>
              <a:t>C</a:t>
            </a:r>
            <a:r>
              <a:rPr lang="en-US" dirty="0" smtClean="0">
                <a:solidFill>
                  <a:prstClr val="black"/>
                </a:solidFill>
              </a:rPr>
              <a:t>Y  2018</a:t>
            </a:r>
            <a:endParaRPr lang="en-US" dirty="0">
              <a:solidFill>
                <a:prstClr val="black"/>
              </a:solidFill>
            </a:endParaRPr>
          </a:p>
        </p:txBody>
      </p:sp>
      <p:sp>
        <p:nvSpPr>
          <p:cNvPr id="54" name="TextBox 53"/>
          <p:cNvSpPr txBox="1"/>
          <p:nvPr/>
        </p:nvSpPr>
        <p:spPr>
          <a:xfrm>
            <a:off x="6531269" y="3416828"/>
            <a:ext cx="764815" cy="738664"/>
          </a:xfrm>
          <a:prstGeom prst="rect">
            <a:avLst/>
          </a:prstGeom>
          <a:noFill/>
        </p:spPr>
        <p:txBody>
          <a:bodyPr wrap="square" rtlCol="0">
            <a:spAutoFit/>
          </a:bodyPr>
          <a:lstStyle/>
          <a:p>
            <a:pPr defTabSz="914400"/>
            <a:r>
              <a:rPr lang="en-US" sz="1400" dirty="0" smtClean="0">
                <a:solidFill>
                  <a:srgbClr val="0000FF"/>
                </a:solidFill>
              </a:rPr>
              <a:t>g</a:t>
            </a:r>
            <a:r>
              <a:rPr lang="en-US" sz="1400" baseline="-25000" dirty="0" smtClean="0">
                <a:solidFill>
                  <a:srgbClr val="0000FF"/>
                </a:solidFill>
              </a:rPr>
              <a:t>1</a:t>
            </a:r>
            <a:r>
              <a:rPr lang="en-US" sz="1400" baseline="30000" dirty="0" smtClean="0">
                <a:solidFill>
                  <a:srgbClr val="0000FF"/>
                </a:solidFill>
              </a:rPr>
              <a:t>p </a:t>
            </a:r>
            <a:r>
              <a:rPr lang="en-US" sz="1400" dirty="0" smtClean="0">
                <a:solidFill>
                  <a:srgbClr val="0000FF"/>
                </a:solidFill>
              </a:rPr>
              <a:t>, g</a:t>
            </a:r>
            <a:r>
              <a:rPr lang="en-US" sz="1400" baseline="-25000" dirty="0" smtClean="0">
                <a:solidFill>
                  <a:srgbClr val="0000FF"/>
                </a:solidFill>
              </a:rPr>
              <a:t>1</a:t>
            </a:r>
            <a:r>
              <a:rPr lang="en-US" sz="1400" baseline="30000" dirty="0" smtClean="0">
                <a:solidFill>
                  <a:srgbClr val="0000FF"/>
                </a:solidFill>
              </a:rPr>
              <a:t>n </a:t>
            </a:r>
          </a:p>
          <a:p>
            <a:pPr defTabSz="914400"/>
            <a:r>
              <a:rPr lang="en-US" sz="1400" dirty="0" smtClean="0">
                <a:solidFill>
                  <a:srgbClr val="0000FF"/>
                </a:solidFill>
              </a:rPr>
              <a:t>large </a:t>
            </a:r>
            <a:r>
              <a:rPr lang="en-US" sz="1400" dirty="0" err="1" smtClean="0">
                <a:solidFill>
                  <a:srgbClr val="0000FF"/>
                </a:solidFill>
              </a:rPr>
              <a:t>x</a:t>
            </a:r>
            <a:endParaRPr lang="en-US" sz="1400" dirty="0" smtClean="0">
              <a:solidFill>
                <a:srgbClr val="0000FF"/>
              </a:solidFill>
            </a:endParaRPr>
          </a:p>
          <a:p>
            <a:pPr defTabSz="914400"/>
            <a:r>
              <a:rPr lang="en-US" sz="1400" dirty="0" smtClean="0">
                <a:solidFill>
                  <a:srgbClr val="0000FF"/>
                </a:solidFill>
              </a:rPr>
              <a:t>spin str.</a:t>
            </a:r>
            <a:endParaRPr lang="en-US" sz="1400" dirty="0">
              <a:solidFill>
                <a:srgbClr val="0000FF"/>
              </a:solidFill>
            </a:endParaRPr>
          </a:p>
        </p:txBody>
      </p:sp>
      <p:cxnSp>
        <p:nvCxnSpPr>
          <p:cNvPr id="89" name="Straight Connector 88"/>
          <p:cNvCxnSpPr/>
          <p:nvPr/>
        </p:nvCxnSpPr>
        <p:spPr>
          <a:xfrm flipV="1">
            <a:off x="1724020" y="3703494"/>
            <a:ext cx="1294365" cy="2"/>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242056" y="3701292"/>
            <a:ext cx="1294365" cy="2"/>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174426" y="3940808"/>
            <a:ext cx="1230400" cy="369332"/>
          </a:xfrm>
          <a:prstGeom prst="rect">
            <a:avLst/>
          </a:prstGeom>
          <a:noFill/>
        </p:spPr>
        <p:txBody>
          <a:bodyPr wrap="none" rtlCol="0">
            <a:spAutoFit/>
          </a:bodyPr>
          <a:lstStyle/>
          <a:p>
            <a:r>
              <a:rPr lang="en-US" dirty="0" smtClean="0">
                <a:solidFill>
                  <a:srgbClr val="FFFF00"/>
                </a:solidFill>
              </a:rPr>
              <a:t>Installation</a:t>
            </a:r>
            <a:endParaRPr lang="en-US" dirty="0">
              <a:solidFill>
                <a:srgbClr val="FFFF00"/>
              </a:solidFill>
            </a:endParaRPr>
          </a:p>
        </p:txBody>
      </p:sp>
      <p:sp>
        <p:nvSpPr>
          <p:cNvPr id="105" name="TextBox 104"/>
          <p:cNvSpPr txBox="1"/>
          <p:nvPr/>
        </p:nvSpPr>
        <p:spPr>
          <a:xfrm>
            <a:off x="1548385" y="3316117"/>
            <a:ext cx="1600093" cy="369332"/>
          </a:xfrm>
          <a:prstGeom prst="rect">
            <a:avLst/>
          </a:prstGeom>
          <a:noFill/>
        </p:spPr>
        <p:txBody>
          <a:bodyPr wrap="none" rtlCol="0">
            <a:spAutoFit/>
          </a:bodyPr>
          <a:lstStyle/>
          <a:p>
            <a:r>
              <a:rPr lang="en-US" dirty="0" smtClean="0">
                <a:solidFill>
                  <a:srgbClr val="FFFF00"/>
                </a:solidFill>
              </a:rPr>
              <a:t>  &lt; 6 GeV beam</a:t>
            </a:r>
            <a:endParaRPr lang="en-US" dirty="0">
              <a:solidFill>
                <a:srgbClr val="FFFF00"/>
              </a:solidFill>
            </a:endParaRPr>
          </a:p>
        </p:txBody>
      </p:sp>
      <p:sp>
        <p:nvSpPr>
          <p:cNvPr id="110" name="Rectangle 109"/>
          <p:cNvSpPr/>
          <p:nvPr/>
        </p:nvSpPr>
        <p:spPr>
          <a:xfrm>
            <a:off x="1619602" y="3305074"/>
            <a:ext cx="2340582" cy="2285855"/>
          </a:xfrm>
          <a:prstGeom prst="rect">
            <a:avLst/>
          </a:prstGeom>
          <a:noFill/>
          <a:ln w="127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16" name="Straight Arrow Connector 115"/>
          <p:cNvCxnSpPr/>
          <p:nvPr/>
        </p:nvCxnSpPr>
        <p:spPr>
          <a:xfrm rot="5400000">
            <a:off x="2189846" y="5057159"/>
            <a:ext cx="952720" cy="1588"/>
          </a:xfrm>
          <a:prstGeom prst="straightConnector1">
            <a:avLst/>
          </a:prstGeom>
          <a:ln w="19050" cap="flat" cmpd="sng" algn="ctr">
            <a:solidFill>
              <a:srgbClr val="FF000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648200" y="3320195"/>
            <a:ext cx="817143" cy="954107"/>
          </a:xfrm>
          <a:prstGeom prst="rect">
            <a:avLst/>
          </a:prstGeom>
          <a:noFill/>
        </p:spPr>
        <p:txBody>
          <a:bodyPr wrap="square" rtlCol="0">
            <a:spAutoFit/>
          </a:bodyPr>
          <a:lstStyle/>
          <a:p>
            <a:pPr defTabSz="914400"/>
            <a:r>
              <a:rPr lang="en-US" sz="1400" dirty="0" err="1" smtClean="0">
                <a:solidFill>
                  <a:srgbClr val="0000FF"/>
                </a:solidFill>
              </a:rPr>
              <a:t>pDVCS</a:t>
            </a:r>
            <a:endParaRPr lang="en-US" sz="1400" dirty="0" smtClean="0">
              <a:solidFill>
                <a:srgbClr val="0000FF"/>
              </a:solidFill>
            </a:endParaRPr>
          </a:p>
          <a:p>
            <a:pPr defTabSz="914400"/>
            <a:r>
              <a:rPr lang="en-US" sz="1400" dirty="0" smtClean="0">
                <a:solidFill>
                  <a:srgbClr val="0000FF"/>
                </a:solidFill>
              </a:rPr>
              <a:t>&amp; GPDs</a:t>
            </a:r>
          </a:p>
          <a:p>
            <a:pPr defTabSz="914400"/>
            <a:r>
              <a:rPr lang="en-US" sz="1400" dirty="0" err="1" smtClean="0">
                <a:solidFill>
                  <a:srgbClr val="0000FF"/>
                </a:solidFill>
              </a:rPr>
              <a:t>pSIDIS</a:t>
            </a:r>
            <a:r>
              <a:rPr lang="en-US" sz="1400" dirty="0" smtClean="0">
                <a:solidFill>
                  <a:srgbClr val="0000FF"/>
                </a:solidFill>
              </a:rPr>
              <a:t> &amp;</a:t>
            </a:r>
          </a:p>
          <a:p>
            <a:pPr defTabSz="914400"/>
            <a:r>
              <a:rPr lang="en-US" sz="1400" dirty="0" err="1" smtClean="0">
                <a:solidFill>
                  <a:srgbClr val="0000FF"/>
                </a:solidFill>
              </a:rPr>
              <a:t>TMDs</a:t>
            </a:r>
            <a:endParaRPr lang="en-US" sz="1400" dirty="0">
              <a:solidFill>
                <a:srgbClr val="0000FF"/>
              </a:solidFill>
            </a:endParaRPr>
          </a:p>
        </p:txBody>
      </p:sp>
      <p:sp>
        <p:nvSpPr>
          <p:cNvPr id="120" name="TextBox 119"/>
          <p:cNvSpPr txBox="1"/>
          <p:nvPr/>
        </p:nvSpPr>
        <p:spPr>
          <a:xfrm>
            <a:off x="5486400" y="3295355"/>
            <a:ext cx="870090" cy="954107"/>
          </a:xfrm>
          <a:prstGeom prst="rect">
            <a:avLst/>
          </a:prstGeom>
          <a:noFill/>
          <a:ln w="19050" cap="flat" cmpd="sng" algn="ctr">
            <a:noFill/>
            <a:prstDash val="sysDot"/>
            <a:round/>
            <a:headEnd type="none" w="med" len="med"/>
            <a:tailEnd type="none" w="med" len="med"/>
          </a:ln>
        </p:spPr>
        <p:txBody>
          <a:bodyPr wrap="square" rtlCol="0">
            <a:spAutoFit/>
          </a:bodyPr>
          <a:lstStyle/>
          <a:p>
            <a:r>
              <a:rPr lang="en-US" sz="1400" dirty="0" smtClean="0">
                <a:solidFill>
                  <a:srgbClr val="0000FF"/>
                </a:solidFill>
              </a:rPr>
              <a:t> </a:t>
            </a:r>
            <a:r>
              <a:rPr lang="en-US" sz="1400" dirty="0" err="1" smtClean="0">
                <a:solidFill>
                  <a:srgbClr val="0000FF"/>
                </a:solidFill>
              </a:rPr>
              <a:t>nDVCS</a:t>
            </a:r>
            <a:r>
              <a:rPr lang="en-US" sz="1400" dirty="0" smtClean="0">
                <a:solidFill>
                  <a:srgbClr val="0000FF"/>
                </a:solidFill>
              </a:rPr>
              <a:t> </a:t>
            </a:r>
          </a:p>
          <a:p>
            <a:r>
              <a:rPr lang="en-US" sz="1400" dirty="0" smtClean="0">
                <a:solidFill>
                  <a:srgbClr val="0000FF"/>
                </a:solidFill>
              </a:rPr>
              <a:t> &amp; GPDs</a:t>
            </a:r>
          </a:p>
          <a:p>
            <a:r>
              <a:rPr lang="en-US" sz="1400" dirty="0" err="1" smtClean="0">
                <a:solidFill>
                  <a:srgbClr val="0000FF"/>
                </a:solidFill>
              </a:rPr>
              <a:t>nSIDIS</a:t>
            </a:r>
            <a:r>
              <a:rPr lang="en-US" sz="1400" dirty="0" smtClean="0">
                <a:solidFill>
                  <a:srgbClr val="0000FF"/>
                </a:solidFill>
              </a:rPr>
              <a:t> </a:t>
            </a:r>
          </a:p>
          <a:p>
            <a:r>
              <a:rPr lang="en-US" sz="1400" dirty="0" smtClean="0">
                <a:solidFill>
                  <a:srgbClr val="0000FF"/>
                </a:solidFill>
              </a:rPr>
              <a:t>&amp; </a:t>
            </a:r>
            <a:r>
              <a:rPr lang="en-US" sz="1400" dirty="0" err="1" smtClean="0">
                <a:solidFill>
                  <a:srgbClr val="0000FF"/>
                </a:solidFill>
              </a:rPr>
              <a:t>TMDs</a:t>
            </a:r>
            <a:r>
              <a:rPr lang="en-US" sz="1400" dirty="0" smtClean="0">
                <a:solidFill>
                  <a:srgbClr val="0000FF"/>
                </a:solidFill>
              </a:rPr>
              <a:t> </a:t>
            </a:r>
            <a:endParaRPr lang="en-US" sz="1400" dirty="0">
              <a:solidFill>
                <a:srgbClr val="0000FF"/>
              </a:solidFill>
            </a:endParaRPr>
          </a:p>
        </p:txBody>
      </p:sp>
      <p:cxnSp>
        <p:nvCxnSpPr>
          <p:cNvPr id="122" name="Straight Arrow Connector 121"/>
          <p:cNvCxnSpPr/>
          <p:nvPr/>
        </p:nvCxnSpPr>
        <p:spPr>
          <a:xfrm rot="5400000">
            <a:off x="4401234" y="5045322"/>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3" name="Straight Arrow Connector 122"/>
          <p:cNvCxnSpPr/>
          <p:nvPr/>
        </p:nvCxnSpPr>
        <p:spPr>
          <a:xfrm rot="5400000">
            <a:off x="5386562" y="5054163"/>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rot="5400000">
            <a:off x="6200651" y="5051961"/>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p:nvPr/>
        </p:nvCxnSpPr>
        <p:spPr>
          <a:xfrm rot="5400000">
            <a:off x="6562868" y="5038716"/>
            <a:ext cx="952720" cy="1588"/>
          </a:xfrm>
          <a:prstGeom prst="straightConnector1">
            <a:avLst/>
          </a:prstGeom>
          <a:ln w="28575" cap="flat" cmpd="sng" algn="ctr">
            <a:solidFill>
              <a:srgbClr val="0000FF"/>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6" name="Rectangle 125"/>
          <p:cNvSpPr/>
          <p:nvPr/>
        </p:nvSpPr>
        <p:spPr>
          <a:xfrm>
            <a:off x="4076294" y="3302872"/>
            <a:ext cx="3395710" cy="2285855"/>
          </a:xfrm>
          <a:prstGeom prst="rect">
            <a:avLst/>
          </a:prstGeom>
          <a:no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2" name="TextBox 131"/>
          <p:cNvSpPr txBox="1"/>
          <p:nvPr/>
        </p:nvSpPr>
        <p:spPr>
          <a:xfrm>
            <a:off x="7329212" y="3438914"/>
            <a:ext cx="1220512" cy="738664"/>
          </a:xfrm>
          <a:prstGeom prst="rect">
            <a:avLst/>
          </a:prstGeom>
          <a:noFill/>
          <a:ln w="19050" cap="flat" cmpd="sng" algn="ctr">
            <a:noFill/>
            <a:prstDash val="sysDot"/>
            <a:round/>
            <a:headEnd type="none" w="med" len="med"/>
            <a:tailEnd type="none" w="med" len="med"/>
          </a:ln>
        </p:spPr>
        <p:txBody>
          <a:bodyPr wrap="square" rtlCol="0">
            <a:spAutoFit/>
          </a:bodyPr>
          <a:lstStyle/>
          <a:p>
            <a:r>
              <a:rPr lang="en-US" sz="1400" dirty="0" smtClean="0">
                <a:solidFill>
                  <a:srgbClr val="008000"/>
                </a:solidFill>
              </a:rPr>
              <a:t>Proton </a:t>
            </a:r>
            <a:r>
              <a:rPr lang="en-US" sz="1400" dirty="0" err="1" smtClean="0">
                <a:solidFill>
                  <a:srgbClr val="008000"/>
                </a:solidFill>
              </a:rPr>
              <a:t>TMDs</a:t>
            </a:r>
            <a:r>
              <a:rPr lang="en-US" sz="1400" dirty="0" smtClean="0">
                <a:solidFill>
                  <a:srgbClr val="008000"/>
                </a:solidFill>
              </a:rPr>
              <a:t> Transverse spin structure</a:t>
            </a:r>
            <a:endParaRPr lang="en-US" sz="1400" dirty="0">
              <a:solidFill>
                <a:srgbClr val="008000"/>
              </a:solidFill>
            </a:endParaRPr>
          </a:p>
        </p:txBody>
      </p:sp>
      <p:cxnSp>
        <p:nvCxnSpPr>
          <p:cNvPr id="133" name="Straight Arrow Connector 132"/>
          <p:cNvCxnSpPr/>
          <p:nvPr/>
        </p:nvCxnSpPr>
        <p:spPr>
          <a:xfrm rot="5400000">
            <a:off x="7013429" y="5036514"/>
            <a:ext cx="952720" cy="1588"/>
          </a:xfrm>
          <a:prstGeom prst="straightConnector1">
            <a:avLst/>
          </a:prstGeom>
          <a:ln w="28575" cap="flat" cmpd="sng" algn="ctr">
            <a:solidFill>
              <a:srgbClr val="008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rot="5400000">
            <a:off x="2799446" y="5085446"/>
            <a:ext cx="952720" cy="1588"/>
          </a:xfrm>
          <a:prstGeom prst="straightConnector1">
            <a:avLst/>
          </a:prstGeom>
          <a:ln w="28575" cap="flat" cmpd="sng" algn="ctr">
            <a:solidFill>
              <a:srgbClr val="FFFF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rot="5400000">
            <a:off x="3410634" y="5085446"/>
            <a:ext cx="952720" cy="1588"/>
          </a:xfrm>
          <a:prstGeom prst="straightConnector1">
            <a:avLst/>
          </a:prstGeom>
          <a:ln w="28575" cap="flat" cmpd="sng" algn="ctr">
            <a:solidFill>
              <a:srgbClr val="FFFF00"/>
            </a:solidFill>
            <a:prstDash val="sys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352800" y="3757136"/>
            <a:ext cx="838200" cy="738664"/>
          </a:xfrm>
          <a:prstGeom prst="rect">
            <a:avLst/>
          </a:prstGeom>
          <a:noFill/>
        </p:spPr>
        <p:txBody>
          <a:bodyPr wrap="square" rtlCol="0">
            <a:spAutoFit/>
          </a:bodyPr>
          <a:lstStyle/>
          <a:p>
            <a:pPr defTabSz="914400"/>
            <a:r>
              <a:rPr lang="en-US" sz="1400" dirty="0" smtClean="0">
                <a:solidFill>
                  <a:srgbClr val="FFFF00"/>
                </a:solidFill>
              </a:rPr>
              <a:t>Heavy Photon Search </a:t>
            </a:r>
            <a:endParaRPr lang="en-US" sz="1400" dirty="0">
              <a:solidFill>
                <a:srgbClr val="FFFF00"/>
              </a:solidFill>
            </a:endParaRPr>
          </a:p>
        </p:txBody>
      </p:sp>
      <p:cxnSp>
        <p:nvCxnSpPr>
          <p:cNvPr id="61" name="Straight Connector 60"/>
          <p:cNvCxnSpPr/>
          <p:nvPr/>
        </p:nvCxnSpPr>
        <p:spPr>
          <a:xfrm>
            <a:off x="4140200" y="3005383"/>
            <a:ext cx="369332" cy="1588"/>
          </a:xfrm>
          <a:prstGeom prst="line">
            <a:avLst/>
          </a:prstGeom>
          <a:ln w="28575" cap="flat" cmpd="sng" algn="ctr">
            <a:solidFill>
              <a:srgbClr val="0000FF"/>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50538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rcRect l="64216" t="20607" r="6525" b="10532"/>
          <a:stretch>
            <a:fillRect/>
          </a:stretch>
        </p:blipFill>
        <p:spPr>
          <a:xfrm>
            <a:off x="2971926" y="1942932"/>
            <a:ext cx="2743074" cy="4442858"/>
          </a:xfrm>
          <a:prstGeom prst="rect">
            <a:avLst/>
          </a:prstGeom>
        </p:spPr>
      </p:pic>
      <p:sp>
        <p:nvSpPr>
          <p:cNvPr id="2" name="Title 1"/>
          <p:cNvSpPr>
            <a:spLocks noGrp="1"/>
          </p:cNvSpPr>
          <p:nvPr>
            <p:ph type="title"/>
          </p:nvPr>
        </p:nvSpPr>
        <p:spPr>
          <a:xfrm>
            <a:off x="0" y="0"/>
            <a:ext cx="9144000" cy="639763"/>
          </a:xfrm>
        </p:spPr>
        <p:txBody>
          <a:bodyPr/>
          <a:lstStyle/>
          <a:p>
            <a:r>
              <a:rPr lang="en-US" dirty="0" smtClean="0"/>
              <a:t>Exclusive J/ψ production near threshold</a:t>
            </a:r>
            <a:endParaRPr lang="en-US" dirty="0"/>
          </a:p>
        </p:txBody>
      </p:sp>
      <p:pic>
        <p:nvPicPr>
          <p:cNvPr id="10" name="Picture 9"/>
          <p:cNvPicPr>
            <a:picLocks noChangeAspect="1"/>
          </p:cNvPicPr>
          <p:nvPr/>
        </p:nvPicPr>
        <p:blipFill>
          <a:blip r:embed="rId3"/>
          <a:srcRect r="51652"/>
          <a:stretch>
            <a:fillRect/>
          </a:stretch>
        </p:blipFill>
        <p:spPr>
          <a:xfrm>
            <a:off x="5664200" y="913367"/>
            <a:ext cx="2882900" cy="2713729"/>
          </a:xfrm>
          <a:prstGeom prst="rect">
            <a:avLst/>
          </a:prstGeom>
        </p:spPr>
      </p:pic>
      <p:sp>
        <p:nvSpPr>
          <p:cNvPr id="9" name="TextBox 8"/>
          <p:cNvSpPr txBox="1"/>
          <p:nvPr/>
        </p:nvSpPr>
        <p:spPr>
          <a:xfrm>
            <a:off x="221551" y="1968332"/>
            <a:ext cx="3034196" cy="830997"/>
          </a:xfrm>
          <a:prstGeom prst="rect">
            <a:avLst/>
          </a:prstGeom>
          <a:noFill/>
        </p:spPr>
        <p:txBody>
          <a:bodyPr wrap="square" rtlCol="0">
            <a:spAutoFit/>
          </a:bodyPr>
          <a:lstStyle/>
          <a:p>
            <a:r>
              <a:rPr lang="en-US" sz="1600" b="1" dirty="0" smtClean="0">
                <a:solidFill>
                  <a:srgbClr val="000090"/>
                </a:solidFill>
                <a:latin typeface="Calibri"/>
                <a:cs typeface="Calibri"/>
              </a:rPr>
              <a:t>J/ψ production at high W</a:t>
            </a:r>
          </a:p>
          <a:p>
            <a:r>
              <a:rPr lang="en-US" sz="1600" dirty="0" smtClean="0">
                <a:latin typeface="Calibri"/>
                <a:cs typeface="Calibri"/>
              </a:rPr>
              <a:t> </a:t>
            </a:r>
          </a:p>
          <a:p>
            <a:r>
              <a:rPr lang="en-US" sz="1600" dirty="0" smtClean="0">
                <a:latin typeface="Calibri"/>
                <a:cs typeface="Calibri"/>
              </a:rPr>
              <a:t>Access to gluon GPDs at small </a:t>
            </a:r>
            <a:r>
              <a:rPr lang="en-US" sz="1600" dirty="0" err="1" smtClean="0">
                <a:latin typeface="Calibri"/>
                <a:cs typeface="Calibri"/>
              </a:rPr>
              <a:t>x</a:t>
            </a:r>
            <a:r>
              <a:rPr lang="en-US" sz="1600" dirty="0" smtClean="0">
                <a:latin typeface="Calibri"/>
                <a:cs typeface="Calibri"/>
              </a:rPr>
              <a:t>.   </a:t>
            </a:r>
            <a:endParaRPr lang="en-US" sz="1600" dirty="0">
              <a:latin typeface="Calibri"/>
              <a:cs typeface="Calibri"/>
            </a:endParaRPr>
          </a:p>
        </p:txBody>
      </p:sp>
      <p:sp>
        <p:nvSpPr>
          <p:cNvPr id="11" name="TextBox 10"/>
          <p:cNvSpPr txBox="1"/>
          <p:nvPr/>
        </p:nvSpPr>
        <p:spPr>
          <a:xfrm>
            <a:off x="208851" y="3314700"/>
            <a:ext cx="2970696" cy="2339102"/>
          </a:xfrm>
          <a:prstGeom prst="rect">
            <a:avLst/>
          </a:prstGeom>
          <a:noFill/>
        </p:spPr>
        <p:txBody>
          <a:bodyPr wrap="square" rtlCol="0">
            <a:spAutoFit/>
          </a:bodyPr>
          <a:lstStyle/>
          <a:p>
            <a:r>
              <a:rPr lang="en-US" sz="1600" b="1" dirty="0" smtClean="0">
                <a:solidFill>
                  <a:srgbClr val="000090"/>
                </a:solidFill>
                <a:latin typeface="Calibri"/>
                <a:cs typeface="Calibri"/>
              </a:rPr>
              <a:t>J/ψ production near threshold</a:t>
            </a:r>
          </a:p>
          <a:p>
            <a:endParaRPr lang="en-US" sz="1600" dirty="0" smtClean="0">
              <a:latin typeface="Calibri"/>
              <a:cs typeface="Calibri"/>
            </a:endParaRPr>
          </a:p>
          <a:p>
            <a:r>
              <a:rPr lang="en-US" sz="1600" dirty="0" smtClean="0">
                <a:latin typeface="Calibri"/>
                <a:cs typeface="Calibri"/>
              </a:rPr>
              <a:t>Large </a:t>
            </a:r>
            <a:r>
              <a:rPr lang="en-US" sz="1600" dirty="0" err="1" smtClean="0">
                <a:latin typeface="Calibri"/>
                <a:cs typeface="Calibri"/>
              </a:rPr>
              <a:t>t</a:t>
            </a:r>
            <a:r>
              <a:rPr lang="en-US" sz="1600" baseline="-25000" dirty="0" err="1" smtClean="0">
                <a:latin typeface="Calibri"/>
                <a:cs typeface="Calibri"/>
              </a:rPr>
              <a:t>min</a:t>
            </a:r>
            <a:r>
              <a:rPr lang="en-US" sz="1600" dirty="0" smtClean="0">
                <a:latin typeface="Calibri"/>
                <a:cs typeface="Calibri"/>
              </a:rPr>
              <a:t> implies large </a:t>
            </a:r>
            <a:r>
              <a:rPr lang="en-US" sz="1600" dirty="0" err="1" smtClean="0">
                <a:latin typeface="Calibri"/>
                <a:cs typeface="Calibri"/>
              </a:rPr>
              <a:t>skewness</a:t>
            </a:r>
            <a:r>
              <a:rPr lang="en-US" sz="1600" dirty="0" smtClean="0">
                <a:latin typeface="Calibri"/>
                <a:cs typeface="Calibri"/>
              </a:rPr>
              <a:t> </a:t>
            </a:r>
            <a:r>
              <a:rPr lang="en-US" sz="1600" i="1" dirty="0" smtClean="0">
                <a:latin typeface="Times New Roman"/>
                <a:cs typeface="Times New Roman"/>
              </a:rPr>
              <a:t>x</a:t>
            </a:r>
            <a:r>
              <a:rPr lang="en-US" sz="1600" baseline="-25000" dirty="0" smtClean="0">
                <a:latin typeface="Times New Roman"/>
                <a:cs typeface="Times New Roman"/>
              </a:rPr>
              <a:t>1</a:t>
            </a:r>
            <a:r>
              <a:rPr lang="en-US" sz="1600" dirty="0" smtClean="0">
                <a:latin typeface="Times New Roman"/>
                <a:cs typeface="Times New Roman"/>
              </a:rPr>
              <a:t>-</a:t>
            </a:r>
            <a:r>
              <a:rPr lang="en-US" sz="1600" i="1" dirty="0" smtClean="0">
                <a:latin typeface="Times New Roman"/>
                <a:cs typeface="Times New Roman"/>
              </a:rPr>
              <a:t>x</a:t>
            </a:r>
            <a:r>
              <a:rPr lang="en-US" sz="1600" baseline="-25000" dirty="0" smtClean="0">
                <a:latin typeface="Times New Roman"/>
                <a:cs typeface="Times New Roman"/>
              </a:rPr>
              <a:t>2</a:t>
            </a:r>
            <a:r>
              <a:rPr lang="en-US" sz="1600" dirty="0" smtClean="0">
                <a:latin typeface="Times New Roman"/>
                <a:cs typeface="Times New Roman"/>
              </a:rPr>
              <a:t>  </a:t>
            </a:r>
          </a:p>
          <a:p>
            <a:endParaRPr lang="en-US" dirty="0" smtClean="0">
              <a:latin typeface="Times New Roman"/>
              <a:cs typeface="Times New Roman"/>
            </a:endParaRPr>
          </a:p>
          <a:p>
            <a:r>
              <a:rPr lang="en-US" sz="1600" dirty="0" smtClean="0">
                <a:latin typeface="Calibri"/>
                <a:cs typeface="Calibri"/>
              </a:rPr>
              <a:t>More natural interpretation in terms of a </a:t>
            </a:r>
            <a:r>
              <a:rPr lang="en-US" sz="1600" dirty="0" err="1" smtClean="0">
                <a:latin typeface="Calibri"/>
                <a:cs typeface="Calibri"/>
              </a:rPr>
              <a:t>gluonic</a:t>
            </a:r>
            <a:r>
              <a:rPr lang="en-US" sz="1600" dirty="0" smtClean="0">
                <a:latin typeface="Calibri"/>
                <a:cs typeface="Calibri"/>
              </a:rPr>
              <a:t> form factor sensitive to non-perturbative gluon field.</a:t>
            </a:r>
            <a:endParaRPr lang="en-US" sz="1600" dirty="0">
              <a:latin typeface="Calibri"/>
              <a:cs typeface="Calibri"/>
            </a:endParaRPr>
          </a:p>
        </p:txBody>
      </p:sp>
      <p:pic>
        <p:nvPicPr>
          <p:cNvPr id="12" name="Picture 11"/>
          <p:cNvPicPr>
            <a:picLocks noChangeAspect="1"/>
          </p:cNvPicPr>
          <p:nvPr/>
        </p:nvPicPr>
        <p:blipFill>
          <a:blip r:embed="rId3"/>
          <a:srcRect l="52357"/>
          <a:stretch>
            <a:fillRect/>
          </a:stretch>
        </p:blipFill>
        <p:spPr>
          <a:xfrm>
            <a:off x="5767760" y="3582874"/>
            <a:ext cx="2766639" cy="2642825"/>
          </a:xfrm>
          <a:prstGeom prst="rect">
            <a:avLst/>
          </a:prstGeom>
        </p:spPr>
      </p:pic>
      <p:pic>
        <p:nvPicPr>
          <p:cNvPr id="13" name="Picture 12"/>
          <p:cNvPicPr>
            <a:picLocks noChangeAspect="1"/>
          </p:cNvPicPr>
          <p:nvPr/>
        </p:nvPicPr>
        <p:blipFill>
          <a:blip r:embed="rId2"/>
          <a:srcRect l="15856" t="15885" r="80351" b="78504"/>
          <a:stretch>
            <a:fillRect/>
          </a:stretch>
        </p:blipFill>
        <p:spPr>
          <a:xfrm>
            <a:off x="88900" y="736207"/>
            <a:ext cx="355600" cy="393061"/>
          </a:xfrm>
          <a:prstGeom prst="rect">
            <a:avLst/>
          </a:prstGeom>
        </p:spPr>
      </p:pic>
      <p:sp>
        <p:nvSpPr>
          <p:cNvPr id="14" name="TextBox 13"/>
          <p:cNvSpPr txBox="1"/>
          <p:nvPr/>
        </p:nvSpPr>
        <p:spPr>
          <a:xfrm>
            <a:off x="330200" y="811767"/>
            <a:ext cx="3486251" cy="584776"/>
          </a:xfrm>
          <a:prstGeom prst="rect">
            <a:avLst/>
          </a:prstGeom>
          <a:solidFill>
            <a:srgbClr val="FFFFFF"/>
          </a:solidFill>
        </p:spPr>
        <p:txBody>
          <a:bodyPr wrap="square" rtlCol="0">
            <a:spAutoFit/>
          </a:bodyPr>
          <a:lstStyle/>
          <a:p>
            <a:r>
              <a:rPr lang="en-US" sz="1600" dirty="0" smtClean="0">
                <a:latin typeface="Calibri"/>
                <a:cs typeface="Calibri"/>
              </a:rPr>
              <a:t>produced in small-size configurations </a:t>
            </a:r>
          </a:p>
          <a:p>
            <a:r>
              <a:rPr lang="en-US" sz="1600" dirty="0" smtClean="0">
                <a:latin typeface="Calibri"/>
                <a:cs typeface="Calibri"/>
              </a:rPr>
              <a:t>	- probes small distances ~ 1/M</a:t>
            </a:r>
            <a:r>
              <a:rPr lang="en-US" sz="1600" baseline="-25000" dirty="0" smtClean="0">
                <a:latin typeface="Calibri"/>
                <a:cs typeface="Calibri"/>
              </a:rPr>
              <a:t>J/</a:t>
            </a:r>
            <a:r>
              <a:rPr lang="en-US" sz="1600" baseline="-25000" dirty="0" smtClean="0"/>
              <a:t>ψ</a:t>
            </a:r>
            <a:endParaRPr lang="en-US" sz="1600" baseline="-25000" dirty="0">
              <a:latin typeface="Calibri"/>
              <a:cs typeface="Calibri"/>
            </a:endParaRPr>
          </a:p>
        </p:txBody>
      </p:sp>
      <p:sp>
        <p:nvSpPr>
          <p:cNvPr id="8" name="TextBox 7"/>
          <p:cNvSpPr txBox="1"/>
          <p:nvPr/>
        </p:nvSpPr>
        <p:spPr>
          <a:xfrm>
            <a:off x="4567923" y="799067"/>
            <a:ext cx="1199837" cy="584776"/>
          </a:xfrm>
          <a:prstGeom prst="rect">
            <a:avLst/>
          </a:prstGeom>
          <a:solidFill>
            <a:srgbClr val="FFFFFF"/>
          </a:solidFill>
          <a:ln>
            <a:solidFill>
              <a:srgbClr val="000000"/>
            </a:solidFill>
          </a:ln>
        </p:spPr>
        <p:txBody>
          <a:bodyPr wrap="square" rtlCol="0">
            <a:spAutoFit/>
          </a:bodyPr>
          <a:lstStyle/>
          <a:p>
            <a:r>
              <a:rPr lang="en-US" sz="1600" dirty="0" smtClean="0">
                <a:latin typeface="Calibri"/>
                <a:cs typeface="Calibri"/>
              </a:rPr>
              <a:t>E12-12-001</a:t>
            </a:r>
          </a:p>
          <a:p>
            <a:r>
              <a:rPr lang="en-US" sz="1600" dirty="0" smtClean="0">
                <a:latin typeface="Calibri"/>
                <a:cs typeface="Calibri"/>
              </a:rPr>
              <a:t>E12-12-006</a:t>
            </a:r>
            <a:endParaRPr lang="en-US" sz="1600" dirty="0">
              <a:latin typeface="Calibri"/>
              <a:cs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Gluonic</a:t>
            </a:r>
            <a:r>
              <a:rPr lang="en-US" dirty="0" smtClean="0"/>
              <a:t> </a:t>
            </a:r>
            <a:r>
              <a:rPr lang="en-US" dirty="0" err="1" smtClean="0"/>
              <a:t>d.o.f</a:t>
            </a:r>
            <a:r>
              <a:rPr lang="en-US" dirty="0" smtClean="0"/>
              <a:t>. in meson excitations</a:t>
            </a:r>
            <a:endParaRPr lang="en-US" dirty="0"/>
          </a:p>
        </p:txBody>
      </p:sp>
      <p:pic>
        <p:nvPicPr>
          <p:cNvPr id="3" name="Picture 2"/>
          <p:cNvPicPr>
            <a:picLocks noChangeAspect="1"/>
          </p:cNvPicPr>
          <p:nvPr/>
        </p:nvPicPr>
        <p:blipFill>
          <a:blip r:embed="rId2"/>
          <a:srcRect l="16821" r="15741" b="28940"/>
          <a:stretch>
            <a:fillRect/>
          </a:stretch>
        </p:blipFill>
        <p:spPr>
          <a:xfrm>
            <a:off x="5374" y="868363"/>
            <a:ext cx="5549900" cy="5173208"/>
          </a:xfrm>
          <a:prstGeom prst="rect">
            <a:avLst/>
          </a:prstGeom>
        </p:spPr>
      </p:pic>
      <p:sp>
        <p:nvSpPr>
          <p:cNvPr id="4" name="TextBox 3"/>
          <p:cNvSpPr txBox="1"/>
          <p:nvPr/>
        </p:nvSpPr>
        <p:spPr>
          <a:xfrm>
            <a:off x="1365250" y="766763"/>
            <a:ext cx="3211975" cy="369332"/>
          </a:xfrm>
          <a:prstGeom prst="rect">
            <a:avLst/>
          </a:prstGeom>
          <a:noFill/>
        </p:spPr>
        <p:txBody>
          <a:bodyPr wrap="none" rtlCol="0">
            <a:spAutoFit/>
          </a:bodyPr>
          <a:lstStyle/>
          <a:p>
            <a:r>
              <a:rPr lang="en-US" dirty="0" err="1" smtClean="0"/>
              <a:t>Isoscalar</a:t>
            </a:r>
            <a:r>
              <a:rPr lang="en-US" dirty="0" smtClean="0"/>
              <a:t> mesons from LQCD </a:t>
            </a:r>
            <a:endParaRPr lang="en-US" dirty="0"/>
          </a:p>
        </p:txBody>
      </p:sp>
      <p:pic>
        <p:nvPicPr>
          <p:cNvPr id="5" name="Picture 3"/>
          <p:cNvPicPr>
            <a:picLocks noChangeAspect="1" noChangeArrowheads="1"/>
          </p:cNvPicPr>
          <p:nvPr/>
        </p:nvPicPr>
        <p:blipFill>
          <a:blip r:embed="rId3"/>
          <a:srcRect l="42999" t="12903" r="4167" b="54108"/>
          <a:stretch>
            <a:fillRect/>
          </a:stretch>
        </p:blipFill>
        <p:spPr bwMode="auto">
          <a:xfrm>
            <a:off x="5580674" y="1140499"/>
            <a:ext cx="3563326" cy="1429663"/>
          </a:xfrm>
          <a:prstGeom prst="rect">
            <a:avLst/>
          </a:prstGeom>
          <a:noFill/>
          <a:ln w="9525">
            <a:noFill/>
            <a:miter lim="800000"/>
            <a:headEnd/>
            <a:tailEnd/>
          </a:ln>
        </p:spPr>
      </p:pic>
      <p:pic>
        <p:nvPicPr>
          <p:cNvPr id="7" name="Picture 5"/>
          <p:cNvPicPr>
            <a:picLocks noChangeAspect="1" noChangeArrowheads="1"/>
          </p:cNvPicPr>
          <p:nvPr/>
        </p:nvPicPr>
        <p:blipFill>
          <a:blip r:embed="rId3"/>
          <a:srcRect l="52703" t="56544" r="8021"/>
          <a:stretch>
            <a:fillRect/>
          </a:stretch>
        </p:blipFill>
        <p:spPr bwMode="auto">
          <a:xfrm>
            <a:off x="5860893" y="2620275"/>
            <a:ext cx="3106126" cy="2208249"/>
          </a:xfrm>
          <a:prstGeom prst="rect">
            <a:avLst/>
          </a:prstGeom>
          <a:noFill/>
          <a:ln w="9525">
            <a:solidFill>
              <a:schemeClr val="tx1"/>
            </a:solidFill>
            <a:miter lim="800000"/>
            <a:headEnd/>
            <a:tailEnd/>
          </a:ln>
        </p:spPr>
      </p:pic>
      <p:sp>
        <p:nvSpPr>
          <p:cNvPr id="15" name="TextBox 14"/>
          <p:cNvSpPr txBox="1"/>
          <p:nvPr/>
        </p:nvSpPr>
        <p:spPr>
          <a:xfrm>
            <a:off x="5580674" y="5001540"/>
            <a:ext cx="3386345" cy="1200329"/>
          </a:xfrm>
          <a:prstGeom prst="rect">
            <a:avLst/>
          </a:prstGeom>
          <a:noFill/>
        </p:spPr>
        <p:txBody>
          <a:bodyPr wrap="square" rtlCol="0">
            <a:spAutoFit/>
          </a:bodyPr>
          <a:lstStyle/>
          <a:p>
            <a:r>
              <a:rPr lang="en-US" dirty="0" smtClean="0"/>
              <a:t>Real photons may be a good probe of exotic mesons. </a:t>
            </a:r>
          </a:p>
          <a:p>
            <a:r>
              <a:rPr lang="en-US" dirty="0" smtClean="0"/>
              <a:t>Large program is in preparation with the GlueX experiment.</a:t>
            </a:r>
            <a:endParaRPr lang="en-US" dirty="0"/>
          </a:p>
        </p:txBody>
      </p:sp>
      <p:grpSp>
        <p:nvGrpSpPr>
          <p:cNvPr id="6" name="Group 11"/>
          <p:cNvGrpSpPr/>
          <p:nvPr/>
        </p:nvGrpSpPr>
        <p:grpSpPr>
          <a:xfrm>
            <a:off x="2961056" y="4704975"/>
            <a:ext cx="2231801" cy="830997"/>
            <a:chOff x="2961056" y="4831975"/>
            <a:chExt cx="2231801" cy="830997"/>
          </a:xfrm>
        </p:grpSpPr>
        <p:sp>
          <p:nvSpPr>
            <p:cNvPr id="8" name="TextBox 7"/>
            <p:cNvSpPr txBox="1"/>
            <p:nvPr/>
          </p:nvSpPr>
          <p:spPr>
            <a:xfrm>
              <a:off x="2961056" y="4831975"/>
              <a:ext cx="2231801" cy="830997"/>
            </a:xfrm>
            <a:prstGeom prst="rect">
              <a:avLst/>
            </a:prstGeom>
            <a:noFill/>
          </p:spPr>
          <p:txBody>
            <a:bodyPr wrap="none" rtlCol="0">
              <a:spAutoFit/>
            </a:bodyPr>
            <a:lstStyle/>
            <a:p>
              <a:r>
                <a:rPr lang="en-US" sz="1600" dirty="0" smtClean="0">
                  <a:solidFill>
                    <a:srgbClr val="00F600"/>
                  </a:solidFill>
                </a:rPr>
                <a:t>           </a:t>
              </a:r>
              <a:r>
                <a:rPr lang="en-US" sz="1600" dirty="0" err="1" smtClean="0"/>
                <a:t>ss</a:t>
              </a:r>
              <a:r>
                <a:rPr lang="en-US" sz="1600" dirty="0" smtClean="0"/>
                <a:t>-bar</a:t>
              </a:r>
            </a:p>
            <a:p>
              <a:r>
                <a:rPr lang="en-US" sz="1600" dirty="0" smtClean="0"/>
                <a:t>           </a:t>
              </a:r>
              <a:r>
                <a:rPr lang="en-US" sz="1600" dirty="0" err="1" smtClean="0"/>
                <a:t>uu</a:t>
              </a:r>
              <a:r>
                <a:rPr lang="en-US" sz="1600" dirty="0" smtClean="0"/>
                <a:t>-bar + </a:t>
              </a:r>
              <a:r>
                <a:rPr lang="en-US" sz="1600" dirty="0" err="1" smtClean="0"/>
                <a:t>dd</a:t>
              </a:r>
              <a:r>
                <a:rPr lang="en-US" sz="1600" dirty="0" smtClean="0"/>
                <a:t>-bar</a:t>
              </a:r>
            </a:p>
            <a:p>
              <a:r>
                <a:rPr lang="en-US" sz="1600" dirty="0" smtClean="0">
                  <a:solidFill>
                    <a:schemeClr val="bg2">
                      <a:lumMod val="75000"/>
                    </a:schemeClr>
                  </a:solidFill>
                </a:rPr>
                <a:t>           </a:t>
              </a:r>
              <a:r>
                <a:rPr lang="en-US" sz="1600" dirty="0" err="1" smtClean="0"/>
                <a:t>isovector</a:t>
              </a:r>
              <a:endParaRPr lang="en-US" sz="1600" dirty="0"/>
            </a:p>
          </p:txBody>
        </p:sp>
        <p:sp>
          <p:nvSpPr>
            <p:cNvPr id="9" name="Rectangle 8"/>
            <p:cNvSpPr/>
            <p:nvPr/>
          </p:nvSpPr>
          <p:spPr bwMode="auto">
            <a:xfrm>
              <a:off x="3060701" y="4970429"/>
              <a:ext cx="533399" cy="188295"/>
            </a:xfrm>
            <a:prstGeom prst="rect">
              <a:avLst/>
            </a:prstGeom>
            <a:solidFill>
              <a:srgbClr val="00F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3073401" y="5199029"/>
              <a:ext cx="533399" cy="18829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3086101" y="5440329"/>
              <a:ext cx="533399" cy="188295"/>
            </a:xfrm>
            <a:prstGeom prst="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13" name="TextBox 12"/>
          <p:cNvSpPr txBox="1"/>
          <p:nvPr/>
        </p:nvSpPr>
        <p:spPr>
          <a:xfrm>
            <a:off x="1892519" y="5961194"/>
            <a:ext cx="2748206" cy="338554"/>
          </a:xfrm>
          <a:prstGeom prst="rect">
            <a:avLst/>
          </a:prstGeom>
          <a:noFill/>
        </p:spPr>
        <p:txBody>
          <a:bodyPr wrap="none" rtlCol="0">
            <a:spAutoFit/>
          </a:bodyPr>
          <a:lstStyle/>
          <a:p>
            <a:r>
              <a:rPr lang="en-US" sz="1600" i="1" dirty="0" smtClean="0">
                <a:latin typeface="Calibri"/>
                <a:cs typeface="Calibri"/>
              </a:rPr>
              <a:t>J. </a:t>
            </a:r>
            <a:r>
              <a:rPr lang="en-US" sz="1600" i="1" dirty="0" err="1" smtClean="0">
                <a:latin typeface="Calibri"/>
                <a:cs typeface="Calibri"/>
              </a:rPr>
              <a:t>Dudek</a:t>
            </a:r>
            <a:r>
              <a:rPr lang="en-US" sz="1600" i="1" dirty="0" smtClean="0">
                <a:latin typeface="Calibri"/>
                <a:cs typeface="Calibri"/>
              </a:rPr>
              <a:t> et al., arXiv:1208:124</a:t>
            </a:r>
          </a:p>
        </p:txBody>
      </p:sp>
    </p:spTree>
  </p:cSld>
  <p:clrMapOvr>
    <a:masterClrMapping/>
  </p:clrMapOvr>
  <p:transition>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Extracting an exotic J</a:t>
            </a:r>
            <a:r>
              <a:rPr lang="en-US" baseline="30000" dirty="0" smtClean="0"/>
              <a:t>PC</a:t>
            </a:r>
            <a:r>
              <a:rPr lang="en-US" dirty="0" smtClean="0"/>
              <a:t> signal in GlueX</a:t>
            </a:r>
            <a:endParaRPr lang="en-US" dirty="0"/>
          </a:p>
        </p:txBody>
      </p:sp>
      <p:pic>
        <p:nvPicPr>
          <p:cNvPr id="3" name="Picture 2"/>
          <p:cNvPicPr>
            <a:picLocks noChangeAspect="1"/>
          </p:cNvPicPr>
          <p:nvPr/>
        </p:nvPicPr>
        <p:blipFill>
          <a:blip r:embed="rId2"/>
          <a:srcRect l="7230"/>
          <a:stretch>
            <a:fillRect/>
          </a:stretch>
        </p:blipFill>
        <p:spPr>
          <a:xfrm>
            <a:off x="50800" y="766762"/>
            <a:ext cx="5505437" cy="5595937"/>
          </a:xfrm>
          <a:prstGeom prst="rect">
            <a:avLst/>
          </a:prstGeom>
        </p:spPr>
      </p:pic>
      <p:sp>
        <p:nvSpPr>
          <p:cNvPr id="5" name="TextBox 4"/>
          <p:cNvSpPr txBox="1"/>
          <p:nvPr/>
        </p:nvSpPr>
        <p:spPr>
          <a:xfrm>
            <a:off x="3262605" y="4762500"/>
            <a:ext cx="1334795" cy="523220"/>
          </a:xfrm>
          <a:prstGeom prst="rect">
            <a:avLst/>
          </a:prstGeom>
          <a:solidFill>
            <a:srgbClr val="FFFFFF"/>
          </a:solidFill>
        </p:spPr>
        <p:txBody>
          <a:bodyPr wrap="square" rtlCol="0">
            <a:spAutoFit/>
          </a:bodyPr>
          <a:lstStyle/>
          <a:p>
            <a:r>
              <a:rPr lang="en-US" sz="1400" dirty="0" smtClean="0">
                <a:latin typeface="Calibri"/>
                <a:cs typeface="Calibri"/>
              </a:rPr>
              <a:t>Phase motion </a:t>
            </a:r>
          </a:p>
          <a:p>
            <a:r>
              <a:rPr lang="en-US" sz="1400" dirty="0" smtClean="0">
                <a:latin typeface="Calibri"/>
                <a:cs typeface="Calibri"/>
              </a:rPr>
              <a:t>1</a:t>
            </a:r>
            <a:r>
              <a:rPr lang="en-US" sz="1400" baseline="30000" dirty="0" smtClean="0">
                <a:latin typeface="Calibri"/>
                <a:cs typeface="Calibri"/>
              </a:rPr>
              <a:t>+</a:t>
            </a:r>
            <a:r>
              <a:rPr lang="en-US" sz="1400" dirty="0" smtClean="0">
                <a:latin typeface="Calibri"/>
                <a:cs typeface="Calibri"/>
              </a:rPr>
              <a:t>(a</a:t>
            </a:r>
            <a:r>
              <a:rPr lang="en-US" sz="1400" baseline="-25000" dirty="0" smtClean="0">
                <a:latin typeface="Calibri"/>
                <a:cs typeface="Calibri"/>
              </a:rPr>
              <a:t>1</a:t>
            </a:r>
            <a:r>
              <a:rPr lang="en-US" sz="1400" dirty="0" smtClean="0">
                <a:latin typeface="Calibri"/>
                <a:cs typeface="Calibri"/>
              </a:rPr>
              <a:t>) – 1</a:t>
            </a:r>
            <a:r>
              <a:rPr lang="en-US" sz="1400" baseline="30000" dirty="0" smtClean="0">
                <a:latin typeface="Calibri"/>
                <a:cs typeface="Calibri"/>
              </a:rPr>
              <a:t>-</a:t>
            </a:r>
            <a:r>
              <a:rPr lang="en-US" sz="1400" dirty="0" smtClean="0">
                <a:latin typeface="Calibri"/>
                <a:cs typeface="Calibri"/>
              </a:rPr>
              <a:t>(π</a:t>
            </a:r>
            <a:r>
              <a:rPr lang="en-US" sz="1400" baseline="-25000" dirty="0" smtClean="0">
                <a:latin typeface="Calibri"/>
                <a:cs typeface="Calibri"/>
              </a:rPr>
              <a:t>1</a:t>
            </a:r>
            <a:r>
              <a:rPr lang="en-US" sz="1400" dirty="0" smtClean="0">
                <a:latin typeface="Calibri"/>
                <a:cs typeface="Calibri"/>
              </a:rPr>
              <a:t>)</a:t>
            </a:r>
            <a:endParaRPr lang="en-US" sz="1400" baseline="-25000" dirty="0">
              <a:latin typeface="Calibri"/>
              <a:cs typeface="Calibri"/>
            </a:endParaRPr>
          </a:p>
        </p:txBody>
      </p:sp>
      <p:sp>
        <p:nvSpPr>
          <p:cNvPr id="6" name="TextBox 5"/>
          <p:cNvSpPr txBox="1"/>
          <p:nvPr/>
        </p:nvSpPr>
        <p:spPr>
          <a:xfrm>
            <a:off x="3562752" y="5512544"/>
            <a:ext cx="1018227" cy="307777"/>
          </a:xfrm>
          <a:prstGeom prst="rect">
            <a:avLst/>
          </a:prstGeom>
          <a:noFill/>
        </p:spPr>
        <p:txBody>
          <a:bodyPr wrap="none" rtlCol="0">
            <a:spAutoFit/>
          </a:bodyPr>
          <a:lstStyle/>
          <a:p>
            <a:r>
              <a:rPr lang="en-US" sz="1400" dirty="0" smtClean="0">
                <a:solidFill>
                  <a:srgbClr val="FF0000"/>
                </a:solidFill>
                <a:latin typeface="Calibri"/>
                <a:cs typeface="Calibri"/>
              </a:rPr>
              <a:t>π</a:t>
            </a:r>
            <a:r>
              <a:rPr lang="en-US" sz="1400" baseline="-25000" dirty="0" smtClean="0">
                <a:solidFill>
                  <a:srgbClr val="FF0000"/>
                </a:solidFill>
                <a:latin typeface="Calibri"/>
                <a:cs typeface="Calibri"/>
              </a:rPr>
              <a:t>1</a:t>
            </a:r>
            <a:r>
              <a:rPr lang="en-US" sz="1400" dirty="0" smtClean="0">
                <a:solidFill>
                  <a:srgbClr val="FF0000"/>
                </a:solidFill>
                <a:latin typeface="Calibri"/>
                <a:cs typeface="Calibri"/>
              </a:rPr>
              <a:t> intensity </a:t>
            </a:r>
          </a:p>
        </p:txBody>
      </p:sp>
      <p:sp>
        <p:nvSpPr>
          <p:cNvPr id="7" name="TextBox 6"/>
          <p:cNvSpPr txBox="1"/>
          <p:nvPr/>
        </p:nvSpPr>
        <p:spPr>
          <a:xfrm>
            <a:off x="5308600" y="1408499"/>
            <a:ext cx="3289300" cy="1754327"/>
          </a:xfrm>
          <a:prstGeom prst="rect">
            <a:avLst/>
          </a:prstGeom>
          <a:noFill/>
        </p:spPr>
        <p:txBody>
          <a:bodyPr wrap="square" rtlCol="0">
            <a:spAutoFit/>
          </a:bodyPr>
          <a:lstStyle/>
          <a:p>
            <a:r>
              <a:rPr lang="en-US" dirty="0" smtClean="0"/>
              <a:t>Amplitude analysis of MC generated data shows that a very small exotic </a:t>
            </a:r>
            <a:r>
              <a:rPr lang="en-US" dirty="0" smtClean="0">
                <a:solidFill>
                  <a:srgbClr val="FF0000"/>
                </a:solidFill>
              </a:rPr>
              <a:t>π</a:t>
            </a:r>
            <a:r>
              <a:rPr lang="en-US" baseline="-25000" dirty="0" smtClean="0">
                <a:solidFill>
                  <a:srgbClr val="FF0000"/>
                </a:solidFill>
              </a:rPr>
              <a:t>1</a:t>
            </a:r>
            <a:r>
              <a:rPr lang="en-US" dirty="0" smtClean="0">
                <a:solidFill>
                  <a:srgbClr val="FF0000"/>
                </a:solidFill>
              </a:rPr>
              <a:t>(1600) </a:t>
            </a:r>
            <a:r>
              <a:rPr lang="en-US" dirty="0" smtClean="0">
                <a:solidFill>
                  <a:srgbClr val="000000"/>
                </a:solidFill>
              </a:rPr>
              <a:t>signal can be isolated from the  much </a:t>
            </a:r>
            <a:r>
              <a:rPr lang="en-US" dirty="0" smtClean="0"/>
              <a:t>larger signals of ordinary mesons. </a:t>
            </a:r>
            <a:endParaRPr lang="en-US" dirty="0"/>
          </a:p>
        </p:txBody>
      </p:sp>
      <p:sp>
        <p:nvSpPr>
          <p:cNvPr id="8" name="TextBox 7"/>
          <p:cNvSpPr txBox="1"/>
          <p:nvPr/>
        </p:nvSpPr>
        <p:spPr>
          <a:xfrm>
            <a:off x="3054337" y="1115367"/>
            <a:ext cx="1299041" cy="369332"/>
          </a:xfrm>
          <a:prstGeom prst="rect">
            <a:avLst/>
          </a:prstGeom>
          <a:ln w="9525" cap="flat" cmpd="sng" algn="ctr">
            <a:solidFill>
              <a:schemeClr val="tx1"/>
            </a:solidFill>
            <a:prstDash val="solid"/>
            <a:round/>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dirty="0" err="1" smtClean="0">
                <a:solidFill>
                  <a:srgbClr val="000000"/>
                </a:solidFill>
                <a:latin typeface="Calibri"/>
                <a:cs typeface="Calibri"/>
              </a:rPr>
              <a:t>γp</a:t>
            </a:r>
            <a:r>
              <a:rPr lang="en-US" dirty="0" smtClean="0">
                <a:solidFill>
                  <a:srgbClr val="000000"/>
                </a:solidFill>
                <a:latin typeface="Calibri"/>
                <a:cs typeface="Calibri"/>
              </a:rPr>
              <a:t>-&gt;</a:t>
            </a:r>
            <a:r>
              <a:rPr lang="en-US" dirty="0" err="1" smtClean="0">
                <a:solidFill>
                  <a:srgbClr val="000000"/>
                </a:solidFill>
                <a:latin typeface="Calibri"/>
                <a:cs typeface="Calibri"/>
              </a:rPr>
              <a:t>π</a:t>
            </a:r>
            <a:r>
              <a:rPr lang="en-US" baseline="30000" dirty="0" err="1" smtClean="0">
                <a:solidFill>
                  <a:srgbClr val="000000"/>
                </a:solidFill>
                <a:latin typeface="Calibri"/>
                <a:cs typeface="Calibri"/>
              </a:rPr>
              <a:t>+</a:t>
            </a:r>
            <a:r>
              <a:rPr lang="en-US" dirty="0" err="1" smtClean="0">
                <a:solidFill>
                  <a:srgbClr val="000000"/>
                </a:solidFill>
                <a:latin typeface="Calibri"/>
                <a:cs typeface="Calibri"/>
              </a:rPr>
              <a:t>π</a:t>
            </a:r>
            <a:r>
              <a:rPr lang="en-US" baseline="30000" dirty="0" err="1" smtClean="0">
                <a:solidFill>
                  <a:srgbClr val="000000"/>
                </a:solidFill>
                <a:latin typeface="Calibri"/>
                <a:cs typeface="Calibri"/>
              </a:rPr>
              <a:t>+</a:t>
            </a:r>
            <a:r>
              <a:rPr lang="en-US" dirty="0" err="1" smtClean="0">
                <a:solidFill>
                  <a:srgbClr val="000000"/>
                </a:solidFill>
                <a:latin typeface="Calibri"/>
                <a:cs typeface="Calibri"/>
              </a:rPr>
              <a:t>π</a:t>
            </a:r>
            <a:r>
              <a:rPr lang="en-US" baseline="30000" dirty="0" err="1" smtClean="0">
                <a:solidFill>
                  <a:srgbClr val="000000"/>
                </a:solidFill>
                <a:latin typeface="Calibri"/>
                <a:cs typeface="Calibri"/>
              </a:rPr>
              <a:t>-</a:t>
            </a:r>
            <a:r>
              <a:rPr lang="en-US" dirty="0" err="1" smtClean="0">
                <a:solidFill>
                  <a:srgbClr val="000000"/>
                </a:solidFill>
                <a:latin typeface="Calibri"/>
                <a:cs typeface="Calibri"/>
              </a:rPr>
              <a:t>n</a:t>
            </a:r>
            <a:endParaRPr lang="en-US" dirty="0">
              <a:solidFill>
                <a:srgbClr val="000000"/>
              </a:solidFill>
              <a:latin typeface="Calibri"/>
              <a:cs typeface="Calibri"/>
            </a:endParaRPr>
          </a:p>
        </p:txBody>
      </p:sp>
      <p:sp>
        <p:nvSpPr>
          <p:cNvPr id="11" name="TextBox 10"/>
          <p:cNvSpPr txBox="1"/>
          <p:nvPr/>
        </p:nvSpPr>
        <p:spPr>
          <a:xfrm>
            <a:off x="5429237" y="4762500"/>
            <a:ext cx="3270263" cy="923330"/>
          </a:xfrm>
          <a:prstGeom prst="rect">
            <a:avLst/>
          </a:prstGeom>
          <a:noFill/>
          <a:ln>
            <a:solidFill>
              <a:srgbClr val="000000"/>
            </a:solidFill>
          </a:ln>
        </p:spPr>
        <p:txBody>
          <a:bodyPr wrap="square" rtlCol="0">
            <a:spAutoFit/>
          </a:bodyPr>
          <a:lstStyle/>
          <a:p>
            <a:r>
              <a:rPr lang="en-US" dirty="0" smtClean="0"/>
              <a:t>A complementary program is </a:t>
            </a:r>
          </a:p>
          <a:p>
            <a:r>
              <a:rPr lang="en-US" dirty="0" smtClean="0"/>
              <a:t>in preparation with CLAS12 with quasi-real photons. </a:t>
            </a:r>
            <a:endParaRPr lang="en-US" dirty="0"/>
          </a:p>
        </p:txBody>
      </p:sp>
      <p:sp>
        <p:nvSpPr>
          <p:cNvPr id="9" name="TextBox 8"/>
          <p:cNvSpPr txBox="1"/>
          <p:nvPr/>
        </p:nvSpPr>
        <p:spPr>
          <a:xfrm>
            <a:off x="5308600" y="3524071"/>
            <a:ext cx="3771899" cy="1138773"/>
          </a:xfrm>
          <a:prstGeom prst="rect">
            <a:avLst/>
          </a:prstGeom>
          <a:noFill/>
        </p:spPr>
        <p:txBody>
          <a:bodyPr wrap="square" rtlCol="0">
            <a:spAutoFit/>
          </a:bodyPr>
          <a:lstStyle/>
          <a:p>
            <a:r>
              <a:rPr lang="en-US" dirty="0" smtClean="0">
                <a:latin typeface="Calibri"/>
                <a:cs typeface="Calibri"/>
              </a:rPr>
              <a:t>CLAS results set upper limit of 13.5nb for </a:t>
            </a:r>
            <a:r>
              <a:rPr lang="en-US" dirty="0" smtClean="0">
                <a:solidFill>
                  <a:srgbClr val="FF0000"/>
                </a:solidFill>
                <a:latin typeface="Calibri"/>
                <a:cs typeface="Calibri"/>
              </a:rPr>
              <a:t>π</a:t>
            </a:r>
            <a:r>
              <a:rPr lang="en-US" baseline="-25000" dirty="0" smtClean="0">
                <a:solidFill>
                  <a:srgbClr val="FF0000"/>
                </a:solidFill>
                <a:latin typeface="Calibri"/>
                <a:cs typeface="Calibri"/>
              </a:rPr>
              <a:t>1</a:t>
            </a:r>
            <a:r>
              <a:rPr lang="en-US" dirty="0" smtClean="0">
                <a:solidFill>
                  <a:srgbClr val="FF0000"/>
                </a:solidFill>
                <a:latin typeface="Calibri"/>
                <a:cs typeface="Calibri"/>
              </a:rPr>
              <a:t>(1600) </a:t>
            </a:r>
            <a:r>
              <a:rPr lang="en-US" dirty="0" smtClean="0">
                <a:latin typeface="Calibri"/>
                <a:cs typeface="Calibri"/>
              </a:rPr>
              <a:t>production in this channel, less than 2% of a</a:t>
            </a:r>
            <a:r>
              <a:rPr lang="en-US" baseline="-25000" dirty="0" smtClean="0">
                <a:latin typeface="Calibri"/>
                <a:cs typeface="Calibri"/>
              </a:rPr>
              <a:t>2</a:t>
            </a:r>
            <a:r>
              <a:rPr lang="en-US" dirty="0" smtClean="0">
                <a:latin typeface="Calibri"/>
                <a:cs typeface="Calibri"/>
              </a:rPr>
              <a:t>(1320)</a:t>
            </a:r>
            <a:r>
              <a:rPr lang="en-US" sz="1400" i="1" dirty="0" smtClean="0">
                <a:latin typeface="Calibri"/>
                <a:cs typeface="Calibri"/>
              </a:rPr>
              <a:t>. </a:t>
            </a:r>
          </a:p>
          <a:p>
            <a:r>
              <a:rPr lang="en-US" sz="1400" i="1" dirty="0" smtClean="0">
                <a:latin typeface="Calibri"/>
                <a:cs typeface="Calibri"/>
              </a:rPr>
              <a:t>M. </a:t>
            </a:r>
            <a:r>
              <a:rPr lang="en-US" sz="1400" i="1" dirty="0" err="1" smtClean="0">
                <a:latin typeface="Calibri"/>
                <a:cs typeface="Calibri"/>
              </a:rPr>
              <a:t>Nozar</a:t>
            </a:r>
            <a:r>
              <a:rPr lang="en-US" sz="1400" i="1" dirty="0" smtClean="0">
                <a:latin typeface="Calibri"/>
                <a:cs typeface="Calibri"/>
              </a:rPr>
              <a:t>, PRL 102 (2009) 102002. </a:t>
            </a:r>
            <a:endParaRPr lang="en-US" sz="1400" i="1" dirty="0">
              <a:latin typeface="Calibri"/>
              <a:cs typeface="Calibri"/>
            </a:endParaRPr>
          </a:p>
        </p:txBody>
      </p:sp>
      <p:sp>
        <p:nvSpPr>
          <p:cNvPr id="10" name="TextBox 9"/>
          <p:cNvSpPr txBox="1"/>
          <p:nvPr/>
        </p:nvSpPr>
        <p:spPr>
          <a:xfrm>
            <a:off x="5448300" y="854501"/>
            <a:ext cx="1138453" cy="338554"/>
          </a:xfrm>
          <a:prstGeom prst="rect">
            <a:avLst/>
          </a:prstGeom>
          <a:noFill/>
          <a:ln>
            <a:solidFill>
              <a:schemeClr val="tx1"/>
            </a:solidFill>
          </a:ln>
        </p:spPr>
        <p:txBody>
          <a:bodyPr wrap="none" rtlCol="0">
            <a:spAutoFit/>
          </a:bodyPr>
          <a:lstStyle/>
          <a:p>
            <a:r>
              <a:rPr lang="en-US" sz="1600" dirty="0" smtClean="0">
                <a:latin typeface="Calibri"/>
                <a:cs typeface="Calibri"/>
              </a:rPr>
              <a:t>E12-06-102</a:t>
            </a:r>
          </a:p>
        </p:txBody>
      </p:sp>
      <p:sp>
        <p:nvSpPr>
          <p:cNvPr id="12" name="TextBox 11"/>
          <p:cNvSpPr txBox="1"/>
          <p:nvPr/>
        </p:nvSpPr>
        <p:spPr>
          <a:xfrm>
            <a:off x="5594337" y="5782221"/>
            <a:ext cx="1138453" cy="338554"/>
          </a:xfrm>
          <a:prstGeom prst="rect">
            <a:avLst/>
          </a:prstGeom>
          <a:noFill/>
          <a:ln>
            <a:solidFill>
              <a:srgbClr val="000000"/>
            </a:solidFill>
          </a:ln>
        </p:spPr>
        <p:txBody>
          <a:bodyPr wrap="none" rtlCol="0">
            <a:spAutoFit/>
          </a:bodyPr>
          <a:lstStyle/>
          <a:p>
            <a:r>
              <a:rPr lang="en-US" sz="1600" dirty="0" smtClean="0">
                <a:latin typeface="Calibri"/>
                <a:cs typeface="Calibri"/>
              </a:rPr>
              <a:t>E12-11-005</a:t>
            </a:r>
          </a:p>
        </p:txBody>
      </p:sp>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4369" name="Rectangle 2"/>
          <p:cNvSpPr>
            <a:spLocks noChangeArrowheads="1"/>
          </p:cNvSpPr>
          <p:nvPr/>
        </p:nvSpPr>
        <p:spPr bwMode="auto">
          <a:xfrm>
            <a:off x="0" y="39935"/>
            <a:ext cx="9144000" cy="523220"/>
          </a:xfrm>
          <a:prstGeom prst="rect">
            <a:avLst/>
          </a:prstGeom>
          <a:noFill/>
          <a:ln w="9525">
            <a:noFill/>
            <a:miter lim="800000"/>
            <a:headEnd/>
            <a:tailEnd/>
          </a:ln>
        </p:spPr>
        <p:txBody>
          <a:bodyPr wrap="square">
            <a:spAutoFit/>
          </a:bodyPr>
          <a:lstStyle/>
          <a:p>
            <a:pPr algn="ctr" fontAlgn="b"/>
            <a:r>
              <a:rPr lang="en-US" sz="2800" b="1" dirty="0">
                <a:solidFill>
                  <a:srgbClr val="333399"/>
                </a:solidFill>
              </a:rPr>
              <a:t>12 GeV</a:t>
            </a:r>
            <a:r>
              <a:rPr lang="en-US" sz="2800" b="1" dirty="0" smtClean="0">
                <a:solidFill>
                  <a:srgbClr val="333399"/>
                </a:solidFill>
              </a:rPr>
              <a:t> Experiments </a:t>
            </a:r>
            <a:r>
              <a:rPr lang="en-US" sz="2800" b="1" dirty="0">
                <a:solidFill>
                  <a:srgbClr val="333399"/>
                </a:solidFill>
              </a:rPr>
              <a:t>by Physics Topics</a:t>
            </a:r>
          </a:p>
        </p:txBody>
      </p:sp>
      <p:graphicFrame>
        <p:nvGraphicFramePr>
          <p:cNvPr id="6" name="Table 5"/>
          <p:cNvGraphicFramePr>
            <a:graphicFrameLocks noGrp="1"/>
          </p:cNvGraphicFramePr>
          <p:nvPr/>
        </p:nvGraphicFramePr>
        <p:xfrm>
          <a:off x="381000" y="1356446"/>
          <a:ext cx="8153400" cy="4141419"/>
        </p:xfrm>
        <a:graphic>
          <a:graphicData uri="http://schemas.openxmlformats.org/drawingml/2006/table">
            <a:tbl>
              <a:tblPr/>
              <a:tblGrid>
                <a:gridCol w="104675"/>
                <a:gridCol w="4340257"/>
                <a:gridCol w="717768"/>
                <a:gridCol w="717768"/>
                <a:gridCol w="717768"/>
                <a:gridCol w="717768"/>
                <a:gridCol w="717768"/>
                <a:gridCol w="119628"/>
              </a:tblGrid>
              <a:tr h="351822">
                <a:tc>
                  <a:txBody>
                    <a:bodyPr/>
                    <a:lstStyle/>
                    <a:p>
                      <a:pPr algn="l" fontAlgn="b"/>
                      <a:endParaRPr lang="en-US" sz="900" b="0" i="0" u="none" strike="noStrike" dirty="0">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smtClean="0">
                          <a:solidFill>
                            <a:srgbClr val="000000"/>
                          </a:solidFill>
                          <a:latin typeface="Arial Narrow"/>
                        </a:rPr>
                        <a:t>Topic</a:t>
                      </a:r>
                      <a:endParaRPr lang="en-US" sz="1400" b="1"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a:rPr>
                        <a:t>Hall A</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a:rPr>
                        <a:t>Hall B</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a:rPr>
                        <a:t>Hall C</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a:rPr>
                        <a:t>Hall D</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a:rPr>
                        <a:t>Total</a:t>
                      </a: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484107">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smtClean="0">
                          <a:solidFill>
                            <a:srgbClr val="000000"/>
                          </a:solidFill>
                          <a:latin typeface="Arial Narrow"/>
                        </a:rPr>
                        <a:t>The Hadron spectra as probes of QCD   </a:t>
                      </a:r>
                      <a:br>
                        <a:rPr lang="en-US" sz="1400" b="0" i="0" u="none" strike="noStrike" dirty="0" smtClean="0">
                          <a:solidFill>
                            <a:srgbClr val="000000"/>
                          </a:solidFill>
                          <a:latin typeface="Arial Narrow"/>
                        </a:rPr>
                      </a:br>
                      <a:r>
                        <a:rPr lang="en-US" sz="1400" b="0" i="0" u="none" strike="noStrike" dirty="0" smtClean="0">
                          <a:solidFill>
                            <a:srgbClr val="000000"/>
                          </a:solidFill>
                          <a:latin typeface="Arial Narrow"/>
                        </a:rPr>
                        <a:t>(GlueX and heavy baryon and meson spectroscopy)</a:t>
                      </a:r>
                      <a:endParaRPr lang="en-US" sz="1400" b="0"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 </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Narrow"/>
                        </a:rPr>
                        <a:t>2</a:t>
                      </a:r>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 </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2</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4</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504364">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smtClean="0">
                          <a:solidFill>
                            <a:srgbClr val="000000"/>
                          </a:solidFill>
                          <a:latin typeface="Arial Narrow"/>
                        </a:rPr>
                        <a:t> The transverse structure of the hadrons </a:t>
                      </a:r>
                      <a:br>
                        <a:rPr lang="en-US" sz="1400" b="0" i="0" u="none" strike="noStrike" dirty="0" smtClean="0">
                          <a:solidFill>
                            <a:srgbClr val="000000"/>
                          </a:solidFill>
                          <a:latin typeface="Arial Narrow"/>
                        </a:rPr>
                      </a:br>
                      <a:r>
                        <a:rPr lang="en-US" sz="1400" b="0" i="0" u="none" strike="noStrike" dirty="0" smtClean="0">
                          <a:solidFill>
                            <a:srgbClr val="000000"/>
                          </a:solidFill>
                          <a:latin typeface="Arial Narrow"/>
                        </a:rPr>
                        <a:t>(Elastic and transition Form Factors)</a:t>
                      </a:r>
                      <a:endParaRPr lang="en-US" sz="1400" b="0"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4</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3</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latin typeface="Arial Narrow"/>
                        </a:rPr>
                        <a:t>3</a:t>
                      </a:r>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latin typeface="Arial Narrow"/>
                        </a:rPr>
                        <a:t>1 </a:t>
                      </a:r>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smtClean="0">
                          <a:solidFill>
                            <a:srgbClr val="000000"/>
                          </a:solidFill>
                          <a:latin typeface="Arial Narrow"/>
                        </a:rPr>
                        <a:t>11</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576416">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smtClean="0">
                          <a:solidFill>
                            <a:srgbClr val="000000"/>
                          </a:solidFill>
                          <a:latin typeface="Arial Narrow"/>
                        </a:rPr>
                        <a:t>The longitudinal momentum</a:t>
                      </a:r>
                      <a:r>
                        <a:rPr lang="en-US" sz="1400" b="0" i="0" u="none" strike="noStrike" baseline="0" dirty="0" smtClean="0">
                          <a:solidFill>
                            <a:srgbClr val="000000"/>
                          </a:solidFill>
                          <a:latin typeface="Arial Narrow"/>
                        </a:rPr>
                        <a:t> </a:t>
                      </a:r>
                      <a:r>
                        <a:rPr lang="en-US" sz="1400" b="0" i="0" u="none" strike="noStrike" dirty="0" smtClean="0">
                          <a:solidFill>
                            <a:srgbClr val="000000"/>
                          </a:solidFill>
                          <a:latin typeface="Arial Narrow"/>
                        </a:rPr>
                        <a:t>structure of the hadrons </a:t>
                      </a:r>
                      <a:br>
                        <a:rPr lang="en-US" sz="1400" b="0" i="0" u="none" strike="noStrike" dirty="0" smtClean="0">
                          <a:solidFill>
                            <a:srgbClr val="000000"/>
                          </a:solidFill>
                          <a:latin typeface="Arial Narrow"/>
                        </a:rPr>
                      </a:br>
                      <a:r>
                        <a:rPr lang="en-US" sz="1400" b="0" i="0" u="none" strike="noStrike" dirty="0" smtClean="0">
                          <a:solidFill>
                            <a:srgbClr val="000000"/>
                          </a:solidFill>
                          <a:latin typeface="Arial Narrow"/>
                        </a:rPr>
                        <a:t>(</a:t>
                      </a:r>
                      <a:r>
                        <a:rPr lang="en-US" sz="1400" b="0" i="0" u="none" strike="noStrike" dirty="0" err="1" smtClean="0">
                          <a:solidFill>
                            <a:srgbClr val="000000"/>
                          </a:solidFill>
                          <a:latin typeface="Arial Narrow"/>
                        </a:rPr>
                        <a:t>Unpolarized</a:t>
                      </a:r>
                      <a:r>
                        <a:rPr lang="en-US" sz="1400" b="0" i="0" u="none" strike="noStrike" dirty="0" smtClean="0">
                          <a:solidFill>
                            <a:srgbClr val="000000"/>
                          </a:solidFill>
                          <a:latin typeface="Arial Narrow"/>
                        </a:rPr>
                        <a:t> and polarized parton distribution functions)</a:t>
                      </a:r>
                      <a:endParaRPr lang="en-US" sz="1400" b="0"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2</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2</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6</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 </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smtClean="0">
                          <a:solidFill>
                            <a:srgbClr val="000000"/>
                          </a:solidFill>
                          <a:latin typeface="Arial Narrow"/>
                        </a:rPr>
                        <a:t>10</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720520">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smtClean="0">
                          <a:solidFill>
                            <a:srgbClr val="000000"/>
                          </a:solidFill>
                          <a:latin typeface="Arial Narrow"/>
                        </a:rPr>
                        <a:t> The 3D quark structure of the hadrons    </a:t>
                      </a:r>
                      <a:br>
                        <a:rPr lang="en-US" sz="1400" b="0" i="0" u="none" strike="noStrike" dirty="0" smtClean="0">
                          <a:solidFill>
                            <a:srgbClr val="000000"/>
                          </a:solidFill>
                          <a:latin typeface="Arial Narrow"/>
                        </a:rPr>
                      </a:br>
                      <a:r>
                        <a:rPr lang="en-US" sz="1400" b="0" i="0" u="none" strike="noStrike" dirty="0" smtClean="0">
                          <a:solidFill>
                            <a:srgbClr val="000000"/>
                          </a:solidFill>
                          <a:latin typeface="Arial Narrow"/>
                        </a:rPr>
                        <a:t>(Generalized Parton Distributions and Transverse Momentum Distributions)</a:t>
                      </a:r>
                      <a:endParaRPr lang="en-US" sz="1400" b="0"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5</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smtClean="0">
                          <a:solidFill>
                            <a:srgbClr val="000000"/>
                          </a:solidFill>
                          <a:latin typeface="Arial Narrow"/>
                        </a:rPr>
                        <a:t>14</a:t>
                      </a:r>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4</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latin typeface="Arial Narrow"/>
                        </a:rPr>
                        <a:t> </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smtClean="0">
                          <a:solidFill>
                            <a:srgbClr val="000000"/>
                          </a:solidFill>
                          <a:latin typeface="Arial Narrow"/>
                        </a:rPr>
                        <a:t>23</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dirty="0">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720520">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smtClean="0">
                          <a:solidFill>
                            <a:srgbClr val="000000"/>
                          </a:solidFill>
                          <a:latin typeface="Arial Narrow"/>
                        </a:rPr>
                        <a:t>Hadrons and cold nuclear matter </a:t>
                      </a:r>
                      <a:br>
                        <a:rPr lang="en-US" sz="1400" b="0" i="0" u="none" strike="noStrike" dirty="0" smtClean="0">
                          <a:solidFill>
                            <a:srgbClr val="000000"/>
                          </a:solidFill>
                          <a:latin typeface="Arial Narrow"/>
                        </a:rPr>
                      </a:br>
                      <a:r>
                        <a:rPr lang="en-US" sz="1400" b="0" i="0" u="none" strike="noStrike" dirty="0" smtClean="0">
                          <a:solidFill>
                            <a:srgbClr val="000000"/>
                          </a:solidFill>
                          <a:latin typeface="Arial Narrow"/>
                        </a:rPr>
                        <a:t>(Medium modification of the nucleons, quark </a:t>
                      </a:r>
                      <a:r>
                        <a:rPr lang="en-US" sz="1400" b="0" i="0" u="none" strike="noStrike" dirty="0" err="1" smtClean="0">
                          <a:solidFill>
                            <a:srgbClr val="000000"/>
                          </a:solidFill>
                          <a:latin typeface="Arial Narrow"/>
                        </a:rPr>
                        <a:t>hadronization</a:t>
                      </a:r>
                      <a:r>
                        <a:rPr lang="en-US" sz="1400" b="0" i="0" u="none" strike="noStrike" dirty="0" smtClean="0">
                          <a:solidFill>
                            <a:srgbClr val="000000"/>
                          </a:solidFill>
                          <a:latin typeface="Arial Narrow"/>
                        </a:rPr>
                        <a:t>, N-N correlations, </a:t>
                      </a:r>
                      <a:r>
                        <a:rPr lang="en-US" sz="1400" b="0" i="0" u="none" strike="noStrike" dirty="0" err="1" smtClean="0">
                          <a:solidFill>
                            <a:srgbClr val="000000"/>
                          </a:solidFill>
                          <a:latin typeface="Arial Narrow"/>
                        </a:rPr>
                        <a:t>hypernuclear</a:t>
                      </a:r>
                      <a:r>
                        <a:rPr lang="en-US" sz="1400" b="0" i="0" u="none" strike="noStrike" dirty="0" smtClean="0">
                          <a:solidFill>
                            <a:srgbClr val="000000"/>
                          </a:solidFill>
                          <a:latin typeface="Arial Narrow"/>
                        </a:rPr>
                        <a:t> spectroscopy, few-body experiments)</a:t>
                      </a:r>
                      <a:endParaRPr lang="en-US" sz="1400" b="0"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4</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2</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6</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12</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dirty="0">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498408">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smtClean="0">
                          <a:solidFill>
                            <a:srgbClr val="000000"/>
                          </a:solidFill>
                          <a:latin typeface="Arial Narrow"/>
                        </a:rPr>
                        <a:t>Low-energy tests of the Standard Model and Fundamental Symmetries</a:t>
                      </a:r>
                      <a:endParaRPr lang="en-US" sz="1400" b="0"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Narrow"/>
                        </a:rPr>
                        <a:t>3</a:t>
                      </a:r>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Arial Narrow"/>
                        </a:rPr>
                        <a:t> 1</a:t>
                      </a:r>
                      <a:endParaRPr lang="en-US" sz="1400" b="0"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 </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Arial Narrow"/>
                        </a:rPr>
                        <a:t>1</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5</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
                      <a:endParaRPr lang="en-US" sz="1000" b="0" i="0" u="none" strike="noStrike">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r h="285262">
                <a:tc>
                  <a:txBody>
                    <a:bodyPr/>
                    <a:lstStyle/>
                    <a:p>
                      <a:pPr algn="l" fontAlgn="b"/>
                      <a:endParaRPr lang="en-US" sz="900" b="0" i="0" u="none" strike="noStrike">
                        <a:solidFill>
                          <a:srgbClr val="000000"/>
                        </a:solidFill>
                        <a:latin typeface="Calibri"/>
                      </a:endParaRPr>
                    </a:p>
                  </a:txBody>
                  <a:tcPr marL="7554" marR="7554" marT="7554" marB="0" anchor="b">
                    <a:lnL>
                      <a:noFill/>
                    </a:lnL>
                    <a:lnR w="25400" cap="flat" cmpd="dbl" algn="ctr">
                      <a:solidFill>
                        <a:srgbClr val="000000"/>
                      </a:solidFill>
                      <a:prstDash val="solid"/>
                      <a:round/>
                      <a:headEnd type="none" w="med" len="med"/>
                      <a:tailEnd type="none" w="med" len="med"/>
                    </a:lnR>
                    <a:lnT>
                      <a:noFill/>
                    </a:lnT>
                    <a:lnB>
                      <a:noFill/>
                    </a:lnB>
                  </a:tcPr>
                </a:tc>
                <a:tc>
                  <a:txBody>
                    <a:bodyPr/>
                    <a:lstStyle/>
                    <a:p>
                      <a:pPr algn="l" fontAlgn="b"/>
                      <a:r>
                        <a:rPr lang="en-US" sz="1400" b="1" i="0" u="none" strike="noStrike" dirty="0" smtClean="0">
                          <a:solidFill>
                            <a:srgbClr val="000000"/>
                          </a:solidFill>
                          <a:latin typeface="Arial Narrow"/>
                        </a:rPr>
                        <a:t>TOTAL</a:t>
                      </a:r>
                      <a:endParaRPr lang="en-US" sz="1400" b="1" i="0" u="none" strike="noStrike" dirty="0">
                        <a:solidFill>
                          <a:srgbClr val="000000"/>
                        </a:solidFill>
                        <a:latin typeface="Arial Narrow"/>
                      </a:endParaRPr>
                    </a:p>
                  </a:txBody>
                  <a:tcPr marR="7554" marT="7554" marB="0" anchor="b">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18</a:t>
                      </a:r>
                      <a:endParaRPr lang="en-US" sz="1400" b="1"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23</a:t>
                      </a:r>
                      <a:endParaRPr lang="en-US" sz="1400" b="1"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19</a:t>
                      </a:r>
                      <a:endParaRPr lang="en-US" sz="1400" b="1" i="0" u="none" strike="noStrike" dirty="0">
                        <a:solidFill>
                          <a:srgbClr val="000000"/>
                        </a:solidFill>
                        <a:latin typeface="Arial Narrow"/>
                      </a:endParaRP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Arial Narrow"/>
                        </a:rPr>
                        <a:t>4</a:t>
                      </a:r>
                    </a:p>
                  </a:txBody>
                  <a:tcPr marL="7554" marR="7554" marT="755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1400" b="1" i="0" u="none" strike="noStrike" dirty="0" smtClean="0">
                          <a:solidFill>
                            <a:srgbClr val="000000"/>
                          </a:solidFill>
                          <a:latin typeface="Arial Narrow"/>
                        </a:rPr>
                        <a:t>64</a:t>
                      </a:r>
                      <a:endParaRPr lang="en-US" sz="1400" b="1" i="0" u="none" strike="noStrike" dirty="0">
                        <a:solidFill>
                          <a:srgbClr val="000000"/>
                        </a:solidFill>
                        <a:latin typeface="Arial Narrow"/>
                      </a:endParaRPr>
                    </a:p>
                  </a:txBody>
                  <a:tcPr marL="7554" marT="7554"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bg1">
                        <a:lumMod val="75000"/>
                      </a:schemeClr>
                    </a:solidFill>
                  </a:tcPr>
                </a:tc>
                <a:tc>
                  <a:txBody>
                    <a:bodyPr/>
                    <a:lstStyle/>
                    <a:p>
                      <a:pPr algn="l" fontAlgn="b"/>
                      <a:endParaRPr lang="en-US" sz="1000" b="0" i="0" u="none" strike="noStrike" dirty="0">
                        <a:solidFill>
                          <a:srgbClr val="000000"/>
                        </a:solidFill>
                        <a:latin typeface="Arial Narrow"/>
                      </a:endParaRPr>
                    </a:p>
                  </a:txBody>
                  <a:tcPr marL="7554" marR="7554" marT="7554" marB="0" anchor="b">
                    <a:lnL w="25400" cap="flat" cmpd="dbl" algn="ctr">
                      <a:solidFill>
                        <a:srgbClr val="000000"/>
                      </a:solidFill>
                      <a:prstDash val="solid"/>
                      <a:round/>
                      <a:headEnd type="none" w="med" len="med"/>
                      <a:tailEnd type="none" w="med" len="med"/>
                    </a:lnL>
                    <a:lnR>
                      <a:noFill/>
                    </a:lnR>
                    <a:lnT>
                      <a:noFill/>
                    </a:lnT>
                    <a:lnB>
                      <a:noFill/>
                    </a:lnB>
                  </a:tcPr>
                </a:tc>
              </a:tr>
            </a:tbl>
          </a:graphicData>
        </a:graphic>
      </p:graphicFrame>
      <p:sp>
        <p:nvSpPr>
          <p:cNvPr id="4" name="Rectangle 3"/>
          <p:cNvSpPr/>
          <p:nvPr/>
        </p:nvSpPr>
        <p:spPr>
          <a:xfrm>
            <a:off x="1680824" y="5721306"/>
            <a:ext cx="5227976" cy="646331"/>
          </a:xfrm>
          <a:prstGeom prst="rect">
            <a:avLst/>
          </a:prstGeom>
        </p:spPr>
        <p:txBody>
          <a:bodyPr wrap="square">
            <a:spAutoFit/>
          </a:bodyPr>
          <a:lstStyle/>
          <a:p>
            <a:pPr fontAlgn="b"/>
            <a:r>
              <a:rPr lang="en-US" sz="1800" b="1" dirty="0" smtClean="0">
                <a:solidFill>
                  <a:srgbClr val="002060"/>
                </a:solidFill>
                <a:latin typeface="Arial Narrow"/>
              </a:rPr>
              <a:t>PAC fully </a:t>
            </a:r>
            <a:r>
              <a:rPr lang="en-US" b="1" dirty="0" smtClean="0">
                <a:solidFill>
                  <a:srgbClr val="002060"/>
                </a:solidFill>
                <a:latin typeface="Arial Narrow"/>
              </a:rPr>
              <a:t>and conditionally </a:t>
            </a:r>
            <a:r>
              <a:rPr lang="en-US" sz="1800" b="1" dirty="0" smtClean="0">
                <a:solidFill>
                  <a:srgbClr val="002060"/>
                </a:solidFill>
                <a:latin typeface="Arial Narrow"/>
              </a:rPr>
              <a:t>approved experiments: </a:t>
            </a:r>
            <a:r>
              <a:rPr lang="en-US" b="1" dirty="0" smtClean="0">
                <a:solidFill>
                  <a:srgbClr val="002060"/>
                </a:solidFill>
                <a:latin typeface="Arial Narrow"/>
              </a:rPr>
              <a:t>64</a:t>
            </a:r>
            <a:r>
              <a:rPr lang="en-US" sz="1800" b="1" dirty="0" smtClean="0">
                <a:solidFill>
                  <a:srgbClr val="002060"/>
                </a:solidFill>
                <a:latin typeface="Arial Narrow"/>
              </a:rPr>
              <a:t> </a:t>
            </a:r>
          </a:p>
          <a:p>
            <a:pPr fontAlgn="b"/>
            <a:r>
              <a:rPr lang="en-US" b="1" dirty="0" smtClean="0">
                <a:solidFill>
                  <a:srgbClr val="002060"/>
                </a:solidFill>
                <a:latin typeface="Arial Narrow"/>
              </a:rPr>
              <a:t>More than</a:t>
            </a:r>
            <a:r>
              <a:rPr lang="en-US" sz="1800" b="1" dirty="0" smtClean="0">
                <a:solidFill>
                  <a:srgbClr val="002060"/>
                </a:solidFill>
                <a:latin typeface="Arial Narrow"/>
              </a:rPr>
              <a:t> 7 years of parallel running experiments.   </a:t>
            </a:r>
            <a:endParaRPr lang="en-US" sz="1800" b="1" dirty="0">
              <a:solidFill>
                <a:srgbClr val="002060"/>
              </a:solidFill>
              <a:latin typeface="Arial Narrow"/>
            </a:endParaRPr>
          </a:p>
        </p:txBody>
      </p:sp>
      <p:sp>
        <p:nvSpPr>
          <p:cNvPr id="5" name="TextBox 4"/>
          <p:cNvSpPr txBox="1"/>
          <p:nvPr/>
        </p:nvSpPr>
        <p:spPr>
          <a:xfrm>
            <a:off x="3259192" y="759327"/>
            <a:ext cx="3042231" cy="369332"/>
          </a:xfrm>
          <a:prstGeom prst="rect">
            <a:avLst/>
          </a:prstGeom>
          <a:noFill/>
        </p:spPr>
        <p:txBody>
          <a:bodyPr wrap="none" rtlCol="0">
            <a:spAutoFit/>
          </a:bodyPr>
          <a:lstStyle/>
          <a:p>
            <a:r>
              <a:rPr lang="en-US" dirty="0" smtClean="0"/>
              <a:t>Updated PAC40, June 2013</a:t>
            </a:r>
            <a:endParaRPr lang="en-US" dirty="0"/>
          </a:p>
        </p:txBody>
      </p:sp>
      <p:sp>
        <p:nvSpPr>
          <p:cNvPr id="7" name="Rectangle 6"/>
          <p:cNvSpPr/>
          <p:nvPr/>
        </p:nvSpPr>
        <p:spPr bwMode="auto">
          <a:xfrm>
            <a:off x="469900" y="2705100"/>
            <a:ext cx="7975600" cy="1270000"/>
          </a:xfrm>
          <a:prstGeom prst="rect">
            <a:avLst/>
          </a:prstGeom>
          <a:noFill/>
          <a:ln w="38100" cap="flat" cmpd="sng" algn="ctr">
            <a:solidFill>
              <a:srgbClr val="00F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CFF </a:t>
            </a:r>
            <a:r>
              <a:rPr lang="en-US" dirty="0" smtClean="0">
                <a:solidFill>
                  <a:srgbClr val="FF0000"/>
                </a:solidFill>
                <a:latin typeface="Times New Roman"/>
                <a:cs typeface="Times New Roman"/>
              </a:rPr>
              <a:t>H</a:t>
            </a:r>
            <a:r>
              <a:rPr lang="en-US" dirty="0" smtClean="0"/>
              <a:t> from projected CLAS12 data</a:t>
            </a:r>
            <a:endParaRPr lang="en-US" dirty="0"/>
          </a:p>
        </p:txBody>
      </p:sp>
      <p:pic>
        <p:nvPicPr>
          <p:cNvPr id="3" name="Picture 2"/>
          <p:cNvPicPr>
            <a:picLocks noChangeAspect="1"/>
          </p:cNvPicPr>
          <p:nvPr/>
        </p:nvPicPr>
        <p:blipFill>
          <a:blip r:embed="rId2"/>
          <a:stretch>
            <a:fillRect/>
          </a:stretch>
        </p:blipFill>
        <p:spPr>
          <a:xfrm>
            <a:off x="88900" y="1483359"/>
            <a:ext cx="4523232" cy="4537456"/>
          </a:xfrm>
          <a:prstGeom prst="rect">
            <a:avLst/>
          </a:prstGeom>
        </p:spPr>
      </p:pic>
      <p:pic>
        <p:nvPicPr>
          <p:cNvPr id="4" name="Picture 3"/>
          <p:cNvPicPr>
            <a:picLocks noChangeAspect="1"/>
          </p:cNvPicPr>
          <p:nvPr/>
        </p:nvPicPr>
        <p:blipFill>
          <a:blip r:embed="rId3"/>
          <a:stretch>
            <a:fillRect/>
          </a:stretch>
        </p:blipFill>
        <p:spPr>
          <a:xfrm>
            <a:off x="4629178" y="1508756"/>
            <a:ext cx="4402328" cy="4459224"/>
          </a:xfrm>
          <a:prstGeom prst="rect">
            <a:avLst/>
          </a:prstGeom>
        </p:spPr>
      </p:pic>
      <p:sp>
        <p:nvSpPr>
          <p:cNvPr id="5" name="TextBox 4"/>
          <p:cNvSpPr txBox="1"/>
          <p:nvPr/>
        </p:nvSpPr>
        <p:spPr>
          <a:xfrm>
            <a:off x="1056640" y="955040"/>
            <a:ext cx="6854962" cy="338554"/>
          </a:xfrm>
          <a:prstGeom prst="rect">
            <a:avLst/>
          </a:prstGeom>
          <a:noFill/>
        </p:spPr>
        <p:txBody>
          <a:bodyPr wrap="none" rtlCol="0">
            <a:spAutoFit/>
          </a:bodyPr>
          <a:lstStyle/>
          <a:p>
            <a:r>
              <a:rPr lang="en-US" sz="1600" i="1" dirty="0" smtClean="0">
                <a:latin typeface="Times New Roman"/>
                <a:cs typeface="Times New Roman"/>
              </a:rPr>
              <a:t>M. </a:t>
            </a:r>
            <a:r>
              <a:rPr lang="en-US" sz="1600" i="1" dirty="0" err="1" smtClean="0">
                <a:latin typeface="Times New Roman"/>
                <a:cs typeface="Times New Roman"/>
              </a:rPr>
              <a:t>Guidal</a:t>
            </a:r>
            <a:r>
              <a:rPr lang="en-US" sz="1600" i="1" dirty="0" smtClean="0">
                <a:latin typeface="Times New Roman"/>
                <a:cs typeface="Times New Roman"/>
              </a:rPr>
              <a:t>, H. </a:t>
            </a:r>
            <a:r>
              <a:rPr lang="en-US" sz="1600" i="1" dirty="0" err="1" smtClean="0">
                <a:latin typeface="Times New Roman"/>
                <a:cs typeface="Times New Roman"/>
              </a:rPr>
              <a:t>Moutarde</a:t>
            </a:r>
            <a:r>
              <a:rPr lang="en-US" sz="1600" i="1" dirty="0" smtClean="0">
                <a:latin typeface="Times New Roman"/>
                <a:cs typeface="Times New Roman"/>
              </a:rPr>
              <a:t>, M. </a:t>
            </a:r>
            <a:r>
              <a:rPr lang="en-US" sz="1600" i="1" dirty="0" err="1" smtClean="0">
                <a:latin typeface="Times New Roman"/>
                <a:cs typeface="Times New Roman"/>
              </a:rPr>
              <a:t>Vanderhaeghen</a:t>
            </a:r>
            <a:r>
              <a:rPr lang="en-US" sz="1600" i="1" dirty="0" smtClean="0">
                <a:latin typeface="Times New Roman"/>
                <a:cs typeface="Times New Roman"/>
              </a:rPr>
              <a:t>, </a:t>
            </a:r>
            <a:r>
              <a:rPr lang="en-US" sz="1600" i="1" dirty="0" err="1" smtClean="0">
                <a:latin typeface="Times New Roman"/>
                <a:cs typeface="Times New Roman"/>
              </a:rPr>
              <a:t>Rept.Prog.Phys</a:t>
            </a:r>
            <a:r>
              <a:rPr lang="en-US" sz="1600" i="1" dirty="0" smtClean="0">
                <a:latin typeface="Times New Roman"/>
                <a:cs typeface="Times New Roman"/>
              </a:rPr>
              <a:t>. 76 (2013) 066202 </a:t>
            </a:r>
            <a:endParaRPr lang="en-US" sz="1600" i="1" dirty="0">
              <a:latin typeface="Times New Roman"/>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 structure functions and </a:t>
            </a:r>
            <a:r>
              <a:rPr lang="en-US" dirty="0" err="1" smtClean="0"/>
              <a:t>d</a:t>
            </a:r>
            <a:r>
              <a:rPr lang="en-US" baseline="-25000" dirty="0" err="1" smtClean="0"/>
              <a:t>v</a:t>
            </a:r>
            <a:r>
              <a:rPr lang="en-US" dirty="0" err="1" smtClean="0"/>
              <a:t>(x)/u</a:t>
            </a:r>
            <a:r>
              <a:rPr lang="en-US" baseline="-25000" dirty="0" err="1" smtClean="0"/>
              <a:t>v</a:t>
            </a:r>
            <a:r>
              <a:rPr lang="en-US" dirty="0" err="1" smtClean="0"/>
              <a:t>(x</a:t>
            </a:r>
            <a:r>
              <a:rPr lang="en-US" dirty="0" smtClean="0"/>
              <a:t>) </a:t>
            </a:r>
            <a:endParaRPr lang="en-US" dirty="0"/>
          </a:p>
        </p:txBody>
      </p:sp>
      <p:pic>
        <p:nvPicPr>
          <p:cNvPr id="4" name="Picture 3"/>
          <p:cNvPicPr>
            <a:picLocks noChangeAspect="1"/>
          </p:cNvPicPr>
          <p:nvPr/>
        </p:nvPicPr>
        <p:blipFill>
          <a:blip r:embed="rId2"/>
          <a:srcRect l="15345" t="46444" r="53004" b="28421"/>
          <a:stretch>
            <a:fillRect/>
          </a:stretch>
        </p:blipFill>
        <p:spPr>
          <a:xfrm>
            <a:off x="1" y="945217"/>
            <a:ext cx="4400794" cy="4505690"/>
          </a:xfrm>
          <a:prstGeom prst="rect">
            <a:avLst/>
          </a:prstGeom>
        </p:spPr>
      </p:pic>
      <p:cxnSp>
        <p:nvCxnSpPr>
          <p:cNvPr id="10" name="Straight Connector 9"/>
          <p:cNvCxnSpPr/>
          <p:nvPr/>
        </p:nvCxnSpPr>
        <p:spPr bwMode="auto">
          <a:xfrm>
            <a:off x="8664322" y="1036657"/>
            <a:ext cx="914400" cy="914400"/>
          </a:xfrm>
          <a:prstGeom prst="line">
            <a:avLst/>
          </a:prstGeom>
          <a:noFill/>
          <a:ln w="9525" cap="flat" cmpd="sng" algn="ctr">
            <a:noFill/>
            <a:prstDash val="solid"/>
            <a:round/>
            <a:headEnd type="none" w="med" len="med"/>
            <a:tailEnd type="none" w="med" len="med"/>
          </a:ln>
          <a:effectLst/>
        </p:spPr>
      </p:cxnSp>
      <p:sp>
        <p:nvSpPr>
          <p:cNvPr id="15" name="Oval 14"/>
          <p:cNvSpPr/>
          <p:nvPr/>
        </p:nvSpPr>
        <p:spPr bwMode="auto">
          <a:xfrm>
            <a:off x="3693804" y="3892504"/>
            <a:ext cx="523480" cy="124742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a:off x="304174" y="5451975"/>
            <a:ext cx="4293741" cy="369332"/>
          </a:xfrm>
          <a:prstGeom prst="rect">
            <a:avLst/>
          </a:prstGeom>
          <a:noFill/>
          <a:ln>
            <a:solidFill>
              <a:srgbClr val="008000"/>
            </a:solidFill>
          </a:ln>
        </p:spPr>
        <p:txBody>
          <a:bodyPr wrap="square" rtlCol="0">
            <a:spAutoFit/>
          </a:bodyPr>
          <a:lstStyle/>
          <a:p>
            <a:r>
              <a:rPr lang="en-US" dirty="0" err="1" smtClean="0"/>
              <a:t>d(x)/u(x</a:t>
            </a:r>
            <a:r>
              <a:rPr lang="en-US" dirty="0" smtClean="0"/>
              <a:t>) poorly constrained at </a:t>
            </a:r>
            <a:r>
              <a:rPr lang="en-US" dirty="0" err="1" smtClean="0"/>
              <a:t>x</a:t>
            </a:r>
            <a:r>
              <a:rPr lang="en-US" dirty="0" smtClean="0"/>
              <a:t> &gt; 0.5</a:t>
            </a:r>
            <a:endParaRPr lang="en-US" dirty="0"/>
          </a:p>
        </p:txBody>
      </p:sp>
      <p:sp>
        <p:nvSpPr>
          <p:cNvPr id="27" name="TextBox 26"/>
          <p:cNvSpPr txBox="1"/>
          <p:nvPr/>
        </p:nvSpPr>
        <p:spPr>
          <a:xfrm>
            <a:off x="5509757" y="779085"/>
            <a:ext cx="2788106" cy="369332"/>
          </a:xfrm>
          <a:prstGeom prst="rect">
            <a:avLst/>
          </a:prstGeom>
          <a:noFill/>
          <a:ln>
            <a:solidFill>
              <a:srgbClr val="860908"/>
            </a:solidFill>
          </a:ln>
        </p:spPr>
        <p:txBody>
          <a:bodyPr wrap="none" rtlCol="0">
            <a:spAutoFit/>
          </a:bodyPr>
          <a:lstStyle/>
          <a:p>
            <a:r>
              <a:rPr lang="en-US" dirty="0" smtClean="0">
                <a:latin typeface="Calibri"/>
                <a:cs typeface="Calibri"/>
              </a:rPr>
              <a:t>From F</a:t>
            </a:r>
            <a:r>
              <a:rPr lang="en-US" baseline="-25000" dirty="0" smtClean="0">
                <a:latin typeface="Calibri"/>
                <a:cs typeface="Calibri"/>
              </a:rPr>
              <a:t>2</a:t>
            </a:r>
            <a:r>
              <a:rPr lang="en-US" baseline="30000" dirty="0" smtClean="0">
                <a:latin typeface="Calibri"/>
                <a:cs typeface="Calibri"/>
              </a:rPr>
              <a:t>n</a:t>
            </a:r>
            <a:r>
              <a:rPr lang="en-US" dirty="0" smtClean="0">
                <a:latin typeface="Calibri"/>
                <a:cs typeface="Calibri"/>
              </a:rPr>
              <a:t>/F</a:t>
            </a:r>
            <a:r>
              <a:rPr lang="en-US" baseline="-25000" dirty="0" smtClean="0">
                <a:latin typeface="Calibri"/>
                <a:cs typeface="Calibri"/>
              </a:rPr>
              <a:t>2</a:t>
            </a:r>
            <a:r>
              <a:rPr lang="en-US" baseline="30000" dirty="0" smtClean="0">
                <a:latin typeface="Calibri"/>
                <a:cs typeface="Calibri"/>
              </a:rPr>
              <a:t>p </a:t>
            </a:r>
            <a:r>
              <a:rPr lang="en-US" dirty="0" smtClean="0">
                <a:latin typeface="Calibri"/>
                <a:cs typeface="Calibri"/>
              </a:rPr>
              <a:t>measurements</a:t>
            </a:r>
            <a:endParaRPr lang="en-US" baseline="30000" dirty="0">
              <a:latin typeface="Calibri"/>
              <a:cs typeface="Calibri"/>
            </a:endParaRPr>
          </a:p>
        </p:txBody>
      </p:sp>
      <p:pic>
        <p:nvPicPr>
          <p:cNvPr id="28" name="Picture 27"/>
          <p:cNvPicPr>
            <a:picLocks noChangeAspect="1"/>
          </p:cNvPicPr>
          <p:nvPr/>
        </p:nvPicPr>
        <mc:AlternateContent>
          <mc:Choice xmlns:ma="http://schemas.microsoft.com/office/mac/drawingml/2008/main" Requires="ma">
            <p:blipFill>
              <a:blip r:embed="rId3"/>
              <a:srcRect l="17326" t="46686" r="56451" b="41837"/>
              <a:stretch>
                <a:fillRect/>
              </a:stretch>
            </p:blipFill>
          </mc:Choice>
          <mc:Fallback>
            <p:blipFill>
              <a:blip r:embed="rId4"/>
              <a:srcRect l="17326" t="46686" r="56451" b="41837"/>
              <a:stretch>
                <a:fillRect/>
              </a:stretch>
            </p:blipFill>
          </mc:Fallback>
        </mc:AlternateContent>
        <p:spPr>
          <a:xfrm>
            <a:off x="6264830" y="5468967"/>
            <a:ext cx="1739093" cy="573411"/>
          </a:xfrm>
          <a:prstGeom prst="rect">
            <a:avLst/>
          </a:prstGeom>
          <a:solidFill>
            <a:srgbClr val="FFFF00"/>
          </a:solidFill>
        </p:spPr>
      </p:pic>
      <p:pic>
        <p:nvPicPr>
          <p:cNvPr id="17" name="Picture 7"/>
          <p:cNvPicPr>
            <a:picLocks/>
          </p:cNvPicPr>
          <p:nvPr/>
        </p:nvPicPr>
        <p:blipFill>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6289" r="-1194"/>
          <a:stretch>
            <a:fillRect/>
          </a:stretch>
        </p:blipFill>
        <p:spPr bwMode="auto">
          <a:xfrm>
            <a:off x="4670940" y="1158577"/>
            <a:ext cx="4370160" cy="4139255"/>
          </a:xfrm>
          <a:prstGeom prst="rect">
            <a:avLst/>
          </a:prstGeom>
          <a:solidFill>
            <a:srgbClr val="FFFFFF"/>
          </a:solid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P spid="27"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 name="TextBox 44"/>
          <p:cNvSpPr txBox="1"/>
          <p:nvPr/>
        </p:nvSpPr>
        <p:spPr>
          <a:xfrm>
            <a:off x="3968650" y="5964988"/>
            <a:ext cx="4970384" cy="338554"/>
          </a:xfrm>
          <a:prstGeom prst="rect">
            <a:avLst/>
          </a:prstGeom>
          <a:solidFill>
            <a:schemeClr val="bg1"/>
          </a:solidFill>
          <a:ln>
            <a:solidFill>
              <a:srgbClr val="0D0D0D"/>
            </a:solidFill>
          </a:ln>
        </p:spPr>
        <p:txBody>
          <a:bodyPr wrap="square" rtlCol="0">
            <a:spAutoFit/>
          </a:bodyPr>
          <a:lstStyle/>
          <a:p>
            <a:r>
              <a:rPr lang="en-US" sz="1600" dirty="0" smtClean="0">
                <a:latin typeface="Arial"/>
                <a:cs typeface="Arial"/>
              </a:rPr>
              <a:t>Projected results for </a:t>
            </a:r>
            <a:r>
              <a:rPr lang="en-US" sz="1600" dirty="0" err="1" smtClean="0">
                <a:latin typeface="Arial"/>
                <a:cs typeface="Arial"/>
              </a:rPr>
              <a:t>d(x)/u(x</a:t>
            </a:r>
            <a:r>
              <a:rPr lang="en-US" sz="1600" dirty="0" smtClean="0">
                <a:latin typeface="Arial"/>
                <a:cs typeface="Arial"/>
              </a:rPr>
              <a:t>) for 12 GeV experiment.</a:t>
            </a:r>
            <a:endParaRPr lang="en-US" sz="1600" baseline="30000" dirty="0">
              <a:solidFill>
                <a:srgbClr val="FF0000"/>
              </a:solidFill>
              <a:latin typeface="Arial"/>
              <a:cs typeface="Arial"/>
            </a:endParaRPr>
          </a:p>
        </p:txBody>
      </p:sp>
      <p:sp>
        <p:nvSpPr>
          <p:cNvPr id="62" name="TextBox 61"/>
          <p:cNvSpPr txBox="1"/>
          <p:nvPr/>
        </p:nvSpPr>
        <p:spPr>
          <a:xfrm>
            <a:off x="2828037" y="3518945"/>
            <a:ext cx="1171214" cy="338554"/>
          </a:xfrm>
          <a:prstGeom prst="rect">
            <a:avLst/>
          </a:prstGeom>
          <a:noFill/>
        </p:spPr>
        <p:txBody>
          <a:bodyPr wrap="none" rtlCol="0">
            <a:spAutoFit/>
          </a:bodyPr>
          <a:lstStyle/>
          <a:p>
            <a:r>
              <a:rPr lang="en-US" sz="1600" dirty="0" smtClean="0"/>
              <a:t> &gt;70MeV/c</a:t>
            </a:r>
            <a:endParaRPr lang="en-US" sz="1600" dirty="0"/>
          </a:p>
        </p:txBody>
      </p:sp>
      <p:grpSp>
        <p:nvGrpSpPr>
          <p:cNvPr id="3" name="Group 74"/>
          <p:cNvGrpSpPr/>
          <p:nvPr/>
        </p:nvGrpSpPr>
        <p:grpSpPr>
          <a:xfrm>
            <a:off x="467451" y="4005263"/>
            <a:ext cx="3510986" cy="2078037"/>
            <a:chOff x="535014" y="4208463"/>
            <a:chExt cx="3510986" cy="2078037"/>
          </a:xfrm>
        </p:grpSpPr>
        <p:pic>
          <p:nvPicPr>
            <p:cNvPr id="68" name="Picture 8" descr="P1050365"/>
            <p:cNvPicPr>
              <a:picLocks noChangeAspect="1" noChangeArrowheads="1"/>
            </p:cNvPicPr>
            <p:nvPr/>
          </p:nvPicPr>
          <p:blipFill>
            <a:blip r:embed="rId3"/>
            <a:srcRect/>
            <a:stretch>
              <a:fillRect/>
            </a:stretch>
          </p:blipFill>
          <p:spPr bwMode="auto">
            <a:xfrm>
              <a:off x="535014" y="4283898"/>
              <a:ext cx="2817786" cy="2002602"/>
            </a:xfrm>
            <a:prstGeom prst="rect">
              <a:avLst/>
            </a:prstGeom>
            <a:noFill/>
            <a:ln w="9525">
              <a:noFill/>
              <a:miter lim="800000"/>
              <a:headEnd/>
              <a:tailEnd/>
            </a:ln>
          </p:spPr>
        </p:pic>
        <p:sp>
          <p:nvSpPr>
            <p:cNvPr id="70" name="TextBox 23"/>
            <p:cNvSpPr txBox="1">
              <a:spLocks noChangeArrowheads="1"/>
            </p:cNvSpPr>
            <p:nvPr/>
          </p:nvSpPr>
          <p:spPr bwMode="auto">
            <a:xfrm>
              <a:off x="1774825" y="4208463"/>
              <a:ext cx="2271175" cy="338554"/>
            </a:xfrm>
            <a:prstGeom prst="rect">
              <a:avLst/>
            </a:prstGeom>
            <a:solidFill>
              <a:schemeClr val="tx1"/>
            </a:solidFill>
            <a:ln w="9525">
              <a:noFill/>
              <a:miter lim="800000"/>
              <a:headEnd/>
              <a:tailEnd/>
            </a:ln>
          </p:spPr>
          <p:txBody>
            <a:bodyPr wrap="none">
              <a:prstTxWarp prst="textNoShape">
                <a:avLst/>
              </a:prstTxWarp>
              <a:spAutoFit/>
            </a:bodyPr>
            <a:lstStyle/>
            <a:p>
              <a:r>
                <a:rPr lang="en-US" sz="1600" dirty="0">
                  <a:solidFill>
                    <a:schemeClr val="bg1"/>
                  </a:solidFill>
                </a:rPr>
                <a:t>BONUS</a:t>
              </a:r>
              <a:r>
                <a:rPr lang="en-US" sz="1600" dirty="0" smtClean="0">
                  <a:solidFill>
                    <a:schemeClr val="bg1"/>
                  </a:solidFill>
                </a:rPr>
                <a:t> GEM Detector</a:t>
              </a:r>
              <a:endParaRPr lang="en-US" sz="1600" dirty="0">
                <a:solidFill>
                  <a:schemeClr val="bg1"/>
                </a:solidFill>
              </a:endParaRPr>
            </a:p>
          </p:txBody>
        </p:sp>
      </p:grpSp>
      <p:sp>
        <p:nvSpPr>
          <p:cNvPr id="2" name="TextBox 1"/>
          <p:cNvSpPr txBox="1"/>
          <p:nvPr/>
        </p:nvSpPr>
        <p:spPr>
          <a:xfrm>
            <a:off x="-22578" y="7"/>
            <a:ext cx="9045575" cy="646331"/>
          </a:xfrm>
          <a:prstGeom prst="rect">
            <a:avLst/>
          </a:prstGeom>
          <a:noFill/>
        </p:spPr>
        <p:txBody>
          <a:bodyPr wrap="square" rtlCol="0">
            <a:spAutoFit/>
          </a:bodyPr>
          <a:lstStyle/>
          <a:p>
            <a:pPr algn="ctr"/>
            <a:r>
              <a:rPr lang="en-US" sz="3600" dirty="0" smtClean="0"/>
              <a:t>  </a:t>
            </a:r>
            <a:r>
              <a:rPr lang="en-US" sz="3200" b="1" dirty="0" smtClean="0">
                <a:solidFill>
                  <a:srgbClr val="000090"/>
                </a:solidFill>
              </a:rPr>
              <a:t>Neutron structure and quark distributions</a:t>
            </a:r>
            <a:endParaRPr lang="en-US" sz="3200" b="1" baseline="-25000" dirty="0">
              <a:solidFill>
                <a:srgbClr val="000090"/>
              </a:solidFill>
            </a:endParaRPr>
          </a:p>
        </p:txBody>
      </p:sp>
      <p:sp>
        <p:nvSpPr>
          <p:cNvPr id="10" name="TextBox 9"/>
          <p:cNvSpPr txBox="1"/>
          <p:nvPr/>
        </p:nvSpPr>
        <p:spPr>
          <a:xfrm>
            <a:off x="275279" y="785810"/>
            <a:ext cx="8610901" cy="707886"/>
          </a:xfrm>
          <a:prstGeom prst="rect">
            <a:avLst/>
          </a:prstGeom>
          <a:noFill/>
        </p:spPr>
        <p:txBody>
          <a:bodyPr wrap="square" rtlCol="0">
            <a:spAutoFit/>
          </a:bodyPr>
          <a:lstStyle/>
          <a:p>
            <a:pPr marL="457200" indent="-457200"/>
            <a:r>
              <a:rPr lang="en-US" sz="2000" dirty="0" smtClean="0">
                <a:latin typeface="Calibri"/>
                <a:cs typeface="Calibri"/>
              </a:rPr>
              <a:t>1) Measure F</a:t>
            </a:r>
            <a:r>
              <a:rPr lang="en-US" sz="2000" baseline="-25000" dirty="0" smtClean="0">
                <a:latin typeface="Calibri"/>
                <a:cs typeface="Calibri"/>
              </a:rPr>
              <a:t>2</a:t>
            </a:r>
            <a:r>
              <a:rPr lang="en-US" sz="2000" baseline="30000" dirty="0" smtClean="0">
                <a:latin typeface="Calibri"/>
                <a:cs typeface="Calibri"/>
              </a:rPr>
              <a:t>n</a:t>
            </a:r>
            <a:r>
              <a:rPr lang="en-US" sz="2000" dirty="0" smtClean="0">
                <a:latin typeface="Calibri"/>
                <a:cs typeface="Calibri"/>
              </a:rPr>
              <a:t>/F</a:t>
            </a:r>
            <a:r>
              <a:rPr lang="en-US" sz="2000" baseline="-25000" dirty="0" smtClean="0">
                <a:latin typeface="Calibri"/>
                <a:cs typeface="Calibri"/>
              </a:rPr>
              <a:t>2</a:t>
            </a:r>
            <a:r>
              <a:rPr lang="en-US" sz="2000" baseline="30000" dirty="0" smtClean="0">
                <a:latin typeface="Calibri"/>
                <a:cs typeface="Calibri"/>
              </a:rPr>
              <a:t>p</a:t>
            </a:r>
            <a:r>
              <a:rPr lang="en-US" sz="2000" dirty="0" smtClean="0">
                <a:latin typeface="Calibri"/>
                <a:cs typeface="Calibri"/>
              </a:rPr>
              <a:t> by </a:t>
            </a:r>
            <a:r>
              <a:rPr lang="en-US" sz="2000" dirty="0" smtClean="0">
                <a:solidFill>
                  <a:srgbClr val="FF0000"/>
                </a:solidFill>
                <a:latin typeface="Calibri"/>
                <a:cs typeface="Calibri"/>
              </a:rPr>
              <a:t>tagging almost unbound neutrons </a:t>
            </a:r>
            <a:r>
              <a:rPr lang="en-US" sz="2000" dirty="0" smtClean="0">
                <a:latin typeface="Calibri"/>
                <a:cs typeface="Calibri"/>
              </a:rPr>
              <a:t>using detection of low</a:t>
            </a:r>
          </a:p>
          <a:p>
            <a:pPr marL="457200" indent="-457200"/>
            <a:r>
              <a:rPr lang="en-US" sz="2000" dirty="0" smtClean="0">
                <a:latin typeface="Calibri"/>
                <a:cs typeface="Calibri"/>
              </a:rPr>
              <a:t>momentum protons in a radial TPC.  2) Other experiment will measure </a:t>
            </a:r>
            <a:r>
              <a:rPr lang="en-US" sz="2000" baseline="30000" dirty="0" smtClean="0">
                <a:solidFill>
                  <a:srgbClr val="FF0000"/>
                </a:solidFill>
                <a:latin typeface="Calibri"/>
                <a:cs typeface="Calibri"/>
              </a:rPr>
              <a:t>3</a:t>
            </a:r>
            <a:r>
              <a:rPr lang="en-US" sz="2000" dirty="0" smtClean="0">
                <a:solidFill>
                  <a:srgbClr val="FF0000"/>
                </a:solidFill>
                <a:latin typeface="Calibri"/>
                <a:cs typeface="Calibri"/>
              </a:rPr>
              <a:t>H/</a:t>
            </a:r>
            <a:r>
              <a:rPr lang="en-US" sz="2000" baseline="30000" dirty="0" smtClean="0">
                <a:solidFill>
                  <a:srgbClr val="FF0000"/>
                </a:solidFill>
                <a:latin typeface="Calibri"/>
                <a:cs typeface="Calibri"/>
              </a:rPr>
              <a:t>3</a:t>
            </a:r>
            <a:r>
              <a:rPr lang="en-US" sz="2000" dirty="0" smtClean="0">
                <a:solidFill>
                  <a:srgbClr val="FF0000"/>
                </a:solidFill>
                <a:latin typeface="Calibri"/>
                <a:cs typeface="Calibri"/>
              </a:rPr>
              <a:t>He.  </a:t>
            </a:r>
            <a:endParaRPr lang="en-US" sz="2000" dirty="0">
              <a:solidFill>
                <a:srgbClr val="FF0000"/>
              </a:solidFill>
              <a:latin typeface="Calibri"/>
              <a:cs typeface="Calibri"/>
            </a:endParaRPr>
          </a:p>
        </p:txBody>
      </p:sp>
      <p:sp>
        <p:nvSpPr>
          <p:cNvPr id="76" name="TextBox 75"/>
          <p:cNvSpPr txBox="1"/>
          <p:nvPr/>
        </p:nvSpPr>
        <p:spPr>
          <a:xfrm flipH="1" flipV="1">
            <a:off x="-183634" y="1842532"/>
            <a:ext cx="5936734" cy="2894568"/>
          </a:xfrm>
          <a:prstGeom prst="rect">
            <a:avLst/>
          </a:prstGeom>
          <a:noFill/>
        </p:spPr>
        <p:txBody>
          <a:bodyPr wrap="square" rtlCol="0">
            <a:spAutoFit/>
          </a:bodyPr>
          <a:lstStyle/>
          <a:p>
            <a:endParaRPr lang="en-US" dirty="0"/>
          </a:p>
        </p:txBody>
      </p:sp>
      <p:sp>
        <p:nvSpPr>
          <p:cNvPr id="77" name="TextBox 76"/>
          <p:cNvSpPr txBox="1"/>
          <p:nvPr/>
        </p:nvSpPr>
        <p:spPr>
          <a:xfrm>
            <a:off x="1175355" y="1864603"/>
            <a:ext cx="1928733" cy="523220"/>
          </a:xfrm>
          <a:prstGeom prst="rect">
            <a:avLst/>
          </a:prstGeom>
          <a:noFill/>
        </p:spPr>
        <p:txBody>
          <a:bodyPr wrap="none" rtlCol="0">
            <a:spAutoFit/>
          </a:bodyPr>
          <a:lstStyle/>
          <a:p>
            <a:r>
              <a:rPr lang="en-US" sz="2800" dirty="0" err="1" smtClean="0">
                <a:solidFill>
                  <a:srgbClr val="FF0000"/>
                </a:solidFill>
                <a:latin typeface="Arial"/>
                <a:cs typeface="Arial"/>
              </a:rPr>
              <a:t>e</a:t>
            </a:r>
            <a:r>
              <a:rPr lang="en-US" sz="2800" baseline="30000" dirty="0" err="1" smtClean="0">
                <a:solidFill>
                  <a:srgbClr val="FF0000"/>
                </a:solidFill>
                <a:latin typeface="Arial"/>
                <a:cs typeface="Arial"/>
              </a:rPr>
              <a:t>-</a:t>
            </a:r>
            <a:r>
              <a:rPr lang="en-US" sz="2800" dirty="0" err="1" smtClean="0">
                <a:solidFill>
                  <a:srgbClr val="FF0000"/>
                </a:solidFill>
                <a:latin typeface="Arial"/>
                <a:cs typeface="Arial"/>
              </a:rPr>
              <a:t>D→e</a:t>
            </a:r>
            <a:r>
              <a:rPr lang="en-US" sz="2800" baseline="30000" dirty="0" err="1" smtClean="0">
                <a:solidFill>
                  <a:srgbClr val="FF0000"/>
                </a:solidFill>
                <a:latin typeface="Arial"/>
                <a:cs typeface="Arial"/>
              </a:rPr>
              <a:t>-</a:t>
            </a:r>
            <a:r>
              <a:rPr lang="en-US" sz="2800" dirty="0" err="1" smtClean="0">
                <a:solidFill>
                  <a:srgbClr val="FF0000"/>
                </a:solidFill>
                <a:latin typeface="Arial"/>
                <a:cs typeface="Arial"/>
              </a:rPr>
              <a:t>p</a:t>
            </a:r>
            <a:r>
              <a:rPr lang="en-US" sz="2800" baseline="-25000" dirty="0" err="1" smtClean="0">
                <a:solidFill>
                  <a:srgbClr val="FF0000"/>
                </a:solidFill>
                <a:latin typeface="Arial"/>
                <a:cs typeface="Arial"/>
              </a:rPr>
              <a:t>s</a:t>
            </a:r>
            <a:r>
              <a:rPr lang="en-US" sz="2800" dirty="0" err="1" smtClean="0">
                <a:solidFill>
                  <a:srgbClr val="FF0000"/>
                </a:solidFill>
                <a:latin typeface="Arial"/>
                <a:cs typeface="Arial"/>
              </a:rPr>
              <a:t>X</a:t>
            </a:r>
            <a:endParaRPr lang="en-US" sz="2800" dirty="0">
              <a:solidFill>
                <a:srgbClr val="FF0000"/>
              </a:solidFill>
              <a:latin typeface="Arial"/>
              <a:cs typeface="Arial"/>
            </a:endParaRPr>
          </a:p>
        </p:txBody>
      </p:sp>
      <p:grpSp>
        <p:nvGrpSpPr>
          <p:cNvPr id="4" name="Group 78"/>
          <p:cNvGrpSpPr/>
          <p:nvPr/>
        </p:nvGrpSpPr>
        <p:grpSpPr>
          <a:xfrm>
            <a:off x="1287489" y="2557605"/>
            <a:ext cx="1764595" cy="1297850"/>
            <a:chOff x="7434516" y="1219994"/>
            <a:chExt cx="1764595" cy="1297850"/>
          </a:xfrm>
        </p:grpSpPr>
        <p:cxnSp>
          <p:nvCxnSpPr>
            <p:cNvPr id="80" name="Straight Arrow Connector 79"/>
            <p:cNvCxnSpPr/>
            <p:nvPr/>
          </p:nvCxnSpPr>
          <p:spPr>
            <a:xfrm flipV="1">
              <a:off x="7434516" y="1918880"/>
              <a:ext cx="566484" cy="445532"/>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rot="5400000" flipH="1" flipV="1">
              <a:off x="7656994" y="1563206"/>
              <a:ext cx="688012" cy="158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7" name="Oval 86"/>
            <p:cNvSpPr/>
            <p:nvPr/>
          </p:nvSpPr>
          <p:spPr>
            <a:xfrm>
              <a:off x="8331200" y="1754812"/>
              <a:ext cx="2921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cxnSp>
          <p:nvCxnSpPr>
            <p:cNvPr id="88" name="Straight Arrow Connector 87"/>
            <p:cNvCxnSpPr>
              <a:stCxn id="87" idx="7"/>
            </p:cNvCxnSpPr>
            <p:nvPr/>
          </p:nvCxnSpPr>
          <p:spPr>
            <a:xfrm rot="5400000" flipH="1" flipV="1">
              <a:off x="8622481" y="1503365"/>
              <a:ext cx="254126" cy="338042"/>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7" idx="0"/>
            </p:cNvCxnSpPr>
            <p:nvPr/>
          </p:nvCxnSpPr>
          <p:spPr>
            <a:xfrm rot="5400000" flipH="1" flipV="1">
              <a:off x="8347335" y="1349909"/>
              <a:ext cx="534818" cy="274989"/>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sp>
          <p:nvSpPr>
            <p:cNvPr id="90" name="Freeform 89"/>
            <p:cNvSpPr/>
            <p:nvPr/>
          </p:nvSpPr>
          <p:spPr>
            <a:xfrm flipV="1">
              <a:off x="7975600" y="1764835"/>
              <a:ext cx="355600" cy="294777"/>
            </a:xfrm>
            <a:custGeom>
              <a:avLst/>
              <a:gdLst>
                <a:gd name="connsiteX0" fmla="*/ 0 w 533400"/>
                <a:gd name="connsiteY0" fmla="*/ 76200 h 160867"/>
                <a:gd name="connsiteX1" fmla="*/ 114300 w 533400"/>
                <a:gd name="connsiteY1" fmla="*/ 12700 h 160867"/>
                <a:gd name="connsiteX2" fmla="*/ 254000 w 533400"/>
                <a:gd name="connsiteY2" fmla="*/ 152400 h 160867"/>
                <a:gd name="connsiteX3" fmla="*/ 330200 w 533400"/>
                <a:gd name="connsiteY3" fmla="*/ 63500 h 160867"/>
                <a:gd name="connsiteX4" fmla="*/ 482600 w 533400"/>
                <a:gd name="connsiteY4" fmla="*/ 63500 h 160867"/>
                <a:gd name="connsiteX5" fmla="*/ 482600 w 533400"/>
                <a:gd name="connsiteY5" fmla="*/ 76200 h 160867"/>
                <a:gd name="connsiteX6" fmla="*/ 533400 w 533400"/>
                <a:gd name="connsiteY6" fmla="*/ 114300 h 160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00" h="160867">
                  <a:moveTo>
                    <a:pt x="0" y="76200"/>
                  </a:moveTo>
                  <a:cubicBezTo>
                    <a:pt x="35983" y="38100"/>
                    <a:pt x="71967" y="0"/>
                    <a:pt x="114300" y="12700"/>
                  </a:cubicBezTo>
                  <a:cubicBezTo>
                    <a:pt x="156633" y="25400"/>
                    <a:pt x="218017" y="143933"/>
                    <a:pt x="254000" y="152400"/>
                  </a:cubicBezTo>
                  <a:cubicBezTo>
                    <a:pt x="289983" y="160867"/>
                    <a:pt x="292100" y="78317"/>
                    <a:pt x="330200" y="63500"/>
                  </a:cubicBezTo>
                  <a:cubicBezTo>
                    <a:pt x="368300" y="48683"/>
                    <a:pt x="457200" y="61383"/>
                    <a:pt x="482600" y="63500"/>
                  </a:cubicBezTo>
                  <a:cubicBezTo>
                    <a:pt x="508000" y="65617"/>
                    <a:pt x="474133" y="67733"/>
                    <a:pt x="482600" y="76200"/>
                  </a:cubicBezTo>
                  <a:cubicBezTo>
                    <a:pt x="491067" y="84667"/>
                    <a:pt x="533400" y="114300"/>
                    <a:pt x="533400" y="114300"/>
                  </a:cubicBezTo>
                </a:path>
              </a:pathLst>
            </a:custGeom>
            <a:ln>
              <a:solidFill>
                <a:srgbClr val="3C8C93"/>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TextBox 90"/>
            <p:cNvSpPr txBox="1"/>
            <p:nvPr/>
          </p:nvSpPr>
          <p:spPr>
            <a:xfrm>
              <a:off x="8317358" y="1686034"/>
              <a:ext cx="305943" cy="369332"/>
            </a:xfrm>
            <a:prstGeom prst="rect">
              <a:avLst/>
            </a:prstGeom>
            <a:noFill/>
          </p:spPr>
          <p:txBody>
            <a:bodyPr wrap="none" rtlCol="0">
              <a:spAutoFit/>
            </a:bodyPr>
            <a:lstStyle/>
            <a:p>
              <a:r>
                <a:rPr lang="en-US" dirty="0" err="1" smtClean="0"/>
                <a:t>n</a:t>
              </a:r>
              <a:endParaRPr lang="en-US" dirty="0"/>
            </a:p>
          </p:txBody>
        </p:sp>
        <p:grpSp>
          <p:nvGrpSpPr>
            <p:cNvPr id="5" name="Group 73"/>
            <p:cNvGrpSpPr/>
            <p:nvPr/>
          </p:nvGrpSpPr>
          <p:grpSpPr>
            <a:xfrm rot="2463966">
              <a:off x="8441145" y="2067451"/>
              <a:ext cx="499242" cy="304800"/>
              <a:chOff x="8483600" y="2059612"/>
              <a:chExt cx="499242" cy="304800"/>
            </a:xfrm>
          </p:grpSpPr>
          <p:sp>
            <p:nvSpPr>
              <p:cNvPr id="99" name="Oval 98"/>
              <p:cNvSpPr/>
              <p:nvPr/>
            </p:nvSpPr>
            <p:spPr>
              <a:xfrm>
                <a:off x="8483600" y="2059612"/>
                <a:ext cx="292100" cy="3048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cxnSp>
            <p:nvCxnSpPr>
              <p:cNvPr id="100" name="Straight Arrow Connector 99"/>
              <p:cNvCxnSpPr/>
              <p:nvPr/>
            </p:nvCxnSpPr>
            <p:spPr>
              <a:xfrm rot="16200000" flipH="1">
                <a:off x="8861352" y="2147455"/>
                <a:ext cx="44637" cy="19834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93" name="Straight Arrow Connector 92"/>
            <p:cNvCxnSpPr/>
            <p:nvPr/>
          </p:nvCxnSpPr>
          <p:spPr>
            <a:xfrm rot="16200000" flipH="1">
              <a:off x="8769391" y="1779623"/>
              <a:ext cx="4122" cy="294225"/>
            </a:xfrm>
            <a:prstGeom prst="straightConnector1">
              <a:avLst/>
            </a:prstGeom>
            <a:ln>
              <a:solidFill>
                <a:srgbClr val="3C8C93"/>
              </a:solidFill>
              <a:tailEnd type="arrow"/>
            </a:ln>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rot="1697077">
              <a:off x="8520703" y="1953426"/>
              <a:ext cx="184666" cy="369332"/>
            </a:xfrm>
            <a:prstGeom prst="rect">
              <a:avLst/>
            </a:prstGeom>
            <a:noFill/>
          </p:spPr>
          <p:txBody>
            <a:bodyPr wrap="none" rtlCol="0">
              <a:spAutoFit/>
            </a:bodyPr>
            <a:lstStyle/>
            <a:p>
              <a:endParaRPr lang="en-US" dirty="0">
                <a:solidFill>
                  <a:schemeClr val="bg1"/>
                </a:solidFill>
              </a:endParaRPr>
            </a:p>
          </p:txBody>
        </p:sp>
        <p:sp>
          <p:nvSpPr>
            <p:cNvPr id="95" name="TextBox 94"/>
            <p:cNvSpPr txBox="1"/>
            <p:nvPr/>
          </p:nvSpPr>
          <p:spPr>
            <a:xfrm>
              <a:off x="8809123" y="2148512"/>
              <a:ext cx="389988" cy="369332"/>
            </a:xfrm>
            <a:prstGeom prst="rect">
              <a:avLst/>
            </a:prstGeom>
            <a:noFill/>
          </p:spPr>
          <p:txBody>
            <a:bodyPr wrap="none" rtlCol="0">
              <a:spAutoFit/>
            </a:bodyPr>
            <a:lstStyle/>
            <a:p>
              <a:r>
                <a:rPr lang="en-US" dirty="0" err="1" smtClean="0"/>
                <a:t>p</a:t>
              </a:r>
              <a:r>
                <a:rPr lang="en-US" baseline="-25000" dirty="0" err="1" smtClean="0"/>
                <a:t>s</a:t>
              </a:r>
              <a:r>
                <a:rPr lang="en-US" baseline="-25000" dirty="0" smtClean="0"/>
                <a:t> </a:t>
              </a:r>
              <a:endParaRPr lang="en-US" baseline="-25000" dirty="0"/>
            </a:p>
          </p:txBody>
        </p:sp>
        <p:sp>
          <p:nvSpPr>
            <p:cNvPr id="96" name="TextBox 95"/>
            <p:cNvSpPr txBox="1"/>
            <p:nvPr/>
          </p:nvSpPr>
          <p:spPr>
            <a:xfrm>
              <a:off x="8446294" y="1919912"/>
              <a:ext cx="305943" cy="369332"/>
            </a:xfrm>
            <a:prstGeom prst="rect">
              <a:avLst/>
            </a:prstGeom>
            <a:noFill/>
          </p:spPr>
          <p:txBody>
            <a:bodyPr wrap="none" rtlCol="0">
              <a:spAutoFit/>
            </a:bodyPr>
            <a:lstStyle/>
            <a:p>
              <a:r>
                <a:rPr lang="en-US" dirty="0" err="1" smtClean="0">
                  <a:solidFill>
                    <a:srgbClr val="FFFFFF"/>
                  </a:solidFill>
                </a:rPr>
                <a:t>p</a:t>
              </a:r>
              <a:endParaRPr lang="en-US" dirty="0">
                <a:solidFill>
                  <a:srgbClr val="FFFFFF"/>
                </a:solidFill>
              </a:endParaRPr>
            </a:p>
          </p:txBody>
        </p:sp>
        <p:sp>
          <p:nvSpPr>
            <p:cNvPr id="97" name="TextBox 96"/>
            <p:cNvSpPr txBox="1"/>
            <p:nvPr/>
          </p:nvSpPr>
          <p:spPr>
            <a:xfrm>
              <a:off x="7441794" y="1869112"/>
              <a:ext cx="346632" cy="369332"/>
            </a:xfrm>
            <a:prstGeom prst="rect">
              <a:avLst/>
            </a:prstGeom>
            <a:noFill/>
          </p:spPr>
          <p:txBody>
            <a:bodyPr wrap="none" rtlCol="0">
              <a:spAutoFit/>
            </a:bodyPr>
            <a:lstStyle/>
            <a:p>
              <a:r>
                <a:rPr lang="en-US" dirty="0" err="1" smtClean="0"/>
                <a:t>e</a:t>
              </a:r>
              <a:r>
                <a:rPr lang="en-US" b="1" baseline="30000" dirty="0" smtClean="0"/>
                <a:t>-</a:t>
              </a:r>
              <a:endParaRPr lang="en-US" b="1" baseline="30000" dirty="0"/>
            </a:p>
          </p:txBody>
        </p:sp>
        <p:sp>
          <p:nvSpPr>
            <p:cNvPr id="98" name="TextBox 97"/>
            <p:cNvSpPr txBox="1"/>
            <p:nvPr/>
          </p:nvSpPr>
          <p:spPr>
            <a:xfrm>
              <a:off x="7657694" y="1246812"/>
              <a:ext cx="346632" cy="369332"/>
            </a:xfrm>
            <a:prstGeom prst="rect">
              <a:avLst/>
            </a:prstGeom>
            <a:noFill/>
          </p:spPr>
          <p:txBody>
            <a:bodyPr wrap="none" rtlCol="0">
              <a:spAutoFit/>
            </a:bodyPr>
            <a:lstStyle/>
            <a:p>
              <a:r>
                <a:rPr lang="en-US" dirty="0" err="1" smtClean="0"/>
                <a:t>e</a:t>
              </a:r>
              <a:r>
                <a:rPr lang="en-US" b="1" baseline="30000" dirty="0" smtClean="0"/>
                <a:t>-</a:t>
              </a:r>
              <a:endParaRPr lang="en-US" b="1" baseline="30000" dirty="0"/>
            </a:p>
          </p:txBody>
        </p:sp>
      </p:grpSp>
      <p:sp>
        <p:nvSpPr>
          <p:cNvPr id="101" name="Oval 100"/>
          <p:cNvSpPr/>
          <p:nvPr/>
        </p:nvSpPr>
        <p:spPr>
          <a:xfrm rot="19218662">
            <a:off x="2222926" y="2995298"/>
            <a:ext cx="398121" cy="71120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101"/>
          <p:cNvGrpSpPr/>
          <p:nvPr/>
        </p:nvGrpSpPr>
        <p:grpSpPr>
          <a:xfrm>
            <a:off x="4546489" y="1761086"/>
            <a:ext cx="3761221" cy="4019490"/>
            <a:chOff x="429779" y="1771711"/>
            <a:chExt cx="3761221" cy="4019490"/>
          </a:xfrm>
        </p:grpSpPr>
        <p:cxnSp>
          <p:nvCxnSpPr>
            <p:cNvPr id="103" name="Straight Arrow Connector 102"/>
            <p:cNvCxnSpPr/>
            <p:nvPr/>
          </p:nvCxnSpPr>
          <p:spPr>
            <a:xfrm rot="5400000">
              <a:off x="915988" y="26662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rot="5400000">
              <a:off x="1523206" y="28186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rot="5400000">
              <a:off x="2134394" y="28186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rot="5400000">
              <a:off x="2590006" y="2513806"/>
              <a:ext cx="457200" cy="1588"/>
            </a:xfrm>
            <a:prstGeom prst="straightConnector1">
              <a:avLst/>
            </a:prstGeom>
            <a:ln w="19050" cap="flat" cmpd="sng" algn="ctr">
              <a:solidFill>
                <a:schemeClr val="accent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990600" y="2133600"/>
              <a:ext cx="278993" cy="307777"/>
            </a:xfrm>
            <a:prstGeom prst="rect">
              <a:avLst/>
            </a:prstGeom>
            <a:noFill/>
          </p:spPr>
          <p:txBody>
            <a:bodyPr wrap="none" rtlCol="0">
              <a:spAutoFit/>
            </a:bodyPr>
            <a:lstStyle/>
            <a:p>
              <a:r>
                <a:rPr lang="en-US" sz="1400" dirty="0" err="1" smtClean="0"/>
                <a:t>n</a:t>
              </a:r>
              <a:endParaRPr lang="en-US" sz="1400" dirty="0"/>
            </a:p>
          </p:txBody>
        </p:sp>
        <p:sp>
          <p:nvSpPr>
            <p:cNvPr id="108" name="TextBox 107"/>
            <p:cNvSpPr txBox="1"/>
            <p:nvPr/>
          </p:nvSpPr>
          <p:spPr>
            <a:xfrm>
              <a:off x="1600200" y="2286000"/>
              <a:ext cx="300082" cy="307777"/>
            </a:xfrm>
            <a:prstGeom prst="rect">
              <a:avLst/>
            </a:prstGeom>
            <a:noFill/>
          </p:spPr>
          <p:txBody>
            <a:bodyPr wrap="none" rtlCol="0">
              <a:spAutoFit/>
            </a:bodyPr>
            <a:lstStyle/>
            <a:p>
              <a:r>
                <a:rPr lang="en-US" sz="1400" dirty="0" err="1" smtClean="0"/>
                <a:t>Δ</a:t>
              </a:r>
              <a:endParaRPr lang="en-US" sz="1400" dirty="0"/>
            </a:p>
          </p:txBody>
        </p:sp>
        <p:sp>
          <p:nvSpPr>
            <p:cNvPr id="109" name="TextBox 108"/>
            <p:cNvSpPr txBox="1"/>
            <p:nvPr/>
          </p:nvSpPr>
          <p:spPr>
            <a:xfrm>
              <a:off x="1969781" y="2145268"/>
              <a:ext cx="773419" cy="307777"/>
            </a:xfrm>
            <a:prstGeom prst="rect">
              <a:avLst/>
            </a:prstGeom>
            <a:noFill/>
          </p:spPr>
          <p:txBody>
            <a:bodyPr wrap="none" rtlCol="0">
              <a:spAutoFit/>
            </a:bodyPr>
            <a:lstStyle/>
            <a:p>
              <a:r>
                <a:rPr lang="en-US" sz="1400" dirty="0" smtClean="0"/>
                <a:t>N(1520)</a:t>
              </a:r>
              <a:endParaRPr lang="en-US" sz="1400" dirty="0"/>
            </a:p>
          </p:txBody>
        </p:sp>
        <p:sp>
          <p:nvSpPr>
            <p:cNvPr id="110" name="TextBox 109"/>
            <p:cNvSpPr txBox="1"/>
            <p:nvPr/>
          </p:nvSpPr>
          <p:spPr>
            <a:xfrm>
              <a:off x="2514600" y="1981200"/>
              <a:ext cx="773419" cy="307777"/>
            </a:xfrm>
            <a:prstGeom prst="rect">
              <a:avLst/>
            </a:prstGeom>
            <a:noFill/>
          </p:spPr>
          <p:txBody>
            <a:bodyPr wrap="none" rtlCol="0">
              <a:spAutoFit/>
            </a:bodyPr>
            <a:lstStyle/>
            <a:p>
              <a:r>
                <a:rPr lang="en-US" sz="1400" dirty="0" smtClean="0"/>
                <a:t>N(1680)</a:t>
              </a:r>
              <a:endParaRPr lang="en-US" sz="1400" dirty="0"/>
            </a:p>
          </p:txBody>
        </p:sp>
        <p:pic>
          <p:nvPicPr>
            <p:cNvPr id="111" name="Picture 110"/>
            <p:cNvPicPr>
              <a:picLocks noChangeAspect="1"/>
            </p:cNvPicPr>
            <p:nvPr/>
          </p:nvPicPr>
          <p:blipFill>
            <a:blip r:embed="rId4"/>
            <a:stretch>
              <a:fillRect/>
            </a:stretch>
          </p:blipFill>
          <p:spPr>
            <a:xfrm>
              <a:off x="429779" y="1771711"/>
              <a:ext cx="3761221" cy="4019490"/>
            </a:xfrm>
            <a:prstGeom prst="rect">
              <a:avLst/>
            </a:prstGeom>
          </p:spPr>
        </p:pic>
      </p:grpSp>
      <p:sp>
        <p:nvSpPr>
          <p:cNvPr id="46" name="TextBox 45"/>
          <p:cNvSpPr txBox="1"/>
          <p:nvPr/>
        </p:nvSpPr>
        <p:spPr>
          <a:xfrm>
            <a:off x="3275013" y="4445000"/>
            <a:ext cx="1320366" cy="646331"/>
          </a:xfrm>
          <a:prstGeom prst="rect">
            <a:avLst/>
          </a:prstGeom>
          <a:noFill/>
        </p:spPr>
        <p:txBody>
          <a:bodyPr wrap="square" rtlCol="0">
            <a:spAutoFit/>
          </a:bodyPr>
          <a:lstStyle/>
          <a:p>
            <a:r>
              <a:rPr lang="en-US" dirty="0" smtClean="0"/>
              <a:t>5 Tesla</a:t>
            </a:r>
          </a:p>
          <a:p>
            <a:r>
              <a:rPr lang="en-US" dirty="0" smtClean="0"/>
              <a:t>mag. field</a:t>
            </a:r>
          </a:p>
        </p:txBody>
      </p:sp>
      <p:sp>
        <p:nvSpPr>
          <p:cNvPr id="42" name="TextBox 41"/>
          <p:cNvSpPr txBox="1"/>
          <p:nvPr/>
        </p:nvSpPr>
        <p:spPr>
          <a:xfrm>
            <a:off x="3964763" y="5958682"/>
            <a:ext cx="4974271" cy="338554"/>
          </a:xfrm>
          <a:prstGeom prst="rect">
            <a:avLst/>
          </a:prstGeom>
          <a:solidFill>
            <a:srgbClr val="FFFFFF"/>
          </a:solidFill>
          <a:ln>
            <a:solidFill>
              <a:srgbClr val="0D0D0D"/>
            </a:solidFill>
          </a:ln>
        </p:spPr>
        <p:txBody>
          <a:bodyPr wrap="square" rtlCol="0">
            <a:spAutoFit/>
          </a:bodyPr>
          <a:lstStyle/>
          <a:p>
            <a:r>
              <a:rPr lang="en-US" sz="1600" dirty="0" smtClean="0">
                <a:latin typeface="Arial"/>
                <a:cs typeface="Arial"/>
              </a:rPr>
              <a:t>   First model-independent measurement of </a:t>
            </a:r>
            <a:r>
              <a:rPr lang="en-US" sz="1600" dirty="0" smtClean="0">
                <a:solidFill>
                  <a:srgbClr val="FF0000"/>
                </a:solidFill>
                <a:latin typeface="Arial"/>
                <a:cs typeface="Arial"/>
              </a:rPr>
              <a:t>F</a:t>
            </a:r>
            <a:r>
              <a:rPr lang="en-US" sz="1600" baseline="-25000" dirty="0" smtClean="0">
                <a:solidFill>
                  <a:srgbClr val="FF0000"/>
                </a:solidFill>
                <a:latin typeface="Arial"/>
                <a:cs typeface="Arial"/>
              </a:rPr>
              <a:t>2</a:t>
            </a:r>
            <a:r>
              <a:rPr lang="en-US" sz="1600" baseline="30000" dirty="0" smtClean="0">
                <a:solidFill>
                  <a:srgbClr val="FF0000"/>
                </a:solidFill>
                <a:latin typeface="Arial"/>
                <a:cs typeface="Arial"/>
              </a:rPr>
              <a:t>n</a:t>
            </a:r>
            <a:r>
              <a:rPr lang="en-US" sz="1600" dirty="0" smtClean="0">
                <a:solidFill>
                  <a:srgbClr val="FF0000"/>
                </a:solidFill>
                <a:latin typeface="Arial"/>
                <a:cs typeface="Arial"/>
              </a:rPr>
              <a:t>/F</a:t>
            </a:r>
            <a:r>
              <a:rPr lang="en-US" sz="1600" baseline="-25000" dirty="0" smtClean="0">
                <a:solidFill>
                  <a:srgbClr val="FF0000"/>
                </a:solidFill>
                <a:latin typeface="Arial"/>
                <a:cs typeface="Arial"/>
              </a:rPr>
              <a:t>2</a:t>
            </a:r>
            <a:r>
              <a:rPr lang="en-US" sz="1600" baseline="30000" dirty="0" smtClean="0">
                <a:solidFill>
                  <a:srgbClr val="FF0000"/>
                </a:solidFill>
                <a:latin typeface="Arial"/>
                <a:cs typeface="Arial"/>
              </a:rPr>
              <a:t>p     </a:t>
            </a:r>
            <a:endParaRPr lang="en-US" sz="1600" baseline="30000" dirty="0">
              <a:solidFill>
                <a:srgbClr val="FFFFFF"/>
              </a:solidFill>
              <a:latin typeface="Arial"/>
              <a:cs typeface="Arial"/>
            </a:endParaRPr>
          </a:p>
        </p:txBody>
      </p:sp>
      <p:sp>
        <p:nvSpPr>
          <p:cNvPr id="55" name="TextBox 54"/>
          <p:cNvSpPr txBox="1"/>
          <p:nvPr/>
        </p:nvSpPr>
        <p:spPr>
          <a:xfrm>
            <a:off x="3275013" y="1673255"/>
            <a:ext cx="1138453" cy="338554"/>
          </a:xfrm>
          <a:prstGeom prst="rect">
            <a:avLst/>
          </a:prstGeom>
          <a:noFill/>
          <a:ln>
            <a:solidFill>
              <a:srgbClr val="000000"/>
            </a:solidFill>
          </a:ln>
        </p:spPr>
        <p:txBody>
          <a:bodyPr wrap="none" rtlCol="0">
            <a:spAutoFit/>
          </a:bodyPr>
          <a:lstStyle/>
          <a:p>
            <a:r>
              <a:rPr lang="en-US" sz="1600" dirty="0" smtClean="0">
                <a:latin typeface="Calibri"/>
                <a:cs typeface="Calibri"/>
              </a:rPr>
              <a:t>E12-10-102</a:t>
            </a:r>
            <a:endParaRPr lang="en-US" sz="1600" dirty="0">
              <a:latin typeface="Calibri"/>
              <a:cs typeface="Calibri"/>
            </a:endParaRPr>
          </a:p>
        </p:txBody>
      </p:sp>
      <p:pic>
        <p:nvPicPr>
          <p:cNvPr id="47" name="Picture 46"/>
          <p:cNvPicPr>
            <a:picLocks noChangeAspect="1"/>
          </p:cNvPicPr>
          <p:nvPr/>
        </p:nvPicPr>
        <p:blipFill>
          <a:blip r:embed="rId5"/>
          <a:stretch>
            <a:fillRect/>
          </a:stretch>
        </p:blipFill>
        <p:spPr>
          <a:xfrm>
            <a:off x="4677823" y="1794974"/>
            <a:ext cx="4345174" cy="4148626"/>
          </a:xfrm>
          <a:prstGeom prst="rect">
            <a:avLst/>
          </a:prstGeom>
        </p:spPr>
      </p:pic>
      <p:sp>
        <p:nvSpPr>
          <p:cNvPr id="48" name="TextBox 47"/>
          <p:cNvSpPr txBox="1"/>
          <p:nvPr/>
        </p:nvSpPr>
        <p:spPr>
          <a:xfrm>
            <a:off x="5860958" y="2233934"/>
            <a:ext cx="2651437" cy="307777"/>
          </a:xfrm>
          <a:prstGeom prst="rect">
            <a:avLst/>
          </a:prstGeom>
          <a:noFill/>
        </p:spPr>
        <p:txBody>
          <a:bodyPr wrap="none" rtlCol="0">
            <a:spAutoFit/>
          </a:bodyPr>
          <a:lstStyle/>
          <a:p>
            <a:r>
              <a:rPr lang="en-US" sz="1400" i="1" dirty="0" err="1" smtClean="0">
                <a:latin typeface="Calibri"/>
                <a:cs typeface="Calibri"/>
              </a:rPr>
              <a:t>Phys.Rev.Lett</a:t>
            </a:r>
            <a:r>
              <a:rPr lang="en-US" sz="1400" i="1" dirty="0" smtClean="0">
                <a:latin typeface="Calibri"/>
                <a:cs typeface="Calibri"/>
              </a:rPr>
              <a:t>. 108 (2012) 199902 </a:t>
            </a:r>
            <a:endParaRPr lang="en-US" sz="1400" i="1" dirty="0">
              <a:latin typeface="Calibri"/>
              <a:cs typeface="Calibri"/>
            </a:endParaRPr>
          </a:p>
        </p:txBody>
      </p:sp>
      <p:pic>
        <p:nvPicPr>
          <p:cNvPr id="44" name="Picture 43"/>
          <p:cNvPicPr>
            <a:picLocks noChangeAspect="1"/>
          </p:cNvPicPr>
          <p:nvPr/>
        </p:nvPicPr>
        <p:blipFill>
          <a:blip r:embed="rId6"/>
          <a:srcRect l="839" t="2398"/>
          <a:stretch>
            <a:fillRect/>
          </a:stretch>
        </p:blipFill>
        <p:spPr>
          <a:xfrm>
            <a:off x="4630338" y="1735686"/>
            <a:ext cx="4354559" cy="4155951"/>
          </a:xfrm>
          <a:prstGeom prst="rect">
            <a:avLst/>
          </a:prstGeom>
          <a:solidFill>
            <a:schemeClr val="bg1"/>
          </a:solidFill>
          <a:ln w="38100" cap="flat" cmpd="sng" algn="ctr">
            <a:solidFill>
              <a:srgbClr val="FFFFFF"/>
            </a:solidFill>
            <a:prstDash val="solid"/>
            <a:round/>
            <a:headEnd type="none" w="med" len="med"/>
            <a:tailEnd type="none" w="med" len="med"/>
          </a:ln>
        </p:spPr>
      </p:pic>
      <p:pic>
        <p:nvPicPr>
          <p:cNvPr id="57" name="Picture 56"/>
          <p:cNvPicPr>
            <a:picLocks noChangeAspect="1"/>
          </p:cNvPicPr>
          <p:nvPr/>
        </p:nvPicPr>
        <mc:AlternateContent>
          <mc:Choice xmlns:ma="http://schemas.microsoft.com/office/mac/drawingml/2008/main" Requires="ma">
            <p:blipFill>
              <a:blip r:embed="rId7"/>
              <a:srcRect l="17326" t="46686" r="56451" b="41837"/>
              <a:stretch>
                <a:fillRect/>
              </a:stretch>
            </p:blipFill>
          </mc:Choice>
          <mc:Fallback>
            <p:blipFill>
              <a:blip r:embed="rId8"/>
              <a:srcRect l="17326" t="46686" r="56451" b="41837"/>
              <a:stretch>
                <a:fillRect/>
              </a:stretch>
            </p:blipFill>
          </mc:Fallback>
        </mc:AlternateContent>
        <p:spPr>
          <a:xfrm>
            <a:off x="7057746" y="2172531"/>
            <a:ext cx="1454649" cy="479616"/>
          </a:xfrm>
          <a:prstGeom prst="rect">
            <a:avLst/>
          </a:prstGeom>
          <a:solidFill>
            <a:srgbClr val="FFFF00"/>
          </a:solidFill>
        </p:spPr>
      </p:pic>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2"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animBg="1"/>
      <p:bldP spid="46" grpId="0"/>
      <p:bldP spid="42" grpId="2" animBg="1"/>
      <p:bldP spid="42" grpId="3" animBg="1"/>
      <p:bldP spid="48"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52400" y="-832"/>
            <a:ext cx="8839200" cy="685800"/>
          </a:xfrm>
        </p:spPr>
        <p:txBody>
          <a:bodyPr/>
          <a:lstStyle/>
          <a:p>
            <a:pPr eaLnBrk="1" hangingPunct="1"/>
            <a:r>
              <a:rPr lang="en-US" dirty="0" smtClean="0"/>
              <a:t>Polarized </a:t>
            </a:r>
            <a:r>
              <a:rPr lang="en-US" dirty="0" err="1" smtClean="0"/>
              <a:t>PDFs</a:t>
            </a:r>
            <a:r>
              <a:rPr lang="en-US" dirty="0" smtClean="0"/>
              <a:t> on </a:t>
            </a:r>
            <a:r>
              <a:rPr lang="en-US" dirty="0" err="1" smtClean="0"/>
              <a:t>p/d</a:t>
            </a:r>
            <a:r>
              <a:rPr lang="en-US" dirty="0" smtClean="0"/>
              <a:t> at 12GeV </a:t>
            </a:r>
            <a:endParaRPr lang="en-US" dirty="0">
              <a:solidFill>
                <a:srgbClr val="FFFF00"/>
              </a:solidFill>
            </a:endParaRPr>
          </a:p>
        </p:txBody>
      </p:sp>
      <p:pic>
        <p:nvPicPr>
          <p:cNvPr id="24" name="Picture 23"/>
          <p:cNvPicPr>
            <a:picLocks noChangeAspect="1" noChangeArrowheads="1"/>
          </p:cNvPicPr>
          <p:nvPr/>
        </p:nvPicPr>
        <p:blipFill>
          <a:blip r:embed="rId3">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l="-3036"/>
          <a:stretch>
            <a:fillRect/>
          </a:stretch>
        </p:blipFill>
        <p:spPr bwMode="auto">
          <a:xfrm>
            <a:off x="6026847" y="1094611"/>
            <a:ext cx="2912251" cy="2492804"/>
          </a:xfrm>
          <a:prstGeom prst="rect">
            <a:avLst/>
          </a:prstGeom>
          <a:noFill/>
          <a:ln>
            <a:noFill/>
          </a:ln>
          <a:effectLst/>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pic>
      <p:pic>
        <p:nvPicPr>
          <p:cNvPr id="25" name="Picture 24"/>
          <p:cNvPicPr>
            <a:picLocks noChangeAspect="1" noChangeArrowheads="1"/>
          </p:cNvPicPr>
          <p:nvPr/>
        </p:nvPicPr>
        <p:blipFill>
          <a:blip r:embed="rId4">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l="-3661" r="-6302"/>
          <a:stretch>
            <a:fillRect/>
          </a:stretch>
        </p:blipFill>
        <p:spPr bwMode="auto">
          <a:xfrm>
            <a:off x="6010152" y="3685729"/>
            <a:ext cx="3119578" cy="2441057"/>
          </a:xfrm>
          <a:prstGeom prst="rect">
            <a:avLst/>
          </a:prstGeom>
          <a:noFill/>
          <a:ln>
            <a:noFill/>
          </a:ln>
          <a:effectLst/>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pic>
      <p:sp>
        <p:nvSpPr>
          <p:cNvPr id="26" name="Text Box 24"/>
          <p:cNvSpPr txBox="1">
            <a:spLocks noChangeArrowheads="1"/>
          </p:cNvSpPr>
          <p:nvPr/>
        </p:nvSpPr>
        <p:spPr bwMode="auto">
          <a:xfrm>
            <a:off x="6089667" y="789810"/>
            <a:ext cx="3040063" cy="304800"/>
          </a:xfrm>
          <a:prstGeom prst="rect">
            <a:avLst/>
          </a:prstGeom>
          <a:noFill/>
          <a:ln>
            <a:noFill/>
          </a:ln>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Lst>
        </p:spPr>
        <p:txBody>
          <a:bodyPr wrap="none" lIns="91430" tIns="45715" rIns="91430" bIns="45715">
            <a:spAutoFit/>
          </a:bodyPr>
          <a:ls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a:lstStyle>
          <a:p>
            <a:r>
              <a:rPr lang="en-US" sz="1400" b="0" dirty="0"/>
              <a:t>Improved PDFs from NLO analyses </a:t>
            </a:r>
          </a:p>
        </p:txBody>
      </p:sp>
      <p:sp>
        <p:nvSpPr>
          <p:cNvPr id="27" name="TextBox 26"/>
          <p:cNvSpPr txBox="1"/>
          <p:nvPr/>
        </p:nvSpPr>
        <p:spPr>
          <a:xfrm>
            <a:off x="81821" y="811821"/>
            <a:ext cx="5937266" cy="830987"/>
          </a:xfrm>
          <a:prstGeom prst="rect">
            <a:avLst/>
          </a:prstGeom>
          <a:noFill/>
          <a:ln>
            <a:solidFill>
              <a:schemeClr val="accent2">
                <a:lumMod val="40000"/>
                <a:lumOff val="60000"/>
              </a:schemeClr>
            </a:solidFill>
          </a:ln>
        </p:spPr>
        <p:txBody>
          <a:bodyPr wrap="square" lIns="91430" tIns="45715" rIns="91430" bIns="45715" rtlCol="0">
            <a:spAutoFit/>
          </a:bodyPr>
          <a:lstStyle/>
          <a:p>
            <a:r>
              <a:rPr lang="en-US" sz="1600" dirty="0" smtClean="0"/>
              <a:t>Precise information on A</a:t>
            </a:r>
            <a:r>
              <a:rPr lang="en-US" sz="1600" baseline="-25000" dirty="0" smtClean="0"/>
              <a:t>1</a:t>
            </a:r>
            <a:r>
              <a:rPr lang="en-US" sz="1600" dirty="0" smtClean="0"/>
              <a:t>(x, Q</a:t>
            </a:r>
            <a:r>
              <a:rPr lang="en-US" sz="1600" baseline="30000" dirty="0" smtClean="0"/>
              <a:t>2</a:t>
            </a:r>
            <a:r>
              <a:rPr lang="en-US" sz="1600" dirty="0" smtClean="0"/>
              <a:t>) with flavor tag can reduce uncertainties in parton </a:t>
            </a:r>
            <a:r>
              <a:rPr lang="en-US" sz="1600" dirty="0" err="1" smtClean="0"/>
              <a:t>helicity</a:t>
            </a:r>
            <a:r>
              <a:rPr lang="en-US" sz="1600" dirty="0" smtClean="0"/>
              <a:t> distributions. The Q</a:t>
            </a:r>
            <a:r>
              <a:rPr lang="en-US" sz="1600" baseline="30000" dirty="0" smtClean="0"/>
              <a:t>2</a:t>
            </a:r>
            <a:r>
              <a:rPr lang="en-US" sz="1600" dirty="0" smtClean="0"/>
              <a:t> dependence and QCD evolution can provide model-independent </a:t>
            </a:r>
            <a:r>
              <a:rPr lang="en-US" sz="1600" dirty="0" err="1" smtClean="0">
                <a:solidFill>
                  <a:srgbClr val="FF0000"/>
                </a:solidFill>
              </a:rPr>
              <a:t>ΔG(x</a:t>
            </a:r>
            <a:r>
              <a:rPr lang="en-US" sz="1600" dirty="0" smtClean="0">
                <a:solidFill>
                  <a:srgbClr val="FF0000"/>
                </a:solidFill>
              </a:rPr>
              <a:t>)</a:t>
            </a:r>
            <a:r>
              <a:rPr lang="en-US" sz="1600" dirty="0" smtClean="0"/>
              <a:t>.  </a:t>
            </a:r>
            <a:endParaRPr lang="en-US" sz="1600" dirty="0"/>
          </a:p>
        </p:txBody>
      </p:sp>
      <p:pic>
        <p:nvPicPr>
          <p:cNvPr id="28" name="Picture 27"/>
          <p:cNvPicPr>
            <a:picLocks noChangeAspect="1" noChangeArrowheads="1"/>
          </p:cNvPicPr>
          <p:nvPr/>
        </p:nvPicPr>
        <p:blipFill>
          <a:blip r:embed="rId5">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t="3055" r="46410"/>
          <a:stretch>
            <a:fillRect/>
          </a:stretch>
        </p:blipFill>
        <p:spPr bwMode="auto">
          <a:xfrm>
            <a:off x="2997582" y="2346466"/>
            <a:ext cx="2882696" cy="3742106"/>
          </a:xfrm>
          <a:prstGeom prst="rect">
            <a:avLst/>
          </a:prstGeom>
          <a:noFill/>
          <a:ln>
            <a:noFill/>
          </a:ln>
          <a:effectLst/>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chemeClr val="accent1"/>
                </a:solidFill>
              </a14:hiddenFill>
            </a:ext>
            <a:ext uri="{91240B29-F687-4f45-9708-019B960494DF}">
              <a14:hiddenLine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w="9525">
                <a:solidFill>
                  <a:schemeClr val="tx1"/>
                </a:solidFill>
                <a:miter lim="800000"/>
                <a:headEnd/>
                <a:tailEnd/>
              </a14:hiddenLine>
            </a:ext>
            <a:ext uri="{AF507438-7753-43e0-B8FC-AC1667EBCBE1}">
              <a14:hiddenEffects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effectLst>
                  <a:outerShdw blurRad="63500" dist="38099" dir="2700000" algn="ctr" rotWithShape="0">
                    <a:srgbClr val="000000">
                      <a:alpha val="74998"/>
                    </a:srgbClr>
                  </a:outerShdw>
                </a:effectLst>
              </a14:hiddenEffects>
            </a:ext>
          </a:extLst>
        </p:spPr>
      </p:pic>
      <p:pic>
        <p:nvPicPr>
          <p:cNvPr id="29" name="Picture 28" descr="A1p_CLAS12"/>
          <p:cNvPicPr>
            <a:picLocks noChangeAspect="1" noChangeArrowheads="1"/>
          </p:cNvPicPr>
          <p:nvPr/>
        </p:nvPicPr>
        <p:blipFill>
          <a:blip r:embed="rId6">
            <a:extLst>
              <a:ext uri="{28A0092B-C50C-407E-A947-70E740481C1C}">
                <a14:useLocalDpi xmlns="" xmlns:a="http://schemas.openxmlformats.org/drawingml/2006/main" xmlns:lc="http://schemas.openxmlformats.org/drawingml/2006/lockedCanvas" xmlns:r="http://schemas.openxmlformats.org/officeDocument/2006/relationships" xmlns:a14="http://schemas.microsoft.com/office/drawing/2010/main" xmlns:p="http://schemas.openxmlformats.org/presentationml/2006/main" xmlns:mv="urn:schemas-microsoft-com:mac:vml" xmlns:mc="http://schemas.openxmlformats.org/markup-compatibility/2006" val="0"/>
              </a:ext>
            </a:extLst>
          </a:blip>
          <a:srcRect r="12675"/>
          <a:stretch>
            <a:fillRect/>
          </a:stretch>
        </p:blipFill>
        <p:spPr bwMode="auto">
          <a:xfrm>
            <a:off x="132195" y="2362304"/>
            <a:ext cx="2667000" cy="3700868"/>
          </a:xfrm>
          <a:prstGeom prst="rect">
            <a:avLst/>
          </a:prstGeom>
          <a:noFill/>
          <a:extLst>
            <a:ext uri="{909E8E84-426E-40dd-AFC4-6F175D3DCCD1}">
              <a14:hiddenFill xmlns="" xmlns:a="http://schemas.openxmlformats.org/drawingml/2006/main" xmlns:lc="http://schemas.openxmlformats.org/drawingml/2006/lockedCanvas" xmlns:a14="http://schemas.microsoft.com/office/drawing/2010/main" xmlns:p="http://schemas.openxmlformats.org/presentationml/2006/main" xmlns:mv="urn:schemas-microsoft-com:mac:vml" xmlns:mc="http://schemas.openxmlformats.org/markup-compatibility/2006" xmlns:r="http://schemas.openxmlformats.org/officeDocument/2006/relationships">
                <a:solidFill>
                  <a:srgbClr val="FFFFFF"/>
                </a:solidFill>
              </a14:hiddenFill>
            </a:ext>
          </a:extLst>
        </p:spPr>
      </p:pic>
      <p:sp>
        <p:nvSpPr>
          <p:cNvPr id="30" name="Rectangle 29"/>
          <p:cNvSpPr/>
          <p:nvPr/>
        </p:nvSpPr>
        <p:spPr bwMode="auto">
          <a:xfrm flipV="1">
            <a:off x="3569530" y="2131835"/>
            <a:ext cx="2127266" cy="328931"/>
          </a:xfrm>
          <a:prstGeom prst="rect">
            <a:avLst/>
          </a:prstGeom>
          <a:solidFill>
            <a:srgbClr val="FFFFFF"/>
          </a:solidFill>
          <a:ln w="9525"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5" eaLnBrk="0" fontAlgn="base" hangingPunct="0">
              <a:spcBef>
                <a:spcPct val="0"/>
              </a:spcBef>
              <a:spcAft>
                <a:spcPct val="0"/>
              </a:spcAft>
            </a:pPr>
            <a:endParaRPr lang="en-US" sz="1200" b="1" dirty="0" smtClean="0">
              <a:latin typeface="Times New Roman" pitchFamily="18" charset="0"/>
            </a:endParaRPr>
          </a:p>
        </p:txBody>
      </p:sp>
      <p:grpSp>
        <p:nvGrpSpPr>
          <p:cNvPr id="11" name="Group 18"/>
          <p:cNvGrpSpPr>
            <a:grpSpLocks/>
          </p:cNvGrpSpPr>
          <p:nvPr/>
        </p:nvGrpSpPr>
        <p:grpSpPr bwMode="auto">
          <a:xfrm>
            <a:off x="460641" y="1643658"/>
            <a:ext cx="5109070" cy="609600"/>
            <a:chOff x="1524000" y="1295400"/>
            <a:chExt cx="6172200" cy="609600"/>
          </a:xfrm>
        </p:grpSpPr>
        <p:pic>
          <p:nvPicPr>
            <p:cNvPr id="12" name="Picture 15"/>
            <p:cNvPicPr>
              <a:picLocks noChangeAspect="1"/>
            </p:cNvPicPr>
            <p:nvPr/>
          </p:nvPicPr>
          <p:blipFill>
            <a:blip r:embed="rId7"/>
            <a:srcRect l="6863" t="11363" r="49019" b="84093"/>
            <a:stretch>
              <a:fillRect/>
            </a:stretch>
          </p:blipFill>
          <p:spPr bwMode="auto">
            <a:xfrm>
              <a:off x="1524000" y="1295400"/>
              <a:ext cx="4572000" cy="609600"/>
            </a:xfrm>
            <a:prstGeom prst="rect">
              <a:avLst/>
            </a:prstGeom>
            <a:noFill/>
            <a:ln w="9525">
              <a:noFill/>
              <a:miter lim="800000"/>
              <a:headEnd/>
              <a:tailEnd/>
            </a:ln>
          </p:spPr>
        </p:pic>
        <p:pic>
          <p:nvPicPr>
            <p:cNvPr id="13" name="Picture 16"/>
            <p:cNvPicPr>
              <a:picLocks noChangeAspect="1"/>
            </p:cNvPicPr>
            <p:nvPr/>
          </p:nvPicPr>
          <p:blipFill>
            <a:blip r:embed="rId8"/>
            <a:srcRect l="21568" t="15907" r="62325" b="80304"/>
            <a:stretch>
              <a:fillRect/>
            </a:stretch>
          </p:blipFill>
          <p:spPr bwMode="auto">
            <a:xfrm>
              <a:off x="5943600" y="1353312"/>
              <a:ext cx="1752600" cy="533400"/>
            </a:xfrm>
            <a:prstGeom prst="rect">
              <a:avLst/>
            </a:prstGeom>
            <a:noFill/>
            <a:ln w="9525">
              <a:noFill/>
              <a:miter lim="800000"/>
              <a:headEnd/>
              <a:tailEnd/>
            </a:ln>
          </p:spPr>
        </p:pic>
      </p:grpSp>
      <p:sp>
        <p:nvSpPr>
          <p:cNvPr id="14" name="Rectangle 13"/>
          <p:cNvSpPr/>
          <p:nvPr/>
        </p:nvSpPr>
        <p:spPr bwMode="auto">
          <a:xfrm>
            <a:off x="4778251" y="1789268"/>
            <a:ext cx="273218" cy="342567"/>
          </a:xfrm>
          <a:prstGeom prst="rect">
            <a:avLst/>
          </a:prstGeom>
          <a:solidFill>
            <a:srgbClr val="FFFF00">
              <a:alpha val="2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15" name="TextBox 14"/>
          <p:cNvSpPr txBox="1"/>
          <p:nvPr/>
        </p:nvSpPr>
        <p:spPr>
          <a:xfrm>
            <a:off x="460641" y="6005620"/>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E12-06-109</a:t>
            </a:r>
            <a:endParaRPr lang="en-US" sz="1400" dirty="0">
              <a:latin typeface="Calibri"/>
              <a:cs typeface="Calibri"/>
            </a:endParaRPr>
          </a:p>
        </p:txBody>
      </p:sp>
      <p:sp>
        <p:nvSpPr>
          <p:cNvPr id="17" name="TextBox 16"/>
          <p:cNvSpPr txBox="1"/>
          <p:nvPr/>
        </p:nvSpPr>
        <p:spPr>
          <a:xfrm>
            <a:off x="4081599" y="5995609"/>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E12-09-007</a:t>
            </a:r>
            <a:endParaRPr lang="en-US" sz="1400" dirty="0">
              <a:latin typeface="Calibri"/>
              <a:cs typeface="Calibri"/>
            </a:endParaRPr>
          </a:p>
        </p:txBody>
      </p:sp>
      <p:sp>
        <p:nvSpPr>
          <p:cNvPr id="19" name="TextBox 18"/>
          <p:cNvSpPr txBox="1"/>
          <p:nvPr/>
        </p:nvSpPr>
        <p:spPr>
          <a:xfrm>
            <a:off x="1704189" y="6015929"/>
            <a:ext cx="1019229" cy="307777"/>
          </a:xfrm>
          <a:prstGeom prst="rect">
            <a:avLst/>
          </a:prstGeom>
          <a:noFill/>
          <a:ln>
            <a:solidFill>
              <a:srgbClr val="000000"/>
            </a:solidFill>
          </a:ln>
        </p:spPr>
        <p:txBody>
          <a:bodyPr wrap="none" rtlCol="0">
            <a:spAutoFit/>
          </a:bodyPr>
          <a:lstStyle/>
          <a:p>
            <a:r>
              <a:rPr lang="en-US" sz="1400" dirty="0" smtClean="0">
                <a:latin typeface="Calibri"/>
                <a:cs typeface="Calibri"/>
              </a:rPr>
              <a:t>E12-06-110</a:t>
            </a:r>
            <a:endParaRPr lang="en-US" sz="1400" dirty="0">
              <a:latin typeface="Calibri"/>
              <a:cs typeface="Calibri"/>
            </a:endParaRPr>
          </a:p>
        </p:txBody>
      </p:sp>
      <p:cxnSp>
        <p:nvCxnSpPr>
          <p:cNvPr id="20" name="Straight Arrow Connector 19"/>
          <p:cNvCxnSpPr/>
          <p:nvPr/>
        </p:nvCxnSpPr>
        <p:spPr bwMode="auto">
          <a:xfrm>
            <a:off x="5038769" y="215900"/>
            <a:ext cx="219031" cy="1588"/>
          </a:xfrm>
          <a:prstGeom prst="straightConnector1">
            <a:avLst/>
          </a:prstGeom>
          <a:noFill/>
          <a:ln w="28575" cap="flat" cmpd="sng" algn="ctr">
            <a:solidFill>
              <a:srgbClr val="FF0000"/>
            </a:solidFill>
            <a:prstDash val="solid"/>
            <a:round/>
            <a:headEnd type="none" w="med" len="med"/>
            <a:tailEnd type="arrow" w="med" len="med"/>
          </a:ln>
          <a:effectLst/>
        </p:spPr>
      </p:cxnSp>
      <p:cxnSp>
        <p:nvCxnSpPr>
          <p:cNvPr id="22" name="Straight Arrow Connector 21"/>
          <p:cNvCxnSpPr/>
          <p:nvPr/>
        </p:nvCxnSpPr>
        <p:spPr bwMode="auto">
          <a:xfrm>
            <a:off x="5521369" y="203200"/>
            <a:ext cx="219031" cy="1588"/>
          </a:xfrm>
          <a:prstGeom prst="straightConnector1">
            <a:avLst/>
          </a:prstGeom>
          <a:noFill/>
          <a:ln w="28575" cap="flat" cmpd="sng" algn="ctr">
            <a:solidFill>
              <a:srgbClr val="FF0000"/>
            </a:solidFill>
            <a:prstDash val="solid"/>
            <a:round/>
            <a:headEnd type="none" w="med" len="med"/>
            <a:tailEnd type="arrow" w="med" len="med"/>
          </a:ln>
          <a:effectLst/>
        </p:spPr>
      </p:cxn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3" accel="50000" decel="5000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1" presetClass="entr" presetSubtype="0" fill="hold" nodeType="afterEffect">
                                  <p:stCondLst>
                                    <p:cond delay="200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Flavor-tagged polarized </a:t>
            </a:r>
            <a:r>
              <a:rPr lang="en-US" dirty="0" err="1" smtClean="0"/>
              <a:t>PDFs</a:t>
            </a:r>
            <a:endParaRPr lang="en-US" dirty="0"/>
          </a:p>
        </p:txBody>
      </p:sp>
      <p:pic>
        <p:nvPicPr>
          <p:cNvPr id="3" name="Picture 2"/>
          <p:cNvPicPr>
            <a:picLocks noChangeAspect="1"/>
          </p:cNvPicPr>
          <p:nvPr/>
        </p:nvPicPr>
        <p:blipFill>
          <a:blip r:embed="rId2"/>
          <a:stretch>
            <a:fillRect/>
          </a:stretch>
        </p:blipFill>
        <p:spPr>
          <a:xfrm>
            <a:off x="150759" y="2661760"/>
            <a:ext cx="8932281" cy="3613310"/>
          </a:xfrm>
          <a:prstGeom prst="rect">
            <a:avLst/>
          </a:prstGeom>
        </p:spPr>
      </p:pic>
      <p:pic>
        <p:nvPicPr>
          <p:cNvPr id="5" name="Picture 4"/>
          <p:cNvPicPr>
            <a:picLocks noChangeAspect="1"/>
          </p:cNvPicPr>
          <p:nvPr/>
        </p:nvPicPr>
        <p:blipFill>
          <a:blip r:embed="rId3"/>
          <a:stretch>
            <a:fillRect/>
          </a:stretch>
        </p:blipFill>
        <p:spPr>
          <a:xfrm>
            <a:off x="5859493" y="807086"/>
            <a:ext cx="2549907" cy="1982787"/>
          </a:xfrm>
          <a:prstGeom prst="rect">
            <a:avLst/>
          </a:prstGeom>
          <a:ln>
            <a:noFill/>
          </a:ln>
        </p:spPr>
      </p:pic>
      <p:sp>
        <p:nvSpPr>
          <p:cNvPr id="6" name="Rectangle 5"/>
          <p:cNvSpPr/>
          <p:nvPr/>
        </p:nvSpPr>
        <p:spPr>
          <a:xfrm>
            <a:off x="1065994" y="969646"/>
            <a:ext cx="3760006" cy="1477328"/>
          </a:xfrm>
          <a:prstGeom prst="rect">
            <a:avLst/>
          </a:prstGeom>
        </p:spPr>
        <p:txBody>
          <a:bodyPr wrap="square">
            <a:spAutoFit/>
          </a:bodyPr>
          <a:lstStyle/>
          <a:p>
            <a:r>
              <a:rPr lang="en-US" dirty="0" smtClean="0"/>
              <a:t>Extraction of the individual contributions of quarks and anti-quarks to the nucleon spin. </a:t>
            </a:r>
            <a:r>
              <a:rPr lang="en-US" dirty="0" smtClean="0">
                <a:solidFill>
                  <a:srgbClr val="000000"/>
                </a:solidFill>
              </a:rPr>
              <a:t>Use</a:t>
            </a:r>
            <a:r>
              <a:rPr lang="en-US" dirty="0" smtClean="0">
                <a:solidFill>
                  <a:srgbClr val="000090"/>
                </a:solidFill>
              </a:rPr>
              <a:t> polarized </a:t>
            </a:r>
            <a:r>
              <a:rPr lang="en-US" dirty="0" smtClean="0"/>
              <a:t>&amp; </a:t>
            </a:r>
            <a:r>
              <a:rPr lang="en-US" dirty="0" err="1" smtClean="0">
                <a:solidFill>
                  <a:srgbClr val="000090"/>
                </a:solidFill>
              </a:rPr>
              <a:t>unpolarized</a:t>
            </a:r>
            <a:r>
              <a:rPr lang="en-US" dirty="0" smtClean="0"/>
              <a:t> </a:t>
            </a:r>
            <a:r>
              <a:rPr lang="en-US" dirty="0" smtClean="0">
                <a:solidFill>
                  <a:srgbClr val="008000"/>
                </a:solidFill>
              </a:rPr>
              <a:t>proton</a:t>
            </a:r>
            <a:r>
              <a:rPr lang="en-US" dirty="0" smtClean="0"/>
              <a:t> and </a:t>
            </a:r>
            <a:r>
              <a:rPr lang="en-US" dirty="0" smtClean="0">
                <a:solidFill>
                  <a:srgbClr val="008000"/>
                </a:solidFill>
              </a:rPr>
              <a:t>deuteron</a:t>
            </a:r>
            <a:r>
              <a:rPr lang="en-US" dirty="0" smtClean="0"/>
              <a:t> targets. </a:t>
            </a:r>
            <a:endParaRPr lang="en-US" dirty="0"/>
          </a:p>
        </p:txBody>
      </p:sp>
      <p:sp>
        <p:nvSpPr>
          <p:cNvPr id="8" name="TextBox 7"/>
          <p:cNvSpPr txBox="1"/>
          <p:nvPr/>
        </p:nvSpPr>
        <p:spPr>
          <a:xfrm>
            <a:off x="4490187" y="2512279"/>
            <a:ext cx="1138453" cy="338554"/>
          </a:xfrm>
          <a:prstGeom prst="rect">
            <a:avLst/>
          </a:prstGeom>
          <a:noFill/>
          <a:ln>
            <a:solidFill>
              <a:srgbClr val="000000"/>
            </a:solidFill>
          </a:ln>
        </p:spPr>
        <p:txBody>
          <a:bodyPr wrap="none" rtlCol="0">
            <a:spAutoFit/>
          </a:bodyPr>
          <a:lstStyle/>
          <a:p>
            <a:r>
              <a:rPr lang="en-US" sz="1600" dirty="0" smtClean="0">
                <a:latin typeface="Calibri"/>
                <a:cs typeface="Calibri"/>
              </a:rPr>
              <a:t>E12-09-007</a:t>
            </a:r>
            <a:endParaRPr lang="en-US" sz="1600" dirty="0">
              <a:latin typeface="Calibri"/>
              <a:cs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Generalized Parton Distributions</a:t>
            </a:r>
            <a:endParaRPr lang="en-US" dirty="0"/>
          </a:p>
        </p:txBody>
      </p:sp>
      <p:grpSp>
        <p:nvGrpSpPr>
          <p:cNvPr id="3" name="Group 22"/>
          <p:cNvGrpSpPr/>
          <p:nvPr/>
        </p:nvGrpSpPr>
        <p:grpSpPr>
          <a:xfrm>
            <a:off x="1825431" y="1009640"/>
            <a:ext cx="5565967" cy="855142"/>
            <a:chOff x="1798236" y="844410"/>
            <a:chExt cx="5172717" cy="645714"/>
          </a:xfrm>
          <a:solidFill>
            <a:srgbClr val="FFFFFF"/>
          </a:solidFill>
        </p:grpSpPr>
        <p:pic>
          <p:nvPicPr>
            <p:cNvPr id="5" name="Picture 4"/>
            <p:cNvPicPr>
              <a:picLocks noChangeAspect="1"/>
            </p:cNvPicPr>
            <p:nvPr/>
          </p:nvPicPr>
          <p:blipFill>
            <a:blip r:embed="rId3"/>
            <a:srcRect l="50617" t="33122" r="5948" b="62991"/>
            <a:stretch>
              <a:fillRect/>
            </a:stretch>
          </p:blipFill>
          <p:spPr>
            <a:xfrm>
              <a:off x="1842366" y="880524"/>
              <a:ext cx="5128587" cy="609600"/>
            </a:xfrm>
            <a:prstGeom prst="rect">
              <a:avLst/>
            </a:prstGeom>
            <a:grpFill/>
            <a:ln>
              <a:noFill/>
            </a:ln>
          </p:spPr>
        </p:pic>
        <p:pic>
          <p:nvPicPr>
            <p:cNvPr id="8" name="Picture 7"/>
            <p:cNvPicPr>
              <a:picLocks noChangeAspect="1"/>
            </p:cNvPicPr>
            <p:nvPr/>
          </p:nvPicPr>
          <p:blipFill>
            <a:blip r:embed="rId3"/>
            <a:srcRect l="50617" t="29404" r="42200" b="66962"/>
            <a:stretch>
              <a:fillRect/>
            </a:stretch>
          </p:blipFill>
          <p:spPr>
            <a:xfrm>
              <a:off x="1798236" y="844410"/>
              <a:ext cx="877975" cy="589888"/>
            </a:xfrm>
            <a:prstGeom prst="rect">
              <a:avLst/>
            </a:prstGeom>
            <a:grpFill/>
            <a:ln>
              <a:noFill/>
            </a:ln>
          </p:spPr>
        </p:pic>
      </p:grpSp>
      <p:grpSp>
        <p:nvGrpSpPr>
          <p:cNvPr id="9" name="Group 23"/>
          <p:cNvGrpSpPr>
            <a:grpSpLocks/>
          </p:cNvGrpSpPr>
          <p:nvPr/>
        </p:nvGrpSpPr>
        <p:grpSpPr bwMode="auto">
          <a:xfrm>
            <a:off x="4612639" y="2260598"/>
            <a:ext cx="4440873" cy="3776782"/>
            <a:chOff x="4612639" y="2362202"/>
            <a:chExt cx="4440873" cy="3776782"/>
          </a:xfrm>
        </p:grpSpPr>
        <p:grpSp>
          <p:nvGrpSpPr>
            <p:cNvPr id="10" name="Group 23"/>
            <p:cNvGrpSpPr>
              <a:grpSpLocks/>
            </p:cNvGrpSpPr>
            <p:nvPr/>
          </p:nvGrpSpPr>
          <p:grpSpPr bwMode="auto">
            <a:xfrm>
              <a:off x="4612639" y="2362202"/>
              <a:ext cx="4440873" cy="3776782"/>
              <a:chOff x="5138776" y="2782888"/>
              <a:chExt cx="3922433" cy="3507673"/>
            </a:xfrm>
          </p:grpSpPr>
          <p:cxnSp>
            <p:nvCxnSpPr>
              <p:cNvPr id="19" name="Straight Arrow Connector 12"/>
              <p:cNvCxnSpPr>
                <a:cxnSpLocks noChangeShapeType="1"/>
                <a:endCxn id="20" idx="0"/>
              </p:cNvCxnSpPr>
              <p:nvPr/>
            </p:nvCxnSpPr>
            <p:spPr bwMode="auto">
              <a:xfrm>
                <a:off x="5138776" y="2782888"/>
                <a:ext cx="2232026" cy="1639887"/>
              </a:xfrm>
              <a:prstGeom prst="straightConnector1">
                <a:avLst/>
              </a:prstGeom>
              <a:noFill/>
              <a:ln w="38100">
                <a:solidFill>
                  <a:schemeClr val="tx1"/>
                </a:solidFill>
                <a:round/>
                <a:headEnd/>
                <a:tailEnd type="arrow" w="med" len="med"/>
              </a:ln>
            </p:spPr>
          </p:cxnSp>
          <p:sp>
            <p:nvSpPr>
              <p:cNvPr id="20" name="TextBox 15"/>
              <p:cNvSpPr txBox="1">
                <a:spLocks noChangeArrowheads="1"/>
              </p:cNvSpPr>
              <p:nvPr/>
            </p:nvSpPr>
            <p:spPr bwMode="auto">
              <a:xfrm>
                <a:off x="5951576" y="4422775"/>
                <a:ext cx="2838453" cy="600278"/>
              </a:xfrm>
              <a:prstGeom prst="rect">
                <a:avLst/>
              </a:prstGeom>
              <a:solidFill>
                <a:srgbClr val="FFFFFF"/>
              </a:solidFill>
              <a:ln w="9525">
                <a:solidFill>
                  <a:srgbClr val="FF0000"/>
                </a:solidFill>
                <a:miter lim="800000"/>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Generalized Parton Distributions </a:t>
                </a:r>
                <a:r>
                  <a:rPr lang="en-US" dirty="0">
                    <a:solidFill>
                      <a:srgbClr val="FF0000"/>
                    </a:solidFill>
                    <a:latin typeface="Tahoma" charset="0"/>
                    <a:ea typeface="Tahoma" charset="0"/>
                    <a:cs typeface="Tahoma" charset="0"/>
                  </a:rPr>
                  <a:t>(GPD</a:t>
                </a:r>
                <a:r>
                  <a:rPr lang="en-US" dirty="0" smtClean="0">
                    <a:solidFill>
                      <a:srgbClr val="FF0000"/>
                    </a:solidFill>
                    <a:latin typeface="Tahoma" charset="0"/>
                    <a:ea typeface="Tahoma" charset="0"/>
                    <a:cs typeface="Tahoma" charset="0"/>
                  </a:rPr>
                  <a:t>) </a:t>
                </a:r>
                <a:r>
                  <a:rPr lang="en-US" b="1" i="1" dirty="0" smtClean="0">
                    <a:solidFill>
                      <a:srgbClr val="FF0000"/>
                    </a:solidFill>
                    <a:latin typeface="Times New Roman" charset="0"/>
                    <a:ea typeface="Times New Roman" charset="0"/>
                    <a:cs typeface="Times New Roman" charset="0"/>
                  </a:rPr>
                  <a:t>H</a:t>
                </a:r>
                <a:r>
                  <a:rPr lang="en-US" b="1" i="1" dirty="0" smtClean="0">
                    <a:latin typeface="Times New Roman" charset="0"/>
                    <a:ea typeface="Times New Roman" charset="0"/>
                    <a:cs typeface="Times New Roman" charset="0"/>
                  </a:rPr>
                  <a:t>,</a:t>
                </a:r>
                <a:r>
                  <a:rPr lang="en-US" b="1" i="1" dirty="0" smtClean="0">
                    <a:solidFill>
                      <a:srgbClr val="FF0000"/>
                    </a:solidFill>
                    <a:latin typeface="Times New Roman" charset="0"/>
                    <a:ea typeface="Times New Roman" charset="0"/>
                    <a:cs typeface="Times New Roman" charset="0"/>
                  </a:rPr>
                  <a:t> </a:t>
                </a:r>
                <a:r>
                  <a:rPr lang="en-US" b="1" i="1" dirty="0" smtClean="0">
                    <a:solidFill>
                      <a:srgbClr val="01CF04"/>
                    </a:solidFill>
                    <a:latin typeface="Times New Roman" charset="0"/>
                    <a:ea typeface="Times New Roman" charset="0"/>
                    <a:cs typeface="Times New Roman" charset="0"/>
                  </a:rPr>
                  <a:t>H</a:t>
                </a:r>
                <a:r>
                  <a:rPr lang="en-US" b="1" i="1" dirty="0" smtClean="0">
                    <a:solidFill>
                      <a:srgbClr val="000000"/>
                    </a:solidFill>
                    <a:latin typeface="Times New Roman" charset="0"/>
                    <a:ea typeface="Times New Roman" charset="0"/>
                    <a:cs typeface="Times New Roman" charset="0"/>
                  </a:rPr>
                  <a:t>,</a:t>
                </a:r>
                <a:r>
                  <a:rPr lang="en-US" b="1" i="1" dirty="0" smtClean="0">
                    <a:solidFill>
                      <a:srgbClr val="0000FF"/>
                    </a:solidFill>
                    <a:latin typeface="Times New Roman" charset="0"/>
                    <a:ea typeface="Times New Roman" charset="0"/>
                    <a:cs typeface="Times New Roman" charset="0"/>
                  </a:rPr>
                  <a:t> E,</a:t>
                </a:r>
                <a:r>
                  <a:rPr lang="en-US" b="1" i="1" dirty="0" smtClean="0">
                    <a:solidFill>
                      <a:schemeClr val="bg2"/>
                    </a:solidFill>
                    <a:latin typeface="Times New Roman" charset="0"/>
                    <a:ea typeface="Times New Roman" charset="0"/>
                    <a:cs typeface="Times New Roman" charset="0"/>
                  </a:rPr>
                  <a:t> E</a:t>
                </a:r>
                <a:endParaRPr lang="en-US" dirty="0">
                  <a:solidFill>
                    <a:srgbClr val="FF0000"/>
                  </a:solidFill>
                  <a:latin typeface="Tahoma" charset="0"/>
                  <a:ea typeface="Tahoma" charset="0"/>
                  <a:cs typeface="Tahoma" charset="0"/>
                </a:endParaRPr>
              </a:p>
            </p:txBody>
          </p:sp>
          <p:cxnSp>
            <p:nvCxnSpPr>
              <p:cNvPr id="21" name="Straight Arrow Connector 46"/>
              <p:cNvCxnSpPr>
                <a:cxnSpLocks noChangeShapeType="1"/>
              </p:cNvCxnSpPr>
              <p:nvPr/>
            </p:nvCxnSpPr>
            <p:spPr bwMode="auto">
              <a:xfrm rot="5400000">
                <a:off x="7066910" y="5258594"/>
                <a:ext cx="381000" cy="1588"/>
              </a:xfrm>
              <a:prstGeom prst="straightConnector1">
                <a:avLst/>
              </a:prstGeom>
              <a:noFill/>
              <a:ln w="38100">
                <a:solidFill>
                  <a:schemeClr val="tx1"/>
                </a:solidFill>
                <a:round/>
                <a:headEnd/>
                <a:tailEnd type="arrow" w="med" len="med"/>
              </a:ln>
            </p:spPr>
          </p:cxnSp>
          <p:sp>
            <p:nvSpPr>
              <p:cNvPr id="22" name="TextBox 52"/>
              <p:cNvSpPr txBox="1">
                <a:spLocks noChangeArrowheads="1"/>
              </p:cNvSpPr>
              <p:nvPr/>
            </p:nvSpPr>
            <p:spPr bwMode="auto">
              <a:xfrm>
                <a:off x="5898282" y="5433021"/>
                <a:ext cx="3162927" cy="857540"/>
              </a:xfrm>
              <a:prstGeom prst="rect">
                <a:avLst/>
              </a:prstGeom>
              <a:solidFill>
                <a:srgbClr val="BAFFFD"/>
              </a:solidFill>
              <a:ln w="19050">
                <a:solidFill>
                  <a:srgbClr val="FF0000"/>
                </a:solidFill>
                <a:round/>
                <a:headEnd/>
                <a:tailEnd/>
              </a:ln>
            </p:spPr>
            <p:txBody>
              <a:bodyPr wrap="square">
                <a:prstTxWarp prst="textNoShape">
                  <a:avLst/>
                </a:prstTxWarp>
                <a:spAutoFit/>
              </a:bodyPr>
              <a:lstStyle/>
              <a:p>
                <a:r>
                  <a:rPr lang="en-US" dirty="0">
                    <a:solidFill>
                      <a:srgbClr val="161616"/>
                    </a:solidFill>
                    <a:latin typeface="Tahoma" charset="0"/>
                    <a:ea typeface="Tahoma" charset="0"/>
                    <a:cs typeface="Tahoma" charset="0"/>
                  </a:rPr>
                  <a:t>3D nucleon imaging in transverse coordinate and longitudinal momentum </a:t>
                </a:r>
                <a:r>
                  <a:rPr lang="en-US" dirty="0" smtClean="0">
                    <a:solidFill>
                      <a:srgbClr val="161616"/>
                    </a:solidFill>
                    <a:latin typeface="Tahoma" charset="0"/>
                    <a:ea typeface="Tahoma" charset="0"/>
                    <a:cs typeface="Tahoma" charset="0"/>
                  </a:rPr>
                  <a:t>space</a:t>
                </a:r>
                <a:endParaRPr lang="en-US" b="1" i="1" dirty="0" smtClean="0">
                  <a:solidFill>
                    <a:schemeClr val="bg2"/>
                  </a:solidFill>
                  <a:latin typeface="Times New Roman" charset="0"/>
                  <a:ea typeface="Times New Roman" charset="0"/>
                  <a:cs typeface="Times New Roman" charset="0"/>
                </a:endParaRPr>
              </a:p>
            </p:txBody>
          </p:sp>
        </p:grpSp>
        <p:sp>
          <p:nvSpPr>
            <p:cNvPr id="18" name="TextBox 20"/>
            <p:cNvSpPr txBox="1">
              <a:spLocks noChangeArrowheads="1"/>
            </p:cNvSpPr>
            <p:nvPr/>
          </p:nvSpPr>
          <p:spPr bwMode="auto">
            <a:xfrm>
              <a:off x="4953000" y="2971800"/>
              <a:ext cx="2788920" cy="646331"/>
            </a:xfrm>
            <a:prstGeom prst="rect">
              <a:avLst/>
            </a:prstGeom>
            <a:solidFill>
              <a:schemeClr val="bg1"/>
            </a:solidFill>
            <a:ln w="9525">
              <a:solidFill>
                <a:schemeClr val="tx1"/>
              </a:solidFill>
              <a:miter lim="800000"/>
              <a:headEnd/>
              <a:tailEnd/>
            </a:ln>
          </p:spPr>
          <p:txBody>
            <a:bodyPr wrap="square">
              <a:prstTxWarp prst="textNoShape">
                <a:avLst/>
              </a:prstTxWarp>
              <a:spAutoFit/>
            </a:bodyPr>
            <a:lstStyle/>
            <a:p>
              <a:r>
                <a:rPr lang="en-US" dirty="0"/>
                <a:t>Integrate </a:t>
              </a:r>
              <a:r>
                <a:rPr lang="en-US" dirty="0" smtClean="0"/>
                <a:t>over transverse </a:t>
              </a:r>
              <a:r>
                <a:rPr lang="en-US" b="1" i="1" dirty="0"/>
                <a:t>momentum</a:t>
              </a:r>
              <a:r>
                <a:rPr lang="en-US" dirty="0"/>
                <a:t> space</a:t>
              </a:r>
            </a:p>
          </p:txBody>
        </p:sp>
      </p:grpSp>
      <p:pic>
        <p:nvPicPr>
          <p:cNvPr id="6" name="Picture 5"/>
          <p:cNvPicPr>
            <a:picLocks noChangeAspect="1"/>
          </p:cNvPicPr>
          <p:nvPr/>
        </p:nvPicPr>
        <p:blipFill>
          <a:blip r:embed="rId3"/>
          <a:srcRect l="59596" t="61090" r="17396" b="34875"/>
          <a:stretch>
            <a:fillRect/>
          </a:stretch>
        </p:blipFill>
        <p:spPr>
          <a:xfrm>
            <a:off x="3286362" y="1896531"/>
            <a:ext cx="2962038" cy="689937"/>
          </a:xfrm>
          <a:prstGeom prst="rect">
            <a:avLst/>
          </a:prstGeom>
          <a:solidFill>
            <a:schemeClr val="bg1"/>
          </a:solidFill>
          <a:ln w="12700" cmpd="sng">
            <a:solidFill>
              <a:srgbClr val="FF0000"/>
            </a:solidFill>
          </a:ln>
        </p:spPr>
      </p:pic>
      <p:sp>
        <p:nvSpPr>
          <p:cNvPr id="24" name="TextBox 20"/>
          <p:cNvSpPr txBox="1">
            <a:spLocks noChangeArrowheads="1"/>
          </p:cNvSpPr>
          <p:nvPr/>
        </p:nvSpPr>
        <p:spPr bwMode="auto">
          <a:xfrm>
            <a:off x="1776436" y="723900"/>
            <a:ext cx="5367274"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mj-lt"/>
                <a:ea typeface="Tahoma" charset="0"/>
                <a:cs typeface="Tahoma" charset="0"/>
              </a:rPr>
              <a:t>(Quantum phase-space quark distribution in the nucleon) </a:t>
            </a:r>
          </a:p>
        </p:txBody>
      </p:sp>
      <p:grpSp>
        <p:nvGrpSpPr>
          <p:cNvPr id="49" name="Group 48"/>
          <p:cNvGrpSpPr/>
          <p:nvPr/>
        </p:nvGrpSpPr>
        <p:grpSpPr>
          <a:xfrm>
            <a:off x="714515" y="3484261"/>
            <a:ext cx="3691824" cy="2700640"/>
            <a:chOff x="714515" y="3484261"/>
            <a:chExt cx="3691824" cy="2700640"/>
          </a:xfrm>
        </p:grpSpPr>
        <p:sp>
          <p:nvSpPr>
            <p:cNvPr id="26" name="Rectangle 25"/>
            <p:cNvSpPr/>
            <p:nvPr/>
          </p:nvSpPr>
          <p:spPr bwMode="auto">
            <a:xfrm>
              <a:off x="1422401" y="3910713"/>
              <a:ext cx="2983938" cy="2274188"/>
            </a:xfrm>
            <a:prstGeom prst="rect">
              <a:avLst/>
            </a:prstGeom>
            <a:solidFill>
              <a:srgbClr val="FBFF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endParaRPr>
            </a:p>
          </p:txBody>
        </p:sp>
        <p:sp>
          <p:nvSpPr>
            <p:cNvPr id="34" name="Rectangle 33"/>
            <p:cNvSpPr/>
            <p:nvPr/>
          </p:nvSpPr>
          <p:spPr>
            <a:xfrm>
              <a:off x="2608364" y="3929564"/>
              <a:ext cx="1797974" cy="2255336"/>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18"/>
            <p:cNvGrpSpPr/>
            <p:nvPr/>
          </p:nvGrpSpPr>
          <p:grpSpPr>
            <a:xfrm>
              <a:off x="2760802" y="3889876"/>
              <a:ext cx="1645536" cy="762575"/>
              <a:chOff x="6472588" y="3340101"/>
              <a:chExt cx="1645536" cy="762575"/>
            </a:xfrm>
          </p:grpSpPr>
          <p:sp>
            <p:nvSpPr>
              <p:cNvPr id="36" name="Text Box 26"/>
              <p:cNvSpPr txBox="1">
                <a:spLocks noChangeArrowheads="1"/>
              </p:cNvSpPr>
              <p:nvPr/>
            </p:nvSpPr>
            <p:spPr bwMode="auto">
              <a:xfrm>
                <a:off x="6472588" y="3517900"/>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FF0000"/>
                    </a:solidFill>
                    <a:latin typeface="Times New Roman" charset="0"/>
                    <a:ea typeface="Times New Roman" charset="0"/>
                    <a:cs typeface="Times New Roman" charset="0"/>
                  </a:rPr>
                  <a:t>H</a:t>
                </a:r>
                <a:r>
                  <a:rPr lang="en-US" sz="3200" b="1" i="1" dirty="0" smtClean="0">
                    <a:latin typeface="Times New Roman" charset="0"/>
                    <a:ea typeface="Times New Roman" charset="0"/>
                    <a:cs typeface="Times New Roman" charset="0"/>
                  </a:rPr>
                  <a:t>,</a:t>
                </a:r>
                <a:r>
                  <a:rPr lang="en-US" sz="3200" b="1" i="1" dirty="0" smtClean="0">
                    <a:solidFill>
                      <a:srgbClr val="FF0000"/>
                    </a:solidFill>
                    <a:latin typeface="Times New Roman" charset="0"/>
                    <a:ea typeface="Times New Roman" charset="0"/>
                    <a:cs typeface="Times New Roman" charset="0"/>
                  </a:rPr>
                  <a:t> </a:t>
                </a: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a:t>
                </a:r>
                <a:r>
                  <a:rPr lang="en-US" sz="3200" b="1" i="1" dirty="0" smtClean="0">
                    <a:solidFill>
                      <a:srgbClr val="0000FF"/>
                    </a:solidFill>
                    <a:latin typeface="Times New Roman" charset="0"/>
                    <a:ea typeface="Times New Roman" charset="0"/>
                    <a:cs typeface="Times New Roman" charset="0"/>
                  </a:rPr>
                  <a:t> E</a:t>
                </a:r>
                <a:endParaRPr lang="en-US" sz="3200" b="1" i="1" dirty="0">
                  <a:solidFill>
                    <a:srgbClr val="0000FF"/>
                  </a:solidFill>
                  <a:latin typeface="Times New Roman" charset="0"/>
                  <a:ea typeface="Times New Roman" charset="0"/>
                  <a:cs typeface="Times New Roman" charset="0"/>
                </a:endParaRPr>
              </a:p>
            </p:txBody>
          </p:sp>
          <p:sp>
            <p:nvSpPr>
              <p:cNvPr id="37" name="Rectangle 41"/>
              <p:cNvSpPr>
                <a:spLocks noChangeArrowheads="1"/>
              </p:cNvSpPr>
              <p:nvPr/>
            </p:nvSpPr>
            <p:spPr bwMode="auto">
              <a:xfrm>
                <a:off x="7232650" y="3340101"/>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grpSp>
        <p:sp>
          <p:nvSpPr>
            <p:cNvPr id="38" name="Text Box 26"/>
            <p:cNvSpPr txBox="1">
              <a:spLocks noChangeArrowheads="1"/>
            </p:cNvSpPr>
            <p:nvPr/>
          </p:nvSpPr>
          <p:spPr bwMode="auto">
            <a:xfrm>
              <a:off x="2748102" y="4766175"/>
              <a:ext cx="1645536"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1CF04"/>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r>
                <a:rPr lang="en-US" sz="3200" b="1" i="1" dirty="0" smtClean="0">
                  <a:solidFill>
                    <a:srgbClr val="000000"/>
                  </a:solidFill>
                  <a:latin typeface="Times New Roman" charset="0"/>
                  <a:ea typeface="Times New Roman" charset="0"/>
                  <a:cs typeface="Times New Roman" charset="0"/>
                </a:rPr>
                <a:t>, </a:t>
              </a:r>
              <a:r>
                <a:rPr lang="en-US" sz="3200" b="1" i="1" dirty="0" smtClean="0">
                  <a:solidFill>
                    <a:srgbClr val="0000FF"/>
                  </a:solidFill>
                  <a:latin typeface="Times New Roman" charset="0"/>
                  <a:ea typeface="Times New Roman" charset="0"/>
                  <a:cs typeface="Times New Roman" charset="0"/>
                </a:rPr>
                <a:t>E</a:t>
              </a:r>
              <a:endParaRPr lang="en-US" sz="3200" b="1" i="1" dirty="0">
                <a:solidFill>
                  <a:srgbClr val="0000FF"/>
                </a:solidFill>
                <a:latin typeface="Times New Roman" charset="0"/>
                <a:ea typeface="Times New Roman" charset="0"/>
                <a:cs typeface="Times New Roman" charset="0"/>
              </a:endParaRPr>
            </a:p>
          </p:txBody>
        </p:sp>
        <p:sp>
          <p:nvSpPr>
            <p:cNvPr id="39" name="Rectangle 41"/>
            <p:cNvSpPr>
              <a:spLocks noChangeArrowheads="1"/>
            </p:cNvSpPr>
            <p:nvPr/>
          </p:nvSpPr>
          <p:spPr bwMode="auto">
            <a:xfrm>
              <a:off x="3000164" y="4613776"/>
              <a:ext cx="192088" cy="43021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800" b="1" dirty="0">
                  <a:solidFill>
                    <a:srgbClr val="01CF04"/>
                  </a:solidFill>
                  <a:latin typeface="Times New Roman" charset="0"/>
                </a:rPr>
                <a:t>~</a:t>
              </a:r>
              <a:endParaRPr lang="en-US" sz="2800" b="1" dirty="0">
                <a:solidFill>
                  <a:srgbClr val="01CF04"/>
                </a:solidFill>
                <a:latin typeface="Tahoma" charset="0"/>
              </a:endParaRPr>
            </a:p>
          </p:txBody>
        </p:sp>
        <p:sp>
          <p:nvSpPr>
            <p:cNvPr id="40" name="Text Box 26"/>
            <p:cNvSpPr txBox="1">
              <a:spLocks noChangeArrowheads="1"/>
            </p:cNvSpPr>
            <p:nvPr/>
          </p:nvSpPr>
          <p:spPr bwMode="auto">
            <a:xfrm>
              <a:off x="2997593" y="5477375"/>
              <a:ext cx="1121154" cy="584776"/>
            </a:xfrm>
            <a:prstGeom prst="rect">
              <a:avLst/>
            </a:prstGeom>
            <a:noFill/>
            <a:ln w="9525">
              <a:noFill/>
              <a:miter lim="800000"/>
              <a:headEnd/>
              <a:tailEnd/>
            </a:ln>
          </p:spPr>
          <p:txBody>
            <a:bodyPr wrap="none">
              <a:prstTxWarp prst="textNoShape">
                <a:avLst/>
              </a:prstTxWarp>
              <a:spAutoFit/>
            </a:bodyPr>
            <a:lstStyle/>
            <a:p>
              <a:pPr algn="ctr"/>
              <a:r>
                <a:rPr lang="en-US" sz="3200" b="1" i="1" dirty="0" smtClean="0">
                  <a:solidFill>
                    <a:srgbClr val="0000FF"/>
                  </a:solidFill>
                  <a:latin typeface="Times New Roman" charset="0"/>
                  <a:ea typeface="Times New Roman" charset="0"/>
                  <a:cs typeface="Times New Roman" charset="0"/>
                </a:rPr>
                <a:t>E</a:t>
              </a:r>
              <a:r>
                <a:rPr lang="en-US" sz="3200" b="1" i="1" dirty="0" smtClean="0">
                  <a:latin typeface="Times New Roman" charset="0"/>
                  <a:ea typeface="Times New Roman" charset="0"/>
                  <a:cs typeface="Times New Roman" charset="0"/>
                </a:rPr>
                <a:t>,</a:t>
              </a:r>
              <a:r>
                <a:rPr lang="en-US" sz="3200" b="1" i="1" dirty="0" smtClean="0">
                  <a:solidFill>
                    <a:srgbClr val="008000"/>
                  </a:solidFill>
                  <a:latin typeface="Times New Roman" charset="0"/>
                  <a:ea typeface="Times New Roman" charset="0"/>
                  <a:cs typeface="Times New Roman" charset="0"/>
                </a:rPr>
                <a:t> </a:t>
              </a:r>
              <a:r>
                <a:rPr lang="en-US" sz="3200" b="1" i="1" dirty="0" smtClean="0">
                  <a:solidFill>
                    <a:srgbClr val="FF0000"/>
                  </a:solidFill>
                  <a:latin typeface="Times New Roman" charset="0"/>
                  <a:ea typeface="Times New Roman" charset="0"/>
                  <a:cs typeface="Times New Roman" charset="0"/>
                </a:rPr>
                <a:t>H</a:t>
              </a:r>
              <a:endParaRPr lang="en-US" sz="3200" b="1" i="1" dirty="0">
                <a:solidFill>
                  <a:srgbClr val="008000"/>
                </a:solidFill>
                <a:latin typeface="Times New Roman" charset="0"/>
                <a:ea typeface="Times New Roman" charset="0"/>
                <a:cs typeface="Times New Roman" charset="0"/>
              </a:endParaRPr>
            </a:p>
          </p:txBody>
        </p:sp>
        <p:sp>
          <p:nvSpPr>
            <p:cNvPr id="41" name="TextBox 40"/>
            <p:cNvSpPr txBox="1"/>
            <p:nvPr/>
          </p:nvSpPr>
          <p:spPr>
            <a:xfrm>
              <a:off x="2545396" y="3484261"/>
              <a:ext cx="1848242" cy="369332"/>
            </a:xfrm>
            <a:prstGeom prst="rect">
              <a:avLst/>
            </a:prstGeom>
            <a:solidFill>
              <a:srgbClr val="CCFFCC"/>
            </a:solidFill>
            <a:ln>
              <a:solidFill>
                <a:srgbClr val="000090"/>
              </a:solidFill>
            </a:ln>
          </p:spPr>
          <p:txBody>
            <a:bodyPr wrap="square" rtlCol="0">
              <a:spAutoFit/>
            </a:bodyPr>
            <a:lstStyle/>
            <a:p>
              <a:r>
                <a:rPr lang="en-US" dirty="0" smtClean="0">
                  <a:solidFill>
                    <a:srgbClr val="000090"/>
                  </a:solidFill>
                  <a:latin typeface="Calibri"/>
                  <a:cs typeface="Calibri"/>
                </a:rPr>
                <a:t>Sensitivity to GPD</a:t>
              </a:r>
              <a:endParaRPr lang="en-US" dirty="0">
                <a:solidFill>
                  <a:srgbClr val="000090"/>
                </a:solidFill>
                <a:latin typeface="Calibri"/>
                <a:cs typeface="Calibri"/>
              </a:endParaRPr>
            </a:p>
          </p:txBody>
        </p:sp>
        <p:sp>
          <p:nvSpPr>
            <p:cNvPr id="42" name="TextBox 31"/>
            <p:cNvSpPr txBox="1">
              <a:spLocks noChangeArrowheads="1"/>
            </p:cNvSpPr>
            <p:nvPr/>
          </p:nvSpPr>
          <p:spPr bwMode="auto">
            <a:xfrm rot="16200000">
              <a:off x="366139" y="4778268"/>
              <a:ext cx="1404638" cy="707886"/>
            </a:xfrm>
            <a:prstGeom prst="rect">
              <a:avLst/>
            </a:prstGeom>
            <a:solidFill>
              <a:schemeClr val="accent6">
                <a:lumMod val="20000"/>
                <a:lumOff val="80000"/>
              </a:schemeClr>
            </a:solidFill>
            <a:ln w="9525">
              <a:solidFill>
                <a:srgbClr val="000090"/>
              </a:solidFill>
              <a:miter lim="800000"/>
              <a:headEnd/>
              <a:tailEnd/>
            </a:ln>
          </p:spPr>
          <p:txBody>
            <a:bodyPr wrap="square">
              <a:prstTxWarp prst="textNoShape">
                <a:avLst/>
              </a:prstTxWarp>
              <a:spAutoFit/>
            </a:bodyPr>
            <a:lstStyle/>
            <a:p>
              <a:r>
                <a:rPr lang="en-US" sz="2000" dirty="0">
                  <a:solidFill>
                    <a:srgbClr val="000090"/>
                  </a:solidFill>
                  <a:latin typeface="Calibri"/>
                  <a:cs typeface="Calibri"/>
                </a:rPr>
                <a:t>Nucleon polarization</a:t>
              </a:r>
            </a:p>
          </p:txBody>
        </p:sp>
        <p:cxnSp>
          <p:nvCxnSpPr>
            <p:cNvPr id="43" name="Straight Connector 42"/>
            <p:cNvCxnSpPr/>
            <p:nvPr/>
          </p:nvCxnSpPr>
          <p:spPr bwMode="auto">
            <a:xfrm>
              <a:off x="2608364" y="4779451"/>
              <a:ext cx="1785274" cy="1588"/>
            </a:xfrm>
            <a:prstGeom prst="line">
              <a:avLst/>
            </a:prstGeom>
            <a:no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a:off x="2621064" y="5503351"/>
              <a:ext cx="1785274" cy="1588"/>
            </a:xfrm>
            <a:prstGeom prst="line">
              <a:avLst/>
            </a:prstGeom>
            <a:noFill/>
            <a:ln w="9525" cap="flat" cmpd="sng" algn="ctr">
              <a:solidFill>
                <a:schemeClr val="tx1"/>
              </a:solidFill>
              <a:prstDash val="solid"/>
              <a:round/>
              <a:headEnd type="none" w="med" len="med"/>
              <a:tailEnd type="none" w="med" len="med"/>
            </a:ln>
            <a:effectLst/>
          </p:spPr>
        </p:cxnSp>
        <p:sp>
          <p:nvSpPr>
            <p:cNvPr id="45" name="TextBox 44"/>
            <p:cNvSpPr txBox="1"/>
            <p:nvPr/>
          </p:nvSpPr>
          <p:spPr>
            <a:xfrm rot="10800000" flipV="1">
              <a:off x="1655772" y="4156575"/>
              <a:ext cx="592127" cy="1938992"/>
            </a:xfrm>
            <a:prstGeom prst="rect">
              <a:avLst/>
            </a:prstGeom>
            <a:noFill/>
          </p:spPr>
          <p:txBody>
            <a:bodyPr wrap="square" rtlCol="0">
              <a:spAutoFit/>
            </a:bodyPr>
            <a:lstStyle/>
            <a:p>
              <a:r>
                <a:rPr lang="en-US" sz="2400" b="1" dirty="0" smtClean="0">
                  <a:latin typeface="Calibri"/>
                  <a:cs typeface="Calibri"/>
                </a:rPr>
                <a:t>UP</a:t>
              </a:r>
            </a:p>
            <a:p>
              <a:endParaRPr lang="en-US" sz="2400" b="1" dirty="0" smtClean="0">
                <a:latin typeface="Calibri"/>
                <a:cs typeface="Calibri"/>
              </a:endParaRPr>
            </a:p>
            <a:p>
              <a:r>
                <a:rPr lang="en-US" sz="2400" b="1" dirty="0" smtClean="0">
                  <a:latin typeface="Calibri"/>
                  <a:cs typeface="Calibri"/>
                </a:rPr>
                <a:t>LP</a:t>
              </a:r>
            </a:p>
            <a:p>
              <a:endParaRPr lang="en-US" sz="2400" b="1" dirty="0" smtClean="0">
                <a:latin typeface="Calibri"/>
                <a:cs typeface="Calibri"/>
              </a:endParaRPr>
            </a:p>
            <a:p>
              <a:r>
                <a:rPr lang="en-US" sz="2400" b="1" dirty="0" smtClean="0">
                  <a:latin typeface="Calibri"/>
                  <a:cs typeface="Calibri"/>
                </a:rPr>
                <a:t>TP</a:t>
              </a:r>
              <a:endParaRPr lang="en-US" sz="2400" b="1" dirty="0">
                <a:latin typeface="Calibri"/>
                <a:cs typeface="Calibri"/>
              </a:endParaRPr>
            </a:p>
          </p:txBody>
        </p:sp>
        <p:sp>
          <p:nvSpPr>
            <p:cNvPr id="46" name="Rectangle 45"/>
            <p:cNvSpPr/>
            <p:nvPr/>
          </p:nvSpPr>
          <p:spPr bwMode="auto">
            <a:xfrm>
              <a:off x="1706572" y="4130741"/>
              <a:ext cx="419080" cy="546101"/>
            </a:xfrm>
            <a:prstGeom prst="rect">
              <a:avLst/>
            </a:prstGeom>
            <a:solidFill>
              <a:srgbClr val="FF0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7" name="Rectangle 46"/>
            <p:cNvSpPr/>
            <p:nvPr/>
          </p:nvSpPr>
          <p:spPr bwMode="auto">
            <a:xfrm>
              <a:off x="1681172" y="4846309"/>
              <a:ext cx="419080" cy="546101"/>
            </a:xfrm>
            <a:prstGeom prst="rect">
              <a:avLst/>
            </a:prstGeom>
            <a:solidFill>
              <a:srgbClr val="00C000">
                <a:alpha val="2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sp>
          <p:nvSpPr>
            <p:cNvPr id="48" name="Rectangle 47"/>
            <p:cNvSpPr/>
            <p:nvPr/>
          </p:nvSpPr>
          <p:spPr bwMode="auto">
            <a:xfrm>
              <a:off x="1681172" y="5600266"/>
              <a:ext cx="419080" cy="546101"/>
            </a:xfrm>
            <a:prstGeom prst="rect">
              <a:avLst/>
            </a:prstGeom>
            <a:solidFill>
              <a:schemeClr val="accent2">
                <a:lumMod val="60000"/>
                <a:lumOff val="40000"/>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endParaRPr>
            </a:p>
          </p:txBody>
        </p:sp>
      </p:grpSp>
      <p:sp>
        <p:nvSpPr>
          <p:cNvPr id="52" name="TextBox 51"/>
          <p:cNvSpPr txBox="1"/>
          <p:nvPr/>
        </p:nvSpPr>
        <p:spPr>
          <a:xfrm>
            <a:off x="262683" y="2964934"/>
            <a:ext cx="4097433" cy="369332"/>
          </a:xfrm>
          <a:prstGeom prst="rect">
            <a:avLst/>
          </a:prstGeom>
          <a:noFill/>
          <a:ln>
            <a:solidFill>
              <a:schemeClr val="tx1"/>
            </a:solidFill>
          </a:ln>
        </p:spPr>
        <p:txBody>
          <a:bodyPr wrap="none" rtlCol="0">
            <a:spAutoFit/>
          </a:bodyPr>
          <a:lstStyle/>
          <a:p>
            <a:r>
              <a:rPr lang="en-US" dirty="0" smtClean="0"/>
              <a:t>Polarized DVCS directly probes GPDs  </a:t>
            </a:r>
            <a:endParaRPr lang="en-US" dirty="0"/>
          </a:p>
        </p:txBody>
      </p:sp>
      <p:sp>
        <p:nvSpPr>
          <p:cNvPr id="55" name="Rectangle 41"/>
          <p:cNvSpPr>
            <a:spLocks noChangeArrowheads="1"/>
          </p:cNvSpPr>
          <p:nvPr/>
        </p:nvSpPr>
        <p:spPr bwMode="auto">
          <a:xfrm>
            <a:off x="7968932" y="4186679"/>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01CF04"/>
                </a:solidFill>
                <a:latin typeface="Times New Roman" charset="0"/>
              </a:rPr>
              <a:t>~</a:t>
            </a:r>
            <a:endParaRPr lang="en-US" b="1" dirty="0">
              <a:solidFill>
                <a:srgbClr val="01CF04"/>
              </a:solidFill>
              <a:latin typeface="Tahoma" charset="0"/>
            </a:endParaRPr>
          </a:p>
        </p:txBody>
      </p:sp>
      <p:sp>
        <p:nvSpPr>
          <p:cNvPr id="56" name="Rectangle 41"/>
          <p:cNvSpPr>
            <a:spLocks noChangeArrowheads="1"/>
          </p:cNvSpPr>
          <p:nvPr/>
        </p:nvSpPr>
        <p:spPr bwMode="auto">
          <a:xfrm>
            <a:off x="8509952" y="4193551"/>
            <a:ext cx="192088" cy="276999"/>
          </a:xfrm>
          <a:prstGeom prst="rect">
            <a:avLst/>
          </a:prstGeom>
          <a:noFill/>
          <a:ln w="9525">
            <a:noFill/>
            <a:miter lim="800000"/>
            <a:headEnd/>
            <a:tailEnd/>
          </a:ln>
        </p:spPr>
        <p:txBody>
          <a:bodyPr wrap="square" lIns="0" tIns="0" rIns="0" bIns="0">
            <a:prstTxWarp prst="textNoShape">
              <a:avLst/>
            </a:prstTxWarp>
            <a:spAutoFit/>
          </a:bodyPr>
          <a:lstStyle/>
          <a:p>
            <a:pPr eaLnBrk="1" hangingPunct="1"/>
            <a:r>
              <a:rPr lang="en-US" b="1" dirty="0">
                <a:solidFill>
                  <a:srgbClr val="808080"/>
                </a:solidFill>
                <a:latin typeface="Times New Roman" charset="0"/>
              </a:rPr>
              <a:t>~</a:t>
            </a:r>
            <a:endParaRPr lang="en-US" b="1" dirty="0">
              <a:solidFill>
                <a:srgbClr val="808080"/>
              </a:solidFill>
              <a:latin typeface="Tahoma" charset="0"/>
            </a:endParaRP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5" grpId="0"/>
      <p:bldP spid="56" grpId="0"/>
    </p:bld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59.7"/>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6.9|48.3|22.1"/>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45.3"/>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begin{eqnarray}&#10;\color{red} A_{UL}^{\sin2\phi} \sim {h_{1L}^{\perp} H_1^{\perp}}\sin2\phi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18"/>
  <p:tag name="PICTUREFILESIZE" val="23093"/>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26215</TotalTime>
  <Words>3212</Words>
  <Application>Microsoft Macintosh PowerPoint</Application>
  <PresentationFormat>On-screen Show (4:3)</PresentationFormat>
  <Paragraphs>451</Paragraphs>
  <Slides>40</Slides>
  <Notes>10</Notes>
  <HiddenSlides>0</HiddenSlides>
  <MMClips>0</MMClips>
  <ScaleCrop>false</ScaleCrop>
  <HeadingPairs>
    <vt:vector size="4" baseType="variant">
      <vt:variant>
        <vt:lpstr>Design Template</vt:lpstr>
      </vt:variant>
      <vt:variant>
        <vt:i4>2</vt:i4>
      </vt:variant>
      <vt:variant>
        <vt:lpstr>Slide Titles</vt:lpstr>
      </vt:variant>
      <vt:variant>
        <vt:i4>40</vt:i4>
      </vt:variant>
    </vt:vector>
  </HeadingPairs>
  <TitlesOfParts>
    <vt:vector size="42" baseType="lpstr">
      <vt:lpstr>Custom Design</vt:lpstr>
      <vt:lpstr>1_Custom Design</vt:lpstr>
      <vt:lpstr>The JLab 12 GeV Project</vt:lpstr>
      <vt:lpstr>The science program at JLab @ 12GeV</vt:lpstr>
      <vt:lpstr>Base equipment &amp; proposed equipment</vt:lpstr>
      <vt:lpstr>Slide 4</vt:lpstr>
      <vt:lpstr>DIS structure functions and dv(x)/uv(x) </vt:lpstr>
      <vt:lpstr>Slide 6</vt:lpstr>
      <vt:lpstr>Polarized PDFs on p/d at 12GeV </vt:lpstr>
      <vt:lpstr>Flavor-tagged polarized PDFs</vt:lpstr>
      <vt:lpstr>Generalized Parton Distributions</vt:lpstr>
      <vt:lpstr>Structural content of GPD E &amp; H </vt:lpstr>
      <vt:lpstr>Slide 11</vt:lpstr>
      <vt:lpstr>CLAS DVCS/BH cross sections</vt:lpstr>
      <vt:lpstr>Extracting CFF/GPDs from DVCS</vt:lpstr>
      <vt:lpstr>Slide 14</vt:lpstr>
      <vt:lpstr>ALU projections for JLab@12GeV</vt:lpstr>
      <vt:lpstr>ALU projections for protons</vt:lpstr>
      <vt:lpstr>Slide 17</vt:lpstr>
      <vt:lpstr>AUT projections  for 12GeV</vt:lpstr>
      <vt:lpstr>GPD H from projected CLAS12 data</vt:lpstr>
      <vt:lpstr>CFF E from projected CLAS12 data</vt:lpstr>
      <vt:lpstr>Projected quark densities in impact parameter</vt:lpstr>
      <vt:lpstr>Beam asymmetries ALU for neutrons </vt:lpstr>
      <vt:lpstr>Time-like Compton Scattering (TCS)</vt:lpstr>
      <vt:lpstr>Transverse Momentum Structure of Nucleon – TMDs</vt:lpstr>
      <vt:lpstr>SIDIS and Transverse Momentum Distribution</vt:lpstr>
      <vt:lpstr>JLab TMD Proton Program @ 12 GeV</vt:lpstr>
      <vt:lpstr>SIDIS π/K on unpolarized protons/deuterons</vt:lpstr>
      <vt:lpstr> CLAS12 AUL on longitudinally polarized target </vt:lpstr>
      <vt:lpstr>AUT on transverse polarized proton </vt:lpstr>
      <vt:lpstr>JLab TMD D2 Program @ 12 GeV</vt:lpstr>
      <vt:lpstr>JLab TMD 3He Program @ 12 GeV</vt:lpstr>
      <vt:lpstr>Momentum Tomography with TMDs</vt:lpstr>
      <vt:lpstr>12 GeV UPGRADE REBASELINE SCHEDULE</vt:lpstr>
      <vt:lpstr>Summary</vt:lpstr>
      <vt:lpstr>Additional slides</vt:lpstr>
      <vt:lpstr>Preliminary Plans for  First Years of Beam in Hall B</vt:lpstr>
      <vt:lpstr>Exclusive J/ψ production near threshold</vt:lpstr>
      <vt:lpstr>Gluonic d.o.f. in meson excitations</vt:lpstr>
      <vt:lpstr>Extracting an exotic JPC signal in GlueX</vt:lpstr>
      <vt:lpstr>CFF H from projected CLAS12 data</vt:lpstr>
    </vt:vector>
  </TitlesOfParts>
  <Company>Jefferson 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Wigner Function - GPDs and TMDs</dc:title>
  <dc:creator>Volker Burkert</dc:creator>
  <cp:lastModifiedBy>Volker Burkert</cp:lastModifiedBy>
  <cp:revision>233</cp:revision>
  <cp:lastPrinted>2013-06-28T12:55:37Z</cp:lastPrinted>
  <dcterms:created xsi:type="dcterms:W3CDTF">2013-07-24T05:28:00Z</dcterms:created>
  <dcterms:modified xsi:type="dcterms:W3CDTF">2013-07-24T05:28:28Z</dcterms:modified>
</cp:coreProperties>
</file>