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rels" ContentType="application/vnd.openxmlformats-package.relationship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Override PartName="/ppt/notesSlides/notesSlide13.xml" ContentType="application/vnd.openxmlformats-officedocument.presentationml.notes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ags/tag3.xml" ContentType="application/vnd.openxmlformats-officedocument.presentationml.tags+xml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4063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8" r:id="rId3"/>
    <p:sldId id="299" r:id="rId4"/>
    <p:sldId id="280" r:id="rId5"/>
    <p:sldId id="281" r:id="rId6"/>
    <p:sldId id="322" r:id="rId7"/>
    <p:sldId id="276" r:id="rId8"/>
    <p:sldId id="308" r:id="rId9"/>
    <p:sldId id="269" r:id="rId10"/>
    <p:sldId id="294" r:id="rId11"/>
    <p:sldId id="323" r:id="rId12"/>
    <p:sldId id="324" r:id="rId13"/>
    <p:sldId id="313" r:id="rId14"/>
    <p:sldId id="264" r:id="rId15"/>
    <p:sldId id="287" r:id="rId16"/>
    <p:sldId id="288" r:id="rId17"/>
    <p:sldId id="315" r:id="rId18"/>
    <p:sldId id="296" r:id="rId19"/>
    <p:sldId id="300" r:id="rId20"/>
    <p:sldId id="302" r:id="rId21"/>
    <p:sldId id="333" r:id="rId22"/>
    <p:sldId id="31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 hiddenSlides="1"/>
  <p:showPr showNarration="1" useTimings="0">
    <p:present/>
    <p:sldAll/>
    <p:penClr>
      <a:schemeClr val="tx1"/>
    </p:penClr>
  </p:showPr>
  <p:clrMru>
    <a:srgbClr val="68EFF1"/>
    <a:srgbClr val="FAF999"/>
    <a:srgbClr val="29FF2D"/>
    <a:srgbClr val="29FF5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8091" autoAdjust="0"/>
    <p:restoredTop sz="84570" autoAdjust="0"/>
  </p:normalViewPr>
  <p:slideViewPr>
    <p:cSldViewPr snapToGrid="0" snapToObjects="1">
      <p:cViewPr>
        <p:scale>
          <a:sx n="100" d="100"/>
          <a:sy n="100" d="100"/>
        </p:scale>
        <p:origin x="-10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46675-FFFC-9B4A-93DB-5EF54013D1F9}" type="datetimeFigureOut">
              <a:rPr lang="en-US" smtClean="0"/>
              <a:pPr/>
              <a:t>6/7/13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20222-D627-0A4E-926A-9C20B5634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CAC91-7116-C34F-BEF0-E46F27E05A6E}" type="datetimeFigureOut">
              <a:rPr lang="en-US" smtClean="0"/>
              <a:pPr/>
              <a:t>6/7/13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5146C-2381-E845-AEC8-0B41B4187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146C-2381-E845-AEC8-0B41B41872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146C-2381-E845-AEC8-0B41B41872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75E96-AE08-B54C-A12E-3296681A4C1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75E96-AE08-B54C-A12E-3296681A4C1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146C-2381-E845-AEC8-0B41B418726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146C-2381-E845-AEC8-0B41B418726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146C-2381-E845-AEC8-0B41B418726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146C-2381-E845-AEC8-0B41B418726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146C-2381-E845-AEC8-0B41B418726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146C-2381-E845-AEC8-0B41B418726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Knowing the </a:t>
            </a:r>
            <a:r>
              <a:rPr lang="en-US" sz="1600" b="1" dirty="0" err="1" smtClean="0"/>
              <a:t>helicity</a:t>
            </a:r>
            <a:r>
              <a:rPr lang="en-US" sz="1600" b="1" dirty="0" smtClean="0"/>
              <a:t> amplitudes up to high Q2 allows one to perform a Fourier</a:t>
            </a:r>
            <a:r>
              <a:rPr lang="en-US" sz="1600" b="1" baseline="0" dirty="0" smtClean="0"/>
              <a:t> transform on the light front to determine the transition charge  density in impact parameter. </a:t>
            </a:r>
            <a:r>
              <a:rPr lang="en-US" baseline="0" dirty="0" smtClean="0"/>
              <a:t>This is seen in the graph on the left showing the dominance of positive charge in the central region and the negative charge density in an outer band. Using a covariant valence quark model with a </a:t>
            </a:r>
            <a:r>
              <a:rPr lang="en-US" baseline="0" dirty="0" err="1" smtClean="0"/>
              <a:t>diquark</a:t>
            </a:r>
            <a:r>
              <a:rPr lang="en-US" baseline="0" dirty="0" smtClean="0"/>
              <a:t> as spectator one can subtract the quark contributions from the data and determine the meson cloud contributions from the data as shown by the blue points that extend out to Q2=1.5GeV2.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146C-2381-E845-AEC8-0B41B418726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146C-2381-E845-AEC8-0B41B418726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146C-2381-E845-AEC8-0B41B418726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146C-2381-E845-AEC8-0B41B418726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146C-2381-E845-AEC8-0B41B418726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3B7DE-2B48-5740-BDC2-35841671460F}" type="slidenum">
              <a:rPr lang="en-US">
                <a:latin typeface="Arial" pitchFamily="-112" charset="0"/>
              </a:rPr>
              <a:pPr/>
              <a:t>3</a:t>
            </a:fld>
            <a:endParaRPr lang="en-US">
              <a:latin typeface="Arial" pitchFamily="-112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146C-2381-E845-AEC8-0B41B41872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146C-2381-E845-AEC8-0B41B41872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146C-2381-E845-AEC8-0B41B41872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146C-2381-E845-AEC8-0B41B41872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146C-2381-E845-AEC8-0B41B41872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146C-2381-E845-AEC8-0B41B41872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9A64-3E30-0E46-B2A4-1D5B81198208}" type="datetime1">
              <a:rPr lang="en-US" smtClean="0"/>
              <a:pPr/>
              <a:t>6/7/13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604A-DDD4-4BE5-9F0F-C50D317D16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967B-A0B7-D54E-8B00-52D5DA954434}" type="datetime1">
              <a:rPr lang="en-US" smtClean="0"/>
              <a:pPr/>
              <a:t>6/7/13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AFE1-4BB0-1645-8322-A95EECE4A9CA}" type="datetime1">
              <a:rPr lang="en-US" smtClean="0"/>
              <a:pPr/>
              <a:t>6/7/13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9483-7184-C847-8257-CD6F0F7C16AE}" type="datetime1">
              <a:rPr lang="en-US" smtClean="0"/>
              <a:pPr/>
              <a:t>6/7/13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6E87-9716-7647-ABA7-E39D1BECFFF2}" type="datetime1">
              <a:rPr lang="en-US" smtClean="0"/>
              <a:pPr/>
              <a:t>6/7/13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AB5-B598-AC4B-A0F2-E41BC17D41D5}" type="datetime1">
              <a:rPr lang="en-US" smtClean="0"/>
              <a:pPr/>
              <a:t>6/7/13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2713-A4D9-3741-B273-DD4B463B4A38}" type="datetime1">
              <a:rPr lang="en-US" smtClean="0"/>
              <a:pPr/>
              <a:t>6/7/13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1F3D-16BC-C447-BC45-AE605C141AF8}" type="datetime1">
              <a:rPr lang="en-US" smtClean="0"/>
              <a:pPr/>
              <a:t>6/7/13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EB8F-29A2-2B4E-9FD4-E1E006FC9ABC}" type="datetime1">
              <a:rPr lang="en-US" smtClean="0"/>
              <a:pPr/>
              <a:t>6/7/13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E5CD-A3CA-9F42-B6C5-272624A0263F}" type="datetime1">
              <a:rPr lang="en-US" smtClean="0"/>
              <a:pPr/>
              <a:t>6/7/13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062D-8F82-3D40-8B7F-D68894C4F814}" type="datetime1">
              <a:rPr lang="en-US" smtClean="0"/>
              <a:pPr/>
              <a:t>6/7/13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98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1BD83-ADD3-C04E-8F5E-AA5BC98DAD96}" type="datetime1">
              <a:rPr lang="en-US" smtClean="0"/>
              <a:pPr/>
              <a:t>6/7/13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98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98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C7409-9C6E-D246-B024-25924BB4FE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812800"/>
            <a:ext cx="8940800" cy="1588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32639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787400"/>
            <a:ext cx="8953500" cy="1588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-38100" y="6392862"/>
            <a:ext cx="9182100" cy="1588"/>
          </a:xfrm>
          <a:prstGeom prst="line">
            <a:avLst/>
          </a:prstGeom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19939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df"/><Relationship Id="rId4" Type="http://schemas.openxmlformats.org/officeDocument/2006/relationships/image" Target="../media/image28.png"/><Relationship Id="rId5" Type="http://schemas.openxmlformats.org/officeDocument/2006/relationships/image" Target="../media/image29.pdf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6.em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9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0.e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100" y="993450"/>
            <a:ext cx="6286500" cy="13687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Study of excited Nucleons and their Structure </a:t>
            </a:r>
            <a:br>
              <a:rPr lang="en-US" b="1" dirty="0" smtClean="0">
                <a:solidFill>
                  <a:srgbClr val="000090"/>
                </a:solidFill>
              </a:rPr>
            </a:br>
            <a:endParaRPr lang="en-US" sz="3111" b="1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616489"/>
            <a:ext cx="9144000" cy="114064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Volker D. Burkert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Jefferson Lab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236" y="3757137"/>
            <a:ext cx="3467119" cy="2352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950" y="5880715"/>
            <a:ext cx="2237542" cy="427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5502" y="5713162"/>
            <a:ext cx="640080" cy="640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37232" y="6391233"/>
            <a:ext cx="55478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NSTAR</a:t>
            </a:r>
            <a:r>
              <a:rPr lang="en-US" dirty="0" smtClean="0">
                <a:solidFill>
                  <a:srgbClr val="000090"/>
                </a:solidFill>
                <a:cs typeface="Geneva"/>
              </a:rPr>
              <a:t> 2013 Workshop </a:t>
            </a:r>
            <a:r>
              <a:rPr lang="en-US" dirty="0" smtClean="0">
                <a:solidFill>
                  <a:srgbClr val="000090"/>
                </a:solidFill>
              </a:rPr>
              <a:t>May 27-30, 2013 </a:t>
            </a:r>
            <a:r>
              <a:rPr lang="en-US" dirty="0" err="1" smtClean="0">
                <a:solidFill>
                  <a:srgbClr val="000090"/>
                </a:solidFill>
              </a:rPr>
              <a:t>Peñiscola</a:t>
            </a:r>
            <a:r>
              <a:rPr lang="en-US" dirty="0" smtClean="0">
                <a:solidFill>
                  <a:srgbClr val="000090"/>
                </a:solidFill>
              </a:rPr>
              <a:t>, Spain. 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210" y="3670622"/>
            <a:ext cx="4664196" cy="1902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0900"/>
          </a:xfrm>
        </p:spPr>
        <p:txBody>
          <a:bodyPr wrap="none">
            <a:no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Search for new states with CLAS</a:t>
            </a:r>
            <a:endParaRPr lang="en-US" sz="3200" b="1" dirty="0">
              <a:ln>
                <a:solidFill>
                  <a:srgbClr val="0000FF"/>
                </a:solidFill>
              </a:ln>
              <a:solidFill>
                <a:srgbClr val="00009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1" y="952500"/>
          <a:ext cx="7467599" cy="529064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09602"/>
                <a:gridCol w="381001"/>
                <a:gridCol w="381001"/>
                <a:gridCol w="495298"/>
                <a:gridCol w="419104"/>
                <a:gridCol w="393696"/>
                <a:gridCol w="508000"/>
                <a:gridCol w="469907"/>
                <a:gridCol w="380990"/>
                <a:gridCol w="533412"/>
                <a:gridCol w="457201"/>
                <a:gridCol w="457201"/>
                <a:gridCol w="457201"/>
                <a:gridCol w="380985"/>
                <a:gridCol w="381000"/>
                <a:gridCol w="381000"/>
                <a:gridCol w="381000"/>
              </a:tblGrid>
              <a:tr h="283122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atin typeface="Calibri"/>
                          <a:cs typeface="Calibri"/>
                        </a:rPr>
                        <a:t>Obserables</a:t>
                      </a:r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atin typeface="Calibri"/>
                          <a:cs typeface="Calibri"/>
                        </a:rPr>
                        <a:t>σ</a:t>
                      </a:r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atin typeface="Calibri"/>
                          <a:cs typeface="Calibri"/>
                        </a:rPr>
                        <a:t>Σ</a:t>
                      </a:r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"/>
                          <a:cs typeface="Calibri"/>
                        </a:rPr>
                        <a:t>P</a:t>
                      </a:r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"/>
                          <a:cs typeface="Calibri"/>
                        </a:rPr>
                        <a:t>E</a:t>
                      </a:r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"/>
                          <a:cs typeface="Calibri"/>
                        </a:rPr>
                        <a:t>F</a:t>
                      </a:r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"/>
                          <a:cs typeface="Calibri"/>
                        </a:rPr>
                        <a:t>G</a:t>
                      </a:r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"/>
                          <a:cs typeface="Calibri"/>
                        </a:rPr>
                        <a:t>H</a:t>
                      </a:r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200" b="1" baseline="-25000" dirty="0" err="1" smtClean="0">
                          <a:latin typeface="Calibri"/>
                          <a:cs typeface="Calibri"/>
                        </a:rPr>
                        <a:t>x</a:t>
                      </a:r>
                      <a:endParaRPr lang="en-US" sz="1200" b="1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200" b="1" baseline="-25000" dirty="0" err="1" smtClean="0">
                          <a:latin typeface="Calibri"/>
                          <a:cs typeface="Calibri"/>
                        </a:rPr>
                        <a:t>z</a:t>
                      </a:r>
                      <a:endParaRPr lang="en-US" sz="1200" b="1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lang="en-US" sz="1200" b="1" baseline="-25000" dirty="0" smtClean="0">
                          <a:latin typeface="Calibri"/>
                          <a:cs typeface="Calibri"/>
                        </a:rPr>
                        <a:t>x</a:t>
                      </a:r>
                      <a:endParaRPr lang="en-US" sz="1200" b="1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lang="en-US" sz="1200" b="1" baseline="-25000" dirty="0" err="1" smtClean="0">
                          <a:latin typeface="Calibri"/>
                          <a:cs typeface="Calibri"/>
                        </a:rPr>
                        <a:t>z</a:t>
                      </a:r>
                      <a:endParaRPr lang="en-US" sz="1200" b="1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lang="en-US" sz="1200" b="1" baseline="-25000" dirty="0" smtClean="0">
                          <a:latin typeface="Calibri"/>
                          <a:cs typeface="Calibri"/>
                        </a:rPr>
                        <a:t>x</a:t>
                      </a:r>
                      <a:endParaRPr lang="en-US" sz="1200" b="1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lang="en-US" sz="1200" b="1" baseline="-25000" dirty="0" smtClean="0">
                          <a:latin typeface="Calibri"/>
                          <a:cs typeface="Calibri"/>
                        </a:rPr>
                        <a:t>z</a:t>
                      </a:r>
                      <a:endParaRPr lang="en-US" sz="1200" b="1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lang="en-US" sz="1200" b="1" baseline="-25000" dirty="0" err="1" smtClean="0">
                          <a:latin typeface="Calibri"/>
                          <a:cs typeface="Calibri"/>
                        </a:rPr>
                        <a:t>x</a:t>
                      </a:r>
                      <a:endParaRPr lang="en-US" sz="1200" b="1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lang="en-US" sz="1200" b="1" baseline="-25000" dirty="0" err="1" smtClean="0">
                          <a:latin typeface="Calibri"/>
                          <a:cs typeface="Calibri"/>
                        </a:rPr>
                        <a:t>z</a:t>
                      </a:r>
                      <a:endParaRPr lang="en-US" sz="1200" b="1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83122">
                <a:tc gridSpan="17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  <a:cs typeface="Calibri"/>
                        </a:rPr>
                        <a:t>pπ</a:t>
                      </a:r>
                      <a:r>
                        <a:rPr lang="en-US" sz="1400" b="1" baseline="30000" dirty="0" smtClean="0">
                          <a:latin typeface="+mn-lt"/>
                          <a:cs typeface="Calibri"/>
                        </a:rPr>
                        <a:t>0</a:t>
                      </a:r>
                      <a:endParaRPr lang="en-US" sz="1400" b="1" baseline="300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Tx/>
                        <a:buSzPct val="120000"/>
                        <a:buFont typeface="Wingdings" charset="2"/>
                        <a:buNone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FF"/>
                          </a:solidFill>
                          <a:latin typeface="+mn-lt"/>
                          <a:ea typeface="Zapf Dingbats"/>
                          <a:cs typeface="Calibri"/>
                        </a:rPr>
                        <a:t>(✓)</a:t>
                      </a:r>
                      <a:endParaRPr lang="en-US" sz="1200" b="0" dirty="0" smtClean="0">
                        <a:solidFill>
                          <a:srgbClr val="0000FF"/>
                        </a:solidFill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+mn-lt"/>
                          <a:cs typeface="Calibri"/>
                        </a:rPr>
                        <a:t>nπ</a:t>
                      </a:r>
                      <a:r>
                        <a:rPr lang="en-US" sz="1400" b="1" baseline="30000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sz="1400" b="1" baseline="300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FF"/>
                          </a:solidFill>
                          <a:latin typeface="+mn-lt"/>
                          <a:ea typeface="Zapf Dingbats"/>
                          <a:cs typeface="Calibri"/>
                        </a:rPr>
                        <a:t>(✓)</a:t>
                      </a:r>
                      <a:endParaRPr lang="en-US" sz="1200" b="0" dirty="0" smtClean="0">
                        <a:solidFill>
                          <a:srgbClr val="0000FF"/>
                        </a:solidFill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+mn-lt"/>
                          <a:cs typeface="Calibri"/>
                        </a:rPr>
                        <a:t>pη</a:t>
                      </a:r>
                      <a:endParaRPr lang="en-US" sz="1400" b="1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FF"/>
                          </a:solidFill>
                          <a:latin typeface="+mn-lt"/>
                          <a:ea typeface="Zapf Dingbats"/>
                          <a:cs typeface="Calibri"/>
                        </a:rPr>
                        <a:t>(✓)</a:t>
                      </a:r>
                      <a:endParaRPr lang="en-US" sz="1200" b="0" dirty="0" smtClean="0">
                        <a:solidFill>
                          <a:srgbClr val="0000FF"/>
                        </a:solidFill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+mn-lt"/>
                          <a:cs typeface="Calibri"/>
                        </a:rPr>
                        <a:t>pη</a:t>
                      </a:r>
                      <a:r>
                        <a:rPr lang="en-US" sz="1400" b="1" dirty="0" smtClean="0">
                          <a:latin typeface="+mn-lt"/>
                          <a:cs typeface="Calibri"/>
                        </a:rPr>
                        <a:t>’</a:t>
                      </a:r>
                      <a:endParaRPr lang="en-US" sz="1400" b="1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FF"/>
                          </a:solidFill>
                          <a:latin typeface="+mn-lt"/>
                          <a:ea typeface="Zapf Dingbats"/>
                          <a:cs typeface="Calibri"/>
                        </a:rPr>
                        <a:t>(✓)</a:t>
                      </a:r>
                      <a:endParaRPr lang="en-US" sz="1200" b="0" dirty="0" smtClean="0">
                        <a:solidFill>
                          <a:srgbClr val="0000FF"/>
                        </a:solidFill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+mn-lt"/>
                          <a:cs typeface="Calibri"/>
                        </a:rPr>
                        <a:t>pω/φ</a:t>
                      </a:r>
                      <a:endParaRPr lang="en-US" sz="1400" b="1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FF"/>
                        </a:solidFill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28520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  <a:cs typeface="Calibri"/>
                        </a:rPr>
                        <a:t>K</a:t>
                      </a:r>
                      <a:r>
                        <a:rPr lang="en-US" sz="1400" b="1" baseline="30000" dirty="0" smtClean="0">
                          <a:latin typeface="+mn-lt"/>
                          <a:cs typeface="Calibri"/>
                        </a:rPr>
                        <a:t>+</a:t>
                      </a:r>
                      <a:r>
                        <a:rPr lang="en-US" sz="1400" b="1" dirty="0" smtClean="0">
                          <a:latin typeface="+mn-lt"/>
                          <a:cs typeface="Calibri"/>
                        </a:rPr>
                        <a:t>Λ</a:t>
                      </a:r>
                      <a:endParaRPr lang="en-US" sz="1400" b="1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AF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AF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AF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AF999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  <a:cs typeface="Calibri"/>
                        </a:rPr>
                        <a:t>K</a:t>
                      </a:r>
                      <a:r>
                        <a:rPr lang="en-US" sz="1400" b="1" baseline="30000" dirty="0" smtClean="0">
                          <a:latin typeface="+mn-lt"/>
                          <a:cs typeface="Calibri"/>
                        </a:rPr>
                        <a:t>+</a:t>
                      </a:r>
                      <a:r>
                        <a:rPr lang="en-US" sz="1400" b="1" dirty="0" smtClean="0">
                          <a:latin typeface="+mn-lt"/>
                          <a:cs typeface="Calibri"/>
                        </a:rPr>
                        <a:t>Σ</a:t>
                      </a:r>
                      <a:r>
                        <a:rPr lang="en-US" sz="1400" b="1" baseline="30000" dirty="0" smtClean="0">
                          <a:latin typeface="+mn-lt"/>
                          <a:cs typeface="Calibri"/>
                        </a:rPr>
                        <a:t>0</a:t>
                      </a:r>
                      <a:endParaRPr lang="en-US" sz="1400" b="1" baseline="300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AF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AF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AF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AF999"/>
                    </a:solidFill>
                  </a:tcPr>
                </a:tc>
              </a:tr>
              <a:tr h="26921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  <a:cs typeface="Calibri"/>
                        </a:rPr>
                        <a:t>K</a:t>
                      </a:r>
                      <a:r>
                        <a:rPr lang="en-US" sz="1400" b="1" baseline="30000" dirty="0" smtClean="0">
                          <a:latin typeface="+mn-lt"/>
                          <a:cs typeface="Calibri"/>
                        </a:rPr>
                        <a:t>0*</a:t>
                      </a:r>
                      <a:r>
                        <a:rPr lang="en-US" sz="1400" b="1" dirty="0" err="1" smtClean="0">
                          <a:latin typeface="+mn-lt"/>
                          <a:cs typeface="Calibri"/>
                        </a:rPr>
                        <a:t>Σ</a:t>
                      </a:r>
                      <a:r>
                        <a:rPr lang="en-US" sz="1400" b="1" baseline="30000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sz="1400" b="1" baseline="300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+mn-lt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 smtClean="0">
                        <a:solidFill>
                          <a:srgbClr val="0000FF"/>
                        </a:solidFill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3122">
                <a:tc gridSpan="17">
                  <a:txBody>
                    <a:bodyPr/>
                    <a:lstStyle/>
                    <a:p>
                      <a:endParaRPr lang="en-US" sz="1400" b="1" baseline="300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+mn-lt"/>
                          <a:cs typeface="Times New Roman"/>
                        </a:rPr>
                        <a:t>pπ</a:t>
                      </a:r>
                      <a:r>
                        <a:rPr lang="en-US" sz="1400" b="1" baseline="30000" dirty="0" smtClean="0">
                          <a:latin typeface="+mn-lt"/>
                          <a:cs typeface="Times New Roman"/>
                        </a:rPr>
                        <a:t>-</a:t>
                      </a:r>
                      <a:endParaRPr lang="en-US" sz="1400" b="1" baseline="30000" dirty="0"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Tx/>
                        <a:buSzPct val="120000"/>
                        <a:buFont typeface="Wingdings" charset="2"/>
                        <a:buNone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FF"/>
                          </a:solidFill>
                          <a:latin typeface="+mn-lt"/>
                          <a:ea typeface="Zapf Dingbats"/>
                          <a:cs typeface="Calibri"/>
                        </a:rPr>
                        <a:t>(✓)</a:t>
                      </a:r>
                      <a:endParaRPr lang="en-US" sz="1200" b="0" dirty="0" smtClean="0">
                        <a:solidFill>
                          <a:srgbClr val="0000FF"/>
                        </a:solidFill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400" b="1" baseline="0" dirty="0" err="1" smtClean="0">
                          <a:latin typeface="+mn-lt"/>
                          <a:cs typeface="Times New Roman"/>
                        </a:rPr>
                        <a:t>pρ</a:t>
                      </a:r>
                      <a:r>
                        <a:rPr lang="en-US" sz="1400" b="1" baseline="30000" dirty="0" smtClean="0">
                          <a:latin typeface="+mn-lt"/>
                          <a:cs typeface="Times New Roman"/>
                        </a:rPr>
                        <a:t>-</a:t>
                      </a:r>
                      <a:endParaRPr lang="en-US" sz="1400" b="1" baseline="30000" dirty="0"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FF"/>
                          </a:solidFill>
                          <a:latin typeface="+mn-lt"/>
                          <a:ea typeface="Zapf Dingbats"/>
                          <a:cs typeface="Calibri"/>
                        </a:rPr>
                        <a:t>(✓)</a:t>
                      </a:r>
                      <a:endParaRPr lang="en-US" sz="1200" b="0" dirty="0" smtClean="0">
                        <a:solidFill>
                          <a:srgbClr val="0000FF"/>
                        </a:solidFill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latin typeface="+mn-lt"/>
                          <a:cs typeface="Times New Roman"/>
                        </a:rPr>
                        <a:t>K</a:t>
                      </a:r>
                      <a:r>
                        <a:rPr lang="en-US" sz="1400" b="1" baseline="30000" dirty="0" smtClean="0">
                          <a:latin typeface="+mn-lt"/>
                          <a:cs typeface="Times New Roman"/>
                        </a:rPr>
                        <a:t>-</a:t>
                      </a:r>
                      <a:r>
                        <a:rPr lang="en-US" sz="1400" b="1" baseline="0" dirty="0" smtClean="0">
                          <a:latin typeface="+mn-lt"/>
                          <a:cs typeface="Times New Roman"/>
                        </a:rPr>
                        <a:t>Σ</a:t>
                      </a:r>
                      <a:r>
                        <a:rPr lang="en-US" sz="1400" b="1" baseline="30000" dirty="0" smtClean="0">
                          <a:latin typeface="+mn-lt"/>
                          <a:cs typeface="Times New Roman"/>
                        </a:rPr>
                        <a:t>+</a:t>
                      </a:r>
                      <a:endParaRPr lang="en-US" sz="1400" b="1" baseline="30000" dirty="0"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FF"/>
                          </a:solidFill>
                          <a:latin typeface="+mn-lt"/>
                          <a:ea typeface="Zapf Dingbats"/>
                          <a:cs typeface="Calibri"/>
                        </a:rPr>
                        <a:t>(✓)</a:t>
                      </a:r>
                      <a:endParaRPr lang="en-US" sz="1200" b="0" dirty="0" smtClean="0">
                        <a:solidFill>
                          <a:srgbClr val="0000FF"/>
                        </a:solidFill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  <a:cs typeface="Times New Roman"/>
                        </a:rPr>
                        <a:t>K</a:t>
                      </a:r>
                      <a:r>
                        <a:rPr lang="en-US" sz="1400" b="1" baseline="30000" dirty="0" smtClean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lang="en-US" sz="1400" b="1" dirty="0" smtClean="0">
                          <a:latin typeface="+mn-lt"/>
                          <a:cs typeface="Times New Roman"/>
                        </a:rPr>
                        <a:t>Λ</a:t>
                      </a:r>
                      <a:endParaRPr lang="en-US" sz="1400" b="1" dirty="0"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  <a:cs typeface="Times New Roman"/>
                        </a:rPr>
                        <a:t>K</a:t>
                      </a:r>
                      <a:r>
                        <a:rPr lang="en-US" sz="1400" b="1" baseline="30000" dirty="0" smtClean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lang="en-US" sz="1400" b="1" dirty="0" smtClean="0">
                          <a:latin typeface="+mn-lt"/>
                          <a:cs typeface="Times New Roman"/>
                        </a:rPr>
                        <a:t>Σ</a:t>
                      </a:r>
                      <a:r>
                        <a:rPr lang="en-US" sz="1400" b="1" baseline="30000" dirty="0" smtClean="0">
                          <a:latin typeface="+mn-lt"/>
                          <a:cs typeface="Times New Roman"/>
                        </a:rPr>
                        <a:t>0</a:t>
                      </a:r>
                      <a:endParaRPr lang="en-US" sz="1400" b="1" baseline="30000" dirty="0"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  <a:cs typeface="Times New Roman"/>
                        </a:rPr>
                        <a:t>K</a:t>
                      </a:r>
                      <a:r>
                        <a:rPr lang="en-US" sz="1400" b="1" baseline="30000" dirty="0" smtClean="0">
                          <a:latin typeface="+mn-lt"/>
                          <a:cs typeface="Times New Roman"/>
                        </a:rPr>
                        <a:t>0*</a:t>
                      </a:r>
                      <a:r>
                        <a:rPr lang="en-US" sz="1400" b="1" dirty="0" smtClean="0">
                          <a:latin typeface="+mn-lt"/>
                          <a:cs typeface="Times New Roman"/>
                        </a:rPr>
                        <a:t>Σ</a:t>
                      </a:r>
                      <a:r>
                        <a:rPr lang="en-US" sz="1400" b="1" baseline="30000" dirty="0" smtClean="0">
                          <a:latin typeface="+mn-lt"/>
                          <a:cs typeface="Times New Roman"/>
                        </a:rPr>
                        <a:t>0</a:t>
                      </a:r>
                      <a:endParaRPr lang="en-US" sz="1400" b="1" baseline="30000" dirty="0"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74D6D9-E78E-FD4B-81C6-4AA06AF14C04}" type="datetime1">
              <a:rPr lang="en-US" smtClean="0"/>
              <a:pPr>
                <a:defRPr/>
              </a:pPr>
              <a:t>6/7/13</a:t>
            </a:fld>
            <a:endParaRPr lang="en-US"/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4430185" y="1695451"/>
            <a:ext cx="3555998" cy="12054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32301" y="4428066"/>
            <a:ext cx="3566581" cy="89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6173" y="4677833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  <a:latin typeface="+mn-lt"/>
              </a:rPr>
              <a:t>Neutron targets</a:t>
            </a:r>
            <a:endParaRPr lang="en-US" sz="18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5102" y="2074307"/>
            <a:ext cx="152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  <a:latin typeface="+mn-lt"/>
              </a:rPr>
              <a:t>Proton targets</a:t>
            </a:r>
            <a:endParaRPr lang="en-US" sz="18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962898" y="1395998"/>
            <a:ext cx="11938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rgbClr val="000090"/>
                </a:solidFill>
              </a:rPr>
              <a:t>Plenary:  </a:t>
            </a:r>
          </a:p>
          <a:p>
            <a:r>
              <a:rPr lang="en-US" sz="1400" i="1" dirty="0" smtClean="0"/>
              <a:t>E. </a:t>
            </a:r>
            <a:r>
              <a:rPr lang="en-US" sz="1400" i="1" dirty="0" err="1" smtClean="0"/>
              <a:t>Pasyuk</a:t>
            </a:r>
            <a:endParaRPr lang="en-US" sz="1400" i="1" dirty="0" smtClean="0"/>
          </a:p>
          <a:p>
            <a:r>
              <a:rPr lang="en-US" sz="1400" u="sng" dirty="0" smtClean="0">
                <a:solidFill>
                  <a:srgbClr val="000090"/>
                </a:solidFill>
              </a:rPr>
              <a:t>A4:</a:t>
            </a:r>
          </a:p>
          <a:p>
            <a:r>
              <a:rPr lang="en-US" sz="1400" i="1" dirty="0" smtClean="0"/>
              <a:t>N. </a:t>
            </a:r>
            <a:r>
              <a:rPr lang="en-US" sz="1400" i="1" dirty="0" err="1" smtClean="0"/>
              <a:t>Walford</a:t>
            </a:r>
            <a:endParaRPr lang="en-US" sz="1400" i="1" dirty="0" smtClean="0"/>
          </a:p>
          <a:p>
            <a:r>
              <a:rPr lang="en-US" sz="1400" u="sng" dirty="0" smtClean="0">
                <a:solidFill>
                  <a:srgbClr val="000090"/>
                </a:solidFill>
              </a:rPr>
              <a:t>C2</a:t>
            </a:r>
            <a:r>
              <a:rPr lang="en-US" sz="1400" u="sng" dirty="0" smtClean="0"/>
              <a:t>:</a:t>
            </a:r>
          </a:p>
          <a:p>
            <a:r>
              <a:rPr lang="en-US" sz="1400" i="1" dirty="0" smtClean="0"/>
              <a:t>R. Tucker</a:t>
            </a:r>
          </a:p>
          <a:p>
            <a:r>
              <a:rPr lang="en-US" sz="1400" i="1" dirty="0" smtClean="0"/>
              <a:t>S. Park</a:t>
            </a:r>
          </a:p>
          <a:p>
            <a:r>
              <a:rPr lang="en-US" sz="1400" i="1" dirty="0" smtClean="0"/>
              <a:t>Y. Mao</a:t>
            </a:r>
          </a:p>
          <a:p>
            <a:r>
              <a:rPr lang="en-US" sz="1400" u="sng" dirty="0" smtClean="0">
                <a:solidFill>
                  <a:srgbClr val="000090"/>
                </a:solidFill>
              </a:rPr>
              <a:t>B5:</a:t>
            </a:r>
          </a:p>
          <a:p>
            <a:r>
              <a:rPr lang="en-US" sz="1400" i="1" dirty="0" smtClean="0"/>
              <a:t>I. </a:t>
            </a:r>
            <a:r>
              <a:rPr lang="en-US" sz="1400" i="1" dirty="0" err="1" smtClean="0"/>
              <a:t>Senderovich</a:t>
            </a:r>
            <a:endParaRPr lang="en-US" sz="1400" i="1" dirty="0"/>
          </a:p>
        </p:txBody>
      </p:sp>
      <p:sp>
        <p:nvSpPr>
          <p:cNvPr id="19" name="Rectangle 18"/>
          <p:cNvSpPr/>
          <p:nvPr/>
        </p:nvSpPr>
        <p:spPr>
          <a:xfrm>
            <a:off x="4432301" y="2913565"/>
            <a:ext cx="3416299" cy="28683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Tensor polarization, SDME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17" y="1416068"/>
            <a:ext cx="961517" cy="2637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460" y="1423051"/>
            <a:ext cx="901954" cy="263779"/>
          </a:xfrm>
          <a:prstGeom prst="rect">
            <a:avLst/>
          </a:prstGeom>
        </p:spPr>
      </p:pic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3716" y="2900865"/>
            <a:ext cx="7454883" cy="29953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962899" y="4219313"/>
            <a:ext cx="10547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rgbClr val="000090"/>
                </a:solidFill>
              </a:rPr>
              <a:t>C2: </a:t>
            </a:r>
          </a:p>
          <a:p>
            <a:r>
              <a:rPr lang="en-US" sz="1400" i="1" dirty="0" smtClean="0"/>
              <a:t>T. </a:t>
            </a:r>
            <a:r>
              <a:rPr lang="en-US" sz="1400" i="1" dirty="0" err="1" smtClean="0"/>
              <a:t>Kageya</a:t>
            </a:r>
            <a:endParaRPr lang="en-US" sz="1400" i="1" dirty="0" smtClean="0"/>
          </a:p>
          <a:p>
            <a:r>
              <a:rPr lang="en-US" sz="1400" u="sng" dirty="0" smtClean="0">
                <a:solidFill>
                  <a:srgbClr val="000090"/>
                </a:solidFill>
              </a:rPr>
              <a:t>A4:</a:t>
            </a:r>
          </a:p>
          <a:p>
            <a:r>
              <a:rPr lang="en-US" sz="1400" i="1" dirty="0" smtClean="0"/>
              <a:t>C. Taylor</a:t>
            </a:r>
          </a:p>
          <a:p>
            <a:r>
              <a:rPr lang="en-US" sz="1400" i="1" dirty="0" smtClean="0"/>
              <a:t>P. </a:t>
            </a:r>
            <a:r>
              <a:rPr lang="en-US" sz="1400" i="1" dirty="0" err="1" smtClean="0"/>
              <a:t>Mattione</a:t>
            </a:r>
            <a:endParaRPr lang="en-US" sz="1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l="15783" t="28993" r="17158" b="22294"/>
          <a:stretch>
            <a:fillRect/>
          </a:stretch>
        </p:blipFill>
        <p:spPr>
          <a:xfrm>
            <a:off x="3035300" y="1197416"/>
            <a:ext cx="5791200" cy="44917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9339" y="1659572"/>
            <a:ext cx="292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 Spin density matrix elements </a:t>
            </a:r>
            <a:r>
              <a:rPr lang="en-US" sz="2400" dirty="0" smtClean="0">
                <a:solidFill>
                  <a:srgbClr val="008000"/>
                </a:solidFill>
                <a:latin typeface="+mn-lt"/>
              </a:rPr>
              <a:t>ρ</a:t>
            </a:r>
            <a:r>
              <a:rPr lang="en-US" sz="2400" baseline="30000" dirty="0" smtClean="0">
                <a:solidFill>
                  <a:srgbClr val="008000"/>
                </a:solidFill>
                <a:latin typeface="+mn-lt"/>
              </a:rPr>
              <a:t>0</a:t>
            </a:r>
            <a:r>
              <a:rPr lang="en-US" sz="2400" baseline="-25000" dirty="0" smtClean="0">
                <a:solidFill>
                  <a:srgbClr val="008000"/>
                </a:solidFill>
                <a:latin typeface="+mn-lt"/>
              </a:rPr>
              <a:t>00, </a:t>
            </a:r>
            <a:r>
              <a:rPr lang="en-US" sz="2400" dirty="0" smtClean="0">
                <a:solidFill>
                  <a:srgbClr val="008000"/>
                </a:solidFill>
              </a:rPr>
              <a:t>ρ</a:t>
            </a:r>
            <a:r>
              <a:rPr lang="en-US" sz="2400" baseline="30000" dirty="0" smtClean="0">
                <a:solidFill>
                  <a:srgbClr val="008000"/>
                </a:solidFill>
              </a:rPr>
              <a:t>0</a:t>
            </a:r>
            <a:r>
              <a:rPr lang="en-US" sz="2400" baseline="-25000" dirty="0" smtClean="0">
                <a:solidFill>
                  <a:srgbClr val="008000"/>
                </a:solidFill>
              </a:rPr>
              <a:t>1-1, </a:t>
            </a:r>
            <a:r>
              <a:rPr lang="en-US" sz="2400" dirty="0" smtClean="0">
                <a:solidFill>
                  <a:srgbClr val="008000"/>
                </a:solidFill>
              </a:rPr>
              <a:t>ρ</a:t>
            </a:r>
            <a:r>
              <a:rPr lang="en-US" sz="2400" baseline="30000" dirty="0" smtClean="0">
                <a:solidFill>
                  <a:srgbClr val="008000"/>
                </a:solidFill>
              </a:rPr>
              <a:t>0</a:t>
            </a:r>
            <a:r>
              <a:rPr lang="en-US" sz="2400" baseline="-25000" dirty="0" smtClean="0">
                <a:solidFill>
                  <a:srgbClr val="008000"/>
                </a:solidFill>
              </a:rPr>
              <a:t>10</a:t>
            </a:r>
            <a:r>
              <a:rPr lang="en-US" sz="2400" baseline="-250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in </a:t>
            </a:r>
            <a:r>
              <a:rPr lang="en-US" sz="2400" dirty="0" smtClean="0">
                <a:solidFill>
                  <a:srgbClr val="40C3E3"/>
                </a:solidFill>
                <a:latin typeface="+mn-lt"/>
              </a:rPr>
              <a:t>blue 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- blue shades. Previous world data in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red</a:t>
            </a:r>
            <a:r>
              <a:rPr lang="en-US" sz="2400" dirty="0" smtClean="0">
                <a:latin typeface="+mn-lt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339" y="50801"/>
            <a:ext cx="89746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0"/>
                </a:solidFill>
              </a:rPr>
              <a:t>N*</a:t>
            </a:r>
            <a:r>
              <a:rPr lang="en-US" sz="3600" b="1" dirty="0" smtClean="0">
                <a:solidFill>
                  <a:srgbClr val="000090"/>
                </a:solidFill>
                <a:latin typeface="+mn-lt"/>
              </a:rPr>
              <a:t> states in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n-US" sz="3600" b="1" dirty="0" smtClean="0">
                <a:solidFill>
                  <a:srgbClr val="FF0000"/>
                </a:solidFill>
                <a:cs typeface="Times New Roman"/>
              </a:rPr>
              <a:t>p➝pω➝pπ</a:t>
            </a:r>
            <a:r>
              <a:rPr lang="en-US" sz="3600" b="1" baseline="30000" dirty="0" smtClean="0">
                <a:solidFill>
                  <a:srgbClr val="FF0000"/>
                </a:solidFill>
                <a:cs typeface="Times New Roman"/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  <a:cs typeface="Times New Roman"/>
              </a:rPr>
              <a:t>π</a:t>
            </a:r>
            <a:r>
              <a:rPr lang="en-US" sz="3600" b="1" baseline="30000" dirty="0" smtClean="0">
                <a:solidFill>
                  <a:srgbClr val="FF0000"/>
                </a:solidFill>
                <a:cs typeface="Times New Roman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cs typeface="Times New Roman"/>
              </a:rPr>
              <a:t>(π</a:t>
            </a:r>
            <a:r>
              <a:rPr lang="en-US" sz="3600" b="1" baseline="30000" dirty="0" smtClean="0">
                <a:solidFill>
                  <a:srgbClr val="FF0000"/>
                </a:solidFill>
                <a:cs typeface="Times New Roman"/>
              </a:rPr>
              <a:t>0</a:t>
            </a:r>
            <a:r>
              <a:rPr lang="en-US" sz="3600" b="1" dirty="0" smtClean="0">
                <a:solidFill>
                  <a:srgbClr val="FF0000"/>
                </a:solidFill>
                <a:cs typeface="Times New Roman"/>
              </a:rPr>
              <a:t>)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279401" y="960784"/>
            <a:ext cx="275589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i="1" dirty="0" smtClean="0">
                <a:solidFill>
                  <a:srgbClr val="000090"/>
                </a:solidFill>
                <a:latin typeface="+mn-lt"/>
              </a:rPr>
              <a:t>M. Williams, et al. (CLAS)  Phys. Rev. C80:065209, 2009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86428" y="883840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W=1.7 – 2.4 GeV, ΔW=10 </a:t>
            </a:r>
            <a:r>
              <a:rPr lang="en-US" dirty="0" err="1" smtClean="0">
                <a:solidFill>
                  <a:srgbClr val="000090"/>
                </a:solidFill>
              </a:rPr>
              <a:t>MeV</a:t>
            </a:r>
            <a:r>
              <a:rPr lang="en-US" dirty="0" smtClean="0">
                <a:solidFill>
                  <a:srgbClr val="000090"/>
                </a:solidFill>
              </a:rPr>
              <a:t> bins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201" y="3829566"/>
            <a:ext cx="13085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B1: </a:t>
            </a:r>
          </a:p>
          <a:p>
            <a:r>
              <a:rPr lang="en-US" sz="1600" i="1" dirty="0" smtClean="0"/>
              <a:t>B. </a:t>
            </a:r>
            <a:r>
              <a:rPr lang="en-US" sz="1600" i="1" dirty="0" err="1" smtClean="0"/>
              <a:t>Vernarsky</a:t>
            </a:r>
            <a:r>
              <a:rPr lang="en-US" sz="1600" i="1" dirty="0" smtClean="0"/>
              <a:t> </a:t>
            </a:r>
          </a:p>
          <a:p>
            <a:r>
              <a:rPr lang="en-US" sz="1600" i="1" dirty="0" smtClean="0"/>
              <a:t>E. Phelps </a:t>
            </a:r>
          </a:p>
          <a:p>
            <a:endParaRPr lang="en-US" sz="1600" dirty="0" smtClean="0"/>
          </a:p>
          <a:p>
            <a:r>
              <a:rPr lang="en-US" sz="1600" u="sng" dirty="0" smtClean="0"/>
              <a:t>B4:</a:t>
            </a:r>
          </a:p>
          <a:p>
            <a:r>
              <a:rPr lang="en-US" sz="1600" i="1" dirty="0" smtClean="0"/>
              <a:t>D. Martinez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551" y="5651041"/>
            <a:ext cx="82423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 err="1" smtClean="0">
                <a:solidFill>
                  <a:srgbClr val="000090"/>
                </a:solidFill>
              </a:rPr>
              <a:t>SDMEs</a:t>
            </a:r>
            <a:r>
              <a:rPr lang="en-US" dirty="0" smtClean="0">
                <a:solidFill>
                  <a:srgbClr val="000090"/>
                </a:solidFill>
              </a:rPr>
              <a:t> with </a:t>
            </a:r>
            <a:r>
              <a:rPr lang="en-US" b="1" dirty="0" smtClean="0">
                <a:solidFill>
                  <a:srgbClr val="000090"/>
                </a:solidFill>
              </a:rPr>
              <a:t>linearly and circularly polarized beams </a:t>
            </a:r>
            <a:r>
              <a:rPr lang="en-US" dirty="0" smtClean="0">
                <a:solidFill>
                  <a:srgbClr val="000090"/>
                </a:solidFill>
              </a:rPr>
              <a:t>are being finalized. Together with </a:t>
            </a:r>
            <a:r>
              <a:rPr lang="en-US" dirty="0" smtClean="0">
                <a:solidFill>
                  <a:srgbClr val="008000"/>
                </a:solidFill>
              </a:rPr>
              <a:t>ρ</a:t>
            </a:r>
            <a:r>
              <a:rPr lang="en-US" baseline="30000" dirty="0" smtClean="0">
                <a:solidFill>
                  <a:srgbClr val="008000"/>
                </a:solidFill>
              </a:rPr>
              <a:t>0</a:t>
            </a:r>
            <a:r>
              <a:rPr lang="en-US" baseline="-25000" dirty="0" smtClean="0">
                <a:solidFill>
                  <a:srgbClr val="008000"/>
                </a:solidFill>
              </a:rPr>
              <a:t>00, </a:t>
            </a:r>
            <a:r>
              <a:rPr lang="en-US" dirty="0" smtClean="0">
                <a:solidFill>
                  <a:srgbClr val="008000"/>
                </a:solidFill>
              </a:rPr>
              <a:t>ρ</a:t>
            </a:r>
            <a:r>
              <a:rPr lang="en-US" baseline="30000" dirty="0" smtClean="0">
                <a:solidFill>
                  <a:srgbClr val="008000"/>
                </a:solidFill>
              </a:rPr>
              <a:t>0</a:t>
            </a:r>
            <a:r>
              <a:rPr lang="en-US" baseline="-25000" dirty="0" smtClean="0">
                <a:solidFill>
                  <a:srgbClr val="008000"/>
                </a:solidFill>
              </a:rPr>
              <a:t>1-1, </a:t>
            </a:r>
            <a:r>
              <a:rPr lang="en-US" dirty="0" smtClean="0">
                <a:solidFill>
                  <a:srgbClr val="008000"/>
                </a:solidFill>
              </a:rPr>
              <a:t>ρ</a:t>
            </a:r>
            <a:r>
              <a:rPr lang="en-US" baseline="30000" dirty="0" smtClean="0">
                <a:solidFill>
                  <a:srgbClr val="008000"/>
                </a:solidFill>
              </a:rPr>
              <a:t>0</a:t>
            </a:r>
            <a:r>
              <a:rPr lang="en-US" baseline="-25000" dirty="0" smtClean="0">
                <a:solidFill>
                  <a:srgbClr val="008000"/>
                </a:solidFill>
              </a:rPr>
              <a:t>10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 they represent precise data sets for coupled-channel analyses.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8.pdf"/>
          <p:cNvPicPr>
            <a:picLocks noChangeAspect="1"/>
          </p:cNvPicPr>
          <p:nvPr/>
        </p:nvPicPr>
        <p:blipFill>
          <a:blip r:embed="rId3"/>
          <a:srcRect r="6076"/>
          <a:stretch>
            <a:fillRect/>
          </a:stretch>
        </p:blipFill>
        <p:spPr>
          <a:xfrm>
            <a:off x="63500" y="1567361"/>
            <a:ext cx="6134100" cy="4388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57900" y="1897561"/>
            <a:ext cx="2946400" cy="2862323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The data are used as input to a single channel event-based, energy independent partial wave analysis (the first ever for baryons)</a:t>
            </a:r>
            <a:r>
              <a:rPr lang="en-US" sz="1800" dirty="0" smtClean="0">
                <a:latin typeface="+mn-lt"/>
              </a:rPr>
              <a:t>. 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US" sz="1800" dirty="0" smtClean="0">
              <a:latin typeface="+mn-lt"/>
            </a:endParaRP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latin typeface="+mn-lt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+mn-lt"/>
              </a:rPr>
              <a:t>ω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photoproduction is dominated by the well known  </a:t>
            </a:r>
            <a:r>
              <a:rPr lang="en-US" sz="1800" b="1" dirty="0" smtClean="0">
                <a:solidFill>
                  <a:srgbClr val="000090"/>
                </a:solidFill>
                <a:latin typeface="+mn-lt"/>
              </a:rPr>
              <a:t>F</a:t>
            </a:r>
            <a:r>
              <a:rPr lang="en-US" sz="1800" b="1" baseline="-25000" dirty="0" smtClean="0">
                <a:solidFill>
                  <a:srgbClr val="000090"/>
                </a:solidFill>
                <a:latin typeface="+mn-lt"/>
              </a:rPr>
              <a:t>15</a:t>
            </a:r>
            <a:r>
              <a:rPr lang="en-US" sz="1800" b="1" dirty="0" smtClean="0">
                <a:solidFill>
                  <a:srgbClr val="000090"/>
                </a:solidFill>
                <a:latin typeface="+mn-lt"/>
              </a:rPr>
              <a:t>(1680) and G</a:t>
            </a:r>
            <a:r>
              <a:rPr lang="en-US" sz="1800" b="1" baseline="-25000" dirty="0" smtClean="0">
                <a:solidFill>
                  <a:srgbClr val="000090"/>
                </a:solidFill>
                <a:latin typeface="+mn-lt"/>
              </a:rPr>
              <a:t>17</a:t>
            </a:r>
            <a:r>
              <a:rPr lang="en-US" sz="1800" b="1" dirty="0" smtClean="0">
                <a:solidFill>
                  <a:srgbClr val="000090"/>
                </a:solidFill>
                <a:latin typeface="+mn-lt"/>
              </a:rPr>
              <a:t>(2190)</a:t>
            </a: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, and </a:t>
            </a:r>
            <a:r>
              <a:rPr lang="en-US" dirty="0" smtClean="0">
                <a:solidFill>
                  <a:srgbClr val="000090"/>
                </a:solidFill>
              </a:rPr>
              <a:t>the</a:t>
            </a: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 “missing” ** </a:t>
            </a:r>
            <a:r>
              <a:rPr lang="en-US" sz="1800" b="1" dirty="0" smtClean="0">
                <a:solidFill>
                  <a:srgbClr val="008000"/>
                </a:solidFill>
                <a:latin typeface="+mn-lt"/>
              </a:rPr>
              <a:t>F</a:t>
            </a:r>
            <a:r>
              <a:rPr lang="en-US" sz="1800" b="1" baseline="-25000" dirty="0" smtClean="0">
                <a:solidFill>
                  <a:srgbClr val="008000"/>
                </a:solidFill>
                <a:latin typeface="+mn-lt"/>
              </a:rPr>
              <a:t>15</a:t>
            </a:r>
            <a:r>
              <a:rPr lang="en-US" sz="1800" b="1" dirty="0" smtClean="0">
                <a:solidFill>
                  <a:srgbClr val="008000"/>
                </a:solidFill>
                <a:latin typeface="+mn-lt"/>
              </a:rPr>
              <a:t>(2000)</a:t>
            </a:r>
            <a:r>
              <a:rPr lang="en-US" sz="1800" dirty="0" smtClean="0">
                <a:latin typeface="+mn-lt"/>
              </a:rPr>
              <a:t>.</a:t>
            </a:r>
            <a:endParaRPr lang="en-US" sz="18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339" y="50801"/>
            <a:ext cx="89746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0"/>
                </a:solidFill>
              </a:rPr>
              <a:t>N*</a:t>
            </a:r>
            <a:r>
              <a:rPr lang="en-US" sz="3600" b="1" dirty="0" smtClean="0">
                <a:solidFill>
                  <a:srgbClr val="000090"/>
                </a:solidFill>
                <a:latin typeface="+mn-lt"/>
              </a:rPr>
              <a:t> states in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n-US" sz="3600" b="1" dirty="0" smtClean="0">
                <a:solidFill>
                  <a:srgbClr val="FF0000"/>
                </a:solidFill>
                <a:cs typeface="Times New Roman"/>
              </a:rPr>
              <a:t>p➝pω➝pπ</a:t>
            </a:r>
            <a:r>
              <a:rPr lang="en-US" sz="3600" b="1" baseline="30000" dirty="0" smtClean="0">
                <a:solidFill>
                  <a:srgbClr val="FF0000"/>
                </a:solidFill>
                <a:cs typeface="Times New Roman"/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  <a:cs typeface="Times New Roman"/>
              </a:rPr>
              <a:t>π</a:t>
            </a:r>
            <a:r>
              <a:rPr lang="en-US" sz="3600" b="1" baseline="30000" dirty="0" smtClean="0">
                <a:solidFill>
                  <a:srgbClr val="FF0000"/>
                </a:solidFill>
                <a:cs typeface="Times New Roman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cs typeface="Times New Roman"/>
              </a:rPr>
              <a:t>(π</a:t>
            </a:r>
            <a:r>
              <a:rPr lang="en-US" sz="3600" b="1" baseline="30000" dirty="0" smtClean="0">
                <a:solidFill>
                  <a:srgbClr val="FF0000"/>
                </a:solidFill>
                <a:cs typeface="Times New Roman"/>
              </a:rPr>
              <a:t>0</a:t>
            </a:r>
            <a:r>
              <a:rPr lang="en-US" sz="3600" b="1" dirty="0" smtClean="0">
                <a:solidFill>
                  <a:srgbClr val="FF0000"/>
                </a:solidFill>
                <a:cs typeface="Times New Roman"/>
              </a:rPr>
              <a:t>)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1130189" y="1183384"/>
            <a:ext cx="44705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i="1" dirty="0" smtClean="0">
                <a:solidFill>
                  <a:srgbClr val="000090"/>
                </a:solidFill>
                <a:latin typeface="+mn-lt"/>
              </a:rPr>
              <a:t>M. Williams, et al. (CLAS) , Phys.Rev.C80:065209,2009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7489" y="4037568"/>
            <a:ext cx="21210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"/>
                <a:cs typeface="Times"/>
              </a:rPr>
              <a:t>F</a:t>
            </a:r>
            <a:r>
              <a:rPr lang="en-US" b="1" baseline="-25000" dirty="0" smtClean="0">
                <a:latin typeface="Times"/>
                <a:cs typeface="Times"/>
              </a:rPr>
              <a:t>15</a:t>
            </a:r>
            <a:r>
              <a:rPr lang="en-US" b="1" dirty="0" smtClean="0">
                <a:latin typeface="Times"/>
                <a:cs typeface="Times"/>
              </a:rPr>
              <a:t>(2000)/G</a:t>
            </a:r>
            <a:r>
              <a:rPr lang="en-US" b="1" baseline="-25000" dirty="0" smtClean="0">
                <a:latin typeface="Times"/>
                <a:cs typeface="Times"/>
              </a:rPr>
              <a:t>17</a:t>
            </a:r>
            <a:r>
              <a:rPr lang="en-US" b="1" dirty="0" smtClean="0">
                <a:latin typeface="Times"/>
                <a:cs typeface="Times"/>
              </a:rPr>
              <a:t>(2190)</a:t>
            </a:r>
            <a:endParaRPr lang="en-US" b="1" dirty="0">
              <a:solidFill>
                <a:srgbClr val="00009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263"/>
            <a:ext cx="8229600" cy="87568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Differential cross sections</a:t>
            </a: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γp</a:t>
            </a:r>
            <a:r>
              <a:rPr lang="en-US" sz="3600" b="1" dirty="0" smtClean="0">
                <a:solidFill>
                  <a:srgbClr val="FF0000"/>
                </a:solidFill>
              </a:rPr>
              <a:t>    </a:t>
            </a:r>
            <a:r>
              <a:rPr lang="en-US" sz="3600" b="1" dirty="0" err="1" smtClean="0">
                <a:solidFill>
                  <a:srgbClr val="FF0000"/>
                </a:solidFill>
              </a:rPr>
              <a:t>pφ(K</a:t>
            </a:r>
            <a:r>
              <a:rPr lang="en-US" sz="3600" b="1" baseline="30000" dirty="0" err="1" smtClean="0">
                <a:solidFill>
                  <a:srgbClr val="FF0000"/>
                </a:solidFill>
              </a:rPr>
              <a:t>+</a:t>
            </a:r>
            <a:r>
              <a:rPr lang="en-US" sz="3600" b="1" dirty="0" err="1" smtClean="0">
                <a:solidFill>
                  <a:srgbClr val="FF0000"/>
                </a:solidFill>
              </a:rPr>
              <a:t>K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27F-5959-DB4C-AE11-D5DBC2D7AEE8}" type="datetime1">
              <a:rPr lang="en-US" smtClean="0"/>
              <a:pPr/>
              <a:t>6/7/13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1464509"/>
            <a:ext cx="4124960" cy="46050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532" y="1274009"/>
            <a:ext cx="4102735" cy="366712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6363003" y="520700"/>
            <a:ext cx="304800" cy="158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9400" y="832823"/>
            <a:ext cx="425958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First precision measurement in W=10 </a:t>
            </a:r>
            <a:r>
              <a:rPr lang="en-US" dirty="0" err="1" smtClean="0">
                <a:solidFill>
                  <a:srgbClr val="000090"/>
                </a:solidFill>
              </a:rPr>
              <a:t>MeV</a:t>
            </a:r>
            <a:r>
              <a:rPr lang="en-US" dirty="0" smtClean="0">
                <a:solidFill>
                  <a:srgbClr val="000090"/>
                </a:solidFill>
              </a:rPr>
              <a:t> bins and nearly full angle range (CLAS) </a:t>
            </a:r>
            <a:endParaRPr lang="en-US" i="1" dirty="0">
              <a:solidFill>
                <a:srgbClr val="00009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54500" y="4915734"/>
            <a:ext cx="4851400" cy="1477328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Effect due to intrinsic </a:t>
            </a:r>
            <a:r>
              <a:rPr lang="en-US" dirty="0" err="1" smtClean="0">
                <a:solidFill>
                  <a:srgbClr val="000090"/>
                </a:solidFill>
              </a:rPr>
              <a:t>s-sbar</a:t>
            </a:r>
            <a:r>
              <a:rPr lang="en-US" dirty="0" smtClean="0">
                <a:solidFill>
                  <a:srgbClr val="000090"/>
                </a:solidFill>
              </a:rPr>
              <a:t> contributions (C.S. An, B.S. </a:t>
            </a:r>
            <a:r>
              <a:rPr lang="en-US" dirty="0" err="1" smtClean="0">
                <a:solidFill>
                  <a:srgbClr val="000090"/>
                </a:solidFill>
              </a:rPr>
              <a:t>Zou</a:t>
            </a:r>
            <a:r>
              <a:rPr lang="en-US" dirty="0" smtClean="0">
                <a:solidFill>
                  <a:srgbClr val="000090"/>
                </a:solidFill>
              </a:rPr>
              <a:t>, arXiv:0802.3996)?,  </a:t>
            </a:r>
            <a:r>
              <a:rPr lang="en-US" dirty="0" err="1" smtClean="0">
                <a:solidFill>
                  <a:srgbClr val="000090"/>
                </a:solidFill>
              </a:rPr>
              <a:t>s</a:t>
            </a:r>
            <a:r>
              <a:rPr lang="en-US" dirty="0" smtClean="0">
                <a:solidFill>
                  <a:srgbClr val="000090"/>
                </a:solidFill>
              </a:rPr>
              <a:t>-channel N*, or interference with K</a:t>
            </a:r>
            <a:r>
              <a:rPr lang="en-US" baseline="30000" dirty="0" smtClean="0">
                <a:solidFill>
                  <a:srgbClr val="000090"/>
                </a:solidFill>
              </a:rPr>
              <a:t>+</a:t>
            </a:r>
            <a:r>
              <a:rPr lang="en-US" dirty="0" smtClean="0">
                <a:solidFill>
                  <a:srgbClr val="000090"/>
                </a:solidFill>
              </a:rPr>
              <a:t>Λ(1520)? </a:t>
            </a:r>
          </a:p>
          <a:p>
            <a:pPr>
              <a:buFont typeface="Symbol" pitchFamily="1" charset="2"/>
              <a:buChar char=""/>
            </a:pPr>
            <a:r>
              <a:rPr lang="en-US" b="1" dirty="0" smtClean="0">
                <a:solidFill>
                  <a:srgbClr val="000090"/>
                </a:solidFill>
              </a:rPr>
              <a:t> Coupled-channel analysis needed </a:t>
            </a:r>
          </a:p>
          <a:p>
            <a:pPr>
              <a:buFont typeface="Symbol" pitchFamily="1" charset="2"/>
              <a:buChar char=""/>
            </a:pP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neutral decay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baseline="30000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baseline="30000" dirty="0" smtClean="0">
                <a:solidFill>
                  <a:srgbClr val="FF0000"/>
                </a:solidFill>
              </a:rPr>
              <a:t>L </a:t>
            </a:r>
            <a:r>
              <a:rPr lang="en-US" dirty="0" smtClean="0">
                <a:solidFill>
                  <a:srgbClr val="FF0000"/>
                </a:solidFill>
              </a:rPr>
              <a:t>(34%) </a:t>
            </a:r>
            <a:r>
              <a:rPr lang="en-US" dirty="0" smtClean="0">
                <a:solidFill>
                  <a:srgbClr val="000090"/>
                </a:solidFill>
              </a:rPr>
              <a:t>avoids interference </a:t>
            </a:r>
            <a:endParaRPr lang="en-US" baseline="30000" dirty="0" smtClean="0">
              <a:solidFill>
                <a:srgbClr val="00009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689903" y="1128712"/>
            <a:ext cx="304800" cy="158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83503" y="815718"/>
            <a:ext cx="22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ea typeface="+mj-ea"/>
                <a:cs typeface="+mj-cs"/>
              </a:rPr>
              <a:t>φ</a:t>
            </a:r>
            <a:r>
              <a:rPr lang="en-US" sz="2800" dirty="0" smtClean="0">
                <a:solidFill>
                  <a:srgbClr val="FF0000"/>
                </a:solidFill>
                <a:ea typeface="+mj-ea"/>
                <a:cs typeface="+mj-cs"/>
              </a:rPr>
              <a:t>     K</a:t>
            </a:r>
            <a:r>
              <a:rPr lang="en-US" sz="2800" baseline="30000" dirty="0" smtClean="0">
                <a:solidFill>
                  <a:srgbClr val="FF0000"/>
                </a:solidFill>
                <a:ea typeface="+mj-ea"/>
                <a:cs typeface="+mj-cs"/>
              </a:rPr>
              <a:t>+</a:t>
            </a:r>
            <a:r>
              <a:rPr lang="en-US" sz="2800" dirty="0" smtClean="0">
                <a:solidFill>
                  <a:srgbClr val="FF0000"/>
                </a:solidFill>
                <a:ea typeface="+mj-ea"/>
                <a:cs typeface="+mj-cs"/>
              </a:rPr>
              <a:t>K</a:t>
            </a:r>
            <a:r>
              <a:rPr lang="en-US" sz="2800" baseline="30000" dirty="0" smtClean="0">
                <a:solidFill>
                  <a:srgbClr val="FF0000"/>
                </a:solidFill>
                <a:ea typeface="+mj-ea"/>
                <a:cs typeface="+mj-cs"/>
              </a:rPr>
              <a:t>- </a:t>
            </a:r>
            <a:r>
              <a:rPr lang="en-US" sz="2800" dirty="0" smtClean="0">
                <a:solidFill>
                  <a:srgbClr val="FF0000"/>
                </a:solidFill>
                <a:ea typeface="+mj-ea"/>
                <a:cs typeface="+mj-cs"/>
              </a:rPr>
              <a:t>(49%)</a:t>
            </a:r>
            <a:endParaRPr lang="en-US" sz="2800" baseline="30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b="53312"/>
          <a:stretch>
            <a:fillRect/>
          </a:stretch>
        </p:blipFill>
        <p:spPr>
          <a:xfrm>
            <a:off x="395399" y="1227362"/>
            <a:ext cx="4031308" cy="2688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53272" b="1970"/>
          <a:stretch>
            <a:fillRect/>
          </a:stretch>
        </p:blipFill>
        <p:spPr>
          <a:xfrm>
            <a:off x="421259" y="3787091"/>
            <a:ext cx="4033583" cy="2579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38"/>
            <a:ext cx="9144000" cy="8636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Evidence for N(2300)1/2</a:t>
            </a:r>
            <a:r>
              <a:rPr lang="en-US" sz="3600" b="1" baseline="30000" dirty="0" smtClean="0">
                <a:solidFill>
                  <a:srgbClr val="000090"/>
                </a:solidFill>
              </a:rPr>
              <a:t>+</a:t>
            </a:r>
            <a:r>
              <a:rPr lang="en-US" sz="3600" b="1" dirty="0" smtClean="0">
                <a:solidFill>
                  <a:srgbClr val="000090"/>
                </a:solidFill>
              </a:rPr>
              <a:t>, N(2570)5/2</a:t>
            </a:r>
            <a:r>
              <a:rPr lang="en-US" sz="3600" b="1" baseline="30000" dirty="0" smtClean="0">
                <a:solidFill>
                  <a:srgbClr val="000090"/>
                </a:solidFill>
              </a:rPr>
              <a:t>-</a:t>
            </a:r>
            <a:endParaRPr lang="en-US" sz="3600" b="1" baseline="30000" dirty="0">
              <a:solidFill>
                <a:srgbClr val="00009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C512-35FE-8547-B5DA-08BAFB266BA7}" type="datetime1">
              <a:rPr lang="en-US" smtClean="0"/>
              <a:pPr/>
              <a:t>6/7/13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768484" y="1557787"/>
            <a:ext cx="2993603" cy="523220"/>
            <a:chOff x="4798832" y="1379987"/>
            <a:chExt cx="2993603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4798832" y="1379987"/>
              <a:ext cx="2993603" cy="523220"/>
            </a:xfrm>
            <a:prstGeom prst="rect">
              <a:avLst/>
            </a:prstGeom>
            <a:noFill/>
            <a:ln w="19050" cap="flat" cmpd="sng" algn="ctr">
              <a:solidFill>
                <a:srgbClr val="29FF5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</a:rPr>
                <a:t>e</a:t>
              </a:r>
              <a:r>
                <a:rPr lang="en-US" sz="2800" baseline="30000" dirty="0" err="1" smtClean="0">
                  <a:solidFill>
                    <a:srgbClr val="FF0000"/>
                  </a:solidFill>
                </a:rPr>
                <a:t>+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e</a:t>
              </a:r>
              <a:r>
                <a:rPr lang="en-US" sz="2800" b="1" baseline="30000" dirty="0" smtClean="0">
                  <a:solidFill>
                    <a:srgbClr val="FF0000"/>
                  </a:solidFill>
                </a:rPr>
                <a:t>-</a:t>
              </a:r>
              <a:r>
                <a:rPr lang="en-US" sz="2800" dirty="0" smtClean="0">
                  <a:solidFill>
                    <a:srgbClr val="FF0000"/>
                  </a:solidFill>
                </a:rPr>
                <a:t> --&gt; 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ψ</a:t>
              </a:r>
              <a:r>
                <a:rPr lang="en-US" sz="2800" dirty="0" smtClean="0">
                  <a:solidFill>
                    <a:srgbClr val="FF0000"/>
                  </a:solidFill>
                </a:rPr>
                <a:t>’ </a:t>
              </a:r>
              <a:r>
                <a:rPr lang="en-US" sz="2800" dirty="0" smtClean="0">
                  <a:solidFill>
                    <a:srgbClr val="FF0000"/>
                  </a:solidFill>
                  <a:sym typeface="Wingdings"/>
                </a:rPr>
                <a:t>--&gt; </a:t>
              </a:r>
              <a:r>
                <a:rPr lang="en-US" sz="2800" dirty="0" smtClean="0">
                  <a:solidFill>
                    <a:srgbClr val="FF0000"/>
                  </a:solidFill>
                </a:rPr>
                <a:t>ppπ</a:t>
              </a:r>
              <a:r>
                <a:rPr lang="en-US" sz="2800" baseline="30000" dirty="0" smtClean="0">
                  <a:solidFill>
                    <a:srgbClr val="FF0000"/>
                  </a:solidFill>
                </a:rPr>
                <a:t>0</a:t>
              </a:r>
              <a:endParaRPr lang="en-US" sz="2800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930690" y="1523771"/>
              <a:ext cx="161410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632642" y="2700318"/>
            <a:ext cx="40287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Isospin</a:t>
            </a:r>
            <a:r>
              <a:rPr lang="en-US" sz="2000" dirty="0" smtClean="0">
                <a:solidFill>
                  <a:srgbClr val="000090"/>
                </a:solidFill>
              </a:rPr>
              <a:t> ½ filter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US" sz="2000" dirty="0" smtClean="0">
              <a:solidFill>
                <a:srgbClr val="000090"/>
              </a:solidFill>
            </a:endParaRP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000090"/>
                </a:solidFill>
              </a:rPr>
              <a:t> Suppresses large OAM  </a:t>
            </a:r>
            <a:r>
              <a:rPr lang="en-US" sz="2000" dirty="0" err="1" smtClean="0">
                <a:solidFill>
                  <a:srgbClr val="000090"/>
                </a:solidFill>
              </a:rPr>
              <a:t>L</a:t>
            </a:r>
            <a:r>
              <a:rPr lang="en-US" sz="2000" baseline="-25000" dirty="0" err="1" smtClean="0">
                <a:solidFill>
                  <a:srgbClr val="000090"/>
                </a:solidFill>
              </a:rPr>
              <a:t>pπ</a:t>
            </a:r>
            <a:r>
              <a:rPr lang="en-US" sz="2000" dirty="0" smtClean="0">
                <a:solidFill>
                  <a:srgbClr val="000090"/>
                </a:solidFill>
              </a:rPr>
              <a:t> ≤ 2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US" sz="2000" dirty="0" smtClean="0">
              <a:solidFill>
                <a:srgbClr val="00009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FF0000"/>
                </a:solidFill>
              </a:rPr>
              <a:t>=&gt; </a:t>
            </a:r>
            <a:r>
              <a:rPr lang="en-US" sz="2000" dirty="0" smtClean="0">
                <a:solidFill>
                  <a:srgbClr val="000090"/>
                </a:solidFill>
              </a:rPr>
              <a:t>Sensitive to N1/2</a:t>
            </a:r>
            <a:r>
              <a:rPr lang="en-US" sz="2000" b="1" baseline="30000" dirty="0" smtClean="0">
                <a:solidFill>
                  <a:srgbClr val="000090"/>
                </a:solidFill>
              </a:rPr>
              <a:t>-</a:t>
            </a:r>
            <a:r>
              <a:rPr lang="en-US" sz="2000" dirty="0" smtClean="0">
                <a:solidFill>
                  <a:srgbClr val="000090"/>
                </a:solidFill>
              </a:rPr>
              <a:t>, N1/2</a:t>
            </a:r>
            <a:r>
              <a:rPr lang="en-US" sz="2000" b="1" baseline="30000" dirty="0" smtClean="0">
                <a:solidFill>
                  <a:srgbClr val="000090"/>
                </a:solidFill>
              </a:rPr>
              <a:t>+</a:t>
            </a:r>
            <a:r>
              <a:rPr lang="en-US" sz="2000" dirty="0" smtClean="0">
                <a:solidFill>
                  <a:srgbClr val="000090"/>
                </a:solidFill>
              </a:rPr>
              <a:t>, N3/2</a:t>
            </a:r>
            <a:r>
              <a:rPr lang="en-US" sz="2000" baseline="30000" dirty="0" smtClean="0">
                <a:solidFill>
                  <a:srgbClr val="000090"/>
                </a:solidFill>
              </a:rPr>
              <a:t>+</a:t>
            </a:r>
            <a:r>
              <a:rPr lang="en-US" sz="2000" dirty="0" smtClean="0">
                <a:solidFill>
                  <a:srgbClr val="000090"/>
                </a:solidFill>
              </a:rPr>
              <a:t>, N3/2</a:t>
            </a:r>
            <a:r>
              <a:rPr lang="en-US" sz="2000" baseline="30000" dirty="0" smtClean="0">
                <a:solidFill>
                  <a:srgbClr val="000090"/>
                </a:solidFill>
              </a:rPr>
              <a:t>-</a:t>
            </a:r>
            <a:r>
              <a:rPr lang="en-US" sz="2000" dirty="0" smtClean="0">
                <a:solidFill>
                  <a:srgbClr val="000090"/>
                </a:solidFill>
              </a:rPr>
              <a:t>, N5/2</a:t>
            </a:r>
            <a:r>
              <a:rPr lang="en-US" sz="2000" baseline="30000" dirty="0" smtClean="0">
                <a:solidFill>
                  <a:srgbClr val="000090"/>
                </a:solidFill>
              </a:rPr>
              <a:t>-</a:t>
            </a:r>
            <a:r>
              <a:rPr lang="en-US" sz="2000" dirty="0" smtClean="0">
                <a:solidFill>
                  <a:srgbClr val="000090"/>
                </a:solidFill>
              </a:rPr>
              <a:t> states only, greatly simplifies PWA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4400" y="299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11861" y="859087"/>
            <a:ext cx="993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BES-III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886186" y="5246132"/>
            <a:ext cx="128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sym typeface="Wingdings"/>
              </a:rPr>
              <a:t>Plenary</a:t>
            </a:r>
            <a:r>
              <a:rPr lang="en-US" dirty="0" smtClean="0">
                <a:solidFill>
                  <a:srgbClr val="000090"/>
                </a:solidFill>
              </a:rPr>
              <a:t>: 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Yutie</a:t>
            </a:r>
            <a:r>
              <a:rPr lang="en-US" dirty="0" smtClean="0">
                <a:solidFill>
                  <a:srgbClr val="000090"/>
                </a:solidFill>
              </a:rPr>
              <a:t> Liang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9400" y="947987"/>
            <a:ext cx="4663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90"/>
                </a:solidFill>
              </a:rPr>
              <a:t>M. </a:t>
            </a:r>
            <a:r>
              <a:rPr lang="en-US" sz="1400" i="1" dirty="0" err="1" smtClean="0">
                <a:solidFill>
                  <a:srgbClr val="000090"/>
                </a:solidFill>
              </a:rPr>
              <a:t>Ablikim</a:t>
            </a:r>
            <a:r>
              <a:rPr lang="en-US" sz="1400" i="1" dirty="0" smtClean="0">
                <a:solidFill>
                  <a:srgbClr val="000090"/>
                </a:solidFill>
              </a:rPr>
              <a:t> et al. (BESIII), </a:t>
            </a:r>
            <a:r>
              <a:rPr lang="en-US" sz="1400" i="1" dirty="0" err="1" smtClean="0">
                <a:solidFill>
                  <a:srgbClr val="000090"/>
                </a:solidFill>
              </a:rPr>
              <a:t>Phys.Rev.Lett</a:t>
            </a:r>
            <a:r>
              <a:rPr lang="en-US" sz="1400" i="1" dirty="0" smtClean="0">
                <a:solidFill>
                  <a:srgbClr val="000090"/>
                </a:solidFill>
              </a:rPr>
              <a:t>. 110 920130 022001</a:t>
            </a:r>
            <a:endParaRPr lang="en-US" sz="1400" i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3" name="Rectangle 1886"/>
          <p:cNvSpPr>
            <a:spLocks noChangeArrowheads="1"/>
          </p:cNvSpPr>
          <p:nvPr/>
        </p:nvSpPr>
        <p:spPr bwMode="auto">
          <a:xfrm>
            <a:off x="5549900" y="3155434"/>
            <a:ext cx="3411986" cy="205156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736600"/>
          </a:xfrm>
          <a:ln>
            <a:noFill/>
          </a:ln>
        </p:spPr>
        <p:txBody>
          <a:bodyPr>
            <a:noAutofit/>
          </a:bodyPr>
          <a:lstStyle/>
          <a:p>
            <a:pPr eaLnBrk="1" hangingPunct="1"/>
            <a:r>
              <a:rPr lang="en-US" sz="3600" b="1" dirty="0" err="1" smtClean="0">
                <a:solidFill>
                  <a:srgbClr val="000090"/>
                </a:solidFill>
                <a:ea typeface="ＭＳ Ｐゴシック" charset="-128"/>
              </a:rPr>
              <a:t>Electroexcitation</a:t>
            </a:r>
            <a:r>
              <a:rPr lang="en-US" sz="3600" b="1" dirty="0" smtClean="0">
                <a:solidFill>
                  <a:srgbClr val="000090"/>
                </a:solidFill>
                <a:ea typeface="ＭＳ Ｐゴシック" charset="-128"/>
              </a:rPr>
              <a:t> of N/Δ resonances </a:t>
            </a:r>
            <a:endParaRPr lang="en-US" sz="3600" b="1" dirty="0">
              <a:solidFill>
                <a:srgbClr val="000090"/>
              </a:solidFill>
              <a:ea typeface="ＭＳ Ｐゴシック" charset="-128"/>
            </a:endParaRPr>
          </a:p>
        </p:txBody>
      </p:sp>
      <p:sp>
        <p:nvSpPr>
          <p:cNvPr id="64" name="Date Placeholder 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CAA4-E614-684B-8247-E840557DB44D}" type="datetime1">
              <a:rPr lang="en-US" smtClean="0"/>
              <a:pPr>
                <a:defRPr/>
              </a:pPr>
              <a:t>6/7/13</a:t>
            </a:fld>
            <a:endParaRPr lang="en-US"/>
          </a:p>
        </p:txBody>
      </p:sp>
      <p:grpSp>
        <p:nvGrpSpPr>
          <p:cNvPr id="2" name="Group 96"/>
          <p:cNvGrpSpPr/>
          <p:nvPr/>
        </p:nvGrpSpPr>
        <p:grpSpPr>
          <a:xfrm>
            <a:off x="773908" y="1435100"/>
            <a:ext cx="7026726" cy="4953000"/>
            <a:chOff x="761208" y="1524000"/>
            <a:chExt cx="7026726" cy="4953000"/>
          </a:xfrm>
        </p:grpSpPr>
        <p:grpSp>
          <p:nvGrpSpPr>
            <p:cNvPr id="3" name="Group 94"/>
            <p:cNvGrpSpPr/>
            <p:nvPr/>
          </p:nvGrpSpPr>
          <p:grpSpPr>
            <a:xfrm>
              <a:off x="761208" y="1524000"/>
              <a:ext cx="7026726" cy="4953000"/>
              <a:chOff x="761208" y="1524000"/>
              <a:chExt cx="7026726" cy="4953000"/>
            </a:xfrm>
          </p:grpSpPr>
          <p:sp>
            <p:nvSpPr>
              <p:cNvPr id="274470" name="Line 38"/>
              <p:cNvSpPr>
                <a:spLocks noChangeShapeType="1"/>
              </p:cNvSpPr>
              <p:nvPr/>
            </p:nvSpPr>
            <p:spPr bwMode="auto">
              <a:xfrm flipV="1">
                <a:off x="2438399" y="2578098"/>
                <a:ext cx="3776664" cy="281305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471" name="Line 39"/>
              <p:cNvSpPr>
                <a:spLocks noChangeShapeType="1"/>
              </p:cNvSpPr>
              <p:nvPr/>
            </p:nvSpPr>
            <p:spPr bwMode="auto">
              <a:xfrm flipV="1">
                <a:off x="2439988" y="4459526"/>
                <a:ext cx="1310632" cy="93003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38"/>
              <p:cNvSpPr>
                <a:spLocks noChangeShapeType="1"/>
              </p:cNvSpPr>
              <p:nvPr/>
            </p:nvSpPr>
            <p:spPr bwMode="auto">
              <a:xfrm>
                <a:off x="2438399" y="5619720"/>
                <a:ext cx="3886201" cy="1908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525588" y="5224223"/>
                <a:ext cx="1080668" cy="698739"/>
              </a:xfrm>
              <a:prstGeom prst="rect">
                <a:avLst/>
              </a:prstGeom>
              <a:solidFill>
                <a:srgbClr val="DCE6F2"/>
              </a:solidFill>
              <a:ln w="19050" cap="flat" cmpd="sng" algn="ctr">
                <a:solidFill>
                  <a:srgbClr val="4F81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49988" y="5410200"/>
                <a:ext cx="1235050" cy="457200"/>
              </a:xfrm>
              <a:prstGeom prst="rect">
                <a:avLst/>
              </a:prstGeom>
              <a:solidFill>
                <a:srgbClr val="DCE6F2"/>
              </a:solidFill>
              <a:ln w="19050" cap="flat" cmpd="sng" algn="ctr">
                <a:solidFill>
                  <a:srgbClr val="4F81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" name="Group 32"/>
              <p:cNvGrpSpPr>
                <a:grpSpLocks/>
              </p:cNvGrpSpPr>
              <p:nvPr/>
            </p:nvGrpSpPr>
            <p:grpSpPr bwMode="auto">
              <a:xfrm>
                <a:off x="1552236" y="1524000"/>
                <a:ext cx="6039498" cy="4342537"/>
                <a:chOff x="552" y="1552"/>
                <a:chExt cx="3024" cy="2517"/>
              </a:xfrm>
            </p:grpSpPr>
            <p:sp>
              <p:nvSpPr>
                <p:cNvPr id="21560" name="Rectangle 4"/>
                <p:cNvSpPr>
                  <a:spLocks noChangeArrowheads="1"/>
                </p:cNvSpPr>
                <p:nvPr/>
              </p:nvSpPr>
              <p:spPr bwMode="auto">
                <a:xfrm>
                  <a:off x="1296" y="1552"/>
                  <a:ext cx="752" cy="4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61" name="Rectangle 5"/>
                <p:cNvSpPr>
                  <a:spLocks noChangeArrowheads="1"/>
                </p:cNvSpPr>
                <p:nvPr/>
              </p:nvSpPr>
              <p:spPr bwMode="auto">
                <a:xfrm>
                  <a:off x="1192" y="1718"/>
                  <a:ext cx="496" cy="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7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693" y="2739"/>
                  <a:ext cx="713" cy="482"/>
                </a:xfrm>
                <a:prstGeom prst="rect">
                  <a:avLst/>
                </a:prstGeom>
                <a:solidFill>
                  <a:srgbClr val="DCE6F2"/>
                </a:solidFill>
                <a:ln w="19050" cap="flat" cmpd="sng" algn="ctr">
                  <a:solidFill>
                    <a:schemeClr val="accent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lang="en-US" sz="1600" dirty="0" smtClean="0">
                      <a:latin typeface="+mn-lt"/>
                    </a:rPr>
                    <a:t>N(</a:t>
                  </a:r>
                  <a:r>
                    <a:rPr lang="en-US" sz="1600" dirty="0">
                      <a:latin typeface="+mn-lt"/>
                    </a:rPr>
                    <a:t>1520</a:t>
                  </a:r>
                  <a:r>
                    <a:rPr lang="en-US" sz="1600" dirty="0" smtClean="0">
                      <a:latin typeface="+mn-lt"/>
                    </a:rPr>
                    <a:t>)</a:t>
                  </a:r>
                  <a:r>
                    <a:rPr lang="en-US" sz="1600" dirty="0" smtClean="0"/>
                    <a:t>3/2</a:t>
                  </a:r>
                  <a:r>
                    <a:rPr lang="en-US" sz="1600" baseline="30000" dirty="0" smtClean="0"/>
                    <a:t>-</a:t>
                  </a:r>
                  <a:endParaRPr lang="en-US" sz="1600" baseline="30000" dirty="0" smtClean="0">
                    <a:latin typeface="+mn-lt"/>
                  </a:endParaRPr>
                </a:p>
                <a:p>
                  <a:pPr algn="ctr" eaLnBrk="0" hangingPunct="0"/>
                  <a:r>
                    <a:rPr lang="en-US" sz="1600" dirty="0" smtClean="0">
                      <a:latin typeface="+mn-lt"/>
                    </a:rPr>
                    <a:t>N(</a:t>
                  </a:r>
                  <a:r>
                    <a:rPr lang="en-US" sz="1600" dirty="0">
                      <a:latin typeface="+mn-lt"/>
                    </a:rPr>
                    <a:t>1535</a:t>
                  </a:r>
                  <a:r>
                    <a:rPr lang="en-US" sz="1600" dirty="0" smtClean="0">
                      <a:latin typeface="+mn-lt"/>
                    </a:rPr>
                    <a:t>)</a:t>
                  </a:r>
                  <a:r>
                    <a:rPr lang="en-US" sz="1600" dirty="0" smtClean="0"/>
                    <a:t>1/2</a:t>
                  </a:r>
                  <a:r>
                    <a:rPr lang="en-US" sz="1600" baseline="30000" dirty="0" smtClean="0"/>
                    <a:t>-</a:t>
                  </a:r>
                  <a:endParaRPr lang="en-US" sz="1600" baseline="30000" dirty="0" smtClean="0">
                    <a:latin typeface="+mn-lt"/>
                  </a:endParaRPr>
                </a:p>
                <a:p>
                  <a:pPr algn="ctr" eaLnBrk="0" hangingPunct="0"/>
                  <a:r>
                    <a:rPr lang="en-US" sz="1600" dirty="0" smtClean="0">
                      <a:latin typeface="+mn-lt"/>
                    </a:rPr>
                    <a:t>Δ(1700)</a:t>
                  </a:r>
                  <a:r>
                    <a:rPr lang="en-US" sz="1600" dirty="0" smtClean="0"/>
                    <a:t>3/2</a:t>
                  </a:r>
                  <a:r>
                    <a:rPr lang="en-US" sz="1600" baseline="30000" dirty="0" smtClean="0"/>
                    <a:t>-</a:t>
                  </a:r>
                  <a:endParaRPr lang="en-US" sz="1600" baseline="30000" dirty="0">
                    <a:latin typeface="+mn-lt"/>
                  </a:endParaRPr>
                </a:p>
              </p:txBody>
            </p:sp>
            <p:sp>
              <p:nvSpPr>
                <p:cNvPr id="2156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917" y="3840"/>
                  <a:ext cx="659" cy="196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lang="en-US" sz="1600" dirty="0" smtClean="0">
                      <a:latin typeface="+mj-lt"/>
                    </a:rPr>
                    <a:t>N(</a:t>
                  </a:r>
                  <a:r>
                    <a:rPr lang="en-US" sz="1600" dirty="0">
                      <a:latin typeface="+mj-lt"/>
                    </a:rPr>
                    <a:t>1440</a:t>
                  </a:r>
                  <a:r>
                    <a:rPr lang="en-US" sz="1600" dirty="0" smtClean="0">
                      <a:latin typeface="+mj-lt"/>
                    </a:rPr>
                    <a:t>)1/2</a:t>
                  </a:r>
                  <a:r>
                    <a:rPr lang="en-US" sz="1600" baseline="30000" dirty="0" smtClean="0">
                      <a:latin typeface="+mj-lt"/>
                    </a:rPr>
                    <a:t>+</a:t>
                  </a:r>
                </a:p>
              </p:txBody>
            </p:sp>
            <p:sp>
              <p:nvSpPr>
                <p:cNvPr id="21564" name="Rectangle 13"/>
                <p:cNvSpPr>
                  <a:spLocks noChangeArrowheads="1"/>
                </p:cNvSpPr>
                <p:nvPr/>
              </p:nvSpPr>
              <p:spPr bwMode="auto">
                <a:xfrm>
                  <a:off x="1440" y="3158"/>
                  <a:ext cx="864" cy="24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69" name="Rectangle 21"/>
                <p:cNvSpPr>
                  <a:spLocks noChangeArrowheads="1"/>
                </p:cNvSpPr>
                <p:nvPr/>
              </p:nvSpPr>
              <p:spPr bwMode="auto">
                <a:xfrm>
                  <a:off x="552" y="3752"/>
                  <a:ext cx="565" cy="317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600" dirty="0" smtClean="0">
                      <a:latin typeface="+mn-lt"/>
                    </a:rPr>
                    <a:t>Δ(1232)3/2</a:t>
                  </a:r>
                  <a:r>
                    <a:rPr lang="en-US" sz="1600" baseline="30000" dirty="0" smtClean="0">
                      <a:latin typeface="+mn-lt"/>
                    </a:rPr>
                    <a:t>+</a:t>
                  </a:r>
                  <a:r>
                    <a:rPr lang="en-US" sz="1600" baseline="-25000" dirty="0" smtClean="0">
                      <a:latin typeface="+mn-lt"/>
                    </a:rPr>
                    <a:t> </a:t>
                  </a:r>
                </a:p>
                <a:p>
                  <a:pPr algn="ctr"/>
                  <a:r>
                    <a:rPr lang="en-US" sz="1600" dirty="0" smtClean="0">
                      <a:latin typeface="+mn-lt"/>
                    </a:rPr>
                    <a:t>N(940)</a:t>
                  </a:r>
                  <a:endParaRPr lang="en-US" sz="1600" baseline="-25000" dirty="0" smtClean="0">
                    <a:latin typeface="+mn-lt"/>
                  </a:endParaRPr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-1333399" y="4056144"/>
                <a:ext cx="4190821" cy="160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763588" y="6151532"/>
                <a:ext cx="7024346" cy="3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15" name="TextBox 39"/>
              <p:cNvSpPr txBox="1">
                <a:spLocks noChangeArrowheads="1"/>
              </p:cNvSpPr>
              <p:nvPr/>
            </p:nvSpPr>
            <p:spPr bwMode="auto">
              <a:xfrm>
                <a:off x="914400" y="2945202"/>
                <a:ext cx="524253" cy="407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US" baseline="-25000" dirty="0"/>
                  <a:t>3q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flipV="1">
                <a:off x="763588" y="5618132"/>
                <a:ext cx="154381" cy="3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763588" y="4017932"/>
                <a:ext cx="154381" cy="3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18" name="TextBox 32"/>
              <p:cNvSpPr txBox="1">
                <a:spLocks noChangeArrowheads="1"/>
              </p:cNvSpPr>
              <p:nvPr/>
            </p:nvSpPr>
            <p:spPr bwMode="auto">
              <a:xfrm>
                <a:off x="908050" y="5362964"/>
                <a:ext cx="316804" cy="407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0</a:t>
                </a:r>
              </a:p>
            </p:txBody>
          </p:sp>
          <p:sp>
            <p:nvSpPr>
              <p:cNvPr id="21519" name="TextBox 34"/>
              <p:cNvSpPr txBox="1">
                <a:spLocks noChangeArrowheads="1"/>
              </p:cNvSpPr>
              <p:nvPr/>
            </p:nvSpPr>
            <p:spPr bwMode="auto">
              <a:xfrm>
                <a:off x="831850" y="3781814"/>
                <a:ext cx="316804" cy="407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21520" name="TextBox 35"/>
              <p:cNvSpPr txBox="1">
                <a:spLocks noChangeArrowheads="1"/>
              </p:cNvSpPr>
              <p:nvPr/>
            </p:nvSpPr>
            <p:spPr bwMode="auto">
              <a:xfrm>
                <a:off x="1822451" y="6076950"/>
                <a:ext cx="31273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1521" name="TextBox 37"/>
              <p:cNvSpPr txBox="1">
                <a:spLocks noChangeArrowheads="1"/>
              </p:cNvSpPr>
              <p:nvPr/>
            </p:nvSpPr>
            <p:spPr bwMode="auto">
              <a:xfrm>
                <a:off x="4260851" y="6050352"/>
                <a:ext cx="316803" cy="407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21522" name="TextBox 39"/>
              <p:cNvSpPr txBox="1">
                <a:spLocks noChangeArrowheads="1"/>
              </p:cNvSpPr>
              <p:nvPr/>
            </p:nvSpPr>
            <p:spPr bwMode="auto">
              <a:xfrm>
                <a:off x="6935788" y="6050352"/>
                <a:ext cx="316804" cy="407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rot="5400000">
                <a:off x="4413313" y="5996287"/>
                <a:ext cx="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7086540" y="6015399"/>
                <a:ext cx="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1982851" y="5997876"/>
                <a:ext cx="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410021" y="5613679"/>
                <a:ext cx="310552" cy="321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763588" y="2265332"/>
                <a:ext cx="154381" cy="3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831850" y="2029213"/>
                <a:ext cx="316974" cy="407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256020" y="6113008"/>
                <a:ext cx="788294" cy="344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Arial"/>
                    <a:ea typeface="Lucida Grande"/>
                    <a:cs typeface="Arial"/>
                  </a:rPr>
                  <a:t>N [</a:t>
                </a:r>
                <a:r>
                  <a:rPr lang="en-US" sz="1600" dirty="0" err="1" smtClean="0">
                    <a:latin typeface="Arial"/>
                    <a:ea typeface="Lucida Grande"/>
                    <a:cs typeface="Arial"/>
                  </a:rPr>
                  <a:t>ħω</a:t>
                </a:r>
                <a:r>
                  <a:rPr lang="en-US" sz="1600" dirty="0" smtClean="0">
                    <a:latin typeface="Arial"/>
                    <a:ea typeface="Lucida Grande"/>
                    <a:cs typeface="Arial"/>
                  </a:rPr>
                  <a:t>]</a:t>
                </a:r>
                <a:endParaRPr lang="en-US" sz="1600" dirty="0">
                  <a:latin typeface="Arial"/>
                  <a:cs typeface="Arial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822451" y="2500641"/>
                <a:ext cx="1336189" cy="40765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SU(6)xO(3)</a:t>
                </a:r>
                <a:endParaRPr lang="en-US" dirty="0">
                  <a:latin typeface="+mj-lt"/>
                </a:endParaRP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6248400" y="2170440"/>
              <a:ext cx="1219200" cy="5647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N(1680)5/2</a:t>
              </a:r>
              <a:r>
                <a:rPr lang="en-US" sz="1600" baseline="30000" dirty="0" smtClean="0">
                  <a:solidFill>
                    <a:schemeClr val="tx1"/>
                  </a:solidFill>
                </a:rPr>
                <a:t>+</a:t>
              </a:r>
            </a:p>
            <a:p>
              <a:pPr algn="ctr"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N(1720)3/2</a:t>
              </a:r>
              <a:r>
                <a:rPr lang="en-US" sz="1600" baseline="30000" dirty="0" smtClean="0">
                  <a:solidFill>
                    <a:schemeClr val="tx1"/>
                  </a:solidFill>
                </a:rPr>
                <a:t>+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844550" y="905014"/>
            <a:ext cx="5480988" cy="1015663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000090"/>
                </a:solidFill>
                <a:latin typeface="+mj-lt"/>
              </a:rPr>
              <a:t> Probe resonance strength </a:t>
            </a:r>
            <a:r>
              <a:rPr lang="en-US" sz="2000" dirty="0" err="1" smtClean="0">
                <a:solidFill>
                  <a:srgbClr val="000090"/>
                </a:solidFill>
                <a:latin typeface="+mj-lt"/>
              </a:rPr>
              <a:t>vs</a:t>
            </a:r>
            <a:r>
              <a:rPr lang="en-US" sz="2000" dirty="0" smtClean="0">
                <a:solidFill>
                  <a:srgbClr val="000090"/>
                </a:solidFill>
                <a:latin typeface="+mj-lt"/>
              </a:rPr>
              <a:t> photon </a:t>
            </a:r>
            <a:r>
              <a:rPr lang="en-US" sz="2000" dirty="0" err="1" smtClean="0">
                <a:solidFill>
                  <a:srgbClr val="000090"/>
                </a:solidFill>
                <a:latin typeface="+mj-lt"/>
              </a:rPr>
              <a:t>virtuality</a:t>
            </a:r>
            <a:r>
              <a:rPr lang="en-US" sz="2000" dirty="0" smtClean="0">
                <a:solidFill>
                  <a:srgbClr val="000090"/>
                </a:solidFill>
                <a:latin typeface="+mj-lt"/>
              </a:rPr>
              <a:t> Q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000090"/>
                </a:solidFill>
                <a:latin typeface="+mj-lt"/>
              </a:rPr>
              <a:t> How do effective </a:t>
            </a:r>
            <a:r>
              <a:rPr lang="en-US" sz="2000" dirty="0" err="1" smtClean="0">
                <a:solidFill>
                  <a:srgbClr val="000090"/>
                </a:solidFill>
                <a:latin typeface="+mj-lt"/>
              </a:rPr>
              <a:t>dof</a:t>
            </a:r>
            <a:r>
              <a:rPr lang="en-US" sz="2000" dirty="0" smtClean="0">
                <a:solidFill>
                  <a:srgbClr val="000090"/>
                </a:solidFill>
                <a:latin typeface="+mj-lt"/>
              </a:rPr>
              <a:t> change with distance scale?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+mj-lt"/>
              </a:rPr>
              <a:t>Nature of excited states: QQQ, QQQG, MB</a:t>
            </a:r>
          </a:p>
        </p:txBody>
      </p:sp>
      <p:grpSp>
        <p:nvGrpSpPr>
          <p:cNvPr id="7" name="Group 1885"/>
          <p:cNvGrpSpPr>
            <a:grpSpLocks/>
          </p:cNvGrpSpPr>
          <p:nvPr/>
        </p:nvGrpSpPr>
        <p:grpSpPr bwMode="auto">
          <a:xfrm>
            <a:off x="5632449" y="3232150"/>
            <a:ext cx="3341547" cy="1898650"/>
            <a:chOff x="3460" y="3072"/>
            <a:chExt cx="2063" cy="1196"/>
          </a:xfrm>
        </p:grpSpPr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3460" y="3125"/>
              <a:ext cx="472" cy="459"/>
              <a:chOff x="1251" y="695"/>
              <a:chExt cx="573" cy="641"/>
            </a:xfrm>
          </p:grpSpPr>
          <p:sp>
            <p:nvSpPr>
              <p:cNvPr id="21556" name="Line 39"/>
              <p:cNvSpPr>
                <a:spLocks noChangeShapeType="1"/>
              </p:cNvSpPr>
              <p:nvPr/>
            </p:nvSpPr>
            <p:spPr bwMode="auto">
              <a:xfrm flipV="1">
                <a:off x="1716" y="695"/>
                <a:ext cx="108" cy="37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" name="Group 40"/>
              <p:cNvGrpSpPr>
                <a:grpSpLocks/>
              </p:cNvGrpSpPr>
              <p:nvPr/>
            </p:nvGrpSpPr>
            <p:grpSpPr bwMode="auto">
              <a:xfrm>
                <a:off x="1251" y="1078"/>
                <a:ext cx="465" cy="258"/>
                <a:chOff x="1251" y="1078"/>
                <a:chExt cx="465" cy="258"/>
              </a:xfrm>
            </p:grpSpPr>
            <p:sp>
              <p:nvSpPr>
                <p:cNvPr id="21558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1251" y="1197"/>
                  <a:ext cx="254" cy="13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59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486" y="1078"/>
                  <a:ext cx="230" cy="13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1536" name="Freeform 43"/>
            <p:cNvSpPr>
              <a:spLocks/>
            </p:cNvSpPr>
            <p:nvPr/>
          </p:nvSpPr>
          <p:spPr bwMode="auto">
            <a:xfrm rot="1980000">
              <a:off x="3803" y="3478"/>
              <a:ext cx="473" cy="34"/>
            </a:xfrm>
            <a:custGeom>
              <a:avLst/>
              <a:gdLst>
                <a:gd name="T0" fmla="*/ 0 w 576"/>
                <a:gd name="T1" fmla="*/ 12 h 48"/>
                <a:gd name="T2" fmla="*/ 21 w 576"/>
                <a:gd name="T3" fmla="*/ 0 h 48"/>
                <a:gd name="T4" fmla="*/ 44 w 576"/>
                <a:gd name="T5" fmla="*/ 12 h 48"/>
                <a:gd name="T6" fmla="*/ 66 w 576"/>
                <a:gd name="T7" fmla="*/ 0 h 48"/>
                <a:gd name="T8" fmla="*/ 88 w 576"/>
                <a:gd name="T9" fmla="*/ 12 h 48"/>
                <a:gd name="T10" fmla="*/ 109 w 576"/>
                <a:gd name="T11" fmla="*/ 0 h 48"/>
                <a:gd name="T12" fmla="*/ 131 w 576"/>
                <a:gd name="T13" fmla="*/ 12 h 48"/>
                <a:gd name="T14" fmla="*/ 153 w 576"/>
                <a:gd name="T15" fmla="*/ 0 h 48"/>
                <a:gd name="T16" fmla="*/ 175 w 576"/>
                <a:gd name="T17" fmla="*/ 12 h 48"/>
                <a:gd name="T18" fmla="*/ 197 w 576"/>
                <a:gd name="T19" fmla="*/ 0 h 48"/>
                <a:gd name="T20" fmla="*/ 218 w 576"/>
                <a:gd name="T21" fmla="*/ 12 h 48"/>
                <a:gd name="T22" fmla="*/ 240 w 576"/>
                <a:gd name="T23" fmla="*/ 0 h 48"/>
                <a:gd name="T24" fmla="*/ 262 w 576"/>
                <a:gd name="T25" fmla="*/ 12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6"/>
                <a:gd name="T40" fmla="*/ 0 h 48"/>
                <a:gd name="T41" fmla="*/ 576 w 576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6" h="48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48"/>
                    <a:pt x="96" y="48"/>
                  </a:cubicBezTo>
                  <a:cubicBezTo>
                    <a:pt x="112" y="48"/>
                    <a:pt x="128" y="0"/>
                    <a:pt x="144" y="0"/>
                  </a:cubicBezTo>
                  <a:cubicBezTo>
                    <a:pt x="160" y="0"/>
                    <a:pt x="176" y="48"/>
                    <a:pt x="192" y="48"/>
                  </a:cubicBezTo>
                  <a:cubicBezTo>
                    <a:pt x="208" y="48"/>
                    <a:pt x="224" y="0"/>
                    <a:pt x="240" y="0"/>
                  </a:cubicBezTo>
                  <a:cubicBezTo>
                    <a:pt x="256" y="0"/>
                    <a:pt x="272" y="48"/>
                    <a:pt x="288" y="48"/>
                  </a:cubicBezTo>
                  <a:cubicBezTo>
                    <a:pt x="304" y="48"/>
                    <a:pt x="320" y="0"/>
                    <a:pt x="336" y="0"/>
                  </a:cubicBezTo>
                  <a:cubicBezTo>
                    <a:pt x="352" y="0"/>
                    <a:pt x="368" y="48"/>
                    <a:pt x="384" y="48"/>
                  </a:cubicBezTo>
                  <a:cubicBezTo>
                    <a:pt x="400" y="48"/>
                    <a:pt x="416" y="0"/>
                    <a:pt x="432" y="0"/>
                  </a:cubicBezTo>
                  <a:cubicBezTo>
                    <a:pt x="448" y="0"/>
                    <a:pt x="464" y="48"/>
                    <a:pt x="480" y="48"/>
                  </a:cubicBezTo>
                  <a:cubicBezTo>
                    <a:pt x="496" y="48"/>
                    <a:pt x="512" y="0"/>
                    <a:pt x="528" y="0"/>
                  </a:cubicBezTo>
                  <a:cubicBezTo>
                    <a:pt x="544" y="0"/>
                    <a:pt x="568" y="40"/>
                    <a:pt x="576" y="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7" name="Oval 44"/>
            <p:cNvSpPr>
              <a:spLocks noChangeArrowheads="1"/>
            </p:cNvSpPr>
            <p:nvPr/>
          </p:nvSpPr>
          <p:spPr bwMode="auto">
            <a:xfrm>
              <a:off x="4197" y="3581"/>
              <a:ext cx="119" cy="10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8" name="AutoShape 45"/>
            <p:cNvSpPr>
              <a:spLocks noChangeArrowheads="1"/>
            </p:cNvSpPr>
            <p:nvPr/>
          </p:nvSpPr>
          <p:spPr bwMode="auto">
            <a:xfrm rot="1800000">
              <a:off x="4105" y="3658"/>
              <a:ext cx="65" cy="291"/>
            </a:xfrm>
            <a:prstGeom prst="upArrow">
              <a:avLst>
                <a:gd name="adj1" fmla="val 50000"/>
                <a:gd name="adj2" fmla="val 111923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9" name="Line 46"/>
            <p:cNvSpPr>
              <a:spLocks noChangeShapeType="1"/>
            </p:cNvSpPr>
            <p:nvPr/>
          </p:nvSpPr>
          <p:spPr bwMode="auto">
            <a:xfrm>
              <a:off x="4315" y="3606"/>
              <a:ext cx="51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0" name="Line 47"/>
            <p:cNvSpPr>
              <a:spLocks noChangeShapeType="1"/>
            </p:cNvSpPr>
            <p:nvPr/>
          </p:nvSpPr>
          <p:spPr bwMode="auto">
            <a:xfrm>
              <a:off x="4318" y="3637"/>
              <a:ext cx="51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1" name="Line 48"/>
            <p:cNvSpPr>
              <a:spLocks noChangeShapeType="1"/>
            </p:cNvSpPr>
            <p:nvPr/>
          </p:nvSpPr>
          <p:spPr bwMode="auto">
            <a:xfrm>
              <a:off x="4302" y="3667"/>
              <a:ext cx="51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2" name="Oval 49"/>
            <p:cNvSpPr>
              <a:spLocks noChangeArrowheads="1"/>
            </p:cNvSpPr>
            <p:nvPr/>
          </p:nvSpPr>
          <p:spPr bwMode="auto">
            <a:xfrm>
              <a:off x="4799" y="3589"/>
              <a:ext cx="118" cy="103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3" name="Line 50"/>
            <p:cNvSpPr>
              <a:spLocks noChangeShapeType="1"/>
            </p:cNvSpPr>
            <p:nvPr/>
          </p:nvSpPr>
          <p:spPr bwMode="auto">
            <a:xfrm flipV="1">
              <a:off x="4894" y="3303"/>
              <a:ext cx="252" cy="287"/>
            </a:xfrm>
            <a:prstGeom prst="line">
              <a:avLst/>
            </a:prstGeom>
            <a:noFill/>
            <a:ln w="31750">
              <a:solidFill>
                <a:srgbClr val="339966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4" name="AutoShape 51"/>
            <p:cNvSpPr>
              <a:spLocks noChangeArrowheads="1"/>
            </p:cNvSpPr>
            <p:nvPr/>
          </p:nvSpPr>
          <p:spPr bwMode="auto">
            <a:xfrm rot="9000000">
              <a:off x="4941" y="3670"/>
              <a:ext cx="58" cy="290"/>
            </a:xfrm>
            <a:prstGeom prst="upArrow">
              <a:avLst>
                <a:gd name="adj1" fmla="val 50000"/>
                <a:gd name="adj2" fmla="val 125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5" name="Text Box 52"/>
            <p:cNvSpPr txBox="1">
              <a:spLocks noChangeArrowheads="1"/>
            </p:cNvSpPr>
            <p:nvPr/>
          </p:nvSpPr>
          <p:spPr bwMode="auto">
            <a:xfrm>
              <a:off x="3522" y="3342"/>
              <a:ext cx="16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MS Reference Sans Serif" charset="0"/>
                </a:rPr>
                <a:t>e</a:t>
              </a:r>
            </a:p>
          </p:txBody>
        </p:sp>
        <p:sp>
          <p:nvSpPr>
            <p:cNvPr id="21546" name="Text Box 53"/>
            <p:cNvSpPr txBox="1">
              <a:spLocks noChangeArrowheads="1"/>
            </p:cNvSpPr>
            <p:nvPr/>
          </p:nvSpPr>
          <p:spPr bwMode="auto">
            <a:xfrm>
              <a:off x="3733" y="3072"/>
              <a:ext cx="2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MS Reference Sans Serif" charset="0"/>
                </a:rPr>
                <a:t>e’</a:t>
              </a:r>
            </a:p>
          </p:txBody>
        </p:sp>
        <p:sp>
          <p:nvSpPr>
            <p:cNvPr id="21547" name="Text Box 54"/>
            <p:cNvSpPr txBox="1">
              <a:spLocks noChangeArrowheads="1"/>
            </p:cNvSpPr>
            <p:nvPr/>
          </p:nvSpPr>
          <p:spPr bwMode="auto">
            <a:xfrm>
              <a:off x="4031" y="3233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l-GR" dirty="0">
                  <a:solidFill>
                    <a:srgbClr val="FF0000"/>
                  </a:solidFill>
                  <a:ea typeface="Times New Roman" charset="0"/>
                  <a:cs typeface="Times New Roman" charset="0"/>
                </a:rPr>
                <a:t>γ</a:t>
              </a:r>
              <a:r>
                <a:rPr lang="en-US" baseline="-25000" dirty="0" err="1">
                  <a:solidFill>
                    <a:srgbClr val="FF0000"/>
                  </a:solidFill>
                  <a:ea typeface="Times New Roman" charset="0"/>
                  <a:cs typeface="Times New Roman" charset="0"/>
                </a:rPr>
                <a:t>v</a:t>
              </a:r>
              <a:r>
                <a:rPr lang="en-US" sz="2400" dirty="0">
                  <a:solidFill>
                    <a:srgbClr val="FF0000"/>
                  </a:solidFill>
                  <a:ea typeface="Times New Roman" charset="0"/>
                  <a:cs typeface="Times New Roman" charset="0"/>
                </a:rPr>
                <a:t> </a:t>
              </a:r>
              <a:endParaRPr lang="el-GR" sz="2400" dirty="0">
                <a:solidFill>
                  <a:srgbClr val="FF0000"/>
                </a:solidFill>
                <a:ea typeface="Times New Roman" charset="0"/>
                <a:cs typeface="Times New Roman" charset="0"/>
              </a:endParaRPr>
            </a:p>
          </p:txBody>
        </p:sp>
        <p:sp>
          <p:nvSpPr>
            <p:cNvPr id="21548" name="Text Box 55"/>
            <p:cNvSpPr txBox="1">
              <a:spLocks noChangeArrowheads="1"/>
            </p:cNvSpPr>
            <p:nvPr/>
          </p:nvSpPr>
          <p:spPr bwMode="auto">
            <a:xfrm>
              <a:off x="3872" y="3793"/>
              <a:ext cx="16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MS Reference Sans Serif" charset="0"/>
                </a:rPr>
                <a:t>N</a:t>
              </a:r>
            </a:p>
          </p:txBody>
        </p:sp>
        <p:sp>
          <p:nvSpPr>
            <p:cNvPr id="21549" name="Text Box 56"/>
            <p:cNvSpPr txBox="1">
              <a:spLocks noChangeArrowheads="1"/>
            </p:cNvSpPr>
            <p:nvPr/>
          </p:nvSpPr>
          <p:spPr bwMode="auto">
            <a:xfrm>
              <a:off x="5052" y="3807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MS Reference Sans Serif"/>
                  <a:cs typeface="MS Reference Sans Serif"/>
                </a:rPr>
                <a:t>N</a:t>
              </a:r>
              <a:r>
                <a:rPr lang="en-US" sz="1400" b="1" dirty="0">
                  <a:solidFill>
                    <a:srgbClr val="000000"/>
                  </a:solidFill>
                  <a:latin typeface="MS Reference Sans Serif" charset="0"/>
                </a:rPr>
                <a:t>’</a:t>
              </a:r>
              <a:endParaRPr lang="en-US" sz="1400" b="1" dirty="0">
                <a:solidFill>
                  <a:srgbClr val="000000"/>
                </a:solidFill>
                <a:latin typeface="Symbol" charset="2"/>
              </a:endParaRPr>
            </a:p>
          </p:txBody>
        </p:sp>
        <p:sp>
          <p:nvSpPr>
            <p:cNvPr id="21550" name="Text Box 57"/>
            <p:cNvSpPr txBox="1">
              <a:spLocks noChangeArrowheads="1"/>
            </p:cNvSpPr>
            <p:nvPr/>
          </p:nvSpPr>
          <p:spPr bwMode="auto">
            <a:xfrm>
              <a:off x="4343" y="3375"/>
              <a:ext cx="5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MS Reference Sans Serif" charset="0"/>
                </a:rPr>
                <a:t>N*,△*</a:t>
              </a:r>
            </a:p>
          </p:txBody>
        </p:sp>
        <p:sp>
          <p:nvSpPr>
            <p:cNvPr id="21551" name="Line 58"/>
            <p:cNvSpPr>
              <a:spLocks noChangeShapeType="1"/>
            </p:cNvSpPr>
            <p:nvPr/>
          </p:nvSpPr>
          <p:spPr bwMode="auto">
            <a:xfrm>
              <a:off x="3555" y="3379"/>
              <a:ext cx="11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2" name="Text Box 59"/>
            <p:cNvSpPr txBox="1">
              <a:spLocks noChangeArrowheads="1"/>
            </p:cNvSpPr>
            <p:nvPr/>
          </p:nvSpPr>
          <p:spPr bwMode="auto">
            <a:xfrm>
              <a:off x="4146" y="3958"/>
              <a:ext cx="846" cy="3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/>
                <a:t>A</a:t>
              </a:r>
              <a:r>
                <a:rPr lang="en-US" sz="1400" baseline="-25000" dirty="0"/>
                <a:t>1/2</a:t>
              </a:r>
              <a:r>
                <a:rPr lang="en-US" sz="1400" dirty="0"/>
                <a:t>, A</a:t>
              </a:r>
              <a:r>
                <a:rPr lang="en-US" sz="1400" baseline="-25000" dirty="0"/>
                <a:t>3/2</a:t>
              </a:r>
              <a:r>
                <a:rPr lang="en-US" sz="1400" dirty="0"/>
                <a:t>, S</a:t>
              </a:r>
              <a:r>
                <a:rPr lang="en-US" sz="1400" baseline="-25000" dirty="0"/>
                <a:t>1/</a:t>
              </a:r>
              <a:r>
                <a:rPr lang="en-US" sz="1400" baseline="-25000" dirty="0" smtClean="0"/>
                <a:t>2 </a:t>
              </a:r>
            </a:p>
            <a:p>
              <a:r>
                <a:rPr lang="en-US" sz="1200" dirty="0" smtClean="0">
                  <a:latin typeface="Times New Roman"/>
                  <a:cs typeface="Times New Roman"/>
                </a:rPr>
                <a:t>E, M, S </a:t>
              </a:r>
              <a:r>
                <a:rPr lang="en-US" sz="1200" dirty="0" err="1" smtClean="0">
                  <a:latin typeface="Times New Roman"/>
                  <a:cs typeface="Times New Roman"/>
                </a:rPr>
                <a:t>multipoles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  <p:sp>
          <p:nvSpPr>
            <p:cNvPr id="21553" name="Line 60"/>
            <p:cNvSpPr>
              <a:spLocks noChangeShapeType="1"/>
            </p:cNvSpPr>
            <p:nvPr/>
          </p:nvSpPr>
          <p:spPr bwMode="auto">
            <a:xfrm flipH="1" flipV="1">
              <a:off x="4304" y="3754"/>
              <a:ext cx="197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4" name="Text Box 61"/>
            <p:cNvSpPr txBox="1">
              <a:spLocks noChangeArrowheads="1"/>
            </p:cNvSpPr>
            <p:nvPr/>
          </p:nvSpPr>
          <p:spPr bwMode="auto">
            <a:xfrm>
              <a:off x="4992" y="3092"/>
              <a:ext cx="5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l-GR" sz="1600" i="1" dirty="0">
                  <a:ea typeface="Times New Roman" charset="0"/>
                  <a:cs typeface="Times New Roman" charset="0"/>
                </a:rPr>
                <a:t>π</a:t>
              </a:r>
              <a:r>
                <a:rPr lang="en-US" sz="1600" i="1" dirty="0">
                  <a:ea typeface="Times New Roman" charset="0"/>
                  <a:cs typeface="Times New Roman" charset="0"/>
                </a:rPr>
                <a:t>, </a:t>
              </a:r>
              <a:r>
                <a:rPr lang="el-GR" sz="1600" i="1" dirty="0">
                  <a:ea typeface="Times New Roman" charset="0"/>
                  <a:cs typeface="Times New Roman" charset="0"/>
                </a:rPr>
                <a:t>η</a:t>
              </a:r>
              <a:r>
                <a:rPr lang="en-US" sz="1600" i="1" dirty="0">
                  <a:ea typeface="Times New Roman" charset="0"/>
                  <a:cs typeface="Times New Roman" charset="0"/>
                </a:rPr>
                <a:t>, </a:t>
              </a:r>
              <a:r>
                <a:rPr lang="el-GR" sz="1600" i="1" dirty="0">
                  <a:ea typeface="Times New Roman" charset="0"/>
                  <a:cs typeface="Times New Roman" charset="0"/>
                </a:rPr>
                <a:t>ππ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4024068" y="4321731"/>
            <a:ext cx="8054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[70,1</a:t>
            </a:r>
            <a:r>
              <a:rPr lang="en-US" baseline="30000" dirty="0" smtClean="0"/>
              <a:t>-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6516935" y="2640052"/>
            <a:ext cx="811453" cy="3693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[56,2</a:t>
            </a:r>
            <a:r>
              <a:rPr lang="en-US" baseline="30000" dirty="0" smtClean="0"/>
              <a:t>+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654799" y="5473700"/>
            <a:ext cx="811453" cy="3693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[70,0</a:t>
            </a:r>
            <a:r>
              <a:rPr lang="en-US" baseline="30000" dirty="0" smtClean="0"/>
              <a:t>+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653935" y="4742418"/>
            <a:ext cx="811453" cy="3693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[56,0</a:t>
            </a:r>
            <a:r>
              <a:rPr lang="en-US" baseline="30000" dirty="0" smtClean="0"/>
              <a:t>+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3" name="Footer Placeholder 8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6237031" y="3810941"/>
            <a:ext cx="325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S Reference Sans Serif"/>
                <a:cs typeface="MS Reference Sans Serif"/>
              </a:rPr>
              <a:t>Q</a:t>
            </a:r>
            <a:endParaRPr lang="en-US" sz="1400" dirty="0">
              <a:latin typeface="MS Reference Sans Serif"/>
              <a:cs typeface="MS Reference Sans Serif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725916" y="905014"/>
            <a:ext cx="1295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Plenary talks:</a:t>
            </a:r>
          </a:p>
          <a:p>
            <a:r>
              <a:rPr lang="en-US" sz="1600" dirty="0" smtClean="0"/>
              <a:t>V. </a:t>
            </a:r>
            <a:r>
              <a:rPr lang="en-US" sz="1600" dirty="0" err="1" smtClean="0"/>
              <a:t>Mokeev</a:t>
            </a:r>
            <a:endParaRPr lang="en-US" sz="1600" dirty="0" smtClean="0"/>
          </a:p>
          <a:p>
            <a:r>
              <a:rPr lang="en-US" sz="1600" dirty="0" smtClean="0"/>
              <a:t>R. </a:t>
            </a:r>
            <a:r>
              <a:rPr lang="en-US" sz="1600" dirty="0" err="1" smtClean="0"/>
              <a:t>Gothe</a:t>
            </a:r>
            <a:endParaRPr lang="en-US" sz="1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0791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510" y="1336091"/>
            <a:ext cx="3871090" cy="3845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96" y="1371600"/>
            <a:ext cx="3794004" cy="3778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90"/>
                </a:solidFill>
                <a:latin typeface="+mn-lt"/>
                <a:cs typeface="Comic Sans MS"/>
              </a:rPr>
              <a:t>NΔ Transition form factor &amp; </a:t>
            </a:r>
            <a:r>
              <a:rPr lang="en-US" sz="4000" b="1" dirty="0" err="1" smtClean="0">
                <a:solidFill>
                  <a:srgbClr val="000090"/>
                </a:solidFill>
                <a:latin typeface="+mn-lt"/>
                <a:cs typeface="Comic Sans MS"/>
              </a:rPr>
              <a:t>multipoles</a:t>
            </a:r>
            <a:endParaRPr lang="en-US" sz="4000" b="1" dirty="0">
              <a:solidFill>
                <a:srgbClr val="000090"/>
              </a:solidFill>
              <a:latin typeface="+mn-lt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4572" y="990600"/>
            <a:ext cx="2126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  <a:cs typeface="Comic Sans MS"/>
              </a:rPr>
              <a:t>Quadrupole</a:t>
            </a:r>
            <a:r>
              <a:rPr lang="en-US" dirty="0" smtClean="0">
                <a:latin typeface="+mn-lt"/>
                <a:cs typeface="Comic Sans MS"/>
              </a:rPr>
              <a:t> Ratios</a:t>
            </a:r>
            <a:endParaRPr lang="en-US" dirty="0">
              <a:latin typeface="+mn-lt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5091" y="990600"/>
            <a:ext cx="3201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cs typeface="Comic Sans MS"/>
              </a:rPr>
              <a:t>Magnetic Dipole Form Factor</a:t>
            </a:r>
            <a:endParaRPr lang="en-US" dirty="0">
              <a:latin typeface="+mn-lt"/>
              <a:cs typeface="Comic Sans M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69900" y="5308600"/>
            <a:ext cx="830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latin typeface="+mn-lt"/>
                <a:cs typeface="Comic Sans MS"/>
              </a:rPr>
              <a:t> Large </a:t>
            </a:r>
            <a:r>
              <a:rPr lang="en-US" dirty="0" smtClean="0">
                <a:cs typeface="Comic Sans MS"/>
              </a:rPr>
              <a:t>MB</a:t>
            </a:r>
            <a:r>
              <a:rPr lang="en-US" sz="1800" dirty="0" smtClean="0">
                <a:latin typeface="+mn-lt"/>
                <a:cs typeface="Comic Sans MS"/>
              </a:rPr>
              <a:t> contributions (1/3) needed to describe magnetic dipole transition at Q</a:t>
            </a:r>
            <a:r>
              <a:rPr lang="en-US" sz="1800" baseline="30000" dirty="0" smtClean="0">
                <a:latin typeface="+mn-lt"/>
                <a:cs typeface="Comic Sans MS"/>
              </a:rPr>
              <a:t>2</a:t>
            </a:r>
            <a:r>
              <a:rPr lang="en-US" sz="1800" dirty="0" smtClean="0">
                <a:latin typeface="+mn-lt"/>
                <a:cs typeface="Comic Sans MS"/>
              </a:rPr>
              <a:t>=0</a:t>
            </a:r>
            <a:endParaRPr lang="en-US" sz="1800" baseline="30000" dirty="0" smtClean="0">
              <a:latin typeface="+mn-lt"/>
              <a:cs typeface="Comic Sans MS"/>
            </a:endParaRP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>
                <a:cs typeface="Comic Sans MS"/>
              </a:rPr>
              <a:t> For G*</a:t>
            </a:r>
            <a:r>
              <a:rPr lang="en-US" baseline="-25000" dirty="0" smtClean="0">
                <a:cs typeface="Comic Sans MS"/>
              </a:rPr>
              <a:t>M</a:t>
            </a:r>
            <a:r>
              <a:rPr lang="en-US" dirty="0" smtClean="0">
                <a:cs typeface="Comic Sans MS"/>
              </a:rPr>
              <a:t> the MB contribution are decreasing with increasing Q</a:t>
            </a:r>
            <a:r>
              <a:rPr lang="en-US" baseline="30000" dirty="0" smtClean="0">
                <a:cs typeface="Comic Sans MS"/>
              </a:rPr>
              <a:t>2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baseline="30000" dirty="0" smtClean="0">
                <a:cs typeface="Comic Sans MS"/>
              </a:rPr>
              <a:t> </a:t>
            </a:r>
            <a:r>
              <a:rPr lang="en-US" dirty="0" smtClean="0">
                <a:cs typeface="Comic Sans MS"/>
              </a:rPr>
              <a:t> R</a:t>
            </a:r>
            <a:r>
              <a:rPr lang="en-US" baseline="-25000" dirty="0" smtClean="0">
                <a:cs typeface="Comic Sans MS"/>
              </a:rPr>
              <a:t>EM</a:t>
            </a:r>
            <a:r>
              <a:rPr lang="en-US" dirty="0" smtClean="0">
                <a:cs typeface="Comic Sans MS"/>
              </a:rPr>
              <a:t> and R</a:t>
            </a:r>
            <a:r>
              <a:rPr lang="en-US" baseline="-25000" dirty="0" smtClean="0">
                <a:cs typeface="Comic Sans MS"/>
              </a:rPr>
              <a:t>SM</a:t>
            </a:r>
            <a:r>
              <a:rPr lang="en-US" dirty="0" smtClean="0">
                <a:cs typeface="Comic Sans MS"/>
              </a:rPr>
              <a:t> well described with MB contributions only.</a:t>
            </a:r>
            <a:endParaRPr lang="en-US" baseline="30000" dirty="0" smtClean="0"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6024" y="2209800"/>
            <a:ext cx="553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cs typeface="Comic Sans MS"/>
              </a:rPr>
              <a:t>R</a:t>
            </a:r>
            <a:r>
              <a:rPr lang="en-US" baseline="-25000" dirty="0" smtClean="0">
                <a:latin typeface="+mn-lt"/>
                <a:cs typeface="Comic Sans MS"/>
              </a:rPr>
              <a:t>EM</a:t>
            </a:r>
            <a:endParaRPr lang="en-US" baseline="-25000" dirty="0">
              <a:latin typeface="+mn-lt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4252" y="4038600"/>
            <a:ext cx="548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cs typeface="Comic Sans MS"/>
              </a:rPr>
              <a:t>R</a:t>
            </a:r>
            <a:r>
              <a:rPr lang="en-US" baseline="-25000" dirty="0" smtClean="0">
                <a:latin typeface="+mn-lt"/>
                <a:cs typeface="Comic Sans MS"/>
              </a:rPr>
              <a:t>SM</a:t>
            </a:r>
            <a:endParaRPr lang="en-US" baseline="-25000" dirty="0">
              <a:latin typeface="+mn-lt"/>
              <a:cs typeface="Comic Sans MS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3886200" y="1524000"/>
            <a:ext cx="609600" cy="707886"/>
            <a:chOff x="3429000" y="1524000"/>
            <a:chExt cx="609600" cy="707886"/>
          </a:xfrm>
        </p:grpSpPr>
        <p:sp>
          <p:nvSpPr>
            <p:cNvPr id="13" name="TextBox 12"/>
            <p:cNvSpPr txBox="1"/>
            <p:nvPr/>
          </p:nvSpPr>
          <p:spPr>
            <a:xfrm>
              <a:off x="3504780" y="1524000"/>
              <a:ext cx="5338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CLAS</a:t>
              </a:r>
            </a:p>
            <a:p>
              <a:r>
                <a:rPr lang="en-US" sz="1000" dirty="0" smtClean="0">
                  <a:latin typeface="Arial"/>
                  <a:cs typeface="Arial"/>
                </a:rPr>
                <a:t>Hall A</a:t>
              </a:r>
            </a:p>
            <a:p>
              <a:r>
                <a:rPr lang="en-US" sz="1000" dirty="0" smtClean="0">
                  <a:latin typeface="Arial"/>
                  <a:cs typeface="Arial"/>
                </a:rPr>
                <a:t>Hall C</a:t>
              </a:r>
            </a:p>
            <a:p>
              <a:r>
                <a:rPr lang="en-US" sz="1000" dirty="0" smtClean="0">
                  <a:latin typeface="Arial"/>
                  <a:cs typeface="Arial"/>
                </a:rPr>
                <a:t>MAMI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3429000" y="1622286"/>
              <a:ext cx="76200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3429000" y="1927086"/>
              <a:ext cx="76200" cy="76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3435096" y="2079486"/>
              <a:ext cx="70104" cy="762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429000" y="1752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9"/>
          <p:cNvGrpSpPr/>
          <p:nvPr/>
        </p:nvGrpSpPr>
        <p:grpSpPr>
          <a:xfrm>
            <a:off x="5486400" y="3864114"/>
            <a:ext cx="609600" cy="707886"/>
            <a:chOff x="3429000" y="1524000"/>
            <a:chExt cx="609600" cy="707886"/>
          </a:xfrm>
        </p:grpSpPr>
        <p:sp>
          <p:nvSpPr>
            <p:cNvPr id="21" name="TextBox 20"/>
            <p:cNvSpPr txBox="1"/>
            <p:nvPr/>
          </p:nvSpPr>
          <p:spPr>
            <a:xfrm>
              <a:off x="3504780" y="1524000"/>
              <a:ext cx="5338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CLAS</a:t>
              </a:r>
            </a:p>
            <a:p>
              <a:r>
                <a:rPr lang="en-US" sz="1000" dirty="0" smtClean="0">
                  <a:latin typeface="Arial"/>
                  <a:cs typeface="Arial"/>
                </a:rPr>
                <a:t>Hall A</a:t>
              </a:r>
            </a:p>
            <a:p>
              <a:r>
                <a:rPr lang="en-US" sz="1000" dirty="0" smtClean="0">
                  <a:latin typeface="Arial"/>
                  <a:cs typeface="Arial"/>
                </a:rPr>
                <a:t>Hall C</a:t>
              </a:r>
            </a:p>
            <a:p>
              <a:r>
                <a:rPr lang="en-US" sz="1000" dirty="0" smtClean="0">
                  <a:latin typeface="Arial"/>
                  <a:cs typeface="Arial"/>
                </a:rPr>
                <a:t>MAMI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flipV="1">
              <a:off x="3429000" y="1622286"/>
              <a:ext cx="76200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flipV="1">
              <a:off x="3429000" y="1927086"/>
              <a:ext cx="76200" cy="76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3435096" y="2079486"/>
              <a:ext cx="70104" cy="762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29000" y="1752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362200" y="2892623"/>
            <a:ext cx="473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QM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0430" y="2064603"/>
            <a:ext cx="448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MB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2608" y="4752201"/>
            <a:ext cx="398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/>
                <a:cs typeface="Arial"/>
              </a:rPr>
              <a:t>0.2</a:t>
            </a:r>
            <a:endParaRPr lang="en-US" sz="1200" b="1" dirty="0">
              <a:latin typeface="Arial"/>
              <a:cs typeface="Arial"/>
            </a:endParaRPr>
          </a:p>
        </p:txBody>
      </p:sp>
      <p:grpSp>
        <p:nvGrpSpPr>
          <p:cNvPr id="12" name="Group 37"/>
          <p:cNvGrpSpPr/>
          <p:nvPr/>
        </p:nvGrpSpPr>
        <p:grpSpPr>
          <a:xfrm>
            <a:off x="1332810" y="3957935"/>
            <a:ext cx="1934116" cy="690265"/>
            <a:chOff x="2819400" y="5253335"/>
            <a:chExt cx="1934116" cy="690265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819400" y="5484812"/>
              <a:ext cx="762000" cy="1588"/>
            </a:xfrm>
            <a:prstGeom prst="line">
              <a:avLst/>
            </a:prstGeom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581400" y="5253335"/>
              <a:ext cx="1172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Pascalutsa</a:t>
              </a:r>
              <a:r>
                <a:rPr lang="en-US" sz="1200" dirty="0" smtClean="0"/>
                <a:t>, </a:t>
              </a:r>
            </a:p>
            <a:p>
              <a:r>
                <a:rPr lang="en-US" sz="1200" dirty="0" err="1" smtClean="0"/>
                <a:t>Vanderhaeghen</a:t>
              </a:r>
              <a:endParaRPr lang="en-US" sz="12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819400" y="5789612"/>
              <a:ext cx="762000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819400" y="5865812"/>
              <a:ext cx="762000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581400" y="5666601"/>
              <a:ext cx="8042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n-lt"/>
                  <a:cs typeface="Comic Sans MS"/>
                </a:rPr>
                <a:t>Sato,  Lee </a:t>
              </a:r>
              <a:endParaRPr lang="en-US" sz="1200" dirty="0">
                <a:latin typeface="+mn-lt"/>
                <a:cs typeface="Comic Sans MS"/>
              </a:endParaRPr>
            </a:p>
          </p:txBody>
        </p:sp>
      </p:grp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B4E96A-04D8-704A-BB6D-0BFA4C2B9B1A}" type="datetime1">
              <a:rPr lang="en-US" smtClean="0"/>
              <a:pPr>
                <a:defRPr/>
              </a:pPr>
              <a:t>6/7/13</a:t>
            </a:fld>
            <a:endParaRPr lang="en-US" dirty="0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75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0090"/>
                </a:solidFill>
                <a:ea typeface="ＭＳ Ｐゴシック" charset="-128"/>
                <a:cs typeface="Times New Roman"/>
              </a:rPr>
              <a:t>Electrocouplings</a:t>
            </a:r>
            <a:r>
              <a:rPr lang="en-US" sz="3600" b="1" dirty="0" smtClean="0">
                <a:solidFill>
                  <a:srgbClr val="000090"/>
                </a:solidFill>
                <a:ea typeface="ＭＳ Ｐゴシック" charset="-128"/>
                <a:cs typeface="Times New Roman"/>
              </a:rPr>
              <a:t> of the N</a:t>
            </a:r>
            <a:r>
              <a:rPr lang="en-US" sz="3600" b="1" dirty="0" smtClean="0">
                <a:solidFill>
                  <a:srgbClr val="000090"/>
                </a:solidFill>
                <a:ea typeface="ＭＳ Ｐゴシック" charset="-128"/>
                <a:cs typeface="Arial"/>
              </a:rPr>
              <a:t>(1535)1/2</a:t>
            </a:r>
            <a:r>
              <a:rPr lang="en-US" sz="3600" b="1" baseline="30000" dirty="0" smtClean="0">
                <a:solidFill>
                  <a:srgbClr val="000090"/>
                </a:solidFill>
                <a:ea typeface="ＭＳ Ｐゴシック" charset="-128"/>
                <a:cs typeface="Arial"/>
              </a:rPr>
              <a:t>-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81F708A-4510-2A4D-9F0E-94EBA39A86D5}" type="datetime1">
              <a:rPr lang="en-US" smtClean="0"/>
              <a:pPr eaLnBrk="1" latinLnBrk="0" hangingPunct="1"/>
              <a:t>6/7/13</a:t>
            </a:fld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55" y="984256"/>
            <a:ext cx="8157545" cy="38145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189325" y="1086020"/>
            <a:ext cx="22644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open symbols </a:t>
            </a:r>
            <a:r>
              <a:rPr lang="en-US" sz="1600" dirty="0" err="1" smtClean="0"/>
              <a:t>pη</a:t>
            </a:r>
            <a:r>
              <a:rPr lang="en-US" sz="1600" dirty="0" smtClean="0"/>
              <a:t> (S</a:t>
            </a:r>
            <a:r>
              <a:rPr lang="en-US" sz="1600" baseline="-25000" dirty="0" smtClean="0"/>
              <a:t>1/2</a:t>
            </a:r>
            <a:r>
              <a:rPr lang="en-US" sz="1600" dirty="0" smtClean="0"/>
              <a:t>=0)</a:t>
            </a:r>
          </a:p>
          <a:p>
            <a:r>
              <a:rPr lang="en-US" sz="1600" dirty="0" smtClean="0"/>
              <a:t>full symbols    </a:t>
            </a:r>
            <a:r>
              <a:rPr lang="en-US" sz="1600" dirty="0" err="1" smtClean="0"/>
              <a:t>nπ</a:t>
            </a:r>
            <a:r>
              <a:rPr lang="en-US" sz="1600" dirty="0" smtClean="0"/>
              <a:t>+</a:t>
            </a:r>
            <a:endParaRPr lang="en-US" sz="16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0371" y="4798816"/>
            <a:ext cx="8079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Dynamical model analyses (</a:t>
            </a:r>
            <a:r>
              <a:rPr lang="en-US" dirty="0" err="1" smtClean="0">
                <a:solidFill>
                  <a:srgbClr val="000090"/>
                </a:solidFill>
              </a:rPr>
              <a:t>Doering</a:t>
            </a:r>
            <a:r>
              <a:rPr lang="en-US" dirty="0" smtClean="0">
                <a:solidFill>
                  <a:srgbClr val="000090"/>
                </a:solidFill>
              </a:rPr>
              <a:t>, </a:t>
            </a:r>
            <a:r>
              <a:rPr lang="en-US" dirty="0" err="1" smtClean="0">
                <a:solidFill>
                  <a:srgbClr val="000090"/>
                </a:solidFill>
              </a:rPr>
              <a:t>Oset</a:t>
            </a:r>
            <a:r>
              <a:rPr lang="en-US" dirty="0" smtClean="0">
                <a:solidFill>
                  <a:srgbClr val="000090"/>
                </a:solidFill>
              </a:rPr>
              <a:t>) show the state may have a significant coupling to </a:t>
            </a:r>
            <a:r>
              <a:rPr lang="en-US" dirty="0" smtClean="0">
                <a:solidFill>
                  <a:srgbClr val="FF0000"/>
                </a:solidFill>
              </a:rPr>
              <a:t>KΛ</a:t>
            </a:r>
            <a:r>
              <a:rPr lang="en-US" dirty="0" smtClean="0">
                <a:solidFill>
                  <a:srgbClr val="00009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pφ</a:t>
            </a:r>
            <a:r>
              <a:rPr lang="en-US" dirty="0" smtClean="0">
                <a:solidFill>
                  <a:srgbClr val="000090"/>
                </a:solidFill>
              </a:rPr>
              <a:t> which could indicate sizeable </a:t>
            </a:r>
            <a:r>
              <a:rPr lang="en-US" dirty="0" err="1" smtClean="0">
                <a:solidFill>
                  <a:srgbClr val="000090"/>
                </a:solidFill>
              </a:rPr>
              <a:t>qqq</a:t>
            </a:r>
            <a:r>
              <a:rPr lang="en-US" dirty="0" err="1" smtClean="0">
                <a:solidFill>
                  <a:srgbClr val="FF0000"/>
                </a:solidFill>
              </a:rPr>
              <a:t>s-sbar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component (An, </a:t>
            </a:r>
            <a:r>
              <a:rPr lang="en-US" dirty="0" err="1" smtClean="0">
                <a:solidFill>
                  <a:srgbClr val="000090"/>
                </a:solidFill>
              </a:rPr>
              <a:t>Zou</a:t>
            </a:r>
            <a:r>
              <a:rPr lang="en-US" dirty="0" smtClean="0">
                <a:solidFill>
                  <a:srgbClr val="000090"/>
                </a:solidFill>
              </a:rPr>
              <a:t>).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Explains the mass ordering, the large </a:t>
            </a:r>
            <a:r>
              <a:rPr lang="en-US" dirty="0" err="1" smtClean="0">
                <a:solidFill>
                  <a:srgbClr val="000090"/>
                </a:solidFill>
              </a:rPr>
              <a:t>pη</a:t>
            </a:r>
            <a:r>
              <a:rPr lang="en-US" dirty="0" smtClean="0">
                <a:solidFill>
                  <a:srgbClr val="000090"/>
                </a:solidFill>
              </a:rPr>
              <a:t> branching ratio, and sign of S</a:t>
            </a:r>
            <a:r>
              <a:rPr lang="en-US" baseline="-25000" dirty="0" smtClean="0">
                <a:solidFill>
                  <a:srgbClr val="000090"/>
                </a:solidFill>
              </a:rPr>
              <a:t>1/2</a:t>
            </a:r>
            <a:r>
              <a:rPr lang="en-US" dirty="0" smtClean="0">
                <a:solidFill>
                  <a:srgbClr val="000090"/>
                </a:solidFill>
              </a:rPr>
              <a:t>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02350" y="1257300"/>
            <a:ext cx="66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CQM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09700" y="5741769"/>
            <a:ext cx="6168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 Are there higher mass N* states with significant </a:t>
            </a:r>
            <a:r>
              <a:rPr lang="en-US" b="1" dirty="0" err="1" smtClean="0">
                <a:solidFill>
                  <a:srgbClr val="000090"/>
                </a:solidFill>
              </a:rPr>
              <a:t>pφ</a:t>
            </a:r>
            <a:r>
              <a:rPr lang="en-US" b="1" dirty="0" smtClean="0">
                <a:solidFill>
                  <a:srgbClr val="000090"/>
                </a:solidFill>
              </a:rPr>
              <a:t> coupling?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=&gt; Include </a:t>
            </a:r>
            <a:r>
              <a:rPr lang="en-US" dirty="0" err="1" smtClean="0">
                <a:solidFill>
                  <a:srgbClr val="FF0000"/>
                </a:solidFill>
              </a:rPr>
              <a:t>pφ</a:t>
            </a:r>
            <a:r>
              <a:rPr lang="en-US" dirty="0" smtClean="0">
                <a:solidFill>
                  <a:srgbClr val="FF0000"/>
                </a:solidFill>
              </a:rPr>
              <a:t> data in coupled channel analysis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75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1515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0090"/>
                </a:solidFill>
                <a:latin typeface="+mn-lt"/>
                <a:cs typeface="Arial"/>
              </a:rPr>
              <a:t>Electrocouplings</a:t>
            </a:r>
            <a:r>
              <a:rPr lang="en-US" sz="3600" b="1" dirty="0" smtClean="0">
                <a:solidFill>
                  <a:srgbClr val="000090"/>
                </a:solidFill>
                <a:latin typeface="+mn-lt"/>
                <a:cs typeface="Arial"/>
              </a:rPr>
              <a:t> of ‘Roper’ N(1440)1/2</a:t>
            </a:r>
            <a:r>
              <a:rPr lang="en-US" sz="3600" b="1" baseline="30000" dirty="0" smtClean="0">
                <a:solidFill>
                  <a:srgbClr val="000090"/>
                </a:solidFill>
                <a:latin typeface="+mn-lt"/>
                <a:cs typeface="Arial"/>
              </a:rPr>
              <a:t>+</a:t>
            </a:r>
            <a:r>
              <a:rPr lang="en-US" sz="3600" b="1" dirty="0" smtClean="0">
                <a:solidFill>
                  <a:srgbClr val="000090"/>
                </a:solidFill>
                <a:latin typeface="+mn-lt"/>
                <a:cs typeface="Arial"/>
              </a:rPr>
              <a:t> </a:t>
            </a:r>
            <a:endParaRPr lang="en-US" sz="3600" b="1" dirty="0">
              <a:solidFill>
                <a:srgbClr val="000090"/>
              </a:solidFill>
              <a:latin typeface="+mn-lt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5257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64372" y="5257800"/>
            <a:ext cx="67555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latin typeface="Calibri"/>
                <a:cs typeface="Calibri"/>
              </a:rPr>
              <a:t> A</a:t>
            </a:r>
            <a:r>
              <a:rPr lang="en-US" baseline="-25000" dirty="0" smtClean="0">
                <a:solidFill>
                  <a:srgbClr val="000090"/>
                </a:solidFill>
                <a:latin typeface="Calibri"/>
                <a:cs typeface="Calibri"/>
              </a:rPr>
              <a:t>1/2 </a:t>
            </a:r>
            <a:r>
              <a:rPr lang="en-US" dirty="0" smtClean="0">
                <a:solidFill>
                  <a:srgbClr val="000090"/>
                </a:solidFill>
                <a:latin typeface="Calibri"/>
                <a:cs typeface="Calibri"/>
              </a:rPr>
              <a:t>dominant amplitude at high Q</a:t>
            </a:r>
            <a:r>
              <a:rPr lang="en-US" baseline="30000" dirty="0" smtClean="0">
                <a:solidFill>
                  <a:srgbClr val="000090"/>
                </a:solidFill>
                <a:latin typeface="Calibri"/>
                <a:cs typeface="Calibri"/>
              </a:rPr>
              <a:t>2</a:t>
            </a:r>
            <a:r>
              <a:rPr lang="en-US" dirty="0" smtClean="0">
                <a:solidFill>
                  <a:srgbClr val="000090"/>
                </a:solidFill>
                <a:latin typeface="Calibri"/>
                <a:cs typeface="Calibri"/>
              </a:rPr>
              <a:t> indicates radial QQQ excitation 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Calibri"/>
                <a:cs typeface="Calibri"/>
              </a:rPr>
              <a:t>Significant meson-baryon coupling at small Q</a:t>
            </a:r>
            <a:r>
              <a:rPr lang="en-US" baseline="30000" dirty="0" smtClean="0">
                <a:solidFill>
                  <a:srgbClr val="000090"/>
                </a:solidFill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 r="50861"/>
          <a:stretch>
            <a:fillRect/>
          </a:stretch>
        </p:blipFill>
        <p:spPr>
          <a:xfrm>
            <a:off x="743708" y="1209227"/>
            <a:ext cx="3828292" cy="3697813"/>
          </a:xfrm>
          <a:prstGeom prst="rect">
            <a:avLst/>
          </a:prstGeom>
        </p:spPr>
      </p:pic>
      <p:grpSp>
        <p:nvGrpSpPr>
          <p:cNvPr id="3" name="Group 29"/>
          <p:cNvGrpSpPr/>
          <p:nvPr/>
        </p:nvGrpSpPr>
        <p:grpSpPr>
          <a:xfrm>
            <a:off x="1894417" y="1351044"/>
            <a:ext cx="2486322" cy="681911"/>
            <a:chOff x="1894417" y="1485900"/>
            <a:chExt cx="2486322" cy="681911"/>
          </a:xfrm>
        </p:grpSpPr>
        <p:sp>
          <p:nvSpPr>
            <p:cNvPr id="26" name="TextBox 25"/>
            <p:cNvSpPr txBox="1"/>
            <p:nvPr/>
          </p:nvSpPr>
          <p:spPr>
            <a:xfrm>
              <a:off x="1894417" y="1485900"/>
              <a:ext cx="615886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nrQM</a:t>
              </a:r>
              <a:endParaRPr 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09975" y="1860034"/>
              <a:ext cx="670764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LC QM</a:t>
              </a:r>
              <a:endParaRPr lang="en-US" sz="1400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rcRect r="49551"/>
          <a:stretch>
            <a:fillRect/>
          </a:stretch>
        </p:blipFill>
        <p:spPr>
          <a:xfrm>
            <a:off x="4967820" y="1209231"/>
            <a:ext cx="3921756" cy="36872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6984183" y="2139476"/>
            <a:ext cx="671979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Q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+Nσ</a:t>
            </a:r>
            <a:endParaRPr lang="en-US" sz="14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543137" y="2848836"/>
            <a:ext cx="2956983" cy="1588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1F97-DB67-8548-BF35-314B78B73145}" type="datetime1">
              <a:rPr lang="en-US" smtClean="0"/>
              <a:pPr/>
              <a:t>6/7/13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99983" y="2876076"/>
            <a:ext cx="402674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Nσ</a:t>
            </a:r>
            <a:endParaRPr lang="en-US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77900" y="876300"/>
            <a:ext cx="7241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I. </a:t>
            </a:r>
            <a:r>
              <a:rPr lang="en-US" sz="1400" i="1" dirty="0" err="1" smtClean="0"/>
              <a:t>Aznauryan</a:t>
            </a:r>
            <a:r>
              <a:rPr lang="en-US" sz="1400" i="1" dirty="0" smtClean="0"/>
              <a:t> et al. (CLAS), PRC80, 055203 (2009),  V. </a:t>
            </a:r>
            <a:r>
              <a:rPr lang="en-US" sz="1400" i="1" dirty="0" err="1" smtClean="0"/>
              <a:t>Mokeev</a:t>
            </a:r>
            <a:r>
              <a:rPr lang="en-US" sz="1400" i="1" dirty="0" smtClean="0"/>
              <a:t> et al. (CLAS), PRC86, 035203 (2012) </a:t>
            </a:r>
            <a:endParaRPr lang="en-US" sz="1400" i="1" dirty="0"/>
          </a:p>
        </p:txBody>
      </p:sp>
      <p:sp>
        <p:nvSpPr>
          <p:cNvPr id="33" name="Freeform 32"/>
          <p:cNvSpPr/>
          <p:nvPr/>
        </p:nvSpPr>
        <p:spPr>
          <a:xfrm>
            <a:off x="5842000" y="2705100"/>
            <a:ext cx="2834217" cy="609600"/>
          </a:xfrm>
          <a:custGeom>
            <a:avLst/>
            <a:gdLst>
              <a:gd name="connsiteX0" fmla="*/ 0 w 2834217"/>
              <a:gd name="connsiteY0" fmla="*/ 609600 h 609600"/>
              <a:gd name="connsiteX1" fmla="*/ 381000 w 2834217"/>
              <a:gd name="connsiteY1" fmla="*/ 292100 h 609600"/>
              <a:gd name="connsiteX2" fmla="*/ 1016000 w 2834217"/>
              <a:gd name="connsiteY2" fmla="*/ 76200 h 609600"/>
              <a:gd name="connsiteX3" fmla="*/ 2578100 w 2834217"/>
              <a:gd name="connsiteY3" fmla="*/ 12700 h 609600"/>
              <a:gd name="connsiteX4" fmla="*/ 2552700 w 2834217"/>
              <a:gd name="connsiteY4" fmla="*/ 12700 h 609600"/>
              <a:gd name="connsiteX5" fmla="*/ 2565400 w 2834217"/>
              <a:gd name="connsiteY5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4217" h="609600">
                <a:moveTo>
                  <a:pt x="0" y="609600"/>
                </a:moveTo>
                <a:cubicBezTo>
                  <a:pt x="105833" y="495300"/>
                  <a:pt x="211667" y="381000"/>
                  <a:pt x="381000" y="292100"/>
                </a:cubicBezTo>
                <a:cubicBezTo>
                  <a:pt x="550333" y="203200"/>
                  <a:pt x="649817" y="122767"/>
                  <a:pt x="1016000" y="76200"/>
                </a:cubicBezTo>
                <a:cubicBezTo>
                  <a:pt x="1382183" y="29633"/>
                  <a:pt x="2321983" y="23283"/>
                  <a:pt x="2578100" y="12700"/>
                </a:cubicBezTo>
                <a:cubicBezTo>
                  <a:pt x="2834217" y="2117"/>
                  <a:pt x="2554817" y="14817"/>
                  <a:pt x="2552700" y="12700"/>
                </a:cubicBezTo>
                <a:lnTo>
                  <a:pt x="2565400" y="0"/>
                </a:lnTo>
              </a:path>
            </a:pathLst>
          </a:custGeom>
          <a:ln w="28575" cap="flat" cmpd="sng" algn="ctr">
            <a:solidFill>
              <a:srgbClr val="FF66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Transition charge density of “Roper” N(1440)1/2</a:t>
            </a:r>
            <a:r>
              <a:rPr lang="en-US" sz="3600" b="1" baseline="30000" dirty="0" smtClean="0">
                <a:solidFill>
                  <a:srgbClr val="000090"/>
                </a:solidFill>
              </a:rPr>
              <a:t>+</a:t>
            </a:r>
            <a:endParaRPr lang="en-US" sz="3600" b="1" baseline="30000" dirty="0">
              <a:solidFill>
                <a:srgbClr val="00009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6217" r="48310" b="72110"/>
              <a:stretch>
                <a:fillRect/>
              </a:stretch>
            </p:blipFill>
          </mc:Choice>
          <mc:Fallback>
            <p:blipFill>
              <a:blip r:embed="rId4"/>
              <a:srcRect l="16217" r="48310" b="72110"/>
              <a:stretch>
                <a:fillRect/>
              </a:stretch>
            </p:blipFill>
          </mc:Fallback>
        </mc:AlternateContent>
        <p:spPr>
          <a:xfrm>
            <a:off x="304800" y="1143000"/>
            <a:ext cx="4191000" cy="43282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499" y="5195094"/>
            <a:ext cx="4787901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  <a:defRPr/>
            </a:pPr>
            <a:r>
              <a:rPr lang="en-US" sz="1800" dirty="0" smtClean="0">
                <a:latin typeface="+mn-lt"/>
                <a:cs typeface="Verdana"/>
              </a:rPr>
              <a:t> </a:t>
            </a:r>
            <a:r>
              <a:rPr lang="en-US" sz="1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γ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Verdana"/>
              </a:rPr>
              <a:t>p→N</a:t>
            </a:r>
            <a:r>
              <a:rPr lang="en-US" sz="1800" b="0" baseline="30000" dirty="0" smtClean="0">
                <a:solidFill>
                  <a:srgbClr val="000090"/>
                </a:solidFill>
                <a:latin typeface="+mn-lt"/>
                <a:cs typeface="Verdana"/>
              </a:rPr>
              <a:t>+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Verdana"/>
              </a:rPr>
              <a:t>(1440)</a:t>
            </a:r>
            <a:r>
              <a:rPr lang="en-US" sz="1800" dirty="0" smtClean="0">
                <a:solidFill>
                  <a:srgbClr val="000090"/>
                </a:solidFill>
                <a:latin typeface="+mn-lt"/>
                <a:cs typeface="Verdana"/>
              </a:rPr>
              <a:t>P</a:t>
            </a:r>
            <a:r>
              <a:rPr lang="en-US" sz="1800" baseline="-25000" dirty="0" smtClean="0">
                <a:solidFill>
                  <a:srgbClr val="000090"/>
                </a:solidFill>
                <a:latin typeface="+mn-lt"/>
                <a:cs typeface="Verdana"/>
              </a:rPr>
              <a:t>11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Verdana"/>
              </a:rPr>
              <a:t> </a:t>
            </a:r>
            <a:r>
              <a:rPr lang="en-US" sz="1800" dirty="0" smtClean="0">
                <a:solidFill>
                  <a:srgbClr val="000090"/>
                </a:solidFill>
                <a:latin typeface="+mn-lt"/>
                <a:cs typeface="Verdana"/>
              </a:rPr>
              <a:t>in LF </a:t>
            </a:r>
            <a:r>
              <a:rPr lang="en-US" sz="1800" dirty="0" err="1" smtClean="0">
                <a:solidFill>
                  <a:srgbClr val="000090"/>
                </a:solidFill>
                <a:latin typeface="+mn-lt"/>
                <a:cs typeface="Verdana"/>
              </a:rPr>
              <a:t>helicity</a:t>
            </a:r>
            <a:r>
              <a:rPr lang="en-US" sz="1800" dirty="0" smtClean="0">
                <a:solidFill>
                  <a:srgbClr val="000090"/>
                </a:solidFill>
                <a:latin typeface="+mn-lt"/>
                <a:cs typeface="Verdana"/>
              </a:rPr>
              <a:t> </a:t>
            </a:r>
            <a:r>
              <a:rPr lang="en-US" sz="1800" dirty="0" smtClean="0">
                <a:solidFill>
                  <a:srgbClr val="000090"/>
                </a:solidFill>
                <a:latin typeface="+mn-lt"/>
                <a:cs typeface="Times New Roman"/>
              </a:rPr>
              <a:t>+1/2→ +1/2 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Verdana"/>
              </a:rPr>
              <a:t> </a:t>
            </a:r>
            <a:r>
              <a:rPr lang="en-US" sz="1800" b="0" dirty="0">
                <a:solidFill>
                  <a:srgbClr val="000090"/>
                </a:solidFill>
                <a:latin typeface="+mn-lt"/>
                <a:cs typeface="Verdana"/>
              </a:rPr>
              <a:t>dominated by </a:t>
            </a:r>
            <a:r>
              <a:rPr lang="en-US" sz="1800" b="1" i="1" dirty="0">
                <a:solidFill>
                  <a:srgbClr val="68EFF1"/>
                </a:solidFill>
                <a:latin typeface="+mn-lt"/>
                <a:cs typeface="Verdana"/>
              </a:rPr>
              <a:t>up</a:t>
            </a:r>
            <a:r>
              <a:rPr lang="en-US" sz="1800" b="0" dirty="0">
                <a:solidFill>
                  <a:srgbClr val="000090"/>
                </a:solidFill>
                <a:latin typeface="+mn-lt"/>
                <a:cs typeface="Verdana"/>
              </a:rPr>
              <a:t> quarks 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Verdana"/>
              </a:rPr>
              <a:t>in </a:t>
            </a:r>
            <a:r>
              <a:rPr lang="en-US" sz="1800" b="0" dirty="0">
                <a:solidFill>
                  <a:srgbClr val="000090"/>
                </a:solidFill>
                <a:latin typeface="+mn-lt"/>
                <a:cs typeface="Verdana"/>
              </a:rPr>
              <a:t>central 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Verdana"/>
              </a:rPr>
              <a:t>region, </a:t>
            </a:r>
            <a:r>
              <a:rPr lang="en-US" sz="1800" b="0" dirty="0">
                <a:solidFill>
                  <a:srgbClr val="000090"/>
                </a:solidFill>
                <a:latin typeface="+mn-lt"/>
                <a:cs typeface="Verdana"/>
              </a:rPr>
              <a:t>and by </a:t>
            </a: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Verdana"/>
              </a:rPr>
              <a:t>down</a:t>
            </a:r>
            <a:r>
              <a:rPr lang="en-US" sz="1800" b="0" dirty="0">
                <a:solidFill>
                  <a:srgbClr val="000090"/>
                </a:solidFill>
                <a:latin typeface="+mn-lt"/>
                <a:cs typeface="Verdana"/>
              </a:rPr>
              <a:t> quarks in an outer 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Verdana"/>
              </a:rPr>
              <a:t>band.      </a:t>
            </a:r>
          </a:p>
          <a:p>
            <a:pPr>
              <a:buClr>
                <a:srgbClr val="FF0000"/>
              </a:buClr>
              <a:defRPr/>
            </a:pPr>
            <a:r>
              <a:rPr lang="en-US" sz="1600" b="0" i="1" dirty="0" smtClean="0">
                <a:solidFill>
                  <a:srgbClr val="000090"/>
                </a:solidFill>
                <a:latin typeface="+mn-lt"/>
                <a:cs typeface="Verdana"/>
              </a:rPr>
              <a:t>       L. </a:t>
            </a:r>
            <a:r>
              <a:rPr lang="en-US" sz="1600" b="0" i="1" dirty="0" err="1" smtClean="0">
                <a:solidFill>
                  <a:srgbClr val="000090"/>
                </a:solidFill>
                <a:latin typeface="+mn-lt"/>
                <a:cs typeface="Verdana"/>
              </a:rPr>
              <a:t>Tiator</a:t>
            </a:r>
            <a:r>
              <a:rPr lang="en-US" sz="1600" i="1" dirty="0" smtClean="0">
                <a:solidFill>
                  <a:srgbClr val="000090"/>
                </a:solidFill>
                <a:cs typeface="Verdana"/>
              </a:rPr>
              <a:t>, M.</a:t>
            </a:r>
            <a:r>
              <a:rPr lang="en-US" sz="1600" b="0" i="1" dirty="0" smtClean="0">
                <a:solidFill>
                  <a:srgbClr val="000090"/>
                </a:solidFill>
                <a:latin typeface="+mn-lt"/>
                <a:cs typeface="Verdana"/>
              </a:rPr>
              <a:t> </a:t>
            </a:r>
            <a:r>
              <a:rPr lang="en-US" sz="1600" b="0" i="1" dirty="0" err="1" smtClean="0">
                <a:solidFill>
                  <a:srgbClr val="000090"/>
                </a:solidFill>
                <a:latin typeface="+mn-lt"/>
                <a:cs typeface="Verdana"/>
              </a:rPr>
              <a:t>Vanderhaeghen</a:t>
            </a:r>
            <a:r>
              <a:rPr lang="en-US" sz="1600" b="0" i="1" dirty="0" smtClean="0">
                <a:solidFill>
                  <a:srgbClr val="000090"/>
                </a:solidFill>
                <a:latin typeface="+mn-lt"/>
                <a:cs typeface="Verdana"/>
              </a:rPr>
              <a:t>, PLB672, 344. </a:t>
            </a:r>
            <a:endParaRPr lang="en-US" sz="1600" b="0" i="1" dirty="0">
              <a:solidFill>
                <a:srgbClr val="000090"/>
              </a:solidFill>
              <a:latin typeface="+mn-lt"/>
              <a:cs typeface="Verdan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57BDE9A-E936-ED46-9E5E-249F594EB555}" type="datetime1">
              <a:rPr lang="en-US" smtClean="0"/>
              <a:pPr eaLnBrk="1" latinLnBrk="0" hangingPunct="1"/>
              <a:t>6/7/13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l="50291"/>
              <a:stretch>
                <a:fillRect/>
              </a:stretch>
            </p:blipFill>
          </mc:Choice>
          <mc:Fallback>
            <p:blipFill>
              <a:blip r:embed="rId6"/>
              <a:srcRect l="50291"/>
              <a:stretch>
                <a:fillRect/>
              </a:stretch>
            </p:blipFill>
          </mc:Fallback>
        </mc:AlternateContent>
        <p:spPr>
          <a:xfrm>
            <a:off x="4419600" y="1715097"/>
            <a:ext cx="4572000" cy="377130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016501" y="5979215"/>
            <a:ext cx="4025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000090"/>
                </a:solidFill>
              </a:rPr>
              <a:t>G. </a:t>
            </a:r>
            <a:r>
              <a:rPr lang="en-US" sz="1600" i="1" dirty="0" err="1" smtClean="0">
                <a:solidFill>
                  <a:srgbClr val="000090"/>
                </a:solidFill>
              </a:rPr>
              <a:t>Ramalho</a:t>
            </a:r>
            <a:r>
              <a:rPr lang="en-US" sz="1600" i="1" dirty="0" smtClean="0">
                <a:solidFill>
                  <a:srgbClr val="000090"/>
                </a:solidFill>
              </a:rPr>
              <a:t> and K. Tsushima, PRD81, 074020</a:t>
            </a:r>
            <a:endParaRPr lang="en-US" sz="1600" i="1" dirty="0">
              <a:solidFill>
                <a:srgbClr val="00009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7801" y="104471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+mj-lt"/>
              </a:rPr>
              <a:t>Covariant valence quark model with </a:t>
            </a:r>
            <a:r>
              <a:rPr lang="en-US" dirty="0" err="1" smtClean="0">
                <a:solidFill>
                  <a:srgbClr val="000090"/>
                </a:solidFill>
                <a:latin typeface="+mj-lt"/>
              </a:rPr>
              <a:t>diquark</a:t>
            </a:r>
            <a:r>
              <a:rPr lang="en-US" dirty="0" smtClean="0">
                <a:solidFill>
                  <a:srgbClr val="000090"/>
                </a:solidFill>
                <a:latin typeface="+mj-lt"/>
              </a:rPr>
              <a:t> as spectator.</a:t>
            </a:r>
            <a:endParaRPr lang="en-US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499" y="879614"/>
            <a:ext cx="4508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Fourier transform of transition </a:t>
            </a:r>
            <a:r>
              <a:rPr lang="en-US" sz="2000" dirty="0" err="1" smtClean="0">
                <a:solidFill>
                  <a:srgbClr val="000090"/>
                </a:solidFill>
              </a:rPr>
              <a:t>f.f</a:t>
            </a:r>
            <a:r>
              <a:rPr lang="en-US" sz="2000" dirty="0" smtClean="0">
                <a:solidFill>
                  <a:srgbClr val="000090"/>
                </a:solidFill>
              </a:rPr>
              <a:t>. on LF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  <a:cs typeface="Comic Sans MS"/>
              </a:rPr>
              <a:t>The relevant degrees of freedom?</a:t>
            </a:r>
            <a:endParaRPr lang="en-US" sz="3600" b="1" dirty="0">
              <a:solidFill>
                <a:srgbClr val="000090"/>
              </a:solidFill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6650"/>
            <a:ext cx="8915400" cy="116287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r>
              <a:rPr lang="en-US" sz="2000" dirty="0" smtClean="0">
                <a:solidFill>
                  <a:srgbClr val="000090"/>
                </a:solidFill>
              </a:rPr>
              <a:t>The N* spectrum reflects the underlying degrees of freedom and the effective forces between them. </a:t>
            </a:r>
          </a:p>
          <a:p>
            <a:pPr>
              <a:buNone/>
            </a:pPr>
            <a:endParaRPr lang="en-US" sz="2000" i="1" dirty="0" smtClean="0">
              <a:solidFill>
                <a:srgbClr val="00009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23900" y="2752910"/>
            <a:ext cx="7699467" cy="945931"/>
            <a:chOff x="723900" y="3311710"/>
            <a:chExt cx="7699467" cy="9459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rcRect l="10426" t="36549" r="6670" b="44933"/>
            <a:stretch>
              <a:fillRect/>
            </a:stretch>
          </p:blipFill>
          <p:spPr>
            <a:xfrm>
              <a:off x="723900" y="3311710"/>
              <a:ext cx="5486400" cy="9459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grpSp>
          <p:nvGrpSpPr>
            <p:cNvPr id="6" name="Group 10"/>
            <p:cNvGrpSpPr/>
            <p:nvPr/>
          </p:nvGrpSpPr>
          <p:grpSpPr>
            <a:xfrm>
              <a:off x="6286500" y="3432579"/>
              <a:ext cx="914400" cy="685800"/>
              <a:chOff x="6553200" y="2514600"/>
              <a:chExt cx="914400" cy="6858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553200" y="2514600"/>
                <a:ext cx="685800" cy="6858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2700">
                  <a:schemeClr val="tx1">
                    <a:lumMod val="65000"/>
                    <a:lumOff val="35000"/>
                  </a:schemeClr>
                </a:glow>
                <a:softEdge rad="50800"/>
              </a:effectLst>
              <a:scene3d>
                <a:camera prst="orthographicFront"/>
                <a:lightRig rig="threePt" dir="t"/>
              </a:scene3d>
              <a:sp3d prstMaterial="flat">
                <a:bevelT w="0" h="0"/>
                <a:bevelB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031182" y="2611582"/>
                <a:ext cx="436418" cy="436418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glow rad="38100">
                  <a:schemeClr val="accent2">
                    <a:alpha val="75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277100" y="3387910"/>
              <a:ext cx="114626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C60202"/>
                  </a:solidFill>
                </a:rPr>
                <a:t>Baryon</a:t>
              </a:r>
              <a:r>
                <a:rPr lang="en-US" sz="1200" b="1" i="1" dirty="0" smtClean="0">
                  <a:solidFill>
                    <a:srgbClr val="C60202"/>
                  </a:solidFill>
                  <a:latin typeface="+mn-lt"/>
                </a:rPr>
                <a:t>-meson</a:t>
              </a:r>
            </a:p>
            <a:p>
              <a:r>
                <a:rPr lang="en-US" sz="1200" b="1" i="1" dirty="0" smtClean="0">
                  <a:solidFill>
                    <a:srgbClr val="C60202"/>
                  </a:solidFill>
                  <a:latin typeface="+mn-lt"/>
                </a:rPr>
                <a:t>system</a:t>
              </a:r>
              <a:endParaRPr lang="en-US" sz="1200" b="1" i="1" dirty="0">
                <a:solidFill>
                  <a:srgbClr val="C60202"/>
                </a:solidFill>
                <a:latin typeface="+mn-lt"/>
              </a:endParaRP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7659-964E-2D49-816F-7719D49062C5}" type="datetime1">
              <a:rPr lang="en-US" smtClean="0"/>
              <a:pPr/>
              <a:t>6/7/13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96967" y="3949700"/>
            <a:ext cx="8026400" cy="123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00090"/>
                </a:solidFill>
              </a:rPr>
              <a:t>Vigorous experimental program is needed along two avenues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Search for undiscovered excited states (BESIII, ELSA, GRAAL, JLab, MAMI)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Measure the resonance strength versus distance scale (JLab/JLab12,..)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7636" y="5245100"/>
            <a:ext cx="9046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 Developments in theory – LCQM, χQM, DSE/QCD, </a:t>
            </a:r>
            <a:r>
              <a:rPr lang="en-US" sz="2000" dirty="0" err="1" smtClean="0">
                <a:solidFill>
                  <a:srgbClr val="000090"/>
                </a:solidFill>
              </a:rPr>
              <a:t>AdS</a:t>
            </a:r>
            <a:r>
              <a:rPr lang="en-US" sz="2000" dirty="0" smtClean="0">
                <a:solidFill>
                  <a:srgbClr val="000090"/>
                </a:solidFill>
              </a:rPr>
              <a:t>/QCD, </a:t>
            </a:r>
            <a:r>
              <a:rPr lang="en-US" sz="2000" dirty="0" err="1" smtClean="0">
                <a:solidFill>
                  <a:srgbClr val="000090"/>
                </a:solidFill>
              </a:rPr>
              <a:t>DMs</a:t>
            </a:r>
            <a:r>
              <a:rPr lang="en-US" sz="2000" dirty="0" smtClean="0">
                <a:solidFill>
                  <a:srgbClr val="000090"/>
                </a:solidFill>
              </a:rPr>
              <a:t>, Lattice QCD, …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25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Hybrid Baryons in LQCD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012A-374B-8041-B302-5282D0485FBB}" type="datetime1">
              <a:rPr lang="en-US" smtClean="0"/>
              <a:pPr/>
              <a:t>6/7/13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914400"/>
            <a:ext cx="6527800" cy="45416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900" y="1728232"/>
            <a:ext cx="584200" cy="330200"/>
          </a:xfrm>
          <a:prstGeom prst="rect">
            <a:avLst/>
          </a:prstGeom>
          <a:ln w="28575" cmpd="sng">
            <a:noFill/>
          </a:ln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62900" y="2684304"/>
            <a:ext cx="711200" cy="3009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36443" y="2172732"/>
            <a:ext cx="140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>
                <a:latin typeface="+mn-lt"/>
              </a:rPr>
              <a:t>regular states</a:t>
            </a:r>
            <a:endParaRPr lang="en-US" sz="16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6443" y="307419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hybrid states</a:t>
            </a:r>
            <a:endParaRPr lang="en-US" sz="16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" y="914400"/>
            <a:ext cx="401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90"/>
                </a:solidFill>
                <a:latin typeface="+mj-lt"/>
              </a:rPr>
              <a:t>J.J. </a:t>
            </a:r>
            <a:r>
              <a:rPr lang="en-US" sz="1400" i="1" dirty="0" err="1" smtClean="0">
                <a:solidFill>
                  <a:srgbClr val="000090"/>
                </a:solidFill>
                <a:latin typeface="+mj-lt"/>
              </a:rPr>
              <a:t>Dudek</a:t>
            </a:r>
            <a:r>
              <a:rPr lang="en-US" sz="1400" i="1" dirty="0" smtClean="0">
                <a:solidFill>
                  <a:srgbClr val="000090"/>
                </a:solidFill>
                <a:latin typeface="+mj-lt"/>
              </a:rPr>
              <a:t> and R.G. Edwards,  </a:t>
            </a:r>
            <a:r>
              <a:rPr lang="en-US" sz="1400" i="1" dirty="0" smtClean="0">
                <a:solidFill>
                  <a:srgbClr val="000090"/>
                </a:solidFill>
              </a:rPr>
              <a:t>PRD85 (2012) 054016</a:t>
            </a:r>
            <a:endParaRPr lang="en-US" sz="1400" i="1" dirty="0">
              <a:solidFill>
                <a:srgbClr val="000090"/>
              </a:solidFill>
              <a:latin typeface="+mj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803400" y="2807494"/>
            <a:ext cx="868372" cy="1891506"/>
            <a:chOff x="1803400" y="2807494"/>
            <a:chExt cx="868372" cy="1891506"/>
          </a:xfrm>
        </p:grpSpPr>
        <p:cxnSp>
          <p:nvCxnSpPr>
            <p:cNvPr id="15" name="Straight Arrow Connector 14"/>
            <p:cNvCxnSpPr/>
            <p:nvPr/>
          </p:nvCxnSpPr>
          <p:spPr>
            <a:xfrm rot="5400000">
              <a:off x="1074341" y="3752453"/>
              <a:ext cx="1891506" cy="1588"/>
            </a:xfrm>
            <a:prstGeom prst="straightConnector1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803400" y="3822700"/>
              <a:ext cx="86837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1.3GeV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08200" y="472336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98181" y="2425700"/>
            <a:ext cx="1438519" cy="646331"/>
            <a:chOff x="98181" y="2730500"/>
            <a:chExt cx="1438519" cy="706700"/>
          </a:xfrm>
        </p:grpSpPr>
        <p:sp>
          <p:nvSpPr>
            <p:cNvPr id="18" name="TextBox 17"/>
            <p:cNvSpPr txBox="1"/>
            <p:nvPr/>
          </p:nvSpPr>
          <p:spPr>
            <a:xfrm>
              <a:off x="114300" y="2933700"/>
              <a:ext cx="184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0" name="Left Brace 19"/>
            <p:cNvSpPr/>
            <p:nvPr/>
          </p:nvSpPr>
          <p:spPr>
            <a:xfrm>
              <a:off x="1079500" y="2731294"/>
              <a:ext cx="457200" cy="635238"/>
            </a:xfrm>
            <a:prstGeom prst="leftBrac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181" y="2730500"/>
              <a:ext cx="1055585" cy="706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clustered</a:t>
              </a:r>
            </a:p>
            <a:p>
              <a:r>
                <a:rPr lang="en-US" dirty="0" smtClean="0">
                  <a:solidFill>
                    <a:srgbClr val="0000FF"/>
                  </a:solidFill>
                </a:rPr>
                <a:t>in mass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60400" y="5295900"/>
            <a:ext cx="8089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Hybrid states have same J</a:t>
            </a:r>
            <a:r>
              <a:rPr lang="en-US" sz="2000" baseline="30000" dirty="0" smtClean="0">
                <a:solidFill>
                  <a:srgbClr val="000090"/>
                </a:solidFill>
              </a:rPr>
              <a:t>P</a:t>
            </a:r>
            <a:r>
              <a:rPr lang="en-US" sz="2000" dirty="0" smtClean="0">
                <a:solidFill>
                  <a:srgbClr val="000090"/>
                </a:solidFill>
              </a:rPr>
              <a:t> values as Q</a:t>
            </a:r>
            <a:r>
              <a:rPr lang="en-US" sz="2000" baseline="30000" dirty="0" smtClean="0">
                <a:solidFill>
                  <a:srgbClr val="000090"/>
                </a:solidFill>
              </a:rPr>
              <a:t>3</a:t>
            </a:r>
            <a:r>
              <a:rPr lang="en-US" sz="2000" dirty="0" smtClean="0">
                <a:solidFill>
                  <a:srgbClr val="000090"/>
                </a:solidFill>
              </a:rPr>
              <a:t> baryons. How to identify them?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 - Overpopulation of N1/2</a:t>
            </a:r>
            <a:r>
              <a:rPr lang="en-US" sz="2000" baseline="30000" dirty="0" smtClean="0">
                <a:solidFill>
                  <a:srgbClr val="000090"/>
                </a:solidFill>
              </a:rPr>
              <a:t>+</a:t>
            </a:r>
            <a:r>
              <a:rPr lang="en-US" sz="2000" dirty="0" smtClean="0">
                <a:solidFill>
                  <a:srgbClr val="000090"/>
                </a:solidFill>
              </a:rPr>
              <a:t> and N3/2</a:t>
            </a:r>
            <a:r>
              <a:rPr lang="en-US" sz="2000" baseline="30000" dirty="0" smtClean="0">
                <a:solidFill>
                  <a:srgbClr val="000090"/>
                </a:solidFill>
              </a:rPr>
              <a:t>+</a:t>
            </a:r>
            <a:r>
              <a:rPr lang="en-US" sz="2000" dirty="0" smtClean="0">
                <a:solidFill>
                  <a:srgbClr val="000090"/>
                </a:solidFill>
              </a:rPr>
              <a:t> states compared to QM projections?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 - Transition form factors in </a:t>
            </a:r>
            <a:r>
              <a:rPr lang="en-US" sz="2000" dirty="0" err="1" smtClean="0">
                <a:solidFill>
                  <a:srgbClr val="000090"/>
                </a:solidFill>
              </a:rPr>
              <a:t>electroproduction</a:t>
            </a:r>
            <a:r>
              <a:rPr lang="en-US" sz="2000" dirty="0" smtClean="0">
                <a:solidFill>
                  <a:srgbClr val="000090"/>
                </a:solidFill>
              </a:rPr>
              <a:t> have different Q</a:t>
            </a:r>
            <a:r>
              <a:rPr lang="en-US" sz="2000" baseline="30000" dirty="0" smtClean="0">
                <a:solidFill>
                  <a:srgbClr val="000090"/>
                </a:solidFill>
              </a:rPr>
              <a:t>2</a:t>
            </a:r>
            <a:r>
              <a:rPr lang="en-US" sz="2000" dirty="0" smtClean="0">
                <a:solidFill>
                  <a:srgbClr val="000090"/>
                </a:solidFill>
              </a:rPr>
              <a:t> dependence  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92886" y="914400"/>
            <a:ext cx="3520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90"/>
                </a:solidFill>
              </a:rPr>
              <a:t>T. Barnes and F.E. Close,  PLB128, 277 (1983) </a:t>
            </a:r>
            <a:endParaRPr lang="en-US" sz="1400" i="1" dirty="0">
              <a:solidFill>
                <a:srgbClr val="00009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65624" y="1263134"/>
            <a:ext cx="702123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LQCD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151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  <a:latin typeface="+mn-lt"/>
                <a:cs typeface="Arial"/>
              </a:rPr>
              <a:t>Separating Q</a:t>
            </a:r>
            <a:r>
              <a:rPr lang="en-US" sz="3600" b="1" baseline="30000" dirty="0" smtClean="0">
                <a:solidFill>
                  <a:srgbClr val="000090"/>
                </a:solidFill>
                <a:latin typeface="+mn-lt"/>
                <a:cs typeface="Arial"/>
              </a:rPr>
              <a:t>3</a:t>
            </a:r>
            <a:r>
              <a:rPr lang="en-US" sz="3600" b="1" dirty="0" smtClean="0">
                <a:solidFill>
                  <a:srgbClr val="000090"/>
                </a:solidFill>
                <a:latin typeface="+mn-lt"/>
                <a:cs typeface="Arial"/>
              </a:rPr>
              <a:t>G from Q</a:t>
            </a:r>
            <a:r>
              <a:rPr lang="en-US" sz="3600" b="1" baseline="30000" dirty="0" smtClean="0">
                <a:solidFill>
                  <a:srgbClr val="000090"/>
                </a:solidFill>
                <a:latin typeface="+mn-lt"/>
                <a:cs typeface="Arial"/>
              </a:rPr>
              <a:t>3</a:t>
            </a:r>
            <a:r>
              <a:rPr lang="en-US" sz="3600" b="1" dirty="0" smtClean="0">
                <a:solidFill>
                  <a:srgbClr val="000090"/>
                </a:solidFill>
                <a:latin typeface="+mn-lt"/>
                <a:cs typeface="Arial"/>
              </a:rPr>
              <a:t> states?</a:t>
            </a:r>
            <a:endParaRPr lang="en-US" sz="3600" b="1" dirty="0">
              <a:solidFill>
                <a:srgbClr val="000090"/>
              </a:solidFill>
              <a:latin typeface="+mn-lt"/>
              <a:cs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 r="50861"/>
          <a:stretch>
            <a:fillRect/>
          </a:stretch>
        </p:blipFill>
        <p:spPr>
          <a:xfrm>
            <a:off x="355600" y="1966558"/>
            <a:ext cx="3187700" cy="307905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1072529" y="3342978"/>
            <a:ext cx="2394926" cy="1588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F76F-6859-6947-BF10-2C7479C11393}" type="datetime1">
              <a:rPr lang="en-US" smtClean="0"/>
              <a:pPr/>
              <a:t>6/7/13</a:t>
            </a:fld>
            <a:endParaRPr lang="en-US"/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1775046" y="5437012"/>
            <a:ext cx="518919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For hybrid “Roper”, transverse amplitude A</a:t>
            </a:r>
            <a:r>
              <a:rPr lang="en-US" baseline="-25000" dirty="0" smtClean="0">
                <a:solidFill>
                  <a:srgbClr val="000090"/>
                </a:solidFill>
              </a:rPr>
              <a:t>1/2</a:t>
            </a:r>
            <a:r>
              <a:rPr lang="en-US" dirty="0" smtClean="0">
                <a:solidFill>
                  <a:srgbClr val="000090"/>
                </a:solidFill>
              </a:rPr>
              <a:t>(Q</a:t>
            </a:r>
            <a:r>
              <a:rPr lang="en-US" baseline="30000" dirty="0" smtClean="0">
                <a:solidFill>
                  <a:srgbClr val="000090"/>
                </a:solidFill>
              </a:rPr>
              <a:t>2</a:t>
            </a:r>
            <a:r>
              <a:rPr lang="en-US" dirty="0" smtClean="0">
                <a:solidFill>
                  <a:srgbClr val="000090"/>
                </a:solidFill>
              </a:rPr>
              <a:t>) drops off faster with Q</a:t>
            </a:r>
            <a:r>
              <a:rPr lang="en-US" baseline="30000" dirty="0" smtClean="0">
                <a:solidFill>
                  <a:srgbClr val="000090"/>
                </a:solidFill>
              </a:rPr>
              <a:t>2</a:t>
            </a:r>
            <a:r>
              <a:rPr lang="en-US" dirty="0" smtClean="0">
                <a:solidFill>
                  <a:srgbClr val="000090"/>
                </a:solidFill>
              </a:rPr>
              <a:t>, and S</a:t>
            </a:r>
            <a:r>
              <a:rPr lang="en-US" baseline="-25000" dirty="0" smtClean="0">
                <a:solidFill>
                  <a:srgbClr val="000090"/>
                </a:solidFill>
              </a:rPr>
              <a:t>1/2</a:t>
            </a:r>
            <a:r>
              <a:rPr lang="en-US" dirty="0" smtClean="0">
                <a:solidFill>
                  <a:srgbClr val="000090"/>
                </a:solidFill>
              </a:rPr>
              <a:t>(Q</a:t>
            </a:r>
            <a:r>
              <a:rPr lang="en-US" baseline="30000" dirty="0" smtClean="0">
                <a:solidFill>
                  <a:srgbClr val="000090"/>
                </a:solidFill>
              </a:rPr>
              <a:t>2</a:t>
            </a:r>
            <a:r>
              <a:rPr lang="en-US" dirty="0" smtClean="0">
                <a:solidFill>
                  <a:srgbClr val="000090"/>
                </a:solidFill>
              </a:rPr>
              <a:t>) ~ 0. 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920750" y="1139668"/>
            <a:ext cx="6956264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i="1" dirty="0" smtClean="0">
                <a:solidFill>
                  <a:srgbClr val="000090"/>
                </a:solidFill>
              </a:rPr>
              <a:t>Z.P. Li, </a:t>
            </a:r>
            <a:r>
              <a:rPr lang="en-US" sz="1400" i="1" dirty="0" err="1" smtClean="0">
                <a:solidFill>
                  <a:srgbClr val="000090"/>
                </a:solidFill>
              </a:rPr>
              <a:t>V.Burkert</a:t>
            </a:r>
            <a:r>
              <a:rPr lang="en-US" sz="1400" i="1" dirty="0" smtClean="0">
                <a:solidFill>
                  <a:srgbClr val="000090"/>
                </a:solidFill>
              </a:rPr>
              <a:t>, </a:t>
            </a:r>
            <a:r>
              <a:rPr lang="en-US" sz="1400" i="1" dirty="0" err="1" smtClean="0">
                <a:solidFill>
                  <a:srgbClr val="000090"/>
                </a:solidFill>
              </a:rPr>
              <a:t>Zh</a:t>
            </a:r>
            <a:r>
              <a:rPr lang="en-US" sz="1400" i="1" dirty="0" smtClean="0">
                <a:solidFill>
                  <a:srgbClr val="000090"/>
                </a:solidFill>
              </a:rPr>
              <a:t>. Li, PRD46 (1992)70;  C.E. Carlson, N. </a:t>
            </a:r>
            <a:r>
              <a:rPr lang="en-US" sz="1400" i="1" dirty="0" err="1" smtClean="0">
                <a:solidFill>
                  <a:srgbClr val="000090"/>
                </a:solidFill>
              </a:rPr>
              <a:t>Mukhopadhyay</a:t>
            </a:r>
            <a:r>
              <a:rPr lang="en-US" sz="1400" i="1" dirty="0" smtClean="0">
                <a:solidFill>
                  <a:srgbClr val="000090"/>
                </a:solidFill>
              </a:rPr>
              <a:t>, PRL 67, 3745, 1991</a:t>
            </a:r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rcRect l="50093"/>
          <a:stretch>
            <a:fillRect/>
          </a:stretch>
        </p:blipFill>
        <p:spPr>
          <a:xfrm>
            <a:off x="3860800" y="1995825"/>
            <a:ext cx="3235164" cy="307681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775046" y="3508831"/>
            <a:ext cx="452918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q</a:t>
            </a:r>
            <a:r>
              <a:rPr lang="en-US" sz="1400" baseline="30000" dirty="0" smtClean="0"/>
              <a:t>3</a:t>
            </a:r>
            <a:r>
              <a:rPr lang="en-US" sz="1400" dirty="0" smtClean="0">
                <a:solidFill>
                  <a:srgbClr val="FF0000"/>
                </a:solidFill>
              </a:rPr>
              <a:t>G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93473" y="3767218"/>
            <a:ext cx="452918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q</a:t>
            </a:r>
            <a:r>
              <a:rPr lang="en-US" sz="1400" baseline="30000" dirty="0" smtClean="0"/>
              <a:t>3</a:t>
            </a:r>
            <a:r>
              <a:rPr lang="en-US" sz="1400" dirty="0" smtClean="0">
                <a:solidFill>
                  <a:srgbClr val="FF0000"/>
                </a:solidFill>
              </a:rPr>
              <a:t>G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7" name="Group 59"/>
          <p:cNvGrpSpPr/>
          <p:nvPr/>
        </p:nvGrpSpPr>
        <p:grpSpPr>
          <a:xfrm>
            <a:off x="7626023" y="2249825"/>
            <a:ext cx="1229537" cy="2105064"/>
            <a:chOff x="7419961" y="2458801"/>
            <a:chExt cx="1229537" cy="2105064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/>
            <a:srcRect l="52973" t="4641"/>
            <a:stretch>
              <a:fillRect/>
            </a:stretch>
          </p:blipFill>
          <p:spPr>
            <a:xfrm>
              <a:off x="7419961" y="2458801"/>
              <a:ext cx="1219200" cy="10436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/>
            <a:srcRect t="4641" r="52905"/>
            <a:stretch>
              <a:fillRect/>
            </a:stretch>
          </p:blipFill>
          <p:spPr>
            <a:xfrm>
              <a:off x="7428526" y="3520181"/>
              <a:ext cx="1220972" cy="104368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>
          <a:xfrm>
            <a:off x="3340100" y="4337387"/>
            <a:ext cx="2133600" cy="365125"/>
          </a:xfrm>
        </p:spPr>
        <p:txBody>
          <a:bodyPr/>
          <a:lstStyle/>
          <a:p>
            <a:fld id="{E80C7409-9C6E-D246-B024-25924BB4FED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24200" y="1562100"/>
            <a:ext cx="329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Lowest mass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QQQ</a:t>
            </a:r>
            <a:r>
              <a:rPr lang="en-US" dirty="0" smtClean="0">
                <a:solidFill>
                  <a:srgbClr val="FF0000"/>
                </a:solidFill>
              </a:rPr>
              <a:t>G </a:t>
            </a:r>
            <a:r>
              <a:rPr lang="en-US" dirty="0" smtClean="0"/>
              <a:t>state N1/2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4" grpId="0" animBg="1"/>
      <p:bldP spid="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462"/>
            <a:ext cx="8229600" cy="8556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Conclusions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181100"/>
            <a:ext cx="8420100" cy="47879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Community achieved important milestone in the search for new baryon states from </a:t>
            </a:r>
            <a:r>
              <a:rPr lang="en-US" dirty="0" err="1" smtClean="0">
                <a:solidFill>
                  <a:srgbClr val="000090"/>
                </a:solidFill>
              </a:rPr>
              <a:t>photoproduction</a:t>
            </a:r>
            <a:r>
              <a:rPr lang="en-US" dirty="0" smtClean="0">
                <a:solidFill>
                  <a:srgbClr val="000090"/>
                </a:solidFill>
              </a:rPr>
              <a:t> – 6 new candidates, 2 almost certain in RPP 2012.  Two further confirmations for N(1900)3/2</a:t>
            </a:r>
            <a:r>
              <a:rPr lang="en-US" baseline="30000" dirty="0" smtClean="0">
                <a:solidFill>
                  <a:srgbClr val="000090"/>
                </a:solidFill>
              </a:rPr>
              <a:t>+</a:t>
            </a:r>
            <a:r>
              <a:rPr lang="en-US" dirty="0" smtClean="0">
                <a:solidFill>
                  <a:srgbClr val="000090"/>
                </a:solidFill>
              </a:rPr>
              <a:t>.</a:t>
            </a:r>
            <a:endParaRPr lang="en-US" baseline="30000" dirty="0" smtClean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Precise new data including double polarization data available or soon to be available, some data sets are “complete”.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BES III – finds evidence for 2 new high mass N* states. 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Precise </a:t>
            </a:r>
            <a:r>
              <a:rPr lang="en-US" dirty="0" err="1" smtClean="0">
                <a:solidFill>
                  <a:srgbClr val="000090"/>
                </a:solidFill>
              </a:rPr>
              <a:t>φ</a:t>
            </a:r>
            <a:r>
              <a:rPr lang="en-US" dirty="0" smtClean="0">
                <a:solidFill>
                  <a:srgbClr val="000090"/>
                </a:solidFill>
              </a:rPr>
              <a:t> and </a:t>
            </a:r>
            <a:r>
              <a:rPr lang="en-US" dirty="0" err="1" smtClean="0">
                <a:solidFill>
                  <a:srgbClr val="000090"/>
                </a:solidFill>
              </a:rPr>
              <a:t>ω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photoproduction</a:t>
            </a:r>
            <a:r>
              <a:rPr lang="en-US" dirty="0" smtClean="0">
                <a:solidFill>
                  <a:srgbClr val="000090"/>
                </a:solidFill>
              </a:rPr>
              <a:t> data available, can constrain the PWA in the search for high mass states. Should be included in coupled-channel PWA.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Transition form factors have sensitivity to the underlying degrees of freedom and are essential in identifying the nature of states, MB or (QQQ)QQ-bar contributions are important and decreasing with increasing Q</a:t>
            </a:r>
            <a:r>
              <a:rPr lang="en-US" baseline="30000" dirty="0" smtClean="0">
                <a:solidFill>
                  <a:srgbClr val="000090"/>
                </a:solidFill>
              </a:rPr>
              <a:t>2</a:t>
            </a:r>
            <a:r>
              <a:rPr lang="en-US" dirty="0" smtClean="0">
                <a:solidFill>
                  <a:srgbClr val="00009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The Q</a:t>
            </a:r>
            <a:r>
              <a:rPr lang="en-US" baseline="30000" dirty="0" smtClean="0">
                <a:solidFill>
                  <a:srgbClr val="000090"/>
                </a:solidFill>
              </a:rPr>
              <a:t>2</a:t>
            </a:r>
            <a:r>
              <a:rPr lang="en-US" dirty="0" smtClean="0">
                <a:solidFill>
                  <a:srgbClr val="000090"/>
                </a:solidFill>
              </a:rPr>
              <a:t> dependence of resonance transition form factors may be employed to separate hybrid baryons from ordinary baryons.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67F3-9A2D-6C4D-92DA-3D40925FBBB6}" type="datetime1">
              <a:rPr lang="en-US" smtClean="0"/>
              <a:pPr/>
              <a:t>6/7/13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idx="1"/>
          </p:nvPr>
        </p:nvSpPr>
        <p:spPr>
          <a:xfrm>
            <a:off x="63500" y="1397000"/>
            <a:ext cx="4623562" cy="222504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</a:rPr>
              <a:t>Precision measurements of photo-induced processes in wide kinematics, e.g. 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 pitchFamily="-112" charset="0"/>
                <a:cs typeface="Times New Roman"/>
              </a:rPr>
              <a:t>→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n-US" dirty="0" smtClean="0">
                <a:solidFill>
                  <a:srgbClr val="FF0000"/>
                </a:solidFill>
              </a:rPr>
              <a:t>N, </a:t>
            </a:r>
            <a:r>
              <a:rPr lang="el-GR" dirty="0" smtClean="0">
                <a:solidFill>
                  <a:srgbClr val="FF0000"/>
                </a:solidFill>
              </a:rPr>
              <a:t>η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, KY, .., 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 pitchFamily="-112" charset="0"/>
                <a:cs typeface="Times New Roman"/>
              </a:rPr>
              <a:t>→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n-US" dirty="0" smtClean="0">
                <a:solidFill>
                  <a:srgbClr val="FF0000"/>
                </a:solidFill>
              </a:rPr>
              <a:t>N, K</a:t>
            </a: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Y</a:t>
            </a: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, .. </a:t>
            </a:r>
            <a:endParaRPr lang="en-US" dirty="0" smtClean="0">
              <a:solidFill>
                <a:srgbClr val="000090"/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00009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</a:rPr>
              <a:t>Polarization observables are essential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endParaRPr lang="en-US" sz="2400" dirty="0" smtClean="0">
              <a:latin typeface="+mj-lt"/>
              <a:ea typeface="ＭＳ Ｐゴシック" pitchFamily="-112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  <a:latin typeface="+mj-lt"/>
              </a:rPr>
              <a:t>More complex reactions, e.g.  </a:t>
            </a:r>
            <a:r>
              <a:rPr lang="el-GR" dirty="0">
                <a:solidFill>
                  <a:srgbClr val="FF0000"/>
                </a:solidFill>
                <a:latin typeface="+mj-lt"/>
                <a:cs typeface="Times New Roman"/>
              </a:rPr>
              <a:t>γ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p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j-lt"/>
                <a:ea typeface="Times New Roman" pitchFamily="-112" charset="0"/>
                <a:cs typeface="Times New Roman"/>
              </a:rPr>
              <a:t>→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+mj-lt"/>
                <a:ea typeface="Times New Roman" pitchFamily="-112" charset="0"/>
                <a:cs typeface="Times New Roman" pitchFamily="-112" charset="0"/>
              </a:rPr>
              <a:t>ω</a:t>
            </a:r>
            <a:r>
              <a:rPr lang="en-US" dirty="0" err="1" smtClean="0">
                <a:solidFill>
                  <a:srgbClr val="FF0000"/>
                </a:solidFill>
                <a:latin typeface="+mj-lt"/>
                <a:ea typeface="Times New Roman" pitchFamily="-112" charset="0"/>
                <a:cs typeface="Times New Roman" pitchFamily="-112" charset="0"/>
              </a:rPr>
              <a:t>p</a:t>
            </a:r>
            <a:r>
              <a:rPr lang="en-US" dirty="0">
                <a:solidFill>
                  <a:srgbClr val="FF0000"/>
                </a:solidFill>
                <a:latin typeface="+mj-lt"/>
                <a:ea typeface="Times New Roman" pitchFamily="-112" charset="0"/>
                <a:cs typeface="Times New Roman" pitchFamily="-112" charset="0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j-lt"/>
                <a:ea typeface="Times New Roman" pitchFamily="-112" charset="0"/>
                <a:cs typeface="Times New Roman" pitchFamily="-112" charset="0"/>
              </a:rPr>
              <a:t>pφ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Times New Roman" pitchFamily="-112" charset="0"/>
                <a:cs typeface="Times New Roman" pitchFamily="-112" charset="0"/>
              </a:rPr>
              <a:t>, </a:t>
            </a:r>
            <a:r>
              <a:rPr lang="el-GR" dirty="0" smtClean="0">
                <a:solidFill>
                  <a:srgbClr val="FF0000"/>
                </a:solidFill>
                <a:latin typeface="+mj-lt"/>
              </a:rPr>
              <a:t>ππ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p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Times New Roman" pitchFamily="-112" charset="0"/>
                <a:cs typeface="Times New Roman" pitchFamily="-112" charset="0"/>
              </a:rPr>
              <a:t>, ηπN, K*Y, .. </a:t>
            </a:r>
            <a:r>
              <a:rPr lang="en-US" dirty="0" smtClean="0">
                <a:solidFill>
                  <a:srgbClr val="000090"/>
                </a:solidFill>
                <a:latin typeface="+mj-lt"/>
                <a:ea typeface="Times New Roman" pitchFamily="-112" charset="0"/>
                <a:cs typeface="Times New Roman" pitchFamily="-112" charset="0"/>
              </a:rPr>
              <a:t>may be sensitive to high mass states through direct transition to ground state or through cascade decays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000090"/>
                </a:solidFill>
              </a:rPr>
              <a:t>Experimental search for new states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9850"/>
            <a:ext cx="2133600" cy="365125"/>
          </a:xfrm>
        </p:spPr>
        <p:txBody>
          <a:bodyPr/>
          <a:lstStyle/>
          <a:p>
            <a:fld id="{3C04B2B1-2B8B-8348-8BD7-1F74EA47F323}" type="datetime1">
              <a:rPr lang="en-US" smtClean="0"/>
              <a:pPr/>
              <a:t>6/7/13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5302781" y="5651500"/>
            <a:ext cx="3626060" cy="657999"/>
            <a:chOff x="1314981" y="5486400"/>
            <a:chExt cx="3626060" cy="657999"/>
          </a:xfrm>
        </p:grpSpPr>
        <p:sp>
          <p:nvSpPr>
            <p:cNvPr id="54" name="TextBox 53"/>
            <p:cNvSpPr txBox="1"/>
            <p:nvPr/>
          </p:nvSpPr>
          <p:spPr>
            <a:xfrm>
              <a:off x="1314981" y="5498068"/>
              <a:ext cx="12199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  <a:latin typeface="Calibri"/>
                  <a:cs typeface="Calibri"/>
                </a:rPr>
                <a:t>Hadronic </a:t>
              </a:r>
            </a:p>
            <a:p>
              <a:r>
                <a:rPr lang="en-US" sz="1800" dirty="0" smtClean="0">
                  <a:solidFill>
                    <a:srgbClr val="0000FF"/>
                  </a:solidFill>
                  <a:latin typeface="Calibri"/>
                  <a:cs typeface="Calibri"/>
                </a:rPr>
                <a:t>production</a:t>
              </a:r>
              <a:endParaRPr lang="en-US" sz="1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32746" y="5486400"/>
              <a:ext cx="17082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Calibri"/>
                  <a:cs typeface="Calibri"/>
                </a:rPr>
                <a:t>Electromagnetic </a:t>
              </a:r>
            </a:p>
            <a:p>
              <a:r>
                <a:rPr lang="en-US" sz="1800" dirty="0" smtClean="0">
                  <a:solidFill>
                    <a:srgbClr val="FF0000"/>
                  </a:solidFill>
                  <a:latin typeface="Calibri"/>
                  <a:cs typeface="Calibri"/>
                </a:rPr>
                <a:t>production</a:t>
              </a:r>
              <a:endParaRPr lang="en-US" sz="180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172200" y="1140460"/>
            <a:ext cx="1402080" cy="4511040"/>
            <a:chOff x="6172200" y="1140460"/>
            <a:chExt cx="1402080" cy="4511040"/>
          </a:xfrm>
        </p:grpSpPr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6275832" y="5160772"/>
              <a:ext cx="1191768" cy="4907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40"/>
            <p:cNvGrpSpPr/>
            <p:nvPr/>
          </p:nvGrpSpPr>
          <p:grpSpPr>
            <a:xfrm rot="16200000">
              <a:off x="6307519" y="3040442"/>
              <a:ext cx="1104138" cy="3176"/>
              <a:chOff x="685800" y="4341812"/>
              <a:chExt cx="1600200" cy="3176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685800" y="4343400"/>
                <a:ext cx="16002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1447800" y="4341812"/>
                <a:ext cx="76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Oval 5"/>
            <p:cNvSpPr>
              <a:spLocks noChangeAspect="1"/>
            </p:cNvSpPr>
            <p:nvPr/>
          </p:nvSpPr>
          <p:spPr>
            <a:xfrm>
              <a:off x="6172200" y="1140460"/>
              <a:ext cx="1402080" cy="548640"/>
            </a:xfrm>
            <a:prstGeom prst="ellipse">
              <a:avLst/>
            </a:prstGeom>
            <a:solidFill>
              <a:srgbClr val="FCD5B5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QCD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22720" y="5175190"/>
              <a:ext cx="625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  <a:latin typeface="Calibri"/>
                  <a:cs typeface="Calibri"/>
                </a:rPr>
                <a:t>Data</a:t>
              </a:r>
              <a:endParaRPr lang="en-US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26998" y="3701864"/>
            <a:ext cx="585470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- I.G. </a:t>
            </a:r>
            <a:r>
              <a:rPr lang="en-US" sz="1400" i="1" dirty="0" err="1" smtClean="0"/>
              <a:t>Aznauryan</a:t>
            </a:r>
            <a:r>
              <a:rPr lang="en-US" sz="1400" i="1" dirty="0" smtClean="0"/>
              <a:t>, et al. (White Paper), Int. J. Mod. Phys. E, 22, 1330015 (2013) </a:t>
            </a:r>
          </a:p>
          <a:p>
            <a:r>
              <a:rPr lang="en-US" sz="1400" i="1" dirty="0" smtClean="0"/>
              <a:t>- V. </a:t>
            </a:r>
            <a:r>
              <a:rPr lang="en-US" sz="1400" i="1" dirty="0" err="1" smtClean="0"/>
              <a:t>Crede</a:t>
            </a:r>
            <a:r>
              <a:rPr lang="en-US" sz="1400" i="1" dirty="0" smtClean="0"/>
              <a:t>, W. Roberts, arXiv:1302.7299 (2013) </a:t>
            </a:r>
          </a:p>
          <a:p>
            <a:r>
              <a:rPr lang="en-US" sz="1400" i="1" dirty="0" smtClean="0"/>
              <a:t>- I.G. </a:t>
            </a:r>
            <a:r>
              <a:rPr lang="en-US" sz="1400" i="1" dirty="0" err="1" smtClean="0"/>
              <a:t>Aznauryan</a:t>
            </a:r>
            <a:r>
              <a:rPr lang="en-US" sz="1400" i="1" dirty="0" smtClean="0"/>
              <a:t>, V. D. Burkert, </a:t>
            </a:r>
            <a:r>
              <a:rPr lang="en-US" sz="1400" i="1" dirty="0" err="1" smtClean="0"/>
              <a:t>Prog</a:t>
            </a:r>
            <a:r>
              <a:rPr lang="en-US" sz="1400" i="1" dirty="0" smtClean="0"/>
              <a:t>. Part. </a:t>
            </a:r>
            <a:r>
              <a:rPr lang="en-US" sz="1400" i="1" dirty="0" err="1" smtClean="0"/>
              <a:t>Nucl</a:t>
            </a:r>
            <a:r>
              <a:rPr lang="en-US" sz="1400" i="1" dirty="0" smtClean="0"/>
              <a:t>. Phys. 67, 1 (2012)</a:t>
            </a:r>
          </a:p>
          <a:p>
            <a:r>
              <a:rPr lang="en-US" sz="1400" i="1" dirty="0" smtClean="0"/>
              <a:t>- L. </a:t>
            </a:r>
            <a:r>
              <a:rPr lang="en-US" sz="1400" i="1" dirty="0" err="1" smtClean="0"/>
              <a:t>Tiator</a:t>
            </a:r>
            <a:r>
              <a:rPr lang="en-US" sz="1400" i="1" dirty="0" smtClean="0"/>
              <a:t>, D. </a:t>
            </a:r>
            <a:r>
              <a:rPr lang="en-US" sz="1400" i="1" dirty="0" err="1" smtClean="0"/>
              <a:t>Drechsel</a:t>
            </a:r>
            <a:r>
              <a:rPr lang="en-US" sz="1400" i="1" dirty="0" smtClean="0"/>
              <a:t>, S. </a:t>
            </a:r>
            <a:r>
              <a:rPr lang="en-US" sz="1400" i="1" dirty="0" err="1" smtClean="0"/>
              <a:t>Kamalov</a:t>
            </a:r>
            <a:r>
              <a:rPr lang="en-US" sz="1400" i="1" dirty="0" smtClean="0"/>
              <a:t>, M. </a:t>
            </a:r>
            <a:r>
              <a:rPr lang="en-US" sz="1400" i="1" dirty="0" err="1" smtClean="0"/>
              <a:t>Vanderhaeghen</a:t>
            </a:r>
            <a:r>
              <a:rPr lang="en-US" sz="1400" i="1" dirty="0" smtClean="0"/>
              <a:t>,</a:t>
            </a:r>
          </a:p>
          <a:p>
            <a:r>
              <a:rPr lang="en-US" sz="1400" i="1" dirty="0" smtClean="0"/>
              <a:t>  Eur. Phys. J. ST198 (2011)</a:t>
            </a:r>
          </a:p>
          <a:p>
            <a:r>
              <a:rPr lang="en-US" sz="1400" i="1" dirty="0" smtClean="0"/>
              <a:t>- E. </a:t>
            </a:r>
            <a:r>
              <a:rPr lang="en-US" sz="1400" i="1" dirty="0" err="1" smtClean="0"/>
              <a:t>Klempt</a:t>
            </a:r>
            <a:r>
              <a:rPr lang="en-US" sz="1400" i="1" dirty="0" smtClean="0"/>
              <a:t>, J.M. Richard, Rev. Mod. Phys. 82, 1095 (2010)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07617" y="5283024"/>
            <a:ext cx="4154045" cy="64633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ea typeface="Times New Roman" pitchFamily="-112" charset="0"/>
                <a:cs typeface="Times New Roman" pitchFamily="-112" charset="0"/>
              </a:rPr>
              <a:t>Engagement of groups to extract physics in theoretically sound analyses is essential.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636262" y="1608753"/>
            <a:ext cx="4418076" cy="1292683"/>
            <a:chOff x="4483862" y="1608753"/>
            <a:chExt cx="4418076" cy="1292683"/>
          </a:xfrm>
        </p:grpSpPr>
        <p:grpSp>
          <p:nvGrpSpPr>
            <p:cNvPr id="19" name="Group 25"/>
            <p:cNvGrpSpPr/>
            <p:nvPr/>
          </p:nvGrpSpPr>
          <p:grpSpPr>
            <a:xfrm rot="8251937">
              <a:off x="5211820" y="1923197"/>
              <a:ext cx="1104138" cy="3176"/>
              <a:chOff x="685800" y="4341812"/>
              <a:chExt cx="1600200" cy="3176"/>
            </a:xfrm>
          </p:grpSpPr>
          <p:cxnSp>
            <p:nvCxnSpPr>
              <p:cNvPr id="43" name="Straight Connector 13"/>
              <p:cNvCxnSpPr/>
              <p:nvPr/>
            </p:nvCxnSpPr>
            <p:spPr>
              <a:xfrm>
                <a:off x="685800" y="4343400"/>
                <a:ext cx="1600200" cy="1588"/>
              </a:xfrm>
              <a:prstGeom prst="line">
                <a:avLst/>
              </a:prstGeom>
              <a:effectLst>
                <a:outerShdw blurRad="50800" dir="2700000" algn="br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1447800" y="4341812"/>
                <a:ext cx="76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34"/>
            <p:cNvGrpSpPr/>
            <p:nvPr/>
          </p:nvGrpSpPr>
          <p:grpSpPr>
            <a:xfrm>
              <a:off x="5525262" y="2447925"/>
              <a:ext cx="1104138" cy="3176"/>
              <a:chOff x="685800" y="4341812"/>
              <a:chExt cx="1600200" cy="3176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685800" y="4343400"/>
                <a:ext cx="16002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1447800" y="4341812"/>
                <a:ext cx="76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20"/>
            <p:cNvSpPr/>
            <p:nvPr/>
          </p:nvSpPr>
          <p:spPr>
            <a:xfrm>
              <a:off x="4483862" y="2222501"/>
              <a:ext cx="1143000" cy="4572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32"/>
            <p:cNvGrpSpPr/>
            <p:nvPr/>
          </p:nvGrpSpPr>
          <p:grpSpPr>
            <a:xfrm>
              <a:off x="6858000" y="2222500"/>
              <a:ext cx="2043938" cy="457200"/>
              <a:chOff x="4610862" y="2514600"/>
              <a:chExt cx="2043938" cy="457200"/>
            </a:xfrm>
          </p:grpSpPr>
          <p:grpSp>
            <p:nvGrpSpPr>
              <p:cNvPr id="37" name="Group 29"/>
              <p:cNvGrpSpPr/>
              <p:nvPr/>
            </p:nvGrpSpPr>
            <p:grpSpPr>
              <a:xfrm rot="10800000">
                <a:off x="4610862" y="2743200"/>
                <a:ext cx="1104138" cy="3176"/>
                <a:chOff x="685800" y="4341812"/>
                <a:chExt cx="1600200" cy="3176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685800" y="4343400"/>
                  <a:ext cx="16002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1447800" y="4341812"/>
                  <a:ext cx="762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Oval 7"/>
              <p:cNvSpPr/>
              <p:nvPr/>
            </p:nvSpPr>
            <p:spPr>
              <a:xfrm>
                <a:off x="5511800" y="2514600"/>
                <a:ext cx="1143000" cy="4572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90"/>
                    </a:solidFill>
                  </a:rPr>
                  <a:t>Models</a:t>
                </a:r>
                <a:endParaRPr lang="en-US" sz="1600" dirty="0">
                  <a:solidFill>
                    <a:srgbClr val="000090"/>
                  </a:solidFill>
                </a:endParaRPr>
              </a:p>
            </p:txBody>
          </p:sp>
        </p:grpSp>
        <p:sp>
          <p:nvSpPr>
            <p:cNvPr id="24" name="Oval 8"/>
            <p:cNvSpPr>
              <a:spLocks noChangeAspect="1"/>
            </p:cNvSpPr>
            <p:nvPr/>
          </p:nvSpPr>
          <p:spPr>
            <a:xfrm>
              <a:off x="6260733" y="2046231"/>
              <a:ext cx="955817" cy="855205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16200000" flipH="1">
              <a:off x="7294588" y="1530716"/>
              <a:ext cx="680701" cy="83677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48200" y="2222500"/>
              <a:ext cx="702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  <a:latin typeface="Calibri"/>
                  <a:cs typeface="Calibri"/>
                </a:rPr>
                <a:t>LQCD</a:t>
              </a:r>
              <a:endParaRPr lang="en-US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  <p:grpSp>
          <p:nvGrpSpPr>
            <p:cNvPr id="33" name="Group 61"/>
            <p:cNvGrpSpPr/>
            <p:nvPr/>
          </p:nvGrpSpPr>
          <p:grpSpPr>
            <a:xfrm>
              <a:off x="6477000" y="2489960"/>
              <a:ext cx="533400" cy="183390"/>
              <a:chOff x="4038600" y="2782060"/>
              <a:chExt cx="533400" cy="18339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4038600" y="2963862"/>
                <a:ext cx="533400" cy="1588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4255674" y="2793586"/>
                <a:ext cx="175452" cy="152400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6501066" y="2605460"/>
              <a:ext cx="5070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N-N</a:t>
              </a:r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*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413133" y="3418840"/>
            <a:ext cx="2688957" cy="1741932"/>
            <a:chOff x="6413133" y="3418840"/>
            <a:chExt cx="2688957" cy="1741932"/>
          </a:xfrm>
        </p:grpSpPr>
        <p:cxnSp>
          <p:nvCxnSpPr>
            <p:cNvPr id="14" name="Straight Connector 13"/>
            <p:cNvCxnSpPr>
              <a:stCxn id="27" idx="0"/>
            </p:cNvCxnSpPr>
            <p:nvPr/>
          </p:nvCxnSpPr>
          <p:spPr>
            <a:xfrm rot="16200000" flipV="1">
              <a:off x="6426011" y="4715067"/>
              <a:ext cx="880871" cy="105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>
              <a:off x="6832505" y="4831176"/>
              <a:ext cx="5257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68"/>
            <p:cNvGrpSpPr>
              <a:grpSpLocks noChangeAspect="1"/>
            </p:cNvGrpSpPr>
            <p:nvPr/>
          </p:nvGrpSpPr>
          <p:grpSpPr>
            <a:xfrm rot="18916671">
              <a:off x="7057807" y="4715878"/>
              <a:ext cx="1457462" cy="4200"/>
              <a:chOff x="685800" y="4341812"/>
              <a:chExt cx="1600200" cy="3176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85800" y="4343400"/>
                <a:ext cx="1600200" cy="1588"/>
              </a:xfrm>
              <a:prstGeom prst="line">
                <a:avLst/>
              </a:prstGeom>
              <a:effectLst>
                <a:outerShdw blurRad="50800" dir="2700000" algn="br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1447800" y="4341812"/>
                <a:ext cx="76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46"/>
            <p:cNvGrpSpPr/>
            <p:nvPr/>
          </p:nvGrpSpPr>
          <p:grpSpPr>
            <a:xfrm>
              <a:off x="7201662" y="3898900"/>
              <a:ext cx="1104138" cy="1588"/>
              <a:chOff x="685800" y="4268788"/>
              <a:chExt cx="1600200" cy="1588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685800" y="4268788"/>
                <a:ext cx="16002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1447800" y="4268788"/>
                <a:ext cx="76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43"/>
            <p:cNvGrpSpPr/>
            <p:nvPr/>
          </p:nvGrpSpPr>
          <p:grpSpPr>
            <a:xfrm rot="10800000">
              <a:off x="7125462" y="4051300"/>
              <a:ext cx="1104138" cy="3176"/>
              <a:chOff x="685800" y="4341812"/>
              <a:chExt cx="1600200" cy="3176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685800" y="4343400"/>
                <a:ext cx="16002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1447800" y="4341812"/>
                <a:ext cx="76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Oval 9"/>
            <p:cNvSpPr>
              <a:spLocks noChangeAspect="1"/>
            </p:cNvSpPr>
            <p:nvPr/>
          </p:nvSpPr>
          <p:spPr>
            <a:xfrm>
              <a:off x="6431280" y="3418840"/>
              <a:ext cx="842010" cy="1165860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8001000" y="3643630"/>
              <a:ext cx="1101090" cy="712470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77200" y="3756680"/>
              <a:ext cx="9468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90"/>
                  </a:solidFill>
                  <a:latin typeface="Calibri"/>
                  <a:cs typeface="Calibri"/>
                </a:rPr>
                <a:t>Amplitude </a:t>
              </a:r>
            </a:p>
            <a:p>
              <a:pPr algn="ctr"/>
              <a:r>
                <a:rPr lang="en-US" sz="1400" dirty="0" smtClean="0">
                  <a:solidFill>
                    <a:srgbClr val="000090"/>
                  </a:solidFill>
                  <a:latin typeface="Calibri"/>
                  <a:cs typeface="Calibri"/>
                </a:rPr>
                <a:t>analysis</a:t>
              </a:r>
              <a:endParaRPr lang="en-US" sz="14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13133" y="3746500"/>
              <a:ext cx="825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90"/>
                  </a:solidFill>
                  <a:latin typeface="Calibri"/>
                  <a:cs typeface="Calibri"/>
                </a:rPr>
                <a:t>Reaction</a:t>
              </a:r>
            </a:p>
            <a:p>
              <a:pPr algn="ctr"/>
              <a:r>
                <a:rPr lang="en-US" sz="1400" dirty="0" smtClean="0">
                  <a:solidFill>
                    <a:srgbClr val="000090"/>
                  </a:solidFill>
                  <a:latin typeface="Calibri"/>
                  <a:cs typeface="Calibri"/>
                </a:rPr>
                <a:t>Theory</a:t>
              </a:r>
              <a:endParaRPr lang="en-US" sz="14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583616" y="2106505"/>
            <a:ext cx="666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rgbClr val="000090"/>
                </a:solidFill>
              </a:rPr>
              <a:t>N*, </a:t>
            </a:r>
            <a:r>
              <a:rPr lang="en-US" sz="1400" u="sng" dirty="0" err="1" smtClean="0">
                <a:solidFill>
                  <a:srgbClr val="000090"/>
                </a:solidFill>
              </a:rPr>
              <a:t>Δ</a:t>
            </a:r>
            <a:r>
              <a:rPr lang="en-US" sz="1400" u="sng" dirty="0" smtClean="0">
                <a:solidFill>
                  <a:srgbClr val="000090"/>
                </a:solidFill>
              </a:rPr>
              <a:t>*</a:t>
            </a:r>
            <a:endParaRPr lang="en-US" sz="1400" u="sng" dirty="0">
              <a:solidFill>
                <a:srgbClr val="00009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 l="50885" t="31638" r="7143" b="16394"/>
          <a:stretch>
            <a:fillRect/>
          </a:stretch>
        </p:blipFill>
        <p:spPr>
          <a:xfrm>
            <a:off x="4800599" y="1631981"/>
            <a:ext cx="4177577" cy="459736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747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90"/>
                </a:solidFill>
                <a:cs typeface="Times New Roman"/>
              </a:rPr>
              <a:t>Strangeness production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n-US" sz="4000" b="1" dirty="0" err="1" smtClean="0">
                <a:solidFill>
                  <a:srgbClr val="FF0000"/>
                </a:solidFill>
              </a:rPr>
              <a:t>p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en-US" sz="4000" b="1" dirty="0" err="1" smtClean="0">
                <a:solidFill>
                  <a:srgbClr val="FF0000"/>
                </a:solidFill>
              </a:rPr>
              <a:t>K</a:t>
            </a:r>
            <a:r>
              <a:rPr lang="en-US" sz="4000" b="1" baseline="30000" dirty="0" err="1" smtClean="0">
                <a:solidFill>
                  <a:srgbClr val="FF0000"/>
                </a:solidFill>
              </a:rPr>
              <a:t>+</a:t>
            </a:r>
            <a:r>
              <a:rPr lang="en-US" sz="4000" b="1" dirty="0" err="1" smtClean="0">
                <a:solidFill>
                  <a:srgbClr val="FF0000"/>
                </a:solidFill>
              </a:rPr>
              <a:t>Λ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en-US" sz="4000" b="1" dirty="0" err="1" smtClean="0">
                <a:solidFill>
                  <a:srgbClr val="FF0000"/>
                </a:solidFill>
              </a:rPr>
              <a:t>K</a:t>
            </a:r>
            <a:r>
              <a:rPr lang="en-US" sz="4000" b="1" baseline="30000" dirty="0" err="1" smtClean="0">
                <a:solidFill>
                  <a:srgbClr val="FF0000"/>
                </a:solidFill>
              </a:rPr>
              <a:t>+</a:t>
            </a:r>
            <a:r>
              <a:rPr lang="en-US" sz="4000" b="1" dirty="0" err="1" smtClean="0">
                <a:solidFill>
                  <a:srgbClr val="FF0000"/>
                </a:solidFill>
              </a:rPr>
              <a:t>pπ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3767-92D1-4D48-AFBB-CF4762E96FAA}" type="datetime1">
              <a:rPr lang="en-US" smtClean="0"/>
              <a:pPr/>
              <a:t>6/7/13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50800" y="14097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 l="9039" t="23934" r="50379" b="15800"/>
          <a:stretch>
            <a:fillRect/>
          </a:stretch>
        </p:blipFill>
        <p:spPr>
          <a:xfrm>
            <a:off x="457200" y="1460500"/>
            <a:ext cx="4076700" cy="4508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98478" y="1000323"/>
            <a:ext cx="3043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90"/>
                </a:solidFill>
                <a:latin typeface="+mj-lt"/>
              </a:rPr>
              <a:t>A.V. </a:t>
            </a:r>
            <a:r>
              <a:rPr lang="en-US" sz="1400" i="1" dirty="0" err="1" smtClean="0">
                <a:solidFill>
                  <a:srgbClr val="000090"/>
                </a:solidFill>
                <a:latin typeface="+mj-lt"/>
              </a:rPr>
              <a:t>Anisovich</a:t>
            </a:r>
            <a:r>
              <a:rPr lang="en-US" sz="1400" i="1" dirty="0" smtClean="0">
                <a:solidFill>
                  <a:srgbClr val="000090"/>
                </a:solidFill>
                <a:latin typeface="+mj-lt"/>
              </a:rPr>
              <a:t> et al, EPJ A48, 15 (2012)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167" y="1000323"/>
            <a:ext cx="43619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0" i="1" dirty="0" smtClean="0">
                <a:solidFill>
                  <a:srgbClr val="000090"/>
                </a:solidFill>
                <a:latin typeface="+mj-lt"/>
              </a:rPr>
              <a:t>M. Mc </a:t>
            </a:r>
            <a:r>
              <a:rPr lang="en-US" sz="1400" b="0" i="1" dirty="0" err="1" smtClean="0">
                <a:solidFill>
                  <a:srgbClr val="000090"/>
                </a:solidFill>
                <a:latin typeface="+mj-lt"/>
              </a:rPr>
              <a:t>Cracken</a:t>
            </a:r>
            <a:r>
              <a:rPr lang="en-US" sz="1400" b="0" i="1" dirty="0" smtClean="0">
                <a:solidFill>
                  <a:srgbClr val="000090"/>
                </a:solidFill>
                <a:latin typeface="+mj-lt"/>
              </a:rPr>
              <a:t> et </a:t>
            </a:r>
            <a:r>
              <a:rPr lang="en-US" sz="1400" b="0" i="1" dirty="0" err="1" smtClean="0">
                <a:solidFill>
                  <a:srgbClr val="000090"/>
                </a:solidFill>
                <a:latin typeface="+mj-lt"/>
              </a:rPr>
              <a:t>al.(CLAS</a:t>
            </a:r>
            <a:r>
              <a:rPr lang="en-US" sz="1400" b="0" i="1" dirty="0" smtClean="0">
                <a:solidFill>
                  <a:srgbClr val="000090"/>
                </a:solidFill>
                <a:latin typeface="+mj-lt"/>
              </a:rPr>
              <a:t>), Phys.</a:t>
            </a:r>
            <a:r>
              <a:rPr lang="en-US" sz="1400" b="0" i="1" dirty="0" smtClean="0">
                <a:solidFill>
                  <a:srgbClr val="000090"/>
                </a:solidFill>
                <a:latin typeface="+mj-lt"/>
                <a:cs typeface="Calibri"/>
              </a:rPr>
              <a:t>RevC81,025201</a:t>
            </a:r>
            <a:r>
              <a:rPr lang="en-US" sz="1400" i="1" dirty="0" smtClean="0">
                <a:solidFill>
                  <a:srgbClr val="000090"/>
                </a:solidFill>
                <a:latin typeface="+mj-lt"/>
              </a:rPr>
              <a:t>,</a:t>
            </a:r>
            <a:r>
              <a:rPr lang="en-US" sz="1400" b="0" i="1" dirty="0" smtClean="0">
                <a:solidFill>
                  <a:srgbClr val="000090"/>
                </a:solidFill>
                <a:latin typeface="+mj-lt"/>
              </a:rPr>
              <a:t>2010</a:t>
            </a:r>
            <a:endParaRPr lang="en-US" sz="1400" b="0" i="1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l="34511" t="69282" r="57980" b="22990"/>
          <a:stretch>
            <a:fillRect/>
          </a:stretch>
        </p:blipFill>
        <p:spPr>
          <a:xfrm>
            <a:off x="1407484" y="3454401"/>
            <a:ext cx="3088316" cy="24511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 l="60759" t="52415" r="31744" b="40605"/>
          <a:stretch>
            <a:fillRect/>
          </a:stretch>
        </p:blipFill>
        <p:spPr>
          <a:xfrm>
            <a:off x="4999567" y="2463815"/>
            <a:ext cx="3242733" cy="23283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rcRect l="50885" t="79900" r="7143" b="16968"/>
          <a:stretch>
            <a:fillRect/>
          </a:stretch>
        </p:blipFill>
        <p:spPr>
          <a:xfrm>
            <a:off x="559522" y="6011746"/>
            <a:ext cx="4241077" cy="281209"/>
          </a:xfrm>
          <a:prstGeom prst="rect">
            <a:avLst/>
          </a:prstGeom>
          <a:solidFill>
            <a:schemeClr val="bg1"/>
          </a:solidFill>
        </p:spPr>
      </p:pic>
    </p:spTree>
    <p:custDataLst>
      <p:tags r:id="rId1"/>
    </p:custDataLst>
  </p:cSld>
  <p:clrMapOvr>
    <a:masterClrMapping/>
  </p:clrMapOvr>
  <p:transition advTm="597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l="1570" r="51183" b="505"/>
          <a:stretch>
            <a:fillRect/>
          </a:stretch>
        </p:blipFill>
        <p:spPr>
          <a:xfrm>
            <a:off x="447517" y="1456683"/>
            <a:ext cx="3937000" cy="45415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87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90"/>
                </a:solidFill>
                <a:cs typeface="Times New Roman"/>
              </a:rPr>
              <a:t>Strangeness production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n-US" sz="4000" b="1" dirty="0" err="1" smtClean="0">
                <a:solidFill>
                  <a:srgbClr val="FF0000"/>
                </a:solidFill>
              </a:rPr>
              <a:t>p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en-US" sz="4000" b="1" dirty="0" err="1" smtClean="0">
                <a:solidFill>
                  <a:srgbClr val="FF0000"/>
                </a:solidFill>
              </a:rPr>
              <a:t>K</a:t>
            </a:r>
            <a:r>
              <a:rPr lang="en-US" sz="4000" b="1" baseline="30000" dirty="0" err="1" smtClean="0">
                <a:solidFill>
                  <a:srgbClr val="FF0000"/>
                </a:solidFill>
              </a:rPr>
              <a:t>+</a:t>
            </a:r>
            <a:r>
              <a:rPr lang="en-US" sz="4000" b="1" dirty="0" err="1" smtClean="0">
                <a:solidFill>
                  <a:srgbClr val="FF0000"/>
                </a:solidFill>
              </a:rPr>
              <a:t>Λ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en-US" sz="4000" b="1" dirty="0" err="1" smtClean="0">
                <a:solidFill>
                  <a:srgbClr val="FF0000"/>
                </a:solidFill>
              </a:rPr>
              <a:t>K</a:t>
            </a:r>
            <a:r>
              <a:rPr lang="en-US" sz="4000" b="1" baseline="30000" dirty="0" err="1" smtClean="0">
                <a:solidFill>
                  <a:srgbClr val="FF0000"/>
                </a:solidFill>
              </a:rPr>
              <a:t>+</a:t>
            </a:r>
            <a:r>
              <a:rPr lang="en-US" sz="4000" b="1" dirty="0" err="1" smtClean="0">
                <a:solidFill>
                  <a:srgbClr val="FF0000"/>
                </a:solidFill>
              </a:rPr>
              <a:t>pπ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6415-1E75-B74B-975E-C39D0215B536}" type="datetime1">
              <a:rPr lang="en-US" smtClean="0"/>
              <a:pPr/>
              <a:t>6/7/13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50800" y="14097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731000" y="190500"/>
            <a:ext cx="203200" cy="1588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31376" y="228600"/>
            <a:ext cx="203200" cy="1588"/>
          </a:xfrm>
          <a:prstGeom prst="line">
            <a:avLst/>
          </a:prstGeom>
          <a:ln w="19050" cap="flat" cmpd="sng" algn="ctr">
            <a:solidFill>
              <a:srgbClr val="4CE44B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5948246"/>
            <a:ext cx="4013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0" i="1" dirty="0" smtClean="0">
                <a:solidFill>
                  <a:srgbClr val="000090"/>
                </a:solidFill>
                <a:latin typeface="+mn-lt"/>
              </a:rPr>
              <a:t>M. Mc </a:t>
            </a:r>
            <a:r>
              <a:rPr lang="en-US" sz="1200" b="0" i="1" dirty="0" err="1" smtClean="0">
                <a:solidFill>
                  <a:srgbClr val="000090"/>
                </a:solidFill>
                <a:latin typeface="+mn-lt"/>
              </a:rPr>
              <a:t>Cracken</a:t>
            </a:r>
            <a:r>
              <a:rPr lang="en-US" sz="1200" b="0" i="1" dirty="0" smtClean="0">
                <a:solidFill>
                  <a:srgbClr val="000090"/>
                </a:solidFill>
                <a:latin typeface="+mn-lt"/>
              </a:rPr>
              <a:t> et al. (CLAS), Phys. </a:t>
            </a:r>
            <a:r>
              <a:rPr lang="en-US" sz="1200" b="0" i="1" dirty="0" smtClean="0">
                <a:solidFill>
                  <a:srgbClr val="000090"/>
                </a:solidFill>
                <a:latin typeface="Calibri"/>
                <a:cs typeface="Calibri"/>
              </a:rPr>
              <a:t>Rev. C 81, 025201</a:t>
            </a:r>
            <a:r>
              <a:rPr lang="en-US" sz="1200" b="0" i="1" dirty="0" smtClean="0">
                <a:solidFill>
                  <a:srgbClr val="000090"/>
                </a:solidFill>
                <a:latin typeface="+mn-lt"/>
              </a:rPr>
              <a:t>, 2010</a:t>
            </a:r>
            <a:endParaRPr lang="en-US" sz="1200" b="0" i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8400" y="5998207"/>
            <a:ext cx="3810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0" i="1" dirty="0" smtClean="0">
                <a:solidFill>
                  <a:srgbClr val="000090"/>
                </a:solidFill>
                <a:latin typeface="+mn-lt"/>
              </a:rPr>
              <a:t>D. Bradford et al. (CLAS), </a:t>
            </a:r>
            <a:r>
              <a:rPr lang="en-US" sz="1200" i="1" dirty="0" err="1" smtClean="0">
                <a:solidFill>
                  <a:srgbClr val="000090"/>
                </a:solidFill>
              </a:rPr>
              <a:t>Phys.Rev</a:t>
            </a:r>
            <a:r>
              <a:rPr lang="en-US" sz="1200" i="1" dirty="0" smtClean="0">
                <a:solidFill>
                  <a:srgbClr val="000090"/>
                </a:solidFill>
              </a:rPr>
              <a:t>. C75, 035205, 2007 </a:t>
            </a:r>
            <a:endParaRPr lang="en-US" sz="1200" i="1" dirty="0" smtClean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rcRect l="51136" t="9804" r="6313" b="10458"/>
          <a:stretch>
            <a:fillRect/>
          </a:stretch>
        </p:blipFill>
        <p:spPr>
          <a:xfrm>
            <a:off x="4460716" y="1443485"/>
            <a:ext cx="4289583" cy="464446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 l="21737" t="73283" r="69391" b="14972"/>
          <a:stretch>
            <a:fillRect/>
          </a:stretch>
        </p:blipFill>
        <p:spPr>
          <a:xfrm>
            <a:off x="752324" y="3060700"/>
            <a:ext cx="3527575" cy="2854830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67425" t="37126" r="19212" b="39506"/>
          <a:stretch>
            <a:fillRect/>
          </a:stretch>
        </p:blipFill>
        <p:spPr>
          <a:xfrm>
            <a:off x="4737092" y="1511300"/>
            <a:ext cx="4025907" cy="44917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TextBox 17"/>
          <p:cNvSpPr txBox="1"/>
          <p:nvPr/>
        </p:nvSpPr>
        <p:spPr>
          <a:xfrm>
            <a:off x="5198478" y="1000323"/>
            <a:ext cx="3043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90"/>
                </a:solidFill>
                <a:latin typeface="+mj-lt"/>
              </a:rPr>
              <a:t>A.V. </a:t>
            </a:r>
            <a:r>
              <a:rPr lang="en-US" sz="1400" i="1" dirty="0" err="1" smtClean="0">
                <a:solidFill>
                  <a:srgbClr val="000090"/>
                </a:solidFill>
                <a:latin typeface="+mj-lt"/>
              </a:rPr>
              <a:t>Anisovich</a:t>
            </a:r>
            <a:r>
              <a:rPr lang="en-US" sz="1400" i="1" dirty="0" smtClean="0">
                <a:solidFill>
                  <a:srgbClr val="000090"/>
                </a:solidFill>
                <a:latin typeface="+mj-lt"/>
              </a:rPr>
              <a:t> et al, EPJ A48, 15 (2012)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5167" y="1000323"/>
            <a:ext cx="43619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0" i="1" dirty="0" smtClean="0">
                <a:solidFill>
                  <a:srgbClr val="000090"/>
                </a:solidFill>
                <a:latin typeface="+mj-lt"/>
              </a:rPr>
              <a:t>M. Mc </a:t>
            </a:r>
            <a:r>
              <a:rPr lang="en-US" sz="1400" b="0" i="1" dirty="0" err="1" smtClean="0">
                <a:solidFill>
                  <a:srgbClr val="000090"/>
                </a:solidFill>
                <a:latin typeface="+mj-lt"/>
              </a:rPr>
              <a:t>Cracken</a:t>
            </a:r>
            <a:r>
              <a:rPr lang="en-US" sz="1400" b="0" i="1" dirty="0" smtClean="0">
                <a:solidFill>
                  <a:srgbClr val="000090"/>
                </a:solidFill>
                <a:latin typeface="+mj-lt"/>
              </a:rPr>
              <a:t> et </a:t>
            </a:r>
            <a:r>
              <a:rPr lang="en-US" sz="1400" b="0" i="1" dirty="0" err="1" smtClean="0">
                <a:solidFill>
                  <a:srgbClr val="000090"/>
                </a:solidFill>
                <a:latin typeface="+mj-lt"/>
              </a:rPr>
              <a:t>al.(CLAS</a:t>
            </a:r>
            <a:r>
              <a:rPr lang="en-US" sz="1400" b="0" i="1" dirty="0" smtClean="0">
                <a:solidFill>
                  <a:srgbClr val="000090"/>
                </a:solidFill>
                <a:latin typeface="+mj-lt"/>
              </a:rPr>
              <a:t>), Phys.</a:t>
            </a:r>
            <a:r>
              <a:rPr lang="en-US" sz="1400" b="0" i="1" dirty="0" smtClean="0">
                <a:solidFill>
                  <a:srgbClr val="000090"/>
                </a:solidFill>
                <a:latin typeface="+mj-lt"/>
                <a:cs typeface="Calibri"/>
              </a:rPr>
              <a:t>RevC81,025201</a:t>
            </a:r>
            <a:r>
              <a:rPr lang="en-US" sz="1400" i="1" dirty="0" smtClean="0">
                <a:solidFill>
                  <a:srgbClr val="000090"/>
                </a:solidFill>
                <a:latin typeface="+mj-lt"/>
              </a:rPr>
              <a:t>,</a:t>
            </a:r>
            <a:r>
              <a:rPr lang="en-US" sz="1400" b="0" i="1" dirty="0" smtClean="0">
                <a:solidFill>
                  <a:srgbClr val="000090"/>
                </a:solidFill>
                <a:latin typeface="+mj-lt"/>
              </a:rPr>
              <a:t>2010</a:t>
            </a:r>
            <a:endParaRPr lang="en-US" sz="1400" b="0" i="1" dirty="0">
              <a:solidFill>
                <a:srgbClr val="000090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345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28" y="903110"/>
            <a:ext cx="7649972" cy="495274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999B-A2C8-4D4F-8F76-6DF3ED62EDC1}" type="datetime1">
              <a:rPr lang="en-US" smtClean="0"/>
              <a:pPr/>
              <a:t>6/7/13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792344" y="35280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8099" y="20639"/>
            <a:ext cx="9046947" cy="76676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N/Δ </a:t>
            </a:r>
            <a:r>
              <a:rPr lang="en-US" sz="3600" b="1" dirty="0">
                <a:solidFill>
                  <a:srgbClr val="000090"/>
                </a:solidFill>
              </a:rPr>
              <a:t>spectrum in</a:t>
            </a:r>
            <a:r>
              <a:rPr lang="en-US" sz="3600" b="1" dirty="0" smtClean="0">
                <a:solidFill>
                  <a:srgbClr val="000090"/>
                </a:solidFill>
              </a:rPr>
              <a:t> PDG RPP 2012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68400" y="2832100"/>
            <a:ext cx="2743200" cy="429260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68400" y="5855856"/>
            <a:ext cx="680227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All new candidate states need confirmation in independent analyses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" y="20639"/>
            <a:ext cx="9046947" cy="76676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N* </a:t>
            </a:r>
            <a:r>
              <a:rPr lang="en-US" sz="3600" b="1" dirty="0">
                <a:solidFill>
                  <a:srgbClr val="000090"/>
                </a:solidFill>
              </a:rPr>
              <a:t>spectrum in </a:t>
            </a:r>
            <a:r>
              <a:rPr lang="en-US" sz="3600" b="1" dirty="0" smtClean="0">
                <a:solidFill>
                  <a:srgbClr val="000090"/>
                </a:solidFill>
              </a:rPr>
              <a:t>LQCD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AA78-1DC6-7E4F-86E0-90EC994FAA88}" type="datetime1">
              <a:rPr lang="en-US" smtClean="0"/>
              <a:pPr/>
              <a:t>6/7/13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10189" t="2659" r="9091" b="15600"/>
          <a:stretch>
            <a:fillRect/>
          </a:stretch>
        </p:blipFill>
        <p:spPr>
          <a:xfrm>
            <a:off x="1900128" y="1776683"/>
            <a:ext cx="5410596" cy="42269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29289" y="4864100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π</a:t>
            </a:r>
            <a:r>
              <a:rPr lang="en-US" sz="2400" dirty="0" smtClean="0"/>
              <a:t>=396MeV</a:t>
            </a:r>
            <a:endParaRPr lang="en-US" sz="2400" dirty="0"/>
          </a:p>
        </p:txBody>
      </p:sp>
      <p:grpSp>
        <p:nvGrpSpPr>
          <p:cNvPr id="5" name="Group 56"/>
          <p:cNvGrpSpPr/>
          <p:nvPr/>
        </p:nvGrpSpPr>
        <p:grpSpPr>
          <a:xfrm>
            <a:off x="568190" y="2084685"/>
            <a:ext cx="3146824" cy="810915"/>
            <a:chOff x="911090" y="2516485"/>
            <a:chExt cx="3146824" cy="810915"/>
          </a:xfrm>
        </p:grpSpPr>
        <p:sp>
          <p:nvSpPr>
            <p:cNvPr id="52" name="TextBox 51"/>
            <p:cNvSpPr txBox="1"/>
            <p:nvPr/>
          </p:nvSpPr>
          <p:spPr>
            <a:xfrm>
              <a:off x="911090" y="2516485"/>
              <a:ext cx="1305516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N(1900)</a:t>
              </a:r>
              <a:r>
                <a:rPr lang="en-US" sz="1600" dirty="0" smtClean="0">
                  <a:solidFill>
                    <a:srgbClr val="000090"/>
                  </a:solidFill>
                </a:rPr>
                <a:t>3/2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+</a:t>
              </a:r>
            </a:p>
            <a:p>
              <a:r>
                <a:rPr lang="en-US" dirty="0" smtClean="0">
                  <a:solidFill>
                    <a:srgbClr val="000090"/>
                  </a:solidFill>
                </a:rPr>
                <a:t>N(1880)</a:t>
              </a:r>
              <a:r>
                <a:rPr lang="en-US" sz="1600" dirty="0" smtClean="0">
                  <a:solidFill>
                    <a:srgbClr val="000090"/>
                  </a:solidFill>
                </a:rPr>
                <a:t>1/2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+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3492500" y="3105150"/>
              <a:ext cx="565414" cy="1397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768600" y="3149600"/>
              <a:ext cx="794014" cy="1778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59"/>
          <p:cNvGrpSpPr/>
          <p:nvPr/>
        </p:nvGrpSpPr>
        <p:grpSpPr>
          <a:xfrm>
            <a:off x="4601899" y="1946185"/>
            <a:ext cx="3931895" cy="1200329"/>
            <a:chOff x="4997714" y="2377985"/>
            <a:chExt cx="3931895" cy="1200329"/>
          </a:xfrm>
        </p:grpSpPr>
        <p:sp>
          <p:nvSpPr>
            <p:cNvPr id="43" name="Oval 42"/>
            <p:cNvSpPr/>
            <p:nvPr/>
          </p:nvSpPr>
          <p:spPr>
            <a:xfrm>
              <a:off x="4997714" y="2978150"/>
              <a:ext cx="793486" cy="2413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53624" y="2377985"/>
              <a:ext cx="1275985" cy="12003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N(2060)</a:t>
              </a:r>
              <a:r>
                <a:rPr lang="en-US" sz="1600" dirty="0" smtClean="0">
                  <a:solidFill>
                    <a:srgbClr val="000090"/>
                  </a:solidFill>
                </a:rPr>
                <a:t>5/2</a:t>
              </a:r>
              <a:r>
                <a:rPr lang="en-US" b="1" baseline="30000" dirty="0" smtClean="0">
                  <a:solidFill>
                    <a:srgbClr val="000090"/>
                  </a:solidFill>
                </a:rPr>
                <a:t>-</a:t>
              </a:r>
              <a:endParaRPr lang="en-US" dirty="0" smtClean="0">
                <a:solidFill>
                  <a:srgbClr val="000090"/>
                </a:solidFill>
              </a:endParaRPr>
            </a:p>
            <a:p>
              <a:r>
                <a:rPr lang="en-US" dirty="0" smtClean="0">
                  <a:solidFill>
                    <a:srgbClr val="000090"/>
                  </a:solidFill>
                </a:rPr>
                <a:t>N(2120)</a:t>
              </a:r>
              <a:r>
                <a:rPr lang="en-US" sz="1600" dirty="0" smtClean="0">
                  <a:solidFill>
                    <a:srgbClr val="000090"/>
                  </a:solidFill>
                </a:rPr>
                <a:t>3/2</a:t>
              </a:r>
              <a:r>
                <a:rPr lang="en-US" b="1" baseline="30000" dirty="0" smtClean="0">
                  <a:solidFill>
                    <a:srgbClr val="000090"/>
                  </a:solidFill>
                </a:rPr>
                <a:t>-</a:t>
              </a:r>
            </a:p>
            <a:p>
              <a:r>
                <a:rPr lang="en-US" dirty="0" smtClean="0">
                  <a:solidFill>
                    <a:srgbClr val="000090"/>
                  </a:solidFill>
                </a:rPr>
                <a:t>N(1875)</a:t>
              </a:r>
              <a:r>
                <a:rPr lang="en-US" sz="1600" dirty="0" smtClean="0">
                  <a:solidFill>
                    <a:srgbClr val="000090"/>
                  </a:solidFill>
                </a:rPr>
                <a:t>3/2</a:t>
              </a:r>
              <a:r>
                <a:rPr lang="en-US" b="1" baseline="30000" dirty="0" smtClean="0">
                  <a:solidFill>
                    <a:srgbClr val="000090"/>
                  </a:solidFill>
                </a:rPr>
                <a:t>-</a:t>
              </a:r>
              <a:endParaRPr lang="en-US" dirty="0" smtClean="0">
                <a:solidFill>
                  <a:srgbClr val="000090"/>
                </a:solidFill>
              </a:endParaRPr>
            </a:p>
            <a:p>
              <a:r>
                <a:rPr lang="en-US" dirty="0" smtClean="0">
                  <a:solidFill>
                    <a:srgbClr val="000090"/>
                  </a:solidFill>
                </a:rPr>
                <a:t>N(1895)</a:t>
              </a:r>
              <a:r>
                <a:rPr lang="en-US" sz="1600" dirty="0" smtClean="0">
                  <a:solidFill>
                    <a:srgbClr val="000090"/>
                  </a:solidFill>
                </a:rPr>
                <a:t>1/2</a:t>
              </a:r>
              <a:r>
                <a:rPr lang="en-US" b="1" baseline="30000" dirty="0" smtClean="0">
                  <a:solidFill>
                    <a:srgbClr val="000090"/>
                  </a:solidFill>
                </a:rPr>
                <a:t>- 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5581914" y="2800350"/>
              <a:ext cx="793486" cy="1651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191514" y="2851150"/>
              <a:ext cx="793486" cy="1778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581914" y="2622550"/>
              <a:ext cx="793486" cy="1651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0" y="1030637"/>
            <a:ext cx="9144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Projected new states constrained largely from meson </a:t>
            </a:r>
            <a:r>
              <a:rPr lang="en-US" sz="2400" dirty="0" err="1" smtClean="0">
                <a:solidFill>
                  <a:srgbClr val="000090"/>
                </a:solidFill>
              </a:rPr>
              <a:t>photoproduction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11350" y="5930384"/>
            <a:ext cx="6486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New candidate states may be accommodated in LQCD projections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70509" y="3584485"/>
            <a:ext cx="1275985" cy="1477328"/>
          </a:xfrm>
          <a:prstGeom prst="rect">
            <a:avLst/>
          </a:prstGeom>
          <a:noFill/>
          <a:ln>
            <a:solidFill>
              <a:srgbClr val="29FF5A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N(1675)</a:t>
            </a:r>
            <a:r>
              <a:rPr lang="en-US" sz="1600" dirty="0" smtClean="0">
                <a:solidFill>
                  <a:srgbClr val="000090"/>
                </a:solidFill>
              </a:rPr>
              <a:t>5/2</a:t>
            </a:r>
            <a:r>
              <a:rPr lang="en-US" baseline="30000" dirty="0" smtClean="0">
                <a:solidFill>
                  <a:srgbClr val="000090"/>
                </a:solidFill>
              </a:rPr>
              <a:t>-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N(1700)</a:t>
            </a:r>
            <a:r>
              <a:rPr lang="en-US" sz="1600" dirty="0" smtClean="0">
                <a:solidFill>
                  <a:srgbClr val="000090"/>
                </a:solidFill>
              </a:rPr>
              <a:t>3/2</a:t>
            </a:r>
            <a:r>
              <a:rPr lang="en-US" b="1" baseline="30000" dirty="0" smtClean="0">
                <a:solidFill>
                  <a:srgbClr val="000090"/>
                </a:solidFill>
              </a:rPr>
              <a:t>-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N(1520)</a:t>
            </a:r>
            <a:r>
              <a:rPr lang="en-US" sz="1600" dirty="0" smtClean="0">
                <a:solidFill>
                  <a:srgbClr val="000090"/>
                </a:solidFill>
              </a:rPr>
              <a:t>3/2</a:t>
            </a:r>
            <a:r>
              <a:rPr lang="en-US" b="1" baseline="30000" dirty="0" smtClean="0">
                <a:solidFill>
                  <a:srgbClr val="000090"/>
                </a:solidFill>
              </a:rPr>
              <a:t>-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N(1650)</a:t>
            </a:r>
            <a:r>
              <a:rPr lang="en-US" sz="1600" dirty="0" smtClean="0">
                <a:solidFill>
                  <a:srgbClr val="000090"/>
                </a:solidFill>
              </a:rPr>
              <a:t>1/2</a:t>
            </a:r>
            <a:r>
              <a:rPr lang="en-US" b="1" baseline="30000" dirty="0" smtClean="0">
                <a:solidFill>
                  <a:srgbClr val="000090"/>
                </a:solidFill>
              </a:rPr>
              <a:t>-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N(1535)</a:t>
            </a:r>
            <a:r>
              <a:rPr lang="en-US" sz="1600" dirty="0" smtClean="0">
                <a:solidFill>
                  <a:srgbClr val="000090"/>
                </a:solidFill>
              </a:rPr>
              <a:t>1/2</a:t>
            </a:r>
            <a:r>
              <a:rPr lang="en-US" b="1" baseline="30000" dirty="0" smtClean="0">
                <a:solidFill>
                  <a:srgbClr val="000090"/>
                </a:solidFill>
              </a:rPr>
              <a:t>-</a:t>
            </a:r>
            <a:endParaRPr lang="en-US" b="1" baseline="30000" dirty="0">
              <a:solidFill>
                <a:srgbClr val="00009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4724401" y="2921001"/>
            <a:ext cx="1775884" cy="688884"/>
          </a:xfrm>
          <a:prstGeom prst="ellipse">
            <a:avLst/>
          </a:prstGeom>
          <a:noFill/>
          <a:ln w="28575" cap="flat" cmpd="sng" algn="ctr">
            <a:solidFill>
              <a:srgbClr val="29FF5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b="2764"/>
          <a:stretch>
            <a:fillRect/>
          </a:stretch>
        </p:blipFill>
        <p:spPr>
          <a:xfrm>
            <a:off x="5205828" y="4128532"/>
            <a:ext cx="3461921" cy="2234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462"/>
            <a:ext cx="8229600" cy="8175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The N(1900)</a:t>
            </a:r>
            <a:r>
              <a:rPr lang="en-US" sz="3200" b="1" dirty="0" smtClean="0">
                <a:solidFill>
                  <a:srgbClr val="000090"/>
                </a:solidFill>
              </a:rPr>
              <a:t>3/2</a:t>
            </a:r>
            <a:r>
              <a:rPr lang="en-US" sz="3600" b="1" baseline="30000" dirty="0" smtClean="0">
                <a:solidFill>
                  <a:srgbClr val="000090"/>
                </a:solidFill>
              </a:rPr>
              <a:t>+</a:t>
            </a:r>
            <a:r>
              <a:rPr lang="en-US" sz="3600" b="1" dirty="0" smtClean="0">
                <a:solidFill>
                  <a:srgbClr val="000090"/>
                </a:solidFill>
              </a:rPr>
              <a:t> State</a:t>
            </a:r>
            <a:endParaRPr lang="en-US" sz="3600" b="1" baseline="300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24" y="1408112"/>
            <a:ext cx="4942303" cy="449738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State solidly established in coupled-channel analysis making use of very precise </a:t>
            </a:r>
            <a:r>
              <a:rPr lang="en-US" dirty="0" smtClean="0">
                <a:solidFill>
                  <a:srgbClr val="FF0000"/>
                </a:solidFill>
              </a:rPr>
              <a:t>KΛ</a:t>
            </a:r>
            <a:r>
              <a:rPr lang="en-US" dirty="0" smtClean="0">
                <a:solidFill>
                  <a:srgbClr val="000090"/>
                </a:solidFill>
              </a:rPr>
              <a:t> data, resulting in *** assignment in PDG2012.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State was confirmed in covariant isobar model analysis </a:t>
            </a:r>
            <a:r>
              <a:rPr lang="en-US" sz="2909" dirty="0" smtClean="0"/>
              <a:t>(</a:t>
            </a:r>
            <a:r>
              <a:rPr lang="en-US" sz="2909" i="1" dirty="0" smtClean="0"/>
              <a:t>T. Mart &amp; M. J. </a:t>
            </a:r>
            <a:r>
              <a:rPr lang="en-US" sz="2909" i="1" dirty="0" err="1" smtClean="0"/>
              <a:t>Kholili</a:t>
            </a:r>
            <a:r>
              <a:rPr lang="en-US" sz="2909" i="1" dirty="0" smtClean="0"/>
              <a:t>  arXiv:1208.2780</a:t>
            </a:r>
            <a:r>
              <a:rPr lang="en-US" sz="2909" dirty="0" smtClean="0"/>
              <a:t>) </a:t>
            </a:r>
            <a:r>
              <a:rPr lang="en-US" dirty="0" smtClean="0">
                <a:solidFill>
                  <a:srgbClr val="000090"/>
                </a:solidFill>
              </a:rPr>
              <a:t>of single channel analysis </a:t>
            </a:r>
            <a:r>
              <a:rPr lang="en-US" dirty="0" err="1" smtClean="0">
                <a:solidFill>
                  <a:srgbClr val="FF0000"/>
                </a:solidFill>
              </a:rPr>
              <a:t>γp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K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+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Λ</a:t>
            </a:r>
            <a:r>
              <a:rPr lang="en-US" dirty="0" smtClean="0">
                <a:solidFill>
                  <a:srgbClr val="000090"/>
                </a:solidFill>
                <a:sym typeface="Symbol"/>
              </a:rPr>
              <a:t>. </a:t>
            </a:r>
          </a:p>
          <a:p>
            <a:endParaRPr lang="en-US" dirty="0" smtClean="0">
              <a:solidFill>
                <a:srgbClr val="000090"/>
              </a:solidFill>
              <a:sym typeface="Symbol"/>
            </a:endParaRPr>
          </a:p>
          <a:p>
            <a:r>
              <a:rPr lang="en-US" dirty="0" smtClean="0">
                <a:solidFill>
                  <a:srgbClr val="000090"/>
                </a:solidFill>
                <a:sym typeface="Symbol"/>
              </a:rPr>
              <a:t>Confirmed in an effective </a:t>
            </a:r>
            <a:r>
              <a:rPr lang="en-US" dirty="0" err="1" smtClean="0">
                <a:solidFill>
                  <a:srgbClr val="000090"/>
                </a:solidFill>
                <a:sym typeface="Symbol"/>
              </a:rPr>
              <a:t>Langrangian</a:t>
            </a:r>
            <a:r>
              <a:rPr lang="en-US" dirty="0" smtClean="0">
                <a:solidFill>
                  <a:srgbClr val="000090"/>
                </a:solidFill>
                <a:sym typeface="Symbol"/>
              </a:rPr>
              <a:t> resonance </a:t>
            </a:r>
            <a:r>
              <a:rPr lang="en-US" sz="3273" dirty="0" smtClean="0">
                <a:solidFill>
                  <a:srgbClr val="000090"/>
                </a:solidFill>
                <a:sym typeface="Symbol"/>
              </a:rPr>
              <a:t>model analysis </a:t>
            </a:r>
            <a:r>
              <a:rPr lang="en-US" sz="2909" dirty="0" smtClean="0">
                <a:solidFill>
                  <a:srgbClr val="000000"/>
                </a:solidFill>
                <a:sym typeface="Symbol"/>
              </a:rPr>
              <a:t>(</a:t>
            </a:r>
            <a:r>
              <a:rPr lang="en-US" sz="2909" i="1" dirty="0" smtClean="0">
                <a:solidFill>
                  <a:srgbClr val="000000"/>
                </a:solidFill>
                <a:sym typeface="Symbol"/>
              </a:rPr>
              <a:t>O. V. Maxwell, PRC85,034611, 2012</a:t>
            </a:r>
            <a:r>
              <a:rPr lang="en-US" sz="2909" dirty="0" smtClean="0">
                <a:solidFill>
                  <a:srgbClr val="000000"/>
                </a:solidFill>
                <a:sym typeface="Symbol"/>
              </a:rPr>
              <a:t>)</a:t>
            </a:r>
            <a:r>
              <a:rPr lang="en-US" dirty="0" smtClean="0">
                <a:solidFill>
                  <a:srgbClr val="000090"/>
                </a:solidFill>
                <a:sym typeface="Symbol"/>
              </a:rPr>
              <a:t>  of photo- and </a:t>
            </a:r>
            <a:r>
              <a:rPr lang="en-US" dirty="0" err="1" smtClean="0">
                <a:solidFill>
                  <a:srgbClr val="000090"/>
                </a:solidFill>
                <a:sym typeface="Symbol"/>
              </a:rPr>
              <a:t>electroproduction</a:t>
            </a:r>
            <a:r>
              <a:rPr lang="en-US" dirty="0" smtClean="0">
                <a:solidFill>
                  <a:srgbClr val="000090"/>
                </a:solidFill>
                <a:sym typeface="Symbol"/>
              </a:rPr>
              <a:t> of single channel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K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+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Λ</a:t>
            </a:r>
            <a:r>
              <a:rPr lang="en-US" dirty="0" smtClean="0">
                <a:solidFill>
                  <a:srgbClr val="000090"/>
                </a:solidFill>
                <a:sym typeface="Symbol"/>
              </a:rPr>
              <a:t> data. </a:t>
            </a:r>
            <a:endParaRPr lang="en-US" dirty="0" smtClean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660066"/>
                </a:solidFill>
              </a:rPr>
              <a:t>State may be ready for promotion to **** assignment and to become the first baryon resonance observed and confirmed in electromagnetic meson production.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DB23-698F-084F-BF53-D5FD6F338C8C}" type="datetime1">
              <a:rPr lang="en-US" smtClean="0"/>
              <a:pPr/>
              <a:t>6/7/13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182" y="965201"/>
            <a:ext cx="3117818" cy="30560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35900" y="1168400"/>
            <a:ext cx="6477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692225" y="2566313"/>
            <a:ext cx="253762" cy="1588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46653" y="2592864"/>
            <a:ext cx="459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13</a:t>
            </a:r>
            <a:endParaRPr lang="en-US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7085925" y="5309513"/>
            <a:ext cx="253762" cy="1588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87093" y="5067856"/>
            <a:ext cx="459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13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6621122" y="3960872"/>
            <a:ext cx="144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T. Mart &amp; M. </a:t>
            </a:r>
            <a:r>
              <a:rPr lang="en-US" sz="1200" dirty="0" err="1" smtClean="0"/>
              <a:t>Kholili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515026" y="838201"/>
            <a:ext cx="1316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Bonn-</a:t>
            </a:r>
            <a:r>
              <a:rPr lang="en-US" sz="1400" dirty="0" err="1" smtClean="0"/>
              <a:t>Gatchina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914" y="-7112"/>
            <a:ext cx="8229600" cy="8326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(</a:t>
            </a:r>
            <a:r>
              <a:rPr lang="en-US" sz="3600" b="1" dirty="0" err="1" smtClean="0">
                <a:solidFill>
                  <a:srgbClr val="000090"/>
                </a:solidFill>
              </a:rPr>
              <a:t>Over)complete</a:t>
            </a:r>
            <a:r>
              <a:rPr lang="en-US" sz="3600" b="1" dirty="0" smtClean="0">
                <a:solidFill>
                  <a:srgbClr val="000090"/>
                </a:solidFill>
              </a:rPr>
              <a:t> experiments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F12E-C553-7A4B-B80E-0799D804013A}" type="datetime1">
              <a:rPr lang="en-US" smtClean="0"/>
              <a:pPr/>
              <a:t>6/7/13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28280"/>
          <a:stretch>
            <a:fillRect/>
          </a:stretch>
        </p:blipFill>
        <p:spPr>
          <a:xfrm>
            <a:off x="254066" y="3992673"/>
            <a:ext cx="8868410" cy="23283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81635" y="5111907"/>
            <a:ext cx="4003611" cy="979330"/>
          </a:xfrm>
          <a:prstGeom prst="rect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1624" y="5424001"/>
            <a:ext cx="384509" cy="344380"/>
          </a:xfrm>
          <a:prstGeom prst="rect">
            <a:avLst/>
          </a:prstGeom>
          <a:noFill/>
          <a:ln w="28575" cap="flat" cmpd="sng" algn="ctr">
            <a:solidFill>
              <a:srgbClr val="29FF5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91498" y="5436495"/>
            <a:ext cx="386189" cy="344380"/>
          </a:xfrm>
          <a:prstGeom prst="rect">
            <a:avLst/>
          </a:prstGeom>
          <a:noFill/>
          <a:ln w="28575" cap="flat" cmpd="sng" algn="ctr">
            <a:solidFill>
              <a:srgbClr val="29FF5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90990" y="4713716"/>
            <a:ext cx="391354" cy="322858"/>
          </a:xfrm>
          <a:prstGeom prst="rect">
            <a:avLst/>
          </a:prstGeom>
          <a:noFill/>
          <a:ln w="28575" cap="flat" cmpd="sng" algn="ctr">
            <a:solidFill>
              <a:srgbClr val="29FF5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81635" y="5058098"/>
            <a:ext cx="4003611" cy="102237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 l="5405" t="6218" r="50000" b="68655"/>
          <a:stretch>
            <a:fillRect/>
          </a:stretch>
        </p:blipFill>
        <p:spPr>
          <a:xfrm>
            <a:off x="407720" y="1421410"/>
            <a:ext cx="2927350" cy="2195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723615" y="1859560"/>
            <a:ext cx="4963185" cy="20313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Process described by 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4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complex, parity conserving amplitudes 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8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well-chosen measurements are needed to determine amplitude.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latin typeface="+mn-lt"/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Up to</a:t>
            </a: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1800" b="1" dirty="0" smtClean="0">
                <a:solidFill>
                  <a:srgbClr val="000090"/>
                </a:solidFill>
                <a:latin typeface="+mn-lt"/>
              </a:rPr>
              <a:t>16</a:t>
            </a: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 observables measured directly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29FF5A"/>
                </a:solidFill>
              </a:rPr>
              <a:t>3</a:t>
            </a:r>
            <a:r>
              <a:rPr lang="en-US" dirty="0" smtClean="0">
                <a:solidFill>
                  <a:srgbClr val="29FF5A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inferred from double polarization observables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solidFill>
                  <a:srgbClr val="29FF5A"/>
                </a:solidFill>
                <a:latin typeface="+mn-lt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13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inferred from triple polarization observables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88870" y="2879390"/>
            <a:ext cx="12854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Λ</a:t>
            </a:r>
            <a:r>
              <a:rPr lang="en-US" sz="1200" dirty="0" smtClean="0">
                <a:latin typeface="+mn-lt"/>
              </a:rPr>
              <a:t> weak decay has large analyzing power</a:t>
            </a:r>
            <a:endParaRPr lang="en-US" sz="12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43408" y="1357910"/>
            <a:ext cx="42114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holy grail of baryon resonance analysis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NStar2013 Peniscola, Spain 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96224" y="6083549"/>
            <a:ext cx="5338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90"/>
                </a:solidFill>
              </a:rPr>
              <a:t>A. </a:t>
            </a:r>
            <a:r>
              <a:rPr lang="en-US" sz="1400" i="1" dirty="0" err="1" smtClean="0">
                <a:solidFill>
                  <a:srgbClr val="000090"/>
                </a:solidFill>
              </a:rPr>
              <a:t>Sandorfi</a:t>
            </a:r>
            <a:r>
              <a:rPr lang="en-US" sz="1400" i="1" dirty="0" smtClean="0">
                <a:solidFill>
                  <a:srgbClr val="000090"/>
                </a:solidFill>
              </a:rPr>
              <a:t>, S. </a:t>
            </a:r>
            <a:r>
              <a:rPr lang="en-US" sz="1400" i="1" dirty="0" err="1" smtClean="0">
                <a:solidFill>
                  <a:srgbClr val="000090"/>
                </a:solidFill>
              </a:rPr>
              <a:t>Hoblit</a:t>
            </a:r>
            <a:r>
              <a:rPr lang="en-US" sz="1400" i="1" dirty="0" smtClean="0">
                <a:solidFill>
                  <a:srgbClr val="000090"/>
                </a:solidFill>
              </a:rPr>
              <a:t>, H. </a:t>
            </a:r>
            <a:r>
              <a:rPr lang="en-US" sz="1400" i="1" dirty="0" err="1" smtClean="0">
                <a:solidFill>
                  <a:srgbClr val="000090"/>
                </a:solidFill>
              </a:rPr>
              <a:t>Kamano</a:t>
            </a:r>
            <a:r>
              <a:rPr lang="en-US" sz="1400" i="1" dirty="0" smtClean="0">
                <a:solidFill>
                  <a:srgbClr val="000090"/>
                </a:solidFill>
              </a:rPr>
              <a:t>, T.-S.H. Lee, </a:t>
            </a:r>
            <a:r>
              <a:rPr lang="en-US" sz="1400" i="1" dirty="0" err="1" smtClean="0">
                <a:solidFill>
                  <a:srgbClr val="000090"/>
                </a:solidFill>
              </a:rPr>
              <a:t>J.Phys</a:t>
            </a:r>
            <a:r>
              <a:rPr lang="en-US" sz="1400" i="1" dirty="0" smtClean="0">
                <a:solidFill>
                  <a:srgbClr val="000090"/>
                </a:solidFill>
              </a:rPr>
              <a:t>. 38 (2011) 053001</a:t>
            </a:r>
            <a:endParaRPr lang="en-US" sz="1400" i="1" dirty="0">
              <a:solidFill>
                <a:srgbClr val="00009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7409-9C6E-D246-B024-25924BB4FED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79700" y="715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8|0.6|0.6|0.5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3|1.7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3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1|0.6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47924</TotalTime>
  <Words>2547</Words>
  <Application>Microsoft Macintosh PowerPoint</Application>
  <PresentationFormat>On-screen Show (4:3)</PresentationFormat>
  <Paragraphs>491</Paragraphs>
  <Slides>22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Study of excited Nucleons and their Structure  </vt:lpstr>
      <vt:lpstr>The relevant degrees of freedom?</vt:lpstr>
      <vt:lpstr>Slide 3</vt:lpstr>
      <vt:lpstr>Strangeness production  γp→K+Λ→K+pπ- </vt:lpstr>
      <vt:lpstr>Strangeness production  γp→K+Λ→K+pπ- </vt:lpstr>
      <vt:lpstr>N/Δ spectrum in PDG RPP 2012</vt:lpstr>
      <vt:lpstr>N* spectrum in LQCD</vt:lpstr>
      <vt:lpstr>The N(1900)3/2+ State</vt:lpstr>
      <vt:lpstr>(Over)complete experiments</vt:lpstr>
      <vt:lpstr>Search for new states with CLAS</vt:lpstr>
      <vt:lpstr>Slide 11</vt:lpstr>
      <vt:lpstr>Slide 12</vt:lpstr>
      <vt:lpstr>Differential cross sections γp    pφ(K+K-)</vt:lpstr>
      <vt:lpstr>Evidence for N(2300)1/2+, N(2570)5/2-</vt:lpstr>
      <vt:lpstr>Electroexcitation of N/Δ resonances </vt:lpstr>
      <vt:lpstr>Slide 16</vt:lpstr>
      <vt:lpstr>Electrocouplings of the N(1535)1/2-</vt:lpstr>
      <vt:lpstr>Electrocouplings of ‘Roper’ N(1440)1/2+ </vt:lpstr>
      <vt:lpstr>Transition charge density of “Roper” N(1440)1/2+</vt:lpstr>
      <vt:lpstr>Hybrid Baryons in LQCD</vt:lpstr>
      <vt:lpstr>Separating Q3G from Q3 states?</vt:lpstr>
      <vt:lpstr>Conclusions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Volker Burkert</dc:creator>
  <cp:lastModifiedBy>Volker Burkert</cp:lastModifiedBy>
  <cp:revision>315</cp:revision>
  <cp:lastPrinted>2013-05-25T13:07:28Z</cp:lastPrinted>
  <dcterms:created xsi:type="dcterms:W3CDTF">2013-06-08T01:40:28Z</dcterms:created>
  <dcterms:modified xsi:type="dcterms:W3CDTF">2013-06-08T01:48:25Z</dcterms:modified>
</cp:coreProperties>
</file>