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6" r:id="rId1"/>
  </p:sldMasterIdLst>
  <p:notesMasterIdLst>
    <p:notesMasterId r:id="rId82"/>
  </p:notesMasterIdLst>
  <p:handoutMasterIdLst>
    <p:handoutMasterId r:id="rId83"/>
  </p:handoutMasterIdLst>
  <p:sldIdLst>
    <p:sldId id="1101" r:id="rId2"/>
    <p:sldId id="1126" r:id="rId3"/>
    <p:sldId id="1127" r:id="rId4"/>
    <p:sldId id="1128" r:id="rId5"/>
    <p:sldId id="1155" r:id="rId6"/>
    <p:sldId id="1194" r:id="rId7"/>
    <p:sldId id="1115" r:id="rId8"/>
    <p:sldId id="1069" r:id="rId9"/>
    <p:sldId id="1072" r:id="rId10"/>
    <p:sldId id="1168" r:id="rId11"/>
    <p:sldId id="1076" r:id="rId12"/>
    <p:sldId id="1081" r:id="rId13"/>
    <p:sldId id="1082" r:id="rId14"/>
    <p:sldId id="1086" r:id="rId15"/>
    <p:sldId id="1080" r:id="rId16"/>
    <p:sldId id="1077" r:id="rId17"/>
    <p:sldId id="1164" r:id="rId18"/>
    <p:sldId id="980" r:id="rId19"/>
    <p:sldId id="1208" r:id="rId20"/>
    <p:sldId id="1203" r:id="rId21"/>
    <p:sldId id="1202" r:id="rId22"/>
    <p:sldId id="1176" r:id="rId23"/>
    <p:sldId id="954" r:id="rId24"/>
    <p:sldId id="1206" r:id="rId25"/>
    <p:sldId id="1133" r:id="rId26"/>
    <p:sldId id="1031" r:id="rId27"/>
    <p:sldId id="1169" r:id="rId28"/>
    <p:sldId id="1033" r:id="rId29"/>
    <p:sldId id="1145" r:id="rId30"/>
    <p:sldId id="1036" r:id="rId31"/>
    <p:sldId id="1170" r:id="rId32"/>
    <p:sldId id="1038" r:id="rId33"/>
    <p:sldId id="1039" r:id="rId34"/>
    <p:sldId id="1042" r:id="rId35"/>
    <p:sldId id="1146" r:id="rId36"/>
    <p:sldId id="1134" r:id="rId37"/>
    <p:sldId id="1136" r:id="rId38"/>
    <p:sldId id="983" r:id="rId39"/>
    <p:sldId id="1204" r:id="rId40"/>
    <p:sldId id="923" r:id="rId41"/>
    <p:sldId id="1117" r:id="rId42"/>
    <p:sldId id="1207" r:id="rId43"/>
    <p:sldId id="1201" r:id="rId44"/>
    <p:sldId id="1105" r:id="rId45"/>
    <p:sldId id="1092" r:id="rId46"/>
    <p:sldId id="1091" r:id="rId47"/>
    <p:sldId id="1135" r:id="rId48"/>
    <p:sldId id="1175" r:id="rId49"/>
    <p:sldId id="1195" r:id="rId50"/>
    <p:sldId id="1196" r:id="rId51"/>
    <p:sldId id="1045" r:id="rId52"/>
    <p:sldId id="1094" r:id="rId53"/>
    <p:sldId id="1178" r:id="rId54"/>
    <p:sldId id="1177" r:id="rId55"/>
    <p:sldId id="1057" r:id="rId56"/>
    <p:sldId id="1058" r:id="rId57"/>
    <p:sldId id="944" r:id="rId58"/>
    <p:sldId id="1193" r:id="rId59"/>
    <p:sldId id="1218" r:id="rId60"/>
    <p:sldId id="1219" r:id="rId61"/>
    <p:sldId id="1220" r:id="rId62"/>
    <p:sldId id="1221" r:id="rId63"/>
    <p:sldId id="1209" r:id="rId64"/>
    <p:sldId id="1184" r:id="rId65"/>
    <p:sldId id="1185" r:id="rId66"/>
    <p:sldId id="1186" r:id="rId67"/>
    <p:sldId id="1187" r:id="rId68"/>
    <p:sldId id="1188" r:id="rId69"/>
    <p:sldId id="1189" r:id="rId70"/>
    <p:sldId id="1190" r:id="rId71"/>
    <p:sldId id="1191" r:id="rId72"/>
    <p:sldId id="1192" r:id="rId73"/>
    <p:sldId id="1210" r:id="rId74"/>
    <p:sldId id="1211" r:id="rId75"/>
    <p:sldId id="1212" r:id="rId76"/>
    <p:sldId id="1213" r:id="rId77"/>
    <p:sldId id="1214" r:id="rId78"/>
    <p:sldId id="1215" r:id="rId79"/>
    <p:sldId id="1216" r:id="rId80"/>
    <p:sldId id="1217" r:id="rId81"/>
  </p:sldIdLst>
  <p:sldSz cx="9144000" cy="6858000" type="letter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6000" b="1" kern="1200">
        <a:solidFill>
          <a:srgbClr val="333399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6000" b="1" kern="1200">
        <a:solidFill>
          <a:srgbClr val="333399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6000" b="1" kern="1200">
        <a:solidFill>
          <a:srgbClr val="333399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6000" b="1" kern="1200">
        <a:solidFill>
          <a:srgbClr val="333399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6000" b="1" kern="1200">
        <a:solidFill>
          <a:srgbClr val="333399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6000" b="1" kern="1200">
        <a:solidFill>
          <a:srgbClr val="333399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6000" b="1" kern="1200">
        <a:solidFill>
          <a:srgbClr val="333399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6000" b="1" kern="1200">
        <a:solidFill>
          <a:srgbClr val="333399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6000" b="1" kern="1200">
        <a:solidFill>
          <a:srgbClr val="333399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99"/>
    <a:srgbClr val="993366"/>
    <a:srgbClr val="A50021"/>
    <a:srgbClr val="66FF33"/>
    <a:srgbClr val="339933"/>
    <a:srgbClr val="3333FF"/>
    <a:srgbClr val="FFFFD9"/>
    <a:srgbClr val="FFFFCC"/>
    <a:srgbClr val="6D87C1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8" autoAdjust="0"/>
    <p:restoredTop sz="90952" autoAdjust="0"/>
  </p:normalViewPr>
  <p:slideViewPr>
    <p:cSldViewPr snapToGrid="0" snapToObjects="1">
      <p:cViewPr varScale="1">
        <p:scale>
          <a:sx n="103" d="100"/>
          <a:sy n="103" d="100"/>
        </p:scale>
        <p:origin x="-516" y="-96"/>
      </p:cViewPr>
      <p:guideLst>
        <p:guide orient="horz" pos="348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>
        <p:scale>
          <a:sx n="75" d="100"/>
          <a:sy n="75" d="100"/>
        </p:scale>
        <p:origin x="-2472" y="-300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53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002" tIns="49000" rIns="98002" bIns="49000" numCol="1" anchor="t" anchorCtr="0" compatLnSpc="1">
            <a:prstTxWarp prst="textNoShape">
              <a:avLst/>
            </a:prstTxWarp>
          </a:bodyPr>
          <a:lstStyle>
            <a:lvl1pPr algn="l" defTabSz="981075" eaLnBrk="0" hangingPunct="0">
              <a:defRPr sz="13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9888" y="0"/>
            <a:ext cx="3135312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002" tIns="49000" rIns="98002" bIns="49000" numCol="1" anchor="t" anchorCtr="0" compatLnSpc="1">
            <a:prstTxWarp prst="textNoShape">
              <a:avLst/>
            </a:prstTxWarp>
          </a:bodyPr>
          <a:lstStyle>
            <a:lvl1pPr algn="r" defTabSz="981075" eaLnBrk="0" hangingPunct="0">
              <a:defRPr sz="13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85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2250"/>
            <a:ext cx="31353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002" tIns="49000" rIns="98002" bIns="49000" numCol="1" anchor="b" anchorCtr="0" compatLnSpc="1">
            <a:prstTxWarp prst="textNoShape">
              <a:avLst/>
            </a:prstTxWarp>
          </a:bodyPr>
          <a:lstStyle>
            <a:lvl1pPr algn="l" defTabSz="981075" eaLnBrk="0" hangingPunct="0">
              <a:defRPr sz="13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85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9888" y="9112250"/>
            <a:ext cx="313531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002" tIns="49000" rIns="98002" bIns="49000" numCol="1" anchor="b" anchorCtr="0" compatLnSpc="1">
            <a:prstTxWarp prst="textNoShape">
              <a:avLst/>
            </a:prstTxWarp>
          </a:bodyPr>
          <a:lstStyle>
            <a:lvl1pPr algn="r" defTabSz="981075" eaLnBrk="0" hangingPunct="0">
              <a:defRPr sz="13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6BEF59F-F44A-46C5-91A2-893599BB96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76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10" tIns="49506" rIns="99010" bIns="49506" numCol="1" anchor="t" anchorCtr="0" compatLnSpc="1">
            <a:prstTxWarp prst="textNoShape">
              <a:avLst/>
            </a:prstTxWarp>
          </a:bodyPr>
          <a:lstStyle>
            <a:lvl1pPr algn="l" defTabSz="990600" eaLnBrk="0" hangingPunct="0">
              <a:defRPr sz="13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10" tIns="49506" rIns="99010" bIns="49506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60888"/>
            <a:ext cx="5368925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10" tIns="49506" rIns="99010" bIns="495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10" tIns="49506" rIns="99010" bIns="49506" numCol="1" anchor="b" anchorCtr="0" compatLnSpc="1">
            <a:prstTxWarp prst="textNoShape">
              <a:avLst/>
            </a:prstTxWarp>
          </a:bodyPr>
          <a:lstStyle>
            <a:lvl1pPr algn="l" defTabSz="990600" eaLnBrk="0" hangingPunct="0">
              <a:defRPr sz="13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10" tIns="49506" rIns="99010" bIns="49506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2A23FB-9317-4108-A3DE-86C937C73AE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2171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2FEBBF1D-A13E-4BFF-84CF-9A08163F4F74}" type="slidenum">
              <a:rPr lang="fr-FR" sz="1300" b="0">
                <a:solidFill>
                  <a:schemeClr val="tx1"/>
                </a:solidFill>
              </a:rPr>
              <a:pPr/>
              <a:t>1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My talk will be about the </a:t>
            </a:r>
            <a:r>
              <a:rPr lang="en-US" dirty="0" err="1" smtClean="0"/>
              <a:t>electroexcitation</a:t>
            </a:r>
            <a:r>
              <a:rPr lang="en-US" dirty="0" smtClean="0"/>
              <a:t> of nucleon resonances. This conferences is all about nucleons and baryons. </a:t>
            </a:r>
          </a:p>
          <a:p>
            <a:pPr eaLnBrk="1" hangingPunct="1"/>
            <a:r>
              <a:rPr lang="en-US" dirty="0" smtClean="0"/>
              <a:t>Nathan </a:t>
            </a:r>
            <a:r>
              <a:rPr lang="en-US" dirty="0" err="1" smtClean="0"/>
              <a:t>Isgur</a:t>
            </a:r>
            <a:r>
              <a:rPr lang="en-US" dirty="0" smtClean="0"/>
              <a:t> has been a strong supporter of a nucleon research program at this laboratory.  He formulated the importance of studies of the nucleon in 3 remarks he made at the N*2000 conferences  in this auditorium:</a:t>
            </a:r>
          </a:p>
          <a:p>
            <a:pPr eaLnBrk="1" hangingPunct="1"/>
            <a:r>
              <a:rPr lang="en-US" dirty="0" smtClean="0"/>
              <a:t> 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B45C04E-A2C6-4AA2-A54A-A22BA51B9CD6}" type="datetime1">
              <a:rPr lang="en-US"/>
              <a:pPr/>
              <a:t>5/28/2013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Test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3F8BCC-6759-4209-B792-1280E4ECCE20}" type="slidenum">
              <a:rPr lang="en-US"/>
              <a:pPr/>
              <a:t>14</a:t>
            </a:fld>
            <a:endParaRPr lang="en-US"/>
          </a:p>
        </p:txBody>
      </p:sp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It includes the data of </a:t>
            </a:r>
            <a:r>
              <a:rPr lang="en-US" b="0" dirty="0" err="1" smtClean="0"/>
              <a:t>GEp</a:t>
            </a:r>
            <a:r>
              <a:rPr lang="en-US" b="0" dirty="0" smtClean="0"/>
              <a:t>(3). Regards. Charles Note that the </a:t>
            </a:r>
            <a:r>
              <a:rPr lang="en-US" b="0" dirty="0" err="1" smtClean="0"/>
              <a:t>GEp</a:t>
            </a:r>
            <a:r>
              <a:rPr lang="en-US" b="0" dirty="0" smtClean="0"/>
              <a:t>(2) data shown are the result of a reanalysis, which have been submitted for publication. The is just a polynomial fit to the data points, no physics input.</a:t>
            </a:r>
            <a:endParaRPr lang="en-US" b="0" dirty="0"/>
          </a:p>
          <a:p>
            <a:endParaRPr lang="en-US" b="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F3EB67B-49FD-43CD-B2E6-945DBCC29F5B}" type="datetime1">
              <a:rPr lang="en-US"/>
              <a:pPr/>
              <a:t>5/28/2013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Test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E160FF-54A3-4722-BB9E-E008ABA4B18D}" type="slidenum">
              <a:rPr lang="en-US"/>
              <a:pPr/>
              <a:t>15</a:t>
            </a:fld>
            <a:endParaRPr lang="en-US"/>
          </a:p>
        </p:txBody>
      </p:sp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point-form spectator approximation (PFSA), Goldstone-boson-exchange (GBE)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4253CD09-DEC3-481A-A93A-698CDA5F3DC2}" type="slidenum">
              <a:rPr lang="fr-FR" sz="1300" b="0">
                <a:solidFill>
                  <a:schemeClr val="tx1"/>
                </a:solidFill>
              </a:rPr>
              <a:pPr/>
              <a:t>16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EBAC: dynamical coupled channel analysis is based on the world data set on piN. gammaN, and gamma*N and constrained by unitarity. (to Npi, Neta, N2pi)</a:t>
            </a:r>
          </a:p>
          <a:p>
            <a:pPr eaLnBrk="1" hangingPunct="1"/>
            <a:r>
              <a:rPr lang="en-US" smtClean="0"/>
              <a:t>This allows the extraction of the meson-baryon contributions under minimal model assumptions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531D0541-540A-4FD0-889B-D582C02F2703}" type="slidenum">
              <a:rPr lang="fr-FR" sz="1300" b="0">
                <a:solidFill>
                  <a:schemeClr val="tx1"/>
                </a:solidFill>
              </a:rPr>
              <a:pPr/>
              <a:t>17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83971" name="Rectangle 7"/>
          <p:cNvSpPr txBox="1">
            <a:spLocks noGrp="1" noChangeArrowheads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44" tIns="46170" rIns="92344" bIns="46170" anchor="b"/>
          <a:lstStyle>
            <a:lvl1pPr defTabSz="923925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23925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23925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23925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23925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r"/>
            <a:fld id="{40326937-5C2D-486D-AEA8-BCFE80EC3BFB}" type="slidenum">
              <a:rPr lang="en-US" sz="1200" b="0">
                <a:solidFill>
                  <a:schemeClr val="tx1"/>
                </a:solidFill>
                <a:ea typeface="ＭＳ Ｐゴシック" pitchFamily="-110" charset="-128"/>
              </a:rPr>
              <a:pPr algn="r"/>
              <a:t>17</a:t>
            </a:fld>
            <a:endParaRPr lang="en-US" sz="1200" b="0">
              <a:solidFill>
                <a:schemeClr val="tx1"/>
              </a:solidFill>
              <a:ea typeface="ＭＳ Ｐゴシック" pitchFamily="-110" charset="-128"/>
            </a:endParaRPr>
          </a:p>
        </p:txBody>
      </p:sp>
      <p:sp>
        <p:nvSpPr>
          <p:cNvPr id="83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  <a:noFill/>
        </p:spPr>
        <p:txBody>
          <a:bodyPr lIns="92344" tIns="46170" rIns="92344" bIns="46170"/>
          <a:lstStyle/>
          <a:p>
            <a:pPr eaLnBrk="1" hangingPunct="1"/>
            <a:r>
              <a:rPr lang="en-US" dirty="0" smtClean="0"/>
              <a:t>LQCD, DSE, 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Gribov-Zwinziger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Kugo-Ojima</a:t>
            </a:r>
            <a:r>
              <a:rPr lang="en-US" baseline="0" dirty="0" smtClean="0"/>
              <a:t> (all in </a:t>
            </a:r>
            <a:r>
              <a:rPr lang="en-US" baseline="0" smtClean="0"/>
              <a:t>Landau gauge)</a:t>
            </a:r>
            <a:endParaRPr lang="en-US" smtClean="0"/>
          </a:p>
          <a:p>
            <a:pPr eaLnBrk="1" hangingPunct="1"/>
            <a:r>
              <a:rPr lang="en-US" dirty="0" smtClean="0"/>
              <a:t>Why do we use electromagnetic probes to study hadron structure? I think the answer is that the </a:t>
            </a:r>
            <a:r>
              <a:rPr lang="en-US" dirty="0" err="1" smtClean="0"/>
              <a:t>e.m</a:t>
            </a:r>
            <a:r>
              <a:rPr lang="en-US" dirty="0" smtClean="0"/>
              <a:t>. probe allows us to efficiently address the central question of hadron physics: What are the relevant degrees of freedom at varying distance scales?  To simply illustrate this I show here the quark propagator mass calculated in LQCD, Dyson Schwinger, and other approaches as a function of the momentum transfer. In the </a:t>
            </a:r>
            <a:r>
              <a:rPr lang="en-US" dirty="0" err="1" smtClean="0"/>
              <a:t>em</a:t>
            </a:r>
            <a:r>
              <a:rPr lang="en-US" dirty="0" smtClean="0"/>
              <a:t> probe we can vary the resolution and momentum transfer. In doing so, we probe the effective degrees of freedom in the nucleon from meson-nucleon, to constituent quarks, to elementary </a:t>
            </a:r>
            <a:r>
              <a:rPr lang="en-US" dirty="0" err="1" smtClean="0"/>
              <a:t>partons</a:t>
            </a:r>
            <a:r>
              <a:rPr lang="en-US" dirty="0" smtClean="0"/>
              <a:t>.  The study of nucleon resonance transitions provides a testing ground for our understanding of these effective degrees of freedom.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042CCFF8-7689-4AF1-8FE9-A68F7DE2C798}" type="slidenum">
              <a:rPr lang="fr-FR" sz="1300" b="0">
                <a:solidFill>
                  <a:schemeClr val="tx1"/>
                </a:solidFill>
              </a:rPr>
              <a:pPr/>
              <a:t>18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B1D63F25-A393-46F7-99FF-961A50AE05A5}" type="slidenum">
              <a:rPr lang="fr-FR" sz="1300" b="0">
                <a:solidFill>
                  <a:schemeClr val="tx1"/>
                </a:solidFill>
              </a:rPr>
              <a:pPr/>
              <a:t>19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err="1" smtClean="0"/>
              <a:t>Pascalutsa</a:t>
            </a:r>
            <a:r>
              <a:rPr lang="en-US" dirty="0" smtClean="0"/>
              <a:t> large </a:t>
            </a:r>
            <a:r>
              <a:rPr lang="en-US" dirty="0" err="1" smtClean="0"/>
              <a:t>N_c</a:t>
            </a:r>
            <a:r>
              <a:rPr lang="en-US" dirty="0" smtClean="0"/>
              <a:t> relations link the N to Delta transition to in terms of the electromagnetic properties of the nucleon: GM can be expressed as a function of the nucleon form factors! And so are REM and RSM, Phys. Rev. D 76, 111501(R) (2007) </a:t>
            </a:r>
          </a:p>
          <a:p>
            <a:pPr eaLnBrk="1" hangingPunct="1"/>
            <a:r>
              <a:rPr lang="en-US" dirty="0" err="1" smtClean="0"/>
              <a:t>Helicity</a:t>
            </a:r>
            <a:r>
              <a:rPr lang="en-US" dirty="0" smtClean="0"/>
              <a:t> conservation, A(3/2)&lt;&lt;A(1/2), REM-&gt;+1 derived in </a:t>
            </a:r>
            <a:r>
              <a:rPr lang="en-US" dirty="0" err="1" smtClean="0"/>
              <a:t>pQCD</a:t>
            </a:r>
            <a:r>
              <a:rPr lang="en-US" dirty="0" smtClean="0"/>
              <a:t> and </a:t>
            </a:r>
            <a:r>
              <a:rPr lang="en-US" dirty="0" err="1" smtClean="0"/>
              <a:t>AdS</a:t>
            </a:r>
            <a:r>
              <a:rPr lang="en-US" dirty="0" smtClean="0"/>
              <a:t>/QCD, M. </a:t>
            </a:r>
            <a:r>
              <a:rPr lang="en-US" dirty="0" err="1" smtClean="0"/>
              <a:t>Ungaro</a:t>
            </a:r>
            <a:r>
              <a:rPr lang="en-US" dirty="0" smtClean="0"/>
              <a:t> et al., </a:t>
            </a:r>
            <a:r>
              <a:rPr lang="en-US" dirty="0" err="1" smtClean="0"/>
              <a:t>hep</a:t>
            </a:r>
            <a:r>
              <a:rPr lang="en-US" dirty="0" smtClean="0"/>
              <a:t>-ex/0606042, triangle down Bates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B1D63F25-A393-46F7-99FF-961A50AE05A5}" type="slidenum">
              <a:rPr lang="fr-FR" sz="1300" b="0">
                <a:solidFill>
                  <a:schemeClr val="tx1"/>
                </a:solidFill>
              </a:rPr>
              <a:pPr/>
              <a:t>20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Jones-</a:t>
            </a:r>
            <a:r>
              <a:rPr lang="en-US" dirty="0" err="1" smtClean="0"/>
              <a:t>Scadron</a:t>
            </a:r>
            <a:r>
              <a:rPr lang="en-US" baseline="0" dirty="0" smtClean="0"/>
              <a:t> versus Ash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B1D63F25-A393-46F7-99FF-961A50AE05A5}" type="slidenum">
              <a:rPr lang="fr-FR" sz="1300" b="0">
                <a:solidFill>
                  <a:schemeClr val="tx1"/>
                </a:solidFill>
              </a:rPr>
              <a:pPr/>
              <a:t>21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Jones-</a:t>
            </a:r>
            <a:r>
              <a:rPr lang="en-US" dirty="0" err="1" smtClean="0"/>
              <a:t>Scadron</a:t>
            </a:r>
            <a:r>
              <a:rPr lang="en-US" baseline="0" smtClean="0"/>
              <a:t> versus Ash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BAD419AE-38E4-458F-BAE0-11B50EC49C47}" type="slidenum">
              <a:rPr lang="fr-FR" sz="1300" b="0">
                <a:solidFill>
                  <a:schemeClr val="tx1"/>
                </a:solidFill>
              </a:rPr>
              <a:pPr/>
              <a:t>22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nuW2 = F2</a:t>
            </a:r>
            <a:r>
              <a:rPr lang="en-US" baseline="0" dirty="0" smtClean="0"/>
              <a:t> (non-</a:t>
            </a:r>
            <a:r>
              <a:rPr lang="en-US" baseline="0" dirty="0" err="1" smtClean="0"/>
              <a:t>spinflip</a:t>
            </a:r>
            <a:r>
              <a:rPr lang="en-US" baseline="0" dirty="0" smtClean="0"/>
              <a:t> structure function)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B041C300-371F-42B1-BAF6-240DB7B63093}" type="slidenum">
              <a:rPr lang="fr-FR" sz="1300" b="0">
                <a:solidFill>
                  <a:schemeClr val="tx1"/>
                </a:solidFill>
              </a:rPr>
              <a:pPr/>
              <a:t>23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N(1720)P13 Ahel (Q2): 0.74 (0), 0 (0.7), 0.88 (1.3)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73A23980-3355-4635-8481-664A7AB551E7}" type="slidenum">
              <a:rPr lang="fr-FR" sz="1300" b="0">
                <a:solidFill>
                  <a:schemeClr val="tx1"/>
                </a:solidFill>
              </a:rPr>
              <a:pPr/>
              <a:t>4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dirty="0" smtClean="0"/>
              <a:t>Lambda(1405) N-K molecule, Roper N-gluon excitation, di-quark pointlike in contrast</a:t>
            </a:r>
            <a:r>
              <a:rPr lang="de-DE" baseline="0" dirty="0" smtClean="0"/>
              <a:t> to DSE dynamic and non-pointlike</a:t>
            </a:r>
            <a:endParaRPr lang="de-DE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723900"/>
            <a:ext cx="47974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0" hangingPunct="0"/>
            <a:r>
              <a:rPr lang="en-US" sz="1200" b="0" dirty="0" err="1" smtClean="0"/>
              <a:t>V.D.Burkert</a:t>
            </a:r>
            <a:r>
              <a:rPr lang="en-US" sz="1200" b="0" dirty="0" smtClean="0"/>
              <a:t> et al., PRC </a:t>
            </a:r>
            <a:r>
              <a:rPr lang="en-US" sz="1200" b="0" baseline="0" dirty="0" smtClean="0"/>
              <a:t> </a:t>
            </a:r>
            <a:r>
              <a:rPr lang="en-US" sz="1200" b="0" dirty="0" smtClean="0"/>
              <a:t>67, 035204 </a:t>
            </a:r>
            <a:r>
              <a:rPr lang="en-US" sz="1200" b="0" baseline="0" dirty="0" smtClean="0"/>
              <a:t> </a:t>
            </a:r>
            <a:r>
              <a:rPr lang="en-US" sz="1200" b="0" dirty="0" smtClean="0"/>
              <a:t>(2003)</a:t>
            </a:r>
          </a:p>
          <a:p>
            <a:r>
              <a:rPr lang="da-DK" dirty="0" smtClean="0"/>
              <a:t>M.Dugger</a:t>
            </a:r>
            <a:r>
              <a:rPr lang="da-DK" baseline="0" dirty="0" smtClean="0"/>
              <a:t> </a:t>
            </a:r>
            <a:r>
              <a:rPr lang="da-DK" dirty="0" smtClean="0"/>
              <a:t>et al., PRC 79,065206 (2009)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A1427B-B066-4AD4-9F53-2671FA991A46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4253CD09-DEC3-481A-A93A-698CDA5F3DC2}" type="slidenum">
              <a:rPr lang="fr-FR" sz="1300" b="0">
                <a:solidFill>
                  <a:schemeClr val="tx1"/>
                </a:solidFill>
              </a:rPr>
              <a:pPr/>
              <a:t>25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EBAC: dynamical coupled channel analysis is based on the world data set on piN. gammaN, and gamma*N and constrained by unitarity. (to Npi, Neta, N2pi)</a:t>
            </a:r>
          </a:p>
          <a:p>
            <a:pPr eaLnBrk="1" hangingPunct="1"/>
            <a:r>
              <a:rPr lang="en-US" smtClean="0"/>
              <a:t>This allows the extraction of the meson-baryon contributions under minimal model assumptions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3B32B477-5F33-48C0-969D-662165FE8492}" type="slidenum">
              <a:rPr lang="fr-FR" sz="1300" b="0">
                <a:solidFill>
                  <a:schemeClr val="tx1"/>
                </a:solidFill>
              </a:rPr>
              <a:pPr/>
              <a:t>26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EBAC: dynamical coupled channel analysis is based on the world data set on piN. gammaN, and gamma*N and constrained by unitarity. (to Npi, Neta, N2pi)</a:t>
            </a:r>
          </a:p>
          <a:p>
            <a:pPr eaLnBrk="1" hangingPunct="1"/>
            <a:r>
              <a:rPr lang="en-US" smtClean="0"/>
              <a:t>This allows the extraction of the meson-baryon contributions under minimal model assumptions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22D6D75A-568C-4677-A1CB-2D62C362B22D}" type="slidenum">
              <a:rPr lang="fr-FR" sz="1300" b="0">
                <a:solidFill>
                  <a:schemeClr val="tx1"/>
                </a:solidFill>
              </a:rPr>
              <a:pPr/>
              <a:t>27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FFF43548-A9D6-48A1-823A-583F473910F9}" type="slidenum">
              <a:rPr lang="fr-FR" sz="1300" b="0">
                <a:solidFill>
                  <a:schemeClr val="tx1"/>
                </a:solidFill>
              </a:rPr>
              <a:pPr/>
              <a:t>28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92163" name="Rectangle 7"/>
          <p:cNvSpPr txBox="1">
            <a:spLocks noGrp="1" noChangeArrowheads="1"/>
          </p:cNvSpPr>
          <p:nvPr/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10" tIns="49506" rIns="99010" bIns="49506" anchor="b"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r"/>
            <a:fld id="{29C3E712-D460-40A8-AA7B-7B2977F415C0}" type="slidenum">
              <a:rPr lang="fr-FR" sz="1300" b="0">
                <a:solidFill>
                  <a:schemeClr val="tx1"/>
                </a:solidFill>
                <a:ea typeface="ＭＳ Ｐゴシック" pitchFamily="-110" charset="-128"/>
              </a:rPr>
              <a:pPr algn="r"/>
              <a:t>28</a:t>
            </a:fld>
            <a:endParaRPr lang="fr-FR" sz="1300" b="0">
              <a:solidFill>
                <a:schemeClr val="tx1"/>
              </a:solidFill>
              <a:ea typeface="ＭＳ Ｐゴシック" pitchFamily="-110" charset="-128"/>
            </a:endParaRPr>
          </a:p>
        </p:txBody>
      </p:sp>
      <p:sp>
        <p:nvSpPr>
          <p:cNvPr id="92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1FF85F7B-EC3E-4CC1-AFB9-4F2A40780AC3}" type="slidenum">
              <a:rPr lang="fr-FR" sz="1300" b="0">
                <a:solidFill>
                  <a:schemeClr val="tx1"/>
                </a:solidFill>
              </a:rPr>
              <a:pPr/>
              <a:t>29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6C19E512-932E-4C5E-A7C7-2F3823361E6F}" type="slidenum">
              <a:rPr lang="fr-FR" sz="1300" b="0">
                <a:solidFill>
                  <a:schemeClr val="tx1"/>
                </a:solidFill>
              </a:rPr>
              <a:pPr/>
              <a:t>30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95235" name="Rectangle 7"/>
          <p:cNvSpPr txBox="1">
            <a:spLocks noGrp="1" noChangeArrowheads="1"/>
          </p:cNvSpPr>
          <p:nvPr/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10" tIns="49506" rIns="99010" bIns="49506" anchor="b"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r"/>
            <a:fld id="{515E92BC-71E7-4B8A-96B4-E954523A2485}" type="slidenum">
              <a:rPr lang="fr-FR" sz="1300" b="0">
                <a:solidFill>
                  <a:schemeClr val="tx1"/>
                </a:solidFill>
                <a:ea typeface="ＭＳ Ｐゴシック" pitchFamily="-110" charset="-128"/>
              </a:rPr>
              <a:pPr algn="r"/>
              <a:t>30</a:t>
            </a:fld>
            <a:endParaRPr lang="fr-FR" sz="1300" b="0">
              <a:solidFill>
                <a:schemeClr val="tx1"/>
              </a:solidFill>
              <a:ea typeface="ＭＳ Ｐゴシック" pitchFamily="-110" charset="-128"/>
            </a:endParaRPr>
          </a:p>
        </p:txBody>
      </p:sp>
      <p:sp>
        <p:nvSpPr>
          <p:cNvPr id="95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Inclusive and exclusive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88E36CF6-BAC8-4B36-9DB6-25053DF61149}" type="slidenum">
              <a:rPr lang="fr-FR" sz="1300" b="0">
                <a:solidFill>
                  <a:schemeClr val="tx1"/>
                </a:solidFill>
              </a:rPr>
              <a:pPr/>
              <a:t>31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Unitarized</a:t>
            </a:r>
            <a:r>
              <a:rPr lang="en-US" dirty="0" smtClean="0"/>
              <a:t> </a:t>
            </a:r>
            <a:r>
              <a:rPr lang="en-US" dirty="0" err="1" smtClean="0"/>
              <a:t>Breit</a:t>
            </a:r>
            <a:r>
              <a:rPr lang="en-US" dirty="0" smtClean="0"/>
              <a:t>-Wigner </a:t>
            </a:r>
            <a:r>
              <a:rPr lang="en-US" dirty="0" err="1" smtClean="0"/>
              <a:t>ansatz</a:t>
            </a:r>
            <a:r>
              <a:rPr lang="en-US" dirty="0" smtClean="0"/>
              <a:t> for resonant amplitudes, </a:t>
            </a:r>
            <a:r>
              <a:rPr lang="en-US" sz="1200" b="0" dirty="0" smtClean="0">
                <a:solidFill>
                  <a:srgbClr val="993366"/>
                </a:solidFill>
                <a:ea typeface="ＭＳ Ｐゴシック" pitchFamily="-110" charset="-128"/>
              </a:rPr>
              <a:t>I.J.R. </a:t>
            </a:r>
            <a:r>
              <a:rPr lang="en-US" sz="1200" b="0" dirty="0" err="1" smtClean="0">
                <a:solidFill>
                  <a:srgbClr val="993366"/>
                </a:solidFill>
                <a:ea typeface="ＭＳ Ｐゴシック" pitchFamily="-110" charset="-128"/>
              </a:rPr>
              <a:t>Aitchison</a:t>
            </a:r>
            <a:r>
              <a:rPr lang="en-US" sz="1200" b="0" dirty="0" smtClean="0">
                <a:solidFill>
                  <a:srgbClr val="993366"/>
                </a:solidFill>
                <a:ea typeface="ＭＳ Ｐゴシック" pitchFamily="-110" charset="-128"/>
              </a:rPr>
              <a:t>, </a:t>
            </a:r>
            <a:r>
              <a:rPr lang="en-US" sz="1200" b="0" dirty="0" err="1" smtClean="0">
                <a:solidFill>
                  <a:srgbClr val="993366"/>
                </a:solidFill>
                <a:ea typeface="ＭＳ Ｐゴシック" pitchFamily="-110" charset="-128"/>
              </a:rPr>
              <a:t>Nucl</a:t>
            </a:r>
            <a:r>
              <a:rPr lang="en-US" sz="1200" b="0" dirty="0" smtClean="0">
                <a:solidFill>
                  <a:srgbClr val="993366"/>
                </a:solidFill>
                <a:ea typeface="ＭＳ Ｐゴシック" pitchFamily="-110" charset="-128"/>
              </a:rPr>
              <a:t>. Phys., A189 (1972) 417</a:t>
            </a:r>
            <a:endParaRPr lang="en-US" dirty="0" smtClean="0"/>
          </a:p>
          <a:p>
            <a:pPr eaLnBrk="1" hangingPunct="1"/>
            <a:r>
              <a:rPr lang="en-US" dirty="0" smtClean="0"/>
              <a:t>Last diagram 1&amp;2) meson </a:t>
            </a:r>
            <a:r>
              <a:rPr lang="en-US" dirty="0" err="1" smtClean="0"/>
              <a:t>meson</a:t>
            </a:r>
            <a:r>
              <a:rPr lang="en-US" dirty="0" smtClean="0"/>
              <a:t> 3) meson baryon exchange bubbles, more generally 2q and 3q exchange.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FA03BF45-0785-44A1-88C1-E4AF312CE44E}" type="slidenum">
              <a:rPr lang="fr-FR" sz="1300" b="0">
                <a:solidFill>
                  <a:schemeClr val="tx1"/>
                </a:solidFill>
              </a:rPr>
              <a:pPr/>
              <a:t>32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Nine single differential cross sections: 3 mass, 3 hadron angles, 3 plane angle combinations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82EA004E-DC07-4957-8506-483E0DA1C95F}" type="slidenum">
              <a:rPr lang="fr-FR" sz="1300" b="0">
                <a:solidFill>
                  <a:schemeClr val="tx1"/>
                </a:solidFill>
              </a:rPr>
              <a:pPr/>
              <a:t>33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The amplitudes for each process contributing to the overall cross section will have a distinct behavior in each observable as show in the plots above. Requiring a simultaneous fit in all nine observables allows for establishing the dynamics of each process.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531D0541-540A-4FD0-889B-D582C02F2703}" type="slidenum">
              <a:rPr lang="fr-FR" sz="1300" b="0">
                <a:solidFill>
                  <a:schemeClr val="tx1"/>
                </a:solidFill>
              </a:rPr>
              <a:pPr/>
              <a:t>5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83971" name="Rectangle 7"/>
          <p:cNvSpPr txBox="1">
            <a:spLocks noGrp="1" noChangeArrowheads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44" tIns="46170" rIns="92344" bIns="46170" anchor="b"/>
          <a:lstStyle>
            <a:lvl1pPr defTabSz="923925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23925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23925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23925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23925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r"/>
            <a:fld id="{40326937-5C2D-486D-AEA8-BCFE80EC3BFB}" type="slidenum">
              <a:rPr lang="en-US" sz="1200" b="0">
                <a:solidFill>
                  <a:schemeClr val="tx1"/>
                </a:solidFill>
                <a:ea typeface="ＭＳ Ｐゴシック" pitchFamily="-110" charset="-128"/>
              </a:rPr>
              <a:pPr algn="r"/>
              <a:t>5</a:t>
            </a:fld>
            <a:endParaRPr lang="en-US" sz="1200" b="0">
              <a:solidFill>
                <a:schemeClr val="tx1"/>
              </a:solidFill>
              <a:ea typeface="ＭＳ Ｐゴシック" pitchFamily="-110" charset="-128"/>
            </a:endParaRPr>
          </a:p>
        </p:txBody>
      </p:sp>
      <p:sp>
        <p:nvSpPr>
          <p:cNvPr id="83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  <a:noFill/>
        </p:spPr>
        <p:txBody>
          <a:bodyPr lIns="92344" tIns="46170" rIns="92344" bIns="46170"/>
          <a:lstStyle/>
          <a:p>
            <a:pPr eaLnBrk="1" hangingPunct="1"/>
            <a:r>
              <a:rPr lang="en-US" dirty="0" smtClean="0"/>
              <a:t>Why do we use electromagnetic probes to study hadron structure? I think the answer is that the </a:t>
            </a:r>
            <a:r>
              <a:rPr lang="en-US" dirty="0" err="1" smtClean="0"/>
              <a:t>e.m</a:t>
            </a:r>
            <a:r>
              <a:rPr lang="en-US" dirty="0" smtClean="0"/>
              <a:t>. probe allows us to efficiently address the central question of hadron physics: What are the relevant degrees of freedom at varying distance scales?  To simply illustrate this I show here the quark propagator mass calculated in LQCD, Dyson Schwinger, and other approaches as a function of the momentum transfer. In the </a:t>
            </a:r>
            <a:r>
              <a:rPr lang="en-US" dirty="0" err="1" smtClean="0"/>
              <a:t>em</a:t>
            </a:r>
            <a:r>
              <a:rPr lang="en-US" dirty="0" smtClean="0"/>
              <a:t> probe we can vary the resolution and momentum transfer. In doing so, we probe the effective degrees of freedom in the nucleon from meson-nucleon, to constituent quarks, to elementary </a:t>
            </a:r>
            <a:r>
              <a:rPr lang="en-US" dirty="0" err="1" smtClean="0"/>
              <a:t>partons</a:t>
            </a:r>
            <a:r>
              <a:rPr lang="en-US" dirty="0" smtClean="0"/>
              <a:t>.  The study of nucleon resonance transitions provides a testing ground for our understanding of these effective degrees of freedom.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B3D9AE92-23FF-4AA0-BC31-1ABA322888C9}" type="slidenum">
              <a:rPr lang="fr-FR" sz="1300" b="0">
                <a:solidFill>
                  <a:schemeClr val="tx1"/>
                </a:solidFill>
              </a:rPr>
              <a:pPr/>
              <a:t>34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Allows to determine systematic model uncertainties. This consistency check will also be applied at high Q^2.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 smtClean="0">
                <a:solidFill>
                  <a:srgbClr val="FF0000"/>
                </a:solidFill>
              </a:rPr>
              <a:t> red: single pion </a:t>
            </a:r>
            <a:r>
              <a:rPr lang="en-US" sz="1200" b="0" dirty="0" err="1" smtClean="0">
                <a:solidFill>
                  <a:srgbClr val="FF0000"/>
                </a:solidFill>
              </a:rPr>
              <a:t>I.Aznauryan,V.Burkert</a:t>
            </a:r>
            <a:r>
              <a:rPr lang="en-US" sz="1200" b="0" dirty="0" smtClean="0">
                <a:solidFill>
                  <a:srgbClr val="FF0000"/>
                </a:solidFill>
              </a:rPr>
              <a:t>, et al., PRC 80,055203 (2009),</a:t>
            </a:r>
            <a:r>
              <a:rPr lang="en-US" sz="1200" b="0" baseline="0" dirty="0" smtClean="0">
                <a:solidFill>
                  <a:srgbClr val="FF0000"/>
                </a:solidFill>
              </a:rPr>
              <a:t> </a:t>
            </a:r>
            <a:r>
              <a:rPr lang="en-US" sz="1200" b="0" dirty="0" smtClean="0">
                <a:solidFill>
                  <a:srgbClr val="FF0000"/>
                </a:solidFill>
              </a:rPr>
              <a:t>green</a:t>
            </a:r>
            <a:r>
              <a:rPr lang="en-US" sz="1200" b="0" baseline="0" dirty="0" smtClean="0">
                <a:solidFill>
                  <a:srgbClr val="FF0000"/>
                </a:solidFill>
              </a:rPr>
              <a:t>: two pion </a:t>
            </a:r>
            <a:r>
              <a:rPr lang="en-US" sz="1200" b="0" baseline="0" dirty="0" err="1" smtClean="0">
                <a:solidFill>
                  <a:srgbClr val="FF0000"/>
                </a:solidFill>
              </a:rPr>
              <a:t>Gleb</a:t>
            </a:r>
            <a:endParaRPr lang="en-US" sz="1200" b="0" baseline="0" dirty="0" smtClean="0">
              <a:solidFill>
                <a:srgbClr val="FF0000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 </a:t>
            </a:r>
            <a:r>
              <a:rPr lang="en-US" dirty="0" err="1" smtClean="0"/>
              <a:t>channles</a:t>
            </a:r>
            <a:r>
              <a:rPr lang="en-US" dirty="0" smtClean="0"/>
              <a:t> times 4 structure functions (12) plus 9 (18) single diff cross sec =&gt; 30 observables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2A23FB-9317-4108-A3DE-86C937C73AEA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028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4253CD09-DEC3-481A-A93A-698CDA5F3DC2}" type="slidenum">
              <a:rPr lang="fr-FR" sz="1300" b="0">
                <a:solidFill>
                  <a:schemeClr val="tx1"/>
                </a:solidFill>
              </a:rPr>
              <a:pPr/>
              <a:t>36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S. </a:t>
            </a:r>
            <a:r>
              <a:rPr lang="en-US" dirty="0" err="1" smtClean="0"/>
              <a:t>Capstick</a:t>
            </a:r>
            <a:r>
              <a:rPr lang="en-US" dirty="0" smtClean="0"/>
              <a:t> and B. </a:t>
            </a:r>
            <a:r>
              <a:rPr lang="en-US" dirty="0" err="1" smtClean="0"/>
              <a:t>Keister</a:t>
            </a:r>
            <a:r>
              <a:rPr lang="en-US" dirty="0" smtClean="0"/>
              <a:t>, Phys. Rev. D51, 3598 (1995)</a:t>
            </a:r>
          </a:p>
          <a:p>
            <a:r>
              <a:rPr lang="en-US" dirty="0" smtClean="0"/>
              <a:t>I.G. </a:t>
            </a:r>
            <a:r>
              <a:rPr lang="en-US" dirty="0" err="1" smtClean="0"/>
              <a:t>Aznauryan</a:t>
            </a:r>
            <a:r>
              <a:rPr lang="en-US" dirty="0" smtClean="0"/>
              <a:t>, Phys.Rev.C76, 025212 (2007)</a:t>
            </a:r>
          </a:p>
          <a:p>
            <a:r>
              <a:rPr lang="en-US" dirty="0" smtClean="0"/>
              <a:t>L.T. </a:t>
            </a:r>
            <a:r>
              <a:rPr lang="en-US" dirty="0" err="1" smtClean="0"/>
              <a:t>Obukhovsky</a:t>
            </a:r>
            <a:r>
              <a:rPr lang="en-US" dirty="0" smtClean="0"/>
              <a:t> et al., Phys.Rev. D84, 014004 (2011)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2A23FB-9317-4108-A3DE-86C937C73AEA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1824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87FD46EE-2E45-4191-A6DB-ACBB1B1875B4}" type="slidenum">
              <a:rPr lang="fr-FR" sz="1300" b="0">
                <a:solidFill>
                  <a:schemeClr val="tx1"/>
                </a:solidFill>
              </a:rPr>
              <a:pPr/>
              <a:t>38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10240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60475" y="723900"/>
            <a:ext cx="4799013" cy="3598863"/>
          </a:xfrm>
          <a:ln/>
        </p:spPr>
      </p:sp>
      <p:sp>
        <p:nvSpPr>
          <p:cNvPr id="102404" name="Notes Placeholder 2"/>
          <p:cNvSpPr>
            <a:spLocks noGrp="1"/>
          </p:cNvSpPr>
          <p:nvPr>
            <p:ph type="body" idx="1"/>
          </p:nvPr>
        </p:nvSpPr>
        <p:spPr>
          <a:xfrm>
            <a:off x="977900" y="4560888"/>
            <a:ext cx="5359400" cy="4316412"/>
          </a:xfrm>
          <a:noFill/>
        </p:spPr>
        <p:txBody>
          <a:bodyPr lIns="99465" tIns="49733" rIns="99465" bIns="49733"/>
          <a:lstStyle/>
          <a:p>
            <a:pPr eaLnBrk="1" hangingPunct="1"/>
            <a:r>
              <a:rPr lang="en-US" smtClean="0"/>
              <a:t>Open box: combined, but double pion is only based on four not nine observables</a:t>
            </a:r>
          </a:p>
        </p:txBody>
      </p:sp>
      <p:sp>
        <p:nvSpPr>
          <p:cNvPr id="102405" name="Slide Number Placeholder 3"/>
          <p:cNvSpPr txBox="1">
            <a:spLocks noGrp="1"/>
          </p:cNvSpPr>
          <p:nvPr/>
        </p:nvSpPr>
        <p:spPr bwMode="auto">
          <a:xfrm>
            <a:off x="4140200" y="9124950"/>
            <a:ext cx="3175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465" tIns="49733" rIns="99465" bIns="49733" anchor="b"/>
          <a:lstStyle>
            <a:lvl1pPr defTabSz="9969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69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69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69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69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695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695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695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695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r"/>
            <a:fld id="{466C7EC0-A9BD-40E5-AD83-136ADAC75744}" type="slidenum">
              <a:rPr lang="fr-FR" sz="1200" b="0">
                <a:solidFill>
                  <a:schemeClr val="tx1"/>
                </a:solidFill>
                <a:ea typeface="ＭＳ Ｐゴシック" pitchFamily="-110" charset="-128"/>
              </a:rPr>
              <a:pPr algn="r"/>
              <a:t>38</a:t>
            </a:fld>
            <a:endParaRPr lang="fr-FR" sz="1200" b="0">
              <a:solidFill>
                <a:schemeClr val="tx1"/>
              </a:solidFill>
              <a:ea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Analysis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pη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channel assumes S1/2=0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Branching ratios: β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Npi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β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Neta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0.45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2A23FB-9317-4108-A3DE-86C937C73AEA}" type="slidenum">
              <a:rPr lang="fr-FR" smtClean="0"/>
              <a:pPr>
                <a:defRPr/>
              </a:pPr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028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92F88DA8-6BBE-44F0-B5AC-A440578E9D51}" type="slidenum">
              <a:rPr lang="fr-FR" sz="1300" b="0">
                <a:solidFill>
                  <a:schemeClr val="tx1"/>
                </a:solidFill>
              </a:rPr>
              <a:pPr/>
              <a:t>40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Good agreement between DSE and LQCD. DSE and LQCD are both fundamental approaches to calculate </a:t>
            </a:r>
            <a:r>
              <a:rPr lang="en-US" dirty="0" err="1" smtClean="0"/>
              <a:t>electrocouplings</a:t>
            </a:r>
            <a:r>
              <a:rPr lang="en-US" dirty="0" smtClean="0"/>
              <a:t> from basic QCD. (Q^2&gt;0.2, p&gt;0.15)</a:t>
            </a:r>
          </a:p>
          <a:p>
            <a:pPr eaLnBrk="1" hangingPunct="1"/>
            <a:r>
              <a:rPr lang="en-US" dirty="0" smtClean="0"/>
              <a:t>Higgs small, u mass 2.4 MeV, d mass 4.8 MeV -&gt; 1%,	4.5 GeV^2 =&gt; p=0.7,</a:t>
            </a:r>
          </a:p>
          <a:p>
            <a:pPr eaLnBrk="1" hangingPunct="1"/>
            <a:r>
              <a:rPr lang="en-US" dirty="0" smtClean="0"/>
              <a:t>Green </a:t>
            </a:r>
            <a:r>
              <a:rPr lang="en-US" dirty="0" err="1" smtClean="0"/>
              <a:t>mq</a:t>
            </a:r>
            <a:r>
              <a:rPr lang="en-US" dirty="0" smtClean="0"/>
              <a:t>=425 MeV right Delta-N mass splitting in </a:t>
            </a:r>
            <a:r>
              <a:rPr lang="en-US" dirty="0" err="1" smtClean="0"/>
              <a:t>Nambu</a:t>
            </a:r>
            <a:r>
              <a:rPr lang="en-US" dirty="0" smtClean="0"/>
              <a:t> </a:t>
            </a:r>
            <a:r>
              <a:rPr lang="en-US" dirty="0" err="1" smtClean="0"/>
              <a:t>Jona</a:t>
            </a:r>
            <a:r>
              <a:rPr lang="en-US" dirty="0" smtClean="0"/>
              <a:t> </a:t>
            </a:r>
            <a:r>
              <a:rPr lang="en-US" dirty="0" err="1" smtClean="0"/>
              <a:t>Lasinio</a:t>
            </a:r>
            <a:r>
              <a:rPr lang="en-US" dirty="0" smtClean="0"/>
              <a:t> model, purple typical constituent quark mass of 360 MeV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FC380643-357D-4582-BB2D-AC3A97B0F036}" type="slidenum">
              <a:rPr lang="fr-FR" sz="1300" b="0">
                <a:solidFill>
                  <a:schemeClr val="tx1"/>
                </a:solidFill>
              </a:rPr>
              <a:pPr/>
              <a:t>41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DSE and LQCD are both fundamental approaches to calculate </a:t>
            </a:r>
            <a:r>
              <a:rPr lang="en-US" dirty="0" err="1" smtClean="0"/>
              <a:t>electrocouplings</a:t>
            </a:r>
            <a:r>
              <a:rPr lang="en-US" dirty="0" smtClean="0"/>
              <a:t> from basic QCD.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S. Riordan et al., PRL 105, 262302 (2010),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pQCD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Belitsky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],RCQM [Miller], DSE 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Cloet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], GPD [Diehl], and VMD 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Lomon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]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FC380643-357D-4582-BB2D-AC3A97B0F036}" type="slidenum">
              <a:rPr lang="fr-FR" sz="1300" b="0">
                <a:solidFill>
                  <a:schemeClr val="tx1"/>
                </a:solidFill>
              </a:rPr>
              <a:pPr/>
              <a:t>42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DSE and LQCD are both fundamental approaches to calculate </a:t>
            </a:r>
            <a:r>
              <a:rPr lang="en-US" dirty="0" err="1" smtClean="0"/>
              <a:t>electrocouplings</a:t>
            </a:r>
            <a:r>
              <a:rPr lang="en-US" dirty="0" smtClean="0"/>
              <a:t> from basic QCD.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S. Riordan et al., PRL 105, 262302 (2010),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pQCD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Belitsky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],RCQM [Miller], DSE 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Cloet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], GPD [Diehl], and VMD 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Lomon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]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FC380643-357D-4582-BB2D-AC3A97B0F036}" type="slidenum">
              <a:rPr lang="fr-FR" sz="1300" b="0">
                <a:solidFill>
                  <a:schemeClr val="tx1"/>
                </a:solidFill>
              </a:rPr>
              <a:pPr/>
              <a:t>43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DSE and LQCD are both fundamental approaches to calculate </a:t>
            </a:r>
            <a:r>
              <a:rPr lang="en-US" dirty="0" err="1" smtClean="0"/>
              <a:t>electrocouplings</a:t>
            </a:r>
            <a:r>
              <a:rPr lang="en-US" dirty="0" smtClean="0"/>
              <a:t> from basic QCD.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S. Riordan et al., PRL 105, 262302 (2010),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pQCD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Belitsky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],RCQM [Miller], DSE 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Cloet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], GPD [Diehl], and VMD 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Lomon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]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4253CD09-DEC3-481A-A93A-698CDA5F3DC2}" type="slidenum">
              <a:rPr lang="fr-FR" sz="1300" b="0">
                <a:solidFill>
                  <a:schemeClr val="tx1"/>
                </a:solidFill>
              </a:rPr>
              <a:pPr/>
              <a:t>6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FC380643-357D-4582-BB2D-AC3A97B0F036}" type="slidenum">
              <a:rPr lang="fr-FR" sz="1300" b="0">
                <a:solidFill>
                  <a:schemeClr val="tx1"/>
                </a:solidFill>
              </a:rPr>
              <a:pPr/>
              <a:t>44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DSE and LQCD are both fundamental approaches to calculate electrocouplings from basic QCD. 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2E8F1B4E-7860-44BE-B005-4CEC51C7CCC3}" type="slidenum">
              <a:rPr lang="fr-FR" sz="1300" b="0">
                <a:solidFill>
                  <a:schemeClr val="tx1"/>
                </a:solidFill>
              </a:rPr>
              <a:pPr/>
              <a:t>45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200" b="0" dirty="0" err="1" smtClean="0">
                <a:ea typeface="ＭＳ Ｐゴシック" pitchFamily="-110" charset="-128"/>
              </a:rPr>
              <a:t>m</a:t>
            </a:r>
            <a:r>
              <a:rPr lang="en-US" sz="1200" b="0" baseline="-25000" dirty="0" err="1" smtClean="0">
                <a:latin typeface="Symbol" pitchFamily="18" charset="2"/>
                <a:ea typeface="ＭＳ Ｐゴシック" pitchFamily="-110" charset="-128"/>
              </a:rPr>
              <a:t>pi</a:t>
            </a:r>
            <a:r>
              <a:rPr lang="en-US" sz="1200" b="0" dirty="0" smtClean="0">
                <a:ea typeface="ＭＳ Ｐゴシック" pitchFamily="-110" charset="-128"/>
              </a:rPr>
              <a:t>= 390, 450, and 875 MeV with </a:t>
            </a:r>
            <a:r>
              <a:rPr lang="en-US" sz="1200" b="0" dirty="0" err="1" smtClean="0">
                <a:ea typeface="ＭＳ Ｐゴシック" pitchFamily="-110" charset="-128"/>
              </a:rPr>
              <a:t>volumia</a:t>
            </a:r>
            <a:r>
              <a:rPr lang="en-US" sz="1200" b="0" dirty="0" smtClean="0">
                <a:ea typeface="ＭＳ Ｐゴシック" pitchFamily="-110" charset="-128"/>
              </a:rPr>
              <a:t> 3, 2.5, 2.5 </a:t>
            </a:r>
            <a:r>
              <a:rPr lang="en-US" sz="1200" b="0" dirty="0" err="1" smtClean="0">
                <a:ea typeface="ＭＳ Ｐゴシック" pitchFamily="-110" charset="-128"/>
              </a:rPr>
              <a:t>fm</a:t>
            </a:r>
            <a:r>
              <a:rPr lang="en-US" sz="1200" b="0" dirty="0" smtClean="0">
                <a:ea typeface="ＭＳ Ｐゴシック" pitchFamily="-110" charset="-128"/>
              </a:rPr>
              <a:t>, green, red, orange</a:t>
            </a:r>
          </a:p>
          <a:p>
            <a:pPr eaLnBrk="1" hangingPunct="1"/>
            <a:r>
              <a:rPr lang="en-US" dirty="0" smtClean="0"/>
              <a:t>LQCD offers a straight forward way to relate N* </a:t>
            </a:r>
            <a:r>
              <a:rPr lang="en-US" dirty="0" err="1" smtClean="0"/>
              <a:t>electrocouplings</a:t>
            </a:r>
            <a:r>
              <a:rPr lang="en-US" dirty="0" smtClean="0"/>
              <a:t> to QCD. Recent LQCD results are just the first step. </a:t>
            </a:r>
          </a:p>
          <a:p>
            <a:pPr eaLnBrk="1" hangingPunct="1"/>
            <a:r>
              <a:rPr lang="en-US" dirty="0" smtClean="0"/>
              <a:t>High Q^2 LQCD calculations allow us to relate dressed quark interactions to QCD. </a:t>
            </a:r>
          </a:p>
          <a:p>
            <a:pPr eaLnBrk="1" hangingPunct="1"/>
            <a:r>
              <a:rPr lang="en-US" dirty="0" err="1" smtClean="0"/>
              <a:t>Upto</a:t>
            </a:r>
            <a:r>
              <a:rPr lang="en-US" dirty="0" smtClean="0"/>
              <a:t> now lower Q^2 involves meson baryon contributions  and is thus much more complicated.  </a:t>
            </a:r>
          </a:p>
          <a:p>
            <a:pPr eaLnBrk="1" hangingPunct="1"/>
            <a:r>
              <a:rPr lang="en-US" dirty="0" smtClean="0"/>
              <a:t>the so-called quenched approximation can be used, in which the quark fields are treated as non-dynamic "frozen" variables. While this was common in early lattice QCD calculations, "dynamical" fermions are now standard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Analysis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pη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channel assumes S1/2=0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Branching ratios: β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Npi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β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Neta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0.45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2A23FB-9317-4108-A3DE-86C937C73AEA}" type="slidenum">
              <a:rPr lang="fr-FR" smtClean="0"/>
              <a:pPr>
                <a:defRPr/>
              </a:pPr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0623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4253CD09-DEC3-481A-A93A-698CDA5F3DC2}" type="slidenum">
              <a:rPr lang="fr-FR" sz="1300" b="0">
                <a:solidFill>
                  <a:schemeClr val="tx1"/>
                </a:solidFill>
              </a:rPr>
              <a:pPr/>
              <a:t>47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25931985-29EE-4943-B797-A8A3FF691F14}" type="slidenum">
              <a:rPr lang="fr-FR" sz="1300" b="0">
                <a:solidFill>
                  <a:schemeClr val="tx1"/>
                </a:solidFill>
              </a:rPr>
              <a:pPr/>
              <a:t>48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68611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68" tIns="47334" rIns="94668" bIns="47334" anchor="b"/>
          <a:lstStyle>
            <a:lvl1pPr defTabSz="9461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461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461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461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461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3A85331-DA23-416B-BF59-92894CD934AD}" type="slidenum">
              <a:rPr lang="en-US" sz="1200" b="0">
                <a:solidFill>
                  <a:schemeClr val="tx1"/>
                </a:solidFill>
                <a:latin typeface="Arial Narrow" pitchFamily="34" charset="0"/>
                <a:ea typeface="ＭＳ Ｐゴシック" pitchFamily="-110" charset="-128"/>
              </a:rPr>
              <a:pPr algn="r" eaLnBrk="1" hangingPunct="1"/>
              <a:t>48</a:t>
            </a:fld>
            <a:endParaRPr lang="en-US" sz="1200" b="0">
              <a:solidFill>
                <a:schemeClr val="tx1"/>
              </a:solidFill>
              <a:latin typeface="Arial Narrow" pitchFamily="34" charset="0"/>
              <a:ea typeface="ＭＳ Ｐゴシック" pitchFamily="-110" charset="-128"/>
            </a:endParaRPr>
          </a:p>
        </p:txBody>
      </p:sp>
      <p:sp>
        <p:nvSpPr>
          <p:cNvPr id="68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9363" y="708025"/>
            <a:ext cx="4837112" cy="3627438"/>
          </a:xfrm>
          <a:ln/>
        </p:spPr>
      </p:sp>
      <p:sp>
        <p:nvSpPr>
          <p:cNvPr id="686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3" y="4573588"/>
            <a:ext cx="5416550" cy="4330700"/>
          </a:xfrm>
          <a:noFill/>
        </p:spPr>
        <p:txBody>
          <a:bodyPr lIns="94668" tIns="47334" rIns="94668" bIns="47334"/>
          <a:lstStyle/>
          <a:p>
            <a:pPr defTabSz="457200" eaLnBrk="1" hangingPunct="1">
              <a:spcBef>
                <a:spcPct val="0"/>
              </a:spcBef>
            </a:pPr>
            <a:r>
              <a:rPr lang="en-US" smtClean="0"/>
              <a:t>help me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0B6391D4-D156-45AE-8587-4F03C5255984}" type="slidenum">
              <a:rPr lang="fr-FR" sz="1300" b="0">
                <a:solidFill>
                  <a:schemeClr val="tx1"/>
                </a:solidFill>
              </a:rPr>
              <a:pPr/>
              <a:t>49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68" tIns="47334" rIns="94668" bIns="47334" anchor="b"/>
          <a:lstStyle>
            <a:lvl1pPr defTabSz="9461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461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461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461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461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6A8BA02-A936-444C-B69E-F7B947F46635}" type="slidenum">
              <a:rPr lang="en-US" sz="1200" b="0">
                <a:solidFill>
                  <a:schemeClr val="tx1"/>
                </a:solidFill>
                <a:latin typeface="Arial Narrow" pitchFamily="34" charset="0"/>
                <a:ea typeface="ＭＳ Ｐゴシック" pitchFamily="-110" charset="-128"/>
              </a:rPr>
              <a:pPr algn="r" eaLnBrk="1" hangingPunct="1"/>
              <a:t>49</a:t>
            </a:fld>
            <a:endParaRPr lang="en-US" sz="1200" b="0">
              <a:solidFill>
                <a:schemeClr val="tx1"/>
              </a:solidFill>
              <a:latin typeface="Arial Narrow" pitchFamily="34" charset="0"/>
              <a:ea typeface="ＭＳ Ｐゴシック" pitchFamily="-110" charset="-128"/>
            </a:endParaRPr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3900"/>
            <a:ext cx="4789488" cy="3592513"/>
          </a:xfrm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</p:spPr>
        <p:txBody>
          <a:bodyPr lIns="94668" tIns="47334" rIns="94668" bIns="47334"/>
          <a:lstStyle/>
          <a:p>
            <a:pPr defTabSz="457200" eaLnBrk="1" hangingPunct="1">
              <a:spcBef>
                <a:spcPct val="0"/>
              </a:spcBef>
            </a:pPr>
            <a:r>
              <a:rPr lang="en-US" smtClean="0"/>
              <a:t>Don’t dwell on this too long, they can read it quickly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2A23FB-9317-4108-A3DE-86C937C73AEA}" type="slidenum">
              <a:rPr lang="fr-FR" smtClean="0"/>
              <a:pPr>
                <a:defRPr/>
              </a:pPr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9540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7F0C9FD1-37C9-4D10-A1F9-416025757483}" type="slidenum">
              <a:rPr lang="fr-FR" sz="1300" b="0">
                <a:solidFill>
                  <a:schemeClr val="tx1"/>
                </a:solidFill>
              </a:rPr>
              <a:pPr/>
              <a:t>51</a:t>
            </a:fld>
            <a:endParaRPr lang="fr-FR" sz="13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1 17.27 29.863; 2 23.62 30.107; 3 30.08 29.723; 4 36.43 30.308; 5 42.89 31.213; 6 49.24 33.760; 9 68.51 34.421; 14 100.48 36.928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28 190.14 50.166; 29 196.6 50.831; 30 202.95 51.093; 31 209.41 54.653</a:t>
            </a:r>
            <a:endParaRPr lang="en-US" dirty="0" smtClean="0"/>
          </a:p>
          <a:p>
            <a:r>
              <a:rPr lang="en-US" dirty="0" smtClean="0"/>
              <a:t>44, 48, 54 ns (210cm);</a:t>
            </a:r>
            <a:r>
              <a:rPr lang="en-US" baseline="0" dirty="0" smtClean="0"/>
              <a:t> </a:t>
            </a:r>
            <a:r>
              <a:rPr lang="en-US" dirty="0" smtClean="0"/>
              <a:t>128, 138</a:t>
            </a:r>
            <a:r>
              <a:rPr lang="en-US" baseline="0" dirty="0" smtClean="0"/>
              <a:t>, 148 ns (213cm)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2A23FB-9317-4108-A3DE-86C937C73AEA}" type="slidenum">
              <a:rPr lang="fr-FR" smtClean="0"/>
              <a:pPr>
                <a:defRPr/>
              </a:pPr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1495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1 17.27 29.863; 2 23.62 30.107; 3 30.08 29.723; 4 36.43 30.308; 5 42.89 31.213; 6 49.24 33.760; 9 68.51 34.421; 14 100.48 36.928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28 190.14 50.166; 29 196.6 50.831; 30 202.95 51.093; 31 209.41 54.653</a:t>
            </a:r>
            <a:endParaRPr lang="en-US" dirty="0" smtClean="0"/>
          </a:p>
          <a:p>
            <a:r>
              <a:rPr lang="en-US" dirty="0" smtClean="0"/>
              <a:t>44, 48, 54 ns (210cm);</a:t>
            </a:r>
            <a:r>
              <a:rPr lang="en-US" baseline="0" dirty="0" smtClean="0"/>
              <a:t> </a:t>
            </a:r>
            <a:r>
              <a:rPr lang="en-US" dirty="0" smtClean="0"/>
              <a:t>128, 138</a:t>
            </a:r>
            <a:r>
              <a:rPr lang="en-US" baseline="0" dirty="0" smtClean="0"/>
              <a:t>, 148 ns (213cm)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2A23FB-9317-4108-A3DE-86C937C73AEA}" type="slidenum">
              <a:rPr lang="fr-FR" smtClean="0"/>
              <a:pPr>
                <a:defRPr/>
              </a:pPr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149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2A23FB-9317-4108-A3DE-86C937C73AEA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15342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15094FBE-8037-4352-8CDB-CF43837167C5}" type="slidenum">
              <a:rPr lang="fr-FR" sz="1300" b="0">
                <a:solidFill>
                  <a:schemeClr val="tx1"/>
                </a:solidFill>
              </a:rPr>
              <a:pPr/>
              <a:t>54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111619" name="Rectangle 7"/>
          <p:cNvSpPr txBox="1">
            <a:spLocks noGrp="1" noChangeArrowheads="1"/>
          </p:cNvSpPr>
          <p:nvPr/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10" tIns="49506" rIns="99010" bIns="49506" anchor="b"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r"/>
            <a:fld id="{6B420757-2DDF-4A3B-B7FC-8538C06379B9}" type="slidenum">
              <a:rPr lang="fr-FR" sz="1300" b="0">
                <a:solidFill>
                  <a:schemeClr val="tx1"/>
                </a:solidFill>
                <a:ea typeface="ＭＳ Ｐゴシック" pitchFamily="-110" charset="-128"/>
              </a:rPr>
              <a:pPr algn="r"/>
              <a:t>54</a:t>
            </a:fld>
            <a:endParaRPr lang="fr-FR" sz="1300" b="0">
              <a:solidFill>
                <a:schemeClr val="tx1"/>
              </a:solidFill>
              <a:ea typeface="ＭＳ Ｐゴシック" pitchFamily="-110" charset="-128"/>
            </a:endParaRPr>
          </a:p>
        </p:txBody>
      </p:sp>
      <p:sp>
        <p:nvSpPr>
          <p:cNvPr id="1116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40 days B+ but 119 days in run group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0749F30E-A89D-4CCE-800F-BB4410DDA104}" type="slidenum">
              <a:rPr lang="fr-FR" sz="1300" b="0">
                <a:solidFill>
                  <a:schemeClr val="tx1"/>
                </a:solidFill>
              </a:rPr>
              <a:pPr/>
              <a:t>55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114691" name="Rectangle 7"/>
          <p:cNvSpPr txBox="1">
            <a:spLocks noGrp="1" noChangeArrowheads="1"/>
          </p:cNvSpPr>
          <p:nvPr/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10" tIns="49506" rIns="99010" bIns="49506" anchor="b"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r"/>
            <a:fld id="{2B5DB2CF-4A1F-4403-84D1-21B816612C86}" type="slidenum">
              <a:rPr lang="fr-FR" sz="1300" b="0">
                <a:solidFill>
                  <a:schemeClr val="tx1"/>
                </a:solidFill>
                <a:ea typeface="ＭＳ Ｐゴシック" pitchFamily="-110" charset="-128"/>
              </a:rPr>
              <a:pPr algn="r"/>
              <a:t>55</a:t>
            </a:fld>
            <a:endParaRPr lang="fr-FR" sz="1300" b="0">
              <a:solidFill>
                <a:schemeClr val="tx1"/>
              </a:solidFill>
              <a:ea typeface="ＭＳ Ｐゴシック" pitchFamily="-110" charset="-128"/>
            </a:endParaRPr>
          </a:p>
        </p:txBody>
      </p:sp>
      <p:sp>
        <p:nvSpPr>
          <p:cNvPr id="1146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e, p, pi+, pi- are all measured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91356CDD-7209-4A9F-8033-E5E2ADB2DB9C}" type="slidenum">
              <a:rPr lang="fr-FR" sz="1300" b="0">
                <a:solidFill>
                  <a:schemeClr val="tx1"/>
                </a:solidFill>
              </a:rPr>
              <a:pPr/>
              <a:t>56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Errors: projections and D13 data stat^2+syst^2, P11 and S11 data only stat</a:t>
            </a:r>
          </a:p>
          <a:p>
            <a:pPr eaLnBrk="1" hangingPunct="1"/>
            <a:r>
              <a:rPr lang="en-US" smtClean="0"/>
              <a:t>Blue overlap with and red limit of current data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2C29392E-F46B-4A54-9771-C8C7E6FC4188}" type="slidenum">
              <a:rPr lang="fr-FR" sz="1300" b="0">
                <a:solidFill>
                  <a:schemeClr val="tx1"/>
                </a:solidFill>
              </a:rPr>
              <a:pPr/>
              <a:t>57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116739" name="Rectangle 7"/>
          <p:cNvSpPr txBox="1">
            <a:spLocks noGrp="1" noChangeArrowheads="1"/>
          </p:cNvSpPr>
          <p:nvPr/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10" tIns="49506" rIns="99010" bIns="49506" anchor="b"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r"/>
            <a:fld id="{CD16B5C7-9930-48CC-B431-7B35BBF58D40}" type="slidenum">
              <a:rPr lang="fr-FR" sz="1300" b="0">
                <a:solidFill>
                  <a:schemeClr val="tx1"/>
                </a:solidFill>
                <a:ea typeface="ＭＳ Ｐゴシック" pitchFamily="-110" charset="-128"/>
              </a:rPr>
              <a:pPr algn="r"/>
              <a:t>57</a:t>
            </a:fld>
            <a:endParaRPr lang="fr-FR" sz="1300" b="0">
              <a:solidFill>
                <a:schemeClr val="tx1"/>
              </a:solidFill>
              <a:ea typeface="ＭＳ Ｐゴシック" pitchFamily="-110" charset="-128"/>
            </a:endParaRPr>
          </a:p>
        </p:txBody>
      </p:sp>
      <p:sp>
        <p:nvSpPr>
          <p:cNvPr id="116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3 </a:t>
            </a:r>
            <a:r>
              <a:rPr lang="en-US" dirty="0" err="1" smtClean="0"/>
              <a:t>channles</a:t>
            </a:r>
            <a:r>
              <a:rPr lang="en-US" dirty="0" smtClean="0"/>
              <a:t> times 4 structure functions (12) plus 9 single diff cross sec =&gt; 21 observables</a:t>
            </a:r>
          </a:p>
          <a:p>
            <a:pPr eaLnBrk="1" hangingPunct="1"/>
            <a:r>
              <a:rPr lang="en-US" dirty="0" smtClean="0"/>
              <a:t>60 days, lattice, GPDs, easier to study, different branching ratios, combined analysis, transition towards </a:t>
            </a:r>
            <a:r>
              <a:rPr lang="en-US" dirty="0" err="1" smtClean="0"/>
              <a:t>partonic</a:t>
            </a:r>
            <a:r>
              <a:rPr lang="en-US" dirty="0" smtClean="0"/>
              <a:t> degrees of freedom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4253CD09-DEC3-481A-A93A-698CDA5F3DC2}" type="slidenum">
              <a:rPr lang="fr-FR" sz="1300" b="0">
                <a:solidFill>
                  <a:schemeClr val="tx1"/>
                </a:solidFill>
              </a:rPr>
              <a:pPr/>
              <a:t>58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EBAC: dynamical coupled channel analysis is based on the world data set on piN. gammaN, and gamma*N and constrained by unitarity. (to Npi, Neta, N2pi)</a:t>
            </a:r>
          </a:p>
          <a:p>
            <a:pPr eaLnBrk="1" hangingPunct="1"/>
            <a:r>
              <a:rPr lang="en-US" smtClean="0"/>
              <a:t>This allows the extraction of the meson-baryon contributions under minimal model assumptions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4253CD09-DEC3-481A-A93A-698CDA5F3DC2}" type="slidenum">
              <a:rPr lang="fr-FR" sz="1300" b="0">
                <a:solidFill>
                  <a:schemeClr val="tx1"/>
                </a:solidFill>
              </a:rPr>
              <a:pPr/>
              <a:t>59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EBAC: dynamical coupled channel analysis is based on the world data set on piN. gammaN, and gamma*N and constrained by unitarity. (to Npi, Neta, N2pi)</a:t>
            </a:r>
          </a:p>
          <a:p>
            <a:pPr eaLnBrk="1" hangingPunct="1"/>
            <a:r>
              <a:rPr lang="en-US" smtClean="0"/>
              <a:t>This allows the extraction of the meson-baryon contributions under minimal model assumptions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2A23FB-9317-4108-A3DE-86C937C73AEA}" type="slidenum">
              <a:rPr lang="fr-FR" smtClean="0"/>
              <a:pPr>
                <a:defRPr/>
              </a:pPr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31361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8BA75EE2-B279-4AC3-A21C-60626AB73AA1}" type="slidenum">
              <a:rPr lang="fr-FR" sz="1300" b="0">
                <a:solidFill>
                  <a:schemeClr val="tx1"/>
                </a:solidFill>
              </a:rPr>
              <a:pPr/>
              <a:t>61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My talk will be about the electroexcitation of nucleon resonances. </a:t>
            </a:r>
          </a:p>
          <a:p>
            <a:pPr eaLnBrk="1" hangingPunct="1"/>
            <a:r>
              <a:rPr lang="en-US" smtClean="0"/>
              <a:t>This conferences is all about nucleons and baryons. </a:t>
            </a:r>
          </a:p>
          <a:p>
            <a:pPr eaLnBrk="1" hangingPunct="1"/>
            <a:r>
              <a:rPr lang="en-US" smtClean="0"/>
              <a:t>Nathan Isgur has been a strong supporter of a nucleon research program at this laboratory.  He formulated the importance of studies of the nucleon in 3 remarks he made at the N*2000 conferences  in this auditorium:</a:t>
            </a:r>
          </a:p>
          <a:p>
            <a:pPr eaLnBrk="1" hangingPunct="1"/>
            <a:r>
              <a:rPr lang="en-US" smtClean="0"/>
              <a:t>  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0E28CF44-A0F0-499C-8761-65E10F0ADA8C}" type="slidenum">
              <a:rPr lang="fr-FR" sz="1300" b="0">
                <a:solidFill>
                  <a:schemeClr val="tx1"/>
                </a:solidFill>
              </a:rPr>
              <a:pPr/>
              <a:t>62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67587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68" tIns="47334" rIns="94668" bIns="47334" anchor="b"/>
          <a:lstStyle>
            <a:lvl1pPr defTabSz="9461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461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461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461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461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89FE82D-F6D8-4E1D-8DBD-9F73A9D7B8EC}" type="slidenum">
              <a:rPr lang="en-US" sz="1200" b="0">
                <a:solidFill>
                  <a:schemeClr val="tx1"/>
                </a:solidFill>
                <a:latin typeface="Arial Narrow" pitchFamily="34" charset="0"/>
                <a:ea typeface="ＭＳ Ｐゴシック" pitchFamily="-110" charset="-128"/>
              </a:rPr>
              <a:pPr algn="r" eaLnBrk="1" hangingPunct="1"/>
              <a:t>62</a:t>
            </a:fld>
            <a:endParaRPr lang="en-US" sz="1200" b="0">
              <a:solidFill>
                <a:schemeClr val="tx1"/>
              </a:solidFill>
              <a:latin typeface="Arial Narrow" pitchFamily="34" charset="0"/>
              <a:ea typeface="ＭＳ Ｐゴシック" pitchFamily="-110" charset="-128"/>
            </a:endParaRPr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3900"/>
            <a:ext cx="4789487" cy="3592513"/>
          </a:xfrm>
          <a:ln/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</p:spPr>
        <p:txBody>
          <a:bodyPr lIns="94668" tIns="47334" rIns="94668" bIns="47334"/>
          <a:lstStyle/>
          <a:p>
            <a:pPr defTabSz="457200" eaLnBrk="1" hangingPunct="1">
              <a:spcBef>
                <a:spcPct val="0"/>
              </a:spcBef>
            </a:pPr>
            <a:r>
              <a:rPr lang="en-US" smtClean="0"/>
              <a:t>Be brief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4253CD09-DEC3-481A-A93A-698CDA5F3DC2}" type="slidenum">
              <a:rPr lang="fr-FR" sz="1300" b="0">
                <a:solidFill>
                  <a:schemeClr val="tx1"/>
                </a:solidFill>
              </a:rPr>
              <a:pPr/>
              <a:t>63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EBAC: dynamical coupled channel analysis is based on the world data set on piN. gammaN, and gamma*N and constrained by unitarity. (to Npi, Neta, N2pi)</a:t>
            </a:r>
          </a:p>
          <a:p>
            <a:pPr eaLnBrk="1" hangingPunct="1"/>
            <a:r>
              <a:rPr lang="en-US" smtClean="0"/>
              <a:t>This allows the extraction of the meson-baryon contributions under minimal model assumptions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S. V.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Goloskokov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P. Kroll, Eur. Phys. J. C 65, 137 18 (2010) and Eur. Phys. J. A 47, 112 (2011).</a:t>
            </a:r>
          </a:p>
          <a:p>
            <a:r>
              <a:rPr lang="en-US" dirty="0" smtClean="0"/>
              <a:t>J. M. </a:t>
            </a:r>
            <a:r>
              <a:rPr lang="en-US" dirty="0" err="1" smtClean="0"/>
              <a:t>Laget</a:t>
            </a:r>
            <a:r>
              <a:rPr lang="en-US" dirty="0" smtClean="0"/>
              <a:t>, Phys. Rev. D 70, 054023 (2004).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2A23FB-9317-4108-A3DE-86C937C73AEA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7686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Pseudo scalar </a:t>
            </a:r>
            <a:r>
              <a:rPr lang="en-US" dirty="0" err="1" smtClean="0"/>
              <a:t>octett</a:t>
            </a:r>
            <a:r>
              <a:rPr lang="en-US" baseline="0" dirty="0" smtClean="0"/>
              <a:t> : J^PC=0^-+; rho, omega: 1^--   -&gt;  </a:t>
            </a:r>
            <a:r>
              <a:rPr lang="en-US" baseline="0" dirty="0" err="1" smtClean="0"/>
              <a:t>tetraquark</a:t>
            </a:r>
            <a:r>
              <a:rPr lang="en-US" baseline="0" dirty="0" smtClean="0"/>
              <a:t> can also have exotic </a:t>
            </a:r>
            <a:r>
              <a:rPr lang="en-US" baseline="0" dirty="0" err="1" smtClean="0"/>
              <a:t>quantumnumbers</a:t>
            </a:r>
            <a:r>
              <a:rPr lang="en-US" baseline="0" dirty="0" smtClean="0"/>
              <a:t> as 0^+- (L=0, S=1)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2A23FB-9317-4108-A3DE-86C937C73AEA}" type="slidenum">
              <a:rPr lang="fr-FR" smtClean="0"/>
              <a:pPr>
                <a:defRPr/>
              </a:pPr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1042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BF4BD5-2419-4757-9BD2-3395E6FC2A52}" type="slidenum">
              <a:rPr lang="fr-FR"/>
              <a:pPr/>
              <a:t>68</a:t>
            </a:fld>
            <a:endParaRPr lang="fr-FR"/>
          </a:p>
        </p:txBody>
      </p:sp>
      <p:sp>
        <p:nvSpPr>
          <p:cNvPr id="153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Alpha_bb = 0.189 PDG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9E010D-CAB1-4665-83A9-271F9BF56D3F}" type="slidenum">
              <a:rPr lang="fr-FR"/>
              <a:pPr/>
              <a:t>69</a:t>
            </a:fld>
            <a:endParaRPr lang="fr-FR"/>
          </a:p>
        </p:txBody>
      </p:sp>
      <p:sp>
        <p:nvSpPr>
          <p:cNvPr id="153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Infinetly</a:t>
            </a:r>
            <a:r>
              <a:rPr lang="en-US" dirty="0" smtClean="0"/>
              <a:t> </a:t>
            </a:r>
            <a:r>
              <a:rPr lang="en-US" dirty="0"/>
              <a:t>heavy sources, </a:t>
            </a:r>
            <a:r>
              <a:rPr lang="en-US" dirty="0" err="1"/>
              <a:t>u,d,ubar,dbar</a:t>
            </a:r>
            <a:r>
              <a:rPr lang="en-US" dirty="0"/>
              <a:t> sea-quarks with strange quark mass, which shows that the string breaks at 2 times the strange quark </a:t>
            </a:r>
            <a:r>
              <a:rPr lang="en-US" dirty="0" smtClean="0"/>
              <a:t>mass,</a:t>
            </a:r>
            <a:r>
              <a:rPr lang="en-US" baseline="0" dirty="0" smtClean="0"/>
              <a:t> </a:t>
            </a:r>
            <a:r>
              <a:rPr lang="en-US" dirty="0" smtClean="0"/>
              <a:t>APS </a:t>
            </a:r>
            <a:r>
              <a:rPr lang="en-US" dirty="0"/>
              <a:t>09GHPCDRoberts.pdf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(48)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E5681-5281-41D3-9614-EAA39F94F638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CTEQ-Jefferson Lab global PDF fits (CJ), 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A.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Accardi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et al., Phys.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Rev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 D 84, 014008 (2011). </a:t>
            </a:r>
          </a:p>
          <a:p>
            <a:r>
              <a:rPr lang="en-US" dirty="0" smtClean="0"/>
              <a:t>x*=Q2/2pq ~ x/(2-alpha_s)</a:t>
            </a:r>
            <a:r>
              <a:rPr lang="en-US" baseline="0" dirty="0" smtClean="0"/>
              <a:t> </a:t>
            </a:r>
            <a:r>
              <a:rPr lang="en-US" dirty="0" smtClean="0"/>
              <a:t>is the </a:t>
            </a:r>
            <a:r>
              <a:rPr lang="en-US" dirty="0" err="1" smtClean="0"/>
              <a:t>Bjorken</a:t>
            </a:r>
            <a:r>
              <a:rPr lang="en-US" dirty="0" smtClean="0"/>
              <a:t> scaling</a:t>
            </a:r>
            <a:r>
              <a:rPr lang="en-US" baseline="0" dirty="0" smtClean="0"/>
              <a:t> </a:t>
            </a:r>
            <a:r>
              <a:rPr lang="en-US" dirty="0" smtClean="0"/>
              <a:t>variable of the struck neutron in the deuteron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2A23FB-9317-4108-A3DE-86C937C73AEA}" type="slidenum">
              <a:rPr lang="fr-FR" smtClean="0"/>
              <a:pPr>
                <a:defRPr/>
              </a:pPr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457402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43F41328-61DE-42DA-928F-64D7C121F903}" type="slidenum">
              <a:rPr lang="fr-FR" sz="1300" b="0">
                <a:solidFill>
                  <a:schemeClr val="tx1"/>
                </a:solidFill>
              </a:rPr>
              <a:pPr/>
              <a:t>73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829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30313" y="712788"/>
            <a:ext cx="4862512" cy="3646487"/>
          </a:xfrm>
          <a:ln/>
        </p:spPr>
      </p:sp>
      <p:sp>
        <p:nvSpPr>
          <p:cNvPr id="82948" name="Notes Placeholder 2"/>
          <p:cNvSpPr>
            <a:spLocks noGrp="1"/>
          </p:cNvSpPr>
          <p:nvPr>
            <p:ph type="body" idx="1"/>
          </p:nvPr>
        </p:nvSpPr>
        <p:spPr>
          <a:xfrm>
            <a:off x="963613" y="4595813"/>
            <a:ext cx="5387975" cy="4279900"/>
          </a:xfrm>
          <a:noFill/>
        </p:spPr>
        <p:txBody>
          <a:bodyPr lIns="95613" tIns="47802" rIns="95613" bIns="47802"/>
          <a:lstStyle/>
          <a:p>
            <a:pPr eaLnBrk="1" hangingPunct="1"/>
            <a:r>
              <a:rPr lang="en-US" dirty="0" smtClean="0"/>
              <a:t>Photo: 4</a:t>
            </a:r>
            <a:r>
              <a:rPr lang="en-US" baseline="0" dirty="0" smtClean="0"/>
              <a:t> complex, 7 independent, 16 total </a:t>
            </a:r>
          </a:p>
          <a:p>
            <a:pPr eaLnBrk="1" hangingPunct="1"/>
            <a:r>
              <a:rPr lang="en-US" baseline="0" dirty="0" smtClean="0"/>
              <a:t>Electro: 6complex, 11 independent, 36 total</a:t>
            </a:r>
            <a:endParaRPr lang="en-US" dirty="0" smtClean="0"/>
          </a:p>
          <a:p>
            <a:pPr eaLnBrk="1" hangingPunct="1"/>
            <a:r>
              <a:rPr lang="en-US" dirty="0" smtClean="0"/>
              <a:t>The K-Lambda channel is ideal for complete measurement as the Lambda decays weakly to pi- p with large analyzing power.</a:t>
            </a:r>
          </a:p>
        </p:txBody>
      </p:sp>
      <p:sp>
        <p:nvSpPr>
          <p:cNvPr id="82949" name="Slide Number Placeholder 3"/>
          <p:cNvSpPr txBox="1">
            <a:spLocks noGrp="1"/>
          </p:cNvSpPr>
          <p:nvPr/>
        </p:nvSpPr>
        <p:spPr bwMode="auto">
          <a:xfrm>
            <a:off x="4181475" y="9110663"/>
            <a:ext cx="31337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13" tIns="47802" rIns="95613" bIns="47802" anchor="b"/>
          <a:lstStyle>
            <a:lvl1pPr defTabSz="957263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57263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57263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57263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57263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AA7C2B0-4843-49AC-A71A-523FBC77D430}" type="slidenum">
              <a:rPr lang="en-US" sz="1200" b="0">
                <a:solidFill>
                  <a:schemeClr val="tx1"/>
                </a:solidFill>
                <a:latin typeface="Tahoma" pitchFamily="34" charset="0"/>
                <a:ea typeface="ＭＳ Ｐゴシック" pitchFamily="-110" charset="-128"/>
              </a:rPr>
              <a:pPr algn="r" eaLnBrk="1" hangingPunct="1"/>
              <a:t>73</a:t>
            </a:fld>
            <a:endParaRPr lang="en-US" sz="1200" b="0">
              <a:solidFill>
                <a:schemeClr val="tx1"/>
              </a:solidFill>
              <a:latin typeface="Tahoma" pitchFamily="34" charset="0"/>
              <a:ea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990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4253CD09-DEC3-481A-A93A-698CDA5F3DC2}" type="slidenum">
              <a:rPr lang="fr-FR" sz="1300" b="0">
                <a:solidFill>
                  <a:schemeClr val="tx1"/>
                </a:solidFill>
              </a:rPr>
              <a:pPr/>
              <a:t>11</a:t>
            </a:fld>
            <a:endParaRPr lang="fr-FR" sz="1300" b="0">
              <a:solidFill>
                <a:schemeClr val="tx1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EBAC: dynamical coupled channel analysis is based on the world data set on piN. gammaN, and gamma*N and constrained by unitarity. (to Npi, Neta, N2pi)</a:t>
            </a:r>
          </a:p>
          <a:p>
            <a:pPr eaLnBrk="1" hangingPunct="1"/>
            <a:r>
              <a:rPr lang="en-US" smtClean="0"/>
              <a:t>This allows the extraction of the meson-baryon contributions under minimal model assumptions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B45C04E-A2C6-4AA2-A54A-A22BA51B9CD6}" type="datetime1">
              <a:rPr lang="en-US"/>
              <a:pPr/>
              <a:t>5/28/2013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Test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3F8BCC-6759-4209-B792-1280E4ECCE20}" type="slidenum">
              <a:rPr lang="en-US"/>
              <a:pPr/>
              <a:t>12</a:t>
            </a:fld>
            <a:endParaRPr lang="en-US"/>
          </a:p>
        </p:txBody>
      </p:sp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GEn: 4.5 @ 6,  GMn: 8 @ 6, 15@12,  GEp:  15@12,  GMp:  18@12,  L/T for 10-13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FE398BC-E6D2-4A55-AB7B-2962B85C71C7}" type="datetime1">
              <a:rPr lang="en-US"/>
              <a:pPr/>
              <a:t>5/28/2013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Test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221FBB-4065-4657-AFFC-1D93FDB2CA35}" type="slidenum">
              <a:rPr lang="en-US"/>
              <a:pPr/>
              <a:t>13</a:t>
            </a:fld>
            <a:endParaRPr lang="en-US"/>
          </a:p>
        </p:txBody>
      </p:sp>
      <p:sp>
        <p:nvSpPr>
          <p:cNvPr id="46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CEBB4-287F-4A15-BFE1-E498956A632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583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A8F79-46B2-4A8A-BA23-5E770C37E02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598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39800"/>
            <a:ext cx="41148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39800"/>
            <a:ext cx="41148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4BFEA-98AE-412A-87F0-F5C494DDDD2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7347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E4002-F2DC-49CE-8EDB-1184CCA4764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4786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EA31C-7C38-48A6-80E7-65306B512517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2278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6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39800"/>
            <a:ext cx="41148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39800"/>
            <a:ext cx="41148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378200"/>
            <a:ext cx="41148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008938" y="6565900"/>
            <a:ext cx="1135062" cy="276225"/>
          </a:xfrm>
        </p:spPr>
        <p:txBody>
          <a:bodyPr/>
          <a:lstStyle>
            <a:lvl1pPr>
              <a:defRPr/>
            </a:lvl1pPr>
          </a:lstStyle>
          <a:p>
            <a:fld id="{F71D99F5-CEFD-4171-BD85-AE9BFF850EB7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7252223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72250"/>
            <a:ext cx="1371600" cy="2095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040"/>
                </a:solidFill>
              </a:rPr>
              <a:t>15.08.12: USC Summer Academy - 56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7225" y="6307138"/>
            <a:ext cx="5942013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040"/>
                </a:solidFill>
              </a:rPr>
              <a:t>Craig Roberts: N &amp; N* Structure in Continuum Strong QCD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89700"/>
            <a:ext cx="384175" cy="365125"/>
          </a:xfrm>
        </p:spPr>
        <p:txBody>
          <a:bodyPr/>
          <a:lstStyle>
            <a:lvl1pPr>
              <a:defRPr/>
            </a:lvl1pPr>
          </a:lstStyle>
          <a:p>
            <a:fld id="{A24097AC-A8D3-4D20-AC65-57A9F1C2362A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88090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74" y="6570257"/>
            <a:ext cx="2000250" cy="300038"/>
          </a:xfrm>
          <a:prstGeom prst="rect">
            <a:avLst/>
          </a:prstGeom>
        </p:spPr>
      </p:pic>
      <p:sp>
        <p:nvSpPr>
          <p:cNvPr id="129741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8938" y="6565900"/>
            <a:ext cx="11350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>
                <a:ea typeface="ＭＳ Ｐゴシック" pitchFamily="-110" charset="-128"/>
              </a:defRPr>
            </a:lvl1pPr>
          </a:lstStyle>
          <a:p>
            <a:pPr>
              <a:defRPr/>
            </a:pPr>
            <a:fld id="{3552C76C-5732-46F7-A185-E12D5F62B53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39800"/>
            <a:ext cx="838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first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1"/>
            <a:r>
              <a:rPr lang="fr-FR" dirty="0" smtClean="0"/>
              <a:t> 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smtClean="0"/>
              <a:t> </a:t>
            </a:r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0" y="6551613"/>
            <a:ext cx="91440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 flipV="1"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32" name="Text Box 10"/>
          <p:cNvSpPr txBox="1">
            <a:spLocks noChangeArrowheads="1"/>
          </p:cNvSpPr>
          <p:nvPr/>
        </p:nvSpPr>
        <p:spPr bwMode="auto">
          <a:xfrm>
            <a:off x="2967654" y="6609169"/>
            <a:ext cx="431430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1000" b="0" dirty="0" smtClean="0">
                <a:latin typeface="Arial" charset="0"/>
                <a:ea typeface="ＭＳ Ｐゴシック" pitchFamily="-110" charset="-128"/>
              </a:rPr>
              <a:t> </a:t>
            </a:r>
            <a:r>
              <a:rPr lang="en-US" sz="1200" b="0" dirty="0">
                <a:ea typeface="ＭＳ Ｐゴシック" pitchFamily="-110" charset="-128"/>
              </a:rPr>
              <a:t>Ralf  W. Gothe   </a:t>
            </a:r>
            <a:r>
              <a:rPr lang="en-US" sz="1200" b="0" dirty="0" smtClean="0">
                <a:ea typeface="ＭＳ Ｐゴシック" pitchFamily="-110" charset="-128"/>
              </a:rPr>
              <a:t>       NSTAR</a:t>
            </a:r>
            <a:r>
              <a:rPr lang="en-US" sz="1200" b="0" baseline="0" dirty="0" smtClean="0">
                <a:ea typeface="ＭＳ Ｐゴシック" pitchFamily="-110" charset="-128"/>
              </a:rPr>
              <a:t> 2013</a:t>
            </a:r>
            <a:r>
              <a:rPr lang="en-US" sz="1200" b="0" dirty="0" smtClean="0">
                <a:ea typeface="ＭＳ Ｐゴシック" pitchFamily="-110" charset="-128"/>
              </a:rPr>
              <a:t> </a:t>
            </a:r>
            <a:r>
              <a:rPr lang="en-US" sz="1200" b="0" baseline="0" dirty="0" smtClean="0">
                <a:ea typeface="ＭＳ Ｐゴシック" pitchFamily="-110" charset="-128"/>
              </a:rPr>
              <a:t>      </a:t>
            </a:r>
            <a:r>
              <a:rPr lang="en-US" sz="1200" b="0" dirty="0" smtClean="0">
                <a:ea typeface="ＭＳ Ｐゴシック" pitchFamily="-110" charset="-128"/>
              </a:rPr>
              <a:t>   Mai</a:t>
            </a:r>
            <a:r>
              <a:rPr lang="en-US" sz="1200" b="0" baseline="0" dirty="0" smtClean="0">
                <a:ea typeface="ＭＳ Ｐゴシック" pitchFamily="-110" charset="-128"/>
              </a:rPr>
              <a:t> 27-30, 2013</a:t>
            </a:r>
            <a:endParaRPr lang="en-US" sz="1600" dirty="0">
              <a:solidFill>
                <a:srgbClr val="FFCC00"/>
              </a:solidFill>
              <a:latin typeface="Univers" pitchFamily="34" charset="0"/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41" y="6551612"/>
            <a:ext cx="1181023" cy="3063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2" r:id="rId3"/>
    <p:sldLayoutId id="2147483674" r:id="rId4"/>
    <p:sldLayoutId id="2147483675" r:id="rId5"/>
    <p:sldLayoutId id="2147483676" r:id="rId6"/>
    <p:sldLayoutId id="2147483677" r:id="rId7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39.wmf"/><Relationship Id="rId7" Type="http://schemas.openxmlformats.org/officeDocument/2006/relationships/image" Target="../media/image43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3.jpeg"/><Relationship Id="rId4" Type="http://schemas.openxmlformats.org/officeDocument/2006/relationships/image" Target="../media/image94.png"/><Relationship Id="rId9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108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11.png"/><Relationship Id="rId10" Type="http://schemas.openxmlformats.org/officeDocument/2006/relationships/image" Target="../media/image112.png"/><Relationship Id="rId4" Type="http://schemas.openxmlformats.org/officeDocument/2006/relationships/image" Target="../media/image110.png"/><Relationship Id="rId9" Type="http://schemas.openxmlformats.org/officeDocument/2006/relationships/image" Target="../media/image109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7" Type="http://schemas.openxmlformats.org/officeDocument/2006/relationships/image" Target="../media/image121.w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wmf"/><Relationship Id="rId5" Type="http://schemas.openxmlformats.org/officeDocument/2006/relationships/image" Target="../media/image119.wmf"/><Relationship Id="rId4" Type="http://schemas.openxmlformats.org/officeDocument/2006/relationships/image" Target="../media/image118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wmf"/><Relationship Id="rId5" Type="http://schemas.openxmlformats.org/officeDocument/2006/relationships/image" Target="../media/image119.wmf"/><Relationship Id="rId4" Type="http://schemas.openxmlformats.org/officeDocument/2006/relationships/image" Target="../media/image118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image" Target="../media/image12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w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://prc.aps.org/abstract/PRC/v85/i2/e025205" TargetMode="External"/><Relationship Id="rId3" Type="http://schemas.openxmlformats.org/officeDocument/2006/relationships/notesSlide" Target="../notesSlides/notesSlide63.xml"/><Relationship Id="rId7" Type="http://schemas.openxmlformats.org/officeDocument/2006/relationships/hyperlink" Target="http://inspirehep.net/record/1080894?ln=en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hyperlink" Target="http://inspirebeta.net/record/804095?ln=en" TargetMode="External"/><Relationship Id="rId5" Type="http://schemas.openxmlformats.org/officeDocument/2006/relationships/image" Target="../media/image128.png"/><Relationship Id="rId4" Type="http://schemas.openxmlformats.org/officeDocument/2006/relationships/oleObject" Target="../embeddings/oleObject7.bin"/><Relationship Id="rId9" Type="http://schemas.openxmlformats.org/officeDocument/2006/relationships/hyperlink" Target="http://inspirehep.net/record/939532?ln=en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wmf"/><Relationship Id="rId4" Type="http://schemas.openxmlformats.org/officeDocument/2006/relationships/image" Target="../media/image130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e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.pd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9.pd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3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5.pd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08938" y="6556664"/>
            <a:ext cx="1135062" cy="276225"/>
          </a:xfrm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A7EBDF59-D63D-4202-984D-3272605C5D53}" type="slidenum">
              <a:rPr lang="fr-FR" sz="1200" b="0"/>
              <a:pPr/>
              <a:t>1</a:t>
            </a:fld>
            <a:endParaRPr lang="fr-FR" sz="1200" b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lum bright="5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322263" y="457200"/>
            <a:ext cx="8489950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12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969" y="64655"/>
            <a:ext cx="9144000" cy="156779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/>
          <a:p>
            <a:pPr eaLnBrk="1" hangingPunct="1"/>
            <a:r>
              <a:rPr lang="en-US" sz="4800" dirty="0" smtClean="0"/>
              <a:t>Transition </a:t>
            </a:r>
            <a:r>
              <a:rPr lang="en-US" sz="4800" dirty="0"/>
              <a:t>Form Factors: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3600" dirty="0" smtClean="0"/>
              <a:t>A </a:t>
            </a:r>
            <a:r>
              <a:rPr lang="en-US" sz="3600" dirty="0"/>
              <a:t>unique Opportunity to </a:t>
            </a:r>
            <a:r>
              <a:rPr lang="en-US" sz="3600" dirty="0" smtClean="0"/>
              <a:t>Connect </a:t>
            </a:r>
            <a:br>
              <a:rPr lang="en-US" sz="3600" dirty="0" smtClean="0"/>
            </a:br>
            <a:r>
              <a:rPr lang="en-US" sz="3600" dirty="0" smtClean="0"/>
              <a:t>Non-</a:t>
            </a:r>
            <a:r>
              <a:rPr lang="en-US" sz="3600" dirty="0" err="1" smtClean="0"/>
              <a:t>Perturbative</a:t>
            </a:r>
            <a:r>
              <a:rPr lang="en-US" sz="3600" dirty="0" smtClean="0"/>
              <a:t> </a:t>
            </a:r>
            <a:r>
              <a:rPr lang="en-US" sz="3600" dirty="0"/>
              <a:t>Strong Interaction to </a:t>
            </a:r>
            <a:r>
              <a:rPr lang="en-US" altLang="en-US" sz="3600" dirty="0">
                <a:solidFill>
                  <a:srgbClr val="A50021"/>
                </a:solidFill>
              </a:rPr>
              <a:t>Q</a:t>
            </a:r>
            <a:r>
              <a:rPr lang="en-US" altLang="en-US" sz="3600" dirty="0">
                <a:solidFill>
                  <a:srgbClr val="339966"/>
                </a:solidFill>
              </a:rPr>
              <a:t>C</a:t>
            </a:r>
            <a:r>
              <a:rPr lang="en-US" altLang="en-US" sz="3600" dirty="0"/>
              <a:t>D </a:t>
            </a:r>
            <a:endParaRPr lang="en-US" altLang="en-US" sz="3600" dirty="0" smtClean="0"/>
          </a:p>
        </p:txBody>
      </p:sp>
      <p:sp>
        <p:nvSpPr>
          <p:cNvPr id="5126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79391" y="4784427"/>
            <a:ext cx="8551863" cy="1989189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en-US" sz="1800" dirty="0" smtClean="0"/>
              <a:t> </a:t>
            </a:r>
            <a:r>
              <a:rPr lang="en-US" sz="2400" b="1" dirty="0" err="1" smtClean="0">
                <a:solidFill>
                  <a:srgbClr val="A50021"/>
                </a:solidFill>
                <a:latin typeface="Symbol" pitchFamily="18" charset="2"/>
              </a:rPr>
              <a:t>g</a:t>
            </a:r>
            <a:r>
              <a:rPr lang="en-US" sz="2400" b="1" baseline="-25000" dirty="0" err="1" smtClean="0">
                <a:solidFill>
                  <a:srgbClr val="A50021"/>
                </a:solidFill>
              </a:rPr>
              <a:t>v</a:t>
            </a:r>
            <a:r>
              <a:rPr lang="en-US" sz="2400" b="1" dirty="0" err="1" smtClean="0">
                <a:solidFill>
                  <a:srgbClr val="A50021"/>
                </a:solidFill>
              </a:rPr>
              <a:t>NN</a:t>
            </a:r>
            <a:r>
              <a:rPr lang="en-US" sz="2400" b="1" dirty="0">
                <a:solidFill>
                  <a:srgbClr val="A50021"/>
                </a:solidFill>
              </a:rPr>
              <a:t>* Experiments:</a:t>
            </a: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2000" dirty="0">
                <a:solidFill>
                  <a:srgbClr val="333399"/>
                </a:solidFill>
              </a:rPr>
              <a:t>The Best Access to the Baryon and Quark Structure?</a:t>
            </a:r>
            <a:endParaRPr lang="en-US" altLang="en-US" sz="2000" dirty="0">
              <a:solidFill>
                <a:srgbClr val="333399"/>
              </a:solidFill>
            </a:endParaRPr>
          </a:p>
          <a:p>
            <a:pPr lvl="1" algn="l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en-US" sz="1600" dirty="0">
                <a:solidFill>
                  <a:srgbClr val="333399"/>
                </a:solidFill>
              </a:rPr>
              <a:t>Spectroscopy, Elastic Form </a:t>
            </a:r>
            <a:r>
              <a:rPr lang="en-US" altLang="en-US" sz="1600" dirty="0" smtClean="0">
                <a:solidFill>
                  <a:srgbClr val="333399"/>
                </a:solidFill>
              </a:rPr>
              <a:t>Factors, </a:t>
            </a:r>
            <a:r>
              <a:rPr lang="en-US" altLang="en-US" sz="1600" dirty="0">
                <a:solidFill>
                  <a:srgbClr val="333399"/>
                </a:solidFill>
              </a:rPr>
              <a:t>and </a:t>
            </a:r>
            <a:r>
              <a:rPr lang="en-US" altLang="en-US" sz="1600" dirty="0">
                <a:solidFill>
                  <a:srgbClr val="C00000"/>
                </a:solidFill>
              </a:rPr>
              <a:t>Transition Form </a:t>
            </a:r>
            <a:r>
              <a:rPr lang="en-US" altLang="en-US" sz="1600" dirty="0" smtClean="0">
                <a:solidFill>
                  <a:srgbClr val="C00000"/>
                </a:solidFill>
              </a:rPr>
              <a:t>Factors</a:t>
            </a:r>
            <a:endParaRPr lang="en-US" altLang="en-US" sz="2400" b="1" dirty="0" smtClean="0">
              <a:solidFill>
                <a:srgbClr val="C00000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rgbClr val="333399"/>
              </a:buClr>
              <a:buFont typeface="Wingdings" pitchFamily="2" charset="2"/>
              <a:buChar char="Ø"/>
            </a:pPr>
            <a:r>
              <a:rPr lang="en-US" altLang="en-US" sz="1800" dirty="0"/>
              <a:t> </a:t>
            </a:r>
            <a:r>
              <a:rPr lang="en-US" altLang="en-US" sz="2400" b="1" dirty="0">
                <a:solidFill>
                  <a:srgbClr val="A50021"/>
                </a:solidFill>
              </a:rPr>
              <a:t>Analysis:</a:t>
            </a:r>
            <a:r>
              <a:rPr lang="en-US" altLang="en-US" sz="2400" dirty="0">
                <a:solidFill>
                  <a:srgbClr val="333399"/>
                </a:solidFill>
              </a:rPr>
              <a:t> </a:t>
            </a:r>
            <a:r>
              <a:rPr lang="en-US" altLang="en-US" sz="2000" dirty="0">
                <a:solidFill>
                  <a:srgbClr val="333399"/>
                </a:solidFill>
              </a:rPr>
              <a:t>Phenomenological Extraction … </a:t>
            </a:r>
            <a:r>
              <a:rPr lang="en-US" altLang="en-US" sz="2000" dirty="0" smtClean="0">
                <a:solidFill>
                  <a:srgbClr val="333399"/>
                </a:solidFill>
              </a:rPr>
              <a:t>who can do </a:t>
            </a:r>
            <a:r>
              <a:rPr lang="en-US" altLang="en-US" sz="2000" dirty="0">
                <a:solidFill>
                  <a:srgbClr val="333399"/>
                </a:solidFill>
              </a:rPr>
              <a:t>better?</a:t>
            </a:r>
          </a:p>
          <a:p>
            <a:pPr lvl="1" algn="l" eaLnBrk="1" hangingPunct="1">
              <a:lnSpc>
                <a:spcPct val="80000"/>
              </a:lnSpc>
              <a:buClr>
                <a:srgbClr val="333399"/>
              </a:buClr>
              <a:buFont typeface="Wingdings" pitchFamily="2" charset="2"/>
              <a:buChar char="Ø"/>
            </a:pPr>
            <a:r>
              <a:rPr lang="en-US" altLang="en-US" sz="1600" dirty="0">
                <a:solidFill>
                  <a:srgbClr val="333399"/>
                </a:solidFill>
              </a:rPr>
              <a:t>Consistent extraction of </a:t>
            </a:r>
            <a:r>
              <a:rPr lang="en-US" sz="1600" dirty="0" err="1">
                <a:solidFill>
                  <a:srgbClr val="333399"/>
                </a:solidFill>
                <a:latin typeface="Symbol" pitchFamily="18" charset="2"/>
              </a:rPr>
              <a:t>g</a:t>
            </a:r>
            <a:r>
              <a:rPr lang="en-US" sz="1600" baseline="-25000" dirty="0" err="1">
                <a:solidFill>
                  <a:srgbClr val="333399"/>
                </a:solidFill>
              </a:rPr>
              <a:t>v</a:t>
            </a:r>
            <a:r>
              <a:rPr lang="en-US" sz="1600" dirty="0" err="1">
                <a:solidFill>
                  <a:srgbClr val="333399"/>
                </a:solidFill>
              </a:rPr>
              <a:t>NN</a:t>
            </a:r>
            <a:r>
              <a:rPr lang="en-US" sz="1600" dirty="0">
                <a:solidFill>
                  <a:srgbClr val="333399"/>
                </a:solidFill>
              </a:rPr>
              <a:t>* </a:t>
            </a:r>
            <a:r>
              <a:rPr lang="en-US" sz="1600" dirty="0" err="1">
                <a:solidFill>
                  <a:srgbClr val="333399"/>
                </a:solidFill>
              </a:rPr>
              <a:t>electrocouplings</a:t>
            </a:r>
            <a:r>
              <a:rPr lang="en-US" sz="1600" dirty="0">
                <a:solidFill>
                  <a:srgbClr val="333399"/>
                </a:solidFill>
              </a:rPr>
              <a:t> in various decay channel with various models</a:t>
            </a:r>
            <a:endParaRPr lang="en-US" altLang="en-US" sz="1600" dirty="0">
              <a:solidFill>
                <a:srgbClr val="333399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rgbClr val="333399"/>
              </a:buClr>
              <a:buFont typeface="Wingdings" pitchFamily="2" charset="2"/>
              <a:buChar char="Ø"/>
            </a:pPr>
            <a:r>
              <a:rPr lang="en-US" altLang="en-US" sz="1800" dirty="0" smtClean="0">
                <a:solidFill>
                  <a:srgbClr val="333399"/>
                </a:solidFill>
              </a:rPr>
              <a:t> </a:t>
            </a:r>
            <a:r>
              <a:rPr lang="en-US" altLang="en-US" sz="2400" b="1" dirty="0" smtClean="0">
                <a:solidFill>
                  <a:srgbClr val="A50021"/>
                </a:solidFill>
              </a:rPr>
              <a:t>QCD based Theory:</a:t>
            </a:r>
            <a:r>
              <a:rPr lang="en-US" altLang="en-US" sz="1800" dirty="0" smtClean="0">
                <a:solidFill>
                  <a:srgbClr val="333399"/>
                </a:solidFill>
              </a:rPr>
              <a:t> </a:t>
            </a:r>
            <a:r>
              <a:rPr lang="en-US" altLang="en-US" sz="2000" dirty="0" smtClean="0">
                <a:solidFill>
                  <a:srgbClr val="333399"/>
                </a:solidFill>
              </a:rPr>
              <a:t>Solve Non-</a:t>
            </a:r>
            <a:r>
              <a:rPr lang="en-US" altLang="en-US" sz="2000" dirty="0" err="1" smtClean="0">
                <a:solidFill>
                  <a:srgbClr val="333399"/>
                </a:solidFill>
              </a:rPr>
              <a:t>Perturbative</a:t>
            </a:r>
            <a:r>
              <a:rPr lang="en-US" altLang="en-US" sz="2000" dirty="0" smtClean="0">
                <a:solidFill>
                  <a:srgbClr val="333399"/>
                </a:solidFill>
              </a:rPr>
              <a:t> </a:t>
            </a:r>
            <a:r>
              <a:rPr lang="en-US" altLang="en-US" sz="2000" dirty="0" smtClean="0">
                <a:solidFill>
                  <a:srgbClr val="A50021"/>
                </a:solidFill>
              </a:rPr>
              <a:t>Q</a:t>
            </a:r>
            <a:r>
              <a:rPr lang="en-US" altLang="en-US" sz="2000" dirty="0" smtClean="0">
                <a:solidFill>
                  <a:srgbClr val="339966"/>
                </a:solidFill>
              </a:rPr>
              <a:t>C</a:t>
            </a:r>
            <a:r>
              <a:rPr lang="en-US" altLang="en-US" sz="2000" dirty="0">
                <a:solidFill>
                  <a:srgbClr val="333399"/>
                </a:solidFill>
              </a:rPr>
              <a:t>D </a:t>
            </a:r>
            <a:r>
              <a:rPr lang="en-US" altLang="en-US" sz="2000" dirty="0" smtClean="0">
                <a:solidFill>
                  <a:srgbClr val="333399"/>
                </a:solidFill>
              </a:rPr>
              <a:t>and Confinement?</a:t>
            </a:r>
          </a:p>
          <a:p>
            <a:pPr algn="l" eaLnBrk="1" hangingPunct="1">
              <a:lnSpc>
                <a:spcPct val="80000"/>
              </a:lnSpc>
              <a:buClr>
                <a:srgbClr val="333399"/>
              </a:buClr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333399"/>
                </a:solidFill>
              </a:rPr>
              <a:t> </a:t>
            </a:r>
            <a:r>
              <a:rPr lang="en-US" altLang="en-US" sz="2400" b="1" dirty="0" smtClean="0">
                <a:solidFill>
                  <a:srgbClr val="A50021"/>
                </a:solidFill>
              </a:rPr>
              <a:t>Outlook:</a:t>
            </a:r>
            <a:r>
              <a:rPr lang="en-US" altLang="en-US" sz="1800" dirty="0" smtClean="0">
                <a:solidFill>
                  <a:srgbClr val="333399"/>
                </a:solidFill>
              </a:rPr>
              <a:t> </a:t>
            </a:r>
            <a:r>
              <a:rPr lang="en-US" altLang="en-US" sz="2000" dirty="0" smtClean="0">
                <a:solidFill>
                  <a:srgbClr val="333399"/>
                </a:solidFill>
              </a:rPr>
              <a:t>Extended kinematics, new experiments … what can be done next?</a:t>
            </a:r>
          </a:p>
        </p:txBody>
      </p:sp>
      <p:sp>
        <p:nvSpPr>
          <p:cNvPr id="5127" name="Rectangle 6"/>
          <p:cNvSpPr>
            <a:spLocks noChangeArrowheads="1"/>
          </p:cNvSpPr>
          <p:nvPr/>
        </p:nvSpPr>
        <p:spPr bwMode="auto">
          <a:xfrm>
            <a:off x="371475" y="2010343"/>
            <a:ext cx="8366125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b="0" dirty="0">
                <a:solidFill>
                  <a:srgbClr val="A50021"/>
                </a:solidFill>
              </a:rPr>
              <a:t>Ralf W. Gothe</a:t>
            </a:r>
          </a:p>
        </p:txBody>
      </p:sp>
      <p:pic>
        <p:nvPicPr>
          <p:cNvPr id="5128" name="Picture 7" descr="usc-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015" y="2430789"/>
            <a:ext cx="361791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8"/>
          <p:cNvSpPr txBox="1">
            <a:spLocks noChangeArrowheads="1"/>
          </p:cNvSpPr>
          <p:nvPr/>
        </p:nvSpPr>
        <p:spPr bwMode="auto">
          <a:xfrm>
            <a:off x="0" y="3224156"/>
            <a:ext cx="914400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b="0" dirty="0"/>
              <a:t>NSTAR </a:t>
            </a:r>
            <a:r>
              <a:rPr lang="en-US" altLang="en-US" sz="3200" b="0" dirty="0" smtClean="0"/>
              <a:t>2013</a:t>
            </a:r>
          </a:p>
          <a:p>
            <a:r>
              <a:rPr lang="en-US" altLang="en-US" sz="2400" b="0" dirty="0" smtClean="0"/>
              <a:t>9</a:t>
            </a:r>
            <a:r>
              <a:rPr lang="en-US" altLang="en-US" sz="2400" b="0" baseline="30000" dirty="0" smtClean="0"/>
              <a:t>th</a:t>
            </a:r>
            <a:r>
              <a:rPr lang="en-US" altLang="en-US" sz="2400" b="0" dirty="0" smtClean="0"/>
              <a:t> International Workshop on the Physics of Excited Nucleons     </a:t>
            </a:r>
            <a:endParaRPr lang="en-US" altLang="en-US" sz="2400" b="0" dirty="0"/>
          </a:p>
          <a:p>
            <a:pPr eaLnBrk="1" hangingPunct="1"/>
            <a:r>
              <a:rPr lang="en-US" altLang="en-US" sz="2400" b="0" dirty="0" smtClean="0">
                <a:solidFill>
                  <a:srgbClr val="A50021"/>
                </a:solidFill>
              </a:rPr>
              <a:t>May </a:t>
            </a:r>
            <a:r>
              <a:rPr lang="en-US" altLang="en-US" sz="2400" b="0" dirty="0">
                <a:solidFill>
                  <a:srgbClr val="A50021"/>
                </a:solidFill>
              </a:rPr>
              <a:t>27-30, </a:t>
            </a:r>
            <a:r>
              <a:rPr lang="en-US" altLang="en-US" sz="2400" b="0" dirty="0" smtClean="0">
                <a:solidFill>
                  <a:srgbClr val="A50021"/>
                </a:solidFill>
              </a:rPr>
              <a:t>2013, </a:t>
            </a:r>
            <a:r>
              <a:rPr lang="en-US" sz="2400" b="0" dirty="0" err="1" smtClean="0">
                <a:solidFill>
                  <a:srgbClr val="A50021"/>
                </a:solidFill>
              </a:rPr>
              <a:t>Peñiscola</a:t>
            </a:r>
            <a:r>
              <a:rPr lang="en-US" sz="2400" b="0" dirty="0">
                <a:solidFill>
                  <a:srgbClr val="A50021"/>
                </a:solidFill>
              </a:rPr>
              <a:t>, </a:t>
            </a:r>
            <a:r>
              <a:rPr lang="en-US" sz="2400" b="0" dirty="0" err="1">
                <a:solidFill>
                  <a:srgbClr val="A50021"/>
                </a:solidFill>
              </a:rPr>
              <a:t>Valencian</a:t>
            </a:r>
            <a:r>
              <a:rPr lang="en-US" sz="2400" b="0" dirty="0">
                <a:solidFill>
                  <a:srgbClr val="A50021"/>
                </a:solidFill>
              </a:rPr>
              <a:t> </a:t>
            </a:r>
            <a:r>
              <a:rPr lang="en-US" sz="2400" b="0" dirty="0" err="1" smtClean="0">
                <a:solidFill>
                  <a:srgbClr val="A50021"/>
                </a:solidFill>
              </a:rPr>
              <a:t>Community,Spain</a:t>
            </a:r>
            <a:endParaRPr lang="en-US" sz="2400" b="0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71515"/>
      </p:ext>
    </p:extLst>
  </p:cSld>
  <p:clrMapOvr>
    <a:masterClrMapping/>
  </p:clrMapOvr>
  <p:transition advTm="1766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1" y="673545"/>
            <a:ext cx="4925759" cy="581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CEA31C-7C38-48A6-80E7-65306B512517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507" y="673545"/>
            <a:ext cx="2740914" cy="265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 flipV="1">
            <a:off x="4983480" y="3330639"/>
            <a:ext cx="1247027" cy="64700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4983480" y="673545"/>
            <a:ext cx="1247027" cy="220376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5245812" y="3886200"/>
            <a:ext cx="37256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 smtClean="0">
                <a:solidFill>
                  <a:schemeClr val="tx1"/>
                </a:solidFill>
              </a:rPr>
              <a:t>The</a:t>
            </a:r>
            <a:r>
              <a:rPr lang="en-US" sz="1800" b="0" dirty="0" smtClean="0"/>
              <a:t> </a:t>
            </a:r>
            <a:r>
              <a:rPr lang="en-US" sz="1800" b="0" dirty="0">
                <a:solidFill>
                  <a:srgbClr val="FF0000"/>
                </a:solidFill>
              </a:rPr>
              <a:t>red solid </a:t>
            </a:r>
            <a:r>
              <a:rPr lang="en-US" sz="1800" b="0" dirty="0">
                <a:solidFill>
                  <a:schemeClr val="tx1"/>
                </a:solidFill>
              </a:rPr>
              <a:t>(</a:t>
            </a:r>
            <a:r>
              <a:rPr lang="en-US" sz="1800" b="0" dirty="0" smtClean="0">
                <a:solidFill>
                  <a:schemeClr val="tx1"/>
                </a:solidFill>
              </a:rPr>
              <a:t>d</a:t>
            </a:r>
            <a:r>
              <a:rPr lang="en-US" sz="1800" b="0" dirty="0" smtClean="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US" sz="1800" b="0" dirty="0" smtClean="0">
                <a:solidFill>
                  <a:schemeClr val="tx1"/>
                </a:solidFill>
              </a:rPr>
              <a:t>/</a:t>
            </a:r>
            <a:r>
              <a:rPr lang="en-US" sz="1800" b="0" dirty="0" err="1" smtClean="0">
                <a:solidFill>
                  <a:schemeClr val="tx1"/>
                </a:solidFill>
              </a:rPr>
              <a:t>dt</a:t>
            </a:r>
            <a:r>
              <a:rPr lang="en-US" sz="1800" b="0" dirty="0">
                <a:solidFill>
                  <a:schemeClr val="tx1"/>
                </a:solidFill>
              </a:rPr>
              <a:t>),</a:t>
            </a:r>
            <a:r>
              <a:rPr lang="en-US" sz="1800" b="0" dirty="0">
                <a:solidFill>
                  <a:srgbClr val="FF0000"/>
                </a:solidFill>
              </a:rPr>
              <a:t> dotted </a:t>
            </a:r>
            <a:r>
              <a:rPr lang="en-US" sz="1800" b="0" dirty="0">
                <a:solidFill>
                  <a:schemeClr val="tx1"/>
                </a:solidFill>
              </a:rPr>
              <a:t>(</a:t>
            </a:r>
            <a:r>
              <a:rPr lang="en-US" sz="1800" b="0" dirty="0" err="1" smtClean="0">
                <a:solidFill>
                  <a:schemeClr val="tx1"/>
                </a:solidFill>
              </a:rPr>
              <a:t>d</a:t>
            </a:r>
            <a:r>
              <a:rPr lang="en-US" sz="1800" b="0" dirty="0" err="1" smtClean="0">
                <a:solidFill>
                  <a:schemeClr val="tx1"/>
                </a:solidFill>
                <a:latin typeface="Symbol" pitchFamily="18" charset="2"/>
                <a:cs typeface="Tahoma" pitchFamily="34" charset="0"/>
              </a:rPr>
              <a:t>s</a:t>
            </a:r>
            <a:r>
              <a:rPr lang="en-US" sz="1800" b="0" baseline="-25000" dirty="0" err="1" smtClean="0">
                <a:solidFill>
                  <a:schemeClr val="tx1"/>
                </a:solidFill>
              </a:rPr>
              <a:t>L</a:t>
            </a:r>
            <a:r>
              <a:rPr lang="en-US" sz="1800" b="0" dirty="0" smtClean="0">
                <a:solidFill>
                  <a:schemeClr val="tx1"/>
                </a:solidFill>
              </a:rPr>
              <a:t>/</a:t>
            </a:r>
            <a:r>
              <a:rPr lang="en-US" sz="1800" b="0" dirty="0" err="1" smtClean="0">
                <a:solidFill>
                  <a:schemeClr val="tx1"/>
                </a:solidFill>
              </a:rPr>
              <a:t>dt</a:t>
            </a:r>
            <a:r>
              <a:rPr lang="en-US" sz="1800" b="0" dirty="0">
                <a:solidFill>
                  <a:schemeClr val="tx1"/>
                </a:solidFill>
              </a:rPr>
              <a:t>), </a:t>
            </a:r>
            <a:r>
              <a:rPr lang="en-US" sz="1800" b="0" dirty="0">
                <a:solidFill>
                  <a:srgbClr val="FF0000"/>
                </a:solidFill>
              </a:rPr>
              <a:t>and dashed </a:t>
            </a:r>
            <a:r>
              <a:rPr lang="en-US" sz="1800" b="0" dirty="0">
                <a:solidFill>
                  <a:schemeClr val="tx1"/>
                </a:solidFill>
              </a:rPr>
              <a:t>(</a:t>
            </a:r>
            <a:r>
              <a:rPr lang="en-US" sz="1800" b="0" dirty="0" err="1" smtClean="0">
                <a:solidFill>
                  <a:schemeClr val="tx1"/>
                </a:solidFill>
              </a:rPr>
              <a:t>d</a:t>
            </a:r>
            <a:r>
              <a:rPr lang="en-US" sz="1800" b="0" dirty="0" err="1" smtClean="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US" sz="1800" b="0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1800" b="0" dirty="0" smtClean="0">
                <a:solidFill>
                  <a:schemeClr val="tx1"/>
                </a:solidFill>
              </a:rPr>
              <a:t> </a:t>
            </a:r>
            <a:r>
              <a:rPr lang="en-US" sz="1800" b="0" dirty="0">
                <a:solidFill>
                  <a:schemeClr val="tx1"/>
                </a:solidFill>
              </a:rPr>
              <a:t>/</a:t>
            </a:r>
            <a:r>
              <a:rPr lang="en-US" sz="1800" b="0" dirty="0" err="1">
                <a:solidFill>
                  <a:schemeClr val="tx1"/>
                </a:solidFill>
              </a:rPr>
              <a:t>dt</a:t>
            </a:r>
            <a:r>
              <a:rPr lang="en-US" sz="1800" b="0" dirty="0">
                <a:solidFill>
                  <a:schemeClr val="tx1"/>
                </a:solidFill>
              </a:rPr>
              <a:t>) curves are the calculations from a</a:t>
            </a:r>
            <a:r>
              <a:rPr lang="en-US" sz="1800" b="0" dirty="0" smtClean="0"/>
              <a:t> </a:t>
            </a:r>
            <a:r>
              <a:rPr lang="en-US" sz="1800" b="0" dirty="0" err="1" smtClean="0">
                <a:solidFill>
                  <a:srgbClr val="FF0000"/>
                </a:solidFill>
              </a:rPr>
              <a:t>hadronic</a:t>
            </a:r>
            <a:r>
              <a:rPr lang="en-US" sz="1800" b="0" dirty="0" smtClean="0">
                <a:solidFill>
                  <a:srgbClr val="FF0000"/>
                </a:solidFill>
              </a:rPr>
              <a:t> model (</a:t>
            </a:r>
            <a:r>
              <a:rPr lang="en-US" sz="1800" b="0" dirty="0" err="1" smtClean="0">
                <a:solidFill>
                  <a:srgbClr val="FF0000"/>
                </a:solidFill>
              </a:rPr>
              <a:t>Regge</a:t>
            </a:r>
            <a:r>
              <a:rPr lang="en-US" sz="1800" b="0" dirty="0">
                <a:solidFill>
                  <a:srgbClr val="FF0000"/>
                </a:solidFill>
              </a:rPr>
              <a:t> </a:t>
            </a:r>
            <a:r>
              <a:rPr lang="en-US" sz="1800" b="0" dirty="0" smtClean="0">
                <a:solidFill>
                  <a:srgbClr val="FF0000"/>
                </a:solidFill>
              </a:rPr>
              <a:t>phenomenology) </a:t>
            </a:r>
            <a:r>
              <a:rPr lang="en-US" sz="1800" b="0" dirty="0" smtClean="0">
                <a:solidFill>
                  <a:schemeClr val="tx1"/>
                </a:solidFill>
              </a:rPr>
              <a:t>with </a:t>
            </a:r>
            <a:r>
              <a:rPr lang="en-US" sz="1800" b="0" dirty="0">
                <a:solidFill>
                  <a:schemeClr val="tx1"/>
                </a:solidFill>
              </a:rPr>
              <a:t>(Q</a:t>
            </a:r>
            <a:r>
              <a:rPr lang="en-US" sz="1800" b="0" baseline="30000" dirty="0">
                <a:solidFill>
                  <a:schemeClr val="tx1"/>
                </a:solidFill>
              </a:rPr>
              <a:t>2</a:t>
            </a:r>
            <a:r>
              <a:rPr lang="en-US" sz="1800" b="0" dirty="0">
                <a:solidFill>
                  <a:schemeClr val="tx1"/>
                </a:solidFill>
              </a:rPr>
              <a:t>, t)-dependent form factors at the photon-meson vertices. The </a:t>
            </a:r>
            <a:r>
              <a:rPr lang="en-US" sz="1800" b="0" dirty="0">
                <a:solidFill>
                  <a:srgbClr val="0000FF"/>
                </a:solidFill>
              </a:rPr>
              <a:t>blue solid and dotted </a:t>
            </a:r>
            <a:r>
              <a:rPr lang="en-US" sz="1800" b="0" dirty="0" smtClean="0">
                <a:solidFill>
                  <a:schemeClr val="tx1"/>
                </a:solidFill>
              </a:rPr>
              <a:t>curves </a:t>
            </a:r>
            <a:r>
              <a:rPr lang="en-US" sz="1800" b="0" dirty="0">
                <a:solidFill>
                  <a:schemeClr val="tx1"/>
                </a:solidFill>
              </a:rPr>
              <a:t>are </a:t>
            </a:r>
            <a:r>
              <a:rPr lang="en-US" sz="1800" b="0" dirty="0" smtClean="0">
                <a:solidFill>
                  <a:schemeClr val="tx1"/>
                </a:solidFill>
              </a:rPr>
              <a:t>the calculations </a:t>
            </a:r>
            <a:r>
              <a:rPr lang="en-US" sz="1800" b="0" dirty="0">
                <a:solidFill>
                  <a:schemeClr val="tx1"/>
                </a:solidFill>
              </a:rPr>
              <a:t>of </a:t>
            </a:r>
            <a:r>
              <a:rPr lang="en-US" sz="1800" b="0" dirty="0" smtClean="0">
                <a:solidFill>
                  <a:schemeClr val="tx1"/>
                </a:solidFill>
              </a:rPr>
              <a:t>d</a:t>
            </a:r>
            <a:r>
              <a:rPr lang="en-US" sz="1800" b="0" dirty="0" smtClean="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US" sz="1800" b="0" dirty="0" smtClean="0">
                <a:solidFill>
                  <a:schemeClr val="tx1"/>
                </a:solidFill>
              </a:rPr>
              <a:t>/</a:t>
            </a:r>
            <a:r>
              <a:rPr lang="en-US" sz="1800" b="0" dirty="0" err="1" smtClean="0">
                <a:solidFill>
                  <a:schemeClr val="tx1"/>
                </a:solidFill>
              </a:rPr>
              <a:t>dt</a:t>
            </a:r>
            <a:r>
              <a:rPr lang="en-US" sz="1800" b="0" dirty="0" smtClean="0">
                <a:solidFill>
                  <a:schemeClr val="tx1"/>
                </a:solidFill>
              </a:rPr>
              <a:t> </a:t>
            </a:r>
            <a:r>
              <a:rPr lang="en-US" sz="1800" b="0" dirty="0">
                <a:solidFill>
                  <a:schemeClr val="tx1"/>
                </a:solidFill>
              </a:rPr>
              <a:t>and </a:t>
            </a:r>
            <a:r>
              <a:rPr lang="en-US" sz="1800" b="0" dirty="0" err="1" smtClean="0">
                <a:solidFill>
                  <a:schemeClr val="tx1"/>
                </a:solidFill>
              </a:rPr>
              <a:t>d</a:t>
            </a:r>
            <a:r>
              <a:rPr lang="en-US" sz="1800" b="0" dirty="0" err="1" smtClean="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US" sz="1800" b="0" baseline="-25000" dirty="0" err="1" smtClean="0">
                <a:solidFill>
                  <a:schemeClr val="tx1"/>
                </a:solidFill>
              </a:rPr>
              <a:t>L</a:t>
            </a:r>
            <a:r>
              <a:rPr lang="en-US" sz="1800" b="0" dirty="0" smtClean="0">
                <a:solidFill>
                  <a:schemeClr val="tx1"/>
                </a:solidFill>
              </a:rPr>
              <a:t>/</a:t>
            </a:r>
            <a:r>
              <a:rPr lang="en-US" sz="1800" b="0" dirty="0" err="1" smtClean="0">
                <a:solidFill>
                  <a:schemeClr val="tx1"/>
                </a:solidFill>
              </a:rPr>
              <a:t>dt</a:t>
            </a:r>
            <a:r>
              <a:rPr lang="en-US" sz="1800" b="0" dirty="0">
                <a:solidFill>
                  <a:schemeClr val="tx1"/>
                </a:solidFill>
              </a:rPr>
              <a:t>, respectively, of a</a:t>
            </a:r>
            <a:r>
              <a:rPr lang="en-US" sz="1800" b="0" dirty="0" smtClean="0">
                <a:solidFill>
                  <a:schemeClr val="tx1"/>
                </a:solidFill>
              </a:rPr>
              <a:t> </a:t>
            </a:r>
            <a:r>
              <a:rPr lang="en-US" sz="1800" b="0" dirty="0" err="1" smtClean="0">
                <a:solidFill>
                  <a:srgbClr val="0000FF"/>
                </a:solidFill>
              </a:rPr>
              <a:t>partonic</a:t>
            </a:r>
            <a:r>
              <a:rPr lang="en-US" sz="1800" b="0" dirty="0" smtClean="0">
                <a:solidFill>
                  <a:srgbClr val="0000FF"/>
                </a:solidFill>
              </a:rPr>
              <a:t> </a:t>
            </a:r>
            <a:r>
              <a:rPr lang="en-US" sz="1800" b="0" dirty="0">
                <a:solidFill>
                  <a:srgbClr val="0000FF"/>
                </a:solidFill>
              </a:rPr>
              <a:t>model </a:t>
            </a:r>
            <a:r>
              <a:rPr lang="en-US" sz="1800" b="0" dirty="0" smtClean="0">
                <a:solidFill>
                  <a:srgbClr val="0000FF"/>
                </a:solidFill>
              </a:rPr>
              <a:t>(handbag diagrams)</a:t>
            </a:r>
            <a:r>
              <a:rPr lang="en-US" sz="1800" b="0" dirty="0" smtClean="0"/>
              <a:t>.</a:t>
            </a:r>
            <a:endParaRPr lang="en-US" sz="1800" b="0" dirty="0"/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0" y="2286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sz="3200" dirty="0"/>
              <a:t>Deep E</a:t>
            </a:r>
            <a:r>
              <a:rPr lang="en-US" sz="3200" dirty="0" smtClean="0"/>
              <a:t>xclusive </a:t>
            </a:r>
            <a:r>
              <a:rPr lang="en-US" sz="3200" dirty="0" smtClean="0">
                <a:latin typeface="Symbol" pitchFamily="18" charset="2"/>
              </a:rPr>
              <a:t>p</a:t>
            </a:r>
            <a:r>
              <a:rPr lang="en-US" sz="3200" baseline="30000" dirty="0" smtClean="0"/>
              <a:t>+</a:t>
            </a:r>
            <a:r>
              <a:rPr lang="en-US" sz="3200" dirty="0" smtClean="0"/>
              <a:t> </a:t>
            </a:r>
            <a:r>
              <a:rPr lang="en-US" sz="3200" dirty="0" err="1"/>
              <a:t>E</a:t>
            </a:r>
            <a:r>
              <a:rPr lang="en-US" sz="3200" dirty="0" err="1" smtClean="0"/>
              <a:t>lectroproduction</a:t>
            </a:r>
            <a:r>
              <a:rPr lang="en-US" sz="3200" dirty="0" smtClean="0"/>
              <a:t> off </a:t>
            </a:r>
            <a:r>
              <a:rPr lang="en-US" sz="3200" dirty="0"/>
              <a:t>the P</a:t>
            </a:r>
            <a:r>
              <a:rPr lang="en-US" sz="3200" dirty="0" smtClean="0"/>
              <a:t>roton</a:t>
            </a:r>
            <a:endParaRPr lang="en-US" sz="3200" dirty="0">
              <a:ea typeface="ＭＳ Ｐゴシック" pitchFamily="-110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10199" y="3499785"/>
            <a:ext cx="36671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1400" b="0" dirty="0" smtClean="0"/>
              <a:t>K. Park et al., Eur</a:t>
            </a:r>
            <a:r>
              <a:rPr lang="en-US" sz="1400" b="0" dirty="0"/>
              <a:t>. Phys. J. A 49 (2013) 16</a:t>
            </a:r>
          </a:p>
        </p:txBody>
      </p:sp>
    </p:spTree>
    <p:extLst>
      <p:ext uri="{BB962C8B-B14F-4D97-AF65-F5344CB8AC3E}">
        <p14:creationId xmlns:p14="http://schemas.microsoft.com/office/powerpoint/2010/main" val="1593525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079670DE-A98C-4229-9125-6E3290219948}" type="slidenum">
              <a:rPr lang="fr-FR" sz="1200" b="0"/>
              <a:pPr/>
              <a:t>11</a:t>
            </a:fld>
            <a:endParaRPr lang="fr-FR" sz="1200" b="0"/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381000" y="939800"/>
            <a:ext cx="838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9600" b="0" dirty="0" smtClean="0"/>
              <a:t>Elastic </a:t>
            </a:r>
          </a:p>
          <a:p>
            <a:pPr marL="342900" indent="-342900">
              <a:spcBef>
                <a:spcPct val="20000"/>
              </a:spcBef>
            </a:pPr>
            <a:r>
              <a:rPr lang="en-US" sz="9600" b="0" dirty="0" smtClean="0"/>
              <a:t>Form Factors</a:t>
            </a:r>
            <a:endParaRPr lang="en-US" sz="9600" b="0" dirty="0"/>
          </a:p>
        </p:txBody>
      </p:sp>
    </p:spTree>
    <p:extLst>
      <p:ext uri="{BB962C8B-B14F-4D97-AF65-F5344CB8AC3E}">
        <p14:creationId xmlns:p14="http://schemas.microsoft.com/office/powerpoint/2010/main" val="2789219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A2965-14DF-47B7-925C-EEBC6B360223}" type="slidenum">
              <a:rPr lang="en-US"/>
              <a:pPr/>
              <a:t>12</a:t>
            </a:fld>
            <a:endParaRPr lang="en-US"/>
          </a:p>
        </p:txBody>
      </p:sp>
      <p:sp>
        <p:nvSpPr>
          <p:cNvPr id="445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Nucleon Form Factors</a:t>
            </a:r>
            <a:r>
              <a:rPr lang="en-US" dirty="0">
                <a:solidFill>
                  <a:schemeClr val="bg1"/>
                </a:solidFill>
              </a:rPr>
              <a:t>: Last Ten Years</a:t>
            </a:r>
          </a:p>
        </p:txBody>
      </p:sp>
      <p:pic>
        <p:nvPicPr>
          <p:cNvPr id="445449" name="Picture 9" descr="panic_all4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703263"/>
            <a:ext cx="7485063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5452" name="Picture 12" descr="panic_all4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703263"/>
            <a:ext cx="7485063" cy="571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5454" name="Text Box 14"/>
          <p:cNvSpPr txBox="1">
            <a:spLocks noChangeArrowheads="1"/>
          </p:cNvSpPr>
          <p:nvPr/>
        </p:nvSpPr>
        <p:spPr bwMode="auto">
          <a:xfrm>
            <a:off x="2381250" y="774700"/>
            <a:ext cx="177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 b="0" dirty="0"/>
              <a:t>Proton</a:t>
            </a:r>
          </a:p>
        </p:txBody>
      </p:sp>
      <p:sp>
        <p:nvSpPr>
          <p:cNvPr id="445455" name="Text Box 15"/>
          <p:cNvSpPr txBox="1">
            <a:spLocks noChangeArrowheads="1"/>
          </p:cNvSpPr>
          <p:nvPr/>
        </p:nvSpPr>
        <p:spPr bwMode="auto">
          <a:xfrm>
            <a:off x="6125590" y="769938"/>
            <a:ext cx="177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 b="0" dirty="0"/>
              <a:t>Neutron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815809" y="636385"/>
            <a:ext cx="1223348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r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 dirty="0"/>
              <a:t>J</a:t>
            </a:r>
            <a:r>
              <a:rPr lang="en-US" sz="2000" b="0" dirty="0" smtClean="0"/>
              <a:t>. Arrington</a:t>
            </a:r>
            <a:endParaRPr lang="en-US" sz="2000" b="0" dirty="0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14657" y="-3248"/>
            <a:ext cx="8999630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dirty="0" smtClean="0"/>
              <a:t>Nucleon Form Factors: Last Ten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4798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5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F198D-DAFE-4D37-8FB3-851AE0B39882}" type="slidenum">
              <a:rPr lang="en-US"/>
              <a:pPr/>
              <a:t>13</a:t>
            </a:fld>
            <a:endParaRPr lang="en-US"/>
          </a:p>
        </p:txBody>
      </p:sp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Extensions with JLab 12 GeV Upgrade</a:t>
            </a:r>
          </a:p>
        </p:txBody>
      </p:sp>
      <p:pic>
        <p:nvPicPr>
          <p:cNvPr id="463876" name="Picture 4" descr="town_all4_12ge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88" y="696746"/>
            <a:ext cx="7486650" cy="57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3882" name="Group 10"/>
          <p:cNvGrpSpPr>
            <a:grpSpLocks/>
          </p:cNvGrpSpPr>
          <p:nvPr/>
        </p:nvGrpSpPr>
        <p:grpSpPr bwMode="auto">
          <a:xfrm>
            <a:off x="8335963" y="5610225"/>
            <a:ext cx="68262" cy="90488"/>
            <a:chOff x="5159" y="3527"/>
            <a:chExt cx="43" cy="73"/>
          </a:xfrm>
        </p:grpSpPr>
        <p:sp>
          <p:nvSpPr>
            <p:cNvPr id="463877" name="AutoShape 5"/>
            <p:cNvSpPr>
              <a:spLocks noChangeArrowheads="1"/>
            </p:cNvSpPr>
            <p:nvPr/>
          </p:nvSpPr>
          <p:spPr bwMode="auto">
            <a:xfrm>
              <a:off x="5166" y="3545"/>
              <a:ext cx="28" cy="32"/>
            </a:xfrm>
            <a:prstGeom prst="star5">
              <a:avLst/>
            </a:prstGeom>
            <a:solidFill>
              <a:srgbClr val="0000FF"/>
            </a:solidFill>
            <a:ln w="19050">
              <a:solidFill>
                <a:srgbClr val="33CC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63879" name="Line 7"/>
            <p:cNvSpPr>
              <a:spLocks noChangeShapeType="1"/>
            </p:cNvSpPr>
            <p:nvPr/>
          </p:nvSpPr>
          <p:spPr bwMode="auto">
            <a:xfrm flipH="1">
              <a:off x="5181" y="3527"/>
              <a:ext cx="0" cy="73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63880" name="Line 8"/>
            <p:cNvSpPr>
              <a:spLocks noChangeShapeType="1"/>
            </p:cNvSpPr>
            <p:nvPr/>
          </p:nvSpPr>
          <p:spPr bwMode="auto">
            <a:xfrm flipH="1">
              <a:off x="5159" y="3600"/>
              <a:ext cx="43" cy="0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63881" name="Line 9"/>
            <p:cNvSpPr>
              <a:spLocks noChangeShapeType="1"/>
            </p:cNvSpPr>
            <p:nvPr/>
          </p:nvSpPr>
          <p:spPr bwMode="auto">
            <a:xfrm flipH="1">
              <a:off x="5159" y="3527"/>
              <a:ext cx="43" cy="0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63884" name="Group 12"/>
          <p:cNvGrpSpPr>
            <a:grpSpLocks/>
          </p:cNvGrpSpPr>
          <p:nvPr/>
        </p:nvGrpSpPr>
        <p:grpSpPr bwMode="auto">
          <a:xfrm>
            <a:off x="8656638" y="5597525"/>
            <a:ext cx="68262" cy="115888"/>
            <a:chOff x="5159" y="3527"/>
            <a:chExt cx="43" cy="73"/>
          </a:xfrm>
        </p:grpSpPr>
        <p:sp>
          <p:nvSpPr>
            <p:cNvPr id="463885" name="AutoShape 13"/>
            <p:cNvSpPr>
              <a:spLocks noChangeArrowheads="1"/>
            </p:cNvSpPr>
            <p:nvPr/>
          </p:nvSpPr>
          <p:spPr bwMode="auto">
            <a:xfrm>
              <a:off x="5166" y="3545"/>
              <a:ext cx="28" cy="32"/>
            </a:xfrm>
            <a:prstGeom prst="star5">
              <a:avLst/>
            </a:prstGeom>
            <a:solidFill>
              <a:srgbClr val="0000FF"/>
            </a:solidFill>
            <a:ln w="19050">
              <a:solidFill>
                <a:srgbClr val="33CC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63886" name="Line 14"/>
            <p:cNvSpPr>
              <a:spLocks noChangeShapeType="1"/>
            </p:cNvSpPr>
            <p:nvPr/>
          </p:nvSpPr>
          <p:spPr bwMode="auto">
            <a:xfrm flipH="1">
              <a:off x="5181" y="3527"/>
              <a:ext cx="0" cy="73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63887" name="Line 15"/>
            <p:cNvSpPr>
              <a:spLocks noChangeShapeType="1"/>
            </p:cNvSpPr>
            <p:nvPr/>
          </p:nvSpPr>
          <p:spPr bwMode="auto">
            <a:xfrm flipH="1">
              <a:off x="5159" y="3600"/>
              <a:ext cx="43" cy="0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63888" name="Line 16"/>
            <p:cNvSpPr>
              <a:spLocks noChangeShapeType="1"/>
            </p:cNvSpPr>
            <p:nvPr/>
          </p:nvSpPr>
          <p:spPr bwMode="auto">
            <a:xfrm flipH="1">
              <a:off x="5159" y="3527"/>
              <a:ext cx="43" cy="0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63889" name="Text Box 17"/>
          <p:cNvSpPr txBox="1">
            <a:spLocks noChangeArrowheads="1"/>
          </p:cNvSpPr>
          <p:nvPr/>
        </p:nvSpPr>
        <p:spPr bwMode="auto">
          <a:xfrm>
            <a:off x="8024813" y="6134100"/>
            <a:ext cx="946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 b="1">
                <a:solidFill>
                  <a:srgbClr val="33CC33"/>
                </a:solidFill>
                <a:latin typeface="Times New Roman" pitchFamily="18" charset="0"/>
              </a:rPr>
              <a:t>~8 GeV</a:t>
            </a:r>
            <a:r>
              <a:rPr lang="en-US" sz="1400" b="1" baseline="30000">
                <a:solidFill>
                  <a:srgbClr val="33CC33"/>
                </a:solidFill>
                <a:latin typeface="Times New Roman" pitchFamily="18" charset="0"/>
              </a:rPr>
              <a:t>2</a:t>
            </a:r>
            <a:endParaRPr lang="en-US" sz="1400" b="1">
              <a:solidFill>
                <a:srgbClr val="33CC33"/>
              </a:solidFill>
              <a:latin typeface="Times New Roman" pitchFamily="18" charset="0"/>
            </a:endParaRPr>
          </a:p>
        </p:txBody>
      </p:sp>
      <p:sp>
        <p:nvSpPr>
          <p:cNvPr id="463891" name="Line 19"/>
          <p:cNvSpPr>
            <a:spLocks noChangeShapeType="1"/>
          </p:cNvSpPr>
          <p:nvPr/>
        </p:nvSpPr>
        <p:spPr bwMode="auto">
          <a:xfrm flipV="1">
            <a:off x="8643938" y="5765800"/>
            <a:ext cx="323850" cy="358775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463893" name="Group 21"/>
          <p:cNvGrpSpPr>
            <a:grpSpLocks/>
          </p:cNvGrpSpPr>
          <p:nvPr/>
        </p:nvGrpSpPr>
        <p:grpSpPr bwMode="auto">
          <a:xfrm>
            <a:off x="9020175" y="5594350"/>
            <a:ext cx="68263" cy="115888"/>
            <a:chOff x="5159" y="3527"/>
            <a:chExt cx="43" cy="73"/>
          </a:xfrm>
        </p:grpSpPr>
        <p:sp>
          <p:nvSpPr>
            <p:cNvPr id="463894" name="AutoShape 22"/>
            <p:cNvSpPr>
              <a:spLocks noChangeArrowheads="1"/>
            </p:cNvSpPr>
            <p:nvPr/>
          </p:nvSpPr>
          <p:spPr bwMode="auto">
            <a:xfrm>
              <a:off x="5166" y="3545"/>
              <a:ext cx="28" cy="32"/>
            </a:xfrm>
            <a:prstGeom prst="star5">
              <a:avLst/>
            </a:prstGeom>
            <a:solidFill>
              <a:srgbClr val="0000FF"/>
            </a:solidFill>
            <a:ln w="19050">
              <a:solidFill>
                <a:srgbClr val="33CC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63895" name="Line 23"/>
            <p:cNvSpPr>
              <a:spLocks noChangeShapeType="1"/>
            </p:cNvSpPr>
            <p:nvPr/>
          </p:nvSpPr>
          <p:spPr bwMode="auto">
            <a:xfrm flipH="1">
              <a:off x="5181" y="3527"/>
              <a:ext cx="0" cy="73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63896" name="Line 24"/>
            <p:cNvSpPr>
              <a:spLocks noChangeShapeType="1"/>
            </p:cNvSpPr>
            <p:nvPr/>
          </p:nvSpPr>
          <p:spPr bwMode="auto">
            <a:xfrm flipH="1">
              <a:off x="5159" y="3600"/>
              <a:ext cx="43" cy="0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63897" name="Line 25"/>
            <p:cNvSpPr>
              <a:spLocks noChangeShapeType="1"/>
            </p:cNvSpPr>
            <p:nvPr/>
          </p:nvSpPr>
          <p:spPr bwMode="auto">
            <a:xfrm flipH="1">
              <a:off x="5159" y="3527"/>
              <a:ext cx="43" cy="0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7815809" y="636385"/>
            <a:ext cx="1223348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r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 dirty="0"/>
              <a:t>J</a:t>
            </a:r>
            <a:r>
              <a:rPr lang="en-US" sz="2000" b="0" dirty="0" smtClean="0"/>
              <a:t>. Arrington</a:t>
            </a:r>
            <a:endParaRPr lang="en-US" sz="2000" b="0" dirty="0"/>
          </a:p>
        </p:txBody>
      </p:sp>
      <p:sp>
        <p:nvSpPr>
          <p:cNvPr id="3" name="Rectangle 2"/>
          <p:cNvSpPr/>
          <p:nvPr/>
        </p:nvSpPr>
        <p:spPr>
          <a:xfrm>
            <a:off x="5017918" y="910031"/>
            <a:ext cx="23487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kern="0" dirty="0">
                <a:solidFill>
                  <a:srgbClr val="0000CC"/>
                </a:solidFill>
                <a:latin typeface="Times New Roman"/>
              </a:rPr>
              <a:t>CDR or PAC30 approved 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8849" y="2471786"/>
            <a:ext cx="17668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kern="0" dirty="0">
                <a:solidFill>
                  <a:srgbClr val="00CC00"/>
                </a:solidFill>
                <a:latin typeface="Times New Roman"/>
              </a:rPr>
              <a:t>under development</a:t>
            </a:r>
            <a:endParaRPr lang="en-US" dirty="0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5406835" y="4121733"/>
            <a:ext cx="15414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b="0" dirty="0" smtClean="0">
                <a:solidFill>
                  <a:srgbClr val="FF00FF"/>
                </a:solidFill>
              </a:rPr>
              <a:t>under </a:t>
            </a:r>
            <a:r>
              <a:rPr lang="en-US" sz="1600" b="0" dirty="0">
                <a:solidFill>
                  <a:srgbClr val="FF00FF"/>
                </a:solidFill>
              </a:rPr>
              <a:t>analysis </a:t>
            </a:r>
          </a:p>
        </p:txBody>
      </p:sp>
    </p:spTree>
    <p:extLst>
      <p:ext uri="{BB962C8B-B14F-4D97-AF65-F5344CB8AC3E}">
        <p14:creationId xmlns:p14="http://schemas.microsoft.com/office/powerpoint/2010/main" val="36734164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A2965-14DF-47B7-925C-EEBC6B360223}" type="slidenum">
              <a:rPr lang="en-US"/>
              <a:pPr/>
              <a:t>14</a:t>
            </a:fld>
            <a:endParaRPr lang="en-US"/>
          </a:p>
        </p:txBody>
      </p:sp>
      <p:sp>
        <p:nvSpPr>
          <p:cNvPr id="445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ecent Proton Form Factor Ratios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920433" y="636385"/>
            <a:ext cx="120866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r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 dirty="0"/>
              <a:t>C</a:t>
            </a:r>
            <a:r>
              <a:rPr lang="en-US" sz="2000" b="0" dirty="0" smtClean="0"/>
              <a:t>. </a:t>
            </a:r>
            <a:r>
              <a:rPr lang="en-US" sz="2000" b="0" dirty="0" err="1" smtClean="0"/>
              <a:t>Perdrisat</a:t>
            </a:r>
            <a:endParaRPr lang="en-US" sz="2000" b="0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92" y="1036495"/>
            <a:ext cx="7305473" cy="540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354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48F6E-719F-420A-AE71-5A35668C29C5}" type="slidenum">
              <a:rPr lang="en-US"/>
              <a:pPr/>
              <a:t>15</a:t>
            </a:fld>
            <a:endParaRPr lang="en-US"/>
          </a:p>
        </p:txBody>
      </p:sp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Small Sample of Recent Calculations</a:t>
            </a:r>
          </a:p>
        </p:txBody>
      </p:sp>
      <p:pic>
        <p:nvPicPr>
          <p:cNvPr id="433156" name="Picture 4" descr="pn_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2" y="638415"/>
            <a:ext cx="7899400" cy="591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874177" y="636385"/>
            <a:ext cx="1223348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r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 dirty="0"/>
              <a:t>J</a:t>
            </a:r>
            <a:r>
              <a:rPr lang="en-US" sz="2000" b="0" dirty="0" smtClean="0"/>
              <a:t>. Arrington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792147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079670DE-A98C-4229-9125-6E3290219948}" type="slidenum">
              <a:rPr lang="fr-FR" sz="1200" b="0"/>
              <a:pPr/>
              <a:t>16</a:t>
            </a:fld>
            <a:endParaRPr lang="fr-FR" sz="1200" b="0"/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381000" y="939800"/>
            <a:ext cx="838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9600" b="0" dirty="0" smtClean="0"/>
              <a:t>Transition </a:t>
            </a:r>
          </a:p>
          <a:p>
            <a:pPr marL="342900" indent="-342900">
              <a:spcBef>
                <a:spcPct val="20000"/>
              </a:spcBef>
            </a:pPr>
            <a:r>
              <a:rPr lang="en-US" sz="9600" b="0" dirty="0" smtClean="0"/>
              <a:t>Form Factors</a:t>
            </a:r>
            <a:endParaRPr lang="en-US" sz="9600" b="0" dirty="0"/>
          </a:p>
        </p:txBody>
      </p:sp>
    </p:spTree>
    <p:extLst>
      <p:ext uri="{BB962C8B-B14F-4D97-AF65-F5344CB8AC3E}">
        <p14:creationId xmlns:p14="http://schemas.microsoft.com/office/powerpoint/2010/main" val="2789219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37CC625C-D70F-474C-ABCF-EE8B6A83F779}" type="slidenum">
              <a:rPr lang="fr-FR" sz="1200" b="0"/>
              <a:pPr/>
              <a:t>17</a:t>
            </a:fld>
            <a:endParaRPr lang="fr-FR" sz="1200" b="0"/>
          </a:p>
        </p:txBody>
      </p:sp>
      <p:grpSp>
        <p:nvGrpSpPr>
          <p:cNvPr id="1589250" name="Group 2"/>
          <p:cNvGrpSpPr>
            <a:grpSpLocks/>
          </p:cNvGrpSpPr>
          <p:nvPr/>
        </p:nvGrpSpPr>
        <p:grpSpPr bwMode="auto">
          <a:xfrm>
            <a:off x="3086100" y="1000125"/>
            <a:ext cx="5889625" cy="5365750"/>
            <a:chOff x="1944" y="630"/>
            <a:chExt cx="3710" cy="3380"/>
          </a:xfrm>
        </p:grpSpPr>
        <p:pic>
          <p:nvPicPr>
            <p:cNvPr id="23628" name="Picture 58" descr="lan_b460s16t32i_chiral_irfi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1488"/>
              <a:ext cx="3600" cy="2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29" name="Text Box 69"/>
            <p:cNvSpPr txBox="1">
              <a:spLocks noChangeArrowheads="1"/>
            </p:cNvSpPr>
            <p:nvPr/>
          </p:nvSpPr>
          <p:spPr bwMode="auto">
            <a:xfrm rot="-5400000">
              <a:off x="1522" y="2490"/>
              <a:ext cx="1056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1600" b="0">
                  <a:solidFill>
                    <a:schemeClr val="tx1"/>
                  </a:solidFill>
                  <a:ea typeface="ＭＳ Ｐゴシック" pitchFamily="-110" charset="-128"/>
                </a:rPr>
                <a:t>quark mass</a:t>
              </a:r>
              <a:r>
                <a:rPr lang="en-US" sz="1600" b="0" i="1">
                  <a:solidFill>
                    <a:schemeClr val="tx1"/>
                  </a:solidFill>
                  <a:ea typeface="ＭＳ Ｐゴシック" pitchFamily="-110" charset="-128"/>
                </a:rPr>
                <a:t> </a:t>
              </a:r>
              <a:r>
                <a:rPr lang="en-US" sz="1600" b="0">
                  <a:solidFill>
                    <a:schemeClr val="tx1"/>
                  </a:solidFill>
                  <a:ea typeface="ＭＳ Ｐゴシック" pitchFamily="-110" charset="-128"/>
                </a:rPr>
                <a:t>(GeV)</a:t>
              </a:r>
            </a:p>
          </p:txBody>
        </p:sp>
        <p:sp>
          <p:nvSpPr>
            <p:cNvPr id="23630" name="Text Box 5"/>
            <p:cNvSpPr txBox="1">
              <a:spLocks noChangeArrowheads="1"/>
            </p:cNvSpPr>
            <p:nvPr/>
          </p:nvSpPr>
          <p:spPr bwMode="auto">
            <a:xfrm>
              <a:off x="2156" y="630"/>
              <a:ext cx="3498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2000" b="0"/>
                <a:t>Quark mass extrapolated to the chiral limit, where </a:t>
              </a:r>
              <a:r>
                <a:rPr lang="en-US" sz="2000" b="0" i="1"/>
                <a:t>q</a:t>
              </a:r>
              <a:r>
                <a:rPr lang="en-US" sz="2000" b="0"/>
                <a:t> is the momentum variable of the tree-level quark propagator using the Asqtad action.</a:t>
              </a:r>
            </a:p>
          </p:txBody>
        </p:sp>
        <p:sp>
          <p:nvSpPr>
            <p:cNvPr id="23631" name="Text Box 60"/>
            <p:cNvSpPr txBox="1">
              <a:spLocks noChangeArrowheads="1"/>
            </p:cNvSpPr>
            <p:nvPr/>
          </p:nvSpPr>
          <p:spPr bwMode="auto">
            <a:xfrm>
              <a:off x="4145" y="1598"/>
              <a:ext cx="12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1800" b="0">
                  <a:ea typeface="ＭＳ Ｐゴシック" pitchFamily="-110" charset="-128"/>
                </a:rPr>
                <a:t>LQCD, DSE and …</a:t>
              </a:r>
              <a:endParaRPr lang="en-US" sz="1600" b="0">
                <a:ea typeface="ＭＳ Ｐゴシック" pitchFamily="-110" charset="-128"/>
              </a:endParaRPr>
            </a:p>
          </p:txBody>
        </p:sp>
        <p:sp>
          <p:nvSpPr>
            <p:cNvPr id="23632" name="Text Box 59"/>
            <p:cNvSpPr txBox="1">
              <a:spLocks noChangeArrowheads="1"/>
            </p:cNvSpPr>
            <p:nvPr/>
          </p:nvSpPr>
          <p:spPr bwMode="auto">
            <a:xfrm>
              <a:off x="4128" y="1720"/>
              <a:ext cx="11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endParaRPr lang="en-US" sz="1600" b="0">
                <a:solidFill>
                  <a:schemeClr val="tx1"/>
                </a:solidFill>
                <a:ea typeface="ＭＳ Ｐゴシック" pitchFamily="-110" charset="-128"/>
              </a:endParaRPr>
            </a:p>
          </p:txBody>
        </p:sp>
        <p:sp>
          <p:nvSpPr>
            <p:cNvPr id="23633" name="Text Box 8"/>
            <p:cNvSpPr txBox="1">
              <a:spLocks noChangeArrowheads="1"/>
            </p:cNvSpPr>
            <p:nvPr/>
          </p:nvSpPr>
          <p:spPr bwMode="auto">
            <a:xfrm>
              <a:off x="2537" y="1520"/>
              <a:ext cx="145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000" b="0"/>
                <a:t>meson dressed quark</a:t>
              </a:r>
            </a:p>
          </p:txBody>
        </p:sp>
        <p:sp>
          <p:nvSpPr>
            <p:cNvPr id="23634" name="Line 9"/>
            <p:cNvSpPr>
              <a:spLocks noChangeShapeType="1"/>
            </p:cNvSpPr>
            <p:nvPr/>
          </p:nvSpPr>
          <p:spPr bwMode="auto">
            <a:xfrm flipH="1">
              <a:off x="2832" y="1706"/>
              <a:ext cx="306" cy="252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0" bIns="0" anchor="ctr"/>
            <a:lstStyle/>
            <a:p>
              <a:endParaRPr lang="en-US"/>
            </a:p>
          </p:txBody>
        </p:sp>
        <p:grpSp>
          <p:nvGrpSpPr>
            <p:cNvPr id="23635" name="Group 10"/>
            <p:cNvGrpSpPr>
              <a:grpSpLocks/>
            </p:cNvGrpSpPr>
            <p:nvPr/>
          </p:nvGrpSpPr>
          <p:grpSpPr bwMode="auto">
            <a:xfrm>
              <a:off x="3126" y="2085"/>
              <a:ext cx="1189" cy="390"/>
              <a:chOff x="3288" y="2193"/>
              <a:chExt cx="1189" cy="390"/>
            </a:xfrm>
          </p:grpSpPr>
          <p:sp>
            <p:nvSpPr>
              <p:cNvPr id="23639" name="Text Box 11"/>
              <p:cNvSpPr txBox="1">
                <a:spLocks noChangeArrowheads="1"/>
              </p:cNvSpPr>
              <p:nvPr/>
            </p:nvSpPr>
            <p:spPr bwMode="auto">
              <a:xfrm>
                <a:off x="3563" y="2193"/>
                <a:ext cx="914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tIns="0" bIns="0">
                <a:spAutoFit/>
              </a:bodyPr>
              <a:lstStyle>
                <a:lvl1pPr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2000" b="0" dirty="0">
                    <a:solidFill>
                      <a:srgbClr val="A50021"/>
                    </a:solidFill>
                  </a:rPr>
                  <a:t>confinement</a:t>
                </a:r>
              </a:p>
            </p:txBody>
          </p:sp>
          <p:sp>
            <p:nvSpPr>
              <p:cNvPr id="23640" name="Line 12"/>
              <p:cNvSpPr>
                <a:spLocks noChangeShapeType="1"/>
              </p:cNvSpPr>
              <p:nvPr/>
            </p:nvSpPr>
            <p:spPr bwMode="auto">
              <a:xfrm flipH="1">
                <a:off x="3288" y="2331"/>
                <a:ext cx="306" cy="252"/>
              </a:xfrm>
              <a:prstGeom prst="line">
                <a:avLst/>
              </a:prstGeom>
              <a:noFill/>
              <a:ln w="19050">
                <a:solidFill>
                  <a:srgbClr val="A50021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0" bIns="0" anchor="ctr"/>
              <a:lstStyle/>
              <a:p>
                <a:endParaRPr lang="en-US"/>
              </a:p>
            </p:txBody>
          </p:sp>
        </p:grpSp>
        <p:grpSp>
          <p:nvGrpSpPr>
            <p:cNvPr id="23636" name="Group 13"/>
            <p:cNvGrpSpPr>
              <a:grpSpLocks/>
            </p:cNvGrpSpPr>
            <p:nvPr/>
          </p:nvGrpSpPr>
          <p:grpSpPr bwMode="auto">
            <a:xfrm>
              <a:off x="4592" y="2826"/>
              <a:ext cx="972" cy="428"/>
              <a:chOff x="4514" y="2964"/>
              <a:chExt cx="972" cy="428"/>
            </a:xfrm>
          </p:grpSpPr>
          <p:sp>
            <p:nvSpPr>
              <p:cNvPr id="23637" name="Text Box 14"/>
              <p:cNvSpPr txBox="1">
                <a:spLocks noChangeArrowheads="1"/>
              </p:cNvSpPr>
              <p:nvPr/>
            </p:nvSpPr>
            <p:spPr bwMode="auto">
              <a:xfrm>
                <a:off x="4514" y="2964"/>
                <a:ext cx="97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tIns="0" bIns="0">
                <a:spAutoFit/>
              </a:bodyPr>
              <a:lstStyle>
                <a:lvl1pPr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2000" b="0"/>
                  <a:t>current quark</a:t>
                </a:r>
              </a:p>
            </p:txBody>
          </p:sp>
          <p:sp>
            <p:nvSpPr>
              <p:cNvPr id="23638" name="Line 15"/>
              <p:cNvSpPr>
                <a:spLocks noChangeShapeType="1"/>
              </p:cNvSpPr>
              <p:nvPr/>
            </p:nvSpPr>
            <p:spPr bwMode="auto">
              <a:xfrm flipH="1">
                <a:off x="4758" y="3140"/>
                <a:ext cx="306" cy="252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0" bIns="0" anchor="ctr"/>
              <a:lstStyle/>
              <a:p>
                <a:endParaRPr lang="en-US"/>
              </a:p>
            </p:txBody>
          </p:sp>
        </p:grpSp>
      </p:grp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47650" y="1000125"/>
            <a:ext cx="2647950" cy="52990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57" name="Oval 8" descr="Large confetti"/>
          <p:cNvSpPr>
            <a:spLocks noChangeArrowheads="1"/>
          </p:cNvSpPr>
          <p:nvPr/>
        </p:nvSpPr>
        <p:spPr bwMode="auto">
          <a:xfrm rot="-4429816">
            <a:off x="501213" y="3257812"/>
            <a:ext cx="1188720" cy="1188720"/>
          </a:xfrm>
          <a:prstGeom prst="ellipse">
            <a:avLst/>
          </a:prstGeom>
          <a:pattFill prst="lgConfetti">
            <a:fgClr>
              <a:srgbClr val="CA9564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58" name="Oval 9"/>
          <p:cNvSpPr>
            <a:spLocks noChangeArrowheads="1"/>
          </p:cNvSpPr>
          <p:nvPr/>
        </p:nvSpPr>
        <p:spPr bwMode="auto">
          <a:xfrm rot="-4429816">
            <a:off x="572294" y="3793332"/>
            <a:ext cx="314325" cy="3444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59" name="Freeform 10"/>
          <p:cNvSpPr>
            <a:spLocks/>
          </p:cNvSpPr>
          <p:nvPr/>
        </p:nvSpPr>
        <p:spPr bwMode="auto">
          <a:xfrm rot="-4429816">
            <a:off x="875658" y="3635601"/>
            <a:ext cx="377825" cy="300704"/>
          </a:xfrm>
          <a:custGeom>
            <a:avLst/>
            <a:gdLst>
              <a:gd name="T0" fmla="*/ 0 w 288"/>
              <a:gd name="T1" fmla="*/ 0 h 192"/>
              <a:gd name="T2" fmla="*/ 2147483647 w 288"/>
              <a:gd name="T3" fmla="*/ 2147483647 h 192"/>
              <a:gd name="T4" fmla="*/ 2147483647 w 288"/>
              <a:gd name="T5" fmla="*/ 2147483647 h 192"/>
              <a:gd name="T6" fmla="*/ 2147483647 w 288"/>
              <a:gd name="T7" fmla="*/ 2147483647 h 192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192"/>
              <a:gd name="T14" fmla="*/ 288 w 288"/>
              <a:gd name="T15" fmla="*/ 192 h 1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192">
                <a:moveTo>
                  <a:pt x="0" y="0"/>
                </a:moveTo>
                <a:cubicBezTo>
                  <a:pt x="16" y="36"/>
                  <a:pt x="32" y="72"/>
                  <a:pt x="48" y="96"/>
                </a:cubicBezTo>
                <a:cubicBezTo>
                  <a:pt x="64" y="120"/>
                  <a:pt x="56" y="128"/>
                  <a:pt x="96" y="144"/>
                </a:cubicBezTo>
                <a:cubicBezTo>
                  <a:pt x="136" y="160"/>
                  <a:pt x="256" y="184"/>
                  <a:pt x="288" y="192"/>
                </a:cubicBezTo>
              </a:path>
            </a:pathLst>
          </a:custGeom>
          <a:noFill/>
          <a:ln w="762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23560" name="Freeform 11"/>
          <p:cNvSpPr>
            <a:spLocks/>
          </p:cNvSpPr>
          <p:nvPr/>
        </p:nvSpPr>
        <p:spPr bwMode="auto">
          <a:xfrm rot="-4429816">
            <a:off x="1057276" y="3813175"/>
            <a:ext cx="74612" cy="414337"/>
          </a:xfrm>
          <a:custGeom>
            <a:avLst/>
            <a:gdLst>
              <a:gd name="T0" fmla="*/ 0 w 56"/>
              <a:gd name="T1" fmla="*/ 0 h 288"/>
              <a:gd name="T2" fmla="*/ 2147483647 w 56"/>
              <a:gd name="T3" fmla="*/ 2147483647 h 288"/>
              <a:gd name="T4" fmla="*/ 2147483647 w 56"/>
              <a:gd name="T5" fmla="*/ 2147483647 h 288"/>
              <a:gd name="T6" fmla="*/ 2147483647 w 56"/>
              <a:gd name="T7" fmla="*/ 2147483647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56"/>
              <a:gd name="T13" fmla="*/ 0 h 288"/>
              <a:gd name="T14" fmla="*/ 56 w 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6" h="288">
                <a:moveTo>
                  <a:pt x="0" y="0"/>
                </a:moveTo>
                <a:cubicBezTo>
                  <a:pt x="20" y="56"/>
                  <a:pt x="40" y="112"/>
                  <a:pt x="48" y="144"/>
                </a:cubicBezTo>
                <a:cubicBezTo>
                  <a:pt x="56" y="176"/>
                  <a:pt x="48" y="168"/>
                  <a:pt x="48" y="192"/>
                </a:cubicBezTo>
                <a:cubicBezTo>
                  <a:pt x="48" y="216"/>
                  <a:pt x="48" y="272"/>
                  <a:pt x="48" y="288"/>
                </a:cubicBezTo>
              </a:path>
            </a:pathLst>
          </a:custGeom>
          <a:noFill/>
          <a:ln w="762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23561" name="Freeform 12"/>
          <p:cNvSpPr>
            <a:spLocks/>
          </p:cNvSpPr>
          <p:nvPr/>
        </p:nvSpPr>
        <p:spPr bwMode="auto">
          <a:xfrm rot="-4429816">
            <a:off x="1121763" y="3758567"/>
            <a:ext cx="379412" cy="185831"/>
          </a:xfrm>
          <a:custGeom>
            <a:avLst/>
            <a:gdLst>
              <a:gd name="T0" fmla="*/ 2147483647 w 288"/>
              <a:gd name="T1" fmla="*/ 2147483647 h 152"/>
              <a:gd name="T2" fmla="*/ 2147483647 w 288"/>
              <a:gd name="T3" fmla="*/ 2147483647 h 152"/>
              <a:gd name="T4" fmla="*/ 2147483647 w 288"/>
              <a:gd name="T5" fmla="*/ 2147483647 h 152"/>
              <a:gd name="T6" fmla="*/ 0 w 288"/>
              <a:gd name="T7" fmla="*/ 2147483647 h 152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152"/>
              <a:gd name="T14" fmla="*/ 288 w 288"/>
              <a:gd name="T15" fmla="*/ 152 h 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152">
                <a:moveTo>
                  <a:pt x="288" y="8"/>
                </a:moveTo>
                <a:cubicBezTo>
                  <a:pt x="232" y="4"/>
                  <a:pt x="176" y="0"/>
                  <a:pt x="144" y="8"/>
                </a:cubicBezTo>
                <a:cubicBezTo>
                  <a:pt x="112" y="16"/>
                  <a:pt x="120" y="32"/>
                  <a:pt x="96" y="56"/>
                </a:cubicBezTo>
                <a:cubicBezTo>
                  <a:pt x="72" y="80"/>
                  <a:pt x="36" y="116"/>
                  <a:pt x="0" y="152"/>
                </a:cubicBezTo>
              </a:path>
            </a:pathLst>
          </a:custGeom>
          <a:noFill/>
          <a:ln w="76200">
            <a:solidFill>
              <a:srgbClr val="66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23562" name="Oval 13"/>
          <p:cNvSpPr>
            <a:spLocks noChangeArrowheads="1"/>
          </p:cNvSpPr>
          <p:nvPr/>
        </p:nvSpPr>
        <p:spPr bwMode="auto">
          <a:xfrm rot="-4429816">
            <a:off x="1214438" y="3927475"/>
            <a:ext cx="317500" cy="342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63" name="Oval 14"/>
          <p:cNvSpPr>
            <a:spLocks noChangeArrowheads="1"/>
          </p:cNvSpPr>
          <p:nvPr/>
        </p:nvSpPr>
        <p:spPr bwMode="auto">
          <a:xfrm rot="-4429816">
            <a:off x="1169193" y="3390107"/>
            <a:ext cx="315913" cy="342900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64" name="Oval 16"/>
          <p:cNvSpPr>
            <a:spLocks noChangeArrowheads="1"/>
          </p:cNvSpPr>
          <p:nvPr/>
        </p:nvSpPr>
        <p:spPr bwMode="auto">
          <a:xfrm>
            <a:off x="563563" y="1730375"/>
            <a:ext cx="1096962" cy="1004888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23565" name="Group 17"/>
          <p:cNvGrpSpPr>
            <a:grpSpLocks/>
          </p:cNvGrpSpPr>
          <p:nvPr/>
        </p:nvGrpSpPr>
        <p:grpSpPr bwMode="auto">
          <a:xfrm>
            <a:off x="541338" y="1682750"/>
            <a:ext cx="1049337" cy="612775"/>
            <a:chOff x="4302" y="989"/>
            <a:chExt cx="660" cy="419"/>
          </a:xfrm>
        </p:grpSpPr>
        <p:sp>
          <p:nvSpPr>
            <p:cNvPr id="23626" name="Freeform 18"/>
            <p:cNvSpPr>
              <a:spLocks/>
            </p:cNvSpPr>
            <p:nvPr/>
          </p:nvSpPr>
          <p:spPr bwMode="auto">
            <a:xfrm rot="7079170">
              <a:off x="4770" y="840"/>
              <a:ext cx="43" cy="341"/>
            </a:xfrm>
            <a:custGeom>
              <a:avLst/>
              <a:gdLst>
                <a:gd name="T0" fmla="*/ 10 w 48"/>
                <a:gd name="T1" fmla="*/ 64 h 384"/>
                <a:gd name="T2" fmla="*/ 0 w 48"/>
                <a:gd name="T3" fmla="*/ 32 h 384"/>
                <a:gd name="T4" fmla="*/ 10 w 48"/>
                <a:gd name="T5" fmla="*/ 0 h 384"/>
                <a:gd name="T6" fmla="*/ 0 60000 65536"/>
                <a:gd name="T7" fmla="*/ 0 60000 65536"/>
                <a:gd name="T8" fmla="*/ 0 60000 65536"/>
                <a:gd name="T9" fmla="*/ 0 w 48"/>
                <a:gd name="T10" fmla="*/ 0 h 384"/>
                <a:gd name="T11" fmla="*/ 48 w 48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384">
                  <a:moveTo>
                    <a:pt x="48" y="384"/>
                  </a:moveTo>
                  <a:cubicBezTo>
                    <a:pt x="24" y="320"/>
                    <a:pt x="0" y="256"/>
                    <a:pt x="0" y="192"/>
                  </a:cubicBezTo>
                  <a:cubicBezTo>
                    <a:pt x="0" y="128"/>
                    <a:pt x="40" y="32"/>
                    <a:pt x="48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3627" name="Freeform 20"/>
            <p:cNvSpPr>
              <a:spLocks/>
            </p:cNvSpPr>
            <p:nvPr/>
          </p:nvSpPr>
          <p:spPr bwMode="auto">
            <a:xfrm rot="784241">
              <a:off x="4302" y="1062"/>
              <a:ext cx="43" cy="346"/>
            </a:xfrm>
            <a:custGeom>
              <a:avLst/>
              <a:gdLst>
                <a:gd name="T0" fmla="*/ 10 w 48"/>
                <a:gd name="T1" fmla="*/ 80 h 384"/>
                <a:gd name="T2" fmla="*/ 0 w 48"/>
                <a:gd name="T3" fmla="*/ 41 h 384"/>
                <a:gd name="T4" fmla="*/ 10 w 48"/>
                <a:gd name="T5" fmla="*/ 0 h 384"/>
                <a:gd name="T6" fmla="*/ 0 60000 65536"/>
                <a:gd name="T7" fmla="*/ 0 60000 65536"/>
                <a:gd name="T8" fmla="*/ 0 60000 65536"/>
                <a:gd name="T9" fmla="*/ 0 w 48"/>
                <a:gd name="T10" fmla="*/ 0 h 384"/>
                <a:gd name="T11" fmla="*/ 48 w 48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384">
                  <a:moveTo>
                    <a:pt x="48" y="384"/>
                  </a:moveTo>
                  <a:cubicBezTo>
                    <a:pt x="24" y="320"/>
                    <a:pt x="0" y="256"/>
                    <a:pt x="0" y="192"/>
                  </a:cubicBezTo>
                  <a:cubicBezTo>
                    <a:pt x="0" y="128"/>
                    <a:pt x="40" y="32"/>
                    <a:pt x="48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6" name="Oval 21" descr="20%"/>
          <p:cNvSpPr>
            <a:spLocks noChangeAspect="1" noChangeArrowheads="1"/>
          </p:cNvSpPr>
          <p:nvPr/>
        </p:nvSpPr>
        <p:spPr bwMode="auto">
          <a:xfrm>
            <a:off x="871163" y="5126994"/>
            <a:ext cx="529137" cy="513371"/>
          </a:xfrm>
          <a:prstGeom prst="ellipse">
            <a:avLst/>
          </a:prstGeom>
          <a:pattFill prst="pct20">
            <a:fgClr>
              <a:srgbClr val="FFCC99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69" name="Oval 24"/>
          <p:cNvSpPr>
            <a:spLocks noChangeArrowheads="1"/>
          </p:cNvSpPr>
          <p:nvPr/>
        </p:nvSpPr>
        <p:spPr bwMode="auto">
          <a:xfrm>
            <a:off x="1214152" y="5444783"/>
            <a:ext cx="63500" cy="63500"/>
          </a:xfrm>
          <a:prstGeom prst="ellipse">
            <a:avLst/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71" name="Oval 26"/>
          <p:cNvSpPr>
            <a:spLocks noChangeArrowheads="1"/>
          </p:cNvSpPr>
          <p:nvPr/>
        </p:nvSpPr>
        <p:spPr bwMode="auto">
          <a:xfrm>
            <a:off x="1105518" y="5247900"/>
            <a:ext cx="65087" cy="619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77" name="Freeform 32"/>
          <p:cNvSpPr>
            <a:spLocks/>
          </p:cNvSpPr>
          <p:nvPr/>
        </p:nvSpPr>
        <p:spPr bwMode="auto">
          <a:xfrm rot="-7282380">
            <a:off x="995987" y="5252916"/>
            <a:ext cx="125413" cy="195263"/>
          </a:xfrm>
          <a:custGeom>
            <a:avLst/>
            <a:gdLst>
              <a:gd name="T0" fmla="*/ 2147483647 w 840"/>
              <a:gd name="T1" fmla="*/ 2147483647 h 1184"/>
              <a:gd name="T2" fmla="*/ 2147483647 w 840"/>
              <a:gd name="T3" fmla="*/ 2147483647 h 1184"/>
              <a:gd name="T4" fmla="*/ 2147483647 w 840"/>
              <a:gd name="T5" fmla="*/ 2147483647 h 1184"/>
              <a:gd name="T6" fmla="*/ 2147483647 w 840"/>
              <a:gd name="T7" fmla="*/ 2147483647 h 1184"/>
              <a:gd name="T8" fmla="*/ 2147483647 w 840"/>
              <a:gd name="T9" fmla="*/ 2147483647 h 1184"/>
              <a:gd name="T10" fmla="*/ 2147483647 w 840"/>
              <a:gd name="T11" fmla="*/ 2147483647 h 1184"/>
              <a:gd name="T12" fmla="*/ 2147483647 w 840"/>
              <a:gd name="T13" fmla="*/ 2147483647 h 1184"/>
              <a:gd name="T14" fmla="*/ 2147483647 w 840"/>
              <a:gd name="T15" fmla="*/ 2147483647 h 1184"/>
              <a:gd name="T16" fmla="*/ 2147483647 w 840"/>
              <a:gd name="T17" fmla="*/ 2147483647 h 1184"/>
              <a:gd name="T18" fmla="*/ 2147483647 w 840"/>
              <a:gd name="T19" fmla="*/ 2147483647 h 1184"/>
              <a:gd name="T20" fmla="*/ 2147483647 w 840"/>
              <a:gd name="T21" fmla="*/ 2147483647 h 1184"/>
              <a:gd name="T22" fmla="*/ 2147483647 w 840"/>
              <a:gd name="T23" fmla="*/ 2147483647 h 1184"/>
              <a:gd name="T24" fmla="*/ 2147483647 w 840"/>
              <a:gd name="T25" fmla="*/ 2147483647 h 1184"/>
              <a:gd name="T26" fmla="*/ 2147483647 w 840"/>
              <a:gd name="T27" fmla="*/ 2147483647 h 11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40"/>
              <a:gd name="T43" fmla="*/ 0 h 1184"/>
              <a:gd name="T44" fmla="*/ 840 w 840"/>
              <a:gd name="T45" fmla="*/ 1184 h 118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40" h="1184">
                <a:moveTo>
                  <a:pt x="104" y="80"/>
                </a:moveTo>
                <a:cubicBezTo>
                  <a:pt x="168" y="60"/>
                  <a:pt x="232" y="40"/>
                  <a:pt x="296" y="32"/>
                </a:cubicBezTo>
                <a:cubicBezTo>
                  <a:pt x="360" y="24"/>
                  <a:pt x="496" y="0"/>
                  <a:pt x="488" y="32"/>
                </a:cubicBezTo>
                <a:cubicBezTo>
                  <a:pt x="480" y="64"/>
                  <a:pt x="328" y="160"/>
                  <a:pt x="248" y="224"/>
                </a:cubicBezTo>
                <a:cubicBezTo>
                  <a:pt x="168" y="288"/>
                  <a:pt x="0" y="384"/>
                  <a:pt x="8" y="416"/>
                </a:cubicBezTo>
                <a:cubicBezTo>
                  <a:pt x="16" y="448"/>
                  <a:pt x="200" y="416"/>
                  <a:pt x="296" y="416"/>
                </a:cubicBezTo>
                <a:cubicBezTo>
                  <a:pt x="392" y="416"/>
                  <a:pt x="536" y="400"/>
                  <a:pt x="584" y="416"/>
                </a:cubicBezTo>
                <a:cubicBezTo>
                  <a:pt x="632" y="432"/>
                  <a:pt x="640" y="456"/>
                  <a:pt x="584" y="512"/>
                </a:cubicBezTo>
                <a:cubicBezTo>
                  <a:pt x="528" y="568"/>
                  <a:pt x="312" y="688"/>
                  <a:pt x="248" y="752"/>
                </a:cubicBezTo>
                <a:cubicBezTo>
                  <a:pt x="184" y="816"/>
                  <a:pt x="128" y="888"/>
                  <a:pt x="200" y="896"/>
                </a:cubicBezTo>
                <a:cubicBezTo>
                  <a:pt x="272" y="904"/>
                  <a:pt x="576" y="808"/>
                  <a:pt x="680" y="800"/>
                </a:cubicBezTo>
                <a:cubicBezTo>
                  <a:pt x="784" y="792"/>
                  <a:pt x="840" y="800"/>
                  <a:pt x="824" y="848"/>
                </a:cubicBezTo>
                <a:cubicBezTo>
                  <a:pt x="808" y="896"/>
                  <a:pt x="624" y="1032"/>
                  <a:pt x="584" y="1088"/>
                </a:cubicBezTo>
                <a:cubicBezTo>
                  <a:pt x="544" y="1144"/>
                  <a:pt x="564" y="1164"/>
                  <a:pt x="584" y="1184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23583" name="Oval 38"/>
          <p:cNvSpPr>
            <a:spLocks noChangeArrowheads="1"/>
          </p:cNvSpPr>
          <p:nvPr/>
        </p:nvSpPr>
        <p:spPr bwMode="auto">
          <a:xfrm>
            <a:off x="944314" y="5411439"/>
            <a:ext cx="65088" cy="63500"/>
          </a:xfrm>
          <a:prstGeom prst="ellipse">
            <a:avLst/>
          </a:prstGeom>
          <a:solidFill>
            <a:srgbClr val="E53A0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99" name="Text Box 55"/>
          <p:cNvSpPr txBox="1">
            <a:spLocks noChangeArrowheads="1"/>
          </p:cNvSpPr>
          <p:nvPr/>
        </p:nvSpPr>
        <p:spPr bwMode="auto">
          <a:xfrm>
            <a:off x="247650" y="1131888"/>
            <a:ext cx="127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009900"/>
                </a:solidFill>
                <a:latin typeface="Symbol" pitchFamily="18" charset="2"/>
                <a:cs typeface="Times New Roman" pitchFamily="18" charset="0"/>
              </a:rPr>
              <a:t>p,r,w</a:t>
            </a:r>
            <a:r>
              <a:rPr lang="en-US" sz="2400" b="0">
                <a:solidFill>
                  <a:srgbClr val="009900"/>
                </a:solidFill>
                <a:latin typeface="Arial" charset="0"/>
                <a:cs typeface="Times New Roman" pitchFamily="18" charset="0"/>
              </a:rPr>
              <a:t>…</a:t>
            </a:r>
            <a:endParaRPr lang="el-GR" sz="2400" b="0">
              <a:solidFill>
                <a:srgbClr val="0099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3600" name="Arc 68"/>
          <p:cNvSpPr>
            <a:spLocks noChangeArrowheads="1"/>
          </p:cNvSpPr>
          <p:nvPr/>
        </p:nvSpPr>
        <p:spPr bwMode="auto">
          <a:xfrm rot="-3780000">
            <a:off x="479425" y="1665288"/>
            <a:ext cx="831850" cy="603250"/>
          </a:xfrm>
          <a:custGeom>
            <a:avLst/>
            <a:gdLst>
              <a:gd name="T0" fmla="*/ 415925 w 831850"/>
              <a:gd name="T1" fmla="*/ 0 h 603250"/>
              <a:gd name="T2" fmla="*/ 415925 w 831850"/>
              <a:gd name="T3" fmla="*/ 301625 h 603250"/>
              <a:gd name="T4" fmla="*/ 831850 w 831850"/>
              <a:gd name="T5" fmla="*/ 301625 h 603250"/>
              <a:gd name="T6" fmla="*/ 11796480 60000 65536"/>
              <a:gd name="T7" fmla="*/ 11796480 60000 65536"/>
              <a:gd name="T8" fmla="*/ 5898240 60000 65536"/>
              <a:gd name="T9" fmla="*/ 415925 w 831850"/>
              <a:gd name="T10" fmla="*/ 0 h 603250"/>
              <a:gd name="T11" fmla="*/ 831850 w 831850"/>
              <a:gd name="T12" fmla="*/ 301625 h 6032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31850" h="603250" stroke="0">
                <a:moveTo>
                  <a:pt x="415925" y="0"/>
                </a:moveTo>
                <a:lnTo>
                  <a:pt x="415924" y="0"/>
                </a:lnTo>
                <a:cubicBezTo>
                  <a:pt x="645634" y="0"/>
                  <a:pt x="831850" y="135042"/>
                  <a:pt x="831850" y="301625"/>
                </a:cubicBezTo>
                <a:cubicBezTo>
                  <a:pt x="831850" y="301625"/>
                  <a:pt x="831849" y="301625"/>
                  <a:pt x="831849" y="301625"/>
                </a:cubicBezTo>
                <a:lnTo>
                  <a:pt x="415925" y="301625"/>
                </a:lnTo>
                <a:lnTo>
                  <a:pt x="415925" y="0"/>
                </a:lnTo>
                <a:close/>
              </a:path>
              <a:path w="831850" h="603250" fill="none">
                <a:moveTo>
                  <a:pt x="415925" y="0"/>
                </a:moveTo>
                <a:lnTo>
                  <a:pt x="415924" y="0"/>
                </a:lnTo>
                <a:cubicBezTo>
                  <a:pt x="645634" y="0"/>
                  <a:pt x="831850" y="135042"/>
                  <a:pt x="831850" y="301625"/>
                </a:cubicBezTo>
                <a:cubicBezTo>
                  <a:pt x="831850" y="301625"/>
                  <a:pt x="831849" y="301625"/>
                  <a:pt x="831849" y="301625"/>
                </a:cubicBezTo>
              </a:path>
            </a:pathLst>
          </a:cu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23601" name="Freeform 11"/>
          <p:cNvSpPr>
            <a:spLocks/>
          </p:cNvSpPr>
          <p:nvPr/>
        </p:nvSpPr>
        <p:spPr bwMode="auto">
          <a:xfrm rot="-6540000">
            <a:off x="1191419" y="2209006"/>
            <a:ext cx="44450" cy="414338"/>
          </a:xfrm>
          <a:custGeom>
            <a:avLst/>
            <a:gdLst>
              <a:gd name="T0" fmla="*/ 0 w 56"/>
              <a:gd name="T1" fmla="*/ 0 h 288"/>
              <a:gd name="T2" fmla="*/ 2147483647 w 56"/>
              <a:gd name="T3" fmla="*/ 2147483647 h 288"/>
              <a:gd name="T4" fmla="*/ 2147483647 w 56"/>
              <a:gd name="T5" fmla="*/ 2147483647 h 288"/>
              <a:gd name="T6" fmla="*/ 2147483647 w 56"/>
              <a:gd name="T7" fmla="*/ 2147483647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56"/>
              <a:gd name="T13" fmla="*/ 0 h 288"/>
              <a:gd name="T14" fmla="*/ 56 w 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6" h="288">
                <a:moveTo>
                  <a:pt x="0" y="0"/>
                </a:moveTo>
                <a:cubicBezTo>
                  <a:pt x="20" y="56"/>
                  <a:pt x="40" y="112"/>
                  <a:pt x="48" y="144"/>
                </a:cubicBezTo>
                <a:cubicBezTo>
                  <a:pt x="56" y="176"/>
                  <a:pt x="48" y="168"/>
                  <a:pt x="48" y="192"/>
                </a:cubicBezTo>
                <a:cubicBezTo>
                  <a:pt x="48" y="216"/>
                  <a:pt x="48" y="272"/>
                  <a:pt x="48" y="288"/>
                </a:cubicBezTo>
              </a:path>
            </a:pathLst>
          </a:custGeom>
          <a:noFill/>
          <a:ln w="762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23602" name="Freeform 12"/>
          <p:cNvSpPr>
            <a:spLocks/>
          </p:cNvSpPr>
          <p:nvPr/>
        </p:nvSpPr>
        <p:spPr bwMode="auto">
          <a:xfrm rot="-8100000">
            <a:off x="993775" y="2052638"/>
            <a:ext cx="379413" cy="217487"/>
          </a:xfrm>
          <a:custGeom>
            <a:avLst/>
            <a:gdLst>
              <a:gd name="T0" fmla="*/ 2147483647 w 288"/>
              <a:gd name="T1" fmla="*/ 2147483647 h 152"/>
              <a:gd name="T2" fmla="*/ 2147483647 w 288"/>
              <a:gd name="T3" fmla="*/ 2147483647 h 152"/>
              <a:gd name="T4" fmla="*/ 2147483647 w 288"/>
              <a:gd name="T5" fmla="*/ 2147483647 h 152"/>
              <a:gd name="T6" fmla="*/ 0 w 288"/>
              <a:gd name="T7" fmla="*/ 2147483647 h 152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152"/>
              <a:gd name="T14" fmla="*/ 288 w 288"/>
              <a:gd name="T15" fmla="*/ 152 h 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152">
                <a:moveTo>
                  <a:pt x="288" y="8"/>
                </a:moveTo>
                <a:cubicBezTo>
                  <a:pt x="232" y="4"/>
                  <a:pt x="176" y="0"/>
                  <a:pt x="144" y="8"/>
                </a:cubicBezTo>
                <a:cubicBezTo>
                  <a:pt x="112" y="16"/>
                  <a:pt x="120" y="32"/>
                  <a:pt x="96" y="56"/>
                </a:cubicBezTo>
                <a:cubicBezTo>
                  <a:pt x="72" y="80"/>
                  <a:pt x="36" y="116"/>
                  <a:pt x="0" y="152"/>
                </a:cubicBezTo>
              </a:path>
            </a:pathLst>
          </a:custGeom>
          <a:noFill/>
          <a:ln w="76200">
            <a:solidFill>
              <a:srgbClr val="66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23603" name="Freeform 10"/>
          <p:cNvSpPr>
            <a:spLocks/>
          </p:cNvSpPr>
          <p:nvPr/>
        </p:nvSpPr>
        <p:spPr bwMode="auto">
          <a:xfrm rot="-8100000">
            <a:off x="777875" y="2117725"/>
            <a:ext cx="377825" cy="276225"/>
          </a:xfrm>
          <a:custGeom>
            <a:avLst/>
            <a:gdLst>
              <a:gd name="T0" fmla="*/ 0 w 288"/>
              <a:gd name="T1" fmla="*/ 0 h 192"/>
              <a:gd name="T2" fmla="*/ 2147483647 w 288"/>
              <a:gd name="T3" fmla="*/ 2147483647 h 192"/>
              <a:gd name="T4" fmla="*/ 2147483647 w 288"/>
              <a:gd name="T5" fmla="*/ 2147483647 h 192"/>
              <a:gd name="T6" fmla="*/ 2147483647 w 288"/>
              <a:gd name="T7" fmla="*/ 2147483647 h 192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192"/>
              <a:gd name="T14" fmla="*/ 288 w 288"/>
              <a:gd name="T15" fmla="*/ 192 h 1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192">
                <a:moveTo>
                  <a:pt x="0" y="0"/>
                </a:moveTo>
                <a:cubicBezTo>
                  <a:pt x="16" y="36"/>
                  <a:pt x="32" y="72"/>
                  <a:pt x="48" y="96"/>
                </a:cubicBezTo>
                <a:cubicBezTo>
                  <a:pt x="64" y="120"/>
                  <a:pt x="56" y="128"/>
                  <a:pt x="96" y="144"/>
                </a:cubicBezTo>
                <a:cubicBezTo>
                  <a:pt x="136" y="160"/>
                  <a:pt x="256" y="184"/>
                  <a:pt x="288" y="192"/>
                </a:cubicBezTo>
              </a:path>
            </a:pathLst>
          </a:custGeom>
          <a:noFill/>
          <a:ln w="762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23604" name="Oval 14"/>
          <p:cNvSpPr>
            <a:spLocks noChangeArrowheads="1"/>
          </p:cNvSpPr>
          <p:nvPr/>
        </p:nvSpPr>
        <p:spPr bwMode="auto">
          <a:xfrm rot="-4429816">
            <a:off x="662782" y="1816894"/>
            <a:ext cx="315912" cy="342900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605" name="Oval 93"/>
          <p:cNvSpPr>
            <a:spLocks noChangeArrowheads="1"/>
          </p:cNvSpPr>
          <p:nvPr/>
        </p:nvSpPr>
        <p:spPr bwMode="auto">
          <a:xfrm>
            <a:off x="652463" y="1736725"/>
            <a:ext cx="914400" cy="914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606" name="Oval 94"/>
          <p:cNvSpPr>
            <a:spLocks noChangeArrowheads="1"/>
          </p:cNvSpPr>
          <p:nvPr/>
        </p:nvSpPr>
        <p:spPr bwMode="auto">
          <a:xfrm>
            <a:off x="557213" y="1719263"/>
            <a:ext cx="184150" cy="1841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607" name="Oval 95"/>
          <p:cNvSpPr>
            <a:spLocks noChangeArrowheads="1"/>
          </p:cNvSpPr>
          <p:nvPr/>
        </p:nvSpPr>
        <p:spPr bwMode="auto">
          <a:xfrm>
            <a:off x="995363" y="1546225"/>
            <a:ext cx="182562" cy="182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608" name="Text Box 5"/>
          <p:cNvSpPr txBox="1">
            <a:spLocks noChangeArrowheads="1"/>
          </p:cNvSpPr>
          <p:nvPr/>
        </p:nvSpPr>
        <p:spPr bwMode="auto">
          <a:xfrm>
            <a:off x="2078673" y="1077913"/>
            <a:ext cx="4555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2000" b="0" dirty="0" smtClean="0">
                <a:ea typeface="ＭＳ Ｐゴシック" pitchFamily="-110" charset="-128"/>
              </a:rPr>
              <a:t>Q</a:t>
            </a:r>
            <a:r>
              <a:rPr lang="en-US" sz="2000" b="0" baseline="30000" dirty="0" smtClean="0">
                <a:ea typeface="ＭＳ Ｐゴシック" pitchFamily="-110" charset="-128"/>
              </a:rPr>
              <a:t>2</a:t>
            </a:r>
            <a:endParaRPr lang="en-US" sz="2000" b="0" baseline="30000" dirty="0">
              <a:ea typeface="ＭＳ Ｐゴシック" pitchFamily="-110" charset="-128"/>
            </a:endParaRPr>
          </a:p>
        </p:txBody>
      </p:sp>
      <p:sp>
        <p:nvSpPr>
          <p:cNvPr id="23609" name="Text Box 6"/>
          <p:cNvSpPr txBox="1">
            <a:spLocks noChangeArrowheads="1"/>
          </p:cNvSpPr>
          <p:nvPr/>
        </p:nvSpPr>
        <p:spPr bwMode="auto">
          <a:xfrm>
            <a:off x="1990725" y="1463675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2000" b="0">
                <a:ea typeface="ＭＳ Ｐゴシック" pitchFamily="-110" charset="-128"/>
              </a:rPr>
              <a:t>low</a:t>
            </a:r>
          </a:p>
        </p:txBody>
      </p:sp>
      <p:sp>
        <p:nvSpPr>
          <p:cNvPr id="23610" name="Text Box 7"/>
          <p:cNvSpPr txBox="1">
            <a:spLocks noChangeArrowheads="1"/>
          </p:cNvSpPr>
          <p:nvPr/>
        </p:nvSpPr>
        <p:spPr bwMode="auto">
          <a:xfrm>
            <a:off x="1955800" y="5686425"/>
            <a:ext cx="676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2000" b="0">
                <a:ea typeface="ＭＳ Ｐゴシック" pitchFamily="-110" charset="-128"/>
              </a:rPr>
              <a:t>high</a:t>
            </a:r>
          </a:p>
        </p:txBody>
      </p:sp>
      <p:grpSp>
        <p:nvGrpSpPr>
          <p:cNvPr id="4" name="Group 65"/>
          <p:cNvGrpSpPr>
            <a:grpSpLocks/>
          </p:cNvGrpSpPr>
          <p:nvPr/>
        </p:nvGrpSpPr>
        <p:grpSpPr bwMode="auto">
          <a:xfrm>
            <a:off x="2543175" y="1704975"/>
            <a:ext cx="430213" cy="533400"/>
            <a:chOff x="1248" y="1824"/>
            <a:chExt cx="271" cy="336"/>
          </a:xfrm>
        </p:grpSpPr>
        <p:sp>
          <p:nvSpPr>
            <p:cNvPr id="23624" name="Text Box 66"/>
            <p:cNvSpPr txBox="1">
              <a:spLocks noChangeArrowheads="1"/>
            </p:cNvSpPr>
            <p:nvPr/>
          </p:nvSpPr>
          <p:spPr bwMode="auto">
            <a:xfrm>
              <a:off x="1283" y="1831"/>
              <a:ext cx="2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2000" b="0">
                  <a:solidFill>
                    <a:schemeClr val="tx1"/>
                  </a:solidFill>
                  <a:ea typeface="ＭＳ Ｐゴシック" pitchFamily="-110" charset="-128"/>
                </a:rPr>
                <a:t> </a:t>
              </a:r>
              <a:r>
                <a:rPr lang="en-US" sz="2000" b="0">
                  <a:ea typeface="ＭＳ Ｐゴシック" pitchFamily="-110" charset="-128"/>
                </a:rPr>
                <a:t>q</a:t>
              </a:r>
            </a:p>
          </p:txBody>
        </p:sp>
        <p:sp>
          <p:nvSpPr>
            <p:cNvPr id="23625" name="AutoShape 67"/>
            <p:cNvSpPr>
              <a:spLocks noChangeArrowheads="1"/>
            </p:cNvSpPr>
            <p:nvPr/>
          </p:nvSpPr>
          <p:spPr bwMode="auto">
            <a:xfrm>
              <a:off x="1248" y="1824"/>
              <a:ext cx="96" cy="336"/>
            </a:xfrm>
            <a:prstGeom prst="downArrow">
              <a:avLst>
                <a:gd name="adj1" fmla="val 50000"/>
                <a:gd name="adj2" fmla="val 87500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en-US" sz="2000" b="0">
                <a:solidFill>
                  <a:schemeClr val="tx1"/>
                </a:solidFill>
                <a:ea typeface="ＭＳ Ｐゴシック" pitchFamily="-110" charset="-128"/>
              </a:endParaRPr>
            </a:p>
          </p:txBody>
        </p:sp>
      </p:grpSp>
      <p:grpSp>
        <p:nvGrpSpPr>
          <p:cNvPr id="5" name="Group 61"/>
          <p:cNvGrpSpPr>
            <a:grpSpLocks/>
          </p:cNvGrpSpPr>
          <p:nvPr/>
        </p:nvGrpSpPr>
        <p:grpSpPr bwMode="auto">
          <a:xfrm>
            <a:off x="3943350" y="5437188"/>
            <a:ext cx="1474788" cy="592137"/>
            <a:chOff x="2784" y="3371"/>
            <a:chExt cx="929" cy="373"/>
          </a:xfrm>
        </p:grpSpPr>
        <p:sp>
          <p:nvSpPr>
            <p:cNvPr id="23622" name="AutoShape 62"/>
            <p:cNvSpPr>
              <a:spLocks noChangeArrowheads="1"/>
            </p:cNvSpPr>
            <p:nvPr/>
          </p:nvSpPr>
          <p:spPr bwMode="auto">
            <a:xfrm>
              <a:off x="2784" y="3456"/>
              <a:ext cx="96" cy="288"/>
            </a:xfrm>
            <a:prstGeom prst="upArrow">
              <a:avLst>
                <a:gd name="adj1" fmla="val 50000"/>
                <a:gd name="adj2" fmla="val 75000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en-US" sz="2000" b="0">
                <a:solidFill>
                  <a:schemeClr val="tx1"/>
                </a:solidFill>
                <a:ea typeface="ＭＳ Ｐゴシック" pitchFamily="-110" charset="-128"/>
              </a:endParaRPr>
            </a:p>
          </p:txBody>
        </p:sp>
        <p:sp>
          <p:nvSpPr>
            <p:cNvPr id="23623" name="Text Box 63"/>
            <p:cNvSpPr txBox="1">
              <a:spLocks noChangeArrowheads="1"/>
            </p:cNvSpPr>
            <p:nvPr/>
          </p:nvSpPr>
          <p:spPr bwMode="auto">
            <a:xfrm>
              <a:off x="2918" y="3371"/>
              <a:ext cx="79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2000" b="0">
                  <a:ea typeface="ＭＳ Ｐゴシック" pitchFamily="-110" charset="-128"/>
                </a:rPr>
                <a:t>e.m. probe</a:t>
              </a:r>
            </a:p>
          </p:txBody>
        </p:sp>
      </p:grpSp>
      <p:sp>
        <p:nvSpPr>
          <p:cNvPr id="23613" name="Rectangle 79"/>
          <p:cNvSpPr>
            <a:spLocks noChangeArrowheads="1"/>
          </p:cNvSpPr>
          <p:nvPr/>
        </p:nvSpPr>
        <p:spPr bwMode="auto">
          <a:xfrm>
            <a:off x="0" y="0"/>
            <a:ext cx="9144000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/>
          <a:lstStyle/>
          <a:p>
            <a:r>
              <a:rPr lang="en-US" sz="3200" dirty="0"/>
              <a:t>Hadron Structure with Electromagnetic Probes</a:t>
            </a:r>
          </a:p>
        </p:txBody>
      </p:sp>
      <p:sp>
        <p:nvSpPr>
          <p:cNvPr id="23614" name="Text Box 55"/>
          <p:cNvSpPr txBox="1">
            <a:spLocks noChangeArrowheads="1"/>
          </p:cNvSpPr>
          <p:nvPr/>
        </p:nvSpPr>
        <p:spPr bwMode="auto">
          <a:xfrm>
            <a:off x="962025" y="1822450"/>
            <a:ext cx="1341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FF0000"/>
                </a:solidFill>
                <a:cs typeface="Times New Roman" pitchFamily="18" charset="0"/>
              </a:rPr>
              <a:t>N,N</a:t>
            </a:r>
            <a:r>
              <a:rPr lang="en-US" sz="1600" baseline="30000">
                <a:solidFill>
                  <a:srgbClr val="FF0000"/>
                </a:solidFill>
                <a:cs typeface="Times New Roman" pitchFamily="18" charset="0"/>
              </a:rPr>
              <a:t>*</a:t>
            </a:r>
            <a:r>
              <a:rPr lang="en-US" sz="1600">
                <a:solidFill>
                  <a:srgbClr val="FF0000"/>
                </a:solidFill>
                <a:cs typeface="Times New Roman" pitchFamily="18" charset="0"/>
              </a:rPr>
              <a:t>,</a:t>
            </a:r>
            <a:r>
              <a:rPr lang="en-US" sz="160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D,D</a:t>
            </a:r>
            <a:r>
              <a:rPr lang="en-US" sz="1600" baseline="30000">
                <a:solidFill>
                  <a:srgbClr val="FF0000"/>
                </a:solidFill>
                <a:cs typeface="Times New Roman" pitchFamily="18" charset="0"/>
              </a:rPr>
              <a:t>*</a:t>
            </a:r>
            <a:r>
              <a:rPr lang="en-US" sz="1600">
                <a:solidFill>
                  <a:srgbClr val="FF0000"/>
                </a:solidFill>
                <a:cs typeface="Times New Roman" pitchFamily="18" charset="0"/>
              </a:rPr>
              <a:t>…</a:t>
            </a:r>
            <a:endParaRPr lang="el-GR" sz="160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3615" name="Text Box 7"/>
          <p:cNvSpPr txBox="1">
            <a:spLocks noChangeArrowheads="1"/>
          </p:cNvSpPr>
          <p:nvPr/>
        </p:nvSpPr>
        <p:spPr bwMode="auto">
          <a:xfrm>
            <a:off x="263525" y="2778125"/>
            <a:ext cx="19446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600" b="0" dirty="0">
                <a:solidFill>
                  <a:schemeClr val="tx1"/>
                </a:solidFill>
                <a:ea typeface="ＭＳ Ｐゴシック" pitchFamily="-110" charset="-128"/>
              </a:rPr>
              <a:t>3q-core+MB-cloud</a:t>
            </a:r>
          </a:p>
        </p:txBody>
      </p:sp>
      <p:sp>
        <p:nvSpPr>
          <p:cNvPr id="23616" name="Text Box 7"/>
          <p:cNvSpPr txBox="1">
            <a:spLocks noChangeArrowheads="1"/>
          </p:cNvSpPr>
          <p:nvPr/>
        </p:nvSpPr>
        <p:spPr bwMode="auto">
          <a:xfrm>
            <a:off x="692912" y="4404995"/>
            <a:ext cx="819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600" b="0" dirty="0">
                <a:solidFill>
                  <a:schemeClr val="tx1"/>
                </a:solidFill>
                <a:ea typeface="ＭＳ Ｐゴシック" pitchFamily="-110" charset="-128"/>
              </a:rPr>
              <a:t>3q-core</a:t>
            </a:r>
          </a:p>
        </p:txBody>
      </p:sp>
      <p:sp>
        <p:nvSpPr>
          <p:cNvPr id="23617" name="Text Box 7"/>
          <p:cNvSpPr txBox="1">
            <a:spLocks noChangeArrowheads="1"/>
          </p:cNvSpPr>
          <p:nvPr/>
        </p:nvSpPr>
        <p:spPr bwMode="auto">
          <a:xfrm>
            <a:off x="784987" y="5744083"/>
            <a:ext cx="819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600" b="0" dirty="0" err="1">
                <a:solidFill>
                  <a:schemeClr val="tx1"/>
                </a:solidFill>
                <a:ea typeface="ＭＳ Ｐゴシック" pitchFamily="-110" charset="-128"/>
              </a:rPr>
              <a:t>pQCD</a:t>
            </a:r>
            <a:endParaRPr lang="en-US" sz="1600" b="0" dirty="0">
              <a:solidFill>
                <a:schemeClr val="tx1"/>
              </a:solidFill>
              <a:ea typeface="ＭＳ Ｐゴシック" pitchFamily="-110" charset="-128"/>
            </a:endParaRPr>
          </a:p>
        </p:txBody>
      </p:sp>
      <p:sp>
        <p:nvSpPr>
          <p:cNvPr id="23618" name="Oval 9"/>
          <p:cNvSpPr>
            <a:spLocks noChangeArrowheads="1"/>
          </p:cNvSpPr>
          <p:nvPr/>
        </p:nvSpPr>
        <p:spPr bwMode="auto">
          <a:xfrm rot="-4020000">
            <a:off x="850106" y="2463007"/>
            <a:ext cx="314325" cy="344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619" name="Oval 13"/>
          <p:cNvSpPr>
            <a:spLocks noChangeArrowheads="1"/>
          </p:cNvSpPr>
          <p:nvPr/>
        </p:nvSpPr>
        <p:spPr bwMode="auto">
          <a:xfrm rot="-4429816">
            <a:off x="1374775" y="2103438"/>
            <a:ext cx="317500" cy="342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620" name="Arc 70"/>
          <p:cNvSpPr>
            <a:spLocks noChangeArrowheads="1"/>
          </p:cNvSpPr>
          <p:nvPr/>
        </p:nvSpPr>
        <p:spPr bwMode="auto">
          <a:xfrm rot="6960000">
            <a:off x="480219" y="1191419"/>
            <a:ext cx="714375" cy="604837"/>
          </a:xfrm>
          <a:custGeom>
            <a:avLst/>
            <a:gdLst>
              <a:gd name="T0" fmla="*/ 357188 w 714375"/>
              <a:gd name="T1" fmla="*/ 0 h 604838"/>
              <a:gd name="T2" fmla="*/ 357188 w 714375"/>
              <a:gd name="T3" fmla="*/ 302419 h 604838"/>
              <a:gd name="T4" fmla="*/ 714375 w 714375"/>
              <a:gd name="T5" fmla="*/ 302419 h 604838"/>
              <a:gd name="T6" fmla="*/ 11796480 60000 65536"/>
              <a:gd name="T7" fmla="*/ 11796480 60000 65536"/>
              <a:gd name="T8" fmla="*/ 5898240 60000 65536"/>
              <a:gd name="T9" fmla="*/ 357188 w 714375"/>
              <a:gd name="T10" fmla="*/ 0 h 604838"/>
              <a:gd name="T11" fmla="*/ 714375 w 714375"/>
              <a:gd name="T12" fmla="*/ 302420 h 6048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14375" h="604838" stroke="0">
                <a:moveTo>
                  <a:pt x="357188" y="0"/>
                </a:moveTo>
                <a:lnTo>
                  <a:pt x="357187" y="0"/>
                </a:lnTo>
                <a:cubicBezTo>
                  <a:pt x="554457" y="0"/>
                  <a:pt x="714376" y="135397"/>
                  <a:pt x="714376" y="302419"/>
                </a:cubicBezTo>
                <a:cubicBezTo>
                  <a:pt x="714376" y="302419"/>
                  <a:pt x="714375" y="302419"/>
                  <a:pt x="714375" y="302419"/>
                </a:cubicBezTo>
                <a:lnTo>
                  <a:pt x="357188" y="302419"/>
                </a:lnTo>
                <a:lnTo>
                  <a:pt x="357188" y="0"/>
                </a:lnTo>
                <a:close/>
              </a:path>
              <a:path w="714375" h="604838" fill="none">
                <a:moveTo>
                  <a:pt x="357188" y="0"/>
                </a:moveTo>
                <a:lnTo>
                  <a:pt x="357187" y="0"/>
                </a:lnTo>
                <a:cubicBezTo>
                  <a:pt x="554457" y="0"/>
                  <a:pt x="714376" y="135397"/>
                  <a:pt x="714376" y="302419"/>
                </a:cubicBezTo>
                <a:cubicBezTo>
                  <a:pt x="714376" y="302419"/>
                  <a:pt x="714375" y="302419"/>
                  <a:pt x="714375" y="302419"/>
                </a:cubicBezTo>
              </a:path>
            </a:pathLst>
          </a:cu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/>
          <a:lstStyle/>
          <a:p>
            <a:endParaRPr lang="en-US"/>
          </a:p>
        </p:txBody>
      </p:sp>
      <p:sp>
        <p:nvSpPr>
          <p:cNvPr id="1589335" name="Rectangle 4"/>
          <p:cNvSpPr>
            <a:spLocks noChangeArrowheads="1"/>
          </p:cNvSpPr>
          <p:nvPr/>
        </p:nvSpPr>
        <p:spPr bwMode="auto">
          <a:xfrm>
            <a:off x="2909888" y="950913"/>
            <a:ext cx="6234112" cy="1173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1800" b="0" dirty="0">
                <a:solidFill>
                  <a:srgbClr val="993366"/>
                </a:solidFill>
              </a:rPr>
              <a:t>Study the structure of the nucleon spectrum in the domain where dressed quarks are the major active degree of freedom.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1800" b="0" dirty="0">
                <a:solidFill>
                  <a:srgbClr val="993366"/>
                </a:solidFill>
              </a:rPr>
              <a:t>Explore the formation of excited nucleon states in interactions of dressed quarks and their emergence from QCD.</a:t>
            </a:r>
          </a:p>
        </p:txBody>
      </p:sp>
      <p:sp>
        <p:nvSpPr>
          <p:cNvPr id="117" name="Freeform 31"/>
          <p:cNvSpPr>
            <a:spLocks/>
          </p:cNvSpPr>
          <p:nvPr/>
        </p:nvSpPr>
        <p:spPr bwMode="auto">
          <a:xfrm>
            <a:off x="1134538" y="5267898"/>
            <a:ext cx="130175" cy="188913"/>
          </a:xfrm>
          <a:custGeom>
            <a:avLst/>
            <a:gdLst>
              <a:gd name="T0" fmla="*/ 2147483647 w 840"/>
              <a:gd name="T1" fmla="*/ 2147483647 h 1184"/>
              <a:gd name="T2" fmla="*/ 2147483647 w 840"/>
              <a:gd name="T3" fmla="*/ 2147483647 h 1184"/>
              <a:gd name="T4" fmla="*/ 2147483647 w 840"/>
              <a:gd name="T5" fmla="*/ 2147483647 h 1184"/>
              <a:gd name="T6" fmla="*/ 2147483647 w 840"/>
              <a:gd name="T7" fmla="*/ 2147483647 h 1184"/>
              <a:gd name="T8" fmla="*/ 2147483647 w 840"/>
              <a:gd name="T9" fmla="*/ 2147483647 h 1184"/>
              <a:gd name="T10" fmla="*/ 2147483647 w 840"/>
              <a:gd name="T11" fmla="*/ 2147483647 h 1184"/>
              <a:gd name="T12" fmla="*/ 2147483647 w 840"/>
              <a:gd name="T13" fmla="*/ 2147483647 h 1184"/>
              <a:gd name="T14" fmla="*/ 2147483647 w 840"/>
              <a:gd name="T15" fmla="*/ 2147483647 h 1184"/>
              <a:gd name="T16" fmla="*/ 2147483647 w 840"/>
              <a:gd name="T17" fmla="*/ 2147483647 h 1184"/>
              <a:gd name="T18" fmla="*/ 2147483647 w 840"/>
              <a:gd name="T19" fmla="*/ 2147483647 h 1184"/>
              <a:gd name="T20" fmla="*/ 2147483647 w 840"/>
              <a:gd name="T21" fmla="*/ 2147483647 h 1184"/>
              <a:gd name="T22" fmla="*/ 2147483647 w 840"/>
              <a:gd name="T23" fmla="*/ 2147483647 h 1184"/>
              <a:gd name="T24" fmla="*/ 2147483647 w 840"/>
              <a:gd name="T25" fmla="*/ 2147483647 h 1184"/>
              <a:gd name="T26" fmla="*/ 2147483647 w 840"/>
              <a:gd name="T27" fmla="*/ 2147483647 h 11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40"/>
              <a:gd name="T43" fmla="*/ 0 h 1184"/>
              <a:gd name="T44" fmla="*/ 840 w 840"/>
              <a:gd name="T45" fmla="*/ 1184 h 118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40" h="1184">
                <a:moveTo>
                  <a:pt x="104" y="80"/>
                </a:moveTo>
                <a:cubicBezTo>
                  <a:pt x="168" y="60"/>
                  <a:pt x="232" y="40"/>
                  <a:pt x="296" y="32"/>
                </a:cubicBezTo>
                <a:cubicBezTo>
                  <a:pt x="360" y="24"/>
                  <a:pt x="496" y="0"/>
                  <a:pt x="488" y="32"/>
                </a:cubicBezTo>
                <a:cubicBezTo>
                  <a:pt x="480" y="64"/>
                  <a:pt x="328" y="160"/>
                  <a:pt x="248" y="224"/>
                </a:cubicBezTo>
                <a:cubicBezTo>
                  <a:pt x="168" y="288"/>
                  <a:pt x="0" y="384"/>
                  <a:pt x="8" y="416"/>
                </a:cubicBezTo>
                <a:cubicBezTo>
                  <a:pt x="16" y="448"/>
                  <a:pt x="200" y="416"/>
                  <a:pt x="296" y="416"/>
                </a:cubicBezTo>
                <a:cubicBezTo>
                  <a:pt x="392" y="416"/>
                  <a:pt x="536" y="400"/>
                  <a:pt x="584" y="416"/>
                </a:cubicBezTo>
                <a:cubicBezTo>
                  <a:pt x="632" y="432"/>
                  <a:pt x="640" y="456"/>
                  <a:pt x="584" y="512"/>
                </a:cubicBezTo>
                <a:cubicBezTo>
                  <a:pt x="528" y="568"/>
                  <a:pt x="312" y="688"/>
                  <a:pt x="248" y="752"/>
                </a:cubicBezTo>
                <a:cubicBezTo>
                  <a:pt x="184" y="816"/>
                  <a:pt x="128" y="888"/>
                  <a:pt x="200" y="896"/>
                </a:cubicBezTo>
                <a:cubicBezTo>
                  <a:pt x="272" y="904"/>
                  <a:pt x="576" y="808"/>
                  <a:pt x="680" y="800"/>
                </a:cubicBezTo>
                <a:cubicBezTo>
                  <a:pt x="784" y="792"/>
                  <a:pt x="840" y="800"/>
                  <a:pt x="824" y="848"/>
                </a:cubicBezTo>
                <a:cubicBezTo>
                  <a:pt x="808" y="896"/>
                  <a:pt x="624" y="1032"/>
                  <a:pt x="584" y="1088"/>
                </a:cubicBezTo>
                <a:cubicBezTo>
                  <a:pt x="544" y="1144"/>
                  <a:pt x="564" y="1164"/>
                  <a:pt x="584" y="1184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36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4259 L -2.5E-6 0.4189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0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0.15 3.7037E-7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2548FB78-EE4F-4117-A42C-5F48A2846AFB}" type="slidenum">
              <a:rPr lang="fr-FR" sz="1200" b="0"/>
              <a:pPr/>
              <a:t>18</a:t>
            </a:fld>
            <a:endParaRPr lang="fr-FR" sz="1200" b="0"/>
          </a:p>
        </p:txBody>
      </p:sp>
      <p:grpSp>
        <p:nvGrpSpPr>
          <p:cNvPr id="25603" name="Group 2"/>
          <p:cNvGrpSpPr>
            <a:grpSpLocks/>
          </p:cNvGrpSpPr>
          <p:nvPr/>
        </p:nvGrpSpPr>
        <p:grpSpPr bwMode="auto">
          <a:xfrm>
            <a:off x="3284538" y="1246188"/>
            <a:ext cx="5819775" cy="5070475"/>
            <a:chOff x="2069" y="695"/>
            <a:chExt cx="3666" cy="3194"/>
          </a:xfrm>
        </p:grpSpPr>
        <p:pic>
          <p:nvPicPr>
            <p:cNvPr id="25619" name="Picture 3" descr="hela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9" y="700"/>
              <a:ext cx="3254" cy="3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20" name="Rectangle 4"/>
            <p:cNvSpPr>
              <a:spLocks noChangeArrowheads="1"/>
            </p:cNvSpPr>
            <p:nvPr/>
          </p:nvSpPr>
          <p:spPr bwMode="auto">
            <a:xfrm>
              <a:off x="5092" y="700"/>
              <a:ext cx="566" cy="212"/>
            </a:xfrm>
            <a:prstGeom prst="rect">
              <a:avLst/>
            </a:prstGeom>
            <a:solidFill>
              <a:srgbClr val="FFFFCC"/>
            </a:solidFill>
            <a:ln w="28575" algn="ctr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5621" name="Rectangle 5"/>
            <p:cNvSpPr>
              <a:spLocks noChangeArrowheads="1"/>
            </p:cNvSpPr>
            <p:nvPr/>
          </p:nvSpPr>
          <p:spPr bwMode="auto">
            <a:xfrm>
              <a:off x="5087" y="3301"/>
              <a:ext cx="566" cy="212"/>
            </a:xfrm>
            <a:prstGeom prst="rect">
              <a:avLst/>
            </a:prstGeom>
            <a:solidFill>
              <a:srgbClr val="FFFFCC"/>
            </a:solidFill>
            <a:ln w="28575" algn="ctr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5622" name="Rectangle 6"/>
            <p:cNvSpPr>
              <a:spLocks noChangeArrowheads="1"/>
            </p:cNvSpPr>
            <p:nvPr/>
          </p:nvSpPr>
          <p:spPr bwMode="auto">
            <a:xfrm>
              <a:off x="5092" y="2644"/>
              <a:ext cx="566" cy="212"/>
            </a:xfrm>
            <a:prstGeom prst="rect">
              <a:avLst/>
            </a:prstGeom>
            <a:solidFill>
              <a:srgbClr val="FFFFCC"/>
            </a:solidFill>
            <a:ln w="28575" algn="ctr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5623" name="Rectangle 7"/>
            <p:cNvSpPr>
              <a:spLocks noChangeArrowheads="1"/>
            </p:cNvSpPr>
            <p:nvPr/>
          </p:nvSpPr>
          <p:spPr bwMode="auto">
            <a:xfrm>
              <a:off x="5092" y="1048"/>
              <a:ext cx="566" cy="479"/>
            </a:xfrm>
            <a:prstGeom prst="rect">
              <a:avLst/>
            </a:prstGeom>
            <a:solidFill>
              <a:srgbClr val="FFFFCC"/>
            </a:solidFill>
            <a:ln w="28575" algn="ctr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5624" name="Text Box 8"/>
            <p:cNvSpPr txBox="1">
              <a:spLocks noChangeArrowheads="1"/>
            </p:cNvSpPr>
            <p:nvPr/>
          </p:nvSpPr>
          <p:spPr bwMode="auto">
            <a:xfrm>
              <a:off x="5017" y="695"/>
              <a:ext cx="71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600" b="0" baseline="-20000">
                  <a:solidFill>
                    <a:schemeClr val="tx1"/>
                  </a:solidFill>
                </a:rPr>
                <a:t> </a:t>
              </a:r>
              <a:r>
                <a:rPr lang="en-US" sz="1600" b="0">
                  <a:solidFill>
                    <a:srgbClr val="FF0000"/>
                  </a:solidFill>
                </a:rPr>
                <a:t>S</a:t>
              </a:r>
              <a:r>
                <a:rPr lang="en-US" sz="1600" b="0" baseline="-20000">
                  <a:solidFill>
                    <a:srgbClr val="FF0000"/>
                  </a:solidFill>
                </a:rPr>
                <a:t>11</a:t>
              </a:r>
              <a:r>
                <a:rPr lang="en-US" sz="1600" b="0">
                  <a:solidFill>
                    <a:srgbClr val="FF0000"/>
                  </a:solidFill>
                </a:rPr>
                <a:t> Q</a:t>
              </a:r>
              <a:r>
                <a:rPr lang="en-US" sz="1600" b="0" baseline="30000">
                  <a:solidFill>
                    <a:srgbClr val="FF0000"/>
                  </a:solidFill>
                </a:rPr>
                <a:t>3</a:t>
              </a:r>
              <a:r>
                <a:rPr lang="en-US" sz="1600" b="0">
                  <a:solidFill>
                    <a:srgbClr val="FF0000"/>
                  </a:solidFill>
                </a:rPr>
                <a:t>A</a:t>
              </a:r>
              <a:r>
                <a:rPr lang="en-US" sz="1600" b="0" baseline="-20000">
                  <a:solidFill>
                    <a:srgbClr val="FF0000"/>
                  </a:solidFill>
                </a:rPr>
                <a:t>1/2</a:t>
              </a:r>
            </a:p>
          </p:txBody>
        </p:sp>
        <p:sp>
          <p:nvSpPr>
            <p:cNvPr id="25625" name="Text Box 9"/>
            <p:cNvSpPr txBox="1">
              <a:spLocks noChangeArrowheads="1"/>
            </p:cNvSpPr>
            <p:nvPr/>
          </p:nvSpPr>
          <p:spPr bwMode="auto">
            <a:xfrm>
              <a:off x="5014" y="1043"/>
              <a:ext cx="71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600" b="0" baseline="-20000">
                  <a:solidFill>
                    <a:schemeClr val="tx1"/>
                  </a:solidFill>
                </a:rPr>
                <a:t> </a:t>
              </a:r>
              <a:r>
                <a:rPr lang="en-US" sz="1600" b="0">
                  <a:solidFill>
                    <a:srgbClr val="0000FF"/>
                  </a:solidFill>
                </a:rPr>
                <a:t>F</a:t>
              </a:r>
              <a:r>
                <a:rPr lang="en-US" sz="1600" b="0" baseline="-20000">
                  <a:solidFill>
                    <a:srgbClr val="0000FF"/>
                  </a:solidFill>
                </a:rPr>
                <a:t>15</a:t>
              </a:r>
              <a:r>
                <a:rPr lang="en-US" sz="1600" b="0">
                  <a:solidFill>
                    <a:srgbClr val="0000FF"/>
                  </a:solidFill>
                </a:rPr>
                <a:t> Q</a:t>
              </a:r>
              <a:r>
                <a:rPr lang="en-US" sz="1600" b="0" baseline="30000">
                  <a:solidFill>
                    <a:srgbClr val="0000FF"/>
                  </a:solidFill>
                </a:rPr>
                <a:t>5</a:t>
              </a:r>
              <a:r>
                <a:rPr lang="en-US" sz="1600" b="0">
                  <a:solidFill>
                    <a:srgbClr val="0000FF"/>
                  </a:solidFill>
                </a:rPr>
                <a:t>A</a:t>
              </a:r>
              <a:r>
                <a:rPr lang="en-US" sz="1600" b="0" baseline="-20000">
                  <a:solidFill>
                    <a:srgbClr val="0000FF"/>
                  </a:solidFill>
                </a:rPr>
                <a:t>3/2</a:t>
              </a:r>
            </a:p>
          </p:txBody>
        </p:sp>
        <p:sp>
          <p:nvSpPr>
            <p:cNvPr id="25626" name="Text Box 10"/>
            <p:cNvSpPr txBox="1">
              <a:spLocks noChangeArrowheads="1"/>
            </p:cNvSpPr>
            <p:nvPr/>
          </p:nvSpPr>
          <p:spPr bwMode="auto">
            <a:xfrm>
              <a:off x="5012" y="1179"/>
              <a:ext cx="71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600" b="0" baseline="-20000">
                  <a:solidFill>
                    <a:schemeClr val="tx1"/>
                  </a:solidFill>
                </a:rPr>
                <a:t> </a:t>
              </a:r>
              <a:r>
                <a:rPr lang="en-US" sz="1600" b="0">
                  <a:solidFill>
                    <a:srgbClr val="FF0000"/>
                  </a:solidFill>
                </a:rPr>
                <a:t>P</a:t>
              </a:r>
              <a:r>
                <a:rPr lang="en-US" sz="1600" b="0" baseline="-20000">
                  <a:solidFill>
                    <a:srgbClr val="FF0000"/>
                  </a:solidFill>
                </a:rPr>
                <a:t>11</a:t>
              </a:r>
              <a:r>
                <a:rPr lang="en-US" sz="1600" b="0">
                  <a:solidFill>
                    <a:srgbClr val="FF0000"/>
                  </a:solidFill>
                </a:rPr>
                <a:t> Q</a:t>
              </a:r>
              <a:r>
                <a:rPr lang="en-US" sz="1600" b="0" baseline="30000">
                  <a:solidFill>
                    <a:srgbClr val="FF0000"/>
                  </a:solidFill>
                </a:rPr>
                <a:t>3</a:t>
              </a:r>
              <a:r>
                <a:rPr lang="en-US" sz="1600" b="0">
                  <a:solidFill>
                    <a:srgbClr val="FF0000"/>
                  </a:solidFill>
                </a:rPr>
                <a:t>A</a:t>
              </a:r>
              <a:r>
                <a:rPr lang="en-US" sz="1600" b="0" baseline="-20000">
                  <a:solidFill>
                    <a:srgbClr val="FF0000"/>
                  </a:solidFill>
                </a:rPr>
                <a:t>1/2</a:t>
              </a:r>
            </a:p>
          </p:txBody>
        </p:sp>
        <p:sp>
          <p:nvSpPr>
            <p:cNvPr id="25627" name="Text Box 11"/>
            <p:cNvSpPr txBox="1">
              <a:spLocks noChangeArrowheads="1"/>
            </p:cNvSpPr>
            <p:nvPr/>
          </p:nvSpPr>
          <p:spPr bwMode="auto">
            <a:xfrm>
              <a:off x="5003" y="1310"/>
              <a:ext cx="71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600" b="0" baseline="-20000">
                  <a:solidFill>
                    <a:schemeClr val="tx1"/>
                  </a:solidFill>
                </a:rPr>
                <a:t> </a:t>
              </a:r>
              <a:r>
                <a:rPr lang="en-US" sz="1600" b="0">
                  <a:solidFill>
                    <a:srgbClr val="0000FF"/>
                  </a:solidFill>
                </a:rPr>
                <a:t>D</a:t>
              </a:r>
              <a:r>
                <a:rPr lang="en-US" sz="1600" b="0" baseline="-20000">
                  <a:solidFill>
                    <a:srgbClr val="0000FF"/>
                  </a:solidFill>
                </a:rPr>
                <a:t>13</a:t>
              </a:r>
              <a:r>
                <a:rPr lang="en-US" sz="1600" b="0">
                  <a:solidFill>
                    <a:srgbClr val="0000FF"/>
                  </a:solidFill>
                </a:rPr>
                <a:t> Q</a:t>
              </a:r>
              <a:r>
                <a:rPr lang="en-US" sz="1600" b="0" baseline="30000">
                  <a:solidFill>
                    <a:srgbClr val="0000FF"/>
                  </a:solidFill>
                </a:rPr>
                <a:t>5</a:t>
              </a:r>
              <a:r>
                <a:rPr lang="en-US" sz="1600" b="0">
                  <a:solidFill>
                    <a:srgbClr val="0000FF"/>
                  </a:solidFill>
                </a:rPr>
                <a:t>A</a:t>
              </a:r>
              <a:r>
                <a:rPr lang="en-US" sz="1600" b="0" baseline="-20000">
                  <a:solidFill>
                    <a:srgbClr val="0000FF"/>
                  </a:solidFill>
                </a:rPr>
                <a:t>3/2</a:t>
              </a:r>
            </a:p>
          </p:txBody>
        </p:sp>
        <p:sp>
          <p:nvSpPr>
            <p:cNvPr id="25628" name="Text Box 12"/>
            <p:cNvSpPr txBox="1">
              <a:spLocks noChangeArrowheads="1"/>
            </p:cNvSpPr>
            <p:nvPr/>
          </p:nvSpPr>
          <p:spPr bwMode="auto">
            <a:xfrm>
              <a:off x="5017" y="2634"/>
              <a:ext cx="71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600" b="0" baseline="-20000">
                  <a:solidFill>
                    <a:schemeClr val="tx1"/>
                  </a:solidFill>
                </a:rPr>
                <a:t> </a:t>
              </a:r>
              <a:r>
                <a:rPr lang="en-US" sz="1600" b="0">
                  <a:solidFill>
                    <a:srgbClr val="FF0000"/>
                  </a:solidFill>
                </a:rPr>
                <a:t>F</a:t>
              </a:r>
              <a:r>
                <a:rPr lang="en-US" sz="1600" b="0" baseline="-20000">
                  <a:solidFill>
                    <a:srgbClr val="FF0000"/>
                  </a:solidFill>
                </a:rPr>
                <a:t>15</a:t>
              </a:r>
              <a:r>
                <a:rPr lang="en-US" sz="1600" b="0">
                  <a:solidFill>
                    <a:srgbClr val="FF0000"/>
                  </a:solidFill>
                </a:rPr>
                <a:t> Q</a:t>
              </a:r>
              <a:r>
                <a:rPr lang="en-US" sz="1600" b="0" baseline="30000">
                  <a:solidFill>
                    <a:srgbClr val="FF0000"/>
                  </a:solidFill>
                </a:rPr>
                <a:t>3</a:t>
              </a:r>
              <a:r>
                <a:rPr lang="en-US" sz="1600" b="0">
                  <a:solidFill>
                    <a:srgbClr val="FF0000"/>
                  </a:solidFill>
                </a:rPr>
                <a:t>A</a:t>
              </a:r>
              <a:r>
                <a:rPr lang="en-US" sz="1600" b="0" baseline="-20000">
                  <a:solidFill>
                    <a:srgbClr val="FF0000"/>
                  </a:solidFill>
                </a:rPr>
                <a:t>1/2</a:t>
              </a:r>
            </a:p>
          </p:txBody>
        </p:sp>
        <p:sp>
          <p:nvSpPr>
            <p:cNvPr id="25629" name="Text Box 13"/>
            <p:cNvSpPr txBox="1">
              <a:spLocks noChangeArrowheads="1"/>
            </p:cNvSpPr>
            <p:nvPr/>
          </p:nvSpPr>
          <p:spPr bwMode="auto">
            <a:xfrm>
              <a:off x="5007" y="3286"/>
              <a:ext cx="71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600" b="0" baseline="-20000">
                  <a:solidFill>
                    <a:schemeClr val="tx1"/>
                  </a:solidFill>
                </a:rPr>
                <a:t> </a:t>
              </a:r>
              <a:r>
                <a:rPr lang="en-US" sz="1600" b="0">
                  <a:solidFill>
                    <a:srgbClr val="FF0000"/>
                  </a:solidFill>
                </a:rPr>
                <a:t>D</a:t>
              </a:r>
              <a:r>
                <a:rPr lang="en-US" sz="1600" b="0" baseline="-20000">
                  <a:solidFill>
                    <a:srgbClr val="FF0000"/>
                  </a:solidFill>
                </a:rPr>
                <a:t>13</a:t>
              </a:r>
              <a:r>
                <a:rPr lang="en-US" sz="1600" b="0">
                  <a:solidFill>
                    <a:srgbClr val="FF0000"/>
                  </a:solidFill>
                </a:rPr>
                <a:t> Q</a:t>
              </a:r>
              <a:r>
                <a:rPr lang="en-US" sz="1600" b="0" baseline="30000">
                  <a:solidFill>
                    <a:srgbClr val="FF0000"/>
                  </a:solidFill>
                </a:rPr>
                <a:t>3</a:t>
              </a:r>
              <a:r>
                <a:rPr lang="en-US" sz="1600" b="0">
                  <a:solidFill>
                    <a:srgbClr val="FF0000"/>
                  </a:solidFill>
                </a:rPr>
                <a:t>A</a:t>
              </a:r>
              <a:r>
                <a:rPr lang="en-US" sz="1600" b="0" baseline="-20000">
                  <a:solidFill>
                    <a:srgbClr val="FF0000"/>
                  </a:solidFill>
                </a:rPr>
                <a:t>1/2</a:t>
              </a:r>
            </a:p>
          </p:txBody>
        </p:sp>
      </p:grpSp>
      <p:grpSp>
        <p:nvGrpSpPr>
          <p:cNvPr id="1500174" name="Group 14"/>
          <p:cNvGrpSpPr>
            <a:grpSpLocks/>
          </p:cNvGrpSpPr>
          <p:nvPr/>
        </p:nvGrpSpPr>
        <p:grpSpPr bwMode="auto">
          <a:xfrm>
            <a:off x="6759575" y="1517650"/>
            <a:ext cx="1239838" cy="4106863"/>
            <a:chOff x="4258" y="866"/>
            <a:chExt cx="781" cy="2587"/>
          </a:xfrm>
        </p:grpSpPr>
        <p:sp>
          <p:nvSpPr>
            <p:cNvPr id="25615" name="Line 15"/>
            <p:cNvSpPr>
              <a:spLocks noChangeShapeType="1"/>
            </p:cNvSpPr>
            <p:nvPr/>
          </p:nvSpPr>
          <p:spPr bwMode="auto">
            <a:xfrm>
              <a:off x="4262" y="3453"/>
              <a:ext cx="7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5616" name="Line 16"/>
            <p:cNvSpPr>
              <a:spLocks noChangeShapeType="1"/>
            </p:cNvSpPr>
            <p:nvPr/>
          </p:nvSpPr>
          <p:spPr bwMode="auto">
            <a:xfrm>
              <a:off x="4258" y="2734"/>
              <a:ext cx="7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5617" name="Line 17"/>
            <p:cNvSpPr>
              <a:spLocks noChangeShapeType="1"/>
            </p:cNvSpPr>
            <p:nvPr/>
          </p:nvSpPr>
          <p:spPr bwMode="auto">
            <a:xfrm>
              <a:off x="4269" y="1315"/>
              <a:ext cx="7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5618" name="Line 18"/>
            <p:cNvSpPr>
              <a:spLocks noChangeShapeType="1"/>
            </p:cNvSpPr>
            <p:nvPr/>
          </p:nvSpPr>
          <p:spPr bwMode="auto">
            <a:xfrm>
              <a:off x="4265" y="866"/>
              <a:ext cx="7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25605" name="Picture 19"/>
          <p:cNvPicPr preferRelativeResize="0">
            <a:picLocks noGrp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488" y="1406525"/>
            <a:ext cx="2881312" cy="1446213"/>
          </a:xfrm>
          <a:noFill/>
        </p:spPr>
      </p:pic>
      <p:sp>
        <p:nvSpPr>
          <p:cNvPr id="25606" name="Rectangle 20"/>
          <p:cNvSpPr>
            <a:spLocks noGrp="1" noChangeArrowheads="1"/>
          </p:cNvSpPr>
          <p:nvPr>
            <p:ph type="title"/>
          </p:nvPr>
        </p:nvSpPr>
        <p:spPr>
          <a:xfrm>
            <a:off x="0" y="23813"/>
            <a:ext cx="9144000" cy="511175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Evidence for the Onset of Scaling?</a:t>
            </a:r>
          </a:p>
        </p:txBody>
      </p:sp>
      <p:sp>
        <p:nvSpPr>
          <p:cNvPr id="25607" name="Text Box 21"/>
          <p:cNvSpPr txBox="1">
            <a:spLocks noChangeArrowheads="1"/>
          </p:cNvSpPr>
          <p:nvPr/>
        </p:nvSpPr>
        <p:spPr bwMode="auto">
          <a:xfrm>
            <a:off x="393700" y="3971925"/>
            <a:ext cx="2322513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2400" b="0"/>
              <a:t>  A</a:t>
            </a:r>
            <a:r>
              <a:rPr lang="en-US" sz="2400" b="0" baseline="-20000"/>
              <a:t>1/2</a:t>
            </a:r>
            <a:r>
              <a:rPr lang="en-US" sz="2400" b="0"/>
              <a:t> </a:t>
            </a:r>
            <a:r>
              <a:rPr lang="en-US" sz="2400" b="0">
                <a:latin typeface="Symbol" pitchFamily="18" charset="2"/>
              </a:rPr>
              <a:t>a </a:t>
            </a:r>
            <a:r>
              <a:rPr lang="en-US" sz="2400" b="0"/>
              <a:t>1/Q</a:t>
            </a:r>
            <a:r>
              <a:rPr lang="en-US" sz="2400" b="0" baseline="30000"/>
              <a:t>3</a:t>
            </a:r>
          </a:p>
          <a:p>
            <a:pPr algn="l">
              <a:spcBef>
                <a:spcPct val="50000"/>
              </a:spcBef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2400" b="0"/>
              <a:t>  A</a:t>
            </a:r>
            <a:r>
              <a:rPr lang="en-US" sz="2400" b="0" baseline="-20000"/>
              <a:t>3/2</a:t>
            </a:r>
            <a:r>
              <a:rPr lang="en-US" sz="2400" b="0"/>
              <a:t> </a:t>
            </a:r>
            <a:r>
              <a:rPr lang="en-US" sz="2400" b="0">
                <a:latin typeface="Symbol" pitchFamily="18" charset="2"/>
              </a:rPr>
              <a:t>a </a:t>
            </a:r>
            <a:r>
              <a:rPr lang="en-US" sz="2400" b="0"/>
              <a:t>1/Q</a:t>
            </a:r>
            <a:r>
              <a:rPr lang="en-US" sz="2400" b="0" baseline="30000"/>
              <a:t>5</a:t>
            </a:r>
          </a:p>
        </p:txBody>
      </p:sp>
      <p:sp>
        <p:nvSpPr>
          <p:cNvPr id="25608" name="Rectangle 23"/>
          <p:cNvSpPr>
            <a:spLocks noChangeArrowheads="1"/>
          </p:cNvSpPr>
          <p:nvPr/>
        </p:nvSpPr>
        <p:spPr bwMode="auto">
          <a:xfrm>
            <a:off x="4559300" y="774700"/>
            <a:ext cx="307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Clr>
                <a:srgbClr val="333399"/>
              </a:buClr>
              <a:buFont typeface="Wingdings" pitchFamily="2" charset="2"/>
              <a:buNone/>
            </a:pPr>
            <a:r>
              <a:rPr lang="en-US" sz="1800" b="0">
                <a:ea typeface="ＭＳ Ｐゴシック" pitchFamily="-110" charset="-128"/>
              </a:rPr>
              <a:t>Phys. Rev. C80, 055203 (2009)</a:t>
            </a:r>
          </a:p>
        </p:txBody>
      </p:sp>
      <p:sp>
        <p:nvSpPr>
          <p:cNvPr id="25609" name="Oval 24"/>
          <p:cNvSpPr>
            <a:spLocks noChangeArrowheads="1"/>
          </p:cNvSpPr>
          <p:nvPr/>
        </p:nvSpPr>
        <p:spPr bwMode="auto">
          <a:xfrm>
            <a:off x="1116013" y="1966913"/>
            <a:ext cx="138112" cy="336550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10" name="Oval 25"/>
          <p:cNvSpPr>
            <a:spLocks noChangeArrowheads="1"/>
          </p:cNvSpPr>
          <p:nvPr/>
        </p:nvSpPr>
        <p:spPr bwMode="auto">
          <a:xfrm>
            <a:off x="1382713" y="2281238"/>
            <a:ext cx="138112" cy="336550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500189" name="Group 29"/>
          <p:cNvGrpSpPr>
            <a:grpSpLocks/>
          </p:cNvGrpSpPr>
          <p:nvPr/>
        </p:nvGrpSpPr>
        <p:grpSpPr bwMode="auto">
          <a:xfrm>
            <a:off x="393700" y="5029200"/>
            <a:ext cx="2322513" cy="627063"/>
            <a:chOff x="260" y="3150"/>
            <a:chExt cx="1463" cy="395"/>
          </a:xfrm>
        </p:grpSpPr>
        <p:sp>
          <p:nvSpPr>
            <p:cNvPr id="25612" name="Text Box 22"/>
            <p:cNvSpPr txBox="1">
              <a:spLocks noChangeArrowheads="1"/>
            </p:cNvSpPr>
            <p:nvPr/>
          </p:nvSpPr>
          <p:spPr bwMode="auto">
            <a:xfrm>
              <a:off x="418" y="3257"/>
              <a:ext cx="98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endParaRPr lang="en-US" sz="2400" b="0">
                <a:solidFill>
                  <a:schemeClr val="tx1"/>
                </a:solidFill>
              </a:endParaRPr>
            </a:p>
          </p:txBody>
        </p:sp>
        <p:sp>
          <p:nvSpPr>
            <p:cNvPr id="25613" name="Text Box 27"/>
            <p:cNvSpPr txBox="1">
              <a:spLocks noChangeArrowheads="1"/>
            </p:cNvSpPr>
            <p:nvPr/>
          </p:nvSpPr>
          <p:spPr bwMode="auto">
            <a:xfrm>
              <a:off x="260" y="3150"/>
              <a:ext cx="1463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>
                <a:spcBef>
                  <a:spcPct val="50000"/>
                </a:spcBef>
                <a:buClr>
                  <a:srgbClr val="333399"/>
                </a:buClr>
                <a:buFont typeface="Wingdings" pitchFamily="2" charset="2"/>
                <a:buChar char="Ø"/>
              </a:pPr>
              <a:r>
                <a:rPr lang="en-US" sz="2400" b="0"/>
                <a:t>  G</a:t>
              </a:r>
              <a:r>
                <a:rPr lang="en-US" sz="2400" b="0" baseline="-20000"/>
                <a:t>M</a:t>
              </a:r>
              <a:r>
                <a:rPr lang="en-US" sz="2400" b="0"/>
                <a:t>  </a:t>
              </a:r>
              <a:r>
                <a:rPr lang="en-US" sz="2400" b="0">
                  <a:latin typeface="Symbol" pitchFamily="18" charset="2"/>
                </a:rPr>
                <a:t>a </a:t>
              </a:r>
              <a:r>
                <a:rPr lang="en-US" sz="2400" b="0"/>
                <a:t>1/Q</a:t>
              </a:r>
              <a:r>
                <a:rPr lang="en-US" sz="2400" b="0" baseline="30000"/>
                <a:t>4</a:t>
              </a:r>
            </a:p>
          </p:txBody>
        </p:sp>
        <p:sp>
          <p:nvSpPr>
            <p:cNvPr id="25614" name="Text Box 28"/>
            <p:cNvSpPr txBox="1">
              <a:spLocks noChangeArrowheads="1"/>
            </p:cNvSpPr>
            <p:nvPr/>
          </p:nvSpPr>
          <p:spPr bwMode="auto">
            <a:xfrm>
              <a:off x="647" y="3153"/>
              <a:ext cx="18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 b="0"/>
                <a:t>*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00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00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00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0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0C167B42-4E9B-4EAD-A60E-04E8B2E0AB4B}" type="slidenum">
              <a:rPr lang="fr-FR" sz="1200" b="0"/>
              <a:pPr/>
              <a:t>19</a:t>
            </a:fld>
            <a:endParaRPr lang="fr-FR" sz="1200" b="0"/>
          </a:p>
        </p:txBody>
      </p:sp>
      <p:pic>
        <p:nvPicPr>
          <p:cNvPr id="1670146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1076325"/>
            <a:ext cx="4205288" cy="417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" t="17165" r="12746" b="17625"/>
          <a:stretch>
            <a:fillRect/>
          </a:stretch>
        </p:blipFill>
        <p:spPr bwMode="auto">
          <a:xfrm>
            <a:off x="115888" y="588963"/>
            <a:ext cx="4556125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/>
          <a:p>
            <a:pPr eaLnBrk="0" hangingPunct="0"/>
            <a:r>
              <a:rPr lang="en-US" sz="3600"/>
              <a:t>N → </a:t>
            </a:r>
            <a:r>
              <a:rPr lang="en-US" sz="3600">
                <a:latin typeface="Symbol" pitchFamily="18" charset="2"/>
              </a:rPr>
              <a:t>D</a:t>
            </a:r>
            <a:r>
              <a:rPr lang="en-US" sz="3600"/>
              <a:t>  Multipole Ratios</a:t>
            </a:r>
            <a:r>
              <a:rPr lang="en-US" sz="3600">
                <a:solidFill>
                  <a:schemeClr val="hlink"/>
                </a:solidFill>
              </a:rPr>
              <a:t> </a:t>
            </a:r>
            <a:r>
              <a:rPr lang="en-US" sz="3600">
                <a:solidFill>
                  <a:srgbClr val="A50021"/>
                </a:solidFill>
              </a:rPr>
              <a:t>R</a:t>
            </a:r>
            <a:r>
              <a:rPr lang="en-US" sz="3600" baseline="-25000">
                <a:solidFill>
                  <a:srgbClr val="A50021"/>
                </a:solidFill>
              </a:rPr>
              <a:t>EM</a:t>
            </a:r>
            <a:r>
              <a:rPr lang="en-US" sz="3600" b="0">
                <a:solidFill>
                  <a:srgbClr val="A50021"/>
                </a:solidFill>
              </a:rPr>
              <a:t> , </a:t>
            </a:r>
            <a:r>
              <a:rPr lang="en-US" sz="3600">
                <a:solidFill>
                  <a:srgbClr val="A50021"/>
                </a:solidFill>
              </a:rPr>
              <a:t>R</a:t>
            </a:r>
            <a:r>
              <a:rPr lang="en-US" sz="3600" baseline="-25000">
                <a:solidFill>
                  <a:srgbClr val="A50021"/>
                </a:solidFill>
              </a:rPr>
              <a:t>SM</a:t>
            </a:r>
          </a:p>
        </p:txBody>
      </p:sp>
      <p:sp>
        <p:nvSpPr>
          <p:cNvPr id="26632" name="Rectangle 16"/>
          <p:cNvSpPr>
            <a:spLocks noChangeArrowheads="1"/>
          </p:cNvSpPr>
          <p:nvPr/>
        </p:nvSpPr>
        <p:spPr bwMode="auto">
          <a:xfrm>
            <a:off x="5432425" y="725488"/>
            <a:ext cx="3403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r>
              <a:rPr lang="nb-NO" sz="1800" b="0"/>
              <a:t>Phys. Rev. Lett. 97, 112003 (2006)</a:t>
            </a:r>
            <a:endParaRPr lang="en-US" sz="1800" b="0"/>
          </a:p>
        </p:txBody>
      </p:sp>
      <p:sp>
        <p:nvSpPr>
          <p:cNvPr id="26633" name="TextBox 37"/>
          <p:cNvSpPr txBox="1">
            <a:spLocks noChangeArrowheads="1"/>
          </p:cNvSpPr>
          <p:nvPr/>
        </p:nvSpPr>
        <p:spPr bwMode="auto">
          <a:xfrm>
            <a:off x="3500438" y="798513"/>
            <a:ext cx="77152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200" b="0">
                <a:solidFill>
                  <a:schemeClr val="tx1"/>
                </a:solidFill>
                <a:cs typeface="Arial" charset="0"/>
              </a:rPr>
              <a:t>CLAS</a:t>
            </a:r>
          </a:p>
          <a:p>
            <a:pPr algn="l" eaLnBrk="1" hangingPunct="1"/>
            <a:r>
              <a:rPr lang="en-US" sz="1200" b="0">
                <a:solidFill>
                  <a:schemeClr val="tx1"/>
                </a:solidFill>
                <a:cs typeface="Arial" charset="0"/>
              </a:rPr>
              <a:t>Hall A</a:t>
            </a:r>
          </a:p>
          <a:p>
            <a:pPr algn="l" eaLnBrk="1" hangingPunct="1">
              <a:buFont typeface="Wingdings" pitchFamily="2" charset="2"/>
              <a:buChar char=""/>
            </a:pPr>
            <a:r>
              <a:rPr lang="en-US" sz="1200" b="0">
                <a:solidFill>
                  <a:schemeClr val="tx1"/>
                </a:solidFill>
                <a:cs typeface="Arial" charset="0"/>
              </a:rPr>
              <a:t> Hall C</a:t>
            </a:r>
          </a:p>
          <a:p>
            <a:pPr algn="l" eaLnBrk="1" hangingPunct="1"/>
            <a:r>
              <a:rPr lang="en-US" sz="1200" b="0">
                <a:solidFill>
                  <a:schemeClr val="tx1"/>
                </a:solidFill>
                <a:cs typeface="Arial" charset="0"/>
              </a:rPr>
              <a:t>MAMI</a:t>
            </a:r>
          </a:p>
          <a:p>
            <a:pPr algn="l" eaLnBrk="1" hangingPunct="1"/>
            <a:r>
              <a:rPr lang="en-US" sz="1200" b="0">
                <a:solidFill>
                  <a:schemeClr val="tx1"/>
                </a:solidFill>
                <a:cs typeface="Arial" charset="0"/>
              </a:rPr>
              <a:t>Bates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 flipV="1">
            <a:off x="3413125" y="904875"/>
            <a:ext cx="87313" cy="825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0" rIns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 flipV="1">
            <a:off x="3413125" y="1263650"/>
            <a:ext cx="87313" cy="82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0" rIns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1" name="Isosceles Triangle 40"/>
          <p:cNvSpPr/>
          <p:nvPr/>
        </p:nvSpPr>
        <p:spPr>
          <a:xfrm>
            <a:off x="3419475" y="1438275"/>
            <a:ext cx="80963" cy="8255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2" name="Oval 41"/>
          <p:cNvSpPr/>
          <p:nvPr/>
        </p:nvSpPr>
        <p:spPr>
          <a:xfrm>
            <a:off x="3413125" y="1074738"/>
            <a:ext cx="87313" cy="825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26638" name="TextBox 29"/>
          <p:cNvSpPr txBox="1">
            <a:spLocks noChangeArrowheads="1"/>
          </p:cNvSpPr>
          <p:nvPr/>
        </p:nvSpPr>
        <p:spPr bwMode="auto">
          <a:xfrm>
            <a:off x="1182688" y="1255713"/>
            <a:ext cx="8826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400" b="0">
                <a:cs typeface="Arial" charset="0"/>
              </a:rPr>
              <a:t>Meson</a:t>
            </a:r>
          </a:p>
          <a:p>
            <a:pPr algn="l" eaLnBrk="1" hangingPunct="1"/>
            <a:r>
              <a:rPr lang="en-US" sz="1400" b="0">
                <a:cs typeface="Arial" charset="0"/>
              </a:rPr>
              <a:t>Cloud</a:t>
            </a:r>
          </a:p>
          <a:p>
            <a:pPr algn="l" eaLnBrk="1" hangingPunct="1"/>
            <a:r>
              <a:rPr lang="en-US" sz="1400" b="0">
                <a:cs typeface="Arial" charset="0"/>
              </a:rPr>
              <a:t>Effect</a:t>
            </a:r>
          </a:p>
        </p:txBody>
      </p:sp>
      <p:cxnSp>
        <p:nvCxnSpPr>
          <p:cNvPr id="26639" name="Straight Connector 32"/>
          <p:cNvCxnSpPr>
            <a:cxnSpLocks noChangeShapeType="1"/>
          </p:cNvCxnSpPr>
          <p:nvPr/>
        </p:nvCxnSpPr>
        <p:spPr bwMode="auto">
          <a:xfrm>
            <a:off x="654050" y="3175000"/>
            <a:ext cx="876300" cy="1588"/>
          </a:xfrm>
          <a:prstGeom prst="line">
            <a:avLst/>
          </a:prstGeom>
          <a:noFill/>
          <a:ln w="19050" algn="ctr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40" name="TextBox 33"/>
          <p:cNvSpPr txBox="1">
            <a:spLocks noChangeArrowheads="1"/>
          </p:cNvSpPr>
          <p:nvPr/>
        </p:nvSpPr>
        <p:spPr bwMode="auto">
          <a:xfrm>
            <a:off x="1511300" y="2914650"/>
            <a:ext cx="13477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400" b="0" dirty="0" err="1" smtClean="0">
                <a:solidFill>
                  <a:schemeClr val="tx1"/>
                </a:solidFill>
              </a:rPr>
              <a:t>Pascalutsa</a:t>
            </a:r>
            <a:endParaRPr lang="en-US" sz="1400" b="0" dirty="0">
              <a:solidFill>
                <a:schemeClr val="tx1"/>
              </a:solidFill>
            </a:endParaRPr>
          </a:p>
          <a:p>
            <a:pPr algn="l" eaLnBrk="1" hangingPunct="1"/>
            <a:r>
              <a:rPr lang="en-US" sz="1400" b="0" dirty="0" err="1">
                <a:solidFill>
                  <a:schemeClr val="tx1"/>
                </a:solidFill>
              </a:rPr>
              <a:t>Vanderhaeghen</a:t>
            </a:r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26641" name="Straight Connector 34"/>
          <p:cNvCxnSpPr>
            <a:cxnSpLocks noChangeShapeType="1"/>
          </p:cNvCxnSpPr>
          <p:nvPr/>
        </p:nvCxnSpPr>
        <p:spPr bwMode="auto">
          <a:xfrm>
            <a:off x="654050" y="3667125"/>
            <a:ext cx="876300" cy="1588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2" name="Straight Connector 35"/>
          <p:cNvCxnSpPr>
            <a:cxnSpLocks noChangeShapeType="1"/>
          </p:cNvCxnSpPr>
          <p:nvPr/>
        </p:nvCxnSpPr>
        <p:spPr bwMode="auto">
          <a:xfrm>
            <a:off x="654050" y="3749675"/>
            <a:ext cx="876300" cy="1588"/>
          </a:xfrm>
          <a:prstGeom prst="line">
            <a:avLst/>
          </a:prstGeom>
          <a:noFill/>
          <a:ln w="15875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43" name="TextBox 36"/>
          <p:cNvSpPr txBox="1">
            <a:spLocks noChangeArrowheads="1"/>
          </p:cNvSpPr>
          <p:nvPr/>
        </p:nvSpPr>
        <p:spPr bwMode="auto">
          <a:xfrm>
            <a:off x="1511300" y="3562350"/>
            <a:ext cx="9255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400" b="0" dirty="0" smtClean="0">
                <a:solidFill>
                  <a:schemeClr val="tx1"/>
                </a:solidFill>
              </a:rPr>
              <a:t>Sato-Lee</a:t>
            </a:r>
            <a:r>
              <a:rPr lang="en-US" sz="1200" b="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en-US" sz="12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26644" name="Straight Arrow Connector 43"/>
          <p:cNvCxnSpPr>
            <a:cxnSpLocks noChangeShapeType="1"/>
          </p:cNvCxnSpPr>
          <p:nvPr/>
        </p:nvCxnSpPr>
        <p:spPr bwMode="auto">
          <a:xfrm rot="5400000">
            <a:off x="531813" y="1573213"/>
            <a:ext cx="1176337" cy="1587"/>
          </a:xfrm>
          <a:prstGeom prst="straightConnector1">
            <a:avLst/>
          </a:prstGeom>
          <a:noFill/>
          <a:ln w="25400" algn="ctr">
            <a:solidFill>
              <a:srgbClr val="333399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45" name="Freeform 152"/>
          <p:cNvSpPr>
            <a:spLocks/>
          </p:cNvSpPr>
          <p:nvPr/>
        </p:nvSpPr>
        <p:spPr bwMode="auto">
          <a:xfrm>
            <a:off x="3421063" y="1622425"/>
            <a:ext cx="73025" cy="73025"/>
          </a:xfrm>
          <a:custGeom>
            <a:avLst/>
            <a:gdLst>
              <a:gd name="T0" fmla="*/ 37324 w 45"/>
              <a:gd name="T1" fmla="*/ 73025 h 45"/>
              <a:gd name="T2" fmla="*/ 73025 w 45"/>
              <a:gd name="T3" fmla="*/ 0 h 45"/>
              <a:gd name="T4" fmla="*/ 0 w 45"/>
              <a:gd name="T5" fmla="*/ 0 h 45"/>
              <a:gd name="T6" fmla="*/ 37324 w 45"/>
              <a:gd name="T7" fmla="*/ 73025 h 45"/>
              <a:gd name="T8" fmla="*/ 0 60000 65536"/>
              <a:gd name="T9" fmla="*/ 0 60000 65536"/>
              <a:gd name="T10" fmla="*/ 0 60000 65536"/>
              <a:gd name="T11" fmla="*/ 0 60000 65536"/>
              <a:gd name="T12" fmla="*/ 0 w 45"/>
              <a:gd name="T13" fmla="*/ 0 h 45"/>
              <a:gd name="T14" fmla="*/ 45 w 45"/>
              <a:gd name="T15" fmla="*/ 45 h 4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" h="45">
                <a:moveTo>
                  <a:pt x="23" y="45"/>
                </a:moveTo>
                <a:lnTo>
                  <a:pt x="45" y="0"/>
                </a:lnTo>
                <a:lnTo>
                  <a:pt x="0" y="0"/>
                </a:lnTo>
                <a:lnTo>
                  <a:pt x="23" y="45"/>
                </a:lnTo>
                <a:close/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0" name="Straight Connector 35"/>
          <p:cNvCxnSpPr>
            <a:cxnSpLocks noChangeShapeType="1"/>
          </p:cNvCxnSpPr>
          <p:nvPr/>
        </p:nvCxnSpPr>
        <p:spPr bwMode="auto">
          <a:xfrm>
            <a:off x="643227" y="3749675"/>
            <a:ext cx="876300" cy="1588"/>
          </a:xfrm>
          <a:prstGeom prst="line">
            <a:avLst/>
          </a:prstGeom>
          <a:noFill/>
          <a:ln w="15875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" name="Group 3"/>
          <p:cNvGrpSpPr/>
          <p:nvPr/>
        </p:nvGrpSpPr>
        <p:grpSpPr>
          <a:xfrm>
            <a:off x="77788" y="4865688"/>
            <a:ext cx="6523037" cy="1465262"/>
            <a:chOff x="77788" y="4865688"/>
            <a:chExt cx="6523037" cy="1465262"/>
          </a:xfrm>
        </p:grpSpPr>
        <p:sp>
          <p:nvSpPr>
            <p:cNvPr id="26649" name="Text Box 7"/>
            <p:cNvSpPr txBox="1">
              <a:spLocks noChangeArrowheads="1"/>
            </p:cNvSpPr>
            <p:nvPr/>
          </p:nvSpPr>
          <p:spPr bwMode="auto">
            <a:xfrm>
              <a:off x="77788" y="4865688"/>
              <a:ext cx="6523037" cy="1465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buClr>
                  <a:srgbClr val="333399"/>
                </a:buClr>
                <a:buFont typeface="Wingdings" pitchFamily="2" charset="2"/>
                <a:buChar char="Ø"/>
              </a:pPr>
              <a:r>
                <a:rPr lang="en-US" sz="1800" b="0" dirty="0">
                  <a:solidFill>
                    <a:schemeClr val="tx1"/>
                  </a:solidFill>
                </a:rPr>
                <a:t> </a:t>
              </a:r>
              <a:r>
                <a:rPr lang="en-US" sz="1800" b="0" dirty="0"/>
                <a:t>New trend towards </a:t>
              </a:r>
              <a:r>
                <a:rPr lang="en-US" sz="1800" b="0" dirty="0" err="1"/>
                <a:t>pQCD</a:t>
              </a:r>
              <a:r>
                <a:rPr lang="en-US" sz="1800" b="0" dirty="0"/>
                <a:t> behavior </a:t>
              </a:r>
              <a:r>
                <a:rPr lang="en-US" sz="1800" b="0" dirty="0">
                  <a:solidFill>
                    <a:srgbClr val="A50021"/>
                  </a:solidFill>
                </a:rPr>
                <a:t>does not</a:t>
              </a:r>
              <a:r>
                <a:rPr lang="en-US" sz="1800" b="0" dirty="0"/>
                <a:t> show </a:t>
              </a:r>
              <a:r>
                <a:rPr lang="en-US" sz="1800" b="0" dirty="0" smtClean="0"/>
                <a:t>up</a:t>
              </a:r>
              <a:endParaRPr lang="en-US" sz="1800" b="0" dirty="0"/>
            </a:p>
            <a:p>
              <a:pPr algn="l" eaLnBrk="1" hangingPunct="1">
                <a:buClr>
                  <a:srgbClr val="333399"/>
                </a:buClr>
                <a:buFont typeface="Wingdings" pitchFamily="2" charset="2"/>
                <a:buChar char="Ø"/>
              </a:pPr>
              <a:endParaRPr lang="en-US" sz="1800" b="0" dirty="0"/>
            </a:p>
            <a:p>
              <a:pPr algn="l" eaLnBrk="1" hangingPunct="1">
                <a:buClr>
                  <a:srgbClr val="333399"/>
                </a:buClr>
                <a:buFont typeface="Wingdings" pitchFamily="2" charset="2"/>
                <a:buChar char="Ø"/>
              </a:pPr>
              <a:endParaRPr lang="en-US" sz="1800" b="0" dirty="0"/>
            </a:p>
            <a:p>
              <a:pPr algn="l" eaLnBrk="1" hangingPunct="1">
                <a:buClr>
                  <a:srgbClr val="333399"/>
                </a:buClr>
                <a:buFont typeface="Wingdings" pitchFamily="2" charset="2"/>
                <a:buNone/>
              </a:pPr>
              <a:endParaRPr lang="en-US" sz="1800" b="0" dirty="0">
                <a:solidFill>
                  <a:schemeClr val="tx1"/>
                </a:solidFill>
              </a:endParaRPr>
            </a:p>
            <a:p>
              <a:pPr algn="l" eaLnBrk="1" hangingPunct="1">
                <a:buClr>
                  <a:srgbClr val="333399"/>
                </a:buClr>
                <a:buFont typeface="Wingdings" pitchFamily="2" charset="2"/>
                <a:buChar char="Ø"/>
              </a:pPr>
              <a:r>
                <a:rPr lang="en-US" sz="1800" b="0" dirty="0">
                  <a:solidFill>
                    <a:schemeClr val="tx1"/>
                  </a:solidFill>
                </a:rPr>
                <a:t> </a:t>
              </a:r>
              <a:r>
                <a:rPr lang="en-US" sz="1800" b="0" dirty="0"/>
                <a:t>CLAS12 can measure G</a:t>
              </a:r>
              <a:r>
                <a:rPr lang="en-US" sz="1800" b="0" baseline="-25000" dirty="0"/>
                <a:t>M</a:t>
              </a:r>
              <a:r>
                <a:rPr lang="en-US" sz="800" b="0" baseline="-25000" dirty="0"/>
                <a:t> </a:t>
              </a:r>
              <a:r>
                <a:rPr lang="en-US" sz="1800" b="0" dirty="0"/>
                <a:t>, R</a:t>
              </a:r>
              <a:r>
                <a:rPr lang="en-US" sz="1800" b="0" baseline="-20000" dirty="0"/>
                <a:t>EM</a:t>
              </a:r>
              <a:r>
                <a:rPr lang="en-US" sz="800" b="0" dirty="0"/>
                <a:t> </a:t>
              </a:r>
              <a:r>
                <a:rPr lang="en-US" sz="1800" b="0" dirty="0"/>
                <a:t>, and R</a:t>
              </a:r>
              <a:r>
                <a:rPr lang="en-US" sz="1800" b="0" baseline="-20000" dirty="0"/>
                <a:t>SM</a:t>
              </a:r>
              <a:r>
                <a:rPr lang="en-US" sz="1800" b="0" dirty="0"/>
                <a:t> up to </a:t>
              </a:r>
              <a:r>
                <a:rPr lang="en-US" sz="1800" b="0" dirty="0">
                  <a:solidFill>
                    <a:srgbClr val="A50021"/>
                  </a:solidFill>
                </a:rPr>
                <a:t>Q²</a:t>
              </a:r>
              <a:r>
                <a:rPr lang="en-US" sz="1400" dirty="0">
                  <a:solidFill>
                    <a:srgbClr val="A50021"/>
                  </a:solidFill>
                </a:rPr>
                <a:t>~</a:t>
              </a:r>
              <a:r>
                <a:rPr lang="en-US" sz="1800" b="0" dirty="0">
                  <a:solidFill>
                    <a:srgbClr val="A50021"/>
                  </a:solidFill>
                </a:rPr>
                <a:t>12 </a:t>
              </a:r>
              <a:r>
                <a:rPr lang="en-US" sz="1800" b="0" dirty="0" smtClean="0">
                  <a:solidFill>
                    <a:srgbClr val="A50021"/>
                  </a:solidFill>
                </a:rPr>
                <a:t>GeV²</a:t>
              </a:r>
              <a:endParaRPr lang="en-US" sz="1800" b="0" dirty="0"/>
            </a:p>
          </p:txBody>
        </p:sp>
        <p:sp>
          <p:nvSpPr>
            <p:cNvPr id="26650" name="Rectangle 8"/>
            <p:cNvSpPr>
              <a:spLocks noChangeArrowheads="1"/>
            </p:cNvSpPr>
            <p:nvPr/>
          </p:nvSpPr>
          <p:spPr bwMode="auto">
            <a:xfrm>
              <a:off x="2532063" y="6013450"/>
              <a:ext cx="28575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/>
            <a:p>
              <a:r>
                <a:rPr lang="en-US" sz="1600" b="0"/>
                <a:t>*</a:t>
              </a:r>
            </a:p>
          </p:txBody>
        </p:sp>
        <p:sp>
          <p:nvSpPr>
            <p:cNvPr id="26652" name="Text Box 10"/>
            <p:cNvSpPr txBox="1">
              <a:spLocks noChangeArrowheads="1"/>
            </p:cNvSpPr>
            <p:nvPr/>
          </p:nvSpPr>
          <p:spPr bwMode="auto">
            <a:xfrm>
              <a:off x="314324" y="5211763"/>
              <a:ext cx="302498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>
                <a:spcBef>
                  <a:spcPct val="50000"/>
                </a:spcBef>
                <a:buClr>
                  <a:srgbClr val="333399"/>
                </a:buClr>
                <a:buFont typeface="Wingdings" pitchFamily="2" charset="2"/>
                <a:buChar char="Ø"/>
              </a:pPr>
              <a:r>
                <a:rPr lang="en-US" sz="1800" b="0" dirty="0">
                  <a:solidFill>
                    <a:schemeClr val="tx1"/>
                  </a:solidFill>
                </a:rPr>
                <a:t> </a:t>
              </a:r>
              <a:r>
                <a:rPr lang="en-US" sz="1800" b="0" dirty="0"/>
                <a:t>R</a:t>
              </a:r>
              <a:r>
                <a:rPr lang="en-US" sz="1800" b="0" baseline="-22000" dirty="0"/>
                <a:t>EM </a:t>
              </a:r>
              <a:r>
                <a:rPr lang="en-US" sz="1800" b="0" dirty="0"/>
                <a:t>     </a:t>
              </a:r>
              <a:r>
                <a:rPr lang="en-US" sz="1800" dirty="0"/>
                <a:t>+</a:t>
              </a:r>
              <a:r>
                <a:rPr lang="en-US" sz="1800" b="0" dirty="0" smtClean="0"/>
                <a:t>1     R</a:t>
              </a:r>
              <a:r>
                <a:rPr lang="en-US" sz="1800" b="0" baseline="-22000" dirty="0" smtClean="0"/>
                <a:t>SM </a:t>
              </a:r>
              <a:r>
                <a:rPr lang="en-US" sz="1800" b="0" dirty="0" smtClean="0"/>
                <a:t>     </a:t>
              </a:r>
              <a:r>
                <a:rPr lang="en-US" sz="1800" b="0" dirty="0" err="1" smtClean="0"/>
                <a:t>const</a:t>
              </a:r>
              <a:r>
                <a:rPr lang="en-US" sz="1800" b="0" dirty="0" smtClean="0"/>
                <a:t>  </a:t>
              </a:r>
              <a:endParaRPr lang="en-US" sz="1800" b="0" dirty="0"/>
            </a:p>
          </p:txBody>
        </p:sp>
        <p:sp>
          <p:nvSpPr>
            <p:cNvPr id="26653" name="Line 11"/>
            <p:cNvSpPr>
              <a:spLocks noChangeShapeType="1"/>
            </p:cNvSpPr>
            <p:nvPr/>
          </p:nvSpPr>
          <p:spPr bwMode="auto">
            <a:xfrm flipV="1">
              <a:off x="1081494" y="5410200"/>
              <a:ext cx="225425" cy="0"/>
            </a:xfrm>
            <a:prstGeom prst="line">
              <a:avLst/>
            </a:prstGeom>
            <a:noFill/>
            <a:ln w="28575">
              <a:solidFill>
                <a:srgbClr val="3333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V="1">
              <a:off x="2302458" y="5410200"/>
              <a:ext cx="225425" cy="0"/>
            </a:xfrm>
            <a:prstGeom prst="line">
              <a:avLst/>
            </a:prstGeom>
            <a:noFill/>
            <a:ln w="28575">
              <a:solidFill>
                <a:srgbClr val="3333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5913" y="5618569"/>
            <a:ext cx="3419508" cy="369332"/>
            <a:chOff x="315913" y="5618569"/>
            <a:chExt cx="3419508" cy="369332"/>
          </a:xfrm>
        </p:grpSpPr>
        <p:sp>
          <p:nvSpPr>
            <p:cNvPr id="26646" name="Text Box 13"/>
            <p:cNvSpPr txBox="1">
              <a:spLocks noChangeArrowheads="1"/>
            </p:cNvSpPr>
            <p:nvPr/>
          </p:nvSpPr>
          <p:spPr bwMode="auto">
            <a:xfrm>
              <a:off x="315913" y="5618569"/>
              <a:ext cx="341950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>
                <a:spcBef>
                  <a:spcPct val="50000"/>
                </a:spcBef>
                <a:buClr>
                  <a:srgbClr val="333399"/>
                </a:buClr>
                <a:buFont typeface="Wingdings" pitchFamily="2" charset="2"/>
                <a:buChar char="Ø"/>
              </a:pPr>
              <a:r>
                <a:rPr lang="en-US" sz="1800" b="0" dirty="0">
                  <a:solidFill>
                    <a:schemeClr val="tx1"/>
                  </a:solidFill>
                </a:rPr>
                <a:t> </a:t>
              </a:r>
              <a:r>
                <a:rPr lang="en-US" sz="1800" b="0" dirty="0"/>
                <a:t>G</a:t>
              </a:r>
              <a:r>
                <a:rPr lang="en-US" sz="1800" b="0" baseline="-22000" dirty="0"/>
                <a:t>M</a:t>
              </a:r>
              <a:r>
                <a:rPr lang="en-US" sz="1800" b="0" dirty="0"/>
                <a:t>      </a:t>
              </a:r>
              <a:r>
                <a:rPr lang="en-US" sz="1800" b="0" dirty="0" smtClean="0"/>
                <a:t>1</a:t>
              </a:r>
              <a:r>
                <a:rPr lang="en-US" sz="1800" dirty="0" smtClean="0"/>
                <a:t>/</a:t>
              </a:r>
              <a:r>
                <a:rPr lang="en-US" sz="1800" b="0" dirty="0" smtClean="0"/>
                <a:t>Q</a:t>
              </a:r>
              <a:r>
                <a:rPr lang="en-US" sz="1800" b="0" baseline="30000" dirty="0" smtClean="0"/>
                <a:t>4    </a:t>
              </a:r>
              <a:r>
                <a:rPr lang="en-US" sz="1000" b="0" baseline="30000" dirty="0" smtClean="0"/>
                <a:t> </a:t>
              </a:r>
              <a:r>
                <a:rPr lang="en-US" sz="1800" b="0" dirty="0" err="1" smtClean="0"/>
                <a:t>G</a:t>
              </a:r>
              <a:r>
                <a:rPr lang="en-US" sz="1800" b="0" baseline="-22000" dirty="0" err="1" smtClean="0"/>
                <a:t>M,Ash</a:t>
              </a:r>
              <a:r>
                <a:rPr lang="en-US" sz="1800" b="0" dirty="0" smtClean="0"/>
                <a:t>      1</a:t>
              </a:r>
              <a:r>
                <a:rPr lang="en-US" sz="1800" dirty="0" smtClean="0"/>
                <a:t>/</a:t>
              </a:r>
              <a:r>
                <a:rPr lang="en-US" sz="1800" b="0" dirty="0" smtClean="0"/>
                <a:t>Q</a:t>
              </a:r>
              <a:r>
                <a:rPr lang="en-US" sz="1800" b="0" baseline="30000" dirty="0" smtClean="0"/>
                <a:t>5</a:t>
              </a:r>
              <a:endParaRPr lang="en-US" sz="1800" b="0" dirty="0"/>
            </a:p>
          </p:txBody>
        </p:sp>
        <p:sp>
          <p:nvSpPr>
            <p:cNvPr id="26647" name="Line 14"/>
            <p:cNvSpPr>
              <a:spLocks noChangeShapeType="1"/>
            </p:cNvSpPr>
            <p:nvPr/>
          </p:nvSpPr>
          <p:spPr bwMode="auto">
            <a:xfrm flipV="1">
              <a:off x="1020966" y="5797550"/>
              <a:ext cx="225425" cy="0"/>
            </a:xfrm>
            <a:prstGeom prst="line">
              <a:avLst/>
            </a:prstGeom>
            <a:noFill/>
            <a:ln w="28575">
              <a:solidFill>
                <a:srgbClr val="3333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8" name="Text Box 15"/>
            <p:cNvSpPr txBox="1">
              <a:spLocks noChangeArrowheads="1"/>
            </p:cNvSpPr>
            <p:nvPr/>
          </p:nvSpPr>
          <p:spPr bwMode="auto">
            <a:xfrm>
              <a:off x="712788" y="5630863"/>
              <a:ext cx="28575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0" dirty="0"/>
                <a:t>*</a:t>
              </a: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1954600" y="5633331"/>
              <a:ext cx="28575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0" dirty="0"/>
                <a:t>*</a:t>
              </a:r>
            </a:p>
          </p:txBody>
        </p:sp>
        <p:sp>
          <p:nvSpPr>
            <p:cNvPr id="33" name="Line 14"/>
            <p:cNvSpPr>
              <a:spLocks noChangeShapeType="1"/>
            </p:cNvSpPr>
            <p:nvPr/>
          </p:nvSpPr>
          <p:spPr bwMode="auto">
            <a:xfrm flipV="1">
              <a:off x="2519853" y="5799857"/>
              <a:ext cx="225425" cy="0"/>
            </a:xfrm>
            <a:prstGeom prst="line">
              <a:avLst/>
            </a:prstGeom>
            <a:noFill/>
            <a:ln w="28575">
              <a:solidFill>
                <a:srgbClr val="3333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69403875"/>
      </p:ext>
    </p:extLst>
  </p:cSld>
  <p:clrMapOvr>
    <a:masterClrMapping/>
  </p:clrMapOvr>
  <p:transition advTm="763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70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70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70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817124" y="1605064"/>
            <a:ext cx="992221" cy="2216631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1" i="0" u="none" strike="noStrike" cap="none" normalizeH="0" baseline="0" smtClean="0">
              <a:ln>
                <a:noFill/>
              </a:ln>
              <a:solidFill>
                <a:srgbClr val="333399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" name="Content Placeholder 7" descr="553px-Standard_Model_of_Elementary_Particles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73476" y="778922"/>
            <a:ext cx="56388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B2249-FB55-4CDC-B7C3-3E6A0CDF11DA}" type="slidenum">
              <a:rPr lang="fr-FR"/>
              <a:pPr/>
              <a:t>2</a:t>
            </a:fld>
            <a:endParaRPr lang="fr-FR"/>
          </a:p>
        </p:txBody>
      </p:sp>
      <p:sp>
        <p:nvSpPr>
          <p:cNvPr id="146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Build your Mesons or Excite Baryons </a:t>
            </a:r>
            <a:r>
              <a:rPr lang="en-US" sz="3600" dirty="0"/>
              <a:t>…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6358955" y="1157591"/>
            <a:ext cx="548640" cy="5486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1" i="0" u="none" strike="noStrike" cap="none" normalizeH="0" baseline="0" smtClean="0">
              <a:ln>
                <a:noFill/>
              </a:ln>
              <a:solidFill>
                <a:srgbClr val="333399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358955" y="5685285"/>
            <a:ext cx="548640" cy="5486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1" i="0" u="none" strike="noStrike" cap="none" normalizeH="0" baseline="0" smtClean="0">
              <a:ln>
                <a:noFill/>
              </a:ln>
              <a:solidFill>
                <a:srgbClr val="333399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358955" y="3741349"/>
            <a:ext cx="548640" cy="5486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1" i="0" u="none" strike="noStrike" cap="none" normalizeH="0" baseline="0" smtClean="0">
              <a:ln>
                <a:noFill/>
              </a:ln>
              <a:solidFill>
                <a:srgbClr val="333399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688841" y="3052137"/>
            <a:ext cx="548640" cy="54864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1" i="0" u="none" strike="noStrike" cap="none" normalizeH="0" baseline="0" smtClean="0">
              <a:ln>
                <a:noFill/>
              </a:ln>
              <a:solidFill>
                <a:srgbClr val="333399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358955" y="2345014"/>
            <a:ext cx="548640" cy="54864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1" i="0" u="none" strike="noStrike" cap="none" normalizeH="0" baseline="0" smtClean="0">
              <a:ln>
                <a:noFill/>
              </a:ln>
              <a:solidFill>
                <a:srgbClr val="333399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7325899" y="1160185"/>
            <a:ext cx="548640" cy="548640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  <a:ex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1" i="0" u="none" strike="noStrike" cap="none" normalizeH="0" baseline="0" smtClean="0">
              <a:ln>
                <a:noFill/>
              </a:ln>
              <a:solidFill>
                <a:srgbClr val="333399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358955" y="4856757"/>
            <a:ext cx="548640" cy="54864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1" i="0" u="none" strike="noStrike" cap="none" normalizeH="0" baseline="0" smtClean="0">
              <a:ln>
                <a:noFill/>
              </a:ln>
              <a:solidFill>
                <a:srgbClr val="333399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687917" y="5254736"/>
            <a:ext cx="548640" cy="54864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1" i="0" u="none" strike="noStrike" cap="none" normalizeH="0" baseline="0" smtClean="0">
              <a:ln>
                <a:noFill/>
              </a:ln>
              <a:solidFill>
                <a:srgbClr val="333399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1" name="Straight Connector 20"/>
          <p:cNvCxnSpPr>
            <a:stCxn id="4" idx="6"/>
          </p:cNvCxnSpPr>
          <p:nvPr/>
        </p:nvCxnSpPr>
        <p:spPr bwMode="auto">
          <a:xfrm>
            <a:off x="6907595" y="1431911"/>
            <a:ext cx="209152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>
            <a:stCxn id="17" idx="5"/>
          </p:cNvCxnSpPr>
          <p:nvPr/>
        </p:nvCxnSpPr>
        <p:spPr bwMode="auto">
          <a:xfrm>
            <a:off x="6827249" y="5325051"/>
            <a:ext cx="80346" cy="204005"/>
          </a:xfrm>
          <a:prstGeom prst="line">
            <a:avLst/>
          </a:prstGeom>
          <a:noFill/>
          <a:ln w="349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>
            <a:stCxn id="15" idx="5"/>
          </p:cNvCxnSpPr>
          <p:nvPr/>
        </p:nvCxnSpPr>
        <p:spPr bwMode="auto">
          <a:xfrm>
            <a:off x="6827249" y="2813308"/>
            <a:ext cx="337322" cy="513149"/>
          </a:xfrm>
          <a:prstGeom prst="line">
            <a:avLst/>
          </a:prstGeom>
          <a:noFill/>
          <a:ln w="349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>
            <a:stCxn id="12" idx="7"/>
          </p:cNvCxnSpPr>
          <p:nvPr/>
        </p:nvCxnSpPr>
        <p:spPr bwMode="auto">
          <a:xfrm flipV="1">
            <a:off x="6827249" y="5529056"/>
            <a:ext cx="80346" cy="236575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>
            <a:stCxn id="13" idx="7"/>
          </p:cNvCxnSpPr>
          <p:nvPr/>
        </p:nvCxnSpPr>
        <p:spPr bwMode="auto">
          <a:xfrm flipV="1">
            <a:off x="6827249" y="3326457"/>
            <a:ext cx="337322" cy="495238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>
            <a:endCxn id="16" idx="2"/>
          </p:cNvCxnSpPr>
          <p:nvPr/>
        </p:nvCxnSpPr>
        <p:spPr bwMode="auto">
          <a:xfrm>
            <a:off x="7116747" y="1434505"/>
            <a:ext cx="209152" cy="0"/>
          </a:xfrm>
          <a:prstGeom prst="line">
            <a:avLst/>
          </a:prstGeom>
          <a:noFill/>
          <a:ln w="34925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>
            <a:endCxn id="14" idx="2"/>
          </p:cNvCxnSpPr>
          <p:nvPr/>
        </p:nvCxnSpPr>
        <p:spPr bwMode="auto">
          <a:xfrm>
            <a:off x="7164571" y="3326457"/>
            <a:ext cx="524270" cy="0"/>
          </a:xfrm>
          <a:prstGeom prst="line">
            <a:avLst/>
          </a:prstGeom>
          <a:noFill/>
          <a:ln w="3492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Connector 53"/>
          <p:cNvCxnSpPr>
            <a:endCxn id="18" idx="2"/>
          </p:cNvCxnSpPr>
          <p:nvPr/>
        </p:nvCxnSpPr>
        <p:spPr bwMode="auto">
          <a:xfrm>
            <a:off x="6907595" y="5529056"/>
            <a:ext cx="780322" cy="0"/>
          </a:xfrm>
          <a:prstGeom prst="line">
            <a:avLst/>
          </a:prstGeom>
          <a:noFill/>
          <a:ln w="3492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04776373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9" y="650871"/>
            <a:ext cx="5630949" cy="393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03" y="641635"/>
            <a:ext cx="3587115" cy="252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942" y="3590957"/>
            <a:ext cx="3580448" cy="254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0C167B42-4E9B-4EAD-A60E-04E8B2E0AB4B}" type="slidenum">
              <a:rPr lang="fr-FR" sz="1200" b="0"/>
              <a:pPr/>
              <a:t>20</a:t>
            </a:fld>
            <a:endParaRPr lang="fr-FR" sz="1200" b="0"/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/>
          <a:p>
            <a:pPr eaLnBrk="0" hangingPunct="0"/>
            <a:r>
              <a:rPr lang="en-US" sz="3600" dirty="0"/>
              <a:t>N → </a:t>
            </a:r>
            <a:r>
              <a:rPr lang="en-US" sz="3600" dirty="0">
                <a:latin typeface="Symbol" pitchFamily="18" charset="2"/>
              </a:rPr>
              <a:t>D</a:t>
            </a:r>
            <a:r>
              <a:rPr lang="en-US" sz="3600" dirty="0"/>
              <a:t>  </a:t>
            </a:r>
            <a:r>
              <a:rPr lang="en-US" sz="3600" dirty="0" smtClean="0"/>
              <a:t>Magnetic Transition From Factor</a:t>
            </a:r>
            <a:endParaRPr lang="en-US" sz="3600" baseline="-25000" dirty="0">
              <a:solidFill>
                <a:srgbClr val="A50021"/>
              </a:solidFill>
            </a:endParaRPr>
          </a:p>
        </p:txBody>
      </p:sp>
      <p:sp>
        <p:nvSpPr>
          <p:cNvPr id="26632" name="Rectangle 16"/>
          <p:cNvSpPr>
            <a:spLocks noChangeArrowheads="1"/>
          </p:cNvSpPr>
          <p:nvPr/>
        </p:nvSpPr>
        <p:spPr bwMode="auto">
          <a:xfrm>
            <a:off x="2619355" y="6196013"/>
            <a:ext cx="419217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r>
              <a:rPr lang="nb-NO" sz="1800" b="0" dirty="0" smtClean="0"/>
              <a:t>J. Segovia et al</a:t>
            </a:r>
            <a:r>
              <a:rPr lang="nb-NO" sz="1800" b="0" dirty="0"/>
              <a:t>., </a:t>
            </a:r>
            <a:r>
              <a:rPr lang="nb-NO" sz="1800" b="0" dirty="0" smtClean="0"/>
              <a:t>arXiv:1305.0292 </a:t>
            </a:r>
            <a:r>
              <a:rPr lang="nb-NO" sz="1800" b="0" dirty="0"/>
              <a:t>[</a:t>
            </a:r>
            <a:r>
              <a:rPr lang="nb-NO" sz="1800" b="0" dirty="0" smtClean="0"/>
              <a:t>nucl-th]</a:t>
            </a:r>
            <a:endParaRPr lang="en-US" sz="1800" b="0" dirty="0"/>
          </a:p>
        </p:txBody>
      </p:sp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00" y="5350113"/>
            <a:ext cx="5067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833969" y="1732515"/>
            <a:ext cx="1712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c</a:t>
            </a:r>
            <a:r>
              <a:rPr lang="en-US" sz="1600" b="0" dirty="0" smtClean="0">
                <a:solidFill>
                  <a:schemeClr val="tx1"/>
                </a:solidFill>
              </a:rPr>
              <a:t>ontact </a:t>
            </a:r>
            <a:r>
              <a:rPr lang="en-US" sz="1600" b="0" dirty="0">
                <a:solidFill>
                  <a:schemeClr val="tx1"/>
                </a:solidFill>
              </a:rPr>
              <a:t>i</a:t>
            </a:r>
            <a:r>
              <a:rPr lang="en-US" sz="1600" b="0" dirty="0" smtClean="0">
                <a:solidFill>
                  <a:schemeClr val="tx1"/>
                </a:solidFill>
              </a:rPr>
              <a:t>nteraction</a:t>
            </a:r>
            <a:endParaRPr lang="en-US" sz="1600" b="0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861046" y="922208"/>
            <a:ext cx="2398128" cy="841626"/>
            <a:chOff x="3091946" y="885264"/>
            <a:chExt cx="2398128" cy="841626"/>
          </a:xfrm>
        </p:grpSpPr>
        <p:sp>
          <p:nvSpPr>
            <p:cNvPr id="4" name="TextBox 3"/>
            <p:cNvSpPr txBox="1"/>
            <p:nvPr/>
          </p:nvSpPr>
          <p:spPr>
            <a:xfrm>
              <a:off x="3777746" y="885264"/>
              <a:ext cx="17123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>
                  <a:solidFill>
                    <a:schemeClr val="tx1"/>
                  </a:solidFill>
                </a:rPr>
                <a:t>c</a:t>
              </a:r>
              <a:r>
                <a:rPr lang="en-US" sz="1600" b="0" dirty="0" smtClean="0">
                  <a:solidFill>
                    <a:schemeClr val="tx1"/>
                  </a:solidFill>
                </a:rPr>
                <a:t>ontact </a:t>
              </a:r>
              <a:r>
                <a:rPr lang="en-US" sz="1600" b="0" dirty="0">
                  <a:solidFill>
                    <a:schemeClr val="tx1"/>
                  </a:solidFill>
                </a:rPr>
                <a:t>i</a:t>
              </a:r>
              <a:r>
                <a:rPr lang="en-US" sz="1600" b="0" dirty="0" smtClean="0">
                  <a:solidFill>
                    <a:schemeClr val="tx1"/>
                  </a:solidFill>
                </a:rPr>
                <a:t>nteraction</a:t>
              </a:r>
              <a:endParaRPr lang="en-US" sz="1600" b="0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77746" y="1143588"/>
              <a:ext cx="11576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/>
                <a:t>ameliorated</a:t>
              </a:r>
              <a:endParaRPr lang="en-US" sz="1600" b="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88585" y="1388336"/>
              <a:ext cx="9268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solidFill>
                    <a:srgbClr val="339933"/>
                  </a:solidFill>
                </a:rPr>
                <a:t>Sato-Lee</a:t>
              </a:r>
              <a:endParaRPr lang="en-US" sz="1600" b="0" dirty="0">
                <a:solidFill>
                  <a:srgbClr val="339933"/>
                </a:solidFill>
              </a:endParaRPr>
            </a:p>
          </p:txBody>
        </p:sp>
        <p:cxnSp>
          <p:nvCxnSpPr>
            <p:cNvPr id="18" name="Straight Connector 34"/>
            <p:cNvCxnSpPr>
              <a:cxnSpLocks noChangeShapeType="1"/>
            </p:cNvCxnSpPr>
            <p:nvPr/>
          </p:nvCxnSpPr>
          <p:spPr bwMode="auto">
            <a:xfrm>
              <a:off x="3091946" y="1056130"/>
              <a:ext cx="685800" cy="1877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Straight Connector 35"/>
            <p:cNvCxnSpPr>
              <a:cxnSpLocks noChangeShapeType="1"/>
            </p:cNvCxnSpPr>
            <p:nvPr/>
          </p:nvCxnSpPr>
          <p:spPr bwMode="auto">
            <a:xfrm>
              <a:off x="3091946" y="1557613"/>
              <a:ext cx="685800" cy="0"/>
            </a:xfrm>
            <a:prstGeom prst="line">
              <a:avLst/>
            </a:prstGeom>
            <a:noFill/>
            <a:ln w="25400" algn="ctr">
              <a:solidFill>
                <a:srgbClr val="339933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35"/>
            <p:cNvCxnSpPr>
              <a:cxnSpLocks noChangeShapeType="1"/>
            </p:cNvCxnSpPr>
            <p:nvPr/>
          </p:nvCxnSpPr>
          <p:spPr bwMode="auto">
            <a:xfrm>
              <a:off x="3096570" y="1312865"/>
              <a:ext cx="731520" cy="0"/>
            </a:xfrm>
            <a:prstGeom prst="line">
              <a:avLst/>
            </a:prstGeom>
            <a:noFill/>
            <a:ln w="25400" algn="ctr">
              <a:solidFill>
                <a:srgbClr val="333399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66006009"/>
      </p:ext>
    </p:extLst>
  </p:cSld>
  <p:clrMapOvr>
    <a:masterClrMapping/>
  </p:clrMapOvr>
  <p:transition advTm="76352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8" y="3429000"/>
            <a:ext cx="344805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0C167B42-4E9B-4EAD-A60E-04E8B2E0AB4B}" type="slidenum">
              <a:rPr lang="fr-FR" sz="1200" b="0"/>
              <a:pPr/>
              <a:t>21</a:t>
            </a:fld>
            <a:endParaRPr lang="fr-FR" sz="1200" b="0"/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/>
          <a:p>
            <a:pPr eaLnBrk="0" hangingPunct="0"/>
            <a:r>
              <a:rPr lang="en-US" sz="3600"/>
              <a:t>N → </a:t>
            </a:r>
            <a:r>
              <a:rPr lang="en-US" sz="3600">
                <a:latin typeface="Symbol" pitchFamily="18" charset="2"/>
              </a:rPr>
              <a:t>D</a:t>
            </a:r>
            <a:r>
              <a:rPr lang="en-US" sz="3600"/>
              <a:t>  Multipole Ratios</a:t>
            </a:r>
            <a:r>
              <a:rPr lang="en-US" sz="3600">
                <a:solidFill>
                  <a:schemeClr val="hlink"/>
                </a:solidFill>
              </a:rPr>
              <a:t> </a:t>
            </a:r>
            <a:r>
              <a:rPr lang="en-US" sz="3600">
                <a:solidFill>
                  <a:srgbClr val="A50021"/>
                </a:solidFill>
              </a:rPr>
              <a:t>R</a:t>
            </a:r>
            <a:r>
              <a:rPr lang="en-US" sz="3600" baseline="-25000">
                <a:solidFill>
                  <a:srgbClr val="A50021"/>
                </a:solidFill>
              </a:rPr>
              <a:t>EM</a:t>
            </a:r>
            <a:r>
              <a:rPr lang="en-US" sz="3600" b="0">
                <a:solidFill>
                  <a:srgbClr val="A50021"/>
                </a:solidFill>
              </a:rPr>
              <a:t> , </a:t>
            </a:r>
            <a:r>
              <a:rPr lang="en-US" sz="3600">
                <a:solidFill>
                  <a:srgbClr val="A50021"/>
                </a:solidFill>
              </a:rPr>
              <a:t>R</a:t>
            </a:r>
            <a:r>
              <a:rPr lang="en-US" sz="3600" baseline="-25000">
                <a:solidFill>
                  <a:srgbClr val="A50021"/>
                </a:solidFill>
              </a:rPr>
              <a:t>SM</a:t>
            </a:r>
          </a:p>
        </p:txBody>
      </p:sp>
      <p:sp>
        <p:nvSpPr>
          <p:cNvPr id="26632" name="Rectangle 16"/>
          <p:cNvSpPr>
            <a:spLocks noChangeArrowheads="1"/>
          </p:cNvSpPr>
          <p:nvPr/>
        </p:nvSpPr>
        <p:spPr bwMode="auto">
          <a:xfrm>
            <a:off x="2274197" y="6196013"/>
            <a:ext cx="48824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r>
              <a:rPr lang="nb-NO" sz="1800" b="0" dirty="0" smtClean="0"/>
              <a:t>G. Eichmann et al., Phys. Rev</a:t>
            </a:r>
            <a:r>
              <a:rPr lang="nb-NO" sz="1800" b="0" dirty="0"/>
              <a:t>. D85 (2012) </a:t>
            </a:r>
            <a:r>
              <a:rPr lang="nb-NO" sz="1800" b="0" dirty="0" smtClean="0"/>
              <a:t>093004</a:t>
            </a:r>
            <a:endParaRPr lang="en-US" sz="1800" b="0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40" y="628650"/>
            <a:ext cx="5288320" cy="431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67" y="666946"/>
            <a:ext cx="33861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00" y="5350113"/>
            <a:ext cx="5067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2159703"/>
      </p:ext>
    </p:extLst>
  </p:cSld>
  <p:clrMapOvr>
    <a:masterClrMapping/>
  </p:clrMapOvr>
  <p:transition advTm="76352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0A2105C6-DC63-4976-826D-F0342F3CABBE}" type="slidenum">
              <a:rPr lang="fr-FR" sz="1200" b="0"/>
              <a:pPr/>
              <a:t>22</a:t>
            </a:fld>
            <a:endParaRPr lang="fr-FR" sz="1200" b="0"/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0" y="0"/>
            <a:ext cx="9144000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2800"/>
              <a:t>Inclusive Structure Function in the Resonance Region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59" y="847724"/>
            <a:ext cx="3251185" cy="482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792163"/>
            <a:ext cx="4805363" cy="546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301664" y="5833489"/>
            <a:ext cx="36750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600" b="0" dirty="0">
                <a:ea typeface="ＭＳ Ｐゴシック" pitchFamily="-110" charset="-128"/>
              </a:rPr>
              <a:t>P. </a:t>
            </a:r>
            <a:r>
              <a:rPr lang="en-US" sz="1600" b="0" dirty="0" err="1">
                <a:ea typeface="ＭＳ Ｐゴシック" pitchFamily="-110" charset="-128"/>
              </a:rPr>
              <a:t>Stoler</a:t>
            </a:r>
            <a:r>
              <a:rPr lang="en-US" sz="1600" b="0" dirty="0">
                <a:ea typeface="ＭＳ Ｐゴシック" pitchFamily="-110" charset="-128"/>
              </a:rPr>
              <a:t>, PRPLCM 226, 3 (1993) 103-171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93269" y="3252596"/>
            <a:ext cx="863057" cy="215444"/>
          </a:xfrm>
          <a:prstGeom prst="rect">
            <a:avLst/>
          </a:prstGeom>
          <a:solidFill>
            <a:schemeClr val="bg1"/>
          </a:solidFill>
        </p:spPr>
        <p:txBody>
          <a:bodyPr wrap="none" lIns="182880" tIns="0" rIns="182880" bIns="0" rtlCol="0">
            <a:spAutoFit/>
          </a:bodyPr>
          <a:lstStyle/>
          <a:p>
            <a:r>
              <a:rPr lang="en-US" sz="1400" b="0" dirty="0" smtClean="0"/>
              <a:t>2</a:t>
            </a:r>
            <a:r>
              <a:rPr lang="en-US" sz="1400" b="0" baseline="30000" dirty="0" smtClean="0"/>
              <a:t>nd</a:t>
            </a:r>
            <a:r>
              <a:rPr lang="en-US" sz="1400" b="0" dirty="0" smtClean="0"/>
              <a:t> RR</a:t>
            </a:r>
            <a:endParaRPr lang="en-US" sz="14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7530213" y="4356340"/>
            <a:ext cx="843821" cy="215444"/>
          </a:xfrm>
          <a:prstGeom prst="rect">
            <a:avLst/>
          </a:prstGeom>
          <a:solidFill>
            <a:schemeClr val="bg1"/>
          </a:solidFill>
        </p:spPr>
        <p:txBody>
          <a:bodyPr wrap="none" lIns="182880" tIns="0" rIns="182880" bIns="0" rtlCol="0">
            <a:spAutoFit/>
          </a:bodyPr>
          <a:lstStyle/>
          <a:p>
            <a:r>
              <a:rPr lang="en-US" sz="1400" b="0" dirty="0" smtClean="0"/>
              <a:t>3</a:t>
            </a:r>
            <a:r>
              <a:rPr lang="en-US" sz="1400" b="0" baseline="30000" dirty="0" smtClean="0"/>
              <a:t>rd</a:t>
            </a:r>
            <a:r>
              <a:rPr lang="en-US" sz="1400" b="0" dirty="0" smtClean="0"/>
              <a:t> RR</a:t>
            </a:r>
            <a:endParaRPr lang="en-US" sz="1400" b="0" dirty="0"/>
          </a:p>
        </p:txBody>
      </p:sp>
      <p:sp>
        <p:nvSpPr>
          <p:cNvPr id="10" name="Line 21"/>
          <p:cNvSpPr>
            <a:spLocks noChangeShapeType="1"/>
          </p:cNvSpPr>
          <p:nvPr/>
        </p:nvSpPr>
        <p:spPr bwMode="auto">
          <a:xfrm>
            <a:off x="3318308" y="2056286"/>
            <a:ext cx="0" cy="2746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/>
          <a:lstStyle/>
          <a:p>
            <a:endParaRPr lang="en-US"/>
          </a:p>
        </p:txBody>
      </p:sp>
      <p:sp>
        <p:nvSpPr>
          <p:cNvPr id="11" name="Line 21"/>
          <p:cNvSpPr>
            <a:spLocks noChangeShapeType="1"/>
          </p:cNvSpPr>
          <p:nvPr/>
        </p:nvSpPr>
        <p:spPr bwMode="auto">
          <a:xfrm>
            <a:off x="1069254" y="5469123"/>
            <a:ext cx="0" cy="2746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/>
          <a:lstStyle/>
          <a:p>
            <a:endParaRPr lang="en-US"/>
          </a:p>
        </p:txBody>
      </p:sp>
      <p:sp>
        <p:nvSpPr>
          <p:cNvPr id="12" name="Line 21"/>
          <p:cNvSpPr>
            <a:spLocks noChangeShapeType="1"/>
          </p:cNvSpPr>
          <p:nvPr/>
        </p:nvSpPr>
        <p:spPr bwMode="auto">
          <a:xfrm>
            <a:off x="1175472" y="3598759"/>
            <a:ext cx="0" cy="2746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/>
          <a:lstStyle/>
          <a:p>
            <a:endParaRPr lang="en-US"/>
          </a:p>
        </p:txBody>
      </p:sp>
      <p:sp>
        <p:nvSpPr>
          <p:cNvPr id="13" name="Line 21"/>
          <p:cNvSpPr>
            <a:spLocks noChangeShapeType="1"/>
          </p:cNvSpPr>
          <p:nvPr/>
        </p:nvSpPr>
        <p:spPr bwMode="auto">
          <a:xfrm>
            <a:off x="912235" y="1200666"/>
            <a:ext cx="0" cy="2746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20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6D448059-D566-4328-A4F5-104E9AE93C53}" type="slidenum">
              <a:rPr lang="fr-FR" sz="1200" b="0"/>
              <a:pPr/>
              <a:t>23</a:t>
            </a:fld>
            <a:endParaRPr lang="fr-FR" sz="1200" b="0"/>
          </a:p>
        </p:txBody>
      </p:sp>
      <p:sp>
        <p:nvSpPr>
          <p:cNvPr id="27651" name="Content Placeholder 1"/>
          <p:cNvSpPr>
            <a:spLocks noGrp="1"/>
          </p:cNvSpPr>
          <p:nvPr>
            <p:ph idx="4294967295"/>
          </p:nvPr>
        </p:nvSpPr>
        <p:spPr>
          <a:xfrm>
            <a:off x="0" y="1588"/>
            <a:ext cx="9144000" cy="560387"/>
          </a:xfrm>
        </p:spPr>
        <p:txBody>
          <a:bodyPr tIns="0" bIns="137160"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rgbClr val="333399"/>
                </a:solidFill>
              </a:rPr>
              <a:t>N(1520)D</a:t>
            </a:r>
            <a:r>
              <a:rPr lang="en-US" sz="3600" b="1" baseline="-20000" smtClean="0">
                <a:solidFill>
                  <a:srgbClr val="333399"/>
                </a:solidFill>
              </a:rPr>
              <a:t>13</a:t>
            </a:r>
            <a:r>
              <a:rPr lang="en-US" sz="3600" b="1" smtClean="0">
                <a:solidFill>
                  <a:srgbClr val="333399"/>
                </a:solidFill>
              </a:rPr>
              <a:t> Helicity Asymmetry</a:t>
            </a:r>
          </a:p>
        </p:txBody>
      </p:sp>
      <p:pic>
        <p:nvPicPr>
          <p:cNvPr id="27652" name="Picture 7" descr="d13_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809625"/>
            <a:ext cx="5238750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Oval 8"/>
          <p:cNvSpPr>
            <a:spLocks noChangeAspect="1" noChangeArrowheads="1"/>
          </p:cNvSpPr>
          <p:nvPr/>
        </p:nvSpPr>
        <p:spPr bwMode="auto">
          <a:xfrm>
            <a:off x="3203575" y="5554663"/>
            <a:ext cx="165100" cy="1682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0" bIns="0" anchor="ctr"/>
          <a:lstStyle/>
          <a:p>
            <a:endParaRPr lang="en-US">
              <a:ea typeface="ＭＳ Ｐゴシック" pitchFamily="-110" charset="-128"/>
            </a:endParaRPr>
          </a:p>
        </p:txBody>
      </p:sp>
      <p:sp>
        <p:nvSpPr>
          <p:cNvPr id="27654" name="TextBox 9"/>
          <p:cNvSpPr txBox="1">
            <a:spLocks noChangeArrowheads="1"/>
          </p:cNvSpPr>
          <p:nvPr/>
        </p:nvSpPr>
        <p:spPr bwMode="auto">
          <a:xfrm>
            <a:off x="3260725" y="5457825"/>
            <a:ext cx="1363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tx1"/>
                </a:solidFill>
                <a:ea typeface="ＭＳ Ｐゴシック" pitchFamily="-110" charset="-128"/>
              </a:rPr>
              <a:t>world data</a:t>
            </a:r>
          </a:p>
        </p:txBody>
      </p:sp>
      <p:sp>
        <p:nvSpPr>
          <p:cNvPr id="27655" name="Text Box 9"/>
          <p:cNvSpPr txBox="1">
            <a:spLocks noChangeArrowheads="1"/>
          </p:cNvSpPr>
          <p:nvPr/>
        </p:nvSpPr>
        <p:spPr bwMode="auto">
          <a:xfrm rot="-5400000">
            <a:off x="-386556" y="1207294"/>
            <a:ext cx="1173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tx1"/>
                </a:solidFill>
              </a:rPr>
              <a:t>10</a:t>
            </a:r>
            <a:r>
              <a:rPr lang="en-US" sz="1600" baseline="30000">
                <a:solidFill>
                  <a:schemeClr val="tx1"/>
                </a:solidFill>
              </a:rPr>
              <a:t>-3</a:t>
            </a:r>
            <a:r>
              <a:rPr lang="en-US" sz="1600">
                <a:solidFill>
                  <a:schemeClr val="tx1"/>
                </a:solidFill>
              </a:rPr>
              <a:t> GeV</a:t>
            </a:r>
            <a:r>
              <a:rPr lang="en-US" sz="1600" baseline="30000">
                <a:solidFill>
                  <a:schemeClr val="tx1"/>
                </a:solidFill>
              </a:rPr>
              <a:t>-1/2</a:t>
            </a:r>
          </a:p>
        </p:txBody>
      </p:sp>
      <p:grpSp>
        <p:nvGrpSpPr>
          <p:cNvPr id="27656" name="Group 10"/>
          <p:cNvGrpSpPr>
            <a:grpSpLocks/>
          </p:cNvGrpSpPr>
          <p:nvPr/>
        </p:nvGrpSpPr>
        <p:grpSpPr bwMode="auto">
          <a:xfrm>
            <a:off x="461963" y="5969000"/>
            <a:ext cx="8324850" cy="379413"/>
            <a:chOff x="285" y="2866"/>
            <a:chExt cx="5244" cy="239"/>
          </a:xfrm>
        </p:grpSpPr>
        <p:sp>
          <p:nvSpPr>
            <p:cNvPr id="27670" name="AutoShape 9"/>
            <p:cNvSpPr>
              <a:spLocks noChangeArrowheads="1"/>
            </p:cNvSpPr>
            <p:nvPr/>
          </p:nvSpPr>
          <p:spPr bwMode="auto">
            <a:xfrm>
              <a:off x="285" y="2929"/>
              <a:ext cx="113" cy="113"/>
            </a:xfrm>
            <a:prstGeom prst="flowChartExtract">
              <a:avLst/>
            </a:prstGeom>
            <a:solidFill>
              <a:srgbClr val="00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ea typeface="ＭＳ Ｐゴシック" pitchFamily="-110" charset="-128"/>
              </a:endParaRPr>
            </a:p>
          </p:txBody>
        </p:sp>
        <p:sp>
          <p:nvSpPr>
            <p:cNvPr id="27671" name="Text Box 10"/>
            <p:cNvSpPr txBox="1">
              <a:spLocks noChangeArrowheads="1"/>
            </p:cNvSpPr>
            <p:nvPr/>
          </p:nvSpPr>
          <p:spPr bwMode="auto">
            <a:xfrm>
              <a:off x="1714" y="2866"/>
              <a:ext cx="11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>
                <a:spcBef>
                  <a:spcPct val="50000"/>
                </a:spcBef>
              </a:pPr>
              <a:r>
                <a:rPr kumimoji="1" lang="en-US" altLang="ko-KR" sz="1800" b="0">
                  <a:solidFill>
                    <a:schemeClr val="tx1"/>
                  </a:solidFill>
                  <a:ea typeface="굴림" charset="-127"/>
                  <a:cs typeface="ＭＳ Ｐゴシック" pitchFamily="-110" charset="-128"/>
                </a:rPr>
                <a:t> </a:t>
              </a:r>
              <a:r>
                <a:rPr kumimoji="1" lang="en-US" altLang="ko-KR" sz="1800" b="0">
                  <a:solidFill>
                    <a:srgbClr val="FF3300"/>
                  </a:solidFill>
                  <a:ea typeface="굴림" charset="-127"/>
                  <a:cs typeface="ＭＳ Ｐゴシック" pitchFamily="-110" charset="-128"/>
                </a:rPr>
                <a:t>N</a:t>
              </a:r>
              <a:r>
                <a:rPr kumimoji="1" lang="en-US" altLang="ko-KR" sz="1800" b="0">
                  <a:solidFill>
                    <a:srgbClr val="FF3300"/>
                  </a:solidFill>
                  <a:latin typeface="Symbol" pitchFamily="18" charset="2"/>
                  <a:ea typeface="굴림" charset="-127"/>
                  <a:cs typeface="ＭＳ Ｐゴシック" pitchFamily="-110" charset="-128"/>
                </a:rPr>
                <a:t>p</a:t>
              </a:r>
              <a:r>
                <a:rPr kumimoji="1" lang="en-US" altLang="ko-KR" sz="1800" b="0">
                  <a:solidFill>
                    <a:srgbClr val="FF3300"/>
                  </a:solidFill>
                  <a:ea typeface="굴림" charset="-127"/>
                  <a:cs typeface="ＭＳ Ｐゴシック" pitchFamily="-110" charset="-128"/>
                </a:rPr>
                <a:t>  (UIM, DR)</a:t>
              </a:r>
            </a:p>
          </p:txBody>
        </p:sp>
        <p:sp>
          <p:nvSpPr>
            <p:cNvPr id="27672" name="Text Box 11"/>
            <p:cNvSpPr txBox="1">
              <a:spLocks noChangeArrowheads="1"/>
            </p:cNvSpPr>
            <p:nvPr/>
          </p:nvSpPr>
          <p:spPr bwMode="auto">
            <a:xfrm>
              <a:off x="398" y="2868"/>
              <a:ext cx="11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>
                <a:spcBef>
                  <a:spcPct val="50000"/>
                </a:spcBef>
              </a:pPr>
              <a:r>
                <a:rPr kumimoji="1" lang="en-US" altLang="ko-KR" sz="1800" b="0">
                  <a:solidFill>
                    <a:schemeClr val="tx1"/>
                  </a:solidFill>
                  <a:ea typeface="굴림" charset="-127"/>
                  <a:cs typeface="ＭＳ Ｐゴシック" pitchFamily="-110" charset="-128"/>
                </a:rPr>
                <a:t>PDG estimation</a:t>
              </a:r>
            </a:p>
          </p:txBody>
        </p:sp>
        <p:sp>
          <p:nvSpPr>
            <p:cNvPr id="27673" name="Text Box 12"/>
            <p:cNvSpPr txBox="1">
              <a:spLocks noChangeArrowheads="1"/>
            </p:cNvSpPr>
            <p:nvPr/>
          </p:nvSpPr>
          <p:spPr bwMode="auto">
            <a:xfrm>
              <a:off x="2940" y="2874"/>
              <a:ext cx="182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>
                <a:spcBef>
                  <a:spcPct val="50000"/>
                </a:spcBef>
              </a:pPr>
              <a:r>
                <a:rPr kumimoji="1" lang="en-US" altLang="ko-KR" sz="1800" b="0">
                  <a:solidFill>
                    <a:srgbClr val="FF3300"/>
                  </a:solidFill>
                  <a:ea typeface="굴림" charset="-127"/>
                  <a:cs typeface="ＭＳ Ｐゴシック" pitchFamily="-110" charset="-128"/>
                </a:rPr>
                <a:t>N</a:t>
              </a:r>
              <a:r>
                <a:rPr kumimoji="1" lang="en-US" altLang="ko-KR" sz="1800" b="0">
                  <a:solidFill>
                    <a:srgbClr val="FF3300"/>
                  </a:solidFill>
                  <a:latin typeface="Symbol" pitchFamily="18" charset="2"/>
                  <a:ea typeface="굴림" charset="-127"/>
                  <a:cs typeface="ＭＳ Ｐゴシック" pitchFamily="-110" charset="-128"/>
                </a:rPr>
                <a:t>p</a:t>
              </a:r>
              <a:r>
                <a:rPr kumimoji="1" lang="en-US" altLang="ko-KR" sz="1800" b="0">
                  <a:solidFill>
                    <a:srgbClr val="FF3300"/>
                  </a:solidFill>
                  <a:ea typeface="굴림" charset="-127"/>
                  <a:cs typeface="ＭＳ Ｐゴシック" pitchFamily="-110" charset="-128"/>
                </a:rPr>
                <a:t>, N</a:t>
              </a:r>
              <a:r>
                <a:rPr kumimoji="1" lang="en-US" altLang="ko-KR" sz="1800" b="0">
                  <a:solidFill>
                    <a:srgbClr val="FF3300"/>
                  </a:solidFill>
                  <a:latin typeface="Symbol" pitchFamily="18" charset="2"/>
                  <a:ea typeface="굴림" charset="-127"/>
                  <a:cs typeface="ＭＳ Ｐゴシック" pitchFamily="-110" charset="-128"/>
                </a:rPr>
                <a:t>p</a:t>
              </a:r>
              <a:r>
                <a:rPr kumimoji="1" lang="de-DE" altLang="ko-KR" sz="1800" b="0">
                  <a:solidFill>
                    <a:srgbClr val="FF3300"/>
                  </a:solidFill>
                  <a:latin typeface="Symbol" pitchFamily="18" charset="2"/>
                  <a:ea typeface="굴림" charset="-127"/>
                  <a:cs typeface="ＭＳ Ｐゴシック" pitchFamily="-110" charset="-128"/>
                </a:rPr>
                <a:t>p</a:t>
              </a:r>
              <a:r>
                <a:rPr kumimoji="1" lang="en-US" altLang="ko-KR" sz="1800">
                  <a:solidFill>
                    <a:srgbClr val="FF3300"/>
                  </a:solidFill>
                  <a:ea typeface="굴림" charset="-127"/>
                  <a:cs typeface="ＭＳ Ｐゴシック" pitchFamily="-110" charset="-128"/>
                </a:rPr>
                <a:t> </a:t>
              </a:r>
              <a:r>
                <a:rPr kumimoji="1" lang="en-US" altLang="ko-KR" sz="1800" b="0">
                  <a:solidFill>
                    <a:srgbClr val="FF3300"/>
                  </a:solidFill>
                  <a:ea typeface="굴림" charset="-127"/>
                  <a:cs typeface="ＭＳ Ｐゴシック" pitchFamily="-110" charset="-128"/>
                </a:rPr>
                <a:t>combined analysis</a:t>
              </a:r>
            </a:p>
          </p:txBody>
        </p:sp>
        <p:sp>
          <p:nvSpPr>
            <p:cNvPr id="27674" name="Oval 20"/>
            <p:cNvSpPr>
              <a:spLocks noChangeArrowheads="1"/>
            </p:cNvSpPr>
            <p:nvPr/>
          </p:nvSpPr>
          <p:spPr bwMode="auto">
            <a:xfrm>
              <a:off x="1493" y="2929"/>
              <a:ext cx="113" cy="11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ea typeface="ＭＳ Ｐゴシック" pitchFamily="-110" charset="-128"/>
              </a:endParaRPr>
            </a:p>
          </p:txBody>
        </p:sp>
        <p:sp>
          <p:nvSpPr>
            <p:cNvPr id="27675" name="Rectangle 14"/>
            <p:cNvSpPr>
              <a:spLocks noChangeArrowheads="1"/>
            </p:cNvSpPr>
            <p:nvPr/>
          </p:nvSpPr>
          <p:spPr bwMode="auto">
            <a:xfrm>
              <a:off x="1648" y="2944"/>
              <a:ext cx="99" cy="9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ea typeface="ＭＳ Ｐゴシック" pitchFamily="-110" charset="-128"/>
              </a:endParaRPr>
            </a:p>
          </p:txBody>
        </p:sp>
        <p:sp>
          <p:nvSpPr>
            <p:cNvPr id="27676" name="TextBox 27"/>
            <p:cNvSpPr txBox="1">
              <a:spLocks noChangeArrowheads="1"/>
            </p:cNvSpPr>
            <p:nvPr/>
          </p:nvSpPr>
          <p:spPr bwMode="auto">
            <a:xfrm>
              <a:off x="4790" y="2871"/>
              <a:ext cx="739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1800" b="0">
                  <a:solidFill>
                    <a:schemeClr val="tx1"/>
                  </a:solidFill>
                  <a:ea typeface="ＭＳ Ｐゴシック" pitchFamily="-110" charset="-128"/>
                </a:rPr>
                <a:t> </a:t>
              </a:r>
              <a:r>
                <a:rPr lang="en-US" sz="1800" b="0">
                  <a:solidFill>
                    <a:srgbClr val="3366FF"/>
                  </a:solidFill>
                  <a:ea typeface="ＭＳ Ｐゴシック" pitchFamily="-110" charset="-128"/>
                </a:rPr>
                <a:t>N</a:t>
              </a:r>
              <a:r>
                <a:rPr lang="en-US" sz="1800" b="0">
                  <a:solidFill>
                    <a:srgbClr val="3366FF"/>
                  </a:solidFill>
                  <a:latin typeface="Symbol" pitchFamily="18" charset="2"/>
                  <a:ea typeface="ＭＳ Ｐゴシック" pitchFamily="-110" charset="-128"/>
                </a:rPr>
                <a:t>pp</a:t>
              </a:r>
              <a:r>
                <a:rPr lang="en-US" sz="1800" b="0">
                  <a:solidFill>
                    <a:srgbClr val="3366FF"/>
                  </a:solidFill>
                  <a:ea typeface="ＭＳ Ｐゴシック" pitchFamily="-110" charset="-128"/>
                </a:rPr>
                <a:t> (JM)</a:t>
              </a:r>
            </a:p>
          </p:txBody>
        </p:sp>
        <p:sp>
          <p:nvSpPr>
            <p:cNvPr id="27677" name="Rectangle 18"/>
            <p:cNvSpPr>
              <a:spLocks noChangeArrowheads="1"/>
            </p:cNvSpPr>
            <p:nvPr/>
          </p:nvSpPr>
          <p:spPr bwMode="auto">
            <a:xfrm>
              <a:off x="2841" y="2951"/>
              <a:ext cx="99" cy="91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27678" name="Rectangle 19"/>
            <p:cNvSpPr>
              <a:spLocks noChangeArrowheads="1"/>
            </p:cNvSpPr>
            <p:nvPr/>
          </p:nvSpPr>
          <p:spPr bwMode="auto">
            <a:xfrm>
              <a:off x="4724" y="2951"/>
              <a:ext cx="99" cy="91"/>
            </a:xfrm>
            <a:prstGeom prst="rect">
              <a:avLst/>
            </a:prstGeom>
            <a:noFill/>
            <a:ln w="19050" algn="ctr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 anchor="ctr"/>
            <a:lstStyle/>
            <a:p>
              <a:endParaRPr lang="en-US"/>
            </a:p>
          </p:txBody>
        </p:sp>
      </p:grpSp>
      <p:grpSp>
        <p:nvGrpSpPr>
          <p:cNvPr id="27657" name="Group 21"/>
          <p:cNvGrpSpPr>
            <a:grpSpLocks/>
          </p:cNvGrpSpPr>
          <p:nvPr/>
        </p:nvGrpSpPr>
        <p:grpSpPr bwMode="auto">
          <a:xfrm>
            <a:off x="6323013" y="862013"/>
            <a:ext cx="2159000" cy="785812"/>
            <a:chOff x="118" y="466"/>
            <a:chExt cx="1360" cy="495"/>
          </a:xfrm>
        </p:grpSpPr>
        <p:sp>
          <p:nvSpPr>
            <p:cNvPr id="27666" name="Text Box 22"/>
            <p:cNvSpPr txBox="1">
              <a:spLocks noChangeArrowheads="1"/>
            </p:cNvSpPr>
            <p:nvPr/>
          </p:nvSpPr>
          <p:spPr bwMode="auto">
            <a:xfrm>
              <a:off x="118" y="610"/>
              <a:ext cx="5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2000"/>
                <a:t>A</a:t>
              </a:r>
              <a:r>
                <a:rPr lang="en-US" sz="2000" baseline="-25000"/>
                <a:t>hel</a:t>
              </a:r>
              <a:r>
                <a:rPr lang="en-US" sz="2000"/>
                <a:t> =</a:t>
              </a:r>
              <a:r>
                <a:rPr lang="en-US" sz="2000" b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7667" name="Text Box 23"/>
            <p:cNvSpPr txBox="1">
              <a:spLocks noChangeArrowheads="1"/>
            </p:cNvSpPr>
            <p:nvPr/>
          </p:nvSpPr>
          <p:spPr bwMode="auto">
            <a:xfrm>
              <a:off x="604" y="466"/>
              <a:ext cx="86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2000"/>
                <a:t>A</a:t>
              </a:r>
              <a:r>
                <a:rPr lang="en-US" sz="2000" baseline="-25000"/>
                <a:t>1/2</a:t>
              </a:r>
              <a:r>
                <a:rPr lang="en-US" sz="2000" baseline="30000"/>
                <a:t>2 </a:t>
              </a:r>
              <a:r>
                <a:rPr lang="en-US" sz="2000"/>
                <a:t>– A</a:t>
              </a:r>
              <a:r>
                <a:rPr lang="en-US" sz="2000" baseline="-25000"/>
                <a:t>3/2</a:t>
              </a:r>
              <a:r>
                <a:rPr lang="en-US" sz="2000" baseline="30000"/>
                <a:t>2</a:t>
              </a:r>
            </a:p>
          </p:txBody>
        </p:sp>
        <p:sp>
          <p:nvSpPr>
            <p:cNvPr id="27668" name="Text Box 24"/>
            <p:cNvSpPr txBox="1">
              <a:spLocks noChangeArrowheads="1"/>
            </p:cNvSpPr>
            <p:nvPr/>
          </p:nvSpPr>
          <p:spPr bwMode="auto">
            <a:xfrm>
              <a:off x="604" y="711"/>
              <a:ext cx="87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2000"/>
                <a:t>A</a:t>
              </a:r>
              <a:r>
                <a:rPr lang="en-US" sz="2000" baseline="-25000"/>
                <a:t>1/2</a:t>
              </a:r>
              <a:r>
                <a:rPr lang="en-US" sz="2000" baseline="30000"/>
                <a:t>2 </a:t>
              </a:r>
              <a:r>
                <a:rPr lang="en-US" sz="2000"/>
                <a:t>+ A</a:t>
              </a:r>
              <a:r>
                <a:rPr lang="en-US" sz="2000" baseline="-25000"/>
                <a:t>3/2</a:t>
              </a:r>
              <a:r>
                <a:rPr lang="en-US" sz="2000" baseline="30000"/>
                <a:t>2</a:t>
              </a:r>
            </a:p>
          </p:txBody>
        </p:sp>
        <p:sp>
          <p:nvSpPr>
            <p:cNvPr id="27669" name="Line 25"/>
            <p:cNvSpPr>
              <a:spLocks noChangeShapeType="1"/>
            </p:cNvSpPr>
            <p:nvPr/>
          </p:nvSpPr>
          <p:spPr bwMode="auto">
            <a:xfrm>
              <a:off x="614" y="739"/>
              <a:ext cx="816" cy="0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46941" name="Group 29"/>
          <p:cNvGrpSpPr>
            <a:grpSpLocks/>
          </p:cNvGrpSpPr>
          <p:nvPr/>
        </p:nvGrpSpPr>
        <p:grpSpPr bwMode="auto">
          <a:xfrm>
            <a:off x="6135688" y="1916113"/>
            <a:ext cx="2820987" cy="4010025"/>
            <a:chOff x="3865" y="1207"/>
            <a:chExt cx="1777" cy="2526"/>
          </a:xfrm>
        </p:grpSpPr>
        <p:pic>
          <p:nvPicPr>
            <p:cNvPr id="27662" name="Picture 20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5" y="2933"/>
              <a:ext cx="1777" cy="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63" name="Picture 2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7" y="1592"/>
              <a:ext cx="1651" cy="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664" name="Text Box 27"/>
            <p:cNvSpPr txBox="1">
              <a:spLocks noChangeArrowheads="1"/>
            </p:cNvSpPr>
            <p:nvPr/>
          </p:nvSpPr>
          <p:spPr bwMode="auto">
            <a:xfrm>
              <a:off x="4680" y="1207"/>
              <a:ext cx="36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/>
                <a:t>A</a:t>
              </a:r>
              <a:r>
                <a:rPr lang="en-US" sz="2000" baseline="-25000"/>
                <a:t>1/2</a:t>
              </a:r>
            </a:p>
          </p:txBody>
        </p:sp>
        <p:sp>
          <p:nvSpPr>
            <p:cNvPr id="27665" name="Text Box 28"/>
            <p:cNvSpPr txBox="1">
              <a:spLocks noChangeArrowheads="1"/>
            </p:cNvSpPr>
            <p:nvPr/>
          </p:nvSpPr>
          <p:spPr bwMode="auto">
            <a:xfrm>
              <a:off x="4694" y="2526"/>
              <a:ext cx="36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/>
                <a:t>A</a:t>
              </a:r>
              <a:r>
                <a:rPr lang="en-US" sz="2000" baseline="-25000"/>
                <a:t>3/2</a:t>
              </a:r>
            </a:p>
          </p:txBody>
        </p:sp>
      </p:grpSp>
      <p:grpSp>
        <p:nvGrpSpPr>
          <p:cNvPr id="1446944" name="Group 32"/>
          <p:cNvGrpSpPr>
            <a:grpSpLocks/>
          </p:cNvGrpSpPr>
          <p:nvPr/>
        </p:nvGrpSpPr>
        <p:grpSpPr bwMode="auto">
          <a:xfrm>
            <a:off x="4491038" y="2627313"/>
            <a:ext cx="4413250" cy="3754437"/>
            <a:chOff x="2829" y="1655"/>
            <a:chExt cx="2780" cy="2365"/>
          </a:xfrm>
        </p:grpSpPr>
        <p:pic>
          <p:nvPicPr>
            <p:cNvPr id="27660" name="Picture 30" descr="b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9" y="2105"/>
              <a:ext cx="2759" cy="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1" name="Text Box 31"/>
            <p:cNvSpPr txBox="1">
              <a:spLocks noChangeArrowheads="1"/>
            </p:cNvSpPr>
            <p:nvPr/>
          </p:nvSpPr>
          <p:spPr bwMode="auto">
            <a:xfrm>
              <a:off x="4925" y="1655"/>
              <a:ext cx="684" cy="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0" dirty="0"/>
                <a:t>L. </a:t>
              </a:r>
              <a:r>
                <a:rPr lang="en-US" sz="2000" b="0" dirty="0" err="1"/>
                <a:t>Tiator</a:t>
              </a:r>
              <a:endParaRPr lang="en-US" sz="2000" b="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46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46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46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6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46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46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p13_a32_aps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7155" y="2925069"/>
            <a:ext cx="2834640" cy="2834640"/>
          </a:xfrm>
          <a:prstGeom prst="rect">
            <a:avLst/>
          </a:prstGeom>
        </p:spPr>
      </p:pic>
      <p:pic>
        <p:nvPicPr>
          <p:cNvPr id="51" name="Picture 50" descr="d33_a32_aps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0866" y="2925069"/>
            <a:ext cx="2834640" cy="2834640"/>
          </a:xfrm>
          <a:prstGeom prst="rect">
            <a:avLst/>
          </a:prstGeom>
        </p:spPr>
      </p:pic>
      <p:pic>
        <p:nvPicPr>
          <p:cNvPr id="46" name="Picture 45" descr="p13_a12_aps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85755" y="457200"/>
            <a:ext cx="2606040" cy="2606040"/>
          </a:xfrm>
          <a:prstGeom prst="rect">
            <a:avLst/>
          </a:prstGeom>
        </p:spPr>
      </p:pic>
      <p:pic>
        <p:nvPicPr>
          <p:cNvPr id="58" name="Picture 57" descr="s31_s12_aps.eps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71816" y="2960701"/>
            <a:ext cx="2841825" cy="2841825"/>
          </a:xfrm>
          <a:prstGeom prst="rect">
            <a:avLst/>
          </a:prstGeom>
        </p:spPr>
      </p:pic>
      <p:pic>
        <p:nvPicPr>
          <p:cNvPr id="56" name="Picture 55" descr="s31_a12_aps.eps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87726" y="428016"/>
            <a:ext cx="2625915" cy="2625915"/>
          </a:xfrm>
          <a:prstGeom prst="rect">
            <a:avLst/>
          </a:prstGeom>
        </p:spPr>
      </p:pic>
      <p:pic>
        <p:nvPicPr>
          <p:cNvPr id="50" name="Picture 49" descr="d33_a12_aps.eps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30866" y="428016"/>
            <a:ext cx="2834640" cy="283464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523643" y="812871"/>
            <a:ext cx="1563687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800" b="1" dirty="0">
                <a:latin typeface="+mn-lt"/>
                <a:ea typeface="Lucida Grande"/>
                <a:cs typeface="Lucida Grande"/>
              </a:rPr>
              <a:t>Δ</a:t>
            </a:r>
            <a:r>
              <a:rPr lang="en-US" sz="1800" b="1" dirty="0">
                <a:latin typeface="+mn-lt"/>
                <a:cs typeface="Comic Sans MS"/>
              </a:rPr>
              <a:t>(1700)D</a:t>
            </a:r>
            <a:r>
              <a:rPr lang="en-US" sz="1800" b="1" baseline="-25000" dirty="0">
                <a:latin typeface="+mn-lt"/>
                <a:cs typeface="Comic Sans MS"/>
              </a:rPr>
              <a:t>33</a:t>
            </a:r>
            <a:endParaRPr lang="en-US" sz="1800" b="1" dirty="0">
              <a:latin typeface="+mn-lt"/>
              <a:cs typeface="Comic Sans MS"/>
            </a:endParaRPr>
          </a:p>
        </p:txBody>
      </p:sp>
      <p:cxnSp>
        <p:nvCxnSpPr>
          <p:cNvPr id="80902" name="Straight Connector 24"/>
          <p:cNvCxnSpPr>
            <a:cxnSpLocks noChangeShapeType="1"/>
          </p:cNvCxnSpPr>
          <p:nvPr/>
        </p:nvCxnSpPr>
        <p:spPr bwMode="auto">
          <a:xfrm rot="10800000">
            <a:off x="4030866" y="3812249"/>
            <a:ext cx="222250" cy="1587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80903" name="Straight Connector 26"/>
          <p:cNvCxnSpPr>
            <a:cxnSpLocks noChangeShapeType="1"/>
          </p:cNvCxnSpPr>
          <p:nvPr/>
        </p:nvCxnSpPr>
        <p:spPr bwMode="auto">
          <a:xfrm>
            <a:off x="5729288" y="0"/>
            <a:ext cx="914400" cy="9144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80904" name="Text Box 30"/>
          <p:cNvSpPr txBox="1">
            <a:spLocks noChangeArrowheads="1"/>
          </p:cNvSpPr>
          <p:nvPr/>
        </p:nvSpPr>
        <p:spPr bwMode="auto">
          <a:xfrm>
            <a:off x="2545278" y="1152533"/>
            <a:ext cx="669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dirty="0"/>
              <a:t>A</a:t>
            </a:r>
            <a:r>
              <a:rPr lang="en-US" sz="2400" baseline="-25000" dirty="0"/>
              <a:t>1/2</a:t>
            </a:r>
            <a:endParaRPr lang="ru-RU" sz="2400" baseline="-25000" dirty="0"/>
          </a:p>
        </p:txBody>
      </p:sp>
      <p:sp>
        <p:nvSpPr>
          <p:cNvPr id="80905" name="Text Box 31"/>
          <p:cNvSpPr txBox="1">
            <a:spLocks noChangeArrowheads="1"/>
          </p:cNvSpPr>
          <p:nvPr/>
        </p:nvSpPr>
        <p:spPr bwMode="auto">
          <a:xfrm>
            <a:off x="4998365" y="1167540"/>
            <a:ext cx="6751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dirty="0" smtClean="0"/>
              <a:t>A</a:t>
            </a:r>
            <a:r>
              <a:rPr lang="en-US" sz="2400" baseline="-25000" dirty="0"/>
              <a:t>1</a:t>
            </a:r>
            <a:r>
              <a:rPr lang="en-US" sz="2400" baseline="-25000" dirty="0" smtClean="0"/>
              <a:t>/2</a:t>
            </a:r>
            <a:endParaRPr lang="ru-RU" sz="2400" baseline="-25000" dirty="0"/>
          </a:p>
        </p:txBody>
      </p:sp>
      <p:sp>
        <p:nvSpPr>
          <p:cNvPr id="80906" name="Text Box 32"/>
          <p:cNvSpPr txBox="1">
            <a:spLocks noChangeArrowheads="1"/>
          </p:cNvSpPr>
          <p:nvPr/>
        </p:nvSpPr>
        <p:spPr bwMode="auto">
          <a:xfrm>
            <a:off x="7988255" y="1163191"/>
            <a:ext cx="6751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dirty="0"/>
              <a:t>A</a:t>
            </a:r>
            <a:r>
              <a:rPr lang="en-US" sz="2400" baseline="-25000" dirty="0" smtClean="0"/>
              <a:t>1/2</a:t>
            </a:r>
            <a:endParaRPr lang="ru-RU" sz="2400" baseline="-25000" dirty="0"/>
          </a:p>
        </p:txBody>
      </p:sp>
      <p:sp>
        <p:nvSpPr>
          <p:cNvPr id="80907" name="Rectangle 35"/>
          <p:cNvSpPr>
            <a:spLocks noChangeArrowheads="1"/>
          </p:cNvSpPr>
          <p:nvPr/>
        </p:nvSpPr>
        <p:spPr bwMode="auto">
          <a:xfrm>
            <a:off x="0" y="5618698"/>
            <a:ext cx="9144000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l" eaLnBrk="0" hangingPunct="0">
              <a:buFont typeface="Wingdings" pitchFamily="2" charset="2"/>
              <a:buChar char="Ø"/>
            </a:pPr>
            <a:r>
              <a:rPr lang="en-US" sz="1800" b="0" dirty="0" err="1" smtClean="0">
                <a:latin typeface="Symbol" pitchFamily="18" charset="2"/>
              </a:rPr>
              <a:t>p</a:t>
            </a:r>
            <a:r>
              <a:rPr lang="en-US" sz="1800" b="0" baseline="30000" dirty="0" err="1" smtClean="0">
                <a:latin typeface="Symbol" pitchFamily="18" charset="2"/>
              </a:rPr>
              <a:t>+</a:t>
            </a:r>
            <a:r>
              <a:rPr lang="en-US" sz="1800" b="0" dirty="0" err="1" smtClean="0">
                <a:latin typeface="Symbol" pitchFamily="18" charset="2"/>
              </a:rPr>
              <a:t>p</a:t>
            </a:r>
            <a:r>
              <a:rPr lang="en-US" sz="1800" b="0" baseline="30000" dirty="0" err="1" smtClean="0">
                <a:latin typeface="Symbol" pitchFamily="18" charset="2"/>
              </a:rPr>
              <a:t>-</a:t>
            </a:r>
            <a:r>
              <a:rPr lang="en-US" sz="1800" b="0" dirty="0" err="1" smtClean="0"/>
              <a:t>p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electroproduction</a:t>
            </a:r>
            <a:r>
              <a:rPr lang="en-US" sz="1800" b="0" dirty="0" smtClean="0"/>
              <a:t> channel  provided first preliminary </a:t>
            </a:r>
            <a:r>
              <a:rPr lang="en-US" sz="1800" b="0" dirty="0"/>
              <a:t>results on </a:t>
            </a:r>
            <a:r>
              <a:rPr lang="en-US" sz="1800" b="0" dirty="0" smtClean="0"/>
              <a:t> S</a:t>
            </a:r>
            <a:r>
              <a:rPr lang="en-US" sz="1800" b="0" baseline="-25000" dirty="0" smtClean="0"/>
              <a:t>31</a:t>
            </a:r>
            <a:r>
              <a:rPr lang="en-US" sz="1800" b="0" dirty="0" smtClean="0"/>
              <a:t>(1620), S</a:t>
            </a:r>
            <a:r>
              <a:rPr lang="en-US" sz="1800" b="0" baseline="-25000" dirty="0" smtClean="0"/>
              <a:t>11</a:t>
            </a:r>
            <a:r>
              <a:rPr lang="en-US" sz="1800" b="0" dirty="0" smtClean="0"/>
              <a:t>(1650</a:t>
            </a:r>
            <a:r>
              <a:rPr lang="en-US" sz="1800" b="0" dirty="0"/>
              <a:t>), </a:t>
            </a:r>
            <a:r>
              <a:rPr lang="en-US" sz="1800" b="0" dirty="0" smtClean="0"/>
              <a:t>F</a:t>
            </a:r>
            <a:r>
              <a:rPr lang="en-US" sz="1800" b="0" baseline="-25000" dirty="0"/>
              <a:t>1</a:t>
            </a:r>
            <a:r>
              <a:rPr lang="en-US" sz="1800" b="0" baseline="-25000" dirty="0" smtClean="0"/>
              <a:t>5</a:t>
            </a:r>
            <a:r>
              <a:rPr lang="en-US" sz="1800" b="0" dirty="0" smtClean="0"/>
              <a:t>(1685), D</a:t>
            </a:r>
            <a:r>
              <a:rPr lang="en-US" sz="1800" b="0" baseline="-25000" dirty="0" smtClean="0"/>
              <a:t>33</a:t>
            </a:r>
            <a:r>
              <a:rPr lang="en-US" sz="1800" b="0" dirty="0" smtClean="0"/>
              <a:t>(1700</a:t>
            </a:r>
            <a:r>
              <a:rPr lang="en-US" sz="1800" b="0" dirty="0"/>
              <a:t>) </a:t>
            </a:r>
            <a:r>
              <a:rPr lang="en-US" sz="1800" b="0" dirty="0" smtClean="0"/>
              <a:t>, and P</a:t>
            </a:r>
            <a:r>
              <a:rPr lang="en-US" sz="1800" b="0" baseline="-25000" dirty="0" smtClean="0"/>
              <a:t>13</a:t>
            </a:r>
            <a:r>
              <a:rPr lang="en-US" sz="1800" b="0" dirty="0" smtClean="0"/>
              <a:t>(1720) </a:t>
            </a:r>
            <a:r>
              <a:rPr lang="en-US" sz="1800" b="0" dirty="0" err="1" smtClean="0"/>
              <a:t>electrocouplings</a:t>
            </a:r>
            <a:r>
              <a:rPr lang="en-US" sz="1800" b="0" dirty="0" smtClean="0"/>
              <a:t> </a:t>
            </a:r>
            <a:r>
              <a:rPr lang="en-US" sz="1800" b="0" dirty="0"/>
              <a:t>of a good </a:t>
            </a:r>
            <a:r>
              <a:rPr lang="en-US" sz="1800" b="0" dirty="0" smtClean="0"/>
              <a:t>accuracy</a:t>
            </a:r>
          </a:p>
          <a:p>
            <a:pPr marL="285750" indent="-285750" algn="l" eaLnBrk="0" hangingPunct="0">
              <a:buFont typeface="Wingdings" pitchFamily="2" charset="2"/>
              <a:buChar char="Ø"/>
            </a:pPr>
            <a:r>
              <a:rPr lang="en-US" sz="1800" b="0" dirty="0" smtClean="0"/>
              <a:t>new features: a) S</a:t>
            </a:r>
            <a:r>
              <a:rPr lang="en-US" sz="1800" b="0" baseline="-25000" dirty="0" smtClean="0"/>
              <a:t>1/2</a:t>
            </a:r>
            <a:r>
              <a:rPr lang="en-US" sz="1800" b="0" dirty="0" smtClean="0"/>
              <a:t> dominance for S</a:t>
            </a:r>
            <a:r>
              <a:rPr lang="en-US" sz="1800" b="0" baseline="-25000" dirty="0" smtClean="0"/>
              <a:t>31</a:t>
            </a:r>
            <a:r>
              <a:rPr lang="en-US" sz="1800" b="0" dirty="0" smtClean="0"/>
              <a:t>(1620) and b) |A</a:t>
            </a:r>
            <a:r>
              <a:rPr lang="en-US" sz="1800" b="0" baseline="-25000" dirty="0" smtClean="0"/>
              <a:t>3/2</a:t>
            </a:r>
            <a:r>
              <a:rPr lang="en-US" sz="1800" b="0" dirty="0" smtClean="0"/>
              <a:t>| </a:t>
            </a:r>
            <a:r>
              <a:rPr lang="en-US" sz="1800" b="0" dirty="0" smtClean="0">
                <a:latin typeface="Arial"/>
                <a:cs typeface="Arial"/>
              </a:rPr>
              <a:t>≥</a:t>
            </a:r>
            <a:r>
              <a:rPr lang="en-US" sz="1800" b="0" dirty="0" smtClean="0"/>
              <a:t> |A</a:t>
            </a:r>
            <a:r>
              <a:rPr lang="en-US" sz="1800" b="0" baseline="-25000" dirty="0" smtClean="0"/>
              <a:t>1/2</a:t>
            </a:r>
            <a:r>
              <a:rPr lang="en-US" sz="1800" b="0" dirty="0" smtClean="0"/>
              <a:t>| for D</a:t>
            </a:r>
            <a:r>
              <a:rPr lang="en-US" sz="1800" b="0" baseline="-25000" dirty="0" smtClean="0"/>
              <a:t>33</a:t>
            </a:r>
            <a:r>
              <a:rPr lang="en-US" sz="1800" b="0" dirty="0" smtClean="0"/>
              <a:t>(1700) and P</a:t>
            </a:r>
            <a:r>
              <a:rPr lang="en-US" sz="1800" b="0" baseline="-25000" dirty="0" smtClean="0"/>
              <a:t>13</a:t>
            </a:r>
            <a:r>
              <a:rPr lang="en-US" sz="1800" b="0" dirty="0" smtClean="0"/>
              <a:t>(1720)</a:t>
            </a:r>
          </a:p>
        </p:txBody>
      </p:sp>
      <p:sp>
        <p:nvSpPr>
          <p:cNvPr id="80914" name="Oval 18"/>
          <p:cNvSpPr>
            <a:spLocks noChangeArrowheads="1"/>
          </p:cNvSpPr>
          <p:nvPr/>
        </p:nvSpPr>
        <p:spPr bwMode="auto">
          <a:xfrm>
            <a:off x="135141" y="1107722"/>
            <a:ext cx="171450" cy="17145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ru-RU"/>
          </a:p>
        </p:txBody>
      </p:sp>
      <p:cxnSp>
        <p:nvCxnSpPr>
          <p:cNvPr id="54" name="Straight Connector 53"/>
          <p:cNvCxnSpPr/>
          <p:nvPr/>
        </p:nvCxnSpPr>
        <p:spPr bwMode="auto">
          <a:xfrm rot="5400000">
            <a:off x="87674" y="1424586"/>
            <a:ext cx="274320" cy="1587"/>
          </a:xfrm>
          <a:prstGeom prst="line">
            <a:avLst/>
          </a:prstGeom>
          <a:ln w="412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Box 20"/>
          <p:cNvSpPr txBox="1">
            <a:spLocks noChangeArrowheads="1"/>
          </p:cNvSpPr>
          <p:nvPr/>
        </p:nvSpPr>
        <p:spPr bwMode="auto">
          <a:xfrm>
            <a:off x="347866" y="1011806"/>
            <a:ext cx="11737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000" b="0" dirty="0" err="1">
                <a:solidFill>
                  <a:schemeClr val="tx1"/>
                </a:solidFill>
                <a:cs typeface="+mn-cs"/>
              </a:rPr>
              <a:t>N</a:t>
            </a:r>
            <a:r>
              <a:rPr lang="en-US" sz="2000" b="0" dirty="0" err="1">
                <a:solidFill>
                  <a:schemeClr val="tx1"/>
                </a:solidFill>
                <a:latin typeface="Symbol" pitchFamily="18" charset="2"/>
                <a:cs typeface="+mn-cs"/>
              </a:rPr>
              <a:t>p</a:t>
            </a:r>
            <a:r>
              <a:rPr lang="en-US" sz="2000" b="0" dirty="0">
                <a:solidFill>
                  <a:schemeClr val="tx1"/>
                </a:solidFill>
                <a:latin typeface="Symbol" pitchFamily="18" charset="2"/>
                <a:cs typeface="+mn-cs"/>
              </a:rPr>
              <a:t> </a:t>
            </a:r>
            <a:r>
              <a:rPr lang="en-US" sz="2000" b="0" dirty="0">
                <a:solidFill>
                  <a:schemeClr val="tx1"/>
                </a:solidFill>
                <a:latin typeface="+mn-lt"/>
                <a:cs typeface="+mn-cs"/>
              </a:rPr>
              <a:t>world</a:t>
            </a:r>
          </a:p>
        </p:txBody>
      </p:sp>
      <p:cxnSp>
        <p:nvCxnSpPr>
          <p:cNvPr id="60" name="Straight Connector 59"/>
          <p:cNvCxnSpPr/>
          <p:nvPr/>
        </p:nvCxnSpPr>
        <p:spPr bwMode="auto">
          <a:xfrm rot="5400000">
            <a:off x="-67107" y="4732250"/>
            <a:ext cx="547688" cy="1588"/>
          </a:xfrm>
          <a:prstGeom prst="line">
            <a:avLst/>
          </a:prstGeom>
          <a:ln w="412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0922" name="Isosceles Triangle 60"/>
          <p:cNvSpPr>
            <a:spLocks noChangeArrowheads="1"/>
          </p:cNvSpPr>
          <p:nvPr/>
        </p:nvSpPr>
        <p:spPr bwMode="auto">
          <a:xfrm rot="10800000">
            <a:off x="65202" y="4661219"/>
            <a:ext cx="274638" cy="182562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2" name="TextBox 20"/>
          <p:cNvSpPr txBox="1">
            <a:spLocks noChangeArrowheads="1"/>
          </p:cNvSpPr>
          <p:nvPr/>
        </p:nvSpPr>
        <p:spPr bwMode="auto">
          <a:xfrm>
            <a:off x="355614" y="4357509"/>
            <a:ext cx="12330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000" b="0" dirty="0" err="1">
                <a:solidFill>
                  <a:schemeClr val="tx1"/>
                </a:solidFill>
                <a:cs typeface="+mn-cs"/>
              </a:rPr>
              <a:t>N</a:t>
            </a:r>
            <a:r>
              <a:rPr lang="en-US" sz="2000" b="0" dirty="0" err="1">
                <a:solidFill>
                  <a:schemeClr val="tx1"/>
                </a:solidFill>
                <a:latin typeface="Symbol" pitchFamily="18" charset="2"/>
                <a:cs typeface="+mn-cs"/>
              </a:rPr>
              <a:t>p</a:t>
            </a:r>
            <a:r>
              <a:rPr lang="en-US" sz="2000" b="0" dirty="0">
                <a:solidFill>
                  <a:schemeClr val="tx1"/>
                </a:solidFill>
                <a:latin typeface="Symbol" pitchFamily="18" charset="2"/>
                <a:cs typeface="+mn-cs"/>
              </a:rPr>
              <a:t> </a:t>
            </a:r>
            <a:r>
              <a:rPr lang="en-US" sz="2000" b="0" dirty="0">
                <a:solidFill>
                  <a:schemeClr val="tx1"/>
                </a:solidFill>
              </a:rPr>
              <a:t>CLAS</a:t>
            </a:r>
            <a:endParaRPr lang="en-US" sz="2000" b="0" dirty="0" smtClean="0">
              <a:solidFill>
                <a:schemeClr val="tx1"/>
              </a:solidFill>
              <a:latin typeface="Symbol" pitchFamily="18" charset="2"/>
            </a:endParaRPr>
          </a:p>
          <a:p>
            <a:pPr algn="l" eaLnBrk="0" hangingPunct="0">
              <a:defRPr/>
            </a:pPr>
            <a:r>
              <a:rPr lang="en-US" sz="2000" b="0" dirty="0" smtClean="0">
                <a:solidFill>
                  <a:schemeClr val="tx1"/>
                </a:solidFill>
                <a:latin typeface="Symbol" pitchFamily="18" charset="2"/>
                <a:cs typeface="+mn-cs"/>
              </a:rPr>
              <a:t>(</a:t>
            </a:r>
            <a:r>
              <a:rPr lang="en-US" sz="2000" b="0" dirty="0" smtClean="0">
                <a:solidFill>
                  <a:schemeClr val="tx1"/>
                </a:solidFill>
                <a:latin typeface="+mj-lt"/>
                <a:cs typeface="+mn-cs"/>
              </a:rPr>
              <a:t>Q</a:t>
            </a:r>
            <a:r>
              <a:rPr lang="en-US" sz="2000" b="0" baseline="30000" dirty="0" smtClean="0">
                <a:solidFill>
                  <a:schemeClr val="tx1"/>
                </a:solidFill>
                <a:latin typeface="+mj-lt"/>
                <a:cs typeface="+mn-cs"/>
              </a:rPr>
              <a:t>2</a:t>
            </a:r>
            <a:r>
              <a:rPr lang="en-US" sz="1000" b="0" dirty="0" smtClean="0">
                <a:solidFill>
                  <a:schemeClr val="tx1"/>
                </a:solidFill>
                <a:latin typeface="+mj-lt"/>
                <a:cs typeface="+mn-cs"/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latin typeface="Symbol" pitchFamily="18" charset="2"/>
              </a:rPr>
              <a:t>=</a:t>
            </a:r>
            <a:r>
              <a:rPr lang="en-US" sz="1000" b="0" dirty="0" smtClean="0">
                <a:solidFill>
                  <a:schemeClr val="tx1"/>
                </a:solidFill>
                <a:latin typeface="Symbol" pitchFamily="18" charset="2"/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latin typeface="+mj-lt"/>
                <a:cs typeface="+mn-cs"/>
              </a:rPr>
              <a:t>0) </a:t>
            </a:r>
          </a:p>
        </p:txBody>
      </p:sp>
      <p:sp>
        <p:nvSpPr>
          <p:cNvPr id="36" name="Text Box 30"/>
          <p:cNvSpPr txBox="1">
            <a:spLocks noChangeArrowheads="1"/>
          </p:cNvSpPr>
          <p:nvPr/>
        </p:nvSpPr>
        <p:spPr bwMode="auto">
          <a:xfrm>
            <a:off x="2597990" y="3509441"/>
            <a:ext cx="6751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dirty="0"/>
              <a:t>S</a:t>
            </a:r>
            <a:r>
              <a:rPr lang="en-US" sz="2400" baseline="-25000" dirty="0" smtClean="0"/>
              <a:t>1/2</a:t>
            </a:r>
            <a:endParaRPr lang="ru-RU" sz="2400" baseline="-25000" dirty="0"/>
          </a:p>
        </p:txBody>
      </p:sp>
      <p:sp>
        <p:nvSpPr>
          <p:cNvPr id="37" name="Text Box 30"/>
          <p:cNvSpPr txBox="1">
            <a:spLocks noChangeArrowheads="1"/>
          </p:cNvSpPr>
          <p:nvPr/>
        </p:nvSpPr>
        <p:spPr bwMode="auto">
          <a:xfrm>
            <a:off x="7371437" y="3573072"/>
            <a:ext cx="6751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dirty="0" smtClean="0"/>
              <a:t>A</a:t>
            </a:r>
            <a:r>
              <a:rPr lang="en-US" sz="2400" baseline="-25000" dirty="0" smtClean="0"/>
              <a:t>3/2</a:t>
            </a:r>
            <a:endParaRPr lang="ru-RU" sz="2400" baseline="-25000" dirty="0"/>
          </a:p>
        </p:txBody>
      </p:sp>
      <p:sp>
        <p:nvSpPr>
          <p:cNvPr id="40" name="TextBox 39"/>
          <p:cNvSpPr txBox="1"/>
          <p:nvPr/>
        </p:nvSpPr>
        <p:spPr>
          <a:xfrm>
            <a:off x="2134284" y="803143"/>
            <a:ext cx="1563687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800" b="1" dirty="0" smtClean="0">
                <a:latin typeface="Symbol" pitchFamily="18" charset="2"/>
                <a:cs typeface="Comic Sans MS"/>
              </a:rPr>
              <a:t>D</a:t>
            </a:r>
            <a:r>
              <a:rPr lang="en-US" sz="1800" b="1" dirty="0" smtClean="0">
                <a:latin typeface="+mn-lt"/>
                <a:cs typeface="Comic Sans MS"/>
              </a:rPr>
              <a:t>(1620)S</a:t>
            </a:r>
            <a:r>
              <a:rPr lang="en-US" sz="1800" b="1" baseline="-25000" dirty="0" smtClean="0">
                <a:latin typeface="+mn-lt"/>
                <a:cs typeface="Comic Sans MS"/>
              </a:rPr>
              <a:t>31</a:t>
            </a:r>
            <a:endParaRPr lang="en-US" sz="1800" b="1" dirty="0">
              <a:latin typeface="+mn-lt"/>
              <a:cs typeface="Comic Sans MS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-53772" y="2894951"/>
            <a:ext cx="547687" cy="1587"/>
          </a:xfrm>
          <a:prstGeom prst="line">
            <a:avLst/>
          </a:prstGeom>
          <a:ln w="41275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130667" y="2808044"/>
            <a:ext cx="171450" cy="185738"/>
          </a:xfrm>
          <a:prstGeom prst="rect">
            <a:avLst/>
          </a:prstGeom>
          <a:solidFill>
            <a:schemeClr val="accent2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ru-RU"/>
          </a:p>
        </p:txBody>
      </p:sp>
      <p:sp>
        <p:nvSpPr>
          <p:cNvPr id="44" name="TextBox 17"/>
          <p:cNvSpPr txBox="1">
            <a:spLocks noChangeArrowheads="1"/>
          </p:cNvSpPr>
          <p:nvPr/>
        </p:nvSpPr>
        <p:spPr bwMode="auto">
          <a:xfrm>
            <a:off x="340096" y="2536006"/>
            <a:ext cx="15081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en-US" sz="2000" b="0" dirty="0" err="1">
                <a:solidFill>
                  <a:schemeClr val="accent2"/>
                </a:solidFill>
                <a:cs typeface="+mn-cs"/>
              </a:rPr>
              <a:t>N</a:t>
            </a:r>
            <a:r>
              <a:rPr lang="en-US" sz="2000" b="0" dirty="0" err="1">
                <a:solidFill>
                  <a:schemeClr val="accent2"/>
                </a:solidFill>
                <a:latin typeface="Symbol" pitchFamily="18" charset="2"/>
                <a:cs typeface="+mn-cs"/>
              </a:rPr>
              <a:t>pp</a:t>
            </a:r>
            <a:r>
              <a:rPr lang="en-US" sz="2000" b="0" dirty="0">
                <a:solidFill>
                  <a:schemeClr val="accent2"/>
                </a:solidFill>
                <a:latin typeface="Symbol" pitchFamily="18" charset="2"/>
                <a:cs typeface="+mn-cs"/>
              </a:rPr>
              <a:t> </a:t>
            </a:r>
            <a:r>
              <a:rPr lang="en-US" sz="2000" b="0" dirty="0" smtClean="0">
                <a:solidFill>
                  <a:schemeClr val="accent2"/>
                </a:solidFill>
                <a:latin typeface="+mn-lt"/>
                <a:cs typeface="+mn-cs"/>
              </a:rPr>
              <a:t>CLAS</a:t>
            </a:r>
          </a:p>
          <a:p>
            <a:pPr algn="l" eaLnBrk="0" hangingPunct="0">
              <a:defRPr/>
            </a:pPr>
            <a:r>
              <a:rPr lang="en-US" sz="2000" b="0" dirty="0" smtClean="0">
                <a:solidFill>
                  <a:schemeClr val="accent2"/>
                </a:solidFill>
                <a:latin typeface="+mn-lt"/>
                <a:cs typeface="+mn-cs"/>
              </a:rPr>
              <a:t>preliminary</a:t>
            </a:r>
            <a:endParaRPr lang="en-US" sz="2000" b="0" dirty="0">
              <a:solidFill>
                <a:schemeClr val="accent2"/>
              </a:solidFill>
              <a:cs typeface="+mn-cs"/>
            </a:endParaRPr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5301552" y="3228090"/>
            <a:ext cx="6751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dirty="0" smtClean="0"/>
              <a:t>A</a:t>
            </a:r>
            <a:r>
              <a:rPr lang="en-US" sz="2400" baseline="-25000" dirty="0" smtClean="0"/>
              <a:t>3/2</a:t>
            </a:r>
            <a:endParaRPr lang="ru-RU" sz="2400" baseline="-25000" dirty="0"/>
          </a:p>
        </p:txBody>
      </p:sp>
      <p:sp>
        <p:nvSpPr>
          <p:cNvPr id="47" name="TextBox 46"/>
          <p:cNvSpPr txBox="1"/>
          <p:nvPr/>
        </p:nvSpPr>
        <p:spPr>
          <a:xfrm>
            <a:off x="7245323" y="810707"/>
            <a:ext cx="1563687" cy="3698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800" b="1" dirty="0" smtClean="0">
                <a:latin typeface="+mn-lt"/>
                <a:cs typeface="Comic Sans MS"/>
              </a:rPr>
              <a:t>N(1720)P</a:t>
            </a:r>
            <a:r>
              <a:rPr lang="en-US" sz="1800" b="1" baseline="-25000" dirty="0" smtClean="0">
                <a:latin typeface="+mn-lt"/>
                <a:cs typeface="Comic Sans MS"/>
              </a:rPr>
              <a:t>13</a:t>
            </a:r>
            <a:endParaRPr lang="en-US" sz="1800" b="1" dirty="0">
              <a:latin typeface="+mn-lt"/>
              <a:cs typeface="Comic Sans MS"/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 rot="5400000">
            <a:off x="84499" y="967386"/>
            <a:ext cx="274320" cy="1587"/>
          </a:xfrm>
          <a:prstGeom prst="line">
            <a:avLst/>
          </a:prstGeom>
          <a:ln w="412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 bwMode="auto">
          <a:xfrm>
            <a:off x="4581728" y="4893082"/>
            <a:ext cx="2011680" cy="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>
            <a:off x="4581728" y="2616226"/>
            <a:ext cx="2011680" cy="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1975688" y="2479066"/>
            <a:ext cx="2057400" cy="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itle 1"/>
          <p:cNvSpPr txBox="1">
            <a:spLocks/>
          </p:cNvSpPr>
          <p:nvPr/>
        </p:nvSpPr>
        <p:spPr bwMode="auto">
          <a:xfrm>
            <a:off x="457200" y="0"/>
            <a:ext cx="82296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sz="2800" kern="0" dirty="0" smtClean="0"/>
              <a:t>High-Lying </a:t>
            </a:r>
            <a:r>
              <a:rPr lang="en-US" sz="2800" kern="0" dirty="0"/>
              <a:t>R</a:t>
            </a:r>
            <a:r>
              <a:rPr lang="en-US" sz="2800" kern="0" dirty="0" smtClean="0"/>
              <a:t>esonance in </a:t>
            </a:r>
            <a:r>
              <a:rPr lang="en-US" sz="2800" kern="0" dirty="0" err="1" smtClean="0"/>
              <a:t>N</a:t>
            </a:r>
            <a:r>
              <a:rPr lang="en-US" sz="2800" kern="0" dirty="0" err="1" smtClean="0">
                <a:latin typeface="Symbol" pitchFamily="18" charset="2"/>
              </a:rPr>
              <a:t>pp</a:t>
            </a:r>
            <a:r>
              <a:rPr lang="en-US" sz="2800" kern="0" dirty="0" smtClean="0"/>
              <a:t> CLAS Data </a:t>
            </a:r>
            <a:r>
              <a:rPr lang="en-US" sz="2800" kern="0" dirty="0"/>
              <a:t>A</a:t>
            </a:r>
            <a:r>
              <a:rPr lang="en-US" sz="2800" kern="0" dirty="0" smtClean="0"/>
              <a:t>nalysis</a:t>
            </a: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3757614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079670DE-A98C-4229-9125-6E3290219948}" type="slidenum">
              <a:rPr lang="fr-FR" sz="1200" b="0"/>
              <a:pPr/>
              <a:t>25</a:t>
            </a:fld>
            <a:endParaRPr lang="fr-FR" sz="1200" b="0"/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381000" y="939800"/>
            <a:ext cx="838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9600" b="0" dirty="0" smtClean="0">
                <a:latin typeface="Symbol" pitchFamily="18" charset="2"/>
              </a:rPr>
              <a:t>g</a:t>
            </a:r>
            <a:r>
              <a:rPr lang="en-US" sz="9600" b="0" baseline="-25000" dirty="0" smtClean="0">
                <a:latin typeface="Symbol" pitchFamily="18" charset="2"/>
              </a:rPr>
              <a:t>n</a:t>
            </a:r>
            <a:r>
              <a:rPr lang="en-US" sz="9600" b="0" dirty="0" smtClean="0"/>
              <a:t>NN*</a:t>
            </a:r>
          </a:p>
          <a:p>
            <a:pPr marL="342900" indent="-342900">
              <a:spcBef>
                <a:spcPct val="20000"/>
              </a:spcBef>
            </a:pPr>
            <a:r>
              <a:rPr lang="en-US" sz="9600" b="0" dirty="0" smtClean="0"/>
              <a:t>Extraction</a:t>
            </a:r>
            <a:endParaRPr lang="en-US" sz="9600" b="0" dirty="0"/>
          </a:p>
        </p:txBody>
      </p:sp>
    </p:spTree>
    <p:extLst>
      <p:ext uri="{BB962C8B-B14F-4D97-AF65-F5344CB8AC3E}">
        <p14:creationId xmlns:p14="http://schemas.microsoft.com/office/powerpoint/2010/main" val="1166575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B42A1EC0-676B-4595-BE09-40C239BA7AD5}" type="slidenum">
              <a:rPr lang="fr-FR" sz="1200" b="0"/>
              <a:pPr/>
              <a:t>26</a:t>
            </a:fld>
            <a:endParaRPr lang="fr-FR" sz="1200" b="0"/>
          </a:p>
        </p:txBody>
      </p:sp>
      <p:sp>
        <p:nvSpPr>
          <p:cNvPr id="29699" name="Title 1"/>
          <p:cNvSpPr>
            <a:spLocks noGrp="1"/>
          </p:cNvSpPr>
          <p:nvPr>
            <p:ph type="title" idx="4294967295"/>
          </p:nvPr>
        </p:nvSpPr>
        <p:spPr>
          <a:xfrm>
            <a:off x="0" y="4763"/>
            <a:ext cx="9144000" cy="609600"/>
          </a:xfrm>
        </p:spPr>
        <p:txBody>
          <a:bodyPr tIns="45720" bIns="45720"/>
          <a:lstStyle/>
          <a:p>
            <a:pPr eaLnBrk="1" hangingPunct="1"/>
            <a:r>
              <a:rPr lang="en-US" sz="3600" smtClean="0"/>
              <a:t>Phenomenological Analyses</a:t>
            </a:r>
          </a:p>
        </p:txBody>
      </p:sp>
      <p:sp>
        <p:nvSpPr>
          <p:cNvPr id="29700" name="Content Placeholder 2"/>
          <p:cNvSpPr>
            <a:spLocks noGrp="1"/>
          </p:cNvSpPr>
          <p:nvPr>
            <p:ph idx="4294967295"/>
          </p:nvPr>
        </p:nvSpPr>
        <p:spPr>
          <a:xfrm>
            <a:off x="381000" y="1389063"/>
            <a:ext cx="8382000" cy="4376737"/>
          </a:xfrm>
        </p:spPr>
        <p:txBody>
          <a:bodyPr/>
          <a:lstStyle/>
          <a:p>
            <a:pPr eaLnBrk="1" hangingPunct="1">
              <a:buClr>
                <a:srgbClr val="333399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333399"/>
                </a:solidFill>
              </a:rPr>
              <a:t>Unitary Isobar Model (UIM) approach in single </a:t>
            </a:r>
            <a:r>
              <a:rPr lang="en-US" dirty="0" err="1" smtClean="0">
                <a:solidFill>
                  <a:srgbClr val="333399"/>
                </a:solidFill>
              </a:rPr>
              <a:t>pseudoscalar</a:t>
            </a:r>
            <a:r>
              <a:rPr lang="en-US" dirty="0" smtClean="0">
                <a:solidFill>
                  <a:srgbClr val="333399"/>
                </a:solidFill>
              </a:rPr>
              <a:t> meson production</a:t>
            </a:r>
          </a:p>
          <a:p>
            <a:pPr eaLnBrk="1" hangingPunct="1">
              <a:buClr>
                <a:srgbClr val="333399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333399"/>
                </a:solidFill>
              </a:rPr>
              <a:t>Fixed-</a:t>
            </a:r>
            <a:r>
              <a:rPr lang="en-US" i="1" dirty="0" smtClean="0">
                <a:solidFill>
                  <a:srgbClr val="333399"/>
                </a:solidFill>
              </a:rPr>
              <a:t>t</a:t>
            </a:r>
            <a:r>
              <a:rPr lang="en-US" dirty="0" smtClean="0">
                <a:solidFill>
                  <a:srgbClr val="333399"/>
                </a:solidFill>
              </a:rPr>
              <a:t> Dispersion Relations (DR)</a:t>
            </a:r>
          </a:p>
          <a:p>
            <a:pPr eaLnBrk="1" hangingPunct="1">
              <a:buClr>
                <a:srgbClr val="333399"/>
              </a:buClr>
              <a:buFont typeface="Wingdings" pitchFamily="2" charset="2"/>
              <a:buChar char="Ø"/>
            </a:pPr>
            <a:r>
              <a:rPr lang="en-US" dirty="0" err="1" smtClean="0">
                <a:solidFill>
                  <a:srgbClr val="333399"/>
                </a:solidFill>
              </a:rPr>
              <a:t>Unitarized</a:t>
            </a:r>
            <a:r>
              <a:rPr lang="en-US" dirty="0" smtClean="0">
                <a:solidFill>
                  <a:srgbClr val="333399"/>
                </a:solidFill>
              </a:rPr>
              <a:t> Isobar Model for Nππ final state (JM)</a:t>
            </a:r>
          </a:p>
          <a:p>
            <a:pPr eaLnBrk="1" hangingPunct="1">
              <a:buClr>
                <a:srgbClr val="333399"/>
              </a:buClr>
              <a:buFont typeface="Wingdings" pitchFamily="2" charset="2"/>
              <a:buChar char="Ø"/>
            </a:pPr>
            <a:endParaRPr lang="en-US" dirty="0" smtClean="0">
              <a:solidFill>
                <a:srgbClr val="333399"/>
              </a:solidFill>
            </a:endParaRPr>
          </a:p>
          <a:p>
            <a:pPr eaLnBrk="1" hangingPunct="1">
              <a:buClr>
                <a:srgbClr val="333399"/>
              </a:buClr>
              <a:buFont typeface="Wingdings" pitchFamily="2" charset="2"/>
              <a:buChar char="Ø"/>
            </a:pPr>
            <a:endParaRPr lang="en-US" dirty="0" smtClean="0">
              <a:solidFill>
                <a:srgbClr val="333399"/>
              </a:solidFill>
            </a:endParaRPr>
          </a:p>
          <a:p>
            <a:pPr eaLnBrk="1" hangingPunct="1">
              <a:buClr>
                <a:srgbClr val="333399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333399"/>
                </a:solidFill>
              </a:rPr>
              <a:t>Coupled-Channel Approach </a:t>
            </a:r>
            <a:endParaRPr lang="en-US" dirty="0">
              <a:solidFill>
                <a:srgbClr val="333399"/>
              </a:solidFill>
            </a:endParaRPr>
          </a:p>
          <a:p>
            <a:pPr marL="0" indent="0" eaLnBrk="1" hangingPunct="1">
              <a:buClr>
                <a:srgbClr val="333399"/>
              </a:buClr>
              <a:buNone/>
            </a:pPr>
            <a:r>
              <a:rPr lang="en-US" dirty="0" smtClean="0">
                <a:solidFill>
                  <a:srgbClr val="333399"/>
                </a:solidFill>
              </a:rPr>
              <a:t>    (EBAC, Argonne-Osaka, Georgia-</a:t>
            </a:r>
            <a:r>
              <a:rPr lang="en-US" dirty="0" err="1" smtClean="0">
                <a:solidFill>
                  <a:srgbClr val="333399"/>
                </a:solidFill>
              </a:rPr>
              <a:t>J</a:t>
            </a:r>
            <a:r>
              <a:rPr lang="en-US" dirty="0" err="1">
                <a:solidFill>
                  <a:srgbClr val="333399"/>
                </a:solidFill>
              </a:rPr>
              <a:t>ü</a:t>
            </a:r>
            <a:r>
              <a:rPr lang="en-US" dirty="0" err="1" smtClean="0">
                <a:solidFill>
                  <a:srgbClr val="333399"/>
                </a:solidFill>
              </a:rPr>
              <a:t>lich</a:t>
            </a:r>
            <a:r>
              <a:rPr lang="en-US" dirty="0" smtClean="0">
                <a:solidFill>
                  <a:srgbClr val="333399"/>
                </a:solidFill>
              </a:rPr>
              <a:t>)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733781" y="5781675"/>
            <a:ext cx="48699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Int. J. Mod. Phys. E, Vol. 22, 1330015 (2013) 1-99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724256" y="3676650"/>
            <a:ext cx="48699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Int. J. Mod. Phys. E, Vol. 22, 1330015 (2013) 1-99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10C30C71-ECC8-4EE9-B691-7B7BF67B92A2}" type="slidenum">
              <a:rPr lang="fr-FR" sz="1200" b="0"/>
              <a:pPr/>
              <a:t>27</a:t>
            </a:fld>
            <a:endParaRPr lang="fr-FR" sz="1200" b="0"/>
          </a:p>
        </p:txBody>
      </p:sp>
      <p:sp>
        <p:nvSpPr>
          <p:cNvPr id="30723" name="TextBox 23"/>
          <p:cNvSpPr txBox="1">
            <a:spLocks noChangeArrowheads="1"/>
          </p:cNvSpPr>
          <p:nvPr/>
        </p:nvSpPr>
        <p:spPr bwMode="auto">
          <a:xfrm>
            <a:off x="534988" y="1435100"/>
            <a:ext cx="81280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2800" b="0">
                <a:ea typeface="ＭＳ Ｐゴシック" pitchFamily="-110" charset="-128"/>
              </a:rPr>
              <a:t>Unitary Isobar Model (UIM)</a:t>
            </a:r>
          </a:p>
          <a:p>
            <a:pPr algn="l" eaLnBrk="1" hangingPunct="1"/>
            <a:r>
              <a:rPr lang="en-US" sz="2000" b="0">
                <a:ea typeface="ＭＳ Ｐゴシック" pitchFamily="-110" charset="-128"/>
              </a:rPr>
              <a:t>Nonresonant  amplitudes: gauge invariant Born terms consisting of </a:t>
            </a:r>
            <a:r>
              <a:rPr lang="en-US" sz="2000" b="0" i="1">
                <a:ea typeface="ＭＳ Ｐゴシック" pitchFamily="-110" charset="-128"/>
              </a:rPr>
              <a:t>t</a:t>
            </a:r>
            <a:r>
              <a:rPr lang="en-US" sz="2000" b="0">
                <a:ea typeface="ＭＳ Ｐゴシック" pitchFamily="-110" charset="-128"/>
              </a:rPr>
              <a:t>-channel exchanges and </a:t>
            </a:r>
            <a:r>
              <a:rPr lang="en-US" sz="2000" b="0" i="1">
                <a:ea typeface="ＭＳ Ｐゴシック" pitchFamily="-110" charset="-128"/>
              </a:rPr>
              <a:t>s</a:t>
            </a:r>
            <a:r>
              <a:rPr lang="en-US" sz="2000" b="0">
                <a:ea typeface="ＭＳ Ｐゴシック" pitchFamily="-110" charset="-128"/>
              </a:rPr>
              <a:t>- / </a:t>
            </a:r>
            <a:r>
              <a:rPr lang="en-US" sz="2000" b="0" i="1">
                <a:ea typeface="ＭＳ Ｐゴシック" pitchFamily="-110" charset="-128"/>
              </a:rPr>
              <a:t>u</a:t>
            </a:r>
            <a:r>
              <a:rPr lang="en-US" sz="2000" b="0">
                <a:ea typeface="ＭＳ Ｐゴシック" pitchFamily="-110" charset="-128"/>
              </a:rPr>
              <a:t>-channel nucleon terms, reggeized at high W. </a:t>
            </a:r>
          </a:p>
          <a:p>
            <a:pPr algn="l" eaLnBrk="1" hangingPunct="1"/>
            <a:r>
              <a:rPr lang="en-US" sz="2000" b="0"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2000" b="0">
                <a:ea typeface="ＭＳ Ｐゴシック" pitchFamily="-110" charset="-128"/>
              </a:rPr>
              <a:t>N rescattering processes in the final state are taken into account in a </a:t>
            </a:r>
          </a:p>
          <a:p>
            <a:pPr algn="l" eaLnBrk="1" hangingPunct="1"/>
            <a:r>
              <a:rPr lang="en-US" sz="2000" b="0">
                <a:ea typeface="ＭＳ Ｐゴシック" pitchFamily="-110" charset="-128"/>
              </a:rPr>
              <a:t>K-matrix approximation.</a:t>
            </a:r>
          </a:p>
          <a:p>
            <a:pPr algn="l" eaLnBrk="1" hangingPunct="1"/>
            <a:endParaRPr lang="en-US" sz="2000" b="0">
              <a:ea typeface="ＭＳ Ｐゴシック" pitchFamily="-110" charset="-128"/>
            </a:endParaRPr>
          </a:p>
          <a:p>
            <a:pPr algn="l" eaLnBrk="1" hangingPunct="1"/>
            <a:r>
              <a:rPr lang="en-US" sz="2800" b="0">
                <a:ea typeface="ＭＳ Ｐゴシック" pitchFamily="-110" charset="-128"/>
              </a:rPr>
              <a:t>Fixed-</a:t>
            </a:r>
            <a:r>
              <a:rPr lang="en-US" sz="2800" b="0" i="1">
                <a:ea typeface="ＭＳ Ｐゴシック" pitchFamily="-110" charset="-128"/>
              </a:rPr>
              <a:t>t</a:t>
            </a:r>
            <a:r>
              <a:rPr lang="en-US" sz="2800" b="0">
                <a:ea typeface="ＭＳ Ｐゴシック" pitchFamily="-110" charset="-128"/>
              </a:rPr>
              <a:t> Dispersion Relations (DR)</a:t>
            </a:r>
          </a:p>
          <a:p>
            <a:pPr algn="l" eaLnBrk="1" hangingPunct="1"/>
            <a:r>
              <a:rPr lang="en-US" sz="2000" b="0">
                <a:ea typeface="ＭＳ Ｐゴシック" pitchFamily="-110" charset="-128"/>
              </a:rPr>
              <a:t>Relates the real and the imaginary parts of the six invariant amplitudes in a model-independent way. The imaginary parts are dominated by resonance contributions.</a:t>
            </a:r>
          </a:p>
        </p:txBody>
      </p:sp>
      <p:sp>
        <p:nvSpPr>
          <p:cNvPr id="30724" name="Title 1"/>
          <p:cNvSpPr>
            <a:spLocks/>
          </p:cNvSpPr>
          <p:nvPr/>
        </p:nvSpPr>
        <p:spPr bwMode="auto">
          <a:xfrm>
            <a:off x="0" y="4763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2800"/>
              <a:t>Phenomenological Analyses in Single Meson Production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45237" y="5380038"/>
            <a:ext cx="765029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0" dirty="0" err="1">
                <a:solidFill>
                  <a:srgbClr val="993366"/>
                </a:solidFill>
                <a:ea typeface="ＭＳ Ｐゴシック" pitchFamily="-110" charset="-128"/>
              </a:rPr>
              <a:t>I.G.Aznauryan</a:t>
            </a:r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, Phys. Rev. C67, 015209 (2003</a:t>
            </a:r>
            <a:r>
              <a:rPr lang="en-US" sz="1800" b="0" dirty="0" smtClean="0">
                <a:solidFill>
                  <a:srgbClr val="993366"/>
                </a:solidFill>
                <a:ea typeface="ＭＳ Ｐゴシック" pitchFamily="-110" charset="-128"/>
              </a:rPr>
              <a:t>), </a:t>
            </a:r>
            <a:r>
              <a:rPr lang="en-US" sz="1800" b="0" dirty="0" err="1">
                <a:solidFill>
                  <a:srgbClr val="993366"/>
                </a:solidFill>
                <a:ea typeface="ＭＳ Ｐゴシック" pitchFamily="-110" charset="-128"/>
              </a:rPr>
              <a:t>Phys</a:t>
            </a:r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 Rev. C80, 055203 (2009</a:t>
            </a:r>
            <a:r>
              <a:rPr lang="en-US" sz="1800" b="0" dirty="0" smtClean="0">
                <a:solidFill>
                  <a:srgbClr val="993366"/>
                </a:solidFill>
                <a:ea typeface="ＭＳ Ｐゴシック" pitchFamily="-110" charset="-128"/>
              </a:rPr>
              <a:t>), </a:t>
            </a:r>
          </a:p>
          <a:p>
            <a:pPr eaLnBrk="1" hangingPunct="1"/>
            <a:r>
              <a:rPr lang="en-US" sz="1800" b="0" dirty="0" smtClean="0">
                <a:solidFill>
                  <a:srgbClr val="993366"/>
                </a:solidFill>
                <a:ea typeface="ＭＳ Ｐゴシック" pitchFamily="-110" charset="-128"/>
              </a:rPr>
              <a:t>or see </a:t>
            </a:r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Int. J. Mod. Phys. E, Vol. 22, 1330015 (2013) </a:t>
            </a:r>
            <a:r>
              <a:rPr lang="en-US" sz="1800" b="0" dirty="0" smtClean="0">
                <a:solidFill>
                  <a:srgbClr val="993366"/>
                </a:solidFill>
                <a:ea typeface="ＭＳ Ｐゴシック" pitchFamily="-110" charset="-128"/>
              </a:rPr>
              <a:t>1-99</a:t>
            </a:r>
            <a:endParaRPr lang="en-US" sz="1800" b="0" dirty="0">
              <a:solidFill>
                <a:srgbClr val="993366"/>
              </a:solidFill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6612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78C38743-BB90-4572-B76C-627B5DFE1D5A}" type="slidenum">
              <a:rPr lang="fr-FR" sz="1200" b="0"/>
              <a:pPr/>
              <a:t>28</a:t>
            </a:fld>
            <a:endParaRPr lang="fr-FR" sz="1200" b="0"/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0" y="80963"/>
            <a:ext cx="91440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080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>
                <a:ea typeface="ＭＳ Ｐゴシック" pitchFamily="-110" charset="-128"/>
              </a:rPr>
              <a:t>Legendre Moments of Unpolarized Structure Functions</a:t>
            </a:r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3963988" y="1023938"/>
            <a:ext cx="1611312" cy="406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2000" b="0">
                <a:ea typeface="ＭＳ Ｐゴシック" pitchFamily="-110" charset="-128"/>
              </a:rPr>
              <a:t>Q</a:t>
            </a:r>
            <a:r>
              <a:rPr lang="en-US" sz="2000" b="0" baseline="30000">
                <a:ea typeface="ＭＳ Ｐゴシック" pitchFamily="-110" charset="-128"/>
              </a:rPr>
              <a:t>2</a:t>
            </a:r>
            <a:r>
              <a:rPr lang="en-US" sz="2000" b="0">
                <a:ea typeface="ＭＳ Ｐゴシック" pitchFamily="-110" charset="-128"/>
              </a:rPr>
              <a:t>=2.05GeV</a:t>
            </a:r>
            <a:r>
              <a:rPr lang="en-US" sz="2000" b="0" baseline="30000">
                <a:ea typeface="ＭＳ Ｐゴシック" pitchFamily="-110" charset="-128"/>
              </a:rPr>
              <a:t>2</a:t>
            </a:r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4721225" y="4978400"/>
            <a:ext cx="38973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800" b="0">
                <a:ea typeface="ＭＳ Ｐゴシック" pitchFamily="-110" charset="-128"/>
              </a:rPr>
              <a:t>Two conceptually different approaches DR and UIM are consistent. CLAS data provide rigid constraints for checking  validity of the approaches.</a:t>
            </a:r>
          </a:p>
        </p:txBody>
      </p:sp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45" b="77126"/>
          <a:stretch>
            <a:fillRect/>
          </a:stretch>
        </p:blipFill>
        <p:spPr bwMode="auto">
          <a:xfrm>
            <a:off x="384175" y="4367213"/>
            <a:ext cx="3124200" cy="655637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209550" y="739775"/>
            <a:ext cx="46894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0800" bIns="1080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0">
                <a:ea typeface="ＭＳ Ｐゴシック" pitchFamily="-110" charset="-128"/>
              </a:rPr>
              <a:t>K. Park</a:t>
            </a:r>
            <a:r>
              <a:rPr lang="en-US" sz="1600" b="0" i="1">
                <a:ea typeface="ＭＳ Ｐゴシック" pitchFamily="-110" charset="-128"/>
              </a:rPr>
              <a:t> et al. </a:t>
            </a:r>
            <a:r>
              <a:rPr lang="en-US" sz="1600" b="0">
                <a:ea typeface="ＭＳ Ｐゴシック" pitchFamily="-110" charset="-128"/>
              </a:rPr>
              <a:t>(CLAS), Phys. Rev. C77, 015208 (2008)</a:t>
            </a:r>
            <a:r>
              <a:rPr lang="en-US" sz="1600" i="1">
                <a:solidFill>
                  <a:srgbClr val="000000"/>
                </a:solidFill>
                <a:ea typeface="ＭＳ Ｐゴシック" pitchFamily="-110" charset="-128"/>
              </a:rPr>
              <a:t> </a:t>
            </a:r>
          </a:p>
        </p:txBody>
      </p:sp>
      <p:pic>
        <p:nvPicPr>
          <p:cNvPr id="31752" name="Picture 3" descr="leg1_c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938" y="1387475"/>
            <a:ext cx="8618537" cy="3000375"/>
          </a:xfrm>
          <a:noFill/>
        </p:spPr>
      </p:pic>
      <p:grpSp>
        <p:nvGrpSpPr>
          <p:cNvPr id="31753" name="Group 9"/>
          <p:cNvGrpSpPr>
            <a:grpSpLocks/>
          </p:cNvGrpSpPr>
          <p:nvPr/>
        </p:nvGrpSpPr>
        <p:grpSpPr bwMode="auto">
          <a:xfrm>
            <a:off x="612775" y="5183188"/>
            <a:ext cx="3435350" cy="976312"/>
            <a:chOff x="439" y="2689"/>
            <a:chExt cx="2086" cy="615"/>
          </a:xfrm>
        </p:grpSpPr>
        <p:sp>
          <p:nvSpPr>
            <p:cNvPr id="31757" name="Text Box 10"/>
            <p:cNvSpPr txBox="1">
              <a:spLocks noChangeArrowheads="1"/>
            </p:cNvSpPr>
            <p:nvPr/>
          </p:nvSpPr>
          <p:spPr bwMode="auto">
            <a:xfrm>
              <a:off x="439" y="2881"/>
              <a:ext cx="20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1800" b="0">
                  <a:solidFill>
                    <a:schemeClr val="tx1"/>
                  </a:solidFill>
                  <a:ea typeface="ＭＳ Ｐゴシック" pitchFamily="-110" charset="-128"/>
                </a:rPr>
                <a:t>I. Aznauryan</a:t>
              </a:r>
              <a:r>
                <a:rPr lang="en-US" sz="1800" b="0">
                  <a:solidFill>
                    <a:srgbClr val="FF0000"/>
                  </a:solidFill>
                  <a:ea typeface="ＭＳ Ｐゴシック" pitchFamily="-110" charset="-128"/>
                </a:rPr>
                <a:t>             DR fit w/o P</a:t>
              </a:r>
              <a:r>
                <a:rPr lang="en-US" sz="1800" b="0" baseline="-25000">
                  <a:solidFill>
                    <a:srgbClr val="FF0000"/>
                  </a:solidFill>
                  <a:ea typeface="ＭＳ Ｐゴシック" pitchFamily="-110" charset="-128"/>
                </a:rPr>
                <a:t>11</a:t>
              </a:r>
            </a:p>
          </p:txBody>
        </p:sp>
        <p:sp>
          <p:nvSpPr>
            <p:cNvPr id="31758" name="Line 11"/>
            <p:cNvSpPr>
              <a:spLocks noChangeShapeType="1"/>
            </p:cNvSpPr>
            <p:nvPr/>
          </p:nvSpPr>
          <p:spPr bwMode="auto">
            <a:xfrm>
              <a:off x="1340" y="3012"/>
              <a:ext cx="28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59" name="Text Box 12"/>
            <p:cNvSpPr txBox="1">
              <a:spLocks noChangeArrowheads="1"/>
            </p:cNvSpPr>
            <p:nvPr/>
          </p:nvSpPr>
          <p:spPr bwMode="auto">
            <a:xfrm>
              <a:off x="439" y="2689"/>
              <a:ext cx="166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1800" b="0">
                  <a:solidFill>
                    <a:schemeClr val="tx1"/>
                  </a:solidFill>
                  <a:ea typeface="ＭＳ Ｐゴシック" pitchFamily="-110" charset="-128"/>
                </a:rPr>
                <a:t>I. Aznauryan</a:t>
              </a:r>
              <a:r>
                <a:rPr lang="en-US" sz="1800" b="0">
                  <a:solidFill>
                    <a:srgbClr val="FF0000"/>
                  </a:solidFill>
                  <a:ea typeface="ＭＳ Ｐゴシック" pitchFamily="-110" charset="-128"/>
                </a:rPr>
                <a:t>             DR fit</a:t>
              </a:r>
              <a:r>
                <a:rPr lang="en-US" sz="1400" b="0">
                  <a:solidFill>
                    <a:srgbClr val="FF0000"/>
                  </a:solidFill>
                  <a:ea typeface="ＭＳ Ｐゴシック" pitchFamily="-110" charset="-128"/>
                </a:rPr>
                <a:t> </a:t>
              </a:r>
            </a:p>
          </p:txBody>
        </p:sp>
        <p:sp>
          <p:nvSpPr>
            <p:cNvPr id="31760" name="Line 13"/>
            <p:cNvSpPr>
              <a:spLocks noChangeShapeType="1"/>
            </p:cNvSpPr>
            <p:nvPr/>
          </p:nvSpPr>
          <p:spPr bwMode="auto">
            <a:xfrm>
              <a:off x="1340" y="2820"/>
              <a:ext cx="28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1" name="Text Box 14"/>
            <p:cNvSpPr txBox="1">
              <a:spLocks noChangeArrowheads="1"/>
            </p:cNvSpPr>
            <p:nvPr/>
          </p:nvSpPr>
          <p:spPr bwMode="auto">
            <a:xfrm>
              <a:off x="439" y="3073"/>
              <a:ext cx="1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1800" b="0">
                  <a:solidFill>
                    <a:schemeClr val="tx1"/>
                  </a:solidFill>
                  <a:ea typeface="ＭＳ Ｐゴシック" pitchFamily="-110" charset="-128"/>
                </a:rPr>
                <a:t>I. Aznauryan</a:t>
              </a:r>
              <a:r>
                <a:rPr lang="en-US" sz="1800" b="0">
                  <a:solidFill>
                    <a:srgbClr val="FF0000"/>
                  </a:solidFill>
                  <a:ea typeface="ＭＳ Ｐゴシック" pitchFamily="-110" charset="-128"/>
                </a:rPr>
                <a:t>             </a:t>
              </a:r>
              <a:r>
                <a:rPr lang="en-US" sz="1800" b="0">
                  <a:solidFill>
                    <a:srgbClr val="3333FF"/>
                  </a:solidFill>
                  <a:ea typeface="ＭＳ Ｐゴシック" pitchFamily="-110" charset="-128"/>
                </a:rPr>
                <a:t>UIM fit</a:t>
              </a:r>
              <a:r>
                <a:rPr lang="en-US" sz="1400" b="0">
                  <a:solidFill>
                    <a:srgbClr val="FF0000"/>
                  </a:solidFill>
                  <a:ea typeface="ＭＳ Ｐゴシック" pitchFamily="-110" charset="-128"/>
                </a:rPr>
                <a:t> </a:t>
              </a:r>
            </a:p>
          </p:txBody>
        </p:sp>
        <p:sp>
          <p:nvSpPr>
            <p:cNvPr id="31762" name="Line 15"/>
            <p:cNvSpPr>
              <a:spLocks noChangeShapeType="1"/>
            </p:cNvSpPr>
            <p:nvPr/>
          </p:nvSpPr>
          <p:spPr bwMode="auto">
            <a:xfrm>
              <a:off x="1340" y="3204"/>
              <a:ext cx="288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8416" name="Group 16"/>
          <p:cNvGrpSpPr>
            <a:grpSpLocks/>
          </p:cNvGrpSpPr>
          <p:nvPr/>
        </p:nvGrpSpPr>
        <p:grpSpPr bwMode="auto">
          <a:xfrm>
            <a:off x="1643063" y="1449388"/>
            <a:ext cx="287337" cy="2152650"/>
            <a:chOff x="1041" y="913"/>
            <a:chExt cx="181" cy="1356"/>
          </a:xfrm>
        </p:grpSpPr>
        <p:sp>
          <p:nvSpPr>
            <p:cNvPr id="31755" name="Freeform 17"/>
            <p:cNvSpPr>
              <a:spLocks/>
            </p:cNvSpPr>
            <p:nvPr/>
          </p:nvSpPr>
          <p:spPr bwMode="auto">
            <a:xfrm>
              <a:off x="1041" y="913"/>
              <a:ext cx="1" cy="1356"/>
            </a:xfrm>
            <a:custGeom>
              <a:avLst/>
              <a:gdLst>
                <a:gd name="T0" fmla="*/ 0 w 1"/>
                <a:gd name="T1" fmla="*/ 1356 h 1356"/>
                <a:gd name="T2" fmla="*/ 0 w 1"/>
                <a:gd name="T3" fmla="*/ 0 h 135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1356">
                  <a:moveTo>
                    <a:pt x="0" y="1356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756" name="Freeform 18"/>
            <p:cNvSpPr>
              <a:spLocks/>
            </p:cNvSpPr>
            <p:nvPr/>
          </p:nvSpPr>
          <p:spPr bwMode="auto">
            <a:xfrm>
              <a:off x="1221" y="913"/>
              <a:ext cx="1" cy="1356"/>
            </a:xfrm>
            <a:custGeom>
              <a:avLst/>
              <a:gdLst>
                <a:gd name="T0" fmla="*/ 0 w 1"/>
                <a:gd name="T1" fmla="*/ 1356 h 1356"/>
                <a:gd name="T2" fmla="*/ 0 w 1"/>
                <a:gd name="T3" fmla="*/ 0 h 135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1356">
                  <a:moveTo>
                    <a:pt x="0" y="1356"/>
                  </a:moveTo>
                  <a:lnTo>
                    <a:pt x="0" y="0"/>
                  </a:lnTo>
                </a:path>
              </a:pathLst>
            </a:custGeom>
            <a:noFill/>
            <a:ln w="28575" cap="flat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AD489383-A9C1-40A0-BDCE-87E9909206EF}" type="slidenum">
              <a:rPr lang="fr-FR" sz="1200" b="0"/>
              <a:pPr/>
              <a:t>29</a:t>
            </a:fld>
            <a:endParaRPr lang="fr-FR" sz="1200" b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309563" y="0"/>
            <a:ext cx="84867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3200"/>
              <a:t>Energy-Dependence of</a:t>
            </a:r>
            <a:r>
              <a:rPr lang="en-US" sz="3200">
                <a:latin typeface="Symbol" pitchFamily="18" charset="2"/>
              </a:rPr>
              <a:t> p</a:t>
            </a:r>
            <a:r>
              <a:rPr lang="en-US" sz="3200" baseline="30000"/>
              <a:t>+</a:t>
            </a:r>
            <a:r>
              <a:rPr lang="en-US" sz="3200"/>
              <a:t> Multipoles for P</a:t>
            </a:r>
            <a:r>
              <a:rPr lang="en-US" sz="3200" baseline="-25000"/>
              <a:t>11</a:t>
            </a:r>
            <a:r>
              <a:rPr lang="en-US" sz="3200"/>
              <a:t>, S</a:t>
            </a:r>
            <a:r>
              <a:rPr lang="en-US" sz="3200" baseline="-25000"/>
              <a:t>11</a:t>
            </a:r>
            <a:endParaRPr lang="en-US" sz="3200"/>
          </a:p>
        </p:txBody>
      </p:sp>
      <p:sp>
        <p:nvSpPr>
          <p:cNvPr id="32772" name="Line 3"/>
          <p:cNvSpPr>
            <a:spLocks noChangeShapeType="1"/>
          </p:cNvSpPr>
          <p:nvPr/>
        </p:nvSpPr>
        <p:spPr bwMode="auto">
          <a:xfrm>
            <a:off x="3273425" y="6184900"/>
            <a:ext cx="6096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3" name="Line 4"/>
          <p:cNvSpPr>
            <a:spLocks noChangeShapeType="1"/>
          </p:cNvSpPr>
          <p:nvPr/>
        </p:nvSpPr>
        <p:spPr bwMode="auto">
          <a:xfrm>
            <a:off x="6084888" y="6184900"/>
            <a:ext cx="609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6958013" y="5986463"/>
            <a:ext cx="16684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2000" b="0">
                <a:solidFill>
                  <a:schemeClr val="tx1"/>
                </a:solidFill>
              </a:rPr>
              <a:t>imaginary part</a:t>
            </a:r>
          </a:p>
        </p:txBody>
      </p:sp>
      <p:sp>
        <p:nvSpPr>
          <p:cNvPr id="32775" name="Text Box 6"/>
          <p:cNvSpPr txBox="1">
            <a:spLocks noChangeArrowheads="1"/>
          </p:cNvSpPr>
          <p:nvPr/>
        </p:nvSpPr>
        <p:spPr bwMode="auto">
          <a:xfrm>
            <a:off x="4092575" y="5986463"/>
            <a:ext cx="1020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2000" b="0">
                <a:solidFill>
                  <a:schemeClr val="tx1"/>
                </a:solidFill>
              </a:rPr>
              <a:t>real part</a:t>
            </a:r>
          </a:p>
        </p:txBody>
      </p:sp>
      <p:pic>
        <p:nvPicPr>
          <p:cNvPr id="32776" name="Picture 7" descr="mult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5" t="-1561"/>
          <a:stretch>
            <a:fillRect/>
          </a:stretch>
        </p:blipFill>
        <p:spPr bwMode="auto">
          <a:xfrm>
            <a:off x="3238500" y="3673475"/>
            <a:ext cx="2432050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8" descr="mult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7" b="1237"/>
          <a:stretch>
            <a:fillRect/>
          </a:stretch>
        </p:blipFill>
        <p:spPr bwMode="auto">
          <a:xfrm>
            <a:off x="3273425" y="1366838"/>
            <a:ext cx="2389188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Rectangle 9"/>
          <p:cNvSpPr>
            <a:spLocks noChangeArrowheads="1"/>
          </p:cNvSpPr>
          <p:nvPr/>
        </p:nvSpPr>
        <p:spPr bwMode="auto">
          <a:xfrm>
            <a:off x="4883150" y="3324225"/>
            <a:ext cx="677863" cy="173038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79" name="Text Box 10"/>
          <p:cNvSpPr txBox="1">
            <a:spLocks noChangeArrowheads="1"/>
          </p:cNvSpPr>
          <p:nvPr/>
        </p:nvSpPr>
        <p:spPr bwMode="auto">
          <a:xfrm>
            <a:off x="3784600" y="762000"/>
            <a:ext cx="1474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sz="2000" b="0">
                <a:solidFill>
                  <a:schemeClr val="tx1"/>
                </a:solidFill>
              </a:rPr>
              <a:t>Q</a:t>
            </a:r>
            <a:r>
              <a:rPr lang="en-US" sz="2000" b="0" baseline="30000">
                <a:solidFill>
                  <a:schemeClr val="tx1"/>
                </a:solidFill>
              </a:rPr>
              <a:t>2</a:t>
            </a:r>
            <a:r>
              <a:rPr lang="en-US" sz="2000" b="0">
                <a:solidFill>
                  <a:schemeClr val="tx1"/>
                </a:solidFill>
              </a:rPr>
              <a:t> = 0 GeV</a:t>
            </a:r>
            <a:r>
              <a:rPr lang="en-US" sz="2000" b="0" baseline="30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40459" name="Text Box 11"/>
          <p:cNvSpPr txBox="1">
            <a:spLocks noChangeArrowheads="1"/>
          </p:cNvSpPr>
          <p:nvPr/>
        </p:nvSpPr>
        <p:spPr bwMode="auto">
          <a:xfrm>
            <a:off x="290106" y="1267856"/>
            <a:ext cx="27908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400" b="0" dirty="0"/>
              <a:t>The study of some baryon resonances </a:t>
            </a:r>
            <a:r>
              <a:rPr lang="en-US" sz="2400" b="0" dirty="0">
                <a:solidFill>
                  <a:srgbClr val="C00000"/>
                </a:solidFill>
              </a:rPr>
              <a:t>becomes easier </a:t>
            </a:r>
            <a:r>
              <a:rPr lang="en-US" sz="2400" b="0" dirty="0"/>
              <a:t>at higher Q</a:t>
            </a:r>
            <a:r>
              <a:rPr lang="en-US" sz="2400" b="0" baseline="30000" dirty="0"/>
              <a:t>2</a:t>
            </a:r>
            <a:r>
              <a:rPr lang="en-US" sz="2400" b="0" dirty="0"/>
              <a:t>.</a:t>
            </a:r>
          </a:p>
        </p:txBody>
      </p:sp>
      <p:grpSp>
        <p:nvGrpSpPr>
          <p:cNvPr id="1640460" name="Group 12"/>
          <p:cNvGrpSpPr>
            <a:grpSpLocks/>
          </p:cNvGrpSpPr>
          <p:nvPr/>
        </p:nvGrpSpPr>
        <p:grpSpPr bwMode="auto">
          <a:xfrm>
            <a:off x="6215063" y="762000"/>
            <a:ext cx="2425700" cy="5089525"/>
            <a:chOff x="3915" y="480"/>
            <a:chExt cx="1528" cy="3206"/>
          </a:xfrm>
        </p:grpSpPr>
        <p:pic>
          <p:nvPicPr>
            <p:cNvPr id="32785" name="Picture 13" descr="mul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5"/>
            <a:stretch>
              <a:fillRect/>
            </a:stretch>
          </p:blipFill>
          <p:spPr bwMode="auto">
            <a:xfrm>
              <a:off x="3915" y="832"/>
              <a:ext cx="1528" cy="2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6" name="Text Box 14"/>
            <p:cNvSpPr txBox="1">
              <a:spLocks noChangeArrowheads="1"/>
            </p:cNvSpPr>
            <p:nvPr/>
          </p:nvSpPr>
          <p:spPr bwMode="auto">
            <a:xfrm>
              <a:off x="4217" y="480"/>
              <a:ext cx="112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0">
                  <a:solidFill>
                    <a:schemeClr val="tx1"/>
                  </a:solidFill>
                </a:rPr>
                <a:t>Q</a:t>
              </a:r>
              <a:r>
                <a:rPr lang="en-US" sz="2000" b="0" baseline="30000">
                  <a:solidFill>
                    <a:schemeClr val="tx1"/>
                  </a:solidFill>
                </a:rPr>
                <a:t>2</a:t>
              </a:r>
              <a:r>
                <a:rPr lang="en-US" sz="2000" b="0">
                  <a:solidFill>
                    <a:schemeClr val="tx1"/>
                  </a:solidFill>
                </a:rPr>
                <a:t> = 2.05 GeV</a:t>
              </a:r>
              <a:r>
                <a:rPr lang="en-US" sz="2000" b="0" baseline="3000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1640464" name="Freeform 16"/>
          <p:cNvSpPr>
            <a:spLocks/>
          </p:cNvSpPr>
          <p:nvPr/>
        </p:nvSpPr>
        <p:spPr bwMode="auto">
          <a:xfrm>
            <a:off x="7583488" y="1357313"/>
            <a:ext cx="9525" cy="1819275"/>
          </a:xfrm>
          <a:custGeom>
            <a:avLst/>
            <a:gdLst>
              <a:gd name="T0" fmla="*/ 0 w 6"/>
              <a:gd name="T1" fmla="*/ 1819275 h 1146"/>
              <a:gd name="T2" fmla="*/ 9525 w 6"/>
              <a:gd name="T3" fmla="*/ 0 h 114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146">
                <a:moveTo>
                  <a:pt x="0" y="1146"/>
                </a:moveTo>
                <a:lnTo>
                  <a:pt x="6" y="0"/>
                </a:lnTo>
              </a:path>
            </a:pathLst>
          </a:custGeom>
          <a:noFill/>
          <a:ln w="22225" cap="flat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0465" name="Freeform 17"/>
          <p:cNvSpPr>
            <a:spLocks/>
          </p:cNvSpPr>
          <p:nvPr/>
        </p:nvSpPr>
        <p:spPr bwMode="auto">
          <a:xfrm>
            <a:off x="7342632" y="1366838"/>
            <a:ext cx="9525" cy="1819275"/>
          </a:xfrm>
          <a:custGeom>
            <a:avLst/>
            <a:gdLst>
              <a:gd name="T0" fmla="*/ 0 w 6"/>
              <a:gd name="T1" fmla="*/ 1819275 h 1146"/>
              <a:gd name="T2" fmla="*/ 9525 w 6"/>
              <a:gd name="T3" fmla="*/ 0 h 114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1146">
                <a:moveTo>
                  <a:pt x="0" y="1146"/>
                </a:moveTo>
                <a:lnTo>
                  <a:pt x="6" y="0"/>
                </a:lnTo>
              </a:path>
            </a:pathLst>
          </a:custGeom>
          <a:noFill/>
          <a:ln w="22225" cap="flat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286857" y="3594892"/>
            <a:ext cx="279082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400" b="0" dirty="0"/>
              <a:t>C</a:t>
            </a:r>
            <a:r>
              <a:rPr lang="en-US" sz="2400" b="0" dirty="0" smtClean="0"/>
              <a:t>ross sections are extracted in the p</a:t>
            </a:r>
            <a:r>
              <a:rPr lang="en-US" sz="2400" b="0" dirty="0" smtClean="0">
                <a:latin typeface="Symbol" pitchFamily="18" charset="2"/>
              </a:rPr>
              <a:t>p</a:t>
            </a:r>
            <a:r>
              <a:rPr lang="en-US" sz="2400" b="0" baseline="30000" dirty="0" smtClean="0"/>
              <a:t>0</a:t>
            </a:r>
            <a:r>
              <a:rPr lang="en-US" sz="2400" b="0" dirty="0" smtClean="0"/>
              <a:t>, </a:t>
            </a:r>
            <a:r>
              <a:rPr lang="en-US" sz="2400" b="0" dirty="0" err="1" smtClean="0"/>
              <a:t>p</a:t>
            </a:r>
            <a:r>
              <a:rPr lang="en-US" sz="2400" b="0" dirty="0" err="1" smtClean="0">
                <a:latin typeface="Symbol" pitchFamily="18" charset="2"/>
              </a:rPr>
              <a:t>p</a:t>
            </a:r>
            <a:r>
              <a:rPr lang="en-US" sz="2400" b="0" baseline="30000" dirty="0" smtClean="0"/>
              <a:t>+</a:t>
            </a:r>
            <a:r>
              <a:rPr lang="en-US" sz="2400" b="0" dirty="0" smtClean="0"/>
              <a:t>, </a:t>
            </a:r>
            <a:r>
              <a:rPr lang="en-US" sz="2400" b="0" dirty="0" err="1" smtClean="0"/>
              <a:t>p</a:t>
            </a:r>
            <a:r>
              <a:rPr lang="en-US" sz="2400" b="0" dirty="0" err="1" smtClean="0">
                <a:latin typeface="Symbol" pitchFamily="18" charset="2"/>
              </a:rPr>
              <a:t>h</a:t>
            </a:r>
            <a:r>
              <a:rPr lang="en-US" sz="2400" b="0" dirty="0"/>
              <a:t>;</a:t>
            </a:r>
            <a:r>
              <a:rPr lang="en-US" sz="2400" b="0" dirty="0" smtClean="0"/>
              <a:t> and more are currently under analysis in the </a:t>
            </a:r>
            <a:r>
              <a:rPr lang="en-US" sz="2400" b="0" dirty="0" smtClean="0">
                <a:solidFill>
                  <a:srgbClr val="C00000"/>
                </a:solidFill>
              </a:rPr>
              <a:t>p</a:t>
            </a:r>
            <a:r>
              <a:rPr lang="en-US" sz="2400" b="0" dirty="0" smtClean="0">
                <a:solidFill>
                  <a:srgbClr val="C00000"/>
                </a:solidFill>
                <a:latin typeface="Symbol" pitchFamily="18" charset="2"/>
              </a:rPr>
              <a:t>w</a:t>
            </a:r>
            <a:r>
              <a:rPr lang="en-US" sz="2400" b="0" dirty="0" smtClean="0">
                <a:solidFill>
                  <a:srgbClr val="C00000"/>
                </a:solidFill>
              </a:rPr>
              <a:t> and </a:t>
            </a:r>
            <a:r>
              <a:rPr lang="en-US" sz="2400" b="0" dirty="0" err="1" smtClean="0">
                <a:solidFill>
                  <a:srgbClr val="C00000"/>
                </a:solidFill>
              </a:rPr>
              <a:t>p</a:t>
            </a:r>
            <a:r>
              <a:rPr lang="en-US" sz="2400" b="0" dirty="0" err="1" smtClean="0">
                <a:solidFill>
                  <a:srgbClr val="C00000"/>
                </a:solidFill>
                <a:latin typeface="Symbol" pitchFamily="18" charset="2"/>
              </a:rPr>
              <a:t>p</a:t>
            </a:r>
            <a:r>
              <a:rPr lang="en-US" sz="2400" b="0" baseline="30000" dirty="0" smtClean="0">
                <a:solidFill>
                  <a:srgbClr val="C00000"/>
                </a:solidFill>
                <a:sym typeface="Symbol"/>
              </a:rPr>
              <a:t></a:t>
            </a:r>
            <a:r>
              <a:rPr lang="en-US" sz="2400" b="0" dirty="0" smtClean="0">
                <a:sym typeface="Symbol"/>
              </a:rPr>
              <a:t> final states.</a:t>
            </a:r>
            <a:r>
              <a:rPr lang="en-US" sz="2400" b="0" dirty="0" smtClean="0"/>
              <a:t> 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374088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0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0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40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40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40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40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459" grpId="0"/>
      <p:bldP spid="1640464" grpId="0" animBg="1"/>
      <p:bldP spid="1640465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B2249-FB55-4CDC-B7C3-3E6A0CDF11DA}" type="slidenum">
              <a:rPr lang="fr-FR"/>
              <a:pPr/>
              <a:t>3</a:t>
            </a:fld>
            <a:endParaRPr lang="fr-FR"/>
          </a:p>
        </p:txBody>
      </p:sp>
      <p:sp>
        <p:nvSpPr>
          <p:cNvPr id="146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N and </a:t>
            </a:r>
            <a:r>
              <a:rPr lang="en-US" sz="3600" dirty="0">
                <a:latin typeface="Symbol" pitchFamily="18" charset="2"/>
                <a:sym typeface="Symbol" pitchFamily="18" charset="2"/>
              </a:rPr>
              <a:t></a:t>
            </a:r>
            <a:r>
              <a:rPr lang="en-US" sz="3600" dirty="0"/>
              <a:t> Excited </a:t>
            </a:r>
            <a:r>
              <a:rPr lang="en-US" sz="3600" dirty="0" smtClean="0"/>
              <a:t>Baryon States </a:t>
            </a:r>
            <a:r>
              <a:rPr lang="en-US" sz="3600" dirty="0"/>
              <a:t>…</a:t>
            </a:r>
          </a:p>
        </p:txBody>
      </p:sp>
      <p:sp>
        <p:nvSpPr>
          <p:cNvPr id="14673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77812" y="1600939"/>
            <a:ext cx="3146323" cy="1288172"/>
          </a:xfrm>
          <a:solidFill>
            <a:srgbClr val="FFFFCC"/>
          </a:solidFill>
        </p:spPr>
        <p:txBody>
          <a:bodyPr/>
          <a:lstStyle/>
          <a:p>
            <a:pPr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2400" dirty="0"/>
              <a:t>Orbital excitations </a:t>
            </a:r>
          </a:p>
          <a:p>
            <a:pPr>
              <a:buClr>
                <a:srgbClr val="333399"/>
              </a:buClr>
              <a:buFont typeface="Wingdings" pitchFamily="2" charset="2"/>
              <a:buNone/>
            </a:pPr>
            <a:r>
              <a:rPr lang="en-US" sz="2400" dirty="0"/>
              <a:t>	(two distinct </a:t>
            </a:r>
            <a:r>
              <a:rPr lang="en-US" sz="2400" dirty="0" smtClean="0"/>
              <a:t>kinds in contrast to mesons)</a:t>
            </a:r>
            <a:endParaRPr lang="en-US" sz="2400" dirty="0"/>
          </a:p>
        </p:txBody>
      </p:sp>
      <p:pic>
        <p:nvPicPr>
          <p:cNvPr id="146739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1570038"/>
            <a:ext cx="5029200" cy="1514475"/>
          </a:xfrm>
          <a:noFill/>
          <a:ln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7397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0040" y="3911876"/>
            <a:ext cx="5334000" cy="1533525"/>
          </a:xfrm>
          <a:noFill/>
          <a:ln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7398" name="Rectangle 6"/>
          <p:cNvSpPr>
            <a:spLocks noChangeArrowheads="1"/>
          </p:cNvSpPr>
          <p:nvPr/>
        </p:nvSpPr>
        <p:spPr bwMode="auto">
          <a:xfrm>
            <a:off x="295478" y="4093757"/>
            <a:ext cx="3138385" cy="116681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2400" b="0" dirty="0">
                <a:solidFill>
                  <a:schemeClr val="tx1"/>
                </a:solidFill>
              </a:rPr>
              <a:t>Radial excitations</a:t>
            </a:r>
            <a:br>
              <a:rPr lang="en-US" sz="2400" b="0" dirty="0">
                <a:solidFill>
                  <a:schemeClr val="tx1"/>
                </a:solidFill>
              </a:rPr>
            </a:br>
            <a:r>
              <a:rPr lang="en-US" sz="2400" b="0" dirty="0">
                <a:solidFill>
                  <a:schemeClr val="tx1"/>
                </a:solidFill>
              </a:rPr>
              <a:t>(also two kinds in contrast to mesons)</a:t>
            </a:r>
          </a:p>
        </p:txBody>
      </p:sp>
    </p:spTree>
    <p:extLst>
      <p:ext uri="{BB962C8B-B14F-4D97-AF65-F5344CB8AC3E}">
        <p14:creationId xmlns:p14="http://schemas.microsoft.com/office/powerpoint/2010/main" val="2300890276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4F93C712-146F-4A84-A6F4-6EDADF4D53A0}" type="slidenum">
              <a:rPr lang="fr-FR" sz="1200" b="0"/>
              <a:pPr/>
              <a:t>30</a:t>
            </a:fld>
            <a:endParaRPr lang="fr-FR" sz="1200" b="0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804863"/>
            <a:ext cx="4887912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7616825" y="917575"/>
            <a:ext cx="1444625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 anchor="ctr"/>
          <a:lstStyle/>
          <a:p>
            <a:endParaRPr lang="en-US">
              <a:ea typeface="ＭＳ Ｐゴシック" pitchFamily="-110" charset="-128"/>
            </a:endParaRPr>
          </a:p>
        </p:txBody>
      </p:sp>
      <p:sp>
        <p:nvSpPr>
          <p:cNvPr id="3482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3175"/>
            <a:ext cx="9144000" cy="606425"/>
          </a:xfrm>
          <a:noFill/>
        </p:spPr>
        <p:txBody>
          <a:bodyPr tIns="45720" bIns="45720"/>
          <a:lstStyle/>
          <a:p>
            <a:pPr eaLnBrk="1" hangingPunct="1"/>
            <a:r>
              <a:rPr lang="en-US" sz="2800" smtClean="0"/>
              <a:t>Nucleon Resonances in N</a:t>
            </a:r>
            <a:r>
              <a:rPr lang="en-US" sz="2800" smtClean="0">
                <a:latin typeface="Symbol" pitchFamily="18" charset="2"/>
              </a:rPr>
              <a:t>p </a:t>
            </a:r>
            <a:r>
              <a:rPr lang="en-US" sz="2800" smtClean="0"/>
              <a:t>and N</a:t>
            </a:r>
            <a:r>
              <a:rPr lang="en-US" sz="2800" smtClean="0">
                <a:latin typeface="Symbol" pitchFamily="18" charset="2"/>
              </a:rPr>
              <a:t>pp</a:t>
            </a:r>
            <a:r>
              <a:rPr lang="en-US" sz="2800" smtClean="0"/>
              <a:t> Electroproduction</a:t>
            </a:r>
          </a:p>
        </p:txBody>
      </p:sp>
      <p:sp>
        <p:nvSpPr>
          <p:cNvPr id="34822" name="Line 5"/>
          <p:cNvSpPr>
            <a:spLocks noChangeShapeType="1"/>
          </p:cNvSpPr>
          <p:nvPr/>
        </p:nvSpPr>
        <p:spPr bwMode="auto">
          <a:xfrm flipV="1">
            <a:off x="4527550" y="2393950"/>
            <a:ext cx="0" cy="3567113"/>
          </a:xfrm>
          <a:prstGeom prst="line">
            <a:avLst/>
          </a:prstGeom>
          <a:noFill/>
          <a:ln w="15875">
            <a:solidFill>
              <a:srgbClr val="9933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3" name="Line 6"/>
          <p:cNvSpPr>
            <a:spLocks noChangeShapeType="1"/>
          </p:cNvSpPr>
          <p:nvPr/>
        </p:nvSpPr>
        <p:spPr bwMode="auto">
          <a:xfrm flipV="1">
            <a:off x="5253038" y="3017838"/>
            <a:ext cx="0" cy="2946400"/>
          </a:xfrm>
          <a:prstGeom prst="line">
            <a:avLst/>
          </a:prstGeom>
          <a:noFill/>
          <a:ln w="15875">
            <a:solidFill>
              <a:srgbClr val="9933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4" name="Line 7"/>
          <p:cNvSpPr>
            <a:spLocks noChangeShapeType="1"/>
          </p:cNvSpPr>
          <p:nvPr/>
        </p:nvSpPr>
        <p:spPr bwMode="auto">
          <a:xfrm flipV="1">
            <a:off x="5743575" y="3094038"/>
            <a:ext cx="0" cy="2870200"/>
          </a:xfrm>
          <a:prstGeom prst="line">
            <a:avLst/>
          </a:prstGeom>
          <a:noFill/>
          <a:ln w="15875">
            <a:solidFill>
              <a:srgbClr val="9933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5" name="Line 8"/>
          <p:cNvSpPr>
            <a:spLocks noChangeShapeType="1"/>
          </p:cNvSpPr>
          <p:nvPr/>
        </p:nvSpPr>
        <p:spPr bwMode="auto">
          <a:xfrm flipV="1">
            <a:off x="5878513" y="5073650"/>
            <a:ext cx="0" cy="890588"/>
          </a:xfrm>
          <a:prstGeom prst="line">
            <a:avLst/>
          </a:prstGeom>
          <a:noFill/>
          <a:ln w="15875">
            <a:solidFill>
              <a:srgbClr val="9933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6" name="Text Box 9"/>
          <p:cNvSpPr txBox="1">
            <a:spLocks noChangeArrowheads="1"/>
          </p:cNvSpPr>
          <p:nvPr/>
        </p:nvSpPr>
        <p:spPr bwMode="auto">
          <a:xfrm>
            <a:off x="7577138" y="1120775"/>
            <a:ext cx="1333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0">
                <a:ea typeface="ＭＳ Ｐゴシック" pitchFamily="-110" charset="-128"/>
              </a:rPr>
              <a:t>p(e,e')X</a:t>
            </a:r>
            <a:r>
              <a:rPr lang="en-US" sz="2000" b="0">
                <a:solidFill>
                  <a:schemeClr val="tx1"/>
                </a:solidFill>
                <a:latin typeface="Impact" pitchFamily="34" charset="0"/>
                <a:ea typeface="ＭＳ Ｐゴシック" pitchFamily="-110" charset="-128"/>
              </a:rPr>
              <a:t>    </a:t>
            </a:r>
            <a:endParaRPr lang="en-US" sz="1600" b="0">
              <a:solidFill>
                <a:schemeClr val="tx1"/>
              </a:solidFill>
              <a:latin typeface="Impact" pitchFamily="34" charset="0"/>
              <a:ea typeface="ＭＳ Ｐゴシック" pitchFamily="-110" charset="-128"/>
            </a:endParaRPr>
          </a:p>
        </p:txBody>
      </p:sp>
      <p:sp>
        <p:nvSpPr>
          <p:cNvPr id="34827" name="Text Box 10"/>
          <p:cNvSpPr txBox="1">
            <a:spLocks noChangeArrowheads="1"/>
          </p:cNvSpPr>
          <p:nvPr/>
        </p:nvSpPr>
        <p:spPr bwMode="auto">
          <a:xfrm>
            <a:off x="7585075" y="2800350"/>
            <a:ext cx="1333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0">
                <a:ea typeface="ＭＳ Ｐゴシック" pitchFamily="-110" charset="-128"/>
              </a:rPr>
              <a:t>p(e,e'p)</a:t>
            </a:r>
            <a:r>
              <a:rPr lang="en-US" sz="2000" b="0"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2000" b="0" baseline="30000">
                <a:latin typeface="Symbol" pitchFamily="18" charset="2"/>
                <a:ea typeface="ＭＳ Ｐゴシック" pitchFamily="-110" charset="-128"/>
              </a:rPr>
              <a:t>0</a:t>
            </a:r>
          </a:p>
        </p:txBody>
      </p:sp>
      <p:sp>
        <p:nvSpPr>
          <p:cNvPr id="34828" name="Text Box 11"/>
          <p:cNvSpPr txBox="1">
            <a:spLocks noChangeArrowheads="1"/>
          </p:cNvSpPr>
          <p:nvPr/>
        </p:nvSpPr>
        <p:spPr bwMode="auto">
          <a:xfrm>
            <a:off x="7553325" y="4141788"/>
            <a:ext cx="1333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>
                <a:ea typeface="ＭＳ Ｐゴシック" pitchFamily="-110" charset="-128"/>
              </a:rPr>
              <a:t>p(e,e'</a:t>
            </a:r>
            <a:r>
              <a:rPr lang="en-US" sz="2000" b="0"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2000" b="0" baseline="30000">
                <a:ea typeface="ＭＳ Ｐゴシック" pitchFamily="-110" charset="-128"/>
              </a:rPr>
              <a:t>+</a:t>
            </a:r>
            <a:r>
              <a:rPr lang="en-US" sz="2000" b="0">
                <a:ea typeface="ＭＳ Ｐゴシック" pitchFamily="-110" charset="-128"/>
              </a:rPr>
              <a:t>)n</a:t>
            </a:r>
          </a:p>
        </p:txBody>
      </p:sp>
      <p:sp>
        <p:nvSpPr>
          <p:cNvPr id="34829" name="Text Box 12"/>
          <p:cNvSpPr txBox="1">
            <a:spLocks noChangeArrowheads="1"/>
          </p:cNvSpPr>
          <p:nvPr/>
        </p:nvSpPr>
        <p:spPr bwMode="auto">
          <a:xfrm>
            <a:off x="7518400" y="5475288"/>
            <a:ext cx="162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>
                <a:ea typeface="ＭＳ Ｐゴシック" pitchFamily="-110" charset="-128"/>
              </a:rPr>
              <a:t>p(e,e'p</a:t>
            </a:r>
            <a:r>
              <a:rPr lang="en-US" sz="2000" b="0"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2000" b="0" baseline="30000">
                <a:ea typeface="ＭＳ Ｐゴシック" pitchFamily="-110" charset="-128"/>
              </a:rPr>
              <a:t>+</a:t>
            </a:r>
            <a:r>
              <a:rPr lang="en-US" sz="2000" b="0">
                <a:ea typeface="ＭＳ Ｐゴシック" pitchFamily="-110" charset="-128"/>
              </a:rPr>
              <a:t>)</a:t>
            </a:r>
            <a:r>
              <a:rPr lang="en-US" sz="2000" b="0"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2000" b="0" baseline="30000">
                <a:ea typeface="ＭＳ Ｐゴシック" pitchFamily="-110" charset="-128"/>
              </a:rPr>
              <a:t>-</a:t>
            </a:r>
          </a:p>
        </p:txBody>
      </p:sp>
      <p:sp>
        <p:nvSpPr>
          <p:cNvPr id="34830" name="Text Box 13"/>
          <p:cNvSpPr txBox="1">
            <a:spLocks noChangeArrowheads="1"/>
          </p:cNvSpPr>
          <p:nvPr/>
        </p:nvSpPr>
        <p:spPr bwMode="auto">
          <a:xfrm>
            <a:off x="80963" y="1889125"/>
            <a:ext cx="2789237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2000" b="0">
                <a:latin typeface="Symbol" pitchFamily="18" charset="2"/>
                <a:ea typeface="ＭＳ Ｐゴシック" pitchFamily="-110" charset="-128"/>
              </a:rPr>
              <a:t>Npp</a:t>
            </a:r>
            <a:r>
              <a:rPr lang="en-US" sz="2000" b="0">
                <a:ea typeface="ＭＳ Ｐゴシック" pitchFamily="-110" charset="-128"/>
              </a:rPr>
              <a:t> channel is sensitive</a:t>
            </a:r>
          </a:p>
          <a:p>
            <a:pPr algn="l">
              <a:buClr>
                <a:srgbClr val="333399"/>
              </a:buClr>
              <a:buFont typeface="Wingdings" pitchFamily="2" charset="2"/>
              <a:buNone/>
            </a:pPr>
            <a:r>
              <a:rPr lang="en-US" sz="1600" b="0">
                <a:ea typeface="ＭＳ Ｐゴシック" pitchFamily="-110" charset="-128"/>
              </a:rPr>
              <a:t>    </a:t>
            </a:r>
            <a:r>
              <a:rPr lang="en-US" sz="2000" b="0">
                <a:ea typeface="ＭＳ Ｐゴシック" pitchFamily="-110" charset="-128"/>
              </a:rPr>
              <a:t>to N*s heavier than</a:t>
            </a:r>
          </a:p>
          <a:p>
            <a:pPr algn="l">
              <a:buClr>
                <a:srgbClr val="333399"/>
              </a:buClr>
              <a:buFont typeface="Wingdings" pitchFamily="2" charset="2"/>
              <a:buNone/>
            </a:pPr>
            <a:r>
              <a:rPr lang="en-US" sz="1600" b="0">
                <a:ea typeface="ＭＳ Ｐゴシック" pitchFamily="-110" charset="-128"/>
              </a:rPr>
              <a:t>    </a:t>
            </a:r>
            <a:r>
              <a:rPr lang="en-US" sz="2000" b="0">
                <a:ea typeface="ＭＳ Ｐゴシック" pitchFamily="-110" charset="-128"/>
              </a:rPr>
              <a:t>1.4 GeV</a:t>
            </a:r>
          </a:p>
          <a:p>
            <a:pPr algn="l">
              <a:buClr>
                <a:srgbClr val="333399"/>
              </a:buClr>
              <a:buFont typeface="Wingdings" pitchFamily="2" charset="2"/>
              <a:buNone/>
            </a:pPr>
            <a:endParaRPr lang="en-US" sz="2000" b="0">
              <a:ea typeface="ＭＳ Ｐゴシック" pitchFamily="-110" charset="-128"/>
            </a:endParaRPr>
          </a:p>
          <a:p>
            <a:pPr algn="l"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2000" b="0">
                <a:ea typeface="ＭＳ Ｐゴシック" pitchFamily="-110" charset="-128"/>
              </a:rPr>
              <a:t>Provides information</a:t>
            </a:r>
          </a:p>
          <a:p>
            <a:pPr algn="l">
              <a:buClr>
                <a:srgbClr val="333399"/>
              </a:buClr>
            </a:pPr>
            <a:r>
              <a:rPr lang="en-US" sz="2000" b="0">
                <a:ea typeface="ＭＳ Ｐゴシック" pitchFamily="-110" charset="-128"/>
              </a:rPr>
              <a:t>   that is complementary</a:t>
            </a:r>
          </a:p>
          <a:p>
            <a:pPr algn="l">
              <a:buClr>
                <a:srgbClr val="333399"/>
              </a:buClr>
            </a:pPr>
            <a:r>
              <a:rPr lang="en-US" sz="2000" b="0">
                <a:ea typeface="ＭＳ Ｐゴシック" pitchFamily="-110" charset="-128"/>
              </a:rPr>
              <a:t>   to the N</a:t>
            </a:r>
            <a:r>
              <a:rPr lang="en-US" sz="2000" b="0"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1600" b="0">
                <a:ea typeface="ＭＳ Ｐゴシック" pitchFamily="-110" charset="-128"/>
              </a:rPr>
              <a:t> </a:t>
            </a:r>
            <a:r>
              <a:rPr lang="en-US" sz="2000" b="0">
                <a:ea typeface="ＭＳ Ｐゴシック" pitchFamily="-110" charset="-128"/>
              </a:rPr>
              <a:t>channel</a:t>
            </a:r>
          </a:p>
          <a:p>
            <a:pPr algn="l">
              <a:buClr>
                <a:srgbClr val="333399"/>
              </a:buClr>
              <a:buFont typeface="Wingdings" pitchFamily="2" charset="2"/>
              <a:buChar char="Ø"/>
            </a:pPr>
            <a:endParaRPr lang="en-US" sz="2000" b="0">
              <a:ea typeface="ＭＳ Ｐゴシック" pitchFamily="-110" charset="-128"/>
            </a:endParaRPr>
          </a:p>
          <a:p>
            <a:pPr algn="l"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2000" b="0">
                <a:ea typeface="ＭＳ Ｐゴシック" pitchFamily="-110" charset="-128"/>
              </a:rPr>
              <a:t>Many higher-lying N*s</a:t>
            </a:r>
          </a:p>
          <a:p>
            <a:pPr algn="l">
              <a:buClr>
                <a:srgbClr val="333399"/>
              </a:buClr>
              <a:buFont typeface="Wingdings" pitchFamily="2" charset="2"/>
              <a:buNone/>
            </a:pPr>
            <a:r>
              <a:rPr lang="en-US" sz="1600" b="0">
                <a:ea typeface="ＭＳ Ｐゴシック" pitchFamily="-110" charset="-128"/>
              </a:rPr>
              <a:t>    </a:t>
            </a:r>
            <a:r>
              <a:rPr lang="en-US" sz="2000" b="0">
                <a:ea typeface="ＭＳ Ｐゴシック" pitchFamily="-110" charset="-128"/>
              </a:rPr>
              <a:t>decay preferentially into </a:t>
            </a:r>
          </a:p>
          <a:p>
            <a:pPr algn="l">
              <a:buClr>
                <a:srgbClr val="333399"/>
              </a:buClr>
              <a:buFont typeface="Wingdings" pitchFamily="2" charset="2"/>
              <a:buNone/>
            </a:pPr>
            <a:r>
              <a:rPr lang="en-US" sz="2000" b="0">
                <a:ea typeface="ＭＳ Ｐゴシック" pitchFamily="-110" charset="-128"/>
              </a:rPr>
              <a:t>   N</a:t>
            </a:r>
            <a:r>
              <a:rPr lang="en-US" sz="2000" b="0">
                <a:latin typeface="Symbol" pitchFamily="18" charset="2"/>
                <a:ea typeface="ＭＳ Ｐゴシック" pitchFamily="-110" charset="-128"/>
              </a:rPr>
              <a:t>pp</a:t>
            </a:r>
            <a:r>
              <a:rPr lang="en-US" sz="2000" b="0">
                <a:ea typeface="ＭＳ Ｐゴシック" pitchFamily="-110" charset="-128"/>
              </a:rPr>
              <a:t> final states </a:t>
            </a:r>
          </a:p>
        </p:txBody>
      </p:sp>
      <p:sp>
        <p:nvSpPr>
          <p:cNvPr id="34831" name="Text Box 14"/>
          <p:cNvSpPr txBox="1">
            <a:spLocks noChangeArrowheads="1"/>
          </p:cNvSpPr>
          <p:nvPr/>
        </p:nvSpPr>
        <p:spPr bwMode="auto">
          <a:xfrm>
            <a:off x="4738688" y="601663"/>
            <a:ext cx="1604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sz="2000" b="0">
                <a:ea typeface="ＭＳ Ｐゴシック" pitchFamily="-110" charset="-128"/>
              </a:rPr>
              <a:t>Q</a:t>
            </a:r>
            <a:r>
              <a:rPr lang="en-US" sz="2000" b="0" baseline="30000">
                <a:ea typeface="ＭＳ Ｐゴシック" pitchFamily="-110" charset="-128"/>
              </a:rPr>
              <a:t>2 </a:t>
            </a:r>
            <a:r>
              <a:rPr lang="en-US" sz="2000" b="0">
                <a:ea typeface="ＭＳ Ｐゴシック" pitchFamily="-110" charset="-128"/>
              </a:rPr>
              <a:t>&lt; 4.0</a:t>
            </a:r>
            <a:r>
              <a:rPr lang="en-US" sz="800" b="0">
                <a:ea typeface="ＭＳ Ｐゴシック" pitchFamily="-110" charset="-128"/>
              </a:rPr>
              <a:t> </a:t>
            </a:r>
            <a:r>
              <a:rPr lang="en-US" sz="2000" b="0">
                <a:ea typeface="ＭＳ Ｐゴシック" pitchFamily="-110" charset="-128"/>
              </a:rPr>
              <a:t>GeV</a:t>
            </a:r>
            <a:r>
              <a:rPr lang="en-US" sz="2000" b="0" baseline="30000">
                <a:ea typeface="ＭＳ Ｐゴシック" pitchFamily="-110" charset="-128"/>
              </a:rPr>
              <a:t>2</a:t>
            </a:r>
          </a:p>
        </p:txBody>
      </p:sp>
      <p:sp>
        <p:nvSpPr>
          <p:cNvPr id="34832" name="Line 15"/>
          <p:cNvSpPr>
            <a:spLocks noChangeShapeType="1"/>
          </p:cNvSpPr>
          <p:nvPr/>
        </p:nvSpPr>
        <p:spPr bwMode="auto">
          <a:xfrm flipH="1" flipV="1">
            <a:off x="2705100" y="2462213"/>
            <a:ext cx="25400" cy="31369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4930775" y="6064250"/>
            <a:ext cx="1228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sz="2000" b="0">
                <a:ea typeface="ＭＳ Ｐゴシック" pitchFamily="-110" charset="-128"/>
              </a:rPr>
              <a:t>W in GeV</a:t>
            </a:r>
            <a:endParaRPr lang="en-US" sz="2000" b="0" baseline="30000">
              <a:ea typeface="ＭＳ Ｐゴシック" pitchFamily="-110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A2F03A27-E1F8-4462-AF1D-7606083E3BC1}" type="slidenum">
              <a:rPr lang="fr-FR" sz="1200" b="0"/>
              <a:pPr/>
              <a:t>31</a:t>
            </a:fld>
            <a:endParaRPr lang="fr-FR" sz="1200" b="0"/>
          </a:p>
        </p:txBody>
      </p:sp>
      <p:grpSp>
        <p:nvGrpSpPr>
          <p:cNvPr id="35843" name="Group 2"/>
          <p:cNvGrpSpPr>
            <a:grpSpLocks/>
          </p:cNvGrpSpPr>
          <p:nvPr/>
        </p:nvGrpSpPr>
        <p:grpSpPr bwMode="auto">
          <a:xfrm>
            <a:off x="679450" y="585788"/>
            <a:ext cx="8032750" cy="5372100"/>
            <a:chOff x="378" y="583"/>
            <a:chExt cx="5060" cy="3384"/>
          </a:xfrm>
        </p:grpSpPr>
        <p:pic>
          <p:nvPicPr>
            <p:cNvPr id="35847" name="Picture 5" descr="main1_1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" y="583"/>
              <a:ext cx="4964" cy="3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8" name="Rectangle 4"/>
            <p:cNvSpPr>
              <a:spLocks noChangeArrowheads="1"/>
            </p:cNvSpPr>
            <p:nvPr/>
          </p:nvSpPr>
          <p:spPr bwMode="auto">
            <a:xfrm>
              <a:off x="2958" y="1231"/>
              <a:ext cx="1747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35849" name="Rectangle 5"/>
            <p:cNvSpPr>
              <a:spLocks noChangeArrowheads="1"/>
            </p:cNvSpPr>
            <p:nvPr/>
          </p:nvSpPr>
          <p:spPr bwMode="auto">
            <a:xfrm>
              <a:off x="3218" y="782"/>
              <a:ext cx="1360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35850" name="Rectangle 6"/>
            <p:cNvSpPr>
              <a:spLocks noChangeArrowheads="1"/>
            </p:cNvSpPr>
            <p:nvPr/>
          </p:nvSpPr>
          <p:spPr bwMode="auto">
            <a:xfrm>
              <a:off x="4078" y="1515"/>
              <a:ext cx="1360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35851" name="Text Box 7"/>
            <p:cNvSpPr txBox="1">
              <a:spLocks noChangeArrowheads="1"/>
            </p:cNvSpPr>
            <p:nvPr/>
          </p:nvSpPr>
          <p:spPr bwMode="auto">
            <a:xfrm>
              <a:off x="3188" y="740"/>
              <a:ext cx="239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tx1"/>
                  </a:solidFill>
                  <a:latin typeface="Symbol" pitchFamily="18" charset="2"/>
                  <a:ea typeface="ＭＳ Ｐゴシック" pitchFamily="-110" charset="-128"/>
                </a:rPr>
                <a:t>p</a:t>
              </a:r>
            </a:p>
          </p:txBody>
        </p:sp>
        <p:sp>
          <p:nvSpPr>
            <p:cNvPr id="35852" name="Text Box 8"/>
            <p:cNvSpPr txBox="1">
              <a:spLocks noChangeArrowheads="1"/>
            </p:cNvSpPr>
            <p:nvPr/>
          </p:nvSpPr>
          <p:spPr bwMode="auto">
            <a:xfrm>
              <a:off x="4066" y="1425"/>
              <a:ext cx="239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tx1"/>
                  </a:solidFill>
                  <a:latin typeface="Symbol" pitchFamily="18" charset="2"/>
                  <a:ea typeface="ＭＳ Ｐゴシック" pitchFamily="-110" charset="-128"/>
                </a:rPr>
                <a:t>p</a:t>
              </a:r>
            </a:p>
          </p:txBody>
        </p:sp>
        <p:sp>
          <p:nvSpPr>
            <p:cNvPr id="35853" name="Text Box 9"/>
            <p:cNvSpPr txBox="1">
              <a:spLocks noChangeArrowheads="1"/>
            </p:cNvSpPr>
            <p:nvPr/>
          </p:nvSpPr>
          <p:spPr bwMode="auto">
            <a:xfrm>
              <a:off x="3406" y="1007"/>
              <a:ext cx="1444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1600">
                  <a:solidFill>
                    <a:schemeClr val="tx1"/>
                  </a:solidFill>
                  <a:latin typeface="Symbol" pitchFamily="18" charset="2"/>
                  <a:ea typeface="ＭＳ Ｐゴシック" pitchFamily="-110" charset="-128"/>
                </a:rPr>
                <a:t>D</a:t>
              </a:r>
              <a:r>
                <a:rPr lang="en-US" sz="1600">
                  <a:solidFill>
                    <a:schemeClr val="tx1"/>
                  </a:solidFill>
                  <a:ea typeface="ＭＳ Ｐゴシック" pitchFamily="-110" charset="-128"/>
                </a:rPr>
                <a:t>(1232)P</a:t>
              </a:r>
              <a:r>
                <a:rPr lang="en-US" sz="1600" baseline="-25000">
                  <a:solidFill>
                    <a:schemeClr val="tx1"/>
                  </a:solidFill>
                  <a:ea typeface="ＭＳ Ｐゴシック" pitchFamily="-110" charset="-128"/>
                </a:rPr>
                <a:t>33</a:t>
              </a:r>
              <a:r>
                <a:rPr lang="en-US" sz="1600">
                  <a:solidFill>
                    <a:schemeClr val="tx1"/>
                  </a:solidFill>
                  <a:ea typeface="ＭＳ Ｐゴシック" pitchFamily="-110" charset="-128"/>
                </a:rPr>
                <a:t>, N(1520)D</a:t>
              </a:r>
              <a:r>
                <a:rPr lang="en-US" sz="1600" baseline="-25000">
                  <a:solidFill>
                    <a:schemeClr val="tx1"/>
                  </a:solidFill>
                  <a:ea typeface="ＭＳ Ｐゴシック" pitchFamily="-110" charset="-128"/>
                </a:rPr>
                <a:t>13</a:t>
              </a:r>
              <a:r>
                <a:rPr lang="en-US" sz="1600">
                  <a:solidFill>
                    <a:schemeClr val="tx1"/>
                  </a:solidFill>
                  <a:ea typeface="ＭＳ Ｐゴシック" pitchFamily="-110" charset="-128"/>
                </a:rPr>
                <a:t>, </a:t>
              </a:r>
            </a:p>
            <a:p>
              <a:pPr algn="l" eaLnBrk="1" hangingPunct="1"/>
              <a:r>
                <a:rPr lang="en-US" sz="1600">
                  <a:solidFill>
                    <a:schemeClr val="tx1"/>
                  </a:solidFill>
                  <a:latin typeface="Symbol" pitchFamily="18" charset="2"/>
                  <a:ea typeface="ＭＳ Ｐゴシック" pitchFamily="-110" charset="-128"/>
                </a:rPr>
                <a:t>D</a:t>
              </a:r>
              <a:r>
                <a:rPr lang="en-US" sz="1600">
                  <a:solidFill>
                    <a:schemeClr val="tx1"/>
                  </a:solidFill>
                  <a:ea typeface="ＭＳ Ｐゴシック" pitchFamily="-110" charset="-128"/>
                </a:rPr>
                <a:t>(1600)P</a:t>
              </a:r>
              <a:r>
                <a:rPr lang="en-US" sz="1600" baseline="-25000">
                  <a:solidFill>
                    <a:schemeClr val="tx1"/>
                  </a:solidFill>
                  <a:ea typeface="ＭＳ Ｐゴシック" pitchFamily="-110" charset="-128"/>
                </a:rPr>
                <a:t>33</a:t>
              </a:r>
              <a:r>
                <a:rPr lang="en-US" sz="1600">
                  <a:solidFill>
                    <a:schemeClr val="tx1"/>
                  </a:solidFill>
                  <a:ea typeface="ＭＳ Ｐゴシック" pitchFamily="-110" charset="-128"/>
                </a:rPr>
                <a:t>, N(1680)F</a:t>
              </a:r>
              <a:r>
                <a:rPr lang="en-US" sz="1600" baseline="-25000">
                  <a:solidFill>
                    <a:schemeClr val="tx1"/>
                  </a:solidFill>
                  <a:ea typeface="ＭＳ Ｐゴシック" pitchFamily="-110" charset="-128"/>
                </a:rPr>
                <a:t>15</a:t>
              </a:r>
              <a:r>
                <a:rPr lang="en-US" sz="1600" b="0">
                  <a:solidFill>
                    <a:schemeClr val="tx1"/>
                  </a:solidFill>
                  <a:ea typeface="ＭＳ Ｐゴシック" pitchFamily="-110" charset="-128"/>
                </a:rPr>
                <a:t> </a:t>
              </a:r>
            </a:p>
          </p:txBody>
        </p:sp>
        <p:sp>
          <p:nvSpPr>
            <p:cNvPr id="35854" name="Line 10"/>
            <p:cNvSpPr>
              <a:spLocks noChangeShapeType="1"/>
            </p:cNvSpPr>
            <p:nvPr/>
          </p:nvSpPr>
          <p:spPr bwMode="auto">
            <a:xfrm flipH="1">
              <a:off x="3316" y="1327"/>
              <a:ext cx="120" cy="17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0" bIns="0" anchor="ctr"/>
            <a:lstStyle/>
            <a:p>
              <a:endParaRPr lang="en-US"/>
            </a:p>
          </p:txBody>
        </p:sp>
      </p:grpSp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114300" y="15875"/>
            <a:ext cx="8932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>
                <a:ea typeface="ＭＳ Ｐゴシック" pitchFamily="-110" charset="-128"/>
              </a:rPr>
              <a:t>JM Model Analysis of the p</a:t>
            </a:r>
            <a:r>
              <a:rPr lang="en-US" sz="3200"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3200" baseline="30000">
                <a:ea typeface="ＭＳ Ｐゴシック" pitchFamily="-110" charset="-128"/>
              </a:rPr>
              <a:t>+</a:t>
            </a:r>
            <a:r>
              <a:rPr lang="en-US" sz="3200"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3200" baseline="40000">
                <a:ea typeface="ＭＳ Ｐゴシック" pitchFamily="-110" charset="-128"/>
              </a:rPr>
              <a:t>-</a:t>
            </a:r>
            <a:r>
              <a:rPr lang="en-US" sz="3200">
                <a:ea typeface="ＭＳ Ｐゴシック" pitchFamily="-110" charset="-128"/>
              </a:rPr>
              <a:t> Electroproduction</a:t>
            </a:r>
          </a:p>
        </p:txBody>
      </p:sp>
      <p:sp>
        <p:nvSpPr>
          <p:cNvPr id="35845" name="Line 13"/>
          <p:cNvSpPr>
            <a:spLocks noChangeShapeType="1"/>
          </p:cNvSpPr>
          <p:nvPr/>
        </p:nvSpPr>
        <p:spPr bwMode="auto">
          <a:xfrm flipV="1"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46" name="Text Box 14"/>
          <p:cNvSpPr txBox="1">
            <a:spLocks noChangeArrowheads="1"/>
          </p:cNvSpPr>
          <p:nvPr/>
        </p:nvSpPr>
        <p:spPr bwMode="auto">
          <a:xfrm>
            <a:off x="114300" y="5884863"/>
            <a:ext cx="893286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0" dirty="0" smtClean="0">
                <a:solidFill>
                  <a:srgbClr val="993366"/>
                </a:solidFill>
                <a:ea typeface="ＭＳ Ｐゴシック" pitchFamily="-110" charset="-128"/>
              </a:rPr>
              <a:t>Phys</a:t>
            </a:r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. Rev. C 86, 035203 </a:t>
            </a:r>
            <a:r>
              <a:rPr lang="en-US" sz="1800" b="0" dirty="0" smtClean="0">
                <a:solidFill>
                  <a:srgbClr val="993366"/>
                </a:solidFill>
                <a:ea typeface="ＭＳ Ｐゴシック" pitchFamily="-110" charset="-128"/>
              </a:rPr>
              <a:t>(2012</a:t>
            </a:r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) </a:t>
            </a:r>
            <a:r>
              <a:rPr lang="en-US" sz="1800" b="0" dirty="0" smtClean="0">
                <a:solidFill>
                  <a:srgbClr val="993366"/>
                </a:solidFill>
                <a:ea typeface="ＭＳ Ｐゴシック" pitchFamily="-110" charset="-128"/>
              </a:rPr>
              <a:t>1-22</a:t>
            </a:r>
          </a:p>
          <a:p>
            <a:pPr eaLnBrk="1" hangingPunct="1"/>
            <a:r>
              <a:rPr lang="en-US" sz="1800" b="0" dirty="0" smtClean="0">
                <a:solidFill>
                  <a:srgbClr val="993366"/>
                </a:solidFill>
                <a:ea typeface="ＭＳ Ｐゴシック" pitchFamily="-110" charset="-128"/>
              </a:rPr>
              <a:t>Int</a:t>
            </a:r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. J. Mod. Phys. E, Vol. 22, 1330015 (2013</a:t>
            </a:r>
            <a:r>
              <a:rPr lang="en-US" sz="1800" b="0" dirty="0" smtClean="0">
                <a:solidFill>
                  <a:srgbClr val="993366"/>
                </a:solidFill>
                <a:ea typeface="ＭＳ Ｐゴシック" pitchFamily="-110" charset="-128"/>
              </a:rPr>
              <a:t>) 1-99</a:t>
            </a:r>
            <a:endParaRPr lang="en-US" sz="1800" b="0" dirty="0">
              <a:solidFill>
                <a:srgbClr val="993366"/>
              </a:solidFill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3875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4C9D4A3D-19C2-497C-BBC8-9DCB857E0B47}" type="slidenum">
              <a:rPr lang="fr-FR" sz="1200" b="0"/>
              <a:pPr/>
              <a:t>32</a:t>
            </a:fld>
            <a:endParaRPr lang="fr-FR" sz="1200" b="0"/>
          </a:p>
        </p:txBody>
      </p:sp>
      <p:sp>
        <p:nvSpPr>
          <p:cNvPr id="36867" name="Line 2"/>
          <p:cNvSpPr>
            <a:spLocks noChangeShapeType="1"/>
          </p:cNvSpPr>
          <p:nvPr/>
        </p:nvSpPr>
        <p:spPr bwMode="auto">
          <a:xfrm>
            <a:off x="292100" y="4749800"/>
            <a:ext cx="4699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868" name="Picture 3" descr="contr_mech_0951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873125"/>
            <a:ext cx="5311775" cy="5311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1052513" y="4210050"/>
            <a:ext cx="2116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sz="2000" b="0">
                <a:solidFill>
                  <a:schemeClr val="tx1"/>
                </a:solidFill>
              </a:rPr>
              <a:t>direct</a:t>
            </a:r>
            <a:r>
              <a:rPr lang="en-US" sz="2000" b="0" baseline="30000">
                <a:solidFill>
                  <a:schemeClr val="tx1"/>
                </a:solidFill>
              </a:rPr>
              <a:t> </a:t>
            </a:r>
            <a:r>
              <a:rPr lang="en-US" sz="2000" b="0">
                <a:solidFill>
                  <a:schemeClr val="tx1"/>
                </a:solidFill>
              </a:rPr>
              <a:t>2</a:t>
            </a:r>
            <a:r>
              <a:rPr lang="en-US" sz="2000" b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sz="1800" b="0">
                <a:solidFill>
                  <a:schemeClr val="tx1"/>
                </a:solidFill>
                <a:latin typeface="Symbol" pitchFamily="18" charset="2"/>
              </a:rPr>
              <a:t> </a:t>
            </a:r>
            <a:r>
              <a:rPr lang="en-US" sz="1800" b="0">
                <a:solidFill>
                  <a:schemeClr val="tx1"/>
                </a:solidFill>
              </a:rPr>
              <a:t>production</a:t>
            </a:r>
            <a:endParaRPr lang="en-US" sz="1800" b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36870" name="Line 5"/>
          <p:cNvSpPr>
            <a:spLocks noChangeShapeType="1"/>
          </p:cNvSpPr>
          <p:nvPr/>
        </p:nvSpPr>
        <p:spPr bwMode="auto">
          <a:xfrm>
            <a:off x="331788" y="1611313"/>
            <a:ext cx="4699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1" name="Text Box 6"/>
          <p:cNvSpPr txBox="1">
            <a:spLocks noChangeArrowheads="1"/>
          </p:cNvSpPr>
          <p:nvPr/>
        </p:nvSpPr>
        <p:spPr bwMode="auto">
          <a:xfrm>
            <a:off x="1028700" y="1401763"/>
            <a:ext cx="1865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sz="2000" b="0">
                <a:solidFill>
                  <a:srgbClr val="FF0000"/>
                </a:solidFill>
              </a:rPr>
              <a:t>Full calculations</a:t>
            </a:r>
          </a:p>
        </p:txBody>
      </p:sp>
      <p:sp>
        <p:nvSpPr>
          <p:cNvPr id="36872" name="Line 7"/>
          <p:cNvSpPr>
            <a:spLocks noChangeShapeType="1"/>
          </p:cNvSpPr>
          <p:nvPr/>
        </p:nvSpPr>
        <p:spPr bwMode="auto">
          <a:xfrm>
            <a:off x="331788" y="1966913"/>
            <a:ext cx="469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3" name="Text Box 8"/>
          <p:cNvSpPr txBox="1">
            <a:spLocks noChangeArrowheads="1"/>
          </p:cNvSpPr>
          <p:nvPr/>
        </p:nvSpPr>
        <p:spPr bwMode="auto">
          <a:xfrm>
            <a:off x="1054100" y="1730375"/>
            <a:ext cx="1331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sz="2000" b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en-US" sz="2000" b="0">
                <a:solidFill>
                  <a:schemeClr val="tx1"/>
                </a:solidFill>
              </a:rPr>
              <a:t>p </a:t>
            </a:r>
            <a:r>
              <a:rPr lang="en-US" sz="2000" b="0">
                <a:solidFill>
                  <a:schemeClr val="tx1"/>
                </a:solidFill>
                <a:sym typeface="Symbol" pitchFamily="18" charset="2"/>
              </a:rPr>
              <a:t> </a:t>
            </a:r>
            <a:r>
              <a:rPr lang="en-US" sz="2000" b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p</a:t>
            </a:r>
            <a:r>
              <a:rPr lang="en-US" sz="2000" b="0" baseline="30000">
                <a:solidFill>
                  <a:schemeClr val="tx1"/>
                </a:solidFill>
                <a:sym typeface="Symbol" pitchFamily="18" charset="2"/>
              </a:rPr>
              <a:t>-</a:t>
            </a:r>
            <a:r>
              <a:rPr lang="en-US" sz="2000" b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D</a:t>
            </a:r>
            <a:r>
              <a:rPr lang="en-US" sz="2000" b="0" baseline="30000">
                <a:solidFill>
                  <a:schemeClr val="tx1"/>
                </a:solidFill>
                <a:sym typeface="Symbol" pitchFamily="18" charset="2"/>
              </a:rPr>
              <a:t>++</a:t>
            </a:r>
          </a:p>
        </p:txBody>
      </p:sp>
      <p:sp>
        <p:nvSpPr>
          <p:cNvPr id="36874" name="Line 9"/>
          <p:cNvSpPr>
            <a:spLocks noChangeShapeType="1"/>
          </p:cNvSpPr>
          <p:nvPr/>
        </p:nvSpPr>
        <p:spPr bwMode="auto">
          <a:xfrm>
            <a:off x="331788" y="2351088"/>
            <a:ext cx="4699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5" name="Text Box 10"/>
          <p:cNvSpPr txBox="1">
            <a:spLocks noChangeArrowheads="1"/>
          </p:cNvSpPr>
          <p:nvPr/>
        </p:nvSpPr>
        <p:spPr bwMode="auto">
          <a:xfrm>
            <a:off x="1057275" y="2117725"/>
            <a:ext cx="1265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sz="2000" b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en-US" sz="2000" b="0">
                <a:solidFill>
                  <a:schemeClr val="tx1"/>
                </a:solidFill>
              </a:rPr>
              <a:t>p </a:t>
            </a:r>
            <a:r>
              <a:rPr lang="en-US" sz="2000" b="0">
                <a:solidFill>
                  <a:schemeClr val="tx1"/>
                </a:solidFill>
                <a:sym typeface="Symbol" pitchFamily="18" charset="2"/>
              </a:rPr>
              <a:t> </a:t>
            </a:r>
            <a:r>
              <a:rPr lang="en-US" sz="2000" b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p</a:t>
            </a:r>
            <a:r>
              <a:rPr lang="en-US" sz="2000" b="0" baseline="30000">
                <a:solidFill>
                  <a:schemeClr val="tx1"/>
                </a:solidFill>
                <a:sym typeface="Symbol" pitchFamily="18" charset="2"/>
              </a:rPr>
              <a:t>+</a:t>
            </a:r>
            <a:r>
              <a:rPr lang="en-US" sz="2000" b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D</a:t>
            </a:r>
            <a:r>
              <a:rPr lang="en-US" sz="2000" b="0" baseline="30000">
                <a:solidFill>
                  <a:schemeClr val="tx1"/>
                </a:solidFill>
                <a:sym typeface="Symbol" pitchFamily="18" charset="2"/>
              </a:rPr>
              <a:t>0</a:t>
            </a:r>
          </a:p>
        </p:txBody>
      </p:sp>
      <p:sp>
        <p:nvSpPr>
          <p:cNvPr id="36876" name="Line 11"/>
          <p:cNvSpPr>
            <a:spLocks noChangeShapeType="1"/>
          </p:cNvSpPr>
          <p:nvPr/>
        </p:nvSpPr>
        <p:spPr bwMode="auto">
          <a:xfrm>
            <a:off x="331788" y="3132138"/>
            <a:ext cx="469900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7" name="Text Box 12"/>
          <p:cNvSpPr txBox="1">
            <a:spLocks noChangeArrowheads="1"/>
          </p:cNvSpPr>
          <p:nvPr/>
        </p:nvSpPr>
        <p:spPr bwMode="auto">
          <a:xfrm>
            <a:off x="1063625" y="2889250"/>
            <a:ext cx="1060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sz="2000" b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en-US" sz="2000" b="0">
                <a:solidFill>
                  <a:schemeClr val="tx1"/>
                </a:solidFill>
              </a:rPr>
              <a:t>p </a:t>
            </a:r>
            <a:r>
              <a:rPr lang="en-US" sz="2000" b="0">
                <a:solidFill>
                  <a:schemeClr val="tx1"/>
                </a:solidFill>
                <a:sym typeface="Symbol" pitchFamily="18" charset="2"/>
              </a:rPr>
              <a:t> </a:t>
            </a:r>
            <a:r>
              <a:rPr lang="en-US" sz="2000" b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r</a:t>
            </a:r>
            <a:r>
              <a:rPr lang="en-US" sz="2000" b="0">
                <a:solidFill>
                  <a:schemeClr val="tx1"/>
                </a:solidFill>
                <a:sym typeface="Symbol" pitchFamily="18" charset="2"/>
              </a:rPr>
              <a:t>p</a:t>
            </a:r>
          </a:p>
        </p:txBody>
      </p:sp>
      <p:sp>
        <p:nvSpPr>
          <p:cNvPr id="36878" name="Line 13"/>
          <p:cNvSpPr>
            <a:spLocks noChangeShapeType="1"/>
          </p:cNvSpPr>
          <p:nvPr/>
        </p:nvSpPr>
        <p:spPr bwMode="auto">
          <a:xfrm>
            <a:off x="331788" y="3552825"/>
            <a:ext cx="4699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9" name="Text Box 14"/>
          <p:cNvSpPr txBox="1">
            <a:spLocks noChangeArrowheads="1"/>
          </p:cNvSpPr>
          <p:nvPr/>
        </p:nvSpPr>
        <p:spPr bwMode="auto">
          <a:xfrm>
            <a:off x="1057275" y="3314700"/>
            <a:ext cx="2008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sz="2000" b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en-US" sz="2000" b="0">
                <a:solidFill>
                  <a:schemeClr val="tx1"/>
                </a:solidFill>
              </a:rPr>
              <a:t>p </a:t>
            </a:r>
            <a:r>
              <a:rPr lang="en-US" sz="2000" b="0">
                <a:solidFill>
                  <a:schemeClr val="tx1"/>
                </a:solidFill>
                <a:sym typeface="Symbol" pitchFamily="18" charset="2"/>
              </a:rPr>
              <a:t> </a:t>
            </a:r>
            <a:r>
              <a:rPr lang="en-US" sz="2000" b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p</a:t>
            </a:r>
            <a:r>
              <a:rPr lang="en-US" sz="2000" b="0" baseline="30000">
                <a:solidFill>
                  <a:schemeClr val="tx1"/>
                </a:solidFill>
                <a:sym typeface="Symbol" pitchFamily="18" charset="2"/>
              </a:rPr>
              <a:t>-</a:t>
            </a:r>
            <a:r>
              <a:rPr lang="en-US" sz="2000" b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D</a:t>
            </a:r>
            <a:r>
              <a:rPr lang="en-US" sz="2000" b="0" baseline="30000">
                <a:solidFill>
                  <a:schemeClr val="tx1"/>
                </a:solidFill>
                <a:sym typeface="Symbol" pitchFamily="18" charset="2"/>
              </a:rPr>
              <a:t>++</a:t>
            </a:r>
            <a:r>
              <a:rPr lang="en-US" sz="2000" b="0">
                <a:solidFill>
                  <a:schemeClr val="tx1"/>
                </a:solidFill>
                <a:sym typeface="Symbol" pitchFamily="18" charset="2"/>
              </a:rPr>
              <a:t>(1600)</a:t>
            </a:r>
          </a:p>
        </p:txBody>
      </p:sp>
      <p:sp>
        <p:nvSpPr>
          <p:cNvPr id="36880" name="Line 15"/>
          <p:cNvSpPr>
            <a:spLocks noChangeShapeType="1"/>
          </p:cNvSpPr>
          <p:nvPr/>
        </p:nvSpPr>
        <p:spPr bwMode="auto">
          <a:xfrm>
            <a:off x="331788" y="4003675"/>
            <a:ext cx="469900" cy="0"/>
          </a:xfrm>
          <a:prstGeom prst="line">
            <a:avLst/>
          </a:prstGeom>
          <a:noFill/>
          <a:ln w="28575">
            <a:solidFill>
              <a:srgbClr val="FF00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1" name="Text Box 16"/>
          <p:cNvSpPr txBox="1">
            <a:spLocks noChangeArrowheads="1"/>
          </p:cNvSpPr>
          <p:nvPr/>
        </p:nvSpPr>
        <p:spPr bwMode="auto">
          <a:xfrm>
            <a:off x="1058863" y="3757613"/>
            <a:ext cx="2092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sz="2000" b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en-US" sz="2000" b="0">
                <a:solidFill>
                  <a:schemeClr val="tx1"/>
                </a:solidFill>
              </a:rPr>
              <a:t>p </a:t>
            </a:r>
            <a:r>
              <a:rPr lang="en-US" sz="2000" b="0">
                <a:solidFill>
                  <a:schemeClr val="tx1"/>
                </a:solidFill>
                <a:sym typeface="Symbol" pitchFamily="18" charset="2"/>
              </a:rPr>
              <a:t> </a:t>
            </a:r>
            <a:r>
              <a:rPr lang="en-US" sz="2000" b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p</a:t>
            </a:r>
            <a:r>
              <a:rPr lang="en-US" sz="2000" b="0" baseline="30000">
                <a:solidFill>
                  <a:schemeClr val="tx1"/>
                </a:solidFill>
                <a:sym typeface="Symbol" pitchFamily="18" charset="2"/>
              </a:rPr>
              <a:t>+</a:t>
            </a:r>
            <a:r>
              <a:rPr lang="en-US" sz="2000" b="0">
                <a:solidFill>
                  <a:schemeClr val="tx1"/>
                </a:solidFill>
                <a:sym typeface="Symbol" pitchFamily="18" charset="2"/>
              </a:rPr>
              <a:t>F</a:t>
            </a:r>
            <a:r>
              <a:rPr lang="en-US" sz="2000" b="0" baseline="30000">
                <a:solidFill>
                  <a:schemeClr val="tx1"/>
                </a:solidFill>
                <a:sym typeface="Symbol" pitchFamily="18" charset="2"/>
              </a:rPr>
              <a:t>0</a:t>
            </a:r>
            <a:r>
              <a:rPr lang="en-US" sz="2000" b="0" baseline="-25000">
                <a:solidFill>
                  <a:schemeClr val="tx1"/>
                </a:solidFill>
                <a:sym typeface="Symbol" pitchFamily="18" charset="2"/>
              </a:rPr>
              <a:t>15</a:t>
            </a:r>
            <a:r>
              <a:rPr lang="en-US" sz="2000" b="0">
                <a:solidFill>
                  <a:schemeClr val="tx1"/>
                </a:solidFill>
                <a:sym typeface="Symbol" pitchFamily="18" charset="2"/>
              </a:rPr>
              <a:t>(1685)</a:t>
            </a:r>
          </a:p>
        </p:txBody>
      </p:sp>
      <p:sp>
        <p:nvSpPr>
          <p:cNvPr id="36882" name="Line 17"/>
          <p:cNvSpPr>
            <a:spLocks noChangeShapeType="1"/>
          </p:cNvSpPr>
          <p:nvPr/>
        </p:nvSpPr>
        <p:spPr bwMode="auto">
          <a:xfrm>
            <a:off x="331788" y="4429125"/>
            <a:ext cx="469900" cy="0"/>
          </a:xfrm>
          <a:prstGeom prst="line">
            <a:avLst/>
          </a:prstGeom>
          <a:noFill/>
          <a:ln w="19050">
            <a:solidFill>
              <a:srgbClr val="FF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3" name="Line 18"/>
          <p:cNvSpPr>
            <a:spLocks noChangeShapeType="1"/>
          </p:cNvSpPr>
          <p:nvPr/>
        </p:nvSpPr>
        <p:spPr bwMode="auto">
          <a:xfrm>
            <a:off x="330200" y="2736850"/>
            <a:ext cx="469900" cy="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4" name="Text Box 19"/>
          <p:cNvSpPr txBox="1">
            <a:spLocks noChangeArrowheads="1"/>
          </p:cNvSpPr>
          <p:nvPr/>
        </p:nvSpPr>
        <p:spPr bwMode="auto">
          <a:xfrm>
            <a:off x="1060450" y="2492375"/>
            <a:ext cx="2052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sz="2000" b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en-US" sz="2000" b="0">
                <a:solidFill>
                  <a:schemeClr val="tx1"/>
                </a:solidFill>
              </a:rPr>
              <a:t>p </a:t>
            </a:r>
            <a:r>
              <a:rPr lang="en-US" sz="2000" b="0">
                <a:solidFill>
                  <a:schemeClr val="tx1"/>
                </a:solidFill>
                <a:sym typeface="Symbol" pitchFamily="18" charset="2"/>
              </a:rPr>
              <a:t> </a:t>
            </a:r>
            <a:r>
              <a:rPr lang="en-US" sz="2000" b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p</a:t>
            </a:r>
            <a:r>
              <a:rPr lang="en-US" sz="2000" b="0" baseline="30000">
                <a:solidFill>
                  <a:schemeClr val="tx1"/>
                </a:solidFill>
                <a:sym typeface="Symbol" pitchFamily="18" charset="2"/>
              </a:rPr>
              <a:t>+</a:t>
            </a:r>
            <a:r>
              <a:rPr lang="en-US" sz="2000" b="0">
                <a:solidFill>
                  <a:schemeClr val="tx1"/>
                </a:solidFill>
                <a:sym typeface="Symbol" pitchFamily="18" charset="2"/>
              </a:rPr>
              <a:t>D</a:t>
            </a:r>
            <a:r>
              <a:rPr lang="en-US" sz="2000" b="0" baseline="-25000">
                <a:solidFill>
                  <a:schemeClr val="tx1"/>
                </a:solidFill>
                <a:sym typeface="Symbol" pitchFamily="18" charset="2"/>
              </a:rPr>
              <a:t>13</a:t>
            </a:r>
            <a:r>
              <a:rPr lang="en-US" sz="2000" b="0">
                <a:solidFill>
                  <a:schemeClr val="tx1"/>
                </a:solidFill>
                <a:sym typeface="Symbol" pitchFamily="18" charset="2"/>
              </a:rPr>
              <a:t>(1520)</a:t>
            </a:r>
            <a:endParaRPr lang="en-US" sz="2000" b="0" baseline="3000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36885" name="Text Box 20"/>
          <p:cNvSpPr txBox="1">
            <a:spLocks noChangeArrowheads="1"/>
          </p:cNvSpPr>
          <p:nvPr/>
        </p:nvSpPr>
        <p:spPr bwMode="auto">
          <a:xfrm>
            <a:off x="234950" y="5002213"/>
            <a:ext cx="35972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1800" b="0">
                <a:solidFill>
                  <a:schemeClr val="accent2"/>
                </a:solidFill>
              </a:rPr>
              <a:t> </a:t>
            </a:r>
            <a:r>
              <a:rPr lang="en-US" sz="1800" b="0"/>
              <a:t>The combined fit of nine single differential cross sections allowed to establish all significant mechanisms.</a:t>
            </a:r>
          </a:p>
        </p:txBody>
      </p:sp>
      <p:sp>
        <p:nvSpPr>
          <p:cNvPr id="36886" name="Text Box 21"/>
          <p:cNvSpPr txBox="1">
            <a:spLocks noChangeArrowheads="1"/>
          </p:cNvSpPr>
          <p:nvPr/>
        </p:nvSpPr>
        <p:spPr bwMode="auto">
          <a:xfrm>
            <a:off x="230188" y="892175"/>
            <a:ext cx="2589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2400" b="0">
                <a:solidFill>
                  <a:schemeClr val="tx1"/>
                </a:solidFill>
              </a:rPr>
              <a:t>Isobar Model JM05</a:t>
            </a:r>
          </a:p>
        </p:txBody>
      </p:sp>
      <p:sp>
        <p:nvSpPr>
          <p:cNvPr id="36887" name="Text Box 22"/>
          <p:cNvSpPr txBox="1">
            <a:spLocks noChangeArrowheads="1"/>
          </p:cNvSpPr>
          <p:nvPr/>
        </p:nvSpPr>
        <p:spPr bwMode="auto">
          <a:xfrm>
            <a:off x="0" y="15875"/>
            <a:ext cx="9136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sz="3600" dirty="0"/>
              <a:t>Contributing Mechanisms to  </a:t>
            </a:r>
            <a:r>
              <a:rPr lang="en-US" sz="3600" dirty="0">
                <a:latin typeface="Symbol" pitchFamily="18" charset="2"/>
              </a:rPr>
              <a:t>g</a:t>
            </a:r>
            <a:r>
              <a:rPr lang="en-US" sz="3200" baseline="40000" dirty="0">
                <a:latin typeface="Symbol" pitchFamily="18" charset="2"/>
              </a:rPr>
              <a:t>(</a:t>
            </a:r>
            <a:r>
              <a:rPr lang="en-US" sz="3600" baseline="30000" dirty="0">
                <a:latin typeface="Symbol" pitchFamily="18" charset="2"/>
              </a:rPr>
              <a:t>*</a:t>
            </a:r>
            <a:r>
              <a:rPr lang="en-US" sz="3200" baseline="40000" dirty="0">
                <a:latin typeface="Symbol" pitchFamily="18" charset="2"/>
              </a:rPr>
              <a:t>)</a:t>
            </a:r>
            <a:r>
              <a:rPr lang="en-US" sz="3600" dirty="0"/>
              <a:t>p </a:t>
            </a:r>
            <a:r>
              <a:rPr lang="en-US" sz="3600" dirty="0">
                <a:cs typeface="Times New Roman" pitchFamily="18" charset="0"/>
              </a:rPr>
              <a:t>→</a:t>
            </a:r>
            <a:r>
              <a:rPr lang="en-US" sz="3600" dirty="0"/>
              <a:t> </a:t>
            </a:r>
            <a:r>
              <a:rPr lang="en-US" sz="3600" dirty="0" err="1"/>
              <a:t>p</a:t>
            </a:r>
            <a:r>
              <a:rPr lang="en-US" sz="3600" dirty="0" err="1">
                <a:latin typeface="Symbol" pitchFamily="18" charset="2"/>
              </a:rPr>
              <a:t>p</a:t>
            </a:r>
            <a:r>
              <a:rPr lang="en-US" sz="3600" baseline="22000" dirty="0" err="1"/>
              <a:t>+</a:t>
            </a:r>
            <a:r>
              <a:rPr lang="en-US" sz="3600" dirty="0" err="1">
                <a:latin typeface="Symbol" pitchFamily="18" charset="2"/>
              </a:rPr>
              <a:t>p</a:t>
            </a:r>
            <a:r>
              <a:rPr lang="en-US" sz="3600" baseline="30000" dirty="0"/>
              <a:t>-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D617179E-96AC-4773-9234-8A2507AC7068}" type="slidenum">
              <a:rPr lang="fr-FR" sz="1200" b="0"/>
              <a:pPr/>
              <a:t>33</a:t>
            </a:fld>
            <a:endParaRPr lang="fr-FR" sz="1200" b="0"/>
          </a:p>
        </p:txBody>
      </p:sp>
      <p:sp>
        <p:nvSpPr>
          <p:cNvPr id="37891" name="Content Placeholder 1"/>
          <p:cNvSpPr>
            <a:spLocks noGrp="1"/>
          </p:cNvSpPr>
          <p:nvPr>
            <p:ph idx="4294967295"/>
          </p:nvPr>
        </p:nvSpPr>
        <p:spPr>
          <a:xfrm>
            <a:off x="0" y="20638"/>
            <a:ext cx="9144000" cy="59372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b="1" dirty="0" smtClean="0">
                <a:solidFill>
                  <a:srgbClr val="333399"/>
                </a:solidFill>
              </a:rPr>
              <a:t>JM Contributions as Determined by the CLAS 2</a:t>
            </a:r>
            <a:r>
              <a:rPr lang="en-US" b="1" dirty="0" smtClean="0">
                <a:solidFill>
                  <a:srgbClr val="333399"/>
                </a:solidFill>
                <a:latin typeface="Symbol" pitchFamily="18" charset="2"/>
              </a:rPr>
              <a:t>p</a:t>
            </a:r>
            <a:r>
              <a:rPr lang="en-US" b="1" dirty="0" smtClean="0">
                <a:solidFill>
                  <a:srgbClr val="333399"/>
                </a:solidFill>
              </a:rPr>
              <a:t> Data</a:t>
            </a:r>
          </a:p>
        </p:txBody>
      </p:sp>
      <p:pic>
        <p:nvPicPr>
          <p:cNvPr id="37892" name="Picture 8" descr="fit_9var095_w_095_14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538163"/>
            <a:ext cx="4716463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9" descr="fit_9var095_w_095_174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547688"/>
            <a:ext cx="4716462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10"/>
          <p:cNvSpPr txBox="1">
            <a:spLocks noChangeArrowheads="1"/>
          </p:cNvSpPr>
          <p:nvPr/>
        </p:nvSpPr>
        <p:spPr bwMode="auto">
          <a:xfrm>
            <a:off x="482600" y="5441950"/>
            <a:ext cx="82518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600" b="0">
                <a:ea typeface="ＭＳ Ｐゴシック" pitchFamily="-110" charset="-128"/>
              </a:rPr>
              <a:t>Each production mechanism contributes to all nine single differential cross sections in a unique way. Hence a successful description of all nine observables  allows us to check and to establish the dynamics of all essential contributing mechanisms.</a:t>
            </a:r>
          </a:p>
        </p:txBody>
      </p:sp>
      <p:cxnSp>
        <p:nvCxnSpPr>
          <p:cNvPr id="37895" name="Straight Connector 18"/>
          <p:cNvCxnSpPr>
            <a:cxnSpLocks noChangeShapeType="1"/>
          </p:cNvCxnSpPr>
          <p:nvPr/>
        </p:nvCxnSpPr>
        <p:spPr bwMode="auto">
          <a:xfrm>
            <a:off x="466725" y="4910138"/>
            <a:ext cx="5842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6" name="Straight Connector 19"/>
          <p:cNvCxnSpPr>
            <a:cxnSpLocks noChangeShapeType="1"/>
          </p:cNvCxnSpPr>
          <p:nvPr/>
        </p:nvCxnSpPr>
        <p:spPr bwMode="auto">
          <a:xfrm>
            <a:off x="2865438" y="5181600"/>
            <a:ext cx="584200" cy="1588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7" name="Straight Connector 20"/>
          <p:cNvCxnSpPr>
            <a:cxnSpLocks noChangeShapeType="1"/>
          </p:cNvCxnSpPr>
          <p:nvPr/>
        </p:nvCxnSpPr>
        <p:spPr bwMode="auto">
          <a:xfrm>
            <a:off x="2865438" y="4913313"/>
            <a:ext cx="584200" cy="158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8" name="Straight Connector 21"/>
          <p:cNvCxnSpPr>
            <a:cxnSpLocks noChangeShapeType="1"/>
          </p:cNvCxnSpPr>
          <p:nvPr/>
        </p:nvCxnSpPr>
        <p:spPr bwMode="auto">
          <a:xfrm>
            <a:off x="466725" y="5249863"/>
            <a:ext cx="584200" cy="15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9" name="Straight Connector 22"/>
          <p:cNvCxnSpPr>
            <a:cxnSpLocks noChangeShapeType="1"/>
          </p:cNvCxnSpPr>
          <p:nvPr/>
        </p:nvCxnSpPr>
        <p:spPr bwMode="auto">
          <a:xfrm>
            <a:off x="5026025" y="4911725"/>
            <a:ext cx="584200" cy="1588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00" name="Straight Connector 23"/>
          <p:cNvCxnSpPr>
            <a:cxnSpLocks noChangeShapeType="1"/>
          </p:cNvCxnSpPr>
          <p:nvPr/>
        </p:nvCxnSpPr>
        <p:spPr bwMode="auto">
          <a:xfrm>
            <a:off x="5026025" y="5183188"/>
            <a:ext cx="584200" cy="1587"/>
          </a:xfrm>
          <a:prstGeom prst="line">
            <a:avLst/>
          </a:prstGeom>
          <a:noFill/>
          <a:ln w="9525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01" name="Straight Connector 24"/>
          <p:cNvCxnSpPr>
            <a:cxnSpLocks noChangeShapeType="1"/>
          </p:cNvCxnSpPr>
          <p:nvPr/>
        </p:nvCxnSpPr>
        <p:spPr bwMode="auto">
          <a:xfrm>
            <a:off x="7081838" y="4914900"/>
            <a:ext cx="493712" cy="1588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02" name="TextBox 26"/>
          <p:cNvSpPr txBox="1">
            <a:spLocks noChangeArrowheads="1"/>
          </p:cNvSpPr>
          <p:nvPr/>
        </p:nvSpPr>
        <p:spPr bwMode="auto">
          <a:xfrm>
            <a:off x="1050925" y="4598988"/>
            <a:ext cx="10128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400">
                <a:solidFill>
                  <a:schemeClr val="tx1"/>
                </a:solidFill>
                <a:ea typeface="ＭＳ Ｐゴシック" pitchFamily="-110" charset="-128"/>
              </a:rPr>
              <a:t>Full JM</a:t>
            </a:r>
          </a:p>
          <a:p>
            <a:pPr algn="l" eaLnBrk="1" hangingPunct="1"/>
            <a:r>
              <a:rPr lang="en-US" sz="1400">
                <a:solidFill>
                  <a:schemeClr val="tx1"/>
                </a:solidFill>
                <a:ea typeface="ＭＳ Ｐゴシック" pitchFamily="-110" charset="-128"/>
              </a:rPr>
              <a:t>calculation</a:t>
            </a:r>
          </a:p>
        </p:txBody>
      </p:sp>
      <p:sp>
        <p:nvSpPr>
          <p:cNvPr id="37903" name="TextBox 27"/>
          <p:cNvSpPr txBox="1">
            <a:spLocks noChangeArrowheads="1"/>
          </p:cNvSpPr>
          <p:nvPr/>
        </p:nvSpPr>
        <p:spPr bwMode="auto">
          <a:xfrm>
            <a:off x="1050925" y="5083175"/>
            <a:ext cx="6175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1600" baseline="30000">
                <a:solidFill>
                  <a:srgbClr val="FF0000"/>
                </a:solidFill>
                <a:ea typeface="ＭＳ Ｐゴシック" pitchFamily="-110" charset="-128"/>
              </a:rPr>
              <a:t>-</a:t>
            </a:r>
            <a:r>
              <a:rPr lang="en-US" sz="1600">
                <a:solidFill>
                  <a:srgbClr val="FF0000"/>
                </a:solidFill>
                <a:latin typeface="Symbol" pitchFamily="18" charset="2"/>
                <a:ea typeface="ＭＳ Ｐゴシック" pitchFamily="-110" charset="-128"/>
              </a:rPr>
              <a:t>D</a:t>
            </a:r>
            <a:r>
              <a:rPr lang="en-US" sz="1600" baseline="30000">
                <a:solidFill>
                  <a:srgbClr val="FF0000"/>
                </a:solidFill>
                <a:latin typeface="Symbol" pitchFamily="18" charset="2"/>
                <a:ea typeface="ＭＳ Ｐゴシック" pitchFamily="-110" charset="-128"/>
              </a:rPr>
              <a:t>++</a:t>
            </a:r>
          </a:p>
        </p:txBody>
      </p:sp>
      <p:sp>
        <p:nvSpPr>
          <p:cNvPr id="37904" name="TextBox 28"/>
          <p:cNvSpPr txBox="1">
            <a:spLocks noChangeArrowheads="1"/>
          </p:cNvSpPr>
          <p:nvPr/>
        </p:nvSpPr>
        <p:spPr bwMode="auto">
          <a:xfrm>
            <a:off x="3567113" y="4714875"/>
            <a:ext cx="568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3333FF"/>
                </a:solidFill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1600" baseline="30000">
                <a:solidFill>
                  <a:srgbClr val="3333FF"/>
                </a:solidFill>
                <a:ea typeface="ＭＳ Ｐゴシック" pitchFamily="-110" charset="-128"/>
              </a:rPr>
              <a:t>+</a:t>
            </a:r>
            <a:r>
              <a:rPr lang="en-US" sz="1600">
                <a:solidFill>
                  <a:srgbClr val="3333FF"/>
                </a:solidFill>
                <a:latin typeface="Symbol" pitchFamily="18" charset="2"/>
                <a:ea typeface="ＭＳ Ｐゴシック" pitchFamily="-110" charset="-128"/>
              </a:rPr>
              <a:t>D</a:t>
            </a:r>
            <a:r>
              <a:rPr lang="en-US" sz="1600" baseline="30000">
                <a:solidFill>
                  <a:srgbClr val="3333FF"/>
                </a:solidFill>
                <a:latin typeface="Symbol" pitchFamily="18" charset="2"/>
                <a:ea typeface="ＭＳ Ｐゴシック" pitchFamily="-110" charset="-128"/>
              </a:rPr>
              <a:t>0</a:t>
            </a:r>
          </a:p>
        </p:txBody>
      </p:sp>
      <p:sp>
        <p:nvSpPr>
          <p:cNvPr id="37905" name="TextBox 29"/>
          <p:cNvSpPr txBox="1">
            <a:spLocks noChangeArrowheads="1"/>
          </p:cNvSpPr>
          <p:nvPr/>
        </p:nvSpPr>
        <p:spPr bwMode="auto">
          <a:xfrm>
            <a:off x="5737225" y="4746625"/>
            <a:ext cx="1263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CC00"/>
                </a:solidFill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1600" baseline="30000">
                <a:solidFill>
                  <a:srgbClr val="FFCC00"/>
                </a:solidFill>
                <a:ea typeface="ＭＳ Ｐゴシック" pitchFamily="-110" charset="-128"/>
              </a:rPr>
              <a:t>+</a:t>
            </a:r>
            <a:r>
              <a:rPr lang="en-US" sz="1400">
                <a:solidFill>
                  <a:srgbClr val="FFCC00"/>
                </a:solidFill>
                <a:ea typeface="ＭＳ Ｐゴシック" pitchFamily="-110" charset="-128"/>
              </a:rPr>
              <a:t>N(1520) D</a:t>
            </a:r>
            <a:r>
              <a:rPr lang="en-US" sz="1400" baseline="-25000">
                <a:solidFill>
                  <a:srgbClr val="FFCC00"/>
                </a:solidFill>
                <a:ea typeface="ＭＳ Ｐゴシック" pitchFamily="-110" charset="-128"/>
              </a:rPr>
              <a:t>13</a:t>
            </a:r>
          </a:p>
        </p:txBody>
      </p:sp>
      <p:sp>
        <p:nvSpPr>
          <p:cNvPr id="37906" name="TextBox 30"/>
          <p:cNvSpPr txBox="1">
            <a:spLocks noChangeArrowheads="1"/>
          </p:cNvSpPr>
          <p:nvPr/>
        </p:nvSpPr>
        <p:spPr bwMode="auto">
          <a:xfrm>
            <a:off x="7585075" y="4740275"/>
            <a:ext cx="1243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1600" baseline="30000">
                <a:solidFill>
                  <a:schemeClr val="accent2"/>
                </a:solidFill>
                <a:ea typeface="ＭＳ Ｐゴシック" pitchFamily="-110" charset="-128"/>
              </a:rPr>
              <a:t>+</a:t>
            </a:r>
            <a:r>
              <a:rPr lang="en-US" sz="1400">
                <a:solidFill>
                  <a:schemeClr val="accent2"/>
                </a:solidFill>
                <a:ea typeface="ＭＳ Ｐゴシック" pitchFamily="-110" charset="-128"/>
              </a:rPr>
              <a:t>N(1685) F</a:t>
            </a:r>
            <a:r>
              <a:rPr lang="en-US" sz="1400" baseline="-25000">
                <a:solidFill>
                  <a:schemeClr val="accent2"/>
                </a:solidFill>
                <a:ea typeface="ＭＳ Ｐゴシック" pitchFamily="-110" charset="-128"/>
              </a:rPr>
              <a:t>15</a:t>
            </a:r>
          </a:p>
        </p:txBody>
      </p:sp>
      <p:sp>
        <p:nvSpPr>
          <p:cNvPr id="37907" name="TextBox 31"/>
          <p:cNvSpPr txBox="1">
            <a:spLocks noChangeArrowheads="1"/>
          </p:cNvSpPr>
          <p:nvPr/>
        </p:nvSpPr>
        <p:spPr bwMode="auto">
          <a:xfrm>
            <a:off x="5838825" y="5053013"/>
            <a:ext cx="4079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1"/>
                </a:solidFill>
                <a:latin typeface="Symbol" pitchFamily="18" charset="2"/>
                <a:ea typeface="ＭＳ Ｐゴシック" pitchFamily="-110" charset="-128"/>
              </a:rPr>
              <a:t>r</a:t>
            </a:r>
            <a:r>
              <a:rPr lang="en-US" sz="1600">
                <a:solidFill>
                  <a:schemeClr val="accent1"/>
                </a:solidFill>
                <a:ea typeface="ＭＳ Ｐゴシック" pitchFamily="-110" charset="-128"/>
              </a:rPr>
              <a:t>p</a:t>
            </a:r>
          </a:p>
        </p:txBody>
      </p:sp>
      <p:sp>
        <p:nvSpPr>
          <p:cNvPr id="37908" name="TextBox 32"/>
          <p:cNvSpPr txBox="1">
            <a:spLocks noChangeArrowheads="1"/>
          </p:cNvSpPr>
          <p:nvPr/>
        </p:nvSpPr>
        <p:spPr bwMode="auto">
          <a:xfrm>
            <a:off x="3452813" y="5014913"/>
            <a:ext cx="9572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FF"/>
                </a:solidFill>
                <a:ea typeface="ＭＳ Ｐゴシック" pitchFamily="-110" charset="-128"/>
              </a:rPr>
              <a:t>2</a:t>
            </a:r>
            <a:r>
              <a:rPr lang="en-US" sz="1600">
                <a:solidFill>
                  <a:srgbClr val="FF00FF"/>
                </a:solidFill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1600">
                <a:solidFill>
                  <a:srgbClr val="FF00FF"/>
                </a:solidFill>
                <a:ea typeface="ＭＳ Ｐゴシック" pitchFamily="-110" charset="-128"/>
              </a:rPr>
              <a:t> direct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0D30D194-5C35-4A1D-893E-B72378C33A1F}" type="slidenum">
              <a:rPr lang="fr-FR" sz="1200" b="0"/>
              <a:pPr/>
              <a:t>34</a:t>
            </a:fld>
            <a:endParaRPr lang="fr-FR" sz="1200" b="0"/>
          </a:p>
        </p:txBody>
      </p:sp>
      <p:sp>
        <p:nvSpPr>
          <p:cNvPr id="40963" name="Content Placeholder 1"/>
          <p:cNvSpPr>
            <a:spLocks noGrp="1"/>
          </p:cNvSpPr>
          <p:nvPr>
            <p:ph idx="4294967295"/>
          </p:nvPr>
        </p:nvSpPr>
        <p:spPr>
          <a:xfrm>
            <a:off x="0" y="20638"/>
            <a:ext cx="9144000" cy="59372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200" dirty="0" smtClean="0">
                <a:solidFill>
                  <a:srgbClr val="333399"/>
                </a:solidFill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</a:rPr>
              <a:t>Electrocouplings</a:t>
            </a:r>
            <a:r>
              <a:rPr lang="en-US" sz="3200" b="1" dirty="0" smtClean="0">
                <a:solidFill>
                  <a:srgbClr val="333399"/>
                </a:solidFill>
              </a:rPr>
              <a:t> of N(1440)P</a:t>
            </a:r>
            <a:r>
              <a:rPr lang="en-US" sz="3200" b="1" baseline="-25000" dirty="0" smtClean="0">
                <a:solidFill>
                  <a:srgbClr val="333399"/>
                </a:solidFill>
              </a:rPr>
              <a:t>11</a:t>
            </a:r>
            <a:r>
              <a:rPr lang="en-US" sz="3200" b="1" dirty="0" smtClean="0">
                <a:solidFill>
                  <a:srgbClr val="333399"/>
                </a:solidFill>
              </a:rPr>
              <a:t> from CLAS Data</a:t>
            </a:r>
          </a:p>
        </p:txBody>
      </p:sp>
      <p:pic>
        <p:nvPicPr>
          <p:cNvPr id="40964" name="Picture 4" descr="p1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857250"/>
            <a:ext cx="6907213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5" name="Group 5"/>
          <p:cNvGrpSpPr>
            <a:grpSpLocks/>
          </p:cNvGrpSpPr>
          <p:nvPr/>
        </p:nvGrpSpPr>
        <p:grpSpPr bwMode="auto">
          <a:xfrm>
            <a:off x="452438" y="4654550"/>
            <a:ext cx="8324850" cy="379413"/>
            <a:chOff x="285" y="2866"/>
            <a:chExt cx="5244" cy="239"/>
          </a:xfrm>
        </p:grpSpPr>
        <p:sp>
          <p:nvSpPr>
            <p:cNvPr id="40968" name="AutoShape 9"/>
            <p:cNvSpPr>
              <a:spLocks noChangeArrowheads="1"/>
            </p:cNvSpPr>
            <p:nvPr/>
          </p:nvSpPr>
          <p:spPr bwMode="auto">
            <a:xfrm>
              <a:off x="285" y="2929"/>
              <a:ext cx="113" cy="113"/>
            </a:xfrm>
            <a:prstGeom prst="flowChartExtract">
              <a:avLst/>
            </a:prstGeom>
            <a:solidFill>
              <a:srgbClr val="00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ea typeface="ＭＳ Ｐゴシック" pitchFamily="-110" charset="-128"/>
              </a:endParaRPr>
            </a:p>
          </p:txBody>
        </p:sp>
        <p:sp>
          <p:nvSpPr>
            <p:cNvPr id="40969" name="Text Box 10"/>
            <p:cNvSpPr txBox="1">
              <a:spLocks noChangeArrowheads="1"/>
            </p:cNvSpPr>
            <p:nvPr/>
          </p:nvSpPr>
          <p:spPr bwMode="auto">
            <a:xfrm>
              <a:off x="1714" y="2866"/>
              <a:ext cx="11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>
                <a:spcBef>
                  <a:spcPct val="50000"/>
                </a:spcBef>
              </a:pPr>
              <a:r>
                <a:rPr kumimoji="1" lang="en-US" altLang="ko-KR" sz="1800" b="0">
                  <a:solidFill>
                    <a:schemeClr val="tx1"/>
                  </a:solidFill>
                  <a:ea typeface="굴림" charset="-127"/>
                  <a:cs typeface="ＭＳ Ｐゴシック" pitchFamily="-110" charset="-128"/>
                </a:rPr>
                <a:t> </a:t>
              </a:r>
              <a:r>
                <a:rPr kumimoji="1" lang="en-US" altLang="ko-KR" sz="1800" b="0">
                  <a:solidFill>
                    <a:srgbClr val="FF3300"/>
                  </a:solidFill>
                  <a:ea typeface="굴림" charset="-127"/>
                  <a:cs typeface="ＭＳ Ｐゴシック" pitchFamily="-110" charset="-128"/>
                </a:rPr>
                <a:t>N</a:t>
              </a:r>
              <a:r>
                <a:rPr kumimoji="1" lang="en-US" altLang="ko-KR" sz="1800" b="0">
                  <a:solidFill>
                    <a:srgbClr val="FF3300"/>
                  </a:solidFill>
                  <a:latin typeface="Symbol" pitchFamily="18" charset="2"/>
                  <a:ea typeface="굴림" charset="-127"/>
                  <a:cs typeface="ＭＳ Ｐゴシック" pitchFamily="-110" charset="-128"/>
                </a:rPr>
                <a:t>p</a:t>
              </a:r>
              <a:r>
                <a:rPr kumimoji="1" lang="en-US" altLang="ko-KR" sz="1800" b="0">
                  <a:solidFill>
                    <a:srgbClr val="FF3300"/>
                  </a:solidFill>
                  <a:ea typeface="굴림" charset="-127"/>
                  <a:cs typeface="ＭＳ Ｐゴシック" pitchFamily="-110" charset="-128"/>
                </a:rPr>
                <a:t>  (UIM, DR)</a:t>
              </a:r>
            </a:p>
          </p:txBody>
        </p:sp>
        <p:sp>
          <p:nvSpPr>
            <p:cNvPr id="40970" name="Text Box 11"/>
            <p:cNvSpPr txBox="1">
              <a:spLocks noChangeArrowheads="1"/>
            </p:cNvSpPr>
            <p:nvPr/>
          </p:nvSpPr>
          <p:spPr bwMode="auto">
            <a:xfrm>
              <a:off x="398" y="2868"/>
              <a:ext cx="11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>
                <a:spcBef>
                  <a:spcPct val="50000"/>
                </a:spcBef>
              </a:pPr>
              <a:r>
                <a:rPr kumimoji="1" lang="en-US" altLang="ko-KR" sz="1800" b="0">
                  <a:solidFill>
                    <a:schemeClr val="tx1"/>
                  </a:solidFill>
                  <a:ea typeface="굴림" charset="-127"/>
                  <a:cs typeface="ＭＳ Ｐゴシック" pitchFamily="-110" charset="-128"/>
                </a:rPr>
                <a:t>PDG estimation</a:t>
              </a:r>
            </a:p>
          </p:txBody>
        </p:sp>
        <p:sp>
          <p:nvSpPr>
            <p:cNvPr id="40971" name="Text Box 12"/>
            <p:cNvSpPr txBox="1">
              <a:spLocks noChangeArrowheads="1"/>
            </p:cNvSpPr>
            <p:nvPr/>
          </p:nvSpPr>
          <p:spPr bwMode="auto">
            <a:xfrm>
              <a:off x="2940" y="2874"/>
              <a:ext cx="182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>
                <a:spcBef>
                  <a:spcPct val="50000"/>
                </a:spcBef>
              </a:pPr>
              <a:r>
                <a:rPr kumimoji="1" lang="en-US" altLang="ko-KR" sz="1800" b="0">
                  <a:solidFill>
                    <a:srgbClr val="FF3300"/>
                  </a:solidFill>
                  <a:ea typeface="굴림" charset="-127"/>
                  <a:cs typeface="ＭＳ Ｐゴシック" pitchFamily="-110" charset="-128"/>
                </a:rPr>
                <a:t>N</a:t>
              </a:r>
              <a:r>
                <a:rPr kumimoji="1" lang="en-US" altLang="ko-KR" sz="1800" b="0">
                  <a:solidFill>
                    <a:srgbClr val="FF3300"/>
                  </a:solidFill>
                  <a:latin typeface="Symbol" pitchFamily="18" charset="2"/>
                  <a:ea typeface="굴림" charset="-127"/>
                  <a:cs typeface="ＭＳ Ｐゴシック" pitchFamily="-110" charset="-128"/>
                </a:rPr>
                <a:t>p</a:t>
              </a:r>
              <a:r>
                <a:rPr kumimoji="1" lang="en-US" altLang="ko-KR" sz="1800" b="0">
                  <a:solidFill>
                    <a:srgbClr val="FF3300"/>
                  </a:solidFill>
                  <a:ea typeface="굴림" charset="-127"/>
                  <a:cs typeface="ＭＳ Ｐゴシック" pitchFamily="-110" charset="-128"/>
                </a:rPr>
                <a:t>, N</a:t>
              </a:r>
              <a:r>
                <a:rPr kumimoji="1" lang="en-US" altLang="ko-KR" sz="1800" b="0">
                  <a:solidFill>
                    <a:srgbClr val="FF3300"/>
                  </a:solidFill>
                  <a:latin typeface="Symbol" pitchFamily="18" charset="2"/>
                  <a:ea typeface="굴림" charset="-127"/>
                  <a:cs typeface="ＭＳ Ｐゴシック" pitchFamily="-110" charset="-128"/>
                </a:rPr>
                <a:t>p</a:t>
              </a:r>
              <a:r>
                <a:rPr kumimoji="1" lang="de-DE" altLang="ko-KR" sz="1800" b="0">
                  <a:solidFill>
                    <a:srgbClr val="FF3300"/>
                  </a:solidFill>
                  <a:latin typeface="Symbol" pitchFamily="18" charset="2"/>
                  <a:ea typeface="굴림" charset="-127"/>
                  <a:cs typeface="ＭＳ Ｐゴシック" pitchFamily="-110" charset="-128"/>
                </a:rPr>
                <a:t>p</a:t>
              </a:r>
              <a:r>
                <a:rPr kumimoji="1" lang="en-US" altLang="ko-KR" sz="1800">
                  <a:solidFill>
                    <a:srgbClr val="FF3300"/>
                  </a:solidFill>
                  <a:ea typeface="굴림" charset="-127"/>
                  <a:cs typeface="ＭＳ Ｐゴシック" pitchFamily="-110" charset="-128"/>
                </a:rPr>
                <a:t> </a:t>
              </a:r>
              <a:r>
                <a:rPr kumimoji="1" lang="en-US" altLang="ko-KR" sz="1800" b="0">
                  <a:solidFill>
                    <a:srgbClr val="FF3300"/>
                  </a:solidFill>
                  <a:ea typeface="굴림" charset="-127"/>
                  <a:cs typeface="ＭＳ Ｐゴシック" pitchFamily="-110" charset="-128"/>
                </a:rPr>
                <a:t>combined analysis</a:t>
              </a:r>
            </a:p>
          </p:txBody>
        </p:sp>
        <p:sp>
          <p:nvSpPr>
            <p:cNvPr id="40972" name="Oval 20"/>
            <p:cNvSpPr>
              <a:spLocks noChangeArrowheads="1"/>
            </p:cNvSpPr>
            <p:nvPr/>
          </p:nvSpPr>
          <p:spPr bwMode="auto">
            <a:xfrm>
              <a:off x="1493" y="2929"/>
              <a:ext cx="113" cy="11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ea typeface="ＭＳ Ｐゴシック" pitchFamily="-110" charset="-128"/>
              </a:endParaRPr>
            </a:p>
          </p:txBody>
        </p:sp>
        <p:sp>
          <p:nvSpPr>
            <p:cNvPr id="40973" name="Rectangle 14"/>
            <p:cNvSpPr>
              <a:spLocks noChangeArrowheads="1"/>
            </p:cNvSpPr>
            <p:nvPr/>
          </p:nvSpPr>
          <p:spPr bwMode="auto">
            <a:xfrm>
              <a:off x="1648" y="2944"/>
              <a:ext cx="99" cy="9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ea typeface="ＭＳ Ｐゴシック" pitchFamily="-110" charset="-128"/>
              </a:endParaRPr>
            </a:p>
          </p:txBody>
        </p:sp>
        <p:sp>
          <p:nvSpPr>
            <p:cNvPr id="40974" name="TextBox 27"/>
            <p:cNvSpPr txBox="1">
              <a:spLocks noChangeArrowheads="1"/>
            </p:cNvSpPr>
            <p:nvPr/>
          </p:nvSpPr>
          <p:spPr bwMode="auto">
            <a:xfrm>
              <a:off x="4790" y="2871"/>
              <a:ext cx="739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1800" b="0">
                  <a:solidFill>
                    <a:schemeClr val="tx1"/>
                  </a:solidFill>
                  <a:ea typeface="ＭＳ Ｐゴシック" pitchFamily="-110" charset="-128"/>
                </a:rPr>
                <a:t> </a:t>
              </a:r>
              <a:r>
                <a:rPr lang="en-US" sz="1800" b="0">
                  <a:solidFill>
                    <a:srgbClr val="3366FF"/>
                  </a:solidFill>
                  <a:ea typeface="ＭＳ Ｐゴシック" pitchFamily="-110" charset="-128"/>
                </a:rPr>
                <a:t>N</a:t>
              </a:r>
              <a:r>
                <a:rPr lang="en-US" sz="1800" b="0">
                  <a:solidFill>
                    <a:srgbClr val="3366FF"/>
                  </a:solidFill>
                  <a:latin typeface="Symbol" pitchFamily="18" charset="2"/>
                  <a:ea typeface="ＭＳ Ｐゴシック" pitchFamily="-110" charset="-128"/>
                </a:rPr>
                <a:t>pp</a:t>
              </a:r>
              <a:r>
                <a:rPr lang="en-US" sz="1800" b="0">
                  <a:solidFill>
                    <a:srgbClr val="3366FF"/>
                  </a:solidFill>
                  <a:ea typeface="ＭＳ Ｐゴシック" pitchFamily="-110" charset="-128"/>
                </a:rPr>
                <a:t> (JM)</a:t>
              </a:r>
            </a:p>
          </p:txBody>
        </p:sp>
        <p:sp>
          <p:nvSpPr>
            <p:cNvPr id="40975" name="Rectangle 13"/>
            <p:cNvSpPr>
              <a:spLocks noChangeArrowheads="1"/>
            </p:cNvSpPr>
            <p:nvPr/>
          </p:nvSpPr>
          <p:spPr bwMode="auto">
            <a:xfrm>
              <a:off x="2841" y="2951"/>
              <a:ext cx="99" cy="91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40976" name="Rectangle 14"/>
            <p:cNvSpPr>
              <a:spLocks noChangeArrowheads="1"/>
            </p:cNvSpPr>
            <p:nvPr/>
          </p:nvSpPr>
          <p:spPr bwMode="auto">
            <a:xfrm>
              <a:off x="4724" y="2951"/>
              <a:ext cx="99" cy="91"/>
            </a:xfrm>
            <a:prstGeom prst="rect">
              <a:avLst/>
            </a:prstGeom>
            <a:noFill/>
            <a:ln w="19050" algn="ctr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 anchor="ctr"/>
            <a:lstStyle/>
            <a:p>
              <a:endParaRPr lang="en-US"/>
            </a:p>
          </p:txBody>
        </p:sp>
      </p:grpSp>
      <p:sp>
        <p:nvSpPr>
          <p:cNvPr id="40966" name="TextBox 10"/>
          <p:cNvSpPr txBox="1">
            <a:spLocks noChangeArrowheads="1"/>
          </p:cNvSpPr>
          <p:nvPr/>
        </p:nvSpPr>
        <p:spPr bwMode="auto">
          <a:xfrm>
            <a:off x="433388" y="5162550"/>
            <a:ext cx="83915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800" b="0">
                <a:ea typeface="ＭＳ Ｐゴシック" pitchFamily="-110" charset="-128"/>
              </a:rPr>
              <a:t>The good agreement on extracting the N* electrocouplings between the two exclusive channels (1</a:t>
            </a:r>
            <a:r>
              <a:rPr lang="en-US" sz="1800" b="0"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1800" b="0">
                <a:ea typeface="ＭＳ Ｐゴシック" pitchFamily="-110" charset="-128"/>
              </a:rPr>
              <a:t>/2</a:t>
            </a:r>
            <a:r>
              <a:rPr lang="en-US" sz="1800" b="0"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1800" b="0">
                <a:ea typeface="ＭＳ Ｐゴシック" pitchFamily="-110" charset="-128"/>
              </a:rPr>
              <a:t>) – having  fundamentally different mechanisms for the nonresonant background – provides evidence for the reliable extraction of N* electrocouplings.</a:t>
            </a:r>
          </a:p>
        </p:txBody>
      </p:sp>
      <p:sp>
        <p:nvSpPr>
          <p:cNvPr id="40967" name="Rectangle 14"/>
          <p:cNvSpPr>
            <a:spLocks noChangeArrowheads="1"/>
          </p:cNvSpPr>
          <p:nvPr/>
        </p:nvSpPr>
        <p:spPr bwMode="auto">
          <a:xfrm>
            <a:off x="1517650" y="3248025"/>
            <a:ext cx="155575" cy="155575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ＭＳ Ｐゴシック" pitchFamily="-110" charset="-128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114300" y="6122988"/>
            <a:ext cx="89328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0" dirty="0" smtClean="0">
                <a:solidFill>
                  <a:srgbClr val="993366"/>
                </a:solidFill>
                <a:ea typeface="ＭＳ Ｐゴシック" pitchFamily="-110" charset="-128"/>
              </a:rPr>
              <a:t>Phys</a:t>
            </a:r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. Rev. C 86, 035203 </a:t>
            </a:r>
            <a:r>
              <a:rPr lang="en-US" sz="1800" b="0" dirty="0" smtClean="0">
                <a:solidFill>
                  <a:srgbClr val="993366"/>
                </a:solidFill>
                <a:ea typeface="ＭＳ Ｐゴシック" pitchFamily="-110" charset="-128"/>
              </a:rPr>
              <a:t>(2012</a:t>
            </a:r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) </a:t>
            </a:r>
            <a:r>
              <a:rPr lang="en-US" sz="1800" b="0" dirty="0" smtClean="0">
                <a:solidFill>
                  <a:srgbClr val="993366"/>
                </a:solidFill>
                <a:ea typeface="ＭＳ Ｐゴシック" pitchFamily="-110" charset="-128"/>
              </a:rPr>
              <a:t>1-22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CEA31C-7C38-48A6-80E7-65306B512517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77" y="2216250"/>
            <a:ext cx="3618530" cy="36260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74" y="2157882"/>
            <a:ext cx="3596086" cy="3700826"/>
          </a:xfrm>
          <a:prstGeom prst="rect">
            <a:avLst/>
          </a:prstGeom>
        </p:spPr>
      </p:pic>
      <p:pic>
        <p:nvPicPr>
          <p:cNvPr id="7" name="Picture 6" descr="p11_a12_exp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85327" y="437592"/>
            <a:ext cx="2271000" cy="2554875"/>
          </a:xfrm>
          <a:prstGeom prst="rect">
            <a:avLst/>
          </a:prstGeom>
        </p:spPr>
      </p:pic>
      <p:pic>
        <p:nvPicPr>
          <p:cNvPr id="8" name="Picture 7" descr="p11_s12_exp.eps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63707" y="436251"/>
            <a:ext cx="2271000" cy="2554875"/>
          </a:xfrm>
          <a:prstGeom prst="rect">
            <a:avLst/>
          </a:prstGeom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 rot="-5400000">
            <a:off x="-419998" y="2662766"/>
            <a:ext cx="1173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tx1"/>
                </a:solidFill>
              </a:rPr>
              <a:t>10</a:t>
            </a:r>
            <a:r>
              <a:rPr lang="en-US" sz="1600" baseline="30000" dirty="0">
                <a:solidFill>
                  <a:schemeClr val="tx1"/>
                </a:solidFill>
              </a:rPr>
              <a:t>-3</a:t>
            </a:r>
            <a:r>
              <a:rPr lang="en-US" sz="1600" dirty="0">
                <a:solidFill>
                  <a:schemeClr val="tx1"/>
                </a:solidFill>
              </a:rPr>
              <a:t> GeV</a:t>
            </a:r>
            <a:r>
              <a:rPr lang="en-US" sz="1600" baseline="30000" dirty="0">
                <a:solidFill>
                  <a:schemeClr val="tx1"/>
                </a:solidFill>
              </a:rPr>
              <a:t>-1/2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 rot="-5400000">
            <a:off x="4098929" y="2690322"/>
            <a:ext cx="1173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tx1"/>
                </a:solidFill>
              </a:rPr>
              <a:t>10</a:t>
            </a:r>
            <a:r>
              <a:rPr lang="en-US" sz="1600" baseline="30000" dirty="0">
                <a:solidFill>
                  <a:schemeClr val="tx1"/>
                </a:solidFill>
              </a:rPr>
              <a:t>-3</a:t>
            </a:r>
            <a:r>
              <a:rPr lang="en-US" sz="1600" dirty="0">
                <a:solidFill>
                  <a:schemeClr val="tx1"/>
                </a:solidFill>
              </a:rPr>
              <a:t> GeV</a:t>
            </a:r>
            <a:r>
              <a:rPr lang="en-US" sz="1600" baseline="30000" dirty="0">
                <a:solidFill>
                  <a:schemeClr val="tx1"/>
                </a:solidFill>
              </a:rPr>
              <a:t>-1/2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80918" y="5806767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 smtClean="0">
                <a:solidFill>
                  <a:schemeClr val="tx1"/>
                </a:solidFill>
                <a:ea typeface="ＭＳ Ｐゴシック" pitchFamily="-110" charset="-128"/>
              </a:rPr>
              <a:t>Q</a:t>
            </a:r>
            <a:r>
              <a:rPr lang="en-US" sz="1800" b="0" baseline="30000" dirty="0" smtClean="0">
                <a:solidFill>
                  <a:schemeClr val="tx1"/>
                </a:solidFill>
                <a:ea typeface="ＭＳ Ｐゴシック" pitchFamily="-110" charset="-128"/>
              </a:rPr>
              <a:t>2</a:t>
            </a:r>
            <a:r>
              <a:rPr lang="en-US" sz="1800" b="0" dirty="0" smtClean="0">
                <a:solidFill>
                  <a:schemeClr val="tx1"/>
                </a:solidFill>
                <a:ea typeface="ＭＳ Ｐゴシック" pitchFamily="-110" charset="-128"/>
              </a:rPr>
              <a:t> (GeV</a:t>
            </a:r>
            <a:r>
              <a:rPr lang="en-US" sz="1800" b="0" baseline="30000" dirty="0" smtClean="0">
                <a:solidFill>
                  <a:schemeClr val="tx1"/>
                </a:solidFill>
                <a:ea typeface="ＭＳ Ｐゴシック" pitchFamily="-110" charset="-128"/>
              </a:rPr>
              <a:t>2</a:t>
            </a:r>
            <a:r>
              <a:rPr lang="en-US" sz="1800" b="0" dirty="0" smtClean="0">
                <a:solidFill>
                  <a:schemeClr val="tx1"/>
                </a:solidFill>
                <a:ea typeface="ＭＳ Ｐゴシック" pitchFamily="-110" charset="-128"/>
              </a:rPr>
              <a:t>)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66989" y="5815590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 smtClean="0">
                <a:solidFill>
                  <a:schemeClr val="tx1"/>
                </a:solidFill>
                <a:ea typeface="ＭＳ Ｐゴシック" pitchFamily="-110" charset="-128"/>
              </a:rPr>
              <a:t>Q</a:t>
            </a:r>
            <a:r>
              <a:rPr lang="en-US" sz="1800" b="0" baseline="30000" dirty="0" smtClean="0">
                <a:solidFill>
                  <a:schemeClr val="tx1"/>
                </a:solidFill>
                <a:ea typeface="ＭＳ Ｐゴシック" pitchFamily="-110" charset="-128"/>
              </a:rPr>
              <a:t>2</a:t>
            </a:r>
            <a:r>
              <a:rPr lang="en-US" sz="1800" b="0" dirty="0" smtClean="0">
                <a:solidFill>
                  <a:schemeClr val="tx1"/>
                </a:solidFill>
                <a:ea typeface="ＭＳ Ｐゴシック" pitchFamily="-110" charset="-128"/>
              </a:rPr>
              <a:t> (GeV</a:t>
            </a:r>
            <a:r>
              <a:rPr lang="en-US" sz="1800" b="0" baseline="30000" dirty="0" smtClean="0">
                <a:solidFill>
                  <a:schemeClr val="tx1"/>
                </a:solidFill>
                <a:ea typeface="ＭＳ Ｐゴシック" pitchFamily="-110" charset="-128"/>
              </a:rPr>
              <a:t>2</a:t>
            </a:r>
            <a:r>
              <a:rPr lang="en-US" sz="1800" b="0" dirty="0" smtClean="0">
                <a:solidFill>
                  <a:schemeClr val="tx1"/>
                </a:solidFill>
                <a:ea typeface="ＭＳ Ｐゴシック" pitchFamily="-110" charset="-128"/>
              </a:rPr>
              <a:t>)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0" y="20638"/>
            <a:ext cx="91440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3200" dirty="0" smtClean="0">
                <a:solidFill>
                  <a:srgbClr val="333399"/>
                </a:solidFill>
              </a:rPr>
              <a:t> Most recent </a:t>
            </a:r>
            <a:r>
              <a:rPr lang="en-US" sz="3200" b="1" dirty="0" err="1" smtClean="0">
                <a:solidFill>
                  <a:srgbClr val="333399"/>
                </a:solidFill>
              </a:rPr>
              <a:t>Electrocouplings</a:t>
            </a:r>
            <a:r>
              <a:rPr lang="en-US" sz="3200" b="1" dirty="0" smtClean="0">
                <a:solidFill>
                  <a:srgbClr val="333399"/>
                </a:solidFill>
              </a:rPr>
              <a:t> of N(1440)P</a:t>
            </a:r>
            <a:r>
              <a:rPr lang="en-US" sz="3200" b="1" baseline="-25000" dirty="0" smtClean="0">
                <a:solidFill>
                  <a:srgbClr val="333399"/>
                </a:solidFill>
              </a:rPr>
              <a:t>11</a:t>
            </a:r>
            <a:endParaRPr lang="en-US" sz="3200" b="1" dirty="0" smtClean="0">
              <a:solidFill>
                <a:srgbClr val="333399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20164" y="1193963"/>
            <a:ext cx="158729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0" dirty="0" err="1" smtClean="0"/>
              <a:t>Gleb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Fedotov</a:t>
            </a:r>
            <a:endParaRPr lang="en-US" sz="2000" b="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756682" y="4533088"/>
            <a:ext cx="885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/>
              <a:t>A</a:t>
            </a:r>
            <a:r>
              <a:rPr lang="en-US" sz="3600" i="1" baseline="-25000" dirty="0" smtClean="0"/>
              <a:t>1/2</a:t>
            </a:r>
            <a:endParaRPr lang="en-US" sz="3600" i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6537751" y="3277312"/>
            <a:ext cx="833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/>
              <a:t>S</a:t>
            </a:r>
            <a:r>
              <a:rPr lang="en-US" sz="3600" i="1" baseline="-25000" dirty="0" smtClean="0"/>
              <a:t>1/2</a:t>
            </a:r>
            <a:endParaRPr lang="en-US" sz="3600" i="1" baseline="-25000" dirty="0"/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 rot="19800000">
            <a:off x="4332808" y="971028"/>
            <a:ext cx="2555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000" b="0" dirty="0">
                <a:solidFill>
                  <a:schemeClr val="hlink"/>
                </a:solidFill>
              </a:rPr>
              <a:t>preliminary</a:t>
            </a:r>
            <a:endParaRPr lang="de-DE" sz="2400" b="0" dirty="0">
              <a:solidFill>
                <a:schemeClr val="tx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30716" y="6150401"/>
            <a:ext cx="837595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tIns="0" b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400" b="0" dirty="0"/>
              <a:t> </a:t>
            </a:r>
            <a:r>
              <a:rPr lang="en-US" sz="2000" b="0" dirty="0" smtClean="0"/>
              <a:t>… and </a:t>
            </a:r>
            <a:r>
              <a:rPr lang="en-US" sz="2000" b="0" dirty="0" smtClean="0">
                <a:solidFill>
                  <a:srgbClr val="C00000"/>
                </a:solidFill>
              </a:rPr>
              <a:t>beam-</a:t>
            </a:r>
            <a:r>
              <a:rPr lang="en-US" sz="2000" b="0" dirty="0" err="1" smtClean="0">
                <a:solidFill>
                  <a:srgbClr val="C00000"/>
                </a:solidFill>
              </a:rPr>
              <a:t>helicity</a:t>
            </a:r>
            <a:r>
              <a:rPr lang="en-US" sz="2000" b="0" dirty="0" smtClean="0">
                <a:solidFill>
                  <a:srgbClr val="C00000"/>
                </a:solidFill>
              </a:rPr>
              <a:t> dependent 2</a:t>
            </a:r>
            <a:r>
              <a:rPr lang="en-US" sz="2000" b="0" dirty="0" smtClean="0">
                <a:solidFill>
                  <a:srgbClr val="C00000"/>
                </a:solidFill>
                <a:latin typeface="Symbol" pitchFamily="18" charset="2"/>
              </a:rPr>
              <a:t>p</a:t>
            </a:r>
            <a:r>
              <a:rPr lang="en-US" sz="2000" b="0" dirty="0" smtClean="0">
                <a:solidFill>
                  <a:srgbClr val="C00000"/>
                </a:solidFill>
              </a:rPr>
              <a:t> cross sections </a:t>
            </a:r>
            <a:r>
              <a:rPr lang="en-US" sz="2000" b="0" dirty="0" smtClean="0"/>
              <a:t>are currently under analysis.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0305478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079670DE-A98C-4229-9125-6E3290219948}" type="slidenum">
              <a:rPr lang="fr-FR" sz="1200" b="0"/>
              <a:pPr/>
              <a:t>36</a:t>
            </a:fld>
            <a:endParaRPr lang="fr-FR" sz="1200" b="0"/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0" y="939800"/>
            <a:ext cx="9144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7200" b="0" dirty="0" smtClean="0">
                <a:solidFill>
                  <a:srgbClr val="FF0000"/>
                </a:solidFill>
              </a:rPr>
              <a:t>Q</a:t>
            </a:r>
            <a:r>
              <a:rPr lang="en-US" sz="7200" b="0" dirty="0" smtClean="0">
                <a:solidFill>
                  <a:srgbClr val="00B050"/>
                </a:solidFill>
              </a:rPr>
              <a:t>C</a:t>
            </a:r>
            <a:r>
              <a:rPr lang="en-US" sz="7200" b="0" dirty="0" smtClean="0"/>
              <a:t>D-Based </a:t>
            </a:r>
          </a:p>
          <a:p>
            <a:pPr marL="342900" indent="-342900">
              <a:spcBef>
                <a:spcPct val="20000"/>
              </a:spcBef>
            </a:pPr>
            <a:r>
              <a:rPr lang="en-US" sz="7200" b="0" dirty="0" smtClean="0"/>
              <a:t>Models and Theory?</a:t>
            </a:r>
            <a:endParaRPr lang="en-US" sz="7200" b="0" dirty="0"/>
          </a:p>
        </p:txBody>
      </p:sp>
    </p:spTree>
    <p:extLst>
      <p:ext uri="{BB962C8B-B14F-4D97-AF65-F5344CB8AC3E}">
        <p14:creationId xmlns:p14="http://schemas.microsoft.com/office/powerpoint/2010/main" val="3580293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85800" y="5257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rcRect r="50861"/>
          <a:stretch>
            <a:fillRect/>
          </a:stretch>
        </p:blipFill>
        <p:spPr>
          <a:xfrm>
            <a:off x="743708" y="1423243"/>
            <a:ext cx="3828292" cy="3697813"/>
          </a:xfrm>
          <a:prstGeom prst="rect">
            <a:avLst/>
          </a:prstGeom>
        </p:spPr>
      </p:pic>
      <p:grpSp>
        <p:nvGrpSpPr>
          <p:cNvPr id="5" name="Group 29"/>
          <p:cNvGrpSpPr/>
          <p:nvPr/>
        </p:nvGrpSpPr>
        <p:grpSpPr>
          <a:xfrm>
            <a:off x="1615017" y="1298360"/>
            <a:ext cx="2765722" cy="2156143"/>
            <a:chOff x="1615017" y="1219200"/>
            <a:chExt cx="2765722" cy="2156143"/>
          </a:xfrm>
        </p:grpSpPr>
        <p:sp>
          <p:nvSpPr>
            <p:cNvPr id="26" name="TextBox 25"/>
            <p:cNvSpPr txBox="1"/>
            <p:nvPr/>
          </p:nvSpPr>
          <p:spPr>
            <a:xfrm>
              <a:off x="1615017" y="1219200"/>
              <a:ext cx="615886" cy="30777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nrQM</a:t>
              </a:r>
              <a:endParaRPr lang="en-US" sz="1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87847" y="3067566"/>
              <a:ext cx="452918" cy="30777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q</a:t>
              </a:r>
              <a:r>
                <a:rPr lang="en-US" sz="1400" baseline="30000" dirty="0" smtClean="0"/>
                <a:t>3</a:t>
              </a:r>
              <a:r>
                <a:rPr lang="en-US" sz="1400" dirty="0" smtClean="0"/>
                <a:t>G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709975" y="1860034"/>
              <a:ext cx="670764" cy="30777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LC QM</a:t>
              </a:r>
              <a:endParaRPr lang="en-US" sz="1400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 r="49551"/>
          <a:stretch>
            <a:fillRect/>
          </a:stretch>
        </p:blipFill>
        <p:spPr>
          <a:xfrm>
            <a:off x="4967820" y="1423247"/>
            <a:ext cx="3921756" cy="36872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/>
          <p:cNvSpPr txBox="1"/>
          <p:nvPr/>
        </p:nvSpPr>
        <p:spPr>
          <a:xfrm>
            <a:off x="6984183" y="2353492"/>
            <a:ext cx="646331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q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+Nσ</a:t>
            </a:r>
            <a:endParaRPr lang="en-US" sz="1400" dirty="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543137" y="3062852"/>
            <a:ext cx="2956983" cy="1588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308073" y="734200"/>
            <a:ext cx="4853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90"/>
                </a:solidFill>
                <a:latin typeface="+mn-lt"/>
                <a:cs typeface="Calibri"/>
              </a:rPr>
              <a:t>With Roper resonance P</a:t>
            </a:r>
            <a:r>
              <a:rPr lang="en-US" sz="2400" b="0" baseline="-25000" dirty="0" smtClean="0">
                <a:solidFill>
                  <a:srgbClr val="000090"/>
                </a:solidFill>
                <a:latin typeface="+mn-lt"/>
                <a:cs typeface="Calibri"/>
              </a:rPr>
              <a:t>11</a:t>
            </a:r>
            <a:r>
              <a:rPr lang="en-US" sz="2400" b="0" dirty="0" smtClean="0">
                <a:solidFill>
                  <a:srgbClr val="000090"/>
                </a:solidFill>
                <a:latin typeface="+mn-lt"/>
                <a:cs typeface="Calibri"/>
              </a:rPr>
              <a:t>(1440) data </a:t>
            </a:r>
            <a:endParaRPr lang="en-US" sz="2400" b="0" dirty="0">
              <a:solidFill>
                <a:srgbClr val="000090"/>
              </a:solidFill>
              <a:latin typeface="+mn-lt"/>
              <a:cs typeface="Calibri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0" y="-1588"/>
            <a:ext cx="91440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/>
          <a:p>
            <a:r>
              <a:rPr lang="en-US" sz="3200" dirty="0">
                <a:ea typeface="ＭＳ Ｐゴシック" pitchFamily="-110" charset="-128"/>
              </a:rPr>
              <a:t>Constituent Quark Models (CQM)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195" y="5285576"/>
            <a:ext cx="8900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n-US" sz="1800" b="0" dirty="0" smtClean="0">
                <a:cs typeface="Calibri"/>
              </a:rPr>
              <a:t>A</a:t>
            </a:r>
            <a:r>
              <a:rPr lang="en-US" sz="1800" b="0" baseline="-25000" dirty="0" smtClean="0">
                <a:cs typeface="Calibri"/>
              </a:rPr>
              <a:t>1/2 </a:t>
            </a:r>
            <a:r>
              <a:rPr lang="en-US" sz="1800" b="0" dirty="0">
                <a:cs typeface="Calibri"/>
              </a:rPr>
              <a:t>has zero-crossing near </a:t>
            </a:r>
            <a:r>
              <a:rPr lang="en-US" sz="1800" b="0" dirty="0" smtClean="0">
                <a:cs typeface="Calibri"/>
              </a:rPr>
              <a:t>Q</a:t>
            </a:r>
            <a:r>
              <a:rPr lang="en-US" sz="1800" b="0" baseline="30000" dirty="0" smtClean="0">
                <a:cs typeface="Calibri"/>
              </a:rPr>
              <a:t>2</a:t>
            </a:r>
            <a:r>
              <a:rPr lang="en-US" sz="1800" b="0" dirty="0" smtClean="0">
                <a:cs typeface="Calibri"/>
              </a:rPr>
              <a:t>=0.5 and </a:t>
            </a:r>
            <a:r>
              <a:rPr lang="en-US" sz="1800" b="0" dirty="0">
                <a:cs typeface="Calibri"/>
              </a:rPr>
              <a:t>becomes dominant amplitude at high </a:t>
            </a:r>
            <a:r>
              <a:rPr lang="en-US" sz="1800" b="0" dirty="0" smtClean="0">
                <a:cs typeface="Calibri"/>
              </a:rPr>
              <a:t>Q</a:t>
            </a:r>
            <a:r>
              <a:rPr lang="en-US" sz="1800" b="0" baseline="30000" dirty="0" smtClean="0">
                <a:cs typeface="Calibri"/>
              </a:rPr>
              <a:t>2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1800" b="0" dirty="0">
                <a:cs typeface="Calibri"/>
              </a:rPr>
              <a:t>Eliminates </a:t>
            </a:r>
            <a:r>
              <a:rPr lang="en-US" sz="1800" b="0" dirty="0" err="1">
                <a:cs typeface="Calibri"/>
              </a:rPr>
              <a:t>gluonic</a:t>
            </a:r>
            <a:r>
              <a:rPr lang="en-US" sz="1800" b="0" dirty="0">
                <a:cs typeface="Calibri"/>
              </a:rPr>
              <a:t> excitation (q</a:t>
            </a:r>
            <a:r>
              <a:rPr lang="en-US" sz="1800" b="0" baseline="30000" dirty="0">
                <a:cs typeface="Calibri"/>
              </a:rPr>
              <a:t>3</a:t>
            </a:r>
            <a:r>
              <a:rPr lang="en-US" sz="1800" b="0" dirty="0">
                <a:cs typeface="Calibri"/>
              </a:rPr>
              <a:t>G) as a dominant </a:t>
            </a:r>
            <a:r>
              <a:rPr lang="en-US" sz="1800" b="0" dirty="0" smtClean="0">
                <a:cs typeface="Calibri"/>
              </a:rPr>
              <a:t>contribution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1800" b="0" dirty="0">
                <a:cs typeface="Calibri"/>
              </a:rPr>
              <a:t>Consistent with radial excitation at high Q</a:t>
            </a:r>
            <a:r>
              <a:rPr lang="en-US" sz="1800" b="0" baseline="30000" dirty="0">
                <a:cs typeface="Calibri"/>
              </a:rPr>
              <a:t>2</a:t>
            </a:r>
            <a:r>
              <a:rPr lang="en-US" sz="1800" b="0" dirty="0">
                <a:cs typeface="Calibri"/>
              </a:rPr>
              <a:t> and large meson-baryon coupling at small Q</a:t>
            </a:r>
            <a:r>
              <a:rPr lang="en-US" sz="1800" b="0" baseline="30000" dirty="0">
                <a:cs typeface="Calibri"/>
              </a:rPr>
              <a:t>2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1225775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DD4738AE-DE10-4AE6-A9A5-17A67EAFE258}" type="slidenum">
              <a:rPr lang="fr-FR" sz="1200" b="0"/>
              <a:pPr/>
              <a:t>38</a:t>
            </a:fld>
            <a:endParaRPr lang="fr-FR" sz="1200" b="0"/>
          </a:p>
        </p:txBody>
      </p:sp>
      <p:sp>
        <p:nvSpPr>
          <p:cNvPr id="41987" name="Text Box 23"/>
          <p:cNvSpPr txBox="1">
            <a:spLocks noChangeArrowheads="1"/>
          </p:cNvSpPr>
          <p:nvPr/>
        </p:nvSpPr>
        <p:spPr bwMode="auto">
          <a:xfrm>
            <a:off x="0" y="9525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sz="3200"/>
              <a:t>Progress in Experiment and Phenomenology</a:t>
            </a:r>
          </a:p>
        </p:txBody>
      </p:sp>
      <p:pic>
        <p:nvPicPr>
          <p:cNvPr id="41988" name="Picture 9" descr="MB_dressin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">
            <a:off x="0" y="1092200"/>
            <a:ext cx="3014663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10"/>
          <p:cNvSpPr txBox="1">
            <a:spLocks noChangeArrowheads="1"/>
          </p:cNvSpPr>
          <p:nvPr/>
        </p:nvSpPr>
        <p:spPr bwMode="auto">
          <a:xfrm>
            <a:off x="133350" y="730250"/>
            <a:ext cx="2617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800" b="0">
                <a:solidFill>
                  <a:srgbClr val="FF3300"/>
                </a:solidFill>
                <a:ea typeface="ＭＳ Ｐゴシック" pitchFamily="-110" charset="-128"/>
              </a:rPr>
              <a:t>Meson-Baryon Dressing</a:t>
            </a:r>
          </a:p>
        </p:txBody>
      </p:sp>
      <p:cxnSp>
        <p:nvCxnSpPr>
          <p:cNvPr id="41990" name="Straight Connector 8"/>
          <p:cNvCxnSpPr>
            <a:cxnSpLocks noChangeShapeType="1"/>
          </p:cNvCxnSpPr>
          <p:nvPr/>
        </p:nvCxnSpPr>
        <p:spPr bwMode="auto">
          <a:xfrm>
            <a:off x="214313" y="2700338"/>
            <a:ext cx="401637" cy="1587"/>
          </a:xfrm>
          <a:prstGeom prst="line">
            <a:avLst/>
          </a:prstGeom>
          <a:noFill/>
          <a:ln w="2540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1" name="TextBox 12"/>
          <p:cNvSpPr txBox="1">
            <a:spLocks noChangeArrowheads="1"/>
          </p:cNvSpPr>
          <p:nvPr/>
        </p:nvSpPr>
        <p:spPr bwMode="auto">
          <a:xfrm>
            <a:off x="641350" y="2288733"/>
            <a:ext cx="24844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600" b="0" dirty="0">
                <a:solidFill>
                  <a:srgbClr val="FF0000"/>
                </a:solidFill>
                <a:ea typeface="ＭＳ Ｐゴシック" pitchFamily="-110" charset="-128"/>
              </a:rPr>
              <a:t>absolute meson-baryon cloud amplitudes </a:t>
            </a:r>
            <a:endParaRPr lang="en-US" sz="1600" b="0" dirty="0" smtClean="0">
              <a:solidFill>
                <a:srgbClr val="FF0000"/>
              </a:solidFill>
              <a:ea typeface="ＭＳ Ｐゴシック" pitchFamily="-110" charset="-128"/>
            </a:endParaRPr>
          </a:p>
          <a:p>
            <a:pPr algn="l" eaLnBrk="1" hangingPunct="1"/>
            <a:r>
              <a:rPr lang="en-US" sz="1600" b="0" dirty="0" smtClean="0">
                <a:solidFill>
                  <a:srgbClr val="FF0000"/>
                </a:solidFill>
                <a:ea typeface="ＭＳ Ｐゴシック" pitchFamily="-110" charset="-128"/>
              </a:rPr>
              <a:t>(EBAC now ANL-Osaka)</a:t>
            </a:r>
            <a:endParaRPr lang="en-US" sz="1600" b="0" dirty="0">
              <a:solidFill>
                <a:srgbClr val="FF0000"/>
              </a:solidFill>
              <a:ea typeface="ＭＳ Ｐゴシック" pitchFamily="-110" charset="-128"/>
            </a:endParaRPr>
          </a:p>
        </p:txBody>
      </p:sp>
      <p:cxnSp>
        <p:nvCxnSpPr>
          <p:cNvPr id="41992" name="Straight Connector 8"/>
          <p:cNvCxnSpPr>
            <a:cxnSpLocks noChangeShapeType="1"/>
          </p:cNvCxnSpPr>
          <p:nvPr/>
        </p:nvCxnSpPr>
        <p:spPr bwMode="auto">
          <a:xfrm>
            <a:off x="231775" y="3394075"/>
            <a:ext cx="384175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3" name="TextBox 14"/>
          <p:cNvSpPr txBox="1">
            <a:spLocks noChangeArrowheads="1"/>
          </p:cNvSpPr>
          <p:nvPr/>
        </p:nvSpPr>
        <p:spPr bwMode="auto">
          <a:xfrm>
            <a:off x="641350" y="3086100"/>
            <a:ext cx="24844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600" b="0">
                <a:solidFill>
                  <a:schemeClr val="tx1"/>
                </a:solidFill>
                <a:ea typeface="ＭＳ Ｐゴシック" pitchFamily="-110" charset="-128"/>
              </a:rPr>
              <a:t>quark core contributions (constituent quark models)  </a:t>
            </a:r>
          </a:p>
        </p:txBody>
      </p:sp>
      <p:sp>
        <p:nvSpPr>
          <p:cNvPr id="41994" name="TextBox 21"/>
          <p:cNvSpPr txBox="1">
            <a:spLocks noChangeArrowheads="1"/>
          </p:cNvSpPr>
          <p:nvPr/>
        </p:nvSpPr>
        <p:spPr bwMode="auto">
          <a:xfrm>
            <a:off x="3948113" y="606425"/>
            <a:ext cx="1443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800">
                <a:ea typeface="ＭＳ Ｐゴシック" pitchFamily="-110" charset="-128"/>
              </a:rPr>
              <a:t>D</a:t>
            </a:r>
            <a:r>
              <a:rPr lang="en-US" sz="1800" baseline="-25000">
                <a:ea typeface="ＭＳ Ｐゴシック" pitchFamily="-110" charset="-128"/>
              </a:rPr>
              <a:t>13</a:t>
            </a:r>
            <a:r>
              <a:rPr lang="en-US" sz="1800">
                <a:ea typeface="ＭＳ Ｐゴシック" pitchFamily="-110" charset="-128"/>
              </a:rPr>
              <a:t>(1520)</a:t>
            </a:r>
          </a:p>
        </p:txBody>
      </p:sp>
      <p:sp>
        <p:nvSpPr>
          <p:cNvPr id="41995" name="TextBox 22"/>
          <p:cNvSpPr txBox="1">
            <a:spLocks noChangeArrowheads="1"/>
          </p:cNvSpPr>
          <p:nvPr/>
        </p:nvSpPr>
        <p:spPr bwMode="auto">
          <a:xfrm>
            <a:off x="127000" y="4703763"/>
            <a:ext cx="887571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1800" b="0">
                <a:solidFill>
                  <a:schemeClr val="tx1"/>
                </a:solidFill>
                <a:ea typeface="ＭＳ Ｐゴシック" pitchFamily="-110" charset="-128"/>
              </a:rPr>
              <a:t> </a:t>
            </a:r>
            <a:r>
              <a:rPr lang="en-US" sz="1800" b="0">
                <a:ea typeface="ＭＳ Ｐゴシック" pitchFamily="-110" charset="-128"/>
              </a:rPr>
              <a:t>Resonance structures can be described in terms of an internal quark core and a surrounding meson-baryon cloud whose relative contribution decreases with increasing Q</a:t>
            </a:r>
            <a:r>
              <a:rPr lang="en-US" sz="1800" b="0" baseline="30000">
                <a:ea typeface="ＭＳ Ｐゴシック" pitchFamily="-110" charset="-128"/>
              </a:rPr>
              <a:t>2</a:t>
            </a:r>
            <a:r>
              <a:rPr lang="en-US" sz="1800" b="0">
                <a:ea typeface="ＭＳ Ｐゴシック" pitchFamily="-110" charset="-128"/>
              </a:rPr>
              <a:t>.</a:t>
            </a:r>
          </a:p>
          <a:p>
            <a:pPr algn="l" eaLnBrk="1" hangingPunct="1">
              <a:buClr>
                <a:srgbClr val="333399"/>
              </a:buClr>
              <a:buFont typeface="Wingdings" pitchFamily="2" charset="2"/>
              <a:buChar char="Ø"/>
            </a:pPr>
            <a:endParaRPr lang="en-US" sz="1000" b="0" baseline="30000">
              <a:ea typeface="ＭＳ Ｐゴシック" pitchFamily="-110" charset="-128"/>
            </a:endParaRPr>
          </a:p>
          <a:p>
            <a:pPr algn="l" eaLnBrk="1" hangingPunct="1"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1800" b="0">
                <a:solidFill>
                  <a:srgbClr val="FF0000"/>
                </a:solidFill>
                <a:ea typeface="ＭＳ Ｐゴシック" pitchFamily="-110" charset="-128"/>
              </a:rPr>
              <a:t> </a:t>
            </a:r>
            <a:r>
              <a:rPr lang="en-US" sz="1800" b="0">
                <a:ea typeface="ＭＳ Ｐゴシック" pitchFamily="-110" charset="-128"/>
              </a:rPr>
              <a:t>Data on </a:t>
            </a:r>
            <a:r>
              <a:rPr lang="en-US" sz="1800" b="0">
                <a:latin typeface="Symbol" pitchFamily="18" charset="2"/>
                <a:ea typeface="ＭＳ Ｐゴシック" pitchFamily="-110" charset="-128"/>
              </a:rPr>
              <a:t>g</a:t>
            </a:r>
            <a:r>
              <a:rPr lang="en-US" sz="1800" b="0" baseline="-25000">
                <a:ea typeface="ＭＳ Ｐゴシック" pitchFamily="-110" charset="-128"/>
              </a:rPr>
              <a:t>v</a:t>
            </a:r>
            <a:r>
              <a:rPr lang="en-US" sz="1800" b="0">
                <a:ea typeface="ＭＳ Ｐゴシック" pitchFamily="-110" charset="-128"/>
              </a:rPr>
              <a:t>NN* electrocouplings  from this experiment (Q</a:t>
            </a:r>
            <a:r>
              <a:rPr lang="en-US" sz="1800" b="0" baseline="30000">
                <a:ea typeface="ＭＳ Ｐゴシック" pitchFamily="-110" charset="-128"/>
              </a:rPr>
              <a:t>2 </a:t>
            </a:r>
            <a:r>
              <a:rPr lang="en-US" sz="1800" b="0">
                <a:ea typeface="ＭＳ Ｐゴシック" pitchFamily="-110" charset="-128"/>
              </a:rPr>
              <a:t>&gt; 5 GeV</a:t>
            </a:r>
            <a:r>
              <a:rPr lang="en-US" sz="1800" b="0" baseline="30000">
                <a:ea typeface="ＭＳ Ｐゴシック" pitchFamily="-110" charset="-128"/>
              </a:rPr>
              <a:t>2</a:t>
            </a:r>
            <a:r>
              <a:rPr lang="en-US" sz="1800" b="0">
                <a:ea typeface="ＭＳ Ｐゴシック" pitchFamily="-110" charset="-128"/>
              </a:rPr>
              <a:t>) will afford for the first time direct access to the </a:t>
            </a:r>
            <a:r>
              <a:rPr lang="en-US" sz="1800" b="0">
                <a:solidFill>
                  <a:srgbClr val="A50021"/>
                </a:solidFill>
                <a:ea typeface="ＭＳ Ｐゴシック" pitchFamily="-110" charset="-128"/>
              </a:rPr>
              <a:t>non-perturbative strong interaction among dressed quarks,</a:t>
            </a:r>
            <a:r>
              <a:rPr lang="en-US" sz="1800" b="0">
                <a:ea typeface="ＭＳ Ｐゴシック" pitchFamily="-110" charset="-128"/>
              </a:rPr>
              <a:t> their </a:t>
            </a:r>
            <a:r>
              <a:rPr lang="en-US" sz="1800" b="0">
                <a:solidFill>
                  <a:srgbClr val="A50021"/>
                </a:solidFill>
                <a:ea typeface="ＭＳ Ｐゴシック" pitchFamily="-110" charset="-128"/>
              </a:rPr>
              <a:t>emergence from QCD,</a:t>
            </a:r>
            <a:r>
              <a:rPr lang="en-US" sz="1800" b="0">
                <a:ea typeface="ＭＳ Ｐゴシック" pitchFamily="-110" charset="-128"/>
              </a:rPr>
              <a:t> and the subsequent </a:t>
            </a:r>
            <a:r>
              <a:rPr lang="en-US" sz="1800" b="0">
                <a:solidFill>
                  <a:srgbClr val="A50021"/>
                </a:solidFill>
                <a:ea typeface="ＭＳ Ｐゴシック" pitchFamily="-110" charset="-128"/>
              </a:rPr>
              <a:t>N* formation.</a:t>
            </a:r>
          </a:p>
        </p:txBody>
      </p:sp>
      <p:grpSp>
        <p:nvGrpSpPr>
          <p:cNvPr id="41996" name="Group 12"/>
          <p:cNvGrpSpPr>
            <a:grpSpLocks/>
          </p:cNvGrpSpPr>
          <p:nvPr/>
        </p:nvGrpSpPr>
        <p:grpSpPr bwMode="auto">
          <a:xfrm>
            <a:off x="2962275" y="4159250"/>
            <a:ext cx="6324600" cy="369888"/>
            <a:chOff x="1842" y="2632"/>
            <a:chExt cx="3984" cy="233"/>
          </a:xfrm>
        </p:grpSpPr>
        <p:sp>
          <p:nvSpPr>
            <p:cNvPr id="42001" name="TextBox 15"/>
            <p:cNvSpPr txBox="1">
              <a:spLocks noChangeArrowheads="1"/>
            </p:cNvSpPr>
            <p:nvPr/>
          </p:nvSpPr>
          <p:spPr bwMode="auto">
            <a:xfrm>
              <a:off x="1842" y="2632"/>
              <a:ext cx="398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1600" b="0">
                  <a:solidFill>
                    <a:schemeClr val="tx1"/>
                  </a:solidFill>
                  <a:ea typeface="ＭＳ Ｐゴシック" pitchFamily="-110" charset="-128"/>
                </a:rPr>
                <a:t>CLAS: </a:t>
              </a:r>
              <a:r>
                <a:rPr lang="en-US" sz="1600" b="0">
                  <a:solidFill>
                    <a:srgbClr val="FF0000"/>
                  </a:solidFill>
                  <a:ea typeface="ＭＳ Ｐゴシック" pitchFamily="-110" charset="-128"/>
                </a:rPr>
                <a:t>N</a:t>
              </a:r>
              <a:r>
                <a:rPr lang="en-US" sz="1600" b="0">
                  <a:solidFill>
                    <a:srgbClr val="FF0000"/>
                  </a:solidFill>
                  <a:latin typeface="Symbol" pitchFamily="18" charset="2"/>
                  <a:ea typeface="ＭＳ Ｐゴシック" pitchFamily="-110" charset="-128"/>
                </a:rPr>
                <a:t>p</a:t>
              </a:r>
              <a:r>
                <a:rPr lang="en-US" sz="1600" b="0">
                  <a:solidFill>
                    <a:srgbClr val="FF0000"/>
                  </a:solidFill>
                  <a:ea typeface="ＭＳ Ｐゴシック" pitchFamily="-110" charset="-128"/>
                </a:rPr>
                <a:t> </a:t>
              </a:r>
              <a:r>
                <a:rPr lang="en-US" sz="1600" b="0">
                  <a:solidFill>
                    <a:schemeClr val="tx1"/>
                  </a:solidFill>
                  <a:ea typeface="ＭＳ Ｐゴシック" pitchFamily="-110" charset="-128"/>
                </a:rPr>
                <a:t>     and </a:t>
              </a:r>
              <a:r>
                <a:rPr lang="en-US" sz="1600" b="0">
                  <a:solidFill>
                    <a:srgbClr val="FF0000"/>
                  </a:solidFill>
                  <a:ea typeface="ＭＳ Ｐゴシック" pitchFamily="-110" charset="-128"/>
                </a:rPr>
                <a:t>N</a:t>
              </a:r>
              <a:r>
                <a:rPr lang="en-US" sz="1600" b="0">
                  <a:solidFill>
                    <a:srgbClr val="FF0000"/>
                  </a:solidFill>
                  <a:latin typeface="Symbol" pitchFamily="18" charset="2"/>
                  <a:ea typeface="ＭＳ Ｐゴシック" pitchFamily="-110" charset="-128"/>
                </a:rPr>
                <a:t>p/</a:t>
              </a:r>
              <a:r>
                <a:rPr lang="en-US" sz="1600" b="0">
                  <a:solidFill>
                    <a:srgbClr val="FF0000"/>
                  </a:solidFill>
                  <a:ea typeface="ＭＳ Ｐゴシック" pitchFamily="-110" charset="-128"/>
                </a:rPr>
                <a:t>N</a:t>
              </a:r>
              <a:r>
                <a:rPr lang="en-US" sz="1600" b="0">
                  <a:solidFill>
                    <a:srgbClr val="FF0000"/>
                  </a:solidFill>
                  <a:latin typeface="Symbol" pitchFamily="18" charset="2"/>
                  <a:ea typeface="ＭＳ Ｐゴシック" pitchFamily="-110" charset="-128"/>
                </a:rPr>
                <a:t>pp</a:t>
              </a:r>
              <a:r>
                <a:rPr lang="en-US" sz="1600" b="0">
                  <a:solidFill>
                    <a:schemeClr val="tx1"/>
                  </a:solidFill>
                  <a:latin typeface="Symbol" pitchFamily="18" charset="2"/>
                  <a:ea typeface="ＭＳ Ｐゴシック" pitchFamily="-110" charset="-128"/>
                </a:rPr>
                <a:t> </a:t>
              </a:r>
              <a:r>
                <a:rPr lang="en-US" sz="1600" b="0">
                  <a:solidFill>
                    <a:schemeClr val="tx1"/>
                  </a:solidFill>
                  <a:ea typeface="ＭＳ Ｐゴシック" pitchFamily="-110" charset="-128"/>
                </a:rPr>
                <a:t>     combined (Phys. Rev. C80, 055203, 2009)</a:t>
              </a:r>
              <a:endParaRPr lang="en-US" sz="1600" b="0">
                <a:solidFill>
                  <a:schemeClr val="tx1"/>
                </a:solidFill>
                <a:latin typeface="Arial" charset="0"/>
                <a:ea typeface="ＭＳ Ｐゴシック" pitchFamily="-110" charset="-128"/>
              </a:endParaRPr>
            </a:p>
          </p:txBody>
        </p:sp>
        <p:sp>
          <p:nvSpPr>
            <p:cNvPr id="42002" name="Oval 18"/>
            <p:cNvSpPr>
              <a:spLocks noChangeAspect="1" noChangeArrowheads="1"/>
            </p:cNvSpPr>
            <p:nvPr/>
          </p:nvSpPr>
          <p:spPr bwMode="auto">
            <a:xfrm>
              <a:off x="2491" y="2710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3600" b="0">
                <a:solidFill>
                  <a:schemeClr val="tx1"/>
                </a:solidFill>
                <a:latin typeface="Arial" charset="0"/>
                <a:ea typeface="ＭＳ Ｐゴシック" pitchFamily="-110" charset="-128"/>
              </a:endParaRPr>
            </a:p>
          </p:txBody>
        </p:sp>
        <p:grpSp>
          <p:nvGrpSpPr>
            <p:cNvPr id="42003" name="Group 15"/>
            <p:cNvGrpSpPr>
              <a:grpSpLocks/>
            </p:cNvGrpSpPr>
            <p:nvPr/>
          </p:nvGrpSpPr>
          <p:grpSpPr bwMode="auto">
            <a:xfrm>
              <a:off x="3345" y="2635"/>
              <a:ext cx="81" cy="230"/>
              <a:chOff x="1467" y="2413"/>
              <a:chExt cx="81" cy="230"/>
            </a:xfrm>
          </p:grpSpPr>
          <p:sp>
            <p:nvSpPr>
              <p:cNvPr id="42005" name="Rectangle 4"/>
              <p:cNvSpPr>
                <a:spLocks noChangeArrowheads="1"/>
              </p:cNvSpPr>
              <p:nvPr/>
            </p:nvSpPr>
            <p:spPr bwMode="auto">
              <a:xfrm>
                <a:off x="1467" y="2490"/>
                <a:ext cx="81" cy="81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</a:extLst>
            </p:spPr>
            <p:txBody>
              <a:bodyPr/>
              <a:lstStyle/>
              <a:p>
                <a:pPr algn="l"/>
                <a:endParaRPr lang="en-US" sz="3600" b="0">
                  <a:solidFill>
                    <a:schemeClr val="tx1"/>
                  </a:solidFill>
                  <a:latin typeface="Arial" charset="0"/>
                  <a:ea typeface="ＭＳ Ｐゴシック" pitchFamily="-110" charset="-128"/>
                </a:endParaRPr>
              </a:p>
            </p:txBody>
          </p:sp>
          <p:cxnSp>
            <p:nvCxnSpPr>
              <p:cNvPr id="42006" name="Straight Connector 19"/>
              <p:cNvCxnSpPr>
                <a:cxnSpLocks noChangeShapeType="1"/>
              </p:cNvCxnSpPr>
              <p:nvPr/>
            </p:nvCxnSpPr>
            <p:spPr bwMode="auto">
              <a:xfrm rot="5400000">
                <a:off x="1393" y="2527"/>
                <a:ext cx="230" cy="1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42004" name="Straight Connector 17"/>
            <p:cNvCxnSpPr>
              <a:cxnSpLocks noChangeShapeType="1"/>
            </p:cNvCxnSpPr>
            <p:nvPr/>
          </p:nvCxnSpPr>
          <p:spPr bwMode="auto">
            <a:xfrm rot="5400000">
              <a:off x="2421" y="2747"/>
              <a:ext cx="224" cy="0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1997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38" y="992188"/>
            <a:ext cx="3063875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16564" name="Group 20"/>
          <p:cNvGrpSpPr>
            <a:grpSpLocks/>
          </p:cNvGrpSpPr>
          <p:nvPr/>
        </p:nvGrpSpPr>
        <p:grpSpPr bwMode="auto">
          <a:xfrm>
            <a:off x="6043613" y="606425"/>
            <a:ext cx="3006725" cy="3405188"/>
            <a:chOff x="3807" y="382"/>
            <a:chExt cx="1894" cy="2145"/>
          </a:xfrm>
        </p:grpSpPr>
        <p:sp>
          <p:nvSpPr>
            <p:cNvPr id="41999" name="TextBox 20"/>
            <p:cNvSpPr txBox="1">
              <a:spLocks noChangeArrowheads="1"/>
            </p:cNvSpPr>
            <p:nvPr/>
          </p:nvSpPr>
          <p:spPr bwMode="auto">
            <a:xfrm>
              <a:off x="4501" y="382"/>
              <a:ext cx="9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1800">
                  <a:ea typeface="ＭＳ Ｐゴシック" pitchFamily="-110" charset="-128"/>
                </a:rPr>
                <a:t>P</a:t>
              </a:r>
              <a:r>
                <a:rPr lang="en-US" sz="1800" baseline="-25000">
                  <a:ea typeface="ＭＳ Ｐゴシック" pitchFamily="-110" charset="-128"/>
                </a:rPr>
                <a:t>11</a:t>
              </a:r>
              <a:r>
                <a:rPr lang="en-US" sz="1800">
                  <a:ea typeface="ＭＳ Ｐゴシック" pitchFamily="-110" charset="-128"/>
                </a:rPr>
                <a:t>(1440)</a:t>
              </a:r>
            </a:p>
          </p:txBody>
        </p:sp>
        <p:pic>
          <p:nvPicPr>
            <p:cNvPr id="42000" name="Picture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7" y="625"/>
              <a:ext cx="1894" cy="1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1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1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CEA31C-7C38-48A6-80E7-65306B512517}" type="slidenum">
              <a:rPr lang="fr-FR" smtClean="0"/>
              <a:pPr>
                <a:defRPr/>
              </a:pPr>
              <a:t>39</a:t>
            </a:fld>
            <a:endParaRPr lang="fr-FR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0" y="20638"/>
            <a:ext cx="91440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None/>
            </a:pPr>
            <a:r>
              <a:rPr lang="en-US" sz="3200" dirty="0" smtClean="0">
                <a:solidFill>
                  <a:srgbClr val="333399"/>
                </a:solidFill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</a:rPr>
              <a:t>Electrocouplings</a:t>
            </a:r>
            <a:r>
              <a:rPr lang="en-US" sz="3200" b="1" dirty="0" smtClean="0">
                <a:solidFill>
                  <a:srgbClr val="333399"/>
                </a:solidFill>
              </a:rPr>
              <a:t> of </a:t>
            </a:r>
            <a:r>
              <a:rPr lang="en-US" sz="3200" dirty="0" smtClean="0">
                <a:solidFill>
                  <a:srgbClr val="333399"/>
                </a:solidFill>
              </a:rPr>
              <a:t>N(1520)D</a:t>
            </a:r>
            <a:r>
              <a:rPr lang="en-US" sz="3200" baseline="-25000" dirty="0" smtClean="0">
                <a:solidFill>
                  <a:srgbClr val="333399"/>
                </a:solidFill>
              </a:rPr>
              <a:t>13</a:t>
            </a:r>
            <a:r>
              <a:rPr lang="en-US" sz="3200" dirty="0">
                <a:solidFill>
                  <a:srgbClr val="333399"/>
                </a:solidFill>
              </a:rPr>
              <a:t> </a:t>
            </a:r>
            <a:r>
              <a:rPr lang="en-US" sz="3200" b="1" dirty="0" smtClean="0">
                <a:solidFill>
                  <a:srgbClr val="333399"/>
                </a:solidFill>
              </a:rPr>
              <a:t>and N(1535)S</a:t>
            </a:r>
            <a:r>
              <a:rPr lang="en-US" sz="3200" b="1" baseline="-25000" dirty="0" smtClean="0">
                <a:solidFill>
                  <a:srgbClr val="333399"/>
                </a:solidFill>
              </a:rPr>
              <a:t>11</a:t>
            </a:r>
            <a:endParaRPr lang="en-US" sz="3200" b="1" dirty="0" smtClean="0">
              <a:solidFill>
                <a:srgbClr val="333399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972368" y="1085066"/>
            <a:ext cx="3120910" cy="3311829"/>
            <a:chOff x="5972368" y="1085066"/>
            <a:chExt cx="3120910" cy="3311829"/>
          </a:xfrm>
        </p:grpSpPr>
        <p:pic>
          <p:nvPicPr>
            <p:cNvPr id="20" name="Picture 19" descr="d13_s12_0212_qmmb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72368" y="1085066"/>
              <a:ext cx="3120910" cy="331182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710509" y="3183920"/>
              <a:ext cx="7601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0" dirty="0">
                  <a:solidFill>
                    <a:schemeClr val="tx1"/>
                  </a:solidFill>
                </a:rPr>
                <a:t>S</a:t>
              </a:r>
              <a:r>
                <a:rPr lang="en-US" sz="3200" b="0" baseline="-25000" dirty="0" smtClean="0">
                  <a:solidFill>
                    <a:schemeClr val="tx1"/>
                  </a:solidFill>
                </a:rPr>
                <a:t>1/2</a:t>
              </a:r>
              <a:endParaRPr lang="en-US" sz="3200" b="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 rot="16200000">
              <a:off x="5510333" y="1896490"/>
              <a:ext cx="1173163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tIns="0" bIns="0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chemeClr val="tx1"/>
                  </a:solidFill>
                </a:rPr>
                <a:t>10</a:t>
              </a:r>
              <a:r>
                <a:rPr lang="en-US" sz="1600" baseline="30000" dirty="0">
                  <a:solidFill>
                    <a:schemeClr val="tx1"/>
                  </a:solidFill>
                </a:rPr>
                <a:t>-3</a:t>
              </a:r>
              <a:r>
                <a:rPr lang="en-US" sz="1600" dirty="0">
                  <a:solidFill>
                    <a:schemeClr val="tx1"/>
                  </a:solidFill>
                </a:rPr>
                <a:t> GeV</a:t>
              </a:r>
              <a:r>
                <a:rPr lang="en-US" sz="1600" baseline="30000" dirty="0">
                  <a:solidFill>
                    <a:schemeClr val="tx1"/>
                  </a:solidFill>
                </a:rPr>
                <a:t>-1/2</a:t>
              </a: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984405" y="2572167"/>
              <a:ext cx="232248" cy="865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0" rIns="9144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000" b="1" i="0" u="none" strike="noStrike" cap="none" normalizeH="0" baseline="0" smtClean="0">
                <a:ln>
                  <a:noFill/>
                </a:ln>
                <a:solidFill>
                  <a:srgbClr val="333399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62858" y="1068515"/>
            <a:ext cx="6176995" cy="3328380"/>
            <a:chOff x="162858" y="1068515"/>
            <a:chExt cx="6176995" cy="3328380"/>
          </a:xfrm>
        </p:grpSpPr>
        <p:pic>
          <p:nvPicPr>
            <p:cNvPr id="18" name="Picture 17" descr="d13_a12_0212_qmmb.ep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58693" y="1085065"/>
              <a:ext cx="3181160" cy="3311830"/>
            </a:xfrm>
            <a:prstGeom prst="rect">
              <a:avLst/>
            </a:prstGeom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 rot="16200000">
              <a:off x="2648039" y="1881638"/>
              <a:ext cx="1173163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tIns="0" bIns="0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chemeClr val="tx1"/>
                  </a:solidFill>
                </a:rPr>
                <a:t>10</a:t>
              </a:r>
              <a:r>
                <a:rPr lang="en-US" sz="1600" baseline="30000" dirty="0">
                  <a:solidFill>
                    <a:schemeClr val="tx1"/>
                  </a:solidFill>
                </a:rPr>
                <a:t>-3</a:t>
              </a:r>
              <a:r>
                <a:rPr lang="en-US" sz="1600" dirty="0">
                  <a:solidFill>
                    <a:schemeClr val="tx1"/>
                  </a:solidFill>
                </a:rPr>
                <a:t> GeV</a:t>
              </a:r>
              <a:r>
                <a:rPr lang="en-US" sz="1600" baseline="30000" dirty="0">
                  <a:solidFill>
                    <a:schemeClr val="tx1"/>
                  </a:solidFill>
                </a:rPr>
                <a:t>-1/2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833034" y="3183921"/>
              <a:ext cx="8290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0" dirty="0" smtClean="0">
                  <a:solidFill>
                    <a:schemeClr val="tx1"/>
                  </a:solidFill>
                </a:rPr>
                <a:t>A</a:t>
              </a:r>
              <a:r>
                <a:rPr lang="en-US" sz="3200" b="0" baseline="-25000" dirty="0" smtClean="0">
                  <a:solidFill>
                    <a:schemeClr val="tx1"/>
                  </a:solidFill>
                </a:rPr>
                <a:t>1/2</a:t>
              </a:r>
              <a:endParaRPr lang="en-US" sz="3200" b="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3178149" y="2497591"/>
              <a:ext cx="232248" cy="865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0" rIns="9144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000" b="1" i="0" u="none" strike="noStrike" cap="none" normalizeH="0" baseline="0" smtClean="0">
                <a:ln>
                  <a:noFill/>
                </a:ln>
                <a:solidFill>
                  <a:srgbClr val="333399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62858" y="1068515"/>
              <a:ext cx="3240180" cy="3319144"/>
              <a:chOff x="5835722" y="1077751"/>
              <a:chExt cx="3240180" cy="3319144"/>
            </a:xfrm>
          </p:grpSpPr>
          <p:pic>
            <p:nvPicPr>
              <p:cNvPr id="19" name="Picture 18" descr="d13_a32_0212_qmmb.eps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948099" y="1077751"/>
                <a:ext cx="3127803" cy="3319144"/>
              </a:xfrm>
              <a:prstGeom prst="rect">
                <a:avLst/>
              </a:prstGeom>
            </p:spPr>
          </p:pic>
          <p:sp>
            <p:nvSpPr>
              <p:cNvPr id="22" name="Text Box 9"/>
              <p:cNvSpPr txBox="1">
                <a:spLocks noChangeArrowheads="1"/>
              </p:cNvSpPr>
              <p:nvPr/>
            </p:nvSpPr>
            <p:spPr bwMode="auto">
              <a:xfrm rot="16200000">
                <a:off x="5371378" y="1881857"/>
                <a:ext cx="1173163" cy="2444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tIns="0" bIns="0">
                <a:spAutoFit/>
              </a:bodyPr>
              <a:lstStyle>
                <a:lvl1pPr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600" dirty="0">
                    <a:solidFill>
                      <a:schemeClr val="tx1"/>
                    </a:solidFill>
                  </a:rPr>
                  <a:t>10</a:t>
                </a:r>
                <a:r>
                  <a:rPr lang="en-US" sz="1600" baseline="30000" dirty="0">
                    <a:solidFill>
                      <a:schemeClr val="tx1"/>
                    </a:solidFill>
                  </a:rPr>
                  <a:t>-3</a:t>
                </a:r>
                <a:r>
                  <a:rPr lang="en-US" sz="1600" dirty="0">
                    <a:solidFill>
                      <a:schemeClr val="tx1"/>
                    </a:solidFill>
                  </a:rPr>
                  <a:t> GeV</a:t>
                </a:r>
                <a:r>
                  <a:rPr lang="en-US" sz="1600" baseline="30000" dirty="0">
                    <a:solidFill>
                      <a:schemeClr val="tx1"/>
                    </a:solidFill>
                  </a:rPr>
                  <a:t>-1/2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613857" y="1589907"/>
                <a:ext cx="8290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0" dirty="0" smtClean="0">
                    <a:solidFill>
                      <a:schemeClr val="tx1"/>
                    </a:solidFill>
                  </a:rPr>
                  <a:t>A</a:t>
                </a:r>
                <a:r>
                  <a:rPr lang="en-US" sz="3200" b="0" baseline="-25000" dirty="0">
                    <a:solidFill>
                      <a:schemeClr val="tx1"/>
                    </a:solidFill>
                  </a:rPr>
                  <a:t>3</a:t>
                </a:r>
                <a:r>
                  <a:rPr lang="en-US" sz="3200" b="0" baseline="-25000" dirty="0" smtClean="0">
                    <a:solidFill>
                      <a:schemeClr val="tx1"/>
                    </a:solidFill>
                  </a:rPr>
                  <a:t>/2</a:t>
                </a:r>
                <a:endParaRPr lang="en-US" sz="3200" b="0" baseline="-25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5957829" y="2587556"/>
                <a:ext cx="232248" cy="8657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0" rIns="9144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000" b="1" i="0" u="none" strike="noStrike" cap="none" normalizeH="0" baseline="0" smtClean="0">
                  <a:ln>
                    <a:noFill/>
                  </a:ln>
                  <a:solidFill>
                    <a:srgbClr val="333399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6044769" y="2304442"/>
                <a:ext cx="116124" cy="4328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0" rIns="9144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000" b="1" i="0" u="none" strike="noStrike" cap="none" normalizeH="0" baseline="0" smtClean="0">
                  <a:ln>
                    <a:noFill/>
                  </a:ln>
                  <a:solidFill>
                    <a:srgbClr val="333399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sp>
        <p:nvSpPr>
          <p:cNvPr id="28" name="Rectangle 4"/>
          <p:cNvSpPr>
            <a:spLocks noChangeAspect="1" noChangeArrowheads="1"/>
          </p:cNvSpPr>
          <p:nvPr/>
        </p:nvSpPr>
        <p:spPr bwMode="auto">
          <a:xfrm>
            <a:off x="5737912" y="5090574"/>
            <a:ext cx="171450" cy="185738"/>
          </a:xfrm>
          <a:prstGeom prst="rect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cxnSp>
        <p:nvCxnSpPr>
          <p:cNvPr id="29" name="Straight Connector 28"/>
          <p:cNvCxnSpPr>
            <a:cxnSpLocks noChangeAspect="1"/>
          </p:cNvCxnSpPr>
          <p:nvPr/>
        </p:nvCxnSpPr>
        <p:spPr bwMode="auto">
          <a:xfrm rot="5400000">
            <a:off x="5550587" y="5174509"/>
            <a:ext cx="547687" cy="1588"/>
          </a:xfrm>
          <a:prstGeom prst="line">
            <a:avLst/>
          </a:prstGeom>
          <a:ln w="412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Rectangle 4"/>
          <p:cNvSpPr>
            <a:spLocks noChangeAspect="1" noChangeArrowheads="1"/>
          </p:cNvSpPr>
          <p:nvPr/>
        </p:nvSpPr>
        <p:spPr bwMode="auto">
          <a:xfrm>
            <a:off x="6792506" y="5064989"/>
            <a:ext cx="171450" cy="185738"/>
          </a:xfrm>
          <a:prstGeom prst="triangle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cxnSp>
        <p:nvCxnSpPr>
          <p:cNvPr id="31" name="Straight Connector 16"/>
          <p:cNvCxnSpPr>
            <a:cxnSpLocks noChangeAspect="1" noChangeShapeType="1"/>
          </p:cNvCxnSpPr>
          <p:nvPr/>
        </p:nvCxnSpPr>
        <p:spPr bwMode="auto">
          <a:xfrm rot="5400000">
            <a:off x="6604387" y="5178902"/>
            <a:ext cx="547687" cy="0"/>
          </a:xfrm>
          <a:prstGeom prst="line">
            <a:avLst/>
          </a:prstGeom>
          <a:noFill/>
          <a:ln w="4127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2" name="Text Box 22"/>
          <p:cNvSpPr txBox="1">
            <a:spLocks noChangeArrowheads="1"/>
          </p:cNvSpPr>
          <p:nvPr/>
        </p:nvSpPr>
        <p:spPr bwMode="auto">
          <a:xfrm>
            <a:off x="5909189" y="4875874"/>
            <a:ext cx="793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err="1">
                <a:solidFill>
                  <a:schemeClr val="accent2"/>
                </a:solidFill>
                <a:latin typeface="Symbol" pitchFamily="18" charset="2"/>
              </a:rPr>
              <a:t>p</a:t>
            </a:r>
            <a:r>
              <a:rPr lang="en-US" sz="1800" b="1" baseline="30000" dirty="0" err="1">
                <a:solidFill>
                  <a:schemeClr val="accent2"/>
                </a:solidFill>
                <a:latin typeface="Symbol" pitchFamily="18" charset="2"/>
              </a:rPr>
              <a:t>+</a:t>
            </a:r>
            <a:r>
              <a:rPr lang="en-US" sz="1800" b="1" dirty="0" err="1">
                <a:solidFill>
                  <a:schemeClr val="accent2"/>
                </a:solidFill>
                <a:latin typeface="Symbol" pitchFamily="18" charset="2"/>
              </a:rPr>
              <a:t>p</a:t>
            </a:r>
            <a:r>
              <a:rPr lang="en-US" sz="1800" b="1" baseline="30000" dirty="0">
                <a:solidFill>
                  <a:schemeClr val="accent2"/>
                </a:solidFill>
                <a:latin typeface="Symbol" pitchFamily="18" charset="2"/>
              </a:rPr>
              <a:t>-</a:t>
            </a:r>
            <a:r>
              <a:rPr lang="en-US" sz="1800" b="1" dirty="0">
                <a:solidFill>
                  <a:schemeClr val="accent2"/>
                </a:solidFill>
                <a:latin typeface="+mn-lt"/>
              </a:rPr>
              <a:t>p </a:t>
            </a:r>
          </a:p>
          <a:p>
            <a:r>
              <a:rPr lang="en-US" sz="1800" b="1" dirty="0" smtClean="0">
                <a:solidFill>
                  <a:schemeClr val="accent2"/>
                </a:solidFill>
                <a:latin typeface="+mn-lt"/>
              </a:rPr>
              <a:t>2012</a:t>
            </a:r>
            <a:endParaRPr lang="ru-RU" sz="18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6954967" y="4874084"/>
            <a:ext cx="793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err="1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sz="1800" b="1" baseline="30000" dirty="0" err="1">
                <a:solidFill>
                  <a:schemeClr val="tx1"/>
                </a:solidFill>
                <a:latin typeface="Symbol" pitchFamily="18" charset="2"/>
              </a:rPr>
              <a:t>+</a:t>
            </a:r>
            <a:r>
              <a:rPr lang="en-US" sz="1800" b="1" dirty="0" err="1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sz="1800" b="1" baseline="30000" dirty="0">
                <a:solidFill>
                  <a:schemeClr val="tx1"/>
                </a:solidFill>
                <a:latin typeface="Symbol" pitchFamily="18" charset="2"/>
              </a:rPr>
              <a:t>-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p </a:t>
            </a:r>
          </a:p>
          <a:p>
            <a:r>
              <a:rPr lang="en-US" sz="1800" b="1" dirty="0" smtClean="0">
                <a:solidFill>
                  <a:schemeClr val="tx1"/>
                </a:solidFill>
                <a:latin typeface="+mn-lt"/>
              </a:rPr>
              <a:t>2010</a:t>
            </a:r>
            <a:endParaRPr lang="ru-RU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4" name="Oval 18"/>
          <p:cNvSpPr>
            <a:spLocks noChangeAspect="1" noChangeArrowheads="1"/>
          </p:cNvSpPr>
          <p:nvPr/>
        </p:nvSpPr>
        <p:spPr bwMode="auto">
          <a:xfrm>
            <a:off x="7880926" y="5089983"/>
            <a:ext cx="171450" cy="171450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35" name="Straight Connector 34"/>
          <p:cNvCxnSpPr>
            <a:cxnSpLocks noChangeAspect="1"/>
          </p:cNvCxnSpPr>
          <p:nvPr/>
        </p:nvCxnSpPr>
        <p:spPr bwMode="auto">
          <a:xfrm rot="5400000">
            <a:off x="7690426" y="5177296"/>
            <a:ext cx="547687" cy="1587"/>
          </a:xfrm>
          <a:prstGeom prst="line">
            <a:avLst/>
          </a:prstGeom>
          <a:ln w="412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8042648" y="4873235"/>
            <a:ext cx="6463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err="1" smtClean="0">
                <a:solidFill>
                  <a:srgbClr val="FF0000"/>
                </a:solidFill>
              </a:rPr>
              <a:t>N</a:t>
            </a:r>
            <a:r>
              <a:rPr lang="en-US" sz="1800" b="1" dirty="0" err="1" smtClean="0">
                <a:solidFill>
                  <a:srgbClr val="FF0000"/>
                </a:solidFill>
                <a:latin typeface="Symbol" pitchFamily="18" charset="2"/>
              </a:rPr>
              <a:t>p</a:t>
            </a:r>
            <a:endParaRPr lang="en-US" sz="1800" b="1" dirty="0" smtClean="0">
              <a:solidFill>
                <a:srgbClr val="FF0000"/>
              </a:solidFill>
              <a:latin typeface="Symbol" pitchFamily="18" charset="2"/>
            </a:endParaRPr>
          </a:p>
          <a:p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2009</a:t>
            </a:r>
            <a:endParaRPr lang="ru-RU" sz="18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39" name="Straight Connector 25"/>
          <p:cNvCxnSpPr>
            <a:cxnSpLocks noChangeShapeType="1"/>
          </p:cNvCxnSpPr>
          <p:nvPr/>
        </p:nvCxnSpPr>
        <p:spPr bwMode="auto">
          <a:xfrm>
            <a:off x="267991" y="5017108"/>
            <a:ext cx="495300" cy="1587"/>
          </a:xfrm>
          <a:prstGeom prst="line">
            <a:avLst/>
          </a:prstGeom>
          <a:noFill/>
          <a:ln w="22225" algn="ctr">
            <a:solidFill>
              <a:srgbClr val="FF00FF"/>
            </a:solidFill>
            <a:round/>
            <a:headEnd/>
            <a:tailEnd/>
          </a:ln>
        </p:spPr>
      </p:cxnSp>
      <p:sp>
        <p:nvSpPr>
          <p:cNvPr id="40" name="TextBox 26"/>
          <p:cNvSpPr txBox="1">
            <a:spLocks noChangeArrowheads="1"/>
          </p:cNvSpPr>
          <p:nvPr/>
        </p:nvSpPr>
        <p:spPr bwMode="auto">
          <a:xfrm>
            <a:off x="833141" y="4835289"/>
            <a:ext cx="44878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/>
            <a:r>
              <a:rPr lang="en-US" sz="1600" b="0" dirty="0" smtClean="0">
                <a:solidFill>
                  <a:srgbClr val="FF33CC"/>
                </a:solidFill>
              </a:rPr>
              <a:t>Argonne Osaka / EBAC DCC MB </a:t>
            </a:r>
            <a:r>
              <a:rPr lang="en-US" sz="1600" b="0" dirty="0">
                <a:solidFill>
                  <a:srgbClr val="FF33CC"/>
                </a:solidFill>
              </a:rPr>
              <a:t>dressing </a:t>
            </a:r>
            <a:r>
              <a:rPr lang="en-US" sz="1600" b="0" dirty="0" smtClean="0">
                <a:solidFill>
                  <a:srgbClr val="FF33CC"/>
                </a:solidFill>
              </a:rPr>
              <a:t>(</a:t>
            </a:r>
            <a:r>
              <a:rPr lang="en-US" sz="1600" b="0" dirty="0">
                <a:solidFill>
                  <a:srgbClr val="FF33CC"/>
                </a:solidFill>
              </a:rPr>
              <a:t>absolute </a:t>
            </a:r>
            <a:r>
              <a:rPr lang="en-US" sz="1600" b="0" dirty="0" smtClean="0">
                <a:solidFill>
                  <a:srgbClr val="FF33CC"/>
                </a:solidFill>
              </a:rPr>
              <a:t>values)</a:t>
            </a:r>
            <a:endParaRPr lang="en-US" sz="1600" b="0" dirty="0">
              <a:solidFill>
                <a:srgbClr val="FF33CC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267991" y="5515352"/>
            <a:ext cx="508169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20"/>
          <p:cNvSpPr txBox="1">
            <a:spLocks noChangeArrowheads="1"/>
          </p:cNvSpPr>
          <p:nvPr/>
        </p:nvSpPr>
        <p:spPr bwMode="auto">
          <a:xfrm>
            <a:off x="834185" y="5341742"/>
            <a:ext cx="30568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/>
            <a:r>
              <a:rPr lang="en-US" sz="1600" b="0" dirty="0" err="1" smtClean="0">
                <a:solidFill>
                  <a:schemeClr val="tx1"/>
                </a:solidFill>
              </a:rPr>
              <a:t>M.Giannini</a:t>
            </a:r>
            <a:r>
              <a:rPr lang="en-US" sz="1600" b="0" dirty="0" smtClean="0">
                <a:solidFill>
                  <a:schemeClr val="tx1"/>
                </a:solidFill>
              </a:rPr>
              <a:t>/</a:t>
            </a:r>
            <a:r>
              <a:rPr lang="en-US" sz="1600" b="0" dirty="0" err="1" smtClean="0">
                <a:solidFill>
                  <a:schemeClr val="tx1"/>
                </a:solidFill>
              </a:rPr>
              <a:t>E.Santopinto</a:t>
            </a:r>
            <a:r>
              <a:rPr lang="en-US" sz="1600" b="0" dirty="0" smtClean="0">
                <a:solidFill>
                  <a:schemeClr val="tx1"/>
                </a:solidFill>
              </a:rPr>
              <a:t>, </a:t>
            </a:r>
            <a:r>
              <a:rPr lang="en-US" sz="1600" b="0" dirty="0" err="1" smtClean="0">
                <a:solidFill>
                  <a:schemeClr val="tx1"/>
                </a:solidFill>
              </a:rPr>
              <a:t>hCQM</a:t>
            </a:r>
            <a:endParaRPr lang="en-US" sz="1600" b="0" dirty="0" smtClean="0">
              <a:solidFill>
                <a:schemeClr val="tx1"/>
              </a:solidFill>
            </a:endParaRPr>
          </a:p>
          <a:p>
            <a:pPr algn="l" eaLnBrk="0" hangingPunct="0"/>
            <a:r>
              <a:rPr lang="en-US" sz="1600" b="0" dirty="0">
                <a:solidFill>
                  <a:schemeClr val="tx1"/>
                </a:solidFill>
              </a:rPr>
              <a:t>PRC 86, 065202 (2012</a:t>
            </a:r>
            <a:r>
              <a:rPr lang="en-US" sz="1600" b="0" dirty="0" smtClean="0">
                <a:solidFill>
                  <a:schemeClr val="tx1"/>
                </a:solidFill>
              </a:rPr>
              <a:t>)</a:t>
            </a:r>
            <a:endParaRPr lang="en-US" sz="1600" b="0" dirty="0">
              <a:solidFill>
                <a:schemeClr val="tx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828727" y="1085750"/>
            <a:ext cx="3121572" cy="3304417"/>
            <a:chOff x="5828727" y="1085750"/>
            <a:chExt cx="3121572" cy="3304417"/>
          </a:xfrm>
        </p:grpSpPr>
        <p:pic>
          <p:nvPicPr>
            <p:cNvPr id="44" name="Picture 43" descr="s11_a12_aps.eps"/>
            <p:cNvPicPr preferRelativeResize="0"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28727" y="1085750"/>
              <a:ext cx="3121572" cy="330441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7641580" y="1580670"/>
              <a:ext cx="8290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0" dirty="0" smtClean="0">
                  <a:solidFill>
                    <a:schemeClr val="tx1"/>
                  </a:solidFill>
                </a:rPr>
                <a:t>A</a:t>
              </a:r>
              <a:r>
                <a:rPr lang="en-US" sz="3200" b="0" baseline="-25000" dirty="0" smtClean="0">
                  <a:solidFill>
                    <a:schemeClr val="tx1"/>
                  </a:solidFill>
                </a:rPr>
                <a:t>1/2</a:t>
              </a:r>
              <a:endParaRPr lang="en-US" sz="3200" b="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46" name="Text Box 9"/>
            <p:cNvSpPr txBox="1">
              <a:spLocks noChangeArrowheads="1"/>
            </p:cNvSpPr>
            <p:nvPr/>
          </p:nvSpPr>
          <p:spPr bwMode="auto">
            <a:xfrm rot="16200000">
              <a:off x="5439516" y="1892532"/>
              <a:ext cx="1173163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tIns="0" bIns="0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chemeClr val="tx1"/>
                  </a:solidFill>
                </a:rPr>
                <a:t>10</a:t>
              </a:r>
              <a:r>
                <a:rPr lang="en-US" sz="1600" baseline="30000" dirty="0">
                  <a:solidFill>
                    <a:schemeClr val="tx1"/>
                  </a:solidFill>
                </a:rPr>
                <a:t>-3</a:t>
              </a:r>
              <a:r>
                <a:rPr lang="en-US" sz="1600" dirty="0">
                  <a:solidFill>
                    <a:schemeClr val="tx1"/>
                  </a:solidFill>
                </a:rPr>
                <a:t> GeV</a:t>
              </a:r>
              <a:r>
                <a:rPr lang="en-US" sz="1600" baseline="30000" dirty="0">
                  <a:solidFill>
                    <a:schemeClr val="tx1"/>
                  </a:solidFill>
                </a:rPr>
                <a:t>-1/2</a:t>
              </a:r>
            </a:p>
          </p:txBody>
        </p:sp>
      </p:grpSp>
      <p:sp>
        <p:nvSpPr>
          <p:cNvPr id="47" name="Content Placeholder 1"/>
          <p:cNvSpPr txBox="1">
            <a:spLocks/>
          </p:cNvSpPr>
          <p:nvPr/>
        </p:nvSpPr>
        <p:spPr bwMode="auto">
          <a:xfrm>
            <a:off x="-3248" y="17390"/>
            <a:ext cx="91440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3200" dirty="0" smtClean="0">
                <a:solidFill>
                  <a:srgbClr val="333399"/>
                </a:solidFill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</a:rPr>
              <a:t>Electrocouplings</a:t>
            </a:r>
            <a:r>
              <a:rPr lang="en-US" sz="3200" b="1" dirty="0" smtClean="0">
                <a:solidFill>
                  <a:srgbClr val="333399"/>
                </a:solidFill>
              </a:rPr>
              <a:t> of N(1520)D</a:t>
            </a:r>
            <a:r>
              <a:rPr lang="en-US" sz="3200" b="1" baseline="-25000" dirty="0" smtClean="0">
                <a:solidFill>
                  <a:srgbClr val="333399"/>
                </a:solidFill>
              </a:rPr>
              <a:t>13</a:t>
            </a:r>
            <a:endParaRPr lang="en-US" sz="3200" b="1" dirty="0" smtClean="0">
              <a:solidFill>
                <a:srgbClr val="333399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84963" y="5835255"/>
            <a:ext cx="4100535" cy="584775"/>
            <a:chOff x="284963" y="5835255"/>
            <a:chExt cx="4100535" cy="584775"/>
          </a:xfrm>
        </p:grpSpPr>
        <p:sp>
          <p:nvSpPr>
            <p:cNvPr id="49" name="TextBox 20"/>
            <p:cNvSpPr txBox="1">
              <a:spLocks noChangeArrowheads="1"/>
            </p:cNvSpPr>
            <p:nvPr/>
          </p:nvSpPr>
          <p:spPr bwMode="auto">
            <a:xfrm>
              <a:off x="834185" y="5835255"/>
              <a:ext cx="3551313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eaLnBrk="0" hangingPunct="0"/>
              <a:r>
                <a:rPr lang="en-US" sz="1600" b="0" dirty="0" err="1" smtClean="0"/>
                <a:t>S.Capstick</a:t>
              </a:r>
              <a:r>
                <a:rPr lang="en-US" sz="1600" b="0" dirty="0" smtClean="0"/>
                <a:t>, B..</a:t>
              </a:r>
              <a:r>
                <a:rPr lang="en-US" sz="1600" b="0" dirty="0" err="1" smtClean="0"/>
                <a:t>D.Keister</a:t>
              </a:r>
              <a:r>
                <a:rPr lang="en-US" sz="1600" b="0" dirty="0" smtClean="0"/>
                <a:t> (</a:t>
              </a:r>
              <a:r>
                <a:rPr lang="en-US" sz="1600" b="0" dirty="0" err="1" smtClean="0"/>
                <a:t>rCQM</a:t>
              </a:r>
              <a:r>
                <a:rPr lang="en-US" sz="1600" b="0" dirty="0" smtClean="0"/>
                <a:t>)</a:t>
              </a:r>
              <a:endParaRPr lang="en-US" sz="1600" b="0" dirty="0"/>
            </a:p>
            <a:p>
              <a:pPr algn="l" eaLnBrk="0" hangingPunct="0"/>
              <a:r>
                <a:rPr lang="en-US" sz="1600" b="0" dirty="0" smtClean="0"/>
                <a:t>PRD51, 3598 (1995)</a:t>
              </a:r>
            </a:p>
          </p:txBody>
        </p:sp>
        <p:cxnSp>
          <p:nvCxnSpPr>
            <p:cNvPr id="50" name="Straight Connector 49"/>
            <p:cNvCxnSpPr/>
            <p:nvPr/>
          </p:nvCxnSpPr>
          <p:spPr bwMode="auto">
            <a:xfrm>
              <a:off x="284963" y="6020776"/>
              <a:ext cx="488056" cy="794"/>
            </a:xfrm>
            <a:prstGeom prst="line">
              <a:avLst/>
            </a:prstGeom>
            <a:ln w="22225">
              <a:solidFill>
                <a:srgbClr val="3333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5721319" y="5714824"/>
            <a:ext cx="1643347" cy="584775"/>
            <a:chOff x="5721319" y="5714824"/>
            <a:chExt cx="1643347" cy="584775"/>
          </a:xfrm>
        </p:grpSpPr>
        <p:grpSp>
          <p:nvGrpSpPr>
            <p:cNvPr id="56" name="Group 55"/>
            <p:cNvGrpSpPr/>
            <p:nvPr/>
          </p:nvGrpSpPr>
          <p:grpSpPr>
            <a:xfrm>
              <a:off x="5721319" y="5746932"/>
              <a:ext cx="214815" cy="547687"/>
              <a:chOff x="5276088" y="4913654"/>
              <a:chExt cx="214815" cy="547687"/>
            </a:xfrm>
          </p:grpSpPr>
          <p:sp>
            <p:nvSpPr>
              <p:cNvPr id="54" name="Rectangle 4"/>
              <p:cNvSpPr>
                <a:spLocks noChangeArrowheads="1"/>
              </p:cNvSpPr>
              <p:nvPr/>
            </p:nvSpPr>
            <p:spPr bwMode="auto">
              <a:xfrm>
                <a:off x="5276088" y="5093041"/>
                <a:ext cx="214815" cy="185738"/>
              </a:xfrm>
              <a:prstGeom prst="triangle">
                <a:avLst/>
              </a:prstGeom>
              <a:solidFill>
                <a:srgbClr val="66FF33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cxnSp>
            <p:nvCxnSpPr>
              <p:cNvPr id="55" name="Straight Connector 16"/>
              <p:cNvCxnSpPr>
                <a:cxnSpLocks noChangeShapeType="1"/>
              </p:cNvCxnSpPr>
              <p:nvPr/>
            </p:nvCxnSpPr>
            <p:spPr bwMode="auto">
              <a:xfrm rot="5400000">
                <a:off x="5112544" y="5187498"/>
                <a:ext cx="547687" cy="0"/>
              </a:xfrm>
              <a:prstGeom prst="line">
                <a:avLst/>
              </a:prstGeom>
              <a:noFill/>
              <a:ln w="41275" algn="ctr">
                <a:solidFill>
                  <a:srgbClr val="66FF33"/>
                </a:solidFill>
                <a:round/>
                <a:headEnd/>
                <a:tailEnd/>
              </a:ln>
            </p:spPr>
          </p:cxnSp>
        </p:grpSp>
        <p:sp>
          <p:nvSpPr>
            <p:cNvPr id="57" name="TextBox 56"/>
            <p:cNvSpPr txBox="1"/>
            <p:nvPr/>
          </p:nvSpPr>
          <p:spPr>
            <a:xfrm>
              <a:off x="5931260" y="5714824"/>
              <a:ext cx="1433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66FF33"/>
                  </a:solidFill>
                  <a:latin typeface="Symbol" pitchFamily="18" charset="2"/>
                </a:rPr>
                <a:t>h</a:t>
              </a:r>
              <a:r>
                <a:rPr lang="en-US" sz="1600" dirty="0" err="1" smtClean="0">
                  <a:solidFill>
                    <a:srgbClr val="66FF33"/>
                  </a:solidFill>
                </a:rPr>
                <a:t>p</a:t>
              </a:r>
              <a:r>
                <a:rPr lang="en-US" sz="1600" dirty="0" smtClean="0">
                  <a:solidFill>
                    <a:srgbClr val="66FF33"/>
                  </a:solidFill>
                </a:rPr>
                <a:t> </a:t>
              </a:r>
            </a:p>
            <a:p>
              <a:r>
                <a:rPr lang="en-US" sz="1600" dirty="0" smtClean="0">
                  <a:solidFill>
                    <a:srgbClr val="66FF33"/>
                  </a:solidFill>
                </a:rPr>
                <a:t>CLAS/Hall-C </a:t>
              </a:r>
              <a:endParaRPr lang="en-US" sz="1600" dirty="0">
                <a:solidFill>
                  <a:srgbClr val="66FF3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33299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DB7169C3-6001-4AD3-B835-7EE293C248E2}" type="slidenum">
              <a:rPr lang="fr-FR" sz="1200" b="0"/>
              <a:pPr/>
              <a:t>4</a:t>
            </a:fld>
            <a:endParaRPr lang="fr-FR" sz="1200" b="0"/>
          </a:p>
        </p:txBody>
      </p:sp>
      <p:pic>
        <p:nvPicPr>
          <p:cNvPr id="18435" name="Picture 2" descr="baryons_blank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120"/>
          <a:stretch>
            <a:fillRect/>
          </a:stretch>
        </p:blipFill>
        <p:spPr>
          <a:xfrm>
            <a:off x="574675" y="742950"/>
            <a:ext cx="8299450" cy="5989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6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tIns="45720" bIns="45720"/>
          <a:lstStyle/>
          <a:p>
            <a:pPr eaLnBrk="1" hangingPunct="1"/>
            <a:r>
              <a:rPr lang="en-US" smtClean="0"/>
              <a:t>Quark Model Classification of N*</a:t>
            </a: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2057400" y="2463800"/>
            <a:ext cx="11938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1892300" y="2743200"/>
            <a:ext cx="7874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Rectangle 6"/>
          <p:cNvSpPr>
            <a:spLocks noChangeArrowheads="1"/>
          </p:cNvSpPr>
          <p:nvPr/>
        </p:nvSpPr>
        <p:spPr bwMode="auto">
          <a:xfrm>
            <a:off x="3505200" y="1373188"/>
            <a:ext cx="19256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440" name="Group 7"/>
          <p:cNvGrpSpPr>
            <a:grpSpLocks/>
          </p:cNvGrpSpPr>
          <p:nvPr/>
        </p:nvGrpSpPr>
        <p:grpSpPr bwMode="auto">
          <a:xfrm>
            <a:off x="300038" y="4621213"/>
            <a:ext cx="1249362" cy="995362"/>
            <a:chOff x="189" y="2973"/>
            <a:chExt cx="787" cy="627"/>
          </a:xfrm>
        </p:grpSpPr>
        <p:sp>
          <p:nvSpPr>
            <p:cNvPr id="18453" name="Text Box 8"/>
            <p:cNvSpPr txBox="1">
              <a:spLocks noChangeArrowheads="1"/>
            </p:cNvSpPr>
            <p:nvPr/>
          </p:nvSpPr>
          <p:spPr bwMode="auto">
            <a:xfrm>
              <a:off x="189" y="2973"/>
              <a:ext cx="6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0">
                  <a:solidFill>
                    <a:srgbClr val="0000CC"/>
                  </a:solidFill>
                  <a:latin typeface="Symbol" pitchFamily="18" charset="2"/>
                </a:rPr>
                <a:t>D</a:t>
              </a:r>
              <a:r>
                <a:rPr lang="en-US" sz="2000" b="0">
                  <a:solidFill>
                    <a:srgbClr val="0000CC"/>
                  </a:solidFill>
                </a:rPr>
                <a:t>(1232</a:t>
              </a:r>
              <a:r>
                <a:rPr lang="en-US" sz="2000" b="0">
                  <a:solidFill>
                    <a:schemeClr val="accent2"/>
                  </a:solidFill>
                </a:rPr>
                <a:t>)</a:t>
              </a:r>
            </a:p>
          </p:txBody>
        </p:sp>
        <p:sp>
          <p:nvSpPr>
            <p:cNvPr id="18454" name="Rectangle 9"/>
            <p:cNvSpPr>
              <a:spLocks noChangeArrowheads="1"/>
            </p:cNvSpPr>
            <p:nvPr/>
          </p:nvSpPr>
          <p:spPr bwMode="auto">
            <a:xfrm>
              <a:off x="189" y="2973"/>
              <a:ext cx="640" cy="250"/>
            </a:xfrm>
            <a:prstGeom prst="rect">
              <a:avLst/>
            </a:prstGeom>
            <a:noFill/>
            <a:ln w="25400" algn="ctr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5" name="Line 10"/>
            <p:cNvSpPr>
              <a:spLocks noChangeShapeType="1"/>
            </p:cNvSpPr>
            <p:nvPr/>
          </p:nvSpPr>
          <p:spPr bwMode="auto">
            <a:xfrm>
              <a:off x="616" y="3223"/>
              <a:ext cx="360" cy="377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41" name="Group 11"/>
          <p:cNvGrpSpPr>
            <a:grpSpLocks/>
          </p:cNvGrpSpPr>
          <p:nvPr/>
        </p:nvGrpSpPr>
        <p:grpSpPr bwMode="auto">
          <a:xfrm>
            <a:off x="2057400" y="2422525"/>
            <a:ext cx="2667000" cy="3368675"/>
            <a:chOff x="1296" y="1582"/>
            <a:chExt cx="1680" cy="2122"/>
          </a:xfrm>
        </p:grpSpPr>
        <p:grpSp>
          <p:nvGrpSpPr>
            <p:cNvPr id="18444" name="Group 12"/>
            <p:cNvGrpSpPr>
              <a:grpSpLocks/>
            </p:cNvGrpSpPr>
            <p:nvPr/>
          </p:nvGrpSpPr>
          <p:grpSpPr bwMode="auto">
            <a:xfrm>
              <a:off x="1296" y="1582"/>
              <a:ext cx="762" cy="1162"/>
              <a:chOff x="1296" y="1582"/>
              <a:chExt cx="762" cy="1162"/>
            </a:xfrm>
          </p:grpSpPr>
          <p:sp>
            <p:nvSpPr>
              <p:cNvPr id="18449" name="Rectangle 13"/>
              <p:cNvSpPr>
                <a:spLocks noChangeArrowheads="1"/>
              </p:cNvSpPr>
              <p:nvPr/>
            </p:nvSpPr>
            <p:spPr bwMode="auto">
              <a:xfrm>
                <a:off x="1296" y="1582"/>
                <a:ext cx="762" cy="442"/>
              </a:xfrm>
              <a:prstGeom prst="rect">
                <a:avLst/>
              </a:prstGeom>
              <a:noFill/>
              <a:ln w="25400" algn="ctr">
                <a:solidFill>
                  <a:srgbClr val="0000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de-DE" sz="3600" b="0">
                  <a:solidFill>
                    <a:srgbClr val="0000CC"/>
                  </a:solidFill>
                </a:endParaRPr>
              </a:p>
            </p:txBody>
          </p:sp>
          <p:grpSp>
            <p:nvGrpSpPr>
              <p:cNvPr id="18450" name="Group 14"/>
              <p:cNvGrpSpPr>
                <a:grpSpLocks/>
              </p:cNvGrpSpPr>
              <p:nvPr/>
            </p:nvGrpSpPr>
            <p:grpSpPr bwMode="auto">
              <a:xfrm>
                <a:off x="1296" y="1582"/>
                <a:ext cx="762" cy="1162"/>
                <a:chOff x="1296" y="1582"/>
                <a:chExt cx="762" cy="1162"/>
              </a:xfrm>
            </p:grpSpPr>
            <p:sp>
              <p:nvSpPr>
                <p:cNvPr id="1845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296" y="1582"/>
                  <a:ext cx="762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 b="1">
                      <a:solidFill>
                        <a:srgbClr val="333399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en-US" sz="2000" b="0" dirty="0">
                      <a:solidFill>
                        <a:srgbClr val="0000CC"/>
                      </a:solidFill>
                    </a:rPr>
                    <a:t>D</a:t>
                  </a:r>
                  <a:r>
                    <a:rPr lang="en-US" sz="2000" b="0" baseline="-25000" dirty="0">
                      <a:solidFill>
                        <a:srgbClr val="0000CC"/>
                      </a:solidFill>
                    </a:rPr>
                    <a:t>13</a:t>
                  </a:r>
                  <a:r>
                    <a:rPr lang="en-US" sz="2000" b="0" dirty="0">
                      <a:solidFill>
                        <a:srgbClr val="0000CC"/>
                      </a:solidFill>
                    </a:rPr>
                    <a:t>(1520)</a:t>
                  </a:r>
                </a:p>
                <a:p>
                  <a:r>
                    <a:rPr lang="en-US" sz="2000" b="0" dirty="0">
                      <a:solidFill>
                        <a:srgbClr val="0000CC"/>
                      </a:solidFill>
                    </a:rPr>
                    <a:t>S</a:t>
                  </a:r>
                  <a:r>
                    <a:rPr lang="en-US" sz="2000" b="0" baseline="-25000" dirty="0">
                      <a:solidFill>
                        <a:srgbClr val="0000CC"/>
                      </a:solidFill>
                    </a:rPr>
                    <a:t>11</a:t>
                  </a:r>
                  <a:r>
                    <a:rPr lang="en-US" sz="2000" b="0" dirty="0">
                      <a:solidFill>
                        <a:srgbClr val="0000CC"/>
                      </a:solidFill>
                    </a:rPr>
                    <a:t>(1535)</a:t>
                  </a:r>
                </a:p>
              </p:txBody>
            </p:sp>
            <p:sp>
              <p:nvSpPr>
                <p:cNvPr id="18452" name="Line 16"/>
                <p:cNvSpPr>
                  <a:spLocks noChangeShapeType="1"/>
                </p:cNvSpPr>
                <p:nvPr/>
              </p:nvSpPr>
              <p:spPr bwMode="auto">
                <a:xfrm>
                  <a:off x="1688" y="2024"/>
                  <a:ext cx="360" cy="72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8445" name="Group 17"/>
            <p:cNvGrpSpPr>
              <a:grpSpLocks/>
            </p:cNvGrpSpPr>
            <p:nvPr/>
          </p:nvGrpSpPr>
          <p:grpSpPr bwMode="auto">
            <a:xfrm>
              <a:off x="1475" y="3225"/>
              <a:ext cx="1501" cy="479"/>
              <a:chOff x="1475" y="3225"/>
              <a:chExt cx="1501" cy="479"/>
            </a:xfrm>
          </p:grpSpPr>
          <p:sp>
            <p:nvSpPr>
              <p:cNvPr id="18446" name="Text Box 18"/>
              <p:cNvSpPr txBox="1">
                <a:spLocks noChangeArrowheads="1"/>
              </p:cNvSpPr>
              <p:nvPr/>
            </p:nvSpPr>
            <p:spPr bwMode="auto">
              <a:xfrm>
                <a:off x="1475" y="3225"/>
                <a:ext cx="116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2000" b="0">
                    <a:solidFill>
                      <a:srgbClr val="0000CC"/>
                    </a:solidFill>
                  </a:rPr>
                  <a:t>Roper P</a:t>
                </a:r>
                <a:r>
                  <a:rPr lang="en-US" sz="2000" b="0" baseline="-25000">
                    <a:solidFill>
                      <a:srgbClr val="0000CC"/>
                    </a:solidFill>
                  </a:rPr>
                  <a:t>11</a:t>
                </a:r>
                <a:r>
                  <a:rPr lang="en-US" sz="2000" b="0">
                    <a:solidFill>
                      <a:srgbClr val="0000CC"/>
                    </a:solidFill>
                  </a:rPr>
                  <a:t>(1440)</a:t>
                </a:r>
              </a:p>
            </p:txBody>
          </p:sp>
          <p:sp>
            <p:nvSpPr>
              <p:cNvPr id="18447" name="Rectangle 19"/>
              <p:cNvSpPr>
                <a:spLocks noChangeArrowheads="1"/>
              </p:cNvSpPr>
              <p:nvPr/>
            </p:nvSpPr>
            <p:spPr bwMode="auto">
              <a:xfrm>
                <a:off x="1475" y="3225"/>
                <a:ext cx="1166" cy="250"/>
              </a:xfrm>
              <a:prstGeom prst="rect">
                <a:avLst/>
              </a:prstGeom>
              <a:noFill/>
              <a:ln w="25400" algn="ctr">
                <a:solidFill>
                  <a:srgbClr val="0000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48" name="Line 20"/>
              <p:cNvSpPr>
                <a:spLocks noChangeShapeType="1"/>
              </p:cNvSpPr>
              <p:nvPr/>
            </p:nvSpPr>
            <p:spPr bwMode="auto">
              <a:xfrm>
                <a:off x="2328" y="3475"/>
                <a:ext cx="648" cy="229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26133" name="Text Box 21"/>
          <p:cNvSpPr txBox="1">
            <a:spLocks noChangeArrowheads="1"/>
          </p:cNvSpPr>
          <p:nvPr/>
        </p:nvSpPr>
        <p:spPr bwMode="auto">
          <a:xfrm>
            <a:off x="7589838" y="2301875"/>
            <a:ext cx="1449387" cy="1797050"/>
          </a:xfrm>
          <a:prstGeom prst="rect">
            <a:avLst/>
          </a:prstGeom>
          <a:solidFill>
            <a:srgbClr val="FFFFCC"/>
          </a:solidFill>
          <a:ln w="28575" algn="ctr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de-DE" sz="2000" dirty="0"/>
              <a:t>+ q³g</a:t>
            </a:r>
          </a:p>
          <a:p>
            <a:pPr algn="l">
              <a:spcBef>
                <a:spcPct val="50000"/>
              </a:spcBef>
            </a:pPr>
            <a:r>
              <a:rPr lang="de-DE" sz="2000" dirty="0"/>
              <a:t>+ q³qq</a:t>
            </a:r>
          </a:p>
          <a:p>
            <a:pPr algn="l">
              <a:spcBef>
                <a:spcPct val="50000"/>
              </a:spcBef>
            </a:pPr>
            <a:r>
              <a:rPr lang="de-DE" sz="2000" dirty="0"/>
              <a:t>+ N-Meson</a:t>
            </a:r>
          </a:p>
          <a:p>
            <a:pPr algn="l">
              <a:spcBef>
                <a:spcPct val="50000"/>
              </a:spcBef>
            </a:pPr>
            <a:r>
              <a:rPr lang="de-DE" sz="2000" dirty="0"/>
              <a:t>+ …</a:t>
            </a:r>
          </a:p>
        </p:txBody>
      </p:sp>
      <p:sp>
        <p:nvSpPr>
          <p:cNvPr id="1626134" name="Line 22"/>
          <p:cNvSpPr>
            <a:spLocks noChangeShapeType="1"/>
          </p:cNvSpPr>
          <p:nvPr/>
        </p:nvSpPr>
        <p:spPr bwMode="auto">
          <a:xfrm>
            <a:off x="8277225" y="2908300"/>
            <a:ext cx="114300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7589837" y="4918779"/>
            <a:ext cx="1449387" cy="861774"/>
          </a:xfrm>
          <a:prstGeom prst="rect">
            <a:avLst/>
          </a:prstGeom>
          <a:solidFill>
            <a:srgbClr val="FFFFCC"/>
          </a:solidFill>
          <a:ln w="28575" algn="ctr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de-DE" sz="2000" dirty="0" smtClean="0"/>
              <a:t>- q</a:t>
            </a:r>
            <a:r>
              <a:rPr lang="de-DE" sz="2000" baseline="30000" dirty="0" smtClean="0"/>
              <a:t>2</a:t>
            </a:r>
            <a:r>
              <a:rPr lang="de-DE" sz="2000" dirty="0" smtClean="0"/>
              <a:t>q</a:t>
            </a:r>
          </a:p>
          <a:p>
            <a:pPr algn="l">
              <a:spcBef>
                <a:spcPct val="50000"/>
              </a:spcBef>
            </a:pPr>
            <a:r>
              <a:rPr lang="de-DE" sz="2000" dirty="0"/>
              <a:t>-</a:t>
            </a:r>
            <a:r>
              <a:rPr lang="de-DE" sz="2000" dirty="0" smtClean="0"/>
              <a:t> …</a:t>
            </a:r>
            <a:endParaRPr lang="de-DE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4220878" y="3545460"/>
            <a:ext cx="3034870" cy="400110"/>
            <a:chOff x="4134074" y="881063"/>
            <a:chExt cx="3034870" cy="400110"/>
          </a:xfrm>
        </p:grpSpPr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4134074" y="881063"/>
              <a:ext cx="303487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0" dirty="0" smtClean="0">
                  <a:solidFill>
                    <a:srgbClr val="0000CC"/>
                  </a:solidFill>
                </a:rPr>
                <a:t>New P</a:t>
              </a:r>
              <a:r>
                <a:rPr lang="en-US" sz="2000" b="0" baseline="-25000" dirty="0" smtClean="0">
                  <a:solidFill>
                    <a:srgbClr val="0000CC"/>
                  </a:solidFill>
                </a:rPr>
                <a:t>11</a:t>
              </a:r>
              <a:r>
                <a:rPr lang="en-US" sz="2000" b="0" dirty="0" smtClean="0">
                  <a:solidFill>
                    <a:srgbClr val="0000CC"/>
                  </a:solidFill>
                </a:rPr>
                <a:t>, P</a:t>
              </a:r>
              <a:r>
                <a:rPr lang="en-US" sz="2000" b="0" baseline="-25000" dirty="0" smtClean="0">
                  <a:solidFill>
                    <a:srgbClr val="0000CC"/>
                  </a:solidFill>
                </a:rPr>
                <a:t>13</a:t>
              </a:r>
              <a:r>
                <a:rPr lang="en-US" sz="2000" b="0" dirty="0" smtClean="0">
                  <a:solidFill>
                    <a:srgbClr val="0000CC"/>
                  </a:solidFill>
                </a:rPr>
                <a:t>, D</a:t>
              </a:r>
              <a:r>
                <a:rPr lang="en-US" sz="2000" b="0" baseline="-25000" dirty="0" smtClean="0">
                  <a:solidFill>
                    <a:srgbClr val="0000CC"/>
                  </a:solidFill>
                </a:rPr>
                <a:t>13,  …  </a:t>
              </a:r>
              <a:r>
                <a:rPr lang="en-US" sz="2000" b="0" dirty="0" smtClean="0">
                  <a:solidFill>
                    <a:srgbClr val="0000CC"/>
                  </a:solidFill>
                </a:rPr>
                <a:t>states?</a:t>
              </a:r>
              <a:endParaRPr lang="en-US" sz="2000" b="0" dirty="0">
                <a:solidFill>
                  <a:srgbClr val="0000CC"/>
                </a:solidFill>
              </a:endParaRPr>
            </a:p>
          </p:txBody>
        </p:sp>
        <p:sp>
          <p:nvSpPr>
            <p:cNvPr id="31" name="Rectangle 32"/>
            <p:cNvSpPr>
              <a:spLocks noChangeArrowheads="1"/>
            </p:cNvSpPr>
            <p:nvPr/>
          </p:nvSpPr>
          <p:spPr bwMode="auto">
            <a:xfrm>
              <a:off x="4210051" y="881063"/>
              <a:ext cx="2861958" cy="400110"/>
            </a:xfrm>
            <a:prstGeom prst="rect">
              <a:avLst/>
            </a:prstGeom>
            <a:noFill/>
            <a:ln w="25400" algn="ctr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13081" y="6124518"/>
            <a:ext cx="757136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1135 MeV	               1545 MeV                1839MeV                2130 MeV                 Mass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835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6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6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26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26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6133" grpId="0" animBg="1"/>
      <p:bldP spid="1626134" grpId="0" animBg="1"/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8088C222-950D-4EBB-8609-6FB07A52EC7B}" type="slidenum">
              <a:rPr lang="fr-FR" sz="1200" b="0"/>
              <a:pPr/>
              <a:t>40</a:t>
            </a:fld>
            <a:endParaRPr lang="fr-FR" sz="1200" b="0"/>
          </a:p>
        </p:txBody>
      </p:sp>
      <p:pic>
        <p:nvPicPr>
          <p:cNvPr id="45059" name="Picture 6" descr="quark-mas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920750"/>
            <a:ext cx="47625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itle 1"/>
          <p:cNvSpPr>
            <a:spLocks noGrp="1"/>
          </p:cNvSpPr>
          <p:nvPr>
            <p:ph type="title" idx="4294967295"/>
          </p:nvPr>
        </p:nvSpPr>
        <p:spPr>
          <a:xfrm>
            <a:off x="26988" y="7938"/>
            <a:ext cx="9144000" cy="609600"/>
          </a:xfrm>
        </p:spPr>
        <p:txBody>
          <a:bodyPr tIns="45720" bIns="45720"/>
          <a:lstStyle/>
          <a:p>
            <a:pPr eaLnBrk="1" hangingPunct="1"/>
            <a:r>
              <a:rPr lang="en-US" smtClean="0"/>
              <a:t>Dynamical Mass of Light Dressed Quarks</a:t>
            </a:r>
          </a:p>
        </p:txBody>
      </p:sp>
      <p:sp>
        <p:nvSpPr>
          <p:cNvPr id="45061" name="TextBox 7"/>
          <p:cNvSpPr txBox="1">
            <a:spLocks noChangeArrowheads="1"/>
          </p:cNvSpPr>
          <p:nvPr/>
        </p:nvSpPr>
        <p:spPr bwMode="auto">
          <a:xfrm>
            <a:off x="5664200" y="1112838"/>
            <a:ext cx="3182938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buFont typeface="Arial" charset="0"/>
              <a:buNone/>
            </a:pPr>
            <a:r>
              <a:rPr lang="en-US" sz="1800" b="0">
                <a:ea typeface="ＭＳ Ｐゴシック" pitchFamily="-110" charset="-128"/>
              </a:rPr>
              <a:t>DSE and LQCD predict  the dynamical generation of the momentum dependent dressed quark mass that comes from the gluon dressing of the current quark propagator.</a:t>
            </a:r>
          </a:p>
          <a:p>
            <a:pPr algn="l" eaLnBrk="1" hangingPunct="1">
              <a:buFont typeface="Arial" charset="0"/>
              <a:buNone/>
            </a:pPr>
            <a:endParaRPr lang="en-US" sz="1800" b="0">
              <a:ea typeface="ＭＳ Ｐゴシック" pitchFamily="-110" charset="-128"/>
            </a:endParaRPr>
          </a:p>
          <a:p>
            <a:pPr algn="l" eaLnBrk="1" hangingPunct="1">
              <a:buFont typeface="Arial" charset="0"/>
              <a:buNone/>
            </a:pPr>
            <a:r>
              <a:rPr lang="en-US" sz="1800" b="0">
                <a:ea typeface="ＭＳ Ｐゴシック" pitchFamily="-110" charset="-128"/>
              </a:rPr>
              <a:t>These dynamical contributions account for more than 98% of the dressed light quark mass.</a:t>
            </a:r>
          </a:p>
        </p:txBody>
      </p:sp>
      <p:sp>
        <p:nvSpPr>
          <p:cNvPr id="45062" name="TextBox 8"/>
          <p:cNvSpPr txBox="1">
            <a:spLocks noChangeArrowheads="1"/>
          </p:cNvSpPr>
          <p:nvPr/>
        </p:nvSpPr>
        <p:spPr bwMode="auto">
          <a:xfrm>
            <a:off x="247650" y="5248275"/>
            <a:ext cx="8661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2000" b="0" dirty="0">
                <a:ea typeface="ＭＳ Ｐゴシック" pitchFamily="-110" charset="-128"/>
              </a:rPr>
              <a:t>The data on N* </a:t>
            </a:r>
            <a:r>
              <a:rPr lang="en-US" sz="2000" b="0" dirty="0" err="1">
                <a:ea typeface="ＭＳ Ｐゴシック" pitchFamily="-110" charset="-128"/>
              </a:rPr>
              <a:t>electrocouplings</a:t>
            </a:r>
            <a:r>
              <a:rPr lang="en-US" sz="2000" b="0" dirty="0">
                <a:ea typeface="ＭＳ Ｐゴシック" pitchFamily="-110" charset="-128"/>
              </a:rPr>
              <a:t> at 5 GeV</a:t>
            </a:r>
            <a:r>
              <a:rPr lang="en-US" sz="2000" b="0" baseline="30000" dirty="0">
                <a:ea typeface="ＭＳ Ｐゴシック" pitchFamily="-110" charset="-128"/>
              </a:rPr>
              <a:t>2</a:t>
            </a:r>
            <a:r>
              <a:rPr lang="en-US" sz="2000" b="0" dirty="0" smtClean="0">
                <a:ea typeface="ＭＳ Ｐゴシック" pitchFamily="-110" charset="-128"/>
              </a:rPr>
              <a:t>&lt;Q</a:t>
            </a:r>
            <a:r>
              <a:rPr lang="en-US" sz="2000" b="0" baseline="30000" dirty="0" smtClean="0">
                <a:ea typeface="ＭＳ Ｐゴシック" pitchFamily="-110" charset="-128"/>
              </a:rPr>
              <a:t>2</a:t>
            </a:r>
            <a:r>
              <a:rPr lang="en-US" sz="2000" b="0" dirty="0" smtClean="0">
                <a:ea typeface="ＭＳ Ｐゴシック" pitchFamily="-110" charset="-128"/>
              </a:rPr>
              <a:t>&lt;12 </a:t>
            </a:r>
            <a:r>
              <a:rPr lang="en-US" sz="2000" b="0" dirty="0">
                <a:ea typeface="ＭＳ Ｐゴシック" pitchFamily="-110" charset="-128"/>
              </a:rPr>
              <a:t>GeV</a:t>
            </a:r>
            <a:r>
              <a:rPr lang="en-US" sz="2000" b="0" baseline="30000" dirty="0">
                <a:ea typeface="ＭＳ Ｐゴシック" pitchFamily="-110" charset="-128"/>
              </a:rPr>
              <a:t>2</a:t>
            </a:r>
            <a:r>
              <a:rPr lang="en-US" sz="2000" b="0" dirty="0">
                <a:ea typeface="ＭＳ Ｐゴシック" pitchFamily="-110" charset="-128"/>
              </a:rPr>
              <a:t> will allow us to chart the momentum evolution of dressed quark mass, and in particular, to explore the  transition from dressed to almost bare current quarks as shown above.</a:t>
            </a:r>
          </a:p>
        </p:txBody>
      </p:sp>
      <p:sp>
        <p:nvSpPr>
          <p:cNvPr id="45063" name="TextBox 9"/>
          <p:cNvSpPr txBox="1">
            <a:spLocks noChangeArrowheads="1"/>
          </p:cNvSpPr>
          <p:nvPr/>
        </p:nvSpPr>
        <p:spPr bwMode="auto">
          <a:xfrm>
            <a:off x="3206750" y="4344988"/>
            <a:ext cx="1568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tx1"/>
                </a:solidFill>
                <a:ea typeface="ＭＳ Ｐゴシック" pitchFamily="-110" charset="-128"/>
              </a:rPr>
              <a:t>per dressed quark</a:t>
            </a:r>
          </a:p>
        </p:txBody>
      </p:sp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257175" y="4770438"/>
            <a:ext cx="7891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Q</a:t>
            </a:r>
            <a:r>
              <a:rPr lang="en-US" sz="1800" b="0" baseline="30000" dirty="0">
                <a:solidFill>
                  <a:srgbClr val="993366"/>
                </a:solidFill>
                <a:ea typeface="ＭＳ Ｐゴシック" pitchFamily="-110" charset="-128"/>
              </a:rPr>
              <a:t>2</a:t>
            </a:r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 = 12 GeV</a:t>
            </a:r>
            <a:r>
              <a:rPr lang="en-US" sz="1800" b="0" baseline="30000" dirty="0">
                <a:solidFill>
                  <a:srgbClr val="993366"/>
                </a:solidFill>
                <a:ea typeface="ＭＳ Ｐゴシック" pitchFamily="-110" charset="-128"/>
              </a:rPr>
              <a:t>2  </a:t>
            </a:r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= (p times number of quarks)</a:t>
            </a:r>
            <a:r>
              <a:rPr lang="en-US" sz="1800" b="0" baseline="30000" dirty="0">
                <a:solidFill>
                  <a:srgbClr val="993366"/>
                </a:solidFill>
                <a:ea typeface="ＭＳ Ｐゴシック" pitchFamily="-110" charset="-128"/>
              </a:rPr>
              <a:t>2</a:t>
            </a:r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 = 12 GeV</a:t>
            </a:r>
            <a:r>
              <a:rPr lang="en-US" sz="1800" b="0" baseline="30000" dirty="0">
                <a:solidFill>
                  <a:srgbClr val="993366"/>
                </a:solidFill>
                <a:ea typeface="ＭＳ Ｐゴシック" pitchFamily="-110" charset="-128"/>
              </a:rPr>
              <a:t>2</a:t>
            </a:r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           p = 1.15 </a:t>
            </a:r>
            <a:r>
              <a:rPr lang="en-US" sz="1800" b="0" dirty="0" err="1">
                <a:solidFill>
                  <a:srgbClr val="993366"/>
                </a:solidFill>
                <a:ea typeface="ＭＳ Ｐゴシック" pitchFamily="-110" charset="-128"/>
              </a:rPr>
              <a:t>GeV</a:t>
            </a:r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     </a:t>
            </a:r>
          </a:p>
        </p:txBody>
      </p:sp>
      <p:cxnSp>
        <p:nvCxnSpPr>
          <p:cNvPr id="45065" name="Straight Connector 12"/>
          <p:cNvCxnSpPr>
            <a:cxnSpLocks noChangeShapeType="1"/>
          </p:cNvCxnSpPr>
          <p:nvPr/>
        </p:nvCxnSpPr>
        <p:spPr bwMode="auto">
          <a:xfrm rot="5400000">
            <a:off x="690562" y="2547938"/>
            <a:ext cx="3236913" cy="1588"/>
          </a:xfrm>
          <a:prstGeom prst="line">
            <a:avLst/>
          </a:prstGeom>
          <a:noFill/>
          <a:ln w="19050" algn="ctr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066" name="Line 11"/>
          <p:cNvSpPr>
            <a:spLocks noChangeShapeType="1"/>
          </p:cNvSpPr>
          <p:nvPr/>
        </p:nvSpPr>
        <p:spPr bwMode="auto">
          <a:xfrm>
            <a:off x="5664200" y="4968875"/>
            <a:ext cx="228600" cy="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5067" name="Text Box 12"/>
          <p:cNvSpPr txBox="1">
            <a:spLocks noChangeArrowheads="1"/>
          </p:cNvSpPr>
          <p:nvPr/>
        </p:nvSpPr>
        <p:spPr bwMode="auto">
          <a:xfrm>
            <a:off x="5686425" y="4349750"/>
            <a:ext cx="3143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800" b="0">
                <a:solidFill>
                  <a:srgbClr val="993366"/>
                </a:solidFill>
                <a:ea typeface="ＭＳ Ｐゴシック" pitchFamily="-110" charset="-128"/>
              </a:rPr>
              <a:t>DSE: lines and LQCD: triangles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0625" y="929893"/>
            <a:ext cx="1686680" cy="3744803"/>
            <a:chOff x="620625" y="929893"/>
            <a:chExt cx="1686680" cy="3744803"/>
          </a:xfrm>
        </p:grpSpPr>
        <p:cxnSp>
          <p:nvCxnSpPr>
            <p:cNvPr id="12" name="Straight Connector 12"/>
            <p:cNvCxnSpPr>
              <a:cxnSpLocks noChangeShapeType="1"/>
            </p:cNvCxnSpPr>
            <p:nvPr/>
          </p:nvCxnSpPr>
          <p:spPr bwMode="auto">
            <a:xfrm rot="5400000">
              <a:off x="-164592" y="2547556"/>
              <a:ext cx="3236913" cy="1588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" name="TextBox 1"/>
            <p:cNvSpPr txBox="1"/>
            <p:nvPr/>
          </p:nvSpPr>
          <p:spPr>
            <a:xfrm>
              <a:off x="620625" y="4305364"/>
              <a:ext cx="1686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solidFill>
                    <a:srgbClr val="FF0000"/>
                  </a:solidFill>
                  <a:ea typeface="ＭＳ Ｐゴシック" pitchFamily="-110" charset="-128"/>
                </a:rPr>
                <a:t>Q</a:t>
              </a:r>
              <a:r>
                <a:rPr lang="en-US" sz="1800" b="0" baseline="30000" dirty="0" smtClean="0">
                  <a:solidFill>
                    <a:srgbClr val="FF0000"/>
                  </a:solidFill>
                  <a:ea typeface="ＭＳ Ｐゴシック" pitchFamily="-110" charset="-128"/>
                </a:rPr>
                <a:t>2</a:t>
              </a:r>
              <a:r>
                <a:rPr lang="en-US" sz="1800" b="0" dirty="0" smtClean="0">
                  <a:solidFill>
                    <a:srgbClr val="FF0000"/>
                  </a:solidFill>
                  <a:ea typeface="ＭＳ Ｐゴシック" pitchFamily="-110" charset="-128"/>
                </a:rPr>
                <a:t> </a:t>
              </a:r>
              <a:r>
                <a:rPr lang="en-US" sz="1800" b="0" dirty="0">
                  <a:solidFill>
                    <a:srgbClr val="FF0000"/>
                  </a:solidFill>
                  <a:ea typeface="ＭＳ Ｐゴシック" pitchFamily="-110" charset="-128"/>
                </a:rPr>
                <a:t>= </a:t>
              </a:r>
              <a:r>
                <a:rPr lang="en-US" sz="1800" b="0" dirty="0" smtClean="0">
                  <a:solidFill>
                    <a:srgbClr val="FF0000"/>
                  </a:solidFill>
                  <a:ea typeface="ＭＳ Ｐゴシック" pitchFamily="-110" charset="-128"/>
                </a:rPr>
                <a:t>2.75 </a:t>
              </a:r>
              <a:r>
                <a:rPr lang="en-US" sz="1800" b="0" dirty="0">
                  <a:solidFill>
                    <a:srgbClr val="FF0000"/>
                  </a:solidFill>
                  <a:ea typeface="ＭＳ Ｐゴシック" pitchFamily="-110" charset="-128"/>
                </a:rPr>
                <a:t>GeV</a:t>
              </a:r>
              <a:r>
                <a:rPr lang="en-US" sz="1800" b="0" baseline="30000" dirty="0">
                  <a:solidFill>
                    <a:srgbClr val="FF0000"/>
                  </a:solidFill>
                  <a:ea typeface="ＭＳ Ｐゴシック" pitchFamily="-110" charset="-128"/>
                </a:rPr>
                <a:t>2 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D14D7EBA-FF99-45CD-B33B-3010E2DCFDCB}" type="slidenum">
              <a:rPr lang="fr-FR" sz="1200" b="0"/>
              <a:pPr/>
              <a:t>41</a:t>
            </a:fld>
            <a:endParaRPr lang="fr-FR" sz="1200" b="0"/>
          </a:p>
        </p:txBody>
      </p:sp>
      <p:sp>
        <p:nvSpPr>
          <p:cNvPr id="46083" name="Title 1"/>
          <p:cNvSpPr>
            <a:spLocks noGrp="1"/>
          </p:cNvSpPr>
          <p:nvPr>
            <p:ph type="title" idx="4294967295"/>
          </p:nvPr>
        </p:nvSpPr>
        <p:spPr>
          <a:xfrm>
            <a:off x="0" y="22225"/>
            <a:ext cx="9144000" cy="609600"/>
          </a:xfrm>
        </p:spPr>
        <p:txBody>
          <a:bodyPr tIns="45720" bIns="45720"/>
          <a:lstStyle/>
          <a:p>
            <a:pPr eaLnBrk="1" hangingPunct="1"/>
            <a:r>
              <a:rPr lang="en-US" smtClean="0"/>
              <a:t> Dyson-Schwinger Equation (DSE) Approach</a:t>
            </a:r>
          </a:p>
        </p:txBody>
      </p:sp>
      <p:sp>
        <p:nvSpPr>
          <p:cNvPr id="46084" name="TextBox 6"/>
          <p:cNvSpPr txBox="1">
            <a:spLocks noChangeArrowheads="1"/>
          </p:cNvSpPr>
          <p:nvPr/>
        </p:nvSpPr>
        <p:spPr bwMode="auto">
          <a:xfrm>
            <a:off x="390525" y="825500"/>
            <a:ext cx="8164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2000" b="0" dirty="0">
                <a:ea typeface="ＭＳ Ｐゴシック" pitchFamily="-110" charset="-128"/>
              </a:rPr>
              <a:t>DSE approaches provide </a:t>
            </a:r>
            <a:r>
              <a:rPr lang="en-US" sz="2000" b="0" dirty="0" smtClean="0">
                <a:ea typeface="ＭＳ Ｐゴシック" pitchFamily="-110" charset="-128"/>
              </a:rPr>
              <a:t>links </a:t>
            </a:r>
            <a:r>
              <a:rPr lang="en-US" sz="2000" b="0" dirty="0">
                <a:ea typeface="ＭＳ Ｐゴシック" pitchFamily="-110" charset="-128"/>
              </a:rPr>
              <a:t>between dressed quark propagators, </a:t>
            </a:r>
            <a:r>
              <a:rPr lang="en-US" sz="2000" b="0" dirty="0" smtClean="0">
                <a:ea typeface="ＭＳ Ｐゴシック" pitchFamily="-110" charset="-128"/>
              </a:rPr>
              <a:t>form </a:t>
            </a:r>
            <a:r>
              <a:rPr lang="en-US" sz="2000" b="0" dirty="0">
                <a:ea typeface="ＭＳ Ｐゴシック" pitchFamily="-110" charset="-128"/>
              </a:rPr>
              <a:t>factors, scattering amplitudes, and QCD. </a:t>
            </a:r>
          </a:p>
        </p:txBody>
      </p:sp>
      <p:sp>
        <p:nvSpPr>
          <p:cNvPr id="46085" name="TextBox 8"/>
          <p:cNvSpPr txBox="1">
            <a:spLocks noChangeArrowheads="1"/>
          </p:cNvSpPr>
          <p:nvPr/>
        </p:nvSpPr>
        <p:spPr bwMode="auto">
          <a:xfrm>
            <a:off x="5624513" y="1736725"/>
            <a:ext cx="35242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buFont typeface="Arial" charset="0"/>
              <a:buNone/>
            </a:pPr>
            <a:r>
              <a:rPr lang="en-US" sz="1800" b="0" dirty="0">
                <a:ea typeface="ＭＳ Ｐゴシック" pitchFamily="-110" charset="-128"/>
              </a:rPr>
              <a:t>N* </a:t>
            </a:r>
            <a:r>
              <a:rPr lang="en-US" sz="1800" b="0" dirty="0" err="1">
                <a:ea typeface="ＭＳ Ｐゴシック" pitchFamily="-110" charset="-128"/>
              </a:rPr>
              <a:t>electrocouplings</a:t>
            </a:r>
            <a:r>
              <a:rPr lang="en-US" sz="1800" b="0" dirty="0">
                <a:ea typeface="ＭＳ Ｐゴシック" pitchFamily="-110" charset="-128"/>
              </a:rPr>
              <a:t> can be determined by applying Bethe-</a:t>
            </a:r>
            <a:r>
              <a:rPr lang="en-US" sz="1800" b="0" dirty="0" err="1">
                <a:ea typeface="ＭＳ Ｐゴシック" pitchFamily="-110" charset="-128"/>
              </a:rPr>
              <a:t>Salpeter</a:t>
            </a:r>
            <a:r>
              <a:rPr lang="en-US" sz="1800" b="0" dirty="0">
                <a:ea typeface="ＭＳ Ｐゴシック" pitchFamily="-110" charset="-128"/>
              </a:rPr>
              <a:t> / </a:t>
            </a:r>
            <a:r>
              <a:rPr lang="en-US" sz="1800" b="0" dirty="0" err="1">
                <a:ea typeface="ＭＳ Ｐゴシック" pitchFamily="-110" charset="-128"/>
              </a:rPr>
              <a:t>Faddeev</a:t>
            </a:r>
            <a:r>
              <a:rPr lang="en-US" sz="1800" b="0" dirty="0">
                <a:ea typeface="ＭＳ Ｐゴシック" pitchFamily="-110" charset="-128"/>
              </a:rPr>
              <a:t> equations to </a:t>
            </a:r>
          </a:p>
          <a:p>
            <a:pPr algn="l" eaLnBrk="1" hangingPunct="1">
              <a:buFont typeface="Arial" charset="0"/>
              <a:buNone/>
            </a:pPr>
            <a:r>
              <a:rPr lang="en-US" sz="1800" b="0" dirty="0">
                <a:ea typeface="ＭＳ Ｐゴシック" pitchFamily="-110" charset="-128"/>
              </a:rPr>
              <a:t>3 dressed quarks while the  properties and interactions are derived from QCD. </a:t>
            </a:r>
          </a:p>
          <a:p>
            <a:pPr algn="l" eaLnBrk="1" hangingPunct="1">
              <a:buFont typeface="Arial" charset="0"/>
              <a:buNone/>
            </a:pPr>
            <a:endParaRPr lang="en-US" sz="1800" b="0" dirty="0">
              <a:ea typeface="ＭＳ Ｐゴシック" pitchFamily="-110" charset="-128"/>
            </a:endParaRPr>
          </a:p>
          <a:p>
            <a:pPr algn="l" eaLnBrk="1" hangingPunct="1">
              <a:buFont typeface="Arial" charset="0"/>
              <a:buNone/>
            </a:pPr>
            <a:r>
              <a:rPr lang="en-US" sz="1800" b="0" dirty="0">
                <a:ea typeface="ＭＳ Ｐゴシック" pitchFamily="-110" charset="-128"/>
              </a:rPr>
              <a:t>The </a:t>
            </a:r>
            <a:r>
              <a:rPr lang="en-US" sz="1800" b="0" dirty="0" err="1">
                <a:ea typeface="ＭＳ Ｐゴシック" pitchFamily="-110" charset="-128"/>
              </a:rPr>
              <a:t>Faddeev</a:t>
            </a:r>
            <a:r>
              <a:rPr lang="en-US" sz="1800" b="0" dirty="0">
                <a:ea typeface="ＭＳ Ｐゴシック" pitchFamily="-110" charset="-128"/>
              </a:rPr>
              <a:t>-DSE calculation is very sensitive to the momentum dependence of the dressed-quark propagator.</a:t>
            </a:r>
          </a:p>
        </p:txBody>
      </p:sp>
      <p:sp>
        <p:nvSpPr>
          <p:cNvPr id="46086" name="TextBox 9"/>
          <p:cNvSpPr txBox="1">
            <a:spLocks noChangeArrowheads="1"/>
          </p:cNvSpPr>
          <p:nvPr/>
        </p:nvSpPr>
        <p:spPr bwMode="auto">
          <a:xfrm>
            <a:off x="381000" y="5476875"/>
            <a:ext cx="8497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By the time of the upgrade DSE </a:t>
            </a:r>
            <a:r>
              <a:rPr lang="en-US" sz="1800" b="0" dirty="0" err="1">
                <a:solidFill>
                  <a:srgbClr val="993366"/>
                </a:solidFill>
                <a:ea typeface="ＭＳ Ｐゴシック" pitchFamily="-110" charset="-128"/>
              </a:rPr>
              <a:t>electrocouplings</a:t>
            </a:r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 of several excited nucleon states will be available as part of the commitment of the Argonne NL and the University of </a:t>
            </a:r>
            <a:r>
              <a:rPr lang="en-US" sz="1800" b="0" dirty="0" smtClean="0">
                <a:solidFill>
                  <a:srgbClr val="993366"/>
                </a:solidFill>
                <a:ea typeface="ＭＳ Ｐゴシック" pitchFamily="-110" charset="-128"/>
              </a:rPr>
              <a:t>Adelaide.</a:t>
            </a:r>
            <a:endParaRPr lang="en-US" sz="1800" b="0" dirty="0">
              <a:solidFill>
                <a:srgbClr val="993366"/>
              </a:solidFill>
              <a:ea typeface="ＭＳ Ｐゴシック" pitchFamily="-110" charset="-128"/>
            </a:endParaRPr>
          </a:p>
        </p:txBody>
      </p:sp>
      <p:sp>
        <p:nvSpPr>
          <p:cNvPr id="46087" name="Text Box 9"/>
          <p:cNvSpPr txBox="1">
            <a:spLocks noChangeArrowheads="1"/>
          </p:cNvSpPr>
          <p:nvPr/>
        </p:nvSpPr>
        <p:spPr bwMode="auto">
          <a:xfrm>
            <a:off x="2382935" y="6165850"/>
            <a:ext cx="4352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0" dirty="0">
                <a:solidFill>
                  <a:srgbClr val="993366"/>
                </a:solidFill>
                <a:ea typeface="ＭＳ Ｐゴシック" pitchFamily="-110" charset="-128"/>
              </a:rPr>
              <a:t>Int. J. Mod. Phys. E, Vol. 22, 1330015 (2013) 1-99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1" y="1499320"/>
            <a:ext cx="5457825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90415" y="4402319"/>
            <a:ext cx="719108" cy="26161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tlCol="0"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Data Fit</a:t>
            </a:r>
            <a:endParaRPr lang="en-US" sz="14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22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D14D7EBA-FF99-45CD-B33B-3010E2DCFDCB}" type="slidenum">
              <a:rPr lang="fr-FR" sz="1200" b="0"/>
              <a:pPr/>
              <a:t>42</a:t>
            </a:fld>
            <a:endParaRPr lang="fr-FR" sz="1200" b="0"/>
          </a:p>
        </p:txBody>
      </p:sp>
      <p:sp>
        <p:nvSpPr>
          <p:cNvPr id="46083" name="Title 1"/>
          <p:cNvSpPr>
            <a:spLocks noGrp="1"/>
          </p:cNvSpPr>
          <p:nvPr>
            <p:ph type="title" idx="4294967295"/>
          </p:nvPr>
        </p:nvSpPr>
        <p:spPr>
          <a:xfrm>
            <a:off x="0" y="22225"/>
            <a:ext cx="9144000" cy="609600"/>
          </a:xfrm>
        </p:spPr>
        <p:txBody>
          <a:bodyPr tIns="45720" bIns="45720"/>
          <a:lstStyle/>
          <a:p>
            <a:pPr eaLnBrk="1" hangingPunct="1"/>
            <a:r>
              <a:rPr lang="en-US" smtClean="0"/>
              <a:t> Dyson-Schwinger Equation (DSE) Approach</a:t>
            </a:r>
          </a:p>
        </p:txBody>
      </p:sp>
      <p:sp>
        <p:nvSpPr>
          <p:cNvPr id="46084" name="TextBox 6"/>
          <p:cNvSpPr txBox="1">
            <a:spLocks noChangeArrowheads="1"/>
          </p:cNvSpPr>
          <p:nvPr/>
        </p:nvSpPr>
        <p:spPr bwMode="auto">
          <a:xfrm>
            <a:off x="390525" y="825500"/>
            <a:ext cx="8164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2000" b="0" dirty="0">
                <a:ea typeface="ＭＳ Ｐゴシック" pitchFamily="-110" charset="-128"/>
              </a:rPr>
              <a:t>DSE approaches provide </a:t>
            </a:r>
            <a:r>
              <a:rPr lang="en-US" sz="2000" b="0" dirty="0" smtClean="0">
                <a:ea typeface="ＭＳ Ｐゴシック" pitchFamily="-110" charset="-128"/>
              </a:rPr>
              <a:t>links </a:t>
            </a:r>
            <a:r>
              <a:rPr lang="en-US" sz="2000" b="0" dirty="0">
                <a:ea typeface="ＭＳ Ｐゴシック" pitchFamily="-110" charset="-128"/>
              </a:rPr>
              <a:t>between dressed quark propagators, </a:t>
            </a:r>
            <a:r>
              <a:rPr lang="en-US" sz="2000" b="0" dirty="0" smtClean="0">
                <a:ea typeface="ＭＳ Ｐゴシック" pitchFamily="-110" charset="-128"/>
              </a:rPr>
              <a:t>form </a:t>
            </a:r>
            <a:r>
              <a:rPr lang="en-US" sz="2000" b="0" dirty="0">
                <a:ea typeface="ＭＳ Ｐゴシック" pitchFamily="-110" charset="-128"/>
              </a:rPr>
              <a:t>factors, scattering amplitudes, and QCD. </a:t>
            </a:r>
          </a:p>
        </p:txBody>
      </p:sp>
      <p:sp>
        <p:nvSpPr>
          <p:cNvPr id="46085" name="TextBox 8"/>
          <p:cNvSpPr txBox="1">
            <a:spLocks noChangeArrowheads="1"/>
          </p:cNvSpPr>
          <p:nvPr/>
        </p:nvSpPr>
        <p:spPr bwMode="auto">
          <a:xfrm>
            <a:off x="5624513" y="1736725"/>
            <a:ext cx="35242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buFont typeface="Arial" charset="0"/>
              <a:buNone/>
            </a:pPr>
            <a:r>
              <a:rPr lang="en-US" sz="1800" b="0" dirty="0">
                <a:ea typeface="ＭＳ Ｐゴシック" pitchFamily="-110" charset="-128"/>
              </a:rPr>
              <a:t>N* </a:t>
            </a:r>
            <a:r>
              <a:rPr lang="en-US" sz="1800" b="0" dirty="0" err="1">
                <a:ea typeface="ＭＳ Ｐゴシック" pitchFamily="-110" charset="-128"/>
              </a:rPr>
              <a:t>electrocouplings</a:t>
            </a:r>
            <a:r>
              <a:rPr lang="en-US" sz="1800" b="0" dirty="0">
                <a:ea typeface="ＭＳ Ｐゴシック" pitchFamily="-110" charset="-128"/>
              </a:rPr>
              <a:t> can be determined by applying Bethe-</a:t>
            </a:r>
            <a:r>
              <a:rPr lang="en-US" sz="1800" b="0" dirty="0" err="1">
                <a:ea typeface="ＭＳ Ｐゴシック" pitchFamily="-110" charset="-128"/>
              </a:rPr>
              <a:t>Salpeter</a:t>
            </a:r>
            <a:r>
              <a:rPr lang="en-US" sz="1800" b="0" dirty="0">
                <a:ea typeface="ＭＳ Ｐゴシック" pitchFamily="-110" charset="-128"/>
              </a:rPr>
              <a:t> / </a:t>
            </a:r>
            <a:r>
              <a:rPr lang="en-US" sz="1800" b="0" dirty="0" err="1">
                <a:ea typeface="ＭＳ Ｐゴシック" pitchFamily="-110" charset="-128"/>
              </a:rPr>
              <a:t>Faddeev</a:t>
            </a:r>
            <a:r>
              <a:rPr lang="en-US" sz="1800" b="0" dirty="0">
                <a:ea typeface="ＭＳ Ｐゴシック" pitchFamily="-110" charset="-128"/>
              </a:rPr>
              <a:t> equations to </a:t>
            </a:r>
          </a:p>
          <a:p>
            <a:pPr algn="l" eaLnBrk="1" hangingPunct="1">
              <a:buFont typeface="Arial" charset="0"/>
              <a:buNone/>
            </a:pPr>
            <a:r>
              <a:rPr lang="en-US" sz="1800" b="0" dirty="0">
                <a:ea typeface="ＭＳ Ｐゴシック" pitchFamily="-110" charset="-128"/>
              </a:rPr>
              <a:t>3 dressed quarks while the  properties and interactions are derived from QCD. </a:t>
            </a:r>
          </a:p>
          <a:p>
            <a:pPr algn="l" eaLnBrk="1" hangingPunct="1">
              <a:buFont typeface="Arial" charset="0"/>
              <a:buNone/>
            </a:pPr>
            <a:endParaRPr lang="en-US" sz="1800" b="0" dirty="0">
              <a:ea typeface="ＭＳ Ｐゴシック" pitchFamily="-110" charset="-128"/>
            </a:endParaRPr>
          </a:p>
          <a:p>
            <a:pPr algn="l" eaLnBrk="1" hangingPunct="1">
              <a:buFont typeface="Arial" charset="0"/>
              <a:buNone/>
            </a:pPr>
            <a:r>
              <a:rPr lang="en-US" sz="1800" b="0" dirty="0">
                <a:ea typeface="ＭＳ Ｐゴシック" pitchFamily="-110" charset="-128"/>
              </a:rPr>
              <a:t>The </a:t>
            </a:r>
            <a:r>
              <a:rPr lang="en-US" sz="1800" b="0" dirty="0" err="1">
                <a:ea typeface="ＭＳ Ｐゴシック" pitchFamily="-110" charset="-128"/>
              </a:rPr>
              <a:t>Faddeev</a:t>
            </a:r>
            <a:r>
              <a:rPr lang="en-US" sz="1800" b="0" dirty="0">
                <a:ea typeface="ＭＳ Ｐゴシック" pitchFamily="-110" charset="-128"/>
              </a:rPr>
              <a:t>-DSE calculation is very sensitive to the momentum dependence of the dressed-quark propagator.</a:t>
            </a:r>
          </a:p>
        </p:txBody>
      </p:sp>
      <p:sp>
        <p:nvSpPr>
          <p:cNvPr id="46086" name="TextBox 9"/>
          <p:cNvSpPr txBox="1">
            <a:spLocks noChangeArrowheads="1"/>
          </p:cNvSpPr>
          <p:nvPr/>
        </p:nvSpPr>
        <p:spPr bwMode="auto">
          <a:xfrm>
            <a:off x="381000" y="5476875"/>
            <a:ext cx="8497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By the time of the upgrade DSE </a:t>
            </a:r>
            <a:r>
              <a:rPr lang="en-US" sz="1800" b="0" dirty="0" err="1">
                <a:solidFill>
                  <a:srgbClr val="993366"/>
                </a:solidFill>
                <a:ea typeface="ＭＳ Ｐゴシック" pitchFamily="-110" charset="-128"/>
              </a:rPr>
              <a:t>electrocouplings</a:t>
            </a:r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 of several excited nucleon states will be available as part of the commitment of the Argonne NL and the University of </a:t>
            </a:r>
            <a:r>
              <a:rPr lang="en-US" sz="1800" b="0" dirty="0" smtClean="0">
                <a:solidFill>
                  <a:srgbClr val="993366"/>
                </a:solidFill>
                <a:ea typeface="ＭＳ Ｐゴシック" pitchFamily="-110" charset="-128"/>
              </a:rPr>
              <a:t>Adelaide.</a:t>
            </a:r>
            <a:endParaRPr lang="en-US" sz="1800" b="0" dirty="0">
              <a:solidFill>
                <a:srgbClr val="993366"/>
              </a:solidFill>
              <a:ea typeface="ＭＳ Ｐゴシック" pitchFamily="-110" charset="-128"/>
            </a:endParaRPr>
          </a:p>
        </p:txBody>
      </p:sp>
      <p:sp>
        <p:nvSpPr>
          <p:cNvPr id="46087" name="Text Box 9"/>
          <p:cNvSpPr txBox="1">
            <a:spLocks noChangeArrowheads="1"/>
          </p:cNvSpPr>
          <p:nvPr/>
        </p:nvSpPr>
        <p:spPr bwMode="auto">
          <a:xfrm>
            <a:off x="2382935" y="6165850"/>
            <a:ext cx="4352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0" dirty="0">
                <a:solidFill>
                  <a:srgbClr val="993366"/>
                </a:solidFill>
                <a:ea typeface="ＭＳ Ｐゴシック" pitchFamily="-110" charset="-128"/>
              </a:rPr>
              <a:t>Int. J. Mod. Phys. E, Vol. 22, 1330015 (2013) 1-99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90415" y="4402319"/>
            <a:ext cx="719108" cy="26161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tlCol="0"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Data Fit</a:t>
            </a:r>
            <a:endParaRPr lang="en-US" sz="14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2" y="1769989"/>
            <a:ext cx="5570252" cy="355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03266" y="4992688"/>
            <a:ext cx="4031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 smtClean="0"/>
              <a:t>I.C.Cloet</a:t>
            </a:r>
            <a:r>
              <a:rPr lang="en-US" sz="1800" b="0" dirty="0" smtClean="0"/>
              <a:t> et al., arXiv:1304.0855[</a:t>
            </a:r>
            <a:r>
              <a:rPr lang="en-US" sz="1800" b="0" dirty="0" err="1" smtClean="0"/>
              <a:t>nucl-th</a:t>
            </a:r>
            <a:r>
              <a:rPr lang="en-US" sz="1800" b="0" dirty="0" smtClean="0"/>
              <a:t>]</a:t>
            </a:r>
            <a:endParaRPr lang="en-US" sz="1800" b="0" dirty="0"/>
          </a:p>
        </p:txBody>
      </p: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 flipH="1">
            <a:off x="2201216" y="1776611"/>
            <a:ext cx="1589" cy="2980218"/>
          </a:xfrm>
          <a:prstGeom prst="line">
            <a:avLst/>
          </a:prstGeom>
          <a:noFill/>
          <a:ln w="19050" algn="ctr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flipH="1">
            <a:off x="1555920" y="1783091"/>
            <a:ext cx="1589" cy="298021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976336" y="1517510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CLAS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66999" y="1514754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93366"/>
                </a:solidFill>
              </a:rPr>
              <a:t>CLAS12</a:t>
            </a:r>
            <a:endParaRPr lang="en-US" sz="1400" dirty="0">
              <a:solidFill>
                <a:srgbClr val="9933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54947" y="1517510"/>
            <a:ext cx="505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EIC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16278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D14D7EBA-FF99-45CD-B33B-3010E2DCFDCB}" type="slidenum">
              <a:rPr lang="fr-FR" sz="1200" b="0"/>
              <a:pPr/>
              <a:t>43</a:t>
            </a:fld>
            <a:endParaRPr lang="fr-FR" sz="1200" b="0"/>
          </a:p>
        </p:txBody>
      </p:sp>
      <p:sp>
        <p:nvSpPr>
          <p:cNvPr id="46083" name="Title 1"/>
          <p:cNvSpPr>
            <a:spLocks noGrp="1"/>
          </p:cNvSpPr>
          <p:nvPr>
            <p:ph type="title" idx="4294967295"/>
          </p:nvPr>
        </p:nvSpPr>
        <p:spPr>
          <a:xfrm>
            <a:off x="0" y="22225"/>
            <a:ext cx="9144000" cy="609600"/>
          </a:xfrm>
        </p:spPr>
        <p:txBody>
          <a:bodyPr tIns="45720" bIns="45720"/>
          <a:lstStyle/>
          <a:p>
            <a:pPr eaLnBrk="1" hangingPunct="1"/>
            <a:r>
              <a:rPr lang="en-US" smtClean="0"/>
              <a:t> Dyson-Schwinger Equation (DSE) Approach</a:t>
            </a:r>
          </a:p>
        </p:txBody>
      </p:sp>
      <p:sp>
        <p:nvSpPr>
          <p:cNvPr id="46084" name="TextBox 6"/>
          <p:cNvSpPr txBox="1">
            <a:spLocks noChangeArrowheads="1"/>
          </p:cNvSpPr>
          <p:nvPr/>
        </p:nvSpPr>
        <p:spPr bwMode="auto">
          <a:xfrm>
            <a:off x="390525" y="825500"/>
            <a:ext cx="8164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2000" b="0" dirty="0">
                <a:ea typeface="ＭＳ Ｐゴシック" pitchFamily="-110" charset="-128"/>
              </a:rPr>
              <a:t>DSE approaches provide </a:t>
            </a:r>
            <a:r>
              <a:rPr lang="en-US" sz="2000" b="0" dirty="0" smtClean="0">
                <a:ea typeface="ＭＳ Ｐゴシック" pitchFamily="-110" charset="-128"/>
              </a:rPr>
              <a:t>links </a:t>
            </a:r>
            <a:r>
              <a:rPr lang="en-US" sz="2000" b="0" dirty="0">
                <a:ea typeface="ＭＳ Ｐゴシック" pitchFamily="-110" charset="-128"/>
              </a:rPr>
              <a:t>between dressed quark propagators, </a:t>
            </a:r>
            <a:r>
              <a:rPr lang="en-US" sz="2000" b="0" dirty="0" smtClean="0">
                <a:ea typeface="ＭＳ Ｐゴシック" pitchFamily="-110" charset="-128"/>
              </a:rPr>
              <a:t>form </a:t>
            </a:r>
            <a:r>
              <a:rPr lang="en-US" sz="2000" b="0" dirty="0">
                <a:ea typeface="ＭＳ Ｐゴシック" pitchFamily="-110" charset="-128"/>
              </a:rPr>
              <a:t>factors, scattering amplitudes, and QCD. </a:t>
            </a:r>
          </a:p>
        </p:txBody>
      </p:sp>
      <p:sp>
        <p:nvSpPr>
          <p:cNvPr id="46085" name="TextBox 8"/>
          <p:cNvSpPr txBox="1">
            <a:spLocks noChangeArrowheads="1"/>
          </p:cNvSpPr>
          <p:nvPr/>
        </p:nvSpPr>
        <p:spPr bwMode="auto">
          <a:xfrm>
            <a:off x="5624513" y="1736725"/>
            <a:ext cx="35242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buFont typeface="Arial" charset="0"/>
              <a:buNone/>
            </a:pPr>
            <a:r>
              <a:rPr lang="en-US" sz="1800" b="0" dirty="0">
                <a:ea typeface="ＭＳ Ｐゴシック" pitchFamily="-110" charset="-128"/>
              </a:rPr>
              <a:t>N* </a:t>
            </a:r>
            <a:r>
              <a:rPr lang="en-US" sz="1800" b="0" dirty="0" err="1">
                <a:ea typeface="ＭＳ Ｐゴシック" pitchFamily="-110" charset="-128"/>
              </a:rPr>
              <a:t>electrocouplings</a:t>
            </a:r>
            <a:r>
              <a:rPr lang="en-US" sz="1800" b="0" dirty="0">
                <a:ea typeface="ＭＳ Ｐゴシック" pitchFamily="-110" charset="-128"/>
              </a:rPr>
              <a:t> can be determined by applying Bethe-</a:t>
            </a:r>
            <a:r>
              <a:rPr lang="en-US" sz="1800" b="0" dirty="0" err="1">
                <a:ea typeface="ＭＳ Ｐゴシック" pitchFamily="-110" charset="-128"/>
              </a:rPr>
              <a:t>Salpeter</a:t>
            </a:r>
            <a:r>
              <a:rPr lang="en-US" sz="1800" b="0" dirty="0">
                <a:ea typeface="ＭＳ Ｐゴシック" pitchFamily="-110" charset="-128"/>
              </a:rPr>
              <a:t> / </a:t>
            </a:r>
            <a:r>
              <a:rPr lang="en-US" sz="1800" b="0" dirty="0" err="1">
                <a:ea typeface="ＭＳ Ｐゴシック" pitchFamily="-110" charset="-128"/>
              </a:rPr>
              <a:t>Faddeev</a:t>
            </a:r>
            <a:r>
              <a:rPr lang="en-US" sz="1800" b="0" dirty="0">
                <a:ea typeface="ＭＳ Ｐゴシック" pitchFamily="-110" charset="-128"/>
              </a:rPr>
              <a:t> equations to </a:t>
            </a:r>
          </a:p>
          <a:p>
            <a:pPr algn="l" eaLnBrk="1" hangingPunct="1">
              <a:buFont typeface="Arial" charset="0"/>
              <a:buNone/>
            </a:pPr>
            <a:r>
              <a:rPr lang="en-US" sz="1800" b="0" dirty="0">
                <a:ea typeface="ＭＳ Ｐゴシック" pitchFamily="-110" charset="-128"/>
              </a:rPr>
              <a:t>3 dressed quarks while the  properties and interactions are derived from QCD. </a:t>
            </a:r>
          </a:p>
          <a:p>
            <a:pPr algn="l" eaLnBrk="1" hangingPunct="1">
              <a:buFont typeface="Arial" charset="0"/>
              <a:buNone/>
            </a:pPr>
            <a:endParaRPr lang="en-US" sz="1800" b="0" dirty="0">
              <a:ea typeface="ＭＳ Ｐゴシック" pitchFamily="-110" charset="-128"/>
            </a:endParaRPr>
          </a:p>
          <a:p>
            <a:pPr algn="l" eaLnBrk="1" hangingPunct="1">
              <a:buFont typeface="Arial" charset="0"/>
              <a:buNone/>
            </a:pPr>
            <a:r>
              <a:rPr lang="en-US" sz="1800" b="0" dirty="0">
                <a:ea typeface="ＭＳ Ｐゴシック" pitchFamily="-110" charset="-128"/>
              </a:rPr>
              <a:t>The </a:t>
            </a:r>
            <a:r>
              <a:rPr lang="en-US" sz="1800" b="0" dirty="0" err="1">
                <a:ea typeface="ＭＳ Ｐゴシック" pitchFamily="-110" charset="-128"/>
              </a:rPr>
              <a:t>Faddeev</a:t>
            </a:r>
            <a:r>
              <a:rPr lang="en-US" sz="1800" b="0" dirty="0">
                <a:ea typeface="ＭＳ Ｐゴシック" pitchFamily="-110" charset="-128"/>
              </a:rPr>
              <a:t>-DSE calculation is very sensitive to the momentum dependence of the dressed-quark propagator.</a:t>
            </a:r>
          </a:p>
        </p:txBody>
      </p:sp>
      <p:sp>
        <p:nvSpPr>
          <p:cNvPr id="46086" name="TextBox 9"/>
          <p:cNvSpPr txBox="1">
            <a:spLocks noChangeArrowheads="1"/>
          </p:cNvSpPr>
          <p:nvPr/>
        </p:nvSpPr>
        <p:spPr bwMode="auto">
          <a:xfrm>
            <a:off x="381000" y="5476875"/>
            <a:ext cx="8497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By the time of the upgrade DSE </a:t>
            </a:r>
            <a:r>
              <a:rPr lang="en-US" sz="1800" b="0" dirty="0" err="1">
                <a:solidFill>
                  <a:srgbClr val="993366"/>
                </a:solidFill>
                <a:ea typeface="ＭＳ Ｐゴシック" pitchFamily="-110" charset="-128"/>
              </a:rPr>
              <a:t>electrocouplings</a:t>
            </a:r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 of several excited nucleon states will be available as part of the commitment of the Argonne NL and the University of </a:t>
            </a:r>
            <a:r>
              <a:rPr lang="en-US" sz="1800" b="0" dirty="0" smtClean="0">
                <a:solidFill>
                  <a:srgbClr val="993366"/>
                </a:solidFill>
                <a:ea typeface="ＭＳ Ｐゴシック" pitchFamily="-110" charset="-128"/>
              </a:rPr>
              <a:t>Adelaide.</a:t>
            </a:r>
            <a:endParaRPr lang="en-US" sz="1800" b="0" dirty="0">
              <a:solidFill>
                <a:srgbClr val="993366"/>
              </a:solidFill>
              <a:ea typeface="ＭＳ Ｐゴシック" pitchFamily="-110" charset="-128"/>
            </a:endParaRPr>
          </a:p>
        </p:txBody>
      </p:sp>
      <p:sp>
        <p:nvSpPr>
          <p:cNvPr id="46087" name="Text Box 9"/>
          <p:cNvSpPr txBox="1">
            <a:spLocks noChangeArrowheads="1"/>
          </p:cNvSpPr>
          <p:nvPr/>
        </p:nvSpPr>
        <p:spPr bwMode="auto">
          <a:xfrm>
            <a:off x="2382935" y="6165850"/>
            <a:ext cx="4352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0" dirty="0">
                <a:solidFill>
                  <a:srgbClr val="993366"/>
                </a:solidFill>
                <a:ea typeface="ＭＳ Ｐゴシック" pitchFamily="-110" charset="-128"/>
              </a:rPr>
              <a:t>Int. J. Mod. Phys. E, Vol. 22, 1330015 (2013) 1-99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90415" y="4402319"/>
            <a:ext cx="719108" cy="26161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tlCol="0"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Data Fit</a:t>
            </a:r>
            <a:endParaRPr lang="en-US" sz="14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6" y="1760462"/>
            <a:ext cx="5596979" cy="346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03266" y="4992688"/>
            <a:ext cx="4031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 smtClean="0"/>
              <a:t>I.C.Cloet</a:t>
            </a:r>
            <a:r>
              <a:rPr lang="en-US" sz="1800" b="0" dirty="0" smtClean="0"/>
              <a:t> et al., arXiv:1304.0855[</a:t>
            </a:r>
            <a:r>
              <a:rPr lang="en-US" sz="1800" b="0" dirty="0" err="1" smtClean="0"/>
              <a:t>nucl-th</a:t>
            </a:r>
            <a:r>
              <a:rPr lang="en-US" sz="1800" b="0" dirty="0" smtClean="0"/>
              <a:t>]</a:t>
            </a:r>
            <a:endParaRPr lang="en-US" sz="1800" b="0" dirty="0"/>
          </a:p>
        </p:txBody>
      </p: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 flipH="1">
            <a:off x="2976208" y="1783091"/>
            <a:ext cx="1590" cy="288083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3679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08938" y="6528956"/>
            <a:ext cx="1135062" cy="276225"/>
          </a:xfrm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D14D7EBA-FF99-45CD-B33B-3010E2DCFDCB}" type="slidenum">
              <a:rPr lang="fr-FR" sz="1200" b="0"/>
              <a:pPr/>
              <a:t>44</a:t>
            </a:fld>
            <a:endParaRPr lang="fr-FR" sz="1200" b="0"/>
          </a:p>
        </p:txBody>
      </p:sp>
      <p:sp>
        <p:nvSpPr>
          <p:cNvPr id="46083" name="Title 1"/>
          <p:cNvSpPr>
            <a:spLocks noGrp="1"/>
          </p:cNvSpPr>
          <p:nvPr>
            <p:ph type="title" idx="4294967295"/>
          </p:nvPr>
        </p:nvSpPr>
        <p:spPr>
          <a:xfrm>
            <a:off x="0" y="22225"/>
            <a:ext cx="9144000" cy="609600"/>
          </a:xfrm>
        </p:spPr>
        <p:txBody>
          <a:bodyPr tIns="45720" bIns="45720"/>
          <a:lstStyle/>
          <a:p>
            <a:pPr eaLnBrk="1" hangingPunct="1"/>
            <a:r>
              <a:rPr lang="en-US" dirty="0" smtClean="0"/>
              <a:t> DSE</a:t>
            </a:r>
            <a:r>
              <a:rPr lang="en-US" dirty="0"/>
              <a:t> </a:t>
            </a:r>
            <a:r>
              <a:rPr lang="en-US" dirty="0" smtClean="0"/>
              <a:t>and EBAC Approaches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47" y="1117765"/>
            <a:ext cx="7354348" cy="542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460101" y="610687"/>
            <a:ext cx="4083169" cy="857273"/>
            <a:chOff x="4460101" y="610687"/>
            <a:chExt cx="4083169" cy="857273"/>
          </a:xfrm>
        </p:grpSpPr>
        <p:sp>
          <p:nvSpPr>
            <p:cNvPr id="3" name="TextBox 2"/>
            <p:cNvSpPr txBox="1"/>
            <p:nvPr/>
          </p:nvSpPr>
          <p:spPr>
            <a:xfrm>
              <a:off x="4460101" y="610687"/>
              <a:ext cx="40831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/>
                <a:t>Location of the first 3-dressed-quark core </a:t>
              </a:r>
            </a:p>
            <a:p>
              <a:r>
                <a:rPr lang="en-US" sz="1800" b="0" dirty="0" smtClean="0"/>
                <a:t>radial excitation predicted by DSE</a:t>
              </a:r>
              <a:endParaRPr lang="en-US" sz="1800" b="0" dirty="0"/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>
              <a:off x="6422635" y="1206229"/>
              <a:ext cx="1" cy="261731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" name="TextBox 8"/>
          <p:cNvSpPr txBox="1"/>
          <p:nvPr/>
        </p:nvSpPr>
        <p:spPr>
          <a:xfrm>
            <a:off x="2298966" y="4659549"/>
            <a:ext cx="50032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993366"/>
                </a:solidFill>
              </a:rPr>
              <a:t>Two poles </a:t>
            </a:r>
            <a:r>
              <a:rPr lang="en-US" sz="1800" b="0" dirty="0">
                <a:solidFill>
                  <a:srgbClr val="993366"/>
                </a:solidFill>
              </a:rPr>
              <a:t>associated with the </a:t>
            </a:r>
            <a:r>
              <a:rPr lang="en-US" sz="1800" b="0" dirty="0" smtClean="0">
                <a:solidFill>
                  <a:srgbClr val="993366"/>
                </a:solidFill>
              </a:rPr>
              <a:t>Roper resonance </a:t>
            </a:r>
            <a:r>
              <a:rPr lang="en-US" sz="1800" b="0" dirty="0">
                <a:solidFill>
                  <a:srgbClr val="993366"/>
                </a:solidFill>
              </a:rPr>
              <a:t>and </a:t>
            </a:r>
            <a:endParaRPr lang="en-US" sz="1800" b="0" dirty="0" smtClean="0">
              <a:solidFill>
                <a:srgbClr val="993366"/>
              </a:solidFill>
            </a:endParaRPr>
          </a:p>
          <a:p>
            <a:r>
              <a:rPr lang="en-US" sz="1800" b="0" dirty="0" smtClean="0">
                <a:solidFill>
                  <a:srgbClr val="993366"/>
                </a:solidFill>
              </a:rPr>
              <a:t>one with the </a:t>
            </a:r>
            <a:r>
              <a:rPr lang="en-US" sz="1800" b="0" dirty="0">
                <a:solidFill>
                  <a:srgbClr val="993366"/>
                </a:solidFill>
              </a:rPr>
              <a:t>next higher </a:t>
            </a:r>
            <a:r>
              <a:rPr lang="en-US" sz="1800" b="0" dirty="0" smtClean="0">
                <a:solidFill>
                  <a:srgbClr val="993366"/>
                </a:solidFill>
              </a:rPr>
              <a:t>P</a:t>
            </a:r>
            <a:r>
              <a:rPr lang="en-US" sz="1800" b="0" baseline="-25000" dirty="0" smtClean="0">
                <a:solidFill>
                  <a:srgbClr val="993366"/>
                </a:solidFill>
              </a:rPr>
              <a:t>11</a:t>
            </a:r>
            <a:r>
              <a:rPr lang="en-US" sz="1800" b="0" dirty="0" smtClean="0">
                <a:solidFill>
                  <a:srgbClr val="993366"/>
                </a:solidFill>
              </a:rPr>
              <a:t> resonance are </a:t>
            </a:r>
            <a:r>
              <a:rPr lang="en-US" sz="1800" b="0" dirty="0">
                <a:solidFill>
                  <a:srgbClr val="993366"/>
                </a:solidFill>
              </a:rPr>
              <a:t>all </a:t>
            </a:r>
            <a:endParaRPr lang="en-US" sz="1800" b="0" dirty="0" smtClean="0">
              <a:solidFill>
                <a:srgbClr val="993366"/>
              </a:solidFill>
            </a:endParaRPr>
          </a:p>
          <a:p>
            <a:r>
              <a:rPr lang="en-US" sz="1800" b="0" dirty="0" smtClean="0">
                <a:solidFill>
                  <a:srgbClr val="993366"/>
                </a:solidFill>
              </a:rPr>
              <a:t>seeded by the </a:t>
            </a:r>
            <a:r>
              <a:rPr lang="en-US" sz="1800" b="0" dirty="0">
                <a:solidFill>
                  <a:srgbClr val="993366"/>
                </a:solidFill>
              </a:rPr>
              <a:t>same </a:t>
            </a:r>
            <a:r>
              <a:rPr lang="en-US" sz="1800" b="0" dirty="0" smtClean="0">
                <a:solidFill>
                  <a:srgbClr val="993366"/>
                </a:solidFill>
              </a:rPr>
              <a:t>bare 3-dressed-quark </a:t>
            </a:r>
            <a:r>
              <a:rPr lang="en-US" sz="1800" b="0" dirty="0">
                <a:solidFill>
                  <a:srgbClr val="993366"/>
                </a:solidFill>
              </a:rPr>
              <a:t>state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28846" y="6175577"/>
            <a:ext cx="402732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0" dirty="0">
                <a:solidFill>
                  <a:srgbClr val="993366"/>
                </a:solidFill>
                <a:ea typeface="ＭＳ Ｐゴシック" pitchFamily="-110" charset="-128"/>
              </a:rPr>
              <a:t>Int. J. Mod. Phys. E, Vol. 22, 1330015 (2013) </a:t>
            </a:r>
          </a:p>
        </p:txBody>
      </p:sp>
    </p:spTree>
    <p:extLst>
      <p:ext uri="{BB962C8B-B14F-4D97-AF65-F5344CB8AC3E}">
        <p14:creationId xmlns:p14="http://schemas.microsoft.com/office/powerpoint/2010/main" val="19270769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F0332358-6C52-4808-8C59-6A8D1FF7DC91}" type="slidenum">
              <a:rPr lang="fr-FR" sz="1200" b="0"/>
              <a:pPr/>
              <a:t>45</a:t>
            </a:fld>
            <a:endParaRPr lang="fr-FR" sz="1200" b="0"/>
          </a:p>
        </p:txBody>
      </p:sp>
      <p:sp>
        <p:nvSpPr>
          <p:cNvPr id="47110" name="TextBox 14"/>
          <p:cNvSpPr txBox="1">
            <a:spLocks noChangeArrowheads="1"/>
          </p:cNvSpPr>
          <p:nvPr/>
        </p:nvSpPr>
        <p:spPr bwMode="auto">
          <a:xfrm>
            <a:off x="182563" y="4330065"/>
            <a:ext cx="88931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buClr>
                <a:srgbClr val="FF0000"/>
              </a:buClr>
              <a:buFont typeface="Wingdings" pitchFamily="2" charset="2"/>
              <a:buNone/>
            </a:pPr>
            <a:r>
              <a:rPr lang="en-US" sz="1600" b="0" dirty="0" smtClean="0">
                <a:ea typeface="ＭＳ Ｐゴシック" pitchFamily="-110" charset="-128"/>
              </a:rPr>
              <a:t>Lattice QCD </a:t>
            </a:r>
            <a:r>
              <a:rPr lang="en-US" sz="1600" b="0" dirty="0">
                <a:ea typeface="ＭＳ Ｐゴシック" pitchFamily="-110" charset="-128"/>
              </a:rPr>
              <a:t>calculations of </a:t>
            </a:r>
            <a:r>
              <a:rPr lang="en-US" sz="1600" b="0" dirty="0" smtClean="0">
                <a:ea typeface="ＭＳ Ｐゴシック" pitchFamily="-110" charset="-128"/>
              </a:rPr>
              <a:t>the p(1440)P</a:t>
            </a:r>
            <a:r>
              <a:rPr lang="en-US" sz="1600" b="0" baseline="-25000" dirty="0" smtClean="0">
                <a:ea typeface="ＭＳ Ｐゴシック" pitchFamily="-110" charset="-128"/>
              </a:rPr>
              <a:t>11</a:t>
            </a:r>
            <a:r>
              <a:rPr lang="en-US" sz="1600" b="0" dirty="0" smtClean="0">
                <a:ea typeface="ＭＳ Ｐゴシック" pitchFamily="-110" charset="-128"/>
              </a:rPr>
              <a:t> transition form factors have </a:t>
            </a:r>
            <a:r>
              <a:rPr lang="en-US" sz="1600" b="0" dirty="0">
                <a:ea typeface="ＭＳ Ｐゴシック" pitchFamily="-110" charset="-128"/>
              </a:rPr>
              <a:t>been carried out </a:t>
            </a:r>
            <a:r>
              <a:rPr lang="en-US" sz="1600" b="0" dirty="0" smtClean="0">
                <a:ea typeface="ＭＳ Ｐゴシック" pitchFamily="-110" charset="-128"/>
              </a:rPr>
              <a:t>with various pion masses, m</a:t>
            </a:r>
            <a:r>
              <a:rPr lang="en-US" sz="1600" b="0" baseline="-25000" dirty="0" smtClean="0"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1600" b="0" dirty="0" smtClean="0">
                <a:ea typeface="ＭＳ Ｐゴシック" pitchFamily="-110" charset="-128"/>
              </a:rPr>
              <a:t>= 390, 450, and 875 MeV. Particularly remarkable is the zero crossing in F</a:t>
            </a:r>
            <a:r>
              <a:rPr lang="en-US" sz="1600" b="0" baseline="-25000" dirty="0" smtClean="0">
                <a:ea typeface="ＭＳ Ｐゴシック" pitchFamily="-110" charset="-128"/>
              </a:rPr>
              <a:t>2</a:t>
            </a:r>
            <a:r>
              <a:rPr lang="en-US" sz="1600" b="0" dirty="0" smtClean="0">
                <a:ea typeface="ＭＳ Ｐゴシック" pitchFamily="-110" charset="-128"/>
              </a:rPr>
              <a:t> that appears at the current statistics in the unquenched but not in the quenched </a:t>
            </a:r>
            <a:r>
              <a:rPr lang="en-US" sz="1600" b="0" dirty="0">
                <a:ea typeface="ＭＳ Ｐゴシック" pitchFamily="-110" charset="-128"/>
              </a:rPr>
              <a:t>calculations. </a:t>
            </a:r>
            <a:r>
              <a:rPr lang="en-US" sz="1600" b="0" dirty="0" smtClean="0">
                <a:ea typeface="ＭＳ Ｐゴシック" pitchFamily="-110" charset="-128"/>
              </a:rPr>
              <a:t>This suggests </a:t>
            </a:r>
            <a:r>
              <a:rPr lang="en-US" sz="1600" b="0" dirty="0">
                <a:ea typeface="ＭＳ Ｐゴシック" pitchFamily="-110" charset="-128"/>
              </a:rPr>
              <a:t>that at low Q</a:t>
            </a:r>
            <a:r>
              <a:rPr lang="en-US" sz="1600" b="0" baseline="30000" dirty="0">
                <a:ea typeface="ＭＳ Ｐゴシック" pitchFamily="-110" charset="-128"/>
              </a:rPr>
              <a:t>2</a:t>
            </a:r>
            <a:r>
              <a:rPr lang="en-US" sz="1600" b="0" dirty="0">
                <a:ea typeface="ＭＳ Ｐゴシック" pitchFamily="-110" charset="-128"/>
              </a:rPr>
              <a:t> the pion-cloud </a:t>
            </a:r>
            <a:r>
              <a:rPr lang="en-US" sz="1600" b="0" dirty="0" smtClean="0">
                <a:ea typeface="ＭＳ Ｐゴシック" pitchFamily="-110" charset="-128"/>
              </a:rPr>
              <a:t>dynamics are </a:t>
            </a:r>
            <a:r>
              <a:rPr lang="en-US" sz="1600" b="0" dirty="0">
                <a:ea typeface="ＭＳ Ｐゴシック" pitchFamily="-110" charset="-128"/>
              </a:rPr>
              <a:t>significant in full QCD.</a:t>
            </a:r>
          </a:p>
          <a:p>
            <a:pPr algn="l" eaLnBrk="1" hangingPunct="1">
              <a:buClr>
                <a:srgbClr val="FF0000"/>
              </a:buClr>
            </a:pPr>
            <a:r>
              <a:rPr lang="en-US" sz="1600" b="0" dirty="0">
                <a:solidFill>
                  <a:srgbClr val="993366"/>
                </a:solidFill>
                <a:ea typeface="ＭＳ Ｐゴシック" pitchFamily="-110" charset="-128"/>
              </a:rPr>
              <a:t>By the time of the upgrade LQCD calculations of N* </a:t>
            </a:r>
            <a:r>
              <a:rPr lang="en-US" sz="1600" b="0" dirty="0" err="1">
                <a:solidFill>
                  <a:srgbClr val="993366"/>
                </a:solidFill>
                <a:ea typeface="ＭＳ Ｐゴシック" pitchFamily="-110" charset="-128"/>
              </a:rPr>
              <a:t>electrocouplings</a:t>
            </a:r>
            <a:r>
              <a:rPr lang="en-US" sz="1600" b="0" dirty="0">
                <a:solidFill>
                  <a:srgbClr val="993366"/>
                </a:solidFill>
                <a:ea typeface="ＭＳ Ｐゴシック" pitchFamily="-110" charset="-128"/>
              </a:rPr>
              <a:t> will be extended to Q</a:t>
            </a:r>
            <a:r>
              <a:rPr lang="en-US" sz="1600" b="0" baseline="30000" dirty="0">
                <a:solidFill>
                  <a:srgbClr val="993366"/>
                </a:solidFill>
                <a:ea typeface="ＭＳ Ｐゴシック" pitchFamily="-110" charset="-128"/>
              </a:rPr>
              <a:t>2 </a:t>
            </a:r>
            <a:r>
              <a:rPr lang="en-US" sz="1600" b="0" dirty="0">
                <a:solidFill>
                  <a:srgbClr val="993366"/>
                </a:solidFill>
                <a:ea typeface="ＭＳ Ｐゴシック" pitchFamily="-110" charset="-128"/>
              </a:rPr>
              <a:t>= 10 GeV</a:t>
            </a:r>
            <a:r>
              <a:rPr lang="en-US" sz="1600" b="0" baseline="30000" dirty="0">
                <a:solidFill>
                  <a:srgbClr val="993366"/>
                </a:solidFill>
                <a:ea typeface="ＭＳ Ｐゴシック" pitchFamily="-110" charset="-128"/>
              </a:rPr>
              <a:t>2</a:t>
            </a:r>
            <a:r>
              <a:rPr lang="en-US" sz="1600" b="0" dirty="0">
                <a:solidFill>
                  <a:srgbClr val="993366"/>
                </a:solidFill>
                <a:ea typeface="ＭＳ Ｐゴシック" pitchFamily="-110" charset="-128"/>
              </a:rPr>
              <a:t> near the physical </a:t>
            </a:r>
            <a:r>
              <a:rPr lang="en-US" sz="1600" b="0" dirty="0">
                <a:solidFill>
                  <a:srgbClr val="993366"/>
                </a:solidFill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1600" b="0" dirty="0">
                <a:solidFill>
                  <a:srgbClr val="993366"/>
                </a:solidFill>
                <a:ea typeface="ＭＳ Ｐゴシック" pitchFamily="-110" charset="-128"/>
              </a:rPr>
              <a:t>-mass as part of the commitment of the </a:t>
            </a:r>
            <a:r>
              <a:rPr lang="en-US" sz="1600" b="0" dirty="0" err="1">
                <a:solidFill>
                  <a:srgbClr val="993366"/>
                </a:solidFill>
                <a:ea typeface="ＭＳ Ｐゴシック" pitchFamily="-110" charset="-128"/>
              </a:rPr>
              <a:t>JLab</a:t>
            </a:r>
            <a:r>
              <a:rPr lang="en-US" sz="1600" b="0" dirty="0">
                <a:solidFill>
                  <a:srgbClr val="993366"/>
                </a:solidFill>
                <a:ea typeface="ＭＳ Ｐゴシック" pitchFamily="-110" charset="-128"/>
              </a:rPr>
              <a:t> LQCD and EBAC groups in support of this proposal.  </a:t>
            </a:r>
          </a:p>
        </p:txBody>
      </p:sp>
      <p:sp>
        <p:nvSpPr>
          <p:cNvPr id="47112" name="TextBox 17"/>
          <p:cNvSpPr txBox="1">
            <a:spLocks noChangeArrowheads="1"/>
          </p:cNvSpPr>
          <p:nvPr/>
        </p:nvSpPr>
        <p:spPr bwMode="auto">
          <a:xfrm>
            <a:off x="1785112" y="847725"/>
            <a:ext cx="1531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>
                <a:ea typeface="ＭＳ Ｐゴシック" pitchFamily="-110" charset="-128"/>
              </a:rPr>
              <a:t>p</a:t>
            </a:r>
            <a:r>
              <a:rPr lang="en-US" sz="1600" dirty="0" smtClean="0">
                <a:ea typeface="ＭＳ Ｐゴシック" pitchFamily="-110" charset="-128"/>
              </a:rPr>
              <a:t>(1440)P</a:t>
            </a:r>
            <a:r>
              <a:rPr lang="en-US" sz="1600" baseline="-25000" dirty="0" smtClean="0">
                <a:ea typeface="ＭＳ Ｐゴシック" pitchFamily="-110" charset="-128"/>
              </a:rPr>
              <a:t>11</a:t>
            </a:r>
            <a:endParaRPr lang="en-US" sz="1600" baseline="-25000" dirty="0">
              <a:ea typeface="ＭＳ Ｐゴシック" pitchFamily="-110" charset="-128"/>
            </a:endParaRPr>
          </a:p>
        </p:txBody>
      </p:sp>
      <p:sp>
        <p:nvSpPr>
          <p:cNvPr id="47114" name="Text Box 11"/>
          <p:cNvSpPr txBox="1">
            <a:spLocks noChangeArrowheads="1"/>
          </p:cNvSpPr>
          <p:nvPr/>
        </p:nvSpPr>
        <p:spPr bwMode="auto">
          <a:xfrm>
            <a:off x="6336697" y="892874"/>
            <a:ext cx="270420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0" dirty="0">
                <a:solidFill>
                  <a:srgbClr val="993366"/>
                </a:solidFill>
              </a:rPr>
              <a:t>Huey-Wen </a:t>
            </a:r>
            <a:r>
              <a:rPr lang="en-US" sz="1600" b="0" dirty="0" smtClean="0">
                <a:solidFill>
                  <a:srgbClr val="993366"/>
                </a:solidFill>
              </a:rPr>
              <a:t>Lin and S.D Cohen</a:t>
            </a:r>
            <a:endParaRPr lang="en-US" sz="1600" b="0" dirty="0">
              <a:solidFill>
                <a:srgbClr val="993366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412057" y="6156325"/>
            <a:ext cx="44040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0" dirty="0">
                <a:solidFill>
                  <a:srgbClr val="993366"/>
                </a:solidFill>
                <a:ea typeface="ＭＳ Ｐゴシック" pitchFamily="-110" charset="-128"/>
              </a:rPr>
              <a:t>Int. J. Mod. Phys. E, Vol. 22, 1330015 (2013) </a:t>
            </a:r>
            <a:r>
              <a:rPr lang="en-US" sz="1600" b="0" dirty="0" smtClean="0">
                <a:solidFill>
                  <a:srgbClr val="993366"/>
                </a:solidFill>
                <a:ea typeface="ＭＳ Ｐゴシック" pitchFamily="-110" charset="-128"/>
              </a:rPr>
              <a:t>1-99</a:t>
            </a:r>
            <a:endParaRPr lang="en-US" sz="1600" b="0" dirty="0">
              <a:solidFill>
                <a:srgbClr val="993366"/>
              </a:solidFill>
              <a:ea typeface="ＭＳ Ｐゴシック" pitchFamily="-110" charset="-128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9" y="1221883"/>
            <a:ext cx="9034463" cy="2973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0" y="28575"/>
            <a:ext cx="9144000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smtClean="0"/>
              <a:t>Roper Transition Form Factors in LQCD</a:t>
            </a:r>
            <a:endParaRPr lang="en-US" sz="36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7789382" y="1463047"/>
            <a:ext cx="1063484" cy="307777"/>
            <a:chOff x="5001775" y="4233679"/>
            <a:chExt cx="1063484" cy="307777"/>
          </a:xfrm>
        </p:grpSpPr>
        <p:sp>
          <p:nvSpPr>
            <p:cNvPr id="2" name="Flowchart: Connector 1"/>
            <p:cNvSpPr>
              <a:spLocks noChangeAspect="1"/>
            </p:cNvSpPr>
            <p:nvPr/>
          </p:nvSpPr>
          <p:spPr bwMode="auto">
            <a:xfrm>
              <a:off x="5001775" y="4361695"/>
              <a:ext cx="73152" cy="73152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vert="horz" wrap="square" lIns="91440" tIns="0" rIns="9144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000" b="1" i="0" u="none" strike="noStrike" cap="none" normalizeH="0" baseline="0" smtClean="0">
                <a:ln>
                  <a:noFill/>
                </a:ln>
                <a:solidFill>
                  <a:srgbClr val="333399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037413" y="4233679"/>
              <a:ext cx="1027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 smtClean="0">
                  <a:solidFill>
                    <a:schemeClr val="tx1"/>
                  </a:solidFill>
                </a:rPr>
                <a:t>CLAS Data</a:t>
              </a:r>
              <a:endParaRPr lang="en-US" sz="14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280474" y="1446318"/>
            <a:ext cx="1063484" cy="307777"/>
            <a:chOff x="5001775" y="4233679"/>
            <a:chExt cx="1063484" cy="307777"/>
          </a:xfrm>
        </p:grpSpPr>
        <p:sp>
          <p:nvSpPr>
            <p:cNvPr id="17" name="Flowchart: Connector 16"/>
            <p:cNvSpPr>
              <a:spLocks noChangeAspect="1"/>
            </p:cNvSpPr>
            <p:nvPr/>
          </p:nvSpPr>
          <p:spPr bwMode="auto">
            <a:xfrm>
              <a:off x="5001775" y="4361695"/>
              <a:ext cx="73152" cy="73152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vert="horz" wrap="square" lIns="91440" tIns="0" rIns="9144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000" b="1" i="0" u="none" strike="noStrike" cap="none" normalizeH="0" baseline="0" smtClean="0">
                <a:ln>
                  <a:noFill/>
                </a:ln>
                <a:solidFill>
                  <a:srgbClr val="333399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37413" y="4233679"/>
              <a:ext cx="1027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 smtClean="0">
                  <a:solidFill>
                    <a:schemeClr val="tx1"/>
                  </a:solidFill>
                </a:rPr>
                <a:t>CLAS Data</a:t>
              </a:r>
              <a:endParaRPr lang="en-US" sz="1400" b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87200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LQCD &amp; Light Cone Sum Rule (LCSR) Approach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7E4002-F2DC-49CE-8EDB-1184CCA47644}" type="slidenum">
              <a:rPr lang="fr-FR" smtClean="0"/>
              <a:pPr>
                <a:defRPr/>
              </a:pPr>
              <a:t>46</a:t>
            </a:fld>
            <a:endParaRPr lang="fr-FR"/>
          </a:p>
        </p:txBody>
      </p:sp>
      <p:grpSp>
        <p:nvGrpSpPr>
          <p:cNvPr id="8" name="Group 7"/>
          <p:cNvGrpSpPr/>
          <p:nvPr/>
        </p:nvGrpSpPr>
        <p:grpSpPr>
          <a:xfrm>
            <a:off x="239268" y="754317"/>
            <a:ext cx="8624507" cy="4054475"/>
            <a:chOff x="239268" y="800037"/>
            <a:chExt cx="8624507" cy="40544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68" y="1206245"/>
              <a:ext cx="4698492" cy="3648267"/>
            </a:xfrm>
            <a:prstGeom prst="rect">
              <a:avLst/>
            </a:prstGeom>
          </p:spPr>
        </p:pic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2020165" y="800037"/>
              <a:ext cx="1504349" cy="366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800" dirty="0">
                  <a:ea typeface="ＭＳ Ｐゴシック" pitchFamily="-110" charset="-128"/>
                </a:rPr>
                <a:t>N(1535)S</a:t>
              </a:r>
              <a:r>
                <a:rPr lang="en-US" sz="1800" baseline="-25000" dirty="0">
                  <a:ea typeface="ＭＳ Ｐゴシック" pitchFamily="-110" charset="-128"/>
                </a:rPr>
                <a:t>11</a:t>
              </a:r>
              <a:endParaRPr lang="en-US" sz="1800" dirty="0">
                <a:ea typeface="ＭＳ Ｐゴシック" pitchFamily="-110" charset="-128"/>
              </a:endParaRPr>
            </a:p>
          </p:txBody>
        </p:sp>
        <p:sp>
          <p:nvSpPr>
            <p:cNvPr id="6" name="TextBox 6"/>
            <p:cNvSpPr txBox="1">
              <a:spLocks noChangeArrowheads="1"/>
            </p:cNvSpPr>
            <p:nvPr/>
          </p:nvSpPr>
          <p:spPr bwMode="auto">
            <a:xfrm>
              <a:off x="5493512" y="1990979"/>
              <a:ext cx="3370263" cy="173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1800" b="0" dirty="0">
                  <a:ea typeface="ＭＳ Ｐゴシック" pitchFamily="-110" charset="-128"/>
                </a:rPr>
                <a:t>LQCD is used to determine the moments of N* distribution amplitudes (DA) and the N* </a:t>
              </a:r>
              <a:r>
                <a:rPr lang="en-US" sz="1800" b="0" dirty="0" err="1">
                  <a:ea typeface="ＭＳ Ｐゴシック" pitchFamily="-110" charset="-128"/>
                </a:rPr>
                <a:t>electrocouplings</a:t>
              </a:r>
              <a:r>
                <a:rPr lang="en-US" sz="1800" b="0" dirty="0">
                  <a:ea typeface="ＭＳ Ｐゴシック" pitchFamily="-110" charset="-128"/>
                </a:rPr>
                <a:t> are determined from the respective DAs within the LCSR framework.</a:t>
              </a:r>
            </a:p>
          </p:txBody>
        </p:sp>
      </p:grp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12738" y="4952302"/>
            <a:ext cx="85534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800" b="0" dirty="0">
                <a:ea typeface="ＭＳ Ｐゴシック" pitchFamily="-110" charset="-128"/>
              </a:rPr>
              <a:t>Calculations of N(1535)S</a:t>
            </a:r>
            <a:r>
              <a:rPr lang="en-US" sz="1800" b="0" baseline="-25000" dirty="0">
                <a:ea typeface="ＭＳ Ｐゴシック" pitchFamily="-110" charset="-128"/>
              </a:rPr>
              <a:t>11</a:t>
            </a:r>
            <a:r>
              <a:rPr lang="en-US" sz="1800" b="0" dirty="0">
                <a:ea typeface="ＭＳ Ｐゴシック" pitchFamily="-110" charset="-128"/>
              </a:rPr>
              <a:t> </a:t>
            </a:r>
            <a:r>
              <a:rPr lang="en-US" sz="1800" b="0" dirty="0" err="1">
                <a:ea typeface="ＭＳ Ｐゴシック" pitchFamily="-110" charset="-128"/>
              </a:rPr>
              <a:t>electrocouplings</a:t>
            </a:r>
            <a:r>
              <a:rPr lang="en-US" sz="1800" b="0" dirty="0">
                <a:ea typeface="ＭＳ Ｐゴシック" pitchFamily="-110" charset="-128"/>
              </a:rPr>
              <a:t> at Q</a:t>
            </a:r>
            <a:r>
              <a:rPr lang="en-US" sz="1800" b="0" baseline="30000" dirty="0">
                <a:ea typeface="ＭＳ Ｐゴシック" pitchFamily="-110" charset="-128"/>
              </a:rPr>
              <a:t>2 </a:t>
            </a:r>
            <a:r>
              <a:rPr lang="en-US" sz="1800" b="0" dirty="0">
                <a:ea typeface="ＭＳ Ｐゴシック" pitchFamily="-110" charset="-128"/>
              </a:rPr>
              <a:t>up to 12 GeV</a:t>
            </a:r>
            <a:r>
              <a:rPr lang="en-US" sz="1800" b="0" baseline="30000" dirty="0">
                <a:ea typeface="ＭＳ Ｐゴシック" pitchFamily="-110" charset="-128"/>
              </a:rPr>
              <a:t>2</a:t>
            </a:r>
            <a:r>
              <a:rPr lang="en-US" sz="1800" b="0" dirty="0">
                <a:ea typeface="ＭＳ Ｐゴシック" pitchFamily="-110" charset="-128"/>
              </a:rPr>
              <a:t> are already available and shown by shadowed bands on the plot.</a:t>
            </a:r>
          </a:p>
          <a:p>
            <a:pPr algn="l" eaLnBrk="1" hangingPunct="1"/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By the time of the upgrade </a:t>
            </a:r>
            <a:r>
              <a:rPr lang="en-US" sz="1800" b="0" dirty="0" err="1">
                <a:solidFill>
                  <a:srgbClr val="993366"/>
                </a:solidFill>
                <a:ea typeface="ＭＳ Ｐゴシック" pitchFamily="-110" charset="-128"/>
              </a:rPr>
              <a:t>electrocouplings</a:t>
            </a:r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 of others N*s will be evaluated. These studies are part of the commitment of the Univ. of Regensburg group in support of this proposal.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412057" y="6203950"/>
            <a:ext cx="44040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0" dirty="0">
                <a:solidFill>
                  <a:srgbClr val="993366"/>
                </a:solidFill>
                <a:ea typeface="ＭＳ Ｐゴシック" pitchFamily="-110" charset="-128"/>
              </a:rPr>
              <a:t>Int. J. Mod. Phys. E, Vol. 22, 1330015 (2013) </a:t>
            </a:r>
            <a:r>
              <a:rPr lang="en-US" sz="1600" b="0" dirty="0" smtClean="0">
                <a:solidFill>
                  <a:srgbClr val="993366"/>
                </a:solidFill>
                <a:ea typeface="ＭＳ Ｐゴシック" pitchFamily="-110" charset="-128"/>
              </a:rPr>
              <a:t>1-99</a:t>
            </a:r>
            <a:endParaRPr lang="en-US" sz="1600" b="0" dirty="0">
              <a:solidFill>
                <a:srgbClr val="993366"/>
              </a:solidFill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3919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079670DE-A98C-4229-9125-6E3290219948}" type="slidenum">
              <a:rPr lang="fr-FR" sz="1200" b="0"/>
              <a:pPr/>
              <a:t>47</a:t>
            </a:fld>
            <a:endParaRPr lang="fr-FR" sz="1200" b="0"/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0" y="939800"/>
            <a:ext cx="9144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7200" b="0" dirty="0" smtClean="0"/>
              <a:t>E-09-003 </a:t>
            </a:r>
          </a:p>
          <a:p>
            <a:pPr marL="342900" indent="-342900">
              <a:spcBef>
                <a:spcPct val="20000"/>
              </a:spcBef>
            </a:pPr>
            <a:r>
              <a:rPr lang="en-US" sz="7200" b="0" dirty="0" smtClean="0"/>
              <a:t>… and more?</a:t>
            </a:r>
            <a:endParaRPr lang="en-US" sz="7200" b="0" dirty="0"/>
          </a:p>
        </p:txBody>
      </p:sp>
    </p:spTree>
    <p:extLst>
      <p:ext uri="{BB962C8B-B14F-4D97-AF65-F5344CB8AC3E}">
        <p14:creationId xmlns:p14="http://schemas.microsoft.com/office/powerpoint/2010/main" val="3312940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4D118082-E32B-48FF-BCEE-B4F84C73EA93}" type="slidenum">
              <a:rPr lang="fr-FR" sz="1200" b="0"/>
              <a:pPr/>
              <a:t>48</a:t>
            </a:fld>
            <a:endParaRPr lang="fr-FR" sz="1200" b="0"/>
          </a:p>
        </p:txBody>
      </p:sp>
      <p:pic>
        <p:nvPicPr>
          <p:cNvPr id="7171" name="Picture 10" descr="6_GeV_Racetr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58950"/>
            <a:ext cx="6096000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798513" y="-9525"/>
            <a:ext cx="3806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b="0">
                <a:ea typeface="ＭＳ Ｐゴシック" pitchFamily="-110" charset="-128"/>
              </a:rPr>
              <a:t>6 GeV CEBAF</a:t>
            </a:r>
          </a:p>
        </p:txBody>
      </p:sp>
      <p:pic>
        <p:nvPicPr>
          <p:cNvPr id="1584132" name="Picture 7" descr="12_GeV_mods_Arc-10_overl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75" y="3271838"/>
            <a:ext cx="30797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4133" name="Picture 12" descr="12_GeV_mods_SL-cryomodules_over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3748088"/>
            <a:ext cx="169545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4134" name="Text Box 13"/>
          <p:cNvSpPr txBox="1">
            <a:spLocks noChangeArrowheads="1"/>
          </p:cNvSpPr>
          <p:nvPr/>
        </p:nvSpPr>
        <p:spPr bwMode="auto">
          <a:xfrm>
            <a:off x="754063" y="41275"/>
            <a:ext cx="479425" cy="549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b="0">
                <a:solidFill>
                  <a:srgbClr val="FF3300"/>
                </a:solidFill>
                <a:ea typeface="ＭＳ Ｐゴシック" pitchFamily="-110" charset="-128"/>
              </a:rPr>
              <a:t>11</a:t>
            </a:r>
          </a:p>
        </p:txBody>
      </p:sp>
      <p:grpSp>
        <p:nvGrpSpPr>
          <p:cNvPr id="1584135" name="Group 14"/>
          <p:cNvGrpSpPr>
            <a:grpSpLocks/>
          </p:cNvGrpSpPr>
          <p:nvPr/>
        </p:nvGrpSpPr>
        <p:grpSpPr bwMode="auto">
          <a:xfrm>
            <a:off x="4546600" y="2668588"/>
            <a:ext cx="911225" cy="847725"/>
            <a:chOff x="3146" y="1440"/>
            <a:chExt cx="632" cy="534"/>
          </a:xfrm>
        </p:grpSpPr>
        <p:sp>
          <p:nvSpPr>
            <p:cNvPr id="282639" name="Text Box 15"/>
            <p:cNvSpPr txBox="1">
              <a:spLocks noChangeArrowheads="1"/>
            </p:cNvSpPr>
            <p:nvPr/>
          </p:nvSpPr>
          <p:spPr bwMode="auto">
            <a:xfrm>
              <a:off x="3360" y="1440"/>
              <a:ext cx="418" cy="1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1600" i="1" smtClean="0">
                  <a:effectLst>
                    <a:outerShdw blurRad="38100" dist="38100" dir="2700000" algn="tl">
                      <a:srgbClr val="C0C0C0"/>
                    </a:outerShdw>
                  </a:effectLst>
                  <a:ea typeface="ＭＳ Ｐゴシック" pitchFamily="-110" charset="-128"/>
                </a:rPr>
                <a:t>CHL-2</a:t>
              </a:r>
            </a:p>
          </p:txBody>
        </p:sp>
        <p:grpSp>
          <p:nvGrpSpPr>
            <p:cNvPr id="7190" name="Group 16"/>
            <p:cNvGrpSpPr>
              <a:grpSpLocks/>
            </p:cNvGrpSpPr>
            <p:nvPr/>
          </p:nvGrpSpPr>
          <p:grpSpPr bwMode="auto">
            <a:xfrm>
              <a:off x="3146" y="1536"/>
              <a:ext cx="406" cy="438"/>
              <a:chOff x="3146" y="1536"/>
              <a:chExt cx="406" cy="438"/>
            </a:xfrm>
          </p:grpSpPr>
          <p:pic>
            <p:nvPicPr>
              <p:cNvPr id="7191" name="Picture 17" descr="12_GeV_mods_CHL_overlay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6" y="1707"/>
                <a:ext cx="184" cy="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2" name="Picture 18" descr="12_GeV_mods_arrow_overlay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9" y="1536"/>
                <a:ext cx="22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584140" name="Group 12"/>
          <p:cNvGrpSpPr>
            <a:grpSpLocks/>
          </p:cNvGrpSpPr>
          <p:nvPr/>
        </p:nvGrpSpPr>
        <p:grpSpPr bwMode="auto">
          <a:xfrm>
            <a:off x="4605338" y="649288"/>
            <a:ext cx="2214562" cy="2073275"/>
            <a:chOff x="2913" y="81"/>
            <a:chExt cx="1395" cy="1306"/>
          </a:xfrm>
        </p:grpSpPr>
        <p:pic>
          <p:nvPicPr>
            <p:cNvPr id="7187" name="Picture 8" descr="12_GeV_mods_HallD-beamline_overl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3" y="544"/>
              <a:ext cx="554" cy="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8" name="Picture 20" descr="12_GeV_mods_Hall-D_overla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9" y="81"/>
              <a:ext cx="859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84143" name="Text Box 23"/>
          <p:cNvSpPr txBox="1">
            <a:spLocks noChangeArrowheads="1"/>
          </p:cNvSpPr>
          <p:nvPr/>
        </p:nvSpPr>
        <p:spPr bwMode="auto">
          <a:xfrm>
            <a:off x="677863" y="38100"/>
            <a:ext cx="565150" cy="549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b="0">
                <a:ea typeface="ＭＳ Ｐゴシック" pitchFamily="-110" charset="-128"/>
              </a:rPr>
              <a:t>12</a:t>
            </a:r>
          </a:p>
        </p:txBody>
      </p:sp>
      <p:grpSp>
        <p:nvGrpSpPr>
          <p:cNvPr id="7179" name="Group 24"/>
          <p:cNvGrpSpPr>
            <a:grpSpLocks/>
          </p:cNvGrpSpPr>
          <p:nvPr/>
        </p:nvGrpSpPr>
        <p:grpSpPr bwMode="auto">
          <a:xfrm>
            <a:off x="6580188" y="1225550"/>
            <a:ext cx="2079625" cy="1162050"/>
            <a:chOff x="4560" y="528"/>
            <a:chExt cx="1440" cy="732"/>
          </a:xfrm>
        </p:grpSpPr>
        <p:sp>
          <p:nvSpPr>
            <p:cNvPr id="282649" name="Text Box 25"/>
            <p:cNvSpPr txBox="1">
              <a:spLocks noChangeArrowheads="1"/>
            </p:cNvSpPr>
            <p:nvPr/>
          </p:nvSpPr>
          <p:spPr bwMode="auto">
            <a:xfrm>
              <a:off x="4704" y="528"/>
              <a:ext cx="1296" cy="5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1800" i="1" smtClean="0">
                  <a:effectLst>
                    <a:outerShdw blurRad="38100" dist="38100" dir="2700000" algn="tl">
                      <a:srgbClr val="C0C0C0"/>
                    </a:outerShdw>
                  </a:effectLst>
                  <a:ea typeface="ＭＳ Ｐゴシック" pitchFamily="-110" charset="-128"/>
                </a:rPr>
                <a:t>Upgrade magnets and power supplies</a:t>
              </a:r>
            </a:p>
          </p:txBody>
        </p:sp>
        <p:pic>
          <p:nvPicPr>
            <p:cNvPr id="7186" name="Picture 26" descr="12_GeV_mods_arrow_overl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864"/>
              <a:ext cx="30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80" name="Text Box 27"/>
          <p:cNvSpPr txBox="1">
            <a:spLocks noChangeArrowheads="1"/>
          </p:cNvSpPr>
          <p:nvPr/>
        </p:nvSpPr>
        <p:spPr bwMode="auto">
          <a:xfrm>
            <a:off x="6511925" y="4692650"/>
            <a:ext cx="2333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000" i="1">
                <a:ea typeface="ＭＳ Ｐゴシック" pitchFamily="-110" charset="-128"/>
              </a:rPr>
              <a:t>Two 0.6 GeV linacs</a:t>
            </a:r>
          </a:p>
        </p:txBody>
      </p:sp>
      <p:sp>
        <p:nvSpPr>
          <p:cNvPr id="1584148" name="Text Box 28"/>
          <p:cNvSpPr txBox="1">
            <a:spLocks noChangeArrowheads="1"/>
          </p:cNvSpPr>
          <p:nvPr/>
        </p:nvSpPr>
        <p:spPr bwMode="auto">
          <a:xfrm>
            <a:off x="7097713" y="4695825"/>
            <a:ext cx="381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i="1">
                <a:solidFill>
                  <a:srgbClr val="FF0000"/>
                </a:solidFill>
                <a:ea typeface="ＭＳ Ｐゴシック" pitchFamily="-110" charset="-128"/>
              </a:rPr>
              <a:t>1.1</a:t>
            </a:r>
            <a:r>
              <a:rPr lang="en-US" sz="2000" b="0" i="1">
                <a:solidFill>
                  <a:srgbClr val="FF0000"/>
                </a:solidFill>
                <a:ea typeface="ＭＳ Ｐゴシック" pitchFamily="-110" charset="-128"/>
              </a:rPr>
              <a:t> </a:t>
            </a:r>
          </a:p>
        </p:txBody>
      </p:sp>
      <p:pic>
        <p:nvPicPr>
          <p:cNvPr id="1584149" name="Picture 29" descr="12_GeV_mods_NL-cryomodules_overl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1739900"/>
            <a:ext cx="12477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Text Box 30"/>
          <p:cNvSpPr txBox="1">
            <a:spLocks noChangeArrowheads="1"/>
          </p:cNvSpPr>
          <p:nvPr/>
        </p:nvSpPr>
        <p:spPr bwMode="auto">
          <a:xfrm>
            <a:off x="158750" y="5664200"/>
            <a:ext cx="233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1800" i="1">
                <a:solidFill>
                  <a:schemeClr val="tx1"/>
                </a:solidFill>
                <a:ea typeface="ＭＳ Ｐゴシック" pitchFamily="-110" charset="-128"/>
              </a:rPr>
              <a:t>Enhanced capabilities </a:t>
            </a:r>
          </a:p>
          <a:p>
            <a:pPr algn="l"/>
            <a:r>
              <a:rPr lang="en-US" sz="1800" i="1">
                <a:solidFill>
                  <a:schemeClr val="tx1"/>
                </a:solidFill>
                <a:ea typeface="ＭＳ Ｐゴシック" pitchFamily="-110" charset="-128"/>
              </a:rPr>
              <a:t>in existing Halls</a:t>
            </a:r>
          </a:p>
        </p:txBody>
      </p:sp>
      <p:sp>
        <p:nvSpPr>
          <p:cNvPr id="1584151" name="Text Box 28"/>
          <p:cNvSpPr txBox="1">
            <a:spLocks noChangeArrowheads="1"/>
          </p:cNvSpPr>
          <p:nvPr/>
        </p:nvSpPr>
        <p:spPr bwMode="auto">
          <a:xfrm>
            <a:off x="7116763" y="4695825"/>
            <a:ext cx="381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i="1">
                <a:ea typeface="ＭＳ Ｐゴシック" pitchFamily="-110" charset="-128"/>
              </a:rPr>
              <a:t>1.1</a:t>
            </a:r>
            <a:r>
              <a:rPr lang="en-US" sz="2000" b="0" i="1">
                <a:solidFill>
                  <a:srgbClr val="FF0000"/>
                </a:solidFill>
                <a:ea typeface="ＭＳ Ｐゴシック" pitchFamily="-110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689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84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84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8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84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84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8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84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84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8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84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84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8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84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84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8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84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84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8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84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84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8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84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84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8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84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84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8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84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84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8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4134" grpId="0" animBg="1"/>
      <p:bldP spid="1584143" grpId="0" animBg="1"/>
      <p:bldP spid="1584148" grpId="0" animBg="1"/>
      <p:bldP spid="1584151" grpId="0" animBg="1"/>
      <p:bldP spid="1584151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445F80F9-8709-4BFE-8B81-65A9CFA22E62}" type="slidenum">
              <a:rPr lang="fr-FR" sz="1200" b="0"/>
              <a:pPr/>
              <a:t>49</a:t>
            </a:fld>
            <a:endParaRPr lang="fr-FR" sz="1200" b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77850"/>
          </a:xfrm>
        </p:spPr>
        <p:txBody>
          <a:bodyPr tIns="45720" bIns="45720"/>
          <a:lstStyle/>
          <a:p>
            <a:pPr eaLnBrk="1" hangingPunct="1"/>
            <a:r>
              <a:rPr lang="en-US" sz="2800" b="0" smtClean="0"/>
              <a:t>Overview of Upgrade Technical Performance Requirements</a:t>
            </a:r>
          </a:p>
        </p:txBody>
      </p:sp>
      <p:pic>
        <p:nvPicPr>
          <p:cNvPr id="8196" name="Picture 5" descr="HallCnew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846138"/>
            <a:ext cx="2224087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hallacomb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3" y="900113"/>
            <a:ext cx="2105025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8" name="Group 7"/>
          <p:cNvGrpSpPr>
            <a:grpSpLocks/>
          </p:cNvGrpSpPr>
          <p:nvPr/>
        </p:nvGrpSpPr>
        <p:grpSpPr bwMode="auto">
          <a:xfrm>
            <a:off x="161925" y="790575"/>
            <a:ext cx="2352675" cy="1890713"/>
            <a:chOff x="3712" y="560"/>
            <a:chExt cx="1811" cy="1067"/>
          </a:xfrm>
        </p:grpSpPr>
        <p:pic>
          <p:nvPicPr>
            <p:cNvPr id="8236" name="Picture 8" descr="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55"/>
            <a:stretch>
              <a:fillRect/>
            </a:stretch>
          </p:blipFill>
          <p:spPr bwMode="auto">
            <a:xfrm rot="5400000">
              <a:off x="4125" y="230"/>
              <a:ext cx="1019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37" name="Rectangle 9"/>
            <p:cNvSpPr>
              <a:spLocks noChangeArrowheads="1"/>
            </p:cNvSpPr>
            <p:nvPr/>
          </p:nvSpPr>
          <p:spPr bwMode="auto">
            <a:xfrm>
              <a:off x="3712" y="560"/>
              <a:ext cx="336" cy="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z="1800" b="0">
                <a:solidFill>
                  <a:schemeClr val="tx1"/>
                </a:solidFill>
                <a:latin typeface="Arial Narrow" pitchFamily="34" charset="0"/>
                <a:ea typeface="ＭＳ Ｐゴシック" pitchFamily="-110" charset="-128"/>
              </a:endParaRPr>
            </a:p>
          </p:txBody>
        </p:sp>
        <p:sp>
          <p:nvSpPr>
            <p:cNvPr id="8238" name="Rectangle 10"/>
            <p:cNvSpPr>
              <a:spLocks noChangeArrowheads="1"/>
            </p:cNvSpPr>
            <p:nvPr/>
          </p:nvSpPr>
          <p:spPr bwMode="auto">
            <a:xfrm>
              <a:off x="3714" y="1362"/>
              <a:ext cx="312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z="1800" b="0">
                <a:solidFill>
                  <a:schemeClr val="tx1"/>
                </a:solidFill>
                <a:latin typeface="Arial Narrow" pitchFamily="34" charset="0"/>
                <a:ea typeface="ＭＳ Ｐゴシック" pitchFamily="-110" charset="-128"/>
              </a:endParaRPr>
            </a:p>
          </p:txBody>
        </p:sp>
      </p:grpSp>
      <p:graphicFrame>
        <p:nvGraphicFramePr>
          <p:cNvPr id="1586185" name="Group 9"/>
          <p:cNvGraphicFramePr>
            <a:graphicFrameLocks noGrp="1"/>
          </p:cNvGraphicFramePr>
          <p:nvPr/>
        </p:nvGraphicFramePr>
        <p:xfrm>
          <a:off x="104775" y="2708275"/>
          <a:ext cx="8896350" cy="3444873"/>
        </p:xfrm>
        <a:graphic>
          <a:graphicData uri="http://schemas.openxmlformats.org/drawingml/2006/table">
            <a:tbl>
              <a:tblPr/>
              <a:tblGrid>
                <a:gridCol w="2406650"/>
                <a:gridCol w="2041525"/>
                <a:gridCol w="2347913"/>
                <a:gridCol w="2100262"/>
              </a:tblGrid>
              <a:tr h="4572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</a:rPr>
                        <a:t>Hall D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</a:rPr>
                        <a:t>Hall 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</a:rPr>
                        <a:t>Hall C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</a:rPr>
                        <a:t>Hall 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1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Symbol" pitchFamily="18" charset="2"/>
                        </a:rPr>
                        <a:t>p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</a:rPr>
                        <a:t> hermetic detector GlueEx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</a:rPr>
                        <a:t>luminosity 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</a:rPr>
                        <a:t>35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</a:rPr>
                        <a:t> CLAS12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</a:rPr>
                        <a:t>High Momentum Spectrometer SHRS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</a:rPr>
                        <a:t>High Resolution Spectrometer HRS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195"/>
                      </a:srgbClr>
                    </a:solidFill>
                  </a:tcPr>
                </a:tc>
              </a:tr>
              <a:tr h="4572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polarized photons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Symbol" pitchFamily="18" charset="2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hermeticity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precision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</a:rPr>
                        <a:t>space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195"/>
                      </a:srgbClr>
                    </a:solidFill>
                  </a:tcPr>
                </a:tc>
              </a:tr>
              <a:tr h="4572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Symbol" pitchFamily="18" charset="2"/>
                        </a:rPr>
                        <a:t>g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</a:rPr>
                        <a:t>~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</a:rPr>
                        <a:t>8.5-9.0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Symbol" pitchFamily="18" charset="2"/>
                        </a:rPr>
                        <a:t>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</a:rPr>
                        <a:t>GeV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195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</a:rPr>
                        <a:t>11 GeV beamline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</a:rPr>
                        <a:t> photons/s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195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</a:rPr>
                        <a:t>target flexibility</a:t>
                      </a:r>
                      <a:endParaRPr kumimoji="0" lang="en-US" sz="24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8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good momentum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angle resolution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excellent momentum resolution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8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high multiplicity reconstruction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luminosity up to 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38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234" name="Rectangle 10"/>
          <p:cNvSpPr>
            <a:spLocks noChangeArrowheads="1"/>
          </p:cNvSpPr>
          <p:nvPr/>
        </p:nvSpPr>
        <p:spPr bwMode="auto">
          <a:xfrm>
            <a:off x="2286000" y="3613150"/>
            <a:ext cx="2667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20000"/>
              </a:spcBef>
              <a:buFont typeface="Times" pitchFamily="18" charset="0"/>
              <a:buNone/>
            </a:pPr>
            <a:r>
              <a:rPr lang="en-US" sz="1600" b="0">
                <a:solidFill>
                  <a:srgbClr val="FFFF00"/>
                </a:solidFill>
                <a:latin typeface="Arial" charset="0"/>
                <a:ea typeface="ＭＳ Ｐゴシック" pitchFamily="-110" charset="-128"/>
              </a:rPr>
              <a:t>. </a:t>
            </a:r>
          </a:p>
        </p:txBody>
      </p:sp>
      <p:pic>
        <p:nvPicPr>
          <p:cNvPr id="8235" name="Picture 24"/>
          <p:cNvPicPr>
            <a:picLocks noChangeAspect="1"/>
          </p:cNvPicPr>
          <p:nvPr/>
        </p:nvPicPr>
        <p:blipFill>
          <a:blip r:embed="rId6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790575"/>
            <a:ext cx="1905000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1381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335" name="Rectangle 4"/>
          <p:cNvSpPr>
            <a:spLocks noChangeArrowheads="1"/>
          </p:cNvSpPr>
          <p:nvPr/>
        </p:nvSpPr>
        <p:spPr bwMode="auto">
          <a:xfrm>
            <a:off x="2909888" y="950913"/>
            <a:ext cx="6234112" cy="1173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1800" b="0" dirty="0">
                <a:solidFill>
                  <a:srgbClr val="993366"/>
                </a:solidFill>
              </a:rPr>
              <a:t>Study the structure of the nucleon spectrum in the domain where dressed quarks are the major active degree of freedom.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1800" b="0" dirty="0">
                <a:solidFill>
                  <a:srgbClr val="993366"/>
                </a:solidFill>
              </a:rPr>
              <a:t>Explore the formation of excited nucleon states in interactions of dressed quarks and their emergence from QCD.</a:t>
            </a:r>
          </a:p>
        </p:txBody>
      </p:sp>
      <p:sp>
        <p:nvSpPr>
          <p:cNvPr id="2355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37CC625C-D70F-474C-ABCF-EE8B6A83F779}" type="slidenum">
              <a:rPr lang="fr-FR" sz="1200" b="0"/>
              <a:pPr/>
              <a:t>5</a:t>
            </a:fld>
            <a:endParaRPr lang="fr-FR" sz="1200" b="0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47650" y="1000125"/>
            <a:ext cx="2647950" cy="52990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57" name="Oval 8" descr="Large confetti"/>
          <p:cNvSpPr>
            <a:spLocks noChangeArrowheads="1"/>
          </p:cNvSpPr>
          <p:nvPr/>
        </p:nvSpPr>
        <p:spPr bwMode="auto">
          <a:xfrm rot="-4429816">
            <a:off x="501213" y="3257812"/>
            <a:ext cx="1188720" cy="1188720"/>
          </a:xfrm>
          <a:prstGeom prst="ellipse">
            <a:avLst/>
          </a:prstGeom>
          <a:pattFill prst="lgConfetti">
            <a:fgClr>
              <a:srgbClr val="CA9564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58" name="Oval 9"/>
          <p:cNvSpPr>
            <a:spLocks noChangeArrowheads="1"/>
          </p:cNvSpPr>
          <p:nvPr/>
        </p:nvSpPr>
        <p:spPr bwMode="auto">
          <a:xfrm rot="-4429816">
            <a:off x="572294" y="3793332"/>
            <a:ext cx="314325" cy="3444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59" name="Freeform 10"/>
          <p:cNvSpPr>
            <a:spLocks/>
          </p:cNvSpPr>
          <p:nvPr/>
        </p:nvSpPr>
        <p:spPr bwMode="auto">
          <a:xfrm rot="-4429816">
            <a:off x="875658" y="3635601"/>
            <a:ext cx="377825" cy="300704"/>
          </a:xfrm>
          <a:custGeom>
            <a:avLst/>
            <a:gdLst>
              <a:gd name="T0" fmla="*/ 0 w 288"/>
              <a:gd name="T1" fmla="*/ 0 h 192"/>
              <a:gd name="T2" fmla="*/ 2147483647 w 288"/>
              <a:gd name="T3" fmla="*/ 2147483647 h 192"/>
              <a:gd name="T4" fmla="*/ 2147483647 w 288"/>
              <a:gd name="T5" fmla="*/ 2147483647 h 192"/>
              <a:gd name="T6" fmla="*/ 2147483647 w 288"/>
              <a:gd name="T7" fmla="*/ 2147483647 h 192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192"/>
              <a:gd name="T14" fmla="*/ 288 w 288"/>
              <a:gd name="T15" fmla="*/ 192 h 1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192">
                <a:moveTo>
                  <a:pt x="0" y="0"/>
                </a:moveTo>
                <a:cubicBezTo>
                  <a:pt x="16" y="36"/>
                  <a:pt x="32" y="72"/>
                  <a:pt x="48" y="96"/>
                </a:cubicBezTo>
                <a:cubicBezTo>
                  <a:pt x="64" y="120"/>
                  <a:pt x="56" y="128"/>
                  <a:pt x="96" y="144"/>
                </a:cubicBezTo>
                <a:cubicBezTo>
                  <a:pt x="136" y="160"/>
                  <a:pt x="256" y="184"/>
                  <a:pt x="288" y="192"/>
                </a:cubicBezTo>
              </a:path>
            </a:pathLst>
          </a:custGeom>
          <a:noFill/>
          <a:ln w="762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23560" name="Freeform 11"/>
          <p:cNvSpPr>
            <a:spLocks/>
          </p:cNvSpPr>
          <p:nvPr/>
        </p:nvSpPr>
        <p:spPr bwMode="auto">
          <a:xfrm rot="-4429816">
            <a:off x="1057276" y="3813175"/>
            <a:ext cx="74612" cy="414337"/>
          </a:xfrm>
          <a:custGeom>
            <a:avLst/>
            <a:gdLst>
              <a:gd name="T0" fmla="*/ 0 w 56"/>
              <a:gd name="T1" fmla="*/ 0 h 288"/>
              <a:gd name="T2" fmla="*/ 2147483647 w 56"/>
              <a:gd name="T3" fmla="*/ 2147483647 h 288"/>
              <a:gd name="T4" fmla="*/ 2147483647 w 56"/>
              <a:gd name="T5" fmla="*/ 2147483647 h 288"/>
              <a:gd name="T6" fmla="*/ 2147483647 w 56"/>
              <a:gd name="T7" fmla="*/ 2147483647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56"/>
              <a:gd name="T13" fmla="*/ 0 h 288"/>
              <a:gd name="T14" fmla="*/ 56 w 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6" h="288">
                <a:moveTo>
                  <a:pt x="0" y="0"/>
                </a:moveTo>
                <a:cubicBezTo>
                  <a:pt x="20" y="56"/>
                  <a:pt x="40" y="112"/>
                  <a:pt x="48" y="144"/>
                </a:cubicBezTo>
                <a:cubicBezTo>
                  <a:pt x="56" y="176"/>
                  <a:pt x="48" y="168"/>
                  <a:pt x="48" y="192"/>
                </a:cubicBezTo>
                <a:cubicBezTo>
                  <a:pt x="48" y="216"/>
                  <a:pt x="48" y="272"/>
                  <a:pt x="48" y="288"/>
                </a:cubicBezTo>
              </a:path>
            </a:pathLst>
          </a:custGeom>
          <a:noFill/>
          <a:ln w="762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23561" name="Freeform 12"/>
          <p:cNvSpPr>
            <a:spLocks/>
          </p:cNvSpPr>
          <p:nvPr/>
        </p:nvSpPr>
        <p:spPr bwMode="auto">
          <a:xfrm rot="-4429816">
            <a:off x="1121763" y="3758567"/>
            <a:ext cx="379412" cy="185831"/>
          </a:xfrm>
          <a:custGeom>
            <a:avLst/>
            <a:gdLst>
              <a:gd name="T0" fmla="*/ 2147483647 w 288"/>
              <a:gd name="T1" fmla="*/ 2147483647 h 152"/>
              <a:gd name="T2" fmla="*/ 2147483647 w 288"/>
              <a:gd name="T3" fmla="*/ 2147483647 h 152"/>
              <a:gd name="T4" fmla="*/ 2147483647 w 288"/>
              <a:gd name="T5" fmla="*/ 2147483647 h 152"/>
              <a:gd name="T6" fmla="*/ 0 w 288"/>
              <a:gd name="T7" fmla="*/ 2147483647 h 152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152"/>
              <a:gd name="T14" fmla="*/ 288 w 288"/>
              <a:gd name="T15" fmla="*/ 152 h 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152">
                <a:moveTo>
                  <a:pt x="288" y="8"/>
                </a:moveTo>
                <a:cubicBezTo>
                  <a:pt x="232" y="4"/>
                  <a:pt x="176" y="0"/>
                  <a:pt x="144" y="8"/>
                </a:cubicBezTo>
                <a:cubicBezTo>
                  <a:pt x="112" y="16"/>
                  <a:pt x="120" y="32"/>
                  <a:pt x="96" y="56"/>
                </a:cubicBezTo>
                <a:cubicBezTo>
                  <a:pt x="72" y="80"/>
                  <a:pt x="36" y="116"/>
                  <a:pt x="0" y="152"/>
                </a:cubicBezTo>
              </a:path>
            </a:pathLst>
          </a:custGeom>
          <a:noFill/>
          <a:ln w="76200">
            <a:solidFill>
              <a:srgbClr val="66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23562" name="Oval 13"/>
          <p:cNvSpPr>
            <a:spLocks noChangeArrowheads="1"/>
          </p:cNvSpPr>
          <p:nvPr/>
        </p:nvSpPr>
        <p:spPr bwMode="auto">
          <a:xfrm rot="-4429816">
            <a:off x="1214438" y="3927475"/>
            <a:ext cx="317500" cy="342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63" name="Oval 14"/>
          <p:cNvSpPr>
            <a:spLocks noChangeArrowheads="1"/>
          </p:cNvSpPr>
          <p:nvPr/>
        </p:nvSpPr>
        <p:spPr bwMode="auto">
          <a:xfrm rot="-4429816">
            <a:off x="1169193" y="3390107"/>
            <a:ext cx="315913" cy="342900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64" name="Oval 16"/>
          <p:cNvSpPr>
            <a:spLocks noChangeArrowheads="1"/>
          </p:cNvSpPr>
          <p:nvPr/>
        </p:nvSpPr>
        <p:spPr bwMode="auto">
          <a:xfrm>
            <a:off x="563563" y="1730375"/>
            <a:ext cx="1096962" cy="1004888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23565" name="Group 17"/>
          <p:cNvGrpSpPr>
            <a:grpSpLocks/>
          </p:cNvGrpSpPr>
          <p:nvPr/>
        </p:nvGrpSpPr>
        <p:grpSpPr bwMode="auto">
          <a:xfrm>
            <a:off x="541338" y="1682750"/>
            <a:ext cx="1049337" cy="612775"/>
            <a:chOff x="4302" y="989"/>
            <a:chExt cx="660" cy="419"/>
          </a:xfrm>
        </p:grpSpPr>
        <p:sp>
          <p:nvSpPr>
            <p:cNvPr id="23626" name="Freeform 18"/>
            <p:cNvSpPr>
              <a:spLocks/>
            </p:cNvSpPr>
            <p:nvPr/>
          </p:nvSpPr>
          <p:spPr bwMode="auto">
            <a:xfrm rot="7079170">
              <a:off x="4770" y="840"/>
              <a:ext cx="43" cy="341"/>
            </a:xfrm>
            <a:custGeom>
              <a:avLst/>
              <a:gdLst>
                <a:gd name="T0" fmla="*/ 10 w 48"/>
                <a:gd name="T1" fmla="*/ 64 h 384"/>
                <a:gd name="T2" fmla="*/ 0 w 48"/>
                <a:gd name="T3" fmla="*/ 32 h 384"/>
                <a:gd name="T4" fmla="*/ 10 w 48"/>
                <a:gd name="T5" fmla="*/ 0 h 384"/>
                <a:gd name="T6" fmla="*/ 0 60000 65536"/>
                <a:gd name="T7" fmla="*/ 0 60000 65536"/>
                <a:gd name="T8" fmla="*/ 0 60000 65536"/>
                <a:gd name="T9" fmla="*/ 0 w 48"/>
                <a:gd name="T10" fmla="*/ 0 h 384"/>
                <a:gd name="T11" fmla="*/ 48 w 48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384">
                  <a:moveTo>
                    <a:pt x="48" y="384"/>
                  </a:moveTo>
                  <a:cubicBezTo>
                    <a:pt x="24" y="320"/>
                    <a:pt x="0" y="256"/>
                    <a:pt x="0" y="192"/>
                  </a:cubicBezTo>
                  <a:cubicBezTo>
                    <a:pt x="0" y="128"/>
                    <a:pt x="40" y="32"/>
                    <a:pt x="48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23627" name="Freeform 20"/>
            <p:cNvSpPr>
              <a:spLocks/>
            </p:cNvSpPr>
            <p:nvPr/>
          </p:nvSpPr>
          <p:spPr bwMode="auto">
            <a:xfrm rot="784241">
              <a:off x="4302" y="1062"/>
              <a:ext cx="43" cy="346"/>
            </a:xfrm>
            <a:custGeom>
              <a:avLst/>
              <a:gdLst>
                <a:gd name="T0" fmla="*/ 10 w 48"/>
                <a:gd name="T1" fmla="*/ 80 h 384"/>
                <a:gd name="T2" fmla="*/ 0 w 48"/>
                <a:gd name="T3" fmla="*/ 41 h 384"/>
                <a:gd name="T4" fmla="*/ 10 w 48"/>
                <a:gd name="T5" fmla="*/ 0 h 384"/>
                <a:gd name="T6" fmla="*/ 0 60000 65536"/>
                <a:gd name="T7" fmla="*/ 0 60000 65536"/>
                <a:gd name="T8" fmla="*/ 0 60000 65536"/>
                <a:gd name="T9" fmla="*/ 0 w 48"/>
                <a:gd name="T10" fmla="*/ 0 h 384"/>
                <a:gd name="T11" fmla="*/ 48 w 48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384">
                  <a:moveTo>
                    <a:pt x="48" y="384"/>
                  </a:moveTo>
                  <a:cubicBezTo>
                    <a:pt x="24" y="320"/>
                    <a:pt x="0" y="256"/>
                    <a:pt x="0" y="192"/>
                  </a:cubicBezTo>
                  <a:cubicBezTo>
                    <a:pt x="0" y="128"/>
                    <a:pt x="40" y="32"/>
                    <a:pt x="48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6" name="Oval 21" descr="20%"/>
          <p:cNvSpPr>
            <a:spLocks noChangeAspect="1" noChangeArrowheads="1"/>
          </p:cNvSpPr>
          <p:nvPr/>
        </p:nvSpPr>
        <p:spPr bwMode="auto">
          <a:xfrm>
            <a:off x="871163" y="5126994"/>
            <a:ext cx="529137" cy="513371"/>
          </a:xfrm>
          <a:prstGeom prst="ellipse">
            <a:avLst/>
          </a:prstGeom>
          <a:pattFill prst="pct20">
            <a:fgClr>
              <a:srgbClr val="FFCC99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69" name="Oval 24"/>
          <p:cNvSpPr>
            <a:spLocks noChangeArrowheads="1"/>
          </p:cNvSpPr>
          <p:nvPr/>
        </p:nvSpPr>
        <p:spPr bwMode="auto">
          <a:xfrm>
            <a:off x="1214152" y="5444783"/>
            <a:ext cx="63500" cy="63500"/>
          </a:xfrm>
          <a:prstGeom prst="ellipse">
            <a:avLst/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71" name="Oval 26"/>
          <p:cNvSpPr>
            <a:spLocks noChangeArrowheads="1"/>
          </p:cNvSpPr>
          <p:nvPr/>
        </p:nvSpPr>
        <p:spPr bwMode="auto">
          <a:xfrm>
            <a:off x="1105518" y="5247900"/>
            <a:ext cx="65087" cy="619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77" name="Freeform 32"/>
          <p:cNvSpPr>
            <a:spLocks/>
          </p:cNvSpPr>
          <p:nvPr/>
        </p:nvSpPr>
        <p:spPr bwMode="auto">
          <a:xfrm rot="-7282380">
            <a:off x="995987" y="5252916"/>
            <a:ext cx="125413" cy="195263"/>
          </a:xfrm>
          <a:custGeom>
            <a:avLst/>
            <a:gdLst>
              <a:gd name="T0" fmla="*/ 2147483647 w 840"/>
              <a:gd name="T1" fmla="*/ 2147483647 h 1184"/>
              <a:gd name="T2" fmla="*/ 2147483647 w 840"/>
              <a:gd name="T3" fmla="*/ 2147483647 h 1184"/>
              <a:gd name="T4" fmla="*/ 2147483647 w 840"/>
              <a:gd name="T5" fmla="*/ 2147483647 h 1184"/>
              <a:gd name="T6" fmla="*/ 2147483647 w 840"/>
              <a:gd name="T7" fmla="*/ 2147483647 h 1184"/>
              <a:gd name="T8" fmla="*/ 2147483647 w 840"/>
              <a:gd name="T9" fmla="*/ 2147483647 h 1184"/>
              <a:gd name="T10" fmla="*/ 2147483647 w 840"/>
              <a:gd name="T11" fmla="*/ 2147483647 h 1184"/>
              <a:gd name="T12" fmla="*/ 2147483647 w 840"/>
              <a:gd name="T13" fmla="*/ 2147483647 h 1184"/>
              <a:gd name="T14" fmla="*/ 2147483647 w 840"/>
              <a:gd name="T15" fmla="*/ 2147483647 h 1184"/>
              <a:gd name="T16" fmla="*/ 2147483647 w 840"/>
              <a:gd name="T17" fmla="*/ 2147483647 h 1184"/>
              <a:gd name="T18" fmla="*/ 2147483647 w 840"/>
              <a:gd name="T19" fmla="*/ 2147483647 h 1184"/>
              <a:gd name="T20" fmla="*/ 2147483647 w 840"/>
              <a:gd name="T21" fmla="*/ 2147483647 h 1184"/>
              <a:gd name="T22" fmla="*/ 2147483647 w 840"/>
              <a:gd name="T23" fmla="*/ 2147483647 h 1184"/>
              <a:gd name="T24" fmla="*/ 2147483647 w 840"/>
              <a:gd name="T25" fmla="*/ 2147483647 h 1184"/>
              <a:gd name="T26" fmla="*/ 2147483647 w 840"/>
              <a:gd name="T27" fmla="*/ 2147483647 h 11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40"/>
              <a:gd name="T43" fmla="*/ 0 h 1184"/>
              <a:gd name="T44" fmla="*/ 840 w 840"/>
              <a:gd name="T45" fmla="*/ 1184 h 118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40" h="1184">
                <a:moveTo>
                  <a:pt x="104" y="80"/>
                </a:moveTo>
                <a:cubicBezTo>
                  <a:pt x="168" y="60"/>
                  <a:pt x="232" y="40"/>
                  <a:pt x="296" y="32"/>
                </a:cubicBezTo>
                <a:cubicBezTo>
                  <a:pt x="360" y="24"/>
                  <a:pt x="496" y="0"/>
                  <a:pt x="488" y="32"/>
                </a:cubicBezTo>
                <a:cubicBezTo>
                  <a:pt x="480" y="64"/>
                  <a:pt x="328" y="160"/>
                  <a:pt x="248" y="224"/>
                </a:cubicBezTo>
                <a:cubicBezTo>
                  <a:pt x="168" y="288"/>
                  <a:pt x="0" y="384"/>
                  <a:pt x="8" y="416"/>
                </a:cubicBezTo>
                <a:cubicBezTo>
                  <a:pt x="16" y="448"/>
                  <a:pt x="200" y="416"/>
                  <a:pt x="296" y="416"/>
                </a:cubicBezTo>
                <a:cubicBezTo>
                  <a:pt x="392" y="416"/>
                  <a:pt x="536" y="400"/>
                  <a:pt x="584" y="416"/>
                </a:cubicBezTo>
                <a:cubicBezTo>
                  <a:pt x="632" y="432"/>
                  <a:pt x="640" y="456"/>
                  <a:pt x="584" y="512"/>
                </a:cubicBezTo>
                <a:cubicBezTo>
                  <a:pt x="528" y="568"/>
                  <a:pt x="312" y="688"/>
                  <a:pt x="248" y="752"/>
                </a:cubicBezTo>
                <a:cubicBezTo>
                  <a:pt x="184" y="816"/>
                  <a:pt x="128" y="888"/>
                  <a:pt x="200" y="896"/>
                </a:cubicBezTo>
                <a:cubicBezTo>
                  <a:pt x="272" y="904"/>
                  <a:pt x="576" y="808"/>
                  <a:pt x="680" y="800"/>
                </a:cubicBezTo>
                <a:cubicBezTo>
                  <a:pt x="784" y="792"/>
                  <a:pt x="840" y="800"/>
                  <a:pt x="824" y="848"/>
                </a:cubicBezTo>
                <a:cubicBezTo>
                  <a:pt x="808" y="896"/>
                  <a:pt x="624" y="1032"/>
                  <a:pt x="584" y="1088"/>
                </a:cubicBezTo>
                <a:cubicBezTo>
                  <a:pt x="544" y="1144"/>
                  <a:pt x="564" y="1164"/>
                  <a:pt x="584" y="1184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23583" name="Oval 38"/>
          <p:cNvSpPr>
            <a:spLocks noChangeArrowheads="1"/>
          </p:cNvSpPr>
          <p:nvPr/>
        </p:nvSpPr>
        <p:spPr bwMode="auto">
          <a:xfrm>
            <a:off x="944314" y="5411439"/>
            <a:ext cx="65088" cy="63500"/>
          </a:xfrm>
          <a:prstGeom prst="ellipse">
            <a:avLst/>
          </a:prstGeom>
          <a:solidFill>
            <a:srgbClr val="E53A0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99" name="Text Box 55"/>
          <p:cNvSpPr txBox="1">
            <a:spLocks noChangeArrowheads="1"/>
          </p:cNvSpPr>
          <p:nvPr/>
        </p:nvSpPr>
        <p:spPr bwMode="auto">
          <a:xfrm>
            <a:off x="247650" y="1131888"/>
            <a:ext cx="127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009900"/>
                </a:solidFill>
                <a:latin typeface="Symbol" pitchFamily="18" charset="2"/>
                <a:cs typeface="Times New Roman" pitchFamily="18" charset="0"/>
              </a:rPr>
              <a:t>p,r,w</a:t>
            </a:r>
            <a:r>
              <a:rPr lang="en-US" sz="2400" b="0">
                <a:solidFill>
                  <a:srgbClr val="009900"/>
                </a:solidFill>
                <a:latin typeface="Arial" charset="0"/>
                <a:cs typeface="Times New Roman" pitchFamily="18" charset="0"/>
              </a:rPr>
              <a:t>…</a:t>
            </a:r>
            <a:endParaRPr lang="el-GR" sz="2400" b="0">
              <a:solidFill>
                <a:srgbClr val="0099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3600" name="Arc 68"/>
          <p:cNvSpPr>
            <a:spLocks noChangeArrowheads="1"/>
          </p:cNvSpPr>
          <p:nvPr/>
        </p:nvSpPr>
        <p:spPr bwMode="auto">
          <a:xfrm rot="-3780000">
            <a:off x="479425" y="1665288"/>
            <a:ext cx="831850" cy="603250"/>
          </a:xfrm>
          <a:custGeom>
            <a:avLst/>
            <a:gdLst>
              <a:gd name="T0" fmla="*/ 415925 w 831850"/>
              <a:gd name="T1" fmla="*/ 0 h 603250"/>
              <a:gd name="T2" fmla="*/ 415925 w 831850"/>
              <a:gd name="T3" fmla="*/ 301625 h 603250"/>
              <a:gd name="T4" fmla="*/ 831850 w 831850"/>
              <a:gd name="T5" fmla="*/ 301625 h 603250"/>
              <a:gd name="T6" fmla="*/ 11796480 60000 65536"/>
              <a:gd name="T7" fmla="*/ 11796480 60000 65536"/>
              <a:gd name="T8" fmla="*/ 5898240 60000 65536"/>
              <a:gd name="T9" fmla="*/ 415925 w 831850"/>
              <a:gd name="T10" fmla="*/ 0 h 603250"/>
              <a:gd name="T11" fmla="*/ 831850 w 831850"/>
              <a:gd name="T12" fmla="*/ 301625 h 6032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31850" h="603250" stroke="0">
                <a:moveTo>
                  <a:pt x="415925" y="0"/>
                </a:moveTo>
                <a:lnTo>
                  <a:pt x="415924" y="0"/>
                </a:lnTo>
                <a:cubicBezTo>
                  <a:pt x="645634" y="0"/>
                  <a:pt x="831850" y="135042"/>
                  <a:pt x="831850" y="301625"/>
                </a:cubicBezTo>
                <a:cubicBezTo>
                  <a:pt x="831850" y="301625"/>
                  <a:pt x="831849" y="301625"/>
                  <a:pt x="831849" y="301625"/>
                </a:cubicBezTo>
                <a:lnTo>
                  <a:pt x="415925" y="301625"/>
                </a:lnTo>
                <a:lnTo>
                  <a:pt x="415925" y="0"/>
                </a:lnTo>
                <a:close/>
              </a:path>
              <a:path w="831850" h="603250" fill="none">
                <a:moveTo>
                  <a:pt x="415925" y="0"/>
                </a:moveTo>
                <a:lnTo>
                  <a:pt x="415924" y="0"/>
                </a:lnTo>
                <a:cubicBezTo>
                  <a:pt x="645634" y="0"/>
                  <a:pt x="831850" y="135042"/>
                  <a:pt x="831850" y="301625"/>
                </a:cubicBezTo>
                <a:cubicBezTo>
                  <a:pt x="831850" y="301625"/>
                  <a:pt x="831849" y="301625"/>
                  <a:pt x="831849" y="301625"/>
                </a:cubicBezTo>
              </a:path>
            </a:pathLst>
          </a:cu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23601" name="Freeform 11"/>
          <p:cNvSpPr>
            <a:spLocks/>
          </p:cNvSpPr>
          <p:nvPr/>
        </p:nvSpPr>
        <p:spPr bwMode="auto">
          <a:xfrm rot="-6540000">
            <a:off x="1191419" y="2209006"/>
            <a:ext cx="44450" cy="414338"/>
          </a:xfrm>
          <a:custGeom>
            <a:avLst/>
            <a:gdLst>
              <a:gd name="T0" fmla="*/ 0 w 56"/>
              <a:gd name="T1" fmla="*/ 0 h 288"/>
              <a:gd name="T2" fmla="*/ 2147483647 w 56"/>
              <a:gd name="T3" fmla="*/ 2147483647 h 288"/>
              <a:gd name="T4" fmla="*/ 2147483647 w 56"/>
              <a:gd name="T5" fmla="*/ 2147483647 h 288"/>
              <a:gd name="T6" fmla="*/ 2147483647 w 56"/>
              <a:gd name="T7" fmla="*/ 2147483647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56"/>
              <a:gd name="T13" fmla="*/ 0 h 288"/>
              <a:gd name="T14" fmla="*/ 56 w 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6" h="288">
                <a:moveTo>
                  <a:pt x="0" y="0"/>
                </a:moveTo>
                <a:cubicBezTo>
                  <a:pt x="20" y="56"/>
                  <a:pt x="40" y="112"/>
                  <a:pt x="48" y="144"/>
                </a:cubicBezTo>
                <a:cubicBezTo>
                  <a:pt x="56" y="176"/>
                  <a:pt x="48" y="168"/>
                  <a:pt x="48" y="192"/>
                </a:cubicBezTo>
                <a:cubicBezTo>
                  <a:pt x="48" y="216"/>
                  <a:pt x="48" y="272"/>
                  <a:pt x="48" y="288"/>
                </a:cubicBezTo>
              </a:path>
            </a:pathLst>
          </a:custGeom>
          <a:noFill/>
          <a:ln w="762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23602" name="Freeform 12"/>
          <p:cNvSpPr>
            <a:spLocks/>
          </p:cNvSpPr>
          <p:nvPr/>
        </p:nvSpPr>
        <p:spPr bwMode="auto">
          <a:xfrm rot="-8100000">
            <a:off x="993775" y="2052638"/>
            <a:ext cx="379413" cy="217487"/>
          </a:xfrm>
          <a:custGeom>
            <a:avLst/>
            <a:gdLst>
              <a:gd name="T0" fmla="*/ 2147483647 w 288"/>
              <a:gd name="T1" fmla="*/ 2147483647 h 152"/>
              <a:gd name="T2" fmla="*/ 2147483647 w 288"/>
              <a:gd name="T3" fmla="*/ 2147483647 h 152"/>
              <a:gd name="T4" fmla="*/ 2147483647 w 288"/>
              <a:gd name="T5" fmla="*/ 2147483647 h 152"/>
              <a:gd name="T6" fmla="*/ 0 w 288"/>
              <a:gd name="T7" fmla="*/ 2147483647 h 152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152"/>
              <a:gd name="T14" fmla="*/ 288 w 288"/>
              <a:gd name="T15" fmla="*/ 152 h 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152">
                <a:moveTo>
                  <a:pt x="288" y="8"/>
                </a:moveTo>
                <a:cubicBezTo>
                  <a:pt x="232" y="4"/>
                  <a:pt x="176" y="0"/>
                  <a:pt x="144" y="8"/>
                </a:cubicBezTo>
                <a:cubicBezTo>
                  <a:pt x="112" y="16"/>
                  <a:pt x="120" y="32"/>
                  <a:pt x="96" y="56"/>
                </a:cubicBezTo>
                <a:cubicBezTo>
                  <a:pt x="72" y="80"/>
                  <a:pt x="36" y="116"/>
                  <a:pt x="0" y="152"/>
                </a:cubicBezTo>
              </a:path>
            </a:pathLst>
          </a:custGeom>
          <a:noFill/>
          <a:ln w="76200">
            <a:solidFill>
              <a:srgbClr val="66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23603" name="Freeform 10"/>
          <p:cNvSpPr>
            <a:spLocks/>
          </p:cNvSpPr>
          <p:nvPr/>
        </p:nvSpPr>
        <p:spPr bwMode="auto">
          <a:xfrm rot="-8100000">
            <a:off x="777875" y="2117725"/>
            <a:ext cx="377825" cy="276225"/>
          </a:xfrm>
          <a:custGeom>
            <a:avLst/>
            <a:gdLst>
              <a:gd name="T0" fmla="*/ 0 w 288"/>
              <a:gd name="T1" fmla="*/ 0 h 192"/>
              <a:gd name="T2" fmla="*/ 2147483647 w 288"/>
              <a:gd name="T3" fmla="*/ 2147483647 h 192"/>
              <a:gd name="T4" fmla="*/ 2147483647 w 288"/>
              <a:gd name="T5" fmla="*/ 2147483647 h 192"/>
              <a:gd name="T6" fmla="*/ 2147483647 w 288"/>
              <a:gd name="T7" fmla="*/ 2147483647 h 192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192"/>
              <a:gd name="T14" fmla="*/ 288 w 288"/>
              <a:gd name="T15" fmla="*/ 192 h 1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192">
                <a:moveTo>
                  <a:pt x="0" y="0"/>
                </a:moveTo>
                <a:cubicBezTo>
                  <a:pt x="16" y="36"/>
                  <a:pt x="32" y="72"/>
                  <a:pt x="48" y="96"/>
                </a:cubicBezTo>
                <a:cubicBezTo>
                  <a:pt x="64" y="120"/>
                  <a:pt x="56" y="128"/>
                  <a:pt x="96" y="144"/>
                </a:cubicBezTo>
                <a:cubicBezTo>
                  <a:pt x="136" y="160"/>
                  <a:pt x="256" y="184"/>
                  <a:pt x="288" y="192"/>
                </a:cubicBezTo>
              </a:path>
            </a:pathLst>
          </a:custGeom>
          <a:noFill/>
          <a:ln w="762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23604" name="Oval 14"/>
          <p:cNvSpPr>
            <a:spLocks noChangeArrowheads="1"/>
          </p:cNvSpPr>
          <p:nvPr/>
        </p:nvSpPr>
        <p:spPr bwMode="auto">
          <a:xfrm rot="-4429816">
            <a:off x="662782" y="1816894"/>
            <a:ext cx="315912" cy="342900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605" name="Oval 93"/>
          <p:cNvSpPr>
            <a:spLocks noChangeArrowheads="1"/>
          </p:cNvSpPr>
          <p:nvPr/>
        </p:nvSpPr>
        <p:spPr bwMode="auto">
          <a:xfrm>
            <a:off x="652463" y="1736725"/>
            <a:ext cx="914400" cy="914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606" name="Oval 94"/>
          <p:cNvSpPr>
            <a:spLocks noChangeArrowheads="1"/>
          </p:cNvSpPr>
          <p:nvPr/>
        </p:nvSpPr>
        <p:spPr bwMode="auto">
          <a:xfrm>
            <a:off x="557213" y="1719263"/>
            <a:ext cx="184150" cy="1841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607" name="Oval 95"/>
          <p:cNvSpPr>
            <a:spLocks noChangeArrowheads="1"/>
          </p:cNvSpPr>
          <p:nvPr/>
        </p:nvSpPr>
        <p:spPr bwMode="auto">
          <a:xfrm>
            <a:off x="995363" y="1546225"/>
            <a:ext cx="182562" cy="182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608" name="Text Box 5"/>
          <p:cNvSpPr txBox="1">
            <a:spLocks noChangeArrowheads="1"/>
          </p:cNvSpPr>
          <p:nvPr/>
        </p:nvSpPr>
        <p:spPr bwMode="auto">
          <a:xfrm>
            <a:off x="2078673" y="1077913"/>
            <a:ext cx="4555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2000" b="0" dirty="0" smtClean="0">
                <a:ea typeface="ＭＳ Ｐゴシック" pitchFamily="-110" charset="-128"/>
              </a:rPr>
              <a:t>Q</a:t>
            </a:r>
            <a:r>
              <a:rPr lang="en-US" sz="2000" b="0" baseline="30000" dirty="0" smtClean="0">
                <a:ea typeface="ＭＳ Ｐゴシック" pitchFamily="-110" charset="-128"/>
              </a:rPr>
              <a:t>2</a:t>
            </a:r>
            <a:endParaRPr lang="en-US" sz="2000" b="0" baseline="30000" dirty="0">
              <a:ea typeface="ＭＳ Ｐゴシック" pitchFamily="-110" charset="-128"/>
            </a:endParaRPr>
          </a:p>
        </p:txBody>
      </p:sp>
      <p:sp>
        <p:nvSpPr>
          <p:cNvPr id="23609" name="Text Box 6"/>
          <p:cNvSpPr txBox="1">
            <a:spLocks noChangeArrowheads="1"/>
          </p:cNvSpPr>
          <p:nvPr/>
        </p:nvSpPr>
        <p:spPr bwMode="auto">
          <a:xfrm>
            <a:off x="1990725" y="1463675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2000" b="0" dirty="0">
                <a:ea typeface="ＭＳ Ｐゴシック" pitchFamily="-110" charset="-128"/>
              </a:rPr>
              <a:t>low</a:t>
            </a:r>
          </a:p>
        </p:txBody>
      </p:sp>
      <p:sp>
        <p:nvSpPr>
          <p:cNvPr id="23610" name="Text Box 7"/>
          <p:cNvSpPr txBox="1">
            <a:spLocks noChangeArrowheads="1"/>
          </p:cNvSpPr>
          <p:nvPr/>
        </p:nvSpPr>
        <p:spPr bwMode="auto">
          <a:xfrm>
            <a:off x="1955800" y="5686425"/>
            <a:ext cx="676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2000" b="0">
                <a:ea typeface="ＭＳ Ｐゴシック" pitchFamily="-110" charset="-128"/>
              </a:rPr>
              <a:t>high</a:t>
            </a:r>
          </a:p>
        </p:txBody>
      </p:sp>
      <p:grpSp>
        <p:nvGrpSpPr>
          <p:cNvPr id="4" name="Group 65"/>
          <p:cNvGrpSpPr>
            <a:grpSpLocks/>
          </p:cNvGrpSpPr>
          <p:nvPr/>
        </p:nvGrpSpPr>
        <p:grpSpPr bwMode="auto">
          <a:xfrm>
            <a:off x="2543172" y="1704975"/>
            <a:ext cx="431800" cy="533400"/>
            <a:chOff x="1248" y="1824"/>
            <a:chExt cx="272" cy="336"/>
          </a:xfrm>
        </p:grpSpPr>
        <p:sp>
          <p:nvSpPr>
            <p:cNvPr id="23624" name="Text Box 66"/>
            <p:cNvSpPr txBox="1">
              <a:spLocks noChangeArrowheads="1"/>
            </p:cNvSpPr>
            <p:nvPr/>
          </p:nvSpPr>
          <p:spPr bwMode="auto">
            <a:xfrm>
              <a:off x="1283" y="1831"/>
              <a:ext cx="23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2000" b="0" dirty="0">
                  <a:solidFill>
                    <a:schemeClr val="tx1"/>
                  </a:solidFill>
                  <a:ea typeface="ＭＳ Ｐゴシック" pitchFamily="-110" charset="-128"/>
                </a:rPr>
                <a:t> </a:t>
              </a:r>
              <a:r>
                <a:rPr lang="en-US" sz="2000" b="0" dirty="0" smtClean="0">
                  <a:solidFill>
                    <a:schemeClr val="tx1"/>
                  </a:solidFill>
                  <a:ea typeface="ＭＳ Ｐゴシック" pitchFamily="-110" charset="-128"/>
                </a:rPr>
                <a:t>k</a:t>
              </a:r>
              <a:endParaRPr lang="en-US" sz="2000" b="0" dirty="0">
                <a:ea typeface="ＭＳ Ｐゴシック" pitchFamily="-110" charset="-128"/>
              </a:endParaRPr>
            </a:p>
          </p:txBody>
        </p:sp>
        <p:sp>
          <p:nvSpPr>
            <p:cNvPr id="23625" name="AutoShape 67"/>
            <p:cNvSpPr>
              <a:spLocks noChangeArrowheads="1"/>
            </p:cNvSpPr>
            <p:nvPr/>
          </p:nvSpPr>
          <p:spPr bwMode="auto">
            <a:xfrm>
              <a:off x="1248" y="1824"/>
              <a:ext cx="96" cy="336"/>
            </a:xfrm>
            <a:prstGeom prst="downArrow">
              <a:avLst>
                <a:gd name="adj1" fmla="val 50000"/>
                <a:gd name="adj2" fmla="val 87500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en-US" sz="2000" b="0">
                <a:solidFill>
                  <a:schemeClr val="tx1"/>
                </a:solidFill>
                <a:ea typeface="ＭＳ Ｐゴシック" pitchFamily="-110" charset="-128"/>
              </a:endParaRPr>
            </a:p>
          </p:txBody>
        </p:sp>
      </p:grpSp>
      <p:sp>
        <p:nvSpPr>
          <p:cNvPr id="23613" name="Rectangle 79"/>
          <p:cNvSpPr>
            <a:spLocks noChangeArrowheads="1"/>
          </p:cNvSpPr>
          <p:nvPr/>
        </p:nvSpPr>
        <p:spPr bwMode="auto">
          <a:xfrm>
            <a:off x="0" y="0"/>
            <a:ext cx="9144000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/>
          <a:lstStyle/>
          <a:p>
            <a:r>
              <a:rPr lang="en-US" sz="3200" dirty="0"/>
              <a:t>Hadron Structure with Electromagnetic Probes</a:t>
            </a:r>
          </a:p>
        </p:txBody>
      </p:sp>
      <p:sp>
        <p:nvSpPr>
          <p:cNvPr id="23614" name="Text Box 55"/>
          <p:cNvSpPr txBox="1">
            <a:spLocks noChangeArrowheads="1"/>
          </p:cNvSpPr>
          <p:nvPr/>
        </p:nvSpPr>
        <p:spPr bwMode="auto">
          <a:xfrm>
            <a:off x="962025" y="1822450"/>
            <a:ext cx="1341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FF0000"/>
                </a:solidFill>
                <a:cs typeface="Times New Roman" pitchFamily="18" charset="0"/>
              </a:rPr>
              <a:t>N,N</a:t>
            </a:r>
            <a:r>
              <a:rPr lang="en-US" sz="1600" baseline="30000">
                <a:solidFill>
                  <a:srgbClr val="FF0000"/>
                </a:solidFill>
                <a:cs typeface="Times New Roman" pitchFamily="18" charset="0"/>
              </a:rPr>
              <a:t>*</a:t>
            </a:r>
            <a:r>
              <a:rPr lang="en-US" sz="1600">
                <a:solidFill>
                  <a:srgbClr val="FF0000"/>
                </a:solidFill>
                <a:cs typeface="Times New Roman" pitchFamily="18" charset="0"/>
              </a:rPr>
              <a:t>,</a:t>
            </a:r>
            <a:r>
              <a:rPr lang="en-US" sz="160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D,D</a:t>
            </a:r>
            <a:r>
              <a:rPr lang="en-US" sz="1600" baseline="30000">
                <a:solidFill>
                  <a:srgbClr val="FF0000"/>
                </a:solidFill>
                <a:cs typeface="Times New Roman" pitchFamily="18" charset="0"/>
              </a:rPr>
              <a:t>*</a:t>
            </a:r>
            <a:r>
              <a:rPr lang="en-US" sz="1600">
                <a:solidFill>
                  <a:srgbClr val="FF0000"/>
                </a:solidFill>
                <a:cs typeface="Times New Roman" pitchFamily="18" charset="0"/>
              </a:rPr>
              <a:t>…</a:t>
            </a:r>
            <a:endParaRPr lang="el-GR" sz="160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3615" name="Text Box 7"/>
          <p:cNvSpPr txBox="1">
            <a:spLocks noChangeArrowheads="1"/>
          </p:cNvSpPr>
          <p:nvPr/>
        </p:nvSpPr>
        <p:spPr bwMode="auto">
          <a:xfrm>
            <a:off x="263525" y="2778125"/>
            <a:ext cx="19446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600" b="0" dirty="0">
                <a:solidFill>
                  <a:schemeClr val="tx1"/>
                </a:solidFill>
                <a:ea typeface="ＭＳ Ｐゴシック" pitchFamily="-110" charset="-128"/>
              </a:rPr>
              <a:t>3q-core+MB-cloud</a:t>
            </a:r>
          </a:p>
        </p:txBody>
      </p:sp>
      <p:sp>
        <p:nvSpPr>
          <p:cNvPr id="23616" name="Text Box 7"/>
          <p:cNvSpPr txBox="1">
            <a:spLocks noChangeArrowheads="1"/>
          </p:cNvSpPr>
          <p:nvPr/>
        </p:nvSpPr>
        <p:spPr bwMode="auto">
          <a:xfrm>
            <a:off x="692912" y="4404995"/>
            <a:ext cx="819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600" b="0" dirty="0">
                <a:solidFill>
                  <a:schemeClr val="tx1"/>
                </a:solidFill>
                <a:ea typeface="ＭＳ Ｐゴシック" pitchFamily="-110" charset="-128"/>
              </a:rPr>
              <a:t>3q-core</a:t>
            </a:r>
          </a:p>
        </p:txBody>
      </p:sp>
      <p:sp>
        <p:nvSpPr>
          <p:cNvPr id="23617" name="Text Box 7"/>
          <p:cNvSpPr txBox="1">
            <a:spLocks noChangeArrowheads="1"/>
          </p:cNvSpPr>
          <p:nvPr/>
        </p:nvSpPr>
        <p:spPr bwMode="auto">
          <a:xfrm>
            <a:off x="784987" y="5744083"/>
            <a:ext cx="819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600" b="0" dirty="0" err="1">
                <a:solidFill>
                  <a:schemeClr val="tx1"/>
                </a:solidFill>
                <a:ea typeface="ＭＳ Ｐゴシック" pitchFamily="-110" charset="-128"/>
              </a:rPr>
              <a:t>pQCD</a:t>
            </a:r>
            <a:endParaRPr lang="en-US" sz="1600" b="0" dirty="0">
              <a:solidFill>
                <a:schemeClr val="tx1"/>
              </a:solidFill>
              <a:ea typeface="ＭＳ Ｐゴシック" pitchFamily="-110" charset="-128"/>
            </a:endParaRPr>
          </a:p>
        </p:txBody>
      </p:sp>
      <p:sp>
        <p:nvSpPr>
          <p:cNvPr id="23618" name="Oval 9"/>
          <p:cNvSpPr>
            <a:spLocks noChangeArrowheads="1"/>
          </p:cNvSpPr>
          <p:nvPr/>
        </p:nvSpPr>
        <p:spPr bwMode="auto">
          <a:xfrm rot="-4020000">
            <a:off x="850106" y="2463007"/>
            <a:ext cx="314325" cy="344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619" name="Oval 13"/>
          <p:cNvSpPr>
            <a:spLocks noChangeArrowheads="1"/>
          </p:cNvSpPr>
          <p:nvPr/>
        </p:nvSpPr>
        <p:spPr bwMode="auto">
          <a:xfrm rot="-4429816">
            <a:off x="1374775" y="2103438"/>
            <a:ext cx="317500" cy="342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en-US" sz="3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620" name="Arc 70"/>
          <p:cNvSpPr>
            <a:spLocks noChangeArrowheads="1"/>
          </p:cNvSpPr>
          <p:nvPr/>
        </p:nvSpPr>
        <p:spPr bwMode="auto">
          <a:xfrm rot="6960000">
            <a:off x="480219" y="1191419"/>
            <a:ext cx="714375" cy="604837"/>
          </a:xfrm>
          <a:custGeom>
            <a:avLst/>
            <a:gdLst>
              <a:gd name="T0" fmla="*/ 357188 w 714375"/>
              <a:gd name="T1" fmla="*/ 0 h 604838"/>
              <a:gd name="T2" fmla="*/ 357188 w 714375"/>
              <a:gd name="T3" fmla="*/ 302419 h 604838"/>
              <a:gd name="T4" fmla="*/ 714375 w 714375"/>
              <a:gd name="T5" fmla="*/ 302419 h 604838"/>
              <a:gd name="T6" fmla="*/ 11796480 60000 65536"/>
              <a:gd name="T7" fmla="*/ 11796480 60000 65536"/>
              <a:gd name="T8" fmla="*/ 5898240 60000 65536"/>
              <a:gd name="T9" fmla="*/ 357188 w 714375"/>
              <a:gd name="T10" fmla="*/ 0 h 604838"/>
              <a:gd name="T11" fmla="*/ 714375 w 714375"/>
              <a:gd name="T12" fmla="*/ 302420 h 6048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14375" h="604838" stroke="0">
                <a:moveTo>
                  <a:pt x="357188" y="0"/>
                </a:moveTo>
                <a:lnTo>
                  <a:pt x="357187" y="0"/>
                </a:lnTo>
                <a:cubicBezTo>
                  <a:pt x="554457" y="0"/>
                  <a:pt x="714376" y="135397"/>
                  <a:pt x="714376" y="302419"/>
                </a:cubicBezTo>
                <a:cubicBezTo>
                  <a:pt x="714376" y="302419"/>
                  <a:pt x="714375" y="302419"/>
                  <a:pt x="714375" y="302419"/>
                </a:cubicBezTo>
                <a:lnTo>
                  <a:pt x="357188" y="302419"/>
                </a:lnTo>
                <a:lnTo>
                  <a:pt x="357188" y="0"/>
                </a:lnTo>
                <a:close/>
              </a:path>
              <a:path w="714375" h="604838" fill="none">
                <a:moveTo>
                  <a:pt x="357188" y="0"/>
                </a:moveTo>
                <a:lnTo>
                  <a:pt x="357187" y="0"/>
                </a:lnTo>
                <a:cubicBezTo>
                  <a:pt x="554457" y="0"/>
                  <a:pt x="714376" y="135397"/>
                  <a:pt x="714376" y="302419"/>
                </a:cubicBezTo>
                <a:cubicBezTo>
                  <a:pt x="714376" y="302419"/>
                  <a:pt x="714375" y="302419"/>
                  <a:pt x="714375" y="302419"/>
                </a:cubicBezTo>
              </a:path>
            </a:pathLst>
          </a:cu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/>
          <a:lstStyle/>
          <a:p>
            <a:endParaRPr lang="en-US"/>
          </a:p>
        </p:txBody>
      </p:sp>
      <p:sp>
        <p:nvSpPr>
          <p:cNvPr id="117" name="Freeform 31"/>
          <p:cNvSpPr>
            <a:spLocks/>
          </p:cNvSpPr>
          <p:nvPr/>
        </p:nvSpPr>
        <p:spPr bwMode="auto">
          <a:xfrm>
            <a:off x="1134538" y="5267898"/>
            <a:ext cx="130175" cy="188913"/>
          </a:xfrm>
          <a:custGeom>
            <a:avLst/>
            <a:gdLst>
              <a:gd name="T0" fmla="*/ 2147483647 w 840"/>
              <a:gd name="T1" fmla="*/ 2147483647 h 1184"/>
              <a:gd name="T2" fmla="*/ 2147483647 w 840"/>
              <a:gd name="T3" fmla="*/ 2147483647 h 1184"/>
              <a:gd name="T4" fmla="*/ 2147483647 w 840"/>
              <a:gd name="T5" fmla="*/ 2147483647 h 1184"/>
              <a:gd name="T6" fmla="*/ 2147483647 w 840"/>
              <a:gd name="T7" fmla="*/ 2147483647 h 1184"/>
              <a:gd name="T8" fmla="*/ 2147483647 w 840"/>
              <a:gd name="T9" fmla="*/ 2147483647 h 1184"/>
              <a:gd name="T10" fmla="*/ 2147483647 w 840"/>
              <a:gd name="T11" fmla="*/ 2147483647 h 1184"/>
              <a:gd name="T12" fmla="*/ 2147483647 w 840"/>
              <a:gd name="T13" fmla="*/ 2147483647 h 1184"/>
              <a:gd name="T14" fmla="*/ 2147483647 w 840"/>
              <a:gd name="T15" fmla="*/ 2147483647 h 1184"/>
              <a:gd name="T16" fmla="*/ 2147483647 w 840"/>
              <a:gd name="T17" fmla="*/ 2147483647 h 1184"/>
              <a:gd name="T18" fmla="*/ 2147483647 w 840"/>
              <a:gd name="T19" fmla="*/ 2147483647 h 1184"/>
              <a:gd name="T20" fmla="*/ 2147483647 w 840"/>
              <a:gd name="T21" fmla="*/ 2147483647 h 1184"/>
              <a:gd name="T22" fmla="*/ 2147483647 w 840"/>
              <a:gd name="T23" fmla="*/ 2147483647 h 1184"/>
              <a:gd name="T24" fmla="*/ 2147483647 w 840"/>
              <a:gd name="T25" fmla="*/ 2147483647 h 1184"/>
              <a:gd name="T26" fmla="*/ 2147483647 w 840"/>
              <a:gd name="T27" fmla="*/ 2147483647 h 11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40"/>
              <a:gd name="T43" fmla="*/ 0 h 1184"/>
              <a:gd name="T44" fmla="*/ 840 w 840"/>
              <a:gd name="T45" fmla="*/ 1184 h 118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40" h="1184">
                <a:moveTo>
                  <a:pt x="104" y="80"/>
                </a:moveTo>
                <a:cubicBezTo>
                  <a:pt x="168" y="60"/>
                  <a:pt x="232" y="40"/>
                  <a:pt x="296" y="32"/>
                </a:cubicBezTo>
                <a:cubicBezTo>
                  <a:pt x="360" y="24"/>
                  <a:pt x="496" y="0"/>
                  <a:pt x="488" y="32"/>
                </a:cubicBezTo>
                <a:cubicBezTo>
                  <a:pt x="480" y="64"/>
                  <a:pt x="328" y="160"/>
                  <a:pt x="248" y="224"/>
                </a:cubicBezTo>
                <a:cubicBezTo>
                  <a:pt x="168" y="288"/>
                  <a:pt x="0" y="384"/>
                  <a:pt x="8" y="416"/>
                </a:cubicBezTo>
                <a:cubicBezTo>
                  <a:pt x="16" y="448"/>
                  <a:pt x="200" y="416"/>
                  <a:pt x="296" y="416"/>
                </a:cubicBezTo>
                <a:cubicBezTo>
                  <a:pt x="392" y="416"/>
                  <a:pt x="536" y="400"/>
                  <a:pt x="584" y="416"/>
                </a:cubicBezTo>
                <a:cubicBezTo>
                  <a:pt x="632" y="432"/>
                  <a:pt x="640" y="456"/>
                  <a:pt x="584" y="512"/>
                </a:cubicBezTo>
                <a:cubicBezTo>
                  <a:pt x="528" y="568"/>
                  <a:pt x="312" y="688"/>
                  <a:pt x="248" y="752"/>
                </a:cubicBezTo>
                <a:cubicBezTo>
                  <a:pt x="184" y="816"/>
                  <a:pt x="128" y="888"/>
                  <a:pt x="200" y="896"/>
                </a:cubicBezTo>
                <a:cubicBezTo>
                  <a:pt x="272" y="904"/>
                  <a:pt x="576" y="808"/>
                  <a:pt x="680" y="800"/>
                </a:cubicBezTo>
                <a:cubicBezTo>
                  <a:pt x="784" y="792"/>
                  <a:pt x="840" y="800"/>
                  <a:pt x="824" y="848"/>
                </a:cubicBezTo>
                <a:cubicBezTo>
                  <a:pt x="808" y="896"/>
                  <a:pt x="624" y="1032"/>
                  <a:pt x="584" y="1088"/>
                </a:cubicBezTo>
                <a:cubicBezTo>
                  <a:pt x="544" y="1144"/>
                  <a:pt x="564" y="1164"/>
                  <a:pt x="584" y="1184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731011" y="3063876"/>
            <a:ext cx="4736713" cy="2311747"/>
            <a:chOff x="3559561" y="2635251"/>
            <a:chExt cx="4736713" cy="2311747"/>
          </a:xfrm>
        </p:grpSpPr>
        <p:grpSp>
          <p:nvGrpSpPr>
            <p:cNvPr id="62" name="Group 61"/>
            <p:cNvGrpSpPr/>
            <p:nvPr/>
          </p:nvGrpSpPr>
          <p:grpSpPr>
            <a:xfrm>
              <a:off x="3559561" y="2635251"/>
              <a:ext cx="4736713" cy="2311747"/>
              <a:chOff x="5207000" y="935038"/>
              <a:chExt cx="3722688" cy="1766887"/>
            </a:xfrm>
          </p:grpSpPr>
          <p:pic>
            <p:nvPicPr>
              <p:cNvPr id="63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24500" y="935038"/>
                <a:ext cx="3013075" cy="1766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4" name="Rectangle 7"/>
              <p:cNvSpPr>
                <a:spLocks noChangeArrowheads="1"/>
              </p:cNvSpPr>
              <p:nvPr/>
            </p:nvSpPr>
            <p:spPr bwMode="auto">
              <a:xfrm>
                <a:off x="6557963" y="1954213"/>
                <a:ext cx="1104900" cy="496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  <p:sp>
            <p:nvSpPr>
              <p:cNvPr id="65" name="Rectangle 8"/>
              <p:cNvSpPr>
                <a:spLocks noChangeArrowheads="1"/>
              </p:cNvSpPr>
              <p:nvPr/>
            </p:nvSpPr>
            <p:spPr bwMode="auto">
              <a:xfrm>
                <a:off x="7883525" y="935038"/>
                <a:ext cx="355600" cy="3000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  <p:sp>
            <p:nvSpPr>
              <p:cNvPr id="66" name="Rectangle 9"/>
              <p:cNvSpPr>
                <a:spLocks noChangeArrowheads="1"/>
              </p:cNvSpPr>
              <p:nvPr/>
            </p:nvSpPr>
            <p:spPr bwMode="auto">
              <a:xfrm>
                <a:off x="7848600" y="2347913"/>
                <a:ext cx="355600" cy="3000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  <p:sp>
            <p:nvSpPr>
              <p:cNvPr id="67" name="Text Box 10"/>
              <p:cNvSpPr txBox="1">
                <a:spLocks noChangeArrowheads="1"/>
              </p:cNvSpPr>
              <p:nvPr/>
            </p:nvSpPr>
            <p:spPr bwMode="auto">
              <a:xfrm>
                <a:off x="7064375" y="1393825"/>
                <a:ext cx="311150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tIns="0" bIns="0"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</a:rPr>
                  <a:t>*</a:t>
                </a:r>
              </a:p>
            </p:txBody>
          </p:sp>
          <p:sp>
            <p:nvSpPr>
              <p:cNvPr id="68" name="Text Box 11"/>
              <p:cNvSpPr txBox="1">
                <a:spLocks noChangeArrowheads="1"/>
              </p:cNvSpPr>
              <p:nvPr/>
            </p:nvSpPr>
            <p:spPr bwMode="auto">
              <a:xfrm>
                <a:off x="7908925" y="1011238"/>
                <a:ext cx="368300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tIns="0" bIns="0"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</a:rPr>
                  <a:t>N</a:t>
                </a:r>
              </a:p>
            </p:txBody>
          </p:sp>
          <p:sp>
            <p:nvSpPr>
              <p:cNvPr id="69" name="Text Box 12"/>
              <p:cNvSpPr txBox="1">
                <a:spLocks noChangeArrowheads="1"/>
              </p:cNvSpPr>
              <p:nvPr/>
            </p:nvSpPr>
            <p:spPr bwMode="auto">
              <a:xfrm>
                <a:off x="7899400" y="2319338"/>
                <a:ext cx="368300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tIns="0" bIns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N</a:t>
                </a:r>
              </a:p>
            </p:txBody>
          </p:sp>
          <p:grpSp>
            <p:nvGrpSpPr>
              <p:cNvPr id="70" name="Group 19"/>
              <p:cNvGrpSpPr>
                <a:grpSpLocks/>
              </p:cNvGrpSpPr>
              <p:nvPr/>
            </p:nvGrpSpPr>
            <p:grpSpPr bwMode="auto">
              <a:xfrm>
                <a:off x="5207000" y="982663"/>
                <a:ext cx="3722688" cy="1658937"/>
                <a:chOff x="3334" y="649"/>
                <a:chExt cx="2345" cy="1045"/>
              </a:xfrm>
            </p:grpSpPr>
            <p:sp>
              <p:nvSpPr>
                <p:cNvPr id="7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346" y="1466"/>
                  <a:ext cx="352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tIns="0" bIns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008000"/>
                      </a:solidFill>
                    </a:rPr>
                    <a:t>K</a:t>
                  </a:r>
                  <a:r>
                    <a:rPr lang="en-US" sz="2000" baseline="-20000" dirty="0">
                      <a:solidFill>
                        <a:srgbClr val="008000"/>
                      </a:solidFill>
                    </a:rPr>
                    <a:t>1</a:t>
                  </a:r>
                  <a:r>
                    <a:rPr lang="en-US" sz="2000" baseline="-20000" dirty="0">
                      <a:solidFill>
                        <a:srgbClr val="008000"/>
                      </a:solidFill>
                      <a:latin typeface="Symbol" pitchFamily="18" charset="2"/>
                    </a:rPr>
                    <a:t>m</a:t>
                  </a:r>
                </a:p>
              </p:txBody>
            </p:sp>
            <p:sp>
              <p:nvSpPr>
                <p:cNvPr id="72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3334" y="649"/>
                  <a:ext cx="352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tIns="0" bIns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008000"/>
                      </a:solidFill>
                    </a:rPr>
                    <a:t>K</a:t>
                  </a:r>
                  <a:r>
                    <a:rPr lang="en-US" sz="2000" baseline="-20000" dirty="0">
                      <a:solidFill>
                        <a:srgbClr val="008000"/>
                      </a:solidFill>
                    </a:rPr>
                    <a:t>2</a:t>
                  </a:r>
                  <a:r>
                    <a:rPr lang="en-US" sz="2000" baseline="-20000" dirty="0">
                      <a:solidFill>
                        <a:srgbClr val="008000"/>
                      </a:solidFill>
                      <a:latin typeface="Symbol" pitchFamily="18" charset="2"/>
                    </a:rPr>
                    <a:t>m</a:t>
                  </a:r>
                </a:p>
              </p:txBody>
            </p:sp>
            <p:sp>
              <p:nvSpPr>
                <p:cNvPr id="73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195" y="1298"/>
                  <a:ext cx="668" cy="1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tIns="0" bIns="0">
                  <a:spAutoFit/>
                </a:bodyPr>
                <a:lstStyle/>
                <a:p>
                  <a:r>
                    <a:rPr lang="en-US" sz="2400" dirty="0" smtClean="0"/>
                    <a:t>Q</a:t>
                  </a:r>
                  <a:r>
                    <a:rPr lang="en-US" sz="2400" baseline="30000" dirty="0" smtClean="0"/>
                    <a:t>2 </a:t>
                  </a:r>
                  <a:r>
                    <a:rPr lang="en-US" sz="2400" dirty="0" smtClean="0">
                      <a:latin typeface="Symbol" pitchFamily="18" charset="2"/>
                    </a:rPr>
                    <a:t>= -</a:t>
                  </a:r>
                  <a:r>
                    <a:rPr lang="en-US" sz="2400" dirty="0" smtClean="0"/>
                    <a:t>K</a:t>
                  </a:r>
                  <a:r>
                    <a:rPr lang="en-US" sz="2400" baseline="-20000" dirty="0" smtClean="0">
                      <a:latin typeface="Symbol" pitchFamily="18" charset="2"/>
                    </a:rPr>
                    <a:t>m</a:t>
                  </a:r>
                  <a:endParaRPr lang="en-US" sz="2400" baseline="-20000" dirty="0">
                    <a:latin typeface="Symbol" pitchFamily="18" charset="2"/>
                  </a:endParaRPr>
                </a:p>
              </p:txBody>
            </p:sp>
            <p:sp>
              <p:nvSpPr>
                <p:cNvPr id="74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5353" y="1502"/>
                  <a:ext cx="326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tIns="0" bIns="0">
                  <a:spAutoFit/>
                </a:bodyPr>
                <a:lstStyle/>
                <a:p>
                  <a:r>
                    <a:rPr lang="en-US" sz="2000">
                      <a:solidFill>
                        <a:srgbClr val="008000"/>
                      </a:solidFill>
                    </a:rPr>
                    <a:t>P</a:t>
                  </a:r>
                  <a:r>
                    <a:rPr lang="en-US" sz="2000" baseline="-20000">
                      <a:solidFill>
                        <a:srgbClr val="008000"/>
                      </a:solidFill>
                    </a:rPr>
                    <a:t>1</a:t>
                  </a:r>
                  <a:r>
                    <a:rPr lang="en-US" sz="2000" baseline="-20000">
                      <a:solidFill>
                        <a:srgbClr val="008000"/>
                      </a:solidFill>
                      <a:latin typeface="Symbol" pitchFamily="18" charset="2"/>
                    </a:rPr>
                    <a:t>m</a:t>
                  </a:r>
                </a:p>
              </p:txBody>
            </p:sp>
            <p:sp>
              <p:nvSpPr>
                <p:cNvPr id="75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5353" y="667"/>
                  <a:ext cx="326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tIns="0" bIns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008000"/>
                      </a:solidFill>
                    </a:rPr>
                    <a:t>P</a:t>
                  </a:r>
                  <a:r>
                    <a:rPr lang="en-US" sz="2000" baseline="-20000" dirty="0">
                      <a:solidFill>
                        <a:srgbClr val="008000"/>
                      </a:solidFill>
                    </a:rPr>
                    <a:t>2</a:t>
                  </a:r>
                  <a:r>
                    <a:rPr lang="en-US" sz="2000" baseline="-20000" dirty="0">
                      <a:solidFill>
                        <a:srgbClr val="008000"/>
                      </a:solidFill>
                      <a:latin typeface="Symbol" pitchFamily="18" charset="2"/>
                    </a:rPr>
                    <a:t>m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6410325" y="4003103"/>
              <a:ext cx="1805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/>
                <a:t>2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21417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4259 L -2.5E-6 0.4189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7CEBB4-287F-4A15-BFE1-E498956A6323}" type="slidenum">
              <a:rPr lang="fr-FR" smtClean="0"/>
              <a:pPr>
                <a:defRPr/>
              </a:pPr>
              <a:t>50</a:t>
            </a:fld>
            <a:endParaRPr lang="fr-FR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636251" y="636385"/>
            <a:ext cx="1434688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r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 dirty="0"/>
              <a:t>M</a:t>
            </a:r>
            <a:r>
              <a:rPr lang="en-US" sz="2000" b="0" dirty="0" smtClean="0"/>
              <a:t>. </a:t>
            </a:r>
            <a:r>
              <a:rPr lang="en-US" sz="2000" b="0" dirty="0" err="1" smtClean="0"/>
              <a:t>Battaglieri</a:t>
            </a:r>
            <a:endParaRPr lang="en-US" sz="2000" b="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39688"/>
            <a:ext cx="914400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 smtClean="0"/>
              <a:t>Forward Photon Tagger  for Spectroscopy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95" y="871834"/>
            <a:ext cx="404812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803" y="1085850"/>
            <a:ext cx="3895725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72" y="2910850"/>
            <a:ext cx="8595364" cy="338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826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03741912-451C-4E09-8A80-3548E1C49E8D}" type="slidenum">
              <a:rPr lang="fr-FR" sz="1200" b="0"/>
              <a:pPr/>
              <a:t>51</a:t>
            </a:fld>
            <a:endParaRPr lang="fr-FR" sz="1200" b="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41313"/>
            <a:ext cx="7772400" cy="1143000"/>
          </a:xfrm>
        </p:spPr>
        <p:txBody>
          <a:bodyPr tIns="45720" bIns="45720"/>
          <a:lstStyle/>
          <a:p>
            <a:pPr eaLnBrk="1" hangingPunct="1"/>
            <a:r>
              <a:rPr lang="en-US" sz="4000" i="1" smtClean="0">
                <a:solidFill>
                  <a:srgbClr val="FF0000"/>
                </a:solidFill>
              </a:rPr>
              <a:t>CLAS12</a:t>
            </a:r>
          </a:p>
        </p:txBody>
      </p:sp>
      <p:pic>
        <p:nvPicPr>
          <p:cNvPr id="9220" name="Picture 10"/>
          <p:cNvPicPr>
            <a:picLocks noChangeAspect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-3175"/>
            <a:ext cx="6489700" cy="642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38"/>
          <p:cNvSpPr>
            <a:spLocks noChangeArrowheads="1"/>
          </p:cNvSpPr>
          <p:nvPr/>
        </p:nvSpPr>
        <p:spPr bwMode="auto">
          <a:xfrm>
            <a:off x="28575" y="2933700"/>
            <a:ext cx="26543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99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/>
          <a:lstStyle/>
          <a:p>
            <a:pPr algn="l">
              <a:buFont typeface="Wingdings" pitchFamily="2" charset="2"/>
              <a:buChar char="Ø"/>
            </a:pPr>
            <a:r>
              <a:rPr lang="en-US" sz="1800" b="0" dirty="0">
                <a:ea typeface="ＭＳ Ｐゴシック" pitchFamily="-110" charset="-128"/>
              </a:rPr>
              <a:t> Luminosity </a:t>
            </a:r>
            <a:r>
              <a:rPr lang="en-US" sz="1600" dirty="0">
                <a:ea typeface="ＭＳ Ｐゴシック" pitchFamily="-110" charset="-128"/>
              </a:rPr>
              <a:t>&gt;</a:t>
            </a:r>
            <a:r>
              <a:rPr lang="en-US" sz="1800" b="0" dirty="0">
                <a:ea typeface="ＭＳ Ｐゴシック" pitchFamily="-110" charset="-128"/>
              </a:rPr>
              <a:t> 10</a:t>
            </a:r>
            <a:r>
              <a:rPr lang="en-US" sz="1800" b="0" baseline="30000" dirty="0">
                <a:ea typeface="ＭＳ Ｐゴシック" pitchFamily="-110" charset="-128"/>
              </a:rPr>
              <a:t>35 </a:t>
            </a:r>
            <a:r>
              <a:rPr lang="en-US" sz="1800" b="0" dirty="0">
                <a:ea typeface="ＭＳ Ｐゴシック" pitchFamily="-110" charset="-128"/>
              </a:rPr>
              <a:t>cm</a:t>
            </a:r>
            <a:r>
              <a:rPr lang="en-US" sz="1800" b="0" baseline="30000" dirty="0">
                <a:ea typeface="ＭＳ Ｐゴシック" pitchFamily="-110" charset="-128"/>
              </a:rPr>
              <a:t>-2</a:t>
            </a:r>
            <a:r>
              <a:rPr lang="en-US" sz="1800" b="0" dirty="0">
                <a:ea typeface="ＭＳ Ｐゴシック" pitchFamily="-110" charset="-128"/>
              </a:rPr>
              <a:t>s</a:t>
            </a:r>
            <a:r>
              <a:rPr lang="en-US" sz="1800" b="0" baseline="30000" dirty="0">
                <a:ea typeface="ＭＳ Ｐゴシック" pitchFamily="-110" charset="-128"/>
              </a:rPr>
              <a:t>-1</a:t>
            </a:r>
          </a:p>
          <a:p>
            <a:pPr algn="l">
              <a:buFont typeface="Wingdings" pitchFamily="2" charset="2"/>
              <a:buChar char="Ø"/>
            </a:pPr>
            <a:r>
              <a:rPr lang="en-US" sz="1800" b="0" dirty="0">
                <a:ea typeface="ＭＳ Ｐゴシック" pitchFamily="-110" charset="-128"/>
              </a:rPr>
              <a:t> </a:t>
            </a:r>
            <a:r>
              <a:rPr lang="en-US" sz="1800" b="0" dirty="0" err="1">
                <a:ea typeface="ＭＳ Ｐゴシック" pitchFamily="-110" charset="-128"/>
              </a:rPr>
              <a:t>Hermeticity</a:t>
            </a:r>
            <a:endParaRPr lang="en-US" sz="1800" b="0" dirty="0">
              <a:ea typeface="ＭＳ Ｐゴシック" pitchFamily="-110" charset="-128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1800" b="0" dirty="0">
                <a:ea typeface="ＭＳ Ｐゴシック" pitchFamily="-110" charset="-128"/>
              </a:rPr>
              <a:t> Polarization</a:t>
            </a:r>
          </a:p>
          <a:p>
            <a:pPr algn="l">
              <a:buFont typeface="Wingdings" pitchFamily="2" charset="2"/>
              <a:buChar char="Ø"/>
            </a:pPr>
            <a:endParaRPr lang="en-US" sz="1800" b="0" dirty="0">
              <a:ea typeface="ＭＳ Ｐゴシック" pitchFamily="-110" charset="-128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1800" b="0" dirty="0">
                <a:ea typeface="ＭＳ Ｐゴシック" pitchFamily="-110" charset="-128"/>
              </a:rPr>
              <a:t> Baryon Spectroscopy </a:t>
            </a:r>
            <a:endParaRPr lang="en-US" sz="1800" b="0" dirty="0" smtClean="0">
              <a:ea typeface="ＭＳ Ｐゴシック" pitchFamily="-110" charset="-128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1800" b="0" dirty="0">
                <a:ea typeface="ＭＳ Ｐゴシック" pitchFamily="-110" charset="-128"/>
              </a:rPr>
              <a:t> </a:t>
            </a:r>
            <a:r>
              <a:rPr lang="en-US" sz="1800" b="0" dirty="0" smtClean="0">
                <a:ea typeface="ＭＳ Ｐゴシック" pitchFamily="-110" charset="-128"/>
              </a:rPr>
              <a:t>Elastic Form Factors</a:t>
            </a:r>
            <a:endParaRPr lang="en-US" sz="1800" b="0" dirty="0">
              <a:ea typeface="ＭＳ Ｐゴシック" pitchFamily="-110" charset="-128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1800" b="0" dirty="0">
                <a:ea typeface="ＭＳ Ｐゴシック" pitchFamily="-110" charset="-128"/>
              </a:rPr>
              <a:t> N </a:t>
            </a:r>
            <a:r>
              <a:rPr lang="en-US" sz="1800" b="0" dirty="0" smtClean="0">
                <a:ea typeface="ＭＳ Ｐゴシック" pitchFamily="-110" charset="-128"/>
              </a:rPr>
              <a:t>to </a:t>
            </a:r>
            <a:r>
              <a:rPr lang="en-US" sz="1800" b="0" dirty="0">
                <a:ea typeface="ＭＳ Ｐゴシック" pitchFamily="-110" charset="-128"/>
              </a:rPr>
              <a:t>N* Form Factors </a:t>
            </a:r>
          </a:p>
          <a:p>
            <a:pPr algn="l">
              <a:buFont typeface="Wingdings" pitchFamily="2" charset="2"/>
              <a:buChar char="Ø"/>
            </a:pPr>
            <a:r>
              <a:rPr lang="en-US" sz="1800" b="0" dirty="0">
                <a:ea typeface="ＭＳ Ｐゴシック" pitchFamily="-110" charset="-128"/>
              </a:rPr>
              <a:t> GPDs and TMDs</a:t>
            </a:r>
          </a:p>
          <a:p>
            <a:pPr algn="l">
              <a:buFont typeface="Wingdings" pitchFamily="2" charset="2"/>
              <a:buChar char="Ø"/>
            </a:pPr>
            <a:r>
              <a:rPr lang="en-US" sz="1800" b="0" dirty="0">
                <a:ea typeface="ＭＳ Ｐゴシック" pitchFamily="-110" charset="-128"/>
              </a:rPr>
              <a:t> DIS and SIDIS</a:t>
            </a:r>
          </a:p>
          <a:p>
            <a:pPr algn="l">
              <a:buFont typeface="Wingdings" pitchFamily="2" charset="2"/>
              <a:buChar char="Ø"/>
            </a:pPr>
            <a:r>
              <a:rPr lang="en-US" sz="1800" b="0" dirty="0">
                <a:ea typeface="ＭＳ Ｐゴシック" pitchFamily="-110" charset="-128"/>
              </a:rPr>
              <a:t> Nucleon Spin Structure</a:t>
            </a:r>
          </a:p>
          <a:p>
            <a:pPr algn="l">
              <a:buFont typeface="Wingdings" pitchFamily="2" charset="2"/>
              <a:buChar char="Ø"/>
            </a:pPr>
            <a:r>
              <a:rPr lang="en-US" sz="1800" b="0" dirty="0">
                <a:ea typeface="ＭＳ Ｐゴシック" pitchFamily="-110" charset="-128"/>
              </a:rPr>
              <a:t> Color </a:t>
            </a:r>
            <a:r>
              <a:rPr lang="en-US" sz="1800" b="0" dirty="0" smtClean="0">
                <a:ea typeface="ＭＳ Ｐゴシック" pitchFamily="-110" charset="-128"/>
              </a:rPr>
              <a:t>Transparency</a:t>
            </a:r>
            <a:endParaRPr lang="en-US" sz="1800" b="0" dirty="0">
              <a:ea typeface="ＭＳ Ｐゴシック" pitchFamily="-110" charset="-128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1800" b="0" dirty="0">
                <a:ea typeface="ＭＳ Ｐゴシック" pitchFamily="-110" charset="-128"/>
              </a:rPr>
              <a:t> …</a:t>
            </a:r>
          </a:p>
        </p:txBody>
      </p:sp>
      <p:sp>
        <p:nvSpPr>
          <p:cNvPr id="9222" name="Text Box 36"/>
          <p:cNvSpPr txBox="1">
            <a:spLocks noChangeArrowheads="1"/>
          </p:cNvSpPr>
          <p:nvPr/>
        </p:nvSpPr>
        <p:spPr bwMode="auto">
          <a:xfrm>
            <a:off x="2895600" y="4800600"/>
            <a:ext cx="1031875" cy="65087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800">
                <a:solidFill>
                  <a:schemeClr val="bg1"/>
                </a:solidFill>
                <a:ea typeface="ＭＳ Ｐゴシック" pitchFamily="-110" charset="-128"/>
              </a:rPr>
              <a:t>Central </a:t>
            </a:r>
          </a:p>
          <a:p>
            <a:pPr algn="l" eaLnBrk="1" hangingPunct="1"/>
            <a:r>
              <a:rPr lang="en-US" sz="1800">
                <a:solidFill>
                  <a:schemeClr val="bg1"/>
                </a:solidFill>
                <a:ea typeface="ＭＳ Ｐゴシック" pitchFamily="-110" charset="-128"/>
              </a:rPr>
              <a:t>Detector</a:t>
            </a:r>
          </a:p>
        </p:txBody>
      </p:sp>
      <p:sp>
        <p:nvSpPr>
          <p:cNvPr id="9223" name="Text Box 37"/>
          <p:cNvSpPr txBox="1">
            <a:spLocks noChangeArrowheads="1"/>
          </p:cNvSpPr>
          <p:nvPr/>
        </p:nvSpPr>
        <p:spPr bwMode="auto">
          <a:xfrm>
            <a:off x="7904163" y="684213"/>
            <a:ext cx="1114425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800">
                <a:solidFill>
                  <a:schemeClr val="tx1"/>
                </a:solidFill>
                <a:ea typeface="ＭＳ Ｐゴシック" pitchFamily="-110" charset="-128"/>
              </a:rPr>
              <a:t>Forward </a:t>
            </a:r>
          </a:p>
          <a:p>
            <a:pPr algn="l" eaLnBrk="1" hangingPunct="1"/>
            <a:r>
              <a:rPr lang="en-US" sz="1800">
                <a:solidFill>
                  <a:schemeClr val="tx1"/>
                </a:solidFill>
                <a:ea typeface="ＭＳ Ｐゴシック" pitchFamily="-110" charset="-128"/>
              </a:rPr>
              <a:t>Detector</a:t>
            </a:r>
          </a:p>
        </p:txBody>
      </p:sp>
      <p:sp>
        <p:nvSpPr>
          <p:cNvPr id="21507" name="Line 33"/>
          <p:cNvSpPr>
            <a:spLocks noChangeShapeType="1"/>
          </p:cNvSpPr>
          <p:nvPr/>
        </p:nvSpPr>
        <p:spPr bwMode="auto">
          <a:xfrm>
            <a:off x="3257550" y="6248400"/>
            <a:ext cx="722313" cy="0"/>
          </a:xfrm>
          <a:prstGeom prst="line">
            <a:avLst/>
          </a:prstGeom>
          <a:noFill/>
          <a:ln w="28575">
            <a:solidFill>
              <a:schemeClr val="accent4">
                <a:lumMod val="10000"/>
              </a:schemeClr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algn="l">
              <a:defRPr/>
            </a:pPr>
            <a:endParaRPr lang="en-US" sz="1800" b="0">
              <a:solidFill>
                <a:schemeClr val="tx1"/>
              </a:solidFill>
              <a:latin typeface="Arial Narrow" pitchFamily="-110" charset="0"/>
            </a:endParaRPr>
          </a:p>
        </p:txBody>
      </p:sp>
      <p:sp>
        <p:nvSpPr>
          <p:cNvPr id="9225" name="Text Box 34"/>
          <p:cNvSpPr txBox="1">
            <a:spLocks noChangeArrowheads="1"/>
          </p:cNvSpPr>
          <p:nvPr/>
        </p:nvSpPr>
        <p:spPr bwMode="auto">
          <a:xfrm>
            <a:off x="3382963" y="5868988"/>
            <a:ext cx="46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800" b="0" i="1">
                <a:solidFill>
                  <a:srgbClr val="000000"/>
                </a:solidFill>
                <a:ea typeface="ＭＳ Ｐゴシック" pitchFamily="-110" charset="-128"/>
              </a:rPr>
              <a:t>1m</a:t>
            </a:r>
          </a:p>
        </p:txBody>
      </p:sp>
      <p:cxnSp>
        <p:nvCxnSpPr>
          <p:cNvPr id="9226" name="Straight Arrow Connector 10"/>
          <p:cNvCxnSpPr>
            <a:cxnSpLocks noChangeShapeType="1"/>
          </p:cNvCxnSpPr>
          <p:nvPr/>
        </p:nvCxnSpPr>
        <p:spPr bwMode="auto">
          <a:xfrm>
            <a:off x="2654300" y="3138488"/>
            <a:ext cx="85090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7" name="Straight Arrow Connector 13"/>
          <p:cNvCxnSpPr>
            <a:cxnSpLocks noChangeShapeType="1"/>
          </p:cNvCxnSpPr>
          <p:nvPr/>
        </p:nvCxnSpPr>
        <p:spPr bwMode="auto">
          <a:xfrm>
            <a:off x="8534400" y="3276600"/>
            <a:ext cx="5334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8" name="Slide Number Placeholder 13"/>
          <p:cNvSpPr txBox="1">
            <a:spLocks noGrp="1"/>
          </p:cNvSpPr>
          <p:nvPr/>
        </p:nvSpPr>
        <p:spPr bwMode="auto">
          <a:xfrm>
            <a:off x="6934200" y="64770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endParaRPr lang="en-US" sz="1800" b="0">
              <a:solidFill>
                <a:schemeClr val="tx1"/>
              </a:solidFill>
              <a:latin typeface="Arial Narrow" pitchFamily="34" charset="0"/>
              <a:ea typeface="ＭＳ Ｐゴシック" pitchFamily="-110" charset="-128"/>
            </a:endParaRPr>
          </a:p>
        </p:txBody>
      </p:sp>
      <p:sp>
        <p:nvSpPr>
          <p:cNvPr id="9229" name="Rectangle 12"/>
          <p:cNvSpPr>
            <a:spLocks noChangeArrowheads="1"/>
          </p:cNvSpPr>
          <p:nvPr/>
        </p:nvSpPr>
        <p:spPr bwMode="auto">
          <a:xfrm>
            <a:off x="173038" y="12700"/>
            <a:ext cx="20462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r>
              <a:rPr lang="en-US" sz="4000" dirty="0"/>
              <a:t>CLAS12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CEA31C-7C38-48A6-80E7-65306B512517}" type="slidenum">
              <a:rPr lang="fr-FR" smtClean="0"/>
              <a:pPr>
                <a:defRPr/>
              </a:pPr>
              <a:t>52</a:t>
            </a:fld>
            <a:endParaRPr lang="fr-FR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39688"/>
            <a:ext cx="914400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 smtClean="0"/>
              <a:t>New Forward Time of Flight Detector for CLAS12</a:t>
            </a:r>
          </a:p>
        </p:txBody>
      </p:sp>
      <p:pic>
        <p:nvPicPr>
          <p:cNvPr id="8" name="Picture 2" descr="ftof_width_6c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8579"/>
            <a:ext cx="5567362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4946593" y="1850151"/>
            <a:ext cx="214312" cy="200025"/>
          </a:xfrm>
          <a:prstGeom prst="ellipse">
            <a:avLst/>
          </a:prstGeom>
          <a:solidFill>
            <a:srgbClr val="FF0000">
              <a:alpha val="20000"/>
            </a:srgbClr>
          </a:solidFill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4953146" y="2632013"/>
            <a:ext cx="214312" cy="200025"/>
          </a:xfrm>
          <a:prstGeom prst="ellipse">
            <a:avLst/>
          </a:prstGeom>
          <a:solidFill>
            <a:srgbClr val="333399">
              <a:alpha val="20000"/>
            </a:srgbClr>
          </a:solidFill>
          <a:ln w="28575" algn="ctr">
            <a:solidFill>
              <a:srgbClr val="33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4954733" y="2917393"/>
            <a:ext cx="214313" cy="200025"/>
          </a:xfrm>
          <a:prstGeom prst="ellipse">
            <a:avLst/>
          </a:prstGeom>
          <a:solidFill>
            <a:schemeClr val="tx1">
              <a:alpha val="17999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2161566" y="1956956"/>
            <a:ext cx="974725" cy="491922"/>
            <a:chOff x="2190750" y="1956956"/>
            <a:chExt cx="974725" cy="491922"/>
          </a:xfrm>
        </p:grpSpPr>
        <p:sp>
          <p:nvSpPr>
            <p:cNvPr id="13" name="Oval 15"/>
            <p:cNvSpPr>
              <a:spLocks noChangeArrowheads="1"/>
            </p:cNvSpPr>
            <p:nvPr/>
          </p:nvSpPr>
          <p:spPr bwMode="auto">
            <a:xfrm>
              <a:off x="3073400" y="1956956"/>
              <a:ext cx="92075" cy="92075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 w="222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5" name="Oval 22"/>
            <p:cNvSpPr>
              <a:spLocks noChangeArrowheads="1"/>
            </p:cNvSpPr>
            <p:nvPr/>
          </p:nvSpPr>
          <p:spPr bwMode="auto">
            <a:xfrm>
              <a:off x="3073400" y="2242706"/>
              <a:ext cx="92075" cy="92075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 w="222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6" name="Oval 23"/>
            <p:cNvSpPr>
              <a:spLocks noChangeArrowheads="1"/>
            </p:cNvSpPr>
            <p:nvPr/>
          </p:nvSpPr>
          <p:spPr bwMode="auto">
            <a:xfrm>
              <a:off x="3073400" y="2099831"/>
              <a:ext cx="92075" cy="92075"/>
            </a:xfrm>
            <a:prstGeom prst="ellipse">
              <a:avLst/>
            </a:prstGeom>
            <a:solidFill>
              <a:srgbClr val="FF0000"/>
            </a:solidFill>
            <a:ln w="222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1" name="Text Box 29"/>
            <p:cNvSpPr txBox="1">
              <a:spLocks noChangeArrowheads="1"/>
            </p:cNvSpPr>
            <p:nvPr/>
          </p:nvSpPr>
          <p:spPr bwMode="auto">
            <a:xfrm>
              <a:off x="2190750" y="2052003"/>
              <a:ext cx="8350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CLAS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91044" y="3319061"/>
            <a:ext cx="4294766" cy="2846044"/>
            <a:chOff x="791044" y="3319061"/>
            <a:chExt cx="4294766" cy="2846044"/>
          </a:xfrm>
        </p:grpSpPr>
        <p:sp>
          <p:nvSpPr>
            <p:cNvPr id="12" name="Oval 14"/>
            <p:cNvSpPr>
              <a:spLocks noChangeArrowheads="1"/>
            </p:cNvSpPr>
            <p:nvPr/>
          </p:nvSpPr>
          <p:spPr bwMode="auto">
            <a:xfrm>
              <a:off x="1937540" y="3673160"/>
              <a:ext cx="92075" cy="92075"/>
            </a:xfrm>
            <a:prstGeom prst="ellipse">
              <a:avLst/>
            </a:prstGeom>
            <a:solidFill>
              <a:srgbClr val="333399"/>
            </a:solidFill>
            <a:ln w="28575" algn="ctr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4" name="Text Box 21"/>
            <p:cNvSpPr txBox="1">
              <a:spLocks noChangeArrowheads="1"/>
            </p:cNvSpPr>
            <p:nvPr/>
          </p:nvSpPr>
          <p:spPr bwMode="auto">
            <a:xfrm>
              <a:off x="3114014" y="3319061"/>
              <a:ext cx="84510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333399"/>
                  </a:solidFill>
                </a:rPr>
                <a:t>BC-404</a:t>
              </a:r>
            </a:p>
          </p:txBody>
        </p:sp>
        <p:sp>
          <p:nvSpPr>
            <p:cNvPr id="17" name="Oval 24"/>
            <p:cNvSpPr>
              <a:spLocks noChangeArrowheads="1"/>
            </p:cNvSpPr>
            <p:nvPr/>
          </p:nvSpPr>
          <p:spPr bwMode="auto">
            <a:xfrm>
              <a:off x="3043790" y="3362329"/>
              <a:ext cx="92075" cy="92075"/>
            </a:xfrm>
            <a:prstGeom prst="ellipse">
              <a:avLst/>
            </a:prstGeom>
            <a:solidFill>
              <a:srgbClr val="333399">
                <a:alpha val="30000"/>
              </a:srgbClr>
            </a:solidFill>
            <a:ln w="22225" algn="ctr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8" name="Oval 25"/>
            <p:cNvSpPr>
              <a:spLocks noChangeArrowheads="1"/>
            </p:cNvSpPr>
            <p:nvPr/>
          </p:nvSpPr>
          <p:spPr bwMode="auto">
            <a:xfrm>
              <a:off x="3043790" y="3488506"/>
              <a:ext cx="92075" cy="92075"/>
            </a:xfrm>
            <a:prstGeom prst="ellipse">
              <a:avLst/>
            </a:prstGeom>
            <a:solidFill>
              <a:srgbClr val="333399">
                <a:alpha val="30000"/>
              </a:srgbClr>
            </a:solidFill>
            <a:ln w="22225" algn="ctr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" name="Oval 26"/>
            <p:cNvSpPr>
              <a:spLocks noChangeArrowheads="1"/>
            </p:cNvSpPr>
            <p:nvPr/>
          </p:nvSpPr>
          <p:spPr bwMode="auto">
            <a:xfrm>
              <a:off x="3043790" y="3432839"/>
              <a:ext cx="92075" cy="92075"/>
            </a:xfrm>
            <a:prstGeom prst="ellipse">
              <a:avLst/>
            </a:prstGeom>
            <a:solidFill>
              <a:srgbClr val="333399"/>
            </a:solidFill>
            <a:ln w="22225" algn="ctr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91044" y="5457219"/>
              <a:ext cx="42947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/>
                <a:t>World-record time resolution of 48 ns </a:t>
              </a:r>
            </a:p>
            <a:p>
              <a:r>
                <a:rPr lang="en-US" sz="2000" b="0" dirty="0" smtClean="0"/>
                <a:t>averaged over the full length of 210 cm </a:t>
              </a:r>
              <a:endParaRPr lang="en-US" sz="2000" b="0" dirty="0"/>
            </a:p>
          </p:txBody>
        </p:sp>
        <p:sp>
          <p:nvSpPr>
            <p:cNvPr id="26" name="Oval 14"/>
            <p:cNvSpPr>
              <a:spLocks noChangeArrowheads="1"/>
            </p:cNvSpPr>
            <p:nvPr/>
          </p:nvSpPr>
          <p:spPr bwMode="auto">
            <a:xfrm>
              <a:off x="2935465" y="3400184"/>
              <a:ext cx="92075" cy="92075"/>
            </a:xfrm>
            <a:prstGeom prst="ellipse">
              <a:avLst/>
            </a:prstGeom>
            <a:solidFill>
              <a:srgbClr val="333399"/>
            </a:solidFill>
            <a:ln w="28575" algn="ctr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7" name="Oval 14"/>
            <p:cNvSpPr>
              <a:spLocks noChangeArrowheads="1"/>
            </p:cNvSpPr>
            <p:nvPr/>
          </p:nvSpPr>
          <p:spPr bwMode="auto">
            <a:xfrm>
              <a:off x="1421599" y="3777616"/>
              <a:ext cx="92075" cy="92075"/>
            </a:xfrm>
            <a:prstGeom prst="ellipse">
              <a:avLst/>
            </a:prstGeom>
            <a:solidFill>
              <a:srgbClr val="333399"/>
            </a:solidFill>
            <a:ln w="28575" algn="ctr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8" name="Oval 14"/>
            <p:cNvSpPr>
              <a:spLocks noChangeArrowheads="1"/>
            </p:cNvSpPr>
            <p:nvPr/>
          </p:nvSpPr>
          <p:spPr bwMode="auto">
            <a:xfrm>
              <a:off x="1218416" y="3786001"/>
              <a:ext cx="92075" cy="92075"/>
            </a:xfrm>
            <a:prstGeom prst="ellipse">
              <a:avLst/>
            </a:prstGeom>
            <a:solidFill>
              <a:srgbClr val="333399"/>
            </a:solidFill>
            <a:ln w="28575" algn="ctr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9" name="Oval 14"/>
            <p:cNvSpPr>
              <a:spLocks noChangeArrowheads="1"/>
            </p:cNvSpPr>
            <p:nvPr/>
          </p:nvSpPr>
          <p:spPr bwMode="auto">
            <a:xfrm>
              <a:off x="1149357" y="3786002"/>
              <a:ext cx="92075" cy="92075"/>
            </a:xfrm>
            <a:prstGeom prst="ellipse">
              <a:avLst/>
            </a:prstGeom>
            <a:solidFill>
              <a:srgbClr val="333399"/>
            </a:solidFill>
            <a:ln w="28575" algn="ctr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" name="Oval 14"/>
            <p:cNvSpPr>
              <a:spLocks noChangeArrowheads="1"/>
            </p:cNvSpPr>
            <p:nvPr/>
          </p:nvSpPr>
          <p:spPr bwMode="auto">
            <a:xfrm>
              <a:off x="1094582" y="3786003"/>
              <a:ext cx="92075" cy="92075"/>
            </a:xfrm>
            <a:prstGeom prst="ellipse">
              <a:avLst/>
            </a:prstGeom>
            <a:solidFill>
              <a:srgbClr val="333399"/>
            </a:solidFill>
            <a:ln w="28575" algn="ctr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3" name="Oval 14"/>
            <p:cNvSpPr>
              <a:spLocks noChangeArrowheads="1"/>
            </p:cNvSpPr>
            <p:nvPr/>
          </p:nvSpPr>
          <p:spPr bwMode="auto">
            <a:xfrm>
              <a:off x="2991827" y="3371061"/>
              <a:ext cx="92075" cy="92075"/>
            </a:xfrm>
            <a:prstGeom prst="ellipse">
              <a:avLst/>
            </a:prstGeom>
            <a:solidFill>
              <a:srgbClr val="333399"/>
            </a:solidFill>
            <a:ln w="28575" algn="ctr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1623217" y="3757105"/>
              <a:ext cx="92075" cy="92075"/>
            </a:xfrm>
            <a:prstGeom prst="ellipse">
              <a:avLst/>
            </a:prstGeom>
            <a:solidFill>
              <a:srgbClr val="333399"/>
            </a:solidFill>
            <a:ln w="28575" algn="ctr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" name="Oval 14"/>
            <p:cNvSpPr>
              <a:spLocks noChangeArrowheads="1"/>
            </p:cNvSpPr>
            <p:nvPr/>
          </p:nvSpPr>
          <p:spPr bwMode="auto">
            <a:xfrm>
              <a:off x="1354132" y="3784407"/>
              <a:ext cx="92075" cy="92075"/>
            </a:xfrm>
            <a:prstGeom prst="ellipse">
              <a:avLst/>
            </a:prstGeom>
            <a:solidFill>
              <a:srgbClr val="333399"/>
            </a:solidFill>
            <a:ln w="28575" algn="ctr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" name="Oval 14"/>
            <p:cNvSpPr>
              <a:spLocks noChangeArrowheads="1"/>
            </p:cNvSpPr>
            <p:nvPr/>
          </p:nvSpPr>
          <p:spPr bwMode="auto">
            <a:xfrm>
              <a:off x="1286666" y="3786002"/>
              <a:ext cx="92075" cy="92075"/>
            </a:xfrm>
            <a:prstGeom prst="ellipse">
              <a:avLst/>
            </a:prstGeom>
            <a:solidFill>
              <a:srgbClr val="333399"/>
            </a:solidFill>
            <a:ln w="28575" algn="ctr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" name="Oval 14"/>
            <p:cNvSpPr>
              <a:spLocks noChangeArrowheads="1"/>
            </p:cNvSpPr>
            <p:nvPr/>
          </p:nvSpPr>
          <p:spPr bwMode="auto">
            <a:xfrm>
              <a:off x="2869769" y="3405059"/>
              <a:ext cx="92075" cy="92075"/>
            </a:xfrm>
            <a:prstGeom prst="ellipse">
              <a:avLst/>
            </a:prstGeom>
            <a:solidFill>
              <a:srgbClr val="333399"/>
            </a:solidFill>
            <a:ln w="28575" algn="ctr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709123" y="677035"/>
            <a:ext cx="3408867" cy="4011697"/>
            <a:chOff x="5253444" y="670750"/>
            <a:chExt cx="3865562" cy="4530087"/>
          </a:xfrm>
        </p:grpSpPr>
        <p:pic>
          <p:nvPicPr>
            <p:cNvPr id="4" name="Picture 13" descr="fwd_car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3444" y="1076512"/>
              <a:ext cx="3865562" cy="412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25"/>
            <p:cNvSpPr txBox="1">
              <a:spLocks noChangeArrowheads="1"/>
            </p:cNvSpPr>
            <p:nvPr/>
          </p:nvSpPr>
          <p:spPr bwMode="auto">
            <a:xfrm>
              <a:off x="5253444" y="670750"/>
              <a:ext cx="3865562" cy="45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 dirty="0">
                  <a:solidFill>
                    <a:srgbClr val="333399"/>
                  </a:solidFill>
                  <a:latin typeface="+mn-lt"/>
                </a:rPr>
                <a:t>panel-2       </a:t>
              </a:r>
              <a:r>
                <a:rPr lang="en-US" sz="2000" dirty="0" smtClean="0">
                  <a:solidFill>
                    <a:srgbClr val="333399"/>
                  </a:solidFill>
                  <a:latin typeface="+mn-lt"/>
                </a:rPr>
                <a:t>           panel-1b</a:t>
              </a:r>
              <a:endParaRPr lang="en-US" sz="2000" dirty="0">
                <a:solidFill>
                  <a:srgbClr val="333399"/>
                </a:solidFill>
                <a:latin typeface="+mn-lt"/>
              </a:endParaRPr>
            </a:p>
          </p:txBody>
        </p:sp>
        <p:cxnSp>
          <p:nvCxnSpPr>
            <p:cNvPr id="6" name="Straight Arrow Connector 27"/>
            <p:cNvCxnSpPr>
              <a:cxnSpLocks noChangeShapeType="1"/>
            </p:cNvCxnSpPr>
            <p:nvPr/>
          </p:nvCxnSpPr>
          <p:spPr bwMode="auto">
            <a:xfrm rot="16200000" flipH="1">
              <a:off x="5561418" y="1209863"/>
              <a:ext cx="676275" cy="508000"/>
            </a:xfrm>
            <a:prstGeom prst="straightConnector1">
              <a:avLst/>
            </a:prstGeom>
            <a:noFill/>
            <a:ln w="47625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Straight Arrow Connector 29"/>
            <p:cNvCxnSpPr>
              <a:cxnSpLocks noChangeShapeType="1"/>
            </p:cNvCxnSpPr>
            <p:nvPr/>
          </p:nvCxnSpPr>
          <p:spPr bwMode="auto">
            <a:xfrm rot="10800000" flipV="1">
              <a:off x="7067956" y="1125725"/>
              <a:ext cx="1346200" cy="1042987"/>
            </a:xfrm>
            <a:prstGeom prst="straightConnector1">
              <a:avLst/>
            </a:prstGeom>
            <a:noFill/>
            <a:ln w="47625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9851010"/>
              </p:ext>
            </p:extLst>
          </p:nvPr>
        </p:nvGraphicFramePr>
        <p:xfrm>
          <a:off x="5904698" y="4731673"/>
          <a:ext cx="2942903" cy="1785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68" name="Bitmap Image" r:id="rId6" imgW="8933333" imgH="5420482" progId="PBrush">
                  <p:embed/>
                </p:oleObj>
              </mc:Choice>
              <mc:Fallback>
                <p:oleObj name="Bitmap Image" r:id="rId6" imgW="8933333" imgH="5420482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4698" y="4731673"/>
                        <a:ext cx="2942903" cy="17852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1058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841"/>
            <a:ext cx="5904698" cy="422580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CEA31C-7C38-48A6-80E7-65306B512517}" type="slidenum">
              <a:rPr lang="fr-FR" smtClean="0"/>
              <a:pPr>
                <a:defRPr/>
              </a:pPr>
              <a:t>53</a:t>
            </a:fld>
            <a:endParaRPr lang="fr-FR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39688"/>
            <a:ext cx="914400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 smtClean="0"/>
              <a:t>New Forward Time of Flight Detector for CLAS12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709123" y="677035"/>
            <a:ext cx="3408867" cy="4011697"/>
            <a:chOff x="5253444" y="670750"/>
            <a:chExt cx="3865562" cy="4530087"/>
          </a:xfrm>
        </p:grpSpPr>
        <p:pic>
          <p:nvPicPr>
            <p:cNvPr id="4" name="Picture 13" descr="fwd_car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3444" y="1076512"/>
              <a:ext cx="3865562" cy="412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25"/>
            <p:cNvSpPr txBox="1">
              <a:spLocks noChangeArrowheads="1"/>
            </p:cNvSpPr>
            <p:nvPr/>
          </p:nvSpPr>
          <p:spPr bwMode="auto">
            <a:xfrm>
              <a:off x="5253444" y="670750"/>
              <a:ext cx="3865562" cy="45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 dirty="0">
                  <a:solidFill>
                    <a:srgbClr val="333399"/>
                  </a:solidFill>
                  <a:latin typeface="+mn-lt"/>
                </a:rPr>
                <a:t>panel-2       </a:t>
              </a:r>
              <a:r>
                <a:rPr lang="en-US" sz="2000" dirty="0" smtClean="0">
                  <a:solidFill>
                    <a:srgbClr val="333399"/>
                  </a:solidFill>
                  <a:latin typeface="+mn-lt"/>
                </a:rPr>
                <a:t>           panel-1b</a:t>
              </a:r>
              <a:endParaRPr lang="en-US" sz="2000" dirty="0">
                <a:solidFill>
                  <a:srgbClr val="333399"/>
                </a:solidFill>
                <a:latin typeface="+mn-lt"/>
              </a:endParaRPr>
            </a:p>
          </p:txBody>
        </p:sp>
        <p:cxnSp>
          <p:nvCxnSpPr>
            <p:cNvPr id="6" name="Straight Arrow Connector 27"/>
            <p:cNvCxnSpPr>
              <a:cxnSpLocks noChangeShapeType="1"/>
            </p:cNvCxnSpPr>
            <p:nvPr/>
          </p:nvCxnSpPr>
          <p:spPr bwMode="auto">
            <a:xfrm rot="16200000" flipH="1">
              <a:off x="5561418" y="1209863"/>
              <a:ext cx="676275" cy="508000"/>
            </a:xfrm>
            <a:prstGeom prst="straightConnector1">
              <a:avLst/>
            </a:prstGeom>
            <a:noFill/>
            <a:ln w="47625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Straight Arrow Connector 29"/>
            <p:cNvCxnSpPr>
              <a:cxnSpLocks noChangeShapeType="1"/>
            </p:cNvCxnSpPr>
            <p:nvPr/>
          </p:nvCxnSpPr>
          <p:spPr bwMode="auto">
            <a:xfrm rot="10800000" flipV="1">
              <a:off x="7067956" y="1125725"/>
              <a:ext cx="1346200" cy="1042987"/>
            </a:xfrm>
            <a:prstGeom prst="straightConnector1">
              <a:avLst/>
            </a:prstGeom>
            <a:noFill/>
            <a:ln w="47625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3358719"/>
              </p:ext>
            </p:extLst>
          </p:nvPr>
        </p:nvGraphicFramePr>
        <p:xfrm>
          <a:off x="5904698" y="4731673"/>
          <a:ext cx="2942903" cy="1785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6" name="Bitmap Image" r:id="rId6" imgW="8933333" imgH="5420482" progId="PBrush">
                  <p:embed/>
                </p:oleObj>
              </mc:Choice>
              <mc:Fallback>
                <p:oleObj name="Bitmap Image" r:id="rId6" imgW="8933333" imgH="5420482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4698" y="4731673"/>
                        <a:ext cx="2942903" cy="17852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5128225"/>
            <a:ext cx="2468880" cy="138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5128224"/>
            <a:ext cx="2468880" cy="138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387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F7FDE82B-0A31-419B-8C8E-811323F0CFC7}" type="slidenum">
              <a:rPr lang="fr-FR" sz="1200" b="0"/>
              <a:pPr/>
              <a:t>54</a:t>
            </a:fld>
            <a:endParaRPr lang="fr-FR" sz="1200" b="0"/>
          </a:p>
        </p:txBody>
      </p:sp>
      <p:pic>
        <p:nvPicPr>
          <p:cNvPr id="51203" name="Picture 3" descr="kijun-kine-qw-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728663"/>
            <a:ext cx="54006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23"/>
          <p:cNvSpPr>
            <a:spLocks noChangeArrowheads="1"/>
          </p:cNvSpPr>
          <p:nvPr/>
        </p:nvSpPr>
        <p:spPr bwMode="auto">
          <a:xfrm>
            <a:off x="111125" y="4362450"/>
            <a:ext cx="8969375" cy="1916113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ea typeface="ＭＳ Ｐゴシック" pitchFamily="-110" charset="-128"/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9688"/>
            <a:ext cx="9144000" cy="527050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CLAS 12 Kinematic Coverage and Counting Rates</a:t>
            </a:r>
          </a:p>
        </p:txBody>
      </p:sp>
      <p:sp>
        <p:nvSpPr>
          <p:cNvPr id="51206" name="Rectangle 4"/>
          <p:cNvSpPr>
            <a:spLocks noChangeArrowheads="1"/>
          </p:cNvSpPr>
          <p:nvPr/>
        </p:nvSpPr>
        <p:spPr bwMode="auto">
          <a:xfrm>
            <a:off x="3157538" y="4219575"/>
            <a:ext cx="3470275" cy="182563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ea typeface="ＭＳ Ｐゴシック" pitchFamily="-110" charset="-128"/>
            </a:endParaRPr>
          </a:p>
        </p:txBody>
      </p:sp>
      <p:sp>
        <p:nvSpPr>
          <p:cNvPr id="51207" name="Rectangle 5"/>
          <p:cNvSpPr>
            <a:spLocks noChangeArrowheads="1"/>
          </p:cNvSpPr>
          <p:nvPr/>
        </p:nvSpPr>
        <p:spPr bwMode="auto">
          <a:xfrm>
            <a:off x="3157538" y="2474913"/>
            <a:ext cx="3470275" cy="182562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ea typeface="ＭＳ Ｐゴシック" pitchFamily="-110" charset="-128"/>
            </a:endParaRPr>
          </a:p>
        </p:txBody>
      </p:sp>
      <p:sp>
        <p:nvSpPr>
          <p:cNvPr id="51208" name="Rectangle 6"/>
          <p:cNvSpPr>
            <a:spLocks noChangeArrowheads="1"/>
          </p:cNvSpPr>
          <p:nvPr/>
        </p:nvSpPr>
        <p:spPr bwMode="auto">
          <a:xfrm>
            <a:off x="3868738" y="5940425"/>
            <a:ext cx="139700" cy="182563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ea typeface="ＭＳ Ｐゴシック" pitchFamily="-110" charset="-128"/>
            </a:endParaRPr>
          </a:p>
        </p:txBody>
      </p:sp>
      <p:sp>
        <p:nvSpPr>
          <p:cNvPr id="51209" name="Rectangle 7"/>
          <p:cNvSpPr>
            <a:spLocks noChangeArrowheads="1"/>
          </p:cNvSpPr>
          <p:nvPr/>
        </p:nvSpPr>
        <p:spPr bwMode="auto">
          <a:xfrm>
            <a:off x="6496050" y="5940425"/>
            <a:ext cx="139700" cy="182563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ea typeface="ＭＳ Ｐゴシック" pitchFamily="-110" charset="-128"/>
            </a:endParaRPr>
          </a:p>
        </p:txBody>
      </p:sp>
      <p:sp>
        <p:nvSpPr>
          <p:cNvPr id="51210" name="Rectangle 8"/>
          <p:cNvSpPr>
            <a:spLocks noChangeArrowheads="1"/>
          </p:cNvSpPr>
          <p:nvPr/>
        </p:nvSpPr>
        <p:spPr bwMode="auto">
          <a:xfrm>
            <a:off x="4456113" y="989013"/>
            <a:ext cx="244475" cy="4718050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ea typeface="ＭＳ Ｐゴシック" pitchFamily="-110" charset="-128"/>
            </a:endParaRPr>
          </a:p>
        </p:txBody>
      </p:sp>
      <p:sp>
        <p:nvSpPr>
          <p:cNvPr id="51211" name="Rectangle 9"/>
          <p:cNvSpPr>
            <a:spLocks noChangeArrowheads="1"/>
          </p:cNvSpPr>
          <p:nvPr/>
        </p:nvSpPr>
        <p:spPr bwMode="auto">
          <a:xfrm>
            <a:off x="1876425" y="1004888"/>
            <a:ext cx="146050" cy="122237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ea typeface="ＭＳ Ｐゴシック" pitchFamily="-110" charset="-128"/>
            </a:endParaRPr>
          </a:p>
        </p:txBody>
      </p:sp>
      <p:sp>
        <p:nvSpPr>
          <p:cNvPr id="51212" name="Rectangle 10"/>
          <p:cNvSpPr>
            <a:spLocks noChangeArrowheads="1"/>
          </p:cNvSpPr>
          <p:nvPr/>
        </p:nvSpPr>
        <p:spPr bwMode="auto">
          <a:xfrm>
            <a:off x="1876425" y="2762250"/>
            <a:ext cx="146050" cy="122238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ea typeface="ＭＳ Ｐゴシック" pitchFamily="-110" charset="-128"/>
            </a:endParaRPr>
          </a:p>
        </p:txBody>
      </p:sp>
      <p:sp>
        <p:nvSpPr>
          <p:cNvPr id="51213" name="Rectangle 11"/>
          <p:cNvSpPr>
            <a:spLocks noChangeAspect="1" noChangeArrowheads="1"/>
          </p:cNvSpPr>
          <p:nvPr/>
        </p:nvSpPr>
        <p:spPr bwMode="auto">
          <a:xfrm>
            <a:off x="6105525" y="5976938"/>
            <a:ext cx="111125" cy="146050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ea typeface="ＭＳ Ｐゴシック" pitchFamily="-110" charset="-128"/>
            </a:endParaRPr>
          </a:p>
        </p:txBody>
      </p:sp>
      <p:sp>
        <p:nvSpPr>
          <p:cNvPr id="51214" name="Rectangle 12"/>
          <p:cNvSpPr>
            <a:spLocks noChangeAspect="1" noChangeArrowheads="1"/>
          </p:cNvSpPr>
          <p:nvPr/>
        </p:nvSpPr>
        <p:spPr bwMode="auto">
          <a:xfrm>
            <a:off x="3473450" y="5983288"/>
            <a:ext cx="111125" cy="146050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ea typeface="ＭＳ Ｐゴシック" pitchFamily="-110" charset="-128"/>
            </a:endParaRPr>
          </a:p>
        </p:txBody>
      </p:sp>
      <p:sp>
        <p:nvSpPr>
          <p:cNvPr id="51215" name="Rectangle 13"/>
          <p:cNvSpPr>
            <a:spLocks noChangeAspect="1" noChangeArrowheads="1"/>
          </p:cNvSpPr>
          <p:nvPr/>
        </p:nvSpPr>
        <p:spPr bwMode="auto">
          <a:xfrm>
            <a:off x="1876425" y="4957763"/>
            <a:ext cx="169863" cy="117475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ea typeface="ＭＳ Ｐゴシック" pitchFamily="-110" charset="-128"/>
            </a:endParaRPr>
          </a:p>
        </p:txBody>
      </p:sp>
      <p:sp>
        <p:nvSpPr>
          <p:cNvPr id="51216" name="Rectangle 14"/>
          <p:cNvSpPr>
            <a:spLocks noChangeArrowheads="1"/>
          </p:cNvSpPr>
          <p:nvPr/>
        </p:nvSpPr>
        <p:spPr bwMode="auto">
          <a:xfrm>
            <a:off x="1860550" y="4518025"/>
            <a:ext cx="146050" cy="122238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ea typeface="ＭＳ Ｐゴシック" pitchFamily="-110" charset="-128"/>
            </a:endParaRPr>
          </a:p>
        </p:txBody>
      </p:sp>
      <p:sp>
        <p:nvSpPr>
          <p:cNvPr id="51217" name="Rectangle 15"/>
          <p:cNvSpPr>
            <a:spLocks noChangeAspect="1" noChangeArrowheads="1"/>
          </p:cNvSpPr>
          <p:nvPr/>
        </p:nvSpPr>
        <p:spPr bwMode="auto">
          <a:xfrm>
            <a:off x="1844675" y="3211513"/>
            <a:ext cx="169863" cy="117475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ea typeface="ＭＳ Ｐゴシック" pitchFamily="-110" charset="-128"/>
            </a:endParaRPr>
          </a:p>
        </p:txBody>
      </p:sp>
      <p:sp>
        <p:nvSpPr>
          <p:cNvPr id="51218" name="Rectangle 16"/>
          <p:cNvSpPr>
            <a:spLocks noChangeAspect="1" noChangeArrowheads="1"/>
          </p:cNvSpPr>
          <p:nvPr/>
        </p:nvSpPr>
        <p:spPr bwMode="auto">
          <a:xfrm>
            <a:off x="1860550" y="1452563"/>
            <a:ext cx="169863" cy="117475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ea typeface="ＭＳ Ｐゴシック" pitchFamily="-110" charset="-128"/>
            </a:endParaRPr>
          </a:p>
        </p:txBody>
      </p:sp>
      <p:sp>
        <p:nvSpPr>
          <p:cNvPr id="51219" name="Text Box 17"/>
          <p:cNvSpPr txBox="1">
            <a:spLocks noChangeArrowheads="1"/>
          </p:cNvSpPr>
          <p:nvPr/>
        </p:nvSpPr>
        <p:spPr bwMode="auto">
          <a:xfrm>
            <a:off x="174625" y="1514475"/>
            <a:ext cx="1474788" cy="3270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1080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>
                <a:solidFill>
                  <a:schemeClr val="tx1"/>
                </a:solidFill>
                <a:ea typeface="ＭＳ Ｐゴシック" pitchFamily="-110" charset="-128"/>
              </a:rPr>
              <a:t>Genova-EG</a:t>
            </a:r>
          </a:p>
        </p:txBody>
      </p:sp>
      <p:sp>
        <p:nvSpPr>
          <p:cNvPr id="51220" name="Text Box 18"/>
          <p:cNvSpPr txBox="1">
            <a:spLocks noChangeArrowheads="1"/>
          </p:cNvSpPr>
          <p:nvPr/>
        </p:nvSpPr>
        <p:spPr bwMode="auto">
          <a:xfrm>
            <a:off x="182563" y="3263900"/>
            <a:ext cx="1474787" cy="3270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1080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>
                <a:solidFill>
                  <a:schemeClr val="tx1"/>
                </a:solidFill>
                <a:ea typeface="ＭＳ Ｐゴシック" pitchFamily="-110" charset="-128"/>
              </a:rPr>
              <a:t>Genova-EG</a:t>
            </a:r>
          </a:p>
        </p:txBody>
      </p:sp>
      <p:sp>
        <p:nvSpPr>
          <p:cNvPr id="51221" name="Text Box 19"/>
          <p:cNvSpPr txBox="1">
            <a:spLocks noChangeArrowheads="1"/>
          </p:cNvSpPr>
          <p:nvPr/>
        </p:nvSpPr>
        <p:spPr bwMode="auto">
          <a:xfrm>
            <a:off x="182563" y="5024438"/>
            <a:ext cx="1474787" cy="32702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1080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>
                <a:solidFill>
                  <a:schemeClr val="tx1"/>
                </a:solidFill>
                <a:ea typeface="ＭＳ Ｐゴシック" pitchFamily="-110" charset="-128"/>
              </a:rPr>
              <a:t>SI-DIS</a:t>
            </a:r>
          </a:p>
        </p:txBody>
      </p:sp>
      <p:sp>
        <p:nvSpPr>
          <p:cNvPr id="51222" name="Text Box 20"/>
          <p:cNvSpPr txBox="1">
            <a:spLocks noChangeArrowheads="1"/>
          </p:cNvSpPr>
          <p:nvPr/>
        </p:nvSpPr>
        <p:spPr bwMode="auto">
          <a:xfrm>
            <a:off x="7264400" y="1522413"/>
            <a:ext cx="1706563" cy="3270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1080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>
                <a:solidFill>
                  <a:schemeClr val="tx1"/>
                </a:solidFill>
                <a:ea typeface="ＭＳ Ｐゴシック" pitchFamily="-110" charset="-128"/>
              </a:rPr>
              <a:t>(e'</a:t>
            </a:r>
            <a:r>
              <a:rPr lang="en-US" sz="2000" b="0">
                <a:solidFill>
                  <a:schemeClr val="tx1"/>
                </a:solidFill>
                <a:latin typeface="Arial" charset="0"/>
                <a:ea typeface="ＭＳ Ｐゴシック" pitchFamily="-110" charset="-128"/>
              </a:rPr>
              <a:t>,</a:t>
            </a:r>
            <a:r>
              <a:rPr lang="en-US" sz="2000" b="0">
                <a:solidFill>
                  <a:schemeClr val="tx1"/>
                </a:solidFill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2000" b="0" baseline="30000">
                <a:solidFill>
                  <a:schemeClr val="tx1"/>
                </a:solidFill>
                <a:ea typeface="ＭＳ Ｐゴシック" pitchFamily="-110" charset="-128"/>
              </a:rPr>
              <a:t>+</a:t>
            </a:r>
            <a:r>
              <a:rPr lang="en-US" sz="2000" b="0">
                <a:solidFill>
                  <a:schemeClr val="tx1"/>
                </a:solidFill>
                <a:ea typeface="ＭＳ Ｐゴシック" pitchFamily="-110" charset="-128"/>
              </a:rPr>
              <a:t>) detected</a:t>
            </a:r>
          </a:p>
        </p:txBody>
      </p:sp>
      <p:sp>
        <p:nvSpPr>
          <p:cNvPr id="51223" name="Text Box 21"/>
          <p:cNvSpPr txBox="1">
            <a:spLocks noChangeArrowheads="1"/>
          </p:cNvSpPr>
          <p:nvPr/>
        </p:nvSpPr>
        <p:spPr bwMode="auto">
          <a:xfrm>
            <a:off x="7264400" y="3279775"/>
            <a:ext cx="1706563" cy="3270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1080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>
                <a:solidFill>
                  <a:schemeClr val="tx1"/>
                </a:solidFill>
                <a:ea typeface="ＭＳ Ｐゴシック" pitchFamily="-110" charset="-128"/>
              </a:rPr>
              <a:t>(e'</a:t>
            </a:r>
            <a:r>
              <a:rPr lang="en-US" sz="2000" b="0">
                <a:solidFill>
                  <a:schemeClr val="tx1"/>
                </a:solidFill>
                <a:latin typeface="Arial" charset="0"/>
                <a:ea typeface="ＭＳ Ｐゴシック" pitchFamily="-110" charset="-128"/>
              </a:rPr>
              <a:t>,</a:t>
            </a:r>
            <a:r>
              <a:rPr lang="en-US" sz="2000" b="0">
                <a:solidFill>
                  <a:schemeClr val="tx1"/>
                </a:solidFill>
                <a:ea typeface="ＭＳ Ｐゴシック" pitchFamily="-110" charset="-128"/>
              </a:rPr>
              <a:t>p) detected</a:t>
            </a:r>
          </a:p>
        </p:txBody>
      </p:sp>
      <p:sp>
        <p:nvSpPr>
          <p:cNvPr id="51224" name="Text Box 22"/>
          <p:cNvSpPr txBox="1">
            <a:spLocks noChangeArrowheads="1"/>
          </p:cNvSpPr>
          <p:nvPr/>
        </p:nvSpPr>
        <p:spPr bwMode="auto">
          <a:xfrm>
            <a:off x="7272338" y="5018088"/>
            <a:ext cx="1706562" cy="32702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1080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>
                <a:solidFill>
                  <a:schemeClr val="tx1"/>
                </a:solidFill>
                <a:ea typeface="ＭＳ Ｐゴシック" pitchFamily="-110" charset="-128"/>
              </a:rPr>
              <a:t>(e</a:t>
            </a:r>
            <a:r>
              <a:rPr lang="en-US" sz="2000" b="0">
                <a:solidFill>
                  <a:schemeClr val="tx1"/>
                </a:solidFill>
                <a:latin typeface="Arial" charset="0"/>
                <a:ea typeface="ＭＳ Ｐゴシック" pitchFamily="-110" charset="-128"/>
              </a:rPr>
              <a:t>’,</a:t>
            </a:r>
            <a:r>
              <a:rPr lang="en-US" sz="2000" b="0">
                <a:solidFill>
                  <a:schemeClr val="tx1"/>
                </a:solidFill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2000" b="0" baseline="30000">
                <a:solidFill>
                  <a:schemeClr val="tx1"/>
                </a:solidFill>
                <a:ea typeface="ＭＳ Ｐゴシック" pitchFamily="-110" charset="-128"/>
              </a:rPr>
              <a:t>+</a:t>
            </a:r>
            <a:r>
              <a:rPr lang="en-US" sz="2000" b="0">
                <a:solidFill>
                  <a:schemeClr val="tx1"/>
                </a:solidFill>
                <a:ea typeface="ＭＳ Ｐゴシック" pitchFamily="-110" charset="-128"/>
              </a:rPr>
              <a:t>) detected</a:t>
            </a:r>
          </a:p>
        </p:txBody>
      </p:sp>
      <p:graphicFrame>
        <p:nvGraphicFramePr>
          <p:cNvPr id="1416253" name="Group 61"/>
          <p:cNvGraphicFramePr>
            <a:graphicFrameLocks noGrp="1"/>
          </p:cNvGraphicFramePr>
          <p:nvPr/>
        </p:nvGraphicFramePr>
        <p:xfrm>
          <a:off x="193675" y="4518025"/>
          <a:ext cx="6829425" cy="1554408"/>
        </p:xfrm>
        <a:graphic>
          <a:graphicData uri="http://schemas.openxmlformats.org/drawingml/2006/table">
            <a:tbl>
              <a:tblPr/>
              <a:tblGrid>
                <a:gridCol w="908050"/>
                <a:gridCol w="2057400"/>
                <a:gridCol w="1862138"/>
                <a:gridCol w="2001837"/>
              </a:tblGrid>
              <a:tr h="3656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(E,Q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(5.75 GeV, 3 GeV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(11 GeV, 3 GeV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(11 GeV, 12 GeV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961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4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4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p</a:t>
                      </a:r>
                      <a:r>
                        <a:rPr kumimoji="0" lang="en-US" sz="2000" b="0" i="0" u="none" strike="noStrike" cap="none" normalizeH="0" baseline="4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1.41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Symbol" pitchFamily="18" charset="2"/>
                        </a:rPr>
                        <a:t>*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6.26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Symbol" pitchFamily="18" charset="2"/>
                        </a:rPr>
                        <a:t>*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5.18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Symbol" pitchFamily="18" charset="2"/>
                        </a:rPr>
                        <a:t>*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961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4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</a:t>
                      </a:r>
                      <a:r>
                        <a:rPr kumimoji="0" lang="en-US" sz="2000" b="0" i="0" u="none" strike="noStrike" cap="none" normalizeH="0" baseline="4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p</a:t>
                      </a:r>
                      <a:r>
                        <a:rPr kumimoji="0" lang="en-US" sz="1400" b="0" i="0" u="none" strike="noStrike" cap="none" normalizeH="0" baseline="5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0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4.65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Symbol" pitchFamily="18" charset="2"/>
                        </a:rPr>
                        <a:t>*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1.45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Symbol" pitchFamily="18" charset="2"/>
                        </a:rPr>
                        <a:t>*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961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4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</a:t>
                      </a:r>
                      <a:r>
                        <a:rPr kumimoji="0" lang="en-US" sz="2000" b="0" i="0" u="none" strike="noStrike" cap="none" normalizeH="0" baseline="4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h</a:t>
                      </a:r>
                      <a:endParaRPr kumimoji="0" lang="en-US" sz="2000" b="0" i="0" u="none" strike="noStrike" cap="none" normalizeH="0" baseline="4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1.72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Symbol" pitchFamily="18" charset="2"/>
                        </a:rPr>
                        <a:t>*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1.77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Symbol" pitchFamily="18" charset="2"/>
                        </a:rPr>
                        <a:t>*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51252" name="Text Box 51"/>
          <p:cNvSpPr txBox="1">
            <a:spLocks noChangeArrowheads="1"/>
          </p:cNvSpPr>
          <p:nvPr/>
        </p:nvSpPr>
        <p:spPr bwMode="auto">
          <a:xfrm>
            <a:off x="7272338" y="4979988"/>
            <a:ext cx="1698625" cy="57943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A50021"/>
                </a:solidFill>
                <a:ea typeface="ＭＳ Ｐゴシック" pitchFamily="-110" charset="-128"/>
              </a:rPr>
              <a:t>60 days</a:t>
            </a:r>
          </a:p>
        </p:txBody>
      </p:sp>
      <p:sp>
        <p:nvSpPr>
          <p:cNvPr id="51253" name="Text Box 52"/>
          <p:cNvSpPr txBox="1">
            <a:spLocks noChangeArrowheads="1"/>
          </p:cNvSpPr>
          <p:nvPr/>
        </p:nvSpPr>
        <p:spPr bwMode="auto">
          <a:xfrm>
            <a:off x="1169988" y="6046788"/>
            <a:ext cx="57800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600" b="0">
                <a:solidFill>
                  <a:schemeClr val="tx1"/>
                </a:solidFill>
                <a:ea typeface="ＭＳ Ｐゴシック" pitchFamily="-110" charset="-128"/>
              </a:rPr>
              <a:t>L=10</a:t>
            </a:r>
            <a:r>
              <a:rPr lang="en-US" sz="1600" b="0" baseline="30000">
                <a:solidFill>
                  <a:schemeClr val="tx1"/>
                </a:solidFill>
                <a:ea typeface="ＭＳ Ｐゴシック" pitchFamily="-110" charset="-128"/>
              </a:rPr>
              <a:t>35</a:t>
            </a:r>
            <a:r>
              <a:rPr lang="en-US" sz="1600" b="0">
                <a:solidFill>
                  <a:schemeClr val="tx1"/>
                </a:solidFill>
                <a:ea typeface="ＭＳ Ｐゴシック" pitchFamily="-110" charset="-128"/>
              </a:rPr>
              <a:t> cm</a:t>
            </a:r>
            <a:r>
              <a:rPr lang="en-US" sz="1600" b="0" baseline="30000">
                <a:solidFill>
                  <a:schemeClr val="tx1"/>
                </a:solidFill>
                <a:ea typeface="ＭＳ Ｐゴシック" pitchFamily="-110" charset="-128"/>
              </a:rPr>
              <a:t>-2</a:t>
            </a:r>
            <a:r>
              <a:rPr lang="en-US" sz="1600" b="0">
                <a:solidFill>
                  <a:schemeClr val="tx1"/>
                </a:solidFill>
                <a:ea typeface="ＭＳ Ｐゴシック" pitchFamily="-110" charset="-128"/>
              </a:rPr>
              <a:t> sec</a:t>
            </a:r>
            <a:r>
              <a:rPr lang="en-US" sz="1600" b="0" baseline="30000">
                <a:solidFill>
                  <a:schemeClr val="tx1"/>
                </a:solidFill>
                <a:ea typeface="ＭＳ Ｐゴシック" pitchFamily="-110" charset="-128"/>
              </a:rPr>
              <a:t>-1</a:t>
            </a:r>
            <a:r>
              <a:rPr lang="en-US" sz="1600" b="0">
                <a:solidFill>
                  <a:schemeClr val="tx1"/>
                </a:solidFill>
                <a:ea typeface="ＭＳ Ｐゴシック" pitchFamily="-110" charset="-128"/>
              </a:rPr>
              <a:t>, W=1535 GeV, </a:t>
            </a:r>
            <a:r>
              <a:rPr lang="en-US" sz="1600" b="0">
                <a:solidFill>
                  <a:schemeClr val="tx1"/>
                </a:solidFill>
                <a:ea typeface="ＭＳ Ｐゴシック" pitchFamily="-110" charset="-128"/>
                <a:sym typeface="Symbol" pitchFamily="18" charset="2"/>
              </a:rPr>
              <a:t>W= 0.100 GeV, Q</a:t>
            </a:r>
            <a:r>
              <a:rPr lang="en-US" sz="1600" b="0" baseline="30000">
                <a:solidFill>
                  <a:schemeClr val="tx1"/>
                </a:solidFill>
                <a:ea typeface="ＭＳ Ｐゴシック" pitchFamily="-110" charset="-128"/>
                <a:sym typeface="Symbol" pitchFamily="18" charset="2"/>
              </a:rPr>
              <a:t>2</a:t>
            </a:r>
            <a:r>
              <a:rPr lang="en-US" sz="1600" b="0">
                <a:solidFill>
                  <a:schemeClr val="tx1"/>
                </a:solidFill>
                <a:ea typeface="ＭＳ Ｐゴシック" pitchFamily="-110" charset="-128"/>
                <a:sym typeface="Symbol" pitchFamily="18" charset="2"/>
              </a:rPr>
              <a:t> = 0.5 GeV</a:t>
            </a:r>
            <a:r>
              <a:rPr lang="en-US" sz="1600" b="0" baseline="30000">
                <a:solidFill>
                  <a:schemeClr val="tx1"/>
                </a:solidFill>
                <a:ea typeface="ＭＳ Ｐゴシック" pitchFamily="-110" charset="-128"/>
                <a:sym typeface="Symbol" pitchFamily="18" charset="2"/>
              </a:rPr>
              <a:t>2</a:t>
            </a:r>
            <a:endParaRPr lang="en-US" sz="1600" b="0" baseline="-25000">
              <a:solidFill>
                <a:schemeClr val="tx1"/>
              </a:solidFill>
              <a:ea typeface="ＭＳ Ｐゴシック" pitchFamily="-110" charset="-128"/>
              <a:sym typeface="Symbol" pitchFamily="18" charset="2"/>
            </a:endParaRPr>
          </a:p>
        </p:txBody>
      </p:sp>
      <p:sp>
        <p:nvSpPr>
          <p:cNvPr id="2" name="Text Box 51"/>
          <p:cNvSpPr txBox="1">
            <a:spLocks noChangeArrowheads="1"/>
          </p:cNvSpPr>
          <p:nvPr/>
        </p:nvSpPr>
        <p:spPr bwMode="auto">
          <a:xfrm>
            <a:off x="7272338" y="4649788"/>
            <a:ext cx="1698625" cy="13112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ea typeface="ＭＳ Ｐゴシック" pitchFamily="-110" charset="-128"/>
              </a:rPr>
              <a:t>40 days</a:t>
            </a:r>
          </a:p>
          <a:p>
            <a:pPr>
              <a:spcBef>
                <a:spcPct val="50000"/>
              </a:spcBef>
            </a:pPr>
            <a:r>
              <a:rPr lang="en-US" sz="3200">
                <a:ea typeface="ＭＳ Ｐゴシック" pitchFamily="-110" charset="-128"/>
              </a:rPr>
              <a:t>PAC35</a:t>
            </a:r>
          </a:p>
        </p:txBody>
      </p:sp>
    </p:spTree>
    <p:extLst>
      <p:ext uri="{BB962C8B-B14F-4D97-AF65-F5344CB8AC3E}">
        <p14:creationId xmlns:p14="http://schemas.microsoft.com/office/powerpoint/2010/main" val="2357877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9824684F-0C74-4C05-B988-F43AB2A967B4}" type="slidenum">
              <a:rPr lang="fr-FR" sz="1200" b="0"/>
              <a:pPr/>
              <a:t>55</a:t>
            </a:fld>
            <a:endParaRPr lang="fr-FR" sz="1200" b="0"/>
          </a:p>
        </p:txBody>
      </p:sp>
      <p:pic>
        <p:nvPicPr>
          <p:cNvPr id="117863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787400"/>
            <a:ext cx="2925763" cy="565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tangle 6"/>
          <p:cNvSpPr>
            <a:spLocks noChangeArrowheads="1"/>
          </p:cNvSpPr>
          <p:nvPr/>
        </p:nvSpPr>
        <p:spPr bwMode="auto">
          <a:xfrm>
            <a:off x="0" y="0"/>
            <a:ext cx="91440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/>
          <a:p>
            <a:r>
              <a:rPr lang="en-US" sz="3600">
                <a:ea typeface="ＭＳ Ｐゴシック" pitchFamily="-110" charset="-128"/>
              </a:rPr>
              <a:t>Kinematic Coverage of CLAS12</a:t>
            </a:r>
          </a:p>
        </p:txBody>
      </p:sp>
      <p:sp>
        <p:nvSpPr>
          <p:cNvPr id="1178631" name="Text Box 7"/>
          <p:cNvSpPr txBox="1">
            <a:spLocks noChangeArrowheads="1"/>
          </p:cNvSpPr>
          <p:nvPr/>
        </p:nvSpPr>
        <p:spPr bwMode="auto">
          <a:xfrm>
            <a:off x="1873250" y="715963"/>
            <a:ext cx="1698625" cy="579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993366"/>
                </a:solidFill>
                <a:ea typeface="ＭＳ Ｐゴシック" pitchFamily="-110" charset="-128"/>
              </a:rPr>
              <a:t>60 days</a:t>
            </a:r>
          </a:p>
        </p:txBody>
      </p:sp>
      <p:sp>
        <p:nvSpPr>
          <p:cNvPr id="1178632" name="Text Box 8"/>
          <p:cNvSpPr txBox="1">
            <a:spLocks noChangeArrowheads="1"/>
          </p:cNvSpPr>
          <p:nvPr/>
        </p:nvSpPr>
        <p:spPr bwMode="auto">
          <a:xfrm>
            <a:off x="198438" y="1390650"/>
            <a:ext cx="5305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800" b="0">
                <a:solidFill>
                  <a:srgbClr val="993366"/>
                </a:solidFill>
                <a:ea typeface="ＭＳ Ｐゴシック" pitchFamily="-110" charset="-128"/>
              </a:rPr>
              <a:t>L= 10</a:t>
            </a:r>
            <a:r>
              <a:rPr lang="en-US" sz="1800" b="0" baseline="30000">
                <a:solidFill>
                  <a:srgbClr val="993366"/>
                </a:solidFill>
                <a:ea typeface="ＭＳ Ｐゴシック" pitchFamily="-110" charset="-128"/>
              </a:rPr>
              <a:t>35</a:t>
            </a:r>
            <a:r>
              <a:rPr lang="en-US" sz="1800" b="0">
                <a:solidFill>
                  <a:srgbClr val="993366"/>
                </a:solidFill>
                <a:ea typeface="ＭＳ Ｐゴシック" pitchFamily="-110" charset="-128"/>
              </a:rPr>
              <a:t> cm</a:t>
            </a:r>
            <a:r>
              <a:rPr lang="en-US" sz="1800" b="0" baseline="30000">
                <a:solidFill>
                  <a:srgbClr val="993366"/>
                </a:solidFill>
                <a:ea typeface="ＭＳ Ｐゴシック" pitchFamily="-110" charset="-128"/>
              </a:rPr>
              <a:t>-2</a:t>
            </a:r>
            <a:r>
              <a:rPr lang="en-US" sz="1800" b="0">
                <a:solidFill>
                  <a:srgbClr val="993366"/>
                </a:solidFill>
                <a:ea typeface="ＭＳ Ｐゴシック" pitchFamily="-110" charset="-128"/>
              </a:rPr>
              <a:t> sec</a:t>
            </a:r>
            <a:r>
              <a:rPr lang="en-US" sz="1800" b="0" baseline="30000">
                <a:solidFill>
                  <a:srgbClr val="993366"/>
                </a:solidFill>
                <a:ea typeface="ＭＳ Ｐゴシック" pitchFamily="-110" charset="-128"/>
              </a:rPr>
              <a:t>-1</a:t>
            </a:r>
            <a:r>
              <a:rPr lang="en-US" sz="1800" b="0">
                <a:solidFill>
                  <a:srgbClr val="993366"/>
                </a:solidFill>
                <a:ea typeface="ＭＳ Ｐゴシック" pitchFamily="-110" charset="-128"/>
              </a:rPr>
              <a:t>,  </a:t>
            </a:r>
            <a:r>
              <a:rPr lang="en-US" sz="1800" b="0">
                <a:solidFill>
                  <a:srgbClr val="993366"/>
                </a:solidFill>
                <a:ea typeface="ＭＳ Ｐゴシック" pitchFamily="-110" charset="-128"/>
                <a:sym typeface="Symbol" pitchFamily="18" charset="2"/>
              </a:rPr>
              <a:t>W = 0.025 GeV,  Q</a:t>
            </a:r>
            <a:r>
              <a:rPr lang="en-US" sz="1800" b="0" baseline="30000">
                <a:solidFill>
                  <a:srgbClr val="993366"/>
                </a:solidFill>
                <a:ea typeface="ＭＳ Ｐゴシック" pitchFamily="-110" charset="-128"/>
                <a:sym typeface="Symbol" pitchFamily="18" charset="2"/>
              </a:rPr>
              <a:t>2</a:t>
            </a:r>
            <a:r>
              <a:rPr lang="en-US" sz="1800" b="0">
                <a:solidFill>
                  <a:srgbClr val="993366"/>
                </a:solidFill>
                <a:ea typeface="ＭＳ Ｐゴシック" pitchFamily="-110" charset="-128"/>
                <a:sym typeface="Symbol" pitchFamily="18" charset="2"/>
              </a:rPr>
              <a:t> = 0.5 GeV</a:t>
            </a:r>
            <a:r>
              <a:rPr lang="en-US" sz="1800" b="0" baseline="30000">
                <a:solidFill>
                  <a:srgbClr val="993366"/>
                </a:solidFill>
                <a:ea typeface="ＭＳ Ｐゴシック" pitchFamily="-110" charset="-128"/>
                <a:sym typeface="Symbol" pitchFamily="18" charset="2"/>
              </a:rPr>
              <a:t>2</a:t>
            </a:r>
            <a:endParaRPr lang="en-US" sz="1800" b="0" baseline="-25000">
              <a:solidFill>
                <a:srgbClr val="993366"/>
              </a:solidFill>
              <a:ea typeface="ＭＳ Ｐゴシック" pitchFamily="-110" charset="-128"/>
              <a:sym typeface="Symbol" pitchFamily="18" charset="2"/>
            </a:endParaRPr>
          </a:p>
        </p:txBody>
      </p:sp>
      <p:sp>
        <p:nvSpPr>
          <p:cNvPr id="54279" name="Text Box 9"/>
          <p:cNvSpPr txBox="1">
            <a:spLocks noChangeArrowheads="1"/>
          </p:cNvSpPr>
          <p:nvPr/>
        </p:nvSpPr>
        <p:spPr bwMode="auto">
          <a:xfrm>
            <a:off x="174625" y="1920875"/>
            <a:ext cx="1474788" cy="327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1080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>
                <a:ea typeface="ＭＳ Ｐゴシック" pitchFamily="-110" charset="-128"/>
              </a:rPr>
              <a:t>Genova-EG</a:t>
            </a:r>
          </a:p>
        </p:txBody>
      </p:sp>
      <p:sp>
        <p:nvSpPr>
          <p:cNvPr id="54280" name="Text Box 10"/>
          <p:cNvSpPr txBox="1">
            <a:spLocks noChangeArrowheads="1"/>
          </p:cNvSpPr>
          <p:nvPr/>
        </p:nvSpPr>
        <p:spPr bwMode="auto">
          <a:xfrm>
            <a:off x="3278188" y="1914525"/>
            <a:ext cx="2201862" cy="327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1080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>
                <a:ea typeface="ＭＳ Ｐゴシック" pitchFamily="-110" charset="-128"/>
              </a:rPr>
              <a:t>(e</a:t>
            </a:r>
            <a:r>
              <a:rPr lang="en-US" sz="2000" b="0">
                <a:latin typeface="Arial" charset="0"/>
                <a:ea typeface="ＭＳ Ｐゴシック" pitchFamily="-110" charset="-128"/>
              </a:rPr>
              <a:t>’,</a:t>
            </a:r>
            <a:r>
              <a:rPr lang="en-US" sz="2000" b="0">
                <a:ea typeface="ＭＳ Ｐゴシック" pitchFamily="-110" charset="-128"/>
              </a:rPr>
              <a:t>p</a:t>
            </a:r>
            <a:r>
              <a:rPr lang="en-US" sz="2000" b="0"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2000" b="0" baseline="30000">
                <a:latin typeface="Symbol" pitchFamily="18" charset="2"/>
                <a:ea typeface="ＭＳ Ｐゴシック" pitchFamily="-110" charset="-128"/>
              </a:rPr>
              <a:t>+</a:t>
            </a:r>
            <a:r>
              <a:rPr lang="en-US" sz="2000" b="0"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2000" b="0" baseline="30000">
                <a:latin typeface="Symbol" pitchFamily="18" charset="2"/>
                <a:ea typeface="ＭＳ Ｐゴシック" pitchFamily="-110" charset="-128"/>
              </a:rPr>
              <a:t>-</a:t>
            </a:r>
            <a:r>
              <a:rPr lang="en-US" sz="2000" b="0">
                <a:ea typeface="ＭＳ Ｐゴシック" pitchFamily="-110" charset="-128"/>
              </a:rPr>
              <a:t>) detected</a:t>
            </a:r>
          </a:p>
        </p:txBody>
      </p:sp>
      <p:grpSp>
        <p:nvGrpSpPr>
          <p:cNvPr id="1691657" name="Group 9"/>
          <p:cNvGrpSpPr>
            <a:grpSpLocks/>
          </p:cNvGrpSpPr>
          <p:nvPr/>
        </p:nvGrpSpPr>
        <p:grpSpPr bwMode="auto">
          <a:xfrm>
            <a:off x="77788" y="2438400"/>
            <a:ext cx="4368800" cy="3910013"/>
            <a:chOff x="49" y="1536"/>
            <a:chExt cx="2752" cy="2463"/>
          </a:xfrm>
        </p:grpSpPr>
        <p:grpSp>
          <p:nvGrpSpPr>
            <p:cNvPr id="54291" name="Group 2"/>
            <p:cNvGrpSpPr>
              <a:grpSpLocks/>
            </p:cNvGrpSpPr>
            <p:nvPr/>
          </p:nvGrpSpPr>
          <p:grpSpPr bwMode="auto">
            <a:xfrm>
              <a:off x="49" y="1536"/>
              <a:ext cx="2752" cy="2463"/>
              <a:chOff x="49" y="1536"/>
              <a:chExt cx="2752" cy="2463"/>
            </a:xfrm>
          </p:grpSpPr>
          <p:pic>
            <p:nvPicPr>
              <p:cNvPr id="54293" name="Picture 3" descr="q2vsweff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" y="1536"/>
                <a:ext cx="2507" cy="23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294" name="Text Box 4"/>
              <p:cNvSpPr txBox="1">
                <a:spLocks noChangeArrowheads="1"/>
              </p:cNvSpPr>
              <p:nvPr/>
            </p:nvSpPr>
            <p:spPr bwMode="auto">
              <a:xfrm>
                <a:off x="1318" y="3768"/>
                <a:ext cx="1156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/>
                <a:r>
                  <a:rPr lang="en-US" sz="1800" b="0">
                    <a:solidFill>
                      <a:schemeClr val="tx1"/>
                    </a:solidFill>
                    <a:latin typeface="Arial" charset="0"/>
                    <a:ea typeface="ＭＳ Ｐゴシック" pitchFamily="-110" charset="-128"/>
                  </a:rPr>
                  <a:t>            </a:t>
                </a:r>
                <a:r>
                  <a:rPr lang="en-US" sz="1800" b="0">
                    <a:solidFill>
                      <a:schemeClr val="tx1"/>
                    </a:solidFill>
                    <a:ea typeface="ＭＳ Ｐゴシック" pitchFamily="-110" charset="-128"/>
                  </a:rPr>
                  <a:t>W  GeV</a:t>
                </a:r>
              </a:p>
            </p:txBody>
          </p:sp>
          <p:sp>
            <p:nvSpPr>
              <p:cNvPr id="54295" name="Text Box 5"/>
              <p:cNvSpPr txBox="1">
                <a:spLocks noChangeArrowheads="1"/>
              </p:cNvSpPr>
              <p:nvPr/>
            </p:nvSpPr>
            <p:spPr bwMode="auto">
              <a:xfrm rot="-5400000">
                <a:off x="-159" y="1838"/>
                <a:ext cx="64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>
                    <a:solidFill>
                      <a:srgbClr val="333399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/>
                <a:r>
                  <a:rPr lang="en-US" sz="1800" b="0">
                    <a:solidFill>
                      <a:schemeClr val="tx1"/>
                    </a:solidFill>
                    <a:ea typeface="ＭＳ Ｐゴシック" pitchFamily="-110" charset="-128"/>
                  </a:rPr>
                  <a:t>Q</a:t>
                </a:r>
                <a:r>
                  <a:rPr lang="en-US" sz="1800" b="0" baseline="30000">
                    <a:solidFill>
                      <a:schemeClr val="tx1"/>
                    </a:solidFill>
                    <a:ea typeface="ＭＳ Ｐゴシック" pitchFamily="-110" charset="-128"/>
                  </a:rPr>
                  <a:t>2 </a:t>
                </a:r>
                <a:r>
                  <a:rPr lang="en-US" sz="1800" b="0">
                    <a:solidFill>
                      <a:schemeClr val="tx1"/>
                    </a:solidFill>
                    <a:ea typeface="ＭＳ Ｐゴシック" pitchFamily="-110" charset="-128"/>
                  </a:rPr>
                  <a:t> GeV</a:t>
                </a:r>
                <a:r>
                  <a:rPr lang="en-US" sz="1800" b="0" baseline="30000">
                    <a:solidFill>
                      <a:schemeClr val="tx1"/>
                    </a:solidFill>
                    <a:ea typeface="ＭＳ Ｐゴシック" pitchFamily="-110" charset="-128"/>
                  </a:rPr>
                  <a:t>2</a:t>
                </a:r>
              </a:p>
            </p:txBody>
          </p:sp>
        </p:grpSp>
        <p:sp>
          <p:nvSpPr>
            <p:cNvPr id="54292" name="Line 14"/>
            <p:cNvSpPr>
              <a:spLocks noChangeShapeType="1"/>
            </p:cNvSpPr>
            <p:nvPr/>
          </p:nvSpPr>
          <p:spPr bwMode="auto">
            <a:xfrm flipV="1">
              <a:off x="403" y="2637"/>
              <a:ext cx="2153" cy="0"/>
            </a:xfrm>
            <a:prstGeom prst="line">
              <a:avLst/>
            </a:prstGeom>
            <a:noFill/>
            <a:ln w="25400">
              <a:solidFill>
                <a:srgbClr val="99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0" bIns="0" anchor="ctr"/>
            <a:lstStyle/>
            <a:p>
              <a:endParaRPr lang="en-US"/>
            </a:p>
          </p:txBody>
        </p:sp>
      </p:grpSp>
      <p:pic>
        <p:nvPicPr>
          <p:cNvPr id="1178638" name="Picture 14" descr="11gev_eff02_even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844675"/>
            <a:ext cx="4887913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91664" name="Group 16"/>
          <p:cNvGrpSpPr>
            <a:grpSpLocks/>
          </p:cNvGrpSpPr>
          <p:nvPr/>
        </p:nvGrpSpPr>
        <p:grpSpPr bwMode="auto">
          <a:xfrm>
            <a:off x="6862763" y="873125"/>
            <a:ext cx="1898650" cy="5321300"/>
            <a:chOff x="4323" y="550"/>
            <a:chExt cx="1196" cy="3352"/>
          </a:xfrm>
        </p:grpSpPr>
        <p:sp>
          <p:nvSpPr>
            <p:cNvPr id="54284" name="Line 17"/>
            <p:cNvSpPr>
              <a:spLocks noChangeShapeType="1"/>
            </p:cNvSpPr>
            <p:nvPr/>
          </p:nvSpPr>
          <p:spPr bwMode="auto">
            <a:xfrm>
              <a:off x="4909" y="550"/>
              <a:ext cx="0" cy="1610"/>
            </a:xfrm>
            <a:prstGeom prst="line">
              <a:avLst/>
            </a:prstGeom>
            <a:noFill/>
            <a:ln w="25400">
              <a:solidFill>
                <a:srgbClr val="99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54285" name="Line 18"/>
            <p:cNvSpPr>
              <a:spLocks noChangeShapeType="1"/>
            </p:cNvSpPr>
            <p:nvPr/>
          </p:nvSpPr>
          <p:spPr bwMode="auto">
            <a:xfrm>
              <a:off x="4903" y="2292"/>
              <a:ext cx="0" cy="1610"/>
            </a:xfrm>
            <a:prstGeom prst="line">
              <a:avLst/>
            </a:prstGeom>
            <a:noFill/>
            <a:ln w="25400">
              <a:solidFill>
                <a:srgbClr val="99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54286" name="Text Box 19"/>
            <p:cNvSpPr txBox="1">
              <a:spLocks noChangeArrowheads="1"/>
            </p:cNvSpPr>
            <p:nvPr/>
          </p:nvSpPr>
          <p:spPr bwMode="auto">
            <a:xfrm>
              <a:off x="4323" y="1654"/>
              <a:ext cx="63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1600" b="0">
                  <a:solidFill>
                    <a:srgbClr val="993366"/>
                  </a:solidFill>
                  <a:ea typeface="ＭＳ Ｐゴシック" pitchFamily="-110" charset="-128"/>
                </a:rPr>
                <a:t>2</a:t>
              </a:r>
              <a:r>
                <a:rPr lang="en-US" sz="1600" b="0">
                  <a:solidFill>
                    <a:srgbClr val="993366"/>
                  </a:solidFill>
                  <a:latin typeface="Symbol" pitchFamily="18" charset="2"/>
                  <a:ea typeface="ＭＳ Ｐゴシック" pitchFamily="-110" charset="-128"/>
                </a:rPr>
                <a:t>p</a:t>
              </a:r>
              <a:r>
                <a:rPr lang="en-US" sz="1600" b="0">
                  <a:solidFill>
                    <a:srgbClr val="993366"/>
                  </a:solidFill>
                  <a:ea typeface="ＭＳ Ｐゴシック" pitchFamily="-110" charset="-128"/>
                </a:rPr>
                <a:t> limit &gt;</a:t>
              </a:r>
            </a:p>
          </p:txBody>
        </p:sp>
        <p:sp>
          <p:nvSpPr>
            <p:cNvPr id="54287" name="Text Box 20"/>
            <p:cNvSpPr txBox="1">
              <a:spLocks noChangeArrowheads="1"/>
            </p:cNvSpPr>
            <p:nvPr/>
          </p:nvSpPr>
          <p:spPr bwMode="auto">
            <a:xfrm>
              <a:off x="4888" y="1654"/>
              <a:ext cx="63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1600" b="0">
                  <a:ea typeface="ＭＳ Ｐゴシック" pitchFamily="-110" charset="-128"/>
                </a:rPr>
                <a:t>1</a:t>
              </a:r>
              <a:r>
                <a:rPr lang="en-US" sz="1600" b="0">
                  <a:latin typeface="Symbol" pitchFamily="18" charset="2"/>
                  <a:ea typeface="ＭＳ Ｐゴシック" pitchFamily="-110" charset="-128"/>
                </a:rPr>
                <a:t>p</a:t>
              </a:r>
              <a:r>
                <a:rPr lang="en-US" sz="1600" b="0">
                  <a:ea typeface="ＭＳ Ｐゴシック" pitchFamily="-110" charset="-128"/>
                </a:rPr>
                <a:t> limit &gt;</a:t>
              </a:r>
            </a:p>
          </p:txBody>
        </p:sp>
        <p:sp>
          <p:nvSpPr>
            <p:cNvPr id="54288" name="Text Box 21"/>
            <p:cNvSpPr txBox="1">
              <a:spLocks noChangeArrowheads="1"/>
            </p:cNvSpPr>
            <p:nvPr/>
          </p:nvSpPr>
          <p:spPr bwMode="auto">
            <a:xfrm>
              <a:off x="4323" y="2734"/>
              <a:ext cx="63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1600" b="0">
                  <a:solidFill>
                    <a:srgbClr val="993366"/>
                  </a:solidFill>
                  <a:ea typeface="ＭＳ Ｐゴシック" pitchFamily="-110" charset="-128"/>
                </a:rPr>
                <a:t>2</a:t>
              </a:r>
              <a:r>
                <a:rPr lang="en-US" sz="1600" b="0">
                  <a:solidFill>
                    <a:srgbClr val="993366"/>
                  </a:solidFill>
                  <a:latin typeface="Symbol" pitchFamily="18" charset="2"/>
                  <a:ea typeface="ＭＳ Ｐゴシック" pitchFamily="-110" charset="-128"/>
                </a:rPr>
                <a:t>p</a:t>
              </a:r>
              <a:r>
                <a:rPr lang="en-US" sz="1600" b="0">
                  <a:solidFill>
                    <a:srgbClr val="993366"/>
                  </a:solidFill>
                  <a:ea typeface="ＭＳ Ｐゴシック" pitchFamily="-110" charset="-128"/>
                </a:rPr>
                <a:t> limit &gt;</a:t>
              </a:r>
            </a:p>
          </p:txBody>
        </p:sp>
        <p:sp>
          <p:nvSpPr>
            <p:cNvPr id="54289" name="Text Box 22"/>
            <p:cNvSpPr txBox="1">
              <a:spLocks noChangeArrowheads="1"/>
            </p:cNvSpPr>
            <p:nvPr/>
          </p:nvSpPr>
          <p:spPr bwMode="auto">
            <a:xfrm>
              <a:off x="4888" y="2734"/>
              <a:ext cx="63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1600" b="0">
                  <a:ea typeface="ＭＳ Ｐゴシック" pitchFamily="-110" charset="-128"/>
                </a:rPr>
                <a:t>1</a:t>
              </a:r>
              <a:r>
                <a:rPr lang="en-US" sz="1600" b="0">
                  <a:latin typeface="Symbol" pitchFamily="18" charset="2"/>
                  <a:ea typeface="ＭＳ Ｐゴシック" pitchFamily="-110" charset="-128"/>
                </a:rPr>
                <a:t>p</a:t>
              </a:r>
              <a:r>
                <a:rPr lang="en-US" sz="1600" b="0">
                  <a:ea typeface="ＭＳ Ｐゴシック" pitchFamily="-110" charset="-128"/>
                </a:rPr>
                <a:t> limit &gt;</a:t>
              </a:r>
            </a:p>
          </p:txBody>
        </p:sp>
        <p:sp>
          <p:nvSpPr>
            <p:cNvPr id="54290" name="Text Box 23"/>
            <p:cNvSpPr txBox="1">
              <a:spLocks noChangeArrowheads="1"/>
            </p:cNvSpPr>
            <p:nvPr/>
          </p:nvSpPr>
          <p:spPr bwMode="auto">
            <a:xfrm>
              <a:off x="4882" y="3094"/>
              <a:ext cx="63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1600" b="0">
                  <a:ea typeface="ＭＳ Ｐゴシック" pitchFamily="-110" charset="-128"/>
                </a:rPr>
                <a:t>1</a:t>
              </a:r>
              <a:r>
                <a:rPr lang="en-US" sz="1600" b="0">
                  <a:latin typeface="Symbol" pitchFamily="18" charset="2"/>
                  <a:ea typeface="ＭＳ Ｐゴシック" pitchFamily="-110" charset="-128"/>
                </a:rPr>
                <a:t>h</a:t>
              </a:r>
              <a:r>
                <a:rPr lang="en-US" sz="1600" b="0">
                  <a:ea typeface="ＭＳ Ｐゴシック" pitchFamily="-110" charset="-128"/>
                </a:rPr>
                <a:t> limit &gt;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91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91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78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78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78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8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78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78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78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78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91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91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9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8631" grpId="0" animBg="1"/>
      <p:bldP spid="117863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2620454D-4791-49E4-9A1E-87855DA04F23}" type="slidenum">
              <a:rPr lang="fr-FR" sz="1200" b="0"/>
              <a:pPr/>
              <a:t>56</a:t>
            </a:fld>
            <a:endParaRPr lang="fr-FR" sz="1200" b="0"/>
          </a:p>
        </p:txBody>
      </p:sp>
      <p:sp>
        <p:nvSpPr>
          <p:cNvPr id="55299" name="Text Box 23"/>
          <p:cNvSpPr txBox="1">
            <a:spLocks noChangeArrowheads="1"/>
          </p:cNvSpPr>
          <p:nvPr/>
        </p:nvSpPr>
        <p:spPr bwMode="auto">
          <a:xfrm>
            <a:off x="0" y="5715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sz="2400" b="0" dirty="0">
                <a:ea typeface="ＭＳ Ｐゴシック" pitchFamily="-110" charset="-128"/>
              </a:rPr>
              <a:t>Anticipated N* </a:t>
            </a:r>
            <a:r>
              <a:rPr lang="en-US" sz="2400" b="0" dirty="0" err="1">
                <a:ea typeface="ＭＳ Ｐゴシック" pitchFamily="-110" charset="-128"/>
              </a:rPr>
              <a:t>Electrocouplings</a:t>
            </a:r>
            <a:r>
              <a:rPr lang="en-US" sz="2400" b="0" dirty="0">
                <a:ea typeface="ＭＳ Ｐゴシック" pitchFamily="-110" charset="-128"/>
              </a:rPr>
              <a:t> from a Combined Analysis of </a:t>
            </a:r>
            <a:r>
              <a:rPr lang="en-US" sz="2400" b="0" dirty="0" err="1">
                <a:ea typeface="ＭＳ Ｐゴシック" pitchFamily="-110" charset="-128"/>
              </a:rPr>
              <a:t>N</a:t>
            </a:r>
            <a:r>
              <a:rPr lang="en-US" sz="2400" b="0" dirty="0" err="1"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2400" b="0" dirty="0">
                <a:ea typeface="ＭＳ Ｐゴシック" pitchFamily="-110" charset="-128"/>
              </a:rPr>
              <a:t> &amp; </a:t>
            </a:r>
            <a:r>
              <a:rPr lang="en-US" sz="2400" b="0" dirty="0" err="1">
                <a:ea typeface="ＭＳ Ｐゴシック" pitchFamily="-110" charset="-128"/>
              </a:rPr>
              <a:t>N</a:t>
            </a:r>
            <a:r>
              <a:rPr lang="en-US" sz="2400" b="0" dirty="0" err="1">
                <a:latin typeface="Symbol" pitchFamily="18" charset="2"/>
                <a:ea typeface="ＭＳ Ｐゴシック" pitchFamily="-110" charset="-128"/>
              </a:rPr>
              <a:t>pp</a:t>
            </a:r>
            <a:endParaRPr lang="en-US" sz="2400" b="0" dirty="0">
              <a:ea typeface="ＭＳ Ｐゴシック" pitchFamily="-110" charset="-128"/>
            </a:endParaRPr>
          </a:p>
        </p:txBody>
      </p:sp>
      <p:sp>
        <p:nvSpPr>
          <p:cNvPr id="55300" name="TextBox 8"/>
          <p:cNvSpPr txBox="1">
            <a:spLocks noChangeArrowheads="1"/>
          </p:cNvSpPr>
          <p:nvPr/>
        </p:nvSpPr>
        <p:spPr bwMode="auto">
          <a:xfrm>
            <a:off x="708025" y="3587750"/>
            <a:ext cx="78628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400" b="0">
                <a:solidFill>
                  <a:schemeClr val="tx1"/>
                </a:solidFill>
                <a:ea typeface="ＭＳ Ｐゴシック" pitchFamily="-110" charset="-128"/>
              </a:rPr>
              <a:t>Open circles represent projections and all other markers the available results with the 6-GeV electron beam </a:t>
            </a:r>
          </a:p>
        </p:txBody>
      </p:sp>
      <p:sp>
        <p:nvSpPr>
          <p:cNvPr id="55301" name="TextBox 9"/>
          <p:cNvSpPr txBox="1">
            <a:spLocks noChangeArrowheads="1"/>
          </p:cNvSpPr>
          <p:nvPr/>
        </p:nvSpPr>
        <p:spPr bwMode="auto">
          <a:xfrm>
            <a:off x="252413" y="4003675"/>
            <a:ext cx="8678862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buFont typeface="Wingdings" pitchFamily="2" charset="2"/>
              <a:buChar char="Ø"/>
            </a:pPr>
            <a:r>
              <a:rPr lang="en-US" sz="1800" b="0" dirty="0">
                <a:ea typeface="ＭＳ Ｐゴシック" pitchFamily="-110" charset="-128"/>
              </a:rPr>
              <a:t> Examples of </a:t>
            </a:r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published and projected results</a:t>
            </a:r>
            <a:r>
              <a:rPr lang="en-US" sz="1800" b="0" dirty="0">
                <a:ea typeface="ＭＳ Ｐゴシック" pitchFamily="-110" charset="-128"/>
              </a:rPr>
              <a:t> obtained within </a:t>
            </a:r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60d</a:t>
            </a:r>
            <a:r>
              <a:rPr lang="en-US" sz="1800" b="0" dirty="0">
                <a:ea typeface="ＭＳ Ｐゴシック" pitchFamily="-110" charset="-128"/>
              </a:rPr>
              <a:t> for three prominent  excited proton states from analyses of </a:t>
            </a:r>
            <a:r>
              <a:rPr lang="en-US" sz="1800" b="0" dirty="0" err="1">
                <a:ea typeface="ＭＳ Ｐゴシック" pitchFamily="-110" charset="-128"/>
              </a:rPr>
              <a:t>N</a:t>
            </a:r>
            <a:r>
              <a:rPr lang="en-US" sz="1800" b="0" dirty="0" err="1"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1800" b="0" dirty="0">
                <a:ea typeface="ＭＳ Ｐゴシック" pitchFamily="-110" charset="-128"/>
              </a:rPr>
              <a:t> and </a:t>
            </a:r>
            <a:r>
              <a:rPr lang="en-US" sz="1800" b="0" dirty="0" err="1">
                <a:ea typeface="ＭＳ Ｐゴシック" pitchFamily="-110" charset="-128"/>
              </a:rPr>
              <a:t>N</a:t>
            </a:r>
            <a:r>
              <a:rPr lang="en-US" sz="1800" b="0" dirty="0" err="1">
                <a:latin typeface="Symbol" pitchFamily="18" charset="2"/>
                <a:ea typeface="ＭＳ Ｐゴシック" pitchFamily="-110" charset="-128"/>
              </a:rPr>
              <a:t>pp</a:t>
            </a:r>
            <a:r>
              <a:rPr lang="en-US" sz="1800" b="0" dirty="0">
                <a:ea typeface="ＭＳ Ｐゴシック" pitchFamily="-110" charset="-128"/>
              </a:rPr>
              <a:t> </a:t>
            </a:r>
            <a:r>
              <a:rPr lang="en-US" sz="1800" b="0" dirty="0" err="1">
                <a:ea typeface="ＭＳ Ｐゴシック" pitchFamily="-110" charset="-128"/>
              </a:rPr>
              <a:t>electroproduction</a:t>
            </a:r>
            <a:r>
              <a:rPr lang="en-US" sz="1800" b="0" dirty="0">
                <a:ea typeface="ＭＳ Ｐゴシック" pitchFamily="-110" charset="-128"/>
              </a:rPr>
              <a:t> channels. Similar results are expected for many other resonances at higher masses, e.g. S</a:t>
            </a:r>
            <a:r>
              <a:rPr lang="en-US" sz="1800" b="0" baseline="-25000" dirty="0">
                <a:ea typeface="ＭＳ Ｐゴシック" pitchFamily="-110" charset="-128"/>
              </a:rPr>
              <a:t>11</a:t>
            </a:r>
            <a:r>
              <a:rPr lang="en-US" sz="1800" b="0" dirty="0">
                <a:ea typeface="ＭＳ Ｐゴシック" pitchFamily="-110" charset="-128"/>
              </a:rPr>
              <a:t>(1650), F</a:t>
            </a:r>
            <a:r>
              <a:rPr lang="en-US" sz="1800" b="0" baseline="-25000" dirty="0">
                <a:ea typeface="ＭＳ Ｐゴシック" pitchFamily="-110" charset="-128"/>
              </a:rPr>
              <a:t>15</a:t>
            </a:r>
            <a:r>
              <a:rPr lang="en-US" sz="1800" b="0" dirty="0">
                <a:ea typeface="ＭＳ Ｐゴシック" pitchFamily="-110" charset="-128"/>
              </a:rPr>
              <a:t>(1685), D</a:t>
            </a:r>
            <a:r>
              <a:rPr lang="en-US" sz="1800" b="0" baseline="-25000" dirty="0">
                <a:ea typeface="ＭＳ Ｐゴシック" pitchFamily="-110" charset="-128"/>
              </a:rPr>
              <a:t>33</a:t>
            </a:r>
            <a:r>
              <a:rPr lang="en-US" sz="1800" b="0" dirty="0">
                <a:ea typeface="ＭＳ Ｐゴシック" pitchFamily="-110" charset="-128"/>
              </a:rPr>
              <a:t>(1700), P</a:t>
            </a:r>
            <a:r>
              <a:rPr lang="en-US" sz="1800" b="0" baseline="-25000" dirty="0">
                <a:ea typeface="ＭＳ Ｐゴシック" pitchFamily="-110" charset="-128"/>
              </a:rPr>
              <a:t>13</a:t>
            </a:r>
            <a:r>
              <a:rPr lang="en-US" sz="1800" b="0" dirty="0">
                <a:ea typeface="ＭＳ Ｐゴシック" pitchFamily="-110" charset="-128"/>
              </a:rPr>
              <a:t>(1720), …</a:t>
            </a:r>
          </a:p>
          <a:p>
            <a:pPr algn="l" eaLnBrk="1" hangingPunct="1">
              <a:buFont typeface="Wingdings" pitchFamily="2" charset="2"/>
              <a:buChar char="Ø"/>
            </a:pPr>
            <a:endParaRPr lang="en-US" sz="800" b="0" dirty="0">
              <a:ea typeface="ＭＳ Ｐゴシック" pitchFamily="-110" charset="-128"/>
            </a:endParaRPr>
          </a:p>
          <a:p>
            <a:pPr algn="l" eaLnBrk="1" hangingPunct="1">
              <a:buFont typeface="Wingdings" pitchFamily="2" charset="2"/>
              <a:buChar char="Ø"/>
            </a:pPr>
            <a:r>
              <a:rPr lang="en-US" sz="1800" b="0" dirty="0">
                <a:ea typeface="ＭＳ Ｐゴシック" pitchFamily="-110" charset="-128"/>
              </a:rPr>
              <a:t> This experiment will – for the foreseeable future – be </a:t>
            </a:r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the only experiment </a:t>
            </a:r>
            <a:r>
              <a:rPr lang="en-US" sz="1800" b="0" dirty="0">
                <a:ea typeface="ＭＳ Ｐゴシック" pitchFamily="-110" charset="-128"/>
              </a:rPr>
              <a:t>that can provide data on </a:t>
            </a:r>
            <a:r>
              <a:rPr lang="en-US" sz="1800" b="0" dirty="0" err="1">
                <a:latin typeface="Symbol" pitchFamily="18" charset="2"/>
                <a:ea typeface="ＭＳ Ｐゴシック" pitchFamily="-110" charset="-128"/>
              </a:rPr>
              <a:t>g</a:t>
            </a:r>
            <a:r>
              <a:rPr lang="en-US" sz="1800" b="0" baseline="-25000" dirty="0" err="1">
                <a:ea typeface="ＭＳ Ｐゴシック" pitchFamily="-110" charset="-128"/>
              </a:rPr>
              <a:t>v</a:t>
            </a:r>
            <a:r>
              <a:rPr lang="en-US" sz="1800" b="0" dirty="0" err="1">
                <a:ea typeface="ＭＳ Ｐゴシック" pitchFamily="-110" charset="-128"/>
              </a:rPr>
              <a:t>NN</a:t>
            </a:r>
            <a:r>
              <a:rPr lang="en-US" sz="1800" b="0" dirty="0">
                <a:ea typeface="ＭＳ Ｐゴシック" pitchFamily="-110" charset="-128"/>
              </a:rPr>
              <a:t>* </a:t>
            </a:r>
            <a:r>
              <a:rPr lang="en-US" sz="1800" b="0" dirty="0" err="1">
                <a:ea typeface="ＭＳ Ｐゴシック" pitchFamily="-110" charset="-128"/>
              </a:rPr>
              <a:t>electrocouplings</a:t>
            </a:r>
            <a:r>
              <a:rPr lang="en-US" sz="1800" b="0" dirty="0">
                <a:ea typeface="ＭＳ Ｐゴシック" pitchFamily="-110" charset="-128"/>
              </a:rPr>
              <a:t> for almost all well established excited proton states at the highest photon </a:t>
            </a:r>
            <a:r>
              <a:rPr lang="en-US" sz="1800" b="0" dirty="0" err="1">
                <a:ea typeface="ＭＳ Ｐゴシック" pitchFamily="-110" charset="-128"/>
              </a:rPr>
              <a:t>virtualities</a:t>
            </a:r>
            <a:r>
              <a:rPr lang="en-US" sz="1800" b="0" dirty="0">
                <a:ea typeface="ＭＳ Ｐゴシック" pitchFamily="-110" charset="-128"/>
              </a:rPr>
              <a:t> ever achieved in N* studies up to Q</a:t>
            </a:r>
            <a:r>
              <a:rPr lang="en-US" sz="1800" b="0" baseline="30000" dirty="0">
                <a:ea typeface="ＭＳ Ｐゴシック" pitchFamily="-110" charset="-128"/>
              </a:rPr>
              <a:t>2 </a:t>
            </a:r>
            <a:r>
              <a:rPr lang="en-US" sz="1800" b="0" dirty="0">
                <a:ea typeface="ＭＳ Ｐゴシック" pitchFamily="-110" charset="-128"/>
              </a:rPr>
              <a:t>of 12 GeV</a:t>
            </a:r>
            <a:r>
              <a:rPr lang="en-US" sz="1800" b="0" baseline="30000" dirty="0">
                <a:ea typeface="ＭＳ Ｐゴシック" pitchFamily="-110" charset="-128"/>
              </a:rPr>
              <a:t>2</a:t>
            </a:r>
            <a:r>
              <a:rPr lang="en-US" sz="1800" b="0" dirty="0">
                <a:ea typeface="ＭＳ Ｐゴシック" pitchFamily="-110" charset="-128"/>
              </a:rPr>
              <a:t>.</a:t>
            </a:r>
            <a:endParaRPr lang="en-US" sz="1800" b="0" baseline="30000" dirty="0">
              <a:ea typeface="ＭＳ Ｐゴシック" pitchFamily="-110" charset="-128"/>
            </a:endParaRPr>
          </a:p>
          <a:p>
            <a:pPr algn="l" eaLnBrk="1" hangingPunct="1"/>
            <a:endParaRPr lang="en-US" sz="1800" b="0" dirty="0">
              <a:ea typeface="ＭＳ Ｐゴシック" pitchFamily="-110" charset="-128"/>
            </a:endParaRPr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946150"/>
            <a:ext cx="8207375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93703" name="Group 7"/>
          <p:cNvGrpSpPr>
            <a:grpSpLocks/>
          </p:cNvGrpSpPr>
          <p:nvPr/>
        </p:nvGrpSpPr>
        <p:grpSpPr bwMode="auto">
          <a:xfrm>
            <a:off x="1299960" y="1001713"/>
            <a:ext cx="5511800" cy="2120900"/>
            <a:chOff x="825" y="625"/>
            <a:chExt cx="3472" cy="1360"/>
          </a:xfrm>
        </p:grpSpPr>
        <p:sp>
          <p:nvSpPr>
            <p:cNvPr id="55324" name="Line 8"/>
            <p:cNvSpPr>
              <a:spLocks noChangeShapeType="1"/>
            </p:cNvSpPr>
            <p:nvPr/>
          </p:nvSpPr>
          <p:spPr bwMode="auto">
            <a:xfrm flipH="1" flipV="1">
              <a:off x="2559" y="625"/>
              <a:ext cx="5" cy="1359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5325" name="Line 9"/>
            <p:cNvSpPr>
              <a:spLocks noChangeShapeType="1"/>
            </p:cNvSpPr>
            <p:nvPr/>
          </p:nvSpPr>
          <p:spPr bwMode="auto">
            <a:xfrm flipH="1" flipV="1">
              <a:off x="4292" y="626"/>
              <a:ext cx="5" cy="1359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5326" name="Line 10"/>
            <p:cNvSpPr>
              <a:spLocks noChangeShapeType="1"/>
            </p:cNvSpPr>
            <p:nvPr/>
          </p:nvSpPr>
          <p:spPr bwMode="auto">
            <a:xfrm flipH="1" flipV="1">
              <a:off x="825" y="625"/>
              <a:ext cx="5" cy="1359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5304" name="TextBox 21"/>
          <p:cNvSpPr txBox="1">
            <a:spLocks noChangeArrowheads="1"/>
          </p:cNvSpPr>
          <p:nvPr/>
        </p:nvSpPr>
        <p:spPr bwMode="auto">
          <a:xfrm>
            <a:off x="6881813" y="627063"/>
            <a:ext cx="14430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800">
                <a:ea typeface="ＭＳ Ｐゴシック" pitchFamily="-110" charset="-128"/>
              </a:rPr>
              <a:t>S</a:t>
            </a:r>
            <a:r>
              <a:rPr lang="en-US" sz="1800" baseline="-25000">
                <a:ea typeface="ＭＳ Ｐゴシック" pitchFamily="-110" charset="-128"/>
              </a:rPr>
              <a:t>11</a:t>
            </a:r>
            <a:r>
              <a:rPr lang="en-US" sz="1800">
                <a:ea typeface="ＭＳ Ｐゴシック" pitchFamily="-110" charset="-128"/>
              </a:rPr>
              <a:t>(1535)</a:t>
            </a:r>
          </a:p>
        </p:txBody>
      </p:sp>
      <p:sp>
        <p:nvSpPr>
          <p:cNvPr id="55305" name="TextBox 21"/>
          <p:cNvSpPr txBox="1">
            <a:spLocks noChangeArrowheads="1"/>
          </p:cNvSpPr>
          <p:nvPr/>
        </p:nvSpPr>
        <p:spPr bwMode="auto">
          <a:xfrm>
            <a:off x="4084638" y="627063"/>
            <a:ext cx="14430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800">
                <a:ea typeface="ＭＳ Ｐゴシック" pitchFamily="-110" charset="-128"/>
              </a:rPr>
              <a:t>D</a:t>
            </a:r>
            <a:r>
              <a:rPr lang="en-US" sz="1800" baseline="-25000">
                <a:ea typeface="ＭＳ Ｐゴシック" pitchFamily="-110" charset="-128"/>
              </a:rPr>
              <a:t>13</a:t>
            </a:r>
            <a:r>
              <a:rPr lang="en-US" sz="1800">
                <a:ea typeface="ＭＳ Ｐゴシック" pitchFamily="-110" charset="-128"/>
              </a:rPr>
              <a:t>(1520)</a:t>
            </a:r>
          </a:p>
        </p:txBody>
      </p:sp>
      <p:sp>
        <p:nvSpPr>
          <p:cNvPr id="55306" name="TextBox 21"/>
          <p:cNvSpPr txBox="1">
            <a:spLocks noChangeArrowheads="1"/>
          </p:cNvSpPr>
          <p:nvPr/>
        </p:nvSpPr>
        <p:spPr bwMode="auto">
          <a:xfrm>
            <a:off x="1317625" y="627063"/>
            <a:ext cx="14430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800">
                <a:ea typeface="ＭＳ Ｐゴシック" pitchFamily="-110" charset="-128"/>
              </a:rPr>
              <a:t>P</a:t>
            </a:r>
            <a:r>
              <a:rPr lang="en-US" sz="1800" baseline="-25000">
                <a:ea typeface="ＭＳ Ｐゴシック" pitchFamily="-110" charset="-128"/>
              </a:rPr>
              <a:t>11</a:t>
            </a:r>
            <a:r>
              <a:rPr lang="en-US" sz="1800">
                <a:ea typeface="ＭＳ Ｐゴシック" pitchFamily="-110" charset="-128"/>
              </a:rPr>
              <a:t>(1440)</a:t>
            </a:r>
          </a:p>
        </p:txBody>
      </p:sp>
      <p:grpSp>
        <p:nvGrpSpPr>
          <p:cNvPr id="55307" name="Group 14"/>
          <p:cNvGrpSpPr>
            <a:grpSpLocks/>
          </p:cNvGrpSpPr>
          <p:nvPr/>
        </p:nvGrpSpPr>
        <p:grpSpPr bwMode="auto">
          <a:xfrm>
            <a:off x="2284413" y="2533650"/>
            <a:ext cx="698500" cy="304800"/>
            <a:chOff x="1427" y="1596"/>
            <a:chExt cx="440" cy="192"/>
          </a:xfrm>
        </p:grpSpPr>
        <p:sp>
          <p:nvSpPr>
            <p:cNvPr id="55322" name="Oval 10"/>
            <p:cNvSpPr>
              <a:spLocks noChangeAspect="1"/>
            </p:cNvSpPr>
            <p:nvPr/>
          </p:nvSpPr>
          <p:spPr bwMode="auto">
            <a:xfrm>
              <a:off x="1427" y="1670"/>
              <a:ext cx="63" cy="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tIns="0" bIns="0" anchor="ctr"/>
            <a:lstStyle/>
            <a:p>
              <a:endParaRPr lang="en-US">
                <a:ea typeface="ＭＳ Ｐゴシック" pitchFamily="-110" charset="-128"/>
              </a:endParaRPr>
            </a:p>
          </p:txBody>
        </p:sp>
        <p:sp>
          <p:nvSpPr>
            <p:cNvPr id="55323" name="TextBox 11"/>
            <p:cNvSpPr txBox="1">
              <a:spLocks noChangeArrowheads="1"/>
            </p:cNvSpPr>
            <p:nvPr/>
          </p:nvSpPr>
          <p:spPr bwMode="auto">
            <a:xfrm>
              <a:off x="1465" y="1596"/>
              <a:ext cx="40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400" b="0">
                  <a:solidFill>
                    <a:schemeClr val="tx1"/>
                  </a:solidFill>
                  <a:ea typeface="ＭＳ Ｐゴシック" pitchFamily="-110" charset="-128"/>
                </a:rPr>
                <a:t>CLAS</a:t>
              </a:r>
            </a:p>
          </p:txBody>
        </p:sp>
      </p:grpSp>
      <p:grpSp>
        <p:nvGrpSpPr>
          <p:cNvPr id="55308" name="Group 17"/>
          <p:cNvGrpSpPr>
            <a:grpSpLocks/>
          </p:cNvGrpSpPr>
          <p:nvPr/>
        </p:nvGrpSpPr>
        <p:grpSpPr bwMode="auto">
          <a:xfrm>
            <a:off x="5037138" y="2533650"/>
            <a:ext cx="698500" cy="304800"/>
            <a:chOff x="1427" y="1596"/>
            <a:chExt cx="440" cy="192"/>
          </a:xfrm>
        </p:grpSpPr>
        <p:sp>
          <p:nvSpPr>
            <p:cNvPr id="55320" name="Oval 10"/>
            <p:cNvSpPr>
              <a:spLocks noChangeAspect="1"/>
            </p:cNvSpPr>
            <p:nvPr/>
          </p:nvSpPr>
          <p:spPr bwMode="auto">
            <a:xfrm>
              <a:off x="1427" y="1670"/>
              <a:ext cx="63" cy="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tIns="0" bIns="0" anchor="ctr"/>
            <a:lstStyle/>
            <a:p>
              <a:endParaRPr lang="en-US">
                <a:ea typeface="ＭＳ Ｐゴシック" pitchFamily="-110" charset="-128"/>
              </a:endParaRPr>
            </a:p>
          </p:txBody>
        </p:sp>
        <p:sp>
          <p:nvSpPr>
            <p:cNvPr id="55321" name="TextBox 11"/>
            <p:cNvSpPr txBox="1">
              <a:spLocks noChangeArrowheads="1"/>
            </p:cNvSpPr>
            <p:nvPr/>
          </p:nvSpPr>
          <p:spPr bwMode="auto">
            <a:xfrm>
              <a:off x="1465" y="1596"/>
              <a:ext cx="40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400" b="0">
                  <a:solidFill>
                    <a:schemeClr val="tx1"/>
                  </a:solidFill>
                  <a:ea typeface="ＭＳ Ｐゴシック" pitchFamily="-110" charset="-128"/>
                </a:rPr>
                <a:t>CLAS</a:t>
              </a:r>
            </a:p>
          </p:txBody>
        </p:sp>
      </p:grpSp>
      <p:grpSp>
        <p:nvGrpSpPr>
          <p:cNvPr id="55309" name="Group 20"/>
          <p:cNvGrpSpPr>
            <a:grpSpLocks/>
          </p:cNvGrpSpPr>
          <p:nvPr/>
        </p:nvGrpSpPr>
        <p:grpSpPr bwMode="auto">
          <a:xfrm>
            <a:off x="7788275" y="1111250"/>
            <a:ext cx="698500" cy="304800"/>
            <a:chOff x="1427" y="1596"/>
            <a:chExt cx="440" cy="192"/>
          </a:xfrm>
        </p:grpSpPr>
        <p:sp>
          <p:nvSpPr>
            <p:cNvPr id="55318" name="Oval 10"/>
            <p:cNvSpPr>
              <a:spLocks noChangeAspect="1"/>
            </p:cNvSpPr>
            <p:nvPr/>
          </p:nvSpPr>
          <p:spPr bwMode="auto">
            <a:xfrm>
              <a:off x="1427" y="1670"/>
              <a:ext cx="63" cy="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tIns="0" bIns="0" anchor="ctr"/>
            <a:lstStyle/>
            <a:p>
              <a:endParaRPr lang="en-US">
                <a:ea typeface="ＭＳ Ｐゴシック" pitchFamily="-110" charset="-128"/>
              </a:endParaRPr>
            </a:p>
          </p:txBody>
        </p:sp>
        <p:sp>
          <p:nvSpPr>
            <p:cNvPr id="55319" name="TextBox 11"/>
            <p:cNvSpPr txBox="1">
              <a:spLocks noChangeArrowheads="1"/>
            </p:cNvSpPr>
            <p:nvPr/>
          </p:nvSpPr>
          <p:spPr bwMode="auto">
            <a:xfrm>
              <a:off x="1465" y="1596"/>
              <a:ext cx="40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6000" b="1">
                  <a:solidFill>
                    <a:srgbClr val="333399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400" b="0">
                  <a:solidFill>
                    <a:schemeClr val="tx1"/>
                  </a:solidFill>
                  <a:ea typeface="ＭＳ Ｐゴシック" pitchFamily="-110" charset="-128"/>
                </a:rPr>
                <a:t>CLAS</a:t>
              </a:r>
            </a:p>
          </p:txBody>
        </p:sp>
      </p:grpSp>
      <p:sp>
        <p:nvSpPr>
          <p:cNvPr id="55310" name="Oval 10"/>
          <p:cNvSpPr>
            <a:spLocks noChangeAspect="1"/>
          </p:cNvSpPr>
          <p:nvPr/>
        </p:nvSpPr>
        <p:spPr bwMode="auto">
          <a:xfrm>
            <a:off x="7788275" y="1466850"/>
            <a:ext cx="100013" cy="92075"/>
          </a:xfrm>
          <a:prstGeom prst="ellipse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0" bIns="0" anchor="ctr"/>
          <a:lstStyle/>
          <a:p>
            <a:endParaRPr lang="en-US">
              <a:ea typeface="ＭＳ Ｐゴシック" pitchFamily="-110" charset="-128"/>
            </a:endParaRPr>
          </a:p>
        </p:txBody>
      </p:sp>
      <p:sp>
        <p:nvSpPr>
          <p:cNvPr id="55311" name="TextBox 11"/>
          <p:cNvSpPr txBox="1">
            <a:spLocks noChangeArrowheads="1"/>
          </p:cNvSpPr>
          <p:nvPr/>
        </p:nvSpPr>
        <p:spPr bwMode="auto">
          <a:xfrm>
            <a:off x="7861300" y="1349375"/>
            <a:ext cx="654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b="0">
                <a:solidFill>
                  <a:schemeClr val="tx1"/>
                </a:solidFill>
                <a:ea typeface="ＭＳ Ｐゴシック" pitchFamily="-110" charset="-128"/>
              </a:rPr>
              <a:t>Hall C</a:t>
            </a:r>
          </a:p>
        </p:txBody>
      </p:sp>
      <p:sp>
        <p:nvSpPr>
          <p:cNvPr id="55312" name="Rectangle 25"/>
          <p:cNvSpPr>
            <a:spLocks noChangeAspect="1" noChangeArrowheads="1"/>
          </p:cNvSpPr>
          <p:nvPr/>
        </p:nvSpPr>
        <p:spPr bwMode="auto">
          <a:xfrm>
            <a:off x="2143125" y="2651125"/>
            <a:ext cx="82550" cy="85725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5313" name="Rectangle 26"/>
          <p:cNvSpPr>
            <a:spLocks noChangeAspect="1" noChangeArrowheads="1"/>
          </p:cNvSpPr>
          <p:nvPr/>
        </p:nvSpPr>
        <p:spPr bwMode="auto">
          <a:xfrm>
            <a:off x="4891088" y="2651125"/>
            <a:ext cx="82550" cy="85725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5315" name="Line 28"/>
          <p:cNvSpPr>
            <a:spLocks noChangeShapeType="1"/>
          </p:cNvSpPr>
          <p:nvPr/>
        </p:nvSpPr>
        <p:spPr bwMode="auto">
          <a:xfrm flipH="1" flipV="1">
            <a:off x="4538257" y="1001713"/>
            <a:ext cx="7938" cy="211934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5316" name="Line 29"/>
          <p:cNvSpPr>
            <a:spLocks noChangeShapeType="1"/>
          </p:cNvSpPr>
          <p:nvPr/>
        </p:nvSpPr>
        <p:spPr bwMode="auto">
          <a:xfrm flipH="1" flipV="1">
            <a:off x="7279667" y="1003272"/>
            <a:ext cx="7938" cy="211934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5317" name="Line 30"/>
          <p:cNvSpPr>
            <a:spLocks noChangeShapeType="1"/>
          </p:cNvSpPr>
          <p:nvPr/>
        </p:nvSpPr>
        <p:spPr bwMode="auto">
          <a:xfrm flipH="1" flipV="1">
            <a:off x="1795260" y="1001713"/>
            <a:ext cx="7938" cy="211934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8555704" y="964438"/>
            <a:ext cx="45719" cy="2174904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1" i="0" u="none" strike="noStrike" cap="none" normalizeH="0" baseline="0" smtClean="0">
              <a:ln>
                <a:noFill/>
              </a:ln>
              <a:solidFill>
                <a:srgbClr val="333399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93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93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93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BF92C771-5266-4833-921F-6189B449A40A}" type="slidenum">
              <a:rPr lang="fr-FR" sz="1200" b="0"/>
              <a:pPr/>
              <a:t>57</a:t>
            </a:fld>
            <a:endParaRPr lang="fr-FR" sz="1200" b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9688"/>
            <a:ext cx="9144000" cy="527050"/>
          </a:xfrm>
        </p:spPr>
        <p:txBody>
          <a:bodyPr tIns="45720" bIns="45720"/>
          <a:lstStyle/>
          <a:p>
            <a:pPr eaLnBrk="1" hangingPunct="1"/>
            <a:r>
              <a:rPr lang="en-US" dirty="0" smtClean="0"/>
              <a:t>Summary</a:t>
            </a:r>
          </a:p>
        </p:txBody>
      </p:sp>
      <p:sp>
        <p:nvSpPr>
          <p:cNvPr id="56324" name="Content Placeholder 2"/>
          <p:cNvSpPr>
            <a:spLocks/>
          </p:cNvSpPr>
          <p:nvPr/>
        </p:nvSpPr>
        <p:spPr bwMode="auto">
          <a:xfrm>
            <a:off x="28575" y="639763"/>
            <a:ext cx="9115425" cy="554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defTabSz="457200">
              <a:spcBef>
                <a:spcPct val="20000"/>
              </a:spcBef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2000" b="0" dirty="0"/>
              <a:t>We will measure and determine the </a:t>
            </a:r>
            <a:r>
              <a:rPr lang="en-US" sz="2000" b="0" dirty="0" err="1"/>
              <a:t>electrocouplings</a:t>
            </a:r>
            <a:r>
              <a:rPr lang="en-US" sz="2000" b="0" dirty="0"/>
              <a:t> A</a:t>
            </a:r>
            <a:r>
              <a:rPr lang="en-US" sz="2000" b="0" baseline="-25000" dirty="0"/>
              <a:t>1/2</a:t>
            </a:r>
            <a:r>
              <a:rPr lang="en-US" sz="2000" b="0" dirty="0"/>
              <a:t>, A </a:t>
            </a:r>
            <a:r>
              <a:rPr lang="en-US" sz="2000" b="0" baseline="-25000" dirty="0"/>
              <a:t>3/2</a:t>
            </a:r>
            <a:r>
              <a:rPr lang="en-US" sz="2000" b="0" dirty="0"/>
              <a:t>, S</a:t>
            </a:r>
            <a:r>
              <a:rPr lang="en-US" sz="2000" b="0" baseline="-25000" dirty="0"/>
              <a:t>1/2</a:t>
            </a:r>
            <a:r>
              <a:rPr lang="en-US" sz="2000" b="0" dirty="0"/>
              <a:t> as a function of  Q</a:t>
            </a:r>
            <a:r>
              <a:rPr lang="en-US" sz="2000" b="0" baseline="30000" dirty="0"/>
              <a:t>2  </a:t>
            </a:r>
            <a:r>
              <a:rPr lang="en-US" sz="2000" b="0" dirty="0"/>
              <a:t>for prominent nucleon and Δ states, </a:t>
            </a:r>
          </a:p>
          <a:p>
            <a:pPr marL="742950" lvl="1" indent="-285750" algn="l" defTabSz="457200">
              <a:spcBef>
                <a:spcPct val="20000"/>
              </a:spcBef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1800" b="0" dirty="0">
                <a:solidFill>
                  <a:srgbClr val="993366"/>
                </a:solidFill>
              </a:rPr>
              <a:t>see our Proposal</a:t>
            </a:r>
            <a:r>
              <a:rPr lang="en-US" sz="1800" b="0" dirty="0"/>
              <a:t> http://www.physics.sc.edu/~gothe/research/pub/nstar12-12-08.pdf</a:t>
            </a:r>
            <a:r>
              <a:rPr lang="en-US" sz="1800" b="0" dirty="0">
                <a:solidFill>
                  <a:srgbClr val="993366"/>
                </a:solidFill>
              </a:rPr>
              <a:t>.</a:t>
            </a:r>
          </a:p>
          <a:p>
            <a:pPr marL="342900" indent="-342900" algn="l" defTabSz="457200">
              <a:spcBef>
                <a:spcPct val="20000"/>
              </a:spcBef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2000" b="0" dirty="0"/>
              <a:t>Comparing our results with DSE, LQCD, LCSR, and </a:t>
            </a:r>
            <a:r>
              <a:rPr lang="en-US" sz="2000" b="0" dirty="0" err="1"/>
              <a:t>rCQM</a:t>
            </a:r>
            <a:r>
              <a:rPr lang="en-US" sz="2000" b="0" dirty="0"/>
              <a:t> will gain insight into</a:t>
            </a:r>
            <a:r>
              <a:rPr lang="en-US" sz="1800" b="0" dirty="0">
                <a:solidFill>
                  <a:srgbClr val="3366FF"/>
                </a:solidFill>
              </a:rPr>
              <a:t> </a:t>
            </a:r>
          </a:p>
          <a:p>
            <a:pPr marL="742950" lvl="1" indent="-285750" algn="l" defTabSz="457200">
              <a:spcBef>
                <a:spcPct val="20000"/>
              </a:spcBef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1800" b="0" dirty="0">
                <a:solidFill>
                  <a:srgbClr val="993366"/>
                </a:solidFill>
              </a:rPr>
              <a:t>the strong interaction of dressed quarks and their confinement in baryons,</a:t>
            </a:r>
          </a:p>
          <a:p>
            <a:pPr marL="742950" lvl="1" indent="-285750" algn="l" defTabSz="457200">
              <a:spcBef>
                <a:spcPct val="20000"/>
              </a:spcBef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1800" b="0" dirty="0">
                <a:solidFill>
                  <a:srgbClr val="993366"/>
                </a:solidFill>
              </a:rPr>
              <a:t>the dependence of the light quark mass on momentum transfer, thereby shedding light on dynamical chiral-symmetry breaking, and</a:t>
            </a:r>
          </a:p>
          <a:p>
            <a:pPr marL="742950" lvl="1" indent="-285750" algn="l" defTabSz="457200">
              <a:spcBef>
                <a:spcPct val="20000"/>
              </a:spcBef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1800" b="0" dirty="0">
                <a:solidFill>
                  <a:srgbClr val="993366"/>
                </a:solidFill>
              </a:rPr>
              <a:t>the emergence of bare quark dressing and dressed quark interactions from QCD. </a:t>
            </a:r>
            <a:endParaRPr lang="en-US" sz="1800" b="0" dirty="0"/>
          </a:p>
          <a:p>
            <a:pPr marL="342900" indent="-342900" algn="l" defTabSz="457200">
              <a:spcBef>
                <a:spcPct val="20000"/>
              </a:spcBef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2000" b="0" dirty="0"/>
              <a:t>This unique opportunity to understand  origin of  98% of nucleon mass is also an experimental and theoretical challenge. A wide international collaboration is needed </a:t>
            </a:r>
            <a:r>
              <a:rPr lang="en-US" sz="2000" b="0" dirty="0" smtClean="0"/>
              <a:t>for:</a:t>
            </a:r>
            <a:endParaRPr lang="en-US" sz="2000" b="0" dirty="0"/>
          </a:p>
          <a:p>
            <a:pPr marL="742950" lvl="1" indent="-285750" algn="l" defTabSz="457200">
              <a:spcBef>
                <a:spcPct val="20000"/>
              </a:spcBef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1800" b="0" dirty="0" smtClean="0">
                <a:solidFill>
                  <a:srgbClr val="993366"/>
                </a:solidFill>
              </a:rPr>
              <a:t>the development </a:t>
            </a:r>
            <a:r>
              <a:rPr lang="en-US" sz="1800" b="0" dirty="0">
                <a:solidFill>
                  <a:srgbClr val="993366"/>
                </a:solidFill>
              </a:rPr>
              <a:t>of reaction models that will account for hard quark/</a:t>
            </a:r>
            <a:r>
              <a:rPr lang="en-US" sz="1800" b="0" dirty="0" err="1">
                <a:solidFill>
                  <a:srgbClr val="993366"/>
                </a:solidFill>
              </a:rPr>
              <a:t>parton</a:t>
            </a:r>
            <a:r>
              <a:rPr lang="en-US" sz="1800" b="0" dirty="0">
                <a:solidFill>
                  <a:srgbClr val="993366"/>
                </a:solidFill>
              </a:rPr>
              <a:t> contributions at high </a:t>
            </a:r>
            <a:r>
              <a:rPr lang="en-US" sz="1800" b="0" dirty="0" smtClean="0">
                <a:solidFill>
                  <a:srgbClr val="993366"/>
                </a:solidFill>
              </a:rPr>
              <a:t>Q</a:t>
            </a:r>
            <a:r>
              <a:rPr lang="en-US" sz="1800" b="0" baseline="30000" dirty="0" smtClean="0">
                <a:solidFill>
                  <a:srgbClr val="993366"/>
                </a:solidFill>
              </a:rPr>
              <a:t>2</a:t>
            </a:r>
            <a:r>
              <a:rPr lang="en-US" sz="1800" b="0" dirty="0">
                <a:solidFill>
                  <a:srgbClr val="993366"/>
                </a:solidFill>
              </a:rPr>
              <a:t> </a:t>
            </a:r>
            <a:r>
              <a:rPr lang="en-US" sz="1800" b="0" dirty="0" smtClean="0">
                <a:solidFill>
                  <a:srgbClr val="993366"/>
                </a:solidFill>
              </a:rPr>
              <a:t>and</a:t>
            </a:r>
          </a:p>
          <a:p>
            <a:pPr marL="742950" lvl="1" indent="-285750" algn="l" defTabSz="457200">
              <a:spcBef>
                <a:spcPct val="20000"/>
              </a:spcBef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1800" b="0" dirty="0" smtClean="0">
                <a:solidFill>
                  <a:srgbClr val="993366"/>
                </a:solidFill>
              </a:rPr>
              <a:t>the theoretical </a:t>
            </a:r>
            <a:r>
              <a:rPr lang="en-US" sz="1800" b="0" dirty="0">
                <a:solidFill>
                  <a:srgbClr val="993366"/>
                </a:solidFill>
              </a:rPr>
              <a:t>interpretation on N* </a:t>
            </a:r>
            <a:r>
              <a:rPr lang="en-US" sz="1800" b="0" dirty="0" err="1">
                <a:solidFill>
                  <a:srgbClr val="993366"/>
                </a:solidFill>
              </a:rPr>
              <a:t>electrocouplings</a:t>
            </a:r>
            <a:r>
              <a:rPr lang="en-US" sz="1800" b="0" dirty="0">
                <a:solidFill>
                  <a:srgbClr val="993366"/>
                </a:solidFill>
              </a:rPr>
              <a:t>, </a:t>
            </a:r>
            <a:r>
              <a:rPr lang="en-US" sz="1800" b="0" dirty="0"/>
              <a:t>see our Review </a:t>
            </a:r>
            <a:r>
              <a:rPr lang="en-US" sz="1800" b="0" dirty="0" smtClean="0"/>
              <a:t>Article</a:t>
            </a:r>
            <a:r>
              <a:rPr lang="en-US" sz="1800" b="0" dirty="0" smtClean="0">
                <a:solidFill>
                  <a:srgbClr val="993366"/>
                </a:solidFill>
              </a:rPr>
              <a:t> </a:t>
            </a:r>
            <a:r>
              <a:rPr lang="en-US" sz="1800" b="0" dirty="0" smtClean="0">
                <a:solidFill>
                  <a:srgbClr val="993366"/>
                </a:solidFill>
                <a:ea typeface="ＭＳ Ｐゴシック" pitchFamily="-110" charset="-128"/>
              </a:rPr>
              <a:t>Int</a:t>
            </a:r>
            <a:r>
              <a:rPr lang="en-US" sz="1800" b="0" dirty="0">
                <a:solidFill>
                  <a:srgbClr val="993366"/>
                </a:solidFill>
                <a:ea typeface="ＭＳ Ｐゴシック" pitchFamily="-110" charset="-128"/>
              </a:rPr>
              <a:t>. J. Mod. Phys. E, Vol. 22, 1330015 (2013) </a:t>
            </a:r>
            <a:r>
              <a:rPr lang="en-US" sz="1800" b="0" dirty="0" smtClean="0">
                <a:solidFill>
                  <a:srgbClr val="993366"/>
                </a:solidFill>
                <a:ea typeface="ＭＳ Ｐゴシック" pitchFamily="-110" charset="-128"/>
              </a:rPr>
              <a:t>1-99.</a:t>
            </a:r>
            <a:endParaRPr lang="en-US" sz="1800" b="0" dirty="0">
              <a:solidFill>
                <a:srgbClr val="993366"/>
              </a:solidFill>
            </a:endParaRPr>
          </a:p>
          <a:p>
            <a:pPr marL="342900" indent="-342900" algn="l" defTabSz="457200">
              <a:spcBef>
                <a:spcPct val="20000"/>
              </a:spcBef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2000" b="0" dirty="0"/>
              <a:t>Any constructive criticism, help, or participation is </a:t>
            </a:r>
            <a:r>
              <a:rPr lang="en-US" sz="2000" b="0" dirty="0" smtClean="0"/>
              <a:t>always most welcomed</a:t>
            </a:r>
            <a:r>
              <a:rPr lang="en-US" sz="2000" b="0" dirty="0"/>
              <a:t>, </a:t>
            </a:r>
            <a:r>
              <a:rPr lang="en-US" sz="2000" b="0" dirty="0" smtClean="0"/>
              <a:t>contact</a:t>
            </a:r>
            <a:r>
              <a:rPr lang="en-US" sz="2000" b="0" dirty="0"/>
              <a:t>:</a:t>
            </a:r>
          </a:p>
          <a:p>
            <a:pPr marL="742950" lvl="1" indent="-285750" algn="l" defTabSz="457200">
              <a:spcBef>
                <a:spcPct val="20000"/>
              </a:spcBef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1800" b="0" dirty="0">
                <a:solidFill>
                  <a:srgbClr val="993366"/>
                </a:solidFill>
              </a:rPr>
              <a:t>Viktor </a:t>
            </a:r>
            <a:r>
              <a:rPr lang="en-US" sz="1800" b="0" dirty="0" err="1">
                <a:solidFill>
                  <a:srgbClr val="993366"/>
                </a:solidFill>
              </a:rPr>
              <a:t>Mokeev</a:t>
            </a:r>
            <a:r>
              <a:rPr lang="en-US" sz="1800" b="0" dirty="0">
                <a:solidFill>
                  <a:srgbClr val="993366"/>
                </a:solidFill>
              </a:rPr>
              <a:t> </a:t>
            </a:r>
            <a:r>
              <a:rPr lang="en-US" sz="1800" b="0" dirty="0"/>
              <a:t>mokeev@jlab.org</a:t>
            </a:r>
            <a:r>
              <a:rPr lang="en-US" sz="1800" b="0" dirty="0">
                <a:solidFill>
                  <a:srgbClr val="993366"/>
                </a:solidFill>
              </a:rPr>
              <a:t> or Ralf Gothe </a:t>
            </a:r>
            <a:r>
              <a:rPr lang="en-US" sz="1800" b="0" dirty="0"/>
              <a:t>gothe@sc.edu</a:t>
            </a:r>
            <a:r>
              <a:rPr lang="en-US" sz="1800" b="0" dirty="0">
                <a:solidFill>
                  <a:srgbClr val="993366"/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079670DE-A98C-4229-9125-6E3290219948}" type="slidenum">
              <a:rPr lang="fr-FR" sz="1200" b="0"/>
              <a:pPr/>
              <a:t>58</a:t>
            </a:fld>
            <a:endParaRPr lang="fr-FR" sz="1200" b="0"/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381000" y="939800"/>
            <a:ext cx="838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9600" b="0"/>
              <a:t>Supplement</a:t>
            </a:r>
          </a:p>
        </p:txBody>
      </p:sp>
    </p:spTree>
    <p:extLst>
      <p:ext uri="{BB962C8B-B14F-4D97-AF65-F5344CB8AC3E}">
        <p14:creationId xmlns:p14="http://schemas.microsoft.com/office/powerpoint/2010/main" val="3159737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079670DE-A98C-4229-9125-6E3290219948}" type="slidenum">
              <a:rPr lang="fr-FR" sz="1200" b="0"/>
              <a:pPr/>
              <a:t>59</a:t>
            </a:fld>
            <a:endParaRPr lang="fr-FR" sz="1200" b="0"/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381000" y="939800"/>
            <a:ext cx="838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9600" b="0" dirty="0" smtClean="0"/>
              <a:t>Experimental Facilities</a:t>
            </a:r>
            <a:endParaRPr lang="en-US" sz="9600" b="0" dirty="0"/>
          </a:p>
        </p:txBody>
      </p:sp>
    </p:spTree>
    <p:extLst>
      <p:ext uri="{BB962C8B-B14F-4D97-AF65-F5344CB8AC3E}">
        <p14:creationId xmlns:p14="http://schemas.microsoft.com/office/powerpoint/2010/main" val="4257775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079670DE-A98C-4229-9125-6E3290219948}" type="slidenum">
              <a:rPr lang="fr-FR" sz="1200" b="0"/>
              <a:pPr/>
              <a:t>6</a:t>
            </a:fld>
            <a:endParaRPr lang="fr-FR" sz="1200" b="0"/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0" y="939800"/>
            <a:ext cx="9144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8000" b="0" dirty="0" smtClean="0"/>
              <a:t>Hard Scattering off</a:t>
            </a:r>
          </a:p>
          <a:p>
            <a:pPr marL="342900" indent="-342900">
              <a:spcBef>
                <a:spcPct val="20000"/>
              </a:spcBef>
            </a:pPr>
            <a:r>
              <a:rPr lang="en-US" sz="8000" b="0" dirty="0" smtClean="0"/>
              <a:t>Bound and </a:t>
            </a:r>
            <a:r>
              <a:rPr lang="en-US" sz="8000" b="0" dirty="0"/>
              <a:t>C</a:t>
            </a:r>
            <a:r>
              <a:rPr lang="en-US" sz="8000" b="0" dirty="0" smtClean="0"/>
              <a:t>onfined Quarks</a:t>
            </a:r>
            <a:endParaRPr lang="en-US" sz="8000" b="0" dirty="0"/>
          </a:p>
        </p:txBody>
      </p:sp>
    </p:spTree>
    <p:extLst>
      <p:ext uri="{BB962C8B-B14F-4D97-AF65-F5344CB8AC3E}">
        <p14:creationId xmlns:p14="http://schemas.microsoft.com/office/powerpoint/2010/main" val="2380645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8A8F79-46B2-4A8A-BA23-5E770C37E02F}" type="slidenum">
              <a:rPr lang="fr-FR" smtClean="0"/>
              <a:pPr>
                <a:defRPr/>
              </a:pPr>
              <a:t>60</a:t>
            </a:fld>
            <a:endParaRPr lang="fr-FR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"/>
            <a:ext cx="9372600" cy="6862535"/>
          </a:xfrm>
        </p:spPr>
      </p:pic>
      <p:sp>
        <p:nvSpPr>
          <p:cNvPr id="8" name="TextBox 7"/>
          <p:cNvSpPr txBox="1"/>
          <p:nvPr/>
        </p:nvSpPr>
        <p:spPr>
          <a:xfrm>
            <a:off x="715084" y="3154680"/>
            <a:ext cx="960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BES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9333" y="3550699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FFFF"/>
                </a:solidFill>
              </a:rPr>
              <a:t>JLab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43866" y="3053875"/>
            <a:ext cx="12795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LEGS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9444" y="2166906"/>
            <a:ext cx="1257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ELSA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42659" y="2642615"/>
            <a:ext cx="1417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MAMI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6827" y="3336456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GRAAL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596" y="-149677"/>
            <a:ext cx="45309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Spectroscopy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666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CEDEC892-0581-450B-A3FB-C02B16FBBA49}" type="slidenum">
              <a:rPr lang="fr-FR" sz="1200" b="0"/>
              <a:pPr/>
              <a:t>61</a:t>
            </a:fld>
            <a:endParaRPr lang="fr-FR" sz="1200" b="0"/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322263" y="457200"/>
            <a:ext cx="8489950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767941" y="-122245"/>
            <a:ext cx="46923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Form Factors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1" y="3581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Oval 4"/>
          <p:cNvSpPr>
            <a:spLocks noChangeArrowheads="1"/>
          </p:cNvSpPr>
          <p:nvPr/>
        </p:nvSpPr>
        <p:spPr bwMode="auto">
          <a:xfrm>
            <a:off x="3100070" y="4865307"/>
            <a:ext cx="548640" cy="548640"/>
          </a:xfrm>
          <a:prstGeom prst="ellipse">
            <a:avLst/>
          </a:prstGeom>
          <a:noFill/>
          <a:ln w="4445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0" bIns="0" anchor="ctr"/>
          <a:lstStyle/>
          <a:p>
            <a:endParaRPr lang="en-US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3508502" y="5776659"/>
            <a:ext cx="548640" cy="548640"/>
          </a:xfrm>
          <a:prstGeom prst="ellipse">
            <a:avLst/>
          </a:prstGeom>
          <a:noFill/>
          <a:ln w="4445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69459" y="764223"/>
            <a:ext cx="2363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+ ELSA and MAMI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103" name="Oval 5"/>
          <p:cNvSpPr>
            <a:spLocks noChangeArrowheads="1"/>
          </p:cNvSpPr>
          <p:nvPr/>
        </p:nvSpPr>
        <p:spPr bwMode="auto">
          <a:xfrm>
            <a:off x="3310382" y="5422011"/>
            <a:ext cx="411480" cy="411480"/>
          </a:xfrm>
          <a:prstGeom prst="ellipse">
            <a:avLst/>
          </a:prstGeom>
          <a:noFill/>
          <a:ln w="444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0" bIns="0" anchor="ctr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18960" y="5369820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B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80616" y="4263663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</a:t>
            </a:r>
            <a:endParaRPr lang="en-US" sz="4000" dirty="0"/>
          </a:p>
        </p:txBody>
      </p:sp>
      <p:sp>
        <p:nvSpPr>
          <p:cNvPr id="21" name="TextBox 20"/>
          <p:cNvSpPr txBox="1"/>
          <p:nvPr/>
        </p:nvSpPr>
        <p:spPr>
          <a:xfrm>
            <a:off x="4135576" y="5619630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</a:t>
            </a:r>
            <a:endParaRPr lang="en-US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2764893" y="-125293"/>
            <a:ext cx="46923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 Factors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526135"/>
      </p:ext>
    </p:extLst>
  </p:cSld>
  <p:clrMapOvr>
    <a:masterClrMapping/>
  </p:clrMapOvr>
  <p:transition advTm="176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  <p:bldP spid="8" grpId="0" animBg="1"/>
      <p:bldP spid="2" grpId="0"/>
      <p:bldP spid="4103" grpId="0" animBg="1"/>
      <p:bldP spid="13" grpId="0"/>
      <p:bldP spid="20" grpId="0"/>
      <p:bldP spid="21" grpId="0"/>
      <p:bldP spid="1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hallacomb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78375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173663" y="0"/>
            <a:ext cx="3983037" cy="3467100"/>
            <a:chOff x="1107" y="440"/>
            <a:chExt cx="2477" cy="2152"/>
          </a:xfrm>
        </p:grpSpPr>
        <p:pic>
          <p:nvPicPr>
            <p:cNvPr id="6166" name="Picture 5" descr="clas6_col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" y="440"/>
              <a:ext cx="2477" cy="215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7" name="Rectangle 6"/>
            <p:cNvSpPr>
              <a:spLocks noChangeArrowheads="1"/>
            </p:cNvSpPr>
            <p:nvPr/>
          </p:nvSpPr>
          <p:spPr bwMode="auto">
            <a:xfrm>
              <a:off x="1107" y="1393"/>
              <a:ext cx="132" cy="245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algn="l"/>
              <a:endParaRPr lang="en-US" sz="1800" b="0">
                <a:solidFill>
                  <a:schemeClr val="tx1"/>
                </a:solidFill>
                <a:latin typeface="Arial Narrow" pitchFamily="34" charset="0"/>
                <a:ea typeface="ＭＳ Ｐゴシック" pitchFamily="-110" charset="-128"/>
              </a:endParaRPr>
            </a:p>
          </p:txBody>
        </p:sp>
      </p:grpSp>
      <p:sp>
        <p:nvSpPr>
          <p:cNvPr id="6153" name="Text Box 15"/>
          <p:cNvSpPr txBox="1">
            <a:spLocks noChangeArrowheads="1"/>
          </p:cNvSpPr>
          <p:nvPr/>
        </p:nvSpPr>
        <p:spPr bwMode="auto">
          <a:xfrm>
            <a:off x="0" y="-1588"/>
            <a:ext cx="37973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sz="3200">
                <a:ea typeface="ＭＳ Ｐゴシック" pitchFamily="-110" charset="-128"/>
              </a:rPr>
              <a:t>Jefferson Lab Today</a:t>
            </a:r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42863" y="2797175"/>
            <a:ext cx="2325687" cy="7016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sz="2000" b="0">
                <a:solidFill>
                  <a:schemeClr val="bg1"/>
                </a:solidFill>
                <a:ea typeface="ＭＳ Ｐゴシック" pitchFamily="-110" charset="-128"/>
              </a:rPr>
              <a:t>Two high-resolution </a:t>
            </a:r>
          </a:p>
          <a:p>
            <a:r>
              <a:rPr lang="en-US" sz="2000" b="0">
                <a:solidFill>
                  <a:schemeClr val="bg1"/>
                </a:solidFill>
                <a:ea typeface="ＭＳ Ｐゴシック" pitchFamily="-110" charset="-128"/>
              </a:rPr>
              <a:t>4 GeV spectrometers</a:t>
            </a:r>
          </a:p>
        </p:txBody>
      </p:sp>
      <p:sp>
        <p:nvSpPr>
          <p:cNvPr id="35857" name="Text Box 17"/>
          <p:cNvSpPr txBox="1">
            <a:spLocks noChangeArrowheads="1"/>
          </p:cNvSpPr>
          <p:nvPr/>
        </p:nvSpPr>
        <p:spPr bwMode="auto">
          <a:xfrm>
            <a:off x="5149850" y="2790825"/>
            <a:ext cx="3460750" cy="7016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sz="2000" b="0">
                <a:solidFill>
                  <a:schemeClr val="bg1"/>
                </a:solidFill>
                <a:ea typeface="ＭＳ Ｐゴシック" pitchFamily="-110" charset="-128"/>
              </a:rPr>
              <a:t>Large acceptance spectrometer electron/photon beams</a:t>
            </a:r>
          </a:p>
        </p:txBody>
      </p:sp>
      <p:sp>
        <p:nvSpPr>
          <p:cNvPr id="35859" name="Text Box 19"/>
          <p:cNvSpPr txBox="1">
            <a:spLocks noChangeArrowheads="1"/>
          </p:cNvSpPr>
          <p:nvPr/>
        </p:nvSpPr>
        <p:spPr bwMode="auto">
          <a:xfrm>
            <a:off x="1400175" y="706438"/>
            <a:ext cx="903288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rPr>
              <a:t>Hall A</a:t>
            </a:r>
          </a:p>
        </p:txBody>
      </p:sp>
      <p:sp>
        <p:nvSpPr>
          <p:cNvPr id="35860" name="Text Box 20"/>
          <p:cNvSpPr txBox="1">
            <a:spLocks noChangeArrowheads="1"/>
          </p:cNvSpPr>
          <p:nvPr/>
        </p:nvSpPr>
        <p:spPr bwMode="auto">
          <a:xfrm>
            <a:off x="5335588" y="679450"/>
            <a:ext cx="903287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rPr>
              <a:t>Hall B</a:t>
            </a:r>
          </a:p>
        </p:txBody>
      </p:sp>
      <p:sp>
        <p:nvSpPr>
          <p:cNvPr id="35861" name="Text Box 21"/>
          <p:cNvSpPr txBox="1">
            <a:spLocks noChangeArrowheads="1"/>
          </p:cNvSpPr>
          <p:nvPr/>
        </p:nvSpPr>
        <p:spPr bwMode="auto">
          <a:xfrm>
            <a:off x="5545138" y="3736975"/>
            <a:ext cx="903287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rPr>
              <a:t>Hall C</a:t>
            </a: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3100070" y="4865307"/>
            <a:ext cx="548640" cy="548640"/>
          </a:xfrm>
          <a:prstGeom prst="ellipse">
            <a:avLst/>
          </a:prstGeom>
          <a:noFill/>
          <a:ln w="4445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3508502" y="5776659"/>
            <a:ext cx="548640" cy="548640"/>
          </a:xfrm>
          <a:prstGeom prst="ellipse">
            <a:avLst/>
          </a:prstGeom>
          <a:noFill/>
          <a:ln w="4445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7" name="Oval 5"/>
          <p:cNvSpPr>
            <a:spLocks noChangeArrowheads="1"/>
          </p:cNvSpPr>
          <p:nvPr/>
        </p:nvSpPr>
        <p:spPr bwMode="auto">
          <a:xfrm>
            <a:off x="3310382" y="5422011"/>
            <a:ext cx="411480" cy="411480"/>
          </a:xfrm>
          <a:prstGeom prst="ellipse">
            <a:avLst/>
          </a:prstGeom>
          <a:noFill/>
          <a:ln w="444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718960" y="5369820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B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80616" y="4263663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</a:t>
            </a:r>
            <a:endParaRPr lang="en-US" sz="4000" dirty="0"/>
          </a:p>
        </p:txBody>
      </p:sp>
      <p:sp>
        <p:nvSpPr>
          <p:cNvPr id="30" name="TextBox 29"/>
          <p:cNvSpPr txBox="1"/>
          <p:nvPr/>
        </p:nvSpPr>
        <p:spPr>
          <a:xfrm>
            <a:off x="4135576" y="5619630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</a:t>
            </a:r>
            <a:endParaRPr lang="en-US" sz="4000" dirty="0"/>
          </a:p>
        </p:txBody>
      </p:sp>
      <p:pic>
        <p:nvPicPr>
          <p:cNvPr id="35854" name="Picture 14" descr="hallc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3478213"/>
            <a:ext cx="4433887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2719388" y="6223000"/>
            <a:ext cx="3290887" cy="641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800" b="0" dirty="0">
                <a:solidFill>
                  <a:schemeClr val="bg1"/>
                </a:solidFill>
                <a:ea typeface="ＭＳ Ｐゴシック" pitchFamily="-110" charset="-128"/>
              </a:rPr>
              <a:t>7 </a:t>
            </a:r>
            <a:r>
              <a:rPr lang="en-US" sz="1800" b="0" dirty="0" err="1">
                <a:solidFill>
                  <a:schemeClr val="bg1"/>
                </a:solidFill>
                <a:ea typeface="ＭＳ Ｐゴシック" pitchFamily="-110" charset="-128"/>
              </a:rPr>
              <a:t>GeV</a:t>
            </a:r>
            <a:r>
              <a:rPr lang="en-US" sz="1800" b="0" dirty="0">
                <a:solidFill>
                  <a:schemeClr val="bg1"/>
                </a:solidFill>
                <a:ea typeface="ＭＳ Ｐゴシック" pitchFamily="-110" charset="-128"/>
              </a:rPr>
              <a:t> spectrometer </a:t>
            </a:r>
          </a:p>
          <a:p>
            <a:pPr algn="ctr"/>
            <a:r>
              <a:rPr lang="en-US" sz="1800" b="0" dirty="0">
                <a:solidFill>
                  <a:schemeClr val="bg1"/>
                </a:solidFill>
                <a:ea typeface="ＭＳ Ｐゴシック" pitchFamily="-110" charset="-128"/>
              </a:rPr>
              <a:t>1.8 </a:t>
            </a:r>
            <a:r>
              <a:rPr lang="en-US" sz="1800" b="0" dirty="0" err="1">
                <a:solidFill>
                  <a:schemeClr val="bg1"/>
                </a:solidFill>
                <a:ea typeface="ＭＳ Ｐゴシック" pitchFamily="-110" charset="-128"/>
              </a:rPr>
              <a:t>GeV</a:t>
            </a:r>
            <a:r>
              <a:rPr lang="en-US" sz="1800" b="0" dirty="0">
                <a:solidFill>
                  <a:schemeClr val="bg1"/>
                </a:solidFill>
                <a:ea typeface="ＭＳ Ｐゴシック" pitchFamily="-110" charset="-128"/>
              </a:rPr>
              <a:t> spectrometer</a:t>
            </a:r>
          </a:p>
        </p:txBody>
      </p:sp>
    </p:spTree>
    <p:extLst>
      <p:ext uri="{BB962C8B-B14F-4D97-AF65-F5344CB8AC3E}">
        <p14:creationId xmlns:p14="http://schemas.microsoft.com/office/powerpoint/2010/main" val="40747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6" grpId="0" animBg="1"/>
      <p:bldP spid="35857" grpId="0" animBg="1"/>
      <p:bldP spid="35859" grpId="0" animBg="1"/>
      <p:bldP spid="35860" grpId="0" animBg="1"/>
      <p:bldP spid="35861" grpId="0" animBg="1"/>
      <p:bldP spid="2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079670DE-A98C-4229-9125-6E3290219948}" type="slidenum">
              <a:rPr lang="fr-FR" sz="1200" b="0"/>
              <a:pPr/>
              <a:t>63</a:t>
            </a:fld>
            <a:endParaRPr lang="fr-FR" sz="1200" b="0"/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381000" y="939800"/>
            <a:ext cx="838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9600" b="0" dirty="0" smtClean="0"/>
              <a:t>Spectroscopy</a:t>
            </a:r>
            <a:endParaRPr lang="en-US" sz="9600" b="0" dirty="0"/>
          </a:p>
        </p:txBody>
      </p:sp>
    </p:spTree>
    <p:extLst>
      <p:ext uri="{BB962C8B-B14F-4D97-AF65-F5344CB8AC3E}">
        <p14:creationId xmlns:p14="http://schemas.microsoft.com/office/powerpoint/2010/main" val="2262742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7" descr="553px-Standard_Model_of_Elementary_Particles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73476" y="778922"/>
            <a:ext cx="56388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B2249-FB55-4CDC-B7C3-3E6A0CDF11DA}" type="slidenum">
              <a:rPr lang="fr-FR"/>
              <a:pPr/>
              <a:t>64</a:t>
            </a:fld>
            <a:endParaRPr lang="fr-FR"/>
          </a:p>
        </p:txBody>
      </p:sp>
      <p:sp>
        <p:nvSpPr>
          <p:cNvPr id="146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Build your Mesons…</a:t>
            </a:r>
            <a:endParaRPr lang="en-US" sz="3600" dirty="0"/>
          </a:p>
        </p:txBody>
      </p:sp>
      <p:sp>
        <p:nvSpPr>
          <p:cNvPr id="4" name="Oval 3"/>
          <p:cNvSpPr/>
          <p:nvPr/>
        </p:nvSpPr>
        <p:spPr bwMode="auto">
          <a:xfrm>
            <a:off x="6303506" y="3544333"/>
            <a:ext cx="548640" cy="5486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1" i="0" u="none" strike="noStrike" cap="none" normalizeH="0" baseline="0" smtClean="0">
              <a:ln>
                <a:noFill/>
              </a:ln>
              <a:solidFill>
                <a:srgbClr val="333399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7270450" y="3546927"/>
            <a:ext cx="548640" cy="548640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  <a:ex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1" i="0" u="none" strike="noStrike" cap="none" normalizeH="0" baseline="0" smtClean="0">
              <a:ln>
                <a:noFill/>
              </a:ln>
              <a:solidFill>
                <a:srgbClr val="333399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1" name="Straight Connector 20"/>
          <p:cNvCxnSpPr>
            <a:stCxn id="4" idx="6"/>
          </p:cNvCxnSpPr>
          <p:nvPr/>
        </p:nvCxnSpPr>
        <p:spPr bwMode="auto">
          <a:xfrm>
            <a:off x="6852146" y="3818653"/>
            <a:ext cx="209152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>
            <a:endCxn id="16" idx="2"/>
          </p:cNvCxnSpPr>
          <p:nvPr/>
        </p:nvCxnSpPr>
        <p:spPr bwMode="auto">
          <a:xfrm>
            <a:off x="7061298" y="3821247"/>
            <a:ext cx="209152" cy="0"/>
          </a:xfrm>
          <a:prstGeom prst="line">
            <a:avLst/>
          </a:prstGeom>
          <a:noFill/>
          <a:ln w="34925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36507011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Meson Spectroscopy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D99F5-CEFD-4171-BD85-AE9BFF850EB7}" type="slidenum">
              <a:rPr lang="fr-FR" smtClean="0"/>
              <a:pPr/>
              <a:t>65</a:t>
            </a:fld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73891" y="692733"/>
            <a:ext cx="9005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/>
              <a:t>Search for mesons with </a:t>
            </a:r>
            <a:r>
              <a:rPr lang="en-US" sz="2000" b="0" dirty="0">
                <a:solidFill>
                  <a:srgbClr val="C00000"/>
                </a:solidFill>
              </a:rPr>
              <a:t>'exotic'</a:t>
            </a:r>
            <a:r>
              <a:rPr lang="en-US" sz="2000" b="0" dirty="0"/>
              <a:t> quantum numbers (not compatible with quark-model)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9819" y="1080398"/>
            <a:ext cx="2022869" cy="18190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2235031" y="4275334"/>
            <a:ext cx="6825460" cy="2199484"/>
            <a:chOff x="2971657" y="4938505"/>
            <a:chExt cx="6825460" cy="219948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2971657" y="5001444"/>
              <a:ext cx="6825460" cy="21365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angle 10"/>
            <p:cNvSpPr/>
            <p:nvPr/>
          </p:nvSpPr>
          <p:spPr bwMode="auto">
            <a:xfrm>
              <a:off x="3005054" y="4938505"/>
              <a:ext cx="6792063" cy="1929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100794" tIns="0" rIns="100794" bIns="0" numCol="1" spcCol="0" rtlCol="0" anchor="ctr" anchorCtr="0" compatLnSpc="1">
              <a:prstTxWarp prst="textNoShape">
                <a:avLst/>
              </a:prstTxWarp>
            </a:bodyPr>
            <a:lstStyle/>
            <a:p>
              <a:pPr algn="ctr" defTabSz="1007943" fontAlgn="base">
                <a:spcBef>
                  <a:spcPct val="0"/>
                </a:spcBef>
                <a:spcAft>
                  <a:spcPct val="0"/>
                </a:spcAft>
              </a:pPr>
              <a:endParaRPr lang="en-US" sz="6600" b="1">
                <a:solidFill>
                  <a:srgbClr val="333399"/>
                </a:solidFill>
                <a:latin typeface="Times New Roman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47142" y="4901944"/>
            <a:ext cx="2564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Combine excited glue </a:t>
            </a:r>
          </a:p>
          <a:p>
            <a:r>
              <a:rPr lang="en-US" sz="1800" b="0" dirty="0"/>
              <a:t>quantum number with </a:t>
            </a:r>
          </a:p>
          <a:p>
            <a:r>
              <a:rPr lang="en-US" sz="1800" b="0" dirty="0"/>
              <a:t>those of the quarks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53946" y="5852982"/>
            <a:ext cx="76174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rgbClr val="C00000"/>
                </a:solidFill>
              </a:rPr>
              <a:t>exotic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50836" y="1265382"/>
            <a:ext cx="616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+mn-lt"/>
                <a:ea typeface="MS Gothic" pitchFamily="2"/>
                <a:cs typeface="Tahoma" pitchFamily="2"/>
              </a:rPr>
              <a:t>S=S</a:t>
            </a:r>
            <a:r>
              <a:rPr lang="en-US" sz="1800" b="0" baseline="-25000" dirty="0" smtClean="0">
                <a:latin typeface="+mn-lt"/>
                <a:ea typeface="MS Gothic" pitchFamily="2"/>
                <a:cs typeface="Tahoma" pitchFamily="2"/>
              </a:rPr>
              <a:t>1</a:t>
            </a:r>
            <a:r>
              <a:rPr lang="en-US" sz="1800" b="0" dirty="0" smtClean="0">
                <a:latin typeface="+mn-lt"/>
                <a:ea typeface="MS Gothic" pitchFamily="2"/>
                <a:cs typeface="Tahoma" pitchFamily="2"/>
                <a:sym typeface="Symbol"/>
              </a:rPr>
              <a:t></a:t>
            </a:r>
            <a:r>
              <a:rPr lang="en-US" sz="1800" b="0" dirty="0" smtClean="0">
                <a:latin typeface="+mn-lt"/>
                <a:ea typeface="MS Gothic" pitchFamily="2"/>
                <a:cs typeface="Tahoma" pitchFamily="2"/>
              </a:rPr>
              <a:t>S</a:t>
            </a:r>
            <a:r>
              <a:rPr lang="en-US" sz="1800" b="0" baseline="-25000" dirty="0" smtClean="0">
                <a:latin typeface="+mn-lt"/>
                <a:ea typeface="MS Gothic" pitchFamily="2"/>
                <a:cs typeface="Tahoma" pitchFamily="2"/>
              </a:rPr>
              <a:t>2</a:t>
            </a:r>
            <a:r>
              <a:rPr lang="en-US" sz="1800" b="0" dirty="0" smtClean="0">
                <a:latin typeface="+mn-lt"/>
                <a:ea typeface="MS Gothic" pitchFamily="2"/>
                <a:cs typeface="Tahoma" pitchFamily="2"/>
              </a:rPr>
              <a:t>   J</a:t>
            </a:r>
            <a:r>
              <a:rPr lang="en-US" sz="1800" b="0" dirty="0">
                <a:latin typeface="+mn-lt"/>
                <a:ea typeface="MS Gothic" pitchFamily="2"/>
                <a:cs typeface="Tahoma" pitchFamily="2"/>
              </a:rPr>
              <a:t>= </a:t>
            </a:r>
            <a:r>
              <a:rPr lang="en-US" sz="1800" b="0" dirty="0" smtClean="0">
                <a:latin typeface="+mn-lt"/>
                <a:ea typeface="MS Gothic" pitchFamily="2"/>
                <a:cs typeface="Tahoma" pitchFamily="2"/>
              </a:rPr>
              <a:t>L</a:t>
            </a:r>
            <a:r>
              <a:rPr lang="en-US" sz="1800" b="0" dirty="0" smtClean="0">
                <a:ea typeface="MS Gothic" pitchFamily="2"/>
                <a:cs typeface="Tahoma" pitchFamily="2"/>
                <a:sym typeface="Symbol"/>
              </a:rPr>
              <a:t></a:t>
            </a:r>
            <a:r>
              <a:rPr lang="en-US" sz="1800" b="0" dirty="0" smtClean="0">
                <a:latin typeface="+mn-lt"/>
                <a:ea typeface="MS Gothic" pitchFamily="2"/>
                <a:cs typeface="Tahoma" pitchFamily="2"/>
              </a:rPr>
              <a:t>S</a:t>
            </a:r>
            <a:r>
              <a:rPr lang="en-US" sz="1800" b="0" dirty="0">
                <a:latin typeface="+mn-lt"/>
                <a:ea typeface="MS Gothic" pitchFamily="2"/>
                <a:cs typeface="Tahoma" pitchFamily="2"/>
              </a:rPr>
              <a:t>		P = (-1) </a:t>
            </a:r>
            <a:r>
              <a:rPr lang="en-US" sz="1800" b="0" baseline="30000" dirty="0">
                <a:latin typeface="+mn-lt"/>
                <a:ea typeface="MS Gothic" pitchFamily="2"/>
                <a:cs typeface="Tahoma" pitchFamily="2"/>
              </a:rPr>
              <a:t>L+1</a:t>
            </a:r>
            <a:r>
              <a:rPr lang="en-US" sz="1800" b="0" dirty="0">
                <a:latin typeface="+mn-lt"/>
                <a:ea typeface="MS Gothic" pitchFamily="2"/>
                <a:cs typeface="Tahoma" pitchFamily="2"/>
              </a:rPr>
              <a:t>	</a:t>
            </a:r>
            <a:r>
              <a:rPr lang="en-US" sz="1800" b="0" dirty="0" smtClean="0">
                <a:latin typeface="+mn-lt"/>
                <a:ea typeface="MS Gothic" pitchFamily="2"/>
                <a:cs typeface="Tahoma" pitchFamily="2"/>
              </a:rPr>
              <a:t>C = </a:t>
            </a:r>
            <a:r>
              <a:rPr lang="en-US" sz="1800" b="0" dirty="0">
                <a:latin typeface="+mn-lt"/>
                <a:ea typeface="MS Gothic" pitchFamily="2"/>
                <a:cs typeface="Tahoma" pitchFamily="2"/>
              </a:rPr>
              <a:t>(-1) </a:t>
            </a:r>
            <a:r>
              <a:rPr lang="en-US" sz="1800" b="0" baseline="30000" dirty="0" smtClean="0">
                <a:latin typeface="+mn-lt"/>
                <a:ea typeface="MS Gothic" pitchFamily="2"/>
                <a:cs typeface="Tahoma" pitchFamily="2"/>
              </a:rPr>
              <a:t>L+S</a:t>
            </a:r>
            <a:endParaRPr lang="en-US" sz="1800" b="0" baseline="30000" dirty="0">
              <a:latin typeface="+mn-lt"/>
              <a:ea typeface="MS Gothic" pitchFamily="2"/>
              <a:cs typeface="Tahoma" pitchFamily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17092" y="1704113"/>
            <a:ext cx="608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>
                <a:solidFill>
                  <a:srgbClr val="993366"/>
                </a:solidFill>
                <a:ea typeface="MS Gothic" pitchFamily="2"/>
                <a:cs typeface="Tahoma" pitchFamily="2"/>
              </a:rPr>
              <a:t>Not-allowed: 	</a:t>
            </a:r>
            <a:r>
              <a:rPr lang="en-US" sz="1800" b="0" dirty="0" smtClean="0">
                <a:solidFill>
                  <a:srgbClr val="993366"/>
                </a:solidFill>
                <a:ea typeface="MS Gothic" pitchFamily="2"/>
                <a:cs typeface="Tahoma" pitchFamily="2"/>
              </a:rPr>
              <a:t> </a:t>
            </a:r>
            <a:r>
              <a:rPr lang="en-US" sz="1800" b="0" dirty="0" smtClean="0">
                <a:solidFill>
                  <a:srgbClr val="993366"/>
                </a:solidFill>
                <a:latin typeface="+mn-lt"/>
                <a:ea typeface="MS Gothic" pitchFamily="2"/>
                <a:cs typeface="Tahoma" pitchFamily="2"/>
              </a:rPr>
              <a:t>               J</a:t>
            </a:r>
            <a:r>
              <a:rPr lang="en-US" sz="1800" b="0" baseline="30000" dirty="0" smtClean="0">
                <a:solidFill>
                  <a:srgbClr val="993366"/>
                </a:solidFill>
                <a:latin typeface="+mn-lt"/>
                <a:ea typeface="MS Gothic" pitchFamily="2"/>
                <a:cs typeface="Tahoma" pitchFamily="2"/>
              </a:rPr>
              <a:t>PC</a:t>
            </a:r>
            <a:r>
              <a:rPr lang="en-US" sz="1800" b="0" dirty="0" smtClean="0">
                <a:solidFill>
                  <a:srgbClr val="993366"/>
                </a:solidFill>
                <a:latin typeface="+mn-lt"/>
                <a:ea typeface="MS Gothic" pitchFamily="2"/>
                <a:cs typeface="Tahoma" pitchFamily="2"/>
              </a:rPr>
              <a:t> </a:t>
            </a:r>
            <a:r>
              <a:rPr lang="en-US" sz="1800" b="0" dirty="0">
                <a:solidFill>
                  <a:srgbClr val="993366"/>
                </a:solidFill>
                <a:latin typeface="+mn-lt"/>
                <a:ea typeface="MS Gothic" pitchFamily="2"/>
                <a:cs typeface="Tahoma" pitchFamily="2"/>
              </a:rPr>
              <a:t>=  0</a:t>
            </a:r>
            <a:r>
              <a:rPr lang="en-US" sz="1800" b="0" baseline="30000" dirty="0">
                <a:solidFill>
                  <a:srgbClr val="993366"/>
                </a:solidFill>
                <a:latin typeface="+mn-lt"/>
                <a:ea typeface="MS Gothic" pitchFamily="2"/>
                <a:cs typeface="Tahoma" pitchFamily="2"/>
              </a:rPr>
              <a:t>-- </a:t>
            </a:r>
            <a:r>
              <a:rPr lang="en-US" sz="1800" b="0" dirty="0">
                <a:solidFill>
                  <a:srgbClr val="993366"/>
                </a:solidFill>
                <a:latin typeface="+mn-lt"/>
                <a:ea typeface="MS Gothic" pitchFamily="2"/>
                <a:cs typeface="Tahoma" pitchFamily="2"/>
              </a:rPr>
              <a:t>, 0</a:t>
            </a:r>
            <a:r>
              <a:rPr lang="en-US" sz="1800" b="0" baseline="30000" dirty="0">
                <a:solidFill>
                  <a:srgbClr val="993366"/>
                </a:solidFill>
                <a:latin typeface="+mn-lt"/>
                <a:ea typeface="MS Gothic" pitchFamily="2"/>
                <a:cs typeface="Tahoma" pitchFamily="2"/>
              </a:rPr>
              <a:t>+- </a:t>
            </a:r>
            <a:r>
              <a:rPr lang="en-US" sz="1800" b="0" dirty="0">
                <a:solidFill>
                  <a:srgbClr val="993366"/>
                </a:solidFill>
                <a:latin typeface="+mn-lt"/>
                <a:ea typeface="MS Gothic" pitchFamily="2"/>
                <a:cs typeface="Tahoma" pitchFamily="2"/>
              </a:rPr>
              <a:t>, 1</a:t>
            </a:r>
            <a:r>
              <a:rPr lang="en-US" sz="1800" b="0" baseline="30000" dirty="0">
                <a:solidFill>
                  <a:srgbClr val="993366"/>
                </a:solidFill>
                <a:latin typeface="+mn-lt"/>
                <a:ea typeface="MS Gothic" pitchFamily="2"/>
                <a:cs typeface="Tahoma" pitchFamily="2"/>
              </a:rPr>
              <a:t>-+ </a:t>
            </a:r>
            <a:r>
              <a:rPr lang="en-US" sz="1800" b="0" dirty="0">
                <a:solidFill>
                  <a:srgbClr val="993366"/>
                </a:solidFill>
                <a:latin typeface="+mn-lt"/>
                <a:ea typeface="MS Gothic" pitchFamily="2"/>
                <a:cs typeface="Tahoma" pitchFamily="2"/>
              </a:rPr>
              <a:t>, 2</a:t>
            </a:r>
            <a:r>
              <a:rPr lang="en-US" sz="1800" b="0" baseline="30000" dirty="0">
                <a:solidFill>
                  <a:srgbClr val="993366"/>
                </a:solidFill>
                <a:latin typeface="+mn-lt"/>
                <a:ea typeface="MS Gothic" pitchFamily="2"/>
                <a:cs typeface="Tahoma" pitchFamily="2"/>
              </a:rPr>
              <a:t>+-</a:t>
            </a:r>
            <a:endParaRPr lang="en-US" sz="1800" b="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70912" y="2126341"/>
            <a:ext cx="6243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993366"/>
                </a:solidFill>
              </a:rPr>
              <a:t>Unambiguous experimental signature for the presence of </a:t>
            </a:r>
            <a:r>
              <a:rPr lang="en-US" sz="1800" b="0" dirty="0" err="1">
                <a:solidFill>
                  <a:srgbClr val="993366"/>
                </a:solidFill>
              </a:rPr>
              <a:t>gluonic</a:t>
            </a:r>
            <a:r>
              <a:rPr lang="en-US" sz="1800" b="0" dirty="0">
                <a:solidFill>
                  <a:srgbClr val="993366"/>
                </a:solidFill>
              </a:rPr>
              <a:t> </a:t>
            </a:r>
          </a:p>
          <a:p>
            <a:r>
              <a:rPr lang="en-US" sz="1800" b="0" dirty="0">
                <a:solidFill>
                  <a:srgbClr val="993366"/>
                </a:solidFill>
              </a:rPr>
              <a:t>degrees of freedom in the spectrum of </a:t>
            </a:r>
            <a:r>
              <a:rPr lang="en-US" sz="1800" b="0" dirty="0" err="1">
                <a:solidFill>
                  <a:srgbClr val="993366"/>
                </a:solidFill>
              </a:rPr>
              <a:t>mesonic</a:t>
            </a:r>
            <a:r>
              <a:rPr lang="en-US" sz="1800" b="0" dirty="0">
                <a:solidFill>
                  <a:srgbClr val="993366"/>
                </a:solidFill>
              </a:rPr>
              <a:t> </a:t>
            </a:r>
            <a:r>
              <a:rPr lang="en-US" sz="1800" b="0" dirty="0" smtClean="0">
                <a:solidFill>
                  <a:srgbClr val="993366"/>
                </a:solidFill>
              </a:rPr>
              <a:t>states</a:t>
            </a:r>
            <a:endParaRPr lang="en-US" sz="1800" b="0" dirty="0">
              <a:solidFill>
                <a:srgbClr val="9933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9461" y="3001830"/>
            <a:ext cx="1828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latin typeface="+mj-lt"/>
              </a:rPr>
              <a:t>Normal meson:</a:t>
            </a:r>
            <a:br>
              <a:rPr lang="en-US" sz="1600" b="0" dirty="0">
                <a:latin typeface="+mj-lt"/>
              </a:rPr>
            </a:br>
            <a:r>
              <a:rPr lang="en-US" sz="1600" b="0" dirty="0">
                <a:solidFill>
                  <a:srgbClr val="993366"/>
                </a:solidFill>
                <a:latin typeface="+mj-lt"/>
              </a:rPr>
              <a:t>flux tube in</a:t>
            </a:r>
          </a:p>
          <a:p>
            <a:r>
              <a:rPr lang="en-US" sz="1600" b="0" dirty="0">
                <a:solidFill>
                  <a:srgbClr val="993366"/>
                </a:solidFill>
                <a:latin typeface="+mj-lt"/>
              </a:rPr>
              <a:t>ground state</a:t>
            </a:r>
          </a:p>
          <a:p>
            <a:r>
              <a:rPr lang="en-US" sz="1600" b="0" dirty="0">
                <a:latin typeface="+mj-lt"/>
              </a:rPr>
              <a:t>m=0</a:t>
            </a:r>
          </a:p>
          <a:p>
            <a:r>
              <a:rPr lang="en-US" sz="1600" b="0" dirty="0" smtClean="0">
                <a:latin typeface="+mj-lt"/>
              </a:rPr>
              <a:t>CP = (-1)</a:t>
            </a:r>
            <a:r>
              <a:rPr lang="en-US" sz="1600" b="0" baseline="30000" dirty="0" smtClean="0">
                <a:latin typeface="+mj-lt"/>
              </a:rPr>
              <a:t>S+1</a:t>
            </a:r>
            <a:endParaRPr lang="en-US" sz="1600" b="0" baseline="30000" dirty="0">
              <a:latin typeface="+mj-lt"/>
            </a:endParaRPr>
          </a:p>
          <a:p>
            <a:endParaRPr lang="en-US" sz="18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2306221" y="3109154"/>
            <a:ext cx="1276733" cy="1113116"/>
            <a:chOff x="2684522" y="3827522"/>
            <a:chExt cx="1158107" cy="1009799"/>
          </a:xfrm>
        </p:grpSpPr>
        <p:grpSp>
          <p:nvGrpSpPr>
            <p:cNvPr id="20" name="Group 19"/>
            <p:cNvGrpSpPr/>
            <p:nvPr/>
          </p:nvGrpSpPr>
          <p:grpSpPr>
            <a:xfrm>
              <a:off x="2989438" y="3827522"/>
              <a:ext cx="838084" cy="609475"/>
              <a:chOff x="2989438" y="3827522"/>
              <a:chExt cx="838084" cy="609475"/>
            </a:xfrm>
          </p:grpSpPr>
          <p:sp>
            <p:nvSpPr>
              <p:cNvPr id="23" name="Straight Connector 11"/>
              <p:cNvSpPr/>
              <p:nvPr/>
            </p:nvSpPr>
            <p:spPr>
              <a:xfrm>
                <a:off x="3141722" y="3979797"/>
                <a:ext cx="533524" cy="304915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val f6"/>
                  <a:gd name="f13" fmla="*/ f7 f0 1"/>
                  <a:gd name="f14" fmla="*/ f8 f0 1"/>
                  <a:gd name="f15" fmla="?: f9 f3 1"/>
                  <a:gd name="f16" fmla="?: f10 f4 1"/>
                  <a:gd name="f17" fmla="?: f11 f5 1"/>
                  <a:gd name="f18" fmla="*/ f13 1 f2"/>
                  <a:gd name="f19" fmla="*/ f14 1 f2"/>
                  <a:gd name="f20" fmla="*/ f15 1 21600"/>
                  <a:gd name="f21" fmla="*/ f16 1 21600"/>
                  <a:gd name="f22" fmla="*/ 21600 f15 1"/>
                  <a:gd name="f23" fmla="*/ 21600 f16 1"/>
                  <a:gd name="f24" fmla="+- f18 0 f1"/>
                  <a:gd name="f25" fmla="+- f19 0 f1"/>
                  <a:gd name="f26" fmla="min f21 f20"/>
                  <a:gd name="f27" fmla="*/ f22 1 f17"/>
                  <a:gd name="f28" fmla="*/ f23 1 f17"/>
                  <a:gd name="f29" fmla="val f27"/>
                  <a:gd name="f30" fmla="val f28"/>
                  <a:gd name="f31" fmla="*/ f6 f26 1"/>
                  <a:gd name="f32" fmla="*/ f27 f26 1"/>
                  <a:gd name="f33" fmla="*/ f28 f26 1"/>
                  <a:gd name="f34" fmla="*/ f12 f26 1"/>
                  <a:gd name="f35" fmla="*/ f29 f26 1"/>
                  <a:gd name="f36" fmla="*/ f30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">
                    <a:pos x="f34" y="f34"/>
                  </a:cxn>
                  <a:cxn ang="f25">
                    <a:pos x="f35" y="f36"/>
                  </a:cxn>
                </a:cxnLst>
                <a:rect l="f31" t="f31" r="f32" b="f33"/>
                <a:pathLst>
                  <a:path>
                    <a:moveTo>
                      <a:pt x="f34" y="f34"/>
                    </a:moveTo>
                    <a:lnTo>
                      <a:pt x="f35" y="f36"/>
                    </a:lnTo>
                  </a:path>
                </a:pathLst>
              </a:custGeom>
              <a:noFill/>
              <a:ln w="19083">
                <a:solidFill>
                  <a:srgbClr val="808080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0"/>
              <a:lstStyle/>
              <a:p>
                <a:pPr defTabSz="1007943" hangingPunct="0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000">
                  <a:solidFill>
                    <a:srgbClr val="000000"/>
                  </a:solidFill>
                  <a:latin typeface="Arial" pitchFamily="18"/>
                  <a:ea typeface="MS Gothic" pitchFamily="2"/>
                  <a:cs typeface="Tahoma" pitchFamily="2"/>
                </a:endParaRP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2989438" y="3827522"/>
                <a:ext cx="228600" cy="228600"/>
                <a:chOff x="2989438" y="3827522"/>
                <a:chExt cx="228600" cy="228600"/>
              </a:xfrm>
            </p:grpSpPr>
            <p:sp>
              <p:nvSpPr>
                <p:cNvPr id="28" name="Freeform 27"/>
                <p:cNvSpPr/>
                <p:nvPr/>
              </p:nvSpPr>
              <p:spPr>
                <a:xfrm>
                  <a:off x="2989438" y="3827522"/>
                  <a:ext cx="228600" cy="2286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1600"/>
                    <a:gd name="f7" fmla="*/ 5419351 1 1725033"/>
                    <a:gd name="f8" fmla="*/ 10800 10800 1"/>
                    <a:gd name="f9" fmla="+- 0 0 360"/>
                    <a:gd name="f10" fmla="val 10800"/>
                    <a:gd name="f11" fmla="+- 0 0 0"/>
                    <a:gd name="f12" fmla="*/ f3 1 21600"/>
                    <a:gd name="f13" fmla="*/ f4 1 21600"/>
                    <a:gd name="f14" fmla="val f5"/>
                    <a:gd name="f15" fmla="val f6"/>
                    <a:gd name="f16" fmla="*/ 0 f7 1"/>
                    <a:gd name="f17" fmla="*/ f5 f0 1"/>
                    <a:gd name="f18" fmla="*/ f9 f0 1"/>
                    <a:gd name="f19" fmla="*/ f11 f0 1"/>
                    <a:gd name="f20" fmla="+- f15 0 f14"/>
                    <a:gd name="f21" fmla="*/ f16 1 f2"/>
                    <a:gd name="f22" fmla="*/ f17 1 f2"/>
                    <a:gd name="f23" fmla="*/ f18 1 f2"/>
                    <a:gd name="f24" fmla="*/ f19 1 f2"/>
                    <a:gd name="f25" fmla="*/ f20 1 21600"/>
                    <a:gd name="f26" fmla="+- 0 0 f21"/>
                    <a:gd name="f27" fmla="+- f22 0 f1"/>
                    <a:gd name="f28" fmla="+- f23 0 f1"/>
                    <a:gd name="f29" fmla="+- f24 0 f1"/>
                    <a:gd name="f30" fmla="*/ 3200 f25 1"/>
                    <a:gd name="f31" fmla="*/ 18400 f25 1"/>
                    <a:gd name="f32" fmla="*/ 10800 f25 1"/>
                    <a:gd name="f33" fmla="*/ 0 f25 1"/>
                    <a:gd name="f34" fmla="*/ 3160 f25 1"/>
                    <a:gd name="f35" fmla="*/ 18440 f25 1"/>
                    <a:gd name="f36" fmla="*/ 21600 f25 1"/>
                    <a:gd name="f37" fmla="*/ f26 f0 1"/>
                    <a:gd name="f38" fmla="+- f28 0 f27"/>
                    <a:gd name="f39" fmla="*/ f37 1 f7"/>
                    <a:gd name="f40" fmla="*/ f32 1 f25"/>
                    <a:gd name="f41" fmla="*/ f33 1 f25"/>
                    <a:gd name="f42" fmla="*/ f34 1 f25"/>
                    <a:gd name="f43" fmla="*/ f35 1 f25"/>
                    <a:gd name="f44" fmla="*/ f36 1 f25"/>
                    <a:gd name="f45" fmla="*/ f30 1 f25"/>
                    <a:gd name="f46" fmla="*/ f31 1 f25"/>
                    <a:gd name="f47" fmla="+- f39 0 f1"/>
                    <a:gd name="f48" fmla="*/ f45 f12 1"/>
                    <a:gd name="f49" fmla="*/ f46 f12 1"/>
                    <a:gd name="f50" fmla="*/ f46 f13 1"/>
                    <a:gd name="f51" fmla="*/ f45 f13 1"/>
                    <a:gd name="f52" fmla="*/ f40 f12 1"/>
                    <a:gd name="f53" fmla="*/ f41 f13 1"/>
                    <a:gd name="f54" fmla="*/ f42 f12 1"/>
                    <a:gd name="f55" fmla="*/ f42 f13 1"/>
                    <a:gd name="f56" fmla="*/ f41 f12 1"/>
                    <a:gd name="f57" fmla="*/ f40 f13 1"/>
                    <a:gd name="f58" fmla="*/ f43 f13 1"/>
                    <a:gd name="f59" fmla="*/ f44 f13 1"/>
                    <a:gd name="f60" fmla="*/ f43 f12 1"/>
                    <a:gd name="f61" fmla="*/ f44 f12 1"/>
                    <a:gd name="f62" fmla="+- f47 f1 0"/>
                    <a:gd name="f63" fmla="*/ f62 f7 1"/>
                    <a:gd name="f64" fmla="*/ f63 1 f0"/>
                    <a:gd name="f65" fmla="+- 0 0 f64"/>
                    <a:gd name="f66" fmla="+- 0 0 f65"/>
                    <a:gd name="f67" fmla="*/ f66 f0 1"/>
                    <a:gd name="f68" fmla="*/ f67 1 f7"/>
                    <a:gd name="f69" fmla="+- f68 0 f1"/>
                    <a:gd name="f70" fmla="cos 1 f69"/>
                    <a:gd name="f71" fmla="sin 1 f69"/>
                    <a:gd name="f72" fmla="+- 0 0 f70"/>
                    <a:gd name="f73" fmla="+- 0 0 f71"/>
                    <a:gd name="f74" fmla="+- 0 0 f72"/>
                    <a:gd name="f75" fmla="+- 0 0 f73"/>
                    <a:gd name="f76" fmla="val f74"/>
                    <a:gd name="f77" fmla="val f75"/>
                    <a:gd name="f78" fmla="+- 0 0 f76"/>
                    <a:gd name="f79" fmla="+- 0 0 f77"/>
                    <a:gd name="f80" fmla="*/ 10800 f78 1"/>
                    <a:gd name="f81" fmla="*/ 10800 f79 1"/>
                    <a:gd name="f82" fmla="*/ f80 f80 1"/>
                    <a:gd name="f83" fmla="*/ f81 f81 1"/>
                    <a:gd name="f84" fmla="+- f82 f83 0"/>
                    <a:gd name="f85" fmla="sqrt f84"/>
                    <a:gd name="f86" fmla="*/ f8 1 f85"/>
                    <a:gd name="f87" fmla="*/ f78 f86 1"/>
                    <a:gd name="f88" fmla="*/ f79 f86 1"/>
                    <a:gd name="f89" fmla="+- 10800 0 f87"/>
                    <a:gd name="f90" fmla="+- 10800 0 f88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52" y="f53"/>
                    </a:cxn>
                    <a:cxn ang="f29">
                      <a:pos x="f54" y="f55"/>
                    </a:cxn>
                    <a:cxn ang="f29">
                      <a:pos x="f56" y="f57"/>
                    </a:cxn>
                    <a:cxn ang="f29">
                      <a:pos x="f54" y="f58"/>
                    </a:cxn>
                    <a:cxn ang="f29">
                      <a:pos x="f52" y="f59"/>
                    </a:cxn>
                    <a:cxn ang="f29">
                      <a:pos x="f60" y="f58"/>
                    </a:cxn>
                    <a:cxn ang="f29">
                      <a:pos x="f61" y="f57"/>
                    </a:cxn>
                    <a:cxn ang="f29">
                      <a:pos x="f60" y="f55"/>
                    </a:cxn>
                  </a:cxnLst>
                  <a:rect l="f48" t="f51" r="f49" b="f50"/>
                  <a:pathLst>
                    <a:path w="21600" h="21600">
                      <a:moveTo>
                        <a:pt x="f89" y="f90"/>
                      </a:moveTo>
                      <a:arcTo wR="f10" hR="f10" stAng="f27" swAng="f38"/>
                      <a:close/>
                    </a:path>
                  </a:pathLst>
                </a:custGeom>
                <a:solidFill>
                  <a:srgbClr val="214AFF"/>
                </a:solidFill>
                <a:ln w="9363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4" tIns="46798" rIns="90004" bIns="46798" anchor="ctr" anchorCtr="0" compatLnSpc="0"/>
                <a:lstStyle/>
                <a:p>
                  <a:pPr defTabSz="1007943" hangingPunct="0"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2000">
                    <a:solidFill>
                      <a:srgbClr val="000000"/>
                    </a:solidFill>
                    <a:latin typeface="Arial" pitchFamily="18"/>
                    <a:ea typeface="MS Gothic" pitchFamily="2"/>
                    <a:cs typeface="Tahoma" pitchFamily="2"/>
                  </a:endParaRPr>
                </a:p>
              </p:txBody>
            </p:sp>
            <p:sp>
              <p:nvSpPr>
                <p:cNvPr id="29" name="Freeform 28"/>
                <p:cNvSpPr/>
                <p:nvPr/>
              </p:nvSpPr>
              <p:spPr>
                <a:xfrm>
                  <a:off x="3103921" y="3884755"/>
                  <a:ext cx="56875" cy="56875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1600"/>
                    <a:gd name="f7" fmla="*/ 5419351 1 1725033"/>
                    <a:gd name="f8" fmla="*/ 10800 10800 1"/>
                    <a:gd name="f9" fmla="+- 0 0 360"/>
                    <a:gd name="f10" fmla="val 10800"/>
                    <a:gd name="f11" fmla="+- 0 0 0"/>
                    <a:gd name="f12" fmla="*/ f3 1 21600"/>
                    <a:gd name="f13" fmla="*/ f4 1 21600"/>
                    <a:gd name="f14" fmla="val f5"/>
                    <a:gd name="f15" fmla="val f6"/>
                    <a:gd name="f16" fmla="*/ 0 f7 1"/>
                    <a:gd name="f17" fmla="*/ f5 f0 1"/>
                    <a:gd name="f18" fmla="*/ f9 f0 1"/>
                    <a:gd name="f19" fmla="*/ f11 f0 1"/>
                    <a:gd name="f20" fmla="+- f15 0 f14"/>
                    <a:gd name="f21" fmla="*/ f16 1 f2"/>
                    <a:gd name="f22" fmla="*/ f17 1 f2"/>
                    <a:gd name="f23" fmla="*/ f18 1 f2"/>
                    <a:gd name="f24" fmla="*/ f19 1 f2"/>
                    <a:gd name="f25" fmla="*/ f20 1 21600"/>
                    <a:gd name="f26" fmla="+- 0 0 f21"/>
                    <a:gd name="f27" fmla="+- f22 0 f1"/>
                    <a:gd name="f28" fmla="+- f23 0 f1"/>
                    <a:gd name="f29" fmla="+- f24 0 f1"/>
                    <a:gd name="f30" fmla="*/ 3200 f25 1"/>
                    <a:gd name="f31" fmla="*/ 18400 f25 1"/>
                    <a:gd name="f32" fmla="*/ 10800 f25 1"/>
                    <a:gd name="f33" fmla="*/ 0 f25 1"/>
                    <a:gd name="f34" fmla="*/ 3160 f25 1"/>
                    <a:gd name="f35" fmla="*/ 18440 f25 1"/>
                    <a:gd name="f36" fmla="*/ 21600 f25 1"/>
                    <a:gd name="f37" fmla="*/ f26 f0 1"/>
                    <a:gd name="f38" fmla="+- f28 0 f27"/>
                    <a:gd name="f39" fmla="*/ f37 1 f7"/>
                    <a:gd name="f40" fmla="*/ f32 1 f25"/>
                    <a:gd name="f41" fmla="*/ f33 1 f25"/>
                    <a:gd name="f42" fmla="*/ f34 1 f25"/>
                    <a:gd name="f43" fmla="*/ f35 1 f25"/>
                    <a:gd name="f44" fmla="*/ f36 1 f25"/>
                    <a:gd name="f45" fmla="*/ f30 1 f25"/>
                    <a:gd name="f46" fmla="*/ f31 1 f25"/>
                    <a:gd name="f47" fmla="+- f39 0 f1"/>
                    <a:gd name="f48" fmla="*/ f45 f12 1"/>
                    <a:gd name="f49" fmla="*/ f46 f12 1"/>
                    <a:gd name="f50" fmla="*/ f46 f13 1"/>
                    <a:gd name="f51" fmla="*/ f45 f13 1"/>
                    <a:gd name="f52" fmla="*/ f40 f12 1"/>
                    <a:gd name="f53" fmla="*/ f41 f13 1"/>
                    <a:gd name="f54" fmla="*/ f42 f12 1"/>
                    <a:gd name="f55" fmla="*/ f42 f13 1"/>
                    <a:gd name="f56" fmla="*/ f41 f12 1"/>
                    <a:gd name="f57" fmla="*/ f40 f13 1"/>
                    <a:gd name="f58" fmla="*/ f43 f13 1"/>
                    <a:gd name="f59" fmla="*/ f44 f13 1"/>
                    <a:gd name="f60" fmla="*/ f43 f12 1"/>
                    <a:gd name="f61" fmla="*/ f44 f12 1"/>
                    <a:gd name="f62" fmla="+- f47 f1 0"/>
                    <a:gd name="f63" fmla="*/ f62 f7 1"/>
                    <a:gd name="f64" fmla="*/ f63 1 f0"/>
                    <a:gd name="f65" fmla="+- 0 0 f64"/>
                    <a:gd name="f66" fmla="+- 0 0 f65"/>
                    <a:gd name="f67" fmla="*/ f66 f0 1"/>
                    <a:gd name="f68" fmla="*/ f67 1 f7"/>
                    <a:gd name="f69" fmla="+- f68 0 f1"/>
                    <a:gd name="f70" fmla="cos 1 f69"/>
                    <a:gd name="f71" fmla="sin 1 f69"/>
                    <a:gd name="f72" fmla="+- 0 0 f70"/>
                    <a:gd name="f73" fmla="+- 0 0 f71"/>
                    <a:gd name="f74" fmla="+- 0 0 f72"/>
                    <a:gd name="f75" fmla="+- 0 0 f73"/>
                    <a:gd name="f76" fmla="val f74"/>
                    <a:gd name="f77" fmla="val f75"/>
                    <a:gd name="f78" fmla="+- 0 0 f76"/>
                    <a:gd name="f79" fmla="+- 0 0 f77"/>
                    <a:gd name="f80" fmla="*/ 10800 f78 1"/>
                    <a:gd name="f81" fmla="*/ 10800 f79 1"/>
                    <a:gd name="f82" fmla="*/ f80 f80 1"/>
                    <a:gd name="f83" fmla="*/ f81 f81 1"/>
                    <a:gd name="f84" fmla="+- f82 f83 0"/>
                    <a:gd name="f85" fmla="sqrt f84"/>
                    <a:gd name="f86" fmla="*/ f8 1 f85"/>
                    <a:gd name="f87" fmla="*/ f78 f86 1"/>
                    <a:gd name="f88" fmla="*/ f79 f86 1"/>
                    <a:gd name="f89" fmla="+- 10800 0 f87"/>
                    <a:gd name="f90" fmla="+- 10800 0 f88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52" y="f53"/>
                    </a:cxn>
                    <a:cxn ang="f29">
                      <a:pos x="f54" y="f55"/>
                    </a:cxn>
                    <a:cxn ang="f29">
                      <a:pos x="f56" y="f57"/>
                    </a:cxn>
                    <a:cxn ang="f29">
                      <a:pos x="f54" y="f58"/>
                    </a:cxn>
                    <a:cxn ang="f29">
                      <a:pos x="f52" y="f59"/>
                    </a:cxn>
                    <a:cxn ang="f29">
                      <a:pos x="f60" y="f58"/>
                    </a:cxn>
                    <a:cxn ang="f29">
                      <a:pos x="f61" y="f57"/>
                    </a:cxn>
                    <a:cxn ang="f29">
                      <a:pos x="f60" y="f55"/>
                    </a:cxn>
                  </a:cxnLst>
                  <a:rect l="f48" t="f51" r="f49" b="f50"/>
                  <a:pathLst>
                    <a:path w="21600" h="21600">
                      <a:moveTo>
                        <a:pt x="f89" y="f90"/>
                      </a:moveTo>
                      <a:arcTo wR="f10" hR="f10" stAng="f27" swAng="f38"/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9363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vert="horz" wrap="none" lIns="90004" tIns="46798" rIns="90004" bIns="46798" anchor="ctr" anchorCtr="0" compatLnSpc="0"/>
                <a:lstStyle/>
                <a:p>
                  <a:pPr defTabSz="1007943" hangingPunct="0"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2000">
                    <a:solidFill>
                      <a:srgbClr val="000000"/>
                    </a:solidFill>
                    <a:latin typeface="Arial" pitchFamily="18"/>
                    <a:ea typeface="MS Gothic" pitchFamily="2"/>
                    <a:cs typeface="Tahoma" pitchFamily="2"/>
                  </a:endParaRPr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3598922" y="4208397"/>
                <a:ext cx="228600" cy="228600"/>
                <a:chOff x="3598922" y="4208397"/>
                <a:chExt cx="228600" cy="228600"/>
              </a:xfrm>
            </p:grpSpPr>
            <p:sp>
              <p:nvSpPr>
                <p:cNvPr id="26" name="Freeform 25"/>
                <p:cNvSpPr/>
                <p:nvPr/>
              </p:nvSpPr>
              <p:spPr>
                <a:xfrm>
                  <a:off x="3598922" y="4208397"/>
                  <a:ext cx="228600" cy="2286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1600"/>
                    <a:gd name="f7" fmla="*/ 5419351 1 1725033"/>
                    <a:gd name="f8" fmla="*/ 10800 10800 1"/>
                    <a:gd name="f9" fmla="+- 0 0 360"/>
                    <a:gd name="f10" fmla="val 10800"/>
                    <a:gd name="f11" fmla="+- 0 0 0"/>
                    <a:gd name="f12" fmla="*/ f3 1 21600"/>
                    <a:gd name="f13" fmla="*/ f4 1 21600"/>
                    <a:gd name="f14" fmla="val f5"/>
                    <a:gd name="f15" fmla="val f6"/>
                    <a:gd name="f16" fmla="*/ 0 f7 1"/>
                    <a:gd name="f17" fmla="*/ f5 f0 1"/>
                    <a:gd name="f18" fmla="*/ f9 f0 1"/>
                    <a:gd name="f19" fmla="*/ f11 f0 1"/>
                    <a:gd name="f20" fmla="+- f15 0 f14"/>
                    <a:gd name="f21" fmla="*/ f16 1 f2"/>
                    <a:gd name="f22" fmla="*/ f17 1 f2"/>
                    <a:gd name="f23" fmla="*/ f18 1 f2"/>
                    <a:gd name="f24" fmla="*/ f19 1 f2"/>
                    <a:gd name="f25" fmla="*/ f20 1 21600"/>
                    <a:gd name="f26" fmla="+- 0 0 f21"/>
                    <a:gd name="f27" fmla="+- f22 0 f1"/>
                    <a:gd name="f28" fmla="+- f23 0 f1"/>
                    <a:gd name="f29" fmla="+- f24 0 f1"/>
                    <a:gd name="f30" fmla="*/ 3200 f25 1"/>
                    <a:gd name="f31" fmla="*/ 18400 f25 1"/>
                    <a:gd name="f32" fmla="*/ 10800 f25 1"/>
                    <a:gd name="f33" fmla="*/ 0 f25 1"/>
                    <a:gd name="f34" fmla="*/ 3160 f25 1"/>
                    <a:gd name="f35" fmla="*/ 18440 f25 1"/>
                    <a:gd name="f36" fmla="*/ 21600 f25 1"/>
                    <a:gd name="f37" fmla="*/ f26 f0 1"/>
                    <a:gd name="f38" fmla="+- f28 0 f27"/>
                    <a:gd name="f39" fmla="*/ f37 1 f7"/>
                    <a:gd name="f40" fmla="*/ f32 1 f25"/>
                    <a:gd name="f41" fmla="*/ f33 1 f25"/>
                    <a:gd name="f42" fmla="*/ f34 1 f25"/>
                    <a:gd name="f43" fmla="*/ f35 1 f25"/>
                    <a:gd name="f44" fmla="*/ f36 1 f25"/>
                    <a:gd name="f45" fmla="*/ f30 1 f25"/>
                    <a:gd name="f46" fmla="*/ f31 1 f25"/>
                    <a:gd name="f47" fmla="+- f39 0 f1"/>
                    <a:gd name="f48" fmla="*/ f45 f12 1"/>
                    <a:gd name="f49" fmla="*/ f46 f12 1"/>
                    <a:gd name="f50" fmla="*/ f46 f13 1"/>
                    <a:gd name="f51" fmla="*/ f45 f13 1"/>
                    <a:gd name="f52" fmla="*/ f40 f12 1"/>
                    <a:gd name="f53" fmla="*/ f41 f13 1"/>
                    <a:gd name="f54" fmla="*/ f42 f12 1"/>
                    <a:gd name="f55" fmla="*/ f42 f13 1"/>
                    <a:gd name="f56" fmla="*/ f41 f12 1"/>
                    <a:gd name="f57" fmla="*/ f40 f13 1"/>
                    <a:gd name="f58" fmla="*/ f43 f13 1"/>
                    <a:gd name="f59" fmla="*/ f44 f13 1"/>
                    <a:gd name="f60" fmla="*/ f43 f12 1"/>
                    <a:gd name="f61" fmla="*/ f44 f12 1"/>
                    <a:gd name="f62" fmla="+- f47 f1 0"/>
                    <a:gd name="f63" fmla="*/ f62 f7 1"/>
                    <a:gd name="f64" fmla="*/ f63 1 f0"/>
                    <a:gd name="f65" fmla="+- 0 0 f64"/>
                    <a:gd name="f66" fmla="+- 0 0 f65"/>
                    <a:gd name="f67" fmla="*/ f66 f0 1"/>
                    <a:gd name="f68" fmla="*/ f67 1 f7"/>
                    <a:gd name="f69" fmla="+- f68 0 f1"/>
                    <a:gd name="f70" fmla="cos 1 f69"/>
                    <a:gd name="f71" fmla="sin 1 f69"/>
                    <a:gd name="f72" fmla="+- 0 0 f70"/>
                    <a:gd name="f73" fmla="+- 0 0 f71"/>
                    <a:gd name="f74" fmla="+- 0 0 f72"/>
                    <a:gd name="f75" fmla="+- 0 0 f73"/>
                    <a:gd name="f76" fmla="val f74"/>
                    <a:gd name="f77" fmla="val f75"/>
                    <a:gd name="f78" fmla="+- 0 0 f76"/>
                    <a:gd name="f79" fmla="+- 0 0 f77"/>
                    <a:gd name="f80" fmla="*/ 10800 f78 1"/>
                    <a:gd name="f81" fmla="*/ 10800 f79 1"/>
                    <a:gd name="f82" fmla="*/ f80 f80 1"/>
                    <a:gd name="f83" fmla="*/ f81 f81 1"/>
                    <a:gd name="f84" fmla="+- f82 f83 0"/>
                    <a:gd name="f85" fmla="sqrt f84"/>
                    <a:gd name="f86" fmla="*/ f8 1 f85"/>
                    <a:gd name="f87" fmla="*/ f78 f86 1"/>
                    <a:gd name="f88" fmla="*/ f79 f86 1"/>
                    <a:gd name="f89" fmla="+- 10800 0 f87"/>
                    <a:gd name="f90" fmla="+- 10800 0 f88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52" y="f53"/>
                    </a:cxn>
                    <a:cxn ang="f29">
                      <a:pos x="f54" y="f55"/>
                    </a:cxn>
                    <a:cxn ang="f29">
                      <a:pos x="f56" y="f57"/>
                    </a:cxn>
                    <a:cxn ang="f29">
                      <a:pos x="f54" y="f58"/>
                    </a:cxn>
                    <a:cxn ang="f29">
                      <a:pos x="f52" y="f59"/>
                    </a:cxn>
                    <a:cxn ang="f29">
                      <a:pos x="f60" y="f58"/>
                    </a:cxn>
                    <a:cxn ang="f29">
                      <a:pos x="f61" y="f57"/>
                    </a:cxn>
                    <a:cxn ang="f29">
                      <a:pos x="f60" y="f55"/>
                    </a:cxn>
                  </a:cxnLst>
                  <a:rect l="f48" t="f51" r="f49" b="f50"/>
                  <a:pathLst>
                    <a:path w="21600" h="21600">
                      <a:moveTo>
                        <a:pt x="f89" y="f90"/>
                      </a:moveTo>
                      <a:arcTo wR="f10" hR="f10" stAng="f27" swAng="f38"/>
                      <a:close/>
                    </a:path>
                  </a:pathLst>
                </a:custGeom>
                <a:solidFill>
                  <a:srgbClr val="E30917"/>
                </a:solidFill>
                <a:ln w="9363">
                  <a:solidFill>
                    <a:srgbClr val="FF020B"/>
                  </a:solidFill>
                  <a:prstDash val="solid"/>
                  <a:miter/>
                </a:ln>
              </p:spPr>
              <p:txBody>
                <a:bodyPr vert="horz" wrap="none" lIns="90004" tIns="46798" rIns="90004" bIns="46798" anchor="ctr" anchorCtr="0" compatLnSpc="0"/>
                <a:lstStyle/>
                <a:p>
                  <a:pPr defTabSz="1007943" hangingPunct="0"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2000">
                    <a:solidFill>
                      <a:srgbClr val="000000"/>
                    </a:solidFill>
                    <a:latin typeface="Arial" pitchFamily="18"/>
                    <a:ea typeface="MS Gothic" pitchFamily="2"/>
                    <a:cs typeface="Tahoma" pitchFamily="2"/>
                  </a:endParaRPr>
                </a:p>
              </p:txBody>
            </p:sp>
            <p:sp>
              <p:nvSpPr>
                <p:cNvPr id="27" name="Freeform 26"/>
                <p:cNvSpPr/>
                <p:nvPr/>
              </p:nvSpPr>
              <p:spPr>
                <a:xfrm>
                  <a:off x="3713040" y="4265282"/>
                  <a:ext cx="57241" cy="5724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1600"/>
                    <a:gd name="f7" fmla="*/ 5419351 1 1725033"/>
                    <a:gd name="f8" fmla="*/ 10800 10800 1"/>
                    <a:gd name="f9" fmla="+- 0 0 360"/>
                    <a:gd name="f10" fmla="val 10800"/>
                    <a:gd name="f11" fmla="+- 0 0 0"/>
                    <a:gd name="f12" fmla="*/ f3 1 21600"/>
                    <a:gd name="f13" fmla="*/ f4 1 21600"/>
                    <a:gd name="f14" fmla="val f5"/>
                    <a:gd name="f15" fmla="val f6"/>
                    <a:gd name="f16" fmla="*/ 0 f7 1"/>
                    <a:gd name="f17" fmla="*/ f5 f0 1"/>
                    <a:gd name="f18" fmla="*/ f9 f0 1"/>
                    <a:gd name="f19" fmla="*/ f11 f0 1"/>
                    <a:gd name="f20" fmla="+- f15 0 f14"/>
                    <a:gd name="f21" fmla="*/ f16 1 f2"/>
                    <a:gd name="f22" fmla="*/ f17 1 f2"/>
                    <a:gd name="f23" fmla="*/ f18 1 f2"/>
                    <a:gd name="f24" fmla="*/ f19 1 f2"/>
                    <a:gd name="f25" fmla="*/ f20 1 21600"/>
                    <a:gd name="f26" fmla="+- 0 0 f21"/>
                    <a:gd name="f27" fmla="+- f22 0 f1"/>
                    <a:gd name="f28" fmla="+- f23 0 f1"/>
                    <a:gd name="f29" fmla="+- f24 0 f1"/>
                    <a:gd name="f30" fmla="*/ 3200 f25 1"/>
                    <a:gd name="f31" fmla="*/ 18400 f25 1"/>
                    <a:gd name="f32" fmla="*/ 10800 f25 1"/>
                    <a:gd name="f33" fmla="*/ 0 f25 1"/>
                    <a:gd name="f34" fmla="*/ 3160 f25 1"/>
                    <a:gd name="f35" fmla="*/ 18440 f25 1"/>
                    <a:gd name="f36" fmla="*/ 21600 f25 1"/>
                    <a:gd name="f37" fmla="*/ f26 f0 1"/>
                    <a:gd name="f38" fmla="+- f28 0 f27"/>
                    <a:gd name="f39" fmla="*/ f37 1 f7"/>
                    <a:gd name="f40" fmla="*/ f32 1 f25"/>
                    <a:gd name="f41" fmla="*/ f33 1 f25"/>
                    <a:gd name="f42" fmla="*/ f34 1 f25"/>
                    <a:gd name="f43" fmla="*/ f35 1 f25"/>
                    <a:gd name="f44" fmla="*/ f36 1 f25"/>
                    <a:gd name="f45" fmla="*/ f30 1 f25"/>
                    <a:gd name="f46" fmla="*/ f31 1 f25"/>
                    <a:gd name="f47" fmla="+- f39 0 f1"/>
                    <a:gd name="f48" fmla="*/ f45 f12 1"/>
                    <a:gd name="f49" fmla="*/ f46 f12 1"/>
                    <a:gd name="f50" fmla="*/ f46 f13 1"/>
                    <a:gd name="f51" fmla="*/ f45 f13 1"/>
                    <a:gd name="f52" fmla="*/ f40 f12 1"/>
                    <a:gd name="f53" fmla="*/ f41 f13 1"/>
                    <a:gd name="f54" fmla="*/ f42 f12 1"/>
                    <a:gd name="f55" fmla="*/ f42 f13 1"/>
                    <a:gd name="f56" fmla="*/ f41 f12 1"/>
                    <a:gd name="f57" fmla="*/ f40 f13 1"/>
                    <a:gd name="f58" fmla="*/ f43 f13 1"/>
                    <a:gd name="f59" fmla="*/ f44 f13 1"/>
                    <a:gd name="f60" fmla="*/ f43 f12 1"/>
                    <a:gd name="f61" fmla="*/ f44 f12 1"/>
                    <a:gd name="f62" fmla="+- f47 f1 0"/>
                    <a:gd name="f63" fmla="*/ f62 f7 1"/>
                    <a:gd name="f64" fmla="*/ f63 1 f0"/>
                    <a:gd name="f65" fmla="+- 0 0 f64"/>
                    <a:gd name="f66" fmla="+- 0 0 f65"/>
                    <a:gd name="f67" fmla="*/ f66 f0 1"/>
                    <a:gd name="f68" fmla="*/ f67 1 f7"/>
                    <a:gd name="f69" fmla="+- f68 0 f1"/>
                    <a:gd name="f70" fmla="cos 1 f69"/>
                    <a:gd name="f71" fmla="sin 1 f69"/>
                    <a:gd name="f72" fmla="+- 0 0 f70"/>
                    <a:gd name="f73" fmla="+- 0 0 f71"/>
                    <a:gd name="f74" fmla="+- 0 0 f72"/>
                    <a:gd name="f75" fmla="+- 0 0 f73"/>
                    <a:gd name="f76" fmla="val f74"/>
                    <a:gd name="f77" fmla="val f75"/>
                    <a:gd name="f78" fmla="+- 0 0 f76"/>
                    <a:gd name="f79" fmla="+- 0 0 f77"/>
                    <a:gd name="f80" fmla="*/ 10800 f78 1"/>
                    <a:gd name="f81" fmla="*/ 10800 f79 1"/>
                    <a:gd name="f82" fmla="*/ f80 f80 1"/>
                    <a:gd name="f83" fmla="*/ f81 f81 1"/>
                    <a:gd name="f84" fmla="+- f82 f83 0"/>
                    <a:gd name="f85" fmla="sqrt f84"/>
                    <a:gd name="f86" fmla="*/ f8 1 f85"/>
                    <a:gd name="f87" fmla="*/ f78 f86 1"/>
                    <a:gd name="f88" fmla="*/ f79 f86 1"/>
                    <a:gd name="f89" fmla="+- 10800 0 f87"/>
                    <a:gd name="f90" fmla="+- 10800 0 f88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52" y="f53"/>
                    </a:cxn>
                    <a:cxn ang="f29">
                      <a:pos x="f54" y="f55"/>
                    </a:cxn>
                    <a:cxn ang="f29">
                      <a:pos x="f56" y="f57"/>
                    </a:cxn>
                    <a:cxn ang="f29">
                      <a:pos x="f54" y="f58"/>
                    </a:cxn>
                    <a:cxn ang="f29">
                      <a:pos x="f52" y="f59"/>
                    </a:cxn>
                    <a:cxn ang="f29">
                      <a:pos x="f60" y="f58"/>
                    </a:cxn>
                    <a:cxn ang="f29">
                      <a:pos x="f61" y="f57"/>
                    </a:cxn>
                    <a:cxn ang="f29">
                      <a:pos x="f60" y="f55"/>
                    </a:cxn>
                  </a:cxnLst>
                  <a:rect l="f48" t="f51" r="f49" b="f50"/>
                  <a:pathLst>
                    <a:path w="21600" h="21600">
                      <a:moveTo>
                        <a:pt x="f89" y="f90"/>
                      </a:moveTo>
                      <a:arcTo wR="f10" hR="f10" stAng="f27" swAng="f38"/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9363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vert="horz" wrap="none" lIns="90004" tIns="46798" rIns="90004" bIns="46798" anchor="ctr" anchorCtr="0" compatLnSpc="0"/>
                <a:lstStyle/>
                <a:p>
                  <a:pPr defTabSz="1007943" hangingPunct="0"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2000">
                    <a:solidFill>
                      <a:srgbClr val="000000"/>
                    </a:solidFill>
                    <a:latin typeface="Arial" pitchFamily="18"/>
                    <a:ea typeface="MS Gothic" pitchFamily="2"/>
                    <a:cs typeface="Tahoma" pitchFamily="2"/>
                  </a:endParaRPr>
                </a:p>
              </p:txBody>
            </p:sp>
          </p:grpSp>
        </p:grpSp>
        <p:graphicFrame>
          <p:nvGraphicFramePr>
            <p:cNvPr id="21" name="Object 20"/>
            <p:cNvGraphicFramePr/>
            <p:nvPr>
              <p:extLst>
                <p:ext uri="{D42A27DB-BD31-4B8C-83A1-F6EECF244321}">
                  <p14:modId xmlns:p14="http://schemas.microsoft.com/office/powerpoint/2010/main" val="1467399583"/>
                </p:ext>
              </p:extLst>
            </p:nvPr>
          </p:nvGraphicFramePr>
          <p:xfrm>
            <a:off x="2684522" y="3829950"/>
            <a:ext cx="235083" cy="3045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62" r:id="rId6" imgW="78828" imgH="102476" progId="">
                    <p:embed/>
                  </p:oleObj>
                </mc:Choice>
                <mc:Fallback>
                  <p:oleObj r:id="rId6" imgW="78828" imgH="102476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684522" y="3829950"/>
                          <a:ext cx="235083" cy="304559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 w="0">
                          <a:solidFill>
                            <a:srgbClr val="000000"/>
                          </a:solidFill>
                          <a:prstDash val="solid"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/>
            <p:nvPr>
              <p:extLst>
                <p:ext uri="{D42A27DB-BD31-4B8C-83A1-F6EECF244321}">
                  <p14:modId xmlns:p14="http://schemas.microsoft.com/office/powerpoint/2010/main" val="517936633"/>
                </p:ext>
              </p:extLst>
            </p:nvPr>
          </p:nvGraphicFramePr>
          <p:xfrm>
            <a:off x="3626630" y="4513322"/>
            <a:ext cx="215999" cy="3239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63" r:id="rId8" imgW="78828" imgH="118241" progId="">
                    <p:embed/>
                  </p:oleObj>
                </mc:Choice>
                <mc:Fallback>
                  <p:oleObj r:id="rId8" imgW="78828" imgH="118241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626630" y="4513322"/>
                          <a:ext cx="215999" cy="323999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 w="0">
                          <a:solidFill>
                            <a:srgbClr val="000000"/>
                          </a:solidFill>
                          <a:prstDash val="solid"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32"/>
          <p:cNvGrpSpPr/>
          <p:nvPr/>
        </p:nvGrpSpPr>
        <p:grpSpPr>
          <a:xfrm>
            <a:off x="5788513" y="2755245"/>
            <a:ext cx="1482325" cy="1492237"/>
            <a:chOff x="5594557" y="2764481"/>
            <a:chExt cx="1482325" cy="149223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5594557" y="2764481"/>
              <a:ext cx="1482325" cy="1482169"/>
            </a:xfrm>
            <a:prstGeom prst="rect">
              <a:avLst/>
            </a:prstGeom>
            <a:noFill/>
            <a:ln>
              <a:noFill/>
            </a:ln>
          </p:spPr>
        </p:pic>
        <p:graphicFrame>
          <p:nvGraphicFramePr>
            <p:cNvPr id="31" name="Object 30"/>
            <p:cNvGraphicFramePr/>
            <p:nvPr>
              <p:extLst>
                <p:ext uri="{D42A27DB-BD31-4B8C-83A1-F6EECF244321}">
                  <p14:modId xmlns:p14="http://schemas.microsoft.com/office/powerpoint/2010/main" val="2989420310"/>
                </p:ext>
              </p:extLst>
            </p:nvPr>
          </p:nvGraphicFramePr>
          <p:xfrm>
            <a:off x="5598397" y="3174144"/>
            <a:ext cx="259163" cy="336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64" r:id="rId11" imgW="78828" imgH="102476" progId="">
                    <p:embed/>
                  </p:oleObj>
                </mc:Choice>
                <mc:Fallback>
                  <p:oleObj r:id="rId11" imgW="78828" imgH="102476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598397" y="3174144"/>
                          <a:ext cx="259163" cy="336112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 w="0">
                          <a:solidFill>
                            <a:srgbClr val="000000"/>
                          </a:solidFill>
                          <a:prstDash val="solid"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/>
            <p:cNvGraphicFramePr/>
            <p:nvPr>
              <p:extLst>
                <p:ext uri="{D42A27DB-BD31-4B8C-83A1-F6EECF244321}">
                  <p14:modId xmlns:p14="http://schemas.microsoft.com/office/powerpoint/2010/main" val="2230284425"/>
                </p:ext>
              </p:extLst>
            </p:nvPr>
          </p:nvGraphicFramePr>
          <p:xfrm>
            <a:off x="6604175" y="3899569"/>
            <a:ext cx="237730" cy="3571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65" r:id="rId12" imgW="78828" imgH="118241" progId="">
                    <p:embed/>
                  </p:oleObj>
                </mc:Choice>
                <mc:Fallback>
                  <p:oleObj r:id="rId12" imgW="78828" imgH="118241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604175" y="3899569"/>
                          <a:ext cx="237730" cy="357149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 w="0">
                          <a:solidFill>
                            <a:srgbClr val="000000"/>
                          </a:solidFill>
                          <a:prstDash val="solid"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TextBox 33"/>
          <p:cNvSpPr txBox="1"/>
          <p:nvPr/>
        </p:nvSpPr>
        <p:spPr>
          <a:xfrm>
            <a:off x="3999338" y="2991836"/>
            <a:ext cx="1505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Hybrid meson:</a:t>
            </a:r>
            <a:br>
              <a:rPr lang="en-US" sz="1600" b="0" dirty="0"/>
            </a:br>
            <a:r>
              <a:rPr lang="en-US" sz="1600" b="0" dirty="0">
                <a:solidFill>
                  <a:srgbClr val="993366"/>
                </a:solidFill>
              </a:rPr>
              <a:t>flux tube in</a:t>
            </a:r>
          </a:p>
          <a:p>
            <a:r>
              <a:rPr lang="en-US" sz="1600" b="0" dirty="0">
                <a:solidFill>
                  <a:srgbClr val="993366"/>
                </a:solidFill>
              </a:rPr>
              <a:t>excited state</a:t>
            </a:r>
          </a:p>
          <a:p>
            <a:r>
              <a:rPr lang="en-US" sz="1600" b="0" dirty="0"/>
              <a:t>m=1</a:t>
            </a:r>
          </a:p>
          <a:p>
            <a:r>
              <a:rPr lang="en-US" sz="1600" b="0" dirty="0" smtClean="0"/>
              <a:t>CP = (-1)</a:t>
            </a:r>
            <a:r>
              <a:rPr lang="en-US" sz="1600" b="0" baseline="30000" dirty="0" smtClean="0"/>
              <a:t>S</a:t>
            </a:r>
            <a:endParaRPr lang="en-US" sz="1600" b="0" baseline="30000" dirty="0"/>
          </a:p>
          <a:p>
            <a:endParaRPr lang="en-US" sz="1600" dirty="0"/>
          </a:p>
        </p:txBody>
      </p:sp>
      <p:sp>
        <p:nvSpPr>
          <p:cNvPr id="36" name="Rectangle 35"/>
          <p:cNvSpPr/>
          <p:nvPr/>
        </p:nvSpPr>
        <p:spPr>
          <a:xfrm>
            <a:off x="7261602" y="3331826"/>
            <a:ext cx="1819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/>
              <a:t>Flux </a:t>
            </a:r>
            <a:r>
              <a:rPr lang="en-US" sz="1800" b="0" dirty="0" smtClean="0"/>
              <a:t>tubes</a:t>
            </a:r>
          </a:p>
          <a:p>
            <a:r>
              <a:rPr lang="en-US" sz="1800" b="0" dirty="0" smtClean="0"/>
              <a:t>J</a:t>
            </a:r>
            <a:r>
              <a:rPr lang="en-US" sz="1800" b="0" baseline="30000" dirty="0" smtClean="0"/>
              <a:t>PC</a:t>
            </a:r>
            <a:r>
              <a:rPr lang="en-US" sz="1800" b="0" dirty="0" smtClean="0"/>
              <a:t> </a:t>
            </a:r>
            <a:r>
              <a:rPr lang="en-US" sz="1800" b="0" dirty="0"/>
              <a:t>1</a:t>
            </a:r>
            <a:r>
              <a:rPr lang="en-US" sz="1800" b="0" baseline="30000" dirty="0"/>
              <a:t>-+ </a:t>
            </a:r>
            <a:r>
              <a:rPr lang="en-US" sz="1800" b="0" dirty="0"/>
              <a:t>, 1</a:t>
            </a:r>
            <a:r>
              <a:rPr lang="en-US" sz="1800" b="0" baseline="30000" dirty="0"/>
              <a:t>+-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8971" y="6033821"/>
            <a:ext cx="13404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/>
              <a:t>M</a:t>
            </a:r>
            <a:r>
              <a:rPr lang="en-US" sz="1600" b="0" dirty="0" smtClean="0"/>
              <a:t>. </a:t>
            </a:r>
            <a:r>
              <a:rPr lang="en-US" sz="1600" b="0" dirty="0" err="1" smtClean="0"/>
              <a:t>Battaglieri</a:t>
            </a:r>
            <a:endParaRPr lang="en-US" sz="1600" b="0" dirty="0"/>
          </a:p>
        </p:txBody>
      </p:sp>
      <p:sp>
        <p:nvSpPr>
          <p:cNvPr id="35" name="Oval 34"/>
          <p:cNvSpPr>
            <a:spLocks noChangeAspect="1"/>
          </p:cNvSpPr>
          <p:nvPr/>
        </p:nvSpPr>
        <p:spPr bwMode="auto">
          <a:xfrm>
            <a:off x="1582649" y="1763012"/>
            <a:ext cx="380209" cy="345989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  <a:ex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1" i="0" u="none" strike="noStrike" cap="none" normalizeH="0" baseline="0" smtClean="0">
              <a:ln>
                <a:noFill/>
              </a:ln>
              <a:solidFill>
                <a:srgbClr val="333399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461620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Meson </a:t>
            </a:r>
            <a:r>
              <a:rPr lang="en-US" dirty="0" smtClean="0"/>
              <a:t>Spectrum </a:t>
            </a:r>
            <a:r>
              <a:rPr lang="en-US" dirty="0"/>
              <a:t>in QCD Lattice C</a:t>
            </a:r>
            <a:r>
              <a:rPr lang="en-US" dirty="0" smtClean="0"/>
              <a:t>alculations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D99F5-CEFD-4171-BD85-AE9BFF850EB7}" type="slidenum">
              <a:rPr lang="fr-FR" smtClean="0"/>
              <a:pPr/>
              <a:t>66</a:t>
            </a:fld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2966465" y="6268909"/>
            <a:ext cx="4620243" cy="298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1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  <a:ea typeface="MS Gothic" pitchFamily="2"/>
                <a:cs typeface="Tahoma" pitchFamily="2"/>
              </a:rPr>
              <a:t>J</a:t>
            </a:r>
            <a:r>
              <a:rPr lang="en-US" sz="1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+mn-lt"/>
                <a:ea typeface="MS Gothic" pitchFamily="2"/>
                <a:cs typeface="Tahoma" pitchFamily="2"/>
              </a:rPr>
              <a:t>. </a:t>
            </a:r>
            <a:r>
              <a:rPr lang="en-US" sz="16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+mn-lt"/>
                <a:ea typeface="MS Gothic" pitchFamily="2"/>
                <a:cs typeface="Tahoma" pitchFamily="2"/>
              </a:rPr>
              <a:t>Dudek</a:t>
            </a:r>
            <a:r>
              <a:rPr lang="en-US" sz="1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+mn-lt"/>
                <a:ea typeface="MS Gothic" pitchFamily="2"/>
                <a:cs typeface="Tahoma" pitchFamily="2"/>
              </a:rPr>
              <a:t> </a:t>
            </a: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  <a:ea typeface="MS Gothic" pitchFamily="2"/>
                <a:cs typeface="Tahoma" pitchFamily="2"/>
              </a:rPr>
              <a:t>et </a:t>
            </a:r>
            <a:r>
              <a:rPr lang="en-US" sz="1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+mn-lt"/>
                <a:ea typeface="MS Gothic" pitchFamily="2"/>
                <a:cs typeface="Tahoma" pitchFamily="2"/>
              </a:rPr>
              <a:t>al. </a:t>
            </a: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  <a:ea typeface="MS Gothic" pitchFamily="2"/>
                <a:cs typeface="Tahoma" pitchFamily="2"/>
              </a:rPr>
              <a:t>Phys</a:t>
            </a:r>
            <a:r>
              <a:rPr lang="en-US" sz="1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+mn-lt"/>
                <a:ea typeface="MS Gothic" pitchFamily="2"/>
                <a:cs typeface="Tahoma" pitchFamily="2"/>
              </a:rPr>
              <a:t>. Rev. D82 </a:t>
            </a: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  <a:ea typeface="MS Gothic" pitchFamily="2"/>
                <a:cs typeface="Tahoma" pitchFamily="2"/>
              </a:rPr>
              <a:t>(2010) 034508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1" y="644562"/>
            <a:ext cx="9081135" cy="572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309" y="5716942"/>
            <a:ext cx="2775585" cy="59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606468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1" y="663501"/>
            <a:ext cx="9081135" cy="574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Meson </a:t>
            </a:r>
            <a:r>
              <a:rPr lang="en-US" dirty="0" smtClean="0"/>
              <a:t>Spectrum </a:t>
            </a:r>
            <a:r>
              <a:rPr lang="en-US" dirty="0"/>
              <a:t>in QCD Lattice C</a:t>
            </a:r>
            <a:r>
              <a:rPr lang="en-US" dirty="0" smtClean="0"/>
              <a:t>alculations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D99F5-CEFD-4171-BD85-AE9BFF850EB7}" type="slidenum">
              <a:rPr lang="fr-FR" smtClean="0"/>
              <a:pPr/>
              <a:t>67</a:t>
            </a:fld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2966465" y="6268909"/>
            <a:ext cx="4620243" cy="298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1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  <a:ea typeface="MS Gothic" pitchFamily="2"/>
                <a:cs typeface="Tahoma" pitchFamily="2"/>
              </a:rPr>
              <a:t>J</a:t>
            </a:r>
            <a:r>
              <a:rPr lang="en-US" sz="1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+mn-lt"/>
                <a:ea typeface="MS Gothic" pitchFamily="2"/>
                <a:cs typeface="Tahoma" pitchFamily="2"/>
              </a:rPr>
              <a:t>. </a:t>
            </a:r>
            <a:r>
              <a:rPr lang="en-US" sz="16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+mn-lt"/>
                <a:ea typeface="MS Gothic" pitchFamily="2"/>
                <a:cs typeface="Tahoma" pitchFamily="2"/>
              </a:rPr>
              <a:t>Dudek</a:t>
            </a:r>
            <a:r>
              <a:rPr lang="en-US" sz="1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+mn-lt"/>
                <a:ea typeface="MS Gothic" pitchFamily="2"/>
                <a:cs typeface="Tahoma" pitchFamily="2"/>
              </a:rPr>
              <a:t> </a:t>
            </a: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  <a:ea typeface="MS Gothic" pitchFamily="2"/>
                <a:cs typeface="Tahoma" pitchFamily="2"/>
              </a:rPr>
              <a:t>et </a:t>
            </a:r>
            <a:r>
              <a:rPr lang="en-US" sz="1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+mn-lt"/>
                <a:ea typeface="MS Gothic" pitchFamily="2"/>
                <a:cs typeface="Tahoma" pitchFamily="2"/>
              </a:rPr>
              <a:t>al. </a:t>
            </a: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  <a:ea typeface="MS Gothic" pitchFamily="2"/>
                <a:cs typeface="Tahoma" pitchFamily="2"/>
              </a:rPr>
              <a:t>Phys</a:t>
            </a:r>
            <a:r>
              <a:rPr lang="en-US" sz="1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+mn-lt"/>
                <a:ea typeface="MS Gothic" pitchFamily="2"/>
                <a:cs typeface="Tahoma" pitchFamily="2"/>
              </a:rPr>
              <a:t>. Rev. D82 </a:t>
            </a: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+mn-lt"/>
                <a:ea typeface="MS Gothic" pitchFamily="2"/>
                <a:cs typeface="Tahoma" pitchFamily="2"/>
              </a:rPr>
              <a:t>(2010) 034508</a:t>
            </a:r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691" y="2691257"/>
            <a:ext cx="2748725" cy="68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309" y="5716942"/>
            <a:ext cx="2775585" cy="59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123395" y="5486552"/>
            <a:ext cx="2267678" cy="758607"/>
            <a:chOff x="4123395" y="5486552"/>
            <a:chExt cx="2267678" cy="758607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4123395" y="5486552"/>
              <a:ext cx="2267678" cy="758607"/>
            </a:xfrm>
            <a:prstGeom prst="round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  <a:effectLst/>
            <a:extLst/>
          </p:spPr>
          <p:txBody>
            <a:bodyPr vert="horz" wrap="square" lIns="91440" tIns="0" rIns="9144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000" b="1" i="0" u="none" strike="noStrike" cap="none" normalizeH="0" baseline="0" smtClean="0">
                <a:ln>
                  <a:noFill/>
                </a:ln>
                <a:solidFill>
                  <a:srgbClr val="333399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239974" y="5515736"/>
              <a:ext cx="20537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>
                  <a:solidFill>
                    <a:schemeClr val="tx1"/>
                  </a:solidFill>
                </a:rPr>
                <a:t>a</a:t>
              </a:r>
              <a:r>
                <a:rPr lang="en-US" sz="2000" b="0" dirty="0" smtClean="0">
                  <a:solidFill>
                    <a:schemeClr val="tx1"/>
                  </a:solidFill>
                </a:rPr>
                <a:t>lso 0</a:t>
              </a:r>
              <a:r>
                <a:rPr lang="en-US" sz="2000" b="0" baseline="30000" dirty="0" smtClean="0">
                  <a:solidFill>
                    <a:schemeClr val="tx1"/>
                  </a:solidFill>
                  <a:latin typeface="Symbol" pitchFamily="18" charset="2"/>
                </a:rPr>
                <a:t>-+</a:t>
              </a:r>
              <a:r>
                <a:rPr lang="en-US" sz="2000" b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2000" b="0" dirty="0" err="1" smtClean="0">
                  <a:solidFill>
                    <a:schemeClr val="tx1"/>
                  </a:solidFill>
                  <a:latin typeface="+mn-lt"/>
                </a:rPr>
                <a:t>isoscalar</a:t>
              </a:r>
              <a:r>
                <a:rPr lang="en-US" sz="2000" b="0" dirty="0">
                  <a:solidFill>
                    <a:schemeClr val="tx1"/>
                  </a:solidFill>
                  <a:latin typeface="+mn-lt"/>
                </a:rPr>
                <a:t> </a:t>
              </a:r>
              <a:endParaRPr lang="en-US" sz="2000" b="0" dirty="0" smtClean="0">
                <a:solidFill>
                  <a:schemeClr val="tx1"/>
                </a:solidFill>
                <a:latin typeface="+mn-lt"/>
              </a:endParaRPr>
            </a:p>
            <a:p>
              <a:r>
                <a:rPr lang="en-US" sz="2000" b="0" dirty="0" err="1" smtClean="0">
                  <a:solidFill>
                    <a:schemeClr val="tx1"/>
                  </a:solidFill>
                  <a:latin typeface="+mn-lt"/>
                </a:rPr>
                <a:t>glueball</a:t>
              </a:r>
              <a:r>
                <a:rPr lang="en-US" sz="2000" b="0" dirty="0" smtClean="0">
                  <a:solidFill>
                    <a:schemeClr val="tx1"/>
                  </a:solidFill>
                  <a:latin typeface="+mn-lt"/>
                </a:rPr>
                <a:t> candidate</a:t>
              </a:r>
              <a:endParaRPr lang="en-US" sz="2000" b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953585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E1BA3-23A9-4F1E-B2B6-BD0D0BE7D6AA}" type="slidenum">
              <a:rPr lang="fr-FR"/>
              <a:pPr/>
              <a:t>68</a:t>
            </a:fld>
            <a:endParaRPr lang="fr-FR"/>
          </a:p>
        </p:txBody>
      </p:sp>
      <p:sp>
        <p:nvSpPr>
          <p:cNvPr id="152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Heavy Quark Systems</a:t>
            </a:r>
          </a:p>
        </p:txBody>
      </p:sp>
      <p:pic>
        <p:nvPicPr>
          <p:cNvPr id="15267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057275"/>
            <a:ext cx="3359150" cy="473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67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1223963"/>
            <a:ext cx="25415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680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2109199"/>
            <a:ext cx="391160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6808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553" y="5354435"/>
            <a:ext cx="87788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6809" name="Picture 2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328" y="5363757"/>
            <a:ext cx="863162" cy="1044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940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07" y="3267076"/>
            <a:ext cx="3991143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6C1C5-ED55-49F8-8117-033F5DDD6651}" type="slidenum">
              <a:rPr lang="fr-FR"/>
              <a:pPr/>
              <a:t>69</a:t>
            </a:fld>
            <a:endParaRPr lang="fr-FR"/>
          </a:p>
        </p:txBody>
      </p:sp>
      <p:sp>
        <p:nvSpPr>
          <p:cNvPr id="153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Heavy Quark Systems</a:t>
            </a:r>
          </a:p>
        </p:txBody>
      </p:sp>
      <p:pic>
        <p:nvPicPr>
          <p:cNvPr id="15339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1423988"/>
            <a:ext cx="25415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395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7" y="755078"/>
            <a:ext cx="3162300" cy="220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395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3267075"/>
            <a:ext cx="3994150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396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263900"/>
            <a:ext cx="399415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3961" name="Text Box 9"/>
          <p:cNvSpPr txBox="1">
            <a:spLocks noChangeArrowheads="1"/>
          </p:cNvSpPr>
          <p:nvPr/>
        </p:nvSpPr>
        <p:spPr bwMode="auto">
          <a:xfrm>
            <a:off x="6532563" y="2900363"/>
            <a:ext cx="24574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Bali </a:t>
            </a:r>
            <a:r>
              <a:rPr lang="en-US" sz="1800" b="0" i="1" dirty="0">
                <a:solidFill>
                  <a:schemeClr val="tx1"/>
                </a:solidFill>
              </a:rPr>
              <a:t>et al</a:t>
            </a:r>
            <a:r>
              <a:rPr lang="en-US" sz="1800" b="0" dirty="0">
                <a:solidFill>
                  <a:schemeClr val="tx1"/>
                </a:solidFill>
              </a:rPr>
              <a:t>. he-la/0512018</a:t>
            </a:r>
          </a:p>
        </p:txBody>
      </p:sp>
      <p:grpSp>
        <p:nvGrpSpPr>
          <p:cNvPr id="1533962" name="Group 10"/>
          <p:cNvGrpSpPr>
            <a:grpSpLocks/>
          </p:cNvGrpSpPr>
          <p:nvPr/>
        </p:nvGrpSpPr>
        <p:grpSpPr bwMode="auto">
          <a:xfrm>
            <a:off x="6718300" y="1433513"/>
            <a:ext cx="838200" cy="584200"/>
            <a:chOff x="3639" y="1505"/>
            <a:chExt cx="1861" cy="192"/>
          </a:xfrm>
        </p:grpSpPr>
        <p:sp>
          <p:nvSpPr>
            <p:cNvPr id="1533963" name="Rectangle 11"/>
            <p:cNvSpPr>
              <a:spLocks noChangeArrowheads="1"/>
            </p:cNvSpPr>
            <p:nvPr/>
          </p:nvSpPr>
          <p:spPr bwMode="auto">
            <a:xfrm>
              <a:off x="3639" y="1505"/>
              <a:ext cx="1861" cy="192"/>
            </a:xfrm>
            <a:prstGeom prst="rect">
              <a:avLst/>
            </a:prstGeom>
            <a:solidFill>
              <a:srgbClr val="FF3300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533964" name="Line 12"/>
            <p:cNvSpPr>
              <a:spLocks noChangeShapeType="1"/>
            </p:cNvSpPr>
            <p:nvPr/>
          </p:nvSpPr>
          <p:spPr bwMode="auto">
            <a:xfrm>
              <a:off x="3639" y="1505"/>
              <a:ext cx="1861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0" bIns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6592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3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3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3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33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9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9DF2C-7829-406B-9B1D-2905B2152276}" type="slidenum">
              <a:rPr lang="fr-FR"/>
              <a:pPr/>
              <a:t>7</a:t>
            </a:fld>
            <a:endParaRPr lang="fr-FR"/>
          </a:p>
        </p:txBody>
      </p:sp>
      <p:sp>
        <p:nvSpPr>
          <p:cNvPr id="152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/>
              <a:t>Quark-Hadron Duality</a:t>
            </a:r>
          </a:p>
        </p:txBody>
      </p:sp>
      <p:sp>
        <p:nvSpPr>
          <p:cNvPr id="1521675" name="Rectangle 11"/>
          <p:cNvSpPr>
            <a:spLocks noChangeArrowheads="1"/>
          </p:cNvSpPr>
          <p:nvPr/>
        </p:nvSpPr>
        <p:spPr bwMode="auto">
          <a:xfrm>
            <a:off x="0" y="0"/>
            <a:ext cx="9144000" cy="566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/>
          <a:lstStyle/>
          <a:p>
            <a:r>
              <a:rPr lang="en-US" sz="3600" b="0" dirty="0" smtClean="0"/>
              <a:t>Baryon Excitations and Quasi-Elastic </a:t>
            </a:r>
            <a:r>
              <a:rPr lang="en-US" sz="3600" b="0" dirty="0"/>
              <a:t>Scattering</a:t>
            </a:r>
          </a:p>
        </p:txBody>
      </p:sp>
      <p:sp>
        <p:nvSpPr>
          <p:cNvPr id="1521667" name="Text Box 3"/>
          <p:cNvSpPr txBox="1">
            <a:spLocks noChangeArrowheads="1"/>
          </p:cNvSpPr>
          <p:nvPr/>
        </p:nvSpPr>
        <p:spPr bwMode="auto">
          <a:xfrm>
            <a:off x="2233613" y="5861050"/>
            <a:ext cx="1841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52167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769402"/>
            <a:ext cx="4205288" cy="567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1674" name="Text Box 10"/>
          <p:cNvSpPr txBox="1">
            <a:spLocks noChangeArrowheads="1"/>
          </p:cNvSpPr>
          <p:nvPr/>
        </p:nvSpPr>
        <p:spPr bwMode="auto">
          <a:xfrm>
            <a:off x="5162550" y="798586"/>
            <a:ext cx="39814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pPr algn="l"/>
            <a:r>
              <a:rPr lang="en-US" sz="1800" b="0" dirty="0"/>
              <a:t>PRL</a:t>
            </a:r>
            <a:r>
              <a:rPr lang="en-US" sz="1800" dirty="0"/>
              <a:t> 16 </a:t>
            </a:r>
            <a:r>
              <a:rPr lang="en-US" sz="1800" b="0" dirty="0"/>
              <a:t>(1970) 1140, PR </a:t>
            </a:r>
            <a:r>
              <a:rPr lang="en-US" sz="1800" dirty="0"/>
              <a:t>D4</a:t>
            </a:r>
            <a:r>
              <a:rPr lang="en-US" sz="1800" b="0" dirty="0"/>
              <a:t> (1971) 2901</a:t>
            </a:r>
          </a:p>
          <a:p>
            <a:pPr algn="l"/>
            <a:r>
              <a:rPr lang="en-US" sz="1800" b="0" dirty="0"/>
              <a:t>E.D. Bloom and F.J. Gilman  </a:t>
            </a:r>
          </a:p>
        </p:txBody>
      </p:sp>
      <p:sp>
        <p:nvSpPr>
          <p:cNvPr id="1521668" name="Text Box 4"/>
          <p:cNvSpPr txBox="1">
            <a:spLocks noChangeArrowheads="1"/>
          </p:cNvSpPr>
          <p:nvPr/>
        </p:nvSpPr>
        <p:spPr bwMode="auto">
          <a:xfrm>
            <a:off x="5170488" y="5525791"/>
            <a:ext cx="345479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pPr algn="l"/>
            <a:r>
              <a:rPr lang="en-US" sz="1800" b="0" dirty="0" smtClean="0">
                <a:solidFill>
                  <a:schemeClr val="tx1"/>
                </a:solidFill>
              </a:rPr>
              <a:t>Deep Inelastic Scattering</a:t>
            </a:r>
          </a:p>
          <a:p>
            <a:pPr algn="l"/>
            <a:r>
              <a:rPr lang="en-US" sz="1800" b="0" dirty="0">
                <a:solidFill>
                  <a:schemeClr val="tx1"/>
                </a:solidFill>
              </a:rPr>
              <a:t>S. Stein et </a:t>
            </a:r>
            <a:r>
              <a:rPr lang="en-US" sz="1800" b="0" dirty="0" smtClean="0">
                <a:solidFill>
                  <a:schemeClr val="tx1"/>
                </a:solidFill>
              </a:rPr>
              <a:t>al., PR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D22 </a:t>
            </a:r>
            <a:r>
              <a:rPr lang="en-US" sz="1800" b="0" dirty="0">
                <a:solidFill>
                  <a:schemeClr val="tx1"/>
                </a:solidFill>
              </a:rPr>
              <a:t>(1975) </a:t>
            </a:r>
            <a:r>
              <a:rPr lang="en-US" sz="1800" b="0" dirty="0" smtClean="0">
                <a:solidFill>
                  <a:schemeClr val="tx1"/>
                </a:solidFill>
              </a:rPr>
              <a:t>1884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521685" name="Line 21"/>
          <p:cNvSpPr>
            <a:spLocks noChangeShapeType="1"/>
          </p:cNvSpPr>
          <p:nvPr/>
        </p:nvSpPr>
        <p:spPr bwMode="auto">
          <a:xfrm>
            <a:off x="2417763" y="797977"/>
            <a:ext cx="0" cy="5492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/>
          <a:lstStyle/>
          <a:p>
            <a:endParaRPr lang="en-US"/>
          </a:p>
        </p:txBody>
      </p:sp>
      <p:grpSp>
        <p:nvGrpSpPr>
          <p:cNvPr id="1521693" name="Group 29"/>
          <p:cNvGrpSpPr>
            <a:grpSpLocks/>
          </p:cNvGrpSpPr>
          <p:nvPr/>
        </p:nvGrpSpPr>
        <p:grpSpPr bwMode="auto">
          <a:xfrm>
            <a:off x="5189538" y="1934127"/>
            <a:ext cx="1709737" cy="1695450"/>
            <a:chOff x="3269" y="1010"/>
            <a:chExt cx="1077" cy="1068"/>
          </a:xfrm>
        </p:grpSpPr>
        <p:sp>
          <p:nvSpPr>
            <p:cNvPr id="1521686" name="Text Box 22"/>
            <p:cNvSpPr txBox="1">
              <a:spLocks noChangeArrowheads="1"/>
            </p:cNvSpPr>
            <p:nvPr/>
          </p:nvSpPr>
          <p:spPr bwMode="auto">
            <a:xfrm>
              <a:off x="3269" y="1010"/>
              <a:ext cx="98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/>
            <a:p>
              <a:pPr algn="l"/>
              <a:r>
                <a:rPr lang="en-US" sz="2000" b="0">
                  <a:solidFill>
                    <a:srgbClr val="FF3300"/>
                  </a:solidFill>
                </a:rPr>
                <a:t>W = 1.9 GeV</a:t>
              </a:r>
            </a:p>
          </p:txBody>
        </p:sp>
        <p:sp>
          <p:nvSpPr>
            <p:cNvPr id="1521687" name="Text Box 23"/>
            <p:cNvSpPr txBox="1">
              <a:spLocks noChangeArrowheads="1"/>
            </p:cNvSpPr>
            <p:nvPr/>
          </p:nvSpPr>
          <p:spPr bwMode="auto">
            <a:xfrm>
              <a:off x="3269" y="1298"/>
              <a:ext cx="106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/>
            <a:p>
              <a:pPr algn="l"/>
              <a:r>
                <a:rPr lang="en-US" sz="2000" b="0">
                  <a:solidFill>
                    <a:srgbClr val="FF3300"/>
                  </a:solidFill>
                </a:rPr>
                <a:t>E’ = 17.6 GeV</a:t>
              </a:r>
            </a:p>
          </p:txBody>
        </p:sp>
        <p:sp>
          <p:nvSpPr>
            <p:cNvPr id="1521688" name="Text Box 24"/>
            <p:cNvSpPr txBox="1">
              <a:spLocks noChangeArrowheads="1"/>
            </p:cNvSpPr>
            <p:nvPr/>
          </p:nvSpPr>
          <p:spPr bwMode="auto">
            <a:xfrm>
              <a:off x="3269" y="1588"/>
              <a:ext cx="9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/>
            <a:p>
              <a:pPr algn="l"/>
              <a:r>
                <a:rPr lang="en-US" sz="2000" b="0">
                  <a:solidFill>
                    <a:srgbClr val="FF3300"/>
                  </a:solidFill>
                  <a:latin typeface="Symbol" pitchFamily="18" charset="2"/>
                </a:rPr>
                <a:t>n</a:t>
              </a:r>
              <a:r>
                <a:rPr lang="en-US" sz="2000" b="0">
                  <a:solidFill>
                    <a:srgbClr val="FF3300"/>
                  </a:solidFill>
                </a:rPr>
                <a:t> = 2.37 GeV</a:t>
              </a:r>
            </a:p>
          </p:txBody>
        </p:sp>
        <p:sp>
          <p:nvSpPr>
            <p:cNvPr id="1521689" name="Text Box 25"/>
            <p:cNvSpPr txBox="1">
              <a:spLocks noChangeArrowheads="1"/>
            </p:cNvSpPr>
            <p:nvPr/>
          </p:nvSpPr>
          <p:spPr bwMode="auto">
            <a:xfrm>
              <a:off x="3269" y="1886"/>
              <a:ext cx="10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/>
            <a:p>
              <a:pPr algn="l"/>
              <a:r>
                <a:rPr lang="en-US" sz="2000" b="0" dirty="0">
                  <a:solidFill>
                    <a:srgbClr val="FF3300"/>
                  </a:solidFill>
                </a:rPr>
                <a:t>Q</a:t>
              </a:r>
              <a:r>
                <a:rPr lang="en-US" sz="2000" b="0" baseline="30000" dirty="0">
                  <a:solidFill>
                    <a:srgbClr val="FF3300"/>
                  </a:solidFill>
                </a:rPr>
                <a:t>2</a:t>
              </a:r>
              <a:r>
                <a:rPr lang="en-US" sz="2000" b="0" dirty="0">
                  <a:solidFill>
                    <a:srgbClr val="FF3300"/>
                  </a:solidFill>
                </a:rPr>
                <a:t> = 1.72 </a:t>
              </a:r>
              <a:r>
                <a:rPr lang="en-US" sz="2000" b="0" dirty="0" err="1">
                  <a:solidFill>
                    <a:srgbClr val="FF3300"/>
                  </a:solidFill>
                </a:rPr>
                <a:t>GeV</a:t>
              </a:r>
              <a:endParaRPr lang="en-US" sz="2000" b="0" dirty="0">
                <a:solidFill>
                  <a:srgbClr val="FF3300"/>
                </a:solidFill>
              </a:endParaRPr>
            </a:p>
          </p:txBody>
        </p:sp>
      </p:grpSp>
      <p:sp>
        <p:nvSpPr>
          <p:cNvPr id="1521691" name="Text Box 27"/>
          <p:cNvSpPr txBox="1">
            <a:spLocks noChangeArrowheads="1"/>
          </p:cNvSpPr>
          <p:nvPr/>
        </p:nvSpPr>
        <p:spPr bwMode="auto">
          <a:xfrm>
            <a:off x="5189538" y="4248702"/>
            <a:ext cx="1662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pPr algn="l"/>
            <a:r>
              <a:rPr lang="en-US" sz="2000" b="0" dirty="0">
                <a:solidFill>
                  <a:srgbClr val="FF3300"/>
                </a:solidFill>
              </a:rPr>
              <a:t>p</a:t>
            </a:r>
            <a:r>
              <a:rPr lang="en-US" sz="2000" b="0" baseline="-20000" dirty="0">
                <a:solidFill>
                  <a:srgbClr val="FF3300"/>
                </a:solidFill>
              </a:rPr>
              <a:t>F</a:t>
            </a:r>
            <a:r>
              <a:rPr lang="en-US" sz="2000" b="0" dirty="0">
                <a:solidFill>
                  <a:srgbClr val="FF3300"/>
                </a:solidFill>
              </a:rPr>
              <a:t> = 0.67 </a:t>
            </a:r>
            <a:r>
              <a:rPr lang="en-US" sz="2000" b="0" dirty="0" err="1">
                <a:solidFill>
                  <a:srgbClr val="FF3300"/>
                </a:solidFill>
              </a:rPr>
              <a:t>GeV</a:t>
            </a:r>
            <a:endParaRPr lang="en-US" sz="2000" b="0" dirty="0">
              <a:solidFill>
                <a:srgbClr val="FF3300"/>
              </a:solidFill>
            </a:endParaRPr>
          </a:p>
        </p:txBody>
      </p:sp>
      <p:grpSp>
        <p:nvGrpSpPr>
          <p:cNvPr id="1521708" name="Group 44"/>
          <p:cNvGrpSpPr>
            <a:grpSpLocks/>
          </p:cNvGrpSpPr>
          <p:nvPr/>
        </p:nvGrpSpPr>
        <p:grpSpPr bwMode="auto">
          <a:xfrm>
            <a:off x="5189538" y="3705777"/>
            <a:ext cx="3473450" cy="488950"/>
            <a:chOff x="3269" y="2126"/>
            <a:chExt cx="2188" cy="308"/>
          </a:xfrm>
        </p:grpSpPr>
        <p:sp>
          <p:nvSpPr>
            <p:cNvPr id="1521690" name="Text Box 26"/>
            <p:cNvSpPr txBox="1">
              <a:spLocks noChangeArrowheads="1"/>
            </p:cNvSpPr>
            <p:nvPr/>
          </p:nvSpPr>
          <p:spPr bwMode="auto">
            <a:xfrm>
              <a:off x="3269" y="2126"/>
              <a:ext cx="1085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91440" bIns="91440">
              <a:spAutoFit/>
            </a:bodyPr>
            <a:lstStyle/>
            <a:p>
              <a:pPr algn="l"/>
              <a:r>
                <a:rPr lang="en-US" sz="2000" b="0">
                  <a:solidFill>
                    <a:srgbClr val="FF3300"/>
                  </a:solidFill>
                </a:rPr>
                <a:t>m</a:t>
              </a:r>
              <a:r>
                <a:rPr lang="en-US" sz="2000" b="0" baseline="-20000">
                  <a:solidFill>
                    <a:srgbClr val="FF3300"/>
                  </a:solidFill>
                </a:rPr>
                <a:t>q</a:t>
              </a:r>
              <a:r>
                <a:rPr lang="en-US" sz="2000" b="0">
                  <a:solidFill>
                    <a:srgbClr val="FF3300"/>
                  </a:solidFill>
                </a:rPr>
                <a:t> = 0.36 GeV</a:t>
              </a:r>
            </a:p>
          </p:txBody>
        </p:sp>
        <p:sp>
          <p:nvSpPr>
            <p:cNvPr id="1521694" name="Text Box 30"/>
            <p:cNvSpPr txBox="1">
              <a:spLocks noChangeArrowheads="1"/>
            </p:cNvSpPr>
            <p:nvPr/>
          </p:nvSpPr>
          <p:spPr bwMode="auto">
            <a:xfrm>
              <a:off x="4620" y="2126"/>
              <a:ext cx="837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91440" bIns="91440">
              <a:spAutoFit/>
            </a:bodyPr>
            <a:lstStyle/>
            <a:p>
              <a:pPr algn="l"/>
              <a:r>
                <a:rPr lang="en-US" sz="2000" b="0"/>
                <a:t>m</a:t>
              </a:r>
              <a:r>
                <a:rPr lang="en-US" sz="2000" b="0" baseline="-20000"/>
                <a:t>q</a:t>
              </a:r>
              <a:r>
                <a:rPr lang="en-US" sz="2000" b="0"/>
                <a:t> = Q</a:t>
              </a:r>
              <a:r>
                <a:rPr lang="en-US" sz="2000" b="0" baseline="30000"/>
                <a:t>2</a:t>
              </a:r>
              <a:r>
                <a:rPr lang="en-US" sz="2000" b="0"/>
                <a:t>/2</a:t>
              </a:r>
              <a:r>
                <a:rPr lang="en-US" sz="2000" b="0">
                  <a:latin typeface="Symbol" pitchFamily="18" charset="2"/>
                </a:rPr>
                <a:t>n</a:t>
              </a:r>
            </a:p>
          </p:txBody>
        </p:sp>
      </p:grpSp>
      <p:sp>
        <p:nvSpPr>
          <p:cNvPr id="1521702" name="Freeform 38"/>
          <p:cNvSpPr>
            <a:spLocks/>
          </p:cNvSpPr>
          <p:nvPr/>
        </p:nvSpPr>
        <p:spPr bwMode="auto">
          <a:xfrm>
            <a:off x="919163" y="1317089"/>
            <a:ext cx="3281362" cy="671513"/>
          </a:xfrm>
          <a:custGeom>
            <a:avLst/>
            <a:gdLst>
              <a:gd name="T0" fmla="*/ 2067 w 2067"/>
              <a:gd name="T1" fmla="*/ 171 h 423"/>
              <a:gd name="T2" fmla="*/ 1863 w 2067"/>
              <a:gd name="T3" fmla="*/ 135 h 423"/>
              <a:gd name="T4" fmla="*/ 1641 w 2067"/>
              <a:gd name="T5" fmla="*/ 90 h 423"/>
              <a:gd name="T6" fmla="*/ 1362 w 2067"/>
              <a:gd name="T7" fmla="*/ 42 h 423"/>
              <a:gd name="T8" fmla="*/ 1071 w 2067"/>
              <a:gd name="T9" fmla="*/ 12 h 423"/>
              <a:gd name="T10" fmla="*/ 948 w 2067"/>
              <a:gd name="T11" fmla="*/ 0 h 423"/>
              <a:gd name="T12" fmla="*/ 774 w 2067"/>
              <a:gd name="T13" fmla="*/ 12 h 423"/>
              <a:gd name="T14" fmla="*/ 621 w 2067"/>
              <a:gd name="T15" fmla="*/ 39 h 423"/>
              <a:gd name="T16" fmla="*/ 465 w 2067"/>
              <a:gd name="T17" fmla="*/ 99 h 423"/>
              <a:gd name="T18" fmla="*/ 276 w 2067"/>
              <a:gd name="T19" fmla="*/ 213 h 423"/>
              <a:gd name="T20" fmla="*/ 147 w 2067"/>
              <a:gd name="T21" fmla="*/ 309 h 423"/>
              <a:gd name="T22" fmla="*/ 0 w 2067"/>
              <a:gd name="T23" fmla="*/ 423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67" h="423">
                <a:moveTo>
                  <a:pt x="2067" y="171"/>
                </a:moveTo>
                <a:cubicBezTo>
                  <a:pt x="2000" y="159"/>
                  <a:pt x="1934" y="148"/>
                  <a:pt x="1863" y="135"/>
                </a:cubicBezTo>
                <a:cubicBezTo>
                  <a:pt x="1792" y="122"/>
                  <a:pt x="1724" y="105"/>
                  <a:pt x="1641" y="90"/>
                </a:cubicBezTo>
                <a:cubicBezTo>
                  <a:pt x="1558" y="75"/>
                  <a:pt x="1457" y="55"/>
                  <a:pt x="1362" y="42"/>
                </a:cubicBezTo>
                <a:cubicBezTo>
                  <a:pt x="1267" y="29"/>
                  <a:pt x="1140" y="19"/>
                  <a:pt x="1071" y="12"/>
                </a:cubicBezTo>
                <a:cubicBezTo>
                  <a:pt x="1002" y="5"/>
                  <a:pt x="997" y="0"/>
                  <a:pt x="948" y="0"/>
                </a:cubicBezTo>
                <a:cubicBezTo>
                  <a:pt x="899" y="0"/>
                  <a:pt x="828" y="6"/>
                  <a:pt x="774" y="12"/>
                </a:cubicBezTo>
                <a:cubicBezTo>
                  <a:pt x="720" y="18"/>
                  <a:pt x="672" y="25"/>
                  <a:pt x="621" y="39"/>
                </a:cubicBezTo>
                <a:cubicBezTo>
                  <a:pt x="570" y="53"/>
                  <a:pt x="522" y="70"/>
                  <a:pt x="465" y="99"/>
                </a:cubicBezTo>
                <a:cubicBezTo>
                  <a:pt x="408" y="128"/>
                  <a:pt x="329" y="178"/>
                  <a:pt x="276" y="213"/>
                </a:cubicBezTo>
                <a:cubicBezTo>
                  <a:pt x="223" y="248"/>
                  <a:pt x="193" y="274"/>
                  <a:pt x="147" y="309"/>
                </a:cubicBezTo>
                <a:cubicBezTo>
                  <a:pt x="101" y="344"/>
                  <a:pt x="24" y="405"/>
                  <a:pt x="0" y="423"/>
                </a:cubicBezTo>
              </a:path>
            </a:pathLst>
          </a:custGeom>
          <a:noFill/>
          <a:ln w="22225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196091" y="4686852"/>
            <a:ext cx="3938587" cy="542925"/>
            <a:chOff x="5186363" y="4356100"/>
            <a:chExt cx="3938587" cy="542925"/>
          </a:xfrm>
        </p:grpSpPr>
        <p:sp>
          <p:nvSpPr>
            <p:cNvPr id="1521692" name="Text Box 28"/>
            <p:cNvSpPr txBox="1">
              <a:spLocks noChangeArrowheads="1"/>
            </p:cNvSpPr>
            <p:nvPr/>
          </p:nvSpPr>
          <p:spPr bwMode="auto">
            <a:xfrm>
              <a:off x="5186363" y="4375150"/>
              <a:ext cx="14192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/>
            <a:p>
              <a:pPr algn="l"/>
              <a:r>
                <a:rPr lang="en-US" sz="2000" b="0" dirty="0" err="1">
                  <a:solidFill>
                    <a:srgbClr val="FF3300"/>
                  </a:solidFill>
                </a:rPr>
                <a:t>r</a:t>
              </a:r>
              <a:r>
                <a:rPr lang="en-US" sz="2000" b="0" baseline="-20000" dirty="0" err="1">
                  <a:solidFill>
                    <a:srgbClr val="FF3300"/>
                  </a:solidFill>
                </a:rPr>
                <a:t>F</a:t>
              </a:r>
              <a:r>
                <a:rPr lang="en-US" sz="2000" b="0" dirty="0">
                  <a:solidFill>
                    <a:srgbClr val="FF3300"/>
                  </a:solidFill>
                </a:rPr>
                <a:t> = 0.79 </a:t>
              </a:r>
              <a:r>
                <a:rPr lang="en-US" sz="2000" b="0" dirty="0" err="1">
                  <a:solidFill>
                    <a:srgbClr val="FF3300"/>
                  </a:solidFill>
                </a:rPr>
                <a:t>fm</a:t>
              </a:r>
              <a:endParaRPr lang="en-US" sz="2000" b="0" dirty="0">
                <a:solidFill>
                  <a:srgbClr val="FF3300"/>
                </a:solidFill>
              </a:endParaRPr>
            </a:p>
          </p:txBody>
        </p:sp>
        <p:sp>
          <p:nvSpPr>
            <p:cNvPr id="1521695" name="Text Box 31"/>
            <p:cNvSpPr txBox="1">
              <a:spLocks noChangeArrowheads="1"/>
            </p:cNvSpPr>
            <p:nvPr/>
          </p:nvSpPr>
          <p:spPr bwMode="auto">
            <a:xfrm>
              <a:off x="7350125" y="4356100"/>
              <a:ext cx="17748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/>
            <a:p>
              <a:pPr algn="l"/>
              <a:r>
                <a:rPr lang="en-US" sz="2000" b="0">
                  <a:latin typeface="Symbol" pitchFamily="18" charset="2"/>
                </a:rPr>
                <a:t>D</a:t>
              </a:r>
              <a:r>
                <a:rPr lang="en-US" sz="2000" b="0"/>
                <a:t>r</a:t>
              </a:r>
              <a:r>
                <a:rPr lang="en-US" sz="2000" b="0" baseline="-20000"/>
                <a:t>F</a:t>
              </a:r>
              <a:r>
                <a:rPr lang="en-US" sz="2000" b="0"/>
                <a:t> = </a:t>
              </a:r>
              <a:r>
                <a:rPr lang="en-US" sz="2000" b="0">
                  <a:latin typeface="MT Extra" pitchFamily="18" charset="2"/>
                </a:rPr>
                <a:t>h</a:t>
              </a:r>
              <a:r>
                <a:rPr lang="en-US" sz="2000" b="0"/>
                <a:t>c </a:t>
              </a:r>
              <a:r>
                <a:rPr lang="en-US" sz="2000" b="0" baseline="-6000"/>
                <a:t>*</a:t>
              </a:r>
              <a:r>
                <a:rPr lang="en-US" sz="2000" b="0">
                  <a:cs typeface="Times New Roman" pitchFamily="18" charset="0"/>
                </a:rPr>
                <a:t>√9</a:t>
              </a:r>
              <a:r>
                <a:rPr lang="en-US" sz="2000" b="0">
                  <a:latin typeface="Symbol" pitchFamily="18" charset="2"/>
                  <a:cs typeface="Times New Roman" pitchFamily="18" charset="0"/>
                </a:rPr>
                <a:t>p</a:t>
              </a:r>
              <a:r>
                <a:rPr lang="en-US" sz="2000" b="0">
                  <a:cs typeface="Times New Roman" pitchFamily="18" charset="0"/>
                </a:rPr>
                <a:t>/2</a:t>
              </a:r>
            </a:p>
          </p:txBody>
        </p:sp>
        <p:sp>
          <p:nvSpPr>
            <p:cNvPr id="1521703" name="Text Box 39"/>
            <p:cNvSpPr txBox="1">
              <a:spLocks noChangeArrowheads="1"/>
            </p:cNvSpPr>
            <p:nvPr/>
          </p:nvSpPr>
          <p:spPr bwMode="auto">
            <a:xfrm>
              <a:off x="7916863" y="4594225"/>
              <a:ext cx="558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/>
            <a:p>
              <a:pPr algn="l"/>
              <a:r>
                <a:rPr lang="en-US" sz="2000" b="0">
                  <a:latin typeface="Symbol" pitchFamily="18" charset="2"/>
                </a:rPr>
                <a:t>D</a:t>
              </a:r>
              <a:r>
                <a:rPr lang="en-US" sz="2000" b="0"/>
                <a:t>p</a:t>
              </a:r>
              <a:r>
                <a:rPr lang="en-US" sz="2000" b="0" baseline="-20000"/>
                <a:t>F</a:t>
              </a:r>
              <a:endParaRPr lang="en-US" sz="2000" b="0">
                <a:latin typeface="Symbol" pitchFamily="18" charset="2"/>
              </a:endParaRPr>
            </a:p>
          </p:txBody>
        </p:sp>
        <p:sp>
          <p:nvSpPr>
            <p:cNvPr id="1521705" name="Line 41"/>
            <p:cNvSpPr>
              <a:spLocks noChangeShapeType="1"/>
            </p:cNvSpPr>
            <p:nvPr/>
          </p:nvSpPr>
          <p:spPr bwMode="auto">
            <a:xfrm>
              <a:off x="8564563" y="4365422"/>
              <a:ext cx="457200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1521706" name="Line 42"/>
            <p:cNvSpPr>
              <a:spLocks noChangeShapeType="1"/>
            </p:cNvSpPr>
            <p:nvPr/>
          </p:nvSpPr>
          <p:spPr bwMode="auto">
            <a:xfrm>
              <a:off x="8008938" y="4646613"/>
              <a:ext cx="320675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0" bIns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2624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2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2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2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2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2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521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2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2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1666" grpId="0"/>
      <p:bldP spid="1521675" grpId="0" animBg="1"/>
      <p:bldP spid="1521674" grpId="0"/>
      <p:bldP spid="1521685" grpId="0" animBg="1"/>
      <p:bldP spid="1521691" grpId="0"/>
      <p:bldP spid="152170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BDBF2-5C7E-4B58-B116-F5F545B240CB}" type="slidenum">
              <a:rPr lang="fr-FR"/>
              <a:pPr/>
              <a:t>70</a:t>
            </a:fld>
            <a:endParaRPr lang="fr-FR"/>
          </a:p>
        </p:txBody>
      </p:sp>
      <p:sp>
        <p:nvSpPr>
          <p:cNvPr id="152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/>
              <a:t>Di-Quarks in Deep Inelastic Scattering</a:t>
            </a:r>
          </a:p>
        </p:txBody>
      </p:sp>
      <p:sp>
        <p:nvSpPr>
          <p:cNvPr id="1525763" name="Text Box 3"/>
          <p:cNvSpPr txBox="1">
            <a:spLocks noChangeArrowheads="1"/>
          </p:cNvSpPr>
          <p:nvPr/>
        </p:nvSpPr>
        <p:spPr bwMode="auto">
          <a:xfrm>
            <a:off x="2233613" y="5861050"/>
            <a:ext cx="1841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25764" name="Text Box 4"/>
          <p:cNvSpPr txBox="1">
            <a:spLocks noChangeArrowheads="1"/>
          </p:cNvSpPr>
          <p:nvPr/>
        </p:nvSpPr>
        <p:spPr bwMode="auto">
          <a:xfrm>
            <a:off x="5902325" y="1096963"/>
            <a:ext cx="26352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r>
              <a:rPr lang="en-US" sz="1800" b="0">
                <a:solidFill>
                  <a:schemeClr val="tx1"/>
                </a:solidFill>
              </a:rPr>
              <a:t>Nucl. Phys.</a:t>
            </a:r>
            <a:r>
              <a:rPr lang="en-US" sz="1800">
                <a:solidFill>
                  <a:schemeClr val="tx1"/>
                </a:solidFill>
              </a:rPr>
              <a:t> B371 </a:t>
            </a:r>
            <a:r>
              <a:rPr lang="en-US" sz="1800" b="0">
                <a:solidFill>
                  <a:schemeClr val="tx1"/>
                </a:solidFill>
              </a:rPr>
              <a:t>(1992) 3</a:t>
            </a:r>
          </a:p>
        </p:txBody>
      </p:sp>
      <p:pic>
        <p:nvPicPr>
          <p:cNvPr id="152576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063625"/>
            <a:ext cx="5153025" cy="492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25774" name="Group 14"/>
          <p:cNvGrpSpPr>
            <a:grpSpLocks/>
          </p:cNvGrpSpPr>
          <p:nvPr/>
        </p:nvGrpSpPr>
        <p:grpSpPr bwMode="auto">
          <a:xfrm>
            <a:off x="5824538" y="2513013"/>
            <a:ext cx="2954337" cy="304800"/>
            <a:chOff x="3591" y="1235"/>
            <a:chExt cx="1861" cy="192"/>
          </a:xfrm>
        </p:grpSpPr>
        <p:pic>
          <p:nvPicPr>
            <p:cNvPr id="1525770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1" y="1238"/>
              <a:ext cx="1423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25773" name="Text Box 13"/>
            <p:cNvSpPr txBox="1">
              <a:spLocks noChangeArrowheads="1"/>
            </p:cNvSpPr>
            <p:nvPr/>
          </p:nvSpPr>
          <p:spPr bwMode="auto">
            <a:xfrm>
              <a:off x="5002" y="1235"/>
              <a:ext cx="45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/>
            <a:p>
              <a:r>
                <a:rPr lang="en-US" sz="2000" b="0">
                  <a:solidFill>
                    <a:schemeClr val="tx1"/>
                  </a:solidFill>
                </a:rPr>
                <a:t>= 2/3</a:t>
              </a:r>
            </a:p>
          </p:txBody>
        </p:sp>
      </p:grpSp>
      <p:grpSp>
        <p:nvGrpSpPr>
          <p:cNvPr id="1525789" name="Group 29"/>
          <p:cNvGrpSpPr>
            <a:grpSpLocks/>
          </p:cNvGrpSpPr>
          <p:nvPr/>
        </p:nvGrpSpPr>
        <p:grpSpPr bwMode="auto">
          <a:xfrm>
            <a:off x="5376863" y="3963988"/>
            <a:ext cx="3713162" cy="1565275"/>
            <a:chOff x="3387" y="2419"/>
            <a:chExt cx="2339" cy="986"/>
          </a:xfrm>
        </p:grpSpPr>
        <p:grpSp>
          <p:nvGrpSpPr>
            <p:cNvPr id="1525775" name="Group 15"/>
            <p:cNvGrpSpPr>
              <a:grpSpLocks/>
            </p:cNvGrpSpPr>
            <p:nvPr/>
          </p:nvGrpSpPr>
          <p:grpSpPr bwMode="auto">
            <a:xfrm>
              <a:off x="4099" y="2419"/>
              <a:ext cx="845" cy="205"/>
              <a:chOff x="3667" y="2059"/>
              <a:chExt cx="845" cy="205"/>
            </a:xfrm>
          </p:grpSpPr>
          <p:pic>
            <p:nvPicPr>
              <p:cNvPr id="1525771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7" y="2059"/>
                <a:ext cx="392" cy="1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25772" name="Text Box 12"/>
              <p:cNvSpPr txBox="1">
                <a:spLocks noChangeArrowheads="1"/>
              </p:cNvSpPr>
              <p:nvPr/>
            </p:nvSpPr>
            <p:spPr bwMode="auto">
              <a:xfrm>
                <a:off x="4062" y="2072"/>
                <a:ext cx="45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tIns="0" bIns="0">
                <a:spAutoFit/>
              </a:bodyPr>
              <a:lstStyle/>
              <a:p>
                <a:r>
                  <a:rPr lang="en-US" sz="2000" b="0">
                    <a:solidFill>
                      <a:schemeClr val="tx1"/>
                    </a:solidFill>
                  </a:rPr>
                  <a:t>= 1/4</a:t>
                </a:r>
              </a:p>
            </p:txBody>
          </p:sp>
        </p:grpSp>
        <p:sp>
          <p:nvSpPr>
            <p:cNvPr id="1525776" name="Text Box 16"/>
            <p:cNvSpPr txBox="1">
              <a:spLocks noChangeArrowheads="1"/>
            </p:cNvSpPr>
            <p:nvPr/>
          </p:nvSpPr>
          <p:spPr bwMode="auto">
            <a:xfrm>
              <a:off x="3387" y="2829"/>
              <a:ext cx="2339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/>
            <a:p>
              <a:pPr algn="l"/>
              <a:r>
                <a:rPr lang="en-US" sz="2000" b="0"/>
                <a:t>Only the </a:t>
              </a:r>
              <a:r>
                <a:rPr lang="en-US" sz="2000"/>
                <a:t>u</a:t>
              </a:r>
              <a:r>
                <a:rPr lang="en-US" sz="2000" b="0"/>
                <a:t> valence quark carries </a:t>
              </a:r>
            </a:p>
            <a:p>
              <a:pPr algn="l"/>
              <a:r>
                <a:rPr lang="en-US" sz="2000" b="0"/>
                <a:t>large x in the proton and the only </a:t>
              </a:r>
            </a:p>
            <a:p>
              <a:pPr algn="l"/>
              <a:r>
                <a:rPr lang="en-US" sz="2000" b="0"/>
                <a:t>the </a:t>
              </a:r>
              <a:r>
                <a:rPr lang="en-US" sz="2000"/>
                <a:t>d</a:t>
              </a:r>
              <a:r>
                <a:rPr lang="en-US" sz="2000" b="0"/>
                <a:t> valence quark in the neutron.</a:t>
              </a:r>
            </a:p>
          </p:txBody>
        </p:sp>
        <p:sp>
          <p:nvSpPr>
            <p:cNvPr id="1525777" name="Rectangle 17"/>
            <p:cNvSpPr>
              <a:spLocks noChangeArrowheads="1"/>
            </p:cNvSpPr>
            <p:nvPr/>
          </p:nvSpPr>
          <p:spPr bwMode="auto">
            <a:xfrm>
              <a:off x="4081" y="2425"/>
              <a:ext cx="845" cy="205"/>
            </a:xfrm>
            <a:prstGeom prst="rect">
              <a:avLst/>
            </a:prstGeom>
            <a:solidFill>
              <a:srgbClr val="333399">
                <a:alpha val="14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 anchor="ctr"/>
            <a:lstStyle/>
            <a:p>
              <a:endParaRPr lang="en-US"/>
            </a:p>
          </p:txBody>
        </p:sp>
      </p:grpSp>
      <p:grpSp>
        <p:nvGrpSpPr>
          <p:cNvPr id="1525788" name="Group 28"/>
          <p:cNvGrpSpPr>
            <a:grpSpLocks/>
          </p:cNvGrpSpPr>
          <p:nvPr/>
        </p:nvGrpSpPr>
        <p:grpSpPr bwMode="auto">
          <a:xfrm>
            <a:off x="5776913" y="2513013"/>
            <a:ext cx="2954337" cy="304800"/>
            <a:chOff x="3639" y="1505"/>
            <a:chExt cx="1861" cy="192"/>
          </a:xfrm>
        </p:grpSpPr>
        <p:sp>
          <p:nvSpPr>
            <p:cNvPr id="1525781" name="Rectangle 21"/>
            <p:cNvSpPr>
              <a:spLocks noChangeArrowheads="1"/>
            </p:cNvSpPr>
            <p:nvPr/>
          </p:nvSpPr>
          <p:spPr bwMode="auto">
            <a:xfrm>
              <a:off x="3639" y="1505"/>
              <a:ext cx="1861" cy="192"/>
            </a:xfrm>
            <a:prstGeom prst="rect">
              <a:avLst/>
            </a:prstGeom>
            <a:solidFill>
              <a:srgbClr val="FF3300">
                <a:alpha val="1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525784" name="Line 24"/>
            <p:cNvSpPr>
              <a:spLocks noChangeShapeType="1"/>
            </p:cNvSpPr>
            <p:nvPr/>
          </p:nvSpPr>
          <p:spPr bwMode="auto">
            <a:xfrm>
              <a:off x="3639" y="1505"/>
              <a:ext cx="1861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0" bIns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36393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25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2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58376" y="6563589"/>
            <a:ext cx="384175" cy="271318"/>
          </a:xfrm>
        </p:spPr>
        <p:txBody>
          <a:bodyPr/>
          <a:lstStyle/>
          <a:p>
            <a:fld id="{A6B0FA92-264B-4038-9357-53281C37983E}" type="slidenum">
              <a:rPr lang="en-US"/>
              <a:pPr/>
              <a:t>71</a:t>
            </a:fld>
            <a:endParaRPr lang="en-US" dirty="0"/>
          </a:p>
        </p:txBody>
      </p:sp>
      <p:graphicFrame>
        <p:nvGraphicFramePr>
          <p:cNvPr id="90115" name="Object 3"/>
          <p:cNvGraphicFramePr>
            <a:graphicFrameLocks noGrp="1" noChangeAspect="1"/>
          </p:cNvGraphicFramePr>
          <p:nvPr>
            <p:ph type="body" sz="half" idx="1"/>
            <p:extLst>
              <p:ext uri="{D42A27DB-BD31-4B8C-83A1-F6EECF244321}">
                <p14:modId xmlns:p14="http://schemas.microsoft.com/office/powerpoint/2010/main" val="352656391"/>
              </p:ext>
            </p:extLst>
          </p:nvPr>
        </p:nvGraphicFramePr>
        <p:xfrm>
          <a:off x="2287353" y="1035992"/>
          <a:ext cx="3938587" cy="508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6" name="Bitmap Image" r:id="rId4" imgW="4153260" imgH="5357324" progId="PBrush">
                  <p:embed/>
                </p:oleObj>
              </mc:Choice>
              <mc:Fallback>
                <p:oleObj name="Bitmap Image" r:id="rId4" imgW="4153260" imgH="535732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7353" y="1035992"/>
                        <a:ext cx="3938587" cy="508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6" name="Line 4"/>
          <p:cNvSpPr>
            <a:spLocks noChangeShapeType="1"/>
          </p:cNvSpPr>
          <p:nvPr/>
        </p:nvSpPr>
        <p:spPr bwMode="auto">
          <a:xfrm flipH="1" flipV="1">
            <a:off x="6071952" y="2101205"/>
            <a:ext cx="687388" cy="1587"/>
          </a:xfrm>
          <a:prstGeom prst="line">
            <a:avLst/>
          </a:prstGeom>
          <a:noFill/>
          <a:ln w="38100">
            <a:solidFill>
              <a:schemeClr val="accent3">
                <a:lumMod val="6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0117" name="Line 5"/>
          <p:cNvSpPr>
            <a:spLocks noChangeShapeType="1"/>
          </p:cNvSpPr>
          <p:nvPr/>
        </p:nvSpPr>
        <p:spPr bwMode="auto">
          <a:xfrm flipH="1" flipV="1">
            <a:off x="6035440" y="4160192"/>
            <a:ext cx="723900" cy="12700"/>
          </a:xfrm>
          <a:prstGeom prst="line">
            <a:avLst/>
          </a:pr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0118" name="Line 6"/>
          <p:cNvSpPr>
            <a:spLocks noChangeShapeType="1"/>
          </p:cNvSpPr>
          <p:nvPr/>
        </p:nvSpPr>
        <p:spPr bwMode="auto">
          <a:xfrm flipH="1">
            <a:off x="6057665" y="3245792"/>
            <a:ext cx="701675" cy="0"/>
          </a:xfrm>
          <a:prstGeom prst="line">
            <a:avLst/>
          </a:prstGeom>
          <a:noFill/>
          <a:ln w="38100">
            <a:solidFill>
              <a:schemeClr val="accent5">
                <a:lumMod val="2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6154959" y="1739626"/>
            <a:ext cx="18517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SU(6) symmetry</a:t>
            </a: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4428890" y="2804467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6163784" y="2904048"/>
            <a:ext cx="24833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pQCD</a:t>
            </a:r>
            <a:r>
              <a:rPr lang="en-US" sz="1800" b="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, uncorrelated </a:t>
            </a:r>
            <a:r>
              <a:rPr lang="en-US" sz="1800" b="0" dirty="0" smtClean="0">
                <a:latin typeface="Symbol" pitchFamily="18" charset="2"/>
                <a:ea typeface="Arial Unicode MS" pitchFamily="34" charset="-128"/>
                <a:cs typeface="Arial" pitchFamily="34" charset="0"/>
              </a:rPr>
              <a:t>Y</a:t>
            </a:r>
            <a:endParaRPr lang="en-US" sz="1800" b="0" i="1" dirty="0">
              <a:latin typeface="Symbol" pitchFamily="18" charset="2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6212357" y="4160192"/>
            <a:ext cx="121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0</a:t>
            </a:r>
            <a:r>
              <a:rPr lang="en-US" sz="1800" b="0" baseline="300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+</a:t>
            </a:r>
            <a:r>
              <a:rPr lang="en-US" sz="1800" b="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1800" b="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qq</a:t>
            </a:r>
            <a:r>
              <a:rPr lang="en-US" sz="1800" b="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only</a:t>
            </a:r>
            <a:endParaRPr lang="en-US" sz="1800" b="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90123" name="Text Box 11"/>
          <p:cNvSpPr txBox="1">
            <a:spLocks noChangeArrowheads="1"/>
          </p:cNvSpPr>
          <p:nvPr/>
        </p:nvSpPr>
        <p:spPr bwMode="auto">
          <a:xfrm>
            <a:off x="92359" y="5394025"/>
            <a:ext cx="435956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/>
            <a:r>
              <a:rPr lang="en-US" sz="1400" b="0" dirty="0" smtClean="0">
                <a:solidFill>
                  <a:srgbClr val="0070C0"/>
                </a:solidFill>
                <a:latin typeface="+mn-lt"/>
                <a:ea typeface="Arial Unicode MS" pitchFamily="34" charset="-128"/>
                <a:cs typeface="Arial" pitchFamily="34" charset="0"/>
              </a:rPr>
              <a:t>Reviews</a:t>
            </a:r>
            <a:r>
              <a:rPr lang="en-US" sz="1400" b="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" pitchFamily="34" charset="0"/>
              </a:rPr>
              <a:t>:  </a:t>
            </a:r>
            <a:endParaRPr lang="en-US" sz="1400" b="0" dirty="0" smtClean="0">
              <a:solidFill>
                <a:srgbClr val="0070C0"/>
              </a:solidFill>
              <a:latin typeface="+mn-lt"/>
              <a:ea typeface="Arial Unicode MS" pitchFamily="34" charset="-128"/>
              <a:cs typeface="Arial" pitchFamily="34" charset="0"/>
            </a:endParaRPr>
          </a:p>
          <a:p>
            <a:pPr algn="l" eaLnBrk="0" hangingPunct="0">
              <a:buFont typeface="Wingdings" pitchFamily="2" charset="2"/>
              <a:buChar char="Ø"/>
            </a:pPr>
            <a:r>
              <a:rPr lang="en-US" sz="1400" b="0" dirty="0" smtClean="0">
                <a:solidFill>
                  <a:srgbClr val="0070C0"/>
                </a:solidFill>
                <a:latin typeface="+mn-lt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1400" b="0" dirty="0">
                <a:solidFill>
                  <a:srgbClr val="0070C0"/>
                </a:solidFill>
                <a:ea typeface="Arial Unicode MS" pitchFamily="34" charset="-128"/>
                <a:cs typeface="Arial" pitchFamily="34" charset="0"/>
              </a:rPr>
              <a:t>N. </a:t>
            </a:r>
            <a:r>
              <a:rPr lang="en-US" sz="1400" b="0" dirty="0" err="1">
                <a:solidFill>
                  <a:srgbClr val="0070C0"/>
                </a:solidFill>
                <a:ea typeface="Arial Unicode MS" pitchFamily="34" charset="-128"/>
                <a:cs typeface="Arial" pitchFamily="34" charset="0"/>
              </a:rPr>
              <a:t>Isgur</a:t>
            </a:r>
            <a:r>
              <a:rPr lang="en-US" sz="1400" b="0" dirty="0">
                <a:solidFill>
                  <a:srgbClr val="0070C0"/>
                </a:solidFill>
                <a:ea typeface="Arial Unicode MS" pitchFamily="34" charset="-128"/>
                <a:cs typeface="Arial" pitchFamily="34" charset="0"/>
              </a:rPr>
              <a:t>, PRD 59 (1999)</a:t>
            </a:r>
          </a:p>
          <a:p>
            <a:pPr algn="l" eaLnBrk="0" hangingPunct="0">
              <a:buFont typeface="Wingdings" pitchFamily="2" charset="2"/>
              <a:buChar char="Ø"/>
            </a:pPr>
            <a:r>
              <a:rPr lang="en-US" sz="1400" b="0" dirty="0" smtClean="0">
                <a:solidFill>
                  <a:srgbClr val="0070C0"/>
                </a:solidFill>
                <a:latin typeface="+mn-lt"/>
                <a:ea typeface="Arial Unicode MS" pitchFamily="34" charset="-128"/>
                <a:cs typeface="Arial" pitchFamily="34" charset="0"/>
              </a:rPr>
              <a:t> S. Brodsky </a:t>
            </a:r>
            <a:r>
              <a:rPr lang="en-US" sz="1400" b="0" i="1" dirty="0" smtClean="0">
                <a:solidFill>
                  <a:srgbClr val="0070C0"/>
                </a:solidFill>
                <a:latin typeface="+mn-lt"/>
                <a:ea typeface="Arial Unicode MS" pitchFamily="34" charset="-128"/>
                <a:cs typeface="Arial" pitchFamily="34" charset="0"/>
              </a:rPr>
              <a:t>et al.</a:t>
            </a:r>
            <a:r>
              <a:rPr lang="en-US" sz="1400" b="0" dirty="0" smtClean="0">
                <a:solidFill>
                  <a:srgbClr val="0070C0"/>
                </a:solidFill>
                <a:latin typeface="+mn-lt"/>
                <a:ea typeface="Arial Unicode MS" pitchFamily="34" charset="-128"/>
                <a:cs typeface="Arial" pitchFamily="34" charset="0"/>
              </a:rPr>
              <a:t>, NP B441 (1995)</a:t>
            </a:r>
          </a:p>
          <a:p>
            <a:pPr algn="l" eaLnBrk="0" hangingPunct="0">
              <a:buFont typeface="Wingdings" pitchFamily="2" charset="2"/>
              <a:buChar char="Ø"/>
            </a:pPr>
            <a:r>
              <a:rPr lang="en-US" sz="1400" b="0" dirty="0" smtClean="0">
                <a:solidFill>
                  <a:srgbClr val="0070C0"/>
                </a:solidFill>
                <a:latin typeface="+mn-lt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1400" b="0" dirty="0">
                <a:solidFill>
                  <a:srgbClr val="0070C0"/>
                </a:solidFill>
                <a:ea typeface="Arial Unicode MS" pitchFamily="34" charset="-128"/>
                <a:cs typeface="Arial" pitchFamily="34" charset="0"/>
              </a:rPr>
              <a:t>R.J. Holt &amp; C.D. Roberts, RMP (2010)</a:t>
            </a:r>
          </a:p>
          <a:p>
            <a:pPr algn="l" eaLnBrk="0" hangingPunct="0">
              <a:buFont typeface="Wingdings" pitchFamily="2" charset="2"/>
              <a:buChar char="Ø"/>
            </a:pPr>
            <a:r>
              <a:rPr lang="en-US" sz="1400" b="0" dirty="0" smtClean="0">
                <a:solidFill>
                  <a:srgbClr val="0070C0"/>
                </a:solidFill>
                <a:latin typeface="+mn-lt"/>
                <a:ea typeface="Arial Unicode MS" pitchFamily="34" charset="-128"/>
                <a:cs typeface="Arial" pitchFamily="34" charset="0"/>
              </a:rPr>
              <a:t> W. Melnitchouk &amp; A.W. Thomas, PL B377 (1996) 11</a:t>
            </a:r>
          </a:p>
        </p:txBody>
      </p:sp>
      <p:sp>
        <p:nvSpPr>
          <p:cNvPr id="90125" name="Line 13"/>
          <p:cNvSpPr>
            <a:spLocks noChangeShapeType="1"/>
          </p:cNvSpPr>
          <p:nvPr/>
        </p:nvSpPr>
        <p:spPr bwMode="auto">
          <a:xfrm flipH="1">
            <a:off x="6057665" y="2940992"/>
            <a:ext cx="70167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0127" name="Rectangle 15"/>
          <p:cNvSpPr>
            <a:spLocks noChangeArrowheads="1"/>
          </p:cNvSpPr>
          <p:nvPr/>
        </p:nvSpPr>
        <p:spPr bwMode="auto">
          <a:xfrm>
            <a:off x="6163925" y="2576152"/>
            <a:ext cx="172354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0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DSE: “realistic”</a:t>
            </a:r>
            <a:endParaRPr lang="en-US" sz="1800" b="0" dirty="0">
              <a:solidFill>
                <a:srgbClr val="008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595" y="646553"/>
            <a:ext cx="9040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dirty="0" smtClean="0"/>
              <a:t>I.C. </a:t>
            </a:r>
            <a:r>
              <a:rPr lang="en-US" sz="1400" b="0" dirty="0" err="1" smtClean="0"/>
              <a:t>Cloët</a:t>
            </a:r>
            <a:r>
              <a:rPr lang="en-US" sz="1400" b="0" dirty="0" smtClean="0"/>
              <a:t>, C.D. Roberts, </a:t>
            </a:r>
            <a:r>
              <a:rPr lang="en-US" sz="1400" b="0" i="1" dirty="0" smtClean="0"/>
              <a:t>et al</a:t>
            </a:r>
            <a:r>
              <a:rPr lang="en-US" sz="1400" b="0" dirty="0" smtClean="0"/>
              <a:t>., </a:t>
            </a:r>
            <a:r>
              <a:rPr lang="en-US" sz="1400" b="0" dirty="0" smtClean="0">
                <a:hlinkClick r:id="rId6"/>
              </a:rPr>
              <a:t>arXiv:0812.0416 [</a:t>
            </a:r>
            <a:r>
              <a:rPr lang="en-US" sz="1400" b="0" dirty="0" err="1" smtClean="0">
                <a:hlinkClick r:id="rId6"/>
              </a:rPr>
              <a:t>nucl-th</a:t>
            </a:r>
            <a:r>
              <a:rPr lang="en-US" sz="1400" b="0" dirty="0" smtClean="0">
                <a:hlinkClick r:id="rId6"/>
              </a:rPr>
              <a:t>]</a:t>
            </a:r>
            <a:endParaRPr lang="en-US" sz="1400" b="0" dirty="0" smtClean="0"/>
          </a:p>
          <a:p>
            <a:pPr algn="l"/>
            <a:r>
              <a:rPr lang="en-US" sz="1400" b="0" dirty="0" smtClean="0"/>
              <a:t>D. J. Wilson, I. C. </a:t>
            </a:r>
            <a:r>
              <a:rPr lang="en-US" sz="1400" b="0" dirty="0" err="1" smtClean="0"/>
              <a:t>Cloët</a:t>
            </a:r>
            <a:r>
              <a:rPr lang="en-US" sz="1400" b="0" dirty="0" smtClean="0"/>
              <a:t>, L. Chang, and C. D. Roberts,</a:t>
            </a:r>
            <a:r>
              <a:rPr lang="en-US" sz="1400" b="0" dirty="0"/>
              <a:t> </a:t>
            </a:r>
            <a:r>
              <a:rPr lang="en-US" sz="1400" b="0" dirty="0" smtClean="0">
                <a:hlinkClick r:id="rId7"/>
              </a:rPr>
              <a:t>arXiv:1112.2212 [</a:t>
            </a:r>
            <a:r>
              <a:rPr lang="en-US" sz="1400" b="0" dirty="0" err="1" smtClean="0">
                <a:hlinkClick r:id="rId7"/>
              </a:rPr>
              <a:t>nucl-th</a:t>
            </a:r>
            <a:r>
              <a:rPr lang="en-US" sz="1400" b="0" dirty="0" smtClean="0">
                <a:hlinkClick r:id="rId7"/>
              </a:rPr>
              <a:t>]</a:t>
            </a:r>
            <a:r>
              <a:rPr lang="en-US" sz="1400" b="0" dirty="0" smtClean="0"/>
              <a:t>, </a:t>
            </a:r>
            <a:r>
              <a:rPr lang="en-US" sz="1400" b="0" dirty="0" smtClean="0">
                <a:hlinkClick r:id="rId8"/>
              </a:rPr>
              <a:t>Phys. Rev. C85 (2012) 025205 </a:t>
            </a:r>
            <a:r>
              <a:rPr lang="en-US" sz="1400" b="0" i="1" dirty="0" smtClean="0"/>
              <a:t> 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674232" y="1368500"/>
            <a:ext cx="1295400" cy="4114800"/>
          </a:xfrm>
          <a:prstGeom prst="rect">
            <a:avLst/>
          </a:prstGeom>
          <a:solidFill>
            <a:srgbClr val="0070C0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 flipH="1">
            <a:off x="6057665" y="3321992"/>
            <a:ext cx="70167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6169954" y="3302882"/>
            <a:ext cx="168507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0" dirty="0" smtClean="0">
                <a:solidFill>
                  <a:srgbClr val="6600FF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DSE: “contact”</a:t>
            </a:r>
            <a:endParaRPr lang="en-US" sz="1800" b="0" dirty="0">
              <a:solidFill>
                <a:srgbClr val="6600FF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5844940" y="3093392"/>
            <a:ext cx="152400" cy="76200"/>
          </a:xfrm>
          <a:prstGeom prst="ellipse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5921140" y="2636192"/>
            <a:ext cx="0" cy="457200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5921140" y="3169592"/>
            <a:ext cx="0" cy="457200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Rectangle 33"/>
          <p:cNvSpPr/>
          <p:nvPr/>
        </p:nvSpPr>
        <p:spPr bwMode="auto">
          <a:xfrm>
            <a:off x="5657896" y="4769792"/>
            <a:ext cx="2948705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Melnitchouk 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et al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hlinkClick r:id="rId9"/>
              </a:rPr>
              <a:t>Phys.Rev. D84 (2011) 117501 </a:t>
            </a:r>
            <a:endParaRPr kumimoji="0" lang="en-US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0" y="18472"/>
            <a:ext cx="9144000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9144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r>
              <a:rPr lang="en-US" sz="4000" dirty="0" smtClean="0"/>
              <a:t>Neutron Structure Function </a:t>
            </a:r>
            <a:r>
              <a:rPr lang="en-US" sz="4000" dirty="0"/>
              <a:t>at </a:t>
            </a:r>
            <a:r>
              <a:rPr lang="en-US" sz="4000" dirty="0" smtClean="0"/>
              <a:t>High x</a:t>
            </a:r>
            <a:endParaRPr lang="en-US" sz="4000" dirty="0">
              <a:solidFill>
                <a:srgbClr val="00009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870419" y="6130644"/>
            <a:ext cx="12618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/>
              <a:t>C.D. Roberts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99337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 animBg="1"/>
      <p:bldP spid="90117" grpId="0" animBg="1"/>
      <p:bldP spid="90118" grpId="0" animBg="1"/>
      <p:bldP spid="90119" grpId="0"/>
      <p:bldP spid="90121" grpId="0"/>
      <p:bldP spid="90122" grpId="0"/>
      <p:bldP spid="90125" grpId="0" animBg="1"/>
      <p:bldP spid="90127" grpId="0"/>
      <p:bldP spid="20" grpId="0" animBg="1"/>
      <p:bldP spid="24" grpId="0" animBg="1"/>
      <p:bldP spid="25" grpId="0"/>
      <p:bldP spid="30" grpId="0" animBg="1"/>
      <p:bldP spid="3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636" y="2070112"/>
            <a:ext cx="4664364" cy="447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B6CB4-827A-4E42-84E5-6C05FC04D38E}" type="slidenum">
              <a:rPr lang="fr-FR"/>
              <a:pPr/>
              <a:t>72</a:t>
            </a:fld>
            <a:endParaRPr lang="fr-FR"/>
          </a:p>
        </p:txBody>
      </p:sp>
      <p:sp>
        <p:nvSpPr>
          <p:cNvPr id="153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/>
              <a:t>Di-Quarks in Deep Inelastic Scattering</a:t>
            </a:r>
          </a:p>
        </p:txBody>
      </p:sp>
      <p:sp>
        <p:nvSpPr>
          <p:cNvPr id="1537027" name="Text Box 3"/>
          <p:cNvSpPr txBox="1">
            <a:spLocks noChangeArrowheads="1"/>
          </p:cNvSpPr>
          <p:nvPr/>
        </p:nvSpPr>
        <p:spPr bwMode="auto">
          <a:xfrm>
            <a:off x="2233613" y="5861050"/>
            <a:ext cx="1841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537047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33413"/>
            <a:ext cx="4587875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048" name="Text Box 24"/>
          <p:cNvSpPr txBox="1">
            <a:spLocks noChangeArrowheads="1"/>
          </p:cNvSpPr>
          <p:nvPr/>
        </p:nvSpPr>
        <p:spPr bwMode="auto">
          <a:xfrm>
            <a:off x="2915517" y="762000"/>
            <a:ext cx="13366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r>
              <a:rPr lang="en-US" sz="1000" b="0" dirty="0"/>
              <a:t>Arrington et al. (2009)</a:t>
            </a:r>
          </a:p>
        </p:txBody>
      </p:sp>
      <p:sp>
        <p:nvSpPr>
          <p:cNvPr id="1537049" name="Text Box 25"/>
          <p:cNvSpPr txBox="1">
            <a:spLocks noChangeArrowheads="1"/>
          </p:cNvSpPr>
          <p:nvPr/>
        </p:nvSpPr>
        <p:spPr bwMode="auto">
          <a:xfrm>
            <a:off x="5630150" y="1848126"/>
            <a:ext cx="29069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pPr algn="l"/>
            <a:r>
              <a:rPr lang="en-US" sz="1600" b="0" dirty="0" smtClean="0"/>
              <a:t>Bonus, </a:t>
            </a:r>
            <a:r>
              <a:rPr lang="en-US" sz="1600" b="0" dirty="0"/>
              <a:t>PRL </a:t>
            </a:r>
            <a:r>
              <a:rPr lang="en-US" sz="1600" dirty="0" smtClean="0"/>
              <a:t>108</a:t>
            </a:r>
            <a:r>
              <a:rPr lang="en-US" sz="1600" b="0" dirty="0" smtClean="0"/>
              <a:t> </a:t>
            </a:r>
            <a:r>
              <a:rPr lang="en-US" sz="1600" b="0" dirty="0"/>
              <a:t>142001 (2012) </a:t>
            </a:r>
          </a:p>
        </p:txBody>
      </p:sp>
      <p:sp>
        <p:nvSpPr>
          <p:cNvPr id="1537050" name="Text Box 26"/>
          <p:cNvSpPr txBox="1">
            <a:spLocks noChangeArrowheads="1"/>
          </p:cNvSpPr>
          <p:nvPr/>
        </p:nvSpPr>
        <p:spPr bwMode="auto">
          <a:xfrm>
            <a:off x="121150" y="3961791"/>
            <a:ext cx="442178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pPr algn="l"/>
            <a:r>
              <a:rPr lang="en-US" sz="1600" b="0" dirty="0"/>
              <a:t>Holt and Roberts, </a:t>
            </a:r>
            <a:r>
              <a:rPr lang="en-US" sz="1600" b="0" dirty="0" smtClean="0"/>
              <a:t>arXiv:1002.4666v3, </a:t>
            </a:r>
            <a:r>
              <a:rPr lang="en-US" sz="1600" b="0" dirty="0">
                <a:solidFill>
                  <a:srgbClr val="0070C0"/>
                </a:solidFill>
                <a:ea typeface="Arial Unicode MS" pitchFamily="34" charset="-128"/>
                <a:cs typeface="Arial" pitchFamily="34" charset="0"/>
              </a:rPr>
              <a:t>RMP (2010</a:t>
            </a:r>
            <a:r>
              <a:rPr lang="en-US" sz="1600" b="0" dirty="0" smtClean="0">
                <a:solidFill>
                  <a:srgbClr val="0070C0"/>
                </a:solidFill>
                <a:ea typeface="Arial Unicode MS" pitchFamily="34" charset="-128"/>
                <a:cs typeface="Arial" pitchFamily="34" charset="0"/>
              </a:rPr>
              <a:t>)</a:t>
            </a:r>
            <a:endParaRPr lang="en-US" sz="1600" b="0" dirty="0">
              <a:solidFill>
                <a:srgbClr val="0070C0"/>
              </a:solidFill>
              <a:ea typeface="Arial Unicode MS" pitchFamily="34" charset="-128"/>
              <a:cs typeface="Arial" pitchFamily="34" charset="0"/>
            </a:endParaRPr>
          </a:p>
        </p:txBody>
      </p:sp>
      <p:grpSp>
        <p:nvGrpSpPr>
          <p:cNvPr id="1537051" name="Group 27"/>
          <p:cNvGrpSpPr>
            <a:grpSpLocks/>
          </p:cNvGrpSpPr>
          <p:nvPr/>
        </p:nvGrpSpPr>
        <p:grpSpPr bwMode="auto">
          <a:xfrm>
            <a:off x="498475" y="4595813"/>
            <a:ext cx="3713163" cy="1565275"/>
            <a:chOff x="3387" y="2419"/>
            <a:chExt cx="2339" cy="986"/>
          </a:xfrm>
        </p:grpSpPr>
        <p:grpSp>
          <p:nvGrpSpPr>
            <p:cNvPr id="1537052" name="Group 28"/>
            <p:cNvGrpSpPr>
              <a:grpSpLocks/>
            </p:cNvGrpSpPr>
            <p:nvPr/>
          </p:nvGrpSpPr>
          <p:grpSpPr bwMode="auto">
            <a:xfrm>
              <a:off x="4099" y="2419"/>
              <a:ext cx="845" cy="205"/>
              <a:chOff x="3667" y="2059"/>
              <a:chExt cx="845" cy="205"/>
            </a:xfrm>
          </p:grpSpPr>
          <p:pic>
            <p:nvPicPr>
              <p:cNvPr id="1537053" name="Picture 2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7" y="2059"/>
                <a:ext cx="392" cy="1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37054" name="Text Box 30"/>
              <p:cNvSpPr txBox="1">
                <a:spLocks noChangeArrowheads="1"/>
              </p:cNvSpPr>
              <p:nvPr/>
            </p:nvSpPr>
            <p:spPr bwMode="auto">
              <a:xfrm>
                <a:off x="4062" y="2072"/>
                <a:ext cx="45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tIns="0" bIns="0">
                <a:spAutoFit/>
              </a:bodyPr>
              <a:lstStyle/>
              <a:p>
                <a:r>
                  <a:rPr lang="en-US" sz="2000" b="0">
                    <a:solidFill>
                      <a:schemeClr val="tx1"/>
                    </a:solidFill>
                  </a:rPr>
                  <a:t>= 1/4</a:t>
                </a:r>
              </a:p>
            </p:txBody>
          </p:sp>
        </p:grpSp>
        <p:sp>
          <p:nvSpPr>
            <p:cNvPr id="1537055" name="Text Box 31"/>
            <p:cNvSpPr txBox="1">
              <a:spLocks noChangeArrowheads="1"/>
            </p:cNvSpPr>
            <p:nvPr/>
          </p:nvSpPr>
          <p:spPr bwMode="auto">
            <a:xfrm>
              <a:off x="3387" y="2829"/>
              <a:ext cx="2339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/>
            <a:p>
              <a:pPr algn="l"/>
              <a:r>
                <a:rPr lang="en-US" sz="2000" b="0" dirty="0"/>
                <a:t>Only the </a:t>
              </a:r>
              <a:r>
                <a:rPr lang="en-US" sz="2000" dirty="0"/>
                <a:t>u</a:t>
              </a:r>
              <a:r>
                <a:rPr lang="en-US" sz="2000" b="0" dirty="0"/>
                <a:t> valence quark carries </a:t>
              </a:r>
            </a:p>
            <a:p>
              <a:pPr algn="l"/>
              <a:r>
                <a:rPr lang="en-US" sz="2000" b="0" dirty="0"/>
                <a:t>large x in the proton and the only </a:t>
              </a:r>
            </a:p>
            <a:p>
              <a:pPr algn="l"/>
              <a:r>
                <a:rPr lang="en-US" sz="2000" b="0" dirty="0"/>
                <a:t>the </a:t>
              </a:r>
              <a:r>
                <a:rPr lang="en-US" sz="2000" dirty="0"/>
                <a:t>d</a:t>
              </a:r>
              <a:r>
                <a:rPr lang="en-US" sz="2000" b="0" dirty="0"/>
                <a:t> valence quark in the </a:t>
              </a:r>
              <a:r>
                <a:rPr lang="en-US" sz="2000" b="0" dirty="0" smtClean="0"/>
                <a:t>neutron</a:t>
              </a:r>
              <a:endParaRPr lang="en-US" sz="2000" b="0" dirty="0"/>
            </a:p>
          </p:txBody>
        </p:sp>
        <p:sp>
          <p:nvSpPr>
            <p:cNvPr id="1537056" name="Rectangle 32"/>
            <p:cNvSpPr>
              <a:spLocks noChangeArrowheads="1"/>
            </p:cNvSpPr>
            <p:nvPr/>
          </p:nvSpPr>
          <p:spPr bwMode="auto">
            <a:xfrm>
              <a:off x="4081" y="2425"/>
              <a:ext cx="845" cy="205"/>
            </a:xfrm>
            <a:prstGeom prst="rect">
              <a:avLst/>
            </a:prstGeom>
            <a:solidFill>
              <a:srgbClr val="333399">
                <a:alpha val="14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 anchor="ctr"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4771471" y="927378"/>
            <a:ext cx="4333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>
                <a:latin typeface="+mn-lt"/>
                <a:cs typeface="Arial"/>
              </a:rPr>
              <a:t>First model-independent measurement </a:t>
            </a:r>
            <a:endParaRPr lang="en-US" sz="2000" b="0" dirty="0" smtClean="0">
              <a:latin typeface="+mn-lt"/>
              <a:cs typeface="Arial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latin typeface="+mn-lt"/>
                <a:cs typeface="Arial"/>
              </a:rPr>
              <a:t>of F</a:t>
            </a:r>
            <a:r>
              <a:rPr lang="en-US" sz="2000" b="0" baseline="-25000" dirty="0" smtClean="0">
                <a:latin typeface="+mn-lt"/>
                <a:cs typeface="Arial"/>
              </a:rPr>
              <a:t>2</a:t>
            </a:r>
            <a:r>
              <a:rPr lang="en-US" sz="2000" b="0" baseline="30000" dirty="0" smtClean="0">
                <a:latin typeface="+mn-lt"/>
                <a:cs typeface="Arial"/>
              </a:rPr>
              <a:t>n</a:t>
            </a:r>
            <a:r>
              <a:rPr lang="en-US" sz="2000" b="0" dirty="0" smtClean="0">
                <a:latin typeface="+mn-lt"/>
                <a:cs typeface="Arial"/>
              </a:rPr>
              <a:t>/F</a:t>
            </a:r>
            <a:r>
              <a:rPr lang="en-US" sz="2000" b="0" baseline="-25000" dirty="0" smtClean="0">
                <a:latin typeface="+mn-lt"/>
                <a:cs typeface="Arial"/>
              </a:rPr>
              <a:t>2</a:t>
            </a:r>
            <a:r>
              <a:rPr lang="en-US" sz="2000" b="0" baseline="30000" dirty="0" smtClean="0">
                <a:latin typeface="+mn-lt"/>
                <a:cs typeface="Arial"/>
              </a:rPr>
              <a:t>p </a:t>
            </a:r>
            <a:r>
              <a:rPr lang="en-US" sz="2000" b="0" dirty="0">
                <a:latin typeface="+mn-lt"/>
                <a:cs typeface="Arial"/>
              </a:rPr>
              <a:t>and F</a:t>
            </a:r>
            <a:r>
              <a:rPr lang="en-US" sz="2000" b="0" baseline="-25000" dirty="0">
                <a:latin typeface="+mn-lt"/>
                <a:cs typeface="Arial"/>
              </a:rPr>
              <a:t>2</a:t>
            </a:r>
            <a:r>
              <a:rPr lang="en-US" sz="2000" b="0" baseline="30000" dirty="0">
                <a:latin typeface="+mn-lt"/>
                <a:cs typeface="Arial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0375193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049" grpId="0"/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fld id="{C9FFAF56-B287-49E5-A558-654F7B04D14D}" type="slidenum">
              <a:rPr lang="fr-FR" sz="1200" b="0"/>
              <a:pPr/>
              <a:t>73</a:t>
            </a:fld>
            <a:endParaRPr lang="fr-FR" sz="1200" b="0"/>
          </a:p>
        </p:txBody>
      </p:sp>
      <p:pic>
        <p:nvPicPr>
          <p:cNvPr id="2253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t="14578" r="3061" b="50961"/>
          <a:stretch>
            <a:fillRect/>
          </a:stretch>
        </p:blipFill>
        <p:spPr bwMode="auto">
          <a:xfrm>
            <a:off x="998538" y="4168775"/>
            <a:ext cx="7239000" cy="2046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2532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6218" r="50000" b="68655"/>
          <a:stretch>
            <a:fillRect/>
          </a:stretch>
        </p:blipFill>
        <p:spPr bwMode="auto">
          <a:xfrm>
            <a:off x="490538" y="984250"/>
            <a:ext cx="3860800" cy="2895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2533" name="TextBox 8"/>
          <p:cNvSpPr txBox="1">
            <a:spLocks noChangeArrowheads="1"/>
          </p:cNvSpPr>
          <p:nvPr/>
        </p:nvSpPr>
        <p:spPr bwMode="auto">
          <a:xfrm>
            <a:off x="5057775" y="1031875"/>
            <a:ext cx="37338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ea typeface="ＭＳ Ｐゴシック" pitchFamily="-110" charset="-128"/>
              </a:rPr>
              <a:t> </a:t>
            </a:r>
            <a:r>
              <a:rPr lang="en-US" sz="1600" b="0" dirty="0">
                <a:ea typeface="ＭＳ Ｐゴシック" pitchFamily="-110" charset="-128"/>
              </a:rPr>
              <a:t>Process </a:t>
            </a:r>
            <a:r>
              <a:rPr lang="en-US" sz="1600" b="0" dirty="0" smtClean="0">
                <a:ea typeface="ＭＳ Ｐゴシック" pitchFamily="-110" charset="-128"/>
              </a:rPr>
              <a:t>is described </a:t>
            </a:r>
            <a:r>
              <a:rPr lang="en-US" sz="1600" b="0" dirty="0">
                <a:ea typeface="ＭＳ Ｐゴシック" pitchFamily="-110" charset="-128"/>
              </a:rPr>
              <a:t>by 4 complex, parity conserving amplitudes </a:t>
            </a:r>
          </a:p>
          <a:p>
            <a:pPr algn="l" eaLnBrk="1" hangingPunct="1"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1600" b="0" dirty="0">
                <a:ea typeface="ＭＳ Ｐゴシック" pitchFamily="-110" charset="-128"/>
              </a:rPr>
              <a:t> 8 well-chosen measurements are needed   to determine </a:t>
            </a:r>
            <a:r>
              <a:rPr lang="en-US" sz="1600" b="0" dirty="0" smtClean="0">
                <a:ea typeface="ＭＳ Ｐゴシック" pitchFamily="-110" charset="-128"/>
              </a:rPr>
              <a:t>amplitude</a:t>
            </a:r>
            <a:endParaRPr lang="en-US" sz="1600" b="0" dirty="0">
              <a:ea typeface="ＭＳ Ｐゴシック" pitchFamily="-110" charset="-128"/>
            </a:endParaRPr>
          </a:p>
          <a:p>
            <a:pPr algn="l" eaLnBrk="1" hangingPunct="1"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1600" b="0" dirty="0">
                <a:ea typeface="ＭＳ Ｐゴシック" pitchFamily="-110" charset="-128"/>
              </a:rPr>
              <a:t> For hyperon finals state 16 observables </a:t>
            </a:r>
            <a:r>
              <a:rPr lang="en-US" sz="1600" b="0" dirty="0" smtClean="0">
                <a:ea typeface="ＭＳ Ｐゴシック" pitchFamily="-110" charset="-128"/>
              </a:rPr>
              <a:t>are </a:t>
            </a:r>
            <a:r>
              <a:rPr lang="en-US" sz="1600" b="0" dirty="0">
                <a:ea typeface="ＭＳ Ｐゴシック" pitchFamily="-110" charset="-128"/>
              </a:rPr>
              <a:t>measured in CLAS ➠ </a:t>
            </a:r>
            <a:r>
              <a:rPr lang="en-US" sz="1600" b="0" dirty="0" smtClean="0">
                <a:ea typeface="ＭＳ Ｐゴシック" pitchFamily="-110" charset="-128"/>
              </a:rPr>
              <a:t>large </a:t>
            </a:r>
            <a:r>
              <a:rPr lang="en-US" sz="1600" b="0" dirty="0">
                <a:ea typeface="ＭＳ Ｐゴシック" pitchFamily="-110" charset="-128"/>
              </a:rPr>
              <a:t>redundancy in determining the photo-production amplitudes ➠ allows many cross </a:t>
            </a:r>
            <a:r>
              <a:rPr lang="en-US" sz="1600" b="0" dirty="0" smtClean="0">
                <a:ea typeface="ＭＳ Ｐゴシック" pitchFamily="-110" charset="-128"/>
              </a:rPr>
              <a:t>checks and increased accuracy</a:t>
            </a:r>
            <a:endParaRPr lang="en-US" sz="1600" b="0" dirty="0">
              <a:ea typeface="ＭＳ Ｐゴシック" pitchFamily="-110" charset="-128"/>
            </a:endParaRPr>
          </a:p>
          <a:p>
            <a:pPr algn="l" eaLnBrk="1" hangingPunct="1">
              <a:buClr>
                <a:srgbClr val="333399"/>
              </a:buClr>
              <a:buFont typeface="Wingdings" pitchFamily="2" charset="2"/>
              <a:buChar char="Ø"/>
            </a:pPr>
            <a:r>
              <a:rPr lang="en-US" sz="1600" b="0" dirty="0">
                <a:ea typeface="ＭＳ Ｐゴシック" pitchFamily="-110" charset="-128"/>
              </a:rPr>
              <a:t> 8 observables measured in reactions without recoil </a:t>
            </a:r>
            <a:r>
              <a:rPr lang="en-US" sz="1600" b="0" dirty="0" smtClean="0">
                <a:ea typeface="ＭＳ Ｐゴシック" pitchFamily="-110" charset="-128"/>
              </a:rPr>
              <a:t>polarization</a:t>
            </a:r>
            <a:r>
              <a:rPr lang="en-US" sz="1600" dirty="0" smtClean="0">
                <a:ea typeface="ＭＳ Ｐゴシック" pitchFamily="-110" charset="-128"/>
              </a:rPr>
              <a:t> </a:t>
            </a:r>
            <a:endParaRPr lang="en-US" sz="1600" dirty="0">
              <a:ea typeface="ＭＳ Ｐゴシック" pitchFamily="-110" charset="-128"/>
            </a:endParaRPr>
          </a:p>
        </p:txBody>
      </p:sp>
      <p:sp>
        <p:nvSpPr>
          <p:cNvPr id="22534" name="TextBox 9"/>
          <p:cNvSpPr txBox="1">
            <a:spLocks noChangeArrowheads="1"/>
          </p:cNvSpPr>
          <p:nvPr/>
        </p:nvSpPr>
        <p:spPr bwMode="auto">
          <a:xfrm>
            <a:off x="2443163" y="3203575"/>
            <a:ext cx="1908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buFont typeface="Symbol" pitchFamily="18" charset="2"/>
              <a:buNone/>
            </a:pPr>
            <a:r>
              <a:rPr lang="en-US" sz="1400" b="0" dirty="0" smtClean="0">
                <a:solidFill>
                  <a:srgbClr val="006666"/>
                </a:solidFill>
                <a:ea typeface="ＭＳ Ｐゴシック" pitchFamily="-110" charset="-128"/>
              </a:rPr>
              <a:t>weak </a:t>
            </a:r>
            <a:r>
              <a:rPr lang="en-US" sz="1400" b="0" dirty="0">
                <a:solidFill>
                  <a:srgbClr val="006666"/>
                </a:solidFill>
                <a:ea typeface="ＭＳ Ｐゴシック" pitchFamily="-110" charset="-128"/>
              </a:rPr>
              <a:t>decay has </a:t>
            </a:r>
          </a:p>
          <a:p>
            <a:pPr algn="l" eaLnBrk="1" hangingPunct="1">
              <a:buFont typeface="Symbol" pitchFamily="18" charset="2"/>
              <a:buNone/>
            </a:pPr>
            <a:r>
              <a:rPr lang="en-US" sz="1400" b="0" dirty="0">
                <a:solidFill>
                  <a:srgbClr val="006666"/>
                </a:solidFill>
                <a:ea typeface="ＭＳ Ｐゴシック" pitchFamily="-110" charset="-128"/>
              </a:rPr>
              <a:t>large analyzing power</a:t>
            </a:r>
          </a:p>
        </p:txBody>
      </p:sp>
      <p:sp>
        <p:nvSpPr>
          <p:cNvPr id="22535" name="Title 1"/>
          <p:cNvSpPr>
            <a:spLocks noGrp="1"/>
          </p:cNvSpPr>
          <p:nvPr>
            <p:ph type="title" idx="4294967295"/>
          </p:nvPr>
        </p:nvSpPr>
        <p:spPr>
          <a:xfrm>
            <a:off x="414338" y="908050"/>
            <a:ext cx="1752600" cy="533400"/>
          </a:xfrm>
        </p:spPr>
        <p:txBody>
          <a:bodyPr tIns="45720" bIns="45720"/>
          <a:lstStyle/>
          <a:p>
            <a:pPr eaLnBrk="1" hangingPunct="1"/>
            <a:r>
              <a:rPr lang="en-US" sz="2000" b="0" smtClean="0">
                <a:solidFill>
                  <a:srgbClr val="660066"/>
                </a:solidFill>
                <a:cs typeface="Times New Roman" pitchFamily="18" charset="0"/>
              </a:rPr>
              <a:t>γp→K</a:t>
            </a:r>
            <a:r>
              <a:rPr lang="en-US" sz="2000" b="0" baseline="30000" smtClean="0">
                <a:solidFill>
                  <a:srgbClr val="660066"/>
                </a:solidFill>
                <a:cs typeface="Times New Roman" pitchFamily="18" charset="0"/>
              </a:rPr>
              <a:t>+</a:t>
            </a:r>
            <a:r>
              <a:rPr lang="en-US" sz="2000" b="0" smtClean="0">
                <a:solidFill>
                  <a:srgbClr val="660066"/>
                </a:solidFill>
                <a:cs typeface="Times New Roman" pitchFamily="18" charset="0"/>
              </a:rPr>
              <a:t>Λ</a:t>
            </a:r>
            <a:endParaRPr lang="en-US" sz="2000" smtClean="0">
              <a:solidFill>
                <a:srgbClr val="660066"/>
              </a:solidFill>
            </a:endParaRPr>
          </a:p>
        </p:txBody>
      </p:sp>
      <p:sp>
        <p:nvSpPr>
          <p:cNvPr id="22536" name="TextBox 1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dirty="0">
                <a:ea typeface="ＭＳ Ｐゴシック" pitchFamily="-110" charset="-128"/>
              </a:rPr>
              <a:t>FROST/HD  </a:t>
            </a:r>
            <a:r>
              <a:rPr lang="en-US" sz="3200" dirty="0" err="1">
                <a:latin typeface="Symbol" pitchFamily="18" charset="2"/>
                <a:ea typeface="ＭＳ Ｐゴシック" pitchFamily="-110" charset="-128"/>
              </a:rPr>
              <a:t>g</a:t>
            </a:r>
            <a:r>
              <a:rPr lang="en-US" sz="3200" dirty="0" err="1">
                <a:ea typeface="ＭＳ Ｐゴシック" pitchFamily="-110" charset="-128"/>
              </a:rPr>
              <a:t>N</a:t>
            </a:r>
            <a:r>
              <a:rPr lang="en-US" sz="3200" dirty="0">
                <a:ea typeface="ＭＳ Ｐゴシック" pitchFamily="-110" charset="-128"/>
              </a:rPr>
              <a:t>    </a:t>
            </a:r>
            <a:r>
              <a:rPr lang="en-US" sz="3200" dirty="0" err="1" smtClean="0"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3200" dirty="0" err="1" smtClean="0">
                <a:ea typeface="ＭＳ Ｐゴシック" pitchFamily="-110" charset="-128"/>
              </a:rPr>
              <a:t>N</a:t>
            </a:r>
            <a:r>
              <a:rPr lang="en-US" sz="3200" dirty="0" smtClean="0">
                <a:ea typeface="ＭＳ Ｐゴシック" pitchFamily="-110" charset="-128"/>
              </a:rPr>
              <a:t>, </a:t>
            </a:r>
            <a:r>
              <a:rPr lang="en-US" sz="3200" dirty="0" err="1">
                <a:latin typeface="Symbol" pitchFamily="18" charset="2"/>
                <a:ea typeface="ＭＳ Ｐゴシック" pitchFamily="-110" charset="-128"/>
              </a:rPr>
              <a:t>h</a:t>
            </a:r>
            <a:r>
              <a:rPr lang="en-US" sz="3200" dirty="0" err="1">
                <a:ea typeface="ＭＳ Ｐゴシック" pitchFamily="-110" charset="-128"/>
              </a:rPr>
              <a:t>N</a:t>
            </a:r>
            <a:r>
              <a:rPr lang="en-US" sz="3200" dirty="0">
                <a:ea typeface="ＭＳ Ｐゴシック" pitchFamily="-110" charset="-128"/>
              </a:rPr>
              <a:t>, K</a:t>
            </a:r>
            <a:r>
              <a:rPr lang="en-US" sz="3200" dirty="0">
                <a:latin typeface="Symbol" pitchFamily="18" charset="2"/>
                <a:ea typeface="ＭＳ Ｐゴシック" pitchFamily="-110" charset="-128"/>
              </a:rPr>
              <a:t>L</a:t>
            </a:r>
            <a:r>
              <a:rPr lang="en-US" sz="3200" dirty="0">
                <a:ea typeface="ＭＳ Ｐゴシック" pitchFamily="-110" charset="-128"/>
              </a:rPr>
              <a:t>, K</a:t>
            </a:r>
            <a:r>
              <a:rPr lang="en-US" sz="3200" dirty="0">
                <a:latin typeface="Symbol" pitchFamily="18" charset="2"/>
                <a:ea typeface="ＭＳ Ｐゴシック" pitchFamily="-110" charset="-128"/>
              </a:rPr>
              <a:t>S</a:t>
            </a:r>
            <a:r>
              <a:rPr lang="en-US" sz="3200" dirty="0">
                <a:ea typeface="ＭＳ Ｐゴシック" pitchFamily="-110" charset="-128"/>
              </a:rPr>
              <a:t>, </a:t>
            </a:r>
            <a:r>
              <a:rPr lang="en-US" sz="3200" dirty="0" err="1">
                <a:ea typeface="ＭＳ Ｐゴシック" pitchFamily="-110" charset="-128"/>
              </a:rPr>
              <a:t>N</a:t>
            </a:r>
            <a:r>
              <a:rPr lang="en-US" sz="3200" dirty="0" err="1">
                <a:latin typeface="Symbol" pitchFamily="18" charset="2"/>
                <a:ea typeface="ＭＳ Ｐゴシック" pitchFamily="-110" charset="-128"/>
              </a:rPr>
              <a:t>pp</a:t>
            </a:r>
            <a:endParaRPr lang="en-US" sz="3200" dirty="0">
              <a:latin typeface="Symbol" pitchFamily="18" charset="2"/>
              <a:ea typeface="ＭＳ Ｐゴシック" pitchFamily="-110" charset="-128"/>
            </a:endParaRPr>
          </a:p>
        </p:txBody>
      </p:sp>
      <p:cxnSp>
        <p:nvCxnSpPr>
          <p:cNvPr id="22537" name="Straight Arrow Connector 16"/>
          <p:cNvCxnSpPr>
            <a:cxnSpLocks noChangeShapeType="1"/>
          </p:cNvCxnSpPr>
          <p:nvPr/>
        </p:nvCxnSpPr>
        <p:spPr bwMode="auto">
          <a:xfrm>
            <a:off x="3914775" y="339725"/>
            <a:ext cx="304800" cy="1588"/>
          </a:xfrm>
          <a:prstGeom prst="straightConnector1">
            <a:avLst/>
          </a:prstGeom>
          <a:noFill/>
          <a:ln w="22225">
            <a:solidFill>
              <a:srgbClr val="333399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8" name="Line 9"/>
          <p:cNvSpPr>
            <a:spLocks noChangeShapeType="1"/>
          </p:cNvSpPr>
          <p:nvPr/>
        </p:nvSpPr>
        <p:spPr bwMode="auto">
          <a:xfrm>
            <a:off x="3440149" y="172835"/>
            <a:ext cx="120650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2539" name="Line 10"/>
          <p:cNvSpPr>
            <a:spLocks noChangeShapeType="1"/>
          </p:cNvSpPr>
          <p:nvPr/>
        </p:nvSpPr>
        <p:spPr bwMode="auto">
          <a:xfrm>
            <a:off x="3624299" y="102985"/>
            <a:ext cx="215900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2540" name="Line 11"/>
          <p:cNvSpPr>
            <a:spLocks noChangeShapeType="1"/>
          </p:cNvSpPr>
          <p:nvPr/>
        </p:nvSpPr>
        <p:spPr bwMode="auto">
          <a:xfrm>
            <a:off x="6093195" y="102985"/>
            <a:ext cx="215900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2541" name="Line 12"/>
          <p:cNvSpPr>
            <a:spLocks noChangeShapeType="1"/>
          </p:cNvSpPr>
          <p:nvPr/>
        </p:nvSpPr>
        <p:spPr bwMode="auto">
          <a:xfrm>
            <a:off x="6884176" y="102985"/>
            <a:ext cx="215900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20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0" bIns="91440">
            <a:no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N* </a:t>
            </a:r>
            <a:r>
              <a:rPr lang="en-US" sz="4000" dirty="0">
                <a:solidFill>
                  <a:srgbClr val="000090"/>
                </a:solidFill>
              </a:rPr>
              <a:t>S</a:t>
            </a:r>
            <a:r>
              <a:rPr lang="en-US" sz="4000" b="1" dirty="0" smtClean="0">
                <a:solidFill>
                  <a:srgbClr val="000090"/>
                </a:solidFill>
              </a:rPr>
              <a:t>pectrum </a:t>
            </a:r>
            <a:r>
              <a:rPr lang="en-US" sz="4000" b="1" dirty="0">
                <a:solidFill>
                  <a:srgbClr val="000090"/>
                </a:solidFill>
              </a:rPr>
              <a:t>in </a:t>
            </a:r>
            <a:r>
              <a:rPr lang="en-US" sz="4000" b="1" dirty="0" smtClean="0">
                <a:solidFill>
                  <a:srgbClr val="000090"/>
                </a:solidFill>
              </a:rPr>
              <a:t>LQCD</a:t>
            </a:r>
            <a:endParaRPr lang="en-US" sz="4000" b="1" dirty="0">
              <a:solidFill>
                <a:srgbClr val="0000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10189" t="2659" r="9091" b="15600"/>
          <a:stretch>
            <a:fillRect/>
          </a:stretch>
        </p:blipFill>
        <p:spPr>
          <a:xfrm>
            <a:off x="665914" y="1538547"/>
            <a:ext cx="5559586" cy="4343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56132" y="4691831"/>
            <a:ext cx="1505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Calibri"/>
                <a:cs typeface="Calibri"/>
              </a:rPr>
              <a:t>m</a:t>
            </a:r>
            <a:r>
              <a:rPr lang="en-US" sz="2000" baseline="-25000" dirty="0" err="1" smtClean="0">
                <a:latin typeface="Calibri"/>
                <a:cs typeface="Calibri"/>
              </a:rPr>
              <a:t>π</a:t>
            </a:r>
            <a:r>
              <a:rPr lang="en-US" sz="2000" dirty="0" smtClean="0">
                <a:latin typeface="Calibri"/>
                <a:cs typeface="Calibri"/>
              </a:rPr>
              <a:t>=396MeV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34828" y="1550227"/>
            <a:ext cx="2322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dirty="0" smtClean="0">
                <a:latin typeface="+mn-lt"/>
                <a:cs typeface="Calibri"/>
              </a:rPr>
              <a:t>R. Edwards, J. </a:t>
            </a:r>
            <a:r>
              <a:rPr lang="en-US" sz="1600" b="0" dirty="0" err="1" smtClean="0">
                <a:latin typeface="+mn-lt"/>
                <a:cs typeface="Calibri"/>
              </a:rPr>
              <a:t>Dudek</a:t>
            </a:r>
            <a:r>
              <a:rPr lang="en-US" sz="1600" b="0" dirty="0" smtClean="0">
                <a:latin typeface="+mn-lt"/>
                <a:cs typeface="Calibri"/>
              </a:rPr>
              <a:t>, </a:t>
            </a:r>
          </a:p>
          <a:p>
            <a:pPr algn="l"/>
            <a:r>
              <a:rPr lang="en-US" sz="1600" b="0" dirty="0" smtClean="0">
                <a:latin typeface="+mn-lt"/>
                <a:cs typeface="Calibri"/>
              </a:rPr>
              <a:t>D. Richards, S. Wallace, PRD84 (2011) 074508 </a:t>
            </a:r>
            <a:endParaRPr lang="en-US" sz="1600" b="0" dirty="0">
              <a:latin typeface="+mn-lt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125008" y="5812343"/>
            <a:ext cx="5285317" cy="6463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0" dirty="0" smtClean="0">
                <a:solidFill>
                  <a:srgbClr val="000090"/>
                </a:solidFill>
                <a:latin typeface="+mn-lt"/>
                <a:cs typeface="Calibri"/>
              </a:rPr>
              <a:t>LQCD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latin typeface="+mn-lt"/>
                <a:cs typeface="Calibri"/>
              </a:rPr>
              <a:t> </a:t>
            </a:r>
            <a:r>
              <a:rPr lang="en-US" sz="1800" b="0" dirty="0" smtClean="0">
                <a:solidFill>
                  <a:srgbClr val="000090"/>
                </a:solidFill>
                <a:latin typeface="+mn-lt"/>
                <a:cs typeface="Calibri"/>
              </a:rPr>
              <a:t>predicts states with the same quantum numbers as the CQM with underlying SU(6)xO(3) symmetry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0090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975" y="756873"/>
            <a:ext cx="8743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 smtClean="0">
                <a:latin typeface="+mn-lt"/>
                <a:cs typeface="Calibri"/>
              </a:rPr>
              <a:t>The strong interaction physics is encoded in the nucleon excitation spectrum that spans the degrees of freedom from</a:t>
            </a:r>
            <a:r>
              <a:rPr lang="en-US" sz="1800" b="0" dirty="0" smtClean="0">
                <a:solidFill>
                  <a:srgbClr val="FF0000"/>
                </a:solidFill>
                <a:latin typeface="+mn-lt"/>
                <a:cs typeface="Calibri"/>
              </a:rPr>
              <a:t> </a:t>
            </a:r>
            <a:r>
              <a:rPr lang="en-US" sz="1800" b="0" dirty="0" smtClean="0">
                <a:solidFill>
                  <a:srgbClr val="993366"/>
                </a:solidFill>
                <a:latin typeface="+mn-lt"/>
                <a:cs typeface="Calibri"/>
              </a:rPr>
              <a:t>meson-baryon</a:t>
            </a:r>
            <a:r>
              <a:rPr lang="en-US" sz="1800" b="0" dirty="0" smtClean="0">
                <a:latin typeface="+mn-lt"/>
                <a:cs typeface="Calibri"/>
              </a:rPr>
              <a:t> and </a:t>
            </a:r>
            <a:r>
              <a:rPr lang="en-US" sz="1800" b="0" dirty="0" smtClean="0">
                <a:solidFill>
                  <a:srgbClr val="008000"/>
                </a:solidFill>
                <a:latin typeface="+mn-lt"/>
                <a:cs typeface="Calibri"/>
              </a:rPr>
              <a:t>dressed quarks </a:t>
            </a:r>
            <a:r>
              <a:rPr lang="en-US" sz="1800" b="0" dirty="0" smtClean="0">
                <a:latin typeface="+mn-lt"/>
                <a:cs typeface="Calibri"/>
              </a:rPr>
              <a:t>to </a:t>
            </a:r>
            <a:r>
              <a:rPr lang="en-US" sz="1800" b="0" dirty="0" smtClean="0">
                <a:solidFill>
                  <a:srgbClr val="0000FF"/>
                </a:solidFill>
                <a:latin typeface="+mn-lt"/>
                <a:cs typeface="Calibri"/>
              </a:rPr>
              <a:t>elementary quarks and gluons</a:t>
            </a:r>
            <a:endParaRPr lang="en-US" sz="1800" b="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67647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50800" y="1549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l="9039" t="23934" r="50379" b="15800"/>
          <a:stretch>
            <a:fillRect/>
          </a:stretch>
        </p:blipFill>
        <p:spPr>
          <a:xfrm>
            <a:off x="281716" y="1600200"/>
            <a:ext cx="4076700" cy="4508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98468" y="867921"/>
            <a:ext cx="7151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+mn-lt"/>
              </a:rPr>
              <a:t>Bonn-</a:t>
            </a:r>
            <a:r>
              <a:rPr lang="en-US" sz="1600" b="0" dirty="0" err="1" smtClean="0">
                <a:latin typeface="+mn-lt"/>
              </a:rPr>
              <a:t>Gatchina</a:t>
            </a:r>
            <a:r>
              <a:rPr lang="en-US" sz="1600" b="0" dirty="0" smtClean="0">
                <a:latin typeface="+mn-lt"/>
              </a:rPr>
              <a:t> Coupled Channel Analysis, A.V. </a:t>
            </a:r>
            <a:r>
              <a:rPr lang="en-US" sz="1600" b="0" dirty="0" err="1" smtClean="0">
                <a:latin typeface="+mn-lt"/>
              </a:rPr>
              <a:t>Anisovich</a:t>
            </a:r>
            <a:r>
              <a:rPr lang="en-US" sz="1600" b="0" dirty="0" smtClean="0">
                <a:latin typeface="+mn-lt"/>
              </a:rPr>
              <a:t> et al., EPJ A48, 15 (2012)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33686" y="1186453"/>
            <a:ext cx="4092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(includes nearly all new </a:t>
            </a:r>
            <a:r>
              <a:rPr lang="en-US" sz="1600" b="0" dirty="0" err="1" smtClean="0"/>
              <a:t>photoproduction</a:t>
            </a:r>
            <a:r>
              <a:rPr lang="en-US" sz="1600" b="0" dirty="0" smtClean="0"/>
              <a:t> data) </a:t>
            </a:r>
            <a:endParaRPr lang="en-US" sz="1600" b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1570" r="51183" b="505"/>
          <a:stretch>
            <a:fillRect/>
          </a:stretch>
        </p:blipFill>
        <p:spPr>
          <a:xfrm>
            <a:off x="4580079" y="1567175"/>
            <a:ext cx="4046094" cy="466736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 l="51136" t="9804" r="6313" b="10458"/>
          <a:stretch>
            <a:fillRect/>
          </a:stretch>
        </p:blipFill>
        <p:spPr>
          <a:xfrm>
            <a:off x="4397217" y="1521692"/>
            <a:ext cx="4580528" cy="49594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dirty="0" smtClean="0">
                <a:ea typeface="ＭＳ Ｐゴシック" pitchFamily="-110" charset="-128"/>
              </a:rPr>
              <a:t>CLAS Results on </a:t>
            </a:r>
            <a:r>
              <a:rPr lang="en-US" sz="3200" dirty="0" err="1" smtClean="0">
                <a:latin typeface="Symbol" pitchFamily="18" charset="2"/>
                <a:ea typeface="ＭＳ Ｐゴシック" pitchFamily="-110" charset="-128"/>
              </a:rPr>
              <a:t>g</a:t>
            </a:r>
            <a:r>
              <a:rPr lang="en-US" sz="3200" dirty="0" err="1">
                <a:ea typeface="ＭＳ Ｐゴシック" pitchFamily="-110" charset="-128"/>
              </a:rPr>
              <a:t>p</a:t>
            </a:r>
            <a:r>
              <a:rPr lang="en-US" sz="3200" dirty="0" smtClean="0">
                <a:ea typeface="ＭＳ Ｐゴシック" pitchFamily="-110" charset="-128"/>
              </a:rPr>
              <a:t>    K</a:t>
            </a:r>
            <a:r>
              <a:rPr lang="en-US" sz="3200" baseline="30000" dirty="0" smtClean="0">
                <a:ea typeface="ＭＳ Ｐゴシック" pitchFamily="-110" charset="-128"/>
              </a:rPr>
              <a:t>+</a:t>
            </a:r>
            <a:r>
              <a:rPr lang="en-US" sz="3200" dirty="0" smtClean="0">
                <a:latin typeface="Symbol" pitchFamily="18" charset="2"/>
                <a:ea typeface="ＭＳ Ｐゴシック" pitchFamily="-110" charset="-128"/>
              </a:rPr>
              <a:t>L </a:t>
            </a:r>
            <a:r>
              <a:rPr lang="en-US" sz="3200" dirty="0" smtClean="0">
                <a:ea typeface="ＭＳ Ｐゴシック" pitchFamily="-110" charset="-128"/>
              </a:rPr>
              <a:t>   </a:t>
            </a:r>
            <a:r>
              <a:rPr lang="en-US" sz="3200" dirty="0" err="1" smtClean="0">
                <a:ea typeface="ＭＳ Ｐゴシック" pitchFamily="-110" charset="-128"/>
              </a:rPr>
              <a:t>K</a:t>
            </a:r>
            <a:r>
              <a:rPr lang="en-US" sz="3200" baseline="30000" dirty="0" err="1" smtClean="0">
                <a:ea typeface="ＭＳ Ｐゴシック" pitchFamily="-110" charset="-128"/>
              </a:rPr>
              <a:t>+</a:t>
            </a:r>
            <a:r>
              <a:rPr lang="en-US" sz="3200" dirty="0" err="1" smtClean="0">
                <a:ea typeface="ＭＳ Ｐゴシック" pitchFamily="-110" charset="-128"/>
              </a:rPr>
              <a:t>p</a:t>
            </a:r>
            <a:r>
              <a:rPr lang="en-US" sz="3200" dirty="0" err="1" smtClean="0">
                <a:latin typeface="Symbol" pitchFamily="18" charset="2"/>
                <a:ea typeface="ＭＳ Ｐゴシック" pitchFamily="-110" charset="-128"/>
              </a:rPr>
              <a:t>p</a:t>
            </a:r>
            <a:endParaRPr lang="en-US" sz="3200" dirty="0">
              <a:latin typeface="Symbol" pitchFamily="18" charset="2"/>
              <a:ea typeface="ＭＳ Ｐゴシック" pitchFamily="-110" charset="-128"/>
            </a:endParaRPr>
          </a:p>
        </p:txBody>
      </p:sp>
      <p:cxnSp>
        <p:nvCxnSpPr>
          <p:cNvPr id="20" name="Straight Arrow Connector 16"/>
          <p:cNvCxnSpPr>
            <a:cxnSpLocks noChangeShapeType="1"/>
          </p:cNvCxnSpPr>
          <p:nvPr/>
        </p:nvCxnSpPr>
        <p:spPr bwMode="auto">
          <a:xfrm>
            <a:off x="5117478" y="339725"/>
            <a:ext cx="304800" cy="1588"/>
          </a:xfrm>
          <a:prstGeom prst="straightConnector1">
            <a:avLst/>
          </a:prstGeom>
          <a:noFill/>
          <a:ln w="22225">
            <a:solidFill>
              <a:srgbClr val="333399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4718619" y="172835"/>
            <a:ext cx="120650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>
            <a:off x="4876213" y="174220"/>
            <a:ext cx="176651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>
            <a:off x="6010071" y="112221"/>
            <a:ext cx="215900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/>
          <a:lstStyle/>
          <a:p>
            <a:endParaRPr lang="en-US"/>
          </a:p>
        </p:txBody>
      </p:sp>
      <p:cxnSp>
        <p:nvCxnSpPr>
          <p:cNvPr id="25" name="Straight Arrow Connector 16"/>
          <p:cNvCxnSpPr>
            <a:cxnSpLocks noChangeShapeType="1"/>
          </p:cNvCxnSpPr>
          <p:nvPr/>
        </p:nvCxnSpPr>
        <p:spPr bwMode="auto">
          <a:xfrm>
            <a:off x="6298326" y="338137"/>
            <a:ext cx="304800" cy="1588"/>
          </a:xfrm>
          <a:prstGeom prst="straightConnector1">
            <a:avLst/>
          </a:prstGeom>
          <a:noFill/>
          <a:ln w="22225">
            <a:solidFill>
              <a:srgbClr val="333399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856098341"/>
      </p:ext>
    </p:extLst>
  </p:cSld>
  <p:clrMapOvr>
    <a:masterClrMapping/>
  </p:clrMapOvr>
  <p:transition advTm="597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First N</a:t>
            </a:r>
            <a:r>
              <a:rPr lang="en-US" b="1" dirty="0" smtClean="0">
                <a:solidFill>
                  <a:srgbClr val="000090"/>
                </a:solidFill>
              </a:rPr>
              <a:t>ew N* </a:t>
            </a:r>
            <a:r>
              <a:rPr lang="en-US" dirty="0">
                <a:solidFill>
                  <a:srgbClr val="000090"/>
                </a:solidFill>
              </a:rPr>
              <a:t>S</a:t>
            </a:r>
            <a:r>
              <a:rPr lang="en-US" b="1" dirty="0" smtClean="0">
                <a:solidFill>
                  <a:srgbClr val="000090"/>
                </a:solidFill>
              </a:rPr>
              <a:t>tates in PDG 2012 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10189" t="2659" r="9091" b="15600"/>
          <a:stretch>
            <a:fillRect/>
          </a:stretch>
        </p:blipFill>
        <p:spPr>
          <a:xfrm>
            <a:off x="1706684" y="1207254"/>
            <a:ext cx="5642867" cy="44083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20308" y="4363829"/>
            <a:ext cx="1505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Calibri"/>
                <a:cs typeface="Calibri"/>
              </a:rPr>
              <a:t>m</a:t>
            </a:r>
            <a:r>
              <a:rPr lang="en-US" sz="2000" baseline="-25000" dirty="0" err="1" smtClean="0">
                <a:latin typeface="Calibri"/>
                <a:cs typeface="Calibri"/>
              </a:rPr>
              <a:t>π</a:t>
            </a:r>
            <a:r>
              <a:rPr lang="en-US" sz="2000" dirty="0" smtClean="0">
                <a:latin typeface="Calibri"/>
                <a:cs typeface="Calibri"/>
              </a:rPr>
              <a:t>=396MeV</a:t>
            </a:r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6" name="Group 59"/>
          <p:cNvGrpSpPr/>
          <p:nvPr/>
        </p:nvGrpSpPr>
        <p:grpSpPr>
          <a:xfrm>
            <a:off x="4706126" y="1482733"/>
            <a:ext cx="4172312" cy="1077218"/>
            <a:chOff x="4849370" y="2377985"/>
            <a:chExt cx="4246580" cy="1077218"/>
          </a:xfrm>
        </p:grpSpPr>
        <p:sp>
          <p:nvSpPr>
            <p:cNvPr id="8" name="Oval 7"/>
            <p:cNvSpPr/>
            <p:nvPr/>
          </p:nvSpPr>
          <p:spPr>
            <a:xfrm>
              <a:off x="4849370" y="2965450"/>
              <a:ext cx="584199" cy="210163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800504" y="2377985"/>
              <a:ext cx="129544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0" dirty="0" smtClean="0"/>
                <a:t>S</a:t>
              </a:r>
              <a:r>
                <a:rPr lang="en-US" sz="1600" b="0" baseline="-25000" dirty="0" smtClean="0"/>
                <a:t>11</a:t>
              </a:r>
              <a:r>
                <a:rPr lang="en-US" sz="1600" b="0" dirty="0" smtClean="0"/>
                <a:t>(1895)</a:t>
              </a:r>
            </a:p>
            <a:p>
              <a:r>
                <a:rPr lang="en-US" sz="1600" b="0" dirty="0" smtClean="0"/>
                <a:t>D</a:t>
              </a:r>
              <a:r>
                <a:rPr lang="en-US" sz="1600" b="0" baseline="-25000" dirty="0" smtClean="0"/>
                <a:t>13</a:t>
              </a:r>
              <a:r>
                <a:rPr lang="en-US" sz="1600" b="0" dirty="0" smtClean="0"/>
                <a:t>(1875) </a:t>
              </a:r>
            </a:p>
            <a:p>
              <a:r>
                <a:rPr lang="en-US" sz="1600" b="0" dirty="0" smtClean="0"/>
                <a:t>D</a:t>
              </a:r>
              <a:r>
                <a:rPr lang="en-US" sz="1600" b="0" baseline="-25000" dirty="0" smtClean="0"/>
                <a:t>13</a:t>
              </a:r>
              <a:r>
                <a:rPr lang="en-US" sz="1600" b="0" dirty="0" smtClean="0"/>
                <a:t>(2080)</a:t>
              </a:r>
              <a:endParaRPr lang="en-US" sz="1600" b="0" baseline="30000" dirty="0" smtClean="0"/>
            </a:p>
            <a:p>
              <a:r>
                <a:rPr lang="en-US" sz="1600" b="0" dirty="0" smtClean="0"/>
                <a:t>D</a:t>
              </a:r>
              <a:r>
                <a:rPr lang="en-US" sz="1600" b="0" baseline="-25000" dirty="0" smtClean="0"/>
                <a:t>15</a:t>
              </a:r>
              <a:r>
                <a:rPr lang="en-US" sz="1600" b="0" dirty="0" smtClean="0"/>
                <a:t>(2060)</a:t>
              </a:r>
              <a:endParaRPr lang="en-US" sz="1600" b="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5475950" y="2748295"/>
              <a:ext cx="609599" cy="1651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085549" y="2799095"/>
              <a:ext cx="574882" cy="1143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497141" y="2560084"/>
              <a:ext cx="609599" cy="1651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Oval 14"/>
          <p:cNvSpPr/>
          <p:nvPr/>
        </p:nvSpPr>
        <p:spPr>
          <a:xfrm>
            <a:off x="3605887" y="2138158"/>
            <a:ext cx="565414" cy="110970"/>
          </a:xfrm>
          <a:prstGeom prst="ellips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56"/>
          <p:cNvGrpSpPr/>
          <p:nvPr/>
        </p:nvGrpSpPr>
        <p:grpSpPr>
          <a:xfrm>
            <a:off x="746021" y="1664523"/>
            <a:ext cx="2798886" cy="830997"/>
            <a:chOff x="1243022" y="2516485"/>
            <a:chExt cx="2798886" cy="830997"/>
          </a:xfrm>
        </p:grpSpPr>
        <p:sp>
          <p:nvSpPr>
            <p:cNvPr id="18" name="TextBox 17"/>
            <p:cNvSpPr txBox="1"/>
            <p:nvPr/>
          </p:nvSpPr>
          <p:spPr>
            <a:xfrm>
              <a:off x="1243022" y="2516485"/>
              <a:ext cx="9957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/>
                <a:t>P</a:t>
              </a:r>
              <a:r>
                <a:rPr lang="en-US" sz="1600" b="0" baseline="-25000" dirty="0" smtClean="0"/>
                <a:t>11</a:t>
              </a:r>
              <a:r>
                <a:rPr lang="en-US" sz="1600" b="0" dirty="0" smtClean="0"/>
                <a:t>(1880)</a:t>
              </a:r>
            </a:p>
            <a:p>
              <a:r>
                <a:rPr lang="en-US" sz="1600" b="0" dirty="0" smtClean="0">
                  <a:solidFill>
                    <a:srgbClr val="000090"/>
                  </a:solidFill>
                </a:rPr>
                <a:t>P</a:t>
              </a:r>
              <a:r>
                <a:rPr lang="en-US" sz="1600" b="0" baseline="-25000" dirty="0" smtClean="0">
                  <a:solidFill>
                    <a:srgbClr val="000090"/>
                  </a:solidFill>
                </a:rPr>
                <a:t>13</a:t>
              </a:r>
              <a:r>
                <a:rPr lang="en-US" sz="1600" b="0" dirty="0" smtClean="0">
                  <a:solidFill>
                    <a:srgbClr val="000090"/>
                  </a:solidFill>
                </a:rPr>
                <a:t>(1900)</a:t>
              </a:r>
            </a:p>
            <a:p>
              <a:r>
                <a:rPr lang="en-US" sz="1600" b="0" dirty="0" smtClean="0">
                  <a:solidFill>
                    <a:srgbClr val="000090"/>
                  </a:solidFill>
                </a:rPr>
                <a:t>F</a:t>
              </a:r>
              <a:r>
                <a:rPr lang="en-US" sz="1600" b="0" baseline="-25000" dirty="0" smtClean="0">
                  <a:solidFill>
                    <a:srgbClr val="000090"/>
                  </a:solidFill>
                </a:rPr>
                <a:t>15</a:t>
              </a:r>
              <a:r>
                <a:rPr lang="en-US" sz="1600" b="0" dirty="0" smtClean="0">
                  <a:solidFill>
                    <a:srgbClr val="000090"/>
                  </a:solidFill>
                </a:rPr>
                <a:t>(2000)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3476494" y="3033528"/>
              <a:ext cx="565414" cy="121810"/>
            </a:xfrm>
            <a:prstGeom prst="ellipse">
              <a:avLst/>
            </a:prstGeom>
            <a:no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841470" y="3080267"/>
              <a:ext cx="707894" cy="118211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37299" y="756660"/>
            <a:ext cx="8121687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SzPct val="150000"/>
            </a:pPr>
            <a:r>
              <a:rPr lang="en-US" sz="2000" b="0" dirty="0" err="1" smtClean="0"/>
              <a:t>BnGa</a:t>
            </a:r>
            <a:r>
              <a:rPr lang="en-US" sz="2000" b="0" dirty="0" smtClean="0"/>
              <a:t> energy-dependent coupled-channel PWA of CLAS </a:t>
            </a:r>
            <a:r>
              <a:rPr lang="en-US" sz="2000" b="0" dirty="0" smtClean="0">
                <a:solidFill>
                  <a:srgbClr val="993366"/>
                </a:solidFill>
              </a:rPr>
              <a:t>K</a:t>
            </a:r>
            <a:r>
              <a:rPr lang="en-US" sz="2000" b="0" baseline="30000" dirty="0" smtClean="0">
                <a:solidFill>
                  <a:srgbClr val="993366"/>
                </a:solidFill>
              </a:rPr>
              <a:t>+</a:t>
            </a:r>
            <a:r>
              <a:rPr lang="en-US" sz="2000" b="0" dirty="0" smtClean="0">
                <a:solidFill>
                  <a:srgbClr val="993366"/>
                </a:solidFill>
              </a:rPr>
              <a:t>Λ</a:t>
            </a:r>
            <a:r>
              <a:rPr lang="en-US" sz="2000" b="0" dirty="0" smtClean="0">
                <a:solidFill>
                  <a:srgbClr val="FF0000"/>
                </a:solidFill>
              </a:rPr>
              <a:t> </a:t>
            </a:r>
            <a:r>
              <a:rPr lang="en-US" sz="2000" b="0" dirty="0" smtClean="0"/>
              <a:t>and other data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2107" y="5991737"/>
            <a:ext cx="789831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latin typeface="+mn-lt"/>
                <a:cs typeface="Calibri"/>
              </a:rPr>
              <a:t>Photoproduction allows us to identify new states but tells us little about their nature</a:t>
            </a:r>
            <a:endParaRPr lang="en-US" sz="1800" b="0" dirty="0">
              <a:latin typeface="+mn-lt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70522" y="5579892"/>
            <a:ext cx="4279706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+mn-lt"/>
                <a:cs typeface="Calibri"/>
              </a:rPr>
              <a:t>Much more data will still be analyzed</a:t>
            </a:r>
            <a:endParaRPr lang="en-US" sz="1800" b="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62246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/>
      <p:bldP spid="2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3815408" y="1209760"/>
            <a:ext cx="1296144" cy="230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4850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000" dirty="0" smtClean="0">
                <a:latin typeface="+mj-lt"/>
              </a:rPr>
              <a:t>ANL-Osaka Nucleon Resonance Analysis (2012- 2013)</a:t>
            </a:r>
            <a:endParaRPr kumimoji="1" lang="ja-JP" altLang="en-US" sz="30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3492" y="1158376"/>
            <a:ext cx="664476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 algn="l">
              <a:buAutoNum type="arabicPeriod"/>
            </a:pPr>
            <a:r>
              <a:rPr lang="en-US" sz="3200" b="0" dirty="0" smtClean="0"/>
              <a:t>Based on a Dynamical Formulation </a:t>
            </a:r>
            <a:endParaRPr lang="en-US" sz="3200" b="0" dirty="0"/>
          </a:p>
          <a:p>
            <a:pPr algn="l"/>
            <a:r>
              <a:rPr lang="en-US" sz="3200" b="0" dirty="0" smtClean="0"/>
              <a:t>	which provides </a:t>
            </a:r>
            <a:r>
              <a:rPr lang="en-US" sz="3200" b="0" dirty="0" smtClean="0">
                <a:solidFill>
                  <a:srgbClr val="993366"/>
                </a:solidFill>
              </a:rPr>
              <a:t>interpretation</a:t>
            </a:r>
            <a:r>
              <a:rPr lang="en-US" sz="3200" b="0" dirty="0" smtClean="0">
                <a:solidFill>
                  <a:srgbClr val="FF0000"/>
                </a:solidFill>
              </a:rPr>
              <a:t> </a:t>
            </a:r>
            <a:r>
              <a:rPr lang="en-US" sz="3200" b="0" dirty="0" smtClean="0"/>
              <a:t>of </a:t>
            </a:r>
          </a:p>
          <a:p>
            <a:pPr algn="l"/>
            <a:r>
              <a:rPr lang="en-US" sz="3200" b="0" dirty="0"/>
              <a:t>	</a:t>
            </a:r>
            <a:r>
              <a:rPr lang="en-US" sz="3200" b="0" dirty="0" smtClean="0"/>
              <a:t>the extracted resonances    </a:t>
            </a:r>
          </a:p>
          <a:p>
            <a:pPr marL="514350" indent="-514350"/>
            <a:endParaRPr lang="en-US" sz="3200" b="0" dirty="0" smtClean="0"/>
          </a:p>
          <a:p>
            <a:pPr marL="514350" indent="-514350" algn="l"/>
            <a:r>
              <a:rPr lang="en-US" sz="3200" b="0" dirty="0" smtClean="0"/>
              <a:t>2. Channels included:</a:t>
            </a:r>
          </a:p>
          <a:p>
            <a:pPr marL="514350" indent="-514350"/>
            <a:endParaRPr lang="en-US" sz="3200" b="0" dirty="0" smtClean="0"/>
          </a:p>
          <a:p>
            <a:pPr marL="514350" indent="-514350"/>
            <a:r>
              <a:rPr lang="en-US" sz="3200" b="0" dirty="0" smtClean="0"/>
              <a:t>    </a:t>
            </a:r>
          </a:p>
          <a:p>
            <a:pPr marL="514350" indent="-514350" algn="l"/>
            <a:r>
              <a:rPr lang="en-US" sz="3200" b="0" dirty="0" smtClean="0"/>
              <a:t>3. Data included: </a:t>
            </a:r>
          </a:p>
          <a:p>
            <a:pPr marL="514350" indent="-514350" algn="l"/>
            <a:r>
              <a:rPr lang="en-US" sz="3200" dirty="0" smtClean="0"/>
              <a:t>      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600188" y="3567576"/>
            <a:ext cx="70355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gN</a:t>
            </a:r>
            <a:r>
              <a:rPr lang="en-US" sz="3200" dirty="0" smtClean="0">
                <a:latin typeface="Symbol" charset="2"/>
                <a:cs typeface="Symbol" charset="2"/>
              </a:rPr>
              <a:t>,  </a:t>
            </a:r>
            <a:r>
              <a:rPr lang="en-US" sz="3200" dirty="0" err="1" smtClean="0">
                <a:latin typeface="Symbol" charset="2"/>
                <a:cs typeface="Symbol" charset="2"/>
              </a:rPr>
              <a:t>pN</a:t>
            </a:r>
            <a:r>
              <a:rPr lang="en-US" sz="3200" dirty="0" smtClean="0">
                <a:latin typeface="Symbol" charset="2"/>
                <a:cs typeface="Symbol" charset="2"/>
              </a:rPr>
              <a:t>, </a:t>
            </a:r>
            <a:r>
              <a:rPr lang="en-US" sz="3200" dirty="0" err="1" smtClean="0">
                <a:latin typeface="Symbol" charset="2"/>
                <a:cs typeface="Symbol" charset="2"/>
              </a:rPr>
              <a:t>hN</a:t>
            </a:r>
            <a:r>
              <a:rPr lang="en-US" sz="3200" dirty="0" smtClean="0">
                <a:latin typeface="Symbol" charset="2"/>
                <a:cs typeface="Symbol" charset="2"/>
              </a:rPr>
              <a:t>, KL, KS, </a:t>
            </a:r>
            <a:r>
              <a:rPr lang="en-US" sz="3200" dirty="0" err="1" smtClean="0">
                <a:latin typeface="Symbol" charset="2"/>
                <a:cs typeface="Symbol" charset="2"/>
              </a:rPr>
              <a:t>ppN</a:t>
            </a:r>
            <a:r>
              <a:rPr lang="en-US" sz="3200" dirty="0" smtClean="0">
                <a:latin typeface="Symbol" charset="2"/>
                <a:cs typeface="Symbol" charset="2"/>
              </a:rPr>
              <a:t> (</a:t>
            </a:r>
            <a:r>
              <a:rPr lang="en-US" sz="3200" dirty="0" err="1" smtClean="0">
                <a:latin typeface="Symbol" charset="2"/>
                <a:cs typeface="Symbol" charset="2"/>
              </a:rPr>
              <a:t>pD</a:t>
            </a:r>
            <a:r>
              <a:rPr lang="en-US" sz="3200" dirty="0" smtClean="0">
                <a:latin typeface="Symbol" charset="2"/>
                <a:cs typeface="Symbol" charset="2"/>
              </a:rPr>
              <a:t>, </a:t>
            </a:r>
            <a:r>
              <a:rPr lang="en-US" sz="3200" dirty="0" err="1" smtClean="0">
                <a:latin typeface="Symbol" charset="2"/>
                <a:cs typeface="Symbol" charset="2"/>
              </a:rPr>
              <a:t>rN</a:t>
            </a:r>
            <a:r>
              <a:rPr lang="en-US" sz="3200" dirty="0" smtClean="0">
                <a:latin typeface="Symbol" charset="2"/>
                <a:cs typeface="Symbol" charset="2"/>
              </a:rPr>
              <a:t>, </a:t>
            </a:r>
            <a:r>
              <a:rPr lang="en-US" sz="3200" dirty="0" err="1" smtClean="0">
                <a:latin typeface="Symbol" charset="2"/>
                <a:cs typeface="Symbol" charset="2"/>
              </a:rPr>
              <a:t>sN</a:t>
            </a:r>
            <a:r>
              <a:rPr lang="en-US" sz="3200" dirty="0" smtClean="0">
                <a:latin typeface="Symbol" charset="2"/>
                <a:cs typeface="Symbol" charset="2"/>
              </a:rPr>
              <a:t>)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1744" y="5015376"/>
            <a:ext cx="53030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gN</a:t>
            </a:r>
            <a:r>
              <a:rPr lang="en-US" sz="3200" dirty="0" smtClean="0">
                <a:latin typeface="Symbol" charset="2"/>
                <a:cs typeface="Symbol" charset="2"/>
              </a:rPr>
              <a:t>,  </a:t>
            </a:r>
            <a:r>
              <a:rPr lang="en-US" sz="3200" dirty="0" err="1" smtClean="0">
                <a:latin typeface="Symbol" charset="2"/>
                <a:cs typeface="Symbol" charset="2"/>
              </a:rPr>
              <a:t>pN</a:t>
            </a:r>
            <a:r>
              <a:rPr lang="en-US" sz="3200" dirty="0" smtClean="0">
                <a:latin typeface="Symbol" charset="2"/>
                <a:cs typeface="Symbol" charset="2"/>
              </a:rPr>
              <a:t>          </a:t>
            </a:r>
            <a:r>
              <a:rPr lang="en-US" sz="3200" dirty="0" err="1" smtClean="0">
                <a:latin typeface="Symbol" charset="2"/>
                <a:cs typeface="Symbol" charset="2"/>
              </a:rPr>
              <a:t>pN</a:t>
            </a:r>
            <a:r>
              <a:rPr lang="en-US" sz="3200" dirty="0" smtClean="0">
                <a:latin typeface="Symbol" charset="2"/>
                <a:cs typeface="Symbol" charset="2"/>
              </a:rPr>
              <a:t>, </a:t>
            </a:r>
            <a:r>
              <a:rPr lang="en-US" sz="3200" dirty="0" err="1" smtClean="0">
                <a:latin typeface="Symbol" charset="2"/>
                <a:cs typeface="Symbol" charset="2"/>
              </a:rPr>
              <a:t>hN</a:t>
            </a:r>
            <a:r>
              <a:rPr lang="en-US" sz="3200" dirty="0" smtClean="0">
                <a:latin typeface="Symbol" charset="2"/>
                <a:cs typeface="Symbol" charset="2"/>
              </a:rPr>
              <a:t>, KL, KS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172668" y="5347884"/>
            <a:ext cx="762000" cy="1588"/>
          </a:xfrm>
          <a:prstGeom prst="straightConnector1">
            <a:avLst/>
          </a:prstGeom>
          <a:ln>
            <a:solidFill>
              <a:srgbClr val="9933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125" y="5835362"/>
            <a:ext cx="49260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32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l-osaka-spectrum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18483" y="1064475"/>
            <a:ext cx="6704762" cy="4355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86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N* Spectrum from ANL-Osaka Collaboration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2627096" y="5853333"/>
            <a:ext cx="4336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993366"/>
                </a:solidFill>
              </a:rPr>
              <a:t>T.-S. H. Lee, arXiv:1208.5748 [</a:t>
            </a:r>
            <a:r>
              <a:rPr lang="en-US" sz="2000" b="0" dirty="0" err="1" smtClean="0">
                <a:solidFill>
                  <a:srgbClr val="993366"/>
                </a:solidFill>
              </a:rPr>
              <a:t>nucl-th</a:t>
            </a:r>
            <a:r>
              <a:rPr lang="en-US" sz="2000" b="0" dirty="0" smtClean="0">
                <a:solidFill>
                  <a:srgbClr val="993366"/>
                </a:solidFill>
              </a:rPr>
              <a:t>]</a:t>
            </a:r>
            <a:endParaRPr lang="en-US" sz="2000" b="0" dirty="0">
              <a:solidFill>
                <a:srgbClr val="99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4565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le1a-v2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165705" y="1286164"/>
            <a:ext cx="4848254" cy="4215873"/>
          </a:xfrm>
          <a:prstGeom prst="rect">
            <a:avLst/>
          </a:prstGeom>
        </p:spPr>
      </p:pic>
      <p:pic>
        <p:nvPicPr>
          <p:cNvPr id="5" name="Picture 4" descr="pole3a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218881" y="715818"/>
            <a:ext cx="6044445" cy="43174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9954" y="5719618"/>
            <a:ext cx="5832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/>
              <a:t>Agrees with </a:t>
            </a:r>
            <a:r>
              <a:rPr lang="en-US" sz="2400" b="0" dirty="0" err="1" smtClean="0">
                <a:solidFill>
                  <a:srgbClr val="993366"/>
                </a:solidFill>
              </a:rPr>
              <a:t>Juelich</a:t>
            </a:r>
            <a:r>
              <a:rPr lang="en-US" sz="2400" b="0" dirty="0" smtClean="0"/>
              <a:t> except in </a:t>
            </a:r>
            <a:r>
              <a:rPr lang="en-US" sz="2400" b="0" dirty="0" smtClean="0">
                <a:solidFill>
                  <a:srgbClr val="993366"/>
                </a:solidFill>
              </a:rPr>
              <a:t>2</a:t>
            </a:r>
            <a:r>
              <a:rPr lang="en-US" sz="2400" b="0" baseline="30000" dirty="0" smtClean="0">
                <a:solidFill>
                  <a:srgbClr val="993366"/>
                </a:solidFill>
              </a:rPr>
              <a:t>nd</a:t>
            </a:r>
            <a:r>
              <a:rPr lang="en-US" sz="2400" b="0" dirty="0" smtClean="0">
                <a:solidFill>
                  <a:srgbClr val="993366"/>
                </a:solidFill>
              </a:rPr>
              <a:t> P</a:t>
            </a:r>
            <a:r>
              <a:rPr lang="en-US" sz="2400" b="0" baseline="-25000" dirty="0" smtClean="0">
                <a:solidFill>
                  <a:srgbClr val="993366"/>
                </a:solidFill>
              </a:rPr>
              <a:t>11</a:t>
            </a:r>
            <a:r>
              <a:rPr lang="en-US" sz="2400" b="0" dirty="0" smtClean="0">
                <a:solidFill>
                  <a:srgbClr val="993366"/>
                </a:solidFill>
              </a:rPr>
              <a:t> </a:t>
            </a:r>
            <a:r>
              <a:rPr lang="en-US" sz="2400" b="0" dirty="0" smtClean="0"/>
              <a:t>and </a:t>
            </a:r>
            <a:r>
              <a:rPr lang="en-US" sz="2400" b="0" dirty="0" smtClean="0">
                <a:solidFill>
                  <a:srgbClr val="993366"/>
                </a:solidFill>
              </a:rPr>
              <a:t>D</a:t>
            </a:r>
            <a:r>
              <a:rPr lang="en-US" sz="2400" b="0" baseline="-25000" dirty="0" smtClean="0">
                <a:solidFill>
                  <a:srgbClr val="993366"/>
                </a:solidFill>
              </a:rPr>
              <a:t>35</a:t>
            </a:r>
            <a:endParaRPr lang="en-US" sz="2400" b="0" dirty="0">
              <a:solidFill>
                <a:srgbClr val="9933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836" y="630386"/>
            <a:ext cx="27206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PDG: blue, brown bands</a:t>
            </a:r>
          </a:p>
          <a:p>
            <a:pPr algn="l"/>
            <a:r>
              <a:rPr lang="en-US" sz="2000" b="0" dirty="0" smtClean="0"/>
              <a:t>          ****   ***</a:t>
            </a:r>
            <a:endParaRPr lang="en-US" sz="2000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386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N* Spectrum from ANL-Osaka Collaboration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64800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9DF2C-7829-406B-9B1D-2905B2152276}" type="slidenum">
              <a:rPr lang="fr-FR"/>
              <a:pPr/>
              <a:t>8</a:t>
            </a:fld>
            <a:endParaRPr lang="fr-FR"/>
          </a:p>
        </p:txBody>
      </p:sp>
      <p:sp>
        <p:nvSpPr>
          <p:cNvPr id="1521675" name="Rectangle 11"/>
          <p:cNvSpPr>
            <a:spLocks noChangeArrowheads="1"/>
          </p:cNvSpPr>
          <p:nvPr/>
        </p:nvSpPr>
        <p:spPr bwMode="auto">
          <a:xfrm>
            <a:off x="0" y="0"/>
            <a:ext cx="9144000" cy="566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/>
          <a:lstStyle/>
          <a:p>
            <a:r>
              <a:rPr lang="en-US" sz="3600" b="0" dirty="0" smtClean="0"/>
              <a:t>Baryon Excitations and Quasi-Elastic </a:t>
            </a:r>
            <a:r>
              <a:rPr lang="en-US" sz="3600" b="0" dirty="0"/>
              <a:t>Scattering</a:t>
            </a:r>
          </a:p>
        </p:txBody>
      </p:sp>
      <p:sp>
        <p:nvSpPr>
          <p:cNvPr id="1521667" name="Text Box 3"/>
          <p:cNvSpPr txBox="1">
            <a:spLocks noChangeArrowheads="1"/>
          </p:cNvSpPr>
          <p:nvPr/>
        </p:nvSpPr>
        <p:spPr bwMode="auto">
          <a:xfrm>
            <a:off x="2233613" y="5861050"/>
            <a:ext cx="1841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52167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769402"/>
            <a:ext cx="4205288" cy="567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1668" name="Text Box 4"/>
          <p:cNvSpPr txBox="1">
            <a:spLocks noChangeArrowheads="1"/>
          </p:cNvSpPr>
          <p:nvPr/>
        </p:nvSpPr>
        <p:spPr bwMode="auto">
          <a:xfrm>
            <a:off x="5170488" y="5525791"/>
            <a:ext cx="345479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pPr algn="l"/>
            <a:r>
              <a:rPr lang="en-US" sz="1800" b="0" dirty="0" smtClean="0">
                <a:solidFill>
                  <a:schemeClr val="tx1"/>
                </a:solidFill>
              </a:rPr>
              <a:t>Deep Inelastic Scattering</a:t>
            </a:r>
          </a:p>
          <a:p>
            <a:pPr algn="l"/>
            <a:r>
              <a:rPr lang="en-US" sz="1800" b="0" dirty="0">
                <a:solidFill>
                  <a:schemeClr val="tx1"/>
                </a:solidFill>
              </a:rPr>
              <a:t>S. Stein et </a:t>
            </a:r>
            <a:r>
              <a:rPr lang="en-US" sz="1800" b="0" dirty="0" smtClean="0">
                <a:solidFill>
                  <a:schemeClr val="tx1"/>
                </a:solidFill>
              </a:rPr>
              <a:t>al., PR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D22 </a:t>
            </a:r>
            <a:r>
              <a:rPr lang="en-US" sz="1800" b="0" dirty="0">
                <a:solidFill>
                  <a:schemeClr val="tx1"/>
                </a:solidFill>
              </a:rPr>
              <a:t>(1975) </a:t>
            </a:r>
            <a:r>
              <a:rPr lang="en-US" sz="1800" b="0" dirty="0" smtClean="0">
                <a:solidFill>
                  <a:schemeClr val="tx1"/>
                </a:solidFill>
              </a:rPr>
              <a:t>1884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521702" name="Freeform 38"/>
          <p:cNvSpPr>
            <a:spLocks/>
          </p:cNvSpPr>
          <p:nvPr/>
        </p:nvSpPr>
        <p:spPr bwMode="auto">
          <a:xfrm>
            <a:off x="919163" y="1317089"/>
            <a:ext cx="3281362" cy="671513"/>
          </a:xfrm>
          <a:custGeom>
            <a:avLst/>
            <a:gdLst>
              <a:gd name="T0" fmla="*/ 2067 w 2067"/>
              <a:gd name="T1" fmla="*/ 171 h 423"/>
              <a:gd name="T2" fmla="*/ 1863 w 2067"/>
              <a:gd name="T3" fmla="*/ 135 h 423"/>
              <a:gd name="T4" fmla="*/ 1641 w 2067"/>
              <a:gd name="T5" fmla="*/ 90 h 423"/>
              <a:gd name="T6" fmla="*/ 1362 w 2067"/>
              <a:gd name="T7" fmla="*/ 42 h 423"/>
              <a:gd name="T8" fmla="*/ 1071 w 2067"/>
              <a:gd name="T9" fmla="*/ 12 h 423"/>
              <a:gd name="T10" fmla="*/ 948 w 2067"/>
              <a:gd name="T11" fmla="*/ 0 h 423"/>
              <a:gd name="T12" fmla="*/ 774 w 2067"/>
              <a:gd name="T13" fmla="*/ 12 h 423"/>
              <a:gd name="T14" fmla="*/ 621 w 2067"/>
              <a:gd name="T15" fmla="*/ 39 h 423"/>
              <a:gd name="T16" fmla="*/ 465 w 2067"/>
              <a:gd name="T17" fmla="*/ 99 h 423"/>
              <a:gd name="T18" fmla="*/ 276 w 2067"/>
              <a:gd name="T19" fmla="*/ 213 h 423"/>
              <a:gd name="T20" fmla="*/ 147 w 2067"/>
              <a:gd name="T21" fmla="*/ 309 h 423"/>
              <a:gd name="T22" fmla="*/ 0 w 2067"/>
              <a:gd name="T23" fmla="*/ 423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67" h="423">
                <a:moveTo>
                  <a:pt x="2067" y="171"/>
                </a:moveTo>
                <a:cubicBezTo>
                  <a:pt x="2000" y="159"/>
                  <a:pt x="1934" y="148"/>
                  <a:pt x="1863" y="135"/>
                </a:cubicBezTo>
                <a:cubicBezTo>
                  <a:pt x="1792" y="122"/>
                  <a:pt x="1724" y="105"/>
                  <a:pt x="1641" y="90"/>
                </a:cubicBezTo>
                <a:cubicBezTo>
                  <a:pt x="1558" y="75"/>
                  <a:pt x="1457" y="55"/>
                  <a:pt x="1362" y="42"/>
                </a:cubicBezTo>
                <a:cubicBezTo>
                  <a:pt x="1267" y="29"/>
                  <a:pt x="1140" y="19"/>
                  <a:pt x="1071" y="12"/>
                </a:cubicBezTo>
                <a:cubicBezTo>
                  <a:pt x="1002" y="5"/>
                  <a:pt x="997" y="0"/>
                  <a:pt x="948" y="0"/>
                </a:cubicBezTo>
                <a:cubicBezTo>
                  <a:pt x="899" y="0"/>
                  <a:pt x="828" y="6"/>
                  <a:pt x="774" y="12"/>
                </a:cubicBezTo>
                <a:cubicBezTo>
                  <a:pt x="720" y="18"/>
                  <a:pt x="672" y="25"/>
                  <a:pt x="621" y="39"/>
                </a:cubicBezTo>
                <a:cubicBezTo>
                  <a:pt x="570" y="53"/>
                  <a:pt x="522" y="70"/>
                  <a:pt x="465" y="99"/>
                </a:cubicBezTo>
                <a:cubicBezTo>
                  <a:pt x="408" y="128"/>
                  <a:pt x="329" y="178"/>
                  <a:pt x="276" y="213"/>
                </a:cubicBezTo>
                <a:cubicBezTo>
                  <a:pt x="223" y="248"/>
                  <a:pt x="193" y="274"/>
                  <a:pt x="147" y="309"/>
                </a:cubicBezTo>
                <a:cubicBezTo>
                  <a:pt x="101" y="344"/>
                  <a:pt x="24" y="405"/>
                  <a:pt x="0" y="423"/>
                </a:cubicBezTo>
              </a:path>
            </a:pathLst>
          </a:custGeom>
          <a:noFill/>
          <a:ln w="22225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/>
          <a:lstStyle/>
          <a:p>
            <a:endParaRPr lang="en-US"/>
          </a:p>
        </p:txBody>
      </p:sp>
      <p:grpSp>
        <p:nvGrpSpPr>
          <p:cNvPr id="172" name="Group 23"/>
          <p:cNvGrpSpPr>
            <a:grpSpLocks/>
          </p:cNvGrpSpPr>
          <p:nvPr/>
        </p:nvGrpSpPr>
        <p:grpSpPr bwMode="auto">
          <a:xfrm>
            <a:off x="5150523" y="1404851"/>
            <a:ext cx="3336925" cy="3468688"/>
            <a:chOff x="1674" y="448"/>
            <a:chExt cx="2102" cy="2185"/>
          </a:xfrm>
        </p:grpSpPr>
        <p:pic>
          <p:nvPicPr>
            <p:cNvPr id="173" name="Picture 24" descr="a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2" y="448"/>
              <a:ext cx="1870" cy="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" name="Rectangle 25"/>
            <p:cNvSpPr>
              <a:spLocks noChangeArrowheads="1"/>
            </p:cNvSpPr>
            <p:nvPr/>
          </p:nvSpPr>
          <p:spPr bwMode="auto">
            <a:xfrm>
              <a:off x="1785" y="448"/>
              <a:ext cx="149" cy="1282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75" name="Rectangle 26"/>
            <p:cNvSpPr>
              <a:spLocks noChangeArrowheads="1"/>
            </p:cNvSpPr>
            <p:nvPr/>
          </p:nvSpPr>
          <p:spPr bwMode="auto">
            <a:xfrm>
              <a:off x="2048" y="1786"/>
              <a:ext cx="1344" cy="847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176" name="Group 27"/>
            <p:cNvGrpSpPr>
              <a:grpSpLocks/>
            </p:cNvGrpSpPr>
            <p:nvPr/>
          </p:nvGrpSpPr>
          <p:grpSpPr bwMode="auto">
            <a:xfrm>
              <a:off x="2048" y="1780"/>
              <a:ext cx="1343" cy="816"/>
              <a:chOff x="4079" y="1620"/>
              <a:chExt cx="1343" cy="607"/>
            </a:xfrm>
          </p:grpSpPr>
          <p:sp>
            <p:nvSpPr>
              <p:cNvPr id="181" name="Line 28"/>
              <p:cNvSpPr>
                <a:spLocks noChangeShapeType="1"/>
              </p:cNvSpPr>
              <p:nvPr/>
            </p:nvSpPr>
            <p:spPr bwMode="auto">
              <a:xfrm>
                <a:off x="4328" y="1951"/>
                <a:ext cx="453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Line 29"/>
              <p:cNvSpPr>
                <a:spLocks noChangeShapeType="1"/>
              </p:cNvSpPr>
              <p:nvPr/>
            </p:nvSpPr>
            <p:spPr bwMode="auto">
              <a:xfrm flipH="1">
                <a:off x="4781" y="1951"/>
                <a:ext cx="409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Line 30"/>
              <p:cNvSpPr>
                <a:spLocks noChangeShapeType="1"/>
              </p:cNvSpPr>
              <p:nvPr/>
            </p:nvSpPr>
            <p:spPr bwMode="auto">
              <a:xfrm>
                <a:off x="4329" y="1844"/>
                <a:ext cx="226" cy="0"/>
              </a:xfrm>
              <a:prstGeom prst="line">
                <a:avLst/>
              </a:prstGeom>
              <a:noFill/>
              <a:ln w="38100" cmpd="dbl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Line 31"/>
              <p:cNvSpPr>
                <a:spLocks noChangeShapeType="1"/>
              </p:cNvSpPr>
              <p:nvPr/>
            </p:nvSpPr>
            <p:spPr bwMode="auto">
              <a:xfrm flipH="1">
                <a:off x="5053" y="1844"/>
                <a:ext cx="137" cy="0"/>
              </a:xfrm>
              <a:prstGeom prst="line">
                <a:avLst/>
              </a:prstGeom>
              <a:noFill/>
              <a:ln w="38100" cmpd="dbl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Text Box 32"/>
              <p:cNvSpPr txBox="1">
                <a:spLocks noChangeArrowheads="1"/>
              </p:cNvSpPr>
              <p:nvPr/>
            </p:nvSpPr>
            <p:spPr bwMode="auto">
              <a:xfrm>
                <a:off x="4079" y="1801"/>
                <a:ext cx="234" cy="1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3FC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000" b="0">
                    <a:solidFill>
                      <a:srgbClr val="FF0000"/>
                    </a:solidFill>
                    <a:latin typeface="Symbol" pitchFamily="18" charset="2"/>
                  </a:rPr>
                  <a:t>g</a:t>
                </a:r>
                <a:r>
                  <a:rPr lang="en-US" sz="2000" b="0" baseline="-25000">
                    <a:solidFill>
                      <a:srgbClr val="FF0000"/>
                    </a:solidFill>
                  </a:rPr>
                  <a:t>v</a:t>
                </a:r>
              </a:p>
            </p:txBody>
          </p:sp>
          <p:sp>
            <p:nvSpPr>
              <p:cNvPr id="186" name="Text Box 33"/>
              <p:cNvSpPr txBox="1">
                <a:spLocks noChangeArrowheads="1"/>
              </p:cNvSpPr>
              <p:nvPr/>
            </p:nvSpPr>
            <p:spPr bwMode="auto">
              <a:xfrm>
                <a:off x="5190" y="1821"/>
                <a:ext cx="232" cy="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3FC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000" b="0">
                    <a:solidFill>
                      <a:srgbClr val="0000FF"/>
                    </a:solidFill>
                  </a:rPr>
                  <a:t>N</a:t>
                </a:r>
              </a:p>
            </p:txBody>
          </p:sp>
          <p:sp>
            <p:nvSpPr>
              <p:cNvPr id="187" name="Line 34"/>
              <p:cNvSpPr>
                <a:spLocks noChangeShapeType="1"/>
              </p:cNvSpPr>
              <p:nvPr/>
            </p:nvSpPr>
            <p:spPr bwMode="auto">
              <a:xfrm>
                <a:off x="4329" y="2064"/>
                <a:ext cx="226" cy="0"/>
              </a:xfrm>
              <a:prstGeom prst="line">
                <a:avLst/>
              </a:prstGeom>
              <a:noFill/>
              <a:ln w="38100" cmpd="dbl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Line 35"/>
              <p:cNvSpPr>
                <a:spLocks noChangeShapeType="1"/>
              </p:cNvSpPr>
              <p:nvPr/>
            </p:nvSpPr>
            <p:spPr bwMode="auto">
              <a:xfrm flipH="1">
                <a:off x="5055" y="2064"/>
                <a:ext cx="136" cy="0"/>
              </a:xfrm>
              <a:prstGeom prst="line">
                <a:avLst/>
              </a:prstGeom>
              <a:noFill/>
              <a:ln w="38100" cmpd="dbl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Text Box 36"/>
              <p:cNvSpPr txBox="1">
                <a:spLocks noChangeArrowheads="1"/>
              </p:cNvSpPr>
              <p:nvPr/>
            </p:nvSpPr>
            <p:spPr bwMode="auto">
              <a:xfrm>
                <a:off x="4538" y="1620"/>
                <a:ext cx="500" cy="1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3FC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600" b="0">
                    <a:solidFill>
                      <a:schemeClr val="tx1"/>
                    </a:solidFill>
                    <a:latin typeface="Symbol" pitchFamily="18" charset="2"/>
                  </a:rPr>
                  <a:t>l</a:t>
                </a:r>
                <a:r>
                  <a:rPr lang="en-US" sz="1600" b="0" baseline="-25000">
                    <a:solidFill>
                      <a:schemeClr val="tx1"/>
                    </a:solidFill>
                    <a:latin typeface="Symbol" pitchFamily="18" charset="2"/>
                  </a:rPr>
                  <a:t>g</a:t>
                </a:r>
                <a:r>
                  <a:rPr lang="en-US" sz="1600" b="0" baseline="-25000">
                    <a:solidFill>
                      <a:schemeClr val="tx1"/>
                    </a:solidFill>
                  </a:rPr>
                  <a:t>p</a:t>
                </a:r>
                <a:r>
                  <a:rPr lang="en-US" sz="1600" b="0">
                    <a:solidFill>
                      <a:schemeClr val="tx1"/>
                    </a:solidFill>
                    <a:latin typeface="Symbol" pitchFamily="18" charset="2"/>
                  </a:rPr>
                  <a:t>=1/2</a:t>
                </a:r>
              </a:p>
            </p:txBody>
          </p:sp>
          <p:sp>
            <p:nvSpPr>
              <p:cNvPr id="190" name="Text Box 37"/>
              <p:cNvSpPr txBox="1">
                <a:spLocks noChangeArrowheads="1"/>
              </p:cNvSpPr>
              <p:nvPr/>
            </p:nvSpPr>
            <p:spPr bwMode="auto">
              <a:xfrm>
                <a:off x="4538" y="2070"/>
                <a:ext cx="500" cy="1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3FC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600" b="0">
                    <a:solidFill>
                      <a:schemeClr val="tx1"/>
                    </a:solidFill>
                    <a:latin typeface="Symbol" pitchFamily="18" charset="2"/>
                  </a:rPr>
                  <a:t>l</a:t>
                </a:r>
                <a:r>
                  <a:rPr lang="en-US" sz="1600" b="0" baseline="-25000">
                    <a:solidFill>
                      <a:schemeClr val="tx1"/>
                    </a:solidFill>
                    <a:latin typeface="Symbol" pitchFamily="18" charset="2"/>
                  </a:rPr>
                  <a:t>g</a:t>
                </a:r>
                <a:r>
                  <a:rPr lang="en-US" sz="1600" b="0" baseline="-25000">
                    <a:solidFill>
                      <a:schemeClr val="tx1"/>
                    </a:solidFill>
                  </a:rPr>
                  <a:t>p</a:t>
                </a:r>
                <a:r>
                  <a:rPr lang="en-US" sz="1600" b="0">
                    <a:solidFill>
                      <a:schemeClr val="tx1"/>
                    </a:solidFill>
                    <a:latin typeface="Symbol" pitchFamily="18" charset="2"/>
                  </a:rPr>
                  <a:t>=3/2</a:t>
                </a:r>
              </a:p>
            </p:txBody>
          </p:sp>
        </p:grpSp>
        <p:sp>
          <p:nvSpPr>
            <p:cNvPr id="177" name="Line 38"/>
            <p:cNvSpPr>
              <a:spLocks noChangeShapeType="1"/>
            </p:cNvSpPr>
            <p:nvPr/>
          </p:nvSpPr>
          <p:spPr bwMode="auto">
            <a:xfrm flipH="1">
              <a:off x="2680" y="1681"/>
              <a:ext cx="66" cy="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78" name="Rectangle 39"/>
            <p:cNvSpPr>
              <a:spLocks noChangeArrowheads="1"/>
            </p:cNvSpPr>
            <p:nvPr/>
          </p:nvSpPr>
          <p:spPr bwMode="auto">
            <a:xfrm>
              <a:off x="3384" y="1752"/>
              <a:ext cx="392" cy="881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79" name="Rectangle 40"/>
            <p:cNvSpPr>
              <a:spLocks noChangeArrowheads="1"/>
            </p:cNvSpPr>
            <p:nvPr/>
          </p:nvSpPr>
          <p:spPr bwMode="auto">
            <a:xfrm>
              <a:off x="1674" y="1746"/>
              <a:ext cx="392" cy="881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0" name="Rectangle 41"/>
            <p:cNvSpPr>
              <a:spLocks noChangeArrowheads="1"/>
            </p:cNvSpPr>
            <p:nvPr/>
          </p:nvSpPr>
          <p:spPr bwMode="auto">
            <a:xfrm>
              <a:off x="3479" y="448"/>
              <a:ext cx="297" cy="1282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62748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2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167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le1b-v2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163948" y="1286164"/>
            <a:ext cx="4819650" cy="4191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4905" y="5504883"/>
            <a:ext cx="8266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993366"/>
                </a:solidFill>
              </a:rPr>
              <a:t>Disagrees</a:t>
            </a:r>
            <a:r>
              <a:rPr lang="en-US" sz="2400" b="0" dirty="0">
                <a:solidFill>
                  <a:srgbClr val="FF0000"/>
                </a:solidFill>
              </a:rPr>
              <a:t> </a:t>
            </a:r>
            <a:r>
              <a:rPr lang="en-US" sz="2400" b="0" dirty="0"/>
              <a:t>with </a:t>
            </a:r>
            <a:r>
              <a:rPr lang="en-US" sz="2400" b="0" dirty="0">
                <a:solidFill>
                  <a:srgbClr val="993366"/>
                </a:solidFill>
              </a:rPr>
              <a:t>Bonn-</a:t>
            </a:r>
            <a:r>
              <a:rPr lang="en-US" sz="2400" b="0" dirty="0" err="1">
                <a:solidFill>
                  <a:srgbClr val="993366"/>
                </a:solidFill>
              </a:rPr>
              <a:t>Gatchina</a:t>
            </a:r>
            <a:r>
              <a:rPr lang="en-US" sz="2400" b="0" dirty="0">
                <a:solidFill>
                  <a:srgbClr val="FF0000"/>
                </a:solidFill>
              </a:rPr>
              <a:t> </a:t>
            </a:r>
            <a:r>
              <a:rPr lang="en-US" sz="2400" b="0" dirty="0"/>
              <a:t>in the </a:t>
            </a:r>
            <a:r>
              <a:rPr lang="en-US" sz="2400" b="0" dirty="0">
                <a:solidFill>
                  <a:srgbClr val="993366"/>
                </a:solidFill>
              </a:rPr>
              <a:t>number of N*</a:t>
            </a:r>
            <a:r>
              <a:rPr lang="en-US" sz="2400" b="0" dirty="0">
                <a:solidFill>
                  <a:srgbClr val="FF0000"/>
                </a:solidFill>
              </a:rPr>
              <a:t> </a:t>
            </a:r>
            <a:r>
              <a:rPr lang="en-US" sz="2400" b="0" dirty="0" smtClean="0"/>
              <a:t>with masses </a:t>
            </a:r>
          </a:p>
          <a:p>
            <a:r>
              <a:rPr lang="en-US" sz="2400" dirty="0" smtClean="0">
                <a:solidFill>
                  <a:srgbClr val="993366"/>
                </a:solidFill>
              </a:rPr>
              <a:t>&gt;</a:t>
            </a:r>
            <a:r>
              <a:rPr lang="en-US" sz="2400" b="0" dirty="0" smtClean="0">
                <a:solidFill>
                  <a:srgbClr val="993366"/>
                </a:solidFill>
              </a:rPr>
              <a:t> 1.7 </a:t>
            </a:r>
            <a:r>
              <a:rPr lang="en-US" sz="2400" b="0" dirty="0" err="1" smtClean="0">
                <a:solidFill>
                  <a:srgbClr val="993366"/>
                </a:solidFill>
              </a:rPr>
              <a:t>GeV</a:t>
            </a:r>
            <a:r>
              <a:rPr lang="en-US" sz="2400" b="0" dirty="0" smtClean="0">
                <a:solidFill>
                  <a:srgbClr val="993366"/>
                </a:solidFill>
              </a:rPr>
              <a:t> </a:t>
            </a:r>
            <a:r>
              <a:rPr lang="en-US" sz="2400" b="0" dirty="0" smtClean="0"/>
              <a:t>(they </a:t>
            </a:r>
            <a:r>
              <a:rPr lang="en-US" sz="2400" b="0" dirty="0"/>
              <a:t>have </a:t>
            </a:r>
            <a:r>
              <a:rPr lang="en-US" sz="2400" b="0" dirty="0">
                <a:solidFill>
                  <a:srgbClr val="993366"/>
                </a:solidFill>
              </a:rPr>
              <a:t>six</a:t>
            </a:r>
            <a:r>
              <a:rPr lang="en-US" sz="2400" b="0" dirty="0">
                <a:solidFill>
                  <a:srgbClr val="FF0000"/>
                </a:solidFill>
              </a:rPr>
              <a:t> </a:t>
            </a:r>
            <a:r>
              <a:rPr lang="en-US" sz="2400" b="0" dirty="0"/>
              <a:t>more</a:t>
            </a:r>
            <a:r>
              <a:rPr lang="en-US" sz="2400" b="0" dirty="0" smtClean="0"/>
              <a:t>)</a:t>
            </a:r>
            <a:endParaRPr lang="en-US" sz="2400" b="0" dirty="0"/>
          </a:p>
        </p:txBody>
      </p:sp>
      <p:pic>
        <p:nvPicPr>
          <p:cNvPr id="11" name="Picture 10" descr="pole3b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179612" y="713510"/>
            <a:ext cx="6121400" cy="4372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836" y="630386"/>
            <a:ext cx="27206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PDG: blue, brown bands</a:t>
            </a:r>
          </a:p>
          <a:p>
            <a:pPr algn="l"/>
            <a:r>
              <a:rPr lang="en-US" sz="2000" b="0" dirty="0" smtClean="0"/>
              <a:t>          ****   ***</a:t>
            </a:r>
            <a:endParaRPr lang="en-US" sz="20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386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N* Spectrum from ANL-Osaka Collaboration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56640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9DF2C-7829-406B-9B1D-2905B2152276}" type="slidenum">
              <a:rPr lang="fr-FR"/>
              <a:pPr/>
              <a:t>9</a:t>
            </a:fld>
            <a:endParaRPr lang="fr-FR"/>
          </a:p>
        </p:txBody>
      </p:sp>
      <p:sp>
        <p:nvSpPr>
          <p:cNvPr id="1521675" name="Rectangle 11"/>
          <p:cNvSpPr>
            <a:spLocks noChangeArrowheads="1"/>
          </p:cNvSpPr>
          <p:nvPr/>
        </p:nvSpPr>
        <p:spPr bwMode="auto">
          <a:xfrm>
            <a:off x="0" y="0"/>
            <a:ext cx="9144000" cy="566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/>
          <a:lstStyle/>
          <a:p>
            <a:r>
              <a:rPr lang="en-US" sz="3600" b="0" dirty="0" smtClean="0"/>
              <a:t>Baryon Excitations and Quasi-Elastic </a:t>
            </a:r>
            <a:r>
              <a:rPr lang="en-US" sz="3600" b="0" dirty="0"/>
              <a:t>Scattering</a:t>
            </a:r>
          </a:p>
        </p:txBody>
      </p:sp>
      <p:sp>
        <p:nvSpPr>
          <p:cNvPr id="1521667" name="Text Box 3"/>
          <p:cNvSpPr txBox="1">
            <a:spLocks noChangeArrowheads="1"/>
          </p:cNvSpPr>
          <p:nvPr/>
        </p:nvSpPr>
        <p:spPr bwMode="auto">
          <a:xfrm>
            <a:off x="2233613" y="5861050"/>
            <a:ext cx="1841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52167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769402"/>
            <a:ext cx="4205288" cy="567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1668" name="Text Box 4"/>
          <p:cNvSpPr txBox="1">
            <a:spLocks noChangeArrowheads="1"/>
          </p:cNvSpPr>
          <p:nvPr/>
        </p:nvSpPr>
        <p:spPr bwMode="auto">
          <a:xfrm>
            <a:off x="5170488" y="5525791"/>
            <a:ext cx="345479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pPr algn="l"/>
            <a:r>
              <a:rPr lang="en-US" sz="1800" b="0" dirty="0" smtClean="0">
                <a:solidFill>
                  <a:schemeClr val="tx1"/>
                </a:solidFill>
              </a:rPr>
              <a:t>Deep Inelastic Scattering</a:t>
            </a:r>
          </a:p>
          <a:p>
            <a:pPr algn="l"/>
            <a:r>
              <a:rPr lang="en-US" sz="1800" b="0" dirty="0">
                <a:solidFill>
                  <a:schemeClr val="tx1"/>
                </a:solidFill>
              </a:rPr>
              <a:t>S. Stein et </a:t>
            </a:r>
            <a:r>
              <a:rPr lang="en-US" sz="1800" b="0" dirty="0" smtClean="0">
                <a:solidFill>
                  <a:schemeClr val="tx1"/>
                </a:solidFill>
              </a:rPr>
              <a:t>al., PR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D22 </a:t>
            </a:r>
            <a:r>
              <a:rPr lang="en-US" sz="1800" b="0" dirty="0">
                <a:solidFill>
                  <a:schemeClr val="tx1"/>
                </a:solidFill>
              </a:rPr>
              <a:t>(1975) </a:t>
            </a:r>
            <a:r>
              <a:rPr lang="en-US" sz="1800" b="0" dirty="0" smtClean="0">
                <a:solidFill>
                  <a:schemeClr val="tx1"/>
                </a:solidFill>
              </a:rPr>
              <a:t>1884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521702" name="Freeform 38"/>
          <p:cNvSpPr>
            <a:spLocks/>
          </p:cNvSpPr>
          <p:nvPr/>
        </p:nvSpPr>
        <p:spPr bwMode="auto">
          <a:xfrm>
            <a:off x="919163" y="1317089"/>
            <a:ext cx="3281362" cy="671513"/>
          </a:xfrm>
          <a:custGeom>
            <a:avLst/>
            <a:gdLst>
              <a:gd name="T0" fmla="*/ 2067 w 2067"/>
              <a:gd name="T1" fmla="*/ 171 h 423"/>
              <a:gd name="T2" fmla="*/ 1863 w 2067"/>
              <a:gd name="T3" fmla="*/ 135 h 423"/>
              <a:gd name="T4" fmla="*/ 1641 w 2067"/>
              <a:gd name="T5" fmla="*/ 90 h 423"/>
              <a:gd name="T6" fmla="*/ 1362 w 2067"/>
              <a:gd name="T7" fmla="*/ 42 h 423"/>
              <a:gd name="T8" fmla="*/ 1071 w 2067"/>
              <a:gd name="T9" fmla="*/ 12 h 423"/>
              <a:gd name="T10" fmla="*/ 948 w 2067"/>
              <a:gd name="T11" fmla="*/ 0 h 423"/>
              <a:gd name="T12" fmla="*/ 774 w 2067"/>
              <a:gd name="T13" fmla="*/ 12 h 423"/>
              <a:gd name="T14" fmla="*/ 621 w 2067"/>
              <a:gd name="T15" fmla="*/ 39 h 423"/>
              <a:gd name="T16" fmla="*/ 465 w 2067"/>
              <a:gd name="T17" fmla="*/ 99 h 423"/>
              <a:gd name="T18" fmla="*/ 276 w 2067"/>
              <a:gd name="T19" fmla="*/ 213 h 423"/>
              <a:gd name="T20" fmla="*/ 147 w 2067"/>
              <a:gd name="T21" fmla="*/ 309 h 423"/>
              <a:gd name="T22" fmla="*/ 0 w 2067"/>
              <a:gd name="T23" fmla="*/ 423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67" h="423">
                <a:moveTo>
                  <a:pt x="2067" y="171"/>
                </a:moveTo>
                <a:cubicBezTo>
                  <a:pt x="2000" y="159"/>
                  <a:pt x="1934" y="148"/>
                  <a:pt x="1863" y="135"/>
                </a:cubicBezTo>
                <a:cubicBezTo>
                  <a:pt x="1792" y="122"/>
                  <a:pt x="1724" y="105"/>
                  <a:pt x="1641" y="90"/>
                </a:cubicBezTo>
                <a:cubicBezTo>
                  <a:pt x="1558" y="75"/>
                  <a:pt x="1457" y="55"/>
                  <a:pt x="1362" y="42"/>
                </a:cubicBezTo>
                <a:cubicBezTo>
                  <a:pt x="1267" y="29"/>
                  <a:pt x="1140" y="19"/>
                  <a:pt x="1071" y="12"/>
                </a:cubicBezTo>
                <a:cubicBezTo>
                  <a:pt x="1002" y="5"/>
                  <a:pt x="997" y="0"/>
                  <a:pt x="948" y="0"/>
                </a:cubicBezTo>
                <a:cubicBezTo>
                  <a:pt x="899" y="0"/>
                  <a:pt x="828" y="6"/>
                  <a:pt x="774" y="12"/>
                </a:cubicBezTo>
                <a:cubicBezTo>
                  <a:pt x="720" y="18"/>
                  <a:pt x="672" y="25"/>
                  <a:pt x="621" y="39"/>
                </a:cubicBezTo>
                <a:cubicBezTo>
                  <a:pt x="570" y="53"/>
                  <a:pt x="522" y="70"/>
                  <a:pt x="465" y="99"/>
                </a:cubicBezTo>
                <a:cubicBezTo>
                  <a:pt x="408" y="128"/>
                  <a:pt x="329" y="178"/>
                  <a:pt x="276" y="213"/>
                </a:cubicBezTo>
                <a:cubicBezTo>
                  <a:pt x="223" y="248"/>
                  <a:pt x="193" y="274"/>
                  <a:pt x="147" y="309"/>
                </a:cubicBezTo>
                <a:cubicBezTo>
                  <a:pt x="101" y="344"/>
                  <a:pt x="24" y="405"/>
                  <a:pt x="0" y="423"/>
                </a:cubicBezTo>
              </a:path>
            </a:pathLst>
          </a:custGeom>
          <a:noFill/>
          <a:ln w="22225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/>
          <a:lstStyle/>
          <a:p>
            <a:endParaRPr lang="en-US"/>
          </a:p>
        </p:txBody>
      </p:sp>
      <p:grpSp>
        <p:nvGrpSpPr>
          <p:cNvPr id="28" name="Group 2"/>
          <p:cNvGrpSpPr>
            <a:grpSpLocks/>
          </p:cNvGrpSpPr>
          <p:nvPr/>
        </p:nvGrpSpPr>
        <p:grpSpPr bwMode="auto">
          <a:xfrm>
            <a:off x="5689408" y="701306"/>
            <a:ext cx="2455863" cy="1447800"/>
            <a:chOff x="1263" y="1793"/>
            <a:chExt cx="1547" cy="912"/>
          </a:xfrm>
        </p:grpSpPr>
        <p:pic>
          <p:nvPicPr>
            <p:cNvPr id="29" name="Picture 3" descr="a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8" y="1843"/>
              <a:ext cx="1394" cy="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4"/>
            <p:cNvSpPr>
              <a:spLocks noChangeArrowheads="1"/>
            </p:cNvSpPr>
            <p:nvPr/>
          </p:nvSpPr>
          <p:spPr bwMode="auto">
            <a:xfrm>
              <a:off x="1263" y="1793"/>
              <a:ext cx="139" cy="912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1" name="Rectangle 5"/>
            <p:cNvSpPr>
              <a:spLocks noChangeArrowheads="1"/>
            </p:cNvSpPr>
            <p:nvPr/>
          </p:nvSpPr>
          <p:spPr bwMode="auto">
            <a:xfrm>
              <a:off x="2536" y="1793"/>
              <a:ext cx="274" cy="912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001" y="3842361"/>
            <a:ext cx="1936950" cy="159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233" y="2230203"/>
            <a:ext cx="1770064" cy="143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3" name="TextBox 192"/>
          <p:cNvSpPr txBox="1"/>
          <p:nvPr/>
        </p:nvSpPr>
        <p:spPr>
          <a:xfrm>
            <a:off x="4696737" y="4114466"/>
            <a:ext cx="8242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hard</a:t>
            </a:r>
            <a:endParaRPr lang="en-US" sz="2000" b="0" dirty="0"/>
          </a:p>
          <a:p>
            <a:endParaRPr lang="en-US" sz="2000" b="0" dirty="0"/>
          </a:p>
          <a:p>
            <a:r>
              <a:rPr lang="en-US" sz="2000" b="0" dirty="0" smtClean="0"/>
              <a:t>  soft  </a:t>
            </a:r>
            <a:endParaRPr lang="en-US" sz="2000" b="0" dirty="0"/>
          </a:p>
        </p:txBody>
      </p:sp>
      <p:sp>
        <p:nvSpPr>
          <p:cNvPr id="194" name="TextBox 193"/>
          <p:cNvSpPr txBox="1"/>
          <p:nvPr/>
        </p:nvSpPr>
        <p:spPr>
          <a:xfrm>
            <a:off x="4373515" y="2861860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quasi-elastic </a:t>
            </a:r>
            <a:endParaRPr lang="en-US" sz="2000" b="0" dirty="0"/>
          </a:p>
        </p:txBody>
      </p:sp>
      <p:sp>
        <p:nvSpPr>
          <p:cNvPr id="195" name="TextBox 194"/>
          <p:cNvSpPr txBox="1"/>
          <p:nvPr/>
        </p:nvSpPr>
        <p:spPr>
          <a:xfrm>
            <a:off x="4509644" y="1112251"/>
            <a:ext cx="1266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 </a:t>
            </a:r>
            <a:r>
              <a:rPr lang="en-US" sz="2000" b="0" dirty="0" smtClean="0"/>
              <a:t>hard and  </a:t>
            </a:r>
          </a:p>
          <a:p>
            <a:r>
              <a:rPr lang="en-US" sz="2000" b="0" dirty="0" smtClean="0"/>
              <a:t>confined </a:t>
            </a:r>
            <a:endParaRPr lang="en-US" sz="2000" b="0" dirty="0"/>
          </a:p>
        </p:txBody>
      </p:sp>
      <p:sp>
        <p:nvSpPr>
          <p:cNvPr id="2" name="TextBox 1"/>
          <p:cNvSpPr txBox="1"/>
          <p:nvPr/>
        </p:nvSpPr>
        <p:spPr>
          <a:xfrm>
            <a:off x="5532434" y="2547857"/>
            <a:ext cx="26634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b="0" dirty="0" smtClean="0">
              <a:solidFill>
                <a:srgbClr val="FF0000"/>
              </a:solidFill>
            </a:endParaRPr>
          </a:p>
          <a:p>
            <a:r>
              <a:rPr lang="en-US" sz="2000" b="0" dirty="0" smtClean="0">
                <a:solidFill>
                  <a:srgbClr val="FF0000"/>
                </a:solidFill>
              </a:rPr>
              <a:t>Elastic Form Factors</a:t>
            </a:r>
          </a:p>
          <a:p>
            <a:endParaRPr lang="en-US" sz="800" b="0" dirty="0" smtClean="0">
              <a:solidFill>
                <a:srgbClr val="FF0000"/>
              </a:solidFill>
            </a:endParaRPr>
          </a:p>
          <a:p>
            <a:r>
              <a:rPr lang="en-US" sz="2000" b="0" dirty="0" smtClean="0">
                <a:solidFill>
                  <a:srgbClr val="FF0000"/>
                </a:solidFill>
              </a:rPr>
              <a:t>Transition Form </a:t>
            </a:r>
            <a:r>
              <a:rPr lang="en-US" sz="2000" b="0" dirty="0">
                <a:solidFill>
                  <a:srgbClr val="FF0000"/>
                </a:solidFill>
              </a:rPr>
              <a:t>F</a:t>
            </a:r>
            <a:r>
              <a:rPr lang="en-US" sz="2000" b="0" dirty="0" smtClean="0">
                <a:solidFill>
                  <a:srgbClr val="FF0000"/>
                </a:solidFill>
              </a:rPr>
              <a:t>actors</a:t>
            </a:r>
            <a:endParaRPr lang="en-US" sz="20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96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/>
      <p:bldP spid="194" grpId="0"/>
      <p:bldP spid="194" grpId="1"/>
      <p:bldP spid="195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3"/>
</p:tagLst>
</file>

<file path=ppt/theme/theme1.xml><?xml version="1.0" encoding="utf-8"?>
<a:theme xmlns:a="http://schemas.openxmlformats.org/drawingml/2006/main" name="28_CLAS Physics Master">
  <a:themeElements>
    <a:clrScheme name="28_CLAS Physics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8_CLAS Physics Maste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0" rIns="9144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000" b="1" i="0" u="none" strike="noStrike" cap="none" normalizeH="0" baseline="0" smtClean="0">
            <a:ln>
              <a:noFill/>
            </a:ln>
            <a:solidFill>
              <a:srgbClr val="333399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0" rIns="9144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000" b="1" i="0" u="none" strike="noStrike" cap="none" normalizeH="0" baseline="0" smtClean="0">
            <a:ln>
              <a:noFill/>
            </a:ln>
            <a:solidFill>
              <a:srgbClr val="333399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8_CLAS Physics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_CLAS Physics Mast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8_CLAS Physics Mast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_CLAS Physics Mast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_CLAS Physics Mast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_CLAS Physics Mast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_CLAS Physics Mast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27803</TotalTime>
  <Words>6157</Words>
  <Application>Microsoft Office PowerPoint</Application>
  <PresentationFormat>Letter Paper (8.5x11 in)</PresentationFormat>
  <Paragraphs>930</Paragraphs>
  <Slides>80</Slides>
  <Notes>65</Notes>
  <HiddenSlides>12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2" baseType="lpstr">
      <vt:lpstr>28_CLAS Physics Master</vt:lpstr>
      <vt:lpstr>Bitmap Image</vt:lpstr>
      <vt:lpstr>Transition Form Factors:  A unique Opportunity to Connect  Non-Perturbative Strong Interaction to QCD </vt:lpstr>
      <vt:lpstr>Build your Mesons or Excite Baryons …</vt:lpstr>
      <vt:lpstr>N and  Excited Baryon States …</vt:lpstr>
      <vt:lpstr>Quark Model Classification of N*</vt:lpstr>
      <vt:lpstr>PowerPoint Presentation</vt:lpstr>
      <vt:lpstr>PowerPoint Presentation</vt:lpstr>
      <vt:lpstr>Quark-Hadron Duality</vt:lpstr>
      <vt:lpstr>PowerPoint Presentation</vt:lpstr>
      <vt:lpstr>PowerPoint Presentation</vt:lpstr>
      <vt:lpstr>PowerPoint Presentation</vt:lpstr>
      <vt:lpstr>PowerPoint Presentation</vt:lpstr>
      <vt:lpstr>Nucleon Form Factors: Last Ten Years</vt:lpstr>
      <vt:lpstr>Extensions with JLab 12 GeV Upgrade</vt:lpstr>
      <vt:lpstr>Recent Proton Form Factor Ratios</vt:lpstr>
      <vt:lpstr>Small Sample of Recent Calculations</vt:lpstr>
      <vt:lpstr>PowerPoint Presentation</vt:lpstr>
      <vt:lpstr>PowerPoint Presentation</vt:lpstr>
      <vt:lpstr>Evidence for the Onset of Scaling?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Phenomenological Analyses</vt:lpstr>
      <vt:lpstr>PowerPoint Presentation</vt:lpstr>
      <vt:lpstr>PowerPoint Presentation</vt:lpstr>
      <vt:lpstr>PowerPoint Presentation</vt:lpstr>
      <vt:lpstr>Nucleon Resonances in Np and Npp Electroproduction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Dynamical Mass of Light Dressed Quarks</vt:lpstr>
      <vt:lpstr> Dyson-Schwinger Equation (DSE) Approach</vt:lpstr>
      <vt:lpstr> Dyson-Schwinger Equation (DSE) Approach</vt:lpstr>
      <vt:lpstr> Dyson-Schwinger Equation (DSE) Approach</vt:lpstr>
      <vt:lpstr> DSE and EBAC Approaches</vt:lpstr>
      <vt:lpstr>PowerPoint Presentation</vt:lpstr>
      <vt:lpstr>LQCD &amp; Light Cone Sum Rule (LCSR) Approach</vt:lpstr>
      <vt:lpstr>PowerPoint Presentation</vt:lpstr>
      <vt:lpstr>PowerPoint Presentation</vt:lpstr>
      <vt:lpstr>Overview of Upgrade Technical Performance Requirements</vt:lpstr>
      <vt:lpstr>PowerPoint Presentation</vt:lpstr>
      <vt:lpstr>CLAS12</vt:lpstr>
      <vt:lpstr>PowerPoint Presentation</vt:lpstr>
      <vt:lpstr>PowerPoint Presentation</vt:lpstr>
      <vt:lpstr>CLAS 12 Kinematic Coverage and Counting Rates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 your Mesons…</vt:lpstr>
      <vt:lpstr>Meson Spectroscopy</vt:lpstr>
      <vt:lpstr>Meson Spectrum in QCD Lattice Calculations</vt:lpstr>
      <vt:lpstr>Meson Spectrum in QCD Lattice Calculations</vt:lpstr>
      <vt:lpstr>Heavy Quark Systems</vt:lpstr>
      <vt:lpstr>Heavy Quark Systems</vt:lpstr>
      <vt:lpstr>Di-Quarks in Deep Inelastic Scattering</vt:lpstr>
      <vt:lpstr>PowerPoint Presentation</vt:lpstr>
      <vt:lpstr>Di-Quarks in Deep Inelastic Scattering</vt:lpstr>
      <vt:lpstr>γp→K+Λ</vt:lpstr>
      <vt:lpstr>N* Spectrum in LQCD</vt:lpstr>
      <vt:lpstr>PowerPoint Presentation</vt:lpstr>
      <vt:lpstr>First New N* States in PDG 2012 </vt:lpstr>
      <vt:lpstr>PowerPoint Presentation</vt:lpstr>
      <vt:lpstr>PowerPoint Presentation</vt:lpstr>
      <vt:lpstr>PowerPoint Presentation</vt:lpstr>
      <vt:lpstr>PowerPoint Presentation</vt:lpstr>
    </vt:vector>
  </TitlesOfParts>
  <Company>jlab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Baryon Resonances</dc:title>
  <dc:creator>Gothe</dc:creator>
  <cp:lastModifiedBy> Ralf W. Gothe</cp:lastModifiedBy>
  <cp:revision>728</cp:revision>
  <cp:lastPrinted>2012-11-01T02:33:38Z</cp:lastPrinted>
  <dcterms:created xsi:type="dcterms:W3CDTF">2002-02-12T04:02:46Z</dcterms:created>
  <dcterms:modified xsi:type="dcterms:W3CDTF">2013-05-28T21:45:37Z</dcterms:modified>
</cp:coreProperties>
</file>