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73" r:id="rId3"/>
    <p:sldId id="288" r:id="rId4"/>
    <p:sldId id="289" r:id="rId5"/>
    <p:sldId id="257" r:id="rId6"/>
    <p:sldId id="258" r:id="rId7"/>
    <p:sldId id="272" r:id="rId8"/>
    <p:sldId id="274" r:id="rId9"/>
    <p:sldId id="276" r:id="rId10"/>
    <p:sldId id="277" r:id="rId11"/>
    <p:sldId id="270" r:id="rId12"/>
    <p:sldId id="265" r:id="rId13"/>
    <p:sldId id="266" r:id="rId14"/>
    <p:sldId id="268" r:id="rId15"/>
    <p:sldId id="267" r:id="rId16"/>
    <p:sldId id="269" r:id="rId17"/>
    <p:sldId id="278" r:id="rId18"/>
    <p:sldId id="279" r:id="rId19"/>
    <p:sldId id="285" r:id="rId20"/>
    <p:sldId id="287" r:id="rId21"/>
    <p:sldId id="280" r:id="rId22"/>
    <p:sldId id="296" r:id="rId23"/>
    <p:sldId id="300" r:id="rId24"/>
    <p:sldId id="299" r:id="rId25"/>
    <p:sldId id="261" r:id="rId26"/>
    <p:sldId id="290" r:id="rId27"/>
    <p:sldId id="260" r:id="rId28"/>
    <p:sldId id="293" r:id="rId29"/>
    <p:sldId id="291" r:id="rId30"/>
    <p:sldId id="292" r:id="rId31"/>
    <p:sldId id="295" r:id="rId32"/>
    <p:sldId id="294" r:id="rId33"/>
    <p:sldId id="282" r:id="rId34"/>
    <p:sldId id="302" r:id="rId35"/>
    <p:sldId id="281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66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8FD7-0DE8-448D-B97D-C891E120F027}" type="datetimeFigureOut">
              <a:rPr lang="en-GB" smtClean="0"/>
              <a:t>10/12/2014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10F99-6581-4259-B55D-4C6B678D4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1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30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34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36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3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19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53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1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1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3728" y="0"/>
            <a:ext cx="7020272" cy="9385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 smtClean="0"/>
              <a:t>11 December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GB" dirty="0" smtClean="0"/>
              <a:t>PANDA Collaboration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05A1F68E-D9B4-48E7-8A4B-37009D5AC4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CLAS-color-low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624"/>
            <a:ext cx="1672046" cy="89388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9770"/>
            <a:ext cx="251520" cy="68677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9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iki.ge.infn.it/panda-jlab/index.php/Main_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10" Type="http://schemas.openxmlformats.org/officeDocument/2006/relationships/image" Target="../media/image41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 smtClean="0"/>
              <a:t>CLAS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 err="1" smtClean="0"/>
              <a:t>JLab</a:t>
            </a:r>
            <a:r>
              <a:rPr lang="en-GB" dirty="0" smtClean="0"/>
              <a:t>/</a:t>
            </a:r>
            <a:r>
              <a:rPr lang="en-GB" dirty="0" smtClean="0"/>
              <a:t>PANDA collaboration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3861048"/>
            <a:ext cx="6400800" cy="1752600"/>
          </a:xfrm>
        </p:spPr>
        <p:txBody>
          <a:bodyPr/>
          <a:lstStyle/>
          <a:p>
            <a:pPr algn="r"/>
            <a:r>
              <a:rPr lang="en-GB" dirty="0" smtClean="0"/>
              <a:t>D G Ireland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to Hall Equipment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10</a:t>
            </a:fld>
            <a:endParaRPr lang="en-GB"/>
          </a:p>
        </p:txBody>
      </p:sp>
      <p:pic>
        <p:nvPicPr>
          <p:cNvPr id="10" name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017" y="1397128"/>
            <a:ext cx="2838857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CLAS-color-l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46" y="2138687"/>
            <a:ext cx="1716357" cy="917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874786" y="139712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B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720311"/>
            <a:ext cx="3600400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Large </a:t>
            </a: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acceptance detector CLAS12 for high luminosity measurements (10</a:t>
            </a:r>
            <a:r>
              <a:rPr lang="en-GB" baseline="30545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35</a:t>
            </a: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cm</a:t>
            </a:r>
            <a:r>
              <a:rPr lang="en-GB" baseline="30545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-2</a:t>
            </a: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s</a:t>
            </a:r>
            <a:r>
              <a:rPr lang="en-GB" baseline="30545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-1</a:t>
            </a: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Understanding nucleon structure via GPDs and TMDs and hadron </a:t>
            </a:r>
            <a:r>
              <a:rPr lang="en-GB" dirty="0" smtClean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spectroscopy</a:t>
            </a:r>
            <a:endParaRPr lang="en-GB" dirty="0">
              <a:uFill>
                <a:solidFill>
                  <a:srgbClr val="FFF995"/>
                </a:solidFill>
              </a:u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Hall B: Previous Detector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3" descr="geant_c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554927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CLAS12 Detector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204973"/>
            <a:ext cx="6066285" cy="5133714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5688" y="1249601"/>
            <a:ext cx="2456112" cy="51152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b="1" u="sng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Baseline Equipment:</a:t>
            </a:r>
          </a:p>
          <a:p>
            <a:pPr eaLnBrk="0" hangingPunct="0">
              <a:spcBef>
                <a:spcPct val="15000"/>
              </a:spcBef>
            </a:pPr>
            <a:r>
              <a:rPr lang="en-US" sz="1600" b="1" u="sng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TORUS magnet (6 coils)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HT Cherenkov Counter 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Drift chamber system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LT Cherenkov Counter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dirty="0" err="1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Pre-shower calorimeter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E.M. calorimeter  </a:t>
            </a:r>
          </a:p>
          <a:p>
            <a:pPr eaLnBrk="0" hangingPunct="0">
              <a:spcBef>
                <a:spcPct val="15000"/>
              </a:spcBef>
            </a:pPr>
            <a:r>
              <a:rPr lang="en-US" sz="1600" b="1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b="1" u="sng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SOLENOID magnet 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Barrel Silicon Tracker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Central Time-of-Flight </a:t>
            </a:r>
          </a:p>
          <a:p>
            <a:pPr eaLnBrk="0" hangingPunct="0">
              <a:spcBef>
                <a:spcPct val="15000"/>
              </a:spcBef>
            </a:pPr>
            <a:r>
              <a:rPr lang="en-US" sz="1600" b="1" u="sng" dirty="0" err="1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b="1" u="sng" dirty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Target </a:t>
            </a:r>
            <a:endParaRPr lang="en-US" sz="1600" dirty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Moller </a:t>
            </a:r>
            <a:r>
              <a:rPr lang="en-US" sz="1600" dirty="0" err="1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endParaRPr lang="en-US" sz="1600" dirty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Photon Tagger</a:t>
            </a:r>
          </a:p>
        </p:txBody>
      </p:sp>
      <p:sp>
        <p:nvSpPr>
          <p:cNvPr id="9" name="Rectangle 8"/>
          <p:cNvSpPr/>
          <p:nvPr/>
        </p:nvSpPr>
        <p:spPr>
          <a:xfrm>
            <a:off x="3077978" y="5757189"/>
            <a:ext cx="404469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dirty="0" smtClean="0"/>
              <a:t>http://www.jlab.org/Hall-B/clas12-web/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CLAS12 Detector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204973"/>
            <a:ext cx="6066285" cy="5133714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5688" y="1249601"/>
            <a:ext cx="2456112" cy="3096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b="1" u="sng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Upgrades to the Baseline:</a:t>
            </a:r>
            <a:endParaRPr lang="en-US" sz="1600" dirty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endParaRPr lang="en-US" sz="1600" dirty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b="1" u="sng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Under construction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600" dirty="0" smtClean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dirty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Neutron Detector  </a:t>
            </a:r>
            <a:endParaRPr lang="en-US" sz="1600" dirty="0" smtClean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dirty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Tagger </a:t>
            </a:r>
            <a:endParaRPr lang="en-US" sz="1600" dirty="0" smtClean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RICH </a:t>
            </a:r>
            <a:r>
              <a:rPr lang="en-US" sz="1600" dirty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detector (1 </a:t>
            </a: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sector)</a:t>
            </a:r>
          </a:p>
          <a:p>
            <a:pPr marL="285750" indent="-285750" eaLnBrk="0" hangingPunct="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Polarized </a:t>
            </a:r>
            <a:r>
              <a:rPr lang="en-US" sz="1600" dirty="0">
                <a:latin typeface="Corbel" panose="020B0503020204020204" pitchFamily="34" charset="0"/>
                <a:ea typeface="ＭＳ Ｐゴシック" pitchFamily="-110" charset="-128"/>
                <a:cs typeface="Arial" pitchFamily="34" charset="0"/>
              </a:rPr>
              <a:t>target (long.)</a:t>
            </a:r>
          </a:p>
          <a:p>
            <a:pPr eaLnBrk="0" hangingPunct="0">
              <a:spcBef>
                <a:spcPct val="15000"/>
              </a:spcBef>
            </a:pPr>
            <a:endParaRPr lang="en-US" sz="1600" b="1" u="sng" dirty="0" smtClean="0">
              <a:latin typeface="Corbel" panose="020B0503020204020204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7978" y="5757189"/>
            <a:ext cx="404469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dirty="0" smtClean="0"/>
              <a:t>http://www.jlab.org/Hall-B/clas12-web/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Construction Progress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8" descr="DSC_64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5045"/>
            <a:ext cx="7499811" cy="500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3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Construction Progress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3" descr="fc-3-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124744"/>
            <a:ext cx="6828490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5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16</a:t>
            </a:fld>
            <a:endParaRPr lang="en-GB"/>
          </a:p>
        </p:txBody>
      </p:sp>
      <p:sp>
        <p:nvSpPr>
          <p:cNvPr id="6" name="AutoShape 2" descr="https://gemc.jlab.org/gemc/Gallery_files/Media/clas12/clas12.jpg?disposition=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https://gemc.jlab.org/gemc/Gallery_files/Media/clas12/clas12.jpg?disposition=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PastedGraphic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12776"/>
            <a:ext cx="530352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</a:t>
            </a:r>
            <a:r>
              <a:rPr lang="en-GB" dirty="0" smtClean="0"/>
              <a:t>Initiative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 descr="Panda_Logo_850x1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45" y="5454307"/>
            <a:ext cx="3269366" cy="723376"/>
          </a:xfrm>
          <a:prstGeom prst="rect">
            <a:avLst/>
          </a:prstGeom>
        </p:spPr>
      </p:pic>
      <p:pic>
        <p:nvPicPr>
          <p:cNvPr id="7" name="Picture 6" descr="CLAS-color-l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283797"/>
            <a:ext cx="1672046" cy="893886"/>
          </a:xfrm>
          <a:prstGeom prst="rect">
            <a:avLst/>
          </a:prstGeom>
        </p:spPr>
      </p:pic>
      <p:sp>
        <p:nvSpPr>
          <p:cNvPr id="8" name="Shape 156"/>
          <p:cNvSpPr/>
          <p:nvPr/>
        </p:nvSpPr>
        <p:spPr>
          <a:xfrm>
            <a:off x="1007268" y="1124744"/>
            <a:ext cx="726925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spcBef>
                <a:spcPts val="1600"/>
              </a:spcBef>
              <a:defRPr sz="3400" b="0">
                <a:solidFill>
                  <a:srgbClr val="FFFC79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0000"/>
                </a:solidFill>
                <a:latin typeface="Corbel" panose="020B0503020204020204" pitchFamily="34" charset="0"/>
              </a:rPr>
              <a:t>Four Working Groups with </a:t>
            </a:r>
            <a:r>
              <a:rPr sz="2000" dirty="0" smtClean="0">
                <a:solidFill>
                  <a:srgbClr val="FF0000"/>
                </a:solidFill>
                <a:latin typeface="Corbel" panose="020B0503020204020204" pitchFamily="34" charset="0"/>
              </a:rPr>
              <a:t>representatives </a:t>
            </a:r>
            <a:r>
              <a:rPr sz="2000" dirty="0">
                <a:solidFill>
                  <a:srgbClr val="FF0000"/>
                </a:solidFill>
                <a:latin typeface="Corbel" panose="020B0503020204020204" pitchFamily="34" charset="0"/>
              </a:rPr>
              <a:t>from each </a:t>
            </a:r>
            <a:r>
              <a:rPr lang="en-GB" sz="2000" dirty="0" smtClean="0">
                <a:solidFill>
                  <a:srgbClr val="FF0000"/>
                </a:solidFill>
                <a:latin typeface="Corbel" panose="020B0503020204020204" pitchFamily="34" charset="0"/>
              </a:rPr>
              <a:t>c</a:t>
            </a:r>
            <a:r>
              <a:rPr sz="2000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ollaboration</a:t>
            </a:r>
            <a:endParaRPr sz="2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Shape 157"/>
          <p:cNvSpPr/>
          <p:nvPr/>
        </p:nvSpPr>
        <p:spPr>
          <a:xfrm>
            <a:off x="1002218" y="1525026"/>
            <a:ext cx="7269254" cy="39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u="sng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Board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: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M.Battaglieri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 (coordinator),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S.Schadmand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 (coordinator) </a:t>
            </a: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V.Burkert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D. Ireland,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P.Gianotti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J.Ritman</a:t>
            </a:r>
            <a:endParaRPr dirty="0">
              <a:latin typeface="Corbel" panose="020B0503020204020204" pitchFamily="34" charset="0"/>
              <a:ea typeface="Gill Sans SemiBold"/>
              <a:cs typeface="Gill Sans SemiBold"/>
              <a:sym typeface="Gill Sans SemiBold"/>
            </a:endParaRP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endParaRPr dirty="0">
              <a:latin typeface="Corbel" panose="020B0503020204020204" pitchFamily="34" charset="0"/>
              <a:ea typeface="Gill Sans SemiBold"/>
              <a:cs typeface="Gill Sans SemiBold"/>
              <a:sym typeface="Gill Sans SemiBold"/>
            </a:endParaRP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u="sng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Nucleon structure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: Keith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Griffioen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Frank Maas, Marco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Mirazita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…</a:t>
            </a: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u="sng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Hadron Spectroscopy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: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Raffaella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 De Vita, Diego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Bettoni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…</a:t>
            </a: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u="sng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Physics Analysis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: Adam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Szczepaniak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Klaus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Goetzen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Frank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Nerling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…</a:t>
            </a: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u="sng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Detectors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: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Latifa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Elouadrhiri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Lars </a:t>
            </a:r>
            <a:r>
              <a:rPr dirty="0" err="1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Shmitt</a:t>
            </a:r>
            <a:r>
              <a:rPr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, </a:t>
            </a:r>
            <a:r>
              <a:rPr dirty="0" smtClean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…</a:t>
            </a:r>
            <a:endParaRPr lang="en-GB" dirty="0" smtClean="0">
              <a:latin typeface="Corbel" panose="020B0503020204020204" pitchFamily="34" charset="0"/>
              <a:ea typeface="Gill Sans SemiBold"/>
              <a:cs typeface="Gill Sans SemiBold"/>
              <a:sym typeface="Gill Sans SemiBold"/>
            </a:endParaRPr>
          </a:p>
          <a:p>
            <a:pPr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</a:rPr>
              <a:t>Wiki page </a:t>
            </a:r>
            <a:r>
              <a:rPr lang="en-GB" dirty="0">
                <a:latin typeface="Corbel" panose="020B0503020204020204" pitchFamily="34" charset="0"/>
                <a:ea typeface="Gill Sans SemiBold"/>
                <a:cs typeface="Gill Sans SemiBold"/>
                <a:sym typeface="Gill Sans SemiBold"/>
                <a:hlinkClick r:id="rId4"/>
              </a:rPr>
              <a:t>http://wiki.ge.infn.it/panda-jlab/index.php/Main_Page</a:t>
            </a:r>
          </a:p>
          <a:p>
            <a:pPr lvl="0" algn="l" defTabSz="457200">
              <a:spcBef>
                <a:spcPts val="1300"/>
              </a:spcBef>
              <a:defRPr b="0">
                <a:solidFill>
                  <a:srgbClr val="000000"/>
                </a:solidFill>
              </a:defRPr>
            </a:pPr>
            <a:endParaRPr dirty="0">
              <a:latin typeface="Corbel" panose="020B0503020204020204" pitchFamily="34" charset="0"/>
              <a:ea typeface="Gill Sans SemiBold"/>
              <a:cs typeface="Gill Sans SemiBold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264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Mes</a:t>
            </a:r>
            <a:r>
              <a:rPr lang="en-GB" dirty="0" smtClean="0"/>
              <a:t>on </a:t>
            </a:r>
            <a:r>
              <a:rPr lang="en-GB" dirty="0" smtClean="0"/>
              <a:t>Spectroscopy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 descr="gluex_logo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3222"/>
            <a:ext cx="2402898" cy="704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26" y="1268760"/>
            <a:ext cx="6303645" cy="35318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418" y="5098456"/>
            <a:ext cx="5256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rbel" panose="020B0503020204020204" pitchFamily="34" charset="0"/>
                <a:cs typeface="Gill Sans"/>
              </a:rPr>
              <a:t>Physics </a:t>
            </a:r>
            <a:r>
              <a:rPr lang="en-US" sz="2000" b="1" dirty="0" smtClean="0">
                <a:latin typeface="Corbel" panose="020B0503020204020204" pitchFamily="34" charset="0"/>
                <a:cs typeface="Gill Sans"/>
              </a:rPr>
              <a:t>goals:</a:t>
            </a:r>
            <a:endParaRPr lang="en-US" sz="2000" b="1" dirty="0" smtClean="0">
              <a:latin typeface="Corbel" panose="020B0503020204020204" pitchFamily="34" charset="0"/>
              <a:cs typeface="Gill San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Detailed mapping of the meson spectrum up to 2.5 </a:t>
            </a:r>
            <a:r>
              <a:rPr lang="en-US" sz="1600" dirty="0" err="1" smtClean="0">
                <a:latin typeface="Corbel" panose="020B0503020204020204" pitchFamily="34" charset="0"/>
                <a:cs typeface="Gill Sans"/>
              </a:rPr>
              <a:t>GeV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 </a:t>
            </a:r>
            <a:endParaRPr lang="en-US" sz="1600" dirty="0">
              <a:latin typeface="Corbel" panose="020B0503020204020204" pitchFamily="34" charset="0"/>
              <a:cs typeface="Gill San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S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tudy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of strangeness rich states </a:t>
            </a:r>
            <a:endParaRPr lang="en-US" sz="1600" dirty="0">
              <a:latin typeface="Corbel" panose="020B0503020204020204" pitchFamily="34" charset="0"/>
              <a:cs typeface="Gill San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Search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for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exotics</a:t>
            </a:r>
            <a:endParaRPr lang="en-US" sz="1600" dirty="0" smtClean="0">
              <a:latin typeface="Corbel" panose="020B0503020204020204" pitchFamily="34" charset="0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104" y="4941168"/>
            <a:ext cx="3379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i="1" dirty="0" smtClean="0">
                <a:latin typeface="Gill Sans"/>
              </a:rPr>
              <a:t>J</a:t>
            </a:r>
            <a:r>
              <a:rPr lang="hu-HU" sz="1200" i="1" dirty="0">
                <a:latin typeface="Gill Sans"/>
              </a:rPr>
              <a:t>. Dudek et al., Phys. Rev. </a:t>
            </a:r>
            <a:r>
              <a:rPr lang="hu-HU" sz="1200" i="1" dirty="0" smtClean="0">
                <a:latin typeface="Gill Sans"/>
              </a:rPr>
              <a:t>D84, 074023 </a:t>
            </a:r>
            <a:r>
              <a:rPr lang="hu-HU" sz="1200" i="1" dirty="0">
                <a:latin typeface="Gill Sans"/>
              </a:rPr>
              <a:t>(</a:t>
            </a:r>
            <a:r>
              <a:rPr lang="hu-HU" sz="1200" i="1" dirty="0" smtClean="0">
                <a:latin typeface="Gill Sans"/>
              </a:rPr>
              <a:t>2011)</a:t>
            </a:r>
            <a:endParaRPr lang="en-US" sz="1200" i="1" dirty="0">
              <a:latin typeface="Gill Sans"/>
            </a:endParaRPr>
          </a:p>
        </p:txBody>
      </p:sp>
      <p:pic>
        <p:nvPicPr>
          <p:cNvPr id="13" name="Picture 3" descr="CSSMcover1280x1024lattice"/>
          <p:cNvPicPr>
            <a:picLocks noChangeAspect="1" noChangeArrowheads="1"/>
          </p:cNvPicPr>
          <p:nvPr/>
        </p:nvPicPr>
        <p:blipFill>
          <a:blip r:embed="rId4" cstate="print"/>
          <a:srcRect t="6697"/>
          <a:stretch>
            <a:fillRect/>
          </a:stretch>
        </p:blipFill>
        <p:spPr bwMode="auto">
          <a:xfrm>
            <a:off x="419384" y="2132856"/>
            <a:ext cx="2211185" cy="165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708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(Very Strange) Baryon Spectroscopy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6160" y="4982705"/>
            <a:ext cx="54726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rbel" panose="020B0503020204020204" pitchFamily="34" charset="0"/>
                <a:cs typeface="Gill Sans"/>
              </a:rPr>
              <a:t>Physics goals: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Spectroscopy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of (very) strange baryons (</a:t>
            </a:r>
            <a:r>
              <a:rPr lang="en-US" sz="1600" dirty="0">
                <a:latin typeface="Corbel" panose="020B0503020204020204" pitchFamily="34" charset="0"/>
                <a:cs typeface="Gill Sans"/>
              </a:rPr>
              <a:t> </a:t>
            </a:r>
            <a:r>
              <a:rPr lang="en-US" sz="1600" dirty="0" smtClean="0">
                <a:latin typeface="Corbel" panose="020B0503020204020204" pitchFamily="34" charset="0"/>
                <a:ea typeface="Lucida Grande"/>
                <a:cs typeface="Lucida Grande"/>
              </a:rPr>
              <a:t>Λ*Σ*,</a:t>
            </a:r>
            <a:r>
              <a:rPr lang="en-US" sz="1600" dirty="0" smtClean="0">
                <a:latin typeface="Corbel" panose="020B0503020204020204" pitchFamily="34" charset="0"/>
                <a:ea typeface="Lucida Grande"/>
                <a:cs typeface="Gill Sans"/>
              </a:rPr>
              <a:t> </a:t>
            </a:r>
            <a:r>
              <a:rPr lang="en-US" sz="1600" dirty="0">
                <a:latin typeface="Corbel" panose="020B0503020204020204" pitchFamily="34" charset="0"/>
                <a:ea typeface="Lucida Grande"/>
                <a:cs typeface="Lucida Grande"/>
              </a:rPr>
              <a:t>Ξ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* and </a:t>
            </a:r>
            <a:r>
              <a:rPr lang="en-US" sz="1600" dirty="0" smtClean="0">
                <a:latin typeface="Corbel" panose="020B0503020204020204" pitchFamily="34" charset="0"/>
                <a:ea typeface="Lucida Grande"/>
                <a:cs typeface="Calibri"/>
              </a:rPr>
              <a:t>Ω</a:t>
            </a:r>
            <a:r>
              <a:rPr lang="en-US" sz="1600" baseline="30000" dirty="0" smtClean="0">
                <a:latin typeface="Corbel" panose="020B0503020204020204" pitchFamily="34" charset="0"/>
                <a:ea typeface="Lucida Grande"/>
                <a:cs typeface="Calibri"/>
              </a:rPr>
              <a:t>-</a:t>
            </a:r>
            <a:r>
              <a:rPr lang="en-US" sz="1600" dirty="0" smtClean="0">
                <a:latin typeface="Corbel" panose="020B0503020204020204" pitchFamily="34" charset="0"/>
                <a:ea typeface="Lucida Grande"/>
                <a:cs typeface="Calibri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Study of nucleon resonances with the search for missing states and the investigation of form factors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50101"/>
            <a:ext cx="4234171" cy="211185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93" y="2060848"/>
            <a:ext cx="6110149" cy="316231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251520" y="1118153"/>
            <a:ext cx="8892480" cy="5191167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sp>
        <p:nvSpPr>
          <p:cNvPr id="7" name="TextBox 6"/>
          <p:cNvSpPr txBox="1"/>
          <p:nvPr/>
        </p:nvSpPr>
        <p:spPr>
          <a:xfrm>
            <a:off x="1219428" y="3573016"/>
            <a:ext cx="7776864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Brief overview of </a:t>
            </a:r>
            <a:r>
              <a:rPr lang="en-GB" sz="2400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JLab</a:t>
            </a: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 12 </a:t>
            </a:r>
            <a:r>
              <a:rPr lang="en-GB" sz="2400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GeV</a:t>
            </a: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 upgrade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Status of CLAS12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Areas of overlap with PANDA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New results from “old” CLAS data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Further engagement</a:t>
            </a:r>
          </a:p>
        </p:txBody>
      </p:sp>
    </p:spTree>
    <p:extLst>
      <p:ext uri="{BB962C8B-B14F-4D97-AF65-F5344CB8AC3E}">
        <p14:creationId xmlns:p14="http://schemas.microsoft.com/office/powerpoint/2010/main" val="395081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Hadron Spectroscopy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7" y="1215427"/>
            <a:ext cx="5267852" cy="3429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3861048"/>
            <a:ext cx="5061477" cy="23698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rbel" panose="020B0503020204020204" pitchFamily="34" charset="0"/>
                <a:cs typeface="Gill Sans"/>
              </a:rPr>
              <a:t>Experimental Technique: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Detection of </a:t>
            </a:r>
            <a:r>
              <a:rPr lang="en-US" sz="1600" dirty="0" err="1" smtClean="0">
                <a:latin typeface="Corbel" panose="020B0503020204020204" pitchFamily="34" charset="0"/>
                <a:cs typeface="Gill Sans"/>
              </a:rPr>
              <a:t>multiparticle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 final state from hadron decay in the large acceptance spectrometer CLAS12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600" b="1" dirty="0" smtClean="0">
                <a:solidFill>
                  <a:schemeClr val="accent1"/>
                </a:solidFill>
                <a:latin typeface="Corbel" panose="020B0503020204020204" pitchFamily="34" charset="0"/>
                <a:cs typeface="Gill Sans"/>
              </a:rPr>
              <a:t>Quasi-real photo-production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: Detection of the scattered electron for the tagging of the quasi-real photon in the novel Forward Tagger</a:t>
            </a:r>
          </a:p>
          <a:p>
            <a:pPr marL="180975" indent="-180975">
              <a:buFont typeface="Wingdings" charset="2"/>
              <a:buChar char="§"/>
            </a:pPr>
            <a:r>
              <a:rPr lang="en-US" sz="1600" b="1" dirty="0" smtClean="0">
                <a:solidFill>
                  <a:schemeClr val="accent1"/>
                </a:solidFill>
                <a:latin typeface="Corbel" panose="020B0503020204020204" pitchFamily="34" charset="0"/>
                <a:cs typeface="Gill Sans"/>
              </a:rPr>
              <a:t>Electro-</a:t>
            </a:r>
            <a:r>
              <a:rPr lang="en-US" sz="1600" b="1" dirty="0">
                <a:solidFill>
                  <a:schemeClr val="accent1"/>
                </a:solidFill>
                <a:latin typeface="Corbel" panose="020B0503020204020204" pitchFamily="34" charset="0"/>
                <a:cs typeface="Gill Sans"/>
              </a:rPr>
              <a:t>production</a:t>
            </a:r>
            <a:r>
              <a:rPr lang="en-US" sz="1600" dirty="0">
                <a:latin typeface="Corbel" panose="020B0503020204020204" pitchFamily="34" charset="0"/>
                <a:cs typeface="Gill Sans"/>
              </a:rPr>
              <a:t>: Detection of the scattered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electron in CLAS12 to measure the Q</a:t>
            </a:r>
            <a:r>
              <a:rPr lang="en-US" sz="1600" baseline="30000" dirty="0" smtClean="0">
                <a:latin typeface="Corbel" panose="020B0503020204020204" pitchFamily="34" charset="0"/>
                <a:cs typeface="Gill Sans"/>
              </a:rPr>
              <a:t>2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 evolution of nucleon resonance form </a:t>
            </a:r>
            <a:r>
              <a:rPr lang="en-US" sz="1600" dirty="0" smtClean="0">
                <a:latin typeface="Corbel" panose="020B0503020204020204" pitchFamily="34" charset="0"/>
                <a:cs typeface="Gill Sans"/>
              </a:rPr>
              <a:t>factors</a:t>
            </a:r>
            <a:endParaRPr lang="en-US" sz="1600" dirty="0">
              <a:latin typeface="Corbel" panose="020B0503020204020204" pitchFamily="34" charset="0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984" y="1752452"/>
            <a:ext cx="1811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Electromagnetic calorimeter (</a:t>
            </a:r>
            <a:r>
              <a:rPr lang="en-US" sz="1400" dirty="0" err="1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PbWO</a:t>
            </a:r>
            <a:r>
              <a:rPr lang="en-US" sz="1400" dirty="0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)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23" y="2528201"/>
            <a:ext cx="1221434" cy="53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Micromegas</a:t>
            </a:r>
            <a:r>
              <a:rPr lang="en-US" sz="1400" dirty="0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 Tracker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6112" y="3598776"/>
            <a:ext cx="125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rbel" panose="020B0503020204020204" pitchFamily="34" charset="0"/>
                <a:cs typeface="Gill Sans"/>
              </a:rPr>
              <a:t>Scintillation Hodoscope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Gill Sans"/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2471181" y="3729244"/>
            <a:ext cx="524931" cy="13114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26114" y="2197798"/>
            <a:ext cx="1015998" cy="36215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1239340" y="3063075"/>
            <a:ext cx="168216" cy="1524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0706" y="1247580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Forward Tagger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Nucleon Structure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42482"/>
            <a:ext cx="7635715" cy="53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 Functions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22</a:t>
            </a:fld>
            <a:endParaRPr lang="en-GB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9110663" y="6570663"/>
            <a:ext cx="795337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A73579-43DD-4BAD-BDED-2FC7E614DE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4702175" y="1793875"/>
            <a:ext cx="4049713" cy="3603625"/>
            <a:chOff x="3206" y="1293"/>
            <a:chExt cx="2551" cy="227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" y="1505"/>
              <a:ext cx="1966" cy="1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 rot="16200000">
              <a:off x="3218" y="2204"/>
              <a:ext cx="305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 sz="2400">
                  <a:solidFill>
                    <a:srgbClr val="000000"/>
                  </a:solidFill>
                </a:rPr>
                <a:t>k</a:t>
              </a:r>
              <a:r>
                <a:rPr lang="de-DE" altLang="en-US" sz="2400" baseline="-3300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342" y="3230"/>
              <a:ext cx="304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 sz="2400">
                  <a:solidFill>
                    <a:srgbClr val="000000"/>
                  </a:solidFill>
                </a:rPr>
                <a:t>k</a:t>
              </a:r>
              <a:r>
                <a:rPr lang="de-DE" altLang="en-US" sz="2400" baseline="-3300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5397" y="2826"/>
              <a:ext cx="360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-0.5</a:t>
              </a: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5444" y="1700"/>
              <a:ext cx="313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0.5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444" y="2273"/>
              <a:ext cx="313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0.0</a:t>
              </a: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692" y="1300"/>
              <a:ext cx="360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-0.5</a:t>
              </a: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4363" y="1293"/>
              <a:ext cx="313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0.0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939" y="1293"/>
              <a:ext cx="313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de-DE" altLang="en-US">
                  <a:solidFill>
                    <a:srgbClr val="000000"/>
                  </a:solidFill>
                </a:rPr>
                <a:t>0.5</a:t>
              </a:r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404813" y="2039937"/>
            <a:ext cx="3654425" cy="3227388"/>
            <a:chOff x="499" y="1448"/>
            <a:chExt cx="2302" cy="2033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48"/>
              <a:ext cx="2302" cy="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614" y="3218"/>
              <a:ext cx="593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</a:pPr>
              <a:r>
                <a:rPr lang="de-DE" altLang="en-US"/>
                <a:t>b</a:t>
              </a:r>
              <a:r>
                <a:rPr lang="de-DE" altLang="en-US" baseline="-33000"/>
                <a:t>x</a:t>
              </a:r>
              <a:r>
                <a:rPr lang="de-DE" altLang="en-US"/>
                <a:t> [fm]</a:t>
              </a:r>
            </a:p>
          </p:txBody>
        </p:sp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124700" y="4943475"/>
            <a:ext cx="1881188" cy="379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>
                <a:solidFill>
                  <a:srgbClr val="147806"/>
                </a:solidFill>
                <a:latin typeface="Times New Roman" pitchFamily="16" charset="0"/>
              </a:rPr>
              <a:t>Anselmino et al., 2009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19138" y="4943475"/>
            <a:ext cx="15208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300">
                <a:solidFill>
                  <a:srgbClr val="147806"/>
                </a:solidFill>
                <a:latin typeface="Times New Roman" pitchFamily="16" charset="0"/>
              </a:rPr>
              <a:t>QCDSF/UKQCD Coll., 2006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337384" y="1460500"/>
            <a:ext cx="2818981" cy="28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6640" tIns="26640" rIns="26640" bIns="2664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de-DE" altLang="en-US" sz="1500" dirty="0">
                <a:latin typeface="Corbel" panose="020B0503020204020204" pitchFamily="34" charset="0"/>
              </a:rPr>
              <a:t>2+1 D picture in </a:t>
            </a:r>
            <a:r>
              <a:rPr lang="de-DE" altLang="en-US" sz="1500" b="1" dirty="0">
                <a:solidFill>
                  <a:srgbClr val="FF0000"/>
                </a:solidFill>
                <a:latin typeface="Corbel" panose="020B0503020204020204" pitchFamily="34" charset="0"/>
              </a:rPr>
              <a:t>momentum space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969180" y="1467877"/>
            <a:ext cx="3352780" cy="28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6640" tIns="26640" rIns="26640" bIns="2664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de-DE" altLang="en-US" sz="1500" dirty="0">
                <a:latin typeface="Corbel" panose="020B0503020204020204" pitchFamily="34" charset="0"/>
              </a:rPr>
              <a:t>2+1 D picture in </a:t>
            </a:r>
            <a:r>
              <a:rPr lang="de-DE" altLang="en-US" sz="1500" b="1" dirty="0">
                <a:solidFill>
                  <a:srgbClr val="FF0000"/>
                </a:solidFill>
                <a:latin typeface="Corbel" panose="020B0503020204020204" pitchFamily="34" charset="0"/>
              </a:rPr>
              <a:t>impact-parameter space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6377733" y="1106300"/>
            <a:ext cx="738282" cy="3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6640" tIns="26640" rIns="26640" bIns="2664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de-DE" altLang="en-US" sz="2000" u="sng" dirty="0"/>
              <a:t>TMDs</a:t>
            </a: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2276429" y="1106299"/>
            <a:ext cx="738282" cy="3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6640" tIns="26640" rIns="26640" bIns="2664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de-DE" altLang="en-US" sz="2000" u="sng" dirty="0"/>
              <a:t>GPDs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759325" y="5538217"/>
            <a:ext cx="4175125" cy="76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80640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altLang="en-US" sz="1600" dirty="0">
                <a:latin typeface="Corbel" panose="020B0503020204020204" pitchFamily="34" charset="0"/>
              </a:rPr>
              <a:t>Accessed through </a:t>
            </a: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 pitchFamily="34" charset="0"/>
              </a:rPr>
              <a:t>Semi-Inclusive</a:t>
            </a:r>
            <a:r>
              <a:rPr lang="en-US" altLang="en-US" sz="1600" dirty="0">
                <a:latin typeface="Corbel" panose="020B0503020204020204" pitchFamily="34" charset="0"/>
              </a:rPr>
              <a:t> </a:t>
            </a:r>
            <a:r>
              <a:rPr lang="en-US" altLang="en-US" sz="1600" dirty="0" smtClean="0">
                <a:latin typeface="Corbel" panose="020B0503020204020204" pitchFamily="34" charset="0"/>
              </a:rPr>
              <a:t>DIS</a:t>
            </a:r>
            <a:endParaRPr lang="en-US" altLang="en-US" sz="600" dirty="0">
              <a:latin typeface="Corbel" panose="020B0503020204020204" pitchFamily="34" charset="0"/>
            </a:endParaRPr>
          </a:p>
          <a:p>
            <a:pPr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altLang="en-US" sz="1600" dirty="0">
                <a:latin typeface="Corbel" panose="020B0503020204020204" pitchFamily="34" charset="0"/>
              </a:rPr>
              <a:t>OAM through spin-orbit correlations?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73893" y="5538217"/>
            <a:ext cx="3959225" cy="69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80640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altLang="en-US" sz="1600" dirty="0">
                <a:latin typeface="Corbel" panose="020B0503020204020204" pitchFamily="34" charset="0"/>
              </a:rPr>
              <a:t>Accessed through </a:t>
            </a:r>
            <a:r>
              <a:rPr lang="en-US" altLang="en-US" sz="1600" i="1" dirty="0">
                <a:latin typeface="Corbel" panose="020B0503020204020204" pitchFamily="34" charset="0"/>
              </a:rPr>
              <a:t>exclusive</a:t>
            </a:r>
            <a:r>
              <a:rPr lang="en-US" altLang="en-US" sz="1600" dirty="0">
                <a:latin typeface="Corbel" panose="020B0503020204020204" pitchFamily="34" charset="0"/>
              </a:rPr>
              <a:t> </a:t>
            </a:r>
            <a:r>
              <a:rPr lang="en-US" altLang="en-US" sz="1600" dirty="0" smtClean="0">
                <a:latin typeface="Corbel" panose="020B0503020204020204" pitchFamily="34" charset="0"/>
              </a:rPr>
              <a:t>processes</a:t>
            </a:r>
            <a:endParaRPr lang="en-US" altLang="en-US" sz="600" dirty="0">
              <a:latin typeface="Corbel" panose="020B0503020204020204" pitchFamily="34" charset="0"/>
            </a:endParaRPr>
          </a:p>
          <a:p>
            <a:pPr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altLang="en-US" sz="1600" dirty="0" err="1">
                <a:latin typeface="Corbel" panose="020B0503020204020204" pitchFamily="34" charset="0"/>
              </a:rPr>
              <a:t>Ji</a:t>
            </a:r>
            <a:r>
              <a:rPr lang="en-US" altLang="en-US" sz="1600" dirty="0">
                <a:latin typeface="Corbel" panose="020B0503020204020204" pitchFamily="34" charset="0"/>
              </a:rPr>
              <a:t> sum rule for nucleon spin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 rot="16200000">
            <a:off x="4470400" y="3194050"/>
            <a:ext cx="2124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750"/>
              </a:spcBef>
              <a:buClrTx/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Times New Roman" pitchFamily="16" charset="0"/>
              </a:rPr>
              <a:t>F</a:t>
            </a:r>
            <a:r>
              <a:rPr lang="en-US" altLang="en-US" sz="1400" b="1" baseline="-25000">
                <a:solidFill>
                  <a:srgbClr val="FFFFFF"/>
                </a:solidFill>
                <a:latin typeface="Times New Roman" pitchFamily="16" charset="0"/>
              </a:rPr>
              <a:t>1T</a:t>
            </a:r>
            <a:r>
              <a:rPr lang="en-US" altLang="en-US" sz="1400" b="1" baseline="330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┴</a:t>
            </a:r>
            <a:r>
              <a:rPr lang="en-US" altLang="en-US" sz="1400" b="1">
                <a:solidFill>
                  <a:srgbClr val="FFFFFF"/>
                </a:solidFill>
                <a:latin typeface="Times New Roman" pitchFamily="16" charset="0"/>
              </a:rPr>
              <a:t>(x)  [Sivers function]</a:t>
            </a: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706563" y="4522787"/>
            <a:ext cx="12890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6640" tIns="26640" rIns="26640" bIns="2664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de-DE" altLang="en-US" sz="1500"/>
              <a:t>quark density</a:t>
            </a: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987550" y="2184400"/>
            <a:ext cx="133191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altLang="en-US" sz="1400" i="1"/>
              <a:t>Lattice QCD</a:t>
            </a:r>
          </a:p>
        </p:txBody>
      </p:sp>
    </p:spTree>
    <p:extLst>
      <p:ext uri="{BB962C8B-B14F-4D97-AF65-F5344CB8AC3E}">
        <p14:creationId xmlns:p14="http://schemas.microsoft.com/office/powerpoint/2010/main" val="22273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GPDs: </a:t>
            </a:r>
            <a:r>
              <a:rPr lang="en-GB" dirty="0" err="1" smtClean="0"/>
              <a:t>JLab</a:t>
            </a:r>
            <a:r>
              <a:rPr lang="en-GB" dirty="0" smtClean="0"/>
              <a:t> and PANDA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36542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1081479"/>
            <a:ext cx="2767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DVCS at </a:t>
            </a:r>
            <a:r>
              <a:rPr lang="en-US" sz="2000" dirty="0" err="1" smtClean="0">
                <a:latin typeface="Corbel" panose="020B0503020204020204" pitchFamily="34" charset="0"/>
              </a:rPr>
              <a:t>JLab</a:t>
            </a:r>
            <a:r>
              <a:rPr lang="en-US" sz="2000" dirty="0" smtClean="0">
                <a:latin typeface="Corbel" panose="020B0503020204020204" pitchFamily="34" charset="0"/>
              </a:rPr>
              <a:t>: large Q2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26765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3351" y="3938280"/>
            <a:ext cx="65566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rbel" panose="020B0503020204020204" pitchFamily="34" charset="0"/>
              </a:rPr>
              <a:t>Wide Angle Compton Scattering (WACS) at PANDA</a:t>
            </a:r>
          </a:p>
          <a:p>
            <a:r>
              <a:rPr lang="en-US" sz="2000" dirty="0" smtClean="0">
                <a:latin typeface="Corbel" panose="020B0503020204020204" pitchFamily="34" charset="0"/>
              </a:rPr>
              <a:t>Crossed diagram of DVCS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Corbel" panose="020B0503020204020204" pitchFamily="34" charset="0"/>
              </a:rPr>
              <a:t>large transverse momentum of the final photons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Corbel" panose="020B0503020204020204" pitchFamily="34" charset="0"/>
              </a:rPr>
              <a:t>handbag factorization may work at </a:t>
            </a:r>
            <a:r>
              <a:rPr lang="en-US" sz="2000" dirty="0" smtClean="0">
                <a:latin typeface="Corbel" panose="020B0503020204020204" pitchFamily="34" charset="0"/>
              </a:rPr>
              <a:t>intermediate </a:t>
            </a:r>
            <a:r>
              <a:rPr lang="en-US" sz="2000" dirty="0" smtClean="0">
                <a:latin typeface="Corbel" panose="020B0503020204020204" pitchFamily="34" charset="0"/>
              </a:rPr>
              <a:t>energies</a:t>
            </a:r>
          </a:p>
          <a:p>
            <a:r>
              <a:rPr lang="en-US" sz="2000" dirty="0" smtClean="0">
                <a:latin typeface="Corbel" panose="020B0503020204020204" pitchFamily="34" charset="0"/>
              </a:rPr>
              <a:t>Extension to other final states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1556792"/>
            <a:ext cx="4355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About one order of magnitude more data are expected with the  12 </a:t>
            </a:r>
            <a:r>
              <a:rPr lang="en-US" sz="2000" dirty="0" err="1" smtClean="0">
                <a:latin typeface="Corbel" panose="020B0503020204020204" pitchFamily="34" charset="0"/>
              </a:rPr>
              <a:t>GeV</a:t>
            </a:r>
            <a:r>
              <a:rPr lang="en-US" sz="2000" dirty="0" smtClean="0">
                <a:latin typeface="Corbel" panose="020B0503020204020204" pitchFamily="34" charset="0"/>
              </a:rPr>
              <a:t>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Hall A&amp;C and CLAS12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neutron measurement → GPD </a:t>
            </a:r>
            <a:r>
              <a:rPr lang="en-US" sz="2000" i="1" dirty="0" smtClean="0">
                <a:latin typeface="Corbel" panose="020B0503020204020204" pitchFamily="34" charset="0"/>
              </a:rPr>
              <a:t>E</a:t>
            </a:r>
            <a:endParaRPr lang="en-US" sz="2000" i="1" dirty="0">
              <a:latin typeface="Corbel" panose="020B0503020204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005623"/>
              </p:ext>
            </p:extLst>
          </p:nvPr>
        </p:nvGraphicFramePr>
        <p:xfrm>
          <a:off x="3357526" y="5516463"/>
          <a:ext cx="14874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672840" imgH="228600" progId="Equation.3">
                  <p:embed/>
                </p:oleObj>
              </mc:Choice>
              <mc:Fallback>
                <p:oleObj name="Equation" r:id="rId5" imgW="672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26" y="5516463"/>
                        <a:ext cx="148748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871539"/>
              </p:ext>
            </p:extLst>
          </p:nvPr>
        </p:nvGraphicFramePr>
        <p:xfrm>
          <a:off x="1363539" y="5516463"/>
          <a:ext cx="13763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7" imgW="622080" imgH="228600" progId="Equation.3">
                  <p:embed/>
                </p:oleObj>
              </mc:Choice>
              <mc:Fallback>
                <p:oleObj name="Equation" r:id="rId7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539" y="5516463"/>
                        <a:ext cx="13763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Transition Distribution Amplitudes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0886" y="6413444"/>
            <a:ext cx="1528829" cy="293337"/>
          </a:xfrm>
        </p:spPr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93876" y="6413444"/>
            <a:ext cx="2074839" cy="293337"/>
          </a:xfrm>
        </p:spPr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6886" y="6413444"/>
            <a:ext cx="1528829" cy="293337"/>
          </a:xfrm>
        </p:spPr>
        <p:txBody>
          <a:bodyPr/>
          <a:lstStyle/>
          <a:p>
            <a:fld id="{05A1F68E-D9B4-48E7-8A4B-37009D5AC4BB}" type="slidenum">
              <a:rPr lang="en-GB" smtClean="0"/>
              <a:t>24</a:t>
            </a:fld>
            <a:endParaRPr lang="en-GB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106886" y="6413444"/>
            <a:ext cx="1528829" cy="293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79C364-5C90-4B3C-9B11-8A386167A8A7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99592" y="1031944"/>
            <a:ext cx="3096344" cy="2037224"/>
            <a:chOff x="35496" y="692696"/>
            <a:chExt cx="3228705" cy="1800200"/>
          </a:xfrm>
        </p:grpSpPr>
        <p:sp>
          <p:nvSpPr>
            <p:cNvPr id="8" name="TextBox 7"/>
            <p:cNvSpPr txBox="1"/>
            <p:nvPr/>
          </p:nvSpPr>
          <p:spPr>
            <a:xfrm>
              <a:off x="107503" y="692696"/>
              <a:ext cx="31566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rbel" panose="020B0503020204020204" pitchFamily="34" charset="0"/>
                </a:rPr>
                <a:t>GPD: </a:t>
              </a:r>
              <a:r>
                <a:rPr lang="en-US" sz="2000" dirty="0" err="1" smtClean="0">
                  <a:latin typeface="Corbel" panose="020B0503020204020204" pitchFamily="34" charset="0"/>
                </a:rPr>
                <a:t>qqbar</a:t>
              </a:r>
              <a:r>
                <a:rPr lang="en-US" sz="2000" dirty="0" smtClean="0">
                  <a:latin typeface="Corbel" panose="020B0503020204020204" pitchFamily="34" charset="0"/>
                </a:rPr>
                <a:t> matrix element </a:t>
              </a:r>
            </a:p>
            <a:p>
              <a:r>
                <a:rPr lang="en-US" sz="2000" dirty="0" smtClean="0">
                  <a:latin typeface="Corbel" panose="020B0503020204020204" pitchFamily="34" charset="0"/>
                </a:rPr>
                <a:t>between two proton states</a:t>
              </a:r>
              <a:endParaRPr lang="en-US" sz="2000" dirty="0">
                <a:latin typeface="Corbel" panose="020B0503020204020204" pitchFamily="34" charset="0"/>
              </a:endParaRP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556792"/>
              <a:ext cx="2854539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0" y="1054154"/>
            <a:ext cx="3964126" cy="1870790"/>
            <a:chOff x="3563888" y="720342"/>
            <a:chExt cx="5023322" cy="1772554"/>
          </a:xfrm>
        </p:grpSpPr>
        <p:sp>
          <p:nvSpPr>
            <p:cNvPr id="11" name="Right Arrow 10"/>
            <p:cNvSpPr/>
            <p:nvPr/>
          </p:nvSpPr>
          <p:spPr>
            <a:xfrm>
              <a:off x="3563888" y="1339027"/>
              <a:ext cx="720080" cy="505797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6056" y="720342"/>
              <a:ext cx="35111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rbel" panose="020B0503020204020204" pitchFamily="34" charset="0"/>
                </a:rPr>
                <a:t>TDA: 3q matrix element </a:t>
              </a:r>
            </a:p>
            <a:p>
              <a:r>
                <a:rPr lang="en-US" sz="2000" dirty="0" smtClean="0">
                  <a:latin typeface="Corbel" panose="020B0503020204020204" pitchFamily="34" charset="0"/>
                </a:rPr>
                <a:t>between a proton and a meson</a:t>
              </a:r>
              <a:endParaRPr lang="en-US" sz="2000" dirty="0">
                <a:latin typeface="Corbel" panose="020B0503020204020204" pitchFamily="34" charset="0"/>
              </a:endParaRP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445146"/>
              <a:ext cx="2428875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259632" y="2844318"/>
            <a:ext cx="3828185" cy="3525861"/>
            <a:chOff x="107504" y="2280613"/>
            <a:chExt cx="5342530" cy="4388747"/>
          </a:xfrm>
        </p:grpSpPr>
        <p:sp>
          <p:nvSpPr>
            <p:cNvPr id="15" name="Down Arrow 14"/>
            <p:cNvSpPr/>
            <p:nvPr/>
          </p:nvSpPr>
          <p:spPr>
            <a:xfrm rot="3994512">
              <a:off x="4117886" y="1668545"/>
              <a:ext cx="720080" cy="194421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7504" y="2852936"/>
              <a:ext cx="3096344" cy="3816424"/>
              <a:chOff x="107504" y="2852936"/>
              <a:chExt cx="3096344" cy="3816424"/>
            </a:xfrm>
          </p:grpSpPr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065" y="3696419"/>
                <a:ext cx="2695575" cy="2828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38917" y="3033826"/>
                <a:ext cx="7344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 smtClean="0"/>
                  <a:t>JLab</a:t>
                </a:r>
                <a:endParaRPr lang="en-US" sz="2400" b="1" dirty="0" smtClean="0"/>
              </a:p>
            </p:txBody>
          </p: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6944360"/>
                  </p:ext>
                </p:extLst>
              </p:nvPr>
            </p:nvGraphicFramePr>
            <p:xfrm>
              <a:off x="1331913" y="3033713"/>
              <a:ext cx="1655762" cy="504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Equation" r:id="rId6" imgW="749160" imgH="228600" progId="Equation.3">
                      <p:embed/>
                    </p:oleObj>
                  </mc:Choice>
                  <mc:Fallback>
                    <p:oleObj name="Equation" r:id="rId6" imgW="7491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1913" y="3033713"/>
                            <a:ext cx="1655762" cy="504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Rectangle 19"/>
              <p:cNvSpPr/>
              <p:nvPr/>
            </p:nvSpPr>
            <p:spPr>
              <a:xfrm>
                <a:off x="107504" y="2852936"/>
                <a:ext cx="3096344" cy="3816424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620260" y="2627707"/>
            <a:ext cx="2973252" cy="3742473"/>
            <a:chOff x="5940152" y="2262840"/>
            <a:chExt cx="3096344" cy="4118488"/>
          </a:xfrm>
        </p:grpSpPr>
        <p:sp>
          <p:nvSpPr>
            <p:cNvPr id="22" name="Down Arrow 21"/>
            <p:cNvSpPr/>
            <p:nvPr/>
          </p:nvSpPr>
          <p:spPr>
            <a:xfrm>
              <a:off x="6775565" y="2262840"/>
              <a:ext cx="432048" cy="756954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940152" y="3113924"/>
              <a:ext cx="3096344" cy="3267404"/>
              <a:chOff x="5940152" y="3113924"/>
              <a:chExt cx="3096344" cy="3267404"/>
            </a:xfrm>
          </p:grpSpPr>
          <p:pic>
            <p:nvPicPr>
              <p:cNvPr id="24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0514" y="3499445"/>
                <a:ext cx="2647950" cy="2809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967409" y="3212976"/>
                <a:ext cx="10878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PANDA</a:t>
                </a:r>
              </a:p>
            </p:txBody>
          </p:sp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0973739"/>
                  </p:ext>
                </p:extLst>
              </p:nvPr>
            </p:nvGraphicFramePr>
            <p:xfrm>
              <a:off x="7148264" y="3167063"/>
              <a:ext cx="1600200" cy="504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name="Equation" r:id="rId9" imgW="723600" imgH="228600" progId="Equation.3">
                      <p:embed/>
                    </p:oleObj>
                  </mc:Choice>
                  <mc:Fallback>
                    <p:oleObj name="Equation" r:id="rId9" imgW="7236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48264" y="3167063"/>
                            <a:ext cx="1600200" cy="504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Rectangle 26"/>
              <p:cNvSpPr/>
              <p:nvPr/>
            </p:nvSpPr>
            <p:spPr>
              <a:xfrm>
                <a:off x="5940152" y="3113924"/>
                <a:ext cx="3096344" cy="3267404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3478314" y="4149080"/>
            <a:ext cx="2141946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Same final state as for GPD/GDA studies but different kinematic regions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3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61681"/>
            <a:ext cx="8892480" cy="5445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Mining Old Data…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25</a:t>
            </a:fld>
            <a:endParaRPr lang="en-GB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27584" y="1484784"/>
            <a:ext cx="7665686" cy="4346814"/>
            <a:chOff x="5105400" y="1282889"/>
            <a:chExt cx="3832843" cy="2173407"/>
          </a:xfrm>
          <a:effectLst/>
        </p:grpSpPr>
        <p:pic>
          <p:nvPicPr>
            <p:cNvPr id="7" name="Picture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282889"/>
              <a:ext cx="3832843" cy="2173407"/>
            </a:xfrm>
            <a:prstGeom prst="rect">
              <a:avLst/>
            </a:prstGeom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8379059" y="2874155"/>
              <a:ext cx="307741" cy="396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17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05026"/>
            <a:ext cx="556092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436096" y="4509120"/>
                <a:ext cx="2518061" cy="102784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1405</m:t>
                          </m:r>
                        </m:e>
                      </m:d>
                    </m:oMath>
                  </m:oMathPara>
                </a14:m>
                <a:endParaRPr lang="en-GB" b="0" i="1" dirty="0" smtClean="0">
                  <a:latin typeface="Cambria Math"/>
                  <a:ea typeface="Cambria Math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1405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en-GB" b="0" i="1" dirty="0" smtClean="0">
                  <a:latin typeface="Cambria Math"/>
                  <a:ea typeface="Cambria Math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  <a:ea typeface="Cambria Math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GB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4509120"/>
                <a:ext cx="2518061" cy="10278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20417" r="3529" b="9027"/>
          <a:stretch/>
        </p:blipFill>
        <p:spPr>
          <a:xfrm>
            <a:off x="3095537" y="1008084"/>
            <a:ext cx="5940622" cy="3190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Spin and Parity of the </a:t>
            </a:r>
            <a:r>
              <a:rPr lang="en-GB" dirty="0">
                <a:latin typeface="Symbol" panose="05050102010706020507" pitchFamily="18" charset="2"/>
              </a:rPr>
              <a:t>L</a:t>
            </a:r>
            <a:r>
              <a:rPr lang="en-GB" dirty="0"/>
              <a:t>(1405) Baryon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77412"/>
            <a:ext cx="4714875" cy="4762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val 7"/>
          <p:cNvSpPr/>
          <p:nvPr/>
        </p:nvSpPr>
        <p:spPr>
          <a:xfrm>
            <a:off x="1431268" y="3806262"/>
            <a:ext cx="1102659" cy="304800"/>
          </a:xfrm>
          <a:prstGeom prst="ellipse">
            <a:avLst/>
          </a:prstGeom>
          <a:solidFill>
            <a:srgbClr val="FFFFCC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23527" y="5693581"/>
            <a:ext cx="37079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K. Moriya, R. A. Schumacher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et al.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(CLAS Collaboration), 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“Spin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and Parity Measurement of the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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(1405)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Baryon.”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Phys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Rev.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Lett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112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082004 (2014).</a:t>
            </a:r>
          </a:p>
        </p:txBody>
      </p:sp>
    </p:spTree>
    <p:extLst>
      <p:ext uri="{BB962C8B-B14F-4D97-AF65-F5344CB8AC3E}">
        <p14:creationId xmlns:p14="http://schemas.microsoft.com/office/powerpoint/2010/main" val="19855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Spin and Parity of the </a:t>
            </a:r>
            <a:r>
              <a:rPr lang="en-GB" dirty="0" smtClean="0">
                <a:latin typeface="Symbol" panose="05050102010706020507" pitchFamily="18" charset="2"/>
              </a:rPr>
              <a:t>L</a:t>
            </a:r>
            <a:r>
              <a:rPr lang="en-GB" dirty="0" smtClean="0"/>
              <a:t>(1405) Baryon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19015" y="6356349"/>
            <a:ext cx="2133600" cy="365125"/>
          </a:xfrm>
        </p:spPr>
        <p:txBody>
          <a:bodyPr/>
          <a:lstStyle/>
          <a:p>
            <a:fld id="{05A1F68E-D9B4-48E7-8A4B-37009D5AC4BB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20417" r="3529" b="9027"/>
          <a:stretch/>
        </p:blipFill>
        <p:spPr>
          <a:xfrm>
            <a:off x="3201672" y="1008084"/>
            <a:ext cx="5940622" cy="3190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44261" y="3863573"/>
                <a:ext cx="3960440" cy="2371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30000"/>
                  </a:lnSpc>
                  <a:buClr>
                    <a:srgbClr val="3333FF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Corbel" panose="020B0503020204020204" pitchFamily="34" charset="0"/>
                  </a:rPr>
                  <a:t>Isotropic decay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>
                        <a:latin typeface="Symbol" panose="05050102010706020507" pitchFamily="18" charset="2"/>
                      </a:rPr>
                      <m:t>L</m:t>
                    </m:r>
                  </m:oMath>
                </a14:m>
                <a:r>
                  <a:rPr lang="en-US" sz="1600" dirty="0" smtClean="0">
                    <a:latin typeface="Corbel" panose="020B0503020204020204" pitchFamily="34" charset="0"/>
                  </a:rPr>
                  <a:t>(1405) is consistent with spin  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3333FF"/>
                        </a:solidFill>
                        <a:latin typeface="Cambria Math"/>
                      </a:rPr>
                      <m:t>𝐽</m:t>
                    </m:r>
                    <m:r>
                      <a:rPr lang="en-US" sz="1600" i="1" dirty="0" smtClean="0">
                        <a:solidFill>
                          <a:srgbClr val="3333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600" i="1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 smtClean="0">
                  <a:latin typeface="Corbel" panose="020B0503020204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Clr>
                    <a:srgbClr val="3333FF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Corbel" panose="020B0503020204020204" pitchFamily="34" charset="0"/>
                  </a:rPr>
                  <a:t>Polarization transfer to </a:t>
                </a:r>
                <a:r>
                  <a:rPr lang="en-US" sz="1600" dirty="0" smtClean="0">
                    <a:latin typeface="Symbol" panose="05050102010706020507" pitchFamily="18" charset="2"/>
                    <a:cs typeface="Aharoni" panose="02010803020104030203" pitchFamily="2" charset="-79"/>
                  </a:rPr>
                  <a:t>S</a:t>
                </a:r>
                <a:r>
                  <a:rPr lang="en-US" sz="1600" baseline="30000" dirty="0" smtClean="0">
                    <a:latin typeface="Corbel" panose="020B0503020204020204" pitchFamily="34" charset="0"/>
                  </a:rPr>
                  <a:t>+ </a:t>
                </a:r>
                <a:r>
                  <a:rPr lang="en-US" sz="1600" dirty="0" smtClean="0">
                    <a:latin typeface="Corbel" panose="020B0503020204020204" pitchFamily="34" charset="0"/>
                  </a:rPr>
                  <a:t>direction reveals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Corbel" panose="020B0503020204020204" pitchFamily="34" charset="0"/>
                  </a:rPr>
                  <a:t>  </a:t>
                </a:r>
                <a:r>
                  <a:rPr lang="en-US" sz="1600" dirty="0" smtClean="0">
                    <a:latin typeface="Corbel" panose="020B0503020204020204" pitchFamily="34" charset="0"/>
                  </a:rPr>
                  <a:t>vs</a:t>
                </a:r>
                <a:r>
                  <a:rPr lang="en-US" sz="1600" dirty="0">
                    <a:latin typeface="Corbel" panose="020B0503020204020204" pitchFamily="34" charset="0"/>
                  </a:rPr>
                  <a:t>. </a:t>
                </a:r>
                <a:r>
                  <a:rPr lang="en-US" sz="1600" dirty="0" smtClean="0"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600" baseline="30000" dirty="0" smtClean="0">
                  <a:latin typeface="Corbel" panose="020B0503020204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Clr>
                    <a:srgbClr val="3333FF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Corbel" panose="020B0503020204020204" pitchFamily="34" charset="0"/>
                  </a:rPr>
                  <a:t>Q</a:t>
                </a:r>
                <a:r>
                  <a:rPr lang="en-US" sz="1600" dirty="0" smtClean="0">
                    <a:latin typeface="Corbel" panose="020B0503020204020204" pitchFamily="34" charset="0"/>
                  </a:rPr>
                  <a:t>uark </a:t>
                </a:r>
                <a:r>
                  <a:rPr lang="en-US" sz="1600" dirty="0">
                    <a:latin typeface="Corbel" panose="020B0503020204020204" pitchFamily="34" charset="0"/>
                  </a:rPr>
                  <a:t>model expectation </a:t>
                </a:r>
                <a:r>
                  <a:rPr lang="en-US" sz="1600" dirty="0" smtClean="0">
                    <a:latin typeface="Corbel" panose="020B0503020204020204" pitchFamily="34" charset="0"/>
                  </a:rPr>
                  <a:t>confirmed</a:t>
                </a:r>
                <a:endParaRPr lang="en-US" sz="1600" baseline="30000" dirty="0">
                  <a:latin typeface="Corbel" panose="020B0503020204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Clr>
                    <a:srgbClr val="3333FF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Corbel" panose="020B0503020204020204" pitchFamily="34" charset="0"/>
                  </a:rPr>
                  <a:t>Higher spins are disfavored by the data and by theoretical expectations</a:t>
                </a:r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61" y="3863573"/>
                <a:ext cx="3960440" cy="2371547"/>
              </a:xfrm>
              <a:prstGeom prst="rect">
                <a:avLst/>
              </a:prstGeom>
              <a:blipFill rotWithShape="1">
                <a:blip r:embed="rId3"/>
                <a:stretch>
                  <a:fillRect l="-462" r="-923" b="-12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0" y="4024609"/>
            <a:ext cx="4762500" cy="2371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5563141" y="4061945"/>
                <a:ext cx="1068369" cy="374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sz="1400" b="1" i="1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 </m:t>
                      </m:r>
                      <m:sSup>
                        <m:sSupPr>
                          <m:ctrlP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e>
                        <m:sup>
                          <m: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141" y="4061945"/>
                <a:ext cx="1068369" cy="374461"/>
              </a:xfrm>
              <a:prstGeom prst="rect">
                <a:avLst/>
              </a:prstGeom>
              <a:blipFill rotWithShape="1">
                <a:blip r:embed="rId5"/>
                <a:stretch>
                  <a:fillRect t="-104839" r="-34857" b="-169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560944" y="5441834"/>
                <a:ext cx="1216222" cy="408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srgbClr val="3333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3333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𝐽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3333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𝑃</m:t>
                          </m:r>
                        </m:sup>
                      </m:sSup>
                      <m:r>
                        <a:rPr lang="en-US" sz="1400" i="1">
                          <a:solidFill>
                            <a:srgbClr val="3333FF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3333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1400" i="1">
                                  <a:solidFill>
                                    <a:srgbClr val="3333FF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rgbClr val="3333FF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rgbClr val="3333FF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US" sz="1400" i="1">
                              <a:solidFill>
                                <a:srgbClr val="3333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944" y="5441834"/>
                <a:ext cx="1216222" cy="408125"/>
              </a:xfrm>
              <a:prstGeom prst="rect">
                <a:avLst/>
              </a:prstGeom>
              <a:blipFill rotWithShape="1">
                <a:blip r:embed="rId6"/>
                <a:stretch>
                  <a:fillRect t="-89552" r="-23000" b="-1567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0" y="1124744"/>
            <a:ext cx="4054288" cy="2562310"/>
          </a:xfrm>
          <a:prstGeom prst="rect">
            <a:avLst/>
          </a:prstGeom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388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Exclusive Baryon Meson Production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28</a:t>
            </a:fld>
            <a:endParaRPr lang="en-GB"/>
          </a:p>
        </p:txBody>
      </p:sp>
      <p:sp>
        <p:nvSpPr>
          <p:cNvPr id="6" name="Right Brace 5"/>
          <p:cNvSpPr/>
          <p:nvPr/>
        </p:nvSpPr>
        <p:spPr>
          <a:xfrm>
            <a:off x="3349808" y="4551590"/>
            <a:ext cx="239713" cy="8001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79"/>
          <p:cNvGrpSpPr>
            <a:grpSpLocks/>
          </p:cNvGrpSpPr>
          <p:nvPr/>
        </p:nvGrpSpPr>
        <p:grpSpPr bwMode="auto">
          <a:xfrm>
            <a:off x="662508" y="1631383"/>
            <a:ext cx="5191125" cy="4030663"/>
            <a:chOff x="422932" y="1422403"/>
            <a:chExt cx="5190567" cy="4030931"/>
          </a:xfrm>
        </p:grpSpPr>
        <p:grpSp>
          <p:nvGrpSpPr>
            <p:cNvPr id="8" name="Group 76"/>
            <p:cNvGrpSpPr>
              <a:grpSpLocks/>
            </p:cNvGrpSpPr>
            <p:nvPr/>
          </p:nvGrpSpPr>
          <p:grpSpPr bwMode="auto">
            <a:xfrm>
              <a:off x="422932" y="1422403"/>
              <a:ext cx="5190567" cy="4030931"/>
              <a:chOff x="559947" y="1374936"/>
              <a:chExt cx="5190567" cy="4030931"/>
            </a:xfrm>
          </p:grpSpPr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1471481" y="3695348"/>
                <a:ext cx="1219200" cy="359219"/>
                <a:chOff x="3429000" y="2601684"/>
                <a:chExt cx="4093032" cy="682161"/>
              </a:xfrm>
            </p:grpSpPr>
            <p:grpSp>
              <p:nvGrpSpPr>
                <p:cNvPr id="28" name="Group 10"/>
                <p:cNvGrpSpPr>
                  <a:grpSpLocks/>
                </p:cNvGrpSpPr>
                <p:nvPr/>
              </p:nvGrpSpPr>
              <p:grpSpPr bwMode="auto">
                <a:xfrm>
                  <a:off x="3429000" y="2601684"/>
                  <a:ext cx="1364344" cy="656769"/>
                  <a:chOff x="3429000" y="2601684"/>
                  <a:chExt cx="1364344" cy="656769"/>
                </a:xfrm>
              </p:grpSpPr>
              <p:sp>
                <p:nvSpPr>
                  <p:cNvPr id="35" name="Arc 34"/>
                  <p:cNvSpPr/>
                  <p:nvPr/>
                </p:nvSpPr>
                <p:spPr>
                  <a:xfrm rot="16200000">
                    <a:off x="3446089" y="2584495"/>
                    <a:ext cx="645184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6" name="Arc 35"/>
                  <p:cNvSpPr/>
                  <p:nvPr/>
                </p:nvSpPr>
                <p:spPr>
                  <a:xfrm rot="5400000" flipV="1">
                    <a:off x="4128187" y="2596554"/>
                    <a:ext cx="645184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  <p:grpSp>
              <p:nvGrpSpPr>
                <p:cNvPr id="29" name="Group 11"/>
                <p:cNvGrpSpPr>
                  <a:grpSpLocks/>
                </p:cNvGrpSpPr>
                <p:nvPr/>
              </p:nvGrpSpPr>
              <p:grpSpPr bwMode="auto">
                <a:xfrm>
                  <a:off x="4793344" y="2616193"/>
                  <a:ext cx="1364344" cy="656769"/>
                  <a:chOff x="3429000" y="2601684"/>
                  <a:chExt cx="1364344" cy="656769"/>
                </a:xfrm>
              </p:grpSpPr>
              <p:sp>
                <p:nvSpPr>
                  <p:cNvPr id="33" name="Arc 32"/>
                  <p:cNvSpPr/>
                  <p:nvPr/>
                </p:nvSpPr>
                <p:spPr>
                  <a:xfrm rot="16200000">
                    <a:off x="3447449" y="2583553"/>
                    <a:ext cx="642168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4" name="Arc 33"/>
                  <p:cNvSpPr/>
                  <p:nvPr/>
                </p:nvSpPr>
                <p:spPr>
                  <a:xfrm rot="5400000" flipV="1">
                    <a:off x="4129547" y="2595612"/>
                    <a:ext cx="642168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  <p:grpSp>
              <p:nvGrpSpPr>
                <p:cNvPr id="30" name="Group 14"/>
                <p:cNvGrpSpPr>
                  <a:grpSpLocks/>
                </p:cNvGrpSpPr>
                <p:nvPr/>
              </p:nvGrpSpPr>
              <p:grpSpPr bwMode="auto">
                <a:xfrm>
                  <a:off x="6157688" y="2627076"/>
                  <a:ext cx="1364344" cy="656769"/>
                  <a:chOff x="3429000" y="2601684"/>
                  <a:chExt cx="1364344" cy="656769"/>
                </a:xfrm>
              </p:grpSpPr>
              <p:sp>
                <p:nvSpPr>
                  <p:cNvPr id="31" name="Arc 30"/>
                  <p:cNvSpPr/>
                  <p:nvPr/>
                </p:nvSpPr>
                <p:spPr>
                  <a:xfrm rot="16200000">
                    <a:off x="3445797" y="2583222"/>
                    <a:ext cx="645184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Arc 31"/>
                  <p:cNvSpPr/>
                  <p:nvPr/>
                </p:nvSpPr>
                <p:spPr>
                  <a:xfrm rot="5400000" flipV="1">
                    <a:off x="4127895" y="2595282"/>
                    <a:ext cx="645184" cy="682098"/>
                  </a:xfrm>
                  <a:prstGeom prst="arc">
                    <a:avLst>
                      <a:gd name="adj1" fmla="val 16200000"/>
                      <a:gd name="adj2" fmla="val 5489651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</p:grpSp>
          </p:grpSp>
          <p:cxnSp>
            <p:nvCxnSpPr>
              <p:cNvPr id="11" name="Straight Connector 10"/>
              <p:cNvCxnSpPr>
                <a:endCxn id="35" idx="0"/>
              </p:cNvCxnSpPr>
              <p:nvPr/>
            </p:nvCxnSpPr>
            <p:spPr>
              <a:xfrm flipV="1">
                <a:off x="861540" y="3865890"/>
                <a:ext cx="609534" cy="1095448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963129" y="2965717"/>
                <a:ext cx="507945" cy="943038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701255" y="3865890"/>
                <a:ext cx="0" cy="11240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842527" y="2751391"/>
                <a:ext cx="0" cy="22385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994910" y="2751391"/>
                <a:ext cx="0" cy="22385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690143" y="3132416"/>
                <a:ext cx="1295261" cy="7477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147294" y="2751391"/>
                <a:ext cx="0" cy="68584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147294" y="2965717"/>
                <a:ext cx="838110" cy="471519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8"/>
              <p:cNvSpPr txBox="1">
                <a:spLocks noChangeArrowheads="1"/>
              </p:cNvSpPr>
              <p:nvPr/>
            </p:nvSpPr>
            <p:spPr bwMode="auto">
              <a:xfrm>
                <a:off x="2565298" y="5005757"/>
                <a:ext cx="61266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/>
                  <a:t>uud</a:t>
                </a:r>
              </a:p>
            </p:txBody>
          </p:sp>
          <p:sp>
            <p:nvSpPr>
              <p:cNvPr id="20" name="TextBox 39"/>
              <p:cNvSpPr txBox="1">
                <a:spLocks noChangeArrowheads="1"/>
              </p:cNvSpPr>
              <p:nvPr/>
            </p:nvSpPr>
            <p:spPr bwMode="auto">
              <a:xfrm>
                <a:off x="2690681" y="2266181"/>
                <a:ext cx="4700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 err="1"/>
                  <a:t>ud</a:t>
                </a:r>
                <a:endParaRPr lang="en-US" altLang="en-US" sz="2000" dirty="0"/>
              </a:p>
            </p:txBody>
          </p:sp>
          <p:sp>
            <p:nvSpPr>
              <p:cNvPr id="21" name="TextBox 40"/>
              <p:cNvSpPr txBox="1">
                <a:spLocks noChangeArrowheads="1"/>
              </p:cNvSpPr>
              <p:nvPr/>
            </p:nvSpPr>
            <p:spPr bwMode="auto">
              <a:xfrm>
                <a:off x="4076415" y="2904806"/>
                <a:ext cx="3273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/>
                  <a:t>u</a:t>
                </a:r>
              </a:p>
            </p:txBody>
          </p:sp>
          <p:sp>
            <p:nvSpPr>
              <p:cNvPr id="22" name="TextBox 46"/>
              <p:cNvSpPr txBox="1">
                <a:spLocks noChangeArrowheads="1"/>
              </p:cNvSpPr>
              <p:nvPr/>
            </p:nvSpPr>
            <p:spPr bwMode="auto">
              <a:xfrm>
                <a:off x="636527" y="2624198"/>
                <a:ext cx="4122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solidFill>
                      <a:srgbClr val="C00000"/>
                    </a:solidFill>
                  </a:rPr>
                  <a:t>e</a:t>
                </a:r>
                <a:r>
                  <a:rPr lang="el-GR" altLang="en-US" sz="2000">
                    <a:solidFill>
                      <a:srgbClr val="C00000"/>
                    </a:solidFill>
                  </a:rPr>
                  <a:t>ʹ</a:t>
                </a:r>
                <a:endParaRPr lang="en-US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47"/>
              <p:cNvSpPr txBox="1">
                <a:spLocks noChangeArrowheads="1"/>
              </p:cNvSpPr>
              <p:nvPr/>
            </p:nvSpPr>
            <p:spPr bwMode="auto">
              <a:xfrm>
                <a:off x="559947" y="4989777"/>
                <a:ext cx="3273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solidFill>
                      <a:srgbClr val="C00000"/>
                    </a:solidFill>
                  </a:rPr>
                  <a:t>e</a:t>
                </a:r>
              </a:p>
            </p:txBody>
          </p:sp>
          <p:sp>
            <p:nvSpPr>
              <p:cNvPr id="24" name="Right Brace 23"/>
              <p:cNvSpPr/>
              <p:nvPr/>
            </p:nvSpPr>
            <p:spPr>
              <a:xfrm rot="20191832">
                <a:off x="4375887" y="2373540"/>
                <a:ext cx="285719" cy="73823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96530" y="2308448"/>
                <a:ext cx="953984" cy="4000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meson</a:t>
                </a:r>
              </a:p>
            </p:txBody>
          </p:sp>
          <p:sp>
            <p:nvSpPr>
              <p:cNvPr id="26" name="Right Brace 25"/>
              <p:cNvSpPr/>
              <p:nvPr/>
            </p:nvSpPr>
            <p:spPr>
              <a:xfrm rot="16200000">
                <a:off x="2809160" y="1760788"/>
                <a:ext cx="371500" cy="723822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59982" y="1374936"/>
                <a:ext cx="969859" cy="4000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baryon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362666" y="5053257"/>
              <a:ext cx="909540" cy="4000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/>
                <a:t>proton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93580" y="2411640"/>
            <a:ext cx="2743200" cy="2940050"/>
            <a:chOff x="5870604" y="2365941"/>
            <a:chExt cx="2743200" cy="294005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5870604" y="2365941"/>
              <a:ext cx="2743200" cy="29400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753254" y="2711109"/>
              <a:ext cx="7938" cy="2124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6023004" y="3169897"/>
              <a:ext cx="243840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8"/>
            <p:cNvSpPr txBox="1">
              <a:spLocks noChangeArrowheads="1"/>
            </p:cNvSpPr>
            <p:nvPr/>
          </p:nvSpPr>
          <p:spPr bwMode="auto">
            <a:xfrm>
              <a:off x="6768427" y="2711472"/>
              <a:ext cx="1566967" cy="46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Cambria Math" pitchFamily="18" charset="0"/>
                  <a:ea typeface="Cambria Math" pitchFamily="18" charset="0"/>
                  <a:cs typeface="Cambria Math" pitchFamily="18" charset="0"/>
                </a:rPr>
                <a:t>Final State</a:t>
              </a:r>
            </a:p>
          </p:txBody>
        </p:sp>
        <p:sp>
          <p:nvSpPr>
            <p:cNvPr id="42" name="TextBox 90"/>
            <p:cNvSpPr txBox="1">
              <a:spLocks noChangeArrowheads="1"/>
            </p:cNvSpPr>
            <p:nvPr/>
          </p:nvSpPr>
          <p:spPr bwMode="auto">
            <a:xfrm>
              <a:off x="7169208" y="3203991"/>
              <a:ext cx="696024" cy="46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Symbol" pitchFamily="18" charset="2"/>
                </a:rPr>
                <a:t>p</a:t>
              </a:r>
              <a:r>
                <a:rPr lang="en-US" altLang="en-US" sz="2400" baseline="30000" dirty="0"/>
                <a:t>0 </a:t>
              </a:r>
              <a:r>
                <a:rPr lang="en-US" altLang="en-US" sz="2400" dirty="0"/>
                <a:t>p</a:t>
              </a:r>
            </a:p>
          </p:txBody>
        </p:sp>
        <p:sp>
          <p:nvSpPr>
            <p:cNvPr id="43" name="TextBox 91"/>
            <p:cNvSpPr txBox="1">
              <a:spLocks noChangeArrowheads="1"/>
            </p:cNvSpPr>
            <p:nvPr/>
          </p:nvSpPr>
          <p:spPr bwMode="auto">
            <a:xfrm>
              <a:off x="7205706" y="3732503"/>
              <a:ext cx="702436" cy="46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Symbol" pitchFamily="18" charset="2"/>
                </a:rPr>
                <a:t>p</a:t>
              </a:r>
              <a:r>
                <a:rPr lang="en-US" altLang="en-US" sz="2400" baseline="30000" dirty="0"/>
                <a:t>+ </a:t>
              </a:r>
              <a:r>
                <a:rPr lang="en-US" altLang="en-US" sz="2400" dirty="0"/>
                <a:t>n</a:t>
              </a:r>
            </a:p>
          </p:txBody>
        </p:sp>
        <p:sp>
          <p:nvSpPr>
            <p:cNvPr id="44" name="TextBox 92"/>
            <p:cNvSpPr txBox="1">
              <a:spLocks noChangeArrowheads="1"/>
            </p:cNvSpPr>
            <p:nvPr/>
          </p:nvSpPr>
          <p:spPr bwMode="auto">
            <a:xfrm>
              <a:off x="7165038" y="4256827"/>
              <a:ext cx="782587" cy="46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dirty="0" smtClean="0">
                  <a:latin typeface="Symbol" pitchFamily="18" charset="2"/>
                </a:rPr>
                <a:t>K</a:t>
              </a:r>
              <a:r>
                <a:rPr lang="en-US" altLang="en-US" sz="2400" baseline="30000" dirty="0" smtClean="0">
                  <a:latin typeface="Symbol" pitchFamily="18" charset="2"/>
                </a:rPr>
                <a:t>+ </a:t>
              </a:r>
              <a:r>
                <a:rPr lang="en-US" altLang="en-US" sz="2400" dirty="0">
                  <a:latin typeface="Symbol" pitchFamily="18" charset="2"/>
                </a:rPr>
                <a:t>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6315258" y="2661042"/>
                <a:ext cx="6937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sz="2800" dirty="0" smtClean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58" y="2661042"/>
                <a:ext cx="69378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6315258" y="3269439"/>
                <a:ext cx="7158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sz="2800" dirty="0" smtClean="0"/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58" y="3269439"/>
                <a:ext cx="715837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6315258" y="3744609"/>
                <a:ext cx="723660" cy="532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sz="2800" dirty="0" smtClean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58" y="3744609"/>
                <a:ext cx="723660" cy="5327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6315258" y="4195368"/>
                <a:ext cx="6290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sz="2800" dirty="0" smtClean="0"/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58" y="4195368"/>
                <a:ext cx="62901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3122808" y="2525507"/>
                <a:ext cx="488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𝑞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808" y="2525507"/>
                <a:ext cx="488916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3859219" y="2672258"/>
                <a:ext cx="488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219" y="2672258"/>
                <a:ext cx="48891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3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 Section Ratios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29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40768"/>
            <a:ext cx="283081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1929089"/>
            <a:ext cx="137207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 smtClean="0"/>
              <a:t>K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>
                <a:latin typeface="Symbol" pitchFamily="18" charset="2"/>
              </a:rPr>
              <a:t>L/</a:t>
            </a:r>
            <a:r>
              <a:rPr lang="en-US" altLang="en-US" sz="2400" dirty="0" err="1" smtClean="0">
                <a:latin typeface="Symbol" pitchFamily="18" charset="2"/>
              </a:rPr>
              <a:t>p</a:t>
            </a:r>
            <a:r>
              <a:rPr lang="en-US" altLang="en-US" sz="2400" baseline="30000" dirty="0" err="1" smtClean="0"/>
              <a:t>+</a:t>
            </a:r>
            <a:r>
              <a:rPr lang="en-US" altLang="en-US" sz="2400" dirty="0" err="1" smtClean="0"/>
              <a:t>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09579" y="3279897"/>
            <a:ext cx="13381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en-US" sz="2800" baseline="30000" dirty="0">
                <a:solidFill>
                  <a:prstClr val="black"/>
                </a:solidFill>
                <a:latin typeface="Palatino Linotype" pitchFamily="18" charset="0"/>
              </a:rPr>
              <a:t>0</a:t>
            </a:r>
            <a:r>
              <a:rPr lang="en-US" altLang="en-US" sz="2800" dirty="0">
                <a:solidFill>
                  <a:prstClr val="black"/>
                </a:solidFill>
                <a:latin typeface="Palatino"/>
              </a:rPr>
              <a:t>p</a:t>
            </a:r>
            <a:r>
              <a:rPr lang="en-US" altLang="en-US" sz="2800" dirty="0">
                <a:solidFill>
                  <a:prstClr val="black"/>
                </a:solidFill>
                <a:latin typeface="Symbol" pitchFamily="18" charset="2"/>
              </a:rPr>
              <a:t>/</a:t>
            </a:r>
            <a:r>
              <a:rPr lang="en-US" altLang="en-US" sz="2800" dirty="0" err="1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en-US" sz="2800" baseline="30000" dirty="0" err="1">
                <a:solidFill>
                  <a:prstClr val="black"/>
                </a:solidFill>
                <a:latin typeface="Palatino Linotype" pitchFamily="18" charset="0"/>
              </a:rPr>
              <a:t>+</a:t>
            </a:r>
            <a:r>
              <a:rPr lang="en-US" altLang="en-US" sz="2800" dirty="0" err="1">
                <a:solidFill>
                  <a:prstClr val="black"/>
                </a:solidFill>
                <a:latin typeface="Palatino Linotype" pitchFamily="18" charset="0"/>
              </a:rPr>
              <a:t>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1753" y="4598121"/>
            <a:ext cx="144597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  <a:latin typeface="Palatino Linotype" pitchFamily="18" charset="0"/>
              </a:rPr>
              <a:t>K</a:t>
            </a:r>
            <a:r>
              <a:rPr lang="en-US" altLang="en-US" sz="2800" baseline="30000" dirty="0" smtClean="0">
                <a:solidFill>
                  <a:prstClr val="black"/>
                </a:solidFill>
                <a:latin typeface="Palatino Linotype" pitchFamily="18" charset="0"/>
              </a:rPr>
              <a:t>+</a:t>
            </a:r>
            <a:r>
              <a:rPr lang="en-US" altLang="en-US" sz="2800" dirty="0" smtClean="0">
                <a:solidFill>
                  <a:prstClr val="black"/>
                </a:solidFill>
                <a:latin typeface="Symbol" pitchFamily="18" charset="2"/>
              </a:rPr>
              <a:t>L/p</a:t>
            </a:r>
            <a:r>
              <a:rPr lang="en-US" altLang="en-US" sz="2800" baseline="30000" dirty="0" smtClean="0">
                <a:solidFill>
                  <a:prstClr val="black"/>
                </a:solidFill>
                <a:latin typeface="Palatino Linotype" pitchFamily="18" charset="0"/>
              </a:rPr>
              <a:t>0</a:t>
            </a:r>
            <a:r>
              <a:rPr lang="en-US" altLang="en-US" sz="2800" dirty="0" smtClean="0">
                <a:solidFill>
                  <a:prstClr val="black"/>
                </a:solidFill>
                <a:latin typeface="Palatino Linotype" pitchFamily="18" charset="0"/>
              </a:rPr>
              <a:t>p</a:t>
            </a:r>
            <a:endParaRPr lang="en-US" altLang="en-US" sz="2800" dirty="0">
              <a:solidFill>
                <a:prstClr val="black"/>
              </a:solidFill>
              <a:latin typeface="Palatino"/>
              <a:sym typeface="Wingdings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4400" y="1985322"/>
            <a:ext cx="941611" cy="8186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  <a:latin typeface="Palatino Linotype" pitchFamily="18" charset="0"/>
                <a:sym typeface="Wingdings" pitchFamily="2" charset="2"/>
              </a:rPr>
              <a:t>.19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r>
              <a:rPr lang="en-US" altLang="en-US" sz="1600" dirty="0" smtClean="0">
                <a:solidFill>
                  <a:prstClr val="black"/>
                </a:solidFill>
                <a:latin typeface="Palatino Linotype" pitchFamily="18" charset="0"/>
                <a:sym typeface="Wingdings" pitchFamily="2" charset="2"/>
              </a:rPr>
              <a:t>+/- .03</a:t>
            </a:r>
            <a:endParaRPr lang="en-US" altLang="en-US" sz="1600" dirty="0">
              <a:solidFill>
                <a:prstClr val="black"/>
              </a:solidFill>
              <a:latin typeface="Symbol" panose="05050102010706020507" pitchFamily="18" charset="2"/>
              <a:sym typeface="Wingdings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400" y="3103548"/>
            <a:ext cx="941611" cy="8186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  <a:latin typeface="Palatino Linotype" pitchFamily="18" charset="0"/>
                <a:sym typeface="Wingdings" pitchFamily="2" charset="2"/>
              </a:rPr>
              <a:t>.43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r>
              <a:rPr lang="en-US" altLang="en-US" sz="1600" dirty="0" smtClean="0">
                <a:solidFill>
                  <a:prstClr val="black"/>
                </a:solidFill>
                <a:latin typeface="Palatino Linotype" pitchFamily="18" charset="0"/>
                <a:sym typeface="Wingdings" pitchFamily="2" charset="2"/>
              </a:rPr>
              <a:t>+/- .09</a:t>
            </a:r>
            <a:endParaRPr lang="en-US" altLang="en-US" sz="1600" dirty="0">
              <a:solidFill>
                <a:prstClr val="black"/>
              </a:solidFill>
              <a:latin typeface="Symbol" panose="05050102010706020507" pitchFamily="18" charset="2"/>
              <a:sym typeface="Wingdings" pitchFamily="2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4400" y="4482405"/>
            <a:ext cx="941611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en-US" altLang="en-US" sz="28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itchFamily="2" charset="2"/>
              </a:rPr>
              <a:t>.50 </a:t>
            </a:r>
            <a:r>
              <a:rPr lang="en-US" altLang="en-US" sz="1600" dirty="0" smtClean="0">
                <a:solidFill>
                  <a:prstClr val="black"/>
                </a:solidFill>
                <a:latin typeface="Palatino Linotype" panose="02040502050505030304" pitchFamily="18" charset="0"/>
                <a:sym typeface="Wingdings" pitchFamily="2" charset="2"/>
              </a:rPr>
              <a:t>+/- .12</a:t>
            </a:r>
            <a:endParaRPr lang="en-US" altLang="en-US" sz="1600" dirty="0">
              <a:solidFill>
                <a:prstClr val="black"/>
              </a:solidFill>
              <a:latin typeface="Palatino Linotype" panose="02040502050505030304" pitchFamily="18" charset="0"/>
              <a:sym typeface="Wingdings" pitchFamily="2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86798" y="2261447"/>
            <a:ext cx="36576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86798" y="3357901"/>
            <a:ext cx="36576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86798" y="4744015"/>
            <a:ext cx="36576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/>
          <p:cNvSpPr txBox="1">
            <a:spLocks/>
          </p:cNvSpPr>
          <p:nvPr/>
        </p:nvSpPr>
        <p:spPr>
          <a:xfrm>
            <a:off x="1423723" y="5993785"/>
            <a:ext cx="6391064" cy="3770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C00000"/>
                </a:solidFill>
                <a:latin typeface="Corbel" panose="020B0503020204020204" pitchFamily="34" charset="0"/>
              </a:rPr>
              <a:t>*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 M.D.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Mestayer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K. Park et al. (CLAS Collaboration) Phys. Rev.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Lett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. 113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15204 (2014).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Published 10 October 2014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  Illustration by </a:t>
            </a:r>
            <a:r>
              <a:rPr lang="sv-SE" dirty="0">
                <a:solidFill>
                  <a:srgbClr val="0000CC"/>
                </a:solidFill>
                <a:latin typeface="Corbel" panose="020B0503020204020204" pitchFamily="34" charset="0"/>
              </a:rPr>
              <a:t>Kandice </a:t>
            </a:r>
            <a:r>
              <a:rPr lang="sv-SE" dirty="0" smtClean="0">
                <a:solidFill>
                  <a:srgbClr val="0000CC"/>
                </a:solidFill>
                <a:latin typeface="Corbel" panose="020B0503020204020204" pitchFamily="34" charset="0"/>
              </a:rPr>
              <a:t>Carter, Joanna Korolyshyn</a:t>
            </a:r>
            <a:r>
              <a:rPr lang="sv-SE" dirty="0" smtClean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Physics Questions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6087" y="3615601"/>
            <a:ext cx="3316938" cy="27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SSMcover1280x1024lattice"/>
          <p:cNvPicPr>
            <a:picLocks noChangeAspect="1" noChangeArrowheads="1"/>
          </p:cNvPicPr>
          <p:nvPr/>
        </p:nvPicPr>
        <p:blipFill>
          <a:blip r:embed="rId3" cstate="print"/>
          <a:srcRect t="6697"/>
          <a:stretch>
            <a:fillRect/>
          </a:stretch>
        </p:blipFill>
        <p:spPr bwMode="auto">
          <a:xfrm>
            <a:off x="6300192" y="1141690"/>
            <a:ext cx="2527069" cy="188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nHadronL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11" y="3027955"/>
            <a:ext cx="4335780" cy="3364230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90" y="1618047"/>
            <a:ext cx="3008313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2494" y="1183525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Generation of Mass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16818" y="1141690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Confinement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38392" y="3120623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Nucleon Spin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804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“Strangeness Suppression”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60293"/>
            <a:ext cx="3810000" cy="381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42065" y="3435872"/>
            <a:ext cx="4010628" cy="2046035"/>
          </a:xfrm>
          <a:prstGeom prst="rect">
            <a:avLst/>
          </a:prstGeom>
          <a:solidFill>
            <a:srgbClr val="D2D1E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PRL Editors' Suggestion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1800" dirty="0" smtClean="0">
              <a:solidFill>
                <a:prstClr val="black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“Strange quark–anti-quark pairs are less likely to be produced in </a:t>
            </a:r>
            <a:r>
              <a:rPr lang="en-US" sz="1800" dirty="0" err="1" smtClean="0">
                <a:solidFill>
                  <a:prstClr val="black"/>
                </a:solidFill>
              </a:rPr>
              <a:t>hadronic</a:t>
            </a:r>
            <a:r>
              <a:rPr lang="en-US" sz="1800" dirty="0" smtClean="0">
                <a:solidFill>
                  <a:prstClr val="black"/>
                </a:solidFill>
              </a:rPr>
              <a:t> collisions than their light quark counterparts, providing insight into color confinement in QCD.”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1423723" y="5993785"/>
            <a:ext cx="6391064" cy="3770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C00000"/>
                </a:solidFill>
                <a:latin typeface="Corbel" panose="020B0503020204020204" pitchFamily="34" charset="0"/>
              </a:rPr>
              <a:t>*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 M.D.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Mestayer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K. Park et al. (CLAS Collaboration) Phys. Rev.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Lett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. 113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15204 (2014).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Published 10 October 2014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  Illustration by </a:t>
            </a:r>
            <a:r>
              <a:rPr lang="sv-SE" dirty="0">
                <a:solidFill>
                  <a:srgbClr val="0000CC"/>
                </a:solidFill>
                <a:latin typeface="Corbel" panose="020B0503020204020204" pitchFamily="34" charset="0"/>
              </a:rPr>
              <a:t>Kandice </a:t>
            </a:r>
            <a:r>
              <a:rPr lang="sv-SE" dirty="0" smtClean="0">
                <a:solidFill>
                  <a:srgbClr val="0000CC"/>
                </a:solidFill>
                <a:latin typeface="Corbel" panose="020B0503020204020204" pitchFamily="34" charset="0"/>
              </a:rPr>
              <a:t>Carter, Joanna Korolyshyn</a:t>
            </a:r>
            <a:r>
              <a:rPr lang="sv-SE" dirty="0" smtClean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0944443"/>
                  </p:ext>
                </p:extLst>
              </p:nvPr>
            </p:nvGraphicFramePr>
            <p:xfrm>
              <a:off x="4651098" y="1196752"/>
              <a:ext cx="4392562" cy="18551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6922"/>
                    <a:gridCol w="1368152"/>
                    <a:gridCol w="1487488"/>
                  </a:tblGrid>
                  <a:tr h="2883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Ratio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/>
                                </a:rPr>
                                <m:t> /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/>
                                </a:rPr>
                                <m:t> /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acc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/>
                            <a:t>K</a:t>
                          </a:r>
                          <a:r>
                            <a:rPr lang="en-US" altLang="en-US" sz="1800" baseline="30000" dirty="0" smtClean="0"/>
                            <a:t>+</a:t>
                          </a:r>
                          <a:r>
                            <a:rPr lang="en-US" altLang="en-US" sz="1800" dirty="0" smtClean="0">
                              <a:latin typeface="Symbol" pitchFamily="18" charset="2"/>
                            </a:rPr>
                            <a:t>L/</a:t>
                          </a:r>
                          <a:r>
                            <a:rPr lang="en-US" altLang="en-US" sz="1800" dirty="0" err="1" smtClean="0"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err="1" smtClean="0"/>
                            <a:t>+</a:t>
                          </a:r>
                          <a:r>
                            <a:rPr lang="en-US" altLang="en-US" sz="1800" dirty="0" err="1" smtClean="0"/>
                            <a:t>n</a:t>
                          </a:r>
                          <a:endParaRPr lang="en-US" sz="1800" dirty="0" smtClean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0.19 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K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L/p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p  </a:t>
                          </a:r>
                          <a:r>
                            <a:rPr lang="en-US" altLang="en-US" sz="1800" b="1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“a”</a:t>
                          </a:r>
                          <a:endParaRPr lang="en-US" altLang="en-US" sz="1800" b="1" dirty="0" smtClean="0">
                            <a:solidFill>
                              <a:prstClr val="black"/>
                            </a:solidFill>
                            <a:latin typeface="+mn-lt"/>
                            <a:sym typeface="Wingdings" pitchFamily="2" charset="2"/>
                          </a:endParaRPr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0.22 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±0.07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K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L/p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p  </a:t>
                          </a:r>
                          <a:r>
                            <a:rPr lang="en-US" altLang="en-US" sz="1800" b="1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“b”</a:t>
                          </a:r>
                          <a:endParaRPr lang="en-US" altLang="en-US" sz="1800" b="1" dirty="0" smtClean="0">
                            <a:solidFill>
                              <a:prstClr val="black"/>
                            </a:solidFill>
                            <a:latin typeface="+mn-lt"/>
                            <a:sym typeface="Wingdings" pitchFamily="2" charset="2"/>
                          </a:endParaRPr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0.28 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±0.07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/</a:t>
                          </a:r>
                          <a:r>
                            <a:rPr lang="en-US" altLang="en-US" sz="1800" dirty="0" err="1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err="1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err="1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n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0.74 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±0.18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0944443"/>
                  </p:ext>
                </p:extLst>
              </p:nvPr>
            </p:nvGraphicFramePr>
            <p:xfrm>
              <a:off x="4651098" y="1196752"/>
              <a:ext cx="4392562" cy="18551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6922"/>
                    <a:gridCol w="1368152"/>
                    <a:gridCol w="1487488"/>
                  </a:tblGrid>
                  <a:tr h="37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Ratio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2444" t="-8197" r="-10844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95902" t="-8197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/>
                            <a:t>K</a:t>
                          </a:r>
                          <a:r>
                            <a:rPr lang="en-US" altLang="en-US" sz="1800" baseline="30000" dirty="0" smtClean="0"/>
                            <a:t>+</a:t>
                          </a:r>
                          <a:r>
                            <a:rPr lang="en-US" altLang="en-US" sz="1800" dirty="0" smtClean="0">
                              <a:latin typeface="Symbol" pitchFamily="18" charset="2"/>
                            </a:rPr>
                            <a:t>L/</a:t>
                          </a:r>
                          <a:r>
                            <a:rPr lang="en-US" altLang="en-US" sz="1800" dirty="0" err="1" smtClean="0"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err="1" smtClean="0"/>
                            <a:t>+</a:t>
                          </a:r>
                          <a:r>
                            <a:rPr lang="en-US" altLang="en-US" sz="1800" dirty="0" err="1" smtClean="0"/>
                            <a:t>n</a:t>
                          </a:r>
                          <a:endParaRPr lang="en-US" sz="1800" dirty="0" smtClean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2444" t="-108197" r="-108444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K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L/p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p  </a:t>
                          </a:r>
                          <a:r>
                            <a:rPr lang="en-US" altLang="en-US" sz="1800" b="1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“a”</a:t>
                          </a:r>
                          <a:endParaRPr lang="en-US" altLang="en-US" sz="1800" b="1" dirty="0" smtClean="0">
                            <a:solidFill>
                              <a:prstClr val="black"/>
                            </a:solidFill>
                            <a:latin typeface="+mn-lt"/>
                            <a:sym typeface="Wingdings" pitchFamily="2" charset="2"/>
                          </a:endParaRPr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2444" t="-208197" r="-108444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K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L/p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p  </a:t>
                          </a:r>
                          <a:r>
                            <a:rPr lang="en-US" altLang="en-US" sz="1800" b="1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“b”</a:t>
                          </a:r>
                          <a:endParaRPr lang="en-US" altLang="en-US" sz="1800" b="1" dirty="0" smtClean="0">
                            <a:solidFill>
                              <a:prstClr val="black"/>
                            </a:solidFill>
                            <a:latin typeface="+mn-lt"/>
                            <a:sym typeface="Wingdings" pitchFamily="2" charset="2"/>
                          </a:endParaRPr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12444" t="-308197" r="-108444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ADABC9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0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</a:t>
                          </a:r>
                          <a:r>
                            <a:rPr lang="en-US" altLang="en-US" sz="1800" dirty="0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/</a:t>
                          </a:r>
                          <a:r>
                            <a:rPr lang="en-US" altLang="en-US" sz="1800" dirty="0" err="1" smtClean="0">
                              <a:solidFill>
                                <a:prstClr val="black"/>
                              </a:solidFill>
                              <a:latin typeface="Symbol" pitchFamily="18" charset="2"/>
                            </a:rPr>
                            <a:t>p</a:t>
                          </a:r>
                          <a:r>
                            <a:rPr lang="en-US" altLang="en-US" sz="1800" baseline="30000" dirty="0" err="1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+</a:t>
                          </a:r>
                          <a:r>
                            <a:rPr lang="en-US" altLang="en-US" sz="1800" dirty="0" err="1" smtClean="0">
                              <a:solidFill>
                                <a:prstClr val="black"/>
                              </a:solidFill>
                              <a:latin typeface="Palatino Linotype" pitchFamily="18" charset="0"/>
                            </a:rPr>
                            <a:t>n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D2D1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95902" t="-408197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625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np and pp correlations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5536" y="5733256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anose="020B0503020204020204" pitchFamily="34" charset="0"/>
              </a:rPr>
              <a:t>O. Hen </a:t>
            </a:r>
            <a:r>
              <a:rPr lang="en-US" sz="1200" i="1" dirty="0" smtClean="0">
                <a:latin typeface="Corbel" panose="020B0503020204020204" pitchFamily="34" charset="0"/>
              </a:rPr>
              <a:t>et al., </a:t>
            </a:r>
            <a:r>
              <a:rPr lang="en-US" sz="1200" dirty="0" smtClean="0">
                <a:latin typeface="Corbel" panose="020B0503020204020204" pitchFamily="34" charset="0"/>
              </a:rPr>
              <a:t>Science </a:t>
            </a:r>
            <a:r>
              <a:rPr lang="en-US" sz="1200" b="1" dirty="0" smtClean="0">
                <a:latin typeface="Corbel" panose="020B0503020204020204" pitchFamily="34" charset="0"/>
              </a:rPr>
              <a:t>346</a:t>
            </a:r>
            <a:r>
              <a:rPr lang="en-US" sz="1200" dirty="0" smtClean="0">
                <a:latin typeface="Corbel" panose="020B0503020204020204" pitchFamily="34" charset="0"/>
              </a:rPr>
              <a:t> (2014) 614, </a:t>
            </a:r>
            <a:r>
              <a:rPr lang="en-US" sz="1200" i="1" dirty="0" smtClean="0">
                <a:latin typeface="Corbel" panose="020B0503020204020204" pitchFamily="34" charset="0"/>
              </a:rPr>
              <a:t>doi:10.1126/science.1256785 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b="1" dirty="0">
                <a:latin typeface="Corbel" panose="020B0503020204020204" pitchFamily="34" charset="0"/>
              </a:rPr>
              <a:t>The Jefferson Lab</a:t>
            </a:r>
            <a:r>
              <a:rPr lang="en-US" sz="1200" b="1" dirty="0" smtClean="0">
                <a:latin typeface="Corbel" panose="020B0503020204020204" pitchFamily="34" charset="0"/>
              </a:rPr>
              <a:t> CLAS Collaboration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dirty="0" smtClean="0">
                <a:latin typeface="Corbel" panose="020B0503020204020204" pitchFamily="34" charset="0"/>
              </a:rPr>
              <a:t>Selected for Science Express (16 October 2014)</a:t>
            </a:r>
            <a:endParaRPr lang="en-US" sz="1200" dirty="0">
              <a:latin typeface="Corbel" panose="020B0503020204020204" pitchFamily="34" charset="0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76140" y="1203737"/>
            <a:ext cx="4599412" cy="2608088"/>
            <a:chOff x="5105400" y="1282889"/>
            <a:chExt cx="3832843" cy="2173407"/>
          </a:xfrm>
        </p:grpSpPr>
        <p:pic>
          <p:nvPicPr>
            <p:cNvPr id="18" name="Picture 1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282889"/>
              <a:ext cx="3832843" cy="2173407"/>
            </a:xfrm>
            <a:prstGeom prst="rect">
              <a:avLst/>
            </a:prstGeom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9" name="Rectangle 18"/>
            <p:cNvSpPr/>
            <p:nvPr/>
          </p:nvSpPr>
          <p:spPr>
            <a:xfrm>
              <a:off x="8379059" y="2874155"/>
              <a:ext cx="307741" cy="396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317671" y="1959286"/>
                <a:ext cx="1799210" cy="11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𝑅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latin typeface="Cambria Math"/>
                                </a:rPr>
                                <m:t>𝑝𝑝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/>
                                </a:rPr>
                                <m:t>𝑝𝑝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671" y="1959286"/>
                <a:ext cx="1799210" cy="11539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809" y="3969930"/>
            <a:ext cx="4719180" cy="1676400"/>
          </a:xfrm>
          <a:prstGeom prst="rect">
            <a:avLst/>
          </a:prstGeom>
          <a:effectLst>
            <a:outerShdw blurRad="1397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>
            <a:off x="5506448" y="1293641"/>
            <a:ext cx="247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Evaluate double ratio of </a:t>
            </a:r>
          </a:p>
          <a:p>
            <a:r>
              <a:rPr lang="en-GB" dirty="0" smtClean="0"/>
              <a:t>cross sections: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67545" y="4346465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Estimate ratio of np/pp in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Found to be independent of momentum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Momentum Inversion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32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98454" y="2366769"/>
            <a:ext cx="4253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orbel" panose="020B0503020204020204" pitchFamily="34" charset="0"/>
              </a:rPr>
              <a:t>Findings: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np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smtClean="0">
                <a:latin typeface="Corbel" panose="020B0503020204020204" pitchFamily="34" charset="0"/>
              </a:rPr>
              <a:t>pairs </a:t>
            </a:r>
            <a:r>
              <a:rPr lang="en-US" dirty="0" smtClean="0">
                <a:latin typeface="Corbel" panose="020B0503020204020204" pitchFamily="34" charset="0"/>
              </a:rPr>
              <a:t>dominate high momentum tail, </a:t>
            </a:r>
            <a:r>
              <a:rPr lang="en-US" b="1" dirty="0" smtClean="0">
                <a:latin typeface="Corbel" panose="020B0503020204020204" pitchFamily="34" charset="0"/>
              </a:rPr>
              <a:t>even in neutron-rich heavy nuclei. </a:t>
            </a:r>
            <a:endParaRPr lang="en-US" b="1" dirty="0" smtClean="0">
              <a:latin typeface="Corbel" panose="020B05030202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average proton momentum is increased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implications for nuclear equation-of-state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possible universal </a:t>
            </a:r>
            <a:r>
              <a:rPr lang="en-US" dirty="0" err="1" smtClean="0">
                <a:latin typeface="Corbel" panose="020B0503020204020204" pitchFamily="34" charset="0"/>
              </a:rPr>
              <a:t>behaviour</a:t>
            </a:r>
            <a:r>
              <a:rPr lang="en-US" dirty="0" smtClean="0">
                <a:latin typeface="Corbel" panose="020B0503020204020204" pitchFamily="34" charset="0"/>
              </a:rPr>
              <a:t> in imbalanced Fermi systems</a:t>
            </a:r>
            <a:endParaRPr lang="en-US" dirty="0" smtClean="0">
              <a:latin typeface="Corbel" panose="020B05030202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29200" y="2083021"/>
            <a:ext cx="3778251" cy="2875820"/>
            <a:chOff x="5105400" y="3548265"/>
            <a:chExt cx="3778251" cy="2875820"/>
          </a:xfrm>
        </p:grpSpPr>
        <p:pic>
          <p:nvPicPr>
            <p:cNvPr id="14" name="Picture 13" descr="dancin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5400" y="3548265"/>
              <a:ext cx="3778251" cy="2875820"/>
            </a:xfrm>
            <a:prstGeom prst="rect">
              <a:avLst/>
            </a:prstGeom>
            <a:effectLst>
              <a:outerShdw blurRad="114300" dist="139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Rectangle 14"/>
            <p:cNvSpPr/>
            <p:nvPr/>
          </p:nvSpPr>
          <p:spPr>
            <a:xfrm>
              <a:off x="7561610" y="4353636"/>
              <a:ext cx="1009184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39550" y="5037158"/>
              <a:ext cx="1197978" cy="900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5536" y="5733256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anose="020B0503020204020204" pitchFamily="34" charset="0"/>
              </a:rPr>
              <a:t>O. Hen </a:t>
            </a:r>
            <a:r>
              <a:rPr lang="en-US" sz="1200" i="1" dirty="0" smtClean="0">
                <a:latin typeface="Corbel" panose="020B0503020204020204" pitchFamily="34" charset="0"/>
              </a:rPr>
              <a:t>et al., </a:t>
            </a:r>
            <a:r>
              <a:rPr lang="en-US" sz="1200" dirty="0" smtClean="0">
                <a:latin typeface="Corbel" panose="020B0503020204020204" pitchFamily="34" charset="0"/>
              </a:rPr>
              <a:t>Science </a:t>
            </a:r>
            <a:r>
              <a:rPr lang="en-US" sz="1200" b="1" dirty="0" smtClean="0">
                <a:latin typeface="Corbel" panose="020B0503020204020204" pitchFamily="34" charset="0"/>
              </a:rPr>
              <a:t>346</a:t>
            </a:r>
            <a:r>
              <a:rPr lang="en-US" sz="1200" dirty="0" smtClean="0">
                <a:latin typeface="Corbel" panose="020B0503020204020204" pitchFamily="34" charset="0"/>
              </a:rPr>
              <a:t> (2014) 614, </a:t>
            </a:r>
            <a:r>
              <a:rPr lang="en-US" sz="1200" i="1" dirty="0" smtClean="0">
                <a:latin typeface="Corbel" panose="020B0503020204020204" pitchFamily="34" charset="0"/>
              </a:rPr>
              <a:t>doi:10.1126/science.1256785 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b="1" dirty="0">
                <a:latin typeface="Corbel" panose="020B0503020204020204" pitchFamily="34" charset="0"/>
              </a:rPr>
              <a:t>The Jefferson Lab</a:t>
            </a:r>
            <a:r>
              <a:rPr lang="en-US" sz="1200" b="1" dirty="0" smtClean="0">
                <a:latin typeface="Corbel" panose="020B0503020204020204" pitchFamily="34" charset="0"/>
              </a:rPr>
              <a:t> CLAS Collaboration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dirty="0" smtClean="0">
                <a:latin typeface="Corbel" panose="020B0503020204020204" pitchFamily="34" charset="0"/>
              </a:rPr>
              <a:t>Selected for Science Express (16 October 2014)</a:t>
            </a:r>
            <a:endParaRPr 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Engagement in CLAS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27584" y="1700808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Informal Collaboration: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Preparation of common analysis tools (e.g. HASPECT,…)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Joint funding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Joint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Cross membership of review committees</a:t>
            </a:r>
          </a:p>
          <a:p>
            <a:endParaRPr lang="en-GB" dirty="0"/>
          </a:p>
          <a:p>
            <a:r>
              <a:rPr lang="en-GB" dirty="0" smtClean="0"/>
              <a:t>Limited Membership: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analysis (unstudied channel / physics topic, previous run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Training</a:t>
            </a:r>
          </a:p>
          <a:p>
            <a:endParaRPr lang="en-GB" dirty="0"/>
          </a:p>
          <a:p>
            <a:r>
              <a:rPr lang="en-GB" dirty="0" smtClean="0"/>
              <a:t>Full Membership: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Substantial input to hardware / software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articipation in development of physics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MoU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3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 Meson Decay Working Group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39552" y="1556792"/>
            <a:ext cx="7200800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Started from </a:t>
            </a:r>
            <a:r>
              <a:rPr lang="en-GB" dirty="0" err="1">
                <a:latin typeface="Corbel" panose="020B0503020204020204" pitchFamily="34" charset="0"/>
              </a:rPr>
              <a:t>MesonNet</a:t>
            </a:r>
            <a:r>
              <a:rPr lang="en-GB" dirty="0">
                <a:latin typeface="Corbel" panose="020B0503020204020204" pitchFamily="34" charset="0"/>
              </a:rPr>
              <a:t> project (network initiative in HP3 involving </a:t>
            </a:r>
            <a:r>
              <a:rPr lang="en-GB" dirty="0" err="1" smtClean="0">
                <a:latin typeface="Corbel" panose="020B0503020204020204" pitchFamily="34" charset="0"/>
              </a:rPr>
              <a:t>Juelich</a:t>
            </a:r>
            <a:r>
              <a:rPr lang="en-GB" dirty="0">
                <a:latin typeface="Corbel" panose="020B0503020204020204" pitchFamily="34" charset="0"/>
              </a:rPr>
              <a:t>, LNF, GSI, Bonn, Uppsala)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CLAS involvement via the Light Meson Decay </a:t>
            </a:r>
            <a:r>
              <a:rPr lang="en-GB" dirty="0" smtClean="0">
                <a:latin typeface="Corbel" panose="020B0503020204020204" pitchFamily="34" charset="0"/>
              </a:rPr>
              <a:t>CLAS Approved Analysis</a:t>
            </a:r>
            <a:endParaRPr lang="en-GB" dirty="0">
              <a:latin typeface="Corbel" panose="020B0503020204020204" pitchFamily="34" charset="0"/>
            </a:endParaRP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Interest in theoretical communities (EU and US)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New students and </a:t>
            </a:r>
            <a:r>
              <a:rPr lang="en-GB" dirty="0" smtClean="0">
                <a:latin typeface="Corbel" panose="020B0503020204020204" pitchFamily="34" charset="0"/>
              </a:rPr>
              <a:t>staff involved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 smtClean="0">
                <a:latin typeface="Corbel" panose="020B0503020204020204" pitchFamily="34" charset="0"/>
              </a:rPr>
              <a:t>Limited CLAS membership</a:t>
            </a:r>
            <a:endParaRPr lang="en-GB" dirty="0">
              <a:latin typeface="Corbel" panose="020B0503020204020204" pitchFamily="34" charset="0"/>
            </a:endParaRP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Regular meetings and presentations</a:t>
            </a:r>
            <a:endParaRPr lang="en-GB" dirty="0">
              <a:latin typeface="Corbel" panose="020B0503020204020204" pitchFamily="34" charset="0"/>
            </a:endParaRPr>
          </a:p>
        </p:txBody>
      </p:sp>
      <p:pic>
        <p:nvPicPr>
          <p:cNvPr id="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3204" y="2996952"/>
            <a:ext cx="4603750" cy="33210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24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HASPECT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35696" y="1844824"/>
            <a:ext cx="64807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 err="1">
                <a:latin typeface="Corbel" panose="020B0503020204020204" pitchFamily="34" charset="0"/>
              </a:rPr>
              <a:t>HAdron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dirty="0" err="1">
                <a:latin typeface="Corbel" panose="020B0503020204020204" pitchFamily="34" charset="0"/>
              </a:rPr>
              <a:t>SPEctroscopy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dirty="0" err="1" smtClean="0">
                <a:latin typeface="Corbel" panose="020B0503020204020204" pitchFamily="34" charset="0"/>
              </a:rPr>
              <a:t>CenTer</a:t>
            </a:r>
            <a:endParaRPr lang="en-GB" dirty="0" smtClean="0">
              <a:latin typeface="Corbel" panose="020B0503020204020204" pitchFamily="34" charset="0"/>
            </a:endParaRP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 smtClean="0">
                <a:latin typeface="Corbel" panose="020B0503020204020204" pitchFamily="34" charset="0"/>
              </a:rPr>
              <a:t>Based at INFN  </a:t>
            </a:r>
            <a:r>
              <a:rPr lang="en-GB" dirty="0" err="1" smtClean="0">
                <a:latin typeface="Corbel" panose="020B0503020204020204" pitchFamily="34" charset="0"/>
              </a:rPr>
              <a:t>Genova</a:t>
            </a:r>
            <a:endParaRPr lang="en-GB" dirty="0">
              <a:latin typeface="Corbel" panose="020B0503020204020204" pitchFamily="34" charset="0"/>
            </a:endParaRP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 smtClean="0">
                <a:latin typeface="Corbel" panose="020B0503020204020204" pitchFamily="34" charset="0"/>
              </a:rPr>
              <a:t>Jefferson Lab Physics Analysis </a:t>
            </a:r>
            <a:r>
              <a:rPr lang="en-GB" dirty="0" err="1" smtClean="0">
                <a:latin typeface="Corbel" panose="020B0503020204020204" pitchFamily="34" charset="0"/>
              </a:rPr>
              <a:t>Center</a:t>
            </a:r>
            <a:r>
              <a:rPr lang="en-GB" dirty="0" smtClean="0">
                <a:latin typeface="Corbel" panose="020B0503020204020204" pitchFamily="34" charset="0"/>
              </a:rPr>
              <a:t> (JPAC) </a:t>
            </a:r>
            <a:r>
              <a:rPr lang="en-GB" dirty="0">
                <a:latin typeface="Corbel" panose="020B0503020204020204" pitchFamily="34" charset="0"/>
              </a:rPr>
              <a:t>direct involvement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Theoretical contributions from EU/US groups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New analysis using CLAS data and </a:t>
            </a:r>
            <a:r>
              <a:rPr lang="en-GB" dirty="0" smtClean="0">
                <a:latin typeface="Corbel" panose="020B0503020204020204" pitchFamily="34" charset="0"/>
              </a:rPr>
              <a:t>contributions </a:t>
            </a:r>
            <a:r>
              <a:rPr lang="en-GB" dirty="0">
                <a:latin typeface="Corbel" panose="020B0503020204020204" pitchFamily="34" charset="0"/>
              </a:rPr>
              <a:t>from PANDA Collaboration (tools, analysis procedures …)</a:t>
            </a: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Search for CLAS12/PANDA common </a:t>
            </a:r>
            <a:r>
              <a:rPr lang="en-GB" dirty="0" smtClean="0">
                <a:latin typeface="Corbel" panose="020B0503020204020204" pitchFamily="34" charset="0"/>
              </a:rPr>
              <a:t>interests</a:t>
            </a:r>
            <a:endParaRPr lang="en-GB" dirty="0">
              <a:latin typeface="Corbel" panose="020B0503020204020204" pitchFamily="34" charset="0"/>
            </a:endParaRPr>
          </a:p>
          <a:p>
            <a:pPr marL="355599" lvl="0" indent="-355599" defTabSz="457200">
              <a:spcBef>
                <a:spcPts val="1000"/>
              </a:spcBef>
              <a:buSzPct val="100000"/>
              <a:buChar char="✴"/>
              <a:defRPr b="0">
                <a:solidFill>
                  <a:srgbClr val="000000"/>
                </a:solidFill>
              </a:defRPr>
            </a:pPr>
            <a:r>
              <a:rPr lang="en-GB" dirty="0">
                <a:latin typeface="Corbel" panose="020B0503020204020204" pitchFamily="34" charset="0"/>
              </a:rPr>
              <a:t>Regular meetings and joint </a:t>
            </a:r>
            <a:r>
              <a:rPr lang="en-GB" dirty="0" smtClean="0">
                <a:latin typeface="Corbel" panose="020B0503020204020204" pitchFamily="34" charset="0"/>
              </a:rPr>
              <a:t>workshops (ATHOS / PWA)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36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251520" y="1118153"/>
            <a:ext cx="8892480" cy="5191167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sp>
        <p:nvSpPr>
          <p:cNvPr id="7" name="TextBox 6"/>
          <p:cNvSpPr txBox="1"/>
          <p:nvPr/>
        </p:nvSpPr>
        <p:spPr>
          <a:xfrm>
            <a:off x="1219428" y="3573016"/>
            <a:ext cx="7776864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JLab</a:t>
            </a: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 12 </a:t>
            </a:r>
            <a:r>
              <a:rPr lang="en-GB" sz="2400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GeV</a:t>
            </a: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 upgrade is progressing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CLAS12 in construction; preparation for commissioning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CLAS and PANDA science overlaps and is complementary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Analysis of CLAS data is ongoing</a:t>
            </a:r>
          </a:p>
          <a:p>
            <a:pPr marL="285750" lvl="0" indent="-285750" defTabSz="1295400">
              <a:spcBef>
                <a:spcPts val="700"/>
              </a:spcBef>
              <a:buSzPct val="100000"/>
              <a:buFont typeface="Corbel" panose="020B0503020204020204" pitchFamily="34" charset="0"/>
              <a:buChar char="•"/>
              <a:defRPr sz="1800"/>
            </a:pPr>
            <a:r>
              <a:rPr lang="en-GB" sz="2400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Further engagement…?</a:t>
            </a:r>
          </a:p>
        </p:txBody>
      </p:sp>
    </p:spTree>
    <p:extLst>
      <p:ext uri="{BB962C8B-B14F-4D97-AF65-F5344CB8AC3E}">
        <p14:creationId xmlns:p14="http://schemas.microsoft.com/office/powerpoint/2010/main" val="30297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Reactions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43" y="2468026"/>
            <a:ext cx="2710287" cy="2000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24812"/>
            <a:ext cx="2743206" cy="1821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4" y="1314817"/>
            <a:ext cx="2035054" cy="493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1" y="1039920"/>
            <a:ext cx="2534722" cy="1971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880" y="1268760"/>
            <a:ext cx="183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Elastic Scattering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532" y="2380422"/>
            <a:ext cx="3002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orbel" panose="020B0503020204020204" pitchFamily="34" charset="0"/>
              </a:rPr>
              <a:t>Semi-Inclusive Deep Inelastic </a:t>
            </a:r>
          </a:p>
          <a:p>
            <a:pPr algn="ctr"/>
            <a:r>
              <a:rPr lang="en-GB" dirty="0" smtClean="0">
                <a:latin typeface="Corbel" panose="020B0503020204020204" pitchFamily="34" charset="0"/>
              </a:rPr>
              <a:t>Scattering (SIDIS)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5116" y="4859196"/>
            <a:ext cx="207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Deeply Virtual Compton</a:t>
            </a:r>
          </a:p>
          <a:p>
            <a:pPr algn="ctr"/>
            <a:r>
              <a:rPr lang="en-GB" dirty="0" smtClean="0"/>
              <a:t>Scattering (DVCS)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7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JLab</a:t>
            </a:r>
            <a:r>
              <a:rPr lang="en-GB" dirty="0" smtClean="0"/>
              <a:t> 12 </a:t>
            </a:r>
            <a:r>
              <a:rPr lang="en-GB" dirty="0" err="1" smtClean="0"/>
              <a:t>GeV</a:t>
            </a:r>
            <a:r>
              <a:rPr lang="en-GB" dirty="0" smtClean="0"/>
              <a:t> Upgrade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539232" cy="5140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48064" y="5232400"/>
            <a:ext cx="3888432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orbel" panose="020B0503020204020204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rbel" panose="020B0503020204020204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rbel" panose="020B0503020204020204" pitchFamily="34" charset="0"/>
                <a:cs typeface="Arial" pitchFamily="34" charset="0"/>
              </a:rPr>
              <a:t>New experimental Hall and </a:t>
            </a:r>
            <a:r>
              <a:rPr lang="en-US" sz="1600" dirty="0" err="1">
                <a:solidFill>
                  <a:srgbClr val="000000"/>
                </a:solidFill>
                <a:latin typeface="Corbel" panose="020B0503020204020204" pitchFamily="34" charset="0"/>
                <a:cs typeface="Arial" pitchFamily="34" charset="0"/>
              </a:rPr>
              <a:t>beamline</a:t>
            </a:r>
            <a:endParaRPr lang="en-US" sz="1600" dirty="0">
              <a:solidFill>
                <a:srgbClr val="000000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rbel" panose="020B0503020204020204" pitchFamily="34" charset="0"/>
                <a:cs typeface="Arial" pitchFamily="34" charset="0"/>
              </a:rPr>
              <a:t>Upgrades to existing Experimental Halls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23646"/>
            <a:ext cx="1800200" cy="221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339752" y="1124744"/>
            <a:ext cx="2448272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Corbel" panose="020B0503020204020204" pitchFamily="34" charset="0"/>
                <a:cs typeface="Arial" pitchFamily="34" charset="0"/>
              </a:rPr>
              <a:t>Highest </a:t>
            </a:r>
            <a:r>
              <a:rPr lang="en-US" sz="1600" dirty="0">
                <a:latin typeface="Corbel" panose="020B0503020204020204" pitchFamily="34" charset="0"/>
                <a:cs typeface="Arial" pitchFamily="34" charset="0"/>
              </a:rPr>
              <a:t>priority in the 2007 NSAC Long Range Plan</a:t>
            </a:r>
            <a:r>
              <a:rPr lang="en-US" sz="1600" dirty="0" smtClean="0">
                <a:latin typeface="Corbel" panose="020B0503020204020204" pitchFamily="34" charset="0"/>
                <a:cs typeface="Arial" pitchFamily="34" charset="0"/>
              </a:rPr>
              <a:t>.</a:t>
            </a:r>
            <a:endParaRPr lang="en-US" sz="1600" dirty="0">
              <a:latin typeface="Corbel" panose="020B0503020204020204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56" y="3328002"/>
            <a:ext cx="1828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JLab</a:t>
            </a:r>
            <a:r>
              <a:rPr lang="en-GB" dirty="0" smtClean="0"/>
              <a:t> 12 </a:t>
            </a:r>
            <a:r>
              <a:rPr lang="en-GB" dirty="0" err="1" smtClean="0"/>
              <a:t>GeV</a:t>
            </a:r>
            <a:r>
              <a:rPr lang="en-GB" dirty="0" smtClean="0"/>
              <a:t> Upgrade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251520" y="1124744"/>
            <a:ext cx="8892480" cy="519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56" y="3328002"/>
            <a:ext cx="1828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to Hall Equipment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7</a:t>
            </a:fld>
            <a:endParaRPr lang="en-GB"/>
          </a:p>
        </p:txBody>
      </p:sp>
      <p:pic>
        <p:nvPicPr>
          <p:cNvPr id="6" name="imag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221" y="1397128"/>
            <a:ext cx="2946787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7221" y="3645024"/>
            <a:ext cx="2873527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Hall-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6709" y="3645024"/>
            <a:ext cx="303096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16017" y="1397128"/>
            <a:ext cx="2838857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gluex_logo_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373216"/>
            <a:ext cx="2402898" cy="70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AS-color-lo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46" y="2138687"/>
            <a:ext cx="1716357" cy="917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01942" y="1397128"/>
            <a:ext cx="74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A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3645024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4786" y="364502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D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4786" y="139712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B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to Hall Equipment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8</a:t>
            </a:fld>
            <a:endParaRPr lang="en-GB"/>
          </a:p>
        </p:txBody>
      </p:sp>
      <p:pic>
        <p:nvPicPr>
          <p:cNvPr id="6" name="imag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221" y="1397128"/>
            <a:ext cx="2946787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7221" y="3645024"/>
            <a:ext cx="2873527" cy="2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601942" y="1397128"/>
            <a:ext cx="74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A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3645024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1470648"/>
            <a:ext cx="3816424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High Resolution Spectrometers and new multipurpose large acceptance </a:t>
            </a:r>
            <a:r>
              <a:rPr lang="en-GB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short range correlations, form factors, and future new experiments: SOLID, MOELLER, </a:t>
            </a:r>
            <a:r>
              <a:rPr lang="en-GB" dirty="0" smtClean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SBS</a:t>
            </a:r>
            <a:endParaRPr lang="en-GB" dirty="0">
              <a:uFill>
                <a:solidFill>
                  <a:srgbClr val="FFF995"/>
                </a:solidFill>
              </a:u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4124858"/>
            <a:ext cx="3816424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Super High Momentum Spectrometer (SHMS) </a:t>
            </a:r>
            <a:endParaRPr lang="en-GB" dirty="0" smtClean="0">
              <a:uFill>
                <a:solidFill>
                  <a:srgbClr val="FFFFFF"/>
                </a:solidFill>
              </a:u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precise determination of valence q properties in nucleons and </a:t>
            </a:r>
            <a:r>
              <a:rPr lang="en-GB" dirty="0" smtClean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nuclei</a:t>
            </a:r>
            <a:endParaRPr lang="en-GB" dirty="0">
              <a:uFill>
                <a:solidFill>
                  <a:srgbClr val="FFF995"/>
                </a:solidFill>
              </a:u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to Hall Equipment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December 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PANDA Collaboration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1F68E-D9B4-48E7-8A4B-37009D5AC4BB}" type="slidenum">
              <a:rPr lang="en-GB" smtClean="0"/>
              <a:t>9</a:t>
            </a:fld>
            <a:endParaRPr lang="en-GB"/>
          </a:p>
        </p:txBody>
      </p:sp>
      <p:pic>
        <p:nvPicPr>
          <p:cNvPr id="8" name="Hall-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6709" y="3645024"/>
            <a:ext cx="303096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gluex_logo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373216"/>
            <a:ext cx="2402898" cy="70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874786" y="364502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rbel" panose="020B0503020204020204" pitchFamily="34" charset="0"/>
              </a:rPr>
              <a:t>Hall D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3986360"/>
            <a:ext cx="3456384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GlueX</a:t>
            </a:r>
            <a:r>
              <a:rPr lang="en-GB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 </a:t>
            </a:r>
            <a:r>
              <a:rPr lang="en-GB" dirty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detector </a:t>
            </a:r>
            <a:r>
              <a:rPr lang="en-GB" dirty="0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for </a:t>
            </a:r>
            <a:r>
              <a:rPr lang="en-GB" dirty="0" err="1" smtClean="0">
                <a:uFill>
                  <a:solidFill>
                    <a:srgbClr val="FFFFFF"/>
                  </a:solidFill>
                </a:uFill>
                <a:latin typeface="Corbel" panose="020B0503020204020204" pitchFamily="34" charset="0"/>
              </a:rPr>
              <a:t>photoproduction</a:t>
            </a:r>
            <a:endParaRPr lang="en-GB" dirty="0" smtClean="0">
              <a:uFill>
                <a:solidFill>
                  <a:srgbClr val="FFFFFF"/>
                </a:solidFill>
              </a:uFill>
              <a:latin typeface="Corbel" panose="020B05030202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uFill>
                  <a:solidFill>
                    <a:srgbClr val="FFF995"/>
                  </a:solidFill>
                </a:uFill>
                <a:latin typeface="Corbel" panose="020B0503020204020204" pitchFamily="34" charset="0"/>
              </a:rPr>
              <a:t>explore origin of confinement by studying hybrid mesons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1696</Words>
  <Application>Microsoft Office PowerPoint</Application>
  <PresentationFormat>On-screen Show (4:3)</PresentationFormat>
  <Paragraphs>377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Custom Design</vt:lpstr>
      <vt:lpstr>Equation</vt:lpstr>
      <vt:lpstr>CLAS  and JLab/PANDA collaboration</vt:lpstr>
      <vt:lpstr>Outline</vt:lpstr>
      <vt:lpstr>Key Physics Questions</vt:lpstr>
      <vt:lpstr>Reactions</vt:lpstr>
      <vt:lpstr>JLab 12 GeV Upgrade</vt:lpstr>
      <vt:lpstr>JLab 12 GeV Upgrade</vt:lpstr>
      <vt:lpstr>Upgrades to Hall Equipment</vt:lpstr>
      <vt:lpstr>Upgrades to Hall Equipment</vt:lpstr>
      <vt:lpstr>Upgrades to Hall Equipment</vt:lpstr>
      <vt:lpstr>Upgrades to Hall Equipment</vt:lpstr>
      <vt:lpstr>Hall B: Previous Detector</vt:lpstr>
      <vt:lpstr>The CLAS12 Detector</vt:lpstr>
      <vt:lpstr>The CLAS12 Detector</vt:lpstr>
      <vt:lpstr>Construction Progress</vt:lpstr>
      <vt:lpstr>Construction Progress</vt:lpstr>
      <vt:lpstr>Simulation</vt:lpstr>
      <vt:lpstr>Joint Initiative</vt:lpstr>
      <vt:lpstr>Meson Spectroscopy</vt:lpstr>
      <vt:lpstr>(Very Strange) Baryon Spectroscopy</vt:lpstr>
      <vt:lpstr>Hadron Spectroscopy</vt:lpstr>
      <vt:lpstr>Nucleon Structure</vt:lpstr>
      <vt:lpstr>Structure Functions</vt:lpstr>
      <vt:lpstr>GPDs: JLab and PANDA</vt:lpstr>
      <vt:lpstr>Transition Distribution Amplitudes</vt:lpstr>
      <vt:lpstr>Mining Old Data…</vt:lpstr>
      <vt:lpstr>Spin and Parity of the L(1405) Baryon</vt:lpstr>
      <vt:lpstr>Spin and Parity of the L(1405) Baryon</vt:lpstr>
      <vt:lpstr>Exclusive Baryon Meson Production</vt:lpstr>
      <vt:lpstr>Cross Section Ratios</vt:lpstr>
      <vt:lpstr>“Strangeness Suppression”</vt:lpstr>
      <vt:lpstr>np and pp correlations</vt:lpstr>
      <vt:lpstr>Momentum Inversion</vt:lpstr>
      <vt:lpstr>Engagement in CLAS</vt:lpstr>
      <vt:lpstr>Light Meson Decay Working Group</vt:lpstr>
      <vt:lpstr>HASPECT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</dc:title>
  <dc:creator>Dave</dc:creator>
  <cp:lastModifiedBy>Dave</cp:lastModifiedBy>
  <cp:revision>52</cp:revision>
  <dcterms:created xsi:type="dcterms:W3CDTF">2014-12-05T16:58:16Z</dcterms:created>
  <dcterms:modified xsi:type="dcterms:W3CDTF">2014-12-10T15:52:25Z</dcterms:modified>
</cp:coreProperties>
</file>