
<file path=[Content_Types].xml><?xml version="1.0" encoding="utf-8"?>
<Types xmlns="http://schemas.openxmlformats.org/package/2006/content-types">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theme/theme4.xml" ContentType="application/vnd.openxmlformats-officedocument.theme+xml"/>
  <Override PartName="/ppt/slideMasters/slideMaster3.xml" ContentType="application/vnd.openxmlformats-officedocument.presentationml.slideMaster+xml"/>
  <Override PartName="/ppt/slides/slide30.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Default Extension="wmf" ContentType="image/x-wmf"/>
  <Override PartName="/ppt/slides/slide25.xml" ContentType="application/vnd.openxmlformats-officedocument.presentationml.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theme/theme5.xml" ContentType="application/vnd.openxmlformats-officedocument.them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tags/tag1.xml" ContentType="application/vnd.openxmlformats-officedocument.presentationml.tags+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60" r:id="rId1"/>
    <p:sldMasterId id="2147483665" r:id="rId2"/>
    <p:sldMasterId id="2147483669" r:id="rId3"/>
  </p:sldMasterIdLst>
  <p:notesMasterIdLst>
    <p:notesMasterId r:id="rId36"/>
  </p:notesMasterIdLst>
  <p:handoutMasterIdLst>
    <p:handoutMasterId r:id="rId37"/>
  </p:handoutMasterIdLst>
  <p:sldIdLst>
    <p:sldId id="487" r:id="rId4"/>
    <p:sldId id="447" r:id="rId5"/>
    <p:sldId id="422" r:id="rId6"/>
    <p:sldId id="449" r:id="rId7"/>
    <p:sldId id="488" r:id="rId8"/>
    <p:sldId id="452" r:id="rId9"/>
    <p:sldId id="489" r:id="rId10"/>
    <p:sldId id="454" r:id="rId11"/>
    <p:sldId id="455" r:id="rId12"/>
    <p:sldId id="456" r:id="rId13"/>
    <p:sldId id="457" r:id="rId14"/>
    <p:sldId id="458" r:id="rId15"/>
    <p:sldId id="459" r:id="rId16"/>
    <p:sldId id="464" r:id="rId17"/>
    <p:sldId id="448" r:id="rId18"/>
    <p:sldId id="466" r:id="rId19"/>
    <p:sldId id="485" r:id="rId20"/>
    <p:sldId id="479" r:id="rId21"/>
    <p:sldId id="468" r:id="rId22"/>
    <p:sldId id="469" r:id="rId23"/>
    <p:sldId id="480" r:id="rId24"/>
    <p:sldId id="478" r:id="rId25"/>
    <p:sldId id="419" r:id="rId26"/>
    <p:sldId id="470" r:id="rId27"/>
    <p:sldId id="471" r:id="rId28"/>
    <p:sldId id="472" r:id="rId29"/>
    <p:sldId id="473" r:id="rId30"/>
    <p:sldId id="474" r:id="rId31"/>
    <p:sldId id="475" r:id="rId32"/>
    <p:sldId id="476" r:id="rId33"/>
    <p:sldId id="477" r:id="rId34"/>
    <p:sldId id="484" r:id="rId35"/>
  </p:sldIdLst>
  <p:sldSz cx="9144000" cy="6858000" type="screen4x3"/>
  <p:notesSz cx="69469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useTimings="0">
    <p:present/>
    <p:sldAll/>
    <p:penClr>
      <a:schemeClr val="tx1"/>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D323BA"/>
    <a:srgbClr val="FF9900"/>
    <a:srgbClr val="AAF9FF"/>
    <a:srgbClr val="93F3FF"/>
    <a:srgbClr val="00F000"/>
    <a:srgbClr val="00F600"/>
    <a:srgbClr val="FBFFB2"/>
    <a:srgbClr val="00C300"/>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horzBarState="maximized">
    <p:restoredLeft sz="12365" autoAdjust="0"/>
    <p:restoredTop sz="70083" autoAdjust="0"/>
  </p:normalViewPr>
  <p:slideViewPr>
    <p:cSldViewPr snapToGrid="0" snapToObjects="1">
      <p:cViewPr>
        <p:scale>
          <a:sx n="100" d="100"/>
          <a:sy n="100" d="100"/>
        </p:scale>
        <p:origin x="-720" y="-136"/>
      </p:cViewPr>
      <p:guideLst>
        <p:guide orient="horz" pos="2160"/>
        <p:guide pos="2880"/>
      </p:guideLst>
    </p:cSldViewPr>
  </p:slideViewPr>
  <p:outlineViewPr>
    <p:cViewPr>
      <p:scale>
        <a:sx n="33" d="100"/>
        <a:sy n="33" d="100"/>
      </p:scale>
      <p:origin x="0" y="1584"/>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32.xml"/><Relationship Id="rId31" Type="http://schemas.openxmlformats.org/officeDocument/2006/relationships/slide" Target="slides/slide28.xml"/><Relationship Id="rId34" Type="http://schemas.openxmlformats.org/officeDocument/2006/relationships/slide" Target="slides/slide31.xml"/><Relationship Id="rId39" Type="http://schemas.openxmlformats.org/officeDocument/2006/relationships/presProps" Target="presProps.xml"/><Relationship Id="rId40" Type="http://schemas.openxmlformats.org/officeDocument/2006/relationships/viewProps" Target="viewProps.xml"/><Relationship Id="rId7" Type="http://schemas.openxmlformats.org/officeDocument/2006/relationships/slide" Target="slides/slide4.xml"/><Relationship Id="rId36" Type="http://schemas.openxmlformats.org/officeDocument/2006/relationships/notesMaster" Target="notesMasters/notesMaster1.xml"/><Relationship Id="rId1" Type="http://schemas.openxmlformats.org/officeDocument/2006/relationships/slideMaster" Target="slideMasters/slideMaster1.xml"/><Relationship Id="rId24" Type="http://schemas.openxmlformats.org/officeDocument/2006/relationships/slide" Target="slides/slide21.xml"/><Relationship Id="rId25" Type="http://schemas.openxmlformats.org/officeDocument/2006/relationships/slide" Target="slides/slide22.xml"/><Relationship Id="rId8" Type="http://schemas.openxmlformats.org/officeDocument/2006/relationships/slide" Target="slides/slide5.xml"/><Relationship Id="rId13" Type="http://schemas.openxmlformats.org/officeDocument/2006/relationships/slide" Target="slides/slide10.xml"/><Relationship Id="rId10" Type="http://schemas.openxmlformats.org/officeDocument/2006/relationships/slide" Target="slides/slide7.xml"/><Relationship Id="rId32" Type="http://schemas.openxmlformats.org/officeDocument/2006/relationships/slide" Target="slides/slide29.xml"/><Relationship Id="rId37" Type="http://schemas.openxmlformats.org/officeDocument/2006/relationships/handoutMaster" Target="handoutMasters/handoutMaster1.xml"/><Relationship Id="rId12" Type="http://schemas.openxmlformats.org/officeDocument/2006/relationships/slide" Target="slides/slide9.xml"/><Relationship Id="rId17" Type="http://schemas.openxmlformats.org/officeDocument/2006/relationships/slide" Target="slides/slide14.xml"/><Relationship Id="rId9" Type="http://schemas.openxmlformats.org/officeDocument/2006/relationships/slide" Target="slides/slide6.xml"/><Relationship Id="rId18" Type="http://schemas.openxmlformats.org/officeDocument/2006/relationships/slide" Target="slides/slide15.xml"/><Relationship Id="rId3" Type="http://schemas.openxmlformats.org/officeDocument/2006/relationships/slideMaster" Target="slideMasters/slideMaster3.xml"/><Relationship Id="rId27" Type="http://schemas.openxmlformats.org/officeDocument/2006/relationships/slide" Target="slides/slide24.xml"/><Relationship Id="rId14" Type="http://schemas.openxmlformats.org/officeDocument/2006/relationships/slide" Target="slides/slide11.xml"/><Relationship Id="rId23" Type="http://schemas.openxmlformats.org/officeDocument/2006/relationships/slide" Target="slides/slide20.xml"/><Relationship Id="rId4" Type="http://schemas.openxmlformats.org/officeDocument/2006/relationships/slide" Target="slides/slide1.xml"/><Relationship Id="rId28" Type="http://schemas.openxmlformats.org/officeDocument/2006/relationships/slide" Target="slides/slide25.xml"/><Relationship Id="rId26" Type="http://schemas.openxmlformats.org/officeDocument/2006/relationships/slide" Target="slides/slide23.xml"/><Relationship Id="rId30" Type="http://schemas.openxmlformats.org/officeDocument/2006/relationships/slide" Target="slides/slide27.xml"/><Relationship Id="rId11" Type="http://schemas.openxmlformats.org/officeDocument/2006/relationships/slide" Target="slides/slide8.xml"/><Relationship Id="rId42" Type="http://schemas.openxmlformats.org/officeDocument/2006/relationships/tableStyles" Target="tableStyles.xml"/><Relationship Id="rId29" Type="http://schemas.openxmlformats.org/officeDocument/2006/relationships/slide" Target="slides/slide26.xml"/><Relationship Id="rId6" Type="http://schemas.openxmlformats.org/officeDocument/2006/relationships/slide" Target="slides/slide3.xml"/><Relationship Id="rId16" Type="http://schemas.openxmlformats.org/officeDocument/2006/relationships/slide" Target="slides/slide13.xml"/><Relationship Id="rId33" Type="http://schemas.openxmlformats.org/officeDocument/2006/relationships/slide" Target="slides/slide30.xml"/><Relationship Id="rId41"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19" Type="http://schemas.openxmlformats.org/officeDocument/2006/relationships/slide" Target="slides/slide16.xml"/><Relationship Id="rId38" Type="http://schemas.openxmlformats.org/officeDocument/2006/relationships/printerSettings" Target="printerSettings/printerSettings1.bin"/><Relationship Id="rId20" Type="http://schemas.openxmlformats.org/officeDocument/2006/relationships/slide" Target="slides/slide17.xml"/><Relationship Id="rId22" Type="http://schemas.openxmlformats.org/officeDocument/2006/relationships/slide" Target="slides/slide19.xml"/><Relationship Id="rId21" Type="http://schemas.openxmlformats.org/officeDocument/2006/relationships/slide" Target="slides/slide18.xml"/><Relationship Id="rId2"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sz="quarter" idx="1"/>
          </p:nvPr>
        </p:nvSpPr>
        <p:spPr>
          <a:xfrm>
            <a:off x="3934969" y="0"/>
            <a:ext cx="3010323" cy="461010"/>
          </a:xfrm>
          <a:prstGeom prst="rect">
            <a:avLst/>
          </a:prstGeom>
        </p:spPr>
        <p:txBody>
          <a:bodyPr vert="horz" lIns="92382" tIns="46191" rIns="92382" bIns="46191" rtlCol="0"/>
          <a:lstStyle>
            <a:lvl1pPr algn="r">
              <a:defRPr sz="1200"/>
            </a:lvl1pPr>
          </a:lstStyle>
          <a:p>
            <a:fld id="{6F7665DA-4786-9740-9CCF-771E314691D9}" type="datetimeFigureOut">
              <a:rPr lang="en-US" smtClean="0"/>
              <a:pPr/>
              <a:t>5/28/14</a:t>
            </a:fld>
            <a:endParaRPr lang="en-US"/>
          </a:p>
        </p:txBody>
      </p:sp>
      <p:sp>
        <p:nvSpPr>
          <p:cNvPr id="4" name="Footer Placeholder 3"/>
          <p:cNvSpPr>
            <a:spLocks noGrp="1"/>
          </p:cNvSpPr>
          <p:nvPr>
            <p:ph type="ftr" sz="quarter" idx="2"/>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5" name="Slide Number Placeholder 4"/>
          <p:cNvSpPr>
            <a:spLocks noGrp="1"/>
          </p:cNvSpPr>
          <p:nvPr>
            <p:ph type="sldNum" sz="quarter" idx="3"/>
          </p:nvPr>
        </p:nvSpPr>
        <p:spPr>
          <a:xfrm>
            <a:off x="3934969" y="8757590"/>
            <a:ext cx="3010323" cy="461010"/>
          </a:xfrm>
          <a:prstGeom prst="rect">
            <a:avLst/>
          </a:prstGeom>
        </p:spPr>
        <p:txBody>
          <a:bodyPr vert="horz" lIns="92382" tIns="46191" rIns="92382" bIns="46191" rtlCol="0" anchor="b"/>
          <a:lstStyle>
            <a:lvl1pPr algn="r">
              <a:defRPr sz="1200"/>
            </a:lvl1pPr>
          </a:lstStyle>
          <a:p>
            <a:fld id="{6A2F538B-3B99-FC4F-963D-2A55315F568E}"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365368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1010"/>
          </a:xfrm>
          <a:prstGeom prst="rect">
            <a:avLst/>
          </a:prstGeom>
        </p:spPr>
        <p:txBody>
          <a:bodyPr vert="horz" lIns="92382" tIns="46191" rIns="92382" bIns="46191" rtlCol="0"/>
          <a:lstStyle>
            <a:lvl1pPr algn="r">
              <a:defRPr sz="1200"/>
            </a:lvl1pPr>
          </a:lstStyle>
          <a:p>
            <a:fld id="{07EE8420-B105-D344-A631-3C3AA36BAA5F}" type="datetimeFigureOut">
              <a:rPr lang="en-US" smtClean="0"/>
              <a:pPr/>
              <a:t>5/28/14</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1010"/>
          </a:xfrm>
          <a:prstGeom prst="rect">
            <a:avLst/>
          </a:prstGeom>
        </p:spPr>
        <p:txBody>
          <a:bodyPr vert="horz" lIns="92382" tIns="46191" rIns="92382" bIns="46191" rtlCol="0" anchor="b"/>
          <a:lstStyle>
            <a:lvl1pPr algn="r">
              <a:defRPr sz="1200"/>
            </a:lvl1pPr>
          </a:lstStyle>
          <a:p>
            <a:fld id="{833FCD19-2367-BC4F-B8EA-962B9C0F6941}"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9488035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3FCD19-2367-BC4F-B8EA-962B9C0F6941}"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JLab energy upgrade serves a broad experimental scientific program that one may broadly describe within 4 categories:</a:t>
            </a:r>
            <a:r>
              <a:rPr lang="en-US" baseline="0" dirty="0" smtClean="0"/>
              <a:t> 1) Better understanding the quark confinement through studies of the role of glue in meson and baryon spectroscopy. 2) The study of the multi-dimensional spatial and momentum structure of the nucleon from </a:t>
            </a:r>
            <a:r>
              <a:rPr lang="en-US" baseline="0" dirty="0" err="1" smtClean="0"/>
              <a:t>e.m</a:t>
            </a:r>
            <a:r>
              <a:rPr lang="en-US" baseline="0" dirty="0" smtClean="0"/>
              <a:t>. form factors and </a:t>
            </a:r>
            <a:r>
              <a:rPr lang="en-US" baseline="0" dirty="0" err="1" smtClean="0"/>
              <a:t>PDFs</a:t>
            </a:r>
            <a:r>
              <a:rPr lang="en-US" baseline="0" dirty="0" smtClean="0"/>
              <a:t> to GPDs and </a:t>
            </a:r>
            <a:r>
              <a:rPr lang="en-US" baseline="0" dirty="0" err="1" smtClean="0"/>
              <a:t>TMDs</a:t>
            </a:r>
            <a:r>
              <a:rPr lang="en-US" baseline="0" dirty="0" smtClean="0"/>
              <a:t>. 3) Strong interaction in nuclei and 4) The search for science beyond the Standard Model, especially through the precision measurement of fundamental quantities. Many of these topics are discussed in some detail in this paper.  </a:t>
            </a:r>
            <a:endParaRPr lang="en-US" dirty="0"/>
          </a:p>
        </p:txBody>
      </p:sp>
      <p:sp>
        <p:nvSpPr>
          <p:cNvPr id="4" name="Slide Number Placeholder 3"/>
          <p:cNvSpPr>
            <a:spLocks noGrp="1"/>
          </p:cNvSpPr>
          <p:nvPr>
            <p:ph type="sldNum" sz="quarter" idx="10"/>
          </p:nvPr>
        </p:nvSpPr>
        <p:spPr/>
        <p:txBody>
          <a:bodyPr/>
          <a:lstStyle/>
          <a:p>
            <a:fld id="{833FCD19-2367-BC4F-B8EA-962B9C0F6941}" type="slidenum">
              <a:rPr lang="en-US" smtClean="0"/>
              <a:pPr/>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ln w="9525"/>
        </p:spPr>
        <p:txBody>
          <a:bodyPr/>
          <a:lstStyle/>
          <a:p>
            <a:endParaRPr lang="en-US" smtClean="0">
              <a:latin typeface="Arial" pitchFamily="34" charset="0"/>
            </a:endParaRPr>
          </a:p>
        </p:txBody>
      </p:sp>
      <p:sp>
        <p:nvSpPr>
          <p:cNvPr id="58372" name="Slide Number Placeholder 3"/>
          <p:cNvSpPr>
            <a:spLocks noGrp="1"/>
          </p:cNvSpPr>
          <p:nvPr>
            <p:ph type="sldNum" sz="quarter" idx="4294967295"/>
          </p:nvPr>
        </p:nvSpPr>
        <p:spPr bwMode="auto">
          <a:xfrm>
            <a:off x="3935113" y="8757933"/>
            <a:ext cx="3010219" cy="460695"/>
          </a:xfrm>
          <a:prstGeom prst="rect">
            <a:avLst/>
          </a:prstGeom>
          <a:noFill/>
          <a:ln>
            <a:miter lim="800000"/>
            <a:headEnd/>
            <a:tailEnd/>
          </a:ln>
        </p:spPr>
        <p:txBody>
          <a:bodyPr lIns="90778" tIns="45391" rIns="90778" bIns="45391"/>
          <a:lstStyle/>
          <a:p>
            <a:pPr algn="ctr" eaLnBrk="0" hangingPunct="0"/>
            <a:fld id="{6BB2F47E-F193-4D70-B546-24E07DA967B7}" type="slidenum">
              <a:rPr lang="en-US"/>
              <a:pPr algn="ctr" eaLnBrk="0" hangingPunct="0"/>
              <a:t>22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E11E62-5B89-4F94-B395-A77A1C43D642}" type="slidenum">
              <a:rPr lang="en-US">
                <a:solidFill>
                  <a:srgbClr val="000000"/>
                </a:solidFill>
              </a:rPr>
              <a:pPr fontAlgn="base">
                <a:spcBef>
                  <a:spcPct val="0"/>
                </a:spcBef>
                <a:spcAft>
                  <a:spcPct val="0"/>
                </a:spcAft>
              </a:pPr>
              <a:t>23</a:t>
            </a:fld>
            <a:endParaRPr lang="en-US">
              <a:solidFill>
                <a:srgbClr val="000000"/>
              </a:solidFill>
            </a:endParaRPr>
          </a:p>
        </p:txBody>
      </p:sp>
      <p:sp>
        <p:nvSpPr>
          <p:cNvPr id="44035" name="Rectangle 2"/>
          <p:cNvSpPr>
            <a:spLocks noGrp="1" noRot="1" noChangeAspect="1" noChangeArrowheads="1" noTextEdit="1"/>
          </p:cNvSpPr>
          <p:nvPr>
            <p:ph type="sldImg"/>
          </p:nvPr>
        </p:nvSpPr>
        <p:spPr bwMode="auto">
          <a:xfrm>
            <a:off x="1168400" y="693738"/>
            <a:ext cx="4610100" cy="3457575"/>
          </a:xfrm>
          <a:noFill/>
          <a:ln>
            <a:solidFill>
              <a:srgbClr val="000000"/>
            </a:solidFill>
            <a:miter lim="800000"/>
            <a:headEnd/>
            <a:tailEnd/>
          </a:ln>
        </p:spPr>
      </p:sp>
      <p:sp>
        <p:nvSpPr>
          <p:cNvPr id="44036" name="Rectangle 3"/>
          <p:cNvSpPr>
            <a:spLocks noGrp="1" noChangeArrowheads="1"/>
          </p:cNvSpPr>
          <p:nvPr>
            <p:ph type="body" idx="1"/>
          </p:nvPr>
        </p:nvSpPr>
        <p:spPr bwMode="auto">
          <a:xfrm>
            <a:off x="694690" y="4379595"/>
            <a:ext cx="5557520" cy="4147490"/>
          </a:xfrm>
          <a:noFill/>
        </p:spPr>
        <p:txBody>
          <a:bodyPr wrap="square" numCol="1" anchor="t" anchorCtr="0" compatLnSpc="1">
            <a:prstTxWarp prst="textNoShape">
              <a:avLst/>
            </a:prstTxWarp>
          </a:bodyPr>
          <a:lstStyle/>
          <a:p>
            <a:pPr>
              <a:spcBef>
                <a:spcPct val="0"/>
              </a:spcBef>
            </a:pPr>
            <a:r>
              <a:rPr lang="en-US" b="1" i="1" dirty="0" smtClean="0"/>
              <a:t>The kinematics range that can be covered in exclusive processes with high precision data</a:t>
            </a:r>
            <a:r>
              <a:rPr lang="en-US" dirty="0" smtClean="0"/>
              <a:t> is shown with this yellow area. This will be the only accelerator where </a:t>
            </a:r>
            <a:r>
              <a:rPr lang="en-US" dirty="0" err="1" smtClean="0"/>
              <a:t>rhe</a:t>
            </a:r>
            <a:r>
              <a:rPr lang="en-US" dirty="0" smtClean="0"/>
              <a:t> valence quark regime can be fully covered with high precision data. other existing machines, even at much higher energies can not cover this regime due to the much lower luminosity at HERA or COMPASS.  </a:t>
            </a:r>
          </a:p>
          <a:p>
            <a:pPr>
              <a:spcBef>
                <a:spcPct val="0"/>
              </a:spcBef>
            </a:pPr>
            <a:endParaRPr lang="en-US" dirty="0" smtClean="0"/>
          </a:p>
          <a:p>
            <a:pPr>
              <a:spcBef>
                <a:spcPct val="0"/>
              </a:spcBef>
            </a:pPr>
            <a:r>
              <a:rPr lang="en-US" dirty="0" smtClean="0"/>
              <a:t>My own personal view is that several experiments, in some of which I participated, </a:t>
            </a:r>
            <a:r>
              <a:rPr lang="en-US" dirty="0" err="1" smtClean="0"/>
              <a:t>eg</a:t>
            </a:r>
            <a:r>
              <a:rPr lang="en-US" dirty="0" smtClean="0"/>
              <a:t> EMC and E665, but also  HERA, the physics, especially at high x was limited  by the lack of luminosity. </a:t>
            </a:r>
          </a:p>
          <a:p>
            <a:pPr>
              <a:spcBef>
                <a:spcPct val="0"/>
              </a:spcBef>
            </a:pPr>
            <a:endParaRPr lang="en-US" dirty="0" smtClean="0"/>
          </a:p>
          <a:p>
            <a:pPr>
              <a:spcBef>
                <a:spcPct val="0"/>
              </a:spcBef>
            </a:pPr>
            <a:r>
              <a:rPr lang="en-US" dirty="0" smtClean="0"/>
              <a:t>Jefferson Lab has luminosity, also good spin control in both beam and targets. </a:t>
            </a:r>
          </a:p>
          <a:p>
            <a:pPr>
              <a:spcBef>
                <a:spcPct val="0"/>
              </a:spcBef>
            </a:pPr>
            <a:endParaRPr lang="en-US" dirty="0" smtClean="0"/>
          </a:p>
          <a:p>
            <a:pPr>
              <a:spcBef>
                <a:spcPct val="0"/>
              </a:spcBef>
            </a:pPr>
            <a:r>
              <a:rPr lang="en-US" dirty="0" smtClean="0"/>
              <a:t>So high x is  (still) there for the taking and given 12 </a:t>
            </a:r>
            <a:r>
              <a:rPr lang="en-US" dirty="0" err="1" smtClean="0"/>
              <a:t>GeV</a:t>
            </a:r>
            <a:r>
              <a:rPr lang="en-US" dirty="0" smtClean="0"/>
              <a:t>, it is accessible </a:t>
            </a:r>
            <a:r>
              <a:rPr lang="en-US" dirty="0" err="1" smtClean="0"/>
              <a:t>kinematically</a:t>
            </a:r>
            <a:r>
              <a:rPr lang="en-US" dirty="0"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a:latin typeface="Times New Roman" pitchFamily="-109" charset="0"/>
              <a:ea typeface="ＭＳ Ｐゴシック" pitchFamily="-109" charset="-128"/>
              <a:cs typeface="ＭＳ Ｐゴシック" pitchFamily="-109" charset="-128"/>
            </a:endParaRPr>
          </a:p>
        </p:txBody>
      </p:sp>
      <p:sp>
        <p:nvSpPr>
          <p:cNvPr id="71684" name="Slide Number Placeholder 3"/>
          <p:cNvSpPr>
            <a:spLocks noGrp="1"/>
          </p:cNvSpPr>
          <p:nvPr>
            <p:ph type="sldNum" sz="quarter" idx="5"/>
          </p:nvPr>
        </p:nvSpPr>
        <p:spPr>
          <a:xfrm>
            <a:off x="3935212" y="8757612"/>
            <a:ext cx="3010113" cy="461010"/>
          </a:xfrm>
          <a:prstGeom prst="rect">
            <a:avLst/>
          </a:prstGeom>
          <a:noFill/>
        </p:spPr>
        <p:txBody>
          <a:bodyPr lIns="90854" tIns="45427" rIns="90854" bIns="45427"/>
          <a:lstStyle/>
          <a:p>
            <a:fld id="{CFBDE3D9-521D-E340-B323-98F9B20604F4}" type="slidenum">
              <a:rPr lang="en-US"/>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886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5003459"/>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2592461"/>
      </p:ext>
    </p:extLst>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5" Type="http://schemas.openxmlformats.org/officeDocument/2006/relationships/theme" Target="../theme/theme1.xml"/><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6"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4" Type="http://schemas.openxmlformats.org/officeDocument/2006/relationships/image" Target="../media/image1.pn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theme" Target="../theme/theme2.xml"/><Relationship Id="rId5"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3" Type="http://schemas.openxmlformats.org/officeDocument/2006/relationships/image" Target="../media/image3.jpeg"/><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pitchFamily="18" charset="0"/>
              <a:ea typeface="ＭＳ Ｐゴシック" charset="-128"/>
              <a:cs typeface="ＭＳ Ｐゴシック" charset="-128"/>
            </a:endParaRPr>
          </a:p>
        </p:txBody>
      </p:sp>
      <p:sp>
        <p:nvSpPr>
          <p:cNvPr id="792582" name="Line 6"/>
          <p:cNvSpPr>
            <a:spLocks noChangeShapeType="1"/>
          </p:cNvSpPr>
          <p:nvPr userDrawn="1"/>
        </p:nvSpPr>
        <p:spPr bwMode="auto">
          <a:xfrm>
            <a:off x="3175" y="6554788"/>
            <a:ext cx="9140825" cy="0"/>
          </a:xfrm>
          <a:prstGeom prst="line">
            <a:avLst/>
          </a:prstGeom>
          <a:noFill/>
          <a:ln w="133350">
            <a:solidFill>
              <a:srgbClr val="00279F"/>
            </a:solid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pitchFamily="18" charset="0"/>
              <a:ea typeface="ＭＳ Ｐゴシック" charset="-128"/>
              <a:cs typeface="ＭＳ Ｐゴシック" charset="-128"/>
            </a:endParaRPr>
          </a:p>
        </p:txBody>
      </p:sp>
      <p:pic>
        <p:nvPicPr>
          <p:cNvPr id="1031" name="Picture 9"/>
          <p:cNvPicPr>
            <a:picLocks noChangeAspect="1" noChangeArrowheads="1"/>
          </p:cNvPicPr>
          <p:nvPr userDrawn="1"/>
        </p:nvPicPr>
        <p:blipFill>
          <a:blip r:embed="rId6"/>
          <a:srcRect/>
          <a:stretch>
            <a:fillRect/>
          </a:stretch>
        </p:blipFill>
        <p:spPr bwMode="auto">
          <a:xfrm>
            <a:off x="7339013" y="6327775"/>
            <a:ext cx="1612900" cy="536575"/>
          </a:xfrm>
          <a:prstGeom prst="rect">
            <a:avLst/>
          </a:prstGeom>
          <a:noFill/>
          <a:ln w="9525">
            <a:noFill/>
            <a:miter lim="800000"/>
            <a:headEnd/>
            <a:tailEnd/>
          </a:ln>
        </p:spPr>
      </p:pic>
      <p:sp>
        <p:nvSpPr>
          <p:cNvPr id="792586" name="Rectangle 10"/>
          <p:cNvSpPr>
            <a:spLocks noChangeArrowheads="1"/>
          </p:cNvSpPr>
          <p:nvPr userDrawn="1"/>
        </p:nvSpPr>
        <p:spPr bwMode="auto">
          <a:xfrm>
            <a:off x="6615113" y="6434138"/>
            <a:ext cx="787783" cy="230832"/>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900" dirty="0">
                <a:solidFill>
                  <a:srgbClr val="FFFFFF"/>
                </a:solidFill>
                <a:ea typeface="ＭＳ Ｐゴシック" pitchFamily="35" charset="-128"/>
                <a:cs typeface="ＭＳ Ｐゴシック" pitchFamily="35" charset="-128"/>
              </a:rPr>
              <a:t>Page </a:t>
            </a:r>
            <a:fld id="{F71E418F-05F8-5B44-A2D5-7D3A08B29BDB}" type="slidenum">
              <a:rPr lang="en-US" sz="900" smtClean="0">
                <a:solidFill>
                  <a:srgbClr val="FFFFFF"/>
                </a:solidFill>
                <a:ea typeface="ＭＳ Ｐゴシック" pitchFamily="35" charset="-128"/>
                <a:cs typeface="ＭＳ Ｐゴシック" pitchFamily="35" charset="-128"/>
              </a:rPr>
              <a:pPr defTabSz="914400" eaLnBrk="0" fontAlgn="base" hangingPunct="0">
                <a:spcBef>
                  <a:spcPct val="0"/>
                </a:spcBef>
                <a:spcAft>
                  <a:spcPct val="0"/>
                </a:spcAft>
                <a:defRPr/>
              </a:pPr>
              <a:t>‹#›</a:t>
            </a:fld>
            <a:r>
              <a:rPr lang="en-US" sz="900" dirty="0" smtClean="0">
                <a:solidFill>
                  <a:srgbClr val="FFFFFF"/>
                </a:solidFill>
                <a:ea typeface="ＭＳ Ｐゴシック" pitchFamily="35" charset="-128"/>
                <a:cs typeface="ＭＳ Ｐゴシック" pitchFamily="35" charset="-128"/>
              </a:rPr>
              <a:t>/26</a:t>
            </a:r>
            <a:endParaRPr lang="en-US" sz="900" dirty="0">
              <a:solidFill>
                <a:srgbClr val="FFFFFF"/>
              </a:solidFill>
              <a:ea typeface="ＭＳ Ｐゴシック" pitchFamily="35" charset="-128"/>
              <a:cs typeface="ＭＳ Ｐゴシック" pitchFamily="35" charset="-128"/>
            </a:endParaRPr>
          </a:p>
        </p:txBody>
      </p:sp>
      <p:pic>
        <p:nvPicPr>
          <p:cNvPr id="1033" name="Picture 13"/>
          <p:cNvPicPr>
            <a:picLocks noChangeAspect="1" noChangeArrowheads="1"/>
          </p:cNvPicPr>
          <p:nvPr userDrawn="1"/>
        </p:nvPicPr>
        <p:blipFill>
          <a:blip r:embed="rId7"/>
          <a:srcRect/>
          <a:stretch>
            <a:fillRect/>
          </a:stretch>
        </p:blipFill>
        <p:spPr bwMode="auto">
          <a:xfrm>
            <a:off x="1020763" y="6400800"/>
            <a:ext cx="800100"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2" r:id="rId4"/>
  </p:sldLayoutIdLst>
  <p:timing>
    <p:tnLst>
      <p:par>
        <p:cTn id="1" dur="indefinite" restart="never" nodeType="tmRoot"/>
      </p:par>
    </p:tnLst>
  </p:timing>
  <p:hf hdr="0"/>
  <p:txStyles>
    <p:titleStyle>
      <a:lvl1pPr algn="ctr" rtl="0" eaLnBrk="0" fontAlgn="base" hangingPunct="0">
        <a:spcBef>
          <a:spcPct val="0"/>
        </a:spcBef>
        <a:spcAft>
          <a:spcPct val="0"/>
        </a:spcAft>
        <a:defRPr sz="3600" b="1">
          <a:solidFill>
            <a:srgbClr val="333399"/>
          </a:solidFill>
          <a:latin typeface="Calibri"/>
          <a:ea typeface="ＭＳ Ｐゴシック" pitchFamily="-111" charset="-128"/>
          <a:cs typeface="Calibri"/>
        </a:defRPr>
      </a:lvl1pPr>
      <a:lvl2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a:solidFill>
            <a:srgbClr val="000090"/>
          </a:solidFill>
          <a:latin typeface="Calibri"/>
          <a:ea typeface="ＭＳ Ｐゴシック" pitchFamily="-111" charset="-128"/>
          <a:cs typeface="Calibri"/>
        </a:defRPr>
      </a:lvl1pPr>
      <a:lvl2pPr marL="576263" indent="-233363" algn="l" rtl="0" eaLnBrk="0" fontAlgn="base" hangingPunct="0">
        <a:spcBef>
          <a:spcPct val="20000"/>
        </a:spcBef>
        <a:spcAft>
          <a:spcPct val="0"/>
        </a:spcAft>
        <a:buChar char="–"/>
        <a:defRPr sz="2400">
          <a:solidFill>
            <a:srgbClr val="000090"/>
          </a:solidFill>
          <a:latin typeface="Calibri"/>
          <a:ea typeface="ＭＳ Ｐゴシック" pitchFamily="-111" charset="-128"/>
          <a:cs typeface="Calibri"/>
        </a:defRPr>
      </a:lvl2pPr>
      <a:lvl3pPr marL="919163" indent="-228600" algn="l" rtl="0" eaLnBrk="0" fontAlgn="base" hangingPunct="0">
        <a:spcBef>
          <a:spcPct val="20000"/>
        </a:spcBef>
        <a:spcAft>
          <a:spcPct val="0"/>
        </a:spcAft>
        <a:buChar char="•"/>
        <a:defRPr sz="2000">
          <a:solidFill>
            <a:srgbClr val="000090"/>
          </a:solidFill>
          <a:latin typeface="Calibri"/>
          <a:ea typeface="ＭＳ Ｐゴシック" pitchFamily="-111" charset="-128"/>
          <a:cs typeface="Calibri"/>
        </a:defRPr>
      </a:lvl3pPr>
      <a:lvl4pPr marL="1262063" indent="-228600" algn="l" rtl="0" eaLnBrk="0" fontAlgn="base" hangingPunct="0">
        <a:spcBef>
          <a:spcPct val="20000"/>
        </a:spcBef>
        <a:spcAft>
          <a:spcPct val="0"/>
        </a:spcAft>
        <a:buChar char="–"/>
        <a:defRPr sz="2000">
          <a:solidFill>
            <a:srgbClr val="000090"/>
          </a:solidFill>
          <a:latin typeface="Calibri"/>
          <a:ea typeface="ＭＳ Ｐゴシック" pitchFamily="-111" charset="-128"/>
          <a:cs typeface="Calibri"/>
        </a:defRPr>
      </a:lvl4pPr>
      <a:lvl5pPr marL="1604963" indent="-228600" algn="l" rtl="0" eaLnBrk="0" fontAlgn="base" hangingPunct="0">
        <a:spcBef>
          <a:spcPct val="20000"/>
        </a:spcBef>
        <a:spcAft>
          <a:spcPct val="0"/>
        </a:spcAft>
        <a:buChar char="»"/>
        <a:defRPr sz="2000">
          <a:solidFill>
            <a:srgbClr val="000090"/>
          </a:solidFill>
          <a:latin typeface="Calibri"/>
          <a:ea typeface="ＭＳ Ｐゴシック" pitchFamily="-111" charset="-128"/>
          <a:cs typeface="Calibri"/>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pitchFamily="18" charset="0"/>
              <a:ea typeface="ＭＳ Ｐゴシック" charset="-128"/>
              <a:cs typeface="ＭＳ Ｐゴシック" charset="-128"/>
            </a:endParaRPr>
          </a:p>
        </p:txBody>
      </p:sp>
      <p:sp>
        <p:nvSpPr>
          <p:cNvPr id="792582" name="Line 6"/>
          <p:cNvSpPr>
            <a:spLocks noChangeShapeType="1"/>
          </p:cNvSpPr>
          <p:nvPr userDrawn="1"/>
        </p:nvSpPr>
        <p:spPr bwMode="auto">
          <a:xfrm>
            <a:off x="3175" y="6554788"/>
            <a:ext cx="9140825" cy="0"/>
          </a:xfrm>
          <a:prstGeom prst="line">
            <a:avLst/>
          </a:prstGeom>
          <a:noFill/>
          <a:ln w="133350">
            <a:solidFill>
              <a:srgbClr val="00279F"/>
            </a:solid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pitchFamily="18" charset="0"/>
              <a:ea typeface="ＭＳ Ｐゴシック" charset="-128"/>
              <a:cs typeface="ＭＳ Ｐゴシック" charset="-128"/>
            </a:endParaRPr>
          </a:p>
        </p:txBody>
      </p:sp>
      <p:sp>
        <p:nvSpPr>
          <p:cNvPr id="792584" name="Rectangle 8"/>
          <p:cNvSpPr>
            <a:spLocks noChangeArrowheads="1"/>
          </p:cNvSpPr>
          <p:nvPr userDrawn="1"/>
        </p:nvSpPr>
        <p:spPr bwMode="auto">
          <a:xfrm>
            <a:off x="2768201" y="6484454"/>
            <a:ext cx="3566721" cy="141064"/>
          </a:xfrm>
          <a:prstGeom prst="rect">
            <a:avLst/>
          </a:prstGeom>
          <a:solidFill>
            <a:schemeClr val="bg1"/>
          </a:solidFill>
          <a:ln w="9525">
            <a:noFill/>
            <a:miter lim="800000"/>
            <a:headEnd/>
            <a:tailEnd/>
          </a:ln>
        </p:spPr>
        <p:txBody>
          <a:bodyPr wrap="square" lIns="0" tIns="0" rIns="0" bIns="0">
            <a:prstTxWarp prst="textNoShape">
              <a:avLst/>
            </a:prstTxWarp>
            <a:spAutoFit/>
          </a:bodyPr>
          <a:lstStyle/>
          <a:p>
            <a:pPr defTabSz="914400" eaLnBrk="0" fontAlgn="base" hangingPunct="0">
              <a:lnSpc>
                <a:spcPct val="80000"/>
              </a:lnSpc>
              <a:spcBef>
                <a:spcPct val="0"/>
              </a:spcBef>
              <a:spcAft>
                <a:spcPct val="0"/>
              </a:spcAft>
              <a:defRPr/>
            </a:pPr>
            <a:r>
              <a:rPr lang="en-US" sz="1100" dirty="0" smtClean="0">
                <a:solidFill>
                  <a:srgbClr val="000000"/>
                </a:solidFill>
                <a:ea typeface="ＭＳ Ｐゴシック" charset="-128"/>
                <a:cs typeface="ＭＳ Ｐゴシック" charset="-128"/>
              </a:rPr>
              <a:t>    International School of Physics “</a:t>
            </a:r>
            <a:r>
              <a:rPr lang="en-US" sz="1100" dirty="0" err="1" smtClean="0">
                <a:solidFill>
                  <a:srgbClr val="000000"/>
                </a:solidFill>
                <a:ea typeface="ＭＳ Ｐゴシック" charset="-128"/>
                <a:cs typeface="ＭＳ Ｐゴシック" charset="-128"/>
              </a:rPr>
              <a:t>Enrico</a:t>
            </a:r>
            <a:r>
              <a:rPr lang="en-US" sz="1100" dirty="0" smtClean="0">
                <a:solidFill>
                  <a:srgbClr val="000000"/>
                </a:solidFill>
                <a:ea typeface="ＭＳ Ｐゴシック" charset="-128"/>
                <a:cs typeface="ＭＳ Ｐゴシック" charset="-128"/>
              </a:rPr>
              <a:t> Fermi”, 2011 </a:t>
            </a:r>
            <a:endParaRPr lang="en-US" sz="1100" dirty="0">
              <a:solidFill>
                <a:srgbClr val="000000"/>
              </a:solidFill>
              <a:ea typeface="ＭＳ Ｐゴシック" charset="-128"/>
              <a:cs typeface="ＭＳ Ｐゴシック" charset="-128"/>
            </a:endParaRPr>
          </a:p>
        </p:txBody>
      </p:sp>
      <p:pic>
        <p:nvPicPr>
          <p:cNvPr id="1031" name="Picture 9"/>
          <p:cNvPicPr>
            <a:picLocks noChangeAspect="1" noChangeArrowheads="1"/>
          </p:cNvPicPr>
          <p:nvPr userDrawn="1"/>
        </p:nvPicPr>
        <p:blipFill>
          <a:blip r:embed="rId4"/>
          <a:srcRect/>
          <a:stretch>
            <a:fillRect/>
          </a:stretch>
        </p:blipFill>
        <p:spPr bwMode="auto">
          <a:xfrm>
            <a:off x="7339013" y="6327775"/>
            <a:ext cx="1612900" cy="536575"/>
          </a:xfrm>
          <a:prstGeom prst="rect">
            <a:avLst/>
          </a:prstGeom>
          <a:noFill/>
          <a:ln w="9525">
            <a:noFill/>
            <a:miter lim="800000"/>
            <a:headEnd/>
            <a:tailEnd/>
          </a:ln>
        </p:spPr>
      </p:pic>
      <p:sp>
        <p:nvSpPr>
          <p:cNvPr id="792586" name="Rectangle 10"/>
          <p:cNvSpPr>
            <a:spLocks noChangeArrowheads="1"/>
          </p:cNvSpPr>
          <p:nvPr userDrawn="1"/>
        </p:nvSpPr>
        <p:spPr bwMode="auto">
          <a:xfrm>
            <a:off x="6716713" y="6434138"/>
            <a:ext cx="633412" cy="230187"/>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900">
                <a:solidFill>
                  <a:srgbClr val="FFFFFF"/>
                </a:solidFill>
                <a:ea typeface="ＭＳ Ｐゴシック" pitchFamily="35" charset="-128"/>
                <a:cs typeface="ＭＳ Ｐゴシック" pitchFamily="35" charset="-128"/>
              </a:rPr>
              <a:t>Page </a:t>
            </a:r>
            <a:fld id="{F71E418F-05F8-5B44-A2D5-7D3A08B29BDB}" type="slidenum">
              <a:rPr lang="en-US" sz="900">
                <a:solidFill>
                  <a:srgbClr val="FFFFFF"/>
                </a:solidFill>
                <a:ea typeface="ＭＳ Ｐゴシック" pitchFamily="35" charset="-128"/>
                <a:cs typeface="ＭＳ Ｐゴシック" pitchFamily="35" charset="-128"/>
              </a:rPr>
              <a:pPr defTabSz="914400" eaLnBrk="0" fontAlgn="base" hangingPunct="0">
                <a:spcBef>
                  <a:spcPct val="0"/>
                </a:spcBef>
                <a:spcAft>
                  <a:spcPct val="0"/>
                </a:spcAft>
                <a:defRPr/>
              </a:pPr>
              <a:t>‹#›</a:t>
            </a:fld>
            <a:endParaRPr lang="en-US" sz="900">
              <a:solidFill>
                <a:srgbClr val="FFFFFF"/>
              </a:solidFill>
              <a:ea typeface="ＭＳ Ｐゴシック" pitchFamily="35" charset="-128"/>
              <a:cs typeface="ＭＳ Ｐゴシック" pitchFamily="35" charset="-128"/>
            </a:endParaRPr>
          </a:p>
        </p:txBody>
      </p:sp>
      <p:pic>
        <p:nvPicPr>
          <p:cNvPr id="1033" name="Picture 13"/>
          <p:cNvPicPr>
            <a:picLocks noChangeAspect="1" noChangeArrowheads="1"/>
          </p:cNvPicPr>
          <p:nvPr userDrawn="1"/>
        </p:nvPicPr>
        <p:blipFill>
          <a:blip r:embed="rId5"/>
          <a:srcRect/>
          <a:stretch>
            <a:fillRect/>
          </a:stretch>
        </p:blipFill>
        <p:spPr bwMode="auto">
          <a:xfrm>
            <a:off x="1020763" y="6400800"/>
            <a:ext cx="800100" cy="4572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5118413"/>
      </p:ext>
    </p:extLst>
  </p:cSld>
  <p:clrMap bg1="lt1" tx1="dk1" bg2="lt2" tx2="dk2" accent1="accent1" accent2="accent2" accent3="accent3" accent4="accent4" accent5="accent5" accent6="accent6" hlink="hlink" folHlink="folHlink"/>
  <p:sldLayoutIdLst>
    <p:sldLayoutId id="2147483667" r:id="rId1"/>
    <p:sldLayoutId id="2147483668" r:id="rId2"/>
  </p:sldLayoutIdLst>
  <p:hf sldNum="0" hdr="0" ftr="0" dt="0"/>
  <p:txStyles>
    <p:titleStyle>
      <a:lvl1pPr algn="ctr" rtl="0" eaLnBrk="0" fontAlgn="base" hangingPunct="0">
        <a:spcBef>
          <a:spcPct val="0"/>
        </a:spcBef>
        <a:spcAft>
          <a:spcPct val="0"/>
        </a:spcAft>
        <a:defRPr sz="3200" b="1">
          <a:solidFill>
            <a:srgbClr val="333399"/>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576263" indent="-233363" algn="l" rtl="0" eaLnBrk="0" fontAlgn="base" hangingPunct="0">
        <a:spcBef>
          <a:spcPct val="20000"/>
        </a:spcBef>
        <a:spcAft>
          <a:spcPct val="0"/>
        </a:spcAft>
        <a:buChar char="–"/>
        <a:defRPr sz="2400">
          <a:solidFill>
            <a:schemeClr val="tx1"/>
          </a:solidFill>
          <a:latin typeface="+mn-lt"/>
          <a:ea typeface="ＭＳ Ｐゴシック" pitchFamily="-111" charset="-128"/>
        </a:defRPr>
      </a:lvl2pPr>
      <a:lvl3pPr marL="919163"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262063"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1604963"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914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62000" y="914400"/>
            <a:ext cx="7772400" cy="5334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p:cNvSpPr txBox="1"/>
          <p:nvPr userDrawn="1"/>
        </p:nvSpPr>
        <p:spPr>
          <a:xfrm>
            <a:off x="7315200" y="6396335"/>
            <a:ext cx="184666" cy="461665"/>
          </a:xfrm>
          <a:prstGeom prst="rect">
            <a:avLst/>
          </a:prstGeom>
          <a:noFill/>
        </p:spPr>
        <p:txBody>
          <a:bodyPr wrap="none" rtlCol="0">
            <a:spAutoFit/>
          </a:bodyPr>
          <a:lstStyle/>
          <a:p>
            <a:endParaRPr lang="en-US" dirty="0"/>
          </a:p>
        </p:txBody>
      </p:sp>
      <p:sp>
        <p:nvSpPr>
          <p:cNvPr id="3" name="TextBox 2"/>
          <p:cNvSpPr txBox="1"/>
          <p:nvPr userDrawn="1"/>
        </p:nvSpPr>
        <p:spPr>
          <a:xfrm>
            <a:off x="4267200" y="6402221"/>
            <a:ext cx="543538" cy="461665"/>
          </a:xfrm>
          <a:prstGeom prst="rect">
            <a:avLst/>
          </a:prstGeom>
          <a:noFill/>
        </p:spPr>
        <p:txBody>
          <a:bodyPr wrap="none" rtlCol="0">
            <a:spAutoFit/>
          </a:bodyPr>
          <a:lstStyle/>
          <a:p>
            <a:fld id="{39142736-EAAD-564A-A2E4-2A0684FB7E80}" type="slidenum">
              <a:rPr lang="en-US" smtClean="0">
                <a:solidFill>
                  <a:schemeClr val="bg1"/>
                </a:solidFill>
              </a:rPr>
              <a:pP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rtl="0" fontAlgn="base">
        <a:spcBef>
          <a:spcPct val="0"/>
        </a:spcBef>
        <a:spcAft>
          <a:spcPct val="0"/>
        </a:spcAft>
        <a:defRPr sz="3600" b="1">
          <a:solidFill>
            <a:schemeClr val="tx2"/>
          </a:solidFill>
          <a:latin typeface="+mj-lt"/>
          <a:ea typeface="+mj-ea"/>
          <a:cs typeface="+mj-cs"/>
        </a:defRPr>
      </a:lvl1pPr>
      <a:lvl2pPr algn="ctr" rtl="0" fontAlgn="base">
        <a:spcBef>
          <a:spcPct val="0"/>
        </a:spcBef>
        <a:spcAft>
          <a:spcPct val="0"/>
        </a:spcAft>
        <a:defRPr sz="3600" b="1">
          <a:solidFill>
            <a:schemeClr val="tx2"/>
          </a:solidFill>
          <a:latin typeface="Times" charset="0"/>
          <a:ea typeface="ＭＳ Ｐゴシック" charset="0"/>
        </a:defRPr>
      </a:lvl2pPr>
      <a:lvl3pPr algn="ctr" rtl="0" fontAlgn="base">
        <a:spcBef>
          <a:spcPct val="0"/>
        </a:spcBef>
        <a:spcAft>
          <a:spcPct val="0"/>
        </a:spcAft>
        <a:defRPr sz="3600" b="1">
          <a:solidFill>
            <a:schemeClr val="tx2"/>
          </a:solidFill>
          <a:latin typeface="Times" charset="0"/>
          <a:ea typeface="ＭＳ Ｐゴシック" charset="0"/>
        </a:defRPr>
      </a:lvl3pPr>
      <a:lvl4pPr algn="ctr" rtl="0" fontAlgn="base">
        <a:spcBef>
          <a:spcPct val="0"/>
        </a:spcBef>
        <a:spcAft>
          <a:spcPct val="0"/>
        </a:spcAft>
        <a:defRPr sz="3600" b="1">
          <a:solidFill>
            <a:schemeClr val="tx2"/>
          </a:solidFill>
          <a:latin typeface="Times" charset="0"/>
          <a:ea typeface="ＭＳ Ｐゴシック" charset="0"/>
        </a:defRPr>
      </a:lvl4pPr>
      <a:lvl5pPr algn="ctr" rtl="0" fontAlgn="base">
        <a:spcBef>
          <a:spcPct val="0"/>
        </a:spcBef>
        <a:spcAft>
          <a:spcPct val="0"/>
        </a:spcAft>
        <a:defRPr sz="3600" b="1">
          <a:solidFill>
            <a:schemeClr val="tx2"/>
          </a:solidFill>
          <a:latin typeface="Times" charset="0"/>
          <a:ea typeface="ＭＳ Ｐゴシック" charset="0"/>
        </a:defRPr>
      </a:lvl5pPr>
      <a:lvl6pPr marL="457200" algn="ctr" rtl="0" fontAlgn="base">
        <a:spcBef>
          <a:spcPct val="0"/>
        </a:spcBef>
        <a:spcAft>
          <a:spcPct val="0"/>
        </a:spcAft>
        <a:defRPr sz="3600" b="1">
          <a:solidFill>
            <a:schemeClr val="tx2"/>
          </a:solidFill>
          <a:latin typeface="Times" charset="0"/>
          <a:ea typeface="ＭＳ Ｐゴシック" charset="0"/>
        </a:defRPr>
      </a:lvl6pPr>
      <a:lvl7pPr marL="914400" algn="ctr" rtl="0" fontAlgn="base">
        <a:spcBef>
          <a:spcPct val="0"/>
        </a:spcBef>
        <a:spcAft>
          <a:spcPct val="0"/>
        </a:spcAft>
        <a:defRPr sz="3600" b="1">
          <a:solidFill>
            <a:schemeClr val="tx2"/>
          </a:solidFill>
          <a:latin typeface="Times" charset="0"/>
          <a:ea typeface="ＭＳ Ｐゴシック" charset="0"/>
        </a:defRPr>
      </a:lvl7pPr>
      <a:lvl8pPr marL="1371600" algn="ctr" rtl="0" fontAlgn="base">
        <a:spcBef>
          <a:spcPct val="0"/>
        </a:spcBef>
        <a:spcAft>
          <a:spcPct val="0"/>
        </a:spcAft>
        <a:defRPr sz="3600" b="1">
          <a:solidFill>
            <a:schemeClr val="tx2"/>
          </a:solidFill>
          <a:latin typeface="Times" charset="0"/>
          <a:ea typeface="ＭＳ Ｐゴシック" charset="0"/>
        </a:defRPr>
      </a:lvl8pPr>
      <a:lvl9pPr marL="1828800" algn="ctr" rtl="0" fontAlgn="base">
        <a:spcBef>
          <a:spcPct val="0"/>
        </a:spcBef>
        <a:spcAft>
          <a:spcPct val="0"/>
        </a:spcAft>
        <a:defRPr sz="3600" b="1">
          <a:solidFill>
            <a:schemeClr val="tx2"/>
          </a:solidFill>
          <a:latin typeface="Times" charset="0"/>
          <a:ea typeface="ＭＳ Ｐゴシック"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400">
          <a:solidFill>
            <a:schemeClr val="tx1"/>
          </a:solidFill>
          <a:latin typeface="+mn-lt"/>
          <a:ea typeface="+mn-ea"/>
        </a:defRPr>
      </a:lvl4pPr>
      <a:lvl5pPr marL="2057400" indent="-228600" algn="l" rtl="0" fontAlgn="base">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2400">
          <a:solidFill>
            <a:schemeClr val="tx1"/>
          </a:solidFill>
          <a:latin typeface="+mn-lt"/>
          <a:ea typeface="+mn-ea"/>
        </a:defRPr>
      </a:lvl6pPr>
      <a:lvl7pPr marL="2971800" indent="-228600" algn="l" rtl="0" fontAlgn="base">
        <a:spcBef>
          <a:spcPct val="20000"/>
        </a:spcBef>
        <a:spcAft>
          <a:spcPct val="0"/>
        </a:spcAft>
        <a:buChar char="»"/>
        <a:defRPr sz="2400">
          <a:solidFill>
            <a:schemeClr val="tx1"/>
          </a:solidFill>
          <a:latin typeface="+mn-lt"/>
          <a:ea typeface="+mn-ea"/>
        </a:defRPr>
      </a:lvl7pPr>
      <a:lvl8pPr marL="3429000" indent="-228600" algn="l" rtl="0" fontAlgn="base">
        <a:spcBef>
          <a:spcPct val="20000"/>
        </a:spcBef>
        <a:spcAft>
          <a:spcPct val="0"/>
        </a:spcAft>
        <a:buChar char="»"/>
        <a:defRPr sz="2400">
          <a:solidFill>
            <a:schemeClr val="tx1"/>
          </a:solidFill>
          <a:latin typeface="+mn-lt"/>
          <a:ea typeface="+mn-ea"/>
        </a:defRPr>
      </a:lvl8pPr>
      <a:lvl9pPr marL="3886200" indent="-228600" algn="l" rtl="0" fontAlgn="base">
        <a:spcBef>
          <a:spcPct val="20000"/>
        </a:spcBef>
        <a:spcAft>
          <a:spcPct val="0"/>
        </a:spcAft>
        <a:buChar char="»"/>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3"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6" Type="http://schemas.openxmlformats.org/officeDocument/2006/relationships/image" Target="../media/image26.png"/><Relationship Id="rId4" Type="http://schemas.openxmlformats.org/officeDocument/2006/relationships/image" Target="../media/image24.wmf"/><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3.jpeg"/><Relationship Id="rId5"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4" Type="http://schemas.openxmlformats.org/officeDocument/2006/relationships/image" Target="../media/image29.png"/><Relationship Id="rId5" Type="http://schemas.openxmlformats.org/officeDocument/2006/relationships/image" Target="../media/image30.png"/><Relationship Id="rId7"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28.png"/><Relationship Id="rId6"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tags" Target="../tags/tag1.xml"/><Relationship Id="rId2" Type="http://schemas.openxmlformats.org/officeDocument/2006/relationships/slideLayout" Target="../slideLayouts/slideLayout4.xml"/><Relationship Id="rId3"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2" Type="http://schemas.openxmlformats.org/officeDocument/2006/relationships/image" Target="../media/image36.emf"/><Relationship Id="rId3"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9.emf"/></Relationships>
</file>

<file path=ppt/slides/_rels/slide27.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41.emf"/><Relationship Id="rId3" Type="http://schemas.openxmlformats.org/officeDocument/2006/relationships/image" Target="../media/image42.emf"/></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3"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7.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image" Target="../media/image47.png"/><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4" Type="http://schemas.openxmlformats.org/officeDocument/2006/relationships/image" Target="../media/image52.emf"/><Relationship Id="rId1" Type="http://schemas.openxmlformats.org/officeDocument/2006/relationships/slideLayout" Target="../slideLayouts/slideLayout1.xml"/><Relationship Id="rId2" Type="http://schemas.openxmlformats.org/officeDocument/2006/relationships/image" Target="../media/image50.png"/><Relationship Id="rId3" Type="http://schemas.openxmlformats.org/officeDocument/2006/relationships/image" Target="../media/image5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 name="Rectangle 32"/>
          <p:cNvSpPr/>
          <p:nvPr/>
        </p:nvSpPr>
        <p:spPr bwMode="auto">
          <a:xfrm>
            <a:off x="-25400" y="0"/>
            <a:ext cx="5588000" cy="3028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ctrTitle"/>
          </p:nvPr>
        </p:nvSpPr>
        <p:spPr>
          <a:xfrm>
            <a:off x="-800100" y="190500"/>
            <a:ext cx="6997700" cy="1470025"/>
          </a:xfrm>
        </p:spPr>
        <p:txBody>
          <a:bodyPr/>
          <a:lstStyle/>
          <a:p>
            <a:r>
              <a:rPr lang="en-US" sz="4400" dirty="0" smtClean="0"/>
              <a:t>Experimental Studies </a:t>
            </a:r>
            <a:br>
              <a:rPr lang="en-US" sz="4400" dirty="0" smtClean="0"/>
            </a:br>
            <a:r>
              <a:rPr lang="en-US" sz="4400" dirty="0" smtClean="0"/>
              <a:t>of Generalized </a:t>
            </a:r>
            <a:br>
              <a:rPr lang="en-US" sz="4400" dirty="0" smtClean="0"/>
            </a:br>
            <a:r>
              <a:rPr lang="en-US" sz="4400" dirty="0" smtClean="0"/>
              <a:t>Parton Distributions</a:t>
            </a:r>
            <a:endParaRPr lang="en-US" sz="4400" dirty="0"/>
          </a:p>
        </p:txBody>
      </p:sp>
      <p:sp>
        <p:nvSpPr>
          <p:cNvPr id="3" name="Subtitle 2"/>
          <p:cNvSpPr>
            <a:spLocks noGrp="1"/>
          </p:cNvSpPr>
          <p:nvPr>
            <p:ph type="subTitle" idx="1"/>
          </p:nvPr>
        </p:nvSpPr>
        <p:spPr>
          <a:xfrm>
            <a:off x="-2162404" y="2017394"/>
            <a:ext cx="9093200" cy="1036052"/>
          </a:xfrm>
        </p:spPr>
        <p:txBody>
          <a:bodyPr/>
          <a:lstStyle/>
          <a:p>
            <a:r>
              <a:rPr lang="en-US" sz="2800" b="1" dirty="0" err="1" smtClean="0">
                <a:solidFill>
                  <a:srgbClr val="D323BA"/>
                </a:solidFill>
              </a:rPr>
              <a:t>Latifa</a:t>
            </a:r>
            <a:r>
              <a:rPr lang="en-US" sz="2800" b="1" dirty="0" smtClean="0">
                <a:solidFill>
                  <a:srgbClr val="D323BA"/>
                </a:solidFill>
              </a:rPr>
              <a:t> </a:t>
            </a:r>
            <a:r>
              <a:rPr lang="en-US" sz="2800" b="1" dirty="0" err="1" smtClean="0">
                <a:solidFill>
                  <a:srgbClr val="D323BA"/>
                </a:solidFill>
              </a:rPr>
              <a:t>Elouadrhiri</a:t>
            </a:r>
            <a:endParaRPr lang="en-US" sz="2800" b="1" dirty="0" smtClean="0">
              <a:solidFill>
                <a:srgbClr val="D323BA"/>
              </a:solidFill>
            </a:endParaRPr>
          </a:p>
          <a:p>
            <a:r>
              <a:rPr lang="en-US" dirty="0" smtClean="0">
                <a:solidFill>
                  <a:srgbClr val="000090"/>
                </a:solidFill>
              </a:rPr>
              <a:t>Jefferson Lab</a:t>
            </a:r>
            <a:endParaRPr lang="en-US" dirty="0">
              <a:solidFill>
                <a:srgbClr val="000090"/>
              </a:solidFill>
            </a:endParaRPr>
          </a:p>
        </p:txBody>
      </p:sp>
      <p:pic>
        <p:nvPicPr>
          <p:cNvPr id="30" name="Picture 29"/>
          <p:cNvPicPr>
            <a:picLocks noChangeAspect="1"/>
          </p:cNvPicPr>
          <p:nvPr/>
        </p:nvPicPr>
        <p:blipFill>
          <a:blip r:embed="rId2"/>
          <a:stretch>
            <a:fillRect/>
          </a:stretch>
        </p:blipFill>
        <p:spPr>
          <a:xfrm>
            <a:off x="5048396" y="153668"/>
            <a:ext cx="4070204" cy="2875281"/>
          </a:xfrm>
          <a:prstGeom prst="rect">
            <a:avLst/>
          </a:prstGeom>
        </p:spPr>
      </p:pic>
      <p:sp>
        <p:nvSpPr>
          <p:cNvPr id="32" name="TextBox 31"/>
          <p:cNvSpPr txBox="1"/>
          <p:nvPr/>
        </p:nvSpPr>
        <p:spPr>
          <a:xfrm>
            <a:off x="4752375" y="3505200"/>
            <a:ext cx="3672800" cy="2508379"/>
          </a:xfrm>
          <a:prstGeom prst="rect">
            <a:avLst/>
          </a:prstGeom>
          <a:noFill/>
        </p:spPr>
        <p:txBody>
          <a:bodyPr wrap="none" rtlCol="0">
            <a:spAutoFit/>
          </a:bodyPr>
          <a:lstStyle/>
          <a:p>
            <a:pPr>
              <a:buFont typeface="Arial"/>
              <a:buChar char="•"/>
            </a:pPr>
            <a:r>
              <a:rPr lang="en-US" sz="2000" dirty="0" smtClean="0"/>
              <a:t> Introduction</a:t>
            </a:r>
          </a:p>
          <a:p>
            <a:pPr>
              <a:buFont typeface="Arial"/>
              <a:buChar char="•"/>
            </a:pPr>
            <a:endParaRPr lang="en-US" sz="500" dirty="0" smtClean="0"/>
          </a:p>
          <a:p>
            <a:pPr>
              <a:buFont typeface="Arial"/>
              <a:buChar char="•"/>
            </a:pPr>
            <a:r>
              <a:rPr lang="en-US" sz="2000" dirty="0" smtClean="0"/>
              <a:t> </a:t>
            </a:r>
            <a:r>
              <a:rPr lang="en-US" sz="2000" dirty="0" err="1" smtClean="0"/>
              <a:t>GPDs</a:t>
            </a:r>
            <a:r>
              <a:rPr lang="en-US" sz="2000" dirty="0" smtClean="0"/>
              <a:t> ad DVCS</a:t>
            </a:r>
          </a:p>
          <a:p>
            <a:pPr>
              <a:buFont typeface="Arial"/>
              <a:buChar char="•"/>
            </a:pPr>
            <a:endParaRPr lang="en-US" sz="800" dirty="0" smtClean="0"/>
          </a:p>
          <a:p>
            <a:pPr>
              <a:buFont typeface="Arial"/>
              <a:buChar char="•"/>
            </a:pPr>
            <a:r>
              <a:rPr lang="en-US" sz="2000" dirty="0" smtClean="0"/>
              <a:t> Recent DVCS Results 6 </a:t>
            </a:r>
            <a:r>
              <a:rPr lang="en-US" sz="2000" dirty="0" err="1" smtClean="0"/>
              <a:t>GeV</a:t>
            </a:r>
            <a:endParaRPr lang="en-US" sz="2000" dirty="0" smtClean="0"/>
          </a:p>
          <a:p>
            <a:pPr>
              <a:buFont typeface="Arial"/>
              <a:buChar char="•"/>
            </a:pPr>
            <a:endParaRPr lang="en-US" sz="800" dirty="0" smtClean="0"/>
          </a:p>
          <a:p>
            <a:pPr>
              <a:buFont typeface="Arial"/>
              <a:buChar char="•"/>
            </a:pPr>
            <a:r>
              <a:rPr lang="en-US" sz="2000" dirty="0" smtClean="0"/>
              <a:t> The 12 </a:t>
            </a:r>
            <a:r>
              <a:rPr lang="en-US" sz="2000" dirty="0" err="1" smtClean="0"/>
              <a:t>GeV</a:t>
            </a:r>
            <a:r>
              <a:rPr lang="en-US" sz="2000" dirty="0" smtClean="0"/>
              <a:t> Upgrade</a:t>
            </a:r>
          </a:p>
          <a:p>
            <a:pPr>
              <a:buFont typeface="Arial"/>
              <a:buChar char="•"/>
            </a:pPr>
            <a:endParaRPr lang="en-US" sz="800" dirty="0" smtClean="0"/>
          </a:p>
          <a:p>
            <a:pPr>
              <a:buFont typeface="Arial"/>
              <a:buChar char="•"/>
            </a:pPr>
            <a:r>
              <a:rPr lang="en-US" sz="2000" dirty="0" smtClean="0"/>
              <a:t> Future experiments on DVCS</a:t>
            </a:r>
          </a:p>
          <a:p>
            <a:pPr>
              <a:buFont typeface="Arial"/>
              <a:buChar char="•"/>
            </a:pPr>
            <a:endParaRPr lang="en-US" sz="800" dirty="0" smtClean="0"/>
          </a:p>
          <a:p>
            <a:pPr>
              <a:buFont typeface="Arial"/>
              <a:buChar char="•"/>
            </a:pPr>
            <a:r>
              <a:rPr lang="en-US" sz="2000" dirty="0" smtClean="0"/>
              <a:t> Summary</a:t>
            </a:r>
            <a:endParaRPr lang="en-US" sz="2000" dirty="0"/>
          </a:p>
        </p:txBody>
      </p:sp>
      <p:pic>
        <p:nvPicPr>
          <p:cNvPr id="8" name="Picture 7"/>
          <p:cNvPicPr>
            <a:picLocks noChangeAspect="1"/>
          </p:cNvPicPr>
          <p:nvPr/>
        </p:nvPicPr>
        <p:blipFill>
          <a:blip r:embed="rId3"/>
          <a:stretch>
            <a:fillRect/>
          </a:stretch>
        </p:blipFill>
        <p:spPr>
          <a:xfrm>
            <a:off x="25400" y="3296692"/>
            <a:ext cx="4584700" cy="2768600"/>
          </a:xfrm>
          <a:prstGeom prst="rect">
            <a:avLst/>
          </a:prstGeom>
        </p:spPr>
      </p:pic>
    </p:spTree>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326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33900" y="3378200"/>
            <a:ext cx="76200" cy="101600"/>
          </a:xfrm>
          <a:prstGeom prst="rect">
            <a:avLst/>
          </a:prstGeom>
        </p:spPr>
      </p:pic>
      <p:pic>
        <p:nvPicPr>
          <p:cNvPr id="4" name="Picture 3"/>
          <p:cNvPicPr>
            <a:picLocks noChangeAspect="1"/>
          </p:cNvPicPr>
          <p:nvPr/>
        </p:nvPicPr>
        <p:blipFill>
          <a:blip r:embed="rId2"/>
          <a:stretch>
            <a:fillRect/>
          </a:stretch>
        </p:blipFill>
        <p:spPr>
          <a:xfrm>
            <a:off x="4686300" y="3530600"/>
            <a:ext cx="76200" cy="101600"/>
          </a:xfrm>
          <a:prstGeom prst="rect">
            <a:avLst/>
          </a:prstGeom>
        </p:spPr>
      </p:pic>
      <p:pic>
        <p:nvPicPr>
          <p:cNvPr id="5" name="Picture 4"/>
          <p:cNvPicPr>
            <a:picLocks noChangeAspect="1"/>
          </p:cNvPicPr>
          <p:nvPr/>
        </p:nvPicPr>
        <p:blipFill>
          <a:blip r:embed="rId3"/>
          <a:stretch>
            <a:fillRect/>
          </a:stretch>
        </p:blipFill>
        <p:spPr>
          <a:xfrm>
            <a:off x="0" y="31750"/>
            <a:ext cx="9144000" cy="67945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4450" y="768350"/>
            <a:ext cx="9105900" cy="6134100"/>
          </a:xfrm>
          <a:prstGeom prst="rect">
            <a:avLst/>
          </a:prstGeom>
        </p:spPr>
      </p:pic>
      <p:sp>
        <p:nvSpPr>
          <p:cNvPr id="4" name="TextBox 3"/>
          <p:cNvSpPr txBox="1"/>
          <p:nvPr/>
        </p:nvSpPr>
        <p:spPr>
          <a:xfrm>
            <a:off x="571500" y="101600"/>
            <a:ext cx="7817765" cy="584776"/>
          </a:xfrm>
          <a:prstGeom prst="rect">
            <a:avLst/>
          </a:prstGeom>
          <a:noFill/>
        </p:spPr>
        <p:txBody>
          <a:bodyPr wrap="none" rtlCol="0">
            <a:spAutoFit/>
          </a:bodyPr>
          <a:lstStyle/>
          <a:p>
            <a:r>
              <a:rPr lang="en-US" sz="3200" dirty="0" smtClean="0"/>
              <a:t>CLAS e1-DVCS Cross section differences</a:t>
            </a:r>
            <a:endParaRPr lang="en-US" sz="3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 y="50800"/>
            <a:ext cx="9131300" cy="67564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g1dvcs_slide.jpg"/>
          <p:cNvPicPr>
            <a:picLocks noChangeAspect="1"/>
          </p:cNvPicPr>
          <p:nvPr/>
        </p:nvPicPr>
        <p:blipFill>
          <a:blip r:embed="rId2"/>
          <a:stretch>
            <a:fillRect/>
          </a:stretch>
        </p:blipFill>
        <p:spPr>
          <a:xfrm>
            <a:off x="228600" y="904009"/>
            <a:ext cx="8458200" cy="5495568"/>
          </a:xfrm>
          <a:prstGeom prst="rect">
            <a:avLst/>
          </a:prstGeom>
        </p:spPr>
      </p:pic>
      <p:sp>
        <p:nvSpPr>
          <p:cNvPr id="3" name="TextBox 2"/>
          <p:cNvSpPr txBox="1"/>
          <p:nvPr/>
        </p:nvSpPr>
        <p:spPr>
          <a:xfrm>
            <a:off x="939800" y="101600"/>
            <a:ext cx="7247697" cy="584776"/>
          </a:xfrm>
          <a:prstGeom prst="rect">
            <a:avLst/>
          </a:prstGeom>
          <a:noFill/>
        </p:spPr>
        <p:txBody>
          <a:bodyPr wrap="none" rtlCol="0">
            <a:spAutoFit/>
          </a:bodyPr>
          <a:lstStyle/>
          <a:p>
            <a:r>
              <a:rPr lang="en-US" sz="3200" dirty="0" smtClean="0"/>
              <a:t>CLAS – Proton Target Spin Asymmetry</a:t>
            </a:r>
            <a:endParaRPr lang="en-US" sz="3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t="3138" b="5649"/>
          <a:stretch>
            <a:fillRect/>
          </a:stretch>
        </p:blipFill>
        <p:spPr>
          <a:xfrm>
            <a:off x="12700" y="800100"/>
            <a:ext cx="9131300" cy="5537200"/>
          </a:xfrm>
          <a:prstGeom prst="rect">
            <a:avLst/>
          </a:prstGeom>
        </p:spPr>
      </p:pic>
      <p:sp>
        <p:nvSpPr>
          <p:cNvPr id="3" name="TextBox 2"/>
          <p:cNvSpPr txBox="1"/>
          <p:nvPr/>
        </p:nvSpPr>
        <p:spPr>
          <a:xfrm>
            <a:off x="50800" y="127000"/>
            <a:ext cx="9227181" cy="492443"/>
          </a:xfrm>
          <a:prstGeom prst="rect">
            <a:avLst/>
          </a:prstGeom>
          <a:noFill/>
        </p:spPr>
        <p:txBody>
          <a:bodyPr wrap="none" rtlCol="0">
            <a:spAutoFit/>
          </a:bodyPr>
          <a:lstStyle/>
          <a:p>
            <a:r>
              <a:rPr lang="en-US" sz="2600" dirty="0" smtClean="0"/>
              <a:t>Extraction of Compton Form Factors from DVCS observables</a:t>
            </a:r>
            <a:endParaRPr lang="en-US" sz="2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dirty="0" smtClean="0"/>
              <a:t>Extracting CFF/GPDs from DVCS</a:t>
            </a:r>
            <a:endParaRPr lang="en-US" dirty="0"/>
          </a:p>
        </p:txBody>
      </p:sp>
      <p:pic>
        <p:nvPicPr>
          <p:cNvPr id="3" name="Picture 2"/>
          <p:cNvPicPr>
            <a:picLocks noChangeAspect="1"/>
          </p:cNvPicPr>
          <p:nvPr/>
        </p:nvPicPr>
        <p:blipFill>
          <a:blip r:embed="rId2"/>
          <a:srcRect b="4170"/>
          <a:stretch>
            <a:fillRect/>
          </a:stretch>
        </p:blipFill>
        <p:spPr>
          <a:xfrm>
            <a:off x="71120" y="1030929"/>
            <a:ext cx="9029700" cy="5230171"/>
          </a:xfrm>
          <a:prstGeom prst="rect">
            <a:avLst/>
          </a:prstGeom>
        </p:spPr>
      </p:pic>
      <p:sp>
        <p:nvSpPr>
          <p:cNvPr id="4" name="TextBox 3"/>
          <p:cNvSpPr txBox="1"/>
          <p:nvPr/>
        </p:nvSpPr>
        <p:spPr>
          <a:xfrm>
            <a:off x="279400" y="878529"/>
            <a:ext cx="4673074" cy="923330"/>
          </a:xfrm>
          <a:prstGeom prst="rect">
            <a:avLst/>
          </a:prstGeom>
          <a:solidFill>
            <a:srgbClr val="FFFFFF"/>
          </a:solidFill>
        </p:spPr>
        <p:txBody>
          <a:bodyPr wrap="none" rtlCol="0">
            <a:spAutoFit/>
          </a:bodyPr>
          <a:lstStyle/>
          <a:p>
            <a:r>
              <a:rPr lang="en-US" b="1" dirty="0" smtClean="0">
                <a:solidFill>
                  <a:srgbClr val="000090"/>
                </a:solidFill>
                <a:latin typeface="Calibri"/>
                <a:cs typeface="Calibri"/>
              </a:rPr>
              <a:t>Extraction in leading twist with: </a:t>
            </a:r>
          </a:p>
          <a:p>
            <a:pPr lvl="1">
              <a:buFont typeface="Arial"/>
              <a:buChar char="•"/>
            </a:pPr>
            <a:r>
              <a:rPr lang="en-US" b="1" dirty="0" smtClean="0">
                <a:solidFill>
                  <a:srgbClr val="000090"/>
                </a:solidFill>
                <a:latin typeface="Calibri"/>
                <a:cs typeface="Calibri"/>
              </a:rPr>
              <a:t>  Preliminary results from CLAS on A</a:t>
            </a:r>
            <a:r>
              <a:rPr lang="en-US" b="1" baseline="-25000" dirty="0" smtClean="0">
                <a:solidFill>
                  <a:srgbClr val="000090"/>
                </a:solidFill>
                <a:latin typeface="Calibri"/>
                <a:cs typeface="Calibri"/>
              </a:rPr>
              <a:t>UL</a:t>
            </a:r>
            <a:r>
              <a:rPr lang="en-US" b="1" dirty="0" smtClean="0">
                <a:solidFill>
                  <a:srgbClr val="000090"/>
                </a:solidFill>
                <a:latin typeface="Calibri"/>
                <a:cs typeface="Calibri"/>
              </a:rPr>
              <a:t>, A</a:t>
            </a:r>
            <a:r>
              <a:rPr lang="en-US" b="1" baseline="-25000" dirty="0" smtClean="0">
                <a:solidFill>
                  <a:srgbClr val="000090"/>
                </a:solidFill>
                <a:latin typeface="Calibri"/>
                <a:cs typeface="Calibri"/>
              </a:rPr>
              <a:t>LL</a:t>
            </a:r>
          </a:p>
          <a:p>
            <a:pPr lvl="1">
              <a:buFont typeface="Arial"/>
              <a:buChar char="•"/>
            </a:pPr>
            <a:r>
              <a:rPr lang="en-US" b="1" baseline="-25000" dirty="0" smtClean="0">
                <a:solidFill>
                  <a:srgbClr val="000090"/>
                </a:solidFill>
                <a:latin typeface="Calibri"/>
                <a:cs typeface="Calibri"/>
              </a:rPr>
              <a:t> </a:t>
            </a:r>
            <a:r>
              <a:rPr lang="en-US" b="1" dirty="0" smtClean="0">
                <a:solidFill>
                  <a:srgbClr val="000090"/>
                </a:solidFill>
                <a:latin typeface="Calibri"/>
                <a:cs typeface="Calibri"/>
              </a:rPr>
              <a:t> Cross sections </a:t>
            </a:r>
            <a:r>
              <a:rPr lang="en-US" b="1" dirty="0" err="1" smtClean="0">
                <a:solidFill>
                  <a:srgbClr val="000090"/>
                </a:solidFill>
                <a:latin typeface="Calibri"/>
                <a:cs typeface="Calibri"/>
              </a:rPr>
              <a:t>σ</a:t>
            </a:r>
            <a:r>
              <a:rPr lang="en-US" b="1" dirty="0" smtClean="0">
                <a:solidFill>
                  <a:srgbClr val="000090"/>
                </a:solidFill>
                <a:latin typeface="Calibri"/>
                <a:cs typeface="Calibri"/>
              </a:rPr>
              <a:t> </a:t>
            </a:r>
            <a:endParaRPr lang="en-US" b="1" baseline="-25000" dirty="0">
              <a:solidFill>
                <a:srgbClr val="000090"/>
              </a:solidFill>
              <a:latin typeface="Calibri"/>
              <a:cs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a:t>
            </a:r>
            <a:r>
              <a:rPr lang="en-US" dirty="0" err="1" smtClean="0"/>
              <a:t>GeV</a:t>
            </a:r>
            <a:r>
              <a:rPr lang="en-US" dirty="0" smtClean="0"/>
              <a:t>: </a:t>
            </a:r>
            <a:r>
              <a:rPr lang="en-US" dirty="0" err="1" smtClean="0"/>
              <a:t>lessson</a:t>
            </a:r>
            <a:r>
              <a:rPr lang="en-US" dirty="0" smtClean="0"/>
              <a:t> Learned</a:t>
            </a:r>
            <a:endParaRPr lang="en-US" dirty="0"/>
          </a:p>
        </p:txBody>
      </p:sp>
      <p:sp>
        <p:nvSpPr>
          <p:cNvPr id="3" name="Content Placeholder 2"/>
          <p:cNvSpPr>
            <a:spLocks noGrp="1"/>
          </p:cNvSpPr>
          <p:nvPr>
            <p:ph idx="1"/>
          </p:nvPr>
        </p:nvSpPr>
        <p:spPr>
          <a:xfrm>
            <a:off x="457200" y="838200"/>
            <a:ext cx="8229600" cy="5778500"/>
          </a:xfrm>
        </p:spPr>
        <p:txBody>
          <a:bodyPr>
            <a:normAutofit/>
          </a:bodyPr>
          <a:lstStyle/>
          <a:p>
            <a:r>
              <a:rPr lang="en-US" dirty="0" smtClean="0"/>
              <a:t> The feasibility of high luminosity exclusive measurements in complementary high precision (Hall-A) and large acceptance (CLAS) spectrometers has been demonstrated. </a:t>
            </a:r>
          </a:p>
          <a:p>
            <a:endParaRPr lang="en-US" dirty="0" smtClean="0"/>
          </a:p>
          <a:p>
            <a:r>
              <a:rPr lang="en-US" dirty="0" smtClean="0"/>
              <a:t>The </a:t>
            </a:r>
            <a:r>
              <a:rPr lang="en-US" dirty="0" err="1" smtClean="0"/>
              <a:t>ﬁrst</a:t>
            </a:r>
            <a:r>
              <a:rPr lang="en-US" dirty="0" smtClean="0"/>
              <a:t> dedicated generation of experiments suggests precocious scaling in Deeply Virtual Compton Scattering </a:t>
            </a:r>
          </a:p>
          <a:p>
            <a:endParaRPr lang="en-US" dirty="0" smtClean="0"/>
          </a:p>
          <a:p>
            <a:r>
              <a:rPr lang="en-US" dirty="0" smtClean="0"/>
              <a:t>The experimental results have triggered theoretical developments for the consistent description of higher twist corrections </a:t>
            </a:r>
          </a:p>
          <a:p>
            <a:endParaRPr lang="en-US" dirty="0" smtClean="0"/>
          </a:p>
          <a:p>
            <a:r>
              <a:rPr lang="en-US" dirty="0" smtClean="0"/>
              <a:t>Several approaches investigate Generalized Parton Distribution extraction methods from data </a:t>
            </a:r>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25400" y="31750"/>
            <a:ext cx="9093200" cy="6794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2195513" y="1196975"/>
            <a:ext cx="1512887"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10245" name="Rectangle 4"/>
          <p:cNvSpPr>
            <a:spLocks noChangeArrowheads="1"/>
          </p:cNvSpPr>
          <p:nvPr/>
        </p:nvSpPr>
        <p:spPr bwMode="auto">
          <a:xfrm>
            <a:off x="4140200" y="1773238"/>
            <a:ext cx="1152525"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10246" name="Text Box 5"/>
          <p:cNvSpPr txBox="1">
            <a:spLocks noChangeArrowheads="1"/>
          </p:cNvSpPr>
          <p:nvPr/>
        </p:nvSpPr>
        <p:spPr bwMode="auto">
          <a:xfrm>
            <a:off x="376238" y="6608763"/>
            <a:ext cx="184150" cy="336550"/>
          </a:xfrm>
          <a:prstGeom prst="rect">
            <a:avLst/>
          </a:prstGeom>
          <a:noFill/>
          <a:ln w="9525">
            <a:noFill/>
            <a:miter lim="800000"/>
            <a:headEnd/>
            <a:tailEnd/>
          </a:ln>
        </p:spPr>
        <p:txBody>
          <a:bodyPr wrap="none">
            <a:prstTxWarp prst="textNoShape">
              <a:avLst/>
            </a:prstTxWarp>
            <a:spAutoFit/>
          </a:bodyPr>
          <a:lstStyle/>
          <a:p>
            <a:endParaRPr lang="en-US" sz="1600">
              <a:latin typeface="Calibri" charset="0"/>
            </a:endParaRPr>
          </a:p>
        </p:txBody>
      </p:sp>
      <p:sp>
        <p:nvSpPr>
          <p:cNvPr id="10247" name="Rectangle 1026"/>
          <p:cNvSpPr>
            <a:spLocks noGrp="1" noChangeArrowheads="1"/>
          </p:cNvSpPr>
          <p:nvPr>
            <p:ph type="title" idx="4294967295"/>
          </p:nvPr>
        </p:nvSpPr>
        <p:spPr>
          <a:xfrm>
            <a:off x="0" y="-76201"/>
            <a:ext cx="9144000" cy="817721"/>
          </a:xfrm>
          <a:noFill/>
          <a:effectLst/>
        </p:spPr>
        <p:style>
          <a:lnRef idx="1">
            <a:schemeClr val="accent3"/>
          </a:lnRef>
          <a:fillRef idx="2">
            <a:schemeClr val="accent3"/>
          </a:fillRef>
          <a:effectRef idx="1">
            <a:schemeClr val="accent3"/>
          </a:effectRef>
          <a:fontRef idx="minor">
            <a:schemeClr val="dk1"/>
          </a:fontRef>
        </p:style>
        <p:txBody>
          <a:bodyPr/>
          <a:lstStyle/>
          <a:p>
            <a:pPr>
              <a:defRPr/>
            </a:pPr>
            <a:r>
              <a:rPr lang="en-GB" sz="3600" dirty="0" smtClean="0">
                <a:solidFill>
                  <a:srgbClr val="000090"/>
                </a:solidFill>
                <a:ea typeface="Tahoma" pitchFamily="28" charset="0"/>
                <a:cs typeface="Tahoma" pitchFamily="28" charset="0"/>
              </a:rPr>
              <a:t>The </a:t>
            </a:r>
            <a:r>
              <a:rPr lang="en-GB" dirty="0" smtClean="0">
                <a:solidFill>
                  <a:srgbClr val="000090"/>
                </a:solidFill>
                <a:ea typeface="Tahoma" pitchFamily="28" charset="0"/>
                <a:cs typeface="Tahoma" pitchFamily="28" charset="0"/>
              </a:rPr>
              <a:t>science</a:t>
            </a:r>
            <a:r>
              <a:rPr lang="en-GB" sz="3600" dirty="0" smtClean="0">
                <a:solidFill>
                  <a:srgbClr val="000090"/>
                </a:solidFill>
                <a:ea typeface="Tahoma" pitchFamily="28" charset="0"/>
                <a:cs typeface="Tahoma" pitchFamily="28" charset="0"/>
              </a:rPr>
              <a:t> </a:t>
            </a:r>
            <a:r>
              <a:rPr lang="en-GB" dirty="0" smtClean="0">
                <a:solidFill>
                  <a:srgbClr val="000090"/>
                </a:solidFill>
                <a:ea typeface="Tahoma" pitchFamily="28" charset="0"/>
                <a:cs typeface="Tahoma" pitchFamily="28" charset="0"/>
              </a:rPr>
              <a:t>program</a:t>
            </a:r>
            <a:r>
              <a:rPr lang="en-GB" sz="3600" dirty="0" smtClean="0">
                <a:solidFill>
                  <a:srgbClr val="000090"/>
                </a:solidFill>
                <a:ea typeface="Tahoma" pitchFamily="28" charset="0"/>
                <a:cs typeface="Tahoma" pitchFamily="28" charset="0"/>
              </a:rPr>
              <a:t> at JLab @ 12GeV</a:t>
            </a:r>
          </a:p>
        </p:txBody>
      </p:sp>
      <p:sp>
        <p:nvSpPr>
          <p:cNvPr id="10248" name="TextBox 11"/>
          <p:cNvSpPr txBox="1">
            <a:spLocks noChangeArrowheads="1"/>
          </p:cNvSpPr>
          <p:nvPr/>
        </p:nvSpPr>
        <p:spPr bwMode="auto">
          <a:xfrm>
            <a:off x="543133" y="779620"/>
            <a:ext cx="6682970" cy="4893647"/>
          </a:xfrm>
          <a:prstGeom prst="rect">
            <a:avLst/>
          </a:prstGeom>
          <a:noFill/>
          <a:ln w="9525">
            <a:noFill/>
            <a:miter lim="800000"/>
            <a:headEnd/>
            <a:tailEnd/>
          </a:ln>
        </p:spPr>
        <p:txBody>
          <a:bodyPr wrap="square">
            <a:prstTxWarp prst="textNoShape">
              <a:avLst/>
            </a:prstTxWarp>
            <a:spAutoFit/>
          </a:bodyPr>
          <a:lstStyle/>
          <a:p>
            <a:pPr>
              <a:buClr>
                <a:schemeClr val="accent2"/>
              </a:buClr>
            </a:pPr>
            <a:endParaRPr lang="en-US" sz="2400" dirty="0" smtClean="0">
              <a:solidFill>
                <a:srgbClr val="000090"/>
              </a:solidFill>
              <a:latin typeface="Calibri"/>
              <a:ea typeface="Tahoma" charset="0"/>
              <a:cs typeface="Calibri"/>
            </a:endParaRPr>
          </a:p>
          <a:p>
            <a:pPr>
              <a:buClr>
                <a:schemeClr val="accent2"/>
              </a:buClr>
              <a:buFont typeface="Wingdings" charset="2"/>
              <a:buChar char="§"/>
            </a:pPr>
            <a:r>
              <a:rPr lang="en-US" sz="2400" dirty="0" smtClean="0">
                <a:solidFill>
                  <a:srgbClr val="000090"/>
                </a:solidFill>
                <a:latin typeface="Calibri"/>
                <a:ea typeface="Tahoma" charset="0"/>
                <a:cs typeface="Calibri"/>
              </a:rPr>
              <a:t> Quark confinement and the role of the glue in meson and baryon spectroscopy</a:t>
            </a:r>
          </a:p>
          <a:p>
            <a:pPr>
              <a:buClr>
                <a:schemeClr val="accent2"/>
              </a:buClr>
            </a:pPr>
            <a:r>
              <a:rPr lang="en-US" sz="2400" dirty="0" smtClean="0">
                <a:solidFill>
                  <a:srgbClr val="000090"/>
                </a:solidFill>
                <a:latin typeface="Calibri"/>
                <a:ea typeface="Tahoma" charset="0"/>
                <a:cs typeface="Calibri"/>
              </a:rPr>
              <a:t> </a:t>
            </a:r>
          </a:p>
          <a:p>
            <a:pPr>
              <a:buClr>
                <a:schemeClr val="accent2"/>
              </a:buClr>
              <a:buFont typeface="Wingdings" charset="2"/>
              <a:buChar char="§"/>
            </a:pPr>
            <a:r>
              <a:rPr lang="en-US" sz="2400" dirty="0" smtClean="0">
                <a:solidFill>
                  <a:srgbClr val="000090"/>
                </a:solidFill>
                <a:latin typeface="Calibri"/>
                <a:ea typeface="Tahoma" charset="0"/>
                <a:cs typeface="Calibri"/>
              </a:rPr>
              <a:t> </a:t>
            </a:r>
            <a:r>
              <a:rPr lang="en-US" sz="2400" dirty="0" smtClean="0">
                <a:solidFill>
                  <a:srgbClr val="FF0000"/>
                </a:solidFill>
                <a:latin typeface="Calibri"/>
                <a:ea typeface="Tahoma" charset="0"/>
                <a:cs typeface="Calibri"/>
              </a:rPr>
              <a:t>The 3D structure </a:t>
            </a:r>
            <a:r>
              <a:rPr lang="en-US" sz="2400" dirty="0">
                <a:solidFill>
                  <a:srgbClr val="FF0000"/>
                </a:solidFill>
                <a:latin typeface="Calibri"/>
                <a:ea typeface="Tahoma" charset="0"/>
                <a:cs typeface="Calibri"/>
              </a:rPr>
              <a:t>of the </a:t>
            </a:r>
            <a:r>
              <a:rPr lang="en-US" sz="2400" dirty="0" smtClean="0">
                <a:solidFill>
                  <a:srgbClr val="FF0000"/>
                </a:solidFill>
                <a:latin typeface="Calibri"/>
                <a:ea typeface="Tahoma" charset="0"/>
                <a:cs typeface="Calibri"/>
              </a:rPr>
              <a:t>nucleon – from form factors and </a:t>
            </a:r>
            <a:r>
              <a:rPr lang="en-US" sz="2400" dirty="0" err="1" smtClean="0">
                <a:solidFill>
                  <a:srgbClr val="FF0000"/>
                </a:solidFill>
                <a:latin typeface="Calibri"/>
                <a:ea typeface="Tahoma" charset="0"/>
                <a:cs typeface="Calibri"/>
              </a:rPr>
              <a:t>PDFs</a:t>
            </a:r>
            <a:r>
              <a:rPr lang="en-US" sz="2400" dirty="0" smtClean="0">
                <a:solidFill>
                  <a:srgbClr val="FF0000"/>
                </a:solidFill>
                <a:latin typeface="Calibri"/>
                <a:ea typeface="Tahoma" charset="0"/>
                <a:cs typeface="Calibri"/>
              </a:rPr>
              <a:t> to GPDs and </a:t>
            </a:r>
            <a:r>
              <a:rPr lang="en-US" sz="2400" dirty="0" err="1" smtClean="0">
                <a:solidFill>
                  <a:srgbClr val="FF0000"/>
                </a:solidFill>
                <a:latin typeface="Calibri"/>
                <a:ea typeface="Tahoma" charset="0"/>
                <a:cs typeface="Calibri"/>
              </a:rPr>
              <a:t>TMDs</a:t>
            </a:r>
            <a:endParaRPr lang="en-US" sz="2400" dirty="0" smtClean="0">
              <a:solidFill>
                <a:srgbClr val="FF0000"/>
              </a:solidFill>
              <a:latin typeface="Calibri"/>
              <a:ea typeface="Tahoma" charset="0"/>
              <a:cs typeface="Calibri"/>
            </a:endParaRPr>
          </a:p>
          <a:p>
            <a:pPr>
              <a:buClr>
                <a:schemeClr val="accent2"/>
              </a:buClr>
            </a:pPr>
            <a:endParaRPr lang="en-US" sz="2400" dirty="0" smtClean="0">
              <a:solidFill>
                <a:srgbClr val="000090"/>
              </a:solidFill>
              <a:latin typeface="Calibri"/>
              <a:ea typeface="Tahoma" charset="0"/>
              <a:cs typeface="Calibri"/>
            </a:endParaRPr>
          </a:p>
          <a:p>
            <a:pPr>
              <a:buClr>
                <a:schemeClr val="accent2"/>
              </a:buClr>
              <a:buFont typeface="Wingdings" charset="2"/>
              <a:buChar char="§"/>
            </a:pPr>
            <a:r>
              <a:rPr lang="en-US" sz="2400" dirty="0" smtClean="0">
                <a:solidFill>
                  <a:srgbClr val="000090"/>
                </a:solidFill>
                <a:latin typeface="Calibri"/>
                <a:ea typeface="Tahoma" charset="0"/>
                <a:cs typeface="Calibri"/>
              </a:rPr>
              <a:t> The strong interaction in nuclei – evolution of quark </a:t>
            </a:r>
            <a:r>
              <a:rPr lang="en-US" sz="2400" dirty="0" err="1" smtClean="0">
                <a:solidFill>
                  <a:srgbClr val="000090"/>
                </a:solidFill>
                <a:latin typeface="Calibri"/>
                <a:ea typeface="Tahoma" charset="0"/>
                <a:cs typeface="Calibri"/>
              </a:rPr>
              <a:t>hadronization</a:t>
            </a:r>
            <a:r>
              <a:rPr lang="en-US" sz="2400" dirty="0" smtClean="0">
                <a:solidFill>
                  <a:srgbClr val="000090"/>
                </a:solidFill>
                <a:latin typeface="Calibri"/>
                <a:ea typeface="Tahoma" charset="0"/>
                <a:cs typeface="Calibri"/>
              </a:rPr>
              <a:t>, nuclear transparency of hadrons</a:t>
            </a:r>
          </a:p>
          <a:p>
            <a:pPr>
              <a:buClr>
                <a:schemeClr val="accent2"/>
              </a:buClr>
            </a:pPr>
            <a:endParaRPr lang="en-US" sz="2400" dirty="0" smtClean="0">
              <a:solidFill>
                <a:srgbClr val="000090"/>
              </a:solidFill>
              <a:latin typeface="Calibri"/>
              <a:ea typeface="Tahoma" charset="0"/>
              <a:cs typeface="Calibri"/>
            </a:endParaRPr>
          </a:p>
          <a:p>
            <a:pPr>
              <a:buClr>
                <a:schemeClr val="accent2"/>
              </a:buClr>
              <a:buFont typeface="Wingdings" charset="2"/>
              <a:buChar char="§"/>
            </a:pPr>
            <a:r>
              <a:rPr lang="en-US" sz="2400" dirty="0" smtClean="0">
                <a:solidFill>
                  <a:srgbClr val="000090"/>
                </a:solidFill>
                <a:latin typeface="Calibri"/>
                <a:ea typeface="Tahoma" charset="0"/>
                <a:cs typeface="Calibri"/>
              </a:rPr>
              <a:t> Search for science </a:t>
            </a:r>
            <a:r>
              <a:rPr lang="en-US" sz="2400" dirty="0">
                <a:solidFill>
                  <a:srgbClr val="000090"/>
                </a:solidFill>
                <a:latin typeface="Calibri"/>
                <a:ea typeface="Tahoma" charset="0"/>
                <a:cs typeface="Calibri"/>
              </a:rPr>
              <a:t>beyond the Standard </a:t>
            </a:r>
            <a:r>
              <a:rPr lang="en-US" sz="2400" dirty="0" smtClean="0">
                <a:solidFill>
                  <a:srgbClr val="000090"/>
                </a:solidFill>
                <a:latin typeface="Calibri"/>
                <a:ea typeface="Tahoma" charset="0"/>
                <a:cs typeface="Calibri"/>
              </a:rPr>
              <a:t>Model – precision and intensity frontiers </a:t>
            </a:r>
          </a:p>
        </p:txBody>
      </p:sp>
      <p:pic>
        <p:nvPicPr>
          <p:cNvPr id="10249" name="Picture 12" descr="diffractive_rho_cartoon.jpg"/>
          <p:cNvPicPr>
            <a:picLocks noChangeAspect="1"/>
          </p:cNvPicPr>
          <p:nvPr/>
        </p:nvPicPr>
        <p:blipFill>
          <a:blip r:embed="rId3"/>
          <a:srcRect/>
          <a:stretch>
            <a:fillRect/>
          </a:stretch>
        </p:blipFill>
        <p:spPr bwMode="auto">
          <a:xfrm>
            <a:off x="7344455" y="3305839"/>
            <a:ext cx="1379537" cy="1066800"/>
          </a:xfrm>
          <a:prstGeom prst="rect">
            <a:avLst/>
          </a:prstGeom>
          <a:noFill/>
          <a:ln w="9525">
            <a:noFill/>
            <a:miter lim="800000"/>
            <a:headEnd/>
            <a:tailEnd/>
          </a:ln>
        </p:spPr>
      </p:pic>
      <p:pic>
        <p:nvPicPr>
          <p:cNvPr id="10250" name="Picture 27"/>
          <p:cNvPicPr>
            <a:picLocks noChangeAspect="1" noChangeArrowheads="1"/>
          </p:cNvPicPr>
          <p:nvPr/>
        </p:nvPicPr>
        <p:blipFill>
          <a:blip r:embed="rId4"/>
          <a:srcRect t="8525" b="8853"/>
          <a:stretch>
            <a:fillRect/>
          </a:stretch>
        </p:blipFill>
        <p:spPr bwMode="auto">
          <a:xfrm>
            <a:off x="7324474" y="828165"/>
            <a:ext cx="1295400" cy="1189037"/>
          </a:xfrm>
          <a:prstGeom prst="rect">
            <a:avLst/>
          </a:prstGeom>
          <a:noFill/>
          <a:ln w="9525">
            <a:noFill/>
            <a:miter lim="800000"/>
            <a:headEnd/>
            <a:tailEnd/>
          </a:ln>
        </p:spPr>
      </p:pic>
      <p:pic>
        <p:nvPicPr>
          <p:cNvPr id="14" name="Picture 3" descr="thumbtack"/>
          <p:cNvPicPr>
            <a:picLocks noChangeAspect="1" noChangeArrowheads="1"/>
          </p:cNvPicPr>
          <p:nvPr/>
        </p:nvPicPr>
        <p:blipFill>
          <a:blip r:embed="rId5"/>
          <a:srcRect l="6566" t="7648"/>
          <a:stretch>
            <a:fillRect/>
          </a:stretch>
        </p:blipFill>
        <p:spPr bwMode="auto">
          <a:xfrm>
            <a:off x="7047663" y="2017202"/>
            <a:ext cx="1750011" cy="1198618"/>
          </a:xfrm>
          <a:prstGeom prst="rect">
            <a:avLst/>
          </a:prstGeom>
          <a:noFill/>
          <a:ln w="9525">
            <a:noFill/>
            <a:miter lim="800000"/>
            <a:headEnd/>
            <a:tailEnd/>
          </a:ln>
        </p:spPr>
      </p:pic>
      <p:pic>
        <p:nvPicPr>
          <p:cNvPr id="12" name="Picture 48" descr="c2_all"/>
          <p:cNvPicPr>
            <a:picLocks noChangeAspect="1" noChangeArrowheads="1"/>
          </p:cNvPicPr>
          <p:nvPr/>
        </p:nvPicPr>
        <p:blipFill>
          <a:blip r:embed="rId6"/>
          <a:srcRect l="888" t="444"/>
          <a:stretch>
            <a:fillRect/>
          </a:stretch>
        </p:blipFill>
        <p:spPr bwMode="auto">
          <a:xfrm>
            <a:off x="7267143" y="4474152"/>
            <a:ext cx="1469571" cy="1401364"/>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705262"/>
            <a:ext cx="7556500" cy="5589127"/>
          </a:xfrm>
          <a:prstGeom prst="rect">
            <a:avLst/>
          </a:prstGeom>
        </p:spPr>
      </p:pic>
      <p:sp>
        <p:nvSpPr>
          <p:cNvPr id="5" name="TextBox 4"/>
          <p:cNvSpPr txBox="1"/>
          <p:nvPr/>
        </p:nvSpPr>
        <p:spPr>
          <a:xfrm>
            <a:off x="3556000" y="88900"/>
            <a:ext cx="2329083" cy="584776"/>
          </a:xfrm>
          <a:prstGeom prst="rect">
            <a:avLst/>
          </a:prstGeom>
          <a:noFill/>
        </p:spPr>
        <p:txBody>
          <a:bodyPr wrap="none" rtlCol="0">
            <a:spAutoFit/>
          </a:bodyPr>
          <a:lstStyle/>
          <a:p>
            <a:r>
              <a:rPr lang="en-US" sz="3200" dirty="0" smtClean="0"/>
              <a:t>Introduction</a:t>
            </a:r>
            <a:endParaRPr lang="en-US" sz="3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4"/>
          <p:cNvPicPr>
            <a:picLocks noChangeAspect="1" noChangeArrowheads="1"/>
          </p:cNvPicPr>
          <p:nvPr/>
        </p:nvPicPr>
        <p:blipFill>
          <a:blip r:embed="rId2"/>
          <a:srcRect l="16599" b="8859"/>
          <a:stretch>
            <a:fillRect/>
          </a:stretch>
        </p:blipFill>
        <p:spPr bwMode="auto">
          <a:xfrm>
            <a:off x="6032247" y="1213439"/>
            <a:ext cx="3111753" cy="2319701"/>
          </a:xfrm>
          <a:prstGeom prst="rect">
            <a:avLst/>
          </a:prstGeom>
          <a:solidFill>
            <a:schemeClr val="accent5">
              <a:lumMod val="75000"/>
            </a:schemeClr>
          </a:solidFill>
          <a:ln w="9525">
            <a:solidFill>
              <a:srgbClr val="000000"/>
            </a:solidFill>
            <a:miter lim="800000"/>
            <a:headEnd/>
            <a:tailEnd/>
          </a:ln>
        </p:spPr>
      </p:pic>
      <p:pic>
        <p:nvPicPr>
          <p:cNvPr id="36" name="Picture 35"/>
          <p:cNvPicPr>
            <a:picLocks noChangeAspect="1"/>
          </p:cNvPicPr>
          <p:nvPr/>
        </p:nvPicPr>
        <p:blipFill>
          <a:blip r:embed="rId3"/>
          <a:srcRect l="39317" t="12236" b="19225"/>
          <a:stretch>
            <a:fillRect/>
          </a:stretch>
        </p:blipFill>
        <p:spPr>
          <a:xfrm>
            <a:off x="15130" y="1079183"/>
            <a:ext cx="3244136" cy="2749048"/>
          </a:xfrm>
          <a:prstGeom prst="rect">
            <a:avLst/>
          </a:prstGeom>
        </p:spPr>
      </p:pic>
      <p:sp>
        <p:nvSpPr>
          <p:cNvPr id="2" name="Title 1"/>
          <p:cNvSpPr>
            <a:spLocks noGrp="1"/>
          </p:cNvSpPr>
          <p:nvPr>
            <p:ph type="title"/>
          </p:nvPr>
        </p:nvSpPr>
        <p:spPr/>
        <p:txBody>
          <a:bodyPr/>
          <a:lstStyle/>
          <a:p>
            <a:r>
              <a:rPr lang="en-US" dirty="0" smtClean="0"/>
              <a:t>Base equipment &amp; proposed equipment</a:t>
            </a:r>
            <a:endParaRPr lang="en-US" dirty="0"/>
          </a:p>
        </p:txBody>
      </p:sp>
      <p:pic>
        <p:nvPicPr>
          <p:cNvPr id="5" name="Picture 2"/>
          <p:cNvPicPr>
            <a:picLocks noChangeAspect="1" noChangeArrowheads="1"/>
          </p:cNvPicPr>
          <p:nvPr/>
        </p:nvPicPr>
        <p:blipFill>
          <a:blip r:embed="rId4" cstate="print"/>
          <a:srcRect l="5543"/>
          <a:stretch>
            <a:fillRect/>
          </a:stretch>
        </p:blipFill>
        <p:spPr bwMode="auto">
          <a:xfrm>
            <a:off x="3046373" y="1175437"/>
            <a:ext cx="2914053" cy="2370403"/>
          </a:xfrm>
          <a:prstGeom prst="rect">
            <a:avLst/>
          </a:prstGeom>
          <a:noFill/>
          <a:ln w="9525">
            <a:noFill/>
            <a:miter lim="800000"/>
            <a:headEnd/>
            <a:tailEnd/>
          </a:ln>
          <a:effectLst>
            <a:outerShdw blurRad="330200" dist="152400" dir="2040000">
              <a:srgbClr val="000000">
                <a:alpha val="43000"/>
              </a:srgbClr>
            </a:outerShdw>
          </a:effectLst>
        </p:spPr>
      </p:pic>
      <p:sp>
        <p:nvSpPr>
          <p:cNvPr id="33" name="TextBox 32"/>
          <p:cNvSpPr txBox="1"/>
          <p:nvPr/>
        </p:nvSpPr>
        <p:spPr>
          <a:xfrm>
            <a:off x="5153716" y="1276939"/>
            <a:ext cx="733181" cy="338554"/>
          </a:xfrm>
          <a:prstGeom prst="rect">
            <a:avLst/>
          </a:prstGeom>
          <a:solidFill>
            <a:srgbClr val="FFFFFF"/>
          </a:solidFill>
          <a:ln>
            <a:solidFill>
              <a:schemeClr val="tx1"/>
            </a:solidFill>
          </a:ln>
        </p:spPr>
        <p:txBody>
          <a:bodyPr wrap="none" rtlCol="0">
            <a:spAutoFit/>
          </a:bodyPr>
          <a:lstStyle/>
          <a:p>
            <a:r>
              <a:rPr lang="en-US" sz="1600" b="1" i="1" dirty="0" smtClean="0">
                <a:solidFill>
                  <a:srgbClr val="FF0000"/>
                </a:solidFill>
                <a:latin typeface="Calibri"/>
                <a:cs typeface="Calibri"/>
              </a:rPr>
              <a:t>SHMS</a:t>
            </a:r>
            <a:endParaRPr lang="en-US" sz="1600" b="1" i="1" dirty="0">
              <a:solidFill>
                <a:srgbClr val="FF0000"/>
              </a:solidFill>
              <a:latin typeface="Calibri"/>
              <a:cs typeface="Calibri"/>
            </a:endParaRPr>
          </a:p>
        </p:txBody>
      </p:sp>
      <p:grpSp>
        <p:nvGrpSpPr>
          <p:cNvPr id="3" name="Group 35"/>
          <p:cNvGrpSpPr/>
          <p:nvPr/>
        </p:nvGrpSpPr>
        <p:grpSpPr>
          <a:xfrm>
            <a:off x="1006" y="4037319"/>
            <a:ext cx="3842408" cy="2342249"/>
            <a:chOff x="1006" y="4037319"/>
            <a:chExt cx="3842408" cy="2342249"/>
          </a:xfrm>
        </p:grpSpPr>
        <p:pic>
          <p:nvPicPr>
            <p:cNvPr id="7" name="Picture 3"/>
            <p:cNvPicPr>
              <a:picLocks noChangeAspect="1" noChangeArrowheads="1"/>
            </p:cNvPicPr>
            <p:nvPr/>
          </p:nvPicPr>
          <p:blipFill>
            <a:blip r:embed="rId5" cstate="print"/>
            <a:srcRect l="5313" t="17673" r="10429" b="24149"/>
            <a:stretch>
              <a:fillRect/>
            </a:stretch>
          </p:blipFill>
          <p:spPr bwMode="auto">
            <a:xfrm>
              <a:off x="1006" y="4122292"/>
              <a:ext cx="3714460" cy="2257276"/>
            </a:xfrm>
            <a:prstGeom prst="rect">
              <a:avLst/>
            </a:prstGeom>
            <a:noFill/>
            <a:ln w="12700" cap="flat">
              <a:solidFill>
                <a:srgbClr val="000000"/>
              </a:solidFill>
              <a:miter lim="800000"/>
              <a:headEnd/>
              <a:tailEnd/>
            </a:ln>
          </p:spPr>
        </p:pic>
        <p:sp>
          <p:nvSpPr>
            <p:cNvPr id="8" name="Rectangle 4"/>
            <p:cNvSpPr>
              <a:spLocks/>
            </p:cNvSpPr>
            <p:nvPr/>
          </p:nvSpPr>
          <p:spPr bwMode="auto">
            <a:xfrm>
              <a:off x="58798" y="4970632"/>
              <a:ext cx="722357" cy="452285"/>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Scattering chamber</a:t>
              </a:r>
            </a:p>
          </p:txBody>
        </p:sp>
        <p:sp>
          <p:nvSpPr>
            <p:cNvPr id="12" name="Rectangle 8"/>
            <p:cNvSpPr>
              <a:spLocks/>
            </p:cNvSpPr>
            <p:nvPr/>
          </p:nvSpPr>
          <p:spPr bwMode="auto">
            <a:xfrm>
              <a:off x="1455475" y="4196611"/>
              <a:ext cx="819206" cy="261610"/>
            </a:xfrm>
            <a:prstGeom prst="rect">
              <a:avLst/>
            </a:prstGeom>
            <a:noFill/>
            <a:ln w="12700" cap="rnd">
              <a:noFill/>
              <a:round/>
              <a:headEnd type="none" w="med" len="med"/>
              <a:tailEnd type="none" w="med" len="med"/>
            </a:ln>
          </p:spPr>
          <p:txBody>
            <a:bodyPr wrap="square" lIns="38100" tIns="38100" rIns="38100" bIns="38100">
              <a:spAutoFit/>
            </a:bodyPr>
            <a:lstStyle/>
            <a:p>
              <a:r>
                <a:rPr lang="en-US" sz="1200" dirty="0" smtClean="0">
                  <a:solidFill>
                    <a:srgbClr val="000000"/>
                  </a:solidFill>
                  <a:latin typeface="Calibri"/>
                  <a:ea typeface="Gill Sans Light" charset="0"/>
                  <a:cs typeface="Calibri"/>
                </a:rPr>
                <a:t>Tracker</a:t>
              </a:r>
              <a:endParaRPr lang="en-US" sz="1200" dirty="0">
                <a:solidFill>
                  <a:srgbClr val="000000"/>
                </a:solidFill>
                <a:latin typeface="Calibri"/>
                <a:ea typeface="Gill Sans Light" charset="0"/>
                <a:cs typeface="Calibri"/>
              </a:endParaRPr>
            </a:p>
          </p:txBody>
        </p:sp>
        <p:sp>
          <p:nvSpPr>
            <p:cNvPr id="13" name="Rectangle 9"/>
            <p:cNvSpPr>
              <a:spLocks/>
            </p:cNvSpPr>
            <p:nvPr/>
          </p:nvSpPr>
          <p:spPr bwMode="auto">
            <a:xfrm>
              <a:off x="2971655" y="4037319"/>
              <a:ext cx="871759" cy="463075"/>
            </a:xfrm>
            <a:prstGeom prst="rect">
              <a:avLst/>
            </a:prstGeom>
            <a:noFill/>
            <a:ln w="12700" cap="rnd">
              <a:noFill/>
              <a:round/>
              <a:headEnd type="none" w="med" len="med"/>
              <a:tailEnd type="none" w="med" len="med"/>
            </a:ln>
          </p:spPr>
          <p:txBody>
            <a:bodyPr lIns="38100" tIns="38100" rIns="38100" bIns="38100"/>
            <a:lstStyle/>
            <a:p>
              <a:r>
                <a:rPr lang="en-US" sz="1200" dirty="0" err="1">
                  <a:solidFill>
                    <a:srgbClr val="000000"/>
                  </a:solidFill>
                  <a:latin typeface="Calibri"/>
                  <a:ea typeface="Gill Sans Light" charset="0"/>
                  <a:cs typeface="Calibri"/>
                </a:rPr>
                <a:t>Hadron</a:t>
              </a:r>
              <a:r>
                <a:rPr lang="en-US" sz="1200" dirty="0">
                  <a:solidFill>
                    <a:srgbClr val="000000"/>
                  </a:solidFill>
                  <a:latin typeface="Calibri"/>
                  <a:ea typeface="Gill Sans Light" charset="0"/>
                  <a:cs typeface="Calibri"/>
                </a:rPr>
                <a:t>  calorimeter</a:t>
              </a:r>
            </a:p>
          </p:txBody>
        </p:sp>
        <p:sp>
          <p:nvSpPr>
            <p:cNvPr id="14" name="Rectangle 10"/>
            <p:cNvSpPr>
              <a:spLocks/>
            </p:cNvSpPr>
            <p:nvPr/>
          </p:nvSpPr>
          <p:spPr bwMode="auto">
            <a:xfrm rot="20940000">
              <a:off x="2052565" y="5512080"/>
              <a:ext cx="780660" cy="369271"/>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Beam line </a:t>
              </a:r>
              <a:r>
                <a:rPr lang="en-US" sz="1200" dirty="0" err="1">
                  <a:solidFill>
                    <a:srgbClr val="000000"/>
                  </a:solidFill>
                  <a:latin typeface="Calibri"/>
                  <a:ea typeface="Gill Sans Light" charset="0"/>
                  <a:cs typeface="Calibri"/>
                </a:rPr>
                <a:t>Pb</a:t>
              </a:r>
              <a:r>
                <a:rPr lang="en-US" sz="1200" dirty="0">
                  <a:solidFill>
                    <a:srgbClr val="000000"/>
                  </a:solidFill>
                  <a:latin typeface="Calibri"/>
                  <a:ea typeface="Gill Sans Light" charset="0"/>
                  <a:cs typeface="Calibri"/>
                </a:rPr>
                <a:t> shield    </a:t>
              </a:r>
            </a:p>
          </p:txBody>
        </p:sp>
        <p:sp>
          <p:nvSpPr>
            <p:cNvPr id="17" name="Rectangle 13"/>
            <p:cNvSpPr>
              <a:spLocks/>
            </p:cNvSpPr>
            <p:nvPr/>
          </p:nvSpPr>
          <p:spPr bwMode="auto">
            <a:xfrm>
              <a:off x="3079665" y="5331493"/>
              <a:ext cx="628421" cy="549298"/>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CH2 analyzer</a:t>
              </a:r>
            </a:p>
          </p:txBody>
        </p:sp>
        <p:sp>
          <p:nvSpPr>
            <p:cNvPr id="28" name="Line 24"/>
            <p:cNvSpPr>
              <a:spLocks noChangeShapeType="1"/>
            </p:cNvSpPr>
            <p:nvPr/>
          </p:nvSpPr>
          <p:spPr bwMode="auto">
            <a:xfrm>
              <a:off x="2547869" y="4942237"/>
              <a:ext cx="563613" cy="668884"/>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cxnSp>
          <p:nvCxnSpPr>
            <p:cNvPr id="31" name="Straight Arrow Connector 30"/>
            <p:cNvCxnSpPr>
              <a:stCxn id="12" idx="2"/>
            </p:cNvCxnSpPr>
            <p:nvPr/>
          </p:nvCxnSpPr>
          <p:spPr bwMode="auto">
            <a:xfrm rot="16200000" flipH="1">
              <a:off x="1876609" y="4446690"/>
              <a:ext cx="245011" cy="268072"/>
            </a:xfrm>
            <a:prstGeom prst="straightConnector1">
              <a:avLst/>
            </a:prstGeom>
            <a:noFill/>
            <a:ln w="28575" cap="flat" cmpd="sng" algn="ctr">
              <a:solidFill>
                <a:srgbClr val="660066"/>
              </a:solidFill>
              <a:prstDash val="solid"/>
              <a:round/>
              <a:headEnd type="none" w="med" len="med"/>
              <a:tailEnd type="arrow" w="med" len="med"/>
            </a:ln>
            <a:effectLst/>
          </p:spPr>
        </p:cxnSp>
        <p:sp>
          <p:nvSpPr>
            <p:cNvPr id="34" name="TextBox 33"/>
            <p:cNvSpPr txBox="1"/>
            <p:nvPr/>
          </p:nvSpPr>
          <p:spPr>
            <a:xfrm>
              <a:off x="208385" y="4161840"/>
              <a:ext cx="1033055" cy="338554"/>
            </a:xfrm>
            <a:prstGeom prst="rect">
              <a:avLst/>
            </a:prstGeom>
            <a:noFill/>
            <a:ln>
              <a:solidFill>
                <a:srgbClr val="000000"/>
              </a:solidFill>
            </a:ln>
          </p:spPr>
          <p:txBody>
            <a:bodyPr wrap="none" rtlCol="0">
              <a:spAutoFit/>
            </a:bodyPr>
            <a:lstStyle/>
            <a:p>
              <a:r>
                <a:rPr lang="en-US" sz="1600" dirty="0" smtClean="0">
                  <a:latin typeface="Calibri"/>
                  <a:cs typeface="Calibri"/>
                </a:rPr>
                <a:t>SBS-Hall A</a:t>
              </a:r>
              <a:endParaRPr lang="en-US" sz="1600" dirty="0">
                <a:latin typeface="Calibri"/>
                <a:cs typeface="Calibri"/>
              </a:endParaRPr>
            </a:p>
          </p:txBody>
        </p:sp>
      </p:grpSp>
      <p:sp>
        <p:nvSpPr>
          <p:cNvPr id="35" name="TextBox 34"/>
          <p:cNvSpPr txBox="1"/>
          <p:nvPr/>
        </p:nvSpPr>
        <p:spPr>
          <a:xfrm>
            <a:off x="66122" y="1126540"/>
            <a:ext cx="924478" cy="369332"/>
          </a:xfrm>
          <a:prstGeom prst="rect">
            <a:avLst/>
          </a:prstGeom>
          <a:solidFill>
            <a:schemeClr val="bg1"/>
          </a:solidFill>
          <a:ln>
            <a:solidFill>
              <a:schemeClr val="tx1"/>
            </a:solidFill>
          </a:ln>
        </p:spPr>
        <p:txBody>
          <a:bodyPr wrap="square" rtlCol="0">
            <a:spAutoFit/>
          </a:bodyPr>
          <a:lstStyle/>
          <a:p>
            <a:r>
              <a:rPr lang="en-US" b="1" i="1" dirty="0" smtClean="0">
                <a:solidFill>
                  <a:srgbClr val="FF0000"/>
                </a:solidFill>
                <a:latin typeface="Calibri"/>
                <a:cs typeface="Calibri"/>
              </a:rPr>
              <a:t>CLAS12</a:t>
            </a:r>
            <a:endParaRPr lang="en-US" b="1" i="1" dirty="0">
              <a:solidFill>
                <a:srgbClr val="FF0000"/>
              </a:solidFill>
              <a:latin typeface="Calibri"/>
              <a:cs typeface="Calibri"/>
            </a:endParaRPr>
          </a:p>
        </p:txBody>
      </p:sp>
      <p:sp>
        <p:nvSpPr>
          <p:cNvPr id="40" name="TextBox 39"/>
          <p:cNvSpPr txBox="1"/>
          <p:nvPr/>
        </p:nvSpPr>
        <p:spPr>
          <a:xfrm>
            <a:off x="3289746" y="3675309"/>
            <a:ext cx="3292676" cy="369332"/>
          </a:xfrm>
          <a:prstGeom prst="rect">
            <a:avLst/>
          </a:prstGeom>
          <a:noFill/>
          <a:ln>
            <a:solidFill>
              <a:srgbClr val="000000"/>
            </a:solidFill>
          </a:ln>
        </p:spPr>
        <p:txBody>
          <a:bodyPr wrap="none" rtlCol="0">
            <a:spAutoFit/>
          </a:bodyPr>
          <a:lstStyle/>
          <a:p>
            <a:r>
              <a:rPr lang="en-US" dirty="0" smtClean="0">
                <a:solidFill>
                  <a:srgbClr val="000090"/>
                </a:solidFill>
                <a:latin typeface="Calibri"/>
                <a:cs typeface="Calibri"/>
              </a:rPr>
              <a:t>additional equipment (proposed)</a:t>
            </a:r>
            <a:endParaRPr lang="en-US" dirty="0">
              <a:solidFill>
                <a:srgbClr val="000090"/>
              </a:solidFill>
              <a:latin typeface="Calibri"/>
              <a:cs typeface="Calibri"/>
            </a:endParaRPr>
          </a:p>
        </p:txBody>
      </p:sp>
      <p:grpSp>
        <p:nvGrpSpPr>
          <p:cNvPr id="4" name="Group 36"/>
          <p:cNvGrpSpPr/>
          <p:nvPr/>
        </p:nvGrpSpPr>
        <p:grpSpPr>
          <a:xfrm>
            <a:off x="6114666" y="4122292"/>
            <a:ext cx="3029334" cy="2186081"/>
            <a:chOff x="6114666" y="4122292"/>
            <a:chExt cx="3029334" cy="2186081"/>
          </a:xfrm>
        </p:grpSpPr>
        <p:pic>
          <p:nvPicPr>
            <p:cNvPr id="20" name="Picture 19"/>
            <p:cNvPicPr>
              <a:picLocks noChangeAspect="1"/>
            </p:cNvPicPr>
            <p:nvPr/>
          </p:nvPicPr>
          <p:blipFill>
            <a:blip r:embed="rId6"/>
            <a:stretch>
              <a:fillRect/>
            </a:stretch>
          </p:blipFill>
          <p:spPr>
            <a:xfrm>
              <a:off x="6114666" y="4122292"/>
              <a:ext cx="3029334" cy="2186081"/>
            </a:xfrm>
            <a:prstGeom prst="rect">
              <a:avLst/>
            </a:prstGeom>
            <a:ln>
              <a:solidFill>
                <a:schemeClr val="tx1"/>
              </a:solidFill>
            </a:ln>
          </p:spPr>
        </p:pic>
        <p:sp>
          <p:nvSpPr>
            <p:cNvPr id="22" name="TextBox 21"/>
            <p:cNvSpPr txBox="1"/>
            <p:nvPr/>
          </p:nvSpPr>
          <p:spPr>
            <a:xfrm>
              <a:off x="6687709" y="4173092"/>
              <a:ext cx="1319993" cy="338554"/>
            </a:xfrm>
            <a:prstGeom prst="rect">
              <a:avLst/>
            </a:prstGeom>
            <a:solidFill>
              <a:srgbClr val="FFFFFF"/>
            </a:solidFill>
            <a:ln>
              <a:solidFill>
                <a:srgbClr val="000000"/>
              </a:solidFill>
            </a:ln>
          </p:spPr>
          <p:txBody>
            <a:bodyPr wrap="none" rtlCol="0">
              <a:spAutoFit/>
            </a:bodyPr>
            <a:lstStyle/>
            <a:p>
              <a:r>
                <a:rPr lang="en-US" sz="1600" dirty="0" smtClean="0">
                  <a:latin typeface="Calibri"/>
                  <a:cs typeface="Calibri"/>
                </a:rPr>
                <a:t>SOLID - Hall A</a:t>
              </a:r>
              <a:endParaRPr lang="en-US" sz="1600" dirty="0">
                <a:latin typeface="Calibri"/>
                <a:cs typeface="Calibri"/>
              </a:endParaRPr>
            </a:p>
          </p:txBody>
        </p:sp>
      </p:grpSp>
      <p:grpSp>
        <p:nvGrpSpPr>
          <p:cNvPr id="6" name="Group 37"/>
          <p:cNvGrpSpPr/>
          <p:nvPr/>
        </p:nvGrpSpPr>
        <p:grpSpPr>
          <a:xfrm>
            <a:off x="3779914" y="4136440"/>
            <a:ext cx="2297456" cy="2197333"/>
            <a:chOff x="3779914" y="4136440"/>
            <a:chExt cx="2297456" cy="2197333"/>
          </a:xfrm>
        </p:grpSpPr>
        <p:pic>
          <p:nvPicPr>
            <p:cNvPr id="29" name="Picture 28"/>
            <p:cNvPicPr>
              <a:picLocks noChangeAspect="1"/>
            </p:cNvPicPr>
            <p:nvPr/>
          </p:nvPicPr>
          <p:blipFill>
            <a:blip r:embed="rId7"/>
            <a:stretch>
              <a:fillRect/>
            </a:stretch>
          </p:blipFill>
          <p:spPr>
            <a:xfrm>
              <a:off x="3779914" y="4139934"/>
              <a:ext cx="2271252" cy="2193839"/>
            </a:xfrm>
            <a:prstGeom prst="rect">
              <a:avLst/>
            </a:prstGeom>
            <a:ln>
              <a:solidFill>
                <a:srgbClr val="000000"/>
              </a:solidFill>
            </a:ln>
          </p:spPr>
        </p:pic>
        <p:sp>
          <p:nvSpPr>
            <p:cNvPr id="30" name="TextBox 29"/>
            <p:cNvSpPr txBox="1"/>
            <p:nvPr/>
          </p:nvSpPr>
          <p:spPr>
            <a:xfrm>
              <a:off x="4770514" y="4136440"/>
              <a:ext cx="1306856" cy="338554"/>
            </a:xfrm>
            <a:prstGeom prst="rect">
              <a:avLst/>
            </a:prstGeom>
            <a:noFill/>
            <a:ln>
              <a:noFill/>
            </a:ln>
          </p:spPr>
          <p:txBody>
            <a:bodyPr wrap="none" rtlCol="0">
              <a:spAutoFit/>
            </a:bodyPr>
            <a:lstStyle/>
            <a:p>
              <a:r>
                <a:rPr lang="en-US" sz="1600" b="1" i="1" dirty="0" smtClean="0">
                  <a:solidFill>
                    <a:srgbClr val="FF0000"/>
                  </a:solidFill>
                  <a:latin typeface="Calibri"/>
                  <a:cs typeface="Calibri"/>
                </a:rPr>
                <a:t>CLAS12 </a:t>
              </a:r>
              <a:r>
                <a:rPr lang="en-US" sz="1600" i="1" dirty="0" smtClean="0">
                  <a:latin typeface="Calibri"/>
                  <a:cs typeface="Calibri"/>
                </a:rPr>
                <a:t>RICH</a:t>
              </a:r>
              <a:r>
                <a:rPr lang="en-US" sz="1600" b="1" i="1" dirty="0" smtClean="0">
                  <a:solidFill>
                    <a:srgbClr val="FF0000"/>
                  </a:solidFill>
                  <a:latin typeface="Calibri"/>
                  <a:cs typeface="Calibri"/>
                </a:rPr>
                <a:t> </a:t>
              </a:r>
              <a:endParaRPr lang="en-US" sz="1600" b="1" i="1" dirty="0">
                <a:solidFill>
                  <a:srgbClr val="FF0000"/>
                </a:solidFill>
                <a:latin typeface="Calibri"/>
                <a:cs typeface="Calibri"/>
              </a:endParaRPr>
            </a:p>
          </p:txBody>
        </p:sp>
      </p:grpSp>
      <p:sp>
        <p:nvSpPr>
          <p:cNvPr id="37" name="TextBox 36"/>
          <p:cNvSpPr txBox="1"/>
          <p:nvPr/>
        </p:nvSpPr>
        <p:spPr>
          <a:xfrm>
            <a:off x="6274600" y="1280428"/>
            <a:ext cx="807182" cy="369332"/>
          </a:xfrm>
          <a:prstGeom prst="rect">
            <a:avLst/>
          </a:prstGeom>
          <a:solidFill>
            <a:schemeClr val="bg1"/>
          </a:solidFill>
          <a:ln>
            <a:solidFill>
              <a:srgbClr val="000000"/>
            </a:solidFill>
          </a:ln>
        </p:spPr>
        <p:txBody>
          <a:bodyPr wrap="none" rtlCol="0">
            <a:spAutoFit/>
          </a:bodyPr>
          <a:lstStyle/>
          <a:p>
            <a:r>
              <a:rPr lang="en-US" b="1" i="1" dirty="0" smtClean="0">
                <a:solidFill>
                  <a:srgbClr val="FF0000"/>
                </a:solidFill>
                <a:latin typeface="Calibri"/>
                <a:cs typeface="Calibri"/>
              </a:rPr>
              <a:t>GlueX</a:t>
            </a:r>
            <a:endParaRPr lang="en-US" b="1" i="1" dirty="0">
              <a:solidFill>
                <a:srgbClr val="FF0000"/>
              </a:solidFill>
              <a:latin typeface="Calibri"/>
              <a:cs typeface="Calibri"/>
            </a:endParaRPr>
          </a:p>
        </p:txBody>
      </p:sp>
      <p:sp>
        <p:nvSpPr>
          <p:cNvPr id="38" name="TextBox 37"/>
          <p:cNvSpPr txBox="1"/>
          <p:nvPr/>
        </p:nvSpPr>
        <p:spPr>
          <a:xfrm>
            <a:off x="7163283" y="806105"/>
            <a:ext cx="755322" cy="369332"/>
          </a:xfrm>
          <a:prstGeom prst="rect">
            <a:avLst/>
          </a:prstGeom>
          <a:noFill/>
          <a:ln>
            <a:solidFill>
              <a:schemeClr val="tx1"/>
            </a:solidFill>
          </a:ln>
        </p:spPr>
        <p:txBody>
          <a:bodyPr wrap="none" rtlCol="0">
            <a:spAutoFit/>
          </a:bodyPr>
          <a:lstStyle/>
          <a:p>
            <a:r>
              <a:rPr lang="en-US" b="1" dirty="0" smtClean="0">
                <a:solidFill>
                  <a:srgbClr val="FF0000"/>
                </a:solidFill>
                <a:latin typeface="Calibri"/>
                <a:cs typeface="Calibri"/>
              </a:rPr>
              <a:t>Hall D</a:t>
            </a:r>
            <a:endParaRPr lang="en-US" b="1" dirty="0">
              <a:solidFill>
                <a:srgbClr val="FF0000"/>
              </a:solidFill>
              <a:latin typeface="Calibri"/>
              <a:cs typeface="Calibri"/>
            </a:endParaRPr>
          </a:p>
        </p:txBody>
      </p:sp>
      <p:sp>
        <p:nvSpPr>
          <p:cNvPr id="39" name="TextBox 38"/>
          <p:cNvSpPr txBox="1"/>
          <p:nvPr/>
        </p:nvSpPr>
        <p:spPr>
          <a:xfrm>
            <a:off x="1193514" y="730171"/>
            <a:ext cx="739205" cy="369332"/>
          </a:xfrm>
          <a:prstGeom prst="rect">
            <a:avLst/>
          </a:prstGeom>
          <a:noFill/>
          <a:ln>
            <a:solidFill>
              <a:schemeClr val="tx1"/>
            </a:solidFill>
          </a:ln>
        </p:spPr>
        <p:txBody>
          <a:bodyPr wrap="none" rtlCol="0">
            <a:spAutoFit/>
          </a:bodyPr>
          <a:lstStyle/>
          <a:p>
            <a:r>
              <a:rPr lang="en-US" b="1" dirty="0" smtClean="0">
                <a:solidFill>
                  <a:srgbClr val="FF0000"/>
                </a:solidFill>
                <a:latin typeface="Calibri"/>
                <a:cs typeface="Calibri"/>
              </a:rPr>
              <a:t>Hall B</a:t>
            </a:r>
            <a:endParaRPr lang="en-US" b="1" dirty="0">
              <a:solidFill>
                <a:srgbClr val="FF0000"/>
              </a:solidFill>
              <a:latin typeface="Calibri"/>
              <a:cs typeface="Calibri"/>
            </a:endParaRPr>
          </a:p>
        </p:txBody>
      </p:sp>
      <p:sp>
        <p:nvSpPr>
          <p:cNvPr id="41" name="TextBox 40"/>
          <p:cNvSpPr txBox="1"/>
          <p:nvPr/>
        </p:nvSpPr>
        <p:spPr>
          <a:xfrm>
            <a:off x="4172672" y="755305"/>
            <a:ext cx="731991" cy="369332"/>
          </a:xfrm>
          <a:prstGeom prst="rect">
            <a:avLst/>
          </a:prstGeom>
          <a:noFill/>
          <a:ln>
            <a:solidFill>
              <a:schemeClr val="tx1"/>
            </a:solidFill>
          </a:ln>
        </p:spPr>
        <p:txBody>
          <a:bodyPr wrap="none" rtlCol="0">
            <a:spAutoFit/>
          </a:bodyPr>
          <a:lstStyle/>
          <a:p>
            <a:r>
              <a:rPr lang="en-US" b="1" dirty="0" smtClean="0">
                <a:solidFill>
                  <a:srgbClr val="FF0000"/>
                </a:solidFill>
                <a:latin typeface="Calibri"/>
                <a:cs typeface="Calibri"/>
              </a:rPr>
              <a:t>Hall C</a:t>
            </a:r>
            <a:endParaRPr lang="en-US" b="1" dirty="0">
              <a:solidFill>
                <a:srgbClr val="FF0000"/>
              </a:solidFill>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6350"/>
            <a:ext cx="9144000" cy="68453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0" y="762000"/>
            <a:ext cx="2520000" cy="5688000"/>
          </a:xfrm>
          <a:prstGeom prst="rect">
            <a:avLst/>
          </a:prstGeom>
          <a:ln>
            <a:headEnd/>
            <a:tailEnd/>
          </a:ln>
        </p:spPr>
        <p:style>
          <a:lnRef idx="0">
            <a:schemeClr val="dk1"/>
          </a:lnRef>
          <a:fillRef idx="3">
            <a:schemeClr val="dk1"/>
          </a:fillRef>
          <a:effectRef idx="3">
            <a:schemeClr val="dk1"/>
          </a:effectRef>
          <a:fontRef idx="minor">
            <a:schemeClr val="lt1"/>
          </a:fontRef>
        </p:style>
        <p:txBody>
          <a:bodyPr wrap="square" anchor="ctr">
            <a:spAutoFit/>
          </a:bodyPr>
          <a:lstStyle>
            <a:lvl1pPr eaLnBrk="0" hangingPunct="0">
              <a:defRPr sz="3200" b="1">
                <a:solidFill>
                  <a:schemeClr val="tx1"/>
                </a:solidFill>
                <a:latin typeface="Times New Roman" charset="0"/>
                <a:ea typeface="ＭＳ Ｐゴシック" charset="0"/>
                <a:cs typeface="ＭＳ Ｐゴシック" charset="0"/>
              </a:defRPr>
            </a:lvl1pPr>
            <a:lvl2pPr eaLnBrk="0" hangingPunct="0">
              <a:defRPr sz="3200" b="1">
                <a:solidFill>
                  <a:schemeClr val="tx1"/>
                </a:solidFill>
                <a:latin typeface="Times New Roman" charset="0"/>
                <a:ea typeface="ＭＳ Ｐゴシック" charset="0"/>
              </a:defRPr>
            </a:lvl2pPr>
            <a:lvl3pPr marL="1143000" indent="-228600" eaLnBrk="0" hangingPunct="0">
              <a:defRPr sz="3200" b="1">
                <a:solidFill>
                  <a:schemeClr val="tx1"/>
                </a:solidFill>
                <a:latin typeface="Times New Roman" charset="0"/>
                <a:ea typeface="ＭＳ Ｐゴシック" charset="0"/>
              </a:defRPr>
            </a:lvl3pPr>
            <a:lvl4pPr marL="1600200" indent="-228600" eaLnBrk="0" hangingPunct="0">
              <a:defRPr sz="3200" b="1">
                <a:solidFill>
                  <a:schemeClr val="tx1"/>
                </a:solidFill>
                <a:latin typeface="Times New Roman" charset="0"/>
                <a:ea typeface="ＭＳ Ｐゴシック" charset="0"/>
              </a:defRPr>
            </a:lvl4pPr>
            <a:lvl5pPr marL="2057400" indent="-228600" eaLnBrk="0" hangingPunct="0">
              <a:defRPr sz="32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2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2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2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200" b="1">
                <a:solidFill>
                  <a:schemeClr val="tx1"/>
                </a:solidFill>
                <a:latin typeface="Times New Roman" charset="0"/>
                <a:ea typeface="ＭＳ Ｐゴシック" charset="0"/>
              </a:defRPr>
            </a:lvl9pPr>
          </a:lstStyle>
          <a:p>
            <a:pPr marL="108000" indent="-108000">
              <a:buClr>
                <a:srgbClr val="BA1E2E"/>
              </a:buClr>
              <a:buSzPct val="85000"/>
              <a:buFont typeface="Arial"/>
              <a:buChar char="•"/>
            </a:pPr>
            <a:r>
              <a:rPr lang="en-US" sz="1500" b="0" dirty="0">
                <a:solidFill>
                  <a:srgbClr val="FFFFFF"/>
                </a:solidFill>
                <a:latin typeface="Times New Roman"/>
                <a:cs typeface="Times New Roman"/>
              </a:rPr>
              <a:t>Upgrade of the CLAS </a:t>
            </a:r>
            <a:r>
              <a:rPr lang="en-US" sz="1500" b="0" dirty="0" smtClean="0">
                <a:solidFill>
                  <a:srgbClr val="FFFFFF"/>
                </a:solidFill>
                <a:latin typeface="Times New Roman"/>
                <a:cs typeface="Times New Roman"/>
              </a:rPr>
              <a:t>Detector</a:t>
            </a:r>
          </a:p>
          <a:p>
            <a:pPr marL="108000" indent="-108000">
              <a:buClr>
                <a:srgbClr val="BA1E2E"/>
              </a:buClr>
              <a:buSzPct val="85000"/>
              <a:buFont typeface="Arial"/>
              <a:buChar char="•"/>
            </a:pPr>
            <a:endParaRPr lang="en-US" sz="1500" b="0" dirty="0">
              <a:solidFill>
                <a:srgbClr val="FFFFFF"/>
              </a:solidFill>
              <a:latin typeface="Times New Roman"/>
              <a:cs typeface="Times New Roman"/>
            </a:endParaRPr>
          </a:p>
          <a:p>
            <a:pPr marL="108000" indent="-108000">
              <a:buClr>
                <a:srgbClr val="BA1E2E"/>
              </a:buClr>
              <a:buSzPct val="85000"/>
              <a:buFont typeface="Arial"/>
              <a:buChar char="•"/>
            </a:pPr>
            <a:r>
              <a:rPr lang="en-US" sz="1500" b="0" dirty="0" smtClean="0">
                <a:solidFill>
                  <a:srgbClr val="FFFFFF"/>
                </a:solidFill>
                <a:latin typeface="Times New Roman"/>
                <a:cs typeface="Times New Roman"/>
              </a:rPr>
              <a:t>Optimized for exclusive and semi-inclusive reactions</a:t>
            </a:r>
          </a:p>
          <a:p>
            <a:pPr marL="108000" indent="-108000">
              <a:buClr>
                <a:srgbClr val="BA1E2E"/>
              </a:buClr>
              <a:buSzPct val="85000"/>
              <a:buFont typeface="Arial"/>
              <a:buChar char="•"/>
            </a:pPr>
            <a:endParaRPr lang="en-US" sz="1500" b="0" dirty="0" smtClean="0">
              <a:solidFill>
                <a:srgbClr val="FFFFFF"/>
              </a:solidFill>
              <a:latin typeface="Times New Roman"/>
              <a:cs typeface="Times New Roman"/>
            </a:endParaRPr>
          </a:p>
          <a:p>
            <a:pPr marL="108000" indent="-108000">
              <a:buClr>
                <a:srgbClr val="BA1E2E"/>
              </a:buClr>
              <a:buSzPct val="85000"/>
              <a:buFont typeface="Arial"/>
              <a:buChar char="•"/>
            </a:pPr>
            <a:r>
              <a:rPr lang="en-US" sz="1500" b="0" dirty="0" smtClean="0">
                <a:solidFill>
                  <a:srgbClr val="FFFFFF"/>
                </a:solidFill>
                <a:latin typeface="Times New Roman"/>
                <a:cs typeface="Times New Roman"/>
              </a:rPr>
              <a:t>Capable </a:t>
            </a:r>
            <a:r>
              <a:rPr lang="en-US" sz="1500" b="0" dirty="0">
                <a:solidFill>
                  <a:srgbClr val="FFFFFF"/>
                </a:solidFill>
                <a:latin typeface="Times New Roman"/>
                <a:cs typeface="Times New Roman"/>
              </a:rPr>
              <a:t>to </a:t>
            </a:r>
            <a:r>
              <a:rPr lang="en-US" sz="1500" b="0" dirty="0" smtClean="0">
                <a:solidFill>
                  <a:srgbClr val="FFFFFF"/>
                </a:solidFill>
                <a:latin typeface="Times New Roman"/>
                <a:cs typeface="Times New Roman"/>
              </a:rPr>
              <a:t>operate at luminosity up </a:t>
            </a:r>
            <a:r>
              <a:rPr lang="en-US" sz="1500" b="0" dirty="0">
                <a:solidFill>
                  <a:srgbClr val="FFFFFF"/>
                </a:solidFill>
                <a:latin typeface="Times New Roman"/>
                <a:cs typeface="Times New Roman"/>
              </a:rPr>
              <a:t>to 10</a:t>
            </a:r>
            <a:r>
              <a:rPr lang="en-US" sz="1500" b="0" baseline="30000" dirty="0">
                <a:solidFill>
                  <a:srgbClr val="FFFFFF"/>
                </a:solidFill>
                <a:latin typeface="Times New Roman"/>
                <a:cs typeface="Times New Roman"/>
              </a:rPr>
              <a:t>35 </a:t>
            </a:r>
            <a:r>
              <a:rPr lang="en-US" sz="1500" b="0" dirty="0">
                <a:solidFill>
                  <a:srgbClr val="FFFFFF"/>
                </a:solidFill>
                <a:latin typeface="Times New Roman"/>
                <a:cs typeface="Times New Roman"/>
              </a:rPr>
              <a:t>cm</a:t>
            </a:r>
            <a:r>
              <a:rPr lang="en-US" sz="1500" b="0" baseline="30000" dirty="0">
                <a:solidFill>
                  <a:srgbClr val="FFFFFF"/>
                </a:solidFill>
                <a:latin typeface="Times New Roman"/>
                <a:cs typeface="Times New Roman"/>
              </a:rPr>
              <a:t>-2</a:t>
            </a:r>
            <a:r>
              <a:rPr lang="en-US" sz="1500" b="0" dirty="0">
                <a:solidFill>
                  <a:srgbClr val="FFFFFF"/>
                </a:solidFill>
                <a:latin typeface="Times New Roman"/>
                <a:cs typeface="Times New Roman"/>
              </a:rPr>
              <a:t>sec</a:t>
            </a:r>
            <a:r>
              <a:rPr lang="en-US" sz="1500" b="0" baseline="30000" dirty="0">
                <a:solidFill>
                  <a:srgbClr val="FFFFFF"/>
                </a:solidFill>
                <a:latin typeface="Times New Roman"/>
                <a:cs typeface="Times New Roman"/>
              </a:rPr>
              <a:t>-1</a:t>
            </a:r>
            <a:r>
              <a:rPr lang="en-US" sz="1500" b="0" dirty="0">
                <a:solidFill>
                  <a:srgbClr val="FFFFFF"/>
                </a:solidFill>
                <a:latin typeface="Times New Roman"/>
                <a:cs typeface="Times New Roman"/>
              </a:rPr>
              <a:t> </a:t>
            </a:r>
            <a:endParaRPr lang="en-US" sz="1500" b="0" dirty="0" smtClean="0">
              <a:solidFill>
                <a:srgbClr val="FFFFFF"/>
              </a:solidFill>
              <a:latin typeface="Times New Roman"/>
              <a:cs typeface="Times New Roman"/>
            </a:endParaRPr>
          </a:p>
          <a:p>
            <a:pPr marL="108000" indent="-108000">
              <a:buClr>
                <a:srgbClr val="BA1E2E"/>
              </a:buClr>
              <a:buSzPct val="85000"/>
              <a:buFont typeface="Arial"/>
              <a:buChar char="•"/>
            </a:pPr>
            <a:endParaRPr lang="en-US" sz="1500" b="0" dirty="0">
              <a:solidFill>
                <a:srgbClr val="FFFFFF"/>
              </a:solidFill>
              <a:latin typeface="Times New Roman"/>
              <a:cs typeface="Times New Roman"/>
            </a:endParaRPr>
          </a:p>
          <a:p>
            <a:pPr marL="108000" indent="-108000">
              <a:buClr>
                <a:srgbClr val="BA1E2E"/>
              </a:buClr>
              <a:buSzPct val="85000"/>
              <a:buFont typeface="Arial"/>
              <a:buChar char="•"/>
            </a:pPr>
            <a:r>
              <a:rPr lang="en-US" sz="1500" b="0" dirty="0" smtClean="0">
                <a:solidFill>
                  <a:srgbClr val="FFFFFF"/>
                </a:solidFill>
                <a:latin typeface="Times New Roman"/>
                <a:cs typeface="Times New Roman"/>
              </a:rPr>
              <a:t>To be used with polarized target</a:t>
            </a:r>
          </a:p>
          <a:p>
            <a:pPr marL="108000" indent="-108000">
              <a:buClr>
                <a:srgbClr val="BA1E2E"/>
              </a:buClr>
              <a:buSzPct val="85000"/>
              <a:buFont typeface="Arial"/>
              <a:buChar char="•"/>
            </a:pPr>
            <a:endParaRPr lang="en-US" sz="1500" b="0" dirty="0">
              <a:solidFill>
                <a:srgbClr val="FFFFFF"/>
              </a:solidFill>
              <a:latin typeface="Times New Roman"/>
              <a:cs typeface="Times New Roman"/>
            </a:endParaRPr>
          </a:p>
          <a:p>
            <a:pPr marL="108000" indent="-108000">
              <a:buClr>
                <a:srgbClr val="BA1E2E"/>
              </a:buClr>
              <a:buSzPct val="85000"/>
              <a:buFont typeface="Arial"/>
              <a:buChar char="•"/>
            </a:pPr>
            <a:r>
              <a:rPr lang="en-US" sz="1500" b="0" dirty="0" smtClean="0">
                <a:solidFill>
                  <a:srgbClr val="FFFFFF"/>
                </a:solidFill>
                <a:latin typeface="Times New Roman"/>
                <a:cs typeface="Times New Roman"/>
              </a:rPr>
              <a:t>Particle </a:t>
            </a:r>
            <a:r>
              <a:rPr lang="en-US" sz="1500" b="0" dirty="0">
                <a:solidFill>
                  <a:srgbClr val="FFFFFF"/>
                </a:solidFill>
                <a:latin typeface="Times New Roman"/>
                <a:cs typeface="Times New Roman"/>
              </a:rPr>
              <a:t>ID </a:t>
            </a:r>
            <a:r>
              <a:rPr lang="en-US" sz="1500" b="0" dirty="0" smtClean="0">
                <a:solidFill>
                  <a:srgbClr val="FFFFFF"/>
                </a:solidFill>
                <a:latin typeface="Times New Roman"/>
                <a:cs typeface="Times New Roman"/>
              </a:rPr>
              <a:t>up to high </a:t>
            </a:r>
            <a:r>
              <a:rPr lang="en-US" sz="1500" b="0" dirty="0">
                <a:solidFill>
                  <a:srgbClr val="FFFFFF"/>
                </a:solidFill>
                <a:latin typeface="Times New Roman"/>
                <a:cs typeface="Times New Roman"/>
              </a:rPr>
              <a:t>momentum for e</a:t>
            </a:r>
            <a:r>
              <a:rPr lang="en-US" sz="1500" b="0" baseline="30000" dirty="0">
                <a:solidFill>
                  <a:srgbClr val="FFFFFF"/>
                </a:solidFill>
                <a:latin typeface="Times New Roman"/>
                <a:cs typeface="Times New Roman"/>
              </a:rPr>
              <a:t>-</a:t>
            </a:r>
            <a:r>
              <a:rPr lang="en-US" sz="1500" b="0" dirty="0">
                <a:solidFill>
                  <a:srgbClr val="FFFFFF"/>
                </a:solidFill>
                <a:latin typeface="Times New Roman"/>
                <a:cs typeface="Times New Roman"/>
              </a:rPr>
              <a:t>/</a:t>
            </a:r>
            <a:r>
              <a:rPr lang="el-GR" sz="1500" b="0" dirty="0">
                <a:solidFill>
                  <a:srgbClr val="FFFFFF"/>
                </a:solidFill>
                <a:latin typeface="Times New Roman"/>
                <a:cs typeface="Times New Roman"/>
              </a:rPr>
              <a:t>π</a:t>
            </a:r>
            <a:r>
              <a:rPr lang="en-US" sz="1500" b="0" baseline="30000" dirty="0">
                <a:solidFill>
                  <a:srgbClr val="FFFFFF"/>
                </a:solidFill>
                <a:latin typeface="Times New Roman"/>
                <a:cs typeface="Times New Roman"/>
              </a:rPr>
              <a:t>-</a:t>
            </a:r>
            <a:r>
              <a:rPr lang="en-US" sz="1500" b="0" dirty="0">
                <a:solidFill>
                  <a:srgbClr val="FFFFFF"/>
                </a:solidFill>
                <a:latin typeface="Times New Roman"/>
                <a:cs typeface="Times New Roman"/>
              </a:rPr>
              <a:t>, </a:t>
            </a:r>
            <a:r>
              <a:rPr lang="el-GR" sz="1500" b="0" dirty="0">
                <a:solidFill>
                  <a:srgbClr val="FFFFFF"/>
                </a:solidFill>
                <a:latin typeface="Times New Roman"/>
                <a:cs typeface="Times New Roman"/>
              </a:rPr>
              <a:t>π</a:t>
            </a:r>
            <a:r>
              <a:rPr lang="en-US" sz="1500" b="0" dirty="0">
                <a:solidFill>
                  <a:srgbClr val="FFFFFF"/>
                </a:solidFill>
                <a:latin typeface="Times New Roman"/>
                <a:cs typeface="Times New Roman"/>
              </a:rPr>
              <a:t>/K/p, </a:t>
            </a:r>
            <a:r>
              <a:rPr lang="el-GR" sz="1500" b="0" dirty="0">
                <a:solidFill>
                  <a:srgbClr val="FFFFFF"/>
                </a:solidFill>
                <a:latin typeface="Times New Roman"/>
                <a:cs typeface="Times New Roman"/>
              </a:rPr>
              <a:t>γ</a:t>
            </a:r>
            <a:r>
              <a:rPr lang="en-US" sz="1500" b="0" dirty="0">
                <a:solidFill>
                  <a:srgbClr val="FFFFFF"/>
                </a:solidFill>
                <a:latin typeface="Times New Roman"/>
                <a:cs typeface="Times New Roman"/>
              </a:rPr>
              <a:t>/</a:t>
            </a:r>
            <a:r>
              <a:rPr lang="el-GR" sz="1500" b="0" dirty="0">
                <a:solidFill>
                  <a:srgbClr val="FFFFFF"/>
                </a:solidFill>
                <a:latin typeface="Times New Roman"/>
                <a:cs typeface="Times New Roman"/>
              </a:rPr>
              <a:t>π</a:t>
            </a:r>
            <a:r>
              <a:rPr lang="en-US" sz="1500" b="0" baseline="30000" dirty="0">
                <a:solidFill>
                  <a:srgbClr val="FFFFFF"/>
                </a:solidFill>
                <a:latin typeface="Times New Roman"/>
                <a:cs typeface="Times New Roman"/>
              </a:rPr>
              <a:t>o</a:t>
            </a:r>
            <a:r>
              <a:rPr lang="en-US" sz="1500" b="0" dirty="0">
                <a:solidFill>
                  <a:srgbClr val="FFFFFF"/>
                </a:solidFill>
                <a:latin typeface="Times New Roman"/>
                <a:cs typeface="Times New Roman"/>
              </a:rPr>
              <a:t> </a:t>
            </a:r>
            <a:r>
              <a:rPr lang="en-US" sz="1500" b="0" dirty="0" smtClean="0">
                <a:solidFill>
                  <a:srgbClr val="FFFFFF"/>
                </a:solidFill>
                <a:latin typeface="Times New Roman"/>
                <a:cs typeface="Times New Roman"/>
              </a:rPr>
              <a:t>separation</a:t>
            </a:r>
          </a:p>
          <a:p>
            <a:pPr marL="108000" indent="-108000">
              <a:buClr>
                <a:srgbClr val="BA1E2E"/>
              </a:buClr>
              <a:buSzPct val="85000"/>
              <a:buFont typeface="Arial"/>
              <a:buChar char="•"/>
            </a:pPr>
            <a:endParaRPr lang="en-US" sz="1500" b="0" dirty="0">
              <a:solidFill>
                <a:srgbClr val="FFFFFF"/>
              </a:solidFill>
              <a:latin typeface="Times New Roman"/>
              <a:cs typeface="Times New Roman"/>
            </a:endParaRPr>
          </a:p>
          <a:p>
            <a:pPr marL="108000" indent="-108000">
              <a:buClr>
                <a:srgbClr val="BA1E2E"/>
              </a:buClr>
              <a:buSzPct val="85000"/>
              <a:buFont typeface="Arial"/>
              <a:buChar char="•"/>
            </a:pPr>
            <a:r>
              <a:rPr lang="en-US" sz="1500" b="0" dirty="0" smtClean="0">
                <a:solidFill>
                  <a:srgbClr val="FFFFFF"/>
                </a:solidFill>
                <a:latin typeface="Times New Roman"/>
                <a:cs typeface="Times New Roman"/>
              </a:rPr>
              <a:t>Good momentum </a:t>
            </a:r>
            <a:r>
              <a:rPr lang="en-US" sz="1500" b="0" dirty="0">
                <a:solidFill>
                  <a:srgbClr val="FFFFFF"/>
                </a:solidFill>
                <a:latin typeface="Times New Roman"/>
                <a:cs typeface="Times New Roman"/>
              </a:rPr>
              <a:t>&amp; angle resolution for use of missing mass </a:t>
            </a:r>
            <a:r>
              <a:rPr lang="en-US" sz="1500" b="0" dirty="0" smtClean="0">
                <a:solidFill>
                  <a:srgbClr val="FFFFFF"/>
                </a:solidFill>
                <a:latin typeface="Times New Roman"/>
                <a:cs typeface="Times New Roman"/>
              </a:rPr>
              <a:t>techniques</a:t>
            </a:r>
          </a:p>
          <a:p>
            <a:pPr marL="108000" indent="-108000">
              <a:buClr>
                <a:srgbClr val="BA1E2E"/>
              </a:buClr>
              <a:buSzPct val="85000"/>
              <a:buFont typeface="Arial"/>
              <a:buChar char="•"/>
            </a:pPr>
            <a:endParaRPr lang="en-US" sz="1500" b="0" dirty="0">
              <a:solidFill>
                <a:srgbClr val="FFFFFF"/>
              </a:solidFill>
              <a:latin typeface="Times New Roman"/>
              <a:cs typeface="Times New Roman"/>
            </a:endParaRPr>
          </a:p>
          <a:p>
            <a:pPr marL="108000" indent="-108000">
              <a:buClr>
                <a:srgbClr val="BA1E2E"/>
              </a:buClr>
              <a:buSzPct val="85000"/>
              <a:buFont typeface="Arial"/>
              <a:buChar char="•"/>
            </a:pPr>
            <a:r>
              <a:rPr lang="en-US" sz="1500" b="0" dirty="0">
                <a:solidFill>
                  <a:srgbClr val="FFFFFF"/>
                </a:solidFill>
                <a:latin typeface="Times New Roman"/>
                <a:cs typeface="Times New Roman"/>
              </a:rPr>
              <a:t>Coverage of large ranges in </a:t>
            </a:r>
            <a:r>
              <a:rPr lang="en-US" sz="1500" b="0" dirty="0">
                <a:solidFill>
                  <a:srgbClr val="FFFFFF"/>
                </a:solidFill>
                <a:latin typeface="Symbol" charset="2"/>
                <a:cs typeface="Symbol" charset="2"/>
              </a:rPr>
              <a:t>J</a:t>
            </a:r>
            <a:r>
              <a:rPr lang="en-US" sz="1500" b="0" dirty="0">
                <a:solidFill>
                  <a:srgbClr val="FFFFFF"/>
                </a:solidFill>
                <a:latin typeface="Times New Roman"/>
                <a:cs typeface="Times New Roman"/>
              </a:rPr>
              <a:t> and </a:t>
            </a:r>
            <a:r>
              <a:rPr lang="en-US" sz="1500" b="0" dirty="0">
                <a:solidFill>
                  <a:srgbClr val="FFFFFF"/>
                </a:solidFill>
                <a:latin typeface="Symbol" charset="2"/>
                <a:cs typeface="Symbol" charset="2"/>
              </a:rPr>
              <a:t>f </a:t>
            </a:r>
            <a:r>
              <a:rPr lang="en-US" sz="1500" b="0" dirty="0" smtClean="0">
                <a:solidFill>
                  <a:srgbClr val="FFFFFF"/>
                </a:solidFill>
                <a:latin typeface="Times New Roman"/>
                <a:cs typeface="Times New Roman"/>
              </a:rPr>
              <a:t>angles</a:t>
            </a:r>
          </a:p>
        </p:txBody>
      </p:sp>
      <p:sp>
        <p:nvSpPr>
          <p:cNvPr id="13" name="Title 1"/>
          <p:cNvSpPr>
            <a:spLocks noGrp="1"/>
          </p:cNvSpPr>
          <p:nvPr>
            <p:ph type="title"/>
          </p:nvPr>
        </p:nvSpPr>
        <p:spPr>
          <a:xfrm>
            <a:off x="0" y="0"/>
            <a:ext cx="9144000" cy="685800"/>
          </a:xfrm>
        </p:spPr>
        <p:txBody>
          <a:bodyPr/>
          <a:lstStyle/>
          <a:p>
            <a:pPr eaLnBrk="1" hangingPunct="1">
              <a:defRPr/>
            </a:pPr>
            <a:r>
              <a:rPr lang="en-US" sz="4400" b="0" cap="small" spc="300" dirty="0" smtClean="0">
                <a:solidFill>
                  <a:srgbClr val="BA1E2E"/>
                </a:solidFill>
                <a:latin typeface="Times New Roman"/>
                <a:ea typeface="Trajan Pro" charset="0"/>
                <a:cs typeface="Times New Roman"/>
              </a:rPr>
              <a:t>The CLAS12 Detector</a:t>
            </a:r>
          </a:p>
        </p:txBody>
      </p:sp>
      <p:grpSp>
        <p:nvGrpSpPr>
          <p:cNvPr id="3" name="Group 15"/>
          <p:cNvGrpSpPr/>
          <p:nvPr/>
        </p:nvGrpSpPr>
        <p:grpSpPr>
          <a:xfrm>
            <a:off x="2438400" y="762000"/>
            <a:ext cx="6693923" cy="5704800"/>
            <a:chOff x="2438400" y="762000"/>
            <a:chExt cx="6693923" cy="5704800"/>
          </a:xfrm>
        </p:grpSpPr>
        <p:pic>
          <p:nvPicPr>
            <p:cNvPr id="21" name="Picture 20"/>
            <p:cNvPicPr>
              <a:picLocks/>
            </p:cNvPicPr>
            <p:nvPr/>
          </p:nvPicPr>
          <p:blipFill rotWithShape="1">
            <a:blip r:embed="rId3"/>
            <a:srcRect l="-614" b="1396"/>
            <a:stretch/>
          </p:blipFill>
          <p:spPr>
            <a:xfrm>
              <a:off x="2438400" y="762000"/>
              <a:ext cx="6693923" cy="5679615"/>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bwMode="auto">
            <a:xfrm>
              <a:off x="2438400" y="5638800"/>
              <a:ext cx="1524000" cy="828000"/>
            </a:xfrm>
            <a:prstGeom prst="rect">
              <a:avLst/>
            </a:prstGeom>
            <a:solidFill>
              <a:srgbClr val="1E1E1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grpSp>
        <p:nvGrpSpPr>
          <p:cNvPr id="4" name="Group 23"/>
          <p:cNvGrpSpPr/>
          <p:nvPr/>
        </p:nvGrpSpPr>
        <p:grpSpPr>
          <a:xfrm>
            <a:off x="76200" y="747739"/>
            <a:ext cx="2743200" cy="5736399"/>
            <a:chOff x="1" y="747739"/>
            <a:chExt cx="2743200" cy="5736399"/>
          </a:xfrm>
        </p:grpSpPr>
        <p:sp>
          <p:nvSpPr>
            <p:cNvPr id="25" name="TextBox 24"/>
            <p:cNvSpPr txBox="1">
              <a:spLocks noChangeArrowheads="1"/>
            </p:cNvSpPr>
            <p:nvPr/>
          </p:nvSpPr>
          <p:spPr bwMode="auto">
            <a:xfrm>
              <a:off x="1" y="747739"/>
              <a:ext cx="2743200" cy="4045723"/>
            </a:xfrm>
            <a:prstGeom prst="rect">
              <a:avLst/>
            </a:prstGeom>
            <a:solidFill>
              <a:schemeClr val="tx1"/>
            </a:solidFill>
            <a:ln w="9525">
              <a:solidFill>
                <a:srgbClr val="FFFF00"/>
              </a:solidFill>
              <a:miter lim="800000"/>
              <a:headEnd/>
              <a:tailEnd/>
            </a:ln>
          </p:spPr>
          <p:txBody>
            <a:bodyPr wrap="square">
              <a:spAutoFit/>
            </a:bodyPr>
            <a:lstStyle/>
            <a:p>
              <a:pPr eaLnBrk="0" hangingPunct="0">
                <a:spcBef>
                  <a:spcPct val="15000"/>
                </a:spcBef>
              </a:pPr>
              <a:r>
                <a:rPr lang="en-US" sz="1600" dirty="0" smtClean="0">
                  <a:solidFill>
                    <a:srgbClr val="92D050"/>
                  </a:solidFill>
                  <a:latin typeface="Arial" pitchFamily="34" charset="0"/>
                  <a:ea typeface="ＭＳ Ｐゴシック" pitchFamily="-110" charset="-128"/>
                  <a:cs typeface="Arial" pitchFamily="34" charset="0"/>
                </a:rPr>
                <a:t>Baseline </a:t>
              </a:r>
              <a:r>
                <a:rPr lang="en-US" sz="1600" dirty="0" err="1" smtClean="0">
                  <a:solidFill>
                    <a:srgbClr val="92D050"/>
                  </a:solidFill>
                  <a:latin typeface="Arial" pitchFamily="34" charset="0"/>
                  <a:ea typeface="ＭＳ Ｐゴシック" pitchFamily="-110" charset="-128"/>
                  <a:cs typeface="Arial" pitchFamily="34" charset="0"/>
                </a:rPr>
                <a:t>equipments</a:t>
              </a:r>
              <a:endParaRPr lang="en-US" sz="1600" dirty="0" smtClean="0">
                <a:solidFill>
                  <a:srgbClr val="FFFF00"/>
                </a:solidFill>
                <a:latin typeface="Arial" pitchFamily="34" charset="0"/>
                <a:ea typeface="ＭＳ Ｐゴシック" pitchFamily="-110" charset="-128"/>
                <a:cs typeface="Arial" pitchFamily="34" charset="0"/>
              </a:endParaRPr>
            </a:p>
            <a:p>
              <a:pPr eaLnBrk="0" hangingPunct="0">
                <a:spcBef>
                  <a:spcPct val="15000"/>
                </a:spcBef>
              </a:pPr>
              <a:r>
                <a:rPr lang="en-US" sz="1600" dirty="0" smtClean="0">
                  <a:solidFill>
                    <a:srgbClr val="FFFF00"/>
                  </a:solidFill>
                  <a:latin typeface="Arial" pitchFamily="34" charset="0"/>
                  <a:ea typeface="ＭＳ Ｐゴシック" pitchFamily="-110" charset="-128"/>
                  <a:cs typeface="Arial" pitchFamily="34" charset="0"/>
                </a:rPr>
                <a:t>  </a:t>
              </a:r>
              <a:r>
                <a:rPr lang="en-US" sz="1600" u="sng" dirty="0" smtClean="0">
                  <a:solidFill>
                    <a:srgbClr val="FFFF00"/>
                  </a:solidFill>
                  <a:latin typeface="Arial" pitchFamily="34" charset="0"/>
                  <a:ea typeface="ＭＳ Ｐゴシック" pitchFamily="-110" charset="-128"/>
                  <a:cs typeface="Arial" pitchFamily="34" charset="0"/>
                </a:rPr>
                <a:t>Forward Detector (FD)</a:t>
              </a:r>
            </a:p>
            <a:p>
              <a:pPr lvl="1" eaLnBrk="0" hangingPunct="0">
                <a:spcBef>
                  <a:spcPct val="15000"/>
                </a:spcBef>
              </a:pPr>
              <a:r>
                <a:rPr lang="en-US" sz="1400" dirty="0" smtClean="0">
                  <a:solidFill>
                    <a:srgbClr val="FFFFFF"/>
                  </a:solidFill>
                  <a:latin typeface="Arial" pitchFamily="34" charset="0"/>
                  <a:ea typeface="ＭＳ Ｐゴシック" pitchFamily="-110" charset="-128"/>
                  <a:cs typeface="Arial" pitchFamily="34" charset="0"/>
                </a:rPr>
                <a:t>- </a:t>
              </a:r>
              <a:r>
                <a:rPr lang="en-US" sz="1200" dirty="0" smtClean="0">
                  <a:solidFill>
                    <a:srgbClr val="FFFFFF"/>
                  </a:solidFill>
                  <a:latin typeface="Arial" pitchFamily="34" charset="0"/>
                  <a:ea typeface="ＭＳ Ｐゴシック" pitchFamily="-110" charset="-128"/>
                  <a:cs typeface="Arial" pitchFamily="34" charset="0"/>
                </a:rPr>
                <a:t>TORUS magnet (6 coils)</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HT Cherenkov Counter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Drift chamber system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LT Cherenkov Counter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Forward </a:t>
              </a:r>
              <a:r>
                <a:rPr lang="en-US" sz="1200" dirty="0" err="1" smtClean="0">
                  <a:solidFill>
                    <a:srgbClr val="FFFFFF"/>
                  </a:solidFill>
                  <a:latin typeface="Arial" pitchFamily="34" charset="0"/>
                  <a:ea typeface="ＭＳ Ｐゴシック" pitchFamily="-110" charset="-128"/>
                  <a:cs typeface="Arial" pitchFamily="34" charset="0"/>
                </a:rPr>
                <a:t>ToF</a:t>
              </a:r>
              <a:r>
                <a:rPr lang="en-US" sz="1200" dirty="0" smtClean="0">
                  <a:solidFill>
                    <a:srgbClr val="FFFFFF"/>
                  </a:solidFill>
                  <a:latin typeface="Arial" pitchFamily="34" charset="0"/>
                  <a:ea typeface="ＭＳ Ｐゴシック" pitchFamily="-110" charset="-128"/>
                  <a:cs typeface="Arial" pitchFamily="34" charset="0"/>
                </a:rPr>
                <a:t> System</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Pre-shower calorimeter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E.M. calorimeter  </a:t>
              </a:r>
              <a:endParaRPr lang="en-US" sz="1600" dirty="0" smtClean="0">
                <a:solidFill>
                  <a:srgbClr val="FFFF00"/>
                </a:solidFill>
                <a:latin typeface="Arial" pitchFamily="34" charset="0"/>
                <a:ea typeface="ＭＳ Ｐゴシック" pitchFamily="-110" charset="-128"/>
                <a:cs typeface="Arial" pitchFamily="34" charset="0"/>
              </a:endParaRPr>
            </a:p>
            <a:p>
              <a:pPr eaLnBrk="0" hangingPunct="0">
                <a:spcBef>
                  <a:spcPct val="15000"/>
                </a:spcBef>
              </a:pPr>
              <a:r>
                <a:rPr lang="en-US" sz="1600" dirty="0" smtClean="0">
                  <a:solidFill>
                    <a:srgbClr val="FFFF00"/>
                  </a:solidFill>
                  <a:latin typeface="Arial" pitchFamily="34" charset="0"/>
                  <a:ea typeface="ＭＳ Ｐゴシック" pitchFamily="-110" charset="-128"/>
                  <a:cs typeface="Arial" pitchFamily="34" charset="0"/>
                </a:rPr>
                <a:t>   </a:t>
              </a:r>
              <a:r>
                <a:rPr lang="en-US" sz="1600" u="sng" dirty="0" smtClean="0">
                  <a:solidFill>
                    <a:srgbClr val="FFFF00"/>
                  </a:solidFill>
                  <a:latin typeface="Arial" pitchFamily="34" charset="0"/>
                  <a:ea typeface="ＭＳ Ｐゴシック" pitchFamily="-110" charset="-128"/>
                  <a:cs typeface="Arial" pitchFamily="34" charset="0"/>
                </a:rPr>
                <a:t>Central Detector (CD)</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SOLENOID magnet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Barrel Silicon Tracker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Central Time-of-Flight </a:t>
              </a:r>
            </a:p>
            <a:p>
              <a:pPr eaLnBrk="0" hangingPunct="0">
                <a:spcBef>
                  <a:spcPct val="15000"/>
                </a:spcBef>
              </a:pPr>
              <a:r>
                <a:rPr lang="en-US" sz="1400" dirty="0" smtClean="0">
                  <a:solidFill>
                    <a:srgbClr val="FFFFFF"/>
                  </a:solidFill>
                  <a:latin typeface="Arial" pitchFamily="34" charset="0"/>
                  <a:ea typeface="ＭＳ Ｐゴシック" pitchFamily="-110" charset="-128"/>
                  <a:cs typeface="Arial" pitchFamily="34" charset="0"/>
                </a:rPr>
                <a:t>   </a:t>
              </a:r>
              <a:r>
                <a:rPr lang="en-US" sz="1600" dirty="0" smtClean="0">
                  <a:solidFill>
                    <a:srgbClr val="FFFF00"/>
                  </a:solidFill>
                  <a:latin typeface="Arial" pitchFamily="34" charset="0"/>
                  <a:ea typeface="ＭＳ Ｐゴシック" pitchFamily="-110" charset="-128"/>
                  <a:cs typeface="Arial" pitchFamily="34" charset="0"/>
                </a:rPr>
                <a:t> </a:t>
              </a:r>
              <a:r>
                <a:rPr lang="en-US" sz="1600" u="sng" dirty="0" err="1" smtClean="0">
                  <a:solidFill>
                    <a:srgbClr val="FFFF00"/>
                  </a:solidFill>
                  <a:latin typeface="Arial" pitchFamily="34" charset="0"/>
                  <a:ea typeface="ＭＳ Ｐゴシック" pitchFamily="-110" charset="-128"/>
                  <a:cs typeface="Arial" pitchFamily="34" charset="0"/>
                </a:rPr>
                <a:t>Beamline</a:t>
              </a:r>
              <a:endParaRPr lang="en-US" sz="1600" u="sng" dirty="0" smtClean="0">
                <a:solidFill>
                  <a:srgbClr val="FFFF00"/>
                </a:solidFill>
                <a:latin typeface="Arial" pitchFamily="34" charset="0"/>
                <a:ea typeface="ＭＳ Ｐゴシック" pitchFamily="-110" charset="-128"/>
                <a:cs typeface="Arial" pitchFamily="34" charset="0"/>
              </a:endParaRP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Polarized target (</a:t>
              </a:r>
              <a:r>
                <a:rPr lang="en-US" sz="1200" dirty="0" err="1" smtClean="0">
                  <a:solidFill>
                    <a:srgbClr val="FFFFFF"/>
                  </a:solidFill>
                  <a:latin typeface="Arial" pitchFamily="34" charset="0"/>
                  <a:ea typeface="ＭＳ Ｐゴシック" pitchFamily="-110" charset="-128"/>
                  <a:cs typeface="Arial" pitchFamily="34" charset="0"/>
                </a:rPr>
                <a:t>transv</a:t>
              </a:r>
              <a:r>
                <a:rPr lang="en-US" sz="1200" dirty="0" smtClean="0">
                  <a:solidFill>
                    <a:srgbClr val="FFFFFF"/>
                  </a:solidFill>
                  <a:latin typeface="Arial" pitchFamily="34" charset="0"/>
                  <a:ea typeface="ＭＳ Ｐゴシック" pitchFamily="-110" charset="-128"/>
                  <a:cs typeface="Arial" pitchFamily="34" charset="0"/>
                </a:rPr>
                <a:t>.)</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a:t>
              </a:r>
              <a:r>
                <a:rPr lang="en-US" sz="1200" dirty="0" err="1" smtClean="0">
                  <a:solidFill>
                    <a:srgbClr val="FFFFFF"/>
                  </a:solidFill>
                  <a:latin typeface="Arial" pitchFamily="34" charset="0"/>
                  <a:ea typeface="ＭＳ Ｐゴシック" pitchFamily="-110" charset="-128"/>
                  <a:cs typeface="Arial" pitchFamily="34" charset="0"/>
                </a:rPr>
                <a:t>Moller</a:t>
              </a:r>
              <a:r>
                <a:rPr lang="en-US" sz="1200" dirty="0" smtClean="0">
                  <a:solidFill>
                    <a:srgbClr val="FFFFFF"/>
                  </a:solidFill>
                  <a:latin typeface="Arial" pitchFamily="34" charset="0"/>
                  <a:ea typeface="ＭＳ Ｐゴシック" pitchFamily="-110" charset="-128"/>
                  <a:cs typeface="Arial" pitchFamily="34" charset="0"/>
                </a:rPr>
                <a:t> </a:t>
              </a:r>
              <a:r>
                <a:rPr lang="en-US" sz="1200" dirty="0" err="1" smtClean="0">
                  <a:solidFill>
                    <a:srgbClr val="FFFFFF"/>
                  </a:solidFill>
                  <a:latin typeface="Arial" pitchFamily="34" charset="0"/>
                  <a:ea typeface="ＭＳ Ｐゴシック" pitchFamily="-110" charset="-128"/>
                  <a:cs typeface="Arial" pitchFamily="34" charset="0"/>
                </a:rPr>
                <a:t>polarimeter</a:t>
              </a:r>
              <a:r>
                <a:rPr lang="en-US" sz="1200" dirty="0" smtClean="0">
                  <a:solidFill>
                    <a:srgbClr val="FFFFFF"/>
                  </a:solidFill>
                  <a:latin typeface="Arial" pitchFamily="34" charset="0"/>
                  <a:ea typeface="ＭＳ Ｐゴシック" pitchFamily="-110" charset="-128"/>
                  <a:cs typeface="Arial" pitchFamily="34" charset="0"/>
                </a:rPr>
                <a:t> </a:t>
              </a:r>
            </a:p>
            <a:p>
              <a:pPr lvl="1" eaLnBrk="0" hangingPunct="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 Photon Ta</a:t>
              </a:r>
              <a:r>
                <a:rPr lang="en-US" sz="1200" dirty="0" smtClean="0">
                  <a:solidFill>
                    <a:schemeClr val="bg1"/>
                  </a:solidFill>
                  <a:latin typeface="Arial" pitchFamily="34" charset="0"/>
                  <a:ea typeface="ＭＳ Ｐゴシック" pitchFamily="-110" charset="-128"/>
                  <a:cs typeface="Arial" pitchFamily="34" charset="0"/>
                </a:rPr>
                <a:t>gge</a:t>
              </a:r>
              <a:r>
                <a:rPr lang="en-US" sz="1200" u="sng" dirty="0" smtClean="0">
                  <a:solidFill>
                    <a:schemeClr val="bg1"/>
                  </a:solidFill>
                  <a:latin typeface="Arial" pitchFamily="34" charset="0"/>
                  <a:ea typeface="ＭＳ Ｐゴシック" pitchFamily="-110" charset="-128"/>
                  <a:cs typeface="Arial" pitchFamily="34" charset="0"/>
                </a:rPr>
                <a:t>r</a:t>
              </a:r>
            </a:p>
          </p:txBody>
        </p:sp>
        <p:sp>
          <p:nvSpPr>
            <p:cNvPr id="26" name="Rectangle 20"/>
            <p:cNvSpPr>
              <a:spLocks noChangeArrowheads="1"/>
            </p:cNvSpPr>
            <p:nvPr/>
          </p:nvSpPr>
          <p:spPr bwMode="auto">
            <a:xfrm>
              <a:off x="1" y="4800600"/>
              <a:ext cx="2733261" cy="1683538"/>
            </a:xfrm>
            <a:prstGeom prst="rect">
              <a:avLst/>
            </a:prstGeom>
            <a:solidFill>
              <a:schemeClr val="tx1"/>
            </a:solidFill>
            <a:ln w="9525">
              <a:solidFill>
                <a:srgbClr val="CCFFCC"/>
              </a:solidFill>
              <a:miter lim="800000"/>
              <a:headEnd/>
              <a:tailEnd/>
            </a:ln>
          </p:spPr>
          <p:txBody>
            <a:bodyPr wrap="square">
              <a:spAutoFit/>
            </a:bodyPr>
            <a:lstStyle/>
            <a:p>
              <a:pPr eaLnBrk="0" hangingPunct="0">
                <a:spcBef>
                  <a:spcPct val="15000"/>
                </a:spcBef>
              </a:pPr>
              <a:r>
                <a:rPr lang="en-US" sz="1600" dirty="0" smtClean="0">
                  <a:solidFill>
                    <a:srgbClr val="92D050"/>
                  </a:solidFill>
                  <a:latin typeface="Arial" pitchFamily="34" charset="0"/>
                  <a:ea typeface="ＭＳ Ｐゴシック" pitchFamily="-110" charset="-128"/>
                  <a:cs typeface="Arial" pitchFamily="34" charset="0"/>
                </a:rPr>
                <a:t>Upgrades to the baseline</a:t>
              </a:r>
              <a:r>
                <a:rPr lang="en-US" sz="1600" dirty="0">
                  <a:solidFill>
                    <a:srgbClr val="FFFF00"/>
                  </a:solidFill>
                  <a:latin typeface="Arial" pitchFamily="34" charset="0"/>
                  <a:ea typeface="ＭＳ Ｐゴシック" pitchFamily="-110" charset="-128"/>
                  <a:cs typeface="Arial" pitchFamily="34" charset="0"/>
                </a:rPr>
                <a:t> </a:t>
              </a:r>
              <a:r>
                <a:rPr lang="en-US" sz="1600" dirty="0">
                  <a:solidFill>
                    <a:srgbClr val="92D050"/>
                  </a:solidFill>
                  <a:latin typeface="Arial" pitchFamily="34" charset="0"/>
                  <a:ea typeface="ＭＳ Ｐゴシック" pitchFamily="-110" charset="-128"/>
                  <a:cs typeface="Arial" pitchFamily="34" charset="0"/>
                </a:rPr>
                <a:t>&amp; </a:t>
              </a:r>
            </a:p>
            <a:p>
              <a:pPr eaLnBrk="0" hangingPunct="0">
                <a:spcBef>
                  <a:spcPct val="15000"/>
                </a:spcBef>
              </a:pPr>
              <a:r>
                <a:rPr lang="en-US" sz="1600" dirty="0" smtClean="0">
                  <a:solidFill>
                    <a:srgbClr val="92D050"/>
                  </a:solidFill>
                  <a:latin typeface="Arial" pitchFamily="34" charset="0"/>
                  <a:ea typeface="ＭＳ Ｐゴシック" pitchFamily="-110" charset="-128"/>
                  <a:cs typeface="Arial" pitchFamily="34" charset="0"/>
                </a:rPr>
                <a:t>under construction</a:t>
              </a:r>
            </a:p>
            <a:p>
              <a:pPr marL="628650" indent="-171450">
                <a:spcBef>
                  <a:spcPct val="15000"/>
                </a:spcBef>
                <a:buFontTx/>
                <a:buChar char="-"/>
              </a:pPr>
              <a:r>
                <a:rPr lang="en-US" sz="1200" dirty="0" smtClean="0">
                  <a:solidFill>
                    <a:schemeClr val="bg1"/>
                  </a:solidFill>
                  <a:latin typeface="Arial" pitchFamily="34" charset="0"/>
                  <a:ea typeface="ＭＳ Ｐゴシック" pitchFamily="-110" charset="-128"/>
                  <a:cs typeface="Arial" pitchFamily="34" charset="0"/>
                </a:rPr>
                <a:t>RICH </a:t>
              </a:r>
              <a:r>
                <a:rPr lang="en-US" sz="1200" dirty="0">
                  <a:solidFill>
                    <a:schemeClr val="bg1"/>
                  </a:solidFill>
                  <a:latin typeface="Arial" pitchFamily="34" charset="0"/>
                  <a:ea typeface="ＭＳ Ｐゴシック" pitchFamily="-110" charset="-128"/>
                  <a:cs typeface="Arial" pitchFamily="34" charset="0"/>
                </a:rPr>
                <a:t>detector (FD) </a:t>
              </a:r>
              <a:endParaRPr lang="en-US" sz="1200" dirty="0" smtClean="0">
                <a:solidFill>
                  <a:schemeClr val="bg1"/>
                </a:solidFill>
                <a:latin typeface="Arial" pitchFamily="34" charset="0"/>
                <a:ea typeface="ＭＳ Ｐゴシック" pitchFamily="-110" charset="-128"/>
                <a:cs typeface="Arial" pitchFamily="34" charset="0"/>
              </a:endParaRPr>
            </a:p>
            <a:p>
              <a:pPr marL="628650" lvl="1" indent="-17145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Forward </a:t>
              </a:r>
              <a:r>
                <a:rPr lang="en-US" sz="1200" dirty="0">
                  <a:solidFill>
                    <a:srgbClr val="FFFFFF"/>
                  </a:solidFill>
                  <a:latin typeface="Arial" pitchFamily="34" charset="0"/>
                  <a:ea typeface="ＭＳ Ｐゴシック" pitchFamily="-110" charset="-128"/>
                  <a:cs typeface="Arial" pitchFamily="34" charset="0"/>
                </a:rPr>
                <a:t>Tagger (FD) </a:t>
              </a:r>
              <a:endParaRPr lang="en-US" sz="1200" dirty="0" smtClean="0">
                <a:solidFill>
                  <a:srgbClr val="FFFFFF"/>
                </a:solidFill>
                <a:latin typeface="Arial" pitchFamily="34" charset="0"/>
                <a:ea typeface="ＭＳ Ｐゴシック" pitchFamily="-110" charset="-128"/>
                <a:cs typeface="Arial" pitchFamily="34" charset="0"/>
              </a:endParaRPr>
            </a:p>
            <a:p>
              <a:pPr marL="628650" lvl="1" indent="-171450">
                <a:spcBef>
                  <a:spcPct val="15000"/>
                </a:spcBef>
                <a:buFontTx/>
                <a:buChar char="-"/>
              </a:pPr>
              <a:r>
                <a:rPr lang="en-US" sz="1200" dirty="0" smtClean="0">
                  <a:solidFill>
                    <a:srgbClr val="FFFFFF"/>
                  </a:solidFill>
                  <a:latin typeface="Arial" pitchFamily="34" charset="0"/>
                  <a:ea typeface="ＭＳ Ｐゴシック" pitchFamily="-110" charset="-128"/>
                  <a:cs typeface="Arial" pitchFamily="34" charset="0"/>
                </a:rPr>
                <a:t>Neutron </a:t>
              </a:r>
              <a:r>
                <a:rPr lang="en-US" sz="1200" dirty="0">
                  <a:solidFill>
                    <a:srgbClr val="FFFFFF"/>
                  </a:solidFill>
                  <a:latin typeface="Arial" pitchFamily="34" charset="0"/>
                  <a:ea typeface="ＭＳ Ｐゴシック" pitchFamily="-110" charset="-128"/>
                  <a:cs typeface="Arial" pitchFamily="34" charset="0"/>
                </a:rPr>
                <a:t>detector (CD) </a:t>
              </a:r>
              <a:endParaRPr lang="en-US" sz="1200" dirty="0" smtClean="0">
                <a:solidFill>
                  <a:srgbClr val="FFFFFF"/>
                </a:solidFill>
                <a:latin typeface="Arial" pitchFamily="34" charset="0"/>
                <a:ea typeface="ＭＳ Ｐゴシック" pitchFamily="-110" charset="-128"/>
                <a:cs typeface="Arial" pitchFamily="34" charset="0"/>
              </a:endParaRPr>
            </a:p>
            <a:p>
              <a:pPr marL="628650" lvl="1" indent="-171450">
                <a:spcBef>
                  <a:spcPct val="15000"/>
                </a:spcBef>
                <a:buFontTx/>
                <a:buChar char="-"/>
              </a:pPr>
              <a:r>
                <a:rPr lang="en-US" sz="1200" dirty="0" err="1" smtClean="0">
                  <a:solidFill>
                    <a:srgbClr val="FFFFFF"/>
                  </a:solidFill>
                  <a:latin typeface="Arial" pitchFamily="34" charset="0"/>
                  <a:ea typeface="ＭＳ Ｐゴシック" pitchFamily="-110" charset="-128"/>
                  <a:cs typeface="Arial" pitchFamily="34" charset="0"/>
                </a:rPr>
                <a:t>Micromegas</a:t>
              </a:r>
              <a:r>
                <a:rPr lang="en-US" sz="1200" dirty="0" smtClean="0">
                  <a:solidFill>
                    <a:srgbClr val="FFFFFF"/>
                  </a:solidFill>
                  <a:latin typeface="Arial" pitchFamily="34" charset="0"/>
                  <a:ea typeface="ＭＳ Ｐゴシック" pitchFamily="-110" charset="-128"/>
                  <a:cs typeface="Arial" pitchFamily="34" charset="0"/>
                </a:rPr>
                <a:t> </a:t>
              </a:r>
              <a:r>
                <a:rPr lang="en-US" sz="1200" dirty="0">
                  <a:solidFill>
                    <a:srgbClr val="FFFFFF"/>
                  </a:solidFill>
                  <a:latin typeface="Arial" pitchFamily="34" charset="0"/>
                  <a:ea typeface="ＭＳ Ｐゴシック" pitchFamily="-110" charset="-128"/>
                  <a:cs typeface="Arial" pitchFamily="34" charset="0"/>
                </a:rPr>
                <a:t>(CD</a:t>
              </a:r>
              <a:r>
                <a:rPr lang="en-US" sz="1200" dirty="0" smtClean="0">
                  <a:solidFill>
                    <a:srgbClr val="FFFFFF"/>
                  </a:solidFill>
                  <a:latin typeface="Arial" pitchFamily="34" charset="0"/>
                  <a:ea typeface="ＭＳ Ｐゴシック" pitchFamily="-110" charset="-128"/>
                  <a:cs typeface="Arial" pitchFamily="34" charset="0"/>
                </a:rPr>
                <a:t>)</a:t>
              </a:r>
            </a:p>
            <a:p>
              <a:pPr marL="628650" lvl="1" indent="-171450">
                <a:spcBef>
                  <a:spcPct val="15000"/>
                </a:spcBef>
                <a:buFontTx/>
                <a:buChar char="-"/>
              </a:pPr>
              <a:r>
                <a:rPr lang="en-US" sz="1200" dirty="0">
                  <a:solidFill>
                    <a:srgbClr val="FFFFFF"/>
                  </a:solidFill>
                  <a:latin typeface="Arial" pitchFamily="34" charset="0"/>
                  <a:ea typeface="ＭＳ Ｐゴシック" pitchFamily="-110" charset="-128"/>
                  <a:cs typeface="Arial" pitchFamily="34" charset="0"/>
                </a:rPr>
                <a:t>Polarized target (long.</a:t>
              </a:r>
              <a:r>
                <a:rPr lang="en-US" sz="1200" dirty="0" smtClean="0">
                  <a:solidFill>
                    <a:srgbClr val="FFFFFF"/>
                  </a:solidFill>
                  <a:latin typeface="Arial" pitchFamily="34" charset="0"/>
                  <a:ea typeface="ＭＳ Ｐゴシック" pitchFamily="-110" charset="-128"/>
                  <a:cs typeface="Arial" pitchFamily="34" charset="0"/>
                </a:rPr>
                <a:t>) </a:t>
              </a: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704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Line 3"/>
          <p:cNvSpPr>
            <a:spLocks noChangeShapeType="1"/>
          </p:cNvSpPr>
          <p:nvPr/>
        </p:nvSpPr>
        <p:spPr bwMode="auto">
          <a:xfrm>
            <a:off x="4340225" y="1257300"/>
            <a:ext cx="1588" cy="4529138"/>
          </a:xfrm>
          <a:prstGeom prst="line">
            <a:avLst/>
          </a:prstGeom>
          <a:noFill/>
          <a:ln w="19050">
            <a:solidFill>
              <a:schemeClr val="accent1"/>
            </a:solidFill>
            <a:prstDash val="dash"/>
            <a:round/>
            <a:headEnd/>
            <a:tailEnd/>
          </a:ln>
        </p:spPr>
        <p:txBody>
          <a:bodyPr/>
          <a:lstStyle/>
          <a:p>
            <a:endParaRPr lang="en-US"/>
          </a:p>
        </p:txBody>
      </p:sp>
      <p:grpSp>
        <p:nvGrpSpPr>
          <p:cNvPr id="2" name="Group 4"/>
          <p:cNvGrpSpPr>
            <a:grpSpLocks/>
          </p:cNvGrpSpPr>
          <p:nvPr/>
        </p:nvGrpSpPr>
        <p:grpSpPr bwMode="auto">
          <a:xfrm>
            <a:off x="2093913" y="1436688"/>
            <a:ext cx="1335087" cy="3892550"/>
            <a:chOff x="1004" y="1008"/>
            <a:chExt cx="900" cy="2640"/>
          </a:xfrm>
        </p:grpSpPr>
        <p:sp>
          <p:nvSpPr>
            <p:cNvPr id="20512" name="Line 5"/>
            <p:cNvSpPr>
              <a:spLocks noChangeShapeType="1"/>
            </p:cNvSpPr>
            <p:nvPr/>
          </p:nvSpPr>
          <p:spPr bwMode="auto">
            <a:xfrm>
              <a:off x="1004" y="1008"/>
              <a:ext cx="0" cy="2640"/>
            </a:xfrm>
            <a:prstGeom prst="line">
              <a:avLst/>
            </a:prstGeom>
            <a:noFill/>
            <a:ln w="57150">
              <a:solidFill>
                <a:srgbClr val="6699FF"/>
              </a:solidFill>
              <a:round/>
              <a:headEnd/>
              <a:tailEnd/>
            </a:ln>
          </p:spPr>
          <p:txBody>
            <a:bodyPr/>
            <a:lstStyle/>
            <a:p>
              <a:endParaRPr lang="en-US"/>
            </a:p>
          </p:txBody>
        </p:sp>
        <p:sp>
          <p:nvSpPr>
            <p:cNvPr id="20513" name="Text Box 6"/>
            <p:cNvSpPr txBox="1">
              <a:spLocks noChangeArrowheads="1"/>
            </p:cNvSpPr>
            <p:nvPr/>
          </p:nvSpPr>
          <p:spPr bwMode="auto">
            <a:xfrm>
              <a:off x="1116" y="1114"/>
              <a:ext cx="788" cy="261"/>
            </a:xfrm>
            <a:prstGeom prst="rect">
              <a:avLst/>
            </a:prstGeom>
            <a:noFill/>
            <a:ln w="19050">
              <a:solidFill>
                <a:srgbClr val="6699FF"/>
              </a:solidFill>
              <a:miter lim="800000"/>
              <a:headEnd/>
              <a:tailEnd/>
            </a:ln>
          </p:spPr>
          <p:txBody>
            <a:bodyPr wrap="none">
              <a:spAutoFit/>
            </a:bodyPr>
            <a:lstStyle/>
            <a:p>
              <a:pPr algn="ctr"/>
              <a:r>
                <a:rPr lang="en-US">
                  <a:solidFill>
                    <a:srgbClr val="0000CC"/>
                  </a:solidFill>
                  <a:latin typeface="Times New Roman" pitchFamily="18" charset="0"/>
                </a:rPr>
                <a:t>H1, ZEUS</a:t>
              </a:r>
            </a:p>
          </p:txBody>
        </p:sp>
        <p:sp>
          <p:nvSpPr>
            <p:cNvPr id="20514" name="Line 7"/>
            <p:cNvSpPr>
              <a:spLocks noChangeShapeType="1"/>
            </p:cNvSpPr>
            <p:nvPr/>
          </p:nvSpPr>
          <p:spPr bwMode="auto">
            <a:xfrm flipH="1">
              <a:off x="1100" y="1296"/>
              <a:ext cx="96" cy="96"/>
            </a:xfrm>
            <a:prstGeom prst="line">
              <a:avLst/>
            </a:prstGeom>
            <a:noFill/>
            <a:ln w="38100">
              <a:noFill/>
              <a:round/>
              <a:headEnd/>
              <a:tailEnd type="triangle" w="med" len="med"/>
            </a:ln>
          </p:spPr>
          <p:txBody>
            <a:bodyPr/>
            <a:lstStyle/>
            <a:p>
              <a:endParaRPr lang="en-US"/>
            </a:p>
          </p:txBody>
        </p:sp>
        <p:sp>
          <p:nvSpPr>
            <p:cNvPr id="20515" name="Line 8"/>
            <p:cNvSpPr>
              <a:spLocks noChangeShapeType="1"/>
            </p:cNvSpPr>
            <p:nvPr/>
          </p:nvSpPr>
          <p:spPr bwMode="auto">
            <a:xfrm flipH="1">
              <a:off x="1008" y="1344"/>
              <a:ext cx="144" cy="96"/>
            </a:xfrm>
            <a:prstGeom prst="line">
              <a:avLst/>
            </a:prstGeom>
            <a:noFill/>
            <a:ln w="28575">
              <a:solidFill>
                <a:srgbClr val="6699FF"/>
              </a:solidFill>
              <a:round/>
              <a:headEnd/>
              <a:tailEnd type="triangle" w="med" len="med"/>
            </a:ln>
          </p:spPr>
          <p:txBody>
            <a:bodyPr/>
            <a:lstStyle/>
            <a:p>
              <a:endParaRPr lang="en-US"/>
            </a:p>
          </p:txBody>
        </p:sp>
      </p:grpSp>
      <p:sp>
        <p:nvSpPr>
          <p:cNvPr id="20485" name="Rectangle 10"/>
          <p:cNvSpPr>
            <a:spLocks noChangeArrowheads="1"/>
          </p:cNvSpPr>
          <p:nvPr/>
        </p:nvSpPr>
        <p:spPr bwMode="auto">
          <a:xfrm rot="-1882547">
            <a:off x="5153025" y="2652713"/>
            <a:ext cx="2105025" cy="354012"/>
          </a:xfrm>
          <a:prstGeom prst="rect">
            <a:avLst/>
          </a:prstGeom>
          <a:solidFill>
            <a:srgbClr val="FFFF00"/>
          </a:solidFill>
          <a:ln w="28575">
            <a:noFill/>
            <a:miter lim="800000"/>
            <a:headEnd/>
            <a:tailEnd/>
          </a:ln>
        </p:spPr>
        <p:txBody>
          <a:bodyPr wrap="none" anchor="ctr"/>
          <a:lstStyle/>
          <a:p>
            <a:pPr eaLnBrk="0" hangingPunct="0"/>
            <a:endParaRPr lang="en-US">
              <a:solidFill>
                <a:srgbClr val="FFFFFF"/>
              </a:solidFill>
            </a:endParaRPr>
          </a:p>
        </p:txBody>
      </p:sp>
      <p:sp>
        <p:nvSpPr>
          <p:cNvPr id="20486" name="Text Box 11"/>
          <p:cNvSpPr txBox="1">
            <a:spLocks noChangeArrowheads="1"/>
          </p:cNvSpPr>
          <p:nvPr/>
        </p:nvSpPr>
        <p:spPr bwMode="auto">
          <a:xfrm rot="-1988820">
            <a:off x="4926013" y="2716213"/>
            <a:ext cx="2216150" cy="457200"/>
          </a:xfrm>
          <a:prstGeom prst="rect">
            <a:avLst/>
          </a:prstGeom>
          <a:noFill/>
          <a:ln w="28575">
            <a:noFill/>
            <a:miter lim="800000"/>
            <a:headEnd/>
            <a:tailEnd/>
          </a:ln>
        </p:spPr>
        <p:txBody>
          <a:bodyPr wrap="none">
            <a:spAutoFit/>
          </a:bodyPr>
          <a:lstStyle/>
          <a:p>
            <a:pPr algn="ctr" eaLnBrk="0" hangingPunct="0"/>
            <a:r>
              <a:rPr lang="en-US" sz="2400" b="1" i="1">
                <a:solidFill>
                  <a:srgbClr val="FF0000"/>
                </a:solidFill>
              </a:rPr>
              <a:t>JLab Upgrade</a:t>
            </a:r>
          </a:p>
        </p:txBody>
      </p:sp>
      <p:pic>
        <p:nvPicPr>
          <p:cNvPr id="20487" name="Picture 12" descr="dvcs_11gev"/>
          <p:cNvPicPr>
            <a:picLocks noChangeAspect="1" noChangeArrowheads="1"/>
          </p:cNvPicPr>
          <p:nvPr/>
        </p:nvPicPr>
        <p:blipFill>
          <a:blip r:embed="rId4" cstate="print"/>
          <a:srcRect t="15898" r="3615"/>
          <a:stretch>
            <a:fillRect/>
          </a:stretch>
        </p:blipFill>
        <p:spPr bwMode="auto">
          <a:xfrm>
            <a:off x="1143000" y="1328738"/>
            <a:ext cx="6934200" cy="4991100"/>
          </a:xfrm>
          <a:prstGeom prst="rect">
            <a:avLst/>
          </a:prstGeom>
          <a:noFill/>
          <a:ln w="9525">
            <a:noFill/>
            <a:miter lim="800000"/>
            <a:headEnd/>
            <a:tailEnd/>
          </a:ln>
        </p:spPr>
      </p:pic>
      <p:sp>
        <p:nvSpPr>
          <p:cNvPr id="20488" name="Rectangle 13"/>
          <p:cNvSpPr>
            <a:spLocks noChangeArrowheads="1"/>
          </p:cNvSpPr>
          <p:nvPr/>
        </p:nvSpPr>
        <p:spPr bwMode="auto">
          <a:xfrm>
            <a:off x="2057400" y="1752600"/>
            <a:ext cx="5105400" cy="3805238"/>
          </a:xfrm>
          <a:prstGeom prst="rect">
            <a:avLst/>
          </a:prstGeom>
          <a:solidFill>
            <a:schemeClr val="bg1"/>
          </a:solidFill>
          <a:ln w="9525">
            <a:noFill/>
            <a:miter lim="800000"/>
            <a:headEnd/>
            <a:tailEnd/>
          </a:ln>
        </p:spPr>
        <p:txBody>
          <a:bodyPr wrap="none" anchor="ctr"/>
          <a:lstStyle/>
          <a:p>
            <a:pPr algn="ctr"/>
            <a:r>
              <a:rPr lang="en-US" b="1">
                <a:solidFill>
                  <a:srgbClr val="FFFFFF"/>
                </a:solidFill>
                <a:latin typeface="Times New Roman" pitchFamily="18" charset="0"/>
              </a:rPr>
              <a:t>11 GeV</a:t>
            </a:r>
          </a:p>
        </p:txBody>
      </p:sp>
      <p:sp>
        <p:nvSpPr>
          <p:cNvPr id="20489" name="Freeform 14"/>
          <p:cNvSpPr>
            <a:spLocks/>
          </p:cNvSpPr>
          <p:nvPr/>
        </p:nvSpPr>
        <p:spPr bwMode="auto">
          <a:xfrm>
            <a:off x="2209800" y="1676400"/>
            <a:ext cx="5486400" cy="3733800"/>
          </a:xfrm>
          <a:custGeom>
            <a:avLst/>
            <a:gdLst>
              <a:gd name="T0" fmla="*/ 136 w 3600"/>
              <a:gd name="T1" fmla="*/ 2328 h 2408"/>
              <a:gd name="T2" fmla="*/ 616 w 3600"/>
              <a:gd name="T3" fmla="*/ 1800 h 2408"/>
              <a:gd name="T4" fmla="*/ 1192 w 3600"/>
              <a:gd name="T5" fmla="*/ 1320 h 2408"/>
              <a:gd name="T6" fmla="*/ 2296 w 3600"/>
              <a:gd name="T7" fmla="*/ 504 h 2408"/>
              <a:gd name="T8" fmla="*/ 2920 w 3600"/>
              <a:gd name="T9" fmla="*/ 120 h 2408"/>
              <a:gd name="T10" fmla="*/ 3208 w 3600"/>
              <a:gd name="T11" fmla="*/ 24 h 2408"/>
              <a:gd name="T12" fmla="*/ 3400 w 3600"/>
              <a:gd name="T13" fmla="*/ 24 h 2408"/>
              <a:gd name="T14" fmla="*/ 3544 w 3600"/>
              <a:gd name="T15" fmla="*/ 168 h 2408"/>
              <a:gd name="T16" fmla="*/ 3592 w 3600"/>
              <a:gd name="T17" fmla="*/ 312 h 2408"/>
              <a:gd name="T18" fmla="*/ 3592 w 3600"/>
              <a:gd name="T19" fmla="*/ 456 h 2408"/>
              <a:gd name="T20" fmla="*/ 3592 w 3600"/>
              <a:gd name="T21" fmla="*/ 552 h 2408"/>
              <a:gd name="T22" fmla="*/ 3544 w 3600"/>
              <a:gd name="T23" fmla="*/ 696 h 2408"/>
              <a:gd name="T24" fmla="*/ 3448 w 3600"/>
              <a:gd name="T25" fmla="*/ 840 h 2408"/>
              <a:gd name="T26" fmla="*/ 3112 w 3600"/>
              <a:gd name="T27" fmla="*/ 1272 h 2408"/>
              <a:gd name="T28" fmla="*/ 2392 w 3600"/>
              <a:gd name="T29" fmla="*/ 1800 h 2408"/>
              <a:gd name="T30" fmla="*/ 1432 w 3600"/>
              <a:gd name="T31" fmla="*/ 2280 h 2408"/>
              <a:gd name="T32" fmla="*/ 136 w 3600"/>
              <a:gd name="T33" fmla="*/ 2328 h 24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0"/>
              <a:gd name="T52" fmla="*/ 0 h 2408"/>
              <a:gd name="T53" fmla="*/ 3600 w 3600"/>
              <a:gd name="T54" fmla="*/ 2408 h 24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0" h="2408">
                <a:moveTo>
                  <a:pt x="136" y="2328"/>
                </a:moveTo>
                <a:cubicBezTo>
                  <a:pt x="0" y="2248"/>
                  <a:pt x="440" y="1968"/>
                  <a:pt x="616" y="1800"/>
                </a:cubicBezTo>
                <a:cubicBezTo>
                  <a:pt x="792" y="1632"/>
                  <a:pt x="912" y="1536"/>
                  <a:pt x="1192" y="1320"/>
                </a:cubicBezTo>
                <a:cubicBezTo>
                  <a:pt x="1472" y="1104"/>
                  <a:pt x="2008" y="704"/>
                  <a:pt x="2296" y="504"/>
                </a:cubicBezTo>
                <a:cubicBezTo>
                  <a:pt x="2584" y="304"/>
                  <a:pt x="2768" y="200"/>
                  <a:pt x="2920" y="120"/>
                </a:cubicBezTo>
                <a:cubicBezTo>
                  <a:pt x="3072" y="40"/>
                  <a:pt x="3128" y="40"/>
                  <a:pt x="3208" y="24"/>
                </a:cubicBezTo>
                <a:cubicBezTo>
                  <a:pt x="3288" y="8"/>
                  <a:pt x="3344" y="0"/>
                  <a:pt x="3400" y="24"/>
                </a:cubicBezTo>
                <a:cubicBezTo>
                  <a:pt x="3456" y="48"/>
                  <a:pt x="3512" y="120"/>
                  <a:pt x="3544" y="168"/>
                </a:cubicBezTo>
                <a:cubicBezTo>
                  <a:pt x="3576" y="216"/>
                  <a:pt x="3584" y="264"/>
                  <a:pt x="3592" y="312"/>
                </a:cubicBezTo>
                <a:cubicBezTo>
                  <a:pt x="3600" y="360"/>
                  <a:pt x="3592" y="416"/>
                  <a:pt x="3592" y="456"/>
                </a:cubicBezTo>
                <a:cubicBezTo>
                  <a:pt x="3592" y="496"/>
                  <a:pt x="3600" y="512"/>
                  <a:pt x="3592" y="552"/>
                </a:cubicBezTo>
                <a:cubicBezTo>
                  <a:pt x="3584" y="592"/>
                  <a:pt x="3568" y="648"/>
                  <a:pt x="3544" y="696"/>
                </a:cubicBezTo>
                <a:cubicBezTo>
                  <a:pt x="3520" y="744"/>
                  <a:pt x="3520" y="744"/>
                  <a:pt x="3448" y="840"/>
                </a:cubicBezTo>
                <a:cubicBezTo>
                  <a:pt x="3376" y="936"/>
                  <a:pt x="3288" y="1112"/>
                  <a:pt x="3112" y="1272"/>
                </a:cubicBezTo>
                <a:cubicBezTo>
                  <a:pt x="2936" y="1432"/>
                  <a:pt x="2672" y="1632"/>
                  <a:pt x="2392" y="1800"/>
                </a:cubicBezTo>
                <a:cubicBezTo>
                  <a:pt x="2112" y="1968"/>
                  <a:pt x="1808" y="2192"/>
                  <a:pt x="1432" y="2280"/>
                </a:cubicBezTo>
                <a:cubicBezTo>
                  <a:pt x="1056" y="2368"/>
                  <a:pt x="272" y="2408"/>
                  <a:pt x="136" y="2328"/>
                </a:cubicBezTo>
                <a:close/>
              </a:path>
            </a:pathLst>
          </a:custGeom>
          <a:solidFill>
            <a:srgbClr val="FFFF00"/>
          </a:solidFill>
          <a:ln w="28575">
            <a:solidFill>
              <a:srgbClr val="000000"/>
            </a:solidFill>
            <a:prstDash val="sysDot"/>
            <a:round/>
            <a:headEnd/>
            <a:tailEnd/>
          </a:ln>
        </p:spPr>
        <p:txBody>
          <a:bodyPr/>
          <a:lstStyle/>
          <a:p>
            <a:pPr eaLnBrk="0" hangingPunct="0"/>
            <a:endParaRPr lang="en-US">
              <a:solidFill>
                <a:srgbClr val="FFFFFF"/>
              </a:solidFill>
            </a:endParaRPr>
          </a:p>
        </p:txBody>
      </p:sp>
      <p:sp>
        <p:nvSpPr>
          <p:cNvPr id="20490" name="Line 15"/>
          <p:cNvSpPr>
            <a:spLocks noChangeShapeType="1"/>
          </p:cNvSpPr>
          <p:nvPr/>
        </p:nvSpPr>
        <p:spPr bwMode="auto">
          <a:xfrm>
            <a:off x="2012950" y="1436688"/>
            <a:ext cx="1588" cy="3892550"/>
          </a:xfrm>
          <a:prstGeom prst="line">
            <a:avLst/>
          </a:prstGeom>
          <a:noFill/>
          <a:ln w="57150">
            <a:solidFill>
              <a:srgbClr val="6699FF"/>
            </a:solidFill>
            <a:round/>
            <a:headEnd/>
            <a:tailEnd/>
          </a:ln>
        </p:spPr>
        <p:txBody>
          <a:bodyPr/>
          <a:lstStyle/>
          <a:p>
            <a:endParaRPr lang="en-US"/>
          </a:p>
        </p:txBody>
      </p:sp>
      <p:sp>
        <p:nvSpPr>
          <p:cNvPr id="20491" name="Text Box 16"/>
          <p:cNvSpPr txBox="1">
            <a:spLocks noChangeArrowheads="1"/>
          </p:cNvSpPr>
          <p:nvPr/>
        </p:nvSpPr>
        <p:spPr bwMode="auto">
          <a:xfrm>
            <a:off x="2328863" y="1431925"/>
            <a:ext cx="1328737" cy="396875"/>
          </a:xfrm>
          <a:prstGeom prst="rect">
            <a:avLst/>
          </a:prstGeom>
          <a:noFill/>
          <a:ln w="19050">
            <a:noFill/>
            <a:miter lim="800000"/>
            <a:headEnd/>
            <a:tailEnd/>
          </a:ln>
        </p:spPr>
        <p:txBody>
          <a:bodyPr wrap="none">
            <a:spAutoFit/>
          </a:bodyPr>
          <a:lstStyle/>
          <a:p>
            <a:pPr algn="ctr"/>
            <a:r>
              <a:rPr lang="en-US" sz="2000" b="1" i="1">
                <a:solidFill>
                  <a:srgbClr val="0000CC"/>
                </a:solidFill>
              </a:rPr>
              <a:t>H1, ZEUS</a:t>
            </a:r>
          </a:p>
        </p:txBody>
      </p:sp>
      <p:sp>
        <p:nvSpPr>
          <p:cNvPr id="20492" name="Line 17"/>
          <p:cNvSpPr>
            <a:spLocks noChangeShapeType="1"/>
          </p:cNvSpPr>
          <p:nvPr/>
        </p:nvSpPr>
        <p:spPr bwMode="auto">
          <a:xfrm flipH="1">
            <a:off x="2174875" y="1606550"/>
            <a:ext cx="142875" cy="141288"/>
          </a:xfrm>
          <a:prstGeom prst="line">
            <a:avLst/>
          </a:prstGeom>
          <a:noFill/>
          <a:ln w="38100">
            <a:noFill/>
            <a:round/>
            <a:headEnd/>
            <a:tailEnd type="triangle" w="med" len="med"/>
          </a:ln>
        </p:spPr>
        <p:txBody>
          <a:bodyPr/>
          <a:lstStyle/>
          <a:p>
            <a:endParaRPr lang="en-US"/>
          </a:p>
        </p:txBody>
      </p:sp>
      <p:sp>
        <p:nvSpPr>
          <p:cNvPr id="20493" name="Line 18"/>
          <p:cNvSpPr>
            <a:spLocks noChangeShapeType="1"/>
          </p:cNvSpPr>
          <p:nvPr/>
        </p:nvSpPr>
        <p:spPr bwMode="auto">
          <a:xfrm flipH="1">
            <a:off x="2043113" y="1682750"/>
            <a:ext cx="347662" cy="141288"/>
          </a:xfrm>
          <a:prstGeom prst="line">
            <a:avLst/>
          </a:prstGeom>
          <a:noFill/>
          <a:ln w="28575">
            <a:solidFill>
              <a:srgbClr val="6699FF"/>
            </a:solidFill>
            <a:round/>
            <a:headEnd/>
            <a:tailEnd type="triangle" w="med" len="med"/>
          </a:ln>
        </p:spPr>
        <p:txBody>
          <a:bodyPr/>
          <a:lstStyle/>
          <a:p>
            <a:endParaRPr lang="en-US"/>
          </a:p>
        </p:txBody>
      </p:sp>
      <p:sp>
        <p:nvSpPr>
          <p:cNvPr id="20494" name="Freeform 19"/>
          <p:cNvSpPr>
            <a:spLocks/>
          </p:cNvSpPr>
          <p:nvPr/>
        </p:nvSpPr>
        <p:spPr bwMode="auto">
          <a:xfrm>
            <a:off x="2095500" y="1219200"/>
            <a:ext cx="142875" cy="4033838"/>
          </a:xfrm>
          <a:custGeom>
            <a:avLst/>
            <a:gdLst>
              <a:gd name="T0" fmla="*/ 0 w 168"/>
              <a:gd name="T1" fmla="*/ 3016 h 3016"/>
              <a:gd name="T2" fmla="*/ 144 w 168"/>
              <a:gd name="T3" fmla="*/ 424 h 3016"/>
              <a:gd name="T4" fmla="*/ 144 w 168"/>
              <a:gd name="T5" fmla="*/ 472 h 3016"/>
              <a:gd name="T6" fmla="*/ 0 60000 65536"/>
              <a:gd name="T7" fmla="*/ 0 60000 65536"/>
              <a:gd name="T8" fmla="*/ 0 60000 65536"/>
              <a:gd name="T9" fmla="*/ 0 w 168"/>
              <a:gd name="T10" fmla="*/ 0 h 3016"/>
              <a:gd name="T11" fmla="*/ 168 w 168"/>
              <a:gd name="T12" fmla="*/ 3016 h 3016"/>
            </a:gdLst>
            <a:ahLst/>
            <a:cxnLst>
              <a:cxn ang="T6">
                <a:pos x="T0" y="T1"/>
              </a:cxn>
              <a:cxn ang="T7">
                <a:pos x="T2" y="T3"/>
              </a:cxn>
              <a:cxn ang="T8">
                <a:pos x="T4" y="T5"/>
              </a:cxn>
            </a:cxnLst>
            <a:rect l="T9" t="T10" r="T11" b="T12"/>
            <a:pathLst>
              <a:path w="168" h="3016">
                <a:moveTo>
                  <a:pt x="0" y="3016"/>
                </a:moveTo>
                <a:cubicBezTo>
                  <a:pt x="60" y="1932"/>
                  <a:pt x="120" y="848"/>
                  <a:pt x="144" y="424"/>
                </a:cubicBezTo>
                <a:cubicBezTo>
                  <a:pt x="168" y="0"/>
                  <a:pt x="156" y="236"/>
                  <a:pt x="144" y="472"/>
                </a:cubicBezTo>
              </a:path>
            </a:pathLst>
          </a:custGeom>
          <a:noFill/>
          <a:ln w="28575">
            <a:solidFill>
              <a:srgbClr val="FF0000"/>
            </a:solidFill>
            <a:prstDash val="sysDot"/>
            <a:round/>
            <a:headEnd/>
            <a:tailEnd/>
          </a:ln>
        </p:spPr>
        <p:txBody>
          <a:bodyPr/>
          <a:lstStyle/>
          <a:p>
            <a:pPr eaLnBrk="0" hangingPunct="0"/>
            <a:endParaRPr lang="en-US">
              <a:solidFill>
                <a:srgbClr val="FFFFFF"/>
              </a:solidFill>
            </a:endParaRPr>
          </a:p>
        </p:txBody>
      </p:sp>
      <p:sp>
        <p:nvSpPr>
          <p:cNvPr id="20495" name="Freeform 20"/>
          <p:cNvSpPr>
            <a:spLocks/>
          </p:cNvSpPr>
          <p:nvPr/>
        </p:nvSpPr>
        <p:spPr bwMode="auto">
          <a:xfrm>
            <a:off x="2132013" y="1503363"/>
            <a:ext cx="2208212" cy="3749675"/>
          </a:xfrm>
          <a:custGeom>
            <a:avLst/>
            <a:gdLst>
              <a:gd name="T0" fmla="*/ 1488 w 1488"/>
              <a:gd name="T1" fmla="*/ 0 h 2544"/>
              <a:gd name="T2" fmla="*/ 1200 w 1488"/>
              <a:gd name="T3" fmla="*/ 336 h 2544"/>
              <a:gd name="T4" fmla="*/ 720 w 1488"/>
              <a:gd name="T5" fmla="*/ 1056 h 2544"/>
              <a:gd name="T6" fmla="*/ 336 w 1488"/>
              <a:gd name="T7" fmla="*/ 1680 h 2544"/>
              <a:gd name="T8" fmla="*/ 96 w 1488"/>
              <a:gd name="T9" fmla="*/ 2208 h 2544"/>
              <a:gd name="T10" fmla="*/ 0 w 1488"/>
              <a:gd name="T11" fmla="*/ 2544 h 2544"/>
              <a:gd name="T12" fmla="*/ 0 60000 65536"/>
              <a:gd name="T13" fmla="*/ 0 60000 65536"/>
              <a:gd name="T14" fmla="*/ 0 60000 65536"/>
              <a:gd name="T15" fmla="*/ 0 60000 65536"/>
              <a:gd name="T16" fmla="*/ 0 60000 65536"/>
              <a:gd name="T17" fmla="*/ 0 60000 65536"/>
              <a:gd name="T18" fmla="*/ 0 w 1488"/>
              <a:gd name="T19" fmla="*/ 0 h 2544"/>
              <a:gd name="T20" fmla="*/ 1488 w 1488"/>
              <a:gd name="T21" fmla="*/ 2544 h 2544"/>
            </a:gdLst>
            <a:ahLst/>
            <a:cxnLst>
              <a:cxn ang="T12">
                <a:pos x="T0" y="T1"/>
              </a:cxn>
              <a:cxn ang="T13">
                <a:pos x="T2" y="T3"/>
              </a:cxn>
              <a:cxn ang="T14">
                <a:pos x="T4" y="T5"/>
              </a:cxn>
              <a:cxn ang="T15">
                <a:pos x="T6" y="T7"/>
              </a:cxn>
              <a:cxn ang="T16">
                <a:pos x="T8" y="T9"/>
              </a:cxn>
              <a:cxn ang="T17">
                <a:pos x="T10" y="T11"/>
              </a:cxn>
            </a:cxnLst>
            <a:rect l="T18" t="T19" r="T20" b="T21"/>
            <a:pathLst>
              <a:path w="1488" h="2544">
                <a:moveTo>
                  <a:pt x="1488" y="0"/>
                </a:moveTo>
                <a:cubicBezTo>
                  <a:pt x="1408" y="80"/>
                  <a:pt x="1328" y="160"/>
                  <a:pt x="1200" y="336"/>
                </a:cubicBezTo>
                <a:cubicBezTo>
                  <a:pt x="1072" y="512"/>
                  <a:pt x="864" y="832"/>
                  <a:pt x="720" y="1056"/>
                </a:cubicBezTo>
                <a:cubicBezTo>
                  <a:pt x="576" y="1280"/>
                  <a:pt x="440" y="1488"/>
                  <a:pt x="336" y="1680"/>
                </a:cubicBezTo>
                <a:cubicBezTo>
                  <a:pt x="232" y="1872"/>
                  <a:pt x="152" y="2064"/>
                  <a:pt x="96" y="2208"/>
                </a:cubicBezTo>
                <a:cubicBezTo>
                  <a:pt x="40" y="2352"/>
                  <a:pt x="20" y="2448"/>
                  <a:pt x="0" y="2544"/>
                </a:cubicBezTo>
              </a:path>
            </a:pathLst>
          </a:custGeom>
          <a:noFill/>
          <a:ln w="28575">
            <a:solidFill>
              <a:schemeClr val="accent2"/>
            </a:solidFill>
            <a:prstDash val="sysDot"/>
            <a:round/>
            <a:headEnd/>
            <a:tailEnd/>
          </a:ln>
        </p:spPr>
        <p:txBody>
          <a:bodyPr/>
          <a:lstStyle/>
          <a:p>
            <a:pPr eaLnBrk="0" hangingPunct="0"/>
            <a:endParaRPr lang="en-US">
              <a:solidFill>
                <a:srgbClr val="FFFFFF"/>
              </a:solidFill>
            </a:endParaRPr>
          </a:p>
        </p:txBody>
      </p:sp>
      <p:sp>
        <p:nvSpPr>
          <p:cNvPr id="20496" name="Text Box 21"/>
          <p:cNvSpPr txBox="1">
            <a:spLocks noChangeArrowheads="1"/>
          </p:cNvSpPr>
          <p:nvPr/>
        </p:nvSpPr>
        <p:spPr bwMode="auto">
          <a:xfrm rot="-2278753">
            <a:off x="4800600" y="2971800"/>
            <a:ext cx="2393950" cy="457200"/>
          </a:xfrm>
          <a:prstGeom prst="rect">
            <a:avLst/>
          </a:prstGeom>
          <a:noFill/>
          <a:ln w="9525">
            <a:noFill/>
            <a:miter lim="800000"/>
            <a:headEnd/>
            <a:tailEnd/>
          </a:ln>
        </p:spPr>
        <p:txBody>
          <a:bodyPr wrap="none">
            <a:spAutoFit/>
          </a:bodyPr>
          <a:lstStyle/>
          <a:p>
            <a:r>
              <a:rPr lang="en-US" sz="2400" b="1" i="1">
                <a:solidFill>
                  <a:srgbClr val="000000"/>
                </a:solidFill>
              </a:rPr>
              <a:t>JLab @ 12 GeV</a:t>
            </a:r>
          </a:p>
        </p:txBody>
      </p:sp>
      <p:sp>
        <p:nvSpPr>
          <p:cNvPr id="20497" name="Text Box 22"/>
          <p:cNvSpPr txBox="1">
            <a:spLocks noChangeArrowheads="1"/>
          </p:cNvSpPr>
          <p:nvPr/>
        </p:nvSpPr>
        <p:spPr bwMode="auto">
          <a:xfrm rot="-2176815">
            <a:off x="5118100" y="2147888"/>
            <a:ext cx="958850" cy="366712"/>
          </a:xfrm>
          <a:prstGeom prst="rect">
            <a:avLst/>
          </a:prstGeom>
          <a:noFill/>
          <a:ln w="9525">
            <a:noFill/>
            <a:miter lim="800000"/>
            <a:headEnd/>
            <a:tailEnd/>
          </a:ln>
        </p:spPr>
        <p:txBody>
          <a:bodyPr wrap="none">
            <a:spAutoFit/>
          </a:bodyPr>
          <a:lstStyle/>
          <a:p>
            <a:r>
              <a:rPr lang="en-US">
                <a:solidFill>
                  <a:srgbClr val="0070C0"/>
                </a:solidFill>
              </a:rPr>
              <a:t>11 GeV</a:t>
            </a:r>
          </a:p>
        </p:txBody>
      </p:sp>
      <p:sp>
        <p:nvSpPr>
          <p:cNvPr id="20498" name="Text Box 23"/>
          <p:cNvSpPr txBox="1">
            <a:spLocks noChangeArrowheads="1"/>
          </p:cNvSpPr>
          <p:nvPr/>
        </p:nvSpPr>
        <p:spPr bwMode="auto">
          <a:xfrm rot="-3068913">
            <a:off x="3636169" y="1712119"/>
            <a:ext cx="958850" cy="366712"/>
          </a:xfrm>
          <a:prstGeom prst="rect">
            <a:avLst/>
          </a:prstGeom>
          <a:noFill/>
          <a:ln w="9525">
            <a:noFill/>
            <a:miter lim="800000"/>
            <a:headEnd/>
            <a:tailEnd/>
          </a:ln>
        </p:spPr>
        <p:txBody>
          <a:bodyPr wrap="none">
            <a:spAutoFit/>
          </a:bodyPr>
          <a:lstStyle/>
          <a:p>
            <a:r>
              <a:rPr lang="en-US">
                <a:solidFill>
                  <a:srgbClr val="66CCFF"/>
                </a:solidFill>
              </a:rPr>
              <a:t>27 GeV</a:t>
            </a:r>
          </a:p>
        </p:txBody>
      </p:sp>
      <p:sp>
        <p:nvSpPr>
          <p:cNvPr id="20499" name="Text Box 24"/>
          <p:cNvSpPr txBox="1">
            <a:spLocks noChangeArrowheads="1"/>
          </p:cNvSpPr>
          <p:nvPr/>
        </p:nvSpPr>
        <p:spPr bwMode="auto">
          <a:xfrm rot="-4837109">
            <a:off x="1915319" y="2169319"/>
            <a:ext cx="1085850" cy="366712"/>
          </a:xfrm>
          <a:prstGeom prst="rect">
            <a:avLst/>
          </a:prstGeom>
          <a:noFill/>
          <a:ln w="9525">
            <a:noFill/>
            <a:miter lim="800000"/>
            <a:headEnd/>
            <a:tailEnd/>
          </a:ln>
        </p:spPr>
        <p:txBody>
          <a:bodyPr wrap="none">
            <a:spAutoFit/>
          </a:bodyPr>
          <a:lstStyle/>
          <a:p>
            <a:r>
              <a:rPr lang="en-US">
                <a:solidFill>
                  <a:srgbClr val="FF0000"/>
                </a:solidFill>
              </a:rPr>
              <a:t>200 GeV</a:t>
            </a:r>
          </a:p>
        </p:txBody>
      </p:sp>
      <p:sp>
        <p:nvSpPr>
          <p:cNvPr id="20500" name="Text Box 25"/>
          <p:cNvSpPr txBox="1">
            <a:spLocks noChangeArrowheads="1"/>
          </p:cNvSpPr>
          <p:nvPr/>
        </p:nvSpPr>
        <p:spPr bwMode="auto">
          <a:xfrm rot="-2488212">
            <a:off x="6311900" y="3595688"/>
            <a:ext cx="1308100" cy="366712"/>
          </a:xfrm>
          <a:prstGeom prst="rect">
            <a:avLst/>
          </a:prstGeom>
          <a:noFill/>
          <a:ln w="9525">
            <a:noFill/>
            <a:miter lim="800000"/>
            <a:headEnd/>
            <a:tailEnd/>
          </a:ln>
        </p:spPr>
        <p:txBody>
          <a:bodyPr wrap="none">
            <a:spAutoFit/>
          </a:bodyPr>
          <a:lstStyle/>
          <a:p>
            <a:r>
              <a:rPr lang="en-US">
                <a:solidFill>
                  <a:srgbClr val="0070C0"/>
                </a:solidFill>
              </a:rPr>
              <a:t>W = 2 GeV</a:t>
            </a:r>
          </a:p>
        </p:txBody>
      </p:sp>
      <p:sp>
        <p:nvSpPr>
          <p:cNvPr id="144412" name="Text Box 28"/>
          <p:cNvSpPr txBox="1">
            <a:spLocks noChangeArrowheads="1"/>
          </p:cNvSpPr>
          <p:nvPr/>
        </p:nvSpPr>
        <p:spPr bwMode="auto">
          <a:xfrm>
            <a:off x="5961063" y="1524000"/>
            <a:ext cx="2192337" cy="584200"/>
          </a:xfrm>
          <a:prstGeom prst="rect">
            <a:avLst/>
          </a:prstGeom>
          <a:solidFill>
            <a:srgbClr val="008000"/>
          </a:solidFill>
          <a:ln w="9525">
            <a:solidFill>
              <a:srgbClr val="000000"/>
            </a:solidFill>
            <a:miter lim="800000"/>
            <a:headEnd/>
            <a:tailEnd/>
          </a:ln>
        </p:spPr>
        <p:txBody>
          <a:bodyPr wrap="none">
            <a:spAutoFit/>
          </a:bodyPr>
          <a:lstStyle/>
          <a:p>
            <a:r>
              <a:rPr lang="en-US" sz="1600" dirty="0">
                <a:solidFill>
                  <a:srgbClr val="FFFFFF"/>
                </a:solidFill>
                <a:latin typeface="Calibri" pitchFamily="34" charset="0"/>
                <a:cs typeface="Calibri" pitchFamily="34" charset="0"/>
              </a:rPr>
              <a:t>Study of high </a:t>
            </a:r>
            <a:r>
              <a:rPr lang="en-US" sz="1600" dirty="0" err="1">
                <a:solidFill>
                  <a:srgbClr val="FFFFFF"/>
                </a:solidFill>
                <a:latin typeface="Calibri" pitchFamily="34" charset="0"/>
                <a:cs typeface="Calibri" pitchFamily="34" charset="0"/>
              </a:rPr>
              <a:t>x</a:t>
            </a:r>
            <a:r>
              <a:rPr lang="en-US" sz="1600" baseline="-25000" dirty="0" err="1">
                <a:solidFill>
                  <a:srgbClr val="FFFFFF"/>
                </a:solidFill>
                <a:latin typeface="Calibri" pitchFamily="34" charset="0"/>
                <a:cs typeface="Calibri" pitchFamily="34" charset="0"/>
              </a:rPr>
              <a:t>B</a:t>
            </a:r>
            <a:r>
              <a:rPr lang="en-US" sz="1600" dirty="0">
                <a:solidFill>
                  <a:srgbClr val="FFFFFF"/>
                </a:solidFill>
                <a:latin typeface="Calibri" pitchFamily="34" charset="0"/>
                <a:cs typeface="Calibri" pitchFamily="34" charset="0"/>
              </a:rPr>
              <a:t> domain </a:t>
            </a:r>
          </a:p>
          <a:p>
            <a:r>
              <a:rPr lang="en-US" sz="1600" dirty="0">
                <a:solidFill>
                  <a:srgbClr val="FFFFFF"/>
                </a:solidFill>
                <a:latin typeface="Calibri" pitchFamily="34" charset="0"/>
                <a:cs typeface="Calibri" pitchFamily="34" charset="0"/>
              </a:rPr>
              <a:t>requires high luminosity </a:t>
            </a:r>
          </a:p>
        </p:txBody>
      </p:sp>
      <p:sp>
        <p:nvSpPr>
          <p:cNvPr id="20502" name="Text Box 29"/>
          <p:cNvSpPr txBox="1">
            <a:spLocks noChangeArrowheads="1"/>
          </p:cNvSpPr>
          <p:nvPr/>
        </p:nvSpPr>
        <p:spPr bwMode="auto">
          <a:xfrm>
            <a:off x="7262813" y="5756275"/>
            <a:ext cx="501650" cy="366713"/>
          </a:xfrm>
          <a:prstGeom prst="rect">
            <a:avLst/>
          </a:prstGeom>
          <a:noFill/>
          <a:ln w="9525">
            <a:noFill/>
            <a:miter lim="800000"/>
            <a:headEnd/>
            <a:tailEnd/>
          </a:ln>
        </p:spPr>
        <p:txBody>
          <a:bodyPr wrap="none">
            <a:spAutoFit/>
          </a:bodyPr>
          <a:lstStyle/>
          <a:p>
            <a:r>
              <a:rPr lang="en-US">
                <a:solidFill>
                  <a:srgbClr val="FFFFFF"/>
                </a:solidFill>
              </a:rPr>
              <a:t>0.7</a:t>
            </a:r>
          </a:p>
        </p:txBody>
      </p:sp>
      <p:sp>
        <p:nvSpPr>
          <p:cNvPr id="20503" name="Line 30"/>
          <p:cNvSpPr>
            <a:spLocks noChangeShapeType="1"/>
          </p:cNvSpPr>
          <p:nvPr/>
        </p:nvSpPr>
        <p:spPr bwMode="auto">
          <a:xfrm flipV="1">
            <a:off x="4340225" y="2286000"/>
            <a:ext cx="1588" cy="3043238"/>
          </a:xfrm>
          <a:prstGeom prst="line">
            <a:avLst/>
          </a:prstGeom>
          <a:noFill/>
          <a:ln w="28575">
            <a:solidFill>
              <a:srgbClr val="003399"/>
            </a:solidFill>
            <a:prstDash val="dash"/>
            <a:round/>
            <a:headEnd/>
            <a:tailEnd/>
          </a:ln>
        </p:spPr>
        <p:txBody>
          <a:bodyPr/>
          <a:lstStyle/>
          <a:p>
            <a:endParaRPr lang="en-US"/>
          </a:p>
        </p:txBody>
      </p:sp>
      <p:sp>
        <p:nvSpPr>
          <p:cNvPr id="20504" name="Text Box 31"/>
          <p:cNvSpPr txBox="1">
            <a:spLocks noChangeArrowheads="1"/>
          </p:cNvSpPr>
          <p:nvPr/>
        </p:nvSpPr>
        <p:spPr bwMode="auto">
          <a:xfrm>
            <a:off x="2590800" y="3946525"/>
            <a:ext cx="1273175" cy="396875"/>
          </a:xfrm>
          <a:prstGeom prst="rect">
            <a:avLst/>
          </a:prstGeom>
          <a:noFill/>
          <a:ln w="9525">
            <a:noFill/>
            <a:miter lim="800000"/>
            <a:headEnd/>
            <a:tailEnd/>
          </a:ln>
        </p:spPr>
        <p:txBody>
          <a:bodyPr wrap="none">
            <a:spAutoFit/>
          </a:bodyPr>
          <a:lstStyle/>
          <a:p>
            <a:r>
              <a:rPr lang="en-US" sz="2000" b="1" i="1">
                <a:solidFill>
                  <a:srgbClr val="66CCFF"/>
                </a:solidFill>
              </a:rPr>
              <a:t>HERMES</a:t>
            </a:r>
          </a:p>
        </p:txBody>
      </p:sp>
      <p:sp>
        <p:nvSpPr>
          <p:cNvPr id="20505" name="Text Box 32"/>
          <p:cNvSpPr txBox="1">
            <a:spLocks noChangeArrowheads="1"/>
          </p:cNvSpPr>
          <p:nvPr/>
        </p:nvSpPr>
        <p:spPr bwMode="auto">
          <a:xfrm>
            <a:off x="2209800" y="3184525"/>
            <a:ext cx="1470025" cy="396875"/>
          </a:xfrm>
          <a:prstGeom prst="rect">
            <a:avLst/>
          </a:prstGeom>
          <a:noFill/>
          <a:ln w="9525">
            <a:noFill/>
            <a:miter lim="800000"/>
            <a:headEnd/>
            <a:tailEnd/>
          </a:ln>
        </p:spPr>
        <p:txBody>
          <a:bodyPr wrap="none">
            <a:spAutoFit/>
          </a:bodyPr>
          <a:lstStyle/>
          <a:p>
            <a:r>
              <a:rPr lang="en-US" sz="2000" b="1" i="1">
                <a:solidFill>
                  <a:srgbClr val="FF0000"/>
                </a:solidFill>
              </a:rPr>
              <a:t>COMPASS</a:t>
            </a:r>
          </a:p>
        </p:txBody>
      </p:sp>
      <p:sp>
        <p:nvSpPr>
          <p:cNvPr id="20506" name="Line 33"/>
          <p:cNvSpPr>
            <a:spLocks noChangeShapeType="1"/>
          </p:cNvSpPr>
          <p:nvPr/>
        </p:nvSpPr>
        <p:spPr bwMode="auto">
          <a:xfrm>
            <a:off x="3733800" y="3352800"/>
            <a:ext cx="457200" cy="0"/>
          </a:xfrm>
          <a:prstGeom prst="line">
            <a:avLst/>
          </a:prstGeom>
          <a:noFill/>
          <a:ln w="28575">
            <a:solidFill>
              <a:srgbClr val="FF0000"/>
            </a:solidFill>
            <a:round/>
            <a:headEnd/>
            <a:tailEnd type="triangle" w="med" len="med"/>
          </a:ln>
        </p:spPr>
        <p:txBody>
          <a:bodyPr/>
          <a:lstStyle/>
          <a:p>
            <a:endParaRPr lang="en-US"/>
          </a:p>
        </p:txBody>
      </p:sp>
      <p:sp>
        <p:nvSpPr>
          <p:cNvPr id="20507" name="Line 34"/>
          <p:cNvSpPr>
            <a:spLocks noChangeShapeType="1"/>
          </p:cNvSpPr>
          <p:nvPr/>
        </p:nvSpPr>
        <p:spPr bwMode="auto">
          <a:xfrm>
            <a:off x="3886200" y="4114800"/>
            <a:ext cx="381000" cy="0"/>
          </a:xfrm>
          <a:prstGeom prst="line">
            <a:avLst/>
          </a:prstGeom>
          <a:noFill/>
          <a:ln w="28575">
            <a:solidFill>
              <a:schemeClr val="accent2"/>
            </a:solidFill>
            <a:round/>
            <a:headEnd/>
            <a:tailEnd type="triangle" w="med" len="med"/>
          </a:ln>
        </p:spPr>
        <p:txBody>
          <a:bodyPr/>
          <a:lstStyle/>
          <a:p>
            <a:endParaRPr lang="en-US"/>
          </a:p>
        </p:txBody>
      </p:sp>
      <p:sp>
        <p:nvSpPr>
          <p:cNvPr id="144419" name="Text Box 35"/>
          <p:cNvSpPr txBox="1">
            <a:spLocks noChangeArrowheads="1"/>
          </p:cNvSpPr>
          <p:nvPr/>
        </p:nvSpPr>
        <p:spPr bwMode="auto">
          <a:xfrm>
            <a:off x="4973638" y="4419600"/>
            <a:ext cx="2462212" cy="835025"/>
          </a:xfrm>
          <a:prstGeom prst="rect">
            <a:avLst/>
          </a:prstGeom>
          <a:solidFill>
            <a:schemeClr val="bg1"/>
          </a:solidFill>
          <a:ln w="9525">
            <a:solidFill>
              <a:srgbClr val="000000"/>
            </a:solidFill>
            <a:miter lim="800000"/>
            <a:headEnd/>
            <a:tailEnd/>
          </a:ln>
        </p:spPr>
        <p:txBody>
          <a:bodyPr>
            <a:spAutoFit/>
          </a:bodyPr>
          <a:lstStyle/>
          <a:p>
            <a:r>
              <a:rPr lang="en-US" sz="1600">
                <a:solidFill>
                  <a:srgbClr val="000000"/>
                </a:solidFill>
                <a:latin typeface="Calibri" pitchFamily="34" charset="0"/>
                <a:cs typeface="Calibri" pitchFamily="34" charset="0"/>
              </a:rPr>
              <a:t>The 12 GeV Upgrade is well matched to  studies in the valence quark regime. </a:t>
            </a:r>
          </a:p>
        </p:txBody>
      </p:sp>
      <p:sp>
        <p:nvSpPr>
          <p:cNvPr id="34" name="TextBox 33"/>
          <p:cNvSpPr txBox="1"/>
          <p:nvPr/>
        </p:nvSpPr>
        <p:spPr>
          <a:xfrm>
            <a:off x="0" y="31946"/>
            <a:ext cx="9144000" cy="584776"/>
          </a:xfrm>
          <a:prstGeom prst="rect">
            <a:avLst/>
          </a:prstGeom>
          <a:noFill/>
        </p:spPr>
        <p:txBody>
          <a:bodyPr wrap="square">
            <a:spAutoFit/>
          </a:bodyPr>
          <a:lstStyle/>
          <a:p>
            <a:pPr algn="ctr" fontAlgn="auto">
              <a:spcBef>
                <a:spcPts val="0"/>
              </a:spcBef>
              <a:spcAft>
                <a:spcPts val="0"/>
              </a:spcAft>
              <a:defRPr/>
            </a:pPr>
            <a:r>
              <a:rPr lang="en-US" sz="3200" b="1" kern="0" dirty="0" smtClean="0">
                <a:ln w="12700">
                  <a:noFill/>
                </a:ln>
                <a:solidFill>
                  <a:srgbClr val="333399"/>
                </a:solidFill>
                <a:effectLst>
                  <a:innerShdw blurRad="63500" dist="50800">
                    <a:prstClr val="black">
                      <a:alpha val="50000"/>
                    </a:prstClr>
                  </a:innerShdw>
                </a:effectLst>
                <a:ea typeface="ＭＳ Ｐゴシック" charset="-128"/>
              </a:rPr>
              <a:t>DVCS Experiments Worldwide</a:t>
            </a:r>
            <a:endParaRPr lang="en-US" sz="1400" dirty="0">
              <a:ln w="12700">
                <a:noFill/>
              </a:ln>
              <a:solidFill>
                <a:srgbClr val="333399"/>
              </a:solidFill>
              <a:latin typeface="+mn-lt"/>
              <a:cs typeface="+mn-cs"/>
            </a:endParaRPr>
          </a:p>
        </p:txBody>
      </p:sp>
    </p:spTree>
    <p:custDataLst>
      <p:tags r:id="rId1"/>
    </p:custDataLst>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8655992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144412"/>
                                        </p:tgtEl>
                                        <p:attrNameLst>
                                          <p:attrName>style.visibility</p:attrName>
                                        </p:attrNameLst>
                                      </p:cBhvr>
                                      <p:to>
                                        <p:strVal val="visible"/>
                                      </p:to>
                                    </p:set>
                                    <p:anim calcmode="lin" valueType="num">
                                      <p:cBhvr additive="base">
                                        <p:cTn id="7" dur="2000" fill="hold"/>
                                        <p:tgtEl>
                                          <p:spTgt spid="144412"/>
                                        </p:tgtEl>
                                        <p:attrNameLst>
                                          <p:attrName>ppt_x</p:attrName>
                                        </p:attrNameLst>
                                      </p:cBhvr>
                                      <p:tavLst>
                                        <p:tav tm="0">
                                          <p:val>
                                            <p:strVal val="1+#ppt_w/2"/>
                                          </p:val>
                                        </p:tav>
                                        <p:tav tm="100000">
                                          <p:val>
                                            <p:strVal val="#ppt_x"/>
                                          </p:val>
                                        </p:tav>
                                      </p:tavLst>
                                    </p:anim>
                                    <p:anim calcmode="lin" valueType="num">
                                      <p:cBhvr additive="base">
                                        <p:cTn id="8" dur="2000" fill="hold"/>
                                        <p:tgtEl>
                                          <p:spTgt spid="1444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12"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dirty="0" smtClean="0">
                <a:solidFill>
                  <a:srgbClr val="FF0000"/>
                </a:solidFill>
                <a:ea typeface="Tahoma" charset="0"/>
                <a:cs typeface="Tahoma" charset="0"/>
              </a:rPr>
              <a:t>A</a:t>
            </a:r>
            <a:r>
              <a:rPr lang="fr-FR" baseline="-25000" dirty="0" smtClean="0">
                <a:solidFill>
                  <a:srgbClr val="FF0000"/>
                </a:solidFill>
                <a:ea typeface="Tahoma" charset="0"/>
                <a:cs typeface="Tahoma" charset="0"/>
              </a:rPr>
              <a:t>LU</a:t>
            </a:r>
            <a:r>
              <a:rPr lang="fr-FR" dirty="0" smtClean="0">
                <a:solidFill>
                  <a:srgbClr val="964305"/>
                </a:solidFill>
                <a:ea typeface="Tahoma" charset="0"/>
                <a:cs typeface="Tahoma" charset="0"/>
              </a:rPr>
              <a:t> </a:t>
            </a:r>
            <a:r>
              <a:rPr lang="fr-FR" dirty="0" smtClean="0">
                <a:solidFill>
                  <a:srgbClr val="000090"/>
                </a:solidFill>
                <a:ea typeface="Tahoma" charset="0"/>
                <a:cs typeface="Tahoma" charset="0"/>
              </a:rPr>
              <a:t>projections for JLab@12GeV</a:t>
            </a:r>
            <a:endParaRPr lang="en-US" dirty="0">
              <a:solidFill>
                <a:srgbClr val="000090"/>
              </a:solidFill>
            </a:endParaRPr>
          </a:p>
        </p:txBody>
      </p:sp>
      <p:pic>
        <p:nvPicPr>
          <p:cNvPr id="6" name="Picture 5"/>
          <p:cNvPicPr>
            <a:picLocks noChangeAspect="1"/>
          </p:cNvPicPr>
          <p:nvPr/>
        </p:nvPicPr>
        <p:blipFill>
          <a:blip r:embed="rId2"/>
          <a:srcRect l="10458" t="7239" r="11111" b="51768"/>
          <a:stretch>
            <a:fillRect/>
          </a:stretch>
        </p:blipFill>
        <p:spPr>
          <a:xfrm>
            <a:off x="200934" y="1280990"/>
            <a:ext cx="6784462" cy="5096933"/>
          </a:xfrm>
          <a:prstGeom prst="rect">
            <a:avLst/>
          </a:prstGeom>
        </p:spPr>
      </p:pic>
      <p:grpSp>
        <p:nvGrpSpPr>
          <p:cNvPr id="3" name="Group 8"/>
          <p:cNvGrpSpPr>
            <a:grpSpLocks/>
          </p:cNvGrpSpPr>
          <p:nvPr/>
        </p:nvGrpSpPr>
        <p:grpSpPr bwMode="auto">
          <a:xfrm>
            <a:off x="1293615" y="1815495"/>
            <a:ext cx="804673" cy="667121"/>
            <a:chOff x="672" y="1200"/>
            <a:chExt cx="480" cy="384"/>
          </a:xfrm>
        </p:grpSpPr>
        <p:sp>
          <p:nvSpPr>
            <p:cNvPr id="8" name="Rectangle 9"/>
            <p:cNvSpPr>
              <a:spLocks noChangeArrowheads="1"/>
            </p:cNvSpPr>
            <p:nvPr/>
          </p:nvSpPr>
          <p:spPr bwMode="auto">
            <a:xfrm>
              <a:off x="672" y="1200"/>
              <a:ext cx="480" cy="384"/>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9" name="Text Box 10"/>
            <p:cNvSpPr txBox="1">
              <a:spLocks noChangeArrowheads="1"/>
            </p:cNvSpPr>
            <p:nvPr/>
          </p:nvSpPr>
          <p:spPr bwMode="auto">
            <a:xfrm>
              <a:off x="729" y="1200"/>
              <a:ext cx="402" cy="266"/>
            </a:xfrm>
            <a:prstGeom prst="rect">
              <a:avLst/>
            </a:prstGeom>
            <a:noFill/>
            <a:ln w="9525">
              <a:noFill/>
              <a:miter lim="800000"/>
              <a:headEnd/>
              <a:tailEnd/>
            </a:ln>
          </p:spPr>
          <p:txBody>
            <a:bodyPr wrap="none">
              <a:prstTxWarp prst="textNoShape">
                <a:avLst/>
              </a:prstTxWarp>
              <a:spAutoFit/>
            </a:bodyPr>
            <a:lstStyle/>
            <a:p>
              <a:pPr algn="ctr"/>
              <a:r>
                <a:rPr lang="en-US" sz="2400" b="0" dirty="0">
                  <a:solidFill>
                    <a:srgbClr val="FF0000"/>
                  </a:solidFill>
                </a:rPr>
                <a:t>A</a:t>
              </a:r>
              <a:r>
                <a:rPr lang="en-US" sz="2400" b="0" baseline="-25000" dirty="0">
                  <a:solidFill>
                    <a:srgbClr val="FF0000"/>
                  </a:solidFill>
                </a:rPr>
                <a:t>LU</a:t>
              </a:r>
            </a:p>
          </p:txBody>
        </p:sp>
      </p:grpSp>
      <p:sp>
        <p:nvSpPr>
          <p:cNvPr id="10" name="Oval 9"/>
          <p:cNvSpPr/>
          <p:nvPr/>
        </p:nvSpPr>
        <p:spPr bwMode="auto">
          <a:xfrm>
            <a:off x="2713912" y="2876956"/>
            <a:ext cx="546100" cy="5524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pic>
        <p:nvPicPr>
          <p:cNvPr id="14" name="Picture 6" descr="12gev-dvcs"/>
          <p:cNvPicPr>
            <a:picLocks noChangeAspect="1" noChangeArrowheads="1"/>
          </p:cNvPicPr>
          <p:nvPr/>
        </p:nvPicPr>
        <p:blipFill>
          <a:blip r:embed="rId3"/>
          <a:srcRect l="55173"/>
          <a:stretch>
            <a:fillRect/>
          </a:stretch>
        </p:blipFill>
        <p:spPr bwMode="auto">
          <a:xfrm>
            <a:off x="6896496" y="2105431"/>
            <a:ext cx="2057400" cy="2647950"/>
          </a:xfrm>
          <a:prstGeom prst="rect">
            <a:avLst/>
          </a:prstGeom>
          <a:noFill/>
          <a:ln w="9525">
            <a:noFill/>
            <a:miter lim="800000"/>
            <a:headEnd/>
            <a:tailEnd/>
          </a:ln>
        </p:spPr>
      </p:pic>
      <p:sp>
        <p:nvSpPr>
          <p:cNvPr id="18" name="AutoShape 12"/>
          <p:cNvSpPr>
            <a:spLocks noChangeArrowheads="1"/>
          </p:cNvSpPr>
          <p:nvPr/>
        </p:nvSpPr>
        <p:spPr bwMode="auto">
          <a:xfrm rot="20805328">
            <a:off x="7938839" y="2990828"/>
            <a:ext cx="1011395" cy="14939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solidFill>
              <a:schemeClr val="tx1"/>
            </a:solidFill>
            <a:miter lim="800000"/>
            <a:headEnd/>
            <a:tailEnd/>
          </a:ln>
        </p:spPr>
        <p:txBody>
          <a:bodyPr wrap="none" anchor="ctr">
            <a:prstTxWarp prst="textNoShape">
              <a:avLst/>
            </a:prstTxWarp>
          </a:bodyPr>
          <a:lstStyle/>
          <a:p>
            <a:endParaRPr lang="en-US"/>
          </a:p>
        </p:txBody>
      </p:sp>
      <p:sp>
        <p:nvSpPr>
          <p:cNvPr id="19" name="Rectangle 22"/>
          <p:cNvSpPr>
            <a:spLocks noChangeArrowheads="1"/>
          </p:cNvSpPr>
          <p:nvPr/>
        </p:nvSpPr>
        <p:spPr bwMode="auto">
          <a:xfrm>
            <a:off x="947817" y="849851"/>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20" name="Text Box 23"/>
          <p:cNvSpPr txBox="1">
            <a:spLocks noChangeArrowheads="1"/>
          </p:cNvSpPr>
          <p:nvPr/>
        </p:nvSpPr>
        <p:spPr bwMode="auto">
          <a:xfrm>
            <a:off x="1000205" y="894301"/>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omic Sans MS" pitchFamily="-65" charset="0"/>
              </a:rPr>
              <a:t>LU</a:t>
            </a:r>
            <a:r>
              <a:rPr lang="en-US" dirty="0">
                <a:latin typeface="Symbol" pitchFamily="-65" charset="2"/>
              </a:rPr>
              <a:t> </a:t>
            </a:r>
            <a:r>
              <a:rPr lang="en-US" dirty="0">
                <a:latin typeface="Tahoma" pitchFamily="-65" charset="0"/>
              </a:rPr>
              <a:t>~ </a:t>
            </a:r>
            <a:r>
              <a:rPr lang="en-US" dirty="0" err="1">
                <a:solidFill>
                  <a:srgbClr val="FF0000"/>
                </a:solidFill>
                <a:latin typeface="Tahoma" pitchFamily="-65"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{F</a:t>
            </a:r>
            <a:r>
              <a:rPr lang="en-US" baseline="-25000" dirty="0">
                <a:latin typeface="Tahoma" pitchFamily="-65" charset="0"/>
              </a:rPr>
              <a:t>1</a:t>
            </a:r>
            <a:r>
              <a:rPr lang="en-US" b="1" i="1" dirty="0">
                <a:solidFill>
                  <a:srgbClr val="FF0000"/>
                </a:solidFill>
                <a:latin typeface="Times New Roman" pitchFamily="-65"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(F</a:t>
            </a:r>
            <a:r>
              <a:rPr lang="en-US" baseline="-25000" dirty="0">
                <a:latin typeface="Tahoma" pitchFamily="-65" charset="0"/>
              </a:rPr>
              <a:t>1</a:t>
            </a:r>
            <a:r>
              <a:rPr lang="en-US" dirty="0">
                <a:latin typeface="Tahoma" pitchFamily="-65" charset="0"/>
              </a:rPr>
              <a:t>+F</a:t>
            </a:r>
            <a:r>
              <a:rPr lang="en-US" baseline="-25000" dirty="0">
                <a:latin typeface="Tahoma" pitchFamily="-65" charset="0"/>
              </a:rPr>
              <a:t>2</a:t>
            </a:r>
            <a:r>
              <a:rPr lang="en-US" dirty="0">
                <a:latin typeface="Tahoma" pitchFamily="-65" charset="0"/>
              </a:rPr>
              <a:t>)</a:t>
            </a:r>
            <a:r>
              <a:rPr lang="en-US" b="1" i="1" dirty="0">
                <a:solidFill>
                  <a:srgbClr val="00C000"/>
                </a:solidFill>
                <a:latin typeface="Times New Roman" pitchFamily="-65" charset="0"/>
              </a:rPr>
              <a:t>H</a:t>
            </a:r>
            <a:r>
              <a:rPr lang="en-US" b="1" dirty="0">
                <a:solidFill>
                  <a:srgbClr val="0000FF"/>
                </a:solidFill>
                <a:latin typeface="Times New Roman" pitchFamily="-65" charset="0"/>
              </a:rPr>
              <a:t> </a:t>
            </a:r>
            <a:r>
              <a:rPr lang="en-US" dirty="0">
                <a:latin typeface="Tahoma" pitchFamily="-65" charset="0"/>
              </a:rPr>
              <a:t>+kF</a:t>
            </a:r>
            <a:r>
              <a:rPr lang="en-US" baseline="-25000" dirty="0">
                <a:latin typeface="Tahoma" pitchFamily="-65" charset="0"/>
              </a:rPr>
              <a:t>2</a:t>
            </a:r>
            <a:r>
              <a:rPr lang="en-US" b="1" i="1" dirty="0">
                <a:solidFill>
                  <a:srgbClr val="0000FF"/>
                </a:solidFill>
                <a:latin typeface="Times New Roman" pitchFamily="-65" charset="0"/>
              </a:rPr>
              <a:t>E</a:t>
            </a:r>
            <a:r>
              <a:rPr lang="en-US" dirty="0">
                <a:latin typeface="Tahoma" pitchFamily="-65" charset="0"/>
              </a:rPr>
              <a:t>}d</a:t>
            </a:r>
            <a:r>
              <a:rPr lang="en-US" dirty="0">
                <a:latin typeface="Tahoma" pitchFamily="-65" charset="0"/>
                <a:sym typeface="Symbol" pitchFamily="-65" charset="2"/>
              </a:rPr>
              <a:t></a:t>
            </a:r>
            <a:endParaRPr lang="en-US" dirty="0">
              <a:solidFill>
                <a:schemeClr val="tx2"/>
              </a:solidFill>
              <a:latin typeface="Tahoma" pitchFamily="-65" charset="0"/>
              <a:sym typeface="Symbol" pitchFamily="-65" charset="2"/>
            </a:endParaRPr>
          </a:p>
        </p:txBody>
      </p:sp>
      <p:sp>
        <p:nvSpPr>
          <p:cNvPr id="21" name="Rectangle 24"/>
          <p:cNvSpPr>
            <a:spLocks noChangeArrowheads="1"/>
          </p:cNvSpPr>
          <p:nvPr/>
        </p:nvSpPr>
        <p:spPr bwMode="auto">
          <a:xfrm>
            <a:off x="3876755" y="737139"/>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grpSp>
        <p:nvGrpSpPr>
          <p:cNvPr id="4" name="Group 21"/>
          <p:cNvGrpSpPr/>
          <p:nvPr/>
        </p:nvGrpSpPr>
        <p:grpSpPr>
          <a:xfrm>
            <a:off x="5753496" y="751138"/>
            <a:ext cx="1848583" cy="584776"/>
            <a:chOff x="12819183" y="814638"/>
            <a:chExt cx="1848583" cy="584776"/>
          </a:xfrm>
        </p:grpSpPr>
        <p:sp>
          <p:nvSpPr>
            <p:cNvPr id="13" name="TextBox 12"/>
            <p:cNvSpPr txBox="1"/>
            <p:nvPr/>
          </p:nvSpPr>
          <p:spPr>
            <a:xfrm>
              <a:off x="12819183" y="814638"/>
              <a:ext cx="1848583" cy="584776"/>
            </a:xfrm>
            <a:prstGeom prst="rect">
              <a:avLst/>
            </a:prstGeom>
            <a:noFill/>
          </p:spPr>
          <p:txBody>
            <a:bodyPr wrap="none" rtlCol="0">
              <a:spAutoFit/>
            </a:bodyPr>
            <a:lstStyle/>
            <a:p>
              <a:r>
                <a:rPr lang="en-US" sz="3200" dirty="0" err="1" smtClean="0">
                  <a:solidFill>
                    <a:srgbClr val="FF0000"/>
                  </a:solidFill>
                  <a:latin typeface="Calibri"/>
                  <a:cs typeface="Calibri"/>
                </a:rPr>
                <a:t>ep</a:t>
              </a:r>
              <a:r>
                <a:rPr lang="en-US" sz="3200" dirty="0" smtClean="0">
                  <a:solidFill>
                    <a:srgbClr val="FF0000"/>
                  </a:solidFill>
                  <a:latin typeface="Calibri"/>
                  <a:cs typeface="Calibri"/>
                </a:rPr>
                <a:t> --&gt; </a:t>
              </a:r>
              <a:r>
                <a:rPr lang="en-US" sz="3200" dirty="0" err="1" smtClean="0">
                  <a:solidFill>
                    <a:srgbClr val="FF0000"/>
                  </a:solidFill>
                  <a:latin typeface="Calibri"/>
                  <a:cs typeface="Calibri"/>
                </a:rPr>
                <a:t>epγ</a:t>
              </a:r>
              <a:endParaRPr lang="en-US" sz="3200" dirty="0">
                <a:solidFill>
                  <a:srgbClr val="FF0000"/>
                </a:solidFill>
                <a:latin typeface="Calibri"/>
                <a:cs typeface="Calibri"/>
              </a:endParaRPr>
            </a:p>
          </p:txBody>
        </p:sp>
        <p:cxnSp>
          <p:nvCxnSpPr>
            <p:cNvPr id="16" name="Straight Arrow Connector 15"/>
            <p:cNvCxnSpPr/>
            <p:nvPr/>
          </p:nvCxnSpPr>
          <p:spPr bwMode="auto">
            <a:xfrm>
              <a:off x="12869983" y="984789"/>
              <a:ext cx="289879" cy="1588"/>
            </a:xfrm>
            <a:prstGeom prst="straightConnector1">
              <a:avLst/>
            </a:prstGeom>
            <a:noFill/>
            <a:ln w="9525" cap="flat" cmpd="sng" algn="ctr">
              <a:solidFill>
                <a:srgbClr val="FF0000"/>
              </a:solidFill>
              <a:prstDash val="solid"/>
              <a:round/>
              <a:headEnd type="none" w="med" len="med"/>
              <a:tailEnd type="arrow"/>
            </a:ln>
            <a:effectLst/>
          </p:spPr>
        </p:cxnSp>
      </p:grpSp>
      <p:sp>
        <p:nvSpPr>
          <p:cNvPr id="17" name="TextBox 16"/>
          <p:cNvSpPr txBox="1"/>
          <p:nvPr/>
        </p:nvSpPr>
        <p:spPr>
          <a:xfrm>
            <a:off x="6896496" y="5029200"/>
            <a:ext cx="1019229" cy="523220"/>
          </a:xfrm>
          <a:prstGeom prst="rect">
            <a:avLst/>
          </a:prstGeom>
          <a:noFill/>
          <a:ln>
            <a:solidFill>
              <a:srgbClr val="000000"/>
            </a:solidFill>
          </a:ln>
        </p:spPr>
        <p:txBody>
          <a:bodyPr wrap="none" rtlCol="0">
            <a:spAutoFit/>
          </a:bodyPr>
          <a:lstStyle/>
          <a:p>
            <a:r>
              <a:rPr lang="en-US" sz="1400" dirty="0" smtClean="0">
                <a:latin typeface="Calibri"/>
                <a:cs typeface="Calibri"/>
              </a:rPr>
              <a:t>E12-06-114</a:t>
            </a:r>
          </a:p>
          <a:p>
            <a:r>
              <a:rPr lang="en-US" sz="1400" dirty="0" smtClean="0">
                <a:latin typeface="Calibri"/>
                <a:cs typeface="Calibri"/>
              </a:rPr>
              <a:t>E12-06-119</a:t>
            </a:r>
            <a:endParaRPr lang="en-US" sz="1400" dirty="0">
              <a:latin typeface="Calibri"/>
              <a:cs typeface="Calibri"/>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0" presetClass="path" presetSubtype="0" accel="50000" decel="50000" fill="hold" grpId="1" nodeType="withEffect">
                                  <p:stCondLst>
                                    <p:cond delay="0"/>
                                  </p:stCondLst>
                                  <p:childTnLst>
                                    <p:animMotion origin="layout" path="M -1.38889E-6 -3.7037E-6 L 0.23194 -0.0574 " pathEditMode="relative" ptsTypes="AA">
                                      <p:cBhvr>
                                        <p:cTn id="20" dur="2000" fill="hold"/>
                                        <p:tgtEl>
                                          <p:spTgt spid="18"/>
                                        </p:tgtEl>
                                        <p:attrNameLst>
                                          <p:attrName>ppt_x</p:attrName>
                                          <p:attrName>ppt_y</p:attrName>
                                        </p:attrNameLst>
                                      </p:cBhvr>
                                    </p:animMotion>
                                  </p:childTnLst>
                                </p:cTn>
                              </p:par>
                            </p:childTnLst>
                          </p:cTn>
                        </p:par>
                        <p:par>
                          <p:cTn id="21" fill="hold">
                            <p:stCondLst>
                              <p:cond delay="2000"/>
                            </p:stCondLst>
                            <p:childTnLst>
                              <p:par>
                                <p:cTn id="22" presetID="1" presetClass="exit" presetSubtype="0" fill="hold" grpId="2" nodeType="afterEffect">
                                  <p:stCondLst>
                                    <p:cond delay="0"/>
                                  </p:stCondLst>
                                  <p:childTnLst>
                                    <p:set>
                                      <p:cBhvr>
                                        <p:cTn id="2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8" grpId="1" animBg="1"/>
      <p:bldP spid="18" grpId="2"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98"/>
            <a:ext cx="9144000" cy="740398"/>
          </a:xfrm>
        </p:spPr>
        <p:txBody>
          <a:bodyPr>
            <a:normAutofit fontScale="90000"/>
          </a:bodyPr>
          <a:lstStyle/>
          <a:p>
            <a:r>
              <a:rPr lang="fr-FR" sz="4400" dirty="0" smtClean="0">
                <a:solidFill>
                  <a:srgbClr val="FF0000"/>
                </a:solidFill>
                <a:ea typeface="Tahoma" charset="0"/>
                <a:cs typeface="Tahoma" charset="0"/>
              </a:rPr>
              <a:t>A</a:t>
            </a:r>
            <a:r>
              <a:rPr lang="fr-FR" sz="4400" baseline="-25000" dirty="0" smtClean="0">
                <a:solidFill>
                  <a:srgbClr val="FF0000"/>
                </a:solidFill>
                <a:ea typeface="Tahoma" charset="0"/>
                <a:cs typeface="Tahoma" charset="0"/>
              </a:rPr>
              <a:t>LU</a:t>
            </a:r>
            <a:r>
              <a:rPr lang="fr-FR" sz="4400" dirty="0" smtClean="0">
                <a:solidFill>
                  <a:srgbClr val="964305"/>
                </a:solidFill>
                <a:effectLst>
                  <a:outerShdw blurRad="50800" dist="38100" dir="2700000">
                    <a:srgbClr val="000000">
                      <a:alpha val="30000"/>
                    </a:srgbClr>
                  </a:outerShdw>
                </a:effectLst>
                <a:ea typeface="Tahoma" charset="0"/>
                <a:cs typeface="Tahoma" charset="0"/>
              </a:rPr>
              <a:t> </a:t>
            </a:r>
            <a:r>
              <a:rPr lang="fr-FR" sz="4400" dirty="0" smtClean="0">
                <a:solidFill>
                  <a:srgbClr val="000090"/>
                </a:solidFill>
                <a:ea typeface="Tahoma" charset="0"/>
                <a:cs typeface="Tahoma" charset="0"/>
              </a:rPr>
              <a:t>projections for protons</a:t>
            </a:r>
            <a:endParaRPr lang="en-US" dirty="0">
              <a:solidFill>
                <a:srgbClr val="000090"/>
              </a:solidFill>
            </a:endParaRPr>
          </a:p>
        </p:txBody>
      </p:sp>
      <p:grpSp>
        <p:nvGrpSpPr>
          <p:cNvPr id="3" name="Group 24"/>
          <p:cNvGrpSpPr>
            <a:grpSpLocks/>
          </p:cNvGrpSpPr>
          <p:nvPr/>
        </p:nvGrpSpPr>
        <p:grpSpPr bwMode="auto">
          <a:xfrm>
            <a:off x="189526" y="754716"/>
            <a:ext cx="2298700" cy="698500"/>
            <a:chOff x="762001" y="3167063"/>
            <a:chExt cx="2298699" cy="698500"/>
          </a:xfrm>
        </p:grpSpPr>
        <p:sp>
          <p:nvSpPr>
            <p:cNvPr id="7" name="Rectangle 11"/>
            <p:cNvSpPr>
              <a:spLocks noChangeArrowheads="1"/>
            </p:cNvSpPr>
            <p:nvPr/>
          </p:nvSpPr>
          <p:spPr bwMode="auto">
            <a:xfrm>
              <a:off x="762001" y="3179763"/>
              <a:ext cx="2298699" cy="685800"/>
            </a:xfrm>
            <a:prstGeom prst="rect">
              <a:avLst/>
            </a:prstGeom>
            <a:noFill/>
            <a:ln w="12700">
              <a:noFill/>
              <a:miter lim="800000"/>
              <a:headEnd/>
              <a:tailEnd/>
            </a:ln>
          </p:spPr>
          <p:txBody>
            <a:bodyPr wrap="none" anchor="ctr">
              <a:prstTxWarp prst="textNoShape">
                <a:avLst/>
              </a:prstTxWarp>
            </a:bodyPr>
            <a:lstStyle/>
            <a:p>
              <a:endParaRPr lang="en-US"/>
            </a:p>
          </p:txBody>
        </p:sp>
        <p:sp>
          <p:nvSpPr>
            <p:cNvPr id="8" name="Text Box 12"/>
            <p:cNvSpPr txBox="1">
              <a:spLocks noChangeArrowheads="1"/>
            </p:cNvSpPr>
            <p:nvPr/>
          </p:nvSpPr>
          <p:spPr bwMode="auto">
            <a:xfrm>
              <a:off x="825501" y="3167063"/>
              <a:ext cx="2209800" cy="579437"/>
            </a:xfrm>
            <a:prstGeom prst="rect">
              <a:avLst/>
            </a:prstGeom>
            <a:noFill/>
            <a:ln w="9525">
              <a:noFill/>
              <a:miter lim="800000"/>
              <a:headEnd/>
              <a:tailEnd/>
            </a:ln>
          </p:spPr>
          <p:txBody>
            <a:bodyPr>
              <a:prstTxWarp prst="textNoShape">
                <a:avLst/>
              </a:prstTxWarp>
              <a:spAutoFit/>
            </a:bodyPr>
            <a:lstStyle/>
            <a:p>
              <a:pPr eaLnBrk="1" hangingPunct="1"/>
              <a:r>
                <a:rPr lang="en-US" sz="3200" b="1" dirty="0" err="1">
                  <a:solidFill>
                    <a:srgbClr val="FF0000"/>
                  </a:solidFill>
                  <a:latin typeface="Times New Roman" charset="0"/>
                </a:rPr>
                <a:t>e</a:t>
              </a:r>
              <a:r>
                <a:rPr lang="en-US" sz="3200" b="1" dirty="0">
                  <a:solidFill>
                    <a:srgbClr val="FF0000"/>
                  </a:solidFill>
                  <a:latin typeface="Times New Roman" charset="0"/>
                </a:rPr>
                <a:t> </a:t>
              </a:r>
              <a:r>
                <a:rPr lang="en-US" sz="3200" b="1" dirty="0" err="1">
                  <a:solidFill>
                    <a:srgbClr val="FF0000"/>
                  </a:solidFill>
                  <a:latin typeface="Times New Roman" charset="0"/>
                </a:rPr>
                <a:t>p</a:t>
              </a:r>
              <a:r>
                <a:rPr lang="en-US" sz="3200" b="1" dirty="0">
                  <a:solidFill>
                    <a:srgbClr val="FF0000"/>
                  </a:solidFill>
                  <a:latin typeface="Times New Roman" charset="0"/>
                </a:rPr>
                <a:t>        </a:t>
              </a:r>
              <a:r>
                <a:rPr lang="en-US" sz="3200" b="1" dirty="0" err="1">
                  <a:solidFill>
                    <a:srgbClr val="FF0000"/>
                  </a:solidFill>
                  <a:latin typeface="Times New Roman" charset="0"/>
                </a:rPr>
                <a:t>ep</a:t>
              </a:r>
              <a:r>
                <a:rPr lang="en-US" sz="3200" b="1" dirty="0" err="1">
                  <a:solidFill>
                    <a:srgbClr val="FF0000"/>
                  </a:solidFill>
                  <a:latin typeface="Symbol" charset="2"/>
                </a:rPr>
                <a:t>g</a:t>
              </a:r>
              <a:r>
                <a:rPr lang="en-US" sz="3200" dirty="0">
                  <a:solidFill>
                    <a:schemeClr val="accent2"/>
                  </a:solidFill>
                  <a:latin typeface="Symbol" charset="2"/>
                </a:rPr>
                <a:t>  </a:t>
              </a:r>
              <a:endParaRPr lang="en-US" sz="3200" dirty="0">
                <a:solidFill>
                  <a:schemeClr val="accent2"/>
                </a:solidFill>
                <a:latin typeface="Times New Roman" charset="0"/>
              </a:endParaRPr>
            </a:p>
          </p:txBody>
        </p:sp>
        <p:sp>
          <p:nvSpPr>
            <p:cNvPr id="9" name="Line 13"/>
            <p:cNvSpPr>
              <a:spLocks noChangeShapeType="1"/>
            </p:cNvSpPr>
            <p:nvPr/>
          </p:nvSpPr>
          <p:spPr bwMode="auto">
            <a:xfrm>
              <a:off x="1638301" y="3554413"/>
              <a:ext cx="457200" cy="0"/>
            </a:xfrm>
            <a:prstGeom prst="line">
              <a:avLst/>
            </a:prstGeom>
            <a:noFill/>
            <a:ln w="19050">
              <a:solidFill>
                <a:srgbClr val="FF0000"/>
              </a:solidFill>
              <a:miter lim="800000"/>
              <a:headEnd/>
              <a:tailEnd type="arrow" w="med" len="med"/>
            </a:ln>
          </p:spPr>
          <p:txBody>
            <a:bodyPr wrap="none" anchor="ctr">
              <a:prstTxWarp prst="textNoShape">
                <a:avLst/>
              </a:prstTxWarp>
            </a:bodyPr>
            <a:lstStyle/>
            <a:p>
              <a:endParaRPr lang="en-US"/>
            </a:p>
          </p:txBody>
        </p:sp>
        <p:sp>
          <p:nvSpPr>
            <p:cNvPr id="10" name="Line 14"/>
            <p:cNvSpPr>
              <a:spLocks noChangeShapeType="1"/>
            </p:cNvSpPr>
            <p:nvPr/>
          </p:nvSpPr>
          <p:spPr bwMode="auto">
            <a:xfrm>
              <a:off x="977901" y="3365500"/>
              <a:ext cx="228600" cy="0"/>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12" name="Text Box 7"/>
          <p:cNvSpPr txBox="1">
            <a:spLocks noChangeArrowheads="1"/>
          </p:cNvSpPr>
          <p:nvPr/>
        </p:nvSpPr>
        <p:spPr bwMode="auto">
          <a:xfrm>
            <a:off x="195445" y="1535766"/>
            <a:ext cx="1958883" cy="523220"/>
          </a:xfrm>
          <a:prstGeom prst="rect">
            <a:avLst/>
          </a:prstGeom>
          <a:noFill/>
          <a:ln w="28575">
            <a:noFill/>
            <a:miter lim="800000"/>
            <a:headEnd/>
            <a:tailEnd/>
          </a:ln>
        </p:spPr>
        <p:txBody>
          <a:bodyPr wrap="none">
            <a:prstTxWarp prst="textNoShape">
              <a:avLst/>
            </a:prstTxWarp>
            <a:spAutoFit/>
          </a:bodyPr>
          <a:lstStyle/>
          <a:p>
            <a:pPr algn="ctr"/>
            <a:r>
              <a:rPr lang="en-US" sz="2800" i="1" dirty="0" err="1" smtClean="0"/>
              <a:t>E</a:t>
            </a:r>
            <a:r>
              <a:rPr lang="en-US" sz="2800" i="1" baseline="-25000" dirty="0" err="1" smtClean="0"/>
              <a:t>e</a:t>
            </a:r>
            <a:r>
              <a:rPr lang="en-US" sz="2800" i="1" dirty="0" smtClean="0"/>
              <a:t>=11GeV</a:t>
            </a:r>
            <a:endParaRPr lang="en-US" sz="2800" i="1" dirty="0"/>
          </a:p>
        </p:txBody>
      </p:sp>
      <p:grpSp>
        <p:nvGrpSpPr>
          <p:cNvPr id="4" name="Group 21"/>
          <p:cNvGrpSpPr/>
          <p:nvPr/>
        </p:nvGrpSpPr>
        <p:grpSpPr>
          <a:xfrm>
            <a:off x="1910951" y="1484966"/>
            <a:ext cx="5346633" cy="4965700"/>
            <a:chOff x="3771291" y="1236663"/>
            <a:chExt cx="5346633" cy="4965700"/>
          </a:xfrm>
        </p:grpSpPr>
        <p:pic>
          <p:nvPicPr>
            <p:cNvPr id="23" name="Picture 2" descr="drawplotu"/>
            <p:cNvPicPr>
              <a:picLocks noChangeAspect="1" noChangeArrowheads="1"/>
            </p:cNvPicPr>
            <p:nvPr/>
          </p:nvPicPr>
          <p:blipFill>
            <a:blip r:embed="rId2"/>
            <a:srcRect/>
            <a:stretch>
              <a:fillRect/>
            </a:stretch>
          </p:blipFill>
          <p:spPr bwMode="auto">
            <a:xfrm>
              <a:off x="3937912" y="1236663"/>
              <a:ext cx="5180012" cy="4889500"/>
            </a:xfrm>
            <a:prstGeom prst="rect">
              <a:avLst/>
            </a:prstGeom>
            <a:noFill/>
            <a:ln w="9525">
              <a:noFill/>
              <a:miter lim="800000"/>
              <a:headEnd/>
              <a:tailEnd/>
            </a:ln>
          </p:spPr>
        </p:pic>
        <p:sp>
          <p:nvSpPr>
            <p:cNvPr id="24" name="TextBox 23"/>
            <p:cNvSpPr txBox="1"/>
            <p:nvPr/>
          </p:nvSpPr>
          <p:spPr>
            <a:xfrm>
              <a:off x="7326176" y="5925364"/>
              <a:ext cx="635160" cy="276999"/>
            </a:xfrm>
            <a:prstGeom prst="rect">
              <a:avLst/>
            </a:prstGeom>
            <a:noFill/>
          </p:spPr>
          <p:txBody>
            <a:bodyPr wrap="none" rtlCol="0">
              <a:spAutoFit/>
            </a:bodyPr>
            <a:lstStyle/>
            <a:p>
              <a:r>
                <a:rPr lang="en-US" sz="1200" b="1" dirty="0" smtClean="0"/>
                <a:t>, GeV</a:t>
              </a:r>
              <a:r>
                <a:rPr lang="en-US" sz="1200" b="1" baseline="30000" dirty="0" smtClean="0"/>
                <a:t>2</a:t>
              </a:r>
              <a:endParaRPr lang="en-US" sz="1200" b="1" baseline="30000" dirty="0"/>
            </a:p>
          </p:txBody>
        </p:sp>
        <p:sp>
          <p:nvSpPr>
            <p:cNvPr id="25" name="TextBox 24"/>
            <p:cNvSpPr txBox="1"/>
            <p:nvPr/>
          </p:nvSpPr>
          <p:spPr>
            <a:xfrm rot="16200000">
              <a:off x="3668980" y="3258051"/>
              <a:ext cx="481622" cy="276999"/>
            </a:xfrm>
            <a:prstGeom prst="rect">
              <a:avLst/>
            </a:prstGeom>
            <a:noFill/>
          </p:spPr>
          <p:txBody>
            <a:bodyPr wrap="none" rtlCol="0">
              <a:spAutoFit/>
            </a:bodyPr>
            <a:lstStyle/>
            <a:p>
              <a:r>
                <a:rPr lang="en-US" sz="1200" dirty="0" err="1" smtClean="0"/>
                <a:t>sin</a:t>
              </a:r>
              <a:r>
                <a:rPr lang="en-US" sz="1200" dirty="0" err="1" smtClean="0">
                  <a:latin typeface="Calibri"/>
                  <a:cs typeface="Calibri"/>
                </a:rPr>
                <a:t>φ</a:t>
              </a:r>
              <a:endParaRPr lang="en-US" sz="1200" dirty="0">
                <a:latin typeface="Calibri"/>
                <a:cs typeface="Calibri"/>
              </a:endParaRPr>
            </a:p>
          </p:txBody>
        </p:sp>
      </p:grpSp>
      <p:sp>
        <p:nvSpPr>
          <p:cNvPr id="26" name="AutoShape 12"/>
          <p:cNvSpPr>
            <a:spLocks noChangeArrowheads="1"/>
          </p:cNvSpPr>
          <p:nvPr/>
        </p:nvSpPr>
        <p:spPr bwMode="auto">
          <a:xfrm rot="20805328">
            <a:off x="-1015057" y="3999537"/>
            <a:ext cx="1011395" cy="14939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solidFill>
              <a:schemeClr val="tx1"/>
            </a:solidFill>
            <a:miter lim="800000"/>
            <a:headEnd/>
            <a:tailEnd/>
          </a:ln>
        </p:spPr>
        <p:txBody>
          <a:bodyPr wrap="none" anchor="ctr">
            <a:prstTxWarp prst="textNoShape">
              <a:avLst/>
            </a:prstTxWarp>
          </a:bodyPr>
          <a:lstStyle/>
          <a:p>
            <a:endParaRPr lang="en-US"/>
          </a:p>
        </p:txBody>
      </p:sp>
      <p:sp>
        <p:nvSpPr>
          <p:cNvPr id="27" name="Rectangle 22"/>
          <p:cNvSpPr>
            <a:spLocks noChangeArrowheads="1"/>
          </p:cNvSpPr>
          <p:nvPr/>
        </p:nvSpPr>
        <p:spPr bwMode="auto">
          <a:xfrm>
            <a:off x="2685583" y="823912"/>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28" name="Text Box 23"/>
          <p:cNvSpPr txBox="1">
            <a:spLocks noChangeArrowheads="1"/>
          </p:cNvSpPr>
          <p:nvPr/>
        </p:nvSpPr>
        <p:spPr bwMode="auto">
          <a:xfrm>
            <a:off x="2737971" y="868362"/>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omic Sans MS" pitchFamily="-65" charset="0"/>
              </a:rPr>
              <a:t>LU</a:t>
            </a:r>
            <a:r>
              <a:rPr lang="en-US" dirty="0">
                <a:latin typeface="Symbol" pitchFamily="-65" charset="2"/>
              </a:rPr>
              <a:t> </a:t>
            </a:r>
            <a:r>
              <a:rPr lang="en-US" dirty="0">
                <a:latin typeface="Tahoma" pitchFamily="-65" charset="0"/>
              </a:rPr>
              <a:t>~ </a:t>
            </a:r>
            <a:r>
              <a:rPr lang="en-US" dirty="0" err="1">
                <a:solidFill>
                  <a:srgbClr val="FF0000"/>
                </a:solidFill>
                <a:latin typeface="Tahoma" pitchFamily="-65"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{F</a:t>
            </a:r>
            <a:r>
              <a:rPr lang="en-US" baseline="-25000" dirty="0">
                <a:latin typeface="Tahoma" pitchFamily="-65" charset="0"/>
              </a:rPr>
              <a:t>1</a:t>
            </a:r>
            <a:r>
              <a:rPr lang="en-US" b="1" i="1" dirty="0">
                <a:solidFill>
                  <a:srgbClr val="FF0000"/>
                </a:solidFill>
                <a:latin typeface="Times New Roman" pitchFamily="-65"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(F</a:t>
            </a:r>
            <a:r>
              <a:rPr lang="en-US" baseline="-25000" dirty="0">
                <a:latin typeface="Tahoma" pitchFamily="-65" charset="0"/>
              </a:rPr>
              <a:t>1</a:t>
            </a:r>
            <a:r>
              <a:rPr lang="en-US" dirty="0">
                <a:latin typeface="Tahoma" pitchFamily="-65" charset="0"/>
              </a:rPr>
              <a:t>+F</a:t>
            </a:r>
            <a:r>
              <a:rPr lang="en-US" baseline="-25000" dirty="0">
                <a:latin typeface="Tahoma" pitchFamily="-65" charset="0"/>
              </a:rPr>
              <a:t>2</a:t>
            </a:r>
            <a:r>
              <a:rPr lang="en-US" dirty="0">
                <a:latin typeface="Tahoma" pitchFamily="-65" charset="0"/>
              </a:rPr>
              <a:t>)</a:t>
            </a:r>
            <a:r>
              <a:rPr lang="en-US" b="1" i="1" dirty="0">
                <a:solidFill>
                  <a:srgbClr val="00C000"/>
                </a:solidFill>
                <a:latin typeface="Times New Roman" pitchFamily="-65" charset="0"/>
              </a:rPr>
              <a:t>H</a:t>
            </a:r>
            <a:r>
              <a:rPr lang="en-US" b="1" dirty="0">
                <a:solidFill>
                  <a:srgbClr val="0000FF"/>
                </a:solidFill>
                <a:latin typeface="Times New Roman" pitchFamily="-65" charset="0"/>
              </a:rPr>
              <a:t> </a:t>
            </a:r>
            <a:r>
              <a:rPr lang="en-US" dirty="0">
                <a:latin typeface="Tahoma" pitchFamily="-65" charset="0"/>
              </a:rPr>
              <a:t>+kF</a:t>
            </a:r>
            <a:r>
              <a:rPr lang="en-US" baseline="-25000" dirty="0">
                <a:latin typeface="Tahoma" pitchFamily="-65" charset="0"/>
              </a:rPr>
              <a:t>2</a:t>
            </a:r>
            <a:r>
              <a:rPr lang="en-US" b="1" i="1" dirty="0">
                <a:solidFill>
                  <a:srgbClr val="0000FF"/>
                </a:solidFill>
                <a:latin typeface="Times New Roman" pitchFamily="-65" charset="0"/>
              </a:rPr>
              <a:t>E</a:t>
            </a:r>
            <a:r>
              <a:rPr lang="en-US" dirty="0">
                <a:latin typeface="Tahoma" pitchFamily="-65" charset="0"/>
              </a:rPr>
              <a:t>}d</a:t>
            </a:r>
            <a:r>
              <a:rPr lang="en-US" dirty="0">
                <a:latin typeface="Tahoma" pitchFamily="-65" charset="0"/>
                <a:sym typeface="Symbol" pitchFamily="-65" charset="2"/>
              </a:rPr>
              <a:t></a:t>
            </a:r>
            <a:endParaRPr lang="en-US" dirty="0">
              <a:solidFill>
                <a:schemeClr val="tx2"/>
              </a:solidFill>
              <a:latin typeface="Tahoma" pitchFamily="-65" charset="0"/>
              <a:sym typeface="Symbol" pitchFamily="-65" charset="2"/>
            </a:endParaRPr>
          </a:p>
        </p:txBody>
      </p:sp>
      <p:sp>
        <p:nvSpPr>
          <p:cNvPr id="29" name="Rectangle 24"/>
          <p:cNvSpPr>
            <a:spLocks noChangeArrowheads="1"/>
          </p:cNvSpPr>
          <p:nvPr/>
        </p:nvSpPr>
        <p:spPr bwMode="auto">
          <a:xfrm>
            <a:off x="5614521" y="711200"/>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1125 0.01111 L 0.46337 -0.05625 " pathEditMode="relative" rAng="0" ptsTypes="AA">
                                      <p:cBhvr>
                                        <p:cTn id="8" dur="2000" fill="hold"/>
                                        <p:tgtEl>
                                          <p:spTgt spid="26"/>
                                        </p:tgtEl>
                                        <p:attrNameLst>
                                          <p:attrName>ppt_x</p:attrName>
                                          <p:attrName>ppt_y</p:attrName>
                                        </p:attrNameLst>
                                      </p:cBhvr>
                                      <p:rCtr x="288" y="-34"/>
                                    </p:animMotion>
                                  </p:childTnLst>
                                </p:cTn>
                              </p:par>
                            </p:childTnLst>
                          </p:cTn>
                        </p:par>
                        <p:par>
                          <p:cTn id="9" fill="hold">
                            <p:stCondLst>
                              <p:cond delay="2000"/>
                            </p:stCondLst>
                            <p:childTnLst>
                              <p:par>
                                <p:cTn id="10" presetID="10" presetClass="exit" presetSubtype="0" fill="hold" grpId="2" nodeType="afterEffect">
                                  <p:stCondLst>
                                    <p:cond delay="0"/>
                                  </p:stCondLst>
                                  <p:childTnLst>
                                    <p:animEffect transition="out" filter="fade">
                                      <p:cBhvr>
                                        <p:cTn id="11" dur="2000"/>
                                        <p:tgtEl>
                                          <p:spTgt spid="26"/>
                                        </p:tgtEl>
                                      </p:cBhvr>
                                    </p:animEffect>
                                    <p:set>
                                      <p:cBhvr>
                                        <p:cTn id="12"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 name="Rectangle 1026"/>
          <p:cNvSpPr txBox="1">
            <a:spLocks noChangeArrowheads="1"/>
          </p:cNvSpPr>
          <p:nvPr/>
        </p:nvSpPr>
        <p:spPr bwMode="auto">
          <a:xfrm>
            <a:off x="12700" y="0"/>
            <a:ext cx="9131300" cy="685800"/>
          </a:xfrm>
          <a:prstGeom prst="rect">
            <a:avLst/>
          </a:prstGeom>
          <a:noFill/>
          <a:ln w="9525">
            <a:noFill/>
            <a:miter lim="800000"/>
            <a:headEnd/>
            <a:tailEnd/>
          </a:ln>
        </p:spPr>
        <p:txBody>
          <a:bodyPr anchor="ctr">
            <a:prstTxWarp prst="textNoShape">
              <a:avLst/>
            </a:prstTxWarp>
          </a:bodyPr>
          <a:lstStyle/>
          <a:p>
            <a:pPr algn="ctr">
              <a:lnSpc>
                <a:spcPct val="90000"/>
              </a:lnSpc>
            </a:pPr>
            <a:r>
              <a:rPr lang="fr-FR" sz="3600" b="1" dirty="0" smtClean="0">
                <a:solidFill>
                  <a:srgbClr val="00C000"/>
                </a:solidFill>
                <a:latin typeface="Calibri"/>
                <a:ea typeface="Tahoma" charset="0"/>
                <a:cs typeface="Calibri"/>
              </a:rPr>
              <a:t>A</a:t>
            </a:r>
            <a:r>
              <a:rPr lang="fr-FR" sz="3600" b="1" baseline="-25000" dirty="0" smtClean="0">
                <a:solidFill>
                  <a:srgbClr val="00C000"/>
                </a:solidFill>
                <a:latin typeface="Calibri"/>
                <a:ea typeface="Tahoma" charset="0"/>
                <a:cs typeface="Calibri"/>
              </a:rPr>
              <a:t>UL </a:t>
            </a:r>
            <a:r>
              <a:rPr lang="fr-FR" sz="3600" b="1" dirty="0" smtClean="0">
                <a:solidFill>
                  <a:srgbClr val="000090"/>
                </a:solidFill>
                <a:latin typeface="Calibri"/>
                <a:ea typeface="Tahoma" charset="0"/>
                <a:cs typeface="Calibri"/>
              </a:rPr>
              <a:t>projections for </a:t>
            </a:r>
            <a:r>
              <a:rPr lang="fr-FR" sz="3600" b="1" dirty="0" smtClean="0">
                <a:solidFill>
                  <a:srgbClr val="2D2D8A"/>
                </a:solidFill>
                <a:latin typeface="Calibri"/>
                <a:ea typeface="Tahoma" charset="0"/>
                <a:cs typeface="Calibri"/>
              </a:rPr>
              <a:t>protons</a:t>
            </a:r>
            <a:endParaRPr lang="fr-FR" sz="3600" b="1" dirty="0">
              <a:solidFill>
                <a:srgbClr val="2D2D8A"/>
              </a:solidFill>
              <a:latin typeface="Calibri"/>
              <a:ea typeface="Tahoma" charset="0"/>
              <a:cs typeface="Calibri"/>
            </a:endParaRPr>
          </a:p>
        </p:txBody>
      </p:sp>
      <p:pic>
        <p:nvPicPr>
          <p:cNvPr id="12" name="Picture 11"/>
          <p:cNvPicPr>
            <a:picLocks noChangeAspect="1"/>
          </p:cNvPicPr>
          <p:nvPr/>
        </p:nvPicPr>
        <p:blipFill>
          <a:blip r:embed="rId3"/>
          <a:srcRect l="11047" t="6345" r="10393" b="50846"/>
          <a:stretch>
            <a:fillRect/>
          </a:stretch>
        </p:blipFill>
        <p:spPr>
          <a:xfrm>
            <a:off x="3287105" y="1188352"/>
            <a:ext cx="5657942" cy="5156200"/>
          </a:xfrm>
          <a:prstGeom prst="rect">
            <a:avLst/>
          </a:prstGeom>
        </p:spPr>
      </p:pic>
      <p:sp>
        <p:nvSpPr>
          <p:cNvPr id="14" name="Rectangle 9"/>
          <p:cNvSpPr>
            <a:spLocks noChangeArrowheads="1"/>
          </p:cNvSpPr>
          <p:nvPr/>
        </p:nvSpPr>
        <p:spPr bwMode="auto">
          <a:xfrm>
            <a:off x="4305142" y="1840376"/>
            <a:ext cx="673629" cy="667121"/>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15" name="Text Box 10"/>
          <p:cNvSpPr txBox="1">
            <a:spLocks noChangeArrowheads="1"/>
          </p:cNvSpPr>
          <p:nvPr/>
        </p:nvSpPr>
        <p:spPr bwMode="auto">
          <a:xfrm>
            <a:off x="4305142" y="1874244"/>
            <a:ext cx="673629" cy="461665"/>
          </a:xfrm>
          <a:prstGeom prst="rect">
            <a:avLst/>
          </a:prstGeom>
          <a:noFill/>
          <a:ln w="9525">
            <a:noFill/>
            <a:miter lim="800000"/>
            <a:headEnd/>
            <a:tailEnd/>
          </a:ln>
        </p:spPr>
        <p:txBody>
          <a:bodyPr wrap="square">
            <a:prstTxWarp prst="textNoShape">
              <a:avLst/>
            </a:prstTxWarp>
            <a:spAutoFit/>
          </a:bodyPr>
          <a:lstStyle/>
          <a:p>
            <a:pPr algn="ctr"/>
            <a:r>
              <a:rPr lang="en-US" sz="2400" b="0" dirty="0" smtClean="0">
                <a:solidFill>
                  <a:srgbClr val="FF0000"/>
                </a:solidFill>
              </a:rPr>
              <a:t>A</a:t>
            </a:r>
            <a:r>
              <a:rPr lang="en-US" sz="2400" baseline="-25000" dirty="0" smtClean="0">
                <a:solidFill>
                  <a:srgbClr val="FF0000"/>
                </a:solidFill>
              </a:rPr>
              <a:t>U</a:t>
            </a:r>
            <a:r>
              <a:rPr lang="en-US" sz="2400" b="0" baseline="-25000" dirty="0" smtClean="0">
                <a:solidFill>
                  <a:srgbClr val="FF0000"/>
                </a:solidFill>
              </a:rPr>
              <a:t>L</a:t>
            </a:r>
            <a:endParaRPr lang="en-US" sz="2400" b="0" baseline="-25000" dirty="0">
              <a:solidFill>
                <a:srgbClr val="FF0000"/>
              </a:solidFill>
            </a:endParaRPr>
          </a:p>
        </p:txBody>
      </p:sp>
      <p:grpSp>
        <p:nvGrpSpPr>
          <p:cNvPr id="2" name="Group 18"/>
          <p:cNvGrpSpPr/>
          <p:nvPr/>
        </p:nvGrpSpPr>
        <p:grpSpPr>
          <a:xfrm>
            <a:off x="506435" y="771395"/>
            <a:ext cx="2185965" cy="584776"/>
            <a:chOff x="762000" y="914400"/>
            <a:chExt cx="2602870" cy="584776"/>
          </a:xfrm>
        </p:grpSpPr>
        <p:sp>
          <p:nvSpPr>
            <p:cNvPr id="19" name="Text Box 7"/>
            <p:cNvSpPr txBox="1">
              <a:spLocks noChangeArrowheads="1"/>
            </p:cNvSpPr>
            <p:nvPr/>
          </p:nvSpPr>
          <p:spPr bwMode="auto">
            <a:xfrm>
              <a:off x="762000" y="914400"/>
              <a:ext cx="2602870" cy="58477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3200" b="1" dirty="0" err="1">
                  <a:solidFill>
                    <a:srgbClr val="FF0000"/>
                  </a:solidFill>
                  <a:latin typeface="Times New Roman"/>
                  <a:cs typeface="Times New Roman"/>
                </a:rPr>
                <a:t>e</a:t>
              </a:r>
              <a:r>
                <a:rPr lang="en-US" sz="3200" b="1" dirty="0">
                  <a:solidFill>
                    <a:srgbClr val="FF0000"/>
                  </a:solidFill>
                  <a:latin typeface="Times New Roman"/>
                  <a:cs typeface="Times New Roman"/>
                </a:rPr>
                <a:t> </a:t>
              </a:r>
              <a:r>
                <a:rPr lang="en-US" sz="3200" b="1" dirty="0" err="1" smtClean="0">
                  <a:solidFill>
                    <a:srgbClr val="FF0000"/>
                  </a:solidFill>
                  <a:latin typeface="Times New Roman"/>
                  <a:cs typeface="Times New Roman"/>
                </a:rPr>
                <a:t>p</a:t>
              </a:r>
              <a:r>
                <a:rPr lang="en-US" sz="3200" b="1" dirty="0" smtClean="0">
                  <a:solidFill>
                    <a:srgbClr val="FF0000"/>
                  </a:solidFill>
                  <a:latin typeface="Times New Roman"/>
                  <a:cs typeface="Times New Roman"/>
                </a:rPr>
                <a:t>      </a:t>
              </a:r>
              <a:r>
                <a:rPr lang="en-US" sz="3200" b="1" dirty="0" err="1" smtClean="0">
                  <a:solidFill>
                    <a:srgbClr val="FF0000"/>
                  </a:solidFill>
                  <a:latin typeface="Times New Roman"/>
                  <a:cs typeface="Times New Roman"/>
                </a:rPr>
                <a:t>epγ</a:t>
              </a:r>
              <a:endParaRPr lang="en-US" sz="3200" b="1" dirty="0">
                <a:solidFill>
                  <a:schemeClr val="bg2"/>
                </a:solidFill>
                <a:latin typeface="Times New Roman"/>
                <a:cs typeface="Times New Roman"/>
              </a:endParaRPr>
            </a:p>
          </p:txBody>
        </p:sp>
        <p:sp>
          <p:nvSpPr>
            <p:cNvPr id="20" name="Line 8"/>
            <p:cNvSpPr>
              <a:spLocks noChangeShapeType="1"/>
            </p:cNvSpPr>
            <p:nvPr/>
          </p:nvSpPr>
          <p:spPr bwMode="auto">
            <a:xfrm>
              <a:off x="1558560" y="1260475"/>
              <a:ext cx="457200" cy="0"/>
            </a:xfrm>
            <a:prstGeom prst="line">
              <a:avLst/>
            </a:prstGeom>
            <a:noFill/>
            <a:ln w="28575" cap="flat" cmpd="sng" algn="ctr">
              <a:solidFill>
                <a:srgbClr val="FF0000"/>
              </a:solidFill>
              <a:prstDash val="solid"/>
              <a:miter lim="800000"/>
              <a:headEnd type="none" w="med" len="med"/>
              <a:tailEnd type="arrow" w="med" len="med"/>
            </a:ln>
          </p:spPr>
          <p:txBody>
            <a:bodyPr wrap="none" anchor="ctr">
              <a:prstTxWarp prst="textNoShape">
                <a:avLst/>
              </a:prstTxWarp>
            </a:bodyPr>
            <a:lstStyle/>
            <a:p>
              <a:endParaRPr lang="en-US"/>
            </a:p>
          </p:txBody>
        </p:sp>
        <p:sp>
          <p:nvSpPr>
            <p:cNvPr id="21" name="Line 9"/>
            <p:cNvSpPr>
              <a:spLocks noChangeShapeType="1"/>
            </p:cNvSpPr>
            <p:nvPr/>
          </p:nvSpPr>
          <p:spPr bwMode="auto">
            <a:xfrm>
              <a:off x="1216391" y="1104900"/>
              <a:ext cx="228600" cy="0"/>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23" name="Text Box 23"/>
          <p:cNvSpPr txBox="1">
            <a:spLocks noChangeArrowheads="1"/>
          </p:cNvSpPr>
          <p:nvPr/>
        </p:nvSpPr>
        <p:spPr bwMode="auto">
          <a:xfrm>
            <a:off x="5347952" y="1831924"/>
            <a:ext cx="1584325" cy="738664"/>
          </a:xfrm>
          <a:prstGeom prst="rect">
            <a:avLst/>
          </a:prstGeom>
          <a:solidFill>
            <a:schemeClr val="bg1"/>
          </a:solidFill>
          <a:ln w="19050" cap="flat" cmpd="sng" algn="ctr">
            <a:solidFill>
              <a:schemeClr val="tx1"/>
            </a:solidFill>
            <a:prstDash val="solid"/>
            <a:miter lim="800000"/>
            <a:headEnd type="none" w="med" len="med"/>
            <a:tailEnd type="none" w="med" len="med"/>
          </a:ln>
        </p:spPr>
        <p:txBody>
          <a:bodyPr>
            <a:prstTxWarp prst="textNoShape">
              <a:avLst/>
            </a:prstTxWarp>
            <a:spAutoFit/>
          </a:bodyPr>
          <a:lstStyle/>
          <a:p>
            <a:pPr algn="l" eaLnBrk="0" hangingPunct="0"/>
            <a:r>
              <a:rPr lang="en-US" sz="1400" b="0" dirty="0">
                <a:solidFill>
                  <a:srgbClr val="FF0000"/>
                </a:solidFill>
                <a:latin typeface="Arial" pitchFamily="-109" charset="0"/>
              </a:rPr>
              <a:t>L =</a:t>
            </a:r>
            <a:r>
              <a:rPr lang="en-US" sz="1400" b="0" dirty="0" smtClean="0">
                <a:solidFill>
                  <a:srgbClr val="FF0000"/>
                </a:solidFill>
                <a:latin typeface="Arial" pitchFamily="-109" charset="0"/>
              </a:rPr>
              <a:t> 1x10</a:t>
            </a:r>
            <a:r>
              <a:rPr lang="en-US" sz="1400" b="0" baseline="30000" dirty="0" smtClean="0">
                <a:solidFill>
                  <a:srgbClr val="FF0000"/>
                </a:solidFill>
                <a:latin typeface="Arial" pitchFamily="-109" charset="0"/>
              </a:rPr>
              <a:t>35 </a:t>
            </a:r>
            <a:r>
              <a:rPr lang="en-US" sz="1400" b="0" dirty="0">
                <a:solidFill>
                  <a:srgbClr val="FF0000"/>
                </a:solidFill>
                <a:latin typeface="Arial" pitchFamily="-109" charset="0"/>
              </a:rPr>
              <a:t>cm</a:t>
            </a:r>
            <a:r>
              <a:rPr lang="en-US" sz="1400" b="0" baseline="30000" dirty="0">
                <a:solidFill>
                  <a:srgbClr val="FF0000"/>
                </a:solidFill>
                <a:latin typeface="Arial" pitchFamily="-109" charset="0"/>
              </a:rPr>
              <a:t>-2</a:t>
            </a:r>
            <a:r>
              <a:rPr lang="en-US" sz="1400" b="0" dirty="0">
                <a:solidFill>
                  <a:srgbClr val="FF0000"/>
                </a:solidFill>
                <a:latin typeface="Arial" pitchFamily="-109" charset="0"/>
              </a:rPr>
              <a:t>s</a:t>
            </a:r>
            <a:r>
              <a:rPr lang="en-US" sz="1400" b="0" baseline="30000" dirty="0">
                <a:solidFill>
                  <a:srgbClr val="FF0000"/>
                </a:solidFill>
                <a:latin typeface="Arial" pitchFamily="-109" charset="0"/>
              </a:rPr>
              <a:t>-1</a:t>
            </a:r>
          </a:p>
          <a:p>
            <a:pPr algn="l" eaLnBrk="0" hangingPunct="0">
              <a:buFont typeface="Symbol" pitchFamily="-109" charset="2"/>
              <a:buNone/>
            </a:pPr>
            <a:r>
              <a:rPr lang="en-US" sz="1400" b="0" dirty="0">
                <a:solidFill>
                  <a:srgbClr val="FF0000"/>
                </a:solidFill>
                <a:latin typeface="Arial" pitchFamily="-109" charset="0"/>
              </a:rPr>
              <a:t>T =</a:t>
            </a:r>
            <a:r>
              <a:rPr lang="en-US" sz="1400" b="0" dirty="0" smtClean="0">
                <a:solidFill>
                  <a:srgbClr val="FF0000"/>
                </a:solidFill>
                <a:latin typeface="Arial" pitchFamily="-109" charset="0"/>
              </a:rPr>
              <a:t> 2000 </a:t>
            </a:r>
            <a:r>
              <a:rPr lang="en-US" sz="1400" b="0" dirty="0">
                <a:solidFill>
                  <a:srgbClr val="FF0000"/>
                </a:solidFill>
                <a:latin typeface="Arial" pitchFamily="-109" charset="0"/>
              </a:rPr>
              <a:t>hrs</a:t>
            </a:r>
            <a:endParaRPr lang="en-US" sz="1400" b="0" dirty="0" smtClean="0">
              <a:solidFill>
                <a:srgbClr val="FF0000"/>
              </a:solidFill>
              <a:latin typeface="Arial" pitchFamily="-109" charset="0"/>
            </a:endParaRPr>
          </a:p>
          <a:p>
            <a:pPr algn="l" eaLnBrk="0" hangingPunct="0"/>
            <a:r>
              <a:rPr lang="en-US" sz="1400" b="0" dirty="0" smtClean="0">
                <a:solidFill>
                  <a:srgbClr val="FF0000"/>
                </a:solidFill>
                <a:latin typeface="Symbol" pitchFamily="-109" charset="2"/>
              </a:rPr>
              <a:t>D</a:t>
            </a:r>
            <a:r>
              <a:rPr lang="en-US" sz="1400" b="0" dirty="0" smtClean="0">
                <a:solidFill>
                  <a:srgbClr val="FF0000"/>
                </a:solidFill>
                <a:latin typeface="Arial" pitchFamily="-109" charset="0"/>
              </a:rPr>
              <a:t>x </a:t>
            </a:r>
            <a:r>
              <a:rPr lang="en-US" sz="1400" b="0" dirty="0">
                <a:solidFill>
                  <a:srgbClr val="FF0000"/>
                </a:solidFill>
                <a:latin typeface="Arial" pitchFamily="-109" charset="0"/>
              </a:rPr>
              <a:t>= 0.05</a:t>
            </a:r>
          </a:p>
        </p:txBody>
      </p:sp>
      <p:pic>
        <p:nvPicPr>
          <p:cNvPr id="29" name="Picture 11"/>
          <p:cNvPicPr>
            <a:picLocks noChangeAspect="1"/>
          </p:cNvPicPr>
          <p:nvPr/>
        </p:nvPicPr>
        <p:blipFill>
          <a:blip r:embed="rId4"/>
          <a:srcRect l="5376" t="34451" b="18176"/>
          <a:stretch>
            <a:fillRect/>
          </a:stretch>
        </p:blipFill>
        <p:spPr bwMode="auto">
          <a:xfrm rot="4570667">
            <a:off x="-855046" y="3008252"/>
            <a:ext cx="4808031" cy="1803012"/>
          </a:xfrm>
          <a:prstGeom prst="rect">
            <a:avLst/>
          </a:prstGeom>
          <a:noFill/>
          <a:ln w="9525">
            <a:noFill/>
            <a:miter lim="800000"/>
            <a:headEnd/>
            <a:tailEnd/>
          </a:ln>
        </p:spPr>
      </p:pic>
      <p:sp>
        <p:nvSpPr>
          <p:cNvPr id="24" name="TextBox 23"/>
          <p:cNvSpPr txBox="1"/>
          <p:nvPr/>
        </p:nvSpPr>
        <p:spPr>
          <a:xfrm>
            <a:off x="1214095" y="1772644"/>
            <a:ext cx="1766781" cy="923330"/>
          </a:xfrm>
          <a:prstGeom prst="rect">
            <a:avLst/>
          </a:prstGeom>
          <a:noFill/>
          <a:ln>
            <a:solidFill>
              <a:srgbClr val="FF0000"/>
            </a:solidFill>
          </a:ln>
        </p:spPr>
        <p:txBody>
          <a:bodyPr wrap="square" rtlCol="0">
            <a:spAutoFit/>
          </a:bodyPr>
          <a:lstStyle/>
          <a:p>
            <a:r>
              <a:rPr lang="en-US" dirty="0" smtClean="0"/>
              <a:t>Dynamically polarized target NH</a:t>
            </a:r>
            <a:r>
              <a:rPr lang="en-US" baseline="-25000" dirty="0" smtClean="0"/>
              <a:t>3</a:t>
            </a:r>
            <a:r>
              <a:rPr lang="en-US" dirty="0" smtClean="0"/>
              <a:t>, ND</a:t>
            </a:r>
            <a:r>
              <a:rPr lang="en-US" baseline="-25000" dirty="0" smtClean="0"/>
              <a:t>3</a:t>
            </a:r>
            <a:endParaRPr lang="en-US" baseline="-25000" dirty="0"/>
          </a:p>
        </p:txBody>
      </p:sp>
      <p:sp>
        <p:nvSpPr>
          <p:cNvPr id="25" name="TextBox 24"/>
          <p:cNvSpPr txBox="1"/>
          <p:nvPr/>
        </p:nvSpPr>
        <p:spPr>
          <a:xfrm>
            <a:off x="3867150" y="2918759"/>
            <a:ext cx="1111621" cy="307777"/>
          </a:xfrm>
          <a:prstGeom prst="rect">
            <a:avLst/>
          </a:prstGeom>
          <a:solidFill>
            <a:schemeClr val="bg1"/>
          </a:solidFill>
          <a:ln>
            <a:solidFill>
              <a:srgbClr val="000000"/>
            </a:solidFill>
          </a:ln>
        </p:spPr>
        <p:txBody>
          <a:bodyPr wrap="square" rtlCol="0">
            <a:spAutoFit/>
          </a:bodyPr>
          <a:lstStyle/>
          <a:p>
            <a:r>
              <a:rPr lang="en-US" sz="1400" dirty="0" smtClean="0">
                <a:latin typeface="Calibri"/>
                <a:cs typeface="Calibri"/>
              </a:rPr>
              <a:t> E12-06-119</a:t>
            </a:r>
          </a:p>
        </p:txBody>
      </p:sp>
      <p:sp>
        <p:nvSpPr>
          <p:cNvPr id="35" name="Rectangle 35"/>
          <p:cNvSpPr>
            <a:spLocks noChangeArrowheads="1"/>
          </p:cNvSpPr>
          <p:nvPr/>
        </p:nvSpPr>
        <p:spPr bwMode="auto">
          <a:xfrm>
            <a:off x="3376635" y="817563"/>
            <a:ext cx="5334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36" name="Text Box 36"/>
          <p:cNvSpPr txBox="1">
            <a:spLocks noChangeArrowheads="1"/>
          </p:cNvSpPr>
          <p:nvPr/>
        </p:nvSpPr>
        <p:spPr bwMode="auto">
          <a:xfrm>
            <a:off x="3440135" y="944563"/>
            <a:ext cx="5334000" cy="369888"/>
          </a:xfrm>
          <a:prstGeom prst="rect">
            <a:avLst/>
          </a:prstGeom>
          <a:noFill/>
          <a:ln w="9525">
            <a:noFill/>
            <a:miter lim="800000"/>
            <a:headEnd/>
            <a:tailEnd/>
          </a:ln>
        </p:spPr>
        <p:txBody>
          <a:bodyPr>
            <a:prstTxWarp prst="textNoShape">
              <a:avLst/>
            </a:prstTxWarp>
            <a:spAutoFit/>
          </a:bodyPr>
          <a:lstStyle/>
          <a:p>
            <a:pPr eaLnBrk="1" hangingPunct="1">
              <a:defRPr/>
            </a:pPr>
            <a:r>
              <a:rPr lang="en-US" dirty="0">
                <a:effectLst>
                  <a:outerShdw blurRad="38100" dist="38100" dir="2700000" algn="tl">
                    <a:srgbClr val="000000"/>
                  </a:outerShdw>
                </a:effectLst>
                <a:latin typeface="Symbol" charset="2"/>
                <a:sym typeface="Symbol" charset="2"/>
              </a:rPr>
              <a:t></a:t>
            </a:r>
            <a:r>
              <a:rPr lang="en-US" dirty="0">
                <a:latin typeface="Symbol" charset="2"/>
                <a:sym typeface="Symbol" charset="2"/>
              </a:rPr>
              <a:t></a:t>
            </a:r>
            <a:r>
              <a:rPr lang="en-US" baseline="-25000" dirty="0">
                <a:latin typeface="Comic Sans MS" charset="0"/>
              </a:rPr>
              <a:t>UL</a:t>
            </a:r>
            <a:r>
              <a:rPr lang="en-US" dirty="0">
                <a:latin typeface="Symbol" charset="2"/>
              </a:rPr>
              <a:t> </a:t>
            </a:r>
            <a:r>
              <a:rPr lang="en-US" dirty="0">
                <a:latin typeface="Tahoma" charset="0"/>
              </a:rPr>
              <a:t>~</a:t>
            </a:r>
            <a:r>
              <a:rPr lang="en-US" dirty="0">
                <a:solidFill>
                  <a:schemeClr val="tx2"/>
                </a:solidFill>
                <a:latin typeface="Tahoma" charset="0"/>
              </a:rPr>
              <a:t> </a:t>
            </a:r>
            <a:r>
              <a:rPr lang="en-US" dirty="0" err="1">
                <a:solidFill>
                  <a:srgbClr val="FF0000"/>
                </a:solidFill>
                <a:latin typeface="Tahoma" charset="0"/>
              </a:rPr>
              <a:t>sin</a:t>
            </a:r>
            <a:r>
              <a:rPr lang="en-US" dirty="0" err="1">
                <a:solidFill>
                  <a:srgbClr val="FF0000"/>
                </a:solidFill>
                <a:latin typeface="Tahoma" charset="0"/>
                <a:sym typeface="Symbol" charset="2"/>
              </a:rPr>
              <a:t></a:t>
            </a:r>
            <a:r>
              <a:rPr lang="en-US" dirty="0">
                <a:latin typeface="Tahoma" charset="0"/>
              </a:rPr>
              <a:t> {F</a:t>
            </a:r>
            <a:r>
              <a:rPr lang="en-US" baseline="-25000" dirty="0">
                <a:latin typeface="Tahoma" charset="0"/>
              </a:rPr>
              <a:t>1</a:t>
            </a:r>
            <a:r>
              <a:rPr lang="en-US" b="1" i="1" dirty="0">
                <a:solidFill>
                  <a:srgbClr val="00C000"/>
                </a:solidFill>
                <a:latin typeface="Times New Roman" charset="0"/>
              </a:rPr>
              <a:t>H</a:t>
            </a:r>
            <a:r>
              <a:rPr lang="en-US" dirty="0">
                <a:latin typeface="Tahoma" charset="0"/>
              </a:rPr>
              <a:t>+</a:t>
            </a:r>
            <a:r>
              <a:rPr lang="el-GR" dirty="0">
                <a:latin typeface="Lucida Grande" charset="0"/>
              </a:rPr>
              <a:t>ξ</a:t>
            </a:r>
            <a:r>
              <a:rPr lang="en-US" dirty="0">
                <a:latin typeface="Tahoma" charset="0"/>
              </a:rPr>
              <a:t>(F</a:t>
            </a:r>
            <a:r>
              <a:rPr lang="en-US" baseline="-25000" dirty="0">
                <a:latin typeface="Tahoma" charset="0"/>
              </a:rPr>
              <a:t>1</a:t>
            </a:r>
            <a:r>
              <a:rPr lang="en-US" dirty="0">
                <a:latin typeface="Tahoma" charset="0"/>
              </a:rPr>
              <a:t>+F</a:t>
            </a:r>
            <a:r>
              <a:rPr lang="en-US" baseline="-25000" dirty="0">
                <a:latin typeface="Tahoma" charset="0"/>
              </a:rPr>
              <a:t>2</a:t>
            </a:r>
            <a:r>
              <a:rPr lang="en-US" dirty="0">
                <a:latin typeface="Tahoma" charset="0"/>
              </a:rPr>
              <a:t>)(</a:t>
            </a:r>
            <a:r>
              <a:rPr lang="en-US" b="1" i="1" dirty="0">
                <a:solidFill>
                  <a:srgbClr val="FF0000"/>
                </a:solidFill>
                <a:latin typeface="Times New Roman" charset="0"/>
              </a:rPr>
              <a:t>H</a:t>
            </a:r>
            <a:r>
              <a:rPr lang="en-US" b="1" dirty="0">
                <a:solidFill>
                  <a:srgbClr val="2D2D8A"/>
                </a:solidFill>
                <a:latin typeface="Times New Roman" charset="0"/>
              </a:rPr>
              <a:t> </a:t>
            </a:r>
            <a:r>
              <a:rPr lang="en-US" dirty="0">
                <a:latin typeface="Tahoma" charset="0"/>
              </a:rPr>
              <a:t>+</a:t>
            </a:r>
            <a:r>
              <a:rPr lang="el-GR" dirty="0">
                <a:latin typeface="Lucida Grande" charset="0"/>
              </a:rPr>
              <a:t>ξ</a:t>
            </a:r>
            <a:r>
              <a:rPr lang="en-US" dirty="0">
                <a:latin typeface="Tahoma" charset="0"/>
              </a:rPr>
              <a:t>/(1+</a:t>
            </a:r>
            <a:r>
              <a:rPr lang="el-GR" dirty="0">
                <a:latin typeface="Lucida Grande" charset="0"/>
              </a:rPr>
              <a:t>ξ</a:t>
            </a:r>
            <a:r>
              <a:rPr lang="en-US" dirty="0">
                <a:latin typeface="Tahoma" charset="0"/>
              </a:rPr>
              <a:t>)</a:t>
            </a:r>
            <a:r>
              <a:rPr lang="en-US" b="1" i="1" dirty="0" err="1">
                <a:solidFill>
                  <a:srgbClr val="0000FF"/>
                </a:solidFill>
                <a:latin typeface="Times New Roman" charset="0"/>
              </a:rPr>
              <a:t>E</a:t>
            </a:r>
            <a:r>
              <a:rPr lang="en-US" dirty="0" err="1" smtClean="0">
                <a:latin typeface="Times New Roman" charset="0"/>
              </a:rPr>
              <a:t>)</a:t>
            </a:r>
            <a:r>
              <a:rPr lang="en-US" dirty="0" err="1" smtClean="0">
                <a:latin typeface="Tahoma" charset="0"/>
              </a:rPr>
              <a:t>}</a:t>
            </a:r>
            <a:r>
              <a:rPr lang="en-US" dirty="0" err="1">
                <a:latin typeface="Tahoma" charset="0"/>
              </a:rPr>
              <a:t>d</a:t>
            </a:r>
            <a:r>
              <a:rPr lang="en-US" dirty="0" err="1">
                <a:latin typeface="Tahoma" charset="0"/>
                <a:sym typeface="Symbol" charset="2"/>
              </a:rPr>
              <a:t></a:t>
            </a:r>
            <a:endParaRPr lang="en-US" dirty="0">
              <a:solidFill>
                <a:schemeClr val="tx2"/>
              </a:solidFill>
              <a:latin typeface="Tahoma" charset="0"/>
              <a:sym typeface="Symbol" charset="2"/>
            </a:endParaRPr>
          </a:p>
        </p:txBody>
      </p:sp>
      <p:sp>
        <p:nvSpPr>
          <p:cNvPr id="37" name="Rectangle 37"/>
          <p:cNvSpPr>
            <a:spLocks noChangeArrowheads="1"/>
          </p:cNvSpPr>
          <p:nvPr/>
        </p:nvSpPr>
        <p:spPr bwMode="auto">
          <a:xfrm>
            <a:off x="4980010" y="787400"/>
            <a:ext cx="314325" cy="369888"/>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00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
        <p:nvSpPr>
          <p:cNvPr id="40" name="Rectangle 41"/>
          <p:cNvSpPr>
            <a:spLocks noChangeArrowheads="1"/>
          </p:cNvSpPr>
          <p:nvPr/>
        </p:nvSpPr>
        <p:spPr bwMode="auto">
          <a:xfrm>
            <a:off x="10190185" y="982663"/>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0C000"/>
                </a:solidFill>
                <a:latin typeface="Times New Roman" charset="0"/>
              </a:rPr>
              <a:t>~</a:t>
            </a:r>
            <a:endParaRPr lang="en-US" sz="2800" b="1" dirty="0">
              <a:solidFill>
                <a:srgbClr val="00C000"/>
              </a:solidFill>
              <a:latin typeface="Tahoma" charset="0"/>
            </a:endParaRPr>
          </a:p>
        </p:txBody>
      </p:sp>
    </p:spTree>
  </p:cSld>
  <p:clrMapOvr>
    <a:masterClrMapping/>
  </p:clrMapOvr>
  <p:transition>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sz="3600" dirty="0" smtClean="0">
                <a:solidFill>
                  <a:srgbClr val="3366FF"/>
                </a:solidFill>
                <a:latin typeface="Calibri"/>
                <a:cs typeface="Calibri"/>
              </a:rPr>
              <a:t>A</a:t>
            </a:r>
            <a:r>
              <a:rPr lang="en-US" sz="3600" baseline="-25000" dirty="0" smtClean="0">
                <a:solidFill>
                  <a:srgbClr val="3366FF"/>
                </a:solidFill>
                <a:latin typeface="Calibri"/>
                <a:cs typeface="Calibri"/>
              </a:rPr>
              <a:t>UT</a:t>
            </a:r>
            <a:r>
              <a:rPr lang="en-US" sz="3600" dirty="0" smtClean="0">
                <a:solidFill>
                  <a:srgbClr val="3366FF"/>
                </a:solidFill>
                <a:latin typeface="Calibri"/>
                <a:cs typeface="Calibri"/>
              </a:rPr>
              <a:t> </a:t>
            </a:r>
            <a:r>
              <a:rPr lang="en-US" sz="3600" dirty="0" smtClean="0">
                <a:solidFill>
                  <a:srgbClr val="000090"/>
                </a:solidFill>
                <a:latin typeface="Calibri"/>
                <a:cs typeface="Calibri"/>
              </a:rPr>
              <a:t>projections  for 12GeV</a:t>
            </a:r>
            <a:endParaRPr lang="en-US" sz="3600" baseline="-25000" dirty="0">
              <a:solidFill>
                <a:srgbClr val="000090"/>
              </a:solidFill>
              <a:latin typeface="Calibri"/>
              <a:cs typeface="Calibri"/>
            </a:endParaRPr>
          </a:p>
        </p:txBody>
      </p:sp>
      <p:sp>
        <p:nvSpPr>
          <p:cNvPr id="35" name="TextBox 34"/>
          <p:cNvSpPr txBox="1"/>
          <p:nvPr/>
        </p:nvSpPr>
        <p:spPr>
          <a:xfrm>
            <a:off x="701143" y="6019284"/>
            <a:ext cx="8263510" cy="369332"/>
          </a:xfrm>
          <a:prstGeom prst="rect">
            <a:avLst/>
          </a:prstGeom>
          <a:noFill/>
          <a:ln>
            <a:solidFill>
              <a:srgbClr val="FF0000"/>
            </a:solidFill>
          </a:ln>
        </p:spPr>
        <p:txBody>
          <a:bodyPr wrap="square" rtlCol="0">
            <a:spAutoFit/>
          </a:bodyPr>
          <a:lstStyle/>
          <a:p>
            <a:r>
              <a:rPr lang="en-US" dirty="0" smtClean="0">
                <a:solidFill>
                  <a:srgbClr val="0000FF"/>
                </a:solidFill>
              </a:rPr>
              <a:t>A</a:t>
            </a:r>
            <a:r>
              <a:rPr lang="en-US" baseline="-25000" dirty="0" smtClean="0">
                <a:solidFill>
                  <a:srgbClr val="0000FF"/>
                </a:solidFill>
              </a:rPr>
              <a:t>UT</a:t>
            </a:r>
            <a:r>
              <a:rPr lang="en-US" dirty="0" smtClean="0"/>
              <a:t> and A</a:t>
            </a:r>
            <a:r>
              <a:rPr lang="en-US" baseline="-25000" dirty="0" smtClean="0"/>
              <a:t>LT</a:t>
            </a:r>
            <a:r>
              <a:rPr lang="en-US" dirty="0" smtClean="0"/>
              <a:t> are sensitive to the </a:t>
            </a:r>
            <a:r>
              <a:rPr lang="en-US" dirty="0" err="1" smtClean="0"/>
              <a:t>u</a:t>
            </a:r>
            <a:r>
              <a:rPr lang="en-US" dirty="0" smtClean="0"/>
              <a:t> and </a:t>
            </a:r>
            <a:r>
              <a:rPr lang="en-US" dirty="0" err="1" smtClean="0"/>
              <a:t>d</a:t>
            </a:r>
            <a:r>
              <a:rPr lang="en-US" dirty="0" smtClean="0"/>
              <a:t>-quark </a:t>
            </a:r>
            <a:r>
              <a:rPr lang="en-US" dirty="0" err="1" smtClean="0"/>
              <a:t>helicity</a:t>
            </a:r>
            <a:r>
              <a:rPr lang="en-US" dirty="0" smtClean="0"/>
              <a:t> content of the proton spin</a:t>
            </a:r>
            <a:endParaRPr lang="en-US" dirty="0"/>
          </a:p>
        </p:txBody>
      </p:sp>
      <p:pic>
        <p:nvPicPr>
          <p:cNvPr id="40" name="Picture 39"/>
          <p:cNvPicPr>
            <a:picLocks noChangeAspect="1"/>
          </p:cNvPicPr>
          <p:nvPr/>
        </p:nvPicPr>
        <p:blipFill>
          <a:blip r:embed="rId2"/>
          <a:srcRect l="15107" t="12041" r="14450" b="55070"/>
          <a:stretch>
            <a:fillRect/>
          </a:stretch>
        </p:blipFill>
        <p:spPr>
          <a:xfrm>
            <a:off x="6506109" y="629827"/>
            <a:ext cx="2548992" cy="1541873"/>
          </a:xfrm>
          <a:prstGeom prst="rect">
            <a:avLst/>
          </a:prstGeom>
        </p:spPr>
      </p:pic>
      <p:grpSp>
        <p:nvGrpSpPr>
          <p:cNvPr id="3" name="Group 23"/>
          <p:cNvGrpSpPr/>
          <p:nvPr/>
        </p:nvGrpSpPr>
        <p:grpSpPr>
          <a:xfrm>
            <a:off x="4214545" y="1934396"/>
            <a:ext cx="4421455" cy="4066252"/>
            <a:chOff x="4227245" y="1934396"/>
            <a:chExt cx="4421455" cy="4066252"/>
          </a:xfrm>
        </p:grpSpPr>
        <p:pic>
          <p:nvPicPr>
            <p:cNvPr id="46" name="Picture 45"/>
            <p:cNvPicPr>
              <a:picLocks noChangeAspect="1"/>
            </p:cNvPicPr>
            <p:nvPr/>
          </p:nvPicPr>
          <p:blipFill>
            <a:blip r:embed="rId3"/>
            <a:srcRect l="28852" t="36914" r="25000" b="39177"/>
            <a:stretch>
              <a:fillRect/>
            </a:stretch>
          </p:blipFill>
          <p:spPr>
            <a:xfrm>
              <a:off x="4303444" y="1984164"/>
              <a:ext cx="4345256" cy="4016484"/>
            </a:xfrm>
            <a:prstGeom prst="rect">
              <a:avLst/>
            </a:prstGeom>
          </p:spPr>
        </p:pic>
        <p:sp>
          <p:nvSpPr>
            <p:cNvPr id="49" name="Rectangle 48"/>
            <p:cNvSpPr/>
            <p:nvPr/>
          </p:nvSpPr>
          <p:spPr bwMode="auto">
            <a:xfrm>
              <a:off x="5109895" y="4724400"/>
              <a:ext cx="2442108" cy="559406"/>
            </a:xfrm>
            <a:prstGeom prst="rect">
              <a:avLst/>
            </a:prstGeom>
            <a:no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50" name="TextBox 49"/>
            <p:cNvSpPr txBox="1"/>
            <p:nvPr/>
          </p:nvSpPr>
          <p:spPr>
            <a:xfrm rot="16200000">
              <a:off x="4087025" y="2074616"/>
              <a:ext cx="557439" cy="276999"/>
            </a:xfrm>
            <a:prstGeom prst="rect">
              <a:avLst/>
            </a:prstGeom>
            <a:noFill/>
          </p:spPr>
          <p:txBody>
            <a:bodyPr wrap="none" rtlCol="0">
              <a:spAutoFit/>
            </a:bodyPr>
            <a:lstStyle/>
            <a:p>
              <a:r>
                <a:rPr lang="en-US" sz="1200" b="1" dirty="0" err="1" smtClean="0"/>
                <a:t>cos</a:t>
              </a:r>
              <a:r>
                <a:rPr lang="en-US" sz="1200" b="1" dirty="0" err="1" smtClean="0">
                  <a:latin typeface="Calibri"/>
                  <a:cs typeface="Calibri"/>
                </a:rPr>
                <a:t>φ</a:t>
              </a:r>
              <a:endParaRPr lang="en-US" sz="1200" b="1" dirty="0"/>
            </a:p>
          </p:txBody>
        </p:sp>
        <p:sp>
          <p:nvSpPr>
            <p:cNvPr id="18" name="TextBox 17"/>
            <p:cNvSpPr txBox="1"/>
            <p:nvPr/>
          </p:nvSpPr>
          <p:spPr>
            <a:xfrm>
              <a:off x="7171477" y="2208070"/>
              <a:ext cx="979491" cy="461665"/>
            </a:xfrm>
            <a:prstGeom prst="rect">
              <a:avLst/>
            </a:prstGeom>
            <a:solidFill>
              <a:schemeClr val="bg1"/>
            </a:solidFill>
            <a:ln>
              <a:solidFill>
                <a:schemeClr val="tx1"/>
              </a:solidFill>
            </a:ln>
          </p:spPr>
          <p:txBody>
            <a:bodyPr wrap="square" rtlCol="0">
              <a:spAutoFit/>
            </a:bodyPr>
            <a:lstStyle/>
            <a:p>
              <a:r>
                <a:rPr lang="en-US" sz="1200" dirty="0" smtClean="0">
                  <a:latin typeface="Calibri"/>
                  <a:cs typeface="Calibri"/>
                </a:rPr>
                <a:t>x=0.25</a:t>
              </a:r>
            </a:p>
            <a:p>
              <a:r>
                <a:rPr lang="en-US" sz="1200" dirty="0" smtClean="0">
                  <a:latin typeface="Calibri"/>
                  <a:cs typeface="Calibri"/>
                </a:rPr>
                <a:t>Q</a:t>
              </a:r>
              <a:r>
                <a:rPr lang="en-US" sz="1200" baseline="30000" dirty="0" smtClean="0">
                  <a:latin typeface="Calibri"/>
                  <a:cs typeface="Calibri"/>
                </a:rPr>
                <a:t>2</a:t>
              </a:r>
              <a:r>
                <a:rPr lang="en-US" sz="1200" dirty="0" smtClean="0">
                  <a:latin typeface="Calibri"/>
                  <a:cs typeface="Calibri"/>
                </a:rPr>
                <a:t>=2 GeV</a:t>
              </a:r>
              <a:r>
                <a:rPr lang="en-US" sz="1200" baseline="30000" dirty="0" smtClean="0">
                  <a:latin typeface="Calibri"/>
                  <a:cs typeface="Calibri"/>
                </a:rPr>
                <a:t>2</a:t>
              </a:r>
              <a:endParaRPr lang="en-US" sz="1200" baseline="30000" dirty="0">
                <a:latin typeface="Calibri"/>
                <a:cs typeface="Calibri"/>
              </a:endParaRPr>
            </a:p>
          </p:txBody>
        </p:sp>
      </p:grpSp>
      <p:pic>
        <p:nvPicPr>
          <p:cNvPr id="14" name="Picture 13"/>
          <p:cNvPicPr>
            <a:picLocks noChangeAspect="1"/>
          </p:cNvPicPr>
          <p:nvPr/>
        </p:nvPicPr>
        <p:blipFill>
          <a:blip r:embed="rId4"/>
          <a:stretch>
            <a:fillRect/>
          </a:stretch>
        </p:blipFill>
        <p:spPr>
          <a:xfrm>
            <a:off x="701143" y="1548884"/>
            <a:ext cx="3068629" cy="4445000"/>
          </a:xfrm>
          <a:prstGeom prst="rect">
            <a:avLst/>
          </a:prstGeom>
        </p:spPr>
      </p:pic>
      <p:grpSp>
        <p:nvGrpSpPr>
          <p:cNvPr id="4" name="Group 55"/>
          <p:cNvGrpSpPr>
            <a:grpSpLocks/>
          </p:cNvGrpSpPr>
          <p:nvPr/>
        </p:nvGrpSpPr>
        <p:grpSpPr bwMode="auto">
          <a:xfrm>
            <a:off x="2418120" y="832522"/>
            <a:ext cx="4052547" cy="533400"/>
            <a:chOff x="216" y="3642"/>
            <a:chExt cx="2736" cy="336"/>
          </a:xfrm>
        </p:grpSpPr>
        <p:sp>
          <p:nvSpPr>
            <p:cNvPr id="22" name="Rectangle 16"/>
            <p:cNvSpPr>
              <a:spLocks noChangeArrowheads="1"/>
            </p:cNvSpPr>
            <p:nvPr/>
          </p:nvSpPr>
          <p:spPr bwMode="auto">
            <a:xfrm>
              <a:off x="216" y="3642"/>
              <a:ext cx="2736" cy="336"/>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23" name="Text Box 17"/>
            <p:cNvSpPr txBox="1">
              <a:spLocks noChangeArrowheads="1"/>
            </p:cNvSpPr>
            <p:nvPr/>
          </p:nvSpPr>
          <p:spPr bwMode="auto">
            <a:xfrm>
              <a:off x="264" y="3686"/>
              <a:ext cx="2688" cy="233"/>
            </a:xfrm>
            <a:prstGeom prst="rect">
              <a:avLst/>
            </a:prstGeom>
            <a:noFill/>
            <a:ln w="9525">
              <a:noFill/>
              <a:miter lim="800000"/>
              <a:headEnd/>
              <a:tailEnd/>
            </a:ln>
          </p:spPr>
          <p:txBody>
            <a:bodyPr wrap="square">
              <a:prstTxWarp prst="textNoShape">
                <a:avLst/>
              </a:prstTxWarp>
              <a:spAutoFit/>
            </a:bodyPr>
            <a:lstStyle/>
            <a:p>
              <a:pPr eaLnBrk="1" hangingPunct="1"/>
              <a:r>
                <a:rPr lang="en-US" dirty="0">
                  <a:latin typeface="Symbol" charset="2"/>
                  <a:sym typeface="Symbol" charset="2"/>
                </a:rPr>
                <a:t></a:t>
              </a:r>
              <a:r>
                <a:rPr lang="en-US" baseline="-25000" dirty="0">
                  <a:latin typeface="Comic Sans MS" charset="0"/>
                </a:rPr>
                <a:t>UT</a:t>
              </a:r>
              <a:r>
                <a:rPr lang="en-US" dirty="0">
                  <a:latin typeface="Symbol" charset="2"/>
                </a:rPr>
                <a:t> </a:t>
              </a:r>
              <a:r>
                <a:rPr lang="en-US" dirty="0">
                  <a:latin typeface="Tahoma" charset="0"/>
                </a:rPr>
                <a:t>~ </a:t>
              </a:r>
              <a:r>
                <a:rPr lang="en-US" dirty="0">
                  <a:solidFill>
                    <a:srgbClr val="FF0000"/>
                  </a:solidFill>
                  <a:latin typeface="Tahoma" charset="0"/>
                </a:rPr>
                <a:t>cos</a:t>
              </a:r>
              <a:r>
                <a:rPr lang="en-US" dirty="0">
                  <a:solidFill>
                    <a:srgbClr val="FF0000"/>
                  </a:solidFill>
                  <a:latin typeface="Tahoma" charset="0"/>
                  <a:sym typeface="Symbol" charset="2"/>
                </a:rPr>
                <a:t></a:t>
              </a:r>
              <a:r>
                <a:rPr lang="en-US" dirty="0"/>
                <a:t>sin(</a:t>
              </a:r>
              <a:r>
                <a:rPr lang="en-US" dirty="0">
                  <a:sym typeface="Symbol" charset="2"/>
                </a:rPr>
                <a:t></a:t>
              </a:r>
              <a:r>
                <a:rPr lang="en-US" baseline="-25000" dirty="0">
                  <a:sym typeface="Symbol" charset="2"/>
                </a:rPr>
                <a:t>s</a:t>
              </a:r>
              <a:r>
                <a:rPr lang="en-US" dirty="0">
                  <a:sym typeface="Symbol" charset="2"/>
                </a:rPr>
                <a:t>-)</a:t>
              </a:r>
              <a:r>
                <a:rPr lang="en-US" dirty="0">
                  <a:latin typeface="Tahoma" charset="0"/>
                </a:rPr>
                <a:t>{k(F</a:t>
              </a:r>
              <a:r>
                <a:rPr lang="en-US" baseline="-25000" dirty="0">
                  <a:latin typeface="Tahoma" charset="0"/>
                </a:rPr>
                <a:t>2</a:t>
              </a:r>
              <a:r>
                <a:rPr lang="en-US" b="1" i="1" dirty="0">
                  <a:solidFill>
                    <a:srgbClr val="FF0000"/>
                  </a:solidFill>
                  <a:latin typeface="Times New Roman" charset="0"/>
                  <a:ea typeface="Arial Unicode MS" charset="0"/>
                  <a:cs typeface="Arial Unicode MS" charset="0"/>
                </a:rPr>
                <a:t>H</a:t>
              </a:r>
              <a:r>
                <a:rPr lang="en-US" dirty="0">
                  <a:latin typeface="Times New Roman" charset="0"/>
                </a:rPr>
                <a:t> – </a:t>
              </a:r>
              <a:r>
                <a:rPr lang="en-US" dirty="0"/>
                <a:t>F</a:t>
              </a:r>
              <a:r>
                <a:rPr lang="en-US" baseline="-25000" dirty="0"/>
                <a:t>1</a:t>
              </a:r>
              <a:r>
                <a:rPr lang="en-US" b="1" i="1" dirty="0">
                  <a:solidFill>
                    <a:srgbClr val="0000FF"/>
                  </a:solidFill>
                  <a:latin typeface="Times New Roman" charset="0"/>
                </a:rPr>
                <a:t>E</a:t>
              </a:r>
              <a:r>
                <a:rPr lang="en-US" dirty="0" smtClean="0">
                  <a:latin typeface="Times New Roman" charset="0"/>
                </a:rPr>
                <a:t>)</a:t>
              </a:r>
              <a:r>
                <a:rPr lang="en-US" dirty="0" smtClean="0">
                  <a:latin typeface="Tahoma" charset="0"/>
                </a:rPr>
                <a:t>}</a:t>
              </a:r>
              <a:r>
                <a:rPr lang="en-US" dirty="0">
                  <a:latin typeface="Tahoma" charset="0"/>
                </a:rPr>
                <a:t>d</a:t>
              </a:r>
              <a:r>
                <a:rPr lang="en-US" dirty="0">
                  <a:latin typeface="Tahoma" charset="0"/>
                  <a:sym typeface="Symbol" charset="2"/>
                </a:rPr>
                <a:t></a:t>
              </a:r>
              <a:endParaRPr lang="en-US" dirty="0">
                <a:solidFill>
                  <a:schemeClr val="tx2"/>
                </a:solidFill>
                <a:latin typeface="Tahoma" charset="0"/>
                <a:sym typeface="Symbol" charset="2"/>
              </a:endParaRPr>
            </a:p>
          </p:txBody>
        </p:sp>
      </p:grpSp>
      <p:grpSp>
        <p:nvGrpSpPr>
          <p:cNvPr id="5" name="Group 18"/>
          <p:cNvGrpSpPr/>
          <p:nvPr/>
        </p:nvGrpSpPr>
        <p:grpSpPr>
          <a:xfrm>
            <a:off x="87335" y="822195"/>
            <a:ext cx="2185965" cy="584776"/>
            <a:chOff x="762000" y="914400"/>
            <a:chExt cx="2602870" cy="584776"/>
          </a:xfrm>
        </p:grpSpPr>
        <p:sp>
          <p:nvSpPr>
            <p:cNvPr id="17" name="Text Box 7"/>
            <p:cNvSpPr txBox="1">
              <a:spLocks noChangeArrowheads="1"/>
            </p:cNvSpPr>
            <p:nvPr/>
          </p:nvSpPr>
          <p:spPr bwMode="auto">
            <a:xfrm>
              <a:off x="762000" y="914400"/>
              <a:ext cx="2602870" cy="58477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3200" b="1" dirty="0" err="1" smtClean="0">
                  <a:solidFill>
                    <a:srgbClr val="FF0000"/>
                  </a:solidFill>
                  <a:latin typeface="Times New Roman"/>
                  <a:cs typeface="Times New Roman"/>
                </a:rPr>
                <a:t>ep</a:t>
              </a:r>
              <a:r>
                <a:rPr lang="en-US" sz="3200" b="1" dirty="0" smtClean="0">
                  <a:solidFill>
                    <a:srgbClr val="FF0000"/>
                  </a:solidFill>
                  <a:latin typeface="Times New Roman"/>
                  <a:cs typeface="Times New Roman"/>
                </a:rPr>
                <a:t>      </a:t>
              </a:r>
              <a:r>
                <a:rPr lang="en-US" sz="3200" b="1" dirty="0" err="1" smtClean="0">
                  <a:solidFill>
                    <a:srgbClr val="FF0000"/>
                  </a:solidFill>
                  <a:latin typeface="Times New Roman"/>
                  <a:cs typeface="Times New Roman"/>
                </a:rPr>
                <a:t>epγ</a:t>
              </a:r>
              <a:endParaRPr lang="en-US" sz="3200" b="1" dirty="0">
                <a:solidFill>
                  <a:schemeClr val="bg2"/>
                </a:solidFill>
                <a:latin typeface="Times New Roman"/>
                <a:cs typeface="Times New Roman"/>
              </a:endParaRPr>
            </a:p>
          </p:txBody>
        </p:sp>
        <p:sp>
          <p:nvSpPr>
            <p:cNvPr id="20" name="Line 8"/>
            <p:cNvSpPr>
              <a:spLocks noChangeShapeType="1"/>
            </p:cNvSpPr>
            <p:nvPr/>
          </p:nvSpPr>
          <p:spPr bwMode="auto">
            <a:xfrm>
              <a:off x="1558560" y="1260475"/>
              <a:ext cx="457200" cy="0"/>
            </a:xfrm>
            <a:prstGeom prst="line">
              <a:avLst/>
            </a:prstGeom>
            <a:noFill/>
            <a:ln w="28575" cap="flat" cmpd="sng" algn="ctr">
              <a:solidFill>
                <a:srgbClr val="FF0000"/>
              </a:solidFill>
              <a:prstDash val="solid"/>
              <a:miter lim="800000"/>
              <a:headEnd type="none" w="med" len="med"/>
              <a:tailEnd type="arrow" w="med" len="med"/>
            </a:ln>
          </p:spPr>
          <p:txBody>
            <a:bodyPr wrap="none" anchor="ctr">
              <a:prstTxWarp prst="textNoShape">
                <a:avLst/>
              </a:prstTxWarp>
            </a:bodyPr>
            <a:lstStyle/>
            <a:p>
              <a:endParaRPr lang="en-US"/>
            </a:p>
          </p:txBody>
        </p:sp>
        <p:sp>
          <p:nvSpPr>
            <p:cNvPr id="21" name="Line 9"/>
            <p:cNvSpPr>
              <a:spLocks noChangeShapeType="1"/>
            </p:cNvSpPr>
            <p:nvPr/>
          </p:nvSpPr>
          <p:spPr bwMode="auto">
            <a:xfrm flipV="1">
              <a:off x="1382736" y="1087568"/>
              <a:ext cx="0" cy="334832"/>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25" name="TextBox 24"/>
          <p:cNvSpPr txBox="1"/>
          <p:nvPr/>
        </p:nvSpPr>
        <p:spPr>
          <a:xfrm>
            <a:off x="4859605" y="1683710"/>
            <a:ext cx="1213221" cy="338554"/>
          </a:xfrm>
          <a:prstGeom prst="rect">
            <a:avLst/>
          </a:prstGeom>
          <a:solidFill>
            <a:schemeClr val="bg1"/>
          </a:solidFill>
          <a:ln>
            <a:solidFill>
              <a:srgbClr val="000000"/>
            </a:solidFill>
          </a:ln>
        </p:spPr>
        <p:txBody>
          <a:bodyPr wrap="square" rtlCol="0">
            <a:spAutoFit/>
          </a:bodyPr>
          <a:lstStyle/>
          <a:p>
            <a:r>
              <a:rPr lang="en-US" sz="1600" dirty="0" smtClean="0">
                <a:latin typeface="Calibri"/>
                <a:cs typeface="Calibri"/>
              </a:rPr>
              <a:t>C12-12-010</a:t>
            </a:r>
          </a:p>
        </p:txBody>
      </p:sp>
      <p:sp>
        <p:nvSpPr>
          <p:cNvPr id="26" name="TextBox 25"/>
          <p:cNvSpPr txBox="1"/>
          <p:nvPr/>
        </p:nvSpPr>
        <p:spPr>
          <a:xfrm>
            <a:off x="2176820" y="1607510"/>
            <a:ext cx="1569680" cy="923330"/>
          </a:xfrm>
          <a:prstGeom prst="rect">
            <a:avLst/>
          </a:prstGeom>
          <a:solidFill>
            <a:srgbClr val="FFFFFF"/>
          </a:solidFill>
        </p:spPr>
        <p:txBody>
          <a:bodyPr wrap="square" rtlCol="0">
            <a:spAutoFit/>
          </a:bodyPr>
          <a:lstStyle/>
          <a:p>
            <a:r>
              <a:rPr lang="en-US" dirty="0" smtClean="0">
                <a:latin typeface="Calibri"/>
                <a:cs typeface="Calibri"/>
              </a:rPr>
              <a:t>polarized HD</a:t>
            </a:r>
          </a:p>
          <a:p>
            <a:r>
              <a:rPr lang="en-US" dirty="0" smtClean="0">
                <a:latin typeface="Calibri"/>
                <a:cs typeface="Calibri"/>
              </a:rPr>
              <a:t>P</a:t>
            </a:r>
            <a:r>
              <a:rPr lang="en-US" baseline="-25000" dirty="0" smtClean="0">
                <a:latin typeface="Calibri"/>
                <a:cs typeface="Calibri"/>
              </a:rPr>
              <a:t>p</a:t>
            </a:r>
            <a:r>
              <a:rPr lang="en-US" dirty="0" smtClean="0">
                <a:latin typeface="Calibri"/>
                <a:cs typeface="Calibri"/>
              </a:rPr>
              <a:t>=0.60 </a:t>
            </a:r>
          </a:p>
          <a:p>
            <a:r>
              <a:rPr lang="en-US" dirty="0" smtClean="0">
                <a:latin typeface="Calibri"/>
                <a:cs typeface="Calibri"/>
              </a:rPr>
              <a:t>Dilution = 0.8 </a:t>
            </a:r>
            <a:endParaRPr lang="en-US" dirty="0">
              <a:latin typeface="Calibri"/>
              <a:cs typeface="Calibri"/>
            </a:endParaRPr>
          </a:p>
        </p:txBody>
      </p:sp>
    </p:spTree>
  </p:cSld>
  <p:clrMapOvr>
    <a:masterClrMapping/>
  </p:clrMapOvr>
  <p:transition>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latin typeface="Times New Roman"/>
                <a:cs typeface="Times New Roman"/>
              </a:rPr>
              <a:t>GPD</a:t>
            </a:r>
            <a:r>
              <a:rPr lang="en-US" dirty="0" smtClean="0">
                <a:solidFill>
                  <a:srgbClr val="FF0000"/>
                </a:solidFill>
                <a:latin typeface="Times New Roman"/>
                <a:cs typeface="Times New Roman"/>
              </a:rPr>
              <a:t> H</a:t>
            </a:r>
            <a:r>
              <a:rPr lang="en-US" dirty="0" smtClean="0"/>
              <a:t> from projected CLAS12 data</a:t>
            </a:r>
            <a:endParaRPr lang="en-US" dirty="0"/>
          </a:p>
        </p:txBody>
      </p:sp>
      <p:pic>
        <p:nvPicPr>
          <p:cNvPr id="3" name="Picture 2"/>
          <p:cNvPicPr>
            <a:picLocks noChangeAspect="1"/>
          </p:cNvPicPr>
          <p:nvPr/>
        </p:nvPicPr>
        <p:blipFill>
          <a:blip r:embed="rId2"/>
          <a:srcRect l="2941" r="37124"/>
          <a:stretch>
            <a:fillRect/>
          </a:stretch>
        </p:blipFill>
        <p:spPr>
          <a:xfrm>
            <a:off x="1638300" y="1625600"/>
            <a:ext cx="4927600" cy="4584700"/>
          </a:xfrm>
          <a:prstGeom prst="rect">
            <a:avLst/>
          </a:prstGeom>
        </p:spPr>
      </p:pic>
      <p:sp>
        <p:nvSpPr>
          <p:cNvPr id="4" name="TextBox 3"/>
          <p:cNvSpPr txBox="1"/>
          <p:nvPr/>
        </p:nvSpPr>
        <p:spPr>
          <a:xfrm>
            <a:off x="635000" y="739140"/>
            <a:ext cx="8153895" cy="338554"/>
          </a:xfrm>
          <a:prstGeom prst="rect">
            <a:avLst/>
          </a:prstGeom>
          <a:noFill/>
        </p:spPr>
        <p:txBody>
          <a:bodyPr wrap="none" rtlCol="0">
            <a:spAutoFit/>
          </a:bodyPr>
          <a:lstStyle/>
          <a:p>
            <a:r>
              <a:rPr lang="en-US" sz="1600" i="1" dirty="0" smtClean="0">
                <a:latin typeface="Times New Roman"/>
                <a:cs typeface="Times New Roman"/>
              </a:rPr>
              <a:t>Review article: M. </a:t>
            </a:r>
            <a:r>
              <a:rPr lang="en-US" sz="1600" i="1" dirty="0" err="1" smtClean="0">
                <a:latin typeface="Times New Roman"/>
                <a:cs typeface="Times New Roman"/>
              </a:rPr>
              <a:t>Guidal</a:t>
            </a:r>
            <a:r>
              <a:rPr lang="en-US" sz="1600" i="1" dirty="0" smtClean="0">
                <a:latin typeface="Times New Roman"/>
                <a:cs typeface="Times New Roman"/>
              </a:rPr>
              <a:t>, H. </a:t>
            </a:r>
            <a:r>
              <a:rPr lang="en-US" sz="1600" i="1" dirty="0" err="1" smtClean="0">
                <a:latin typeface="Times New Roman"/>
                <a:cs typeface="Times New Roman"/>
              </a:rPr>
              <a:t>Moutarde</a:t>
            </a:r>
            <a:r>
              <a:rPr lang="en-US" sz="1600" i="1" dirty="0" smtClean="0">
                <a:latin typeface="Times New Roman"/>
                <a:cs typeface="Times New Roman"/>
              </a:rPr>
              <a:t>, M. </a:t>
            </a:r>
            <a:r>
              <a:rPr lang="en-US" sz="1600" i="1" dirty="0" err="1" smtClean="0">
                <a:latin typeface="Times New Roman"/>
                <a:cs typeface="Times New Roman"/>
              </a:rPr>
              <a:t>Vanderhaeghen</a:t>
            </a:r>
            <a:r>
              <a:rPr lang="en-US" sz="1600" i="1" dirty="0" smtClean="0">
                <a:latin typeface="Times New Roman"/>
                <a:cs typeface="Times New Roman"/>
              </a:rPr>
              <a:t>, </a:t>
            </a:r>
            <a:r>
              <a:rPr lang="en-US" sz="1600" i="1" dirty="0" err="1" smtClean="0">
                <a:latin typeface="Times New Roman"/>
                <a:cs typeface="Times New Roman"/>
              </a:rPr>
              <a:t>Rept.Prog.Phys</a:t>
            </a:r>
            <a:r>
              <a:rPr lang="en-US" sz="1600" i="1" dirty="0" smtClean="0">
                <a:latin typeface="Times New Roman"/>
                <a:cs typeface="Times New Roman"/>
              </a:rPr>
              <a:t>. 76 (2013) 066202 </a:t>
            </a:r>
            <a:endParaRPr lang="en-US" sz="1600" i="1" dirty="0">
              <a:latin typeface="Times New Roman"/>
              <a:cs typeface="Times New Roman"/>
            </a:endParaRPr>
          </a:p>
        </p:txBody>
      </p:sp>
      <p:sp>
        <p:nvSpPr>
          <p:cNvPr id="5" name="TextBox 4"/>
          <p:cNvSpPr txBox="1"/>
          <p:nvPr/>
        </p:nvSpPr>
        <p:spPr>
          <a:xfrm>
            <a:off x="1435100" y="1318994"/>
            <a:ext cx="6090955" cy="369332"/>
          </a:xfrm>
          <a:prstGeom prst="rect">
            <a:avLst/>
          </a:prstGeom>
          <a:noFill/>
        </p:spPr>
        <p:txBody>
          <a:bodyPr wrap="none" rtlCol="0">
            <a:spAutoFit/>
          </a:bodyPr>
          <a:lstStyle/>
          <a:p>
            <a:r>
              <a:rPr lang="en-US" dirty="0" smtClean="0"/>
              <a:t>LO fit to all observables: </a:t>
            </a:r>
            <a:r>
              <a:rPr lang="en-US" dirty="0" err="1" smtClean="0"/>
              <a:t>σ</a:t>
            </a:r>
            <a:r>
              <a:rPr lang="en-US" dirty="0" smtClean="0"/>
              <a:t>, A</a:t>
            </a:r>
            <a:r>
              <a:rPr lang="en-US" baseline="-25000" dirty="0" smtClean="0"/>
              <a:t>LU</a:t>
            </a:r>
            <a:r>
              <a:rPr lang="en-US" dirty="0" smtClean="0"/>
              <a:t>, A</a:t>
            </a:r>
            <a:r>
              <a:rPr lang="en-US" baseline="-25000" dirty="0" smtClean="0"/>
              <a:t>UL</a:t>
            </a:r>
            <a:r>
              <a:rPr lang="en-US" dirty="0" smtClean="0"/>
              <a:t>, A</a:t>
            </a:r>
            <a:r>
              <a:rPr lang="en-US" baseline="-25000" dirty="0" smtClean="0"/>
              <a:t>LL</a:t>
            </a:r>
            <a:r>
              <a:rPr lang="en-US" dirty="0" smtClean="0"/>
              <a:t>, </a:t>
            </a:r>
            <a:r>
              <a:rPr lang="en-US" dirty="0" err="1" smtClean="0"/>
              <a:t>A</a:t>
            </a:r>
            <a:r>
              <a:rPr lang="en-US" baseline="-25000" dirty="0" err="1" smtClean="0"/>
              <a:t>Ux</a:t>
            </a:r>
            <a:r>
              <a:rPr lang="en-US" dirty="0" smtClean="0"/>
              <a:t>, </a:t>
            </a:r>
            <a:r>
              <a:rPr lang="en-US" dirty="0" err="1" smtClean="0"/>
              <a:t>A</a:t>
            </a:r>
            <a:r>
              <a:rPr lang="en-US" baseline="-25000" dirty="0" err="1" smtClean="0"/>
              <a:t>Uy</a:t>
            </a:r>
            <a:r>
              <a:rPr lang="en-US" dirty="0" smtClean="0"/>
              <a:t>, </a:t>
            </a:r>
            <a:r>
              <a:rPr lang="en-US" dirty="0" err="1" smtClean="0"/>
              <a:t>A</a:t>
            </a:r>
            <a:r>
              <a:rPr lang="en-US" baseline="-25000" dirty="0" err="1" smtClean="0"/>
              <a:t>Lx</a:t>
            </a:r>
            <a:r>
              <a:rPr lang="en-US" dirty="0" smtClean="0"/>
              <a:t>, </a:t>
            </a:r>
            <a:r>
              <a:rPr lang="en-US" dirty="0" err="1" smtClean="0"/>
              <a:t>A</a:t>
            </a:r>
            <a:r>
              <a:rPr lang="en-US" baseline="-25000" dirty="0" err="1" smtClean="0"/>
              <a:t>Ly</a:t>
            </a:r>
            <a:r>
              <a:rPr lang="en-US" dirty="0" smtClean="0"/>
              <a:t>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CFF </a:t>
            </a:r>
            <a:r>
              <a:rPr lang="en-US" dirty="0" smtClean="0">
                <a:solidFill>
                  <a:srgbClr val="00C300"/>
                </a:solidFill>
                <a:latin typeface="Times New Roman"/>
                <a:cs typeface="Times New Roman"/>
              </a:rPr>
              <a:t>E</a:t>
            </a:r>
            <a:r>
              <a:rPr lang="en-US" dirty="0" smtClean="0"/>
              <a:t> from projected CLAS12 data</a:t>
            </a:r>
            <a:endParaRPr lang="en-US" dirty="0"/>
          </a:p>
        </p:txBody>
      </p:sp>
      <p:pic>
        <p:nvPicPr>
          <p:cNvPr id="3" name="Picture 2"/>
          <p:cNvPicPr>
            <a:picLocks noChangeAspect="1"/>
          </p:cNvPicPr>
          <p:nvPr/>
        </p:nvPicPr>
        <p:blipFill>
          <a:blip r:embed="rId2"/>
          <a:stretch>
            <a:fillRect/>
          </a:stretch>
        </p:blipFill>
        <p:spPr>
          <a:xfrm>
            <a:off x="346735" y="1548155"/>
            <a:ext cx="4276066" cy="4358430"/>
          </a:xfrm>
          <a:prstGeom prst="rect">
            <a:avLst/>
          </a:prstGeom>
        </p:spPr>
      </p:pic>
      <p:pic>
        <p:nvPicPr>
          <p:cNvPr id="4" name="Picture 3"/>
          <p:cNvPicPr>
            <a:picLocks noChangeAspect="1"/>
          </p:cNvPicPr>
          <p:nvPr/>
        </p:nvPicPr>
        <p:blipFill>
          <a:blip r:embed="rId3"/>
          <a:stretch>
            <a:fillRect/>
          </a:stretch>
        </p:blipFill>
        <p:spPr>
          <a:xfrm>
            <a:off x="4663439" y="1540539"/>
            <a:ext cx="4370291" cy="439130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Parton Distributions</a:t>
            </a:r>
            <a:endParaRPr lang="en-US" dirty="0"/>
          </a:p>
        </p:txBody>
      </p:sp>
      <p:grpSp>
        <p:nvGrpSpPr>
          <p:cNvPr id="3" name="Group 22"/>
          <p:cNvGrpSpPr/>
          <p:nvPr/>
        </p:nvGrpSpPr>
        <p:grpSpPr>
          <a:xfrm>
            <a:off x="1825431" y="1009640"/>
            <a:ext cx="5565967" cy="855142"/>
            <a:chOff x="1798236" y="844410"/>
            <a:chExt cx="5172717" cy="645714"/>
          </a:xfrm>
          <a:solidFill>
            <a:srgbClr val="FFFFFF"/>
          </a:solidFill>
        </p:grpSpPr>
        <p:pic>
          <p:nvPicPr>
            <p:cNvPr id="5" name="Picture 4"/>
            <p:cNvPicPr>
              <a:picLocks noChangeAspect="1"/>
            </p:cNvPicPr>
            <p:nvPr/>
          </p:nvPicPr>
          <p:blipFill>
            <a:blip r:embed="rId3"/>
            <a:srcRect l="50617" t="33122" r="5948" b="62991"/>
            <a:stretch>
              <a:fillRect/>
            </a:stretch>
          </p:blipFill>
          <p:spPr>
            <a:xfrm>
              <a:off x="1842366" y="880524"/>
              <a:ext cx="5128587" cy="609600"/>
            </a:xfrm>
            <a:prstGeom prst="rect">
              <a:avLst/>
            </a:prstGeom>
            <a:grpFill/>
            <a:ln>
              <a:noFill/>
            </a:ln>
          </p:spPr>
        </p:pic>
        <p:pic>
          <p:nvPicPr>
            <p:cNvPr id="8" name="Picture 7"/>
            <p:cNvPicPr>
              <a:picLocks noChangeAspect="1"/>
            </p:cNvPicPr>
            <p:nvPr/>
          </p:nvPicPr>
          <p:blipFill>
            <a:blip r:embed="rId3"/>
            <a:srcRect l="50617" t="29404" r="42200" b="66962"/>
            <a:stretch>
              <a:fillRect/>
            </a:stretch>
          </p:blipFill>
          <p:spPr>
            <a:xfrm>
              <a:off x="1798236" y="844410"/>
              <a:ext cx="877975" cy="589888"/>
            </a:xfrm>
            <a:prstGeom prst="rect">
              <a:avLst/>
            </a:prstGeom>
            <a:grpFill/>
            <a:ln>
              <a:noFill/>
            </a:ln>
          </p:spPr>
        </p:pic>
      </p:grpSp>
      <p:grpSp>
        <p:nvGrpSpPr>
          <p:cNvPr id="9" name="Group 23"/>
          <p:cNvGrpSpPr>
            <a:grpSpLocks/>
          </p:cNvGrpSpPr>
          <p:nvPr/>
        </p:nvGrpSpPr>
        <p:grpSpPr bwMode="auto">
          <a:xfrm>
            <a:off x="4876799" y="2260598"/>
            <a:ext cx="4176713" cy="3776782"/>
            <a:chOff x="4876799" y="2362202"/>
            <a:chExt cx="4176713" cy="3776782"/>
          </a:xfrm>
        </p:grpSpPr>
        <p:grpSp>
          <p:nvGrpSpPr>
            <p:cNvPr id="10" name="Group 23"/>
            <p:cNvGrpSpPr>
              <a:grpSpLocks/>
            </p:cNvGrpSpPr>
            <p:nvPr/>
          </p:nvGrpSpPr>
          <p:grpSpPr bwMode="auto">
            <a:xfrm>
              <a:off x="4876799" y="2362202"/>
              <a:ext cx="4176713" cy="3776782"/>
              <a:chOff x="5372100" y="2782888"/>
              <a:chExt cx="3689109" cy="3507673"/>
            </a:xfrm>
          </p:grpSpPr>
          <p:cxnSp>
            <p:nvCxnSpPr>
              <p:cNvPr id="19" name="Straight Arrow Connector 12"/>
              <p:cNvCxnSpPr>
                <a:cxnSpLocks noChangeShapeType="1"/>
                <a:endCxn id="20" idx="0"/>
              </p:cNvCxnSpPr>
              <p:nvPr/>
            </p:nvCxnSpPr>
            <p:spPr bwMode="auto">
              <a:xfrm>
                <a:off x="5372100" y="2782888"/>
                <a:ext cx="2232025" cy="1639887"/>
              </a:xfrm>
              <a:prstGeom prst="straightConnector1">
                <a:avLst/>
              </a:prstGeom>
              <a:noFill/>
              <a:ln w="38100">
                <a:solidFill>
                  <a:schemeClr val="tx1"/>
                </a:solidFill>
                <a:round/>
                <a:headEnd/>
                <a:tailEnd type="arrow" w="med" len="med"/>
              </a:ln>
            </p:spPr>
          </p:cxnSp>
          <p:sp>
            <p:nvSpPr>
              <p:cNvPr id="20" name="TextBox 15"/>
              <p:cNvSpPr txBox="1">
                <a:spLocks noChangeArrowheads="1"/>
              </p:cNvSpPr>
              <p:nvPr/>
            </p:nvSpPr>
            <p:spPr bwMode="auto">
              <a:xfrm>
                <a:off x="6184899" y="4422775"/>
                <a:ext cx="2838451" cy="600278"/>
              </a:xfrm>
              <a:prstGeom prst="rect">
                <a:avLst/>
              </a:prstGeom>
              <a:solidFill>
                <a:srgbClr val="FFFFFF"/>
              </a:solidFill>
              <a:ln w="9525">
                <a:solidFill>
                  <a:srgbClr val="FF0000"/>
                </a:solidFill>
                <a:miter lim="800000"/>
                <a:headEnd/>
                <a:tailEnd/>
              </a:ln>
            </p:spPr>
            <p:txBody>
              <a:bodyPr wrap="square">
                <a:prstTxWarp prst="textNoShape">
                  <a:avLst/>
                </a:prstTxWarp>
                <a:spAutoFit/>
              </a:bodyPr>
              <a:lstStyle/>
              <a:p>
                <a:r>
                  <a:rPr lang="en-US" dirty="0">
                    <a:solidFill>
                      <a:srgbClr val="161616"/>
                    </a:solidFill>
                    <a:latin typeface="Tahoma" charset="0"/>
                    <a:ea typeface="Tahoma" charset="0"/>
                    <a:cs typeface="Tahoma" charset="0"/>
                  </a:rPr>
                  <a:t>Generalized Parton Distributions </a:t>
                </a:r>
                <a:r>
                  <a:rPr lang="en-US" dirty="0">
                    <a:solidFill>
                      <a:srgbClr val="FF0000"/>
                    </a:solidFill>
                    <a:latin typeface="Tahoma" charset="0"/>
                    <a:ea typeface="Tahoma" charset="0"/>
                    <a:cs typeface="Tahoma" charset="0"/>
                  </a:rPr>
                  <a:t>(GPD</a:t>
                </a:r>
                <a:r>
                  <a:rPr lang="en-US" dirty="0" smtClean="0">
                    <a:solidFill>
                      <a:srgbClr val="FF0000"/>
                    </a:solidFill>
                    <a:latin typeface="Tahoma" charset="0"/>
                    <a:ea typeface="Tahoma" charset="0"/>
                    <a:cs typeface="Tahoma" charset="0"/>
                  </a:rPr>
                  <a:t>) </a:t>
                </a:r>
                <a:r>
                  <a:rPr lang="en-US" b="1" i="1" dirty="0" smtClean="0">
                    <a:solidFill>
                      <a:srgbClr val="FF0000"/>
                    </a:solidFill>
                    <a:latin typeface="Times New Roman" charset="0"/>
                    <a:ea typeface="Times New Roman" charset="0"/>
                    <a:cs typeface="Times New Roman" charset="0"/>
                  </a:rPr>
                  <a:t>H</a:t>
                </a:r>
                <a:r>
                  <a:rPr lang="en-US" b="1" i="1" dirty="0" smtClean="0">
                    <a:latin typeface="Times New Roman" charset="0"/>
                    <a:ea typeface="Times New Roman" charset="0"/>
                    <a:cs typeface="Times New Roman" charset="0"/>
                  </a:rPr>
                  <a:t>,</a:t>
                </a:r>
                <a:r>
                  <a:rPr lang="en-US" b="1" i="1" dirty="0" smtClean="0">
                    <a:solidFill>
                      <a:srgbClr val="FF0000"/>
                    </a:solidFill>
                    <a:latin typeface="Times New Roman" charset="0"/>
                    <a:ea typeface="Times New Roman" charset="0"/>
                    <a:cs typeface="Times New Roman" charset="0"/>
                  </a:rPr>
                  <a:t> </a:t>
                </a:r>
                <a:r>
                  <a:rPr lang="en-US" b="1" i="1" dirty="0" smtClean="0">
                    <a:solidFill>
                      <a:srgbClr val="01CF04"/>
                    </a:solidFill>
                    <a:latin typeface="Times New Roman" charset="0"/>
                    <a:ea typeface="Times New Roman" charset="0"/>
                    <a:cs typeface="Times New Roman" charset="0"/>
                  </a:rPr>
                  <a:t>H</a:t>
                </a:r>
                <a:r>
                  <a:rPr lang="en-US" b="1" i="1" dirty="0" smtClean="0">
                    <a:solidFill>
                      <a:srgbClr val="000000"/>
                    </a:solidFill>
                    <a:latin typeface="Times New Roman" charset="0"/>
                    <a:ea typeface="Times New Roman" charset="0"/>
                    <a:cs typeface="Times New Roman" charset="0"/>
                  </a:rPr>
                  <a:t>,</a:t>
                </a:r>
                <a:r>
                  <a:rPr lang="en-US" b="1" i="1" dirty="0" smtClean="0">
                    <a:solidFill>
                      <a:srgbClr val="0000FF"/>
                    </a:solidFill>
                    <a:latin typeface="Times New Roman" charset="0"/>
                    <a:ea typeface="Times New Roman" charset="0"/>
                    <a:cs typeface="Times New Roman" charset="0"/>
                  </a:rPr>
                  <a:t> E,</a:t>
                </a:r>
                <a:r>
                  <a:rPr lang="en-US" b="1" i="1" dirty="0" smtClean="0">
                    <a:solidFill>
                      <a:schemeClr val="bg2"/>
                    </a:solidFill>
                    <a:latin typeface="Times New Roman" charset="0"/>
                    <a:ea typeface="Times New Roman" charset="0"/>
                    <a:cs typeface="Times New Roman" charset="0"/>
                  </a:rPr>
                  <a:t> E</a:t>
                </a:r>
                <a:endParaRPr lang="en-US" dirty="0">
                  <a:solidFill>
                    <a:srgbClr val="FF0000"/>
                  </a:solidFill>
                  <a:latin typeface="Tahoma" charset="0"/>
                  <a:ea typeface="Tahoma" charset="0"/>
                  <a:cs typeface="Tahoma" charset="0"/>
                </a:endParaRPr>
              </a:p>
            </p:txBody>
          </p:sp>
          <p:cxnSp>
            <p:nvCxnSpPr>
              <p:cNvPr id="21" name="Straight Arrow Connector 46"/>
              <p:cNvCxnSpPr>
                <a:cxnSpLocks noChangeShapeType="1"/>
              </p:cNvCxnSpPr>
              <p:nvPr/>
            </p:nvCxnSpPr>
            <p:spPr bwMode="auto">
              <a:xfrm rot="5400000">
                <a:off x="7066910" y="5258594"/>
                <a:ext cx="381000" cy="1588"/>
              </a:xfrm>
              <a:prstGeom prst="straightConnector1">
                <a:avLst/>
              </a:prstGeom>
              <a:noFill/>
              <a:ln w="38100">
                <a:solidFill>
                  <a:schemeClr val="tx1"/>
                </a:solidFill>
                <a:round/>
                <a:headEnd/>
                <a:tailEnd type="arrow" w="med" len="med"/>
              </a:ln>
            </p:spPr>
          </p:cxnSp>
          <p:sp>
            <p:nvSpPr>
              <p:cNvPr id="22" name="TextBox 52"/>
              <p:cNvSpPr txBox="1">
                <a:spLocks noChangeArrowheads="1"/>
              </p:cNvSpPr>
              <p:nvPr/>
            </p:nvSpPr>
            <p:spPr bwMode="auto">
              <a:xfrm>
                <a:off x="5898282" y="5433021"/>
                <a:ext cx="3162927" cy="857540"/>
              </a:xfrm>
              <a:prstGeom prst="rect">
                <a:avLst/>
              </a:prstGeom>
              <a:solidFill>
                <a:srgbClr val="BAFFFD"/>
              </a:solidFill>
              <a:ln w="19050">
                <a:solidFill>
                  <a:srgbClr val="FF0000"/>
                </a:solidFill>
                <a:round/>
                <a:headEnd/>
                <a:tailEnd/>
              </a:ln>
            </p:spPr>
            <p:txBody>
              <a:bodyPr wrap="square">
                <a:prstTxWarp prst="textNoShape">
                  <a:avLst/>
                </a:prstTxWarp>
                <a:spAutoFit/>
              </a:bodyPr>
              <a:lstStyle/>
              <a:p>
                <a:r>
                  <a:rPr lang="en-US" dirty="0">
                    <a:solidFill>
                      <a:srgbClr val="161616"/>
                    </a:solidFill>
                    <a:latin typeface="Tahoma" charset="0"/>
                    <a:ea typeface="Tahoma" charset="0"/>
                    <a:cs typeface="Tahoma" charset="0"/>
                  </a:rPr>
                  <a:t>3D nucleon imaging in transverse coordinate and longitudinal momentum </a:t>
                </a:r>
                <a:r>
                  <a:rPr lang="en-US" dirty="0" smtClean="0">
                    <a:solidFill>
                      <a:srgbClr val="161616"/>
                    </a:solidFill>
                    <a:latin typeface="Tahoma" charset="0"/>
                    <a:ea typeface="Tahoma" charset="0"/>
                    <a:cs typeface="Tahoma" charset="0"/>
                  </a:rPr>
                  <a:t>space</a:t>
                </a:r>
                <a:endParaRPr lang="en-US" b="1" i="1" dirty="0" smtClean="0">
                  <a:solidFill>
                    <a:schemeClr val="bg2"/>
                  </a:solidFill>
                  <a:latin typeface="Times New Roman" charset="0"/>
                  <a:ea typeface="Times New Roman" charset="0"/>
                  <a:cs typeface="Times New Roman" charset="0"/>
                </a:endParaRPr>
              </a:p>
            </p:txBody>
          </p:sp>
        </p:grpSp>
        <p:sp>
          <p:nvSpPr>
            <p:cNvPr id="18" name="TextBox 20"/>
            <p:cNvSpPr txBox="1">
              <a:spLocks noChangeArrowheads="1"/>
            </p:cNvSpPr>
            <p:nvPr/>
          </p:nvSpPr>
          <p:spPr bwMode="auto">
            <a:xfrm>
              <a:off x="4953000" y="2971800"/>
              <a:ext cx="2438400" cy="646331"/>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en-US"/>
                <a:t>Integrate over </a:t>
              </a:r>
              <a:r>
                <a:rPr lang="en-US" b="1" i="1"/>
                <a:t>momentum</a:t>
              </a:r>
              <a:r>
                <a:rPr lang="en-US"/>
                <a:t> space</a:t>
              </a:r>
            </a:p>
          </p:txBody>
        </p:sp>
      </p:grpSp>
      <p:pic>
        <p:nvPicPr>
          <p:cNvPr id="6" name="Picture 5"/>
          <p:cNvPicPr>
            <a:picLocks noChangeAspect="1"/>
          </p:cNvPicPr>
          <p:nvPr/>
        </p:nvPicPr>
        <p:blipFill>
          <a:blip r:embed="rId3"/>
          <a:srcRect l="59596" t="61090" r="17396" b="34875"/>
          <a:stretch>
            <a:fillRect/>
          </a:stretch>
        </p:blipFill>
        <p:spPr>
          <a:xfrm>
            <a:off x="3286362" y="1896531"/>
            <a:ext cx="2962038" cy="689937"/>
          </a:xfrm>
          <a:prstGeom prst="rect">
            <a:avLst/>
          </a:prstGeom>
          <a:solidFill>
            <a:schemeClr val="bg1"/>
          </a:solidFill>
          <a:ln w="12700" cmpd="sng">
            <a:solidFill>
              <a:srgbClr val="FF0000"/>
            </a:solidFill>
          </a:ln>
        </p:spPr>
      </p:pic>
      <p:sp>
        <p:nvSpPr>
          <p:cNvPr id="24" name="TextBox 20"/>
          <p:cNvSpPr txBox="1">
            <a:spLocks noChangeArrowheads="1"/>
          </p:cNvSpPr>
          <p:nvPr/>
        </p:nvSpPr>
        <p:spPr bwMode="auto">
          <a:xfrm>
            <a:off x="1776436" y="723900"/>
            <a:ext cx="5367274"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mj-lt"/>
                <a:ea typeface="Tahoma" charset="0"/>
                <a:cs typeface="Tahoma" charset="0"/>
              </a:rPr>
              <a:t>(Quantum phase-space quark distribution in the nucleon) </a:t>
            </a:r>
          </a:p>
        </p:txBody>
      </p:sp>
      <p:grpSp>
        <p:nvGrpSpPr>
          <p:cNvPr id="49" name="Group 48"/>
          <p:cNvGrpSpPr/>
          <p:nvPr/>
        </p:nvGrpSpPr>
        <p:grpSpPr>
          <a:xfrm>
            <a:off x="714515" y="3484261"/>
            <a:ext cx="3691824" cy="2700640"/>
            <a:chOff x="714515" y="3484261"/>
            <a:chExt cx="3691824" cy="2700640"/>
          </a:xfrm>
        </p:grpSpPr>
        <p:sp>
          <p:nvSpPr>
            <p:cNvPr id="26" name="Rectangle 25"/>
            <p:cNvSpPr/>
            <p:nvPr/>
          </p:nvSpPr>
          <p:spPr bwMode="auto">
            <a:xfrm>
              <a:off x="1422401" y="3910713"/>
              <a:ext cx="2983938" cy="2274188"/>
            </a:xfrm>
            <a:prstGeom prst="rect">
              <a:avLst/>
            </a:prstGeom>
            <a:solidFill>
              <a:srgbClr val="FBFF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endParaRPr>
            </a:p>
          </p:txBody>
        </p:sp>
        <p:sp>
          <p:nvSpPr>
            <p:cNvPr id="34" name="Rectangle 33"/>
            <p:cNvSpPr/>
            <p:nvPr/>
          </p:nvSpPr>
          <p:spPr>
            <a:xfrm>
              <a:off x="2608364" y="3929564"/>
              <a:ext cx="1797974" cy="22553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18"/>
            <p:cNvGrpSpPr/>
            <p:nvPr/>
          </p:nvGrpSpPr>
          <p:grpSpPr>
            <a:xfrm>
              <a:off x="2760802" y="3889876"/>
              <a:ext cx="1645536" cy="762575"/>
              <a:chOff x="6472588" y="3340101"/>
              <a:chExt cx="1645536" cy="762575"/>
            </a:xfrm>
          </p:grpSpPr>
          <p:sp>
            <p:nvSpPr>
              <p:cNvPr id="36" name="Text Box 26"/>
              <p:cNvSpPr txBox="1">
                <a:spLocks noChangeArrowheads="1"/>
              </p:cNvSpPr>
              <p:nvPr/>
            </p:nvSpPr>
            <p:spPr bwMode="auto">
              <a:xfrm>
                <a:off x="6472588" y="3517900"/>
                <a:ext cx="1645536"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FF0000"/>
                    </a:solidFill>
                    <a:latin typeface="Times New Roman" charset="0"/>
                    <a:ea typeface="Times New Roman" charset="0"/>
                    <a:cs typeface="Times New Roman" charset="0"/>
                  </a:rPr>
                  <a:t>H</a:t>
                </a:r>
                <a:r>
                  <a:rPr lang="en-US" sz="3200" b="1" i="1" dirty="0" smtClean="0">
                    <a:latin typeface="Times New Roman" charset="0"/>
                    <a:ea typeface="Times New Roman" charset="0"/>
                    <a:cs typeface="Times New Roman" charset="0"/>
                  </a:rPr>
                  <a:t>,</a:t>
                </a:r>
                <a:r>
                  <a:rPr lang="en-US" sz="3200" b="1" i="1" dirty="0" smtClean="0">
                    <a:solidFill>
                      <a:srgbClr val="FF0000"/>
                    </a:solidFill>
                    <a:latin typeface="Times New Roman" charset="0"/>
                    <a:ea typeface="Times New Roman" charset="0"/>
                    <a:cs typeface="Times New Roman" charset="0"/>
                  </a:rPr>
                  <a:t> </a:t>
                </a:r>
                <a:r>
                  <a:rPr lang="en-US" sz="3200" b="1" i="1" dirty="0" smtClean="0">
                    <a:solidFill>
                      <a:srgbClr val="01CF04"/>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a:t>
                </a:r>
                <a:r>
                  <a:rPr lang="en-US" sz="3200" b="1" i="1" dirty="0" smtClean="0">
                    <a:solidFill>
                      <a:srgbClr val="0000FF"/>
                    </a:solidFill>
                    <a:latin typeface="Times New Roman" charset="0"/>
                    <a:ea typeface="Times New Roman" charset="0"/>
                    <a:cs typeface="Times New Roman" charset="0"/>
                  </a:rPr>
                  <a:t> E</a:t>
                </a:r>
                <a:endParaRPr lang="en-US" sz="3200" b="1" i="1" dirty="0">
                  <a:solidFill>
                    <a:srgbClr val="0000FF"/>
                  </a:solidFill>
                  <a:latin typeface="Times New Roman" charset="0"/>
                  <a:ea typeface="Times New Roman" charset="0"/>
                  <a:cs typeface="Times New Roman" charset="0"/>
                </a:endParaRPr>
              </a:p>
            </p:txBody>
          </p:sp>
          <p:sp>
            <p:nvSpPr>
              <p:cNvPr id="37" name="Rectangle 41"/>
              <p:cNvSpPr>
                <a:spLocks noChangeArrowheads="1"/>
              </p:cNvSpPr>
              <p:nvPr/>
            </p:nvSpPr>
            <p:spPr bwMode="auto">
              <a:xfrm>
                <a:off x="7232650" y="3340101"/>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1CF04"/>
                    </a:solidFill>
                    <a:latin typeface="Times New Roman" charset="0"/>
                  </a:rPr>
                  <a:t>~</a:t>
                </a:r>
                <a:endParaRPr lang="en-US" sz="2800" b="1" dirty="0">
                  <a:solidFill>
                    <a:srgbClr val="01CF04"/>
                  </a:solidFill>
                  <a:latin typeface="Tahoma" charset="0"/>
                </a:endParaRPr>
              </a:p>
            </p:txBody>
          </p:sp>
        </p:grpSp>
        <p:sp>
          <p:nvSpPr>
            <p:cNvPr id="38" name="Text Box 26"/>
            <p:cNvSpPr txBox="1">
              <a:spLocks noChangeArrowheads="1"/>
            </p:cNvSpPr>
            <p:nvPr/>
          </p:nvSpPr>
          <p:spPr bwMode="auto">
            <a:xfrm>
              <a:off x="2748102" y="4766175"/>
              <a:ext cx="1645536"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01CF04"/>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 </a:t>
              </a:r>
              <a:r>
                <a:rPr lang="en-US" sz="3200" b="1" i="1" dirty="0" smtClean="0">
                  <a:solidFill>
                    <a:srgbClr val="FF0000"/>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 </a:t>
              </a:r>
              <a:r>
                <a:rPr lang="en-US" sz="3200" b="1" i="1" dirty="0" smtClean="0">
                  <a:solidFill>
                    <a:srgbClr val="0000FF"/>
                  </a:solidFill>
                  <a:latin typeface="Times New Roman" charset="0"/>
                  <a:ea typeface="Times New Roman" charset="0"/>
                  <a:cs typeface="Times New Roman" charset="0"/>
                </a:rPr>
                <a:t>E</a:t>
              </a:r>
              <a:endParaRPr lang="en-US" sz="3200" b="1" i="1" dirty="0">
                <a:solidFill>
                  <a:srgbClr val="0000FF"/>
                </a:solidFill>
                <a:latin typeface="Times New Roman" charset="0"/>
                <a:ea typeface="Times New Roman" charset="0"/>
                <a:cs typeface="Times New Roman" charset="0"/>
              </a:endParaRPr>
            </a:p>
          </p:txBody>
        </p:sp>
        <p:sp>
          <p:nvSpPr>
            <p:cNvPr id="39" name="Rectangle 41"/>
            <p:cNvSpPr>
              <a:spLocks noChangeArrowheads="1"/>
            </p:cNvSpPr>
            <p:nvPr/>
          </p:nvSpPr>
          <p:spPr bwMode="auto">
            <a:xfrm>
              <a:off x="3000164" y="4613776"/>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1CF04"/>
                  </a:solidFill>
                  <a:latin typeface="Times New Roman" charset="0"/>
                </a:rPr>
                <a:t>~</a:t>
              </a:r>
              <a:endParaRPr lang="en-US" sz="2800" b="1" dirty="0">
                <a:solidFill>
                  <a:srgbClr val="01CF04"/>
                </a:solidFill>
                <a:latin typeface="Tahoma" charset="0"/>
              </a:endParaRPr>
            </a:p>
          </p:txBody>
        </p:sp>
        <p:sp>
          <p:nvSpPr>
            <p:cNvPr id="40" name="Text Box 26"/>
            <p:cNvSpPr txBox="1">
              <a:spLocks noChangeArrowheads="1"/>
            </p:cNvSpPr>
            <p:nvPr/>
          </p:nvSpPr>
          <p:spPr bwMode="auto">
            <a:xfrm>
              <a:off x="2997593" y="5477375"/>
              <a:ext cx="1121154"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0000FF"/>
                  </a:solidFill>
                  <a:latin typeface="Times New Roman" charset="0"/>
                  <a:ea typeface="Times New Roman" charset="0"/>
                  <a:cs typeface="Times New Roman" charset="0"/>
                </a:rPr>
                <a:t>E</a:t>
              </a:r>
              <a:r>
                <a:rPr lang="en-US" sz="3200" b="1" i="1" dirty="0" smtClean="0">
                  <a:latin typeface="Times New Roman" charset="0"/>
                  <a:ea typeface="Times New Roman" charset="0"/>
                  <a:cs typeface="Times New Roman" charset="0"/>
                </a:rPr>
                <a:t>,</a:t>
              </a:r>
              <a:r>
                <a:rPr lang="en-US" sz="3200" b="1" i="1" dirty="0" smtClean="0">
                  <a:solidFill>
                    <a:srgbClr val="008000"/>
                  </a:solidFill>
                  <a:latin typeface="Times New Roman" charset="0"/>
                  <a:ea typeface="Times New Roman" charset="0"/>
                  <a:cs typeface="Times New Roman" charset="0"/>
                </a:rPr>
                <a:t> </a:t>
              </a:r>
              <a:r>
                <a:rPr lang="en-US" sz="3200" b="1" i="1" dirty="0" smtClean="0">
                  <a:solidFill>
                    <a:srgbClr val="FF0000"/>
                  </a:solidFill>
                  <a:latin typeface="Times New Roman" charset="0"/>
                  <a:ea typeface="Times New Roman" charset="0"/>
                  <a:cs typeface="Times New Roman" charset="0"/>
                </a:rPr>
                <a:t>H</a:t>
              </a:r>
              <a:endParaRPr lang="en-US" sz="3200" b="1" i="1" dirty="0">
                <a:solidFill>
                  <a:srgbClr val="008000"/>
                </a:solidFill>
                <a:latin typeface="Times New Roman" charset="0"/>
                <a:ea typeface="Times New Roman" charset="0"/>
                <a:cs typeface="Times New Roman" charset="0"/>
              </a:endParaRPr>
            </a:p>
          </p:txBody>
        </p:sp>
        <p:sp>
          <p:nvSpPr>
            <p:cNvPr id="41" name="TextBox 40"/>
            <p:cNvSpPr txBox="1"/>
            <p:nvPr/>
          </p:nvSpPr>
          <p:spPr>
            <a:xfrm>
              <a:off x="2545396" y="3484261"/>
              <a:ext cx="1848242" cy="369332"/>
            </a:xfrm>
            <a:prstGeom prst="rect">
              <a:avLst/>
            </a:prstGeom>
            <a:solidFill>
              <a:srgbClr val="CCFFCC"/>
            </a:solidFill>
            <a:ln>
              <a:solidFill>
                <a:srgbClr val="000090"/>
              </a:solidFill>
            </a:ln>
          </p:spPr>
          <p:txBody>
            <a:bodyPr wrap="square" rtlCol="0">
              <a:spAutoFit/>
            </a:bodyPr>
            <a:lstStyle/>
            <a:p>
              <a:r>
                <a:rPr lang="en-US" dirty="0" smtClean="0">
                  <a:solidFill>
                    <a:srgbClr val="000090"/>
                  </a:solidFill>
                  <a:latin typeface="Calibri"/>
                  <a:cs typeface="Calibri"/>
                </a:rPr>
                <a:t>Sensitivity to GPD</a:t>
              </a:r>
              <a:endParaRPr lang="en-US" dirty="0">
                <a:solidFill>
                  <a:srgbClr val="000090"/>
                </a:solidFill>
                <a:latin typeface="Calibri"/>
                <a:cs typeface="Calibri"/>
              </a:endParaRPr>
            </a:p>
          </p:txBody>
        </p:sp>
        <p:sp>
          <p:nvSpPr>
            <p:cNvPr id="42" name="TextBox 31"/>
            <p:cNvSpPr txBox="1">
              <a:spLocks noChangeArrowheads="1"/>
            </p:cNvSpPr>
            <p:nvPr/>
          </p:nvSpPr>
          <p:spPr bwMode="auto">
            <a:xfrm rot="16200000">
              <a:off x="311237" y="4723367"/>
              <a:ext cx="1514441" cy="707886"/>
            </a:xfrm>
            <a:prstGeom prst="rect">
              <a:avLst/>
            </a:prstGeom>
            <a:solidFill>
              <a:schemeClr val="accent6">
                <a:lumMod val="20000"/>
                <a:lumOff val="80000"/>
              </a:schemeClr>
            </a:solidFill>
            <a:ln w="9525">
              <a:solidFill>
                <a:srgbClr val="000090"/>
              </a:solidFill>
              <a:miter lim="800000"/>
              <a:headEnd/>
              <a:tailEnd/>
            </a:ln>
          </p:spPr>
          <p:txBody>
            <a:bodyPr wrap="square">
              <a:prstTxWarp prst="textNoShape">
                <a:avLst/>
              </a:prstTxWarp>
              <a:spAutoFit/>
            </a:bodyPr>
            <a:lstStyle/>
            <a:p>
              <a:r>
                <a:rPr lang="en-US" sz="2000" dirty="0">
                  <a:solidFill>
                    <a:srgbClr val="000090"/>
                  </a:solidFill>
                  <a:latin typeface="Calibri"/>
                  <a:cs typeface="Calibri"/>
                </a:rPr>
                <a:t>Nucleon polarization</a:t>
              </a:r>
            </a:p>
          </p:txBody>
        </p:sp>
        <p:cxnSp>
          <p:nvCxnSpPr>
            <p:cNvPr id="43" name="Straight Connector 42"/>
            <p:cNvCxnSpPr/>
            <p:nvPr/>
          </p:nvCxnSpPr>
          <p:spPr bwMode="auto">
            <a:xfrm>
              <a:off x="2608364" y="4779451"/>
              <a:ext cx="1785274" cy="1588"/>
            </a:xfrm>
            <a:prstGeom prst="line">
              <a:avLst/>
            </a:prstGeom>
            <a:no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2621064" y="5503351"/>
              <a:ext cx="1785274" cy="1588"/>
            </a:xfrm>
            <a:prstGeom prst="line">
              <a:avLst/>
            </a:prstGeom>
            <a:noFill/>
            <a:ln w="9525" cap="flat" cmpd="sng" algn="ctr">
              <a:solidFill>
                <a:schemeClr val="tx1"/>
              </a:solidFill>
              <a:prstDash val="solid"/>
              <a:round/>
              <a:headEnd type="none" w="med" len="med"/>
              <a:tailEnd type="none" w="med" len="med"/>
            </a:ln>
            <a:effectLst/>
          </p:spPr>
        </p:cxnSp>
        <p:sp>
          <p:nvSpPr>
            <p:cNvPr id="45" name="TextBox 44"/>
            <p:cNvSpPr txBox="1"/>
            <p:nvPr/>
          </p:nvSpPr>
          <p:spPr>
            <a:xfrm rot="10800000" flipV="1">
              <a:off x="1655772" y="4156575"/>
              <a:ext cx="592127" cy="1938992"/>
            </a:xfrm>
            <a:prstGeom prst="rect">
              <a:avLst/>
            </a:prstGeom>
            <a:noFill/>
          </p:spPr>
          <p:txBody>
            <a:bodyPr wrap="square" rtlCol="0">
              <a:spAutoFit/>
            </a:bodyPr>
            <a:lstStyle/>
            <a:p>
              <a:r>
                <a:rPr lang="en-US" sz="2400" b="1" dirty="0" smtClean="0">
                  <a:latin typeface="Calibri"/>
                  <a:cs typeface="Calibri"/>
                </a:rPr>
                <a:t>UP</a:t>
              </a:r>
            </a:p>
            <a:p>
              <a:endParaRPr lang="en-US" sz="2400" b="1" dirty="0" smtClean="0">
                <a:latin typeface="Calibri"/>
                <a:cs typeface="Calibri"/>
              </a:endParaRPr>
            </a:p>
            <a:p>
              <a:r>
                <a:rPr lang="en-US" sz="2400" b="1" dirty="0" smtClean="0">
                  <a:latin typeface="Calibri"/>
                  <a:cs typeface="Calibri"/>
                </a:rPr>
                <a:t>LP</a:t>
              </a:r>
            </a:p>
            <a:p>
              <a:endParaRPr lang="en-US" sz="2400" b="1" dirty="0" smtClean="0">
                <a:latin typeface="Calibri"/>
                <a:cs typeface="Calibri"/>
              </a:endParaRPr>
            </a:p>
            <a:p>
              <a:r>
                <a:rPr lang="en-US" sz="2400" b="1" dirty="0" smtClean="0">
                  <a:latin typeface="Calibri"/>
                  <a:cs typeface="Calibri"/>
                </a:rPr>
                <a:t>TP</a:t>
              </a:r>
              <a:endParaRPr lang="en-US" sz="2400" b="1" dirty="0">
                <a:latin typeface="Calibri"/>
                <a:cs typeface="Calibri"/>
              </a:endParaRPr>
            </a:p>
          </p:txBody>
        </p:sp>
        <p:sp>
          <p:nvSpPr>
            <p:cNvPr id="46" name="Rectangle 45"/>
            <p:cNvSpPr/>
            <p:nvPr/>
          </p:nvSpPr>
          <p:spPr bwMode="auto">
            <a:xfrm>
              <a:off x="1706572" y="4130741"/>
              <a:ext cx="419080" cy="546101"/>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47" name="Rectangle 46"/>
            <p:cNvSpPr/>
            <p:nvPr/>
          </p:nvSpPr>
          <p:spPr bwMode="auto">
            <a:xfrm>
              <a:off x="1681172" y="4846309"/>
              <a:ext cx="419080" cy="546101"/>
            </a:xfrm>
            <a:prstGeom prst="rect">
              <a:avLst/>
            </a:prstGeom>
            <a:solidFill>
              <a:srgbClr val="00C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48" name="Rectangle 47"/>
            <p:cNvSpPr/>
            <p:nvPr/>
          </p:nvSpPr>
          <p:spPr bwMode="auto">
            <a:xfrm>
              <a:off x="1681172" y="5600266"/>
              <a:ext cx="419080" cy="546101"/>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sp>
        <p:nvSpPr>
          <p:cNvPr id="52" name="TextBox 51"/>
          <p:cNvSpPr txBox="1"/>
          <p:nvPr/>
        </p:nvSpPr>
        <p:spPr>
          <a:xfrm>
            <a:off x="262683" y="2964934"/>
            <a:ext cx="4097433" cy="369332"/>
          </a:xfrm>
          <a:prstGeom prst="rect">
            <a:avLst/>
          </a:prstGeom>
          <a:noFill/>
          <a:ln>
            <a:solidFill>
              <a:schemeClr val="tx1"/>
            </a:solidFill>
          </a:ln>
        </p:spPr>
        <p:txBody>
          <a:bodyPr wrap="none" rtlCol="0">
            <a:spAutoFit/>
          </a:bodyPr>
          <a:lstStyle/>
          <a:p>
            <a:r>
              <a:rPr lang="en-US" dirty="0" smtClean="0"/>
              <a:t>Polarized DVCS directly probes GPDs  </a:t>
            </a:r>
            <a:endParaRPr lang="en-US" dirty="0"/>
          </a:p>
        </p:txBody>
      </p:sp>
      <p:sp>
        <p:nvSpPr>
          <p:cNvPr id="55" name="Rectangle 41"/>
          <p:cNvSpPr>
            <a:spLocks noChangeArrowheads="1"/>
          </p:cNvSpPr>
          <p:nvPr/>
        </p:nvSpPr>
        <p:spPr bwMode="auto">
          <a:xfrm>
            <a:off x="8253412" y="4196839"/>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b="1" dirty="0">
                <a:solidFill>
                  <a:srgbClr val="01CF04"/>
                </a:solidFill>
                <a:latin typeface="Times New Roman" charset="0"/>
              </a:rPr>
              <a:t>~</a:t>
            </a:r>
            <a:endParaRPr lang="en-US" b="1" dirty="0">
              <a:solidFill>
                <a:srgbClr val="01CF04"/>
              </a:solidFill>
              <a:latin typeface="Tahoma" charset="0"/>
            </a:endParaRPr>
          </a:p>
        </p:txBody>
      </p:sp>
      <p:sp>
        <p:nvSpPr>
          <p:cNvPr id="56" name="Rectangle 41"/>
          <p:cNvSpPr>
            <a:spLocks noChangeArrowheads="1"/>
          </p:cNvSpPr>
          <p:nvPr/>
        </p:nvSpPr>
        <p:spPr bwMode="auto">
          <a:xfrm>
            <a:off x="8774112" y="4224031"/>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b="1" dirty="0">
                <a:solidFill>
                  <a:srgbClr val="808080"/>
                </a:solidFill>
                <a:latin typeface="Times New Roman" charset="0"/>
              </a:rPr>
              <a:t>~</a:t>
            </a:r>
            <a:endParaRPr lang="en-US" b="1" dirty="0">
              <a:solidFill>
                <a:srgbClr val="808080"/>
              </a:solidFill>
              <a:latin typeface="Tahoma"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5137229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p14:dur="0"/>
    </mc:Choice>
    <mc:Fallback>
      <mp:transition xmlns:mp="http://schemas.microsoft.com/office/mac/powerpoint/2008/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p:bldP spid="56"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89"/>
            <a:ext cx="9144000" cy="708554"/>
          </a:xfrm>
        </p:spPr>
        <p:txBody>
          <a:bodyPr>
            <a:noAutofit/>
          </a:bodyPr>
          <a:lstStyle/>
          <a:p>
            <a:r>
              <a:rPr lang="en-US" sz="3600" dirty="0" smtClean="0">
                <a:solidFill>
                  <a:srgbClr val="000090"/>
                </a:solidFill>
              </a:rPr>
              <a:t>Projected quark densities in impact parameter</a:t>
            </a:r>
            <a:endParaRPr lang="en-US" sz="3600" dirty="0">
              <a:solidFill>
                <a:srgbClr val="000090"/>
              </a:solidFill>
            </a:endParaRPr>
          </a:p>
        </p:txBody>
      </p:sp>
      <p:pic>
        <p:nvPicPr>
          <p:cNvPr id="9" name="Picture 2"/>
          <p:cNvPicPr>
            <a:picLocks noChangeAspect="1" noChangeArrowheads="1"/>
          </p:cNvPicPr>
          <p:nvPr/>
        </p:nvPicPr>
        <p:blipFill>
          <a:blip r:embed="rId2" cstate="print"/>
          <a:srcRect/>
          <a:stretch>
            <a:fillRect/>
          </a:stretch>
        </p:blipFill>
        <p:spPr bwMode="auto">
          <a:xfrm>
            <a:off x="1877166" y="773000"/>
            <a:ext cx="5934166" cy="762000"/>
          </a:xfrm>
          <a:prstGeom prst="rect">
            <a:avLst/>
          </a:prstGeom>
          <a:noFill/>
          <a:ln w="9525">
            <a:noFill/>
            <a:miter lim="800000"/>
            <a:headEnd/>
            <a:tailEnd/>
          </a:ln>
        </p:spPr>
      </p:pic>
      <p:pic>
        <p:nvPicPr>
          <p:cNvPr id="11" name="Picture 10" descr="dipole_nucl_transv_distr.png"/>
          <p:cNvPicPr>
            <a:picLocks noChangeAspect="1"/>
          </p:cNvPicPr>
          <p:nvPr/>
        </p:nvPicPr>
        <p:blipFill>
          <a:blip r:embed="rId3" cstate="print"/>
          <a:srcRect l="32658" r="33723"/>
          <a:stretch>
            <a:fillRect/>
          </a:stretch>
        </p:blipFill>
        <p:spPr>
          <a:xfrm>
            <a:off x="493672" y="1448569"/>
            <a:ext cx="2326584" cy="4467041"/>
          </a:xfrm>
          <a:prstGeom prst="rect">
            <a:avLst/>
          </a:prstGeom>
          <a:ln>
            <a:noFill/>
          </a:ln>
          <a:effectLst>
            <a:outerShdw blurRad="50800" dist="50800" dir="2700000">
              <a:srgbClr val="000000">
                <a:alpha val="43000"/>
              </a:srgbClr>
            </a:outerShdw>
          </a:effectLst>
        </p:spPr>
      </p:pic>
      <p:grpSp>
        <p:nvGrpSpPr>
          <p:cNvPr id="3" name="Group 14"/>
          <p:cNvGrpSpPr/>
          <p:nvPr/>
        </p:nvGrpSpPr>
        <p:grpSpPr>
          <a:xfrm>
            <a:off x="2899233" y="1490048"/>
            <a:ext cx="2516531" cy="4983555"/>
            <a:chOff x="6459463" y="1821569"/>
            <a:chExt cx="2299699" cy="4732914"/>
          </a:xfrm>
        </p:grpSpPr>
        <p:sp>
          <p:nvSpPr>
            <p:cNvPr id="8" name="Title 1"/>
            <p:cNvSpPr txBox="1">
              <a:spLocks/>
            </p:cNvSpPr>
            <p:nvPr/>
          </p:nvSpPr>
          <p:spPr bwMode="auto">
            <a:xfrm>
              <a:off x="6629400" y="5981016"/>
              <a:ext cx="2129762" cy="573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Contribution</a:t>
              </a:r>
              <a:r>
                <a:rPr kumimoji="0" lang="en-US" sz="18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 of</a:t>
              </a:r>
              <a:r>
                <a:rPr kumimoji="0" lang="en-US" sz="1800" b="1" i="0" u="none" strike="noStrike" kern="0" cap="none" spc="0" normalizeH="0" noProof="0" dirty="0" smtClean="0">
                  <a:ln>
                    <a:noFill/>
                  </a:ln>
                  <a:solidFill>
                    <a:schemeClr val="tx2"/>
                  </a:solidFill>
                  <a:uLnTx/>
                  <a:uFillTx/>
                  <a:latin typeface="Arial" pitchFamily="34" charset="0"/>
                  <a:ea typeface="+mj-ea"/>
                  <a:cs typeface="Arial" pitchFamily="34" charset="0"/>
                </a:rPr>
                <a:t> </a:t>
              </a:r>
              <a:r>
                <a:rPr kumimoji="0" lang="en-US" sz="2000" b="1" i="1" u="none" strike="noStrike" kern="0" cap="none" spc="0" normalizeH="0" noProof="0" dirty="0" smtClean="0">
                  <a:ln>
                    <a:noFill/>
                  </a:ln>
                  <a:solidFill>
                    <a:srgbClr val="FF0000"/>
                  </a:solidFill>
                  <a:uLnTx/>
                  <a:uFillTx/>
                  <a:latin typeface="Times New Roman"/>
                  <a:ea typeface="+mj-ea"/>
                  <a:cs typeface="Times New Roman"/>
                </a:rPr>
                <a:t>E</a:t>
              </a:r>
              <a:r>
                <a:rPr kumimoji="0" lang="en-US" sz="1800" b="1" i="0" u="none" strike="noStrike" kern="0" cap="none" spc="0" normalizeH="0" noProof="0" dirty="0" smtClean="0">
                  <a:ln>
                    <a:noFill/>
                  </a:ln>
                  <a:solidFill>
                    <a:srgbClr val="FF0000"/>
                  </a:solidFill>
                  <a:uLnTx/>
                  <a:uFillTx/>
                  <a:latin typeface="Arial" pitchFamily="34" charset="0"/>
                  <a:ea typeface="+mj-ea"/>
                  <a:cs typeface="Arial" pitchFamily="34" charset="0"/>
                </a:rPr>
                <a:t>   </a:t>
              </a:r>
              <a:endParaRPr kumimoji="0" lang="en-US" sz="1800" b="1" i="0" u="none" strike="noStrike" kern="0" cap="none" spc="0" normalizeH="0" baseline="0" noProof="0" dirty="0">
                <a:ln>
                  <a:noFill/>
                </a:ln>
                <a:solidFill>
                  <a:schemeClr val="tx2"/>
                </a:solidFill>
                <a:uLnTx/>
                <a:uFillTx/>
                <a:latin typeface="Arial" pitchFamily="34" charset="0"/>
                <a:ea typeface="+mj-ea"/>
                <a:cs typeface="Arial" pitchFamily="34" charset="0"/>
              </a:endParaRPr>
            </a:p>
          </p:txBody>
        </p:sp>
        <p:grpSp>
          <p:nvGrpSpPr>
            <p:cNvPr id="4" name="Group 13"/>
            <p:cNvGrpSpPr/>
            <p:nvPr/>
          </p:nvGrpSpPr>
          <p:grpSpPr>
            <a:xfrm>
              <a:off x="6459463" y="1821569"/>
              <a:ext cx="2269469" cy="4191000"/>
              <a:chOff x="6459463" y="1821569"/>
              <a:chExt cx="2269469" cy="4191000"/>
            </a:xfrm>
          </p:grpSpPr>
          <p:pic>
            <p:nvPicPr>
              <p:cNvPr id="13" name="Picture 12" descr="Eonly_nucl_transv_distr.png"/>
              <p:cNvPicPr>
                <a:picLocks noChangeAspect="1"/>
              </p:cNvPicPr>
              <p:nvPr/>
            </p:nvPicPr>
            <p:blipFill>
              <a:blip r:embed="rId4" cstate="print"/>
              <a:srcRect l="34087" r="33110" b="48918"/>
              <a:stretch>
                <a:fillRect/>
              </a:stretch>
            </p:blipFill>
            <p:spPr>
              <a:xfrm>
                <a:off x="6599143" y="1821569"/>
                <a:ext cx="2129762" cy="2140831"/>
              </a:xfrm>
              <a:prstGeom prst="rect">
                <a:avLst/>
              </a:prstGeom>
              <a:ln>
                <a:noFill/>
              </a:ln>
              <a:effectLst>
                <a:outerShdw blurRad="50800" dist="63500" dir="2700000">
                  <a:srgbClr val="000000">
                    <a:alpha val="43000"/>
                  </a:srgbClr>
                </a:outerShdw>
              </a:effectLst>
            </p:spPr>
          </p:pic>
          <p:pic>
            <p:nvPicPr>
              <p:cNvPr id="10" name="Picture 9" descr="Eonly_nucl_transv_distr.png"/>
              <p:cNvPicPr>
                <a:picLocks noChangeAspect="1"/>
              </p:cNvPicPr>
              <p:nvPr/>
            </p:nvPicPr>
            <p:blipFill>
              <a:blip r:embed="rId4" cstate="print"/>
              <a:srcRect l="31935" t="50476" r="33110"/>
              <a:stretch>
                <a:fillRect/>
              </a:stretch>
            </p:blipFill>
            <p:spPr>
              <a:xfrm>
                <a:off x="6459463" y="3937000"/>
                <a:ext cx="2269469" cy="2075569"/>
              </a:xfrm>
              <a:prstGeom prst="rect">
                <a:avLst/>
              </a:prstGeom>
              <a:ln>
                <a:noFill/>
              </a:ln>
              <a:effectLst>
                <a:outerShdw blurRad="50800" dist="63500" dir="2700000">
                  <a:srgbClr val="000000">
                    <a:alpha val="43000"/>
                  </a:srgbClr>
                </a:outerShdw>
              </a:effectLst>
            </p:spPr>
          </p:pic>
        </p:grpSp>
      </p:grpSp>
      <p:sp>
        <p:nvSpPr>
          <p:cNvPr id="16" name="TextBox 15"/>
          <p:cNvSpPr txBox="1"/>
          <p:nvPr/>
        </p:nvSpPr>
        <p:spPr>
          <a:xfrm>
            <a:off x="5778969" y="2302503"/>
            <a:ext cx="3020854" cy="2616101"/>
          </a:xfrm>
          <a:prstGeom prst="rect">
            <a:avLst/>
          </a:prstGeom>
          <a:noFill/>
          <a:ln>
            <a:solidFill>
              <a:srgbClr val="000090"/>
            </a:solidFill>
          </a:ln>
          <a:effectLst/>
        </p:spPr>
        <p:txBody>
          <a:bodyPr wrap="square" rtlCol="0">
            <a:spAutoFit/>
          </a:bodyPr>
          <a:lstStyle/>
          <a:p>
            <a:pPr>
              <a:buFont typeface="Wingdings" charset="2"/>
              <a:buChar char="§"/>
            </a:pPr>
            <a:r>
              <a:rPr lang="en-US" dirty="0" smtClean="0">
                <a:latin typeface="Calibri"/>
                <a:cs typeface="Calibri"/>
              </a:rPr>
              <a:t> Fourier transform of GPDs to access quark densities in impact parameter space. </a:t>
            </a:r>
          </a:p>
          <a:p>
            <a:pPr>
              <a:buFont typeface="Wingdings" charset="2"/>
              <a:buChar char="§"/>
            </a:pPr>
            <a:endParaRPr lang="en-US" dirty="0" smtClean="0">
              <a:latin typeface="Calibri"/>
              <a:cs typeface="Calibri"/>
            </a:endParaRPr>
          </a:p>
          <a:p>
            <a:pPr>
              <a:buFont typeface="Wingdings" charset="2"/>
              <a:buChar char="§"/>
            </a:pPr>
            <a:r>
              <a:rPr lang="en-US" dirty="0" smtClean="0">
                <a:latin typeface="Calibri"/>
                <a:cs typeface="Calibri"/>
              </a:rPr>
              <a:t> GPD </a:t>
            </a:r>
            <a:r>
              <a:rPr lang="en-US" sz="2000" b="1" i="1" dirty="0" smtClean="0">
                <a:solidFill>
                  <a:srgbClr val="FF0000"/>
                </a:solidFill>
                <a:latin typeface="Calibri"/>
                <a:cs typeface="Calibri"/>
              </a:rPr>
              <a:t>E </a:t>
            </a:r>
            <a:r>
              <a:rPr lang="en-US" dirty="0" smtClean="0">
                <a:latin typeface="Calibri"/>
                <a:cs typeface="Calibri"/>
              </a:rPr>
              <a:t>probes the </a:t>
            </a:r>
            <a:r>
              <a:rPr lang="en-US" dirty="0" err="1" smtClean="0">
                <a:latin typeface="Calibri"/>
                <a:cs typeface="Calibri"/>
              </a:rPr>
              <a:t>u</a:t>
            </a:r>
            <a:r>
              <a:rPr lang="en-US" dirty="0" smtClean="0">
                <a:latin typeface="Calibri"/>
                <a:cs typeface="Calibri"/>
              </a:rPr>
              <a:t>- and </a:t>
            </a:r>
            <a:r>
              <a:rPr lang="en-US" dirty="0" err="1" smtClean="0">
                <a:latin typeface="Calibri"/>
                <a:cs typeface="Calibri"/>
              </a:rPr>
              <a:t>d</a:t>
            </a:r>
            <a:r>
              <a:rPr lang="en-US" dirty="0" smtClean="0">
                <a:latin typeface="Calibri"/>
                <a:cs typeface="Calibri"/>
              </a:rPr>
              <a:t>-quark separation in impact parameter space. Transversely polarized proton shows flavor dipole. </a:t>
            </a:r>
          </a:p>
        </p:txBody>
      </p:sp>
      <p:sp>
        <p:nvSpPr>
          <p:cNvPr id="19" name="Title 1"/>
          <p:cNvSpPr txBox="1">
            <a:spLocks/>
          </p:cNvSpPr>
          <p:nvPr/>
        </p:nvSpPr>
        <p:spPr bwMode="auto">
          <a:xfrm>
            <a:off x="522868" y="5883488"/>
            <a:ext cx="2466280" cy="573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Contribution</a:t>
            </a:r>
            <a:r>
              <a:rPr kumimoji="0" lang="en-US" sz="18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 of </a:t>
            </a:r>
            <a:r>
              <a:rPr kumimoji="0" lang="en-US" sz="2000" b="1" i="1" u="none" strike="noStrike" kern="0" cap="none" spc="0" normalizeH="0" noProof="0" dirty="0" smtClean="0">
                <a:ln>
                  <a:noFill/>
                </a:ln>
                <a:solidFill>
                  <a:srgbClr val="FF0000"/>
                </a:solidFill>
                <a:uLnTx/>
                <a:uFillTx/>
                <a:latin typeface="Times New Roman"/>
                <a:ea typeface="+mj-ea"/>
                <a:cs typeface="Times New Roman"/>
              </a:rPr>
              <a:t>H+E</a:t>
            </a:r>
            <a:r>
              <a:rPr kumimoji="0" lang="en-US" sz="20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a:ea typeface="+mj-ea"/>
                <a:cs typeface="Times New Roman"/>
              </a:rPr>
              <a:t>   </a:t>
            </a:r>
            <a:endParaRPr kumimoji="0" lang="en-US" sz="2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a:ea typeface="+mj-ea"/>
              <a:cs typeface="Times New Roman"/>
            </a:endParaRPr>
          </a:p>
        </p:txBody>
      </p:sp>
    </p:spTree>
  </p:cSld>
  <p:clrMapOvr>
    <a:masterClrMapping/>
  </p:clrMapOvr>
  <p:transition>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dirty="0" smtClean="0">
                <a:latin typeface="Calibri"/>
                <a:cs typeface="Calibri"/>
              </a:rPr>
              <a:t>Beam asymmetries </a:t>
            </a:r>
            <a:r>
              <a:rPr lang="en-US" dirty="0" smtClean="0">
                <a:solidFill>
                  <a:srgbClr val="FF0000"/>
                </a:solidFill>
                <a:latin typeface="Calibri"/>
                <a:cs typeface="Calibri"/>
              </a:rPr>
              <a:t>A</a:t>
            </a:r>
            <a:r>
              <a:rPr lang="en-US" baseline="-25000" dirty="0" smtClean="0">
                <a:solidFill>
                  <a:srgbClr val="FF0000"/>
                </a:solidFill>
                <a:latin typeface="Calibri"/>
                <a:cs typeface="Calibri"/>
              </a:rPr>
              <a:t>LU</a:t>
            </a:r>
            <a:r>
              <a:rPr lang="en-US" dirty="0" smtClean="0">
                <a:latin typeface="Calibri"/>
                <a:cs typeface="Calibri"/>
              </a:rPr>
              <a:t> for neutrons </a:t>
            </a:r>
            <a:endParaRPr lang="en-US" dirty="0">
              <a:latin typeface="Calibri"/>
              <a:cs typeface="Calibri"/>
            </a:endParaRPr>
          </a:p>
        </p:txBody>
      </p:sp>
      <p:sp>
        <p:nvSpPr>
          <p:cNvPr id="11" name="Rectangle 10"/>
          <p:cNvSpPr/>
          <p:nvPr/>
        </p:nvSpPr>
        <p:spPr bwMode="auto">
          <a:xfrm>
            <a:off x="7874000" y="1651000"/>
            <a:ext cx="2190750" cy="869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8" name="TextBox 17"/>
          <p:cNvSpPr txBox="1"/>
          <p:nvPr/>
        </p:nvSpPr>
        <p:spPr>
          <a:xfrm>
            <a:off x="1059238" y="5880099"/>
            <a:ext cx="7411661" cy="369332"/>
          </a:xfrm>
          <a:prstGeom prst="rect">
            <a:avLst/>
          </a:prstGeom>
          <a:solidFill>
            <a:srgbClr val="CCFFCC"/>
          </a:solidFill>
          <a:ln>
            <a:solidFill>
              <a:srgbClr val="FF0000"/>
            </a:solidFill>
          </a:ln>
        </p:spPr>
        <p:txBody>
          <a:bodyPr wrap="square" rtlCol="0">
            <a:spAutoFit/>
          </a:bodyPr>
          <a:lstStyle/>
          <a:p>
            <a:r>
              <a:rPr lang="en-US" b="1" dirty="0" smtClean="0">
                <a:solidFill>
                  <a:srgbClr val="FF0000"/>
                </a:solidFill>
              </a:rPr>
              <a:t>A</a:t>
            </a:r>
            <a:r>
              <a:rPr lang="en-US" b="1" baseline="-25000" dirty="0" smtClean="0">
                <a:solidFill>
                  <a:srgbClr val="FF0000"/>
                </a:solidFill>
              </a:rPr>
              <a:t>LU</a:t>
            </a:r>
            <a:r>
              <a:rPr lang="en-US" dirty="0" smtClean="0"/>
              <a:t> is highly sensitive to </a:t>
            </a:r>
            <a:r>
              <a:rPr lang="en-US" dirty="0" err="1" smtClean="0"/>
              <a:t>d</a:t>
            </a:r>
            <a:r>
              <a:rPr lang="en-US" dirty="0" smtClean="0"/>
              <a:t>-quark </a:t>
            </a:r>
            <a:r>
              <a:rPr lang="en-US" dirty="0" err="1" smtClean="0"/>
              <a:t>helicity</a:t>
            </a:r>
            <a:r>
              <a:rPr lang="en-US" dirty="0" smtClean="0"/>
              <a:t> contribution to nucleon spin.</a:t>
            </a:r>
            <a:endParaRPr lang="en-US" dirty="0"/>
          </a:p>
        </p:txBody>
      </p:sp>
      <p:sp>
        <p:nvSpPr>
          <p:cNvPr id="19" name="TextBox 18"/>
          <p:cNvSpPr txBox="1"/>
          <p:nvPr/>
        </p:nvSpPr>
        <p:spPr>
          <a:xfrm rot="16200000">
            <a:off x="4826083" y="2138316"/>
            <a:ext cx="548172" cy="369332"/>
          </a:xfrm>
          <a:prstGeom prst="rect">
            <a:avLst/>
          </a:prstGeom>
          <a:noFill/>
        </p:spPr>
        <p:txBody>
          <a:bodyPr wrap="none" rtlCol="0">
            <a:spAutoFit/>
          </a:bodyPr>
          <a:lstStyle/>
          <a:p>
            <a:r>
              <a:rPr lang="en-US" dirty="0" smtClean="0"/>
              <a:t>A</a:t>
            </a:r>
            <a:r>
              <a:rPr lang="en-US" baseline="-25000" dirty="0" smtClean="0"/>
              <a:t>LU</a:t>
            </a:r>
            <a:endParaRPr lang="en-US" baseline="-25000" dirty="0"/>
          </a:p>
        </p:txBody>
      </p:sp>
      <p:sp>
        <p:nvSpPr>
          <p:cNvPr id="9" name="TextBox 8"/>
          <p:cNvSpPr txBox="1"/>
          <p:nvPr/>
        </p:nvSpPr>
        <p:spPr>
          <a:xfrm>
            <a:off x="40009" y="988536"/>
            <a:ext cx="1019229" cy="307777"/>
          </a:xfrm>
          <a:prstGeom prst="rect">
            <a:avLst/>
          </a:prstGeom>
          <a:noFill/>
          <a:ln>
            <a:solidFill>
              <a:schemeClr val="tx1"/>
            </a:solidFill>
          </a:ln>
        </p:spPr>
        <p:txBody>
          <a:bodyPr wrap="none" rtlCol="0">
            <a:spAutoFit/>
          </a:bodyPr>
          <a:lstStyle/>
          <a:p>
            <a:r>
              <a:rPr lang="en-US" sz="1400" dirty="0" smtClean="0">
                <a:latin typeface="Calibri"/>
                <a:cs typeface="Calibri"/>
              </a:rPr>
              <a:t>E12-11-003</a:t>
            </a:r>
            <a:endParaRPr lang="en-US" sz="1400" dirty="0">
              <a:latin typeface="Calibri"/>
              <a:cs typeface="Calibri"/>
            </a:endParaRPr>
          </a:p>
        </p:txBody>
      </p:sp>
      <p:pic>
        <p:nvPicPr>
          <p:cNvPr id="10" name="Picture 9"/>
          <p:cNvPicPr>
            <a:picLocks noChangeAspect="1"/>
          </p:cNvPicPr>
          <p:nvPr/>
        </p:nvPicPr>
        <p:blipFill>
          <a:blip r:embed="rId2"/>
          <a:stretch>
            <a:fillRect/>
          </a:stretch>
        </p:blipFill>
        <p:spPr>
          <a:xfrm>
            <a:off x="434340" y="1902460"/>
            <a:ext cx="4921637" cy="3814763"/>
          </a:xfrm>
          <a:prstGeom prst="rect">
            <a:avLst/>
          </a:prstGeom>
        </p:spPr>
      </p:pic>
      <p:sp>
        <p:nvSpPr>
          <p:cNvPr id="8" name="TextBox 7"/>
          <p:cNvSpPr txBox="1"/>
          <p:nvPr/>
        </p:nvSpPr>
        <p:spPr>
          <a:xfrm>
            <a:off x="1465638" y="958502"/>
            <a:ext cx="1808208" cy="646331"/>
          </a:xfrm>
          <a:prstGeom prst="rect">
            <a:avLst/>
          </a:prstGeom>
          <a:solidFill>
            <a:srgbClr val="FFFFFF"/>
          </a:solidFill>
          <a:ln>
            <a:solidFill>
              <a:schemeClr val="tx1"/>
            </a:solidFill>
          </a:ln>
        </p:spPr>
        <p:txBody>
          <a:bodyPr wrap="square" rtlCol="0">
            <a:spAutoFit/>
          </a:bodyPr>
          <a:lstStyle/>
          <a:p>
            <a:r>
              <a:rPr lang="en-US" dirty="0" smtClean="0">
                <a:latin typeface="Calibri"/>
                <a:cs typeface="Calibri"/>
              </a:rPr>
              <a:t>Total of 588 bins in </a:t>
            </a:r>
            <a:r>
              <a:rPr lang="en-US" dirty="0" err="1" smtClean="0">
                <a:latin typeface="Calibri"/>
                <a:cs typeface="Calibri"/>
              </a:rPr>
              <a:t>t</a:t>
            </a:r>
            <a:r>
              <a:rPr lang="en-US" dirty="0" smtClean="0">
                <a:latin typeface="Calibri"/>
                <a:cs typeface="Calibri"/>
              </a:rPr>
              <a:t>, Q</a:t>
            </a:r>
            <a:r>
              <a:rPr lang="en-US" baseline="30000" dirty="0" smtClean="0">
                <a:latin typeface="Calibri"/>
                <a:cs typeface="Calibri"/>
              </a:rPr>
              <a:t>2</a:t>
            </a:r>
            <a:r>
              <a:rPr lang="en-US" dirty="0" smtClean="0">
                <a:latin typeface="Calibri"/>
                <a:cs typeface="Calibri"/>
              </a:rPr>
              <a:t>, </a:t>
            </a:r>
            <a:r>
              <a:rPr lang="en-US" dirty="0" err="1" smtClean="0">
                <a:latin typeface="Calibri"/>
                <a:cs typeface="Calibri"/>
              </a:rPr>
              <a:t>x</a:t>
            </a:r>
            <a:r>
              <a:rPr lang="en-US" baseline="-25000" dirty="0" err="1" smtClean="0">
                <a:latin typeface="Calibri"/>
                <a:cs typeface="Calibri"/>
              </a:rPr>
              <a:t>B</a:t>
            </a:r>
            <a:r>
              <a:rPr lang="en-US" dirty="0" smtClean="0">
                <a:latin typeface="Calibri"/>
                <a:cs typeface="Calibri"/>
              </a:rPr>
              <a:t>, </a:t>
            </a:r>
            <a:r>
              <a:rPr lang="en-US" dirty="0" err="1" smtClean="0">
                <a:latin typeface="Calibri"/>
                <a:cs typeface="Calibri"/>
              </a:rPr>
              <a:t>φ</a:t>
            </a:r>
            <a:r>
              <a:rPr lang="en-US" dirty="0" smtClean="0">
                <a:latin typeface="Calibri"/>
                <a:cs typeface="Calibri"/>
              </a:rPr>
              <a:t> </a:t>
            </a:r>
            <a:endParaRPr lang="en-US" dirty="0">
              <a:latin typeface="Calibri"/>
              <a:cs typeface="Calibri"/>
            </a:endParaRPr>
          </a:p>
        </p:txBody>
      </p:sp>
      <p:grpSp>
        <p:nvGrpSpPr>
          <p:cNvPr id="3" name="Group 15"/>
          <p:cNvGrpSpPr/>
          <p:nvPr/>
        </p:nvGrpSpPr>
        <p:grpSpPr>
          <a:xfrm>
            <a:off x="5354320" y="1281668"/>
            <a:ext cx="3749040" cy="3925592"/>
            <a:chOff x="5354320" y="1281668"/>
            <a:chExt cx="3749040" cy="3925592"/>
          </a:xfrm>
        </p:grpSpPr>
        <p:pic>
          <p:nvPicPr>
            <p:cNvPr id="13" name="Image 7" descr="CND_beau.jpg"/>
            <p:cNvPicPr>
              <a:picLocks noChangeAspect="1"/>
            </p:cNvPicPr>
            <p:nvPr/>
          </p:nvPicPr>
          <p:blipFill>
            <a:blip r:embed="rId3" cstate="print"/>
            <a:srcRect l="9559" r="4412"/>
            <a:stretch>
              <a:fillRect/>
            </a:stretch>
          </p:blipFill>
          <p:spPr>
            <a:xfrm>
              <a:off x="5354320" y="1938867"/>
              <a:ext cx="3749040" cy="3268393"/>
            </a:xfrm>
            <a:prstGeom prst="rect">
              <a:avLst/>
            </a:prstGeom>
          </p:spPr>
        </p:pic>
        <p:sp>
          <p:nvSpPr>
            <p:cNvPr id="14" name="TextBox 13"/>
            <p:cNvSpPr txBox="1"/>
            <p:nvPr/>
          </p:nvSpPr>
          <p:spPr>
            <a:xfrm>
              <a:off x="5689600" y="1281668"/>
              <a:ext cx="2750648" cy="369332"/>
            </a:xfrm>
            <a:prstGeom prst="rect">
              <a:avLst/>
            </a:prstGeom>
            <a:noFill/>
            <a:ln>
              <a:solidFill>
                <a:schemeClr val="tx1"/>
              </a:solidFill>
            </a:ln>
          </p:spPr>
          <p:txBody>
            <a:bodyPr wrap="none" rtlCol="0">
              <a:spAutoFit/>
            </a:bodyPr>
            <a:lstStyle/>
            <a:p>
              <a:r>
                <a:rPr lang="en-US" dirty="0" smtClean="0"/>
                <a:t>Central Neutron Detector</a:t>
              </a:r>
              <a:endParaRPr lang="en-US" dirty="0"/>
            </a:p>
          </p:txBody>
        </p:sp>
      </p:grpSp>
      <p:sp>
        <p:nvSpPr>
          <p:cNvPr id="7" name="TextBox 6"/>
          <p:cNvSpPr txBox="1"/>
          <p:nvPr/>
        </p:nvSpPr>
        <p:spPr>
          <a:xfrm>
            <a:off x="3606800" y="988536"/>
            <a:ext cx="1148747" cy="738664"/>
          </a:xfrm>
          <a:prstGeom prst="rect">
            <a:avLst/>
          </a:prstGeom>
          <a:noFill/>
          <a:ln>
            <a:solidFill>
              <a:schemeClr val="tx1"/>
            </a:solidFill>
          </a:ln>
        </p:spPr>
        <p:txBody>
          <a:bodyPr wrap="square" rtlCol="0">
            <a:spAutoFit/>
          </a:bodyPr>
          <a:lstStyle/>
          <a:p>
            <a:r>
              <a:rPr lang="en-US" sz="1400" dirty="0" err="1" smtClean="0">
                <a:latin typeface="Calibri"/>
                <a:cs typeface="Calibri"/>
              </a:rPr>
              <a:t>t</a:t>
            </a:r>
            <a:r>
              <a:rPr lang="en-US" sz="1400" dirty="0" smtClean="0">
                <a:latin typeface="Calibri"/>
                <a:cs typeface="Calibri"/>
              </a:rPr>
              <a:t>=-0.35GeV</a:t>
            </a:r>
            <a:r>
              <a:rPr lang="en-US" sz="1400" baseline="30000" dirty="0" smtClean="0">
                <a:latin typeface="Calibri"/>
                <a:cs typeface="Calibri"/>
              </a:rPr>
              <a:t>2</a:t>
            </a:r>
            <a:r>
              <a:rPr lang="en-US" sz="1400" dirty="0" smtClean="0">
                <a:latin typeface="Calibri"/>
                <a:cs typeface="Calibri"/>
              </a:rPr>
              <a:t> </a:t>
            </a:r>
          </a:p>
          <a:p>
            <a:r>
              <a:rPr lang="en-US" sz="1400" dirty="0" smtClean="0">
                <a:latin typeface="Calibri"/>
                <a:cs typeface="Calibri"/>
              </a:rPr>
              <a:t>Q</a:t>
            </a:r>
            <a:r>
              <a:rPr lang="en-US" sz="1400" baseline="30000" dirty="0" smtClean="0">
                <a:latin typeface="Calibri"/>
                <a:cs typeface="Calibri"/>
              </a:rPr>
              <a:t>2</a:t>
            </a:r>
            <a:r>
              <a:rPr lang="en-US" sz="1400" dirty="0" smtClean="0">
                <a:latin typeface="Calibri"/>
                <a:cs typeface="Calibri"/>
              </a:rPr>
              <a:t>=2.75GeV</a:t>
            </a:r>
            <a:r>
              <a:rPr lang="en-US" sz="1400" baseline="30000" dirty="0" smtClean="0">
                <a:latin typeface="Calibri"/>
                <a:cs typeface="Calibri"/>
              </a:rPr>
              <a:t>2</a:t>
            </a:r>
            <a:r>
              <a:rPr lang="en-US" sz="1400" dirty="0" smtClean="0">
                <a:latin typeface="Calibri"/>
                <a:cs typeface="Calibri"/>
              </a:rPr>
              <a:t> </a:t>
            </a:r>
            <a:r>
              <a:rPr lang="en-US" sz="1400" dirty="0" err="1" smtClean="0">
                <a:latin typeface="Calibri"/>
                <a:cs typeface="Calibri"/>
              </a:rPr>
              <a:t>x</a:t>
            </a:r>
            <a:r>
              <a:rPr lang="en-US" sz="1400" baseline="-25000" dirty="0" err="1" smtClean="0">
                <a:latin typeface="Calibri"/>
                <a:cs typeface="Calibri"/>
              </a:rPr>
              <a:t>B</a:t>
            </a:r>
            <a:r>
              <a:rPr lang="en-US" sz="1400" dirty="0" smtClean="0">
                <a:latin typeface="Calibri"/>
                <a:cs typeface="Calibri"/>
              </a:rPr>
              <a:t>=0.225</a:t>
            </a:r>
            <a:endParaRPr lang="en-US" sz="1400" dirty="0">
              <a:latin typeface="Calibri"/>
              <a:cs typeface="Calibri"/>
            </a:endParaRPr>
          </a:p>
        </p:txBody>
      </p:sp>
      <p:sp>
        <p:nvSpPr>
          <p:cNvPr id="15" name="Rectangle 14"/>
          <p:cNvSpPr/>
          <p:nvPr/>
        </p:nvSpPr>
        <p:spPr bwMode="auto">
          <a:xfrm>
            <a:off x="2006600" y="4457700"/>
            <a:ext cx="241300" cy="53340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pic>
        <p:nvPicPr>
          <p:cNvPr id="4" name="Picture 3"/>
          <p:cNvPicPr>
            <a:picLocks noChangeAspect="1"/>
          </p:cNvPicPr>
          <p:nvPr/>
        </p:nvPicPr>
        <p:blipFill>
          <a:blip r:embed="rId4"/>
          <a:srcRect t="17411" r="45000" b="28399"/>
          <a:stretch>
            <a:fillRect/>
          </a:stretch>
        </p:blipFill>
        <p:spPr>
          <a:xfrm>
            <a:off x="1115330" y="2048895"/>
            <a:ext cx="3640217" cy="3668327"/>
          </a:xfrm>
          <a:prstGeom prst="rect">
            <a:avLst/>
          </a:prstGeom>
          <a:solidFill>
            <a:srgbClr val="FFFF00"/>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838200"/>
            <a:ext cx="8229600" cy="5537200"/>
          </a:xfrm>
        </p:spPr>
        <p:txBody>
          <a:bodyPr>
            <a:normAutofit fontScale="92500"/>
          </a:bodyPr>
          <a:lstStyle/>
          <a:p>
            <a:r>
              <a:rPr lang="en-US" dirty="0" smtClean="0"/>
              <a:t>A </a:t>
            </a:r>
            <a:r>
              <a:rPr lang="en-US" dirty="0" err="1" smtClean="0"/>
              <a:t>uniﬁed</a:t>
            </a:r>
            <a:r>
              <a:rPr lang="en-US" dirty="0" smtClean="0"/>
              <a:t> framework for nucleon tomography has been established </a:t>
            </a:r>
          </a:p>
          <a:p>
            <a:r>
              <a:rPr lang="en-US" dirty="0" smtClean="0"/>
              <a:t>The </a:t>
            </a:r>
            <a:r>
              <a:rPr lang="en-US" dirty="0" err="1" smtClean="0"/>
              <a:t>ﬁrst</a:t>
            </a:r>
            <a:r>
              <a:rPr lang="en-US" dirty="0" smtClean="0"/>
              <a:t> dedicated results on Compton Scattering suggest precocious handbag dominance</a:t>
            </a:r>
          </a:p>
          <a:p>
            <a:r>
              <a:rPr lang="en-US" dirty="0" smtClean="0"/>
              <a:t> Accurate information on Generalized Parton Distributions in the valence region and at moderate momentum transfer was gathered </a:t>
            </a:r>
          </a:p>
          <a:p>
            <a:r>
              <a:rPr lang="en-US" b="1" dirty="0" smtClean="0"/>
              <a:t>The long range plan to extract </a:t>
            </a:r>
            <a:r>
              <a:rPr lang="en-US" b="1" dirty="0" err="1" smtClean="0"/>
              <a:t>GPDs</a:t>
            </a:r>
            <a:r>
              <a:rPr lang="en-US" b="1" dirty="0" smtClean="0"/>
              <a:t> has begun </a:t>
            </a:r>
          </a:p>
          <a:p>
            <a:r>
              <a:rPr lang="en-US" dirty="0" smtClean="0"/>
              <a:t>Interplay between spin and </a:t>
            </a:r>
            <a:r>
              <a:rPr lang="en-US" dirty="0" err="1" smtClean="0"/>
              <a:t>ﬂavor</a:t>
            </a:r>
            <a:r>
              <a:rPr lang="en-US" dirty="0" smtClean="0"/>
              <a:t> decompositions requires also other reactions </a:t>
            </a:r>
          </a:p>
          <a:p>
            <a:r>
              <a:rPr lang="en-US" dirty="0" smtClean="0"/>
              <a:t> </a:t>
            </a:r>
            <a:r>
              <a:rPr lang="en-US" b="1" dirty="0" err="1" smtClean="0"/>
              <a:t>JLab</a:t>
            </a:r>
            <a:r>
              <a:rPr lang="en-US" b="1" dirty="0" smtClean="0"/>
              <a:t> 12 </a:t>
            </a:r>
            <a:r>
              <a:rPr lang="en-US" b="1" dirty="0" err="1" smtClean="0"/>
              <a:t>GeV</a:t>
            </a:r>
            <a:r>
              <a:rPr lang="en-US" b="1" dirty="0" smtClean="0"/>
              <a:t> will precisely test scaling and carry out the tomography of valence quarks</a:t>
            </a:r>
          </a:p>
          <a:p>
            <a:r>
              <a:rPr lang="en-US" dirty="0" smtClean="0"/>
              <a:t>Future measurements are planned at CERN/Compass and DESY/Panda </a:t>
            </a:r>
          </a:p>
          <a:p>
            <a:r>
              <a:rPr lang="en-US" dirty="0" smtClean="0"/>
              <a:t> </a:t>
            </a:r>
            <a:r>
              <a:rPr lang="en-US" b="1" dirty="0" smtClean="0"/>
              <a:t>The EIC will expand the reach and probe the sea and gluons</a:t>
            </a:r>
          </a:p>
          <a:p>
            <a:pPr>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292100" y="547132"/>
            <a:ext cx="8585200" cy="6350000"/>
          </a:xfrm>
          <a:prstGeom prst="rect">
            <a:avLst/>
          </a:prstGeom>
        </p:spPr>
      </p:pic>
      <p:sp>
        <p:nvSpPr>
          <p:cNvPr id="5" name="TextBox 4"/>
          <p:cNvSpPr txBox="1"/>
          <p:nvPr/>
        </p:nvSpPr>
        <p:spPr>
          <a:xfrm>
            <a:off x="330200" y="76200"/>
            <a:ext cx="8479805" cy="584776"/>
          </a:xfrm>
          <a:prstGeom prst="rect">
            <a:avLst/>
          </a:prstGeom>
          <a:noFill/>
        </p:spPr>
        <p:txBody>
          <a:bodyPr wrap="none" rtlCol="0">
            <a:spAutoFit/>
          </a:bodyPr>
          <a:lstStyle/>
          <a:p>
            <a:r>
              <a:rPr lang="en-US" sz="3200" dirty="0" smtClean="0"/>
              <a:t>Deeply Virtual Compton Scattering and </a:t>
            </a:r>
            <a:r>
              <a:rPr lang="en-US" sz="3200" dirty="0" err="1" smtClean="0"/>
              <a:t>GPDs</a:t>
            </a:r>
            <a:endParaRPr lang="en-US" sz="3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a:t>
            </a:r>
            <a:r>
              <a:rPr lang="en-US" dirty="0" err="1" smtClean="0"/>
              <a:t>GPDs</a:t>
            </a:r>
            <a:r>
              <a:rPr lang="en-US" dirty="0" smtClean="0"/>
              <a:t> through DVCS</a:t>
            </a:r>
            <a:endParaRPr lang="en-US" dirty="0"/>
          </a:p>
        </p:txBody>
      </p:sp>
      <p:pic>
        <p:nvPicPr>
          <p:cNvPr id="4" name="Picture 3"/>
          <p:cNvPicPr>
            <a:picLocks noChangeAspect="1"/>
          </p:cNvPicPr>
          <p:nvPr/>
        </p:nvPicPr>
        <p:blipFill>
          <a:blip r:embed="rId2"/>
          <a:stretch>
            <a:fillRect/>
          </a:stretch>
        </p:blipFill>
        <p:spPr>
          <a:xfrm>
            <a:off x="165100" y="700440"/>
            <a:ext cx="8305800" cy="575638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to </a:t>
            </a:r>
            <a:r>
              <a:rPr lang="en-US" dirty="0" err="1" smtClean="0"/>
              <a:t>GPDs</a:t>
            </a:r>
            <a:r>
              <a:rPr lang="en-US" dirty="0" smtClean="0"/>
              <a:t> Spin Observables</a:t>
            </a:r>
            <a:endParaRPr lang="en-US" dirty="0"/>
          </a:p>
        </p:txBody>
      </p:sp>
      <p:pic>
        <p:nvPicPr>
          <p:cNvPr id="3" name="Picture 2"/>
          <p:cNvPicPr>
            <a:picLocks noChangeAspect="1"/>
          </p:cNvPicPr>
          <p:nvPr/>
        </p:nvPicPr>
        <p:blipFill>
          <a:blip r:embed="rId2"/>
          <a:stretch>
            <a:fillRect/>
          </a:stretch>
        </p:blipFill>
        <p:spPr>
          <a:xfrm>
            <a:off x="406400" y="786670"/>
            <a:ext cx="8255000" cy="562683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700" y="12700"/>
            <a:ext cx="9118600" cy="68326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845350"/>
            <a:ext cx="8191500" cy="5587199"/>
          </a:xfrm>
          <a:prstGeom prst="rect">
            <a:avLst/>
          </a:prstGeom>
        </p:spPr>
      </p:pic>
      <p:sp>
        <p:nvSpPr>
          <p:cNvPr id="5" name="TextBox 4"/>
          <p:cNvSpPr txBox="1"/>
          <p:nvPr/>
        </p:nvSpPr>
        <p:spPr>
          <a:xfrm>
            <a:off x="584200" y="108174"/>
            <a:ext cx="8013933" cy="584776"/>
          </a:xfrm>
          <a:prstGeom prst="rect">
            <a:avLst/>
          </a:prstGeom>
          <a:noFill/>
        </p:spPr>
        <p:txBody>
          <a:bodyPr wrap="none" rtlCol="0">
            <a:spAutoFit/>
          </a:bodyPr>
          <a:lstStyle/>
          <a:p>
            <a:r>
              <a:rPr lang="en-US" sz="3200" dirty="0" smtClean="0">
                <a:latin typeface="Arial (Body)"/>
                <a:cs typeface="Arial (Body)"/>
              </a:rPr>
              <a:t>DVCS @ CLAS the first pioneering Results</a:t>
            </a:r>
            <a:endParaRPr lang="en-US" sz="3200" dirty="0">
              <a:latin typeface="Arial (Body)"/>
              <a:cs typeface="Arial (Body)"/>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4200" y="736952"/>
            <a:ext cx="8248650" cy="5587055"/>
          </a:xfrm>
          <a:prstGeom prst="rect">
            <a:avLst/>
          </a:prstGeom>
        </p:spPr>
      </p:pic>
      <p:sp>
        <p:nvSpPr>
          <p:cNvPr id="4" name="TextBox 3"/>
          <p:cNvSpPr txBox="1"/>
          <p:nvPr/>
        </p:nvSpPr>
        <p:spPr>
          <a:xfrm>
            <a:off x="533400" y="101600"/>
            <a:ext cx="8418491" cy="584776"/>
          </a:xfrm>
          <a:prstGeom prst="rect">
            <a:avLst/>
          </a:prstGeom>
          <a:noFill/>
        </p:spPr>
        <p:txBody>
          <a:bodyPr wrap="none" rtlCol="0">
            <a:spAutoFit/>
          </a:bodyPr>
          <a:lstStyle/>
          <a:p>
            <a:r>
              <a:rPr lang="en-US" sz="3200" dirty="0" smtClean="0"/>
              <a:t>Hall A (</a:t>
            </a:r>
            <a:r>
              <a:rPr lang="en-US" sz="3200" dirty="0" err="1" smtClean="0"/>
              <a:t>Jlab</a:t>
            </a:r>
            <a:r>
              <a:rPr lang="en-US" sz="3200" dirty="0" smtClean="0"/>
              <a:t>) first dedicated SVCS experiment</a:t>
            </a:r>
            <a:endParaRPr lang="en-US" sz="32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5.3"/>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17146</TotalTime>
  <Words>1338</Words>
  <Application>Microsoft Office PowerPoint</Application>
  <PresentationFormat>On-screen Show (4:3)</PresentationFormat>
  <Paragraphs>210</Paragraphs>
  <Slides>32</Slides>
  <Notes>5</Notes>
  <HiddenSlides>0</HiddenSlides>
  <MMClips>0</MMClips>
  <ScaleCrop>false</ScaleCrop>
  <HeadingPairs>
    <vt:vector size="4" baseType="variant">
      <vt:variant>
        <vt:lpstr>Design Template</vt:lpstr>
      </vt:variant>
      <vt:variant>
        <vt:i4>3</vt:i4>
      </vt:variant>
      <vt:variant>
        <vt:lpstr>Slide Titles</vt:lpstr>
      </vt:variant>
      <vt:variant>
        <vt:i4>32</vt:i4>
      </vt:variant>
    </vt:vector>
  </HeadingPairs>
  <TitlesOfParts>
    <vt:vector size="35" baseType="lpstr">
      <vt:lpstr>Custom Design</vt:lpstr>
      <vt:lpstr>1_Custom Design</vt:lpstr>
      <vt:lpstr>Office Theme</vt:lpstr>
      <vt:lpstr>Experimental Studies  of Generalized  Parton Distributions</vt:lpstr>
      <vt:lpstr>Slide 2</vt:lpstr>
      <vt:lpstr>Generalized Parton Distributions</vt:lpstr>
      <vt:lpstr>Slide 4</vt:lpstr>
      <vt:lpstr>Accessing GPDs through DVCS</vt:lpstr>
      <vt:lpstr>Sensitivity to GPDs Spin Observables</vt:lpstr>
      <vt:lpstr>Slide 7</vt:lpstr>
      <vt:lpstr>Slide 8</vt:lpstr>
      <vt:lpstr>Slide 9</vt:lpstr>
      <vt:lpstr>Slide 10</vt:lpstr>
      <vt:lpstr>Slide 11</vt:lpstr>
      <vt:lpstr>Slide 12</vt:lpstr>
      <vt:lpstr>Slide 13</vt:lpstr>
      <vt:lpstr>Slide 14</vt:lpstr>
      <vt:lpstr>Slide 15</vt:lpstr>
      <vt:lpstr>Extracting CFF/GPDs from DVCS</vt:lpstr>
      <vt:lpstr>6 GeV: lessson Learned</vt:lpstr>
      <vt:lpstr>Slide 18</vt:lpstr>
      <vt:lpstr>The science program at JLab @ 12GeV</vt:lpstr>
      <vt:lpstr>Base equipment &amp; proposed equipment</vt:lpstr>
      <vt:lpstr>Slide 21</vt:lpstr>
      <vt:lpstr>The CLAS12 Detector</vt:lpstr>
      <vt:lpstr>Slide 23</vt:lpstr>
      <vt:lpstr>ALU projections for JLab@12GeV</vt:lpstr>
      <vt:lpstr>ALU projections for protons</vt:lpstr>
      <vt:lpstr>Slide 26</vt:lpstr>
      <vt:lpstr>AUT projections  for 12GeV</vt:lpstr>
      <vt:lpstr>GPD H from projected CLAS12 data</vt:lpstr>
      <vt:lpstr>CFF E from projected CLAS12 data</vt:lpstr>
      <vt:lpstr>Projected quark densities in impact parameter</vt:lpstr>
      <vt:lpstr>Beam asymmetries ALU for neutrons </vt:lpstr>
      <vt:lpstr>Summary</vt:lpstr>
    </vt:vector>
  </TitlesOfParts>
  <Company>Jefferson Lab</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Wigner Function - GPDs and TMDs</dc:title>
  <dc:creator>Volker Burkert</dc:creator>
  <cp:lastModifiedBy>Latifa Elouadrhiri</cp:lastModifiedBy>
  <cp:revision>207</cp:revision>
  <cp:lastPrinted>2013-07-02T20:50:34Z</cp:lastPrinted>
  <dcterms:created xsi:type="dcterms:W3CDTF">2014-05-28T08:56:52Z</dcterms:created>
  <dcterms:modified xsi:type="dcterms:W3CDTF">2014-05-28T09:06:47Z</dcterms:modified>
</cp:coreProperties>
</file>