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8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92" r:id="rId2"/>
    <p:sldId id="284" r:id="rId3"/>
    <p:sldId id="491" r:id="rId4"/>
    <p:sldId id="536" r:id="rId5"/>
    <p:sldId id="502" r:id="rId6"/>
    <p:sldId id="494" r:id="rId7"/>
    <p:sldId id="513" r:id="rId8"/>
    <p:sldId id="514" r:id="rId9"/>
    <p:sldId id="515" r:id="rId10"/>
    <p:sldId id="503" r:id="rId11"/>
    <p:sldId id="517" r:id="rId12"/>
    <p:sldId id="518" r:id="rId13"/>
    <p:sldId id="520" r:id="rId14"/>
    <p:sldId id="521" r:id="rId15"/>
    <p:sldId id="501" r:id="rId16"/>
    <p:sldId id="523" r:id="rId17"/>
    <p:sldId id="534" r:id="rId18"/>
    <p:sldId id="525" r:id="rId19"/>
    <p:sldId id="529" r:id="rId20"/>
    <p:sldId id="542" r:id="rId21"/>
    <p:sldId id="541" r:id="rId22"/>
    <p:sldId id="530" r:id="rId23"/>
    <p:sldId id="543" r:id="rId24"/>
    <p:sldId id="544" r:id="rId25"/>
    <p:sldId id="54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72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6DCB8-1661-4BF5-9090-B096C7C78155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4C42-5858-46F3-8723-CD3538DE03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0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07B5B-B556-4D9E-AE24-5DCCDB12C2FD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/>
            <a:fld id="{CBDD69CC-9396-41F6-A161-E430835D8BD8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5988"/>
            <a:ext cx="4178300" cy="3133725"/>
          </a:xfrm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5838" y="4352685"/>
            <a:ext cx="4771130" cy="3479808"/>
          </a:xfrm>
          <a:noFill/>
          <a:ln/>
        </p:spPr>
        <p:txBody>
          <a:bodyPr wrap="none" lIns="91430" tIns="45715" rIns="91430" bIns="45715" anchor="ctr"/>
          <a:lstStyle/>
          <a:p>
            <a:pPr defTabSz="457200" eaLnBrk="1" hangingPunct="1"/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e-I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63C7B8-5CE2-4F5E-8DD3-7C9F2A879161}" type="slidenum">
              <a:rPr lang="en-US" altLang="he-IL" smtClean="0"/>
              <a:pPr eaLnBrk="1" hangingPunct="1"/>
              <a:t>24</a:t>
            </a:fld>
            <a:endParaRPr lang="en-US" alt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971FE-40E4-4386-95ED-DA7FCA621FD2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1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8825" cy="3427412"/>
          </a:xfrm>
          <a:solidFill>
            <a:srgbClr val="FFFFFF"/>
          </a:solidFill>
          <a:ln/>
        </p:spPr>
      </p:sp>
      <p:sp>
        <p:nvSpPr>
          <p:cNvPr id="161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2450"/>
            <a:ext cx="5488643" cy="4114361"/>
          </a:xfrm>
          <a:noFill/>
          <a:ln/>
        </p:spPr>
        <p:txBody>
          <a:bodyPr wrap="none" anchor="ctr"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0F5F1-94C5-4CB0-B50D-EA15D86F2AD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34695A-5ACC-4F13-A548-47E8CC4D06D0}" type="slidenum">
              <a:rPr lang="en-US"/>
              <a:pPr/>
              <a:t>8</a:t>
            </a:fld>
            <a:endParaRPr lang="en-US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373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3099C-869B-4058-A94B-95DB3A2033D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4C42-5858-46F3-8723-CD3538DE03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Fix this up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Choose the n star stuff to include</a:t>
            </a:r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F7BA3-A3D9-48C3-A900-2140B6757C25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he-I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63C7B8-5CE2-4F5E-8DD3-7C9F2A879161}" type="slidenum">
              <a:rPr lang="en-US" altLang="he-IL" smtClean="0"/>
              <a:pPr eaLnBrk="1" hangingPunct="1"/>
              <a:t>23</a:t>
            </a:fld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1659-333B-49A5-9A10-2C0F58B5F1CB}" type="datetimeFigureOut">
              <a:rPr lang="en-US" smtClean="0"/>
              <a:pPr/>
              <a:t>5/21/15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9BBC6-BE92-46E0-8102-7CC0A08BA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png"/><Relationship Id="rId9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hyperlink" Target="http://inspirehep.net/author/profile/Neff,%20Thomas?recid=1353698&amp;ln=en" TargetMode="External"/><Relationship Id="rId5" Type="http://schemas.openxmlformats.org/officeDocument/2006/relationships/hyperlink" Target="http://inspirehep.net/author/profile/Feldmeier,%20Hans?recid=1353698&amp;ln=en" TargetMode="External"/><Relationship Id="rId6" Type="http://schemas.openxmlformats.org/officeDocument/2006/relationships/hyperlink" Target="http://inspirehep.net/author/profile/Horiuchi,%20Wataru?recid=1353698&amp;ln=en" TargetMode="External"/><Relationship Id="rId7" Type="http://schemas.openxmlformats.org/officeDocument/2006/relationships/hyperlink" Target="http://inspirehep.net/author/profile/Weber,%20Dennis?recid=1353698&amp;ln=en" TargetMode="External"/><Relationship Id="rId8" Type="http://schemas.openxmlformats.org/officeDocument/2006/relationships/hyperlink" Target="http://arxiv.org/abs/arXiv:1503.06122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4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46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44.wmf"/><Relationship Id="rId9" Type="http://schemas.openxmlformats.org/officeDocument/2006/relationships/image" Target="../media/image1.wmf"/><Relationship Id="rId10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48.emf"/><Relationship Id="rId7" Type="http://schemas.openxmlformats.org/officeDocument/2006/relationships/image" Target="../media/image51.png"/><Relationship Id="rId8" Type="http://schemas.openxmlformats.org/officeDocument/2006/relationships/oleObject" Target="../embeddings/oleObject17.bin"/><Relationship Id="rId9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34.wmf"/><Relationship Id="rId6" Type="http://schemas.openxmlformats.org/officeDocument/2006/relationships/image" Target="../media/image1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3.png"/><Relationship Id="rId5" Type="http://schemas.openxmlformats.org/officeDocument/2006/relationships/image" Target="../media/image53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59.wmf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56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57.wmf"/><Relationship Id="rId10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4" Type="http://schemas.openxmlformats.org/officeDocument/2006/relationships/image" Target="../media/image1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65.wmf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wmf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1.wmf"/><Relationship Id="rId6" Type="http://schemas.openxmlformats.org/officeDocument/2006/relationships/image" Target="../media/image37.wmf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Relationship Id="rId8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Relationship Id="rId3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hyperlink" Target="http://www.google.co.il/url?sa=i&amp;rct=j&amp;q=&amp;esrc=s&amp;source=images&amp;cd=&amp;cad=rja&amp;uact=8&amp;ved=0CAMQjRw&amp;url=http://homeopathic-treatments.com/?attachment_id=1440&amp;ei=47JZVYaoCMavU8ufgIgK&amp;psig=AFQjCNG1LB6Jp_IzbIeIKHswNoh490s2Ww&amp;ust=1432028259173192" TargetMode="External"/><Relationship Id="rId5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hyperlink" Target="http://www.google.co.il/url?sa=i&amp;rct=j&amp;q=&amp;esrc=s&amp;source=images&amp;cd=&amp;cad=rja&amp;uact=8&amp;ved=0CAcQjRw&amp;url=http://www.mjga.ca/archives/696&amp;ei=I6tdVYP2MsOdsAXr-4CIDQ&amp;psig=AFQjCNEEUSXmoIwgNn8Yh7YZY8o3cZLn0w&amp;ust=1432288419117706" TargetMode="External"/><Relationship Id="rId5" Type="http://schemas.openxmlformats.org/officeDocument/2006/relationships/image" Target="../media/image81.jpeg"/><Relationship Id="rId6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google.co.il/url?sa=i&amp;rct=j&amp;q=&amp;esrc=s&amp;source=images&amp;cd=&amp;cad=rja&amp;uact=8&amp;ved=0CAcQjRw&amp;url=https://vail.blacktieskis.com/&amp;ei=mKpdVeCJBoK2sAWd24A4&amp;psig=AFQjCNHYveGHQ8_DYH2l_LKY2FF9Q71Wyw&amp;ust=143228827926104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e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20" Type="http://schemas.openxmlformats.org/officeDocument/2006/relationships/oleObject" Target="../embeddings/oleObject6.bin"/><Relationship Id="rId21" Type="http://schemas.openxmlformats.org/officeDocument/2006/relationships/image" Target="../media/image14.wmf"/><Relationship Id="rId10" Type="http://schemas.openxmlformats.org/officeDocument/2006/relationships/image" Target="../media/image10.wmf"/><Relationship Id="rId11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oleObject" Target="../embeddings/oleObject5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.wmf"/><Relationship Id="rId8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1.wm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wmf"/><Relationship Id="rId4" Type="http://schemas.openxmlformats.org/officeDocument/2006/relationships/image" Target="../media/image29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wmf"/><Relationship Id="rId5" Type="http://schemas.openxmlformats.org/officeDocument/2006/relationships/image" Target="../media/image6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30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31.wmf"/><Relationship Id="rId10" Type="http://schemas.openxmlformats.org/officeDocument/2006/relationships/image" Target="../media/image3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1" name="Oval 4"/>
          <p:cNvSpPr>
            <a:spLocks noChangeArrowheads="1"/>
          </p:cNvSpPr>
          <p:nvPr/>
        </p:nvSpPr>
        <p:spPr bwMode="auto">
          <a:xfrm>
            <a:off x="6705600" y="3200400"/>
            <a:ext cx="804863" cy="8159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2" name="Oval 6"/>
          <p:cNvSpPr>
            <a:spLocks noChangeArrowheads="1"/>
          </p:cNvSpPr>
          <p:nvPr/>
        </p:nvSpPr>
        <p:spPr bwMode="auto">
          <a:xfrm>
            <a:off x="5592763" y="1954213"/>
            <a:ext cx="222250" cy="2905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3" name="Rectangle 16"/>
          <p:cNvSpPr>
            <a:spLocks noChangeArrowheads="1"/>
          </p:cNvSpPr>
          <p:nvPr/>
        </p:nvSpPr>
        <p:spPr bwMode="auto">
          <a:xfrm>
            <a:off x="3703638" y="2844800"/>
            <a:ext cx="663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4" name="Rectangle 18"/>
          <p:cNvSpPr>
            <a:spLocks noChangeArrowheads="1"/>
          </p:cNvSpPr>
          <p:nvPr/>
        </p:nvSpPr>
        <p:spPr bwMode="auto">
          <a:xfrm>
            <a:off x="1828800" y="3806825"/>
            <a:ext cx="18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>
              <a:spcBef>
                <a:spcPct val="50000"/>
              </a:spcBef>
            </a:pPr>
            <a:endParaRPr lang="ru-RU" sz="6000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sp>
        <p:nvSpPr>
          <p:cNvPr id="53255" name="Rectangle 30"/>
          <p:cNvSpPr>
            <a:spLocks noChangeArrowheads="1"/>
          </p:cNvSpPr>
          <p:nvPr/>
        </p:nvSpPr>
        <p:spPr bwMode="auto">
          <a:xfrm>
            <a:off x="546100" y="5622925"/>
            <a:ext cx="7731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256" name="Oval 44"/>
          <p:cNvSpPr>
            <a:spLocks noChangeArrowheads="1"/>
          </p:cNvSpPr>
          <p:nvPr/>
        </p:nvSpPr>
        <p:spPr bwMode="auto">
          <a:xfrm>
            <a:off x="8053388" y="5581650"/>
            <a:ext cx="173037" cy="203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3257" name="Picture 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8" name="Rectangle 20"/>
          <p:cNvSpPr>
            <a:spLocks noChangeArrowheads="1"/>
          </p:cNvSpPr>
          <p:nvPr/>
        </p:nvSpPr>
        <p:spPr bwMode="auto">
          <a:xfrm>
            <a:off x="228600" y="6400800"/>
            <a:ext cx="2198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1"/>
            <a:r>
              <a:rPr lang="en-US" sz="2400" b="1" dirty="0">
                <a:solidFill>
                  <a:srgbClr val="FFFF00"/>
                </a:solidFill>
              </a:rPr>
              <a:t>Eli   Piasetzky</a:t>
            </a:r>
          </a:p>
        </p:txBody>
      </p:sp>
      <p:sp>
        <p:nvSpPr>
          <p:cNvPr id="53259" name="Rectangle 21"/>
          <p:cNvSpPr>
            <a:spLocks noChangeArrowheads="1"/>
          </p:cNvSpPr>
          <p:nvPr/>
        </p:nvSpPr>
        <p:spPr bwMode="auto">
          <a:xfrm>
            <a:off x="2590800" y="6400800"/>
            <a:ext cx="5180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</a:rPr>
              <a:t>Tel  Aviv  </a:t>
            </a:r>
            <a:r>
              <a:rPr lang="en-US" sz="2400" b="1" dirty="0" smtClean="0">
                <a:solidFill>
                  <a:srgbClr val="FFFF00"/>
                </a:solidFill>
              </a:rPr>
              <a:t>University                        </a:t>
            </a:r>
            <a:r>
              <a:rPr lang="en-US" sz="2400" b="1" dirty="0">
                <a:solidFill>
                  <a:srgbClr val="FFFF00"/>
                </a:solidFill>
              </a:rPr>
              <a:t>ISRAEL</a:t>
            </a:r>
          </a:p>
        </p:txBody>
      </p:sp>
      <p:sp>
        <p:nvSpPr>
          <p:cNvPr id="53260" name="TextBox 20"/>
          <p:cNvSpPr txBox="1">
            <a:spLocks noChangeArrowheads="1"/>
          </p:cNvSpPr>
          <p:nvPr/>
        </p:nvSpPr>
        <p:spPr bwMode="auto">
          <a:xfrm>
            <a:off x="111124" y="1427364"/>
            <a:ext cx="8880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FF00"/>
                </a:solidFill>
              </a:rPr>
              <a:t>Experimental Studies of </a:t>
            </a:r>
            <a:r>
              <a:rPr lang="en-US" sz="2800" b="1" dirty="0" smtClean="0">
                <a:solidFill>
                  <a:srgbClr val="FFFF00"/>
                </a:solidFill>
              </a:rPr>
              <a:t>Short </a:t>
            </a:r>
            <a:r>
              <a:rPr lang="en-US" sz="2800" b="1" dirty="0">
                <a:solidFill>
                  <a:srgbClr val="FFFF00"/>
                </a:solidFill>
              </a:rPr>
              <a:t>Range Correlation in </a:t>
            </a:r>
            <a:r>
              <a:rPr lang="en-US" sz="2800" b="1" dirty="0" smtClean="0">
                <a:solidFill>
                  <a:srgbClr val="FFFF00"/>
                </a:solidFill>
              </a:rPr>
              <a:t>Nuclei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3261" name="Rectangle 22"/>
          <p:cNvSpPr>
            <a:spLocks noChangeArrowheads="1"/>
          </p:cNvSpPr>
          <p:nvPr/>
        </p:nvSpPr>
        <p:spPr bwMode="auto">
          <a:xfrm>
            <a:off x="1295400" y="5791200"/>
            <a:ext cx="3352800" cy="381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3262" name="Rectangle 23"/>
          <p:cNvSpPr>
            <a:spLocks noChangeArrowheads="1"/>
          </p:cNvSpPr>
          <p:nvPr/>
        </p:nvSpPr>
        <p:spPr bwMode="auto">
          <a:xfrm>
            <a:off x="4800600" y="4953000"/>
            <a:ext cx="228600" cy="10668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25908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short-range correlations in N/Z asymmetric nuclei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/>
              <a:t>neutron-proton momentum distributions </a:t>
            </a:r>
          </a:p>
          <a:p>
            <a:endParaRPr lang="en-US" dirty="0" smtClean="0"/>
          </a:p>
          <a:p>
            <a:r>
              <a:rPr lang="en-US" dirty="0" smtClean="0"/>
              <a:t>Two  Fermions systems and the Contact term </a:t>
            </a:r>
          </a:p>
          <a:p>
            <a:endParaRPr lang="en-US" dirty="0"/>
          </a:p>
          <a:p>
            <a:r>
              <a:rPr lang="en-US" dirty="0" smtClean="0"/>
              <a:t>SRC role in the nuclear equation of state</a:t>
            </a:r>
            <a:endParaRPr 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45195"/>
            <a:ext cx="4610880" cy="4612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67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348456"/>
            <a:ext cx="7143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19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At </a:t>
            </a:r>
            <a:r>
              <a:rPr lang="en-US" sz="2400" b="1" dirty="0" smtClean="0">
                <a:solidFill>
                  <a:schemeClr val="bg1"/>
                </a:solidFill>
              </a:rPr>
              <a:t>300-600 </a:t>
            </a:r>
            <a:r>
              <a:rPr lang="en-US" sz="2400" b="1" dirty="0">
                <a:solidFill>
                  <a:schemeClr val="bg1"/>
                </a:solidFill>
              </a:rPr>
              <a:t>MeV/c there is an excess strength in the </a:t>
            </a:r>
            <a:r>
              <a:rPr lang="en-US" sz="2400" b="1" dirty="0" err="1">
                <a:solidFill>
                  <a:schemeClr val="bg1"/>
                </a:solidFill>
              </a:rPr>
              <a:t>np</a:t>
            </a:r>
            <a:r>
              <a:rPr lang="en-US" sz="2400" b="1" dirty="0">
                <a:solidFill>
                  <a:schemeClr val="bg1"/>
                </a:solidFill>
              </a:rPr>
              <a:t> momentum distribution due to the strong correlations induced by the  tensor NN potential.</a:t>
            </a:r>
          </a:p>
        </p:txBody>
      </p:sp>
      <p:pic>
        <p:nvPicPr>
          <p:cNvPr id="52228" name="Picture 4" descr="pro_rocc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1475" y="695325"/>
            <a:ext cx="3219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95400"/>
            <a:ext cx="2243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295400"/>
            <a:ext cx="21812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410200" y="198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3</a:t>
            </a:r>
            <a:r>
              <a:rPr lang="en-US"/>
              <a:t>He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543800" y="190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3</a:t>
            </a:r>
            <a:r>
              <a:rPr lang="en-US"/>
              <a:t>He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486400" y="2971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V18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543800" y="3048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Bonn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np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010400" y="2057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np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600200" y="2590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pn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9144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pp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47244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pp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6934200" y="259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pp</a:t>
            </a:r>
          </a:p>
        </p:txBody>
      </p:sp>
      <p:pic>
        <p:nvPicPr>
          <p:cNvPr id="52241" name="Picture 17" descr="misak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0837" y="3867150"/>
            <a:ext cx="244316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95800" y="3810000"/>
            <a:ext cx="1219200" cy="381000"/>
            <a:chOff x="2016" y="3072"/>
            <a:chExt cx="768" cy="240"/>
          </a:xfrm>
        </p:grpSpPr>
        <p:sp>
          <p:nvSpPr>
            <p:cNvPr id="52254" name="Rectangle 19"/>
            <p:cNvSpPr>
              <a:spLocks noChangeArrowheads="1"/>
            </p:cNvSpPr>
            <p:nvPr/>
          </p:nvSpPr>
          <p:spPr bwMode="auto">
            <a:xfrm>
              <a:off x="2016" y="3072"/>
              <a:ext cx="57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Text Box 20"/>
            <p:cNvSpPr txBox="1">
              <a:spLocks noChangeArrowheads="1"/>
            </p:cNvSpPr>
            <p:nvPr/>
          </p:nvSpPr>
          <p:spPr bwMode="auto">
            <a:xfrm>
              <a:off x="2064" y="3072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pp/np</a:t>
              </a:r>
            </a:p>
          </p:txBody>
        </p:sp>
      </p:grpSp>
      <p:sp>
        <p:nvSpPr>
          <p:cNvPr id="52243" name="Text Box 21"/>
          <p:cNvSpPr txBox="1">
            <a:spLocks noChangeArrowheads="1"/>
          </p:cNvSpPr>
          <p:nvPr/>
        </p:nvSpPr>
        <p:spPr bwMode="auto">
          <a:xfrm>
            <a:off x="7315200" y="4267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/>
              <a:t>3</a:t>
            </a:r>
            <a:r>
              <a:rPr lang="en-US"/>
              <a:t>He</a:t>
            </a:r>
          </a:p>
        </p:txBody>
      </p:sp>
      <p:sp>
        <p:nvSpPr>
          <p:cNvPr id="52244" name="Text Box 22"/>
          <p:cNvSpPr txBox="1">
            <a:spLocks noChangeArrowheads="1"/>
          </p:cNvSpPr>
          <p:nvPr/>
        </p:nvSpPr>
        <p:spPr bwMode="auto">
          <a:xfrm>
            <a:off x="0" y="43434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Schiavilla, Wiringa, Pieper, Carson, PRL 98,132501 (2007). </a:t>
            </a:r>
          </a:p>
        </p:txBody>
      </p:sp>
      <p:sp>
        <p:nvSpPr>
          <p:cNvPr id="52245" name="Text Box 23"/>
          <p:cNvSpPr txBox="1">
            <a:spLocks noChangeArrowheads="1"/>
          </p:cNvSpPr>
          <p:nvPr/>
        </p:nvSpPr>
        <p:spPr bwMode="auto">
          <a:xfrm>
            <a:off x="5791200" y="621665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Sargsian</a:t>
            </a:r>
            <a:r>
              <a:rPr lang="en-US" dirty="0"/>
              <a:t>, </a:t>
            </a:r>
            <a:r>
              <a:rPr lang="en-US" dirty="0" err="1"/>
              <a:t>Abrahamyan</a:t>
            </a:r>
            <a:r>
              <a:rPr lang="en-US" dirty="0"/>
              <a:t>, </a:t>
            </a:r>
            <a:r>
              <a:rPr lang="en-US" dirty="0" err="1"/>
              <a:t>Strikman</a:t>
            </a:r>
            <a:r>
              <a:rPr lang="en-US" dirty="0"/>
              <a:t>, Frankfurt PR C71 044615 (2005).</a:t>
            </a:r>
          </a:p>
        </p:txBody>
      </p:sp>
      <p:sp>
        <p:nvSpPr>
          <p:cNvPr id="52246" name="Line 24"/>
          <p:cNvSpPr>
            <a:spLocks noChangeShapeType="1"/>
          </p:cNvSpPr>
          <p:nvPr/>
        </p:nvSpPr>
        <p:spPr bwMode="auto">
          <a:xfrm flipV="1">
            <a:off x="1524000" y="3886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7" name="Line 25"/>
          <p:cNvSpPr>
            <a:spLocks noChangeShapeType="1"/>
          </p:cNvSpPr>
          <p:nvPr/>
        </p:nvSpPr>
        <p:spPr bwMode="auto">
          <a:xfrm flipV="1">
            <a:off x="5181600" y="3276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8" name="Line 26"/>
          <p:cNvSpPr>
            <a:spLocks noChangeShapeType="1"/>
          </p:cNvSpPr>
          <p:nvPr/>
        </p:nvSpPr>
        <p:spPr bwMode="auto">
          <a:xfrm flipV="1">
            <a:off x="5943600" y="5562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Line 27"/>
          <p:cNvSpPr>
            <a:spLocks noChangeShapeType="1"/>
          </p:cNvSpPr>
          <p:nvPr/>
        </p:nvSpPr>
        <p:spPr bwMode="auto">
          <a:xfrm flipV="1">
            <a:off x="7239000" y="32766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225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53000"/>
            <a:ext cx="1828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51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267200"/>
            <a:ext cx="2743200" cy="1982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252" name="Text Box 30"/>
          <p:cNvSpPr txBox="1">
            <a:spLocks noChangeArrowheads="1"/>
          </p:cNvSpPr>
          <p:nvPr/>
        </p:nvSpPr>
        <p:spPr bwMode="auto">
          <a:xfrm>
            <a:off x="2971800" y="6216650"/>
            <a:ext cx="27495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Ciofi</a:t>
            </a:r>
            <a:r>
              <a:rPr lang="en-US" dirty="0"/>
              <a:t> and </a:t>
            </a:r>
            <a:r>
              <a:rPr lang="en-US" dirty="0" err="1"/>
              <a:t>Alvioli</a:t>
            </a:r>
            <a:endParaRPr lang="en-US" dirty="0"/>
          </a:p>
          <a:p>
            <a:pPr algn="ctr"/>
            <a:r>
              <a:rPr lang="en-US" dirty="0"/>
              <a:t>PRL 100, 162503 (2008).</a:t>
            </a:r>
          </a:p>
        </p:txBody>
      </p:sp>
      <p:pic>
        <p:nvPicPr>
          <p:cNvPr id="5225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" name="Group 63"/>
          <p:cNvGrpSpPr/>
          <p:nvPr/>
        </p:nvGrpSpPr>
        <p:grpSpPr>
          <a:xfrm>
            <a:off x="1752600" y="4953000"/>
            <a:ext cx="1502520" cy="1219200"/>
            <a:chOff x="1447800" y="3886200"/>
            <a:chExt cx="2645520" cy="1447800"/>
          </a:xfrm>
        </p:grpSpPr>
        <p:sp>
          <p:nvSpPr>
            <p:cNvPr id="65" name="TextBox 64"/>
            <p:cNvSpPr txBox="1"/>
            <p:nvPr/>
          </p:nvSpPr>
          <p:spPr>
            <a:xfrm>
              <a:off x="1447800" y="4419600"/>
              <a:ext cx="966570" cy="35632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89991" tIns="44996" rIns="89991" bIns="44996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 u="sng">
                  <a:uFillTx/>
                </a:defRPr>
              </a:pPr>
              <a:r>
                <a:rPr lang="en-US" b="1" u="sng" dirty="0" smtClean="0">
                  <a:latin typeface="Arial" pitchFamily="18"/>
                  <a:ea typeface="Droid Sans Fallback" pitchFamily="2"/>
                  <a:cs typeface="Lohit Hindi" pitchFamily="2"/>
                </a:rPr>
                <a:t>L </a:t>
              </a:r>
              <a:r>
                <a:rPr lang="en-US" b="1" u="sng" dirty="0">
                  <a:latin typeface="Arial" pitchFamily="18"/>
                  <a:ea typeface="Droid Sans Fallback" pitchFamily="2"/>
                  <a:cs typeface="Lohit Hindi" pitchFamily="2"/>
                </a:rPr>
                <a:t>= </a:t>
              </a:r>
              <a:r>
                <a:rPr lang="en-US" b="1" u="sng" dirty="0" smtClean="0">
                  <a:latin typeface="Arial" pitchFamily="18"/>
                  <a:ea typeface="Droid Sans Fallback" pitchFamily="2"/>
                  <a:cs typeface="Lohit Hindi" pitchFamily="2"/>
                </a:rPr>
                <a:t>0, 2</a:t>
              </a:r>
              <a:endParaRPr lang="en-US" b="1" u="sng" dirty="0">
                <a:latin typeface="Arial" pitchFamily="18"/>
                <a:ea typeface="Droid Sans Fallback" pitchFamily="2"/>
                <a:cs typeface="Lohit Hindi" pitchFamily="2"/>
              </a:endParaRPr>
            </a:p>
          </p:txBody>
        </p:sp>
        <p:grpSp>
          <p:nvGrpSpPr>
            <p:cNvPr id="66" name="Group 35"/>
            <p:cNvGrpSpPr/>
            <p:nvPr/>
          </p:nvGrpSpPr>
          <p:grpSpPr>
            <a:xfrm>
              <a:off x="1895354" y="3886199"/>
              <a:ext cx="3102720" cy="1447801"/>
              <a:chOff x="990600" y="2362200"/>
              <a:chExt cx="3102720" cy="2971800"/>
            </a:xfrm>
          </p:grpSpPr>
          <p:sp>
            <p:nvSpPr>
              <p:cNvPr id="67" name="Straight Connector 66"/>
              <p:cNvSpPr/>
              <p:nvPr/>
            </p:nvSpPr>
            <p:spPr>
              <a:xfrm flipV="1">
                <a:off x="2991118" y="2362559"/>
                <a:ext cx="0" cy="685800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990" tIns="53994" rIns="98990" bIns="53994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68" name="Straight Connector 67"/>
              <p:cNvSpPr/>
              <p:nvPr/>
            </p:nvSpPr>
            <p:spPr>
              <a:xfrm>
                <a:off x="3855119" y="2506200"/>
                <a:ext cx="0" cy="685800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990" tIns="53994" rIns="98990" bIns="53994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69" name="Straight Connector 68"/>
              <p:cNvSpPr/>
              <p:nvPr/>
            </p:nvSpPr>
            <p:spPr>
              <a:xfrm flipV="1">
                <a:off x="3567119" y="2362559"/>
                <a:ext cx="0" cy="685800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990" tIns="53994" rIns="98990" bIns="53994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2698799" y="2362200"/>
                <a:ext cx="0" cy="685800"/>
              </a:xfrm>
              <a:prstGeom prst="line">
                <a:avLst/>
              </a:prstGeom>
              <a:noFill/>
              <a:ln w="18360">
                <a:solidFill>
                  <a:srgbClr val="000000"/>
                </a:solidFill>
                <a:prstDash val="solid"/>
                <a:tailEnd type="arrow"/>
              </a:ln>
            </p:spPr>
            <p:txBody>
              <a:bodyPr vert="horz" wrap="none" lIns="98990" tIns="53994" rIns="98990" bIns="53994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590799" y="2698799"/>
                <a:ext cx="228600" cy="228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</a:ln>
            </p:spPr>
            <p:txBody>
              <a:bodyPr vert="horz" wrap="none" lIns="89991" tIns="44996" rIns="89991" bIns="44996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2874118" y="2698799"/>
                <a:ext cx="228600" cy="228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</a:ln>
            </p:spPr>
            <p:txBody>
              <a:bodyPr vert="horz" wrap="none" lIns="89991" tIns="44996" rIns="89991" bIns="44996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450479" y="2698799"/>
                <a:ext cx="228600" cy="228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</a:ln>
            </p:spPr>
            <p:txBody>
              <a:bodyPr vert="horz" wrap="none" lIns="89991" tIns="44996" rIns="89991" bIns="44996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742799" y="2698799"/>
                <a:ext cx="228600" cy="2286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</a:ln>
            </p:spPr>
            <p:txBody>
              <a:bodyPr vert="horz" wrap="none" lIns="89991" tIns="44996" rIns="89991" bIns="44996" anchor="ctr" anchorCtr="0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</a:pPr>
                <a:endParaRPr lang="en-US" dirty="0">
                  <a:latin typeface="Arial" pitchFamily="18"/>
                  <a:ea typeface="Droid Sans Fallback" pitchFamily="2"/>
                  <a:cs typeface="Lohit Hindi" pitchFamily="2"/>
                </a:endParaRPr>
              </a:p>
            </p:txBody>
          </p:sp>
          <p:grpSp>
            <p:nvGrpSpPr>
              <p:cNvPr id="75" name="Group 22"/>
              <p:cNvGrpSpPr/>
              <p:nvPr/>
            </p:nvGrpSpPr>
            <p:grpSpPr>
              <a:xfrm>
                <a:off x="2362199" y="3155999"/>
                <a:ext cx="1654920" cy="914400"/>
                <a:chOff x="2362199" y="3155999"/>
                <a:chExt cx="1654920" cy="914400"/>
              </a:xfrm>
            </p:grpSpPr>
            <p:sp>
              <p:nvSpPr>
                <p:cNvPr id="88" name="Straight Connector 3"/>
                <p:cNvSpPr/>
                <p:nvPr/>
              </p:nvSpPr>
              <p:spPr>
                <a:xfrm>
                  <a:off x="3895438" y="3361199"/>
                  <a:ext cx="0" cy="685801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9" name="Straight Connector 88"/>
                <p:cNvSpPr/>
                <p:nvPr/>
              </p:nvSpPr>
              <p:spPr>
                <a:xfrm flipV="1">
                  <a:off x="3639119" y="3262560"/>
                  <a:ext cx="0" cy="685800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0" name="Straight Connector 89"/>
                <p:cNvSpPr/>
                <p:nvPr/>
              </p:nvSpPr>
              <p:spPr>
                <a:xfrm flipV="1">
                  <a:off x="2991118" y="3262560"/>
                  <a:ext cx="0" cy="685800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1" name="Straight Connector 90"/>
                <p:cNvSpPr/>
                <p:nvPr/>
              </p:nvSpPr>
              <p:spPr>
                <a:xfrm flipV="1">
                  <a:off x="2703118" y="3262560"/>
                  <a:ext cx="0" cy="685800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2" name="Freeform 15"/>
                <p:cNvSpPr/>
                <p:nvPr/>
              </p:nvSpPr>
              <p:spPr>
                <a:xfrm>
                  <a:off x="2874118" y="353075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3" name="Freeform 16"/>
                <p:cNvSpPr/>
                <p:nvPr/>
              </p:nvSpPr>
              <p:spPr>
                <a:xfrm>
                  <a:off x="3505198" y="352859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4" name="Freeform 17"/>
                <p:cNvSpPr/>
                <p:nvPr/>
              </p:nvSpPr>
              <p:spPr>
                <a:xfrm>
                  <a:off x="3788519" y="353075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5" name="Freeform 18"/>
                <p:cNvSpPr/>
                <p:nvPr/>
              </p:nvSpPr>
              <p:spPr>
                <a:xfrm>
                  <a:off x="2590799" y="352859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FF0000"/>
                  </a:solidFill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6" name="Straight Connector 19"/>
                <p:cNvSpPr/>
                <p:nvPr/>
              </p:nvSpPr>
              <p:spPr>
                <a:xfrm>
                  <a:off x="2362199" y="3155999"/>
                  <a:ext cx="914400" cy="91440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prstDash val="solid"/>
                </a:ln>
              </p:spPr>
              <p:txBody>
                <a:bodyPr vert="horz" wrap="none" lIns="107989" tIns="62993" rIns="107989" bIns="62993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97" name="Straight Connector 20"/>
                <p:cNvSpPr/>
                <p:nvPr/>
              </p:nvSpPr>
              <p:spPr>
                <a:xfrm flipV="1">
                  <a:off x="2362199" y="3155999"/>
                  <a:ext cx="914400" cy="91440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prstDash val="solid"/>
                </a:ln>
              </p:spPr>
              <p:txBody>
                <a:bodyPr vert="horz" wrap="none" lIns="107989" tIns="62993" rIns="107989" bIns="62993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990600" y="2590800"/>
                <a:ext cx="543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SRC</a:t>
                </a:r>
                <a:endParaRPr lang="en-US" b="1" dirty="0"/>
              </a:p>
            </p:txBody>
          </p:sp>
          <p:grpSp>
            <p:nvGrpSpPr>
              <p:cNvPr id="77" name="Group 23"/>
              <p:cNvGrpSpPr/>
              <p:nvPr/>
            </p:nvGrpSpPr>
            <p:grpSpPr>
              <a:xfrm>
                <a:off x="2438400" y="4419600"/>
                <a:ext cx="1654920" cy="914400"/>
                <a:chOff x="2362199" y="3155999"/>
                <a:chExt cx="1654920" cy="914400"/>
              </a:xfrm>
            </p:grpSpPr>
            <p:sp>
              <p:nvSpPr>
                <p:cNvPr id="78" name="Straight Connector 77"/>
                <p:cNvSpPr/>
                <p:nvPr/>
              </p:nvSpPr>
              <p:spPr>
                <a:xfrm>
                  <a:off x="3895438" y="3361199"/>
                  <a:ext cx="0" cy="685801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79" name="Straight Connector 78"/>
                <p:cNvSpPr/>
                <p:nvPr/>
              </p:nvSpPr>
              <p:spPr>
                <a:xfrm flipV="1">
                  <a:off x="3639119" y="3262560"/>
                  <a:ext cx="0" cy="685800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0" name="Straight Connector 79"/>
                <p:cNvSpPr/>
                <p:nvPr/>
              </p:nvSpPr>
              <p:spPr>
                <a:xfrm flipV="1">
                  <a:off x="2991118" y="3262560"/>
                  <a:ext cx="0" cy="685800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1" name="Straight Connector 80"/>
                <p:cNvSpPr/>
                <p:nvPr/>
              </p:nvSpPr>
              <p:spPr>
                <a:xfrm flipV="1">
                  <a:off x="2703118" y="3262560"/>
                  <a:ext cx="0" cy="685800"/>
                </a:xfrm>
                <a:prstGeom prst="line">
                  <a:avLst/>
                </a:prstGeom>
                <a:noFill/>
                <a:ln w="18360">
                  <a:solidFill>
                    <a:srgbClr val="000000"/>
                  </a:solidFill>
                  <a:prstDash val="solid"/>
                  <a:tailEnd type="arrow"/>
                </a:ln>
              </p:spPr>
              <p:txBody>
                <a:bodyPr vert="horz" wrap="none" lIns="98990" tIns="53994" rIns="98990" bIns="53994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2874118" y="353075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noFill/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3505198" y="352859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noFill/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>
                  <a:off x="3788519" y="353075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noFill/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2590799" y="3528599"/>
                  <a:ext cx="228600" cy="2286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*/ 5419351 1 1725033"/>
                    <a:gd name="f6" fmla="*/ 10800 10800 1"/>
                    <a:gd name="f7" fmla="+- 0 0 0"/>
                    <a:gd name="f8" fmla="+- 0 0 360"/>
                    <a:gd name="f9" fmla="val 10800"/>
                    <a:gd name="f10" fmla="*/ f3 1 21600"/>
                    <a:gd name="f11" fmla="*/ f4 1 21600"/>
                    <a:gd name="f12" fmla="*/ 0 f5 1"/>
                    <a:gd name="f13" fmla="*/ f7 f0 1"/>
                    <a:gd name="f14" fmla="*/ f8 f0 1"/>
                    <a:gd name="f15" fmla="*/ 3163 f10 1"/>
                    <a:gd name="f16" fmla="*/ 18437 f10 1"/>
                    <a:gd name="f17" fmla="*/ 18437 f11 1"/>
                    <a:gd name="f18" fmla="*/ 3163 f11 1"/>
                    <a:gd name="f19" fmla="*/ f12 1 f2"/>
                    <a:gd name="f20" fmla="*/ f13 1 f2"/>
                    <a:gd name="f21" fmla="*/ f14 1 f2"/>
                    <a:gd name="f22" fmla="*/ 10800 f10 1"/>
                    <a:gd name="f23" fmla="*/ 0 f11 1"/>
                    <a:gd name="f24" fmla="*/ 0 f10 1"/>
                    <a:gd name="f25" fmla="*/ 10800 f11 1"/>
                    <a:gd name="f26" fmla="*/ 21600 f11 1"/>
                    <a:gd name="f27" fmla="*/ 21600 f10 1"/>
                    <a:gd name="f28" fmla="+- 0 0 f19"/>
                    <a:gd name="f29" fmla="+- f20 0 f1"/>
                    <a:gd name="f30" fmla="+- f21 0 f1"/>
                    <a:gd name="f31" fmla="*/ f28 f0 1"/>
                    <a:gd name="f32" fmla="+- f30 0 f29"/>
                    <a:gd name="f33" fmla="*/ f31 1 f5"/>
                    <a:gd name="f34" fmla="+- f33 0 f1"/>
                    <a:gd name="f35" fmla="cos 1 f34"/>
                    <a:gd name="f36" fmla="sin 1 f34"/>
                    <a:gd name="f37" fmla="+- 0 0 f35"/>
                    <a:gd name="f38" fmla="+- 0 0 f36"/>
                    <a:gd name="f39" fmla="*/ 10800 f37 1"/>
                    <a:gd name="f40" fmla="*/ 10800 f38 1"/>
                    <a:gd name="f41" fmla="*/ f39 f39 1"/>
                    <a:gd name="f42" fmla="*/ f40 f40 1"/>
                    <a:gd name="f43" fmla="+- f41 f42 0"/>
                    <a:gd name="f44" fmla="sqrt f43"/>
                    <a:gd name="f45" fmla="*/ f6 1 f44"/>
                    <a:gd name="f46" fmla="*/ f37 f45 1"/>
                    <a:gd name="f47" fmla="*/ f38 f45 1"/>
                    <a:gd name="f48" fmla="+- 10800 0 f46"/>
                    <a:gd name="f49" fmla="+- 10800 0 f4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2" y="f23"/>
                    </a:cxn>
                    <a:cxn ang="f29">
                      <a:pos x="f15" y="f18"/>
                    </a:cxn>
                    <a:cxn ang="f29">
                      <a:pos x="f24" y="f25"/>
                    </a:cxn>
                    <a:cxn ang="f29">
                      <a:pos x="f15" y="f17"/>
                    </a:cxn>
                    <a:cxn ang="f29">
                      <a:pos x="f22" y="f26"/>
                    </a:cxn>
                    <a:cxn ang="f29">
                      <a:pos x="f16" y="f17"/>
                    </a:cxn>
                    <a:cxn ang="f29">
                      <a:pos x="f27" y="f25"/>
                    </a:cxn>
                    <a:cxn ang="f29">
                      <a:pos x="f16" y="f18"/>
                    </a:cxn>
                  </a:cxnLst>
                  <a:rect l="f15" t="f18" r="f16" b="f17"/>
                  <a:pathLst>
                    <a:path w="21600" h="21600">
                      <a:moveTo>
                        <a:pt x="f48" y="f49"/>
                      </a:moveTo>
                      <a:arcTo wR="f9" hR="f9" stAng="f29" swAng="f32"/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noFill/>
                  <a:prstDash val="solid"/>
                </a:ln>
              </p:spPr>
              <p:txBody>
                <a:bodyPr vert="horz" wrap="none" lIns="89991" tIns="44996" rIns="89991" bIns="44996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6" name="Straight Connector 85"/>
                <p:cNvSpPr/>
                <p:nvPr/>
              </p:nvSpPr>
              <p:spPr>
                <a:xfrm>
                  <a:off x="2362199" y="3155999"/>
                  <a:ext cx="914400" cy="91440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prstDash val="solid"/>
                </a:ln>
              </p:spPr>
              <p:txBody>
                <a:bodyPr vert="horz" wrap="none" lIns="107989" tIns="62993" rIns="107989" bIns="62993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  <p:sp>
              <p:nvSpPr>
                <p:cNvPr id="87" name="Straight Connector 86"/>
                <p:cNvSpPr/>
                <p:nvPr/>
              </p:nvSpPr>
              <p:spPr>
                <a:xfrm flipV="1">
                  <a:off x="2362199" y="3155999"/>
                  <a:ext cx="914400" cy="91440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prstDash val="solid"/>
                </a:ln>
              </p:spPr>
              <p:txBody>
                <a:bodyPr vert="horz" wrap="none" lIns="107989" tIns="62993" rIns="107989" bIns="62993" anchor="ctr" anchorCtr="0" compatLnSpc="0"/>
                <a:lstStyle>
                  <a:defPPr lvl="0">
                    <a:buSzPct val="45000"/>
                    <a:buFont typeface="StarSymbol"/>
                    <a:buNone/>
                  </a:defPPr>
                  <a:lvl1pPr lvl="0">
                    <a:buSzPct val="45000"/>
                    <a:buFont typeface="StarSymbol"/>
                    <a:buChar char="●"/>
                  </a:lvl1pPr>
                  <a:lvl2pPr lvl="1">
                    <a:buSzPct val="45000"/>
                    <a:buFont typeface="StarSymbol"/>
                    <a:buChar char="●"/>
                  </a:lvl2pPr>
                  <a:lvl3pPr lvl="2">
                    <a:buSzPct val="45000"/>
                    <a:buFont typeface="StarSymbol"/>
                    <a:buChar char="●"/>
                  </a:lvl3pPr>
                  <a:lvl4pPr lvl="3">
                    <a:buSzPct val="45000"/>
                    <a:buFont typeface="StarSymbol"/>
                    <a:buChar char="●"/>
                  </a:lvl4pPr>
                  <a:lvl5pPr lvl="4">
                    <a:buSzPct val="45000"/>
                    <a:buFont typeface="StarSymbol"/>
                    <a:buChar char="●"/>
                  </a:lvl5pPr>
                  <a:lvl6pPr lvl="5">
                    <a:buSzPct val="45000"/>
                    <a:buFont typeface="StarSymbol"/>
                    <a:buChar char="●"/>
                  </a:lvl6pPr>
                  <a:lvl7pPr lvl="6">
                    <a:buSzPct val="45000"/>
                    <a:buFont typeface="StarSymbol"/>
                    <a:buChar char="●"/>
                  </a:lvl7pPr>
                  <a:lvl8pPr lvl="7">
                    <a:buSzPct val="45000"/>
                    <a:buFont typeface="StarSymbol"/>
                    <a:buChar char="●"/>
                  </a:lvl8pPr>
                  <a:lvl9pPr lvl="8">
                    <a:buSzPct val="45000"/>
                    <a:buFont typeface="StarSymbol"/>
                    <a:buChar char="●"/>
                  </a:lvl9pPr>
                </a:lstStyle>
                <a:p>
                  <a:pPr hangingPunct="0">
                    <a:buNone/>
                  </a:pPr>
                  <a:endParaRPr lang="en-US" dirty="0">
                    <a:latin typeface="Arial" pitchFamily="18"/>
                    <a:ea typeface="Droid Sans Fallback" pitchFamily="2"/>
                    <a:cs typeface="Lohit Hindi" pitchFamily="2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8820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29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04801" y="125413"/>
            <a:ext cx="712239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mass dependence of the 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SRC pairs</a:t>
            </a:r>
            <a:endParaRPr kumimoji="0" lang="en-US" sz="2800" b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9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6" y="941232"/>
            <a:ext cx="4962794" cy="577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92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39" y="5942583"/>
            <a:ext cx="3971925" cy="56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43554" y="6488668"/>
            <a:ext cx="39598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http</a:t>
            </a:r>
            <a:r>
              <a:rPr lang="en-US" b="1" dirty="0"/>
              <a:t>://arxiv.org/abs/arXiv:1503.06050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76639" y="1143000"/>
            <a:ext cx="277832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N=0 (</a:t>
            </a:r>
            <a:r>
              <a:rPr lang="en-US" sz="2400" b="1" dirty="0" err="1" smtClean="0"/>
              <a:t>nodeless</a:t>
            </a:r>
            <a:r>
              <a:rPr lang="en-US" sz="2400" b="1" dirty="0" smtClean="0"/>
              <a:t>) L=o  </a:t>
            </a:r>
          </a:p>
          <a:p>
            <a:r>
              <a:rPr lang="en-US" sz="2400" b="1" dirty="0" smtClean="0"/>
              <a:t>IMP pairs</a:t>
            </a:r>
            <a:endParaRPr lang="he-IL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7265802" y="2438400"/>
            <a:ext cx="811398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6550745" y="3704562"/>
            <a:ext cx="2241511" cy="110953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Predominantly:</a:t>
            </a:r>
          </a:p>
          <a:p>
            <a:r>
              <a:rPr lang="en-US" sz="2400" b="1" dirty="0" smtClean="0"/>
              <a:t>L=0,2  T=0  S=1 </a:t>
            </a:r>
          </a:p>
          <a:p>
            <a:r>
              <a:rPr lang="en-US" dirty="0" smtClean="0"/>
              <a:t>(deuteron like) </a:t>
            </a:r>
            <a:r>
              <a:rPr lang="en-US" sz="2410" b="1" dirty="0" smtClean="0"/>
              <a:t>pairs</a:t>
            </a:r>
            <a:endParaRPr lang="he-IL" sz="2410" b="1" dirty="0"/>
          </a:p>
        </p:txBody>
      </p:sp>
    </p:spTree>
    <p:extLst>
      <p:ext uri="{BB962C8B-B14F-4D97-AF65-F5344CB8AC3E}">
        <p14:creationId xmlns:p14="http://schemas.microsoft.com/office/powerpoint/2010/main" val="324926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440928"/>
            <a:ext cx="8397512" cy="5976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198167"/>
            <a:ext cx="90948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cm</a:t>
            </a:r>
            <a:r>
              <a:rPr lang="en-US" sz="2400" b="1" dirty="0" smtClean="0"/>
              <a:t>=0</a:t>
            </a:r>
            <a:endParaRPr lang="he-I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90680" y="2094797"/>
            <a:ext cx="12116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All pairs</a:t>
            </a:r>
            <a:endParaRPr lang="he-IL" sz="2400" b="1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10487" y="697140"/>
            <a:ext cx="4961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Wiringa</a:t>
            </a:r>
            <a:r>
              <a:rPr lang="en-US" b="1" dirty="0" smtClean="0"/>
              <a:t>, </a:t>
            </a:r>
            <a:r>
              <a:rPr lang="en-US" b="1" dirty="0" err="1" smtClean="0"/>
              <a:t>Schiavilla</a:t>
            </a:r>
            <a:r>
              <a:rPr lang="en-US" b="1" dirty="0"/>
              <a:t>, </a:t>
            </a:r>
            <a:r>
              <a:rPr lang="en-US" b="1" dirty="0" smtClean="0"/>
              <a:t>Steven, </a:t>
            </a:r>
            <a:r>
              <a:rPr lang="en-US" b="1" dirty="0"/>
              <a:t>Pieper, </a:t>
            </a:r>
            <a:r>
              <a:rPr lang="en-US" b="1" dirty="0" smtClean="0"/>
              <a:t>and Carlson</a:t>
            </a:r>
            <a:r>
              <a:rPr lang="en-US" b="1" dirty="0"/>
              <a:t>, </a:t>
            </a:r>
            <a:r>
              <a:rPr lang="en-US" b="1" dirty="0" smtClean="0"/>
              <a:t>PRC </a:t>
            </a:r>
            <a:r>
              <a:rPr lang="en-US" b="1" dirty="0"/>
              <a:t>89, 024305 (2014).</a:t>
            </a:r>
            <a:endParaRPr lang="he-IL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19942" y="1017269"/>
            <a:ext cx="3368770" cy="74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1415" tIns="95220" rIns="71415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1" i="0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Neff</a:t>
            </a:r>
            <a:r>
              <a:rPr lang="en-US" altLang="he-IL" b="1" dirty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kumimoji="0" lang="he-IL" altLang="he-IL" sz="1800" b="1" i="0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kumimoji="0" lang="he-IL" altLang="he-IL" sz="1800" b="1" i="0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5"/>
              </a:rPr>
              <a:t>Feldmeier</a:t>
            </a:r>
            <a:r>
              <a:rPr kumimoji="0" lang="he-IL" altLang="he-IL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he-IL" altLang="he-IL" sz="1800" b="1" i="0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6"/>
              </a:rPr>
              <a:t>Horiuchi</a:t>
            </a:r>
            <a:r>
              <a:rPr kumimoji="0" lang="he-IL" altLang="he-IL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he-IL" altLang="he-IL" sz="1800" b="1" i="0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7"/>
              </a:rPr>
              <a:t>Weber</a:t>
            </a:r>
            <a:r>
              <a:rPr lang="he-IL" altLang="he-IL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8"/>
              </a:rPr>
              <a:t>arXiv:1503.06122</a:t>
            </a: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1" y="1763567"/>
            <a:ext cx="2514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Korover</a:t>
            </a:r>
            <a:r>
              <a:rPr lang="en-US" b="1" dirty="0" smtClean="0"/>
              <a:t>  et al.  PRL 113, 022501 (2014).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7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514" y="-32658"/>
            <a:ext cx="9144000" cy="694145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08333"/>
            <a:ext cx="3810000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6482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A proton have a greater probability than a neutron  to be above the Fermi sea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0"/>
            <a:ext cx="7594761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0" b="1" dirty="0" smtClean="0">
                <a:solidFill>
                  <a:schemeClr val="bg1"/>
                </a:solidFill>
              </a:rPr>
              <a:t>np-dominance and asymmetric neutron rich nuclei</a:t>
            </a:r>
            <a:endParaRPr lang="en-US" sz="241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91200"/>
            <a:ext cx="7696200" cy="46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10" b="1" dirty="0" smtClean="0"/>
              <a:t>Possible inversion of the momentum sharing :</a:t>
            </a:r>
            <a:endParaRPr lang="en-US" sz="2410" b="1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130711"/>
              </p:ext>
            </p:extLst>
          </p:nvPr>
        </p:nvGraphicFramePr>
        <p:xfrm>
          <a:off x="7124279" y="6099629"/>
          <a:ext cx="19256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8" name="Équation" r:id="rId5" imgW="698400" imgH="279360" progId="Equation.3">
                  <p:embed/>
                </p:oleObj>
              </mc:Choice>
              <mc:Fallback>
                <p:oleObj name="Équation" r:id="rId5" imgW="6984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279" y="6099629"/>
                        <a:ext cx="192563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248400" y="5105400"/>
          <a:ext cx="9491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9" name="Equation" r:id="rId7" imgW="419040" imgH="215640" progId="Equation.3">
                  <p:embed/>
                </p:oleObj>
              </mc:Choice>
              <mc:Fallback>
                <p:oleObj name="Equation" r:id="rId7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105400"/>
                        <a:ext cx="94913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triped Right Arrow 8"/>
          <p:cNvSpPr/>
          <p:nvPr/>
        </p:nvSpPr>
        <p:spPr bwMode="auto">
          <a:xfrm>
            <a:off x="304800" y="5867400"/>
            <a:ext cx="838200" cy="533400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581400" y="3505200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1000" y="4648200"/>
            <a:ext cx="7391400" cy="1066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4186535"/>
            <a:ext cx="2636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Universal property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90320" y="940969"/>
            <a:ext cx="2580251" cy="2812928"/>
            <a:chOff x="6588326" y="1190729"/>
            <a:chExt cx="2580251" cy="281292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/>
            <a:srcRect l="55115"/>
            <a:stretch/>
          </p:blipFill>
          <p:spPr>
            <a:xfrm>
              <a:off x="6645027" y="2426808"/>
              <a:ext cx="1202002" cy="1576849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0"/>
            <a:srcRect l="55115"/>
            <a:stretch/>
          </p:blipFill>
          <p:spPr>
            <a:xfrm>
              <a:off x="7847029" y="1632994"/>
              <a:ext cx="1250543" cy="2370663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7881045" y="1190729"/>
              <a:ext cx="12875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FF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Majority</a:t>
              </a:r>
              <a:endPara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88326" y="1987823"/>
              <a:ext cx="1297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FFFF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Minority</a:t>
              </a:r>
              <a:endPara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725230" y="822011"/>
            <a:ext cx="2641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u="sng" dirty="0">
                <a:solidFill>
                  <a:srgbClr val="32FF32"/>
                </a:solidFill>
              </a:rPr>
              <a:t>Pauli Principle</a:t>
            </a:r>
            <a:r>
              <a:rPr lang="en-US" sz="3200" u="sng" dirty="0" smtClean="0">
                <a:solidFill>
                  <a:srgbClr val="32FF32"/>
                </a:solidFill>
              </a:rPr>
              <a:t>:</a:t>
            </a:r>
            <a:endParaRPr lang="en-US" sz="3200" u="sng" dirty="0">
              <a:solidFill>
                <a:srgbClr val="32FF32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88639"/>
              </p:ext>
            </p:extLst>
          </p:nvPr>
        </p:nvGraphicFramePr>
        <p:xfrm>
          <a:off x="6119043" y="3753897"/>
          <a:ext cx="19256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0" name="Équation" r:id="rId11" imgW="698400" imgH="279360" progId="Equation.3">
                  <p:embed/>
                </p:oleObj>
              </mc:Choice>
              <mc:Fallback>
                <p:oleObj name="Équation" r:id="rId11" imgW="69840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043" y="3753897"/>
                        <a:ext cx="19256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6247021" y="3505200"/>
            <a:ext cx="2452545" cy="24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Rectangle 21"/>
          <p:cNvSpPr/>
          <p:nvPr/>
        </p:nvSpPr>
        <p:spPr>
          <a:xfrm>
            <a:off x="6190320" y="1828800"/>
            <a:ext cx="1226272" cy="33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proton</a:t>
            </a:r>
            <a:endParaRPr lang="he-IL" dirty="0"/>
          </a:p>
        </p:txBody>
      </p:sp>
      <p:sp>
        <p:nvSpPr>
          <p:cNvPr id="23" name="Rectangle 22"/>
          <p:cNvSpPr/>
          <p:nvPr/>
        </p:nvSpPr>
        <p:spPr>
          <a:xfrm>
            <a:off x="7496887" y="1004934"/>
            <a:ext cx="1226272" cy="333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7963138" y="5852886"/>
            <a:ext cx="32733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?</a:t>
            </a:r>
            <a:endParaRPr lang="he-IL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11919" y="1764834"/>
            <a:ext cx="11545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protons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396237" y="939712"/>
            <a:ext cx="131144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neutrons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44040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4426" y="304800"/>
            <a:ext cx="85154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10" b="1" dirty="0" smtClean="0">
                <a:solidFill>
                  <a:schemeClr val="bg1"/>
                </a:solidFill>
              </a:rPr>
              <a:t>Protons </a:t>
            </a:r>
            <a:r>
              <a:rPr lang="en-US" sz="2710" b="1" dirty="0">
                <a:solidFill>
                  <a:schemeClr val="bg1"/>
                </a:solidFill>
              </a:rPr>
              <a:t>move faster than neutrons in N&gt;Z </a:t>
            </a:r>
            <a:r>
              <a:rPr lang="en-US" sz="2710" b="1" dirty="0" smtClean="0">
                <a:solidFill>
                  <a:schemeClr val="bg1"/>
                </a:solidFill>
              </a:rPr>
              <a:t>nuclei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2559050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10" dirty="0">
                <a:solidFill>
                  <a:srgbClr val="0000FF"/>
                </a:solidFill>
              </a:rPr>
              <a:t>Light nuclei </a:t>
            </a:r>
            <a:r>
              <a:rPr lang="en-US" sz="2410" i="1" dirty="0">
                <a:solidFill>
                  <a:srgbClr val="0000FF"/>
                </a:solidFill>
              </a:rPr>
              <a:t>A</a:t>
            </a:r>
            <a:r>
              <a:rPr lang="en-US" sz="2410" dirty="0">
                <a:solidFill>
                  <a:srgbClr val="0000FF"/>
                </a:solidFill>
              </a:rPr>
              <a:t>&lt;11</a:t>
            </a:r>
          </a:p>
        </p:txBody>
      </p:sp>
      <p:sp>
        <p:nvSpPr>
          <p:cNvPr id="51207" name="TextBox 5"/>
          <p:cNvSpPr txBox="1">
            <a:spLocks noChangeArrowheads="1"/>
          </p:cNvSpPr>
          <p:nvPr/>
        </p:nvSpPr>
        <p:spPr bwMode="auto">
          <a:xfrm>
            <a:off x="0" y="228600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</a:t>
            </a:r>
            <a:r>
              <a:rPr lang="en-US" dirty="0"/>
              <a:t>Monte Carlo calculations by the Argonne group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276600" y="1447800"/>
            <a:ext cx="5638800" cy="3105150"/>
            <a:chOff x="3022600" y="433372"/>
            <a:chExt cx="5638800" cy="3105809"/>
          </a:xfrm>
        </p:grpSpPr>
        <p:pic>
          <p:nvPicPr>
            <p:cNvPr id="51212" name="Picture 4" descr="latex-image-1.pdf"/>
            <p:cNvPicPr>
              <a:picLocks noChangeAspect="1"/>
            </p:cNvPicPr>
            <p:nvPr/>
          </p:nvPicPr>
          <p:blipFill>
            <a:blip r:embed="rId4" cstate="print"/>
            <a:srcRect t="15988"/>
            <a:stretch>
              <a:fillRect/>
            </a:stretch>
          </p:blipFill>
          <p:spPr bwMode="auto">
            <a:xfrm>
              <a:off x="3022600" y="1136650"/>
              <a:ext cx="5638800" cy="240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1203" name="Object 3"/>
            <p:cNvGraphicFramePr>
              <a:graphicFrameLocks noChangeAspect="1"/>
            </p:cNvGraphicFramePr>
            <p:nvPr/>
          </p:nvGraphicFramePr>
          <p:xfrm>
            <a:off x="4064975" y="481027"/>
            <a:ext cx="721431" cy="6834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3383" name="Equation" r:id="rId5" imgW="466200" imgH="420480" progId="">
                    <p:embed/>
                  </p:oleObj>
                </mc:Choice>
                <mc:Fallback>
                  <p:oleObj name="Equation" r:id="rId5" imgW="466200" imgH="4204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4975" y="481027"/>
                          <a:ext cx="721431" cy="6834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3" name="TextBox 47"/>
            <p:cNvSpPr txBox="1">
              <a:spLocks noChangeArrowheads="1"/>
            </p:cNvSpPr>
            <p:nvPr/>
          </p:nvSpPr>
          <p:spPr bwMode="auto">
            <a:xfrm>
              <a:off x="5519976" y="481027"/>
              <a:ext cx="9346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&lt;</a:t>
              </a:r>
              <a:r>
                <a:rPr lang="en-US" sz="2000" i="1">
                  <a:solidFill>
                    <a:srgbClr val="0000FF"/>
                  </a:solidFill>
                </a:rPr>
                <a:t>KE</a:t>
              </a:r>
              <a:r>
                <a:rPr lang="en-US" sz="2000">
                  <a:solidFill>
                    <a:srgbClr val="0000FF"/>
                  </a:solidFill>
                </a:rPr>
                <a:t>&gt;</a:t>
              </a:r>
              <a:endParaRPr lang="en-US" sz="2000" i="1">
                <a:solidFill>
                  <a:srgbClr val="0000FF"/>
                </a:solidFill>
              </a:endParaRPr>
            </a:p>
          </p:txBody>
        </p:sp>
        <p:sp>
          <p:nvSpPr>
            <p:cNvPr id="51214" name="TextBox 48"/>
            <p:cNvSpPr txBox="1">
              <a:spLocks noChangeArrowheads="1"/>
            </p:cNvSpPr>
            <p:nvPr/>
          </p:nvSpPr>
          <p:spPr bwMode="auto">
            <a:xfrm>
              <a:off x="5215847" y="691668"/>
              <a:ext cx="4481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51215" name="TextBox 49"/>
            <p:cNvSpPr txBox="1">
              <a:spLocks noChangeArrowheads="1"/>
            </p:cNvSpPr>
            <p:nvPr/>
          </p:nvSpPr>
          <p:spPr bwMode="auto">
            <a:xfrm>
              <a:off x="6149815" y="734169"/>
              <a:ext cx="444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</a:rPr>
                <a:t>n</a:t>
              </a:r>
            </a:p>
          </p:txBody>
        </p:sp>
        <p:sp>
          <p:nvSpPr>
            <p:cNvPr id="51216" name="TextBox 50"/>
            <p:cNvSpPr txBox="1">
              <a:spLocks noChangeArrowheads="1"/>
            </p:cNvSpPr>
            <p:nvPr/>
          </p:nvSpPr>
          <p:spPr bwMode="auto">
            <a:xfrm>
              <a:off x="7182028" y="433372"/>
              <a:ext cx="9346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&lt;</a:t>
              </a:r>
              <a:r>
                <a:rPr lang="en-US" sz="2000" i="1">
                  <a:solidFill>
                    <a:srgbClr val="0000FF"/>
                  </a:solidFill>
                </a:rPr>
                <a:t>KE</a:t>
              </a:r>
              <a:r>
                <a:rPr lang="en-US" sz="2000">
                  <a:solidFill>
                    <a:srgbClr val="0000FF"/>
                  </a:solidFill>
                </a:rPr>
                <a:t>&gt;</a:t>
              </a:r>
              <a:endParaRPr lang="en-US" sz="2000" i="1">
                <a:solidFill>
                  <a:srgbClr val="0000FF"/>
                </a:solidFill>
              </a:endParaRPr>
            </a:p>
          </p:txBody>
        </p:sp>
        <p:sp>
          <p:nvSpPr>
            <p:cNvPr id="51217" name="TextBox 51"/>
            <p:cNvSpPr txBox="1">
              <a:spLocks noChangeArrowheads="1"/>
            </p:cNvSpPr>
            <p:nvPr/>
          </p:nvSpPr>
          <p:spPr bwMode="auto">
            <a:xfrm>
              <a:off x="7218115" y="727826"/>
              <a:ext cx="9546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</a:rPr>
                <a:t>p − n</a:t>
              </a:r>
            </a:p>
          </p:txBody>
        </p:sp>
      </p:grpSp>
      <p:sp>
        <p:nvSpPr>
          <p:cNvPr id="51210" name="TextBox 33"/>
          <p:cNvSpPr txBox="1">
            <a:spLocks noChangeArrowheads="1"/>
          </p:cNvSpPr>
          <p:nvPr/>
        </p:nvSpPr>
        <p:spPr bwMode="auto">
          <a:xfrm>
            <a:off x="0" y="990600"/>
            <a:ext cx="7702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 ( </a:t>
            </a:r>
            <a:r>
              <a:rPr lang="en-US" sz="2800" dirty="0" smtClean="0"/>
              <a:t>protons </a:t>
            </a:r>
            <a:r>
              <a:rPr lang="en-US" sz="2800" dirty="0"/>
              <a:t>move faster than </a:t>
            </a:r>
            <a:r>
              <a:rPr lang="en-US" sz="2800" dirty="0" smtClean="0"/>
              <a:t>neutrons </a:t>
            </a:r>
            <a:r>
              <a:rPr lang="en-US" sz="2800" dirty="0"/>
              <a:t>in N&gt;Z nuclei )</a:t>
            </a:r>
          </a:p>
        </p:txBody>
      </p:sp>
      <p:pic>
        <p:nvPicPr>
          <p:cNvPr id="51211" name="Picture 36" descr="MomDistHeKaptari.png"/>
          <p:cNvPicPr>
            <a:picLocks noChangeAspect="1"/>
          </p:cNvPicPr>
          <p:nvPr/>
        </p:nvPicPr>
        <p:blipFill>
          <a:blip r:embed="rId7" cstate="print"/>
          <a:srcRect t="8710" r="9764"/>
          <a:stretch>
            <a:fillRect/>
          </a:stretch>
        </p:blipFill>
        <p:spPr bwMode="auto">
          <a:xfrm>
            <a:off x="0" y="4267200"/>
            <a:ext cx="36242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19"/>
          <p:cNvGraphicFramePr>
            <a:graphicFrameLocks noChangeAspect="1"/>
          </p:cNvGraphicFramePr>
          <p:nvPr/>
        </p:nvGraphicFramePr>
        <p:xfrm>
          <a:off x="3657600" y="5784850"/>
          <a:ext cx="30162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384" name="Equation" r:id="rId8" imgW="1320480" imgH="469800" progId="Equation.3">
                  <p:embed/>
                </p:oleObj>
              </mc:Choice>
              <mc:Fallback>
                <p:oleObj name="Equation" r:id="rId8" imgW="1320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784850"/>
                        <a:ext cx="30162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3276600"/>
            <a:ext cx="3437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 smtClean="0"/>
              <a:t>Wiringa</a:t>
            </a:r>
            <a:r>
              <a:rPr lang="en-US" dirty="0" smtClean="0"/>
              <a:t> et al. </a:t>
            </a:r>
          </a:p>
          <a:p>
            <a:pPr algn="l"/>
            <a:r>
              <a:rPr lang="en-US" dirty="0" smtClean="0"/>
              <a:t>phys. Rev. C89, 034305 (2014).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1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-10886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5943600" y="0"/>
            <a:ext cx="2667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</a:rPr>
              <a:t>The probability for a nucleon to have momentum ≥ 300 MeV / c in medium nuclei is ~25%</a:t>
            </a:r>
          </a:p>
        </p:txBody>
      </p:sp>
      <p:sp>
        <p:nvSpPr>
          <p:cNvPr id="68613" name="Text Box 6"/>
          <p:cNvSpPr txBox="1">
            <a:spLocks noChangeArrowheads="1"/>
          </p:cNvSpPr>
          <p:nvPr/>
        </p:nvSpPr>
        <p:spPr bwMode="auto">
          <a:xfrm>
            <a:off x="381000" y="1447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More than ~90% of all nucleons with momentum ≥ 300 MeV / c belong to 2N-SRC.</a:t>
            </a:r>
          </a:p>
        </p:txBody>
      </p:sp>
      <p:sp>
        <p:nvSpPr>
          <p:cNvPr id="68614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5045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00"/>
                </a:solidFill>
              </a:rPr>
              <a:t>Probability for a nucleon with momentum 300-600 MeV / c to belong to np-SRC is ~18 times larger than to belong to pp-SRC</a:t>
            </a:r>
            <a:r>
              <a:rPr lang="en-US"/>
              <a:t>.</a:t>
            </a:r>
          </a:p>
        </p:txBody>
      </p:sp>
      <p:pic>
        <p:nvPicPr>
          <p:cNvPr id="68616" name="Picture 10" descr="fch_ratios_x3_b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-152400"/>
            <a:ext cx="1952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11" descr="resu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48200"/>
            <a:ext cx="28194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8" name="Rectangle 12"/>
          <p:cNvSpPr>
            <a:spLocks noChangeArrowheads="1"/>
          </p:cNvSpPr>
          <p:nvPr/>
        </p:nvSpPr>
        <p:spPr bwMode="auto">
          <a:xfrm>
            <a:off x="6324600" y="2057400"/>
            <a:ext cx="25003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. </a:t>
            </a:r>
            <a:r>
              <a:rPr lang="en-US" sz="1400" b="1"/>
              <a:t>PRL. 96, 082501 (2006)</a:t>
            </a:r>
          </a:p>
        </p:txBody>
      </p:sp>
      <p:sp>
        <p:nvSpPr>
          <p:cNvPr id="68619" name="Rectangle 13"/>
          <p:cNvSpPr>
            <a:spLocks noChangeArrowheads="1"/>
          </p:cNvSpPr>
          <p:nvPr/>
        </p:nvSpPr>
        <p:spPr bwMode="auto">
          <a:xfrm>
            <a:off x="5181600" y="65532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PRL 162504(2006); </a:t>
            </a:r>
            <a:r>
              <a:rPr lang="en-US" sz="1400"/>
              <a:t>Science 320, 1476 (2008).</a:t>
            </a:r>
          </a:p>
        </p:txBody>
      </p:sp>
      <p:sp>
        <p:nvSpPr>
          <p:cNvPr id="68620" name="Text Box 14"/>
          <p:cNvSpPr txBox="1">
            <a:spLocks noChangeArrowheads="1"/>
          </p:cNvSpPr>
          <p:nvPr/>
        </p:nvSpPr>
        <p:spPr bwMode="auto">
          <a:xfrm rot="-5400000">
            <a:off x="5247482" y="1000918"/>
            <a:ext cx="175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CLAS / HALL B</a:t>
            </a:r>
          </a:p>
        </p:txBody>
      </p:sp>
      <p:sp>
        <p:nvSpPr>
          <p:cNvPr id="68621" name="Text Box 15"/>
          <p:cNvSpPr txBox="1">
            <a:spLocks noChangeArrowheads="1"/>
          </p:cNvSpPr>
          <p:nvPr/>
        </p:nvSpPr>
        <p:spPr bwMode="auto">
          <a:xfrm rot="-5400000">
            <a:off x="4941093" y="5041107"/>
            <a:ext cx="2189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EVA / BNL and Jlab / HALL 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85800"/>
            <a:ext cx="304800" cy="381000"/>
            <a:chOff x="1920" y="4080"/>
            <a:chExt cx="192" cy="240"/>
          </a:xfrm>
        </p:grpSpPr>
        <p:sp>
          <p:nvSpPr>
            <p:cNvPr id="68669" name="Rectangle 18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70" name="Text Box 19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1371600"/>
            <a:ext cx="304800" cy="381000"/>
            <a:chOff x="1920" y="4080"/>
            <a:chExt cx="192" cy="240"/>
          </a:xfrm>
        </p:grpSpPr>
        <p:sp>
          <p:nvSpPr>
            <p:cNvPr id="68667" name="Rectangle 21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8" name="Text Box 22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0800" y="4931230"/>
            <a:ext cx="304800" cy="381000"/>
            <a:chOff x="1920" y="4080"/>
            <a:chExt cx="192" cy="240"/>
          </a:xfrm>
        </p:grpSpPr>
        <p:sp>
          <p:nvSpPr>
            <p:cNvPr id="68665" name="Rectangle 24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Text Box 25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0" y="3124200"/>
            <a:ext cx="304800" cy="381000"/>
            <a:chOff x="1920" y="4080"/>
            <a:chExt cx="192" cy="240"/>
          </a:xfrm>
        </p:grpSpPr>
        <p:sp>
          <p:nvSpPr>
            <p:cNvPr id="68663" name="Rectangle 27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4" name="Text Box 28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315200" y="0"/>
            <a:ext cx="304800" cy="377825"/>
            <a:chOff x="1920" y="4080"/>
            <a:chExt cx="192" cy="296"/>
          </a:xfrm>
        </p:grpSpPr>
        <p:sp>
          <p:nvSpPr>
            <p:cNvPr id="68661" name="Rectangle 30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2" name="Text Box 31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8305800" y="4800600"/>
            <a:ext cx="304800" cy="381000"/>
            <a:chOff x="1920" y="4080"/>
            <a:chExt cx="192" cy="240"/>
          </a:xfrm>
        </p:grpSpPr>
        <p:sp>
          <p:nvSpPr>
            <p:cNvPr id="68657" name="Rectangle 39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8" name="Text Box 40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8610600" y="5562600"/>
            <a:ext cx="304800" cy="381000"/>
            <a:chOff x="1920" y="4080"/>
            <a:chExt cx="192" cy="240"/>
          </a:xfrm>
        </p:grpSpPr>
        <p:sp>
          <p:nvSpPr>
            <p:cNvPr id="68655" name="Rectangle 42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6" name="Text Box 43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696200" y="914400"/>
            <a:ext cx="304800" cy="377825"/>
            <a:chOff x="1920" y="4080"/>
            <a:chExt cx="192" cy="298"/>
          </a:xfrm>
        </p:grpSpPr>
        <p:sp>
          <p:nvSpPr>
            <p:cNvPr id="68653" name="Rectangle 45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8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</p:grpSp>
      <p:pic>
        <p:nvPicPr>
          <p:cNvPr id="68632" name="Picture 50" descr="pro_rocc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391275" y="1762125"/>
            <a:ext cx="23050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7315200" y="2895600"/>
            <a:ext cx="304800" cy="381000"/>
            <a:chOff x="1920" y="4080"/>
            <a:chExt cx="192" cy="240"/>
          </a:xfrm>
        </p:grpSpPr>
        <p:sp>
          <p:nvSpPr>
            <p:cNvPr id="68651" name="Rectangle 52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Text Box 53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</p:grpSp>
      <p:sp>
        <p:nvSpPr>
          <p:cNvPr id="68634" name="Rectangle 54"/>
          <p:cNvSpPr>
            <a:spLocks noChangeArrowheads="1"/>
          </p:cNvSpPr>
          <p:nvPr/>
        </p:nvSpPr>
        <p:spPr bwMode="auto">
          <a:xfrm>
            <a:off x="6629400" y="4267200"/>
            <a:ext cx="202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PRL 98,132501 (2007).</a:t>
            </a:r>
          </a:p>
        </p:txBody>
      </p:sp>
      <p:pic>
        <p:nvPicPr>
          <p:cNvPr id="68635" name="Picture 5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6" name="Text Box 56"/>
          <p:cNvSpPr txBox="1">
            <a:spLocks noChangeArrowheads="1"/>
          </p:cNvSpPr>
          <p:nvPr/>
        </p:nvSpPr>
        <p:spPr bwMode="auto">
          <a:xfrm>
            <a:off x="0" y="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Short </a:t>
            </a:r>
            <a:r>
              <a:rPr lang="en-US" sz="2400" b="1" u="sng" dirty="0">
                <a:solidFill>
                  <a:schemeClr val="bg1"/>
                </a:solidFill>
              </a:rPr>
              <a:t>distance structure of </a:t>
            </a:r>
            <a:r>
              <a:rPr lang="en-US" sz="2400" b="1" u="sng" dirty="0" smtClean="0">
                <a:solidFill>
                  <a:schemeClr val="bg1"/>
                </a:solidFill>
              </a:rPr>
              <a:t>nuclei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68637" name="Text Box 50"/>
          <p:cNvSpPr txBox="1">
            <a:spLocks noChangeArrowheads="1"/>
          </p:cNvSpPr>
          <p:nvPr/>
        </p:nvSpPr>
        <p:spPr bwMode="auto">
          <a:xfrm>
            <a:off x="914400" y="2209800"/>
            <a:ext cx="4532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Most of kinetic energy of nucleon in nuclei </a:t>
            </a:r>
          </a:p>
          <a:p>
            <a:r>
              <a:rPr lang="en-US" dirty="0">
                <a:solidFill>
                  <a:schemeClr val="bg1"/>
                </a:solidFill>
              </a:rPr>
              <a:t>is carried by nucleons in 2N-SRC.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0" y="2133600"/>
            <a:ext cx="304800" cy="381000"/>
            <a:chOff x="1920" y="4080"/>
            <a:chExt cx="192" cy="240"/>
          </a:xfrm>
        </p:grpSpPr>
        <p:sp>
          <p:nvSpPr>
            <p:cNvPr id="68649" name="Rectangle 18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Text Box 19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0" y="2528888"/>
            <a:ext cx="304800" cy="381000"/>
            <a:chOff x="1920" y="4080"/>
            <a:chExt cx="192" cy="240"/>
          </a:xfrm>
        </p:grpSpPr>
        <p:sp>
          <p:nvSpPr>
            <p:cNvPr id="68647" name="Rectangle 21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48" name="Text Box 22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sp>
        <p:nvSpPr>
          <p:cNvPr id="68640" name="AutoShape 57"/>
          <p:cNvSpPr>
            <a:spLocks noChangeArrowheads="1"/>
          </p:cNvSpPr>
          <p:nvPr/>
        </p:nvSpPr>
        <p:spPr bwMode="auto">
          <a:xfrm>
            <a:off x="304800" y="2209800"/>
            <a:ext cx="4572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57"/>
          <p:cNvSpPr>
            <a:spLocks noChangeArrowheads="1"/>
          </p:cNvSpPr>
          <p:nvPr/>
        </p:nvSpPr>
        <p:spPr bwMode="auto">
          <a:xfrm>
            <a:off x="533400" y="4420055"/>
            <a:ext cx="45720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20"/>
          <p:cNvGrpSpPr>
            <a:grpSpLocks/>
          </p:cNvGrpSpPr>
          <p:nvPr/>
        </p:nvGrpSpPr>
        <p:grpSpPr bwMode="auto">
          <a:xfrm>
            <a:off x="200025" y="4624843"/>
            <a:ext cx="304800" cy="381000"/>
            <a:chOff x="1920" y="4080"/>
            <a:chExt cx="192" cy="240"/>
          </a:xfrm>
        </p:grpSpPr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2</a:t>
              </a:r>
            </a:p>
          </p:txBody>
        </p:sp>
      </p:grpSp>
      <p:grpSp>
        <p:nvGrpSpPr>
          <p:cNvPr id="66" name="Group 17"/>
          <p:cNvGrpSpPr>
            <a:grpSpLocks/>
          </p:cNvGrpSpPr>
          <p:nvPr/>
        </p:nvGrpSpPr>
        <p:grpSpPr bwMode="auto">
          <a:xfrm>
            <a:off x="4082" y="4271509"/>
            <a:ext cx="304800" cy="381000"/>
            <a:chOff x="1920" y="4080"/>
            <a:chExt cx="192" cy="240"/>
          </a:xfrm>
        </p:grpSpPr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19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sp>
        <p:nvSpPr>
          <p:cNvPr id="69" name="Text Box 50"/>
          <p:cNvSpPr txBox="1">
            <a:spLocks noChangeArrowheads="1"/>
          </p:cNvSpPr>
          <p:nvPr/>
        </p:nvSpPr>
        <p:spPr bwMode="auto">
          <a:xfrm>
            <a:off x="1077686" y="4469153"/>
            <a:ext cx="27034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light asymmetric nuclei 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598952"/>
              </p:ext>
            </p:extLst>
          </p:nvPr>
        </p:nvGraphicFramePr>
        <p:xfrm>
          <a:off x="1273969" y="5036344"/>
          <a:ext cx="33956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81" name="Équation" r:id="rId7" imgW="1231560" imgH="279360" progId="Equation.3">
                  <p:embed/>
                </p:oleObj>
              </mc:Choice>
              <mc:Fallback>
                <p:oleObj name="Équation" r:id="rId7" imgW="1231560" imgH="27936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969" y="5036344"/>
                        <a:ext cx="33956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1094128" y="6087032"/>
            <a:ext cx="2943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heavy asymmetric nuclei 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-22983" y="-42196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812800" y="420198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Three nucleon SRC are present in nuclei</a:t>
            </a:r>
            <a:r>
              <a:rPr lang="en-US" dirty="0" smtClean="0">
                <a:solidFill>
                  <a:srgbClr val="FFFF00"/>
                </a:solidFill>
              </a:rPr>
              <a:t>. They contribute  about  an order of magnitude less than the 2N_SRC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8622" name="Text Box 16"/>
          <p:cNvSpPr txBox="1">
            <a:spLocks noChangeArrowheads="1"/>
          </p:cNvSpPr>
          <p:nvPr/>
        </p:nvSpPr>
        <p:spPr bwMode="auto">
          <a:xfrm>
            <a:off x="783771" y="863599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Dominant NN force in the 2N-SRC is tensor force. 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86657" y="918518"/>
            <a:ext cx="304800" cy="381000"/>
            <a:chOff x="1920" y="4080"/>
            <a:chExt cx="192" cy="240"/>
          </a:xfrm>
        </p:grpSpPr>
        <p:sp>
          <p:nvSpPr>
            <p:cNvPr id="68665" name="Rectangle 24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6" name="Text Box 25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4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2143" y="4473148"/>
            <a:ext cx="304800" cy="381000"/>
            <a:chOff x="1920" y="4080"/>
            <a:chExt cx="192" cy="240"/>
          </a:xfrm>
        </p:grpSpPr>
        <p:sp>
          <p:nvSpPr>
            <p:cNvPr id="68659" name="Rectangle 33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60" name="Text Box 34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6</a:t>
              </a:r>
              <a:endParaRPr lang="en-US" dirty="0"/>
            </a:p>
          </p:txBody>
        </p:sp>
      </p:grpSp>
      <p:pic>
        <p:nvPicPr>
          <p:cNvPr id="68635" name="Picture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36" name="Text Box 56"/>
          <p:cNvSpPr txBox="1">
            <a:spLocks noChangeArrowheads="1"/>
          </p:cNvSpPr>
          <p:nvPr/>
        </p:nvSpPr>
        <p:spPr bwMode="auto">
          <a:xfrm>
            <a:off x="0" y="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Short </a:t>
            </a:r>
            <a:r>
              <a:rPr lang="en-US" sz="2400" b="1" u="sng" dirty="0">
                <a:solidFill>
                  <a:schemeClr val="bg1"/>
                </a:solidFill>
              </a:rPr>
              <a:t>distance structure of </a:t>
            </a:r>
            <a:r>
              <a:rPr lang="en-US" sz="2400" b="1" u="sng" dirty="0" smtClean="0">
                <a:solidFill>
                  <a:schemeClr val="bg1"/>
                </a:solidFill>
              </a:rPr>
              <a:t>nuclei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/>
        </p:nvSpPr>
        <p:spPr bwMode="auto">
          <a:xfrm>
            <a:off x="609600" y="1748135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high momentum tail (300-600 MeV/c)  is dominated by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L=0,2     S=1      np –SRC pairs.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 Box 50"/>
          <p:cNvSpPr txBox="1">
            <a:spLocks noChangeArrowheads="1"/>
          </p:cNvSpPr>
          <p:nvPr/>
        </p:nvSpPr>
        <p:spPr bwMode="auto">
          <a:xfrm>
            <a:off x="609600" y="3077369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pairs are produced from Sn=0 IPM pairs</a:t>
            </a:r>
          </a:p>
        </p:txBody>
      </p: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3475"/>
            <a:ext cx="1419232" cy="165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6252029" y="2433475"/>
            <a:ext cx="304800" cy="381000"/>
            <a:chOff x="1920" y="4080"/>
            <a:chExt cx="192" cy="240"/>
          </a:xfrm>
        </p:grpSpPr>
        <p:sp>
          <p:nvSpPr>
            <p:cNvPr id="68651" name="Rectangle 52"/>
            <p:cNvSpPr>
              <a:spLocks noChangeArrowheads="1"/>
            </p:cNvSpPr>
            <p:nvPr/>
          </p:nvSpPr>
          <p:spPr bwMode="auto">
            <a:xfrm>
              <a:off x="1920" y="4080"/>
              <a:ext cx="192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2" name="Text Box 53"/>
            <p:cNvSpPr txBox="1">
              <a:spLocks noChangeArrowheads="1"/>
            </p:cNvSpPr>
            <p:nvPr/>
          </p:nvSpPr>
          <p:spPr bwMode="auto">
            <a:xfrm>
              <a:off x="1920" y="4089"/>
              <a:ext cx="19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4</a:t>
              </a: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732821" y="604998"/>
            <a:ext cx="2265121" cy="18284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roup 67"/>
          <p:cNvGrpSpPr/>
          <p:nvPr/>
        </p:nvGrpSpPr>
        <p:grpSpPr>
          <a:xfrm>
            <a:off x="7365149" y="4515292"/>
            <a:ext cx="1726839" cy="2723708"/>
            <a:chOff x="5943600" y="-152400"/>
            <a:chExt cx="2881313" cy="2797946"/>
          </a:xfrm>
        </p:grpSpPr>
        <p:sp>
          <p:nvSpPr>
            <p:cNvPr id="69" name="Rectangle 3"/>
            <p:cNvSpPr>
              <a:spLocks noChangeArrowheads="1"/>
            </p:cNvSpPr>
            <p:nvPr/>
          </p:nvSpPr>
          <p:spPr bwMode="auto">
            <a:xfrm>
              <a:off x="5943600" y="0"/>
              <a:ext cx="2667000" cy="2286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0" name="Picture 10" descr="fch_ratios_x3_bl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-152400"/>
              <a:ext cx="1952625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6324599" y="2057399"/>
              <a:ext cx="2500314" cy="5881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. </a:t>
              </a:r>
              <a:endParaRPr lang="en-US" sz="1400" b="1" dirty="0"/>
            </a:p>
          </p:txBody>
        </p:sp>
        <p:sp>
          <p:nvSpPr>
            <p:cNvPr id="72" name="Text Box 14"/>
            <p:cNvSpPr txBox="1">
              <a:spLocks noChangeArrowheads="1"/>
            </p:cNvSpPr>
            <p:nvPr/>
          </p:nvSpPr>
          <p:spPr bwMode="auto">
            <a:xfrm rot="-5400000">
              <a:off x="5247482" y="1000918"/>
              <a:ext cx="1758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CLAS / HALL B</a:t>
              </a:r>
            </a:p>
          </p:txBody>
        </p:sp>
        <p:sp>
          <p:nvSpPr>
            <p:cNvPr id="76" name="Text Box 46"/>
            <p:cNvSpPr txBox="1">
              <a:spLocks noChangeArrowheads="1"/>
            </p:cNvSpPr>
            <p:nvPr/>
          </p:nvSpPr>
          <p:spPr bwMode="auto">
            <a:xfrm>
              <a:off x="8236935" y="1251239"/>
              <a:ext cx="491331" cy="379399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/>
                <a:t>6</a:t>
              </a:r>
              <a:endParaRPr lang="en-US" dirty="0"/>
            </a:p>
          </p:txBody>
        </p:sp>
      </p:grp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736600" y="5627964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Isospin structure ?   Geometry ?  Abundance ?</a:t>
            </a:r>
          </a:p>
        </p:txBody>
      </p:sp>
    </p:spTree>
    <p:extLst>
      <p:ext uri="{BB962C8B-B14F-4D97-AF65-F5344CB8AC3E}">
        <p14:creationId xmlns:p14="http://schemas.microsoft.com/office/powerpoint/2010/main" val="14504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4735" y="-68442"/>
            <a:ext cx="9144000" cy="6892221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>
              <a:solidFill>
                <a:srgbClr val="CC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784701">
            <a:off x="2987176" y="1348252"/>
            <a:ext cx="6321185" cy="2011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The EMC </a:t>
            </a:r>
            <a:r>
              <a:rPr lang="en-US" sz="2800" dirty="0" smtClean="0">
                <a:solidFill>
                  <a:srgbClr val="C00000"/>
                </a:solidFill>
              </a:rPr>
              <a:t>Effect.</a:t>
            </a:r>
            <a:endParaRPr lang="en-US" sz="2800" u="sng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Neutrino-Nucleus Scattering.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The </a:t>
            </a:r>
            <a:r>
              <a:rPr lang="en-US" sz="2800" dirty="0" err="1" smtClean="0">
                <a:solidFill>
                  <a:srgbClr val="C00000"/>
                </a:solidFill>
              </a:rPr>
              <a:t>NuTeV</a:t>
            </a:r>
            <a:r>
              <a:rPr lang="en-US" sz="2800" dirty="0" smtClean="0">
                <a:solidFill>
                  <a:srgbClr val="C00000"/>
                </a:solidFill>
              </a:rPr>
              <a:t> Anomaly.</a:t>
            </a:r>
          </a:p>
        </p:txBody>
      </p:sp>
      <p:sp>
        <p:nvSpPr>
          <p:cNvPr id="11" name="Oval 10"/>
          <p:cNvSpPr/>
          <p:nvPr/>
        </p:nvSpPr>
        <p:spPr>
          <a:xfrm>
            <a:off x="-126583" y="2971800"/>
            <a:ext cx="5936316" cy="1649381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Neutron Stars.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Nuclear Symmetry Energy.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302428" y="258116"/>
            <a:ext cx="5939743" cy="6552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96F"/>
                </a:solidFill>
              </a:rPr>
              <a:t>SRC Outreach</a:t>
            </a:r>
            <a:br>
              <a:rPr lang="en-US" b="1" dirty="0">
                <a:solidFill>
                  <a:srgbClr val="FFF96F"/>
                </a:solidFill>
              </a:rPr>
            </a:br>
            <a:endParaRPr lang="en-US" b="1" dirty="0">
              <a:solidFill>
                <a:srgbClr val="FFF96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79432" y="5272989"/>
            <a:ext cx="9308697" cy="155079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Energy Sharing in Imbalance Fermi Systems.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Contact Interaction in Universal Fermi Systems.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9503" y="753016"/>
            <a:ext cx="2470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Particle Physics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968" y="2353989"/>
            <a:ext cx="20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Astrophysics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419600"/>
            <a:ext cx="2956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Quantum \ Atomic Physics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431939" y="6569518"/>
            <a:ext cx="749775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724" y="657423"/>
            <a:ext cx="4312078" cy="46320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10" b="1" dirty="0" smtClean="0">
                <a:solidFill>
                  <a:schemeClr val="bg1"/>
                </a:solidFill>
              </a:rPr>
              <a:t>See the following talk by Or Hen</a:t>
            </a:r>
            <a:endParaRPr lang="he-IL" sz="241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2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2"/>
          <p:cNvSpPr>
            <a:spLocks noChangeArrowheads="1"/>
          </p:cNvSpPr>
          <p:nvPr/>
        </p:nvSpPr>
        <p:spPr bwMode="auto">
          <a:xfrm>
            <a:off x="11113" y="635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Calibri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388" y="1106488"/>
          <a:ext cx="7010400" cy="25955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</a:tblGrid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en-US" sz="1800" dirty="0" err="1" smtClean="0"/>
                        <a:t>nn</a:t>
                      </a:r>
                      <a:r>
                        <a:rPr lang="en-US" sz="1800" dirty="0" smtClean="0"/>
                        <a:t> pairs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np pairs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pp</a:t>
                      </a:r>
                      <a:r>
                        <a:rPr lang="en-US" sz="1800" baseline="0" dirty="0" smtClean="0"/>
                        <a:t> pairs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experiment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-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18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aseline="0" dirty="0" smtClean="0"/>
                        <a:t>  -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EVA/BNL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-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179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 263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E01-015/JLab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-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 223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   50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E07-006/JLab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-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   -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1533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CLAS/JLab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/>
                    </a:p>
                  </a:txBody>
                  <a:tcPr marT="45714" marB="45714"/>
                </a:tc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&lt;450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&lt;2000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Total</a:t>
                      </a:r>
                      <a:endParaRPr lang="he-IL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3117" name="TextBox 3"/>
          <p:cNvSpPr txBox="1">
            <a:spLocks noChangeArrowheads="1"/>
          </p:cNvSpPr>
          <p:nvPr/>
        </p:nvSpPr>
        <p:spPr bwMode="auto">
          <a:xfrm>
            <a:off x="300038" y="152400"/>
            <a:ext cx="6019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800" b="1">
                <a:solidFill>
                  <a:schemeClr val="bg1"/>
                </a:solidFill>
              </a:rPr>
              <a:t>Number of hard triple coincidence events  (World data) </a:t>
            </a:r>
            <a:endParaRPr lang="he-IL" altLang="he-IL" sz="2800" b="1">
              <a:solidFill>
                <a:schemeClr val="bg1"/>
              </a:solidFill>
            </a:endParaRPr>
          </a:p>
        </p:txBody>
      </p:sp>
      <p:pic>
        <p:nvPicPr>
          <p:cNvPr id="3122" name="Picture 6" descr="science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31750"/>
            <a:ext cx="1676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86650" y="347663"/>
            <a:ext cx="328613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8632825" y="300038"/>
            <a:ext cx="327025" cy="22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graphicFrame>
        <p:nvGraphicFramePr>
          <p:cNvPr id="3125" name="Object 3"/>
          <p:cNvGraphicFramePr>
            <a:graphicFrameLocks noChangeAspect="1"/>
          </p:cNvGraphicFramePr>
          <p:nvPr/>
        </p:nvGraphicFramePr>
        <p:xfrm>
          <a:off x="7608888" y="1555750"/>
          <a:ext cx="13493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1" name="Équation" r:id="rId4" imgW="736600" imgH="228600" progId="Equation.3">
                  <p:embed/>
                </p:oleObj>
              </mc:Choice>
              <mc:Fallback>
                <p:oleObj name="Équation" r:id="rId4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1555750"/>
                        <a:ext cx="13493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6" name="Object 4"/>
          <p:cNvGraphicFramePr>
            <a:graphicFrameLocks noChangeAspect="1"/>
          </p:cNvGraphicFramePr>
          <p:nvPr/>
        </p:nvGraphicFramePr>
        <p:xfrm>
          <a:off x="6334125" y="2286000"/>
          <a:ext cx="2908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2" name="Équation" r:id="rId6" imgW="1587500" imgH="228600" progId="Equation.3">
                  <p:embed/>
                </p:oleObj>
              </mc:Choice>
              <mc:Fallback>
                <p:oleObj name="Équation" r:id="rId6" imgW="158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286000"/>
                        <a:ext cx="2908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7" name="Object 5"/>
          <p:cNvGraphicFramePr>
            <a:graphicFrameLocks noChangeAspect="1"/>
          </p:cNvGraphicFramePr>
          <p:nvPr/>
        </p:nvGraphicFramePr>
        <p:xfrm>
          <a:off x="6430963" y="1905000"/>
          <a:ext cx="2768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3" name="Équation" r:id="rId8" imgW="1511300" imgH="228600" progId="Equation.3">
                  <p:embed/>
                </p:oleObj>
              </mc:Choice>
              <mc:Fallback>
                <p:oleObj name="Équation" r:id="rId8" imgW="1511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1905000"/>
                        <a:ext cx="2768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8" name="Object 11"/>
          <p:cNvGraphicFramePr>
            <a:graphicFrameLocks noChangeAspect="1"/>
          </p:cNvGraphicFramePr>
          <p:nvPr/>
        </p:nvGraphicFramePr>
        <p:xfrm>
          <a:off x="6705600" y="2667000"/>
          <a:ext cx="25828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494" name="Équation" r:id="rId10" imgW="1409088" imgH="203112" progId="Equation.3">
                  <p:embed/>
                </p:oleObj>
              </mc:Choice>
              <mc:Fallback>
                <p:oleObj name="Équation" r:id="rId10" imgW="140908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258286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78267" y="4074828"/>
            <a:ext cx="631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>
                <a:solidFill>
                  <a:srgbClr val="002060"/>
                </a:solidFill>
              </a:rPr>
              <a:t>5 GeV/c 10</a:t>
            </a:r>
            <a:r>
              <a:rPr lang="en-US" altLang="he-IL" sz="2800" b="1" baseline="30000" dirty="0">
                <a:solidFill>
                  <a:srgbClr val="002060"/>
                </a:solidFill>
              </a:rPr>
              <a:t>9</a:t>
            </a:r>
            <a:r>
              <a:rPr lang="en-US" altLang="he-IL" sz="2800" b="1" dirty="0">
                <a:solidFill>
                  <a:srgbClr val="002060"/>
                </a:solidFill>
              </a:rPr>
              <a:t> protons/sec fixed target</a:t>
            </a:r>
            <a:endParaRPr lang="he-IL" altLang="he-IL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062629" y="4619981"/>
            <a:ext cx="38972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pitchFamily="2" charset="2"/>
              <a:buChar char="è"/>
              <a:defRPr/>
            </a:pPr>
            <a:r>
              <a:rPr lang="en-US" altLang="he-IL" sz="2800" b="1" dirty="0" smtClean="0">
                <a:solidFill>
                  <a:srgbClr val="002060"/>
                </a:solidFill>
                <a:sym typeface="Wingdings" pitchFamily="2" charset="2"/>
              </a:rPr>
              <a:t>&gt;10k events/100 </a:t>
            </a:r>
            <a:r>
              <a:rPr lang="en-US" altLang="he-IL" sz="2800" b="1" dirty="0" err="1" smtClean="0">
                <a:solidFill>
                  <a:srgbClr val="002060"/>
                </a:solidFill>
                <a:sym typeface="Wingdings" pitchFamily="2" charset="2"/>
              </a:rPr>
              <a:t>Hr</a:t>
            </a:r>
            <a:endParaRPr lang="en-US" altLang="he-IL" sz="28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he-IL" sz="2800" b="1" dirty="0" smtClean="0">
                <a:solidFill>
                  <a:srgbClr val="002060"/>
                </a:solidFill>
                <a:sym typeface="Wingdings" pitchFamily="2" charset="2"/>
              </a:rPr>
              <a:t>      </a:t>
            </a:r>
            <a:endParaRPr lang="he-IL" altLang="he-IL" sz="2800" b="1" dirty="0" smtClean="0">
              <a:solidFill>
                <a:srgbClr val="002060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35069" y="5306351"/>
            <a:ext cx="6599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solidFill>
                  <a:srgbClr val="002060"/>
                </a:solidFill>
              </a:rPr>
              <a:t>12 GeV  electrons at JLab fixed </a:t>
            </a:r>
            <a:r>
              <a:rPr lang="en-US" altLang="he-IL" sz="2800" b="1" dirty="0">
                <a:solidFill>
                  <a:srgbClr val="002060"/>
                </a:solidFill>
              </a:rPr>
              <a:t>target</a:t>
            </a:r>
            <a:endParaRPr lang="he-IL" altLang="he-IL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4126008" y="5765033"/>
            <a:ext cx="4621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solidFill>
                  <a:srgbClr val="002060"/>
                </a:solidFill>
              </a:rPr>
              <a:t>X5-10  Mott cross section</a:t>
            </a:r>
            <a:endParaRPr lang="he-IL" altLang="he-IL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4101499" y="6172200"/>
            <a:ext cx="48365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800" b="1" dirty="0" smtClean="0">
                <a:solidFill>
                  <a:srgbClr val="002060"/>
                </a:solidFill>
              </a:rPr>
              <a:t>X10  Luminosity in CLAS12</a:t>
            </a:r>
            <a:endParaRPr lang="he-IL" altLang="he-IL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9" y="4624482"/>
            <a:ext cx="762000" cy="68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4640070"/>
            <a:ext cx="1190625" cy="3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6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2188" y="4598703"/>
            <a:ext cx="10477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61" descr="schematic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6069" y="5765033"/>
            <a:ext cx="1225534" cy="92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6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399" y="4704218"/>
            <a:ext cx="1001713" cy="40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20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2"/>
          <p:cNvSpPr>
            <a:spLocks noChangeArrowheads="1"/>
          </p:cNvSpPr>
          <p:nvPr/>
        </p:nvSpPr>
        <p:spPr bwMode="auto">
          <a:xfrm>
            <a:off x="-7938" y="-11113"/>
            <a:ext cx="9144001" cy="6858001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Calibri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4864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381000"/>
            <a:ext cx="7008813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10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Mapping the transition from mean field to SRC</a:t>
            </a:r>
            <a:endParaRPr lang="en-US" sz="241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3557" name="Text Box 17"/>
          <p:cNvSpPr txBox="1">
            <a:spLocks noChangeArrowheads="1"/>
          </p:cNvSpPr>
          <p:nvPr/>
        </p:nvSpPr>
        <p:spPr bwMode="auto">
          <a:xfrm>
            <a:off x="5835650" y="2133600"/>
            <a:ext cx="330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1" u="sng">
                <a:solidFill>
                  <a:srgbClr val="FF0000"/>
                </a:solidFill>
              </a:rPr>
              <a:t>EVA / BNL: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1">
                <a:solidFill>
                  <a:srgbClr val="FF0000"/>
                </a:solidFill>
              </a:rPr>
              <a:t>Only 18 </a:t>
            </a:r>
            <a:r>
              <a:rPr lang="en-US" altLang="he-IL" sz="1800" b="1" baseline="30000">
                <a:solidFill>
                  <a:srgbClr val="FF0000"/>
                </a:solidFill>
              </a:rPr>
              <a:t>12</a:t>
            </a:r>
            <a:r>
              <a:rPr lang="en-US" altLang="he-IL" sz="1800" b="1">
                <a:solidFill>
                  <a:srgbClr val="FF0000"/>
                </a:solidFill>
              </a:rPr>
              <a:t>C(p,2p+n) events with p</a:t>
            </a:r>
            <a:r>
              <a:rPr lang="en-US" altLang="he-IL" sz="1800" b="1" baseline="-25000">
                <a:solidFill>
                  <a:srgbClr val="FF0000"/>
                </a:solidFill>
              </a:rPr>
              <a:t>n</a:t>
            </a:r>
            <a:r>
              <a:rPr lang="en-US" altLang="he-IL" sz="1800" b="1">
                <a:solidFill>
                  <a:srgbClr val="FF0000"/>
                </a:solidFill>
              </a:rPr>
              <a:t>&gt;k</a:t>
            </a:r>
            <a:r>
              <a:rPr lang="en-US" altLang="he-IL" sz="1800" b="1" baseline="-25000">
                <a:solidFill>
                  <a:srgbClr val="FF0000"/>
                </a:solidFill>
              </a:rPr>
              <a:t>F</a:t>
            </a:r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6156325" y="5305425"/>
          <a:ext cx="250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449" name="Equation" r:id="rId5" imgW="1155700" imgH="228600" progId="Equation.3">
                  <p:embed/>
                </p:oleObj>
              </mc:Choice>
              <mc:Fallback>
                <p:oleObj name="Equation" r:id="rId5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305425"/>
                        <a:ext cx="2503488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5835650" y="4813300"/>
            <a:ext cx="298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With 100ps TOF resolution: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228725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3" name="Group 4"/>
          <p:cNvGrpSpPr>
            <a:grpSpLocks/>
          </p:cNvGrpSpPr>
          <p:nvPr/>
        </p:nvGrpSpPr>
        <p:grpSpPr bwMode="auto">
          <a:xfrm>
            <a:off x="6156325" y="1376363"/>
            <a:ext cx="161925" cy="368300"/>
            <a:chOff x="-766091" y="1345385"/>
            <a:chExt cx="325730" cy="369332"/>
          </a:xfrm>
        </p:grpSpPr>
        <p:sp>
          <p:nvSpPr>
            <p:cNvPr id="3" name="Rectangle 2"/>
            <p:cNvSpPr/>
            <p:nvPr/>
          </p:nvSpPr>
          <p:spPr>
            <a:xfrm>
              <a:off x="-766091" y="1377224"/>
              <a:ext cx="325730" cy="337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23568" name="TextBox 1"/>
            <p:cNvSpPr txBox="1">
              <a:spLocks noChangeArrowheads="1"/>
            </p:cNvSpPr>
            <p:nvPr/>
          </p:nvSpPr>
          <p:spPr bwMode="auto">
            <a:xfrm>
              <a:off x="-766091" y="1345385"/>
              <a:ext cx="325730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he-IL" sz="1400" b="1"/>
                <a:t>n</a:t>
              </a:r>
              <a:endParaRPr lang="he-IL" altLang="he-IL" sz="1400" b="1"/>
            </a:p>
          </p:txBody>
        </p:sp>
      </p:grpSp>
      <p:sp>
        <p:nvSpPr>
          <p:cNvPr id="23565" name="TextBox 1"/>
          <p:cNvSpPr txBox="1">
            <a:spLocks noChangeArrowheads="1"/>
          </p:cNvSpPr>
          <p:nvPr/>
        </p:nvSpPr>
        <p:spPr bwMode="auto">
          <a:xfrm>
            <a:off x="0" y="6284913"/>
            <a:ext cx="149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he-IL"/>
              <a:t>Migdal  jump</a:t>
            </a:r>
            <a:endParaRPr lang="he-IL" altLang="he-IL"/>
          </a:p>
        </p:txBody>
      </p:sp>
      <p:pic>
        <p:nvPicPr>
          <p:cNvPr id="2356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5483225"/>
            <a:ext cx="7969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4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2400" y="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What are Short  (intermediate) Range Correlations in nuclei ?     </a:t>
            </a:r>
          </a:p>
        </p:txBody>
      </p:sp>
      <p:sp>
        <p:nvSpPr>
          <p:cNvPr id="54276" name="Text Box 21"/>
          <p:cNvSpPr txBox="1">
            <a:spLocks noChangeArrowheads="1"/>
          </p:cNvSpPr>
          <p:nvPr/>
        </p:nvSpPr>
        <p:spPr bwMode="auto">
          <a:xfrm>
            <a:off x="7548563" y="2244725"/>
            <a:ext cx="584200" cy="314325"/>
          </a:xfrm>
          <a:prstGeom prst="rect">
            <a:avLst/>
          </a:prstGeom>
          <a:noFill/>
          <a:ln w="9525">
            <a:noFill/>
            <a:miter lim="800000"/>
            <a:headEnd/>
            <a:tailEnd type="triangle" w="med" len="med"/>
          </a:ln>
        </p:spPr>
        <p:txBody>
          <a:bodyPr lIns="81639" tIns="42452" rIns="81639" bIns="42452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r>
              <a:rPr lang="en-GB" sz="800" b="1" dirty="0">
                <a:solidFill>
                  <a:srgbClr val="000000"/>
                </a:solidFill>
                <a:latin typeface="Times New Roman" pitchFamily="18" charset="0"/>
              </a:rPr>
              <a:t>1.7f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</a:tabLst>
            </a:pPr>
            <a:endParaRPr lang="en-GB" sz="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7" name="Rectangle 36"/>
          <p:cNvSpPr>
            <a:spLocks noChangeArrowheads="1"/>
          </p:cNvSpPr>
          <p:nvPr/>
        </p:nvSpPr>
        <p:spPr bwMode="auto">
          <a:xfrm>
            <a:off x="7561263" y="2247900"/>
            <a:ext cx="465137" cy="188913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8" name="AutoShape 39"/>
          <p:cNvSpPr>
            <a:spLocks noChangeArrowheads="1"/>
          </p:cNvSpPr>
          <p:nvPr/>
        </p:nvSpPr>
        <p:spPr bwMode="auto">
          <a:xfrm>
            <a:off x="1143000" y="2819400"/>
            <a:ext cx="381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0"/>
                </a:moveTo>
                <a:lnTo>
                  <a:pt x="21600" y="0"/>
                </a:lnTo>
                <a:lnTo>
                  <a:pt x="3375" y="0"/>
                </a:lnTo>
                <a:lnTo>
                  <a:pt x="3375" y="21600"/>
                </a:lnTo>
                <a:lnTo>
                  <a:pt x="216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0"/>
                </a:moveTo>
                <a:lnTo>
                  <a:pt x="1350" y="21600"/>
                </a:lnTo>
                <a:lnTo>
                  <a:pt x="2700" y="21600"/>
                </a:lnTo>
                <a:lnTo>
                  <a:pt x="2700" y="0"/>
                </a:lnTo>
                <a:close/>
              </a:path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675" y="21600"/>
                </a:lnTo>
                <a:lnTo>
                  <a:pt x="675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4279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04800" y="1447800"/>
            <a:ext cx="3421063" cy="457200"/>
            <a:chOff x="1296" y="3072"/>
            <a:chExt cx="2155" cy="288"/>
          </a:xfrm>
        </p:grpSpPr>
        <p:sp>
          <p:nvSpPr>
            <p:cNvPr id="54343" name="Text Box 59"/>
            <p:cNvSpPr txBox="1">
              <a:spLocks noChangeArrowheads="1"/>
            </p:cNvSpPr>
            <p:nvPr/>
          </p:nvSpPr>
          <p:spPr bwMode="auto">
            <a:xfrm>
              <a:off x="1296" y="3072"/>
              <a:ext cx="9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SRC ~R</a:t>
              </a:r>
              <a:r>
                <a:rPr lang="en-US" sz="2400" b="1" baseline="-25000" dirty="0">
                  <a:solidFill>
                    <a:srgbClr val="FFFF00"/>
                  </a:solidFill>
                </a:rPr>
                <a:t>N</a:t>
              </a:r>
            </a:p>
          </p:txBody>
        </p:sp>
        <p:sp>
          <p:nvSpPr>
            <p:cNvPr id="54344" name="Text Box 60"/>
            <p:cNvSpPr txBox="1">
              <a:spLocks noChangeArrowheads="1"/>
            </p:cNvSpPr>
            <p:nvPr/>
          </p:nvSpPr>
          <p:spPr bwMode="auto">
            <a:xfrm>
              <a:off x="2544" y="3072"/>
              <a:ext cx="90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</a:rPr>
                <a:t>LRC ~R</a:t>
              </a:r>
              <a:r>
                <a:rPr lang="en-US" sz="2400" b="1" baseline="-25000" dirty="0">
                  <a:solidFill>
                    <a:srgbClr val="FFFF00"/>
                  </a:solidFill>
                </a:rPr>
                <a:t>A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" y="4384675"/>
            <a:ext cx="4081463" cy="2473325"/>
            <a:chOff x="1344" y="1344"/>
            <a:chExt cx="4354" cy="2969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344" y="1632"/>
              <a:ext cx="2064" cy="2256"/>
              <a:chOff x="1344" y="1632"/>
              <a:chExt cx="2064" cy="2256"/>
            </a:xfrm>
          </p:grpSpPr>
          <p:sp>
            <p:nvSpPr>
              <p:cNvPr id="54334" name="Oval 11" descr="נייר עיתון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2016" cy="2016"/>
              </a:xfrm>
              <a:prstGeom prst="ellipse">
                <a:avLst/>
              </a:pr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4335" name="Oval 12"/>
              <p:cNvSpPr>
                <a:spLocks noChangeArrowheads="1"/>
              </p:cNvSpPr>
              <p:nvPr/>
            </p:nvSpPr>
            <p:spPr bwMode="auto">
              <a:xfrm>
                <a:off x="3120" y="2832"/>
                <a:ext cx="240" cy="288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2112" y="1824"/>
                <a:ext cx="1296" cy="2064"/>
                <a:chOff x="3456" y="1440"/>
                <a:chExt cx="1296" cy="2064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3888" y="1440"/>
                  <a:ext cx="864" cy="1248"/>
                  <a:chOff x="3984" y="1920"/>
                  <a:chExt cx="864" cy="1248"/>
                </a:xfrm>
              </p:grpSpPr>
              <p:sp>
                <p:nvSpPr>
                  <p:cNvPr id="5434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448"/>
                    <a:ext cx="672" cy="720"/>
                  </a:xfrm>
                  <a:prstGeom prst="ellipse">
                    <a:avLst/>
                  </a:prstGeom>
                  <a:solidFill>
                    <a:srgbClr val="0070C0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342" name="AutoShape 16"/>
                  <p:cNvSpPr>
                    <a:spLocks noChangeArrowheads="1"/>
                  </p:cNvSpPr>
                  <p:nvPr/>
                </p:nvSpPr>
                <p:spPr bwMode="auto">
                  <a:xfrm rot="2051771">
                    <a:off x="4512" y="1920"/>
                    <a:ext cx="336" cy="624"/>
                  </a:xfrm>
                  <a:prstGeom prst="upArrow">
                    <a:avLst>
                      <a:gd name="adj1" fmla="val 50000"/>
                      <a:gd name="adj2" fmla="val 46429"/>
                    </a:avLst>
                  </a:prstGeom>
                  <a:solidFill>
                    <a:srgbClr val="0070C0"/>
                  </a:solidFill>
                  <a:ln w="9525">
                    <a:solidFill>
                      <a:schemeClr val="hlink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 rot="10567574">
                  <a:off x="3456" y="2256"/>
                  <a:ext cx="864" cy="1248"/>
                  <a:chOff x="3984" y="1920"/>
                  <a:chExt cx="864" cy="1248"/>
                </a:xfrm>
              </p:grpSpPr>
              <p:sp>
                <p:nvSpPr>
                  <p:cNvPr id="5433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2448"/>
                    <a:ext cx="672" cy="720"/>
                  </a:xfrm>
                  <a:prstGeom prst="ellipse">
                    <a:avLst/>
                  </a:prstGeom>
                  <a:solidFill>
                    <a:srgbClr val="FF3300"/>
                  </a:solidFill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340" name="AutoShape 19"/>
                  <p:cNvSpPr>
                    <a:spLocks noChangeArrowheads="1"/>
                  </p:cNvSpPr>
                  <p:nvPr/>
                </p:nvSpPr>
                <p:spPr bwMode="auto">
                  <a:xfrm rot="2051771">
                    <a:off x="4512" y="1920"/>
                    <a:ext cx="336" cy="624"/>
                  </a:xfrm>
                  <a:prstGeom prst="upArrow">
                    <a:avLst>
                      <a:gd name="adj1" fmla="val 50000"/>
                      <a:gd name="adj2" fmla="val 46429"/>
                    </a:avLst>
                  </a:prstGeom>
                  <a:solidFill>
                    <a:srgbClr val="FF33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54323" name="Text Box 20"/>
            <p:cNvSpPr txBox="1">
              <a:spLocks noChangeArrowheads="1"/>
            </p:cNvSpPr>
            <p:nvPr/>
          </p:nvSpPr>
          <p:spPr bwMode="auto">
            <a:xfrm>
              <a:off x="3312" y="3120"/>
              <a:ext cx="1872" cy="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sz="2400" b="1" i="1" dirty="0">
                  <a:latin typeface="Times New Roman" pitchFamily="18" charset="0"/>
                </a:rPr>
                <a:t>K </a:t>
              </a:r>
              <a:r>
                <a:rPr lang="en-US" sz="2400" b="1" i="1" baseline="-25000" dirty="0">
                  <a:latin typeface="Times New Roman" pitchFamily="18" charset="0"/>
                </a:rPr>
                <a:t>1</a:t>
              </a:r>
              <a:r>
                <a:rPr lang="en-US" sz="2400" b="1" i="1" dirty="0">
                  <a:latin typeface="Times New Roman" pitchFamily="18" charset="0"/>
                </a:rPr>
                <a:t> &gt; K</a:t>
              </a:r>
              <a:r>
                <a:rPr lang="en-US" sz="2400" b="1" i="1" baseline="-25000" dirty="0">
                  <a:latin typeface="Times New Roman" pitchFamily="18" charset="0"/>
                </a:rPr>
                <a:t>F</a:t>
              </a:r>
              <a:r>
                <a:rPr lang="en-US" sz="2400" b="1" i="1" dirty="0">
                  <a:latin typeface="Times New Roman" pitchFamily="18" charset="0"/>
                </a:rPr>
                <a:t> , </a:t>
              </a:r>
            </a:p>
            <a:p>
              <a:pPr rtl="1">
                <a:spcBef>
                  <a:spcPct val="50000"/>
                </a:spcBef>
              </a:pPr>
              <a:r>
                <a:rPr lang="en-US" sz="2400" b="1" i="1" dirty="0">
                  <a:latin typeface="Times New Roman" pitchFamily="18" charset="0"/>
                </a:rPr>
                <a:t> K </a:t>
              </a:r>
              <a:r>
                <a:rPr lang="en-US" sz="2400" b="1" i="1" baseline="-25000" dirty="0">
                  <a:latin typeface="Times New Roman" pitchFamily="18" charset="0"/>
                </a:rPr>
                <a:t>2</a:t>
              </a:r>
              <a:r>
                <a:rPr lang="en-US" sz="2400" b="1" i="1" dirty="0">
                  <a:latin typeface="Times New Roman" pitchFamily="18" charset="0"/>
                </a:rPr>
                <a:t> &gt; K</a:t>
              </a:r>
              <a:r>
                <a:rPr lang="en-US" sz="2400" b="1" i="1" baseline="-25000" dirty="0">
                  <a:latin typeface="Times New Roman" pitchFamily="18" charset="0"/>
                </a:rPr>
                <a:t>F</a:t>
              </a:r>
              <a:r>
                <a:rPr lang="en-US" sz="2400" b="1" i="1" dirty="0">
                  <a:latin typeface="Times New Roman" pitchFamily="18" charset="0"/>
                </a:rPr>
                <a:t>   </a:t>
              </a:r>
            </a:p>
          </p:txBody>
        </p:sp>
        <p:sp>
          <p:nvSpPr>
            <p:cNvPr id="54324" name="Rectangle 21"/>
            <p:cNvSpPr>
              <a:spLocks noChangeArrowheads="1"/>
            </p:cNvSpPr>
            <p:nvPr/>
          </p:nvSpPr>
          <p:spPr bwMode="auto">
            <a:xfrm>
              <a:off x="3459" y="2015"/>
              <a:ext cx="544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n-US" sz="2400" b="1" i="1" dirty="0">
                  <a:latin typeface="Times New Roman" pitchFamily="18" charset="0"/>
                </a:rPr>
                <a:t>K </a:t>
              </a:r>
              <a:r>
                <a:rPr lang="en-US" sz="2400" b="1" i="1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54325" name="Rectangle 22"/>
            <p:cNvSpPr>
              <a:spLocks noChangeArrowheads="1"/>
            </p:cNvSpPr>
            <p:nvPr/>
          </p:nvSpPr>
          <p:spPr bwMode="auto">
            <a:xfrm>
              <a:off x="1589" y="3840"/>
              <a:ext cx="544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n-US" sz="2400" b="1" i="1" dirty="0">
                  <a:latin typeface="Times New Roman" pitchFamily="18" charset="0"/>
                </a:rPr>
                <a:t>K </a:t>
              </a:r>
              <a:r>
                <a:rPr lang="en-US" sz="2400" b="1" i="1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4326" name="Text Box 23"/>
            <p:cNvSpPr txBox="1">
              <a:spLocks noChangeArrowheads="1"/>
            </p:cNvSpPr>
            <p:nvPr/>
          </p:nvSpPr>
          <p:spPr bwMode="auto">
            <a:xfrm>
              <a:off x="3984" y="1344"/>
              <a:ext cx="141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/>
              <a:endParaRPr lang="en-US" sz="2400" baseline="-30000" dirty="0">
                <a:latin typeface="Times New Roman" pitchFamily="18" charset="0"/>
              </a:endParaRPr>
            </a:p>
          </p:txBody>
        </p:sp>
        <p:sp>
          <p:nvSpPr>
            <p:cNvPr id="54327" name="Text Box 24"/>
            <p:cNvSpPr txBox="1">
              <a:spLocks noChangeArrowheads="1"/>
            </p:cNvSpPr>
            <p:nvPr/>
          </p:nvSpPr>
          <p:spPr bwMode="auto">
            <a:xfrm>
              <a:off x="4272" y="2688"/>
              <a:ext cx="120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  <a:buFont typeface="Symbol" pitchFamily="18" charset="2"/>
                <a:buChar char="@"/>
              </a:pPr>
              <a:r>
                <a:rPr lang="en-US" sz="2400" b="1" i="1" dirty="0">
                  <a:latin typeface="Times New Roman" pitchFamily="18" charset="0"/>
                </a:rPr>
                <a:t>K </a:t>
              </a:r>
              <a:r>
                <a:rPr lang="en-US" sz="2400" b="1" i="1" baseline="-25000" dirty="0">
                  <a:latin typeface="Times New Roman" pitchFamily="18" charset="0"/>
                </a:rPr>
                <a:t>1</a:t>
              </a:r>
              <a:r>
                <a:rPr lang="en-US" sz="2400" b="1" i="1" dirty="0">
                  <a:latin typeface="Times New Roman" pitchFamily="18" charset="0"/>
                </a:rPr>
                <a:t>  </a:t>
              </a:r>
              <a:endParaRPr lang="en-US" sz="2400" b="1" i="1" baseline="-25000" dirty="0">
                <a:latin typeface="Times New Roman" pitchFamily="18" charset="0"/>
              </a:endParaRPr>
            </a:p>
          </p:txBody>
        </p:sp>
        <p:sp>
          <p:nvSpPr>
            <p:cNvPr id="54328" name="Rectangle 25"/>
            <p:cNvSpPr>
              <a:spLocks noChangeArrowheads="1"/>
            </p:cNvSpPr>
            <p:nvPr/>
          </p:nvSpPr>
          <p:spPr bwMode="auto">
            <a:xfrm>
              <a:off x="4933" y="2688"/>
              <a:ext cx="765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n-US" sz="2400" b="1" i="1" dirty="0">
                  <a:latin typeface="Times New Roman" pitchFamily="18" charset="0"/>
                </a:rPr>
                <a:t>   K </a:t>
              </a:r>
              <a:r>
                <a:rPr lang="en-US" sz="2400" b="1" i="1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4329" name="Line 26"/>
            <p:cNvSpPr>
              <a:spLocks noChangeShapeType="1"/>
            </p:cNvSpPr>
            <p:nvPr/>
          </p:nvSpPr>
          <p:spPr bwMode="auto">
            <a:xfrm flipV="1">
              <a:off x="5232" y="2688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30" name="Line 27"/>
            <p:cNvSpPr>
              <a:spLocks noChangeShapeType="1"/>
            </p:cNvSpPr>
            <p:nvPr/>
          </p:nvSpPr>
          <p:spPr bwMode="auto">
            <a:xfrm flipV="1">
              <a:off x="4656" y="2688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31" name="Line 28"/>
            <p:cNvSpPr>
              <a:spLocks noChangeShapeType="1"/>
            </p:cNvSpPr>
            <p:nvPr/>
          </p:nvSpPr>
          <p:spPr bwMode="auto">
            <a:xfrm flipV="1">
              <a:off x="1776" y="3840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32" name="Line 29"/>
            <p:cNvSpPr>
              <a:spLocks noChangeShapeType="1"/>
            </p:cNvSpPr>
            <p:nvPr/>
          </p:nvSpPr>
          <p:spPr bwMode="auto">
            <a:xfrm flipV="1">
              <a:off x="3600" y="2016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33" name="Oval 30"/>
            <p:cNvSpPr>
              <a:spLocks noChangeArrowheads="1"/>
            </p:cNvSpPr>
            <p:nvPr/>
          </p:nvSpPr>
          <p:spPr bwMode="auto">
            <a:xfrm rot="-3664113">
              <a:off x="2126" y="2443"/>
              <a:ext cx="1259" cy="832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4800600" y="914400"/>
            <a:ext cx="4343400" cy="2590800"/>
            <a:chOff x="3810000" y="838200"/>
            <a:chExt cx="5334000" cy="3011488"/>
          </a:xfrm>
        </p:grpSpPr>
        <p:sp>
          <p:nvSpPr>
            <p:cNvPr id="54287" name="Oval 4"/>
            <p:cNvSpPr>
              <a:spLocks/>
            </p:cNvSpPr>
            <p:nvPr/>
          </p:nvSpPr>
          <p:spPr bwMode="auto">
            <a:xfrm>
              <a:off x="5319713" y="1400175"/>
              <a:ext cx="2136775" cy="2062163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88" name="Oval 5"/>
            <p:cNvSpPr>
              <a:spLocks/>
            </p:cNvSpPr>
            <p:nvPr/>
          </p:nvSpPr>
          <p:spPr bwMode="auto">
            <a:xfrm>
              <a:off x="5876925" y="1792288"/>
              <a:ext cx="279400" cy="280987"/>
            </a:xfrm>
            <a:prstGeom prst="ellipse">
              <a:avLst/>
            </a:prstGeom>
            <a:solidFill>
              <a:srgbClr val="0000FF">
                <a:alpha val="52156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89" name="Oval 6"/>
            <p:cNvSpPr>
              <a:spLocks/>
            </p:cNvSpPr>
            <p:nvPr/>
          </p:nvSpPr>
          <p:spPr bwMode="auto">
            <a:xfrm>
              <a:off x="5876925" y="1885950"/>
              <a:ext cx="279400" cy="282575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90" name="Oval 7"/>
            <p:cNvSpPr>
              <a:spLocks/>
            </p:cNvSpPr>
            <p:nvPr/>
          </p:nvSpPr>
          <p:spPr bwMode="auto">
            <a:xfrm>
              <a:off x="6062663" y="2917825"/>
              <a:ext cx="279400" cy="280988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36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91" name="Oval 8"/>
            <p:cNvSpPr>
              <a:spLocks/>
            </p:cNvSpPr>
            <p:nvPr/>
          </p:nvSpPr>
          <p:spPr bwMode="auto">
            <a:xfrm>
              <a:off x="6713538" y="1885950"/>
              <a:ext cx="279400" cy="282575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92" name="Oval 9"/>
            <p:cNvSpPr>
              <a:spLocks/>
            </p:cNvSpPr>
            <p:nvPr/>
          </p:nvSpPr>
          <p:spPr bwMode="auto">
            <a:xfrm>
              <a:off x="6342063" y="2355850"/>
              <a:ext cx="279400" cy="280988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93" name="Oval 10"/>
            <p:cNvSpPr>
              <a:spLocks/>
            </p:cNvSpPr>
            <p:nvPr/>
          </p:nvSpPr>
          <p:spPr bwMode="auto">
            <a:xfrm>
              <a:off x="6897688" y="2636838"/>
              <a:ext cx="279400" cy="282575"/>
            </a:xfrm>
            <a:prstGeom prst="ellipse">
              <a:avLst/>
            </a:prstGeom>
            <a:solidFill>
              <a:srgbClr val="00CC00">
                <a:alpha val="50195"/>
              </a:srgbClr>
            </a:solidFill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294" name="Line 11"/>
            <p:cNvSpPr>
              <a:spLocks noChangeShapeType="1"/>
            </p:cNvSpPr>
            <p:nvPr/>
          </p:nvSpPr>
          <p:spPr bwMode="auto">
            <a:xfrm flipH="1">
              <a:off x="4852988" y="2073275"/>
              <a:ext cx="10239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5" name="Line 12"/>
            <p:cNvSpPr>
              <a:spLocks noChangeShapeType="1"/>
            </p:cNvSpPr>
            <p:nvPr/>
          </p:nvSpPr>
          <p:spPr bwMode="auto">
            <a:xfrm flipH="1">
              <a:off x="4852988" y="1885950"/>
              <a:ext cx="1023937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6" name="Text Box 13"/>
            <p:cNvSpPr txBox="1">
              <a:spLocks noChangeArrowheads="1"/>
            </p:cNvSpPr>
            <p:nvPr/>
          </p:nvSpPr>
          <p:spPr bwMode="auto">
            <a:xfrm>
              <a:off x="4670425" y="1835150"/>
              <a:ext cx="6604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lIns="81639" tIns="42452" rIns="81639" bIns="42452">
              <a:spAutoFit/>
            </a:bodyPr>
            <a:lstStyle/>
            <a:p>
              <a:pPr defTabSz="828675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800" b="1" dirty="0">
                  <a:solidFill>
                    <a:srgbClr val="FF0000"/>
                  </a:solidFill>
                  <a:latin typeface="Symbol" pitchFamily="18" charset="2"/>
                </a:rPr>
                <a:t></a:t>
              </a:r>
              <a:r>
                <a:rPr lang="en-GB" sz="800" b="1" dirty="0">
                  <a:solidFill>
                    <a:srgbClr val="FF0000"/>
                  </a:solidFill>
                  <a:latin typeface="Times New Roman" pitchFamily="18" charset="0"/>
                </a:rPr>
                <a:t>1.f</a:t>
              </a:r>
            </a:p>
          </p:txBody>
        </p:sp>
        <p:sp>
          <p:nvSpPr>
            <p:cNvPr id="54297" name="AutoShape 14"/>
            <p:cNvSpPr>
              <a:spLocks noChangeArrowheads="1"/>
            </p:cNvSpPr>
            <p:nvPr/>
          </p:nvSpPr>
          <p:spPr bwMode="auto">
            <a:xfrm>
              <a:off x="7435850" y="3429000"/>
              <a:ext cx="704850" cy="242888"/>
            </a:xfrm>
            <a:prstGeom prst="roundRect">
              <a:avLst>
                <a:gd name="adj" fmla="val 269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100" b="1" dirty="0">
                  <a:solidFill>
                    <a:srgbClr val="000000"/>
                  </a:solidFill>
                  <a:latin typeface="Times New Roman" pitchFamily="18" charset="0"/>
                </a:rPr>
                <a:t>Nucleons</a:t>
              </a:r>
            </a:p>
          </p:txBody>
        </p:sp>
        <p:sp>
          <p:nvSpPr>
            <p:cNvPr id="54298" name="Line 15"/>
            <p:cNvSpPr>
              <a:spLocks noChangeShapeType="1"/>
            </p:cNvSpPr>
            <p:nvPr/>
          </p:nvSpPr>
          <p:spPr bwMode="auto">
            <a:xfrm flipH="1" flipV="1">
              <a:off x="7081838" y="2916238"/>
              <a:ext cx="374650" cy="56515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299" name="Line 16"/>
            <p:cNvSpPr>
              <a:spLocks noChangeShapeType="1"/>
            </p:cNvSpPr>
            <p:nvPr/>
          </p:nvSpPr>
          <p:spPr bwMode="auto">
            <a:xfrm flipH="1" flipV="1">
              <a:off x="6248400" y="3198813"/>
              <a:ext cx="1208088" cy="37623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0" name="Oval 17"/>
            <p:cNvSpPr>
              <a:spLocks/>
            </p:cNvSpPr>
            <p:nvPr/>
          </p:nvSpPr>
          <p:spPr bwMode="auto">
            <a:xfrm>
              <a:off x="5827713" y="1730375"/>
              <a:ext cx="373062" cy="500063"/>
            </a:xfrm>
            <a:prstGeom prst="ellipse">
              <a:avLst/>
            </a:prstGeom>
            <a:noFill/>
            <a:ln w="1908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4301" name="Line 18"/>
            <p:cNvSpPr>
              <a:spLocks noChangeShapeType="1"/>
            </p:cNvSpPr>
            <p:nvPr/>
          </p:nvSpPr>
          <p:spPr bwMode="auto">
            <a:xfrm>
              <a:off x="5356225" y="1211263"/>
              <a:ext cx="520700" cy="581025"/>
            </a:xfrm>
            <a:prstGeom prst="line">
              <a:avLst/>
            </a:prstGeom>
            <a:noFill/>
            <a:ln w="1908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2" name="AutoShape 19"/>
            <p:cNvSpPr>
              <a:spLocks noChangeArrowheads="1"/>
            </p:cNvSpPr>
            <p:nvPr/>
          </p:nvSpPr>
          <p:spPr bwMode="auto">
            <a:xfrm>
              <a:off x="4558633" y="838200"/>
              <a:ext cx="1397669" cy="354293"/>
            </a:xfrm>
            <a:prstGeom prst="roundRect">
              <a:avLst>
                <a:gd name="adj" fmla="val 218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square"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</a:tabLst>
              </a:pPr>
              <a:r>
                <a:rPr lang="en-GB" sz="1500" b="1" dirty="0">
                  <a:solidFill>
                    <a:srgbClr val="FFFF00"/>
                  </a:solidFill>
                  <a:latin typeface="Times New Roman" pitchFamily="18" charset="0"/>
                </a:rPr>
                <a:t>2N-SRC</a:t>
              </a:r>
            </a:p>
          </p:txBody>
        </p:sp>
        <p:sp>
          <p:nvSpPr>
            <p:cNvPr id="54303" name="Line 20"/>
            <p:cNvSpPr>
              <a:spLocks noChangeShapeType="1"/>
            </p:cNvSpPr>
            <p:nvPr/>
          </p:nvSpPr>
          <p:spPr bwMode="auto">
            <a:xfrm>
              <a:off x="6897688" y="2055813"/>
              <a:ext cx="1208087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Text Box 21"/>
            <p:cNvSpPr txBox="1">
              <a:spLocks noChangeArrowheads="1"/>
            </p:cNvSpPr>
            <p:nvPr/>
          </p:nvSpPr>
          <p:spPr bwMode="auto">
            <a:xfrm>
              <a:off x="7548563" y="2244725"/>
              <a:ext cx="5842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triangle" w="med" len="med"/>
            </a:ln>
          </p:spPr>
          <p:txBody>
            <a:bodyPr lIns="81639" tIns="42452" rIns="81639" bIns="42452">
              <a:spAutoFit/>
            </a:bodyPr>
            <a:lstStyle/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800" b="1" dirty="0">
                  <a:solidFill>
                    <a:srgbClr val="000000"/>
                  </a:solidFill>
                  <a:latin typeface="Times New Roman" pitchFamily="18" charset="0"/>
                </a:rPr>
                <a:t>1.7f</a:t>
              </a:r>
            </a:p>
            <a:p>
              <a:pPr defTabSz="828675" hangingPunct="0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endParaRPr lang="en-GB" sz="8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305" name="Line 22"/>
            <p:cNvSpPr>
              <a:spLocks noChangeShapeType="1"/>
            </p:cNvSpPr>
            <p:nvPr/>
          </p:nvSpPr>
          <p:spPr bwMode="auto">
            <a:xfrm>
              <a:off x="7734300" y="2617788"/>
              <a:ext cx="1588" cy="188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6" name="Line 23"/>
            <p:cNvSpPr>
              <a:spLocks noChangeShapeType="1"/>
            </p:cNvSpPr>
            <p:nvPr/>
          </p:nvSpPr>
          <p:spPr bwMode="auto">
            <a:xfrm flipV="1">
              <a:off x="7734300" y="2055813"/>
              <a:ext cx="1588" cy="18891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7" name="Line 24"/>
            <p:cNvSpPr>
              <a:spLocks noChangeShapeType="1"/>
            </p:cNvSpPr>
            <p:nvPr/>
          </p:nvSpPr>
          <p:spPr bwMode="auto">
            <a:xfrm>
              <a:off x="7085013" y="2806700"/>
              <a:ext cx="120650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8" name="AutoShape 25"/>
            <p:cNvSpPr>
              <a:spLocks noChangeArrowheads="1"/>
            </p:cNvSpPr>
            <p:nvPr/>
          </p:nvSpPr>
          <p:spPr bwMode="auto">
            <a:xfrm>
              <a:off x="3810000" y="3429000"/>
              <a:ext cx="2311400" cy="420688"/>
            </a:xfrm>
            <a:prstGeom prst="roundRect">
              <a:avLst>
                <a:gd name="adj" fmla="val 199"/>
              </a:avLst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81639" tIns="42452" rIns="81639" bIns="42452">
              <a:spAutoFit/>
            </a:bodyPr>
            <a:lstStyle/>
            <a:p>
              <a:pPr defTabSz="828675" hangingPunct="0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</a:tabLst>
              </a:pPr>
              <a:r>
                <a:rPr lang="en-GB" sz="2200" b="1" dirty="0">
                  <a:solidFill>
                    <a:srgbClr val="000000"/>
                  </a:solidFill>
                  <a:latin typeface="Symbol" pitchFamily="18" charset="2"/>
                </a:rPr>
                <a:t></a:t>
              </a:r>
              <a:r>
                <a:rPr lang="en-GB" sz="2200" b="1" baseline="-25000" dirty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r>
                <a:rPr lang="en-GB" sz="2200" b="1" dirty="0">
                  <a:solidFill>
                    <a:srgbClr val="000000"/>
                  </a:solidFill>
                  <a:latin typeface="Times New Roman" pitchFamily="18" charset="0"/>
                </a:rPr>
                <a:t> = 0.16 GeV/fm</a:t>
              </a:r>
              <a:r>
                <a:rPr lang="en-GB" sz="2200" b="1" baseline="3000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4309" name="Line 26"/>
            <p:cNvSpPr>
              <a:spLocks noChangeShapeType="1"/>
            </p:cNvSpPr>
            <p:nvPr/>
          </p:nvSpPr>
          <p:spPr bwMode="auto">
            <a:xfrm flipV="1">
              <a:off x="4670425" y="2713038"/>
              <a:ext cx="928688" cy="46990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10" name="Rectangle 27"/>
            <p:cNvSpPr>
              <a:spLocks noChangeArrowheads="1"/>
            </p:cNvSpPr>
            <p:nvPr/>
          </p:nvSpPr>
          <p:spPr bwMode="auto">
            <a:xfrm>
              <a:off x="3962400" y="1447800"/>
              <a:ext cx="1476375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/>
                <a:t>~1 </a:t>
              </a:r>
              <a:r>
                <a:rPr lang="en-US" sz="2400" b="1" dirty="0" err="1"/>
                <a:t>fm</a:t>
              </a:r>
              <a:endParaRPr lang="en-US" sz="2400" b="1"/>
            </a:p>
          </p:txBody>
        </p:sp>
        <p:sp>
          <p:nvSpPr>
            <p:cNvPr id="54311" name="Oval 28"/>
            <p:cNvSpPr>
              <a:spLocks noChangeArrowheads="1"/>
            </p:cNvSpPr>
            <p:nvPr/>
          </p:nvSpPr>
          <p:spPr bwMode="auto">
            <a:xfrm>
              <a:off x="5951538" y="2778125"/>
              <a:ext cx="573087" cy="50006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29"/>
            <p:cNvSpPr>
              <a:spLocks noChangeArrowheads="1"/>
            </p:cNvSpPr>
            <p:nvPr/>
          </p:nvSpPr>
          <p:spPr bwMode="auto">
            <a:xfrm>
              <a:off x="6580188" y="1779588"/>
              <a:ext cx="571500" cy="5000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30"/>
            <p:cNvSpPr>
              <a:spLocks noChangeArrowheads="1"/>
            </p:cNvSpPr>
            <p:nvPr/>
          </p:nvSpPr>
          <p:spPr bwMode="auto">
            <a:xfrm>
              <a:off x="6810375" y="2503488"/>
              <a:ext cx="569913" cy="498475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31"/>
            <p:cNvSpPr>
              <a:spLocks noChangeArrowheads="1"/>
            </p:cNvSpPr>
            <p:nvPr/>
          </p:nvSpPr>
          <p:spPr bwMode="auto">
            <a:xfrm>
              <a:off x="6181725" y="2224088"/>
              <a:ext cx="569913" cy="500062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5667382" y="1612901"/>
              <a:ext cx="684214" cy="777874"/>
              <a:chOff x="4128" y="768"/>
              <a:chExt cx="576" cy="672"/>
            </a:xfrm>
          </p:grpSpPr>
          <p:sp>
            <p:nvSpPr>
              <p:cNvPr id="54319" name="Oval 33"/>
              <p:cNvSpPr>
                <a:spLocks noChangeArrowheads="1"/>
              </p:cNvSpPr>
              <p:nvPr/>
            </p:nvSpPr>
            <p:spPr bwMode="auto">
              <a:xfrm>
                <a:off x="4176" y="816"/>
                <a:ext cx="480" cy="43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0" name="Oval 34"/>
              <p:cNvSpPr>
                <a:spLocks noChangeArrowheads="1"/>
              </p:cNvSpPr>
              <p:nvPr/>
            </p:nvSpPr>
            <p:spPr bwMode="auto">
              <a:xfrm>
                <a:off x="4176" y="960"/>
                <a:ext cx="480" cy="432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4321" name="Oval 35"/>
              <p:cNvSpPr>
                <a:spLocks noChangeArrowheads="1"/>
              </p:cNvSpPr>
              <p:nvPr/>
            </p:nvSpPr>
            <p:spPr bwMode="auto">
              <a:xfrm>
                <a:off x="4128" y="768"/>
                <a:ext cx="576" cy="67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16" name="Rectangle 36"/>
            <p:cNvSpPr>
              <a:spLocks noChangeArrowheads="1"/>
            </p:cNvSpPr>
            <p:nvPr/>
          </p:nvSpPr>
          <p:spPr bwMode="auto">
            <a:xfrm>
              <a:off x="7561263" y="2247900"/>
              <a:ext cx="465137" cy="188913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Rectangle 37"/>
            <p:cNvSpPr>
              <a:spLocks noChangeArrowheads="1"/>
            </p:cNvSpPr>
            <p:nvPr/>
          </p:nvSpPr>
          <p:spPr bwMode="auto">
            <a:xfrm>
              <a:off x="4724400" y="1905000"/>
              <a:ext cx="261938" cy="15240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Text Box 38"/>
            <p:cNvSpPr txBox="1">
              <a:spLocks noChangeArrowheads="1"/>
            </p:cNvSpPr>
            <p:nvPr/>
          </p:nvSpPr>
          <p:spPr bwMode="auto">
            <a:xfrm>
              <a:off x="7747000" y="2247900"/>
              <a:ext cx="13970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1.7 fm</a:t>
              </a:r>
            </a:p>
          </p:txBody>
        </p:sp>
      </p:grpSp>
      <p:sp>
        <p:nvSpPr>
          <p:cNvPr id="118" name="Rectangle 31"/>
          <p:cNvSpPr>
            <a:spLocks noChangeArrowheads="1"/>
          </p:cNvSpPr>
          <p:nvPr/>
        </p:nvSpPr>
        <p:spPr bwMode="auto">
          <a:xfrm>
            <a:off x="0" y="3733800"/>
            <a:ext cx="3109913" cy="4619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In  momentum  space:</a:t>
            </a:r>
          </a:p>
        </p:txBody>
      </p:sp>
      <p:sp>
        <p:nvSpPr>
          <p:cNvPr id="54284" name="Rounded Rectangle 70"/>
          <p:cNvSpPr>
            <a:spLocks noChangeArrowheads="1"/>
          </p:cNvSpPr>
          <p:nvPr/>
        </p:nvSpPr>
        <p:spPr bwMode="auto">
          <a:xfrm>
            <a:off x="4953000" y="5334000"/>
            <a:ext cx="4191000" cy="1524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Text Box 32"/>
          <p:cNvSpPr txBox="1">
            <a:spLocks noChangeArrowheads="1"/>
          </p:cNvSpPr>
          <p:nvPr/>
        </p:nvSpPr>
        <p:spPr bwMode="auto">
          <a:xfrm>
            <a:off x="4895850" y="5287963"/>
            <a:ext cx="4248150" cy="157003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   pair  with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large relative  momentum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between  the  nucleons  and 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small  CM  momentum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2" name="Rounded Rectangle 71"/>
          <p:cNvSpPr/>
          <p:nvPr/>
        </p:nvSpPr>
        <p:spPr bwMode="auto">
          <a:xfrm>
            <a:off x="4876800" y="5181600"/>
            <a:ext cx="3886200" cy="1676400"/>
          </a:xfrm>
          <a:prstGeom prst="round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ysClr val="windowText" lastClr="000000"/>
                </a:solidFill>
              </a:ln>
              <a:latin typeface="Arial" charset="0"/>
              <a:cs typeface="Arial" charset="0"/>
            </a:endParaRP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457200" y="2209800"/>
            <a:ext cx="29695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k</a:t>
            </a:r>
            <a:r>
              <a:rPr lang="en-US" sz="2400" b="1" baseline="-25000" dirty="0" err="1" smtClean="0">
                <a:solidFill>
                  <a:srgbClr val="FFFF00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~ 250 MeV/c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High momentum tail: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300-1000 MeV/c 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1.5 K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F </a:t>
            </a:r>
            <a:r>
              <a:rPr lang="en-US" sz="2400" b="1" dirty="0" smtClean="0">
                <a:solidFill>
                  <a:srgbClr val="FFFF00"/>
                </a:solidFill>
              </a:rPr>
              <a:t>- 5 K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F</a:t>
            </a:r>
          </a:p>
          <a:p>
            <a:endParaRPr lang="en-US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2209800" y="457200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 (tensor)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6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8563" y="3635396"/>
            <a:ext cx="1597683" cy="14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416714"/>
              </p:ext>
            </p:extLst>
          </p:nvPr>
        </p:nvGraphicFramePr>
        <p:xfrm>
          <a:off x="5492886" y="4001878"/>
          <a:ext cx="1504126" cy="829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9" name="Équation" r:id="rId7" imgW="660240" imgH="457200" progId="Equation.3">
                  <p:embed/>
                </p:oleObj>
              </mc:Choice>
              <mc:Fallback>
                <p:oleObj name="Équation" r:id="rId7" imgW="6602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92886" y="4001878"/>
                        <a:ext cx="1504126" cy="829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72" grpId="0" animBg="1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2"/>
          <p:cNvSpPr>
            <a:spLocks noChangeArrowheads="1"/>
          </p:cNvSpPr>
          <p:nvPr/>
        </p:nvSpPr>
        <p:spPr bwMode="auto">
          <a:xfrm>
            <a:off x="-12700" y="-106363"/>
            <a:ext cx="9144000" cy="6964363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Calibri" pitchFamily="34" charset="0"/>
            </a:endParaRP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04800" y="228600"/>
            <a:ext cx="61118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40" b="1" u="sng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SRC Isospin Structure and the Tensor Force</a:t>
            </a:r>
            <a:endParaRPr lang="en-US" sz="244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5604" name="Picture 8" descr="scince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932" y="524668"/>
            <a:ext cx="20574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25844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438525"/>
            <a:ext cx="4191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7583" y="5334000"/>
            <a:ext cx="8153400" cy="1871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. </a:t>
            </a:r>
            <a:r>
              <a:rPr lang="en-US" sz="244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We propose </a:t>
            </a:r>
            <a:r>
              <a:rPr lang="en-US" sz="2440" b="1" dirty="0">
                <a:solidFill>
                  <a:srgbClr val="C00000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2440" b="1" dirty="0">
                <a:solidFill>
                  <a:srgbClr val="C00000"/>
                </a:solidFill>
                <a:latin typeface="Arial" charset="0"/>
                <a:cs typeface="Arial" charset="0"/>
              </a:rPr>
              <a:t>First measurement below 400 MeV/c</a:t>
            </a:r>
          </a:p>
          <a:p>
            <a:pPr>
              <a:defRPr/>
            </a:pPr>
            <a:r>
              <a:rPr lang="en-US" sz="2440" b="1" dirty="0">
                <a:solidFill>
                  <a:srgbClr val="C00000"/>
                </a:solidFill>
                <a:latin typeface="Arial" charset="0"/>
                <a:cs typeface="Arial" charset="0"/>
              </a:rPr>
              <a:t>Better statistics above 600 MeV/c</a:t>
            </a:r>
          </a:p>
          <a:p>
            <a:pPr>
              <a:defRPr/>
            </a:pPr>
            <a:r>
              <a:rPr lang="en-US" sz="2440" b="1" dirty="0">
                <a:solidFill>
                  <a:srgbClr val="C00000"/>
                </a:solidFill>
                <a:latin typeface="Arial" charset="0"/>
                <a:cs typeface="Arial" charset="0"/>
              </a:rPr>
              <a:t>\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5608" name="TextBox 30"/>
          <p:cNvSpPr txBox="1">
            <a:spLocks noChangeArrowheads="1"/>
          </p:cNvSpPr>
          <p:nvPr/>
        </p:nvSpPr>
        <p:spPr bwMode="auto">
          <a:xfrm>
            <a:off x="0" y="3211513"/>
            <a:ext cx="209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At 400-600 MeV/c.</a:t>
            </a:r>
          </a:p>
        </p:txBody>
      </p:sp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7" descr="misak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935038"/>
            <a:ext cx="24431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21"/>
          <p:cNvSpPr txBox="1">
            <a:spLocks noChangeArrowheads="1"/>
          </p:cNvSpPr>
          <p:nvPr/>
        </p:nvSpPr>
        <p:spPr bwMode="auto">
          <a:xfrm>
            <a:off x="7086600" y="144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1800" baseline="30000"/>
              <a:t>3</a:t>
            </a:r>
            <a:r>
              <a:rPr lang="en-US" altLang="he-IL" sz="1800"/>
              <a:t>He</a:t>
            </a:r>
          </a:p>
        </p:txBody>
      </p:sp>
      <p:sp>
        <p:nvSpPr>
          <p:cNvPr id="25612" name="Text Box 23"/>
          <p:cNvSpPr txBox="1">
            <a:spLocks noChangeArrowheads="1"/>
          </p:cNvSpPr>
          <p:nvPr/>
        </p:nvSpPr>
        <p:spPr bwMode="auto">
          <a:xfrm>
            <a:off x="5486400" y="3322638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he-IL" sz="1800"/>
              <a:t>Sargsian, Abrahamyan, Strikman, Frankfurt PR C71 044615 (2005).</a:t>
            </a:r>
          </a:p>
        </p:txBody>
      </p:sp>
      <p:pic>
        <p:nvPicPr>
          <p:cNvPr id="256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1669"/>
          <a:stretch>
            <a:fillRect/>
          </a:stretch>
        </p:blipFill>
        <p:spPr bwMode="auto">
          <a:xfrm>
            <a:off x="1617663" y="3925888"/>
            <a:ext cx="24971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Box 6"/>
          <p:cNvSpPr txBox="1">
            <a:spLocks noChangeArrowheads="1"/>
          </p:cNvSpPr>
          <p:nvPr/>
        </p:nvSpPr>
        <p:spPr bwMode="auto">
          <a:xfrm>
            <a:off x="4248150" y="4840288"/>
            <a:ext cx="4883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I. Korover, et al. Phys. Rev. Lett 113, 022501 (2014).</a:t>
            </a:r>
          </a:p>
        </p:txBody>
      </p:sp>
    </p:spTree>
    <p:extLst>
      <p:ext uri="{BB962C8B-B14F-4D97-AF65-F5344CB8AC3E}">
        <p14:creationId xmlns:p14="http://schemas.microsoft.com/office/powerpoint/2010/main" val="244400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Calibri" pitchFamily="34" charset="0"/>
            </a:endParaRP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228600" y="228600"/>
            <a:ext cx="5546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b="1" dirty="0" smtClean="0">
                <a:solidFill>
                  <a:srgbClr val="FFFF00"/>
                </a:solidFill>
              </a:rPr>
              <a:t>Momentum sharing in the A=3 nuclei</a:t>
            </a:r>
            <a:endParaRPr lang="en-US" altLang="he-IL" sz="2400" b="1" dirty="0">
              <a:solidFill>
                <a:srgbClr val="FFFF00"/>
              </a:solidFill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4-05-10 at 8.17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77926"/>
            <a:ext cx="4465497" cy="2913074"/>
          </a:xfrm>
          <a:prstGeom prst="rect">
            <a:avLst/>
          </a:prstGeom>
        </p:spPr>
      </p:pic>
      <p:pic>
        <p:nvPicPr>
          <p:cNvPr id="15" name="Picture 14" descr="Screen Shot 2014-05-10 at 8.17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4165600"/>
            <a:ext cx="4124140" cy="27454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48400" y="5715000"/>
            <a:ext cx="1998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JLab</a:t>
            </a:r>
            <a:r>
              <a:rPr lang="en-US" sz="2400" b="1" dirty="0" smtClean="0"/>
              <a:t> E14-011 (Approved)</a:t>
            </a:r>
            <a:endParaRPr lang="en-US" sz="2400" b="1" dirty="0"/>
          </a:p>
        </p:txBody>
      </p:sp>
      <p:pic>
        <p:nvPicPr>
          <p:cNvPr id="4935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57" y="3582871"/>
            <a:ext cx="4305300" cy="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35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74617"/>
            <a:ext cx="72961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12477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45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07" y="1458686"/>
            <a:ext cx="1181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5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latin typeface="Calibri" pitchFamily="34" charset="0"/>
            </a:endParaRP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228600" y="228600"/>
            <a:ext cx="3870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b="1">
                <a:solidFill>
                  <a:srgbClr val="FFFF00"/>
                </a:solidFill>
              </a:rPr>
              <a:t>Asymmetric nuclei   N&gt;Z:</a:t>
            </a: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228600" y="612775"/>
            <a:ext cx="638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b="1">
                <a:solidFill>
                  <a:schemeClr val="bg1"/>
                </a:solidFill>
              </a:rPr>
              <a:t>Who are the parents of the 2N-SRC pairs ?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371600"/>
            <a:ext cx="57737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"/>
          <p:cNvSpPr txBox="1">
            <a:spLocks noChangeArrowheads="1"/>
          </p:cNvSpPr>
          <p:nvPr/>
        </p:nvSpPr>
        <p:spPr bwMode="auto">
          <a:xfrm>
            <a:off x="838200" y="2800350"/>
            <a:ext cx="74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Z=20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N=20</a:t>
            </a:r>
            <a:endParaRPr lang="he-IL" altLang="he-IL" sz="1800"/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903288" y="5334000"/>
            <a:ext cx="742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Z=20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N=28</a:t>
            </a:r>
            <a:endParaRPr lang="he-IL" altLang="he-IL" sz="1800"/>
          </a:p>
        </p:txBody>
      </p:sp>
      <p:sp>
        <p:nvSpPr>
          <p:cNvPr id="3" name="Down Arrow 2"/>
          <p:cNvSpPr/>
          <p:nvPr/>
        </p:nvSpPr>
        <p:spPr>
          <a:xfrm>
            <a:off x="1000125" y="3581400"/>
            <a:ext cx="369888" cy="1371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24586" name="TextBox 3"/>
          <p:cNvSpPr txBox="1">
            <a:spLocks noChangeArrowheads="1"/>
          </p:cNvSpPr>
          <p:nvPr/>
        </p:nvSpPr>
        <p:spPr bwMode="auto">
          <a:xfrm rot="-5400000">
            <a:off x="-445293" y="3798094"/>
            <a:ext cx="219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Add 8 f7/2 neutrons</a:t>
            </a:r>
            <a:endParaRPr lang="he-IL" altLang="he-IL" sz="1800"/>
          </a:p>
        </p:txBody>
      </p:sp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6553200" y="6202363"/>
            <a:ext cx="74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Z=26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N=28</a:t>
            </a:r>
            <a:endParaRPr lang="he-IL" altLang="he-IL" sz="1800"/>
          </a:p>
        </p:txBody>
      </p:sp>
      <p:sp>
        <p:nvSpPr>
          <p:cNvPr id="17" name="Down Arrow 16"/>
          <p:cNvSpPr/>
          <p:nvPr/>
        </p:nvSpPr>
        <p:spPr>
          <a:xfrm rot="16200000">
            <a:off x="4310062" y="5799138"/>
            <a:ext cx="371475" cy="1371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/>
          </a:p>
        </p:txBody>
      </p:sp>
      <p:sp>
        <p:nvSpPr>
          <p:cNvPr id="24589" name="TextBox 4"/>
          <p:cNvSpPr txBox="1">
            <a:spLocks noChangeArrowheads="1"/>
          </p:cNvSpPr>
          <p:nvPr/>
        </p:nvSpPr>
        <p:spPr bwMode="auto">
          <a:xfrm>
            <a:off x="3684588" y="6524625"/>
            <a:ext cx="162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/>
              <a:t>Add 8 protons</a:t>
            </a:r>
            <a:endParaRPr lang="he-IL" altLang="he-IL" sz="1800"/>
          </a:p>
        </p:txBody>
      </p:sp>
    </p:spTree>
    <p:extLst>
      <p:ext uri="{BB962C8B-B14F-4D97-AF65-F5344CB8AC3E}">
        <p14:creationId xmlns:p14="http://schemas.microsoft.com/office/powerpoint/2010/main" val="134326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-152400" y="126682"/>
            <a:ext cx="9144000" cy="68580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pic>
        <p:nvPicPr>
          <p:cNvPr id="5223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26"/>
          <p:cNvSpPr>
            <a:spLocks noChangeArrowheads="1"/>
          </p:cNvSpPr>
          <p:nvPr/>
        </p:nvSpPr>
        <p:spPr bwMode="auto">
          <a:xfrm>
            <a:off x="199823" y="694138"/>
            <a:ext cx="3276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he-IL" sz="2400" b="1" dirty="0">
                <a:solidFill>
                  <a:schemeClr val="bg1"/>
                </a:solidFill>
              </a:rPr>
              <a:t>What is the role played by short range correlation of more than two nucleons ?</a:t>
            </a:r>
          </a:p>
        </p:txBody>
      </p:sp>
      <p:grpSp>
        <p:nvGrpSpPr>
          <p:cNvPr id="52244" name="Group 38"/>
          <p:cNvGrpSpPr>
            <a:grpSpLocks/>
          </p:cNvGrpSpPr>
          <p:nvPr/>
        </p:nvGrpSpPr>
        <p:grpSpPr bwMode="auto">
          <a:xfrm rot="1153541">
            <a:off x="1878803" y="3454117"/>
            <a:ext cx="1787266" cy="1451965"/>
            <a:chOff x="1968" y="2256"/>
            <a:chExt cx="1920" cy="1536"/>
          </a:xfrm>
        </p:grpSpPr>
        <p:sp>
          <p:nvSpPr>
            <p:cNvPr id="52959" name="Oval 39"/>
            <p:cNvSpPr>
              <a:spLocks noChangeArrowheads="1"/>
            </p:cNvSpPr>
            <p:nvPr/>
          </p:nvSpPr>
          <p:spPr bwMode="auto">
            <a:xfrm>
              <a:off x="2448" y="2640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he-IL" altLang="he-IL"/>
            </a:p>
          </p:txBody>
        </p:sp>
        <p:sp>
          <p:nvSpPr>
            <p:cNvPr id="52960" name="Oval 40"/>
            <p:cNvSpPr>
              <a:spLocks noChangeArrowheads="1"/>
            </p:cNvSpPr>
            <p:nvPr/>
          </p:nvSpPr>
          <p:spPr bwMode="auto">
            <a:xfrm>
              <a:off x="2736" y="3072"/>
              <a:ext cx="192" cy="192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he-IL" altLang="he-IL"/>
            </a:p>
          </p:txBody>
        </p:sp>
        <p:sp>
          <p:nvSpPr>
            <p:cNvPr id="52961" name="Oval 41"/>
            <p:cNvSpPr>
              <a:spLocks noChangeArrowheads="1"/>
            </p:cNvSpPr>
            <p:nvPr/>
          </p:nvSpPr>
          <p:spPr bwMode="auto">
            <a:xfrm>
              <a:off x="3120" y="259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he-IL" altLang="he-IL"/>
            </a:p>
          </p:txBody>
        </p:sp>
        <p:sp>
          <p:nvSpPr>
            <p:cNvPr id="52962" name="Line 42"/>
            <p:cNvSpPr>
              <a:spLocks noChangeShapeType="1"/>
            </p:cNvSpPr>
            <p:nvPr/>
          </p:nvSpPr>
          <p:spPr bwMode="auto">
            <a:xfrm flipV="1">
              <a:off x="3408" y="2256"/>
              <a:ext cx="48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2963" name="Line 43"/>
            <p:cNvSpPr>
              <a:spLocks noChangeShapeType="1"/>
            </p:cNvSpPr>
            <p:nvPr/>
          </p:nvSpPr>
          <p:spPr bwMode="auto">
            <a:xfrm flipH="1" flipV="1">
              <a:off x="1968" y="2400"/>
              <a:ext cx="384" cy="24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52964" name="Line 44"/>
            <p:cNvSpPr>
              <a:spLocks noChangeShapeType="1"/>
            </p:cNvSpPr>
            <p:nvPr/>
          </p:nvSpPr>
          <p:spPr bwMode="auto">
            <a:xfrm>
              <a:off x="2832" y="3312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  <p:pic>
        <p:nvPicPr>
          <p:cNvPr id="496642" name="Picture 2" descr="https://encrypted-tbn0.gstatic.com/images?q=tbn:ANd9GcSK-rEF5YdAJm0R_wmGx9KjUDnJItL8M2x-xxvJwnoXDhzkNQz8-CQe95Y-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65" y="3276600"/>
            <a:ext cx="33051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63229" y="5486400"/>
            <a:ext cx="2381591" cy="464143"/>
            <a:chOff x="1675533" y="3693052"/>
            <a:chExt cx="2381591" cy="464143"/>
          </a:xfrm>
        </p:grpSpPr>
        <p:sp>
          <p:nvSpPr>
            <p:cNvPr id="21" name="Oval 39"/>
            <p:cNvSpPr>
              <a:spLocks noChangeArrowheads="1"/>
            </p:cNvSpPr>
            <p:nvPr/>
          </p:nvSpPr>
          <p:spPr bwMode="auto">
            <a:xfrm rot="1153541">
              <a:off x="2312087" y="3705532"/>
              <a:ext cx="178727" cy="18149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he-IL" altLang="he-IL"/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 rot="1153541">
              <a:off x="2312087" y="3966997"/>
              <a:ext cx="178727" cy="181496"/>
            </a:xfrm>
            <a:prstGeom prst="ellipse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he-IL" altLang="he-IL"/>
            </a:p>
          </p:txBody>
        </p:sp>
        <p:sp>
          <p:nvSpPr>
            <p:cNvPr id="23" name="Oval 41"/>
            <p:cNvSpPr>
              <a:spLocks noChangeArrowheads="1"/>
            </p:cNvSpPr>
            <p:nvPr/>
          </p:nvSpPr>
          <p:spPr bwMode="auto">
            <a:xfrm rot="1153541">
              <a:off x="2799015" y="3743190"/>
              <a:ext cx="178727" cy="18149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l" eaLnBrk="1" hangingPunct="1"/>
              <a:endParaRPr lang="he-IL" altLang="he-IL"/>
            </a:p>
          </p:txBody>
        </p: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 rot="1153541" flipV="1">
              <a:off x="3090228" y="3718296"/>
              <a:ext cx="966896" cy="30328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rot="1153541" flipH="1">
              <a:off x="1675533" y="3693052"/>
              <a:ext cx="519656" cy="16104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Line 44"/>
            <p:cNvSpPr>
              <a:spLocks noChangeShapeType="1"/>
            </p:cNvSpPr>
            <p:nvPr/>
          </p:nvSpPr>
          <p:spPr bwMode="auto">
            <a:xfrm rot="1153541" flipH="1">
              <a:off x="1680353" y="3958296"/>
              <a:ext cx="570339" cy="19889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90554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10886"/>
            <a:ext cx="9144000" cy="6858000"/>
          </a:xfrm>
          <a:prstGeom prst="rect">
            <a:avLst/>
          </a:prstGeom>
          <a:solidFill>
            <a:srgbClr val="77777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pic>
        <p:nvPicPr>
          <p:cNvPr id="5223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7" name="Rectangle 26"/>
          <p:cNvSpPr>
            <a:spLocks noChangeArrowheads="1"/>
          </p:cNvSpPr>
          <p:nvPr/>
        </p:nvSpPr>
        <p:spPr bwMode="auto">
          <a:xfrm>
            <a:off x="199823" y="694138"/>
            <a:ext cx="23158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he-IL" sz="3200" b="1" dirty="0" smtClean="0">
                <a:solidFill>
                  <a:schemeClr val="bg1"/>
                </a:solidFill>
              </a:rPr>
              <a:t>Summary</a:t>
            </a:r>
            <a:r>
              <a:rPr lang="en-US" altLang="he-IL" sz="2400" b="1" dirty="0" smtClean="0">
                <a:solidFill>
                  <a:schemeClr val="bg1"/>
                </a:solidFill>
              </a:rPr>
              <a:t> </a:t>
            </a:r>
            <a:endParaRPr lang="en-US" altLang="he-IL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1611712"/>
            <a:ext cx="4312078" cy="46320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10" b="1" dirty="0" smtClean="0">
                <a:solidFill>
                  <a:schemeClr val="bg1"/>
                </a:solidFill>
              </a:rPr>
              <a:t>See the following talk by Or Hen</a:t>
            </a:r>
            <a:endParaRPr lang="he-IL" sz="241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3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https://vail.blacktieskis.com/wp-content/uploads/2014/07/vai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771"/>
            <a:ext cx="908099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Rectangle 7"/>
          <p:cNvSpPr>
            <a:spLocks noChangeArrowheads="1"/>
          </p:cNvSpPr>
          <p:nvPr/>
        </p:nvSpPr>
        <p:spPr bwMode="auto">
          <a:xfrm>
            <a:off x="0" y="0"/>
            <a:ext cx="8534400" cy="12954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0" y="304800"/>
            <a:ext cx="8458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  thanks the organizers for the invitation </a:t>
            </a:r>
          </a:p>
        </p:txBody>
      </p:sp>
      <p:sp>
        <p:nvSpPr>
          <p:cNvPr id="2" name="AutoShape 4" descr="Image result for early bird"/>
          <p:cNvSpPr>
            <a:spLocks noChangeAspect="1" noChangeArrowheads="1"/>
          </p:cNvSpPr>
          <p:nvPr/>
        </p:nvSpPr>
        <p:spPr bwMode="auto">
          <a:xfrm>
            <a:off x="-61913" y="-136525"/>
            <a:ext cx="666751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93574" name="Picture 6" descr="http://www.mjga.ca/wp-content/uploads/2014/12/early_brid_coffe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29" y="28194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1462" y="5257593"/>
            <a:ext cx="5336703" cy="129540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3313" y="5428239"/>
            <a:ext cx="4953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And the early birds for showing up at 8AM for this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17" y="1391558"/>
            <a:ext cx="2869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Douglas </a:t>
            </a:r>
            <a:r>
              <a:rPr lang="en-US" sz="2400" dirty="0" err="1">
                <a:solidFill>
                  <a:schemeClr val="bg1"/>
                </a:solidFill>
              </a:rPr>
              <a:t>Higinbotham</a:t>
            </a:r>
            <a:endParaRPr lang="he-IL" sz="2400" dirty="0">
              <a:solidFill>
                <a:schemeClr val="bg1"/>
              </a:solidFill>
            </a:endParaRPr>
          </a:p>
        </p:txBody>
      </p:sp>
      <p:pic>
        <p:nvPicPr>
          <p:cNvPr id="15" name="Picture 2" descr="Douglas W. Higinboth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391558"/>
            <a:ext cx="1028701" cy="13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5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7" name="Rectangle 31"/>
          <p:cNvSpPr>
            <a:spLocks noChangeArrowheads="1"/>
          </p:cNvSpPr>
          <p:nvPr/>
        </p:nvSpPr>
        <p:spPr bwMode="auto">
          <a:xfrm>
            <a:off x="129223" y="896034"/>
            <a:ext cx="3570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Hard  exclusive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triple – coincidence </a:t>
            </a:r>
            <a:r>
              <a:rPr lang="en-US" b="1" dirty="0" smtClean="0">
                <a:solidFill>
                  <a:schemeClr val="bg1"/>
                </a:solidFill>
              </a:rPr>
              <a:t>measurements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589" name="Rectangle 61"/>
          <p:cNvSpPr>
            <a:spLocks noChangeArrowheads="1"/>
          </p:cNvSpPr>
          <p:nvPr/>
        </p:nvSpPr>
        <p:spPr bwMode="auto">
          <a:xfrm>
            <a:off x="3352800" y="1752600"/>
            <a:ext cx="565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1" i="1">
                <a:latin typeface="Times New Roman" pitchFamily="18" charset="0"/>
              </a:rPr>
              <a:t>K </a:t>
            </a:r>
            <a:r>
              <a:rPr lang="en-US" sz="2400" b="1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2590" name="Rectangle 62"/>
          <p:cNvSpPr>
            <a:spLocks noChangeArrowheads="1"/>
          </p:cNvSpPr>
          <p:nvPr/>
        </p:nvSpPr>
        <p:spPr bwMode="auto">
          <a:xfrm>
            <a:off x="1905000" y="3962400"/>
            <a:ext cx="565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400" b="1" i="1">
                <a:latin typeface="Times New Roman" pitchFamily="18" charset="0"/>
              </a:rPr>
              <a:t>K </a:t>
            </a:r>
            <a:r>
              <a:rPr lang="en-US" sz="2400" b="1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 flipV="1">
            <a:off x="3505200" y="1828800"/>
            <a:ext cx="2000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 flipV="1">
            <a:off x="2057400" y="4038600"/>
            <a:ext cx="2016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0932" name="AutoShape 4" descr="data:image/jpeg;base64,/9j/4AAQSkZJRgABAQAAAQABAAD/2wCEAAkGBwgHBgkIBwgKCgkLDRYPDQwMDRsUFRAWIB0iIiAdHx8kKDQsJCYxJx8fLT0tMTU3Ojo6Iys/RD84QzQ5OjcBCgoKDQwNGg8PGjclHyU3Nzc3Nzc3Nzc3Nzc3Nzc3Nzc3Nzc3Nzc3Nzc3Nzc3Nzc3Nzc3Nzc3Nzc3Nzc3Nzc3N//AABEIAGMARgMBEQACEQEDEQH/xAAbAAABBQEBAAAAAAAAAAAAAAAAAQQFBgcDAv/EADQQAAEDAwIEBAMIAgMAAAAAAAECAwQABRESIQYTMVEiQWFxFCMyBxUkUoGRobFC8DNicv/EABoBAQACAwEAAAAAAAAAAAAAAAAEBQECAwb/xAAzEQABBAAEAwUHBAMBAAAAAAABAAIDEQQSITETQVEFYcHR8CIycYGRobEGQuHxIzNiFP/aAAwDAQACEQMRAD8A3GiIoig+KuJYnDkNLj45sh3IZYB3We57AeZrR7w0KPiMQ2BtlUeQ7e74FSJFxiSWlbphw7h8PpHYggEn3NRjKSevzUO5pdbBHQGlWbjbFNvfgrbOiyEnxFt9Th/QaQf5rmJadSiva5p9lpB7jfgp208XTOGJLsWRLkXyFhOla/Aps+eCrJV2wTjbY1IbKBpdru3GcE5Tbh1WpWq4xrtAZmwnOYy6MpPmO4PYiu4IIsK0Y9r2hzdk7rK3RREURIaIsSkXxd54tkTzHYltai3Hafb1p5YPhwO56+5NQMRJQsqiMplxJNWFa3UNux0qcsYjqxstlKkAfoQRVc92cf6vmLViQK1bS8IZEaAXo7rqHJOphaQnSNOATg537fvWrc8UeYXZ06fFMtNsc16+44EuAQhGloHBdCQXZC8fQ2D9I9f3qTBRb3fdx6DuWDCxzdv5Xj7OXJNpvUyzSB8l0KW3g5Sl1GnWkHzOFDPtVhA4+6VxwWaKR0Z29WtHqSrNFERRE0uxWm1TFN/WGFlOO+k4rB2Wrtis++x+HBYtZnvlv4yS4pDOrqEJx09zn9hUUSQtcA4jMdlF7Pwx4ZlA+asxvsp+G5pCWXwsY0jPhOe/nVBJ23K6B1DK4EfT58/NehGBjbIL1FJ5OZkXa0saHQgEansDJVjyA96tWOfjcIx4O+/jXzVXiY6eWhV2JCujL6G48dxt51BCXFg/JSTuc9Aevr6b1FhhmDxQon7DzUQNeNlxsxjtcQ2yQ/NaeJSuPEjw922QdeVLUrGSooWOmSQT0FWUHs0D9lLZ2XO0ulk0yjb6eYtaFU1YRREURIQCCCMg+VEVHctLVuWm2W6NyWooUplIWSVJJ1HruSCT/oryfajZJMQWBurRY7x5jVW+CEcMArY/Y/yn8OMhYbfWctvZQ4fyL7/0agxQskLJXm2vtp/5cdj+CFmWUttg3Go7wu76GlWiXDmzHobTQK3HWV6VBCd1DOOmx6b4NWfYc+RsmClNOaT9OfroVwt3GbJG0OJ5HXXkqRHjPXeGGLY666ypch+NE+Ow5GSdCWnVknOkEKVjOfF0NXFZhodNee3Qq5fK3DyZpQAfZBOXR25c0ab6gX3bhWyy2mKm5tuiO0/IZeeeVMLelXzFKOB6DXjrv1xUPC44YjFcOFttF27yVViZX8Ki4gENGX4ADw8Fbqu1VIoiKIkoiYXSCqRy346tMlk5Qe/oarsfg3TgSRGnt2PgpEEwZbXe6d1EfEBLjieUUczZ1o9AruK8jiMU1j3scyg7Rzeh5OH59BTuGSAbutj3d6CpSzqUcnGM9x61VPxkr5RNdOHP4c1sGgClyiQ2WSpmFHYY5yhrDLKW9Z/7aQM1OGPxuOIwwPvdBV/Gkkd+95JrqSfpassSOiM0G0D3Pc9695g8JHhIhEz+z1VVJIZHZiu9SloiiIoiSiJaIoC/6EzWEYw682stkf5lG5T74OR/5V6VQdudnDER8Vg9ofcetlJwuIDHiN2x/Kjkv7V4QsKtSxSdiTzX1u+SBge5r0v6aw1zulP7R+f6ULGnK0N6qdr2qrkURIaIloiSiJaIqd9pK3GodsfjL0SGZyXG1diEq/jpmo2JkyAFQ8ZmDWlp1vzTN91KuW+ynS0+gOIT+Xun9CCK8bj8K2Ob2PddqPL5FepwMwnhDufNWDhRYWxI7hY/qrj9PANbIPgonaQp7fgp2vRqtRREURFESURMZN2ix5aIpVrdUrSoIwdHqrfbrRFQvtCuyJN3t8VtXykMl731HAP7J/mqzEu4ozDavz6CrMZL/laz5pzagJ9tcjN4L7XzWR+YY8Sf4BqqfFx4zF+4ajxHirfsrFCJ9OOhTzhm4piTy28dLT3hJP8Airyrl2XOIJ6ds7TyV5j8OZIszdwrvXrV59FERRECiIPSiLK+PJfEUC4SFOxUItjish+K3stI6BxXXI9cA1EnY5wIJ0VZjJMQw6D2VXuMXFSHLbe43jiSYjbetO4bdQMKQex8/XesZBlHwUXFtLw2VvRcLbf1xlIWhZQtJylQ8jUN+G1sLnHiyzdTznGdsleK4wHRIPV2IoDWfVJ2zXOTBMmNyDXqNPtsrnDfqF8QDatXrg6bOmMKU7Dlx4QThlU0gOK9kgfT6k9sVZYWJ0TMpcSO9SDif/Qc+TL66KyVKRFEXISGTsHUE+ihREfEM7/Nb26+IbUWLXpS0DZSkjbOCfKiymhh2wIezGiBDoHOy2nCx5au/wCtKWuVvRMDwxw0FgfdFuClbgclIz7Ctcjei58CI/tCexLbaYAK4cKFHwcFTTSU7+4rIAGwWzY2N90AJ8FJKdQII65rK6Lyl9pQylxBGM5Ch0oiVLiFkhC0qI6gHNEWZWfgS4QOHbK38HHE9u7xpMoIQ2lSGm3FE5WN17HO5J3wKlOmDnk8qK4sYQ0Wm6OArr90iEbdCWqbNdcmayhvDIUtSEqcSCtWVFCsYONONqzxhmu9tkyOqlL3Dh++XKy8PiXFQue02qDcdTqd2F6Q4vOd8hsHHXxVoHtDnVtuFkhxAUfB4OusZmM/OtbU9ESWhCoJdQefHaY5TSvEdJIJUrCiOp862MrSdDXnawGO5pqeAbyVMuuRI6gxHZ5bAUhWkCY46WULO6CltQAUMdMdK247dvW3mmQlS8qx3l7h65Wddn5gXdVTUKU+1oebMsOacE7Eoz128q5h7Q4OvlX2WxBqqXtXClyXw/eI0eHHiNS57clm1Jew3yk6NbZKRhOvSrIGRv704jcwJ6bpRpcrtYbi8l9208NNw0S7XJtxipdZb5KnCnDitJ0lOxzgk7DasteB7zr1BWpabsBJA+zj4qVNduj7sX8QeSuGUoccRy2k5Lg305QfAfehnoClnhk7rRxUZdUURVLj6fNimzx4JfSZU0IVyHQ2pexwgKOwye/auM10AFGxDnDLl6phaeKri8qLbnFsfHBx1mUp5P8AxqRvnwnB8IPTqRUbiz6NFX3rWOcupp3TyHxZJmB1qMwyuUtJXFRq+oA7gjP1YBONv6zpHi5X2ABfJdBNe26jLrxj+GjuMvOfEoakpfSAW9DgbJGU7g4P9VvxXuDTeut8vNcpMSALHf8AhXHhpa3eHbY666p1xyI0tTizkqJSDkmpcV5Be6kQm42k9ApKui6IoiQURLREzutrg3iGqJc4yJDBOdC/I9wRuD7VggEUVq5jXinJrG4assVphqPb2W0MLLiAnI8RTpJP5ttt81rkb0WoiYKobIZ4bszDYQzb2UYOQoZ1DbH1dfPvWBEwbBBEwbBeU8LWNLLTItzPLb1lIOT9adKsnO+U7b5rORu1LAhjAqk/t0CLbITUOAylmO0MIbT5b5PX1JrYADQLdrQ0UNk5rK2RRF//2Q=="/>
          <p:cNvSpPr>
            <a:spLocks noChangeAspect="1" noChangeArrowheads="1"/>
          </p:cNvSpPr>
          <p:nvPr/>
        </p:nvSpPr>
        <p:spPr bwMode="auto">
          <a:xfrm>
            <a:off x="0" y="-136525"/>
            <a:ext cx="6096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09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272810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50" name="Oval 22" descr="נייר עיתון"/>
          <p:cNvSpPr>
            <a:spLocks noChangeArrowheads="1"/>
          </p:cNvSpPr>
          <p:nvPr/>
        </p:nvSpPr>
        <p:spPr bwMode="auto">
          <a:xfrm>
            <a:off x="1600200" y="1676400"/>
            <a:ext cx="3125788" cy="3063875"/>
          </a:xfrm>
          <a:prstGeom prst="ellipse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0" y="1447800"/>
            <a:ext cx="1339850" cy="1897063"/>
            <a:chOff x="3984" y="1920"/>
            <a:chExt cx="864" cy="1248"/>
          </a:xfrm>
          <a:solidFill>
            <a:schemeClr val="accent1">
              <a:lumMod val="75000"/>
            </a:schemeClr>
          </a:solidFill>
        </p:grpSpPr>
        <p:sp>
          <p:nvSpPr>
            <p:cNvPr id="22552" name="Oval 24"/>
            <p:cNvSpPr>
              <a:spLocks noChangeArrowheads="1"/>
            </p:cNvSpPr>
            <p:nvPr/>
          </p:nvSpPr>
          <p:spPr bwMode="auto">
            <a:xfrm>
              <a:off x="3984" y="2448"/>
              <a:ext cx="672" cy="720"/>
            </a:xfrm>
            <a:prstGeom prst="ellipse">
              <a:avLst/>
            </a:prstGeom>
            <a:grp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AutoShape 25"/>
            <p:cNvSpPr>
              <a:spLocks noChangeArrowheads="1"/>
            </p:cNvSpPr>
            <p:nvPr/>
          </p:nvSpPr>
          <p:spPr bwMode="auto">
            <a:xfrm rot="2051771">
              <a:off x="4512" y="1920"/>
              <a:ext cx="336" cy="624"/>
            </a:xfrm>
            <a:prstGeom prst="upArrow">
              <a:avLst>
                <a:gd name="adj1" fmla="val 50000"/>
                <a:gd name="adj2" fmla="val 46429"/>
              </a:avLst>
            </a:prstGeom>
            <a:grpFill/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 rot="10567574">
            <a:off x="2286000" y="3200400"/>
            <a:ext cx="1339850" cy="1897063"/>
            <a:chOff x="3984" y="1920"/>
            <a:chExt cx="864" cy="1248"/>
          </a:xfrm>
        </p:grpSpPr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3984" y="2448"/>
              <a:ext cx="672" cy="72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AutoShape 28"/>
            <p:cNvSpPr>
              <a:spLocks noChangeArrowheads="1"/>
            </p:cNvSpPr>
            <p:nvPr/>
          </p:nvSpPr>
          <p:spPr bwMode="auto">
            <a:xfrm rot="2051771">
              <a:off x="4512" y="1920"/>
              <a:ext cx="336" cy="624"/>
            </a:xfrm>
            <a:prstGeom prst="upArrow">
              <a:avLst>
                <a:gd name="adj1" fmla="val 50000"/>
                <a:gd name="adj2" fmla="val 4642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809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1371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925" name="AutoShape 29"/>
          <p:cNvSpPr>
            <a:spLocks noChangeArrowheads="1"/>
          </p:cNvSpPr>
          <p:nvPr/>
        </p:nvSpPr>
        <p:spPr bwMode="auto">
          <a:xfrm rot="3227171">
            <a:off x="2122838" y="2387732"/>
            <a:ext cx="214630" cy="2059065"/>
          </a:xfrm>
          <a:prstGeom prst="upArrow">
            <a:avLst>
              <a:gd name="adj1" fmla="val 50000"/>
              <a:gd name="adj2" fmla="val 275000"/>
            </a:avLst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093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5141707"/>
            <a:ext cx="1981200" cy="171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0" y="0"/>
            <a:ext cx="5486400" cy="849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60" b="1" dirty="0">
                <a:solidFill>
                  <a:srgbClr val="FFFF00"/>
                </a:solidFill>
              </a:rPr>
              <a:t>Quasi-Free scattering off a nucleon in a short range correlated pair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727473"/>
              </p:ext>
            </p:extLst>
          </p:nvPr>
        </p:nvGraphicFramePr>
        <p:xfrm>
          <a:off x="3501571" y="4161177"/>
          <a:ext cx="5562599" cy="26517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0650"/>
                <a:gridCol w="1390650"/>
                <a:gridCol w="1371755"/>
                <a:gridCol w="1409544"/>
              </a:tblGrid>
              <a:tr h="590454">
                <a:tc>
                  <a:txBody>
                    <a:bodyPr/>
                    <a:lstStyle/>
                    <a:p>
                      <a:pPr rtl="1"/>
                      <a:r>
                        <a:rPr lang="en-US" sz="1800" dirty="0" err="1" smtClean="0"/>
                        <a:t>Pmiss</a:t>
                      </a:r>
                      <a:endParaRPr lang="en-US" sz="1800" dirty="0" smtClean="0"/>
                    </a:p>
                    <a:p>
                      <a:pPr rtl="1"/>
                      <a:r>
                        <a:rPr lang="en-US" sz="1800" dirty="0" smtClean="0"/>
                        <a:t>[MeV/c]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pairs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nuclei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experiment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283693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   300-600</a:t>
                      </a:r>
                      <a:r>
                        <a:rPr lang="he-IL" sz="1800" baseline="0" dirty="0" smtClean="0"/>
                        <a:t> 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pp only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aseline="30000" dirty="0" smtClean="0"/>
                        <a:t>12</a:t>
                      </a:r>
                      <a:r>
                        <a:rPr lang="en-US" sz="1800" dirty="0" smtClean="0"/>
                        <a:t>C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 EVA/BNL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496470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300-600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pp</a:t>
                      </a:r>
                      <a:r>
                        <a:rPr lang="en-US" sz="1800" baseline="0" dirty="0" smtClean="0"/>
                        <a:t> and np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12</a:t>
                      </a:r>
                      <a:r>
                        <a:rPr lang="en-US" sz="1800" dirty="0" smtClean="0"/>
                        <a:t>C  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 smtClean="0"/>
                        <a:t>E01-015/</a:t>
                      </a:r>
                      <a:endParaRPr lang="he-IL" sz="1800" dirty="0" smtClean="0"/>
                    </a:p>
                    <a:p>
                      <a:pPr algn="ctr" rtl="1"/>
                      <a:r>
                        <a:rPr lang="en-US" sz="1800" dirty="0" err="1" smtClean="0"/>
                        <a:t>Jlab</a:t>
                      </a:r>
                      <a:r>
                        <a:rPr lang="en-US" sz="1800" dirty="0" smtClean="0"/>
                        <a:t>    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283693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 400-850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pp and np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30000" dirty="0" smtClean="0"/>
                        <a:t>4</a:t>
                      </a:r>
                      <a:r>
                        <a:rPr lang="en-US" sz="1800" dirty="0" smtClean="0"/>
                        <a:t>He</a:t>
                      </a:r>
                      <a:endParaRPr lang="he-IL" sz="1800" dirty="0" smtClean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  E07-006/</a:t>
                      </a:r>
                      <a:r>
                        <a:rPr lang="he-IL" sz="1800" dirty="0" smtClean="0"/>
                        <a:t>  </a:t>
                      </a:r>
                      <a:r>
                        <a:rPr lang="en-US" sz="1800" dirty="0" smtClean="0"/>
                        <a:t>JLab</a:t>
                      </a:r>
                      <a:endParaRPr lang="he-IL" sz="1800" dirty="0"/>
                    </a:p>
                  </a:txBody>
                  <a:tcPr marT="45714" marB="45714"/>
                </a:tc>
              </a:tr>
              <a:tr h="283693"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300-700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pp</a:t>
                      </a:r>
                      <a:r>
                        <a:rPr lang="en-US" sz="1800" baseline="0" dirty="0" smtClean="0"/>
                        <a:t> only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C,</a:t>
                      </a:r>
                      <a:r>
                        <a:rPr lang="en-US" sz="1800" baseline="0" dirty="0" smtClean="0"/>
                        <a:t> Al, Fe, </a:t>
                      </a:r>
                      <a:r>
                        <a:rPr lang="en-US" sz="1800" baseline="0" dirty="0" err="1" smtClean="0"/>
                        <a:t>Pb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dirty="0" smtClean="0"/>
                        <a:t>CLAS/JLab</a:t>
                      </a:r>
                      <a:endParaRPr lang="he-IL" sz="1800" dirty="0"/>
                    </a:p>
                  </a:txBody>
                  <a:tcPr marT="45714" marB="45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945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6153" name="Picture 2" descr="F:\All_Rot_C_R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3"/>
          <p:cNvSpPr txBox="1">
            <a:spLocks noChangeArrowheads="1"/>
          </p:cNvSpPr>
          <p:nvPr/>
        </p:nvSpPr>
        <p:spPr bwMode="auto">
          <a:xfrm>
            <a:off x="-28575" y="3494088"/>
            <a:ext cx="80327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3220" rIns="81639" bIns="40820"/>
          <a:lstStyle/>
          <a:p>
            <a:pPr>
              <a:tabLst>
                <a:tab pos="655638" algn="l"/>
              </a:tabLst>
            </a:pPr>
            <a:r>
              <a:rPr lang="en-US" sz="2500" b="1">
                <a:solidFill>
                  <a:srgbClr val="FF0000"/>
                </a:solidFill>
              </a:rPr>
              <a:t>P</a:t>
            </a:r>
            <a:r>
              <a:rPr lang="en-US" sz="2500" b="1" baseline="-33000">
                <a:solidFill>
                  <a:srgbClr val="FF0000"/>
                </a:solidFill>
              </a:rPr>
              <a:t>miss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27363" y="2409825"/>
            <a:ext cx="35877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q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603250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12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C(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e.e’pp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514600" y="990600"/>
            <a:ext cx="8763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P</a:t>
            </a:r>
            <a:r>
              <a:rPr lang="en-US" sz="2500" b="1" baseline="-33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recoil</a:t>
            </a:r>
            <a:endParaRPr lang="en-US" sz="2500" b="1" baseline="-330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6158" name="Picture 7"/>
          <p:cNvPicPr>
            <a:picLocks noChangeAspect="1" noChangeArrowheads="1"/>
          </p:cNvPicPr>
          <p:nvPr/>
        </p:nvPicPr>
        <p:blipFill>
          <a:blip r:embed="rId5" cstate="print"/>
          <a:srcRect l="9044" r="3513" b="9840"/>
          <a:stretch>
            <a:fillRect/>
          </a:stretch>
        </p:blipFill>
        <p:spPr bwMode="auto">
          <a:xfrm>
            <a:off x="5607050" y="1093788"/>
            <a:ext cx="3536950" cy="3424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235950" y="1182688"/>
            <a:ext cx="876300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P</a:t>
            </a:r>
            <a:r>
              <a:rPr lang="en-US" sz="2500" b="1" baseline="-33000" dirty="0" err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recoil</a:t>
            </a:r>
            <a:endParaRPr lang="en-US" sz="2500" b="1" baseline="-33000" dirty="0">
              <a:solidFill>
                <a:srgbClr val="00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826500" y="2540000"/>
            <a:ext cx="36036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q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608638" y="1077913"/>
            <a:ext cx="1935162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56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Fe(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e,e’pp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)</a:t>
            </a:r>
          </a:p>
        </p:txBody>
      </p:sp>
      <p:pic>
        <p:nvPicPr>
          <p:cNvPr id="6162" name="Picture 11"/>
          <p:cNvPicPr>
            <a:picLocks noChangeAspect="1" noChangeArrowheads="1"/>
          </p:cNvPicPr>
          <p:nvPr/>
        </p:nvPicPr>
        <p:blipFill>
          <a:blip r:embed="rId6" cstate="print"/>
          <a:srcRect l="10802" r="4771" b="10789"/>
          <a:stretch>
            <a:fillRect/>
          </a:stretch>
        </p:blipFill>
        <p:spPr bwMode="auto">
          <a:xfrm>
            <a:off x="2689225" y="3863975"/>
            <a:ext cx="3360738" cy="315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761038" y="5172075"/>
            <a:ext cx="360362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defRPr/>
            </a:pPr>
            <a:r>
              <a:rPr lang="en-US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q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678113" y="3841750"/>
            <a:ext cx="885825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63220" rIns="81639" bIns="40820"/>
          <a:lstStyle/>
          <a:p>
            <a:pPr>
              <a:tabLst>
                <a:tab pos="656650" algn="l"/>
              </a:tabLst>
              <a:defRPr/>
            </a:pPr>
            <a:r>
              <a:rPr lang="en-US" sz="2500" b="1" baseline="33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208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Pb(</a:t>
            </a:r>
            <a:r>
              <a:rPr lang="en-US" sz="25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e,e’pp</a:t>
            </a:r>
            <a:r>
              <a:rPr lang="en-US" sz="25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WenQuanYi Micro Hei" charset="0"/>
                <a:cs typeface="WenQuanYi Micro Hei" charset="0"/>
              </a:rPr>
              <a:t>)</a:t>
            </a:r>
          </a:p>
        </p:txBody>
      </p:sp>
      <p:sp>
        <p:nvSpPr>
          <p:cNvPr id="6165" name="Text Box 15"/>
          <p:cNvSpPr txBox="1">
            <a:spLocks noChangeArrowheads="1"/>
          </p:cNvSpPr>
          <p:nvPr/>
        </p:nvSpPr>
        <p:spPr bwMode="auto">
          <a:xfrm>
            <a:off x="2689225" y="6137275"/>
            <a:ext cx="8048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3220" rIns="81639" bIns="40820"/>
          <a:lstStyle/>
          <a:p>
            <a:pPr>
              <a:tabLst>
                <a:tab pos="655638" algn="l"/>
              </a:tabLst>
            </a:pPr>
            <a:r>
              <a:rPr lang="en-US" sz="2500" b="1">
                <a:solidFill>
                  <a:srgbClr val="FF0000"/>
                </a:solidFill>
              </a:rPr>
              <a:t>P</a:t>
            </a:r>
            <a:r>
              <a:rPr lang="en-US" sz="2500" b="1" baseline="-33000">
                <a:solidFill>
                  <a:srgbClr val="FF0000"/>
                </a:solidFill>
              </a:rPr>
              <a:t>miss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6230938" y="5848350"/>
            <a:ext cx="180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r>
              <a:rPr lang="en-US"/>
              <a:t>Ein =5.014 GeV</a:t>
            </a:r>
          </a:p>
          <a:p>
            <a:r>
              <a:rPr lang="en-US"/>
              <a:t>                </a:t>
            </a:r>
          </a:p>
        </p:txBody>
      </p:sp>
      <p:sp>
        <p:nvSpPr>
          <p:cNvPr id="6167" name="Text Box 21"/>
          <p:cNvSpPr txBox="1">
            <a:spLocks noChangeArrowheads="1"/>
          </p:cNvSpPr>
          <p:nvPr/>
        </p:nvSpPr>
        <p:spPr bwMode="auto">
          <a:xfrm>
            <a:off x="6230938" y="6262688"/>
            <a:ext cx="1468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/>
              <a:t>Q</a:t>
            </a:r>
            <a:r>
              <a:rPr lang="en-US" baseline="30000"/>
              <a:t>2</a:t>
            </a:r>
            <a:r>
              <a:rPr lang="en-US"/>
              <a:t>&gt;1.5GeV/c</a:t>
            </a:r>
            <a:r>
              <a:rPr lang="en-US" baseline="30000"/>
              <a:t>2</a:t>
            </a:r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8001000" y="62484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/>
              <a:t>X&gt;1.2</a:t>
            </a:r>
          </a:p>
        </p:txBody>
      </p:sp>
      <p:sp>
        <p:nvSpPr>
          <p:cNvPr id="6169" name="Rectangle 20"/>
          <p:cNvSpPr>
            <a:spLocks noChangeArrowheads="1"/>
          </p:cNvSpPr>
          <p:nvPr/>
        </p:nvSpPr>
        <p:spPr bwMode="auto">
          <a:xfrm>
            <a:off x="147638" y="0"/>
            <a:ext cx="6551612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 sz="2500" b="1" dirty="0">
                <a:solidFill>
                  <a:srgbClr val="FFFF00"/>
                </a:solidFill>
              </a:rPr>
              <a:t>JLab / CLAS,   Data Mining,  EG2 data set </a:t>
            </a:r>
            <a:endParaRPr lang="en-US" sz="2500" dirty="0">
              <a:solidFill>
                <a:schemeClr val="accent2"/>
              </a:solidFill>
            </a:endParaRPr>
          </a:p>
        </p:txBody>
      </p:sp>
      <p:pic>
        <p:nvPicPr>
          <p:cNvPr id="61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400800" y="4953000"/>
            <a:ext cx="1973263" cy="463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10" dirty="0">
                <a:latin typeface="Arial" charset="0"/>
                <a:cs typeface="Arial" charset="0"/>
              </a:rPr>
              <a:t>pp-SRC events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04800" y="5105400"/>
            <a:ext cx="1524000" cy="1444625"/>
            <a:chOff x="3657600" y="3962400"/>
            <a:chExt cx="2133600" cy="2130425"/>
          </a:xfrm>
        </p:grpSpPr>
        <p:pic>
          <p:nvPicPr>
            <p:cNvPr id="6181" name="Picture 6" descr="Pb-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57600" y="3962400"/>
              <a:ext cx="2133600" cy="213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5257800" y="5105400"/>
              <a:ext cx="381000" cy="293688"/>
              <a:chOff x="2744" y="1253"/>
              <a:chExt cx="1043" cy="1043"/>
            </a:xfrm>
          </p:grpSpPr>
          <p:sp>
            <p:nvSpPr>
              <p:cNvPr id="6185" name="Rectangle 28"/>
              <p:cNvSpPr>
                <a:spLocks noChangeArrowheads="1"/>
              </p:cNvSpPr>
              <p:nvPr/>
            </p:nvSpPr>
            <p:spPr bwMode="auto">
              <a:xfrm>
                <a:off x="2744" y="1253"/>
                <a:ext cx="1043" cy="104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8" name="Object 29"/>
              <p:cNvGraphicFramePr>
                <a:graphicFrameLocks noChangeAspect="1"/>
              </p:cNvGraphicFramePr>
              <p:nvPr/>
            </p:nvGraphicFramePr>
            <p:xfrm>
              <a:off x="3016" y="1389"/>
              <a:ext cx="554" cy="8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9571" name="משוואה" r:id="rId9" imgW="126720" imgH="190440" progId="Equation.3">
                      <p:embed/>
                    </p:oleObj>
                  </mc:Choice>
                  <mc:Fallback>
                    <p:oleObj name="משוואה" r:id="rId9" imgW="126720" imgH="1904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6" y="1389"/>
                            <a:ext cx="554" cy="83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146" name="Object 40"/>
            <p:cNvGraphicFramePr>
              <a:graphicFrameLocks noChangeAspect="1"/>
            </p:cNvGraphicFramePr>
            <p:nvPr/>
          </p:nvGraphicFramePr>
          <p:xfrm>
            <a:off x="4191000" y="5410200"/>
            <a:ext cx="91440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9572" name="משוואה" r:id="rId11" imgW="393480" imgH="228600" progId="Equation.3">
                    <p:embed/>
                  </p:oleObj>
                </mc:Choice>
                <mc:Fallback>
                  <p:oleObj name="משוואה" r:id="rId11" imgW="393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5410200"/>
                          <a:ext cx="914400" cy="352425"/>
                        </a:xfrm>
                        <a:prstGeom prst="rect">
                          <a:avLst/>
                        </a:prstGeom>
                        <a:solidFill>
                          <a:srgbClr val="99FF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4038600" y="4343400"/>
              <a:ext cx="600075" cy="301625"/>
              <a:chOff x="2629" y="1253"/>
              <a:chExt cx="1327" cy="1050"/>
            </a:xfrm>
          </p:grpSpPr>
          <p:sp>
            <p:nvSpPr>
              <p:cNvPr id="6184" name="Rectangle 57"/>
              <p:cNvSpPr>
                <a:spLocks noChangeArrowheads="1"/>
              </p:cNvSpPr>
              <p:nvPr/>
            </p:nvSpPr>
            <p:spPr bwMode="auto">
              <a:xfrm>
                <a:off x="2744" y="1253"/>
                <a:ext cx="1043" cy="1043"/>
              </a:xfrm>
              <a:prstGeom prst="rect">
                <a:avLst/>
              </a:prstGeom>
              <a:solidFill>
                <a:srgbClr val="FF5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6147" name="Object 58"/>
              <p:cNvGraphicFramePr>
                <a:graphicFrameLocks noChangeAspect="1"/>
              </p:cNvGraphicFramePr>
              <p:nvPr/>
            </p:nvGraphicFramePr>
            <p:xfrm>
              <a:off x="2629" y="1302"/>
              <a:ext cx="1327" cy="10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9573" name="משוואה" r:id="rId13" imgW="304560" imgH="228600" progId="Equation.3">
                      <p:embed/>
                    </p:oleObj>
                  </mc:Choice>
                  <mc:Fallback>
                    <p:oleObj name="משוואה" r:id="rId13" imgW="30456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9" y="1302"/>
                            <a:ext cx="1327" cy="1001"/>
                          </a:xfrm>
                          <a:prstGeom prst="rect">
                            <a:avLst/>
                          </a:prstGeom>
                          <a:solidFill>
                            <a:srgbClr val="FF5050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-167910" y="3418035"/>
            <a:ext cx="9448800" cy="3276600"/>
            <a:chOff x="-304800" y="3581400"/>
            <a:chExt cx="9448800" cy="3276600"/>
          </a:xfrm>
        </p:grpSpPr>
        <p:sp>
          <p:nvSpPr>
            <p:cNvPr id="6176" name="Rectangle 46"/>
            <p:cNvSpPr>
              <a:spLocks noChangeArrowheads="1"/>
            </p:cNvSpPr>
            <p:nvPr/>
          </p:nvSpPr>
          <p:spPr bwMode="auto">
            <a:xfrm>
              <a:off x="-304800" y="3581400"/>
              <a:ext cx="9448800" cy="32766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177" name="Picture 47" descr="sor1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3656" y="3642297"/>
              <a:ext cx="6324599" cy="3154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" name="Picture 42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0200"/>
            <a:ext cx="2362200" cy="1676400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191000" y="5410200"/>
            <a:ext cx="762000" cy="990600"/>
            <a:chOff x="2736" y="2434"/>
            <a:chExt cx="554" cy="694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2930" y="2679"/>
              <a:ext cx="108" cy="10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2866" y="2781"/>
              <a:ext cx="107" cy="102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8" name="AutoShape 9"/>
            <p:cNvSpPr>
              <a:spLocks noChangeArrowheads="1"/>
            </p:cNvSpPr>
            <p:nvPr/>
          </p:nvSpPr>
          <p:spPr bwMode="auto">
            <a:xfrm rot="7808498">
              <a:off x="2636" y="2942"/>
              <a:ext cx="286" cy="86"/>
            </a:xfrm>
            <a:prstGeom prst="rightArrow">
              <a:avLst>
                <a:gd name="adj1" fmla="val 50000"/>
                <a:gd name="adj2" fmla="val 83140"/>
              </a:avLst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 rot="-3215678">
              <a:off x="2982" y="2533"/>
              <a:ext cx="285" cy="87"/>
            </a:xfrm>
            <a:prstGeom prst="rightArrow">
              <a:avLst>
                <a:gd name="adj1" fmla="val 50000"/>
                <a:gd name="adj2" fmla="val 81897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40" name="Arc 11"/>
            <p:cNvSpPr>
              <a:spLocks/>
            </p:cNvSpPr>
            <p:nvPr/>
          </p:nvSpPr>
          <p:spPr bwMode="auto">
            <a:xfrm rot="5005084">
              <a:off x="2798" y="2639"/>
              <a:ext cx="309" cy="348"/>
            </a:xfrm>
            <a:custGeom>
              <a:avLst/>
              <a:gdLst>
                <a:gd name="T0" fmla="*/ 0 w 24946"/>
                <a:gd name="T1" fmla="*/ 0 h 32165"/>
                <a:gd name="T2" fmla="*/ 0 w 24946"/>
                <a:gd name="T3" fmla="*/ 0 h 32165"/>
                <a:gd name="T4" fmla="*/ 0 w 24946"/>
                <a:gd name="T5" fmla="*/ 0 h 32165"/>
                <a:gd name="T6" fmla="*/ 0 60000 65536"/>
                <a:gd name="T7" fmla="*/ 0 60000 65536"/>
                <a:gd name="T8" fmla="*/ 0 60000 65536"/>
                <a:gd name="T9" fmla="*/ 0 w 24946"/>
                <a:gd name="T10" fmla="*/ 0 h 32165"/>
                <a:gd name="T11" fmla="*/ 24946 w 24946"/>
                <a:gd name="T12" fmla="*/ 32165 h 321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46" h="32165" fill="none" extrusionOk="0">
                  <a:moveTo>
                    <a:pt x="-1" y="260"/>
                  </a:moveTo>
                  <a:cubicBezTo>
                    <a:pt x="1106" y="87"/>
                    <a:pt x="2225" y="-1"/>
                    <a:pt x="3346" y="0"/>
                  </a:cubicBezTo>
                  <a:cubicBezTo>
                    <a:pt x="15275" y="0"/>
                    <a:pt x="24946" y="9670"/>
                    <a:pt x="24946" y="21600"/>
                  </a:cubicBezTo>
                  <a:cubicBezTo>
                    <a:pt x="24946" y="25299"/>
                    <a:pt x="23995" y="28937"/>
                    <a:pt x="22185" y="32164"/>
                  </a:cubicBezTo>
                </a:path>
                <a:path w="24946" h="32165" stroke="0" extrusionOk="0">
                  <a:moveTo>
                    <a:pt x="-1" y="260"/>
                  </a:moveTo>
                  <a:cubicBezTo>
                    <a:pt x="1106" y="87"/>
                    <a:pt x="2225" y="-1"/>
                    <a:pt x="3346" y="0"/>
                  </a:cubicBezTo>
                  <a:cubicBezTo>
                    <a:pt x="15275" y="0"/>
                    <a:pt x="24946" y="9670"/>
                    <a:pt x="24946" y="21600"/>
                  </a:cubicBezTo>
                  <a:cubicBezTo>
                    <a:pt x="24946" y="25299"/>
                    <a:pt x="23995" y="28937"/>
                    <a:pt x="22185" y="32164"/>
                  </a:cubicBezTo>
                  <a:lnTo>
                    <a:pt x="3346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3089" y="2754"/>
              <a:ext cx="201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rtl="1"/>
              <a:r>
                <a:rPr lang="el-GR" sz="4800">
                  <a:latin typeface="Times New Roman" pitchFamily="18" charset="0"/>
                  <a:cs typeface="Times New Roman" pitchFamily="18" charset="0"/>
                </a:rPr>
                <a:t>γ</a:t>
              </a:r>
              <a:endParaRPr lang="en-US" sz="4800" baseline="-25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049963" y="3276600"/>
            <a:ext cx="4114800" cy="3561875"/>
            <a:chOff x="3555546" y="248125"/>
            <a:chExt cx="4114800" cy="3561875"/>
          </a:xfrm>
        </p:grpSpPr>
        <p:sp>
          <p:nvSpPr>
            <p:cNvPr id="70" name="Rectangle 69"/>
            <p:cNvSpPr/>
            <p:nvPr/>
          </p:nvSpPr>
          <p:spPr>
            <a:xfrm>
              <a:off x="3555546" y="450457"/>
              <a:ext cx="4114800" cy="3352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580363" y="248125"/>
              <a:ext cx="3823070" cy="3561875"/>
              <a:chOff x="3580363" y="248125"/>
              <a:chExt cx="3823070" cy="356187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3646811" y="248125"/>
                <a:ext cx="3756622" cy="2707037"/>
                <a:chOff x="458759" y="919388"/>
                <a:chExt cx="3756622" cy="2707037"/>
              </a:xfrm>
            </p:grpSpPr>
            <p:pic>
              <p:nvPicPr>
                <p:cNvPr id="76" name="Picture 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759" y="919388"/>
                  <a:ext cx="3657600" cy="27070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77" name="Group 76"/>
                <p:cNvGrpSpPr/>
                <p:nvPr/>
              </p:nvGrpSpPr>
              <p:grpSpPr>
                <a:xfrm>
                  <a:off x="3505200" y="2309619"/>
                  <a:ext cx="710181" cy="727071"/>
                  <a:chOff x="701280" y="4327655"/>
                  <a:chExt cx="1797120" cy="1935567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701280" y="4535039"/>
                    <a:ext cx="1797120" cy="1728183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2945" tIns="41473" rIns="82945" bIns="41473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2014560" y="5088054"/>
                    <a:ext cx="276480" cy="27650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2945" tIns="41473" rIns="82945" bIns="41473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1599840" y="5641072"/>
                    <a:ext cx="276480" cy="27650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2945" tIns="41473" rIns="82945" bIns="41473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1254240" y="5018926"/>
                    <a:ext cx="276480" cy="27650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2945" tIns="41473" rIns="82945" bIns="41473"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1185120" y="5157181"/>
                    <a:ext cx="276480" cy="276509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2945" tIns="41473" rIns="82945" bIns="41473"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3" name="Straight Arrow Connector 82"/>
                  <p:cNvCxnSpPr>
                    <a:stCxn id="81" idx="7"/>
                  </p:cNvCxnSpPr>
                  <p:nvPr/>
                </p:nvCxnSpPr>
                <p:spPr>
                  <a:xfrm rot="5400000" flipH="1" flipV="1">
                    <a:off x="1386512" y="4431373"/>
                    <a:ext cx="731766" cy="52433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Arrow Connector 83"/>
                  <p:cNvCxnSpPr>
                    <a:stCxn id="82" idx="3"/>
                  </p:cNvCxnSpPr>
                  <p:nvPr/>
                </p:nvCxnSpPr>
                <p:spPr>
                  <a:xfrm rot="5400000">
                    <a:off x="632126" y="5462351"/>
                    <a:ext cx="662639" cy="524330"/>
                  </a:xfrm>
                  <a:prstGeom prst="straightConnector1">
                    <a:avLst/>
                  </a:prstGeom>
                  <a:ln w="57150">
                    <a:solidFill>
                      <a:srgbClr val="0070C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Oval 84"/>
                  <p:cNvSpPr/>
                  <p:nvPr/>
                </p:nvSpPr>
                <p:spPr>
                  <a:xfrm rot="2494802">
                    <a:off x="1664660" y="4908550"/>
                    <a:ext cx="535201" cy="1188535"/>
                  </a:xfrm>
                  <a:prstGeom prst="ellipse">
                    <a:avLst/>
                  </a:prstGeom>
                  <a:noFill/>
                  <a:ln>
                    <a:prstDash val="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82945" tIns="41473" rIns="82945" bIns="41473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aphicFrame>
            <p:nvGraphicFramePr>
              <p:cNvPr id="73" name="Object 7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4437109"/>
                  </p:ext>
                </p:extLst>
              </p:nvPr>
            </p:nvGraphicFramePr>
            <p:xfrm>
              <a:off x="3580363" y="2746974"/>
              <a:ext cx="1589490" cy="4541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9574" name="Équation" r:id="rId18" imgW="799920" imgH="228600" progId="Equation.3">
                      <p:embed/>
                    </p:oleObj>
                  </mc:Choice>
                  <mc:Fallback>
                    <p:oleObj name="Équation" r:id="rId18" imgW="799920" imgH="2286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3580363" y="2746974"/>
                            <a:ext cx="1589490" cy="45414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7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1135946"/>
                  </p:ext>
                </p:extLst>
              </p:nvPr>
            </p:nvGraphicFramePr>
            <p:xfrm>
              <a:off x="5026628" y="2984704"/>
              <a:ext cx="1747310" cy="4990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9575" name="Équation" r:id="rId20" imgW="799920" imgH="228600" progId="Equation.3">
                      <p:embed/>
                    </p:oleObj>
                  </mc:Choice>
                  <mc:Fallback>
                    <p:oleObj name="Équation" r:id="rId20" imgW="799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6628" y="2984704"/>
                            <a:ext cx="1747310" cy="4990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5" name="TextBox 74"/>
              <p:cNvSpPr txBox="1"/>
              <p:nvPr/>
            </p:nvSpPr>
            <p:spPr>
              <a:xfrm>
                <a:off x="4216292" y="3440668"/>
                <a:ext cx="2518638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b="1" dirty="0" smtClean="0"/>
                  <a:t>JLab /Hal A   </a:t>
                </a:r>
                <a:r>
                  <a:rPr lang="en-US" b="1" dirty="0" err="1" smtClean="0"/>
                  <a:t>Exp</a:t>
                </a:r>
                <a:r>
                  <a:rPr lang="en-US" b="1" dirty="0" smtClean="0"/>
                  <a:t> 07-006 </a:t>
                </a:r>
                <a:endParaRPr lang="he-IL" b="1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8422424" y="4687743"/>
            <a:ext cx="691200" cy="760400"/>
            <a:chOff x="701280" y="4327655"/>
            <a:chExt cx="1797120" cy="1935562"/>
          </a:xfrm>
        </p:grpSpPr>
        <p:sp>
          <p:nvSpPr>
            <p:cNvPr id="87" name="Oval 86"/>
            <p:cNvSpPr/>
            <p:nvPr/>
          </p:nvSpPr>
          <p:spPr>
            <a:xfrm>
              <a:off x="701280" y="4535036"/>
              <a:ext cx="1797120" cy="172818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014560" y="5088054"/>
              <a:ext cx="276480" cy="2765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1599840" y="5641072"/>
              <a:ext cx="276480" cy="2765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254240" y="5018926"/>
              <a:ext cx="276480" cy="2765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185120" y="5157181"/>
              <a:ext cx="276480" cy="27650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>
              <a:stCxn id="90" idx="7"/>
            </p:cNvCxnSpPr>
            <p:nvPr/>
          </p:nvCxnSpPr>
          <p:spPr>
            <a:xfrm rot="5400000" flipH="1" flipV="1">
              <a:off x="1386512" y="4431373"/>
              <a:ext cx="731766" cy="52433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1" idx="3"/>
            </p:cNvCxnSpPr>
            <p:nvPr/>
          </p:nvCxnSpPr>
          <p:spPr>
            <a:xfrm rot="5400000">
              <a:off x="632126" y="5462351"/>
              <a:ext cx="662639" cy="52433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 rot="2494802">
              <a:off x="1664660" y="4908550"/>
              <a:ext cx="535201" cy="1188535"/>
            </a:xfrm>
            <a:prstGeom prst="ellipse">
              <a:avLst/>
            </a:prstGeom>
            <a:noFill/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5953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505200" y="1524000"/>
            <a:ext cx="1600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33CC"/>
                </a:solidFill>
              </a:rPr>
              <a:t>BNL / EVA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514975" y="1828800"/>
            <a:ext cx="19446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aseline="30000">
                <a:solidFill>
                  <a:schemeClr val="accent2"/>
                </a:solidFill>
              </a:rPr>
              <a:t>12</a:t>
            </a:r>
            <a:r>
              <a:rPr lang="en-US" sz="1400">
                <a:solidFill>
                  <a:schemeClr val="accent2"/>
                </a:solidFill>
              </a:rPr>
              <a:t>C(e,e’pn) / </a:t>
            </a:r>
            <a:r>
              <a:rPr lang="en-US" sz="1400" baseline="30000">
                <a:solidFill>
                  <a:schemeClr val="accent2"/>
                </a:solidFill>
              </a:rPr>
              <a:t>12</a:t>
            </a:r>
            <a:r>
              <a:rPr lang="en-US" sz="1400">
                <a:solidFill>
                  <a:schemeClr val="accent2"/>
                </a:solidFill>
              </a:rPr>
              <a:t>C(e,e’p)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422900" y="4648200"/>
            <a:ext cx="2387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CC0000"/>
                </a:solidFill>
              </a:rPr>
              <a:t>[</a:t>
            </a:r>
            <a:r>
              <a:rPr lang="en-US" sz="1400" baseline="30000">
                <a:solidFill>
                  <a:srgbClr val="CC0000"/>
                </a:solidFill>
              </a:rPr>
              <a:t>12</a:t>
            </a:r>
            <a:r>
              <a:rPr lang="en-US" sz="1400">
                <a:solidFill>
                  <a:srgbClr val="CC0000"/>
                </a:solidFill>
              </a:rPr>
              <a:t>C(e,e’pp)  /  </a:t>
            </a:r>
            <a:r>
              <a:rPr lang="en-US" sz="1400" baseline="30000">
                <a:solidFill>
                  <a:srgbClr val="CC0000"/>
                </a:solidFill>
              </a:rPr>
              <a:t>12</a:t>
            </a:r>
            <a:r>
              <a:rPr lang="en-US" sz="1400">
                <a:solidFill>
                  <a:srgbClr val="CC0000"/>
                </a:solidFill>
              </a:rPr>
              <a:t>C(e,e’p)] / 2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253038" y="3505200"/>
            <a:ext cx="24860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rgbClr val="339933"/>
                </a:solidFill>
              </a:rPr>
              <a:t>[</a:t>
            </a:r>
            <a:r>
              <a:rPr lang="en-US" sz="1400" baseline="30000">
                <a:solidFill>
                  <a:srgbClr val="339933"/>
                </a:solidFill>
              </a:rPr>
              <a:t>12</a:t>
            </a:r>
            <a:r>
              <a:rPr lang="en-US" sz="1400">
                <a:solidFill>
                  <a:srgbClr val="339933"/>
                </a:solidFill>
              </a:rPr>
              <a:t>C(e,e’pn)  /  </a:t>
            </a:r>
            <a:r>
              <a:rPr lang="en-US" sz="1400" baseline="30000">
                <a:solidFill>
                  <a:srgbClr val="339933"/>
                </a:solidFill>
              </a:rPr>
              <a:t>12</a:t>
            </a:r>
            <a:r>
              <a:rPr lang="en-US" sz="1400">
                <a:solidFill>
                  <a:srgbClr val="339933"/>
                </a:solidFill>
              </a:rPr>
              <a:t>C(e,e’pp)] / 2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590800" y="2133600"/>
            <a:ext cx="2286000" cy="1676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08" name="Picture 8" descr="scince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99419" y="-599281"/>
            <a:ext cx="5821362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714500" y="228600"/>
            <a:ext cx="4743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R. Subedi et al., Science 320, 1476 (2008). </a:t>
            </a:r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848600" y="1295400"/>
            <a:ext cx="681597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20" b="1" baseline="30000" dirty="0" smtClean="0"/>
              <a:t>12</a:t>
            </a:r>
            <a:r>
              <a:rPr lang="en-US" sz="3220" b="1" dirty="0" smtClean="0"/>
              <a:t>C</a:t>
            </a:r>
            <a:endParaRPr lang="en-US" sz="322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057400"/>
            <a:ext cx="1797120" cy="17973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078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5715000" cy="4343400"/>
          </a:xfrm>
          <a:prstGeom prst="rect">
            <a:avLst/>
          </a:prstGeom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12001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 pp SRC pairs ratio</a:t>
            </a:r>
            <a:endParaRPr kumimoji="0" lang="en-US" sz="2800" b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2895600"/>
            <a:ext cx="228600" cy="228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29200" y="2362200"/>
            <a:ext cx="228600" cy="2286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3276600"/>
            <a:ext cx="335348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smtClean="0"/>
              <a:t>c</a:t>
            </a:r>
            <a:endParaRPr lang="en-US" sz="282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276600"/>
            <a:ext cx="492443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smtClean="0"/>
              <a:t>Al</a:t>
            </a:r>
            <a:endParaRPr lang="en-US" sz="282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3352800"/>
            <a:ext cx="528799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smtClean="0"/>
              <a:t>Fe</a:t>
            </a:r>
            <a:endParaRPr lang="en-US" sz="282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410857"/>
            <a:ext cx="570990" cy="526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0" b="1" dirty="0" err="1" smtClean="0"/>
              <a:t>Pb</a:t>
            </a:r>
            <a:endParaRPr lang="en-US" sz="282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371600" y="2438400"/>
            <a:ext cx="2362200" cy="838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2084571" y="5867400"/>
            <a:ext cx="38890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O. Hen  </a:t>
            </a:r>
            <a:r>
              <a:rPr lang="en-US" b="1" dirty="0"/>
              <a:t>et al., Science </a:t>
            </a:r>
            <a:r>
              <a:rPr lang="en-US" b="1" dirty="0" smtClean="0"/>
              <a:t>346, 614 (2014).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765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3145" y="-18143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609600"/>
            <a:ext cx="51816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04801" y="125413"/>
            <a:ext cx="7122399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mass dependence of the 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SRC pairs</a:t>
            </a:r>
            <a:endParaRPr kumimoji="0" lang="en-US" sz="2800" b="1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279840" y="6211669"/>
            <a:ext cx="395980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CLAS  JLab  data     see  C. Colle  et al.</a:t>
            </a:r>
          </a:p>
          <a:p>
            <a:pPr algn="ctr"/>
            <a:r>
              <a:rPr lang="en-US" b="1" dirty="0"/>
              <a:t>http://arxiv.org/abs/arXiv:1503.06050  </a:t>
            </a:r>
          </a:p>
        </p:txBody>
      </p:sp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85825"/>
            <a:ext cx="51816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36877"/>
              </p:ext>
            </p:extLst>
          </p:nvPr>
        </p:nvGraphicFramePr>
        <p:xfrm>
          <a:off x="1600200" y="1103312"/>
          <a:ext cx="1905000" cy="498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4" name="Équation" r:id="rId5" imgW="825480" imgH="215640" progId="Equation.3">
                  <p:embed/>
                </p:oleObj>
              </mc:Choice>
              <mc:Fallback>
                <p:oleObj name="Équation" r:id="rId5" imgW="825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1103312"/>
                        <a:ext cx="1905000" cy="498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82289"/>
              </p:ext>
            </p:extLst>
          </p:nvPr>
        </p:nvGraphicFramePr>
        <p:xfrm>
          <a:off x="1587500" y="3681412"/>
          <a:ext cx="15684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5" name="Équation" r:id="rId7" imgW="634680" imgH="215640" progId="Equation.3">
                  <p:embed/>
                </p:oleObj>
              </mc:Choice>
              <mc:Fallback>
                <p:oleObj name="Équation" r:id="rId7" imgW="634680" imgH="2156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3681412"/>
                        <a:ext cx="15684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1524000" y="885825"/>
            <a:ext cx="2514600" cy="2427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24000" y="3431154"/>
            <a:ext cx="2514600" cy="24272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62400" y="5370512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3993243" y="2779712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13525"/>
              </p:ext>
            </p:extLst>
          </p:nvPr>
        </p:nvGraphicFramePr>
        <p:xfrm>
          <a:off x="3276600" y="5011737"/>
          <a:ext cx="1433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6" name="Équation" r:id="rId9" imgW="990360" imgH="495000" progId="Equation.3">
                  <p:embed/>
                </p:oleObj>
              </mc:Choice>
              <mc:Fallback>
                <p:oleObj name="Équation" r:id="rId9" imgW="990360" imgH="49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11737"/>
                        <a:ext cx="1433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68505"/>
              </p:ext>
            </p:extLst>
          </p:nvPr>
        </p:nvGraphicFramePr>
        <p:xfrm>
          <a:off x="3330575" y="2536825"/>
          <a:ext cx="12636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307" name="Équation" r:id="rId11" imgW="1015920" imgH="495000" progId="Equation.3">
                  <p:embed/>
                </p:oleObj>
              </mc:Choice>
              <mc:Fallback>
                <p:oleObj name="Équation" r:id="rId11" imgW="1015920" imgH="49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30575" y="2536825"/>
                        <a:ext cx="126365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39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0080" y="-27362"/>
            <a:ext cx="9144000" cy="685800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46275"/>
                  <a:invGamma/>
                </a:srgbClr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-533400" y="7257"/>
            <a:ext cx="6602401" cy="522774"/>
          </a:xfrm>
          <a:ln/>
        </p:spPr>
        <p:txBody>
          <a:bodyPr tIns="31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US" b="1" dirty="0" smtClean="0">
                <a:solidFill>
                  <a:schemeClr val="bg1"/>
                </a:solidFill>
              </a:rPr>
              <a:t>C.M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motion of the pair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5738" y="0"/>
            <a:ext cx="133826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762000"/>
            <a:ext cx="2609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15012"/>
              </p:ext>
            </p:extLst>
          </p:nvPr>
        </p:nvGraphicFramePr>
        <p:xfrm>
          <a:off x="6238875" y="3401638"/>
          <a:ext cx="2476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53" name="Equation" r:id="rId6" imgW="1143000" imgH="228600" progId="Equation.3">
                  <p:embed/>
                </p:oleObj>
              </mc:Choice>
              <mc:Fallback>
                <p:oleObj name="Equation" r:id="rId6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3401638"/>
                        <a:ext cx="2476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424738" y="2095932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</a:t>
            </a:r>
            <a:endParaRPr lang="he-I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511597"/>
              </p:ext>
            </p:extLst>
          </p:nvPr>
        </p:nvGraphicFramePr>
        <p:xfrm>
          <a:off x="7424738" y="2070100"/>
          <a:ext cx="41592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254" name="Équation" r:id="rId8" imgW="253800" imgH="228600" progId="Equation.3">
                  <p:embed/>
                </p:oleObj>
              </mc:Choice>
              <mc:Fallback>
                <p:oleObj name="Équation" r:id="rId8" imgW="253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24738" y="2070100"/>
                        <a:ext cx="415925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283065" y="6375003"/>
            <a:ext cx="37782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O. Hen  E. Cohen et </a:t>
            </a:r>
            <a:r>
              <a:rPr lang="en-US" b="1" dirty="0"/>
              <a:t>al., </a:t>
            </a:r>
            <a:r>
              <a:rPr lang="en-US" b="1" dirty="0" smtClean="0"/>
              <a:t>in preparation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" y="762000"/>
            <a:ext cx="5977765" cy="4114800"/>
          </a:xfrm>
          <a:prstGeom prst="rect">
            <a:avLst/>
          </a:prstGeom>
        </p:spPr>
      </p:pic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8992" y="4876800"/>
            <a:ext cx="2667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64608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392479" y="733037"/>
            <a:ext cx="6122835" cy="4942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4329394" cy="569101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3300" b="1" u="sng" dirty="0" smtClean="0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E07-006  (2011)  </a:t>
            </a:r>
            <a:r>
              <a:rPr lang="en-US" sz="3300" b="1" u="sng" baseline="30000" dirty="0" smtClean="0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4</a:t>
            </a:r>
            <a:r>
              <a:rPr lang="en-US" sz="3300" b="1" u="sng" dirty="0" smtClean="0">
                <a:solidFill>
                  <a:schemeClr val="bg1"/>
                </a:solidFill>
                <a:latin typeface="Arial" pitchFamily="18"/>
                <a:ea typeface="Droid Sans Fallback" pitchFamily="2"/>
                <a:cs typeface="Lohit Hindi" pitchFamily="2"/>
              </a:rPr>
              <a:t>He </a:t>
            </a:r>
            <a:endParaRPr lang="en-US" sz="3300" b="1" u="sng" dirty="0">
              <a:solidFill>
                <a:schemeClr val="bg1"/>
              </a:solidFill>
              <a:latin typeface="Arial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7672647" y="1"/>
            <a:ext cx="1471113" cy="82952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7D151A-3FE0-4AFC-AA82-AAAC21B83B2F}" type="slidenum">
              <a:rPr lang="en-US" smtClean="0"/>
              <a:pPr lvl="0"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81400" y="6023429"/>
            <a:ext cx="5259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I. </a:t>
            </a:r>
            <a:r>
              <a:rPr lang="en-US" b="1" dirty="0" err="1" smtClean="0"/>
              <a:t>Korover</a:t>
            </a:r>
            <a:r>
              <a:rPr lang="en-US" b="1" dirty="0" smtClean="0"/>
              <a:t>  et al.  Phys.  Rev. Let.   113, 022501 (2014).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491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1357</Words>
  <Application>Microsoft Macintosh PowerPoint</Application>
  <PresentationFormat>On-screen Show (4:3)</PresentationFormat>
  <Paragraphs>283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Office Theme</vt:lpstr>
      <vt:lpstr>Équation</vt:lpstr>
      <vt:lpstr>משוואה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C.M. motion of the pair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SRC Outreach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Or Chen</cp:lastModifiedBy>
  <cp:revision>216</cp:revision>
  <dcterms:created xsi:type="dcterms:W3CDTF">2014-06-14T08:44:06Z</dcterms:created>
  <dcterms:modified xsi:type="dcterms:W3CDTF">2015-05-21T13:20:37Z</dcterms:modified>
</cp:coreProperties>
</file>