
<file path=[Content_Types].xml><?xml version="1.0" encoding="utf-8"?>
<Types xmlns="http://schemas.openxmlformats.org/package/2006/content-types">
  <Default Extension="rels" ContentType="application/vnd.openxmlformats-package.relationships+xml"/>
  <Override PartName="/ppt/slides/slide14.xml" ContentType="application/vnd.openxmlformats-officedocument.presentationml.slide+xml"/>
  <Override PartName="/ppt/slideMasters/slideMaster2.xml" ContentType="application/vnd.openxmlformats-officedocument.presentationml.slideMaster+xml"/>
  <Override PartName="/ppt/notesSlides/notesSlide16.xml" ContentType="application/vnd.openxmlformats-officedocument.presentationml.notesSlide+xml"/>
  <Default Extension="xml" ContentType="application/xml"/>
  <Override PartName="/ppt/slides/slide45.xml" ContentType="application/vnd.openxmlformats-officedocument.presentationml.slide+xml"/>
  <Override PartName="/ppt/tableStyles.xml" ContentType="application/vnd.openxmlformats-officedocument.presentationml.tableStyles+xml"/>
  <Override PartName="/ppt/notesSlides/notesSlide1.xml" ContentType="application/vnd.openxmlformats-officedocument.presentationml.notesSlide+xml"/>
  <Override PartName="/ppt/slides/slide28.xml" ContentType="application/vnd.openxmlformats-officedocument.presentationml.slide+xml"/>
  <Override PartName="/ppt/slides/slide21.xml" ContentType="application/vnd.openxmlformats-officedocument.presentationml.slide+xml"/>
  <Override PartName="/ppt/slides/slide37.xml" ContentType="application/vnd.openxmlformats-officedocument.presentationml.slide+xml"/>
  <Override PartName="/ppt/slides/slide5.xml" ContentType="application/vnd.openxmlformats-officedocument.presentationml.slide+xml"/>
  <Override PartName="/ppt/tags/tag4.xml" ContentType="application/vnd.openxmlformats-officedocument.presentationml.tags+xml"/>
  <Override PartName="/ppt/notesSlides/notesSlide9.xml" ContentType="application/vnd.openxmlformats-officedocument.presentationml.notesSlide+xml"/>
  <Override PartName="/ppt/slides/slide30.xml" ContentType="application/vnd.openxmlformats-officedocument.presentationml.slide+xml"/>
  <Override PartName="/ppt/slides/slide13.xml" ContentType="application/vnd.openxmlformats-officedocument.presentationml.slide+xml"/>
  <Override PartName="/ppt/slideMasters/slideMaster1.xml" ContentType="application/vnd.openxmlformats-officedocument.presentationml.slideMaster+xml"/>
  <Override PartName="/ppt/notesSlides/notesSlide15.xml" ContentType="application/vnd.openxmlformats-officedocument.presentationml.notesSlide+xml"/>
  <Override PartName="/docProps/core.xml" ContentType="application/vnd.openxmlformats-package.core-properties+xml"/>
  <Override PartName="/ppt/notesSlides/notesSlide7.xml" ContentType="application/vnd.openxmlformats-officedocument.presentationml.notesSlide+xml"/>
  <Override PartName="/ppt/slides/slide44.xml" ContentType="application/vnd.openxmlformats-officedocument.presentationml.slide+xml"/>
  <Override PartName="/ppt/handoutMasters/handoutMaster1.xml" ContentType="application/vnd.openxmlformats-officedocument.presentationml.handoutMaster+xml"/>
  <Override PartName="/ppt/slides/slide27.xml" ContentType="application/vnd.openxmlformats-officedocument.presentationml.slide+xml"/>
  <Default Extension="vml" ContentType="application/vnd.openxmlformats-officedocument.vmlDrawing"/>
  <Override PartName="/ppt/slides/slide20.xml" ContentType="application/vnd.openxmlformats-officedocument.presentationml.slide+xml"/>
  <Override PartName="/ppt/slides/slide36.xml" ContentType="application/vnd.openxmlformats-officedocument.presentationml.slide+xml"/>
  <Default Extension="emf" ContentType="image/x-emf"/>
  <Override PartName="/ppt/slides/slide4.xml" ContentType="application/vnd.openxmlformats-officedocument.presentationml.slide+xml"/>
  <Override PartName="/ppt/tags/tag3.xml" ContentType="application/vnd.openxmlformats-officedocument.presentationml.tags+xml"/>
  <Override PartName="/ppt/slides/slide19.xml" ContentType="application/vnd.openxmlformats-officedocument.presentationml.slide+xml"/>
  <Override PartName="/ppt/notesSlides/notesSlide8.xml" ContentType="application/vnd.openxmlformats-officedocument.presentationml.notesSlide+xml"/>
  <Default Extension="png" ContentType="image/png"/>
  <Override PartName="/ppt/slideLayouts/slideLayout4.xml" ContentType="application/vnd.openxmlformats-officedocument.presentationml.slideLayout+xml"/>
  <Override PartName="/ppt/slides/slide12.xml" ContentType="application/vnd.openxmlformats-officedocument.presentationml.slide+xml"/>
  <Override PartName="/ppt/notesSlides/notesSlide14.xml" ContentType="application/vnd.openxmlformats-officedocument.presentationml.notesSlide+xml"/>
  <Override PartName="/ppt/notesSlides/notesSlide6.xml" ContentType="application/vnd.openxmlformats-officedocument.presentationml.notesSlide+xml"/>
  <Override PartName="/ppt/presProps.xml" ContentType="application/vnd.openxmlformats-officedocument.presentationml.presProps+xml"/>
  <Override PartName="/ppt/slides/slide43.xml" ContentType="application/vnd.openxmlformats-officedocument.presentationml.slide+xml"/>
  <Override PartName="/ppt/slides/slide26.xml" ContentType="application/vnd.openxmlformats-officedocument.presentationml.slide+xml"/>
  <Override PartName="/ppt/slides/slide35.xml" ContentType="application/vnd.openxmlformats-officedocument.presentationml.slide+xml"/>
  <Override PartName="/ppt/tags/tag2.xml" ContentType="application/vnd.openxmlformats-officedocument.presentationml.tags+xml"/>
  <Override PartName="/ppt/slides/slide3.xml" ContentType="application/vnd.openxmlformats-officedocument.presentationml.slide+xml"/>
  <Override PartName="/ppt/slides/slide18.xml" ContentType="application/vnd.openxmlformats-officedocument.presentationml.slide+xml"/>
  <Override PartName="/ppt/slideLayouts/slideLayout3.xml" ContentType="application/vnd.openxmlformats-officedocument.presentationml.slideLayout+xml"/>
  <Override PartName="/ppt/slides/slide11.xml" ContentType="application/vnd.openxmlformats-officedocument.presentationml.slide+xml"/>
  <Override PartName="/ppt/notesSlides/notesSlide13.xml" ContentType="application/vnd.openxmlformats-officedocument.presentationml.notesSlide+xml"/>
  <Override PartName="/ppt/slides/slide49.xml" ContentType="application/vnd.openxmlformats-officedocument.presentationml.slide+xml"/>
  <Override PartName="/ppt/notesSlides/notesSlide5.xml" ContentType="application/vnd.openxmlformats-officedocument.presentationml.notesSlide+xml"/>
  <Override PartName="/ppt/slides/slide42.xml" ContentType="application/vnd.openxmlformats-officedocument.presentationml.slide+xml"/>
  <Override PartName="/ppt/theme/theme4.xml" ContentType="application/vnd.openxmlformats-officedocument.theme+xml"/>
  <Override PartName="/ppt/slides/slide25.xml" ContentType="application/vnd.openxmlformats-officedocument.presentationml.slide+xml"/>
  <Override PartName="/ppt/slides/slide51.xml" ContentType="application/vnd.openxmlformats-officedocument.presentationml.slide+xml"/>
  <Override PartName="/ppt/slides/slide9.xml" ContentType="application/vnd.openxmlformats-officedocument.presentationml.slide+xml"/>
  <Override PartName="/ppt/slides/slide34.xml" ContentType="application/vnd.openxmlformats-officedocument.presentationml.slide+xml"/>
  <Override PartName="/ppt/tags/tag1.xml" ContentType="application/vnd.openxmlformats-officedocument.presentationml.tags+xml"/>
  <Override PartName="/ppt/slides/slide2.xml" ContentType="application/vnd.openxmlformats-officedocument.presentationml.slide+xml"/>
  <Override PartName="/ppt/slideLayouts/slideLayout2.xml" ContentType="application/vnd.openxmlformats-officedocument.presentationml.slideLayout+xml"/>
  <Override PartName="/ppt/slides/slide17.xml" ContentType="application/vnd.openxmlformats-officedocument.presentationml.slide+xml"/>
  <Override PartName="/ppt/notesSlides/notesSlide19.xml" ContentType="application/vnd.openxmlformats-officedocument.presentationml.notesSlide+xml"/>
  <Override PartName="/ppt/slides/slide10.xml" ContentType="application/vnd.openxmlformats-officedocument.presentationml.slide+xml"/>
  <Override PartName="/ppt/notesSlides/notesSlide12.xml" ContentType="application/vnd.openxmlformats-officedocument.presentationml.notesSlide+xml"/>
  <Default Extension="wmf" ContentType="image/x-wmf"/>
  <Override PartName="/ppt/slides/slide48.xml" ContentType="application/vnd.openxmlformats-officedocument.presentationml.slide+xml"/>
  <Override PartName="/docProps/app.xml" ContentType="application/vnd.openxmlformats-officedocument.extended-properties+xml"/>
  <Override PartName="/ppt/notesSlides/notesSlide4.xml" ContentType="application/vnd.openxmlformats-officedocument.presentationml.notesSlide+xml"/>
  <Override PartName="/ppt/embeddings/Microsoft_Equation1.bin" ContentType="application/vnd.openxmlformats-officedocument.oleObject"/>
  <Override PartName="/ppt/slides/slide41.xml" ContentType="application/vnd.openxmlformats-officedocument.presentationml.slide+xml"/>
  <Override PartName="/ppt/theme/theme3.xml" ContentType="application/vnd.openxmlformats-officedocument.theme+xml"/>
  <Override PartName="/ppt/slides/slide24.xml" ContentType="application/vnd.openxmlformats-officedocument.presentationml.slide+xml"/>
  <Override PartName="/ppt/notesSlides/notesSlide10.xml" ContentType="application/vnd.openxmlformats-officedocument.presentationml.notesSlide+xml"/>
  <Override PartName="/ppt/slides/slide50.xml" ContentType="application/vnd.openxmlformats-officedocument.presentationml.slide+xml"/>
  <Override PartName="/ppt/slides/slide8.xml" ContentType="application/vnd.openxmlformats-officedocument.presentationml.slide+xml"/>
  <Override PartName="/ppt/slides/slide33.xml" ContentType="application/vnd.openxmlformats-officedocument.presentationml.slide+xml"/>
  <Override PartName="/ppt/slides/slide1.xml" ContentType="application/vnd.openxmlformats-officedocument.presentationml.slide+xml"/>
  <Override PartName="/ppt/slideLayouts/slideLayout1.xml" ContentType="application/vnd.openxmlformats-officedocument.presentationml.slideLayout+xml"/>
  <Override PartName="/ppt/slides/slide16.xml" ContentType="application/vnd.openxmlformats-officedocument.presentationml.slide+xml"/>
  <Override PartName="/ppt/notesSlides/notesSlide18.xml" ContentType="application/vnd.openxmlformats-officedocument.presentationml.notesSlide+xml"/>
  <Default Extension="jpeg" ContentType="image/jpeg"/>
  <Override PartName="/ppt/viewProps.xml" ContentType="application/vnd.openxmlformats-officedocument.presentationml.viewProps+xml"/>
  <Override PartName="/ppt/notesSlides/notesSlide11.xml" ContentType="application/vnd.openxmlformats-officedocument.presentationml.notesSlide+xml"/>
  <Override PartName="/ppt/slides/slide47.xml" ContentType="application/vnd.openxmlformats-officedocument.presentationml.slide+xml"/>
  <Override PartName="/ppt/notesSlides/notesSlide3.xml" ContentType="application/vnd.openxmlformats-officedocument.presentationml.notesSlide+xml"/>
  <Override PartName="/ppt/slides/slide40.xml" ContentType="application/vnd.openxmlformats-officedocument.presentationml.slide+xml"/>
  <Override PartName="/ppt/theme/theme2.xml" ContentType="application/vnd.openxmlformats-officedocument.theme+xml"/>
  <Override PartName="/ppt/slides/slide23.xml" ContentType="application/vnd.openxmlformats-officedocument.presentationml.slide+xml"/>
  <Override PartName="/ppt/slides/slide39.xml" ContentType="application/vnd.openxmlformats-officedocument.presentationml.slide+xml"/>
  <Override PartName="/ppt/slides/slide7.xml" ContentType="application/vnd.openxmlformats-officedocument.presentationml.slide+xml"/>
  <Override PartName="/ppt/tags/tag6.xml" ContentType="application/vnd.openxmlformats-officedocument.presentationml.tags+xml"/>
  <Override PartName="/ppt/slides/slide32.xml" ContentType="application/vnd.openxmlformats-officedocument.presentationml.slide+xml"/>
  <Override PartName="/ppt/notesMasters/notesMaster1.xml" ContentType="application/vnd.openxmlformats-officedocument.presentationml.notesMaster+xml"/>
  <Override PartName="/ppt/slides/slide15.xml" ContentType="application/vnd.openxmlformats-officedocument.presentationml.slide+xml"/>
  <Override PartName="/ppt/notesSlides/notesSlide17.xml" ContentType="application/vnd.openxmlformats-officedocument.presentationml.notesSlide+xml"/>
  <Override PartName="/ppt/slides/slide46.xml" ContentType="application/vnd.openxmlformats-officedocument.presentationml.slide+xml"/>
  <Override PartName="/ppt/notesSlides/notesSlide2.xml" ContentType="application/vnd.openxmlformats-officedocument.presentationml.notesSlide+xml"/>
  <Override PartName="/ppt/slides/slide29.xml" ContentType="application/vnd.openxmlformats-officedocument.presentationml.slide+xml"/>
  <Override PartName="/ppt/theme/theme1.xml" ContentType="application/vnd.openxmlformats-officedocument.theme+xml"/>
  <Override PartName="/ppt/slides/slide22.xml" ContentType="application/vnd.openxmlformats-officedocument.presentationml.slide+xml"/>
  <Override PartName="/ppt/slides/slide38.xml" ContentType="application/vnd.openxmlformats-officedocument.presentationml.slide+xml"/>
  <Override PartName="/ppt/presentation.xml" ContentType="application/vnd.openxmlformats-officedocument.presentationml.presentation.main+xml"/>
  <Override PartName="/ppt/slides/slide6.xml" ContentType="application/vnd.openxmlformats-officedocument.presentationml.slide+xml"/>
  <Default Extension="bin" ContentType="application/vnd.openxmlformats-officedocument.presentationml.printerSettings"/>
  <Override PartName="/ppt/tags/tag5.xml" ContentType="application/vnd.openxmlformats-officedocument.presentationml.tags+xml"/>
  <Override PartName="/ppt/slides/slide31.xml" ContentType="application/vnd.openxmlformats-officedocument.presentationml.slide+xml"/>
  <Default Extension="gif" ContentType="image/gif"/>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SpecialPlsOnTitleSld="0" saveSubsetFonts="1" autoCompressPictures="0">
  <p:sldMasterIdLst>
    <p:sldMasterId id="2147483660" r:id="rId1"/>
    <p:sldMasterId id="2147483665" r:id="rId2"/>
  </p:sldMasterIdLst>
  <p:notesMasterIdLst>
    <p:notesMasterId r:id="rId54"/>
  </p:notesMasterIdLst>
  <p:handoutMasterIdLst>
    <p:handoutMasterId r:id="rId55"/>
  </p:handoutMasterIdLst>
  <p:sldIdLst>
    <p:sldId id="537" r:id="rId3"/>
    <p:sldId id="398" r:id="rId4"/>
    <p:sldId id="543" r:id="rId5"/>
    <p:sldId id="510" r:id="rId6"/>
    <p:sldId id="521" r:id="rId7"/>
    <p:sldId id="466" r:id="rId8"/>
    <p:sldId id="473" r:id="rId9"/>
    <p:sldId id="476" r:id="rId10"/>
    <p:sldId id="542" r:id="rId11"/>
    <p:sldId id="525" r:id="rId12"/>
    <p:sldId id="477" r:id="rId13"/>
    <p:sldId id="530" r:id="rId14"/>
    <p:sldId id="464" r:id="rId15"/>
    <p:sldId id="538" r:id="rId16"/>
    <p:sldId id="339" r:id="rId17"/>
    <p:sldId id="484" r:id="rId18"/>
    <p:sldId id="483" r:id="rId19"/>
    <p:sldId id="414" r:id="rId20"/>
    <p:sldId id="422" r:id="rId21"/>
    <p:sldId id="504" r:id="rId22"/>
    <p:sldId id="505" r:id="rId23"/>
    <p:sldId id="507" r:id="rId24"/>
    <p:sldId id="509" r:id="rId25"/>
    <p:sldId id="527" r:id="rId26"/>
    <p:sldId id="513" r:id="rId27"/>
    <p:sldId id="381" r:id="rId28"/>
    <p:sldId id="438" r:id="rId29"/>
    <p:sldId id="516" r:id="rId30"/>
    <p:sldId id="434" r:id="rId31"/>
    <p:sldId id="491" r:id="rId32"/>
    <p:sldId id="526" r:id="rId33"/>
    <p:sldId id="546" r:id="rId34"/>
    <p:sldId id="494" r:id="rId35"/>
    <p:sldId id="499" r:id="rId36"/>
    <p:sldId id="500" r:id="rId37"/>
    <p:sldId id="498" r:id="rId38"/>
    <p:sldId id="514" r:id="rId39"/>
    <p:sldId id="503" r:id="rId40"/>
    <p:sldId id="532" r:id="rId41"/>
    <p:sldId id="515" r:id="rId42"/>
    <p:sldId id="534" r:id="rId43"/>
    <p:sldId id="535" r:id="rId44"/>
    <p:sldId id="517" r:id="rId45"/>
    <p:sldId id="539" r:id="rId46"/>
    <p:sldId id="512" r:id="rId47"/>
    <p:sldId id="506" r:id="rId48"/>
    <p:sldId id="508" r:id="rId49"/>
    <p:sldId id="493" r:id="rId50"/>
    <p:sldId id="497" r:id="rId51"/>
    <p:sldId id="495" r:id="rId52"/>
    <p:sldId id="545" r:id="rId5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prnPr/>
  <p:showPr showNarration="1" useTimings="0">
    <p:present/>
    <p:sldAll/>
    <p:penClr>
      <a:schemeClr val="tx1"/>
    </p:penClr>
  </p:showPr>
  <p:clrMru>
    <a:srgbClr val="86BF1F"/>
    <a:srgbClr val="9FE227"/>
    <a:srgbClr val="AFF62D"/>
    <a:srgbClr val="E08159"/>
    <a:srgbClr val="8901C3"/>
    <a:srgbClr val="FF7E5D"/>
    <a:srgbClr val="AAF9FF"/>
    <a:srgbClr val="93F3FF"/>
    <a:srgbClr val="00F000"/>
    <a:srgbClr val="00F600"/>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horzBarState="maximized">
    <p:restoredLeft sz="12697" autoAdjust="0"/>
    <p:restoredTop sz="99258" autoAdjust="0"/>
  </p:normalViewPr>
  <p:slideViewPr>
    <p:cSldViewPr snapToGrid="0" snapToObjects="1">
      <p:cViewPr>
        <p:scale>
          <a:sx n="100" d="100"/>
          <a:sy n="100" d="100"/>
        </p:scale>
        <p:origin x="-1264" y="-520"/>
      </p:cViewPr>
      <p:guideLst>
        <p:guide orient="horz" pos="2160"/>
        <p:guide pos="2880"/>
      </p:guideLst>
    </p:cSldViewPr>
  </p:slideViewPr>
  <p:outlineViewPr>
    <p:cViewPr>
      <p:scale>
        <a:sx n="33" d="100"/>
        <a:sy n="33" d="100"/>
      </p:scale>
      <p:origin x="0" y="1584"/>
    </p:cViewPr>
  </p:outlineViewPr>
  <p:notesTextViewPr>
    <p:cViewPr>
      <p:scale>
        <a:sx n="100" d="100"/>
        <a:sy n="100" d="100"/>
      </p:scale>
      <p:origin x="0" y="0"/>
    </p:cViewPr>
  </p:notesTextViewPr>
  <p:sorterViewPr>
    <p:cViewPr>
      <p:scale>
        <a:sx n="75" d="100"/>
        <a:sy n="75" d="100"/>
      </p:scale>
      <p:origin x="0" y="3616"/>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50" Type="http://schemas.openxmlformats.org/officeDocument/2006/relationships/slide" Target="slides/slide48.xml"/><Relationship Id="rId51" Type="http://schemas.openxmlformats.org/officeDocument/2006/relationships/slide" Target="slides/slide49.xml"/><Relationship Id="rId52" Type="http://schemas.openxmlformats.org/officeDocument/2006/relationships/slide" Target="slides/slide50.xml"/><Relationship Id="rId53" Type="http://schemas.openxmlformats.org/officeDocument/2006/relationships/slide" Target="slides/slide51.xml"/><Relationship Id="rId54" Type="http://schemas.openxmlformats.org/officeDocument/2006/relationships/notesMaster" Target="notesMasters/notesMaster1.xml"/><Relationship Id="rId55" Type="http://schemas.openxmlformats.org/officeDocument/2006/relationships/handoutMaster" Target="handoutMasters/handoutMaster1.xml"/><Relationship Id="rId56" Type="http://schemas.openxmlformats.org/officeDocument/2006/relationships/printerSettings" Target="printerSettings/printerSettings1.bin"/><Relationship Id="rId57" Type="http://schemas.openxmlformats.org/officeDocument/2006/relationships/presProps" Target="presProps.xml"/><Relationship Id="rId58" Type="http://schemas.openxmlformats.org/officeDocument/2006/relationships/viewProps" Target="viewProps.xml"/><Relationship Id="rId59" Type="http://schemas.openxmlformats.org/officeDocument/2006/relationships/theme" Target="theme/theme1.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slide" Target="slides/slide46.xml"/><Relationship Id="rId49" Type="http://schemas.openxmlformats.org/officeDocument/2006/relationships/slide" Target="slides/slide4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60" Type="http://schemas.openxmlformats.org/officeDocument/2006/relationships/tableStyles" Target="tableStyles.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06.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6F7665DA-4786-9740-9CCF-771E314691D9}" type="datetimeFigureOut">
              <a:rPr lang="en-US" smtClean="0"/>
              <a:pPr/>
              <a:t>9/26/16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A2F538B-3B99-FC4F-963D-2A55315F568E}" type="slidenum">
              <a:rPr lang="en-US" smtClean="0"/>
              <a:pPr/>
              <a:t>‹#›</a:t>
            </a:fld>
            <a:endParaRPr lang="en-US"/>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7EE8420-B105-D344-A631-3C3AA36BAA5F}" type="datetimeFigureOut">
              <a:rPr lang="en-US" smtClean="0"/>
              <a:pPr/>
              <a:t>9/26/16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33FCD19-2367-BC4F-B8EA-962B9C0F6941}" type="slidenum">
              <a:rPr lang="en-US" smtClean="0"/>
              <a:pPr/>
              <a:t>‹#›</a:t>
            </a:fld>
            <a:endParaRPr lang="en-US"/>
          </a:p>
        </p:txBody>
      </p:sp>
    </p:spTree>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1B4CF154-6C52-4FB6-9C16-246F477173A9}" type="slidenum">
              <a:rPr lang="en-US">
                <a:solidFill>
                  <a:prstClr val="black"/>
                </a:solidFill>
              </a:rPr>
              <a:pPr>
                <a:defRPr/>
              </a:pPr>
              <a:t>1</a:t>
            </a:fld>
            <a:endParaRPr lang="en-US" dirty="0">
              <a:solidFill>
                <a:prstClr val="black"/>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33FCD19-2367-BC4F-B8EA-962B9C0F6941}" type="slidenum">
              <a:rPr lang="en-US" smtClean="0"/>
              <a:pPr/>
              <a:t>26</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p>
            <a:fld id="{4A34F10A-E05E-E148-88EC-361D58CCF921}" type="slidenum">
              <a:rPr lang="en-US"/>
              <a:pPr/>
              <a:t>28</a:t>
            </a:fld>
            <a:endParaRPr lang="en-US"/>
          </a:p>
        </p:txBody>
      </p:sp>
      <p:sp>
        <p:nvSpPr>
          <p:cNvPr id="26627" name="Rectangle 2"/>
          <p:cNvSpPr>
            <a:spLocks noGrp="1" noRot="1" noChangeAspect="1" noChangeArrowheads="1" noTextEdit="1"/>
          </p:cNvSpPr>
          <p:nvPr>
            <p:ph type="sldImg"/>
          </p:nvPr>
        </p:nvSpPr>
        <p:spPr>
          <a:xfrm>
            <a:off x="1143000" y="687388"/>
            <a:ext cx="4572000" cy="3429000"/>
          </a:xfrm>
          <a:ln/>
        </p:spPr>
      </p:sp>
      <p:sp>
        <p:nvSpPr>
          <p:cNvPr id="26628" name="Rectangle 3"/>
          <p:cNvSpPr>
            <a:spLocks noGrp="1" noChangeArrowheads="1"/>
          </p:cNvSpPr>
          <p:nvPr>
            <p:ph type="body" idx="1"/>
          </p:nvPr>
        </p:nvSpPr>
        <p:spPr>
          <a:xfrm>
            <a:off x="685800" y="4343400"/>
            <a:ext cx="5486400" cy="4113213"/>
          </a:xfrm>
          <a:noFill/>
          <a:ln/>
        </p:spPr>
        <p:txBody>
          <a:bodyPr/>
          <a:lstStyle/>
          <a:p>
            <a:pPr eaLnBrk="1" hangingPunct="1"/>
            <a:r>
              <a:rPr lang="en-US" b="1" u="sng">
                <a:ea typeface="ＭＳ Ｐゴシック" charset="-128"/>
                <a:cs typeface="ＭＳ Ｐゴシック" charset="-128"/>
              </a:rPr>
              <a:t>The most direct way of accessing GPDs is through polarization measurements.</a:t>
            </a:r>
            <a:r>
              <a:rPr lang="en-US">
                <a:ea typeface="ＭＳ Ｐゴシック" charset="-128"/>
                <a:cs typeface="ＭＳ Ｐゴシック" charset="-128"/>
              </a:rPr>
              <a:t> Using polarized electron beams we can measure the cross section difference for opposite electron helicities. The cross section difference depends on the 3 GPDs H, H-tilde, and E. The kinematical factors suppress the contributions of H-tilde and of E so that the beam spin asymmetry is dominated by GPD H. For longitudinally polarized target the asymmetry is dominated by H-tilde as H and E are kinematically suppressed at not too large xi giving access to H-tilde. With a transversely polarized target one has access to a combination of H and E. With these 3 measurements we are able to disentangle 3 GPDs H, E, H-tilde.    </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9E11E62-5B89-4F94-B395-A77A1C43D642}" type="slidenum">
              <a:rPr lang="en-US">
                <a:solidFill>
                  <a:srgbClr val="000000"/>
                </a:solidFill>
              </a:rPr>
              <a:pPr fontAlgn="base">
                <a:spcBef>
                  <a:spcPct val="0"/>
                </a:spcBef>
                <a:spcAft>
                  <a:spcPct val="0"/>
                </a:spcAft>
              </a:pPr>
              <a:t>29</a:t>
            </a:fld>
            <a:endParaRPr lang="en-US">
              <a:solidFill>
                <a:srgbClr val="000000"/>
              </a:solidFill>
            </a:endParaRPr>
          </a:p>
        </p:txBody>
      </p:sp>
      <p:sp>
        <p:nvSpPr>
          <p:cNvPr id="44035" name="Rectangle 2"/>
          <p:cNvSpPr>
            <a:spLocks noGrp="1" noRot="1" noChangeAspect="1" noChangeArrowheads="1" noTextEdit="1"/>
          </p:cNvSpPr>
          <p:nvPr>
            <p:ph type="sldImg"/>
          </p:nvPr>
        </p:nvSpPr>
        <p:spPr bwMode="auto">
          <a:xfrm>
            <a:off x="1143000" y="687388"/>
            <a:ext cx="4572000" cy="3429000"/>
          </a:xfrm>
          <a:noFill/>
          <a:ln>
            <a:solidFill>
              <a:srgbClr val="000000"/>
            </a:solidFill>
            <a:miter lim="800000"/>
            <a:headEnd/>
            <a:tailEnd/>
          </a:ln>
        </p:spPr>
      </p:sp>
      <p:sp>
        <p:nvSpPr>
          <p:cNvPr id="44036" name="Rectangle 3"/>
          <p:cNvSpPr>
            <a:spLocks noGrp="1" noChangeArrowheads="1"/>
          </p:cNvSpPr>
          <p:nvPr>
            <p:ph type="body" idx="1"/>
          </p:nvPr>
        </p:nvSpPr>
        <p:spPr bwMode="auto">
          <a:xfrm>
            <a:off x="685800" y="4343400"/>
            <a:ext cx="5486400" cy="4113213"/>
          </a:xfrm>
          <a:noFill/>
        </p:spPr>
        <p:txBody>
          <a:bodyPr wrap="square" numCol="1" anchor="t" anchorCtr="0" compatLnSpc="1">
            <a:prstTxWarp prst="textNoShape">
              <a:avLst/>
            </a:prstTxWarp>
          </a:bodyPr>
          <a:lstStyle/>
          <a:p>
            <a:pPr>
              <a:spcBef>
                <a:spcPct val="0"/>
              </a:spcBef>
            </a:pPr>
            <a:r>
              <a:rPr lang="en-US" b="1" i="1" dirty="0" smtClean="0"/>
              <a:t>The kinematics range that can be covered in exclusive processes with high precision data</a:t>
            </a:r>
            <a:r>
              <a:rPr lang="en-US" dirty="0" smtClean="0"/>
              <a:t> is shown with this yellow area. This will be the only accelerator where </a:t>
            </a:r>
            <a:r>
              <a:rPr lang="en-US" dirty="0" err="1" smtClean="0"/>
              <a:t>rhe</a:t>
            </a:r>
            <a:r>
              <a:rPr lang="en-US" dirty="0" smtClean="0"/>
              <a:t> valence quark regime can be fully covered with high precision data. other existing machines, even at much higher energies can not cover this regime due to the much lower luminosity at HERA or COMPASS.  </a:t>
            </a:r>
          </a:p>
          <a:p>
            <a:pPr>
              <a:spcBef>
                <a:spcPct val="0"/>
              </a:spcBef>
            </a:pPr>
            <a:endParaRPr lang="en-US" dirty="0" smtClean="0"/>
          </a:p>
          <a:p>
            <a:pPr>
              <a:spcBef>
                <a:spcPct val="0"/>
              </a:spcBef>
            </a:pPr>
            <a:r>
              <a:rPr lang="en-US" dirty="0" smtClean="0"/>
              <a:t>My own personal view is that several experiments, in some of which I participated, </a:t>
            </a:r>
            <a:r>
              <a:rPr lang="en-US" dirty="0" err="1" smtClean="0"/>
              <a:t>eg</a:t>
            </a:r>
            <a:r>
              <a:rPr lang="en-US" dirty="0" smtClean="0"/>
              <a:t> EMC and E665, but also  HERA, the physics, especially at high x was limited  by the lack of luminosity. </a:t>
            </a:r>
          </a:p>
          <a:p>
            <a:pPr>
              <a:spcBef>
                <a:spcPct val="0"/>
              </a:spcBef>
            </a:pPr>
            <a:endParaRPr lang="en-US" dirty="0" smtClean="0"/>
          </a:p>
          <a:p>
            <a:pPr>
              <a:spcBef>
                <a:spcPct val="0"/>
              </a:spcBef>
            </a:pPr>
            <a:r>
              <a:rPr lang="en-US" dirty="0" smtClean="0"/>
              <a:t>Jefferson Lab has luminosity, also good spin control in both beam and targets. </a:t>
            </a:r>
          </a:p>
          <a:p>
            <a:pPr>
              <a:spcBef>
                <a:spcPct val="0"/>
              </a:spcBef>
            </a:pPr>
            <a:endParaRPr lang="en-US" dirty="0" smtClean="0"/>
          </a:p>
          <a:p>
            <a:pPr>
              <a:spcBef>
                <a:spcPct val="0"/>
              </a:spcBef>
            </a:pPr>
            <a:r>
              <a:rPr lang="en-US" dirty="0" smtClean="0"/>
              <a:t>So high x is  (still) there for the taking and given 12 </a:t>
            </a:r>
            <a:r>
              <a:rPr lang="en-US" dirty="0" err="1" smtClean="0"/>
              <a:t>GeV</a:t>
            </a:r>
            <a:r>
              <a:rPr lang="en-US" dirty="0" smtClean="0"/>
              <a:t>, it is accessible </a:t>
            </a:r>
            <a:r>
              <a:rPr lang="en-US" dirty="0" err="1" smtClean="0"/>
              <a:t>kinematically</a:t>
            </a:r>
            <a:r>
              <a:rPr lang="en-US" dirty="0" smtClean="0"/>
              <a: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a:ln/>
        </p:spPr>
      </p:sp>
      <p:sp>
        <p:nvSpPr>
          <p:cNvPr id="71683" name="Notes Placeholder 2"/>
          <p:cNvSpPr>
            <a:spLocks noGrp="1"/>
          </p:cNvSpPr>
          <p:nvPr>
            <p:ph type="body" idx="1"/>
          </p:nvPr>
        </p:nvSpPr>
        <p:spPr>
          <a:noFill/>
          <a:ln/>
        </p:spPr>
        <p:txBody>
          <a:bodyPr/>
          <a:lstStyle/>
          <a:p>
            <a:endParaRPr lang="en-US">
              <a:latin typeface="Times New Roman" pitchFamily="-109" charset="0"/>
              <a:ea typeface="ＭＳ Ｐゴシック" pitchFamily="-109" charset="-128"/>
              <a:cs typeface="ＭＳ Ｐゴシック" pitchFamily="-109" charset="-128"/>
            </a:endParaRPr>
          </a:p>
        </p:txBody>
      </p:sp>
      <p:sp>
        <p:nvSpPr>
          <p:cNvPr id="71684" name="Slide Number Placeholder 3"/>
          <p:cNvSpPr>
            <a:spLocks noGrp="1"/>
          </p:cNvSpPr>
          <p:nvPr>
            <p:ph type="sldNum" sz="quarter" idx="5"/>
          </p:nvPr>
        </p:nvSpPr>
        <p:spPr>
          <a:xfrm>
            <a:off x="3884853" y="8685235"/>
            <a:ext cx="2971592" cy="457200"/>
          </a:xfrm>
          <a:prstGeom prst="rect">
            <a:avLst/>
          </a:prstGeom>
          <a:noFill/>
        </p:spPr>
        <p:txBody>
          <a:bodyPr lIns="89928" tIns="44964" rIns="89928" bIns="44964"/>
          <a:lstStyle/>
          <a:p>
            <a:fld id="{CFBDE3D9-521D-E340-B323-98F9B20604F4}" type="slidenum">
              <a:rPr lang="en-US"/>
              <a:pPr/>
              <a:t>32</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p:spPr>
        <p:txBody>
          <a:bodyPr/>
          <a:lstStyle/>
          <a:p>
            <a:fld id="{5AD305BF-BB42-164B-93B3-B3BA46BE1A81}" type="slidenum">
              <a:rPr lang="en-US">
                <a:latin typeface="Arial" pitchFamily="-65" charset="0"/>
              </a:rPr>
              <a:pPr/>
              <a:t>38</a:t>
            </a:fld>
            <a:endParaRPr lang="en-US">
              <a:latin typeface="Arial" pitchFamily="-65" charset="0"/>
            </a:endParaRPr>
          </a:p>
        </p:txBody>
      </p:sp>
      <p:sp>
        <p:nvSpPr>
          <p:cNvPr id="52227" name="Rectangle 2"/>
          <p:cNvSpPr>
            <a:spLocks noGrp="1" noRot="1" noChangeAspect="1" noChangeArrowheads="1" noTextEdit="1"/>
          </p:cNvSpPr>
          <p:nvPr>
            <p:ph type="sldImg"/>
          </p:nvPr>
        </p:nvSpPr>
        <p:spPr>
          <a:xfrm>
            <a:off x="1143000" y="687388"/>
            <a:ext cx="4572000" cy="3429000"/>
          </a:xfrm>
          <a:ln/>
        </p:spPr>
      </p:sp>
      <p:sp>
        <p:nvSpPr>
          <p:cNvPr id="52228" name="Rectangle 3"/>
          <p:cNvSpPr>
            <a:spLocks noGrp="1" noChangeArrowheads="1"/>
          </p:cNvSpPr>
          <p:nvPr>
            <p:ph type="body" idx="1"/>
          </p:nvPr>
        </p:nvSpPr>
        <p:spPr>
          <a:xfrm>
            <a:off x="685800" y="4343400"/>
            <a:ext cx="5486400" cy="4113213"/>
          </a:xfrm>
          <a:noFill/>
          <a:ln/>
        </p:spPr>
        <p:txBody>
          <a:bodyPr/>
          <a:lstStyle/>
          <a:p>
            <a:r>
              <a:rPr lang="en-US" b="1" dirty="0" smtClean="0">
                <a:latin typeface="Arial" pitchFamily="-65" charset="0"/>
              </a:rPr>
              <a:t>The nucleon matrix element of the energy-momentum tensor is known to contain 3 form factors</a:t>
            </a:r>
            <a:r>
              <a:rPr lang="en-US" dirty="0" smtClean="0">
                <a:latin typeface="Arial" pitchFamily="-65" charset="0"/>
              </a:rPr>
              <a:t>. They</a:t>
            </a:r>
            <a:r>
              <a:rPr lang="en-US" baseline="0" dirty="0" smtClean="0">
                <a:latin typeface="Arial" pitchFamily="-65" charset="0"/>
              </a:rPr>
              <a:t> describe ….. and can only be measured directly in elastic graviton-nucleon scattering.  </a:t>
            </a:r>
            <a:r>
              <a:rPr lang="en-US" dirty="0" smtClean="0">
                <a:latin typeface="Arial" pitchFamily="-65" charset="0"/>
              </a:rPr>
              <a:t>However, these form factors appear as moments of the </a:t>
            </a:r>
            <a:r>
              <a:rPr lang="en-US" dirty="0" err="1" smtClean="0">
                <a:latin typeface="Arial" pitchFamily="-65" charset="0"/>
              </a:rPr>
              <a:t>unpolarized</a:t>
            </a:r>
            <a:r>
              <a:rPr lang="en-US" dirty="0" smtClean="0">
                <a:latin typeface="Arial" pitchFamily="-65" charset="0"/>
              </a:rPr>
              <a:t> GPDs as shown here. The quark angular momentum in the nucleon is given by the 2</a:t>
            </a:r>
            <a:r>
              <a:rPr lang="en-US" baseline="30000" dirty="0" smtClean="0">
                <a:latin typeface="Arial" pitchFamily="-65" charset="0"/>
              </a:rPr>
              <a:t>nd</a:t>
            </a:r>
            <a:r>
              <a:rPr lang="en-US" dirty="0" smtClean="0">
                <a:latin typeface="Arial" pitchFamily="-65" charset="0"/>
              </a:rPr>
              <a:t> moment of the sum of GPD H and E. The mass and pressure distribution of the quarks are given by the 2</a:t>
            </a:r>
            <a:r>
              <a:rPr lang="en-US" baseline="30000" dirty="0" smtClean="0">
                <a:latin typeface="Arial" pitchFamily="-65" charset="0"/>
              </a:rPr>
              <a:t>nd</a:t>
            </a:r>
            <a:r>
              <a:rPr lang="en-US" dirty="0" smtClean="0">
                <a:latin typeface="Arial" pitchFamily="-65" charset="0"/>
              </a:rPr>
              <a:t> moment of H where the pressure is probed by parameter xi.  </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Low Energy Tests of the Standard Model and Fundamental Symmetries</a:t>
            </a:r>
          </a:p>
          <a:p>
            <a:endParaRPr lang="en-US" dirty="0" smtClean="0"/>
          </a:p>
          <a:p>
            <a:r>
              <a:rPr lang="en-US" dirty="0" smtClean="0"/>
              <a:t>In future, would like to do better. Two Hall A proposals</a:t>
            </a:r>
          </a:p>
          <a:p>
            <a:endParaRPr lang="en-US" dirty="0" smtClean="0"/>
          </a:p>
          <a:p>
            <a:r>
              <a:rPr lang="en-US" dirty="0" err="1" smtClean="0"/>
              <a:t>Moller</a:t>
            </a:r>
            <a:r>
              <a:rPr lang="en-US" dirty="0" smtClean="0"/>
              <a:t>   -- as the name suggests, apparatus 30 m long 1 m diameter, aspect ratio of pencil. Would advance by factor 5 on </a:t>
            </a:r>
            <a:r>
              <a:rPr lang="en-US" dirty="0" err="1" smtClean="0"/>
              <a:t>QWeak</a:t>
            </a:r>
            <a:r>
              <a:rPr lang="en-US" dirty="0" smtClean="0"/>
              <a:t>, precision comparable to LEP-SLD. Just started to discuss how to move forward with DOE; likely proposal this summer.</a:t>
            </a:r>
          </a:p>
          <a:p>
            <a:endParaRPr lang="en-US" dirty="0" smtClean="0"/>
          </a:p>
          <a:p>
            <a:r>
              <a:rPr lang="en-US" dirty="0" smtClean="0"/>
              <a:t>SOLID – Parity Violating DIS, also access higher twist.</a:t>
            </a:r>
          </a:p>
          <a:p>
            <a:r>
              <a:rPr lang="en-US" dirty="0" smtClean="0"/>
              <a:t>Apparatus can be reconfigured for the ultimate SIDIS Program., significant Chinese interest.</a:t>
            </a:r>
          </a:p>
          <a:p>
            <a:endParaRPr lang="en-US" dirty="0" smtClean="0"/>
          </a:p>
          <a:p>
            <a:r>
              <a:rPr lang="en-US" dirty="0" smtClean="0"/>
              <a:t>Either or both would require substantial resources</a:t>
            </a:r>
          </a:p>
          <a:p>
            <a:endParaRPr lang="en-US" dirty="0"/>
          </a:p>
        </p:txBody>
      </p:sp>
      <p:sp>
        <p:nvSpPr>
          <p:cNvPr id="4" name="Slide Number Placeholder 3"/>
          <p:cNvSpPr>
            <a:spLocks noGrp="1"/>
          </p:cNvSpPr>
          <p:nvPr>
            <p:ph type="sldNum" sz="quarter" idx="10"/>
          </p:nvPr>
        </p:nvSpPr>
        <p:spPr/>
        <p:txBody>
          <a:bodyPr/>
          <a:lstStyle/>
          <a:p>
            <a:pPr>
              <a:defRPr/>
            </a:pPr>
            <a:fld id="{1B4CF154-6C52-4FB6-9C16-246F477173A9}" type="slidenum">
              <a:rPr lang="en-US" smtClean="0"/>
              <a:pPr>
                <a:defRPr/>
              </a:pPr>
              <a:t>39</a:t>
            </a:fld>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1D87DBD-AF5F-9E41-A71C-1C6BB2485580}" type="slidenum">
              <a:rPr lang="en-US" smtClean="0"/>
              <a:pPr/>
              <a:t>42</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1746" name="Slide Image Placeholder 1"/>
          <p:cNvSpPr>
            <a:spLocks noGrp="1" noRot="1" noChangeAspect="1"/>
          </p:cNvSpPr>
          <p:nvPr>
            <p:ph type="sldImg"/>
          </p:nvPr>
        </p:nvSpPr>
        <p:spPr>
          <a:ln/>
        </p:spPr>
      </p:sp>
      <p:sp>
        <p:nvSpPr>
          <p:cNvPr id="31747" name="Notes Placeholder 2"/>
          <p:cNvSpPr>
            <a:spLocks noGrp="1"/>
          </p:cNvSpPr>
          <p:nvPr>
            <p:ph type="body" idx="1"/>
          </p:nvPr>
        </p:nvSpPr>
        <p:spPr>
          <a:noFill/>
          <a:ln/>
        </p:spPr>
        <p:txBody>
          <a:bodyPr/>
          <a:lstStyle/>
          <a:p>
            <a:r>
              <a:rPr lang="en-US" smtClean="0">
                <a:ea typeface="ＭＳ Ｐゴシック" charset="-128"/>
                <a:cs typeface="ＭＳ Ｐゴシック" charset="-128"/>
              </a:rPr>
              <a:t> … the graphs shows the projected uncertainties of the x and Pt dependences of the asymmetry for different pion and kaon  flavors. </a:t>
            </a:r>
          </a:p>
        </p:txBody>
      </p:sp>
      <p:sp>
        <p:nvSpPr>
          <p:cNvPr id="31748" name="Slide Number Placeholder 3"/>
          <p:cNvSpPr>
            <a:spLocks noGrp="1"/>
          </p:cNvSpPr>
          <p:nvPr>
            <p:ph type="sldNum" sz="quarter" idx="5"/>
          </p:nvPr>
        </p:nvSpPr>
        <p:spPr>
          <a:noFill/>
        </p:spPr>
        <p:txBody>
          <a:bodyPr/>
          <a:lstStyle/>
          <a:p>
            <a:fld id="{E5F7CB80-2E0B-C24D-8053-7CFB81237DD3}" type="slidenum">
              <a:rPr lang="en-US" smtClean="0"/>
              <a:pPr/>
              <a:t>45</a:t>
            </a:fld>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a:ln/>
        </p:spPr>
      </p:sp>
      <p:sp>
        <p:nvSpPr>
          <p:cNvPr id="71683" name="Notes Placeholder 2"/>
          <p:cNvSpPr>
            <a:spLocks noGrp="1"/>
          </p:cNvSpPr>
          <p:nvPr>
            <p:ph type="body" idx="1"/>
          </p:nvPr>
        </p:nvSpPr>
        <p:spPr>
          <a:noFill/>
          <a:ln/>
        </p:spPr>
        <p:txBody>
          <a:bodyPr/>
          <a:lstStyle/>
          <a:p>
            <a:endParaRPr lang="en-US">
              <a:latin typeface="Times New Roman" pitchFamily="-109" charset="0"/>
              <a:ea typeface="ＭＳ Ｐゴシック" pitchFamily="-109" charset="-128"/>
              <a:cs typeface="ＭＳ Ｐゴシック" pitchFamily="-109" charset="-128"/>
            </a:endParaRPr>
          </a:p>
        </p:txBody>
      </p:sp>
      <p:sp>
        <p:nvSpPr>
          <p:cNvPr id="71684" name="Slide Number Placeholder 3"/>
          <p:cNvSpPr>
            <a:spLocks noGrp="1"/>
          </p:cNvSpPr>
          <p:nvPr>
            <p:ph type="sldNum" sz="quarter" idx="5"/>
          </p:nvPr>
        </p:nvSpPr>
        <p:spPr>
          <a:xfrm>
            <a:off x="3884853" y="8685235"/>
            <a:ext cx="2971592" cy="457200"/>
          </a:xfrm>
          <a:prstGeom prst="rect">
            <a:avLst/>
          </a:prstGeom>
          <a:noFill/>
        </p:spPr>
        <p:txBody>
          <a:bodyPr lIns="89928" tIns="44964" rIns="89928" bIns="44964"/>
          <a:lstStyle/>
          <a:p>
            <a:fld id="{CFBDE3D9-521D-E340-B323-98F9B20604F4}" type="slidenum">
              <a:rPr lang="en-US"/>
              <a:pPr/>
              <a:t>48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en-US" dirty="0"/>
          </a:p>
        </p:txBody>
      </p:sp>
      <p:sp>
        <p:nvSpPr>
          <p:cNvPr id="4" name="Espace réservé du numéro de diapositive 3"/>
          <p:cNvSpPr>
            <a:spLocks noGrp="1"/>
          </p:cNvSpPr>
          <p:nvPr>
            <p:ph type="sldNum" sz="quarter" idx="10"/>
          </p:nvPr>
        </p:nvSpPr>
        <p:spPr/>
        <p:txBody>
          <a:bodyPr/>
          <a:lstStyle/>
          <a:p>
            <a:pPr>
              <a:defRPr/>
            </a:pPr>
            <a:fld id="{FC6992A6-A82E-43D0-A077-F8223F86E17D}" type="slidenum">
              <a:rPr lang="en-US" smtClean="0"/>
              <a:pPr>
                <a:defRPr/>
              </a:pPr>
              <a:t>50</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JLab energy upgrade serves a broad experimental scientific program that one may broadly describe within 4 categories:</a:t>
            </a:r>
            <a:r>
              <a:rPr lang="en-US" baseline="0" dirty="0" smtClean="0"/>
              <a:t> 1) Better understanding the quark confinement through studies of the role of glue in meson and baryon spectroscopy. 2) The study of the multi-dimensional spatial and momentum structure of the nucleon from </a:t>
            </a:r>
            <a:r>
              <a:rPr lang="en-US" baseline="0" dirty="0" err="1" smtClean="0"/>
              <a:t>e.m</a:t>
            </a:r>
            <a:r>
              <a:rPr lang="en-US" baseline="0" dirty="0" smtClean="0"/>
              <a:t>. form factors and </a:t>
            </a:r>
            <a:r>
              <a:rPr lang="en-US" baseline="0" dirty="0" err="1" smtClean="0"/>
              <a:t>PDFs</a:t>
            </a:r>
            <a:r>
              <a:rPr lang="en-US" baseline="0" dirty="0" smtClean="0"/>
              <a:t> to GPDs and </a:t>
            </a:r>
            <a:r>
              <a:rPr lang="en-US" baseline="0" dirty="0" err="1" smtClean="0"/>
              <a:t>TMDs</a:t>
            </a:r>
            <a:r>
              <a:rPr lang="en-US" baseline="0" dirty="0" smtClean="0"/>
              <a:t>. 3) Strong interaction in nuclei and 4) The search for science beyond the Standard Model, especially through the precision measurement of fundamental quantities. Many of these topics are discussed in some detail in this paper.  </a:t>
            </a:r>
            <a:endParaRPr lang="en-US" dirty="0"/>
          </a:p>
        </p:txBody>
      </p:sp>
      <p:sp>
        <p:nvSpPr>
          <p:cNvPr id="4" name="Slide Number Placeholder 3"/>
          <p:cNvSpPr>
            <a:spLocks noGrp="1"/>
          </p:cNvSpPr>
          <p:nvPr>
            <p:ph type="sldNum" sz="quarter" idx="10"/>
          </p:nvPr>
        </p:nvSpPr>
        <p:spPr/>
        <p:txBody>
          <a:bodyPr/>
          <a:lstStyle/>
          <a:p>
            <a:fld id="{833FCD19-2367-BC4F-B8EA-962B9C0F6941}" type="slidenum">
              <a:rPr lang="en-US" smtClean="0"/>
              <a:pPr/>
              <a:t>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 the Lambda recoil polarization can be extracted… With a circularly polarized photon beam, we can also measure the polarization transfer… again the fit is from </a:t>
            </a:r>
            <a:r>
              <a:rPr lang="en-US" baseline="0" dirty="0" err="1" smtClean="0"/>
              <a:t>BnGa</a:t>
            </a:r>
            <a:r>
              <a:rPr lang="en-US" baseline="0" dirty="0" smtClean="0"/>
              <a:t>.., it serves here the purpose to demonstrate the required precision of the data to make significant progress….    </a:t>
            </a:r>
            <a:endParaRPr lang="en-US" b="1" dirty="0"/>
          </a:p>
        </p:txBody>
      </p:sp>
      <p:sp>
        <p:nvSpPr>
          <p:cNvPr id="4" name="Slide Number Placeholder 3"/>
          <p:cNvSpPr>
            <a:spLocks noGrp="1"/>
          </p:cNvSpPr>
          <p:nvPr>
            <p:ph type="sldNum" sz="quarter" idx="10"/>
          </p:nvPr>
        </p:nvSpPr>
        <p:spPr/>
        <p:txBody>
          <a:bodyPr/>
          <a:lstStyle/>
          <a:p>
            <a:fld id="{B465146C-2381-E845-AEC8-0B41B4187267}" type="slidenum">
              <a:rPr lang="en-US" smtClean="0"/>
              <a:pPr/>
              <a:t>7</a:t>
            </a:fld>
            <a:endParaRPr lang="en-US"/>
          </a:p>
        </p:txBody>
      </p:sp>
      <p:sp>
        <p:nvSpPr>
          <p:cNvPr id="5" name="Date Placeholder 4"/>
          <p:cNvSpPr>
            <a:spLocks noGrp="1"/>
          </p:cNvSpPr>
          <p:nvPr>
            <p:ph type="dt" idx="11"/>
          </p:nvPr>
        </p:nvSpPr>
        <p:spPr/>
        <p:txBody>
          <a:bodyPr/>
          <a:lstStyle/>
          <a:p>
            <a:fld id="{3B03F809-EB47-524D-9618-A67B4DE0B0BD}" type="datetime1">
              <a:rPr lang="en-US" smtClean="0"/>
              <a:pPr/>
              <a:t>9/26/16</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shows the status of states with masses below 2.4</a:t>
            </a:r>
            <a:r>
              <a:rPr lang="en-US" baseline="0" dirty="0" smtClean="0"/>
              <a:t> </a:t>
            </a:r>
            <a:r>
              <a:rPr lang="en-US" baseline="0" dirty="0" err="1" smtClean="0"/>
              <a:t>GeV</a:t>
            </a:r>
            <a:r>
              <a:rPr lang="en-US" baseline="0" dirty="0" smtClean="0"/>
              <a:t> and minimum of 2* rating. The newly observed states, or states that have been upgraded due to the new data are shown with the green frames.  Out of the 8 new N* states 5 fall within a narrow mass range, that may indicate a mass degenerate spin </a:t>
            </a:r>
            <a:r>
              <a:rPr lang="en-US" baseline="0" dirty="0" err="1" smtClean="0"/>
              <a:t>multiplet</a:t>
            </a:r>
            <a:r>
              <a:rPr lang="en-US" baseline="0" dirty="0" smtClean="0"/>
              <a:t> at 1.9 </a:t>
            </a:r>
            <a:r>
              <a:rPr lang="en-US" baseline="0" dirty="0" err="1" smtClean="0"/>
              <a:t>GeV</a:t>
            </a:r>
            <a:r>
              <a:rPr lang="en-US" baseline="0" dirty="0" smtClean="0"/>
              <a:t> that nearly repeats a similar set of states at 1.7GeV, and a set of now 7 Delta states, also near 1.9 </a:t>
            </a:r>
            <a:r>
              <a:rPr lang="en-US" baseline="0" dirty="0" err="1" smtClean="0"/>
              <a:t>GeV</a:t>
            </a:r>
            <a:r>
              <a:rPr lang="en-US" baseline="0" dirty="0" smtClean="0"/>
              <a:t>.  The mechanism for such </a:t>
            </a:r>
            <a:r>
              <a:rPr lang="en-US" baseline="0" dirty="0" err="1" smtClean="0"/>
              <a:t>multiplets</a:t>
            </a:r>
            <a:r>
              <a:rPr lang="en-US" baseline="0" dirty="0" smtClean="0"/>
              <a:t> is not understood and is not predicted within the quark model. Channel coupling might have something to do with it, but no quantitative evaluation has been done.   </a:t>
            </a:r>
          </a:p>
          <a:p>
            <a:r>
              <a:rPr lang="en-US" baseline="0" dirty="0" smtClean="0"/>
              <a:t>The other important question is if these new states fit within the symmetry underlying the constituent quark model. </a:t>
            </a:r>
            <a:endParaRPr lang="en-US" dirty="0"/>
          </a:p>
        </p:txBody>
      </p:sp>
      <p:sp>
        <p:nvSpPr>
          <p:cNvPr id="4" name="Slide Number Placeholder 3"/>
          <p:cNvSpPr>
            <a:spLocks noGrp="1"/>
          </p:cNvSpPr>
          <p:nvPr>
            <p:ph type="sldNum" sz="quarter" idx="10"/>
          </p:nvPr>
        </p:nvSpPr>
        <p:spPr/>
        <p:txBody>
          <a:bodyPr/>
          <a:lstStyle/>
          <a:p>
            <a:fld id="{5D13E564-DB54-9B44-B6B0-B17C03A40BB6}" type="slidenum">
              <a:rPr lang="en-US" smtClean="0"/>
              <a:pPr/>
              <a:t>8</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547646903"/>
      </p:ext>
    </p:extLst>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Single </a:t>
            </a:r>
            <a:r>
              <a:rPr lang="en-US" dirty="0" err="1" smtClean="0"/>
              <a:t>pion</a:t>
            </a:r>
            <a:r>
              <a:rPr lang="en-US" dirty="0" smtClean="0"/>
              <a:t> production is</a:t>
            </a:r>
            <a:r>
              <a:rPr lang="en-US" baseline="0" dirty="0" smtClean="0"/>
              <a:t> very sensitive to baryon resonances at lower masses where one clearly sees large resonance strength. </a:t>
            </a:r>
            <a:r>
              <a:rPr lang="en-US" dirty="0" smtClean="0"/>
              <a:t>Very high precision data on single </a:t>
            </a:r>
            <a:r>
              <a:rPr lang="en-US" dirty="0" err="1" smtClean="0"/>
              <a:t>pion</a:t>
            </a:r>
            <a:r>
              <a:rPr lang="en-US" dirty="0" smtClean="0"/>
              <a:t> production cross section have been been taken that also cover the higher mass range</a:t>
            </a:r>
            <a:r>
              <a:rPr lang="en-US" baseline="0" dirty="0" smtClean="0"/>
              <a:t> where there are no obvious resonance structures. </a:t>
            </a:r>
            <a:r>
              <a:rPr lang="en-US" dirty="0" smtClean="0"/>
              <a:t>To search</a:t>
            </a:r>
            <a:r>
              <a:rPr lang="en-US" baseline="0" dirty="0" smtClean="0"/>
              <a:t> for evidence of new baryon states in this energy range it is critical to include polarization data into the fit. Some of the data are shown ……</a:t>
            </a:r>
            <a:endParaRPr lang="en-US" dirty="0"/>
          </a:p>
        </p:txBody>
      </p:sp>
      <p:sp>
        <p:nvSpPr>
          <p:cNvPr id="4" name="Slide Number Placeholder 3"/>
          <p:cNvSpPr>
            <a:spLocks noGrp="1"/>
          </p:cNvSpPr>
          <p:nvPr>
            <p:ph type="sldNum" sz="quarter" idx="10"/>
          </p:nvPr>
        </p:nvSpPr>
        <p:spPr/>
        <p:txBody>
          <a:bodyPr/>
          <a:lstStyle/>
          <a:p>
            <a:fld id="{5D13E564-DB54-9B44-B6B0-B17C03A40BB6}" type="slidenum">
              <a:rPr lang="en-US" smtClean="0"/>
              <a:pPr/>
              <a:t>9</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New polarization</a:t>
            </a:r>
            <a:r>
              <a:rPr lang="en-US" baseline="0" dirty="0" smtClean="0"/>
              <a:t> data with polarized beam asymmetry and double polarization </a:t>
            </a:r>
            <a:r>
              <a:rPr lang="en-US" baseline="0" dirty="0" err="1" smtClean="0"/>
              <a:t>helicity</a:t>
            </a:r>
            <a:r>
              <a:rPr lang="en-US" baseline="0" dirty="0" smtClean="0"/>
              <a:t> asymmetry are shown here. </a:t>
            </a:r>
            <a:r>
              <a:rPr lang="en-US" baseline="0" dirty="0" err="1" smtClean="0"/>
              <a:t>Helicity</a:t>
            </a:r>
            <a:r>
              <a:rPr lang="en-US" baseline="0" dirty="0" smtClean="0"/>
              <a:t> asymmetry is especially sensitive to higher spin states. The mass scan clearly shows strong sensitivity to 7/2+ spin parity, and gives the mass, and pi0 over pi+ give the </a:t>
            </a:r>
            <a:r>
              <a:rPr lang="en-US" baseline="0" dirty="0" err="1" smtClean="0"/>
              <a:t>isospin</a:t>
            </a:r>
            <a:r>
              <a:rPr lang="en-US" baseline="0" dirty="0" smtClean="0"/>
              <a:t>.  This result has impact in addressing the question of restoration of </a:t>
            </a:r>
            <a:r>
              <a:rPr lang="en-US" baseline="0" dirty="0" err="1" smtClean="0"/>
              <a:t>chiral</a:t>
            </a:r>
            <a:r>
              <a:rPr lang="en-US" baseline="0" dirty="0" smtClean="0"/>
              <a:t> symmetry at high masses. The mass spectrum I showed earlier shows evidence for mass degeneracy for certain spin-parity duplets. The question is if there are mass degenerate parity-duplets at higher mass that would confirm this trend?     If we include this new state into the spectrum…..</a:t>
            </a:r>
            <a:endParaRPr lang="en-US" dirty="0"/>
          </a:p>
        </p:txBody>
      </p:sp>
      <p:sp>
        <p:nvSpPr>
          <p:cNvPr id="4" name="Date Placeholder 3"/>
          <p:cNvSpPr>
            <a:spLocks noGrp="1"/>
          </p:cNvSpPr>
          <p:nvPr>
            <p:ph type="dt" idx="10"/>
          </p:nvPr>
        </p:nvSpPr>
        <p:spPr/>
        <p:txBody>
          <a:bodyPr/>
          <a:lstStyle/>
          <a:p>
            <a:fld id="{81782BD5-0F13-3642-8178-50E0DE81145B}" type="datetime1">
              <a:rPr lang="en-US" smtClean="0"/>
              <a:pPr/>
              <a:t>9/26/16</a:t>
            </a:fld>
            <a:endParaRPr lang="en-US"/>
          </a:p>
        </p:txBody>
      </p:sp>
      <p:sp>
        <p:nvSpPr>
          <p:cNvPr id="5" name="Slide Number Placeholder 4"/>
          <p:cNvSpPr>
            <a:spLocks noGrp="1"/>
          </p:cNvSpPr>
          <p:nvPr>
            <p:ph type="sldNum" sz="quarter" idx="11"/>
          </p:nvPr>
        </p:nvSpPr>
        <p:spPr/>
        <p:txBody>
          <a:bodyPr/>
          <a:lstStyle/>
          <a:p>
            <a:fld id="{B465146C-2381-E845-AEC8-0B41B4187267}" type="slidenum">
              <a:rPr lang="en-US" smtClean="0"/>
              <a:pPr/>
              <a:t>10</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shows the status of states with masses below 2.4</a:t>
            </a:r>
            <a:r>
              <a:rPr lang="en-US" baseline="0" dirty="0" smtClean="0"/>
              <a:t> </a:t>
            </a:r>
            <a:r>
              <a:rPr lang="en-US" baseline="0" dirty="0" err="1" smtClean="0"/>
              <a:t>GeV</a:t>
            </a:r>
            <a:r>
              <a:rPr lang="en-US" baseline="0" dirty="0" smtClean="0"/>
              <a:t> and minimum of 2* rating. The newly observed states, or states that have been upgraded due to the new data are shown with the green frames.  Out of the 8 new N* states 5 fall within a narrow mass range, that may indicate a mass degenerate spin </a:t>
            </a:r>
            <a:r>
              <a:rPr lang="en-US" baseline="0" dirty="0" err="1" smtClean="0"/>
              <a:t>multiplet</a:t>
            </a:r>
            <a:r>
              <a:rPr lang="en-US" baseline="0" dirty="0" smtClean="0"/>
              <a:t> at 1.9 </a:t>
            </a:r>
            <a:r>
              <a:rPr lang="en-US" baseline="0" dirty="0" err="1" smtClean="0"/>
              <a:t>GeV</a:t>
            </a:r>
            <a:r>
              <a:rPr lang="en-US" baseline="0" dirty="0" smtClean="0"/>
              <a:t> that nearly repeats a similar set of states at 1.7GeV, and a set of now 7 Delta states, also near 1.9 </a:t>
            </a:r>
            <a:r>
              <a:rPr lang="en-US" baseline="0" dirty="0" err="1" smtClean="0"/>
              <a:t>GeV</a:t>
            </a:r>
            <a:r>
              <a:rPr lang="en-US" baseline="0" dirty="0" smtClean="0"/>
              <a:t>.  The mechanism for such </a:t>
            </a:r>
            <a:r>
              <a:rPr lang="en-US" baseline="0" dirty="0" err="1" smtClean="0"/>
              <a:t>multiplets</a:t>
            </a:r>
            <a:r>
              <a:rPr lang="en-US" baseline="0" dirty="0" smtClean="0"/>
              <a:t> is not understood and is not predicted within the quark model. Channel coupling might have something to do with it, but no quantitative evaluation has been done.   </a:t>
            </a:r>
          </a:p>
          <a:p>
            <a:r>
              <a:rPr lang="en-US" baseline="0" dirty="0" smtClean="0"/>
              <a:t>The other important question is if these new states fit within the symmetry underlying the constituent quark model. </a:t>
            </a:r>
            <a:endParaRPr lang="en-US" dirty="0"/>
          </a:p>
        </p:txBody>
      </p:sp>
      <p:sp>
        <p:nvSpPr>
          <p:cNvPr id="4" name="Slide Number Placeholder 3"/>
          <p:cNvSpPr>
            <a:spLocks noGrp="1"/>
          </p:cNvSpPr>
          <p:nvPr>
            <p:ph type="sldNum" sz="quarter" idx="10"/>
          </p:nvPr>
        </p:nvSpPr>
        <p:spPr/>
        <p:txBody>
          <a:bodyPr/>
          <a:lstStyle/>
          <a:p>
            <a:fld id="{5D13E564-DB54-9B44-B6B0-B17C03A40BB6}" type="slidenum">
              <a:rPr lang="en-US" smtClean="0"/>
              <a:pPr/>
              <a:t>11</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547646903"/>
      </p:ext>
    </p:extLst>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p>
            <a:fld id="{FEC8D33E-1DB7-2343-BF4A-2B166B40BA4A}" type="slidenum">
              <a:rPr lang="en-US">
                <a:solidFill>
                  <a:prstClr val="black"/>
                </a:solidFill>
              </a:rPr>
              <a:pPr/>
              <a:t>15</a:t>
            </a:fld>
            <a:endParaRPr lang="en-US">
              <a:solidFill>
                <a:prstClr val="black"/>
              </a:solidFill>
            </a:endParaRPr>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xfrm>
            <a:off x="914400" y="4343400"/>
            <a:ext cx="5029200" cy="4114800"/>
          </a:xfrm>
          <a:noFill/>
          <a:ln/>
        </p:spPr>
        <p:txBody>
          <a:bodyPr/>
          <a:lstStyle/>
          <a:p>
            <a:pPr eaLnBrk="1" hangingPunct="1"/>
            <a:endParaRPr lang="en-US">
              <a:latin typeface="Arial"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1746" name="Slide Image Placeholder 1"/>
          <p:cNvSpPr>
            <a:spLocks noGrp="1" noRot="1" noChangeAspect="1"/>
          </p:cNvSpPr>
          <p:nvPr>
            <p:ph type="sldImg"/>
          </p:nvPr>
        </p:nvSpPr>
        <p:spPr>
          <a:ln/>
        </p:spPr>
      </p:sp>
      <p:sp>
        <p:nvSpPr>
          <p:cNvPr id="31747" name="Notes Placeholder 2"/>
          <p:cNvSpPr>
            <a:spLocks noGrp="1"/>
          </p:cNvSpPr>
          <p:nvPr>
            <p:ph type="body" idx="1"/>
          </p:nvPr>
        </p:nvSpPr>
        <p:spPr>
          <a:noFill/>
          <a:ln/>
        </p:spPr>
        <p:txBody>
          <a:bodyPr/>
          <a:lstStyle/>
          <a:p>
            <a:r>
              <a:rPr lang="en-US" smtClean="0">
                <a:ea typeface="ＭＳ Ｐゴシック" charset="-128"/>
                <a:cs typeface="ＭＳ Ｐゴシック" charset="-128"/>
              </a:rPr>
              <a:t> … the graphs shows the projected uncertainties of the x and Pt dependences of the asymmetry for different pion and kaon  flavors. </a:t>
            </a:r>
          </a:p>
        </p:txBody>
      </p:sp>
      <p:sp>
        <p:nvSpPr>
          <p:cNvPr id="31748" name="Slide Number Placeholder 3"/>
          <p:cNvSpPr>
            <a:spLocks noGrp="1"/>
          </p:cNvSpPr>
          <p:nvPr>
            <p:ph type="sldNum" sz="quarter" idx="5"/>
          </p:nvPr>
        </p:nvSpPr>
        <p:spPr>
          <a:noFill/>
        </p:spPr>
        <p:txBody>
          <a:bodyPr/>
          <a:lstStyle/>
          <a:p>
            <a:fld id="{E5F7CB80-2E0B-C24D-8053-7CFB81237DD3}" type="slidenum">
              <a:rPr lang="en-US" smtClean="0"/>
              <a:pPr/>
              <a:t>21</a:t>
            </a:fld>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spd="med">
    <p:pull/>
  </p:transition>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cSld>
  <p:clrMapOvr>
    <a:masterClrMapping/>
  </p:clrMapOvr>
  <p:transition spd="med">
    <p:pull/>
  </p:transition>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cSld name="Blank">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theme" Target="../theme/theme1.xml"/><Relationship Id="rId6" Type="http://schemas.openxmlformats.org/officeDocument/2006/relationships/image" Target="../media/image1.png"/><Relationship Id="rId7"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_rels/slideMaster2.xml.rels><?xml version="1.0" encoding="UTF-8" standalone="yes"?>
<Relationships xmlns="http://schemas.openxmlformats.org/package/2006/relationships"><Relationship Id="rId1"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p:bg>
      <p:bgRef idx="1001">
        <a:schemeClr val="bg1"/>
      </p:bgRef>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0"/>
            <a:ext cx="8229600" cy="6397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457200" y="838200"/>
            <a:ext cx="8229600" cy="5287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92580" name="Line 4"/>
          <p:cNvSpPr>
            <a:spLocks noChangeShapeType="1"/>
          </p:cNvSpPr>
          <p:nvPr userDrawn="1"/>
        </p:nvSpPr>
        <p:spPr bwMode="auto">
          <a:xfrm>
            <a:off x="0" y="685800"/>
            <a:ext cx="9144000" cy="0"/>
          </a:xfrm>
          <a:prstGeom prst="line">
            <a:avLst/>
          </a:prstGeom>
          <a:noFill/>
          <a:ln w="57150">
            <a:solidFill>
              <a:srgbClr val="00279F"/>
            </a:solidFill>
            <a:round/>
            <a:headEnd/>
            <a:tailEnd/>
          </a:ln>
          <a:effectLst/>
        </p:spPr>
        <p:txBody>
          <a:bodyPr wrap="none" anchor="ctr"/>
          <a:lstStyle/>
          <a:p>
            <a:pPr defTabSz="914400" eaLnBrk="0" fontAlgn="base" hangingPunct="0">
              <a:spcBef>
                <a:spcPct val="0"/>
              </a:spcBef>
              <a:spcAft>
                <a:spcPct val="0"/>
              </a:spcAft>
              <a:defRPr/>
            </a:pPr>
            <a:endParaRPr lang="en-US" sz="2400">
              <a:solidFill>
                <a:srgbClr val="000000"/>
              </a:solidFill>
              <a:latin typeface="Times New Roman" pitchFamily="18" charset="0"/>
              <a:ea typeface="ＭＳ Ｐゴシック" charset="-128"/>
              <a:cs typeface="ＭＳ Ｐゴシック" charset="-128"/>
            </a:endParaRPr>
          </a:p>
        </p:txBody>
      </p:sp>
      <p:sp>
        <p:nvSpPr>
          <p:cNvPr id="792582" name="Line 6"/>
          <p:cNvSpPr>
            <a:spLocks noChangeShapeType="1"/>
          </p:cNvSpPr>
          <p:nvPr userDrawn="1"/>
        </p:nvSpPr>
        <p:spPr bwMode="auto">
          <a:xfrm>
            <a:off x="3175" y="6554788"/>
            <a:ext cx="9140825" cy="0"/>
          </a:xfrm>
          <a:prstGeom prst="line">
            <a:avLst/>
          </a:prstGeom>
          <a:noFill/>
          <a:ln w="133350">
            <a:solidFill>
              <a:srgbClr val="00279F"/>
            </a:solidFill>
            <a:round/>
            <a:headEnd/>
            <a:tailEnd/>
          </a:ln>
          <a:effectLst/>
        </p:spPr>
        <p:txBody>
          <a:bodyPr wrap="none" anchor="ctr"/>
          <a:lstStyle/>
          <a:p>
            <a:pPr defTabSz="914400" eaLnBrk="0" fontAlgn="base" hangingPunct="0">
              <a:spcBef>
                <a:spcPct val="0"/>
              </a:spcBef>
              <a:spcAft>
                <a:spcPct val="0"/>
              </a:spcAft>
              <a:defRPr/>
            </a:pPr>
            <a:endParaRPr lang="en-US" sz="2400">
              <a:solidFill>
                <a:srgbClr val="000000"/>
              </a:solidFill>
              <a:latin typeface="Times New Roman" pitchFamily="18" charset="0"/>
              <a:ea typeface="ＭＳ Ｐゴシック" charset="-128"/>
              <a:cs typeface="ＭＳ Ｐゴシック" charset="-128"/>
            </a:endParaRPr>
          </a:p>
        </p:txBody>
      </p:sp>
      <p:sp>
        <p:nvSpPr>
          <p:cNvPr id="792584" name="Rectangle 8"/>
          <p:cNvSpPr>
            <a:spLocks noChangeArrowheads="1"/>
          </p:cNvSpPr>
          <p:nvPr userDrawn="1"/>
        </p:nvSpPr>
        <p:spPr bwMode="auto">
          <a:xfrm>
            <a:off x="2552700" y="6480174"/>
            <a:ext cx="3695699" cy="141064"/>
          </a:xfrm>
          <a:prstGeom prst="rect">
            <a:avLst/>
          </a:prstGeom>
          <a:solidFill>
            <a:schemeClr val="bg1"/>
          </a:solidFill>
          <a:ln w="9525">
            <a:noFill/>
            <a:miter lim="800000"/>
            <a:headEnd/>
            <a:tailEnd/>
          </a:ln>
        </p:spPr>
        <p:txBody>
          <a:bodyPr wrap="square" lIns="0" tIns="0" rIns="0" bIns="0">
            <a:prstTxWarp prst="textNoShape">
              <a:avLst/>
            </a:prstTxWarp>
            <a:spAutoFit/>
          </a:bodyPr>
          <a:lstStyle/>
          <a:p>
            <a:pPr defTabSz="914400" eaLnBrk="0" fontAlgn="base" hangingPunct="0">
              <a:lnSpc>
                <a:spcPct val="80000"/>
              </a:lnSpc>
              <a:spcBef>
                <a:spcPct val="0"/>
              </a:spcBef>
              <a:spcAft>
                <a:spcPct val="0"/>
              </a:spcAft>
              <a:defRPr/>
            </a:pPr>
            <a:r>
              <a:rPr lang="en-US" sz="1100" dirty="0" smtClean="0">
                <a:solidFill>
                  <a:srgbClr val="000000"/>
                </a:solidFill>
                <a:ea typeface="ＭＳ Ｐゴシック" charset="-128"/>
                <a:cs typeface="ＭＳ Ｐゴシック" charset="-128"/>
              </a:rPr>
              <a:t>        Volker</a:t>
            </a:r>
            <a:r>
              <a:rPr lang="en-US" sz="1100" baseline="0" dirty="0" smtClean="0">
                <a:solidFill>
                  <a:srgbClr val="000000"/>
                </a:solidFill>
                <a:ea typeface="ＭＳ Ｐゴシック" charset="-128"/>
                <a:cs typeface="ＭＳ Ｐゴシック" charset="-128"/>
              </a:rPr>
              <a:t> </a:t>
            </a:r>
            <a:r>
              <a:rPr lang="en-US" sz="1100" dirty="0" smtClean="0">
                <a:solidFill>
                  <a:srgbClr val="000000"/>
                </a:solidFill>
                <a:ea typeface="ＭＳ Ｐゴシック" charset="-128"/>
                <a:cs typeface="ＭＳ Ｐゴシック" charset="-128"/>
              </a:rPr>
              <a:t>D.</a:t>
            </a:r>
            <a:r>
              <a:rPr lang="en-US" sz="1100" baseline="0" dirty="0" smtClean="0">
                <a:solidFill>
                  <a:srgbClr val="000000"/>
                </a:solidFill>
                <a:ea typeface="ＭＳ Ｐゴシック" charset="-128"/>
                <a:cs typeface="ＭＳ Ｐゴシック" charset="-128"/>
              </a:rPr>
              <a:t> Burkert   </a:t>
            </a:r>
            <a:r>
              <a:rPr lang="en-US" sz="1100" dirty="0" smtClean="0">
                <a:solidFill>
                  <a:srgbClr val="000000"/>
                </a:solidFill>
                <a:ea typeface="ＭＳ Ｐゴシック" charset="-128"/>
                <a:cs typeface="ＭＳ Ｐゴシック" charset="-128"/>
              </a:rPr>
              <a:t>SPIN</a:t>
            </a:r>
            <a:r>
              <a:rPr lang="en-US" sz="1100" baseline="0" dirty="0" smtClean="0">
                <a:solidFill>
                  <a:srgbClr val="000000"/>
                </a:solidFill>
                <a:ea typeface="ＭＳ Ｐゴシック" charset="-128"/>
                <a:cs typeface="ＭＳ Ｐゴシック" charset="-128"/>
              </a:rPr>
              <a:t> 2016, September 25-30</a:t>
            </a:r>
            <a:r>
              <a:rPr lang="en-US" sz="1100" dirty="0" smtClean="0">
                <a:solidFill>
                  <a:srgbClr val="000000"/>
                </a:solidFill>
                <a:ea typeface="ＭＳ Ｐゴシック" charset="-128"/>
                <a:cs typeface="ＭＳ Ｐゴシック" charset="-128"/>
              </a:rPr>
              <a:t> </a:t>
            </a:r>
            <a:endParaRPr lang="en-US" sz="1100" dirty="0">
              <a:solidFill>
                <a:srgbClr val="000000"/>
              </a:solidFill>
              <a:ea typeface="ＭＳ Ｐゴシック" charset="-128"/>
              <a:cs typeface="ＭＳ Ｐゴシック" charset="-128"/>
            </a:endParaRPr>
          </a:p>
        </p:txBody>
      </p:sp>
      <p:pic>
        <p:nvPicPr>
          <p:cNvPr id="1031" name="Picture 9"/>
          <p:cNvPicPr>
            <a:picLocks noChangeAspect="1" noChangeArrowheads="1"/>
          </p:cNvPicPr>
          <p:nvPr userDrawn="1"/>
        </p:nvPicPr>
        <p:blipFill>
          <a:blip r:embed="rId6"/>
          <a:srcRect/>
          <a:stretch>
            <a:fillRect/>
          </a:stretch>
        </p:blipFill>
        <p:spPr bwMode="auto">
          <a:xfrm>
            <a:off x="7339013" y="6327775"/>
            <a:ext cx="1612900" cy="536575"/>
          </a:xfrm>
          <a:prstGeom prst="rect">
            <a:avLst/>
          </a:prstGeom>
          <a:noFill/>
          <a:ln w="9525">
            <a:noFill/>
            <a:miter lim="800000"/>
            <a:headEnd/>
            <a:tailEnd/>
          </a:ln>
        </p:spPr>
      </p:pic>
      <p:sp>
        <p:nvSpPr>
          <p:cNvPr id="792586" name="Rectangle 10"/>
          <p:cNvSpPr>
            <a:spLocks noChangeArrowheads="1"/>
          </p:cNvSpPr>
          <p:nvPr userDrawn="1"/>
        </p:nvSpPr>
        <p:spPr bwMode="auto">
          <a:xfrm>
            <a:off x="6615113" y="6434138"/>
            <a:ext cx="633507" cy="230832"/>
          </a:xfrm>
          <a:prstGeom prst="rect">
            <a:avLst/>
          </a:prstGeom>
          <a:noFill/>
          <a:ln w="9525">
            <a:noFill/>
            <a:miter lim="800000"/>
            <a:headEnd/>
            <a:tailEnd/>
          </a:ln>
          <a:effectLst/>
        </p:spPr>
        <p:txBody>
          <a:bodyPr wrap="none">
            <a:prstTxWarp prst="textNoShape">
              <a:avLst/>
            </a:prstTxWarp>
            <a:spAutoFit/>
          </a:bodyPr>
          <a:lstStyle/>
          <a:p>
            <a:pPr defTabSz="914400" eaLnBrk="0" fontAlgn="base" hangingPunct="0">
              <a:spcBef>
                <a:spcPct val="0"/>
              </a:spcBef>
              <a:spcAft>
                <a:spcPct val="0"/>
              </a:spcAft>
              <a:defRPr/>
            </a:pPr>
            <a:r>
              <a:rPr lang="en-US" sz="900" dirty="0">
                <a:solidFill>
                  <a:srgbClr val="FFFFFF"/>
                </a:solidFill>
                <a:ea typeface="ＭＳ Ｐゴシック" pitchFamily="35" charset="-128"/>
                <a:cs typeface="ＭＳ Ｐゴシック" pitchFamily="35" charset="-128"/>
              </a:rPr>
              <a:t>Page </a:t>
            </a:r>
            <a:fld id="{F71E418F-05F8-5B44-A2D5-7D3A08B29BDB}" type="slidenum">
              <a:rPr lang="en-US" sz="900" smtClean="0">
                <a:solidFill>
                  <a:srgbClr val="FFFFFF"/>
                </a:solidFill>
                <a:ea typeface="ＭＳ Ｐゴシック" pitchFamily="35" charset="-128"/>
                <a:cs typeface="ＭＳ Ｐゴシック" pitchFamily="35" charset="-128"/>
              </a:rPr>
              <a:pPr defTabSz="914400" eaLnBrk="0" fontAlgn="base" hangingPunct="0">
                <a:spcBef>
                  <a:spcPct val="0"/>
                </a:spcBef>
                <a:spcAft>
                  <a:spcPct val="0"/>
                </a:spcAft>
                <a:defRPr/>
              </a:pPr>
              <a:t>‹#›</a:t>
            </a:fld>
            <a:endParaRPr lang="en-US" sz="900" dirty="0">
              <a:solidFill>
                <a:srgbClr val="FFFFFF"/>
              </a:solidFill>
              <a:ea typeface="ＭＳ Ｐゴシック" pitchFamily="35" charset="-128"/>
              <a:cs typeface="ＭＳ Ｐゴシック" pitchFamily="35" charset="-128"/>
            </a:endParaRPr>
          </a:p>
        </p:txBody>
      </p:sp>
      <p:pic>
        <p:nvPicPr>
          <p:cNvPr id="1033" name="Picture 13"/>
          <p:cNvPicPr>
            <a:picLocks noChangeAspect="1" noChangeArrowheads="1"/>
          </p:cNvPicPr>
          <p:nvPr userDrawn="1"/>
        </p:nvPicPr>
        <p:blipFill>
          <a:blip r:embed="rId7"/>
          <a:srcRect/>
          <a:stretch>
            <a:fillRect/>
          </a:stretch>
        </p:blipFill>
        <p:spPr bwMode="auto">
          <a:xfrm>
            <a:off x="1020763" y="6400800"/>
            <a:ext cx="800100" cy="4572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61" r:id="rId1"/>
    <p:sldLayoutId id="2147483663" r:id="rId2"/>
    <p:sldLayoutId id="2147483664" r:id="rId3"/>
    <p:sldLayoutId id="2147483662" r:id="rId4"/>
  </p:sldLayoutIdLst>
  <p:timing>
    <p:tnLst>
      <p:par>
        <p:cTn id="1" dur="indefinite" restart="never" nodeType="tmRoot"/>
      </p:par>
    </p:tnLst>
  </p:timing>
  <p:hf sldNum="0" hdr="0" ftr="0"/>
  <p:txStyles>
    <p:titleStyle>
      <a:lvl1pPr algn="ctr" rtl="0" eaLnBrk="0" fontAlgn="base" hangingPunct="0">
        <a:spcBef>
          <a:spcPct val="0"/>
        </a:spcBef>
        <a:spcAft>
          <a:spcPct val="0"/>
        </a:spcAft>
        <a:defRPr sz="3600" b="1">
          <a:solidFill>
            <a:srgbClr val="333399"/>
          </a:solidFill>
          <a:latin typeface="Calibri"/>
          <a:ea typeface="ＭＳ Ｐゴシック" pitchFamily="-111" charset="-128"/>
          <a:cs typeface="Calibri"/>
        </a:defRPr>
      </a:lvl1pPr>
      <a:lvl2pPr algn="ctr" rtl="0" eaLnBrk="0" fontAlgn="base" hangingPunct="0">
        <a:spcBef>
          <a:spcPct val="0"/>
        </a:spcBef>
        <a:spcAft>
          <a:spcPct val="0"/>
        </a:spcAft>
        <a:defRPr sz="3200" b="1">
          <a:solidFill>
            <a:srgbClr val="333399"/>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3200" b="1">
          <a:solidFill>
            <a:srgbClr val="333399"/>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3200" b="1">
          <a:solidFill>
            <a:srgbClr val="333399"/>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3200" b="1">
          <a:solidFill>
            <a:srgbClr val="333399"/>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3200" b="1">
          <a:solidFill>
            <a:srgbClr val="333399"/>
          </a:solidFill>
          <a:latin typeface="Arial" charset="0"/>
        </a:defRPr>
      </a:lvl6pPr>
      <a:lvl7pPr marL="914400" algn="ctr" rtl="0" fontAlgn="base">
        <a:spcBef>
          <a:spcPct val="0"/>
        </a:spcBef>
        <a:spcAft>
          <a:spcPct val="0"/>
        </a:spcAft>
        <a:defRPr sz="3200" b="1">
          <a:solidFill>
            <a:srgbClr val="333399"/>
          </a:solidFill>
          <a:latin typeface="Arial" charset="0"/>
        </a:defRPr>
      </a:lvl7pPr>
      <a:lvl8pPr marL="1371600" algn="ctr" rtl="0" fontAlgn="base">
        <a:spcBef>
          <a:spcPct val="0"/>
        </a:spcBef>
        <a:spcAft>
          <a:spcPct val="0"/>
        </a:spcAft>
        <a:defRPr sz="3200" b="1">
          <a:solidFill>
            <a:srgbClr val="333399"/>
          </a:solidFill>
          <a:latin typeface="Arial" charset="0"/>
        </a:defRPr>
      </a:lvl8pPr>
      <a:lvl9pPr marL="1828800" algn="ctr" rtl="0" fontAlgn="base">
        <a:spcBef>
          <a:spcPct val="0"/>
        </a:spcBef>
        <a:spcAft>
          <a:spcPct val="0"/>
        </a:spcAft>
        <a:defRPr sz="3200" b="1">
          <a:solidFill>
            <a:srgbClr val="333399"/>
          </a:solidFill>
          <a:latin typeface="Arial" charset="0"/>
        </a:defRPr>
      </a:lvl9pPr>
    </p:titleStyle>
    <p:bodyStyle>
      <a:lvl1pPr marL="228600" indent="-228600" algn="l" rtl="0" eaLnBrk="0" fontAlgn="base" hangingPunct="0">
        <a:spcBef>
          <a:spcPct val="20000"/>
        </a:spcBef>
        <a:spcAft>
          <a:spcPct val="0"/>
        </a:spcAft>
        <a:buChar char="•"/>
        <a:defRPr sz="2400">
          <a:solidFill>
            <a:srgbClr val="000090"/>
          </a:solidFill>
          <a:latin typeface="Calibri"/>
          <a:ea typeface="ＭＳ Ｐゴシック" pitchFamily="-111" charset="-128"/>
          <a:cs typeface="Calibri"/>
        </a:defRPr>
      </a:lvl1pPr>
      <a:lvl2pPr marL="576263" indent="-233363" algn="l" rtl="0" eaLnBrk="0" fontAlgn="base" hangingPunct="0">
        <a:spcBef>
          <a:spcPct val="20000"/>
        </a:spcBef>
        <a:spcAft>
          <a:spcPct val="0"/>
        </a:spcAft>
        <a:buChar char="–"/>
        <a:defRPr sz="2400">
          <a:solidFill>
            <a:srgbClr val="000090"/>
          </a:solidFill>
          <a:latin typeface="Calibri"/>
          <a:ea typeface="ＭＳ Ｐゴシック" pitchFamily="-111" charset="-128"/>
          <a:cs typeface="Calibri"/>
        </a:defRPr>
      </a:lvl2pPr>
      <a:lvl3pPr marL="919163" indent="-228600" algn="l" rtl="0" eaLnBrk="0" fontAlgn="base" hangingPunct="0">
        <a:spcBef>
          <a:spcPct val="20000"/>
        </a:spcBef>
        <a:spcAft>
          <a:spcPct val="0"/>
        </a:spcAft>
        <a:buChar char="•"/>
        <a:defRPr sz="2000">
          <a:solidFill>
            <a:srgbClr val="000090"/>
          </a:solidFill>
          <a:latin typeface="Calibri"/>
          <a:ea typeface="ＭＳ Ｐゴシック" pitchFamily="-111" charset="-128"/>
          <a:cs typeface="Calibri"/>
        </a:defRPr>
      </a:lvl3pPr>
      <a:lvl4pPr marL="1262063" indent="-228600" algn="l" rtl="0" eaLnBrk="0" fontAlgn="base" hangingPunct="0">
        <a:spcBef>
          <a:spcPct val="20000"/>
        </a:spcBef>
        <a:spcAft>
          <a:spcPct val="0"/>
        </a:spcAft>
        <a:buChar char="–"/>
        <a:defRPr sz="2000">
          <a:solidFill>
            <a:srgbClr val="000090"/>
          </a:solidFill>
          <a:latin typeface="Calibri"/>
          <a:ea typeface="ＭＳ Ｐゴシック" pitchFamily="-111" charset="-128"/>
          <a:cs typeface="Calibri"/>
        </a:defRPr>
      </a:lvl4pPr>
      <a:lvl5pPr marL="1604963" indent="-228600" algn="l" rtl="0" eaLnBrk="0" fontAlgn="base" hangingPunct="0">
        <a:spcBef>
          <a:spcPct val="20000"/>
        </a:spcBef>
        <a:spcAft>
          <a:spcPct val="0"/>
        </a:spcAft>
        <a:buChar char="»"/>
        <a:defRPr sz="2000">
          <a:solidFill>
            <a:srgbClr val="000090"/>
          </a:solidFill>
          <a:latin typeface="Calibri"/>
          <a:ea typeface="ＭＳ Ｐゴシック" pitchFamily="-111" charset="-128"/>
          <a:cs typeface="Calibri"/>
        </a:defRPr>
      </a:lvl5pPr>
      <a:lvl6pPr marL="2062163" indent="-228600" algn="l" rtl="0" fontAlgn="base">
        <a:spcBef>
          <a:spcPct val="20000"/>
        </a:spcBef>
        <a:spcAft>
          <a:spcPct val="0"/>
        </a:spcAft>
        <a:buChar char="»"/>
        <a:defRPr sz="2000" b="1">
          <a:solidFill>
            <a:schemeClr val="tx1"/>
          </a:solidFill>
          <a:latin typeface="+mn-lt"/>
        </a:defRPr>
      </a:lvl6pPr>
      <a:lvl7pPr marL="2519363" indent="-228600" algn="l" rtl="0" fontAlgn="base">
        <a:spcBef>
          <a:spcPct val="20000"/>
        </a:spcBef>
        <a:spcAft>
          <a:spcPct val="0"/>
        </a:spcAft>
        <a:buChar char="»"/>
        <a:defRPr sz="2000" b="1">
          <a:solidFill>
            <a:schemeClr val="tx1"/>
          </a:solidFill>
          <a:latin typeface="+mn-lt"/>
        </a:defRPr>
      </a:lvl7pPr>
      <a:lvl8pPr marL="2976563" indent="-228600" algn="l" rtl="0" fontAlgn="base">
        <a:spcBef>
          <a:spcPct val="20000"/>
        </a:spcBef>
        <a:spcAft>
          <a:spcPct val="0"/>
        </a:spcAft>
        <a:buChar char="»"/>
        <a:defRPr sz="2000" b="1">
          <a:solidFill>
            <a:schemeClr val="tx1"/>
          </a:solidFill>
          <a:latin typeface="+mn-lt"/>
        </a:defRPr>
      </a:lvl8pPr>
      <a:lvl9pPr marL="3433763" indent="-228600" algn="l" rtl="0" fontAlgn="base">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p:bg>
      <p:bgRef idx="1001">
        <a:schemeClr val="bg1"/>
      </p:bgRef>
    </p:bg>
    <p:spTree>
      <p:nvGrpSpPr>
        <p:cNvPr id="1" name=""/>
        <p:cNvGrpSpPr/>
        <p:nvPr/>
      </p:nvGrpSpPr>
      <p:grpSpPr>
        <a:xfrm>
          <a:off x="0" y="0"/>
          <a:ext cx="0" cy="0"/>
          <a:chOff x="0" y="0"/>
          <a:chExt cx="0" cy="0"/>
        </a:xfrm>
      </p:grpSpPr>
      <p:sp>
        <p:nvSpPr>
          <p:cNvPr id="14" name="TextBox 13"/>
          <p:cNvSpPr txBox="1"/>
          <p:nvPr userDrawn="1"/>
        </p:nvSpPr>
        <p:spPr>
          <a:xfrm>
            <a:off x="0" y="-1"/>
            <a:ext cx="9144000" cy="6400800"/>
          </a:xfrm>
          <a:prstGeom prst="rect">
            <a:avLst/>
          </a:prstGeom>
          <a:gradFill>
            <a:gsLst>
              <a:gs pos="0">
                <a:schemeClr val="bg2">
                  <a:tint val="40000"/>
                  <a:satMod val="350000"/>
                </a:schemeClr>
              </a:gs>
              <a:gs pos="40000">
                <a:schemeClr val="bg2">
                  <a:tint val="45000"/>
                  <a:shade val="99000"/>
                  <a:satMod val="350000"/>
                </a:schemeClr>
              </a:gs>
              <a:gs pos="100000">
                <a:schemeClr val="bg2">
                  <a:shade val="20000"/>
                  <a:satMod val="255000"/>
                </a:schemeClr>
              </a:gs>
            </a:gsLst>
            <a:path path="circle">
              <a:fillToRect l="50000" t="-80000" r="50000" b="180000"/>
            </a:path>
          </a:gradFill>
        </p:spPr>
        <p:txBody>
          <a:bodyPr wrap="square" rtlCol="0">
            <a:spAutoFit/>
          </a:bodyPr>
          <a:lstStyle/>
          <a:p>
            <a:pPr algn="ctr" defTabSz="914400"/>
            <a:endParaRPr lang="en-US" sz="3200" b="1" dirty="0">
              <a:solidFill>
                <a:srgbClr val="002060"/>
              </a:solidFill>
              <a:latin typeface="Arial" pitchFamily="34" charset="0"/>
              <a:cs typeface="Arial" pitchFamily="34" charset="0"/>
            </a:endParaRPr>
          </a:p>
        </p:txBody>
      </p:sp>
      <p:sp>
        <p:nvSpPr>
          <p:cNvPr id="2" name="Title Placeholder 1"/>
          <p:cNvSpPr>
            <a:spLocks noGrp="1"/>
          </p:cNvSpPr>
          <p:nvPr>
            <p:ph type="title"/>
          </p:nvPr>
        </p:nvSpPr>
        <p:spPr>
          <a:xfrm>
            <a:off x="457200" y="0"/>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5240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Line 10"/>
          <p:cNvSpPr>
            <a:spLocks noChangeShapeType="1"/>
          </p:cNvSpPr>
          <p:nvPr userDrawn="1"/>
        </p:nvSpPr>
        <p:spPr bwMode="auto">
          <a:xfrm>
            <a:off x="0" y="914400"/>
            <a:ext cx="9144000" cy="0"/>
          </a:xfrm>
          <a:prstGeom prst="line">
            <a:avLst/>
          </a:prstGeom>
          <a:noFill/>
          <a:ln w="63500">
            <a:solidFill>
              <a:srgbClr val="C0C0C0"/>
            </a:solidFill>
            <a:round/>
            <a:headEnd/>
            <a:tailEnd/>
          </a:ln>
          <a:effectLst/>
        </p:spPr>
        <p:txBody>
          <a:bodyPr/>
          <a:lstStyle/>
          <a:p>
            <a:pPr defTabSz="914400" eaLnBrk="0" fontAlgn="base" hangingPunct="0">
              <a:spcBef>
                <a:spcPct val="0"/>
              </a:spcBef>
              <a:spcAft>
                <a:spcPct val="0"/>
              </a:spcAft>
              <a:defRPr/>
            </a:pPr>
            <a:endParaRPr lang="en-US" sz="2400">
              <a:solidFill>
                <a:srgbClr val="000000"/>
              </a:solidFill>
            </a:endParaRPr>
          </a:p>
        </p:txBody>
      </p:sp>
      <p:sp>
        <p:nvSpPr>
          <p:cNvPr id="12" name="Date Placeholder 1"/>
          <p:cNvSpPr>
            <a:spLocks noGrp="1"/>
          </p:cNvSpPr>
          <p:nvPr>
            <p:ph type="dt" sz="half" idx="2"/>
          </p:nvPr>
        </p:nvSpPr>
        <p:spPr>
          <a:xfrm>
            <a:off x="479096" y="6492875"/>
            <a:ext cx="801776" cy="365125"/>
          </a:xfrm>
          <a:prstGeom prst="rect">
            <a:avLst/>
          </a:prstGeom>
        </p:spPr>
        <p:txBody>
          <a:bodyPr/>
          <a:lstStyle>
            <a:lvl1pPr>
              <a:defRPr sz="1400"/>
            </a:lvl1pPr>
          </a:lstStyle>
          <a:p>
            <a:endParaRPr lang="en-US" dirty="0">
              <a:solidFill>
                <a:prstClr val="black"/>
              </a:solidFill>
            </a:endParaRPr>
          </a:p>
        </p:txBody>
      </p:sp>
      <p:sp>
        <p:nvSpPr>
          <p:cNvPr id="15" name="Footer Placeholder 2"/>
          <p:cNvSpPr>
            <a:spLocks noGrp="1"/>
          </p:cNvSpPr>
          <p:nvPr>
            <p:ph type="ftr" sz="quarter" idx="3"/>
          </p:nvPr>
        </p:nvSpPr>
        <p:spPr>
          <a:xfrm>
            <a:off x="3010601" y="6492875"/>
            <a:ext cx="3625139" cy="365125"/>
          </a:xfrm>
          <a:prstGeom prst="rect">
            <a:avLst/>
          </a:prstGeom>
        </p:spPr>
        <p:txBody>
          <a:bodyPr/>
          <a:lstStyle>
            <a:lvl1pPr>
              <a:defRPr sz="1400"/>
            </a:lvl1pPr>
          </a:lstStyle>
          <a:p>
            <a:endParaRPr lang="en-US" dirty="0">
              <a:solidFill>
                <a:prstClr val="black"/>
              </a:solidFill>
            </a:endParaRPr>
          </a:p>
        </p:txBody>
      </p:sp>
      <p:sp>
        <p:nvSpPr>
          <p:cNvPr id="16" name="Slide Number Placeholder 3"/>
          <p:cNvSpPr>
            <a:spLocks noGrp="1"/>
          </p:cNvSpPr>
          <p:nvPr>
            <p:ph type="sldNum" sz="quarter" idx="4"/>
          </p:nvPr>
        </p:nvSpPr>
        <p:spPr>
          <a:xfrm>
            <a:off x="7834116" y="6492875"/>
            <a:ext cx="584643" cy="365125"/>
          </a:xfrm>
          <a:prstGeom prst="rect">
            <a:avLst/>
          </a:prstGeom>
        </p:spPr>
        <p:txBody>
          <a:bodyPr/>
          <a:lstStyle>
            <a:lvl1pPr>
              <a:defRPr sz="1400"/>
            </a:lvl1pPr>
          </a:lstStyle>
          <a:p>
            <a:fld id="{9E041EDE-50F2-FD49-B156-DFB8E5BC9437}" type="slidenum">
              <a:rPr lang="en-US" smtClean="0">
                <a:solidFill>
                  <a:prstClr val="black"/>
                </a:solidFill>
              </a:rPr>
              <a:pPr/>
              <a:t>‹#›</a:t>
            </a:fld>
            <a:endParaRPr lang="en-US" dirty="0">
              <a:solidFill>
                <a:prstClr val="black"/>
              </a:solidFill>
            </a:endParaRPr>
          </a:p>
        </p:txBody>
      </p:sp>
    </p:spTree>
  </p:cSld>
  <p:clrMap bg1="lt1" tx1="dk1" bg2="lt2" tx2="dk2" accent1="accent1" accent2="accent2" accent3="accent3" accent4="accent4" accent5="accent5" accent6="accent6" hlink="hlink" folHlink="folHlink"/>
  <p:timing>
    <p:tnLst>
      <p:par>
        <p:cTn id="1" dur="indefinite" restart="never" nodeType="tmRoot"/>
      </p:par>
    </p:tnLst>
  </p:timing>
  <p:hf sldNum="0" hdr="0" ft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xml"/><Relationship Id="rId3"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5" Type="http://schemas.openxmlformats.org/officeDocument/2006/relationships/image" Target="../media/image24.png"/><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6.emf"/><Relationship Id="rId4" Type="http://schemas.openxmlformats.org/officeDocument/2006/relationships/image" Target="../media/image27.emf"/><Relationship Id="rId5" Type="http://schemas.openxmlformats.org/officeDocument/2006/relationships/image" Target="../media/image12.emf"/><Relationship Id="rId6" Type="http://schemas.openxmlformats.org/officeDocument/2006/relationships/image" Target="../media/image28.png"/><Relationship Id="rId1" Type="http://schemas.openxmlformats.org/officeDocument/2006/relationships/slideLayout" Target="../slideLayouts/slideLayout2.xml"/><Relationship Id="rId2" Type="http://schemas.openxmlformats.org/officeDocument/2006/relationships/image" Target="../media/image25.em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 Id="rId3"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5" Type="http://schemas.openxmlformats.org/officeDocument/2006/relationships/image" Target="../media/image34.png"/><Relationship Id="rId6" Type="http://schemas.openxmlformats.org/officeDocument/2006/relationships/image" Target="../media/image35.png"/><Relationship Id="rId1" Type="http://schemas.openxmlformats.org/officeDocument/2006/relationships/slideLayout" Target="../slideLayouts/slideLayout1.xml"/><Relationship Id="rId2"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png"/><Relationship Id="rId5" Type="http://schemas.openxmlformats.org/officeDocument/2006/relationships/image" Target="../media/image38.png"/><Relationship Id="rId6" Type="http://schemas.openxmlformats.org/officeDocument/2006/relationships/image" Target="../media/image39.png"/><Relationship Id="rId7" Type="http://schemas.openxmlformats.org/officeDocument/2006/relationships/image" Target="../media/image40.png"/><Relationship Id="rId8" Type="http://schemas.openxmlformats.org/officeDocument/2006/relationships/image" Target="../media/image41.png"/><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png"/><Relationship Id="rId3" Type="http://schemas.openxmlformats.org/officeDocument/2006/relationships/image" Target="../media/image43.wmf"/></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46.png"/><Relationship Id="rId5" Type="http://schemas.openxmlformats.org/officeDocument/2006/relationships/image" Target="../media/image47.png"/><Relationship Id="rId6" Type="http://schemas.openxmlformats.org/officeDocument/2006/relationships/image" Target="../media/image48.png"/><Relationship Id="rId1" Type="http://schemas.openxmlformats.org/officeDocument/2006/relationships/slideLayout" Target="../slideLayouts/slideLayout1.xml"/><Relationship Id="rId2" Type="http://schemas.openxmlformats.org/officeDocument/2006/relationships/image" Target="../media/image4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9.emf"/><Relationship Id="rId3" Type="http://schemas.openxmlformats.org/officeDocument/2006/relationships/image" Target="../media/image50.jpeg"/></Relationships>
</file>

<file path=ppt/slides/_rels/slide19.xml.rels><?xml version="1.0" encoding="UTF-8" standalone="yes"?>
<Relationships xmlns="http://schemas.openxmlformats.org/package/2006/relationships"><Relationship Id="rId3" Type="http://schemas.openxmlformats.org/officeDocument/2006/relationships/image" Target="../media/image52.emf"/><Relationship Id="rId4" Type="http://schemas.openxmlformats.org/officeDocument/2006/relationships/image" Target="../media/image53.emf"/><Relationship Id="rId5" Type="http://schemas.openxmlformats.org/officeDocument/2006/relationships/image" Target="../media/image54.emf"/><Relationship Id="rId1" Type="http://schemas.openxmlformats.org/officeDocument/2006/relationships/slideLayout" Target="../slideLayouts/slideLayout1.xml"/><Relationship Id="rId2" Type="http://schemas.openxmlformats.org/officeDocument/2006/relationships/image" Target="../media/image51.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5.wmf"/><Relationship Id="rId5" Type="http://schemas.openxmlformats.org/officeDocument/2006/relationships/image" Target="../media/image6.png"/><Relationship Id="rId6" Type="http://schemas.openxmlformats.org/officeDocument/2006/relationships/image" Target="../media/image7.png"/><Relationship Id="rId1" Type="http://schemas.openxmlformats.org/officeDocument/2006/relationships/slideLayout" Target="../slideLayouts/slideLayout4.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0.jpeg"/></Relationships>
</file>

<file path=ppt/slides/_rels/slide21.xml.rels><?xml version="1.0" encoding="UTF-8" standalone="yes"?>
<Relationships xmlns="http://schemas.openxmlformats.org/package/2006/relationships"><Relationship Id="rId3" Type="http://schemas.openxmlformats.org/officeDocument/2006/relationships/image" Target="../media/image55.png"/><Relationship Id="rId4" Type="http://schemas.openxmlformats.org/officeDocument/2006/relationships/image" Target="../media/image50.jpeg"/><Relationship Id="rId5" Type="http://schemas.openxmlformats.org/officeDocument/2006/relationships/image" Target="../media/image56.png"/><Relationship Id="rId6" Type="http://schemas.openxmlformats.org/officeDocument/2006/relationships/image" Target="../media/image57.png"/><Relationship Id="rId1" Type="http://schemas.openxmlformats.org/officeDocument/2006/relationships/slideLayout" Target="../slideLayouts/slideLayout1.xml"/><Relationship Id="rId2" Type="http://schemas.openxmlformats.org/officeDocument/2006/relationships/notesSlide" Target="../notesSlides/notesSlide9.xml"/></Relationships>
</file>

<file path=ppt/slides/_rels/slide22.xml.rels><?xml version="1.0" encoding="UTF-8" standalone="yes"?>
<Relationships xmlns="http://schemas.openxmlformats.org/package/2006/relationships"><Relationship Id="rId3" Type="http://schemas.openxmlformats.org/officeDocument/2006/relationships/image" Target="../media/image59.png"/><Relationship Id="rId4" Type="http://schemas.openxmlformats.org/officeDocument/2006/relationships/image" Target="../media/image50.jpeg"/><Relationship Id="rId5" Type="http://schemas.openxmlformats.org/officeDocument/2006/relationships/image" Target="../media/image60.png"/><Relationship Id="rId1" Type="http://schemas.openxmlformats.org/officeDocument/2006/relationships/slideLayout" Target="../slideLayouts/slideLayout1.xml"/><Relationship Id="rId2" Type="http://schemas.openxmlformats.org/officeDocument/2006/relationships/image" Target="../media/image5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0.jpeg"/></Relationships>
</file>

<file path=ppt/slides/_rels/slide24.xml.rels><?xml version="1.0" encoding="UTF-8" standalone="yes"?>
<Relationships xmlns="http://schemas.openxmlformats.org/package/2006/relationships"><Relationship Id="rId3" Type="http://schemas.openxmlformats.org/officeDocument/2006/relationships/image" Target="../media/image62.png"/><Relationship Id="rId4" Type="http://schemas.openxmlformats.org/officeDocument/2006/relationships/image" Target="../media/image63.png"/><Relationship Id="rId5" Type="http://schemas.openxmlformats.org/officeDocument/2006/relationships/image" Target="../media/image64.png"/><Relationship Id="rId1" Type="http://schemas.openxmlformats.org/officeDocument/2006/relationships/slideLayout" Target="../slideLayouts/slideLayout1.xml"/><Relationship Id="rId2" Type="http://schemas.openxmlformats.org/officeDocument/2006/relationships/image" Target="../media/image6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5.png"/><Relationship Id="rId3" Type="http://schemas.openxmlformats.org/officeDocument/2006/relationships/image" Target="../media/image6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49.emf"/></Relationships>
</file>

<file path=ppt/slides/_rels/slide27.xml.rels><?xml version="1.0" encoding="UTF-8" standalone="yes"?>
<Relationships xmlns="http://schemas.openxmlformats.org/package/2006/relationships"><Relationship Id="rId3" Type="http://schemas.openxmlformats.org/officeDocument/2006/relationships/image" Target="../media/image67.png"/><Relationship Id="rId4" Type="http://schemas.openxmlformats.org/officeDocument/2006/relationships/image" Target="../media/image68.jpeg"/><Relationship Id="rId1" Type="http://schemas.openxmlformats.org/officeDocument/2006/relationships/tags" Target="../tags/tag2.xml"/><Relationship Id="rId2"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11.xml"/><Relationship Id="rId4" Type="http://schemas.openxmlformats.org/officeDocument/2006/relationships/image" Target="../media/image69.png"/><Relationship Id="rId1" Type="http://schemas.openxmlformats.org/officeDocument/2006/relationships/tags" Target="../tags/tag3.xml"/><Relationship Id="rId2"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12.xml"/><Relationship Id="rId4" Type="http://schemas.openxmlformats.org/officeDocument/2006/relationships/image" Target="../media/image70.png"/><Relationship Id="rId1" Type="http://schemas.openxmlformats.org/officeDocument/2006/relationships/tags" Target="../tags/tag4.xml"/><Relationship Id="rId2"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11.png"/><Relationship Id="rId6" Type="http://schemas.openxmlformats.org/officeDocument/2006/relationships/image" Target="../media/image12.emf"/><Relationship Id="rId1" Type="http://schemas.openxmlformats.org/officeDocument/2006/relationships/slideLayout" Target="../slideLayouts/slideLayout1.xml"/><Relationship Id="rId2" Type="http://schemas.openxmlformats.org/officeDocument/2006/relationships/image" Target="../media/image8.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1.em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2.png"/><Relationship Id="rId3" Type="http://schemas.openxmlformats.org/officeDocument/2006/relationships/image" Target="../media/image73.png"/></Relationships>
</file>

<file path=ppt/slides/_rels/slide32.xml.rels><?xml version="1.0" encoding="UTF-8" standalone="yes"?>
<Relationships xmlns="http://schemas.openxmlformats.org/package/2006/relationships"><Relationship Id="rId3" Type="http://schemas.openxmlformats.org/officeDocument/2006/relationships/image" Target="../media/image74.emf"/><Relationship Id="rId4" Type="http://schemas.openxmlformats.org/officeDocument/2006/relationships/image" Target="../media/image75.png"/><Relationship Id="rId1" Type="http://schemas.openxmlformats.org/officeDocument/2006/relationships/slideLayout" Target="../slideLayouts/slideLayout4.xml"/><Relationship Id="rId2" Type="http://schemas.openxmlformats.org/officeDocument/2006/relationships/notesSlide" Target="../notesSlides/notesSlide13.xml"/></Relationships>
</file>

<file path=ppt/slides/_rels/slide33.xml.rels><?xml version="1.0" encoding="UTF-8" standalone="yes"?>
<Relationships xmlns="http://schemas.openxmlformats.org/package/2006/relationships"><Relationship Id="rId3" Type="http://schemas.openxmlformats.org/officeDocument/2006/relationships/image" Target="../media/image77.emf"/><Relationship Id="rId4" Type="http://schemas.openxmlformats.org/officeDocument/2006/relationships/image" Target="../media/image78.png"/><Relationship Id="rId1" Type="http://schemas.openxmlformats.org/officeDocument/2006/relationships/slideLayout" Target="../slideLayouts/slideLayout1.xml"/><Relationship Id="rId2" Type="http://schemas.openxmlformats.org/officeDocument/2006/relationships/image" Target="../media/image76.em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9.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0.png"/><Relationship Id="rId3" Type="http://schemas.openxmlformats.org/officeDocument/2006/relationships/image" Target="../media/image81.png"/></Relationships>
</file>

<file path=ppt/slides/_rels/slide36.xml.rels><?xml version="1.0" encoding="UTF-8" standalone="yes"?>
<Relationships xmlns="http://schemas.openxmlformats.org/package/2006/relationships"><Relationship Id="rId3" Type="http://schemas.openxmlformats.org/officeDocument/2006/relationships/image" Target="../media/image83.png"/><Relationship Id="rId4" Type="http://schemas.openxmlformats.org/officeDocument/2006/relationships/image" Target="../media/image84.png"/><Relationship Id="rId1" Type="http://schemas.openxmlformats.org/officeDocument/2006/relationships/slideLayout" Target="../slideLayouts/slideLayout1.xml"/><Relationship Id="rId2" Type="http://schemas.openxmlformats.org/officeDocument/2006/relationships/image" Target="../media/image82.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5.png"/><Relationship Id="rId3" Type="http://schemas.openxmlformats.org/officeDocument/2006/relationships/image" Target="../media/image86.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14.xml"/><Relationship Id="rId4" Type="http://schemas.openxmlformats.org/officeDocument/2006/relationships/image" Target="../media/image87.png"/><Relationship Id="rId5" Type="http://schemas.openxmlformats.org/officeDocument/2006/relationships/image" Target="../media/image86.png"/><Relationship Id="rId1" Type="http://schemas.openxmlformats.org/officeDocument/2006/relationships/tags" Target="../tags/tag5.xml"/><Relationship Id="rId2"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88.png"/><Relationship Id="rId4" Type="http://schemas.openxmlformats.org/officeDocument/2006/relationships/image" Target="../media/image89.png"/><Relationship Id="rId1" Type="http://schemas.openxmlformats.org/officeDocument/2006/relationships/slideLayout" Target="../slideLayouts/slideLayout1.xml"/><Relationship Id="rId2" Type="http://schemas.openxmlformats.org/officeDocument/2006/relationships/notesSlide" Target="../notesSlides/notesSlide1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3.png"/></Relationships>
</file>

<file path=ppt/slides/_rels/slide40.xml.rels><?xml version="1.0" encoding="UTF-8" standalone="yes"?>
<Relationships xmlns="http://schemas.openxmlformats.org/package/2006/relationships"><Relationship Id="rId3" Type="http://schemas.openxmlformats.org/officeDocument/2006/relationships/image" Target="../media/image91.png"/><Relationship Id="rId4" Type="http://schemas.openxmlformats.org/officeDocument/2006/relationships/image" Target="../media/image92.png"/><Relationship Id="rId1" Type="http://schemas.openxmlformats.org/officeDocument/2006/relationships/slideLayout" Target="../slideLayouts/slideLayout2.xml"/><Relationship Id="rId2" Type="http://schemas.openxmlformats.org/officeDocument/2006/relationships/image" Target="../media/image90.png"/></Relationships>
</file>

<file path=ppt/slides/_rels/slide41.xml.rels><?xml version="1.0" encoding="UTF-8" standalone="yes"?>
<Relationships xmlns="http://schemas.openxmlformats.org/package/2006/relationships"><Relationship Id="rId3" Type="http://schemas.openxmlformats.org/officeDocument/2006/relationships/image" Target="../media/image94.gif"/><Relationship Id="rId4" Type="http://schemas.openxmlformats.org/officeDocument/2006/relationships/image" Target="../media/image95.wmf"/><Relationship Id="rId1" Type="http://schemas.openxmlformats.org/officeDocument/2006/relationships/slideLayout" Target="../slideLayouts/slideLayout1.xml"/><Relationship Id="rId2" Type="http://schemas.openxmlformats.org/officeDocument/2006/relationships/image" Target="../media/image93.emf"/></Relationships>
</file>

<file path=ppt/slides/_rels/slide42.xml.rels><?xml version="1.0" encoding="UTF-8" standalone="yes"?>
<Relationships xmlns="http://schemas.openxmlformats.org/package/2006/relationships"><Relationship Id="rId3" Type="http://schemas.openxmlformats.org/officeDocument/2006/relationships/image" Target="../media/image96.png"/><Relationship Id="rId4" Type="http://schemas.openxmlformats.org/officeDocument/2006/relationships/image" Target="../media/image97.png"/><Relationship Id="rId5" Type="http://schemas.openxmlformats.org/officeDocument/2006/relationships/image" Target="../media/image98.png"/><Relationship Id="rId1" Type="http://schemas.openxmlformats.org/officeDocument/2006/relationships/slideLayout" Target="../slideLayouts/slideLayout1.xml"/><Relationship Id="rId2" Type="http://schemas.openxmlformats.org/officeDocument/2006/relationships/notesSlide" Target="../notesSlides/notesSlide1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99.emf"/><Relationship Id="rId4" Type="http://schemas.openxmlformats.org/officeDocument/2006/relationships/image" Target="../media/image100.emf"/><Relationship Id="rId5" Type="http://schemas.openxmlformats.org/officeDocument/2006/relationships/image" Target="../media/image50.jpeg"/><Relationship Id="rId6" Type="http://schemas.openxmlformats.org/officeDocument/2006/relationships/image" Target="../media/image57.png"/><Relationship Id="rId1" Type="http://schemas.openxmlformats.org/officeDocument/2006/relationships/slideLayout" Target="../slideLayouts/slideLayout1.xml"/><Relationship Id="rId2" Type="http://schemas.openxmlformats.org/officeDocument/2006/relationships/notesSlide" Target="../notesSlides/notesSlide17.xml"/></Relationships>
</file>

<file path=ppt/slides/_rels/slide46.xml.rels><?xml version="1.0" encoding="UTF-8" standalone="yes"?>
<Relationships xmlns="http://schemas.openxmlformats.org/package/2006/relationships"><Relationship Id="rId3" Type="http://schemas.openxmlformats.org/officeDocument/2006/relationships/image" Target="../media/image101.wmf"/><Relationship Id="rId4" Type="http://schemas.openxmlformats.org/officeDocument/2006/relationships/image" Target="../media/image50.jpeg"/><Relationship Id="rId5" Type="http://schemas.openxmlformats.org/officeDocument/2006/relationships/image" Target="../media/image102.png"/><Relationship Id="rId6" Type="http://schemas.openxmlformats.org/officeDocument/2006/relationships/image" Target="../media/image103.png"/><Relationship Id="rId1" Type="http://schemas.openxmlformats.org/officeDocument/2006/relationships/tags" Target="../tags/tag6.xml"/><Relationship Id="rId2"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0.jpeg"/></Relationships>
</file>

<file path=ppt/slides/_rels/slide48.xml.rels><?xml version="1.0" encoding="UTF-8" standalone="yes"?>
<Relationships xmlns="http://schemas.openxmlformats.org/package/2006/relationships"><Relationship Id="rId3" Type="http://schemas.openxmlformats.org/officeDocument/2006/relationships/image" Target="../media/image74.emf"/><Relationship Id="rId4" Type="http://schemas.openxmlformats.org/officeDocument/2006/relationships/image" Target="../media/image75.png"/><Relationship Id="rId1" Type="http://schemas.openxmlformats.org/officeDocument/2006/relationships/slideLayout" Target="../slideLayouts/slideLayout4.xml"/><Relationship Id="rId2" Type="http://schemas.openxmlformats.org/officeDocument/2006/relationships/notesSlide" Target="../notesSlides/notesSlide1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4.emf"/><Relationship Id="rId3" Type="http://schemas.openxmlformats.org/officeDocument/2006/relationships/image" Target="../media/image10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4.png"/><Relationship Id="rId3" Type="http://schemas.openxmlformats.org/officeDocument/2006/relationships/image" Target="../media/image15.png"/></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19.xml"/><Relationship Id="rId4" Type="http://schemas.openxmlformats.org/officeDocument/2006/relationships/image" Target="../media/image107.png"/><Relationship Id="rId5" Type="http://schemas.openxmlformats.org/officeDocument/2006/relationships/oleObject" Target="../embeddings/Microsoft_Equation1.bin"/><Relationship Id="rId1" Type="http://schemas.openxmlformats.org/officeDocument/2006/relationships/vmlDrawing" Target="../drawings/vmlDrawing1.vml"/><Relationship Id="rId2"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3.xml"/><Relationship Id="rId4" Type="http://schemas.openxmlformats.org/officeDocument/2006/relationships/image" Target="../media/image17.emf"/><Relationship Id="rId5" Type="http://schemas.openxmlformats.org/officeDocument/2006/relationships/image" Target="../media/image18.emf"/><Relationship Id="rId1" Type="http://schemas.openxmlformats.org/officeDocument/2006/relationships/tags" Target="../tags/tag1.xml"/><Relationship Id="rId2"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0.emf"/><Relationship Id="rId4" Type="http://schemas.openxmlformats.org/officeDocument/2006/relationships/image" Target="../media/image21.emf"/><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 name="TextBox 10"/>
          <p:cNvSpPr txBox="1"/>
          <p:nvPr/>
        </p:nvSpPr>
        <p:spPr>
          <a:xfrm>
            <a:off x="0" y="0"/>
            <a:ext cx="9144000" cy="646331"/>
          </a:xfrm>
          <a:prstGeom prst="rect">
            <a:avLst/>
          </a:prstGeom>
          <a:noFill/>
        </p:spPr>
        <p:style>
          <a:lnRef idx="0">
            <a:scrgbClr r="0" g="0" b="0"/>
          </a:lnRef>
          <a:fillRef idx="1003">
            <a:schemeClr val="dk2"/>
          </a:fillRef>
          <a:effectRef idx="0">
            <a:scrgbClr r="0" g="0" b="0"/>
          </a:effectRef>
          <a:fontRef idx="major"/>
        </p:style>
        <p:txBody>
          <a:bodyPr wrap="square" rtlCol="0" anchor="t">
            <a:spAutoFit/>
          </a:bodyPr>
          <a:lstStyle/>
          <a:p>
            <a:pPr algn="r"/>
            <a:r>
              <a:rPr lang="en-US" sz="3000" b="1" dirty="0">
                <a:solidFill>
                  <a:srgbClr val="FFFFFF"/>
                </a:solidFill>
                <a:latin typeface="Arial" pitchFamily="34" charset="0"/>
                <a:cs typeface="Arial" pitchFamily="34" charset="0"/>
              </a:rPr>
              <a:t>  </a:t>
            </a:r>
            <a:r>
              <a:rPr lang="en-US" sz="3000" dirty="0" smtClean="0">
                <a:solidFill>
                  <a:srgbClr val="FFFFFF"/>
                </a:solidFill>
                <a:latin typeface="Arial" pitchFamily="34" charset="0"/>
                <a:cs typeface="Arial" pitchFamily="34" charset="0"/>
              </a:rPr>
              <a:t>12 GeV CEBAF Upgrade</a:t>
            </a:r>
            <a:endParaRPr lang="en-US" sz="600" dirty="0">
              <a:solidFill>
                <a:srgbClr val="FFFFFF"/>
              </a:solidFill>
              <a:latin typeface="Arial" pitchFamily="34" charset="0"/>
              <a:cs typeface="Arial" pitchFamily="34" charset="0"/>
            </a:endParaRPr>
          </a:p>
          <a:p>
            <a:endParaRPr lang="en-US" sz="600" b="1" dirty="0">
              <a:solidFill>
                <a:srgbClr val="002060"/>
              </a:solidFill>
              <a:latin typeface="Arial" pitchFamily="34" charset="0"/>
              <a:cs typeface="Arial" pitchFamily="34" charset="0"/>
            </a:endParaRPr>
          </a:p>
        </p:txBody>
      </p:sp>
      <p:pic>
        <p:nvPicPr>
          <p:cNvPr id="1026" name="Picture 2"/>
          <p:cNvPicPr>
            <a:picLocks noChangeAspect="1" noChangeArrowheads="1"/>
          </p:cNvPicPr>
          <p:nvPr/>
        </p:nvPicPr>
        <p:blipFill>
          <a:blip r:embed="rId3"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3627" r="9336"/>
          <a:stretch>
            <a:fillRect/>
          </a:stretch>
        </p:blipFill>
        <p:spPr bwMode="auto">
          <a:xfrm>
            <a:off x="-254001" y="-25400"/>
            <a:ext cx="9537701" cy="6401317"/>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Lst>
        </p:spPr>
      </p:pic>
      <p:sp>
        <p:nvSpPr>
          <p:cNvPr id="6" name="TextBox 5"/>
          <p:cNvSpPr txBox="1"/>
          <p:nvPr/>
        </p:nvSpPr>
        <p:spPr>
          <a:xfrm>
            <a:off x="827611" y="4329668"/>
            <a:ext cx="351378" cy="369332"/>
          </a:xfrm>
          <a:prstGeom prst="rect">
            <a:avLst/>
          </a:prstGeom>
          <a:solidFill>
            <a:srgbClr val="008000"/>
          </a:solidFill>
        </p:spPr>
        <p:txBody>
          <a:bodyPr wrap="none" rtlCol="0">
            <a:spAutoFit/>
          </a:bodyPr>
          <a:lstStyle/>
          <a:p>
            <a:r>
              <a:rPr lang="en-US" dirty="0" smtClean="0">
                <a:solidFill>
                  <a:srgbClr val="FFFFFF"/>
                </a:solidFill>
              </a:rPr>
              <a:t>A</a:t>
            </a:r>
            <a:endParaRPr lang="en-US" dirty="0">
              <a:solidFill>
                <a:srgbClr val="FFFFFF"/>
              </a:solidFill>
            </a:endParaRPr>
          </a:p>
        </p:txBody>
      </p:sp>
      <p:sp>
        <p:nvSpPr>
          <p:cNvPr id="7" name="TextBox 6"/>
          <p:cNvSpPr txBox="1"/>
          <p:nvPr/>
        </p:nvSpPr>
        <p:spPr>
          <a:xfrm>
            <a:off x="484711" y="4875768"/>
            <a:ext cx="338629" cy="369332"/>
          </a:xfrm>
          <a:prstGeom prst="rect">
            <a:avLst/>
          </a:prstGeom>
          <a:solidFill>
            <a:srgbClr val="008000"/>
          </a:solidFill>
        </p:spPr>
        <p:txBody>
          <a:bodyPr wrap="none" rtlCol="0">
            <a:spAutoFit/>
          </a:bodyPr>
          <a:lstStyle/>
          <a:p>
            <a:r>
              <a:rPr lang="en-US" dirty="0" smtClean="0">
                <a:solidFill>
                  <a:srgbClr val="FFFFFF"/>
                </a:solidFill>
              </a:rPr>
              <a:t>B</a:t>
            </a:r>
            <a:endParaRPr lang="en-US" dirty="0">
              <a:solidFill>
                <a:srgbClr val="FFFFFF"/>
              </a:solidFill>
            </a:endParaRPr>
          </a:p>
        </p:txBody>
      </p:sp>
      <p:sp>
        <p:nvSpPr>
          <p:cNvPr id="8" name="TextBox 7"/>
          <p:cNvSpPr txBox="1"/>
          <p:nvPr/>
        </p:nvSpPr>
        <p:spPr>
          <a:xfrm>
            <a:off x="527082" y="5415002"/>
            <a:ext cx="351366" cy="369332"/>
          </a:xfrm>
          <a:prstGeom prst="rect">
            <a:avLst/>
          </a:prstGeom>
          <a:solidFill>
            <a:srgbClr val="008000"/>
          </a:solidFill>
        </p:spPr>
        <p:txBody>
          <a:bodyPr wrap="none" rtlCol="0">
            <a:spAutoFit/>
          </a:bodyPr>
          <a:lstStyle/>
          <a:p>
            <a:r>
              <a:rPr lang="en-US" dirty="0" smtClean="0">
                <a:solidFill>
                  <a:srgbClr val="FFFFFF"/>
                </a:solidFill>
              </a:rPr>
              <a:t>C</a:t>
            </a:r>
            <a:endParaRPr lang="en-US" dirty="0">
              <a:solidFill>
                <a:srgbClr val="FFFFFF"/>
              </a:solidFill>
            </a:endParaRPr>
          </a:p>
        </p:txBody>
      </p:sp>
      <p:sp>
        <p:nvSpPr>
          <p:cNvPr id="9" name="TextBox 8"/>
          <p:cNvSpPr txBox="1"/>
          <p:nvPr/>
        </p:nvSpPr>
        <p:spPr>
          <a:xfrm>
            <a:off x="8284634" y="3948668"/>
            <a:ext cx="351366" cy="369332"/>
          </a:xfrm>
          <a:prstGeom prst="rect">
            <a:avLst/>
          </a:prstGeom>
          <a:solidFill>
            <a:srgbClr val="008000"/>
          </a:solidFill>
        </p:spPr>
        <p:txBody>
          <a:bodyPr wrap="none" rtlCol="0">
            <a:spAutoFit/>
          </a:bodyPr>
          <a:lstStyle/>
          <a:p>
            <a:r>
              <a:rPr lang="en-US" dirty="0" smtClean="0">
                <a:solidFill>
                  <a:srgbClr val="FFFFFF"/>
                </a:solidFill>
              </a:rPr>
              <a:t>D</a:t>
            </a:r>
            <a:endParaRPr lang="en-US" dirty="0">
              <a:solidFill>
                <a:srgbClr val="FFFFFF"/>
              </a:solidFill>
            </a:endParaRPr>
          </a:p>
        </p:txBody>
      </p:sp>
      <p:sp>
        <p:nvSpPr>
          <p:cNvPr id="10" name="TextBox 9"/>
          <p:cNvSpPr txBox="1"/>
          <p:nvPr/>
        </p:nvSpPr>
        <p:spPr>
          <a:xfrm>
            <a:off x="3822700" y="340232"/>
            <a:ext cx="5156200" cy="1323439"/>
          </a:xfrm>
          <a:prstGeom prst="rect">
            <a:avLst/>
          </a:prstGeom>
          <a:solidFill>
            <a:srgbClr val="FFFF00">
              <a:alpha val="75000"/>
            </a:srgbClr>
          </a:solidFill>
        </p:spPr>
        <p:txBody>
          <a:bodyPr wrap="square" rtlCol="0">
            <a:spAutoFit/>
          </a:bodyPr>
          <a:lstStyle/>
          <a:p>
            <a:pPr algn="ctr"/>
            <a:r>
              <a:rPr lang="en-US" sz="4400" b="1" kern="0" dirty="0" smtClean="0">
                <a:solidFill>
                  <a:srgbClr val="000090"/>
                </a:solidFill>
                <a:latin typeface="Calibri"/>
                <a:ea typeface="ＭＳ Ｐゴシック" pitchFamily="-111" charset="-128"/>
                <a:cs typeface="Calibri"/>
              </a:rPr>
              <a:t>12 GeV CEBAF</a:t>
            </a:r>
            <a:r>
              <a:rPr lang="en-US" sz="4400" b="1" kern="0" dirty="0" smtClean="0">
                <a:solidFill>
                  <a:srgbClr val="FFFF00"/>
                </a:solidFill>
                <a:latin typeface="Calibri"/>
                <a:ea typeface="ＭＳ Ｐゴシック" pitchFamily="-111" charset="-128"/>
                <a:cs typeface="Calibri"/>
              </a:rPr>
              <a:t/>
            </a:r>
            <a:br>
              <a:rPr lang="en-US" sz="4400" b="1" kern="0" dirty="0" smtClean="0">
                <a:solidFill>
                  <a:srgbClr val="FFFF00"/>
                </a:solidFill>
                <a:latin typeface="Calibri"/>
                <a:ea typeface="ＭＳ Ｐゴシック" pitchFamily="-111" charset="-128"/>
                <a:cs typeface="Calibri"/>
              </a:rPr>
            </a:br>
            <a:r>
              <a:rPr lang="en-US" sz="3600" b="1" kern="0" dirty="0" smtClean="0">
                <a:solidFill>
                  <a:srgbClr val="FFFF00"/>
                </a:solidFill>
                <a:latin typeface="Calibri"/>
                <a:ea typeface="ＭＳ Ｐゴシック" pitchFamily="-111" charset="-128"/>
                <a:cs typeface="Calibri"/>
              </a:rPr>
              <a:t> </a:t>
            </a:r>
            <a:r>
              <a:rPr lang="en-US" sz="3200" b="1" kern="0" dirty="0" smtClean="0">
                <a:solidFill>
                  <a:srgbClr val="000090"/>
                </a:solidFill>
                <a:latin typeface="Calibri"/>
                <a:ea typeface="ＭＳ Ｐゴシック" pitchFamily="-111" charset="-128"/>
                <a:cs typeface="Calibri"/>
              </a:rPr>
              <a:t>The Physics and Experiments</a:t>
            </a: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77713665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accel="50000" decel="5000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1+#ppt_w/2"/>
                                          </p:val>
                                        </p:tav>
                                        <p:tav tm="100000">
                                          <p:val>
                                            <p:strVal val="#ppt_x"/>
                                          </p:val>
                                        </p:tav>
                                      </p:tavLst>
                                    </p:anim>
                                    <p:anim calcmode="lin" valueType="num">
                                      <p:cBhvr additive="base">
                                        <p:cTn id="8"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7" name="Picture 26"/>
          <p:cNvPicPr>
            <a:picLocks noChangeAspect="1"/>
          </p:cNvPicPr>
          <p:nvPr/>
        </p:nvPicPr>
        <p:blipFill>
          <a:blip r:embed="rId3"/>
          <a:srcRect b="19231"/>
          <a:stretch>
            <a:fillRect/>
          </a:stretch>
        </p:blipFill>
        <p:spPr>
          <a:xfrm>
            <a:off x="107964" y="5649231"/>
            <a:ext cx="4838700" cy="533398"/>
          </a:xfrm>
          <a:prstGeom prst="rect">
            <a:avLst/>
          </a:prstGeom>
        </p:spPr>
      </p:pic>
      <p:sp>
        <p:nvSpPr>
          <p:cNvPr id="2" name="Title 1"/>
          <p:cNvSpPr>
            <a:spLocks noGrp="1"/>
          </p:cNvSpPr>
          <p:nvPr>
            <p:ph type="title"/>
          </p:nvPr>
        </p:nvSpPr>
        <p:spPr>
          <a:xfrm>
            <a:off x="50800" y="-30162"/>
            <a:ext cx="9093200" cy="665162"/>
          </a:xfrm>
        </p:spPr>
        <p:txBody>
          <a:bodyPr>
            <a:noAutofit/>
          </a:bodyPr>
          <a:lstStyle/>
          <a:p>
            <a:r>
              <a:rPr lang="en-US" sz="4000" dirty="0" smtClean="0">
                <a:solidFill>
                  <a:srgbClr val="000090"/>
                </a:solidFill>
              </a:rPr>
              <a:t>Is there a parity doublet </a:t>
            </a:r>
            <a:r>
              <a:rPr lang="en-US" sz="4000" b="1" dirty="0" err="1" smtClean="0">
                <a:solidFill>
                  <a:srgbClr val="000090"/>
                </a:solidFill>
              </a:rPr>
              <a:t>Δ</a:t>
            </a:r>
            <a:r>
              <a:rPr lang="en-US" sz="4000" b="1" dirty="0" smtClean="0">
                <a:solidFill>
                  <a:srgbClr val="000090"/>
                </a:solidFill>
              </a:rPr>
              <a:t>*(1950)7/2 </a:t>
            </a:r>
            <a:r>
              <a:rPr lang="en-US" sz="4000" dirty="0" smtClean="0">
                <a:solidFill>
                  <a:srgbClr val="000090"/>
                </a:solidFill>
              </a:rPr>
              <a:t>?</a:t>
            </a:r>
            <a:endParaRPr lang="en-US" sz="4000" b="1" baseline="30000" dirty="0">
              <a:solidFill>
                <a:srgbClr val="000090"/>
              </a:solidFill>
            </a:endParaRPr>
          </a:p>
        </p:txBody>
      </p:sp>
      <p:grpSp>
        <p:nvGrpSpPr>
          <p:cNvPr id="3" name="Group 6"/>
          <p:cNvGrpSpPr>
            <a:grpSpLocks/>
          </p:cNvGrpSpPr>
          <p:nvPr/>
        </p:nvGrpSpPr>
        <p:grpSpPr>
          <a:xfrm>
            <a:off x="1257296" y="1155700"/>
            <a:ext cx="2982518" cy="4507484"/>
            <a:chOff x="5384796" y="1104266"/>
            <a:chExt cx="2982518" cy="5008315"/>
          </a:xfrm>
        </p:grpSpPr>
        <p:pic>
          <p:nvPicPr>
            <p:cNvPr id="8" name="Picture 7"/>
            <p:cNvPicPr>
              <a:picLocks/>
            </p:cNvPicPr>
            <p:nvPr/>
          </p:nvPicPr>
          <p:blipFill>
            <a:blip r:embed="rId4"/>
            <a:srcRect l="50691"/>
            <a:stretch>
              <a:fillRect/>
            </a:stretch>
          </p:blipFill>
          <p:spPr>
            <a:xfrm>
              <a:off x="5384796" y="1104266"/>
              <a:ext cx="2982518" cy="5008315"/>
            </a:xfrm>
            <a:prstGeom prst="rect">
              <a:avLst/>
            </a:prstGeom>
          </p:spPr>
        </p:pic>
        <p:cxnSp>
          <p:nvCxnSpPr>
            <p:cNvPr id="9" name="Straight Connector 8"/>
            <p:cNvCxnSpPr/>
            <p:nvPr/>
          </p:nvCxnSpPr>
          <p:spPr>
            <a:xfrm>
              <a:off x="5422896" y="1943101"/>
              <a:ext cx="2768604" cy="1588"/>
            </a:xfrm>
            <a:prstGeom prst="line">
              <a:avLst/>
            </a:prstGeom>
            <a:ln w="3175" cap="flat" cmpd="sng" algn="ctr">
              <a:solidFill>
                <a:schemeClr val="tx1"/>
              </a:solidFill>
              <a:prstDash val="dash"/>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a:off x="5422896" y="3509434"/>
              <a:ext cx="2768604" cy="1588"/>
            </a:xfrm>
            <a:prstGeom prst="line">
              <a:avLst/>
            </a:prstGeom>
            <a:ln w="3175" cap="flat" cmpd="sng" algn="ctr">
              <a:solidFill>
                <a:schemeClr val="tx1"/>
              </a:solidFill>
              <a:prstDash val="dash"/>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5422896" y="5075767"/>
              <a:ext cx="2768604" cy="1588"/>
            </a:xfrm>
            <a:prstGeom prst="line">
              <a:avLst/>
            </a:prstGeom>
            <a:ln w="3175" cap="flat" cmpd="sng" algn="ctr">
              <a:solidFill>
                <a:schemeClr val="tx1"/>
              </a:solidFill>
              <a:prstDash val="dash"/>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cxnSp>
        <p:nvCxnSpPr>
          <p:cNvPr id="12" name="Straight Connector 11"/>
          <p:cNvCxnSpPr>
            <a:cxnSpLocks noChangeAspect="1"/>
          </p:cNvCxnSpPr>
          <p:nvPr/>
        </p:nvCxnSpPr>
        <p:spPr>
          <a:xfrm rot="5400000">
            <a:off x="5140270" y="3306818"/>
            <a:ext cx="4505437" cy="1588"/>
          </a:xfrm>
          <a:prstGeom prst="line">
            <a:avLst/>
          </a:prstGeom>
          <a:ln w="19050" cap="flat" cmpd="sng" algn="ctr">
            <a:solidFill>
              <a:srgbClr val="0000FF"/>
            </a:solidFill>
            <a:prstDash val="dash"/>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a:cxnSpLocks noChangeAspect="1"/>
          </p:cNvCxnSpPr>
          <p:nvPr/>
        </p:nvCxnSpPr>
        <p:spPr>
          <a:xfrm rot="5400000">
            <a:off x="3692470" y="3306818"/>
            <a:ext cx="4503849" cy="1588"/>
          </a:xfrm>
          <a:prstGeom prst="line">
            <a:avLst/>
          </a:prstGeom>
          <a:ln w="19050" cap="flat" cmpd="sng" algn="ctr">
            <a:solidFill>
              <a:srgbClr val="008000"/>
            </a:solidFill>
            <a:prstDash val="dash"/>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rot="16200000">
            <a:off x="397034" y="1482779"/>
            <a:ext cx="1135748" cy="584776"/>
          </a:xfrm>
          <a:prstGeom prst="rect">
            <a:avLst/>
          </a:prstGeom>
          <a:noFill/>
        </p:spPr>
        <p:txBody>
          <a:bodyPr wrap="none" rtlCol="0">
            <a:spAutoFit/>
          </a:bodyPr>
          <a:lstStyle/>
          <a:p>
            <a:pPr algn="ctr"/>
            <a:r>
              <a:rPr lang="en-US" sz="1600" dirty="0" smtClean="0">
                <a:solidFill>
                  <a:srgbClr val="000090"/>
                </a:solidFill>
              </a:rPr>
              <a:t>Beam </a:t>
            </a:r>
          </a:p>
          <a:p>
            <a:pPr algn="ctr"/>
            <a:r>
              <a:rPr lang="en-US" sz="1600" dirty="0" smtClean="0">
                <a:solidFill>
                  <a:srgbClr val="000090"/>
                </a:solidFill>
              </a:rPr>
              <a:t>Asymmetry</a:t>
            </a:r>
            <a:endParaRPr lang="en-US" sz="1600" dirty="0">
              <a:solidFill>
                <a:srgbClr val="000090"/>
              </a:solidFill>
            </a:endParaRPr>
          </a:p>
        </p:txBody>
      </p:sp>
      <p:sp>
        <p:nvSpPr>
          <p:cNvPr id="23" name="TextBox 22"/>
          <p:cNvSpPr txBox="1"/>
          <p:nvPr/>
        </p:nvSpPr>
        <p:spPr>
          <a:xfrm rot="16200000">
            <a:off x="397033" y="3587978"/>
            <a:ext cx="1135748" cy="584776"/>
          </a:xfrm>
          <a:prstGeom prst="rect">
            <a:avLst/>
          </a:prstGeom>
          <a:noFill/>
        </p:spPr>
        <p:txBody>
          <a:bodyPr wrap="none" rtlCol="0">
            <a:spAutoFit/>
          </a:bodyPr>
          <a:lstStyle/>
          <a:p>
            <a:pPr algn="ctr"/>
            <a:r>
              <a:rPr lang="en-US" sz="1600" dirty="0" err="1" smtClean="0">
                <a:solidFill>
                  <a:srgbClr val="000090"/>
                </a:solidFill>
              </a:rPr>
              <a:t>Helicity</a:t>
            </a:r>
            <a:r>
              <a:rPr lang="en-US" sz="1600" dirty="0" smtClean="0">
                <a:solidFill>
                  <a:srgbClr val="000090"/>
                </a:solidFill>
              </a:rPr>
              <a:t> </a:t>
            </a:r>
          </a:p>
          <a:p>
            <a:pPr algn="ctr"/>
            <a:r>
              <a:rPr lang="en-US" sz="1600" dirty="0" smtClean="0">
                <a:solidFill>
                  <a:srgbClr val="000090"/>
                </a:solidFill>
              </a:rPr>
              <a:t>Asymmetry</a:t>
            </a:r>
            <a:endParaRPr lang="en-US" sz="1600" dirty="0">
              <a:solidFill>
                <a:srgbClr val="000090"/>
              </a:solidFill>
            </a:endParaRPr>
          </a:p>
        </p:txBody>
      </p:sp>
      <p:sp>
        <p:nvSpPr>
          <p:cNvPr id="13" name="TextBox 12"/>
          <p:cNvSpPr txBox="1"/>
          <p:nvPr/>
        </p:nvSpPr>
        <p:spPr>
          <a:xfrm>
            <a:off x="6819900" y="5384800"/>
            <a:ext cx="1088521" cy="307777"/>
          </a:xfrm>
          <a:prstGeom prst="rect">
            <a:avLst/>
          </a:prstGeom>
          <a:solidFill>
            <a:srgbClr val="FFFFFF"/>
          </a:solidFill>
        </p:spPr>
        <p:txBody>
          <a:bodyPr wrap="none" rtlCol="0">
            <a:spAutoFit/>
          </a:bodyPr>
          <a:lstStyle/>
          <a:p>
            <a:r>
              <a:rPr lang="en-US" sz="1400" b="1" dirty="0" smtClean="0">
                <a:solidFill>
                  <a:srgbClr val="0000FF"/>
                </a:solidFill>
              </a:rPr>
              <a:t>Δ(2200)7/2</a:t>
            </a:r>
            <a:r>
              <a:rPr lang="en-US" sz="2000" b="1" baseline="30000" dirty="0" smtClean="0">
                <a:solidFill>
                  <a:srgbClr val="0000FF"/>
                </a:solidFill>
              </a:rPr>
              <a:t>-</a:t>
            </a:r>
            <a:endParaRPr lang="en-US" sz="2000" b="1" baseline="30000" dirty="0">
              <a:solidFill>
                <a:srgbClr val="0000FF"/>
              </a:solidFill>
            </a:endParaRPr>
          </a:p>
        </p:txBody>
      </p:sp>
      <p:sp>
        <p:nvSpPr>
          <p:cNvPr id="39" name="TextBox 38"/>
          <p:cNvSpPr txBox="1"/>
          <p:nvPr/>
        </p:nvSpPr>
        <p:spPr>
          <a:xfrm>
            <a:off x="5575300" y="5786219"/>
            <a:ext cx="2971801" cy="338554"/>
          </a:xfrm>
          <a:prstGeom prst="rect">
            <a:avLst/>
          </a:prstGeom>
          <a:noFill/>
          <a:ln>
            <a:solidFill>
              <a:srgbClr val="00A300"/>
            </a:solidFill>
          </a:ln>
        </p:spPr>
        <p:txBody>
          <a:bodyPr wrap="square" rtlCol="0">
            <a:spAutoFit/>
          </a:bodyPr>
          <a:lstStyle/>
          <a:p>
            <a:r>
              <a:rPr lang="en-US" sz="1600" dirty="0" smtClean="0"/>
              <a:t>Clear evidence for new state</a:t>
            </a:r>
            <a:endParaRPr lang="en-US" sz="1600" dirty="0"/>
          </a:p>
        </p:txBody>
      </p:sp>
      <p:sp>
        <p:nvSpPr>
          <p:cNvPr id="32" name="TextBox 31"/>
          <p:cNvSpPr txBox="1"/>
          <p:nvPr/>
        </p:nvSpPr>
        <p:spPr>
          <a:xfrm>
            <a:off x="1409700" y="2006600"/>
            <a:ext cx="511528" cy="369332"/>
          </a:xfrm>
          <a:prstGeom prst="rect">
            <a:avLst/>
          </a:prstGeom>
          <a:noFill/>
        </p:spPr>
        <p:txBody>
          <a:bodyPr wrap="none" rtlCol="0">
            <a:spAutoFit/>
          </a:bodyPr>
          <a:lstStyle/>
          <a:p>
            <a:r>
              <a:rPr lang="en-US" dirty="0" smtClean="0">
                <a:solidFill>
                  <a:srgbClr val="FF0000"/>
                </a:solidFill>
              </a:rPr>
              <a:t>pπ</a:t>
            </a:r>
            <a:r>
              <a:rPr lang="en-US" baseline="30000" dirty="0" smtClean="0">
                <a:solidFill>
                  <a:srgbClr val="FF0000"/>
                </a:solidFill>
              </a:rPr>
              <a:t>0</a:t>
            </a:r>
            <a:endParaRPr lang="en-US" baseline="30000" dirty="0">
              <a:solidFill>
                <a:srgbClr val="FF0000"/>
              </a:solidFill>
            </a:endParaRPr>
          </a:p>
        </p:txBody>
      </p:sp>
      <p:sp>
        <p:nvSpPr>
          <p:cNvPr id="34" name="TextBox 33"/>
          <p:cNvSpPr txBox="1"/>
          <p:nvPr/>
        </p:nvSpPr>
        <p:spPr>
          <a:xfrm>
            <a:off x="1409700" y="3263900"/>
            <a:ext cx="510176" cy="369332"/>
          </a:xfrm>
          <a:prstGeom prst="rect">
            <a:avLst/>
          </a:prstGeom>
          <a:noFill/>
        </p:spPr>
        <p:txBody>
          <a:bodyPr wrap="none" rtlCol="0">
            <a:spAutoFit/>
          </a:bodyPr>
          <a:lstStyle/>
          <a:p>
            <a:r>
              <a:rPr lang="en-US" dirty="0" err="1" smtClean="0">
                <a:solidFill>
                  <a:srgbClr val="00A300"/>
                </a:solidFill>
              </a:rPr>
              <a:t>nπ</a:t>
            </a:r>
            <a:r>
              <a:rPr lang="en-US" baseline="30000" dirty="0" smtClean="0">
                <a:solidFill>
                  <a:srgbClr val="00A300"/>
                </a:solidFill>
              </a:rPr>
              <a:t>+</a:t>
            </a:r>
            <a:endParaRPr lang="en-US" baseline="30000" dirty="0">
              <a:solidFill>
                <a:srgbClr val="00A300"/>
              </a:solidFill>
            </a:endParaRPr>
          </a:p>
        </p:txBody>
      </p:sp>
      <p:sp>
        <p:nvSpPr>
          <p:cNvPr id="35" name="TextBox 34"/>
          <p:cNvSpPr txBox="1"/>
          <p:nvPr/>
        </p:nvSpPr>
        <p:spPr>
          <a:xfrm>
            <a:off x="1422400" y="4622800"/>
            <a:ext cx="510176" cy="369332"/>
          </a:xfrm>
          <a:prstGeom prst="rect">
            <a:avLst/>
          </a:prstGeom>
          <a:noFill/>
        </p:spPr>
        <p:txBody>
          <a:bodyPr wrap="none" rtlCol="0">
            <a:spAutoFit/>
          </a:bodyPr>
          <a:lstStyle/>
          <a:p>
            <a:r>
              <a:rPr lang="en-US" dirty="0" err="1" smtClean="0">
                <a:solidFill>
                  <a:srgbClr val="00A300"/>
                </a:solidFill>
              </a:rPr>
              <a:t>nπ</a:t>
            </a:r>
            <a:r>
              <a:rPr lang="en-US" baseline="30000" dirty="0" smtClean="0">
                <a:solidFill>
                  <a:srgbClr val="00A300"/>
                </a:solidFill>
              </a:rPr>
              <a:t>+</a:t>
            </a:r>
            <a:endParaRPr lang="en-US" baseline="30000" dirty="0">
              <a:solidFill>
                <a:srgbClr val="00A300"/>
              </a:solidFill>
            </a:endParaRPr>
          </a:p>
        </p:txBody>
      </p:sp>
      <p:cxnSp>
        <p:nvCxnSpPr>
          <p:cNvPr id="31" name="Straight Arrow Connector 30"/>
          <p:cNvCxnSpPr/>
          <p:nvPr/>
        </p:nvCxnSpPr>
        <p:spPr>
          <a:xfrm>
            <a:off x="3285595" y="4446652"/>
            <a:ext cx="234936" cy="1588"/>
          </a:xfrm>
          <a:prstGeom prst="straightConnector1">
            <a:avLst/>
          </a:prstGeom>
          <a:ln w="19050" cap="flat" cmpd="sng" algn="ctr">
            <a:solidFill>
              <a:srgbClr val="000000"/>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sp>
        <p:nvSpPr>
          <p:cNvPr id="36" name="TextBox 35"/>
          <p:cNvSpPr txBox="1"/>
          <p:nvPr/>
        </p:nvSpPr>
        <p:spPr>
          <a:xfrm>
            <a:off x="3860800" y="6082496"/>
            <a:ext cx="1614662" cy="338554"/>
          </a:xfrm>
          <a:prstGeom prst="rect">
            <a:avLst/>
          </a:prstGeom>
          <a:noFill/>
        </p:spPr>
        <p:txBody>
          <a:bodyPr wrap="square" rtlCol="0">
            <a:spAutoFit/>
          </a:bodyPr>
          <a:lstStyle/>
          <a:p>
            <a:r>
              <a:rPr lang="en-US" sz="1600" b="1" dirty="0" smtClean="0">
                <a:solidFill>
                  <a:srgbClr val="008000"/>
                </a:solidFill>
                <a:latin typeface="Calibri"/>
                <a:cs typeface="Calibri"/>
              </a:rPr>
              <a:t>--&gt; </a:t>
            </a:r>
            <a:r>
              <a:rPr lang="en-US" sz="1600" b="1" dirty="0" smtClean="0">
                <a:solidFill>
                  <a:srgbClr val="008000"/>
                </a:solidFill>
                <a:latin typeface="Calibri"/>
                <a:cs typeface="Calibri"/>
              </a:rPr>
              <a:t>Nπ - 3.5% !</a:t>
            </a:r>
            <a:endParaRPr lang="en-US" sz="1600" dirty="0">
              <a:latin typeface="Calibri"/>
              <a:cs typeface="Calibri"/>
            </a:endParaRPr>
          </a:p>
        </p:txBody>
      </p:sp>
      <p:sp>
        <p:nvSpPr>
          <p:cNvPr id="33" name="TextBox 32"/>
          <p:cNvSpPr txBox="1"/>
          <p:nvPr/>
        </p:nvSpPr>
        <p:spPr>
          <a:xfrm>
            <a:off x="5775145" y="6137473"/>
            <a:ext cx="2583610" cy="276999"/>
          </a:xfrm>
          <a:prstGeom prst="rect">
            <a:avLst/>
          </a:prstGeom>
          <a:noFill/>
        </p:spPr>
        <p:txBody>
          <a:bodyPr wrap="none" rtlCol="0">
            <a:spAutoFit/>
          </a:bodyPr>
          <a:lstStyle/>
          <a:p>
            <a:r>
              <a:rPr lang="en-US" sz="1200" dirty="0" smtClean="0"/>
              <a:t>A.V. </a:t>
            </a:r>
            <a:r>
              <a:rPr lang="en-US" sz="1200" dirty="0" err="1" smtClean="0"/>
              <a:t>Anisovich</a:t>
            </a:r>
            <a:r>
              <a:rPr lang="en-US" sz="1200" dirty="0" smtClean="0"/>
              <a:t> et al., arXiv:1503.05774</a:t>
            </a:r>
            <a:endParaRPr lang="en-US" sz="1200" dirty="0"/>
          </a:p>
        </p:txBody>
      </p:sp>
      <p:pic>
        <p:nvPicPr>
          <p:cNvPr id="25" name="Picture 24"/>
          <p:cNvPicPr>
            <a:picLocks/>
          </p:cNvPicPr>
          <p:nvPr/>
        </p:nvPicPr>
        <p:blipFill>
          <a:blip r:embed="rId5"/>
          <a:stretch>
            <a:fillRect/>
          </a:stretch>
        </p:blipFill>
        <p:spPr>
          <a:xfrm>
            <a:off x="5080000" y="1280339"/>
            <a:ext cx="3651046" cy="4502585"/>
          </a:xfrm>
          <a:prstGeom prst="rect">
            <a:avLst/>
          </a:prstGeom>
        </p:spPr>
      </p:pic>
      <p:sp>
        <p:nvSpPr>
          <p:cNvPr id="26" name="CasellaDiTesto 3"/>
          <p:cNvSpPr txBox="1">
            <a:spLocks/>
          </p:cNvSpPr>
          <p:nvPr/>
        </p:nvSpPr>
        <p:spPr>
          <a:xfrm>
            <a:off x="5475462" y="893869"/>
            <a:ext cx="1455383" cy="369332"/>
          </a:xfrm>
          <a:prstGeom prst="rect">
            <a:avLst/>
          </a:prstGeom>
          <a:noFill/>
        </p:spPr>
        <p:txBody>
          <a:bodyPr wrap="square" rtlCol="0">
            <a:spAutoFit/>
          </a:bodyPr>
          <a:lstStyle/>
          <a:p>
            <a:r>
              <a:rPr lang="it-IT" sz="1800" dirty="0" err="1" smtClean="0">
                <a:solidFill>
                  <a:srgbClr val="800000"/>
                </a:solidFill>
                <a:latin typeface="Calibri"/>
                <a:cs typeface="Calibri"/>
              </a:rPr>
              <a:t>Δ</a:t>
            </a:r>
            <a:r>
              <a:rPr lang="it-IT" sz="1800" dirty="0" smtClean="0">
                <a:solidFill>
                  <a:srgbClr val="800000"/>
                </a:solidFill>
                <a:latin typeface="Calibri"/>
                <a:cs typeface="Calibri"/>
              </a:rPr>
              <a:t>(1950)7/2</a:t>
            </a:r>
            <a:r>
              <a:rPr lang="it-IT" sz="1800" baseline="30000" dirty="0" smtClean="0">
                <a:solidFill>
                  <a:srgbClr val="800000"/>
                </a:solidFill>
                <a:latin typeface="Calibri"/>
                <a:cs typeface="Calibri"/>
              </a:rPr>
              <a:t>+</a:t>
            </a:r>
            <a:endParaRPr lang="it-IT" sz="1800" dirty="0">
              <a:solidFill>
                <a:srgbClr val="800000"/>
              </a:solidFill>
              <a:latin typeface="Calibri"/>
              <a:cs typeface="Calibri"/>
            </a:endParaRPr>
          </a:p>
        </p:txBody>
      </p:sp>
      <p:sp>
        <p:nvSpPr>
          <p:cNvPr id="29" name="Rettangolo 4"/>
          <p:cNvSpPr>
            <a:spLocks/>
          </p:cNvSpPr>
          <p:nvPr/>
        </p:nvSpPr>
        <p:spPr>
          <a:xfrm>
            <a:off x="7005018" y="893869"/>
            <a:ext cx="1310087" cy="369332"/>
          </a:xfrm>
          <a:prstGeom prst="rect">
            <a:avLst/>
          </a:prstGeom>
        </p:spPr>
        <p:txBody>
          <a:bodyPr wrap="none">
            <a:spAutoFit/>
          </a:bodyPr>
          <a:lstStyle/>
          <a:p>
            <a:r>
              <a:rPr lang="it-IT" sz="1800" b="1" dirty="0" err="1">
                <a:solidFill>
                  <a:srgbClr val="008000"/>
                </a:solidFill>
                <a:latin typeface="Calibri"/>
                <a:cs typeface="Calibri"/>
              </a:rPr>
              <a:t>Δ</a:t>
            </a:r>
            <a:r>
              <a:rPr lang="it-IT" sz="1800" b="1" dirty="0" smtClean="0">
                <a:solidFill>
                  <a:srgbClr val="008000"/>
                </a:solidFill>
                <a:latin typeface="Calibri"/>
                <a:cs typeface="Calibri"/>
              </a:rPr>
              <a:t>(2200)</a:t>
            </a:r>
            <a:r>
              <a:rPr lang="it-IT" sz="1800" b="1" dirty="0">
                <a:solidFill>
                  <a:srgbClr val="008000"/>
                </a:solidFill>
                <a:latin typeface="Calibri"/>
                <a:cs typeface="Calibri"/>
              </a:rPr>
              <a:t>7/</a:t>
            </a:r>
            <a:r>
              <a:rPr lang="it-IT" sz="1800" b="1" dirty="0" smtClean="0">
                <a:solidFill>
                  <a:srgbClr val="008000"/>
                </a:solidFill>
                <a:latin typeface="Calibri"/>
                <a:cs typeface="Calibri"/>
              </a:rPr>
              <a:t>2</a:t>
            </a:r>
            <a:r>
              <a:rPr lang="it-IT" sz="1800" b="1" baseline="30000" dirty="0">
                <a:solidFill>
                  <a:srgbClr val="008000"/>
                </a:solidFill>
                <a:latin typeface="Calibri"/>
                <a:cs typeface="Calibri"/>
              </a:rPr>
              <a:t>-</a:t>
            </a:r>
            <a:endParaRPr lang="it-IT" sz="1800" b="1" dirty="0">
              <a:solidFill>
                <a:srgbClr val="008000"/>
              </a:solidFill>
              <a:latin typeface="Calibri"/>
              <a:cs typeface="Calibri"/>
            </a:endParaRPr>
          </a:p>
        </p:txBody>
      </p:sp>
      <p:cxnSp>
        <p:nvCxnSpPr>
          <p:cNvPr id="30" name="Straight Connector 29"/>
          <p:cNvCxnSpPr>
            <a:cxnSpLocks noChangeAspect="1"/>
          </p:cNvCxnSpPr>
          <p:nvPr/>
        </p:nvCxnSpPr>
        <p:spPr>
          <a:xfrm rot="5400000">
            <a:off x="3932976" y="3459218"/>
            <a:ext cx="4505437" cy="1588"/>
          </a:xfrm>
          <a:prstGeom prst="line">
            <a:avLst/>
          </a:prstGeom>
          <a:ln w="19050" cap="flat" cmpd="sng" algn="ctr">
            <a:solidFill>
              <a:srgbClr val="660066"/>
            </a:solidFill>
            <a:prstDash val="dash"/>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40" name="Straight Connector 39"/>
          <p:cNvCxnSpPr>
            <a:cxnSpLocks noChangeAspect="1"/>
          </p:cNvCxnSpPr>
          <p:nvPr/>
        </p:nvCxnSpPr>
        <p:spPr>
          <a:xfrm rot="5400000">
            <a:off x="5203770" y="3460013"/>
            <a:ext cx="4503849" cy="1588"/>
          </a:xfrm>
          <a:prstGeom prst="line">
            <a:avLst/>
          </a:prstGeom>
          <a:ln w="19050" cap="flat" cmpd="sng" algn="ctr">
            <a:solidFill>
              <a:srgbClr val="008000"/>
            </a:solidFill>
            <a:prstDash val="dash"/>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200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39" grpId="0" animBg="1"/>
    </p:bld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3" name="Picture 12"/>
          <p:cNvPicPr>
            <a:picLocks/>
          </p:cNvPicPr>
          <p:nvPr/>
        </p:nvPicPr>
        <p:blipFill>
          <a:blip r:embed="rId3"/>
          <a:stretch>
            <a:fillRect/>
          </a:stretch>
        </p:blipFill>
        <p:spPr>
          <a:xfrm>
            <a:off x="628663" y="952500"/>
            <a:ext cx="7934325" cy="5013960"/>
          </a:xfrm>
          <a:prstGeom prst="rect">
            <a:avLst/>
          </a:prstGeom>
        </p:spPr>
      </p:pic>
      <p:sp>
        <p:nvSpPr>
          <p:cNvPr id="2" name="Title 1"/>
          <p:cNvSpPr>
            <a:spLocks noGrp="1"/>
          </p:cNvSpPr>
          <p:nvPr>
            <p:ph type="title"/>
          </p:nvPr>
        </p:nvSpPr>
        <p:spPr/>
        <p:txBody>
          <a:bodyPr>
            <a:normAutofit fontScale="90000"/>
          </a:bodyPr>
          <a:lstStyle/>
          <a:p>
            <a:r>
              <a:rPr lang="en-US" sz="4000" dirty="0" smtClean="0">
                <a:solidFill>
                  <a:srgbClr val="000090"/>
                </a:solidFill>
              </a:rPr>
              <a:t>Lower mass N*/</a:t>
            </a:r>
            <a:r>
              <a:rPr lang="en-US" sz="4000" dirty="0" err="1" smtClean="0">
                <a:solidFill>
                  <a:srgbClr val="000090"/>
                </a:solidFill>
              </a:rPr>
              <a:t>Δ</a:t>
            </a:r>
            <a:r>
              <a:rPr lang="en-US" sz="4000" dirty="0" smtClean="0">
                <a:solidFill>
                  <a:srgbClr val="000090"/>
                </a:solidFill>
              </a:rPr>
              <a:t>* states in 2016</a:t>
            </a:r>
            <a:endParaRPr lang="en-US" sz="4000" dirty="0">
              <a:solidFill>
                <a:srgbClr val="000090"/>
              </a:solidFill>
            </a:endParaRPr>
          </a:p>
        </p:txBody>
      </p:sp>
      <p:sp>
        <p:nvSpPr>
          <p:cNvPr id="10" name="Rectangle 9"/>
          <p:cNvSpPr>
            <a:spLocks/>
          </p:cNvSpPr>
          <p:nvPr/>
        </p:nvSpPr>
        <p:spPr>
          <a:xfrm>
            <a:off x="4821581" y="2937885"/>
            <a:ext cx="3200516" cy="305398"/>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p:cNvSpPr txBox="1"/>
          <p:nvPr/>
        </p:nvSpPr>
        <p:spPr>
          <a:xfrm>
            <a:off x="7613650" y="2880731"/>
            <a:ext cx="291629" cy="369332"/>
          </a:xfrm>
          <a:prstGeom prst="rect">
            <a:avLst/>
          </a:prstGeom>
          <a:noFill/>
        </p:spPr>
        <p:txBody>
          <a:bodyPr wrap="none" rtlCol="0">
            <a:spAutoFit/>
          </a:bodyPr>
          <a:lstStyle/>
          <a:p>
            <a:r>
              <a:rPr lang="en-US" b="1" dirty="0" smtClean="0">
                <a:solidFill>
                  <a:srgbClr val="0000FF"/>
                </a:solidFill>
              </a:rPr>
              <a:t>?</a:t>
            </a:r>
            <a:endParaRPr lang="en-US" b="1" dirty="0">
              <a:solidFill>
                <a:srgbClr val="0000FF"/>
              </a:solidFill>
            </a:endParaRPr>
          </a:p>
        </p:txBody>
      </p:sp>
      <p:sp>
        <p:nvSpPr>
          <p:cNvPr id="16" name="Rectangle 15"/>
          <p:cNvSpPr>
            <a:spLocks/>
          </p:cNvSpPr>
          <p:nvPr/>
        </p:nvSpPr>
        <p:spPr bwMode="auto">
          <a:xfrm>
            <a:off x="7689860" y="2184400"/>
            <a:ext cx="184928" cy="272288"/>
          </a:xfrm>
          <a:prstGeom prst="rect">
            <a:avLst/>
          </a:prstGeom>
          <a:solidFill>
            <a:srgbClr val="00F000"/>
          </a:solidFill>
          <a:ln w="28575" cap="flat" cmpd="sng" algn="ctr">
            <a:solidFill>
              <a:srgbClr val="008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smtClean="0">
              <a:ln>
                <a:noFill/>
              </a:ln>
              <a:solidFill>
                <a:schemeClr val="tx1"/>
              </a:solidFill>
              <a:effectLst/>
              <a:latin typeface="Times New Roman" pitchFamily="18" charset="0"/>
            </a:endParaRPr>
          </a:p>
        </p:txBody>
      </p:sp>
      <p:sp>
        <p:nvSpPr>
          <p:cNvPr id="17" name="TextBox 16"/>
          <p:cNvSpPr txBox="1"/>
          <p:nvPr/>
        </p:nvSpPr>
        <p:spPr>
          <a:xfrm>
            <a:off x="4855634" y="5612517"/>
            <a:ext cx="3894666" cy="707886"/>
          </a:xfrm>
          <a:prstGeom prst="rect">
            <a:avLst/>
          </a:prstGeom>
          <a:noFill/>
        </p:spPr>
        <p:txBody>
          <a:bodyPr wrap="square" rtlCol="0">
            <a:spAutoFit/>
          </a:bodyPr>
          <a:lstStyle/>
          <a:p>
            <a:r>
              <a:rPr lang="en-US" sz="2000" dirty="0" smtClean="0">
                <a:solidFill>
                  <a:srgbClr val="000090"/>
                </a:solidFill>
                <a:latin typeface="Calibri"/>
                <a:cs typeface="Calibri"/>
              </a:rPr>
              <a:t>Are we seeing mass degenerate spin </a:t>
            </a:r>
            <a:r>
              <a:rPr lang="en-US" sz="2000" dirty="0" err="1" smtClean="0">
                <a:solidFill>
                  <a:srgbClr val="000090"/>
                </a:solidFill>
                <a:latin typeface="Calibri"/>
                <a:cs typeface="Calibri"/>
              </a:rPr>
              <a:t>multiplets</a:t>
            </a:r>
            <a:r>
              <a:rPr lang="en-US" sz="2000" dirty="0" smtClean="0">
                <a:solidFill>
                  <a:srgbClr val="000090"/>
                </a:solidFill>
                <a:latin typeface="Calibri"/>
                <a:cs typeface="Calibri"/>
              </a:rPr>
              <a:t> and </a:t>
            </a:r>
            <a:r>
              <a:rPr lang="en-US" sz="2000" b="1" dirty="0" smtClean="0">
                <a:solidFill>
                  <a:srgbClr val="000090"/>
                </a:solidFill>
                <a:latin typeface="Calibri"/>
                <a:cs typeface="Calibri"/>
              </a:rPr>
              <a:t>parity duplets</a:t>
            </a:r>
            <a:r>
              <a:rPr lang="en-US" sz="2000" dirty="0" smtClean="0">
                <a:solidFill>
                  <a:srgbClr val="000090"/>
                </a:solidFill>
                <a:latin typeface="Calibri"/>
                <a:cs typeface="Calibri"/>
              </a:rPr>
              <a:t>?</a:t>
            </a:r>
          </a:p>
        </p:txBody>
      </p:sp>
      <p:sp>
        <p:nvSpPr>
          <p:cNvPr id="8" name="TextBox 7"/>
          <p:cNvSpPr txBox="1"/>
          <p:nvPr/>
        </p:nvSpPr>
        <p:spPr>
          <a:xfrm>
            <a:off x="4855634" y="5612517"/>
            <a:ext cx="3894666" cy="707886"/>
          </a:xfrm>
          <a:prstGeom prst="rect">
            <a:avLst/>
          </a:prstGeom>
          <a:noFill/>
        </p:spPr>
        <p:txBody>
          <a:bodyPr wrap="square" rtlCol="0">
            <a:spAutoFit/>
          </a:bodyPr>
          <a:lstStyle/>
          <a:p>
            <a:r>
              <a:rPr lang="en-US" sz="2000" dirty="0" smtClean="0">
                <a:solidFill>
                  <a:srgbClr val="FF0000"/>
                </a:solidFill>
                <a:latin typeface="Calibri"/>
                <a:cs typeface="Calibri"/>
              </a:rPr>
              <a:t>We are </a:t>
            </a:r>
            <a:r>
              <a:rPr lang="en-US" sz="2000" b="1" dirty="0" smtClean="0">
                <a:solidFill>
                  <a:srgbClr val="FF0000"/>
                </a:solidFill>
                <a:latin typeface="Calibri"/>
                <a:cs typeface="Calibri"/>
              </a:rPr>
              <a:t>not</a:t>
            </a:r>
            <a:r>
              <a:rPr lang="en-US" sz="2000" dirty="0" smtClean="0">
                <a:solidFill>
                  <a:srgbClr val="FF0000"/>
                </a:solidFill>
                <a:latin typeface="Calibri"/>
                <a:cs typeface="Calibri"/>
              </a:rPr>
              <a:t> seeing mass degenerate</a:t>
            </a:r>
            <a:r>
              <a:rPr lang="en-US" sz="2000" dirty="0" smtClean="0">
                <a:solidFill>
                  <a:srgbClr val="FF0000"/>
                </a:solidFill>
                <a:latin typeface="Calibri"/>
                <a:cs typeface="Calibri"/>
              </a:rPr>
              <a:t> </a:t>
            </a:r>
            <a:r>
              <a:rPr lang="en-US" sz="2000" b="1" dirty="0" smtClean="0">
                <a:solidFill>
                  <a:srgbClr val="FF0000"/>
                </a:solidFill>
                <a:latin typeface="Calibri"/>
                <a:cs typeface="Calibri"/>
              </a:rPr>
              <a:t>parity duplets</a:t>
            </a:r>
            <a:r>
              <a:rPr lang="en-US" sz="2000" dirty="0" smtClean="0">
                <a:solidFill>
                  <a:srgbClr val="FF0000"/>
                </a:solidFill>
                <a:latin typeface="Calibri"/>
                <a:cs typeface="Calibri"/>
              </a:rPr>
              <a:t> for spin J=7/2!</a:t>
            </a:r>
            <a:endParaRPr lang="en-US" sz="2000" dirty="0" smtClean="0">
              <a:solidFill>
                <a:srgbClr val="FF0000"/>
              </a:solidFill>
              <a:latin typeface="Calibri"/>
              <a:cs typeface="Calibri"/>
            </a:endParaRPr>
          </a:p>
        </p:txBody>
      </p:sp>
      <p:sp>
        <p:nvSpPr>
          <p:cNvPr id="9" name="TextBox 8"/>
          <p:cNvSpPr txBox="1"/>
          <p:nvPr/>
        </p:nvSpPr>
        <p:spPr>
          <a:xfrm>
            <a:off x="457200" y="5643294"/>
            <a:ext cx="3016237" cy="646331"/>
          </a:xfrm>
          <a:prstGeom prst="rect">
            <a:avLst/>
          </a:prstGeom>
          <a:noFill/>
        </p:spPr>
        <p:txBody>
          <a:bodyPr wrap="square" rtlCol="0">
            <a:spAutoFit/>
          </a:bodyPr>
          <a:lstStyle/>
          <a:p>
            <a:r>
              <a:rPr lang="en-US" b="1" dirty="0" smtClean="0">
                <a:solidFill>
                  <a:srgbClr val="008000"/>
                </a:solidFill>
                <a:latin typeface="Calibri"/>
                <a:cs typeface="Calibri"/>
              </a:rPr>
              <a:t>The search for new baryon states continues at JLab@12. </a:t>
            </a:r>
            <a:endParaRPr lang="en-US" b="1" dirty="0">
              <a:solidFill>
                <a:srgbClr val="008000"/>
              </a:solidFill>
              <a:latin typeface="Calibri"/>
              <a:cs typeface="Calibri"/>
            </a:endParaRPr>
          </a:p>
        </p:txBody>
      </p:sp>
      <p:sp>
        <p:nvSpPr>
          <p:cNvPr id="11" name="TextBox 10"/>
          <p:cNvSpPr txBox="1"/>
          <p:nvPr/>
        </p:nvSpPr>
        <p:spPr>
          <a:xfrm>
            <a:off x="3473437" y="5920294"/>
            <a:ext cx="1034458" cy="338554"/>
          </a:xfrm>
          <a:prstGeom prst="rect">
            <a:avLst/>
          </a:prstGeom>
          <a:noFill/>
          <a:ln w="3175" cap="flat" cmpd="sng" algn="ctr">
            <a:solidFill>
              <a:schemeClr val="tx1"/>
            </a:solidFill>
            <a:prstDash val="solid"/>
            <a:round/>
            <a:headEnd type="none" w="med" len="med"/>
            <a:tailEnd type="none" w="med" len="med"/>
          </a:ln>
        </p:spPr>
        <p:txBody>
          <a:bodyPr wrap="none" rtlCol="0">
            <a:spAutoFit/>
          </a:bodyPr>
          <a:lstStyle/>
          <a:p>
            <a:r>
              <a:rPr lang="en-US" sz="1600" dirty="0" smtClean="0">
                <a:latin typeface="Calibri"/>
                <a:cs typeface="Calibri"/>
              </a:rPr>
              <a:t>E12-16-10</a:t>
            </a:r>
            <a:endParaRPr lang="en-US" sz="16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par>
                          <p:cTn id="7" fill="hold">
                            <p:stCondLst>
                              <p:cond delay="0"/>
                            </p:stCondLst>
                            <p:childTnLst>
                              <p:par>
                                <p:cTn id="8" presetID="10" presetClass="exit" presetSubtype="0" fill="hold" grpId="1" nodeType="afterEffect">
                                  <p:stCondLst>
                                    <p:cond delay="0"/>
                                  </p:stCondLst>
                                  <p:childTnLst>
                                    <p:animEffect transition="out" filter="fade">
                                      <p:cBhvr>
                                        <p:cTn id="9" dur="2000"/>
                                        <p:tgtEl>
                                          <p:spTgt spid="17"/>
                                        </p:tgtEl>
                                      </p:cBhvr>
                                    </p:animEffect>
                                    <p:set>
                                      <p:cBhvr>
                                        <p:cTn id="10" dur="1" fill="hold">
                                          <p:stCondLst>
                                            <p:cond delay="1999"/>
                                          </p:stCondLst>
                                        </p:cTn>
                                        <p:tgtEl>
                                          <p:spTgt spid="17"/>
                                        </p:tgtEl>
                                        <p:attrNameLst>
                                          <p:attrName>style.visibility</p:attrName>
                                        </p:attrNameLst>
                                      </p:cBhvr>
                                      <p:to>
                                        <p:strVal val="hidden"/>
                                      </p:to>
                                    </p:set>
                                  </p:childTnLst>
                                </p:cTn>
                              </p:par>
                              <p:par>
                                <p:cTn id="11" presetID="10" presetClass="exit" presetSubtype="0" fill="hold" grpId="2" nodeType="withEffect">
                                  <p:stCondLst>
                                    <p:cond delay="0"/>
                                  </p:stCondLst>
                                  <p:childTnLst>
                                    <p:animEffect transition="out" filter="fade">
                                      <p:cBhvr>
                                        <p:cTn id="12" dur="2000"/>
                                        <p:tgtEl>
                                          <p:spTgt spid="15"/>
                                        </p:tgtEl>
                                      </p:cBhvr>
                                    </p:animEffect>
                                    <p:set>
                                      <p:cBhvr>
                                        <p:cTn id="13" dur="1" fill="hold">
                                          <p:stCondLst>
                                            <p:cond delay="1999"/>
                                          </p:stCondLst>
                                        </p:cTn>
                                        <p:tgtEl>
                                          <p:spTgt spid="15"/>
                                        </p:tgtEl>
                                        <p:attrNameLst>
                                          <p:attrName>style.visibility</p:attrName>
                                        </p:attrNameLst>
                                      </p:cBhvr>
                                      <p:to>
                                        <p:strVal val="hidden"/>
                                      </p:to>
                                    </p:set>
                                  </p:childTnLst>
                                </p:cTn>
                              </p:par>
                              <p:par>
                                <p:cTn id="14" presetID="10"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2000"/>
                                        <p:tgtEl>
                                          <p:spTgt spid="8"/>
                                        </p:tgtEl>
                                      </p:cBhvr>
                                    </p:animEffect>
                                  </p:childTnLst>
                                </p:cTn>
                              </p:par>
                            </p:childTnLst>
                          </p:cTn>
                        </p:par>
                        <p:par>
                          <p:cTn id="17" fill="hold">
                            <p:stCondLst>
                              <p:cond delay="2000"/>
                            </p:stCondLst>
                            <p:childTnLst>
                              <p:par>
                                <p:cTn id="18" presetID="10" presetClass="entr" presetSubtype="0" fill="hold" grpId="0"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2000"/>
                                        <p:tgtEl>
                                          <p:spTgt spid="9"/>
                                        </p:tgtEl>
                                      </p:cBhvr>
                                    </p:animEffect>
                                  </p:childTnLst>
                                </p:cTn>
                              </p:par>
                            </p:childTnLst>
                          </p:cTn>
                        </p:par>
                        <p:par>
                          <p:cTn id="21" fill="hold">
                            <p:stCondLst>
                              <p:cond delay="4000"/>
                            </p:stCondLst>
                            <p:childTnLst>
                              <p:par>
                                <p:cTn id="22" presetID="1" presetClass="entr" presetSubtype="0" fill="hold" grpId="0" nodeType="afterEffect">
                                  <p:stCondLst>
                                    <p:cond delay="0"/>
                                  </p:stCondLst>
                                  <p:childTnLst>
                                    <p:set>
                                      <p:cBhvr>
                                        <p:cTn id="23"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2"/>
      <p:bldP spid="16" grpId="0" animBg="1"/>
      <p:bldP spid="17" grpId="1"/>
      <p:bldP spid="8" grpId="0"/>
      <p:bldP spid="9" grpId="0"/>
      <p:bldP spid="11" grpId="0" animBg="1"/>
    </p:bld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cxnSp>
        <p:nvCxnSpPr>
          <p:cNvPr id="16" name="Straight Connector 15"/>
          <p:cNvCxnSpPr/>
          <p:nvPr/>
        </p:nvCxnSpPr>
        <p:spPr bwMode="auto">
          <a:xfrm rot="5400000">
            <a:off x="1726600" y="4395398"/>
            <a:ext cx="3915585" cy="1589"/>
          </a:xfrm>
          <a:prstGeom prst="line">
            <a:avLst/>
          </a:prstGeom>
          <a:noFill/>
          <a:ln w="3175" cap="flat" cmpd="sng" algn="ctr">
            <a:solidFill>
              <a:schemeClr val="tx1"/>
            </a:solidFill>
            <a:prstDash val="dash"/>
            <a:round/>
            <a:headEnd type="none" w="med" len="med"/>
            <a:tailEnd type="none" w="med" len="med"/>
          </a:ln>
          <a:effectLst/>
        </p:spPr>
      </p:cxnSp>
      <p:sp>
        <p:nvSpPr>
          <p:cNvPr id="2" name="Title 1"/>
          <p:cNvSpPr>
            <a:spLocks noGrp="1"/>
          </p:cNvSpPr>
          <p:nvPr>
            <p:ph type="title"/>
          </p:nvPr>
        </p:nvSpPr>
        <p:spPr>
          <a:xfrm>
            <a:off x="0" y="0"/>
            <a:ext cx="9144000" cy="639763"/>
          </a:xfrm>
        </p:spPr>
        <p:txBody>
          <a:bodyPr/>
          <a:lstStyle/>
          <a:p>
            <a:r>
              <a:rPr lang="en-US" sz="4000" dirty="0" smtClean="0"/>
              <a:t>Polarized Beam in Meson Spectroscopy</a:t>
            </a:r>
            <a:endParaRPr lang="en-US" sz="4000" dirty="0"/>
          </a:p>
        </p:txBody>
      </p:sp>
      <p:pic>
        <p:nvPicPr>
          <p:cNvPr id="3" name="Picture 2" descr="rho_angles.pdf"/>
          <p:cNvPicPr>
            <a:picLocks noChangeAspect="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5949116" y="795025"/>
            <a:ext cx="3191318" cy="2522866"/>
          </a:xfrm>
          <a:prstGeom prst="rect">
            <a:avLst/>
          </a:prstGeom>
        </p:spPr>
      </p:pic>
      <p:pic>
        <p:nvPicPr>
          <p:cNvPr id="4" name="Picture 3" descr="rho_asym.pdf"/>
          <p:cNvPicPr>
            <a:picLocks noChangeAspect="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4262901" y="3533791"/>
            <a:ext cx="4179981" cy="2870200"/>
          </a:xfrm>
          <a:prstGeom prst="rect">
            <a:avLst/>
          </a:prstGeom>
        </p:spPr>
      </p:pic>
      <p:pic>
        <p:nvPicPr>
          <p:cNvPr id="5" name="Picture 4" descr="latex-image-1.pdf"/>
          <p:cNvPicPr>
            <a:picLocks noChangeAspect="1"/>
          </p:cNvPicPr>
          <p:nvPr/>
        </p:nvPicPr>
        <p:blipFill>
          <a:blip r:embed="rId4">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3878726" y="2688903"/>
            <a:ext cx="1988820" cy="514350"/>
          </a:xfrm>
          <a:prstGeom prst="rect">
            <a:avLst/>
          </a:prstGeom>
          <a:solidFill>
            <a:srgbClr val="FFFFFF"/>
          </a:solidFill>
          <a:ln w="3175" cap="flat" cmpd="sng" algn="ctr">
            <a:solidFill>
              <a:srgbClr val="000000"/>
            </a:solidFill>
            <a:prstDash val="solid"/>
            <a:round/>
            <a:headEnd type="none" w="med" len="med"/>
            <a:tailEnd type="none" w="med" len="med"/>
          </a:ln>
        </p:spPr>
      </p:pic>
      <p:sp>
        <p:nvSpPr>
          <p:cNvPr id="8" name="TextBox 7"/>
          <p:cNvSpPr txBox="1"/>
          <p:nvPr/>
        </p:nvSpPr>
        <p:spPr>
          <a:xfrm>
            <a:off x="5771176" y="3406791"/>
            <a:ext cx="1675759" cy="338554"/>
          </a:xfrm>
          <a:prstGeom prst="rect">
            <a:avLst/>
          </a:prstGeom>
          <a:solidFill>
            <a:srgbClr val="FFFFFF"/>
          </a:solidFill>
          <a:ln w="3175" cap="flat" cmpd="sng" algn="ctr">
            <a:solidFill>
              <a:srgbClr val="000000"/>
            </a:solidFill>
            <a:prstDash val="solid"/>
            <a:round/>
            <a:headEnd type="none" w="med" len="med"/>
            <a:tailEnd type="none" w="med" len="med"/>
          </a:ln>
        </p:spPr>
        <p:txBody>
          <a:bodyPr wrap="none" rtlCol="0">
            <a:spAutoFit/>
          </a:bodyPr>
          <a:lstStyle/>
          <a:p>
            <a:r>
              <a:rPr lang="en-US" sz="1600" dirty="0" smtClean="0">
                <a:latin typeface="Calibri"/>
                <a:cs typeface="Calibri"/>
              </a:rPr>
              <a:t>~40% Polarization</a:t>
            </a:r>
            <a:endParaRPr lang="en-US" sz="1600" dirty="0">
              <a:latin typeface="Calibri"/>
              <a:cs typeface="Calibri"/>
            </a:endParaRPr>
          </a:p>
        </p:txBody>
      </p:sp>
      <p:pic>
        <p:nvPicPr>
          <p:cNvPr id="9" name="Picture 8" descr="detector_labels_noplug.pdf"/>
          <p:cNvPicPr>
            <a:picLocks noChangeAspect="1"/>
          </p:cNvPicPr>
          <p:nvPr/>
        </p:nvPicPr>
        <p:blipFill>
          <a:blip r:embed="rId5">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208691" y="790579"/>
            <a:ext cx="3143250" cy="1960245"/>
          </a:xfrm>
          <a:prstGeom prst="rect">
            <a:avLst/>
          </a:prstGeom>
        </p:spPr>
      </p:pic>
      <p:sp>
        <p:nvSpPr>
          <p:cNvPr id="10" name="TextBox 9"/>
          <p:cNvSpPr txBox="1"/>
          <p:nvPr/>
        </p:nvSpPr>
        <p:spPr>
          <a:xfrm>
            <a:off x="3913986" y="2268771"/>
            <a:ext cx="1846479" cy="369332"/>
          </a:xfrm>
          <a:prstGeom prst="rect">
            <a:avLst/>
          </a:prstGeom>
          <a:noFill/>
        </p:spPr>
        <p:txBody>
          <a:bodyPr wrap="none" rtlCol="0">
            <a:spAutoFit/>
          </a:bodyPr>
          <a:lstStyle/>
          <a:p>
            <a:r>
              <a:rPr lang="en-US" dirty="0" smtClean="0">
                <a:solidFill>
                  <a:srgbClr val="000090"/>
                </a:solidFill>
                <a:latin typeface="Calibri"/>
                <a:cs typeface="Calibri"/>
              </a:rPr>
              <a:t>Beam Asymmetry</a:t>
            </a:r>
            <a:endParaRPr lang="en-US" dirty="0">
              <a:solidFill>
                <a:srgbClr val="000090"/>
              </a:solidFill>
              <a:latin typeface="Calibri"/>
              <a:cs typeface="Calibri"/>
            </a:endParaRPr>
          </a:p>
        </p:txBody>
      </p:sp>
      <p:sp>
        <p:nvSpPr>
          <p:cNvPr id="11" name="TextBox 10"/>
          <p:cNvSpPr txBox="1"/>
          <p:nvPr/>
        </p:nvSpPr>
        <p:spPr>
          <a:xfrm>
            <a:off x="3726511" y="996280"/>
            <a:ext cx="2222605" cy="923330"/>
          </a:xfrm>
          <a:prstGeom prst="rect">
            <a:avLst/>
          </a:prstGeom>
          <a:noFill/>
          <a:ln>
            <a:solidFill>
              <a:srgbClr val="000000"/>
            </a:solidFill>
          </a:ln>
        </p:spPr>
        <p:txBody>
          <a:bodyPr wrap="square" rtlCol="0">
            <a:spAutoFit/>
          </a:bodyPr>
          <a:lstStyle/>
          <a:p>
            <a:r>
              <a:rPr lang="en-US" dirty="0" smtClean="0">
                <a:solidFill>
                  <a:srgbClr val="000090"/>
                </a:solidFill>
                <a:latin typeface="Calibri"/>
                <a:cs typeface="Calibri"/>
              </a:rPr>
              <a:t>Employ linear photon polarization in hybrid meson spectroscopy. </a:t>
            </a:r>
            <a:endParaRPr lang="en-US" dirty="0">
              <a:solidFill>
                <a:srgbClr val="000090"/>
              </a:solidFill>
              <a:latin typeface="Calibri"/>
              <a:cs typeface="Calibri"/>
            </a:endParaRPr>
          </a:p>
        </p:txBody>
      </p:sp>
      <p:pic>
        <p:nvPicPr>
          <p:cNvPr id="13" name="Picture 5"/>
          <p:cNvPicPr>
            <a:picLocks noChangeArrowheads="1"/>
          </p:cNvPicPr>
          <p:nvPr/>
        </p:nvPicPr>
        <p:blipFill>
          <a:blip r:embed="rId6"/>
          <a:srcRect l="53475" t="56372" r="8855"/>
          <a:stretch>
            <a:fillRect/>
          </a:stretch>
        </p:blipFill>
        <p:spPr bwMode="auto">
          <a:xfrm>
            <a:off x="411891" y="4087308"/>
            <a:ext cx="3031200" cy="2121459"/>
          </a:xfrm>
          <a:prstGeom prst="rect">
            <a:avLst/>
          </a:prstGeom>
          <a:noFill/>
          <a:ln w="9525">
            <a:solidFill>
              <a:srgbClr val="000000"/>
            </a:solidFill>
            <a:miter lim="800000"/>
            <a:headEnd/>
            <a:tailEnd/>
          </a:ln>
        </p:spPr>
      </p:pic>
      <p:pic>
        <p:nvPicPr>
          <p:cNvPr id="14" name="Picture 3"/>
          <p:cNvPicPr>
            <a:picLocks noChangeArrowheads="1"/>
          </p:cNvPicPr>
          <p:nvPr/>
        </p:nvPicPr>
        <p:blipFill>
          <a:blip r:embed="rId6"/>
          <a:srcRect l="46853" t="14761" r="8464" b="56375"/>
          <a:stretch>
            <a:fillRect/>
          </a:stretch>
        </p:blipFill>
        <p:spPr bwMode="auto">
          <a:xfrm>
            <a:off x="393708" y="2955609"/>
            <a:ext cx="3023502" cy="1002531"/>
          </a:xfrm>
          <a:prstGeom prst="rect">
            <a:avLst/>
          </a:prstGeom>
          <a:noFill/>
          <a:ln w="3175" cmpd="sng">
            <a:solidFill>
              <a:schemeClr val="tx1"/>
            </a:solidFill>
            <a:miter lim="800000"/>
            <a:headEnd/>
            <a:tailEnd/>
          </a:ln>
        </p:spPr>
      </p:pic>
      <p:sp>
        <p:nvSpPr>
          <p:cNvPr id="18" name="TextBox 17"/>
          <p:cNvSpPr txBox="1"/>
          <p:nvPr/>
        </p:nvSpPr>
        <p:spPr>
          <a:xfrm>
            <a:off x="6159500" y="858525"/>
            <a:ext cx="1019229" cy="523220"/>
          </a:xfrm>
          <a:prstGeom prst="rect">
            <a:avLst/>
          </a:prstGeom>
          <a:noFill/>
          <a:ln w="3175" cap="flat" cmpd="sng" algn="ctr">
            <a:solidFill>
              <a:srgbClr val="000000"/>
            </a:solidFill>
            <a:prstDash val="solid"/>
            <a:round/>
            <a:headEnd type="none" w="med" len="med"/>
            <a:tailEnd type="none" w="med" len="med"/>
          </a:ln>
        </p:spPr>
        <p:txBody>
          <a:bodyPr wrap="none" rtlCol="0">
            <a:spAutoFit/>
          </a:bodyPr>
          <a:lstStyle/>
          <a:p>
            <a:r>
              <a:rPr lang="en-US" sz="1400" dirty="0" smtClean="0">
                <a:latin typeface="Calibri"/>
                <a:cs typeface="Calibri"/>
              </a:rPr>
              <a:t>E12-06-102</a:t>
            </a:r>
          </a:p>
          <a:p>
            <a:r>
              <a:rPr lang="en-US" sz="1400" dirty="0" smtClean="0">
                <a:latin typeface="Calibri"/>
                <a:cs typeface="Calibri"/>
              </a:rPr>
              <a:t>E12-13-003</a:t>
            </a:r>
            <a:endParaRPr lang="en-US" sz="1400" dirty="0">
              <a:latin typeface="Calibri"/>
              <a:cs typeface="Calibri"/>
            </a:endParaRPr>
          </a:p>
        </p:txBody>
      </p:sp>
      <p:sp>
        <p:nvSpPr>
          <p:cNvPr id="15" name="TextBox 14"/>
          <p:cNvSpPr txBox="1"/>
          <p:nvPr/>
        </p:nvSpPr>
        <p:spPr>
          <a:xfrm>
            <a:off x="5203901" y="3801042"/>
            <a:ext cx="1069899" cy="369332"/>
          </a:xfrm>
          <a:prstGeom prst="rect">
            <a:avLst/>
          </a:prstGeom>
          <a:solidFill>
            <a:schemeClr val="bg1"/>
          </a:solidFill>
        </p:spPr>
        <p:txBody>
          <a:bodyPr wrap="none" rtlCol="0">
            <a:spAutoFit/>
          </a:bodyPr>
          <a:lstStyle/>
          <a:p>
            <a:r>
              <a:rPr lang="en-US" dirty="0" smtClean="0"/>
              <a:t>first data</a:t>
            </a:r>
            <a:endParaRPr lang="en-US"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Proton Spin Decomposition</a:t>
            </a:r>
            <a:endParaRPr lang="en-US" dirty="0"/>
          </a:p>
        </p:txBody>
      </p:sp>
      <p:pic>
        <p:nvPicPr>
          <p:cNvPr id="3" name="Picture 2"/>
          <p:cNvPicPr>
            <a:picLocks noChangeAspect="1"/>
          </p:cNvPicPr>
          <p:nvPr/>
        </p:nvPicPr>
        <p:blipFill>
          <a:blip r:embed="rId2"/>
          <a:srcRect l="50625" t="22458" r="7425" b="16004"/>
          <a:stretch>
            <a:fillRect/>
          </a:stretch>
        </p:blipFill>
        <p:spPr>
          <a:xfrm>
            <a:off x="4179513" y="2019313"/>
            <a:ext cx="4046476" cy="2209787"/>
          </a:xfrm>
          <a:prstGeom prst="rect">
            <a:avLst/>
          </a:prstGeom>
          <a:solidFill>
            <a:schemeClr val="tx1"/>
          </a:solidFill>
          <a:ln w="3175" cmpd="sng">
            <a:solidFill>
              <a:schemeClr val="tx1"/>
            </a:solidFill>
          </a:ln>
        </p:spPr>
      </p:pic>
      <p:sp>
        <p:nvSpPr>
          <p:cNvPr id="4" name="TextBox 3"/>
          <p:cNvSpPr txBox="1"/>
          <p:nvPr/>
        </p:nvSpPr>
        <p:spPr>
          <a:xfrm>
            <a:off x="4532688" y="4203412"/>
            <a:ext cx="3112712" cy="307777"/>
          </a:xfrm>
          <a:prstGeom prst="rect">
            <a:avLst/>
          </a:prstGeom>
          <a:noFill/>
        </p:spPr>
        <p:txBody>
          <a:bodyPr wrap="square" rtlCol="0">
            <a:spAutoFit/>
          </a:bodyPr>
          <a:lstStyle/>
          <a:p>
            <a:r>
              <a:rPr lang="en-US" sz="1400" i="1" dirty="0" smtClean="0">
                <a:solidFill>
                  <a:srgbClr val="000090"/>
                </a:solidFill>
                <a:latin typeface="Calibri"/>
                <a:cs typeface="Calibri"/>
              </a:rPr>
              <a:t>C. </a:t>
            </a:r>
            <a:r>
              <a:rPr lang="en-US" sz="1400" i="1" dirty="0" err="1" smtClean="0">
                <a:solidFill>
                  <a:srgbClr val="000090"/>
                </a:solidFill>
                <a:latin typeface="Calibri"/>
                <a:cs typeface="Calibri"/>
              </a:rPr>
              <a:t>Alexandrou</a:t>
            </a:r>
            <a:r>
              <a:rPr lang="en-US" sz="1400" i="1" dirty="0" smtClean="0">
                <a:solidFill>
                  <a:srgbClr val="000090"/>
                </a:solidFill>
                <a:latin typeface="Calibri"/>
                <a:cs typeface="Calibri"/>
              </a:rPr>
              <a:t> et al.,  arXiv:1609.00253 </a:t>
            </a:r>
            <a:endParaRPr lang="en-US" sz="1400" i="1" dirty="0">
              <a:solidFill>
                <a:srgbClr val="000090"/>
              </a:solidFill>
              <a:latin typeface="Calibri"/>
              <a:cs typeface="Calibri"/>
            </a:endParaRPr>
          </a:p>
        </p:txBody>
      </p:sp>
      <p:sp>
        <p:nvSpPr>
          <p:cNvPr id="6" name="TextBox 5"/>
          <p:cNvSpPr txBox="1"/>
          <p:nvPr/>
        </p:nvSpPr>
        <p:spPr>
          <a:xfrm>
            <a:off x="444500" y="4648200"/>
            <a:ext cx="8508999" cy="1569660"/>
          </a:xfrm>
          <a:prstGeom prst="rect">
            <a:avLst/>
          </a:prstGeom>
          <a:noFill/>
          <a:ln>
            <a:solidFill>
              <a:srgbClr val="FF0000"/>
            </a:solidFill>
          </a:ln>
        </p:spPr>
        <p:txBody>
          <a:bodyPr wrap="square" rtlCol="0">
            <a:spAutoFit/>
          </a:bodyPr>
          <a:lstStyle/>
          <a:p>
            <a:pPr>
              <a:buFont typeface="Wingdings" charset="2"/>
              <a:buChar char="§"/>
            </a:pPr>
            <a:r>
              <a:rPr lang="en-US" sz="2400" dirty="0" smtClean="0">
                <a:solidFill>
                  <a:srgbClr val="000090"/>
                </a:solidFill>
                <a:latin typeface="Calibri"/>
                <a:cs typeface="Calibri"/>
              </a:rPr>
              <a:t> LQCD projections: OAM</a:t>
            </a:r>
            <a:r>
              <a:rPr lang="en-US" sz="2400" dirty="0" smtClean="0">
                <a:solidFill>
                  <a:srgbClr val="000090"/>
                </a:solidFill>
                <a:latin typeface="Calibri"/>
                <a:cs typeface="Calibri"/>
              </a:rPr>
              <a:t> 40-50%</a:t>
            </a:r>
            <a:r>
              <a:rPr lang="en-US" sz="2400" dirty="0" smtClean="0">
                <a:solidFill>
                  <a:srgbClr val="000090"/>
                </a:solidFill>
                <a:latin typeface="Calibri"/>
                <a:cs typeface="Calibri"/>
              </a:rPr>
              <a:t>, nearly all quark OAM is the result of disconnected </a:t>
            </a:r>
            <a:r>
              <a:rPr lang="en-US" sz="2400" dirty="0" smtClean="0">
                <a:solidFill>
                  <a:srgbClr val="000090"/>
                </a:solidFill>
                <a:latin typeface="Calibri"/>
                <a:cs typeface="Calibri"/>
              </a:rPr>
              <a:t>interactions. </a:t>
            </a:r>
            <a:r>
              <a:rPr lang="en-US" sz="2400" dirty="0" smtClean="0">
                <a:solidFill>
                  <a:srgbClr val="000090"/>
                </a:solidFill>
                <a:latin typeface="Calibri"/>
                <a:cs typeface="Calibri"/>
              </a:rPr>
              <a:t>	</a:t>
            </a:r>
          </a:p>
          <a:p>
            <a:pPr>
              <a:buFont typeface="Wingdings" charset="2"/>
              <a:buChar char="§"/>
            </a:pPr>
            <a:r>
              <a:rPr lang="en-US" sz="2400" dirty="0" smtClean="0">
                <a:solidFill>
                  <a:srgbClr val="000090"/>
                </a:solidFill>
                <a:latin typeface="Calibri"/>
                <a:cs typeface="Calibri"/>
              </a:rPr>
              <a:t> Quark OAM is experimentally the least constrained contribution</a:t>
            </a:r>
          </a:p>
          <a:p>
            <a:r>
              <a:rPr lang="en-US" sz="2400" dirty="0" smtClean="0">
                <a:solidFill>
                  <a:srgbClr val="000090"/>
                </a:solidFill>
                <a:latin typeface="Calibri"/>
                <a:cs typeface="Calibri"/>
              </a:rPr>
              <a:t> 	=&gt; </a:t>
            </a:r>
            <a:r>
              <a:rPr lang="en-US" sz="2400" dirty="0" smtClean="0">
                <a:solidFill>
                  <a:srgbClr val="000090"/>
                </a:solidFill>
                <a:latin typeface="Calibri"/>
                <a:cs typeface="Calibri"/>
              </a:rPr>
              <a:t> </a:t>
            </a:r>
            <a:r>
              <a:rPr lang="en-US" sz="2400" dirty="0" smtClean="0">
                <a:solidFill>
                  <a:srgbClr val="000090"/>
                </a:solidFill>
                <a:latin typeface="Calibri"/>
                <a:cs typeface="Calibri"/>
              </a:rPr>
              <a:t>Strong </a:t>
            </a:r>
            <a:r>
              <a:rPr lang="en-US" sz="2400" dirty="0" smtClean="0">
                <a:solidFill>
                  <a:srgbClr val="000090"/>
                </a:solidFill>
                <a:latin typeface="Calibri"/>
                <a:cs typeface="Calibri"/>
              </a:rPr>
              <a:t>motivation </a:t>
            </a:r>
            <a:r>
              <a:rPr lang="en-US" sz="2400" dirty="0" smtClean="0">
                <a:solidFill>
                  <a:srgbClr val="000090"/>
                </a:solidFill>
                <a:latin typeface="Calibri"/>
                <a:cs typeface="Calibri"/>
              </a:rPr>
              <a:t>of spin physics at 12 GeV</a:t>
            </a:r>
            <a:endParaRPr lang="en-US" sz="2400" dirty="0">
              <a:solidFill>
                <a:srgbClr val="000090"/>
              </a:solidFill>
              <a:latin typeface="Calibri"/>
              <a:cs typeface="Calibri"/>
            </a:endParaRPr>
          </a:p>
        </p:txBody>
      </p:sp>
      <p:sp>
        <p:nvSpPr>
          <p:cNvPr id="7" name="TextBox 6"/>
          <p:cNvSpPr txBox="1"/>
          <p:nvPr/>
        </p:nvSpPr>
        <p:spPr>
          <a:xfrm>
            <a:off x="810965" y="834935"/>
            <a:ext cx="6576824" cy="769441"/>
          </a:xfrm>
          <a:prstGeom prst="rect">
            <a:avLst/>
          </a:prstGeom>
          <a:noFill/>
        </p:spPr>
        <p:txBody>
          <a:bodyPr wrap="none" rtlCol="0">
            <a:spAutoFit/>
          </a:bodyPr>
          <a:lstStyle/>
          <a:p>
            <a:r>
              <a:rPr lang="en-US" sz="2000" dirty="0" smtClean="0">
                <a:solidFill>
                  <a:srgbClr val="000090"/>
                </a:solidFill>
              </a:rPr>
              <a:t>		In LQCD, gauge invariant decomposition (X. </a:t>
            </a:r>
            <a:r>
              <a:rPr lang="en-US" sz="2000" dirty="0" err="1" smtClean="0">
                <a:solidFill>
                  <a:srgbClr val="000090"/>
                </a:solidFill>
              </a:rPr>
              <a:t>Ji</a:t>
            </a:r>
            <a:r>
              <a:rPr lang="en-US" sz="2000" dirty="0" smtClean="0">
                <a:solidFill>
                  <a:srgbClr val="000090"/>
                </a:solidFill>
              </a:rPr>
              <a:t>): </a:t>
            </a:r>
          </a:p>
          <a:p>
            <a:r>
              <a:rPr lang="en-US" sz="2000" b="1" i="1" dirty="0" smtClean="0">
                <a:solidFill>
                  <a:srgbClr val="000090"/>
                </a:solidFill>
                <a:latin typeface="Times New Roman"/>
                <a:cs typeface="Times New Roman"/>
              </a:rPr>
              <a:t>				</a:t>
            </a:r>
            <a:r>
              <a:rPr lang="en-US" sz="2400" b="1" i="1" dirty="0" err="1" smtClean="0">
                <a:solidFill>
                  <a:srgbClr val="FF0000"/>
                </a:solidFill>
                <a:latin typeface="Times New Roman"/>
                <a:cs typeface="Times New Roman"/>
              </a:rPr>
              <a:t>J</a:t>
            </a:r>
            <a:r>
              <a:rPr lang="en-US" sz="2400" b="1" i="1" baseline="-25000" dirty="0" err="1" smtClean="0">
                <a:solidFill>
                  <a:srgbClr val="FF0000"/>
                </a:solidFill>
                <a:latin typeface="Times New Roman"/>
                <a:cs typeface="Times New Roman"/>
              </a:rPr>
              <a:t>p</a:t>
            </a:r>
            <a:r>
              <a:rPr lang="en-US" sz="2400" b="1" dirty="0" smtClean="0">
                <a:solidFill>
                  <a:srgbClr val="FF0000"/>
                </a:solidFill>
                <a:latin typeface="Times New Roman"/>
                <a:cs typeface="Times New Roman"/>
              </a:rPr>
              <a:t> = ½ = (½ </a:t>
            </a:r>
            <a:r>
              <a:rPr lang="en-US" sz="2400" b="1" dirty="0" err="1" smtClean="0">
                <a:solidFill>
                  <a:srgbClr val="FF0000"/>
                </a:solidFill>
                <a:latin typeface="Times New Roman"/>
                <a:cs typeface="Times New Roman"/>
              </a:rPr>
              <a:t>ΔΣ</a:t>
            </a:r>
            <a:r>
              <a:rPr lang="en-US" sz="2400" b="1" i="1" baseline="30000" dirty="0" err="1" smtClean="0">
                <a:solidFill>
                  <a:srgbClr val="FF0000"/>
                </a:solidFill>
                <a:latin typeface="Times New Roman"/>
                <a:cs typeface="Times New Roman"/>
              </a:rPr>
              <a:t>q</a:t>
            </a:r>
            <a:r>
              <a:rPr lang="en-US" sz="2400" b="1" dirty="0" smtClean="0">
                <a:solidFill>
                  <a:srgbClr val="FF0000"/>
                </a:solidFill>
                <a:latin typeface="Times New Roman"/>
                <a:cs typeface="Times New Roman"/>
              </a:rPr>
              <a:t> </a:t>
            </a:r>
            <a:r>
              <a:rPr lang="en-US" sz="2400" b="1" dirty="0" smtClean="0">
                <a:solidFill>
                  <a:srgbClr val="FF0000"/>
                </a:solidFill>
                <a:latin typeface="Times New Roman"/>
                <a:cs typeface="Times New Roman"/>
              </a:rPr>
              <a:t>+ </a:t>
            </a:r>
            <a:r>
              <a:rPr lang="en-US" sz="2400" b="1" i="1" dirty="0" err="1" smtClean="0">
                <a:solidFill>
                  <a:srgbClr val="FF0000"/>
                </a:solidFill>
                <a:latin typeface="Times New Roman"/>
                <a:cs typeface="Times New Roman"/>
              </a:rPr>
              <a:t>L</a:t>
            </a:r>
            <a:r>
              <a:rPr lang="en-US" sz="2400" b="1" i="1" baseline="30000" dirty="0" err="1" smtClean="0">
                <a:solidFill>
                  <a:srgbClr val="FF0000"/>
                </a:solidFill>
                <a:latin typeface="Times New Roman"/>
                <a:cs typeface="Times New Roman"/>
              </a:rPr>
              <a:t>q</a:t>
            </a:r>
            <a:r>
              <a:rPr lang="en-US" sz="2400" b="1" dirty="0" smtClean="0">
                <a:solidFill>
                  <a:srgbClr val="FF0000"/>
                </a:solidFill>
                <a:latin typeface="Times New Roman"/>
                <a:cs typeface="Times New Roman"/>
              </a:rPr>
              <a:t>)</a:t>
            </a:r>
            <a:r>
              <a:rPr lang="en-US" sz="2400" b="1" i="1" baseline="-25000" dirty="0" smtClean="0">
                <a:solidFill>
                  <a:srgbClr val="FF0000"/>
                </a:solidFill>
                <a:latin typeface="Times New Roman"/>
                <a:cs typeface="Times New Roman"/>
              </a:rPr>
              <a:t> </a:t>
            </a:r>
            <a:r>
              <a:rPr lang="en-US" sz="2400" b="1" i="1" dirty="0" smtClean="0">
                <a:solidFill>
                  <a:srgbClr val="FF0000"/>
                </a:solidFill>
                <a:latin typeface="Times New Roman"/>
                <a:cs typeface="Times New Roman"/>
              </a:rPr>
              <a:t>+ </a:t>
            </a:r>
            <a:r>
              <a:rPr lang="en-US" sz="2400" b="1" i="1" dirty="0" err="1" smtClean="0">
                <a:solidFill>
                  <a:srgbClr val="FF0000"/>
                </a:solidFill>
                <a:latin typeface="Times New Roman"/>
                <a:cs typeface="Times New Roman"/>
              </a:rPr>
              <a:t>J</a:t>
            </a:r>
            <a:r>
              <a:rPr lang="en-US" sz="2400" b="1" i="1" baseline="30000" dirty="0" err="1" smtClean="0">
                <a:solidFill>
                  <a:srgbClr val="FF0000"/>
                </a:solidFill>
                <a:latin typeface="Times New Roman"/>
                <a:cs typeface="Times New Roman"/>
              </a:rPr>
              <a:t>g</a:t>
            </a:r>
            <a:r>
              <a:rPr lang="en-US" sz="2400" b="1" i="1" dirty="0" smtClean="0">
                <a:solidFill>
                  <a:srgbClr val="FF0000"/>
                </a:solidFill>
                <a:latin typeface="Times New Roman"/>
                <a:cs typeface="Times New Roman"/>
              </a:rPr>
              <a:t>  </a:t>
            </a:r>
            <a:endParaRPr lang="en-US" sz="2400" b="1" i="1" dirty="0">
              <a:solidFill>
                <a:srgbClr val="FF0000"/>
              </a:solidFill>
              <a:latin typeface="Times New Roman"/>
              <a:cs typeface="Times New Roman"/>
            </a:endParaRPr>
          </a:p>
        </p:txBody>
      </p:sp>
      <p:sp>
        <p:nvSpPr>
          <p:cNvPr id="10" name="TextBox 9"/>
          <p:cNvSpPr txBox="1"/>
          <p:nvPr/>
        </p:nvSpPr>
        <p:spPr>
          <a:xfrm>
            <a:off x="5576036" y="2640111"/>
            <a:ext cx="593620" cy="307777"/>
          </a:xfrm>
          <a:prstGeom prst="rect">
            <a:avLst/>
          </a:prstGeom>
          <a:solidFill>
            <a:srgbClr val="E08159"/>
          </a:solidFill>
          <a:ln>
            <a:solidFill>
              <a:srgbClr val="FFFF00"/>
            </a:solidFill>
          </a:ln>
        </p:spPr>
        <p:txBody>
          <a:bodyPr wrap="none" rtlCol="0">
            <a:spAutoFit/>
          </a:bodyPr>
          <a:lstStyle/>
          <a:p>
            <a:r>
              <a:rPr lang="en-US" sz="1400" dirty="0" smtClean="0"/>
              <a:t>OAM</a:t>
            </a:r>
            <a:endParaRPr lang="en-US" sz="1400" dirty="0"/>
          </a:p>
        </p:txBody>
      </p:sp>
      <p:sp>
        <p:nvSpPr>
          <p:cNvPr id="12" name="TextBox 11"/>
          <p:cNvSpPr txBox="1"/>
          <p:nvPr/>
        </p:nvSpPr>
        <p:spPr>
          <a:xfrm>
            <a:off x="4229113" y="2070113"/>
            <a:ext cx="1338828" cy="338554"/>
          </a:xfrm>
          <a:prstGeom prst="rect">
            <a:avLst/>
          </a:prstGeom>
          <a:noFill/>
        </p:spPr>
        <p:txBody>
          <a:bodyPr wrap="none" rtlCol="0">
            <a:spAutoFit/>
          </a:bodyPr>
          <a:lstStyle/>
          <a:p>
            <a:r>
              <a:rPr lang="en-US" sz="1600" dirty="0" err="1" smtClean="0">
                <a:solidFill>
                  <a:srgbClr val="000090"/>
                </a:solidFill>
              </a:rPr>
              <a:t>m</a:t>
            </a:r>
            <a:r>
              <a:rPr lang="en-US" sz="1600" baseline="-25000" dirty="0" err="1" smtClean="0">
                <a:solidFill>
                  <a:srgbClr val="000090"/>
                </a:solidFill>
              </a:rPr>
              <a:t>π</a:t>
            </a:r>
            <a:r>
              <a:rPr lang="en-US" sz="1600" dirty="0" smtClean="0">
                <a:solidFill>
                  <a:srgbClr val="000090"/>
                </a:solidFill>
              </a:rPr>
              <a:t>=140MeV</a:t>
            </a:r>
            <a:endParaRPr lang="en-US" sz="1600" dirty="0">
              <a:solidFill>
                <a:srgbClr val="000090"/>
              </a:solidFill>
            </a:endParaRPr>
          </a:p>
        </p:txBody>
      </p:sp>
      <p:pic>
        <p:nvPicPr>
          <p:cNvPr id="9" name="Picture 8"/>
          <p:cNvPicPr>
            <a:picLocks noChangeAspect="1"/>
          </p:cNvPicPr>
          <p:nvPr/>
        </p:nvPicPr>
        <p:blipFill>
          <a:blip r:embed="rId3"/>
          <a:srcRect/>
          <a:stretch>
            <a:fillRect/>
          </a:stretch>
        </p:blipFill>
        <p:spPr>
          <a:xfrm>
            <a:off x="1003313" y="2044713"/>
            <a:ext cx="3133725" cy="2162175"/>
          </a:xfrm>
          <a:prstGeom prst="rect">
            <a:avLst/>
          </a:prstGeom>
          <a:ln w="3175" cap="flat" cmpd="sng" algn="ctr">
            <a:solidFill>
              <a:schemeClr val="tx1"/>
            </a:solidFill>
            <a:prstDash val="solid"/>
            <a:round/>
            <a:headEnd type="none" w="med" len="med"/>
            <a:tailEnd type="none" w="med" len="med"/>
          </a:ln>
        </p:spPr>
      </p:pic>
      <p:sp>
        <p:nvSpPr>
          <p:cNvPr id="11" name="Pie 10"/>
          <p:cNvSpPr>
            <a:spLocks/>
          </p:cNvSpPr>
          <p:nvPr/>
        </p:nvSpPr>
        <p:spPr bwMode="auto">
          <a:xfrm>
            <a:off x="1181106" y="2362201"/>
            <a:ext cx="1647913" cy="1563502"/>
          </a:xfrm>
          <a:prstGeom prst="pie">
            <a:avLst>
              <a:gd name="adj1" fmla="val 763514"/>
              <a:gd name="adj2" fmla="val 10780456"/>
            </a:avLst>
          </a:prstGeom>
          <a:solidFill>
            <a:srgbClr val="CCFFCC">
              <a:alpha val="31000"/>
            </a:srgbClr>
          </a:solidFill>
          <a:ln w="38100" cap="flat" cmpd="sng" algn="ctr">
            <a:solidFill>
              <a:srgbClr val="008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smtClean="0">
              <a:ln>
                <a:noFill/>
              </a:ln>
              <a:solidFill>
                <a:schemeClr val="tx1"/>
              </a:solidFill>
              <a:effectLst/>
              <a:latin typeface="Times New Roman" pitchFamily="18" charset="0"/>
            </a:endParaRPr>
          </a:p>
        </p:txBody>
      </p:sp>
      <p:sp>
        <p:nvSpPr>
          <p:cNvPr id="13" name="TextBox 12"/>
          <p:cNvSpPr txBox="1"/>
          <p:nvPr/>
        </p:nvSpPr>
        <p:spPr>
          <a:xfrm>
            <a:off x="2829019" y="3836803"/>
            <a:ext cx="1014512" cy="369332"/>
          </a:xfrm>
          <a:prstGeom prst="rect">
            <a:avLst/>
          </a:prstGeom>
          <a:noFill/>
        </p:spPr>
        <p:txBody>
          <a:bodyPr wrap="none" rtlCol="0">
            <a:spAutoFit/>
          </a:bodyPr>
          <a:lstStyle/>
          <a:p>
            <a:r>
              <a:rPr lang="en-US" b="1" i="1" dirty="0" err="1" smtClean="0">
                <a:solidFill>
                  <a:srgbClr val="008000"/>
                </a:solidFill>
                <a:latin typeface="Times New Roman"/>
                <a:cs typeface="Times New Roman"/>
              </a:rPr>
              <a:t>L</a:t>
            </a:r>
            <a:r>
              <a:rPr lang="en-US" b="1" i="1" baseline="30000" dirty="0" err="1" smtClean="0">
                <a:solidFill>
                  <a:srgbClr val="008000"/>
                </a:solidFill>
                <a:latin typeface="Times New Roman"/>
                <a:cs typeface="Times New Roman"/>
              </a:rPr>
              <a:t>q</a:t>
            </a:r>
            <a:r>
              <a:rPr lang="en-US" b="1" dirty="0" smtClean="0">
                <a:solidFill>
                  <a:srgbClr val="008000"/>
                </a:solidFill>
                <a:latin typeface="Times New Roman"/>
                <a:cs typeface="Times New Roman"/>
              </a:rPr>
              <a:t>=</a:t>
            </a:r>
            <a:r>
              <a:rPr lang="en-US" b="1" dirty="0" smtClean="0">
                <a:solidFill>
                  <a:srgbClr val="008000"/>
                </a:solidFill>
                <a:latin typeface="Times New Roman"/>
                <a:cs typeface="Times New Roman"/>
              </a:rPr>
              <a:t>46</a:t>
            </a:r>
            <a:r>
              <a:rPr lang="en-US" b="1" dirty="0" smtClean="0">
                <a:solidFill>
                  <a:srgbClr val="008000"/>
                </a:solidFill>
                <a:latin typeface="Times New Roman"/>
                <a:cs typeface="Times New Roman"/>
              </a:rPr>
              <a:t>%</a:t>
            </a:r>
            <a:endParaRPr lang="en-US" b="1" baseline="30000" dirty="0">
              <a:solidFill>
                <a:srgbClr val="008000"/>
              </a:solidFill>
              <a:latin typeface="Times New Roman"/>
              <a:cs typeface="Times New Roman"/>
            </a:endParaRPr>
          </a:p>
        </p:txBody>
      </p:sp>
      <p:sp>
        <p:nvSpPr>
          <p:cNvPr id="14" name="TextBox 13"/>
          <p:cNvSpPr txBox="1"/>
          <p:nvPr/>
        </p:nvSpPr>
        <p:spPr>
          <a:xfrm>
            <a:off x="1028713" y="4216400"/>
            <a:ext cx="3200400" cy="307777"/>
          </a:xfrm>
          <a:prstGeom prst="rect">
            <a:avLst/>
          </a:prstGeom>
          <a:noFill/>
        </p:spPr>
        <p:txBody>
          <a:bodyPr wrap="square" rtlCol="0">
            <a:spAutoFit/>
          </a:bodyPr>
          <a:lstStyle/>
          <a:p>
            <a:r>
              <a:rPr lang="en-US" sz="1400" i="1" dirty="0" smtClean="0">
                <a:solidFill>
                  <a:srgbClr val="000090"/>
                </a:solidFill>
                <a:latin typeface="Calibri"/>
                <a:cs typeface="Calibri"/>
              </a:rPr>
              <a:t>K.F. Liu, C. </a:t>
            </a:r>
            <a:r>
              <a:rPr lang="en-US" sz="1400" i="1" dirty="0" err="1" smtClean="0">
                <a:solidFill>
                  <a:srgbClr val="000090"/>
                </a:solidFill>
                <a:latin typeface="Calibri"/>
                <a:cs typeface="Calibri"/>
              </a:rPr>
              <a:t>Lorce</a:t>
            </a:r>
            <a:r>
              <a:rPr lang="en-US" sz="1400" i="1" dirty="0" smtClean="0">
                <a:solidFill>
                  <a:srgbClr val="000090"/>
                </a:solidFill>
                <a:latin typeface="Calibri"/>
                <a:cs typeface="Calibri"/>
              </a:rPr>
              <a:t>,  arXiv:1508.00911</a:t>
            </a:r>
            <a:endParaRPr lang="en-US" sz="1400" i="1" dirty="0">
              <a:solidFill>
                <a:srgbClr val="000090"/>
              </a:solidFill>
              <a:latin typeface="Calibri"/>
              <a:cs typeface="Calibri"/>
            </a:endParaRPr>
          </a:p>
        </p:txBody>
      </p:sp>
      <p:sp>
        <p:nvSpPr>
          <p:cNvPr id="15" name="TextBox 14"/>
          <p:cNvSpPr txBox="1"/>
          <p:nvPr/>
        </p:nvSpPr>
        <p:spPr>
          <a:xfrm>
            <a:off x="4229113" y="3842637"/>
            <a:ext cx="1014512" cy="369332"/>
          </a:xfrm>
          <a:prstGeom prst="rect">
            <a:avLst/>
          </a:prstGeom>
          <a:noFill/>
        </p:spPr>
        <p:txBody>
          <a:bodyPr wrap="none" rtlCol="0">
            <a:spAutoFit/>
          </a:bodyPr>
          <a:lstStyle/>
          <a:p>
            <a:r>
              <a:rPr lang="en-US" b="1" i="1" dirty="0" err="1" smtClean="0">
                <a:solidFill>
                  <a:srgbClr val="008000"/>
                </a:solidFill>
                <a:latin typeface="Times New Roman"/>
                <a:cs typeface="Times New Roman"/>
              </a:rPr>
              <a:t>L</a:t>
            </a:r>
            <a:r>
              <a:rPr lang="en-US" b="1" i="1" baseline="30000" dirty="0" err="1" smtClean="0">
                <a:solidFill>
                  <a:srgbClr val="008000"/>
                </a:solidFill>
                <a:latin typeface="Times New Roman"/>
                <a:cs typeface="Times New Roman"/>
              </a:rPr>
              <a:t>q</a:t>
            </a:r>
            <a:r>
              <a:rPr lang="en-US" b="1" dirty="0" smtClean="0">
                <a:solidFill>
                  <a:srgbClr val="008000"/>
                </a:solidFill>
                <a:latin typeface="Times New Roman"/>
                <a:cs typeface="Times New Roman"/>
              </a:rPr>
              <a:t>=</a:t>
            </a:r>
            <a:r>
              <a:rPr lang="en-US" b="1" dirty="0" smtClean="0">
                <a:solidFill>
                  <a:srgbClr val="008000"/>
                </a:solidFill>
                <a:latin typeface="Times New Roman"/>
                <a:cs typeface="Times New Roman"/>
              </a:rPr>
              <a:t>40%</a:t>
            </a:r>
            <a:endParaRPr lang="en-US" b="1" baseline="30000" dirty="0">
              <a:solidFill>
                <a:srgbClr val="008000"/>
              </a:solidFill>
              <a:latin typeface="Times New Roman"/>
              <a:cs typeface="Times New Roman"/>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9144000" cy="723900"/>
          </a:xfrm>
        </p:spPr>
        <p:txBody>
          <a:bodyPr>
            <a:normAutofit/>
          </a:bodyPr>
          <a:lstStyle/>
          <a:p>
            <a:pPr>
              <a:defRPr/>
            </a:pPr>
            <a:r>
              <a:rPr lang="en-US" dirty="0" smtClean="0"/>
              <a:t>Polarized </a:t>
            </a:r>
            <a:r>
              <a:rPr lang="en-US" dirty="0" err="1" smtClean="0"/>
              <a:t>PDFs</a:t>
            </a:r>
            <a:r>
              <a:rPr lang="en-US" dirty="0" smtClean="0"/>
              <a:t> – the present situation</a:t>
            </a:r>
            <a:endParaRPr lang="en-US" dirty="0"/>
          </a:p>
        </p:txBody>
      </p:sp>
      <p:pic>
        <p:nvPicPr>
          <p:cNvPr id="15366" name="Picture 5" descr="dssv2"/>
          <p:cNvPicPr>
            <a:picLocks noChangeArrowheads="1"/>
          </p:cNvPicPr>
          <p:nvPr/>
        </p:nvPicPr>
        <p:blipFill>
          <a:blip r:embed="rId2"/>
          <a:srcRect/>
          <a:stretch>
            <a:fillRect/>
          </a:stretch>
        </p:blipFill>
        <p:spPr bwMode="auto">
          <a:xfrm>
            <a:off x="5892800" y="736599"/>
            <a:ext cx="3187700" cy="2470650"/>
          </a:xfrm>
          <a:prstGeom prst="rect">
            <a:avLst/>
          </a:prstGeom>
          <a:noFill/>
          <a:ln w="9525">
            <a:noFill/>
            <a:miter lim="800000"/>
            <a:headEnd/>
            <a:tailEnd/>
          </a:ln>
        </p:spPr>
      </p:pic>
      <p:sp>
        <p:nvSpPr>
          <p:cNvPr id="15370" name="TextBox 15"/>
          <p:cNvSpPr txBox="1">
            <a:spLocks noChangeArrowheads="1"/>
          </p:cNvSpPr>
          <p:nvPr/>
        </p:nvSpPr>
        <p:spPr bwMode="auto">
          <a:xfrm rot="-5400000">
            <a:off x="5190730" y="1460659"/>
            <a:ext cx="1219200" cy="461963"/>
          </a:xfrm>
          <a:prstGeom prst="rect">
            <a:avLst/>
          </a:prstGeom>
          <a:noFill/>
          <a:ln w="9525">
            <a:noFill/>
            <a:miter lim="800000"/>
            <a:headEnd/>
            <a:tailEnd/>
          </a:ln>
        </p:spPr>
        <p:txBody>
          <a:bodyPr>
            <a:prstTxWarp prst="textNoShape">
              <a:avLst/>
            </a:prstTxWarp>
            <a:spAutoFit/>
          </a:bodyPr>
          <a:lstStyle/>
          <a:p>
            <a:r>
              <a:rPr lang="en-US" sz="1200" dirty="0"/>
              <a:t>Asymmetries in pp at RHIC</a:t>
            </a:r>
          </a:p>
        </p:txBody>
      </p:sp>
      <p:pic>
        <p:nvPicPr>
          <p:cNvPr id="23" name="Picture 22"/>
          <p:cNvPicPr>
            <a:picLocks noChangeAspect="1"/>
          </p:cNvPicPr>
          <p:nvPr/>
        </p:nvPicPr>
        <p:blipFill>
          <a:blip r:embed="rId3"/>
          <a:srcRect t="32534" b="34720"/>
          <a:stretch>
            <a:fillRect/>
          </a:stretch>
        </p:blipFill>
        <p:spPr>
          <a:xfrm>
            <a:off x="238125" y="4941913"/>
            <a:ext cx="2895600" cy="1237226"/>
          </a:xfrm>
          <a:prstGeom prst="rect">
            <a:avLst/>
          </a:prstGeom>
        </p:spPr>
      </p:pic>
      <p:pic>
        <p:nvPicPr>
          <p:cNvPr id="24" name="Picture 23"/>
          <p:cNvPicPr>
            <a:picLocks noChangeAspect="1"/>
          </p:cNvPicPr>
          <p:nvPr/>
        </p:nvPicPr>
        <p:blipFill>
          <a:blip r:embed="rId3"/>
          <a:srcRect b="65462"/>
          <a:stretch>
            <a:fillRect/>
          </a:stretch>
        </p:blipFill>
        <p:spPr>
          <a:xfrm>
            <a:off x="2211451" y="3350898"/>
            <a:ext cx="3243072" cy="1461524"/>
          </a:xfrm>
          <a:prstGeom prst="rect">
            <a:avLst/>
          </a:prstGeom>
        </p:spPr>
      </p:pic>
      <p:pic>
        <p:nvPicPr>
          <p:cNvPr id="26" name="Picture 25"/>
          <p:cNvPicPr>
            <a:picLocks noChangeAspect="1"/>
          </p:cNvPicPr>
          <p:nvPr/>
        </p:nvPicPr>
        <p:blipFill>
          <a:blip r:embed="rId4"/>
          <a:srcRect l="49127" t="6627"/>
          <a:stretch>
            <a:fillRect/>
          </a:stretch>
        </p:blipFill>
        <p:spPr>
          <a:xfrm>
            <a:off x="2971818" y="749299"/>
            <a:ext cx="2686430" cy="2684142"/>
          </a:xfrm>
          <a:prstGeom prst="rect">
            <a:avLst/>
          </a:prstGeom>
        </p:spPr>
      </p:pic>
      <p:sp>
        <p:nvSpPr>
          <p:cNvPr id="30" name="TextBox 29"/>
          <p:cNvSpPr txBox="1"/>
          <p:nvPr/>
        </p:nvSpPr>
        <p:spPr>
          <a:xfrm>
            <a:off x="396757" y="3689452"/>
            <a:ext cx="1435371" cy="523220"/>
          </a:xfrm>
          <a:prstGeom prst="rect">
            <a:avLst/>
          </a:prstGeom>
          <a:noFill/>
        </p:spPr>
        <p:txBody>
          <a:bodyPr wrap="none" rtlCol="0">
            <a:spAutoFit/>
          </a:bodyPr>
          <a:lstStyle/>
          <a:p>
            <a:r>
              <a:rPr lang="en-US" sz="1400" dirty="0" smtClean="0"/>
              <a:t>DSSV, PRD 80,</a:t>
            </a:r>
          </a:p>
          <a:p>
            <a:r>
              <a:rPr lang="en-US" sz="1400" dirty="0" smtClean="0"/>
              <a:t>034030 (2009)</a:t>
            </a:r>
            <a:endParaRPr lang="en-US" sz="1400" dirty="0"/>
          </a:p>
        </p:txBody>
      </p:sp>
      <p:sp>
        <p:nvSpPr>
          <p:cNvPr id="31" name="Rectangle 30"/>
          <p:cNvSpPr/>
          <p:nvPr/>
        </p:nvSpPr>
        <p:spPr bwMode="auto">
          <a:xfrm>
            <a:off x="238125" y="3334258"/>
            <a:ext cx="5524500" cy="3069248"/>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smtClean="0">
              <a:ln>
                <a:noFill/>
              </a:ln>
              <a:solidFill>
                <a:schemeClr val="tx1"/>
              </a:solidFill>
              <a:effectLst/>
              <a:latin typeface="Times New Roman" pitchFamily="18" charset="0"/>
            </a:endParaRPr>
          </a:p>
        </p:txBody>
      </p:sp>
      <p:sp>
        <p:nvSpPr>
          <p:cNvPr id="32" name="Rectangle 31"/>
          <p:cNvSpPr/>
          <p:nvPr/>
        </p:nvSpPr>
        <p:spPr bwMode="auto">
          <a:xfrm>
            <a:off x="238125" y="3385058"/>
            <a:ext cx="5318952" cy="2933791"/>
          </a:xfrm>
          <a:prstGeom prst="rect">
            <a:avLst/>
          </a:prstGeom>
          <a:noFill/>
          <a:ln w="9525" cap="flat" cmpd="sng" algn="ctr">
            <a:solidFill>
              <a:srgbClr val="00009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smtClean="0">
              <a:ln>
                <a:noFill/>
              </a:ln>
              <a:solidFill>
                <a:schemeClr val="tx1"/>
              </a:solidFill>
              <a:effectLst/>
              <a:latin typeface="Times New Roman" pitchFamily="18" charset="0"/>
            </a:endParaRPr>
          </a:p>
        </p:txBody>
      </p:sp>
      <p:pic>
        <p:nvPicPr>
          <p:cNvPr id="25" name="Picture 24"/>
          <p:cNvPicPr>
            <a:picLocks noChangeAspect="1"/>
          </p:cNvPicPr>
          <p:nvPr/>
        </p:nvPicPr>
        <p:blipFill>
          <a:blip r:embed="rId3"/>
          <a:srcRect l="9211" t="62324"/>
          <a:stretch>
            <a:fillRect/>
          </a:stretch>
        </p:blipFill>
        <p:spPr>
          <a:xfrm>
            <a:off x="2841625" y="4916513"/>
            <a:ext cx="2628900" cy="1423493"/>
          </a:xfrm>
          <a:prstGeom prst="rect">
            <a:avLst/>
          </a:prstGeom>
        </p:spPr>
      </p:pic>
      <p:sp>
        <p:nvSpPr>
          <p:cNvPr id="33" name="Rectangle 32"/>
          <p:cNvSpPr/>
          <p:nvPr/>
        </p:nvSpPr>
        <p:spPr bwMode="auto">
          <a:xfrm>
            <a:off x="2211451" y="4761622"/>
            <a:ext cx="3243072" cy="4571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smtClean="0">
              <a:ln>
                <a:noFill/>
              </a:ln>
              <a:solidFill>
                <a:schemeClr val="tx1"/>
              </a:solidFill>
              <a:effectLst/>
              <a:latin typeface="Times New Roman" pitchFamily="18" charset="0"/>
            </a:endParaRPr>
          </a:p>
        </p:txBody>
      </p:sp>
      <p:sp>
        <p:nvSpPr>
          <p:cNvPr id="34" name="Rectangle 33"/>
          <p:cNvSpPr/>
          <p:nvPr/>
        </p:nvSpPr>
        <p:spPr bwMode="auto">
          <a:xfrm>
            <a:off x="395351" y="6145922"/>
            <a:ext cx="3243072" cy="4571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smtClean="0">
              <a:ln>
                <a:noFill/>
              </a:ln>
              <a:solidFill>
                <a:schemeClr val="tx1"/>
              </a:solidFill>
              <a:effectLst/>
              <a:latin typeface="Times New Roman" pitchFamily="18" charset="0"/>
            </a:endParaRPr>
          </a:p>
        </p:txBody>
      </p:sp>
      <p:grpSp>
        <p:nvGrpSpPr>
          <p:cNvPr id="20" name="Group 19"/>
          <p:cNvGrpSpPr/>
          <p:nvPr/>
        </p:nvGrpSpPr>
        <p:grpSpPr>
          <a:xfrm>
            <a:off x="5683648" y="3126807"/>
            <a:ext cx="3377946" cy="3200499"/>
            <a:chOff x="5684077" y="698500"/>
            <a:chExt cx="3377946" cy="3200499"/>
          </a:xfrm>
        </p:grpSpPr>
        <p:pic>
          <p:nvPicPr>
            <p:cNvPr id="27" name="Picture 26"/>
            <p:cNvPicPr>
              <a:picLocks noChangeAspect="1"/>
            </p:cNvPicPr>
            <p:nvPr/>
          </p:nvPicPr>
          <p:blipFill>
            <a:blip r:embed="rId5"/>
            <a:stretch>
              <a:fillRect/>
            </a:stretch>
          </p:blipFill>
          <p:spPr>
            <a:xfrm>
              <a:off x="5684077" y="698500"/>
              <a:ext cx="3377946" cy="2673858"/>
            </a:xfrm>
            <a:prstGeom prst="rect">
              <a:avLst/>
            </a:prstGeom>
          </p:spPr>
        </p:pic>
        <p:sp>
          <p:nvSpPr>
            <p:cNvPr id="35" name="TextBox 34"/>
            <p:cNvSpPr txBox="1"/>
            <p:nvPr/>
          </p:nvSpPr>
          <p:spPr>
            <a:xfrm>
              <a:off x="6072189" y="927100"/>
              <a:ext cx="595335" cy="338554"/>
            </a:xfrm>
            <a:prstGeom prst="rect">
              <a:avLst/>
            </a:prstGeom>
            <a:solidFill>
              <a:srgbClr val="FFFFFF"/>
            </a:solidFill>
          </p:spPr>
          <p:txBody>
            <a:bodyPr wrap="none" rtlCol="0">
              <a:spAutoFit/>
            </a:bodyPr>
            <a:lstStyle/>
            <a:p>
              <a:r>
                <a:rPr lang="en-US" sz="1600" dirty="0" err="1" smtClean="0">
                  <a:noFill/>
                  <a:latin typeface="Calibri"/>
                  <a:cs typeface="Calibri"/>
                </a:rPr>
                <a:t>Δu/u</a:t>
              </a:r>
              <a:endParaRPr lang="en-US" sz="1600" dirty="0">
                <a:noFill/>
                <a:latin typeface="Calibri"/>
                <a:cs typeface="Calibri"/>
              </a:endParaRPr>
            </a:p>
          </p:txBody>
        </p:sp>
        <p:sp>
          <p:nvSpPr>
            <p:cNvPr id="36" name="TextBox 35"/>
            <p:cNvSpPr txBox="1"/>
            <p:nvPr/>
          </p:nvSpPr>
          <p:spPr>
            <a:xfrm>
              <a:off x="6072189" y="2717800"/>
              <a:ext cx="595335" cy="338554"/>
            </a:xfrm>
            <a:prstGeom prst="rect">
              <a:avLst/>
            </a:prstGeom>
            <a:solidFill>
              <a:srgbClr val="FFFFFF"/>
            </a:solidFill>
          </p:spPr>
          <p:txBody>
            <a:bodyPr wrap="none" rtlCol="0">
              <a:spAutoFit/>
            </a:bodyPr>
            <a:lstStyle/>
            <a:p>
              <a:r>
                <a:rPr lang="en-US" sz="1600" dirty="0" err="1" smtClean="0">
                  <a:latin typeface="Calibri"/>
                  <a:cs typeface="Calibri"/>
                </a:rPr>
                <a:t>Δd/d</a:t>
              </a:r>
              <a:endParaRPr lang="en-US" sz="1600" dirty="0">
                <a:latin typeface="Calibri"/>
                <a:cs typeface="Calibri"/>
              </a:endParaRPr>
            </a:p>
          </p:txBody>
        </p:sp>
        <p:sp>
          <p:nvSpPr>
            <p:cNvPr id="37" name="TextBox 36"/>
            <p:cNvSpPr txBox="1"/>
            <p:nvPr/>
          </p:nvSpPr>
          <p:spPr>
            <a:xfrm>
              <a:off x="6502424" y="3314223"/>
              <a:ext cx="2286000" cy="584776"/>
            </a:xfrm>
            <a:prstGeom prst="rect">
              <a:avLst/>
            </a:prstGeom>
            <a:solidFill>
              <a:srgbClr val="FFFF00"/>
            </a:solidFill>
            <a:ln w="3175" cap="flat" cmpd="sng" algn="ctr">
              <a:solidFill>
                <a:schemeClr val="tx1"/>
              </a:solidFill>
              <a:prstDash val="solid"/>
              <a:round/>
              <a:headEnd type="none" w="med" len="med"/>
              <a:tailEnd type="none" w="med" len="med"/>
            </a:ln>
          </p:spPr>
          <p:txBody>
            <a:bodyPr wrap="square" rtlCol="0">
              <a:spAutoFit/>
            </a:bodyPr>
            <a:lstStyle/>
            <a:p>
              <a:r>
                <a:rPr lang="en-US" sz="1600" b="1" dirty="0" err="1" smtClean="0">
                  <a:latin typeface="Calibri"/>
                  <a:cs typeface="Calibri"/>
                </a:rPr>
                <a:t>Δu/u</a:t>
              </a:r>
              <a:r>
                <a:rPr lang="en-US" sz="1600" b="1" dirty="0" smtClean="0">
                  <a:latin typeface="Calibri"/>
                  <a:cs typeface="Calibri"/>
                </a:rPr>
                <a:t>, </a:t>
              </a:r>
              <a:r>
                <a:rPr lang="en-US" sz="1600" b="1" dirty="0" err="1" smtClean="0">
                  <a:latin typeface="Calibri"/>
                  <a:cs typeface="Calibri"/>
                </a:rPr>
                <a:t>Δd/d</a:t>
              </a:r>
              <a:r>
                <a:rPr lang="en-US" sz="1600" b="1" dirty="0" smtClean="0">
                  <a:latin typeface="Calibri"/>
                  <a:cs typeface="Calibri"/>
                </a:rPr>
                <a:t> are </a:t>
              </a:r>
              <a:r>
                <a:rPr lang="en-US" sz="1600" b="1" dirty="0" smtClean="0">
                  <a:latin typeface="Calibri"/>
                  <a:cs typeface="Calibri"/>
                </a:rPr>
                <a:t>not well </a:t>
              </a:r>
              <a:r>
                <a:rPr lang="en-US" sz="1600" b="1" dirty="0" smtClean="0">
                  <a:latin typeface="Calibri"/>
                  <a:cs typeface="Calibri"/>
                </a:rPr>
                <a:t>constrained at </a:t>
              </a:r>
              <a:r>
                <a:rPr lang="en-US" sz="1600" b="1" dirty="0" err="1" smtClean="0">
                  <a:latin typeface="Calibri"/>
                  <a:cs typeface="Calibri"/>
                </a:rPr>
                <a:t>x</a:t>
              </a:r>
              <a:r>
                <a:rPr lang="en-US" sz="1600" b="1" dirty="0" smtClean="0">
                  <a:latin typeface="Calibri"/>
                  <a:cs typeface="Calibri"/>
                </a:rPr>
                <a:t> &gt; 0.5</a:t>
              </a:r>
              <a:r>
                <a:rPr lang="en-US" sz="1600" b="1" dirty="0" smtClean="0">
                  <a:solidFill>
                    <a:srgbClr val="000090"/>
                  </a:solidFill>
                  <a:latin typeface="Calibri"/>
                  <a:cs typeface="Calibri"/>
                </a:rPr>
                <a:t>   </a:t>
              </a:r>
              <a:endParaRPr lang="en-US" sz="1600" b="1" dirty="0">
                <a:solidFill>
                  <a:srgbClr val="000090"/>
                </a:solidFill>
                <a:latin typeface="Calibri"/>
                <a:cs typeface="Calibri"/>
              </a:endParaRPr>
            </a:p>
          </p:txBody>
        </p:sp>
      </p:grpSp>
      <p:pic>
        <p:nvPicPr>
          <p:cNvPr id="19" name="Picture 12"/>
          <p:cNvPicPr>
            <a:picLocks/>
          </p:cNvPicPr>
          <p:nvPr/>
        </p:nvPicPr>
        <p:blipFill>
          <a:blip r:embed="rId6"/>
          <a:srcRect/>
          <a:stretch>
            <a:fillRect/>
          </a:stretch>
        </p:blipFill>
        <p:spPr bwMode="auto">
          <a:xfrm>
            <a:off x="42037" y="749299"/>
            <a:ext cx="2840482" cy="2609088"/>
          </a:xfrm>
          <a:prstGeom prst="rect">
            <a:avLst/>
          </a:prstGeom>
          <a:noFill/>
          <a:ln w="9525">
            <a:noFill/>
            <a:miter lim="800000"/>
            <a:headEnd/>
            <a:tailEnd/>
          </a:ln>
        </p:spPr>
      </p:pic>
      <p:sp>
        <p:nvSpPr>
          <p:cNvPr id="21" name="TextBox 20"/>
          <p:cNvSpPr txBox="1"/>
          <p:nvPr/>
        </p:nvSpPr>
        <p:spPr>
          <a:xfrm>
            <a:off x="7806810" y="4536507"/>
            <a:ext cx="1133468" cy="369332"/>
          </a:xfrm>
          <a:prstGeom prst="rect">
            <a:avLst/>
          </a:prstGeom>
          <a:noFill/>
          <a:ln>
            <a:noFill/>
          </a:ln>
        </p:spPr>
        <p:txBody>
          <a:bodyPr wrap="none" rtlCol="0">
            <a:spAutoFit/>
          </a:bodyPr>
          <a:lstStyle/>
          <a:p>
            <a:r>
              <a:rPr lang="en-US" b="1" dirty="0" smtClean="0">
                <a:solidFill>
                  <a:srgbClr val="0000FF"/>
                </a:solidFill>
              </a:rPr>
              <a:t>? OAM ?</a:t>
            </a:r>
            <a:endParaRPr lang="en-US" b="1" dirty="0">
              <a:solidFill>
                <a:srgbClr val="0000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2000"/>
                                        <p:tgtEl>
                                          <p:spTgt spid="20"/>
                                        </p:tgtEl>
                                      </p:cBhvr>
                                    </p:animEffect>
                                  </p:childTnLst>
                                </p:cTn>
                              </p:par>
                            </p:childTnLst>
                          </p:cTn>
                        </p:par>
                        <p:par>
                          <p:cTn id="8" fill="hold">
                            <p:stCondLst>
                              <p:cond delay="2000"/>
                            </p:stCondLst>
                            <p:childTnLst>
                              <p:par>
                                <p:cTn id="9" presetID="2" presetClass="entr" presetSubtype="2" accel="50000" decel="50000" fill="hold" grpId="0" nodeType="afterEffect">
                                  <p:stCondLst>
                                    <p:cond delay="500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1000" fill="hold"/>
                                        <p:tgtEl>
                                          <p:spTgt spid="21"/>
                                        </p:tgtEl>
                                        <p:attrNameLst>
                                          <p:attrName>ppt_x</p:attrName>
                                        </p:attrNameLst>
                                      </p:cBhvr>
                                      <p:tavLst>
                                        <p:tav tm="0">
                                          <p:val>
                                            <p:strVal val="1+#ppt_w/2"/>
                                          </p:val>
                                        </p:tav>
                                        <p:tav tm="100000">
                                          <p:val>
                                            <p:strVal val="#ppt_x"/>
                                          </p:val>
                                        </p:tav>
                                      </p:tavLst>
                                    </p:anim>
                                    <p:anim calcmode="lin" valueType="num">
                                      <p:cBhvr additive="base">
                                        <p:cTn id="12" dur="10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5586" name="Rectangle 2"/>
          <p:cNvSpPr>
            <a:spLocks noGrp="1" noChangeArrowheads="1"/>
          </p:cNvSpPr>
          <p:nvPr>
            <p:ph type="title"/>
          </p:nvPr>
        </p:nvSpPr>
        <p:spPr>
          <a:xfrm>
            <a:off x="152400" y="-832"/>
            <a:ext cx="8839200" cy="685800"/>
          </a:xfrm>
        </p:spPr>
        <p:txBody>
          <a:bodyPr/>
          <a:lstStyle/>
          <a:p>
            <a:pPr eaLnBrk="1" hangingPunct="1"/>
            <a:r>
              <a:rPr lang="en-US" sz="4000" dirty="0" smtClean="0"/>
              <a:t>Proton </a:t>
            </a:r>
            <a:r>
              <a:rPr lang="en-US" sz="4000" dirty="0" err="1" smtClean="0"/>
              <a:t>PDFs</a:t>
            </a:r>
            <a:r>
              <a:rPr lang="en-US" sz="4000" dirty="0" smtClean="0"/>
              <a:t> – JLab 12GeV  extension</a:t>
            </a:r>
            <a:endParaRPr lang="en-US" sz="4000" dirty="0">
              <a:solidFill>
                <a:srgbClr val="FFFF00"/>
              </a:solidFill>
            </a:endParaRPr>
          </a:p>
        </p:txBody>
      </p:sp>
      <p:pic>
        <p:nvPicPr>
          <p:cNvPr id="24" name="Picture 23"/>
          <p:cNvPicPr>
            <a:picLocks noChangeAspect="1" noChangeArrowheads="1"/>
          </p:cNvPicPr>
          <p:nvPr/>
        </p:nvPicPr>
        <p:blipFill>
          <a:blip r:embed="rId3">
            <a:extLst>
              <a:ext uri="{28A0092B-C50C-407E-A947-70E740481C1C}">
                <a14:useLocalDpi xmlns="" xmlns:a="http://schemas.openxmlformats.org/drawingml/2006/main" xmlns:lc="http://schemas.openxmlformats.org/drawingml/2006/lockedCanvas" xmlns:r="http://schemas.openxmlformats.org/officeDocument/2006/relationships" xmlns:a14="http://schemas.microsoft.com/office/drawing/2010/main" xmlns:p="http://schemas.openxmlformats.org/presentationml/2006/main" xmlns:mv="urn:schemas-microsoft-com:mac:vml" xmlns:mc="http://schemas.openxmlformats.org/markup-compatibility/2006" val="0"/>
              </a:ext>
            </a:extLst>
          </a:blip>
          <a:srcRect l="-3036"/>
          <a:stretch>
            <a:fillRect/>
          </a:stretch>
        </p:blipFill>
        <p:spPr bwMode="auto">
          <a:xfrm>
            <a:off x="6026847" y="1094611"/>
            <a:ext cx="2912251" cy="2492804"/>
          </a:xfrm>
          <a:prstGeom prst="rect">
            <a:avLst/>
          </a:prstGeom>
          <a:noFill/>
          <a:ln>
            <a:noFill/>
          </a:ln>
          <a:effectLst/>
          <a:extLst>
            <a:ext uri="{909E8E84-426E-40dd-AFC4-6F175D3DCCD1}">
              <a14:hiddenFill xmlns="" xmlns:a="http://schemas.openxmlformats.org/drawingml/2006/main" xmlns:lc="http://schemas.openxmlformats.org/drawingml/2006/lockedCanvas" xmlns:a14="http://schemas.microsoft.com/office/drawing/2010/main" xmlns:p="http://schemas.openxmlformats.org/presentationml/2006/main" xmlns:mv="urn:schemas-microsoft-com:mac:vml" xmlns:mc="http://schemas.openxmlformats.org/markup-compatibility/2006" xmlns:r="http://schemas.openxmlformats.org/officeDocument/2006/relationships">
                <a:solidFill>
                  <a:schemeClr val="accent1"/>
                </a:solidFill>
              </a14:hiddenFill>
            </a:ext>
            <a:ext uri="{91240B29-F687-4f45-9708-019B960494DF}">
              <a14:hiddenLine xmlns="" xmlns:a="http://schemas.openxmlformats.org/drawingml/2006/main" xmlns:lc="http://schemas.openxmlformats.org/drawingml/2006/lockedCanvas" xmlns:a14="http://schemas.microsoft.com/office/drawing/2010/main" xmlns:p="http://schemas.openxmlformats.org/presentationml/2006/main" xmlns:mv="urn:schemas-microsoft-com:mac:vml" xmlns:mc="http://schemas.openxmlformats.org/markup-compatibility/2006" xmlns:r="http://schemas.openxmlformats.org/officeDocument/2006/relationships" w="9525">
                <a:solidFill>
                  <a:schemeClr val="tx1"/>
                </a:solidFill>
                <a:miter lim="800000"/>
                <a:headEnd/>
                <a:tailEnd/>
              </a14:hiddenLine>
            </a:ext>
            <a:ext uri="{AF507438-7753-43e0-B8FC-AC1667EBCBE1}">
              <a14:hiddenEffects xmlns="" xmlns:a="http://schemas.openxmlformats.org/drawingml/2006/main" xmlns:lc="http://schemas.openxmlformats.org/drawingml/2006/lockedCanvas" xmlns:a14="http://schemas.microsoft.com/office/drawing/2010/main" xmlns:p="http://schemas.openxmlformats.org/presentationml/2006/main" xmlns:mv="urn:schemas-microsoft-com:mac:vml" xmlns:mc="http://schemas.openxmlformats.org/markup-compatibility/2006" xmlns:r="http://schemas.openxmlformats.org/officeDocument/2006/relationships">
                <a:effectLst>
                  <a:outerShdw blurRad="63500" dist="38099" dir="2700000" algn="ctr" rotWithShape="0">
                    <a:srgbClr val="000000">
                      <a:alpha val="74998"/>
                    </a:srgbClr>
                  </a:outerShdw>
                </a:effectLst>
              </a14:hiddenEffects>
            </a:ext>
          </a:extLst>
        </p:spPr>
      </p:pic>
      <p:pic>
        <p:nvPicPr>
          <p:cNvPr id="25" name="Picture 24"/>
          <p:cNvPicPr>
            <a:picLocks noChangeAspect="1" noChangeArrowheads="1"/>
          </p:cNvPicPr>
          <p:nvPr/>
        </p:nvPicPr>
        <p:blipFill>
          <a:blip r:embed="rId4">
            <a:extLst>
              <a:ext uri="{28A0092B-C50C-407E-A947-70E740481C1C}">
                <a14:useLocalDpi xmlns="" xmlns:a="http://schemas.openxmlformats.org/drawingml/2006/main" xmlns:lc="http://schemas.openxmlformats.org/drawingml/2006/lockedCanvas" xmlns:r="http://schemas.openxmlformats.org/officeDocument/2006/relationships" xmlns:a14="http://schemas.microsoft.com/office/drawing/2010/main" xmlns:p="http://schemas.openxmlformats.org/presentationml/2006/main" xmlns:mv="urn:schemas-microsoft-com:mac:vml" xmlns:mc="http://schemas.openxmlformats.org/markup-compatibility/2006" val="0"/>
              </a:ext>
            </a:extLst>
          </a:blip>
          <a:srcRect l="-3661" r="-6302"/>
          <a:stretch>
            <a:fillRect/>
          </a:stretch>
        </p:blipFill>
        <p:spPr bwMode="auto">
          <a:xfrm>
            <a:off x="6010152" y="3685729"/>
            <a:ext cx="3119578" cy="2441057"/>
          </a:xfrm>
          <a:prstGeom prst="rect">
            <a:avLst/>
          </a:prstGeom>
          <a:noFill/>
          <a:ln>
            <a:noFill/>
          </a:ln>
          <a:effectLst/>
          <a:extLst>
            <a:ext uri="{909E8E84-426E-40dd-AFC4-6F175D3DCCD1}">
              <a14:hiddenFill xmlns="" xmlns:a="http://schemas.openxmlformats.org/drawingml/2006/main" xmlns:lc="http://schemas.openxmlformats.org/drawingml/2006/lockedCanvas" xmlns:a14="http://schemas.microsoft.com/office/drawing/2010/main" xmlns:p="http://schemas.openxmlformats.org/presentationml/2006/main" xmlns:mv="urn:schemas-microsoft-com:mac:vml" xmlns:mc="http://schemas.openxmlformats.org/markup-compatibility/2006" xmlns:r="http://schemas.openxmlformats.org/officeDocument/2006/relationships">
                <a:solidFill>
                  <a:schemeClr val="accent1"/>
                </a:solidFill>
              </a14:hiddenFill>
            </a:ext>
            <a:ext uri="{91240B29-F687-4f45-9708-019B960494DF}">
              <a14:hiddenLine xmlns="" xmlns:a="http://schemas.openxmlformats.org/drawingml/2006/main" xmlns:lc="http://schemas.openxmlformats.org/drawingml/2006/lockedCanvas" xmlns:a14="http://schemas.microsoft.com/office/drawing/2010/main" xmlns:p="http://schemas.openxmlformats.org/presentationml/2006/main" xmlns:mv="urn:schemas-microsoft-com:mac:vml" xmlns:mc="http://schemas.openxmlformats.org/markup-compatibility/2006" xmlns:r="http://schemas.openxmlformats.org/officeDocument/2006/relationships" w="9525">
                <a:solidFill>
                  <a:schemeClr val="tx1"/>
                </a:solidFill>
                <a:miter lim="800000"/>
                <a:headEnd/>
                <a:tailEnd/>
              </a14:hiddenLine>
            </a:ext>
            <a:ext uri="{AF507438-7753-43e0-B8FC-AC1667EBCBE1}">
              <a14:hiddenEffects xmlns="" xmlns:a="http://schemas.openxmlformats.org/drawingml/2006/main" xmlns:lc="http://schemas.openxmlformats.org/drawingml/2006/lockedCanvas" xmlns:a14="http://schemas.microsoft.com/office/drawing/2010/main" xmlns:p="http://schemas.openxmlformats.org/presentationml/2006/main" xmlns:mv="urn:schemas-microsoft-com:mac:vml" xmlns:mc="http://schemas.openxmlformats.org/markup-compatibility/2006" xmlns:r="http://schemas.openxmlformats.org/officeDocument/2006/relationships">
                <a:effectLst>
                  <a:outerShdw blurRad="63500" dist="38099" dir="2700000" algn="ctr" rotWithShape="0">
                    <a:srgbClr val="000000">
                      <a:alpha val="74998"/>
                    </a:srgbClr>
                  </a:outerShdw>
                </a:effectLst>
              </a14:hiddenEffects>
            </a:ext>
          </a:extLst>
        </p:spPr>
      </p:pic>
      <p:sp>
        <p:nvSpPr>
          <p:cNvPr id="26" name="Text Box 24"/>
          <p:cNvSpPr txBox="1">
            <a:spLocks noChangeArrowheads="1"/>
          </p:cNvSpPr>
          <p:nvPr/>
        </p:nvSpPr>
        <p:spPr bwMode="auto">
          <a:xfrm>
            <a:off x="6089667" y="789810"/>
            <a:ext cx="3040063" cy="304800"/>
          </a:xfrm>
          <a:prstGeom prst="rect">
            <a:avLst/>
          </a:prstGeom>
          <a:noFill/>
          <a:ln>
            <a:noFill/>
          </a:ln>
          <a:extLst>
            <a:ext uri="{909E8E84-426E-40dd-AFC4-6F175D3DCCD1}">
              <a14:hiddenFill xmlns="" xmlns:a="http://schemas.openxmlformats.org/drawingml/2006/main" xmlns:lc="http://schemas.openxmlformats.org/drawingml/2006/lockedCanvas" xmlns:a14="http://schemas.microsoft.com/office/drawing/2010/main" xmlns:p="http://schemas.openxmlformats.org/presentationml/2006/main" xmlns:mv="urn:schemas-microsoft-com:mac:vml" xmlns:mc="http://schemas.openxmlformats.org/markup-compatibility/2006" xmlns:r="http://schemas.openxmlformats.org/officeDocument/2006/relationships">
                <a:solidFill>
                  <a:schemeClr val="accent1"/>
                </a:solidFill>
              </a14:hiddenFill>
            </a:ext>
            <a:ext uri="{91240B29-F687-4f45-9708-019B960494DF}">
              <a14:hiddenLine xmlns="" xmlns:a="http://schemas.openxmlformats.org/drawingml/2006/main" xmlns:lc="http://schemas.openxmlformats.org/drawingml/2006/lockedCanvas" xmlns:a14="http://schemas.microsoft.com/office/drawing/2010/main" xmlns:p="http://schemas.openxmlformats.org/presentationml/2006/main" xmlns:mv="urn:schemas-microsoft-com:mac:vml" xmlns:mc="http://schemas.openxmlformats.org/markup-compatibility/2006" xmlns:r="http://schemas.openxmlformats.org/officeDocument/2006/relationships" w="9525">
                <a:solidFill>
                  <a:schemeClr val="tx1"/>
                </a:solidFill>
                <a:miter lim="800000"/>
                <a:headEnd/>
                <a:tailEnd/>
              </a14:hiddenLine>
            </a:ext>
          </a:extLst>
        </p:spPr>
        <p:txBody>
          <a:bodyPr wrap="none" lIns="91430" tIns="45715" rIns="91430" bIns="45715">
            <a:spAutoFit/>
          </a:bodyPr>
          <a:lstStyle>
            <a:defPPr>
              <a:defRPr lang="en-US"/>
            </a:defPPr>
            <a:lvl1pPr algn="l" rtl="0" eaLnBrk="0" fontAlgn="base" hangingPunct="0">
              <a:spcBef>
                <a:spcPct val="0"/>
              </a:spcBef>
              <a:spcAft>
                <a:spcPct val="0"/>
              </a:spcAft>
              <a:defRPr sz="2400" b="1"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b="1"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b="1"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b="1"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b="1"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b="1"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b="1"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b="1"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b="1" kern="1200">
                <a:solidFill>
                  <a:schemeClr val="tx1"/>
                </a:solidFill>
                <a:latin typeface="Arial" charset="0"/>
                <a:ea typeface="ＭＳ Ｐゴシック" charset="0"/>
                <a:cs typeface="ＭＳ Ｐゴシック" charset="0"/>
              </a:defRPr>
            </a:lvl9pPr>
          </a:lstStyle>
          <a:p>
            <a:r>
              <a:rPr lang="en-US" sz="1400" b="0" dirty="0"/>
              <a:t>Improved PDFs from NLO analyses </a:t>
            </a:r>
          </a:p>
        </p:txBody>
      </p:sp>
      <p:sp>
        <p:nvSpPr>
          <p:cNvPr id="27" name="TextBox 26"/>
          <p:cNvSpPr txBox="1"/>
          <p:nvPr/>
        </p:nvSpPr>
        <p:spPr>
          <a:xfrm>
            <a:off x="546100" y="4520221"/>
            <a:ext cx="5092700" cy="584765"/>
          </a:xfrm>
          <a:prstGeom prst="rect">
            <a:avLst/>
          </a:prstGeom>
          <a:noFill/>
          <a:ln>
            <a:solidFill>
              <a:schemeClr val="accent2">
                <a:lumMod val="40000"/>
                <a:lumOff val="60000"/>
              </a:schemeClr>
            </a:solidFill>
          </a:ln>
        </p:spPr>
        <p:txBody>
          <a:bodyPr wrap="square" lIns="91430" tIns="45715" rIns="91430" bIns="45715" rtlCol="0">
            <a:spAutoFit/>
          </a:bodyPr>
          <a:lstStyle/>
          <a:p>
            <a:r>
              <a:rPr lang="en-US" sz="1600" dirty="0" smtClean="0"/>
              <a:t>Precise information on A</a:t>
            </a:r>
            <a:r>
              <a:rPr lang="en-US" sz="1600" baseline="-25000" dirty="0" smtClean="0"/>
              <a:t>1</a:t>
            </a:r>
            <a:r>
              <a:rPr lang="en-US" sz="1600" dirty="0" smtClean="0"/>
              <a:t>(x, Q</a:t>
            </a:r>
            <a:r>
              <a:rPr lang="en-US" sz="1600" baseline="30000" dirty="0" smtClean="0"/>
              <a:t>2</a:t>
            </a:r>
            <a:r>
              <a:rPr lang="en-US" sz="1600" dirty="0" smtClean="0"/>
              <a:t>) with flavor tag can reduce uncertainties in parton </a:t>
            </a:r>
            <a:r>
              <a:rPr lang="en-US" sz="1600" dirty="0" err="1" smtClean="0"/>
              <a:t>helicity</a:t>
            </a:r>
            <a:r>
              <a:rPr lang="en-US" sz="1600" dirty="0" smtClean="0"/>
              <a:t> distributions. </a:t>
            </a:r>
            <a:endParaRPr lang="en-US" sz="1600" dirty="0"/>
          </a:p>
        </p:txBody>
      </p:sp>
      <p:pic>
        <p:nvPicPr>
          <p:cNvPr id="28" name="Picture 27"/>
          <p:cNvPicPr>
            <a:picLocks noChangeAspect="1" noChangeArrowheads="1"/>
          </p:cNvPicPr>
          <p:nvPr/>
        </p:nvPicPr>
        <p:blipFill>
          <a:blip r:embed="rId5">
            <a:extLst>
              <a:ext uri="{28A0092B-C50C-407E-A947-70E740481C1C}">
                <a14:useLocalDpi xmlns="" xmlns:a="http://schemas.openxmlformats.org/drawingml/2006/main" xmlns:lc="http://schemas.openxmlformats.org/drawingml/2006/lockedCanvas" xmlns:r="http://schemas.openxmlformats.org/officeDocument/2006/relationships" xmlns:a14="http://schemas.microsoft.com/office/drawing/2010/main" xmlns:p="http://schemas.openxmlformats.org/presentationml/2006/main" xmlns:mv="urn:schemas-microsoft-com:mac:vml" xmlns:mc="http://schemas.openxmlformats.org/markup-compatibility/2006" val="0"/>
              </a:ext>
            </a:extLst>
          </a:blip>
          <a:srcRect t="3055" r="46410"/>
          <a:stretch>
            <a:fillRect/>
          </a:stretch>
        </p:blipFill>
        <p:spPr bwMode="auto">
          <a:xfrm>
            <a:off x="3132087" y="773563"/>
            <a:ext cx="2882696" cy="3742106"/>
          </a:xfrm>
          <a:prstGeom prst="rect">
            <a:avLst/>
          </a:prstGeom>
          <a:noFill/>
          <a:ln>
            <a:noFill/>
          </a:ln>
          <a:effectLst/>
          <a:extLst>
            <a:ext uri="{909E8E84-426E-40dd-AFC4-6F175D3DCCD1}">
              <a14:hiddenFill xmlns="" xmlns:a="http://schemas.openxmlformats.org/drawingml/2006/main" xmlns:lc="http://schemas.openxmlformats.org/drawingml/2006/lockedCanvas" xmlns:a14="http://schemas.microsoft.com/office/drawing/2010/main" xmlns:p="http://schemas.openxmlformats.org/presentationml/2006/main" xmlns:mv="urn:schemas-microsoft-com:mac:vml" xmlns:mc="http://schemas.openxmlformats.org/markup-compatibility/2006" xmlns:r="http://schemas.openxmlformats.org/officeDocument/2006/relationships">
                <a:solidFill>
                  <a:schemeClr val="accent1"/>
                </a:solidFill>
              </a14:hiddenFill>
            </a:ext>
            <a:ext uri="{91240B29-F687-4f45-9708-019B960494DF}">
              <a14:hiddenLine xmlns="" xmlns:a="http://schemas.openxmlformats.org/drawingml/2006/main" xmlns:lc="http://schemas.openxmlformats.org/drawingml/2006/lockedCanvas" xmlns:a14="http://schemas.microsoft.com/office/drawing/2010/main" xmlns:p="http://schemas.openxmlformats.org/presentationml/2006/main" xmlns:mv="urn:schemas-microsoft-com:mac:vml" xmlns:mc="http://schemas.openxmlformats.org/markup-compatibility/2006" xmlns:r="http://schemas.openxmlformats.org/officeDocument/2006/relationships" w="9525">
                <a:solidFill>
                  <a:schemeClr val="tx1"/>
                </a:solidFill>
                <a:miter lim="800000"/>
                <a:headEnd/>
                <a:tailEnd/>
              </a14:hiddenLine>
            </a:ext>
            <a:ext uri="{AF507438-7753-43e0-B8FC-AC1667EBCBE1}">
              <a14:hiddenEffects xmlns="" xmlns:a="http://schemas.openxmlformats.org/drawingml/2006/main" xmlns:lc="http://schemas.openxmlformats.org/drawingml/2006/lockedCanvas" xmlns:a14="http://schemas.microsoft.com/office/drawing/2010/main" xmlns:p="http://schemas.openxmlformats.org/presentationml/2006/main" xmlns:mv="urn:schemas-microsoft-com:mac:vml" xmlns:mc="http://schemas.openxmlformats.org/markup-compatibility/2006" xmlns:r="http://schemas.openxmlformats.org/officeDocument/2006/relationships">
                <a:effectLst>
                  <a:outerShdw blurRad="63500" dist="38099" dir="2700000" algn="ctr" rotWithShape="0">
                    <a:srgbClr val="000000">
                      <a:alpha val="74998"/>
                    </a:srgbClr>
                  </a:outerShdw>
                </a:effectLst>
              </a14:hiddenEffects>
            </a:ext>
          </a:extLst>
        </p:spPr>
      </p:pic>
      <p:pic>
        <p:nvPicPr>
          <p:cNvPr id="29" name="Picture 28" descr="A1p_CLAS12"/>
          <p:cNvPicPr>
            <a:picLocks noChangeAspect="1" noChangeArrowheads="1"/>
          </p:cNvPicPr>
          <p:nvPr/>
        </p:nvPicPr>
        <p:blipFill>
          <a:blip r:embed="rId6">
            <a:extLst>
              <a:ext uri="{28A0092B-C50C-407E-A947-70E740481C1C}">
                <a14:useLocalDpi xmlns="" xmlns:a="http://schemas.openxmlformats.org/drawingml/2006/main" xmlns:lc="http://schemas.openxmlformats.org/drawingml/2006/lockedCanvas" xmlns:r="http://schemas.openxmlformats.org/officeDocument/2006/relationships" xmlns:a14="http://schemas.microsoft.com/office/drawing/2010/main" xmlns:p="http://schemas.openxmlformats.org/presentationml/2006/main" xmlns:mv="urn:schemas-microsoft-com:mac:vml" xmlns:mc="http://schemas.openxmlformats.org/markup-compatibility/2006" val="0"/>
              </a:ext>
            </a:extLst>
          </a:blip>
          <a:srcRect r="12675"/>
          <a:stretch>
            <a:fillRect/>
          </a:stretch>
        </p:blipFill>
        <p:spPr bwMode="auto">
          <a:xfrm>
            <a:off x="482600" y="802101"/>
            <a:ext cx="2667000" cy="3700868"/>
          </a:xfrm>
          <a:prstGeom prst="rect">
            <a:avLst/>
          </a:prstGeom>
          <a:noFill/>
          <a:extLst>
            <a:ext uri="{909E8E84-426E-40dd-AFC4-6F175D3DCCD1}">
              <a14:hiddenFill xmlns="" xmlns:a="http://schemas.openxmlformats.org/drawingml/2006/main" xmlns:lc="http://schemas.openxmlformats.org/drawingml/2006/lockedCanvas" xmlns:a14="http://schemas.microsoft.com/office/drawing/2010/main" xmlns:p="http://schemas.openxmlformats.org/presentationml/2006/main" xmlns:mv="urn:schemas-microsoft-com:mac:vml" xmlns:mc="http://schemas.openxmlformats.org/markup-compatibility/2006" xmlns:r="http://schemas.openxmlformats.org/officeDocument/2006/relationships">
                <a:solidFill>
                  <a:srgbClr val="FFFFFF"/>
                </a:solidFill>
              </a14:hiddenFill>
            </a:ext>
          </a:extLst>
        </p:spPr>
      </p:pic>
      <p:grpSp>
        <p:nvGrpSpPr>
          <p:cNvPr id="11" name="Group 18"/>
          <p:cNvGrpSpPr>
            <a:grpSpLocks/>
          </p:cNvGrpSpPr>
          <p:nvPr/>
        </p:nvGrpSpPr>
        <p:grpSpPr bwMode="auto">
          <a:xfrm>
            <a:off x="460641" y="5745758"/>
            <a:ext cx="5109070" cy="609600"/>
            <a:chOff x="1524000" y="1295400"/>
            <a:chExt cx="6172200" cy="609600"/>
          </a:xfrm>
        </p:grpSpPr>
        <p:pic>
          <p:nvPicPr>
            <p:cNvPr id="12" name="Picture 15"/>
            <p:cNvPicPr>
              <a:picLocks noChangeAspect="1"/>
            </p:cNvPicPr>
            <p:nvPr/>
          </p:nvPicPr>
          <p:blipFill>
            <a:blip r:embed="rId7"/>
            <a:srcRect l="6863" t="11363" r="49019" b="84093"/>
            <a:stretch>
              <a:fillRect/>
            </a:stretch>
          </p:blipFill>
          <p:spPr bwMode="auto">
            <a:xfrm>
              <a:off x="1524000" y="1295400"/>
              <a:ext cx="4572000" cy="609600"/>
            </a:xfrm>
            <a:prstGeom prst="rect">
              <a:avLst/>
            </a:prstGeom>
            <a:noFill/>
            <a:ln w="9525">
              <a:noFill/>
              <a:miter lim="800000"/>
              <a:headEnd/>
              <a:tailEnd/>
            </a:ln>
          </p:spPr>
        </p:pic>
        <p:pic>
          <p:nvPicPr>
            <p:cNvPr id="13" name="Picture 16"/>
            <p:cNvPicPr>
              <a:picLocks noChangeAspect="1"/>
            </p:cNvPicPr>
            <p:nvPr/>
          </p:nvPicPr>
          <p:blipFill>
            <a:blip r:embed="rId8"/>
            <a:srcRect l="21568" t="15907" r="62325" b="80304"/>
            <a:stretch>
              <a:fillRect/>
            </a:stretch>
          </p:blipFill>
          <p:spPr bwMode="auto">
            <a:xfrm>
              <a:off x="5943600" y="1353312"/>
              <a:ext cx="1752600" cy="533400"/>
            </a:xfrm>
            <a:prstGeom prst="rect">
              <a:avLst/>
            </a:prstGeom>
            <a:noFill/>
            <a:ln w="9525">
              <a:noFill/>
              <a:miter lim="800000"/>
              <a:headEnd/>
              <a:tailEnd/>
            </a:ln>
          </p:spPr>
        </p:pic>
      </p:grpSp>
      <p:sp>
        <p:nvSpPr>
          <p:cNvPr id="14" name="Rectangle 13"/>
          <p:cNvSpPr/>
          <p:nvPr/>
        </p:nvSpPr>
        <p:spPr bwMode="auto">
          <a:xfrm>
            <a:off x="4765551" y="5853268"/>
            <a:ext cx="273218" cy="342567"/>
          </a:xfrm>
          <a:prstGeom prst="rect">
            <a:avLst/>
          </a:prstGeom>
          <a:solidFill>
            <a:srgbClr val="FFFF00">
              <a:alpha val="25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smtClean="0">
              <a:ln>
                <a:noFill/>
              </a:ln>
              <a:solidFill>
                <a:schemeClr val="tx1"/>
              </a:solidFill>
              <a:effectLst/>
              <a:latin typeface="Times New Roman" pitchFamily="18" charset="0"/>
            </a:endParaRPr>
          </a:p>
        </p:txBody>
      </p:sp>
      <p:sp>
        <p:nvSpPr>
          <p:cNvPr id="15" name="TextBox 14"/>
          <p:cNvSpPr txBox="1"/>
          <p:nvPr/>
        </p:nvSpPr>
        <p:spPr>
          <a:xfrm>
            <a:off x="1901771" y="3419338"/>
            <a:ext cx="1019229" cy="307777"/>
          </a:xfrm>
          <a:prstGeom prst="rect">
            <a:avLst/>
          </a:prstGeom>
          <a:noFill/>
          <a:ln>
            <a:solidFill>
              <a:srgbClr val="000000"/>
            </a:solidFill>
          </a:ln>
        </p:spPr>
        <p:txBody>
          <a:bodyPr wrap="none" rtlCol="0">
            <a:spAutoFit/>
          </a:bodyPr>
          <a:lstStyle/>
          <a:p>
            <a:r>
              <a:rPr lang="en-US" sz="1400" dirty="0" smtClean="0">
                <a:latin typeface="Calibri"/>
                <a:cs typeface="Calibri"/>
              </a:rPr>
              <a:t>E12-06-109</a:t>
            </a:r>
            <a:endParaRPr lang="en-US" sz="1400" dirty="0">
              <a:latin typeface="Calibri"/>
              <a:cs typeface="Calibri"/>
            </a:endParaRPr>
          </a:p>
        </p:txBody>
      </p:sp>
      <p:sp>
        <p:nvSpPr>
          <p:cNvPr id="17" name="TextBox 16"/>
          <p:cNvSpPr txBox="1"/>
          <p:nvPr/>
        </p:nvSpPr>
        <p:spPr>
          <a:xfrm>
            <a:off x="4550482" y="3457438"/>
            <a:ext cx="1019229" cy="307777"/>
          </a:xfrm>
          <a:prstGeom prst="rect">
            <a:avLst/>
          </a:prstGeom>
          <a:noFill/>
          <a:ln>
            <a:solidFill>
              <a:srgbClr val="000000"/>
            </a:solidFill>
          </a:ln>
        </p:spPr>
        <p:txBody>
          <a:bodyPr wrap="none" rtlCol="0">
            <a:spAutoFit/>
          </a:bodyPr>
          <a:lstStyle/>
          <a:p>
            <a:r>
              <a:rPr lang="en-US" sz="1400" dirty="0" smtClean="0">
                <a:latin typeface="Calibri"/>
                <a:cs typeface="Calibri"/>
              </a:rPr>
              <a:t>E12-09-007</a:t>
            </a:r>
            <a:endParaRPr lang="en-US" sz="1400" dirty="0">
              <a:latin typeface="Calibri"/>
              <a:cs typeface="Calibri"/>
            </a:endParaRPr>
          </a:p>
        </p:txBody>
      </p:sp>
      <p:sp>
        <p:nvSpPr>
          <p:cNvPr id="18" name="TextBox 17"/>
          <p:cNvSpPr txBox="1"/>
          <p:nvPr/>
        </p:nvSpPr>
        <p:spPr>
          <a:xfrm>
            <a:off x="917516" y="5141492"/>
            <a:ext cx="4464168" cy="646331"/>
          </a:xfrm>
          <a:prstGeom prst="rect">
            <a:avLst/>
          </a:prstGeom>
          <a:noFill/>
        </p:spPr>
        <p:txBody>
          <a:bodyPr wrap="square" rtlCol="0">
            <a:spAutoFit/>
          </a:bodyPr>
          <a:lstStyle/>
          <a:p>
            <a:r>
              <a:rPr lang="en-US" dirty="0" smtClean="0">
                <a:latin typeface="Calibri"/>
                <a:cs typeface="Calibri"/>
              </a:rPr>
              <a:t>The Q</a:t>
            </a:r>
            <a:r>
              <a:rPr lang="en-US" baseline="30000" dirty="0" smtClean="0">
                <a:latin typeface="Calibri"/>
                <a:cs typeface="Calibri"/>
              </a:rPr>
              <a:t>2</a:t>
            </a:r>
            <a:r>
              <a:rPr lang="en-US" dirty="0" smtClean="0">
                <a:latin typeface="Calibri"/>
                <a:cs typeface="Calibri"/>
              </a:rPr>
              <a:t> dependence and QCD evolution can provide model-independent </a:t>
            </a:r>
            <a:r>
              <a:rPr lang="en-US" dirty="0" err="1" smtClean="0">
                <a:solidFill>
                  <a:srgbClr val="FF0000"/>
                </a:solidFill>
                <a:latin typeface="Calibri"/>
                <a:cs typeface="Calibri"/>
              </a:rPr>
              <a:t>ΔG(x</a:t>
            </a:r>
            <a:r>
              <a:rPr lang="en-US" dirty="0" smtClean="0">
                <a:solidFill>
                  <a:srgbClr val="FF0000"/>
                </a:solidFill>
                <a:latin typeface="Calibri"/>
                <a:cs typeface="Calibri"/>
              </a:rPr>
              <a:t>)</a:t>
            </a:r>
            <a:r>
              <a:rPr lang="en-US" sz="1600" dirty="0" smtClean="0">
                <a:latin typeface="Calibri"/>
                <a:cs typeface="Calibri"/>
              </a:rPr>
              <a:t>.  </a:t>
            </a:r>
          </a:p>
        </p:txBody>
      </p:sp>
      <p:sp>
        <p:nvSpPr>
          <p:cNvPr id="16" name="Rectangle 15"/>
          <p:cNvSpPr/>
          <p:nvPr/>
        </p:nvSpPr>
        <p:spPr bwMode="auto">
          <a:xfrm>
            <a:off x="7886700" y="2882900"/>
            <a:ext cx="800100" cy="254000"/>
          </a:xfrm>
          <a:prstGeom prst="rect">
            <a:avLst/>
          </a:prstGeom>
          <a:noFill/>
          <a:ln w="19050"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smtClean="0">
              <a:ln>
                <a:noFill/>
              </a:ln>
              <a:solidFill>
                <a:schemeClr val="tx1"/>
              </a:solidFill>
              <a:effectLst/>
              <a:latin typeface="Times New Roman" pitchFamily="18" charset="0"/>
            </a:endParaRPr>
          </a:p>
        </p:txBody>
      </p:sp>
      <p:sp>
        <p:nvSpPr>
          <p:cNvPr id="19" name="Rectangle 18"/>
          <p:cNvSpPr/>
          <p:nvPr/>
        </p:nvSpPr>
        <p:spPr bwMode="auto">
          <a:xfrm>
            <a:off x="7886700" y="5533823"/>
            <a:ext cx="800100" cy="254000"/>
          </a:xfrm>
          <a:prstGeom prst="rect">
            <a:avLst/>
          </a:prstGeom>
          <a:noFill/>
          <a:ln w="19050"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smtClean="0">
              <a:ln>
                <a:noFill/>
              </a:ln>
              <a:solidFill>
                <a:schemeClr val="tx1"/>
              </a:solidFill>
              <a:effectLst/>
              <a:latin typeface="Times New Roman" pitchFamily="18" charset="0"/>
            </a:endParaRPr>
          </a:p>
        </p:txBody>
      </p:sp>
    </p:spTree>
  </p:cSld>
  <p:clrMapOvr>
    <a:masterClrMapping/>
  </p:clrMapOvr>
  <p:transition>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2000"/>
                                  </p:stCondLst>
                                  <p:childTnLst>
                                    <p:set>
                                      <p:cBhvr>
                                        <p:cTn id="9" dur="1" fill="hold">
                                          <p:stCondLst>
                                            <p:cond delay="0"/>
                                          </p:stCondLst>
                                        </p:cTn>
                                        <p:tgtEl>
                                          <p:spTgt spid="28"/>
                                        </p:tgtEl>
                                        <p:attrNameLst>
                                          <p:attrName>style.visibility</p:attrName>
                                        </p:attrNameLst>
                                      </p:cBhvr>
                                      <p:to>
                                        <p:strVal val="visible"/>
                                      </p:to>
                                    </p:set>
                                  </p:childTnLst>
                                </p:cTn>
                              </p:par>
                            </p:childTnLst>
                          </p:cTn>
                        </p:par>
                        <p:par>
                          <p:cTn id="10" fill="hold">
                            <p:stCondLst>
                              <p:cond delay="2000"/>
                            </p:stCondLst>
                            <p:childTnLst>
                              <p:par>
                                <p:cTn id="11" presetID="1" presetClass="entr" presetSubtype="0" fill="hold" grpId="0" nodeType="after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2000"/>
                                        <p:tgtEl>
                                          <p:spTgt spid="24"/>
                                        </p:tgtEl>
                                      </p:cBhvr>
                                    </p:animEffect>
                                  </p:childTnLst>
                                </p:cTn>
                              </p:par>
                            </p:childTnLst>
                          </p:cTn>
                        </p:par>
                        <p:par>
                          <p:cTn id="18" fill="hold">
                            <p:stCondLst>
                              <p:cond delay="2000"/>
                            </p:stCondLst>
                            <p:childTnLst>
                              <p:par>
                                <p:cTn id="19" presetID="1" presetClass="entr" presetSubtype="0" fill="hold" grpId="0" nodeType="after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par>
                          <p:cTn id="27" fill="hold">
                            <p:stCondLst>
                              <p:cond delay="0"/>
                            </p:stCondLst>
                            <p:childTnLst>
                              <p:par>
                                <p:cTn id="28" presetID="1" presetClass="entr" presetSubtype="0" fill="hold" nodeType="afterEffect">
                                  <p:stCondLst>
                                    <p:cond delay="2000"/>
                                  </p:stCondLst>
                                  <p:childTnLst>
                                    <p:set>
                                      <p:cBhvr>
                                        <p:cTn id="29" dur="1" fill="hold">
                                          <p:stCondLst>
                                            <p:cond delay="0"/>
                                          </p:stCondLst>
                                        </p:cTn>
                                        <p:tgtEl>
                                          <p:spTgt spid="11"/>
                                        </p:tgtEl>
                                        <p:attrNameLst>
                                          <p:attrName>style.visibility</p:attrName>
                                        </p:attrNameLst>
                                      </p:cBhvr>
                                      <p:to>
                                        <p:strVal val="visible"/>
                                      </p:to>
                                    </p:set>
                                  </p:childTnLst>
                                </p:cTn>
                              </p:par>
                            </p:childTnLst>
                          </p:cTn>
                        </p:par>
                        <p:par>
                          <p:cTn id="30" fill="hold">
                            <p:stCondLst>
                              <p:cond delay="2000"/>
                            </p:stCondLst>
                            <p:childTnLst>
                              <p:par>
                                <p:cTn id="31" presetID="2" presetClass="entr" presetSubtype="6" accel="50000" decel="50000" fill="hold" grpId="0" nodeType="after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additive="base">
                                        <p:cTn id="33" dur="1000" fill="hold"/>
                                        <p:tgtEl>
                                          <p:spTgt spid="14"/>
                                        </p:tgtEl>
                                        <p:attrNameLst>
                                          <p:attrName>ppt_x</p:attrName>
                                        </p:attrNameLst>
                                      </p:cBhvr>
                                      <p:tavLst>
                                        <p:tav tm="0">
                                          <p:val>
                                            <p:strVal val="1+#ppt_w/2"/>
                                          </p:val>
                                        </p:tav>
                                        <p:tav tm="100000">
                                          <p:val>
                                            <p:strVal val="#ppt_x"/>
                                          </p:val>
                                        </p:tav>
                                      </p:tavLst>
                                    </p:anim>
                                    <p:anim calcmode="lin" valueType="num">
                                      <p:cBhvr additive="base">
                                        <p:cTn id="34" dur="1000" fill="hold"/>
                                        <p:tgtEl>
                                          <p:spTgt spid="14"/>
                                        </p:tgtEl>
                                        <p:attrNameLst>
                                          <p:attrName>ppt_y</p:attrName>
                                        </p:attrNameLst>
                                      </p:cBhvr>
                                      <p:tavLst>
                                        <p:tav tm="0">
                                          <p:val>
                                            <p:strVal val="1+#ppt_h/2"/>
                                          </p:val>
                                        </p:tav>
                                        <p:tav tm="100000">
                                          <p:val>
                                            <p:strVal val="#ppt_y"/>
                                          </p:val>
                                        </p:tav>
                                      </p:tavLst>
                                    </p:anim>
                                  </p:childTnLst>
                                </p:cTn>
                              </p:par>
                            </p:childTnLst>
                          </p:cTn>
                        </p:par>
                        <p:par>
                          <p:cTn id="35" fill="hold">
                            <p:stCondLst>
                              <p:cond delay="3000"/>
                            </p:stCondLst>
                            <p:childTnLst>
                              <p:par>
                                <p:cTn id="36" presetID="1" presetClass="entr" presetSubtype="0" fill="hold" nodeType="afterEffect">
                                  <p:stCondLst>
                                    <p:cond delay="3000"/>
                                  </p:stCondLst>
                                  <p:childTnLst>
                                    <p:set>
                                      <p:cBhvr>
                                        <p:cTn id="37" dur="1" fill="hold">
                                          <p:stCondLst>
                                            <p:cond delay="0"/>
                                          </p:stCondLst>
                                        </p:cTn>
                                        <p:tgtEl>
                                          <p:spTgt spid="25"/>
                                        </p:tgtEl>
                                        <p:attrNameLst>
                                          <p:attrName>style.visibility</p:attrName>
                                        </p:attrNameLst>
                                      </p:cBhvr>
                                      <p:to>
                                        <p:strVal val="visible"/>
                                      </p:to>
                                    </p:set>
                                  </p:childTnLst>
                                </p:cTn>
                              </p:par>
                            </p:childTnLst>
                          </p:cTn>
                        </p:par>
                        <p:par>
                          <p:cTn id="38" fill="hold">
                            <p:stCondLst>
                              <p:cond delay="6000"/>
                            </p:stCondLst>
                            <p:childTnLst>
                              <p:par>
                                <p:cTn id="39" presetID="1" presetClass="entr" presetSubtype="0" fill="hold" grpId="0" nodeType="afterEffect">
                                  <p:stCondLst>
                                    <p:cond delay="0"/>
                                  </p:stCondLst>
                                  <p:childTnLst>
                                    <p:set>
                                      <p:cBhvr>
                                        <p:cTn id="4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animBg="1"/>
      <p:bldP spid="14" grpId="0" animBg="1"/>
      <p:bldP spid="17" grpId="0" animBg="1"/>
      <p:bldP spid="18" grpId="0"/>
      <p:bldP spid="16" grpId="0" animBg="1"/>
      <p:bldP spid="19" grpId="0" animBg="1"/>
    </p:bld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Neutron </a:t>
            </a:r>
            <a:r>
              <a:rPr lang="en-US" sz="4000" dirty="0" err="1" smtClean="0"/>
              <a:t>PDFs</a:t>
            </a:r>
            <a:r>
              <a:rPr lang="en-US" sz="4000" dirty="0" smtClean="0"/>
              <a:t> - 12GeV extension  </a:t>
            </a:r>
            <a:endParaRPr lang="en-US" sz="4000" dirty="0"/>
          </a:p>
        </p:txBody>
      </p:sp>
      <p:pic>
        <p:nvPicPr>
          <p:cNvPr id="5" name="Picture 6" descr="A1d_CLAS12"/>
          <p:cNvPicPr>
            <a:picLocks noChangeAspect="1" noChangeArrowheads="1"/>
          </p:cNvPicPr>
          <p:nvPr/>
        </p:nvPicPr>
        <p:blipFill>
          <a:blip r:embed="rId2"/>
          <a:srcRect r="10400"/>
          <a:stretch>
            <a:fillRect/>
          </a:stretch>
        </p:blipFill>
        <p:spPr bwMode="auto">
          <a:xfrm>
            <a:off x="357561" y="1334070"/>
            <a:ext cx="4267200" cy="4762500"/>
          </a:xfrm>
          <a:prstGeom prst="rect">
            <a:avLst/>
          </a:prstGeom>
          <a:noFill/>
          <a:ln w="9525">
            <a:noFill/>
            <a:miter lim="800000"/>
            <a:headEnd/>
            <a:tailEnd/>
          </a:ln>
        </p:spPr>
      </p:pic>
      <p:sp>
        <p:nvSpPr>
          <p:cNvPr id="7" name="Text Box 4"/>
          <p:cNvSpPr txBox="1">
            <a:spLocks noChangeArrowheads="1"/>
          </p:cNvSpPr>
          <p:nvPr/>
        </p:nvSpPr>
        <p:spPr bwMode="auto">
          <a:xfrm>
            <a:off x="1723969" y="861167"/>
            <a:ext cx="886994" cy="461665"/>
          </a:xfrm>
          <a:prstGeom prst="rect">
            <a:avLst/>
          </a:prstGeom>
          <a:solidFill>
            <a:schemeClr val="bg1"/>
          </a:solidFill>
          <a:ln w="9525">
            <a:noFill/>
            <a:miter lim="800000"/>
            <a:headEnd/>
            <a:tailEnd/>
          </a:ln>
        </p:spPr>
        <p:txBody>
          <a:bodyPr wrap="square">
            <a:prstTxWarp prst="textNoShape">
              <a:avLst/>
            </a:prstTxWarp>
            <a:spAutoFit/>
          </a:bodyPr>
          <a:lstStyle/>
          <a:p>
            <a:pPr eaLnBrk="1" hangingPunct="1">
              <a:spcBef>
                <a:spcPct val="50000"/>
              </a:spcBef>
            </a:pPr>
            <a:r>
              <a:rPr lang="en-US" sz="2400" dirty="0" smtClean="0">
                <a:solidFill>
                  <a:srgbClr val="FF5050"/>
                </a:solidFill>
                <a:latin typeface="Arial"/>
                <a:ea typeface="MS PGothic" charset="0"/>
                <a:cs typeface="Arial"/>
              </a:rPr>
              <a:t> ND</a:t>
            </a:r>
            <a:r>
              <a:rPr lang="en-US" sz="2400" baseline="-25000" dirty="0" smtClean="0">
                <a:solidFill>
                  <a:srgbClr val="FF5050"/>
                </a:solidFill>
                <a:latin typeface="Arial"/>
                <a:ea typeface="MS PGothic" charset="0"/>
                <a:cs typeface="Arial"/>
              </a:rPr>
              <a:t>3</a:t>
            </a:r>
            <a:endParaRPr lang="en-US" sz="2400" baseline="-25000" dirty="0">
              <a:solidFill>
                <a:srgbClr val="FF5050"/>
              </a:solidFill>
              <a:latin typeface="Arial"/>
              <a:ea typeface="MS PGothic" charset="0"/>
              <a:cs typeface="Arial"/>
            </a:endParaRPr>
          </a:p>
        </p:txBody>
      </p:sp>
      <p:sp>
        <p:nvSpPr>
          <p:cNvPr id="8" name="TextBox 7"/>
          <p:cNvSpPr txBox="1"/>
          <p:nvPr/>
        </p:nvSpPr>
        <p:spPr>
          <a:xfrm>
            <a:off x="2698868" y="786912"/>
            <a:ext cx="4263740" cy="523220"/>
          </a:xfrm>
          <a:prstGeom prst="rect">
            <a:avLst/>
          </a:prstGeom>
          <a:noFill/>
        </p:spPr>
        <p:txBody>
          <a:bodyPr wrap="none" rtlCol="0">
            <a:spAutoFit/>
          </a:bodyPr>
          <a:lstStyle/>
          <a:p>
            <a:r>
              <a:rPr lang="en-US" sz="2800" dirty="0" smtClean="0">
                <a:latin typeface="Calibri"/>
                <a:cs typeface="Calibri"/>
              </a:rPr>
              <a:t>A</a:t>
            </a:r>
            <a:r>
              <a:rPr lang="en-US" sz="2800" baseline="-25000" dirty="0" smtClean="0">
                <a:latin typeface="Calibri"/>
                <a:cs typeface="Calibri"/>
              </a:rPr>
              <a:t>1</a:t>
            </a:r>
            <a:r>
              <a:rPr lang="en-US" sz="2800" baseline="30000" dirty="0" smtClean="0">
                <a:latin typeface="Calibri"/>
                <a:cs typeface="Calibri"/>
              </a:rPr>
              <a:t>D</a:t>
            </a:r>
            <a:r>
              <a:rPr lang="en-US" sz="2800" dirty="0" smtClean="0">
                <a:latin typeface="Calibri"/>
                <a:cs typeface="Calibri"/>
              </a:rPr>
              <a:t>/A</a:t>
            </a:r>
            <a:r>
              <a:rPr lang="en-US" sz="2800" baseline="-25000" dirty="0" smtClean="0">
                <a:latin typeface="Calibri"/>
                <a:cs typeface="Calibri"/>
              </a:rPr>
              <a:t>1</a:t>
            </a:r>
            <a:r>
              <a:rPr lang="en-US" sz="2800" baseline="30000" dirty="0" smtClean="0">
                <a:latin typeface="Calibri"/>
                <a:cs typeface="Calibri"/>
              </a:rPr>
              <a:t>n</a:t>
            </a:r>
            <a:r>
              <a:rPr lang="en-US" sz="2800" dirty="0" smtClean="0">
                <a:latin typeface="Calibri"/>
                <a:cs typeface="Calibri"/>
              </a:rPr>
              <a:t> </a:t>
            </a:r>
            <a:r>
              <a:rPr lang="en-US" sz="2800" dirty="0" err="1" smtClean="0">
                <a:latin typeface="Calibri"/>
                <a:cs typeface="Calibri"/>
              </a:rPr>
              <a:t>helicity</a:t>
            </a:r>
            <a:r>
              <a:rPr lang="en-US" sz="2800" dirty="0" smtClean="0">
                <a:latin typeface="Calibri"/>
                <a:cs typeface="Calibri"/>
              </a:rPr>
              <a:t> asymmetry</a:t>
            </a:r>
            <a:endParaRPr lang="en-US" sz="2800" dirty="0">
              <a:latin typeface="Calibri"/>
              <a:cs typeface="Calibri"/>
            </a:endParaRPr>
          </a:p>
        </p:txBody>
      </p:sp>
      <p:sp>
        <p:nvSpPr>
          <p:cNvPr id="4" name="Text Box 5"/>
          <p:cNvSpPr txBox="1">
            <a:spLocks noChangeArrowheads="1"/>
          </p:cNvSpPr>
          <p:nvPr/>
        </p:nvSpPr>
        <p:spPr bwMode="auto">
          <a:xfrm>
            <a:off x="2079569" y="4868277"/>
            <a:ext cx="2151712" cy="338554"/>
          </a:xfrm>
          <a:prstGeom prst="rect">
            <a:avLst/>
          </a:prstGeom>
          <a:noFill/>
          <a:ln w="9525">
            <a:noFill/>
            <a:miter lim="800000"/>
            <a:headEnd/>
            <a:tailEnd/>
          </a:ln>
        </p:spPr>
        <p:txBody>
          <a:bodyPr wrap="square">
            <a:prstTxWarp prst="textNoShape">
              <a:avLst/>
            </a:prstTxWarp>
            <a:spAutoFit/>
          </a:bodyPr>
          <a:lstStyle/>
          <a:p>
            <a:pPr eaLnBrk="1" hangingPunct="1">
              <a:spcBef>
                <a:spcPct val="50000"/>
              </a:spcBef>
            </a:pPr>
            <a:r>
              <a:rPr lang="en-US" sz="1600" dirty="0">
                <a:latin typeface="Calibri"/>
                <a:ea typeface="MS PGothic" charset="0"/>
                <a:cs typeface="Calibri"/>
              </a:rPr>
              <a:t>W &gt; </a:t>
            </a:r>
            <a:r>
              <a:rPr lang="en-US" sz="1600" dirty="0" smtClean="0">
                <a:latin typeface="Calibri"/>
                <a:ea typeface="MS PGothic" charset="0"/>
                <a:cs typeface="Calibri"/>
              </a:rPr>
              <a:t>2 </a:t>
            </a:r>
            <a:r>
              <a:rPr lang="en-US" sz="1600" dirty="0" err="1" smtClean="0">
                <a:latin typeface="Calibri"/>
                <a:ea typeface="MS PGothic" charset="0"/>
                <a:cs typeface="Calibri"/>
              </a:rPr>
              <a:t>GeV</a:t>
            </a:r>
            <a:r>
              <a:rPr lang="en-US" sz="1600" dirty="0" smtClean="0">
                <a:latin typeface="Calibri"/>
                <a:ea typeface="MS PGothic" charset="0"/>
                <a:cs typeface="Calibri"/>
              </a:rPr>
              <a:t>; </a:t>
            </a:r>
            <a:r>
              <a:rPr lang="en-US" sz="1600" dirty="0">
                <a:latin typeface="Calibri"/>
                <a:ea typeface="MS PGothic" charset="0"/>
                <a:cs typeface="Calibri"/>
              </a:rPr>
              <a:t>Q</a:t>
            </a:r>
            <a:r>
              <a:rPr lang="en-US" sz="1600" baseline="30000" dirty="0">
                <a:latin typeface="Calibri"/>
                <a:ea typeface="MS PGothic" charset="0"/>
                <a:cs typeface="Calibri"/>
              </a:rPr>
              <a:t>2</a:t>
            </a:r>
            <a:r>
              <a:rPr lang="en-US" sz="1600" dirty="0">
                <a:latin typeface="Calibri"/>
                <a:ea typeface="MS PGothic" charset="0"/>
                <a:cs typeface="Calibri"/>
              </a:rPr>
              <a:t> &gt; </a:t>
            </a:r>
            <a:r>
              <a:rPr lang="en-US" sz="1600" dirty="0" smtClean="0">
                <a:latin typeface="Calibri"/>
                <a:ea typeface="MS PGothic" charset="0"/>
                <a:cs typeface="Calibri"/>
              </a:rPr>
              <a:t>1 GeV</a:t>
            </a:r>
            <a:r>
              <a:rPr lang="en-US" sz="1600" baseline="30000" dirty="0" smtClean="0">
                <a:latin typeface="Calibri"/>
                <a:ea typeface="MS PGothic" charset="0"/>
                <a:cs typeface="Calibri"/>
              </a:rPr>
              <a:t>2</a:t>
            </a:r>
            <a:endParaRPr lang="en-US" sz="1600" baseline="30000" dirty="0">
              <a:latin typeface="Calibri"/>
              <a:ea typeface="MS PGothic" charset="0"/>
              <a:cs typeface="Calibri"/>
            </a:endParaRPr>
          </a:p>
        </p:txBody>
      </p:sp>
      <p:sp>
        <p:nvSpPr>
          <p:cNvPr id="11" name="TextBox 10"/>
          <p:cNvSpPr txBox="1"/>
          <p:nvPr/>
        </p:nvSpPr>
        <p:spPr>
          <a:xfrm>
            <a:off x="1463941" y="5865920"/>
            <a:ext cx="1019229" cy="307777"/>
          </a:xfrm>
          <a:prstGeom prst="rect">
            <a:avLst/>
          </a:prstGeom>
          <a:noFill/>
          <a:ln>
            <a:solidFill>
              <a:srgbClr val="000000"/>
            </a:solidFill>
          </a:ln>
        </p:spPr>
        <p:txBody>
          <a:bodyPr wrap="none" rtlCol="0">
            <a:spAutoFit/>
          </a:bodyPr>
          <a:lstStyle/>
          <a:p>
            <a:r>
              <a:rPr lang="en-US" sz="1400" dirty="0" smtClean="0">
                <a:latin typeface="Calibri"/>
                <a:cs typeface="Calibri"/>
              </a:rPr>
              <a:t>E12-06-109</a:t>
            </a:r>
            <a:endParaRPr lang="en-US" sz="1400" dirty="0">
              <a:latin typeface="Calibri"/>
              <a:cs typeface="Calibri"/>
            </a:endParaRPr>
          </a:p>
        </p:txBody>
      </p:sp>
      <p:grpSp>
        <p:nvGrpSpPr>
          <p:cNvPr id="13" name="Group 12"/>
          <p:cNvGrpSpPr/>
          <p:nvPr/>
        </p:nvGrpSpPr>
        <p:grpSpPr>
          <a:xfrm>
            <a:off x="4636000" y="872405"/>
            <a:ext cx="4191000" cy="5288592"/>
            <a:chOff x="4636000" y="872405"/>
            <a:chExt cx="4191000" cy="5288592"/>
          </a:xfrm>
        </p:grpSpPr>
        <p:grpSp>
          <p:nvGrpSpPr>
            <p:cNvPr id="10" name="Group 9"/>
            <p:cNvGrpSpPr/>
            <p:nvPr/>
          </p:nvGrpSpPr>
          <p:grpSpPr>
            <a:xfrm>
              <a:off x="4636000" y="872405"/>
              <a:ext cx="4191000" cy="5260326"/>
              <a:chOff x="4636000" y="1126405"/>
              <a:chExt cx="4191000" cy="5260326"/>
            </a:xfrm>
          </p:grpSpPr>
          <p:sp>
            <p:nvSpPr>
              <p:cNvPr id="3" name="Text Box 4"/>
              <p:cNvSpPr txBox="1">
                <a:spLocks noChangeArrowheads="1"/>
              </p:cNvSpPr>
              <p:nvPr/>
            </p:nvSpPr>
            <p:spPr bwMode="auto">
              <a:xfrm>
                <a:off x="6933502" y="1126405"/>
                <a:ext cx="886994" cy="461665"/>
              </a:xfrm>
              <a:prstGeom prst="rect">
                <a:avLst/>
              </a:prstGeom>
              <a:solidFill>
                <a:schemeClr val="bg1"/>
              </a:solidFill>
              <a:ln w="9525">
                <a:noFill/>
                <a:miter lim="800000"/>
                <a:headEnd/>
                <a:tailEnd/>
              </a:ln>
            </p:spPr>
            <p:txBody>
              <a:bodyPr wrap="square">
                <a:prstTxWarp prst="textNoShape">
                  <a:avLst/>
                </a:prstTxWarp>
                <a:spAutoFit/>
              </a:bodyPr>
              <a:lstStyle/>
              <a:p>
                <a:pPr eaLnBrk="1" hangingPunct="1">
                  <a:spcBef>
                    <a:spcPct val="50000"/>
                  </a:spcBef>
                </a:pPr>
                <a:r>
                  <a:rPr lang="en-US" sz="2400" dirty="0" smtClean="0">
                    <a:solidFill>
                      <a:srgbClr val="FF5050"/>
                    </a:solidFill>
                    <a:latin typeface="Arial"/>
                    <a:ea typeface="MS PGothic" charset="0"/>
                    <a:cs typeface="Arial"/>
                  </a:rPr>
                  <a:t> </a:t>
                </a:r>
                <a:r>
                  <a:rPr lang="en-US" sz="2400" baseline="30000" dirty="0" smtClean="0">
                    <a:solidFill>
                      <a:srgbClr val="FF5050"/>
                    </a:solidFill>
                    <a:latin typeface="Arial"/>
                    <a:ea typeface="MS PGothic" charset="0"/>
                    <a:cs typeface="Arial"/>
                  </a:rPr>
                  <a:t>3</a:t>
                </a:r>
                <a:r>
                  <a:rPr lang="en-US" sz="2400" dirty="0" smtClean="0">
                    <a:solidFill>
                      <a:srgbClr val="FF5050"/>
                    </a:solidFill>
                    <a:latin typeface="Arial"/>
                    <a:ea typeface="MS PGothic" charset="0"/>
                    <a:cs typeface="Arial"/>
                  </a:rPr>
                  <a:t>He</a:t>
                </a:r>
                <a:endParaRPr lang="en-US" sz="2400" dirty="0">
                  <a:solidFill>
                    <a:srgbClr val="FF5050"/>
                  </a:solidFill>
                  <a:latin typeface="Arial"/>
                  <a:ea typeface="MS PGothic" charset="0"/>
                  <a:cs typeface="Arial"/>
                </a:endParaRPr>
              </a:p>
            </p:txBody>
          </p:sp>
          <p:pic>
            <p:nvPicPr>
              <p:cNvPr id="6" name="Picture 8"/>
              <p:cNvPicPr>
                <a:picLocks noChangeAspect="1" noChangeArrowheads="1"/>
              </p:cNvPicPr>
              <p:nvPr/>
            </p:nvPicPr>
            <p:blipFill>
              <a:blip r:embed="rId3"/>
              <a:srcRect l="53086"/>
              <a:stretch>
                <a:fillRect/>
              </a:stretch>
            </p:blipFill>
            <p:spPr bwMode="auto">
              <a:xfrm>
                <a:off x="4636000" y="1576832"/>
                <a:ext cx="4191000" cy="4759325"/>
              </a:xfrm>
              <a:prstGeom prst="rect">
                <a:avLst/>
              </a:prstGeom>
              <a:noFill/>
              <a:ln w="9525">
                <a:noFill/>
                <a:miter lim="800000"/>
                <a:headEnd/>
                <a:tailEnd/>
              </a:ln>
            </p:spPr>
          </p:pic>
          <p:sp>
            <p:nvSpPr>
              <p:cNvPr id="9" name="TextBox 8"/>
              <p:cNvSpPr txBox="1"/>
              <p:nvPr/>
            </p:nvSpPr>
            <p:spPr>
              <a:xfrm>
                <a:off x="7403669" y="6078954"/>
                <a:ext cx="1019229" cy="307777"/>
              </a:xfrm>
              <a:prstGeom prst="rect">
                <a:avLst/>
              </a:prstGeom>
              <a:solidFill>
                <a:srgbClr val="FFFFFF"/>
              </a:solidFill>
              <a:ln w="3175" cap="flat" cmpd="sng" algn="ctr">
                <a:solidFill>
                  <a:schemeClr val="tx1"/>
                </a:solidFill>
                <a:prstDash val="solid"/>
                <a:round/>
                <a:headEnd type="none" w="med" len="med"/>
                <a:tailEnd type="none" w="med" len="med"/>
              </a:ln>
            </p:spPr>
            <p:txBody>
              <a:bodyPr wrap="none" rtlCol="0">
                <a:spAutoFit/>
              </a:bodyPr>
              <a:lstStyle/>
              <a:p>
                <a:r>
                  <a:rPr lang="en-US" sz="1400" dirty="0" smtClean="0">
                    <a:latin typeface="Calibri"/>
                    <a:cs typeface="Calibri"/>
                  </a:rPr>
                  <a:t>E12-06-122</a:t>
                </a:r>
                <a:endParaRPr lang="en-US" sz="1400" dirty="0">
                  <a:latin typeface="Calibri"/>
                  <a:cs typeface="Calibri"/>
                </a:endParaRPr>
              </a:p>
            </p:txBody>
          </p:sp>
        </p:grpSp>
        <p:sp>
          <p:nvSpPr>
            <p:cNvPr id="12" name="TextBox 11"/>
            <p:cNvSpPr txBox="1"/>
            <p:nvPr/>
          </p:nvSpPr>
          <p:spPr>
            <a:xfrm>
              <a:off x="5646426" y="5853220"/>
              <a:ext cx="1019229" cy="307777"/>
            </a:xfrm>
            <a:prstGeom prst="rect">
              <a:avLst/>
            </a:prstGeom>
            <a:noFill/>
            <a:ln>
              <a:solidFill>
                <a:srgbClr val="000000"/>
              </a:solidFill>
            </a:ln>
          </p:spPr>
          <p:txBody>
            <a:bodyPr wrap="none" rtlCol="0">
              <a:spAutoFit/>
            </a:bodyPr>
            <a:lstStyle/>
            <a:p>
              <a:r>
                <a:rPr lang="en-US" sz="1400" dirty="0" smtClean="0">
                  <a:latin typeface="Calibri"/>
                  <a:cs typeface="Calibri"/>
                </a:rPr>
                <a:t>E12-06-110</a:t>
              </a:r>
              <a:endParaRPr lang="en-US" sz="1400" dirty="0">
                <a:latin typeface="Calibri"/>
                <a:cs typeface="Calibri"/>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flipH="1">
            <a:off x="0" y="0"/>
            <a:ext cx="9144000" cy="639763"/>
          </a:xfrm>
        </p:spPr>
        <p:txBody>
          <a:bodyPr/>
          <a:lstStyle/>
          <a:p>
            <a:r>
              <a:rPr lang="en-US" sz="4000" dirty="0" smtClean="0"/>
              <a:t>Flavor-tagged </a:t>
            </a:r>
            <a:r>
              <a:rPr lang="en-US" sz="4000" dirty="0" err="1" smtClean="0"/>
              <a:t>PDFs</a:t>
            </a:r>
            <a:r>
              <a:rPr lang="en-US" sz="4000" dirty="0" smtClean="0"/>
              <a:t> - 12GeV extension</a:t>
            </a:r>
            <a:endParaRPr lang="en-US" sz="4000" dirty="0"/>
          </a:p>
        </p:txBody>
      </p:sp>
      <p:pic>
        <p:nvPicPr>
          <p:cNvPr id="6" name="Picture 5"/>
          <p:cNvPicPr>
            <a:picLocks noChangeAspect="1"/>
          </p:cNvPicPr>
          <p:nvPr/>
        </p:nvPicPr>
        <p:blipFill>
          <a:blip r:embed="rId2"/>
          <a:stretch>
            <a:fillRect/>
          </a:stretch>
        </p:blipFill>
        <p:spPr>
          <a:xfrm>
            <a:off x="3258533" y="1181200"/>
            <a:ext cx="2549907" cy="1982787"/>
          </a:xfrm>
          <a:prstGeom prst="rect">
            <a:avLst/>
          </a:prstGeom>
          <a:ln>
            <a:noFill/>
          </a:ln>
        </p:spPr>
      </p:pic>
      <p:pic>
        <p:nvPicPr>
          <p:cNvPr id="8" name="Picture 7"/>
          <p:cNvPicPr>
            <a:picLocks noChangeAspect="1"/>
          </p:cNvPicPr>
          <p:nvPr/>
        </p:nvPicPr>
        <p:blipFill>
          <a:blip r:embed="rId3"/>
          <a:stretch>
            <a:fillRect/>
          </a:stretch>
        </p:blipFill>
        <p:spPr>
          <a:xfrm>
            <a:off x="6104941" y="3506532"/>
            <a:ext cx="3051760" cy="2693732"/>
          </a:xfrm>
          <a:prstGeom prst="rect">
            <a:avLst/>
          </a:prstGeom>
        </p:spPr>
      </p:pic>
      <p:pic>
        <p:nvPicPr>
          <p:cNvPr id="10" name="Picture 9"/>
          <p:cNvPicPr>
            <a:picLocks noChangeAspect="1"/>
          </p:cNvPicPr>
          <p:nvPr/>
        </p:nvPicPr>
        <p:blipFill>
          <a:blip r:embed="rId4"/>
          <a:stretch>
            <a:fillRect/>
          </a:stretch>
        </p:blipFill>
        <p:spPr>
          <a:xfrm>
            <a:off x="88713" y="3506532"/>
            <a:ext cx="3051760" cy="2693732"/>
          </a:xfrm>
          <a:prstGeom prst="rect">
            <a:avLst/>
          </a:prstGeom>
        </p:spPr>
      </p:pic>
      <p:sp>
        <p:nvSpPr>
          <p:cNvPr id="11" name="Rectangle 10"/>
          <p:cNvSpPr/>
          <p:nvPr/>
        </p:nvSpPr>
        <p:spPr>
          <a:xfrm>
            <a:off x="63312" y="1134408"/>
            <a:ext cx="3127961" cy="1938992"/>
          </a:xfrm>
          <a:prstGeom prst="rect">
            <a:avLst/>
          </a:prstGeom>
        </p:spPr>
        <p:txBody>
          <a:bodyPr wrap="square">
            <a:spAutoFit/>
          </a:bodyPr>
          <a:lstStyle/>
          <a:p>
            <a:r>
              <a:rPr lang="en-US" sz="2000" dirty="0" err="1" smtClean="0">
                <a:latin typeface="Calibri"/>
                <a:cs typeface="Calibri"/>
              </a:rPr>
              <a:t>u</a:t>
            </a:r>
            <a:r>
              <a:rPr lang="en-US" sz="2000" dirty="0" smtClean="0">
                <a:latin typeface="Calibri"/>
                <a:cs typeface="Calibri"/>
              </a:rPr>
              <a:t>, </a:t>
            </a:r>
            <a:r>
              <a:rPr lang="en-US" sz="2000" dirty="0" err="1" smtClean="0">
                <a:latin typeface="Calibri"/>
                <a:cs typeface="Calibri"/>
              </a:rPr>
              <a:t>d</a:t>
            </a:r>
            <a:r>
              <a:rPr lang="en-US" sz="2000" dirty="0" smtClean="0">
                <a:latin typeface="Calibri"/>
                <a:cs typeface="Calibri"/>
              </a:rPr>
              <a:t>, and </a:t>
            </a:r>
            <a:r>
              <a:rPr lang="en-US" sz="2000" dirty="0" err="1" smtClean="0">
                <a:latin typeface="Calibri"/>
                <a:cs typeface="Calibri"/>
              </a:rPr>
              <a:t>s</a:t>
            </a:r>
            <a:r>
              <a:rPr lang="en-US" sz="2000" dirty="0" smtClean="0">
                <a:latin typeface="Calibri"/>
                <a:cs typeface="Calibri"/>
              </a:rPr>
              <a:t> - flavored quark </a:t>
            </a:r>
            <a:r>
              <a:rPr lang="en-US" sz="2000" dirty="0" smtClean="0">
                <a:latin typeface="Calibri"/>
                <a:cs typeface="Calibri"/>
              </a:rPr>
              <a:t>contributions </a:t>
            </a:r>
            <a:r>
              <a:rPr lang="en-US" sz="2000" dirty="0" smtClean="0">
                <a:latin typeface="Calibri"/>
                <a:cs typeface="Calibri"/>
              </a:rPr>
              <a:t>to </a:t>
            </a:r>
            <a:r>
              <a:rPr lang="en-US" sz="2000" dirty="0" smtClean="0">
                <a:latin typeface="Calibri"/>
                <a:cs typeface="Calibri"/>
              </a:rPr>
              <a:t>the nucleon </a:t>
            </a:r>
            <a:r>
              <a:rPr lang="en-US" sz="2000" dirty="0" smtClean="0">
                <a:latin typeface="Calibri"/>
                <a:cs typeface="Calibri"/>
              </a:rPr>
              <a:t>spin are </a:t>
            </a:r>
            <a:r>
              <a:rPr lang="en-US" sz="2000" dirty="0" smtClean="0">
                <a:latin typeface="Calibri"/>
                <a:cs typeface="Calibri"/>
              </a:rPr>
              <a:t>accessible</a:t>
            </a:r>
            <a:r>
              <a:rPr lang="en-US" sz="2000" dirty="0" smtClean="0">
                <a:latin typeface="Calibri"/>
                <a:cs typeface="Calibri"/>
              </a:rPr>
              <a:t> </a:t>
            </a:r>
            <a:r>
              <a:rPr lang="en-US" sz="2000" dirty="0" smtClean="0">
                <a:solidFill>
                  <a:srgbClr val="000000"/>
                </a:solidFill>
                <a:latin typeface="Calibri"/>
                <a:cs typeface="Calibri"/>
              </a:rPr>
              <a:t>from </a:t>
            </a:r>
            <a:r>
              <a:rPr lang="en-US" sz="2000" dirty="0" smtClean="0">
                <a:latin typeface="Calibri"/>
                <a:cs typeface="Calibri"/>
              </a:rPr>
              <a:t>π/K</a:t>
            </a:r>
            <a:r>
              <a:rPr lang="en-US" sz="2000" dirty="0" smtClean="0">
                <a:latin typeface="Calibri"/>
                <a:cs typeface="Calibri"/>
              </a:rPr>
              <a:t> SIDIS using</a:t>
            </a:r>
            <a:r>
              <a:rPr lang="en-US" sz="2000" dirty="0" smtClean="0">
                <a:solidFill>
                  <a:srgbClr val="000000"/>
                </a:solidFill>
                <a:latin typeface="Calibri"/>
                <a:cs typeface="Calibri"/>
              </a:rPr>
              <a:t> </a:t>
            </a:r>
            <a:r>
              <a:rPr lang="en-US" sz="2000" dirty="0" smtClean="0">
                <a:solidFill>
                  <a:srgbClr val="000090"/>
                </a:solidFill>
                <a:latin typeface="Calibri"/>
                <a:cs typeface="Calibri"/>
              </a:rPr>
              <a:t> </a:t>
            </a:r>
            <a:r>
              <a:rPr lang="en-US" sz="2000" b="1" dirty="0" smtClean="0">
                <a:solidFill>
                  <a:srgbClr val="000090"/>
                </a:solidFill>
                <a:latin typeface="Calibri"/>
                <a:cs typeface="Calibri"/>
              </a:rPr>
              <a:t>polarized</a:t>
            </a:r>
            <a:r>
              <a:rPr lang="en-US" sz="2000" dirty="0" smtClean="0">
                <a:solidFill>
                  <a:srgbClr val="000090"/>
                </a:solidFill>
                <a:latin typeface="Calibri"/>
                <a:cs typeface="Calibri"/>
              </a:rPr>
              <a:t> </a:t>
            </a:r>
            <a:r>
              <a:rPr lang="en-US" sz="2000" dirty="0" smtClean="0">
                <a:latin typeface="Calibri"/>
                <a:cs typeface="Calibri"/>
              </a:rPr>
              <a:t>and  </a:t>
            </a:r>
            <a:r>
              <a:rPr lang="en-US" sz="2000" b="1" dirty="0" err="1" smtClean="0">
                <a:solidFill>
                  <a:srgbClr val="000090"/>
                </a:solidFill>
                <a:latin typeface="Calibri"/>
                <a:cs typeface="Calibri"/>
              </a:rPr>
              <a:t>unpolarized</a:t>
            </a:r>
            <a:r>
              <a:rPr lang="en-US" sz="2000" dirty="0" smtClean="0">
                <a:latin typeface="Calibri"/>
                <a:cs typeface="Calibri"/>
              </a:rPr>
              <a:t> </a:t>
            </a:r>
            <a:r>
              <a:rPr lang="en-US" sz="2000" b="1" dirty="0" smtClean="0">
                <a:solidFill>
                  <a:srgbClr val="008000"/>
                </a:solidFill>
                <a:latin typeface="Calibri"/>
                <a:cs typeface="Calibri"/>
              </a:rPr>
              <a:t>hydrogen</a:t>
            </a:r>
            <a:r>
              <a:rPr lang="en-US" sz="2000" dirty="0" smtClean="0">
                <a:latin typeface="Calibri"/>
                <a:cs typeface="Calibri"/>
              </a:rPr>
              <a:t> and </a:t>
            </a:r>
            <a:r>
              <a:rPr lang="en-US" sz="2000" b="1" dirty="0" smtClean="0">
                <a:solidFill>
                  <a:srgbClr val="008000"/>
                </a:solidFill>
                <a:latin typeface="Calibri"/>
                <a:cs typeface="Calibri"/>
              </a:rPr>
              <a:t>deuterium</a:t>
            </a:r>
            <a:r>
              <a:rPr lang="en-US" sz="2000" dirty="0" smtClean="0">
                <a:latin typeface="Calibri"/>
                <a:cs typeface="Calibri"/>
              </a:rPr>
              <a:t> targets.</a:t>
            </a:r>
            <a:r>
              <a:rPr lang="en-US" sz="2000" dirty="0" smtClean="0">
                <a:latin typeface="Calibri"/>
                <a:cs typeface="Calibri"/>
              </a:rPr>
              <a:t> </a:t>
            </a:r>
          </a:p>
        </p:txBody>
      </p:sp>
      <p:pic>
        <p:nvPicPr>
          <p:cNvPr id="12" name="Picture 11"/>
          <p:cNvPicPr>
            <a:picLocks noChangeAspect="1"/>
          </p:cNvPicPr>
          <p:nvPr/>
        </p:nvPicPr>
        <p:blipFill>
          <a:blip r:embed="rId5"/>
          <a:stretch>
            <a:fillRect/>
          </a:stretch>
        </p:blipFill>
        <p:spPr>
          <a:xfrm>
            <a:off x="6031134" y="1008063"/>
            <a:ext cx="3091688" cy="2728976"/>
          </a:xfrm>
          <a:prstGeom prst="rect">
            <a:avLst/>
          </a:prstGeom>
        </p:spPr>
      </p:pic>
      <p:pic>
        <p:nvPicPr>
          <p:cNvPr id="7" name="Picture 6"/>
          <p:cNvPicPr>
            <a:picLocks noChangeAspect="1"/>
          </p:cNvPicPr>
          <p:nvPr/>
        </p:nvPicPr>
        <p:blipFill>
          <a:blip r:embed="rId6"/>
          <a:srcRect l="-5111"/>
          <a:stretch>
            <a:fillRect/>
          </a:stretch>
        </p:blipFill>
        <p:spPr>
          <a:xfrm>
            <a:off x="2908300" y="3519232"/>
            <a:ext cx="3207733" cy="2693732"/>
          </a:xfrm>
          <a:prstGeom prst="rect">
            <a:avLst/>
          </a:prstGeom>
        </p:spPr>
      </p:pic>
      <p:sp>
        <p:nvSpPr>
          <p:cNvPr id="13" name="TextBox 12"/>
          <p:cNvSpPr txBox="1"/>
          <p:nvPr/>
        </p:nvSpPr>
        <p:spPr>
          <a:xfrm>
            <a:off x="6716941" y="838786"/>
            <a:ext cx="1138453" cy="338554"/>
          </a:xfrm>
          <a:prstGeom prst="rect">
            <a:avLst/>
          </a:prstGeom>
          <a:noFill/>
          <a:ln>
            <a:solidFill>
              <a:srgbClr val="000000"/>
            </a:solidFill>
          </a:ln>
        </p:spPr>
        <p:txBody>
          <a:bodyPr wrap="none" rtlCol="0">
            <a:spAutoFit/>
          </a:bodyPr>
          <a:lstStyle/>
          <a:p>
            <a:r>
              <a:rPr lang="en-US" sz="1600" dirty="0" smtClean="0">
                <a:latin typeface="Calibri"/>
                <a:cs typeface="Calibri"/>
              </a:rPr>
              <a:t>E12-09-</a:t>
            </a:r>
            <a:r>
              <a:rPr lang="en-US" sz="1600" dirty="0" smtClean="0">
                <a:latin typeface="Calibri"/>
                <a:cs typeface="Calibri"/>
              </a:rPr>
              <a:t>007</a:t>
            </a:r>
            <a:endParaRPr lang="en-US" sz="1600" dirty="0" smtClean="0">
              <a:latin typeface="Calibri"/>
              <a:cs typeface="Calibri"/>
            </a:endParaRPr>
          </a:p>
        </p:txBody>
      </p:sp>
      <p:pic>
        <p:nvPicPr>
          <p:cNvPr id="15" name="Picture 14"/>
          <p:cNvPicPr>
            <a:picLocks/>
          </p:cNvPicPr>
          <p:nvPr/>
        </p:nvPicPr>
        <p:blipFill>
          <a:blip r:embed="rId4"/>
          <a:srcRect l="39818" t="11846" r="11049" b="73560"/>
          <a:stretch>
            <a:fillRect/>
          </a:stretch>
        </p:blipFill>
        <p:spPr>
          <a:xfrm>
            <a:off x="1274895" y="3802065"/>
            <a:ext cx="1563717" cy="527118"/>
          </a:xfrm>
          <a:prstGeom prst="rect">
            <a:avLst/>
          </a:prstGeom>
        </p:spPr>
      </p:pic>
      <p:sp>
        <p:nvSpPr>
          <p:cNvPr id="16" name="TextBox 15"/>
          <p:cNvSpPr txBox="1"/>
          <p:nvPr/>
        </p:nvSpPr>
        <p:spPr>
          <a:xfrm>
            <a:off x="3842900" y="2763877"/>
            <a:ext cx="1294160" cy="400110"/>
          </a:xfrm>
          <a:prstGeom prst="rect">
            <a:avLst/>
          </a:prstGeom>
          <a:noFill/>
        </p:spPr>
        <p:txBody>
          <a:bodyPr wrap="none" rtlCol="0">
            <a:spAutoFit/>
          </a:bodyPr>
          <a:lstStyle/>
          <a:p>
            <a:r>
              <a:rPr lang="en-US" sz="2000" dirty="0" smtClean="0">
                <a:latin typeface="Calibri"/>
                <a:cs typeface="Calibri"/>
              </a:rPr>
              <a:t>π</a:t>
            </a:r>
            <a:r>
              <a:rPr lang="en-US" sz="2000" baseline="30000" dirty="0" smtClean="0">
                <a:latin typeface="Calibri"/>
                <a:cs typeface="Calibri"/>
              </a:rPr>
              <a:t>+/-/0</a:t>
            </a:r>
            <a:r>
              <a:rPr lang="en-US" sz="2000" dirty="0" smtClean="0">
                <a:latin typeface="Calibri"/>
                <a:cs typeface="Calibri"/>
              </a:rPr>
              <a:t>, K</a:t>
            </a:r>
            <a:r>
              <a:rPr lang="en-US" sz="2000" baseline="30000" dirty="0" smtClean="0">
                <a:latin typeface="Calibri"/>
                <a:cs typeface="Calibri"/>
              </a:rPr>
              <a:t>+/-/0</a:t>
            </a:r>
            <a:r>
              <a:rPr lang="en-US" sz="2000" dirty="0" smtClean="0">
                <a:latin typeface="Calibri"/>
                <a:cs typeface="Calibri"/>
              </a:rPr>
              <a:t> </a:t>
            </a:r>
            <a:endParaRPr lang="en-US" sz="2000" dirty="0">
              <a:latin typeface="Calibri"/>
              <a:cs typeface="Calibri"/>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39763"/>
          </a:xfrm>
        </p:spPr>
        <p:txBody>
          <a:bodyPr/>
          <a:lstStyle/>
          <a:p>
            <a:r>
              <a:rPr lang="en-US" sz="3200" dirty="0" smtClean="0"/>
              <a:t>Transverse Momentum Structure of Nucleon – </a:t>
            </a:r>
            <a:r>
              <a:rPr lang="en-US" sz="3200" dirty="0" err="1" smtClean="0">
                <a:solidFill>
                  <a:srgbClr val="FF0000"/>
                </a:solidFill>
              </a:rPr>
              <a:t>TMDs</a:t>
            </a:r>
            <a:endParaRPr lang="en-US" sz="3200" dirty="0">
              <a:solidFill>
                <a:srgbClr val="FF0000"/>
              </a:solidFill>
            </a:endParaRPr>
          </a:p>
        </p:txBody>
      </p:sp>
      <p:grpSp>
        <p:nvGrpSpPr>
          <p:cNvPr id="3" name="Group 22"/>
          <p:cNvGrpSpPr/>
          <p:nvPr/>
        </p:nvGrpSpPr>
        <p:grpSpPr>
          <a:xfrm>
            <a:off x="2231831" y="996940"/>
            <a:ext cx="5318279" cy="855142"/>
            <a:chOff x="1798236" y="844410"/>
            <a:chExt cx="4942529" cy="645714"/>
          </a:xfrm>
          <a:solidFill>
            <a:srgbClr val="FFFFFF"/>
          </a:solidFill>
        </p:grpSpPr>
        <p:pic>
          <p:nvPicPr>
            <p:cNvPr id="5" name="Picture 4"/>
            <p:cNvPicPr>
              <a:picLocks noChangeAspect="1"/>
            </p:cNvPicPr>
            <p:nvPr/>
          </p:nvPicPr>
          <p:blipFill>
            <a:blip r:embed="rId2"/>
            <a:srcRect l="50617" t="33122" r="7898" b="62991"/>
            <a:stretch>
              <a:fillRect/>
            </a:stretch>
          </p:blipFill>
          <p:spPr>
            <a:xfrm>
              <a:off x="1842366" y="880524"/>
              <a:ext cx="4898399" cy="609600"/>
            </a:xfrm>
            <a:prstGeom prst="rect">
              <a:avLst/>
            </a:prstGeom>
            <a:grpFill/>
            <a:ln>
              <a:noFill/>
            </a:ln>
          </p:spPr>
        </p:pic>
        <p:pic>
          <p:nvPicPr>
            <p:cNvPr id="8" name="Picture 7"/>
            <p:cNvPicPr>
              <a:picLocks noChangeAspect="1"/>
            </p:cNvPicPr>
            <p:nvPr/>
          </p:nvPicPr>
          <p:blipFill>
            <a:blip r:embed="rId2"/>
            <a:srcRect l="50617" t="29404" r="42200" b="66962"/>
            <a:stretch>
              <a:fillRect/>
            </a:stretch>
          </p:blipFill>
          <p:spPr>
            <a:xfrm>
              <a:off x="1798236" y="844410"/>
              <a:ext cx="877975" cy="589888"/>
            </a:xfrm>
            <a:prstGeom prst="rect">
              <a:avLst/>
            </a:prstGeom>
            <a:grpFill/>
            <a:ln>
              <a:noFill/>
            </a:ln>
          </p:spPr>
        </p:pic>
      </p:grpSp>
      <p:grpSp>
        <p:nvGrpSpPr>
          <p:cNvPr id="32" name="Group 31"/>
          <p:cNvGrpSpPr/>
          <p:nvPr/>
        </p:nvGrpSpPr>
        <p:grpSpPr>
          <a:xfrm>
            <a:off x="747239" y="4699845"/>
            <a:ext cx="3022121" cy="1088175"/>
            <a:chOff x="747239" y="4699845"/>
            <a:chExt cx="3022121" cy="1088175"/>
          </a:xfrm>
        </p:grpSpPr>
        <p:cxnSp>
          <p:nvCxnSpPr>
            <p:cNvPr id="14" name="Straight Arrow Connector 45"/>
            <p:cNvCxnSpPr>
              <a:cxnSpLocks noChangeShapeType="1"/>
            </p:cNvCxnSpPr>
            <p:nvPr/>
          </p:nvCxnSpPr>
          <p:spPr bwMode="auto">
            <a:xfrm rot="5400000">
              <a:off x="2076987" y="4899848"/>
              <a:ext cx="401684" cy="1678"/>
            </a:xfrm>
            <a:prstGeom prst="straightConnector1">
              <a:avLst/>
            </a:prstGeom>
            <a:noFill/>
            <a:ln w="38100">
              <a:solidFill>
                <a:schemeClr val="tx1"/>
              </a:solidFill>
              <a:round/>
              <a:headEnd/>
              <a:tailEnd type="arrow" w="med" len="med"/>
            </a:ln>
          </p:spPr>
        </p:cxnSp>
        <p:sp>
          <p:nvSpPr>
            <p:cNvPr id="15" name="TextBox 51"/>
            <p:cNvSpPr txBox="1">
              <a:spLocks noChangeArrowheads="1"/>
            </p:cNvSpPr>
            <p:nvPr/>
          </p:nvSpPr>
          <p:spPr bwMode="auto">
            <a:xfrm>
              <a:off x="747239" y="5141697"/>
              <a:ext cx="3022121" cy="646323"/>
            </a:xfrm>
            <a:prstGeom prst="rect">
              <a:avLst/>
            </a:prstGeom>
            <a:solidFill>
              <a:srgbClr val="BAFFFD"/>
            </a:solidFill>
            <a:ln w="19050">
              <a:solidFill>
                <a:srgbClr val="FF0000"/>
              </a:solidFill>
              <a:round/>
              <a:headEnd/>
              <a:tailEnd/>
            </a:ln>
          </p:spPr>
          <p:txBody>
            <a:bodyPr>
              <a:prstTxWarp prst="textNoShape">
                <a:avLst/>
              </a:prstTxWarp>
              <a:spAutoFit/>
            </a:bodyPr>
            <a:lstStyle/>
            <a:p>
              <a:r>
                <a:rPr lang="en-US">
                  <a:solidFill>
                    <a:srgbClr val="161616"/>
                  </a:solidFill>
                  <a:latin typeface="Tahoma" charset="0"/>
                  <a:ea typeface="Tahoma" charset="0"/>
                  <a:cs typeface="Tahoma" charset="0"/>
                </a:rPr>
                <a:t>3D imaging of the nucleon in momentum space</a:t>
              </a:r>
            </a:p>
          </p:txBody>
        </p:sp>
      </p:grpSp>
      <p:grpSp>
        <p:nvGrpSpPr>
          <p:cNvPr id="31" name="Group 30"/>
          <p:cNvGrpSpPr/>
          <p:nvPr/>
        </p:nvGrpSpPr>
        <p:grpSpPr>
          <a:xfrm>
            <a:off x="264160" y="2611868"/>
            <a:ext cx="4249222" cy="2011268"/>
            <a:chOff x="264160" y="2611868"/>
            <a:chExt cx="4249222" cy="2011268"/>
          </a:xfrm>
        </p:grpSpPr>
        <p:cxnSp>
          <p:nvCxnSpPr>
            <p:cNvPr id="12" name="Straight Arrow Connector 10"/>
            <p:cNvCxnSpPr>
              <a:cxnSpLocks noChangeShapeType="1"/>
              <a:stCxn id="6" idx="2"/>
              <a:endCxn id="13" idx="0"/>
            </p:cNvCxnSpPr>
            <p:nvPr/>
          </p:nvCxnSpPr>
          <p:spPr bwMode="auto">
            <a:xfrm rot="5400000">
              <a:off x="2712714" y="2176145"/>
              <a:ext cx="1364945" cy="2236391"/>
            </a:xfrm>
            <a:prstGeom prst="straightConnector1">
              <a:avLst/>
            </a:prstGeom>
            <a:noFill/>
            <a:ln w="38100">
              <a:solidFill>
                <a:schemeClr val="tx1"/>
              </a:solidFill>
              <a:round/>
              <a:headEnd/>
              <a:tailEnd type="arrow" w="med" len="med"/>
            </a:ln>
          </p:spPr>
        </p:cxnSp>
        <p:sp>
          <p:nvSpPr>
            <p:cNvPr id="13" name="TextBox 14"/>
            <p:cNvSpPr txBox="1">
              <a:spLocks noChangeArrowheads="1"/>
            </p:cNvSpPr>
            <p:nvPr/>
          </p:nvSpPr>
          <p:spPr bwMode="auto">
            <a:xfrm>
              <a:off x="264160" y="3976813"/>
              <a:ext cx="4025660" cy="646323"/>
            </a:xfrm>
            <a:prstGeom prst="rect">
              <a:avLst/>
            </a:prstGeom>
            <a:noFill/>
            <a:ln w="9525">
              <a:solidFill>
                <a:srgbClr val="FF0000"/>
              </a:solidFill>
              <a:miter lim="800000"/>
              <a:headEnd/>
              <a:tailEnd/>
            </a:ln>
          </p:spPr>
          <p:txBody>
            <a:bodyPr>
              <a:prstTxWarp prst="textNoShape">
                <a:avLst/>
              </a:prstTxWarp>
              <a:spAutoFit/>
            </a:bodyPr>
            <a:lstStyle/>
            <a:p>
              <a:r>
                <a:rPr lang="en-US" dirty="0">
                  <a:solidFill>
                    <a:srgbClr val="0D0A10"/>
                  </a:solidFill>
                  <a:latin typeface="Tahoma" charset="0"/>
                  <a:ea typeface="Tahoma" charset="0"/>
                  <a:cs typeface="Tahoma" charset="0"/>
                </a:rPr>
                <a:t>Transverse Momentum-dependent Distributions </a:t>
              </a:r>
              <a:r>
                <a:rPr lang="en-US" dirty="0">
                  <a:solidFill>
                    <a:srgbClr val="00C000"/>
                  </a:solidFill>
                  <a:latin typeface="Tahoma" charset="0"/>
                  <a:ea typeface="Tahoma" charset="0"/>
                  <a:cs typeface="Tahoma" charset="0"/>
                </a:rPr>
                <a:t>(TMD)</a:t>
              </a:r>
            </a:p>
          </p:txBody>
        </p:sp>
        <p:sp>
          <p:nvSpPr>
            <p:cNvPr id="11" name="TextBox 19"/>
            <p:cNvSpPr txBox="1">
              <a:spLocks noChangeArrowheads="1"/>
            </p:cNvSpPr>
            <p:nvPr/>
          </p:nvSpPr>
          <p:spPr bwMode="auto">
            <a:xfrm>
              <a:off x="1775460" y="2857496"/>
              <a:ext cx="2440805" cy="646331"/>
            </a:xfrm>
            <a:prstGeom prst="rect">
              <a:avLst/>
            </a:prstGeom>
            <a:solidFill>
              <a:schemeClr val="bg1"/>
            </a:solidFill>
            <a:ln w="19050" cap="flat" cmpd="sng" algn="ctr">
              <a:solidFill>
                <a:schemeClr val="tx1"/>
              </a:solidFill>
              <a:prstDash val="solid"/>
              <a:miter lim="800000"/>
              <a:headEnd type="none" w="med" len="med"/>
              <a:tailEnd type="none" w="med" len="med"/>
            </a:ln>
          </p:spPr>
          <p:txBody>
            <a:bodyPr wrap="none">
              <a:prstTxWarp prst="textNoShape">
                <a:avLst/>
              </a:prstTxWarp>
              <a:spAutoFit/>
            </a:bodyPr>
            <a:lstStyle/>
            <a:p>
              <a:r>
                <a:rPr lang="en-US" dirty="0"/>
                <a:t>Integrate over</a:t>
              </a:r>
            </a:p>
            <a:p>
              <a:r>
                <a:rPr lang="en-US" b="1" i="1" dirty="0"/>
                <a:t>spatial</a:t>
              </a:r>
              <a:r>
                <a:rPr lang="en-US" dirty="0"/>
                <a:t> dimensions</a:t>
              </a:r>
            </a:p>
          </p:txBody>
        </p:sp>
      </p:grpSp>
      <p:pic>
        <p:nvPicPr>
          <p:cNvPr id="6" name="Picture 5"/>
          <p:cNvPicPr>
            <a:picLocks noChangeAspect="1"/>
          </p:cNvPicPr>
          <p:nvPr/>
        </p:nvPicPr>
        <p:blipFill>
          <a:blip r:embed="rId2"/>
          <a:srcRect l="59596" t="61090" r="17396" b="34875"/>
          <a:stretch>
            <a:fillRect/>
          </a:stretch>
        </p:blipFill>
        <p:spPr>
          <a:xfrm>
            <a:off x="3032362" y="1921931"/>
            <a:ext cx="2962038" cy="689937"/>
          </a:xfrm>
          <a:prstGeom prst="rect">
            <a:avLst/>
          </a:prstGeom>
          <a:solidFill>
            <a:schemeClr val="bg1"/>
          </a:solidFill>
          <a:ln w="19050" cap="flat" cmpd="sng" algn="ctr">
            <a:noFill/>
            <a:prstDash val="solid"/>
            <a:round/>
            <a:headEnd type="none" w="med" len="med"/>
            <a:tailEnd type="none" w="med" len="med"/>
          </a:ln>
        </p:spPr>
      </p:pic>
      <p:sp>
        <p:nvSpPr>
          <p:cNvPr id="24" name="TextBox 20"/>
          <p:cNvSpPr txBox="1">
            <a:spLocks noChangeArrowheads="1"/>
          </p:cNvSpPr>
          <p:nvPr/>
        </p:nvSpPr>
        <p:spPr bwMode="auto">
          <a:xfrm>
            <a:off x="2208236" y="749300"/>
            <a:ext cx="5367274" cy="338554"/>
          </a:xfrm>
          <a:prstGeom prst="rect">
            <a:avLst/>
          </a:prstGeom>
          <a:noFill/>
          <a:ln w="9525">
            <a:noFill/>
            <a:miter lim="800000"/>
            <a:headEnd/>
            <a:tailEnd/>
          </a:ln>
        </p:spPr>
        <p:txBody>
          <a:bodyPr wrap="none">
            <a:prstTxWarp prst="textNoShape">
              <a:avLst/>
            </a:prstTxWarp>
            <a:spAutoFit/>
          </a:bodyPr>
          <a:lstStyle/>
          <a:p>
            <a:r>
              <a:rPr lang="en-US" sz="1600" dirty="0">
                <a:solidFill>
                  <a:srgbClr val="000000"/>
                </a:solidFill>
                <a:latin typeface="+mj-lt"/>
                <a:ea typeface="Tahoma" charset="0"/>
                <a:cs typeface="Tahoma" charset="0"/>
              </a:rPr>
              <a:t>(Quantum phase-space quark distribution in the nucleon) </a:t>
            </a:r>
          </a:p>
        </p:txBody>
      </p:sp>
      <p:grpSp>
        <p:nvGrpSpPr>
          <p:cNvPr id="30" name="Group 29"/>
          <p:cNvGrpSpPr/>
          <p:nvPr/>
        </p:nvGrpSpPr>
        <p:grpSpPr>
          <a:xfrm>
            <a:off x="4784725" y="2688589"/>
            <a:ext cx="4016374" cy="2444469"/>
            <a:chOff x="4949825" y="3625849"/>
            <a:chExt cx="4016374" cy="2444469"/>
          </a:xfrm>
        </p:grpSpPr>
        <p:pic>
          <p:nvPicPr>
            <p:cNvPr id="16" name="Picture 6" descr="muldtab1"/>
            <p:cNvPicPr>
              <a:picLocks noChangeAspect="1" noChangeArrowheads="1"/>
            </p:cNvPicPr>
            <p:nvPr/>
          </p:nvPicPr>
          <p:blipFill>
            <a:blip r:embed="rId3"/>
            <a:srcRect/>
            <a:stretch>
              <a:fillRect/>
            </a:stretch>
          </p:blipFill>
          <p:spPr bwMode="auto">
            <a:xfrm>
              <a:off x="5309498" y="3938713"/>
              <a:ext cx="3656701" cy="2131605"/>
            </a:xfrm>
            <a:prstGeom prst="rect">
              <a:avLst/>
            </a:prstGeom>
            <a:solidFill>
              <a:srgbClr val="CCFFCC"/>
            </a:solidFill>
            <a:ln w="9525">
              <a:noFill/>
              <a:miter lim="800000"/>
              <a:headEnd/>
              <a:tailEnd/>
            </a:ln>
          </p:spPr>
        </p:pic>
        <p:sp>
          <p:nvSpPr>
            <p:cNvPr id="18" name="Rectangle 9"/>
            <p:cNvSpPr>
              <a:spLocks noChangeAspect="1" noChangeArrowheads="1"/>
            </p:cNvSpPr>
            <p:nvPr/>
          </p:nvSpPr>
          <p:spPr bwMode="auto">
            <a:xfrm>
              <a:off x="5484808" y="4395787"/>
              <a:ext cx="382588" cy="382587"/>
            </a:xfrm>
            <a:prstGeom prst="rect">
              <a:avLst/>
            </a:prstGeom>
            <a:solidFill>
              <a:srgbClr val="FF0000">
                <a:alpha val="27058"/>
              </a:srgbClr>
            </a:solidFill>
            <a:ln w="9525">
              <a:noFill/>
              <a:miter lim="800000"/>
              <a:headEnd/>
              <a:tailEnd/>
            </a:ln>
          </p:spPr>
          <p:txBody>
            <a:bodyPr anchor="ctr">
              <a:prstTxWarp prst="textNoShape">
                <a:avLst/>
              </a:prstTxWarp>
              <a:spAutoFit/>
            </a:bodyPr>
            <a:lstStyle/>
            <a:p>
              <a:endParaRPr lang="en-US"/>
            </a:p>
          </p:txBody>
        </p:sp>
        <p:sp>
          <p:nvSpPr>
            <p:cNvPr id="21" name="Rectangle 9"/>
            <p:cNvSpPr>
              <a:spLocks noChangeAspect="1" noChangeArrowheads="1"/>
            </p:cNvSpPr>
            <p:nvPr/>
          </p:nvSpPr>
          <p:spPr bwMode="auto">
            <a:xfrm>
              <a:off x="5456285" y="4970463"/>
              <a:ext cx="385766" cy="385762"/>
            </a:xfrm>
            <a:prstGeom prst="rect">
              <a:avLst/>
            </a:prstGeom>
            <a:solidFill>
              <a:srgbClr val="00F600">
                <a:alpha val="27058"/>
              </a:srgbClr>
            </a:solidFill>
            <a:ln w="9525">
              <a:noFill/>
              <a:miter lim="800000"/>
              <a:headEnd/>
              <a:tailEnd/>
            </a:ln>
          </p:spPr>
          <p:txBody>
            <a:bodyPr anchor="ctr">
              <a:prstTxWarp prst="textNoShape">
                <a:avLst/>
              </a:prstTxWarp>
              <a:spAutoFit/>
            </a:bodyPr>
            <a:lstStyle/>
            <a:p>
              <a:endParaRPr lang="en-US"/>
            </a:p>
          </p:txBody>
        </p:sp>
        <p:sp>
          <p:nvSpPr>
            <p:cNvPr id="25" name="Rectangle 9"/>
            <p:cNvSpPr>
              <a:spLocks noChangeAspect="1" noChangeArrowheads="1"/>
            </p:cNvSpPr>
            <p:nvPr/>
          </p:nvSpPr>
          <p:spPr bwMode="auto">
            <a:xfrm>
              <a:off x="5484807" y="5595938"/>
              <a:ext cx="382588" cy="382587"/>
            </a:xfrm>
            <a:prstGeom prst="rect">
              <a:avLst/>
            </a:prstGeom>
            <a:solidFill>
              <a:srgbClr val="0000FF">
                <a:alpha val="27058"/>
              </a:srgbClr>
            </a:solidFill>
            <a:ln w="9525">
              <a:noFill/>
              <a:miter lim="800000"/>
              <a:headEnd/>
              <a:tailEnd/>
            </a:ln>
          </p:spPr>
          <p:txBody>
            <a:bodyPr anchor="ctr">
              <a:prstTxWarp prst="textNoShape">
                <a:avLst/>
              </a:prstTxWarp>
              <a:spAutoFit/>
            </a:bodyPr>
            <a:lstStyle/>
            <a:p>
              <a:endParaRPr lang="en-US"/>
            </a:p>
          </p:txBody>
        </p:sp>
        <p:sp>
          <p:nvSpPr>
            <p:cNvPr id="27" name="TextBox 31"/>
            <p:cNvSpPr txBox="1">
              <a:spLocks noChangeArrowheads="1"/>
            </p:cNvSpPr>
            <p:nvPr/>
          </p:nvSpPr>
          <p:spPr bwMode="auto">
            <a:xfrm rot="16200000">
              <a:off x="4060032" y="4828506"/>
              <a:ext cx="2087562" cy="307975"/>
            </a:xfrm>
            <a:prstGeom prst="rect">
              <a:avLst/>
            </a:prstGeom>
            <a:noFill/>
            <a:ln w="9525">
              <a:noFill/>
              <a:miter lim="800000"/>
              <a:headEnd/>
              <a:tailEnd/>
            </a:ln>
          </p:spPr>
          <p:txBody>
            <a:bodyPr wrap="none">
              <a:prstTxWarp prst="textNoShape">
                <a:avLst/>
              </a:prstTxWarp>
              <a:spAutoFit/>
            </a:bodyPr>
            <a:lstStyle/>
            <a:p>
              <a:r>
                <a:rPr lang="en-US" sz="1400" dirty="0"/>
                <a:t>Nucleon polarization</a:t>
              </a:r>
            </a:p>
          </p:txBody>
        </p:sp>
        <p:sp>
          <p:nvSpPr>
            <p:cNvPr id="28" name="TextBox 32"/>
            <p:cNvSpPr txBox="1">
              <a:spLocks noChangeArrowheads="1"/>
            </p:cNvSpPr>
            <p:nvPr/>
          </p:nvSpPr>
          <p:spPr bwMode="auto">
            <a:xfrm>
              <a:off x="6134060" y="3625849"/>
              <a:ext cx="2273300" cy="307975"/>
            </a:xfrm>
            <a:prstGeom prst="rect">
              <a:avLst/>
            </a:prstGeom>
            <a:noFill/>
            <a:ln w="9525">
              <a:noFill/>
              <a:miter lim="800000"/>
              <a:headEnd/>
              <a:tailEnd/>
            </a:ln>
          </p:spPr>
          <p:txBody>
            <a:bodyPr wrap="none">
              <a:prstTxWarp prst="textNoShape">
                <a:avLst/>
              </a:prstTxWarp>
              <a:spAutoFit/>
            </a:bodyPr>
            <a:lstStyle/>
            <a:p>
              <a:r>
                <a:rPr lang="en-US" sz="1400" dirty="0"/>
                <a:t>Quark spin polarization</a:t>
              </a:r>
            </a:p>
          </p:txBody>
        </p:sp>
      </p:grpSp>
      <p:sp>
        <p:nvSpPr>
          <p:cNvPr id="26" name="TextBox 25"/>
          <p:cNvSpPr txBox="1"/>
          <p:nvPr/>
        </p:nvSpPr>
        <p:spPr>
          <a:xfrm>
            <a:off x="5080002" y="5254228"/>
            <a:ext cx="3860798" cy="646331"/>
          </a:xfrm>
          <a:prstGeom prst="rect">
            <a:avLst/>
          </a:prstGeom>
          <a:noFill/>
        </p:spPr>
        <p:txBody>
          <a:bodyPr wrap="square" rtlCol="0">
            <a:spAutoFit/>
          </a:bodyPr>
          <a:lstStyle/>
          <a:p>
            <a:r>
              <a:rPr lang="en-US" dirty="0" smtClean="0">
                <a:solidFill>
                  <a:srgbClr val="000090"/>
                </a:solidFill>
                <a:latin typeface="Calibri"/>
                <a:cs typeface="Calibri"/>
              </a:rPr>
              <a:t>JLab </a:t>
            </a:r>
            <a:r>
              <a:rPr lang="en-US" dirty="0" smtClean="0">
                <a:solidFill>
                  <a:srgbClr val="000090"/>
                </a:solidFill>
                <a:latin typeface="Calibri"/>
                <a:cs typeface="Calibri"/>
              </a:rPr>
              <a:t>has </a:t>
            </a:r>
            <a:r>
              <a:rPr lang="en-US" dirty="0" smtClean="0">
                <a:solidFill>
                  <a:srgbClr val="000090"/>
                </a:solidFill>
                <a:latin typeface="Calibri"/>
                <a:cs typeface="Calibri"/>
              </a:rPr>
              <a:t>a complete SIDIS program with π/K to</a:t>
            </a:r>
            <a:r>
              <a:rPr lang="en-US" dirty="0" smtClean="0">
                <a:solidFill>
                  <a:srgbClr val="000090"/>
                </a:solidFill>
                <a:latin typeface="Calibri"/>
                <a:cs typeface="Calibri"/>
              </a:rPr>
              <a:t> </a:t>
            </a:r>
            <a:r>
              <a:rPr lang="en-US" dirty="0" smtClean="0">
                <a:solidFill>
                  <a:srgbClr val="000090"/>
                </a:solidFill>
                <a:latin typeface="Calibri"/>
                <a:cs typeface="Calibri"/>
              </a:rPr>
              <a:t>separate</a:t>
            </a:r>
            <a:r>
              <a:rPr lang="en-US" dirty="0" smtClean="0">
                <a:solidFill>
                  <a:srgbClr val="000090"/>
                </a:solidFill>
                <a:latin typeface="Calibri"/>
                <a:cs typeface="Calibri"/>
              </a:rPr>
              <a:t> the quark </a:t>
            </a:r>
            <a:r>
              <a:rPr lang="en-US" dirty="0" err="1" smtClean="0">
                <a:solidFill>
                  <a:srgbClr val="000090"/>
                </a:solidFill>
                <a:latin typeface="Calibri"/>
                <a:cs typeface="Calibri"/>
              </a:rPr>
              <a:t>TMDs</a:t>
            </a:r>
            <a:r>
              <a:rPr lang="en-US" dirty="0" smtClean="0">
                <a:solidFill>
                  <a:srgbClr val="000090"/>
                </a:solidFill>
                <a:latin typeface="Calibri"/>
                <a:cs typeface="Calibri"/>
              </a:rPr>
              <a:t>. </a:t>
            </a:r>
            <a:endParaRPr lang="en-US" dirty="0">
              <a:solidFill>
                <a:srgbClr val="000090"/>
              </a:solidFill>
              <a:latin typeface="Calibri"/>
              <a:cs typeface="Calibri"/>
            </a:endParaRPr>
          </a:p>
        </p:txBody>
      </p:sp>
      <p:sp>
        <p:nvSpPr>
          <p:cNvPr id="23" name="TextBox 22"/>
          <p:cNvSpPr txBox="1"/>
          <p:nvPr/>
        </p:nvSpPr>
        <p:spPr>
          <a:xfrm>
            <a:off x="200660" y="1212334"/>
            <a:ext cx="2001687" cy="400110"/>
          </a:xfrm>
          <a:prstGeom prst="rect">
            <a:avLst/>
          </a:prstGeom>
          <a:noFill/>
        </p:spPr>
        <p:txBody>
          <a:bodyPr wrap="none" rtlCol="0">
            <a:spAutoFit/>
          </a:bodyPr>
          <a:lstStyle/>
          <a:p>
            <a:r>
              <a:rPr lang="en-US" sz="2000" dirty="0" smtClean="0">
                <a:latin typeface="Times New Roman"/>
                <a:cs typeface="Times New Roman"/>
              </a:rPr>
              <a:t>Wigner function:</a:t>
            </a:r>
            <a:endParaRPr lang="en-US" sz="2000" dirty="0">
              <a:latin typeface="Times New Roman"/>
              <a:cs typeface="Times New Roman"/>
            </a:endParaRPr>
          </a:p>
        </p:txBody>
      </p:sp>
      <p:sp>
        <p:nvSpPr>
          <p:cNvPr id="29" name="TextBox 28"/>
          <p:cNvSpPr txBox="1"/>
          <p:nvPr/>
        </p:nvSpPr>
        <p:spPr>
          <a:xfrm>
            <a:off x="1254367" y="5938659"/>
            <a:ext cx="7546732" cy="369332"/>
          </a:xfrm>
          <a:prstGeom prst="rect">
            <a:avLst/>
          </a:prstGeom>
          <a:noFill/>
        </p:spPr>
        <p:txBody>
          <a:bodyPr wrap="none" rtlCol="0">
            <a:spAutoFit/>
          </a:bodyPr>
          <a:lstStyle/>
          <a:p>
            <a:r>
              <a:rPr lang="en-US" b="1" dirty="0" smtClean="0">
                <a:solidFill>
                  <a:srgbClr val="008000"/>
                </a:solidFill>
              </a:rPr>
              <a:t>Provides access to a new set of twist-2 parton distribution function</a:t>
            </a:r>
            <a:endParaRPr lang="en-US" b="1" dirty="0">
              <a:solidFill>
                <a:srgbClr val="008000"/>
              </a:solidFill>
            </a:endParaRPr>
          </a:p>
        </p:txBody>
      </p:sp>
    </p:spTree>
  </p:cSld>
  <p:clrMapOvr>
    <a:masterClrMapping/>
  </p:clrMapOvr>
  <p:transition>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9" grpId="0"/>
    </p:bld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5" name="Picture 9" descr="gamma12"/>
          <p:cNvPicPr>
            <a:picLocks noChangeArrowheads="1"/>
          </p:cNvPicPr>
          <p:nvPr/>
        </p:nvPicPr>
        <p:blipFill>
          <a:blip r:embed="rId2"/>
          <a:srcRect/>
          <a:stretch>
            <a:fillRect/>
          </a:stretch>
        </p:blipFill>
        <p:spPr bwMode="auto">
          <a:xfrm>
            <a:off x="5344937" y="841304"/>
            <a:ext cx="2544316" cy="1892245"/>
          </a:xfrm>
          <a:prstGeom prst="rect">
            <a:avLst/>
          </a:prstGeom>
          <a:noFill/>
          <a:ln w="9525">
            <a:noFill/>
            <a:miter lim="800000"/>
            <a:headEnd/>
            <a:tailEnd/>
          </a:ln>
        </p:spPr>
      </p:pic>
      <p:sp>
        <p:nvSpPr>
          <p:cNvPr id="51" name="Line 12"/>
          <p:cNvSpPr>
            <a:spLocks noChangeShapeType="1"/>
          </p:cNvSpPr>
          <p:nvPr/>
        </p:nvSpPr>
        <p:spPr bwMode="auto">
          <a:xfrm flipV="1">
            <a:off x="7160670" y="1513976"/>
            <a:ext cx="1298860" cy="520225"/>
          </a:xfrm>
          <a:prstGeom prst="line">
            <a:avLst/>
          </a:prstGeom>
          <a:noFill/>
          <a:ln w="19050">
            <a:solidFill>
              <a:srgbClr val="006600"/>
            </a:solidFill>
            <a:round/>
            <a:headEnd/>
            <a:tailEnd/>
          </a:ln>
        </p:spPr>
        <p:txBody>
          <a:bodyPr wrap="square">
            <a:prstTxWarp prst="textNoShape">
              <a:avLst/>
            </a:prstTxWarp>
            <a:spAutoFit/>
          </a:bodyPr>
          <a:lstStyle/>
          <a:p>
            <a:endParaRPr lang="en-US"/>
          </a:p>
        </p:txBody>
      </p:sp>
      <p:sp>
        <p:nvSpPr>
          <p:cNvPr id="52" name="Line 13"/>
          <p:cNvSpPr>
            <a:spLocks noChangeShapeType="1"/>
          </p:cNvSpPr>
          <p:nvPr/>
        </p:nvSpPr>
        <p:spPr bwMode="auto">
          <a:xfrm flipV="1">
            <a:off x="7160670" y="1599727"/>
            <a:ext cx="1298860" cy="520225"/>
          </a:xfrm>
          <a:prstGeom prst="line">
            <a:avLst/>
          </a:prstGeom>
          <a:noFill/>
          <a:ln w="19050">
            <a:solidFill>
              <a:srgbClr val="006600"/>
            </a:solidFill>
            <a:round/>
            <a:headEnd/>
            <a:tailEnd/>
          </a:ln>
        </p:spPr>
        <p:txBody>
          <a:bodyPr wrap="square">
            <a:prstTxWarp prst="textNoShape">
              <a:avLst/>
            </a:prstTxWarp>
            <a:spAutoFit/>
          </a:bodyPr>
          <a:lstStyle/>
          <a:p>
            <a:endParaRPr lang="en-US"/>
          </a:p>
        </p:txBody>
      </p:sp>
      <p:sp>
        <p:nvSpPr>
          <p:cNvPr id="49" name="Oval 15"/>
          <p:cNvSpPr>
            <a:spLocks noChangeArrowheads="1"/>
          </p:cNvSpPr>
          <p:nvPr/>
        </p:nvSpPr>
        <p:spPr bwMode="auto">
          <a:xfrm>
            <a:off x="8007942" y="1365312"/>
            <a:ext cx="553112" cy="499263"/>
          </a:xfrm>
          <a:prstGeom prst="ellipse">
            <a:avLst/>
          </a:prstGeom>
          <a:gradFill rotWithShape="1">
            <a:gsLst>
              <a:gs pos="0">
                <a:schemeClr val="folHlink">
                  <a:alpha val="63000"/>
                </a:schemeClr>
              </a:gs>
              <a:gs pos="50000">
                <a:schemeClr val="folHlink">
                  <a:gamma/>
                  <a:tint val="22353"/>
                  <a:invGamma/>
                </a:schemeClr>
              </a:gs>
              <a:gs pos="100000">
                <a:schemeClr val="folHlink">
                  <a:alpha val="63000"/>
                </a:schemeClr>
              </a:gs>
            </a:gsLst>
            <a:lin ang="5400000" scaled="1"/>
          </a:gradFill>
          <a:ln w="9525">
            <a:solidFill>
              <a:srgbClr val="006600"/>
            </a:solidFill>
            <a:round/>
            <a:headEnd/>
            <a:tailEnd/>
          </a:ln>
          <a:effectLst/>
        </p:spPr>
        <p:txBody>
          <a:bodyPr wrap="square" anchor="ctr">
            <a:prstTxWarp prst="textNoShape">
              <a:avLst/>
            </a:prstTxWarp>
            <a:spAutoFit/>
          </a:bodyPr>
          <a:lstStyle/>
          <a:p>
            <a:pPr>
              <a:defRPr/>
            </a:pPr>
            <a:endParaRPr lang="en-US"/>
          </a:p>
        </p:txBody>
      </p:sp>
      <p:sp>
        <p:nvSpPr>
          <p:cNvPr id="50" name="Text Box 16"/>
          <p:cNvSpPr txBox="1">
            <a:spLocks noChangeArrowheads="1"/>
          </p:cNvSpPr>
          <p:nvPr/>
        </p:nvSpPr>
        <p:spPr bwMode="auto">
          <a:xfrm>
            <a:off x="8034644" y="1405329"/>
            <a:ext cx="711417" cy="369683"/>
          </a:xfrm>
          <a:prstGeom prst="rect">
            <a:avLst/>
          </a:prstGeom>
          <a:noFill/>
          <a:ln w="9525">
            <a:noFill/>
            <a:miter lim="800000"/>
            <a:headEnd/>
            <a:tailEnd/>
          </a:ln>
        </p:spPr>
        <p:txBody>
          <a:bodyPr wrap="square">
            <a:prstTxWarp prst="textNoShape">
              <a:avLst/>
            </a:prstTxWarp>
            <a:spAutoFit/>
          </a:bodyPr>
          <a:lstStyle/>
          <a:p>
            <a:pPr marL="342900" indent="-342900"/>
            <a:r>
              <a:rPr lang="en-US" b="1" dirty="0" err="1">
                <a:solidFill>
                  <a:srgbClr val="006600"/>
                </a:solidFill>
                <a:latin typeface="Symbol" charset="2"/>
              </a:rPr>
              <a:t>p</a:t>
            </a:r>
            <a:r>
              <a:rPr lang="en-US" sz="1600" b="1" dirty="0" err="1">
                <a:solidFill>
                  <a:srgbClr val="006600"/>
                </a:solidFill>
              </a:rPr>
              <a:t>,K</a:t>
            </a:r>
            <a:endParaRPr lang="it-IT" sz="1600" b="1" dirty="0">
              <a:solidFill>
                <a:srgbClr val="006600"/>
              </a:solidFill>
            </a:endParaRPr>
          </a:p>
        </p:txBody>
      </p:sp>
      <p:sp>
        <p:nvSpPr>
          <p:cNvPr id="43" name="TextBox 27"/>
          <p:cNvSpPr txBox="1">
            <a:spLocks noChangeArrowheads="1"/>
          </p:cNvSpPr>
          <p:nvPr/>
        </p:nvSpPr>
        <p:spPr bwMode="auto">
          <a:xfrm>
            <a:off x="5012896" y="1515633"/>
            <a:ext cx="332041" cy="369332"/>
          </a:xfrm>
          <a:prstGeom prst="rect">
            <a:avLst/>
          </a:prstGeom>
          <a:noFill/>
          <a:ln w="9525">
            <a:noFill/>
            <a:miter lim="800000"/>
            <a:headEnd/>
            <a:tailEnd/>
          </a:ln>
        </p:spPr>
        <p:txBody>
          <a:bodyPr wrap="square">
            <a:prstTxWarp prst="textNoShape">
              <a:avLst/>
            </a:prstTxWarp>
            <a:spAutoFit/>
          </a:bodyPr>
          <a:lstStyle/>
          <a:p>
            <a:r>
              <a:rPr lang="en-US" dirty="0" err="1"/>
              <a:t>e</a:t>
            </a:r>
            <a:endParaRPr lang="en-US" dirty="0"/>
          </a:p>
        </p:txBody>
      </p:sp>
      <p:sp>
        <p:nvSpPr>
          <p:cNvPr id="44" name="TextBox 28"/>
          <p:cNvSpPr txBox="1">
            <a:spLocks noChangeArrowheads="1"/>
          </p:cNvSpPr>
          <p:nvPr/>
        </p:nvSpPr>
        <p:spPr bwMode="auto">
          <a:xfrm>
            <a:off x="7473800" y="800787"/>
            <a:ext cx="464857" cy="369332"/>
          </a:xfrm>
          <a:prstGeom prst="rect">
            <a:avLst/>
          </a:prstGeom>
          <a:noFill/>
          <a:ln w="9525">
            <a:noFill/>
            <a:miter lim="800000"/>
            <a:headEnd/>
            <a:tailEnd/>
          </a:ln>
        </p:spPr>
        <p:txBody>
          <a:bodyPr wrap="square">
            <a:prstTxWarp prst="textNoShape">
              <a:avLst/>
            </a:prstTxWarp>
            <a:spAutoFit/>
          </a:bodyPr>
          <a:lstStyle/>
          <a:p>
            <a:r>
              <a:rPr lang="en-US" dirty="0" err="1"/>
              <a:t>e</a:t>
            </a:r>
            <a:r>
              <a:rPr lang="en-US" dirty="0"/>
              <a:t>’</a:t>
            </a:r>
          </a:p>
        </p:txBody>
      </p:sp>
      <p:sp>
        <p:nvSpPr>
          <p:cNvPr id="2" name="Title 1"/>
          <p:cNvSpPr>
            <a:spLocks noGrp="1"/>
          </p:cNvSpPr>
          <p:nvPr>
            <p:ph type="title"/>
          </p:nvPr>
        </p:nvSpPr>
        <p:spPr>
          <a:xfrm>
            <a:off x="0" y="0"/>
            <a:ext cx="9144000" cy="639763"/>
          </a:xfrm>
        </p:spPr>
        <p:txBody>
          <a:bodyPr/>
          <a:lstStyle/>
          <a:p>
            <a:r>
              <a:rPr lang="en-US" sz="3600" dirty="0" smtClean="0">
                <a:latin typeface="Calibri"/>
                <a:cs typeface="Calibri"/>
              </a:rPr>
              <a:t>SIDIS and Transverse Momentum Distribution</a:t>
            </a:r>
            <a:endParaRPr lang="en-US" sz="3600" dirty="0">
              <a:latin typeface="Calibri"/>
              <a:cs typeface="Calibri"/>
            </a:endParaRPr>
          </a:p>
        </p:txBody>
      </p:sp>
      <p:sp>
        <p:nvSpPr>
          <p:cNvPr id="5" name="TextBox 4"/>
          <p:cNvSpPr txBox="1"/>
          <p:nvPr/>
        </p:nvSpPr>
        <p:spPr>
          <a:xfrm>
            <a:off x="221561" y="807435"/>
            <a:ext cx="2262834" cy="369332"/>
          </a:xfrm>
          <a:prstGeom prst="rect">
            <a:avLst/>
          </a:prstGeom>
          <a:noFill/>
        </p:spPr>
        <p:txBody>
          <a:bodyPr wrap="none" rtlCol="0">
            <a:spAutoFit/>
          </a:bodyPr>
          <a:lstStyle/>
          <a:p>
            <a:r>
              <a:rPr lang="en-US" dirty="0" smtClean="0"/>
              <a:t>SIDIS cross section:</a:t>
            </a:r>
            <a:endParaRPr lang="en-US" dirty="0"/>
          </a:p>
        </p:txBody>
      </p:sp>
      <p:pic>
        <p:nvPicPr>
          <p:cNvPr id="4" name="Picture 3"/>
          <p:cNvPicPr>
            <a:picLocks noChangeAspect="1"/>
          </p:cNvPicPr>
          <p:nvPr/>
        </p:nvPicPr>
        <p:blipFill>
          <a:blip r:embed="rId3"/>
          <a:srcRect l="18646" t="34278" r="17776" b="43063"/>
          <a:stretch>
            <a:fillRect/>
          </a:stretch>
        </p:blipFill>
        <p:spPr>
          <a:xfrm>
            <a:off x="309045" y="1195520"/>
            <a:ext cx="5630333" cy="2587978"/>
          </a:xfrm>
          <a:prstGeom prst="rect">
            <a:avLst/>
          </a:prstGeom>
          <a:ln>
            <a:noFill/>
          </a:ln>
        </p:spPr>
      </p:pic>
      <p:grpSp>
        <p:nvGrpSpPr>
          <p:cNvPr id="19" name="Group 30"/>
          <p:cNvGrpSpPr/>
          <p:nvPr/>
        </p:nvGrpSpPr>
        <p:grpSpPr>
          <a:xfrm>
            <a:off x="855147" y="2191586"/>
            <a:ext cx="4394197" cy="1420285"/>
            <a:chOff x="817036" y="2689373"/>
            <a:chExt cx="4394197" cy="1420285"/>
          </a:xfrm>
        </p:grpSpPr>
        <p:cxnSp>
          <p:nvCxnSpPr>
            <p:cNvPr id="7" name="Straight Connector 6"/>
            <p:cNvCxnSpPr/>
            <p:nvPr/>
          </p:nvCxnSpPr>
          <p:spPr bwMode="auto">
            <a:xfrm flipV="1">
              <a:off x="817036" y="2689373"/>
              <a:ext cx="330200" cy="3176"/>
            </a:xfrm>
            <a:prstGeom prst="line">
              <a:avLst/>
            </a:prstGeom>
            <a:noFill/>
            <a:ln w="9525" cap="flat" cmpd="sng" algn="ctr">
              <a:solidFill>
                <a:srgbClr val="00C000"/>
              </a:solidFill>
              <a:prstDash val="solid"/>
              <a:round/>
              <a:headEnd type="none" w="med" len="med"/>
              <a:tailEnd type="none" w="med" len="med"/>
            </a:ln>
            <a:effectLst/>
          </p:spPr>
        </p:cxnSp>
        <p:cxnSp>
          <p:nvCxnSpPr>
            <p:cNvPr id="9" name="Straight Connector 8"/>
            <p:cNvCxnSpPr/>
            <p:nvPr/>
          </p:nvCxnSpPr>
          <p:spPr bwMode="auto">
            <a:xfrm flipV="1">
              <a:off x="2146303" y="2689373"/>
              <a:ext cx="237066" cy="1588"/>
            </a:xfrm>
            <a:prstGeom prst="line">
              <a:avLst/>
            </a:prstGeom>
            <a:noFill/>
            <a:ln w="9525" cap="flat" cmpd="sng" algn="ctr">
              <a:solidFill>
                <a:srgbClr val="00C000"/>
              </a:solidFill>
              <a:prstDash val="solid"/>
              <a:round/>
              <a:headEnd type="none" w="med" len="med"/>
              <a:tailEnd type="none" w="med" len="med"/>
            </a:ln>
            <a:effectLst/>
          </p:spPr>
        </p:cxnSp>
        <p:cxnSp>
          <p:nvCxnSpPr>
            <p:cNvPr id="10" name="Straight Connector 9"/>
            <p:cNvCxnSpPr/>
            <p:nvPr/>
          </p:nvCxnSpPr>
          <p:spPr bwMode="auto">
            <a:xfrm>
              <a:off x="2682552" y="3618592"/>
              <a:ext cx="474133" cy="1588"/>
            </a:xfrm>
            <a:prstGeom prst="line">
              <a:avLst/>
            </a:prstGeom>
            <a:noFill/>
            <a:ln w="9525" cap="flat" cmpd="sng" algn="ctr">
              <a:solidFill>
                <a:srgbClr val="00C000"/>
              </a:solidFill>
              <a:prstDash val="solid"/>
              <a:round/>
              <a:headEnd type="none" w="med" len="med"/>
              <a:tailEnd type="none" w="med" len="med"/>
            </a:ln>
            <a:effectLst/>
          </p:spPr>
        </p:cxnSp>
        <p:cxnSp>
          <p:nvCxnSpPr>
            <p:cNvPr id="11" name="Straight Connector 10"/>
            <p:cNvCxnSpPr/>
            <p:nvPr/>
          </p:nvCxnSpPr>
          <p:spPr bwMode="auto">
            <a:xfrm>
              <a:off x="3870646" y="2689373"/>
              <a:ext cx="349985" cy="4764"/>
            </a:xfrm>
            <a:prstGeom prst="line">
              <a:avLst/>
            </a:prstGeom>
            <a:noFill/>
            <a:ln w="9525" cap="flat" cmpd="sng" algn="ctr">
              <a:solidFill>
                <a:srgbClr val="00C000"/>
              </a:solidFill>
              <a:prstDash val="solid"/>
              <a:round/>
              <a:headEnd type="none" w="med" len="med"/>
              <a:tailEnd type="none" w="med" len="med"/>
            </a:ln>
            <a:effectLst/>
          </p:spPr>
        </p:cxnSp>
        <p:cxnSp>
          <p:nvCxnSpPr>
            <p:cNvPr id="12" name="Straight Connector 11"/>
            <p:cNvCxnSpPr/>
            <p:nvPr/>
          </p:nvCxnSpPr>
          <p:spPr bwMode="auto">
            <a:xfrm flipV="1">
              <a:off x="2036232" y="3151336"/>
              <a:ext cx="237066" cy="1588"/>
            </a:xfrm>
            <a:prstGeom prst="line">
              <a:avLst/>
            </a:prstGeom>
            <a:noFill/>
            <a:ln w="9525" cap="flat" cmpd="sng" algn="ctr">
              <a:solidFill>
                <a:srgbClr val="00C000"/>
              </a:solidFill>
              <a:prstDash val="solid"/>
              <a:round/>
              <a:headEnd type="none" w="med" len="med"/>
              <a:tailEnd type="none" w="med" len="med"/>
            </a:ln>
            <a:effectLst/>
          </p:spPr>
        </p:cxnSp>
        <p:cxnSp>
          <p:nvCxnSpPr>
            <p:cNvPr id="13" name="Straight Connector 12"/>
            <p:cNvCxnSpPr/>
            <p:nvPr/>
          </p:nvCxnSpPr>
          <p:spPr bwMode="auto">
            <a:xfrm>
              <a:off x="3207487" y="4108070"/>
              <a:ext cx="293482" cy="1588"/>
            </a:xfrm>
            <a:prstGeom prst="line">
              <a:avLst/>
            </a:prstGeom>
            <a:noFill/>
            <a:ln w="9525" cap="flat" cmpd="sng" algn="ctr">
              <a:solidFill>
                <a:srgbClr val="00C000"/>
              </a:solidFill>
              <a:prstDash val="solid"/>
              <a:round/>
              <a:headEnd type="none" w="med" len="med"/>
              <a:tailEnd type="none" w="med" len="med"/>
            </a:ln>
            <a:effectLst/>
          </p:spPr>
        </p:cxnSp>
        <p:cxnSp>
          <p:nvCxnSpPr>
            <p:cNvPr id="14" name="Straight Connector 13"/>
            <p:cNvCxnSpPr/>
            <p:nvPr/>
          </p:nvCxnSpPr>
          <p:spPr bwMode="auto">
            <a:xfrm>
              <a:off x="3938382" y="3185204"/>
              <a:ext cx="349985" cy="1588"/>
            </a:xfrm>
            <a:prstGeom prst="line">
              <a:avLst/>
            </a:prstGeom>
            <a:noFill/>
            <a:ln w="9525" cap="flat" cmpd="sng" algn="ctr">
              <a:solidFill>
                <a:srgbClr val="00C000"/>
              </a:solidFill>
              <a:prstDash val="solid"/>
              <a:round/>
              <a:headEnd type="none" w="med" len="med"/>
              <a:tailEnd type="none" w="med" len="med"/>
            </a:ln>
            <a:effectLst/>
          </p:spPr>
        </p:cxnSp>
        <p:cxnSp>
          <p:nvCxnSpPr>
            <p:cNvPr id="15" name="Straight Connector 14"/>
            <p:cNvCxnSpPr/>
            <p:nvPr/>
          </p:nvCxnSpPr>
          <p:spPr bwMode="auto">
            <a:xfrm flipV="1">
              <a:off x="4886648" y="3618592"/>
              <a:ext cx="324585" cy="1588"/>
            </a:xfrm>
            <a:prstGeom prst="line">
              <a:avLst/>
            </a:prstGeom>
            <a:noFill/>
            <a:ln w="9525" cap="flat" cmpd="sng" algn="ctr">
              <a:solidFill>
                <a:srgbClr val="00C000"/>
              </a:solidFill>
              <a:prstDash val="solid"/>
              <a:round/>
              <a:headEnd type="none" w="med" len="med"/>
              <a:tailEnd type="none" w="med" len="med"/>
            </a:ln>
            <a:effectLst/>
          </p:spPr>
        </p:cxnSp>
      </p:grpSp>
      <p:pic>
        <p:nvPicPr>
          <p:cNvPr id="16" name="Picture 15"/>
          <p:cNvPicPr>
            <a:picLocks noChangeAspect="1"/>
          </p:cNvPicPr>
          <p:nvPr/>
        </p:nvPicPr>
        <p:blipFill>
          <a:blip r:embed="rId4"/>
          <a:srcRect l="21381" t="40294" r="20119" b="31439"/>
          <a:stretch>
            <a:fillRect/>
          </a:stretch>
        </p:blipFill>
        <p:spPr>
          <a:xfrm>
            <a:off x="5695435" y="3188541"/>
            <a:ext cx="3621087" cy="2279594"/>
          </a:xfrm>
          <a:prstGeom prst="rect">
            <a:avLst/>
          </a:prstGeom>
        </p:spPr>
      </p:pic>
      <p:grpSp>
        <p:nvGrpSpPr>
          <p:cNvPr id="20" name="Group 29"/>
          <p:cNvGrpSpPr/>
          <p:nvPr/>
        </p:nvGrpSpPr>
        <p:grpSpPr>
          <a:xfrm>
            <a:off x="939817" y="1879958"/>
            <a:ext cx="2238045" cy="1747259"/>
            <a:chOff x="901706" y="3914608"/>
            <a:chExt cx="2238045" cy="1747259"/>
          </a:xfrm>
        </p:grpSpPr>
        <p:sp>
          <p:nvSpPr>
            <p:cNvPr id="26" name="Oval 25"/>
            <p:cNvSpPr/>
            <p:nvPr/>
          </p:nvSpPr>
          <p:spPr bwMode="auto">
            <a:xfrm>
              <a:off x="2802466" y="3914608"/>
              <a:ext cx="337285" cy="327173"/>
            </a:xfrm>
            <a:prstGeom prst="ellipse">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smtClean="0">
                <a:ln>
                  <a:noFill/>
                </a:ln>
                <a:solidFill>
                  <a:schemeClr val="tx1"/>
                </a:solidFill>
                <a:effectLst/>
                <a:latin typeface="Times New Roman" pitchFamily="18" charset="0"/>
              </a:endParaRPr>
            </a:p>
          </p:txBody>
        </p:sp>
        <p:sp>
          <p:nvSpPr>
            <p:cNvPr id="27" name="Oval 26"/>
            <p:cNvSpPr/>
            <p:nvPr/>
          </p:nvSpPr>
          <p:spPr bwMode="auto">
            <a:xfrm>
              <a:off x="901706" y="4380293"/>
              <a:ext cx="337285" cy="327173"/>
            </a:xfrm>
            <a:prstGeom prst="ellipse">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smtClean="0">
                <a:ln>
                  <a:noFill/>
                </a:ln>
                <a:solidFill>
                  <a:schemeClr val="tx1"/>
                </a:solidFill>
                <a:effectLst/>
                <a:latin typeface="Times New Roman" pitchFamily="18" charset="0"/>
              </a:endParaRPr>
            </a:p>
          </p:txBody>
        </p:sp>
        <p:sp>
          <p:nvSpPr>
            <p:cNvPr id="28" name="Oval 27"/>
            <p:cNvSpPr/>
            <p:nvPr/>
          </p:nvSpPr>
          <p:spPr bwMode="auto">
            <a:xfrm>
              <a:off x="2482115" y="4385714"/>
              <a:ext cx="337285" cy="327173"/>
            </a:xfrm>
            <a:prstGeom prst="ellipse">
              <a:avLst/>
            </a:prstGeom>
            <a:noFill/>
            <a:ln w="9525" cap="flat" cmpd="sng" algn="ctr">
              <a:solidFill>
                <a:srgbClr val="008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smtClean="0">
                <a:ln>
                  <a:noFill/>
                </a:ln>
                <a:solidFill>
                  <a:schemeClr val="tx1"/>
                </a:solidFill>
                <a:effectLst/>
                <a:latin typeface="Times New Roman" pitchFamily="18" charset="0"/>
              </a:endParaRPr>
            </a:p>
          </p:txBody>
        </p:sp>
        <p:sp>
          <p:nvSpPr>
            <p:cNvPr id="29" name="Oval 28"/>
            <p:cNvSpPr/>
            <p:nvPr/>
          </p:nvSpPr>
          <p:spPr bwMode="auto">
            <a:xfrm>
              <a:off x="967917" y="5334694"/>
              <a:ext cx="337285" cy="327173"/>
            </a:xfrm>
            <a:prstGeom prst="ellipse">
              <a:avLst/>
            </a:prstGeom>
            <a:noFill/>
            <a:ln w="9525" cap="flat" cmpd="sng" algn="ctr">
              <a:solidFill>
                <a:srgbClr val="008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smtClean="0">
                <a:ln>
                  <a:noFill/>
                </a:ln>
                <a:solidFill>
                  <a:schemeClr val="tx1"/>
                </a:solidFill>
                <a:effectLst/>
                <a:latin typeface="Times New Roman" pitchFamily="18" charset="0"/>
              </a:endParaRPr>
            </a:p>
          </p:txBody>
        </p:sp>
      </p:grpSp>
      <p:sp>
        <p:nvSpPr>
          <p:cNvPr id="35" name="TextBox 34"/>
          <p:cNvSpPr txBox="1"/>
          <p:nvPr/>
        </p:nvSpPr>
        <p:spPr>
          <a:xfrm>
            <a:off x="152047" y="3956647"/>
            <a:ext cx="4284855" cy="523220"/>
          </a:xfrm>
          <a:prstGeom prst="rect">
            <a:avLst/>
          </a:prstGeom>
          <a:noFill/>
        </p:spPr>
        <p:txBody>
          <a:bodyPr wrap="square" rtlCol="0">
            <a:spAutoFit/>
          </a:bodyPr>
          <a:lstStyle/>
          <a:p>
            <a:r>
              <a:rPr lang="en-US" sz="1400" dirty="0" smtClean="0">
                <a:latin typeface="Calibri"/>
                <a:cs typeface="Calibri"/>
              </a:rPr>
              <a:t>The 8 </a:t>
            </a:r>
            <a:r>
              <a:rPr lang="en-US" sz="1400" dirty="0" smtClean="0">
                <a:solidFill>
                  <a:srgbClr val="00C000"/>
                </a:solidFill>
                <a:latin typeface="Calibri"/>
                <a:cs typeface="Calibri"/>
              </a:rPr>
              <a:t>structure functions </a:t>
            </a:r>
            <a:r>
              <a:rPr lang="en-US" sz="1400" dirty="0" smtClean="0">
                <a:latin typeface="Calibri"/>
                <a:cs typeface="Calibri"/>
              </a:rPr>
              <a:t>factorize into TMD </a:t>
            </a:r>
            <a:r>
              <a:rPr lang="en-US" sz="1400" dirty="0" err="1" smtClean="0">
                <a:latin typeface="Calibri"/>
                <a:cs typeface="Calibri"/>
              </a:rPr>
              <a:t>parton</a:t>
            </a:r>
            <a:r>
              <a:rPr lang="en-US" sz="1400" dirty="0" smtClean="0">
                <a:latin typeface="Calibri"/>
                <a:cs typeface="Calibri"/>
              </a:rPr>
              <a:t> distributions, </a:t>
            </a:r>
            <a:r>
              <a:rPr lang="en-US" sz="1400" dirty="0" smtClean="0">
                <a:solidFill>
                  <a:srgbClr val="FF0000"/>
                </a:solidFill>
                <a:latin typeface="Calibri"/>
                <a:cs typeface="Calibri"/>
              </a:rPr>
              <a:t>fragmentation functions</a:t>
            </a:r>
            <a:r>
              <a:rPr lang="en-US" sz="1400" dirty="0" smtClean="0">
                <a:latin typeface="Calibri"/>
                <a:cs typeface="Calibri"/>
              </a:rPr>
              <a:t>, and </a:t>
            </a:r>
            <a:r>
              <a:rPr lang="en-US" sz="1400" dirty="0" smtClean="0">
                <a:solidFill>
                  <a:srgbClr val="0000FF"/>
                </a:solidFill>
                <a:latin typeface="Calibri"/>
                <a:cs typeface="Calibri"/>
              </a:rPr>
              <a:t>hard parts</a:t>
            </a:r>
            <a:r>
              <a:rPr lang="en-US" sz="1400" dirty="0" smtClean="0">
                <a:latin typeface="Calibri"/>
                <a:cs typeface="Calibri"/>
              </a:rPr>
              <a:t>:</a:t>
            </a:r>
            <a:endParaRPr lang="en-US" sz="1400" dirty="0">
              <a:latin typeface="Calibri"/>
              <a:cs typeface="Calibri"/>
            </a:endParaRPr>
          </a:p>
        </p:txBody>
      </p:sp>
      <p:grpSp>
        <p:nvGrpSpPr>
          <p:cNvPr id="21" name="Group 52"/>
          <p:cNvGrpSpPr/>
          <p:nvPr/>
        </p:nvGrpSpPr>
        <p:grpSpPr>
          <a:xfrm>
            <a:off x="393081" y="4572000"/>
            <a:ext cx="5462635" cy="939800"/>
            <a:chOff x="393081" y="4572000"/>
            <a:chExt cx="5462635" cy="939800"/>
          </a:xfrm>
        </p:grpSpPr>
        <p:pic>
          <p:nvPicPr>
            <p:cNvPr id="34" name="Picture 33"/>
            <p:cNvPicPr>
              <a:picLocks noChangeAspect="1"/>
            </p:cNvPicPr>
            <p:nvPr/>
          </p:nvPicPr>
          <p:blipFill>
            <a:blip r:embed="rId5"/>
            <a:srcRect l="34533" t="7728" r="30060" b="84404"/>
            <a:stretch>
              <a:fillRect/>
            </a:stretch>
          </p:blipFill>
          <p:spPr>
            <a:xfrm>
              <a:off x="393081" y="4572000"/>
              <a:ext cx="3279192" cy="939800"/>
            </a:xfrm>
            <a:prstGeom prst="rect">
              <a:avLst/>
            </a:prstGeom>
          </p:spPr>
        </p:pic>
        <p:sp>
          <p:nvSpPr>
            <p:cNvPr id="37" name="TextBox 36"/>
            <p:cNvSpPr txBox="1"/>
            <p:nvPr/>
          </p:nvSpPr>
          <p:spPr>
            <a:xfrm>
              <a:off x="3781752" y="4572000"/>
              <a:ext cx="2073964" cy="738664"/>
            </a:xfrm>
            <a:prstGeom prst="rect">
              <a:avLst/>
            </a:prstGeom>
            <a:noFill/>
          </p:spPr>
          <p:txBody>
            <a:bodyPr wrap="square" rtlCol="0">
              <a:spAutoFit/>
            </a:bodyPr>
            <a:lstStyle/>
            <a:p>
              <a:r>
                <a:rPr lang="en-US" sz="1400" dirty="0" smtClean="0">
                  <a:latin typeface="Calibri"/>
                  <a:cs typeface="Calibri"/>
                </a:rPr>
                <a:t>Integrals over transverse momentum of initial and scattered </a:t>
              </a:r>
              <a:r>
                <a:rPr lang="en-US" sz="1400" dirty="0" err="1" smtClean="0">
                  <a:latin typeface="Calibri"/>
                  <a:cs typeface="Calibri"/>
                </a:rPr>
                <a:t>parton</a:t>
              </a:r>
              <a:r>
                <a:rPr lang="en-US" sz="1400" dirty="0" smtClean="0">
                  <a:latin typeface="Calibri"/>
                  <a:cs typeface="Calibri"/>
                </a:rPr>
                <a:t> </a:t>
              </a:r>
              <a:endParaRPr lang="en-US" sz="1400" dirty="0">
                <a:latin typeface="Calibri"/>
                <a:cs typeface="Calibri"/>
              </a:endParaRPr>
            </a:p>
          </p:txBody>
        </p:sp>
      </p:grpSp>
      <p:sp>
        <p:nvSpPr>
          <p:cNvPr id="38" name="TextBox 37"/>
          <p:cNvSpPr txBox="1"/>
          <p:nvPr/>
        </p:nvSpPr>
        <p:spPr>
          <a:xfrm>
            <a:off x="323161" y="5644747"/>
            <a:ext cx="8441093" cy="584776"/>
          </a:xfrm>
          <a:prstGeom prst="rect">
            <a:avLst/>
          </a:prstGeom>
          <a:solidFill>
            <a:srgbClr val="CCFFCC"/>
          </a:solidFill>
          <a:ln>
            <a:solidFill>
              <a:srgbClr val="000000"/>
            </a:solidFill>
          </a:ln>
        </p:spPr>
        <p:txBody>
          <a:bodyPr wrap="square" rtlCol="0">
            <a:spAutoFit/>
          </a:bodyPr>
          <a:lstStyle/>
          <a:p>
            <a:r>
              <a:rPr lang="en-US" sz="1600" dirty="0" smtClean="0">
                <a:latin typeface="Calibri"/>
                <a:cs typeface="Calibri"/>
              </a:rPr>
              <a:t>A full program to access L.T. </a:t>
            </a:r>
            <a:r>
              <a:rPr lang="en-US" sz="1600" dirty="0" err="1" smtClean="0">
                <a:latin typeface="Calibri"/>
                <a:cs typeface="Calibri"/>
              </a:rPr>
              <a:t>TMDs</a:t>
            </a:r>
            <a:r>
              <a:rPr lang="en-US" sz="1600" dirty="0" smtClean="0">
                <a:latin typeface="Calibri"/>
                <a:cs typeface="Calibri"/>
              </a:rPr>
              <a:t> from measurements requires</a:t>
            </a:r>
            <a:r>
              <a:rPr lang="en-US" sz="1600" b="1" dirty="0" smtClean="0">
                <a:latin typeface="Calibri"/>
                <a:cs typeface="Calibri"/>
              </a:rPr>
              <a:t> separation of the structure function </a:t>
            </a:r>
            <a:r>
              <a:rPr lang="en-US" sz="1600" dirty="0" smtClean="0">
                <a:latin typeface="Calibri"/>
                <a:cs typeface="Calibri"/>
              </a:rPr>
              <a:t>using polarization</a:t>
            </a:r>
            <a:r>
              <a:rPr lang="en-US" sz="1600" b="1" dirty="0" smtClean="0">
                <a:latin typeface="Calibri"/>
                <a:cs typeface="Calibri"/>
              </a:rPr>
              <a:t> </a:t>
            </a:r>
            <a:r>
              <a:rPr lang="en-US" sz="1600" dirty="0" smtClean="0">
                <a:latin typeface="Calibri"/>
                <a:cs typeface="Calibri"/>
              </a:rPr>
              <a:t>and </a:t>
            </a:r>
            <a:r>
              <a:rPr lang="en-US" sz="1600" dirty="0" err="1" smtClean="0">
                <a:latin typeface="Calibri"/>
                <a:cs typeface="Calibri"/>
              </a:rPr>
              <a:t>azimuthal</a:t>
            </a:r>
            <a:r>
              <a:rPr lang="en-US" sz="1600" dirty="0" smtClean="0">
                <a:latin typeface="Calibri"/>
                <a:cs typeface="Calibri"/>
              </a:rPr>
              <a:t> dependencies, and the </a:t>
            </a:r>
            <a:r>
              <a:rPr lang="en-US" sz="1600" b="1" dirty="0" smtClean="0">
                <a:latin typeface="Calibri"/>
                <a:cs typeface="Calibri"/>
              </a:rPr>
              <a:t>flavor separation </a:t>
            </a:r>
            <a:r>
              <a:rPr lang="en-US" sz="1600" dirty="0" smtClean="0">
                <a:latin typeface="Calibri"/>
                <a:cs typeface="Calibri"/>
              </a:rPr>
              <a:t>in </a:t>
            </a:r>
            <a:r>
              <a:rPr lang="en-US" sz="1600" dirty="0" err="1" smtClean="0">
                <a:latin typeface="Calibri"/>
                <a:cs typeface="Calibri"/>
              </a:rPr>
              <a:t>u</a:t>
            </a:r>
            <a:r>
              <a:rPr lang="en-US" sz="1600" dirty="0" smtClean="0">
                <a:latin typeface="Calibri"/>
                <a:cs typeface="Calibri"/>
              </a:rPr>
              <a:t>, </a:t>
            </a:r>
            <a:r>
              <a:rPr lang="en-US" sz="1600" dirty="0" err="1" smtClean="0">
                <a:latin typeface="Calibri"/>
                <a:cs typeface="Calibri"/>
              </a:rPr>
              <a:t>d</a:t>
            </a:r>
            <a:r>
              <a:rPr lang="en-US" sz="1600" dirty="0" smtClean="0">
                <a:latin typeface="Calibri"/>
                <a:cs typeface="Calibri"/>
              </a:rPr>
              <a:t>, </a:t>
            </a:r>
            <a:r>
              <a:rPr lang="en-US" sz="1600" dirty="0" err="1" smtClean="0">
                <a:latin typeface="Calibri"/>
                <a:cs typeface="Calibri"/>
              </a:rPr>
              <a:t>s</a:t>
            </a:r>
            <a:r>
              <a:rPr lang="en-US" sz="1600" dirty="0" smtClean="0">
                <a:latin typeface="Calibri"/>
                <a:cs typeface="Calibri"/>
              </a:rPr>
              <a:t> quarks</a:t>
            </a:r>
            <a:r>
              <a:rPr lang="en-US" sz="1400" dirty="0" smtClean="0">
                <a:latin typeface="Calibri"/>
                <a:cs typeface="Calibri"/>
              </a:rPr>
              <a:t>. </a:t>
            </a:r>
            <a:endParaRPr lang="en-US" sz="1400" dirty="0">
              <a:latin typeface="Calibri"/>
              <a:cs typeface="Calibri"/>
            </a:endParaRPr>
          </a:p>
        </p:txBody>
      </p:sp>
      <p:grpSp>
        <p:nvGrpSpPr>
          <p:cNvPr id="22" name="Group 56"/>
          <p:cNvGrpSpPr/>
          <p:nvPr/>
        </p:nvGrpSpPr>
        <p:grpSpPr>
          <a:xfrm>
            <a:off x="1006028" y="4572000"/>
            <a:ext cx="2600834" cy="900525"/>
            <a:chOff x="1006028" y="4572000"/>
            <a:chExt cx="2600834" cy="900525"/>
          </a:xfrm>
        </p:grpSpPr>
        <p:sp>
          <p:nvSpPr>
            <p:cNvPr id="54" name="Rectangle 53"/>
            <p:cNvSpPr/>
            <p:nvPr/>
          </p:nvSpPr>
          <p:spPr bwMode="auto">
            <a:xfrm>
              <a:off x="1006028" y="4572000"/>
              <a:ext cx="856637" cy="896135"/>
            </a:xfrm>
            <a:prstGeom prst="rect">
              <a:avLst/>
            </a:prstGeom>
            <a:no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smtClean="0">
                <a:ln>
                  <a:noFill/>
                </a:ln>
                <a:solidFill>
                  <a:schemeClr val="tx1"/>
                </a:solidFill>
                <a:effectLst/>
                <a:latin typeface="Times New Roman" pitchFamily="18" charset="0"/>
              </a:endParaRPr>
            </a:p>
          </p:txBody>
        </p:sp>
        <p:sp>
          <p:nvSpPr>
            <p:cNvPr id="55" name="Rectangle 54"/>
            <p:cNvSpPr/>
            <p:nvPr/>
          </p:nvSpPr>
          <p:spPr bwMode="auto">
            <a:xfrm>
              <a:off x="1921932" y="4572000"/>
              <a:ext cx="824132" cy="896135"/>
            </a:xfrm>
            <a:prstGeom prst="rect">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smtClean="0">
                <a:ln>
                  <a:noFill/>
                </a:ln>
                <a:solidFill>
                  <a:schemeClr val="tx1"/>
                </a:solidFill>
                <a:effectLst/>
                <a:latin typeface="Times New Roman" pitchFamily="18" charset="0"/>
              </a:endParaRPr>
            </a:p>
          </p:txBody>
        </p:sp>
        <p:sp>
          <p:nvSpPr>
            <p:cNvPr id="56" name="Rectangle 55"/>
            <p:cNvSpPr/>
            <p:nvPr/>
          </p:nvSpPr>
          <p:spPr bwMode="auto">
            <a:xfrm>
              <a:off x="2782730" y="4576390"/>
              <a:ext cx="824132" cy="896135"/>
            </a:xfrm>
            <a:prstGeom prst="rect">
              <a:avLst/>
            </a:prstGeom>
            <a:noFill/>
            <a:ln w="9525"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smtClean="0">
                <a:ln>
                  <a:noFill/>
                </a:ln>
                <a:solidFill>
                  <a:schemeClr val="tx1"/>
                </a:solidFill>
                <a:effectLst/>
                <a:latin typeface="Times New Roman" pitchFamily="18"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8" grpId="0" animBg="1"/>
    </p:bld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243" name="Rectangle 2"/>
          <p:cNvSpPr>
            <a:spLocks noChangeArrowheads="1"/>
          </p:cNvSpPr>
          <p:nvPr/>
        </p:nvSpPr>
        <p:spPr bwMode="auto">
          <a:xfrm>
            <a:off x="2195513" y="1196975"/>
            <a:ext cx="1512887" cy="647700"/>
          </a:xfrm>
          <a:prstGeom prst="rect">
            <a:avLst/>
          </a:prstGeom>
          <a:noFill/>
          <a:ln w="9525">
            <a:noFill/>
            <a:miter lim="800000"/>
            <a:headEnd/>
            <a:tailEnd/>
          </a:ln>
        </p:spPr>
        <p:txBody>
          <a:bodyPr wrap="none" anchor="ctr">
            <a:prstTxWarp prst="textNoShape">
              <a:avLst/>
            </a:prstTxWarp>
            <a:spAutoFit/>
          </a:bodyPr>
          <a:lstStyle/>
          <a:p>
            <a:endParaRPr lang="en-US">
              <a:latin typeface="Calibri" charset="0"/>
            </a:endParaRPr>
          </a:p>
        </p:txBody>
      </p:sp>
      <p:sp>
        <p:nvSpPr>
          <p:cNvPr id="10245" name="Rectangle 4"/>
          <p:cNvSpPr>
            <a:spLocks noChangeArrowheads="1"/>
          </p:cNvSpPr>
          <p:nvPr/>
        </p:nvSpPr>
        <p:spPr bwMode="auto">
          <a:xfrm>
            <a:off x="4140200" y="1773238"/>
            <a:ext cx="1152525" cy="647700"/>
          </a:xfrm>
          <a:prstGeom prst="rect">
            <a:avLst/>
          </a:prstGeom>
          <a:noFill/>
          <a:ln w="9525">
            <a:noFill/>
            <a:miter lim="800000"/>
            <a:headEnd/>
            <a:tailEnd/>
          </a:ln>
        </p:spPr>
        <p:txBody>
          <a:bodyPr wrap="none" anchor="ctr">
            <a:prstTxWarp prst="textNoShape">
              <a:avLst/>
            </a:prstTxWarp>
            <a:spAutoFit/>
          </a:bodyPr>
          <a:lstStyle/>
          <a:p>
            <a:endParaRPr lang="en-US">
              <a:latin typeface="Calibri" charset="0"/>
            </a:endParaRPr>
          </a:p>
        </p:txBody>
      </p:sp>
      <p:sp>
        <p:nvSpPr>
          <p:cNvPr id="10246" name="Text Box 5"/>
          <p:cNvSpPr txBox="1">
            <a:spLocks noChangeArrowheads="1"/>
          </p:cNvSpPr>
          <p:nvPr/>
        </p:nvSpPr>
        <p:spPr bwMode="auto">
          <a:xfrm>
            <a:off x="376238" y="6608763"/>
            <a:ext cx="184150" cy="336550"/>
          </a:xfrm>
          <a:prstGeom prst="rect">
            <a:avLst/>
          </a:prstGeom>
          <a:noFill/>
          <a:ln w="9525">
            <a:noFill/>
            <a:miter lim="800000"/>
            <a:headEnd/>
            <a:tailEnd/>
          </a:ln>
        </p:spPr>
        <p:txBody>
          <a:bodyPr wrap="none">
            <a:prstTxWarp prst="textNoShape">
              <a:avLst/>
            </a:prstTxWarp>
            <a:spAutoFit/>
          </a:bodyPr>
          <a:lstStyle/>
          <a:p>
            <a:endParaRPr lang="en-US" sz="1600">
              <a:latin typeface="Calibri" charset="0"/>
            </a:endParaRPr>
          </a:p>
        </p:txBody>
      </p:sp>
      <p:sp>
        <p:nvSpPr>
          <p:cNvPr id="10247" name="Rectangle 1026"/>
          <p:cNvSpPr>
            <a:spLocks noGrp="1" noChangeArrowheads="1"/>
          </p:cNvSpPr>
          <p:nvPr>
            <p:ph type="title" idx="4294967295"/>
          </p:nvPr>
        </p:nvSpPr>
        <p:spPr>
          <a:xfrm>
            <a:off x="0" y="-76201"/>
            <a:ext cx="9144000" cy="817721"/>
          </a:xfrm>
          <a:noFill/>
          <a:effectLst/>
        </p:spPr>
        <p:style>
          <a:lnRef idx="1">
            <a:schemeClr val="accent3"/>
          </a:lnRef>
          <a:fillRef idx="2">
            <a:schemeClr val="accent3"/>
          </a:fillRef>
          <a:effectRef idx="1">
            <a:schemeClr val="accent3"/>
          </a:effectRef>
          <a:fontRef idx="minor">
            <a:schemeClr val="dk1"/>
          </a:fontRef>
        </p:style>
        <p:txBody>
          <a:bodyPr/>
          <a:lstStyle/>
          <a:p>
            <a:pPr>
              <a:defRPr/>
            </a:pPr>
            <a:r>
              <a:rPr lang="en-GB" sz="4000" dirty="0" smtClean="0">
                <a:solidFill>
                  <a:srgbClr val="000090"/>
                </a:solidFill>
                <a:latin typeface="Calibri"/>
                <a:ea typeface="Tahoma" pitchFamily="28" charset="0"/>
                <a:cs typeface="Calibri"/>
              </a:rPr>
              <a:t>The science program at JLab @ 12GeV</a:t>
            </a:r>
          </a:p>
        </p:txBody>
      </p:sp>
      <p:sp>
        <p:nvSpPr>
          <p:cNvPr id="10248" name="TextBox 11"/>
          <p:cNvSpPr txBox="1">
            <a:spLocks noChangeArrowheads="1"/>
          </p:cNvSpPr>
          <p:nvPr/>
        </p:nvSpPr>
        <p:spPr bwMode="auto">
          <a:xfrm>
            <a:off x="71438" y="589120"/>
            <a:ext cx="7167562" cy="5139869"/>
          </a:xfrm>
          <a:prstGeom prst="rect">
            <a:avLst/>
          </a:prstGeom>
          <a:noFill/>
          <a:ln w="9525">
            <a:noFill/>
            <a:miter lim="800000"/>
            <a:headEnd/>
            <a:tailEnd/>
          </a:ln>
        </p:spPr>
        <p:txBody>
          <a:bodyPr wrap="square">
            <a:prstTxWarp prst="textNoShape">
              <a:avLst/>
            </a:prstTxWarp>
            <a:spAutoFit/>
          </a:bodyPr>
          <a:lstStyle/>
          <a:p>
            <a:pPr>
              <a:buClr>
                <a:schemeClr val="accent2"/>
              </a:buClr>
            </a:pPr>
            <a:endParaRPr lang="en-US" sz="2800" dirty="0" smtClean="0">
              <a:solidFill>
                <a:srgbClr val="000090"/>
              </a:solidFill>
              <a:latin typeface="Calibri"/>
              <a:ea typeface="Tahoma" charset="0"/>
              <a:cs typeface="Calibri"/>
            </a:endParaRPr>
          </a:p>
          <a:p>
            <a:pPr>
              <a:buClr>
                <a:schemeClr val="accent2"/>
              </a:buClr>
              <a:buFont typeface="Wingdings" charset="2"/>
              <a:buChar char="§"/>
            </a:pPr>
            <a:r>
              <a:rPr lang="en-US" sz="2800" dirty="0" smtClean="0">
                <a:solidFill>
                  <a:srgbClr val="000090"/>
                </a:solidFill>
                <a:latin typeface="Calibri"/>
                <a:ea typeface="Tahoma" charset="0"/>
                <a:cs typeface="Calibri"/>
              </a:rPr>
              <a:t> Confinement forces and the role of the glue in spectroscopy</a:t>
            </a:r>
            <a:endParaRPr lang="en-US" sz="1600" dirty="0" smtClean="0">
              <a:solidFill>
                <a:srgbClr val="000090"/>
              </a:solidFill>
              <a:latin typeface="Calibri"/>
              <a:ea typeface="Tahoma" charset="0"/>
              <a:cs typeface="Calibri"/>
            </a:endParaRPr>
          </a:p>
          <a:p>
            <a:pPr>
              <a:buClr>
                <a:schemeClr val="accent2"/>
              </a:buClr>
            </a:pPr>
            <a:r>
              <a:rPr lang="en-US" sz="1600" dirty="0" smtClean="0">
                <a:solidFill>
                  <a:srgbClr val="000090"/>
                </a:solidFill>
                <a:latin typeface="Calibri"/>
                <a:ea typeface="Tahoma" charset="0"/>
                <a:cs typeface="Calibri"/>
              </a:rPr>
              <a:t> </a:t>
            </a:r>
          </a:p>
          <a:p>
            <a:pPr>
              <a:buClr>
                <a:schemeClr val="accent2"/>
              </a:buClr>
              <a:buFont typeface="Wingdings" charset="2"/>
              <a:buChar char="§"/>
            </a:pPr>
            <a:r>
              <a:rPr lang="en-US" sz="2800" dirty="0" smtClean="0">
                <a:solidFill>
                  <a:srgbClr val="000090"/>
                </a:solidFill>
                <a:latin typeface="Calibri"/>
                <a:ea typeface="Tahoma" charset="0"/>
                <a:cs typeface="Calibri"/>
              </a:rPr>
              <a:t> The 3D structure </a:t>
            </a:r>
            <a:r>
              <a:rPr lang="en-US" sz="2800" dirty="0">
                <a:solidFill>
                  <a:srgbClr val="000090"/>
                </a:solidFill>
                <a:latin typeface="Calibri"/>
                <a:ea typeface="Tahoma" charset="0"/>
                <a:cs typeface="Calibri"/>
              </a:rPr>
              <a:t>of the </a:t>
            </a:r>
            <a:r>
              <a:rPr lang="en-US" sz="2800" dirty="0" smtClean="0">
                <a:solidFill>
                  <a:srgbClr val="000090"/>
                </a:solidFill>
                <a:latin typeface="Calibri"/>
                <a:ea typeface="Tahoma" charset="0"/>
                <a:cs typeface="Calibri"/>
              </a:rPr>
              <a:t>nucleon – from </a:t>
            </a:r>
            <a:r>
              <a:rPr lang="en-US" sz="2800" dirty="0" err="1" smtClean="0">
                <a:solidFill>
                  <a:srgbClr val="000090"/>
                </a:solidFill>
                <a:latin typeface="Calibri"/>
                <a:ea typeface="Tahoma" charset="0"/>
                <a:cs typeface="Calibri"/>
              </a:rPr>
              <a:t>PDFs</a:t>
            </a:r>
            <a:r>
              <a:rPr lang="en-US" sz="2800" dirty="0" smtClean="0">
                <a:solidFill>
                  <a:srgbClr val="000090"/>
                </a:solidFill>
                <a:latin typeface="Calibri"/>
                <a:ea typeface="Tahoma" charset="0"/>
                <a:cs typeface="Calibri"/>
              </a:rPr>
              <a:t> and elastic form factors and </a:t>
            </a:r>
            <a:r>
              <a:rPr lang="en-US" sz="2800" dirty="0" err="1" smtClean="0">
                <a:solidFill>
                  <a:srgbClr val="000090"/>
                </a:solidFill>
                <a:latin typeface="Calibri"/>
                <a:ea typeface="Tahoma" charset="0"/>
                <a:cs typeface="Calibri"/>
              </a:rPr>
              <a:t>TMDs</a:t>
            </a:r>
            <a:r>
              <a:rPr lang="en-US" sz="2800" dirty="0" smtClean="0">
                <a:solidFill>
                  <a:srgbClr val="000090"/>
                </a:solidFill>
                <a:latin typeface="Calibri"/>
                <a:ea typeface="Tahoma" charset="0"/>
                <a:cs typeface="Calibri"/>
              </a:rPr>
              <a:t> and GPDs</a:t>
            </a:r>
          </a:p>
          <a:p>
            <a:pPr>
              <a:buClr>
                <a:schemeClr val="accent2"/>
              </a:buClr>
            </a:pPr>
            <a:endParaRPr lang="en-US" sz="1600" dirty="0" smtClean="0">
              <a:solidFill>
                <a:srgbClr val="000090"/>
              </a:solidFill>
              <a:latin typeface="Calibri"/>
              <a:ea typeface="Tahoma" charset="0"/>
              <a:cs typeface="Calibri"/>
            </a:endParaRPr>
          </a:p>
          <a:p>
            <a:pPr>
              <a:buClr>
                <a:schemeClr val="accent2"/>
              </a:buClr>
              <a:buFont typeface="Wingdings" charset="2"/>
              <a:buChar char="§"/>
            </a:pPr>
            <a:r>
              <a:rPr lang="en-US" sz="2800" dirty="0" smtClean="0">
                <a:solidFill>
                  <a:srgbClr val="000090"/>
                </a:solidFill>
                <a:latin typeface="Calibri"/>
                <a:ea typeface="Tahoma" charset="0"/>
                <a:cs typeface="Calibri"/>
              </a:rPr>
              <a:t> The strong interaction in nuclei – evolution of quark </a:t>
            </a:r>
            <a:r>
              <a:rPr lang="en-US" sz="2800" dirty="0" err="1" smtClean="0">
                <a:solidFill>
                  <a:srgbClr val="000090"/>
                </a:solidFill>
                <a:latin typeface="Calibri"/>
                <a:ea typeface="Tahoma" charset="0"/>
                <a:cs typeface="Calibri"/>
              </a:rPr>
              <a:t>hadronization</a:t>
            </a:r>
            <a:r>
              <a:rPr lang="en-US" sz="2800" dirty="0" smtClean="0">
                <a:solidFill>
                  <a:srgbClr val="000090"/>
                </a:solidFill>
                <a:latin typeface="Calibri"/>
                <a:ea typeface="Tahoma" charset="0"/>
                <a:cs typeface="Calibri"/>
              </a:rPr>
              <a:t>, nuclear transparency of hadrons</a:t>
            </a:r>
          </a:p>
          <a:p>
            <a:pPr>
              <a:buClr>
                <a:schemeClr val="accent2"/>
              </a:buClr>
            </a:pPr>
            <a:endParaRPr lang="en-US" sz="1600" dirty="0" smtClean="0">
              <a:solidFill>
                <a:srgbClr val="000090"/>
              </a:solidFill>
              <a:latin typeface="Calibri"/>
              <a:ea typeface="Tahoma" charset="0"/>
              <a:cs typeface="Calibri"/>
            </a:endParaRPr>
          </a:p>
          <a:p>
            <a:pPr>
              <a:buClr>
                <a:schemeClr val="accent2"/>
              </a:buClr>
              <a:buFont typeface="Wingdings" charset="2"/>
              <a:buChar char="§"/>
            </a:pPr>
            <a:r>
              <a:rPr lang="en-US" sz="2800" dirty="0" smtClean="0">
                <a:solidFill>
                  <a:srgbClr val="000090"/>
                </a:solidFill>
                <a:latin typeface="Calibri"/>
                <a:ea typeface="Tahoma" charset="0"/>
                <a:cs typeface="Calibri"/>
              </a:rPr>
              <a:t> Science </a:t>
            </a:r>
            <a:r>
              <a:rPr lang="en-US" sz="2800" dirty="0">
                <a:solidFill>
                  <a:srgbClr val="000090"/>
                </a:solidFill>
                <a:latin typeface="Calibri"/>
                <a:ea typeface="Tahoma" charset="0"/>
                <a:cs typeface="Calibri"/>
              </a:rPr>
              <a:t>beyond the Standard </a:t>
            </a:r>
            <a:r>
              <a:rPr lang="en-US" sz="2800" dirty="0" smtClean="0">
                <a:solidFill>
                  <a:srgbClr val="000090"/>
                </a:solidFill>
                <a:latin typeface="Calibri"/>
                <a:ea typeface="Tahoma" charset="0"/>
                <a:cs typeface="Calibri"/>
              </a:rPr>
              <a:t>Model – precision measurements at low energies</a:t>
            </a:r>
          </a:p>
        </p:txBody>
      </p:sp>
      <p:pic>
        <p:nvPicPr>
          <p:cNvPr id="10249" name="Picture 12" descr="diffractive_rho_cartoon.jpg"/>
          <p:cNvPicPr>
            <a:picLocks noChangeAspect="1"/>
          </p:cNvPicPr>
          <p:nvPr/>
        </p:nvPicPr>
        <p:blipFill>
          <a:blip r:embed="rId3"/>
          <a:srcRect/>
          <a:stretch>
            <a:fillRect/>
          </a:stretch>
        </p:blipFill>
        <p:spPr bwMode="auto">
          <a:xfrm>
            <a:off x="7344455" y="3305839"/>
            <a:ext cx="1379537" cy="1066800"/>
          </a:xfrm>
          <a:prstGeom prst="rect">
            <a:avLst/>
          </a:prstGeom>
          <a:noFill/>
          <a:ln w="9525">
            <a:noFill/>
            <a:miter lim="800000"/>
            <a:headEnd/>
            <a:tailEnd/>
          </a:ln>
        </p:spPr>
      </p:pic>
      <p:pic>
        <p:nvPicPr>
          <p:cNvPr id="10250" name="Picture 27"/>
          <p:cNvPicPr>
            <a:picLocks noChangeAspect="1" noChangeArrowheads="1"/>
          </p:cNvPicPr>
          <p:nvPr/>
        </p:nvPicPr>
        <p:blipFill>
          <a:blip r:embed="rId4"/>
          <a:srcRect t="8525" b="8853"/>
          <a:stretch>
            <a:fillRect/>
          </a:stretch>
        </p:blipFill>
        <p:spPr bwMode="auto">
          <a:xfrm>
            <a:off x="7324474" y="828165"/>
            <a:ext cx="1295400" cy="1189037"/>
          </a:xfrm>
          <a:prstGeom prst="rect">
            <a:avLst/>
          </a:prstGeom>
          <a:noFill/>
          <a:ln w="9525">
            <a:noFill/>
            <a:miter lim="800000"/>
            <a:headEnd/>
            <a:tailEnd/>
          </a:ln>
        </p:spPr>
      </p:pic>
      <p:pic>
        <p:nvPicPr>
          <p:cNvPr id="14" name="Picture 3" descr="thumbtack"/>
          <p:cNvPicPr>
            <a:picLocks noChangeAspect="1" noChangeArrowheads="1"/>
          </p:cNvPicPr>
          <p:nvPr/>
        </p:nvPicPr>
        <p:blipFill>
          <a:blip r:embed="rId5"/>
          <a:srcRect l="6566" t="7648"/>
          <a:stretch>
            <a:fillRect/>
          </a:stretch>
        </p:blipFill>
        <p:spPr bwMode="auto">
          <a:xfrm>
            <a:off x="7047663" y="2017202"/>
            <a:ext cx="1750011" cy="1198618"/>
          </a:xfrm>
          <a:prstGeom prst="rect">
            <a:avLst/>
          </a:prstGeom>
          <a:noFill/>
          <a:ln w="9525">
            <a:noFill/>
            <a:miter lim="800000"/>
            <a:headEnd/>
            <a:tailEnd/>
          </a:ln>
        </p:spPr>
      </p:pic>
      <p:pic>
        <p:nvPicPr>
          <p:cNvPr id="12" name="Picture 48" descr="c2_all"/>
          <p:cNvPicPr>
            <a:picLocks noChangeAspect="1" noChangeArrowheads="1"/>
          </p:cNvPicPr>
          <p:nvPr/>
        </p:nvPicPr>
        <p:blipFill>
          <a:blip r:embed="rId6"/>
          <a:srcRect l="888" t="444"/>
          <a:stretch>
            <a:fillRect/>
          </a:stretch>
        </p:blipFill>
        <p:spPr bwMode="auto">
          <a:xfrm>
            <a:off x="7267143" y="4474152"/>
            <a:ext cx="1469571" cy="1401364"/>
          </a:xfrm>
          <a:prstGeom prst="rect">
            <a:avLst/>
          </a:prstGeom>
          <a:noFill/>
          <a:ln w="9525">
            <a:noFill/>
            <a:miter lim="800000"/>
            <a:headEnd/>
            <a:tailEnd/>
          </a:ln>
        </p:spPr>
      </p:pic>
    </p:spTree>
  </p:cSld>
  <p:clrMapOvr>
    <a:masterClrMapping/>
  </p:clrMapOvr>
  <p:transition>
    <p:pull/>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9698" name="Picture 6" descr="muldtab1"/>
          <p:cNvPicPr>
            <a:picLocks noChangeAspect="1" noChangeArrowheads="1"/>
          </p:cNvPicPr>
          <p:nvPr/>
        </p:nvPicPr>
        <p:blipFill>
          <a:blip r:embed="rId2"/>
          <a:srcRect/>
          <a:stretch>
            <a:fillRect/>
          </a:stretch>
        </p:blipFill>
        <p:spPr bwMode="auto">
          <a:xfrm>
            <a:off x="2584451" y="2594494"/>
            <a:ext cx="3568700" cy="2493962"/>
          </a:xfrm>
          <a:prstGeom prst="rect">
            <a:avLst/>
          </a:prstGeom>
          <a:solidFill>
            <a:srgbClr val="CCFFCC"/>
          </a:solidFill>
          <a:ln w="9525">
            <a:noFill/>
            <a:miter lim="800000"/>
            <a:headEnd/>
            <a:tailEnd/>
          </a:ln>
        </p:spPr>
      </p:pic>
      <p:sp>
        <p:nvSpPr>
          <p:cNvPr id="6" name="Rectangle 3"/>
          <p:cNvSpPr>
            <a:spLocks noChangeArrowheads="1"/>
          </p:cNvSpPr>
          <p:nvPr/>
        </p:nvSpPr>
        <p:spPr bwMode="auto">
          <a:xfrm>
            <a:off x="0" y="566738"/>
            <a:ext cx="9144000" cy="990600"/>
          </a:xfrm>
          <a:prstGeom prst="rect">
            <a:avLst/>
          </a:prstGeom>
          <a:noFill/>
          <a:ln w="9525">
            <a:noFill/>
            <a:miter lim="800000"/>
            <a:headEnd/>
            <a:tailEnd/>
          </a:ln>
          <a:effectLst/>
        </p:spPr>
        <p:txBody>
          <a:bodyPr anchor="ctr">
            <a:prstTxWarp prst="textNoShape">
              <a:avLst/>
            </a:prstTxWarp>
          </a:bodyPr>
          <a:lstStyle/>
          <a:p>
            <a:pPr algn="ctr" fontAlgn="auto">
              <a:spcBef>
                <a:spcPts val="0"/>
              </a:spcBef>
              <a:spcAft>
                <a:spcPts val="0"/>
              </a:spcAft>
              <a:defRPr/>
            </a:pPr>
            <a:r>
              <a:rPr lang="en-US" sz="4000">
                <a:effectLst>
                  <a:outerShdw blurRad="38100" dist="38100" dir="2700000" algn="tl">
                    <a:srgbClr val="DDDDDD"/>
                  </a:outerShdw>
                </a:effectLst>
                <a:latin typeface="+mn-lt"/>
              </a:rPr>
              <a:t> </a:t>
            </a:r>
            <a:endParaRPr lang="en-GB" sz="4000">
              <a:effectLst>
                <a:outerShdw blurRad="38100" dist="38100" dir="2700000" algn="tl">
                  <a:srgbClr val="DDDDDD"/>
                </a:outerShdw>
              </a:effectLst>
              <a:latin typeface="+mn-lt"/>
            </a:endParaRPr>
          </a:p>
        </p:txBody>
      </p:sp>
      <p:sp>
        <p:nvSpPr>
          <p:cNvPr id="29702" name="Text Box 5"/>
          <p:cNvSpPr txBox="1">
            <a:spLocks noChangeArrowheads="1"/>
          </p:cNvSpPr>
          <p:nvPr/>
        </p:nvSpPr>
        <p:spPr bwMode="auto">
          <a:xfrm>
            <a:off x="376238" y="6684963"/>
            <a:ext cx="184150" cy="336550"/>
          </a:xfrm>
          <a:prstGeom prst="rect">
            <a:avLst/>
          </a:prstGeom>
          <a:noFill/>
          <a:ln w="9525">
            <a:noFill/>
            <a:miter lim="800000"/>
            <a:headEnd/>
            <a:tailEnd/>
          </a:ln>
        </p:spPr>
        <p:txBody>
          <a:bodyPr wrap="none">
            <a:prstTxWarp prst="textNoShape">
              <a:avLst/>
            </a:prstTxWarp>
            <a:spAutoFit/>
          </a:bodyPr>
          <a:lstStyle/>
          <a:p>
            <a:endParaRPr lang="en-US" sz="1600">
              <a:latin typeface="Calibri" charset="0"/>
            </a:endParaRPr>
          </a:p>
        </p:txBody>
      </p:sp>
      <p:sp>
        <p:nvSpPr>
          <p:cNvPr id="16391" name="Rectangle 1026"/>
          <p:cNvSpPr>
            <a:spLocks noGrp="1" noChangeArrowheads="1"/>
          </p:cNvSpPr>
          <p:nvPr>
            <p:ph type="title"/>
          </p:nvPr>
        </p:nvSpPr>
        <p:spPr>
          <a:xfrm>
            <a:off x="0" y="-12700"/>
            <a:ext cx="9144000" cy="685800"/>
          </a:xfrm>
          <a:noFill/>
          <a:ln>
            <a:noFill/>
          </a:ln>
          <a:effectLst/>
        </p:spPr>
        <p:style>
          <a:lnRef idx="1">
            <a:schemeClr val="accent3"/>
          </a:lnRef>
          <a:fillRef idx="2">
            <a:schemeClr val="accent3"/>
          </a:fillRef>
          <a:effectRef idx="1">
            <a:schemeClr val="accent3"/>
          </a:effectRef>
          <a:fontRef idx="minor">
            <a:schemeClr val="dk1"/>
          </a:fontRef>
        </p:style>
        <p:txBody>
          <a:bodyPr/>
          <a:lstStyle/>
          <a:p>
            <a:pPr>
              <a:defRPr/>
            </a:pPr>
            <a:r>
              <a:rPr lang="en-GB" dirty="0" smtClean="0">
                <a:solidFill>
                  <a:srgbClr val="2D2D8A"/>
                </a:solidFill>
                <a:latin typeface="Arial"/>
                <a:cs typeface="Arial"/>
              </a:rPr>
              <a:t>JLab TMD </a:t>
            </a:r>
            <a:r>
              <a:rPr lang="en-GB" dirty="0" smtClean="0">
                <a:solidFill>
                  <a:srgbClr val="FF0000"/>
                </a:solidFill>
                <a:latin typeface="Arial"/>
                <a:cs typeface="Arial"/>
              </a:rPr>
              <a:t>Proton</a:t>
            </a:r>
            <a:r>
              <a:rPr lang="en-GB" dirty="0" smtClean="0">
                <a:solidFill>
                  <a:srgbClr val="2D2D8A"/>
                </a:solidFill>
                <a:latin typeface="Arial"/>
                <a:cs typeface="Arial"/>
              </a:rPr>
              <a:t> Program @ 12 GeV</a:t>
            </a:r>
            <a:endParaRPr lang="en-GB" dirty="0">
              <a:solidFill>
                <a:srgbClr val="2D2D8A"/>
              </a:solidFill>
              <a:latin typeface="Arial"/>
              <a:cs typeface="Arial"/>
            </a:endParaRPr>
          </a:p>
        </p:txBody>
      </p:sp>
      <p:sp>
        <p:nvSpPr>
          <p:cNvPr id="29705" name="TextBox 30"/>
          <p:cNvSpPr txBox="1">
            <a:spLocks noChangeArrowheads="1"/>
          </p:cNvSpPr>
          <p:nvPr/>
        </p:nvSpPr>
        <p:spPr bwMode="auto">
          <a:xfrm>
            <a:off x="1168401" y="914074"/>
            <a:ext cx="5816599" cy="646331"/>
          </a:xfrm>
          <a:prstGeom prst="rect">
            <a:avLst/>
          </a:prstGeom>
          <a:noFill/>
          <a:ln w="9525">
            <a:noFill/>
            <a:miter lim="800000"/>
            <a:headEnd/>
            <a:tailEnd/>
          </a:ln>
        </p:spPr>
        <p:txBody>
          <a:bodyPr wrap="square">
            <a:prstTxWarp prst="textNoShape">
              <a:avLst/>
            </a:prstTxWarp>
            <a:spAutoFit/>
          </a:bodyPr>
          <a:lstStyle/>
          <a:p>
            <a:pPr algn="ctr"/>
            <a:r>
              <a:rPr lang="en-US" dirty="0">
                <a:solidFill>
                  <a:srgbClr val="596BFF"/>
                </a:solidFill>
                <a:latin typeface="Tahoma" charset="0"/>
                <a:ea typeface="Tahoma" charset="0"/>
                <a:cs typeface="Tahoma" charset="0"/>
              </a:rPr>
              <a:t>Leading twist TMD parton distributions: </a:t>
            </a:r>
            <a:r>
              <a:rPr lang="en-US" dirty="0">
                <a:solidFill>
                  <a:srgbClr val="606060"/>
                </a:solidFill>
                <a:latin typeface="Tahoma" charset="0"/>
                <a:ea typeface="Tahoma" charset="0"/>
                <a:cs typeface="Tahoma" charset="0"/>
              </a:rPr>
              <a:t>information on correlations between </a:t>
            </a:r>
            <a:r>
              <a:rPr lang="en-US" i="1" dirty="0">
                <a:solidFill>
                  <a:srgbClr val="00F600"/>
                </a:solidFill>
                <a:latin typeface="Tahoma" charset="0"/>
                <a:ea typeface="Tahoma" charset="0"/>
                <a:cs typeface="Tahoma" charset="0"/>
              </a:rPr>
              <a:t>quark orbital motion </a:t>
            </a:r>
            <a:r>
              <a:rPr lang="en-US" dirty="0">
                <a:solidFill>
                  <a:srgbClr val="606060"/>
                </a:solidFill>
                <a:latin typeface="Tahoma" charset="0"/>
                <a:ea typeface="Tahoma" charset="0"/>
                <a:cs typeface="Tahoma" charset="0"/>
              </a:rPr>
              <a:t>and</a:t>
            </a:r>
            <a:r>
              <a:rPr lang="en-US" i="1" dirty="0">
                <a:solidFill>
                  <a:srgbClr val="606060"/>
                </a:solidFill>
                <a:latin typeface="Tahoma" charset="0"/>
                <a:ea typeface="Tahoma" charset="0"/>
                <a:cs typeface="Tahoma" charset="0"/>
              </a:rPr>
              <a:t> </a:t>
            </a:r>
            <a:r>
              <a:rPr lang="en-US" i="1" dirty="0">
                <a:solidFill>
                  <a:srgbClr val="FF0000"/>
                </a:solidFill>
                <a:latin typeface="Tahoma" charset="0"/>
                <a:ea typeface="Tahoma" charset="0"/>
                <a:cs typeface="Tahoma" charset="0"/>
              </a:rPr>
              <a:t>spin</a:t>
            </a:r>
            <a:r>
              <a:rPr lang="en-US" i="1" dirty="0">
                <a:solidFill>
                  <a:srgbClr val="00F600"/>
                </a:solidFill>
                <a:latin typeface="Tahoma" charset="0"/>
                <a:ea typeface="Tahoma" charset="0"/>
                <a:cs typeface="Tahoma" charset="0"/>
              </a:rPr>
              <a:t> </a:t>
            </a:r>
          </a:p>
        </p:txBody>
      </p:sp>
      <p:grpSp>
        <p:nvGrpSpPr>
          <p:cNvPr id="2" name="Group 46"/>
          <p:cNvGrpSpPr>
            <a:grpSpLocks/>
          </p:cNvGrpSpPr>
          <p:nvPr/>
        </p:nvGrpSpPr>
        <p:grpSpPr bwMode="auto">
          <a:xfrm>
            <a:off x="169863" y="3058858"/>
            <a:ext cx="2973386" cy="523220"/>
            <a:chOff x="634961" y="3281692"/>
            <a:chExt cx="2973508" cy="523403"/>
          </a:xfrm>
        </p:grpSpPr>
        <p:sp>
          <p:nvSpPr>
            <p:cNvPr id="29717" name="Rectangle 9"/>
            <p:cNvSpPr>
              <a:spLocks noChangeAspect="1" noChangeArrowheads="1"/>
            </p:cNvSpPr>
            <p:nvPr/>
          </p:nvSpPr>
          <p:spPr bwMode="auto">
            <a:xfrm>
              <a:off x="3225866" y="3390936"/>
              <a:ext cx="382603" cy="382717"/>
            </a:xfrm>
            <a:prstGeom prst="rect">
              <a:avLst/>
            </a:prstGeom>
            <a:solidFill>
              <a:srgbClr val="FF0000">
                <a:alpha val="27058"/>
              </a:srgbClr>
            </a:solidFill>
            <a:ln w="9525">
              <a:noFill/>
              <a:miter lim="800000"/>
              <a:headEnd/>
              <a:tailEnd/>
            </a:ln>
          </p:spPr>
          <p:txBody>
            <a:bodyPr anchor="ctr">
              <a:prstTxWarp prst="textNoShape">
                <a:avLst/>
              </a:prstTxWarp>
              <a:spAutoFit/>
            </a:bodyPr>
            <a:lstStyle/>
            <a:p>
              <a:endParaRPr lang="en-US"/>
            </a:p>
          </p:txBody>
        </p:sp>
        <p:sp>
          <p:nvSpPr>
            <p:cNvPr id="39" name="Rectangle 39"/>
            <p:cNvSpPr>
              <a:spLocks noChangeArrowheads="1"/>
            </p:cNvSpPr>
            <p:nvPr/>
          </p:nvSpPr>
          <p:spPr bwMode="auto">
            <a:xfrm>
              <a:off x="634961" y="3281692"/>
              <a:ext cx="1735208" cy="523403"/>
            </a:xfrm>
            <a:prstGeom prst="rect">
              <a:avLst/>
            </a:prstGeom>
            <a:solidFill>
              <a:srgbClr val="FF0000">
                <a:alpha val="25000"/>
              </a:srgbClr>
            </a:solidFill>
            <a:ln w="9525">
              <a:solidFill>
                <a:srgbClr val="FF0000"/>
              </a:solidFill>
              <a:miter lim="800000"/>
              <a:headEnd/>
              <a:tailEnd/>
            </a:ln>
          </p:spPr>
          <p:txBody>
            <a:bodyPr wrap="square">
              <a:prstTxWarp prst="textNoShape">
                <a:avLst/>
              </a:prstTxWarp>
              <a:spAutoFit/>
            </a:bodyPr>
            <a:lstStyle/>
            <a:p>
              <a:pPr eaLnBrk="1" hangingPunct="1">
                <a:defRPr/>
              </a:pPr>
              <a:r>
                <a:rPr lang="en-US" sz="1400" dirty="0" smtClean="0">
                  <a:solidFill>
                    <a:srgbClr val="FF051D"/>
                  </a:solidFill>
                  <a:effectLst>
                    <a:outerShdw blurRad="38100" dist="38100" dir="2700000" algn="tl">
                      <a:srgbClr val="000000"/>
                    </a:outerShdw>
                  </a:effectLst>
                  <a:latin typeface="Calibri"/>
                  <a:cs typeface="Calibri"/>
                </a:rPr>
                <a:t>E12-06</a:t>
              </a:r>
              <a:r>
                <a:rPr lang="en-US" sz="1400" dirty="0">
                  <a:solidFill>
                    <a:srgbClr val="FF051D"/>
                  </a:solidFill>
                  <a:effectLst>
                    <a:outerShdw blurRad="38100" dist="38100" dir="2700000" algn="tl">
                      <a:srgbClr val="000000"/>
                    </a:outerShdw>
                  </a:effectLst>
                  <a:latin typeface="Calibri"/>
                  <a:cs typeface="Calibri"/>
                </a:rPr>
                <a:t>-112:</a:t>
              </a:r>
              <a:r>
                <a:rPr lang="en-US" sz="1400" dirty="0">
                  <a:solidFill>
                    <a:srgbClr val="0000FF"/>
                  </a:solidFill>
                  <a:effectLst>
                    <a:outerShdw blurRad="38100" dist="38100" dir="2700000" algn="tl">
                      <a:srgbClr val="000000"/>
                    </a:outerShdw>
                  </a:effectLst>
                  <a:latin typeface="Calibri"/>
                  <a:cs typeface="Calibri"/>
                </a:rPr>
                <a:t> </a:t>
              </a:r>
              <a:r>
                <a:rPr lang="en-US" sz="1400" dirty="0" smtClean="0">
                  <a:solidFill>
                    <a:srgbClr val="231DFD"/>
                  </a:solidFill>
                  <a:latin typeface="Calibri"/>
                  <a:cs typeface="Calibri"/>
                </a:rPr>
                <a:t> </a:t>
              </a:r>
              <a:r>
                <a:rPr lang="en-US" sz="1400" b="1" dirty="0" smtClean="0">
                  <a:latin typeface="Calibri"/>
                  <a:cs typeface="Calibri"/>
                </a:rPr>
                <a:t>π</a:t>
              </a:r>
              <a:r>
                <a:rPr lang="en-US" sz="1400" b="1" baseline="30000" dirty="0" smtClean="0">
                  <a:latin typeface="Calibri"/>
                  <a:cs typeface="Calibri"/>
                </a:rPr>
                <a:t>+</a:t>
              </a:r>
              <a:r>
                <a:rPr lang="en-US" sz="1400" b="1" dirty="0" smtClean="0">
                  <a:latin typeface="Calibri"/>
                  <a:cs typeface="Calibri"/>
                </a:rPr>
                <a:t>,π</a:t>
              </a:r>
              <a:r>
                <a:rPr lang="en-US" sz="1400" b="1" baseline="30000" dirty="0" smtClean="0">
                  <a:latin typeface="Calibri"/>
                  <a:cs typeface="Calibri"/>
                </a:rPr>
                <a:t>-</a:t>
              </a:r>
              <a:r>
                <a:rPr lang="en-US" sz="1400" b="1" dirty="0" smtClean="0">
                  <a:latin typeface="Calibri"/>
                  <a:cs typeface="Calibri"/>
                </a:rPr>
                <a:t>,π</a:t>
              </a:r>
              <a:r>
                <a:rPr lang="en-US" sz="1400" b="1" baseline="30000" dirty="0" smtClean="0">
                  <a:latin typeface="Calibri"/>
                  <a:cs typeface="Calibri"/>
                </a:rPr>
                <a:t>0</a:t>
              </a:r>
              <a:r>
                <a:rPr lang="en-US" sz="1400" b="1" dirty="0" smtClean="0">
                  <a:latin typeface="Calibri"/>
                  <a:cs typeface="Calibri"/>
                </a:rPr>
                <a:t> </a:t>
              </a:r>
              <a:endParaRPr lang="en-US" sz="1400" b="1" dirty="0">
                <a:latin typeface="Calibri"/>
                <a:cs typeface="Calibri"/>
              </a:endParaRPr>
            </a:p>
            <a:p>
              <a:pPr eaLnBrk="1" hangingPunct="1">
                <a:defRPr/>
              </a:pPr>
              <a:r>
                <a:rPr lang="en-US" sz="1400" dirty="0" smtClean="0">
                  <a:solidFill>
                    <a:srgbClr val="FF051D"/>
                  </a:solidFill>
                  <a:effectLst>
                    <a:outerShdw blurRad="38100" dist="38100" dir="2700000" algn="tl">
                      <a:srgbClr val="000000"/>
                    </a:outerShdw>
                  </a:effectLst>
                  <a:latin typeface="Calibri"/>
                  <a:cs typeface="Calibri"/>
                </a:rPr>
                <a:t>E12-09</a:t>
              </a:r>
              <a:r>
                <a:rPr lang="en-US" sz="1400" dirty="0">
                  <a:solidFill>
                    <a:srgbClr val="FF051D"/>
                  </a:solidFill>
                  <a:effectLst>
                    <a:outerShdw blurRad="38100" dist="38100" dir="2700000" algn="tl">
                      <a:srgbClr val="000000"/>
                    </a:outerShdw>
                  </a:effectLst>
                  <a:latin typeface="Calibri"/>
                  <a:cs typeface="Calibri"/>
                </a:rPr>
                <a:t>-008: </a:t>
              </a:r>
              <a:r>
                <a:rPr lang="en-US" sz="1400" dirty="0" smtClean="0">
                  <a:solidFill>
                    <a:srgbClr val="FF051D"/>
                  </a:solidFill>
                  <a:effectLst>
                    <a:outerShdw blurRad="38100" dist="38100" dir="2700000" algn="tl">
                      <a:srgbClr val="000000"/>
                    </a:outerShdw>
                  </a:effectLst>
                  <a:latin typeface="Calibri"/>
                  <a:cs typeface="Calibri"/>
                </a:rPr>
                <a:t> </a:t>
              </a:r>
              <a:r>
                <a:rPr lang="en-US" sz="1400" b="1" dirty="0" smtClean="0">
                  <a:latin typeface="Calibri"/>
                  <a:cs typeface="Calibri"/>
                </a:rPr>
                <a:t>K</a:t>
              </a:r>
              <a:r>
                <a:rPr lang="en-US" sz="1400" b="1" baseline="30000" dirty="0" smtClean="0">
                  <a:latin typeface="Calibri"/>
                  <a:cs typeface="Calibri"/>
                </a:rPr>
                <a:t>+</a:t>
              </a:r>
              <a:r>
                <a:rPr lang="en-US" sz="1400" b="1" dirty="0" smtClean="0">
                  <a:latin typeface="Calibri"/>
                  <a:cs typeface="Calibri"/>
                </a:rPr>
                <a:t>, K</a:t>
              </a:r>
              <a:r>
                <a:rPr lang="en-US" sz="1400" b="1" baseline="30000" dirty="0" smtClean="0">
                  <a:latin typeface="Calibri"/>
                  <a:cs typeface="Calibri"/>
                </a:rPr>
                <a:t>-</a:t>
              </a:r>
              <a:r>
                <a:rPr lang="en-US" sz="1400" b="1" dirty="0" smtClean="0">
                  <a:latin typeface="Calibri"/>
                  <a:cs typeface="Calibri"/>
                </a:rPr>
                <a:t>,K</a:t>
              </a:r>
              <a:r>
                <a:rPr lang="en-US" sz="1400" b="1" baseline="30000" dirty="0" smtClean="0">
                  <a:latin typeface="Calibri"/>
                  <a:cs typeface="Calibri"/>
                </a:rPr>
                <a:t>0</a:t>
              </a:r>
              <a:endParaRPr lang="en-US" sz="1400" b="1" dirty="0" smtClean="0">
                <a:latin typeface="Calibri"/>
                <a:cs typeface="Calibri"/>
              </a:endParaRPr>
            </a:p>
          </p:txBody>
        </p:sp>
      </p:grpSp>
      <p:grpSp>
        <p:nvGrpSpPr>
          <p:cNvPr id="3" name="Group 52"/>
          <p:cNvGrpSpPr/>
          <p:nvPr/>
        </p:nvGrpSpPr>
        <p:grpSpPr>
          <a:xfrm>
            <a:off x="177801" y="3783111"/>
            <a:ext cx="2914649" cy="523220"/>
            <a:chOff x="203201" y="4121786"/>
            <a:chExt cx="2914649" cy="523220"/>
          </a:xfrm>
        </p:grpSpPr>
        <p:sp>
          <p:nvSpPr>
            <p:cNvPr id="29715" name="Rectangle 9"/>
            <p:cNvSpPr>
              <a:spLocks noChangeAspect="1" noChangeArrowheads="1"/>
            </p:cNvSpPr>
            <p:nvPr/>
          </p:nvSpPr>
          <p:spPr bwMode="auto">
            <a:xfrm>
              <a:off x="2732086" y="4246572"/>
              <a:ext cx="385764" cy="385762"/>
            </a:xfrm>
            <a:prstGeom prst="rect">
              <a:avLst/>
            </a:prstGeom>
            <a:solidFill>
              <a:srgbClr val="008000">
                <a:alpha val="27058"/>
              </a:srgbClr>
            </a:solidFill>
            <a:ln w="9525">
              <a:noFill/>
              <a:miter lim="800000"/>
              <a:headEnd/>
              <a:tailEnd/>
            </a:ln>
          </p:spPr>
          <p:txBody>
            <a:bodyPr anchor="ctr">
              <a:prstTxWarp prst="textNoShape">
                <a:avLst/>
              </a:prstTxWarp>
              <a:spAutoFit/>
            </a:bodyPr>
            <a:lstStyle/>
            <a:p>
              <a:endParaRPr lang="en-US"/>
            </a:p>
          </p:txBody>
        </p:sp>
        <p:sp>
          <p:nvSpPr>
            <p:cNvPr id="42" name="Rectangle 42"/>
            <p:cNvSpPr>
              <a:spLocks noChangeArrowheads="1"/>
            </p:cNvSpPr>
            <p:nvPr/>
          </p:nvSpPr>
          <p:spPr bwMode="auto">
            <a:xfrm>
              <a:off x="203201" y="4121786"/>
              <a:ext cx="1701799" cy="523220"/>
            </a:xfrm>
            <a:prstGeom prst="rect">
              <a:avLst/>
            </a:prstGeom>
            <a:solidFill>
              <a:srgbClr val="00FF00">
                <a:alpha val="50000"/>
              </a:srgbClr>
            </a:solidFill>
            <a:ln w="9525">
              <a:solidFill>
                <a:srgbClr val="008000"/>
              </a:solidFill>
              <a:miter lim="800000"/>
              <a:headEnd/>
              <a:tailEnd/>
            </a:ln>
          </p:spPr>
          <p:txBody>
            <a:bodyPr wrap="square">
              <a:prstTxWarp prst="textNoShape">
                <a:avLst/>
              </a:prstTxWarp>
              <a:spAutoFit/>
            </a:bodyPr>
            <a:lstStyle/>
            <a:p>
              <a:pPr>
                <a:defRPr/>
              </a:pPr>
              <a:r>
                <a:rPr lang="en-US" sz="1400" dirty="0" smtClean="0">
                  <a:solidFill>
                    <a:srgbClr val="FF051D"/>
                  </a:solidFill>
                  <a:effectLst>
                    <a:outerShdw blurRad="38100" dist="38100" dir="2700000" algn="tl">
                      <a:srgbClr val="000000"/>
                    </a:outerShdw>
                  </a:effectLst>
                  <a:latin typeface="Calibri"/>
                  <a:cs typeface="Calibri"/>
                </a:rPr>
                <a:t>E12-07</a:t>
              </a:r>
              <a:r>
                <a:rPr lang="en-US" sz="1400" dirty="0">
                  <a:solidFill>
                    <a:srgbClr val="FF051D"/>
                  </a:solidFill>
                  <a:effectLst>
                    <a:outerShdw blurRad="38100" dist="38100" dir="2700000" algn="tl">
                      <a:srgbClr val="000000"/>
                    </a:outerShdw>
                  </a:effectLst>
                  <a:latin typeface="Calibri"/>
                  <a:cs typeface="Calibri"/>
                </a:rPr>
                <a:t>-107</a:t>
              </a:r>
              <a:r>
                <a:rPr lang="en-US" sz="1400" dirty="0" smtClean="0">
                  <a:solidFill>
                    <a:srgbClr val="FF051D"/>
                  </a:solidFill>
                  <a:effectLst>
                    <a:outerShdw blurRad="38100" dist="38100" dir="2700000" algn="tl">
                      <a:srgbClr val="000000"/>
                    </a:outerShdw>
                  </a:effectLst>
                  <a:latin typeface="Calibri"/>
                  <a:cs typeface="Calibri"/>
                </a:rPr>
                <a:t>: </a:t>
              </a:r>
              <a:r>
                <a:rPr lang="en-US" sz="1400" b="1" dirty="0" smtClean="0">
                  <a:latin typeface="Calibri"/>
                  <a:cs typeface="Calibri"/>
                </a:rPr>
                <a:t>π</a:t>
              </a:r>
              <a:r>
                <a:rPr lang="en-US" sz="1400" b="1" baseline="30000" dirty="0" smtClean="0">
                  <a:latin typeface="Calibri"/>
                  <a:cs typeface="Calibri"/>
                </a:rPr>
                <a:t>+</a:t>
              </a:r>
              <a:r>
                <a:rPr lang="en-US" sz="1400" b="1" dirty="0" smtClean="0">
                  <a:latin typeface="Calibri"/>
                  <a:cs typeface="Calibri"/>
                </a:rPr>
                <a:t>,π</a:t>
              </a:r>
              <a:r>
                <a:rPr lang="en-US" sz="1400" b="1" baseline="30000" dirty="0" smtClean="0">
                  <a:latin typeface="Calibri"/>
                  <a:cs typeface="Calibri"/>
                </a:rPr>
                <a:t>-</a:t>
              </a:r>
              <a:r>
                <a:rPr lang="en-US" sz="1400" b="1" dirty="0" smtClean="0">
                  <a:latin typeface="Calibri"/>
                  <a:cs typeface="Calibri"/>
                </a:rPr>
                <a:t>,π</a:t>
              </a:r>
              <a:r>
                <a:rPr lang="en-US" sz="1400" b="1" baseline="30000" dirty="0" smtClean="0">
                  <a:latin typeface="Calibri"/>
                  <a:cs typeface="Calibri"/>
                </a:rPr>
                <a:t>0</a:t>
              </a:r>
              <a:r>
                <a:rPr lang="en-US" sz="1400" b="1" dirty="0" smtClean="0">
                  <a:latin typeface="Calibri"/>
                  <a:cs typeface="Calibri"/>
                </a:rPr>
                <a:t> </a:t>
              </a:r>
            </a:p>
            <a:p>
              <a:pPr>
                <a:defRPr/>
              </a:pPr>
              <a:r>
                <a:rPr lang="en-US" sz="1400" dirty="0" smtClean="0">
                  <a:solidFill>
                    <a:srgbClr val="FF051D"/>
                  </a:solidFill>
                  <a:effectLst>
                    <a:outerShdw blurRad="38100" dist="38100" dir="2700000" algn="tl">
                      <a:srgbClr val="000000"/>
                    </a:outerShdw>
                  </a:effectLst>
                  <a:latin typeface="Calibri"/>
                  <a:cs typeface="Calibri"/>
                </a:rPr>
                <a:t>E12-09</a:t>
              </a:r>
              <a:r>
                <a:rPr lang="en-US" sz="1400" dirty="0">
                  <a:solidFill>
                    <a:srgbClr val="FF051D"/>
                  </a:solidFill>
                  <a:effectLst>
                    <a:outerShdw blurRad="38100" dist="38100" dir="2700000" algn="tl">
                      <a:srgbClr val="000000"/>
                    </a:outerShdw>
                  </a:effectLst>
                  <a:latin typeface="Calibri"/>
                  <a:cs typeface="Calibri"/>
                </a:rPr>
                <a:t>-009:</a:t>
              </a:r>
              <a:r>
                <a:rPr lang="en-US" sz="1400" dirty="0" smtClean="0">
                  <a:solidFill>
                    <a:srgbClr val="FF051D"/>
                  </a:solidFill>
                  <a:effectLst>
                    <a:outerShdw blurRad="38100" dist="38100" dir="2700000" algn="tl">
                      <a:srgbClr val="000000"/>
                    </a:outerShdw>
                  </a:effectLst>
                  <a:latin typeface="Calibri"/>
                  <a:cs typeface="Calibri"/>
                </a:rPr>
                <a:t> </a:t>
              </a:r>
              <a:r>
                <a:rPr lang="en-US" sz="1400" b="1" dirty="0" smtClean="0">
                  <a:latin typeface="Calibri"/>
                  <a:cs typeface="Calibri"/>
                </a:rPr>
                <a:t>K</a:t>
              </a:r>
              <a:r>
                <a:rPr lang="en-US" sz="1400" b="1" baseline="30000" dirty="0" smtClean="0">
                  <a:latin typeface="Calibri"/>
                  <a:cs typeface="Calibri"/>
                </a:rPr>
                <a:t>+</a:t>
              </a:r>
              <a:r>
                <a:rPr lang="en-US" sz="1400" b="1" dirty="0" smtClean="0">
                  <a:latin typeface="Calibri"/>
                  <a:cs typeface="Calibri"/>
                </a:rPr>
                <a:t>,K</a:t>
              </a:r>
              <a:r>
                <a:rPr lang="en-US" sz="1400" b="1" baseline="30000" dirty="0" smtClean="0">
                  <a:latin typeface="Calibri"/>
                  <a:cs typeface="Calibri"/>
                </a:rPr>
                <a:t>-</a:t>
              </a:r>
              <a:r>
                <a:rPr lang="en-US" sz="1400" b="1" dirty="0" smtClean="0">
                  <a:latin typeface="Calibri"/>
                  <a:cs typeface="Calibri"/>
                </a:rPr>
                <a:t>,K</a:t>
              </a:r>
              <a:r>
                <a:rPr lang="en-US" sz="1400" b="1" baseline="30000" dirty="0" smtClean="0">
                  <a:latin typeface="Calibri"/>
                  <a:cs typeface="Calibri"/>
                </a:rPr>
                <a:t>0</a:t>
              </a:r>
              <a:endParaRPr lang="en-US" sz="1400" b="1" dirty="0" smtClean="0">
                <a:latin typeface="Calibri"/>
                <a:cs typeface="Calibri"/>
              </a:endParaRPr>
            </a:p>
          </p:txBody>
        </p:sp>
      </p:grpSp>
      <p:grpSp>
        <p:nvGrpSpPr>
          <p:cNvPr id="4" name="Group 48"/>
          <p:cNvGrpSpPr>
            <a:grpSpLocks/>
          </p:cNvGrpSpPr>
          <p:nvPr/>
        </p:nvGrpSpPr>
        <p:grpSpPr bwMode="auto">
          <a:xfrm>
            <a:off x="148164" y="4479068"/>
            <a:ext cx="2982396" cy="523220"/>
            <a:chOff x="611665" y="4743434"/>
            <a:chExt cx="2982518" cy="523218"/>
          </a:xfrm>
        </p:grpSpPr>
        <p:sp>
          <p:nvSpPr>
            <p:cNvPr id="29713" name="Rectangle 9"/>
            <p:cNvSpPr>
              <a:spLocks noChangeAspect="1" noChangeArrowheads="1"/>
            </p:cNvSpPr>
            <p:nvPr/>
          </p:nvSpPr>
          <p:spPr bwMode="auto">
            <a:xfrm>
              <a:off x="3211579" y="4777840"/>
              <a:ext cx="382604" cy="382586"/>
            </a:xfrm>
            <a:prstGeom prst="rect">
              <a:avLst/>
            </a:prstGeom>
            <a:solidFill>
              <a:srgbClr val="0000FF">
                <a:alpha val="27058"/>
              </a:srgbClr>
            </a:solidFill>
            <a:ln w="9525">
              <a:noFill/>
              <a:miter lim="800000"/>
              <a:headEnd/>
              <a:tailEnd/>
            </a:ln>
          </p:spPr>
          <p:txBody>
            <a:bodyPr anchor="ctr">
              <a:prstTxWarp prst="textNoShape">
                <a:avLst/>
              </a:prstTxWarp>
              <a:spAutoFit/>
            </a:bodyPr>
            <a:lstStyle/>
            <a:p>
              <a:endParaRPr lang="en-US"/>
            </a:p>
          </p:txBody>
        </p:sp>
        <p:sp>
          <p:nvSpPr>
            <p:cNvPr id="46" name="Rectangle 46"/>
            <p:cNvSpPr>
              <a:spLocks noChangeArrowheads="1"/>
            </p:cNvSpPr>
            <p:nvPr/>
          </p:nvSpPr>
          <p:spPr bwMode="auto">
            <a:xfrm>
              <a:off x="611665" y="4743434"/>
              <a:ext cx="1756908" cy="523218"/>
            </a:xfrm>
            <a:prstGeom prst="rect">
              <a:avLst/>
            </a:prstGeom>
            <a:solidFill>
              <a:srgbClr val="0000FF">
                <a:alpha val="25000"/>
              </a:srgbClr>
            </a:solidFill>
            <a:ln w="9525">
              <a:solidFill>
                <a:srgbClr val="0000FF"/>
              </a:solidFill>
              <a:miter lim="800000"/>
              <a:headEnd/>
              <a:tailEnd/>
            </a:ln>
          </p:spPr>
          <p:txBody>
            <a:bodyPr wrap="square">
              <a:prstTxWarp prst="textNoShape">
                <a:avLst/>
              </a:prstTxWarp>
              <a:spAutoFit/>
            </a:bodyPr>
            <a:lstStyle/>
            <a:p>
              <a:pPr>
                <a:defRPr/>
              </a:pPr>
              <a:r>
                <a:rPr lang="en-US" sz="1400" dirty="0">
                  <a:solidFill>
                    <a:srgbClr val="FF051D"/>
                  </a:solidFill>
                  <a:effectLst>
                    <a:outerShdw blurRad="38100" dist="38100" dir="2700000" algn="tl">
                      <a:srgbClr val="000000"/>
                    </a:outerShdw>
                  </a:effectLst>
                  <a:latin typeface="Calibri"/>
                  <a:cs typeface="Calibri"/>
                </a:rPr>
                <a:t>C</a:t>
              </a:r>
              <a:r>
                <a:rPr lang="en-US" sz="1400" dirty="0" smtClean="0">
                  <a:solidFill>
                    <a:srgbClr val="FF051D"/>
                  </a:solidFill>
                  <a:effectLst>
                    <a:outerShdw blurRad="38100" dist="38100" dir="2700000" algn="tl">
                      <a:srgbClr val="000000"/>
                    </a:outerShdw>
                  </a:effectLst>
                  <a:latin typeface="Calibri"/>
                  <a:cs typeface="Calibri"/>
                </a:rPr>
                <a:t>12-11-111: </a:t>
              </a:r>
              <a:r>
                <a:rPr lang="en-US" sz="1400" b="1" dirty="0" smtClean="0">
                  <a:latin typeface="Calibri"/>
                  <a:cs typeface="Calibri"/>
                </a:rPr>
                <a:t>π</a:t>
              </a:r>
              <a:r>
                <a:rPr lang="en-US" sz="1400" b="1" baseline="30000" dirty="0" smtClean="0">
                  <a:latin typeface="Calibri"/>
                  <a:cs typeface="Calibri"/>
                </a:rPr>
                <a:t>+</a:t>
              </a:r>
              <a:r>
                <a:rPr lang="en-US" sz="1400" b="1" dirty="0" smtClean="0">
                  <a:latin typeface="Calibri"/>
                  <a:cs typeface="Calibri"/>
                </a:rPr>
                <a:t>,π</a:t>
              </a:r>
              <a:r>
                <a:rPr lang="en-US" sz="1400" b="1" baseline="30000" dirty="0" smtClean="0">
                  <a:latin typeface="Calibri"/>
                  <a:cs typeface="Calibri"/>
                </a:rPr>
                <a:t>-</a:t>
              </a:r>
              <a:r>
                <a:rPr lang="en-US" sz="1400" b="1" dirty="0" smtClean="0">
                  <a:latin typeface="Calibri"/>
                  <a:cs typeface="Calibri"/>
                </a:rPr>
                <a:t>,π</a:t>
              </a:r>
              <a:r>
                <a:rPr lang="en-US" sz="1400" b="1" baseline="30000" dirty="0" smtClean="0">
                  <a:latin typeface="Calibri"/>
                  <a:cs typeface="Calibri"/>
                </a:rPr>
                <a:t>0</a:t>
              </a:r>
              <a:r>
                <a:rPr lang="en-US" sz="1400" b="1" dirty="0" smtClean="0">
                  <a:latin typeface="Calibri"/>
                  <a:cs typeface="Calibri"/>
                </a:rPr>
                <a:t> </a:t>
              </a:r>
            </a:p>
            <a:p>
              <a:pPr>
                <a:defRPr/>
              </a:pPr>
              <a:r>
                <a:rPr lang="en-US" sz="1400" dirty="0" smtClean="0">
                  <a:solidFill>
                    <a:srgbClr val="FF051D"/>
                  </a:solidFill>
                  <a:effectLst>
                    <a:outerShdw blurRad="38100" dist="38100" dir="2700000" algn="tl">
                      <a:srgbClr val="000000"/>
                    </a:outerShdw>
                  </a:effectLst>
                  <a:latin typeface="Calibri"/>
                  <a:cs typeface="Calibri"/>
                </a:rPr>
                <a:t> 	            </a:t>
              </a:r>
              <a:r>
                <a:rPr lang="en-US" sz="1400" b="1" dirty="0" smtClean="0">
                  <a:latin typeface="Calibri"/>
                  <a:cs typeface="Calibri"/>
                </a:rPr>
                <a:t>K</a:t>
              </a:r>
              <a:r>
                <a:rPr lang="en-US" sz="1400" b="1" baseline="30000" dirty="0" smtClean="0">
                  <a:latin typeface="Calibri"/>
                  <a:cs typeface="Calibri"/>
                </a:rPr>
                <a:t>+</a:t>
              </a:r>
              <a:r>
                <a:rPr lang="en-US" sz="1400" b="1" dirty="0" smtClean="0">
                  <a:latin typeface="Calibri"/>
                  <a:cs typeface="Calibri"/>
                </a:rPr>
                <a:t>, K</a:t>
              </a:r>
              <a:r>
                <a:rPr lang="en-US" sz="1600" b="1" baseline="30000" dirty="0" smtClean="0">
                  <a:latin typeface="Calibri"/>
                  <a:cs typeface="Calibri"/>
                </a:rPr>
                <a:t>-</a:t>
              </a:r>
              <a:endParaRPr lang="en-US" sz="1600" baseline="30000" dirty="0" smtClean="0">
                <a:latin typeface="Calibri"/>
                <a:cs typeface="Calibri"/>
              </a:endParaRPr>
            </a:p>
          </p:txBody>
        </p:sp>
      </p:grpSp>
      <p:sp>
        <p:nvSpPr>
          <p:cNvPr id="29710" name="TextBox 31"/>
          <p:cNvSpPr txBox="1">
            <a:spLocks noChangeArrowheads="1"/>
          </p:cNvSpPr>
          <p:nvPr/>
        </p:nvSpPr>
        <p:spPr bwMode="auto">
          <a:xfrm rot="-5400000">
            <a:off x="1280983" y="3807081"/>
            <a:ext cx="2087562" cy="307975"/>
          </a:xfrm>
          <a:prstGeom prst="rect">
            <a:avLst/>
          </a:prstGeom>
          <a:noFill/>
          <a:ln w="9525">
            <a:solidFill>
              <a:schemeClr val="tx1"/>
            </a:solidFill>
            <a:miter lim="800000"/>
            <a:headEnd/>
            <a:tailEnd/>
          </a:ln>
        </p:spPr>
        <p:txBody>
          <a:bodyPr wrap="none">
            <a:prstTxWarp prst="textNoShape">
              <a:avLst/>
            </a:prstTxWarp>
            <a:spAutoFit/>
          </a:bodyPr>
          <a:lstStyle/>
          <a:p>
            <a:r>
              <a:rPr lang="en-US" sz="1400" dirty="0"/>
              <a:t>Nucleon polarization</a:t>
            </a:r>
          </a:p>
        </p:txBody>
      </p:sp>
      <p:sp>
        <p:nvSpPr>
          <p:cNvPr id="29711" name="TextBox 32"/>
          <p:cNvSpPr txBox="1">
            <a:spLocks noChangeArrowheads="1"/>
          </p:cNvSpPr>
          <p:nvPr/>
        </p:nvSpPr>
        <p:spPr bwMode="auto">
          <a:xfrm>
            <a:off x="3524249" y="2227779"/>
            <a:ext cx="2022475" cy="307975"/>
          </a:xfrm>
          <a:prstGeom prst="rect">
            <a:avLst/>
          </a:prstGeom>
          <a:noFill/>
          <a:ln w="9525">
            <a:solidFill>
              <a:schemeClr val="tx1"/>
            </a:solidFill>
            <a:miter lim="800000"/>
            <a:headEnd/>
            <a:tailEnd/>
          </a:ln>
        </p:spPr>
        <p:txBody>
          <a:bodyPr wrap="square">
            <a:prstTxWarp prst="textNoShape">
              <a:avLst/>
            </a:prstTxWarp>
            <a:spAutoFit/>
          </a:bodyPr>
          <a:lstStyle/>
          <a:p>
            <a:r>
              <a:rPr lang="en-US" sz="1400" dirty="0"/>
              <a:t>Quark spin polarization</a:t>
            </a:r>
          </a:p>
        </p:txBody>
      </p:sp>
      <p:sp>
        <p:nvSpPr>
          <p:cNvPr id="45" name="Rectangle 46"/>
          <p:cNvSpPr>
            <a:spLocks noChangeArrowheads="1"/>
          </p:cNvSpPr>
          <p:nvPr/>
        </p:nvSpPr>
        <p:spPr bwMode="auto">
          <a:xfrm>
            <a:off x="6325858" y="3045125"/>
            <a:ext cx="2047189" cy="523220"/>
          </a:xfrm>
          <a:prstGeom prst="rect">
            <a:avLst/>
          </a:prstGeom>
          <a:solidFill>
            <a:srgbClr val="FF0000">
              <a:alpha val="25000"/>
            </a:srgbClr>
          </a:solidFill>
          <a:ln w="9525">
            <a:solidFill>
              <a:srgbClr val="FF0000"/>
            </a:solidFill>
            <a:miter lim="800000"/>
            <a:headEnd/>
            <a:tailEnd/>
          </a:ln>
        </p:spPr>
        <p:txBody>
          <a:bodyPr wrap="square">
            <a:prstTxWarp prst="textNoShape">
              <a:avLst/>
            </a:prstTxWarp>
            <a:spAutoFit/>
          </a:bodyPr>
          <a:lstStyle/>
          <a:p>
            <a:pPr>
              <a:defRPr/>
            </a:pPr>
            <a:r>
              <a:rPr lang="en-US" sz="1400" dirty="0" smtClean="0">
                <a:solidFill>
                  <a:srgbClr val="FF051D"/>
                </a:solidFill>
                <a:effectLst>
                  <a:outerShdw blurRad="38100" dist="38100" dir="2700000" algn="tl">
                    <a:srgbClr val="000000"/>
                  </a:outerShdw>
                </a:effectLst>
                <a:latin typeface="Calibri"/>
                <a:cs typeface="Calibri"/>
              </a:rPr>
              <a:t>E12-09-017: </a:t>
            </a:r>
            <a:r>
              <a:rPr lang="en-US" sz="1400" dirty="0" smtClean="0">
                <a:solidFill>
                  <a:srgbClr val="231DFD"/>
                </a:solidFill>
                <a:latin typeface="Calibri"/>
                <a:cs typeface="Calibri"/>
              </a:rPr>
              <a:t> </a:t>
            </a:r>
            <a:r>
              <a:rPr lang="en-US" sz="1400" b="1" dirty="0" smtClean="0">
                <a:latin typeface="Calibri"/>
                <a:cs typeface="Calibri"/>
              </a:rPr>
              <a:t>π</a:t>
            </a:r>
            <a:r>
              <a:rPr lang="en-US" sz="1400" b="1" baseline="30000" dirty="0" smtClean="0">
                <a:latin typeface="Calibri"/>
                <a:cs typeface="Calibri"/>
              </a:rPr>
              <a:t>+</a:t>
            </a:r>
            <a:r>
              <a:rPr lang="en-US" sz="1400" b="1" dirty="0" smtClean="0">
                <a:latin typeface="Calibri"/>
                <a:cs typeface="Calibri"/>
              </a:rPr>
              <a:t>,π</a:t>
            </a:r>
            <a:r>
              <a:rPr lang="en-US" sz="1400" b="1" baseline="30000" dirty="0" smtClean="0">
                <a:latin typeface="Calibri"/>
                <a:cs typeface="Calibri"/>
              </a:rPr>
              <a:t>-</a:t>
            </a:r>
            <a:r>
              <a:rPr lang="en-US" sz="1400" b="1" dirty="0" smtClean="0">
                <a:latin typeface="Calibri"/>
                <a:cs typeface="Calibri"/>
              </a:rPr>
              <a:t>, K</a:t>
            </a:r>
            <a:r>
              <a:rPr lang="en-US" sz="1400" b="1" baseline="30000" dirty="0" smtClean="0">
                <a:latin typeface="Calibri"/>
                <a:cs typeface="Calibri"/>
              </a:rPr>
              <a:t>+</a:t>
            </a:r>
            <a:r>
              <a:rPr lang="en-US" sz="1400" b="1" dirty="0" smtClean="0">
                <a:latin typeface="Calibri"/>
                <a:cs typeface="Calibri"/>
              </a:rPr>
              <a:t>,K</a:t>
            </a:r>
            <a:r>
              <a:rPr lang="en-US" sz="1400" b="1" baseline="30000" dirty="0" smtClean="0">
                <a:latin typeface="Calibri"/>
                <a:cs typeface="Calibri"/>
              </a:rPr>
              <a:t>-</a:t>
            </a:r>
            <a:r>
              <a:rPr lang="en-US" sz="1400" b="1" dirty="0" smtClean="0">
                <a:latin typeface="Calibri"/>
                <a:cs typeface="Calibri"/>
              </a:rPr>
              <a:t> </a:t>
            </a:r>
            <a:r>
              <a:rPr lang="en-US" sz="1400" dirty="0" smtClean="0">
                <a:latin typeface="Calibri"/>
                <a:cs typeface="Calibri"/>
              </a:rPr>
              <a:t> </a:t>
            </a:r>
          </a:p>
          <a:p>
            <a:pPr>
              <a:defRPr/>
            </a:pPr>
            <a:r>
              <a:rPr lang="en-US" sz="1400" dirty="0" smtClean="0">
                <a:solidFill>
                  <a:srgbClr val="FF0000"/>
                </a:solidFill>
                <a:effectLst>
                  <a:outerShdw blurRad="38100" dist="38100" dir="2700000">
                    <a:srgbClr val="000000"/>
                  </a:outerShdw>
                </a:effectLst>
                <a:latin typeface="Calibri"/>
                <a:cs typeface="Calibri"/>
              </a:rPr>
              <a:t>C12-11-102: </a:t>
            </a:r>
            <a:r>
              <a:rPr lang="en-US" sz="1400" b="1" dirty="0" smtClean="0">
                <a:latin typeface="Calibri"/>
                <a:cs typeface="Calibri"/>
              </a:rPr>
              <a:t>π</a:t>
            </a:r>
            <a:r>
              <a:rPr lang="en-US" sz="1400" b="1" baseline="30000" dirty="0" smtClean="0">
                <a:latin typeface="Calibri"/>
                <a:cs typeface="Calibri"/>
              </a:rPr>
              <a:t>0</a:t>
            </a:r>
            <a:r>
              <a:rPr lang="en-US" sz="1400" b="1" dirty="0" smtClean="0">
                <a:latin typeface="Calibri"/>
                <a:cs typeface="Calibri"/>
              </a:rPr>
              <a:t> </a:t>
            </a:r>
            <a:endParaRPr lang="en-US" sz="1400" baseline="30000" dirty="0">
              <a:latin typeface="Calibri"/>
              <a:cs typeface="Calibri"/>
            </a:endParaRPr>
          </a:p>
        </p:txBody>
      </p:sp>
      <p:sp>
        <p:nvSpPr>
          <p:cNvPr id="48" name="TextBox 47"/>
          <p:cNvSpPr txBox="1"/>
          <p:nvPr/>
        </p:nvSpPr>
        <p:spPr>
          <a:xfrm>
            <a:off x="8449248" y="3023721"/>
            <a:ext cx="615010" cy="523220"/>
          </a:xfrm>
          <a:prstGeom prst="rect">
            <a:avLst/>
          </a:prstGeom>
          <a:solidFill>
            <a:srgbClr val="FFFF00">
              <a:alpha val="25000"/>
            </a:srgbClr>
          </a:solidFill>
          <a:ln>
            <a:solidFill>
              <a:srgbClr val="000000"/>
            </a:solidFill>
          </a:ln>
        </p:spPr>
        <p:txBody>
          <a:bodyPr wrap="none" rtlCol="0">
            <a:spAutoFit/>
          </a:bodyPr>
          <a:lstStyle/>
          <a:p>
            <a:r>
              <a:rPr lang="en-US" sz="1400" dirty="0" smtClean="0">
                <a:latin typeface="Calibri"/>
                <a:cs typeface="Calibri"/>
              </a:rPr>
              <a:t>HMS </a:t>
            </a:r>
          </a:p>
          <a:p>
            <a:r>
              <a:rPr lang="en-US" sz="1400" dirty="0" smtClean="0">
                <a:latin typeface="Calibri"/>
                <a:cs typeface="Calibri"/>
              </a:rPr>
              <a:t>SHMS</a:t>
            </a:r>
            <a:endParaRPr lang="en-US" sz="1400" dirty="0">
              <a:latin typeface="Calibri"/>
              <a:cs typeface="Calibri"/>
            </a:endParaRPr>
          </a:p>
        </p:txBody>
      </p:sp>
      <p:sp>
        <p:nvSpPr>
          <p:cNvPr id="49" name="TextBox 48"/>
          <p:cNvSpPr txBox="1"/>
          <p:nvPr/>
        </p:nvSpPr>
        <p:spPr>
          <a:xfrm>
            <a:off x="236538" y="5162063"/>
            <a:ext cx="1480216" cy="338554"/>
          </a:xfrm>
          <a:prstGeom prst="rect">
            <a:avLst/>
          </a:prstGeom>
          <a:solidFill>
            <a:srgbClr val="CCFFCC"/>
          </a:solidFill>
          <a:ln>
            <a:solidFill>
              <a:srgbClr val="0000FF"/>
            </a:solidFill>
          </a:ln>
        </p:spPr>
        <p:txBody>
          <a:bodyPr wrap="square" rtlCol="0">
            <a:spAutoFit/>
          </a:bodyPr>
          <a:lstStyle/>
          <a:p>
            <a:r>
              <a:rPr lang="en-US" sz="1600" dirty="0" smtClean="0"/>
              <a:t>H</a:t>
            </a:r>
            <a:r>
              <a:rPr lang="en-US" sz="1600" baseline="-25000" dirty="0" smtClean="0"/>
              <a:t>2</a:t>
            </a:r>
            <a:r>
              <a:rPr lang="en-US" sz="1600" dirty="0" smtClean="0"/>
              <a:t>, NH</a:t>
            </a:r>
            <a:r>
              <a:rPr lang="en-US" sz="1600" baseline="-25000" dirty="0" smtClean="0"/>
              <a:t>3</a:t>
            </a:r>
            <a:r>
              <a:rPr lang="en-US" sz="1600" dirty="0" smtClean="0"/>
              <a:t>, HD</a:t>
            </a:r>
            <a:endParaRPr lang="en-US" sz="1600" dirty="0"/>
          </a:p>
        </p:txBody>
      </p:sp>
      <p:sp>
        <p:nvSpPr>
          <p:cNvPr id="58" name="TextBox 57"/>
          <p:cNvSpPr txBox="1"/>
          <p:nvPr/>
        </p:nvSpPr>
        <p:spPr>
          <a:xfrm>
            <a:off x="1602453" y="5730673"/>
            <a:ext cx="6519734" cy="369332"/>
          </a:xfrm>
          <a:prstGeom prst="rect">
            <a:avLst/>
          </a:prstGeom>
          <a:solidFill>
            <a:schemeClr val="accent1"/>
          </a:solidFill>
          <a:ln>
            <a:solidFill>
              <a:srgbClr val="000000"/>
            </a:solidFill>
          </a:ln>
        </p:spPr>
        <p:txBody>
          <a:bodyPr wrap="none" rtlCol="0">
            <a:spAutoFit/>
          </a:bodyPr>
          <a:lstStyle/>
          <a:p>
            <a:r>
              <a:rPr lang="en-US" dirty="0" smtClean="0"/>
              <a:t>The TMD program will map the 4D phase space in Q</a:t>
            </a:r>
            <a:r>
              <a:rPr lang="en-US" baseline="30000" dirty="0" smtClean="0"/>
              <a:t>2</a:t>
            </a:r>
            <a:r>
              <a:rPr lang="en-US" dirty="0" smtClean="0"/>
              <a:t>, </a:t>
            </a:r>
            <a:r>
              <a:rPr lang="en-US" dirty="0" err="1" smtClean="0"/>
              <a:t>x</a:t>
            </a:r>
            <a:r>
              <a:rPr lang="en-US" dirty="0" smtClean="0"/>
              <a:t>, </a:t>
            </a:r>
            <a:r>
              <a:rPr lang="en-US" dirty="0" err="1" smtClean="0"/>
              <a:t>z</a:t>
            </a:r>
            <a:r>
              <a:rPr lang="en-US" dirty="0" smtClean="0"/>
              <a:t>, P</a:t>
            </a:r>
            <a:r>
              <a:rPr lang="en-US" baseline="-25000" dirty="0" smtClean="0"/>
              <a:t>T</a:t>
            </a:r>
            <a:r>
              <a:rPr lang="en-US" dirty="0" smtClean="0"/>
              <a:t>  </a:t>
            </a:r>
            <a:endParaRPr lang="en-US" dirty="0"/>
          </a:p>
        </p:txBody>
      </p:sp>
      <p:grpSp>
        <p:nvGrpSpPr>
          <p:cNvPr id="5" name="Group 59"/>
          <p:cNvGrpSpPr/>
          <p:nvPr/>
        </p:nvGrpSpPr>
        <p:grpSpPr>
          <a:xfrm>
            <a:off x="384429" y="2001402"/>
            <a:ext cx="1044427" cy="822625"/>
            <a:chOff x="384429" y="1927742"/>
            <a:chExt cx="1044427" cy="822625"/>
          </a:xfrm>
        </p:grpSpPr>
        <p:sp>
          <p:nvSpPr>
            <p:cNvPr id="47" name="TextBox 46"/>
            <p:cNvSpPr txBox="1"/>
            <p:nvPr/>
          </p:nvSpPr>
          <p:spPr>
            <a:xfrm>
              <a:off x="384429" y="1927742"/>
              <a:ext cx="1044427" cy="369332"/>
            </a:xfrm>
            <a:prstGeom prst="rect">
              <a:avLst/>
            </a:prstGeom>
            <a:solidFill>
              <a:srgbClr val="CCFFCC"/>
            </a:solidFill>
            <a:ln>
              <a:solidFill>
                <a:schemeClr val="tx1"/>
              </a:solidFill>
            </a:ln>
          </p:spPr>
          <p:txBody>
            <a:bodyPr wrap="none" rtlCol="0">
              <a:spAutoFit/>
            </a:bodyPr>
            <a:lstStyle/>
            <a:p>
              <a:r>
                <a:rPr lang="en-US" dirty="0" smtClean="0"/>
                <a:t>CLAS12</a:t>
              </a:r>
              <a:endParaRPr lang="en-US" dirty="0"/>
            </a:p>
          </p:txBody>
        </p:sp>
        <p:cxnSp>
          <p:nvCxnSpPr>
            <p:cNvPr id="55" name="Straight Arrow Connector 54"/>
            <p:cNvCxnSpPr/>
            <p:nvPr/>
          </p:nvCxnSpPr>
          <p:spPr bwMode="auto">
            <a:xfrm rot="5400000">
              <a:off x="701136" y="2543358"/>
              <a:ext cx="412516" cy="1501"/>
            </a:xfrm>
            <a:prstGeom prst="straightConnector1">
              <a:avLst/>
            </a:prstGeom>
            <a:noFill/>
            <a:ln w="38100" cap="flat" cmpd="dbl" algn="ctr">
              <a:solidFill>
                <a:srgbClr val="FF0000"/>
              </a:solidFill>
              <a:prstDash val="solid"/>
              <a:round/>
              <a:headEnd type="none" w="med" len="med"/>
              <a:tailEnd type="arrow" w="med" len="med"/>
            </a:ln>
            <a:effectLst/>
          </p:spPr>
        </p:cxnSp>
      </p:grpSp>
      <p:grpSp>
        <p:nvGrpSpPr>
          <p:cNvPr id="7" name="Group 60"/>
          <p:cNvGrpSpPr/>
          <p:nvPr/>
        </p:nvGrpSpPr>
        <p:grpSpPr>
          <a:xfrm>
            <a:off x="6460802" y="1952299"/>
            <a:ext cx="1656090" cy="860726"/>
            <a:chOff x="6721584" y="1982779"/>
            <a:chExt cx="1656090" cy="860726"/>
          </a:xfrm>
        </p:grpSpPr>
        <p:grpSp>
          <p:nvGrpSpPr>
            <p:cNvPr id="8" name="Group 58"/>
            <p:cNvGrpSpPr/>
            <p:nvPr/>
          </p:nvGrpSpPr>
          <p:grpSpPr>
            <a:xfrm>
              <a:off x="6721584" y="1982779"/>
              <a:ext cx="1656090" cy="369332"/>
              <a:chOff x="6512130" y="2533134"/>
              <a:chExt cx="1656090" cy="369332"/>
            </a:xfrm>
          </p:grpSpPr>
          <p:sp>
            <p:nvSpPr>
              <p:cNvPr id="44" name="TextBox 43"/>
              <p:cNvSpPr txBox="1"/>
              <p:nvPr/>
            </p:nvSpPr>
            <p:spPr>
              <a:xfrm>
                <a:off x="6512130" y="2533134"/>
                <a:ext cx="813143" cy="369332"/>
              </a:xfrm>
              <a:prstGeom prst="rect">
                <a:avLst/>
              </a:prstGeom>
              <a:solidFill>
                <a:srgbClr val="FFFF00">
                  <a:alpha val="25000"/>
                </a:srgbClr>
              </a:solidFill>
              <a:ln>
                <a:solidFill>
                  <a:schemeClr val="tx1"/>
                </a:solidFill>
              </a:ln>
            </p:spPr>
            <p:txBody>
              <a:bodyPr wrap="none" rtlCol="0">
                <a:spAutoFit/>
              </a:bodyPr>
              <a:lstStyle/>
              <a:p>
                <a:r>
                  <a:rPr lang="en-US" dirty="0" smtClean="0"/>
                  <a:t>Hall C</a:t>
                </a:r>
                <a:endParaRPr lang="en-US" dirty="0"/>
              </a:p>
            </p:txBody>
          </p:sp>
          <p:sp>
            <p:nvSpPr>
              <p:cNvPr id="57" name="TextBox 56"/>
              <p:cNvSpPr txBox="1"/>
              <p:nvPr/>
            </p:nvSpPr>
            <p:spPr>
              <a:xfrm>
                <a:off x="7380825" y="2533134"/>
                <a:ext cx="787395" cy="369332"/>
              </a:xfrm>
              <a:prstGeom prst="rect">
                <a:avLst/>
              </a:prstGeom>
              <a:solidFill>
                <a:srgbClr val="BAFFFD">
                  <a:alpha val="50000"/>
                </a:srgbClr>
              </a:solidFill>
              <a:ln>
                <a:solidFill>
                  <a:schemeClr val="tx1"/>
                </a:solidFill>
              </a:ln>
            </p:spPr>
            <p:txBody>
              <a:bodyPr wrap="none" rtlCol="0">
                <a:spAutoFit/>
              </a:bodyPr>
              <a:lstStyle/>
              <a:p>
                <a:r>
                  <a:rPr lang="en-US" dirty="0" smtClean="0"/>
                  <a:t>Hall A</a:t>
                </a:r>
                <a:endParaRPr lang="en-US" dirty="0"/>
              </a:p>
            </p:txBody>
          </p:sp>
        </p:grpSp>
        <p:cxnSp>
          <p:nvCxnSpPr>
            <p:cNvPr id="59" name="Straight Arrow Connector 58"/>
            <p:cNvCxnSpPr/>
            <p:nvPr/>
          </p:nvCxnSpPr>
          <p:spPr bwMode="auto">
            <a:xfrm rot="5400000">
              <a:off x="7398172" y="2636496"/>
              <a:ext cx="412516" cy="1501"/>
            </a:xfrm>
            <a:prstGeom prst="straightConnector1">
              <a:avLst/>
            </a:prstGeom>
            <a:noFill/>
            <a:ln w="38100" cap="flat" cmpd="dbl" algn="ctr">
              <a:solidFill>
                <a:srgbClr val="FF0000"/>
              </a:solidFill>
              <a:prstDash val="solid"/>
              <a:round/>
              <a:headEnd type="none" w="med" len="med"/>
              <a:tailEnd type="arrow" w="med" len="med"/>
            </a:ln>
            <a:effectLst/>
          </p:spPr>
        </p:cxnSp>
      </p:grpSp>
      <p:grpSp>
        <p:nvGrpSpPr>
          <p:cNvPr id="9" name="Group 2"/>
          <p:cNvGrpSpPr/>
          <p:nvPr/>
        </p:nvGrpSpPr>
        <p:grpSpPr>
          <a:xfrm>
            <a:off x="6399395" y="4542516"/>
            <a:ext cx="2645800" cy="909894"/>
            <a:chOff x="6399395" y="4542516"/>
            <a:chExt cx="2645800" cy="909894"/>
          </a:xfrm>
        </p:grpSpPr>
        <p:sp>
          <p:nvSpPr>
            <p:cNvPr id="52" name="TextBox 51"/>
            <p:cNvSpPr txBox="1"/>
            <p:nvPr/>
          </p:nvSpPr>
          <p:spPr>
            <a:xfrm>
              <a:off x="7280722" y="5110986"/>
              <a:ext cx="557097" cy="338554"/>
            </a:xfrm>
            <a:prstGeom prst="rect">
              <a:avLst/>
            </a:prstGeom>
            <a:solidFill>
              <a:srgbClr val="BAFFFD">
                <a:alpha val="50000"/>
              </a:srgbClr>
            </a:solidFill>
            <a:ln>
              <a:solidFill>
                <a:schemeClr val="tx1"/>
              </a:solidFill>
            </a:ln>
          </p:spPr>
          <p:txBody>
            <a:bodyPr wrap="none" rtlCol="0">
              <a:spAutoFit/>
            </a:bodyPr>
            <a:lstStyle/>
            <a:p>
              <a:r>
                <a:rPr lang="en-US" sz="1600" dirty="0" smtClean="0"/>
                <a:t>NH</a:t>
              </a:r>
              <a:r>
                <a:rPr lang="en-US" sz="1600" baseline="-25000" dirty="0" smtClean="0"/>
                <a:t>3</a:t>
              </a:r>
              <a:endParaRPr lang="en-US" sz="1600" baseline="-25000" dirty="0"/>
            </a:p>
          </p:txBody>
        </p:sp>
        <p:sp>
          <p:nvSpPr>
            <p:cNvPr id="62" name="TextBox 61"/>
            <p:cNvSpPr txBox="1"/>
            <p:nvPr/>
          </p:nvSpPr>
          <p:spPr>
            <a:xfrm>
              <a:off x="6788282" y="5113856"/>
              <a:ext cx="408919" cy="338554"/>
            </a:xfrm>
            <a:prstGeom prst="rect">
              <a:avLst/>
            </a:prstGeom>
            <a:solidFill>
              <a:srgbClr val="FFFF00">
                <a:alpha val="25000"/>
              </a:srgbClr>
            </a:solidFill>
            <a:ln>
              <a:solidFill>
                <a:srgbClr val="000000"/>
              </a:solidFill>
            </a:ln>
          </p:spPr>
          <p:txBody>
            <a:bodyPr wrap="none" rtlCol="0">
              <a:spAutoFit/>
            </a:bodyPr>
            <a:lstStyle/>
            <a:p>
              <a:r>
                <a:rPr lang="en-US" sz="1600" dirty="0" smtClean="0"/>
                <a:t>H</a:t>
              </a:r>
              <a:r>
                <a:rPr lang="en-US" sz="1600" baseline="-25000" dirty="0" smtClean="0"/>
                <a:t>2</a:t>
              </a:r>
              <a:endParaRPr lang="en-US" sz="1600" baseline="-25000" dirty="0"/>
            </a:p>
          </p:txBody>
        </p:sp>
        <p:grpSp>
          <p:nvGrpSpPr>
            <p:cNvPr id="10" name="Group 1"/>
            <p:cNvGrpSpPr/>
            <p:nvPr/>
          </p:nvGrpSpPr>
          <p:grpSpPr>
            <a:xfrm>
              <a:off x="6399395" y="4542516"/>
              <a:ext cx="2645800" cy="326869"/>
              <a:chOff x="6399395" y="4542516"/>
              <a:chExt cx="2645800" cy="326869"/>
            </a:xfrm>
          </p:grpSpPr>
          <p:sp>
            <p:nvSpPr>
              <p:cNvPr id="37" name="Rectangle 39"/>
              <p:cNvSpPr>
                <a:spLocks noChangeArrowheads="1"/>
              </p:cNvSpPr>
              <p:nvPr/>
            </p:nvSpPr>
            <p:spPr bwMode="auto">
              <a:xfrm>
                <a:off x="6399395" y="4561608"/>
                <a:ext cx="1652580" cy="307777"/>
              </a:xfrm>
              <a:prstGeom prst="rect">
                <a:avLst/>
              </a:prstGeom>
              <a:solidFill>
                <a:srgbClr val="0000FF">
                  <a:alpha val="25000"/>
                </a:srgbClr>
              </a:solidFill>
              <a:ln w="9525">
                <a:solidFill>
                  <a:srgbClr val="0000FF"/>
                </a:solidFill>
                <a:miter lim="800000"/>
                <a:headEnd/>
                <a:tailEnd/>
              </a:ln>
            </p:spPr>
            <p:txBody>
              <a:bodyPr wrap="square">
                <a:prstTxWarp prst="textNoShape">
                  <a:avLst/>
                </a:prstTxWarp>
                <a:spAutoFit/>
              </a:bodyPr>
              <a:lstStyle/>
              <a:p>
                <a:pPr>
                  <a:defRPr/>
                </a:pPr>
                <a:r>
                  <a:rPr lang="en-US" sz="1400" dirty="0" smtClean="0">
                    <a:solidFill>
                      <a:srgbClr val="FF0000"/>
                    </a:solidFill>
                    <a:effectLst>
                      <a:outerShdw blurRad="38100" dist="38100" dir="2700000">
                        <a:srgbClr val="000000"/>
                      </a:outerShdw>
                    </a:effectLst>
                    <a:latin typeface="Calibri"/>
                    <a:cs typeface="Calibri"/>
                  </a:rPr>
                  <a:t>E12-11-108: </a:t>
                </a:r>
                <a:r>
                  <a:rPr lang="en-US" sz="1400" b="1" dirty="0" smtClean="0">
                    <a:latin typeface="Calibri"/>
                    <a:cs typeface="Calibri"/>
                  </a:rPr>
                  <a:t>π</a:t>
                </a:r>
                <a:r>
                  <a:rPr lang="en-US" sz="1400" b="1" baseline="30000" dirty="0" smtClean="0">
                    <a:latin typeface="Calibri"/>
                    <a:cs typeface="Calibri"/>
                  </a:rPr>
                  <a:t>+</a:t>
                </a:r>
                <a:r>
                  <a:rPr lang="en-US" sz="1400" b="1" dirty="0" smtClean="0">
                    <a:latin typeface="Calibri"/>
                    <a:cs typeface="Calibri"/>
                  </a:rPr>
                  <a:t>,π</a:t>
                </a:r>
                <a:r>
                  <a:rPr lang="en-US" sz="1400" b="1" baseline="30000" dirty="0" smtClean="0">
                    <a:latin typeface="Calibri"/>
                    <a:cs typeface="Calibri"/>
                  </a:rPr>
                  <a:t>-  </a:t>
                </a:r>
                <a:endParaRPr lang="en-US" sz="1400" dirty="0" smtClean="0">
                  <a:solidFill>
                    <a:srgbClr val="FF0000"/>
                  </a:solidFill>
                  <a:effectLst>
                    <a:outerShdw blurRad="38100" dist="38100" dir="2700000">
                      <a:srgbClr val="000000"/>
                    </a:outerShdw>
                  </a:effectLst>
                  <a:latin typeface="Calibri"/>
                  <a:cs typeface="Calibri"/>
                </a:endParaRPr>
              </a:p>
            </p:txBody>
          </p:sp>
          <p:sp>
            <p:nvSpPr>
              <p:cNvPr id="40" name="TextBox 39"/>
              <p:cNvSpPr txBox="1"/>
              <p:nvPr/>
            </p:nvSpPr>
            <p:spPr>
              <a:xfrm>
                <a:off x="8427994" y="4542516"/>
                <a:ext cx="617201" cy="307777"/>
              </a:xfrm>
              <a:prstGeom prst="rect">
                <a:avLst/>
              </a:prstGeom>
              <a:solidFill>
                <a:srgbClr val="BAFFFD">
                  <a:alpha val="50000"/>
                </a:srgbClr>
              </a:solidFill>
              <a:ln>
                <a:solidFill>
                  <a:srgbClr val="000000"/>
                </a:solidFill>
              </a:ln>
            </p:spPr>
            <p:txBody>
              <a:bodyPr wrap="none" rtlCol="0">
                <a:spAutoFit/>
              </a:bodyPr>
              <a:lstStyle/>
              <a:p>
                <a:r>
                  <a:rPr lang="en-US" sz="1400" dirty="0" smtClean="0">
                    <a:latin typeface="Calibri"/>
                    <a:cs typeface="Calibri"/>
                  </a:rPr>
                  <a:t>SOLID</a:t>
                </a:r>
                <a:endParaRPr lang="en-US" sz="1400" dirty="0">
                  <a:latin typeface="Calibri"/>
                  <a:cs typeface="Calibri"/>
                </a:endParaRPr>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48" grpId="0" animBg="1"/>
      <p:bldP spid="49" grpId="0" animBg="1"/>
      <p:bldP spid="58" grpId="0" animBg="1"/>
    </p:bld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3"/>
          <a:srcRect t="5631"/>
          <a:stretch>
            <a:fillRect/>
          </a:stretch>
        </p:blipFill>
        <p:spPr>
          <a:xfrm>
            <a:off x="5500110" y="2600692"/>
            <a:ext cx="3415290" cy="3444508"/>
          </a:xfrm>
          <a:prstGeom prst="rect">
            <a:avLst/>
          </a:prstGeom>
        </p:spPr>
      </p:pic>
      <p:sp>
        <p:nvSpPr>
          <p:cNvPr id="30723" name="Title 1"/>
          <p:cNvSpPr>
            <a:spLocks noGrp="1"/>
          </p:cNvSpPr>
          <p:nvPr>
            <p:ph type="title"/>
          </p:nvPr>
        </p:nvSpPr>
        <p:spPr>
          <a:xfrm>
            <a:off x="0" y="0"/>
            <a:ext cx="9067800" cy="685800"/>
          </a:xfrm>
        </p:spPr>
        <p:txBody>
          <a:bodyPr/>
          <a:lstStyle/>
          <a:p>
            <a:r>
              <a:rPr lang="en-US" dirty="0" smtClean="0">
                <a:ea typeface="Tahoma" charset="0"/>
              </a:rPr>
              <a:t>SIDIS π/K on </a:t>
            </a:r>
            <a:r>
              <a:rPr lang="en-US" dirty="0" err="1" smtClean="0">
                <a:solidFill>
                  <a:srgbClr val="FF0000"/>
                </a:solidFill>
                <a:ea typeface="Tahoma" charset="0"/>
              </a:rPr>
              <a:t>unpolarized</a:t>
            </a:r>
            <a:r>
              <a:rPr lang="en-US" dirty="0" smtClean="0">
                <a:ea typeface="Tahoma" charset="0"/>
              </a:rPr>
              <a:t> protons/deuterons</a:t>
            </a:r>
            <a:endParaRPr lang="en-US" dirty="0" smtClean="0">
              <a:latin typeface="Tahoma" charset="0"/>
              <a:ea typeface="Tahoma" charset="0"/>
              <a:cs typeface="Tahoma" charset="0"/>
            </a:endParaRPr>
          </a:p>
        </p:txBody>
      </p:sp>
      <p:pic>
        <p:nvPicPr>
          <p:cNvPr id="30724" name="Picture 13" descr="muldtab1"/>
          <p:cNvPicPr>
            <a:picLocks noChangeAspect="1" noChangeArrowheads="1"/>
          </p:cNvPicPr>
          <p:nvPr/>
        </p:nvPicPr>
        <p:blipFill>
          <a:blip r:embed="rId4"/>
          <a:srcRect/>
          <a:stretch>
            <a:fillRect/>
          </a:stretch>
        </p:blipFill>
        <p:spPr bwMode="auto">
          <a:xfrm>
            <a:off x="228600" y="865188"/>
            <a:ext cx="2286000" cy="1649412"/>
          </a:xfrm>
          <a:prstGeom prst="rect">
            <a:avLst/>
          </a:prstGeom>
          <a:noFill/>
          <a:ln w="9525">
            <a:noFill/>
            <a:miter lim="800000"/>
            <a:headEnd/>
            <a:tailEnd/>
          </a:ln>
        </p:spPr>
      </p:pic>
      <p:sp>
        <p:nvSpPr>
          <p:cNvPr id="30725" name="Oval 18"/>
          <p:cNvSpPr>
            <a:spLocks noChangeArrowheads="1"/>
          </p:cNvSpPr>
          <p:nvPr/>
        </p:nvSpPr>
        <p:spPr bwMode="auto">
          <a:xfrm>
            <a:off x="1905000" y="1131888"/>
            <a:ext cx="533400" cy="533400"/>
          </a:xfrm>
          <a:prstGeom prst="ellipse">
            <a:avLst/>
          </a:prstGeom>
          <a:solidFill>
            <a:srgbClr val="FFFF00">
              <a:alpha val="14117"/>
            </a:srgbClr>
          </a:solidFill>
          <a:ln w="9525">
            <a:solidFill>
              <a:srgbClr val="000090"/>
            </a:solidFill>
            <a:round/>
            <a:headEnd/>
            <a:tailEnd/>
          </a:ln>
        </p:spPr>
        <p:txBody>
          <a:bodyPr>
            <a:prstTxWarp prst="textNoShape">
              <a:avLst/>
            </a:prstTxWarp>
          </a:bodyPr>
          <a:lstStyle/>
          <a:p>
            <a:endParaRPr lang="en-US"/>
          </a:p>
        </p:txBody>
      </p:sp>
      <p:pic>
        <p:nvPicPr>
          <p:cNvPr id="22" name="Picture 21"/>
          <p:cNvPicPr>
            <a:picLocks noChangeAspect="1"/>
          </p:cNvPicPr>
          <p:nvPr/>
        </p:nvPicPr>
        <p:blipFill>
          <a:blip r:embed="rId5"/>
          <a:srcRect l="36659" t="5369"/>
          <a:stretch>
            <a:fillRect/>
          </a:stretch>
        </p:blipFill>
        <p:spPr>
          <a:xfrm>
            <a:off x="141863" y="2628900"/>
            <a:ext cx="5205847" cy="3581400"/>
          </a:xfrm>
          <a:prstGeom prst="rect">
            <a:avLst/>
          </a:prstGeom>
        </p:spPr>
      </p:pic>
      <p:sp>
        <p:nvSpPr>
          <p:cNvPr id="10" name="TextBox 9"/>
          <p:cNvSpPr txBox="1"/>
          <p:nvPr/>
        </p:nvSpPr>
        <p:spPr>
          <a:xfrm>
            <a:off x="1573185" y="2753092"/>
            <a:ext cx="1043015" cy="307777"/>
          </a:xfrm>
          <a:prstGeom prst="rect">
            <a:avLst/>
          </a:prstGeom>
          <a:solidFill>
            <a:schemeClr val="bg1"/>
          </a:solidFill>
          <a:ln>
            <a:solidFill>
              <a:schemeClr val="tx1"/>
            </a:solidFill>
          </a:ln>
        </p:spPr>
        <p:txBody>
          <a:bodyPr wrap="square" rtlCol="0">
            <a:spAutoFit/>
          </a:bodyPr>
          <a:lstStyle/>
          <a:p>
            <a:r>
              <a:rPr lang="en-US" sz="1400" dirty="0" smtClean="0">
                <a:latin typeface="Calibri"/>
                <a:cs typeface="Calibri"/>
              </a:rPr>
              <a:t>E12-09-008</a:t>
            </a:r>
            <a:endParaRPr lang="en-US" sz="1400" dirty="0">
              <a:latin typeface="Calibri"/>
              <a:cs typeface="Calibri"/>
            </a:endParaRPr>
          </a:p>
        </p:txBody>
      </p:sp>
      <p:sp>
        <p:nvSpPr>
          <p:cNvPr id="12" name="Rectangle 9"/>
          <p:cNvSpPr>
            <a:spLocks noChangeAspect="1" noChangeArrowheads="1"/>
          </p:cNvSpPr>
          <p:nvPr/>
        </p:nvSpPr>
        <p:spPr bwMode="auto">
          <a:xfrm>
            <a:off x="228600" y="1118395"/>
            <a:ext cx="382587" cy="382586"/>
          </a:xfrm>
          <a:prstGeom prst="rect">
            <a:avLst/>
          </a:prstGeom>
          <a:solidFill>
            <a:srgbClr val="FF0000">
              <a:alpha val="27058"/>
            </a:srgbClr>
          </a:solidFill>
          <a:ln w="9525">
            <a:noFill/>
            <a:miter lim="800000"/>
            <a:headEnd/>
            <a:tailEnd/>
          </a:ln>
        </p:spPr>
        <p:txBody>
          <a:bodyPr anchor="ctr">
            <a:prstTxWarp prst="textNoShape">
              <a:avLst/>
            </a:prstTxWarp>
            <a:spAutoFit/>
          </a:bodyPr>
          <a:lstStyle/>
          <a:p>
            <a:endParaRPr lang="en-US"/>
          </a:p>
        </p:txBody>
      </p:sp>
      <p:sp>
        <p:nvSpPr>
          <p:cNvPr id="15" name="Rectangle 9"/>
          <p:cNvSpPr>
            <a:spLocks noChangeAspect="1" noChangeArrowheads="1"/>
          </p:cNvSpPr>
          <p:nvPr/>
        </p:nvSpPr>
        <p:spPr bwMode="auto">
          <a:xfrm>
            <a:off x="1905000" y="904359"/>
            <a:ext cx="533400" cy="227529"/>
          </a:xfrm>
          <a:prstGeom prst="rect">
            <a:avLst/>
          </a:prstGeom>
          <a:solidFill>
            <a:srgbClr val="0000FF">
              <a:alpha val="27058"/>
            </a:srgbClr>
          </a:solidFill>
          <a:ln w="9525">
            <a:noFill/>
            <a:miter lim="800000"/>
            <a:headEnd/>
            <a:tailEnd/>
          </a:ln>
        </p:spPr>
        <p:txBody>
          <a:bodyPr wrap="square" anchor="ctr">
            <a:prstTxWarp prst="textNoShape">
              <a:avLst/>
            </a:prstTxWarp>
            <a:spAutoFit/>
          </a:bodyPr>
          <a:lstStyle/>
          <a:p>
            <a:endParaRPr lang="en-US"/>
          </a:p>
        </p:txBody>
      </p:sp>
      <p:pic>
        <p:nvPicPr>
          <p:cNvPr id="17" name="Picture 16"/>
          <p:cNvPicPr>
            <a:picLocks noChangeAspect="1"/>
          </p:cNvPicPr>
          <p:nvPr/>
        </p:nvPicPr>
        <p:blipFill>
          <a:blip r:embed="rId6"/>
          <a:stretch>
            <a:fillRect/>
          </a:stretch>
        </p:blipFill>
        <p:spPr>
          <a:xfrm>
            <a:off x="3041650" y="885007"/>
            <a:ext cx="5568950" cy="1629710"/>
          </a:xfrm>
          <a:prstGeom prst="rect">
            <a:avLst/>
          </a:prstGeom>
        </p:spPr>
      </p:pic>
      <p:sp>
        <p:nvSpPr>
          <p:cNvPr id="24" name="Oval 23"/>
          <p:cNvSpPr>
            <a:spLocks noChangeArrowheads="1"/>
          </p:cNvSpPr>
          <p:nvPr/>
        </p:nvSpPr>
        <p:spPr bwMode="auto">
          <a:xfrm>
            <a:off x="4528369" y="1919644"/>
            <a:ext cx="533400" cy="533400"/>
          </a:xfrm>
          <a:prstGeom prst="ellipse">
            <a:avLst/>
          </a:prstGeom>
          <a:solidFill>
            <a:srgbClr val="FFFF00">
              <a:alpha val="14117"/>
            </a:srgbClr>
          </a:solidFill>
          <a:ln w="9525">
            <a:solidFill>
              <a:srgbClr val="000090"/>
            </a:solidFill>
            <a:round/>
            <a:headEnd/>
            <a:tailEnd/>
          </a:ln>
        </p:spPr>
        <p:txBody>
          <a:bodyPr>
            <a:prstTxWarp prst="textNoShape">
              <a:avLst/>
            </a:prstTxWarp>
          </a:bodyPr>
          <a:lstStyle/>
          <a:p>
            <a:endParaRPr lang="en-US"/>
          </a:p>
        </p:txBody>
      </p:sp>
      <p:sp>
        <p:nvSpPr>
          <p:cNvPr id="13" name="TextBox 12"/>
          <p:cNvSpPr txBox="1"/>
          <p:nvPr/>
        </p:nvSpPr>
        <p:spPr>
          <a:xfrm>
            <a:off x="6420778" y="865188"/>
            <a:ext cx="1019229" cy="307777"/>
          </a:xfrm>
          <a:prstGeom prst="rect">
            <a:avLst/>
          </a:prstGeom>
          <a:noFill/>
          <a:ln>
            <a:solidFill>
              <a:srgbClr val="000000"/>
            </a:solidFill>
          </a:ln>
        </p:spPr>
        <p:txBody>
          <a:bodyPr wrap="none" rtlCol="0">
            <a:spAutoFit/>
          </a:bodyPr>
          <a:lstStyle/>
          <a:p>
            <a:r>
              <a:rPr lang="en-US" sz="1400" dirty="0" smtClean="0">
                <a:latin typeface="Calibri"/>
                <a:cs typeface="Calibri"/>
              </a:rPr>
              <a:t>E12-06-112</a:t>
            </a:r>
            <a:endParaRPr lang="en-US" sz="1400" dirty="0">
              <a:latin typeface="Calibri"/>
              <a:cs typeface="Calibri"/>
            </a:endParaRPr>
          </a:p>
        </p:txBody>
      </p:sp>
      <p:sp>
        <p:nvSpPr>
          <p:cNvPr id="14" name="TextBox 13"/>
          <p:cNvSpPr txBox="1"/>
          <p:nvPr/>
        </p:nvSpPr>
        <p:spPr>
          <a:xfrm>
            <a:off x="5701543" y="3023800"/>
            <a:ext cx="1022179" cy="307777"/>
          </a:xfrm>
          <a:prstGeom prst="rect">
            <a:avLst/>
          </a:prstGeom>
          <a:solidFill>
            <a:schemeClr val="bg1"/>
          </a:solidFill>
          <a:ln>
            <a:solidFill>
              <a:srgbClr val="000000"/>
            </a:solidFill>
          </a:ln>
        </p:spPr>
        <p:txBody>
          <a:bodyPr wrap="square" rtlCol="0">
            <a:spAutoFit/>
          </a:bodyPr>
          <a:lstStyle/>
          <a:p>
            <a:r>
              <a:rPr lang="en-US" sz="1400" dirty="0" smtClean="0">
                <a:latin typeface="Calibri"/>
                <a:cs typeface="Calibri"/>
              </a:rPr>
              <a:t>E12-09-017 </a:t>
            </a:r>
            <a:endParaRPr lang="en-US" sz="1400" dirty="0">
              <a:latin typeface="Calibri"/>
              <a:cs typeface="Calibri"/>
            </a:endParaRPr>
          </a:p>
        </p:txBody>
      </p:sp>
    </p:spTree>
  </p:cSld>
  <p:clrMapOvr>
    <a:masterClrMapping/>
  </p:clrMapOvr>
  <p:transition spd="med">
    <p:push/>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2"/>
          <a:stretch>
            <a:fillRect/>
          </a:stretch>
        </p:blipFill>
        <p:spPr>
          <a:xfrm>
            <a:off x="165345" y="2567188"/>
            <a:ext cx="4008720" cy="3774325"/>
          </a:xfrm>
          <a:prstGeom prst="rect">
            <a:avLst/>
          </a:prstGeom>
        </p:spPr>
      </p:pic>
      <p:sp>
        <p:nvSpPr>
          <p:cNvPr id="17" name="TextBox 16"/>
          <p:cNvSpPr txBox="1"/>
          <p:nvPr/>
        </p:nvSpPr>
        <p:spPr>
          <a:xfrm>
            <a:off x="3131365" y="2844860"/>
            <a:ext cx="731590" cy="338554"/>
          </a:xfrm>
          <a:prstGeom prst="rect">
            <a:avLst/>
          </a:prstGeom>
          <a:solidFill>
            <a:schemeClr val="bg1"/>
          </a:solidFill>
          <a:ln>
            <a:solidFill>
              <a:schemeClr val="tx1"/>
            </a:solidFill>
          </a:ln>
        </p:spPr>
        <p:txBody>
          <a:bodyPr wrap="none" rtlCol="0">
            <a:spAutoFit/>
          </a:bodyPr>
          <a:lstStyle/>
          <a:p>
            <a:r>
              <a:rPr lang="en-US" sz="1600" dirty="0" smtClean="0">
                <a:latin typeface="Calibri"/>
                <a:cs typeface="Calibri"/>
              </a:rPr>
              <a:t>Collins</a:t>
            </a:r>
            <a:endParaRPr lang="en-US" sz="1600" dirty="0">
              <a:latin typeface="Calibri"/>
              <a:cs typeface="Calibri"/>
            </a:endParaRPr>
          </a:p>
        </p:txBody>
      </p:sp>
      <p:sp>
        <p:nvSpPr>
          <p:cNvPr id="2" name="Title 1"/>
          <p:cNvSpPr>
            <a:spLocks noGrp="1"/>
          </p:cNvSpPr>
          <p:nvPr>
            <p:ph type="title"/>
          </p:nvPr>
        </p:nvSpPr>
        <p:spPr>
          <a:xfrm>
            <a:off x="0" y="0"/>
            <a:ext cx="9144000" cy="639763"/>
          </a:xfrm>
        </p:spPr>
        <p:txBody>
          <a:bodyPr/>
          <a:lstStyle/>
          <a:p>
            <a:r>
              <a:rPr lang="en-US" dirty="0" smtClean="0"/>
              <a:t>A</a:t>
            </a:r>
            <a:r>
              <a:rPr lang="en-US" baseline="-25000" dirty="0" smtClean="0"/>
              <a:t>UT</a:t>
            </a:r>
            <a:r>
              <a:rPr lang="en-US" dirty="0" smtClean="0"/>
              <a:t> on </a:t>
            </a:r>
            <a:r>
              <a:rPr lang="en-US" dirty="0" smtClean="0">
                <a:solidFill>
                  <a:srgbClr val="FF0000"/>
                </a:solidFill>
              </a:rPr>
              <a:t>transverse</a:t>
            </a:r>
            <a:r>
              <a:rPr lang="en-US" dirty="0" smtClean="0"/>
              <a:t> polarized proton </a:t>
            </a:r>
            <a:endParaRPr lang="en-US" dirty="0"/>
          </a:p>
        </p:txBody>
      </p:sp>
      <p:pic>
        <p:nvPicPr>
          <p:cNvPr id="6" name="Picture 5"/>
          <p:cNvPicPr>
            <a:picLocks noChangeAspect="1"/>
          </p:cNvPicPr>
          <p:nvPr/>
        </p:nvPicPr>
        <p:blipFill>
          <a:blip r:embed="rId3"/>
          <a:stretch>
            <a:fillRect/>
          </a:stretch>
        </p:blipFill>
        <p:spPr>
          <a:xfrm>
            <a:off x="4803407" y="729682"/>
            <a:ext cx="4168963" cy="5109975"/>
          </a:xfrm>
          <a:prstGeom prst="rect">
            <a:avLst/>
          </a:prstGeom>
        </p:spPr>
      </p:pic>
      <p:pic>
        <p:nvPicPr>
          <p:cNvPr id="8" name="Picture 13" descr="muldtab1"/>
          <p:cNvPicPr>
            <a:picLocks noChangeAspect="1" noChangeArrowheads="1"/>
          </p:cNvPicPr>
          <p:nvPr/>
        </p:nvPicPr>
        <p:blipFill>
          <a:blip r:embed="rId4"/>
          <a:srcRect/>
          <a:stretch>
            <a:fillRect/>
          </a:stretch>
        </p:blipFill>
        <p:spPr bwMode="auto">
          <a:xfrm>
            <a:off x="414874" y="719650"/>
            <a:ext cx="2286000" cy="1649413"/>
          </a:xfrm>
          <a:prstGeom prst="rect">
            <a:avLst/>
          </a:prstGeom>
          <a:noFill/>
          <a:ln w="9525">
            <a:noFill/>
            <a:miter lim="800000"/>
            <a:headEnd/>
            <a:tailEnd/>
          </a:ln>
        </p:spPr>
      </p:pic>
      <p:sp>
        <p:nvSpPr>
          <p:cNvPr id="9" name="Oval 10"/>
          <p:cNvSpPr>
            <a:spLocks noChangeArrowheads="1"/>
          </p:cNvSpPr>
          <p:nvPr/>
        </p:nvSpPr>
        <p:spPr bwMode="auto">
          <a:xfrm>
            <a:off x="838201" y="1855659"/>
            <a:ext cx="533401" cy="533400"/>
          </a:xfrm>
          <a:prstGeom prst="ellipse">
            <a:avLst/>
          </a:prstGeom>
          <a:solidFill>
            <a:srgbClr val="FFFF00">
              <a:alpha val="14117"/>
            </a:srgbClr>
          </a:solidFill>
          <a:ln w="9525">
            <a:solidFill>
              <a:srgbClr val="000090"/>
            </a:solidFill>
            <a:round/>
            <a:headEnd/>
            <a:tailEnd/>
          </a:ln>
        </p:spPr>
        <p:txBody>
          <a:bodyPr>
            <a:prstTxWarp prst="textNoShape">
              <a:avLst/>
            </a:prstTxWarp>
          </a:bodyPr>
          <a:lstStyle/>
          <a:p>
            <a:endParaRPr lang="en-US"/>
          </a:p>
        </p:txBody>
      </p:sp>
      <p:sp>
        <p:nvSpPr>
          <p:cNvPr id="12" name="Rectangle 9"/>
          <p:cNvSpPr>
            <a:spLocks noChangeAspect="1" noChangeArrowheads="1"/>
          </p:cNvSpPr>
          <p:nvPr/>
        </p:nvSpPr>
        <p:spPr bwMode="auto">
          <a:xfrm>
            <a:off x="414874" y="1938850"/>
            <a:ext cx="406393" cy="424808"/>
          </a:xfrm>
          <a:prstGeom prst="rect">
            <a:avLst/>
          </a:prstGeom>
          <a:solidFill>
            <a:srgbClr val="0000FF">
              <a:alpha val="27058"/>
            </a:srgbClr>
          </a:solidFill>
          <a:ln w="9525">
            <a:noFill/>
            <a:miter lim="800000"/>
            <a:headEnd/>
            <a:tailEnd/>
          </a:ln>
        </p:spPr>
        <p:txBody>
          <a:bodyPr wrap="square" anchor="ctr">
            <a:prstTxWarp prst="textNoShape">
              <a:avLst/>
            </a:prstTxWarp>
            <a:spAutoFit/>
          </a:bodyPr>
          <a:lstStyle/>
          <a:p>
            <a:endParaRPr lang="en-US"/>
          </a:p>
        </p:txBody>
      </p:sp>
      <p:pic>
        <p:nvPicPr>
          <p:cNvPr id="13" name="Picture 12"/>
          <p:cNvPicPr>
            <a:picLocks noChangeAspect="1"/>
          </p:cNvPicPr>
          <p:nvPr/>
        </p:nvPicPr>
        <p:blipFill>
          <a:blip r:embed="rId5"/>
          <a:stretch>
            <a:fillRect/>
          </a:stretch>
        </p:blipFill>
        <p:spPr>
          <a:xfrm>
            <a:off x="190489" y="2466819"/>
            <a:ext cx="3955074" cy="3883163"/>
          </a:xfrm>
          <a:prstGeom prst="rect">
            <a:avLst/>
          </a:prstGeom>
        </p:spPr>
      </p:pic>
      <p:sp>
        <p:nvSpPr>
          <p:cNvPr id="7" name="TextBox 6"/>
          <p:cNvSpPr txBox="1"/>
          <p:nvPr/>
        </p:nvSpPr>
        <p:spPr>
          <a:xfrm>
            <a:off x="2869743" y="1876925"/>
            <a:ext cx="1027294" cy="523220"/>
          </a:xfrm>
          <a:prstGeom prst="rect">
            <a:avLst/>
          </a:prstGeom>
          <a:solidFill>
            <a:srgbClr val="FFFFFF"/>
          </a:solidFill>
          <a:ln>
            <a:solidFill>
              <a:srgbClr val="000000"/>
            </a:solidFill>
          </a:ln>
        </p:spPr>
        <p:txBody>
          <a:bodyPr wrap="none" rtlCol="0">
            <a:spAutoFit/>
          </a:bodyPr>
          <a:lstStyle/>
          <a:p>
            <a:r>
              <a:rPr lang="en-US" sz="1400" dirty="0" smtClean="0">
                <a:latin typeface="Calibri"/>
                <a:cs typeface="Calibri"/>
              </a:rPr>
              <a:t>E12-11-108</a:t>
            </a:r>
          </a:p>
          <a:p>
            <a:r>
              <a:rPr lang="en-US" sz="1400" dirty="0" smtClean="0">
                <a:latin typeface="Calibri"/>
                <a:cs typeface="Calibri"/>
              </a:rPr>
              <a:t>C12-11-111</a:t>
            </a:r>
          </a:p>
        </p:txBody>
      </p:sp>
      <p:sp>
        <p:nvSpPr>
          <p:cNvPr id="18" name="TextBox 17"/>
          <p:cNvSpPr txBox="1"/>
          <p:nvPr/>
        </p:nvSpPr>
        <p:spPr>
          <a:xfrm>
            <a:off x="3151212" y="2880346"/>
            <a:ext cx="667070" cy="338554"/>
          </a:xfrm>
          <a:prstGeom prst="rect">
            <a:avLst/>
          </a:prstGeom>
          <a:solidFill>
            <a:schemeClr val="bg1"/>
          </a:solidFill>
          <a:ln>
            <a:solidFill>
              <a:schemeClr val="tx1"/>
            </a:solidFill>
          </a:ln>
        </p:spPr>
        <p:txBody>
          <a:bodyPr wrap="none" rtlCol="0">
            <a:spAutoFit/>
          </a:bodyPr>
          <a:lstStyle/>
          <a:p>
            <a:r>
              <a:rPr lang="en-US" sz="1600" dirty="0" err="1" smtClean="0">
                <a:latin typeface="Calibri"/>
                <a:cs typeface="Calibri"/>
              </a:rPr>
              <a:t>Sivers</a:t>
            </a:r>
            <a:endParaRPr lang="en-US" sz="1600" dirty="0">
              <a:latin typeface="Calibri"/>
              <a:cs typeface="Calibri"/>
            </a:endParaRPr>
          </a:p>
        </p:txBody>
      </p:sp>
      <p:grpSp>
        <p:nvGrpSpPr>
          <p:cNvPr id="3" name="Group 20"/>
          <p:cNvGrpSpPr/>
          <p:nvPr/>
        </p:nvGrpSpPr>
        <p:grpSpPr>
          <a:xfrm>
            <a:off x="5480585" y="5836968"/>
            <a:ext cx="3187191" cy="413212"/>
            <a:chOff x="5201185" y="5824268"/>
            <a:chExt cx="3187191" cy="413212"/>
          </a:xfrm>
        </p:grpSpPr>
        <p:sp>
          <p:nvSpPr>
            <p:cNvPr id="19" name="TextBox 18"/>
            <p:cNvSpPr txBox="1"/>
            <p:nvPr/>
          </p:nvSpPr>
          <p:spPr>
            <a:xfrm>
              <a:off x="5201185" y="5824268"/>
              <a:ext cx="3187191" cy="338554"/>
            </a:xfrm>
            <a:prstGeom prst="rect">
              <a:avLst/>
            </a:prstGeom>
            <a:solidFill>
              <a:srgbClr val="CCFFCC"/>
            </a:solidFill>
            <a:ln>
              <a:solidFill>
                <a:srgbClr val="000000"/>
              </a:solidFill>
            </a:ln>
          </p:spPr>
          <p:txBody>
            <a:bodyPr wrap="none" rtlCol="0">
              <a:spAutoFit/>
            </a:bodyPr>
            <a:lstStyle/>
            <a:p>
              <a:r>
                <a:rPr lang="en-US" sz="1600" dirty="0" smtClean="0">
                  <a:latin typeface="Calibri"/>
                  <a:cs typeface="Calibri"/>
                </a:rPr>
                <a:t>High statistics allows for </a:t>
              </a:r>
              <a:r>
                <a:rPr lang="en-US" sz="1600" dirty="0" err="1" smtClean="0">
                  <a:latin typeface="Calibri"/>
                  <a:cs typeface="Calibri"/>
                </a:rPr>
                <a:t>x</a:t>
              </a:r>
              <a:r>
                <a:rPr lang="en-US" sz="1600" dirty="0" smtClean="0">
                  <a:latin typeface="Calibri"/>
                  <a:cs typeface="Calibri"/>
                </a:rPr>
                <a:t>-P  binning</a:t>
              </a:r>
              <a:endParaRPr lang="en-US" sz="1600" dirty="0">
                <a:latin typeface="Calibri"/>
                <a:cs typeface="Calibri"/>
              </a:endParaRPr>
            </a:p>
          </p:txBody>
        </p:sp>
        <p:sp>
          <p:nvSpPr>
            <p:cNvPr id="20" name="TextBox 19"/>
            <p:cNvSpPr txBox="1"/>
            <p:nvPr/>
          </p:nvSpPr>
          <p:spPr>
            <a:xfrm rot="10800000">
              <a:off x="7466581" y="5898926"/>
              <a:ext cx="284653" cy="338554"/>
            </a:xfrm>
            <a:prstGeom prst="rect">
              <a:avLst/>
            </a:prstGeom>
            <a:noFill/>
          </p:spPr>
          <p:txBody>
            <a:bodyPr wrap="none" rtlCol="0">
              <a:spAutoFit/>
            </a:bodyPr>
            <a:lstStyle/>
            <a:p>
              <a:r>
                <a:rPr lang="en-US" sz="1600" dirty="0" smtClean="0">
                  <a:latin typeface="Calibri"/>
                  <a:cs typeface="Calibri"/>
                </a:rPr>
                <a:t>T </a:t>
              </a:r>
              <a:endParaRPr lang="en-US" sz="1600" dirty="0">
                <a:latin typeface="Calibri"/>
                <a:cs typeface="Calibri"/>
              </a:endParaRPr>
            </a:p>
          </p:txBody>
        </p:sp>
      </p:grpSp>
      <p:sp>
        <p:nvSpPr>
          <p:cNvPr id="22" name="Rectangle 9"/>
          <p:cNvSpPr>
            <a:spLocks noChangeAspect="1" noChangeArrowheads="1"/>
          </p:cNvSpPr>
          <p:nvPr/>
        </p:nvSpPr>
        <p:spPr bwMode="auto">
          <a:xfrm>
            <a:off x="838201" y="736584"/>
            <a:ext cx="533401" cy="238642"/>
          </a:xfrm>
          <a:prstGeom prst="rect">
            <a:avLst/>
          </a:prstGeom>
          <a:solidFill>
            <a:srgbClr val="FF0000">
              <a:alpha val="27058"/>
            </a:srgbClr>
          </a:solidFill>
          <a:ln w="9525">
            <a:noFill/>
            <a:miter lim="800000"/>
            <a:headEnd/>
            <a:tailEnd/>
          </a:ln>
        </p:spPr>
        <p:txBody>
          <a:bodyPr wrap="square" anchor="ctr">
            <a:prstTxWarp prst="textNoShape">
              <a:avLst/>
            </a:prstTxWarp>
            <a:spAutoFit/>
          </a:bodyPr>
          <a:lstStyle/>
          <a:p>
            <a:endParaRPr lang="en-US"/>
          </a:p>
        </p:txBody>
      </p:sp>
      <p:sp>
        <p:nvSpPr>
          <p:cNvPr id="21" name="Oval 10"/>
          <p:cNvSpPr>
            <a:spLocks noChangeArrowheads="1"/>
          </p:cNvSpPr>
          <p:nvPr/>
        </p:nvSpPr>
        <p:spPr bwMode="auto">
          <a:xfrm>
            <a:off x="2278381" y="1855659"/>
            <a:ext cx="533401" cy="533400"/>
          </a:xfrm>
          <a:prstGeom prst="ellipse">
            <a:avLst/>
          </a:prstGeom>
          <a:solidFill>
            <a:srgbClr val="FFFF00">
              <a:alpha val="14117"/>
            </a:srgbClr>
          </a:solidFill>
          <a:ln w="9525">
            <a:solidFill>
              <a:srgbClr val="000090"/>
            </a:solidFill>
            <a:round/>
            <a:headEnd/>
            <a:tailEnd/>
          </a:ln>
        </p:spPr>
        <p:txBody>
          <a:bodyPr>
            <a:prstTxWarp prst="textNoShape">
              <a:avLst/>
            </a:prstTxWarp>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9698" name="Picture 6" descr="muldtab1"/>
          <p:cNvPicPr>
            <a:picLocks noChangeAspect="1" noChangeArrowheads="1"/>
          </p:cNvPicPr>
          <p:nvPr/>
        </p:nvPicPr>
        <p:blipFill>
          <a:blip r:embed="rId2"/>
          <a:srcRect/>
          <a:stretch>
            <a:fillRect/>
          </a:stretch>
        </p:blipFill>
        <p:spPr bwMode="auto">
          <a:xfrm>
            <a:off x="2584451" y="2594494"/>
            <a:ext cx="3568700" cy="2493962"/>
          </a:xfrm>
          <a:prstGeom prst="rect">
            <a:avLst/>
          </a:prstGeom>
          <a:solidFill>
            <a:srgbClr val="CCFFCC"/>
          </a:solidFill>
          <a:ln w="9525">
            <a:noFill/>
            <a:miter lim="800000"/>
            <a:headEnd/>
            <a:tailEnd/>
          </a:ln>
        </p:spPr>
      </p:pic>
      <p:sp>
        <p:nvSpPr>
          <p:cNvPr id="6" name="Rectangle 3"/>
          <p:cNvSpPr>
            <a:spLocks noChangeArrowheads="1"/>
          </p:cNvSpPr>
          <p:nvPr/>
        </p:nvSpPr>
        <p:spPr bwMode="auto">
          <a:xfrm>
            <a:off x="0" y="566738"/>
            <a:ext cx="9144000" cy="990600"/>
          </a:xfrm>
          <a:prstGeom prst="rect">
            <a:avLst/>
          </a:prstGeom>
          <a:noFill/>
          <a:ln w="9525">
            <a:noFill/>
            <a:miter lim="800000"/>
            <a:headEnd/>
            <a:tailEnd/>
          </a:ln>
          <a:effectLst/>
        </p:spPr>
        <p:txBody>
          <a:bodyPr anchor="ctr">
            <a:prstTxWarp prst="textNoShape">
              <a:avLst/>
            </a:prstTxWarp>
          </a:bodyPr>
          <a:lstStyle/>
          <a:p>
            <a:pPr algn="ctr" fontAlgn="auto">
              <a:spcBef>
                <a:spcPts val="0"/>
              </a:spcBef>
              <a:spcAft>
                <a:spcPts val="0"/>
              </a:spcAft>
              <a:defRPr/>
            </a:pPr>
            <a:r>
              <a:rPr lang="en-US" sz="4000">
                <a:effectLst>
                  <a:outerShdw blurRad="38100" dist="38100" dir="2700000" algn="tl">
                    <a:srgbClr val="DDDDDD"/>
                  </a:outerShdw>
                </a:effectLst>
                <a:latin typeface="+mn-lt"/>
              </a:rPr>
              <a:t> </a:t>
            </a:r>
            <a:endParaRPr lang="en-GB" sz="4000">
              <a:effectLst>
                <a:outerShdw blurRad="38100" dist="38100" dir="2700000" algn="tl">
                  <a:srgbClr val="DDDDDD"/>
                </a:outerShdw>
              </a:effectLst>
              <a:latin typeface="+mn-lt"/>
            </a:endParaRPr>
          </a:p>
        </p:txBody>
      </p:sp>
      <p:sp>
        <p:nvSpPr>
          <p:cNvPr id="29702" name="Text Box 5"/>
          <p:cNvSpPr txBox="1">
            <a:spLocks noChangeArrowheads="1"/>
          </p:cNvSpPr>
          <p:nvPr/>
        </p:nvSpPr>
        <p:spPr bwMode="auto">
          <a:xfrm>
            <a:off x="376238" y="6684963"/>
            <a:ext cx="184150" cy="336550"/>
          </a:xfrm>
          <a:prstGeom prst="rect">
            <a:avLst/>
          </a:prstGeom>
          <a:noFill/>
          <a:ln w="9525">
            <a:noFill/>
            <a:miter lim="800000"/>
            <a:headEnd/>
            <a:tailEnd/>
          </a:ln>
        </p:spPr>
        <p:txBody>
          <a:bodyPr wrap="none">
            <a:prstTxWarp prst="textNoShape">
              <a:avLst/>
            </a:prstTxWarp>
            <a:spAutoFit/>
          </a:bodyPr>
          <a:lstStyle/>
          <a:p>
            <a:endParaRPr lang="en-US" sz="1600">
              <a:latin typeface="Calibri" charset="0"/>
            </a:endParaRPr>
          </a:p>
        </p:txBody>
      </p:sp>
      <p:sp>
        <p:nvSpPr>
          <p:cNvPr id="16391" name="Rectangle 1026"/>
          <p:cNvSpPr>
            <a:spLocks noGrp="1" noChangeArrowheads="1"/>
          </p:cNvSpPr>
          <p:nvPr>
            <p:ph type="title"/>
          </p:nvPr>
        </p:nvSpPr>
        <p:spPr>
          <a:xfrm>
            <a:off x="0" y="-12700"/>
            <a:ext cx="9144000" cy="685800"/>
          </a:xfrm>
          <a:noFill/>
          <a:ln>
            <a:noFill/>
          </a:ln>
          <a:effectLst/>
        </p:spPr>
        <p:style>
          <a:lnRef idx="1">
            <a:schemeClr val="accent3"/>
          </a:lnRef>
          <a:fillRef idx="2">
            <a:schemeClr val="accent3"/>
          </a:fillRef>
          <a:effectRef idx="1">
            <a:schemeClr val="accent3"/>
          </a:effectRef>
          <a:fontRef idx="minor">
            <a:schemeClr val="dk1"/>
          </a:fontRef>
        </p:style>
        <p:txBody>
          <a:bodyPr/>
          <a:lstStyle/>
          <a:p>
            <a:pPr>
              <a:defRPr/>
            </a:pPr>
            <a:r>
              <a:rPr lang="en-GB" dirty="0" smtClean="0">
                <a:solidFill>
                  <a:srgbClr val="2D2D8A"/>
                </a:solidFill>
                <a:latin typeface="Arial"/>
                <a:cs typeface="Arial"/>
              </a:rPr>
              <a:t>JLab TMD </a:t>
            </a:r>
            <a:r>
              <a:rPr lang="en-GB" baseline="30000" dirty="0" smtClean="0">
                <a:solidFill>
                  <a:srgbClr val="5FF7FF"/>
                </a:solidFill>
                <a:latin typeface="Arial"/>
                <a:cs typeface="Arial"/>
              </a:rPr>
              <a:t>3</a:t>
            </a:r>
            <a:r>
              <a:rPr lang="en-GB" dirty="0" smtClean="0">
                <a:solidFill>
                  <a:srgbClr val="5FF7FF"/>
                </a:solidFill>
                <a:latin typeface="Arial"/>
                <a:cs typeface="Arial"/>
              </a:rPr>
              <a:t>He</a:t>
            </a:r>
            <a:r>
              <a:rPr lang="en-GB" dirty="0" smtClean="0">
                <a:solidFill>
                  <a:srgbClr val="00C000"/>
                </a:solidFill>
                <a:latin typeface="Arial"/>
                <a:cs typeface="Arial"/>
              </a:rPr>
              <a:t> </a:t>
            </a:r>
            <a:r>
              <a:rPr lang="en-GB" dirty="0" smtClean="0">
                <a:solidFill>
                  <a:srgbClr val="2D2D8A"/>
                </a:solidFill>
                <a:latin typeface="Arial"/>
                <a:cs typeface="Arial"/>
              </a:rPr>
              <a:t>Program @ 12 GeV</a:t>
            </a:r>
            <a:endParaRPr lang="en-GB" dirty="0">
              <a:solidFill>
                <a:srgbClr val="2D2D8A"/>
              </a:solidFill>
              <a:latin typeface="Arial"/>
              <a:cs typeface="Arial"/>
            </a:endParaRPr>
          </a:p>
        </p:txBody>
      </p:sp>
      <p:sp>
        <p:nvSpPr>
          <p:cNvPr id="29705" name="TextBox 30"/>
          <p:cNvSpPr txBox="1">
            <a:spLocks noChangeArrowheads="1"/>
          </p:cNvSpPr>
          <p:nvPr/>
        </p:nvSpPr>
        <p:spPr bwMode="auto">
          <a:xfrm>
            <a:off x="2478752" y="968375"/>
            <a:ext cx="4191000" cy="923925"/>
          </a:xfrm>
          <a:prstGeom prst="rect">
            <a:avLst/>
          </a:prstGeom>
          <a:noFill/>
          <a:ln w="9525">
            <a:noFill/>
            <a:miter lim="800000"/>
            <a:headEnd/>
            <a:tailEnd/>
          </a:ln>
        </p:spPr>
        <p:txBody>
          <a:bodyPr>
            <a:prstTxWarp prst="textNoShape">
              <a:avLst/>
            </a:prstTxWarp>
            <a:spAutoFit/>
          </a:bodyPr>
          <a:lstStyle/>
          <a:p>
            <a:r>
              <a:rPr lang="en-US" dirty="0">
                <a:solidFill>
                  <a:srgbClr val="596BFF"/>
                </a:solidFill>
                <a:latin typeface="Tahoma" charset="0"/>
                <a:ea typeface="Tahoma" charset="0"/>
                <a:cs typeface="Tahoma" charset="0"/>
              </a:rPr>
              <a:t>Leading twist TMD parton distributions:</a:t>
            </a:r>
            <a:r>
              <a:rPr lang="en-US" dirty="0" smtClean="0">
                <a:solidFill>
                  <a:srgbClr val="596BFF"/>
                </a:solidFill>
                <a:latin typeface="Tahoma" charset="0"/>
                <a:ea typeface="Tahoma" charset="0"/>
                <a:cs typeface="Tahoma" charset="0"/>
              </a:rPr>
              <a:t> </a:t>
            </a:r>
            <a:r>
              <a:rPr lang="en-US" dirty="0" smtClean="0">
                <a:solidFill>
                  <a:srgbClr val="606060"/>
                </a:solidFill>
                <a:latin typeface="Tahoma" charset="0"/>
                <a:ea typeface="Tahoma" charset="0"/>
                <a:cs typeface="Tahoma" charset="0"/>
              </a:rPr>
              <a:t>measures</a:t>
            </a:r>
            <a:r>
              <a:rPr lang="en-US" dirty="0" smtClean="0">
                <a:solidFill>
                  <a:srgbClr val="606060"/>
                </a:solidFill>
                <a:latin typeface="Tahoma" charset="0"/>
                <a:ea typeface="Tahoma" charset="0"/>
                <a:cs typeface="Tahoma" charset="0"/>
              </a:rPr>
              <a:t> </a:t>
            </a:r>
            <a:r>
              <a:rPr lang="en-US" dirty="0">
                <a:solidFill>
                  <a:srgbClr val="606060"/>
                </a:solidFill>
                <a:latin typeface="Tahoma" charset="0"/>
                <a:ea typeface="Tahoma" charset="0"/>
                <a:cs typeface="Tahoma" charset="0"/>
              </a:rPr>
              <a:t>correlations</a:t>
            </a:r>
            <a:r>
              <a:rPr lang="en-US" dirty="0" smtClean="0">
                <a:solidFill>
                  <a:srgbClr val="606060"/>
                </a:solidFill>
                <a:latin typeface="Tahoma" charset="0"/>
                <a:ea typeface="Tahoma" charset="0"/>
                <a:cs typeface="Tahoma" charset="0"/>
              </a:rPr>
              <a:t> </a:t>
            </a:r>
            <a:r>
              <a:rPr lang="en-US" dirty="0" smtClean="0">
                <a:solidFill>
                  <a:srgbClr val="606060"/>
                </a:solidFill>
                <a:latin typeface="Tahoma" charset="0"/>
                <a:ea typeface="Tahoma" charset="0"/>
                <a:cs typeface="Tahoma" charset="0"/>
              </a:rPr>
              <a:t>of</a:t>
            </a:r>
            <a:r>
              <a:rPr lang="en-US" dirty="0" smtClean="0">
                <a:solidFill>
                  <a:srgbClr val="606060"/>
                </a:solidFill>
                <a:latin typeface="Tahoma" charset="0"/>
                <a:ea typeface="Tahoma" charset="0"/>
                <a:cs typeface="Tahoma" charset="0"/>
              </a:rPr>
              <a:t> </a:t>
            </a:r>
            <a:r>
              <a:rPr lang="en-US" i="1" dirty="0">
                <a:latin typeface="Tahoma" charset="0"/>
                <a:ea typeface="Tahoma" charset="0"/>
                <a:cs typeface="Tahoma" charset="0"/>
              </a:rPr>
              <a:t>quark orbital motion </a:t>
            </a:r>
            <a:r>
              <a:rPr lang="en-US" dirty="0">
                <a:solidFill>
                  <a:srgbClr val="606060"/>
                </a:solidFill>
                <a:latin typeface="Tahoma" charset="0"/>
                <a:ea typeface="Tahoma" charset="0"/>
                <a:cs typeface="Tahoma" charset="0"/>
              </a:rPr>
              <a:t>and</a:t>
            </a:r>
            <a:r>
              <a:rPr lang="en-US" i="1" dirty="0">
                <a:solidFill>
                  <a:srgbClr val="606060"/>
                </a:solidFill>
                <a:latin typeface="Tahoma" charset="0"/>
                <a:ea typeface="Tahoma" charset="0"/>
                <a:cs typeface="Tahoma" charset="0"/>
              </a:rPr>
              <a:t> </a:t>
            </a:r>
            <a:r>
              <a:rPr lang="en-US" i="1" dirty="0">
                <a:solidFill>
                  <a:srgbClr val="000000"/>
                </a:solidFill>
                <a:latin typeface="Tahoma" charset="0"/>
                <a:ea typeface="Tahoma" charset="0"/>
                <a:cs typeface="Tahoma" charset="0"/>
              </a:rPr>
              <a:t>spin </a:t>
            </a:r>
          </a:p>
        </p:txBody>
      </p:sp>
      <p:sp>
        <p:nvSpPr>
          <p:cNvPr id="29717" name="Rectangle 9"/>
          <p:cNvSpPr>
            <a:spLocks noChangeAspect="1" noChangeArrowheads="1"/>
          </p:cNvSpPr>
          <p:nvPr/>
        </p:nvSpPr>
        <p:spPr bwMode="auto">
          <a:xfrm>
            <a:off x="2760662" y="3168070"/>
            <a:ext cx="382587" cy="382584"/>
          </a:xfrm>
          <a:prstGeom prst="rect">
            <a:avLst/>
          </a:prstGeom>
          <a:solidFill>
            <a:srgbClr val="FF0000">
              <a:alpha val="27058"/>
            </a:srgbClr>
          </a:solidFill>
          <a:ln w="9525">
            <a:noFill/>
            <a:miter lim="800000"/>
            <a:headEnd/>
            <a:tailEnd/>
          </a:ln>
        </p:spPr>
        <p:txBody>
          <a:bodyPr anchor="ctr">
            <a:prstTxWarp prst="textNoShape">
              <a:avLst/>
            </a:prstTxWarp>
            <a:spAutoFit/>
          </a:bodyPr>
          <a:lstStyle/>
          <a:p>
            <a:endParaRPr lang="en-US"/>
          </a:p>
        </p:txBody>
      </p:sp>
      <p:sp>
        <p:nvSpPr>
          <p:cNvPr id="29715" name="Rectangle 9"/>
          <p:cNvSpPr>
            <a:spLocks noChangeAspect="1" noChangeArrowheads="1"/>
          </p:cNvSpPr>
          <p:nvPr/>
        </p:nvSpPr>
        <p:spPr bwMode="auto">
          <a:xfrm>
            <a:off x="2732086" y="3895197"/>
            <a:ext cx="385764" cy="385762"/>
          </a:xfrm>
          <a:prstGeom prst="rect">
            <a:avLst/>
          </a:prstGeom>
          <a:solidFill>
            <a:srgbClr val="008000">
              <a:alpha val="27058"/>
            </a:srgbClr>
          </a:solidFill>
          <a:ln w="9525">
            <a:noFill/>
            <a:miter lim="800000"/>
            <a:headEnd/>
            <a:tailEnd/>
          </a:ln>
        </p:spPr>
        <p:txBody>
          <a:bodyPr anchor="ctr">
            <a:prstTxWarp prst="textNoShape">
              <a:avLst/>
            </a:prstTxWarp>
            <a:spAutoFit/>
          </a:bodyPr>
          <a:lstStyle/>
          <a:p>
            <a:endParaRPr lang="en-US"/>
          </a:p>
        </p:txBody>
      </p:sp>
      <p:sp>
        <p:nvSpPr>
          <p:cNvPr id="29713" name="Rectangle 9"/>
          <p:cNvSpPr>
            <a:spLocks noChangeAspect="1" noChangeArrowheads="1"/>
          </p:cNvSpPr>
          <p:nvPr/>
        </p:nvSpPr>
        <p:spPr bwMode="auto">
          <a:xfrm>
            <a:off x="2747969" y="4582061"/>
            <a:ext cx="382588" cy="382588"/>
          </a:xfrm>
          <a:prstGeom prst="rect">
            <a:avLst/>
          </a:prstGeom>
          <a:solidFill>
            <a:srgbClr val="0000FF">
              <a:alpha val="27058"/>
            </a:srgbClr>
          </a:solidFill>
          <a:ln w="9525">
            <a:noFill/>
            <a:miter lim="800000"/>
            <a:headEnd/>
            <a:tailEnd/>
          </a:ln>
        </p:spPr>
        <p:txBody>
          <a:bodyPr anchor="ctr">
            <a:prstTxWarp prst="textNoShape">
              <a:avLst/>
            </a:prstTxWarp>
            <a:spAutoFit/>
          </a:bodyPr>
          <a:lstStyle/>
          <a:p>
            <a:endParaRPr lang="en-US"/>
          </a:p>
        </p:txBody>
      </p:sp>
      <p:sp>
        <p:nvSpPr>
          <p:cNvPr id="29710" name="TextBox 31"/>
          <p:cNvSpPr txBox="1">
            <a:spLocks noChangeArrowheads="1"/>
          </p:cNvSpPr>
          <p:nvPr/>
        </p:nvSpPr>
        <p:spPr bwMode="auto">
          <a:xfrm rot="-5400000">
            <a:off x="1280983" y="3807081"/>
            <a:ext cx="2087562" cy="307975"/>
          </a:xfrm>
          <a:prstGeom prst="rect">
            <a:avLst/>
          </a:prstGeom>
          <a:noFill/>
          <a:ln w="9525">
            <a:solidFill>
              <a:schemeClr val="tx1"/>
            </a:solidFill>
            <a:miter lim="800000"/>
            <a:headEnd/>
            <a:tailEnd/>
          </a:ln>
        </p:spPr>
        <p:txBody>
          <a:bodyPr wrap="none">
            <a:prstTxWarp prst="textNoShape">
              <a:avLst/>
            </a:prstTxWarp>
            <a:spAutoFit/>
          </a:bodyPr>
          <a:lstStyle/>
          <a:p>
            <a:r>
              <a:rPr lang="en-US" sz="1400" dirty="0"/>
              <a:t>Nucleon polarization</a:t>
            </a:r>
          </a:p>
        </p:txBody>
      </p:sp>
      <p:sp>
        <p:nvSpPr>
          <p:cNvPr id="29711" name="TextBox 32"/>
          <p:cNvSpPr txBox="1">
            <a:spLocks noChangeArrowheads="1"/>
          </p:cNvSpPr>
          <p:nvPr/>
        </p:nvSpPr>
        <p:spPr bwMode="auto">
          <a:xfrm>
            <a:off x="3524249" y="2227779"/>
            <a:ext cx="2022475" cy="307975"/>
          </a:xfrm>
          <a:prstGeom prst="rect">
            <a:avLst/>
          </a:prstGeom>
          <a:noFill/>
          <a:ln w="9525">
            <a:solidFill>
              <a:schemeClr val="tx1"/>
            </a:solidFill>
            <a:miter lim="800000"/>
            <a:headEnd/>
            <a:tailEnd/>
          </a:ln>
        </p:spPr>
        <p:txBody>
          <a:bodyPr wrap="square">
            <a:prstTxWarp prst="textNoShape">
              <a:avLst/>
            </a:prstTxWarp>
            <a:spAutoFit/>
          </a:bodyPr>
          <a:lstStyle/>
          <a:p>
            <a:r>
              <a:rPr lang="en-US" sz="1400" dirty="0"/>
              <a:t>Quark spin polarization</a:t>
            </a:r>
          </a:p>
        </p:txBody>
      </p:sp>
      <p:grpSp>
        <p:nvGrpSpPr>
          <p:cNvPr id="2" name="Group 54"/>
          <p:cNvGrpSpPr/>
          <p:nvPr/>
        </p:nvGrpSpPr>
        <p:grpSpPr>
          <a:xfrm>
            <a:off x="6323020" y="4351167"/>
            <a:ext cx="2801020" cy="684463"/>
            <a:chOff x="6259520" y="4799911"/>
            <a:chExt cx="2801020" cy="684463"/>
          </a:xfrm>
        </p:grpSpPr>
        <p:sp>
          <p:nvSpPr>
            <p:cNvPr id="37" name="Rectangle 39"/>
            <p:cNvSpPr>
              <a:spLocks noChangeArrowheads="1"/>
            </p:cNvSpPr>
            <p:nvPr/>
          </p:nvSpPr>
          <p:spPr bwMode="auto">
            <a:xfrm>
              <a:off x="6259520" y="4878388"/>
              <a:ext cx="2219012" cy="523220"/>
            </a:xfrm>
            <a:prstGeom prst="rect">
              <a:avLst/>
            </a:prstGeom>
            <a:solidFill>
              <a:srgbClr val="0000FF">
                <a:alpha val="25000"/>
              </a:srgbClr>
            </a:solidFill>
            <a:ln w="9525">
              <a:solidFill>
                <a:srgbClr val="0000FF"/>
              </a:solidFill>
              <a:miter lim="800000"/>
              <a:headEnd/>
              <a:tailEnd/>
            </a:ln>
          </p:spPr>
          <p:txBody>
            <a:bodyPr wrap="square">
              <a:prstTxWarp prst="textNoShape">
                <a:avLst/>
              </a:prstTxWarp>
              <a:spAutoFit/>
            </a:bodyPr>
            <a:lstStyle/>
            <a:p>
              <a:pPr>
                <a:defRPr/>
              </a:pPr>
              <a:r>
                <a:rPr lang="en-US" sz="1400" dirty="0" smtClean="0">
                  <a:solidFill>
                    <a:srgbClr val="FF051D"/>
                  </a:solidFill>
                  <a:effectLst>
                    <a:outerShdw blurRad="38100" dist="38100" dir="2700000" algn="tl">
                      <a:srgbClr val="000000"/>
                    </a:outerShdw>
                  </a:effectLst>
                  <a:latin typeface="Calibri"/>
                  <a:cs typeface="Calibri"/>
                </a:rPr>
                <a:t>E12-10-006:</a:t>
              </a:r>
              <a:r>
                <a:rPr lang="en-US" sz="1400" dirty="0" smtClean="0">
                  <a:solidFill>
                    <a:srgbClr val="0000FF"/>
                  </a:solidFill>
                  <a:effectLst>
                    <a:outerShdw blurRad="38100" dist="38100" dir="2700000" algn="tl">
                      <a:srgbClr val="000000"/>
                    </a:outerShdw>
                  </a:effectLst>
                  <a:latin typeface="Calibri"/>
                  <a:cs typeface="Calibri"/>
                </a:rPr>
                <a:t>  </a:t>
              </a:r>
              <a:r>
                <a:rPr lang="en-US" sz="1400" b="1" dirty="0" err="1" smtClean="0">
                  <a:latin typeface="Calibri"/>
                  <a:cs typeface="Calibri"/>
                </a:rPr>
                <a:t>π</a:t>
              </a:r>
              <a:r>
                <a:rPr lang="en-US" sz="1400" b="1" baseline="30000" dirty="0" err="1" smtClean="0">
                  <a:latin typeface="Calibri"/>
                  <a:cs typeface="Calibri"/>
                </a:rPr>
                <a:t>+</a:t>
              </a:r>
              <a:r>
                <a:rPr lang="en-US" sz="1400" b="1" dirty="0" err="1" smtClean="0">
                  <a:latin typeface="Calibri"/>
                  <a:cs typeface="Calibri"/>
                </a:rPr>
                <a:t>,π</a:t>
              </a:r>
              <a:r>
                <a:rPr lang="en-US" sz="1400" b="1" baseline="30000" dirty="0" smtClean="0">
                  <a:latin typeface="Calibri"/>
                  <a:cs typeface="Calibri"/>
                </a:rPr>
                <a:t>-  </a:t>
              </a:r>
              <a:endParaRPr lang="en-US" sz="1400" b="1" dirty="0" smtClean="0">
                <a:latin typeface="Calibri"/>
                <a:cs typeface="Calibri"/>
              </a:endParaRPr>
            </a:p>
            <a:p>
              <a:pPr>
                <a:defRPr/>
              </a:pPr>
              <a:r>
                <a:rPr lang="en-US" sz="1400" dirty="0" smtClean="0">
                  <a:solidFill>
                    <a:srgbClr val="FF0000"/>
                  </a:solidFill>
                  <a:effectLst>
                    <a:outerShdw blurRad="38100" dist="38100" dir="2700000">
                      <a:srgbClr val="000000"/>
                    </a:outerShdw>
                  </a:effectLst>
                  <a:latin typeface="Calibri"/>
                  <a:cs typeface="Calibri"/>
                </a:rPr>
                <a:t>E12-09-018: </a:t>
              </a:r>
              <a:r>
                <a:rPr lang="en-US" sz="1400" b="1" dirty="0" smtClean="0">
                  <a:latin typeface="Calibri"/>
                  <a:cs typeface="Calibri"/>
                </a:rPr>
                <a:t>π</a:t>
              </a:r>
              <a:r>
                <a:rPr lang="en-US" sz="1400" b="1" baseline="30000" dirty="0" smtClean="0">
                  <a:latin typeface="Calibri"/>
                  <a:cs typeface="Calibri"/>
                </a:rPr>
                <a:t>+</a:t>
              </a:r>
              <a:r>
                <a:rPr lang="en-US" sz="1400" b="1" dirty="0" smtClean="0">
                  <a:latin typeface="Calibri"/>
                  <a:cs typeface="Calibri"/>
                </a:rPr>
                <a:t>,π</a:t>
              </a:r>
              <a:r>
                <a:rPr lang="en-US" sz="1400" b="1" baseline="30000" dirty="0" smtClean="0">
                  <a:latin typeface="Calibri"/>
                  <a:cs typeface="Calibri"/>
                </a:rPr>
                <a:t>- </a:t>
              </a:r>
              <a:r>
                <a:rPr lang="en-US" sz="1400" b="1" dirty="0" smtClean="0">
                  <a:latin typeface="Calibri"/>
                  <a:cs typeface="Calibri"/>
                </a:rPr>
                <a:t>, K</a:t>
              </a:r>
              <a:r>
                <a:rPr lang="en-US" sz="1400" b="1" baseline="30000" dirty="0" smtClean="0">
                  <a:latin typeface="Calibri"/>
                  <a:cs typeface="Calibri"/>
                </a:rPr>
                <a:t>+</a:t>
              </a:r>
              <a:r>
                <a:rPr lang="en-US" sz="1400" b="1" dirty="0" smtClean="0">
                  <a:latin typeface="Calibri"/>
                  <a:cs typeface="Calibri"/>
                </a:rPr>
                <a:t>,K</a:t>
              </a:r>
              <a:r>
                <a:rPr lang="en-US" sz="1400" b="1" baseline="30000" dirty="0" smtClean="0">
                  <a:latin typeface="Calibri"/>
                  <a:cs typeface="Calibri"/>
                </a:rPr>
                <a:t>-</a:t>
              </a:r>
              <a:r>
                <a:rPr lang="en-US" sz="1400" b="1" dirty="0" smtClean="0">
                  <a:latin typeface="Calibri"/>
                  <a:cs typeface="Calibri"/>
                </a:rPr>
                <a:t>   </a:t>
              </a:r>
            </a:p>
          </p:txBody>
        </p:sp>
        <p:sp>
          <p:nvSpPr>
            <p:cNvPr id="50" name="TextBox 49"/>
            <p:cNvSpPr txBox="1"/>
            <p:nvPr/>
          </p:nvSpPr>
          <p:spPr>
            <a:xfrm>
              <a:off x="8521974" y="4799911"/>
              <a:ext cx="538566" cy="307777"/>
            </a:xfrm>
            <a:prstGeom prst="rect">
              <a:avLst/>
            </a:prstGeom>
            <a:solidFill>
              <a:srgbClr val="BAFFFD">
                <a:alpha val="50000"/>
              </a:srgbClr>
            </a:solidFill>
            <a:ln>
              <a:solidFill>
                <a:srgbClr val="000000"/>
              </a:solidFill>
            </a:ln>
          </p:spPr>
          <p:txBody>
            <a:bodyPr wrap="none" rtlCol="0">
              <a:spAutoFit/>
            </a:bodyPr>
            <a:lstStyle/>
            <a:p>
              <a:r>
                <a:rPr lang="en-US" sz="1400" dirty="0" smtClean="0">
                  <a:latin typeface="Calibri"/>
                  <a:cs typeface="Calibri"/>
                </a:rPr>
                <a:t>Solid</a:t>
              </a:r>
              <a:endParaRPr lang="en-US" sz="1400" dirty="0">
                <a:latin typeface="Calibri"/>
                <a:cs typeface="Calibri"/>
              </a:endParaRPr>
            </a:p>
          </p:txBody>
        </p:sp>
        <p:sp>
          <p:nvSpPr>
            <p:cNvPr id="51" name="TextBox 50"/>
            <p:cNvSpPr txBox="1"/>
            <p:nvPr/>
          </p:nvSpPr>
          <p:spPr>
            <a:xfrm>
              <a:off x="8528050" y="5176597"/>
              <a:ext cx="447308" cy="307777"/>
            </a:xfrm>
            <a:prstGeom prst="rect">
              <a:avLst/>
            </a:prstGeom>
            <a:solidFill>
              <a:srgbClr val="BAFFFD">
                <a:alpha val="50000"/>
              </a:srgbClr>
            </a:solidFill>
            <a:ln>
              <a:solidFill>
                <a:schemeClr val="tx1"/>
              </a:solidFill>
            </a:ln>
          </p:spPr>
          <p:txBody>
            <a:bodyPr wrap="none" rtlCol="0">
              <a:spAutoFit/>
            </a:bodyPr>
            <a:lstStyle/>
            <a:p>
              <a:r>
                <a:rPr lang="en-US" sz="1400" dirty="0" smtClean="0">
                  <a:latin typeface="Calibri"/>
                  <a:cs typeface="Calibri"/>
                </a:rPr>
                <a:t>SBS</a:t>
              </a:r>
              <a:endParaRPr lang="en-US" sz="1400" dirty="0">
                <a:latin typeface="Calibri"/>
                <a:cs typeface="Calibri"/>
              </a:endParaRPr>
            </a:p>
          </p:txBody>
        </p:sp>
      </p:grpSp>
      <p:sp>
        <p:nvSpPr>
          <p:cNvPr id="52" name="TextBox 51"/>
          <p:cNvSpPr txBox="1"/>
          <p:nvPr/>
        </p:nvSpPr>
        <p:spPr>
          <a:xfrm>
            <a:off x="7240799" y="5085586"/>
            <a:ext cx="523033" cy="338554"/>
          </a:xfrm>
          <a:prstGeom prst="rect">
            <a:avLst/>
          </a:prstGeom>
          <a:solidFill>
            <a:srgbClr val="BAFFFD">
              <a:alpha val="50000"/>
            </a:srgbClr>
          </a:solidFill>
          <a:ln>
            <a:solidFill>
              <a:schemeClr val="tx1"/>
            </a:solidFill>
          </a:ln>
        </p:spPr>
        <p:txBody>
          <a:bodyPr wrap="none" rtlCol="0">
            <a:spAutoFit/>
          </a:bodyPr>
          <a:lstStyle/>
          <a:p>
            <a:r>
              <a:rPr lang="en-US" sz="1600" baseline="30000" dirty="0" smtClean="0"/>
              <a:t>3</a:t>
            </a:r>
            <a:r>
              <a:rPr lang="en-US" sz="1600" dirty="0" smtClean="0"/>
              <a:t>He</a:t>
            </a:r>
            <a:endParaRPr lang="en-US" sz="1600" baseline="-25000" dirty="0"/>
          </a:p>
        </p:txBody>
      </p:sp>
      <p:grpSp>
        <p:nvGrpSpPr>
          <p:cNvPr id="3" name="Group 55"/>
          <p:cNvGrpSpPr/>
          <p:nvPr/>
        </p:nvGrpSpPr>
        <p:grpSpPr>
          <a:xfrm>
            <a:off x="6325859" y="3823696"/>
            <a:ext cx="2785481" cy="337463"/>
            <a:chOff x="6262359" y="4120040"/>
            <a:chExt cx="2785481" cy="337463"/>
          </a:xfrm>
        </p:grpSpPr>
        <p:sp>
          <p:nvSpPr>
            <p:cNvPr id="43" name="Rectangle 42"/>
            <p:cNvSpPr>
              <a:spLocks noChangeArrowheads="1"/>
            </p:cNvSpPr>
            <p:nvPr/>
          </p:nvSpPr>
          <p:spPr bwMode="auto">
            <a:xfrm>
              <a:off x="6262359" y="4149726"/>
              <a:ext cx="1649741" cy="307777"/>
            </a:xfrm>
            <a:prstGeom prst="rect">
              <a:avLst/>
            </a:prstGeom>
            <a:solidFill>
              <a:srgbClr val="00FF00">
                <a:alpha val="50000"/>
              </a:srgbClr>
            </a:solidFill>
            <a:ln w="9525">
              <a:solidFill>
                <a:srgbClr val="008000"/>
              </a:solidFill>
              <a:miter lim="800000"/>
              <a:headEnd/>
              <a:tailEnd/>
            </a:ln>
          </p:spPr>
          <p:txBody>
            <a:bodyPr wrap="square">
              <a:prstTxWarp prst="textNoShape">
                <a:avLst/>
              </a:prstTxWarp>
              <a:spAutoFit/>
            </a:bodyPr>
            <a:lstStyle/>
            <a:p>
              <a:pPr>
                <a:defRPr/>
              </a:pPr>
              <a:r>
                <a:rPr lang="en-US" sz="1400" dirty="0" smtClean="0">
                  <a:solidFill>
                    <a:srgbClr val="FF051D"/>
                  </a:solidFill>
                  <a:effectLst>
                    <a:outerShdw blurRad="38100" dist="38100" dir="2700000" algn="tl">
                      <a:srgbClr val="000000"/>
                    </a:outerShdw>
                  </a:effectLst>
                  <a:latin typeface="Calibri"/>
                  <a:cs typeface="Calibri"/>
                </a:rPr>
                <a:t>E12-07-007: </a:t>
              </a:r>
              <a:r>
                <a:rPr lang="en-US" sz="1400" b="1" dirty="0" err="1" smtClean="0">
                  <a:latin typeface="Calibri"/>
                  <a:cs typeface="Calibri"/>
                </a:rPr>
                <a:t>π</a:t>
              </a:r>
              <a:r>
                <a:rPr lang="en-US" sz="1400" b="1" baseline="30000" dirty="0" smtClean="0">
                  <a:latin typeface="Calibri"/>
                  <a:cs typeface="Calibri"/>
                </a:rPr>
                <a:t>+</a:t>
              </a:r>
              <a:r>
                <a:rPr lang="en-US" sz="1400" b="1" dirty="0" smtClean="0">
                  <a:latin typeface="Calibri"/>
                  <a:cs typeface="Calibri"/>
                </a:rPr>
                <a:t>, </a:t>
              </a:r>
              <a:r>
                <a:rPr lang="en-US" sz="1400" b="1" dirty="0" err="1" smtClean="0">
                  <a:latin typeface="Calibri"/>
                  <a:cs typeface="Calibri"/>
                </a:rPr>
                <a:t>π</a:t>
              </a:r>
              <a:r>
                <a:rPr lang="en-US" sz="1400" b="1" baseline="30000" dirty="0" smtClean="0">
                  <a:latin typeface="Calibri"/>
                  <a:cs typeface="Calibri"/>
                </a:rPr>
                <a:t>-</a:t>
              </a:r>
              <a:r>
                <a:rPr lang="en-US" sz="1400" b="1" dirty="0" smtClean="0">
                  <a:latin typeface="Calibri"/>
                  <a:cs typeface="Calibri"/>
                </a:rPr>
                <a:t> </a:t>
              </a:r>
            </a:p>
          </p:txBody>
        </p:sp>
        <p:sp>
          <p:nvSpPr>
            <p:cNvPr id="54" name="TextBox 53"/>
            <p:cNvSpPr txBox="1"/>
            <p:nvPr/>
          </p:nvSpPr>
          <p:spPr>
            <a:xfrm>
              <a:off x="8509274" y="4120040"/>
              <a:ext cx="538566" cy="307777"/>
            </a:xfrm>
            <a:prstGeom prst="rect">
              <a:avLst/>
            </a:prstGeom>
            <a:solidFill>
              <a:srgbClr val="BAFFFD">
                <a:alpha val="50000"/>
              </a:srgbClr>
            </a:solidFill>
            <a:ln>
              <a:solidFill>
                <a:srgbClr val="000000"/>
              </a:solidFill>
            </a:ln>
          </p:spPr>
          <p:txBody>
            <a:bodyPr wrap="none" rtlCol="0">
              <a:spAutoFit/>
            </a:bodyPr>
            <a:lstStyle/>
            <a:p>
              <a:r>
                <a:rPr lang="en-US" sz="1400" dirty="0" smtClean="0">
                  <a:latin typeface="Calibri"/>
                  <a:cs typeface="Calibri"/>
                </a:rPr>
                <a:t>Solid</a:t>
              </a:r>
              <a:endParaRPr lang="en-US" sz="1400" dirty="0">
                <a:latin typeface="Calibri"/>
                <a:cs typeface="Calibri"/>
              </a:endParaRPr>
            </a:p>
          </p:txBody>
        </p:sp>
      </p:grpSp>
      <p:grpSp>
        <p:nvGrpSpPr>
          <p:cNvPr id="4" name="Group 60"/>
          <p:cNvGrpSpPr/>
          <p:nvPr/>
        </p:nvGrpSpPr>
        <p:grpSpPr>
          <a:xfrm>
            <a:off x="6989137" y="1982779"/>
            <a:ext cx="787395" cy="860726"/>
            <a:chOff x="7209279" y="1982779"/>
            <a:chExt cx="787395" cy="860726"/>
          </a:xfrm>
        </p:grpSpPr>
        <p:sp>
          <p:nvSpPr>
            <p:cNvPr id="57" name="TextBox 56"/>
            <p:cNvSpPr txBox="1"/>
            <p:nvPr/>
          </p:nvSpPr>
          <p:spPr>
            <a:xfrm>
              <a:off x="7209279" y="1982779"/>
              <a:ext cx="787395" cy="369332"/>
            </a:xfrm>
            <a:prstGeom prst="rect">
              <a:avLst/>
            </a:prstGeom>
            <a:solidFill>
              <a:srgbClr val="BAFFFD">
                <a:alpha val="50000"/>
              </a:srgbClr>
            </a:solidFill>
            <a:ln>
              <a:solidFill>
                <a:schemeClr val="tx1"/>
              </a:solidFill>
            </a:ln>
          </p:spPr>
          <p:txBody>
            <a:bodyPr wrap="none" rtlCol="0">
              <a:spAutoFit/>
            </a:bodyPr>
            <a:lstStyle/>
            <a:p>
              <a:r>
                <a:rPr lang="en-US" dirty="0" smtClean="0"/>
                <a:t>Hall A</a:t>
              </a:r>
              <a:endParaRPr lang="en-US" dirty="0"/>
            </a:p>
          </p:txBody>
        </p:sp>
        <p:cxnSp>
          <p:nvCxnSpPr>
            <p:cNvPr id="59" name="Straight Arrow Connector 58"/>
            <p:cNvCxnSpPr/>
            <p:nvPr/>
          </p:nvCxnSpPr>
          <p:spPr bwMode="auto">
            <a:xfrm rot="5400000">
              <a:off x="7398172" y="2636496"/>
              <a:ext cx="412516" cy="1501"/>
            </a:xfrm>
            <a:prstGeom prst="straightConnector1">
              <a:avLst/>
            </a:prstGeom>
            <a:noFill/>
            <a:ln w="38100" cap="flat" cmpd="dbl" algn="ctr">
              <a:solidFill>
                <a:srgbClr val="FF0000"/>
              </a:solidFill>
              <a:prstDash val="solid"/>
              <a:round/>
              <a:headEnd type="none" w="med" len="med"/>
              <a:tailEnd type="arrow" w="med" len="med"/>
            </a:ln>
            <a:effectLst/>
          </p:spPr>
        </p:cxnSp>
      </p:gr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55500551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39763"/>
          </a:xfrm>
        </p:spPr>
        <p:txBody>
          <a:bodyPr/>
          <a:lstStyle/>
          <a:p>
            <a:r>
              <a:rPr lang="en-US" dirty="0" smtClean="0">
                <a:solidFill>
                  <a:srgbClr val="FF6600"/>
                </a:solidFill>
              </a:rPr>
              <a:t>SBS/BB </a:t>
            </a:r>
            <a:r>
              <a:rPr lang="en-US" dirty="0" smtClean="0"/>
              <a:t>A</a:t>
            </a:r>
            <a:r>
              <a:rPr lang="en-US" baseline="-25000" dirty="0" smtClean="0"/>
              <a:t>UT</a:t>
            </a:r>
            <a:r>
              <a:rPr lang="en-US" dirty="0" smtClean="0"/>
              <a:t> on </a:t>
            </a:r>
            <a:r>
              <a:rPr lang="en-US" baseline="30000" dirty="0" smtClean="0"/>
              <a:t>3</a:t>
            </a:r>
            <a:r>
              <a:rPr lang="en-US" dirty="0" smtClean="0"/>
              <a:t>He Target</a:t>
            </a:r>
            <a:endParaRPr lang="en-US" dirty="0"/>
          </a:p>
        </p:txBody>
      </p:sp>
      <p:pic>
        <p:nvPicPr>
          <p:cNvPr id="4" name="Picture 3"/>
          <p:cNvPicPr>
            <a:picLocks noChangeAspect="1"/>
          </p:cNvPicPr>
          <p:nvPr/>
        </p:nvPicPr>
        <p:blipFill>
          <a:blip r:embed="rId2"/>
          <a:srcRect r="50702" b="52175"/>
          <a:stretch>
            <a:fillRect/>
          </a:stretch>
        </p:blipFill>
        <p:spPr>
          <a:xfrm>
            <a:off x="390072" y="1242248"/>
            <a:ext cx="3503580" cy="1788899"/>
          </a:xfrm>
          <a:prstGeom prst="rect">
            <a:avLst/>
          </a:prstGeom>
        </p:spPr>
      </p:pic>
      <p:pic>
        <p:nvPicPr>
          <p:cNvPr id="6" name="Picture 5"/>
          <p:cNvPicPr>
            <a:picLocks/>
          </p:cNvPicPr>
          <p:nvPr/>
        </p:nvPicPr>
        <p:blipFill>
          <a:blip r:embed="rId3"/>
          <a:srcRect b="1668"/>
          <a:stretch>
            <a:fillRect/>
          </a:stretch>
        </p:blipFill>
        <p:spPr>
          <a:xfrm>
            <a:off x="339272" y="4577981"/>
            <a:ext cx="3634014" cy="1896960"/>
          </a:xfrm>
          <a:prstGeom prst="rect">
            <a:avLst/>
          </a:prstGeom>
        </p:spPr>
      </p:pic>
      <p:pic>
        <p:nvPicPr>
          <p:cNvPr id="7" name="Picture 6"/>
          <p:cNvPicPr>
            <a:picLocks noChangeAspect="1"/>
          </p:cNvPicPr>
          <p:nvPr/>
        </p:nvPicPr>
        <p:blipFill>
          <a:blip r:embed="rId2"/>
          <a:srcRect l="50351" b="50504"/>
          <a:stretch>
            <a:fillRect/>
          </a:stretch>
        </p:blipFill>
        <p:spPr>
          <a:xfrm>
            <a:off x="431800" y="2851229"/>
            <a:ext cx="3566886" cy="1871511"/>
          </a:xfrm>
          <a:prstGeom prst="rect">
            <a:avLst/>
          </a:prstGeom>
        </p:spPr>
      </p:pic>
      <p:sp>
        <p:nvSpPr>
          <p:cNvPr id="8" name="Rectangle 7"/>
          <p:cNvSpPr/>
          <p:nvPr/>
        </p:nvSpPr>
        <p:spPr>
          <a:xfrm>
            <a:off x="495300" y="820628"/>
            <a:ext cx="3360252" cy="461665"/>
          </a:xfrm>
          <a:prstGeom prst="rect">
            <a:avLst/>
          </a:prstGeom>
          <a:ln>
            <a:solidFill>
              <a:srgbClr val="000000"/>
            </a:solidFill>
          </a:ln>
        </p:spPr>
        <p:txBody>
          <a:bodyPr wrap="square">
            <a:spAutoFit/>
          </a:bodyPr>
          <a:lstStyle/>
          <a:p>
            <a:r>
              <a:rPr lang="en-US" sz="2400" baseline="30000" dirty="0" smtClean="0">
                <a:solidFill>
                  <a:srgbClr val="FF0000"/>
                </a:solidFill>
                <a:latin typeface="Calibri"/>
                <a:cs typeface="Calibri"/>
              </a:rPr>
              <a:t>3</a:t>
            </a:r>
            <a:r>
              <a:rPr lang="en-US" sz="2400" dirty="0" smtClean="0">
                <a:solidFill>
                  <a:srgbClr val="FF0000"/>
                </a:solidFill>
                <a:latin typeface="Calibri"/>
                <a:cs typeface="Calibri"/>
              </a:rPr>
              <a:t>He(e,e’π</a:t>
            </a:r>
            <a:r>
              <a:rPr lang="en-US" sz="2400" baseline="30000" dirty="0" smtClean="0">
                <a:solidFill>
                  <a:srgbClr val="FF0000"/>
                </a:solidFill>
                <a:latin typeface="Calibri"/>
                <a:cs typeface="Calibri"/>
              </a:rPr>
              <a:t>+,-,o</a:t>
            </a:r>
            <a:r>
              <a:rPr lang="en-US" sz="2400" dirty="0" smtClean="0">
                <a:solidFill>
                  <a:srgbClr val="FF0000"/>
                </a:solidFill>
                <a:latin typeface="Calibri"/>
                <a:cs typeface="Calibri"/>
              </a:rPr>
              <a:t>), </a:t>
            </a:r>
            <a:r>
              <a:rPr lang="en-US" sz="2400" baseline="30000" dirty="0" smtClean="0">
                <a:solidFill>
                  <a:srgbClr val="FF0000"/>
                </a:solidFill>
                <a:latin typeface="Calibri"/>
                <a:cs typeface="Calibri"/>
              </a:rPr>
              <a:t>3</a:t>
            </a:r>
            <a:r>
              <a:rPr lang="en-US" sz="2400" dirty="0" smtClean="0">
                <a:solidFill>
                  <a:srgbClr val="FF0000"/>
                </a:solidFill>
                <a:latin typeface="Calibri"/>
                <a:cs typeface="Calibri"/>
              </a:rPr>
              <a:t>He(e,eK</a:t>
            </a:r>
            <a:r>
              <a:rPr lang="en-US" sz="2400" baseline="30000" dirty="0" smtClean="0">
                <a:solidFill>
                  <a:srgbClr val="FF0000"/>
                </a:solidFill>
                <a:latin typeface="Calibri"/>
                <a:cs typeface="Calibri"/>
              </a:rPr>
              <a:t>+,-</a:t>
            </a:r>
            <a:r>
              <a:rPr lang="en-US" sz="2400" dirty="0" smtClean="0">
                <a:solidFill>
                  <a:srgbClr val="FF0000"/>
                </a:solidFill>
                <a:latin typeface="Calibri"/>
                <a:cs typeface="Calibri"/>
              </a:rPr>
              <a:t>) </a:t>
            </a:r>
          </a:p>
        </p:txBody>
      </p:sp>
      <p:sp>
        <p:nvSpPr>
          <p:cNvPr id="10" name="TextBox 9"/>
          <p:cNvSpPr txBox="1"/>
          <p:nvPr/>
        </p:nvSpPr>
        <p:spPr>
          <a:xfrm rot="16200000">
            <a:off x="-576337" y="5108413"/>
            <a:ext cx="1653417" cy="338554"/>
          </a:xfrm>
          <a:prstGeom prst="rect">
            <a:avLst/>
          </a:prstGeom>
          <a:noFill/>
        </p:spPr>
        <p:txBody>
          <a:bodyPr wrap="none" rtlCol="0">
            <a:spAutoFit/>
          </a:bodyPr>
          <a:lstStyle/>
          <a:p>
            <a:r>
              <a:rPr lang="en-US" sz="1600" dirty="0" err="1" smtClean="0">
                <a:latin typeface="Calibri"/>
                <a:cs typeface="Calibri"/>
              </a:rPr>
              <a:t>Sivers</a:t>
            </a:r>
            <a:r>
              <a:rPr lang="en-US" sz="1600" dirty="0" smtClean="0">
                <a:latin typeface="Calibri"/>
                <a:cs typeface="Calibri"/>
              </a:rPr>
              <a:t> asymmetry</a:t>
            </a:r>
            <a:endParaRPr lang="en-US" sz="1600" dirty="0">
              <a:latin typeface="Calibri"/>
              <a:cs typeface="Calibri"/>
            </a:endParaRPr>
          </a:p>
        </p:txBody>
      </p:sp>
      <p:sp>
        <p:nvSpPr>
          <p:cNvPr id="14" name="TextBox 13"/>
          <p:cNvSpPr txBox="1"/>
          <p:nvPr/>
        </p:nvSpPr>
        <p:spPr>
          <a:xfrm>
            <a:off x="2602799" y="5473700"/>
            <a:ext cx="1138453" cy="338554"/>
          </a:xfrm>
          <a:prstGeom prst="rect">
            <a:avLst/>
          </a:prstGeom>
          <a:noFill/>
          <a:ln>
            <a:solidFill>
              <a:srgbClr val="000000"/>
            </a:solidFill>
          </a:ln>
        </p:spPr>
        <p:txBody>
          <a:bodyPr wrap="none" rtlCol="0">
            <a:spAutoFit/>
          </a:bodyPr>
          <a:lstStyle/>
          <a:p>
            <a:r>
              <a:rPr lang="en-US" sz="1600" dirty="0" smtClean="0">
                <a:latin typeface="Calibri"/>
                <a:cs typeface="Calibri"/>
              </a:rPr>
              <a:t>E12-09-018 </a:t>
            </a:r>
            <a:endParaRPr lang="en-US" sz="1600" dirty="0">
              <a:latin typeface="Calibri"/>
              <a:cs typeface="Calibri"/>
            </a:endParaRPr>
          </a:p>
        </p:txBody>
      </p:sp>
      <p:pic>
        <p:nvPicPr>
          <p:cNvPr id="16" name="Picture 15"/>
          <p:cNvPicPr>
            <a:picLocks/>
          </p:cNvPicPr>
          <p:nvPr/>
        </p:nvPicPr>
        <p:blipFill>
          <a:blip r:embed="rId4"/>
          <a:stretch>
            <a:fillRect/>
          </a:stretch>
        </p:blipFill>
        <p:spPr>
          <a:xfrm>
            <a:off x="4800624" y="760811"/>
            <a:ext cx="3930650" cy="2939034"/>
          </a:xfrm>
          <a:prstGeom prst="rect">
            <a:avLst/>
          </a:prstGeom>
        </p:spPr>
      </p:pic>
      <p:pic>
        <p:nvPicPr>
          <p:cNvPr id="11" name="Picture 10"/>
          <p:cNvPicPr>
            <a:picLocks/>
          </p:cNvPicPr>
          <p:nvPr/>
        </p:nvPicPr>
        <p:blipFill>
          <a:blip r:embed="rId5"/>
          <a:stretch>
            <a:fillRect/>
          </a:stretch>
        </p:blipFill>
        <p:spPr>
          <a:xfrm>
            <a:off x="4800624" y="3624426"/>
            <a:ext cx="4178300" cy="2787015"/>
          </a:xfrm>
          <a:prstGeom prst="rect">
            <a:avLst/>
          </a:prstGeo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Momentum Tomography with </a:t>
            </a:r>
            <a:r>
              <a:rPr lang="en-US" dirty="0" err="1" smtClean="0"/>
              <a:t>TMDs</a:t>
            </a:r>
            <a:endParaRPr lang="en-US" dirty="0"/>
          </a:p>
        </p:txBody>
      </p:sp>
      <p:pic>
        <p:nvPicPr>
          <p:cNvPr id="3" name="Picture 2"/>
          <p:cNvPicPr>
            <a:picLocks noChangeAspect="1"/>
          </p:cNvPicPr>
          <p:nvPr/>
        </p:nvPicPr>
        <p:blipFill>
          <a:blip r:embed="rId2"/>
          <a:srcRect t="14645"/>
          <a:stretch>
            <a:fillRect/>
          </a:stretch>
        </p:blipFill>
        <p:spPr>
          <a:xfrm>
            <a:off x="241300" y="2443568"/>
            <a:ext cx="4864100" cy="2848588"/>
          </a:xfrm>
          <a:prstGeom prst="rect">
            <a:avLst/>
          </a:prstGeom>
        </p:spPr>
      </p:pic>
      <p:sp>
        <p:nvSpPr>
          <p:cNvPr id="4" name="TextBox 3"/>
          <p:cNvSpPr txBox="1"/>
          <p:nvPr/>
        </p:nvSpPr>
        <p:spPr>
          <a:xfrm>
            <a:off x="220980" y="1446728"/>
            <a:ext cx="5397500" cy="646331"/>
          </a:xfrm>
          <a:prstGeom prst="rect">
            <a:avLst/>
          </a:prstGeom>
          <a:noFill/>
        </p:spPr>
        <p:txBody>
          <a:bodyPr wrap="square" rtlCol="0">
            <a:spAutoFit/>
          </a:bodyPr>
          <a:lstStyle/>
          <a:p>
            <a:r>
              <a:rPr lang="en-US" dirty="0" err="1" smtClean="0"/>
              <a:t>Sivers</a:t>
            </a:r>
            <a:r>
              <a:rPr lang="en-US" dirty="0" smtClean="0"/>
              <a:t> function for </a:t>
            </a:r>
            <a:r>
              <a:rPr lang="en-US" dirty="0" err="1" smtClean="0"/>
              <a:t>d</a:t>
            </a:r>
            <a:r>
              <a:rPr lang="en-US" dirty="0" smtClean="0"/>
              <a:t>-quarks extracted from model simulations with a transverse polarized </a:t>
            </a:r>
            <a:r>
              <a:rPr lang="en-US" baseline="30000" dirty="0" smtClean="0"/>
              <a:t>3</a:t>
            </a:r>
            <a:r>
              <a:rPr lang="en-US" dirty="0" smtClean="0"/>
              <a:t>He target.  </a:t>
            </a:r>
            <a:endParaRPr lang="en-US" dirty="0"/>
          </a:p>
        </p:txBody>
      </p:sp>
      <p:pic>
        <p:nvPicPr>
          <p:cNvPr id="5" name="Picture 4"/>
          <p:cNvPicPr>
            <a:picLocks noChangeAspect="1"/>
          </p:cNvPicPr>
          <p:nvPr/>
        </p:nvPicPr>
        <p:blipFill>
          <a:blip r:embed="rId3"/>
          <a:srcRect r="18701"/>
          <a:stretch>
            <a:fillRect/>
          </a:stretch>
        </p:blipFill>
        <p:spPr>
          <a:xfrm>
            <a:off x="5461000" y="792163"/>
            <a:ext cx="2724464" cy="3342214"/>
          </a:xfrm>
          <a:prstGeom prst="rect">
            <a:avLst/>
          </a:prstGeom>
        </p:spPr>
      </p:pic>
      <p:sp>
        <p:nvSpPr>
          <p:cNvPr id="7" name="TextBox 6"/>
          <p:cNvSpPr txBox="1"/>
          <p:nvPr/>
        </p:nvSpPr>
        <p:spPr>
          <a:xfrm>
            <a:off x="5143500" y="4032777"/>
            <a:ext cx="3834158" cy="2031325"/>
          </a:xfrm>
          <a:prstGeom prst="rect">
            <a:avLst/>
          </a:prstGeom>
          <a:noFill/>
        </p:spPr>
        <p:txBody>
          <a:bodyPr wrap="square" rtlCol="0">
            <a:spAutoFit/>
          </a:bodyPr>
          <a:lstStyle/>
          <a:p>
            <a:r>
              <a:rPr lang="en-US" dirty="0" err="1" smtClean="0">
                <a:latin typeface="Calibri"/>
                <a:cs typeface="Calibri"/>
              </a:rPr>
              <a:t>d</a:t>
            </a:r>
            <a:r>
              <a:rPr lang="en-US" dirty="0" smtClean="0">
                <a:latin typeface="Calibri"/>
                <a:cs typeface="Calibri"/>
              </a:rPr>
              <a:t>-quark momentum tomography for </a:t>
            </a:r>
            <a:r>
              <a:rPr lang="en-US" b="1" dirty="0" err="1" smtClean="0">
                <a:latin typeface="Calibri"/>
                <a:cs typeface="Calibri"/>
              </a:rPr>
              <a:t>Sivers</a:t>
            </a:r>
            <a:r>
              <a:rPr lang="en-US" b="1" dirty="0" smtClean="0">
                <a:latin typeface="Calibri"/>
                <a:cs typeface="Calibri"/>
              </a:rPr>
              <a:t> function</a:t>
            </a:r>
            <a:r>
              <a:rPr lang="en-US" dirty="0" smtClean="0">
                <a:latin typeface="Calibri"/>
                <a:cs typeface="Calibri"/>
              </a:rPr>
              <a:t>. The (model) </a:t>
            </a:r>
            <a:r>
              <a:rPr lang="en-US" dirty="0" err="1" smtClean="0">
                <a:latin typeface="Calibri"/>
                <a:cs typeface="Calibri"/>
              </a:rPr>
              <a:t>d</a:t>
            </a:r>
            <a:r>
              <a:rPr lang="en-US" dirty="0" smtClean="0">
                <a:latin typeface="Calibri"/>
                <a:cs typeface="Calibri"/>
              </a:rPr>
              <a:t>-quark momentum density shows a  distortion and shift in </a:t>
            </a:r>
            <a:r>
              <a:rPr lang="en-US" b="1" dirty="0" err="1" smtClean="0">
                <a:latin typeface="Calibri"/>
                <a:cs typeface="Calibri"/>
              </a:rPr>
              <a:t>k</a:t>
            </a:r>
            <a:r>
              <a:rPr lang="en-US" b="1" baseline="-25000" dirty="0" err="1" smtClean="0">
                <a:latin typeface="Calibri"/>
                <a:cs typeface="Calibri"/>
              </a:rPr>
              <a:t>x</a:t>
            </a:r>
            <a:r>
              <a:rPr lang="en-US" dirty="0" smtClean="0">
                <a:latin typeface="Calibri"/>
                <a:cs typeface="Calibri"/>
              </a:rPr>
              <a:t>.</a:t>
            </a:r>
            <a:r>
              <a:rPr lang="en-US" dirty="0" smtClean="0">
                <a:latin typeface="Calibri"/>
                <a:cs typeface="Calibri"/>
              </a:rPr>
              <a:t> </a:t>
            </a:r>
          </a:p>
          <a:p>
            <a:endParaRPr lang="en-US" dirty="0" smtClean="0">
              <a:latin typeface="Calibri"/>
              <a:cs typeface="Calibri"/>
            </a:endParaRPr>
          </a:p>
          <a:p>
            <a:r>
              <a:rPr lang="en-US" dirty="0" smtClean="0">
                <a:latin typeface="Calibri"/>
                <a:cs typeface="Calibri"/>
              </a:rPr>
              <a:t>A </a:t>
            </a:r>
            <a:r>
              <a:rPr lang="en-US" dirty="0" smtClean="0">
                <a:latin typeface="Calibri"/>
                <a:cs typeface="Calibri"/>
              </a:rPr>
              <a:t>non-zero </a:t>
            </a:r>
            <a:r>
              <a:rPr lang="en-US" dirty="0" err="1" smtClean="0">
                <a:latin typeface="Calibri"/>
                <a:cs typeface="Calibri"/>
              </a:rPr>
              <a:t>δ</a:t>
            </a:r>
            <a:r>
              <a:rPr lang="en-US" b="1" dirty="0" err="1" smtClean="0">
                <a:latin typeface="Calibri"/>
                <a:cs typeface="Calibri"/>
              </a:rPr>
              <a:t>k</a:t>
            </a:r>
            <a:r>
              <a:rPr lang="en-US" b="1" baseline="-25000" dirty="0" err="1" smtClean="0">
                <a:latin typeface="Calibri"/>
                <a:cs typeface="Calibri"/>
              </a:rPr>
              <a:t>x</a:t>
            </a:r>
            <a:r>
              <a:rPr lang="en-US" dirty="0" smtClean="0">
                <a:latin typeface="Calibri"/>
                <a:cs typeface="Calibri"/>
              </a:rPr>
              <a:t> value requires a </a:t>
            </a:r>
            <a:r>
              <a:rPr lang="en-US" b="1" dirty="0" smtClean="0">
                <a:solidFill>
                  <a:srgbClr val="000090"/>
                </a:solidFill>
                <a:latin typeface="Calibri"/>
                <a:cs typeface="Calibri"/>
              </a:rPr>
              <a:t>non-zero orbital angular momentum</a:t>
            </a:r>
            <a:r>
              <a:rPr lang="en-US" dirty="0" smtClean="0">
                <a:latin typeface="Calibri"/>
                <a:cs typeface="Calibri"/>
              </a:rPr>
              <a:t>.</a:t>
            </a:r>
            <a:endParaRPr lang="en-US" dirty="0">
              <a:latin typeface="Calibri"/>
              <a:cs typeface="Calibri"/>
            </a:endParaRPr>
          </a:p>
        </p:txBody>
      </p:sp>
      <p:grpSp>
        <p:nvGrpSpPr>
          <p:cNvPr id="6" name="Group 22"/>
          <p:cNvGrpSpPr/>
          <p:nvPr/>
        </p:nvGrpSpPr>
        <p:grpSpPr>
          <a:xfrm>
            <a:off x="6823232" y="660083"/>
            <a:ext cx="1185443" cy="3116340"/>
            <a:chOff x="6823232" y="660083"/>
            <a:chExt cx="1185443" cy="3116340"/>
          </a:xfrm>
        </p:grpSpPr>
        <p:grpSp>
          <p:nvGrpSpPr>
            <p:cNvPr id="8" name="Group 12"/>
            <p:cNvGrpSpPr/>
            <p:nvPr/>
          </p:nvGrpSpPr>
          <p:grpSpPr>
            <a:xfrm>
              <a:off x="7081520" y="812483"/>
              <a:ext cx="172720" cy="2963940"/>
              <a:chOff x="7081520" y="812483"/>
              <a:chExt cx="172720" cy="2963940"/>
            </a:xfrm>
          </p:grpSpPr>
          <p:cxnSp>
            <p:nvCxnSpPr>
              <p:cNvPr id="10" name="Straight Connector 9"/>
              <p:cNvCxnSpPr/>
              <p:nvPr/>
            </p:nvCxnSpPr>
            <p:spPr bwMode="auto">
              <a:xfrm rot="16200000" flipV="1">
                <a:off x="5767190" y="2279213"/>
                <a:ext cx="2953780" cy="20320"/>
              </a:xfrm>
              <a:prstGeom prst="line">
                <a:avLst/>
              </a:prstGeom>
              <a:noFill/>
              <a:ln w="9525" cap="flat" cmpd="sng" algn="ctr">
                <a:solidFill>
                  <a:srgbClr val="FF0000"/>
                </a:solidFill>
                <a:prstDash val="dash"/>
                <a:round/>
                <a:headEnd type="none" w="med" len="med"/>
                <a:tailEnd type="none" w="med" len="med"/>
              </a:ln>
              <a:effectLst/>
            </p:spPr>
          </p:cxnSp>
          <p:cxnSp>
            <p:nvCxnSpPr>
              <p:cNvPr id="11" name="Straight Connector 10"/>
              <p:cNvCxnSpPr/>
              <p:nvPr/>
            </p:nvCxnSpPr>
            <p:spPr bwMode="auto">
              <a:xfrm rot="16200000" flipV="1">
                <a:off x="5614790" y="2289373"/>
                <a:ext cx="2953780" cy="20320"/>
              </a:xfrm>
              <a:prstGeom prst="line">
                <a:avLst/>
              </a:prstGeom>
              <a:noFill/>
              <a:ln w="9525" cap="flat" cmpd="sng" algn="ctr">
                <a:solidFill>
                  <a:srgbClr val="FF0000"/>
                </a:solidFill>
                <a:prstDash val="solid"/>
                <a:round/>
                <a:headEnd type="none" w="med" len="med"/>
                <a:tailEnd type="none" w="med" len="med"/>
              </a:ln>
              <a:effectLst/>
            </p:spPr>
          </p:cxnSp>
        </p:grpSp>
        <p:sp>
          <p:nvSpPr>
            <p:cNvPr id="14" name="TextBox 13"/>
            <p:cNvSpPr txBox="1"/>
            <p:nvPr/>
          </p:nvSpPr>
          <p:spPr>
            <a:xfrm>
              <a:off x="7477760" y="660083"/>
              <a:ext cx="530915" cy="369332"/>
            </a:xfrm>
            <a:prstGeom prst="rect">
              <a:avLst/>
            </a:prstGeom>
            <a:noFill/>
          </p:spPr>
          <p:txBody>
            <a:bodyPr wrap="none" rtlCol="0">
              <a:spAutoFit/>
            </a:bodyPr>
            <a:lstStyle/>
            <a:p>
              <a:r>
                <a:rPr lang="en-US" dirty="0" err="1" smtClean="0"/>
                <a:t>δ</a:t>
              </a:r>
              <a:r>
                <a:rPr lang="en-US" b="1" dirty="0" err="1" smtClean="0"/>
                <a:t>k</a:t>
              </a:r>
              <a:r>
                <a:rPr lang="en-US" b="1" baseline="-25000" dirty="0" err="1" smtClean="0"/>
                <a:t>x</a:t>
              </a:r>
              <a:endParaRPr lang="en-US" b="1" baseline="-25000" dirty="0"/>
            </a:p>
          </p:txBody>
        </p:sp>
        <p:cxnSp>
          <p:nvCxnSpPr>
            <p:cNvPr id="16" name="Straight Arrow Connector 15"/>
            <p:cNvCxnSpPr/>
            <p:nvPr/>
          </p:nvCxnSpPr>
          <p:spPr bwMode="auto">
            <a:xfrm>
              <a:off x="6823232" y="854711"/>
              <a:ext cx="258288" cy="1588"/>
            </a:xfrm>
            <a:prstGeom prst="straightConnector1">
              <a:avLst/>
            </a:prstGeom>
            <a:noFill/>
            <a:ln w="9525" cap="flat" cmpd="sng" algn="ctr">
              <a:solidFill>
                <a:schemeClr val="tx2"/>
              </a:solidFill>
              <a:prstDash val="solid"/>
              <a:round/>
              <a:headEnd type="none" w="med" len="med"/>
              <a:tailEnd type="arrow"/>
            </a:ln>
            <a:effectLst/>
          </p:spPr>
        </p:cxnSp>
        <p:cxnSp>
          <p:nvCxnSpPr>
            <p:cNvPr id="18" name="Straight Arrow Connector 17"/>
            <p:cNvCxnSpPr/>
            <p:nvPr/>
          </p:nvCxnSpPr>
          <p:spPr bwMode="auto">
            <a:xfrm rot="10800000" flipV="1">
              <a:off x="7233920" y="853123"/>
              <a:ext cx="243840" cy="1588"/>
            </a:xfrm>
            <a:prstGeom prst="straightConnector1">
              <a:avLst/>
            </a:prstGeom>
            <a:noFill/>
            <a:ln w="9525" cap="flat" cmpd="sng" algn="ctr">
              <a:solidFill>
                <a:schemeClr val="tx2"/>
              </a:solidFill>
              <a:prstDash val="solid"/>
              <a:round/>
              <a:headEnd type="none" w="med" len="med"/>
              <a:tailEnd type="arrow"/>
            </a:ln>
            <a:effectLst/>
          </p:spPr>
        </p:cxnSp>
      </p:grpSp>
      <p:sp>
        <p:nvSpPr>
          <p:cNvPr id="15" name="TextBox 14"/>
          <p:cNvSpPr txBox="1"/>
          <p:nvPr/>
        </p:nvSpPr>
        <p:spPr>
          <a:xfrm>
            <a:off x="546101" y="5461000"/>
            <a:ext cx="3886200" cy="646331"/>
          </a:xfrm>
          <a:prstGeom prst="rect">
            <a:avLst/>
          </a:prstGeom>
          <a:noFill/>
        </p:spPr>
        <p:txBody>
          <a:bodyPr wrap="square" rtlCol="0">
            <a:spAutoFit/>
          </a:bodyPr>
          <a:lstStyle/>
          <a:p>
            <a:r>
              <a:rPr lang="en-US" dirty="0" err="1" smtClean="0"/>
              <a:t>TMDs</a:t>
            </a:r>
            <a:r>
              <a:rPr lang="en-US" dirty="0" smtClean="0"/>
              <a:t> provide input to momentum tomography of the nucleon. </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Generalized Parton Distributions</a:t>
            </a:r>
            <a:endParaRPr lang="en-US" dirty="0"/>
          </a:p>
        </p:txBody>
      </p:sp>
      <p:grpSp>
        <p:nvGrpSpPr>
          <p:cNvPr id="3" name="Group 22"/>
          <p:cNvGrpSpPr/>
          <p:nvPr/>
        </p:nvGrpSpPr>
        <p:grpSpPr>
          <a:xfrm>
            <a:off x="1825431" y="1009640"/>
            <a:ext cx="5565967" cy="855142"/>
            <a:chOff x="1798236" y="844410"/>
            <a:chExt cx="5172717" cy="645714"/>
          </a:xfrm>
          <a:solidFill>
            <a:srgbClr val="FFFFFF"/>
          </a:solidFill>
        </p:grpSpPr>
        <p:pic>
          <p:nvPicPr>
            <p:cNvPr id="5" name="Picture 4"/>
            <p:cNvPicPr>
              <a:picLocks noChangeAspect="1"/>
            </p:cNvPicPr>
            <p:nvPr/>
          </p:nvPicPr>
          <p:blipFill>
            <a:blip r:embed="rId3"/>
            <a:srcRect l="50617" t="33122" r="5948" b="62991"/>
            <a:stretch>
              <a:fillRect/>
            </a:stretch>
          </p:blipFill>
          <p:spPr>
            <a:xfrm>
              <a:off x="1842366" y="880524"/>
              <a:ext cx="5128587" cy="609600"/>
            </a:xfrm>
            <a:prstGeom prst="rect">
              <a:avLst/>
            </a:prstGeom>
            <a:grpFill/>
            <a:ln>
              <a:noFill/>
            </a:ln>
          </p:spPr>
        </p:pic>
        <p:pic>
          <p:nvPicPr>
            <p:cNvPr id="8" name="Picture 7"/>
            <p:cNvPicPr>
              <a:picLocks noChangeAspect="1"/>
            </p:cNvPicPr>
            <p:nvPr/>
          </p:nvPicPr>
          <p:blipFill>
            <a:blip r:embed="rId3"/>
            <a:srcRect l="50617" t="29404" r="42200" b="66962"/>
            <a:stretch>
              <a:fillRect/>
            </a:stretch>
          </p:blipFill>
          <p:spPr>
            <a:xfrm>
              <a:off x="1798236" y="844410"/>
              <a:ext cx="877975" cy="589888"/>
            </a:xfrm>
            <a:prstGeom prst="rect">
              <a:avLst/>
            </a:prstGeom>
            <a:grpFill/>
            <a:ln>
              <a:noFill/>
            </a:ln>
          </p:spPr>
        </p:pic>
      </p:grpSp>
      <p:grpSp>
        <p:nvGrpSpPr>
          <p:cNvPr id="51" name="Group 50"/>
          <p:cNvGrpSpPr/>
          <p:nvPr/>
        </p:nvGrpSpPr>
        <p:grpSpPr>
          <a:xfrm>
            <a:off x="5472531" y="4746751"/>
            <a:ext cx="3273958" cy="1315400"/>
            <a:chOff x="5472531" y="4746751"/>
            <a:chExt cx="3273958" cy="1315400"/>
          </a:xfrm>
        </p:grpSpPr>
        <p:cxnSp>
          <p:nvCxnSpPr>
            <p:cNvPr id="21" name="Straight Arrow Connector 46"/>
            <p:cNvCxnSpPr>
              <a:cxnSpLocks noChangeShapeType="1"/>
            </p:cNvCxnSpPr>
            <p:nvPr/>
          </p:nvCxnSpPr>
          <p:spPr bwMode="auto">
            <a:xfrm rot="5400000">
              <a:off x="6806183" y="4950967"/>
              <a:ext cx="410230" cy="1798"/>
            </a:xfrm>
            <a:prstGeom prst="straightConnector1">
              <a:avLst/>
            </a:prstGeom>
            <a:noFill/>
            <a:ln w="38100">
              <a:solidFill>
                <a:schemeClr val="tx1"/>
              </a:solidFill>
              <a:round/>
              <a:headEnd/>
              <a:tailEnd type="arrow" w="med" len="med"/>
            </a:ln>
          </p:spPr>
        </p:cxnSp>
        <p:sp>
          <p:nvSpPr>
            <p:cNvPr id="22" name="TextBox 52"/>
            <p:cNvSpPr txBox="1">
              <a:spLocks noChangeArrowheads="1"/>
            </p:cNvSpPr>
            <p:nvPr/>
          </p:nvSpPr>
          <p:spPr bwMode="auto">
            <a:xfrm>
              <a:off x="5472531" y="5138820"/>
              <a:ext cx="3273958" cy="923331"/>
            </a:xfrm>
            <a:prstGeom prst="rect">
              <a:avLst/>
            </a:prstGeom>
            <a:solidFill>
              <a:srgbClr val="BAFFFD"/>
            </a:solidFill>
            <a:ln w="19050">
              <a:solidFill>
                <a:srgbClr val="FF0000"/>
              </a:solidFill>
              <a:round/>
              <a:headEnd/>
              <a:tailEnd/>
            </a:ln>
          </p:spPr>
          <p:txBody>
            <a:bodyPr wrap="square">
              <a:prstTxWarp prst="textNoShape">
                <a:avLst/>
              </a:prstTxWarp>
              <a:spAutoFit/>
            </a:bodyPr>
            <a:lstStyle/>
            <a:p>
              <a:r>
                <a:rPr lang="en-US" dirty="0" smtClean="0">
                  <a:solidFill>
                    <a:srgbClr val="161616"/>
                  </a:solidFill>
                  <a:latin typeface="Tahoma" charset="0"/>
                  <a:ea typeface="Tahoma" charset="0"/>
                  <a:cs typeface="Tahoma" charset="0"/>
                </a:rPr>
                <a:t>3-D </a:t>
              </a:r>
              <a:r>
                <a:rPr lang="en-US" dirty="0">
                  <a:solidFill>
                    <a:srgbClr val="161616"/>
                  </a:solidFill>
                  <a:latin typeface="Tahoma" charset="0"/>
                  <a:ea typeface="Tahoma" charset="0"/>
                  <a:cs typeface="Tahoma" charset="0"/>
                </a:rPr>
                <a:t>nucleon imaging in transverse coordinate and longitudinal momentum </a:t>
              </a:r>
              <a:r>
                <a:rPr lang="en-US" dirty="0" smtClean="0">
                  <a:solidFill>
                    <a:srgbClr val="161616"/>
                  </a:solidFill>
                  <a:latin typeface="Tahoma" charset="0"/>
                  <a:ea typeface="Tahoma" charset="0"/>
                  <a:cs typeface="Tahoma" charset="0"/>
                </a:rPr>
                <a:t>space</a:t>
              </a:r>
              <a:endParaRPr lang="en-US" b="1" i="1" dirty="0" smtClean="0">
                <a:solidFill>
                  <a:schemeClr val="bg2"/>
                </a:solidFill>
                <a:latin typeface="Times New Roman" charset="0"/>
                <a:ea typeface="Times New Roman" charset="0"/>
                <a:cs typeface="Times New Roman" charset="0"/>
              </a:endParaRPr>
            </a:p>
          </p:txBody>
        </p:sp>
      </p:grpSp>
      <p:pic>
        <p:nvPicPr>
          <p:cNvPr id="6" name="Picture 5"/>
          <p:cNvPicPr>
            <a:picLocks noChangeAspect="1"/>
          </p:cNvPicPr>
          <p:nvPr/>
        </p:nvPicPr>
        <p:blipFill>
          <a:blip r:embed="rId3"/>
          <a:srcRect l="59596" t="61090" r="17396" b="34875"/>
          <a:stretch>
            <a:fillRect/>
          </a:stretch>
        </p:blipFill>
        <p:spPr>
          <a:xfrm>
            <a:off x="3286362" y="1896531"/>
            <a:ext cx="2962038" cy="689937"/>
          </a:xfrm>
          <a:prstGeom prst="rect">
            <a:avLst/>
          </a:prstGeom>
          <a:solidFill>
            <a:schemeClr val="bg1"/>
          </a:solidFill>
          <a:ln w="12700" cmpd="sng">
            <a:noFill/>
          </a:ln>
        </p:spPr>
      </p:pic>
      <p:sp>
        <p:nvSpPr>
          <p:cNvPr id="24" name="TextBox 20"/>
          <p:cNvSpPr txBox="1">
            <a:spLocks noChangeArrowheads="1"/>
          </p:cNvSpPr>
          <p:nvPr/>
        </p:nvSpPr>
        <p:spPr bwMode="auto">
          <a:xfrm>
            <a:off x="1776436" y="723900"/>
            <a:ext cx="5367274" cy="338554"/>
          </a:xfrm>
          <a:prstGeom prst="rect">
            <a:avLst/>
          </a:prstGeom>
          <a:noFill/>
          <a:ln w="9525">
            <a:noFill/>
            <a:miter lim="800000"/>
            <a:headEnd/>
            <a:tailEnd/>
          </a:ln>
        </p:spPr>
        <p:txBody>
          <a:bodyPr wrap="none">
            <a:prstTxWarp prst="textNoShape">
              <a:avLst/>
            </a:prstTxWarp>
            <a:spAutoFit/>
          </a:bodyPr>
          <a:lstStyle/>
          <a:p>
            <a:r>
              <a:rPr lang="en-US" sz="1600" dirty="0">
                <a:solidFill>
                  <a:srgbClr val="000000"/>
                </a:solidFill>
                <a:latin typeface="+mj-lt"/>
                <a:ea typeface="Tahoma" charset="0"/>
                <a:cs typeface="Tahoma" charset="0"/>
              </a:rPr>
              <a:t>(Quantum phase-space quark distribution in the nucleon) </a:t>
            </a:r>
          </a:p>
        </p:txBody>
      </p:sp>
      <p:grpSp>
        <p:nvGrpSpPr>
          <p:cNvPr id="49" name="Group 48"/>
          <p:cNvGrpSpPr/>
          <p:nvPr/>
        </p:nvGrpSpPr>
        <p:grpSpPr>
          <a:xfrm>
            <a:off x="587516" y="2976261"/>
            <a:ext cx="3717223" cy="2700640"/>
            <a:chOff x="689116" y="3484261"/>
            <a:chExt cx="3717223" cy="2700640"/>
          </a:xfrm>
        </p:grpSpPr>
        <p:sp>
          <p:nvSpPr>
            <p:cNvPr id="26" name="Rectangle 25"/>
            <p:cNvSpPr/>
            <p:nvPr/>
          </p:nvSpPr>
          <p:spPr bwMode="auto">
            <a:xfrm>
              <a:off x="1422401" y="3910713"/>
              <a:ext cx="2983938" cy="2274188"/>
            </a:xfrm>
            <a:prstGeom prst="rect">
              <a:avLst/>
            </a:prstGeom>
            <a:solidFill>
              <a:srgbClr val="FBFFB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dirty="0" smtClean="0">
                <a:ln>
                  <a:noFill/>
                </a:ln>
                <a:solidFill>
                  <a:schemeClr val="tx1"/>
                </a:solidFill>
                <a:effectLst/>
                <a:latin typeface="Times New Roman" pitchFamily="18" charset="0"/>
              </a:endParaRPr>
            </a:p>
          </p:txBody>
        </p:sp>
        <p:sp>
          <p:nvSpPr>
            <p:cNvPr id="34" name="Rectangle 33"/>
            <p:cNvSpPr/>
            <p:nvPr/>
          </p:nvSpPr>
          <p:spPr>
            <a:xfrm>
              <a:off x="2608364" y="3929564"/>
              <a:ext cx="1797974" cy="2255336"/>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5" name="Group 18"/>
            <p:cNvGrpSpPr/>
            <p:nvPr/>
          </p:nvGrpSpPr>
          <p:grpSpPr>
            <a:xfrm>
              <a:off x="2760802" y="3889876"/>
              <a:ext cx="1645536" cy="762575"/>
              <a:chOff x="6472588" y="3340101"/>
              <a:chExt cx="1645536" cy="762575"/>
            </a:xfrm>
          </p:grpSpPr>
          <p:sp>
            <p:nvSpPr>
              <p:cNvPr id="36" name="Text Box 26"/>
              <p:cNvSpPr txBox="1">
                <a:spLocks noChangeArrowheads="1"/>
              </p:cNvSpPr>
              <p:nvPr/>
            </p:nvSpPr>
            <p:spPr bwMode="auto">
              <a:xfrm>
                <a:off x="6472588" y="3517900"/>
                <a:ext cx="1645536" cy="584776"/>
              </a:xfrm>
              <a:prstGeom prst="rect">
                <a:avLst/>
              </a:prstGeom>
              <a:noFill/>
              <a:ln w="9525">
                <a:noFill/>
                <a:miter lim="800000"/>
                <a:headEnd/>
                <a:tailEnd/>
              </a:ln>
            </p:spPr>
            <p:txBody>
              <a:bodyPr wrap="none">
                <a:prstTxWarp prst="textNoShape">
                  <a:avLst/>
                </a:prstTxWarp>
                <a:spAutoFit/>
              </a:bodyPr>
              <a:lstStyle/>
              <a:p>
                <a:pPr algn="ctr"/>
                <a:r>
                  <a:rPr lang="en-US" sz="3200" b="1" i="1" dirty="0" smtClean="0">
                    <a:solidFill>
                      <a:srgbClr val="FF0000"/>
                    </a:solidFill>
                    <a:latin typeface="Times New Roman" charset="0"/>
                    <a:ea typeface="Times New Roman" charset="0"/>
                    <a:cs typeface="Times New Roman" charset="0"/>
                  </a:rPr>
                  <a:t>H</a:t>
                </a:r>
                <a:r>
                  <a:rPr lang="en-US" sz="3200" b="1" i="1" dirty="0" smtClean="0">
                    <a:latin typeface="Times New Roman" charset="0"/>
                    <a:ea typeface="Times New Roman" charset="0"/>
                    <a:cs typeface="Times New Roman" charset="0"/>
                  </a:rPr>
                  <a:t>,</a:t>
                </a:r>
                <a:r>
                  <a:rPr lang="en-US" sz="3200" b="1" i="1" dirty="0" smtClean="0">
                    <a:solidFill>
                      <a:srgbClr val="FF0000"/>
                    </a:solidFill>
                    <a:latin typeface="Times New Roman" charset="0"/>
                    <a:ea typeface="Times New Roman" charset="0"/>
                    <a:cs typeface="Times New Roman" charset="0"/>
                  </a:rPr>
                  <a:t> </a:t>
                </a:r>
                <a:r>
                  <a:rPr lang="en-US" sz="3200" b="1" i="1" dirty="0" smtClean="0">
                    <a:solidFill>
                      <a:srgbClr val="01CF04"/>
                    </a:solidFill>
                    <a:latin typeface="Times New Roman" charset="0"/>
                    <a:ea typeface="Times New Roman" charset="0"/>
                    <a:cs typeface="Times New Roman" charset="0"/>
                  </a:rPr>
                  <a:t>H</a:t>
                </a:r>
                <a:r>
                  <a:rPr lang="en-US" sz="3200" b="1" i="1" dirty="0" smtClean="0">
                    <a:solidFill>
                      <a:srgbClr val="000000"/>
                    </a:solidFill>
                    <a:latin typeface="Times New Roman" charset="0"/>
                    <a:ea typeface="Times New Roman" charset="0"/>
                    <a:cs typeface="Times New Roman" charset="0"/>
                  </a:rPr>
                  <a:t>,</a:t>
                </a:r>
                <a:r>
                  <a:rPr lang="en-US" sz="3200" b="1" i="1" dirty="0" smtClean="0">
                    <a:solidFill>
                      <a:srgbClr val="0000FF"/>
                    </a:solidFill>
                    <a:latin typeface="Times New Roman" charset="0"/>
                    <a:ea typeface="Times New Roman" charset="0"/>
                    <a:cs typeface="Times New Roman" charset="0"/>
                  </a:rPr>
                  <a:t> E</a:t>
                </a:r>
                <a:endParaRPr lang="en-US" sz="3200" b="1" i="1" dirty="0">
                  <a:solidFill>
                    <a:srgbClr val="0000FF"/>
                  </a:solidFill>
                  <a:latin typeface="Times New Roman" charset="0"/>
                  <a:ea typeface="Times New Roman" charset="0"/>
                  <a:cs typeface="Times New Roman" charset="0"/>
                </a:endParaRPr>
              </a:p>
            </p:txBody>
          </p:sp>
          <p:sp>
            <p:nvSpPr>
              <p:cNvPr id="37" name="Rectangle 41"/>
              <p:cNvSpPr>
                <a:spLocks noChangeArrowheads="1"/>
              </p:cNvSpPr>
              <p:nvPr/>
            </p:nvSpPr>
            <p:spPr bwMode="auto">
              <a:xfrm>
                <a:off x="7232650" y="3340101"/>
                <a:ext cx="192088" cy="430213"/>
              </a:xfrm>
              <a:prstGeom prst="rect">
                <a:avLst/>
              </a:prstGeom>
              <a:noFill/>
              <a:ln w="9525">
                <a:noFill/>
                <a:miter lim="800000"/>
                <a:headEnd/>
                <a:tailEnd/>
              </a:ln>
            </p:spPr>
            <p:txBody>
              <a:bodyPr wrap="none" lIns="0" tIns="0" rIns="0" bIns="0">
                <a:prstTxWarp prst="textNoShape">
                  <a:avLst/>
                </a:prstTxWarp>
                <a:spAutoFit/>
              </a:bodyPr>
              <a:lstStyle/>
              <a:p>
                <a:pPr eaLnBrk="1" hangingPunct="1"/>
                <a:r>
                  <a:rPr lang="en-US" sz="2800" b="1" dirty="0">
                    <a:solidFill>
                      <a:srgbClr val="01CF04"/>
                    </a:solidFill>
                    <a:latin typeface="Times New Roman" charset="0"/>
                  </a:rPr>
                  <a:t>~</a:t>
                </a:r>
                <a:endParaRPr lang="en-US" sz="2800" b="1" dirty="0">
                  <a:solidFill>
                    <a:srgbClr val="01CF04"/>
                  </a:solidFill>
                  <a:latin typeface="Tahoma" charset="0"/>
                </a:endParaRPr>
              </a:p>
            </p:txBody>
          </p:sp>
        </p:grpSp>
        <p:sp>
          <p:nvSpPr>
            <p:cNvPr id="38" name="Text Box 26"/>
            <p:cNvSpPr txBox="1">
              <a:spLocks noChangeArrowheads="1"/>
            </p:cNvSpPr>
            <p:nvPr/>
          </p:nvSpPr>
          <p:spPr bwMode="auto">
            <a:xfrm>
              <a:off x="2748102" y="4766175"/>
              <a:ext cx="1645536" cy="584776"/>
            </a:xfrm>
            <a:prstGeom prst="rect">
              <a:avLst/>
            </a:prstGeom>
            <a:noFill/>
            <a:ln w="9525">
              <a:noFill/>
              <a:miter lim="800000"/>
              <a:headEnd/>
              <a:tailEnd/>
            </a:ln>
          </p:spPr>
          <p:txBody>
            <a:bodyPr wrap="none">
              <a:prstTxWarp prst="textNoShape">
                <a:avLst/>
              </a:prstTxWarp>
              <a:spAutoFit/>
            </a:bodyPr>
            <a:lstStyle/>
            <a:p>
              <a:pPr algn="ctr"/>
              <a:r>
                <a:rPr lang="en-US" sz="3200" b="1" i="1" dirty="0" smtClean="0">
                  <a:solidFill>
                    <a:srgbClr val="01CF04"/>
                  </a:solidFill>
                  <a:latin typeface="Times New Roman" charset="0"/>
                  <a:ea typeface="Times New Roman" charset="0"/>
                  <a:cs typeface="Times New Roman" charset="0"/>
                </a:rPr>
                <a:t>H</a:t>
              </a:r>
              <a:r>
                <a:rPr lang="en-US" sz="3200" b="1" i="1" dirty="0" smtClean="0">
                  <a:solidFill>
                    <a:srgbClr val="000000"/>
                  </a:solidFill>
                  <a:latin typeface="Times New Roman" charset="0"/>
                  <a:ea typeface="Times New Roman" charset="0"/>
                  <a:cs typeface="Times New Roman" charset="0"/>
                </a:rPr>
                <a:t>, </a:t>
              </a:r>
              <a:r>
                <a:rPr lang="en-US" sz="3200" b="1" i="1" dirty="0" smtClean="0">
                  <a:solidFill>
                    <a:srgbClr val="FF0000"/>
                  </a:solidFill>
                  <a:latin typeface="Times New Roman" charset="0"/>
                  <a:ea typeface="Times New Roman" charset="0"/>
                  <a:cs typeface="Times New Roman" charset="0"/>
                </a:rPr>
                <a:t>H</a:t>
              </a:r>
              <a:r>
                <a:rPr lang="en-US" sz="3200" b="1" i="1" dirty="0" smtClean="0">
                  <a:solidFill>
                    <a:srgbClr val="000000"/>
                  </a:solidFill>
                  <a:latin typeface="Times New Roman" charset="0"/>
                  <a:ea typeface="Times New Roman" charset="0"/>
                  <a:cs typeface="Times New Roman" charset="0"/>
                </a:rPr>
                <a:t>, </a:t>
              </a:r>
              <a:r>
                <a:rPr lang="en-US" sz="3200" b="1" i="1" dirty="0" smtClean="0">
                  <a:solidFill>
                    <a:srgbClr val="0000FF"/>
                  </a:solidFill>
                  <a:latin typeface="Times New Roman" charset="0"/>
                  <a:ea typeface="Times New Roman" charset="0"/>
                  <a:cs typeface="Times New Roman" charset="0"/>
                </a:rPr>
                <a:t>E</a:t>
              </a:r>
              <a:endParaRPr lang="en-US" sz="3200" b="1" i="1" dirty="0">
                <a:solidFill>
                  <a:srgbClr val="0000FF"/>
                </a:solidFill>
                <a:latin typeface="Times New Roman" charset="0"/>
                <a:ea typeface="Times New Roman" charset="0"/>
                <a:cs typeface="Times New Roman" charset="0"/>
              </a:endParaRPr>
            </a:p>
          </p:txBody>
        </p:sp>
        <p:sp>
          <p:nvSpPr>
            <p:cNvPr id="39" name="Rectangle 41"/>
            <p:cNvSpPr>
              <a:spLocks noChangeArrowheads="1"/>
            </p:cNvSpPr>
            <p:nvPr/>
          </p:nvSpPr>
          <p:spPr bwMode="auto">
            <a:xfrm>
              <a:off x="3000164" y="4613776"/>
              <a:ext cx="192088" cy="430213"/>
            </a:xfrm>
            <a:prstGeom prst="rect">
              <a:avLst/>
            </a:prstGeom>
            <a:noFill/>
            <a:ln w="9525">
              <a:noFill/>
              <a:miter lim="800000"/>
              <a:headEnd/>
              <a:tailEnd/>
            </a:ln>
          </p:spPr>
          <p:txBody>
            <a:bodyPr wrap="none" lIns="0" tIns="0" rIns="0" bIns="0">
              <a:prstTxWarp prst="textNoShape">
                <a:avLst/>
              </a:prstTxWarp>
              <a:spAutoFit/>
            </a:bodyPr>
            <a:lstStyle/>
            <a:p>
              <a:pPr eaLnBrk="1" hangingPunct="1"/>
              <a:r>
                <a:rPr lang="en-US" sz="2800" b="1" dirty="0">
                  <a:solidFill>
                    <a:srgbClr val="01CF04"/>
                  </a:solidFill>
                  <a:latin typeface="Times New Roman" charset="0"/>
                </a:rPr>
                <a:t>~</a:t>
              </a:r>
              <a:endParaRPr lang="en-US" sz="2800" b="1" dirty="0">
                <a:solidFill>
                  <a:srgbClr val="01CF04"/>
                </a:solidFill>
                <a:latin typeface="Tahoma" charset="0"/>
              </a:endParaRPr>
            </a:p>
          </p:txBody>
        </p:sp>
        <p:sp>
          <p:nvSpPr>
            <p:cNvPr id="40" name="Text Box 26"/>
            <p:cNvSpPr txBox="1">
              <a:spLocks noChangeArrowheads="1"/>
            </p:cNvSpPr>
            <p:nvPr/>
          </p:nvSpPr>
          <p:spPr bwMode="auto">
            <a:xfrm>
              <a:off x="2997593" y="5477375"/>
              <a:ext cx="1121154" cy="584776"/>
            </a:xfrm>
            <a:prstGeom prst="rect">
              <a:avLst/>
            </a:prstGeom>
            <a:noFill/>
            <a:ln w="9525">
              <a:noFill/>
              <a:miter lim="800000"/>
              <a:headEnd/>
              <a:tailEnd/>
            </a:ln>
          </p:spPr>
          <p:txBody>
            <a:bodyPr wrap="none">
              <a:prstTxWarp prst="textNoShape">
                <a:avLst/>
              </a:prstTxWarp>
              <a:spAutoFit/>
            </a:bodyPr>
            <a:lstStyle/>
            <a:p>
              <a:pPr algn="ctr"/>
              <a:r>
                <a:rPr lang="en-US" sz="3200" b="1" i="1" dirty="0" smtClean="0">
                  <a:solidFill>
                    <a:srgbClr val="0000FF"/>
                  </a:solidFill>
                  <a:latin typeface="Times New Roman" charset="0"/>
                  <a:ea typeface="Times New Roman" charset="0"/>
                  <a:cs typeface="Times New Roman" charset="0"/>
                </a:rPr>
                <a:t>E</a:t>
              </a:r>
              <a:r>
                <a:rPr lang="en-US" sz="3200" b="1" i="1" dirty="0" smtClean="0">
                  <a:latin typeface="Times New Roman" charset="0"/>
                  <a:ea typeface="Times New Roman" charset="0"/>
                  <a:cs typeface="Times New Roman" charset="0"/>
                </a:rPr>
                <a:t>,</a:t>
              </a:r>
              <a:r>
                <a:rPr lang="en-US" sz="3200" b="1" i="1" dirty="0" smtClean="0">
                  <a:solidFill>
                    <a:srgbClr val="008000"/>
                  </a:solidFill>
                  <a:latin typeface="Times New Roman" charset="0"/>
                  <a:ea typeface="Times New Roman" charset="0"/>
                  <a:cs typeface="Times New Roman" charset="0"/>
                </a:rPr>
                <a:t> </a:t>
              </a:r>
              <a:r>
                <a:rPr lang="en-US" sz="3200" b="1" i="1" dirty="0" smtClean="0">
                  <a:solidFill>
                    <a:srgbClr val="FF0000"/>
                  </a:solidFill>
                  <a:latin typeface="Times New Roman" charset="0"/>
                  <a:ea typeface="Times New Roman" charset="0"/>
                  <a:cs typeface="Times New Roman" charset="0"/>
                </a:rPr>
                <a:t>H</a:t>
              </a:r>
              <a:endParaRPr lang="en-US" sz="3200" b="1" i="1" dirty="0">
                <a:solidFill>
                  <a:srgbClr val="008000"/>
                </a:solidFill>
                <a:latin typeface="Times New Roman" charset="0"/>
                <a:ea typeface="Times New Roman" charset="0"/>
                <a:cs typeface="Times New Roman" charset="0"/>
              </a:endParaRPr>
            </a:p>
          </p:txBody>
        </p:sp>
        <p:sp>
          <p:nvSpPr>
            <p:cNvPr id="41" name="TextBox 40"/>
            <p:cNvSpPr txBox="1"/>
            <p:nvPr/>
          </p:nvSpPr>
          <p:spPr>
            <a:xfrm>
              <a:off x="2545396" y="3484261"/>
              <a:ext cx="1848242" cy="369332"/>
            </a:xfrm>
            <a:prstGeom prst="rect">
              <a:avLst/>
            </a:prstGeom>
            <a:solidFill>
              <a:srgbClr val="CCFFCC"/>
            </a:solidFill>
            <a:ln>
              <a:solidFill>
                <a:srgbClr val="000090"/>
              </a:solidFill>
            </a:ln>
          </p:spPr>
          <p:txBody>
            <a:bodyPr wrap="square" rtlCol="0">
              <a:spAutoFit/>
            </a:bodyPr>
            <a:lstStyle/>
            <a:p>
              <a:r>
                <a:rPr lang="en-US" dirty="0" smtClean="0">
                  <a:solidFill>
                    <a:srgbClr val="000090"/>
                  </a:solidFill>
                  <a:latin typeface="Calibri"/>
                  <a:cs typeface="Calibri"/>
                </a:rPr>
                <a:t>Sensitivity to GPD</a:t>
              </a:r>
              <a:endParaRPr lang="en-US" dirty="0">
                <a:solidFill>
                  <a:srgbClr val="000090"/>
                </a:solidFill>
                <a:latin typeface="Calibri"/>
                <a:cs typeface="Calibri"/>
              </a:endParaRPr>
            </a:p>
          </p:txBody>
        </p:sp>
        <p:sp>
          <p:nvSpPr>
            <p:cNvPr id="42" name="TextBox 31"/>
            <p:cNvSpPr txBox="1">
              <a:spLocks noChangeArrowheads="1"/>
            </p:cNvSpPr>
            <p:nvPr/>
          </p:nvSpPr>
          <p:spPr bwMode="auto">
            <a:xfrm rot="16200000">
              <a:off x="222569" y="4736297"/>
              <a:ext cx="1640980" cy="707886"/>
            </a:xfrm>
            <a:prstGeom prst="rect">
              <a:avLst/>
            </a:prstGeom>
            <a:solidFill>
              <a:schemeClr val="accent6">
                <a:lumMod val="20000"/>
                <a:lumOff val="80000"/>
              </a:schemeClr>
            </a:solidFill>
            <a:ln w="9525">
              <a:solidFill>
                <a:srgbClr val="000090"/>
              </a:solidFill>
              <a:miter lim="800000"/>
              <a:headEnd/>
              <a:tailEnd/>
            </a:ln>
          </p:spPr>
          <p:txBody>
            <a:bodyPr wrap="square">
              <a:prstTxWarp prst="textNoShape">
                <a:avLst/>
              </a:prstTxWarp>
              <a:spAutoFit/>
            </a:bodyPr>
            <a:lstStyle/>
            <a:p>
              <a:r>
                <a:rPr lang="en-US" sz="2000" dirty="0" smtClean="0">
                  <a:solidFill>
                    <a:srgbClr val="000090"/>
                  </a:solidFill>
                  <a:latin typeface="Calibri"/>
                  <a:cs typeface="Calibri"/>
                </a:rPr>
                <a:t>Beam/Target </a:t>
              </a:r>
              <a:r>
                <a:rPr lang="en-US" sz="2000" dirty="0">
                  <a:solidFill>
                    <a:srgbClr val="000090"/>
                  </a:solidFill>
                  <a:latin typeface="Calibri"/>
                  <a:cs typeface="Calibri"/>
                </a:rPr>
                <a:t>polarization</a:t>
              </a:r>
            </a:p>
          </p:txBody>
        </p:sp>
        <p:cxnSp>
          <p:nvCxnSpPr>
            <p:cNvPr id="43" name="Straight Connector 42"/>
            <p:cNvCxnSpPr/>
            <p:nvPr/>
          </p:nvCxnSpPr>
          <p:spPr bwMode="auto">
            <a:xfrm>
              <a:off x="2608364" y="4779451"/>
              <a:ext cx="1785274" cy="1588"/>
            </a:xfrm>
            <a:prstGeom prst="line">
              <a:avLst/>
            </a:prstGeom>
            <a:noFill/>
            <a:ln w="9525" cap="flat" cmpd="sng" algn="ctr">
              <a:solidFill>
                <a:schemeClr val="tx1"/>
              </a:solidFill>
              <a:prstDash val="solid"/>
              <a:round/>
              <a:headEnd type="none" w="med" len="med"/>
              <a:tailEnd type="none" w="med" len="med"/>
            </a:ln>
            <a:effectLst/>
          </p:spPr>
        </p:cxnSp>
        <p:cxnSp>
          <p:nvCxnSpPr>
            <p:cNvPr id="44" name="Straight Connector 43"/>
            <p:cNvCxnSpPr/>
            <p:nvPr/>
          </p:nvCxnSpPr>
          <p:spPr bwMode="auto">
            <a:xfrm>
              <a:off x="2621064" y="5503351"/>
              <a:ext cx="1785274" cy="1588"/>
            </a:xfrm>
            <a:prstGeom prst="line">
              <a:avLst/>
            </a:prstGeom>
            <a:noFill/>
            <a:ln w="9525" cap="flat" cmpd="sng" algn="ctr">
              <a:solidFill>
                <a:schemeClr val="tx1"/>
              </a:solidFill>
              <a:prstDash val="solid"/>
              <a:round/>
              <a:headEnd type="none" w="med" len="med"/>
              <a:tailEnd type="none" w="med" len="med"/>
            </a:ln>
            <a:effectLst/>
          </p:spPr>
        </p:cxnSp>
        <p:sp>
          <p:nvSpPr>
            <p:cNvPr id="45" name="TextBox 44"/>
            <p:cNvSpPr txBox="1"/>
            <p:nvPr/>
          </p:nvSpPr>
          <p:spPr>
            <a:xfrm rot="10800000" flipV="1">
              <a:off x="1655771" y="4156575"/>
              <a:ext cx="889624" cy="1938992"/>
            </a:xfrm>
            <a:prstGeom prst="rect">
              <a:avLst/>
            </a:prstGeom>
            <a:noFill/>
          </p:spPr>
          <p:txBody>
            <a:bodyPr wrap="square" rtlCol="0">
              <a:spAutoFit/>
            </a:bodyPr>
            <a:lstStyle/>
            <a:p>
              <a:r>
                <a:rPr lang="en-US" sz="2400" b="1" dirty="0" smtClean="0">
                  <a:latin typeface="Calibri"/>
                  <a:cs typeface="Calibri"/>
                </a:rPr>
                <a:t>B</a:t>
              </a:r>
              <a:r>
                <a:rPr lang="en-US" sz="2400" dirty="0" smtClean="0">
                  <a:latin typeface="Calibri"/>
                  <a:cs typeface="Calibri"/>
                </a:rPr>
                <a:t>LP</a:t>
              </a:r>
            </a:p>
            <a:p>
              <a:endParaRPr lang="en-US" sz="2400" b="1" dirty="0" smtClean="0">
                <a:latin typeface="Calibri"/>
                <a:cs typeface="Calibri"/>
              </a:endParaRPr>
            </a:p>
            <a:p>
              <a:r>
                <a:rPr lang="en-US" sz="2400" b="1" dirty="0" smtClean="0">
                  <a:latin typeface="Calibri"/>
                  <a:cs typeface="Calibri"/>
                </a:rPr>
                <a:t>T</a:t>
              </a:r>
              <a:r>
                <a:rPr lang="en-US" sz="2400" dirty="0" smtClean="0">
                  <a:latin typeface="Calibri"/>
                  <a:cs typeface="Calibri"/>
                </a:rPr>
                <a:t>LP</a:t>
              </a:r>
            </a:p>
            <a:p>
              <a:endParaRPr lang="en-US" sz="2400" b="1" dirty="0" smtClean="0">
                <a:latin typeface="Calibri"/>
                <a:cs typeface="Calibri"/>
              </a:endParaRPr>
            </a:p>
            <a:p>
              <a:r>
                <a:rPr lang="en-US" sz="2400" b="1" dirty="0" smtClean="0">
                  <a:latin typeface="Calibri"/>
                  <a:cs typeface="Calibri"/>
                </a:rPr>
                <a:t>T</a:t>
              </a:r>
              <a:r>
                <a:rPr lang="en-US" sz="2400" dirty="0" smtClean="0">
                  <a:latin typeface="Calibri"/>
                  <a:cs typeface="Calibri"/>
                </a:rPr>
                <a:t>TP</a:t>
              </a:r>
              <a:endParaRPr lang="en-US" sz="2400" dirty="0">
                <a:latin typeface="Calibri"/>
                <a:cs typeface="Calibri"/>
              </a:endParaRPr>
            </a:p>
          </p:txBody>
        </p:sp>
        <p:sp>
          <p:nvSpPr>
            <p:cNvPr id="46" name="Rectangle 45"/>
            <p:cNvSpPr/>
            <p:nvPr/>
          </p:nvSpPr>
          <p:spPr bwMode="auto">
            <a:xfrm>
              <a:off x="1681172" y="4092641"/>
              <a:ext cx="579428" cy="546101"/>
            </a:xfrm>
            <a:prstGeom prst="rect">
              <a:avLst/>
            </a:prstGeom>
            <a:solidFill>
              <a:srgbClr val="FF0000">
                <a:alpha val="25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smtClean="0">
                <a:ln>
                  <a:noFill/>
                </a:ln>
                <a:solidFill>
                  <a:schemeClr val="tx1"/>
                </a:solidFill>
                <a:effectLst/>
                <a:latin typeface="Times New Roman" pitchFamily="18" charset="0"/>
              </a:endParaRPr>
            </a:p>
          </p:txBody>
        </p:sp>
        <p:sp>
          <p:nvSpPr>
            <p:cNvPr id="47" name="Rectangle 46"/>
            <p:cNvSpPr/>
            <p:nvPr/>
          </p:nvSpPr>
          <p:spPr bwMode="auto">
            <a:xfrm>
              <a:off x="1655772" y="4846309"/>
              <a:ext cx="604828" cy="546101"/>
            </a:xfrm>
            <a:prstGeom prst="rect">
              <a:avLst/>
            </a:prstGeom>
            <a:solidFill>
              <a:srgbClr val="00C000">
                <a:alpha val="25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smtClean="0">
                <a:ln>
                  <a:noFill/>
                </a:ln>
                <a:solidFill>
                  <a:schemeClr val="tx1"/>
                </a:solidFill>
                <a:effectLst/>
                <a:latin typeface="Times New Roman" pitchFamily="18" charset="0"/>
              </a:endParaRPr>
            </a:p>
          </p:txBody>
        </p:sp>
        <p:sp>
          <p:nvSpPr>
            <p:cNvPr id="48" name="Rectangle 47"/>
            <p:cNvSpPr/>
            <p:nvPr/>
          </p:nvSpPr>
          <p:spPr bwMode="auto">
            <a:xfrm>
              <a:off x="1668472" y="5562166"/>
              <a:ext cx="617528" cy="546101"/>
            </a:xfrm>
            <a:prstGeom prst="rect">
              <a:avLst/>
            </a:prstGeom>
            <a:solidFill>
              <a:schemeClr val="accent2">
                <a:lumMod val="60000"/>
                <a:lumOff val="40000"/>
                <a:alpha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smtClean="0">
                <a:ln>
                  <a:noFill/>
                </a:ln>
                <a:solidFill>
                  <a:schemeClr val="tx1"/>
                </a:solidFill>
                <a:effectLst/>
                <a:latin typeface="Times New Roman" pitchFamily="18" charset="0"/>
              </a:endParaRPr>
            </a:p>
          </p:txBody>
        </p:sp>
      </p:grpSp>
      <p:grpSp>
        <p:nvGrpSpPr>
          <p:cNvPr id="50" name="Group 49"/>
          <p:cNvGrpSpPr/>
          <p:nvPr/>
        </p:nvGrpSpPr>
        <p:grpSpPr>
          <a:xfrm>
            <a:off x="4953000" y="2586470"/>
            <a:ext cx="3793488" cy="2123629"/>
            <a:chOff x="4953000" y="2573770"/>
            <a:chExt cx="3793488" cy="2123629"/>
          </a:xfrm>
        </p:grpSpPr>
        <p:cxnSp>
          <p:nvCxnSpPr>
            <p:cNvPr id="19" name="Straight Arrow Connector 12"/>
            <p:cNvCxnSpPr>
              <a:cxnSpLocks noChangeShapeType="1"/>
              <a:endCxn id="20" idx="0"/>
            </p:cNvCxnSpPr>
            <p:nvPr/>
          </p:nvCxnSpPr>
          <p:spPr bwMode="auto">
            <a:xfrm>
              <a:off x="5143503" y="2573770"/>
              <a:ext cx="1996175" cy="1477298"/>
            </a:xfrm>
            <a:prstGeom prst="straightConnector1">
              <a:avLst/>
            </a:prstGeom>
            <a:noFill/>
            <a:ln w="38100">
              <a:solidFill>
                <a:schemeClr val="tx1"/>
              </a:solidFill>
              <a:round/>
              <a:headEnd/>
              <a:tailEnd type="arrow" w="med" len="med"/>
            </a:ln>
          </p:spPr>
        </p:cxnSp>
        <p:sp>
          <p:nvSpPr>
            <p:cNvPr id="20" name="TextBox 15"/>
            <p:cNvSpPr txBox="1">
              <a:spLocks noChangeArrowheads="1"/>
            </p:cNvSpPr>
            <p:nvPr/>
          </p:nvSpPr>
          <p:spPr bwMode="auto">
            <a:xfrm>
              <a:off x="5532868" y="4051068"/>
              <a:ext cx="3213620" cy="646331"/>
            </a:xfrm>
            <a:prstGeom prst="rect">
              <a:avLst/>
            </a:prstGeom>
            <a:solidFill>
              <a:srgbClr val="FFFFFF"/>
            </a:solidFill>
            <a:ln w="9525">
              <a:solidFill>
                <a:srgbClr val="FF0000"/>
              </a:solidFill>
              <a:miter lim="800000"/>
              <a:headEnd/>
              <a:tailEnd/>
            </a:ln>
          </p:spPr>
          <p:txBody>
            <a:bodyPr wrap="square">
              <a:prstTxWarp prst="textNoShape">
                <a:avLst/>
              </a:prstTxWarp>
              <a:spAutoFit/>
            </a:bodyPr>
            <a:lstStyle/>
            <a:p>
              <a:r>
                <a:rPr lang="en-US" dirty="0">
                  <a:solidFill>
                    <a:srgbClr val="161616"/>
                  </a:solidFill>
                  <a:latin typeface="Tahoma" charset="0"/>
                  <a:ea typeface="Tahoma" charset="0"/>
                  <a:cs typeface="Tahoma" charset="0"/>
                </a:rPr>
                <a:t>Generalized Parton Distributions </a:t>
              </a:r>
              <a:r>
                <a:rPr lang="en-US" dirty="0">
                  <a:solidFill>
                    <a:srgbClr val="FF0000"/>
                  </a:solidFill>
                  <a:latin typeface="Tahoma" charset="0"/>
                  <a:ea typeface="Tahoma" charset="0"/>
                  <a:cs typeface="Tahoma" charset="0"/>
                </a:rPr>
                <a:t>(GPD</a:t>
              </a:r>
              <a:r>
                <a:rPr lang="en-US" dirty="0" smtClean="0">
                  <a:solidFill>
                    <a:srgbClr val="FF0000"/>
                  </a:solidFill>
                  <a:latin typeface="Tahoma" charset="0"/>
                  <a:ea typeface="Tahoma" charset="0"/>
                  <a:cs typeface="Tahoma" charset="0"/>
                </a:rPr>
                <a:t>) </a:t>
              </a:r>
              <a:r>
                <a:rPr lang="en-US" b="1" i="1" dirty="0" smtClean="0">
                  <a:solidFill>
                    <a:srgbClr val="FF0000"/>
                  </a:solidFill>
                  <a:latin typeface="Times New Roman" charset="0"/>
                  <a:ea typeface="Times New Roman" charset="0"/>
                  <a:cs typeface="Times New Roman" charset="0"/>
                </a:rPr>
                <a:t>H</a:t>
              </a:r>
              <a:r>
                <a:rPr lang="en-US" b="1" i="1" dirty="0" smtClean="0">
                  <a:latin typeface="Times New Roman" charset="0"/>
                  <a:ea typeface="Times New Roman" charset="0"/>
                  <a:cs typeface="Times New Roman" charset="0"/>
                </a:rPr>
                <a:t>,</a:t>
              </a:r>
              <a:r>
                <a:rPr lang="en-US" b="1" i="1" dirty="0" smtClean="0">
                  <a:solidFill>
                    <a:srgbClr val="FF0000"/>
                  </a:solidFill>
                  <a:latin typeface="Times New Roman" charset="0"/>
                  <a:ea typeface="Times New Roman" charset="0"/>
                  <a:cs typeface="Times New Roman" charset="0"/>
                </a:rPr>
                <a:t> </a:t>
              </a:r>
              <a:r>
                <a:rPr lang="en-US" b="1" i="1" dirty="0" smtClean="0">
                  <a:solidFill>
                    <a:srgbClr val="01CF04"/>
                  </a:solidFill>
                  <a:latin typeface="Times New Roman" charset="0"/>
                  <a:ea typeface="Times New Roman" charset="0"/>
                  <a:cs typeface="Times New Roman" charset="0"/>
                </a:rPr>
                <a:t>H</a:t>
              </a:r>
              <a:r>
                <a:rPr lang="en-US" b="1" i="1" dirty="0" smtClean="0">
                  <a:solidFill>
                    <a:srgbClr val="000000"/>
                  </a:solidFill>
                  <a:latin typeface="Times New Roman" charset="0"/>
                  <a:ea typeface="Times New Roman" charset="0"/>
                  <a:cs typeface="Times New Roman" charset="0"/>
                </a:rPr>
                <a:t>,</a:t>
              </a:r>
              <a:r>
                <a:rPr lang="en-US" b="1" i="1" dirty="0" smtClean="0">
                  <a:solidFill>
                    <a:srgbClr val="0000FF"/>
                  </a:solidFill>
                  <a:latin typeface="Times New Roman" charset="0"/>
                  <a:ea typeface="Times New Roman" charset="0"/>
                  <a:cs typeface="Times New Roman" charset="0"/>
                </a:rPr>
                <a:t> E,</a:t>
              </a:r>
              <a:r>
                <a:rPr lang="en-US" b="1" i="1" dirty="0" smtClean="0">
                  <a:solidFill>
                    <a:schemeClr val="bg2"/>
                  </a:solidFill>
                  <a:latin typeface="Times New Roman" charset="0"/>
                  <a:ea typeface="Times New Roman" charset="0"/>
                  <a:cs typeface="Times New Roman" charset="0"/>
                </a:rPr>
                <a:t> E</a:t>
              </a:r>
              <a:endParaRPr lang="en-US" dirty="0">
                <a:solidFill>
                  <a:srgbClr val="FF0000"/>
                </a:solidFill>
                <a:latin typeface="Tahoma" charset="0"/>
                <a:ea typeface="Tahoma" charset="0"/>
                <a:cs typeface="Tahoma" charset="0"/>
              </a:endParaRPr>
            </a:p>
          </p:txBody>
        </p:sp>
        <p:sp>
          <p:nvSpPr>
            <p:cNvPr id="18" name="TextBox 20"/>
            <p:cNvSpPr txBox="1">
              <a:spLocks noChangeArrowheads="1"/>
            </p:cNvSpPr>
            <p:nvPr/>
          </p:nvSpPr>
          <p:spPr bwMode="auto">
            <a:xfrm>
              <a:off x="4953000" y="2894967"/>
              <a:ext cx="2788920" cy="646331"/>
            </a:xfrm>
            <a:prstGeom prst="rect">
              <a:avLst/>
            </a:prstGeom>
            <a:solidFill>
              <a:schemeClr val="bg1"/>
            </a:solidFill>
            <a:ln w="9525">
              <a:solidFill>
                <a:schemeClr val="tx1"/>
              </a:solidFill>
              <a:miter lim="800000"/>
              <a:headEnd/>
              <a:tailEnd/>
            </a:ln>
          </p:spPr>
          <p:txBody>
            <a:bodyPr wrap="square">
              <a:prstTxWarp prst="textNoShape">
                <a:avLst/>
              </a:prstTxWarp>
              <a:spAutoFit/>
            </a:bodyPr>
            <a:lstStyle/>
            <a:p>
              <a:r>
                <a:rPr lang="en-US" dirty="0"/>
                <a:t>Integrate </a:t>
              </a:r>
              <a:r>
                <a:rPr lang="en-US" dirty="0" smtClean="0"/>
                <a:t>over transverse </a:t>
              </a:r>
              <a:r>
                <a:rPr lang="en-US" b="1" i="1" dirty="0"/>
                <a:t>momentum</a:t>
              </a:r>
              <a:r>
                <a:rPr lang="en-US" dirty="0"/>
                <a:t> space</a:t>
              </a:r>
            </a:p>
          </p:txBody>
        </p:sp>
        <p:sp>
          <p:nvSpPr>
            <p:cNvPr id="55" name="Rectangle 41"/>
            <p:cNvSpPr>
              <a:spLocks noChangeArrowheads="1"/>
            </p:cNvSpPr>
            <p:nvPr/>
          </p:nvSpPr>
          <p:spPr bwMode="auto">
            <a:xfrm>
              <a:off x="7968932" y="4186679"/>
              <a:ext cx="192088" cy="276999"/>
            </a:xfrm>
            <a:prstGeom prst="rect">
              <a:avLst/>
            </a:prstGeom>
            <a:noFill/>
            <a:ln w="9525">
              <a:noFill/>
              <a:miter lim="800000"/>
              <a:headEnd/>
              <a:tailEnd/>
            </a:ln>
          </p:spPr>
          <p:txBody>
            <a:bodyPr wrap="square" lIns="0" tIns="0" rIns="0" bIns="0">
              <a:prstTxWarp prst="textNoShape">
                <a:avLst/>
              </a:prstTxWarp>
              <a:spAutoFit/>
            </a:bodyPr>
            <a:lstStyle/>
            <a:p>
              <a:pPr eaLnBrk="1" hangingPunct="1"/>
              <a:r>
                <a:rPr lang="en-US" b="1" dirty="0">
                  <a:solidFill>
                    <a:srgbClr val="01CF04"/>
                  </a:solidFill>
                  <a:latin typeface="Times New Roman" charset="0"/>
                </a:rPr>
                <a:t>~</a:t>
              </a:r>
              <a:endParaRPr lang="en-US" b="1" dirty="0">
                <a:solidFill>
                  <a:srgbClr val="01CF04"/>
                </a:solidFill>
                <a:latin typeface="Tahoma" charset="0"/>
              </a:endParaRPr>
            </a:p>
          </p:txBody>
        </p:sp>
        <p:sp>
          <p:nvSpPr>
            <p:cNvPr id="56" name="Rectangle 41"/>
            <p:cNvSpPr>
              <a:spLocks noChangeArrowheads="1"/>
            </p:cNvSpPr>
            <p:nvPr/>
          </p:nvSpPr>
          <p:spPr bwMode="auto">
            <a:xfrm>
              <a:off x="8509952" y="4193551"/>
              <a:ext cx="192088" cy="276999"/>
            </a:xfrm>
            <a:prstGeom prst="rect">
              <a:avLst/>
            </a:prstGeom>
            <a:noFill/>
            <a:ln w="9525">
              <a:noFill/>
              <a:miter lim="800000"/>
              <a:headEnd/>
              <a:tailEnd/>
            </a:ln>
          </p:spPr>
          <p:txBody>
            <a:bodyPr wrap="square" lIns="0" tIns="0" rIns="0" bIns="0">
              <a:prstTxWarp prst="textNoShape">
                <a:avLst/>
              </a:prstTxWarp>
              <a:spAutoFit/>
            </a:bodyPr>
            <a:lstStyle/>
            <a:p>
              <a:pPr eaLnBrk="1" hangingPunct="1"/>
              <a:r>
                <a:rPr lang="en-US" b="1" dirty="0">
                  <a:solidFill>
                    <a:srgbClr val="808080"/>
                  </a:solidFill>
                  <a:latin typeface="Times New Roman" charset="0"/>
                </a:rPr>
                <a:t>~</a:t>
              </a:r>
              <a:endParaRPr lang="en-US" b="1" dirty="0">
                <a:solidFill>
                  <a:srgbClr val="808080"/>
                </a:solidFill>
                <a:latin typeface="Tahoma" charset="0"/>
              </a:endParaRPr>
            </a:p>
          </p:txBody>
        </p:sp>
      </p:grpSp>
      <p:sp>
        <p:nvSpPr>
          <p:cNvPr id="57" name="TextBox 56"/>
          <p:cNvSpPr txBox="1"/>
          <p:nvPr/>
        </p:nvSpPr>
        <p:spPr>
          <a:xfrm>
            <a:off x="2342195" y="5831318"/>
            <a:ext cx="2313253" cy="461665"/>
          </a:xfrm>
          <a:prstGeom prst="rect">
            <a:avLst/>
          </a:prstGeom>
          <a:noFill/>
          <a:ln>
            <a:solidFill>
              <a:srgbClr val="008000"/>
            </a:solidFill>
          </a:ln>
        </p:spPr>
        <p:txBody>
          <a:bodyPr wrap="none" rtlCol="0">
            <a:spAutoFit/>
          </a:bodyPr>
          <a:lstStyle/>
          <a:p>
            <a:r>
              <a:rPr lang="en-US" sz="2400" dirty="0" smtClean="0">
                <a:latin typeface="Times New Roman"/>
                <a:cs typeface="Times New Roman"/>
              </a:rPr>
              <a:t>e.g. </a:t>
            </a:r>
            <a:r>
              <a:rPr lang="en-US" sz="2400" b="1" i="1" dirty="0" err="1" smtClean="0">
                <a:latin typeface="Times New Roman"/>
                <a:cs typeface="Times New Roman"/>
              </a:rPr>
              <a:t>H</a:t>
            </a:r>
            <a:r>
              <a:rPr lang="en-US" sz="2400" dirty="0" err="1" smtClean="0">
                <a:latin typeface="Times New Roman"/>
                <a:cs typeface="Times New Roman"/>
              </a:rPr>
              <a:t>(</a:t>
            </a:r>
            <a:r>
              <a:rPr lang="en-US" sz="2400" i="1" dirty="0" err="1" smtClean="0">
                <a:latin typeface="Times New Roman"/>
                <a:cs typeface="Times New Roman"/>
              </a:rPr>
              <a:t>x</a:t>
            </a:r>
            <a:r>
              <a:rPr lang="en-US" sz="2400" i="1" dirty="0" smtClean="0">
                <a:latin typeface="Times New Roman"/>
                <a:cs typeface="Times New Roman"/>
              </a:rPr>
              <a:t>, </a:t>
            </a:r>
            <a:r>
              <a:rPr lang="en-US" sz="2400" i="1" dirty="0" err="1" smtClean="0">
                <a:latin typeface="Times New Roman"/>
                <a:cs typeface="Times New Roman"/>
              </a:rPr>
              <a:t>ξ</a:t>
            </a:r>
            <a:r>
              <a:rPr lang="en-US" sz="2400" i="1" dirty="0" smtClean="0">
                <a:latin typeface="Times New Roman"/>
                <a:cs typeface="Times New Roman"/>
              </a:rPr>
              <a:t>, </a:t>
            </a:r>
            <a:r>
              <a:rPr lang="en-US" sz="2400" i="1" dirty="0" err="1" smtClean="0">
                <a:latin typeface="Times New Roman"/>
                <a:cs typeface="Times New Roman"/>
              </a:rPr>
              <a:t>t</a:t>
            </a:r>
            <a:r>
              <a:rPr lang="en-US" sz="2400" i="1" dirty="0" smtClean="0">
                <a:latin typeface="Times New Roman"/>
                <a:cs typeface="Times New Roman"/>
              </a:rPr>
              <a:t>, Q</a:t>
            </a:r>
            <a:r>
              <a:rPr lang="en-US" sz="2400" i="1" baseline="30000" dirty="0" smtClean="0">
                <a:latin typeface="Times New Roman"/>
                <a:cs typeface="Times New Roman"/>
              </a:rPr>
              <a:t>2</a:t>
            </a:r>
            <a:r>
              <a:rPr lang="en-US" sz="2400" dirty="0" smtClean="0">
                <a:latin typeface="Times New Roman"/>
                <a:cs typeface="Times New Roman"/>
              </a:rPr>
              <a:t>)</a:t>
            </a:r>
            <a:endParaRPr lang="en-US" sz="2400" dirty="0">
              <a:latin typeface="Times New Roman"/>
              <a:cs typeface="Times New Roman"/>
            </a:endParaRPr>
          </a:p>
        </p:txBody>
      </p:sp>
    </p:spTree>
  </p:cSld>
  <p:clrMapOvr>
    <a:masterClrMapping/>
  </p:clrMapOvr>
  <p:transition>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2" name="Group 4"/>
          <p:cNvGrpSpPr>
            <a:grpSpLocks/>
          </p:cNvGrpSpPr>
          <p:nvPr/>
        </p:nvGrpSpPr>
        <p:grpSpPr bwMode="auto">
          <a:xfrm>
            <a:off x="558800" y="2936818"/>
            <a:ext cx="3640113" cy="586535"/>
            <a:chOff x="1899" y="1800"/>
            <a:chExt cx="1924" cy="394"/>
          </a:xfrm>
        </p:grpSpPr>
        <p:sp>
          <p:nvSpPr>
            <p:cNvPr id="1055749" name="Text Box 5"/>
            <p:cNvSpPr txBox="1">
              <a:spLocks noChangeArrowheads="1"/>
            </p:cNvSpPr>
            <p:nvPr/>
          </p:nvSpPr>
          <p:spPr bwMode="auto">
            <a:xfrm>
              <a:off x="2144" y="1800"/>
              <a:ext cx="392" cy="248"/>
            </a:xfrm>
            <a:prstGeom prst="rect">
              <a:avLst/>
            </a:prstGeom>
            <a:noFill/>
            <a:ln w="9525">
              <a:noFill/>
              <a:miter lim="800000"/>
              <a:headEnd/>
              <a:tailEnd/>
            </a:ln>
            <a:effectLst/>
          </p:spPr>
          <p:txBody>
            <a:bodyPr>
              <a:spAutoFit/>
            </a:bodyPr>
            <a:lstStyle/>
            <a:p>
              <a:pPr algn="l">
                <a:spcBef>
                  <a:spcPct val="50000"/>
                </a:spcBef>
              </a:pPr>
              <a:r>
                <a:rPr lang="en-US" sz="1800" b="0" dirty="0"/>
                <a:t>d</a:t>
              </a:r>
              <a:r>
                <a:rPr lang="en-US" sz="1800" b="0" baseline="30000" dirty="0"/>
                <a:t>4</a:t>
              </a:r>
              <a:r>
                <a:rPr lang="en-US" sz="1800" b="0" dirty="0">
                  <a:sym typeface="Symbol" pitchFamily="18" charset="2"/>
                </a:rPr>
                <a:t></a:t>
              </a:r>
              <a:endParaRPr lang="en-US" sz="1800" b="0" dirty="0"/>
            </a:p>
          </p:txBody>
        </p:sp>
        <p:sp>
          <p:nvSpPr>
            <p:cNvPr id="1055750" name="Text Box 6"/>
            <p:cNvSpPr txBox="1">
              <a:spLocks noChangeArrowheads="1"/>
            </p:cNvSpPr>
            <p:nvPr/>
          </p:nvSpPr>
          <p:spPr bwMode="auto">
            <a:xfrm>
              <a:off x="1904" y="1946"/>
              <a:ext cx="1048" cy="248"/>
            </a:xfrm>
            <a:prstGeom prst="rect">
              <a:avLst/>
            </a:prstGeom>
            <a:noFill/>
            <a:ln w="9525">
              <a:noFill/>
              <a:miter lim="800000"/>
              <a:headEnd/>
              <a:tailEnd/>
            </a:ln>
            <a:effectLst/>
          </p:spPr>
          <p:txBody>
            <a:bodyPr>
              <a:spAutoFit/>
            </a:bodyPr>
            <a:lstStyle/>
            <a:p>
              <a:pPr algn="l">
                <a:spcBef>
                  <a:spcPct val="50000"/>
                </a:spcBef>
              </a:pPr>
              <a:r>
                <a:rPr lang="en-US" sz="1800" b="0" dirty="0"/>
                <a:t>dQ</a:t>
              </a:r>
              <a:r>
                <a:rPr lang="en-US" sz="1800" b="0" baseline="30000" dirty="0"/>
                <a:t>2</a:t>
              </a:r>
              <a:r>
                <a:rPr lang="en-US" sz="1800" b="0" dirty="0"/>
                <a:t>dx</a:t>
              </a:r>
              <a:r>
                <a:rPr lang="en-US" sz="1800" b="0" baseline="-25000" dirty="0"/>
                <a:t>B</a:t>
              </a:r>
              <a:r>
                <a:rPr lang="en-US" sz="1800" b="0" dirty="0"/>
                <a:t>dtd</a:t>
              </a:r>
              <a:r>
                <a:rPr lang="en-US" sz="1800" b="0" dirty="0">
                  <a:sym typeface="Symbol" pitchFamily="18" charset="2"/>
                </a:rPr>
                <a:t></a:t>
              </a:r>
              <a:endParaRPr lang="en-US" sz="1800" b="0" dirty="0"/>
            </a:p>
          </p:txBody>
        </p:sp>
        <p:sp>
          <p:nvSpPr>
            <p:cNvPr id="1055751" name="Line 7"/>
            <p:cNvSpPr>
              <a:spLocks noChangeShapeType="1"/>
            </p:cNvSpPr>
            <p:nvPr/>
          </p:nvSpPr>
          <p:spPr bwMode="auto">
            <a:xfrm flipV="1">
              <a:off x="1899" y="1992"/>
              <a:ext cx="689" cy="0"/>
            </a:xfrm>
            <a:prstGeom prst="line">
              <a:avLst/>
            </a:prstGeom>
            <a:noFill/>
            <a:ln w="9525">
              <a:solidFill>
                <a:schemeClr val="tx1"/>
              </a:solidFill>
              <a:miter lim="800000"/>
              <a:headEnd/>
              <a:tailEnd/>
            </a:ln>
            <a:effectLst/>
          </p:spPr>
          <p:txBody>
            <a:bodyPr wrap="none"/>
            <a:lstStyle/>
            <a:p>
              <a:endParaRPr lang="en-US" dirty="0" smtClean="0"/>
            </a:p>
            <a:p>
              <a:endParaRPr lang="en-US" dirty="0"/>
            </a:p>
          </p:txBody>
        </p:sp>
        <p:sp>
          <p:nvSpPr>
            <p:cNvPr id="1055752" name="Text Box 8"/>
            <p:cNvSpPr txBox="1">
              <a:spLocks noChangeArrowheads="1"/>
            </p:cNvSpPr>
            <p:nvPr/>
          </p:nvSpPr>
          <p:spPr bwMode="auto">
            <a:xfrm>
              <a:off x="2583" y="1844"/>
              <a:ext cx="1240" cy="248"/>
            </a:xfrm>
            <a:prstGeom prst="rect">
              <a:avLst/>
            </a:prstGeom>
            <a:noFill/>
            <a:ln w="9525">
              <a:noFill/>
              <a:miter lim="800000"/>
              <a:headEnd/>
              <a:tailEnd/>
            </a:ln>
            <a:effectLst/>
          </p:spPr>
          <p:txBody>
            <a:bodyPr>
              <a:spAutoFit/>
            </a:bodyPr>
            <a:lstStyle/>
            <a:p>
              <a:pPr algn="l">
                <a:spcBef>
                  <a:spcPct val="50000"/>
                </a:spcBef>
              </a:pPr>
              <a:r>
                <a:rPr lang="en-US" sz="1800" b="0" dirty="0"/>
                <a:t>~ |</a:t>
              </a:r>
              <a:r>
                <a:rPr lang="en-US" sz="1800" b="0" dirty="0">
                  <a:solidFill>
                    <a:srgbClr val="FF0000"/>
                  </a:solidFill>
                  <a:latin typeface="Arial" charset="0"/>
                </a:rPr>
                <a:t>T</a:t>
              </a:r>
              <a:r>
                <a:rPr lang="en-US" sz="1800" b="0" baseline="30000" dirty="0">
                  <a:solidFill>
                    <a:srgbClr val="FF0000"/>
                  </a:solidFill>
                  <a:latin typeface="Arial" charset="0"/>
                </a:rPr>
                <a:t>DVCS</a:t>
              </a:r>
              <a:r>
                <a:rPr lang="en-US" sz="1800" b="0" dirty="0">
                  <a:latin typeface="Arial" charset="0"/>
                </a:rPr>
                <a:t> + </a:t>
              </a:r>
              <a:r>
                <a:rPr lang="en-US" sz="1800" b="0" dirty="0">
                  <a:solidFill>
                    <a:srgbClr val="38D80C"/>
                  </a:solidFill>
                  <a:latin typeface="Arial" charset="0"/>
                </a:rPr>
                <a:t>T</a:t>
              </a:r>
              <a:r>
                <a:rPr lang="en-US" sz="1800" b="0" baseline="30000" dirty="0">
                  <a:solidFill>
                    <a:srgbClr val="38D80C"/>
                  </a:solidFill>
                  <a:latin typeface="Arial" charset="0"/>
                </a:rPr>
                <a:t>BH</a:t>
              </a:r>
              <a:r>
                <a:rPr lang="en-US" sz="1800" b="0" dirty="0">
                  <a:latin typeface="Arial" charset="0"/>
                </a:rPr>
                <a:t>|</a:t>
              </a:r>
              <a:r>
                <a:rPr lang="en-US" sz="1800" b="0" baseline="30000" dirty="0">
                  <a:latin typeface="Arial" charset="0"/>
                </a:rPr>
                <a:t>2</a:t>
              </a:r>
            </a:p>
          </p:txBody>
        </p:sp>
      </p:grpSp>
      <p:pic>
        <p:nvPicPr>
          <p:cNvPr id="1055753" name="Picture 9" descr="dvcs_bh"/>
          <p:cNvPicPr>
            <a:picLocks noChangeAspect="1" noChangeArrowheads="1"/>
          </p:cNvPicPr>
          <p:nvPr/>
        </p:nvPicPr>
        <p:blipFill>
          <a:blip r:embed="rId3" cstate="print"/>
          <a:srcRect l="11514" t="5984" r="4051" b="59094"/>
          <a:stretch>
            <a:fillRect/>
          </a:stretch>
        </p:blipFill>
        <p:spPr bwMode="auto">
          <a:xfrm>
            <a:off x="457200" y="1362769"/>
            <a:ext cx="3581400" cy="1458913"/>
          </a:xfrm>
          <a:prstGeom prst="rect">
            <a:avLst/>
          </a:prstGeom>
          <a:noFill/>
          <a:ln w="9525">
            <a:noFill/>
            <a:miter lim="800000"/>
            <a:headEnd/>
            <a:tailEnd/>
          </a:ln>
        </p:spPr>
      </p:pic>
      <p:sp>
        <p:nvSpPr>
          <p:cNvPr id="1055754" name="Text Box 10"/>
          <p:cNvSpPr txBox="1">
            <a:spLocks noChangeArrowheads="1"/>
          </p:cNvSpPr>
          <p:nvPr/>
        </p:nvSpPr>
        <p:spPr bwMode="auto">
          <a:xfrm>
            <a:off x="602056" y="1253009"/>
            <a:ext cx="793750" cy="366712"/>
          </a:xfrm>
          <a:prstGeom prst="rect">
            <a:avLst/>
          </a:prstGeom>
          <a:noFill/>
          <a:ln w="9525">
            <a:noFill/>
            <a:miter lim="800000"/>
            <a:headEnd/>
            <a:tailEnd/>
          </a:ln>
          <a:effectLst/>
        </p:spPr>
        <p:txBody>
          <a:bodyPr wrap="none">
            <a:spAutoFit/>
          </a:bodyPr>
          <a:lstStyle/>
          <a:p>
            <a:pPr algn="l" eaLnBrk="1" hangingPunct="1"/>
            <a:r>
              <a:rPr lang="en-US" sz="1800" b="0" dirty="0">
                <a:solidFill>
                  <a:srgbClr val="FF0000"/>
                </a:solidFill>
              </a:rPr>
              <a:t>DVCS</a:t>
            </a:r>
          </a:p>
        </p:txBody>
      </p:sp>
      <p:sp>
        <p:nvSpPr>
          <p:cNvPr id="1055755" name="Text Box 11"/>
          <p:cNvSpPr txBox="1">
            <a:spLocks noChangeArrowheads="1"/>
          </p:cNvSpPr>
          <p:nvPr/>
        </p:nvSpPr>
        <p:spPr bwMode="auto">
          <a:xfrm>
            <a:off x="2660073" y="1246212"/>
            <a:ext cx="501650" cy="366713"/>
          </a:xfrm>
          <a:prstGeom prst="rect">
            <a:avLst/>
          </a:prstGeom>
          <a:solidFill>
            <a:schemeClr val="bg1"/>
          </a:solidFill>
          <a:ln w="9525">
            <a:noFill/>
            <a:miter lim="800000"/>
            <a:headEnd/>
            <a:tailEnd/>
          </a:ln>
          <a:effectLst/>
        </p:spPr>
        <p:txBody>
          <a:bodyPr wrap="none">
            <a:spAutoFit/>
          </a:bodyPr>
          <a:lstStyle/>
          <a:p>
            <a:pPr algn="l" eaLnBrk="1" hangingPunct="1"/>
            <a:r>
              <a:rPr lang="en-US" sz="1800" b="0" dirty="0">
                <a:solidFill>
                  <a:srgbClr val="38D80C"/>
                </a:solidFill>
              </a:rPr>
              <a:t>BH</a:t>
            </a:r>
          </a:p>
        </p:txBody>
      </p:sp>
      <p:pic>
        <p:nvPicPr>
          <p:cNvPr id="1055757" name="Picture 13" descr="cs3e"/>
          <p:cNvPicPr>
            <a:picLocks noChangeAspect="1" noChangeArrowheads="1"/>
          </p:cNvPicPr>
          <p:nvPr/>
        </p:nvPicPr>
        <p:blipFill>
          <a:blip r:embed="rId4" cstate="print"/>
          <a:srcRect b="269"/>
          <a:stretch>
            <a:fillRect/>
          </a:stretch>
        </p:blipFill>
        <p:spPr bwMode="auto">
          <a:xfrm>
            <a:off x="4380116" y="1087610"/>
            <a:ext cx="4648200" cy="5181600"/>
          </a:xfrm>
          <a:prstGeom prst="rect">
            <a:avLst/>
          </a:prstGeom>
          <a:noFill/>
        </p:spPr>
      </p:pic>
      <p:sp>
        <p:nvSpPr>
          <p:cNvPr id="1055758" name="Rectangle 14"/>
          <p:cNvSpPr>
            <a:spLocks noChangeAspect="1" noChangeArrowheads="1"/>
          </p:cNvSpPr>
          <p:nvPr/>
        </p:nvSpPr>
        <p:spPr bwMode="auto">
          <a:xfrm>
            <a:off x="5074523" y="1696048"/>
            <a:ext cx="905198" cy="542925"/>
          </a:xfrm>
          <a:prstGeom prst="rect">
            <a:avLst/>
          </a:prstGeom>
          <a:solidFill>
            <a:schemeClr val="bg1"/>
          </a:solidFill>
          <a:ln w="9525">
            <a:solidFill>
              <a:schemeClr val="bg1"/>
            </a:solidFill>
            <a:miter lim="800000"/>
            <a:headEnd/>
            <a:tailEnd/>
          </a:ln>
          <a:effectLst/>
        </p:spPr>
        <p:txBody>
          <a:bodyPr wrap="none" anchor="ctr"/>
          <a:lstStyle/>
          <a:p>
            <a:pPr eaLnBrk="1" hangingPunct="1"/>
            <a:r>
              <a:rPr lang="en-US" sz="1600" b="0" dirty="0" err="1">
                <a:solidFill>
                  <a:srgbClr val="9900CC"/>
                </a:solidFill>
                <a:latin typeface="Tahoma" pitchFamily="34" charset="0"/>
              </a:rPr>
              <a:t>E</a:t>
            </a:r>
            <a:r>
              <a:rPr lang="en-US" sz="1600" b="0" baseline="-25000" dirty="0" err="1">
                <a:solidFill>
                  <a:srgbClr val="9900CC"/>
                </a:solidFill>
                <a:latin typeface="Tahoma" pitchFamily="34" charset="0"/>
              </a:rPr>
              <a:t>o</a:t>
            </a:r>
            <a:r>
              <a:rPr lang="en-US" sz="1600" b="0" dirty="0">
                <a:solidFill>
                  <a:srgbClr val="9900CC"/>
                </a:solidFill>
                <a:latin typeface="Tahoma" pitchFamily="34" charset="0"/>
              </a:rPr>
              <a:t> = 11 </a:t>
            </a:r>
            <a:r>
              <a:rPr lang="en-US" sz="1600" b="0" dirty="0" err="1">
                <a:solidFill>
                  <a:srgbClr val="9900CC"/>
                </a:solidFill>
                <a:latin typeface="Tahoma" pitchFamily="34" charset="0"/>
              </a:rPr>
              <a:t>GeV</a:t>
            </a:r>
            <a:endParaRPr lang="en-US" sz="1600" b="0" dirty="0">
              <a:solidFill>
                <a:srgbClr val="9900CC"/>
              </a:solidFill>
              <a:latin typeface="Tahoma" pitchFamily="34" charset="0"/>
            </a:endParaRPr>
          </a:p>
        </p:txBody>
      </p:sp>
      <p:sp>
        <p:nvSpPr>
          <p:cNvPr id="1055760" name="Text Box 16"/>
          <p:cNvSpPr txBox="1">
            <a:spLocks noChangeAspect="1" noChangeArrowheads="1"/>
          </p:cNvSpPr>
          <p:nvPr/>
        </p:nvSpPr>
        <p:spPr bwMode="auto">
          <a:xfrm>
            <a:off x="6326093" y="1784449"/>
            <a:ext cx="1069524" cy="307777"/>
          </a:xfrm>
          <a:prstGeom prst="rect">
            <a:avLst/>
          </a:prstGeom>
          <a:solidFill>
            <a:schemeClr val="bg1"/>
          </a:solidFill>
          <a:ln w="9525">
            <a:noFill/>
            <a:miter lim="800000"/>
            <a:headEnd/>
            <a:tailEnd/>
          </a:ln>
          <a:effectLst/>
        </p:spPr>
        <p:txBody>
          <a:bodyPr wrap="none">
            <a:spAutoFit/>
          </a:bodyPr>
          <a:lstStyle/>
          <a:p>
            <a:pPr algn="l" eaLnBrk="1" hangingPunct="1"/>
            <a:r>
              <a:rPr lang="en-US" sz="1400" b="0" dirty="0" err="1">
                <a:solidFill>
                  <a:srgbClr val="9900CC"/>
                </a:solidFill>
                <a:latin typeface="Tahoma" pitchFamily="34" charset="0"/>
              </a:rPr>
              <a:t>E</a:t>
            </a:r>
            <a:r>
              <a:rPr lang="en-US" sz="1400" b="0" baseline="-25000" dirty="0" err="1">
                <a:solidFill>
                  <a:srgbClr val="9900CC"/>
                </a:solidFill>
                <a:latin typeface="Tahoma" pitchFamily="34" charset="0"/>
              </a:rPr>
              <a:t>o</a:t>
            </a:r>
            <a:r>
              <a:rPr lang="en-US" sz="1400" b="0" dirty="0">
                <a:solidFill>
                  <a:srgbClr val="9900CC"/>
                </a:solidFill>
                <a:latin typeface="Tahoma" pitchFamily="34" charset="0"/>
              </a:rPr>
              <a:t> = 6 </a:t>
            </a:r>
            <a:r>
              <a:rPr lang="en-US" sz="1400" b="0" dirty="0" err="1">
                <a:solidFill>
                  <a:srgbClr val="9900CC"/>
                </a:solidFill>
                <a:latin typeface="Tahoma" pitchFamily="34" charset="0"/>
              </a:rPr>
              <a:t>GeV</a:t>
            </a:r>
            <a:endParaRPr lang="en-US" sz="1400" b="0" dirty="0">
              <a:solidFill>
                <a:srgbClr val="9900CC"/>
              </a:solidFill>
              <a:latin typeface="Tahoma" pitchFamily="34" charset="0"/>
            </a:endParaRPr>
          </a:p>
        </p:txBody>
      </p:sp>
      <p:sp>
        <p:nvSpPr>
          <p:cNvPr id="1055765" name="Text Box 21"/>
          <p:cNvSpPr txBox="1">
            <a:spLocks noChangeAspect="1" noChangeArrowheads="1"/>
          </p:cNvSpPr>
          <p:nvPr/>
        </p:nvSpPr>
        <p:spPr bwMode="auto">
          <a:xfrm>
            <a:off x="7647665" y="1817492"/>
            <a:ext cx="1069524" cy="307777"/>
          </a:xfrm>
          <a:prstGeom prst="rect">
            <a:avLst/>
          </a:prstGeom>
          <a:solidFill>
            <a:schemeClr val="bg1"/>
          </a:solidFill>
          <a:ln w="9525">
            <a:noFill/>
            <a:miter lim="800000"/>
            <a:headEnd/>
            <a:tailEnd/>
          </a:ln>
          <a:effectLst/>
        </p:spPr>
        <p:txBody>
          <a:bodyPr wrap="none">
            <a:spAutoFit/>
          </a:bodyPr>
          <a:lstStyle/>
          <a:p>
            <a:pPr algn="l" eaLnBrk="1" hangingPunct="1"/>
            <a:r>
              <a:rPr lang="en-US" sz="1400" b="0" dirty="0" err="1">
                <a:solidFill>
                  <a:srgbClr val="9900CC"/>
                </a:solidFill>
                <a:latin typeface="Tahoma" pitchFamily="34" charset="0"/>
              </a:rPr>
              <a:t>E</a:t>
            </a:r>
            <a:r>
              <a:rPr lang="en-US" sz="1400" b="0" baseline="-25000" dirty="0" err="1">
                <a:solidFill>
                  <a:srgbClr val="9900CC"/>
                </a:solidFill>
                <a:latin typeface="Tahoma" pitchFamily="34" charset="0"/>
              </a:rPr>
              <a:t>o</a:t>
            </a:r>
            <a:r>
              <a:rPr lang="en-US" sz="1400" b="0" dirty="0">
                <a:solidFill>
                  <a:srgbClr val="9900CC"/>
                </a:solidFill>
                <a:latin typeface="Tahoma" pitchFamily="34" charset="0"/>
              </a:rPr>
              <a:t> = 4 </a:t>
            </a:r>
            <a:r>
              <a:rPr lang="en-US" sz="1400" b="0" dirty="0" err="1">
                <a:solidFill>
                  <a:srgbClr val="9900CC"/>
                </a:solidFill>
                <a:latin typeface="Tahoma" pitchFamily="34" charset="0"/>
              </a:rPr>
              <a:t>GeV</a:t>
            </a:r>
            <a:endParaRPr lang="en-US" sz="1400" b="0" dirty="0">
              <a:solidFill>
                <a:srgbClr val="9900CC"/>
              </a:solidFill>
              <a:latin typeface="Tahoma" pitchFamily="34" charset="0"/>
            </a:endParaRPr>
          </a:p>
        </p:txBody>
      </p:sp>
      <p:sp>
        <p:nvSpPr>
          <p:cNvPr id="1055766" name="Text Box 22"/>
          <p:cNvSpPr txBox="1">
            <a:spLocks noChangeAspect="1" noChangeArrowheads="1"/>
          </p:cNvSpPr>
          <p:nvPr/>
        </p:nvSpPr>
        <p:spPr bwMode="auto">
          <a:xfrm>
            <a:off x="6698931" y="3574153"/>
            <a:ext cx="387350" cy="284163"/>
          </a:xfrm>
          <a:prstGeom prst="rect">
            <a:avLst/>
          </a:prstGeom>
          <a:solidFill>
            <a:schemeClr val="bg1"/>
          </a:solidFill>
          <a:ln w="9525">
            <a:solidFill>
              <a:schemeClr val="bg1"/>
            </a:solidFill>
            <a:miter lim="800000"/>
            <a:headEnd/>
            <a:tailEnd/>
          </a:ln>
          <a:effectLst/>
        </p:spPr>
        <p:txBody>
          <a:bodyPr wrap="none">
            <a:spAutoFit/>
          </a:bodyPr>
          <a:lstStyle/>
          <a:p>
            <a:pPr algn="l" eaLnBrk="1" hangingPunct="1"/>
            <a:r>
              <a:rPr lang="en-US" sz="1200" b="0" dirty="0">
                <a:solidFill>
                  <a:srgbClr val="00FF00"/>
                </a:solidFill>
                <a:latin typeface="Tahoma" pitchFamily="34" charset="0"/>
              </a:rPr>
              <a:t>BH</a:t>
            </a:r>
            <a:endParaRPr lang="en-US" sz="2400" b="0" dirty="0">
              <a:latin typeface="Tahoma" pitchFamily="34" charset="0"/>
            </a:endParaRPr>
          </a:p>
        </p:txBody>
      </p:sp>
      <p:sp>
        <p:nvSpPr>
          <p:cNvPr id="1055767" name="Text Box 23"/>
          <p:cNvSpPr txBox="1">
            <a:spLocks noChangeAspect="1" noChangeArrowheads="1"/>
          </p:cNvSpPr>
          <p:nvPr/>
        </p:nvSpPr>
        <p:spPr bwMode="auto">
          <a:xfrm>
            <a:off x="6445577" y="4523699"/>
            <a:ext cx="554037" cy="274637"/>
          </a:xfrm>
          <a:prstGeom prst="rect">
            <a:avLst/>
          </a:prstGeom>
          <a:noFill/>
          <a:ln w="9525">
            <a:noFill/>
            <a:miter lim="800000"/>
            <a:headEnd/>
            <a:tailEnd/>
          </a:ln>
          <a:effectLst/>
        </p:spPr>
        <p:txBody>
          <a:bodyPr wrap="none">
            <a:spAutoFit/>
          </a:bodyPr>
          <a:lstStyle/>
          <a:p>
            <a:pPr algn="l" eaLnBrk="1" hangingPunct="1"/>
            <a:r>
              <a:rPr lang="en-US" sz="1200" b="0" dirty="0">
                <a:solidFill>
                  <a:srgbClr val="FF3300"/>
                </a:solidFill>
                <a:latin typeface="Tahoma" pitchFamily="34" charset="0"/>
              </a:rPr>
              <a:t>DVCS</a:t>
            </a:r>
          </a:p>
        </p:txBody>
      </p:sp>
      <p:sp>
        <p:nvSpPr>
          <p:cNvPr id="1055768" name="Line 24"/>
          <p:cNvSpPr>
            <a:spLocks noChangeAspect="1" noChangeShapeType="1"/>
          </p:cNvSpPr>
          <p:nvPr/>
        </p:nvSpPr>
        <p:spPr bwMode="auto">
          <a:xfrm flipV="1">
            <a:off x="6717042" y="4094429"/>
            <a:ext cx="0" cy="454025"/>
          </a:xfrm>
          <a:prstGeom prst="line">
            <a:avLst/>
          </a:prstGeom>
          <a:noFill/>
          <a:ln w="9525">
            <a:solidFill>
              <a:srgbClr val="FF3300"/>
            </a:solidFill>
            <a:miter lim="800000"/>
            <a:headEnd/>
            <a:tailEnd type="triangle" w="med" len="med"/>
          </a:ln>
          <a:effectLst/>
        </p:spPr>
        <p:txBody>
          <a:bodyPr wrap="none" anchor="ctr"/>
          <a:lstStyle/>
          <a:p>
            <a:endParaRPr lang="en-US"/>
          </a:p>
        </p:txBody>
      </p:sp>
      <p:sp>
        <p:nvSpPr>
          <p:cNvPr id="1055769" name="Line 25"/>
          <p:cNvSpPr>
            <a:spLocks noChangeAspect="1" noChangeShapeType="1"/>
          </p:cNvSpPr>
          <p:nvPr/>
        </p:nvSpPr>
        <p:spPr bwMode="auto">
          <a:xfrm flipV="1">
            <a:off x="6880508" y="3161923"/>
            <a:ext cx="0" cy="361950"/>
          </a:xfrm>
          <a:prstGeom prst="line">
            <a:avLst/>
          </a:prstGeom>
          <a:noFill/>
          <a:ln w="9525">
            <a:solidFill>
              <a:srgbClr val="00FF00"/>
            </a:solidFill>
            <a:miter lim="800000"/>
            <a:headEnd/>
            <a:tailEnd type="triangle" w="med" len="med"/>
          </a:ln>
          <a:effectLst/>
        </p:spPr>
        <p:txBody>
          <a:bodyPr wrap="none" anchor="ctr"/>
          <a:lstStyle/>
          <a:p>
            <a:endParaRPr lang="en-US"/>
          </a:p>
        </p:txBody>
      </p:sp>
      <p:sp>
        <p:nvSpPr>
          <p:cNvPr id="1055770" name="Text Box 26"/>
          <p:cNvSpPr txBox="1">
            <a:spLocks noChangeAspect="1" noChangeArrowheads="1"/>
          </p:cNvSpPr>
          <p:nvPr/>
        </p:nvSpPr>
        <p:spPr bwMode="auto">
          <a:xfrm>
            <a:off x="4754563" y="6934200"/>
            <a:ext cx="184150" cy="457200"/>
          </a:xfrm>
          <a:prstGeom prst="rect">
            <a:avLst/>
          </a:prstGeom>
          <a:noFill/>
          <a:ln w="9525">
            <a:noFill/>
            <a:miter lim="800000"/>
            <a:headEnd/>
            <a:tailEnd/>
          </a:ln>
          <a:effectLst/>
        </p:spPr>
        <p:txBody>
          <a:bodyPr wrap="none">
            <a:spAutoFit/>
          </a:bodyPr>
          <a:lstStyle/>
          <a:p>
            <a:pPr algn="l" eaLnBrk="1" hangingPunct="1"/>
            <a:endParaRPr lang="fr-FR" sz="2400" b="0">
              <a:latin typeface="Comic Sans MS" pitchFamily="66" charset="0"/>
            </a:endParaRPr>
          </a:p>
        </p:txBody>
      </p:sp>
      <p:sp>
        <p:nvSpPr>
          <p:cNvPr id="1055774" name="Text Box 30"/>
          <p:cNvSpPr txBox="1">
            <a:spLocks noChangeArrowheads="1"/>
          </p:cNvSpPr>
          <p:nvPr/>
        </p:nvSpPr>
        <p:spPr bwMode="auto">
          <a:xfrm>
            <a:off x="304800" y="3722338"/>
            <a:ext cx="4075316" cy="646331"/>
          </a:xfrm>
          <a:prstGeom prst="rect">
            <a:avLst/>
          </a:prstGeom>
          <a:noFill/>
          <a:ln w="9525">
            <a:noFill/>
            <a:miter lim="800000"/>
            <a:headEnd/>
            <a:tailEnd/>
          </a:ln>
          <a:effectLst/>
        </p:spPr>
        <p:txBody>
          <a:bodyPr wrap="square">
            <a:spAutoFit/>
          </a:bodyPr>
          <a:lstStyle/>
          <a:p>
            <a:pPr algn="l" eaLnBrk="1" hangingPunct="1"/>
            <a:r>
              <a:rPr lang="en-US" sz="1800" b="0" dirty="0">
                <a:solidFill>
                  <a:srgbClr val="38D80C"/>
                </a:solidFill>
                <a:latin typeface="Arial" charset="0"/>
              </a:rPr>
              <a:t>T</a:t>
            </a:r>
            <a:r>
              <a:rPr lang="en-US" sz="1800" b="0" baseline="30000" dirty="0">
                <a:solidFill>
                  <a:srgbClr val="38D80C"/>
                </a:solidFill>
                <a:latin typeface="Arial" charset="0"/>
              </a:rPr>
              <a:t>BH</a:t>
            </a:r>
            <a:r>
              <a:rPr lang="en-US" sz="1800" b="0" baseline="30000" dirty="0">
                <a:solidFill>
                  <a:schemeClr val="accent1"/>
                </a:solidFill>
                <a:latin typeface="Arial" charset="0"/>
              </a:rPr>
              <a:t> </a:t>
            </a:r>
            <a:r>
              <a:rPr lang="en-US" sz="1800" b="0" baseline="30000" dirty="0">
                <a:latin typeface="Arial" charset="0"/>
              </a:rPr>
              <a:t>:</a:t>
            </a:r>
            <a:r>
              <a:rPr lang="en-US" sz="1800" b="0" baseline="30000" dirty="0" smtClean="0">
                <a:latin typeface="Arial" charset="0"/>
              </a:rPr>
              <a:t> </a:t>
            </a:r>
            <a:r>
              <a:rPr lang="en-US" sz="1800" b="0" dirty="0" smtClean="0">
                <a:latin typeface="Arial" charset="0"/>
              </a:rPr>
              <a:t>real, given </a:t>
            </a:r>
            <a:r>
              <a:rPr lang="en-US" sz="1800" b="0" dirty="0">
                <a:latin typeface="Arial" charset="0"/>
              </a:rPr>
              <a:t>by</a:t>
            </a:r>
            <a:r>
              <a:rPr lang="en-US" sz="1800" b="0" dirty="0" smtClean="0">
                <a:latin typeface="Arial" charset="0"/>
              </a:rPr>
              <a:t> elastic</a:t>
            </a:r>
            <a:r>
              <a:rPr lang="en-US" sz="1800" b="0" dirty="0" smtClean="0">
                <a:latin typeface="Arial" charset="0"/>
              </a:rPr>
              <a:t> form </a:t>
            </a:r>
            <a:r>
              <a:rPr lang="en-US" sz="1800" b="0" dirty="0">
                <a:latin typeface="Arial" charset="0"/>
              </a:rPr>
              <a:t>factors</a:t>
            </a:r>
          </a:p>
          <a:p>
            <a:pPr algn="l" eaLnBrk="1" hangingPunct="1"/>
            <a:r>
              <a:rPr lang="en-US" sz="1800" b="0" dirty="0">
                <a:solidFill>
                  <a:srgbClr val="FF0000"/>
                </a:solidFill>
                <a:latin typeface="Arial" charset="0"/>
              </a:rPr>
              <a:t>T</a:t>
            </a:r>
            <a:r>
              <a:rPr lang="en-US" sz="1800" b="0" baseline="30000" dirty="0">
                <a:solidFill>
                  <a:srgbClr val="FF0000"/>
                </a:solidFill>
                <a:latin typeface="Arial" charset="0"/>
              </a:rPr>
              <a:t>DVCS</a:t>
            </a:r>
            <a:r>
              <a:rPr lang="en-US" sz="1800" b="0" dirty="0">
                <a:solidFill>
                  <a:srgbClr val="FF0000"/>
                </a:solidFill>
                <a:latin typeface="Arial" charset="0"/>
              </a:rPr>
              <a:t>:</a:t>
            </a:r>
            <a:r>
              <a:rPr lang="en-US" sz="1800" b="0" dirty="0" smtClean="0">
                <a:latin typeface="Arial" charset="0"/>
              </a:rPr>
              <a:t> complex, determined </a:t>
            </a:r>
            <a:r>
              <a:rPr lang="en-US" sz="1800" b="0" dirty="0">
                <a:latin typeface="Arial" charset="0"/>
              </a:rPr>
              <a:t>by GPDs</a:t>
            </a:r>
            <a:endParaRPr lang="en-US" sz="1800" b="0" baseline="30000" dirty="0">
              <a:latin typeface="Arial" charset="0"/>
            </a:endParaRPr>
          </a:p>
        </p:txBody>
      </p:sp>
      <p:sp>
        <p:nvSpPr>
          <p:cNvPr id="1055775" name="Text Box 31"/>
          <p:cNvSpPr txBox="1">
            <a:spLocks noChangeArrowheads="1"/>
          </p:cNvSpPr>
          <p:nvPr/>
        </p:nvSpPr>
        <p:spPr bwMode="auto">
          <a:xfrm>
            <a:off x="141843" y="4798336"/>
            <a:ext cx="4238273" cy="923330"/>
          </a:xfrm>
          <a:prstGeom prst="rect">
            <a:avLst/>
          </a:prstGeom>
          <a:noFill/>
          <a:ln w="9525">
            <a:solidFill>
              <a:schemeClr val="tx1"/>
            </a:solidFill>
            <a:miter lim="800000"/>
            <a:headEnd/>
            <a:tailEnd/>
          </a:ln>
          <a:effectLst/>
        </p:spPr>
        <p:txBody>
          <a:bodyPr wrap="square">
            <a:spAutoFit/>
          </a:bodyPr>
          <a:lstStyle/>
          <a:p>
            <a:pPr algn="l" eaLnBrk="1" hangingPunct="1"/>
            <a:r>
              <a:rPr lang="en-US" sz="1800" b="0" dirty="0">
                <a:latin typeface="Arial" charset="0"/>
              </a:rPr>
              <a:t>BH-DVCS interference generates</a:t>
            </a:r>
            <a:r>
              <a:rPr lang="en-US" sz="1800" b="0" dirty="0" smtClean="0">
                <a:latin typeface="Arial" charset="0"/>
              </a:rPr>
              <a:t> </a:t>
            </a:r>
            <a:r>
              <a:rPr lang="en-US" sz="1800" dirty="0" smtClean="0">
                <a:solidFill>
                  <a:srgbClr val="4597A0"/>
                </a:solidFill>
                <a:latin typeface="Arial" charset="0"/>
              </a:rPr>
              <a:t>beam spin </a:t>
            </a:r>
            <a:r>
              <a:rPr lang="en-US" sz="1800" dirty="0" smtClean="0">
                <a:latin typeface="Arial" charset="0"/>
              </a:rPr>
              <a:t>and</a:t>
            </a:r>
            <a:r>
              <a:rPr lang="en-US" sz="1800" dirty="0" smtClean="0">
                <a:solidFill>
                  <a:schemeClr val="hlink"/>
                </a:solidFill>
                <a:latin typeface="Arial" charset="0"/>
              </a:rPr>
              <a:t> </a:t>
            </a:r>
            <a:r>
              <a:rPr lang="en-US" sz="1800" dirty="0">
                <a:solidFill>
                  <a:schemeClr val="accent5">
                    <a:lumMod val="50000"/>
                  </a:schemeClr>
                </a:solidFill>
                <a:latin typeface="Arial" charset="0"/>
              </a:rPr>
              <a:t>target</a:t>
            </a:r>
            <a:r>
              <a:rPr lang="en-US" sz="1800" dirty="0" smtClean="0">
                <a:solidFill>
                  <a:schemeClr val="accent5">
                    <a:lumMod val="50000"/>
                  </a:schemeClr>
                </a:solidFill>
                <a:latin typeface="Arial" charset="0"/>
              </a:rPr>
              <a:t> spin </a:t>
            </a:r>
            <a:r>
              <a:rPr lang="en-US" sz="1800" dirty="0" smtClean="0">
                <a:solidFill>
                  <a:srgbClr val="000000"/>
                </a:solidFill>
                <a:latin typeface="Arial" charset="0"/>
              </a:rPr>
              <a:t>asymmetries</a:t>
            </a:r>
            <a:r>
              <a:rPr lang="en-US" sz="1800" b="0" dirty="0" smtClean="0">
                <a:solidFill>
                  <a:srgbClr val="000000"/>
                </a:solidFill>
                <a:latin typeface="Arial" charset="0"/>
              </a:rPr>
              <a:t> </a:t>
            </a:r>
            <a:r>
              <a:rPr lang="en-US" sz="1800" b="0" dirty="0">
                <a:latin typeface="Arial" charset="0"/>
              </a:rPr>
              <a:t>that</a:t>
            </a:r>
            <a:r>
              <a:rPr lang="en-US" sz="1800" b="0" dirty="0" smtClean="0">
                <a:latin typeface="Arial" charset="0"/>
              </a:rPr>
              <a:t> </a:t>
            </a:r>
            <a:r>
              <a:rPr lang="en-US" dirty="0" smtClean="0">
                <a:latin typeface="Arial" charset="0"/>
              </a:rPr>
              <a:t>contain</a:t>
            </a:r>
            <a:r>
              <a:rPr lang="en-US" sz="1800" b="0" dirty="0" smtClean="0">
                <a:latin typeface="Arial" charset="0"/>
              </a:rPr>
              <a:t> </a:t>
            </a:r>
            <a:r>
              <a:rPr lang="en-US" sz="1800" b="0" dirty="0">
                <a:latin typeface="Arial" charset="0"/>
              </a:rPr>
              <a:t>the </a:t>
            </a:r>
            <a:r>
              <a:rPr lang="en-US" sz="1800" b="0" dirty="0" smtClean="0">
                <a:latin typeface="Arial" charset="0"/>
              </a:rPr>
              <a:t>nucleon GPDs</a:t>
            </a:r>
            <a:r>
              <a:rPr lang="en-US" dirty="0" smtClean="0">
                <a:latin typeface="Arial" charset="0"/>
              </a:rPr>
              <a:t>.</a:t>
            </a:r>
            <a:r>
              <a:rPr lang="en-US" sz="1800" b="0" dirty="0" smtClean="0">
                <a:latin typeface="Comic Sans MS" pitchFamily="66" charset="0"/>
              </a:rPr>
              <a:t> </a:t>
            </a:r>
            <a:endParaRPr lang="en-US" sz="1800" b="0" dirty="0">
              <a:latin typeface="Comic Sans MS" pitchFamily="66" charset="0"/>
            </a:endParaRPr>
          </a:p>
        </p:txBody>
      </p:sp>
      <p:sp>
        <p:nvSpPr>
          <p:cNvPr id="23" name="Title 1"/>
          <p:cNvSpPr txBox="1">
            <a:spLocks/>
          </p:cNvSpPr>
          <p:nvPr/>
        </p:nvSpPr>
        <p:spPr bwMode="auto">
          <a:xfrm>
            <a:off x="457200" y="0"/>
            <a:ext cx="8229600" cy="6397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smtClean="0">
                <a:ln>
                  <a:noFill/>
                </a:ln>
                <a:solidFill>
                  <a:srgbClr val="333399"/>
                </a:solidFill>
                <a:effectLst/>
                <a:uLnTx/>
                <a:uFillTx/>
                <a:latin typeface="+mj-lt"/>
                <a:ea typeface="ＭＳ Ｐゴシック" pitchFamily="-111" charset="-128"/>
                <a:cs typeface="ＭＳ Ｐゴシック" pitchFamily="-111" charset="-128"/>
              </a:rPr>
              <a:t>Accessing</a:t>
            </a:r>
            <a:r>
              <a:rPr kumimoji="0" lang="en-US" sz="3200" b="1" i="0" u="none" strike="noStrike" kern="0" cap="none" spc="0" normalizeH="0" noProof="0" dirty="0" smtClean="0">
                <a:ln>
                  <a:noFill/>
                </a:ln>
                <a:solidFill>
                  <a:srgbClr val="333399"/>
                </a:solidFill>
                <a:effectLst/>
                <a:uLnTx/>
                <a:uFillTx/>
                <a:latin typeface="+mj-lt"/>
                <a:ea typeface="ＭＳ Ｐゴシック" pitchFamily="-111" charset="-128"/>
                <a:cs typeface="ＭＳ Ｐゴシック" pitchFamily="-111" charset="-128"/>
              </a:rPr>
              <a:t> </a:t>
            </a:r>
            <a:r>
              <a:rPr kumimoji="0" lang="en-US" sz="3200" b="1" i="0" u="none" strike="noStrike" kern="0" cap="none" spc="0" normalizeH="0" baseline="0" noProof="0" dirty="0" smtClean="0">
                <a:ln>
                  <a:noFill/>
                </a:ln>
                <a:solidFill>
                  <a:srgbClr val="333399"/>
                </a:solidFill>
                <a:effectLst/>
                <a:uLnTx/>
                <a:uFillTx/>
                <a:latin typeface="+mj-lt"/>
                <a:ea typeface="ＭＳ Ｐゴシック" pitchFamily="-111" charset="-128"/>
                <a:cs typeface="ＭＳ Ｐゴシック" pitchFamily="-111" charset="-128"/>
              </a:rPr>
              <a:t>GPDs through polarized DVCS</a:t>
            </a:r>
            <a:endParaRPr kumimoji="0" lang="en-US" sz="3200" b="1" i="0" u="none" strike="noStrike" kern="0" cap="none" spc="0" normalizeH="0" baseline="0" noProof="0" dirty="0">
              <a:ln>
                <a:noFill/>
              </a:ln>
              <a:solidFill>
                <a:srgbClr val="333399"/>
              </a:solidFill>
              <a:effectLst/>
              <a:uLnTx/>
              <a:uFillTx/>
              <a:latin typeface="+mj-lt"/>
              <a:ea typeface="ＭＳ Ｐゴシック" pitchFamily="-111" charset="-128"/>
              <a:cs typeface="ＭＳ Ｐゴシック" pitchFamily="-111" charset="-128"/>
            </a:endParaRPr>
          </a:p>
        </p:txBody>
      </p:sp>
      <p:sp>
        <p:nvSpPr>
          <p:cNvPr id="22" name="TextBox 21"/>
          <p:cNvSpPr txBox="1"/>
          <p:nvPr/>
        </p:nvSpPr>
        <p:spPr>
          <a:xfrm>
            <a:off x="88424" y="826744"/>
            <a:ext cx="4905460" cy="369332"/>
          </a:xfrm>
          <a:prstGeom prst="rect">
            <a:avLst/>
          </a:prstGeom>
          <a:noFill/>
        </p:spPr>
        <p:txBody>
          <a:bodyPr wrap="none" rtlCol="0">
            <a:spAutoFit/>
          </a:bodyPr>
          <a:lstStyle/>
          <a:p>
            <a:r>
              <a:rPr lang="en-US" b="1" dirty="0" smtClean="0">
                <a:solidFill>
                  <a:srgbClr val="000090"/>
                </a:solidFill>
              </a:rPr>
              <a:t>DVCS is “cleanest” process to study GPDs </a:t>
            </a:r>
            <a:endParaRPr lang="en-US" b="1" dirty="0">
              <a:solidFill>
                <a:srgbClr val="000090"/>
              </a:solidFill>
            </a:endParaRPr>
          </a:p>
        </p:txBody>
      </p:sp>
      <p:sp>
        <p:nvSpPr>
          <p:cNvPr id="24" name="Rectangle 23"/>
          <p:cNvSpPr/>
          <p:nvPr/>
        </p:nvSpPr>
        <p:spPr bwMode="auto">
          <a:xfrm>
            <a:off x="381000" y="1609436"/>
            <a:ext cx="1485900" cy="1224946"/>
          </a:xfrm>
          <a:prstGeom prst="rect">
            <a:avLst/>
          </a:prstGeom>
          <a:noFill/>
          <a:ln w="9525"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smtClean="0">
              <a:ln>
                <a:noFill/>
              </a:ln>
              <a:solidFill>
                <a:schemeClr val="tx1"/>
              </a:solidFill>
              <a:effectLst/>
              <a:latin typeface="Times New Roman" pitchFamily="18" charset="0"/>
            </a:endParaRPr>
          </a:p>
        </p:txBody>
      </p:sp>
    </p:spTree>
    <p:custDataLst>
      <p:tags r:id="rId1"/>
    </p:custDataLst>
  </p:cSld>
  <p:clrMapOvr>
    <a:masterClrMapping/>
  </p:clrMapOvr>
  <p:transition advTm="111568"/>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55775"/>
                                        </p:tgtEl>
                                        <p:attrNameLst>
                                          <p:attrName>style.visibility</p:attrName>
                                        </p:attrNameLst>
                                      </p:cBhvr>
                                      <p:to>
                                        <p:strVal val="visible"/>
                                      </p:to>
                                    </p:set>
                                    <p:animEffect transition="in" filter="fade">
                                      <p:cBhvr>
                                        <p:cTn id="7" dur="2000"/>
                                        <p:tgtEl>
                                          <p:spTgt spid="10557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5775" grpId="0" animBg="1"/>
    </p:bld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2" name="Group 57"/>
          <p:cNvGrpSpPr>
            <a:grpSpLocks/>
          </p:cNvGrpSpPr>
          <p:nvPr/>
        </p:nvGrpSpPr>
        <p:grpSpPr bwMode="auto">
          <a:xfrm>
            <a:off x="533400" y="1032939"/>
            <a:ext cx="2590800" cy="762000"/>
            <a:chOff x="336" y="672"/>
            <a:chExt cx="1632" cy="480"/>
          </a:xfrm>
        </p:grpSpPr>
        <p:sp>
          <p:nvSpPr>
            <p:cNvPr id="25638" name="Text Box 4"/>
            <p:cNvSpPr txBox="1">
              <a:spLocks noChangeArrowheads="1"/>
            </p:cNvSpPr>
            <p:nvPr/>
          </p:nvSpPr>
          <p:spPr bwMode="auto">
            <a:xfrm>
              <a:off x="463" y="795"/>
              <a:ext cx="373" cy="233"/>
            </a:xfrm>
            <a:prstGeom prst="rect">
              <a:avLst/>
            </a:prstGeom>
            <a:noFill/>
            <a:ln w="9525">
              <a:noFill/>
              <a:miter lim="800000"/>
              <a:headEnd/>
              <a:tailEnd/>
            </a:ln>
          </p:spPr>
          <p:txBody>
            <a:bodyPr wrap="none">
              <a:prstTxWarp prst="textNoShape">
                <a:avLst/>
              </a:prstTxWarp>
              <a:spAutoFit/>
            </a:bodyPr>
            <a:lstStyle/>
            <a:p>
              <a:pPr algn="ctr" eaLnBrk="1" hangingPunct="1"/>
              <a:r>
                <a:rPr lang="en-US" dirty="0"/>
                <a:t>A</a:t>
              </a:r>
              <a:r>
                <a:rPr lang="en-US" b="1" dirty="0">
                  <a:latin typeface="Comic Sans MS" charset="0"/>
                </a:rPr>
                <a:t> =</a:t>
              </a:r>
            </a:p>
          </p:txBody>
        </p:sp>
        <p:grpSp>
          <p:nvGrpSpPr>
            <p:cNvPr id="3" name="Group 5"/>
            <p:cNvGrpSpPr>
              <a:grpSpLocks/>
            </p:cNvGrpSpPr>
            <p:nvPr/>
          </p:nvGrpSpPr>
          <p:grpSpPr bwMode="auto">
            <a:xfrm>
              <a:off x="1599" y="694"/>
              <a:ext cx="291" cy="404"/>
              <a:chOff x="2975" y="501"/>
              <a:chExt cx="291" cy="404"/>
            </a:xfrm>
          </p:grpSpPr>
          <p:sp>
            <p:nvSpPr>
              <p:cNvPr id="25644" name="Text Box 6"/>
              <p:cNvSpPr txBox="1">
                <a:spLocks noChangeArrowheads="1"/>
              </p:cNvSpPr>
              <p:nvPr/>
            </p:nvSpPr>
            <p:spPr bwMode="auto">
              <a:xfrm>
                <a:off x="2975" y="501"/>
                <a:ext cx="291" cy="404"/>
              </a:xfrm>
              <a:prstGeom prst="rect">
                <a:avLst/>
              </a:prstGeom>
              <a:noFill/>
              <a:ln w="9525">
                <a:noFill/>
                <a:miter lim="800000"/>
                <a:headEnd/>
                <a:tailEnd/>
              </a:ln>
            </p:spPr>
            <p:txBody>
              <a:bodyPr wrap="none">
                <a:prstTxWarp prst="textNoShape">
                  <a:avLst/>
                </a:prstTxWarp>
                <a:spAutoFit/>
              </a:bodyPr>
              <a:lstStyle/>
              <a:p>
                <a:pPr algn="ctr" eaLnBrk="1" hangingPunct="1"/>
                <a:r>
                  <a:rPr lang="en-US" b="1" dirty="0" err="1">
                    <a:latin typeface="Symbol" charset="2"/>
                    <a:sym typeface="Symbol" charset="2"/>
                  </a:rPr>
                  <a:t></a:t>
                </a:r>
                <a:endParaRPr lang="en-US" b="1" dirty="0">
                  <a:latin typeface="Symbol" charset="2"/>
                </a:endParaRPr>
              </a:p>
              <a:p>
                <a:pPr algn="ctr" eaLnBrk="1" hangingPunct="1"/>
                <a:r>
                  <a:rPr lang="en-US" b="1" dirty="0">
                    <a:latin typeface="Symbol" charset="2"/>
                  </a:rPr>
                  <a:t>2</a:t>
                </a:r>
                <a:r>
                  <a:rPr lang="en-US" b="1" dirty="0">
                    <a:latin typeface="Symbol" charset="2"/>
                    <a:sym typeface="Symbol" charset="2"/>
                  </a:rPr>
                  <a:t></a:t>
                </a:r>
              </a:p>
            </p:txBody>
          </p:sp>
          <p:sp>
            <p:nvSpPr>
              <p:cNvPr id="25645" name="Line 7"/>
              <p:cNvSpPr>
                <a:spLocks noChangeShapeType="1"/>
              </p:cNvSpPr>
              <p:nvPr/>
            </p:nvSpPr>
            <p:spPr bwMode="auto">
              <a:xfrm>
                <a:off x="2976" y="720"/>
                <a:ext cx="288" cy="0"/>
              </a:xfrm>
              <a:prstGeom prst="line">
                <a:avLst/>
              </a:prstGeom>
              <a:noFill/>
              <a:ln w="19050">
                <a:solidFill>
                  <a:schemeClr val="tx1"/>
                </a:solidFill>
                <a:round/>
                <a:headEnd/>
                <a:tailEnd/>
              </a:ln>
            </p:spPr>
            <p:txBody>
              <a:bodyPr>
                <a:prstTxWarp prst="textNoShape">
                  <a:avLst/>
                </a:prstTxWarp>
              </a:bodyPr>
              <a:lstStyle/>
              <a:p>
                <a:endParaRPr lang="en-US"/>
              </a:p>
            </p:txBody>
          </p:sp>
        </p:grpSp>
        <p:sp>
          <p:nvSpPr>
            <p:cNvPr id="25640" name="Text Box 8"/>
            <p:cNvSpPr txBox="1">
              <a:spLocks noChangeArrowheads="1"/>
            </p:cNvSpPr>
            <p:nvPr/>
          </p:nvSpPr>
          <p:spPr bwMode="auto">
            <a:xfrm>
              <a:off x="817" y="720"/>
              <a:ext cx="558" cy="404"/>
            </a:xfrm>
            <a:prstGeom prst="rect">
              <a:avLst/>
            </a:prstGeom>
            <a:noFill/>
            <a:ln w="9525">
              <a:noFill/>
              <a:miter lim="800000"/>
              <a:headEnd/>
              <a:tailEnd/>
            </a:ln>
          </p:spPr>
          <p:txBody>
            <a:bodyPr wrap="none">
              <a:prstTxWarp prst="textNoShape">
                <a:avLst/>
              </a:prstTxWarp>
              <a:spAutoFit/>
            </a:bodyPr>
            <a:lstStyle/>
            <a:p>
              <a:pPr algn="ctr" eaLnBrk="1" hangingPunct="1"/>
              <a:r>
                <a:rPr lang="en-US" b="1">
                  <a:latin typeface="Symbol" charset="2"/>
                  <a:sym typeface="Symbol" charset="2"/>
                </a:rPr>
                <a:t></a:t>
              </a:r>
              <a:r>
                <a:rPr lang="en-US" b="1" baseline="30000">
                  <a:latin typeface="Symbol" charset="2"/>
                </a:rPr>
                <a:t>+</a:t>
              </a:r>
              <a:r>
                <a:rPr lang="en-US" b="1">
                  <a:latin typeface="Symbol" charset="2"/>
                </a:rPr>
                <a:t> - </a:t>
              </a:r>
              <a:r>
                <a:rPr lang="en-US" b="1">
                  <a:latin typeface="Symbol" charset="2"/>
                  <a:sym typeface="Symbol" charset="2"/>
                </a:rPr>
                <a:t></a:t>
              </a:r>
              <a:r>
                <a:rPr lang="en-US" b="1" baseline="30000">
                  <a:latin typeface="Symbol" charset="2"/>
                </a:rPr>
                <a:t>-</a:t>
              </a:r>
            </a:p>
            <a:p>
              <a:pPr algn="ctr" eaLnBrk="1" hangingPunct="1"/>
              <a:r>
                <a:rPr lang="en-US" b="1">
                  <a:latin typeface="Symbol" charset="2"/>
                  <a:sym typeface="Symbol" charset="2"/>
                </a:rPr>
                <a:t></a:t>
              </a:r>
              <a:r>
                <a:rPr lang="en-US" b="1" baseline="30000">
                  <a:latin typeface="Symbol" charset="2"/>
                </a:rPr>
                <a:t>+</a:t>
              </a:r>
              <a:r>
                <a:rPr lang="en-US" b="1">
                  <a:latin typeface="Symbol" charset="2"/>
                </a:rPr>
                <a:t> + </a:t>
              </a:r>
              <a:r>
                <a:rPr lang="en-US" b="1">
                  <a:latin typeface="Symbol" charset="2"/>
                  <a:sym typeface="Symbol" charset="2"/>
                </a:rPr>
                <a:t></a:t>
              </a:r>
              <a:r>
                <a:rPr lang="en-US" b="1" baseline="30000">
                  <a:latin typeface="Symbol" charset="2"/>
                </a:rPr>
                <a:t>-</a:t>
              </a:r>
            </a:p>
          </p:txBody>
        </p:sp>
        <p:sp>
          <p:nvSpPr>
            <p:cNvPr id="25641" name="Line 9"/>
            <p:cNvSpPr>
              <a:spLocks noChangeShapeType="1"/>
            </p:cNvSpPr>
            <p:nvPr/>
          </p:nvSpPr>
          <p:spPr bwMode="auto">
            <a:xfrm>
              <a:off x="816" y="912"/>
              <a:ext cx="528" cy="0"/>
            </a:xfrm>
            <a:prstGeom prst="line">
              <a:avLst/>
            </a:prstGeom>
            <a:noFill/>
            <a:ln w="9525">
              <a:solidFill>
                <a:schemeClr val="tx1"/>
              </a:solidFill>
              <a:round/>
              <a:headEnd/>
              <a:tailEnd/>
            </a:ln>
          </p:spPr>
          <p:txBody>
            <a:bodyPr>
              <a:prstTxWarp prst="textNoShape">
                <a:avLst/>
              </a:prstTxWarp>
            </a:bodyPr>
            <a:lstStyle/>
            <a:p>
              <a:endParaRPr lang="en-US"/>
            </a:p>
          </p:txBody>
        </p:sp>
        <p:sp>
          <p:nvSpPr>
            <p:cNvPr id="25642" name="Text Box 10"/>
            <p:cNvSpPr txBox="1">
              <a:spLocks noChangeArrowheads="1"/>
            </p:cNvSpPr>
            <p:nvPr/>
          </p:nvSpPr>
          <p:spPr bwMode="auto">
            <a:xfrm>
              <a:off x="1386" y="814"/>
              <a:ext cx="204" cy="259"/>
            </a:xfrm>
            <a:prstGeom prst="rect">
              <a:avLst/>
            </a:prstGeom>
            <a:noFill/>
            <a:ln w="9525">
              <a:noFill/>
              <a:miter lim="800000"/>
              <a:headEnd/>
              <a:tailEnd/>
            </a:ln>
          </p:spPr>
          <p:txBody>
            <a:bodyPr wrap="none">
              <a:prstTxWarp prst="textNoShape">
                <a:avLst/>
              </a:prstTxWarp>
              <a:spAutoFit/>
            </a:bodyPr>
            <a:lstStyle/>
            <a:p>
              <a:pPr algn="ctr" eaLnBrk="1" hangingPunct="1"/>
              <a:r>
                <a:rPr lang="en-US" b="1">
                  <a:latin typeface="Comic Sans MS" charset="0"/>
                </a:rPr>
                <a:t>=</a:t>
              </a:r>
            </a:p>
          </p:txBody>
        </p:sp>
        <p:sp>
          <p:nvSpPr>
            <p:cNvPr id="25643" name="Rectangle 11"/>
            <p:cNvSpPr>
              <a:spLocks noChangeArrowheads="1"/>
            </p:cNvSpPr>
            <p:nvPr/>
          </p:nvSpPr>
          <p:spPr bwMode="auto">
            <a:xfrm>
              <a:off x="336" y="672"/>
              <a:ext cx="1632" cy="480"/>
            </a:xfrm>
            <a:prstGeom prst="rect">
              <a:avLst/>
            </a:prstGeom>
            <a:noFill/>
            <a:ln w="9525">
              <a:solidFill>
                <a:schemeClr val="tx1"/>
              </a:solidFill>
              <a:miter lim="800000"/>
              <a:headEnd/>
              <a:tailEnd/>
            </a:ln>
          </p:spPr>
          <p:txBody>
            <a:bodyPr wrap="none" anchor="ctr">
              <a:prstTxWarp prst="textNoShape">
                <a:avLst/>
              </a:prstTxWarp>
            </a:bodyPr>
            <a:lstStyle/>
            <a:p>
              <a:endParaRPr lang="en-US"/>
            </a:p>
          </p:txBody>
        </p:sp>
      </p:grpSp>
      <p:sp>
        <p:nvSpPr>
          <p:cNvPr id="25603" name="Text Box 12"/>
          <p:cNvSpPr txBox="1">
            <a:spLocks noChangeArrowheads="1"/>
          </p:cNvSpPr>
          <p:nvPr/>
        </p:nvSpPr>
        <p:spPr bwMode="auto">
          <a:xfrm>
            <a:off x="0" y="44450"/>
            <a:ext cx="9144000" cy="584776"/>
          </a:xfrm>
          <a:prstGeom prst="rect">
            <a:avLst/>
          </a:prstGeom>
          <a:noFill/>
          <a:ln w="9525">
            <a:noFill/>
            <a:miter lim="800000"/>
            <a:headEnd/>
            <a:tailEnd/>
          </a:ln>
        </p:spPr>
        <p:txBody>
          <a:bodyPr wrap="square">
            <a:prstTxWarp prst="textNoShape">
              <a:avLst/>
            </a:prstTxWarp>
            <a:spAutoFit/>
          </a:bodyPr>
          <a:lstStyle/>
          <a:p>
            <a:pPr algn="ctr">
              <a:spcBef>
                <a:spcPct val="50000"/>
              </a:spcBef>
            </a:pPr>
            <a:r>
              <a:rPr lang="en-US" sz="3200" b="1" dirty="0">
                <a:solidFill>
                  <a:srgbClr val="333399"/>
                </a:solidFill>
                <a:latin typeface="Arial"/>
                <a:ea typeface="Tahoma" charset="0"/>
                <a:cs typeface="Arial"/>
              </a:rPr>
              <a:t>A path towards </a:t>
            </a:r>
            <a:r>
              <a:rPr lang="en-US" sz="3200" b="1" dirty="0" smtClean="0">
                <a:solidFill>
                  <a:srgbClr val="333399"/>
                </a:solidFill>
                <a:latin typeface="Arial"/>
                <a:ea typeface="Tahoma" charset="0"/>
                <a:cs typeface="Arial"/>
              </a:rPr>
              <a:t>extracting </a:t>
            </a:r>
            <a:r>
              <a:rPr lang="en-US" sz="3200" b="1" dirty="0" err="1">
                <a:solidFill>
                  <a:srgbClr val="333399"/>
                </a:solidFill>
                <a:latin typeface="Arial"/>
                <a:ea typeface="Tahoma" charset="0"/>
                <a:cs typeface="Arial"/>
              </a:rPr>
              <a:t>GPD</a:t>
            </a:r>
            <a:r>
              <a:rPr lang="en-US" sz="3200" b="1" dirty="0" err="1">
                <a:solidFill>
                  <a:srgbClr val="2D2D8A"/>
                </a:solidFill>
                <a:latin typeface="Arial"/>
                <a:ea typeface="Tahoma" charset="0"/>
                <a:cs typeface="Arial"/>
              </a:rPr>
              <a:t>s</a:t>
            </a:r>
            <a:r>
              <a:rPr lang="en-US" sz="3200" b="1" dirty="0">
                <a:solidFill>
                  <a:srgbClr val="2D2D8A"/>
                </a:solidFill>
                <a:latin typeface="Arial"/>
                <a:ea typeface="Tahoma" charset="0"/>
                <a:cs typeface="Arial"/>
              </a:rPr>
              <a:t> </a:t>
            </a:r>
          </a:p>
        </p:txBody>
      </p:sp>
      <p:sp>
        <p:nvSpPr>
          <p:cNvPr id="25604" name="Rectangle 22"/>
          <p:cNvSpPr>
            <a:spLocks noChangeArrowheads="1"/>
          </p:cNvSpPr>
          <p:nvPr/>
        </p:nvSpPr>
        <p:spPr bwMode="auto">
          <a:xfrm>
            <a:off x="381000" y="2411951"/>
            <a:ext cx="4572000" cy="533400"/>
          </a:xfrm>
          <a:prstGeom prst="rect">
            <a:avLst/>
          </a:prstGeom>
          <a:solidFill>
            <a:schemeClr val="bg1"/>
          </a:solidFill>
          <a:ln w="9525">
            <a:solidFill>
              <a:schemeClr val="tx2"/>
            </a:solidFill>
            <a:miter lim="800000"/>
            <a:headEnd/>
            <a:tailEnd/>
          </a:ln>
        </p:spPr>
        <p:txBody>
          <a:bodyPr wrap="none" anchor="ctr">
            <a:prstTxWarp prst="textNoShape">
              <a:avLst/>
            </a:prstTxWarp>
          </a:bodyPr>
          <a:lstStyle/>
          <a:p>
            <a:endParaRPr lang="en-US">
              <a:solidFill>
                <a:srgbClr val="3366FF"/>
              </a:solidFill>
            </a:endParaRPr>
          </a:p>
        </p:txBody>
      </p:sp>
      <p:sp>
        <p:nvSpPr>
          <p:cNvPr id="12301" name="Text Box 23"/>
          <p:cNvSpPr txBox="1">
            <a:spLocks noChangeArrowheads="1"/>
          </p:cNvSpPr>
          <p:nvPr/>
        </p:nvSpPr>
        <p:spPr bwMode="auto">
          <a:xfrm>
            <a:off x="433388" y="2456401"/>
            <a:ext cx="4519613" cy="369888"/>
          </a:xfrm>
          <a:prstGeom prst="rect">
            <a:avLst/>
          </a:prstGeom>
          <a:noFill/>
          <a:ln w="9525">
            <a:noFill/>
            <a:miter lim="800000"/>
            <a:headEnd/>
            <a:tailEnd/>
          </a:ln>
          <a:effectLst/>
        </p:spPr>
        <p:txBody>
          <a:bodyPr>
            <a:prstTxWarp prst="textNoShape">
              <a:avLst/>
            </a:prstTxWarp>
            <a:spAutoFit/>
            <a:scene3d>
              <a:camera prst="orthographicFront"/>
              <a:lightRig rig="threePt" dir="t">
                <a:rot lat="0" lon="0" rev="0"/>
              </a:lightRig>
            </a:scene3d>
            <a:sp3d/>
          </a:bodyPr>
          <a:lstStyle/>
          <a:p>
            <a:pPr eaLnBrk="1" hangingPunct="1">
              <a:defRPr/>
            </a:pPr>
            <a:r>
              <a:rPr lang="en-US" dirty="0">
                <a:latin typeface="Symbol" pitchFamily="-65" charset="2"/>
                <a:sym typeface="Symbol" pitchFamily="-65" charset="2"/>
              </a:rPr>
              <a:t></a:t>
            </a:r>
            <a:r>
              <a:rPr lang="en-US" baseline="-25000" dirty="0">
                <a:latin typeface="Comic Sans MS" pitchFamily="-65" charset="0"/>
              </a:rPr>
              <a:t>LU</a:t>
            </a:r>
            <a:r>
              <a:rPr lang="en-US" dirty="0">
                <a:latin typeface="Symbol" pitchFamily="-65" charset="2"/>
              </a:rPr>
              <a:t> </a:t>
            </a:r>
            <a:r>
              <a:rPr lang="en-US" dirty="0">
                <a:latin typeface="Tahoma" pitchFamily="-65" charset="0"/>
              </a:rPr>
              <a:t>~ </a:t>
            </a:r>
            <a:r>
              <a:rPr lang="en-US" dirty="0" err="1">
                <a:solidFill>
                  <a:srgbClr val="FF0000"/>
                </a:solidFill>
                <a:latin typeface="Tahoma" pitchFamily="-65" charset="0"/>
              </a:rPr>
              <a:t>sin</a:t>
            </a:r>
            <a:r>
              <a:rPr lang="en-US" dirty="0" err="1">
                <a:solidFill>
                  <a:srgbClr val="FF0000"/>
                </a:solidFill>
                <a:latin typeface="Tahoma" pitchFamily="-65" charset="0"/>
                <a:sym typeface="Symbol" pitchFamily="-65" charset="2"/>
              </a:rPr>
              <a:t></a:t>
            </a:r>
            <a:r>
              <a:rPr lang="en-US" dirty="0">
                <a:solidFill>
                  <a:srgbClr val="FF0000"/>
                </a:solidFill>
                <a:latin typeface="Tahoma" pitchFamily="-65" charset="0"/>
              </a:rPr>
              <a:t> </a:t>
            </a:r>
            <a:r>
              <a:rPr lang="en-US" dirty="0">
                <a:latin typeface="Tahoma" pitchFamily="-65" charset="0"/>
              </a:rPr>
              <a:t>{F</a:t>
            </a:r>
            <a:r>
              <a:rPr lang="en-US" baseline="-25000" dirty="0">
                <a:latin typeface="Tahoma" pitchFamily="-65" charset="0"/>
              </a:rPr>
              <a:t>1</a:t>
            </a:r>
            <a:r>
              <a:rPr lang="en-US" b="1" i="1" dirty="0">
                <a:solidFill>
                  <a:srgbClr val="FF0000"/>
                </a:solidFill>
                <a:latin typeface="Times New Roman" pitchFamily="-65" charset="0"/>
              </a:rPr>
              <a:t>H</a:t>
            </a:r>
            <a:r>
              <a:rPr lang="en-US" dirty="0">
                <a:solidFill>
                  <a:schemeClr val="hlink">
                    <a:alpha val="65999"/>
                  </a:schemeClr>
                </a:solidFill>
                <a:latin typeface="Times New Roman" pitchFamily="-65" charset="0"/>
              </a:rPr>
              <a:t> </a:t>
            </a:r>
            <a:r>
              <a:rPr lang="en-US" dirty="0">
                <a:latin typeface="Tahoma" pitchFamily="-65" charset="0"/>
              </a:rPr>
              <a:t>+ </a:t>
            </a:r>
            <a:r>
              <a:rPr lang="el-GR" dirty="0">
                <a:latin typeface="Lucida Grande" pitchFamily="-65" charset="0"/>
              </a:rPr>
              <a:t>ξ</a:t>
            </a:r>
            <a:r>
              <a:rPr lang="en-US" dirty="0">
                <a:latin typeface="Tahoma" pitchFamily="-65" charset="0"/>
              </a:rPr>
              <a:t>(F</a:t>
            </a:r>
            <a:r>
              <a:rPr lang="en-US" baseline="-25000" dirty="0">
                <a:latin typeface="Tahoma" pitchFamily="-65" charset="0"/>
              </a:rPr>
              <a:t>1</a:t>
            </a:r>
            <a:r>
              <a:rPr lang="en-US" dirty="0">
                <a:latin typeface="Tahoma" pitchFamily="-65" charset="0"/>
              </a:rPr>
              <a:t>+F</a:t>
            </a:r>
            <a:r>
              <a:rPr lang="en-US" baseline="-25000" dirty="0">
                <a:latin typeface="Tahoma" pitchFamily="-65" charset="0"/>
              </a:rPr>
              <a:t>2</a:t>
            </a:r>
            <a:r>
              <a:rPr lang="en-US" dirty="0">
                <a:latin typeface="Tahoma" pitchFamily="-65" charset="0"/>
              </a:rPr>
              <a:t>)</a:t>
            </a:r>
            <a:r>
              <a:rPr lang="en-US" b="1" i="1" dirty="0">
                <a:solidFill>
                  <a:srgbClr val="00C000"/>
                </a:solidFill>
                <a:latin typeface="Times New Roman" pitchFamily="-65" charset="0"/>
              </a:rPr>
              <a:t>H</a:t>
            </a:r>
            <a:r>
              <a:rPr lang="en-US" b="1" dirty="0">
                <a:solidFill>
                  <a:srgbClr val="0000FF"/>
                </a:solidFill>
                <a:latin typeface="Times New Roman" pitchFamily="-65" charset="0"/>
              </a:rPr>
              <a:t> </a:t>
            </a:r>
            <a:r>
              <a:rPr lang="en-US" dirty="0">
                <a:latin typeface="Tahoma" pitchFamily="-65" charset="0"/>
              </a:rPr>
              <a:t>+kF</a:t>
            </a:r>
            <a:r>
              <a:rPr lang="en-US" baseline="-25000" dirty="0">
                <a:latin typeface="Tahoma" pitchFamily="-65" charset="0"/>
              </a:rPr>
              <a:t>2</a:t>
            </a:r>
            <a:r>
              <a:rPr lang="en-US" b="1" i="1" dirty="0">
                <a:solidFill>
                  <a:srgbClr val="0000FF"/>
                </a:solidFill>
                <a:latin typeface="Times New Roman" pitchFamily="-65" charset="0"/>
              </a:rPr>
              <a:t>E</a:t>
            </a:r>
            <a:r>
              <a:rPr lang="en-US" dirty="0">
                <a:latin typeface="Tahoma" pitchFamily="-65" charset="0"/>
              </a:rPr>
              <a:t>}d</a:t>
            </a:r>
            <a:r>
              <a:rPr lang="en-US" dirty="0">
                <a:latin typeface="Tahoma" pitchFamily="-65" charset="0"/>
                <a:sym typeface="Symbol" pitchFamily="-65" charset="2"/>
              </a:rPr>
              <a:t></a:t>
            </a:r>
            <a:endParaRPr lang="en-US" dirty="0">
              <a:solidFill>
                <a:schemeClr val="tx2"/>
              </a:solidFill>
              <a:latin typeface="Tahoma" pitchFamily="-65" charset="0"/>
              <a:sym typeface="Symbol" pitchFamily="-65" charset="2"/>
            </a:endParaRPr>
          </a:p>
        </p:txBody>
      </p:sp>
      <p:sp>
        <p:nvSpPr>
          <p:cNvPr id="25606" name="Rectangle 24"/>
          <p:cNvSpPr>
            <a:spLocks noChangeArrowheads="1"/>
          </p:cNvSpPr>
          <p:nvPr/>
        </p:nvSpPr>
        <p:spPr bwMode="auto">
          <a:xfrm>
            <a:off x="3309938" y="2299239"/>
            <a:ext cx="314325" cy="369887"/>
          </a:xfrm>
          <a:prstGeom prst="rect">
            <a:avLst/>
          </a:prstGeom>
          <a:noFill/>
          <a:ln w="9525">
            <a:noFill/>
            <a:miter lim="800000"/>
            <a:headEnd/>
            <a:tailEnd/>
          </a:ln>
        </p:spPr>
        <p:txBody>
          <a:bodyPr wrap="none" lIns="0" tIns="0" rIns="0" bIns="0">
            <a:prstTxWarp prst="textNoShape">
              <a:avLst/>
            </a:prstTxWarp>
            <a:spAutoFit/>
          </a:bodyPr>
          <a:lstStyle/>
          <a:p>
            <a:pPr eaLnBrk="1" hangingPunct="1"/>
            <a:r>
              <a:rPr lang="en-US" sz="2400" b="1" dirty="0">
                <a:solidFill>
                  <a:srgbClr val="FFFF00"/>
                </a:solidFill>
                <a:latin typeface="Times New Roman" charset="0"/>
              </a:rPr>
              <a:t>  </a:t>
            </a:r>
            <a:r>
              <a:rPr lang="en-US" sz="2400" b="1" dirty="0">
                <a:solidFill>
                  <a:srgbClr val="00C000"/>
                </a:solidFill>
                <a:latin typeface="Times New Roman" charset="0"/>
              </a:rPr>
              <a:t>~</a:t>
            </a:r>
            <a:endParaRPr lang="en-US" sz="2400" b="1" dirty="0">
              <a:solidFill>
                <a:srgbClr val="00C000"/>
              </a:solidFill>
              <a:latin typeface="Tahoma" charset="0"/>
            </a:endParaRPr>
          </a:p>
        </p:txBody>
      </p:sp>
      <p:sp>
        <p:nvSpPr>
          <p:cNvPr id="25607" name="Text Box 25"/>
          <p:cNvSpPr txBox="1">
            <a:spLocks noChangeArrowheads="1"/>
          </p:cNvSpPr>
          <p:nvPr/>
        </p:nvSpPr>
        <p:spPr bwMode="auto">
          <a:xfrm>
            <a:off x="331788" y="2002376"/>
            <a:ext cx="3890962" cy="369888"/>
          </a:xfrm>
          <a:prstGeom prst="rect">
            <a:avLst/>
          </a:prstGeom>
          <a:noFill/>
          <a:ln w="9525">
            <a:noFill/>
            <a:miter lim="800000"/>
            <a:headEnd/>
            <a:tailEnd/>
          </a:ln>
        </p:spPr>
        <p:txBody>
          <a:bodyPr wrap="none">
            <a:prstTxWarp prst="textNoShape">
              <a:avLst/>
            </a:prstTxWarp>
            <a:spAutoFit/>
          </a:bodyPr>
          <a:lstStyle/>
          <a:p>
            <a:pPr algn="ctr" eaLnBrk="1" hangingPunct="1"/>
            <a:r>
              <a:rPr lang="en-US" dirty="0">
                <a:latin typeface="Tahoma" charset="0"/>
                <a:ea typeface="Tahoma" charset="0"/>
                <a:cs typeface="Tahoma" charset="0"/>
              </a:rPr>
              <a:t>Polarized beam, </a:t>
            </a:r>
            <a:r>
              <a:rPr lang="en-US" dirty="0" err="1">
                <a:latin typeface="Tahoma" charset="0"/>
                <a:ea typeface="Tahoma" charset="0"/>
                <a:cs typeface="Tahoma" charset="0"/>
              </a:rPr>
              <a:t>unpolarized</a:t>
            </a:r>
            <a:r>
              <a:rPr lang="en-US" dirty="0">
                <a:latin typeface="Tahoma" charset="0"/>
                <a:ea typeface="Tahoma" charset="0"/>
                <a:cs typeface="Tahoma" charset="0"/>
              </a:rPr>
              <a:t> target:</a:t>
            </a:r>
          </a:p>
        </p:txBody>
      </p:sp>
      <p:sp>
        <p:nvSpPr>
          <p:cNvPr id="25608" name="Text Box 26"/>
          <p:cNvSpPr txBox="1">
            <a:spLocks noChangeArrowheads="1"/>
          </p:cNvSpPr>
          <p:nvPr/>
        </p:nvSpPr>
        <p:spPr bwMode="auto">
          <a:xfrm>
            <a:off x="7046913" y="2421476"/>
            <a:ext cx="1030287" cy="461963"/>
          </a:xfrm>
          <a:prstGeom prst="rect">
            <a:avLst/>
          </a:prstGeom>
          <a:noFill/>
          <a:ln w="9525">
            <a:noFill/>
            <a:miter lim="800000"/>
            <a:headEnd/>
            <a:tailEnd/>
          </a:ln>
        </p:spPr>
        <p:txBody>
          <a:bodyPr wrap="none">
            <a:prstTxWarp prst="textNoShape">
              <a:avLst/>
            </a:prstTxWarp>
            <a:spAutoFit/>
          </a:bodyPr>
          <a:lstStyle/>
          <a:p>
            <a:pPr algn="ctr" eaLnBrk="1" hangingPunct="1"/>
            <a:r>
              <a:rPr lang="en-US" sz="2400" b="1" i="1" dirty="0" err="1">
                <a:solidFill>
                  <a:srgbClr val="FF0000"/>
                </a:solidFill>
                <a:latin typeface="Times New Roman" charset="0"/>
                <a:ea typeface="Times New Roman" charset="0"/>
                <a:cs typeface="Times New Roman" charset="0"/>
              </a:rPr>
              <a:t>H(ξ,t</a:t>
            </a:r>
            <a:r>
              <a:rPr lang="en-US" sz="2400" b="1" i="1" dirty="0">
                <a:solidFill>
                  <a:srgbClr val="FF0000"/>
                </a:solidFill>
                <a:latin typeface="Times New Roman" charset="0"/>
                <a:ea typeface="Times New Roman" charset="0"/>
                <a:cs typeface="Times New Roman" charset="0"/>
              </a:rPr>
              <a:t>)</a:t>
            </a:r>
          </a:p>
        </p:txBody>
      </p:sp>
      <p:sp>
        <p:nvSpPr>
          <p:cNvPr id="25609" name="AutoShape 27"/>
          <p:cNvSpPr>
            <a:spLocks noChangeArrowheads="1"/>
          </p:cNvSpPr>
          <p:nvPr/>
        </p:nvSpPr>
        <p:spPr bwMode="auto">
          <a:xfrm>
            <a:off x="5930900" y="2497676"/>
            <a:ext cx="622300" cy="3810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lumMod val="90000"/>
            </a:schemeClr>
          </a:solidFill>
          <a:ln w="19050">
            <a:solidFill>
              <a:schemeClr val="accent1">
                <a:lumMod val="50000"/>
              </a:schemeClr>
            </a:solidFill>
            <a:miter lim="800000"/>
            <a:headEnd/>
            <a:tailEnd/>
          </a:ln>
        </p:spPr>
        <p:txBody>
          <a:bodyPr wrap="none" anchor="ctr">
            <a:prstTxWarp prst="textNoShape">
              <a:avLst/>
            </a:prstTxWarp>
          </a:bodyPr>
          <a:lstStyle/>
          <a:p>
            <a:endParaRPr lang="en-US"/>
          </a:p>
        </p:txBody>
      </p:sp>
      <p:grpSp>
        <p:nvGrpSpPr>
          <p:cNvPr id="4" name="Group 53"/>
          <p:cNvGrpSpPr>
            <a:grpSpLocks/>
          </p:cNvGrpSpPr>
          <p:nvPr/>
        </p:nvGrpSpPr>
        <p:grpSpPr bwMode="auto">
          <a:xfrm>
            <a:off x="381000" y="3094044"/>
            <a:ext cx="7696200" cy="911225"/>
            <a:chOff x="240" y="2261"/>
            <a:chExt cx="4848" cy="574"/>
          </a:xfrm>
        </p:grpSpPr>
        <p:sp>
          <p:nvSpPr>
            <p:cNvPr id="25627" name="Text Box 34"/>
            <p:cNvSpPr txBox="1">
              <a:spLocks noChangeArrowheads="1"/>
            </p:cNvSpPr>
            <p:nvPr/>
          </p:nvSpPr>
          <p:spPr bwMode="auto">
            <a:xfrm>
              <a:off x="255" y="2261"/>
              <a:ext cx="2578" cy="233"/>
            </a:xfrm>
            <a:prstGeom prst="rect">
              <a:avLst/>
            </a:prstGeom>
            <a:noFill/>
            <a:ln w="9525">
              <a:noFill/>
              <a:miter lim="800000"/>
              <a:headEnd/>
              <a:tailEnd/>
            </a:ln>
          </p:spPr>
          <p:txBody>
            <a:bodyPr wrap="none">
              <a:prstTxWarp prst="textNoShape">
                <a:avLst/>
              </a:prstTxWarp>
              <a:spAutoFit/>
            </a:bodyPr>
            <a:lstStyle/>
            <a:p>
              <a:pPr algn="ctr" eaLnBrk="1" hangingPunct="1"/>
              <a:r>
                <a:rPr lang="en-US" dirty="0" err="1">
                  <a:latin typeface="Tahoma" charset="0"/>
                  <a:ea typeface="Tahoma" charset="0"/>
                  <a:cs typeface="Tahoma" charset="0"/>
                </a:rPr>
                <a:t>Unpolarized</a:t>
              </a:r>
              <a:r>
                <a:rPr lang="en-US" dirty="0">
                  <a:latin typeface="Tahoma" charset="0"/>
                  <a:ea typeface="Tahoma" charset="0"/>
                  <a:cs typeface="Tahoma" charset="0"/>
                </a:rPr>
                <a:t> beam, longitudinal target:</a:t>
              </a:r>
            </a:p>
          </p:txBody>
        </p:sp>
        <p:sp>
          <p:nvSpPr>
            <p:cNvPr id="25628" name="Rectangle 35"/>
            <p:cNvSpPr>
              <a:spLocks noChangeArrowheads="1"/>
            </p:cNvSpPr>
            <p:nvPr/>
          </p:nvSpPr>
          <p:spPr bwMode="auto">
            <a:xfrm>
              <a:off x="240" y="2496"/>
              <a:ext cx="3360" cy="336"/>
            </a:xfrm>
            <a:prstGeom prst="rect">
              <a:avLst/>
            </a:prstGeom>
            <a:solidFill>
              <a:schemeClr val="bg1"/>
            </a:solidFill>
            <a:ln w="9525">
              <a:solidFill>
                <a:schemeClr val="tx2"/>
              </a:solidFill>
              <a:miter lim="800000"/>
              <a:headEnd/>
              <a:tailEnd/>
            </a:ln>
          </p:spPr>
          <p:txBody>
            <a:bodyPr wrap="none" anchor="ctr">
              <a:prstTxWarp prst="textNoShape">
                <a:avLst/>
              </a:prstTxWarp>
            </a:bodyPr>
            <a:lstStyle/>
            <a:p>
              <a:endParaRPr lang="en-US">
                <a:solidFill>
                  <a:srgbClr val="0000FF"/>
                </a:solidFill>
              </a:endParaRPr>
            </a:p>
          </p:txBody>
        </p:sp>
        <p:sp>
          <p:nvSpPr>
            <p:cNvPr id="43031" name="Text Box 36"/>
            <p:cNvSpPr txBox="1">
              <a:spLocks noChangeArrowheads="1"/>
            </p:cNvSpPr>
            <p:nvPr/>
          </p:nvSpPr>
          <p:spPr bwMode="auto">
            <a:xfrm>
              <a:off x="280" y="2576"/>
              <a:ext cx="3360" cy="233"/>
            </a:xfrm>
            <a:prstGeom prst="rect">
              <a:avLst/>
            </a:prstGeom>
            <a:noFill/>
            <a:ln w="9525">
              <a:noFill/>
              <a:miter lim="800000"/>
              <a:headEnd/>
              <a:tailEnd/>
            </a:ln>
          </p:spPr>
          <p:txBody>
            <a:bodyPr>
              <a:prstTxWarp prst="textNoShape">
                <a:avLst/>
              </a:prstTxWarp>
              <a:spAutoFit/>
            </a:bodyPr>
            <a:lstStyle/>
            <a:p>
              <a:pPr>
                <a:defRPr/>
              </a:pPr>
              <a:r>
                <a:rPr lang="en-US" dirty="0">
                  <a:effectLst>
                    <a:outerShdw blurRad="38100" dist="38100" dir="2700000" algn="tl">
                      <a:srgbClr val="000000"/>
                    </a:outerShdw>
                  </a:effectLst>
                  <a:latin typeface="Symbol" charset="2"/>
                  <a:sym typeface="Symbol" charset="2"/>
                </a:rPr>
                <a:t></a:t>
              </a:r>
              <a:r>
                <a:rPr lang="en-US" dirty="0">
                  <a:latin typeface="Symbol" charset="2"/>
                  <a:sym typeface="Symbol" charset="2"/>
                </a:rPr>
                <a:t></a:t>
              </a:r>
              <a:r>
                <a:rPr lang="en-US" baseline="-25000" dirty="0">
                  <a:latin typeface="Comic Sans MS" charset="0"/>
                </a:rPr>
                <a:t>UL</a:t>
              </a:r>
              <a:r>
                <a:rPr lang="en-US" dirty="0">
                  <a:latin typeface="Symbol" charset="2"/>
                </a:rPr>
                <a:t> </a:t>
              </a:r>
              <a:r>
                <a:rPr lang="en-US" dirty="0">
                  <a:latin typeface="Tahoma" charset="0"/>
                </a:rPr>
                <a:t>~</a:t>
              </a:r>
              <a:r>
                <a:rPr lang="en-US" dirty="0">
                  <a:solidFill>
                    <a:schemeClr val="tx2"/>
                  </a:solidFill>
                  <a:latin typeface="Tahoma" charset="0"/>
                </a:rPr>
                <a:t> </a:t>
              </a:r>
              <a:r>
                <a:rPr lang="en-US" dirty="0" err="1">
                  <a:solidFill>
                    <a:srgbClr val="FF0000"/>
                  </a:solidFill>
                  <a:latin typeface="Tahoma" charset="0"/>
                </a:rPr>
                <a:t>sin</a:t>
              </a:r>
              <a:r>
                <a:rPr lang="en-US" dirty="0" err="1">
                  <a:solidFill>
                    <a:srgbClr val="FF0000"/>
                  </a:solidFill>
                  <a:latin typeface="Tahoma" charset="0"/>
                  <a:sym typeface="Symbol" charset="2"/>
                </a:rPr>
                <a:t></a:t>
              </a:r>
              <a:r>
                <a:rPr lang="en-US" dirty="0">
                  <a:latin typeface="Tahoma" charset="0"/>
                </a:rPr>
                <a:t> {F</a:t>
              </a:r>
              <a:r>
                <a:rPr lang="en-US" baseline="-25000" dirty="0">
                  <a:latin typeface="Tahoma" charset="0"/>
                </a:rPr>
                <a:t>1</a:t>
              </a:r>
              <a:r>
                <a:rPr lang="en-US" b="1" i="1" dirty="0">
                  <a:solidFill>
                    <a:srgbClr val="00C000"/>
                  </a:solidFill>
                  <a:latin typeface="Times New Roman" charset="0"/>
                </a:rPr>
                <a:t>H</a:t>
              </a:r>
              <a:r>
                <a:rPr lang="en-US" dirty="0">
                  <a:latin typeface="Tahoma" charset="0"/>
                </a:rPr>
                <a:t>+</a:t>
              </a:r>
              <a:r>
                <a:rPr lang="el-GR" dirty="0">
                  <a:latin typeface="Lucida Grande" charset="0"/>
                </a:rPr>
                <a:t>ξ</a:t>
              </a:r>
              <a:r>
                <a:rPr lang="en-US" dirty="0">
                  <a:latin typeface="Tahoma" charset="0"/>
                </a:rPr>
                <a:t>(F</a:t>
              </a:r>
              <a:r>
                <a:rPr lang="en-US" baseline="-25000" dirty="0">
                  <a:latin typeface="Tahoma" charset="0"/>
                </a:rPr>
                <a:t>1</a:t>
              </a:r>
              <a:r>
                <a:rPr lang="en-US" dirty="0">
                  <a:latin typeface="Tahoma" charset="0"/>
                </a:rPr>
                <a:t>+F</a:t>
              </a:r>
              <a:r>
                <a:rPr lang="en-US" baseline="-25000" dirty="0">
                  <a:latin typeface="Tahoma" charset="0"/>
                </a:rPr>
                <a:t>2</a:t>
              </a:r>
              <a:r>
                <a:rPr lang="en-US" dirty="0">
                  <a:latin typeface="Tahoma" charset="0"/>
                </a:rPr>
                <a:t>)(</a:t>
              </a:r>
              <a:r>
                <a:rPr lang="en-US" b="1" i="1" dirty="0">
                  <a:solidFill>
                    <a:srgbClr val="FF0000"/>
                  </a:solidFill>
                  <a:latin typeface="Times New Roman" charset="0"/>
                </a:rPr>
                <a:t>H</a:t>
              </a:r>
              <a:r>
                <a:rPr lang="en-US" b="1" dirty="0">
                  <a:solidFill>
                    <a:srgbClr val="2D2D8A"/>
                  </a:solidFill>
                  <a:latin typeface="Times New Roman" charset="0"/>
                </a:rPr>
                <a:t> </a:t>
              </a:r>
              <a:r>
                <a:rPr lang="en-US" dirty="0">
                  <a:latin typeface="Tahoma" charset="0"/>
                </a:rPr>
                <a:t>+</a:t>
              </a:r>
              <a:r>
                <a:rPr lang="el-GR" dirty="0">
                  <a:latin typeface="Lucida Grande" charset="0"/>
                </a:rPr>
                <a:t>ξ</a:t>
              </a:r>
              <a:r>
                <a:rPr lang="en-US" dirty="0">
                  <a:latin typeface="Tahoma" charset="0"/>
                </a:rPr>
                <a:t>/(1+</a:t>
              </a:r>
              <a:r>
                <a:rPr lang="el-GR" dirty="0">
                  <a:latin typeface="Lucida Grande" charset="0"/>
                </a:rPr>
                <a:t>ξ</a:t>
              </a:r>
              <a:r>
                <a:rPr lang="en-US" dirty="0">
                  <a:latin typeface="Tahoma" charset="0"/>
                </a:rPr>
                <a:t>)</a:t>
              </a:r>
              <a:r>
                <a:rPr lang="en-US" b="1" i="1" dirty="0" err="1" smtClean="0">
                  <a:solidFill>
                    <a:srgbClr val="0000FF"/>
                  </a:solidFill>
                  <a:latin typeface="Times New Roman" charset="0"/>
                </a:rPr>
                <a:t>E</a:t>
              </a:r>
              <a:r>
                <a:rPr lang="en-US" dirty="0" err="1" smtClean="0">
                  <a:latin typeface="Tahoma" charset="0"/>
                </a:rPr>
                <a:t>)}</a:t>
              </a:r>
              <a:r>
                <a:rPr lang="en-US" dirty="0" err="1">
                  <a:latin typeface="Tahoma" charset="0"/>
                </a:rPr>
                <a:t>d</a:t>
              </a:r>
              <a:r>
                <a:rPr lang="en-US" dirty="0" err="1">
                  <a:latin typeface="Tahoma" charset="0"/>
                  <a:sym typeface="Symbol" charset="2"/>
                </a:rPr>
                <a:t></a:t>
              </a:r>
              <a:endParaRPr lang="en-US" dirty="0">
                <a:solidFill>
                  <a:schemeClr val="tx2"/>
                </a:solidFill>
                <a:latin typeface="Tahoma" charset="0"/>
                <a:sym typeface="Symbol" charset="2"/>
              </a:endParaRPr>
            </a:p>
          </p:txBody>
        </p:sp>
        <p:sp>
          <p:nvSpPr>
            <p:cNvPr id="25630" name="Rectangle 37"/>
            <p:cNvSpPr>
              <a:spLocks noChangeArrowheads="1"/>
            </p:cNvSpPr>
            <p:nvPr/>
          </p:nvSpPr>
          <p:spPr bwMode="auto">
            <a:xfrm>
              <a:off x="1250" y="2477"/>
              <a:ext cx="198" cy="233"/>
            </a:xfrm>
            <a:prstGeom prst="rect">
              <a:avLst/>
            </a:prstGeom>
            <a:noFill/>
            <a:ln w="9525">
              <a:noFill/>
              <a:miter lim="800000"/>
              <a:headEnd/>
              <a:tailEnd/>
            </a:ln>
          </p:spPr>
          <p:txBody>
            <a:bodyPr wrap="none" lIns="0" tIns="0" rIns="0" bIns="0">
              <a:prstTxWarp prst="textNoShape">
                <a:avLst/>
              </a:prstTxWarp>
              <a:spAutoFit/>
            </a:bodyPr>
            <a:lstStyle/>
            <a:p>
              <a:pPr eaLnBrk="1" hangingPunct="1"/>
              <a:r>
                <a:rPr lang="en-US" sz="2400" b="1" dirty="0">
                  <a:solidFill>
                    <a:srgbClr val="FF0000"/>
                  </a:solidFill>
                  <a:latin typeface="Times New Roman" charset="0"/>
                </a:rPr>
                <a:t>  </a:t>
              </a:r>
              <a:r>
                <a:rPr lang="en-US" sz="2400" b="1" dirty="0">
                  <a:solidFill>
                    <a:srgbClr val="00C000"/>
                  </a:solidFill>
                  <a:latin typeface="Times New Roman" charset="0"/>
                </a:rPr>
                <a:t>~</a:t>
              </a:r>
              <a:endParaRPr lang="en-US" sz="2400" b="1" dirty="0">
                <a:solidFill>
                  <a:srgbClr val="00C000"/>
                </a:solidFill>
                <a:latin typeface="Tahoma" charset="0"/>
              </a:endParaRPr>
            </a:p>
          </p:txBody>
        </p:sp>
        <p:sp>
          <p:nvSpPr>
            <p:cNvPr id="25631" name="AutoShape 38"/>
            <p:cNvSpPr>
              <a:spLocks noChangeArrowheads="1"/>
            </p:cNvSpPr>
            <p:nvPr/>
          </p:nvSpPr>
          <p:spPr bwMode="auto">
            <a:xfrm>
              <a:off x="3736" y="2592"/>
              <a:ext cx="392" cy="240"/>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61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ED3D7"/>
            </a:solidFill>
            <a:ln w="19050">
              <a:solidFill>
                <a:srgbClr val="3C8C93"/>
              </a:solidFill>
              <a:miter lim="800000"/>
              <a:headEnd/>
              <a:tailEnd/>
            </a:ln>
          </p:spPr>
          <p:txBody>
            <a:bodyPr wrap="none" anchor="ctr">
              <a:prstTxWarp prst="textNoShape">
                <a:avLst/>
              </a:prstTxWarp>
            </a:bodyPr>
            <a:lstStyle/>
            <a:p>
              <a:endParaRPr lang="en-US"/>
            </a:p>
          </p:txBody>
        </p:sp>
        <p:sp>
          <p:nvSpPr>
            <p:cNvPr id="25633" name="Text Box 40"/>
            <p:cNvSpPr txBox="1">
              <a:spLocks noChangeArrowheads="1"/>
            </p:cNvSpPr>
            <p:nvPr/>
          </p:nvSpPr>
          <p:spPr bwMode="auto">
            <a:xfrm>
              <a:off x="3954" y="2544"/>
              <a:ext cx="1134" cy="291"/>
            </a:xfrm>
            <a:prstGeom prst="rect">
              <a:avLst/>
            </a:prstGeom>
            <a:noFill/>
            <a:ln w="9525">
              <a:noFill/>
              <a:miter lim="800000"/>
              <a:headEnd/>
              <a:tailEnd/>
            </a:ln>
          </p:spPr>
          <p:txBody>
            <a:bodyPr wrap="none">
              <a:prstTxWarp prst="textNoShape">
                <a:avLst/>
              </a:prstTxWarp>
              <a:spAutoFit/>
            </a:bodyPr>
            <a:lstStyle/>
            <a:p>
              <a:pPr algn="ctr" eaLnBrk="1" hangingPunct="1"/>
              <a:r>
                <a:rPr lang="en-US" sz="2400" i="1" dirty="0">
                  <a:solidFill>
                    <a:srgbClr val="00C000"/>
                  </a:solidFill>
                  <a:latin typeface="Times New Roman" charset="0"/>
                  <a:ea typeface="Times New Roman" charset="0"/>
                  <a:cs typeface="Times New Roman" charset="0"/>
                </a:rPr>
                <a:t>          </a:t>
              </a:r>
              <a:r>
                <a:rPr lang="en-US" sz="2400" b="1" i="1" dirty="0" err="1">
                  <a:solidFill>
                    <a:srgbClr val="00C000"/>
                  </a:solidFill>
                  <a:latin typeface="Times New Roman" charset="0"/>
                  <a:ea typeface="Times New Roman" charset="0"/>
                  <a:cs typeface="Times New Roman" charset="0"/>
                </a:rPr>
                <a:t>H(ξ,t</a:t>
              </a:r>
              <a:r>
                <a:rPr lang="en-US" sz="2400" b="1" i="1" dirty="0">
                  <a:solidFill>
                    <a:srgbClr val="00C000"/>
                  </a:solidFill>
                  <a:latin typeface="Times New Roman" charset="0"/>
                  <a:ea typeface="Times New Roman" charset="0"/>
                  <a:cs typeface="Times New Roman" charset="0"/>
                </a:rPr>
                <a:t>)</a:t>
              </a:r>
            </a:p>
          </p:txBody>
        </p:sp>
        <p:sp>
          <p:nvSpPr>
            <p:cNvPr id="25634" name="Rectangle 41"/>
            <p:cNvSpPr>
              <a:spLocks noChangeArrowheads="1"/>
            </p:cNvSpPr>
            <p:nvPr/>
          </p:nvSpPr>
          <p:spPr bwMode="auto">
            <a:xfrm>
              <a:off x="4540" y="2448"/>
              <a:ext cx="121" cy="271"/>
            </a:xfrm>
            <a:prstGeom prst="rect">
              <a:avLst/>
            </a:prstGeom>
            <a:noFill/>
            <a:ln w="9525">
              <a:noFill/>
              <a:miter lim="800000"/>
              <a:headEnd/>
              <a:tailEnd/>
            </a:ln>
          </p:spPr>
          <p:txBody>
            <a:bodyPr wrap="none" lIns="0" tIns="0" rIns="0" bIns="0">
              <a:prstTxWarp prst="textNoShape">
                <a:avLst/>
              </a:prstTxWarp>
              <a:spAutoFit/>
            </a:bodyPr>
            <a:lstStyle/>
            <a:p>
              <a:pPr eaLnBrk="1" hangingPunct="1"/>
              <a:r>
                <a:rPr lang="en-US" sz="2800" b="1" dirty="0">
                  <a:solidFill>
                    <a:srgbClr val="00C000"/>
                  </a:solidFill>
                  <a:latin typeface="Times New Roman" charset="0"/>
                </a:rPr>
                <a:t>~</a:t>
              </a:r>
              <a:endParaRPr lang="en-US" sz="2800" b="1" dirty="0">
                <a:solidFill>
                  <a:srgbClr val="00C000"/>
                </a:solidFill>
                <a:latin typeface="Tahoma" charset="0"/>
              </a:endParaRPr>
            </a:p>
          </p:txBody>
        </p:sp>
      </p:grpSp>
      <p:grpSp>
        <p:nvGrpSpPr>
          <p:cNvPr id="5" name="Group 46"/>
          <p:cNvGrpSpPr/>
          <p:nvPr/>
        </p:nvGrpSpPr>
        <p:grpSpPr>
          <a:xfrm>
            <a:off x="4267200" y="1020239"/>
            <a:ext cx="1828800" cy="838200"/>
            <a:chOff x="4267200" y="1123950"/>
            <a:chExt cx="1828800" cy="838200"/>
          </a:xfrm>
        </p:grpSpPr>
        <p:sp>
          <p:nvSpPr>
            <p:cNvPr id="25613" name="Rectangle 31"/>
            <p:cNvSpPr>
              <a:spLocks noChangeArrowheads="1"/>
            </p:cNvSpPr>
            <p:nvPr/>
          </p:nvSpPr>
          <p:spPr bwMode="auto">
            <a:xfrm>
              <a:off x="4267200" y="1123950"/>
              <a:ext cx="1828800" cy="838200"/>
            </a:xfrm>
            <a:prstGeom prst="rect">
              <a:avLst/>
            </a:prstGeom>
            <a:solidFill>
              <a:schemeClr val="bg1"/>
            </a:solidFill>
            <a:ln w="9525">
              <a:solidFill>
                <a:schemeClr val="tx1"/>
              </a:solidFill>
              <a:miter lim="800000"/>
              <a:headEnd/>
              <a:tailEnd/>
            </a:ln>
          </p:spPr>
          <p:txBody>
            <a:bodyPr wrap="none" anchor="ctr">
              <a:prstTxWarp prst="textNoShape">
                <a:avLst/>
              </a:prstTxWarp>
            </a:bodyPr>
            <a:lstStyle/>
            <a:p>
              <a:endParaRPr lang="en-US"/>
            </a:p>
          </p:txBody>
        </p:sp>
        <p:sp>
          <p:nvSpPr>
            <p:cNvPr id="25614" name="Text Box 32"/>
            <p:cNvSpPr txBox="1">
              <a:spLocks noChangeArrowheads="1"/>
            </p:cNvSpPr>
            <p:nvPr/>
          </p:nvSpPr>
          <p:spPr bwMode="auto">
            <a:xfrm>
              <a:off x="4456113" y="1219200"/>
              <a:ext cx="1497012" cy="369888"/>
            </a:xfrm>
            <a:prstGeom prst="rect">
              <a:avLst/>
            </a:prstGeom>
            <a:solidFill>
              <a:schemeClr val="bg1"/>
            </a:solidFill>
            <a:ln w="9525">
              <a:noFill/>
              <a:miter lim="800000"/>
              <a:headEnd/>
              <a:tailEnd/>
            </a:ln>
          </p:spPr>
          <p:txBody>
            <a:bodyPr wrap="none">
              <a:prstTxWarp prst="textNoShape">
                <a:avLst/>
              </a:prstTxWarp>
              <a:spAutoFit/>
            </a:bodyPr>
            <a:lstStyle/>
            <a:p>
              <a:pPr algn="ctr" eaLnBrk="1" hangingPunct="1"/>
              <a:r>
                <a:rPr lang="el-GR" dirty="0">
                  <a:latin typeface="Lucida Grande"/>
                  <a:ea typeface="Times New Roman" charset="0"/>
                  <a:cs typeface="Lucida Grande"/>
                </a:rPr>
                <a:t>ξ</a:t>
              </a:r>
              <a:r>
                <a:rPr lang="en-US" dirty="0">
                  <a:latin typeface="Comic Sans MS" charset="0"/>
                  <a:ea typeface="Comic Sans MS" charset="0"/>
                  <a:cs typeface="Comic Sans MS" charset="0"/>
                </a:rPr>
                <a:t> </a:t>
              </a:r>
              <a:r>
                <a:rPr lang="en-US" dirty="0">
                  <a:latin typeface="Tahoma" charset="0"/>
                  <a:ea typeface="Arial" charset="0"/>
                  <a:cs typeface="Arial" charset="0"/>
                </a:rPr>
                <a:t>~</a:t>
              </a:r>
              <a:r>
                <a:rPr lang="en-US" dirty="0">
                  <a:latin typeface="Tahoma" charset="0"/>
                  <a:ea typeface="Comic Sans MS" charset="0"/>
                  <a:cs typeface="Comic Sans MS" charset="0"/>
                </a:rPr>
                <a:t> x</a:t>
              </a:r>
              <a:r>
                <a:rPr lang="en-US" baseline="-25000" dirty="0">
                  <a:latin typeface="Tahoma" charset="0"/>
                  <a:ea typeface="Comic Sans MS" charset="0"/>
                  <a:cs typeface="Comic Sans MS" charset="0"/>
                </a:rPr>
                <a:t>B</a:t>
              </a:r>
              <a:r>
                <a:rPr lang="en-US" dirty="0">
                  <a:latin typeface="Tahoma" charset="0"/>
                  <a:ea typeface="Comic Sans MS" charset="0"/>
                  <a:cs typeface="Comic Sans MS" charset="0"/>
                </a:rPr>
                <a:t>/(2-x</a:t>
              </a:r>
              <a:r>
                <a:rPr lang="en-US" baseline="-25000" dirty="0">
                  <a:latin typeface="Tahoma" charset="0"/>
                  <a:ea typeface="Comic Sans MS" charset="0"/>
                  <a:cs typeface="Comic Sans MS" charset="0"/>
                </a:rPr>
                <a:t>B</a:t>
              </a:r>
              <a:r>
                <a:rPr lang="en-US" dirty="0">
                  <a:latin typeface="Tahoma" charset="0"/>
                  <a:ea typeface="Comic Sans MS" charset="0"/>
                  <a:cs typeface="Comic Sans MS" charset="0"/>
                </a:rPr>
                <a:t>) </a:t>
              </a:r>
            </a:p>
          </p:txBody>
        </p:sp>
        <p:sp>
          <p:nvSpPr>
            <p:cNvPr id="25616" name="Text Box 45"/>
            <p:cNvSpPr txBox="1">
              <a:spLocks noChangeArrowheads="1"/>
            </p:cNvSpPr>
            <p:nvPr/>
          </p:nvSpPr>
          <p:spPr bwMode="auto">
            <a:xfrm>
              <a:off x="4535488" y="1584325"/>
              <a:ext cx="1165225" cy="369888"/>
            </a:xfrm>
            <a:prstGeom prst="rect">
              <a:avLst/>
            </a:prstGeom>
            <a:noFill/>
            <a:ln w="9525">
              <a:noFill/>
              <a:miter lim="800000"/>
              <a:headEnd/>
              <a:tailEnd/>
            </a:ln>
          </p:spPr>
          <p:txBody>
            <a:bodyPr wrap="none">
              <a:prstTxWarp prst="textNoShape">
                <a:avLst/>
              </a:prstTxWarp>
              <a:spAutoFit/>
            </a:bodyPr>
            <a:lstStyle/>
            <a:p>
              <a:pPr algn="ctr" eaLnBrk="1" hangingPunct="1"/>
              <a:r>
                <a:rPr lang="en-US">
                  <a:latin typeface="Tahoma" charset="0"/>
                  <a:ea typeface="Tahoma" charset="0"/>
                  <a:cs typeface="Tahoma" charset="0"/>
                </a:rPr>
                <a:t>k = </a:t>
              </a:r>
              <a:r>
                <a:rPr lang="en-US" i="1">
                  <a:latin typeface="Tahoma" charset="0"/>
                  <a:ea typeface="Tahoma" charset="0"/>
                  <a:cs typeface="Tahoma" charset="0"/>
                </a:rPr>
                <a:t>t</a:t>
              </a:r>
              <a:r>
                <a:rPr lang="en-US">
                  <a:latin typeface="Tahoma" charset="0"/>
                  <a:ea typeface="Tahoma" charset="0"/>
                  <a:cs typeface="Tahoma" charset="0"/>
                </a:rPr>
                <a:t>/4M</a:t>
              </a:r>
              <a:r>
                <a:rPr lang="en-US" baseline="30000">
                  <a:latin typeface="Tahoma" charset="0"/>
                  <a:ea typeface="Tahoma" charset="0"/>
                  <a:cs typeface="Tahoma" charset="0"/>
                </a:rPr>
                <a:t>2</a:t>
              </a:r>
              <a:r>
                <a:rPr lang="en-US">
                  <a:latin typeface="Tahoma" charset="0"/>
                  <a:ea typeface="Tahoma" charset="0"/>
                  <a:cs typeface="Tahoma" charset="0"/>
                </a:rPr>
                <a:t> </a:t>
              </a:r>
            </a:p>
          </p:txBody>
        </p:sp>
      </p:grpSp>
      <p:sp>
        <p:nvSpPr>
          <p:cNvPr id="25618" name="Rectangle 48"/>
          <p:cNvSpPr>
            <a:spLocks noChangeArrowheads="1"/>
          </p:cNvSpPr>
          <p:nvPr/>
        </p:nvSpPr>
        <p:spPr bwMode="auto">
          <a:xfrm>
            <a:off x="10144125" y="-446088"/>
            <a:ext cx="184150" cy="396875"/>
          </a:xfrm>
          <a:prstGeom prst="rect">
            <a:avLst/>
          </a:prstGeom>
          <a:noFill/>
          <a:ln w="9525">
            <a:noFill/>
            <a:miter lim="800000"/>
            <a:headEnd/>
            <a:tailEnd/>
          </a:ln>
        </p:spPr>
        <p:txBody>
          <a:bodyPr wrap="none">
            <a:prstTxWarp prst="textNoShape">
              <a:avLst/>
            </a:prstTxWarp>
            <a:spAutoFit/>
          </a:bodyPr>
          <a:lstStyle/>
          <a:p>
            <a:endParaRPr lang="en-US"/>
          </a:p>
        </p:txBody>
      </p:sp>
      <p:pic>
        <p:nvPicPr>
          <p:cNvPr id="12337" name="Picture 1036"/>
          <p:cNvPicPr>
            <a:picLocks noChangeAspect="1" noChangeArrowheads="1"/>
          </p:cNvPicPr>
          <p:nvPr/>
        </p:nvPicPr>
        <p:blipFill>
          <a:blip r:embed="rId4"/>
          <a:srcRect/>
          <a:stretch>
            <a:fillRect/>
          </a:stretch>
        </p:blipFill>
        <p:spPr bwMode="auto">
          <a:xfrm>
            <a:off x="6324600" y="800100"/>
            <a:ext cx="2743200" cy="1503363"/>
          </a:xfrm>
          <a:prstGeom prst="rect">
            <a:avLst/>
          </a:prstGeom>
          <a:noFill/>
          <a:ln w="9525">
            <a:noFill/>
            <a:miter lim="800000"/>
            <a:headEnd/>
            <a:tailEnd/>
          </a:ln>
        </p:spPr>
      </p:pic>
      <p:grpSp>
        <p:nvGrpSpPr>
          <p:cNvPr id="6" name="Group 43"/>
          <p:cNvGrpSpPr/>
          <p:nvPr/>
        </p:nvGrpSpPr>
        <p:grpSpPr>
          <a:xfrm>
            <a:off x="400050" y="4222748"/>
            <a:ext cx="7715250" cy="949325"/>
            <a:chOff x="400050" y="4222748"/>
            <a:chExt cx="7715250" cy="949325"/>
          </a:xfrm>
        </p:grpSpPr>
        <p:grpSp>
          <p:nvGrpSpPr>
            <p:cNvPr id="7" name="Group 55"/>
            <p:cNvGrpSpPr>
              <a:grpSpLocks/>
            </p:cNvGrpSpPr>
            <p:nvPr/>
          </p:nvGrpSpPr>
          <p:grpSpPr bwMode="auto">
            <a:xfrm>
              <a:off x="400050" y="4222748"/>
              <a:ext cx="7715250" cy="949325"/>
              <a:chOff x="216" y="3380"/>
              <a:chExt cx="4860" cy="598"/>
            </a:xfrm>
          </p:grpSpPr>
          <p:sp>
            <p:nvSpPr>
              <p:cNvPr id="25620" name="Text Box 15"/>
              <p:cNvSpPr txBox="1">
                <a:spLocks noChangeArrowheads="1"/>
              </p:cNvSpPr>
              <p:nvPr/>
            </p:nvSpPr>
            <p:spPr bwMode="auto">
              <a:xfrm>
                <a:off x="273" y="3380"/>
                <a:ext cx="2485" cy="231"/>
              </a:xfrm>
              <a:prstGeom prst="rect">
                <a:avLst/>
              </a:prstGeom>
              <a:noFill/>
              <a:ln w="9525">
                <a:noFill/>
                <a:miter lim="800000"/>
                <a:headEnd/>
                <a:tailEnd/>
              </a:ln>
            </p:spPr>
            <p:txBody>
              <a:bodyPr wrap="none">
                <a:prstTxWarp prst="textNoShape">
                  <a:avLst/>
                </a:prstTxWarp>
                <a:spAutoFit/>
              </a:bodyPr>
              <a:lstStyle/>
              <a:p>
                <a:pPr algn="ctr" eaLnBrk="1" hangingPunct="1"/>
                <a:r>
                  <a:rPr lang="en-US" dirty="0" err="1">
                    <a:latin typeface="Tahoma" charset="0"/>
                    <a:ea typeface="Tahoma" charset="0"/>
                    <a:cs typeface="Tahoma" charset="0"/>
                  </a:rPr>
                  <a:t>Unpolarized</a:t>
                </a:r>
                <a:r>
                  <a:rPr lang="en-US" dirty="0">
                    <a:latin typeface="Tahoma" charset="0"/>
                    <a:ea typeface="Tahoma" charset="0"/>
                    <a:cs typeface="Tahoma" charset="0"/>
                  </a:rPr>
                  <a:t> beam, transverse target:</a:t>
                </a:r>
              </a:p>
            </p:txBody>
          </p:sp>
          <p:sp>
            <p:nvSpPr>
              <p:cNvPr id="25621" name="Rectangle 16"/>
              <p:cNvSpPr>
                <a:spLocks noChangeArrowheads="1"/>
              </p:cNvSpPr>
              <p:nvPr/>
            </p:nvSpPr>
            <p:spPr bwMode="auto">
              <a:xfrm>
                <a:off x="216" y="3642"/>
                <a:ext cx="2784" cy="336"/>
              </a:xfrm>
              <a:prstGeom prst="rect">
                <a:avLst/>
              </a:prstGeom>
              <a:solidFill>
                <a:schemeClr val="bg1"/>
              </a:solidFill>
              <a:ln w="9525">
                <a:solidFill>
                  <a:schemeClr val="tx2"/>
                </a:solidFill>
                <a:miter lim="800000"/>
                <a:headEnd/>
                <a:tailEnd/>
              </a:ln>
            </p:spPr>
            <p:txBody>
              <a:bodyPr wrap="none" anchor="ctr">
                <a:prstTxWarp prst="textNoShape">
                  <a:avLst/>
                </a:prstTxWarp>
              </a:bodyPr>
              <a:lstStyle/>
              <a:p>
                <a:endParaRPr lang="en-US">
                  <a:solidFill>
                    <a:srgbClr val="0000FF"/>
                  </a:solidFill>
                </a:endParaRPr>
              </a:p>
            </p:txBody>
          </p:sp>
          <p:sp>
            <p:nvSpPr>
              <p:cNvPr id="25622" name="Text Box 17"/>
              <p:cNvSpPr txBox="1">
                <a:spLocks noChangeArrowheads="1"/>
              </p:cNvSpPr>
              <p:nvPr/>
            </p:nvSpPr>
            <p:spPr bwMode="auto">
              <a:xfrm>
                <a:off x="264" y="3686"/>
                <a:ext cx="2688" cy="233"/>
              </a:xfrm>
              <a:prstGeom prst="rect">
                <a:avLst/>
              </a:prstGeom>
              <a:noFill/>
              <a:ln w="9525">
                <a:noFill/>
                <a:miter lim="800000"/>
                <a:headEnd/>
                <a:tailEnd/>
              </a:ln>
            </p:spPr>
            <p:txBody>
              <a:bodyPr wrap="square">
                <a:prstTxWarp prst="textNoShape">
                  <a:avLst/>
                </a:prstTxWarp>
                <a:spAutoFit/>
              </a:bodyPr>
              <a:lstStyle/>
              <a:p>
                <a:r>
                  <a:rPr lang="en-US" dirty="0">
                    <a:latin typeface="Symbol" charset="2"/>
                    <a:sym typeface="Symbol" charset="2"/>
                  </a:rPr>
                  <a:t></a:t>
                </a:r>
                <a:r>
                  <a:rPr lang="en-US" baseline="-25000" dirty="0">
                    <a:latin typeface="Comic Sans MS" charset="0"/>
                  </a:rPr>
                  <a:t>UT</a:t>
                </a:r>
                <a:r>
                  <a:rPr lang="en-US" dirty="0">
                    <a:latin typeface="Symbol" charset="2"/>
                  </a:rPr>
                  <a:t> </a:t>
                </a:r>
                <a:r>
                  <a:rPr lang="en-US" dirty="0">
                    <a:latin typeface="Tahoma" charset="0"/>
                  </a:rPr>
                  <a:t>~ </a:t>
                </a:r>
                <a:r>
                  <a:rPr lang="en-US" dirty="0">
                    <a:solidFill>
                      <a:srgbClr val="FF0000"/>
                    </a:solidFill>
                    <a:latin typeface="Tahoma" charset="0"/>
                  </a:rPr>
                  <a:t>cos</a:t>
                </a:r>
                <a:r>
                  <a:rPr lang="en-US" dirty="0">
                    <a:solidFill>
                      <a:srgbClr val="FF0000"/>
                    </a:solidFill>
                    <a:latin typeface="Tahoma" charset="0"/>
                    <a:sym typeface="Symbol" charset="2"/>
                  </a:rPr>
                  <a:t></a:t>
                </a:r>
                <a:r>
                  <a:rPr lang="en-US" dirty="0"/>
                  <a:t>sin(</a:t>
                </a:r>
                <a:r>
                  <a:rPr lang="en-US" dirty="0">
                    <a:sym typeface="Symbol" charset="2"/>
                  </a:rPr>
                  <a:t></a:t>
                </a:r>
                <a:r>
                  <a:rPr lang="en-US" baseline="-25000" dirty="0">
                    <a:sym typeface="Symbol" charset="2"/>
                  </a:rPr>
                  <a:t>s</a:t>
                </a:r>
                <a:r>
                  <a:rPr lang="en-US" dirty="0">
                    <a:sym typeface="Symbol" charset="2"/>
                  </a:rPr>
                  <a:t>-)</a:t>
                </a:r>
                <a:r>
                  <a:rPr lang="en-US" dirty="0">
                    <a:latin typeface="Tahoma" charset="0"/>
                  </a:rPr>
                  <a:t>{k</a:t>
                </a:r>
                <a:r>
                  <a:rPr lang="en-US" dirty="0">
                    <a:latin typeface="Times New Roman"/>
                    <a:cs typeface="Times New Roman"/>
                  </a:rPr>
                  <a:t>(</a:t>
                </a:r>
                <a:r>
                  <a:rPr lang="en-US" dirty="0">
                    <a:latin typeface="Tahoma" charset="0"/>
                  </a:rPr>
                  <a:t>F</a:t>
                </a:r>
                <a:r>
                  <a:rPr lang="en-US" baseline="-25000" dirty="0">
                    <a:latin typeface="Tahoma" charset="0"/>
                  </a:rPr>
                  <a:t>2</a:t>
                </a:r>
                <a:r>
                  <a:rPr lang="en-US" b="1" i="1" dirty="0">
                    <a:solidFill>
                      <a:srgbClr val="FF0000"/>
                    </a:solidFill>
                    <a:latin typeface="Times New Roman" charset="0"/>
                    <a:ea typeface="Arial Unicode MS" charset="0"/>
                    <a:cs typeface="Arial Unicode MS" charset="0"/>
                  </a:rPr>
                  <a:t>H</a:t>
                </a:r>
                <a:r>
                  <a:rPr lang="en-US" dirty="0">
                    <a:latin typeface="Times New Roman" charset="0"/>
                  </a:rPr>
                  <a:t> – </a:t>
                </a:r>
                <a:r>
                  <a:rPr lang="en-US" dirty="0" smtClean="0"/>
                  <a:t>F</a:t>
                </a:r>
                <a:r>
                  <a:rPr lang="en-US" baseline="-25000" dirty="0" smtClean="0"/>
                  <a:t>1</a:t>
                </a:r>
                <a:r>
                  <a:rPr lang="en-US" b="1" i="1" dirty="0" smtClean="0">
                    <a:solidFill>
                      <a:srgbClr val="0000FF"/>
                    </a:solidFill>
                    <a:latin typeface="Times New Roman" charset="0"/>
                  </a:rPr>
                  <a:t>E</a:t>
                </a:r>
                <a:r>
                  <a:rPr lang="en-US" dirty="0" smtClean="0">
                    <a:latin typeface="Tahoma" charset="0"/>
                  </a:rPr>
                  <a:t>)}</a:t>
                </a:r>
                <a:r>
                  <a:rPr lang="en-US" dirty="0">
                    <a:latin typeface="Tahoma" charset="0"/>
                  </a:rPr>
                  <a:t>d</a:t>
                </a:r>
                <a:r>
                  <a:rPr lang="en-US" dirty="0">
                    <a:latin typeface="Tahoma" charset="0"/>
                    <a:sym typeface="Symbol" charset="2"/>
                  </a:rPr>
                  <a:t></a:t>
                </a:r>
                <a:endParaRPr lang="en-US" dirty="0">
                  <a:solidFill>
                    <a:schemeClr val="tx2"/>
                  </a:solidFill>
                  <a:latin typeface="Tahoma" charset="0"/>
                  <a:sym typeface="Symbol" charset="2"/>
                </a:endParaRPr>
              </a:p>
            </p:txBody>
          </p:sp>
          <p:sp>
            <p:nvSpPr>
              <p:cNvPr id="25626" name="Text Box 21"/>
              <p:cNvSpPr txBox="1">
                <a:spLocks noChangeArrowheads="1"/>
              </p:cNvSpPr>
              <p:nvPr/>
            </p:nvSpPr>
            <p:spPr bwMode="auto">
              <a:xfrm>
                <a:off x="4448" y="3569"/>
                <a:ext cx="628" cy="291"/>
              </a:xfrm>
              <a:prstGeom prst="rect">
                <a:avLst/>
              </a:prstGeom>
              <a:noFill/>
              <a:ln w="9525">
                <a:noFill/>
                <a:miter lim="800000"/>
                <a:headEnd/>
                <a:tailEnd/>
              </a:ln>
            </p:spPr>
            <p:txBody>
              <a:bodyPr wrap="none">
                <a:prstTxWarp prst="textNoShape">
                  <a:avLst/>
                </a:prstTxWarp>
                <a:spAutoFit/>
              </a:bodyPr>
              <a:lstStyle/>
              <a:p>
                <a:pPr algn="ctr" eaLnBrk="1" hangingPunct="1"/>
                <a:r>
                  <a:rPr lang="en-US" sz="2400" b="1" i="1" dirty="0" err="1">
                    <a:solidFill>
                      <a:srgbClr val="0000FF"/>
                    </a:solidFill>
                    <a:latin typeface="Times New Roman" charset="0"/>
                    <a:ea typeface="Times New Roman" charset="0"/>
                    <a:cs typeface="Times New Roman" charset="0"/>
                  </a:rPr>
                  <a:t>E(ξ,t</a:t>
                </a:r>
                <a:r>
                  <a:rPr lang="en-US" sz="2400" b="1" i="1" dirty="0">
                    <a:solidFill>
                      <a:srgbClr val="0000FF"/>
                    </a:solidFill>
                    <a:latin typeface="Times New Roman" charset="0"/>
                    <a:ea typeface="Times New Roman" charset="0"/>
                    <a:cs typeface="Times New Roman" charset="0"/>
                  </a:rPr>
                  <a:t>)</a:t>
                </a:r>
              </a:p>
            </p:txBody>
          </p:sp>
        </p:grpSp>
        <p:sp>
          <p:nvSpPr>
            <p:cNvPr id="40" name="AutoShape 20"/>
            <p:cNvSpPr>
              <a:spLocks noChangeArrowheads="1"/>
            </p:cNvSpPr>
            <p:nvPr/>
          </p:nvSpPr>
          <p:spPr bwMode="auto">
            <a:xfrm>
              <a:off x="5975350" y="4648198"/>
              <a:ext cx="622300" cy="381000"/>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61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ED3D7"/>
            </a:solidFill>
            <a:ln w="19050">
              <a:solidFill>
                <a:srgbClr val="3C8C93"/>
              </a:solidFill>
              <a:miter lim="800000"/>
              <a:headEnd/>
              <a:tailEnd/>
            </a:ln>
          </p:spPr>
          <p:txBody>
            <a:bodyPr wrap="none" anchor="ctr">
              <a:prstTxWarp prst="textNoShape">
                <a:avLst/>
              </a:prstTxWarp>
            </a:bodyPr>
            <a:lstStyle/>
            <a:p>
              <a:endParaRPr lang="en-US"/>
            </a:p>
          </p:txBody>
        </p:sp>
      </p:grpSp>
      <p:grpSp>
        <p:nvGrpSpPr>
          <p:cNvPr id="44" name="Group 43"/>
          <p:cNvGrpSpPr/>
          <p:nvPr/>
        </p:nvGrpSpPr>
        <p:grpSpPr>
          <a:xfrm>
            <a:off x="557904" y="5498498"/>
            <a:ext cx="7775501" cy="508000"/>
            <a:chOff x="557904" y="5498498"/>
            <a:chExt cx="7775501" cy="508000"/>
          </a:xfrm>
        </p:grpSpPr>
        <p:sp>
          <p:nvSpPr>
            <p:cNvPr id="38" name="TextBox 37"/>
            <p:cNvSpPr txBox="1"/>
            <p:nvPr/>
          </p:nvSpPr>
          <p:spPr>
            <a:xfrm>
              <a:off x="557904" y="5510166"/>
              <a:ext cx="3922586" cy="369332"/>
            </a:xfrm>
            <a:prstGeom prst="rect">
              <a:avLst/>
            </a:prstGeom>
            <a:noFill/>
            <a:ln w="3175" cap="flat" cmpd="sng" algn="ctr">
              <a:solidFill>
                <a:schemeClr val="tx1"/>
              </a:solidFill>
              <a:prstDash val="solid"/>
              <a:round/>
              <a:headEnd type="none" w="med" len="med"/>
              <a:tailEnd type="none" w="med" len="med"/>
            </a:ln>
          </p:spPr>
          <p:txBody>
            <a:bodyPr wrap="square" rtlCol="0">
              <a:spAutoFit/>
            </a:bodyPr>
            <a:lstStyle/>
            <a:p>
              <a:r>
                <a:rPr lang="en-US" dirty="0" err="1" smtClean="0"/>
                <a:t>Unpolarized</a:t>
              </a:r>
              <a:r>
                <a:rPr lang="en-US" dirty="0" smtClean="0"/>
                <a:t> total cross section:</a:t>
              </a:r>
              <a:endParaRPr lang="en-US" baseline="-25000" dirty="0" smtClean="0">
                <a:latin typeface="Calibri"/>
                <a:cs typeface="Calibri"/>
                <a:sym typeface="Symbol" charset="2"/>
              </a:endParaRPr>
            </a:p>
          </p:txBody>
        </p:sp>
        <p:sp>
          <p:nvSpPr>
            <p:cNvPr id="41" name="AutoShape 20"/>
            <p:cNvSpPr>
              <a:spLocks noChangeArrowheads="1"/>
            </p:cNvSpPr>
            <p:nvPr/>
          </p:nvSpPr>
          <p:spPr bwMode="auto">
            <a:xfrm>
              <a:off x="5943601" y="5625498"/>
              <a:ext cx="622300" cy="381000"/>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61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ED3D7"/>
            </a:solidFill>
            <a:ln w="19050">
              <a:solidFill>
                <a:srgbClr val="3C8C93"/>
              </a:solidFill>
              <a:miter lim="800000"/>
              <a:headEnd/>
              <a:tailEnd/>
            </a:ln>
          </p:spPr>
          <p:txBody>
            <a:bodyPr wrap="none" anchor="ctr">
              <a:prstTxWarp prst="textNoShape">
                <a:avLst/>
              </a:prstTxWarp>
            </a:bodyPr>
            <a:lstStyle/>
            <a:p>
              <a:endParaRPr lang="en-US"/>
            </a:p>
          </p:txBody>
        </p:sp>
        <p:sp>
          <p:nvSpPr>
            <p:cNvPr id="43" name="TextBox 42"/>
            <p:cNvSpPr txBox="1"/>
            <p:nvPr/>
          </p:nvSpPr>
          <p:spPr>
            <a:xfrm>
              <a:off x="7083634" y="5498498"/>
              <a:ext cx="1249771" cy="369332"/>
            </a:xfrm>
            <a:prstGeom prst="rect">
              <a:avLst/>
            </a:prstGeom>
            <a:noFill/>
          </p:spPr>
          <p:txBody>
            <a:bodyPr wrap="none" rtlCol="0">
              <a:spAutoFit/>
            </a:bodyPr>
            <a:lstStyle/>
            <a:p>
              <a:r>
                <a:rPr lang="en-US" b="1" dirty="0" err="1" smtClean="0">
                  <a:latin typeface="Lucida Calligraphy"/>
                  <a:cs typeface="Lucida Calligraphy"/>
                </a:rPr>
                <a:t>Re</a:t>
              </a:r>
              <a:r>
                <a:rPr lang="en-US" b="1" dirty="0" err="1" smtClean="0"/>
                <a:t>(T</a:t>
              </a:r>
              <a:r>
                <a:rPr lang="en-US" b="1" baseline="30000" dirty="0" err="1" smtClean="0"/>
                <a:t>DVCS</a:t>
              </a:r>
              <a:r>
                <a:rPr lang="en-US" b="1" dirty="0" smtClean="0"/>
                <a:t>)</a:t>
              </a:r>
              <a:endParaRPr lang="en-US" b="1" dirty="0"/>
            </a:p>
          </p:txBody>
        </p:sp>
      </p:gr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23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4" name="TextBox 33"/>
          <p:cNvSpPr txBox="1"/>
          <p:nvPr/>
        </p:nvSpPr>
        <p:spPr>
          <a:xfrm>
            <a:off x="0" y="31946"/>
            <a:ext cx="9144000" cy="584776"/>
          </a:xfrm>
          <a:prstGeom prst="rect">
            <a:avLst/>
          </a:prstGeom>
          <a:noFill/>
        </p:spPr>
        <p:txBody>
          <a:bodyPr wrap="square">
            <a:spAutoFit/>
          </a:bodyPr>
          <a:lstStyle/>
          <a:p>
            <a:pPr algn="ctr" fontAlgn="auto">
              <a:spcBef>
                <a:spcPts val="0"/>
              </a:spcBef>
              <a:spcAft>
                <a:spcPts val="0"/>
              </a:spcAft>
              <a:defRPr/>
            </a:pPr>
            <a:r>
              <a:rPr lang="en-US" sz="3200" b="1" kern="0" dirty="0" smtClean="0">
                <a:ln w="12700">
                  <a:noFill/>
                </a:ln>
                <a:solidFill>
                  <a:srgbClr val="333399"/>
                </a:solidFill>
                <a:effectLst>
                  <a:innerShdw blurRad="63500" dist="50800">
                    <a:prstClr val="black">
                      <a:alpha val="50000"/>
                    </a:prstClr>
                  </a:innerShdw>
                </a:effectLst>
                <a:ea typeface="ＭＳ Ｐゴシック" charset="-128"/>
              </a:rPr>
              <a:t>Kinematic coverage of DVCS @ 12GeV</a:t>
            </a:r>
            <a:endParaRPr lang="en-US" sz="1400" dirty="0">
              <a:ln w="12700">
                <a:noFill/>
              </a:ln>
              <a:solidFill>
                <a:srgbClr val="333399"/>
              </a:solidFill>
              <a:latin typeface="+mn-lt"/>
              <a:cs typeface="+mn-cs"/>
            </a:endParaRPr>
          </a:p>
        </p:txBody>
      </p:sp>
      <p:grpSp>
        <p:nvGrpSpPr>
          <p:cNvPr id="39" name="Group 38"/>
          <p:cNvGrpSpPr/>
          <p:nvPr/>
        </p:nvGrpSpPr>
        <p:grpSpPr>
          <a:xfrm>
            <a:off x="977900" y="1079500"/>
            <a:ext cx="6934200" cy="5087938"/>
            <a:chOff x="977900" y="1079500"/>
            <a:chExt cx="6934200" cy="5087938"/>
          </a:xfrm>
        </p:grpSpPr>
        <p:sp>
          <p:nvSpPr>
            <p:cNvPr id="20482" name="Line 3"/>
            <p:cNvSpPr>
              <a:spLocks noChangeShapeType="1"/>
            </p:cNvSpPr>
            <p:nvPr/>
          </p:nvSpPr>
          <p:spPr bwMode="auto">
            <a:xfrm>
              <a:off x="4175125" y="1117600"/>
              <a:ext cx="1588" cy="4529138"/>
            </a:xfrm>
            <a:prstGeom prst="line">
              <a:avLst/>
            </a:prstGeom>
            <a:noFill/>
            <a:ln w="19050">
              <a:solidFill>
                <a:schemeClr val="accent1"/>
              </a:solidFill>
              <a:prstDash val="dash"/>
              <a:round/>
              <a:headEnd/>
              <a:tailEnd/>
            </a:ln>
          </p:spPr>
          <p:txBody>
            <a:bodyPr/>
            <a:lstStyle/>
            <a:p>
              <a:endParaRPr lang="en-US"/>
            </a:p>
          </p:txBody>
        </p:sp>
        <p:grpSp>
          <p:nvGrpSpPr>
            <p:cNvPr id="2" name="Group 4"/>
            <p:cNvGrpSpPr>
              <a:grpSpLocks/>
            </p:cNvGrpSpPr>
            <p:nvPr/>
          </p:nvGrpSpPr>
          <p:grpSpPr bwMode="auto">
            <a:xfrm>
              <a:off x="1928813" y="1296988"/>
              <a:ext cx="1335087" cy="3892550"/>
              <a:chOff x="1004" y="1008"/>
              <a:chExt cx="900" cy="2640"/>
            </a:xfrm>
          </p:grpSpPr>
          <p:sp>
            <p:nvSpPr>
              <p:cNvPr id="20512" name="Line 5"/>
              <p:cNvSpPr>
                <a:spLocks noChangeShapeType="1"/>
              </p:cNvSpPr>
              <p:nvPr/>
            </p:nvSpPr>
            <p:spPr bwMode="auto">
              <a:xfrm>
                <a:off x="1004" y="1008"/>
                <a:ext cx="0" cy="2640"/>
              </a:xfrm>
              <a:prstGeom prst="line">
                <a:avLst/>
              </a:prstGeom>
              <a:noFill/>
              <a:ln w="57150">
                <a:solidFill>
                  <a:srgbClr val="6699FF"/>
                </a:solidFill>
                <a:round/>
                <a:headEnd/>
                <a:tailEnd/>
              </a:ln>
            </p:spPr>
            <p:txBody>
              <a:bodyPr/>
              <a:lstStyle/>
              <a:p>
                <a:endParaRPr lang="en-US"/>
              </a:p>
            </p:txBody>
          </p:sp>
          <p:sp>
            <p:nvSpPr>
              <p:cNvPr id="20513" name="Text Box 6"/>
              <p:cNvSpPr txBox="1">
                <a:spLocks noChangeArrowheads="1"/>
              </p:cNvSpPr>
              <p:nvPr/>
            </p:nvSpPr>
            <p:spPr bwMode="auto">
              <a:xfrm>
                <a:off x="1116" y="1114"/>
                <a:ext cx="788" cy="261"/>
              </a:xfrm>
              <a:prstGeom prst="rect">
                <a:avLst/>
              </a:prstGeom>
              <a:noFill/>
              <a:ln w="19050">
                <a:solidFill>
                  <a:srgbClr val="6699FF"/>
                </a:solidFill>
                <a:miter lim="800000"/>
                <a:headEnd/>
                <a:tailEnd/>
              </a:ln>
            </p:spPr>
            <p:txBody>
              <a:bodyPr wrap="none">
                <a:spAutoFit/>
              </a:bodyPr>
              <a:lstStyle/>
              <a:p>
                <a:pPr algn="ctr"/>
                <a:r>
                  <a:rPr lang="en-US">
                    <a:solidFill>
                      <a:srgbClr val="0000CC"/>
                    </a:solidFill>
                    <a:latin typeface="Times New Roman" pitchFamily="18" charset="0"/>
                  </a:rPr>
                  <a:t>H1, ZEUS</a:t>
                </a:r>
              </a:p>
            </p:txBody>
          </p:sp>
          <p:sp>
            <p:nvSpPr>
              <p:cNvPr id="20514" name="Line 7"/>
              <p:cNvSpPr>
                <a:spLocks noChangeShapeType="1"/>
              </p:cNvSpPr>
              <p:nvPr/>
            </p:nvSpPr>
            <p:spPr bwMode="auto">
              <a:xfrm flipH="1">
                <a:off x="1100" y="1296"/>
                <a:ext cx="96" cy="96"/>
              </a:xfrm>
              <a:prstGeom prst="line">
                <a:avLst/>
              </a:prstGeom>
              <a:noFill/>
              <a:ln w="38100">
                <a:noFill/>
                <a:round/>
                <a:headEnd/>
                <a:tailEnd type="triangle" w="med" len="med"/>
              </a:ln>
            </p:spPr>
            <p:txBody>
              <a:bodyPr/>
              <a:lstStyle/>
              <a:p>
                <a:endParaRPr lang="en-US"/>
              </a:p>
            </p:txBody>
          </p:sp>
          <p:sp>
            <p:nvSpPr>
              <p:cNvPr id="20515" name="Line 8"/>
              <p:cNvSpPr>
                <a:spLocks noChangeShapeType="1"/>
              </p:cNvSpPr>
              <p:nvPr/>
            </p:nvSpPr>
            <p:spPr bwMode="auto">
              <a:xfrm flipH="1">
                <a:off x="1008" y="1344"/>
                <a:ext cx="144" cy="96"/>
              </a:xfrm>
              <a:prstGeom prst="line">
                <a:avLst/>
              </a:prstGeom>
              <a:noFill/>
              <a:ln w="28575">
                <a:solidFill>
                  <a:srgbClr val="6699FF"/>
                </a:solidFill>
                <a:round/>
                <a:headEnd/>
                <a:tailEnd type="triangle" w="med" len="med"/>
              </a:ln>
            </p:spPr>
            <p:txBody>
              <a:bodyPr/>
              <a:lstStyle/>
              <a:p>
                <a:endParaRPr lang="en-US"/>
              </a:p>
            </p:txBody>
          </p:sp>
        </p:grpSp>
        <p:sp>
          <p:nvSpPr>
            <p:cNvPr id="20485" name="Rectangle 10"/>
            <p:cNvSpPr>
              <a:spLocks noChangeArrowheads="1"/>
            </p:cNvSpPr>
            <p:nvPr/>
          </p:nvSpPr>
          <p:spPr bwMode="auto">
            <a:xfrm rot="19717453">
              <a:off x="4987925" y="2513013"/>
              <a:ext cx="2105025" cy="354012"/>
            </a:xfrm>
            <a:prstGeom prst="rect">
              <a:avLst/>
            </a:prstGeom>
            <a:solidFill>
              <a:srgbClr val="FFFF00"/>
            </a:solidFill>
            <a:ln w="28575">
              <a:noFill/>
              <a:miter lim="800000"/>
              <a:headEnd/>
              <a:tailEnd/>
            </a:ln>
          </p:spPr>
          <p:txBody>
            <a:bodyPr wrap="none" anchor="ctr"/>
            <a:lstStyle/>
            <a:p>
              <a:pPr eaLnBrk="0" hangingPunct="0"/>
              <a:endParaRPr lang="en-US">
                <a:solidFill>
                  <a:srgbClr val="FFFFFF"/>
                </a:solidFill>
              </a:endParaRPr>
            </a:p>
          </p:txBody>
        </p:sp>
        <p:sp>
          <p:nvSpPr>
            <p:cNvPr id="20486" name="Text Box 11"/>
            <p:cNvSpPr txBox="1">
              <a:spLocks noChangeArrowheads="1"/>
            </p:cNvSpPr>
            <p:nvPr/>
          </p:nvSpPr>
          <p:spPr bwMode="auto">
            <a:xfrm rot="19611180">
              <a:off x="4760913" y="2576513"/>
              <a:ext cx="2216150" cy="457200"/>
            </a:xfrm>
            <a:prstGeom prst="rect">
              <a:avLst/>
            </a:prstGeom>
            <a:noFill/>
            <a:ln w="28575">
              <a:noFill/>
              <a:miter lim="800000"/>
              <a:headEnd/>
              <a:tailEnd/>
            </a:ln>
          </p:spPr>
          <p:txBody>
            <a:bodyPr wrap="none">
              <a:spAutoFit/>
            </a:bodyPr>
            <a:lstStyle/>
            <a:p>
              <a:pPr algn="ctr" eaLnBrk="0" hangingPunct="0"/>
              <a:r>
                <a:rPr lang="en-US" sz="2400" b="1" i="1">
                  <a:solidFill>
                    <a:srgbClr val="FF0000"/>
                  </a:solidFill>
                </a:rPr>
                <a:t>JLab Upgrade</a:t>
              </a:r>
            </a:p>
          </p:txBody>
        </p:sp>
        <p:pic>
          <p:nvPicPr>
            <p:cNvPr id="20487" name="Picture 12" descr="dvcs_11gev"/>
            <p:cNvPicPr>
              <a:picLocks noChangeAspect="1" noChangeArrowheads="1"/>
            </p:cNvPicPr>
            <p:nvPr/>
          </p:nvPicPr>
          <p:blipFill>
            <a:blip r:embed="rId4" cstate="print"/>
            <a:srcRect t="15898" r="3615"/>
            <a:stretch>
              <a:fillRect/>
            </a:stretch>
          </p:blipFill>
          <p:spPr bwMode="auto">
            <a:xfrm>
              <a:off x="977900" y="1176338"/>
              <a:ext cx="6934200" cy="4991100"/>
            </a:xfrm>
            <a:prstGeom prst="rect">
              <a:avLst/>
            </a:prstGeom>
            <a:noFill/>
            <a:ln w="9525">
              <a:noFill/>
              <a:miter lim="800000"/>
              <a:headEnd/>
              <a:tailEnd/>
            </a:ln>
          </p:spPr>
        </p:pic>
        <p:sp>
          <p:nvSpPr>
            <p:cNvPr id="20488" name="Rectangle 13"/>
            <p:cNvSpPr>
              <a:spLocks noChangeArrowheads="1"/>
            </p:cNvSpPr>
            <p:nvPr/>
          </p:nvSpPr>
          <p:spPr bwMode="auto">
            <a:xfrm>
              <a:off x="1892300" y="1612900"/>
              <a:ext cx="5105400" cy="3805238"/>
            </a:xfrm>
            <a:prstGeom prst="rect">
              <a:avLst/>
            </a:prstGeom>
            <a:solidFill>
              <a:schemeClr val="bg1"/>
            </a:solidFill>
            <a:ln w="9525">
              <a:noFill/>
              <a:miter lim="800000"/>
              <a:headEnd/>
              <a:tailEnd/>
            </a:ln>
          </p:spPr>
          <p:txBody>
            <a:bodyPr wrap="none" anchor="ctr"/>
            <a:lstStyle/>
            <a:p>
              <a:pPr algn="ctr"/>
              <a:r>
                <a:rPr lang="en-US" b="1">
                  <a:solidFill>
                    <a:srgbClr val="FFFFFF"/>
                  </a:solidFill>
                  <a:latin typeface="Times New Roman" pitchFamily="18" charset="0"/>
                </a:rPr>
                <a:t>11 GeV</a:t>
              </a:r>
            </a:p>
          </p:txBody>
        </p:sp>
        <p:sp>
          <p:nvSpPr>
            <p:cNvPr id="20489" name="Freeform 14"/>
            <p:cNvSpPr>
              <a:spLocks/>
            </p:cNvSpPr>
            <p:nvPr/>
          </p:nvSpPr>
          <p:spPr bwMode="auto">
            <a:xfrm>
              <a:off x="2065337" y="1296988"/>
              <a:ext cx="5534025" cy="3903662"/>
            </a:xfrm>
            <a:custGeom>
              <a:avLst/>
              <a:gdLst>
                <a:gd name="T0" fmla="*/ 136 w 3600"/>
                <a:gd name="T1" fmla="*/ 2328 h 2408"/>
                <a:gd name="T2" fmla="*/ 616 w 3600"/>
                <a:gd name="T3" fmla="*/ 1800 h 2408"/>
                <a:gd name="T4" fmla="*/ 1192 w 3600"/>
                <a:gd name="T5" fmla="*/ 1320 h 2408"/>
                <a:gd name="T6" fmla="*/ 2296 w 3600"/>
                <a:gd name="T7" fmla="*/ 504 h 2408"/>
                <a:gd name="T8" fmla="*/ 2920 w 3600"/>
                <a:gd name="T9" fmla="*/ 120 h 2408"/>
                <a:gd name="T10" fmla="*/ 3208 w 3600"/>
                <a:gd name="T11" fmla="*/ 24 h 2408"/>
                <a:gd name="T12" fmla="*/ 3400 w 3600"/>
                <a:gd name="T13" fmla="*/ 24 h 2408"/>
                <a:gd name="T14" fmla="*/ 3544 w 3600"/>
                <a:gd name="T15" fmla="*/ 168 h 2408"/>
                <a:gd name="T16" fmla="*/ 3592 w 3600"/>
                <a:gd name="T17" fmla="*/ 312 h 2408"/>
                <a:gd name="T18" fmla="*/ 3592 w 3600"/>
                <a:gd name="T19" fmla="*/ 456 h 2408"/>
                <a:gd name="T20" fmla="*/ 3592 w 3600"/>
                <a:gd name="T21" fmla="*/ 552 h 2408"/>
                <a:gd name="T22" fmla="*/ 3544 w 3600"/>
                <a:gd name="T23" fmla="*/ 696 h 2408"/>
                <a:gd name="T24" fmla="*/ 3448 w 3600"/>
                <a:gd name="T25" fmla="*/ 840 h 2408"/>
                <a:gd name="T26" fmla="*/ 3112 w 3600"/>
                <a:gd name="T27" fmla="*/ 1272 h 2408"/>
                <a:gd name="T28" fmla="*/ 2392 w 3600"/>
                <a:gd name="T29" fmla="*/ 1800 h 2408"/>
                <a:gd name="T30" fmla="*/ 1432 w 3600"/>
                <a:gd name="T31" fmla="*/ 2280 h 2408"/>
                <a:gd name="T32" fmla="*/ 136 w 3600"/>
                <a:gd name="T33" fmla="*/ 2328 h 240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600"/>
                <a:gd name="T52" fmla="*/ 0 h 2408"/>
                <a:gd name="T53" fmla="*/ 3600 w 3600"/>
                <a:gd name="T54" fmla="*/ 2408 h 240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600" h="2408">
                  <a:moveTo>
                    <a:pt x="136" y="2328"/>
                  </a:moveTo>
                  <a:cubicBezTo>
                    <a:pt x="0" y="2248"/>
                    <a:pt x="440" y="1968"/>
                    <a:pt x="616" y="1800"/>
                  </a:cubicBezTo>
                  <a:cubicBezTo>
                    <a:pt x="792" y="1632"/>
                    <a:pt x="912" y="1536"/>
                    <a:pt x="1192" y="1320"/>
                  </a:cubicBezTo>
                  <a:cubicBezTo>
                    <a:pt x="1472" y="1104"/>
                    <a:pt x="2008" y="704"/>
                    <a:pt x="2296" y="504"/>
                  </a:cubicBezTo>
                  <a:cubicBezTo>
                    <a:pt x="2584" y="304"/>
                    <a:pt x="2768" y="200"/>
                    <a:pt x="2920" y="120"/>
                  </a:cubicBezTo>
                  <a:cubicBezTo>
                    <a:pt x="3072" y="40"/>
                    <a:pt x="3128" y="40"/>
                    <a:pt x="3208" y="24"/>
                  </a:cubicBezTo>
                  <a:cubicBezTo>
                    <a:pt x="3288" y="8"/>
                    <a:pt x="3344" y="0"/>
                    <a:pt x="3400" y="24"/>
                  </a:cubicBezTo>
                  <a:cubicBezTo>
                    <a:pt x="3456" y="48"/>
                    <a:pt x="3512" y="120"/>
                    <a:pt x="3544" y="168"/>
                  </a:cubicBezTo>
                  <a:cubicBezTo>
                    <a:pt x="3576" y="216"/>
                    <a:pt x="3584" y="264"/>
                    <a:pt x="3592" y="312"/>
                  </a:cubicBezTo>
                  <a:cubicBezTo>
                    <a:pt x="3600" y="360"/>
                    <a:pt x="3592" y="416"/>
                    <a:pt x="3592" y="456"/>
                  </a:cubicBezTo>
                  <a:cubicBezTo>
                    <a:pt x="3592" y="496"/>
                    <a:pt x="3600" y="512"/>
                    <a:pt x="3592" y="552"/>
                  </a:cubicBezTo>
                  <a:cubicBezTo>
                    <a:pt x="3584" y="592"/>
                    <a:pt x="3568" y="648"/>
                    <a:pt x="3544" y="696"/>
                  </a:cubicBezTo>
                  <a:cubicBezTo>
                    <a:pt x="3520" y="744"/>
                    <a:pt x="3520" y="744"/>
                    <a:pt x="3448" y="840"/>
                  </a:cubicBezTo>
                  <a:cubicBezTo>
                    <a:pt x="3376" y="936"/>
                    <a:pt x="3288" y="1112"/>
                    <a:pt x="3112" y="1272"/>
                  </a:cubicBezTo>
                  <a:cubicBezTo>
                    <a:pt x="2936" y="1432"/>
                    <a:pt x="2672" y="1632"/>
                    <a:pt x="2392" y="1800"/>
                  </a:cubicBezTo>
                  <a:cubicBezTo>
                    <a:pt x="2112" y="1968"/>
                    <a:pt x="1808" y="2192"/>
                    <a:pt x="1432" y="2280"/>
                  </a:cubicBezTo>
                  <a:cubicBezTo>
                    <a:pt x="1056" y="2368"/>
                    <a:pt x="272" y="2408"/>
                    <a:pt x="136" y="2328"/>
                  </a:cubicBezTo>
                  <a:close/>
                </a:path>
              </a:pathLst>
            </a:custGeom>
            <a:solidFill>
              <a:srgbClr val="FFFF00"/>
            </a:solidFill>
            <a:ln w="28575">
              <a:solidFill>
                <a:srgbClr val="000000"/>
              </a:solidFill>
              <a:prstDash val="sysDot"/>
              <a:round/>
              <a:headEnd/>
              <a:tailEnd/>
            </a:ln>
          </p:spPr>
          <p:txBody>
            <a:bodyPr/>
            <a:lstStyle/>
            <a:p>
              <a:pPr eaLnBrk="0" hangingPunct="0"/>
              <a:endParaRPr lang="en-US">
                <a:solidFill>
                  <a:srgbClr val="FFFFFF"/>
                </a:solidFill>
              </a:endParaRPr>
            </a:p>
          </p:txBody>
        </p:sp>
        <p:sp>
          <p:nvSpPr>
            <p:cNvPr id="20490" name="Line 15"/>
            <p:cNvSpPr>
              <a:spLocks noChangeShapeType="1"/>
            </p:cNvSpPr>
            <p:nvPr/>
          </p:nvSpPr>
          <p:spPr bwMode="auto">
            <a:xfrm>
              <a:off x="1847850" y="1296988"/>
              <a:ext cx="1588" cy="3892550"/>
            </a:xfrm>
            <a:prstGeom prst="line">
              <a:avLst/>
            </a:prstGeom>
            <a:noFill/>
            <a:ln w="57150">
              <a:solidFill>
                <a:srgbClr val="6699FF"/>
              </a:solidFill>
              <a:round/>
              <a:headEnd/>
              <a:tailEnd/>
            </a:ln>
          </p:spPr>
          <p:txBody>
            <a:bodyPr/>
            <a:lstStyle/>
            <a:p>
              <a:endParaRPr lang="en-US"/>
            </a:p>
          </p:txBody>
        </p:sp>
        <p:sp>
          <p:nvSpPr>
            <p:cNvPr id="20491" name="Text Box 16"/>
            <p:cNvSpPr txBox="1">
              <a:spLocks noChangeArrowheads="1"/>
            </p:cNvSpPr>
            <p:nvPr/>
          </p:nvSpPr>
          <p:spPr bwMode="auto">
            <a:xfrm>
              <a:off x="2163763" y="1292225"/>
              <a:ext cx="1328737" cy="396875"/>
            </a:xfrm>
            <a:prstGeom prst="rect">
              <a:avLst/>
            </a:prstGeom>
            <a:noFill/>
            <a:ln w="19050">
              <a:noFill/>
              <a:miter lim="800000"/>
              <a:headEnd/>
              <a:tailEnd/>
            </a:ln>
          </p:spPr>
          <p:txBody>
            <a:bodyPr wrap="none">
              <a:spAutoFit/>
            </a:bodyPr>
            <a:lstStyle/>
            <a:p>
              <a:pPr algn="ctr"/>
              <a:r>
                <a:rPr lang="en-US" sz="2000" b="1" i="1">
                  <a:solidFill>
                    <a:srgbClr val="0000CC"/>
                  </a:solidFill>
                </a:rPr>
                <a:t>H1, ZEUS</a:t>
              </a:r>
            </a:p>
          </p:txBody>
        </p:sp>
        <p:sp>
          <p:nvSpPr>
            <p:cNvPr id="20492" name="Line 17"/>
            <p:cNvSpPr>
              <a:spLocks noChangeShapeType="1"/>
            </p:cNvSpPr>
            <p:nvPr/>
          </p:nvSpPr>
          <p:spPr bwMode="auto">
            <a:xfrm flipH="1">
              <a:off x="2009775" y="1466850"/>
              <a:ext cx="142875" cy="141288"/>
            </a:xfrm>
            <a:prstGeom prst="line">
              <a:avLst/>
            </a:prstGeom>
            <a:noFill/>
            <a:ln w="38100">
              <a:noFill/>
              <a:round/>
              <a:headEnd/>
              <a:tailEnd type="triangle" w="med" len="med"/>
            </a:ln>
          </p:spPr>
          <p:txBody>
            <a:bodyPr/>
            <a:lstStyle/>
            <a:p>
              <a:endParaRPr lang="en-US"/>
            </a:p>
          </p:txBody>
        </p:sp>
        <p:sp>
          <p:nvSpPr>
            <p:cNvPr id="20493" name="Line 18"/>
            <p:cNvSpPr>
              <a:spLocks noChangeShapeType="1"/>
            </p:cNvSpPr>
            <p:nvPr/>
          </p:nvSpPr>
          <p:spPr bwMode="auto">
            <a:xfrm flipH="1">
              <a:off x="1878013" y="1543050"/>
              <a:ext cx="347662" cy="141288"/>
            </a:xfrm>
            <a:prstGeom prst="line">
              <a:avLst/>
            </a:prstGeom>
            <a:noFill/>
            <a:ln w="28575">
              <a:solidFill>
                <a:srgbClr val="6699FF"/>
              </a:solidFill>
              <a:round/>
              <a:headEnd/>
              <a:tailEnd type="triangle" w="med" len="med"/>
            </a:ln>
          </p:spPr>
          <p:txBody>
            <a:bodyPr/>
            <a:lstStyle/>
            <a:p>
              <a:endParaRPr lang="en-US"/>
            </a:p>
          </p:txBody>
        </p:sp>
        <p:sp>
          <p:nvSpPr>
            <p:cNvPr id="20494" name="Freeform 19"/>
            <p:cNvSpPr>
              <a:spLocks/>
            </p:cNvSpPr>
            <p:nvPr/>
          </p:nvSpPr>
          <p:spPr bwMode="auto">
            <a:xfrm>
              <a:off x="1930400" y="1079500"/>
              <a:ext cx="142875" cy="4033838"/>
            </a:xfrm>
            <a:custGeom>
              <a:avLst/>
              <a:gdLst>
                <a:gd name="T0" fmla="*/ 0 w 168"/>
                <a:gd name="T1" fmla="*/ 3016 h 3016"/>
                <a:gd name="T2" fmla="*/ 144 w 168"/>
                <a:gd name="T3" fmla="*/ 424 h 3016"/>
                <a:gd name="T4" fmla="*/ 144 w 168"/>
                <a:gd name="T5" fmla="*/ 472 h 3016"/>
                <a:gd name="T6" fmla="*/ 0 60000 65536"/>
                <a:gd name="T7" fmla="*/ 0 60000 65536"/>
                <a:gd name="T8" fmla="*/ 0 60000 65536"/>
                <a:gd name="T9" fmla="*/ 0 w 168"/>
                <a:gd name="T10" fmla="*/ 0 h 3016"/>
                <a:gd name="T11" fmla="*/ 168 w 168"/>
                <a:gd name="T12" fmla="*/ 3016 h 3016"/>
              </a:gdLst>
              <a:ahLst/>
              <a:cxnLst>
                <a:cxn ang="T6">
                  <a:pos x="T0" y="T1"/>
                </a:cxn>
                <a:cxn ang="T7">
                  <a:pos x="T2" y="T3"/>
                </a:cxn>
                <a:cxn ang="T8">
                  <a:pos x="T4" y="T5"/>
                </a:cxn>
              </a:cxnLst>
              <a:rect l="T9" t="T10" r="T11" b="T12"/>
              <a:pathLst>
                <a:path w="168" h="3016">
                  <a:moveTo>
                    <a:pt x="0" y="3016"/>
                  </a:moveTo>
                  <a:cubicBezTo>
                    <a:pt x="60" y="1932"/>
                    <a:pt x="120" y="848"/>
                    <a:pt x="144" y="424"/>
                  </a:cubicBezTo>
                  <a:cubicBezTo>
                    <a:pt x="168" y="0"/>
                    <a:pt x="156" y="236"/>
                    <a:pt x="144" y="472"/>
                  </a:cubicBezTo>
                </a:path>
              </a:pathLst>
            </a:custGeom>
            <a:noFill/>
            <a:ln w="28575">
              <a:solidFill>
                <a:srgbClr val="FF0000"/>
              </a:solidFill>
              <a:prstDash val="sysDot"/>
              <a:round/>
              <a:headEnd/>
              <a:tailEnd/>
            </a:ln>
          </p:spPr>
          <p:txBody>
            <a:bodyPr/>
            <a:lstStyle/>
            <a:p>
              <a:pPr eaLnBrk="0" hangingPunct="0"/>
              <a:endParaRPr lang="en-US">
                <a:solidFill>
                  <a:srgbClr val="FFFFFF"/>
                </a:solidFill>
              </a:endParaRPr>
            </a:p>
          </p:txBody>
        </p:sp>
        <p:sp>
          <p:nvSpPr>
            <p:cNvPr id="20495" name="Freeform 20"/>
            <p:cNvSpPr>
              <a:spLocks/>
            </p:cNvSpPr>
            <p:nvPr/>
          </p:nvSpPr>
          <p:spPr bwMode="auto">
            <a:xfrm>
              <a:off x="1966913" y="1363663"/>
              <a:ext cx="2208212" cy="3749675"/>
            </a:xfrm>
            <a:custGeom>
              <a:avLst/>
              <a:gdLst>
                <a:gd name="T0" fmla="*/ 1488 w 1488"/>
                <a:gd name="T1" fmla="*/ 0 h 2544"/>
                <a:gd name="T2" fmla="*/ 1200 w 1488"/>
                <a:gd name="T3" fmla="*/ 336 h 2544"/>
                <a:gd name="T4" fmla="*/ 720 w 1488"/>
                <a:gd name="T5" fmla="*/ 1056 h 2544"/>
                <a:gd name="T6" fmla="*/ 336 w 1488"/>
                <a:gd name="T7" fmla="*/ 1680 h 2544"/>
                <a:gd name="T8" fmla="*/ 96 w 1488"/>
                <a:gd name="T9" fmla="*/ 2208 h 2544"/>
                <a:gd name="T10" fmla="*/ 0 w 1488"/>
                <a:gd name="T11" fmla="*/ 2544 h 2544"/>
                <a:gd name="T12" fmla="*/ 0 60000 65536"/>
                <a:gd name="T13" fmla="*/ 0 60000 65536"/>
                <a:gd name="T14" fmla="*/ 0 60000 65536"/>
                <a:gd name="T15" fmla="*/ 0 60000 65536"/>
                <a:gd name="T16" fmla="*/ 0 60000 65536"/>
                <a:gd name="T17" fmla="*/ 0 60000 65536"/>
                <a:gd name="T18" fmla="*/ 0 w 1488"/>
                <a:gd name="T19" fmla="*/ 0 h 2544"/>
                <a:gd name="T20" fmla="*/ 1488 w 1488"/>
                <a:gd name="T21" fmla="*/ 2544 h 2544"/>
              </a:gdLst>
              <a:ahLst/>
              <a:cxnLst>
                <a:cxn ang="T12">
                  <a:pos x="T0" y="T1"/>
                </a:cxn>
                <a:cxn ang="T13">
                  <a:pos x="T2" y="T3"/>
                </a:cxn>
                <a:cxn ang="T14">
                  <a:pos x="T4" y="T5"/>
                </a:cxn>
                <a:cxn ang="T15">
                  <a:pos x="T6" y="T7"/>
                </a:cxn>
                <a:cxn ang="T16">
                  <a:pos x="T8" y="T9"/>
                </a:cxn>
                <a:cxn ang="T17">
                  <a:pos x="T10" y="T11"/>
                </a:cxn>
              </a:cxnLst>
              <a:rect l="T18" t="T19" r="T20" b="T21"/>
              <a:pathLst>
                <a:path w="1488" h="2544">
                  <a:moveTo>
                    <a:pt x="1488" y="0"/>
                  </a:moveTo>
                  <a:cubicBezTo>
                    <a:pt x="1408" y="80"/>
                    <a:pt x="1328" y="160"/>
                    <a:pt x="1200" y="336"/>
                  </a:cubicBezTo>
                  <a:cubicBezTo>
                    <a:pt x="1072" y="512"/>
                    <a:pt x="864" y="832"/>
                    <a:pt x="720" y="1056"/>
                  </a:cubicBezTo>
                  <a:cubicBezTo>
                    <a:pt x="576" y="1280"/>
                    <a:pt x="440" y="1488"/>
                    <a:pt x="336" y="1680"/>
                  </a:cubicBezTo>
                  <a:cubicBezTo>
                    <a:pt x="232" y="1872"/>
                    <a:pt x="152" y="2064"/>
                    <a:pt x="96" y="2208"/>
                  </a:cubicBezTo>
                  <a:cubicBezTo>
                    <a:pt x="40" y="2352"/>
                    <a:pt x="20" y="2448"/>
                    <a:pt x="0" y="2544"/>
                  </a:cubicBezTo>
                </a:path>
              </a:pathLst>
            </a:custGeom>
            <a:noFill/>
            <a:ln w="28575">
              <a:solidFill>
                <a:schemeClr val="accent2"/>
              </a:solidFill>
              <a:prstDash val="sysDot"/>
              <a:round/>
              <a:headEnd/>
              <a:tailEnd/>
            </a:ln>
          </p:spPr>
          <p:txBody>
            <a:bodyPr/>
            <a:lstStyle/>
            <a:p>
              <a:pPr eaLnBrk="0" hangingPunct="0"/>
              <a:endParaRPr lang="en-US">
                <a:solidFill>
                  <a:srgbClr val="FFFFFF"/>
                </a:solidFill>
              </a:endParaRPr>
            </a:p>
          </p:txBody>
        </p:sp>
        <p:sp>
          <p:nvSpPr>
            <p:cNvPr id="20496" name="Text Box 21"/>
            <p:cNvSpPr txBox="1">
              <a:spLocks noChangeArrowheads="1"/>
            </p:cNvSpPr>
            <p:nvPr/>
          </p:nvSpPr>
          <p:spPr bwMode="auto">
            <a:xfrm rot="19321247">
              <a:off x="4635500" y="2832100"/>
              <a:ext cx="2393950" cy="457200"/>
            </a:xfrm>
            <a:prstGeom prst="rect">
              <a:avLst/>
            </a:prstGeom>
            <a:noFill/>
            <a:ln w="9525">
              <a:noFill/>
              <a:miter lim="800000"/>
              <a:headEnd/>
              <a:tailEnd/>
            </a:ln>
          </p:spPr>
          <p:txBody>
            <a:bodyPr wrap="none">
              <a:spAutoFit/>
            </a:bodyPr>
            <a:lstStyle/>
            <a:p>
              <a:r>
                <a:rPr lang="en-US" sz="2400" b="1" i="1">
                  <a:solidFill>
                    <a:srgbClr val="000000"/>
                  </a:solidFill>
                </a:rPr>
                <a:t>JLab @ 12 GeV</a:t>
              </a:r>
            </a:p>
          </p:txBody>
        </p:sp>
        <p:sp>
          <p:nvSpPr>
            <p:cNvPr id="20497" name="Text Box 22"/>
            <p:cNvSpPr txBox="1">
              <a:spLocks noChangeArrowheads="1"/>
            </p:cNvSpPr>
            <p:nvPr/>
          </p:nvSpPr>
          <p:spPr bwMode="auto">
            <a:xfrm rot="19423185">
              <a:off x="4876800" y="1881188"/>
              <a:ext cx="958850" cy="366712"/>
            </a:xfrm>
            <a:prstGeom prst="rect">
              <a:avLst/>
            </a:prstGeom>
            <a:noFill/>
            <a:ln w="9525">
              <a:noFill/>
              <a:miter lim="800000"/>
              <a:headEnd/>
              <a:tailEnd/>
            </a:ln>
          </p:spPr>
          <p:txBody>
            <a:bodyPr wrap="none">
              <a:spAutoFit/>
            </a:bodyPr>
            <a:lstStyle/>
            <a:p>
              <a:r>
                <a:rPr lang="en-US" dirty="0">
                  <a:solidFill>
                    <a:srgbClr val="0070C0"/>
                  </a:solidFill>
                </a:rPr>
                <a:t>11 GeV</a:t>
              </a:r>
            </a:p>
          </p:txBody>
        </p:sp>
        <p:sp>
          <p:nvSpPr>
            <p:cNvPr id="20498" name="Text Box 23"/>
            <p:cNvSpPr txBox="1">
              <a:spLocks noChangeArrowheads="1"/>
            </p:cNvSpPr>
            <p:nvPr/>
          </p:nvSpPr>
          <p:spPr bwMode="auto">
            <a:xfrm rot="18531087">
              <a:off x="3471069" y="1572419"/>
              <a:ext cx="958850" cy="366712"/>
            </a:xfrm>
            <a:prstGeom prst="rect">
              <a:avLst/>
            </a:prstGeom>
            <a:noFill/>
            <a:ln w="9525">
              <a:noFill/>
              <a:miter lim="800000"/>
              <a:headEnd/>
              <a:tailEnd/>
            </a:ln>
          </p:spPr>
          <p:txBody>
            <a:bodyPr wrap="none">
              <a:spAutoFit/>
            </a:bodyPr>
            <a:lstStyle/>
            <a:p>
              <a:r>
                <a:rPr lang="en-US">
                  <a:solidFill>
                    <a:srgbClr val="66CCFF"/>
                  </a:solidFill>
                </a:rPr>
                <a:t>27 GeV</a:t>
              </a:r>
            </a:p>
          </p:txBody>
        </p:sp>
        <p:sp>
          <p:nvSpPr>
            <p:cNvPr id="20499" name="Text Box 24"/>
            <p:cNvSpPr txBox="1">
              <a:spLocks noChangeArrowheads="1"/>
            </p:cNvSpPr>
            <p:nvPr/>
          </p:nvSpPr>
          <p:spPr bwMode="auto">
            <a:xfrm rot="16762891">
              <a:off x="1750219" y="2029619"/>
              <a:ext cx="1085850" cy="366712"/>
            </a:xfrm>
            <a:prstGeom prst="rect">
              <a:avLst/>
            </a:prstGeom>
            <a:noFill/>
            <a:ln w="9525">
              <a:noFill/>
              <a:miter lim="800000"/>
              <a:headEnd/>
              <a:tailEnd/>
            </a:ln>
          </p:spPr>
          <p:txBody>
            <a:bodyPr wrap="none">
              <a:spAutoFit/>
            </a:bodyPr>
            <a:lstStyle/>
            <a:p>
              <a:r>
                <a:rPr lang="en-US">
                  <a:solidFill>
                    <a:srgbClr val="FF0000"/>
                  </a:solidFill>
                </a:rPr>
                <a:t>200 GeV</a:t>
              </a:r>
            </a:p>
          </p:txBody>
        </p:sp>
        <p:sp>
          <p:nvSpPr>
            <p:cNvPr id="20500" name="Text Box 25"/>
            <p:cNvSpPr txBox="1">
              <a:spLocks noChangeArrowheads="1"/>
            </p:cNvSpPr>
            <p:nvPr/>
          </p:nvSpPr>
          <p:spPr bwMode="auto">
            <a:xfrm rot="19111788">
              <a:off x="6146800" y="3455988"/>
              <a:ext cx="1308100" cy="366712"/>
            </a:xfrm>
            <a:prstGeom prst="rect">
              <a:avLst/>
            </a:prstGeom>
            <a:noFill/>
            <a:ln w="9525">
              <a:noFill/>
              <a:miter lim="800000"/>
              <a:headEnd/>
              <a:tailEnd/>
            </a:ln>
          </p:spPr>
          <p:txBody>
            <a:bodyPr wrap="none">
              <a:spAutoFit/>
            </a:bodyPr>
            <a:lstStyle/>
            <a:p>
              <a:r>
                <a:rPr lang="en-US">
                  <a:solidFill>
                    <a:srgbClr val="0070C0"/>
                  </a:solidFill>
                </a:rPr>
                <a:t>W = 2 GeV</a:t>
              </a:r>
            </a:p>
          </p:txBody>
        </p:sp>
        <p:sp>
          <p:nvSpPr>
            <p:cNvPr id="20502" name="Text Box 29"/>
            <p:cNvSpPr txBox="1">
              <a:spLocks noChangeArrowheads="1"/>
            </p:cNvSpPr>
            <p:nvPr/>
          </p:nvSpPr>
          <p:spPr bwMode="auto">
            <a:xfrm>
              <a:off x="7097713" y="5616575"/>
              <a:ext cx="501650" cy="366713"/>
            </a:xfrm>
            <a:prstGeom prst="rect">
              <a:avLst/>
            </a:prstGeom>
            <a:noFill/>
            <a:ln w="9525">
              <a:noFill/>
              <a:miter lim="800000"/>
              <a:headEnd/>
              <a:tailEnd/>
            </a:ln>
          </p:spPr>
          <p:txBody>
            <a:bodyPr wrap="none">
              <a:spAutoFit/>
            </a:bodyPr>
            <a:lstStyle/>
            <a:p>
              <a:r>
                <a:rPr lang="en-US">
                  <a:solidFill>
                    <a:srgbClr val="FFFFFF"/>
                  </a:solidFill>
                </a:rPr>
                <a:t>0.7</a:t>
              </a:r>
            </a:p>
          </p:txBody>
        </p:sp>
        <p:sp>
          <p:nvSpPr>
            <p:cNvPr id="20503" name="Line 30"/>
            <p:cNvSpPr>
              <a:spLocks noChangeShapeType="1"/>
            </p:cNvSpPr>
            <p:nvPr/>
          </p:nvSpPr>
          <p:spPr bwMode="auto">
            <a:xfrm flipV="1">
              <a:off x="4175125" y="2146300"/>
              <a:ext cx="1588" cy="3043238"/>
            </a:xfrm>
            <a:prstGeom prst="line">
              <a:avLst/>
            </a:prstGeom>
            <a:noFill/>
            <a:ln w="28575">
              <a:solidFill>
                <a:srgbClr val="003399"/>
              </a:solidFill>
              <a:prstDash val="dash"/>
              <a:round/>
              <a:headEnd/>
              <a:tailEnd/>
            </a:ln>
          </p:spPr>
          <p:txBody>
            <a:bodyPr/>
            <a:lstStyle/>
            <a:p>
              <a:endParaRPr lang="en-US"/>
            </a:p>
          </p:txBody>
        </p:sp>
        <p:sp>
          <p:nvSpPr>
            <p:cNvPr id="20504" name="Text Box 31"/>
            <p:cNvSpPr txBox="1">
              <a:spLocks noChangeArrowheads="1"/>
            </p:cNvSpPr>
            <p:nvPr/>
          </p:nvSpPr>
          <p:spPr bwMode="auto">
            <a:xfrm>
              <a:off x="2425700" y="3806825"/>
              <a:ext cx="1273175" cy="396875"/>
            </a:xfrm>
            <a:prstGeom prst="rect">
              <a:avLst/>
            </a:prstGeom>
            <a:noFill/>
            <a:ln w="9525">
              <a:noFill/>
              <a:miter lim="800000"/>
              <a:headEnd/>
              <a:tailEnd/>
            </a:ln>
          </p:spPr>
          <p:txBody>
            <a:bodyPr wrap="none">
              <a:spAutoFit/>
            </a:bodyPr>
            <a:lstStyle/>
            <a:p>
              <a:r>
                <a:rPr lang="en-US" sz="2000" b="1" i="1">
                  <a:solidFill>
                    <a:srgbClr val="66CCFF"/>
                  </a:solidFill>
                </a:rPr>
                <a:t>HERMES</a:t>
              </a:r>
            </a:p>
          </p:txBody>
        </p:sp>
        <p:sp>
          <p:nvSpPr>
            <p:cNvPr id="20505" name="Text Box 32"/>
            <p:cNvSpPr txBox="1">
              <a:spLocks noChangeArrowheads="1"/>
            </p:cNvSpPr>
            <p:nvPr/>
          </p:nvSpPr>
          <p:spPr bwMode="auto">
            <a:xfrm>
              <a:off x="2044700" y="3044825"/>
              <a:ext cx="1470025" cy="396875"/>
            </a:xfrm>
            <a:prstGeom prst="rect">
              <a:avLst/>
            </a:prstGeom>
            <a:noFill/>
            <a:ln w="9525">
              <a:noFill/>
              <a:miter lim="800000"/>
              <a:headEnd/>
              <a:tailEnd/>
            </a:ln>
          </p:spPr>
          <p:txBody>
            <a:bodyPr wrap="none">
              <a:spAutoFit/>
            </a:bodyPr>
            <a:lstStyle/>
            <a:p>
              <a:r>
                <a:rPr lang="en-US" sz="2000" b="1" i="1">
                  <a:solidFill>
                    <a:srgbClr val="FF0000"/>
                  </a:solidFill>
                </a:rPr>
                <a:t>COMPASS</a:t>
              </a:r>
            </a:p>
          </p:txBody>
        </p:sp>
        <p:sp>
          <p:nvSpPr>
            <p:cNvPr id="20506" name="Line 33"/>
            <p:cNvSpPr>
              <a:spLocks noChangeShapeType="1"/>
            </p:cNvSpPr>
            <p:nvPr/>
          </p:nvSpPr>
          <p:spPr bwMode="auto">
            <a:xfrm>
              <a:off x="3568700" y="3213100"/>
              <a:ext cx="457200" cy="0"/>
            </a:xfrm>
            <a:prstGeom prst="line">
              <a:avLst/>
            </a:prstGeom>
            <a:noFill/>
            <a:ln w="28575">
              <a:solidFill>
                <a:srgbClr val="FF0000"/>
              </a:solidFill>
              <a:round/>
              <a:headEnd/>
              <a:tailEnd type="triangle" w="med" len="med"/>
            </a:ln>
          </p:spPr>
          <p:txBody>
            <a:bodyPr/>
            <a:lstStyle/>
            <a:p>
              <a:endParaRPr lang="en-US"/>
            </a:p>
          </p:txBody>
        </p:sp>
        <p:sp>
          <p:nvSpPr>
            <p:cNvPr id="20507" name="Line 34"/>
            <p:cNvSpPr>
              <a:spLocks noChangeShapeType="1"/>
            </p:cNvSpPr>
            <p:nvPr/>
          </p:nvSpPr>
          <p:spPr bwMode="auto">
            <a:xfrm>
              <a:off x="3721100" y="3975100"/>
              <a:ext cx="381000" cy="0"/>
            </a:xfrm>
            <a:prstGeom prst="line">
              <a:avLst/>
            </a:prstGeom>
            <a:noFill/>
            <a:ln w="28575">
              <a:solidFill>
                <a:schemeClr val="accent2"/>
              </a:solidFill>
              <a:round/>
              <a:headEnd/>
              <a:tailEnd type="triangle" w="med" len="med"/>
            </a:ln>
          </p:spPr>
          <p:txBody>
            <a:bodyPr/>
            <a:lstStyle/>
            <a:p>
              <a:endParaRPr lang="en-US"/>
            </a:p>
          </p:txBody>
        </p:sp>
        <p:sp>
          <p:nvSpPr>
            <p:cNvPr id="33" name="Rectangle 32"/>
            <p:cNvSpPr/>
            <p:nvPr/>
          </p:nvSpPr>
          <p:spPr bwMode="auto">
            <a:xfrm>
              <a:off x="7270750" y="2778527"/>
              <a:ext cx="141604" cy="2838048"/>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smtClean="0">
                <a:ln>
                  <a:noFill/>
                </a:ln>
                <a:solidFill>
                  <a:schemeClr val="tx1"/>
                </a:solidFill>
                <a:effectLst/>
                <a:latin typeface="Times New Roman" pitchFamily="18" charset="0"/>
              </a:endParaRPr>
            </a:p>
          </p:txBody>
        </p:sp>
        <p:cxnSp>
          <p:nvCxnSpPr>
            <p:cNvPr id="36" name="Straight Connector 35"/>
            <p:cNvCxnSpPr/>
            <p:nvPr/>
          </p:nvCxnSpPr>
          <p:spPr bwMode="auto">
            <a:xfrm>
              <a:off x="1847850" y="5629275"/>
              <a:ext cx="5751513" cy="1588"/>
            </a:xfrm>
            <a:prstGeom prst="line">
              <a:avLst/>
            </a:prstGeom>
            <a:noFill/>
            <a:ln w="6350" cap="flat" cmpd="sng" algn="ctr">
              <a:solidFill>
                <a:schemeClr val="tx1">
                  <a:lumMod val="65000"/>
                  <a:lumOff val="35000"/>
                </a:schemeClr>
              </a:solidFill>
              <a:prstDash val="solid"/>
              <a:round/>
              <a:headEnd type="none" w="med" len="med"/>
              <a:tailEnd type="none" w="med" len="med"/>
            </a:ln>
            <a:effectLst/>
          </p:spPr>
        </p:cxnSp>
        <p:cxnSp>
          <p:nvCxnSpPr>
            <p:cNvPr id="37" name="Straight Connector 36"/>
            <p:cNvCxnSpPr/>
            <p:nvPr/>
          </p:nvCxnSpPr>
          <p:spPr bwMode="auto">
            <a:xfrm rot="5400000">
              <a:off x="5464572" y="3497660"/>
              <a:ext cx="4267994" cy="1588"/>
            </a:xfrm>
            <a:prstGeom prst="line">
              <a:avLst/>
            </a:prstGeom>
            <a:noFill/>
            <a:ln w="3175" cap="flat" cmpd="sng" algn="ctr">
              <a:solidFill>
                <a:schemeClr val="tx1">
                  <a:lumMod val="65000"/>
                  <a:lumOff val="35000"/>
                </a:schemeClr>
              </a:solidFill>
              <a:prstDash val="solid"/>
              <a:round/>
              <a:headEnd type="none" w="med" len="med"/>
              <a:tailEnd type="none" w="med" len="med"/>
            </a:ln>
            <a:effectLst/>
          </p:spPr>
        </p:cxnSp>
        <p:sp>
          <p:nvSpPr>
            <p:cNvPr id="40" name="TextBox 39"/>
            <p:cNvSpPr txBox="1"/>
            <p:nvPr/>
          </p:nvSpPr>
          <p:spPr>
            <a:xfrm>
              <a:off x="7085013" y="5608638"/>
              <a:ext cx="505267" cy="338554"/>
            </a:xfrm>
            <a:prstGeom prst="rect">
              <a:avLst/>
            </a:prstGeom>
            <a:noFill/>
          </p:spPr>
          <p:txBody>
            <a:bodyPr wrap="none" rtlCol="0">
              <a:spAutoFit/>
            </a:bodyPr>
            <a:lstStyle/>
            <a:p>
              <a:r>
                <a:rPr lang="en-US" sz="1600" dirty="0" smtClean="0">
                  <a:solidFill>
                    <a:schemeClr val="tx2">
                      <a:lumMod val="75000"/>
                      <a:lumOff val="25000"/>
                    </a:schemeClr>
                  </a:solidFill>
                  <a:latin typeface="Arial Rounded MT Bold"/>
                  <a:cs typeface="Arial Rounded MT Bold"/>
                </a:rPr>
                <a:t>0.7</a:t>
              </a:r>
              <a:endParaRPr lang="en-US" sz="1600" dirty="0">
                <a:solidFill>
                  <a:schemeClr val="tx2">
                    <a:lumMod val="75000"/>
                    <a:lumOff val="25000"/>
                  </a:schemeClr>
                </a:solidFill>
                <a:latin typeface="Arial Rounded MT Bold"/>
                <a:cs typeface="Arial Rounded MT Bold"/>
              </a:endParaRPr>
            </a:p>
          </p:txBody>
        </p:sp>
        <p:cxnSp>
          <p:nvCxnSpPr>
            <p:cNvPr id="41" name="Straight Connector 40"/>
            <p:cNvCxnSpPr/>
            <p:nvPr/>
          </p:nvCxnSpPr>
          <p:spPr bwMode="auto">
            <a:xfrm rot="10800000">
              <a:off x="1847853" y="1346779"/>
              <a:ext cx="5751511" cy="16885"/>
            </a:xfrm>
            <a:prstGeom prst="line">
              <a:avLst/>
            </a:prstGeom>
            <a:noFill/>
            <a:ln w="3175" cap="flat" cmpd="sng" algn="ctr">
              <a:solidFill>
                <a:schemeClr val="tx1">
                  <a:lumMod val="65000"/>
                  <a:lumOff val="35000"/>
                </a:schemeClr>
              </a:solidFill>
              <a:prstDash val="solid"/>
              <a:round/>
              <a:headEnd type="none" w="med" len="med"/>
              <a:tailEnd type="none" w="med" len="med"/>
            </a:ln>
            <a:effectLst/>
          </p:spPr>
        </p:cxnSp>
      </p:grpSp>
      <p:sp>
        <p:nvSpPr>
          <p:cNvPr id="144412" name="Text Box 28"/>
          <p:cNvSpPr txBox="1">
            <a:spLocks noChangeArrowheads="1"/>
          </p:cNvSpPr>
          <p:nvPr/>
        </p:nvSpPr>
        <p:spPr bwMode="auto">
          <a:xfrm>
            <a:off x="5745163" y="1244600"/>
            <a:ext cx="2449475" cy="584776"/>
          </a:xfrm>
          <a:prstGeom prst="rect">
            <a:avLst/>
          </a:prstGeom>
          <a:solidFill>
            <a:srgbClr val="008000"/>
          </a:solidFill>
          <a:ln w="9525">
            <a:solidFill>
              <a:srgbClr val="000000"/>
            </a:solidFill>
            <a:miter lim="800000"/>
            <a:headEnd/>
            <a:tailEnd/>
          </a:ln>
        </p:spPr>
        <p:txBody>
          <a:bodyPr wrap="none">
            <a:spAutoFit/>
          </a:bodyPr>
          <a:lstStyle/>
          <a:p>
            <a:r>
              <a:rPr lang="en-US" sz="1600" dirty="0" smtClean="0">
                <a:solidFill>
                  <a:srgbClr val="FFFFFF"/>
                </a:solidFill>
                <a:latin typeface="Calibri" pitchFamily="34" charset="0"/>
                <a:cs typeface="Calibri" pitchFamily="34" charset="0"/>
              </a:rPr>
              <a:t>Probing the </a:t>
            </a:r>
            <a:r>
              <a:rPr lang="en-US" sz="1600" dirty="0">
                <a:solidFill>
                  <a:srgbClr val="FFFFFF"/>
                </a:solidFill>
                <a:latin typeface="Calibri" pitchFamily="34" charset="0"/>
                <a:cs typeface="Calibri" pitchFamily="34" charset="0"/>
              </a:rPr>
              <a:t>high </a:t>
            </a:r>
            <a:r>
              <a:rPr lang="en-US" sz="1600" dirty="0" err="1">
                <a:solidFill>
                  <a:srgbClr val="FFFFFF"/>
                </a:solidFill>
                <a:latin typeface="Calibri" pitchFamily="34" charset="0"/>
                <a:cs typeface="Calibri" pitchFamily="34" charset="0"/>
              </a:rPr>
              <a:t>x</a:t>
            </a:r>
            <a:r>
              <a:rPr lang="en-US" sz="1600" baseline="-25000" dirty="0" err="1">
                <a:solidFill>
                  <a:srgbClr val="FFFFFF"/>
                </a:solidFill>
                <a:latin typeface="Calibri" pitchFamily="34" charset="0"/>
                <a:cs typeface="Calibri" pitchFamily="34" charset="0"/>
              </a:rPr>
              <a:t>B</a:t>
            </a:r>
            <a:r>
              <a:rPr lang="en-US" sz="1600" dirty="0">
                <a:solidFill>
                  <a:srgbClr val="FFFFFF"/>
                </a:solidFill>
                <a:latin typeface="Calibri" pitchFamily="34" charset="0"/>
                <a:cs typeface="Calibri" pitchFamily="34" charset="0"/>
              </a:rPr>
              <a:t> domain </a:t>
            </a:r>
          </a:p>
          <a:p>
            <a:r>
              <a:rPr lang="en-US" sz="1600" dirty="0">
                <a:solidFill>
                  <a:srgbClr val="FFFFFF"/>
                </a:solidFill>
                <a:latin typeface="Calibri" pitchFamily="34" charset="0"/>
                <a:cs typeface="Calibri" pitchFamily="34" charset="0"/>
              </a:rPr>
              <a:t>requires high luminosity </a:t>
            </a:r>
          </a:p>
        </p:txBody>
      </p:sp>
      <p:sp>
        <p:nvSpPr>
          <p:cNvPr id="144419" name="Text Box 35"/>
          <p:cNvSpPr txBox="1">
            <a:spLocks noChangeArrowheads="1"/>
          </p:cNvSpPr>
          <p:nvPr/>
        </p:nvSpPr>
        <p:spPr bwMode="auto">
          <a:xfrm>
            <a:off x="5732426" y="4209865"/>
            <a:ext cx="2462212" cy="835025"/>
          </a:xfrm>
          <a:prstGeom prst="rect">
            <a:avLst/>
          </a:prstGeom>
          <a:solidFill>
            <a:schemeClr val="bg1"/>
          </a:solidFill>
          <a:ln w="9525">
            <a:solidFill>
              <a:srgbClr val="000000"/>
            </a:solidFill>
            <a:miter lim="800000"/>
            <a:headEnd/>
            <a:tailEnd/>
          </a:ln>
        </p:spPr>
        <p:txBody>
          <a:bodyPr>
            <a:spAutoFit/>
          </a:bodyPr>
          <a:lstStyle/>
          <a:p>
            <a:r>
              <a:rPr lang="en-US" sz="1600">
                <a:solidFill>
                  <a:srgbClr val="000000"/>
                </a:solidFill>
                <a:latin typeface="Calibri" pitchFamily="34" charset="0"/>
                <a:cs typeface="Calibri" pitchFamily="34" charset="0"/>
              </a:rPr>
              <a:t>The 12 GeV Upgrade is well matched to  studies in the valence quark regime. </a:t>
            </a: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accel="50000" decel="50000" fill="hold" grpId="0" nodeType="clickEffect">
                                  <p:stCondLst>
                                    <p:cond delay="0"/>
                                  </p:stCondLst>
                                  <p:childTnLst>
                                    <p:set>
                                      <p:cBhvr>
                                        <p:cTn id="6" dur="1" fill="hold">
                                          <p:stCondLst>
                                            <p:cond delay="0"/>
                                          </p:stCondLst>
                                        </p:cTn>
                                        <p:tgtEl>
                                          <p:spTgt spid="144412"/>
                                        </p:tgtEl>
                                        <p:attrNameLst>
                                          <p:attrName>style.visibility</p:attrName>
                                        </p:attrNameLst>
                                      </p:cBhvr>
                                      <p:to>
                                        <p:strVal val="visible"/>
                                      </p:to>
                                    </p:set>
                                    <p:anim calcmode="lin" valueType="num">
                                      <p:cBhvr additive="base">
                                        <p:cTn id="7" dur="2000" fill="hold"/>
                                        <p:tgtEl>
                                          <p:spTgt spid="144412"/>
                                        </p:tgtEl>
                                        <p:attrNameLst>
                                          <p:attrName>ppt_x</p:attrName>
                                        </p:attrNameLst>
                                      </p:cBhvr>
                                      <p:tavLst>
                                        <p:tav tm="0">
                                          <p:val>
                                            <p:strVal val="1+#ppt_w/2"/>
                                          </p:val>
                                        </p:tav>
                                        <p:tav tm="100000">
                                          <p:val>
                                            <p:strVal val="#ppt_x"/>
                                          </p:val>
                                        </p:tav>
                                      </p:tavLst>
                                    </p:anim>
                                    <p:anim calcmode="lin" valueType="num">
                                      <p:cBhvr additive="base">
                                        <p:cTn id="8" dur="2000" fill="hold"/>
                                        <p:tgtEl>
                                          <p:spTgt spid="144412"/>
                                        </p:tgtEl>
                                        <p:attrNameLst>
                                          <p:attrName>ppt_y</p:attrName>
                                        </p:attrNameLst>
                                      </p:cBhvr>
                                      <p:tavLst>
                                        <p:tav tm="0">
                                          <p:val>
                                            <p:strVal val="#ppt_y"/>
                                          </p:val>
                                        </p:tav>
                                        <p:tav tm="100000">
                                          <p:val>
                                            <p:strVal val="#ppt_y"/>
                                          </p:val>
                                        </p:tav>
                                      </p:tavLst>
                                    </p:anim>
                                  </p:childTnLst>
                                </p:cTn>
                              </p:par>
                            </p:childTnLst>
                          </p:cTn>
                        </p:par>
                        <p:par>
                          <p:cTn id="9" fill="hold">
                            <p:stCondLst>
                              <p:cond delay="2000"/>
                            </p:stCondLst>
                            <p:childTnLst>
                              <p:par>
                                <p:cTn id="10" presetID="1" presetClass="entr" presetSubtype="0" fill="hold" grpId="0" nodeType="afterEffect">
                                  <p:stCondLst>
                                    <p:cond delay="0"/>
                                  </p:stCondLst>
                                  <p:childTnLst>
                                    <p:set>
                                      <p:cBhvr>
                                        <p:cTn id="11" dur="1" fill="hold">
                                          <p:stCondLst>
                                            <p:cond delay="0"/>
                                          </p:stCondLst>
                                        </p:cTn>
                                        <p:tgtEl>
                                          <p:spTgt spid="1444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412" grpId="0" animBg="1"/>
      <p:bldP spid="144419" grpId="0" animBg="1"/>
    </p:bld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Base equipment &amp; proposed equipment</a:t>
            </a:r>
            <a:endParaRPr lang="en-US" dirty="0"/>
          </a:p>
        </p:txBody>
      </p:sp>
      <p:pic>
        <p:nvPicPr>
          <p:cNvPr id="5" name="Picture 2"/>
          <p:cNvPicPr>
            <a:picLocks noChangeAspect="1" noChangeArrowheads="1"/>
          </p:cNvPicPr>
          <p:nvPr/>
        </p:nvPicPr>
        <p:blipFill>
          <a:blip r:embed="rId2" cstate="print"/>
          <a:srcRect l="5543"/>
          <a:stretch>
            <a:fillRect/>
          </a:stretch>
        </p:blipFill>
        <p:spPr bwMode="auto">
          <a:xfrm>
            <a:off x="2906673" y="1175437"/>
            <a:ext cx="2914053" cy="2370403"/>
          </a:xfrm>
          <a:prstGeom prst="rect">
            <a:avLst/>
          </a:prstGeom>
          <a:noFill/>
          <a:ln w="9525">
            <a:noFill/>
            <a:miter lim="800000"/>
            <a:headEnd/>
            <a:tailEnd/>
          </a:ln>
          <a:effectLst>
            <a:outerShdw blurRad="38100" dist="63500" dir="21240000">
              <a:srgbClr val="000000">
                <a:alpha val="43000"/>
              </a:srgbClr>
            </a:outerShdw>
          </a:effectLst>
        </p:spPr>
      </p:pic>
      <p:sp>
        <p:nvSpPr>
          <p:cNvPr id="33" name="TextBox 32"/>
          <p:cNvSpPr txBox="1"/>
          <p:nvPr/>
        </p:nvSpPr>
        <p:spPr>
          <a:xfrm>
            <a:off x="3116706" y="1210535"/>
            <a:ext cx="733181" cy="338554"/>
          </a:xfrm>
          <a:prstGeom prst="rect">
            <a:avLst/>
          </a:prstGeom>
          <a:solidFill>
            <a:srgbClr val="FFFFFF"/>
          </a:solidFill>
          <a:ln>
            <a:solidFill>
              <a:schemeClr val="tx1"/>
            </a:solidFill>
          </a:ln>
        </p:spPr>
        <p:txBody>
          <a:bodyPr wrap="none" rtlCol="0">
            <a:spAutoFit/>
          </a:bodyPr>
          <a:lstStyle/>
          <a:p>
            <a:r>
              <a:rPr lang="en-US" sz="1600" b="1" i="1" dirty="0" smtClean="0">
                <a:solidFill>
                  <a:srgbClr val="FF0000"/>
                </a:solidFill>
                <a:latin typeface="Calibri"/>
                <a:cs typeface="Calibri"/>
              </a:rPr>
              <a:t>SHMS</a:t>
            </a:r>
            <a:endParaRPr lang="en-US" sz="1600" b="1" i="1" dirty="0">
              <a:solidFill>
                <a:srgbClr val="FF0000"/>
              </a:solidFill>
              <a:latin typeface="Calibri"/>
              <a:cs typeface="Calibri"/>
            </a:endParaRPr>
          </a:p>
        </p:txBody>
      </p:sp>
      <p:grpSp>
        <p:nvGrpSpPr>
          <p:cNvPr id="3" name="Group 35"/>
          <p:cNvGrpSpPr/>
          <p:nvPr/>
        </p:nvGrpSpPr>
        <p:grpSpPr>
          <a:xfrm>
            <a:off x="1093206" y="4075419"/>
            <a:ext cx="3829708" cy="2304149"/>
            <a:chOff x="1006" y="4075419"/>
            <a:chExt cx="3829708" cy="2304149"/>
          </a:xfrm>
        </p:grpSpPr>
        <p:pic>
          <p:nvPicPr>
            <p:cNvPr id="7" name="Picture 3"/>
            <p:cNvPicPr>
              <a:picLocks noChangeAspect="1" noChangeArrowheads="1"/>
            </p:cNvPicPr>
            <p:nvPr/>
          </p:nvPicPr>
          <p:blipFill>
            <a:blip r:embed="rId3" cstate="print"/>
            <a:srcRect l="5313" t="17673" r="10429" b="24149"/>
            <a:stretch>
              <a:fillRect/>
            </a:stretch>
          </p:blipFill>
          <p:spPr bwMode="auto">
            <a:xfrm>
              <a:off x="1006" y="4122292"/>
              <a:ext cx="3714460" cy="2257276"/>
            </a:xfrm>
            <a:prstGeom prst="rect">
              <a:avLst/>
            </a:prstGeom>
            <a:noFill/>
            <a:ln w="12700" cap="flat">
              <a:solidFill>
                <a:srgbClr val="000000"/>
              </a:solidFill>
              <a:miter lim="800000"/>
              <a:headEnd/>
              <a:tailEnd/>
            </a:ln>
          </p:spPr>
        </p:pic>
        <p:sp>
          <p:nvSpPr>
            <p:cNvPr id="8" name="Rectangle 4"/>
            <p:cNvSpPr>
              <a:spLocks/>
            </p:cNvSpPr>
            <p:nvPr/>
          </p:nvSpPr>
          <p:spPr bwMode="auto">
            <a:xfrm>
              <a:off x="58798" y="4970632"/>
              <a:ext cx="722357" cy="452285"/>
            </a:xfrm>
            <a:prstGeom prst="rect">
              <a:avLst/>
            </a:prstGeom>
            <a:noFill/>
            <a:ln w="12700" cap="rnd">
              <a:noFill/>
              <a:round/>
              <a:headEnd type="none" w="med" len="med"/>
              <a:tailEnd type="none" w="med" len="med"/>
            </a:ln>
          </p:spPr>
          <p:txBody>
            <a:bodyPr lIns="38100" tIns="38100" rIns="38100" bIns="38100"/>
            <a:lstStyle/>
            <a:p>
              <a:r>
                <a:rPr lang="en-US" sz="1200" dirty="0">
                  <a:solidFill>
                    <a:srgbClr val="000000"/>
                  </a:solidFill>
                  <a:latin typeface="Calibri"/>
                  <a:ea typeface="Gill Sans Light" charset="0"/>
                  <a:cs typeface="Calibri"/>
                </a:rPr>
                <a:t>Scattering chamber</a:t>
              </a:r>
            </a:p>
          </p:txBody>
        </p:sp>
        <p:sp>
          <p:nvSpPr>
            <p:cNvPr id="12" name="Rectangle 8"/>
            <p:cNvSpPr>
              <a:spLocks/>
            </p:cNvSpPr>
            <p:nvPr/>
          </p:nvSpPr>
          <p:spPr bwMode="auto">
            <a:xfrm>
              <a:off x="1455475" y="4196611"/>
              <a:ext cx="819206" cy="261610"/>
            </a:xfrm>
            <a:prstGeom prst="rect">
              <a:avLst/>
            </a:prstGeom>
            <a:noFill/>
            <a:ln w="12700" cap="rnd">
              <a:noFill/>
              <a:round/>
              <a:headEnd type="none" w="med" len="med"/>
              <a:tailEnd type="none" w="med" len="med"/>
            </a:ln>
          </p:spPr>
          <p:txBody>
            <a:bodyPr wrap="square" lIns="38100" tIns="38100" rIns="38100" bIns="38100">
              <a:spAutoFit/>
            </a:bodyPr>
            <a:lstStyle/>
            <a:p>
              <a:r>
                <a:rPr lang="en-US" sz="1200" dirty="0" smtClean="0">
                  <a:solidFill>
                    <a:srgbClr val="000000"/>
                  </a:solidFill>
                  <a:latin typeface="Calibri"/>
                  <a:ea typeface="Gill Sans Light" charset="0"/>
                  <a:cs typeface="Calibri"/>
                </a:rPr>
                <a:t>Tracker</a:t>
              </a:r>
              <a:endParaRPr lang="en-US" sz="1200" dirty="0">
                <a:solidFill>
                  <a:srgbClr val="000000"/>
                </a:solidFill>
                <a:latin typeface="Calibri"/>
                <a:ea typeface="Gill Sans Light" charset="0"/>
                <a:cs typeface="Calibri"/>
              </a:endParaRPr>
            </a:p>
          </p:txBody>
        </p:sp>
        <p:sp>
          <p:nvSpPr>
            <p:cNvPr id="13" name="Rectangle 9"/>
            <p:cNvSpPr>
              <a:spLocks/>
            </p:cNvSpPr>
            <p:nvPr/>
          </p:nvSpPr>
          <p:spPr bwMode="auto">
            <a:xfrm>
              <a:off x="2958955" y="4075419"/>
              <a:ext cx="871759" cy="463075"/>
            </a:xfrm>
            <a:prstGeom prst="rect">
              <a:avLst/>
            </a:prstGeom>
            <a:noFill/>
            <a:ln w="12700" cap="rnd">
              <a:noFill/>
              <a:round/>
              <a:headEnd type="none" w="med" len="med"/>
              <a:tailEnd type="none" w="med" len="med"/>
            </a:ln>
          </p:spPr>
          <p:txBody>
            <a:bodyPr lIns="38100" tIns="38100" rIns="38100" bIns="38100"/>
            <a:lstStyle/>
            <a:p>
              <a:r>
                <a:rPr lang="en-US" sz="1200" dirty="0" err="1">
                  <a:solidFill>
                    <a:srgbClr val="000000"/>
                  </a:solidFill>
                  <a:latin typeface="Calibri"/>
                  <a:ea typeface="Gill Sans Light" charset="0"/>
                  <a:cs typeface="Calibri"/>
                </a:rPr>
                <a:t>Hadron</a:t>
              </a:r>
              <a:r>
                <a:rPr lang="en-US" sz="1200" dirty="0">
                  <a:solidFill>
                    <a:srgbClr val="000000"/>
                  </a:solidFill>
                  <a:latin typeface="Calibri"/>
                  <a:ea typeface="Gill Sans Light" charset="0"/>
                  <a:cs typeface="Calibri"/>
                </a:rPr>
                <a:t>  calorimeter</a:t>
              </a:r>
            </a:p>
          </p:txBody>
        </p:sp>
        <p:sp>
          <p:nvSpPr>
            <p:cNvPr id="14" name="Rectangle 10"/>
            <p:cNvSpPr>
              <a:spLocks/>
            </p:cNvSpPr>
            <p:nvPr/>
          </p:nvSpPr>
          <p:spPr bwMode="auto">
            <a:xfrm rot="20940000">
              <a:off x="2052565" y="5512080"/>
              <a:ext cx="780660" cy="369271"/>
            </a:xfrm>
            <a:prstGeom prst="rect">
              <a:avLst/>
            </a:prstGeom>
            <a:noFill/>
            <a:ln w="12700" cap="rnd">
              <a:noFill/>
              <a:round/>
              <a:headEnd type="none" w="med" len="med"/>
              <a:tailEnd type="none" w="med" len="med"/>
            </a:ln>
          </p:spPr>
          <p:txBody>
            <a:bodyPr lIns="38100" tIns="38100" rIns="38100" bIns="38100"/>
            <a:lstStyle/>
            <a:p>
              <a:r>
                <a:rPr lang="en-US" sz="1200" dirty="0">
                  <a:solidFill>
                    <a:srgbClr val="000000"/>
                  </a:solidFill>
                  <a:latin typeface="Calibri"/>
                  <a:ea typeface="Gill Sans Light" charset="0"/>
                  <a:cs typeface="Calibri"/>
                </a:rPr>
                <a:t>Beam line </a:t>
              </a:r>
              <a:r>
                <a:rPr lang="en-US" sz="1200" dirty="0" err="1">
                  <a:solidFill>
                    <a:srgbClr val="000000"/>
                  </a:solidFill>
                  <a:latin typeface="Calibri"/>
                  <a:ea typeface="Gill Sans Light" charset="0"/>
                  <a:cs typeface="Calibri"/>
                </a:rPr>
                <a:t>Pb</a:t>
              </a:r>
              <a:r>
                <a:rPr lang="en-US" sz="1200" dirty="0">
                  <a:solidFill>
                    <a:srgbClr val="000000"/>
                  </a:solidFill>
                  <a:latin typeface="Calibri"/>
                  <a:ea typeface="Gill Sans Light" charset="0"/>
                  <a:cs typeface="Calibri"/>
                </a:rPr>
                <a:t> shield    </a:t>
              </a:r>
            </a:p>
          </p:txBody>
        </p:sp>
        <p:sp>
          <p:nvSpPr>
            <p:cNvPr id="17" name="Rectangle 13"/>
            <p:cNvSpPr>
              <a:spLocks/>
            </p:cNvSpPr>
            <p:nvPr/>
          </p:nvSpPr>
          <p:spPr bwMode="auto">
            <a:xfrm>
              <a:off x="3079665" y="5331493"/>
              <a:ext cx="628421" cy="549298"/>
            </a:xfrm>
            <a:prstGeom prst="rect">
              <a:avLst/>
            </a:prstGeom>
            <a:noFill/>
            <a:ln w="12700" cap="rnd">
              <a:noFill/>
              <a:round/>
              <a:headEnd type="none" w="med" len="med"/>
              <a:tailEnd type="none" w="med" len="med"/>
            </a:ln>
          </p:spPr>
          <p:txBody>
            <a:bodyPr lIns="38100" tIns="38100" rIns="38100" bIns="38100"/>
            <a:lstStyle/>
            <a:p>
              <a:r>
                <a:rPr lang="en-US" sz="1200" dirty="0">
                  <a:solidFill>
                    <a:srgbClr val="000000"/>
                  </a:solidFill>
                  <a:latin typeface="Calibri"/>
                  <a:ea typeface="Gill Sans Light" charset="0"/>
                  <a:cs typeface="Calibri"/>
                </a:rPr>
                <a:t>CH2 analyzer</a:t>
              </a:r>
            </a:p>
          </p:txBody>
        </p:sp>
        <p:sp>
          <p:nvSpPr>
            <p:cNvPr id="28" name="Line 24"/>
            <p:cNvSpPr>
              <a:spLocks noChangeShapeType="1"/>
            </p:cNvSpPr>
            <p:nvPr/>
          </p:nvSpPr>
          <p:spPr bwMode="auto">
            <a:xfrm>
              <a:off x="2547869" y="4942237"/>
              <a:ext cx="563613" cy="668884"/>
            </a:xfrm>
            <a:prstGeom prst="line">
              <a:avLst/>
            </a:prstGeom>
            <a:noFill/>
            <a:ln w="25400" cap="flat">
              <a:solidFill>
                <a:schemeClr val="tx1"/>
              </a:solidFill>
              <a:prstDash val="solid"/>
              <a:miter lim="800000"/>
              <a:headEnd type="stealth" w="med" len="med"/>
              <a:tailEnd type="none" w="med" len="med"/>
            </a:ln>
          </p:spPr>
          <p:txBody>
            <a:bodyPr lIns="0" tIns="0" rIns="0" bIns="0"/>
            <a:lstStyle/>
            <a:p>
              <a:endParaRPr lang="en-US"/>
            </a:p>
          </p:txBody>
        </p:sp>
        <p:cxnSp>
          <p:nvCxnSpPr>
            <p:cNvPr id="31" name="Straight Arrow Connector 30"/>
            <p:cNvCxnSpPr>
              <a:stCxn id="12" idx="2"/>
            </p:cNvCxnSpPr>
            <p:nvPr/>
          </p:nvCxnSpPr>
          <p:spPr bwMode="auto">
            <a:xfrm rot="16200000" flipH="1">
              <a:off x="1876609" y="4446690"/>
              <a:ext cx="245011" cy="268072"/>
            </a:xfrm>
            <a:prstGeom prst="straightConnector1">
              <a:avLst/>
            </a:prstGeom>
            <a:noFill/>
            <a:ln w="28575" cap="flat" cmpd="sng" algn="ctr">
              <a:solidFill>
                <a:srgbClr val="660066"/>
              </a:solidFill>
              <a:prstDash val="solid"/>
              <a:round/>
              <a:headEnd type="none" w="med" len="med"/>
              <a:tailEnd type="arrow" w="med" len="med"/>
            </a:ln>
            <a:effectLst/>
          </p:spPr>
        </p:cxnSp>
        <p:sp>
          <p:nvSpPr>
            <p:cNvPr id="34" name="TextBox 33"/>
            <p:cNvSpPr txBox="1"/>
            <p:nvPr/>
          </p:nvSpPr>
          <p:spPr>
            <a:xfrm>
              <a:off x="27831" y="4187240"/>
              <a:ext cx="1445083" cy="307777"/>
            </a:xfrm>
            <a:prstGeom prst="rect">
              <a:avLst/>
            </a:prstGeom>
            <a:solidFill>
              <a:schemeClr val="bg1"/>
            </a:solidFill>
            <a:ln>
              <a:solidFill>
                <a:srgbClr val="000000"/>
              </a:solidFill>
            </a:ln>
          </p:spPr>
          <p:txBody>
            <a:bodyPr wrap="square" rtlCol="0">
              <a:spAutoFit/>
            </a:bodyPr>
            <a:lstStyle/>
            <a:p>
              <a:r>
                <a:rPr lang="en-US" sz="1400" b="1" i="1" dirty="0" smtClean="0">
                  <a:solidFill>
                    <a:srgbClr val="FF0000"/>
                  </a:solidFill>
                  <a:latin typeface="Calibri"/>
                  <a:cs typeface="Calibri"/>
                </a:rPr>
                <a:t>HRS + SBS</a:t>
              </a:r>
              <a:r>
                <a:rPr lang="en-US" sz="1400" b="1" dirty="0" smtClean="0">
                  <a:solidFill>
                    <a:srgbClr val="FF0000"/>
                  </a:solidFill>
                  <a:latin typeface="Calibri"/>
                  <a:cs typeface="Calibri"/>
                </a:rPr>
                <a:t>-</a:t>
              </a:r>
              <a:r>
                <a:rPr lang="en-US" sz="1400" b="1" dirty="0" smtClean="0">
                  <a:solidFill>
                    <a:srgbClr val="0000FF"/>
                  </a:solidFill>
                  <a:latin typeface="Calibri"/>
                  <a:cs typeface="Calibri"/>
                </a:rPr>
                <a:t>Hall A</a:t>
              </a:r>
              <a:endParaRPr lang="en-US" sz="1400" b="1" dirty="0">
                <a:solidFill>
                  <a:srgbClr val="0000FF"/>
                </a:solidFill>
                <a:latin typeface="Calibri"/>
                <a:cs typeface="Calibri"/>
              </a:endParaRPr>
            </a:p>
          </p:txBody>
        </p:sp>
      </p:grpSp>
      <p:sp>
        <p:nvSpPr>
          <p:cNvPr id="40" name="TextBox 39"/>
          <p:cNvSpPr txBox="1"/>
          <p:nvPr/>
        </p:nvSpPr>
        <p:spPr>
          <a:xfrm>
            <a:off x="735487" y="3756887"/>
            <a:ext cx="4294790" cy="369332"/>
          </a:xfrm>
          <a:prstGeom prst="rect">
            <a:avLst/>
          </a:prstGeom>
          <a:noFill/>
          <a:ln>
            <a:solidFill>
              <a:srgbClr val="000000"/>
            </a:solidFill>
          </a:ln>
        </p:spPr>
        <p:txBody>
          <a:bodyPr wrap="none" rtlCol="0">
            <a:spAutoFit/>
          </a:bodyPr>
          <a:lstStyle/>
          <a:p>
            <a:r>
              <a:rPr lang="en-US" dirty="0" smtClean="0">
                <a:solidFill>
                  <a:srgbClr val="000090"/>
                </a:solidFill>
                <a:latin typeface="Calibri"/>
                <a:cs typeface="Calibri"/>
              </a:rPr>
              <a:t>additional equipment – under construction</a:t>
            </a:r>
            <a:endParaRPr lang="en-US" dirty="0">
              <a:solidFill>
                <a:srgbClr val="000090"/>
              </a:solidFill>
              <a:latin typeface="Calibri"/>
              <a:cs typeface="Calibri"/>
            </a:endParaRPr>
          </a:p>
        </p:txBody>
      </p:sp>
      <p:grpSp>
        <p:nvGrpSpPr>
          <p:cNvPr id="4" name="Group 36"/>
          <p:cNvGrpSpPr/>
          <p:nvPr/>
        </p:nvGrpSpPr>
        <p:grpSpPr>
          <a:xfrm>
            <a:off x="5733666" y="4122292"/>
            <a:ext cx="3029334" cy="2186081"/>
            <a:chOff x="6114666" y="4122292"/>
            <a:chExt cx="3029334" cy="2186081"/>
          </a:xfrm>
        </p:grpSpPr>
        <p:pic>
          <p:nvPicPr>
            <p:cNvPr id="20" name="Picture 19"/>
            <p:cNvPicPr>
              <a:picLocks noChangeAspect="1"/>
            </p:cNvPicPr>
            <p:nvPr/>
          </p:nvPicPr>
          <p:blipFill>
            <a:blip r:embed="rId4"/>
            <a:stretch>
              <a:fillRect/>
            </a:stretch>
          </p:blipFill>
          <p:spPr>
            <a:xfrm>
              <a:off x="6114666" y="4122292"/>
              <a:ext cx="3029334" cy="2186081"/>
            </a:xfrm>
            <a:prstGeom prst="rect">
              <a:avLst/>
            </a:prstGeom>
            <a:ln>
              <a:solidFill>
                <a:schemeClr val="tx1"/>
              </a:solidFill>
            </a:ln>
          </p:spPr>
        </p:pic>
        <p:sp>
          <p:nvSpPr>
            <p:cNvPr id="22" name="TextBox 21"/>
            <p:cNvSpPr txBox="1"/>
            <p:nvPr/>
          </p:nvSpPr>
          <p:spPr>
            <a:xfrm>
              <a:off x="6687709" y="4145810"/>
              <a:ext cx="1223412" cy="338554"/>
            </a:xfrm>
            <a:prstGeom prst="rect">
              <a:avLst/>
            </a:prstGeom>
            <a:solidFill>
              <a:srgbClr val="FFFFFF"/>
            </a:solidFill>
            <a:ln>
              <a:solidFill>
                <a:srgbClr val="000000"/>
              </a:solidFill>
            </a:ln>
          </p:spPr>
          <p:txBody>
            <a:bodyPr wrap="square" rtlCol="0">
              <a:spAutoFit/>
            </a:bodyPr>
            <a:lstStyle/>
            <a:p>
              <a:r>
                <a:rPr lang="en-US" sz="1400" b="1" i="1" dirty="0" smtClean="0">
                  <a:solidFill>
                    <a:srgbClr val="FF0000"/>
                  </a:solidFill>
                  <a:latin typeface="Calibri"/>
                  <a:cs typeface="Calibri"/>
                </a:rPr>
                <a:t>SOLID</a:t>
              </a:r>
              <a:r>
                <a:rPr lang="en-US" sz="1400" b="1" dirty="0" smtClean="0">
                  <a:solidFill>
                    <a:srgbClr val="FF0000"/>
                  </a:solidFill>
                  <a:latin typeface="Calibri"/>
                  <a:cs typeface="Calibri"/>
                </a:rPr>
                <a:t> </a:t>
              </a:r>
              <a:r>
                <a:rPr lang="en-US" sz="1400" dirty="0" smtClean="0">
                  <a:latin typeface="Calibri"/>
                  <a:cs typeface="Calibri"/>
                </a:rPr>
                <a:t>- </a:t>
              </a:r>
              <a:r>
                <a:rPr lang="en-US" sz="1400" b="1" dirty="0" smtClean="0">
                  <a:solidFill>
                    <a:srgbClr val="0000FF"/>
                  </a:solidFill>
                  <a:latin typeface="Calibri"/>
                  <a:cs typeface="Calibri"/>
                </a:rPr>
                <a:t>Hall </a:t>
              </a:r>
              <a:r>
                <a:rPr lang="en-US" sz="1600" b="1" dirty="0" smtClean="0">
                  <a:solidFill>
                    <a:srgbClr val="0000FF"/>
                  </a:solidFill>
                  <a:latin typeface="Calibri"/>
                  <a:cs typeface="Calibri"/>
                </a:rPr>
                <a:t>A</a:t>
              </a:r>
              <a:endParaRPr lang="en-US" sz="1600" b="1" dirty="0">
                <a:solidFill>
                  <a:srgbClr val="0000FF"/>
                </a:solidFill>
                <a:latin typeface="Calibri"/>
                <a:cs typeface="Calibri"/>
              </a:endParaRPr>
            </a:p>
          </p:txBody>
        </p:sp>
      </p:grpSp>
      <p:sp>
        <p:nvSpPr>
          <p:cNvPr id="38" name="TextBox 37"/>
          <p:cNvSpPr txBox="1"/>
          <p:nvPr/>
        </p:nvSpPr>
        <p:spPr>
          <a:xfrm>
            <a:off x="7163283" y="780705"/>
            <a:ext cx="755322" cy="369332"/>
          </a:xfrm>
          <a:prstGeom prst="rect">
            <a:avLst/>
          </a:prstGeom>
          <a:noFill/>
          <a:ln>
            <a:solidFill>
              <a:schemeClr val="tx1"/>
            </a:solidFill>
          </a:ln>
        </p:spPr>
        <p:txBody>
          <a:bodyPr wrap="none" rtlCol="0">
            <a:spAutoFit/>
          </a:bodyPr>
          <a:lstStyle/>
          <a:p>
            <a:r>
              <a:rPr lang="en-US" b="1" dirty="0" smtClean="0">
                <a:solidFill>
                  <a:srgbClr val="0000FF"/>
                </a:solidFill>
                <a:latin typeface="Calibri"/>
                <a:cs typeface="Calibri"/>
              </a:rPr>
              <a:t>Hall D</a:t>
            </a:r>
            <a:endParaRPr lang="en-US" b="1" dirty="0">
              <a:solidFill>
                <a:srgbClr val="0000FF"/>
              </a:solidFill>
              <a:latin typeface="Calibri"/>
              <a:cs typeface="Calibri"/>
            </a:endParaRPr>
          </a:p>
        </p:txBody>
      </p:sp>
      <p:sp>
        <p:nvSpPr>
          <p:cNvPr id="39" name="TextBox 38"/>
          <p:cNvSpPr txBox="1"/>
          <p:nvPr/>
        </p:nvSpPr>
        <p:spPr>
          <a:xfrm>
            <a:off x="1206214" y="793671"/>
            <a:ext cx="739205" cy="369332"/>
          </a:xfrm>
          <a:prstGeom prst="rect">
            <a:avLst/>
          </a:prstGeom>
          <a:noFill/>
          <a:ln>
            <a:solidFill>
              <a:schemeClr val="tx1"/>
            </a:solidFill>
          </a:ln>
        </p:spPr>
        <p:txBody>
          <a:bodyPr wrap="none" rtlCol="0">
            <a:spAutoFit/>
          </a:bodyPr>
          <a:lstStyle/>
          <a:p>
            <a:r>
              <a:rPr lang="en-US" b="1" dirty="0" smtClean="0">
                <a:solidFill>
                  <a:srgbClr val="0000FF"/>
                </a:solidFill>
                <a:latin typeface="Calibri"/>
                <a:cs typeface="Calibri"/>
              </a:rPr>
              <a:t>Hall B</a:t>
            </a:r>
            <a:endParaRPr lang="en-US" b="1" dirty="0">
              <a:solidFill>
                <a:srgbClr val="0000FF"/>
              </a:solidFill>
              <a:latin typeface="Calibri"/>
              <a:cs typeface="Calibri"/>
            </a:endParaRPr>
          </a:p>
        </p:txBody>
      </p:sp>
      <p:sp>
        <p:nvSpPr>
          <p:cNvPr id="41" name="TextBox 40"/>
          <p:cNvSpPr txBox="1"/>
          <p:nvPr/>
        </p:nvSpPr>
        <p:spPr>
          <a:xfrm>
            <a:off x="4071072" y="768005"/>
            <a:ext cx="731991" cy="369332"/>
          </a:xfrm>
          <a:prstGeom prst="rect">
            <a:avLst/>
          </a:prstGeom>
          <a:noFill/>
          <a:ln>
            <a:solidFill>
              <a:schemeClr val="tx1"/>
            </a:solidFill>
          </a:ln>
        </p:spPr>
        <p:txBody>
          <a:bodyPr wrap="none" rtlCol="0">
            <a:spAutoFit/>
          </a:bodyPr>
          <a:lstStyle/>
          <a:p>
            <a:r>
              <a:rPr lang="en-US" b="1" dirty="0" smtClean="0">
                <a:solidFill>
                  <a:srgbClr val="0000FF"/>
                </a:solidFill>
                <a:latin typeface="Calibri"/>
                <a:cs typeface="Calibri"/>
              </a:rPr>
              <a:t>Hall C</a:t>
            </a:r>
            <a:endParaRPr lang="en-US" b="1" dirty="0">
              <a:solidFill>
                <a:srgbClr val="0000FF"/>
              </a:solidFill>
              <a:latin typeface="Calibri"/>
              <a:cs typeface="Calibri"/>
            </a:endParaRPr>
          </a:p>
        </p:txBody>
      </p:sp>
      <p:sp>
        <p:nvSpPr>
          <p:cNvPr id="32" name="TextBox 31"/>
          <p:cNvSpPr txBox="1"/>
          <p:nvPr/>
        </p:nvSpPr>
        <p:spPr>
          <a:xfrm>
            <a:off x="6432382" y="3667987"/>
            <a:ext cx="1077564" cy="369332"/>
          </a:xfrm>
          <a:prstGeom prst="rect">
            <a:avLst/>
          </a:prstGeom>
          <a:noFill/>
          <a:ln>
            <a:solidFill>
              <a:srgbClr val="000000"/>
            </a:solidFill>
          </a:ln>
        </p:spPr>
        <p:txBody>
          <a:bodyPr wrap="none" rtlCol="0">
            <a:spAutoFit/>
          </a:bodyPr>
          <a:lstStyle/>
          <a:p>
            <a:r>
              <a:rPr lang="en-US" dirty="0" smtClean="0">
                <a:solidFill>
                  <a:srgbClr val="000090"/>
                </a:solidFill>
                <a:latin typeface="Calibri"/>
                <a:cs typeface="Calibri"/>
              </a:rPr>
              <a:t>proposed</a:t>
            </a:r>
            <a:endParaRPr lang="en-US" dirty="0">
              <a:solidFill>
                <a:srgbClr val="000090"/>
              </a:solidFill>
              <a:latin typeface="Calibri"/>
              <a:cs typeface="Calibri"/>
            </a:endParaRPr>
          </a:p>
        </p:txBody>
      </p:sp>
      <p:pic>
        <p:nvPicPr>
          <p:cNvPr id="42" name="Picture 41"/>
          <p:cNvPicPr>
            <a:picLocks/>
          </p:cNvPicPr>
          <p:nvPr/>
        </p:nvPicPr>
        <p:blipFill>
          <a:blip r:embed="rId5"/>
          <a:stretch>
            <a:fillRect/>
          </a:stretch>
        </p:blipFill>
        <p:spPr>
          <a:xfrm>
            <a:off x="122199" y="1197837"/>
            <a:ext cx="2661285" cy="2320290"/>
          </a:xfrm>
          <a:prstGeom prst="rect">
            <a:avLst/>
          </a:prstGeom>
          <a:effectLst>
            <a:outerShdw blurRad="38100" dist="63500" dir="21240000">
              <a:srgbClr val="000000">
                <a:alpha val="43000"/>
              </a:srgbClr>
            </a:outerShdw>
          </a:effectLst>
        </p:spPr>
      </p:pic>
      <p:sp>
        <p:nvSpPr>
          <p:cNvPr id="35" name="TextBox 34"/>
          <p:cNvSpPr txBox="1"/>
          <p:nvPr/>
        </p:nvSpPr>
        <p:spPr>
          <a:xfrm>
            <a:off x="142322" y="1126540"/>
            <a:ext cx="924478" cy="338554"/>
          </a:xfrm>
          <a:prstGeom prst="rect">
            <a:avLst/>
          </a:prstGeom>
          <a:solidFill>
            <a:schemeClr val="bg1"/>
          </a:solidFill>
          <a:ln>
            <a:solidFill>
              <a:schemeClr val="tx1"/>
            </a:solidFill>
          </a:ln>
        </p:spPr>
        <p:txBody>
          <a:bodyPr wrap="square" rtlCol="0">
            <a:spAutoFit/>
          </a:bodyPr>
          <a:lstStyle/>
          <a:p>
            <a:r>
              <a:rPr lang="en-US" sz="1600" b="1" i="1" dirty="0" smtClean="0">
                <a:solidFill>
                  <a:srgbClr val="FF0000"/>
                </a:solidFill>
                <a:latin typeface="Calibri"/>
                <a:cs typeface="Calibri"/>
              </a:rPr>
              <a:t>CLAS12</a:t>
            </a:r>
            <a:endParaRPr lang="en-US" sz="1600" b="1" i="1" dirty="0">
              <a:solidFill>
                <a:srgbClr val="FF0000"/>
              </a:solidFill>
              <a:latin typeface="Calibri"/>
              <a:cs typeface="Calibri"/>
            </a:endParaRPr>
          </a:p>
        </p:txBody>
      </p:sp>
      <p:pic>
        <p:nvPicPr>
          <p:cNvPr id="36" name="Picture 35" descr="detector_labels_noplug.pdf"/>
          <p:cNvPicPr>
            <a:picLocks/>
          </p:cNvPicPr>
          <p:nvPr/>
        </p:nvPicPr>
        <p:blipFill>
          <a:blip r:embed="rId6">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b="-10362"/>
          <a:stretch>
            <a:fillRect/>
          </a:stretch>
        </p:blipFill>
        <p:spPr>
          <a:xfrm>
            <a:off x="5922326" y="1210535"/>
            <a:ext cx="3143250" cy="2307592"/>
          </a:xfrm>
          <a:prstGeom prst="rect">
            <a:avLst/>
          </a:prstGeom>
          <a:ln>
            <a:solidFill>
              <a:srgbClr val="000000"/>
            </a:solidFill>
          </a:ln>
        </p:spPr>
      </p:pic>
      <p:sp>
        <p:nvSpPr>
          <p:cNvPr id="37" name="TextBox 36"/>
          <p:cNvSpPr txBox="1"/>
          <p:nvPr/>
        </p:nvSpPr>
        <p:spPr>
          <a:xfrm>
            <a:off x="6007900" y="1280428"/>
            <a:ext cx="807182" cy="369332"/>
          </a:xfrm>
          <a:prstGeom prst="rect">
            <a:avLst/>
          </a:prstGeom>
          <a:solidFill>
            <a:srgbClr val="FFFFFF"/>
          </a:solidFill>
          <a:ln>
            <a:solidFill>
              <a:srgbClr val="000000"/>
            </a:solidFill>
          </a:ln>
        </p:spPr>
        <p:txBody>
          <a:bodyPr wrap="none" rtlCol="0">
            <a:spAutoFit/>
          </a:bodyPr>
          <a:lstStyle/>
          <a:p>
            <a:r>
              <a:rPr lang="en-US" b="1" i="1" dirty="0" smtClean="0">
                <a:solidFill>
                  <a:srgbClr val="FF0000"/>
                </a:solidFill>
                <a:latin typeface="Calibri"/>
                <a:cs typeface="Calibri"/>
              </a:rPr>
              <a:t>GlueX</a:t>
            </a:r>
            <a:endParaRPr lang="en-US" b="1" i="1" dirty="0">
              <a:solidFill>
                <a:srgbClr val="FF0000"/>
              </a:solidFill>
              <a:latin typeface="Calibri"/>
              <a:cs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32" grpId="0" animBg="1"/>
    </p:bld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fr-FR" sz="4400" dirty="0" smtClean="0">
                <a:solidFill>
                  <a:srgbClr val="FF0000"/>
                </a:solidFill>
                <a:ea typeface="Tahoma" charset="0"/>
                <a:cs typeface="Tahoma" charset="0"/>
              </a:rPr>
              <a:t>A</a:t>
            </a:r>
            <a:r>
              <a:rPr lang="fr-FR" sz="4400" baseline="-25000" dirty="0" smtClean="0">
                <a:solidFill>
                  <a:srgbClr val="FF0000"/>
                </a:solidFill>
                <a:ea typeface="Tahoma" charset="0"/>
                <a:cs typeface="Tahoma" charset="0"/>
              </a:rPr>
              <a:t>LU</a:t>
            </a:r>
            <a:r>
              <a:rPr lang="fr-FR" sz="4400" dirty="0" smtClean="0">
                <a:solidFill>
                  <a:srgbClr val="964305"/>
                </a:solidFill>
                <a:ea typeface="Tahoma" charset="0"/>
                <a:cs typeface="Tahoma" charset="0"/>
              </a:rPr>
              <a:t> </a:t>
            </a:r>
            <a:r>
              <a:rPr lang="fr-FR" sz="4400" dirty="0" smtClean="0">
                <a:solidFill>
                  <a:srgbClr val="000090"/>
                </a:solidFill>
                <a:ea typeface="Tahoma" charset="0"/>
                <a:cs typeface="Tahoma" charset="0"/>
              </a:rPr>
              <a:t>projections for JLab@12GeV</a:t>
            </a:r>
            <a:endParaRPr lang="en-US" dirty="0">
              <a:solidFill>
                <a:srgbClr val="000090"/>
              </a:solidFill>
            </a:endParaRPr>
          </a:p>
        </p:txBody>
      </p:sp>
      <p:pic>
        <p:nvPicPr>
          <p:cNvPr id="6" name="Picture 5"/>
          <p:cNvPicPr>
            <a:picLocks noChangeAspect="1"/>
          </p:cNvPicPr>
          <p:nvPr/>
        </p:nvPicPr>
        <p:blipFill>
          <a:blip r:embed="rId2"/>
          <a:srcRect l="10458" t="7239" r="11111" b="51768"/>
          <a:stretch>
            <a:fillRect/>
          </a:stretch>
        </p:blipFill>
        <p:spPr>
          <a:xfrm>
            <a:off x="200934" y="1280990"/>
            <a:ext cx="6784462" cy="5096933"/>
          </a:xfrm>
          <a:prstGeom prst="rect">
            <a:avLst/>
          </a:prstGeom>
        </p:spPr>
      </p:pic>
      <p:grpSp>
        <p:nvGrpSpPr>
          <p:cNvPr id="3" name="Group 8"/>
          <p:cNvGrpSpPr>
            <a:grpSpLocks/>
          </p:cNvGrpSpPr>
          <p:nvPr/>
        </p:nvGrpSpPr>
        <p:grpSpPr bwMode="auto">
          <a:xfrm>
            <a:off x="1293615" y="1815495"/>
            <a:ext cx="804673" cy="667121"/>
            <a:chOff x="672" y="1200"/>
            <a:chExt cx="480" cy="384"/>
          </a:xfrm>
        </p:grpSpPr>
        <p:sp>
          <p:nvSpPr>
            <p:cNvPr id="8" name="Rectangle 9"/>
            <p:cNvSpPr>
              <a:spLocks noChangeArrowheads="1"/>
            </p:cNvSpPr>
            <p:nvPr/>
          </p:nvSpPr>
          <p:spPr bwMode="auto">
            <a:xfrm>
              <a:off x="672" y="1200"/>
              <a:ext cx="480" cy="384"/>
            </a:xfrm>
            <a:prstGeom prst="rect">
              <a:avLst/>
            </a:prstGeom>
            <a:solidFill>
              <a:srgbClr val="EAEAEA"/>
            </a:solidFill>
            <a:ln w="9525">
              <a:solidFill>
                <a:schemeClr val="bg2"/>
              </a:solidFill>
              <a:miter lim="800000"/>
              <a:headEnd/>
              <a:tailEnd/>
            </a:ln>
          </p:spPr>
          <p:txBody>
            <a:bodyPr wrap="none" anchor="ctr">
              <a:prstTxWarp prst="textNoShape">
                <a:avLst/>
              </a:prstTxWarp>
            </a:bodyPr>
            <a:lstStyle/>
            <a:p>
              <a:endParaRPr lang="en-US"/>
            </a:p>
          </p:txBody>
        </p:sp>
        <p:sp>
          <p:nvSpPr>
            <p:cNvPr id="9" name="Text Box 10"/>
            <p:cNvSpPr txBox="1">
              <a:spLocks noChangeArrowheads="1"/>
            </p:cNvSpPr>
            <p:nvPr/>
          </p:nvSpPr>
          <p:spPr bwMode="auto">
            <a:xfrm>
              <a:off x="729" y="1200"/>
              <a:ext cx="402" cy="266"/>
            </a:xfrm>
            <a:prstGeom prst="rect">
              <a:avLst/>
            </a:prstGeom>
            <a:noFill/>
            <a:ln w="9525">
              <a:noFill/>
              <a:miter lim="800000"/>
              <a:headEnd/>
              <a:tailEnd/>
            </a:ln>
          </p:spPr>
          <p:txBody>
            <a:bodyPr wrap="none">
              <a:prstTxWarp prst="textNoShape">
                <a:avLst/>
              </a:prstTxWarp>
              <a:spAutoFit/>
            </a:bodyPr>
            <a:lstStyle/>
            <a:p>
              <a:pPr algn="ctr"/>
              <a:r>
                <a:rPr lang="en-US" sz="2400" b="0" dirty="0">
                  <a:solidFill>
                    <a:srgbClr val="FF0000"/>
                  </a:solidFill>
                </a:rPr>
                <a:t>A</a:t>
              </a:r>
              <a:r>
                <a:rPr lang="en-US" sz="2400" b="0" baseline="-25000" dirty="0">
                  <a:solidFill>
                    <a:srgbClr val="FF0000"/>
                  </a:solidFill>
                </a:rPr>
                <a:t>LU</a:t>
              </a:r>
            </a:p>
          </p:txBody>
        </p:sp>
      </p:grpSp>
      <p:sp>
        <p:nvSpPr>
          <p:cNvPr id="19" name="Rectangle 22"/>
          <p:cNvSpPr>
            <a:spLocks noChangeArrowheads="1"/>
          </p:cNvSpPr>
          <p:nvPr/>
        </p:nvSpPr>
        <p:spPr bwMode="auto">
          <a:xfrm>
            <a:off x="947817" y="849851"/>
            <a:ext cx="4572000" cy="533400"/>
          </a:xfrm>
          <a:prstGeom prst="rect">
            <a:avLst/>
          </a:prstGeom>
          <a:solidFill>
            <a:schemeClr val="bg1"/>
          </a:solidFill>
          <a:ln w="9525">
            <a:solidFill>
              <a:schemeClr val="tx2"/>
            </a:solidFill>
            <a:miter lim="800000"/>
            <a:headEnd/>
            <a:tailEnd/>
          </a:ln>
        </p:spPr>
        <p:txBody>
          <a:bodyPr wrap="none" anchor="ctr">
            <a:prstTxWarp prst="textNoShape">
              <a:avLst/>
            </a:prstTxWarp>
          </a:bodyPr>
          <a:lstStyle/>
          <a:p>
            <a:endParaRPr lang="en-US">
              <a:solidFill>
                <a:srgbClr val="3366FF"/>
              </a:solidFill>
            </a:endParaRPr>
          </a:p>
        </p:txBody>
      </p:sp>
      <p:sp>
        <p:nvSpPr>
          <p:cNvPr id="20" name="Text Box 23"/>
          <p:cNvSpPr txBox="1">
            <a:spLocks noChangeArrowheads="1"/>
          </p:cNvSpPr>
          <p:nvPr/>
        </p:nvSpPr>
        <p:spPr bwMode="auto">
          <a:xfrm>
            <a:off x="1000205" y="894301"/>
            <a:ext cx="4519613" cy="369888"/>
          </a:xfrm>
          <a:prstGeom prst="rect">
            <a:avLst/>
          </a:prstGeom>
          <a:noFill/>
          <a:ln w="9525">
            <a:noFill/>
            <a:miter lim="800000"/>
            <a:headEnd/>
            <a:tailEnd/>
          </a:ln>
          <a:effectLst/>
        </p:spPr>
        <p:txBody>
          <a:bodyPr>
            <a:prstTxWarp prst="textNoShape">
              <a:avLst/>
            </a:prstTxWarp>
            <a:spAutoFit/>
            <a:scene3d>
              <a:camera prst="orthographicFront"/>
              <a:lightRig rig="threePt" dir="t">
                <a:rot lat="0" lon="0" rev="0"/>
              </a:lightRig>
            </a:scene3d>
            <a:sp3d/>
          </a:bodyPr>
          <a:lstStyle/>
          <a:p>
            <a:pPr eaLnBrk="1" hangingPunct="1">
              <a:defRPr/>
            </a:pPr>
            <a:r>
              <a:rPr lang="en-US" dirty="0">
                <a:latin typeface="Symbol" pitchFamily="-65" charset="2"/>
                <a:sym typeface="Symbol" pitchFamily="-65" charset="2"/>
              </a:rPr>
              <a:t></a:t>
            </a:r>
            <a:r>
              <a:rPr lang="en-US" baseline="-25000" dirty="0">
                <a:latin typeface="Comic Sans MS" pitchFamily="-65" charset="0"/>
              </a:rPr>
              <a:t>LU</a:t>
            </a:r>
            <a:r>
              <a:rPr lang="en-US" dirty="0">
                <a:latin typeface="Symbol" pitchFamily="-65" charset="2"/>
              </a:rPr>
              <a:t> </a:t>
            </a:r>
            <a:r>
              <a:rPr lang="en-US" dirty="0">
                <a:latin typeface="Tahoma" pitchFamily="-65" charset="0"/>
              </a:rPr>
              <a:t>~ </a:t>
            </a:r>
            <a:r>
              <a:rPr lang="en-US" dirty="0" err="1">
                <a:solidFill>
                  <a:srgbClr val="FF0000"/>
                </a:solidFill>
                <a:latin typeface="Tahoma" pitchFamily="-65" charset="0"/>
              </a:rPr>
              <a:t>sin</a:t>
            </a:r>
            <a:r>
              <a:rPr lang="en-US" dirty="0" err="1">
                <a:solidFill>
                  <a:srgbClr val="FF0000"/>
                </a:solidFill>
                <a:latin typeface="Tahoma" pitchFamily="-65" charset="0"/>
                <a:sym typeface="Symbol" pitchFamily="-65" charset="2"/>
              </a:rPr>
              <a:t></a:t>
            </a:r>
            <a:r>
              <a:rPr lang="en-US" dirty="0">
                <a:solidFill>
                  <a:srgbClr val="FF0000"/>
                </a:solidFill>
                <a:latin typeface="Tahoma" pitchFamily="-65" charset="0"/>
              </a:rPr>
              <a:t> </a:t>
            </a:r>
            <a:r>
              <a:rPr lang="en-US" dirty="0">
                <a:latin typeface="Tahoma" pitchFamily="-65" charset="0"/>
              </a:rPr>
              <a:t>{F</a:t>
            </a:r>
            <a:r>
              <a:rPr lang="en-US" baseline="-25000" dirty="0">
                <a:latin typeface="Tahoma" pitchFamily="-65" charset="0"/>
              </a:rPr>
              <a:t>1</a:t>
            </a:r>
            <a:r>
              <a:rPr lang="en-US" b="1" i="1" dirty="0">
                <a:solidFill>
                  <a:srgbClr val="FF0000"/>
                </a:solidFill>
                <a:latin typeface="Times New Roman" pitchFamily="-65" charset="0"/>
              </a:rPr>
              <a:t>H</a:t>
            </a:r>
            <a:r>
              <a:rPr lang="en-US" dirty="0">
                <a:solidFill>
                  <a:schemeClr val="hlink">
                    <a:alpha val="65999"/>
                  </a:schemeClr>
                </a:solidFill>
                <a:latin typeface="Times New Roman" pitchFamily="-65" charset="0"/>
              </a:rPr>
              <a:t> </a:t>
            </a:r>
            <a:r>
              <a:rPr lang="en-US" dirty="0">
                <a:latin typeface="Tahoma" pitchFamily="-65" charset="0"/>
              </a:rPr>
              <a:t>+ </a:t>
            </a:r>
            <a:r>
              <a:rPr lang="el-GR" dirty="0">
                <a:latin typeface="Lucida Grande" pitchFamily="-65" charset="0"/>
              </a:rPr>
              <a:t>ξ</a:t>
            </a:r>
            <a:r>
              <a:rPr lang="en-US" dirty="0">
                <a:latin typeface="Tahoma" pitchFamily="-65" charset="0"/>
              </a:rPr>
              <a:t>(F</a:t>
            </a:r>
            <a:r>
              <a:rPr lang="en-US" baseline="-25000" dirty="0">
                <a:latin typeface="Tahoma" pitchFamily="-65" charset="0"/>
              </a:rPr>
              <a:t>1</a:t>
            </a:r>
            <a:r>
              <a:rPr lang="en-US" dirty="0">
                <a:latin typeface="Tahoma" pitchFamily="-65" charset="0"/>
              </a:rPr>
              <a:t>+F</a:t>
            </a:r>
            <a:r>
              <a:rPr lang="en-US" baseline="-25000" dirty="0">
                <a:latin typeface="Tahoma" pitchFamily="-65" charset="0"/>
              </a:rPr>
              <a:t>2</a:t>
            </a:r>
            <a:r>
              <a:rPr lang="en-US" dirty="0">
                <a:latin typeface="Tahoma" pitchFamily="-65" charset="0"/>
              </a:rPr>
              <a:t>)</a:t>
            </a:r>
            <a:r>
              <a:rPr lang="en-US" b="1" i="1" dirty="0">
                <a:solidFill>
                  <a:srgbClr val="00C000"/>
                </a:solidFill>
                <a:latin typeface="Times New Roman" pitchFamily="-65" charset="0"/>
              </a:rPr>
              <a:t>H</a:t>
            </a:r>
            <a:r>
              <a:rPr lang="en-US" b="1" dirty="0">
                <a:solidFill>
                  <a:srgbClr val="0000FF"/>
                </a:solidFill>
                <a:latin typeface="Times New Roman" pitchFamily="-65" charset="0"/>
              </a:rPr>
              <a:t> </a:t>
            </a:r>
            <a:r>
              <a:rPr lang="en-US" dirty="0">
                <a:latin typeface="Tahoma" pitchFamily="-65" charset="0"/>
              </a:rPr>
              <a:t>+kF</a:t>
            </a:r>
            <a:r>
              <a:rPr lang="en-US" baseline="-25000" dirty="0">
                <a:latin typeface="Tahoma" pitchFamily="-65" charset="0"/>
              </a:rPr>
              <a:t>2</a:t>
            </a:r>
            <a:r>
              <a:rPr lang="en-US" b="1" i="1" dirty="0">
                <a:solidFill>
                  <a:srgbClr val="0000FF"/>
                </a:solidFill>
                <a:latin typeface="Times New Roman" pitchFamily="-65" charset="0"/>
              </a:rPr>
              <a:t>E</a:t>
            </a:r>
            <a:r>
              <a:rPr lang="en-US" dirty="0">
                <a:latin typeface="Tahoma" pitchFamily="-65" charset="0"/>
              </a:rPr>
              <a:t>}d</a:t>
            </a:r>
            <a:r>
              <a:rPr lang="en-US" dirty="0">
                <a:latin typeface="Tahoma" pitchFamily="-65" charset="0"/>
                <a:sym typeface="Symbol" pitchFamily="-65" charset="2"/>
              </a:rPr>
              <a:t></a:t>
            </a:r>
            <a:endParaRPr lang="en-US" dirty="0">
              <a:solidFill>
                <a:schemeClr val="tx2"/>
              </a:solidFill>
              <a:latin typeface="Tahoma" pitchFamily="-65" charset="0"/>
              <a:sym typeface="Symbol" pitchFamily="-65" charset="2"/>
            </a:endParaRPr>
          </a:p>
        </p:txBody>
      </p:sp>
      <p:sp>
        <p:nvSpPr>
          <p:cNvPr id="21" name="Rectangle 24"/>
          <p:cNvSpPr>
            <a:spLocks noChangeArrowheads="1"/>
          </p:cNvSpPr>
          <p:nvPr/>
        </p:nvSpPr>
        <p:spPr bwMode="auto">
          <a:xfrm>
            <a:off x="3876755" y="737139"/>
            <a:ext cx="314325" cy="369887"/>
          </a:xfrm>
          <a:prstGeom prst="rect">
            <a:avLst/>
          </a:prstGeom>
          <a:noFill/>
          <a:ln w="9525">
            <a:noFill/>
            <a:miter lim="800000"/>
            <a:headEnd/>
            <a:tailEnd/>
          </a:ln>
        </p:spPr>
        <p:txBody>
          <a:bodyPr wrap="none" lIns="0" tIns="0" rIns="0" bIns="0">
            <a:prstTxWarp prst="textNoShape">
              <a:avLst/>
            </a:prstTxWarp>
            <a:spAutoFit/>
          </a:bodyPr>
          <a:lstStyle/>
          <a:p>
            <a:pPr eaLnBrk="1" hangingPunct="1"/>
            <a:r>
              <a:rPr lang="en-US" sz="2400" b="1" dirty="0">
                <a:solidFill>
                  <a:srgbClr val="FFFF00"/>
                </a:solidFill>
                <a:latin typeface="Times New Roman" charset="0"/>
              </a:rPr>
              <a:t>  </a:t>
            </a:r>
            <a:r>
              <a:rPr lang="en-US" sz="2400" b="1" dirty="0">
                <a:solidFill>
                  <a:srgbClr val="00C000"/>
                </a:solidFill>
                <a:latin typeface="Times New Roman" charset="0"/>
              </a:rPr>
              <a:t>~</a:t>
            </a:r>
            <a:endParaRPr lang="en-US" sz="2400" b="1" dirty="0">
              <a:solidFill>
                <a:srgbClr val="00C000"/>
              </a:solidFill>
              <a:latin typeface="Tahoma" charset="0"/>
            </a:endParaRPr>
          </a:p>
        </p:txBody>
      </p:sp>
      <p:grpSp>
        <p:nvGrpSpPr>
          <p:cNvPr id="4" name="Group 21"/>
          <p:cNvGrpSpPr/>
          <p:nvPr/>
        </p:nvGrpSpPr>
        <p:grpSpPr>
          <a:xfrm>
            <a:off x="5753496" y="751138"/>
            <a:ext cx="1848583" cy="584776"/>
            <a:chOff x="12819183" y="814638"/>
            <a:chExt cx="1848583" cy="584776"/>
          </a:xfrm>
        </p:grpSpPr>
        <p:sp>
          <p:nvSpPr>
            <p:cNvPr id="13" name="TextBox 12"/>
            <p:cNvSpPr txBox="1"/>
            <p:nvPr/>
          </p:nvSpPr>
          <p:spPr>
            <a:xfrm>
              <a:off x="12819183" y="814638"/>
              <a:ext cx="1848583" cy="584776"/>
            </a:xfrm>
            <a:prstGeom prst="rect">
              <a:avLst/>
            </a:prstGeom>
            <a:noFill/>
          </p:spPr>
          <p:txBody>
            <a:bodyPr wrap="none" rtlCol="0">
              <a:spAutoFit/>
            </a:bodyPr>
            <a:lstStyle/>
            <a:p>
              <a:r>
                <a:rPr lang="en-US" sz="3200" dirty="0" err="1" smtClean="0">
                  <a:solidFill>
                    <a:srgbClr val="FF0000"/>
                  </a:solidFill>
                  <a:latin typeface="Calibri"/>
                  <a:cs typeface="Calibri"/>
                </a:rPr>
                <a:t>ep</a:t>
              </a:r>
              <a:r>
                <a:rPr lang="en-US" sz="3200" dirty="0" smtClean="0">
                  <a:solidFill>
                    <a:srgbClr val="FF0000"/>
                  </a:solidFill>
                  <a:latin typeface="Calibri"/>
                  <a:cs typeface="Calibri"/>
                </a:rPr>
                <a:t> --&gt; </a:t>
              </a:r>
              <a:r>
                <a:rPr lang="en-US" sz="3200" dirty="0" err="1" smtClean="0">
                  <a:solidFill>
                    <a:srgbClr val="FF0000"/>
                  </a:solidFill>
                  <a:latin typeface="Calibri"/>
                  <a:cs typeface="Calibri"/>
                </a:rPr>
                <a:t>epγ</a:t>
              </a:r>
              <a:endParaRPr lang="en-US" sz="3200" dirty="0">
                <a:solidFill>
                  <a:srgbClr val="FF0000"/>
                </a:solidFill>
                <a:latin typeface="Calibri"/>
                <a:cs typeface="Calibri"/>
              </a:endParaRPr>
            </a:p>
          </p:txBody>
        </p:sp>
        <p:cxnSp>
          <p:nvCxnSpPr>
            <p:cNvPr id="16" name="Straight Arrow Connector 15"/>
            <p:cNvCxnSpPr/>
            <p:nvPr/>
          </p:nvCxnSpPr>
          <p:spPr bwMode="auto">
            <a:xfrm>
              <a:off x="12869983" y="984789"/>
              <a:ext cx="289879" cy="1588"/>
            </a:xfrm>
            <a:prstGeom prst="straightConnector1">
              <a:avLst/>
            </a:prstGeom>
            <a:noFill/>
            <a:ln w="9525" cap="flat" cmpd="sng" algn="ctr">
              <a:solidFill>
                <a:srgbClr val="FF0000"/>
              </a:solidFill>
              <a:prstDash val="solid"/>
              <a:round/>
              <a:headEnd type="none" w="med" len="med"/>
              <a:tailEnd type="arrow"/>
            </a:ln>
            <a:effectLst/>
          </p:spPr>
        </p:cxnSp>
      </p:grpSp>
      <p:sp>
        <p:nvSpPr>
          <p:cNvPr id="17" name="TextBox 16"/>
          <p:cNvSpPr txBox="1"/>
          <p:nvPr/>
        </p:nvSpPr>
        <p:spPr>
          <a:xfrm>
            <a:off x="6475781" y="1969838"/>
            <a:ext cx="1019229" cy="307777"/>
          </a:xfrm>
          <a:prstGeom prst="rect">
            <a:avLst/>
          </a:prstGeom>
          <a:solidFill>
            <a:srgbClr val="FFFFFF"/>
          </a:solidFill>
          <a:ln>
            <a:solidFill>
              <a:srgbClr val="000000"/>
            </a:solidFill>
          </a:ln>
        </p:spPr>
        <p:txBody>
          <a:bodyPr wrap="none" rtlCol="0">
            <a:spAutoFit/>
          </a:bodyPr>
          <a:lstStyle/>
          <a:p>
            <a:r>
              <a:rPr lang="en-US" sz="1400" dirty="0" smtClean="0">
                <a:latin typeface="Calibri"/>
                <a:cs typeface="Calibri"/>
              </a:rPr>
              <a:t>E12-06-119</a:t>
            </a:r>
            <a:endParaRPr lang="en-US" sz="1400" dirty="0">
              <a:latin typeface="Calibri"/>
              <a:cs typeface="Calibri"/>
            </a:endParaRPr>
          </a:p>
        </p:txBody>
      </p:sp>
    </p:spTree>
  </p:cSld>
  <p:clrMapOvr>
    <a:masterClrMapping/>
  </p:clrMapOvr>
  <p:transition spd="med">
    <p:push/>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39763"/>
          </a:xfrm>
        </p:spPr>
        <p:txBody>
          <a:bodyPr/>
          <a:lstStyle/>
          <a:p>
            <a:r>
              <a:rPr lang="en-US" dirty="0" smtClean="0"/>
              <a:t>DVCS with polarized </a:t>
            </a:r>
            <a:r>
              <a:rPr lang="en-US" dirty="0" err="1" smtClean="0"/>
              <a:t>e</a:t>
            </a:r>
            <a:r>
              <a:rPr lang="en-US" baseline="30000" dirty="0" smtClean="0"/>
              <a:t>-</a:t>
            </a:r>
            <a:r>
              <a:rPr lang="en-US" dirty="0" smtClean="0"/>
              <a:t> beam in Hall A</a:t>
            </a:r>
            <a:endParaRPr lang="en-US" dirty="0"/>
          </a:p>
        </p:txBody>
      </p:sp>
      <p:pic>
        <p:nvPicPr>
          <p:cNvPr id="3" name="Picture 2"/>
          <p:cNvPicPr>
            <a:picLocks noChangeAspect="1"/>
          </p:cNvPicPr>
          <p:nvPr/>
        </p:nvPicPr>
        <p:blipFill>
          <a:blip r:embed="rId2"/>
          <a:stretch>
            <a:fillRect/>
          </a:stretch>
        </p:blipFill>
        <p:spPr>
          <a:xfrm>
            <a:off x="3683000" y="920767"/>
            <a:ext cx="5216017" cy="5318125"/>
          </a:xfrm>
          <a:prstGeom prst="rect">
            <a:avLst/>
          </a:prstGeom>
        </p:spPr>
      </p:pic>
      <p:sp>
        <p:nvSpPr>
          <p:cNvPr id="4" name="TextBox 3"/>
          <p:cNvSpPr txBox="1"/>
          <p:nvPr/>
        </p:nvSpPr>
        <p:spPr>
          <a:xfrm>
            <a:off x="550647" y="1028114"/>
            <a:ext cx="1138453" cy="338554"/>
          </a:xfrm>
          <a:prstGeom prst="rect">
            <a:avLst/>
          </a:prstGeom>
          <a:noFill/>
          <a:ln w="3175" cap="flat" cmpd="sng" algn="ctr">
            <a:solidFill>
              <a:schemeClr val="tx1"/>
            </a:solidFill>
            <a:prstDash val="solid"/>
            <a:round/>
            <a:headEnd type="none" w="med" len="med"/>
            <a:tailEnd type="none" w="med" len="med"/>
          </a:ln>
        </p:spPr>
        <p:txBody>
          <a:bodyPr wrap="none" rtlCol="0">
            <a:spAutoFit/>
          </a:bodyPr>
          <a:lstStyle/>
          <a:p>
            <a:r>
              <a:rPr lang="en-US" sz="1600" dirty="0" smtClean="0">
                <a:latin typeface="Calibri"/>
                <a:cs typeface="Calibri"/>
              </a:rPr>
              <a:t>E12-06-114</a:t>
            </a:r>
            <a:endParaRPr lang="en-US" sz="1600" dirty="0">
              <a:latin typeface="Calibri"/>
              <a:cs typeface="Calibri"/>
            </a:endParaRPr>
          </a:p>
        </p:txBody>
      </p:sp>
      <p:pic>
        <p:nvPicPr>
          <p:cNvPr id="6" name="Picture 5"/>
          <p:cNvPicPr>
            <a:picLocks noChangeAspect="1"/>
          </p:cNvPicPr>
          <p:nvPr/>
        </p:nvPicPr>
        <p:blipFill>
          <a:blip r:embed="rId3"/>
          <a:stretch>
            <a:fillRect/>
          </a:stretch>
        </p:blipFill>
        <p:spPr>
          <a:xfrm>
            <a:off x="25401" y="1430168"/>
            <a:ext cx="3746500" cy="3286125"/>
          </a:xfrm>
          <a:prstGeom prst="rect">
            <a:avLst/>
          </a:prstGeom>
        </p:spPr>
      </p:pic>
      <p:sp>
        <p:nvSpPr>
          <p:cNvPr id="7" name="TextBox 6"/>
          <p:cNvSpPr txBox="1"/>
          <p:nvPr/>
        </p:nvSpPr>
        <p:spPr>
          <a:xfrm>
            <a:off x="317500" y="5207000"/>
            <a:ext cx="3058687" cy="369332"/>
          </a:xfrm>
          <a:prstGeom prst="rect">
            <a:avLst/>
          </a:prstGeom>
          <a:noFill/>
        </p:spPr>
        <p:txBody>
          <a:bodyPr wrap="none" rtlCol="0">
            <a:spAutoFit/>
          </a:bodyPr>
          <a:lstStyle/>
          <a:p>
            <a:r>
              <a:rPr lang="en-US" dirty="0" smtClean="0"/>
              <a:t>=&gt; plenary talk by C. Munoz </a:t>
            </a:r>
            <a:endParaRPr lang="en-US" dirty="0"/>
          </a:p>
        </p:txBody>
      </p:sp>
      <p:sp>
        <p:nvSpPr>
          <p:cNvPr id="8" name="Rectangle 7"/>
          <p:cNvSpPr/>
          <p:nvPr/>
        </p:nvSpPr>
        <p:spPr bwMode="auto">
          <a:xfrm>
            <a:off x="4914900" y="971567"/>
            <a:ext cx="1333500" cy="285733"/>
          </a:xfrm>
          <a:prstGeom prst="rect">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smtClean="0">
              <a:ln>
                <a:noFill/>
              </a:ln>
              <a:solidFill>
                <a:schemeClr val="tx1"/>
              </a:solidFill>
              <a:effectLst/>
              <a:latin typeface="Times New Roman" pitchFamily="18" charset="0"/>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PhAnim="0">
  <p:cSld>
    <p:spTree>
      <p:nvGrpSpPr>
        <p:cNvPr id="1" name=""/>
        <p:cNvGrpSpPr/>
        <p:nvPr/>
      </p:nvGrpSpPr>
      <p:grpSpPr>
        <a:xfrm>
          <a:off x="0" y="0"/>
          <a:ext cx="0" cy="0"/>
          <a:chOff x="0" y="0"/>
          <a:chExt cx="0" cy="0"/>
        </a:xfrm>
      </p:grpSpPr>
      <p:sp>
        <p:nvSpPr>
          <p:cNvPr id="11" name="Rectangle 1026"/>
          <p:cNvSpPr txBox="1">
            <a:spLocks noChangeArrowheads="1"/>
          </p:cNvSpPr>
          <p:nvPr/>
        </p:nvSpPr>
        <p:spPr bwMode="auto">
          <a:xfrm>
            <a:off x="12700" y="0"/>
            <a:ext cx="9131300" cy="685800"/>
          </a:xfrm>
          <a:prstGeom prst="rect">
            <a:avLst/>
          </a:prstGeom>
          <a:noFill/>
          <a:ln w="9525">
            <a:noFill/>
            <a:miter lim="800000"/>
            <a:headEnd/>
            <a:tailEnd/>
          </a:ln>
        </p:spPr>
        <p:txBody>
          <a:bodyPr anchor="ctr">
            <a:prstTxWarp prst="textNoShape">
              <a:avLst/>
            </a:prstTxWarp>
          </a:bodyPr>
          <a:lstStyle/>
          <a:p>
            <a:pPr algn="ctr">
              <a:lnSpc>
                <a:spcPct val="90000"/>
              </a:lnSpc>
            </a:pPr>
            <a:r>
              <a:rPr lang="fr-FR" sz="3600" b="1" dirty="0" smtClean="0">
                <a:solidFill>
                  <a:srgbClr val="00C000"/>
                </a:solidFill>
                <a:latin typeface="Calibri"/>
                <a:ea typeface="Tahoma" charset="0"/>
                <a:cs typeface="Calibri"/>
              </a:rPr>
              <a:t>A</a:t>
            </a:r>
            <a:r>
              <a:rPr lang="fr-FR" sz="3600" b="1" baseline="-25000" dirty="0" smtClean="0">
                <a:solidFill>
                  <a:srgbClr val="00C000"/>
                </a:solidFill>
                <a:latin typeface="Calibri"/>
                <a:ea typeface="Tahoma" charset="0"/>
                <a:cs typeface="Calibri"/>
              </a:rPr>
              <a:t>UL</a:t>
            </a:r>
            <a:r>
              <a:rPr lang="fr-FR" sz="3600" b="1" baseline="-25000" dirty="0" smtClean="0">
                <a:solidFill>
                  <a:srgbClr val="00C000"/>
                </a:solidFill>
                <a:latin typeface="Calibri"/>
                <a:ea typeface="Tahoma" charset="0"/>
                <a:cs typeface="Calibri"/>
              </a:rPr>
              <a:t>  </a:t>
            </a:r>
            <a:r>
              <a:rPr lang="fr-FR" sz="3600" b="1" dirty="0" smtClean="0">
                <a:solidFill>
                  <a:srgbClr val="000090"/>
                </a:solidFill>
                <a:latin typeface="Calibri"/>
                <a:ea typeface="Tahoma" charset="0"/>
                <a:cs typeface="Calibri"/>
              </a:rPr>
              <a:t>projections </a:t>
            </a:r>
            <a:r>
              <a:rPr lang="fr-FR" sz="3600" b="1" dirty="0" smtClean="0">
                <a:solidFill>
                  <a:srgbClr val="000090"/>
                </a:solidFill>
                <a:latin typeface="Calibri"/>
                <a:ea typeface="Tahoma" charset="0"/>
                <a:cs typeface="Calibri"/>
              </a:rPr>
              <a:t>for </a:t>
            </a:r>
            <a:r>
              <a:rPr lang="fr-FR" sz="3600" b="1" dirty="0" smtClean="0">
                <a:solidFill>
                  <a:srgbClr val="2D2D8A"/>
                </a:solidFill>
                <a:latin typeface="Calibri"/>
                <a:ea typeface="Tahoma" charset="0"/>
                <a:cs typeface="Calibri"/>
              </a:rPr>
              <a:t>protons - </a:t>
            </a:r>
            <a:r>
              <a:rPr lang="fr-FR" sz="3600" b="1" dirty="0" err="1" smtClean="0">
                <a:solidFill>
                  <a:srgbClr val="2D2D8A"/>
                </a:solidFill>
                <a:latin typeface="Calibri"/>
                <a:ea typeface="Tahoma" charset="0"/>
                <a:cs typeface="Calibri"/>
              </a:rPr>
              <a:t>projected</a:t>
            </a:r>
            <a:endParaRPr lang="fr-FR" sz="3600" b="1" dirty="0">
              <a:solidFill>
                <a:srgbClr val="2D2D8A"/>
              </a:solidFill>
              <a:latin typeface="Calibri"/>
              <a:ea typeface="Tahoma" charset="0"/>
              <a:cs typeface="Calibri"/>
            </a:endParaRPr>
          </a:p>
        </p:txBody>
      </p:sp>
      <p:pic>
        <p:nvPicPr>
          <p:cNvPr id="12" name="Picture 11"/>
          <p:cNvPicPr>
            <a:picLocks noChangeAspect="1"/>
          </p:cNvPicPr>
          <p:nvPr/>
        </p:nvPicPr>
        <p:blipFill>
          <a:blip r:embed="rId3"/>
          <a:srcRect l="11047" t="6345" r="10393" b="50846"/>
          <a:stretch>
            <a:fillRect/>
          </a:stretch>
        </p:blipFill>
        <p:spPr>
          <a:xfrm>
            <a:off x="3287105" y="1188352"/>
            <a:ext cx="5657942" cy="5156200"/>
          </a:xfrm>
          <a:prstGeom prst="rect">
            <a:avLst/>
          </a:prstGeom>
        </p:spPr>
      </p:pic>
      <p:sp>
        <p:nvSpPr>
          <p:cNvPr id="14" name="Rectangle 9"/>
          <p:cNvSpPr>
            <a:spLocks noChangeArrowheads="1"/>
          </p:cNvSpPr>
          <p:nvPr/>
        </p:nvSpPr>
        <p:spPr bwMode="auto">
          <a:xfrm>
            <a:off x="4305142" y="1840376"/>
            <a:ext cx="673629" cy="667121"/>
          </a:xfrm>
          <a:prstGeom prst="rect">
            <a:avLst/>
          </a:prstGeom>
          <a:solidFill>
            <a:srgbClr val="EAEAEA"/>
          </a:solidFill>
          <a:ln w="9525">
            <a:solidFill>
              <a:schemeClr val="bg2"/>
            </a:solidFill>
            <a:miter lim="800000"/>
            <a:headEnd/>
            <a:tailEnd/>
          </a:ln>
        </p:spPr>
        <p:txBody>
          <a:bodyPr wrap="none" anchor="ctr">
            <a:prstTxWarp prst="textNoShape">
              <a:avLst/>
            </a:prstTxWarp>
          </a:bodyPr>
          <a:lstStyle/>
          <a:p>
            <a:endParaRPr lang="en-US"/>
          </a:p>
        </p:txBody>
      </p:sp>
      <p:sp>
        <p:nvSpPr>
          <p:cNvPr id="15" name="Text Box 10"/>
          <p:cNvSpPr txBox="1">
            <a:spLocks noChangeArrowheads="1"/>
          </p:cNvSpPr>
          <p:nvPr/>
        </p:nvSpPr>
        <p:spPr bwMode="auto">
          <a:xfrm>
            <a:off x="4305142" y="1874244"/>
            <a:ext cx="673629" cy="461665"/>
          </a:xfrm>
          <a:prstGeom prst="rect">
            <a:avLst/>
          </a:prstGeom>
          <a:noFill/>
          <a:ln w="9525">
            <a:noFill/>
            <a:miter lim="800000"/>
            <a:headEnd/>
            <a:tailEnd/>
          </a:ln>
        </p:spPr>
        <p:txBody>
          <a:bodyPr wrap="square">
            <a:prstTxWarp prst="textNoShape">
              <a:avLst/>
            </a:prstTxWarp>
            <a:spAutoFit/>
          </a:bodyPr>
          <a:lstStyle/>
          <a:p>
            <a:pPr algn="ctr"/>
            <a:r>
              <a:rPr lang="en-US" sz="2400" b="0" dirty="0" smtClean="0">
                <a:solidFill>
                  <a:srgbClr val="FF0000"/>
                </a:solidFill>
              </a:rPr>
              <a:t>A</a:t>
            </a:r>
            <a:r>
              <a:rPr lang="en-US" sz="2400" baseline="-25000" dirty="0" smtClean="0">
                <a:solidFill>
                  <a:srgbClr val="FF0000"/>
                </a:solidFill>
              </a:rPr>
              <a:t>U</a:t>
            </a:r>
            <a:r>
              <a:rPr lang="en-US" sz="2400" b="0" baseline="-25000" dirty="0" smtClean="0">
                <a:solidFill>
                  <a:srgbClr val="FF0000"/>
                </a:solidFill>
              </a:rPr>
              <a:t>L</a:t>
            </a:r>
            <a:endParaRPr lang="en-US" sz="2400" b="0" baseline="-25000" dirty="0">
              <a:solidFill>
                <a:srgbClr val="FF0000"/>
              </a:solidFill>
            </a:endParaRPr>
          </a:p>
        </p:txBody>
      </p:sp>
      <p:grpSp>
        <p:nvGrpSpPr>
          <p:cNvPr id="2" name="Group 18"/>
          <p:cNvGrpSpPr/>
          <p:nvPr/>
        </p:nvGrpSpPr>
        <p:grpSpPr>
          <a:xfrm>
            <a:off x="506435" y="822195"/>
            <a:ext cx="2185965" cy="584776"/>
            <a:chOff x="762000" y="914400"/>
            <a:chExt cx="2602870" cy="584776"/>
          </a:xfrm>
        </p:grpSpPr>
        <p:sp>
          <p:nvSpPr>
            <p:cNvPr id="19" name="Text Box 7"/>
            <p:cNvSpPr txBox="1">
              <a:spLocks noChangeArrowheads="1"/>
            </p:cNvSpPr>
            <p:nvPr/>
          </p:nvSpPr>
          <p:spPr bwMode="auto">
            <a:xfrm>
              <a:off x="762000" y="914400"/>
              <a:ext cx="2602870" cy="584776"/>
            </a:xfrm>
            <a:prstGeom prst="rect">
              <a:avLst/>
            </a:prstGeom>
            <a:solidFill>
              <a:schemeClr val="bg1"/>
            </a:solidFill>
            <a:ln w="9525">
              <a:solidFill>
                <a:schemeClr val="tx1"/>
              </a:solidFill>
              <a:miter lim="800000"/>
              <a:headEnd/>
              <a:tailEnd/>
            </a:ln>
          </p:spPr>
          <p:txBody>
            <a:bodyPr wrap="square">
              <a:prstTxWarp prst="textNoShape">
                <a:avLst/>
              </a:prstTxWarp>
              <a:spAutoFit/>
            </a:bodyPr>
            <a:lstStyle/>
            <a:p>
              <a:r>
                <a:rPr lang="en-US" sz="3200" b="1" dirty="0" err="1">
                  <a:solidFill>
                    <a:srgbClr val="FF0000"/>
                  </a:solidFill>
                  <a:latin typeface="Times New Roman"/>
                  <a:cs typeface="Times New Roman"/>
                </a:rPr>
                <a:t>e</a:t>
              </a:r>
              <a:r>
                <a:rPr lang="en-US" sz="3200" b="1" dirty="0">
                  <a:solidFill>
                    <a:srgbClr val="FF0000"/>
                  </a:solidFill>
                  <a:latin typeface="Times New Roman"/>
                  <a:cs typeface="Times New Roman"/>
                </a:rPr>
                <a:t> </a:t>
              </a:r>
              <a:r>
                <a:rPr lang="en-US" sz="3200" b="1" dirty="0" err="1" smtClean="0">
                  <a:solidFill>
                    <a:srgbClr val="FF0000"/>
                  </a:solidFill>
                  <a:latin typeface="Times New Roman"/>
                  <a:cs typeface="Times New Roman"/>
                </a:rPr>
                <a:t>p</a:t>
              </a:r>
              <a:r>
                <a:rPr lang="en-US" sz="3200" b="1" dirty="0" smtClean="0">
                  <a:solidFill>
                    <a:srgbClr val="FF0000"/>
                  </a:solidFill>
                  <a:latin typeface="Times New Roman"/>
                  <a:cs typeface="Times New Roman"/>
                </a:rPr>
                <a:t>      </a:t>
              </a:r>
              <a:r>
                <a:rPr lang="en-US" sz="3200" b="1" dirty="0" err="1" smtClean="0">
                  <a:solidFill>
                    <a:srgbClr val="FF0000"/>
                  </a:solidFill>
                  <a:latin typeface="Times New Roman"/>
                  <a:cs typeface="Times New Roman"/>
                </a:rPr>
                <a:t>epγ</a:t>
              </a:r>
              <a:endParaRPr lang="en-US" sz="3200" b="1" dirty="0">
                <a:solidFill>
                  <a:schemeClr val="bg2"/>
                </a:solidFill>
                <a:latin typeface="Times New Roman"/>
                <a:cs typeface="Times New Roman"/>
              </a:endParaRPr>
            </a:p>
          </p:txBody>
        </p:sp>
        <p:sp>
          <p:nvSpPr>
            <p:cNvPr id="20" name="Line 8"/>
            <p:cNvSpPr>
              <a:spLocks noChangeShapeType="1"/>
            </p:cNvSpPr>
            <p:nvPr/>
          </p:nvSpPr>
          <p:spPr bwMode="auto">
            <a:xfrm>
              <a:off x="1558560" y="1260475"/>
              <a:ext cx="457200" cy="0"/>
            </a:xfrm>
            <a:prstGeom prst="line">
              <a:avLst/>
            </a:prstGeom>
            <a:noFill/>
            <a:ln w="28575" cap="flat" cmpd="sng" algn="ctr">
              <a:solidFill>
                <a:srgbClr val="FF0000"/>
              </a:solidFill>
              <a:prstDash val="solid"/>
              <a:miter lim="800000"/>
              <a:headEnd type="none" w="med" len="med"/>
              <a:tailEnd type="arrow" w="med" len="med"/>
            </a:ln>
          </p:spPr>
          <p:txBody>
            <a:bodyPr wrap="none" anchor="ctr">
              <a:prstTxWarp prst="textNoShape">
                <a:avLst/>
              </a:prstTxWarp>
            </a:bodyPr>
            <a:lstStyle/>
            <a:p>
              <a:endParaRPr lang="en-US"/>
            </a:p>
          </p:txBody>
        </p:sp>
        <p:sp>
          <p:nvSpPr>
            <p:cNvPr id="21" name="Line 9"/>
            <p:cNvSpPr>
              <a:spLocks noChangeShapeType="1"/>
            </p:cNvSpPr>
            <p:nvPr/>
          </p:nvSpPr>
          <p:spPr bwMode="auto">
            <a:xfrm>
              <a:off x="1201269" y="1066800"/>
              <a:ext cx="228600" cy="0"/>
            </a:xfrm>
            <a:prstGeom prst="line">
              <a:avLst/>
            </a:prstGeom>
            <a:noFill/>
            <a:ln w="9525">
              <a:solidFill>
                <a:srgbClr val="FF0000"/>
              </a:solidFill>
              <a:miter lim="800000"/>
              <a:headEnd/>
              <a:tailEnd type="triangle" w="med" len="med"/>
            </a:ln>
          </p:spPr>
          <p:txBody>
            <a:bodyPr wrap="none" anchor="ctr">
              <a:prstTxWarp prst="textNoShape">
                <a:avLst/>
              </a:prstTxWarp>
            </a:bodyPr>
            <a:lstStyle/>
            <a:p>
              <a:endParaRPr lang="en-US"/>
            </a:p>
          </p:txBody>
        </p:sp>
      </p:grpSp>
      <p:sp>
        <p:nvSpPr>
          <p:cNvPr id="23" name="Text Box 23"/>
          <p:cNvSpPr txBox="1">
            <a:spLocks noChangeArrowheads="1"/>
          </p:cNvSpPr>
          <p:nvPr/>
        </p:nvSpPr>
        <p:spPr bwMode="auto">
          <a:xfrm>
            <a:off x="5347952" y="1710004"/>
            <a:ext cx="1584325" cy="954088"/>
          </a:xfrm>
          <a:prstGeom prst="rect">
            <a:avLst/>
          </a:prstGeom>
          <a:solidFill>
            <a:schemeClr val="bg1"/>
          </a:solidFill>
          <a:ln w="19050" cap="flat" cmpd="sng" algn="ctr">
            <a:solidFill>
              <a:schemeClr val="tx1"/>
            </a:solidFill>
            <a:prstDash val="solid"/>
            <a:miter lim="800000"/>
            <a:headEnd type="none" w="med" len="med"/>
            <a:tailEnd type="none" w="med" len="med"/>
          </a:ln>
        </p:spPr>
        <p:txBody>
          <a:bodyPr>
            <a:prstTxWarp prst="textNoShape">
              <a:avLst/>
            </a:prstTxWarp>
            <a:spAutoFit/>
          </a:bodyPr>
          <a:lstStyle/>
          <a:p>
            <a:pPr algn="l" eaLnBrk="0" hangingPunct="0"/>
            <a:r>
              <a:rPr lang="en-US" sz="1400" b="0" dirty="0">
                <a:solidFill>
                  <a:srgbClr val="FF0000"/>
                </a:solidFill>
                <a:latin typeface="Arial" pitchFamily="-109" charset="0"/>
              </a:rPr>
              <a:t>L =</a:t>
            </a:r>
            <a:r>
              <a:rPr lang="en-US" sz="1400" b="0" dirty="0" smtClean="0">
                <a:solidFill>
                  <a:srgbClr val="FF0000"/>
                </a:solidFill>
                <a:latin typeface="Arial" pitchFamily="-109" charset="0"/>
              </a:rPr>
              <a:t> 1x10</a:t>
            </a:r>
            <a:r>
              <a:rPr lang="en-US" sz="1400" b="0" baseline="30000" dirty="0" smtClean="0">
                <a:solidFill>
                  <a:srgbClr val="FF0000"/>
                </a:solidFill>
                <a:latin typeface="Arial" pitchFamily="-109" charset="0"/>
              </a:rPr>
              <a:t>35 </a:t>
            </a:r>
            <a:r>
              <a:rPr lang="en-US" sz="1400" b="0" dirty="0">
                <a:solidFill>
                  <a:srgbClr val="FF0000"/>
                </a:solidFill>
                <a:latin typeface="Arial" pitchFamily="-109" charset="0"/>
              </a:rPr>
              <a:t>cm</a:t>
            </a:r>
            <a:r>
              <a:rPr lang="en-US" sz="1400" b="0" baseline="30000" dirty="0">
                <a:solidFill>
                  <a:srgbClr val="FF0000"/>
                </a:solidFill>
                <a:latin typeface="Arial" pitchFamily="-109" charset="0"/>
              </a:rPr>
              <a:t>-2</a:t>
            </a:r>
            <a:r>
              <a:rPr lang="en-US" sz="1400" b="0" dirty="0">
                <a:solidFill>
                  <a:srgbClr val="FF0000"/>
                </a:solidFill>
                <a:latin typeface="Arial" pitchFamily="-109" charset="0"/>
              </a:rPr>
              <a:t>s</a:t>
            </a:r>
            <a:r>
              <a:rPr lang="en-US" sz="1400" b="0" baseline="30000" dirty="0">
                <a:solidFill>
                  <a:srgbClr val="FF0000"/>
                </a:solidFill>
                <a:latin typeface="Arial" pitchFamily="-109" charset="0"/>
              </a:rPr>
              <a:t>-1</a:t>
            </a:r>
          </a:p>
          <a:p>
            <a:pPr algn="l" eaLnBrk="0" hangingPunct="0">
              <a:buFont typeface="Symbol" pitchFamily="-109" charset="2"/>
              <a:buNone/>
            </a:pPr>
            <a:r>
              <a:rPr lang="en-US" sz="1400" b="0" dirty="0">
                <a:solidFill>
                  <a:srgbClr val="FF0000"/>
                </a:solidFill>
                <a:latin typeface="Arial" pitchFamily="-109" charset="0"/>
              </a:rPr>
              <a:t>T =</a:t>
            </a:r>
            <a:r>
              <a:rPr lang="en-US" sz="1400" b="0" dirty="0" smtClean="0">
                <a:solidFill>
                  <a:srgbClr val="FF0000"/>
                </a:solidFill>
                <a:latin typeface="Arial" pitchFamily="-109" charset="0"/>
              </a:rPr>
              <a:t> 2000 </a:t>
            </a:r>
            <a:r>
              <a:rPr lang="en-US" sz="1400" b="0" dirty="0">
                <a:solidFill>
                  <a:srgbClr val="FF0000"/>
                </a:solidFill>
                <a:latin typeface="Arial" pitchFamily="-109" charset="0"/>
              </a:rPr>
              <a:t>hrs</a:t>
            </a:r>
          </a:p>
          <a:p>
            <a:pPr algn="l" eaLnBrk="0" hangingPunct="0">
              <a:buFont typeface="Symbol" pitchFamily="-109" charset="2"/>
              <a:buNone/>
            </a:pPr>
            <a:r>
              <a:rPr lang="en-US" sz="1400" b="0" dirty="0">
                <a:solidFill>
                  <a:srgbClr val="FF0000"/>
                </a:solidFill>
                <a:latin typeface="Symbol" pitchFamily="-109" charset="2"/>
              </a:rPr>
              <a:t>D</a:t>
            </a:r>
            <a:r>
              <a:rPr lang="en-US" sz="1400" b="0" dirty="0">
                <a:solidFill>
                  <a:srgbClr val="FF0000"/>
                </a:solidFill>
                <a:latin typeface="Arial" pitchFamily="-109" charset="0"/>
              </a:rPr>
              <a:t>Q</a:t>
            </a:r>
            <a:r>
              <a:rPr lang="en-US" sz="1400" b="0" baseline="30000" dirty="0">
                <a:solidFill>
                  <a:srgbClr val="FF0000"/>
                </a:solidFill>
                <a:latin typeface="Arial" pitchFamily="-109" charset="0"/>
              </a:rPr>
              <a:t>2</a:t>
            </a:r>
            <a:r>
              <a:rPr lang="en-US" sz="1400" b="0" dirty="0">
                <a:solidFill>
                  <a:srgbClr val="FF0000"/>
                </a:solidFill>
                <a:latin typeface="Arial" pitchFamily="-109" charset="0"/>
              </a:rPr>
              <a:t> = 1GeV</a:t>
            </a:r>
            <a:r>
              <a:rPr lang="en-US" sz="1400" b="0" baseline="30000" dirty="0">
                <a:solidFill>
                  <a:srgbClr val="FF0000"/>
                </a:solidFill>
                <a:latin typeface="Arial" pitchFamily="-109" charset="0"/>
              </a:rPr>
              <a:t>2</a:t>
            </a:r>
          </a:p>
          <a:p>
            <a:pPr algn="l" eaLnBrk="0" hangingPunct="0"/>
            <a:r>
              <a:rPr lang="en-US" sz="1400" b="0" dirty="0" err="1">
                <a:solidFill>
                  <a:srgbClr val="FF0000"/>
                </a:solidFill>
                <a:latin typeface="Symbol" pitchFamily="-109" charset="2"/>
              </a:rPr>
              <a:t>D</a:t>
            </a:r>
            <a:r>
              <a:rPr lang="en-US" sz="1400" b="0" dirty="0" err="1">
                <a:solidFill>
                  <a:srgbClr val="FF0000"/>
                </a:solidFill>
                <a:latin typeface="Arial" pitchFamily="-109" charset="0"/>
              </a:rPr>
              <a:t>x</a:t>
            </a:r>
            <a:r>
              <a:rPr lang="en-US" sz="1400" b="0" dirty="0">
                <a:solidFill>
                  <a:srgbClr val="FF0000"/>
                </a:solidFill>
                <a:latin typeface="Arial" pitchFamily="-109" charset="0"/>
              </a:rPr>
              <a:t> = 0.05</a:t>
            </a:r>
          </a:p>
        </p:txBody>
      </p:sp>
      <p:pic>
        <p:nvPicPr>
          <p:cNvPr id="29" name="Picture 11"/>
          <p:cNvPicPr>
            <a:picLocks noChangeAspect="1"/>
          </p:cNvPicPr>
          <p:nvPr/>
        </p:nvPicPr>
        <p:blipFill>
          <a:blip r:embed="rId4"/>
          <a:srcRect l="5376" t="34451" b="18176"/>
          <a:stretch>
            <a:fillRect/>
          </a:stretch>
        </p:blipFill>
        <p:spPr bwMode="auto">
          <a:xfrm rot="5400000">
            <a:off x="-1312246" y="2970152"/>
            <a:ext cx="4808031" cy="1803012"/>
          </a:xfrm>
          <a:prstGeom prst="rect">
            <a:avLst/>
          </a:prstGeom>
          <a:noFill/>
          <a:ln w="9525">
            <a:noFill/>
            <a:miter lim="800000"/>
            <a:headEnd/>
            <a:tailEnd/>
          </a:ln>
        </p:spPr>
      </p:pic>
      <p:sp>
        <p:nvSpPr>
          <p:cNvPr id="24" name="TextBox 23"/>
          <p:cNvSpPr txBox="1"/>
          <p:nvPr/>
        </p:nvSpPr>
        <p:spPr>
          <a:xfrm>
            <a:off x="1214095" y="1772644"/>
            <a:ext cx="1766781" cy="923330"/>
          </a:xfrm>
          <a:prstGeom prst="rect">
            <a:avLst/>
          </a:prstGeom>
          <a:noFill/>
          <a:ln>
            <a:solidFill>
              <a:srgbClr val="FF0000"/>
            </a:solidFill>
          </a:ln>
        </p:spPr>
        <p:txBody>
          <a:bodyPr wrap="square" rtlCol="0">
            <a:spAutoFit/>
          </a:bodyPr>
          <a:lstStyle/>
          <a:p>
            <a:r>
              <a:rPr lang="en-US" dirty="0" smtClean="0"/>
              <a:t>Dynamically polarized target NH</a:t>
            </a:r>
            <a:r>
              <a:rPr lang="en-US" baseline="-25000" dirty="0" smtClean="0"/>
              <a:t>3</a:t>
            </a:r>
            <a:r>
              <a:rPr lang="en-US" dirty="0" smtClean="0"/>
              <a:t>, ND</a:t>
            </a:r>
            <a:r>
              <a:rPr lang="en-US" baseline="-25000" dirty="0" smtClean="0"/>
              <a:t>3</a:t>
            </a:r>
            <a:endParaRPr lang="en-US" baseline="-25000" dirty="0"/>
          </a:p>
        </p:txBody>
      </p:sp>
      <p:sp>
        <p:nvSpPr>
          <p:cNvPr id="25" name="TextBox 24"/>
          <p:cNvSpPr txBox="1"/>
          <p:nvPr/>
        </p:nvSpPr>
        <p:spPr>
          <a:xfrm>
            <a:off x="3867150" y="2918759"/>
            <a:ext cx="1111621" cy="307777"/>
          </a:xfrm>
          <a:prstGeom prst="rect">
            <a:avLst/>
          </a:prstGeom>
          <a:solidFill>
            <a:schemeClr val="bg1"/>
          </a:solidFill>
          <a:ln>
            <a:solidFill>
              <a:srgbClr val="000000"/>
            </a:solidFill>
          </a:ln>
        </p:spPr>
        <p:txBody>
          <a:bodyPr wrap="square" rtlCol="0">
            <a:spAutoFit/>
          </a:bodyPr>
          <a:lstStyle/>
          <a:p>
            <a:r>
              <a:rPr lang="en-US" sz="1400" dirty="0" smtClean="0">
                <a:latin typeface="Calibri"/>
                <a:cs typeface="Calibri"/>
              </a:rPr>
              <a:t> E12-06-119</a:t>
            </a:r>
          </a:p>
        </p:txBody>
      </p:sp>
      <p:sp>
        <p:nvSpPr>
          <p:cNvPr id="35" name="Rectangle 35"/>
          <p:cNvSpPr>
            <a:spLocks noChangeArrowheads="1"/>
          </p:cNvSpPr>
          <p:nvPr/>
        </p:nvSpPr>
        <p:spPr bwMode="auto">
          <a:xfrm>
            <a:off x="3376635" y="817563"/>
            <a:ext cx="5334000" cy="533400"/>
          </a:xfrm>
          <a:prstGeom prst="rect">
            <a:avLst/>
          </a:prstGeom>
          <a:solidFill>
            <a:schemeClr val="bg1"/>
          </a:solidFill>
          <a:ln w="9525">
            <a:solidFill>
              <a:schemeClr val="tx2"/>
            </a:solidFill>
            <a:miter lim="800000"/>
            <a:headEnd/>
            <a:tailEnd/>
          </a:ln>
        </p:spPr>
        <p:txBody>
          <a:bodyPr wrap="none" anchor="ctr">
            <a:prstTxWarp prst="textNoShape">
              <a:avLst/>
            </a:prstTxWarp>
          </a:bodyPr>
          <a:lstStyle/>
          <a:p>
            <a:endParaRPr lang="en-US">
              <a:solidFill>
                <a:srgbClr val="0000FF"/>
              </a:solidFill>
            </a:endParaRPr>
          </a:p>
        </p:txBody>
      </p:sp>
      <p:sp>
        <p:nvSpPr>
          <p:cNvPr id="36" name="Text Box 36"/>
          <p:cNvSpPr txBox="1">
            <a:spLocks noChangeArrowheads="1"/>
          </p:cNvSpPr>
          <p:nvPr/>
        </p:nvSpPr>
        <p:spPr bwMode="auto">
          <a:xfrm>
            <a:off x="3440135" y="944563"/>
            <a:ext cx="5334000" cy="369888"/>
          </a:xfrm>
          <a:prstGeom prst="rect">
            <a:avLst/>
          </a:prstGeom>
          <a:noFill/>
          <a:ln w="9525">
            <a:noFill/>
            <a:miter lim="800000"/>
            <a:headEnd/>
            <a:tailEnd/>
          </a:ln>
        </p:spPr>
        <p:txBody>
          <a:bodyPr>
            <a:prstTxWarp prst="textNoShape">
              <a:avLst/>
            </a:prstTxWarp>
            <a:spAutoFit/>
          </a:bodyPr>
          <a:lstStyle/>
          <a:p>
            <a:pPr eaLnBrk="1" hangingPunct="1">
              <a:defRPr/>
            </a:pPr>
            <a:r>
              <a:rPr lang="en-US" dirty="0">
                <a:effectLst>
                  <a:outerShdw blurRad="38100" dist="38100" dir="2700000" algn="tl">
                    <a:srgbClr val="000000"/>
                  </a:outerShdw>
                </a:effectLst>
                <a:latin typeface="Symbol" charset="2"/>
                <a:sym typeface="Symbol" charset="2"/>
              </a:rPr>
              <a:t></a:t>
            </a:r>
            <a:r>
              <a:rPr lang="en-US" dirty="0">
                <a:latin typeface="Symbol" charset="2"/>
                <a:sym typeface="Symbol" charset="2"/>
              </a:rPr>
              <a:t></a:t>
            </a:r>
            <a:r>
              <a:rPr lang="en-US" baseline="-25000" dirty="0">
                <a:latin typeface="Comic Sans MS" charset="0"/>
              </a:rPr>
              <a:t>UL</a:t>
            </a:r>
            <a:r>
              <a:rPr lang="en-US" dirty="0">
                <a:latin typeface="Symbol" charset="2"/>
              </a:rPr>
              <a:t> </a:t>
            </a:r>
            <a:r>
              <a:rPr lang="en-US" dirty="0">
                <a:latin typeface="Tahoma" charset="0"/>
              </a:rPr>
              <a:t>~</a:t>
            </a:r>
            <a:r>
              <a:rPr lang="en-US" dirty="0">
                <a:solidFill>
                  <a:schemeClr val="tx2"/>
                </a:solidFill>
                <a:latin typeface="Tahoma" charset="0"/>
              </a:rPr>
              <a:t> </a:t>
            </a:r>
            <a:r>
              <a:rPr lang="en-US" dirty="0" err="1">
                <a:solidFill>
                  <a:srgbClr val="FF0000"/>
                </a:solidFill>
                <a:latin typeface="Tahoma" charset="0"/>
              </a:rPr>
              <a:t>sin</a:t>
            </a:r>
            <a:r>
              <a:rPr lang="en-US" dirty="0" err="1">
                <a:solidFill>
                  <a:srgbClr val="FF0000"/>
                </a:solidFill>
                <a:latin typeface="Tahoma" charset="0"/>
                <a:sym typeface="Symbol" charset="2"/>
              </a:rPr>
              <a:t></a:t>
            </a:r>
            <a:r>
              <a:rPr lang="en-US" dirty="0">
                <a:latin typeface="Tahoma" charset="0"/>
              </a:rPr>
              <a:t> {F</a:t>
            </a:r>
            <a:r>
              <a:rPr lang="en-US" baseline="-25000" dirty="0">
                <a:latin typeface="Tahoma" charset="0"/>
              </a:rPr>
              <a:t>1</a:t>
            </a:r>
            <a:r>
              <a:rPr lang="en-US" b="1" i="1" dirty="0">
                <a:solidFill>
                  <a:srgbClr val="00C000"/>
                </a:solidFill>
                <a:latin typeface="Times New Roman" charset="0"/>
              </a:rPr>
              <a:t>H</a:t>
            </a:r>
            <a:r>
              <a:rPr lang="en-US" dirty="0">
                <a:latin typeface="Tahoma" charset="0"/>
              </a:rPr>
              <a:t>+</a:t>
            </a:r>
            <a:r>
              <a:rPr lang="el-GR" dirty="0">
                <a:latin typeface="Lucida Grande" charset="0"/>
              </a:rPr>
              <a:t>ξ</a:t>
            </a:r>
            <a:r>
              <a:rPr lang="en-US" dirty="0">
                <a:latin typeface="Tahoma" charset="0"/>
              </a:rPr>
              <a:t>(F</a:t>
            </a:r>
            <a:r>
              <a:rPr lang="en-US" baseline="-25000" dirty="0">
                <a:latin typeface="Tahoma" charset="0"/>
              </a:rPr>
              <a:t>1</a:t>
            </a:r>
            <a:r>
              <a:rPr lang="en-US" dirty="0">
                <a:latin typeface="Tahoma" charset="0"/>
              </a:rPr>
              <a:t>+F</a:t>
            </a:r>
            <a:r>
              <a:rPr lang="en-US" baseline="-25000" dirty="0">
                <a:latin typeface="Tahoma" charset="0"/>
              </a:rPr>
              <a:t>2</a:t>
            </a:r>
            <a:r>
              <a:rPr lang="en-US" dirty="0">
                <a:latin typeface="Tahoma" charset="0"/>
              </a:rPr>
              <a:t>)(</a:t>
            </a:r>
            <a:r>
              <a:rPr lang="en-US" b="1" i="1" dirty="0">
                <a:solidFill>
                  <a:srgbClr val="FF0000"/>
                </a:solidFill>
                <a:latin typeface="Times New Roman" charset="0"/>
              </a:rPr>
              <a:t>H</a:t>
            </a:r>
            <a:r>
              <a:rPr lang="en-US" b="1" dirty="0">
                <a:solidFill>
                  <a:srgbClr val="2D2D8A"/>
                </a:solidFill>
                <a:latin typeface="Times New Roman" charset="0"/>
              </a:rPr>
              <a:t> </a:t>
            </a:r>
            <a:r>
              <a:rPr lang="en-US" dirty="0">
                <a:latin typeface="Tahoma" charset="0"/>
              </a:rPr>
              <a:t>+</a:t>
            </a:r>
            <a:r>
              <a:rPr lang="el-GR" dirty="0">
                <a:latin typeface="Lucida Grande" charset="0"/>
              </a:rPr>
              <a:t>ξ</a:t>
            </a:r>
            <a:r>
              <a:rPr lang="en-US" dirty="0">
                <a:latin typeface="Tahoma" charset="0"/>
              </a:rPr>
              <a:t>/(1+</a:t>
            </a:r>
            <a:r>
              <a:rPr lang="el-GR" dirty="0">
                <a:latin typeface="Lucida Grande" charset="0"/>
              </a:rPr>
              <a:t>ξ</a:t>
            </a:r>
            <a:r>
              <a:rPr lang="en-US" dirty="0">
                <a:latin typeface="Tahoma" charset="0"/>
              </a:rPr>
              <a:t>)</a:t>
            </a:r>
            <a:r>
              <a:rPr lang="en-US" b="1" i="1" dirty="0" err="1">
                <a:solidFill>
                  <a:srgbClr val="0000FF"/>
                </a:solidFill>
                <a:latin typeface="Times New Roman" charset="0"/>
              </a:rPr>
              <a:t>E</a:t>
            </a:r>
            <a:r>
              <a:rPr lang="en-US" dirty="0" err="1" smtClean="0">
                <a:latin typeface="Times New Roman" charset="0"/>
              </a:rPr>
              <a:t>)</a:t>
            </a:r>
            <a:r>
              <a:rPr lang="en-US" dirty="0" err="1" smtClean="0">
                <a:latin typeface="Tahoma" charset="0"/>
              </a:rPr>
              <a:t>}</a:t>
            </a:r>
            <a:r>
              <a:rPr lang="en-US" dirty="0" err="1">
                <a:latin typeface="Tahoma" charset="0"/>
              </a:rPr>
              <a:t>d</a:t>
            </a:r>
            <a:r>
              <a:rPr lang="en-US" dirty="0" err="1">
                <a:latin typeface="Tahoma" charset="0"/>
                <a:sym typeface="Symbol" charset="2"/>
              </a:rPr>
              <a:t></a:t>
            </a:r>
            <a:endParaRPr lang="en-US" dirty="0">
              <a:solidFill>
                <a:schemeClr val="tx2"/>
              </a:solidFill>
              <a:latin typeface="Tahoma" charset="0"/>
              <a:sym typeface="Symbol" charset="2"/>
            </a:endParaRPr>
          </a:p>
        </p:txBody>
      </p:sp>
      <p:sp>
        <p:nvSpPr>
          <p:cNvPr id="37" name="Rectangle 37"/>
          <p:cNvSpPr>
            <a:spLocks noChangeArrowheads="1"/>
          </p:cNvSpPr>
          <p:nvPr/>
        </p:nvSpPr>
        <p:spPr bwMode="auto">
          <a:xfrm>
            <a:off x="4980010" y="787400"/>
            <a:ext cx="314325" cy="369888"/>
          </a:xfrm>
          <a:prstGeom prst="rect">
            <a:avLst/>
          </a:prstGeom>
          <a:noFill/>
          <a:ln w="9525">
            <a:noFill/>
            <a:miter lim="800000"/>
            <a:headEnd/>
            <a:tailEnd/>
          </a:ln>
        </p:spPr>
        <p:txBody>
          <a:bodyPr wrap="none" lIns="0" tIns="0" rIns="0" bIns="0">
            <a:prstTxWarp prst="textNoShape">
              <a:avLst/>
            </a:prstTxWarp>
            <a:spAutoFit/>
          </a:bodyPr>
          <a:lstStyle/>
          <a:p>
            <a:pPr eaLnBrk="1" hangingPunct="1"/>
            <a:r>
              <a:rPr lang="en-US" sz="2400" b="1" dirty="0">
                <a:solidFill>
                  <a:srgbClr val="FF0000"/>
                </a:solidFill>
                <a:latin typeface="Times New Roman" charset="0"/>
              </a:rPr>
              <a:t>  </a:t>
            </a:r>
            <a:r>
              <a:rPr lang="en-US" sz="2400" b="1" dirty="0">
                <a:solidFill>
                  <a:srgbClr val="00C000"/>
                </a:solidFill>
                <a:latin typeface="Times New Roman" charset="0"/>
              </a:rPr>
              <a:t>~</a:t>
            </a:r>
            <a:endParaRPr lang="en-US" sz="2400" b="1" dirty="0">
              <a:solidFill>
                <a:srgbClr val="00C000"/>
              </a:solidFill>
              <a:latin typeface="Tahoma" charset="0"/>
            </a:endParaRPr>
          </a:p>
        </p:txBody>
      </p:sp>
      <p:sp>
        <p:nvSpPr>
          <p:cNvPr id="40" name="Rectangle 41"/>
          <p:cNvSpPr>
            <a:spLocks noChangeArrowheads="1"/>
          </p:cNvSpPr>
          <p:nvPr/>
        </p:nvSpPr>
        <p:spPr bwMode="auto">
          <a:xfrm>
            <a:off x="10190185" y="982663"/>
            <a:ext cx="192088" cy="430213"/>
          </a:xfrm>
          <a:prstGeom prst="rect">
            <a:avLst/>
          </a:prstGeom>
          <a:noFill/>
          <a:ln w="9525">
            <a:noFill/>
            <a:miter lim="800000"/>
            <a:headEnd/>
            <a:tailEnd/>
          </a:ln>
        </p:spPr>
        <p:txBody>
          <a:bodyPr wrap="none" lIns="0" tIns="0" rIns="0" bIns="0">
            <a:prstTxWarp prst="textNoShape">
              <a:avLst/>
            </a:prstTxWarp>
            <a:spAutoFit/>
          </a:bodyPr>
          <a:lstStyle/>
          <a:p>
            <a:pPr eaLnBrk="1" hangingPunct="1"/>
            <a:r>
              <a:rPr lang="en-US" sz="2800" b="1" dirty="0">
                <a:solidFill>
                  <a:srgbClr val="00C000"/>
                </a:solidFill>
                <a:latin typeface="Times New Roman" charset="0"/>
              </a:rPr>
              <a:t>~</a:t>
            </a:r>
            <a:endParaRPr lang="en-US" sz="2800" b="1" dirty="0">
              <a:solidFill>
                <a:srgbClr val="00C000"/>
              </a:solidFill>
              <a:latin typeface="Tahoma" charset="0"/>
            </a:endParaRPr>
          </a:p>
        </p:txBody>
      </p:sp>
    </p:spTree>
  </p:cSld>
  <p:clrMapOvr>
    <a:masterClrMapping/>
  </p:clrMapOvr>
  <p:transition>
    <p:push/>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39763"/>
          </a:xfrm>
        </p:spPr>
        <p:txBody>
          <a:bodyPr/>
          <a:lstStyle/>
          <a:p>
            <a:r>
              <a:rPr lang="en-US" sz="3600" dirty="0" smtClean="0">
                <a:solidFill>
                  <a:srgbClr val="3366FF"/>
                </a:solidFill>
                <a:latin typeface="Calibri"/>
                <a:cs typeface="Calibri"/>
              </a:rPr>
              <a:t>A</a:t>
            </a:r>
            <a:r>
              <a:rPr lang="en-US" sz="3600" baseline="-25000" dirty="0" smtClean="0">
                <a:solidFill>
                  <a:srgbClr val="3366FF"/>
                </a:solidFill>
                <a:latin typeface="Calibri"/>
                <a:cs typeface="Calibri"/>
              </a:rPr>
              <a:t>UT</a:t>
            </a:r>
            <a:r>
              <a:rPr lang="en-US" sz="3600" dirty="0" smtClean="0">
                <a:solidFill>
                  <a:srgbClr val="3366FF"/>
                </a:solidFill>
                <a:latin typeface="Calibri"/>
                <a:cs typeface="Calibri"/>
              </a:rPr>
              <a:t> </a:t>
            </a:r>
            <a:r>
              <a:rPr lang="en-US" sz="3600" dirty="0" smtClean="0">
                <a:solidFill>
                  <a:srgbClr val="000090"/>
                </a:solidFill>
                <a:latin typeface="Calibri"/>
                <a:cs typeface="Calibri"/>
              </a:rPr>
              <a:t>projections  for 12GeV</a:t>
            </a:r>
            <a:endParaRPr lang="en-US" sz="3600" baseline="-25000" dirty="0">
              <a:solidFill>
                <a:srgbClr val="000090"/>
              </a:solidFill>
              <a:latin typeface="Calibri"/>
              <a:cs typeface="Calibri"/>
            </a:endParaRPr>
          </a:p>
        </p:txBody>
      </p:sp>
      <p:sp>
        <p:nvSpPr>
          <p:cNvPr id="35" name="TextBox 34"/>
          <p:cNvSpPr txBox="1"/>
          <p:nvPr/>
        </p:nvSpPr>
        <p:spPr>
          <a:xfrm>
            <a:off x="3820844" y="5607218"/>
            <a:ext cx="4144704" cy="646331"/>
          </a:xfrm>
          <a:prstGeom prst="rect">
            <a:avLst/>
          </a:prstGeom>
          <a:solidFill>
            <a:srgbClr val="CCFFCC"/>
          </a:solidFill>
          <a:ln>
            <a:solidFill>
              <a:srgbClr val="FF0000"/>
            </a:solidFill>
          </a:ln>
        </p:spPr>
        <p:txBody>
          <a:bodyPr wrap="square" rtlCol="0">
            <a:spAutoFit/>
          </a:bodyPr>
          <a:lstStyle/>
          <a:p>
            <a:r>
              <a:rPr lang="en-US" b="1" dirty="0" smtClean="0">
                <a:solidFill>
                  <a:srgbClr val="0000FF"/>
                </a:solidFill>
              </a:rPr>
              <a:t>A</a:t>
            </a:r>
            <a:r>
              <a:rPr lang="en-US" b="1" baseline="-25000" dirty="0" smtClean="0">
                <a:solidFill>
                  <a:srgbClr val="0000FF"/>
                </a:solidFill>
              </a:rPr>
              <a:t>UT</a:t>
            </a:r>
            <a:r>
              <a:rPr lang="en-US" b="1" dirty="0" smtClean="0"/>
              <a:t> and A</a:t>
            </a:r>
            <a:r>
              <a:rPr lang="en-US" b="1" baseline="-25000" dirty="0" smtClean="0"/>
              <a:t>LT</a:t>
            </a:r>
            <a:r>
              <a:rPr lang="en-US" b="1" dirty="0" smtClean="0"/>
              <a:t> </a:t>
            </a:r>
            <a:r>
              <a:rPr lang="en-US" dirty="0" smtClean="0"/>
              <a:t>are sensitive to</a:t>
            </a:r>
            <a:r>
              <a:rPr lang="en-US" dirty="0" smtClean="0"/>
              <a:t> </a:t>
            </a:r>
            <a:r>
              <a:rPr lang="en-US" dirty="0" err="1" smtClean="0">
                <a:solidFill>
                  <a:srgbClr val="0000FF"/>
                </a:solidFill>
                <a:cs typeface="Times New Roman"/>
              </a:rPr>
              <a:t>J</a:t>
            </a:r>
            <a:r>
              <a:rPr lang="en-US" baseline="-25000" dirty="0" err="1" smtClean="0">
                <a:solidFill>
                  <a:srgbClr val="0000FF"/>
                </a:solidFill>
              </a:rPr>
              <a:t>u</a:t>
            </a:r>
            <a:r>
              <a:rPr lang="en-US" baseline="-25000" dirty="0" smtClean="0">
                <a:solidFill>
                  <a:srgbClr val="0000FF"/>
                </a:solidFill>
              </a:rPr>
              <a:t> </a:t>
            </a:r>
            <a:r>
              <a:rPr lang="en-US" dirty="0" smtClean="0">
                <a:solidFill>
                  <a:srgbClr val="0000FF"/>
                </a:solidFill>
              </a:rPr>
              <a:t>=</a:t>
            </a:r>
            <a:r>
              <a:rPr lang="en-US" dirty="0" err="1" smtClean="0">
                <a:solidFill>
                  <a:srgbClr val="0000FF"/>
                </a:solidFill>
              </a:rPr>
              <a:t>Σ</a:t>
            </a:r>
            <a:r>
              <a:rPr lang="en-US" baseline="-25000" dirty="0" err="1" smtClean="0">
                <a:solidFill>
                  <a:srgbClr val="0000FF"/>
                </a:solidFill>
              </a:rPr>
              <a:t>u</a:t>
            </a:r>
            <a:r>
              <a:rPr lang="en-US" dirty="0" smtClean="0">
                <a:solidFill>
                  <a:srgbClr val="0000FF"/>
                </a:solidFill>
              </a:rPr>
              <a:t>+</a:t>
            </a:r>
            <a:r>
              <a:rPr lang="en-US" dirty="0" smtClean="0">
                <a:solidFill>
                  <a:srgbClr val="0000FF"/>
                </a:solidFill>
                <a:cs typeface="Times New Roman"/>
              </a:rPr>
              <a:t> L</a:t>
            </a:r>
            <a:r>
              <a:rPr lang="en-US" baseline="-25000" dirty="0" smtClean="0">
                <a:solidFill>
                  <a:srgbClr val="0000FF"/>
                </a:solidFill>
              </a:rPr>
              <a:t>u</a:t>
            </a:r>
            <a:r>
              <a:rPr lang="en-US" dirty="0" smtClean="0">
                <a:solidFill>
                  <a:srgbClr val="0000FF"/>
                </a:solidFill>
              </a:rPr>
              <a:t> </a:t>
            </a:r>
            <a:r>
              <a:rPr lang="en-US" dirty="0" smtClean="0"/>
              <a:t>and </a:t>
            </a:r>
            <a:r>
              <a:rPr lang="en-US" dirty="0" err="1" smtClean="0">
                <a:solidFill>
                  <a:srgbClr val="FF0000"/>
                </a:solidFill>
              </a:rPr>
              <a:t>J</a:t>
            </a:r>
            <a:r>
              <a:rPr lang="en-US" baseline="-25000" dirty="0" err="1" smtClean="0">
                <a:solidFill>
                  <a:srgbClr val="FF0000"/>
                </a:solidFill>
              </a:rPr>
              <a:t>d</a:t>
            </a:r>
            <a:r>
              <a:rPr lang="en-US" baseline="-25000" dirty="0" smtClean="0">
                <a:solidFill>
                  <a:srgbClr val="FF0000"/>
                </a:solidFill>
              </a:rPr>
              <a:t> </a:t>
            </a:r>
            <a:r>
              <a:rPr lang="en-US" dirty="0" smtClean="0">
                <a:solidFill>
                  <a:srgbClr val="FF0000"/>
                </a:solidFill>
              </a:rPr>
              <a:t>=</a:t>
            </a:r>
            <a:r>
              <a:rPr lang="en-US" dirty="0" err="1" smtClean="0">
                <a:solidFill>
                  <a:srgbClr val="FF0000"/>
                </a:solidFill>
              </a:rPr>
              <a:t>Σ</a:t>
            </a:r>
            <a:r>
              <a:rPr lang="en-US" baseline="-25000" dirty="0" err="1" smtClean="0">
                <a:solidFill>
                  <a:srgbClr val="FF0000"/>
                </a:solidFill>
              </a:rPr>
              <a:t>d</a:t>
            </a:r>
            <a:r>
              <a:rPr lang="en-US" dirty="0" smtClean="0">
                <a:solidFill>
                  <a:srgbClr val="FF0000"/>
                </a:solidFill>
              </a:rPr>
              <a:t>+</a:t>
            </a:r>
            <a:r>
              <a:rPr lang="en-US" dirty="0" smtClean="0">
                <a:solidFill>
                  <a:srgbClr val="FF0000"/>
                </a:solidFill>
                <a:cs typeface="Times New Roman"/>
              </a:rPr>
              <a:t> L</a:t>
            </a:r>
            <a:r>
              <a:rPr lang="en-US" baseline="-25000" dirty="0" smtClean="0">
                <a:solidFill>
                  <a:srgbClr val="FF0000"/>
                </a:solidFill>
              </a:rPr>
              <a:t>d</a:t>
            </a:r>
            <a:r>
              <a:rPr lang="en-US" dirty="0" smtClean="0">
                <a:solidFill>
                  <a:srgbClr val="008000"/>
                </a:solidFill>
              </a:rPr>
              <a:t> </a:t>
            </a:r>
            <a:r>
              <a:rPr lang="en-US" dirty="0" smtClean="0"/>
              <a:t>distribution in the proton</a:t>
            </a:r>
            <a:endParaRPr lang="en-US" baseline="-25000" dirty="0"/>
          </a:p>
        </p:txBody>
      </p:sp>
      <p:pic>
        <p:nvPicPr>
          <p:cNvPr id="40" name="Picture 39"/>
          <p:cNvPicPr>
            <a:picLocks noChangeAspect="1"/>
          </p:cNvPicPr>
          <p:nvPr/>
        </p:nvPicPr>
        <p:blipFill>
          <a:blip r:embed="rId2"/>
          <a:srcRect l="15107" t="12041" r="14450" b="55070"/>
          <a:stretch>
            <a:fillRect/>
          </a:stretch>
        </p:blipFill>
        <p:spPr>
          <a:xfrm>
            <a:off x="6506109" y="629827"/>
            <a:ext cx="2548992" cy="1541873"/>
          </a:xfrm>
          <a:prstGeom prst="rect">
            <a:avLst/>
          </a:prstGeom>
        </p:spPr>
      </p:pic>
      <p:grpSp>
        <p:nvGrpSpPr>
          <p:cNvPr id="3" name="Group 23"/>
          <p:cNvGrpSpPr/>
          <p:nvPr/>
        </p:nvGrpSpPr>
        <p:grpSpPr>
          <a:xfrm>
            <a:off x="3973245" y="1820096"/>
            <a:ext cx="4421455" cy="4066252"/>
            <a:chOff x="4227245" y="1934396"/>
            <a:chExt cx="4421455" cy="4066252"/>
          </a:xfrm>
        </p:grpSpPr>
        <p:pic>
          <p:nvPicPr>
            <p:cNvPr id="46" name="Picture 45"/>
            <p:cNvPicPr>
              <a:picLocks noChangeAspect="1"/>
            </p:cNvPicPr>
            <p:nvPr/>
          </p:nvPicPr>
          <p:blipFill>
            <a:blip r:embed="rId3"/>
            <a:srcRect l="28852" t="36914" r="25000" b="39177"/>
            <a:stretch>
              <a:fillRect/>
            </a:stretch>
          </p:blipFill>
          <p:spPr>
            <a:xfrm>
              <a:off x="4303444" y="1984164"/>
              <a:ext cx="4345256" cy="4016484"/>
            </a:xfrm>
            <a:prstGeom prst="rect">
              <a:avLst/>
            </a:prstGeom>
          </p:spPr>
        </p:pic>
        <p:sp>
          <p:nvSpPr>
            <p:cNvPr id="49" name="Rectangle 48"/>
            <p:cNvSpPr/>
            <p:nvPr/>
          </p:nvSpPr>
          <p:spPr bwMode="auto">
            <a:xfrm>
              <a:off x="5109895" y="4724400"/>
              <a:ext cx="2442108" cy="559406"/>
            </a:xfrm>
            <a:prstGeom prst="rect">
              <a:avLst/>
            </a:prstGeom>
            <a:noFill/>
            <a:ln w="635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smtClean="0">
                <a:ln>
                  <a:noFill/>
                </a:ln>
                <a:solidFill>
                  <a:schemeClr val="tx1"/>
                </a:solidFill>
                <a:effectLst/>
                <a:latin typeface="Times New Roman" pitchFamily="18" charset="0"/>
              </a:endParaRPr>
            </a:p>
          </p:txBody>
        </p:sp>
        <p:sp>
          <p:nvSpPr>
            <p:cNvPr id="50" name="TextBox 49"/>
            <p:cNvSpPr txBox="1"/>
            <p:nvPr/>
          </p:nvSpPr>
          <p:spPr>
            <a:xfrm rot="16200000">
              <a:off x="4087025" y="2074616"/>
              <a:ext cx="557439" cy="276999"/>
            </a:xfrm>
            <a:prstGeom prst="rect">
              <a:avLst/>
            </a:prstGeom>
            <a:noFill/>
          </p:spPr>
          <p:txBody>
            <a:bodyPr wrap="none" rtlCol="0">
              <a:spAutoFit/>
            </a:bodyPr>
            <a:lstStyle/>
            <a:p>
              <a:r>
                <a:rPr lang="en-US" sz="1200" b="1" dirty="0" err="1" smtClean="0"/>
                <a:t>cos</a:t>
              </a:r>
              <a:r>
                <a:rPr lang="en-US" sz="1200" b="1" dirty="0" err="1" smtClean="0">
                  <a:latin typeface="Calibri"/>
                  <a:cs typeface="Calibri"/>
                </a:rPr>
                <a:t>φ</a:t>
              </a:r>
              <a:endParaRPr lang="en-US" sz="1200" b="1" dirty="0"/>
            </a:p>
          </p:txBody>
        </p:sp>
        <p:sp>
          <p:nvSpPr>
            <p:cNvPr id="18" name="TextBox 17"/>
            <p:cNvSpPr txBox="1"/>
            <p:nvPr/>
          </p:nvSpPr>
          <p:spPr>
            <a:xfrm>
              <a:off x="6897157" y="2299510"/>
              <a:ext cx="979491" cy="646331"/>
            </a:xfrm>
            <a:prstGeom prst="rect">
              <a:avLst/>
            </a:prstGeom>
            <a:solidFill>
              <a:srgbClr val="CCFFCC"/>
            </a:solidFill>
            <a:ln>
              <a:solidFill>
                <a:schemeClr val="tx1"/>
              </a:solidFill>
            </a:ln>
          </p:spPr>
          <p:txBody>
            <a:bodyPr wrap="square" rtlCol="0">
              <a:spAutoFit/>
            </a:bodyPr>
            <a:lstStyle/>
            <a:p>
              <a:r>
                <a:rPr lang="en-US" sz="1200" dirty="0" smtClean="0">
                  <a:latin typeface="Calibri"/>
                  <a:cs typeface="Calibri"/>
                </a:rPr>
                <a:t>x=0.25,</a:t>
              </a:r>
            </a:p>
            <a:p>
              <a:r>
                <a:rPr lang="en-US" sz="1200" dirty="0" smtClean="0">
                  <a:latin typeface="Calibri"/>
                  <a:cs typeface="Calibri"/>
                </a:rPr>
                <a:t>Q</a:t>
              </a:r>
              <a:r>
                <a:rPr lang="en-US" sz="1200" baseline="30000" dirty="0" smtClean="0">
                  <a:latin typeface="Calibri"/>
                  <a:cs typeface="Calibri"/>
                </a:rPr>
                <a:t>2</a:t>
              </a:r>
              <a:r>
                <a:rPr lang="en-US" sz="1200" dirty="0" smtClean="0">
                  <a:latin typeface="Calibri"/>
                  <a:cs typeface="Calibri"/>
                </a:rPr>
                <a:t>=2 GeV</a:t>
              </a:r>
              <a:r>
                <a:rPr lang="en-US" sz="1200" baseline="30000" dirty="0" smtClean="0">
                  <a:latin typeface="Calibri"/>
                  <a:cs typeface="Calibri"/>
                </a:rPr>
                <a:t>2</a:t>
              </a:r>
              <a:r>
                <a:rPr lang="en-US" sz="1200" dirty="0" smtClean="0">
                  <a:latin typeface="Calibri"/>
                  <a:cs typeface="Calibri"/>
                </a:rPr>
                <a:t> </a:t>
              </a:r>
              <a:r>
                <a:rPr lang="en-US" sz="1200" dirty="0" err="1" smtClean="0">
                  <a:latin typeface="Calibri"/>
                  <a:cs typeface="Calibri"/>
                </a:rPr>
                <a:t>t</a:t>
              </a:r>
              <a:r>
                <a:rPr lang="en-US" sz="1200" dirty="0" smtClean="0">
                  <a:latin typeface="Calibri"/>
                  <a:cs typeface="Calibri"/>
                </a:rPr>
                <a:t>=-0.55 GeV</a:t>
              </a:r>
              <a:r>
                <a:rPr lang="en-US" sz="1200" baseline="30000" dirty="0" smtClean="0">
                  <a:latin typeface="Calibri"/>
                  <a:cs typeface="Calibri"/>
                </a:rPr>
                <a:t>2</a:t>
              </a:r>
              <a:endParaRPr lang="en-US" sz="1200" baseline="30000" dirty="0">
                <a:latin typeface="Calibri"/>
                <a:cs typeface="Calibri"/>
              </a:endParaRPr>
            </a:p>
          </p:txBody>
        </p:sp>
      </p:grpSp>
      <p:pic>
        <p:nvPicPr>
          <p:cNvPr id="14" name="Picture 13"/>
          <p:cNvPicPr>
            <a:picLocks noChangeAspect="1"/>
          </p:cNvPicPr>
          <p:nvPr/>
        </p:nvPicPr>
        <p:blipFill>
          <a:blip r:embed="rId4"/>
          <a:stretch>
            <a:fillRect/>
          </a:stretch>
        </p:blipFill>
        <p:spPr>
          <a:xfrm>
            <a:off x="409043" y="1548884"/>
            <a:ext cx="3068629" cy="4445000"/>
          </a:xfrm>
          <a:prstGeom prst="rect">
            <a:avLst/>
          </a:prstGeom>
        </p:spPr>
      </p:pic>
      <p:grpSp>
        <p:nvGrpSpPr>
          <p:cNvPr id="4" name="Group 55"/>
          <p:cNvGrpSpPr>
            <a:grpSpLocks/>
          </p:cNvGrpSpPr>
          <p:nvPr/>
        </p:nvGrpSpPr>
        <p:grpSpPr bwMode="auto">
          <a:xfrm>
            <a:off x="2418120" y="832522"/>
            <a:ext cx="4052547" cy="533400"/>
            <a:chOff x="216" y="3642"/>
            <a:chExt cx="2736" cy="336"/>
          </a:xfrm>
        </p:grpSpPr>
        <p:sp>
          <p:nvSpPr>
            <p:cNvPr id="22" name="Rectangle 16"/>
            <p:cNvSpPr>
              <a:spLocks noChangeArrowheads="1"/>
            </p:cNvSpPr>
            <p:nvPr/>
          </p:nvSpPr>
          <p:spPr bwMode="auto">
            <a:xfrm>
              <a:off x="216" y="3642"/>
              <a:ext cx="2736" cy="336"/>
            </a:xfrm>
            <a:prstGeom prst="rect">
              <a:avLst/>
            </a:prstGeom>
            <a:solidFill>
              <a:schemeClr val="bg1"/>
            </a:solidFill>
            <a:ln w="9525">
              <a:solidFill>
                <a:schemeClr val="tx2"/>
              </a:solidFill>
              <a:miter lim="800000"/>
              <a:headEnd/>
              <a:tailEnd/>
            </a:ln>
          </p:spPr>
          <p:txBody>
            <a:bodyPr wrap="none" anchor="ctr">
              <a:prstTxWarp prst="textNoShape">
                <a:avLst/>
              </a:prstTxWarp>
            </a:bodyPr>
            <a:lstStyle/>
            <a:p>
              <a:endParaRPr lang="en-US">
                <a:solidFill>
                  <a:srgbClr val="0000FF"/>
                </a:solidFill>
              </a:endParaRPr>
            </a:p>
          </p:txBody>
        </p:sp>
        <p:sp>
          <p:nvSpPr>
            <p:cNvPr id="23" name="Text Box 17"/>
            <p:cNvSpPr txBox="1">
              <a:spLocks noChangeArrowheads="1"/>
            </p:cNvSpPr>
            <p:nvPr/>
          </p:nvSpPr>
          <p:spPr bwMode="auto">
            <a:xfrm>
              <a:off x="264" y="3686"/>
              <a:ext cx="2688" cy="233"/>
            </a:xfrm>
            <a:prstGeom prst="rect">
              <a:avLst/>
            </a:prstGeom>
            <a:noFill/>
            <a:ln w="9525">
              <a:noFill/>
              <a:miter lim="800000"/>
              <a:headEnd/>
              <a:tailEnd/>
            </a:ln>
          </p:spPr>
          <p:txBody>
            <a:bodyPr wrap="square">
              <a:prstTxWarp prst="textNoShape">
                <a:avLst/>
              </a:prstTxWarp>
              <a:spAutoFit/>
            </a:bodyPr>
            <a:lstStyle/>
            <a:p>
              <a:pPr eaLnBrk="1" hangingPunct="1"/>
              <a:r>
                <a:rPr lang="en-US" dirty="0">
                  <a:latin typeface="Symbol" charset="2"/>
                  <a:sym typeface="Symbol" charset="2"/>
                </a:rPr>
                <a:t></a:t>
              </a:r>
              <a:r>
                <a:rPr lang="en-US" baseline="-25000" dirty="0">
                  <a:latin typeface="Comic Sans MS" charset="0"/>
                </a:rPr>
                <a:t>UT</a:t>
              </a:r>
              <a:r>
                <a:rPr lang="en-US" dirty="0">
                  <a:latin typeface="Symbol" charset="2"/>
                </a:rPr>
                <a:t> </a:t>
              </a:r>
              <a:r>
                <a:rPr lang="en-US" dirty="0">
                  <a:latin typeface="Tahoma" charset="0"/>
                </a:rPr>
                <a:t>~ </a:t>
              </a:r>
              <a:r>
                <a:rPr lang="en-US" dirty="0">
                  <a:solidFill>
                    <a:srgbClr val="FF0000"/>
                  </a:solidFill>
                  <a:latin typeface="Tahoma" charset="0"/>
                </a:rPr>
                <a:t>cos</a:t>
              </a:r>
              <a:r>
                <a:rPr lang="en-US" dirty="0">
                  <a:solidFill>
                    <a:srgbClr val="FF0000"/>
                  </a:solidFill>
                  <a:latin typeface="Tahoma" charset="0"/>
                  <a:sym typeface="Symbol" charset="2"/>
                </a:rPr>
                <a:t></a:t>
              </a:r>
              <a:r>
                <a:rPr lang="en-US" dirty="0"/>
                <a:t>sin(</a:t>
              </a:r>
              <a:r>
                <a:rPr lang="en-US" dirty="0">
                  <a:sym typeface="Symbol" charset="2"/>
                </a:rPr>
                <a:t></a:t>
              </a:r>
              <a:r>
                <a:rPr lang="en-US" baseline="-25000" dirty="0">
                  <a:sym typeface="Symbol" charset="2"/>
                </a:rPr>
                <a:t>s</a:t>
              </a:r>
              <a:r>
                <a:rPr lang="en-US" dirty="0">
                  <a:sym typeface="Symbol" charset="2"/>
                </a:rPr>
                <a:t>-)</a:t>
              </a:r>
              <a:r>
                <a:rPr lang="en-US" dirty="0">
                  <a:latin typeface="Tahoma" charset="0"/>
                </a:rPr>
                <a:t>{k(F</a:t>
              </a:r>
              <a:r>
                <a:rPr lang="en-US" baseline="-25000" dirty="0">
                  <a:latin typeface="Tahoma" charset="0"/>
                </a:rPr>
                <a:t>2</a:t>
              </a:r>
              <a:r>
                <a:rPr lang="en-US" b="1" i="1" dirty="0">
                  <a:solidFill>
                    <a:srgbClr val="FF0000"/>
                  </a:solidFill>
                  <a:latin typeface="Times New Roman" charset="0"/>
                  <a:ea typeface="Arial Unicode MS" charset="0"/>
                  <a:cs typeface="Arial Unicode MS" charset="0"/>
                </a:rPr>
                <a:t>H</a:t>
              </a:r>
              <a:r>
                <a:rPr lang="en-US" dirty="0">
                  <a:latin typeface="Times New Roman" charset="0"/>
                </a:rPr>
                <a:t> – </a:t>
              </a:r>
              <a:r>
                <a:rPr lang="en-US" dirty="0"/>
                <a:t>F</a:t>
              </a:r>
              <a:r>
                <a:rPr lang="en-US" baseline="-25000" dirty="0"/>
                <a:t>1</a:t>
              </a:r>
              <a:r>
                <a:rPr lang="en-US" b="1" i="1" dirty="0">
                  <a:solidFill>
                    <a:srgbClr val="0000FF"/>
                  </a:solidFill>
                  <a:latin typeface="Times New Roman" charset="0"/>
                </a:rPr>
                <a:t>E</a:t>
              </a:r>
              <a:r>
                <a:rPr lang="en-US" dirty="0" smtClean="0">
                  <a:latin typeface="Times New Roman" charset="0"/>
                </a:rPr>
                <a:t>)</a:t>
              </a:r>
              <a:r>
                <a:rPr lang="en-US" dirty="0" smtClean="0">
                  <a:latin typeface="Tahoma" charset="0"/>
                </a:rPr>
                <a:t>}</a:t>
              </a:r>
              <a:r>
                <a:rPr lang="en-US" dirty="0">
                  <a:latin typeface="Tahoma" charset="0"/>
                </a:rPr>
                <a:t>d</a:t>
              </a:r>
              <a:r>
                <a:rPr lang="en-US" dirty="0">
                  <a:latin typeface="Tahoma" charset="0"/>
                  <a:sym typeface="Symbol" charset="2"/>
                </a:rPr>
                <a:t></a:t>
              </a:r>
              <a:endParaRPr lang="en-US" dirty="0">
                <a:solidFill>
                  <a:schemeClr val="tx2"/>
                </a:solidFill>
                <a:latin typeface="Tahoma" charset="0"/>
                <a:sym typeface="Symbol" charset="2"/>
              </a:endParaRPr>
            </a:p>
          </p:txBody>
        </p:sp>
      </p:grpSp>
      <p:grpSp>
        <p:nvGrpSpPr>
          <p:cNvPr id="5" name="Group 18"/>
          <p:cNvGrpSpPr/>
          <p:nvPr/>
        </p:nvGrpSpPr>
        <p:grpSpPr>
          <a:xfrm>
            <a:off x="87335" y="822195"/>
            <a:ext cx="2185965" cy="584776"/>
            <a:chOff x="762000" y="914400"/>
            <a:chExt cx="2602870" cy="584776"/>
          </a:xfrm>
        </p:grpSpPr>
        <p:sp>
          <p:nvSpPr>
            <p:cNvPr id="17" name="Text Box 7"/>
            <p:cNvSpPr txBox="1">
              <a:spLocks noChangeArrowheads="1"/>
            </p:cNvSpPr>
            <p:nvPr/>
          </p:nvSpPr>
          <p:spPr bwMode="auto">
            <a:xfrm>
              <a:off x="762000" y="914400"/>
              <a:ext cx="2602870" cy="584776"/>
            </a:xfrm>
            <a:prstGeom prst="rect">
              <a:avLst/>
            </a:prstGeom>
            <a:solidFill>
              <a:schemeClr val="bg1"/>
            </a:solidFill>
            <a:ln w="9525">
              <a:solidFill>
                <a:schemeClr val="tx1"/>
              </a:solidFill>
              <a:miter lim="800000"/>
              <a:headEnd/>
              <a:tailEnd/>
            </a:ln>
          </p:spPr>
          <p:txBody>
            <a:bodyPr wrap="square">
              <a:prstTxWarp prst="textNoShape">
                <a:avLst/>
              </a:prstTxWarp>
              <a:spAutoFit/>
            </a:bodyPr>
            <a:lstStyle/>
            <a:p>
              <a:r>
                <a:rPr lang="en-US" sz="3200" b="1" dirty="0" err="1" smtClean="0">
                  <a:solidFill>
                    <a:srgbClr val="FF0000"/>
                  </a:solidFill>
                  <a:latin typeface="Times New Roman"/>
                  <a:cs typeface="Times New Roman"/>
                </a:rPr>
                <a:t>ep</a:t>
              </a:r>
              <a:r>
                <a:rPr lang="en-US" sz="3200" b="1" dirty="0" smtClean="0">
                  <a:solidFill>
                    <a:srgbClr val="FF0000"/>
                  </a:solidFill>
                  <a:latin typeface="Times New Roman"/>
                  <a:cs typeface="Times New Roman"/>
                </a:rPr>
                <a:t>      </a:t>
              </a:r>
              <a:r>
                <a:rPr lang="en-US" sz="3200" b="1" dirty="0" err="1" smtClean="0">
                  <a:solidFill>
                    <a:srgbClr val="FF0000"/>
                  </a:solidFill>
                  <a:latin typeface="Times New Roman"/>
                  <a:cs typeface="Times New Roman"/>
                </a:rPr>
                <a:t>epγ</a:t>
              </a:r>
              <a:endParaRPr lang="en-US" sz="3200" b="1" dirty="0">
                <a:solidFill>
                  <a:schemeClr val="bg2"/>
                </a:solidFill>
                <a:latin typeface="Times New Roman"/>
                <a:cs typeface="Times New Roman"/>
              </a:endParaRPr>
            </a:p>
          </p:txBody>
        </p:sp>
        <p:sp>
          <p:nvSpPr>
            <p:cNvPr id="20" name="Line 8"/>
            <p:cNvSpPr>
              <a:spLocks noChangeShapeType="1"/>
            </p:cNvSpPr>
            <p:nvPr/>
          </p:nvSpPr>
          <p:spPr bwMode="auto">
            <a:xfrm>
              <a:off x="1558560" y="1260475"/>
              <a:ext cx="457200" cy="0"/>
            </a:xfrm>
            <a:prstGeom prst="line">
              <a:avLst/>
            </a:prstGeom>
            <a:noFill/>
            <a:ln w="28575" cap="flat" cmpd="sng" algn="ctr">
              <a:solidFill>
                <a:srgbClr val="FF0000"/>
              </a:solidFill>
              <a:prstDash val="solid"/>
              <a:miter lim="800000"/>
              <a:headEnd type="none" w="med" len="med"/>
              <a:tailEnd type="arrow" w="med" len="med"/>
            </a:ln>
          </p:spPr>
          <p:txBody>
            <a:bodyPr wrap="none" anchor="ctr">
              <a:prstTxWarp prst="textNoShape">
                <a:avLst/>
              </a:prstTxWarp>
            </a:bodyPr>
            <a:lstStyle/>
            <a:p>
              <a:endParaRPr lang="en-US"/>
            </a:p>
          </p:txBody>
        </p:sp>
        <p:sp>
          <p:nvSpPr>
            <p:cNvPr id="21" name="Line 9"/>
            <p:cNvSpPr>
              <a:spLocks noChangeShapeType="1"/>
            </p:cNvSpPr>
            <p:nvPr/>
          </p:nvSpPr>
          <p:spPr bwMode="auto">
            <a:xfrm flipV="1">
              <a:off x="1382736" y="1087568"/>
              <a:ext cx="0" cy="334832"/>
            </a:xfrm>
            <a:prstGeom prst="line">
              <a:avLst/>
            </a:prstGeom>
            <a:noFill/>
            <a:ln w="9525">
              <a:solidFill>
                <a:srgbClr val="FF0000"/>
              </a:solidFill>
              <a:miter lim="800000"/>
              <a:headEnd/>
              <a:tailEnd type="triangle" w="med" len="med"/>
            </a:ln>
          </p:spPr>
          <p:txBody>
            <a:bodyPr wrap="none" anchor="ctr">
              <a:prstTxWarp prst="textNoShape">
                <a:avLst/>
              </a:prstTxWarp>
            </a:bodyPr>
            <a:lstStyle/>
            <a:p>
              <a:endParaRPr lang="en-US"/>
            </a:p>
          </p:txBody>
        </p:sp>
      </p:grpSp>
      <p:sp>
        <p:nvSpPr>
          <p:cNvPr id="25" name="TextBox 24"/>
          <p:cNvSpPr txBox="1"/>
          <p:nvPr/>
        </p:nvSpPr>
        <p:spPr>
          <a:xfrm>
            <a:off x="4605605" y="1480510"/>
            <a:ext cx="1213221" cy="338554"/>
          </a:xfrm>
          <a:prstGeom prst="rect">
            <a:avLst/>
          </a:prstGeom>
          <a:solidFill>
            <a:schemeClr val="bg1"/>
          </a:solidFill>
          <a:ln>
            <a:solidFill>
              <a:srgbClr val="000000"/>
            </a:solidFill>
          </a:ln>
        </p:spPr>
        <p:txBody>
          <a:bodyPr wrap="square" rtlCol="0">
            <a:spAutoFit/>
          </a:bodyPr>
          <a:lstStyle/>
          <a:p>
            <a:r>
              <a:rPr lang="en-US" sz="1600" dirty="0" smtClean="0">
                <a:latin typeface="Calibri"/>
                <a:cs typeface="Calibri"/>
              </a:rPr>
              <a:t>C12-12-010</a:t>
            </a:r>
          </a:p>
        </p:txBody>
      </p:sp>
      <p:sp>
        <p:nvSpPr>
          <p:cNvPr id="26" name="TextBox 25"/>
          <p:cNvSpPr txBox="1"/>
          <p:nvPr/>
        </p:nvSpPr>
        <p:spPr>
          <a:xfrm>
            <a:off x="1884720" y="1607510"/>
            <a:ext cx="1569680" cy="923330"/>
          </a:xfrm>
          <a:prstGeom prst="rect">
            <a:avLst/>
          </a:prstGeom>
          <a:solidFill>
            <a:srgbClr val="FFFFFF"/>
          </a:solidFill>
        </p:spPr>
        <p:txBody>
          <a:bodyPr wrap="square" rtlCol="0">
            <a:spAutoFit/>
          </a:bodyPr>
          <a:lstStyle/>
          <a:p>
            <a:r>
              <a:rPr lang="en-US" dirty="0" smtClean="0">
                <a:latin typeface="Calibri"/>
                <a:cs typeface="Calibri"/>
              </a:rPr>
              <a:t>polarized HD</a:t>
            </a:r>
          </a:p>
          <a:p>
            <a:r>
              <a:rPr lang="en-US" dirty="0" smtClean="0">
                <a:latin typeface="Calibri"/>
                <a:cs typeface="Calibri"/>
              </a:rPr>
              <a:t>P</a:t>
            </a:r>
            <a:r>
              <a:rPr lang="en-US" baseline="-25000" dirty="0" smtClean="0">
                <a:latin typeface="Calibri"/>
                <a:cs typeface="Calibri"/>
              </a:rPr>
              <a:t>p</a:t>
            </a:r>
            <a:r>
              <a:rPr lang="en-US" dirty="0" smtClean="0">
                <a:latin typeface="Calibri"/>
                <a:cs typeface="Calibri"/>
              </a:rPr>
              <a:t>=0.60 </a:t>
            </a:r>
          </a:p>
          <a:p>
            <a:r>
              <a:rPr lang="en-US" dirty="0" smtClean="0">
                <a:latin typeface="Calibri"/>
                <a:cs typeface="Calibri"/>
              </a:rPr>
              <a:t>Dilution = 0.8 </a:t>
            </a:r>
            <a:endParaRPr lang="en-US" dirty="0">
              <a:latin typeface="Calibri"/>
              <a:cs typeface="Calibri"/>
            </a:endParaRPr>
          </a:p>
        </p:txBody>
      </p:sp>
    </p:spTree>
  </p:cSld>
  <p:clrMapOvr>
    <a:masterClrMapping/>
  </p:clrMapOvr>
  <p:transition>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20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0090"/>
                </a:solidFill>
              </a:rPr>
              <a:t>CFF</a:t>
            </a:r>
            <a:r>
              <a:rPr lang="en-US" dirty="0" smtClean="0">
                <a:solidFill>
                  <a:srgbClr val="FF0000"/>
                </a:solidFill>
                <a:latin typeface="Times New Roman"/>
                <a:cs typeface="Times New Roman"/>
              </a:rPr>
              <a:t> </a:t>
            </a:r>
            <a:r>
              <a:rPr lang="en-US" dirty="0" smtClean="0">
                <a:solidFill>
                  <a:srgbClr val="FF0000"/>
                </a:solidFill>
                <a:latin typeface="Lucida Calligraphy"/>
                <a:cs typeface="Lucida Calligraphy"/>
              </a:rPr>
              <a:t>H</a:t>
            </a:r>
            <a:r>
              <a:rPr lang="en-US" dirty="0" smtClean="0"/>
              <a:t>  from projected 12GeV data</a:t>
            </a:r>
            <a:endParaRPr lang="en-US" dirty="0"/>
          </a:p>
        </p:txBody>
      </p:sp>
      <p:pic>
        <p:nvPicPr>
          <p:cNvPr id="3" name="Picture 2"/>
          <p:cNvPicPr>
            <a:picLocks noChangeAspect="1"/>
          </p:cNvPicPr>
          <p:nvPr/>
        </p:nvPicPr>
        <p:blipFill>
          <a:blip r:embed="rId2"/>
          <a:srcRect l="2941" r="37124"/>
          <a:stretch>
            <a:fillRect/>
          </a:stretch>
        </p:blipFill>
        <p:spPr>
          <a:xfrm>
            <a:off x="838200" y="1625600"/>
            <a:ext cx="5751036" cy="4584700"/>
          </a:xfrm>
          <a:prstGeom prst="rect">
            <a:avLst/>
          </a:prstGeom>
        </p:spPr>
      </p:pic>
      <p:sp>
        <p:nvSpPr>
          <p:cNvPr id="4" name="TextBox 3"/>
          <p:cNvSpPr txBox="1"/>
          <p:nvPr/>
        </p:nvSpPr>
        <p:spPr>
          <a:xfrm>
            <a:off x="1295400" y="815340"/>
            <a:ext cx="5990918" cy="307777"/>
          </a:xfrm>
          <a:prstGeom prst="rect">
            <a:avLst/>
          </a:prstGeom>
          <a:noFill/>
        </p:spPr>
        <p:txBody>
          <a:bodyPr wrap="none" rtlCol="0">
            <a:spAutoFit/>
          </a:bodyPr>
          <a:lstStyle/>
          <a:p>
            <a:r>
              <a:rPr lang="en-US" sz="1400" i="1" dirty="0" smtClean="0">
                <a:latin typeface="Calibri"/>
                <a:cs typeface="Calibri"/>
              </a:rPr>
              <a:t>M. </a:t>
            </a:r>
            <a:r>
              <a:rPr lang="en-US" sz="1400" i="1" dirty="0" err="1" smtClean="0">
                <a:latin typeface="Calibri"/>
                <a:cs typeface="Calibri"/>
              </a:rPr>
              <a:t>Guidal</a:t>
            </a:r>
            <a:r>
              <a:rPr lang="en-US" sz="1400" i="1" dirty="0" smtClean="0">
                <a:latin typeface="Calibri"/>
                <a:cs typeface="Calibri"/>
              </a:rPr>
              <a:t>, H. </a:t>
            </a:r>
            <a:r>
              <a:rPr lang="en-US" sz="1400" i="1" dirty="0" err="1" smtClean="0">
                <a:latin typeface="Calibri"/>
                <a:cs typeface="Calibri"/>
              </a:rPr>
              <a:t>Moutarde</a:t>
            </a:r>
            <a:r>
              <a:rPr lang="en-US" sz="1400" i="1" dirty="0" smtClean="0">
                <a:latin typeface="Calibri"/>
                <a:cs typeface="Calibri"/>
              </a:rPr>
              <a:t>, M. </a:t>
            </a:r>
            <a:r>
              <a:rPr lang="en-US" sz="1400" i="1" dirty="0" err="1" smtClean="0">
                <a:latin typeface="Calibri"/>
                <a:cs typeface="Calibri"/>
              </a:rPr>
              <a:t>Vanderhaeghen</a:t>
            </a:r>
            <a:r>
              <a:rPr lang="en-US" sz="1400" i="1" dirty="0" smtClean="0">
                <a:latin typeface="Calibri"/>
                <a:cs typeface="Calibri"/>
              </a:rPr>
              <a:t>, </a:t>
            </a:r>
            <a:r>
              <a:rPr lang="en-US" sz="1400" i="1" dirty="0" err="1" smtClean="0">
                <a:latin typeface="Calibri"/>
                <a:cs typeface="Calibri"/>
              </a:rPr>
              <a:t>Rept.Prog.Phys</a:t>
            </a:r>
            <a:r>
              <a:rPr lang="en-US" sz="1400" i="1" dirty="0" smtClean="0">
                <a:latin typeface="Calibri"/>
                <a:cs typeface="Calibri"/>
              </a:rPr>
              <a:t>. 76 (2013) 066202 </a:t>
            </a:r>
            <a:endParaRPr lang="en-US" sz="1400" i="1" dirty="0">
              <a:latin typeface="Calibri"/>
              <a:cs typeface="Calibri"/>
            </a:endParaRPr>
          </a:p>
        </p:txBody>
      </p:sp>
      <p:sp>
        <p:nvSpPr>
          <p:cNvPr id="5" name="TextBox 4"/>
          <p:cNvSpPr txBox="1"/>
          <p:nvPr/>
        </p:nvSpPr>
        <p:spPr>
          <a:xfrm>
            <a:off x="1429334" y="1204694"/>
            <a:ext cx="6907735" cy="369332"/>
          </a:xfrm>
          <a:prstGeom prst="rect">
            <a:avLst/>
          </a:prstGeom>
          <a:noFill/>
        </p:spPr>
        <p:txBody>
          <a:bodyPr wrap="none" rtlCol="0">
            <a:spAutoFit/>
          </a:bodyPr>
          <a:lstStyle/>
          <a:p>
            <a:r>
              <a:rPr lang="en-US" b="1" dirty="0" smtClean="0">
                <a:solidFill>
                  <a:srgbClr val="000090"/>
                </a:solidFill>
              </a:rPr>
              <a:t>Twist-2 </a:t>
            </a:r>
            <a:r>
              <a:rPr lang="en-US" b="1" dirty="0" smtClean="0">
                <a:solidFill>
                  <a:srgbClr val="000090"/>
                </a:solidFill>
              </a:rPr>
              <a:t>fit to all observables: </a:t>
            </a:r>
            <a:r>
              <a:rPr lang="en-US" b="1" dirty="0" err="1" smtClean="0">
                <a:solidFill>
                  <a:srgbClr val="000090"/>
                </a:solidFill>
              </a:rPr>
              <a:t>σ</a:t>
            </a:r>
            <a:r>
              <a:rPr lang="en-US" b="1" dirty="0" smtClean="0">
                <a:solidFill>
                  <a:srgbClr val="000090"/>
                </a:solidFill>
              </a:rPr>
              <a:t>, A</a:t>
            </a:r>
            <a:r>
              <a:rPr lang="en-US" b="1" baseline="-25000" dirty="0" smtClean="0">
                <a:solidFill>
                  <a:srgbClr val="000090"/>
                </a:solidFill>
              </a:rPr>
              <a:t>LU</a:t>
            </a:r>
            <a:r>
              <a:rPr lang="en-US" b="1" dirty="0" smtClean="0">
                <a:solidFill>
                  <a:srgbClr val="000090"/>
                </a:solidFill>
              </a:rPr>
              <a:t>, A</a:t>
            </a:r>
            <a:r>
              <a:rPr lang="en-US" b="1" baseline="-25000" dirty="0" smtClean="0">
                <a:solidFill>
                  <a:srgbClr val="000090"/>
                </a:solidFill>
              </a:rPr>
              <a:t>UL</a:t>
            </a:r>
            <a:r>
              <a:rPr lang="en-US" b="1" dirty="0" smtClean="0">
                <a:solidFill>
                  <a:srgbClr val="000090"/>
                </a:solidFill>
              </a:rPr>
              <a:t>, A</a:t>
            </a:r>
            <a:r>
              <a:rPr lang="en-US" b="1" baseline="-25000" dirty="0" smtClean="0">
                <a:solidFill>
                  <a:srgbClr val="000090"/>
                </a:solidFill>
              </a:rPr>
              <a:t>LL</a:t>
            </a:r>
            <a:r>
              <a:rPr lang="en-US" b="1" dirty="0" smtClean="0">
                <a:solidFill>
                  <a:srgbClr val="000090"/>
                </a:solidFill>
              </a:rPr>
              <a:t>, </a:t>
            </a:r>
            <a:r>
              <a:rPr lang="en-US" b="1" dirty="0" err="1" smtClean="0">
                <a:solidFill>
                  <a:srgbClr val="000090"/>
                </a:solidFill>
              </a:rPr>
              <a:t>A</a:t>
            </a:r>
            <a:r>
              <a:rPr lang="en-US" b="1" baseline="-25000" dirty="0" err="1" smtClean="0">
                <a:solidFill>
                  <a:srgbClr val="000090"/>
                </a:solidFill>
              </a:rPr>
              <a:t>Ux</a:t>
            </a:r>
            <a:r>
              <a:rPr lang="en-US" b="1" dirty="0" smtClean="0">
                <a:solidFill>
                  <a:srgbClr val="000090"/>
                </a:solidFill>
              </a:rPr>
              <a:t>, </a:t>
            </a:r>
            <a:r>
              <a:rPr lang="en-US" b="1" dirty="0" err="1" smtClean="0">
                <a:solidFill>
                  <a:srgbClr val="000090"/>
                </a:solidFill>
              </a:rPr>
              <a:t>A</a:t>
            </a:r>
            <a:r>
              <a:rPr lang="en-US" b="1" baseline="-25000" dirty="0" err="1" smtClean="0">
                <a:solidFill>
                  <a:srgbClr val="000090"/>
                </a:solidFill>
              </a:rPr>
              <a:t>Uy</a:t>
            </a:r>
            <a:r>
              <a:rPr lang="en-US" b="1" dirty="0" smtClean="0">
                <a:solidFill>
                  <a:srgbClr val="000090"/>
                </a:solidFill>
              </a:rPr>
              <a:t>, </a:t>
            </a:r>
            <a:r>
              <a:rPr lang="en-US" b="1" dirty="0" err="1" smtClean="0">
                <a:solidFill>
                  <a:srgbClr val="000090"/>
                </a:solidFill>
              </a:rPr>
              <a:t>A</a:t>
            </a:r>
            <a:r>
              <a:rPr lang="en-US" b="1" baseline="-25000" dirty="0" err="1" smtClean="0">
                <a:solidFill>
                  <a:srgbClr val="000090"/>
                </a:solidFill>
              </a:rPr>
              <a:t>Lx</a:t>
            </a:r>
            <a:r>
              <a:rPr lang="en-US" b="1" dirty="0" smtClean="0">
                <a:solidFill>
                  <a:srgbClr val="000090"/>
                </a:solidFill>
              </a:rPr>
              <a:t>, </a:t>
            </a:r>
            <a:r>
              <a:rPr lang="en-US" b="1" dirty="0" err="1" smtClean="0">
                <a:solidFill>
                  <a:srgbClr val="000090"/>
                </a:solidFill>
              </a:rPr>
              <a:t>A</a:t>
            </a:r>
            <a:r>
              <a:rPr lang="en-US" b="1" baseline="-25000" dirty="0" err="1" smtClean="0">
                <a:solidFill>
                  <a:srgbClr val="000090"/>
                </a:solidFill>
              </a:rPr>
              <a:t>Ly</a:t>
            </a:r>
            <a:r>
              <a:rPr lang="en-US" b="1" dirty="0" smtClean="0">
                <a:solidFill>
                  <a:srgbClr val="000090"/>
                </a:solidFill>
              </a:rPr>
              <a:t>  </a:t>
            </a:r>
            <a:endParaRPr lang="en-US" b="1" dirty="0">
              <a:solidFill>
                <a:srgbClr val="000090"/>
              </a:solidFill>
            </a:endParaRPr>
          </a:p>
        </p:txBody>
      </p:sp>
      <p:sp>
        <p:nvSpPr>
          <p:cNvPr id="7" name="Rectangle 6"/>
          <p:cNvSpPr/>
          <p:nvPr/>
        </p:nvSpPr>
        <p:spPr bwMode="auto">
          <a:xfrm>
            <a:off x="1676400" y="1866900"/>
            <a:ext cx="1854200" cy="482600"/>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smtClean="0">
              <a:ln>
                <a:noFill/>
              </a:ln>
              <a:solidFill>
                <a:schemeClr val="tx1"/>
              </a:solidFill>
              <a:effectLst/>
              <a:latin typeface="Times New Roman" pitchFamily="18" charset="0"/>
            </a:endParaRPr>
          </a:p>
        </p:txBody>
      </p:sp>
      <p:sp>
        <p:nvSpPr>
          <p:cNvPr id="6" name="TextBox 5"/>
          <p:cNvSpPr txBox="1"/>
          <p:nvPr/>
        </p:nvSpPr>
        <p:spPr>
          <a:xfrm>
            <a:off x="1886937" y="1866900"/>
            <a:ext cx="882293" cy="523220"/>
          </a:xfrm>
          <a:prstGeom prst="rect">
            <a:avLst/>
          </a:prstGeom>
          <a:solidFill>
            <a:srgbClr val="FFFFFF"/>
          </a:solidFill>
          <a:ln>
            <a:solidFill>
              <a:srgbClr val="000000"/>
            </a:solidFill>
          </a:ln>
        </p:spPr>
        <p:txBody>
          <a:bodyPr wrap="none" rtlCol="0">
            <a:spAutoFit/>
          </a:bodyPr>
          <a:lstStyle/>
          <a:p>
            <a:r>
              <a:rPr lang="en-US" sz="2800" b="1" dirty="0" err="1" smtClean="0">
                <a:solidFill>
                  <a:srgbClr val="FF0000"/>
                </a:solidFill>
                <a:latin typeface="Lucida Calligraphy"/>
                <a:cs typeface="Lucida Calligraphy"/>
              </a:rPr>
              <a:t>H</a:t>
            </a:r>
            <a:r>
              <a:rPr lang="en-US" sz="2800" b="1" baseline="-25000" dirty="0" err="1" smtClean="0">
                <a:solidFill>
                  <a:srgbClr val="FF0000"/>
                </a:solidFill>
                <a:latin typeface="Times New Roman"/>
                <a:cs typeface="Times New Roman"/>
              </a:rPr>
              <a:t>Im</a:t>
            </a:r>
            <a:endParaRPr lang="en-US" sz="2800" b="1" dirty="0">
              <a:solidFill>
                <a:srgbClr val="FF0000"/>
              </a:solidFill>
            </a:endParaRPr>
          </a:p>
        </p:txBody>
      </p:sp>
      <p:grpSp>
        <p:nvGrpSpPr>
          <p:cNvPr id="10" name="Group 9"/>
          <p:cNvGrpSpPr/>
          <p:nvPr/>
        </p:nvGrpSpPr>
        <p:grpSpPr>
          <a:xfrm>
            <a:off x="6949589" y="3619500"/>
            <a:ext cx="2114439" cy="983566"/>
            <a:chOff x="7029561" y="2229534"/>
            <a:chExt cx="2114439" cy="983566"/>
          </a:xfrm>
        </p:grpSpPr>
        <p:sp>
          <p:nvSpPr>
            <p:cNvPr id="8" name="TextBox 7"/>
            <p:cNvSpPr txBox="1"/>
            <p:nvPr/>
          </p:nvSpPr>
          <p:spPr>
            <a:xfrm>
              <a:off x="7547572" y="2689880"/>
              <a:ext cx="869469" cy="523220"/>
            </a:xfrm>
            <a:prstGeom prst="rect">
              <a:avLst/>
            </a:prstGeom>
            <a:solidFill>
              <a:srgbClr val="FFFFFF"/>
            </a:solidFill>
            <a:ln>
              <a:solidFill>
                <a:srgbClr val="000000"/>
              </a:solidFill>
            </a:ln>
          </p:spPr>
          <p:txBody>
            <a:bodyPr wrap="none" rtlCol="0">
              <a:spAutoFit/>
            </a:bodyPr>
            <a:lstStyle/>
            <a:p>
              <a:r>
                <a:rPr lang="en-US" sz="2800" b="1" dirty="0" err="1" smtClean="0">
                  <a:solidFill>
                    <a:srgbClr val="FF0000"/>
                  </a:solidFill>
                  <a:latin typeface="Lucida Calligraphy"/>
                  <a:cs typeface="Lucida Calligraphy"/>
                </a:rPr>
                <a:t>H</a:t>
              </a:r>
              <a:r>
                <a:rPr lang="en-US" sz="2800" b="1" baseline="-25000" dirty="0" err="1" smtClean="0">
                  <a:solidFill>
                    <a:srgbClr val="FF0000"/>
                  </a:solidFill>
                  <a:latin typeface="Times New Roman"/>
                  <a:cs typeface="Times New Roman"/>
                </a:rPr>
                <a:t>Re</a:t>
              </a:r>
              <a:endParaRPr lang="en-US" sz="2800" b="1" dirty="0">
                <a:solidFill>
                  <a:srgbClr val="FF0000"/>
                </a:solidFill>
              </a:endParaRPr>
            </a:p>
          </p:txBody>
        </p:sp>
        <p:sp>
          <p:nvSpPr>
            <p:cNvPr id="9" name="TextBox 8"/>
            <p:cNvSpPr txBox="1"/>
            <p:nvPr/>
          </p:nvSpPr>
          <p:spPr>
            <a:xfrm>
              <a:off x="7029561" y="2229534"/>
              <a:ext cx="2114439" cy="646331"/>
            </a:xfrm>
            <a:prstGeom prst="rect">
              <a:avLst/>
            </a:prstGeom>
            <a:noFill/>
          </p:spPr>
          <p:txBody>
            <a:bodyPr wrap="square" rtlCol="0">
              <a:spAutoFit/>
            </a:bodyPr>
            <a:lstStyle/>
            <a:p>
              <a:r>
                <a:rPr lang="en-US" dirty="0" smtClean="0"/>
                <a:t>Similar sensitivity to</a:t>
              </a:r>
              <a:endParaRPr lang="en-US" dirty="0"/>
            </a:p>
          </p:txBody>
        </p:sp>
      </p:grpSp>
      <p:sp>
        <p:nvSpPr>
          <p:cNvPr id="15" name="TextBox 14"/>
          <p:cNvSpPr txBox="1"/>
          <p:nvPr/>
        </p:nvSpPr>
        <p:spPr>
          <a:xfrm>
            <a:off x="7299271" y="1745417"/>
            <a:ext cx="1111621" cy="738664"/>
          </a:xfrm>
          <a:prstGeom prst="rect">
            <a:avLst/>
          </a:prstGeom>
          <a:solidFill>
            <a:schemeClr val="bg1"/>
          </a:solidFill>
          <a:ln>
            <a:solidFill>
              <a:srgbClr val="000000"/>
            </a:solidFill>
          </a:ln>
        </p:spPr>
        <p:txBody>
          <a:bodyPr wrap="square" rtlCol="0">
            <a:spAutoFit/>
          </a:bodyPr>
          <a:lstStyle/>
          <a:p>
            <a:r>
              <a:rPr lang="en-US" sz="1400" dirty="0" smtClean="0">
                <a:latin typeface="Calibri"/>
                <a:cs typeface="Calibri"/>
              </a:rPr>
              <a:t>E12-06-114</a:t>
            </a:r>
            <a:endParaRPr lang="en-US" sz="1400" dirty="0" smtClean="0">
              <a:latin typeface="Calibri"/>
              <a:cs typeface="Calibri"/>
            </a:endParaRPr>
          </a:p>
          <a:p>
            <a:r>
              <a:rPr lang="en-US" sz="1400" dirty="0" smtClean="0">
                <a:latin typeface="Calibri"/>
                <a:cs typeface="Calibri"/>
              </a:rPr>
              <a:t>E12</a:t>
            </a:r>
            <a:r>
              <a:rPr lang="en-US" sz="1400" dirty="0" smtClean="0">
                <a:latin typeface="Calibri"/>
                <a:cs typeface="Calibri"/>
              </a:rPr>
              <a:t>-06-</a:t>
            </a:r>
            <a:r>
              <a:rPr lang="en-US" sz="1400" dirty="0" smtClean="0">
                <a:latin typeface="Calibri"/>
                <a:cs typeface="Calibri"/>
              </a:rPr>
              <a:t>119 </a:t>
            </a:r>
          </a:p>
          <a:p>
            <a:r>
              <a:rPr lang="en-US" sz="1400" dirty="0" smtClean="0">
                <a:latin typeface="Calibri"/>
                <a:cs typeface="Calibri"/>
              </a:rPr>
              <a:t>C12</a:t>
            </a:r>
            <a:r>
              <a:rPr lang="en-US" sz="1400" dirty="0" smtClean="0">
                <a:latin typeface="Calibri"/>
                <a:cs typeface="Calibri"/>
              </a:rPr>
              <a:t>-12-</a:t>
            </a:r>
            <a:r>
              <a:rPr lang="en-US" sz="1400" dirty="0" smtClean="0">
                <a:latin typeface="Calibri"/>
                <a:cs typeface="Calibri"/>
              </a:rPr>
              <a:t>010</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CFF</a:t>
            </a:r>
            <a:r>
              <a:rPr lang="en-US" dirty="0" smtClean="0">
                <a:latin typeface="Lucida Calligraphy"/>
                <a:cs typeface="Lucida Calligraphy"/>
              </a:rPr>
              <a:t> </a:t>
            </a:r>
            <a:r>
              <a:rPr lang="en-US" dirty="0" smtClean="0">
                <a:solidFill>
                  <a:srgbClr val="00C300"/>
                </a:solidFill>
                <a:latin typeface="Lucida Calligraphy"/>
                <a:cs typeface="Lucida Calligraphy"/>
              </a:rPr>
              <a:t>E</a:t>
            </a:r>
            <a:r>
              <a:rPr lang="en-US" i="1" dirty="0" smtClean="0">
                <a:solidFill>
                  <a:srgbClr val="00C300"/>
                </a:solidFill>
                <a:latin typeface="Lucida Calligraphy"/>
                <a:cs typeface="Lucida Calligraphy"/>
              </a:rPr>
              <a:t> </a:t>
            </a:r>
            <a:r>
              <a:rPr lang="en-US" dirty="0" smtClean="0"/>
              <a:t> from projected CLAS12 data</a:t>
            </a:r>
            <a:endParaRPr lang="en-US" dirty="0"/>
          </a:p>
        </p:txBody>
      </p:sp>
      <p:pic>
        <p:nvPicPr>
          <p:cNvPr id="3" name="Picture 2"/>
          <p:cNvPicPr>
            <a:picLocks noChangeAspect="1"/>
          </p:cNvPicPr>
          <p:nvPr/>
        </p:nvPicPr>
        <p:blipFill>
          <a:blip r:embed="rId2"/>
          <a:stretch>
            <a:fillRect/>
          </a:stretch>
        </p:blipFill>
        <p:spPr>
          <a:xfrm>
            <a:off x="346735" y="1662455"/>
            <a:ext cx="4276066" cy="4358430"/>
          </a:xfrm>
          <a:prstGeom prst="rect">
            <a:avLst/>
          </a:prstGeom>
        </p:spPr>
      </p:pic>
      <p:pic>
        <p:nvPicPr>
          <p:cNvPr id="4" name="Picture 3"/>
          <p:cNvPicPr>
            <a:picLocks noChangeAspect="1"/>
          </p:cNvPicPr>
          <p:nvPr/>
        </p:nvPicPr>
        <p:blipFill>
          <a:blip r:embed="rId3"/>
          <a:stretch>
            <a:fillRect/>
          </a:stretch>
        </p:blipFill>
        <p:spPr>
          <a:xfrm>
            <a:off x="4663439" y="1654839"/>
            <a:ext cx="4370291" cy="4391302"/>
          </a:xfrm>
          <a:prstGeom prst="rect">
            <a:avLst/>
          </a:prstGeom>
        </p:spPr>
      </p:pic>
      <p:sp>
        <p:nvSpPr>
          <p:cNvPr id="5" name="TextBox 4"/>
          <p:cNvSpPr txBox="1"/>
          <p:nvPr/>
        </p:nvSpPr>
        <p:spPr>
          <a:xfrm>
            <a:off x="1089851" y="2127265"/>
            <a:ext cx="766877" cy="523220"/>
          </a:xfrm>
          <a:prstGeom prst="rect">
            <a:avLst/>
          </a:prstGeom>
          <a:solidFill>
            <a:srgbClr val="FFFFFF"/>
          </a:solidFill>
          <a:ln>
            <a:solidFill>
              <a:srgbClr val="000000"/>
            </a:solidFill>
          </a:ln>
        </p:spPr>
        <p:txBody>
          <a:bodyPr wrap="none" rtlCol="0">
            <a:spAutoFit/>
          </a:bodyPr>
          <a:lstStyle/>
          <a:p>
            <a:r>
              <a:rPr lang="en-US" sz="2800" b="1" dirty="0" err="1" smtClean="0">
                <a:solidFill>
                  <a:srgbClr val="00F600"/>
                </a:solidFill>
                <a:latin typeface="Lucida Calligraphy"/>
                <a:cs typeface="Lucida Calligraphy"/>
              </a:rPr>
              <a:t>E</a:t>
            </a:r>
            <a:r>
              <a:rPr lang="en-US" sz="2800" b="1" baseline="-25000" dirty="0" err="1" smtClean="0">
                <a:solidFill>
                  <a:srgbClr val="00F600"/>
                </a:solidFill>
                <a:latin typeface="Times New Roman"/>
                <a:cs typeface="Times New Roman"/>
              </a:rPr>
              <a:t>Re</a:t>
            </a:r>
            <a:endParaRPr lang="en-US" sz="2800" b="1" baseline="-25000" dirty="0">
              <a:solidFill>
                <a:srgbClr val="00F600"/>
              </a:solidFill>
              <a:latin typeface="Times New Roman"/>
              <a:cs typeface="Times New Roman"/>
            </a:endParaRPr>
          </a:p>
        </p:txBody>
      </p:sp>
      <p:sp>
        <p:nvSpPr>
          <p:cNvPr id="6" name="TextBox 5"/>
          <p:cNvSpPr txBox="1"/>
          <p:nvPr/>
        </p:nvSpPr>
        <p:spPr>
          <a:xfrm>
            <a:off x="5452363" y="2190765"/>
            <a:ext cx="779701" cy="523220"/>
          </a:xfrm>
          <a:prstGeom prst="rect">
            <a:avLst/>
          </a:prstGeom>
          <a:solidFill>
            <a:srgbClr val="FFFFFF"/>
          </a:solidFill>
          <a:ln>
            <a:solidFill>
              <a:srgbClr val="000000"/>
            </a:solidFill>
          </a:ln>
        </p:spPr>
        <p:txBody>
          <a:bodyPr wrap="none" rtlCol="0">
            <a:spAutoFit/>
          </a:bodyPr>
          <a:lstStyle/>
          <a:p>
            <a:r>
              <a:rPr lang="en-US" sz="2800" b="1" dirty="0" err="1" smtClean="0">
                <a:solidFill>
                  <a:srgbClr val="00F600"/>
                </a:solidFill>
                <a:latin typeface="Lucida Calligraphy"/>
                <a:cs typeface="Lucida Calligraphy"/>
              </a:rPr>
              <a:t>E</a:t>
            </a:r>
            <a:r>
              <a:rPr lang="en-US" sz="2800" b="1" baseline="-25000" dirty="0" err="1" smtClean="0">
                <a:solidFill>
                  <a:srgbClr val="00F600"/>
                </a:solidFill>
                <a:latin typeface="Times New Roman"/>
                <a:cs typeface="Times New Roman"/>
              </a:rPr>
              <a:t>Im</a:t>
            </a:r>
            <a:endParaRPr lang="en-US" sz="2800" b="1" baseline="-25000" dirty="0">
              <a:solidFill>
                <a:srgbClr val="00F600"/>
              </a:solidFill>
              <a:latin typeface="Times New Roman"/>
              <a:cs typeface="Times New Roman"/>
            </a:endParaRPr>
          </a:p>
        </p:txBody>
      </p:sp>
      <p:sp>
        <p:nvSpPr>
          <p:cNvPr id="7" name="Rectangle 6"/>
          <p:cNvSpPr/>
          <p:nvPr/>
        </p:nvSpPr>
        <p:spPr bwMode="auto">
          <a:xfrm>
            <a:off x="939800" y="1725955"/>
            <a:ext cx="520700" cy="331445"/>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smtClean="0">
              <a:ln>
                <a:noFill/>
              </a:ln>
              <a:solidFill>
                <a:schemeClr val="tx1"/>
              </a:solidFill>
              <a:effectLst/>
              <a:latin typeface="Times New Roman" pitchFamily="18" charset="0"/>
            </a:endParaRPr>
          </a:p>
        </p:txBody>
      </p:sp>
      <p:sp>
        <p:nvSpPr>
          <p:cNvPr id="8" name="Rectangle 7"/>
          <p:cNvSpPr/>
          <p:nvPr/>
        </p:nvSpPr>
        <p:spPr bwMode="auto">
          <a:xfrm>
            <a:off x="5160263" y="1681520"/>
            <a:ext cx="520700" cy="331445"/>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smtClean="0">
              <a:ln>
                <a:noFill/>
              </a:ln>
              <a:solidFill>
                <a:schemeClr val="tx1"/>
              </a:solidFill>
              <a:effectLst/>
              <a:latin typeface="Times New Roman" pitchFamily="18" charset="0"/>
            </a:endParaRPr>
          </a:p>
        </p:txBody>
      </p:sp>
      <p:sp>
        <p:nvSpPr>
          <p:cNvPr id="9" name="TextBox 8"/>
          <p:cNvSpPr txBox="1"/>
          <p:nvPr/>
        </p:nvSpPr>
        <p:spPr>
          <a:xfrm>
            <a:off x="1295400" y="815340"/>
            <a:ext cx="5990918" cy="307777"/>
          </a:xfrm>
          <a:prstGeom prst="rect">
            <a:avLst/>
          </a:prstGeom>
          <a:noFill/>
        </p:spPr>
        <p:txBody>
          <a:bodyPr wrap="none" rtlCol="0">
            <a:spAutoFit/>
          </a:bodyPr>
          <a:lstStyle/>
          <a:p>
            <a:r>
              <a:rPr lang="en-US" sz="1400" i="1" dirty="0" smtClean="0">
                <a:latin typeface="Calibri"/>
                <a:cs typeface="Calibri"/>
              </a:rPr>
              <a:t>M. </a:t>
            </a:r>
            <a:r>
              <a:rPr lang="en-US" sz="1400" i="1" dirty="0" err="1" smtClean="0">
                <a:latin typeface="Calibri"/>
                <a:cs typeface="Calibri"/>
              </a:rPr>
              <a:t>Guidal</a:t>
            </a:r>
            <a:r>
              <a:rPr lang="en-US" sz="1400" i="1" dirty="0" smtClean="0">
                <a:latin typeface="Calibri"/>
                <a:cs typeface="Calibri"/>
              </a:rPr>
              <a:t>, H. </a:t>
            </a:r>
            <a:r>
              <a:rPr lang="en-US" sz="1400" i="1" dirty="0" err="1" smtClean="0">
                <a:latin typeface="Calibri"/>
                <a:cs typeface="Calibri"/>
              </a:rPr>
              <a:t>Moutarde</a:t>
            </a:r>
            <a:r>
              <a:rPr lang="en-US" sz="1400" i="1" dirty="0" smtClean="0">
                <a:latin typeface="Calibri"/>
                <a:cs typeface="Calibri"/>
              </a:rPr>
              <a:t>, M. </a:t>
            </a:r>
            <a:r>
              <a:rPr lang="en-US" sz="1400" i="1" dirty="0" err="1" smtClean="0">
                <a:latin typeface="Calibri"/>
                <a:cs typeface="Calibri"/>
              </a:rPr>
              <a:t>Vanderhaeghen</a:t>
            </a:r>
            <a:r>
              <a:rPr lang="en-US" sz="1400" i="1" dirty="0" smtClean="0">
                <a:latin typeface="Calibri"/>
                <a:cs typeface="Calibri"/>
              </a:rPr>
              <a:t>, </a:t>
            </a:r>
            <a:r>
              <a:rPr lang="en-US" sz="1400" i="1" dirty="0" err="1" smtClean="0">
                <a:latin typeface="Calibri"/>
                <a:cs typeface="Calibri"/>
              </a:rPr>
              <a:t>Rept.Prog.Phys</a:t>
            </a:r>
            <a:r>
              <a:rPr lang="en-US" sz="1400" i="1" dirty="0" smtClean="0">
                <a:latin typeface="Calibri"/>
                <a:cs typeface="Calibri"/>
              </a:rPr>
              <a:t>. 76 (2013) 066202 </a:t>
            </a:r>
            <a:endParaRPr lang="en-US" sz="1400" i="1" dirty="0">
              <a:latin typeface="Calibri"/>
              <a:cs typeface="Calibri"/>
            </a:endParaRPr>
          </a:p>
        </p:txBody>
      </p:sp>
      <p:sp>
        <p:nvSpPr>
          <p:cNvPr id="10" name="TextBox 9"/>
          <p:cNvSpPr txBox="1"/>
          <p:nvPr/>
        </p:nvSpPr>
        <p:spPr>
          <a:xfrm>
            <a:off x="1333500" y="1293594"/>
            <a:ext cx="6394561" cy="369332"/>
          </a:xfrm>
          <a:prstGeom prst="rect">
            <a:avLst/>
          </a:prstGeom>
          <a:noFill/>
        </p:spPr>
        <p:txBody>
          <a:bodyPr wrap="none" rtlCol="0">
            <a:spAutoFit/>
          </a:bodyPr>
          <a:lstStyle/>
          <a:p>
            <a:r>
              <a:rPr lang="en-US" b="1" dirty="0" smtClean="0">
                <a:solidFill>
                  <a:srgbClr val="000090"/>
                </a:solidFill>
              </a:rPr>
              <a:t>LT fit to all observables: </a:t>
            </a:r>
            <a:r>
              <a:rPr lang="en-US" b="1" dirty="0" err="1" smtClean="0">
                <a:solidFill>
                  <a:srgbClr val="000090"/>
                </a:solidFill>
              </a:rPr>
              <a:t>σ</a:t>
            </a:r>
            <a:r>
              <a:rPr lang="en-US" b="1" dirty="0" smtClean="0">
                <a:solidFill>
                  <a:srgbClr val="000090"/>
                </a:solidFill>
              </a:rPr>
              <a:t>, A</a:t>
            </a:r>
            <a:r>
              <a:rPr lang="en-US" b="1" baseline="-25000" dirty="0" smtClean="0">
                <a:solidFill>
                  <a:srgbClr val="000090"/>
                </a:solidFill>
              </a:rPr>
              <a:t>LU</a:t>
            </a:r>
            <a:r>
              <a:rPr lang="en-US" b="1" dirty="0" smtClean="0">
                <a:solidFill>
                  <a:srgbClr val="000090"/>
                </a:solidFill>
              </a:rPr>
              <a:t>, A</a:t>
            </a:r>
            <a:r>
              <a:rPr lang="en-US" b="1" baseline="-25000" dirty="0" smtClean="0">
                <a:solidFill>
                  <a:srgbClr val="000090"/>
                </a:solidFill>
              </a:rPr>
              <a:t>UL</a:t>
            </a:r>
            <a:r>
              <a:rPr lang="en-US" b="1" dirty="0" smtClean="0">
                <a:solidFill>
                  <a:srgbClr val="000090"/>
                </a:solidFill>
              </a:rPr>
              <a:t>, A</a:t>
            </a:r>
            <a:r>
              <a:rPr lang="en-US" b="1" baseline="-25000" dirty="0" smtClean="0">
                <a:solidFill>
                  <a:srgbClr val="000090"/>
                </a:solidFill>
              </a:rPr>
              <a:t>LL</a:t>
            </a:r>
            <a:r>
              <a:rPr lang="en-US" b="1" dirty="0" smtClean="0">
                <a:solidFill>
                  <a:srgbClr val="000090"/>
                </a:solidFill>
              </a:rPr>
              <a:t>, </a:t>
            </a:r>
            <a:r>
              <a:rPr lang="en-US" b="1" dirty="0" err="1" smtClean="0">
                <a:solidFill>
                  <a:srgbClr val="000090"/>
                </a:solidFill>
              </a:rPr>
              <a:t>A</a:t>
            </a:r>
            <a:r>
              <a:rPr lang="en-US" b="1" baseline="-25000" dirty="0" err="1" smtClean="0">
                <a:solidFill>
                  <a:srgbClr val="000090"/>
                </a:solidFill>
              </a:rPr>
              <a:t>Ux</a:t>
            </a:r>
            <a:r>
              <a:rPr lang="en-US" b="1" dirty="0" smtClean="0">
                <a:solidFill>
                  <a:srgbClr val="000090"/>
                </a:solidFill>
              </a:rPr>
              <a:t>, </a:t>
            </a:r>
            <a:r>
              <a:rPr lang="en-US" b="1" dirty="0" err="1" smtClean="0">
                <a:solidFill>
                  <a:srgbClr val="000090"/>
                </a:solidFill>
              </a:rPr>
              <a:t>A</a:t>
            </a:r>
            <a:r>
              <a:rPr lang="en-US" b="1" baseline="-25000" dirty="0" err="1" smtClean="0">
                <a:solidFill>
                  <a:srgbClr val="000090"/>
                </a:solidFill>
              </a:rPr>
              <a:t>Uy</a:t>
            </a:r>
            <a:r>
              <a:rPr lang="en-US" b="1" dirty="0" smtClean="0">
                <a:solidFill>
                  <a:srgbClr val="000090"/>
                </a:solidFill>
              </a:rPr>
              <a:t>, </a:t>
            </a:r>
            <a:r>
              <a:rPr lang="en-US" b="1" dirty="0" err="1" smtClean="0">
                <a:solidFill>
                  <a:srgbClr val="000090"/>
                </a:solidFill>
              </a:rPr>
              <a:t>A</a:t>
            </a:r>
            <a:r>
              <a:rPr lang="en-US" b="1" baseline="-25000" dirty="0" err="1" smtClean="0">
                <a:solidFill>
                  <a:srgbClr val="000090"/>
                </a:solidFill>
              </a:rPr>
              <a:t>Lx</a:t>
            </a:r>
            <a:r>
              <a:rPr lang="en-US" b="1" dirty="0" smtClean="0">
                <a:solidFill>
                  <a:srgbClr val="000090"/>
                </a:solidFill>
              </a:rPr>
              <a:t>, </a:t>
            </a:r>
            <a:r>
              <a:rPr lang="en-US" b="1" dirty="0" err="1" smtClean="0">
                <a:solidFill>
                  <a:srgbClr val="000090"/>
                </a:solidFill>
              </a:rPr>
              <a:t>A</a:t>
            </a:r>
            <a:r>
              <a:rPr lang="en-US" b="1" baseline="-25000" dirty="0" err="1" smtClean="0">
                <a:solidFill>
                  <a:srgbClr val="000090"/>
                </a:solidFill>
              </a:rPr>
              <a:t>Ly</a:t>
            </a:r>
            <a:r>
              <a:rPr lang="en-US" b="1" dirty="0" smtClean="0">
                <a:solidFill>
                  <a:srgbClr val="000090"/>
                </a:solidFill>
              </a:rPr>
              <a:t>  </a:t>
            </a:r>
            <a:endParaRPr lang="en-US" b="1" dirty="0">
              <a:solidFill>
                <a:srgbClr val="000090"/>
              </a:solidFill>
            </a:endParaRPr>
          </a:p>
        </p:txBody>
      </p:sp>
      <p:sp>
        <p:nvSpPr>
          <p:cNvPr id="11" name="Rectangle 10"/>
          <p:cNvSpPr/>
          <p:nvPr/>
        </p:nvSpPr>
        <p:spPr bwMode="auto">
          <a:xfrm>
            <a:off x="939800" y="1637055"/>
            <a:ext cx="3683001" cy="350510"/>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smtClean="0">
              <a:ln>
                <a:noFill/>
              </a:ln>
              <a:solidFill>
                <a:schemeClr val="tx1"/>
              </a:solidFill>
              <a:effectLst/>
              <a:latin typeface="Times New Roman" pitchFamily="18" charset="0"/>
            </a:endParaRPr>
          </a:p>
        </p:txBody>
      </p:sp>
      <p:sp>
        <p:nvSpPr>
          <p:cNvPr id="12" name="Rectangle 11"/>
          <p:cNvSpPr/>
          <p:nvPr/>
        </p:nvSpPr>
        <p:spPr bwMode="auto">
          <a:xfrm>
            <a:off x="5206999" y="1672610"/>
            <a:ext cx="3683001" cy="350510"/>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smtClean="0">
              <a:ln>
                <a:noFill/>
              </a:ln>
              <a:solidFill>
                <a:schemeClr val="tx1"/>
              </a:solidFill>
              <a:effectLst/>
              <a:latin typeface="Times New Roman" pitchFamily="18" charset="0"/>
            </a:endParaRPr>
          </a:p>
        </p:txBody>
      </p:sp>
      <p:sp>
        <p:nvSpPr>
          <p:cNvPr id="13" name="TextBox 12"/>
          <p:cNvSpPr txBox="1"/>
          <p:nvPr/>
        </p:nvSpPr>
        <p:spPr>
          <a:xfrm>
            <a:off x="2984500" y="5995485"/>
            <a:ext cx="3844209" cy="369332"/>
          </a:xfrm>
          <a:prstGeom prst="rect">
            <a:avLst/>
          </a:prstGeom>
          <a:noFill/>
        </p:spPr>
        <p:txBody>
          <a:bodyPr wrap="none" rtlCol="0">
            <a:spAutoFit/>
          </a:bodyPr>
          <a:lstStyle/>
          <a:p>
            <a:r>
              <a:rPr lang="en-US" b="1" dirty="0" smtClean="0">
                <a:solidFill>
                  <a:srgbClr val="000090"/>
                </a:solidFill>
              </a:rPr>
              <a:t>In LT these are independent of Q</a:t>
            </a:r>
            <a:r>
              <a:rPr lang="en-US" b="1" baseline="30000" dirty="0" smtClean="0">
                <a:solidFill>
                  <a:srgbClr val="000090"/>
                </a:solidFill>
              </a:rPr>
              <a:t>2</a:t>
            </a:r>
            <a:endParaRPr lang="en-US" b="1" baseline="30000" dirty="0">
              <a:solidFill>
                <a:srgbClr val="000090"/>
              </a:solidFill>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0" y="-22389"/>
            <a:ext cx="9144000" cy="708554"/>
          </a:xfrm>
        </p:spPr>
        <p:txBody>
          <a:bodyPr>
            <a:noAutofit/>
          </a:bodyPr>
          <a:lstStyle/>
          <a:p>
            <a:r>
              <a:rPr lang="en-US" sz="3600" dirty="0" smtClean="0">
                <a:solidFill>
                  <a:srgbClr val="000090"/>
                </a:solidFill>
              </a:rPr>
              <a:t>Projected quark densities in impact parameter</a:t>
            </a:r>
            <a:endParaRPr lang="en-US" sz="3600" dirty="0">
              <a:solidFill>
                <a:srgbClr val="000090"/>
              </a:solidFill>
            </a:endParaRPr>
          </a:p>
        </p:txBody>
      </p:sp>
      <p:pic>
        <p:nvPicPr>
          <p:cNvPr id="9" name="Picture 2"/>
          <p:cNvPicPr>
            <a:picLocks noChangeAspect="1" noChangeArrowheads="1"/>
          </p:cNvPicPr>
          <p:nvPr/>
        </p:nvPicPr>
        <p:blipFill>
          <a:blip r:embed="rId2" cstate="print"/>
          <a:srcRect/>
          <a:stretch>
            <a:fillRect/>
          </a:stretch>
        </p:blipFill>
        <p:spPr bwMode="auto">
          <a:xfrm>
            <a:off x="1877166" y="773000"/>
            <a:ext cx="5934166" cy="762000"/>
          </a:xfrm>
          <a:prstGeom prst="rect">
            <a:avLst/>
          </a:prstGeom>
          <a:noFill/>
          <a:ln w="9525">
            <a:noFill/>
            <a:miter lim="800000"/>
            <a:headEnd/>
            <a:tailEnd/>
          </a:ln>
        </p:spPr>
      </p:pic>
      <p:pic>
        <p:nvPicPr>
          <p:cNvPr id="11" name="Picture 10" descr="dipole_nucl_transv_distr.png"/>
          <p:cNvPicPr>
            <a:picLocks noChangeAspect="1"/>
          </p:cNvPicPr>
          <p:nvPr/>
        </p:nvPicPr>
        <p:blipFill>
          <a:blip r:embed="rId3" cstate="print"/>
          <a:srcRect l="32658" r="33723"/>
          <a:stretch>
            <a:fillRect/>
          </a:stretch>
        </p:blipFill>
        <p:spPr>
          <a:xfrm>
            <a:off x="493672" y="1448569"/>
            <a:ext cx="2326584" cy="4467041"/>
          </a:xfrm>
          <a:prstGeom prst="rect">
            <a:avLst/>
          </a:prstGeom>
          <a:ln>
            <a:noFill/>
          </a:ln>
          <a:effectLst>
            <a:outerShdw blurRad="50800" dist="50800" dir="2700000">
              <a:srgbClr val="000000">
                <a:alpha val="43000"/>
              </a:srgbClr>
            </a:outerShdw>
          </a:effectLst>
        </p:spPr>
      </p:pic>
      <p:grpSp>
        <p:nvGrpSpPr>
          <p:cNvPr id="3" name="Group 14"/>
          <p:cNvGrpSpPr/>
          <p:nvPr/>
        </p:nvGrpSpPr>
        <p:grpSpPr>
          <a:xfrm>
            <a:off x="2899233" y="1490048"/>
            <a:ext cx="2516531" cy="4983555"/>
            <a:chOff x="6459463" y="1821569"/>
            <a:chExt cx="2299699" cy="4732914"/>
          </a:xfrm>
        </p:grpSpPr>
        <p:sp>
          <p:nvSpPr>
            <p:cNvPr id="8" name="Title 1"/>
            <p:cNvSpPr txBox="1">
              <a:spLocks/>
            </p:cNvSpPr>
            <p:nvPr/>
          </p:nvSpPr>
          <p:spPr bwMode="auto">
            <a:xfrm>
              <a:off x="6629400" y="5981016"/>
              <a:ext cx="2129762" cy="57346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dirty="0" smtClean="0">
                  <a:ln>
                    <a:noFill/>
                  </a:ln>
                  <a:solidFill>
                    <a:schemeClr val="tx2"/>
                  </a:solidFill>
                  <a:effectLst>
                    <a:outerShdw blurRad="38100" dist="38100" dir="2700000" algn="tl">
                      <a:srgbClr val="000000">
                        <a:alpha val="43137"/>
                      </a:srgbClr>
                    </a:outerShdw>
                  </a:effectLst>
                  <a:uLnTx/>
                  <a:uFillTx/>
                  <a:latin typeface="Arial" pitchFamily="34" charset="0"/>
                  <a:ea typeface="+mj-ea"/>
                  <a:cs typeface="Arial" pitchFamily="34" charset="0"/>
                </a:rPr>
                <a:t>Contribution</a:t>
              </a:r>
              <a:r>
                <a:rPr kumimoji="0" lang="en-US" sz="1800" b="1" i="0" u="none" strike="noStrike" kern="0" cap="none" spc="0" normalizeH="0" noProof="0" dirty="0" smtClean="0">
                  <a:ln>
                    <a:noFill/>
                  </a:ln>
                  <a:solidFill>
                    <a:schemeClr val="tx2"/>
                  </a:solidFill>
                  <a:effectLst>
                    <a:outerShdw blurRad="38100" dist="38100" dir="2700000" algn="tl">
                      <a:srgbClr val="000000">
                        <a:alpha val="43137"/>
                      </a:srgbClr>
                    </a:outerShdw>
                  </a:effectLst>
                  <a:uLnTx/>
                  <a:uFillTx/>
                  <a:latin typeface="Arial" pitchFamily="34" charset="0"/>
                  <a:ea typeface="+mj-ea"/>
                  <a:cs typeface="Arial" pitchFamily="34" charset="0"/>
                </a:rPr>
                <a:t> of</a:t>
              </a:r>
              <a:r>
                <a:rPr kumimoji="0" lang="en-US" sz="1800" b="1" i="0" u="none" strike="noStrike" kern="0" cap="none" spc="0" normalizeH="0" noProof="0" dirty="0" smtClean="0">
                  <a:ln>
                    <a:noFill/>
                  </a:ln>
                  <a:solidFill>
                    <a:schemeClr val="tx2"/>
                  </a:solidFill>
                  <a:uLnTx/>
                  <a:uFillTx/>
                  <a:latin typeface="Arial" pitchFamily="34" charset="0"/>
                  <a:ea typeface="+mj-ea"/>
                  <a:cs typeface="Arial" pitchFamily="34" charset="0"/>
                </a:rPr>
                <a:t> </a:t>
              </a:r>
              <a:r>
                <a:rPr kumimoji="0" lang="en-US" sz="2000" b="1" i="1" u="none" strike="noStrike" kern="0" cap="none" spc="0" normalizeH="0" noProof="0" dirty="0" smtClean="0">
                  <a:ln>
                    <a:noFill/>
                  </a:ln>
                  <a:solidFill>
                    <a:srgbClr val="FF0000"/>
                  </a:solidFill>
                  <a:uLnTx/>
                  <a:uFillTx/>
                  <a:latin typeface="Times New Roman"/>
                  <a:ea typeface="+mj-ea"/>
                  <a:cs typeface="Times New Roman"/>
                </a:rPr>
                <a:t>E</a:t>
              </a:r>
              <a:r>
                <a:rPr kumimoji="0" lang="en-US" sz="1800" b="1" i="0" u="none" strike="noStrike" kern="0" cap="none" spc="0" normalizeH="0" noProof="0" dirty="0" smtClean="0">
                  <a:ln>
                    <a:noFill/>
                  </a:ln>
                  <a:solidFill>
                    <a:srgbClr val="FF0000"/>
                  </a:solidFill>
                  <a:uLnTx/>
                  <a:uFillTx/>
                  <a:latin typeface="Arial" pitchFamily="34" charset="0"/>
                  <a:ea typeface="+mj-ea"/>
                  <a:cs typeface="Arial" pitchFamily="34" charset="0"/>
                </a:rPr>
                <a:t>   </a:t>
              </a:r>
              <a:endParaRPr kumimoji="0" lang="en-US" sz="1800" b="1" i="0" u="none" strike="noStrike" kern="0" cap="none" spc="0" normalizeH="0" baseline="0" noProof="0" dirty="0">
                <a:ln>
                  <a:noFill/>
                </a:ln>
                <a:solidFill>
                  <a:schemeClr val="tx2"/>
                </a:solidFill>
                <a:uLnTx/>
                <a:uFillTx/>
                <a:latin typeface="Arial" pitchFamily="34" charset="0"/>
                <a:ea typeface="+mj-ea"/>
                <a:cs typeface="Arial" pitchFamily="34" charset="0"/>
              </a:endParaRPr>
            </a:p>
          </p:txBody>
        </p:sp>
        <p:grpSp>
          <p:nvGrpSpPr>
            <p:cNvPr id="4" name="Group 13"/>
            <p:cNvGrpSpPr/>
            <p:nvPr/>
          </p:nvGrpSpPr>
          <p:grpSpPr>
            <a:xfrm>
              <a:off x="6459463" y="1821569"/>
              <a:ext cx="2269469" cy="4191000"/>
              <a:chOff x="6459463" y="1821569"/>
              <a:chExt cx="2269469" cy="4191000"/>
            </a:xfrm>
          </p:grpSpPr>
          <p:pic>
            <p:nvPicPr>
              <p:cNvPr id="13" name="Picture 12" descr="Eonly_nucl_transv_distr.png"/>
              <p:cNvPicPr>
                <a:picLocks noChangeAspect="1"/>
              </p:cNvPicPr>
              <p:nvPr/>
            </p:nvPicPr>
            <p:blipFill>
              <a:blip r:embed="rId4" cstate="print"/>
              <a:srcRect l="34087" r="33110" b="48918"/>
              <a:stretch>
                <a:fillRect/>
              </a:stretch>
            </p:blipFill>
            <p:spPr>
              <a:xfrm>
                <a:off x="6599143" y="1821569"/>
                <a:ext cx="2129762" cy="2140831"/>
              </a:xfrm>
              <a:prstGeom prst="rect">
                <a:avLst/>
              </a:prstGeom>
              <a:ln>
                <a:noFill/>
              </a:ln>
              <a:effectLst>
                <a:outerShdw blurRad="50800" dist="63500" dir="2700000">
                  <a:srgbClr val="000000">
                    <a:alpha val="43000"/>
                  </a:srgbClr>
                </a:outerShdw>
              </a:effectLst>
            </p:spPr>
          </p:pic>
          <p:pic>
            <p:nvPicPr>
              <p:cNvPr id="10" name="Picture 9" descr="Eonly_nucl_transv_distr.png"/>
              <p:cNvPicPr>
                <a:picLocks noChangeAspect="1"/>
              </p:cNvPicPr>
              <p:nvPr/>
            </p:nvPicPr>
            <p:blipFill>
              <a:blip r:embed="rId4" cstate="print"/>
              <a:srcRect l="31935" t="50476" r="33110"/>
              <a:stretch>
                <a:fillRect/>
              </a:stretch>
            </p:blipFill>
            <p:spPr>
              <a:xfrm>
                <a:off x="6459463" y="3937000"/>
                <a:ext cx="2269469" cy="2075569"/>
              </a:xfrm>
              <a:prstGeom prst="rect">
                <a:avLst/>
              </a:prstGeom>
              <a:ln>
                <a:noFill/>
              </a:ln>
              <a:effectLst>
                <a:outerShdw blurRad="50800" dist="63500" dir="2700000">
                  <a:srgbClr val="000000">
                    <a:alpha val="43000"/>
                  </a:srgbClr>
                </a:outerShdw>
              </a:effectLst>
            </p:spPr>
          </p:pic>
        </p:grpSp>
      </p:grpSp>
      <p:sp>
        <p:nvSpPr>
          <p:cNvPr id="16" name="TextBox 15"/>
          <p:cNvSpPr txBox="1"/>
          <p:nvPr/>
        </p:nvSpPr>
        <p:spPr>
          <a:xfrm>
            <a:off x="5778969" y="1946903"/>
            <a:ext cx="3020854" cy="4001096"/>
          </a:xfrm>
          <a:prstGeom prst="rect">
            <a:avLst/>
          </a:prstGeom>
          <a:noFill/>
          <a:ln>
            <a:solidFill>
              <a:srgbClr val="000090"/>
            </a:solidFill>
          </a:ln>
          <a:effectLst/>
        </p:spPr>
        <p:txBody>
          <a:bodyPr wrap="square" rtlCol="0">
            <a:spAutoFit/>
          </a:bodyPr>
          <a:lstStyle/>
          <a:p>
            <a:pPr>
              <a:buFont typeface="Wingdings" charset="2"/>
              <a:buChar char="§"/>
            </a:pPr>
            <a:r>
              <a:rPr lang="en-US" dirty="0" smtClean="0">
                <a:latin typeface="Calibri"/>
                <a:cs typeface="Calibri"/>
              </a:rPr>
              <a:t> Fourier transform of GPDs give access to the quark densities distribution in impact parameter space. </a:t>
            </a:r>
          </a:p>
          <a:p>
            <a:pPr>
              <a:buFont typeface="Wingdings" charset="2"/>
              <a:buChar char="§"/>
            </a:pPr>
            <a:endParaRPr lang="en-US" dirty="0" smtClean="0">
              <a:latin typeface="Calibri"/>
              <a:cs typeface="Calibri"/>
            </a:endParaRPr>
          </a:p>
          <a:p>
            <a:pPr>
              <a:buFont typeface="Wingdings" charset="2"/>
              <a:buChar char="§"/>
            </a:pPr>
            <a:r>
              <a:rPr lang="en-US" dirty="0" smtClean="0">
                <a:latin typeface="Calibri"/>
                <a:cs typeface="Calibri"/>
              </a:rPr>
              <a:t> GPD </a:t>
            </a:r>
            <a:r>
              <a:rPr lang="en-US" sz="2000" b="1" i="1" dirty="0" smtClean="0">
                <a:solidFill>
                  <a:srgbClr val="FF0000"/>
                </a:solidFill>
                <a:latin typeface="Calibri"/>
                <a:cs typeface="Calibri"/>
              </a:rPr>
              <a:t>E </a:t>
            </a:r>
            <a:r>
              <a:rPr lang="en-US" dirty="0" smtClean="0">
                <a:latin typeface="Calibri"/>
                <a:cs typeface="Calibri"/>
              </a:rPr>
              <a:t>probes the </a:t>
            </a:r>
            <a:r>
              <a:rPr lang="en-US" dirty="0" err="1" smtClean="0">
                <a:latin typeface="Calibri"/>
                <a:cs typeface="Calibri"/>
              </a:rPr>
              <a:t>u</a:t>
            </a:r>
            <a:r>
              <a:rPr lang="en-US" dirty="0" smtClean="0">
                <a:latin typeface="Calibri"/>
                <a:cs typeface="Calibri"/>
              </a:rPr>
              <a:t>- and </a:t>
            </a:r>
            <a:r>
              <a:rPr lang="en-US" dirty="0" err="1" smtClean="0">
                <a:latin typeface="Calibri"/>
                <a:cs typeface="Calibri"/>
              </a:rPr>
              <a:t>d</a:t>
            </a:r>
            <a:r>
              <a:rPr lang="en-US" dirty="0" smtClean="0">
                <a:latin typeface="Calibri"/>
                <a:cs typeface="Calibri"/>
              </a:rPr>
              <a:t>-quark separation in impact parameter space. Transversely polarized proton shows flavor dipole. </a:t>
            </a:r>
          </a:p>
          <a:p>
            <a:pPr>
              <a:buFont typeface="Wingdings" charset="2"/>
              <a:buChar char="§"/>
            </a:pPr>
            <a:endParaRPr lang="en-US" dirty="0" smtClean="0">
              <a:latin typeface="Calibri"/>
              <a:cs typeface="Calibri"/>
            </a:endParaRPr>
          </a:p>
          <a:p>
            <a:pPr>
              <a:buFont typeface="Wingdings" charset="2"/>
              <a:buChar char="§"/>
            </a:pPr>
            <a:r>
              <a:rPr lang="en-US" dirty="0" smtClean="0">
                <a:latin typeface="Calibri"/>
                <a:cs typeface="Calibri"/>
              </a:rPr>
              <a:t> 2</a:t>
            </a:r>
            <a:r>
              <a:rPr lang="en-US" baseline="30000" dirty="0" smtClean="0">
                <a:latin typeface="Calibri"/>
                <a:cs typeface="Calibri"/>
              </a:rPr>
              <a:t>nd</a:t>
            </a:r>
            <a:r>
              <a:rPr lang="en-US" dirty="0" smtClean="0">
                <a:latin typeface="Calibri"/>
                <a:cs typeface="Calibri"/>
              </a:rPr>
              <a:t> </a:t>
            </a:r>
            <a:r>
              <a:rPr lang="en-US" dirty="0" err="1" smtClean="0">
                <a:latin typeface="Calibri"/>
                <a:cs typeface="Calibri"/>
              </a:rPr>
              <a:t>x</a:t>
            </a:r>
            <a:r>
              <a:rPr lang="en-US" dirty="0" smtClean="0">
                <a:latin typeface="Calibri"/>
                <a:cs typeface="Calibri"/>
              </a:rPr>
              <a:t>-moment of </a:t>
            </a:r>
            <a:r>
              <a:rPr lang="en-US" dirty="0" err="1" smtClean="0">
                <a:latin typeface="Calibri"/>
                <a:cs typeface="Calibri"/>
              </a:rPr>
              <a:t>GPDs</a:t>
            </a:r>
            <a:r>
              <a:rPr lang="en-US" dirty="0" smtClean="0">
                <a:latin typeface="Calibri"/>
                <a:cs typeface="Calibri"/>
              </a:rPr>
              <a:t> </a:t>
            </a:r>
            <a:r>
              <a:rPr lang="en-US" sz="1600" b="1" i="1" dirty="0" smtClean="0">
                <a:solidFill>
                  <a:srgbClr val="FF0000"/>
                </a:solidFill>
                <a:cs typeface="Times New Roman"/>
              </a:rPr>
              <a:t>E+H</a:t>
            </a:r>
            <a:endParaRPr lang="en-US" sz="1600" dirty="0" smtClean="0">
              <a:solidFill>
                <a:srgbClr val="FF0000"/>
              </a:solidFill>
              <a:cs typeface="Times New Roman"/>
            </a:endParaRPr>
          </a:p>
          <a:p>
            <a:r>
              <a:rPr lang="en-US" dirty="0" smtClean="0">
                <a:latin typeface="Calibri"/>
                <a:cs typeface="Calibri"/>
              </a:rPr>
              <a:t>measures total quark angular momentum </a:t>
            </a:r>
            <a:r>
              <a:rPr lang="en-US" b="1" i="1" dirty="0" err="1" smtClean="0">
                <a:solidFill>
                  <a:srgbClr val="000090"/>
                </a:solidFill>
                <a:latin typeface="Calibri"/>
                <a:cs typeface="Calibri"/>
              </a:rPr>
              <a:t>J</a:t>
            </a:r>
            <a:r>
              <a:rPr lang="en-US" b="1" i="1" baseline="30000" dirty="0" err="1" smtClean="0">
                <a:solidFill>
                  <a:srgbClr val="000090"/>
                </a:solidFill>
                <a:latin typeface="Calibri"/>
                <a:cs typeface="Calibri"/>
              </a:rPr>
              <a:t>q</a:t>
            </a:r>
            <a:r>
              <a:rPr lang="en-US" b="1" dirty="0" smtClean="0">
                <a:solidFill>
                  <a:srgbClr val="000090"/>
                </a:solidFill>
                <a:latin typeface="Calibri"/>
                <a:cs typeface="Calibri"/>
              </a:rPr>
              <a:t> =&gt; </a:t>
            </a:r>
            <a:r>
              <a:rPr lang="en-US" b="1" i="1" dirty="0" err="1" smtClean="0">
                <a:solidFill>
                  <a:srgbClr val="000090"/>
                </a:solidFill>
                <a:latin typeface="Calibri"/>
                <a:cs typeface="Calibri"/>
              </a:rPr>
              <a:t>L</a:t>
            </a:r>
            <a:r>
              <a:rPr lang="en-US" b="1" i="1" baseline="30000" dirty="0" err="1" smtClean="0">
                <a:solidFill>
                  <a:srgbClr val="000090"/>
                </a:solidFill>
                <a:latin typeface="Calibri"/>
                <a:cs typeface="Calibri"/>
              </a:rPr>
              <a:t>q</a:t>
            </a:r>
            <a:r>
              <a:rPr lang="en-US" b="1" dirty="0" smtClean="0">
                <a:solidFill>
                  <a:srgbClr val="000090"/>
                </a:solidFill>
                <a:latin typeface="Calibri"/>
                <a:cs typeface="Calibri"/>
              </a:rPr>
              <a:t> +</a:t>
            </a:r>
            <a:r>
              <a:rPr lang="en-US" b="1" i="1" dirty="0" err="1" smtClean="0">
                <a:solidFill>
                  <a:srgbClr val="000090"/>
                </a:solidFill>
                <a:latin typeface="Calibri"/>
                <a:cs typeface="Calibri"/>
              </a:rPr>
              <a:t>Σ</a:t>
            </a:r>
            <a:r>
              <a:rPr lang="en-US" b="1" i="1" baseline="30000" dirty="0" err="1" smtClean="0">
                <a:solidFill>
                  <a:srgbClr val="000090"/>
                </a:solidFill>
                <a:latin typeface="Calibri"/>
                <a:cs typeface="Calibri"/>
              </a:rPr>
              <a:t>q</a:t>
            </a:r>
            <a:endParaRPr lang="en-US" b="1" i="1" baseline="30000" dirty="0" smtClean="0">
              <a:solidFill>
                <a:srgbClr val="000090"/>
              </a:solidFill>
              <a:latin typeface="Calibri"/>
              <a:cs typeface="Calibri"/>
            </a:endParaRPr>
          </a:p>
        </p:txBody>
      </p:sp>
      <p:sp>
        <p:nvSpPr>
          <p:cNvPr id="19" name="Title 1"/>
          <p:cNvSpPr txBox="1">
            <a:spLocks/>
          </p:cNvSpPr>
          <p:nvPr/>
        </p:nvSpPr>
        <p:spPr bwMode="auto">
          <a:xfrm>
            <a:off x="522868" y="5883488"/>
            <a:ext cx="2466280" cy="57346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dirty="0" smtClean="0">
                <a:ln>
                  <a:noFill/>
                </a:ln>
                <a:solidFill>
                  <a:schemeClr val="tx2"/>
                </a:solidFill>
                <a:effectLst>
                  <a:outerShdw blurRad="38100" dist="38100" dir="2700000" algn="tl">
                    <a:srgbClr val="000000">
                      <a:alpha val="43137"/>
                    </a:srgbClr>
                  </a:outerShdw>
                </a:effectLst>
                <a:uLnTx/>
                <a:uFillTx/>
                <a:latin typeface="Arial" pitchFamily="34" charset="0"/>
                <a:ea typeface="+mj-ea"/>
                <a:cs typeface="Arial" pitchFamily="34" charset="0"/>
              </a:rPr>
              <a:t>Contribution</a:t>
            </a:r>
            <a:r>
              <a:rPr kumimoji="0" lang="en-US" sz="1800" b="1" i="0" u="none" strike="noStrike" kern="0" cap="none" spc="0" normalizeH="0" noProof="0" dirty="0" smtClean="0">
                <a:ln>
                  <a:noFill/>
                </a:ln>
                <a:solidFill>
                  <a:schemeClr val="tx2"/>
                </a:solidFill>
                <a:effectLst>
                  <a:outerShdw blurRad="38100" dist="38100" dir="2700000" algn="tl">
                    <a:srgbClr val="000000">
                      <a:alpha val="43137"/>
                    </a:srgbClr>
                  </a:outerShdw>
                </a:effectLst>
                <a:uLnTx/>
                <a:uFillTx/>
                <a:latin typeface="Arial" pitchFamily="34" charset="0"/>
                <a:ea typeface="+mj-ea"/>
                <a:cs typeface="Arial" pitchFamily="34" charset="0"/>
              </a:rPr>
              <a:t> of </a:t>
            </a:r>
            <a:r>
              <a:rPr kumimoji="0" lang="en-US" sz="2000" b="1" i="1" u="none" strike="noStrike" kern="0" cap="none" spc="0" normalizeH="0" noProof="0" dirty="0" smtClean="0">
                <a:ln>
                  <a:noFill/>
                </a:ln>
                <a:solidFill>
                  <a:srgbClr val="FF0000"/>
                </a:solidFill>
                <a:uLnTx/>
                <a:uFillTx/>
                <a:latin typeface="Times New Roman"/>
                <a:ea typeface="+mj-ea"/>
                <a:cs typeface="Times New Roman"/>
              </a:rPr>
              <a:t>H+E</a:t>
            </a:r>
            <a:r>
              <a:rPr kumimoji="0" lang="en-US" sz="2000" b="1" i="0" u="none" strike="noStrike" kern="0" cap="none" spc="0" normalizeH="0" noProof="0" dirty="0" smtClean="0">
                <a:ln>
                  <a:noFill/>
                </a:ln>
                <a:solidFill>
                  <a:srgbClr val="FF0000"/>
                </a:solidFill>
                <a:effectLst>
                  <a:outerShdw blurRad="38100" dist="38100" dir="2700000" algn="tl">
                    <a:srgbClr val="000000">
                      <a:alpha val="43137"/>
                    </a:srgbClr>
                  </a:outerShdw>
                </a:effectLst>
                <a:uLnTx/>
                <a:uFillTx/>
                <a:latin typeface="Times New Roman"/>
                <a:ea typeface="+mj-ea"/>
                <a:cs typeface="Times New Roman"/>
              </a:rPr>
              <a:t>   </a:t>
            </a:r>
            <a:endParaRPr kumimoji="0" lang="en-US" sz="2000" b="1" i="0" u="none" strike="noStrike" kern="0" cap="none" spc="0" normalizeH="0" baseline="0" noProof="0" dirty="0">
              <a:ln>
                <a:noFill/>
              </a:ln>
              <a:solidFill>
                <a:schemeClr val="tx2"/>
              </a:solidFill>
              <a:effectLst>
                <a:outerShdw blurRad="38100" dist="38100" dir="2700000" algn="tl">
                  <a:srgbClr val="000000">
                    <a:alpha val="43137"/>
                  </a:srgbClr>
                </a:outerShdw>
              </a:effectLst>
              <a:uLnTx/>
              <a:uFillTx/>
              <a:latin typeface="Times New Roman"/>
              <a:ea typeface="+mj-ea"/>
              <a:cs typeface="Times New Roman"/>
            </a:endParaRPr>
          </a:p>
        </p:txBody>
      </p:sp>
    </p:spTree>
  </p:cSld>
  <p:clrMapOvr>
    <a:masterClrMapping/>
  </p:clrMapOvr>
  <p:transition>
    <p:push/>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does QCD achieve confinement?</a:t>
            </a:r>
            <a:endParaRPr lang="en-US" dirty="0"/>
          </a:p>
        </p:txBody>
      </p:sp>
      <p:sp>
        <p:nvSpPr>
          <p:cNvPr id="5" name="TextBox 4"/>
          <p:cNvSpPr txBox="1"/>
          <p:nvPr/>
        </p:nvSpPr>
        <p:spPr>
          <a:xfrm>
            <a:off x="457200" y="789057"/>
            <a:ext cx="8458199" cy="1200328"/>
          </a:xfrm>
          <a:prstGeom prst="rect">
            <a:avLst/>
          </a:prstGeom>
          <a:noFill/>
        </p:spPr>
        <p:txBody>
          <a:bodyPr wrap="square" rtlCol="0">
            <a:spAutoFit/>
          </a:bodyPr>
          <a:lstStyle/>
          <a:p>
            <a:r>
              <a:rPr lang="en-US" sz="2400" dirty="0" smtClean="0">
                <a:solidFill>
                  <a:srgbClr val="000090"/>
                </a:solidFill>
                <a:latin typeface="Calibri"/>
                <a:cs typeface="Calibri"/>
              </a:rPr>
              <a:t>GPDs can provide an experimental answer by exploiting their equivalence to the gravitational form factors of the nucleon</a:t>
            </a:r>
            <a:r>
              <a:rPr lang="en-US" sz="2400" dirty="0" smtClean="0">
                <a:solidFill>
                  <a:srgbClr val="000090"/>
                </a:solidFill>
                <a:latin typeface="Calibri"/>
                <a:cs typeface="Calibri"/>
              </a:rPr>
              <a:t> energy-momentum-tensor </a:t>
            </a:r>
            <a:r>
              <a:rPr lang="en-US" sz="2400" dirty="0" smtClean="0">
                <a:solidFill>
                  <a:srgbClr val="000090"/>
                </a:solidFill>
                <a:latin typeface="Calibri"/>
                <a:cs typeface="Calibri"/>
              </a:rPr>
              <a:t>(fundamental nucleon properties</a:t>
            </a:r>
            <a:r>
              <a:rPr lang="en-US" sz="2400" dirty="0" smtClean="0">
                <a:solidFill>
                  <a:srgbClr val="000090"/>
                </a:solidFill>
                <a:latin typeface="Calibri"/>
                <a:cs typeface="Calibri"/>
              </a:rPr>
              <a:t>). </a:t>
            </a:r>
            <a:endParaRPr lang="en-US" sz="2400" dirty="0">
              <a:solidFill>
                <a:srgbClr val="000090"/>
              </a:solidFill>
              <a:latin typeface="Calibri"/>
              <a:cs typeface="Calibri"/>
            </a:endParaRPr>
          </a:p>
        </p:txBody>
      </p:sp>
      <p:grpSp>
        <p:nvGrpSpPr>
          <p:cNvPr id="31" name="Group 30"/>
          <p:cNvGrpSpPr/>
          <p:nvPr/>
        </p:nvGrpSpPr>
        <p:grpSpPr>
          <a:xfrm>
            <a:off x="5751544" y="2125957"/>
            <a:ext cx="3178179" cy="3183651"/>
            <a:chOff x="5781446" y="2188929"/>
            <a:chExt cx="3178179" cy="3183651"/>
          </a:xfrm>
        </p:grpSpPr>
        <p:sp>
          <p:nvSpPr>
            <p:cNvPr id="6" name="TextBox 5"/>
            <p:cNvSpPr txBox="1"/>
            <p:nvPr/>
          </p:nvSpPr>
          <p:spPr>
            <a:xfrm>
              <a:off x="5817261" y="4449250"/>
              <a:ext cx="1428659" cy="923330"/>
            </a:xfrm>
            <a:prstGeom prst="rect">
              <a:avLst/>
            </a:prstGeom>
            <a:noFill/>
          </p:spPr>
          <p:txBody>
            <a:bodyPr wrap="none" rtlCol="0">
              <a:spAutoFit/>
            </a:bodyPr>
            <a:lstStyle/>
            <a:p>
              <a:pPr algn="ctr"/>
              <a:r>
                <a:rPr lang="en-US" b="1" dirty="0" smtClean="0"/>
                <a:t>angular </a:t>
              </a:r>
            </a:p>
            <a:p>
              <a:pPr algn="ctr"/>
              <a:r>
                <a:rPr lang="en-US" b="1" dirty="0" smtClean="0"/>
                <a:t>momentum </a:t>
              </a:r>
            </a:p>
            <a:p>
              <a:pPr algn="ctr"/>
              <a:r>
                <a:rPr lang="en-US" dirty="0" smtClean="0"/>
                <a:t> distribution</a:t>
              </a:r>
              <a:endParaRPr lang="en-US" dirty="0"/>
            </a:p>
          </p:txBody>
        </p:sp>
        <p:sp>
          <p:nvSpPr>
            <p:cNvPr id="7" name="TextBox 6"/>
            <p:cNvSpPr txBox="1"/>
            <p:nvPr/>
          </p:nvSpPr>
          <p:spPr>
            <a:xfrm>
              <a:off x="5781446" y="2188929"/>
              <a:ext cx="1851789" cy="646331"/>
            </a:xfrm>
            <a:prstGeom prst="rect">
              <a:avLst/>
            </a:prstGeom>
            <a:noFill/>
          </p:spPr>
          <p:txBody>
            <a:bodyPr wrap="none" rtlCol="0">
              <a:spAutoFit/>
            </a:bodyPr>
            <a:lstStyle/>
            <a:p>
              <a:pPr algn="ctr"/>
              <a:r>
                <a:rPr lang="en-US" b="1" dirty="0" smtClean="0"/>
                <a:t>mass &amp; energy</a:t>
              </a:r>
              <a:r>
                <a:rPr lang="en-US" dirty="0" smtClean="0"/>
                <a:t> </a:t>
              </a:r>
            </a:p>
            <a:p>
              <a:pPr algn="ctr"/>
              <a:r>
                <a:rPr lang="en-US" dirty="0" smtClean="0"/>
                <a:t>distribution</a:t>
              </a:r>
              <a:endParaRPr lang="en-US" dirty="0"/>
            </a:p>
          </p:txBody>
        </p:sp>
        <p:cxnSp>
          <p:nvCxnSpPr>
            <p:cNvPr id="9" name="Straight Arrow Connector 8"/>
            <p:cNvCxnSpPr>
              <a:stCxn id="6" idx="0"/>
            </p:cNvCxnSpPr>
            <p:nvPr/>
          </p:nvCxnSpPr>
          <p:spPr bwMode="auto">
            <a:xfrm rot="5400000" flipH="1" flipV="1">
              <a:off x="6363318" y="4276749"/>
              <a:ext cx="340775" cy="4228"/>
            </a:xfrm>
            <a:prstGeom prst="straightConnector1">
              <a:avLst/>
            </a:prstGeom>
            <a:noFill/>
            <a:ln w="9525" cap="flat" cmpd="sng" algn="ctr">
              <a:solidFill>
                <a:srgbClr val="FF0000"/>
              </a:solidFill>
              <a:prstDash val="solid"/>
              <a:round/>
              <a:headEnd type="none" w="med" len="med"/>
              <a:tailEnd type="arrow"/>
            </a:ln>
            <a:effectLst/>
          </p:spPr>
        </p:cxnSp>
        <p:cxnSp>
          <p:nvCxnSpPr>
            <p:cNvPr id="10" name="Straight Arrow Connector 9"/>
            <p:cNvCxnSpPr>
              <a:cxnSpLocks/>
              <a:stCxn id="7" idx="2"/>
            </p:cNvCxnSpPr>
            <p:nvPr/>
          </p:nvCxnSpPr>
          <p:spPr bwMode="auto">
            <a:xfrm rot="5400000">
              <a:off x="6509157" y="3032650"/>
              <a:ext cx="395574" cy="794"/>
            </a:xfrm>
            <a:prstGeom prst="straightConnector1">
              <a:avLst/>
            </a:prstGeom>
            <a:noFill/>
            <a:ln w="9525" cap="flat" cmpd="sng" algn="ctr">
              <a:solidFill>
                <a:srgbClr val="FF0000"/>
              </a:solidFill>
              <a:prstDash val="solid"/>
              <a:round/>
              <a:headEnd type="none" w="med" len="med"/>
              <a:tailEnd type="arrow"/>
            </a:ln>
            <a:effectLst/>
          </p:spPr>
        </p:cxnSp>
        <p:cxnSp>
          <p:nvCxnSpPr>
            <p:cNvPr id="22" name="Straight Arrow Connector 21"/>
            <p:cNvCxnSpPr>
              <a:stCxn id="23" idx="0"/>
            </p:cNvCxnSpPr>
            <p:nvPr/>
          </p:nvCxnSpPr>
          <p:spPr bwMode="auto">
            <a:xfrm rot="5400000" flipH="1" flipV="1">
              <a:off x="7953904" y="4258045"/>
              <a:ext cx="348543" cy="2"/>
            </a:xfrm>
            <a:prstGeom prst="straightConnector1">
              <a:avLst/>
            </a:prstGeom>
            <a:noFill/>
            <a:ln w="9525" cap="flat" cmpd="sng" algn="ctr">
              <a:solidFill>
                <a:srgbClr val="FF0000"/>
              </a:solidFill>
              <a:prstDash val="solid"/>
              <a:round/>
              <a:headEnd type="none" w="med" len="med"/>
              <a:tailEnd type="arrow"/>
            </a:ln>
            <a:effectLst/>
          </p:spPr>
        </p:cxnSp>
        <p:sp>
          <p:nvSpPr>
            <p:cNvPr id="23" name="TextBox 22"/>
            <p:cNvSpPr txBox="1"/>
            <p:nvPr/>
          </p:nvSpPr>
          <p:spPr>
            <a:xfrm>
              <a:off x="7296722" y="4432317"/>
              <a:ext cx="1662903" cy="923330"/>
            </a:xfrm>
            <a:prstGeom prst="rect">
              <a:avLst/>
            </a:prstGeom>
            <a:noFill/>
          </p:spPr>
          <p:txBody>
            <a:bodyPr wrap="square" rtlCol="0">
              <a:spAutoFit/>
            </a:bodyPr>
            <a:lstStyle/>
            <a:p>
              <a:pPr algn="ctr"/>
              <a:r>
                <a:rPr lang="en-US" b="1" dirty="0" smtClean="0"/>
                <a:t>force &amp; pressure</a:t>
              </a:r>
            </a:p>
            <a:p>
              <a:pPr algn="ctr"/>
              <a:r>
                <a:rPr lang="en-US" dirty="0" smtClean="0"/>
                <a:t>distribution</a:t>
              </a:r>
              <a:endParaRPr lang="en-US" dirty="0"/>
            </a:p>
          </p:txBody>
        </p:sp>
      </p:grpSp>
      <p:sp>
        <p:nvSpPr>
          <p:cNvPr id="30" name="TextBox 29"/>
          <p:cNvSpPr txBox="1"/>
          <p:nvPr/>
        </p:nvSpPr>
        <p:spPr>
          <a:xfrm>
            <a:off x="311965" y="5237490"/>
            <a:ext cx="8628835" cy="523220"/>
          </a:xfrm>
          <a:prstGeom prst="rect">
            <a:avLst/>
          </a:prstGeom>
          <a:noFill/>
        </p:spPr>
        <p:txBody>
          <a:bodyPr wrap="none" rtlCol="0">
            <a:spAutoFit/>
          </a:bodyPr>
          <a:lstStyle/>
          <a:p>
            <a:r>
              <a:rPr lang="en-US" sz="2800" b="1" dirty="0" smtClean="0">
                <a:solidFill>
                  <a:srgbClr val="FF0000"/>
                </a:solidFill>
                <a:latin typeface="Calibri"/>
                <a:cs typeface="Calibri"/>
              </a:rPr>
              <a:t>Gravitational form factors can be accessed through GPDs</a:t>
            </a:r>
            <a:endParaRPr lang="en-US" sz="2800" b="1" dirty="0">
              <a:solidFill>
                <a:srgbClr val="FF0000"/>
              </a:solidFill>
              <a:latin typeface="Calibri"/>
              <a:cs typeface="Calibri"/>
            </a:endParaRPr>
          </a:p>
        </p:txBody>
      </p:sp>
      <p:grpSp>
        <p:nvGrpSpPr>
          <p:cNvPr id="20" name="Group 19"/>
          <p:cNvGrpSpPr/>
          <p:nvPr/>
        </p:nvGrpSpPr>
        <p:grpSpPr>
          <a:xfrm>
            <a:off x="260350" y="2197100"/>
            <a:ext cx="2915465" cy="2907484"/>
            <a:chOff x="260350" y="2108200"/>
            <a:chExt cx="2915465" cy="2907484"/>
          </a:xfrm>
        </p:grpSpPr>
        <p:pic>
          <p:nvPicPr>
            <p:cNvPr id="3" name="Picture 2"/>
            <p:cNvPicPr>
              <a:picLocks noChangeAspect="1"/>
            </p:cNvPicPr>
            <p:nvPr/>
          </p:nvPicPr>
          <p:blipFill>
            <a:blip r:embed="rId2"/>
            <a:stretch>
              <a:fillRect/>
            </a:stretch>
          </p:blipFill>
          <p:spPr>
            <a:xfrm>
              <a:off x="260350" y="2311400"/>
              <a:ext cx="2863850" cy="1797050"/>
            </a:xfrm>
            <a:prstGeom prst="rect">
              <a:avLst/>
            </a:prstGeom>
          </p:spPr>
        </p:pic>
        <p:sp>
          <p:nvSpPr>
            <p:cNvPr id="25" name="TextBox 24"/>
            <p:cNvSpPr txBox="1"/>
            <p:nvPr/>
          </p:nvSpPr>
          <p:spPr>
            <a:xfrm>
              <a:off x="1092209" y="4017301"/>
              <a:ext cx="1326542" cy="646331"/>
            </a:xfrm>
            <a:prstGeom prst="rect">
              <a:avLst/>
            </a:prstGeom>
            <a:noFill/>
          </p:spPr>
          <p:txBody>
            <a:bodyPr wrap="none" rtlCol="0">
              <a:spAutoFit/>
            </a:bodyPr>
            <a:lstStyle/>
            <a:p>
              <a:pPr algn="ctr"/>
              <a:r>
                <a:rPr lang="en-US" dirty="0" smtClean="0"/>
                <a:t>experiment </a:t>
              </a:r>
            </a:p>
            <a:p>
              <a:pPr algn="ctr"/>
              <a:r>
                <a:rPr lang="en-US" dirty="0" smtClean="0"/>
                <a:t>not doable</a:t>
              </a:r>
              <a:endParaRPr lang="en-US" dirty="0"/>
            </a:p>
          </p:txBody>
        </p:sp>
        <p:sp>
          <p:nvSpPr>
            <p:cNvPr id="33" name="Rectangle 32"/>
            <p:cNvSpPr/>
            <p:nvPr/>
          </p:nvSpPr>
          <p:spPr bwMode="auto">
            <a:xfrm>
              <a:off x="311965" y="2108200"/>
              <a:ext cx="2863850" cy="2907484"/>
            </a:xfrm>
            <a:prstGeom prst="rect">
              <a:avLst/>
            </a:prstGeom>
            <a:solidFill>
              <a:srgbClr val="FF6600">
                <a:alpha val="21000"/>
              </a:srgbClr>
            </a:solid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smtClean="0">
                <a:ln>
                  <a:noFill/>
                </a:ln>
                <a:solidFill>
                  <a:schemeClr val="tx1"/>
                </a:solidFill>
                <a:effectLst/>
                <a:latin typeface="Times New Roman" pitchFamily="18" charset="0"/>
              </a:endParaRPr>
            </a:p>
          </p:txBody>
        </p:sp>
      </p:grpSp>
      <p:sp>
        <p:nvSpPr>
          <p:cNvPr id="36" name="TextBox 35"/>
          <p:cNvSpPr txBox="1"/>
          <p:nvPr/>
        </p:nvSpPr>
        <p:spPr>
          <a:xfrm>
            <a:off x="5537164" y="5829300"/>
            <a:ext cx="3021968" cy="338554"/>
          </a:xfrm>
          <a:prstGeom prst="rect">
            <a:avLst/>
          </a:prstGeom>
          <a:noFill/>
        </p:spPr>
        <p:txBody>
          <a:bodyPr wrap="none" rtlCol="0">
            <a:spAutoFit/>
          </a:bodyPr>
          <a:lstStyle/>
          <a:p>
            <a:r>
              <a:rPr lang="en-US" sz="1600" i="1" dirty="0" smtClean="0">
                <a:latin typeface="Calibri"/>
                <a:cs typeface="Calibri"/>
              </a:rPr>
              <a:t>M.V. </a:t>
            </a:r>
            <a:r>
              <a:rPr lang="en-US" sz="1600" i="1" dirty="0" err="1" smtClean="0">
                <a:latin typeface="Calibri"/>
                <a:cs typeface="Calibri"/>
              </a:rPr>
              <a:t>Polyakov</a:t>
            </a:r>
            <a:r>
              <a:rPr lang="en-US" sz="1600" i="1" dirty="0" smtClean="0">
                <a:latin typeface="Calibri"/>
                <a:cs typeface="Calibri"/>
              </a:rPr>
              <a:t>, PLB 555 (2003) 57</a:t>
            </a:r>
            <a:endParaRPr lang="en-US" sz="1600" i="1" dirty="0">
              <a:latin typeface="Calibri"/>
              <a:cs typeface="Calibri"/>
            </a:endParaRPr>
          </a:p>
        </p:txBody>
      </p:sp>
      <p:pic>
        <p:nvPicPr>
          <p:cNvPr id="18" name="Picture 17"/>
          <p:cNvPicPr>
            <a:picLocks noChangeAspect="1"/>
          </p:cNvPicPr>
          <p:nvPr/>
        </p:nvPicPr>
        <p:blipFill>
          <a:blip r:embed="rId3"/>
          <a:stretch>
            <a:fillRect/>
          </a:stretch>
        </p:blipFill>
        <p:spPr>
          <a:xfrm>
            <a:off x="3543309" y="3061227"/>
            <a:ext cx="5159121" cy="976503"/>
          </a:xfrm>
          <a:prstGeom prst="rect">
            <a:avLst/>
          </a:prstGeom>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0" y="0"/>
            <a:ext cx="9144000" cy="685800"/>
          </a:xfrm>
        </p:spPr>
        <p:txBody>
          <a:bodyPr>
            <a:normAutofit fontScale="90000"/>
          </a:bodyPr>
          <a:lstStyle/>
          <a:p>
            <a:pPr>
              <a:defRPr/>
            </a:pPr>
            <a:r>
              <a:rPr lang="en-US" sz="4000" dirty="0" smtClean="0">
                <a:solidFill>
                  <a:srgbClr val="000090"/>
                </a:solidFill>
                <a:latin typeface="+mn-lt"/>
              </a:rPr>
              <a:t>GPDs and Confinement Forces</a:t>
            </a:r>
            <a:endParaRPr lang="en-US" sz="4000" b="1" dirty="0">
              <a:solidFill>
                <a:srgbClr val="000090"/>
              </a:solidFill>
              <a:latin typeface="+mn-lt"/>
            </a:endParaRPr>
          </a:p>
        </p:txBody>
      </p:sp>
      <p:sp>
        <p:nvSpPr>
          <p:cNvPr id="16" name="TextBox 15"/>
          <p:cNvSpPr txBox="1"/>
          <p:nvPr/>
        </p:nvSpPr>
        <p:spPr>
          <a:xfrm>
            <a:off x="508001" y="1235793"/>
            <a:ext cx="3760236" cy="830997"/>
          </a:xfrm>
          <a:prstGeom prst="rect">
            <a:avLst/>
          </a:prstGeom>
          <a:solidFill>
            <a:srgbClr val="CCFFCC"/>
          </a:solidFill>
          <a:ln w="12700" cap="flat" cmpd="sng" algn="ctr">
            <a:solidFill>
              <a:srgbClr val="000090"/>
            </a:solidFill>
            <a:prstDash val="solid"/>
            <a:round/>
            <a:headEnd type="none" w="med" len="med"/>
            <a:tailEnd type="none" w="med" len="med"/>
          </a:ln>
        </p:spPr>
        <p:txBody>
          <a:bodyPr wrap="square" rtlCol="0">
            <a:spAutoFit/>
          </a:bodyPr>
          <a:lstStyle/>
          <a:p>
            <a:r>
              <a:rPr lang="en-US" sz="2400" b="1" i="1" dirty="0" smtClean="0">
                <a:solidFill>
                  <a:srgbClr val="000090"/>
                </a:solidFill>
              </a:rPr>
              <a:t>d</a:t>
            </a:r>
            <a:r>
              <a:rPr lang="en-US" sz="2400" b="1" i="1" baseline="-25000" dirty="0" smtClean="0">
                <a:solidFill>
                  <a:srgbClr val="000090"/>
                </a:solidFill>
              </a:rPr>
              <a:t>1</a:t>
            </a:r>
            <a:r>
              <a:rPr lang="en-US" sz="2400" b="1" i="1" dirty="0" smtClean="0">
                <a:solidFill>
                  <a:srgbClr val="000090"/>
                </a:solidFill>
              </a:rPr>
              <a:t>(t) </a:t>
            </a:r>
            <a:r>
              <a:rPr lang="en-US" sz="2400" dirty="0" smtClean="0">
                <a:solidFill>
                  <a:srgbClr val="000090"/>
                </a:solidFill>
              </a:rPr>
              <a:t>form factor appears in 2</a:t>
            </a:r>
            <a:r>
              <a:rPr lang="en-US" sz="2400" baseline="30000" dirty="0" smtClean="0">
                <a:solidFill>
                  <a:srgbClr val="000090"/>
                </a:solidFill>
              </a:rPr>
              <a:t>nd</a:t>
            </a:r>
            <a:r>
              <a:rPr lang="en-US" sz="2400" dirty="0" smtClean="0">
                <a:solidFill>
                  <a:srgbClr val="000090"/>
                </a:solidFill>
              </a:rPr>
              <a:t> </a:t>
            </a:r>
            <a:r>
              <a:rPr lang="en-US" sz="2400" i="1" dirty="0" err="1" smtClean="0">
                <a:solidFill>
                  <a:srgbClr val="000090"/>
                </a:solidFill>
                <a:latin typeface="Times New Roman"/>
                <a:cs typeface="Times New Roman"/>
              </a:rPr>
              <a:t>x</a:t>
            </a:r>
            <a:r>
              <a:rPr lang="en-US" sz="2400" dirty="0" smtClean="0">
                <a:solidFill>
                  <a:srgbClr val="000090"/>
                </a:solidFill>
              </a:rPr>
              <a:t> moment of GPD </a:t>
            </a:r>
            <a:r>
              <a:rPr lang="en-US" sz="2400" b="1" i="1" dirty="0" smtClean="0">
                <a:solidFill>
                  <a:srgbClr val="000090"/>
                </a:solidFill>
                <a:latin typeface="Times New Roman"/>
                <a:cs typeface="Times New Roman"/>
              </a:rPr>
              <a:t>H</a:t>
            </a:r>
            <a:endParaRPr lang="en-US" sz="2400" dirty="0">
              <a:solidFill>
                <a:srgbClr val="000090"/>
              </a:solidFill>
            </a:endParaRPr>
          </a:p>
        </p:txBody>
      </p:sp>
      <p:grpSp>
        <p:nvGrpSpPr>
          <p:cNvPr id="23" name="Group 18"/>
          <p:cNvGrpSpPr>
            <a:grpSpLocks noChangeAspect="1"/>
          </p:cNvGrpSpPr>
          <p:nvPr/>
        </p:nvGrpSpPr>
        <p:grpSpPr>
          <a:xfrm>
            <a:off x="5074464" y="1384145"/>
            <a:ext cx="3943814" cy="3636373"/>
            <a:chOff x="4343400" y="2819400"/>
            <a:chExt cx="4151376" cy="3827761"/>
          </a:xfrm>
        </p:grpSpPr>
        <p:pic>
          <p:nvPicPr>
            <p:cNvPr id="26" name="Picture 25" descr="Pressure.png"/>
            <p:cNvPicPr>
              <a:picLocks noChangeAspect="1"/>
            </p:cNvPicPr>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4419600" y="2819400"/>
              <a:ext cx="3886200" cy="3827761"/>
            </a:xfrm>
            <a:prstGeom prst="rect">
              <a:avLst/>
            </a:prstGeom>
            <a:ln w="12700" cap="flat" cmpd="sng" algn="ctr">
              <a:noFill/>
              <a:prstDash val="solid"/>
              <a:round/>
              <a:headEnd type="none" w="med" len="med"/>
              <a:tailEnd type="none" w="med" len="med"/>
            </a:ln>
          </p:spPr>
        </p:pic>
        <p:sp>
          <p:nvSpPr>
            <p:cNvPr id="27" name="TextBox 26"/>
            <p:cNvSpPr txBox="1"/>
            <p:nvPr/>
          </p:nvSpPr>
          <p:spPr>
            <a:xfrm>
              <a:off x="7467600" y="6321623"/>
              <a:ext cx="1027176" cy="307777"/>
            </a:xfrm>
            <a:prstGeom prst="rect">
              <a:avLst/>
            </a:prstGeom>
            <a:solidFill>
              <a:schemeClr val="bg1"/>
            </a:solidFill>
            <a:ln w="12700" cap="flat" cmpd="sng" algn="ctr">
              <a:noFill/>
              <a:prstDash val="solid"/>
              <a:round/>
              <a:headEnd type="none" w="med" len="med"/>
              <a:tailEnd type="none" w="med" len="med"/>
            </a:ln>
          </p:spPr>
          <p:txBody>
            <a:bodyPr wrap="square" rtlCol="0">
              <a:spAutoFit/>
            </a:bodyPr>
            <a:lstStyle/>
            <a:p>
              <a:pPr algn="ctr"/>
              <a:r>
                <a:rPr lang="en-US" sz="1400" dirty="0" smtClean="0">
                  <a:solidFill>
                    <a:srgbClr val="000000"/>
                  </a:solidFill>
                </a:rPr>
                <a:t>r (</a:t>
              </a:r>
              <a:r>
                <a:rPr lang="en-US" sz="1400" dirty="0" err="1" smtClean="0">
                  <a:solidFill>
                    <a:srgbClr val="000000"/>
                  </a:solidFill>
                </a:rPr>
                <a:t>fm</a:t>
              </a:r>
              <a:r>
                <a:rPr lang="en-US" sz="1400" dirty="0" smtClean="0">
                  <a:solidFill>
                    <a:srgbClr val="000000"/>
                  </a:solidFill>
                </a:rPr>
                <a:t>)</a:t>
              </a:r>
              <a:endParaRPr lang="en-US" sz="1400" dirty="0">
                <a:solidFill>
                  <a:srgbClr val="000000"/>
                </a:solidFill>
              </a:endParaRPr>
            </a:p>
          </p:txBody>
        </p:sp>
        <p:sp>
          <p:nvSpPr>
            <p:cNvPr id="28" name="TextBox 27"/>
            <p:cNvSpPr txBox="1"/>
            <p:nvPr/>
          </p:nvSpPr>
          <p:spPr>
            <a:xfrm rot="16200000">
              <a:off x="3332559" y="3830241"/>
              <a:ext cx="2329459" cy="307777"/>
            </a:xfrm>
            <a:prstGeom prst="rect">
              <a:avLst/>
            </a:prstGeom>
            <a:solidFill>
              <a:schemeClr val="bg1"/>
            </a:solidFill>
            <a:ln w="12700" cap="flat" cmpd="sng" algn="ctr">
              <a:noFill/>
              <a:prstDash val="solid"/>
              <a:round/>
              <a:headEnd type="none" w="med" len="med"/>
              <a:tailEnd type="none" w="med" len="med"/>
            </a:ln>
          </p:spPr>
          <p:txBody>
            <a:bodyPr wrap="none" rtlCol="0">
              <a:spAutoFit/>
            </a:bodyPr>
            <a:lstStyle/>
            <a:p>
              <a:r>
                <a:rPr lang="en-US" sz="1400" dirty="0" smtClean="0">
                  <a:solidFill>
                    <a:srgbClr val="000000"/>
                  </a:solidFill>
                </a:rPr>
                <a:t>Pressure r</a:t>
              </a:r>
              <a:r>
                <a:rPr lang="en-US" sz="1400" baseline="30000" dirty="0" smtClean="0">
                  <a:solidFill>
                    <a:srgbClr val="000000"/>
                  </a:solidFill>
                </a:rPr>
                <a:t>2</a:t>
              </a:r>
              <a:r>
                <a:rPr lang="en-US" sz="1400" dirty="0" smtClean="0">
                  <a:solidFill>
                    <a:srgbClr val="000000"/>
                  </a:solidFill>
                </a:rPr>
                <a:t>p(r) (</a:t>
              </a:r>
              <a:r>
                <a:rPr lang="en-US" sz="1400" dirty="0" err="1" smtClean="0">
                  <a:solidFill>
                    <a:srgbClr val="000000"/>
                  </a:solidFill>
                </a:rPr>
                <a:t>GeV</a:t>
              </a:r>
              <a:r>
                <a:rPr lang="en-US" sz="1400" dirty="0" smtClean="0">
                  <a:solidFill>
                    <a:srgbClr val="000000"/>
                  </a:solidFill>
                </a:rPr>
                <a:t> fm</a:t>
              </a:r>
              <a:r>
                <a:rPr lang="en-US" sz="1400" baseline="30000" dirty="0" smtClean="0">
                  <a:solidFill>
                    <a:srgbClr val="000000"/>
                  </a:solidFill>
                </a:rPr>
                <a:t>-1</a:t>
              </a:r>
              <a:r>
                <a:rPr lang="en-US" sz="1400" dirty="0" smtClean="0">
                  <a:solidFill>
                    <a:srgbClr val="000000"/>
                  </a:solidFill>
                </a:rPr>
                <a:t>)</a:t>
              </a:r>
              <a:endParaRPr lang="en-US" sz="1400" dirty="0">
                <a:solidFill>
                  <a:srgbClr val="000000"/>
                </a:solidFill>
              </a:endParaRPr>
            </a:p>
          </p:txBody>
        </p:sp>
        <p:sp>
          <p:nvSpPr>
            <p:cNvPr id="30" name="TextBox 29"/>
            <p:cNvSpPr txBox="1"/>
            <p:nvPr/>
          </p:nvSpPr>
          <p:spPr>
            <a:xfrm>
              <a:off x="5755690" y="3025274"/>
              <a:ext cx="2135521" cy="276999"/>
            </a:xfrm>
            <a:prstGeom prst="rect">
              <a:avLst/>
            </a:prstGeom>
            <a:solidFill>
              <a:schemeClr val="bg1"/>
            </a:solidFill>
            <a:ln w="12700" cap="flat" cmpd="sng" algn="ctr">
              <a:noFill/>
              <a:prstDash val="solid"/>
              <a:round/>
              <a:headEnd type="none" w="med" len="med"/>
              <a:tailEnd type="none" w="med" len="med"/>
            </a:ln>
          </p:spPr>
          <p:txBody>
            <a:bodyPr wrap="none" rtlCol="0">
              <a:spAutoFit/>
            </a:bodyPr>
            <a:lstStyle/>
            <a:p>
              <a:pPr algn="ctr"/>
              <a:r>
                <a:rPr lang="en-US" sz="1200" b="1" dirty="0" smtClean="0">
                  <a:solidFill>
                    <a:srgbClr val="FF0000"/>
                  </a:solidFill>
                </a:rPr>
                <a:t>World data model fit result </a:t>
              </a:r>
              <a:endParaRPr lang="en-US" sz="1200" b="1" dirty="0">
                <a:solidFill>
                  <a:srgbClr val="FF0000"/>
                </a:solidFill>
              </a:endParaRPr>
            </a:p>
          </p:txBody>
        </p:sp>
        <p:sp>
          <p:nvSpPr>
            <p:cNvPr id="31" name="TextBox 30"/>
            <p:cNvSpPr txBox="1"/>
            <p:nvPr/>
          </p:nvSpPr>
          <p:spPr>
            <a:xfrm>
              <a:off x="6311032" y="3591447"/>
              <a:ext cx="1787682" cy="485963"/>
            </a:xfrm>
            <a:prstGeom prst="rect">
              <a:avLst/>
            </a:prstGeom>
            <a:noFill/>
            <a:ln w="12700" cap="flat" cmpd="sng" algn="ctr">
              <a:noFill/>
              <a:prstDash val="solid"/>
              <a:round/>
              <a:headEnd type="none" w="med" len="med"/>
              <a:tailEnd type="none" w="med" len="med"/>
            </a:ln>
          </p:spPr>
          <p:txBody>
            <a:bodyPr wrap="none" rtlCol="0">
              <a:spAutoFit/>
            </a:bodyPr>
            <a:lstStyle/>
            <a:p>
              <a:pPr algn="ctr"/>
              <a:r>
                <a:rPr lang="en-US" sz="1200" b="1" dirty="0" smtClean="0">
                  <a:solidFill>
                    <a:srgbClr val="3333CC"/>
                  </a:solidFill>
                </a:rPr>
                <a:t>Predicted error band</a:t>
              </a:r>
            </a:p>
            <a:p>
              <a:pPr algn="ctr"/>
              <a:r>
                <a:rPr lang="en-US" sz="1200" b="1" dirty="0" smtClean="0">
                  <a:solidFill>
                    <a:srgbClr val="3333CC"/>
                  </a:solidFill>
                </a:rPr>
                <a:t>χQSM</a:t>
              </a:r>
              <a:endParaRPr lang="en-US" sz="1200" b="1" dirty="0">
                <a:solidFill>
                  <a:srgbClr val="3333CC"/>
                </a:solidFill>
              </a:endParaRPr>
            </a:p>
          </p:txBody>
        </p:sp>
      </p:grpSp>
      <p:cxnSp>
        <p:nvCxnSpPr>
          <p:cNvPr id="35" name="Straight Arrow Connector 34"/>
          <p:cNvCxnSpPr/>
          <p:nvPr/>
        </p:nvCxnSpPr>
        <p:spPr bwMode="auto">
          <a:xfrm rot="5400000">
            <a:off x="6712565" y="2810409"/>
            <a:ext cx="1311458" cy="849151"/>
          </a:xfrm>
          <a:prstGeom prst="straightConnector1">
            <a:avLst/>
          </a:prstGeom>
          <a:noFill/>
          <a:ln w="28575" cap="flat" cmpd="sng" algn="ctr">
            <a:solidFill>
              <a:srgbClr val="0000FF"/>
            </a:solidFill>
            <a:prstDash val="solid"/>
            <a:round/>
            <a:headEnd type="none" w="med" len="med"/>
            <a:tailEnd type="arrow" w="med" len="med"/>
          </a:ln>
          <a:effectLst/>
        </p:spPr>
      </p:cxnSp>
      <p:cxnSp>
        <p:nvCxnSpPr>
          <p:cNvPr id="37" name="Straight Arrow Connector 36"/>
          <p:cNvCxnSpPr/>
          <p:nvPr/>
        </p:nvCxnSpPr>
        <p:spPr bwMode="auto">
          <a:xfrm rot="5400000">
            <a:off x="6311872" y="1883646"/>
            <a:ext cx="1222917" cy="1014373"/>
          </a:xfrm>
          <a:prstGeom prst="straightConnector1">
            <a:avLst/>
          </a:prstGeom>
          <a:noFill/>
          <a:ln w="28575" cap="flat" cmpd="sng" algn="ctr">
            <a:solidFill>
              <a:srgbClr val="FF0000"/>
            </a:solidFill>
            <a:prstDash val="solid"/>
            <a:round/>
            <a:headEnd type="none" w="med" len="med"/>
            <a:tailEnd type="arrow" w="med" len="med"/>
          </a:ln>
          <a:effectLst/>
        </p:spPr>
      </p:cxnSp>
      <p:sp>
        <p:nvSpPr>
          <p:cNvPr id="22" name="TextBox 21"/>
          <p:cNvSpPr txBox="1"/>
          <p:nvPr/>
        </p:nvSpPr>
        <p:spPr>
          <a:xfrm>
            <a:off x="7608315" y="2951490"/>
            <a:ext cx="1370135" cy="461665"/>
          </a:xfrm>
          <a:prstGeom prst="rect">
            <a:avLst/>
          </a:prstGeom>
          <a:solidFill>
            <a:schemeClr val="bg1"/>
          </a:solidFill>
          <a:ln>
            <a:solidFill>
              <a:srgbClr val="0000FF"/>
            </a:solidFill>
          </a:ln>
        </p:spPr>
        <p:txBody>
          <a:bodyPr wrap="square" rtlCol="0">
            <a:spAutoFit/>
          </a:bodyPr>
          <a:lstStyle/>
          <a:p>
            <a:r>
              <a:rPr lang="en-US" sz="1200" b="1" i="1" dirty="0" smtClean="0">
                <a:latin typeface="Calibri"/>
                <a:cs typeface="Calibri"/>
              </a:rPr>
              <a:t>Stability requires forces compensate </a:t>
            </a:r>
            <a:endParaRPr lang="en-US" sz="1200" b="1" i="1" dirty="0">
              <a:latin typeface="Calibri"/>
              <a:cs typeface="Calibri"/>
            </a:endParaRPr>
          </a:p>
        </p:txBody>
      </p:sp>
      <p:sp>
        <p:nvSpPr>
          <p:cNvPr id="41" name="Rectangle 40"/>
          <p:cNvSpPr/>
          <p:nvPr/>
        </p:nvSpPr>
        <p:spPr bwMode="auto">
          <a:xfrm>
            <a:off x="5074463" y="1193645"/>
            <a:ext cx="3943815" cy="3763373"/>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smtClean="0">
              <a:ln>
                <a:noFill/>
              </a:ln>
              <a:solidFill>
                <a:schemeClr val="tx1"/>
              </a:solidFill>
              <a:effectLst/>
              <a:latin typeface="Times New Roman" pitchFamily="18" charset="0"/>
            </a:endParaRPr>
          </a:p>
        </p:txBody>
      </p:sp>
      <p:sp>
        <p:nvSpPr>
          <p:cNvPr id="42" name="TextBox 41"/>
          <p:cNvSpPr txBox="1"/>
          <p:nvPr/>
        </p:nvSpPr>
        <p:spPr>
          <a:xfrm>
            <a:off x="6822914" y="1230256"/>
            <a:ext cx="2041509" cy="307777"/>
          </a:xfrm>
          <a:prstGeom prst="rect">
            <a:avLst/>
          </a:prstGeom>
          <a:noFill/>
          <a:ln w="3175" cap="flat" cmpd="sng" algn="ctr">
            <a:solidFill>
              <a:srgbClr val="000000"/>
            </a:solidFill>
            <a:prstDash val="solid"/>
            <a:round/>
            <a:headEnd type="none" w="med" len="med"/>
            <a:tailEnd type="none" w="med" len="med"/>
          </a:ln>
        </p:spPr>
        <p:txBody>
          <a:bodyPr wrap="square" rtlCol="0">
            <a:spAutoFit/>
          </a:bodyPr>
          <a:lstStyle/>
          <a:p>
            <a:r>
              <a:rPr lang="en-US" sz="1400" dirty="0" smtClean="0">
                <a:latin typeface="Calibri"/>
                <a:cs typeface="Calibri"/>
              </a:rPr>
              <a:t>E12-06-119, E12-16-010</a:t>
            </a:r>
          </a:p>
        </p:txBody>
      </p:sp>
      <p:sp>
        <p:nvSpPr>
          <p:cNvPr id="19" name="TextBox 18"/>
          <p:cNvSpPr txBox="1"/>
          <p:nvPr/>
        </p:nvSpPr>
        <p:spPr>
          <a:xfrm>
            <a:off x="5965405" y="773513"/>
            <a:ext cx="1878264" cy="369332"/>
          </a:xfrm>
          <a:prstGeom prst="rect">
            <a:avLst/>
          </a:prstGeom>
          <a:noFill/>
        </p:spPr>
        <p:txBody>
          <a:bodyPr wrap="none" rtlCol="0">
            <a:spAutoFit/>
          </a:bodyPr>
          <a:lstStyle/>
          <a:p>
            <a:r>
              <a:rPr lang="en-US" dirty="0" smtClean="0">
                <a:solidFill>
                  <a:srgbClr val="000090"/>
                </a:solidFill>
              </a:rPr>
              <a:t>projected results</a:t>
            </a:r>
            <a:endParaRPr lang="en-US" dirty="0">
              <a:solidFill>
                <a:srgbClr val="000090"/>
              </a:solidFill>
            </a:endParaRPr>
          </a:p>
        </p:txBody>
      </p:sp>
      <p:pic>
        <p:nvPicPr>
          <p:cNvPr id="36" name="Picture 35"/>
          <p:cNvPicPr>
            <a:picLocks noChangeAspect="1"/>
          </p:cNvPicPr>
          <p:nvPr/>
        </p:nvPicPr>
        <p:blipFill>
          <a:blip r:embed="rId5"/>
          <a:srcRect l="3300" b="51429"/>
          <a:stretch>
            <a:fillRect/>
          </a:stretch>
        </p:blipFill>
        <p:spPr>
          <a:xfrm>
            <a:off x="158588" y="2770977"/>
            <a:ext cx="4837684" cy="459923"/>
          </a:xfrm>
          <a:prstGeom prst="rect">
            <a:avLst/>
          </a:prstGeom>
          <a:ln w="3175" cap="flat" cmpd="sng" algn="ctr">
            <a:solidFill>
              <a:srgbClr val="FF0000"/>
            </a:solidFill>
            <a:prstDash val="solid"/>
            <a:round/>
            <a:headEnd type="none" w="med" len="med"/>
            <a:tailEnd type="none" w="med" len="med"/>
          </a:ln>
        </p:spPr>
      </p:pic>
      <p:sp>
        <p:nvSpPr>
          <p:cNvPr id="21" name="Text Box 34"/>
          <p:cNvSpPr txBox="1">
            <a:spLocks noChangeArrowheads="1"/>
          </p:cNvSpPr>
          <p:nvPr/>
        </p:nvSpPr>
        <p:spPr bwMode="auto">
          <a:xfrm>
            <a:off x="183988" y="3656336"/>
            <a:ext cx="4704953" cy="830997"/>
          </a:xfrm>
          <a:prstGeom prst="rect">
            <a:avLst/>
          </a:prstGeom>
          <a:noFill/>
          <a:ln>
            <a:noFill/>
            <a:headEnd/>
            <a:tailEnd/>
          </a:ln>
          <a:effectLst/>
        </p:spPr>
        <p:style>
          <a:lnRef idx="1">
            <a:schemeClr val="accent5"/>
          </a:lnRef>
          <a:fillRef idx="2">
            <a:schemeClr val="accent5"/>
          </a:fillRef>
          <a:effectRef idx="1">
            <a:schemeClr val="accent5"/>
          </a:effectRef>
          <a:fontRef idx="minor">
            <a:schemeClr val="dk1"/>
          </a:fontRef>
        </p:style>
        <p:txBody>
          <a:bodyPr wrap="square">
            <a:prstTxWarp prst="textNoShape">
              <a:avLst/>
            </a:prstTxWarp>
            <a:spAutoFit/>
          </a:bodyPr>
          <a:lstStyle/>
          <a:p>
            <a:r>
              <a:rPr lang="en-US" sz="2000" dirty="0" smtClean="0">
                <a:cs typeface="Times New Roman"/>
              </a:rPr>
              <a:t>Separate</a:t>
            </a:r>
            <a:r>
              <a:rPr lang="en-US" sz="2400" dirty="0" smtClean="0">
                <a:latin typeface="Times New Roman"/>
                <a:cs typeface="Times New Roman"/>
              </a:rPr>
              <a:t> </a:t>
            </a:r>
            <a:r>
              <a:rPr lang="en-US" sz="2400" i="1" dirty="0" err="1" smtClean="0">
                <a:latin typeface="Times New Roman"/>
                <a:cs typeface="Times New Roman"/>
              </a:rPr>
              <a:t>A(t</a:t>
            </a:r>
            <a:r>
              <a:rPr lang="en-US" sz="2400" i="1" dirty="0" smtClean="0">
                <a:latin typeface="Times New Roman"/>
                <a:cs typeface="Times New Roman"/>
              </a:rPr>
              <a:t>)</a:t>
            </a:r>
            <a:r>
              <a:rPr lang="en-US" sz="2400" dirty="0" smtClean="0">
                <a:latin typeface="Times New Roman"/>
                <a:cs typeface="Times New Roman"/>
              </a:rPr>
              <a:t> and </a:t>
            </a:r>
            <a:r>
              <a:rPr lang="en-US" sz="2400" i="1" dirty="0" smtClean="0">
                <a:latin typeface="Times New Roman"/>
                <a:cs typeface="Times New Roman"/>
              </a:rPr>
              <a:t>d</a:t>
            </a:r>
            <a:r>
              <a:rPr lang="en-US" sz="2400" baseline="-25000" dirty="0" smtClean="0">
                <a:latin typeface="Times New Roman"/>
                <a:cs typeface="Times New Roman"/>
              </a:rPr>
              <a:t>1</a:t>
            </a:r>
            <a:r>
              <a:rPr lang="en-US" sz="2400" i="1" dirty="0" smtClean="0">
                <a:latin typeface="Times New Roman"/>
                <a:cs typeface="Times New Roman"/>
              </a:rPr>
              <a:t>(t) </a:t>
            </a:r>
            <a:r>
              <a:rPr lang="en-US" sz="2000" dirty="0" smtClean="0"/>
              <a:t>through measurements of </a:t>
            </a:r>
            <a:r>
              <a:rPr lang="el-GR" sz="2400" i="1" dirty="0" smtClean="0">
                <a:solidFill>
                  <a:srgbClr val="FF0000"/>
                </a:solidFill>
                <a:ea typeface="Times New Roman" pitchFamily="-65" charset="0"/>
                <a:cs typeface="Times New Roman" pitchFamily="-65" charset="0"/>
              </a:rPr>
              <a:t>ξ</a:t>
            </a:r>
            <a:r>
              <a:rPr lang="en-US" sz="2400" i="1" baseline="30000" dirty="0" smtClean="0">
                <a:solidFill>
                  <a:srgbClr val="FF0000"/>
                </a:solidFill>
                <a:latin typeface="Calibri"/>
                <a:ea typeface="Times New Roman" pitchFamily="-65" charset="0"/>
                <a:cs typeface="Calibri"/>
              </a:rPr>
              <a:t>2</a:t>
            </a:r>
            <a:r>
              <a:rPr lang="en-US" sz="2000" dirty="0" smtClean="0"/>
              <a:t> dependence.</a:t>
            </a:r>
            <a:endParaRPr lang="en-US" sz="2000" dirty="0"/>
          </a:p>
        </p:txBody>
      </p:sp>
      <p:sp>
        <p:nvSpPr>
          <p:cNvPr id="24" name="TextBox 23"/>
          <p:cNvSpPr txBox="1"/>
          <p:nvPr/>
        </p:nvSpPr>
        <p:spPr>
          <a:xfrm>
            <a:off x="69688" y="5269349"/>
            <a:ext cx="8960012" cy="769441"/>
          </a:xfrm>
          <a:prstGeom prst="rect">
            <a:avLst/>
          </a:prstGeom>
          <a:solidFill>
            <a:srgbClr val="CCFFCC"/>
          </a:solidFill>
          <a:ln w="28575" cap="flat" cmpd="sng" algn="ctr">
            <a:solidFill>
              <a:srgbClr val="000000"/>
            </a:solidFill>
            <a:prstDash val="solid"/>
            <a:round/>
            <a:headEnd type="none" w="med" len="med"/>
            <a:tailEnd type="none" w="med" len="med"/>
          </a:ln>
        </p:spPr>
        <p:txBody>
          <a:bodyPr wrap="square" rtlCol="0">
            <a:spAutoFit/>
          </a:bodyPr>
          <a:lstStyle/>
          <a:p>
            <a:pPr algn="ctr"/>
            <a:r>
              <a:rPr lang="en-US" sz="2200" dirty="0" smtClean="0">
                <a:solidFill>
                  <a:srgbClr val="0000FF"/>
                </a:solidFill>
              </a:rPr>
              <a:t>With FT of </a:t>
            </a:r>
            <a:r>
              <a:rPr lang="en-US" sz="2200" b="1" i="1" dirty="0" smtClean="0">
                <a:solidFill>
                  <a:srgbClr val="FF0000"/>
                </a:solidFill>
                <a:latin typeface="Times New Roman"/>
                <a:cs typeface="Times New Roman"/>
              </a:rPr>
              <a:t>d</a:t>
            </a:r>
            <a:r>
              <a:rPr lang="en-US" sz="2200" b="1" i="1" baseline="-25000" dirty="0" smtClean="0">
                <a:solidFill>
                  <a:srgbClr val="FF0000"/>
                </a:solidFill>
                <a:latin typeface="Times New Roman"/>
                <a:cs typeface="Times New Roman"/>
              </a:rPr>
              <a:t>1</a:t>
            </a:r>
            <a:r>
              <a:rPr lang="en-US" sz="2200" b="1" i="1" dirty="0" smtClean="0">
                <a:solidFill>
                  <a:srgbClr val="FF0000"/>
                </a:solidFill>
                <a:latin typeface="Times New Roman"/>
                <a:cs typeface="Times New Roman"/>
              </a:rPr>
              <a:t>(t)</a:t>
            </a:r>
            <a:r>
              <a:rPr lang="en-US" sz="2200" b="1" i="1" dirty="0" smtClean="0">
                <a:solidFill>
                  <a:srgbClr val="0000FF"/>
                </a:solidFill>
                <a:latin typeface="Times New Roman"/>
                <a:cs typeface="Times New Roman"/>
              </a:rPr>
              <a:t> </a:t>
            </a:r>
            <a:r>
              <a:rPr lang="en-US" sz="2200" dirty="0" smtClean="0">
                <a:solidFill>
                  <a:srgbClr val="0000FF"/>
                </a:solidFill>
              </a:rPr>
              <a:t>we access pressure distribution on the quarks </a:t>
            </a:r>
            <a:r>
              <a:rPr lang="en-US" sz="2200" dirty="0" smtClean="0">
                <a:solidFill>
                  <a:srgbClr val="FF0000"/>
                </a:solidFill>
              </a:rPr>
              <a:t>r</a:t>
            </a:r>
            <a:r>
              <a:rPr lang="en-US" sz="2200" baseline="30000" dirty="0" smtClean="0">
                <a:solidFill>
                  <a:srgbClr val="FF0000"/>
                </a:solidFill>
              </a:rPr>
              <a:t>2</a:t>
            </a:r>
            <a:r>
              <a:rPr lang="en-US" sz="2200" dirty="0" smtClean="0">
                <a:solidFill>
                  <a:srgbClr val="FF0000"/>
                </a:solidFill>
              </a:rPr>
              <a:t>p(r). </a:t>
            </a:r>
          </a:p>
          <a:p>
            <a:pPr algn="ctr"/>
            <a:r>
              <a:rPr lang="en-US" sz="2200" dirty="0" smtClean="0">
                <a:solidFill>
                  <a:srgbClr val="0000FF"/>
                </a:solidFill>
              </a:rPr>
              <a:t>There are no constraints other than integral must be = 0 for stability</a:t>
            </a:r>
            <a:r>
              <a:rPr lang="en-US" sz="2200" dirty="0" smtClean="0">
                <a:solidFill>
                  <a:srgbClr val="000090"/>
                </a:solidFill>
              </a:rPr>
              <a:t>.  </a:t>
            </a:r>
          </a:p>
        </p:txBody>
      </p:sp>
    </p:spTree>
    <p:custDataLst>
      <p:tags r:id="rId1"/>
    </p:custDataLst>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0" y="-50802"/>
            <a:ext cx="9144000" cy="679450"/>
          </a:xfrm>
        </p:spPr>
        <p:txBody>
          <a:bodyPr/>
          <a:lstStyle/>
          <a:p>
            <a:r>
              <a:rPr lang="en-US" dirty="0" smtClean="0"/>
              <a:t>Search for Physics beyond the SM</a:t>
            </a:r>
            <a:endParaRPr lang="en-US" dirty="0"/>
          </a:p>
        </p:txBody>
      </p:sp>
      <p:pic>
        <p:nvPicPr>
          <p:cNvPr id="7" name="Picture 3"/>
          <p:cNvPicPr>
            <a:picLocks noChangeAspect="1" noChangeArrowheads="1"/>
          </p:cNvPicPr>
          <p:nvPr/>
        </p:nvPicPr>
        <p:blipFill>
          <a:blip r:embed="rId3" cstate="print"/>
          <a:srcRect/>
          <a:stretch>
            <a:fillRect/>
          </a:stretch>
        </p:blipFill>
        <p:spPr bwMode="auto">
          <a:xfrm>
            <a:off x="127000" y="2355850"/>
            <a:ext cx="5840614" cy="3930650"/>
          </a:xfrm>
          <a:prstGeom prst="rect">
            <a:avLst/>
          </a:prstGeom>
          <a:noFill/>
          <a:ln w="9525">
            <a:noFill/>
            <a:miter lim="800000"/>
            <a:headEnd/>
            <a:tailEnd/>
          </a:ln>
        </p:spPr>
      </p:pic>
      <p:sp>
        <p:nvSpPr>
          <p:cNvPr id="9" name="TextBox 8"/>
          <p:cNvSpPr txBox="1"/>
          <p:nvPr/>
        </p:nvSpPr>
        <p:spPr>
          <a:xfrm>
            <a:off x="5929514" y="3528536"/>
            <a:ext cx="3100186" cy="1754327"/>
          </a:xfrm>
          <a:prstGeom prst="rect">
            <a:avLst/>
          </a:prstGeom>
          <a:noFill/>
          <a:ln>
            <a:solidFill>
              <a:srgbClr val="008000"/>
            </a:solidFill>
          </a:ln>
        </p:spPr>
        <p:txBody>
          <a:bodyPr wrap="square" rtlCol="0">
            <a:spAutoFit/>
          </a:bodyPr>
          <a:lstStyle/>
          <a:p>
            <a:r>
              <a:rPr lang="en-US" dirty="0" smtClean="0"/>
              <a:t>Expected precision of weak mixing angle in </a:t>
            </a:r>
            <a:r>
              <a:rPr lang="en-US" dirty="0" err="1" smtClean="0"/>
              <a:t>Q</a:t>
            </a:r>
            <a:r>
              <a:rPr lang="en-US" sz="1400" dirty="0" err="1" smtClean="0"/>
              <a:t>weak</a:t>
            </a:r>
            <a:r>
              <a:rPr lang="en-US" dirty="0" smtClean="0"/>
              <a:t> and proposed future experiments using polarized </a:t>
            </a:r>
            <a:r>
              <a:rPr lang="en-US" dirty="0" err="1" smtClean="0"/>
              <a:t>Møller</a:t>
            </a:r>
            <a:r>
              <a:rPr lang="en-US" dirty="0" smtClean="0"/>
              <a:t> scattering and </a:t>
            </a:r>
            <a:r>
              <a:rPr lang="en-US" dirty="0" err="1" smtClean="0"/>
              <a:t>e</a:t>
            </a:r>
            <a:r>
              <a:rPr lang="en-US" dirty="0" smtClean="0"/>
              <a:t> - DIS parity violation at 12GeV.</a:t>
            </a:r>
            <a:endParaRPr lang="en-US" dirty="0"/>
          </a:p>
        </p:txBody>
      </p:sp>
      <p:sp>
        <p:nvSpPr>
          <p:cNvPr id="10" name="Content Placeholder 9"/>
          <p:cNvSpPr>
            <a:spLocks noGrp="1"/>
          </p:cNvSpPr>
          <p:nvPr>
            <p:ph idx="1"/>
          </p:nvPr>
        </p:nvSpPr>
        <p:spPr>
          <a:xfrm>
            <a:off x="0" y="793750"/>
            <a:ext cx="9067800" cy="990600"/>
          </a:xfrm>
        </p:spPr>
        <p:txBody>
          <a:bodyPr/>
          <a:lstStyle/>
          <a:p>
            <a:r>
              <a:rPr lang="en-US" sz="1800" dirty="0" smtClean="0"/>
              <a:t>Two new experiments have been proposed to search for science beyond the SM by measuring the weak mixing angle in polarized </a:t>
            </a:r>
            <a:r>
              <a:rPr lang="en-US" sz="1800" dirty="0" err="1" smtClean="0"/>
              <a:t>e</a:t>
            </a:r>
            <a:r>
              <a:rPr lang="en-US" sz="1800" dirty="0" smtClean="0"/>
              <a:t> +</a:t>
            </a:r>
            <a:r>
              <a:rPr lang="en-US" sz="1800" dirty="0" err="1" smtClean="0"/>
              <a:t>e</a:t>
            </a:r>
            <a:r>
              <a:rPr lang="en-US" sz="1800" dirty="0" smtClean="0"/>
              <a:t> –&gt; </a:t>
            </a:r>
            <a:r>
              <a:rPr lang="en-US" sz="1800" dirty="0" err="1" smtClean="0"/>
              <a:t>e</a:t>
            </a:r>
            <a:r>
              <a:rPr lang="en-US" sz="1800" dirty="0" smtClean="0"/>
              <a:t> + </a:t>
            </a:r>
            <a:r>
              <a:rPr lang="en-US" sz="1800" dirty="0" err="1" smtClean="0"/>
              <a:t>e</a:t>
            </a:r>
            <a:r>
              <a:rPr lang="en-US" sz="1800" dirty="0" smtClean="0"/>
              <a:t>  (</a:t>
            </a:r>
            <a:r>
              <a:rPr lang="en-US" sz="1800" dirty="0" err="1" smtClean="0"/>
              <a:t>Møller</a:t>
            </a:r>
            <a:r>
              <a:rPr lang="en-US" sz="1800" dirty="0" smtClean="0"/>
              <a:t> scattering) and in parity violating </a:t>
            </a:r>
            <a:r>
              <a:rPr lang="en-US" sz="1800" dirty="0" err="1" smtClean="0"/>
              <a:t>e</a:t>
            </a:r>
            <a:r>
              <a:rPr lang="en-US" sz="1800" dirty="0" smtClean="0"/>
              <a:t>+ </a:t>
            </a:r>
            <a:r>
              <a:rPr lang="en-US" sz="1800" dirty="0" err="1" smtClean="0"/>
              <a:t>p</a:t>
            </a:r>
            <a:r>
              <a:rPr lang="en-US" sz="1800" dirty="0" smtClean="0"/>
              <a:t> -&gt; </a:t>
            </a:r>
            <a:r>
              <a:rPr lang="en-US" sz="1800" dirty="0" err="1" smtClean="0"/>
              <a:t>e</a:t>
            </a:r>
            <a:r>
              <a:rPr lang="en-US" sz="1800" dirty="0" smtClean="0"/>
              <a:t> + X  DIS, with high precision.  </a:t>
            </a:r>
            <a:endParaRPr lang="en-US" sz="1800" dirty="0"/>
          </a:p>
        </p:txBody>
      </p:sp>
      <p:sp>
        <p:nvSpPr>
          <p:cNvPr id="6" name="TextBox 5"/>
          <p:cNvSpPr txBox="1">
            <a:spLocks noChangeAspect="1"/>
          </p:cNvSpPr>
          <p:nvPr/>
        </p:nvSpPr>
        <p:spPr>
          <a:xfrm>
            <a:off x="6673850" y="2406650"/>
            <a:ext cx="1138453" cy="584776"/>
          </a:xfrm>
          <a:prstGeom prst="rect">
            <a:avLst/>
          </a:prstGeom>
          <a:noFill/>
          <a:ln w="3175" cap="flat" cmpd="sng" algn="ctr">
            <a:solidFill>
              <a:srgbClr val="000000"/>
            </a:solidFill>
            <a:prstDash val="solid"/>
            <a:round/>
            <a:headEnd type="none" w="med" len="med"/>
            <a:tailEnd type="none" w="med" len="med"/>
          </a:ln>
        </p:spPr>
        <p:txBody>
          <a:bodyPr wrap="none" rtlCol="0">
            <a:spAutoFit/>
          </a:bodyPr>
          <a:lstStyle/>
          <a:p>
            <a:r>
              <a:rPr lang="en-US" sz="1600" dirty="0" smtClean="0">
                <a:latin typeface="Calibri"/>
                <a:cs typeface="Calibri"/>
              </a:rPr>
              <a:t>E12-09-005</a:t>
            </a:r>
          </a:p>
          <a:p>
            <a:r>
              <a:rPr lang="en-US" sz="1600" dirty="0" smtClean="0">
                <a:latin typeface="Calibri"/>
                <a:cs typeface="Calibri"/>
              </a:rPr>
              <a:t>E12-10-007</a:t>
            </a:r>
            <a:endParaRPr lang="en-US" sz="1600" dirty="0">
              <a:latin typeface="Calibri"/>
              <a:cs typeface="Calibri"/>
            </a:endParaRPr>
          </a:p>
        </p:txBody>
      </p:sp>
      <p:pic>
        <p:nvPicPr>
          <p:cNvPr id="11" name="Picture 10"/>
          <p:cNvPicPr>
            <a:picLocks noChangeAspect="1"/>
          </p:cNvPicPr>
          <p:nvPr/>
        </p:nvPicPr>
        <p:blipFill>
          <a:blip r:embed="rId4"/>
          <a:stretch>
            <a:fillRect/>
          </a:stretch>
        </p:blipFill>
        <p:spPr>
          <a:xfrm>
            <a:off x="4635500" y="1546865"/>
            <a:ext cx="4191000" cy="692150"/>
          </a:xfrm>
          <a:prstGeom prst="rect">
            <a:avLst/>
          </a:prstGeom>
        </p:spPr>
      </p:pic>
      <p:sp>
        <p:nvSpPr>
          <p:cNvPr id="12" name="TextBox 11"/>
          <p:cNvSpPr txBox="1"/>
          <p:nvPr/>
        </p:nvSpPr>
        <p:spPr>
          <a:xfrm>
            <a:off x="6064300" y="1822450"/>
            <a:ext cx="736500" cy="338554"/>
          </a:xfrm>
          <a:prstGeom prst="rect">
            <a:avLst/>
          </a:prstGeom>
          <a:noFill/>
        </p:spPr>
        <p:txBody>
          <a:bodyPr wrap="none" rtlCol="0">
            <a:spAutoFit/>
          </a:bodyPr>
          <a:lstStyle/>
          <a:p>
            <a:r>
              <a:rPr lang="en-US" sz="1600" dirty="0" err="1" smtClean="0">
                <a:solidFill>
                  <a:srgbClr val="0000FF"/>
                </a:solidFill>
                <a:latin typeface="Calibri"/>
                <a:cs typeface="Calibri"/>
              </a:rPr>
              <a:t>Møller</a:t>
            </a:r>
            <a:endParaRPr lang="en-US" sz="1600" dirty="0">
              <a:solidFill>
                <a:srgbClr val="0000FF"/>
              </a:solidFill>
              <a:latin typeface="Calibri"/>
              <a:cs typeface="Calibri"/>
            </a:endParaRPr>
          </a:p>
        </p:txBody>
      </p:sp>
      <p:cxnSp>
        <p:nvCxnSpPr>
          <p:cNvPr id="14" name="Straight Arrow Connector 13"/>
          <p:cNvCxnSpPr/>
          <p:nvPr/>
        </p:nvCxnSpPr>
        <p:spPr bwMode="auto">
          <a:xfrm flipV="1">
            <a:off x="4605921" y="1155700"/>
            <a:ext cx="165100" cy="12700"/>
          </a:xfrm>
          <a:prstGeom prst="straightConnector1">
            <a:avLst/>
          </a:prstGeom>
          <a:noFill/>
          <a:ln w="3175" cap="flat" cmpd="sng" algn="ctr">
            <a:solidFill>
              <a:srgbClr val="FF0000"/>
            </a:solidFill>
            <a:prstDash val="solid"/>
            <a:round/>
            <a:headEnd type="none" w="med" len="med"/>
            <a:tailEnd type="arrow" w="med" len="med"/>
          </a:ln>
          <a:effectLst/>
        </p:spPr>
      </p:cxnSp>
      <p:cxnSp>
        <p:nvCxnSpPr>
          <p:cNvPr id="16" name="Straight Arrow Connector 15"/>
          <p:cNvCxnSpPr/>
          <p:nvPr/>
        </p:nvCxnSpPr>
        <p:spPr bwMode="auto">
          <a:xfrm flipV="1">
            <a:off x="1172633" y="1449495"/>
            <a:ext cx="165100" cy="12700"/>
          </a:xfrm>
          <a:prstGeom prst="straightConnector1">
            <a:avLst/>
          </a:prstGeom>
          <a:noFill/>
          <a:ln w="3175" cap="flat" cmpd="sng" algn="ctr">
            <a:solidFill>
              <a:srgbClr val="FF0000"/>
            </a:solidFill>
            <a:prstDash val="solid"/>
            <a:round/>
            <a:headEnd type="none" w="med" len="med"/>
            <a:tailEnd type="arrow" w="med" len="med"/>
          </a:ln>
          <a:effectLst/>
        </p:spPr>
      </p:cxn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p:cNvPicPr>
          <p:nvPr/>
        </p:nvPicPr>
        <p:blipFill>
          <a:blip r:embed="rId2"/>
          <a:srcRect t="12790" b="7339"/>
          <a:stretch>
            <a:fillRect/>
          </a:stretch>
        </p:blipFill>
        <p:spPr>
          <a:xfrm>
            <a:off x="50800" y="876301"/>
            <a:ext cx="9085580" cy="4787899"/>
          </a:xfrm>
          <a:prstGeom prst="rect">
            <a:avLst/>
          </a:prstGeom>
        </p:spPr>
      </p:pic>
      <p:sp>
        <p:nvSpPr>
          <p:cNvPr id="5" name="Title 1"/>
          <p:cNvSpPr txBox="1">
            <a:spLocks/>
          </p:cNvSpPr>
          <p:nvPr/>
        </p:nvSpPr>
        <p:spPr bwMode="auto">
          <a:xfrm>
            <a:off x="0" y="1"/>
            <a:ext cx="9149080" cy="6731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smtClean="0">
                <a:ln>
                  <a:noFill/>
                </a:ln>
                <a:solidFill>
                  <a:srgbClr val="333399"/>
                </a:solidFill>
                <a:effectLst/>
                <a:uLnTx/>
                <a:uFillTx/>
                <a:latin typeface="Calibri"/>
                <a:ea typeface="ＭＳ Ｐゴシック" pitchFamily="-111" charset="-128"/>
                <a:cs typeface="Calibri"/>
              </a:rPr>
              <a:t>12 GeV Approved Experiments by PAC Days</a:t>
            </a:r>
            <a:endParaRPr kumimoji="0" lang="en-US" sz="3600" b="1" i="0" u="none" strike="noStrike" kern="0" cap="none" spc="0" normalizeH="0" baseline="0" noProof="0" dirty="0">
              <a:ln>
                <a:noFill/>
              </a:ln>
              <a:solidFill>
                <a:srgbClr val="333399"/>
              </a:solidFill>
              <a:effectLst/>
              <a:uLnTx/>
              <a:uFillTx/>
              <a:latin typeface="Calibri"/>
              <a:ea typeface="ＭＳ Ｐゴシック" pitchFamily="-111" charset="-128"/>
              <a:cs typeface="Calibri"/>
            </a:endParaRPr>
          </a:p>
        </p:txBody>
      </p:sp>
      <p:sp>
        <p:nvSpPr>
          <p:cNvPr id="7" name="TextBox 6"/>
          <p:cNvSpPr txBox="1"/>
          <p:nvPr/>
        </p:nvSpPr>
        <p:spPr>
          <a:xfrm>
            <a:off x="3543300" y="5749379"/>
            <a:ext cx="3460052" cy="461665"/>
          </a:xfrm>
          <a:prstGeom prst="rect">
            <a:avLst/>
          </a:prstGeom>
          <a:noFill/>
        </p:spPr>
        <p:txBody>
          <a:bodyPr wrap="none" rtlCol="0">
            <a:spAutoFit/>
          </a:bodyPr>
          <a:lstStyle/>
          <a:p>
            <a:r>
              <a:rPr lang="en-US" sz="2400" b="1" dirty="0" smtClean="0">
                <a:solidFill>
                  <a:srgbClr val="000090"/>
                </a:solidFill>
                <a:latin typeface="Calibri"/>
                <a:cs typeface="Calibri"/>
              </a:rPr>
              <a:t>75 approved experiments</a:t>
            </a:r>
            <a:endParaRPr lang="en-US" sz="2400" b="1" dirty="0">
              <a:solidFill>
                <a:srgbClr val="000090"/>
              </a:solidFill>
              <a:latin typeface="Calibri"/>
              <a:cs typeface="Calibri"/>
            </a:endParaRPr>
          </a:p>
        </p:txBody>
      </p:sp>
      <p:sp>
        <p:nvSpPr>
          <p:cNvPr id="11" name="Rectangle 10"/>
          <p:cNvSpPr/>
          <p:nvPr/>
        </p:nvSpPr>
        <p:spPr bwMode="auto">
          <a:xfrm>
            <a:off x="215900" y="4711700"/>
            <a:ext cx="8755380" cy="5588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smtClean="0">
              <a:ln>
                <a:noFill/>
              </a:ln>
              <a:solidFill>
                <a:schemeClr val="tx1"/>
              </a:solidFill>
              <a:effectLst/>
              <a:latin typeface="Times New Roman" pitchFamily="18" charset="0"/>
            </a:endParaRPr>
          </a:p>
        </p:txBody>
      </p:sp>
      <p:sp>
        <p:nvSpPr>
          <p:cNvPr id="6" name="Rectangle 5"/>
          <p:cNvSpPr/>
          <p:nvPr/>
        </p:nvSpPr>
        <p:spPr bwMode="auto">
          <a:xfrm>
            <a:off x="194747" y="1303867"/>
            <a:ext cx="8755380" cy="1303866"/>
          </a:xfrm>
          <a:prstGeom prst="rect">
            <a:avLst/>
          </a:prstGeom>
          <a:noFill/>
          <a:ln w="38100" cap="flat" cmpd="sng" algn="ctr">
            <a:solidFill>
              <a:srgbClr val="008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smtClean="0">
              <a:ln>
                <a:noFill/>
              </a:ln>
              <a:solidFill>
                <a:schemeClr val="tx1"/>
              </a:solidFill>
              <a:effectLst/>
              <a:latin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accel="50000" decel="5000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accel="50000" decel="5000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1000" fill="hold"/>
                                        <p:tgtEl>
                                          <p:spTgt spid="11"/>
                                        </p:tgtEl>
                                        <p:attrNameLst>
                                          <p:attrName>ppt_x</p:attrName>
                                        </p:attrNameLst>
                                      </p:cBhvr>
                                      <p:tavLst>
                                        <p:tav tm="0">
                                          <p:val>
                                            <p:strVal val="#ppt_x"/>
                                          </p:val>
                                        </p:tav>
                                        <p:tav tm="100000">
                                          <p:val>
                                            <p:strVal val="#ppt_x"/>
                                          </p:val>
                                        </p:tav>
                                      </p:tavLst>
                                    </p:anim>
                                    <p:anim calcmode="lin" valueType="num">
                                      <p:cBhvr additive="base">
                                        <p:cTn id="14"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6" grpId="0" animBg="1"/>
    </p:bld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Spin polarized EMC effect</a:t>
            </a:r>
            <a:endParaRPr lang="en-US" sz="4000" dirty="0"/>
          </a:p>
        </p:txBody>
      </p:sp>
      <p:pic>
        <p:nvPicPr>
          <p:cNvPr id="3" name="Picture 2"/>
          <p:cNvPicPr>
            <a:picLocks noChangeAspect="1"/>
          </p:cNvPicPr>
          <p:nvPr/>
        </p:nvPicPr>
        <p:blipFill>
          <a:blip r:embed="rId2"/>
          <a:srcRect l="4463" r="8642"/>
          <a:stretch>
            <a:fillRect/>
          </a:stretch>
        </p:blipFill>
        <p:spPr>
          <a:xfrm>
            <a:off x="444501" y="1720857"/>
            <a:ext cx="4062008" cy="4226814"/>
          </a:xfrm>
          <a:prstGeom prst="rect">
            <a:avLst/>
          </a:prstGeom>
        </p:spPr>
      </p:pic>
      <p:sp>
        <p:nvSpPr>
          <p:cNvPr id="10" name="TextBox 9"/>
          <p:cNvSpPr txBox="1"/>
          <p:nvPr/>
        </p:nvSpPr>
        <p:spPr>
          <a:xfrm>
            <a:off x="1384300" y="1547297"/>
            <a:ext cx="2513842" cy="369332"/>
          </a:xfrm>
          <a:prstGeom prst="rect">
            <a:avLst/>
          </a:prstGeom>
          <a:noFill/>
        </p:spPr>
        <p:txBody>
          <a:bodyPr wrap="none" rtlCol="0">
            <a:spAutoFit/>
          </a:bodyPr>
          <a:lstStyle/>
          <a:p>
            <a:r>
              <a:rPr lang="en-US" dirty="0" err="1" smtClean="0">
                <a:solidFill>
                  <a:srgbClr val="000090"/>
                </a:solidFill>
                <a:latin typeface="Calibri"/>
                <a:cs typeface="Calibri"/>
              </a:rPr>
              <a:t>Unpolarized</a:t>
            </a:r>
            <a:r>
              <a:rPr lang="en-US" dirty="0" smtClean="0">
                <a:solidFill>
                  <a:srgbClr val="000090"/>
                </a:solidFill>
                <a:latin typeface="Calibri"/>
                <a:cs typeface="Calibri"/>
              </a:rPr>
              <a:t> EMC effect</a:t>
            </a:r>
            <a:r>
              <a:rPr lang="en-US" b="1" dirty="0" smtClean="0">
                <a:solidFill>
                  <a:srgbClr val="000090"/>
                </a:solidFill>
              </a:rPr>
              <a:t>`</a:t>
            </a:r>
            <a:endParaRPr lang="en-US" b="1" dirty="0">
              <a:solidFill>
                <a:srgbClr val="000090"/>
              </a:solidFill>
            </a:endParaRPr>
          </a:p>
        </p:txBody>
      </p:sp>
      <p:sp>
        <p:nvSpPr>
          <p:cNvPr id="11" name="TextBox 10"/>
          <p:cNvSpPr txBox="1"/>
          <p:nvPr/>
        </p:nvSpPr>
        <p:spPr>
          <a:xfrm>
            <a:off x="4772032" y="1534597"/>
            <a:ext cx="3864910" cy="369332"/>
          </a:xfrm>
          <a:prstGeom prst="rect">
            <a:avLst/>
          </a:prstGeom>
          <a:noFill/>
        </p:spPr>
        <p:txBody>
          <a:bodyPr wrap="none" rtlCol="0">
            <a:spAutoFit/>
          </a:bodyPr>
          <a:lstStyle/>
          <a:p>
            <a:r>
              <a:rPr lang="en-US" dirty="0" smtClean="0">
                <a:solidFill>
                  <a:srgbClr val="000090"/>
                </a:solidFill>
                <a:latin typeface="Calibri"/>
                <a:cs typeface="Calibri"/>
              </a:rPr>
              <a:t>EMC effect on polarized </a:t>
            </a:r>
            <a:r>
              <a:rPr lang="en-US" baseline="30000" dirty="0" smtClean="0">
                <a:solidFill>
                  <a:srgbClr val="000090"/>
                </a:solidFill>
                <a:latin typeface="Calibri"/>
                <a:cs typeface="Calibri"/>
              </a:rPr>
              <a:t>7</a:t>
            </a:r>
            <a:r>
              <a:rPr lang="en-US" dirty="0" smtClean="0">
                <a:solidFill>
                  <a:srgbClr val="000090"/>
                </a:solidFill>
                <a:latin typeface="Calibri"/>
                <a:cs typeface="Calibri"/>
              </a:rPr>
              <a:t>Li (projected)</a:t>
            </a:r>
            <a:endParaRPr lang="en-US" dirty="0">
              <a:solidFill>
                <a:srgbClr val="000090"/>
              </a:solidFill>
              <a:latin typeface="Calibri"/>
              <a:cs typeface="Calibri"/>
            </a:endParaRPr>
          </a:p>
        </p:txBody>
      </p:sp>
      <p:pic>
        <p:nvPicPr>
          <p:cNvPr id="13" name="Picture 12"/>
          <p:cNvPicPr>
            <a:picLocks/>
          </p:cNvPicPr>
          <p:nvPr/>
        </p:nvPicPr>
        <p:blipFill>
          <a:blip r:embed="rId3"/>
          <a:stretch>
            <a:fillRect/>
          </a:stretch>
        </p:blipFill>
        <p:spPr>
          <a:xfrm>
            <a:off x="4779016" y="1993582"/>
            <a:ext cx="3703320" cy="4086225"/>
          </a:xfrm>
          <a:prstGeom prst="rect">
            <a:avLst/>
          </a:prstGeom>
        </p:spPr>
      </p:pic>
      <p:pic>
        <p:nvPicPr>
          <p:cNvPr id="12" name="Picture 11"/>
          <p:cNvPicPr>
            <a:picLocks noChangeAspect="1"/>
          </p:cNvPicPr>
          <p:nvPr/>
        </p:nvPicPr>
        <p:blipFill>
          <a:blip r:embed="rId4"/>
          <a:stretch>
            <a:fillRect/>
          </a:stretch>
        </p:blipFill>
        <p:spPr>
          <a:xfrm>
            <a:off x="5211905" y="2124411"/>
            <a:ext cx="2962148" cy="578739"/>
          </a:xfrm>
          <a:prstGeom prst="rect">
            <a:avLst/>
          </a:prstGeom>
          <a:ln w="3175" cap="flat" cmpd="sng" algn="ctr">
            <a:solidFill>
              <a:schemeClr val="tx1"/>
            </a:solidFill>
            <a:prstDash val="solid"/>
            <a:round/>
            <a:headEnd type="none" w="med" len="med"/>
            <a:tailEnd type="none" w="med" len="med"/>
          </a:ln>
        </p:spPr>
      </p:pic>
      <p:cxnSp>
        <p:nvCxnSpPr>
          <p:cNvPr id="9" name="Straight Connector 8"/>
          <p:cNvCxnSpPr/>
          <p:nvPr/>
        </p:nvCxnSpPr>
        <p:spPr bwMode="auto">
          <a:xfrm flipV="1">
            <a:off x="3213100" y="3568700"/>
            <a:ext cx="4635500" cy="12700"/>
          </a:xfrm>
          <a:prstGeom prst="line">
            <a:avLst/>
          </a:prstGeom>
          <a:noFill/>
          <a:ln w="6350" cap="flat" cmpd="sng" algn="ctr">
            <a:solidFill>
              <a:srgbClr val="FF0000"/>
            </a:solidFill>
            <a:prstDash val="dash"/>
            <a:round/>
            <a:headEnd type="none" w="med" len="med"/>
            <a:tailEnd type="none" w="med" len="med"/>
          </a:ln>
          <a:effectLst/>
        </p:spPr>
      </p:cxnSp>
      <p:sp>
        <p:nvSpPr>
          <p:cNvPr id="14" name="TextBox 13"/>
          <p:cNvSpPr txBox="1"/>
          <p:nvPr/>
        </p:nvSpPr>
        <p:spPr>
          <a:xfrm>
            <a:off x="1711878" y="843300"/>
            <a:ext cx="5767062" cy="707886"/>
          </a:xfrm>
          <a:prstGeom prst="rect">
            <a:avLst/>
          </a:prstGeom>
          <a:noFill/>
        </p:spPr>
        <p:txBody>
          <a:bodyPr wrap="square" rtlCol="0">
            <a:spAutoFit/>
          </a:bodyPr>
          <a:lstStyle/>
          <a:p>
            <a:r>
              <a:rPr lang="en-US" sz="2000" dirty="0" smtClean="0">
                <a:latin typeface="Calibri"/>
                <a:cs typeface="Calibri"/>
              </a:rPr>
              <a:t>Model calculations show strongly different behavior for the polarized EMC effect on polarized </a:t>
            </a:r>
            <a:r>
              <a:rPr lang="en-US" sz="2000" baseline="30000" dirty="0" smtClean="0">
                <a:latin typeface="Calibri"/>
                <a:cs typeface="Calibri"/>
              </a:rPr>
              <a:t>7</a:t>
            </a:r>
            <a:r>
              <a:rPr lang="en-US" sz="2000" dirty="0" smtClean="0">
                <a:latin typeface="Calibri"/>
                <a:cs typeface="Calibri"/>
              </a:rPr>
              <a:t>Li target.  </a:t>
            </a:r>
            <a:endParaRPr lang="en-US" sz="2000" dirty="0">
              <a:latin typeface="Calibri"/>
              <a:cs typeface="Calibri"/>
            </a:endParaRPr>
          </a:p>
        </p:txBody>
      </p:sp>
      <p:sp>
        <p:nvSpPr>
          <p:cNvPr id="15" name="TextBox 14"/>
          <p:cNvSpPr txBox="1"/>
          <p:nvPr/>
        </p:nvSpPr>
        <p:spPr>
          <a:xfrm>
            <a:off x="7518400" y="1054100"/>
            <a:ext cx="1019229" cy="307777"/>
          </a:xfrm>
          <a:prstGeom prst="rect">
            <a:avLst/>
          </a:prstGeom>
          <a:noFill/>
          <a:ln w="3175" cap="flat" cmpd="sng" algn="ctr">
            <a:solidFill>
              <a:schemeClr val="tx1"/>
            </a:solidFill>
            <a:prstDash val="solid"/>
            <a:round/>
            <a:headEnd type="none" w="med" len="med"/>
            <a:tailEnd type="none" w="med" len="med"/>
          </a:ln>
        </p:spPr>
        <p:txBody>
          <a:bodyPr wrap="none" rtlCol="0">
            <a:spAutoFit/>
          </a:bodyPr>
          <a:lstStyle/>
          <a:p>
            <a:r>
              <a:rPr lang="en-US" sz="1400" dirty="0" smtClean="0">
                <a:ln w="3175" cmpd="sng">
                  <a:noFill/>
                </a:ln>
                <a:latin typeface="Calibri"/>
                <a:cs typeface="Calibri"/>
              </a:rPr>
              <a:t>E12-14-001</a:t>
            </a:r>
            <a:endParaRPr lang="en-US" sz="1400" dirty="0">
              <a:ln w="3175" cmpd="sng">
                <a:noFill/>
              </a:ln>
              <a:latin typeface="Calibri"/>
              <a:cs typeface="Calibri"/>
            </a:endParaRPr>
          </a:p>
        </p:txBody>
      </p:sp>
      <p:sp>
        <p:nvSpPr>
          <p:cNvPr id="17" name="TextBox 16"/>
          <p:cNvSpPr txBox="1">
            <a:spLocks noChangeAspect="1"/>
          </p:cNvSpPr>
          <p:nvPr/>
        </p:nvSpPr>
        <p:spPr>
          <a:xfrm rot="16200000">
            <a:off x="3868768" y="3374022"/>
            <a:ext cx="1636352" cy="338554"/>
          </a:xfrm>
          <a:prstGeom prst="rect">
            <a:avLst/>
          </a:prstGeom>
          <a:solidFill>
            <a:schemeClr val="bg1"/>
          </a:solidFill>
        </p:spPr>
        <p:txBody>
          <a:bodyPr wrap="none" rtlCol="0">
            <a:spAutoFit/>
          </a:bodyPr>
          <a:lstStyle/>
          <a:p>
            <a:r>
              <a:rPr lang="en-US" sz="1600" dirty="0" smtClean="0">
                <a:latin typeface="Calibri"/>
                <a:cs typeface="Calibri"/>
              </a:rPr>
              <a:t>R2=A</a:t>
            </a:r>
            <a:r>
              <a:rPr lang="en-US" sz="1600" baseline="-25000" dirty="0" smtClean="0">
                <a:latin typeface="Calibri"/>
                <a:cs typeface="Calibri"/>
              </a:rPr>
              <a:t>||</a:t>
            </a:r>
            <a:r>
              <a:rPr lang="en-US" sz="1600" dirty="0" smtClean="0">
                <a:latin typeface="Calibri"/>
                <a:cs typeface="Calibri"/>
              </a:rPr>
              <a:t>(</a:t>
            </a:r>
            <a:r>
              <a:rPr lang="en-US" sz="1600" baseline="30000" dirty="0" smtClean="0">
                <a:latin typeface="Calibri"/>
                <a:cs typeface="Calibri"/>
              </a:rPr>
              <a:t>7</a:t>
            </a:r>
            <a:r>
              <a:rPr lang="en-US" sz="1600" dirty="0" smtClean="0">
                <a:latin typeface="Calibri"/>
                <a:cs typeface="Calibri"/>
              </a:rPr>
              <a:t>Li)/A</a:t>
            </a:r>
            <a:r>
              <a:rPr lang="en-US" sz="1600" baseline="-25000" dirty="0" smtClean="0">
                <a:latin typeface="Calibri"/>
                <a:cs typeface="Calibri"/>
              </a:rPr>
              <a:t>||</a:t>
            </a:r>
            <a:r>
              <a:rPr lang="en-US" sz="1600" dirty="0" smtClean="0">
                <a:latin typeface="Calibri"/>
                <a:cs typeface="Calibri"/>
              </a:rPr>
              <a:t>(p</a:t>
            </a:r>
            <a:r>
              <a:rPr lang="en-US" sz="1600" dirty="0" smtClean="0"/>
              <a:t>)</a:t>
            </a:r>
            <a:endParaRPr lang="en-US" sz="1600" dirty="0"/>
          </a:p>
        </p:txBody>
      </p:sp>
      <p:sp>
        <p:nvSpPr>
          <p:cNvPr id="18" name="TextBox 17"/>
          <p:cNvSpPr txBox="1"/>
          <p:nvPr/>
        </p:nvSpPr>
        <p:spPr>
          <a:xfrm>
            <a:off x="5638800" y="5871471"/>
            <a:ext cx="415498" cy="307777"/>
          </a:xfrm>
          <a:prstGeom prst="rect">
            <a:avLst/>
          </a:prstGeom>
          <a:noFill/>
        </p:spPr>
        <p:txBody>
          <a:bodyPr wrap="none" rtlCol="0">
            <a:spAutoFit/>
          </a:bodyPr>
          <a:lstStyle/>
          <a:p>
            <a:r>
              <a:rPr lang="en-US" sz="1400" dirty="0" smtClean="0">
                <a:latin typeface="Calibri"/>
                <a:cs typeface="Calibri"/>
              </a:rPr>
              <a:t>0.2</a:t>
            </a:r>
            <a:endParaRPr lang="en-US" sz="1400" dirty="0">
              <a:latin typeface="Calibri"/>
              <a:cs typeface="Calibri"/>
            </a:endParaRPr>
          </a:p>
        </p:txBody>
      </p:sp>
      <p:sp>
        <p:nvSpPr>
          <p:cNvPr id="19" name="TextBox 18"/>
          <p:cNvSpPr txBox="1"/>
          <p:nvPr/>
        </p:nvSpPr>
        <p:spPr>
          <a:xfrm>
            <a:off x="6299200" y="5871471"/>
            <a:ext cx="415498" cy="307777"/>
          </a:xfrm>
          <a:prstGeom prst="rect">
            <a:avLst/>
          </a:prstGeom>
          <a:noFill/>
        </p:spPr>
        <p:txBody>
          <a:bodyPr wrap="none" rtlCol="0">
            <a:spAutoFit/>
          </a:bodyPr>
          <a:lstStyle/>
          <a:p>
            <a:r>
              <a:rPr lang="en-US" sz="1400" dirty="0" smtClean="0">
                <a:latin typeface="Calibri"/>
                <a:cs typeface="Calibri"/>
              </a:rPr>
              <a:t>0.4</a:t>
            </a:r>
            <a:endParaRPr lang="en-US" sz="1400" dirty="0">
              <a:latin typeface="Calibri"/>
              <a:cs typeface="Calibri"/>
            </a:endParaRPr>
          </a:p>
        </p:txBody>
      </p:sp>
      <p:sp>
        <p:nvSpPr>
          <p:cNvPr id="20" name="TextBox 19"/>
          <p:cNvSpPr txBox="1"/>
          <p:nvPr/>
        </p:nvSpPr>
        <p:spPr>
          <a:xfrm>
            <a:off x="6921500" y="5871471"/>
            <a:ext cx="415498" cy="307777"/>
          </a:xfrm>
          <a:prstGeom prst="rect">
            <a:avLst/>
          </a:prstGeom>
          <a:noFill/>
        </p:spPr>
        <p:txBody>
          <a:bodyPr wrap="none" rtlCol="0">
            <a:spAutoFit/>
          </a:bodyPr>
          <a:lstStyle/>
          <a:p>
            <a:r>
              <a:rPr lang="en-US" sz="1400" dirty="0" smtClean="0">
                <a:latin typeface="Calibri"/>
                <a:cs typeface="Calibri"/>
              </a:rPr>
              <a:t>0.6</a:t>
            </a:r>
            <a:endParaRPr lang="en-US" sz="1400" dirty="0">
              <a:latin typeface="Calibri"/>
              <a:cs typeface="Calibri"/>
            </a:endParaRPr>
          </a:p>
        </p:txBody>
      </p:sp>
      <p:sp>
        <p:nvSpPr>
          <p:cNvPr id="21" name="TextBox 20"/>
          <p:cNvSpPr txBox="1"/>
          <p:nvPr/>
        </p:nvSpPr>
        <p:spPr>
          <a:xfrm>
            <a:off x="7518400" y="5871471"/>
            <a:ext cx="415498" cy="307777"/>
          </a:xfrm>
          <a:prstGeom prst="rect">
            <a:avLst/>
          </a:prstGeom>
          <a:noFill/>
        </p:spPr>
        <p:txBody>
          <a:bodyPr wrap="none" rtlCol="0">
            <a:spAutoFit/>
          </a:bodyPr>
          <a:lstStyle/>
          <a:p>
            <a:r>
              <a:rPr lang="en-US" sz="1400" dirty="0" smtClean="0">
                <a:latin typeface="Calibri"/>
                <a:cs typeface="Calibri"/>
              </a:rPr>
              <a:t>0.8</a:t>
            </a:r>
            <a:endParaRPr lang="en-US" sz="1400" dirty="0">
              <a:latin typeface="Calibri"/>
              <a:cs typeface="Calibri"/>
            </a:endParaRPr>
          </a:p>
        </p:txBody>
      </p:sp>
      <p:sp>
        <p:nvSpPr>
          <p:cNvPr id="22" name="TextBox 21"/>
          <p:cNvSpPr txBox="1"/>
          <p:nvPr/>
        </p:nvSpPr>
        <p:spPr>
          <a:xfrm>
            <a:off x="8166100" y="5871471"/>
            <a:ext cx="415498" cy="307777"/>
          </a:xfrm>
          <a:prstGeom prst="rect">
            <a:avLst/>
          </a:prstGeom>
          <a:solidFill>
            <a:schemeClr val="bg1"/>
          </a:solidFill>
        </p:spPr>
        <p:txBody>
          <a:bodyPr wrap="none" rtlCol="0">
            <a:spAutoFit/>
          </a:bodyPr>
          <a:lstStyle/>
          <a:p>
            <a:r>
              <a:rPr lang="en-US" sz="1400" dirty="0" smtClean="0">
                <a:latin typeface="Calibri"/>
                <a:cs typeface="Calibri"/>
              </a:rPr>
              <a:t>1.0</a:t>
            </a:r>
            <a:endParaRPr lang="en-US" sz="1400" dirty="0">
              <a:latin typeface="Calibri"/>
              <a:cs typeface="Calibri"/>
            </a:endParaRPr>
          </a:p>
        </p:txBody>
      </p:sp>
      <p:sp>
        <p:nvSpPr>
          <p:cNvPr id="23" name="TextBox 22"/>
          <p:cNvSpPr txBox="1"/>
          <p:nvPr/>
        </p:nvSpPr>
        <p:spPr>
          <a:xfrm>
            <a:off x="7873971" y="5947671"/>
            <a:ext cx="300082" cy="369332"/>
          </a:xfrm>
          <a:prstGeom prst="rect">
            <a:avLst/>
          </a:prstGeom>
          <a:noFill/>
        </p:spPr>
        <p:txBody>
          <a:bodyPr wrap="none" rtlCol="0">
            <a:spAutoFit/>
          </a:bodyPr>
          <a:lstStyle/>
          <a:p>
            <a:r>
              <a:rPr lang="en-US" dirty="0" err="1" smtClean="0">
                <a:latin typeface="Times New Roman"/>
                <a:cs typeface="Times New Roman"/>
              </a:rPr>
              <a:t>x</a:t>
            </a:r>
            <a:endParaRPr lang="en-US" dirty="0">
              <a:latin typeface="Times New Roman"/>
              <a:cs typeface="Times New Roman"/>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23900"/>
          </a:xfrm>
        </p:spPr>
        <p:txBody>
          <a:bodyPr>
            <a:normAutofit/>
          </a:bodyPr>
          <a:lstStyle/>
          <a:p>
            <a:r>
              <a:rPr lang="en-US" sz="4000" b="1" dirty="0" smtClean="0">
                <a:solidFill>
                  <a:srgbClr val="000090"/>
                </a:solidFill>
                <a:latin typeface="Calibri"/>
                <a:cs typeface="Calibri"/>
              </a:rPr>
              <a:t>Search for Heavy Photon A’</a:t>
            </a:r>
            <a:endParaRPr lang="en-US" sz="4000" b="1" dirty="0">
              <a:solidFill>
                <a:srgbClr val="000090"/>
              </a:solidFill>
              <a:latin typeface="Calibri"/>
              <a:cs typeface="Calibri"/>
            </a:endParaRPr>
          </a:p>
        </p:txBody>
      </p:sp>
      <p:grpSp>
        <p:nvGrpSpPr>
          <p:cNvPr id="3" name="Group 3"/>
          <p:cNvGrpSpPr>
            <a:grpSpLocks noChangeAspect="1"/>
          </p:cNvGrpSpPr>
          <p:nvPr/>
        </p:nvGrpSpPr>
        <p:grpSpPr>
          <a:xfrm>
            <a:off x="4546600" y="1444214"/>
            <a:ext cx="4371628" cy="4829586"/>
            <a:chOff x="5075529" y="771488"/>
            <a:chExt cx="3809959" cy="3749003"/>
          </a:xfrm>
        </p:grpSpPr>
        <p:pic>
          <p:nvPicPr>
            <p:cNvPr id="5" name="Picture 4" descr="A-visible-HPS-4-2015-Run1pt1GeV.v1.pdf"/>
            <p:cNvPicPr>
              <a:picLocks noChangeAspect="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5075529" y="771488"/>
              <a:ext cx="3809959" cy="3749003"/>
            </a:xfrm>
            <a:prstGeom prst="rect">
              <a:avLst/>
            </a:prstGeom>
          </p:spPr>
        </p:pic>
        <p:sp>
          <p:nvSpPr>
            <p:cNvPr id="6" name="TextBox 5"/>
            <p:cNvSpPr txBox="1"/>
            <p:nvPr/>
          </p:nvSpPr>
          <p:spPr>
            <a:xfrm rot="4166636">
              <a:off x="7407307" y="2712575"/>
              <a:ext cx="638573" cy="246221"/>
            </a:xfrm>
            <a:prstGeom prst="rect">
              <a:avLst/>
            </a:prstGeom>
            <a:noFill/>
          </p:spPr>
          <p:txBody>
            <a:bodyPr wrap="square" rtlCol="0">
              <a:spAutoFit/>
            </a:bodyPr>
            <a:lstStyle/>
            <a:p>
              <a:r>
                <a:rPr lang="en-US" sz="1000" dirty="0" smtClean="0"/>
                <a:t>4.4 </a:t>
              </a:r>
              <a:r>
                <a:rPr lang="en-US" sz="1000" dirty="0" err="1" smtClean="0"/>
                <a:t>GeV</a:t>
              </a:r>
              <a:endParaRPr lang="en-US" sz="1000" dirty="0"/>
            </a:p>
          </p:txBody>
        </p:sp>
        <p:sp>
          <p:nvSpPr>
            <p:cNvPr id="7" name="TextBox 6"/>
            <p:cNvSpPr txBox="1"/>
            <p:nvPr/>
          </p:nvSpPr>
          <p:spPr>
            <a:xfrm rot="4356692">
              <a:off x="7112722" y="2689567"/>
              <a:ext cx="638573" cy="246221"/>
            </a:xfrm>
            <a:prstGeom prst="rect">
              <a:avLst/>
            </a:prstGeom>
            <a:noFill/>
          </p:spPr>
          <p:txBody>
            <a:bodyPr wrap="square" rtlCol="0">
              <a:spAutoFit/>
            </a:bodyPr>
            <a:lstStyle/>
            <a:p>
              <a:r>
                <a:rPr lang="en-US" sz="1000" dirty="0" smtClean="0"/>
                <a:t>2.2 </a:t>
              </a:r>
              <a:r>
                <a:rPr lang="en-US" sz="1000" dirty="0" err="1" smtClean="0"/>
                <a:t>GeV</a:t>
              </a:r>
              <a:endParaRPr lang="en-US" sz="1000" dirty="0"/>
            </a:p>
          </p:txBody>
        </p:sp>
        <p:sp>
          <p:nvSpPr>
            <p:cNvPr id="8" name="Rectangle 7"/>
            <p:cNvSpPr/>
            <p:nvPr/>
          </p:nvSpPr>
          <p:spPr>
            <a:xfrm rot="4077788">
              <a:off x="6798261" y="2686507"/>
              <a:ext cx="798264" cy="261610"/>
            </a:xfrm>
            <a:prstGeom prst="rect">
              <a:avLst/>
            </a:prstGeom>
          </p:spPr>
          <p:txBody>
            <a:bodyPr wrap="square">
              <a:spAutoFit/>
            </a:bodyPr>
            <a:lstStyle/>
            <a:p>
              <a:pPr>
                <a:spcBef>
                  <a:spcPts val="600"/>
                </a:spcBef>
              </a:pPr>
              <a:r>
                <a:rPr lang="en-US" sz="1100" dirty="0" smtClean="0"/>
                <a:t>1 </a:t>
              </a:r>
              <a:r>
                <a:rPr lang="en-US" sz="1100" dirty="0" err="1" smtClean="0"/>
                <a:t>GeV</a:t>
              </a:r>
              <a:endParaRPr lang="en-US" sz="1100" dirty="0"/>
            </a:p>
          </p:txBody>
        </p:sp>
      </p:grpSp>
      <p:sp>
        <p:nvSpPr>
          <p:cNvPr id="10" name="TextBox 9"/>
          <p:cNvSpPr txBox="1"/>
          <p:nvPr/>
        </p:nvSpPr>
        <p:spPr>
          <a:xfrm>
            <a:off x="7865176" y="3092352"/>
            <a:ext cx="675786" cy="338554"/>
          </a:xfrm>
          <a:prstGeom prst="rect">
            <a:avLst/>
          </a:prstGeom>
          <a:noFill/>
          <a:ln>
            <a:solidFill>
              <a:srgbClr val="FF0000"/>
            </a:solidFill>
          </a:ln>
        </p:spPr>
        <p:txBody>
          <a:bodyPr wrap="none" rtlCol="0">
            <a:spAutoFit/>
          </a:bodyPr>
          <a:lstStyle/>
          <a:p>
            <a:r>
              <a:rPr lang="en-US" sz="1600" dirty="0" smtClean="0">
                <a:solidFill>
                  <a:srgbClr val="FF0000"/>
                </a:solidFill>
                <a:latin typeface="Calibri"/>
                <a:cs typeface="Calibri"/>
              </a:rPr>
              <a:t>Bump</a:t>
            </a:r>
            <a:endParaRPr lang="en-US" sz="1600" dirty="0">
              <a:solidFill>
                <a:srgbClr val="FF0000"/>
              </a:solidFill>
              <a:latin typeface="Calibri"/>
              <a:cs typeface="Calibri"/>
            </a:endParaRPr>
          </a:p>
        </p:txBody>
      </p:sp>
      <p:sp>
        <p:nvSpPr>
          <p:cNvPr id="11" name="TextBox 10"/>
          <p:cNvSpPr txBox="1"/>
          <p:nvPr/>
        </p:nvSpPr>
        <p:spPr>
          <a:xfrm>
            <a:off x="7869900" y="3736881"/>
            <a:ext cx="736099" cy="338554"/>
          </a:xfrm>
          <a:prstGeom prst="rect">
            <a:avLst/>
          </a:prstGeom>
          <a:noFill/>
          <a:ln>
            <a:solidFill>
              <a:srgbClr val="FF0000"/>
            </a:solidFill>
          </a:ln>
        </p:spPr>
        <p:txBody>
          <a:bodyPr wrap="none" rtlCol="0">
            <a:spAutoFit/>
          </a:bodyPr>
          <a:lstStyle/>
          <a:p>
            <a:r>
              <a:rPr lang="en-US" sz="1600" dirty="0" smtClean="0">
                <a:solidFill>
                  <a:srgbClr val="FF0000"/>
                </a:solidFill>
                <a:latin typeface="Calibri"/>
                <a:cs typeface="Calibri"/>
              </a:rPr>
              <a:t>Vertex</a:t>
            </a:r>
            <a:endParaRPr lang="en-US" sz="1600" dirty="0">
              <a:solidFill>
                <a:srgbClr val="FF0000"/>
              </a:solidFill>
              <a:latin typeface="Calibri"/>
              <a:cs typeface="Calibri"/>
            </a:endParaRPr>
          </a:p>
        </p:txBody>
      </p:sp>
      <p:sp>
        <p:nvSpPr>
          <p:cNvPr id="12" name="TextBox 11"/>
          <p:cNvSpPr txBox="1"/>
          <p:nvPr/>
        </p:nvSpPr>
        <p:spPr>
          <a:xfrm>
            <a:off x="7570179" y="4889473"/>
            <a:ext cx="1172116" cy="646331"/>
          </a:xfrm>
          <a:prstGeom prst="rect">
            <a:avLst/>
          </a:prstGeom>
          <a:solidFill>
            <a:srgbClr val="FFFFFF"/>
          </a:solidFill>
          <a:ln>
            <a:solidFill>
              <a:srgbClr val="CCCC00"/>
            </a:solidFill>
          </a:ln>
        </p:spPr>
        <p:txBody>
          <a:bodyPr wrap="none" rtlCol="0">
            <a:spAutoFit/>
          </a:bodyPr>
          <a:lstStyle/>
          <a:p>
            <a:r>
              <a:rPr lang="en-US" sz="1200" dirty="0" smtClean="0">
                <a:latin typeface="Calibri"/>
                <a:cs typeface="Calibri"/>
              </a:rPr>
              <a:t>1 week 1.1 GeV</a:t>
            </a:r>
            <a:br>
              <a:rPr lang="en-US" sz="1200" dirty="0" smtClean="0">
                <a:latin typeface="Calibri"/>
                <a:cs typeface="Calibri"/>
              </a:rPr>
            </a:br>
            <a:r>
              <a:rPr lang="en-US" sz="1200" dirty="0" smtClean="0">
                <a:latin typeface="Calibri"/>
                <a:cs typeface="Calibri"/>
              </a:rPr>
              <a:t>1 week 2.2 GeV</a:t>
            </a:r>
            <a:br>
              <a:rPr lang="en-US" sz="1200" dirty="0" smtClean="0">
                <a:latin typeface="Calibri"/>
                <a:cs typeface="Calibri"/>
              </a:rPr>
            </a:br>
            <a:r>
              <a:rPr lang="en-US" sz="1200" dirty="0" smtClean="0">
                <a:latin typeface="Calibri"/>
                <a:cs typeface="Calibri"/>
              </a:rPr>
              <a:t>2 week 4.4 GeV</a:t>
            </a:r>
            <a:endParaRPr lang="en-US" sz="1200" dirty="0">
              <a:latin typeface="Calibri"/>
              <a:cs typeface="Calibri"/>
            </a:endParaRPr>
          </a:p>
        </p:txBody>
      </p:sp>
      <p:cxnSp>
        <p:nvCxnSpPr>
          <p:cNvPr id="14" name="Straight Arrow Connector 13"/>
          <p:cNvCxnSpPr/>
          <p:nvPr/>
        </p:nvCxnSpPr>
        <p:spPr>
          <a:xfrm flipH="1" flipV="1">
            <a:off x="7588488" y="3167825"/>
            <a:ext cx="276688" cy="109193"/>
          </a:xfrm>
          <a:prstGeom prst="straightConnector1">
            <a:avLst/>
          </a:prstGeom>
          <a:ln w="12700">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H="1">
            <a:off x="7588488" y="3921547"/>
            <a:ext cx="276688" cy="66410"/>
          </a:xfrm>
          <a:prstGeom prst="straightConnector1">
            <a:avLst/>
          </a:prstGeom>
          <a:ln w="12700">
            <a:solidFill>
              <a:srgbClr val="FF0000"/>
            </a:solidFill>
            <a:tailEnd type="arrow"/>
          </a:ln>
        </p:spPr>
        <p:style>
          <a:lnRef idx="2">
            <a:schemeClr val="accent1"/>
          </a:lnRef>
          <a:fillRef idx="0">
            <a:schemeClr val="accent1"/>
          </a:fillRef>
          <a:effectRef idx="1">
            <a:schemeClr val="accent1"/>
          </a:effectRef>
          <a:fontRef idx="minor">
            <a:schemeClr val="tx1"/>
          </a:fontRef>
        </p:style>
      </p:cxnSp>
      <p:pic>
        <p:nvPicPr>
          <p:cNvPr id="16" name="Picture 15" descr="heavy_photon_logo.gif"/>
          <p:cNvPicPr>
            <a:picLocks noChangeAspect="1"/>
          </p:cNvPicPr>
          <p:nvPr/>
        </p:nvPicPr>
        <p:blipFill>
          <a:blip r:embed="rId3"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xt>
            </a:extLst>
          </a:blip>
          <a:stretch>
            <a:fillRect/>
          </a:stretch>
        </p:blipFill>
        <p:spPr>
          <a:xfrm>
            <a:off x="-1" y="2"/>
            <a:ext cx="1219200" cy="746125"/>
          </a:xfrm>
          <a:prstGeom prst="rect">
            <a:avLst/>
          </a:prstGeom>
        </p:spPr>
      </p:pic>
      <p:sp>
        <p:nvSpPr>
          <p:cNvPr id="22" name="TextBox 21"/>
          <p:cNvSpPr txBox="1"/>
          <p:nvPr/>
        </p:nvSpPr>
        <p:spPr>
          <a:xfrm>
            <a:off x="203200" y="1030249"/>
            <a:ext cx="4533900" cy="2246769"/>
          </a:xfrm>
          <a:prstGeom prst="rect">
            <a:avLst/>
          </a:prstGeom>
          <a:noFill/>
        </p:spPr>
        <p:txBody>
          <a:bodyPr wrap="square" rtlCol="0">
            <a:spAutoFit/>
          </a:bodyPr>
          <a:lstStyle/>
          <a:p>
            <a:pPr marL="285750" indent="-285750">
              <a:buFont typeface="Arial" panose="020B0604020202020204" pitchFamily="34" charset="0"/>
              <a:buChar char="•"/>
            </a:pPr>
            <a:r>
              <a:rPr lang="en-US" sz="2000" dirty="0" smtClean="0">
                <a:solidFill>
                  <a:srgbClr val="000090"/>
                </a:solidFill>
                <a:latin typeface="Calibri"/>
                <a:cs typeface="Calibri"/>
              </a:rPr>
              <a:t>HPS &amp; APEX search for an electro-produced  hidden sector photon (A’) decaying to </a:t>
            </a:r>
            <a:r>
              <a:rPr lang="en-US" sz="2000" dirty="0" err="1" smtClean="0">
                <a:solidFill>
                  <a:srgbClr val="000090"/>
                </a:solidFill>
                <a:latin typeface="Calibri"/>
                <a:cs typeface="Calibri"/>
              </a:rPr>
              <a:t>e</a:t>
            </a:r>
            <a:r>
              <a:rPr lang="en-US" sz="2000" baseline="30000" dirty="0" err="1" smtClean="0">
                <a:solidFill>
                  <a:srgbClr val="000090"/>
                </a:solidFill>
                <a:latin typeface="Calibri"/>
                <a:cs typeface="Calibri"/>
              </a:rPr>
              <a:t>+</a:t>
            </a:r>
            <a:r>
              <a:rPr lang="en-US" sz="2000" dirty="0" err="1" smtClean="0">
                <a:solidFill>
                  <a:srgbClr val="000090"/>
                </a:solidFill>
                <a:latin typeface="Calibri"/>
                <a:cs typeface="Calibri"/>
              </a:rPr>
              <a:t>e</a:t>
            </a:r>
            <a:r>
              <a:rPr lang="en-US" sz="2000" baseline="30000" dirty="0" smtClean="0">
                <a:solidFill>
                  <a:srgbClr val="000090"/>
                </a:solidFill>
                <a:latin typeface="Calibri"/>
                <a:cs typeface="Calibri"/>
              </a:rPr>
              <a:t>-</a:t>
            </a:r>
            <a:r>
              <a:rPr lang="en-US" sz="2000" dirty="0" smtClean="0">
                <a:solidFill>
                  <a:srgbClr val="000090"/>
                </a:solidFill>
                <a:latin typeface="Calibri"/>
                <a:cs typeface="Calibri"/>
              </a:rPr>
              <a:t> pairs</a:t>
            </a:r>
          </a:p>
          <a:p>
            <a:pPr marL="285750" indent="-285750">
              <a:buFont typeface="Arial" panose="020B0604020202020204" pitchFamily="34" charset="0"/>
              <a:buChar char="•"/>
            </a:pPr>
            <a:endParaRPr lang="en-US" sz="2000" dirty="0" smtClean="0">
              <a:solidFill>
                <a:srgbClr val="000090"/>
              </a:solidFill>
              <a:latin typeface="Calibri"/>
              <a:cs typeface="Calibri"/>
            </a:endParaRPr>
          </a:p>
          <a:p>
            <a:pPr marL="285750" indent="-285750">
              <a:buFont typeface="Arial" panose="020B0604020202020204" pitchFamily="34" charset="0"/>
              <a:buChar char="•"/>
            </a:pPr>
            <a:r>
              <a:rPr lang="en-US" sz="2000" dirty="0" smtClean="0">
                <a:solidFill>
                  <a:srgbClr val="000090"/>
                </a:solidFill>
                <a:latin typeface="Calibri"/>
                <a:cs typeface="Calibri"/>
              </a:rPr>
              <a:t>A’s could mediate dark matter annihilations and interactions with </a:t>
            </a:r>
            <a:r>
              <a:rPr lang="en-US" sz="2000" i="1" dirty="0" smtClean="0">
                <a:solidFill>
                  <a:srgbClr val="000090"/>
                </a:solidFill>
                <a:latin typeface="Calibri"/>
                <a:cs typeface="Calibri"/>
              </a:rPr>
              <a:t>our</a:t>
            </a:r>
            <a:r>
              <a:rPr lang="en-US" sz="2000" dirty="0" smtClean="0">
                <a:solidFill>
                  <a:srgbClr val="000090"/>
                </a:solidFill>
                <a:latin typeface="Calibri"/>
                <a:cs typeface="Calibri"/>
              </a:rPr>
              <a:t> matter</a:t>
            </a:r>
          </a:p>
        </p:txBody>
      </p:sp>
      <p:sp>
        <p:nvSpPr>
          <p:cNvPr id="24" name="TextBox 23"/>
          <p:cNvSpPr txBox="1"/>
          <p:nvPr/>
        </p:nvSpPr>
        <p:spPr>
          <a:xfrm>
            <a:off x="6568173" y="936383"/>
            <a:ext cx="1138453" cy="584776"/>
          </a:xfrm>
          <a:prstGeom prst="rect">
            <a:avLst/>
          </a:prstGeom>
          <a:noFill/>
          <a:ln w="3175" cmpd="sng">
            <a:solidFill>
              <a:srgbClr val="000000"/>
            </a:solidFill>
          </a:ln>
        </p:spPr>
        <p:txBody>
          <a:bodyPr wrap="none" rtlCol="0">
            <a:spAutoFit/>
          </a:bodyPr>
          <a:lstStyle/>
          <a:p>
            <a:r>
              <a:rPr lang="en-US" sz="1600" dirty="0" smtClean="0">
                <a:latin typeface="Calibri"/>
                <a:cs typeface="Calibri"/>
              </a:rPr>
              <a:t>E12-10-009</a:t>
            </a:r>
          </a:p>
          <a:p>
            <a:r>
              <a:rPr lang="en-US" sz="1600" dirty="0" smtClean="0">
                <a:latin typeface="Calibri"/>
                <a:cs typeface="Calibri"/>
              </a:rPr>
              <a:t>E12-11-006</a:t>
            </a:r>
            <a:endParaRPr lang="en-US" sz="1600" dirty="0">
              <a:latin typeface="Calibri"/>
              <a:cs typeface="Calibri"/>
            </a:endParaRPr>
          </a:p>
        </p:txBody>
      </p:sp>
      <p:pic>
        <p:nvPicPr>
          <p:cNvPr id="19" name="Picture 6"/>
          <p:cNvPicPr>
            <a:picLocks noChangeAspect="1" noChangeArrowheads="1"/>
          </p:cNvPicPr>
          <p:nvPr/>
        </p:nvPicPr>
        <p:blipFill>
          <a:blip r:embed="rId4" cstate="print"/>
          <a:srcRect t="8498" b="13484"/>
          <a:stretch>
            <a:fillRect/>
          </a:stretch>
        </p:blipFill>
        <p:spPr bwMode="auto">
          <a:xfrm>
            <a:off x="770792" y="3276573"/>
            <a:ext cx="3270504" cy="1663700"/>
          </a:xfrm>
          <a:prstGeom prst="rect">
            <a:avLst/>
          </a:prstGeom>
          <a:noFill/>
          <a:ln w="9525">
            <a:noFill/>
            <a:miter lim="800000"/>
            <a:headEnd/>
            <a:tailEnd/>
          </a:ln>
        </p:spPr>
      </p:pic>
      <p:sp>
        <p:nvSpPr>
          <p:cNvPr id="23" name="TextBox 22"/>
          <p:cNvSpPr txBox="1"/>
          <p:nvPr/>
        </p:nvSpPr>
        <p:spPr>
          <a:xfrm>
            <a:off x="203200" y="4830394"/>
            <a:ext cx="4533900" cy="1569660"/>
          </a:xfrm>
          <a:prstGeom prst="rect">
            <a:avLst/>
          </a:prstGeom>
          <a:noFill/>
        </p:spPr>
        <p:txBody>
          <a:bodyPr wrap="square" rtlCol="0">
            <a:spAutoFit/>
          </a:bodyPr>
          <a:lstStyle/>
          <a:p>
            <a:pPr marL="285750" indent="-285750">
              <a:buFont typeface="Arial" panose="020B0604020202020204" pitchFamily="34" charset="0"/>
              <a:buChar char="•"/>
            </a:pPr>
            <a:endParaRPr lang="en-US" dirty="0" smtClean="0">
              <a:solidFill>
                <a:srgbClr val="000090"/>
              </a:solidFill>
              <a:latin typeface="Calibri"/>
              <a:cs typeface="Calibri"/>
            </a:endParaRPr>
          </a:p>
          <a:p>
            <a:pPr marL="285750" indent="-285750">
              <a:buFont typeface="Arial" panose="020B0604020202020204" pitchFamily="34" charset="0"/>
              <a:buChar char="•"/>
            </a:pPr>
            <a:r>
              <a:rPr lang="en-US" sz="2000" dirty="0" smtClean="0">
                <a:solidFill>
                  <a:srgbClr val="000090"/>
                </a:solidFill>
                <a:latin typeface="Calibri"/>
                <a:cs typeface="Calibri"/>
              </a:rPr>
              <a:t>Both experiment identify A’s with invariant mass and HPS also measures separated vertices.</a:t>
            </a:r>
          </a:p>
          <a:p>
            <a:endParaRPr lang="en-US"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90459163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686800" cy="802639"/>
          </a:xfrm>
        </p:spPr>
        <p:txBody>
          <a:bodyPr>
            <a:normAutofit/>
          </a:bodyPr>
          <a:lstStyle/>
          <a:p>
            <a:r>
              <a:rPr lang="en-US" sz="3600" b="1" dirty="0" smtClean="0">
                <a:solidFill>
                  <a:srgbClr val="000090"/>
                </a:solidFill>
              </a:rPr>
              <a:t>Proton Radius Experiment</a:t>
            </a:r>
            <a:endParaRPr lang="en-US" sz="3600" b="1" dirty="0">
              <a:solidFill>
                <a:srgbClr val="000090"/>
              </a:solidFill>
            </a:endParaRPr>
          </a:p>
        </p:txBody>
      </p:sp>
      <p:pic>
        <p:nvPicPr>
          <p:cNvPr id="4" name="Picture 3"/>
          <p:cNvPicPr>
            <a:picLocks noChangeAspect="1"/>
          </p:cNvPicPr>
          <p:nvPr/>
        </p:nvPicPr>
        <p:blipFill>
          <a:blip r:embed="rId3"/>
          <a:stretch>
            <a:fillRect/>
          </a:stretch>
        </p:blipFill>
        <p:spPr>
          <a:xfrm>
            <a:off x="65168" y="24764"/>
            <a:ext cx="1651000" cy="701675"/>
          </a:xfrm>
          <a:prstGeom prst="rect">
            <a:avLst/>
          </a:prstGeom>
        </p:spPr>
      </p:pic>
      <p:sp>
        <p:nvSpPr>
          <p:cNvPr id="19" name="TextBox 18"/>
          <p:cNvSpPr txBox="1"/>
          <p:nvPr/>
        </p:nvSpPr>
        <p:spPr>
          <a:xfrm>
            <a:off x="304800" y="4203700"/>
            <a:ext cx="3784600" cy="1015663"/>
          </a:xfrm>
          <a:prstGeom prst="rect">
            <a:avLst/>
          </a:prstGeom>
          <a:noFill/>
        </p:spPr>
        <p:txBody>
          <a:bodyPr wrap="square" rtlCol="0">
            <a:spAutoFit/>
          </a:bodyPr>
          <a:lstStyle/>
          <a:p>
            <a:r>
              <a:rPr lang="en-US" sz="2000" u="sng" dirty="0" smtClean="0">
                <a:solidFill>
                  <a:srgbClr val="000090"/>
                </a:solidFill>
                <a:latin typeface="Calibri"/>
                <a:cs typeface="Calibri"/>
              </a:rPr>
              <a:t>Components: </a:t>
            </a:r>
          </a:p>
          <a:p>
            <a:r>
              <a:rPr lang="en-US" sz="2000" dirty="0" smtClean="0">
                <a:solidFill>
                  <a:srgbClr val="000090"/>
                </a:solidFill>
                <a:latin typeface="Calibri"/>
                <a:cs typeface="Calibri"/>
              </a:rPr>
              <a:t>Open cell gas target, vacuum drift space, GEM tracker, Hybrid Cal. </a:t>
            </a:r>
          </a:p>
        </p:txBody>
      </p:sp>
      <p:pic>
        <p:nvPicPr>
          <p:cNvPr id="11" name="Picture 10"/>
          <p:cNvPicPr>
            <a:picLocks noChangeAspect="1"/>
          </p:cNvPicPr>
          <p:nvPr/>
        </p:nvPicPr>
        <p:blipFill>
          <a:blip r:embed="rId4"/>
          <a:srcRect r="7670"/>
          <a:stretch>
            <a:fillRect/>
          </a:stretch>
        </p:blipFill>
        <p:spPr>
          <a:xfrm>
            <a:off x="330199" y="1257300"/>
            <a:ext cx="3664113" cy="2645664"/>
          </a:xfrm>
          <a:prstGeom prst="rect">
            <a:avLst/>
          </a:prstGeom>
        </p:spPr>
      </p:pic>
      <p:sp>
        <p:nvSpPr>
          <p:cNvPr id="10" name="TextBox 9"/>
          <p:cNvSpPr txBox="1"/>
          <p:nvPr/>
        </p:nvSpPr>
        <p:spPr>
          <a:xfrm>
            <a:off x="4470400" y="889000"/>
            <a:ext cx="4432300" cy="1938992"/>
          </a:xfrm>
          <a:prstGeom prst="rect">
            <a:avLst/>
          </a:prstGeom>
          <a:noFill/>
        </p:spPr>
        <p:txBody>
          <a:bodyPr wrap="square" rtlCol="0">
            <a:spAutoFit/>
          </a:bodyPr>
          <a:lstStyle/>
          <a:p>
            <a:r>
              <a:rPr lang="en-US" sz="2000" dirty="0" smtClean="0">
                <a:solidFill>
                  <a:srgbClr val="008000"/>
                </a:solidFill>
                <a:latin typeface="Calibri"/>
                <a:cs typeface="Calibri"/>
              </a:rPr>
              <a:t>Understand the discrepancy of different electric proton radius measurements. </a:t>
            </a:r>
          </a:p>
          <a:p>
            <a:endParaRPr lang="en-US" sz="2000" dirty="0" smtClean="0">
              <a:solidFill>
                <a:srgbClr val="008000"/>
              </a:solidFill>
              <a:latin typeface="Calibri"/>
              <a:cs typeface="Calibri"/>
            </a:endParaRPr>
          </a:p>
          <a:p>
            <a:r>
              <a:rPr lang="en-US" sz="2000" dirty="0" smtClean="0">
                <a:solidFill>
                  <a:srgbClr val="008000"/>
                </a:solidFill>
                <a:latin typeface="Calibri"/>
                <a:cs typeface="Calibri"/>
              </a:rPr>
              <a:t>Use a non-magnetic setup, and cover</a:t>
            </a:r>
          </a:p>
          <a:p>
            <a:r>
              <a:rPr lang="en-US" sz="2000" dirty="0" smtClean="0">
                <a:solidFill>
                  <a:srgbClr val="008000"/>
                </a:solidFill>
                <a:latin typeface="Calibri"/>
                <a:cs typeface="Calibri"/>
              </a:rPr>
              <a:t>Q</a:t>
            </a:r>
            <a:r>
              <a:rPr lang="en-US" sz="2000" baseline="30000" dirty="0" smtClean="0">
                <a:solidFill>
                  <a:srgbClr val="008000"/>
                </a:solidFill>
                <a:latin typeface="Calibri"/>
                <a:cs typeface="Calibri"/>
              </a:rPr>
              <a:t>2</a:t>
            </a:r>
            <a:r>
              <a:rPr lang="en-US" sz="2000" dirty="0" smtClean="0">
                <a:solidFill>
                  <a:srgbClr val="008000"/>
                </a:solidFill>
                <a:latin typeface="Calibri"/>
                <a:cs typeface="Calibri"/>
              </a:rPr>
              <a:t> as low as 1x10</a:t>
            </a:r>
            <a:r>
              <a:rPr lang="en-US" sz="2000" baseline="30000" dirty="0" smtClean="0">
                <a:solidFill>
                  <a:srgbClr val="008000"/>
                </a:solidFill>
                <a:latin typeface="Calibri"/>
                <a:cs typeface="Calibri"/>
              </a:rPr>
              <a:t>-4 </a:t>
            </a:r>
            <a:r>
              <a:rPr lang="en-US" sz="2000" dirty="0" smtClean="0">
                <a:solidFill>
                  <a:srgbClr val="008000"/>
                </a:solidFill>
                <a:latin typeface="Calibri"/>
                <a:cs typeface="Calibri"/>
              </a:rPr>
              <a:t>GeV</a:t>
            </a:r>
            <a:r>
              <a:rPr lang="en-US" sz="2000" baseline="30000" dirty="0" smtClean="0">
                <a:solidFill>
                  <a:srgbClr val="008000"/>
                </a:solidFill>
                <a:latin typeface="Calibri"/>
                <a:cs typeface="Calibri"/>
              </a:rPr>
              <a:t>2</a:t>
            </a:r>
            <a:r>
              <a:rPr lang="en-US" sz="2000" dirty="0" smtClean="0">
                <a:solidFill>
                  <a:srgbClr val="008000"/>
                </a:solidFill>
                <a:latin typeface="Calibri"/>
                <a:cs typeface="Calibri"/>
              </a:rPr>
              <a:t>, one order below  previous measurements.  </a:t>
            </a:r>
            <a:endParaRPr lang="en-US" sz="2000" baseline="30000" dirty="0">
              <a:solidFill>
                <a:srgbClr val="008000"/>
              </a:solidFill>
              <a:latin typeface="Chalkboard"/>
              <a:cs typeface="Chalkboard"/>
            </a:endParaRPr>
          </a:p>
        </p:txBody>
      </p:sp>
      <p:pic>
        <p:nvPicPr>
          <p:cNvPr id="12" name="Picture 11"/>
          <p:cNvPicPr>
            <a:picLocks noChangeAspect="1"/>
          </p:cNvPicPr>
          <p:nvPr/>
        </p:nvPicPr>
        <p:blipFill>
          <a:blip r:embed="rId5"/>
          <a:stretch>
            <a:fillRect/>
          </a:stretch>
        </p:blipFill>
        <p:spPr>
          <a:xfrm>
            <a:off x="4089400" y="2872177"/>
            <a:ext cx="4991863" cy="3460040"/>
          </a:xfrm>
          <a:prstGeom prst="rect">
            <a:avLst/>
          </a:prstGeom>
        </p:spPr>
      </p:pic>
      <p:sp>
        <p:nvSpPr>
          <p:cNvPr id="13" name="TextBox 12"/>
          <p:cNvSpPr txBox="1"/>
          <p:nvPr/>
        </p:nvSpPr>
        <p:spPr>
          <a:xfrm>
            <a:off x="2830459" y="867946"/>
            <a:ext cx="1138453" cy="338554"/>
          </a:xfrm>
          <a:prstGeom prst="rect">
            <a:avLst/>
          </a:prstGeom>
          <a:noFill/>
          <a:ln w="3175" cap="flat" cmpd="sng" algn="ctr">
            <a:solidFill>
              <a:srgbClr val="000000"/>
            </a:solidFill>
            <a:prstDash val="solid"/>
            <a:round/>
            <a:headEnd type="none" w="med" len="med"/>
            <a:tailEnd type="none" w="med" len="med"/>
          </a:ln>
        </p:spPr>
        <p:txBody>
          <a:bodyPr wrap="none" rtlCol="0">
            <a:spAutoFit/>
          </a:bodyPr>
          <a:lstStyle/>
          <a:p>
            <a:r>
              <a:rPr lang="en-US" sz="1600" dirty="0" smtClean="0">
                <a:latin typeface="Calibri"/>
                <a:cs typeface="Calibri"/>
              </a:rPr>
              <a:t>E12-11-106</a:t>
            </a:r>
            <a:endParaRPr lang="en-US" sz="1600" dirty="0">
              <a:latin typeface="Calibri"/>
              <a:cs typeface="Calibri"/>
            </a:endParaRPr>
          </a:p>
        </p:txBody>
      </p:sp>
      <p:sp>
        <p:nvSpPr>
          <p:cNvPr id="16" name="TextBox 15"/>
          <p:cNvSpPr txBox="1"/>
          <p:nvPr/>
        </p:nvSpPr>
        <p:spPr>
          <a:xfrm>
            <a:off x="4978400" y="4182364"/>
            <a:ext cx="1066800" cy="707886"/>
          </a:xfrm>
          <a:prstGeom prst="rect">
            <a:avLst/>
          </a:prstGeom>
          <a:solidFill>
            <a:srgbClr val="FFFFFF"/>
          </a:solidFill>
        </p:spPr>
        <p:txBody>
          <a:bodyPr wrap="square" rtlCol="0">
            <a:spAutoFit/>
          </a:bodyPr>
          <a:lstStyle/>
          <a:p>
            <a:pPr algn="ctr"/>
            <a:r>
              <a:rPr lang="en-US" sz="2000" dirty="0" smtClean="0">
                <a:latin typeface="Calibri"/>
                <a:cs typeface="Calibri"/>
              </a:rPr>
              <a:t>online </a:t>
            </a:r>
          </a:p>
          <a:p>
            <a:pPr algn="ctr"/>
            <a:r>
              <a:rPr lang="en-US" sz="2000" dirty="0" smtClean="0">
                <a:latin typeface="Calibri"/>
                <a:cs typeface="Calibri"/>
              </a:rPr>
              <a:t>analysis</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04039130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a:xfrm>
            <a:off x="469900" y="876300"/>
            <a:ext cx="8382000" cy="5397500"/>
          </a:xfrm>
        </p:spPr>
        <p:txBody>
          <a:bodyPr>
            <a:normAutofit fontScale="85000" lnSpcReduction="10000"/>
          </a:bodyPr>
          <a:lstStyle/>
          <a:p>
            <a:r>
              <a:rPr lang="en-US" sz="2000" dirty="0" smtClean="0"/>
              <a:t>The</a:t>
            </a:r>
            <a:r>
              <a:rPr lang="en-US" sz="2000" dirty="0" smtClean="0"/>
              <a:t> science program of the 12 GeV </a:t>
            </a:r>
            <a:r>
              <a:rPr lang="en-US" sz="2000" dirty="0" smtClean="0"/>
              <a:t>energy upgrade addresses many</a:t>
            </a:r>
            <a:r>
              <a:rPr lang="en-US" sz="2000" dirty="0" smtClean="0"/>
              <a:t> </a:t>
            </a:r>
            <a:r>
              <a:rPr lang="en-US" sz="2000" dirty="0" smtClean="0"/>
              <a:t>open questions</a:t>
            </a:r>
            <a:r>
              <a:rPr lang="en-US" sz="2000" dirty="0" smtClean="0"/>
              <a:t> </a:t>
            </a:r>
            <a:r>
              <a:rPr lang="en-US" sz="2000" dirty="0" smtClean="0"/>
              <a:t>in</a:t>
            </a:r>
            <a:r>
              <a:rPr lang="en-US" sz="2000" dirty="0" smtClean="0"/>
              <a:t> hadron physics that will </a:t>
            </a:r>
            <a:r>
              <a:rPr lang="en-US" sz="2000" dirty="0" smtClean="0"/>
              <a:t>challenge theory to come to a better understanding of </a:t>
            </a:r>
            <a:r>
              <a:rPr lang="en-US" sz="2000" dirty="0" smtClean="0"/>
              <a:t>strong </a:t>
            </a:r>
            <a:r>
              <a:rPr lang="en-US" sz="2000" dirty="0" smtClean="0"/>
              <a:t>QCD.</a:t>
            </a:r>
            <a:endParaRPr lang="en-US" sz="865" dirty="0" smtClean="0"/>
          </a:p>
          <a:p>
            <a:pPr>
              <a:buNone/>
            </a:pPr>
            <a:r>
              <a:rPr lang="en-US" sz="865" dirty="0" smtClean="0"/>
              <a:t>  </a:t>
            </a:r>
            <a:endParaRPr lang="en-US" sz="865" dirty="0" smtClean="0"/>
          </a:p>
          <a:p>
            <a:r>
              <a:rPr lang="en-US" sz="2000" dirty="0" smtClean="0"/>
              <a:t>Polarized beams and targets</a:t>
            </a:r>
            <a:r>
              <a:rPr lang="en-US" sz="2000" dirty="0" smtClean="0"/>
              <a:t> have </a:t>
            </a:r>
            <a:r>
              <a:rPr lang="en-US" sz="2000" dirty="0" smtClean="0"/>
              <a:t>been</a:t>
            </a:r>
            <a:r>
              <a:rPr lang="en-US" sz="2000" dirty="0" smtClean="0"/>
              <a:t> </a:t>
            </a:r>
            <a:r>
              <a:rPr lang="en-US" sz="2000" dirty="0" smtClean="0"/>
              <a:t>essential</a:t>
            </a:r>
            <a:r>
              <a:rPr lang="en-US" sz="2000" dirty="0" smtClean="0"/>
              <a:t> </a:t>
            </a:r>
            <a:r>
              <a:rPr lang="en-US" sz="2000" dirty="0" smtClean="0"/>
              <a:t>in</a:t>
            </a:r>
            <a:r>
              <a:rPr lang="en-US" sz="2000" dirty="0" smtClean="0"/>
              <a:t> baryon spectroscopy and </a:t>
            </a:r>
            <a:r>
              <a:rPr lang="en-US" sz="2000" dirty="0" smtClean="0"/>
              <a:t>will</a:t>
            </a:r>
            <a:r>
              <a:rPr lang="en-US" sz="2000" dirty="0" smtClean="0"/>
              <a:t> be an important tool in the search for </a:t>
            </a:r>
            <a:r>
              <a:rPr lang="en-US" sz="2000" dirty="0" smtClean="0"/>
              <a:t>hybrid</a:t>
            </a:r>
            <a:r>
              <a:rPr lang="en-US" sz="2000" dirty="0" smtClean="0"/>
              <a:t> </a:t>
            </a:r>
            <a:r>
              <a:rPr lang="en-US" sz="2000" dirty="0" smtClean="0"/>
              <a:t>hadrons</a:t>
            </a:r>
            <a:r>
              <a:rPr lang="en-US" sz="2000" dirty="0" smtClean="0"/>
              <a:t>.</a:t>
            </a:r>
          </a:p>
          <a:p>
            <a:pPr>
              <a:buNone/>
            </a:pPr>
            <a:endParaRPr lang="en-US" sz="800" dirty="0" smtClean="0"/>
          </a:p>
          <a:p>
            <a:r>
              <a:rPr lang="en-US" sz="2000" dirty="0" smtClean="0"/>
              <a:t>The higher energy and high luminosity polarization experiments will address  part of the </a:t>
            </a:r>
            <a:r>
              <a:rPr lang="en-US" sz="2000" dirty="0" smtClean="0"/>
              <a:t>“</a:t>
            </a:r>
            <a:r>
              <a:rPr lang="en-US" sz="2000" dirty="0" smtClean="0"/>
              <a:t>spin-puzzle” and </a:t>
            </a:r>
            <a:r>
              <a:rPr lang="en-US" sz="2000" dirty="0" smtClean="0"/>
              <a:t>extend </a:t>
            </a:r>
            <a:r>
              <a:rPr lang="en-US" sz="2000" dirty="0" smtClean="0"/>
              <a:t>our knowledge of polarized</a:t>
            </a:r>
            <a:r>
              <a:rPr lang="en-US" sz="2000" dirty="0" smtClean="0"/>
              <a:t> </a:t>
            </a:r>
            <a:r>
              <a:rPr lang="en-US" sz="2000" dirty="0" smtClean="0"/>
              <a:t>parton </a:t>
            </a:r>
            <a:r>
              <a:rPr lang="en-US" sz="2000" dirty="0" smtClean="0"/>
              <a:t>density </a:t>
            </a:r>
            <a:r>
              <a:rPr lang="en-US" sz="2000" dirty="0" smtClean="0"/>
              <a:t>distribution to high </a:t>
            </a:r>
            <a:r>
              <a:rPr lang="en-US" sz="2000" dirty="0" err="1" smtClean="0"/>
              <a:t>x</a:t>
            </a:r>
            <a:r>
              <a:rPr lang="en-US" sz="2000" dirty="0" smtClean="0"/>
              <a:t>.  </a:t>
            </a:r>
          </a:p>
          <a:p>
            <a:endParaRPr lang="en-US" sz="800" dirty="0" smtClean="0"/>
          </a:p>
          <a:p>
            <a:r>
              <a:rPr lang="en-US" sz="2000" dirty="0" smtClean="0"/>
              <a:t>A </a:t>
            </a:r>
            <a:r>
              <a:rPr lang="en-US" sz="2000" dirty="0" smtClean="0"/>
              <a:t>comprehensive program</a:t>
            </a:r>
            <a:r>
              <a:rPr lang="en-US" sz="2000" dirty="0" smtClean="0"/>
              <a:t> of </a:t>
            </a:r>
            <a:r>
              <a:rPr lang="en-US" sz="2000" dirty="0" smtClean="0"/>
              <a:t>polarized SIDIS </a:t>
            </a:r>
            <a:r>
              <a:rPr lang="en-US" sz="2000" dirty="0" smtClean="0"/>
              <a:t>gives </a:t>
            </a:r>
            <a:r>
              <a:rPr lang="en-US" sz="2000" dirty="0" smtClean="0"/>
              <a:t>access to</a:t>
            </a:r>
            <a:r>
              <a:rPr lang="en-US" sz="2000" dirty="0" smtClean="0"/>
              <a:t> the </a:t>
            </a:r>
            <a:r>
              <a:rPr lang="en-US" sz="2000" dirty="0" err="1" smtClean="0"/>
              <a:t>TMDs</a:t>
            </a:r>
            <a:r>
              <a:rPr lang="en-US" sz="2000" dirty="0" smtClean="0"/>
              <a:t> and input to </a:t>
            </a:r>
            <a:r>
              <a:rPr lang="en-US" sz="2000" dirty="0" smtClean="0"/>
              <a:t>momentum </a:t>
            </a:r>
            <a:r>
              <a:rPr lang="en-US" sz="2000" dirty="0" smtClean="0"/>
              <a:t>tomography of nucleons that relate </a:t>
            </a:r>
            <a:r>
              <a:rPr lang="en-US" sz="2000" dirty="0" smtClean="0"/>
              <a:t>to the quark OAM. </a:t>
            </a:r>
          </a:p>
          <a:p>
            <a:endParaRPr lang="en-US" sz="800" dirty="0" smtClean="0"/>
          </a:p>
          <a:p>
            <a:r>
              <a:rPr lang="en-US" sz="2000" dirty="0" smtClean="0"/>
              <a:t>Precision studies of DVCS in polarization measurements give access to GPDs</a:t>
            </a:r>
            <a:r>
              <a:rPr lang="en-US" sz="2000" dirty="0" smtClean="0"/>
              <a:t> </a:t>
            </a:r>
            <a:r>
              <a:rPr lang="en-US" sz="2000" dirty="0" smtClean="0"/>
              <a:t>and</a:t>
            </a:r>
            <a:r>
              <a:rPr lang="en-US" sz="2000" dirty="0" smtClean="0"/>
              <a:t> </a:t>
            </a:r>
            <a:r>
              <a:rPr lang="en-US" sz="2000" dirty="0" smtClean="0"/>
              <a:t>constrain quark </a:t>
            </a:r>
            <a:r>
              <a:rPr lang="en-US" sz="2000" dirty="0" smtClean="0"/>
              <a:t>OAM, and enable </a:t>
            </a:r>
            <a:r>
              <a:rPr lang="en-US" sz="2000" dirty="0" smtClean="0"/>
              <a:t>spatial imaging.</a:t>
            </a:r>
            <a:r>
              <a:rPr lang="en-US" sz="2000" dirty="0" smtClean="0"/>
              <a:t> </a:t>
            </a:r>
          </a:p>
          <a:p>
            <a:endParaRPr lang="en-US" sz="941" dirty="0" smtClean="0"/>
          </a:p>
          <a:p>
            <a:r>
              <a:rPr lang="en-US" sz="2000" dirty="0" smtClean="0"/>
              <a:t>The GPD correspondence with the gravitational form factors are essential </a:t>
            </a:r>
            <a:r>
              <a:rPr lang="en-US" sz="2000" dirty="0" smtClean="0"/>
              <a:t>constraining the</a:t>
            </a:r>
            <a:r>
              <a:rPr lang="en-US" sz="2000" dirty="0" smtClean="0"/>
              <a:t> confining </a:t>
            </a:r>
            <a:r>
              <a:rPr lang="en-US" sz="2000" dirty="0" smtClean="0"/>
              <a:t>forces and</a:t>
            </a:r>
            <a:r>
              <a:rPr lang="en-US" sz="2000" dirty="0" smtClean="0"/>
              <a:t> the pressure distribution of quarks in </a:t>
            </a:r>
            <a:r>
              <a:rPr lang="en-US" sz="2000" dirty="0" smtClean="0"/>
              <a:t>the proton.</a:t>
            </a:r>
          </a:p>
          <a:p>
            <a:endParaRPr lang="en-US" sz="800" dirty="0" smtClean="0"/>
          </a:p>
          <a:p>
            <a:r>
              <a:rPr lang="en-US" sz="2000" dirty="0" smtClean="0"/>
              <a:t>Spin polarized nuclear </a:t>
            </a:r>
            <a:r>
              <a:rPr lang="en-US" sz="2000" dirty="0" smtClean="0"/>
              <a:t>targets open a new avenue to </a:t>
            </a:r>
            <a:r>
              <a:rPr lang="en-US" sz="2000" dirty="0" smtClean="0"/>
              <a:t>study</a:t>
            </a:r>
            <a:r>
              <a:rPr lang="en-US" sz="2000" dirty="0" smtClean="0"/>
              <a:t> the EMC</a:t>
            </a:r>
            <a:r>
              <a:rPr lang="en-US" sz="2000" dirty="0" smtClean="0"/>
              <a:t> </a:t>
            </a:r>
            <a:r>
              <a:rPr lang="en-US" sz="2000" dirty="0" smtClean="0"/>
              <a:t>effect</a:t>
            </a:r>
            <a:r>
              <a:rPr lang="en-US" sz="2000" dirty="0" smtClean="0"/>
              <a:t>. </a:t>
            </a:r>
          </a:p>
          <a:p>
            <a:endParaRPr lang="en-US" sz="800" dirty="0" smtClean="0"/>
          </a:p>
          <a:p>
            <a:r>
              <a:rPr lang="en-US" sz="2000" dirty="0" smtClean="0"/>
              <a:t>P</a:t>
            </a:r>
            <a:r>
              <a:rPr lang="en-US" sz="2000" dirty="0" smtClean="0"/>
              <a:t>recision </a:t>
            </a:r>
            <a:r>
              <a:rPr lang="en-US" sz="2000" dirty="0" smtClean="0"/>
              <a:t>experiments</a:t>
            </a:r>
            <a:r>
              <a:rPr lang="en-US" sz="2000" dirty="0" smtClean="0"/>
              <a:t> with high intensity polarized electron beams and additional instrumentation (MOLLER, SOLID) will allow for searches </a:t>
            </a:r>
            <a:r>
              <a:rPr lang="en-US" sz="2000" dirty="0" smtClean="0"/>
              <a:t>for</a:t>
            </a:r>
            <a:r>
              <a:rPr lang="en-US" sz="2000" dirty="0" smtClean="0"/>
              <a:t> physics</a:t>
            </a:r>
            <a:r>
              <a:rPr lang="en-US" sz="2000" dirty="0" smtClean="0"/>
              <a:t> beyond the SM. </a:t>
            </a:r>
            <a:endParaRPr lang="en-US" sz="1800" dirty="0" smtClean="0"/>
          </a:p>
          <a:p>
            <a:endParaRPr lang="en-US" sz="1800" dirty="0" smtClean="0">
              <a:latin typeface="Calibri"/>
              <a:cs typeface="Calibri"/>
            </a:endParaRPr>
          </a:p>
          <a:p>
            <a:endParaRPr lang="en-US" sz="1800" dirty="0" smtClean="0">
              <a:latin typeface="Calibri"/>
              <a:cs typeface="Calibri"/>
            </a:endParaRPr>
          </a:p>
        </p:txBody>
      </p:sp>
    </p:spTree>
  </p:cSld>
  <p:clrMapOvr>
    <a:masterClrMapping/>
  </p:clrMapOvr>
  <p:transition>
    <p:pull/>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Backup slides</a:t>
            </a:r>
            <a:endParaRPr lang="en-US"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srcRect l="20824" t="28016" r="4422" b="34143"/>
          <a:stretch>
            <a:fillRect/>
          </a:stretch>
        </p:blipFill>
        <p:spPr>
          <a:xfrm>
            <a:off x="584200" y="2797433"/>
            <a:ext cx="5424487" cy="3092731"/>
          </a:xfrm>
          <a:prstGeom prst="rect">
            <a:avLst/>
          </a:prstGeom>
        </p:spPr>
      </p:pic>
      <p:pic>
        <p:nvPicPr>
          <p:cNvPr id="17" name="Picture 16"/>
          <p:cNvPicPr>
            <a:picLocks noChangeAspect="1"/>
          </p:cNvPicPr>
          <p:nvPr/>
        </p:nvPicPr>
        <p:blipFill>
          <a:blip r:embed="rId4"/>
          <a:srcRect l="61171" t="27392" r="4431" b="33466"/>
          <a:stretch>
            <a:fillRect/>
          </a:stretch>
        </p:blipFill>
        <p:spPr>
          <a:xfrm>
            <a:off x="5833516" y="2797433"/>
            <a:ext cx="2667000" cy="3168931"/>
          </a:xfrm>
          <a:prstGeom prst="rect">
            <a:avLst/>
          </a:prstGeom>
        </p:spPr>
      </p:pic>
      <p:sp>
        <p:nvSpPr>
          <p:cNvPr id="30723" name="Title 1"/>
          <p:cNvSpPr>
            <a:spLocks noGrp="1"/>
          </p:cNvSpPr>
          <p:nvPr>
            <p:ph type="title"/>
          </p:nvPr>
        </p:nvSpPr>
        <p:spPr>
          <a:xfrm>
            <a:off x="0" y="0"/>
            <a:ext cx="9067800" cy="685800"/>
          </a:xfrm>
        </p:spPr>
        <p:txBody>
          <a:bodyPr/>
          <a:lstStyle/>
          <a:p>
            <a:r>
              <a:rPr lang="en-US" sz="3600" dirty="0" smtClean="0">
                <a:solidFill>
                  <a:srgbClr val="FF0000"/>
                </a:solidFill>
                <a:latin typeface="Calibri"/>
                <a:ea typeface="Tahoma" charset="0"/>
                <a:cs typeface="Calibri"/>
              </a:rPr>
              <a:t>CLAS12</a:t>
            </a:r>
            <a:r>
              <a:rPr lang="en-US" sz="3600" dirty="0" smtClean="0">
                <a:latin typeface="Calibri"/>
                <a:ea typeface="Tahoma" charset="0"/>
                <a:cs typeface="Calibri"/>
              </a:rPr>
              <a:t> A</a:t>
            </a:r>
            <a:r>
              <a:rPr lang="en-US" sz="3600" baseline="-25000" dirty="0" smtClean="0">
                <a:latin typeface="Calibri"/>
                <a:ea typeface="Tahoma" charset="0"/>
                <a:cs typeface="Calibri"/>
              </a:rPr>
              <a:t>UU</a:t>
            </a:r>
            <a:r>
              <a:rPr lang="en-US" sz="3600" dirty="0" smtClean="0">
                <a:latin typeface="Calibri"/>
                <a:ea typeface="Tahoma" charset="0"/>
                <a:cs typeface="Calibri"/>
              </a:rPr>
              <a:t> for </a:t>
            </a:r>
            <a:r>
              <a:rPr lang="en-US" sz="3600" dirty="0" err="1" smtClean="0">
                <a:latin typeface="Calibri"/>
                <a:ea typeface="Tahoma" charset="0"/>
                <a:cs typeface="Calibri"/>
              </a:rPr>
              <a:t>pions</a:t>
            </a:r>
            <a:r>
              <a:rPr lang="en-US" sz="3600" dirty="0" smtClean="0">
                <a:latin typeface="Calibri"/>
                <a:ea typeface="Tahoma" charset="0"/>
                <a:cs typeface="Calibri"/>
              </a:rPr>
              <a:t> </a:t>
            </a:r>
            <a:r>
              <a:rPr lang="en-US" sz="3600" dirty="0" smtClean="0">
                <a:solidFill>
                  <a:srgbClr val="000090"/>
                </a:solidFill>
                <a:latin typeface="Calibri"/>
                <a:ea typeface="Tahoma" charset="0"/>
                <a:cs typeface="Calibri"/>
              </a:rPr>
              <a:t>on </a:t>
            </a:r>
            <a:r>
              <a:rPr lang="en-US" sz="3600" dirty="0" err="1" smtClean="0">
                <a:solidFill>
                  <a:srgbClr val="000090"/>
                </a:solidFill>
                <a:latin typeface="Calibri"/>
                <a:ea typeface="Tahoma" charset="0"/>
                <a:cs typeface="Calibri"/>
              </a:rPr>
              <a:t>unpolarized</a:t>
            </a:r>
            <a:r>
              <a:rPr lang="en-US" sz="3600" dirty="0" smtClean="0">
                <a:solidFill>
                  <a:srgbClr val="000090"/>
                </a:solidFill>
                <a:latin typeface="Calibri"/>
                <a:ea typeface="Tahoma" charset="0"/>
                <a:cs typeface="Calibri"/>
              </a:rPr>
              <a:t> protons</a:t>
            </a:r>
            <a:r>
              <a:rPr lang="en-US" sz="3600" dirty="0" smtClean="0">
                <a:latin typeface="Calibri"/>
                <a:ea typeface="Tahoma" charset="0"/>
                <a:cs typeface="Calibri"/>
              </a:rPr>
              <a:t>.</a:t>
            </a:r>
          </a:p>
        </p:txBody>
      </p:sp>
      <p:pic>
        <p:nvPicPr>
          <p:cNvPr id="30724" name="Picture 13" descr="muldtab1"/>
          <p:cNvPicPr>
            <a:picLocks noChangeAspect="1" noChangeArrowheads="1"/>
          </p:cNvPicPr>
          <p:nvPr/>
        </p:nvPicPr>
        <p:blipFill>
          <a:blip r:embed="rId5"/>
          <a:srcRect/>
          <a:stretch>
            <a:fillRect/>
          </a:stretch>
        </p:blipFill>
        <p:spPr bwMode="auto">
          <a:xfrm>
            <a:off x="228600" y="776288"/>
            <a:ext cx="2286000" cy="1649412"/>
          </a:xfrm>
          <a:prstGeom prst="rect">
            <a:avLst/>
          </a:prstGeom>
          <a:noFill/>
          <a:ln w="9525">
            <a:noFill/>
            <a:miter lim="800000"/>
            <a:headEnd/>
            <a:tailEnd/>
          </a:ln>
        </p:spPr>
      </p:pic>
      <p:sp>
        <p:nvSpPr>
          <p:cNvPr id="30725" name="Oval 18"/>
          <p:cNvSpPr>
            <a:spLocks noChangeArrowheads="1"/>
          </p:cNvSpPr>
          <p:nvPr/>
        </p:nvSpPr>
        <p:spPr bwMode="auto">
          <a:xfrm>
            <a:off x="1905000" y="992188"/>
            <a:ext cx="533400" cy="533400"/>
          </a:xfrm>
          <a:prstGeom prst="ellipse">
            <a:avLst/>
          </a:prstGeom>
          <a:solidFill>
            <a:srgbClr val="FFFF00">
              <a:alpha val="14117"/>
            </a:srgbClr>
          </a:solidFill>
          <a:ln w="9525">
            <a:solidFill>
              <a:srgbClr val="000090"/>
            </a:solidFill>
            <a:round/>
            <a:headEnd/>
            <a:tailEnd/>
          </a:ln>
        </p:spPr>
        <p:txBody>
          <a:bodyPr>
            <a:prstTxWarp prst="textNoShape">
              <a:avLst/>
            </a:prstTxWarp>
          </a:bodyPr>
          <a:lstStyle/>
          <a:p>
            <a:endParaRPr lang="en-US"/>
          </a:p>
        </p:txBody>
      </p:sp>
      <p:sp>
        <p:nvSpPr>
          <p:cNvPr id="30726" name="TextBox 19"/>
          <p:cNvSpPr txBox="1">
            <a:spLocks noChangeArrowheads="1"/>
          </p:cNvSpPr>
          <p:nvPr/>
        </p:nvSpPr>
        <p:spPr bwMode="auto">
          <a:xfrm>
            <a:off x="1416050" y="2425700"/>
            <a:ext cx="7084466" cy="307777"/>
          </a:xfrm>
          <a:prstGeom prst="rect">
            <a:avLst/>
          </a:prstGeom>
          <a:noFill/>
          <a:ln w="9525">
            <a:noFill/>
            <a:miter lim="800000"/>
            <a:headEnd/>
            <a:tailEnd/>
          </a:ln>
        </p:spPr>
        <p:txBody>
          <a:bodyPr wrap="square">
            <a:prstTxWarp prst="textNoShape">
              <a:avLst/>
            </a:prstTxWarp>
            <a:spAutoFit/>
          </a:bodyPr>
          <a:lstStyle/>
          <a:p>
            <a:r>
              <a:rPr lang="en-US" sz="1400" dirty="0" smtClean="0">
                <a:solidFill>
                  <a:srgbClr val="000090"/>
                </a:solidFill>
                <a:latin typeface="Tahoma" charset="0"/>
                <a:ea typeface="Tahoma" charset="0"/>
                <a:cs typeface="Tahoma" charset="0"/>
              </a:rPr>
              <a:t>Measures </a:t>
            </a:r>
            <a:r>
              <a:rPr lang="en-US" sz="1400" dirty="0">
                <a:solidFill>
                  <a:srgbClr val="000090"/>
                </a:solidFill>
                <a:latin typeface="Tahoma" charset="0"/>
                <a:ea typeface="Tahoma" charset="0"/>
                <a:cs typeface="Tahoma" charset="0"/>
              </a:rPr>
              <a:t>momentum distribution of </a:t>
            </a:r>
            <a:r>
              <a:rPr lang="en-US" sz="1400" dirty="0" smtClean="0">
                <a:solidFill>
                  <a:srgbClr val="FF0000"/>
                </a:solidFill>
                <a:latin typeface="Tahoma" charset="0"/>
                <a:ea typeface="Tahoma" charset="0"/>
                <a:cs typeface="Tahoma" charset="0"/>
              </a:rPr>
              <a:t>transverse </a:t>
            </a:r>
            <a:r>
              <a:rPr lang="en-US" sz="1400" dirty="0" smtClean="0">
                <a:solidFill>
                  <a:srgbClr val="000090"/>
                </a:solidFill>
                <a:latin typeface="Tahoma" charset="0"/>
                <a:ea typeface="Tahoma" charset="0"/>
                <a:cs typeface="Tahoma" charset="0"/>
              </a:rPr>
              <a:t>polarized </a:t>
            </a:r>
            <a:r>
              <a:rPr lang="en-US" sz="1400" dirty="0" smtClean="0">
                <a:solidFill>
                  <a:srgbClr val="000090"/>
                </a:solidFill>
                <a:latin typeface="Tahoma" charset="0"/>
                <a:ea typeface="Tahoma" charset="0"/>
                <a:cs typeface="Tahoma" charset="0"/>
              </a:rPr>
              <a:t>quarks in </a:t>
            </a:r>
            <a:r>
              <a:rPr lang="en-US" sz="1400" dirty="0" err="1" smtClean="0">
                <a:solidFill>
                  <a:srgbClr val="000090"/>
                </a:solidFill>
                <a:latin typeface="Tahoma" charset="0"/>
                <a:ea typeface="Tahoma" charset="0"/>
                <a:cs typeface="Tahoma" charset="0"/>
              </a:rPr>
              <a:t>unpol</a:t>
            </a:r>
            <a:r>
              <a:rPr lang="en-US" sz="1400" dirty="0" err="1" smtClean="0">
                <a:solidFill>
                  <a:srgbClr val="000090"/>
                </a:solidFill>
                <a:latin typeface="Tahoma" charset="0"/>
                <a:ea typeface="Tahoma" charset="0"/>
                <a:cs typeface="Tahoma" charset="0"/>
              </a:rPr>
              <a:t>arized</a:t>
            </a:r>
            <a:r>
              <a:rPr lang="en-US" sz="1400" dirty="0" smtClean="0">
                <a:solidFill>
                  <a:srgbClr val="000090"/>
                </a:solidFill>
                <a:latin typeface="Tahoma" charset="0"/>
                <a:ea typeface="Tahoma" charset="0"/>
                <a:cs typeface="Tahoma" charset="0"/>
              </a:rPr>
              <a:t> </a:t>
            </a:r>
            <a:r>
              <a:rPr lang="en-US" sz="1400" dirty="0" smtClean="0">
                <a:solidFill>
                  <a:srgbClr val="000090"/>
                </a:solidFill>
                <a:latin typeface="Tahoma" charset="0"/>
                <a:ea typeface="Tahoma" charset="0"/>
                <a:cs typeface="Tahoma" charset="0"/>
              </a:rPr>
              <a:t>nucleon</a:t>
            </a:r>
            <a:endParaRPr lang="en-US" sz="1400" dirty="0">
              <a:solidFill>
                <a:srgbClr val="000090"/>
              </a:solidFill>
              <a:latin typeface="Tahoma" charset="0"/>
              <a:ea typeface="Tahoma" charset="0"/>
              <a:cs typeface="Tahoma" charset="0"/>
            </a:endParaRPr>
          </a:p>
        </p:txBody>
      </p:sp>
      <p:sp>
        <p:nvSpPr>
          <p:cNvPr id="30730" name="TextBox 11"/>
          <p:cNvSpPr txBox="1">
            <a:spLocks noChangeArrowheads="1"/>
          </p:cNvSpPr>
          <p:nvPr/>
        </p:nvSpPr>
        <p:spPr bwMode="auto">
          <a:xfrm>
            <a:off x="3092450" y="2757388"/>
            <a:ext cx="1223412" cy="307777"/>
          </a:xfrm>
          <a:prstGeom prst="rect">
            <a:avLst/>
          </a:prstGeom>
          <a:solidFill>
            <a:schemeClr val="bg1"/>
          </a:solidFill>
          <a:ln w="9525">
            <a:solidFill>
              <a:schemeClr val="tx1"/>
            </a:solidFill>
            <a:miter lim="800000"/>
            <a:headEnd/>
            <a:tailEnd/>
          </a:ln>
        </p:spPr>
        <p:txBody>
          <a:bodyPr wrap="none">
            <a:prstTxWarp prst="textNoShape">
              <a:avLst/>
            </a:prstTxWarp>
            <a:spAutoFit/>
          </a:bodyPr>
          <a:lstStyle/>
          <a:p>
            <a:r>
              <a:rPr lang="en-US" sz="1400" dirty="0">
                <a:solidFill>
                  <a:srgbClr val="161616"/>
                </a:solidFill>
                <a:latin typeface="Calibri"/>
                <a:cs typeface="Calibri"/>
              </a:rPr>
              <a:t>4 &lt;Q</a:t>
            </a:r>
            <a:r>
              <a:rPr lang="en-US" sz="1400" baseline="30000" dirty="0">
                <a:solidFill>
                  <a:srgbClr val="161616"/>
                </a:solidFill>
                <a:latin typeface="Calibri"/>
                <a:cs typeface="Calibri"/>
              </a:rPr>
              <a:t>2</a:t>
            </a:r>
            <a:r>
              <a:rPr lang="en-US" sz="1400" dirty="0">
                <a:solidFill>
                  <a:srgbClr val="161616"/>
                </a:solidFill>
                <a:latin typeface="Calibri"/>
                <a:cs typeface="Calibri"/>
              </a:rPr>
              <a:t>&lt; 5 GeV</a:t>
            </a:r>
            <a:r>
              <a:rPr lang="en-US" sz="1400" baseline="30000" dirty="0">
                <a:solidFill>
                  <a:srgbClr val="161616"/>
                </a:solidFill>
                <a:latin typeface="Calibri"/>
                <a:cs typeface="Calibri"/>
              </a:rPr>
              <a:t>2</a:t>
            </a:r>
          </a:p>
        </p:txBody>
      </p:sp>
      <p:sp>
        <p:nvSpPr>
          <p:cNvPr id="30731" name="Text Box 5"/>
          <p:cNvSpPr txBox="1">
            <a:spLocks noChangeArrowheads="1"/>
          </p:cNvSpPr>
          <p:nvPr/>
        </p:nvSpPr>
        <p:spPr bwMode="auto">
          <a:xfrm>
            <a:off x="698500" y="5926729"/>
            <a:ext cx="8229600" cy="307975"/>
          </a:xfrm>
          <a:prstGeom prst="rect">
            <a:avLst/>
          </a:prstGeom>
          <a:solidFill>
            <a:srgbClr val="CCFFCC"/>
          </a:solidFill>
          <a:ln w="9525">
            <a:solidFill>
              <a:srgbClr val="000000"/>
            </a:solidFill>
            <a:miter lim="800000"/>
            <a:headEnd/>
            <a:tailEnd/>
          </a:ln>
        </p:spPr>
        <p:txBody>
          <a:bodyPr>
            <a:prstTxWarp prst="textNoShape">
              <a:avLst/>
            </a:prstTxWarp>
            <a:spAutoFit/>
          </a:bodyPr>
          <a:lstStyle/>
          <a:p>
            <a:r>
              <a:rPr lang="en-US" sz="1400">
                <a:solidFill>
                  <a:srgbClr val="000000"/>
                </a:solidFill>
                <a:latin typeface="Tahoma" charset="0"/>
                <a:ea typeface="Tahoma" charset="0"/>
                <a:cs typeface="Tahoma" charset="0"/>
              </a:rPr>
              <a:t>Wide x and P</a:t>
            </a:r>
            <a:r>
              <a:rPr lang="en-US" sz="1400" baseline="-25000">
                <a:solidFill>
                  <a:srgbClr val="000000"/>
                </a:solidFill>
                <a:latin typeface="Tahoma" charset="0"/>
                <a:ea typeface="Tahoma" charset="0"/>
                <a:cs typeface="Tahoma" charset="0"/>
              </a:rPr>
              <a:t>T</a:t>
            </a:r>
            <a:r>
              <a:rPr lang="en-US" sz="1400">
                <a:solidFill>
                  <a:srgbClr val="000000"/>
                </a:solidFill>
                <a:latin typeface="Tahoma" charset="0"/>
                <a:ea typeface="Tahoma" charset="0"/>
                <a:cs typeface="Tahoma" charset="0"/>
              </a:rPr>
              <a:t> range needed to map out phase space in longitudinal and transverse quark momentum</a:t>
            </a:r>
          </a:p>
        </p:txBody>
      </p:sp>
      <p:sp>
        <p:nvSpPr>
          <p:cNvPr id="15" name="Rectangle 9"/>
          <p:cNvSpPr>
            <a:spLocks noChangeAspect="1" noChangeArrowheads="1"/>
          </p:cNvSpPr>
          <p:nvPr/>
        </p:nvSpPr>
        <p:spPr bwMode="auto">
          <a:xfrm>
            <a:off x="228600" y="1118395"/>
            <a:ext cx="382587" cy="382586"/>
          </a:xfrm>
          <a:prstGeom prst="rect">
            <a:avLst/>
          </a:prstGeom>
          <a:solidFill>
            <a:srgbClr val="FF0000">
              <a:alpha val="27058"/>
            </a:srgbClr>
          </a:solidFill>
          <a:ln w="9525">
            <a:noFill/>
            <a:miter lim="800000"/>
            <a:headEnd/>
            <a:tailEnd/>
          </a:ln>
        </p:spPr>
        <p:txBody>
          <a:bodyPr anchor="ctr">
            <a:prstTxWarp prst="textNoShape">
              <a:avLst/>
            </a:prstTxWarp>
            <a:spAutoFit/>
          </a:bodyPr>
          <a:lstStyle/>
          <a:p>
            <a:endParaRPr lang="en-US"/>
          </a:p>
        </p:txBody>
      </p:sp>
      <p:pic>
        <p:nvPicPr>
          <p:cNvPr id="14" name="Picture 13"/>
          <p:cNvPicPr>
            <a:picLocks noChangeAspect="1"/>
          </p:cNvPicPr>
          <p:nvPr/>
        </p:nvPicPr>
        <p:blipFill>
          <a:blip r:embed="rId6"/>
          <a:stretch>
            <a:fillRect/>
          </a:stretch>
        </p:blipFill>
        <p:spPr>
          <a:xfrm>
            <a:off x="3092450" y="758007"/>
            <a:ext cx="5568950" cy="1629710"/>
          </a:xfrm>
          <a:prstGeom prst="rect">
            <a:avLst/>
          </a:prstGeom>
        </p:spPr>
      </p:pic>
      <p:sp>
        <p:nvSpPr>
          <p:cNvPr id="19" name="Oval 18"/>
          <p:cNvSpPr>
            <a:spLocks noChangeArrowheads="1"/>
          </p:cNvSpPr>
          <p:nvPr/>
        </p:nvSpPr>
        <p:spPr bwMode="auto">
          <a:xfrm>
            <a:off x="4553769" y="1805344"/>
            <a:ext cx="533400" cy="533400"/>
          </a:xfrm>
          <a:prstGeom prst="ellipse">
            <a:avLst/>
          </a:prstGeom>
          <a:solidFill>
            <a:srgbClr val="FFFF00">
              <a:alpha val="14117"/>
            </a:srgbClr>
          </a:solidFill>
          <a:ln w="9525">
            <a:solidFill>
              <a:srgbClr val="000090"/>
            </a:solidFill>
            <a:round/>
            <a:headEnd/>
            <a:tailEnd/>
          </a:ln>
        </p:spPr>
        <p:txBody>
          <a:bodyPr>
            <a:prstTxWarp prst="textNoShape">
              <a:avLst/>
            </a:prstTxWarp>
          </a:bodyPr>
          <a:lstStyle/>
          <a:p>
            <a:endParaRPr lang="en-US"/>
          </a:p>
        </p:txBody>
      </p:sp>
      <p:sp>
        <p:nvSpPr>
          <p:cNvPr id="16" name="Rectangle 9"/>
          <p:cNvSpPr>
            <a:spLocks noChangeAspect="1" noChangeArrowheads="1"/>
          </p:cNvSpPr>
          <p:nvPr/>
        </p:nvSpPr>
        <p:spPr bwMode="auto">
          <a:xfrm>
            <a:off x="1905000" y="815459"/>
            <a:ext cx="533400" cy="227529"/>
          </a:xfrm>
          <a:prstGeom prst="rect">
            <a:avLst/>
          </a:prstGeom>
          <a:solidFill>
            <a:srgbClr val="0000FF">
              <a:alpha val="27058"/>
            </a:srgbClr>
          </a:solidFill>
          <a:ln w="9525">
            <a:noFill/>
            <a:miter lim="800000"/>
            <a:headEnd/>
            <a:tailEnd/>
          </a:ln>
        </p:spPr>
        <p:txBody>
          <a:bodyPr wrap="square" anchor="ctr">
            <a:prstTxWarp prst="textNoShape">
              <a:avLst/>
            </a:prstTxWarp>
            <a:spAutoFit/>
          </a:bodyPr>
          <a:lstStyle/>
          <a:p>
            <a:endParaRPr lang="en-US"/>
          </a:p>
        </p:txBody>
      </p:sp>
      <p:sp>
        <p:nvSpPr>
          <p:cNvPr id="12" name="TextBox 11"/>
          <p:cNvSpPr txBox="1"/>
          <p:nvPr/>
        </p:nvSpPr>
        <p:spPr>
          <a:xfrm>
            <a:off x="6054795" y="758007"/>
            <a:ext cx="1109611" cy="307777"/>
          </a:xfrm>
          <a:prstGeom prst="rect">
            <a:avLst/>
          </a:prstGeom>
          <a:solidFill>
            <a:srgbClr val="FFFFFF"/>
          </a:solidFill>
          <a:ln>
            <a:solidFill>
              <a:srgbClr val="000000"/>
            </a:solidFill>
          </a:ln>
        </p:spPr>
        <p:txBody>
          <a:bodyPr wrap="none" rtlCol="0">
            <a:spAutoFit/>
          </a:bodyPr>
          <a:lstStyle/>
          <a:p>
            <a:r>
              <a:rPr lang="en-US" sz="1400" dirty="0" smtClean="0"/>
              <a:t>E12-06-112</a:t>
            </a:r>
            <a:endParaRPr lang="en-US" sz="1400" dirty="0"/>
          </a:p>
        </p:txBody>
      </p:sp>
      <p:sp>
        <p:nvSpPr>
          <p:cNvPr id="20" name="TextBox 19"/>
          <p:cNvSpPr txBox="1"/>
          <p:nvPr/>
        </p:nvSpPr>
        <p:spPr>
          <a:xfrm>
            <a:off x="7815206" y="3434834"/>
            <a:ext cx="1057388" cy="369332"/>
          </a:xfrm>
          <a:prstGeom prst="rect">
            <a:avLst/>
          </a:prstGeom>
          <a:solidFill>
            <a:srgbClr val="CCFFCC"/>
          </a:solidFill>
        </p:spPr>
        <p:txBody>
          <a:bodyPr wrap="none" rtlCol="0">
            <a:spAutoFit/>
          </a:bodyPr>
          <a:lstStyle/>
          <a:p>
            <a:r>
              <a:rPr lang="en-US" dirty="0" smtClean="0"/>
              <a:t>E12-???</a:t>
            </a:r>
            <a:endParaRPr lang="en-US" dirty="0"/>
          </a:p>
        </p:txBody>
      </p:sp>
    </p:spTree>
  </p:cSld>
  <p:clrMapOvr>
    <a:masterClrMapping/>
  </p:clrMapOvr>
  <p:transition spd="med">
    <p:wip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43467"/>
          </a:xfrm>
        </p:spPr>
        <p:txBody>
          <a:bodyPr/>
          <a:lstStyle/>
          <a:p>
            <a:pPr>
              <a:defRPr/>
            </a:pPr>
            <a:r>
              <a:rPr lang="en-US" dirty="0" smtClean="0">
                <a:solidFill>
                  <a:srgbClr val="000090"/>
                </a:solidFill>
                <a:ea typeface="ＭＳ Ｐゴシック" charset="-128"/>
                <a:cs typeface="ＭＳ Ｐゴシック" charset="-128"/>
              </a:rPr>
              <a:t> </a:t>
            </a:r>
            <a:r>
              <a:rPr lang="en-US" dirty="0" smtClean="0">
                <a:solidFill>
                  <a:srgbClr val="FF0000"/>
                </a:solidFill>
                <a:ea typeface="ＭＳ Ｐゴシック" charset="-128"/>
                <a:cs typeface="ＭＳ Ｐゴシック" charset="-128"/>
              </a:rPr>
              <a:t>CLAS12</a:t>
            </a:r>
            <a:r>
              <a:rPr lang="en-US" dirty="0" smtClean="0">
                <a:solidFill>
                  <a:srgbClr val="000090"/>
                </a:solidFill>
                <a:ea typeface="ＭＳ Ｐゴシック" charset="-128"/>
                <a:cs typeface="ＭＳ Ｐゴシック" charset="-128"/>
              </a:rPr>
              <a:t> A</a:t>
            </a:r>
            <a:r>
              <a:rPr lang="en-US" baseline="-25000" dirty="0" smtClean="0">
                <a:solidFill>
                  <a:srgbClr val="000090"/>
                </a:solidFill>
                <a:ea typeface="ＭＳ Ｐゴシック" charset="-128"/>
                <a:cs typeface="ＭＳ Ｐゴシック" charset="-128"/>
              </a:rPr>
              <a:t>UL </a:t>
            </a:r>
            <a:r>
              <a:rPr lang="en-US" dirty="0" smtClean="0">
                <a:solidFill>
                  <a:srgbClr val="000090"/>
                </a:solidFill>
                <a:ea typeface="ＭＳ Ｐゴシック" charset="-128"/>
                <a:cs typeface="ＭＳ Ｐゴシック" charset="-128"/>
              </a:rPr>
              <a:t>on </a:t>
            </a:r>
            <a:r>
              <a:rPr lang="en-US" dirty="0" smtClean="0">
                <a:solidFill>
                  <a:srgbClr val="FF0000"/>
                </a:solidFill>
                <a:ea typeface="ＭＳ Ｐゴシック" charset="-128"/>
                <a:cs typeface="ＭＳ Ｐゴシック" charset="-128"/>
              </a:rPr>
              <a:t>longitudinally polarized </a:t>
            </a:r>
            <a:r>
              <a:rPr lang="en-US" dirty="0" smtClean="0">
                <a:solidFill>
                  <a:srgbClr val="000090"/>
                </a:solidFill>
                <a:ea typeface="ＭＳ Ｐゴシック" charset="-128"/>
                <a:cs typeface="ＭＳ Ｐゴシック" charset="-128"/>
              </a:rPr>
              <a:t>target </a:t>
            </a:r>
          </a:p>
        </p:txBody>
      </p:sp>
      <p:pic>
        <p:nvPicPr>
          <p:cNvPr id="72707" name="Picture 16"/>
          <p:cNvPicPr>
            <a:picLocks noChangeAspect="1" noChangeArrowheads="1"/>
          </p:cNvPicPr>
          <p:nvPr/>
        </p:nvPicPr>
        <p:blipFill>
          <a:blip r:embed="rId3"/>
          <a:srcRect/>
          <a:stretch>
            <a:fillRect/>
          </a:stretch>
        </p:blipFill>
        <p:spPr bwMode="auto">
          <a:xfrm>
            <a:off x="609552" y="2523073"/>
            <a:ext cx="6172200" cy="3121025"/>
          </a:xfrm>
          <a:prstGeom prst="rect">
            <a:avLst/>
          </a:prstGeom>
          <a:noFill/>
          <a:ln w="9525">
            <a:noFill/>
            <a:miter lim="800000"/>
            <a:headEnd/>
            <a:tailEnd/>
          </a:ln>
        </p:spPr>
      </p:pic>
      <p:pic>
        <p:nvPicPr>
          <p:cNvPr id="72708" name="Picture 6" descr="muldtab1"/>
          <p:cNvPicPr>
            <a:picLocks noChangeAspect="1" noChangeArrowheads="1"/>
          </p:cNvPicPr>
          <p:nvPr/>
        </p:nvPicPr>
        <p:blipFill>
          <a:blip r:embed="rId4"/>
          <a:srcRect/>
          <a:stretch>
            <a:fillRect/>
          </a:stretch>
        </p:blipFill>
        <p:spPr bwMode="auto">
          <a:xfrm>
            <a:off x="262462" y="871590"/>
            <a:ext cx="2030413" cy="1219200"/>
          </a:xfrm>
          <a:prstGeom prst="rect">
            <a:avLst/>
          </a:prstGeom>
          <a:noFill/>
          <a:ln w="9525">
            <a:noFill/>
            <a:miter lim="800000"/>
            <a:headEnd/>
            <a:tailEnd/>
          </a:ln>
        </p:spPr>
      </p:pic>
      <p:sp>
        <p:nvSpPr>
          <p:cNvPr id="72709" name="Rectangle 17"/>
          <p:cNvSpPr>
            <a:spLocks noChangeArrowheads="1"/>
          </p:cNvSpPr>
          <p:nvPr/>
        </p:nvSpPr>
        <p:spPr bwMode="auto">
          <a:xfrm>
            <a:off x="3042175" y="938860"/>
            <a:ext cx="5035025" cy="923330"/>
          </a:xfrm>
          <a:prstGeom prst="rect">
            <a:avLst/>
          </a:prstGeom>
          <a:noFill/>
          <a:ln w="9525">
            <a:solidFill>
              <a:srgbClr val="FF0000"/>
            </a:solidFill>
            <a:miter lim="800000"/>
            <a:headEnd/>
            <a:tailEnd/>
          </a:ln>
        </p:spPr>
        <p:txBody>
          <a:bodyPr wrap="square">
            <a:prstTxWarp prst="textNoShape">
              <a:avLst/>
            </a:prstTxWarp>
            <a:spAutoFit/>
          </a:bodyPr>
          <a:lstStyle/>
          <a:p>
            <a:r>
              <a:rPr lang="nb-NO" dirty="0" smtClean="0">
                <a:latin typeface="Calibri"/>
                <a:ea typeface="Arial" charset="0"/>
                <a:cs typeface="Calibri"/>
              </a:rPr>
              <a:t>The </a:t>
            </a:r>
            <a:r>
              <a:rPr lang="nb-NO" dirty="0" err="1" smtClean="0">
                <a:latin typeface="Calibri"/>
                <a:ea typeface="Arial" charset="0"/>
                <a:cs typeface="Calibri"/>
              </a:rPr>
              <a:t>Kotzinian</a:t>
            </a:r>
            <a:r>
              <a:rPr lang="nb-NO" dirty="0" err="1">
                <a:latin typeface="Calibri"/>
                <a:ea typeface="Arial" charset="0"/>
                <a:cs typeface="Calibri"/>
              </a:rPr>
              <a:t>-Mulders</a:t>
            </a:r>
            <a:r>
              <a:rPr lang="nb-NO" dirty="0">
                <a:latin typeface="Calibri"/>
                <a:ea typeface="Arial" charset="0"/>
                <a:cs typeface="Calibri"/>
              </a:rPr>
              <a:t> </a:t>
            </a:r>
            <a:r>
              <a:rPr lang="nb-NO" dirty="0" err="1" smtClean="0">
                <a:latin typeface="Calibri"/>
                <a:ea typeface="Arial" charset="0"/>
                <a:cs typeface="Calibri"/>
              </a:rPr>
              <a:t>function</a:t>
            </a:r>
            <a:r>
              <a:rPr lang="nb-NO" dirty="0" smtClean="0">
                <a:latin typeface="Calibri"/>
                <a:ea typeface="Arial" charset="0"/>
                <a:cs typeface="Calibri"/>
              </a:rPr>
              <a:t> </a:t>
            </a:r>
            <a:r>
              <a:rPr lang="nb-NO" dirty="0" err="1" smtClean="0">
                <a:latin typeface="Calibri"/>
                <a:ea typeface="Arial" charset="0"/>
                <a:cs typeface="Calibri"/>
              </a:rPr>
              <a:t>measures</a:t>
            </a:r>
            <a:r>
              <a:rPr lang="nb-NO" dirty="0" smtClean="0">
                <a:latin typeface="Calibri"/>
                <a:ea typeface="Arial" charset="0"/>
                <a:cs typeface="Calibri"/>
              </a:rPr>
              <a:t> </a:t>
            </a:r>
            <a:r>
              <a:rPr lang="nb-NO" dirty="0" err="1">
                <a:latin typeface="Calibri"/>
                <a:ea typeface="Arial" charset="0"/>
                <a:cs typeface="Calibri"/>
              </a:rPr>
              <a:t>the</a:t>
            </a:r>
            <a:r>
              <a:rPr lang="nb-NO" dirty="0">
                <a:latin typeface="Calibri"/>
                <a:ea typeface="Arial" charset="0"/>
                <a:cs typeface="Calibri"/>
              </a:rPr>
              <a:t> </a:t>
            </a:r>
            <a:r>
              <a:rPr lang="nb-NO" dirty="0" err="1">
                <a:latin typeface="Calibri"/>
                <a:ea typeface="Arial" charset="0"/>
                <a:cs typeface="Calibri"/>
              </a:rPr>
              <a:t>momentum</a:t>
            </a:r>
            <a:r>
              <a:rPr lang="nb-NO" dirty="0">
                <a:latin typeface="Calibri"/>
                <a:ea typeface="Arial" charset="0"/>
                <a:cs typeface="Calibri"/>
              </a:rPr>
              <a:t> </a:t>
            </a:r>
            <a:r>
              <a:rPr lang="nb-NO" dirty="0" err="1">
                <a:latin typeface="Calibri"/>
                <a:ea typeface="Arial" charset="0"/>
                <a:cs typeface="Calibri"/>
              </a:rPr>
              <a:t>distribution</a:t>
            </a:r>
            <a:r>
              <a:rPr lang="nb-NO" dirty="0">
                <a:latin typeface="Calibri"/>
                <a:ea typeface="Arial" charset="0"/>
                <a:cs typeface="Calibri"/>
              </a:rPr>
              <a:t> </a:t>
            </a:r>
            <a:r>
              <a:rPr lang="nb-NO" dirty="0" err="1">
                <a:latin typeface="Calibri"/>
                <a:ea typeface="Arial" charset="0"/>
                <a:cs typeface="Calibri"/>
              </a:rPr>
              <a:t>of</a:t>
            </a:r>
            <a:r>
              <a:rPr lang="nb-NO" dirty="0">
                <a:latin typeface="Calibri"/>
                <a:ea typeface="Arial" charset="0"/>
                <a:cs typeface="Calibri"/>
              </a:rPr>
              <a:t>  </a:t>
            </a:r>
            <a:r>
              <a:rPr lang="nb-NO" dirty="0" err="1" smtClean="0">
                <a:latin typeface="Calibri"/>
                <a:ea typeface="Arial" charset="0"/>
                <a:cs typeface="Calibri"/>
              </a:rPr>
              <a:t>transversely</a:t>
            </a:r>
            <a:r>
              <a:rPr lang="nb-NO" dirty="0" smtClean="0">
                <a:latin typeface="Calibri"/>
                <a:ea typeface="Arial" charset="0"/>
                <a:cs typeface="Calibri"/>
              </a:rPr>
              <a:t> </a:t>
            </a:r>
            <a:r>
              <a:rPr lang="nb-NO" dirty="0" err="1">
                <a:latin typeface="Calibri"/>
                <a:ea typeface="Arial" charset="0"/>
                <a:cs typeface="Calibri"/>
              </a:rPr>
              <a:t>polarized</a:t>
            </a:r>
            <a:r>
              <a:rPr lang="nb-NO" dirty="0">
                <a:latin typeface="Calibri"/>
                <a:ea typeface="Arial" charset="0"/>
                <a:cs typeface="Calibri"/>
              </a:rPr>
              <a:t> </a:t>
            </a:r>
            <a:r>
              <a:rPr lang="nb-NO" dirty="0" err="1">
                <a:latin typeface="Calibri"/>
                <a:ea typeface="Arial" charset="0"/>
                <a:cs typeface="Calibri"/>
              </a:rPr>
              <a:t>quarks</a:t>
            </a:r>
            <a:r>
              <a:rPr lang="nb-NO" dirty="0">
                <a:latin typeface="Calibri"/>
                <a:ea typeface="Arial" charset="0"/>
                <a:cs typeface="Calibri"/>
              </a:rPr>
              <a:t> </a:t>
            </a:r>
            <a:r>
              <a:rPr lang="nb-NO" dirty="0" smtClean="0">
                <a:latin typeface="Calibri"/>
                <a:ea typeface="Arial" charset="0"/>
                <a:cs typeface="Calibri"/>
              </a:rPr>
              <a:t>in a </a:t>
            </a:r>
            <a:r>
              <a:rPr lang="nb-NO" dirty="0" err="1">
                <a:latin typeface="Calibri"/>
                <a:ea typeface="Arial" charset="0"/>
                <a:cs typeface="Calibri"/>
              </a:rPr>
              <a:t>longitudinally</a:t>
            </a:r>
            <a:r>
              <a:rPr lang="nb-NO" dirty="0">
                <a:latin typeface="Calibri"/>
                <a:ea typeface="Arial" charset="0"/>
                <a:cs typeface="Calibri"/>
              </a:rPr>
              <a:t> </a:t>
            </a:r>
            <a:r>
              <a:rPr lang="nb-NO" dirty="0" err="1">
                <a:latin typeface="Calibri"/>
                <a:ea typeface="Arial" charset="0"/>
                <a:cs typeface="Calibri"/>
              </a:rPr>
              <a:t>polarized</a:t>
            </a:r>
            <a:r>
              <a:rPr lang="nb-NO" dirty="0">
                <a:latin typeface="Calibri"/>
                <a:ea typeface="Arial" charset="0"/>
                <a:cs typeface="Calibri"/>
              </a:rPr>
              <a:t> </a:t>
            </a:r>
            <a:r>
              <a:rPr lang="nb-NO" dirty="0" err="1">
                <a:latin typeface="Calibri"/>
                <a:ea typeface="Arial" charset="0"/>
                <a:cs typeface="Calibri"/>
              </a:rPr>
              <a:t>nucleon</a:t>
            </a:r>
            <a:r>
              <a:rPr lang="nb-NO" dirty="0">
                <a:latin typeface="Calibri"/>
                <a:ea typeface="Arial" charset="0"/>
                <a:cs typeface="Calibri"/>
              </a:rPr>
              <a:t>.</a:t>
            </a:r>
            <a:endParaRPr lang="en-US" dirty="0">
              <a:latin typeface="Calibri"/>
              <a:ea typeface="Arial" charset="0"/>
              <a:cs typeface="Calibri"/>
            </a:endParaRPr>
          </a:p>
        </p:txBody>
      </p:sp>
      <p:sp>
        <p:nvSpPr>
          <p:cNvPr id="72712" name="TextBox 15"/>
          <p:cNvSpPr txBox="1">
            <a:spLocks noChangeArrowheads="1"/>
          </p:cNvSpPr>
          <p:nvPr/>
        </p:nvSpPr>
        <p:spPr bwMode="auto">
          <a:xfrm>
            <a:off x="1557867" y="5601764"/>
            <a:ext cx="6722533" cy="584776"/>
          </a:xfrm>
          <a:prstGeom prst="rect">
            <a:avLst/>
          </a:prstGeom>
          <a:noFill/>
          <a:ln w="9525">
            <a:noFill/>
            <a:miter lim="800000"/>
            <a:headEnd/>
            <a:tailEnd/>
          </a:ln>
        </p:spPr>
        <p:txBody>
          <a:bodyPr wrap="square">
            <a:prstTxWarp prst="textNoShape">
              <a:avLst/>
            </a:prstTxWarp>
            <a:spAutoFit/>
          </a:bodyPr>
          <a:lstStyle/>
          <a:p>
            <a:pPr>
              <a:buClr>
                <a:schemeClr val="tx1"/>
              </a:buClr>
              <a:buFont typeface="Wingdings" charset="2"/>
              <a:buChar char="§"/>
            </a:pPr>
            <a:r>
              <a:rPr lang="en-US" sz="1600" dirty="0" smtClean="0">
                <a:solidFill>
                  <a:srgbClr val="000090"/>
                </a:solidFill>
                <a:latin typeface="Arial" charset="0"/>
              </a:rPr>
              <a:t> Only </a:t>
            </a:r>
            <a:r>
              <a:rPr lang="en-US" sz="1600" dirty="0">
                <a:solidFill>
                  <a:srgbClr val="000090"/>
                </a:solidFill>
                <a:latin typeface="Arial" charset="0"/>
              </a:rPr>
              <a:t>leading twist </a:t>
            </a:r>
            <a:r>
              <a:rPr lang="en-US" sz="1600" dirty="0" err="1">
                <a:solidFill>
                  <a:srgbClr val="000090"/>
                </a:solidFill>
                <a:latin typeface="Arial" charset="0"/>
              </a:rPr>
              <a:t>azimuthal</a:t>
            </a:r>
            <a:r>
              <a:rPr lang="en-US" sz="1600" dirty="0">
                <a:solidFill>
                  <a:srgbClr val="000090"/>
                </a:solidFill>
                <a:latin typeface="Arial" charset="0"/>
              </a:rPr>
              <a:t> moment for longitudinally polarized target</a:t>
            </a:r>
            <a:r>
              <a:rPr lang="en-US" sz="1600" dirty="0" smtClean="0">
                <a:solidFill>
                  <a:srgbClr val="000090"/>
                </a:solidFill>
                <a:latin typeface="Arial" charset="0"/>
              </a:rPr>
              <a:t>. The</a:t>
            </a:r>
            <a:r>
              <a:rPr lang="en-US" sz="1600" dirty="0" smtClean="0">
                <a:solidFill>
                  <a:srgbClr val="FF0000"/>
                </a:solidFill>
                <a:latin typeface="Arial" charset="0"/>
              </a:rPr>
              <a:t> sin2</a:t>
            </a:r>
            <a:r>
              <a:rPr lang="en-US" sz="1600" dirty="0" smtClean="0">
                <a:solidFill>
                  <a:srgbClr val="FF0000"/>
                </a:solidFill>
                <a:latin typeface="Symbol" charset="2"/>
              </a:rPr>
              <a:t>f </a:t>
            </a:r>
            <a:r>
              <a:rPr lang="en-US" sz="1600" dirty="0" smtClean="0">
                <a:solidFill>
                  <a:srgbClr val="000090"/>
                </a:solidFill>
                <a:latin typeface="Arial" charset="0"/>
              </a:rPr>
              <a:t>moment is sensitive to spin-orbit correlations.</a:t>
            </a:r>
            <a:endParaRPr lang="en-US" sz="1600" dirty="0">
              <a:solidFill>
                <a:srgbClr val="000090"/>
              </a:solidFill>
              <a:latin typeface="Arial" charset="0"/>
            </a:endParaRPr>
          </a:p>
        </p:txBody>
      </p:sp>
      <p:sp>
        <p:nvSpPr>
          <p:cNvPr id="72713" name="Oval 10"/>
          <p:cNvSpPr>
            <a:spLocks noChangeArrowheads="1"/>
          </p:cNvSpPr>
          <p:nvPr/>
        </p:nvSpPr>
        <p:spPr bwMode="auto">
          <a:xfrm>
            <a:off x="1710262" y="1328790"/>
            <a:ext cx="533400" cy="533400"/>
          </a:xfrm>
          <a:prstGeom prst="ellipse">
            <a:avLst/>
          </a:prstGeom>
          <a:solidFill>
            <a:srgbClr val="FFFF00">
              <a:alpha val="14117"/>
            </a:srgbClr>
          </a:solidFill>
          <a:ln w="9525">
            <a:solidFill>
              <a:srgbClr val="000090"/>
            </a:solidFill>
            <a:round/>
            <a:headEnd/>
            <a:tailEnd/>
          </a:ln>
        </p:spPr>
        <p:txBody>
          <a:bodyPr>
            <a:prstTxWarp prst="textNoShape">
              <a:avLst/>
            </a:prstTxWarp>
          </a:bodyPr>
          <a:lstStyle/>
          <a:p>
            <a:endParaRPr lang="en-US"/>
          </a:p>
        </p:txBody>
      </p:sp>
      <p:pic>
        <p:nvPicPr>
          <p:cNvPr id="13" name="Picture 19"/>
          <p:cNvPicPr>
            <a:picLocks noChangeAspect="1"/>
          </p:cNvPicPr>
          <p:nvPr/>
        </p:nvPicPr>
        <p:blipFill>
          <a:blip r:embed="rId5"/>
          <a:srcRect/>
          <a:stretch>
            <a:fillRect/>
          </a:stretch>
        </p:blipFill>
        <p:spPr bwMode="auto">
          <a:xfrm>
            <a:off x="7162800" y="3200448"/>
            <a:ext cx="914400" cy="990600"/>
          </a:xfrm>
          <a:prstGeom prst="rect">
            <a:avLst/>
          </a:prstGeom>
          <a:noFill/>
          <a:ln w="9525">
            <a:noFill/>
            <a:miter lim="800000"/>
            <a:headEnd/>
            <a:tailEnd/>
          </a:ln>
        </p:spPr>
      </p:pic>
      <p:cxnSp>
        <p:nvCxnSpPr>
          <p:cNvPr id="15" name="Straight Arrow Connector 21"/>
          <p:cNvCxnSpPr>
            <a:cxnSpLocks noChangeShapeType="1"/>
          </p:cNvCxnSpPr>
          <p:nvPr/>
        </p:nvCxnSpPr>
        <p:spPr bwMode="auto">
          <a:xfrm rot="10800000">
            <a:off x="7467600" y="3048048"/>
            <a:ext cx="609600" cy="1588"/>
          </a:xfrm>
          <a:prstGeom prst="straightConnector1">
            <a:avLst/>
          </a:prstGeom>
          <a:noFill/>
          <a:ln w="28575">
            <a:solidFill>
              <a:srgbClr val="0000FF"/>
            </a:solidFill>
            <a:round/>
            <a:headEnd/>
            <a:tailEnd type="arrow" w="med" len="med"/>
          </a:ln>
        </p:spPr>
      </p:cxnSp>
      <p:cxnSp>
        <p:nvCxnSpPr>
          <p:cNvPr id="16" name="Straight Arrow Connector 22"/>
          <p:cNvCxnSpPr>
            <a:cxnSpLocks noChangeShapeType="1"/>
          </p:cNvCxnSpPr>
          <p:nvPr/>
        </p:nvCxnSpPr>
        <p:spPr bwMode="auto">
          <a:xfrm rot="10800000" flipV="1">
            <a:off x="7010400" y="3810048"/>
            <a:ext cx="533400" cy="228600"/>
          </a:xfrm>
          <a:prstGeom prst="straightConnector1">
            <a:avLst/>
          </a:prstGeom>
          <a:noFill/>
          <a:ln w="28575">
            <a:solidFill>
              <a:srgbClr val="FF0000"/>
            </a:solidFill>
            <a:round/>
            <a:headEnd/>
            <a:tailEnd type="arrow" w="med" len="med"/>
          </a:ln>
        </p:spPr>
      </p:cxnSp>
      <p:sp>
        <p:nvSpPr>
          <p:cNvPr id="17" name="TextBox 23"/>
          <p:cNvSpPr txBox="1">
            <a:spLocks noChangeArrowheads="1"/>
          </p:cNvSpPr>
          <p:nvPr/>
        </p:nvSpPr>
        <p:spPr bwMode="auto">
          <a:xfrm>
            <a:off x="8061325" y="2895648"/>
            <a:ext cx="1082675" cy="307975"/>
          </a:xfrm>
          <a:prstGeom prst="rect">
            <a:avLst/>
          </a:prstGeom>
          <a:noFill/>
          <a:ln w="9525">
            <a:solidFill>
              <a:srgbClr val="0000FF"/>
            </a:solidFill>
            <a:miter lim="800000"/>
            <a:headEnd/>
            <a:tailEnd/>
          </a:ln>
        </p:spPr>
        <p:txBody>
          <a:bodyPr wrap="none">
            <a:prstTxWarp prst="textNoShape">
              <a:avLst/>
            </a:prstTxWarp>
            <a:spAutoFit/>
          </a:bodyPr>
          <a:lstStyle/>
          <a:p>
            <a:r>
              <a:rPr lang="en-US" sz="1400">
                <a:solidFill>
                  <a:srgbClr val="0000FF"/>
                </a:solidFill>
                <a:latin typeface="Chalkboard" charset="0"/>
                <a:ea typeface="Chalkboard" charset="0"/>
                <a:cs typeface="Chalkboard" charset="0"/>
              </a:rPr>
              <a:t>Target spin</a:t>
            </a:r>
          </a:p>
        </p:txBody>
      </p:sp>
      <p:sp>
        <p:nvSpPr>
          <p:cNvPr id="18" name="TextBox 24"/>
          <p:cNvSpPr txBox="1">
            <a:spLocks noChangeArrowheads="1"/>
          </p:cNvSpPr>
          <p:nvPr/>
        </p:nvSpPr>
        <p:spPr bwMode="auto">
          <a:xfrm>
            <a:off x="7854950" y="3883073"/>
            <a:ext cx="1060450" cy="307975"/>
          </a:xfrm>
          <a:prstGeom prst="rect">
            <a:avLst/>
          </a:prstGeom>
          <a:solidFill>
            <a:schemeClr val="bg1"/>
          </a:solidFill>
          <a:ln w="9525">
            <a:solidFill>
              <a:srgbClr val="FF0000"/>
            </a:solidFill>
            <a:miter lim="800000"/>
            <a:headEnd/>
            <a:tailEnd/>
          </a:ln>
        </p:spPr>
        <p:txBody>
          <a:bodyPr wrap="none">
            <a:prstTxWarp prst="textNoShape">
              <a:avLst/>
            </a:prstTxWarp>
            <a:spAutoFit/>
          </a:bodyPr>
          <a:lstStyle/>
          <a:p>
            <a:r>
              <a:rPr lang="en-US" sz="1400">
                <a:solidFill>
                  <a:srgbClr val="FF0000"/>
                </a:solidFill>
                <a:latin typeface="Chalkboard" charset="0"/>
                <a:ea typeface="Chalkboard" charset="0"/>
                <a:cs typeface="Chalkboard" charset="0"/>
              </a:rPr>
              <a:t>Quark spin</a:t>
            </a:r>
          </a:p>
        </p:txBody>
      </p:sp>
      <p:pic>
        <p:nvPicPr>
          <p:cNvPr id="19" name="Picture 15" descr="txp_fig"/>
          <p:cNvPicPr>
            <a:picLocks noChangeAspect="1" noChangeArrowheads="1"/>
          </p:cNvPicPr>
          <p:nvPr>
            <p:custDataLst>
              <p:tags r:id="rId1"/>
            </p:custDataLst>
          </p:nvPr>
        </p:nvPicPr>
        <p:blipFill>
          <a:blip r:embed="rId6"/>
          <a:srcRect r="27361"/>
          <a:stretch>
            <a:fillRect/>
          </a:stretch>
        </p:blipFill>
        <p:spPr bwMode="auto">
          <a:xfrm>
            <a:off x="415944" y="2203701"/>
            <a:ext cx="1820863" cy="360363"/>
          </a:xfrm>
          <a:prstGeom prst="rect">
            <a:avLst/>
          </a:prstGeom>
          <a:noFill/>
          <a:ln w="9525">
            <a:solidFill>
              <a:srgbClr val="FF0000"/>
            </a:solidFill>
            <a:miter lim="800000"/>
            <a:headEnd/>
            <a:tailEnd/>
          </a:ln>
        </p:spPr>
      </p:pic>
      <p:sp>
        <p:nvSpPr>
          <p:cNvPr id="20" name="Rectangle 9"/>
          <p:cNvSpPr>
            <a:spLocks noChangeAspect="1" noChangeArrowheads="1"/>
          </p:cNvSpPr>
          <p:nvPr/>
        </p:nvSpPr>
        <p:spPr bwMode="auto">
          <a:xfrm>
            <a:off x="262462" y="1371125"/>
            <a:ext cx="385764" cy="385762"/>
          </a:xfrm>
          <a:prstGeom prst="rect">
            <a:avLst/>
          </a:prstGeom>
          <a:solidFill>
            <a:srgbClr val="008000">
              <a:alpha val="27058"/>
            </a:srgbClr>
          </a:solidFill>
          <a:ln w="9525">
            <a:noFill/>
            <a:miter lim="800000"/>
            <a:headEnd/>
            <a:tailEnd/>
          </a:ln>
        </p:spPr>
        <p:txBody>
          <a:bodyPr wrap="square" anchor="ctr">
            <a:prstTxWarp prst="textNoShape">
              <a:avLst/>
            </a:prstTxWarp>
            <a:spAutoFit/>
          </a:bodyPr>
          <a:lstStyle/>
          <a:p>
            <a:endParaRPr lang="en-US"/>
          </a:p>
        </p:txBody>
      </p:sp>
      <p:sp>
        <p:nvSpPr>
          <p:cNvPr id="21" name="Rectangle 9"/>
          <p:cNvSpPr>
            <a:spLocks noChangeAspect="1" noChangeArrowheads="1"/>
          </p:cNvSpPr>
          <p:nvPr/>
        </p:nvSpPr>
        <p:spPr bwMode="auto">
          <a:xfrm>
            <a:off x="1854219" y="904359"/>
            <a:ext cx="382588" cy="191293"/>
          </a:xfrm>
          <a:prstGeom prst="rect">
            <a:avLst/>
          </a:prstGeom>
          <a:solidFill>
            <a:srgbClr val="0000FF">
              <a:alpha val="27058"/>
            </a:srgbClr>
          </a:solidFill>
          <a:ln w="9525">
            <a:noFill/>
            <a:miter lim="800000"/>
            <a:headEnd/>
            <a:tailEnd/>
          </a:ln>
        </p:spPr>
        <p:txBody>
          <a:bodyPr wrap="square" anchor="ctr">
            <a:prstTxWarp prst="textNoShape">
              <a:avLst/>
            </a:prstTxWarp>
            <a:spAutoFit/>
          </a:bodyPr>
          <a:lstStyle/>
          <a:p>
            <a:endParaRPr lang="en-US"/>
          </a:p>
        </p:txBody>
      </p:sp>
      <p:sp>
        <p:nvSpPr>
          <p:cNvPr id="22" name="TextBox 21"/>
          <p:cNvSpPr txBox="1"/>
          <p:nvPr/>
        </p:nvSpPr>
        <p:spPr>
          <a:xfrm>
            <a:off x="7061200" y="1938390"/>
            <a:ext cx="1138453" cy="584776"/>
          </a:xfrm>
          <a:prstGeom prst="rect">
            <a:avLst/>
          </a:prstGeom>
          <a:noFill/>
          <a:ln>
            <a:solidFill>
              <a:srgbClr val="000000"/>
            </a:solidFill>
          </a:ln>
        </p:spPr>
        <p:txBody>
          <a:bodyPr wrap="none" rtlCol="0">
            <a:spAutoFit/>
          </a:bodyPr>
          <a:lstStyle/>
          <a:p>
            <a:r>
              <a:rPr lang="en-US" sz="1600" dirty="0" smtClean="0">
                <a:latin typeface="Calibri"/>
                <a:cs typeface="Calibri"/>
              </a:rPr>
              <a:t>E12-07-107</a:t>
            </a:r>
          </a:p>
          <a:p>
            <a:r>
              <a:rPr lang="en-US" sz="1600" dirty="0" smtClean="0">
                <a:latin typeface="Calibri"/>
                <a:cs typeface="Calibri"/>
              </a:rPr>
              <a:t>E12-09-009</a:t>
            </a:r>
          </a:p>
        </p:txBody>
      </p:sp>
    </p:spTree>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9698" name="Picture 6" descr="muldtab1"/>
          <p:cNvPicPr>
            <a:picLocks noChangeAspect="1" noChangeArrowheads="1"/>
          </p:cNvPicPr>
          <p:nvPr/>
        </p:nvPicPr>
        <p:blipFill>
          <a:blip r:embed="rId2"/>
          <a:srcRect/>
          <a:stretch>
            <a:fillRect/>
          </a:stretch>
        </p:blipFill>
        <p:spPr bwMode="auto">
          <a:xfrm>
            <a:off x="2584451" y="2594494"/>
            <a:ext cx="3568700" cy="2493962"/>
          </a:xfrm>
          <a:prstGeom prst="rect">
            <a:avLst/>
          </a:prstGeom>
          <a:solidFill>
            <a:srgbClr val="CCFFCC"/>
          </a:solidFill>
          <a:ln w="9525">
            <a:noFill/>
            <a:miter lim="800000"/>
            <a:headEnd/>
            <a:tailEnd/>
          </a:ln>
        </p:spPr>
      </p:pic>
      <p:sp>
        <p:nvSpPr>
          <p:cNvPr id="6" name="Rectangle 3"/>
          <p:cNvSpPr>
            <a:spLocks noChangeArrowheads="1"/>
          </p:cNvSpPr>
          <p:nvPr/>
        </p:nvSpPr>
        <p:spPr bwMode="auto">
          <a:xfrm>
            <a:off x="0" y="566738"/>
            <a:ext cx="9144000" cy="990600"/>
          </a:xfrm>
          <a:prstGeom prst="rect">
            <a:avLst/>
          </a:prstGeom>
          <a:noFill/>
          <a:ln w="9525">
            <a:noFill/>
            <a:miter lim="800000"/>
            <a:headEnd/>
            <a:tailEnd/>
          </a:ln>
          <a:effectLst/>
        </p:spPr>
        <p:txBody>
          <a:bodyPr anchor="ctr">
            <a:prstTxWarp prst="textNoShape">
              <a:avLst/>
            </a:prstTxWarp>
          </a:bodyPr>
          <a:lstStyle/>
          <a:p>
            <a:pPr algn="ctr" fontAlgn="auto">
              <a:spcBef>
                <a:spcPts val="0"/>
              </a:spcBef>
              <a:spcAft>
                <a:spcPts val="0"/>
              </a:spcAft>
              <a:defRPr/>
            </a:pPr>
            <a:r>
              <a:rPr lang="en-US" sz="4000">
                <a:effectLst>
                  <a:outerShdw blurRad="38100" dist="38100" dir="2700000" algn="tl">
                    <a:srgbClr val="DDDDDD"/>
                  </a:outerShdw>
                </a:effectLst>
                <a:latin typeface="+mn-lt"/>
              </a:rPr>
              <a:t> </a:t>
            </a:r>
            <a:endParaRPr lang="en-GB" sz="4000">
              <a:effectLst>
                <a:outerShdw blurRad="38100" dist="38100" dir="2700000" algn="tl">
                  <a:srgbClr val="DDDDDD"/>
                </a:outerShdw>
              </a:effectLst>
              <a:latin typeface="+mn-lt"/>
            </a:endParaRPr>
          </a:p>
        </p:txBody>
      </p:sp>
      <p:sp>
        <p:nvSpPr>
          <p:cNvPr id="29702" name="Text Box 5"/>
          <p:cNvSpPr txBox="1">
            <a:spLocks noChangeArrowheads="1"/>
          </p:cNvSpPr>
          <p:nvPr/>
        </p:nvSpPr>
        <p:spPr bwMode="auto">
          <a:xfrm>
            <a:off x="376238" y="6684963"/>
            <a:ext cx="184150" cy="336550"/>
          </a:xfrm>
          <a:prstGeom prst="rect">
            <a:avLst/>
          </a:prstGeom>
          <a:noFill/>
          <a:ln w="9525">
            <a:noFill/>
            <a:miter lim="800000"/>
            <a:headEnd/>
            <a:tailEnd/>
          </a:ln>
        </p:spPr>
        <p:txBody>
          <a:bodyPr wrap="none">
            <a:prstTxWarp prst="textNoShape">
              <a:avLst/>
            </a:prstTxWarp>
            <a:spAutoFit/>
          </a:bodyPr>
          <a:lstStyle/>
          <a:p>
            <a:endParaRPr lang="en-US" sz="1600">
              <a:latin typeface="Calibri" charset="0"/>
            </a:endParaRPr>
          </a:p>
        </p:txBody>
      </p:sp>
      <p:sp>
        <p:nvSpPr>
          <p:cNvPr id="16391" name="Rectangle 1026"/>
          <p:cNvSpPr>
            <a:spLocks noGrp="1" noChangeArrowheads="1"/>
          </p:cNvSpPr>
          <p:nvPr>
            <p:ph type="title"/>
          </p:nvPr>
        </p:nvSpPr>
        <p:spPr>
          <a:xfrm>
            <a:off x="0" y="-12700"/>
            <a:ext cx="9144000" cy="685800"/>
          </a:xfrm>
          <a:noFill/>
          <a:ln>
            <a:noFill/>
          </a:ln>
          <a:effectLst/>
        </p:spPr>
        <p:style>
          <a:lnRef idx="1">
            <a:schemeClr val="accent3"/>
          </a:lnRef>
          <a:fillRef idx="2">
            <a:schemeClr val="accent3"/>
          </a:fillRef>
          <a:effectRef idx="1">
            <a:schemeClr val="accent3"/>
          </a:effectRef>
          <a:fontRef idx="minor">
            <a:schemeClr val="dk1"/>
          </a:fontRef>
        </p:style>
        <p:txBody>
          <a:bodyPr/>
          <a:lstStyle/>
          <a:p>
            <a:pPr>
              <a:defRPr/>
            </a:pPr>
            <a:r>
              <a:rPr lang="en-GB" dirty="0" smtClean="0">
                <a:solidFill>
                  <a:srgbClr val="2D2D8A"/>
                </a:solidFill>
                <a:latin typeface="Arial"/>
                <a:cs typeface="Arial"/>
              </a:rPr>
              <a:t>JLab TMD </a:t>
            </a:r>
            <a:r>
              <a:rPr lang="en-GB" dirty="0" smtClean="0">
                <a:solidFill>
                  <a:srgbClr val="00C000"/>
                </a:solidFill>
                <a:latin typeface="Arial"/>
                <a:cs typeface="Arial"/>
              </a:rPr>
              <a:t>D</a:t>
            </a:r>
            <a:r>
              <a:rPr lang="en-GB" baseline="-25000" dirty="0" smtClean="0">
                <a:solidFill>
                  <a:srgbClr val="00C000"/>
                </a:solidFill>
                <a:latin typeface="Arial"/>
                <a:cs typeface="Arial"/>
              </a:rPr>
              <a:t>2</a:t>
            </a:r>
            <a:r>
              <a:rPr lang="en-GB" dirty="0" smtClean="0">
                <a:solidFill>
                  <a:srgbClr val="00C000"/>
                </a:solidFill>
                <a:latin typeface="Arial"/>
                <a:cs typeface="Arial"/>
              </a:rPr>
              <a:t> </a:t>
            </a:r>
            <a:r>
              <a:rPr lang="en-GB" dirty="0" smtClean="0">
                <a:solidFill>
                  <a:srgbClr val="2D2D8A"/>
                </a:solidFill>
                <a:latin typeface="Arial"/>
                <a:cs typeface="Arial"/>
              </a:rPr>
              <a:t>Program @ 12 GeV</a:t>
            </a:r>
            <a:endParaRPr lang="en-GB" dirty="0">
              <a:solidFill>
                <a:srgbClr val="2D2D8A"/>
              </a:solidFill>
              <a:latin typeface="Arial"/>
              <a:cs typeface="Arial"/>
            </a:endParaRPr>
          </a:p>
        </p:txBody>
      </p:sp>
      <p:sp>
        <p:nvSpPr>
          <p:cNvPr id="29705" name="TextBox 30"/>
          <p:cNvSpPr txBox="1">
            <a:spLocks noChangeArrowheads="1"/>
          </p:cNvSpPr>
          <p:nvPr/>
        </p:nvSpPr>
        <p:spPr bwMode="auto">
          <a:xfrm>
            <a:off x="2478752" y="968375"/>
            <a:ext cx="4191000" cy="923925"/>
          </a:xfrm>
          <a:prstGeom prst="rect">
            <a:avLst/>
          </a:prstGeom>
          <a:noFill/>
          <a:ln w="9525">
            <a:noFill/>
            <a:miter lim="800000"/>
            <a:headEnd/>
            <a:tailEnd/>
          </a:ln>
        </p:spPr>
        <p:txBody>
          <a:bodyPr>
            <a:prstTxWarp prst="textNoShape">
              <a:avLst/>
            </a:prstTxWarp>
            <a:spAutoFit/>
          </a:bodyPr>
          <a:lstStyle/>
          <a:p>
            <a:r>
              <a:rPr lang="en-US" dirty="0">
                <a:solidFill>
                  <a:srgbClr val="596BFF"/>
                </a:solidFill>
                <a:latin typeface="Tahoma" charset="0"/>
                <a:ea typeface="Tahoma" charset="0"/>
                <a:cs typeface="Tahoma" charset="0"/>
              </a:rPr>
              <a:t>Leading twist TMD parton distributions: </a:t>
            </a:r>
            <a:r>
              <a:rPr lang="en-US" dirty="0">
                <a:solidFill>
                  <a:srgbClr val="606060"/>
                </a:solidFill>
                <a:latin typeface="Tahoma" charset="0"/>
                <a:ea typeface="Tahoma" charset="0"/>
                <a:cs typeface="Tahoma" charset="0"/>
              </a:rPr>
              <a:t>information on correlations between </a:t>
            </a:r>
            <a:r>
              <a:rPr lang="en-US" i="1" dirty="0">
                <a:latin typeface="Tahoma" charset="0"/>
                <a:ea typeface="Tahoma" charset="0"/>
                <a:cs typeface="Tahoma" charset="0"/>
              </a:rPr>
              <a:t>quark orbital motion </a:t>
            </a:r>
            <a:r>
              <a:rPr lang="en-US" dirty="0">
                <a:solidFill>
                  <a:srgbClr val="606060"/>
                </a:solidFill>
                <a:latin typeface="Tahoma" charset="0"/>
                <a:ea typeface="Tahoma" charset="0"/>
                <a:cs typeface="Tahoma" charset="0"/>
              </a:rPr>
              <a:t>and</a:t>
            </a:r>
            <a:r>
              <a:rPr lang="en-US" i="1" dirty="0">
                <a:solidFill>
                  <a:srgbClr val="606060"/>
                </a:solidFill>
                <a:latin typeface="Tahoma" charset="0"/>
                <a:ea typeface="Tahoma" charset="0"/>
                <a:cs typeface="Tahoma" charset="0"/>
              </a:rPr>
              <a:t> </a:t>
            </a:r>
            <a:r>
              <a:rPr lang="en-US" i="1" dirty="0">
                <a:solidFill>
                  <a:srgbClr val="000000"/>
                </a:solidFill>
                <a:latin typeface="Tahoma" charset="0"/>
                <a:ea typeface="Tahoma" charset="0"/>
                <a:cs typeface="Tahoma" charset="0"/>
              </a:rPr>
              <a:t>spin </a:t>
            </a:r>
          </a:p>
        </p:txBody>
      </p:sp>
      <p:grpSp>
        <p:nvGrpSpPr>
          <p:cNvPr id="2" name="Group 46"/>
          <p:cNvGrpSpPr>
            <a:grpSpLocks/>
          </p:cNvGrpSpPr>
          <p:nvPr/>
        </p:nvGrpSpPr>
        <p:grpSpPr bwMode="auto">
          <a:xfrm>
            <a:off x="169863" y="2990287"/>
            <a:ext cx="2973386" cy="560367"/>
            <a:chOff x="634961" y="3213091"/>
            <a:chExt cx="2973508" cy="560562"/>
          </a:xfrm>
        </p:grpSpPr>
        <p:sp>
          <p:nvSpPr>
            <p:cNvPr id="29717" name="Rectangle 9"/>
            <p:cNvSpPr>
              <a:spLocks noChangeAspect="1" noChangeArrowheads="1"/>
            </p:cNvSpPr>
            <p:nvPr/>
          </p:nvSpPr>
          <p:spPr bwMode="auto">
            <a:xfrm>
              <a:off x="3225866" y="3390936"/>
              <a:ext cx="382603" cy="382717"/>
            </a:xfrm>
            <a:prstGeom prst="rect">
              <a:avLst/>
            </a:prstGeom>
            <a:solidFill>
              <a:srgbClr val="FF0000">
                <a:alpha val="27058"/>
              </a:srgbClr>
            </a:solidFill>
            <a:ln w="9525">
              <a:noFill/>
              <a:miter lim="800000"/>
              <a:headEnd/>
              <a:tailEnd/>
            </a:ln>
          </p:spPr>
          <p:txBody>
            <a:bodyPr anchor="ctr">
              <a:prstTxWarp prst="textNoShape">
                <a:avLst/>
              </a:prstTxWarp>
              <a:spAutoFit/>
            </a:bodyPr>
            <a:lstStyle/>
            <a:p>
              <a:endParaRPr lang="en-US"/>
            </a:p>
          </p:txBody>
        </p:sp>
        <p:sp>
          <p:nvSpPr>
            <p:cNvPr id="39" name="Rectangle 39"/>
            <p:cNvSpPr>
              <a:spLocks noChangeArrowheads="1"/>
            </p:cNvSpPr>
            <p:nvPr/>
          </p:nvSpPr>
          <p:spPr bwMode="auto">
            <a:xfrm>
              <a:off x="634961" y="3213091"/>
              <a:ext cx="1563751" cy="523402"/>
            </a:xfrm>
            <a:prstGeom prst="rect">
              <a:avLst/>
            </a:prstGeom>
            <a:solidFill>
              <a:srgbClr val="FF0000">
                <a:alpha val="25000"/>
              </a:srgbClr>
            </a:solidFill>
            <a:ln w="9525">
              <a:solidFill>
                <a:srgbClr val="FF0000"/>
              </a:solidFill>
              <a:miter lim="800000"/>
              <a:headEnd/>
              <a:tailEnd/>
            </a:ln>
          </p:spPr>
          <p:txBody>
            <a:bodyPr wrap="square">
              <a:prstTxWarp prst="textNoShape">
                <a:avLst/>
              </a:prstTxWarp>
              <a:spAutoFit/>
            </a:bodyPr>
            <a:lstStyle/>
            <a:p>
              <a:pPr eaLnBrk="1" hangingPunct="1">
                <a:defRPr/>
              </a:pPr>
              <a:r>
                <a:rPr lang="en-US" sz="1400" dirty="0" smtClean="0">
                  <a:solidFill>
                    <a:srgbClr val="FF051D"/>
                  </a:solidFill>
                  <a:effectLst>
                    <a:outerShdw blurRad="38100" dist="38100" dir="2700000" algn="tl">
                      <a:srgbClr val="000000"/>
                    </a:outerShdw>
                  </a:effectLst>
                  <a:latin typeface="Calibri"/>
                  <a:cs typeface="Calibri"/>
                </a:rPr>
                <a:t>E09-008:</a:t>
              </a:r>
              <a:r>
                <a:rPr lang="en-US" sz="1400" dirty="0" smtClean="0">
                  <a:solidFill>
                    <a:srgbClr val="0000FF"/>
                  </a:solidFill>
                  <a:effectLst>
                    <a:outerShdw blurRad="38100" dist="38100" dir="2700000" algn="tl">
                      <a:srgbClr val="000000"/>
                    </a:outerShdw>
                  </a:effectLst>
                  <a:latin typeface="Calibri"/>
                  <a:cs typeface="Calibri"/>
                </a:rPr>
                <a:t> </a:t>
              </a:r>
              <a:r>
                <a:rPr lang="en-US" sz="1400" dirty="0" smtClean="0">
                  <a:solidFill>
                    <a:srgbClr val="231DFD"/>
                  </a:solidFill>
                  <a:latin typeface="Calibri"/>
                  <a:cs typeface="Calibri"/>
                </a:rPr>
                <a:t> </a:t>
              </a:r>
              <a:r>
                <a:rPr lang="en-US" sz="1400" b="1" dirty="0" smtClean="0">
                  <a:latin typeface="Calibri"/>
                  <a:cs typeface="Calibri"/>
                </a:rPr>
                <a:t>π</a:t>
              </a:r>
              <a:r>
                <a:rPr lang="en-US" sz="1400" b="1" baseline="30000" dirty="0" smtClean="0">
                  <a:latin typeface="Calibri"/>
                  <a:cs typeface="Calibri"/>
                </a:rPr>
                <a:t>+</a:t>
              </a:r>
              <a:r>
                <a:rPr lang="en-US" sz="1400" b="1" dirty="0" smtClean="0">
                  <a:latin typeface="Calibri"/>
                  <a:cs typeface="Calibri"/>
                </a:rPr>
                <a:t>,π</a:t>
              </a:r>
              <a:r>
                <a:rPr lang="en-US" sz="1400" b="1" baseline="30000" dirty="0" smtClean="0">
                  <a:latin typeface="Calibri"/>
                  <a:cs typeface="Calibri"/>
                </a:rPr>
                <a:t>-</a:t>
              </a:r>
              <a:r>
                <a:rPr lang="en-US" sz="1400" b="1" dirty="0" smtClean="0">
                  <a:latin typeface="Calibri"/>
                  <a:cs typeface="Calibri"/>
                </a:rPr>
                <a:t>,π</a:t>
              </a:r>
              <a:r>
                <a:rPr lang="en-US" sz="1400" b="1" baseline="30000" dirty="0" smtClean="0">
                  <a:latin typeface="Calibri"/>
                  <a:cs typeface="Calibri"/>
                </a:rPr>
                <a:t>0</a:t>
              </a:r>
              <a:r>
                <a:rPr lang="en-US" sz="1400" b="1" dirty="0" smtClean="0">
                  <a:latin typeface="Calibri"/>
                  <a:cs typeface="Calibri"/>
                </a:rPr>
                <a:t> </a:t>
              </a:r>
              <a:endParaRPr lang="en-US" sz="1400" b="1" dirty="0">
                <a:latin typeface="Calibri"/>
                <a:cs typeface="Calibri"/>
              </a:endParaRPr>
            </a:p>
            <a:p>
              <a:pPr eaLnBrk="1" hangingPunct="1">
                <a:defRPr/>
              </a:pPr>
              <a:r>
                <a:rPr lang="en-US" sz="1400" b="1" dirty="0" smtClean="0">
                  <a:latin typeface="Calibri"/>
                  <a:cs typeface="Calibri"/>
                </a:rPr>
                <a:t>	      K</a:t>
              </a:r>
              <a:r>
                <a:rPr lang="en-US" sz="1400" b="1" baseline="30000" dirty="0" smtClean="0">
                  <a:latin typeface="Calibri"/>
                  <a:cs typeface="Calibri"/>
                </a:rPr>
                <a:t>+</a:t>
              </a:r>
              <a:r>
                <a:rPr lang="en-US" sz="1400" b="1" dirty="0" smtClean="0">
                  <a:latin typeface="Calibri"/>
                  <a:cs typeface="Calibri"/>
                </a:rPr>
                <a:t>, K</a:t>
              </a:r>
              <a:r>
                <a:rPr lang="en-US" sz="1400" b="1" baseline="30000" dirty="0" smtClean="0">
                  <a:latin typeface="Calibri"/>
                  <a:cs typeface="Calibri"/>
                </a:rPr>
                <a:t>-</a:t>
              </a:r>
              <a:r>
                <a:rPr lang="en-US" sz="1400" b="1" dirty="0" smtClean="0">
                  <a:latin typeface="Calibri"/>
                  <a:cs typeface="Calibri"/>
                </a:rPr>
                <a:t>,K</a:t>
              </a:r>
              <a:r>
                <a:rPr lang="en-US" sz="1400" b="1" baseline="30000" dirty="0" smtClean="0">
                  <a:latin typeface="Calibri"/>
                  <a:cs typeface="Calibri"/>
                </a:rPr>
                <a:t>0</a:t>
              </a:r>
              <a:endParaRPr lang="en-US" sz="1400" b="1" dirty="0" smtClean="0">
                <a:latin typeface="Calibri"/>
                <a:cs typeface="Calibri"/>
              </a:endParaRPr>
            </a:p>
          </p:txBody>
        </p:sp>
      </p:grpSp>
      <p:grpSp>
        <p:nvGrpSpPr>
          <p:cNvPr id="3" name="Group 52"/>
          <p:cNvGrpSpPr/>
          <p:nvPr/>
        </p:nvGrpSpPr>
        <p:grpSpPr>
          <a:xfrm>
            <a:off x="203201" y="3734851"/>
            <a:ext cx="2914649" cy="546108"/>
            <a:chOff x="203201" y="4086226"/>
            <a:chExt cx="2914649" cy="546108"/>
          </a:xfrm>
        </p:grpSpPr>
        <p:sp>
          <p:nvSpPr>
            <p:cNvPr id="29715" name="Rectangle 9"/>
            <p:cNvSpPr>
              <a:spLocks noChangeAspect="1" noChangeArrowheads="1"/>
            </p:cNvSpPr>
            <p:nvPr/>
          </p:nvSpPr>
          <p:spPr bwMode="auto">
            <a:xfrm>
              <a:off x="2732086" y="4246572"/>
              <a:ext cx="385764" cy="385762"/>
            </a:xfrm>
            <a:prstGeom prst="rect">
              <a:avLst/>
            </a:prstGeom>
            <a:solidFill>
              <a:srgbClr val="008000">
                <a:alpha val="27058"/>
              </a:srgbClr>
            </a:solidFill>
            <a:ln w="9525">
              <a:noFill/>
              <a:miter lim="800000"/>
              <a:headEnd/>
              <a:tailEnd/>
            </a:ln>
          </p:spPr>
          <p:txBody>
            <a:bodyPr anchor="ctr">
              <a:prstTxWarp prst="textNoShape">
                <a:avLst/>
              </a:prstTxWarp>
              <a:spAutoFit/>
            </a:bodyPr>
            <a:lstStyle/>
            <a:p>
              <a:endParaRPr lang="en-US"/>
            </a:p>
          </p:txBody>
        </p:sp>
        <p:sp>
          <p:nvSpPr>
            <p:cNvPr id="42" name="Rectangle 42"/>
            <p:cNvSpPr>
              <a:spLocks noChangeArrowheads="1"/>
            </p:cNvSpPr>
            <p:nvPr/>
          </p:nvSpPr>
          <p:spPr bwMode="auto">
            <a:xfrm>
              <a:off x="203201" y="4086226"/>
              <a:ext cx="1530349" cy="523220"/>
            </a:xfrm>
            <a:prstGeom prst="rect">
              <a:avLst/>
            </a:prstGeom>
            <a:solidFill>
              <a:srgbClr val="00FF00">
                <a:alpha val="50000"/>
              </a:srgbClr>
            </a:solidFill>
            <a:ln w="9525">
              <a:solidFill>
                <a:srgbClr val="008000"/>
              </a:solidFill>
              <a:miter lim="800000"/>
              <a:headEnd/>
              <a:tailEnd/>
            </a:ln>
          </p:spPr>
          <p:txBody>
            <a:bodyPr wrap="square">
              <a:prstTxWarp prst="textNoShape">
                <a:avLst/>
              </a:prstTxWarp>
              <a:spAutoFit/>
            </a:bodyPr>
            <a:lstStyle/>
            <a:p>
              <a:pPr>
                <a:defRPr/>
              </a:pPr>
              <a:r>
                <a:rPr lang="en-US" sz="1400" dirty="0" smtClean="0">
                  <a:solidFill>
                    <a:srgbClr val="FF051D"/>
                  </a:solidFill>
                  <a:effectLst>
                    <a:outerShdw blurRad="38100" dist="38100" dir="2700000" algn="tl">
                      <a:srgbClr val="000000"/>
                    </a:outerShdw>
                  </a:effectLst>
                  <a:latin typeface="Calibri"/>
                  <a:cs typeface="Calibri"/>
                </a:rPr>
                <a:t>E07</a:t>
              </a:r>
              <a:r>
                <a:rPr lang="en-US" sz="1400" dirty="0">
                  <a:solidFill>
                    <a:srgbClr val="FF051D"/>
                  </a:solidFill>
                  <a:effectLst>
                    <a:outerShdw blurRad="38100" dist="38100" dir="2700000" algn="tl">
                      <a:srgbClr val="000000"/>
                    </a:outerShdw>
                  </a:effectLst>
                  <a:latin typeface="Calibri"/>
                  <a:cs typeface="Calibri"/>
                </a:rPr>
                <a:t>-107</a:t>
              </a:r>
              <a:r>
                <a:rPr lang="en-US" sz="1400" dirty="0" smtClean="0">
                  <a:solidFill>
                    <a:srgbClr val="FF051D"/>
                  </a:solidFill>
                  <a:effectLst>
                    <a:outerShdw blurRad="38100" dist="38100" dir="2700000" algn="tl">
                      <a:srgbClr val="000000"/>
                    </a:outerShdw>
                  </a:effectLst>
                  <a:latin typeface="Calibri"/>
                  <a:cs typeface="Calibri"/>
                </a:rPr>
                <a:t>: </a:t>
              </a:r>
              <a:r>
                <a:rPr lang="en-US" sz="1400" b="1" dirty="0" smtClean="0">
                  <a:latin typeface="Calibri"/>
                  <a:cs typeface="Calibri"/>
                </a:rPr>
                <a:t>π</a:t>
              </a:r>
              <a:r>
                <a:rPr lang="en-US" sz="1400" b="1" baseline="30000" dirty="0" smtClean="0">
                  <a:latin typeface="Calibri"/>
                  <a:cs typeface="Calibri"/>
                </a:rPr>
                <a:t>+</a:t>
              </a:r>
              <a:r>
                <a:rPr lang="en-US" sz="1400" b="1" dirty="0" smtClean="0">
                  <a:latin typeface="Calibri"/>
                  <a:cs typeface="Calibri"/>
                </a:rPr>
                <a:t>,π</a:t>
              </a:r>
              <a:r>
                <a:rPr lang="en-US" sz="1400" b="1" baseline="30000" dirty="0" smtClean="0">
                  <a:latin typeface="Calibri"/>
                  <a:cs typeface="Calibri"/>
                </a:rPr>
                <a:t>-</a:t>
              </a:r>
              <a:r>
                <a:rPr lang="en-US" sz="1400" b="1" dirty="0" smtClean="0">
                  <a:latin typeface="Calibri"/>
                  <a:cs typeface="Calibri"/>
                </a:rPr>
                <a:t>,π</a:t>
              </a:r>
              <a:r>
                <a:rPr lang="en-US" sz="1400" b="1" baseline="30000" dirty="0" smtClean="0">
                  <a:latin typeface="Calibri"/>
                  <a:cs typeface="Calibri"/>
                </a:rPr>
                <a:t>0</a:t>
              </a:r>
              <a:r>
                <a:rPr lang="en-US" sz="1400" b="1" dirty="0" smtClean="0">
                  <a:latin typeface="Calibri"/>
                  <a:cs typeface="Calibri"/>
                </a:rPr>
                <a:t> </a:t>
              </a:r>
            </a:p>
            <a:p>
              <a:pPr>
                <a:defRPr/>
              </a:pPr>
              <a:r>
                <a:rPr lang="en-US" sz="1400" dirty="0" smtClean="0">
                  <a:solidFill>
                    <a:srgbClr val="FF051D"/>
                  </a:solidFill>
                  <a:effectLst>
                    <a:outerShdw blurRad="38100" dist="38100" dir="2700000" algn="tl">
                      <a:srgbClr val="000000"/>
                    </a:outerShdw>
                  </a:effectLst>
                  <a:latin typeface="Calibri"/>
                  <a:cs typeface="Calibri"/>
                </a:rPr>
                <a:t>E09</a:t>
              </a:r>
              <a:r>
                <a:rPr lang="en-US" sz="1400" dirty="0">
                  <a:solidFill>
                    <a:srgbClr val="FF051D"/>
                  </a:solidFill>
                  <a:effectLst>
                    <a:outerShdw blurRad="38100" dist="38100" dir="2700000" algn="tl">
                      <a:srgbClr val="000000"/>
                    </a:outerShdw>
                  </a:effectLst>
                  <a:latin typeface="Calibri"/>
                  <a:cs typeface="Calibri"/>
                </a:rPr>
                <a:t>-009:</a:t>
              </a:r>
              <a:r>
                <a:rPr lang="en-US" sz="1400" dirty="0" smtClean="0">
                  <a:solidFill>
                    <a:srgbClr val="FF051D"/>
                  </a:solidFill>
                  <a:effectLst>
                    <a:outerShdw blurRad="38100" dist="38100" dir="2700000" algn="tl">
                      <a:srgbClr val="000000"/>
                    </a:outerShdw>
                  </a:effectLst>
                  <a:latin typeface="Calibri"/>
                  <a:cs typeface="Calibri"/>
                </a:rPr>
                <a:t> </a:t>
              </a:r>
              <a:r>
                <a:rPr lang="en-US" sz="1400" b="1" dirty="0" smtClean="0">
                  <a:latin typeface="Calibri"/>
                  <a:cs typeface="Calibri"/>
                </a:rPr>
                <a:t>K</a:t>
              </a:r>
              <a:r>
                <a:rPr lang="en-US" sz="1400" b="1" baseline="30000" dirty="0" smtClean="0">
                  <a:latin typeface="Calibri"/>
                  <a:cs typeface="Calibri"/>
                </a:rPr>
                <a:t>+</a:t>
              </a:r>
              <a:r>
                <a:rPr lang="en-US" sz="1400" b="1" dirty="0" smtClean="0">
                  <a:latin typeface="Calibri"/>
                  <a:cs typeface="Calibri"/>
                </a:rPr>
                <a:t>,K</a:t>
              </a:r>
              <a:r>
                <a:rPr lang="en-US" sz="1400" b="1" baseline="30000" dirty="0" smtClean="0">
                  <a:latin typeface="Calibri"/>
                  <a:cs typeface="Calibri"/>
                </a:rPr>
                <a:t>-</a:t>
              </a:r>
              <a:r>
                <a:rPr lang="en-US" sz="1400" b="1" dirty="0" smtClean="0">
                  <a:latin typeface="Calibri"/>
                  <a:cs typeface="Calibri"/>
                </a:rPr>
                <a:t>,K</a:t>
              </a:r>
              <a:r>
                <a:rPr lang="en-US" sz="1400" b="1" baseline="30000" dirty="0" smtClean="0">
                  <a:latin typeface="Calibri"/>
                  <a:cs typeface="Calibri"/>
                </a:rPr>
                <a:t>0</a:t>
              </a:r>
              <a:endParaRPr lang="en-US" sz="1400" b="1" dirty="0" smtClean="0">
                <a:latin typeface="Calibri"/>
                <a:cs typeface="Calibri"/>
              </a:endParaRPr>
            </a:p>
          </p:txBody>
        </p:sp>
      </p:grpSp>
      <p:sp>
        <p:nvSpPr>
          <p:cNvPr id="29713" name="Rectangle 9"/>
          <p:cNvSpPr>
            <a:spLocks noChangeAspect="1" noChangeArrowheads="1"/>
          </p:cNvSpPr>
          <p:nvPr/>
        </p:nvSpPr>
        <p:spPr bwMode="auto">
          <a:xfrm>
            <a:off x="2747969" y="4582061"/>
            <a:ext cx="382588" cy="382588"/>
          </a:xfrm>
          <a:prstGeom prst="rect">
            <a:avLst/>
          </a:prstGeom>
          <a:solidFill>
            <a:srgbClr val="0000FF">
              <a:alpha val="27058"/>
            </a:srgbClr>
          </a:solidFill>
          <a:ln w="9525">
            <a:noFill/>
            <a:miter lim="800000"/>
            <a:headEnd/>
            <a:tailEnd/>
          </a:ln>
        </p:spPr>
        <p:txBody>
          <a:bodyPr anchor="ctr">
            <a:prstTxWarp prst="textNoShape">
              <a:avLst/>
            </a:prstTxWarp>
            <a:spAutoFit/>
          </a:bodyPr>
          <a:lstStyle/>
          <a:p>
            <a:endParaRPr lang="en-US"/>
          </a:p>
        </p:txBody>
      </p:sp>
      <p:sp>
        <p:nvSpPr>
          <p:cNvPr id="29710" name="TextBox 31"/>
          <p:cNvSpPr txBox="1">
            <a:spLocks noChangeArrowheads="1"/>
          </p:cNvSpPr>
          <p:nvPr/>
        </p:nvSpPr>
        <p:spPr bwMode="auto">
          <a:xfrm rot="-5400000">
            <a:off x="1280983" y="3807081"/>
            <a:ext cx="2087562" cy="307975"/>
          </a:xfrm>
          <a:prstGeom prst="rect">
            <a:avLst/>
          </a:prstGeom>
          <a:noFill/>
          <a:ln w="9525">
            <a:solidFill>
              <a:schemeClr val="tx1"/>
            </a:solidFill>
            <a:miter lim="800000"/>
            <a:headEnd/>
            <a:tailEnd/>
          </a:ln>
        </p:spPr>
        <p:txBody>
          <a:bodyPr wrap="none">
            <a:prstTxWarp prst="textNoShape">
              <a:avLst/>
            </a:prstTxWarp>
            <a:spAutoFit/>
          </a:bodyPr>
          <a:lstStyle/>
          <a:p>
            <a:r>
              <a:rPr lang="en-US" sz="1400" dirty="0"/>
              <a:t>Nucleon polarization</a:t>
            </a:r>
          </a:p>
        </p:txBody>
      </p:sp>
      <p:sp>
        <p:nvSpPr>
          <p:cNvPr id="29711" name="TextBox 32"/>
          <p:cNvSpPr txBox="1">
            <a:spLocks noChangeArrowheads="1"/>
          </p:cNvSpPr>
          <p:nvPr/>
        </p:nvSpPr>
        <p:spPr bwMode="auto">
          <a:xfrm>
            <a:off x="3524249" y="2227779"/>
            <a:ext cx="2022475" cy="307975"/>
          </a:xfrm>
          <a:prstGeom prst="rect">
            <a:avLst/>
          </a:prstGeom>
          <a:noFill/>
          <a:ln w="9525">
            <a:solidFill>
              <a:schemeClr val="tx1"/>
            </a:solidFill>
            <a:miter lim="800000"/>
            <a:headEnd/>
            <a:tailEnd/>
          </a:ln>
        </p:spPr>
        <p:txBody>
          <a:bodyPr wrap="square">
            <a:prstTxWarp prst="textNoShape">
              <a:avLst/>
            </a:prstTxWarp>
            <a:spAutoFit/>
          </a:bodyPr>
          <a:lstStyle/>
          <a:p>
            <a:r>
              <a:rPr lang="en-US" sz="1400" dirty="0"/>
              <a:t>Quark spin polarization</a:t>
            </a:r>
          </a:p>
        </p:txBody>
      </p:sp>
      <p:sp>
        <p:nvSpPr>
          <p:cNvPr id="45" name="Rectangle 46"/>
          <p:cNvSpPr>
            <a:spLocks noChangeArrowheads="1"/>
          </p:cNvSpPr>
          <p:nvPr/>
        </p:nvSpPr>
        <p:spPr bwMode="auto">
          <a:xfrm>
            <a:off x="6300459" y="3019725"/>
            <a:ext cx="2015140" cy="523220"/>
          </a:xfrm>
          <a:prstGeom prst="rect">
            <a:avLst/>
          </a:prstGeom>
          <a:solidFill>
            <a:srgbClr val="FF0000">
              <a:alpha val="25000"/>
            </a:srgbClr>
          </a:solidFill>
          <a:ln w="9525">
            <a:solidFill>
              <a:srgbClr val="FF0000"/>
            </a:solidFill>
            <a:miter lim="800000"/>
            <a:headEnd/>
            <a:tailEnd/>
          </a:ln>
        </p:spPr>
        <p:txBody>
          <a:bodyPr wrap="square">
            <a:prstTxWarp prst="textNoShape">
              <a:avLst/>
            </a:prstTxWarp>
            <a:spAutoFit/>
          </a:bodyPr>
          <a:lstStyle/>
          <a:p>
            <a:pPr>
              <a:defRPr/>
            </a:pPr>
            <a:r>
              <a:rPr lang="en-US" sz="1400" dirty="0" smtClean="0">
                <a:solidFill>
                  <a:srgbClr val="FF051D"/>
                </a:solidFill>
                <a:effectLst>
                  <a:outerShdw blurRad="38100" dist="38100" dir="2700000" algn="tl">
                    <a:srgbClr val="000000"/>
                  </a:outerShdw>
                </a:effectLst>
                <a:latin typeface="Calibri"/>
                <a:cs typeface="Calibri"/>
              </a:rPr>
              <a:t>E12-09-017: </a:t>
            </a:r>
            <a:r>
              <a:rPr lang="en-US" sz="1400" dirty="0" smtClean="0">
                <a:solidFill>
                  <a:srgbClr val="231DFD"/>
                </a:solidFill>
                <a:latin typeface="Calibri"/>
                <a:cs typeface="Calibri"/>
              </a:rPr>
              <a:t> </a:t>
            </a:r>
            <a:r>
              <a:rPr lang="en-US" sz="1400" b="1" dirty="0" smtClean="0">
                <a:latin typeface="Calibri"/>
                <a:cs typeface="Calibri"/>
              </a:rPr>
              <a:t>π</a:t>
            </a:r>
            <a:r>
              <a:rPr lang="en-US" sz="1400" b="1" baseline="30000" dirty="0" smtClean="0">
                <a:latin typeface="Calibri"/>
                <a:cs typeface="Calibri"/>
              </a:rPr>
              <a:t>+</a:t>
            </a:r>
            <a:r>
              <a:rPr lang="en-US" sz="1400" b="1" dirty="0" smtClean="0">
                <a:latin typeface="Calibri"/>
                <a:cs typeface="Calibri"/>
              </a:rPr>
              <a:t>,π</a:t>
            </a:r>
            <a:r>
              <a:rPr lang="en-US" sz="1400" b="1" baseline="30000" dirty="0" smtClean="0">
                <a:latin typeface="Calibri"/>
                <a:cs typeface="Calibri"/>
              </a:rPr>
              <a:t>-</a:t>
            </a:r>
            <a:r>
              <a:rPr lang="en-US" sz="1400" b="1" dirty="0" smtClean="0">
                <a:latin typeface="Calibri"/>
                <a:cs typeface="Calibri"/>
              </a:rPr>
              <a:t>, K</a:t>
            </a:r>
            <a:r>
              <a:rPr lang="en-US" sz="1400" b="1" baseline="30000" dirty="0" smtClean="0">
                <a:latin typeface="Calibri"/>
                <a:cs typeface="Calibri"/>
              </a:rPr>
              <a:t>+</a:t>
            </a:r>
            <a:r>
              <a:rPr lang="en-US" sz="1400" b="1" dirty="0" smtClean="0">
                <a:latin typeface="Calibri"/>
                <a:cs typeface="Calibri"/>
              </a:rPr>
              <a:t>,K</a:t>
            </a:r>
            <a:r>
              <a:rPr lang="en-US" sz="1400" b="1" baseline="30000" dirty="0" smtClean="0">
                <a:latin typeface="Calibri"/>
                <a:cs typeface="Calibri"/>
              </a:rPr>
              <a:t>-</a:t>
            </a:r>
            <a:r>
              <a:rPr lang="en-US" sz="1400" b="1" dirty="0" smtClean="0">
                <a:latin typeface="Calibri"/>
                <a:cs typeface="Calibri"/>
              </a:rPr>
              <a:t> </a:t>
            </a:r>
            <a:r>
              <a:rPr lang="en-US" sz="1400" dirty="0" smtClean="0">
                <a:latin typeface="Calibri"/>
                <a:cs typeface="Calibri"/>
              </a:rPr>
              <a:t> </a:t>
            </a:r>
          </a:p>
          <a:p>
            <a:pPr>
              <a:defRPr/>
            </a:pPr>
            <a:r>
              <a:rPr lang="en-US" sz="1400" dirty="0">
                <a:solidFill>
                  <a:srgbClr val="FF0000"/>
                </a:solidFill>
                <a:effectLst>
                  <a:outerShdw blurRad="38100" dist="38100" dir="2700000">
                    <a:srgbClr val="000000"/>
                  </a:outerShdw>
                </a:effectLst>
                <a:latin typeface="Calibri"/>
                <a:cs typeface="Calibri"/>
              </a:rPr>
              <a:t>C</a:t>
            </a:r>
            <a:r>
              <a:rPr lang="en-US" sz="1400" dirty="0" smtClean="0">
                <a:solidFill>
                  <a:srgbClr val="FF0000"/>
                </a:solidFill>
                <a:effectLst>
                  <a:outerShdw blurRad="38100" dist="38100" dir="2700000">
                    <a:srgbClr val="000000"/>
                  </a:outerShdw>
                </a:effectLst>
                <a:latin typeface="Calibri"/>
                <a:cs typeface="Calibri"/>
              </a:rPr>
              <a:t>12-11-102: </a:t>
            </a:r>
            <a:r>
              <a:rPr lang="en-US" sz="1400" b="1" dirty="0" smtClean="0">
                <a:latin typeface="Calibri"/>
                <a:cs typeface="Calibri"/>
              </a:rPr>
              <a:t>π</a:t>
            </a:r>
            <a:r>
              <a:rPr lang="en-US" sz="1400" b="1" baseline="30000" dirty="0" smtClean="0">
                <a:latin typeface="Calibri"/>
                <a:cs typeface="Calibri"/>
              </a:rPr>
              <a:t>0</a:t>
            </a:r>
            <a:r>
              <a:rPr lang="en-US" sz="1400" b="1" dirty="0" smtClean="0">
                <a:latin typeface="Calibri"/>
                <a:cs typeface="Calibri"/>
              </a:rPr>
              <a:t> </a:t>
            </a:r>
            <a:endParaRPr lang="en-US" sz="1400" baseline="30000" dirty="0">
              <a:latin typeface="Calibri"/>
              <a:cs typeface="Calibri"/>
            </a:endParaRPr>
          </a:p>
        </p:txBody>
      </p:sp>
      <p:sp>
        <p:nvSpPr>
          <p:cNvPr id="48" name="TextBox 47"/>
          <p:cNvSpPr txBox="1"/>
          <p:nvPr/>
        </p:nvSpPr>
        <p:spPr>
          <a:xfrm>
            <a:off x="8449248" y="2985621"/>
            <a:ext cx="615010" cy="523220"/>
          </a:xfrm>
          <a:prstGeom prst="rect">
            <a:avLst/>
          </a:prstGeom>
          <a:solidFill>
            <a:srgbClr val="FFFF00">
              <a:alpha val="25000"/>
            </a:srgbClr>
          </a:solidFill>
          <a:ln>
            <a:solidFill>
              <a:srgbClr val="000000"/>
            </a:solidFill>
          </a:ln>
        </p:spPr>
        <p:txBody>
          <a:bodyPr wrap="none" rtlCol="0">
            <a:spAutoFit/>
          </a:bodyPr>
          <a:lstStyle/>
          <a:p>
            <a:r>
              <a:rPr lang="en-US" sz="1400" dirty="0" smtClean="0">
                <a:latin typeface="Calibri"/>
                <a:cs typeface="Calibri"/>
              </a:rPr>
              <a:t>HMS </a:t>
            </a:r>
          </a:p>
          <a:p>
            <a:r>
              <a:rPr lang="en-US" sz="1400" dirty="0" smtClean="0">
                <a:latin typeface="Calibri"/>
                <a:cs typeface="Calibri"/>
              </a:rPr>
              <a:t>SHMS</a:t>
            </a:r>
            <a:endParaRPr lang="en-US" sz="1400" dirty="0">
              <a:latin typeface="Calibri"/>
              <a:cs typeface="Calibri"/>
            </a:endParaRPr>
          </a:p>
        </p:txBody>
      </p:sp>
      <p:sp>
        <p:nvSpPr>
          <p:cNvPr id="49" name="TextBox 48"/>
          <p:cNvSpPr txBox="1"/>
          <p:nvPr/>
        </p:nvSpPr>
        <p:spPr>
          <a:xfrm>
            <a:off x="319183" y="5088456"/>
            <a:ext cx="931863" cy="338554"/>
          </a:xfrm>
          <a:prstGeom prst="rect">
            <a:avLst/>
          </a:prstGeom>
          <a:solidFill>
            <a:srgbClr val="CCFFCC"/>
          </a:solidFill>
          <a:ln>
            <a:solidFill>
              <a:srgbClr val="0000FF"/>
            </a:solidFill>
          </a:ln>
        </p:spPr>
        <p:txBody>
          <a:bodyPr wrap="square" rtlCol="0">
            <a:spAutoFit/>
          </a:bodyPr>
          <a:lstStyle/>
          <a:p>
            <a:r>
              <a:rPr lang="en-US" sz="1600" dirty="0" smtClean="0"/>
              <a:t>D</a:t>
            </a:r>
            <a:r>
              <a:rPr lang="en-US" sz="1600" baseline="-25000" dirty="0" smtClean="0"/>
              <a:t>2</a:t>
            </a:r>
            <a:r>
              <a:rPr lang="en-US" sz="1600" dirty="0" smtClean="0"/>
              <a:t>, ND</a:t>
            </a:r>
            <a:r>
              <a:rPr lang="en-US" sz="1600" baseline="-25000" dirty="0" smtClean="0"/>
              <a:t>3</a:t>
            </a:r>
            <a:endParaRPr lang="en-US" sz="1600" dirty="0"/>
          </a:p>
        </p:txBody>
      </p:sp>
      <p:grpSp>
        <p:nvGrpSpPr>
          <p:cNvPr id="4" name="Group 59"/>
          <p:cNvGrpSpPr/>
          <p:nvPr/>
        </p:nvGrpSpPr>
        <p:grpSpPr>
          <a:xfrm>
            <a:off x="384429" y="1889642"/>
            <a:ext cx="1044427" cy="860725"/>
            <a:chOff x="384429" y="1889642"/>
            <a:chExt cx="1044427" cy="860725"/>
          </a:xfrm>
        </p:grpSpPr>
        <p:sp>
          <p:nvSpPr>
            <p:cNvPr id="47" name="TextBox 46"/>
            <p:cNvSpPr txBox="1"/>
            <p:nvPr/>
          </p:nvSpPr>
          <p:spPr>
            <a:xfrm>
              <a:off x="384429" y="1889642"/>
              <a:ext cx="1044427" cy="369332"/>
            </a:xfrm>
            <a:prstGeom prst="rect">
              <a:avLst/>
            </a:prstGeom>
            <a:solidFill>
              <a:srgbClr val="CCFFCC"/>
            </a:solidFill>
            <a:ln>
              <a:solidFill>
                <a:schemeClr val="tx1"/>
              </a:solidFill>
            </a:ln>
          </p:spPr>
          <p:txBody>
            <a:bodyPr wrap="none" rtlCol="0">
              <a:spAutoFit/>
            </a:bodyPr>
            <a:lstStyle/>
            <a:p>
              <a:r>
                <a:rPr lang="en-US" dirty="0" smtClean="0"/>
                <a:t>CLAS12</a:t>
              </a:r>
              <a:endParaRPr lang="en-US" dirty="0"/>
            </a:p>
          </p:txBody>
        </p:sp>
        <p:cxnSp>
          <p:nvCxnSpPr>
            <p:cNvPr id="55" name="Straight Arrow Connector 54"/>
            <p:cNvCxnSpPr/>
            <p:nvPr/>
          </p:nvCxnSpPr>
          <p:spPr bwMode="auto">
            <a:xfrm rot="5400000">
              <a:off x="701136" y="2543358"/>
              <a:ext cx="412516" cy="1501"/>
            </a:xfrm>
            <a:prstGeom prst="straightConnector1">
              <a:avLst/>
            </a:prstGeom>
            <a:noFill/>
            <a:ln w="38100" cap="flat" cmpd="dbl" algn="ctr">
              <a:solidFill>
                <a:srgbClr val="FF0000"/>
              </a:solidFill>
              <a:prstDash val="solid"/>
              <a:round/>
              <a:headEnd type="none" w="med" len="med"/>
              <a:tailEnd type="arrow" w="med" len="med"/>
            </a:ln>
            <a:effectLst/>
          </p:spPr>
        </p:cxnSp>
      </p:grpSp>
      <p:grpSp>
        <p:nvGrpSpPr>
          <p:cNvPr id="5" name="Group 60"/>
          <p:cNvGrpSpPr/>
          <p:nvPr/>
        </p:nvGrpSpPr>
        <p:grpSpPr>
          <a:xfrm>
            <a:off x="6768142" y="1982779"/>
            <a:ext cx="813143" cy="860726"/>
            <a:chOff x="6721584" y="1982779"/>
            <a:chExt cx="813143" cy="860726"/>
          </a:xfrm>
        </p:grpSpPr>
        <p:sp>
          <p:nvSpPr>
            <p:cNvPr id="44" name="TextBox 43"/>
            <p:cNvSpPr txBox="1"/>
            <p:nvPr/>
          </p:nvSpPr>
          <p:spPr>
            <a:xfrm>
              <a:off x="6721584" y="1982779"/>
              <a:ext cx="813143" cy="369332"/>
            </a:xfrm>
            <a:prstGeom prst="rect">
              <a:avLst/>
            </a:prstGeom>
            <a:solidFill>
              <a:srgbClr val="FFFF00">
                <a:alpha val="25000"/>
              </a:srgbClr>
            </a:solidFill>
            <a:ln>
              <a:solidFill>
                <a:schemeClr val="tx1"/>
              </a:solidFill>
            </a:ln>
          </p:spPr>
          <p:txBody>
            <a:bodyPr wrap="none" rtlCol="0">
              <a:spAutoFit/>
            </a:bodyPr>
            <a:lstStyle/>
            <a:p>
              <a:r>
                <a:rPr lang="en-US" dirty="0" smtClean="0"/>
                <a:t>Hall C</a:t>
              </a:r>
              <a:endParaRPr lang="en-US" dirty="0"/>
            </a:p>
          </p:txBody>
        </p:sp>
        <p:cxnSp>
          <p:nvCxnSpPr>
            <p:cNvPr id="59" name="Straight Arrow Connector 58"/>
            <p:cNvCxnSpPr/>
            <p:nvPr/>
          </p:nvCxnSpPr>
          <p:spPr bwMode="auto">
            <a:xfrm rot="5400000">
              <a:off x="6979072" y="2636496"/>
              <a:ext cx="412516" cy="1501"/>
            </a:xfrm>
            <a:prstGeom prst="straightConnector1">
              <a:avLst/>
            </a:prstGeom>
            <a:noFill/>
            <a:ln w="38100" cap="flat" cmpd="dbl" algn="ctr">
              <a:solidFill>
                <a:srgbClr val="FF0000"/>
              </a:solidFill>
              <a:prstDash val="solid"/>
              <a:round/>
              <a:headEnd type="none" w="med" len="med"/>
              <a:tailEnd type="arrow" w="med" len="med"/>
            </a:ln>
            <a:effectLst/>
          </p:spPr>
        </p:cxnSp>
      </p:grpSp>
      <p:sp>
        <p:nvSpPr>
          <p:cNvPr id="62" name="TextBox 61"/>
          <p:cNvSpPr txBox="1"/>
          <p:nvPr/>
        </p:nvSpPr>
        <p:spPr>
          <a:xfrm>
            <a:off x="7151718" y="4986856"/>
            <a:ext cx="408919" cy="338554"/>
          </a:xfrm>
          <a:prstGeom prst="rect">
            <a:avLst/>
          </a:prstGeom>
          <a:solidFill>
            <a:srgbClr val="FFFF00">
              <a:alpha val="25000"/>
            </a:srgbClr>
          </a:solidFill>
          <a:ln>
            <a:solidFill>
              <a:srgbClr val="000000"/>
            </a:solidFill>
          </a:ln>
        </p:spPr>
        <p:txBody>
          <a:bodyPr wrap="none" rtlCol="0">
            <a:spAutoFit/>
          </a:bodyPr>
          <a:lstStyle/>
          <a:p>
            <a:r>
              <a:rPr lang="en-US" sz="1600" dirty="0" smtClean="0"/>
              <a:t>D</a:t>
            </a:r>
            <a:r>
              <a:rPr lang="en-US" sz="1600" baseline="-25000" dirty="0" smtClean="0"/>
              <a:t>2</a:t>
            </a:r>
            <a:endParaRPr lang="en-US" sz="1600" baseline="-25000"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55500551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PhAnim="0">
  <p:cSld>
    <p:spTree>
      <p:nvGrpSpPr>
        <p:cNvPr id="1" name=""/>
        <p:cNvGrpSpPr/>
        <p:nvPr/>
      </p:nvGrpSpPr>
      <p:grpSpPr>
        <a:xfrm>
          <a:off x="0" y="0"/>
          <a:ext cx="0" cy="0"/>
          <a:chOff x="0" y="0"/>
          <a:chExt cx="0" cy="0"/>
        </a:xfrm>
      </p:grpSpPr>
      <p:sp>
        <p:nvSpPr>
          <p:cNvPr id="11" name="Rectangle 1026"/>
          <p:cNvSpPr txBox="1">
            <a:spLocks noChangeArrowheads="1"/>
          </p:cNvSpPr>
          <p:nvPr/>
        </p:nvSpPr>
        <p:spPr bwMode="auto">
          <a:xfrm>
            <a:off x="12700" y="0"/>
            <a:ext cx="9131300" cy="685800"/>
          </a:xfrm>
          <a:prstGeom prst="rect">
            <a:avLst/>
          </a:prstGeom>
          <a:noFill/>
          <a:ln w="9525">
            <a:noFill/>
            <a:miter lim="800000"/>
            <a:headEnd/>
            <a:tailEnd/>
          </a:ln>
        </p:spPr>
        <p:txBody>
          <a:bodyPr anchor="ctr">
            <a:prstTxWarp prst="textNoShape">
              <a:avLst/>
            </a:prstTxWarp>
          </a:bodyPr>
          <a:lstStyle/>
          <a:p>
            <a:pPr algn="ctr">
              <a:lnSpc>
                <a:spcPct val="90000"/>
              </a:lnSpc>
            </a:pPr>
            <a:r>
              <a:rPr lang="fr-FR" sz="3600" b="1" dirty="0" smtClean="0">
                <a:solidFill>
                  <a:srgbClr val="00C000"/>
                </a:solidFill>
                <a:latin typeface="Calibri"/>
                <a:ea typeface="Tahoma" charset="0"/>
                <a:cs typeface="Calibri"/>
              </a:rPr>
              <a:t>A</a:t>
            </a:r>
            <a:r>
              <a:rPr lang="fr-FR" sz="3600" b="1" baseline="-25000" dirty="0" smtClean="0">
                <a:solidFill>
                  <a:srgbClr val="00C000"/>
                </a:solidFill>
                <a:latin typeface="Calibri"/>
                <a:ea typeface="Tahoma" charset="0"/>
                <a:cs typeface="Calibri"/>
              </a:rPr>
              <a:t>UL </a:t>
            </a:r>
            <a:r>
              <a:rPr lang="fr-FR" sz="3600" b="1" dirty="0" smtClean="0">
                <a:solidFill>
                  <a:srgbClr val="000090"/>
                </a:solidFill>
                <a:latin typeface="Calibri"/>
                <a:ea typeface="Tahoma" charset="0"/>
                <a:cs typeface="Calibri"/>
              </a:rPr>
              <a:t>projections for </a:t>
            </a:r>
            <a:r>
              <a:rPr lang="fr-FR" sz="3600" b="1" dirty="0" smtClean="0">
                <a:solidFill>
                  <a:srgbClr val="2D2D8A"/>
                </a:solidFill>
                <a:latin typeface="Calibri"/>
                <a:ea typeface="Tahoma" charset="0"/>
                <a:cs typeface="Calibri"/>
              </a:rPr>
              <a:t>protons - </a:t>
            </a:r>
            <a:r>
              <a:rPr lang="fr-FR" sz="3600" b="1" dirty="0" err="1" smtClean="0">
                <a:solidFill>
                  <a:srgbClr val="2D2D8A"/>
                </a:solidFill>
                <a:latin typeface="Calibri"/>
                <a:ea typeface="Tahoma" charset="0"/>
                <a:cs typeface="Calibri"/>
              </a:rPr>
              <a:t>projected</a:t>
            </a:r>
            <a:endParaRPr lang="fr-FR" sz="3600" b="1" dirty="0">
              <a:solidFill>
                <a:srgbClr val="2D2D8A"/>
              </a:solidFill>
              <a:latin typeface="Calibri"/>
              <a:ea typeface="Tahoma" charset="0"/>
              <a:cs typeface="Calibri"/>
            </a:endParaRPr>
          </a:p>
        </p:txBody>
      </p:sp>
      <p:pic>
        <p:nvPicPr>
          <p:cNvPr id="12" name="Picture 11"/>
          <p:cNvPicPr>
            <a:picLocks noChangeAspect="1"/>
          </p:cNvPicPr>
          <p:nvPr/>
        </p:nvPicPr>
        <p:blipFill>
          <a:blip r:embed="rId3"/>
          <a:srcRect l="11047" t="6345" r="10393" b="50846"/>
          <a:stretch>
            <a:fillRect/>
          </a:stretch>
        </p:blipFill>
        <p:spPr>
          <a:xfrm>
            <a:off x="3287105" y="1188352"/>
            <a:ext cx="5657942" cy="5156200"/>
          </a:xfrm>
          <a:prstGeom prst="rect">
            <a:avLst/>
          </a:prstGeom>
        </p:spPr>
      </p:pic>
      <p:sp>
        <p:nvSpPr>
          <p:cNvPr id="14" name="Rectangle 9"/>
          <p:cNvSpPr>
            <a:spLocks noChangeArrowheads="1"/>
          </p:cNvSpPr>
          <p:nvPr/>
        </p:nvSpPr>
        <p:spPr bwMode="auto">
          <a:xfrm>
            <a:off x="4305142" y="1840376"/>
            <a:ext cx="673629" cy="667121"/>
          </a:xfrm>
          <a:prstGeom prst="rect">
            <a:avLst/>
          </a:prstGeom>
          <a:solidFill>
            <a:srgbClr val="EAEAEA"/>
          </a:solidFill>
          <a:ln w="9525">
            <a:solidFill>
              <a:schemeClr val="bg2"/>
            </a:solidFill>
            <a:miter lim="800000"/>
            <a:headEnd/>
            <a:tailEnd/>
          </a:ln>
        </p:spPr>
        <p:txBody>
          <a:bodyPr wrap="none" anchor="ctr">
            <a:prstTxWarp prst="textNoShape">
              <a:avLst/>
            </a:prstTxWarp>
          </a:bodyPr>
          <a:lstStyle/>
          <a:p>
            <a:endParaRPr lang="en-US"/>
          </a:p>
        </p:txBody>
      </p:sp>
      <p:sp>
        <p:nvSpPr>
          <p:cNvPr id="15" name="Text Box 10"/>
          <p:cNvSpPr txBox="1">
            <a:spLocks noChangeArrowheads="1"/>
          </p:cNvSpPr>
          <p:nvPr/>
        </p:nvSpPr>
        <p:spPr bwMode="auto">
          <a:xfrm>
            <a:off x="4305142" y="1874244"/>
            <a:ext cx="673629" cy="461665"/>
          </a:xfrm>
          <a:prstGeom prst="rect">
            <a:avLst/>
          </a:prstGeom>
          <a:noFill/>
          <a:ln w="9525">
            <a:noFill/>
            <a:miter lim="800000"/>
            <a:headEnd/>
            <a:tailEnd/>
          </a:ln>
        </p:spPr>
        <p:txBody>
          <a:bodyPr wrap="square">
            <a:prstTxWarp prst="textNoShape">
              <a:avLst/>
            </a:prstTxWarp>
            <a:spAutoFit/>
          </a:bodyPr>
          <a:lstStyle/>
          <a:p>
            <a:pPr algn="ctr"/>
            <a:r>
              <a:rPr lang="en-US" sz="2400" b="0" dirty="0" smtClean="0">
                <a:solidFill>
                  <a:srgbClr val="FF0000"/>
                </a:solidFill>
              </a:rPr>
              <a:t>A</a:t>
            </a:r>
            <a:r>
              <a:rPr lang="en-US" sz="2400" baseline="-25000" dirty="0" smtClean="0">
                <a:solidFill>
                  <a:srgbClr val="FF0000"/>
                </a:solidFill>
              </a:rPr>
              <a:t>U</a:t>
            </a:r>
            <a:r>
              <a:rPr lang="en-US" sz="2400" b="0" baseline="-25000" dirty="0" smtClean="0">
                <a:solidFill>
                  <a:srgbClr val="FF0000"/>
                </a:solidFill>
              </a:rPr>
              <a:t>L</a:t>
            </a:r>
            <a:endParaRPr lang="en-US" sz="2400" b="0" baseline="-25000" dirty="0">
              <a:solidFill>
                <a:srgbClr val="FF0000"/>
              </a:solidFill>
            </a:endParaRPr>
          </a:p>
        </p:txBody>
      </p:sp>
      <p:grpSp>
        <p:nvGrpSpPr>
          <p:cNvPr id="2" name="Group 18"/>
          <p:cNvGrpSpPr/>
          <p:nvPr/>
        </p:nvGrpSpPr>
        <p:grpSpPr>
          <a:xfrm>
            <a:off x="506435" y="822195"/>
            <a:ext cx="2185965" cy="584776"/>
            <a:chOff x="762000" y="914400"/>
            <a:chExt cx="2602870" cy="584776"/>
          </a:xfrm>
        </p:grpSpPr>
        <p:sp>
          <p:nvSpPr>
            <p:cNvPr id="19" name="Text Box 7"/>
            <p:cNvSpPr txBox="1">
              <a:spLocks noChangeArrowheads="1"/>
            </p:cNvSpPr>
            <p:nvPr/>
          </p:nvSpPr>
          <p:spPr bwMode="auto">
            <a:xfrm>
              <a:off x="762000" y="914400"/>
              <a:ext cx="2602870" cy="584776"/>
            </a:xfrm>
            <a:prstGeom prst="rect">
              <a:avLst/>
            </a:prstGeom>
            <a:solidFill>
              <a:schemeClr val="bg1"/>
            </a:solidFill>
            <a:ln w="9525">
              <a:solidFill>
                <a:schemeClr val="tx1"/>
              </a:solidFill>
              <a:miter lim="800000"/>
              <a:headEnd/>
              <a:tailEnd/>
            </a:ln>
          </p:spPr>
          <p:txBody>
            <a:bodyPr wrap="square">
              <a:prstTxWarp prst="textNoShape">
                <a:avLst/>
              </a:prstTxWarp>
              <a:spAutoFit/>
            </a:bodyPr>
            <a:lstStyle/>
            <a:p>
              <a:r>
                <a:rPr lang="en-US" sz="3200" b="1" dirty="0" err="1">
                  <a:solidFill>
                    <a:srgbClr val="FF0000"/>
                  </a:solidFill>
                  <a:latin typeface="Times New Roman"/>
                  <a:cs typeface="Times New Roman"/>
                </a:rPr>
                <a:t>e</a:t>
              </a:r>
              <a:r>
                <a:rPr lang="en-US" sz="3200" b="1" dirty="0">
                  <a:solidFill>
                    <a:srgbClr val="FF0000"/>
                  </a:solidFill>
                  <a:latin typeface="Times New Roman"/>
                  <a:cs typeface="Times New Roman"/>
                </a:rPr>
                <a:t> </a:t>
              </a:r>
              <a:r>
                <a:rPr lang="en-US" sz="3200" b="1" dirty="0" err="1" smtClean="0">
                  <a:solidFill>
                    <a:srgbClr val="FF0000"/>
                  </a:solidFill>
                  <a:latin typeface="Times New Roman"/>
                  <a:cs typeface="Times New Roman"/>
                </a:rPr>
                <a:t>p</a:t>
              </a:r>
              <a:r>
                <a:rPr lang="en-US" sz="3200" b="1" dirty="0" smtClean="0">
                  <a:solidFill>
                    <a:srgbClr val="FF0000"/>
                  </a:solidFill>
                  <a:latin typeface="Times New Roman"/>
                  <a:cs typeface="Times New Roman"/>
                </a:rPr>
                <a:t>      </a:t>
              </a:r>
              <a:r>
                <a:rPr lang="en-US" sz="3200" b="1" dirty="0" err="1" smtClean="0">
                  <a:solidFill>
                    <a:srgbClr val="FF0000"/>
                  </a:solidFill>
                  <a:latin typeface="Times New Roman"/>
                  <a:cs typeface="Times New Roman"/>
                </a:rPr>
                <a:t>epγ</a:t>
              </a:r>
              <a:endParaRPr lang="en-US" sz="3200" b="1" dirty="0">
                <a:solidFill>
                  <a:schemeClr val="bg2"/>
                </a:solidFill>
                <a:latin typeface="Times New Roman"/>
                <a:cs typeface="Times New Roman"/>
              </a:endParaRPr>
            </a:p>
          </p:txBody>
        </p:sp>
        <p:sp>
          <p:nvSpPr>
            <p:cNvPr id="20" name="Line 8"/>
            <p:cNvSpPr>
              <a:spLocks noChangeShapeType="1"/>
            </p:cNvSpPr>
            <p:nvPr/>
          </p:nvSpPr>
          <p:spPr bwMode="auto">
            <a:xfrm>
              <a:off x="1558560" y="1260475"/>
              <a:ext cx="457200" cy="0"/>
            </a:xfrm>
            <a:prstGeom prst="line">
              <a:avLst/>
            </a:prstGeom>
            <a:noFill/>
            <a:ln w="28575" cap="flat" cmpd="sng" algn="ctr">
              <a:solidFill>
                <a:srgbClr val="FF0000"/>
              </a:solidFill>
              <a:prstDash val="solid"/>
              <a:miter lim="800000"/>
              <a:headEnd type="none" w="med" len="med"/>
              <a:tailEnd type="arrow" w="med" len="med"/>
            </a:ln>
          </p:spPr>
          <p:txBody>
            <a:bodyPr wrap="none" anchor="ctr">
              <a:prstTxWarp prst="textNoShape">
                <a:avLst/>
              </a:prstTxWarp>
            </a:bodyPr>
            <a:lstStyle/>
            <a:p>
              <a:endParaRPr lang="en-US"/>
            </a:p>
          </p:txBody>
        </p:sp>
        <p:sp>
          <p:nvSpPr>
            <p:cNvPr id="21" name="Line 9"/>
            <p:cNvSpPr>
              <a:spLocks noChangeShapeType="1"/>
            </p:cNvSpPr>
            <p:nvPr/>
          </p:nvSpPr>
          <p:spPr bwMode="auto">
            <a:xfrm>
              <a:off x="1201269" y="1066800"/>
              <a:ext cx="228600" cy="0"/>
            </a:xfrm>
            <a:prstGeom prst="line">
              <a:avLst/>
            </a:prstGeom>
            <a:noFill/>
            <a:ln w="9525">
              <a:solidFill>
                <a:srgbClr val="FF0000"/>
              </a:solidFill>
              <a:miter lim="800000"/>
              <a:headEnd/>
              <a:tailEnd type="triangle" w="med" len="med"/>
            </a:ln>
          </p:spPr>
          <p:txBody>
            <a:bodyPr wrap="none" anchor="ctr">
              <a:prstTxWarp prst="textNoShape">
                <a:avLst/>
              </a:prstTxWarp>
            </a:bodyPr>
            <a:lstStyle/>
            <a:p>
              <a:endParaRPr lang="en-US"/>
            </a:p>
          </p:txBody>
        </p:sp>
      </p:grpSp>
      <p:sp>
        <p:nvSpPr>
          <p:cNvPr id="23" name="Text Box 23"/>
          <p:cNvSpPr txBox="1">
            <a:spLocks noChangeArrowheads="1"/>
          </p:cNvSpPr>
          <p:nvPr/>
        </p:nvSpPr>
        <p:spPr bwMode="auto">
          <a:xfrm>
            <a:off x="5347952" y="1710004"/>
            <a:ext cx="1584325" cy="954088"/>
          </a:xfrm>
          <a:prstGeom prst="rect">
            <a:avLst/>
          </a:prstGeom>
          <a:solidFill>
            <a:schemeClr val="bg1"/>
          </a:solidFill>
          <a:ln w="19050" cap="flat" cmpd="sng" algn="ctr">
            <a:solidFill>
              <a:schemeClr val="tx1"/>
            </a:solidFill>
            <a:prstDash val="solid"/>
            <a:miter lim="800000"/>
            <a:headEnd type="none" w="med" len="med"/>
            <a:tailEnd type="none" w="med" len="med"/>
          </a:ln>
        </p:spPr>
        <p:txBody>
          <a:bodyPr>
            <a:prstTxWarp prst="textNoShape">
              <a:avLst/>
            </a:prstTxWarp>
            <a:spAutoFit/>
          </a:bodyPr>
          <a:lstStyle/>
          <a:p>
            <a:pPr algn="l" eaLnBrk="0" hangingPunct="0"/>
            <a:r>
              <a:rPr lang="en-US" sz="1400" b="0" dirty="0">
                <a:solidFill>
                  <a:srgbClr val="FF0000"/>
                </a:solidFill>
                <a:latin typeface="Arial" pitchFamily="-109" charset="0"/>
              </a:rPr>
              <a:t>L =</a:t>
            </a:r>
            <a:r>
              <a:rPr lang="en-US" sz="1400" b="0" dirty="0" smtClean="0">
                <a:solidFill>
                  <a:srgbClr val="FF0000"/>
                </a:solidFill>
                <a:latin typeface="Arial" pitchFamily="-109" charset="0"/>
              </a:rPr>
              <a:t> 1x10</a:t>
            </a:r>
            <a:r>
              <a:rPr lang="en-US" sz="1400" b="0" baseline="30000" dirty="0" smtClean="0">
                <a:solidFill>
                  <a:srgbClr val="FF0000"/>
                </a:solidFill>
                <a:latin typeface="Arial" pitchFamily="-109" charset="0"/>
              </a:rPr>
              <a:t>35 </a:t>
            </a:r>
            <a:r>
              <a:rPr lang="en-US" sz="1400" b="0" dirty="0">
                <a:solidFill>
                  <a:srgbClr val="FF0000"/>
                </a:solidFill>
                <a:latin typeface="Arial" pitchFamily="-109" charset="0"/>
              </a:rPr>
              <a:t>cm</a:t>
            </a:r>
            <a:r>
              <a:rPr lang="en-US" sz="1400" b="0" baseline="30000" dirty="0">
                <a:solidFill>
                  <a:srgbClr val="FF0000"/>
                </a:solidFill>
                <a:latin typeface="Arial" pitchFamily="-109" charset="0"/>
              </a:rPr>
              <a:t>-2</a:t>
            </a:r>
            <a:r>
              <a:rPr lang="en-US" sz="1400" b="0" dirty="0">
                <a:solidFill>
                  <a:srgbClr val="FF0000"/>
                </a:solidFill>
                <a:latin typeface="Arial" pitchFamily="-109" charset="0"/>
              </a:rPr>
              <a:t>s</a:t>
            </a:r>
            <a:r>
              <a:rPr lang="en-US" sz="1400" b="0" baseline="30000" dirty="0">
                <a:solidFill>
                  <a:srgbClr val="FF0000"/>
                </a:solidFill>
                <a:latin typeface="Arial" pitchFamily="-109" charset="0"/>
              </a:rPr>
              <a:t>-1</a:t>
            </a:r>
          </a:p>
          <a:p>
            <a:pPr algn="l" eaLnBrk="0" hangingPunct="0">
              <a:buFont typeface="Symbol" pitchFamily="-109" charset="2"/>
              <a:buNone/>
            </a:pPr>
            <a:r>
              <a:rPr lang="en-US" sz="1400" b="0" dirty="0">
                <a:solidFill>
                  <a:srgbClr val="FF0000"/>
                </a:solidFill>
                <a:latin typeface="Arial" pitchFamily="-109" charset="0"/>
              </a:rPr>
              <a:t>T =</a:t>
            </a:r>
            <a:r>
              <a:rPr lang="en-US" sz="1400" b="0" dirty="0" smtClean="0">
                <a:solidFill>
                  <a:srgbClr val="FF0000"/>
                </a:solidFill>
                <a:latin typeface="Arial" pitchFamily="-109" charset="0"/>
              </a:rPr>
              <a:t> 2000 </a:t>
            </a:r>
            <a:r>
              <a:rPr lang="en-US" sz="1400" b="0" dirty="0">
                <a:solidFill>
                  <a:srgbClr val="FF0000"/>
                </a:solidFill>
                <a:latin typeface="Arial" pitchFamily="-109" charset="0"/>
              </a:rPr>
              <a:t>hrs</a:t>
            </a:r>
          </a:p>
          <a:p>
            <a:pPr algn="l" eaLnBrk="0" hangingPunct="0">
              <a:buFont typeface="Symbol" pitchFamily="-109" charset="2"/>
              <a:buNone/>
            </a:pPr>
            <a:r>
              <a:rPr lang="en-US" sz="1400" b="0" dirty="0">
                <a:solidFill>
                  <a:srgbClr val="FF0000"/>
                </a:solidFill>
                <a:latin typeface="Symbol" pitchFamily="-109" charset="2"/>
              </a:rPr>
              <a:t>D</a:t>
            </a:r>
            <a:r>
              <a:rPr lang="en-US" sz="1400" b="0" dirty="0">
                <a:solidFill>
                  <a:srgbClr val="FF0000"/>
                </a:solidFill>
                <a:latin typeface="Arial" pitchFamily="-109" charset="0"/>
              </a:rPr>
              <a:t>Q</a:t>
            </a:r>
            <a:r>
              <a:rPr lang="en-US" sz="1400" b="0" baseline="30000" dirty="0">
                <a:solidFill>
                  <a:srgbClr val="FF0000"/>
                </a:solidFill>
                <a:latin typeface="Arial" pitchFamily="-109" charset="0"/>
              </a:rPr>
              <a:t>2</a:t>
            </a:r>
            <a:r>
              <a:rPr lang="en-US" sz="1400" b="0" dirty="0">
                <a:solidFill>
                  <a:srgbClr val="FF0000"/>
                </a:solidFill>
                <a:latin typeface="Arial" pitchFamily="-109" charset="0"/>
              </a:rPr>
              <a:t> = 1GeV</a:t>
            </a:r>
            <a:r>
              <a:rPr lang="en-US" sz="1400" b="0" baseline="30000" dirty="0">
                <a:solidFill>
                  <a:srgbClr val="FF0000"/>
                </a:solidFill>
                <a:latin typeface="Arial" pitchFamily="-109" charset="0"/>
              </a:rPr>
              <a:t>2</a:t>
            </a:r>
          </a:p>
          <a:p>
            <a:pPr algn="l" eaLnBrk="0" hangingPunct="0"/>
            <a:r>
              <a:rPr lang="en-US" sz="1400" b="0" dirty="0" err="1">
                <a:solidFill>
                  <a:srgbClr val="FF0000"/>
                </a:solidFill>
                <a:latin typeface="Symbol" pitchFamily="-109" charset="2"/>
              </a:rPr>
              <a:t>D</a:t>
            </a:r>
            <a:r>
              <a:rPr lang="en-US" sz="1400" b="0" dirty="0" err="1">
                <a:solidFill>
                  <a:srgbClr val="FF0000"/>
                </a:solidFill>
                <a:latin typeface="Arial" pitchFamily="-109" charset="0"/>
              </a:rPr>
              <a:t>x</a:t>
            </a:r>
            <a:r>
              <a:rPr lang="en-US" sz="1400" b="0" dirty="0">
                <a:solidFill>
                  <a:srgbClr val="FF0000"/>
                </a:solidFill>
                <a:latin typeface="Arial" pitchFamily="-109" charset="0"/>
              </a:rPr>
              <a:t> = 0.05</a:t>
            </a:r>
          </a:p>
        </p:txBody>
      </p:sp>
      <p:pic>
        <p:nvPicPr>
          <p:cNvPr id="29" name="Picture 11"/>
          <p:cNvPicPr>
            <a:picLocks noChangeAspect="1"/>
          </p:cNvPicPr>
          <p:nvPr/>
        </p:nvPicPr>
        <p:blipFill>
          <a:blip r:embed="rId4"/>
          <a:srcRect l="5376" t="34451" b="18176"/>
          <a:stretch>
            <a:fillRect/>
          </a:stretch>
        </p:blipFill>
        <p:spPr bwMode="auto">
          <a:xfrm rot="5400000">
            <a:off x="-1312246" y="2970152"/>
            <a:ext cx="4808031" cy="1803012"/>
          </a:xfrm>
          <a:prstGeom prst="rect">
            <a:avLst/>
          </a:prstGeom>
          <a:noFill/>
          <a:ln w="9525">
            <a:noFill/>
            <a:miter lim="800000"/>
            <a:headEnd/>
            <a:tailEnd/>
          </a:ln>
        </p:spPr>
      </p:pic>
      <p:sp>
        <p:nvSpPr>
          <p:cNvPr id="24" name="TextBox 23"/>
          <p:cNvSpPr txBox="1"/>
          <p:nvPr/>
        </p:nvSpPr>
        <p:spPr>
          <a:xfrm>
            <a:off x="1214095" y="1772644"/>
            <a:ext cx="1766781" cy="923330"/>
          </a:xfrm>
          <a:prstGeom prst="rect">
            <a:avLst/>
          </a:prstGeom>
          <a:noFill/>
          <a:ln>
            <a:solidFill>
              <a:srgbClr val="FF0000"/>
            </a:solidFill>
          </a:ln>
        </p:spPr>
        <p:txBody>
          <a:bodyPr wrap="square" rtlCol="0">
            <a:spAutoFit/>
          </a:bodyPr>
          <a:lstStyle/>
          <a:p>
            <a:r>
              <a:rPr lang="en-US" dirty="0" smtClean="0"/>
              <a:t>Dynamically polarized target NH</a:t>
            </a:r>
            <a:r>
              <a:rPr lang="en-US" baseline="-25000" dirty="0" smtClean="0"/>
              <a:t>3</a:t>
            </a:r>
            <a:r>
              <a:rPr lang="en-US" dirty="0" smtClean="0"/>
              <a:t>, ND</a:t>
            </a:r>
            <a:r>
              <a:rPr lang="en-US" baseline="-25000" dirty="0" smtClean="0"/>
              <a:t>3</a:t>
            </a:r>
            <a:endParaRPr lang="en-US" baseline="-25000" dirty="0"/>
          </a:p>
        </p:txBody>
      </p:sp>
      <p:sp>
        <p:nvSpPr>
          <p:cNvPr id="25" name="TextBox 24"/>
          <p:cNvSpPr txBox="1"/>
          <p:nvPr/>
        </p:nvSpPr>
        <p:spPr>
          <a:xfrm>
            <a:off x="3867150" y="2918759"/>
            <a:ext cx="1111621" cy="307777"/>
          </a:xfrm>
          <a:prstGeom prst="rect">
            <a:avLst/>
          </a:prstGeom>
          <a:solidFill>
            <a:schemeClr val="bg1"/>
          </a:solidFill>
          <a:ln>
            <a:solidFill>
              <a:srgbClr val="000000"/>
            </a:solidFill>
          </a:ln>
        </p:spPr>
        <p:txBody>
          <a:bodyPr wrap="square" rtlCol="0">
            <a:spAutoFit/>
          </a:bodyPr>
          <a:lstStyle/>
          <a:p>
            <a:r>
              <a:rPr lang="en-US" sz="1400" dirty="0" smtClean="0">
                <a:latin typeface="Calibri"/>
                <a:cs typeface="Calibri"/>
              </a:rPr>
              <a:t> E12-06-119</a:t>
            </a:r>
          </a:p>
        </p:txBody>
      </p:sp>
      <p:sp>
        <p:nvSpPr>
          <p:cNvPr id="35" name="Rectangle 35"/>
          <p:cNvSpPr>
            <a:spLocks noChangeArrowheads="1"/>
          </p:cNvSpPr>
          <p:nvPr/>
        </p:nvSpPr>
        <p:spPr bwMode="auto">
          <a:xfrm>
            <a:off x="3376635" y="817563"/>
            <a:ext cx="5334000" cy="533400"/>
          </a:xfrm>
          <a:prstGeom prst="rect">
            <a:avLst/>
          </a:prstGeom>
          <a:solidFill>
            <a:schemeClr val="bg1"/>
          </a:solidFill>
          <a:ln w="9525">
            <a:solidFill>
              <a:schemeClr val="tx2"/>
            </a:solidFill>
            <a:miter lim="800000"/>
            <a:headEnd/>
            <a:tailEnd/>
          </a:ln>
        </p:spPr>
        <p:txBody>
          <a:bodyPr wrap="none" anchor="ctr">
            <a:prstTxWarp prst="textNoShape">
              <a:avLst/>
            </a:prstTxWarp>
          </a:bodyPr>
          <a:lstStyle/>
          <a:p>
            <a:endParaRPr lang="en-US">
              <a:solidFill>
                <a:srgbClr val="0000FF"/>
              </a:solidFill>
            </a:endParaRPr>
          </a:p>
        </p:txBody>
      </p:sp>
      <p:sp>
        <p:nvSpPr>
          <p:cNvPr id="36" name="Text Box 36"/>
          <p:cNvSpPr txBox="1">
            <a:spLocks noChangeArrowheads="1"/>
          </p:cNvSpPr>
          <p:nvPr/>
        </p:nvSpPr>
        <p:spPr bwMode="auto">
          <a:xfrm>
            <a:off x="3440135" y="944563"/>
            <a:ext cx="5334000" cy="369888"/>
          </a:xfrm>
          <a:prstGeom prst="rect">
            <a:avLst/>
          </a:prstGeom>
          <a:noFill/>
          <a:ln w="9525">
            <a:noFill/>
            <a:miter lim="800000"/>
            <a:headEnd/>
            <a:tailEnd/>
          </a:ln>
        </p:spPr>
        <p:txBody>
          <a:bodyPr>
            <a:prstTxWarp prst="textNoShape">
              <a:avLst/>
            </a:prstTxWarp>
            <a:spAutoFit/>
          </a:bodyPr>
          <a:lstStyle/>
          <a:p>
            <a:pPr eaLnBrk="1" hangingPunct="1">
              <a:defRPr/>
            </a:pPr>
            <a:r>
              <a:rPr lang="en-US" dirty="0">
                <a:effectLst>
                  <a:outerShdw blurRad="38100" dist="38100" dir="2700000" algn="tl">
                    <a:srgbClr val="000000"/>
                  </a:outerShdw>
                </a:effectLst>
                <a:latin typeface="Symbol" charset="2"/>
                <a:sym typeface="Symbol" charset="2"/>
              </a:rPr>
              <a:t></a:t>
            </a:r>
            <a:r>
              <a:rPr lang="en-US" dirty="0">
                <a:latin typeface="Symbol" charset="2"/>
                <a:sym typeface="Symbol" charset="2"/>
              </a:rPr>
              <a:t></a:t>
            </a:r>
            <a:r>
              <a:rPr lang="en-US" baseline="-25000" dirty="0">
                <a:latin typeface="Comic Sans MS" charset="0"/>
              </a:rPr>
              <a:t>UL</a:t>
            </a:r>
            <a:r>
              <a:rPr lang="en-US" dirty="0">
                <a:latin typeface="Symbol" charset="2"/>
              </a:rPr>
              <a:t> </a:t>
            </a:r>
            <a:r>
              <a:rPr lang="en-US" dirty="0">
                <a:latin typeface="Tahoma" charset="0"/>
              </a:rPr>
              <a:t>~</a:t>
            </a:r>
            <a:r>
              <a:rPr lang="en-US" dirty="0">
                <a:solidFill>
                  <a:schemeClr val="tx2"/>
                </a:solidFill>
                <a:latin typeface="Tahoma" charset="0"/>
              </a:rPr>
              <a:t> </a:t>
            </a:r>
            <a:r>
              <a:rPr lang="en-US" dirty="0" err="1">
                <a:solidFill>
                  <a:srgbClr val="FF0000"/>
                </a:solidFill>
                <a:latin typeface="Tahoma" charset="0"/>
              </a:rPr>
              <a:t>sin</a:t>
            </a:r>
            <a:r>
              <a:rPr lang="en-US" dirty="0" err="1">
                <a:solidFill>
                  <a:srgbClr val="FF0000"/>
                </a:solidFill>
                <a:latin typeface="Tahoma" charset="0"/>
                <a:sym typeface="Symbol" charset="2"/>
              </a:rPr>
              <a:t></a:t>
            </a:r>
            <a:r>
              <a:rPr lang="en-US" dirty="0">
                <a:latin typeface="Tahoma" charset="0"/>
              </a:rPr>
              <a:t> {F</a:t>
            </a:r>
            <a:r>
              <a:rPr lang="en-US" baseline="-25000" dirty="0">
                <a:latin typeface="Tahoma" charset="0"/>
              </a:rPr>
              <a:t>1</a:t>
            </a:r>
            <a:r>
              <a:rPr lang="en-US" b="1" i="1" dirty="0">
                <a:solidFill>
                  <a:srgbClr val="00C000"/>
                </a:solidFill>
                <a:latin typeface="Times New Roman" charset="0"/>
              </a:rPr>
              <a:t>H</a:t>
            </a:r>
            <a:r>
              <a:rPr lang="en-US" dirty="0">
                <a:latin typeface="Tahoma" charset="0"/>
              </a:rPr>
              <a:t>+</a:t>
            </a:r>
            <a:r>
              <a:rPr lang="el-GR" dirty="0">
                <a:latin typeface="Lucida Grande" charset="0"/>
              </a:rPr>
              <a:t>ξ</a:t>
            </a:r>
            <a:r>
              <a:rPr lang="en-US" dirty="0">
                <a:latin typeface="Tahoma" charset="0"/>
              </a:rPr>
              <a:t>(F</a:t>
            </a:r>
            <a:r>
              <a:rPr lang="en-US" baseline="-25000" dirty="0">
                <a:latin typeface="Tahoma" charset="0"/>
              </a:rPr>
              <a:t>1</a:t>
            </a:r>
            <a:r>
              <a:rPr lang="en-US" dirty="0">
                <a:latin typeface="Tahoma" charset="0"/>
              </a:rPr>
              <a:t>+F</a:t>
            </a:r>
            <a:r>
              <a:rPr lang="en-US" baseline="-25000" dirty="0">
                <a:latin typeface="Tahoma" charset="0"/>
              </a:rPr>
              <a:t>2</a:t>
            </a:r>
            <a:r>
              <a:rPr lang="en-US" dirty="0">
                <a:latin typeface="Tahoma" charset="0"/>
              </a:rPr>
              <a:t>)(</a:t>
            </a:r>
            <a:r>
              <a:rPr lang="en-US" b="1" i="1" dirty="0">
                <a:solidFill>
                  <a:srgbClr val="FF0000"/>
                </a:solidFill>
                <a:latin typeface="Times New Roman" charset="0"/>
              </a:rPr>
              <a:t>H</a:t>
            </a:r>
            <a:r>
              <a:rPr lang="en-US" b="1" dirty="0">
                <a:solidFill>
                  <a:srgbClr val="2D2D8A"/>
                </a:solidFill>
                <a:latin typeface="Times New Roman" charset="0"/>
              </a:rPr>
              <a:t> </a:t>
            </a:r>
            <a:r>
              <a:rPr lang="en-US" dirty="0">
                <a:latin typeface="Tahoma" charset="0"/>
              </a:rPr>
              <a:t>+</a:t>
            </a:r>
            <a:r>
              <a:rPr lang="el-GR" dirty="0">
                <a:latin typeface="Lucida Grande" charset="0"/>
              </a:rPr>
              <a:t>ξ</a:t>
            </a:r>
            <a:r>
              <a:rPr lang="en-US" dirty="0">
                <a:latin typeface="Tahoma" charset="0"/>
              </a:rPr>
              <a:t>/(1+</a:t>
            </a:r>
            <a:r>
              <a:rPr lang="el-GR" dirty="0">
                <a:latin typeface="Lucida Grande" charset="0"/>
              </a:rPr>
              <a:t>ξ</a:t>
            </a:r>
            <a:r>
              <a:rPr lang="en-US" dirty="0">
                <a:latin typeface="Tahoma" charset="0"/>
              </a:rPr>
              <a:t>)</a:t>
            </a:r>
            <a:r>
              <a:rPr lang="en-US" b="1" i="1" dirty="0" err="1">
                <a:solidFill>
                  <a:srgbClr val="0000FF"/>
                </a:solidFill>
                <a:latin typeface="Times New Roman" charset="0"/>
              </a:rPr>
              <a:t>E</a:t>
            </a:r>
            <a:r>
              <a:rPr lang="en-US" dirty="0" err="1" smtClean="0">
                <a:latin typeface="Times New Roman" charset="0"/>
              </a:rPr>
              <a:t>)</a:t>
            </a:r>
            <a:r>
              <a:rPr lang="en-US" dirty="0" err="1" smtClean="0">
                <a:latin typeface="Tahoma" charset="0"/>
              </a:rPr>
              <a:t>}</a:t>
            </a:r>
            <a:r>
              <a:rPr lang="en-US" dirty="0" err="1">
                <a:latin typeface="Tahoma" charset="0"/>
              </a:rPr>
              <a:t>d</a:t>
            </a:r>
            <a:r>
              <a:rPr lang="en-US" dirty="0" err="1">
                <a:latin typeface="Tahoma" charset="0"/>
                <a:sym typeface="Symbol" charset="2"/>
              </a:rPr>
              <a:t></a:t>
            </a:r>
            <a:endParaRPr lang="en-US" dirty="0">
              <a:solidFill>
                <a:schemeClr val="tx2"/>
              </a:solidFill>
              <a:latin typeface="Tahoma" charset="0"/>
              <a:sym typeface="Symbol" charset="2"/>
            </a:endParaRPr>
          </a:p>
        </p:txBody>
      </p:sp>
      <p:sp>
        <p:nvSpPr>
          <p:cNvPr id="37" name="Rectangle 37"/>
          <p:cNvSpPr>
            <a:spLocks noChangeArrowheads="1"/>
          </p:cNvSpPr>
          <p:nvPr/>
        </p:nvSpPr>
        <p:spPr bwMode="auto">
          <a:xfrm>
            <a:off x="4980010" y="787400"/>
            <a:ext cx="314325" cy="369888"/>
          </a:xfrm>
          <a:prstGeom prst="rect">
            <a:avLst/>
          </a:prstGeom>
          <a:noFill/>
          <a:ln w="9525">
            <a:noFill/>
            <a:miter lim="800000"/>
            <a:headEnd/>
            <a:tailEnd/>
          </a:ln>
        </p:spPr>
        <p:txBody>
          <a:bodyPr wrap="none" lIns="0" tIns="0" rIns="0" bIns="0">
            <a:prstTxWarp prst="textNoShape">
              <a:avLst/>
            </a:prstTxWarp>
            <a:spAutoFit/>
          </a:bodyPr>
          <a:lstStyle/>
          <a:p>
            <a:pPr eaLnBrk="1" hangingPunct="1"/>
            <a:r>
              <a:rPr lang="en-US" sz="2400" b="1" dirty="0">
                <a:solidFill>
                  <a:srgbClr val="FF0000"/>
                </a:solidFill>
                <a:latin typeface="Times New Roman" charset="0"/>
              </a:rPr>
              <a:t>  </a:t>
            </a:r>
            <a:r>
              <a:rPr lang="en-US" sz="2400" b="1" dirty="0">
                <a:solidFill>
                  <a:srgbClr val="00C000"/>
                </a:solidFill>
                <a:latin typeface="Times New Roman" charset="0"/>
              </a:rPr>
              <a:t>~</a:t>
            </a:r>
            <a:endParaRPr lang="en-US" sz="2400" b="1" dirty="0">
              <a:solidFill>
                <a:srgbClr val="00C000"/>
              </a:solidFill>
              <a:latin typeface="Tahoma" charset="0"/>
            </a:endParaRPr>
          </a:p>
        </p:txBody>
      </p:sp>
      <p:sp>
        <p:nvSpPr>
          <p:cNvPr id="40" name="Rectangle 41"/>
          <p:cNvSpPr>
            <a:spLocks noChangeArrowheads="1"/>
          </p:cNvSpPr>
          <p:nvPr/>
        </p:nvSpPr>
        <p:spPr bwMode="auto">
          <a:xfrm>
            <a:off x="10190185" y="982663"/>
            <a:ext cx="192088" cy="430213"/>
          </a:xfrm>
          <a:prstGeom prst="rect">
            <a:avLst/>
          </a:prstGeom>
          <a:noFill/>
          <a:ln w="9525">
            <a:noFill/>
            <a:miter lim="800000"/>
            <a:headEnd/>
            <a:tailEnd/>
          </a:ln>
        </p:spPr>
        <p:txBody>
          <a:bodyPr wrap="none" lIns="0" tIns="0" rIns="0" bIns="0">
            <a:prstTxWarp prst="textNoShape">
              <a:avLst/>
            </a:prstTxWarp>
            <a:spAutoFit/>
          </a:bodyPr>
          <a:lstStyle/>
          <a:p>
            <a:pPr eaLnBrk="1" hangingPunct="1"/>
            <a:r>
              <a:rPr lang="en-US" sz="2800" b="1" dirty="0">
                <a:solidFill>
                  <a:srgbClr val="00C000"/>
                </a:solidFill>
                <a:latin typeface="Times New Roman" charset="0"/>
              </a:rPr>
              <a:t>~</a:t>
            </a:r>
            <a:endParaRPr lang="en-US" sz="2800" b="1" dirty="0">
              <a:solidFill>
                <a:srgbClr val="00C000"/>
              </a:solidFill>
              <a:latin typeface="Tahoma" charset="0"/>
            </a:endParaRPr>
          </a:p>
        </p:txBody>
      </p:sp>
    </p:spTree>
  </p:cSld>
  <p:clrMapOvr>
    <a:masterClrMapping/>
  </p:clrMapOvr>
  <p:transition>
    <p:push/>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39763"/>
          </a:xfrm>
        </p:spPr>
        <p:txBody>
          <a:bodyPr/>
          <a:lstStyle/>
          <a:p>
            <a:r>
              <a:rPr lang="en-US" sz="4000" dirty="0" smtClean="0">
                <a:solidFill>
                  <a:srgbClr val="FF0000"/>
                </a:solidFill>
                <a:latin typeface="Calibri"/>
                <a:cs typeface="Calibri"/>
              </a:rPr>
              <a:t>A</a:t>
            </a:r>
            <a:r>
              <a:rPr lang="en-US" sz="4000" baseline="-25000" dirty="0" smtClean="0">
                <a:solidFill>
                  <a:srgbClr val="FF0000"/>
                </a:solidFill>
                <a:latin typeface="Calibri"/>
                <a:cs typeface="Calibri"/>
              </a:rPr>
              <a:t>LU</a:t>
            </a:r>
            <a:r>
              <a:rPr lang="en-US" sz="4000" dirty="0" smtClean="0">
                <a:latin typeface="Calibri"/>
                <a:cs typeface="Calibri"/>
              </a:rPr>
              <a:t> </a:t>
            </a:r>
            <a:r>
              <a:rPr lang="en-US" sz="4000" dirty="0" smtClean="0"/>
              <a:t>projections</a:t>
            </a:r>
            <a:r>
              <a:rPr lang="en-US" sz="4000" dirty="0" smtClean="0">
                <a:latin typeface="Calibri"/>
                <a:cs typeface="Calibri"/>
              </a:rPr>
              <a:t> on </a:t>
            </a:r>
            <a:r>
              <a:rPr lang="en-US" sz="4000" dirty="0" err="1" smtClean="0">
                <a:solidFill>
                  <a:srgbClr val="00C300"/>
                </a:solidFill>
                <a:latin typeface="Calibri"/>
                <a:cs typeface="Calibri"/>
              </a:rPr>
              <a:t>n</a:t>
            </a:r>
            <a:r>
              <a:rPr lang="en-US" sz="4000" dirty="0" err="1" smtClean="0">
                <a:latin typeface="Calibri"/>
                <a:cs typeface="Calibri"/>
              </a:rPr>
              <a:t>DVCS</a:t>
            </a:r>
            <a:r>
              <a:rPr lang="en-US" sz="4000" dirty="0" smtClean="0">
                <a:latin typeface="Calibri"/>
                <a:cs typeface="Calibri"/>
              </a:rPr>
              <a:t> </a:t>
            </a:r>
            <a:endParaRPr lang="en-US" sz="4000" dirty="0">
              <a:latin typeface="Calibri"/>
              <a:cs typeface="Calibri"/>
            </a:endParaRPr>
          </a:p>
        </p:txBody>
      </p:sp>
      <p:pic>
        <p:nvPicPr>
          <p:cNvPr id="4" name="Picture 3"/>
          <p:cNvPicPr>
            <a:picLocks noChangeAspect="1"/>
          </p:cNvPicPr>
          <p:nvPr/>
        </p:nvPicPr>
        <p:blipFill>
          <a:blip r:embed="rId2"/>
          <a:srcRect t="17411" r="45000" b="28399"/>
          <a:stretch>
            <a:fillRect/>
          </a:stretch>
        </p:blipFill>
        <p:spPr>
          <a:xfrm>
            <a:off x="5241895" y="1727200"/>
            <a:ext cx="3902105" cy="3932237"/>
          </a:xfrm>
          <a:prstGeom prst="rect">
            <a:avLst/>
          </a:prstGeom>
        </p:spPr>
      </p:pic>
      <p:sp>
        <p:nvSpPr>
          <p:cNvPr id="7" name="TextBox 6"/>
          <p:cNvSpPr txBox="1"/>
          <p:nvPr/>
        </p:nvSpPr>
        <p:spPr>
          <a:xfrm>
            <a:off x="6934200" y="903197"/>
            <a:ext cx="1358900" cy="830997"/>
          </a:xfrm>
          <a:prstGeom prst="rect">
            <a:avLst/>
          </a:prstGeom>
          <a:noFill/>
          <a:ln>
            <a:solidFill>
              <a:schemeClr val="tx1"/>
            </a:solidFill>
          </a:ln>
        </p:spPr>
        <p:txBody>
          <a:bodyPr wrap="square" rtlCol="0">
            <a:spAutoFit/>
          </a:bodyPr>
          <a:lstStyle/>
          <a:p>
            <a:r>
              <a:rPr lang="en-US" sz="1600" dirty="0" err="1" smtClean="0">
                <a:latin typeface="Calibri"/>
                <a:cs typeface="Calibri"/>
              </a:rPr>
              <a:t>t</a:t>
            </a:r>
            <a:r>
              <a:rPr lang="en-US" sz="1600" dirty="0" smtClean="0">
                <a:latin typeface="Calibri"/>
                <a:cs typeface="Calibri"/>
              </a:rPr>
              <a:t>=-0.35GeV</a:t>
            </a:r>
            <a:r>
              <a:rPr lang="en-US" sz="1600" baseline="30000" dirty="0" smtClean="0">
                <a:latin typeface="Calibri"/>
                <a:cs typeface="Calibri"/>
              </a:rPr>
              <a:t>2</a:t>
            </a:r>
            <a:r>
              <a:rPr lang="en-US" sz="1600" dirty="0" smtClean="0">
                <a:latin typeface="Calibri"/>
                <a:cs typeface="Calibri"/>
              </a:rPr>
              <a:t> </a:t>
            </a:r>
          </a:p>
          <a:p>
            <a:r>
              <a:rPr lang="en-US" sz="1600" dirty="0" smtClean="0">
                <a:latin typeface="Calibri"/>
                <a:cs typeface="Calibri"/>
              </a:rPr>
              <a:t>Q</a:t>
            </a:r>
            <a:r>
              <a:rPr lang="en-US" sz="1600" baseline="30000" dirty="0" smtClean="0">
                <a:latin typeface="Calibri"/>
                <a:cs typeface="Calibri"/>
              </a:rPr>
              <a:t>2</a:t>
            </a:r>
            <a:r>
              <a:rPr lang="en-US" sz="1600" dirty="0" smtClean="0">
                <a:latin typeface="Calibri"/>
                <a:cs typeface="Calibri"/>
              </a:rPr>
              <a:t>=2.75GeV</a:t>
            </a:r>
            <a:r>
              <a:rPr lang="en-US" sz="1600" baseline="30000" dirty="0" smtClean="0">
                <a:latin typeface="Calibri"/>
                <a:cs typeface="Calibri"/>
              </a:rPr>
              <a:t>2</a:t>
            </a:r>
            <a:r>
              <a:rPr lang="en-US" sz="1600" dirty="0" smtClean="0">
                <a:latin typeface="Calibri"/>
                <a:cs typeface="Calibri"/>
              </a:rPr>
              <a:t> </a:t>
            </a:r>
            <a:r>
              <a:rPr lang="en-US" sz="1600" dirty="0" err="1" smtClean="0">
                <a:latin typeface="Calibri"/>
                <a:cs typeface="Calibri"/>
              </a:rPr>
              <a:t>x</a:t>
            </a:r>
            <a:r>
              <a:rPr lang="en-US" sz="1600" baseline="-25000" dirty="0" err="1" smtClean="0">
                <a:latin typeface="Calibri"/>
                <a:cs typeface="Calibri"/>
              </a:rPr>
              <a:t>B</a:t>
            </a:r>
            <a:r>
              <a:rPr lang="en-US" sz="1600" dirty="0" smtClean="0">
                <a:latin typeface="Calibri"/>
                <a:cs typeface="Calibri"/>
              </a:rPr>
              <a:t>=0.225</a:t>
            </a:r>
            <a:endParaRPr lang="en-US" sz="1600" dirty="0">
              <a:latin typeface="Calibri"/>
              <a:cs typeface="Calibri"/>
            </a:endParaRPr>
          </a:p>
        </p:txBody>
      </p:sp>
      <p:sp>
        <p:nvSpPr>
          <p:cNvPr id="11" name="Rectangle 10"/>
          <p:cNvSpPr/>
          <p:nvPr/>
        </p:nvSpPr>
        <p:spPr bwMode="auto">
          <a:xfrm>
            <a:off x="7874000" y="1651000"/>
            <a:ext cx="2190750" cy="86995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smtClean="0">
              <a:ln>
                <a:noFill/>
              </a:ln>
              <a:solidFill>
                <a:schemeClr val="tx1"/>
              </a:solidFill>
              <a:effectLst/>
              <a:latin typeface="Times New Roman" pitchFamily="18" charset="0"/>
            </a:endParaRPr>
          </a:p>
        </p:txBody>
      </p:sp>
      <p:sp>
        <p:nvSpPr>
          <p:cNvPr id="18" name="TextBox 17"/>
          <p:cNvSpPr txBox="1"/>
          <p:nvPr/>
        </p:nvSpPr>
        <p:spPr>
          <a:xfrm>
            <a:off x="1553147" y="5537199"/>
            <a:ext cx="6752653" cy="369332"/>
          </a:xfrm>
          <a:prstGeom prst="rect">
            <a:avLst/>
          </a:prstGeom>
          <a:solidFill>
            <a:srgbClr val="CCFFCC"/>
          </a:solidFill>
          <a:ln>
            <a:solidFill>
              <a:srgbClr val="FF0000"/>
            </a:solidFill>
          </a:ln>
        </p:spPr>
        <p:txBody>
          <a:bodyPr wrap="square" rtlCol="0">
            <a:spAutoFit/>
          </a:bodyPr>
          <a:lstStyle/>
          <a:p>
            <a:r>
              <a:rPr lang="en-US" b="1" dirty="0" smtClean="0">
                <a:solidFill>
                  <a:srgbClr val="FF0000"/>
                </a:solidFill>
              </a:rPr>
              <a:t>A</a:t>
            </a:r>
            <a:r>
              <a:rPr lang="en-US" b="1" baseline="-25000" dirty="0" smtClean="0">
                <a:solidFill>
                  <a:srgbClr val="FF0000"/>
                </a:solidFill>
              </a:rPr>
              <a:t>LU</a:t>
            </a:r>
            <a:r>
              <a:rPr lang="en-US" dirty="0" smtClean="0"/>
              <a:t> is highly sensitive to </a:t>
            </a:r>
            <a:r>
              <a:rPr lang="en-US" dirty="0" err="1" smtClean="0"/>
              <a:t>d</a:t>
            </a:r>
            <a:r>
              <a:rPr lang="en-US" dirty="0" smtClean="0"/>
              <a:t>-quark </a:t>
            </a:r>
            <a:r>
              <a:rPr lang="en-US" dirty="0" err="1" smtClean="0"/>
              <a:t>helicity</a:t>
            </a:r>
            <a:r>
              <a:rPr lang="en-US" dirty="0" smtClean="0"/>
              <a:t> content of the neutron.</a:t>
            </a:r>
            <a:endParaRPr lang="en-US" dirty="0"/>
          </a:p>
        </p:txBody>
      </p:sp>
      <p:sp>
        <p:nvSpPr>
          <p:cNvPr id="19" name="TextBox 18"/>
          <p:cNvSpPr txBox="1"/>
          <p:nvPr/>
        </p:nvSpPr>
        <p:spPr>
          <a:xfrm rot="16200000">
            <a:off x="4749883" y="1820816"/>
            <a:ext cx="548172" cy="369332"/>
          </a:xfrm>
          <a:prstGeom prst="rect">
            <a:avLst/>
          </a:prstGeom>
          <a:noFill/>
        </p:spPr>
        <p:txBody>
          <a:bodyPr wrap="none" rtlCol="0">
            <a:spAutoFit/>
          </a:bodyPr>
          <a:lstStyle/>
          <a:p>
            <a:r>
              <a:rPr lang="en-US" dirty="0" smtClean="0"/>
              <a:t>A</a:t>
            </a:r>
            <a:r>
              <a:rPr lang="en-US" baseline="-25000" dirty="0" smtClean="0"/>
              <a:t>LU</a:t>
            </a:r>
            <a:endParaRPr lang="en-US" baseline="-25000" dirty="0"/>
          </a:p>
        </p:txBody>
      </p:sp>
      <p:pic>
        <p:nvPicPr>
          <p:cNvPr id="10" name="Picture 9"/>
          <p:cNvPicPr>
            <a:picLocks noChangeAspect="1"/>
          </p:cNvPicPr>
          <p:nvPr/>
        </p:nvPicPr>
        <p:blipFill>
          <a:blip r:embed="rId3"/>
          <a:stretch>
            <a:fillRect/>
          </a:stretch>
        </p:blipFill>
        <p:spPr>
          <a:xfrm>
            <a:off x="0" y="1663700"/>
            <a:ext cx="4921637" cy="3814763"/>
          </a:xfrm>
          <a:prstGeom prst="rect">
            <a:avLst/>
          </a:prstGeom>
        </p:spPr>
      </p:pic>
      <p:sp>
        <p:nvSpPr>
          <p:cNvPr id="8" name="TextBox 7"/>
          <p:cNvSpPr txBox="1"/>
          <p:nvPr/>
        </p:nvSpPr>
        <p:spPr>
          <a:xfrm>
            <a:off x="4839303" y="949363"/>
            <a:ext cx="1808208" cy="646331"/>
          </a:xfrm>
          <a:prstGeom prst="rect">
            <a:avLst/>
          </a:prstGeom>
          <a:solidFill>
            <a:srgbClr val="FFFFFF"/>
          </a:solidFill>
          <a:ln>
            <a:solidFill>
              <a:schemeClr val="tx1"/>
            </a:solidFill>
          </a:ln>
        </p:spPr>
        <p:txBody>
          <a:bodyPr wrap="square" rtlCol="0">
            <a:spAutoFit/>
          </a:bodyPr>
          <a:lstStyle/>
          <a:p>
            <a:r>
              <a:rPr lang="en-US" dirty="0" smtClean="0">
                <a:latin typeface="Calibri"/>
                <a:cs typeface="Calibri"/>
              </a:rPr>
              <a:t>Total of 588 bins in </a:t>
            </a:r>
            <a:r>
              <a:rPr lang="en-US" dirty="0" err="1" smtClean="0">
                <a:latin typeface="Calibri"/>
                <a:cs typeface="Calibri"/>
              </a:rPr>
              <a:t>t</a:t>
            </a:r>
            <a:r>
              <a:rPr lang="en-US" dirty="0" smtClean="0">
                <a:latin typeface="Calibri"/>
                <a:cs typeface="Calibri"/>
              </a:rPr>
              <a:t>, Q</a:t>
            </a:r>
            <a:r>
              <a:rPr lang="en-US" baseline="30000" dirty="0" smtClean="0">
                <a:latin typeface="Calibri"/>
                <a:cs typeface="Calibri"/>
              </a:rPr>
              <a:t>2</a:t>
            </a:r>
            <a:r>
              <a:rPr lang="en-US" dirty="0" smtClean="0">
                <a:latin typeface="Calibri"/>
                <a:cs typeface="Calibri"/>
              </a:rPr>
              <a:t>, </a:t>
            </a:r>
            <a:r>
              <a:rPr lang="en-US" dirty="0" err="1" smtClean="0">
                <a:latin typeface="Calibri"/>
                <a:cs typeface="Calibri"/>
              </a:rPr>
              <a:t>x</a:t>
            </a:r>
            <a:r>
              <a:rPr lang="en-US" baseline="-25000" dirty="0" err="1" smtClean="0">
                <a:latin typeface="Calibri"/>
                <a:cs typeface="Calibri"/>
              </a:rPr>
              <a:t>B</a:t>
            </a:r>
            <a:r>
              <a:rPr lang="en-US" dirty="0" smtClean="0">
                <a:latin typeface="Calibri"/>
                <a:cs typeface="Calibri"/>
              </a:rPr>
              <a:t>, </a:t>
            </a:r>
            <a:r>
              <a:rPr lang="en-US" dirty="0" err="1" smtClean="0">
                <a:latin typeface="Calibri"/>
                <a:cs typeface="Calibri"/>
              </a:rPr>
              <a:t>φ</a:t>
            </a:r>
            <a:r>
              <a:rPr lang="en-US" dirty="0" smtClean="0">
                <a:latin typeface="Calibri"/>
                <a:cs typeface="Calibri"/>
              </a:rPr>
              <a:t> </a:t>
            </a:r>
            <a:endParaRPr lang="en-US" dirty="0">
              <a:latin typeface="Calibri"/>
              <a:cs typeface="Calibri"/>
            </a:endParaRPr>
          </a:p>
        </p:txBody>
      </p:sp>
      <p:sp>
        <p:nvSpPr>
          <p:cNvPr id="12" name="TextBox 11"/>
          <p:cNvSpPr txBox="1"/>
          <p:nvPr/>
        </p:nvSpPr>
        <p:spPr>
          <a:xfrm>
            <a:off x="1054100" y="949363"/>
            <a:ext cx="3390900" cy="646331"/>
          </a:xfrm>
          <a:prstGeom prst="rect">
            <a:avLst/>
          </a:prstGeom>
          <a:noFill/>
        </p:spPr>
        <p:txBody>
          <a:bodyPr wrap="square" rtlCol="0">
            <a:spAutoFit/>
          </a:bodyPr>
          <a:lstStyle/>
          <a:p>
            <a:r>
              <a:rPr lang="en-US" b="1" dirty="0" smtClean="0">
                <a:solidFill>
                  <a:srgbClr val="000090"/>
                </a:solidFill>
              </a:rPr>
              <a:t>For quark flavor separation DVCS on neutrons needed. </a:t>
            </a:r>
            <a:endParaRPr lang="en-US" b="1" dirty="0">
              <a:solidFill>
                <a:srgbClr val="000090"/>
              </a:solidFill>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0" y="5"/>
            <a:ext cx="9144000" cy="660396"/>
          </a:xfrm>
          <a:ln>
            <a:noFill/>
          </a:ln>
        </p:spPr>
        <p:txBody>
          <a:bodyPr lIns="91382" tIns="45691" rIns="91382" bIns="45691">
            <a:noAutofit/>
          </a:bodyPr>
          <a:lstStyle/>
          <a:p>
            <a:r>
              <a:rPr lang="en-US" dirty="0" smtClean="0">
                <a:solidFill>
                  <a:srgbClr val="071589"/>
                </a:solidFill>
              </a:rPr>
              <a:t>Confinement </a:t>
            </a:r>
            <a:r>
              <a:rPr lang="en-US" dirty="0">
                <a:solidFill>
                  <a:srgbClr val="071589"/>
                </a:solidFill>
              </a:rPr>
              <a:t>and Strong </a:t>
            </a:r>
            <a:r>
              <a:rPr lang="en-US" dirty="0" smtClean="0">
                <a:solidFill>
                  <a:srgbClr val="071589"/>
                </a:solidFill>
              </a:rPr>
              <a:t>QCD </a:t>
            </a:r>
            <a:endParaRPr lang="en-US" sz="3300" dirty="0">
              <a:solidFill>
                <a:srgbClr val="071589"/>
              </a:solidFill>
            </a:endParaRPr>
          </a:p>
        </p:txBody>
      </p:sp>
      <p:pic>
        <p:nvPicPr>
          <p:cNvPr id="5" name="Picture 4"/>
          <p:cNvPicPr>
            <a:picLocks noChangeAspect="1"/>
          </p:cNvPicPr>
          <p:nvPr/>
        </p:nvPicPr>
        <p:blipFill>
          <a:blip r:embed="rId2"/>
          <a:srcRect l="3557" t="4407" r="4743"/>
          <a:stretch>
            <a:fillRect/>
          </a:stretch>
        </p:blipFill>
        <p:spPr>
          <a:xfrm>
            <a:off x="135171" y="807865"/>
            <a:ext cx="4107181" cy="3579876"/>
          </a:xfrm>
          <a:prstGeom prst="rect">
            <a:avLst/>
          </a:prstGeom>
        </p:spPr>
      </p:pic>
      <p:grpSp>
        <p:nvGrpSpPr>
          <p:cNvPr id="3" name="Group 18"/>
          <p:cNvGrpSpPr/>
          <p:nvPr/>
        </p:nvGrpSpPr>
        <p:grpSpPr>
          <a:xfrm>
            <a:off x="1566405" y="3432488"/>
            <a:ext cx="369999" cy="399943"/>
            <a:chOff x="3662754" y="4996719"/>
            <a:chExt cx="528569" cy="571347"/>
          </a:xfrm>
        </p:grpSpPr>
        <p:sp>
          <p:nvSpPr>
            <p:cNvPr id="7" name="Left Brace 6"/>
            <p:cNvSpPr/>
            <p:nvPr/>
          </p:nvSpPr>
          <p:spPr>
            <a:xfrm rot="17450964">
              <a:off x="3735808" y="4923665"/>
              <a:ext cx="218447" cy="364555"/>
            </a:xfrm>
            <a:prstGeom prst="leftBrace">
              <a:avLst>
                <a:gd name="adj1" fmla="val 8333"/>
                <a:gd name="adj2" fmla="val 54349"/>
              </a:avLst>
            </a:prstGeom>
            <a:ln w="28575" cap="flat" cmpd="sng" algn="ctr">
              <a:solidFill>
                <a:srgbClr val="00F7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defTabSz="829377"/>
              <a:endParaRPr lang="en-US" dirty="0">
                <a:solidFill>
                  <a:srgbClr val="000000"/>
                </a:solidFill>
              </a:endParaRPr>
            </a:p>
          </p:txBody>
        </p:sp>
        <p:sp>
          <p:nvSpPr>
            <p:cNvPr id="8" name="TextBox 7"/>
            <p:cNvSpPr txBox="1"/>
            <p:nvPr/>
          </p:nvSpPr>
          <p:spPr>
            <a:xfrm>
              <a:off x="3681264" y="5173132"/>
              <a:ext cx="510059" cy="394934"/>
            </a:xfrm>
            <a:prstGeom prst="rect">
              <a:avLst/>
            </a:prstGeom>
            <a:noFill/>
            <a:ln>
              <a:noFill/>
            </a:ln>
          </p:spPr>
          <p:txBody>
            <a:bodyPr wrap="none" rtlCol="0">
              <a:spAutoFit/>
            </a:bodyPr>
            <a:lstStyle/>
            <a:p>
              <a:pPr defTabSz="829377"/>
              <a:r>
                <a:rPr lang="en-US" sz="1200" b="1" dirty="0">
                  <a:solidFill>
                    <a:srgbClr val="00F700"/>
                  </a:solidFill>
                </a:rPr>
                <a:t>N* </a:t>
              </a:r>
            </a:p>
          </p:txBody>
        </p:sp>
      </p:grpSp>
      <p:grpSp>
        <p:nvGrpSpPr>
          <p:cNvPr id="6" name="Group 15"/>
          <p:cNvGrpSpPr/>
          <p:nvPr/>
        </p:nvGrpSpPr>
        <p:grpSpPr>
          <a:xfrm>
            <a:off x="1670812" y="1312391"/>
            <a:ext cx="733256" cy="384721"/>
            <a:chOff x="3993263" y="1239242"/>
            <a:chExt cx="1047506" cy="549604"/>
          </a:xfrm>
        </p:grpSpPr>
        <p:sp>
          <p:nvSpPr>
            <p:cNvPr id="10" name="TextBox 9"/>
            <p:cNvSpPr txBox="1"/>
            <p:nvPr/>
          </p:nvSpPr>
          <p:spPr>
            <a:xfrm rot="20337676">
              <a:off x="3993263" y="1239242"/>
              <a:ext cx="1047506" cy="549604"/>
            </a:xfrm>
            <a:prstGeom prst="rect">
              <a:avLst/>
            </a:prstGeom>
            <a:noFill/>
          </p:spPr>
          <p:txBody>
            <a:bodyPr wrap="none" rtlCol="0">
              <a:spAutoFit/>
            </a:bodyPr>
            <a:lstStyle/>
            <a:p>
              <a:pPr defTabSz="829377"/>
              <a:r>
                <a:rPr lang="en-US" sz="1000" b="1" dirty="0">
                  <a:solidFill>
                    <a:srgbClr val="FFFF00"/>
                  </a:solidFill>
                </a:rPr>
                <a:t>   CEBAF</a:t>
              </a:r>
            </a:p>
            <a:p>
              <a:pPr defTabSz="829377"/>
              <a:r>
                <a:rPr lang="en-US" sz="900" b="1" dirty="0">
                  <a:solidFill>
                    <a:srgbClr val="FFFF00"/>
                  </a:solidFill>
                </a:rPr>
                <a:t> </a:t>
              </a:r>
              <a:r>
                <a:rPr lang="en-US" sz="900" b="1" dirty="0">
                  <a:solidFill>
                    <a:srgbClr val="000000"/>
                  </a:solidFill>
                </a:rPr>
                <a:t> </a:t>
              </a:r>
            </a:p>
          </p:txBody>
        </p:sp>
        <p:cxnSp>
          <p:nvCxnSpPr>
            <p:cNvPr id="11" name="Straight Arrow Connector 10"/>
            <p:cNvCxnSpPr>
              <a:cxnSpLocks noChangeAspect="1"/>
            </p:cNvCxnSpPr>
            <p:nvPr/>
          </p:nvCxnSpPr>
          <p:spPr>
            <a:xfrm rot="16200000" flipH="1">
              <a:off x="4133817" y="1489989"/>
              <a:ext cx="118663" cy="61285"/>
            </a:xfrm>
            <a:prstGeom prst="straightConnector1">
              <a:avLst/>
            </a:prstGeom>
            <a:ln w="9525" cap="flat" cmpd="sng" algn="ctr">
              <a:solidFill>
                <a:srgbClr val="FFFF00"/>
              </a:solidFill>
              <a:prstDash val="solid"/>
              <a:round/>
              <a:headEnd type="none" w="med" len="med"/>
              <a:tailEnd type="triangle" w="med" len="sm"/>
            </a:ln>
          </p:spPr>
          <p:style>
            <a:lnRef idx="2">
              <a:schemeClr val="accent1"/>
            </a:lnRef>
            <a:fillRef idx="0">
              <a:schemeClr val="accent1"/>
            </a:fillRef>
            <a:effectRef idx="1">
              <a:schemeClr val="accent1"/>
            </a:effectRef>
            <a:fontRef idx="minor">
              <a:schemeClr val="tx1"/>
            </a:fontRef>
          </p:style>
        </p:cxnSp>
      </p:grpSp>
      <p:sp>
        <p:nvSpPr>
          <p:cNvPr id="14" name="Freeform 13"/>
          <p:cNvSpPr>
            <a:spLocks noChangeAspect="1"/>
          </p:cNvSpPr>
          <p:nvPr/>
        </p:nvSpPr>
        <p:spPr>
          <a:xfrm>
            <a:off x="1817554" y="1586067"/>
            <a:ext cx="400419" cy="1510484"/>
          </a:xfrm>
          <a:custGeom>
            <a:avLst/>
            <a:gdLst>
              <a:gd name="connsiteX0" fmla="*/ 110596 w 596900"/>
              <a:gd name="connsiteY0" fmla="*/ 128058 h 1912937"/>
              <a:gd name="connsiteX1" fmla="*/ 218546 w 596900"/>
              <a:gd name="connsiteY1" fmla="*/ 80433 h 1912937"/>
              <a:gd name="connsiteX2" fmla="*/ 339196 w 596900"/>
              <a:gd name="connsiteY2" fmla="*/ 32808 h 1912937"/>
              <a:gd name="connsiteX3" fmla="*/ 377296 w 596900"/>
              <a:gd name="connsiteY3" fmla="*/ 20108 h 1912937"/>
              <a:gd name="connsiteX4" fmla="*/ 393171 w 596900"/>
              <a:gd name="connsiteY4" fmla="*/ 23283 h 1912937"/>
              <a:gd name="connsiteX5" fmla="*/ 463021 w 596900"/>
              <a:gd name="connsiteY5" fmla="*/ 159808 h 1912937"/>
              <a:gd name="connsiteX6" fmla="*/ 501121 w 596900"/>
              <a:gd name="connsiteY6" fmla="*/ 305858 h 1912937"/>
              <a:gd name="connsiteX7" fmla="*/ 539221 w 596900"/>
              <a:gd name="connsiteY7" fmla="*/ 480483 h 1912937"/>
              <a:gd name="connsiteX8" fmla="*/ 567796 w 596900"/>
              <a:gd name="connsiteY8" fmla="*/ 655108 h 1912937"/>
              <a:gd name="connsiteX9" fmla="*/ 593196 w 596900"/>
              <a:gd name="connsiteY9" fmla="*/ 832908 h 1912937"/>
              <a:gd name="connsiteX10" fmla="*/ 590021 w 596900"/>
              <a:gd name="connsiteY10" fmla="*/ 982133 h 1912937"/>
              <a:gd name="connsiteX11" fmla="*/ 551921 w 596900"/>
              <a:gd name="connsiteY11" fmla="*/ 1232958 h 1912937"/>
              <a:gd name="connsiteX12" fmla="*/ 523346 w 596900"/>
              <a:gd name="connsiteY12" fmla="*/ 1344083 h 1912937"/>
              <a:gd name="connsiteX13" fmla="*/ 494771 w 596900"/>
              <a:gd name="connsiteY13" fmla="*/ 1480608 h 1912937"/>
              <a:gd name="connsiteX14" fmla="*/ 437621 w 596900"/>
              <a:gd name="connsiteY14" fmla="*/ 1642533 h 1912937"/>
              <a:gd name="connsiteX15" fmla="*/ 383646 w 596900"/>
              <a:gd name="connsiteY15" fmla="*/ 1775883 h 1912937"/>
              <a:gd name="connsiteX16" fmla="*/ 345546 w 596900"/>
              <a:gd name="connsiteY16" fmla="*/ 1858433 h 1912937"/>
              <a:gd name="connsiteX17" fmla="*/ 326496 w 596900"/>
              <a:gd name="connsiteY17" fmla="*/ 1902883 h 1912937"/>
              <a:gd name="connsiteX18" fmla="*/ 301096 w 596900"/>
              <a:gd name="connsiteY18" fmla="*/ 1902883 h 1912937"/>
              <a:gd name="connsiteX19" fmla="*/ 158221 w 596900"/>
              <a:gd name="connsiteY19" fmla="*/ 1842558 h 1912937"/>
              <a:gd name="connsiteX20" fmla="*/ 53446 w 596900"/>
              <a:gd name="connsiteY20" fmla="*/ 1794933 h 1912937"/>
              <a:gd name="connsiteX21" fmla="*/ 12171 w 596900"/>
              <a:gd name="connsiteY21" fmla="*/ 1775883 h 1912937"/>
              <a:gd name="connsiteX22" fmla="*/ 12171 w 596900"/>
              <a:gd name="connsiteY22" fmla="*/ 1756833 h 1912937"/>
              <a:gd name="connsiteX23" fmla="*/ 85196 w 596900"/>
              <a:gd name="connsiteY23" fmla="*/ 1547283 h 1912937"/>
              <a:gd name="connsiteX24" fmla="*/ 132821 w 596900"/>
              <a:gd name="connsiteY24" fmla="*/ 1344083 h 1912937"/>
              <a:gd name="connsiteX25" fmla="*/ 167746 w 596900"/>
              <a:gd name="connsiteY25" fmla="*/ 1125008 h 1912937"/>
              <a:gd name="connsiteX26" fmla="*/ 180446 w 596900"/>
              <a:gd name="connsiteY26" fmla="*/ 912283 h 1912937"/>
              <a:gd name="connsiteX27" fmla="*/ 180446 w 596900"/>
              <a:gd name="connsiteY27" fmla="*/ 686858 h 1912937"/>
              <a:gd name="connsiteX28" fmla="*/ 161396 w 596900"/>
              <a:gd name="connsiteY28" fmla="*/ 480483 h 1912937"/>
              <a:gd name="connsiteX29" fmla="*/ 139171 w 596900"/>
              <a:gd name="connsiteY29" fmla="*/ 299508 h 1912937"/>
              <a:gd name="connsiteX30" fmla="*/ 120121 w 596900"/>
              <a:gd name="connsiteY30" fmla="*/ 204258 h 1912937"/>
              <a:gd name="connsiteX31" fmla="*/ 110596 w 596900"/>
              <a:gd name="connsiteY31" fmla="*/ 128058 h 1912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96900" h="1912937">
                <a:moveTo>
                  <a:pt x="110596" y="128058"/>
                </a:moveTo>
                <a:cubicBezTo>
                  <a:pt x="127000" y="107421"/>
                  <a:pt x="180446" y="96308"/>
                  <a:pt x="218546" y="80433"/>
                </a:cubicBezTo>
                <a:cubicBezTo>
                  <a:pt x="256646" y="64558"/>
                  <a:pt x="312738" y="42862"/>
                  <a:pt x="339196" y="32808"/>
                </a:cubicBezTo>
                <a:cubicBezTo>
                  <a:pt x="365654" y="22754"/>
                  <a:pt x="368300" y="21695"/>
                  <a:pt x="377296" y="20108"/>
                </a:cubicBezTo>
                <a:cubicBezTo>
                  <a:pt x="386292" y="18521"/>
                  <a:pt x="378884" y="0"/>
                  <a:pt x="393171" y="23283"/>
                </a:cubicBezTo>
                <a:cubicBezTo>
                  <a:pt x="407458" y="46566"/>
                  <a:pt x="445029" y="112712"/>
                  <a:pt x="463021" y="159808"/>
                </a:cubicBezTo>
                <a:cubicBezTo>
                  <a:pt x="481013" y="206904"/>
                  <a:pt x="488421" y="252412"/>
                  <a:pt x="501121" y="305858"/>
                </a:cubicBezTo>
                <a:cubicBezTo>
                  <a:pt x="513821" y="359304"/>
                  <a:pt x="528109" y="422275"/>
                  <a:pt x="539221" y="480483"/>
                </a:cubicBezTo>
                <a:cubicBezTo>
                  <a:pt x="550334" y="538691"/>
                  <a:pt x="558800" y="596371"/>
                  <a:pt x="567796" y="655108"/>
                </a:cubicBezTo>
                <a:cubicBezTo>
                  <a:pt x="576792" y="713845"/>
                  <a:pt x="589492" y="778404"/>
                  <a:pt x="593196" y="832908"/>
                </a:cubicBezTo>
                <a:cubicBezTo>
                  <a:pt x="596900" y="887412"/>
                  <a:pt x="596900" y="915458"/>
                  <a:pt x="590021" y="982133"/>
                </a:cubicBezTo>
                <a:cubicBezTo>
                  <a:pt x="583142" y="1048808"/>
                  <a:pt x="563033" y="1172633"/>
                  <a:pt x="551921" y="1232958"/>
                </a:cubicBezTo>
                <a:cubicBezTo>
                  <a:pt x="540809" y="1293283"/>
                  <a:pt x="532871" y="1302808"/>
                  <a:pt x="523346" y="1344083"/>
                </a:cubicBezTo>
                <a:cubicBezTo>
                  <a:pt x="513821" y="1385358"/>
                  <a:pt x="509059" y="1430866"/>
                  <a:pt x="494771" y="1480608"/>
                </a:cubicBezTo>
                <a:cubicBezTo>
                  <a:pt x="480484" y="1530350"/>
                  <a:pt x="456142" y="1593320"/>
                  <a:pt x="437621" y="1642533"/>
                </a:cubicBezTo>
                <a:cubicBezTo>
                  <a:pt x="419100" y="1691746"/>
                  <a:pt x="398992" y="1739900"/>
                  <a:pt x="383646" y="1775883"/>
                </a:cubicBezTo>
                <a:cubicBezTo>
                  <a:pt x="368300" y="1811866"/>
                  <a:pt x="355071" y="1837266"/>
                  <a:pt x="345546" y="1858433"/>
                </a:cubicBezTo>
                <a:cubicBezTo>
                  <a:pt x="336021" y="1879600"/>
                  <a:pt x="333904" y="1895475"/>
                  <a:pt x="326496" y="1902883"/>
                </a:cubicBezTo>
                <a:cubicBezTo>
                  <a:pt x="319088" y="1910291"/>
                  <a:pt x="329142" y="1912937"/>
                  <a:pt x="301096" y="1902883"/>
                </a:cubicBezTo>
                <a:cubicBezTo>
                  <a:pt x="273050" y="1892829"/>
                  <a:pt x="199496" y="1860550"/>
                  <a:pt x="158221" y="1842558"/>
                </a:cubicBezTo>
                <a:cubicBezTo>
                  <a:pt x="116946" y="1824566"/>
                  <a:pt x="53446" y="1794933"/>
                  <a:pt x="53446" y="1794933"/>
                </a:cubicBezTo>
                <a:cubicBezTo>
                  <a:pt x="29104" y="1783821"/>
                  <a:pt x="19050" y="1782233"/>
                  <a:pt x="12171" y="1775883"/>
                </a:cubicBezTo>
                <a:cubicBezTo>
                  <a:pt x="5292" y="1769533"/>
                  <a:pt x="0" y="1794933"/>
                  <a:pt x="12171" y="1756833"/>
                </a:cubicBezTo>
                <a:cubicBezTo>
                  <a:pt x="24342" y="1718733"/>
                  <a:pt x="65088" y="1616075"/>
                  <a:pt x="85196" y="1547283"/>
                </a:cubicBezTo>
                <a:cubicBezTo>
                  <a:pt x="105304" y="1478491"/>
                  <a:pt x="119063" y="1414462"/>
                  <a:pt x="132821" y="1344083"/>
                </a:cubicBezTo>
                <a:cubicBezTo>
                  <a:pt x="146579" y="1273704"/>
                  <a:pt x="159809" y="1196975"/>
                  <a:pt x="167746" y="1125008"/>
                </a:cubicBezTo>
                <a:cubicBezTo>
                  <a:pt x="175684" y="1053041"/>
                  <a:pt x="178329" y="985308"/>
                  <a:pt x="180446" y="912283"/>
                </a:cubicBezTo>
                <a:cubicBezTo>
                  <a:pt x="182563" y="839258"/>
                  <a:pt x="183621" y="758825"/>
                  <a:pt x="180446" y="686858"/>
                </a:cubicBezTo>
                <a:cubicBezTo>
                  <a:pt x="177271" y="614891"/>
                  <a:pt x="168275" y="545041"/>
                  <a:pt x="161396" y="480483"/>
                </a:cubicBezTo>
                <a:cubicBezTo>
                  <a:pt x="154517" y="415925"/>
                  <a:pt x="146050" y="345546"/>
                  <a:pt x="139171" y="299508"/>
                </a:cubicBezTo>
                <a:cubicBezTo>
                  <a:pt x="132292" y="253471"/>
                  <a:pt x="127529" y="234420"/>
                  <a:pt x="120121" y="204258"/>
                </a:cubicBezTo>
                <a:cubicBezTo>
                  <a:pt x="112713" y="174096"/>
                  <a:pt x="94192" y="148695"/>
                  <a:pt x="110596" y="128058"/>
                </a:cubicBezTo>
                <a:close/>
              </a:path>
            </a:pathLst>
          </a:custGeom>
          <a:solidFill>
            <a:srgbClr val="00F700">
              <a:alpha val="50000"/>
            </a:srgbClr>
          </a:solidFill>
        </p:spPr>
        <p:style>
          <a:lnRef idx="1">
            <a:schemeClr val="accent1"/>
          </a:lnRef>
          <a:fillRef idx="3">
            <a:schemeClr val="accent1"/>
          </a:fillRef>
          <a:effectRef idx="2">
            <a:schemeClr val="accent1"/>
          </a:effectRef>
          <a:fontRef idx="minor">
            <a:schemeClr val="lt1"/>
          </a:fontRef>
        </p:style>
        <p:txBody>
          <a:bodyPr lIns="91382" tIns="45691" rIns="91382" bIns="45691" rtlCol="0" anchor="ctr"/>
          <a:lstStyle/>
          <a:p>
            <a:pPr algn="ctr" defTabSz="829377"/>
            <a:endParaRPr lang="en-US" dirty="0">
              <a:solidFill>
                <a:srgbClr val="FFFFFF"/>
              </a:solidFill>
            </a:endParaRPr>
          </a:p>
        </p:txBody>
      </p:sp>
      <p:sp>
        <p:nvSpPr>
          <p:cNvPr id="15" name="Freeform 14"/>
          <p:cNvSpPr>
            <a:spLocks noChangeAspect="1"/>
          </p:cNvSpPr>
          <p:nvPr/>
        </p:nvSpPr>
        <p:spPr>
          <a:xfrm>
            <a:off x="1585300" y="1679334"/>
            <a:ext cx="392961" cy="1324507"/>
          </a:xfrm>
          <a:custGeom>
            <a:avLst/>
            <a:gdLst>
              <a:gd name="connsiteX0" fmla="*/ 110596 w 596900"/>
              <a:gd name="connsiteY0" fmla="*/ 128058 h 1912937"/>
              <a:gd name="connsiteX1" fmla="*/ 218546 w 596900"/>
              <a:gd name="connsiteY1" fmla="*/ 80433 h 1912937"/>
              <a:gd name="connsiteX2" fmla="*/ 339196 w 596900"/>
              <a:gd name="connsiteY2" fmla="*/ 32808 h 1912937"/>
              <a:gd name="connsiteX3" fmla="*/ 377296 w 596900"/>
              <a:gd name="connsiteY3" fmla="*/ 20108 h 1912937"/>
              <a:gd name="connsiteX4" fmla="*/ 393171 w 596900"/>
              <a:gd name="connsiteY4" fmla="*/ 23283 h 1912937"/>
              <a:gd name="connsiteX5" fmla="*/ 463021 w 596900"/>
              <a:gd name="connsiteY5" fmla="*/ 159808 h 1912937"/>
              <a:gd name="connsiteX6" fmla="*/ 501121 w 596900"/>
              <a:gd name="connsiteY6" fmla="*/ 305858 h 1912937"/>
              <a:gd name="connsiteX7" fmla="*/ 539221 w 596900"/>
              <a:gd name="connsiteY7" fmla="*/ 480483 h 1912937"/>
              <a:gd name="connsiteX8" fmla="*/ 567796 w 596900"/>
              <a:gd name="connsiteY8" fmla="*/ 655108 h 1912937"/>
              <a:gd name="connsiteX9" fmla="*/ 593196 w 596900"/>
              <a:gd name="connsiteY9" fmla="*/ 832908 h 1912937"/>
              <a:gd name="connsiteX10" fmla="*/ 590021 w 596900"/>
              <a:gd name="connsiteY10" fmla="*/ 982133 h 1912937"/>
              <a:gd name="connsiteX11" fmla="*/ 551921 w 596900"/>
              <a:gd name="connsiteY11" fmla="*/ 1232958 h 1912937"/>
              <a:gd name="connsiteX12" fmla="*/ 523346 w 596900"/>
              <a:gd name="connsiteY12" fmla="*/ 1344083 h 1912937"/>
              <a:gd name="connsiteX13" fmla="*/ 494771 w 596900"/>
              <a:gd name="connsiteY13" fmla="*/ 1480608 h 1912937"/>
              <a:gd name="connsiteX14" fmla="*/ 437621 w 596900"/>
              <a:gd name="connsiteY14" fmla="*/ 1642533 h 1912937"/>
              <a:gd name="connsiteX15" fmla="*/ 383646 w 596900"/>
              <a:gd name="connsiteY15" fmla="*/ 1775883 h 1912937"/>
              <a:gd name="connsiteX16" fmla="*/ 345546 w 596900"/>
              <a:gd name="connsiteY16" fmla="*/ 1858433 h 1912937"/>
              <a:gd name="connsiteX17" fmla="*/ 326496 w 596900"/>
              <a:gd name="connsiteY17" fmla="*/ 1902883 h 1912937"/>
              <a:gd name="connsiteX18" fmla="*/ 301096 w 596900"/>
              <a:gd name="connsiteY18" fmla="*/ 1902883 h 1912937"/>
              <a:gd name="connsiteX19" fmla="*/ 158221 w 596900"/>
              <a:gd name="connsiteY19" fmla="*/ 1842558 h 1912937"/>
              <a:gd name="connsiteX20" fmla="*/ 53446 w 596900"/>
              <a:gd name="connsiteY20" fmla="*/ 1794933 h 1912937"/>
              <a:gd name="connsiteX21" fmla="*/ 12171 w 596900"/>
              <a:gd name="connsiteY21" fmla="*/ 1775883 h 1912937"/>
              <a:gd name="connsiteX22" fmla="*/ 12171 w 596900"/>
              <a:gd name="connsiteY22" fmla="*/ 1756833 h 1912937"/>
              <a:gd name="connsiteX23" fmla="*/ 85196 w 596900"/>
              <a:gd name="connsiteY23" fmla="*/ 1547283 h 1912937"/>
              <a:gd name="connsiteX24" fmla="*/ 132821 w 596900"/>
              <a:gd name="connsiteY24" fmla="*/ 1344083 h 1912937"/>
              <a:gd name="connsiteX25" fmla="*/ 167746 w 596900"/>
              <a:gd name="connsiteY25" fmla="*/ 1125008 h 1912937"/>
              <a:gd name="connsiteX26" fmla="*/ 180446 w 596900"/>
              <a:gd name="connsiteY26" fmla="*/ 912283 h 1912937"/>
              <a:gd name="connsiteX27" fmla="*/ 180446 w 596900"/>
              <a:gd name="connsiteY27" fmla="*/ 686858 h 1912937"/>
              <a:gd name="connsiteX28" fmla="*/ 161396 w 596900"/>
              <a:gd name="connsiteY28" fmla="*/ 480483 h 1912937"/>
              <a:gd name="connsiteX29" fmla="*/ 139171 w 596900"/>
              <a:gd name="connsiteY29" fmla="*/ 299508 h 1912937"/>
              <a:gd name="connsiteX30" fmla="*/ 120121 w 596900"/>
              <a:gd name="connsiteY30" fmla="*/ 204258 h 1912937"/>
              <a:gd name="connsiteX31" fmla="*/ 110596 w 596900"/>
              <a:gd name="connsiteY31" fmla="*/ 128058 h 1912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96900" h="1912937">
                <a:moveTo>
                  <a:pt x="110596" y="128058"/>
                </a:moveTo>
                <a:cubicBezTo>
                  <a:pt x="127000" y="107421"/>
                  <a:pt x="180446" y="96308"/>
                  <a:pt x="218546" y="80433"/>
                </a:cubicBezTo>
                <a:cubicBezTo>
                  <a:pt x="256646" y="64558"/>
                  <a:pt x="312738" y="42862"/>
                  <a:pt x="339196" y="32808"/>
                </a:cubicBezTo>
                <a:cubicBezTo>
                  <a:pt x="365654" y="22754"/>
                  <a:pt x="368300" y="21695"/>
                  <a:pt x="377296" y="20108"/>
                </a:cubicBezTo>
                <a:cubicBezTo>
                  <a:pt x="386292" y="18521"/>
                  <a:pt x="378884" y="0"/>
                  <a:pt x="393171" y="23283"/>
                </a:cubicBezTo>
                <a:cubicBezTo>
                  <a:pt x="407458" y="46566"/>
                  <a:pt x="445029" y="112712"/>
                  <a:pt x="463021" y="159808"/>
                </a:cubicBezTo>
                <a:cubicBezTo>
                  <a:pt x="481013" y="206904"/>
                  <a:pt x="488421" y="252412"/>
                  <a:pt x="501121" y="305858"/>
                </a:cubicBezTo>
                <a:cubicBezTo>
                  <a:pt x="513821" y="359304"/>
                  <a:pt x="528109" y="422275"/>
                  <a:pt x="539221" y="480483"/>
                </a:cubicBezTo>
                <a:cubicBezTo>
                  <a:pt x="550334" y="538691"/>
                  <a:pt x="558800" y="596371"/>
                  <a:pt x="567796" y="655108"/>
                </a:cubicBezTo>
                <a:cubicBezTo>
                  <a:pt x="576792" y="713845"/>
                  <a:pt x="589492" y="778404"/>
                  <a:pt x="593196" y="832908"/>
                </a:cubicBezTo>
                <a:cubicBezTo>
                  <a:pt x="596900" y="887412"/>
                  <a:pt x="596900" y="915458"/>
                  <a:pt x="590021" y="982133"/>
                </a:cubicBezTo>
                <a:cubicBezTo>
                  <a:pt x="583142" y="1048808"/>
                  <a:pt x="563033" y="1172633"/>
                  <a:pt x="551921" y="1232958"/>
                </a:cubicBezTo>
                <a:cubicBezTo>
                  <a:pt x="540809" y="1293283"/>
                  <a:pt x="532871" y="1302808"/>
                  <a:pt x="523346" y="1344083"/>
                </a:cubicBezTo>
                <a:cubicBezTo>
                  <a:pt x="513821" y="1385358"/>
                  <a:pt x="509059" y="1430866"/>
                  <a:pt x="494771" y="1480608"/>
                </a:cubicBezTo>
                <a:cubicBezTo>
                  <a:pt x="480484" y="1530350"/>
                  <a:pt x="456142" y="1593320"/>
                  <a:pt x="437621" y="1642533"/>
                </a:cubicBezTo>
                <a:cubicBezTo>
                  <a:pt x="419100" y="1691746"/>
                  <a:pt x="398992" y="1739900"/>
                  <a:pt x="383646" y="1775883"/>
                </a:cubicBezTo>
                <a:cubicBezTo>
                  <a:pt x="368300" y="1811866"/>
                  <a:pt x="355071" y="1837266"/>
                  <a:pt x="345546" y="1858433"/>
                </a:cubicBezTo>
                <a:cubicBezTo>
                  <a:pt x="336021" y="1879600"/>
                  <a:pt x="333904" y="1895475"/>
                  <a:pt x="326496" y="1902883"/>
                </a:cubicBezTo>
                <a:cubicBezTo>
                  <a:pt x="319088" y="1910291"/>
                  <a:pt x="329142" y="1912937"/>
                  <a:pt x="301096" y="1902883"/>
                </a:cubicBezTo>
                <a:cubicBezTo>
                  <a:pt x="273050" y="1892829"/>
                  <a:pt x="199496" y="1860550"/>
                  <a:pt x="158221" y="1842558"/>
                </a:cubicBezTo>
                <a:cubicBezTo>
                  <a:pt x="116946" y="1824566"/>
                  <a:pt x="53446" y="1794933"/>
                  <a:pt x="53446" y="1794933"/>
                </a:cubicBezTo>
                <a:cubicBezTo>
                  <a:pt x="29104" y="1783821"/>
                  <a:pt x="19050" y="1782233"/>
                  <a:pt x="12171" y="1775883"/>
                </a:cubicBezTo>
                <a:cubicBezTo>
                  <a:pt x="5292" y="1769533"/>
                  <a:pt x="0" y="1794933"/>
                  <a:pt x="12171" y="1756833"/>
                </a:cubicBezTo>
                <a:cubicBezTo>
                  <a:pt x="24342" y="1718733"/>
                  <a:pt x="65088" y="1616075"/>
                  <a:pt x="85196" y="1547283"/>
                </a:cubicBezTo>
                <a:cubicBezTo>
                  <a:pt x="105304" y="1478491"/>
                  <a:pt x="119063" y="1414462"/>
                  <a:pt x="132821" y="1344083"/>
                </a:cubicBezTo>
                <a:cubicBezTo>
                  <a:pt x="146579" y="1273704"/>
                  <a:pt x="159809" y="1196975"/>
                  <a:pt x="167746" y="1125008"/>
                </a:cubicBezTo>
                <a:cubicBezTo>
                  <a:pt x="175684" y="1053041"/>
                  <a:pt x="178329" y="985308"/>
                  <a:pt x="180446" y="912283"/>
                </a:cubicBezTo>
                <a:cubicBezTo>
                  <a:pt x="182563" y="839258"/>
                  <a:pt x="183621" y="758825"/>
                  <a:pt x="180446" y="686858"/>
                </a:cubicBezTo>
                <a:cubicBezTo>
                  <a:pt x="177271" y="614891"/>
                  <a:pt x="168275" y="545041"/>
                  <a:pt x="161396" y="480483"/>
                </a:cubicBezTo>
                <a:cubicBezTo>
                  <a:pt x="154517" y="415925"/>
                  <a:pt x="146050" y="345546"/>
                  <a:pt x="139171" y="299508"/>
                </a:cubicBezTo>
                <a:cubicBezTo>
                  <a:pt x="132292" y="253471"/>
                  <a:pt x="127529" y="234420"/>
                  <a:pt x="120121" y="204258"/>
                </a:cubicBezTo>
                <a:cubicBezTo>
                  <a:pt x="112713" y="174096"/>
                  <a:pt x="94192" y="148695"/>
                  <a:pt x="110596" y="128058"/>
                </a:cubicBezTo>
                <a:close/>
              </a:path>
            </a:pathLst>
          </a:custGeom>
          <a:solidFill>
            <a:srgbClr val="FFFF00">
              <a:alpha val="79000"/>
            </a:srgbClr>
          </a:solidFill>
        </p:spPr>
        <p:style>
          <a:lnRef idx="1">
            <a:schemeClr val="accent1"/>
          </a:lnRef>
          <a:fillRef idx="3">
            <a:schemeClr val="accent1"/>
          </a:fillRef>
          <a:effectRef idx="2">
            <a:schemeClr val="accent1"/>
          </a:effectRef>
          <a:fontRef idx="minor">
            <a:schemeClr val="lt1"/>
          </a:fontRef>
        </p:style>
        <p:txBody>
          <a:bodyPr lIns="91382" tIns="45691" rIns="91382" bIns="45691" rtlCol="0" anchor="ctr"/>
          <a:lstStyle/>
          <a:p>
            <a:pPr algn="ctr" defTabSz="829377"/>
            <a:endParaRPr lang="en-US" dirty="0">
              <a:solidFill>
                <a:srgbClr val="FFFFFF"/>
              </a:solidFill>
            </a:endParaRPr>
          </a:p>
        </p:txBody>
      </p:sp>
      <p:sp>
        <p:nvSpPr>
          <p:cNvPr id="17" name="TextBox 16"/>
          <p:cNvSpPr txBox="1"/>
          <p:nvPr/>
        </p:nvSpPr>
        <p:spPr>
          <a:xfrm>
            <a:off x="292100" y="4919106"/>
            <a:ext cx="8369300" cy="1200270"/>
          </a:xfrm>
          <a:prstGeom prst="rect">
            <a:avLst/>
          </a:prstGeom>
          <a:solidFill>
            <a:srgbClr val="FFFF00"/>
          </a:solidFill>
          <a:ln w="19050" cap="flat" cmpd="sng" algn="ctr">
            <a:solidFill>
              <a:srgbClr val="000090"/>
            </a:solidFill>
            <a:prstDash val="solid"/>
            <a:round/>
            <a:headEnd type="none" w="med" len="med"/>
            <a:tailEnd type="none" w="med" len="med"/>
          </a:ln>
        </p:spPr>
        <p:txBody>
          <a:bodyPr wrap="square" lIns="91382" tIns="45691" rIns="91382" bIns="45691" rtlCol="0">
            <a:spAutoFit/>
          </a:bodyPr>
          <a:lstStyle/>
          <a:p>
            <a:pPr defTabSz="829377">
              <a:buFont typeface="Wingdings" charset="2"/>
              <a:buChar char="§"/>
            </a:pPr>
            <a:r>
              <a:rPr lang="en-US" dirty="0" smtClean="0">
                <a:solidFill>
                  <a:srgbClr val="000090"/>
                </a:solidFill>
                <a:latin typeface="Calibri"/>
                <a:cs typeface="Calibri"/>
              </a:rPr>
              <a:t> </a:t>
            </a:r>
            <a:r>
              <a:rPr lang="en-US" dirty="0" err="1" smtClean="0">
                <a:solidFill>
                  <a:srgbClr val="000090"/>
                </a:solidFill>
                <a:latin typeface="Calibri"/>
                <a:cs typeface="Calibri"/>
              </a:rPr>
              <a:t>Chiral</a:t>
            </a:r>
            <a:r>
              <a:rPr lang="en-US" dirty="0" smtClean="0">
                <a:solidFill>
                  <a:srgbClr val="000090"/>
                </a:solidFill>
                <a:latin typeface="Calibri"/>
                <a:cs typeface="Calibri"/>
              </a:rPr>
              <a:t> symmetry </a:t>
            </a:r>
            <a:r>
              <a:rPr lang="en-US" dirty="0" smtClean="0">
                <a:solidFill>
                  <a:srgbClr val="000090"/>
                </a:solidFill>
                <a:latin typeface="Calibri"/>
                <a:cs typeface="Calibri"/>
              </a:rPr>
              <a:t>broken</a:t>
            </a:r>
            <a:r>
              <a:rPr lang="en-US" dirty="0" smtClean="0">
                <a:solidFill>
                  <a:srgbClr val="000090"/>
                </a:solidFill>
                <a:latin typeface="Calibri"/>
                <a:cs typeface="Calibri"/>
              </a:rPr>
              <a:t>,</a:t>
            </a:r>
            <a:r>
              <a:rPr lang="en-US" dirty="0" smtClean="0">
                <a:solidFill>
                  <a:srgbClr val="000090"/>
                </a:solidFill>
                <a:latin typeface="Calibri"/>
                <a:cs typeface="Calibri"/>
              </a:rPr>
              <a:t> </a:t>
            </a:r>
            <a:r>
              <a:rPr lang="en-US" dirty="0" smtClean="0">
                <a:solidFill>
                  <a:srgbClr val="000090"/>
                </a:solidFill>
                <a:latin typeface="Calibri"/>
                <a:cs typeface="Calibri"/>
              </a:rPr>
              <a:t>confinement </a:t>
            </a:r>
            <a:r>
              <a:rPr lang="en-US" dirty="0" smtClean="0">
                <a:solidFill>
                  <a:srgbClr val="000090"/>
                </a:solidFill>
                <a:latin typeface="Calibri"/>
                <a:cs typeface="Calibri"/>
              </a:rPr>
              <a:t>occurs</a:t>
            </a:r>
            <a:r>
              <a:rPr lang="en-US" dirty="0" smtClean="0">
                <a:solidFill>
                  <a:srgbClr val="000090"/>
                </a:solidFill>
                <a:latin typeface="Calibri"/>
                <a:cs typeface="Calibri"/>
              </a:rPr>
              <a:t>  </a:t>
            </a:r>
            <a:r>
              <a:rPr lang="en-US" b="1" dirty="0" smtClean="0">
                <a:solidFill>
                  <a:srgbClr val="000090"/>
                </a:solidFill>
                <a:latin typeface="Calibri"/>
                <a:cs typeface="Calibri"/>
              </a:rPr>
              <a:t>=</a:t>
            </a:r>
            <a:r>
              <a:rPr lang="en-US" b="1" dirty="0" smtClean="0">
                <a:solidFill>
                  <a:srgbClr val="000090"/>
                </a:solidFill>
                <a:latin typeface="Calibri"/>
                <a:cs typeface="Calibri"/>
              </a:rPr>
              <a:t>&gt; </a:t>
            </a:r>
            <a:r>
              <a:rPr lang="en-US" b="1" dirty="0" err="1" smtClean="0">
                <a:solidFill>
                  <a:srgbClr val="000090"/>
                </a:solidFill>
                <a:latin typeface="Calibri"/>
                <a:cs typeface="Calibri"/>
              </a:rPr>
              <a:t>PDFs</a:t>
            </a:r>
            <a:r>
              <a:rPr lang="en-US" b="1" dirty="0" smtClean="0">
                <a:solidFill>
                  <a:srgbClr val="000090"/>
                </a:solidFill>
                <a:latin typeface="Calibri"/>
                <a:cs typeface="Calibri"/>
              </a:rPr>
              <a:t>, </a:t>
            </a:r>
            <a:r>
              <a:rPr lang="en-US" b="1" dirty="0" err="1" smtClean="0">
                <a:solidFill>
                  <a:srgbClr val="000090"/>
                </a:solidFill>
                <a:latin typeface="Calibri"/>
                <a:cs typeface="Calibri"/>
              </a:rPr>
              <a:t>TMDs</a:t>
            </a:r>
            <a:r>
              <a:rPr lang="en-US" b="1" dirty="0" smtClean="0">
                <a:solidFill>
                  <a:srgbClr val="000090"/>
                </a:solidFill>
                <a:latin typeface="Calibri"/>
                <a:cs typeface="Calibri"/>
              </a:rPr>
              <a:t>, GPDs</a:t>
            </a:r>
          </a:p>
          <a:p>
            <a:pPr defTabSz="829377">
              <a:buFont typeface="Wingdings" charset="2"/>
              <a:buChar char="§"/>
            </a:pPr>
            <a:r>
              <a:rPr lang="en-US" dirty="0" smtClean="0">
                <a:solidFill>
                  <a:srgbClr val="000090"/>
                </a:solidFill>
                <a:latin typeface="Calibri"/>
                <a:cs typeface="Calibri"/>
              </a:rPr>
              <a:t> How does QCD lead to confinement? </a:t>
            </a:r>
            <a:r>
              <a:rPr lang="en-US" dirty="0" smtClean="0">
                <a:solidFill>
                  <a:srgbClr val="000090"/>
                </a:solidFill>
                <a:latin typeface="Calibri"/>
                <a:cs typeface="Calibri"/>
              </a:rPr>
              <a:t>	      </a:t>
            </a:r>
            <a:r>
              <a:rPr lang="en-US" b="1" dirty="0" smtClean="0">
                <a:solidFill>
                  <a:srgbClr val="000090"/>
                </a:solidFill>
                <a:latin typeface="Calibri"/>
                <a:cs typeface="Calibri"/>
              </a:rPr>
              <a:t>=</a:t>
            </a:r>
            <a:r>
              <a:rPr lang="en-US" b="1" dirty="0" smtClean="0">
                <a:solidFill>
                  <a:srgbClr val="000090"/>
                </a:solidFill>
                <a:latin typeface="Calibri"/>
                <a:cs typeface="Calibri"/>
              </a:rPr>
              <a:t>&gt; Study confinement forces </a:t>
            </a:r>
          </a:p>
          <a:p>
            <a:pPr defTabSz="829377">
              <a:buFont typeface="Wingdings" charset="2"/>
              <a:buChar char="§"/>
            </a:pPr>
            <a:r>
              <a:rPr lang="en-US" b="1" dirty="0" smtClean="0">
                <a:solidFill>
                  <a:srgbClr val="000090"/>
                </a:solidFill>
                <a:latin typeface="Calibri"/>
                <a:cs typeface="Calibri"/>
              </a:rPr>
              <a:t> </a:t>
            </a:r>
            <a:r>
              <a:rPr lang="en-US" dirty="0" smtClean="0">
                <a:solidFill>
                  <a:srgbClr val="000090"/>
                </a:solidFill>
                <a:latin typeface="Calibri"/>
                <a:cs typeface="Calibri"/>
              </a:rPr>
              <a:t>Quarks attain </a:t>
            </a:r>
            <a:r>
              <a:rPr lang="en-US" dirty="0" smtClean="0">
                <a:solidFill>
                  <a:srgbClr val="000090"/>
                </a:solidFill>
                <a:latin typeface="Calibri"/>
                <a:cs typeface="Calibri"/>
              </a:rPr>
              <a:t>masses dynamically </a:t>
            </a:r>
            <a:r>
              <a:rPr lang="en-US" b="1" dirty="0" smtClean="0">
                <a:solidFill>
                  <a:srgbClr val="000090"/>
                </a:solidFill>
                <a:latin typeface="Calibri"/>
                <a:cs typeface="Calibri"/>
              </a:rPr>
              <a:t>	      =&gt; Elastic and resonance form factors </a:t>
            </a:r>
          </a:p>
          <a:p>
            <a:pPr defTabSz="829377">
              <a:buFont typeface="Wingdings" charset="2"/>
              <a:buChar char="§"/>
            </a:pPr>
            <a:r>
              <a:rPr lang="en-US" b="1" dirty="0" smtClean="0">
                <a:solidFill>
                  <a:srgbClr val="000090"/>
                </a:solidFill>
                <a:latin typeface="Calibri"/>
                <a:cs typeface="Calibri"/>
              </a:rPr>
              <a:t> </a:t>
            </a:r>
            <a:r>
              <a:rPr lang="en-US" dirty="0" smtClean="0">
                <a:solidFill>
                  <a:srgbClr val="000090"/>
                </a:solidFill>
                <a:latin typeface="Calibri"/>
                <a:cs typeface="Calibri"/>
              </a:rPr>
              <a:t>Transition </a:t>
            </a:r>
            <a:r>
              <a:rPr lang="en-US" dirty="0" smtClean="0">
                <a:solidFill>
                  <a:srgbClr val="000090"/>
                </a:solidFill>
                <a:latin typeface="Calibri"/>
                <a:cs typeface="Calibri"/>
              </a:rPr>
              <a:t>is driven by baryon excitations</a:t>
            </a:r>
            <a:r>
              <a:rPr lang="en-US" dirty="0" smtClean="0">
                <a:solidFill>
                  <a:srgbClr val="000090"/>
                </a:solidFill>
                <a:latin typeface="Calibri"/>
                <a:cs typeface="Calibri"/>
              </a:rPr>
              <a:t>	      </a:t>
            </a:r>
            <a:r>
              <a:rPr lang="en-US" b="1" dirty="0" smtClean="0">
                <a:solidFill>
                  <a:srgbClr val="000090"/>
                </a:solidFill>
                <a:latin typeface="Calibri"/>
                <a:cs typeface="Calibri"/>
              </a:rPr>
              <a:t>=</a:t>
            </a:r>
            <a:r>
              <a:rPr lang="en-US" b="1" dirty="0" smtClean="0">
                <a:solidFill>
                  <a:srgbClr val="000090"/>
                </a:solidFill>
                <a:latin typeface="Calibri"/>
                <a:cs typeface="Calibri"/>
              </a:rPr>
              <a:t>&gt; Search for missing baryons</a:t>
            </a:r>
            <a:endParaRPr lang="en-US" dirty="0" smtClean="0">
              <a:solidFill>
                <a:srgbClr val="000000"/>
              </a:solidFill>
              <a:latin typeface="Calibri"/>
              <a:cs typeface="Calibri"/>
            </a:endParaRPr>
          </a:p>
        </p:txBody>
      </p:sp>
      <p:pic>
        <p:nvPicPr>
          <p:cNvPr id="21" name="Picture 20"/>
          <p:cNvPicPr>
            <a:picLocks noChangeAspect="1"/>
          </p:cNvPicPr>
          <p:nvPr/>
        </p:nvPicPr>
        <p:blipFill>
          <a:blip r:embed="rId3"/>
          <a:stretch>
            <a:fillRect/>
          </a:stretch>
        </p:blipFill>
        <p:spPr>
          <a:xfrm>
            <a:off x="4355973" y="896765"/>
            <a:ext cx="4673727" cy="3605276"/>
          </a:xfrm>
          <a:prstGeom prst="rect">
            <a:avLst/>
          </a:prstGeom>
        </p:spPr>
      </p:pic>
      <p:sp>
        <p:nvSpPr>
          <p:cNvPr id="28" name="Right Brace 27"/>
          <p:cNvSpPr/>
          <p:nvPr/>
        </p:nvSpPr>
        <p:spPr bwMode="auto">
          <a:xfrm>
            <a:off x="4787900" y="4222641"/>
            <a:ext cx="155448" cy="914400"/>
          </a:xfrm>
          <a:prstGeom prst="rightBrace">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dirty="0" smtClean="0">
              <a:ln>
                <a:noFill/>
              </a:ln>
              <a:solidFill>
                <a:srgbClr val="000090"/>
              </a:solidFill>
              <a:effectLst/>
              <a:latin typeface="Times New Roman" pitchFamily="18" charset="0"/>
            </a:endParaRPr>
          </a:p>
        </p:txBody>
      </p:sp>
      <p:sp>
        <p:nvSpPr>
          <p:cNvPr id="19" name="TextBox 18"/>
          <p:cNvSpPr txBox="1"/>
          <p:nvPr/>
        </p:nvSpPr>
        <p:spPr>
          <a:xfrm>
            <a:off x="1626194" y="6070600"/>
            <a:ext cx="5395155" cy="369332"/>
          </a:xfrm>
          <a:prstGeom prst="rect">
            <a:avLst/>
          </a:prstGeom>
          <a:noFill/>
        </p:spPr>
        <p:txBody>
          <a:bodyPr wrap="none" rtlCol="0">
            <a:spAutoFit/>
          </a:bodyPr>
          <a:lstStyle/>
          <a:p>
            <a:r>
              <a:rPr lang="en-US" b="1" i="1" dirty="0" smtClean="0">
                <a:solidFill>
                  <a:srgbClr val="0000FF"/>
                </a:solidFill>
              </a:rPr>
              <a:t>Spin is important in all aspects of this program</a:t>
            </a:r>
            <a:endParaRPr lang="en-US" b="1" i="1" dirty="0">
              <a:solidFill>
                <a:srgbClr val="0000FF"/>
              </a:solidFill>
            </a:endParaRPr>
          </a:p>
        </p:txBody>
      </p:sp>
      <p:sp>
        <p:nvSpPr>
          <p:cNvPr id="18" name="TextBox 17"/>
          <p:cNvSpPr txBox="1"/>
          <p:nvPr/>
        </p:nvSpPr>
        <p:spPr>
          <a:xfrm>
            <a:off x="490771" y="4463941"/>
            <a:ext cx="7584127" cy="369332"/>
          </a:xfrm>
          <a:prstGeom prst="rect">
            <a:avLst/>
          </a:prstGeom>
          <a:solidFill>
            <a:srgbClr val="CCFFCC"/>
          </a:solidFill>
          <a:ln>
            <a:solidFill>
              <a:schemeClr val="tx1"/>
            </a:solidFill>
          </a:ln>
        </p:spPr>
        <p:txBody>
          <a:bodyPr wrap="none" rtlCol="0">
            <a:spAutoFit/>
          </a:bodyPr>
          <a:lstStyle/>
          <a:p>
            <a:r>
              <a:rPr lang="en-US" b="1" dirty="0" smtClean="0">
                <a:latin typeface="Calibri"/>
                <a:cs typeface="Calibri"/>
              </a:rPr>
              <a:t> Dramatic events occur in the transition from the QGP phase to hadron phase</a:t>
            </a:r>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344641352"/>
      </p:ext>
    </p:extLst>
  </p:cSld>
  <p:clrMapOvr>
    <a:masterClrMapping/>
  </p:clrMapOvr>
  <mc:AlternateContent>
    <mc:Choice xmlns:mv="urn:schemas-microsoft-com:mac:vml"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par>
                                <p:cTn id="13" presetID="1"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3" accel="50000" decel="5000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1+#ppt_w/2"/>
                                          </p:val>
                                        </p:tav>
                                        <p:tav tm="100000">
                                          <p:val>
                                            <p:strVal val="#ppt_x"/>
                                          </p:val>
                                        </p:tav>
                                      </p:tavLst>
                                    </p:anim>
                                    <p:anim calcmode="lin" valueType="num">
                                      <p:cBhvr additive="base">
                                        <p:cTn id="20"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9" grpId="0"/>
    </p:bld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4" cstate="print"/>
          <a:srcRect/>
          <a:stretch>
            <a:fillRect/>
          </a:stretch>
        </p:blipFill>
        <p:spPr bwMode="auto">
          <a:xfrm>
            <a:off x="2504971" y="1522632"/>
            <a:ext cx="6297930" cy="4880610"/>
          </a:xfrm>
          <a:prstGeom prst="rect">
            <a:avLst/>
          </a:prstGeom>
          <a:noFill/>
          <a:ln w="9525">
            <a:noFill/>
            <a:miter lim="800000"/>
            <a:headEnd/>
            <a:tailEnd/>
          </a:ln>
        </p:spPr>
      </p:pic>
      <p:sp>
        <p:nvSpPr>
          <p:cNvPr id="26626" name="Text Box 2"/>
          <p:cNvSpPr txBox="1">
            <a:spLocks noChangeArrowheads="1"/>
          </p:cNvSpPr>
          <p:nvPr/>
        </p:nvSpPr>
        <p:spPr bwMode="auto">
          <a:xfrm>
            <a:off x="1" y="1"/>
            <a:ext cx="9125472" cy="646331"/>
          </a:xfrm>
          <a:prstGeom prst="rect">
            <a:avLst/>
          </a:prstGeom>
          <a:noFill/>
          <a:ln w="9525">
            <a:noFill/>
            <a:miter lim="800000"/>
            <a:headEnd/>
            <a:tailEnd/>
          </a:ln>
        </p:spPr>
        <p:txBody>
          <a:bodyPr wrap="square">
            <a:spAutoFit/>
          </a:bodyPr>
          <a:lstStyle/>
          <a:p>
            <a:pPr algn="ctr"/>
            <a:r>
              <a:rPr lang="fr-FR" sz="3600" b="1" dirty="0" smtClean="0">
                <a:solidFill>
                  <a:srgbClr val="00C000"/>
                </a:solidFill>
                <a:latin typeface="Calibri"/>
                <a:ea typeface="Tahoma" charset="0"/>
                <a:cs typeface="Calibri"/>
              </a:rPr>
              <a:t>A</a:t>
            </a:r>
            <a:r>
              <a:rPr lang="fr-FR" sz="3600" b="1" baseline="-25000" dirty="0" smtClean="0">
                <a:solidFill>
                  <a:srgbClr val="00C000"/>
                </a:solidFill>
                <a:latin typeface="Calibri"/>
                <a:ea typeface="Tahoma" charset="0"/>
                <a:cs typeface="Calibri"/>
              </a:rPr>
              <a:t>UL </a:t>
            </a:r>
            <a:r>
              <a:rPr lang="fr-FR" sz="3600" b="1" dirty="0" smtClean="0">
                <a:solidFill>
                  <a:srgbClr val="000090"/>
                </a:solidFill>
                <a:latin typeface="Calibri"/>
                <a:ea typeface="Tahoma" charset="0"/>
                <a:cs typeface="Calibri"/>
              </a:rPr>
              <a:t>projections for </a:t>
            </a:r>
            <a:r>
              <a:rPr lang="fr-FR" sz="3600" b="1" dirty="0" err="1" smtClean="0">
                <a:solidFill>
                  <a:srgbClr val="00C300"/>
                </a:solidFill>
                <a:latin typeface="Calibri"/>
                <a:ea typeface="Tahoma" charset="0"/>
                <a:cs typeface="Calibri"/>
              </a:rPr>
              <a:t>n</a:t>
            </a:r>
            <a:r>
              <a:rPr lang="fr-FR" sz="3600" b="1" dirty="0" err="1" smtClean="0">
                <a:solidFill>
                  <a:srgbClr val="000090"/>
                </a:solidFill>
                <a:latin typeface="Calibri"/>
                <a:ea typeface="Tahoma" charset="0"/>
                <a:cs typeface="Calibri"/>
              </a:rPr>
              <a:t>DVCS</a:t>
            </a:r>
            <a:endParaRPr lang="fr-FR" sz="3600" b="1" dirty="0" smtClean="0">
              <a:solidFill>
                <a:srgbClr val="2D2D8A"/>
              </a:solidFill>
              <a:latin typeface="Calibri"/>
              <a:ea typeface="Tahoma" charset="0"/>
              <a:cs typeface="Calibri"/>
            </a:endParaRPr>
          </a:p>
        </p:txBody>
      </p:sp>
      <p:sp>
        <p:nvSpPr>
          <p:cNvPr id="26628" name="Text Box 62"/>
          <p:cNvSpPr txBox="1">
            <a:spLocks noChangeArrowheads="1"/>
          </p:cNvSpPr>
          <p:nvPr/>
        </p:nvSpPr>
        <p:spPr bwMode="auto">
          <a:xfrm>
            <a:off x="3927818" y="888112"/>
            <a:ext cx="4455780" cy="369332"/>
          </a:xfrm>
          <a:prstGeom prst="rect">
            <a:avLst/>
          </a:prstGeom>
          <a:noFill/>
          <a:ln w="9525">
            <a:noFill/>
            <a:miter lim="800000"/>
            <a:headEnd/>
            <a:tailEnd/>
          </a:ln>
        </p:spPr>
        <p:txBody>
          <a:bodyPr wrap="square">
            <a:spAutoFit/>
          </a:bodyPr>
          <a:lstStyle/>
          <a:p>
            <a:pPr>
              <a:spcBef>
                <a:spcPct val="50000"/>
              </a:spcBef>
              <a:buClr>
                <a:schemeClr val="tx1"/>
              </a:buClr>
            </a:pPr>
            <a:r>
              <a:rPr lang="en-US" b="0" dirty="0" smtClean="0">
                <a:solidFill>
                  <a:srgbClr val="000090"/>
                </a:solidFill>
                <a:latin typeface="Times New Roman" pitchFamily="18" charset="0"/>
                <a:cs typeface="Arial" charset="0"/>
              </a:rPr>
              <a:t>L </a:t>
            </a:r>
            <a:r>
              <a:rPr lang="en-US" b="0" dirty="0">
                <a:solidFill>
                  <a:srgbClr val="000090"/>
                </a:solidFill>
                <a:latin typeface="Times New Roman" pitchFamily="18" charset="0"/>
                <a:cs typeface="Arial" charset="0"/>
              </a:rPr>
              <a:t>= </a:t>
            </a:r>
            <a:r>
              <a:rPr lang="en-US" dirty="0" smtClean="0">
                <a:solidFill>
                  <a:srgbClr val="000090"/>
                </a:solidFill>
                <a:latin typeface="Times New Roman" pitchFamily="18" charset="0"/>
                <a:cs typeface="Arial" charset="0"/>
              </a:rPr>
              <a:t>3/20∙10</a:t>
            </a:r>
            <a:r>
              <a:rPr lang="en-US" baseline="30000" dirty="0" smtClean="0">
                <a:solidFill>
                  <a:srgbClr val="000090"/>
                </a:solidFill>
                <a:latin typeface="Times New Roman" pitchFamily="18" charset="0"/>
                <a:cs typeface="Arial" charset="0"/>
              </a:rPr>
              <a:t>35</a:t>
            </a:r>
            <a:r>
              <a:rPr lang="en-US" dirty="0" smtClean="0">
                <a:solidFill>
                  <a:srgbClr val="000090"/>
                </a:solidFill>
                <a:latin typeface="Times New Roman" pitchFamily="18" charset="0"/>
                <a:cs typeface="Arial" charset="0"/>
              </a:rPr>
              <a:t>cm</a:t>
            </a:r>
            <a:r>
              <a:rPr lang="en-US" baseline="30000" dirty="0" smtClean="0">
                <a:solidFill>
                  <a:srgbClr val="000090"/>
                </a:solidFill>
                <a:latin typeface="Times New Roman" pitchFamily="18" charset="0"/>
                <a:cs typeface="Arial" charset="0"/>
              </a:rPr>
              <a:t>-2</a:t>
            </a:r>
            <a:r>
              <a:rPr lang="en-US" dirty="0" smtClean="0">
                <a:solidFill>
                  <a:srgbClr val="000090"/>
                </a:solidFill>
                <a:latin typeface="Times New Roman" pitchFamily="18" charset="0"/>
                <a:cs typeface="Arial" charset="0"/>
              </a:rPr>
              <a:t>s</a:t>
            </a:r>
            <a:r>
              <a:rPr lang="en-US" baseline="30000" dirty="0" smtClean="0">
                <a:solidFill>
                  <a:srgbClr val="000090"/>
                </a:solidFill>
                <a:latin typeface="Times New Roman" pitchFamily="18" charset="0"/>
                <a:cs typeface="Arial" charset="0"/>
              </a:rPr>
              <a:t>-1</a:t>
            </a:r>
            <a:r>
              <a:rPr lang="en-US" b="0" dirty="0" smtClean="0">
                <a:solidFill>
                  <a:srgbClr val="000090"/>
                </a:solidFill>
                <a:latin typeface="Times New Roman" pitchFamily="18" charset="0"/>
                <a:cs typeface="Arial" charset="0"/>
              </a:rPr>
              <a:t>, Time </a:t>
            </a:r>
            <a:r>
              <a:rPr lang="en-US" b="0" dirty="0">
                <a:solidFill>
                  <a:srgbClr val="000090"/>
                </a:solidFill>
                <a:latin typeface="Times New Roman" pitchFamily="18" charset="0"/>
                <a:cs typeface="Arial" charset="0"/>
              </a:rPr>
              <a:t>= </a:t>
            </a:r>
            <a:r>
              <a:rPr lang="en-US" dirty="0" smtClean="0">
                <a:solidFill>
                  <a:srgbClr val="000090"/>
                </a:solidFill>
                <a:latin typeface="Times New Roman" pitchFamily="18" charset="0"/>
                <a:cs typeface="Arial" charset="0"/>
              </a:rPr>
              <a:t>50 days</a:t>
            </a:r>
            <a:r>
              <a:rPr lang="fr-FR" b="0" dirty="0" smtClean="0">
                <a:solidFill>
                  <a:srgbClr val="000090"/>
                </a:solidFill>
                <a:latin typeface="Times New Roman" pitchFamily="18" charset="0"/>
                <a:cs typeface="Arial" charset="0"/>
              </a:rPr>
              <a:t> , P</a:t>
            </a:r>
            <a:r>
              <a:rPr lang="fr-FR" b="0" baseline="-25000" dirty="0" smtClean="0">
                <a:solidFill>
                  <a:srgbClr val="000090"/>
                </a:solidFill>
                <a:latin typeface="Times New Roman" pitchFamily="18" charset="0"/>
                <a:cs typeface="Arial" charset="0"/>
              </a:rPr>
              <a:t>t</a:t>
            </a:r>
            <a:r>
              <a:rPr lang="fr-FR" b="0" dirty="0" smtClean="0">
                <a:solidFill>
                  <a:srgbClr val="000090"/>
                </a:solidFill>
                <a:latin typeface="Times New Roman" pitchFamily="18" charset="0"/>
                <a:cs typeface="Arial" charset="0"/>
              </a:rPr>
              <a:t> = 0.4</a:t>
            </a:r>
            <a:endParaRPr lang="en-US" b="0" dirty="0">
              <a:solidFill>
                <a:srgbClr val="000090"/>
              </a:solidFill>
              <a:latin typeface="Times New Roman" pitchFamily="18" charset="0"/>
              <a:cs typeface="Arial" charset="0"/>
            </a:endParaRPr>
          </a:p>
        </p:txBody>
      </p:sp>
      <p:graphicFrame>
        <p:nvGraphicFramePr>
          <p:cNvPr id="214017" name="Object 1"/>
          <p:cNvGraphicFramePr>
            <a:graphicFrameLocks noChangeAspect="1"/>
          </p:cNvGraphicFramePr>
          <p:nvPr/>
        </p:nvGraphicFramePr>
        <p:xfrm>
          <a:off x="1509713" y="854075"/>
          <a:ext cx="1847850" cy="685800"/>
        </p:xfrm>
        <a:graphic>
          <a:graphicData uri="http://schemas.openxmlformats.org/presentationml/2006/ole">
            <p:oleObj spid="_x0000_s100354" name="Equation" r:id="rId5" imgW="1371600" imgH="507960" progId="Equation.3">
              <p:embed/>
            </p:oleObj>
          </a:graphicData>
        </a:graphic>
      </p:graphicFrame>
      <p:sp>
        <p:nvSpPr>
          <p:cNvPr id="17" name="ZoneTexte 16"/>
          <p:cNvSpPr txBox="1"/>
          <p:nvPr/>
        </p:nvSpPr>
        <p:spPr>
          <a:xfrm>
            <a:off x="3529729" y="2642466"/>
            <a:ext cx="284052" cy="307777"/>
          </a:xfrm>
          <a:prstGeom prst="rect">
            <a:avLst/>
          </a:prstGeom>
          <a:noFill/>
        </p:spPr>
        <p:txBody>
          <a:bodyPr wrap="none" rtlCol="0">
            <a:spAutoFit/>
          </a:bodyPr>
          <a:lstStyle/>
          <a:p>
            <a:r>
              <a:rPr lang="fr-FR" sz="1400" dirty="0" smtClean="0"/>
              <a:t>0</a:t>
            </a:r>
            <a:endParaRPr lang="en-US" sz="1400" dirty="0"/>
          </a:p>
        </p:txBody>
      </p:sp>
      <p:sp>
        <p:nvSpPr>
          <p:cNvPr id="20" name="ZoneTexte 19"/>
          <p:cNvSpPr txBox="1"/>
          <p:nvPr/>
        </p:nvSpPr>
        <p:spPr>
          <a:xfrm>
            <a:off x="3414118" y="1344437"/>
            <a:ext cx="284052" cy="307777"/>
          </a:xfrm>
          <a:prstGeom prst="rect">
            <a:avLst/>
          </a:prstGeom>
          <a:noFill/>
        </p:spPr>
        <p:txBody>
          <a:bodyPr wrap="none" rtlCol="0">
            <a:spAutoFit/>
          </a:bodyPr>
          <a:lstStyle/>
          <a:p>
            <a:r>
              <a:rPr lang="fr-FR" sz="1400" dirty="0" smtClean="0"/>
              <a:t>1</a:t>
            </a:r>
            <a:endParaRPr lang="en-US" sz="1400" dirty="0"/>
          </a:p>
        </p:txBody>
      </p:sp>
      <p:sp>
        <p:nvSpPr>
          <p:cNvPr id="21" name="ZoneTexte 20"/>
          <p:cNvSpPr txBox="1"/>
          <p:nvPr/>
        </p:nvSpPr>
        <p:spPr>
          <a:xfrm>
            <a:off x="3345802" y="3940493"/>
            <a:ext cx="343364" cy="307777"/>
          </a:xfrm>
          <a:prstGeom prst="rect">
            <a:avLst/>
          </a:prstGeom>
          <a:noFill/>
        </p:spPr>
        <p:txBody>
          <a:bodyPr wrap="none" rtlCol="0">
            <a:spAutoFit/>
          </a:bodyPr>
          <a:lstStyle/>
          <a:p>
            <a:r>
              <a:rPr lang="fr-FR" sz="1400" dirty="0" smtClean="0"/>
              <a:t>-1</a:t>
            </a:r>
            <a:endParaRPr lang="en-US" sz="1400" dirty="0"/>
          </a:p>
        </p:txBody>
      </p:sp>
      <p:sp>
        <p:nvSpPr>
          <p:cNvPr id="22" name="ZoneTexte 21"/>
          <p:cNvSpPr txBox="1"/>
          <p:nvPr/>
        </p:nvSpPr>
        <p:spPr>
          <a:xfrm>
            <a:off x="320572" y="2775588"/>
            <a:ext cx="1993899" cy="830997"/>
          </a:xfrm>
          <a:prstGeom prst="rect">
            <a:avLst/>
          </a:prstGeom>
          <a:solidFill>
            <a:srgbClr val="CCFFCC"/>
          </a:solidFill>
          <a:ln>
            <a:solidFill>
              <a:srgbClr val="8901C3"/>
            </a:solidFill>
          </a:ln>
        </p:spPr>
        <p:txBody>
          <a:bodyPr wrap="square" rtlCol="0">
            <a:spAutoFit/>
          </a:bodyPr>
          <a:lstStyle/>
          <a:p>
            <a:r>
              <a:rPr lang="fr-FR" sz="2400" dirty="0" smtClean="0">
                <a:latin typeface="Calibri"/>
                <a:cs typeface="Calibri"/>
              </a:rPr>
              <a:t>First time </a:t>
            </a:r>
            <a:r>
              <a:rPr lang="fr-FR" sz="2400" dirty="0" err="1" smtClean="0">
                <a:latin typeface="Calibri"/>
                <a:cs typeface="Calibri"/>
              </a:rPr>
              <a:t>measurement</a:t>
            </a:r>
            <a:endParaRPr lang="en-US" sz="2400" dirty="0">
              <a:latin typeface="Calibri"/>
              <a:cs typeface="Calibri"/>
            </a:endParaRPr>
          </a:p>
        </p:txBody>
      </p:sp>
      <p:sp>
        <p:nvSpPr>
          <p:cNvPr id="23" name="ZoneTexte 22"/>
          <p:cNvSpPr txBox="1"/>
          <p:nvPr/>
        </p:nvSpPr>
        <p:spPr>
          <a:xfrm>
            <a:off x="6915370" y="1313856"/>
            <a:ext cx="1252522" cy="400110"/>
          </a:xfrm>
          <a:prstGeom prst="rect">
            <a:avLst/>
          </a:prstGeom>
          <a:noFill/>
          <a:ln>
            <a:solidFill>
              <a:srgbClr val="0000FF"/>
            </a:solidFill>
          </a:ln>
        </p:spPr>
        <p:txBody>
          <a:bodyPr wrap="none" rtlCol="0">
            <a:spAutoFit/>
          </a:bodyPr>
          <a:lstStyle/>
          <a:p>
            <a:r>
              <a:rPr lang="fr-FR" sz="2000" dirty="0" err="1" smtClean="0">
                <a:solidFill>
                  <a:srgbClr val="0000FF"/>
                </a:solidFill>
                <a:latin typeface="Times New Roman" pitchFamily="18" charset="0"/>
                <a:cs typeface="Times New Roman" pitchFamily="18" charset="0"/>
              </a:rPr>
              <a:t>TSA</a:t>
            </a:r>
            <a:r>
              <a:rPr lang="fr-FR" sz="2000" dirty="0" smtClean="0">
                <a:solidFill>
                  <a:srgbClr val="0000FF"/>
                </a:solidFill>
                <a:latin typeface="Times New Roman" pitchFamily="18" charset="0"/>
                <a:cs typeface="Times New Roman" pitchFamily="18" charset="0"/>
              </a:rPr>
              <a:t> ~ 0.2</a:t>
            </a:r>
            <a:endParaRPr lang="en-US" sz="2000" dirty="0">
              <a:solidFill>
                <a:srgbClr val="0000FF"/>
              </a:solidFill>
              <a:latin typeface="Times New Roman" pitchFamily="18" charset="0"/>
              <a:cs typeface="Times New Roman" pitchFamily="18" charset="0"/>
            </a:endParaRPr>
          </a:p>
        </p:txBody>
      </p:sp>
      <p:cxnSp>
        <p:nvCxnSpPr>
          <p:cNvPr id="19" name="Connecteur droit avec flèche 18"/>
          <p:cNvCxnSpPr/>
          <p:nvPr/>
        </p:nvCxnSpPr>
        <p:spPr bwMode="auto">
          <a:xfrm flipV="1">
            <a:off x="4585182" y="1679466"/>
            <a:ext cx="1450428" cy="1"/>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25" name="ZoneTexte 24"/>
          <p:cNvSpPr txBox="1"/>
          <p:nvPr/>
        </p:nvSpPr>
        <p:spPr>
          <a:xfrm>
            <a:off x="5089674" y="1379921"/>
            <a:ext cx="322524" cy="338554"/>
          </a:xfrm>
          <a:prstGeom prst="rect">
            <a:avLst/>
          </a:prstGeom>
          <a:noFill/>
        </p:spPr>
        <p:txBody>
          <a:bodyPr wrap="none" rtlCol="0">
            <a:spAutoFit/>
          </a:bodyPr>
          <a:lstStyle/>
          <a:p>
            <a:r>
              <a:rPr lang="fr-FR" sz="1600" dirty="0" smtClean="0">
                <a:latin typeface="+mn-lt"/>
                <a:cs typeface="Times New Roman" pitchFamily="18" charset="0"/>
              </a:rPr>
              <a:t>-t</a:t>
            </a:r>
            <a:endParaRPr lang="en-US" sz="1600" dirty="0">
              <a:latin typeface="+mn-lt"/>
              <a:cs typeface="Times New Roman" pitchFamily="18" charset="0"/>
            </a:endParaRPr>
          </a:p>
        </p:txBody>
      </p:sp>
      <p:sp>
        <p:nvSpPr>
          <p:cNvPr id="26" name="ZoneTexte 25"/>
          <p:cNvSpPr txBox="1"/>
          <p:nvPr/>
        </p:nvSpPr>
        <p:spPr>
          <a:xfrm>
            <a:off x="4490541" y="1427211"/>
            <a:ext cx="284052" cy="307777"/>
          </a:xfrm>
          <a:prstGeom prst="rect">
            <a:avLst/>
          </a:prstGeom>
          <a:noFill/>
        </p:spPr>
        <p:txBody>
          <a:bodyPr wrap="none" rtlCol="0">
            <a:spAutoFit/>
          </a:bodyPr>
          <a:lstStyle/>
          <a:p>
            <a:r>
              <a:rPr lang="fr-FR" sz="1400" dirty="0" smtClean="0"/>
              <a:t>0</a:t>
            </a:r>
            <a:endParaRPr lang="en-US" sz="1400" dirty="0"/>
          </a:p>
        </p:txBody>
      </p:sp>
      <p:sp>
        <p:nvSpPr>
          <p:cNvPr id="27" name="ZoneTexte 26"/>
          <p:cNvSpPr txBox="1"/>
          <p:nvPr/>
        </p:nvSpPr>
        <p:spPr>
          <a:xfrm>
            <a:off x="5636165" y="1406189"/>
            <a:ext cx="433132" cy="307777"/>
          </a:xfrm>
          <a:prstGeom prst="rect">
            <a:avLst/>
          </a:prstGeom>
          <a:noFill/>
        </p:spPr>
        <p:txBody>
          <a:bodyPr wrap="none" rtlCol="0">
            <a:spAutoFit/>
          </a:bodyPr>
          <a:lstStyle/>
          <a:p>
            <a:r>
              <a:rPr lang="fr-FR" sz="1400" dirty="0" smtClean="0"/>
              <a:t>1.2</a:t>
            </a:r>
            <a:endParaRPr lang="en-US" sz="1400" dirty="0"/>
          </a:p>
        </p:txBody>
      </p:sp>
      <p:sp>
        <p:nvSpPr>
          <p:cNvPr id="29" name="Rectangle 28"/>
          <p:cNvSpPr>
            <a:spLocks/>
          </p:cNvSpPr>
          <p:nvPr/>
        </p:nvSpPr>
        <p:spPr bwMode="auto">
          <a:xfrm>
            <a:off x="3060703" y="5486399"/>
            <a:ext cx="854415" cy="459128"/>
          </a:xfrm>
          <a:prstGeom prst="rect">
            <a:avLst/>
          </a:prstGeom>
          <a:noFill/>
          <a:ln w="28575" cap="flat" cmpd="sng" algn="ctr">
            <a:solidFill>
              <a:srgbClr val="00F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smtClean="0">
              <a:ln>
                <a:noFill/>
              </a:ln>
              <a:solidFill>
                <a:schemeClr val="tx1"/>
              </a:solidFill>
              <a:effectLst/>
              <a:latin typeface="Times New Roman" pitchFamily="18" charset="0"/>
            </a:endParaRPr>
          </a:p>
        </p:txBody>
      </p:sp>
      <p:sp>
        <p:nvSpPr>
          <p:cNvPr id="30" name="Rectangle 29"/>
          <p:cNvSpPr>
            <a:spLocks/>
          </p:cNvSpPr>
          <p:nvPr/>
        </p:nvSpPr>
        <p:spPr bwMode="auto">
          <a:xfrm>
            <a:off x="3927818" y="5486399"/>
            <a:ext cx="1210009" cy="459128"/>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smtClean="0">
              <a:ln>
                <a:noFill/>
              </a:ln>
              <a:solidFill>
                <a:schemeClr val="tx1"/>
              </a:solidFill>
              <a:effectLst/>
              <a:latin typeface="Times New Roman" pitchFamily="18" charset="0"/>
            </a:endParaRPr>
          </a:p>
        </p:txBody>
      </p:sp>
      <p:sp>
        <p:nvSpPr>
          <p:cNvPr id="31" name="Rectangle 30"/>
          <p:cNvSpPr>
            <a:spLocks/>
          </p:cNvSpPr>
          <p:nvPr/>
        </p:nvSpPr>
        <p:spPr bwMode="auto">
          <a:xfrm>
            <a:off x="5137827" y="5486399"/>
            <a:ext cx="1212173" cy="459128"/>
          </a:xfrm>
          <a:prstGeom prst="rect">
            <a:avLst/>
          </a:prstGeom>
          <a:noFill/>
          <a:ln w="28575"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smtClean="0">
              <a:ln>
                <a:noFill/>
              </a:ln>
              <a:solidFill>
                <a:schemeClr val="tx1"/>
              </a:solidFill>
              <a:effectLst/>
              <a:latin typeface="Times New Roman" pitchFamily="18" charset="0"/>
            </a:endParaRPr>
          </a:p>
        </p:txBody>
      </p:sp>
      <p:sp>
        <p:nvSpPr>
          <p:cNvPr id="32" name="Rectangle 31"/>
          <p:cNvSpPr>
            <a:spLocks/>
          </p:cNvSpPr>
          <p:nvPr/>
        </p:nvSpPr>
        <p:spPr bwMode="auto">
          <a:xfrm>
            <a:off x="6915370" y="4793210"/>
            <a:ext cx="1468227" cy="693189"/>
          </a:xfrm>
          <a:prstGeom prst="rect">
            <a:avLst/>
          </a:prstGeom>
          <a:noFill/>
          <a:ln w="28575" cap="flat" cmpd="sng" algn="ctr">
            <a:solidFill>
              <a:srgbClr val="8901C3"/>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smtClean="0">
              <a:ln>
                <a:noFill/>
              </a:ln>
              <a:solidFill>
                <a:schemeClr val="tx1"/>
              </a:solidFill>
              <a:effectLst/>
              <a:latin typeface="Times New Roman" pitchFamily="18" charset="0"/>
            </a:endParaRPr>
          </a:p>
        </p:txBody>
      </p:sp>
    </p:spTree>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txBox="1">
            <a:spLocks/>
          </p:cNvSpPr>
          <p:nvPr/>
        </p:nvSpPr>
        <p:spPr>
          <a:xfrm>
            <a:off x="457200" y="-25399"/>
            <a:ext cx="8229600" cy="711199"/>
          </a:xfrm>
          <a:prstGeom prst="rect">
            <a:avLst/>
          </a:prstGeom>
        </p:spPr>
        <p:txBody>
          <a:bodyPr vert="horz" lIns="91440" tIns="45720" rIns="91440" bIns="45720" rtlCol="0" anchor="ctr">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smtClean="0">
                <a:ln>
                  <a:noFill/>
                </a:ln>
                <a:solidFill>
                  <a:srgbClr val="000090"/>
                </a:solidFill>
                <a:uLnTx/>
                <a:uFillTx/>
                <a:latin typeface="+mj-lt"/>
                <a:ea typeface="+mj-ea"/>
                <a:cs typeface="+mj-cs"/>
              </a:rPr>
              <a:t>Spin</a:t>
            </a:r>
            <a:r>
              <a:rPr kumimoji="0" lang="en-US" sz="3600" b="1" i="0" u="none" strike="noStrike" kern="1200" cap="none" spc="0" normalizeH="0" noProof="0" dirty="0" smtClean="0">
                <a:ln>
                  <a:noFill/>
                </a:ln>
                <a:solidFill>
                  <a:srgbClr val="000090"/>
                </a:solidFill>
                <a:uLnTx/>
                <a:uFillTx/>
                <a:latin typeface="+mj-lt"/>
                <a:ea typeface="+mj-ea"/>
                <a:cs typeface="+mj-cs"/>
              </a:rPr>
              <a:t> in Baryon Spectroscopy</a:t>
            </a:r>
            <a:endParaRPr kumimoji="0" lang="en-US" sz="3600" b="1" i="0" u="none" strike="noStrike" kern="1200" cap="none" spc="0" normalizeH="0" baseline="0" noProof="0" dirty="0">
              <a:ln>
                <a:noFill/>
              </a:ln>
              <a:solidFill>
                <a:srgbClr val="000090"/>
              </a:solidFill>
              <a:uLnTx/>
              <a:uFillTx/>
              <a:latin typeface="+mj-lt"/>
              <a:ea typeface="+mj-ea"/>
              <a:cs typeface="+mj-cs"/>
            </a:endParaRPr>
          </a:p>
        </p:txBody>
      </p:sp>
      <p:sp>
        <p:nvSpPr>
          <p:cNvPr id="3" name="TextBox 2"/>
          <p:cNvSpPr txBox="1"/>
          <p:nvPr/>
        </p:nvSpPr>
        <p:spPr>
          <a:xfrm>
            <a:off x="477588" y="889000"/>
            <a:ext cx="8104531" cy="2616101"/>
          </a:xfrm>
          <a:prstGeom prst="rect">
            <a:avLst/>
          </a:prstGeom>
          <a:noFill/>
        </p:spPr>
        <p:txBody>
          <a:bodyPr wrap="square" rtlCol="0">
            <a:spAutoFit/>
          </a:bodyPr>
          <a:lstStyle/>
          <a:p>
            <a:pPr>
              <a:buFont typeface="Arial"/>
              <a:buChar char="•"/>
            </a:pPr>
            <a:r>
              <a:rPr lang="en-US" sz="2000" dirty="0" smtClean="0">
                <a:solidFill>
                  <a:srgbClr val="000090"/>
                </a:solidFill>
                <a:latin typeface="Calibri"/>
                <a:cs typeface="Calibri"/>
              </a:rPr>
              <a:t>Ongoing program to </a:t>
            </a:r>
            <a:r>
              <a:rPr lang="en-US" sz="2000" dirty="0" smtClean="0">
                <a:solidFill>
                  <a:srgbClr val="000090"/>
                </a:solidFill>
                <a:latin typeface="Calibri"/>
                <a:cs typeface="Calibri"/>
              </a:rPr>
              <a:t>r</a:t>
            </a:r>
            <a:r>
              <a:rPr lang="en-US" sz="2000" dirty="0" smtClean="0">
                <a:solidFill>
                  <a:srgbClr val="000090"/>
                </a:solidFill>
                <a:latin typeface="Calibri"/>
                <a:cs typeface="Calibri"/>
              </a:rPr>
              <a:t>esolve </a:t>
            </a:r>
            <a:r>
              <a:rPr lang="en-US" sz="2000" dirty="0" smtClean="0">
                <a:solidFill>
                  <a:srgbClr val="000090"/>
                </a:solidFill>
                <a:latin typeface="Calibri"/>
                <a:cs typeface="Calibri"/>
              </a:rPr>
              <a:t>“</a:t>
            </a:r>
            <a:r>
              <a:rPr lang="en-US" sz="2000" dirty="0" smtClean="0">
                <a:solidFill>
                  <a:srgbClr val="000090"/>
                </a:solidFill>
                <a:latin typeface="Calibri"/>
                <a:cs typeface="Calibri"/>
              </a:rPr>
              <a:t>missing” light-flavor baryons </a:t>
            </a:r>
            <a:r>
              <a:rPr lang="en-US" sz="2000" dirty="0" smtClean="0">
                <a:solidFill>
                  <a:srgbClr val="000090"/>
                </a:solidFill>
                <a:latin typeface="Calibri"/>
                <a:cs typeface="Calibri"/>
              </a:rPr>
              <a:t>issue through exclusive meson production processes </a:t>
            </a:r>
          </a:p>
          <a:p>
            <a:pPr>
              <a:buFont typeface="Arial"/>
              <a:buChar char="•"/>
            </a:pPr>
            <a:endParaRPr lang="en-US" sz="800" dirty="0" smtClean="0">
              <a:solidFill>
                <a:srgbClr val="000090"/>
              </a:solidFill>
              <a:latin typeface="Calibri"/>
              <a:cs typeface="Calibri"/>
            </a:endParaRPr>
          </a:p>
          <a:p>
            <a:pPr>
              <a:buFont typeface="Arial"/>
              <a:buChar char="•"/>
            </a:pPr>
            <a:r>
              <a:rPr lang="en-US" sz="2000" dirty="0" smtClean="0">
                <a:solidFill>
                  <a:srgbClr val="000090"/>
                </a:solidFill>
                <a:latin typeface="Calibri"/>
                <a:cs typeface="Calibri"/>
              </a:rPr>
              <a:t> In </a:t>
            </a:r>
            <a:r>
              <a:rPr lang="en-US" sz="2000" dirty="0" err="1" smtClean="0">
                <a:solidFill>
                  <a:srgbClr val="000090"/>
                </a:solidFill>
                <a:latin typeface="Calibri"/>
                <a:cs typeface="Calibri"/>
              </a:rPr>
              <a:t>hyperon</a:t>
            </a:r>
            <a:r>
              <a:rPr lang="en-US" sz="2000" dirty="0" smtClean="0">
                <a:solidFill>
                  <a:srgbClr val="000090"/>
                </a:solidFill>
                <a:latin typeface="Calibri"/>
                <a:cs typeface="Calibri"/>
              </a:rPr>
              <a:t> </a:t>
            </a:r>
            <a:r>
              <a:rPr lang="en-US" sz="2000" dirty="0" err="1" smtClean="0">
                <a:solidFill>
                  <a:srgbClr val="000090"/>
                </a:solidFill>
                <a:latin typeface="Calibri"/>
                <a:cs typeface="Calibri"/>
              </a:rPr>
              <a:t>photoproduction</a:t>
            </a:r>
            <a:r>
              <a:rPr lang="en-US" sz="2000" dirty="0" smtClean="0">
                <a:solidFill>
                  <a:srgbClr val="000090"/>
                </a:solidFill>
                <a:latin typeface="Calibri"/>
                <a:cs typeface="Calibri"/>
              </a:rPr>
              <a:t> </a:t>
            </a:r>
            <a:r>
              <a:rPr lang="en-US" sz="2000" dirty="0" err="1" smtClean="0">
                <a:solidFill>
                  <a:srgbClr val="000090"/>
                </a:solidFill>
                <a:latin typeface="Calibri"/>
                <a:cs typeface="Calibri"/>
              </a:rPr>
              <a:t>p(γ,KΛ</a:t>
            </a:r>
            <a:r>
              <a:rPr lang="en-US" sz="2000" dirty="0" smtClean="0">
                <a:solidFill>
                  <a:srgbClr val="000090"/>
                </a:solidFill>
                <a:latin typeface="Calibri"/>
                <a:cs typeface="Calibri"/>
              </a:rPr>
              <a:t>), 4 complex amplitudes are involved  </a:t>
            </a:r>
          </a:p>
          <a:p>
            <a:pPr>
              <a:buFont typeface="Arial"/>
              <a:buChar char="•"/>
            </a:pPr>
            <a:endParaRPr lang="en-US" sz="800" dirty="0" smtClean="0">
              <a:solidFill>
                <a:srgbClr val="000090"/>
              </a:solidFill>
              <a:latin typeface="Calibri"/>
              <a:cs typeface="Calibri"/>
            </a:endParaRPr>
          </a:p>
          <a:p>
            <a:pPr>
              <a:buFont typeface="Arial"/>
              <a:buChar char="•"/>
            </a:pPr>
            <a:r>
              <a:rPr lang="en-US" sz="2000" dirty="0" smtClean="0">
                <a:solidFill>
                  <a:srgbClr val="000090"/>
                </a:solidFill>
                <a:latin typeface="Calibri"/>
                <a:cs typeface="Calibri"/>
              </a:rPr>
              <a:t> Differential cross section is just one of the observables, insufficient in search for small resonance signals</a:t>
            </a:r>
          </a:p>
          <a:p>
            <a:pPr>
              <a:buFont typeface="Arial"/>
              <a:buChar char="•"/>
            </a:pPr>
            <a:endParaRPr lang="en-US" sz="800" dirty="0" smtClean="0">
              <a:solidFill>
                <a:srgbClr val="000090"/>
              </a:solidFill>
              <a:latin typeface="Calibri"/>
              <a:cs typeface="Calibri"/>
            </a:endParaRPr>
          </a:p>
          <a:p>
            <a:pPr>
              <a:buFont typeface="Arial"/>
              <a:buChar char="•"/>
            </a:pPr>
            <a:r>
              <a:rPr lang="en-US" sz="2000" dirty="0" smtClean="0">
                <a:solidFill>
                  <a:srgbClr val="000090"/>
                </a:solidFill>
                <a:latin typeface="Calibri"/>
                <a:cs typeface="Calibri"/>
              </a:rPr>
              <a:t> </a:t>
            </a:r>
            <a:r>
              <a:rPr lang="en-US" sz="2000" dirty="0" smtClean="0">
                <a:solidFill>
                  <a:srgbClr val="008000"/>
                </a:solidFill>
                <a:latin typeface="Calibri"/>
                <a:cs typeface="Calibri"/>
              </a:rPr>
              <a:t>With polarized beam </a:t>
            </a:r>
            <a:r>
              <a:rPr lang="en-US" sz="2000" dirty="0" smtClean="0">
                <a:solidFill>
                  <a:srgbClr val="000090"/>
                </a:solidFill>
                <a:latin typeface="Calibri"/>
                <a:cs typeface="Calibri"/>
              </a:rPr>
              <a:t>and measurement of </a:t>
            </a:r>
            <a:r>
              <a:rPr lang="en-US" sz="2000" dirty="0" err="1" smtClean="0">
                <a:solidFill>
                  <a:srgbClr val="008000"/>
                </a:solidFill>
                <a:latin typeface="Calibri"/>
                <a:cs typeface="Calibri"/>
              </a:rPr>
              <a:t>Λ</a:t>
            </a:r>
            <a:r>
              <a:rPr lang="en-US" sz="2000" dirty="0" smtClean="0">
                <a:solidFill>
                  <a:srgbClr val="008000"/>
                </a:solidFill>
                <a:latin typeface="Calibri"/>
                <a:cs typeface="Calibri"/>
              </a:rPr>
              <a:t> recoil polarization </a:t>
            </a:r>
            <a:r>
              <a:rPr lang="en-US" sz="2000" dirty="0" smtClean="0">
                <a:solidFill>
                  <a:srgbClr val="000090"/>
                </a:solidFill>
                <a:latin typeface="Calibri"/>
                <a:cs typeface="Calibri"/>
              </a:rPr>
              <a:t>(</a:t>
            </a:r>
            <a:r>
              <a:rPr lang="en-US" sz="2000" dirty="0" err="1" smtClean="0">
                <a:solidFill>
                  <a:srgbClr val="000090"/>
                </a:solidFill>
                <a:latin typeface="Calibri"/>
                <a:cs typeface="Calibri"/>
              </a:rPr>
              <a:t>Λ</a:t>
            </a:r>
            <a:r>
              <a:rPr lang="en-US" sz="2000" dirty="0" smtClean="0">
                <a:solidFill>
                  <a:srgbClr val="000090"/>
                </a:solidFill>
                <a:latin typeface="Calibri"/>
                <a:cs typeface="Calibri"/>
              </a:rPr>
              <a:t>-&gt;</a:t>
            </a:r>
            <a:r>
              <a:rPr lang="en-US" sz="2000" dirty="0" err="1" smtClean="0">
                <a:solidFill>
                  <a:srgbClr val="000090"/>
                </a:solidFill>
                <a:latin typeface="Calibri"/>
                <a:cs typeface="Calibri"/>
              </a:rPr>
              <a:t>pπ</a:t>
            </a:r>
            <a:r>
              <a:rPr lang="en-US" sz="2400" b="1" baseline="30000" dirty="0" smtClean="0">
                <a:solidFill>
                  <a:srgbClr val="000090"/>
                </a:solidFill>
                <a:latin typeface="Calibri"/>
                <a:cs typeface="Calibri"/>
              </a:rPr>
              <a:t>-</a:t>
            </a:r>
            <a:r>
              <a:rPr lang="en-US" sz="2000" dirty="0" smtClean="0">
                <a:solidFill>
                  <a:srgbClr val="000090"/>
                </a:solidFill>
                <a:latin typeface="Calibri"/>
                <a:cs typeface="Calibri"/>
              </a:rPr>
              <a:t>)	  7 observables can be obtained. </a:t>
            </a:r>
            <a:endParaRPr lang="en-US" sz="2000" dirty="0">
              <a:solidFill>
                <a:srgbClr val="000090"/>
              </a:solidFill>
              <a:latin typeface="Calibri"/>
              <a:cs typeface="Calibri"/>
            </a:endParaRPr>
          </a:p>
        </p:txBody>
      </p:sp>
      <p:pic>
        <p:nvPicPr>
          <p:cNvPr id="6" name="Picture 5"/>
          <p:cNvPicPr>
            <a:picLocks noChangeAspect="1" noChangeArrowheads="1"/>
          </p:cNvPicPr>
          <p:nvPr/>
        </p:nvPicPr>
        <p:blipFill>
          <a:blip r:embed="rId2"/>
          <a:srcRect/>
          <a:stretch>
            <a:fillRect/>
          </a:stretch>
        </p:blipFill>
        <p:spPr bwMode="auto">
          <a:xfrm>
            <a:off x="635000" y="3695700"/>
            <a:ext cx="7459663" cy="1838325"/>
          </a:xfrm>
          <a:prstGeom prst="rect">
            <a:avLst/>
          </a:prstGeom>
          <a:noFill/>
          <a:ln w="9525">
            <a:noFill/>
            <a:miter lim="800000"/>
            <a:headEnd/>
            <a:tailEnd/>
          </a:ln>
        </p:spPr>
      </p:pic>
      <p:sp>
        <p:nvSpPr>
          <p:cNvPr id="7" name="Rectangle 7"/>
          <p:cNvSpPr>
            <a:spLocks noChangeArrowheads="1"/>
          </p:cNvSpPr>
          <p:nvPr/>
        </p:nvSpPr>
        <p:spPr bwMode="auto">
          <a:xfrm>
            <a:off x="4024313" y="5162550"/>
            <a:ext cx="1614487" cy="508000"/>
          </a:xfrm>
          <a:prstGeom prst="rect">
            <a:avLst/>
          </a:prstGeom>
          <a:noFill/>
          <a:ln w="9525">
            <a:noFill/>
            <a:miter lim="800000"/>
            <a:headEnd/>
            <a:tailEnd/>
          </a:ln>
        </p:spPr>
        <p:txBody>
          <a:bodyPr wrap="none" anchor="ctr">
            <a:prstTxWarp prst="textNoShape">
              <a:avLst/>
            </a:prstTxWarp>
          </a:bodyPr>
          <a:lstStyle/>
          <a:p>
            <a:endParaRPr lang="en-US"/>
          </a:p>
        </p:txBody>
      </p:sp>
      <p:sp>
        <p:nvSpPr>
          <p:cNvPr id="8" name="Rectangle 8"/>
          <p:cNvSpPr>
            <a:spLocks noChangeArrowheads="1"/>
          </p:cNvSpPr>
          <p:nvPr/>
        </p:nvSpPr>
        <p:spPr bwMode="auto">
          <a:xfrm>
            <a:off x="3886200" y="4629149"/>
            <a:ext cx="1614488" cy="906463"/>
          </a:xfrm>
          <a:prstGeom prst="rect">
            <a:avLst/>
          </a:prstGeom>
          <a:noFill/>
          <a:ln w="28575">
            <a:solidFill>
              <a:srgbClr val="008000"/>
            </a:solidFill>
            <a:miter lim="800000"/>
            <a:headEnd/>
            <a:tailEnd/>
          </a:ln>
        </p:spPr>
        <p:txBody>
          <a:bodyPr wrap="none" anchor="ctr">
            <a:prstTxWarp prst="textNoShape">
              <a:avLst/>
            </a:prstTxWarp>
          </a:bodyPr>
          <a:lstStyle/>
          <a:p>
            <a:endParaRPr lang="en-US"/>
          </a:p>
        </p:txBody>
      </p:sp>
      <p:sp>
        <p:nvSpPr>
          <p:cNvPr id="9" name="Text Box 9"/>
          <p:cNvSpPr txBox="1">
            <a:spLocks noChangeArrowheads="1"/>
          </p:cNvSpPr>
          <p:nvPr/>
        </p:nvSpPr>
        <p:spPr bwMode="auto">
          <a:xfrm>
            <a:off x="2479925" y="5924550"/>
            <a:ext cx="2144212" cy="400110"/>
          </a:xfrm>
          <a:prstGeom prst="rect">
            <a:avLst/>
          </a:prstGeom>
          <a:noFill/>
          <a:ln w="28575">
            <a:solidFill>
              <a:srgbClr val="008000"/>
            </a:solidFill>
            <a:miter lim="800000"/>
            <a:headEnd/>
            <a:tailEnd/>
          </a:ln>
        </p:spPr>
        <p:txBody>
          <a:bodyPr wrap="none">
            <a:prstTxWarp prst="textNoShape">
              <a:avLst/>
            </a:prstTxWarp>
            <a:spAutoFit/>
          </a:bodyPr>
          <a:lstStyle/>
          <a:p>
            <a:pPr algn="ctr"/>
            <a:r>
              <a:rPr lang="en-US" sz="2000" b="1" dirty="0">
                <a:solidFill>
                  <a:srgbClr val="008000"/>
                </a:solidFill>
                <a:latin typeface="Times New Roman" charset="0"/>
                <a:ea typeface="Times New Roman" charset="0"/>
                <a:cs typeface="Times New Roman" charset="0"/>
              </a:rPr>
              <a:t>polarized </a:t>
            </a:r>
            <a:r>
              <a:rPr lang="en-US" sz="2000" b="1" dirty="0" smtClean="0">
                <a:solidFill>
                  <a:srgbClr val="008000"/>
                </a:solidFill>
                <a:latin typeface="Times New Roman" charset="0"/>
                <a:ea typeface="Times New Roman" charset="0"/>
                <a:cs typeface="Times New Roman" charset="0"/>
              </a:rPr>
              <a:t>photons</a:t>
            </a:r>
          </a:p>
        </p:txBody>
      </p:sp>
      <p:sp>
        <p:nvSpPr>
          <p:cNvPr id="10" name="Line 10"/>
          <p:cNvSpPr>
            <a:spLocks noChangeShapeType="1"/>
          </p:cNvSpPr>
          <p:nvPr/>
        </p:nvSpPr>
        <p:spPr bwMode="auto">
          <a:xfrm flipH="1">
            <a:off x="4343399" y="5521324"/>
            <a:ext cx="440267" cy="403226"/>
          </a:xfrm>
          <a:prstGeom prst="line">
            <a:avLst/>
          </a:prstGeom>
          <a:noFill/>
          <a:ln w="28575">
            <a:solidFill>
              <a:srgbClr val="008000"/>
            </a:solidFill>
            <a:round/>
            <a:headEnd/>
            <a:tailEnd/>
          </a:ln>
        </p:spPr>
        <p:txBody>
          <a:bodyPr anchor="ctr">
            <a:prstTxWarp prst="textNoShape">
              <a:avLst/>
            </a:prstTxWarp>
          </a:bodyPr>
          <a:lstStyle/>
          <a:p>
            <a:endParaRPr lang="en-US"/>
          </a:p>
        </p:txBody>
      </p:sp>
      <p:sp>
        <p:nvSpPr>
          <p:cNvPr id="11" name="Rectangle 11"/>
          <p:cNvSpPr>
            <a:spLocks noChangeArrowheads="1"/>
          </p:cNvSpPr>
          <p:nvPr/>
        </p:nvSpPr>
        <p:spPr bwMode="auto">
          <a:xfrm>
            <a:off x="1824038" y="5238750"/>
            <a:ext cx="461962" cy="296863"/>
          </a:xfrm>
          <a:prstGeom prst="rect">
            <a:avLst/>
          </a:prstGeom>
          <a:noFill/>
          <a:ln w="9525">
            <a:noFill/>
            <a:miter lim="800000"/>
            <a:headEnd/>
            <a:tailEnd/>
          </a:ln>
        </p:spPr>
        <p:txBody>
          <a:bodyPr wrap="none" anchor="ctr">
            <a:prstTxWarp prst="textNoShape">
              <a:avLst/>
            </a:prstTxWarp>
          </a:bodyPr>
          <a:lstStyle/>
          <a:p>
            <a:endParaRPr lang="en-US"/>
          </a:p>
        </p:txBody>
      </p:sp>
      <p:sp>
        <p:nvSpPr>
          <p:cNvPr id="12" name="Rectangle 12"/>
          <p:cNvSpPr>
            <a:spLocks noChangeArrowheads="1"/>
          </p:cNvSpPr>
          <p:nvPr/>
        </p:nvSpPr>
        <p:spPr bwMode="auto">
          <a:xfrm>
            <a:off x="1828800" y="4629149"/>
            <a:ext cx="461963" cy="892175"/>
          </a:xfrm>
          <a:prstGeom prst="rect">
            <a:avLst/>
          </a:prstGeom>
          <a:noFill/>
          <a:ln w="28575">
            <a:solidFill>
              <a:srgbClr val="008000"/>
            </a:solidFill>
            <a:miter lim="800000"/>
            <a:headEnd/>
            <a:tailEnd/>
          </a:ln>
        </p:spPr>
        <p:txBody>
          <a:bodyPr wrap="none" anchor="ctr">
            <a:prstTxWarp prst="textNoShape">
              <a:avLst/>
            </a:prstTxWarp>
          </a:bodyPr>
          <a:lstStyle/>
          <a:p>
            <a:endParaRPr lang="en-US"/>
          </a:p>
        </p:txBody>
      </p:sp>
      <p:sp>
        <p:nvSpPr>
          <p:cNvPr id="13" name="Line 13"/>
          <p:cNvSpPr>
            <a:spLocks noChangeShapeType="1"/>
          </p:cNvSpPr>
          <p:nvPr/>
        </p:nvSpPr>
        <p:spPr bwMode="auto">
          <a:xfrm>
            <a:off x="2133600" y="5535612"/>
            <a:ext cx="533400" cy="388937"/>
          </a:xfrm>
          <a:prstGeom prst="line">
            <a:avLst/>
          </a:prstGeom>
          <a:noFill/>
          <a:ln w="28575">
            <a:solidFill>
              <a:srgbClr val="008000"/>
            </a:solidFill>
            <a:round/>
            <a:headEnd/>
            <a:tailEnd/>
          </a:ln>
        </p:spPr>
        <p:txBody>
          <a:bodyPr anchor="ctr">
            <a:prstTxWarp prst="textNoShape">
              <a:avLst/>
            </a:prstTxWarp>
          </a:bodyPr>
          <a:lstStyle/>
          <a:p>
            <a:endParaRPr lang="en-US"/>
          </a:p>
        </p:txBody>
      </p:sp>
      <p:sp>
        <p:nvSpPr>
          <p:cNvPr id="14" name="Rectangle 14"/>
          <p:cNvSpPr>
            <a:spLocks noChangeArrowheads="1"/>
          </p:cNvSpPr>
          <p:nvPr/>
        </p:nvSpPr>
        <p:spPr bwMode="auto">
          <a:xfrm>
            <a:off x="5562600" y="4629150"/>
            <a:ext cx="2438400" cy="609600"/>
          </a:xfrm>
          <a:prstGeom prst="rect">
            <a:avLst/>
          </a:prstGeom>
          <a:noFill/>
          <a:ln w="38100">
            <a:solidFill>
              <a:srgbClr val="FF6600"/>
            </a:solidFill>
            <a:miter lim="800000"/>
            <a:headEnd/>
            <a:tailEnd/>
          </a:ln>
        </p:spPr>
        <p:txBody>
          <a:bodyPr wrap="none" anchor="ctr">
            <a:prstTxWarp prst="textNoShape">
              <a:avLst/>
            </a:prstTxWarp>
          </a:bodyPr>
          <a:lstStyle/>
          <a:p>
            <a:endParaRPr lang="en-US"/>
          </a:p>
        </p:txBody>
      </p:sp>
      <p:sp>
        <p:nvSpPr>
          <p:cNvPr id="15" name="Rectangle 15"/>
          <p:cNvSpPr>
            <a:spLocks noChangeArrowheads="1"/>
          </p:cNvSpPr>
          <p:nvPr/>
        </p:nvSpPr>
        <p:spPr bwMode="auto">
          <a:xfrm>
            <a:off x="2438400" y="4629150"/>
            <a:ext cx="1384300" cy="906462"/>
          </a:xfrm>
          <a:prstGeom prst="rect">
            <a:avLst/>
          </a:prstGeom>
          <a:noFill/>
          <a:ln w="38100">
            <a:solidFill>
              <a:srgbClr val="FF0000"/>
            </a:solidFill>
            <a:miter lim="800000"/>
            <a:headEnd/>
            <a:tailEnd/>
          </a:ln>
        </p:spPr>
        <p:txBody>
          <a:bodyPr wrap="none" anchor="ctr">
            <a:prstTxWarp prst="textNoShape">
              <a:avLst/>
            </a:prstTxWarp>
          </a:bodyPr>
          <a:lstStyle/>
          <a:p>
            <a:endParaRPr lang="en-US"/>
          </a:p>
        </p:txBody>
      </p:sp>
      <p:sp>
        <p:nvSpPr>
          <p:cNvPr id="16" name="Text Box 16"/>
          <p:cNvSpPr txBox="1">
            <a:spLocks noChangeArrowheads="1"/>
          </p:cNvSpPr>
          <p:nvPr/>
        </p:nvSpPr>
        <p:spPr bwMode="auto">
          <a:xfrm>
            <a:off x="5334000" y="5848350"/>
            <a:ext cx="3095719" cy="369332"/>
          </a:xfrm>
          <a:prstGeom prst="rect">
            <a:avLst/>
          </a:prstGeom>
          <a:noFill/>
          <a:ln w="38100">
            <a:solidFill>
              <a:srgbClr val="FF0000"/>
            </a:solidFill>
            <a:miter lim="800000"/>
            <a:headEnd/>
            <a:tailEnd/>
          </a:ln>
        </p:spPr>
        <p:txBody>
          <a:bodyPr wrap="none">
            <a:prstTxWarp prst="textNoShape">
              <a:avLst/>
            </a:prstTxWarp>
            <a:spAutoFit/>
          </a:bodyPr>
          <a:lstStyle/>
          <a:p>
            <a:r>
              <a:rPr lang="en-US" b="1" dirty="0">
                <a:solidFill>
                  <a:srgbClr val="FF0000"/>
                </a:solidFill>
                <a:latin typeface="Times New Roman" charset="0"/>
                <a:ea typeface="Times New Roman" charset="0"/>
                <a:cs typeface="Times New Roman" charset="0"/>
              </a:rPr>
              <a:t>long. and </a:t>
            </a:r>
            <a:r>
              <a:rPr lang="en-US" b="1" dirty="0" err="1">
                <a:solidFill>
                  <a:srgbClr val="FF0000"/>
                </a:solidFill>
                <a:latin typeface="Times New Roman" charset="0"/>
                <a:ea typeface="Times New Roman" charset="0"/>
                <a:cs typeface="Times New Roman" charset="0"/>
              </a:rPr>
              <a:t>transv</a:t>
            </a:r>
            <a:r>
              <a:rPr lang="en-US" b="1" dirty="0">
                <a:solidFill>
                  <a:srgbClr val="FF0000"/>
                </a:solidFill>
                <a:latin typeface="Times New Roman" charset="0"/>
                <a:ea typeface="Times New Roman" charset="0"/>
                <a:cs typeface="Times New Roman" charset="0"/>
              </a:rPr>
              <a:t>. polar. target</a:t>
            </a:r>
            <a:r>
              <a:rPr lang="en-US" b="1" dirty="0" smtClean="0">
                <a:solidFill>
                  <a:srgbClr val="FF0000"/>
                </a:solidFill>
                <a:latin typeface="Times New Roman" charset="0"/>
                <a:ea typeface="Times New Roman" charset="0"/>
                <a:cs typeface="Times New Roman" charset="0"/>
              </a:rPr>
              <a:t> </a:t>
            </a:r>
            <a:endParaRPr lang="en-US" b="1" dirty="0">
              <a:solidFill>
                <a:srgbClr val="FF0000"/>
              </a:solidFill>
              <a:latin typeface="Times New Roman" charset="0"/>
              <a:ea typeface="Times New Roman" charset="0"/>
              <a:cs typeface="Times New Roman" charset="0"/>
            </a:endParaRPr>
          </a:p>
        </p:txBody>
      </p:sp>
      <p:sp>
        <p:nvSpPr>
          <p:cNvPr id="17" name="Line 19"/>
          <p:cNvSpPr>
            <a:spLocks noChangeShapeType="1"/>
          </p:cNvSpPr>
          <p:nvPr/>
        </p:nvSpPr>
        <p:spPr bwMode="auto">
          <a:xfrm>
            <a:off x="3149600" y="5521324"/>
            <a:ext cx="2184400" cy="479426"/>
          </a:xfrm>
          <a:prstGeom prst="line">
            <a:avLst/>
          </a:prstGeom>
          <a:noFill/>
          <a:ln w="28575">
            <a:solidFill>
              <a:srgbClr val="FF0000"/>
            </a:solidFill>
            <a:round/>
            <a:headEnd/>
            <a:tailEnd/>
          </a:ln>
        </p:spPr>
        <p:txBody>
          <a:bodyPr>
            <a:prstTxWarp prst="textNoShape">
              <a:avLst/>
            </a:prstTxWarp>
          </a:bodyPr>
          <a:lstStyle/>
          <a:p>
            <a:endParaRPr lang="en-US"/>
          </a:p>
        </p:txBody>
      </p:sp>
      <p:sp>
        <p:nvSpPr>
          <p:cNvPr id="18" name="Line 20"/>
          <p:cNvSpPr>
            <a:spLocks noChangeShapeType="1"/>
          </p:cNvSpPr>
          <p:nvPr/>
        </p:nvSpPr>
        <p:spPr bwMode="auto">
          <a:xfrm flipH="1">
            <a:off x="6324600" y="5238750"/>
            <a:ext cx="457200" cy="609600"/>
          </a:xfrm>
          <a:prstGeom prst="line">
            <a:avLst/>
          </a:prstGeom>
          <a:noFill/>
          <a:ln w="28575">
            <a:solidFill>
              <a:srgbClr val="FF0000"/>
            </a:solidFill>
            <a:round/>
            <a:headEnd/>
            <a:tailEnd/>
          </a:ln>
        </p:spPr>
        <p:txBody>
          <a:bodyPr>
            <a:prstTxWarp prst="textNoShape">
              <a:avLst/>
            </a:prstTxWarp>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ppt_x"/>
                                          </p:val>
                                        </p:tav>
                                        <p:tav tm="100000">
                                          <p:val>
                                            <p:strVal val="#ppt_x"/>
                                          </p:val>
                                        </p:tav>
                                      </p:tavLst>
                                    </p:anim>
                                    <p:anim calcmode="lin" valueType="num">
                                      <p:cBhvr additive="base">
                                        <p:cTn id="16" dur="50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cBhvr additive="base">
                                        <p:cTn id="29" dur="500" fill="hold"/>
                                        <p:tgtEl>
                                          <p:spTgt spid="15"/>
                                        </p:tgtEl>
                                        <p:attrNameLst>
                                          <p:attrName>ppt_x</p:attrName>
                                        </p:attrNameLst>
                                      </p:cBhvr>
                                      <p:tavLst>
                                        <p:tav tm="0">
                                          <p:val>
                                            <p:strVal val="#ppt_x"/>
                                          </p:val>
                                        </p:tav>
                                        <p:tav tm="100000">
                                          <p:val>
                                            <p:strVal val="#ppt_x"/>
                                          </p:val>
                                        </p:tav>
                                      </p:tavLst>
                                    </p:anim>
                                    <p:anim calcmode="lin" valueType="num">
                                      <p:cBhvr additive="base">
                                        <p:cTn id="30" dur="500" fill="hold"/>
                                        <p:tgtEl>
                                          <p:spTgt spid="15"/>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additive="base">
                                        <p:cTn id="33" dur="500" fill="hold"/>
                                        <p:tgtEl>
                                          <p:spTgt spid="14"/>
                                        </p:tgtEl>
                                        <p:attrNameLst>
                                          <p:attrName>ppt_x</p:attrName>
                                        </p:attrNameLst>
                                      </p:cBhvr>
                                      <p:tavLst>
                                        <p:tav tm="0">
                                          <p:val>
                                            <p:strVal val="#ppt_x"/>
                                          </p:val>
                                        </p:tav>
                                        <p:tav tm="100000">
                                          <p:val>
                                            <p:strVal val="#ppt_x"/>
                                          </p:val>
                                        </p:tav>
                                      </p:tavLst>
                                    </p:anim>
                                    <p:anim calcmode="lin" valueType="num">
                                      <p:cBhvr additive="base">
                                        <p:cTn id="34" dur="500" fill="hold"/>
                                        <p:tgtEl>
                                          <p:spTgt spid="14"/>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additive="base">
                                        <p:cTn id="37" dur="500" fill="hold"/>
                                        <p:tgtEl>
                                          <p:spTgt spid="16"/>
                                        </p:tgtEl>
                                        <p:attrNameLst>
                                          <p:attrName>ppt_x</p:attrName>
                                        </p:attrNameLst>
                                      </p:cBhvr>
                                      <p:tavLst>
                                        <p:tav tm="0">
                                          <p:val>
                                            <p:strVal val="#ppt_x"/>
                                          </p:val>
                                        </p:tav>
                                        <p:tav tm="100000">
                                          <p:val>
                                            <p:strVal val="#ppt_x"/>
                                          </p:val>
                                        </p:tav>
                                      </p:tavLst>
                                    </p:anim>
                                    <p:anim calcmode="lin" valueType="num">
                                      <p:cBhvr additive="base">
                                        <p:cTn id="38" dur="500" fill="hold"/>
                                        <p:tgtEl>
                                          <p:spTgt spid="16"/>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7"/>
                                        </p:tgtEl>
                                        <p:attrNameLst>
                                          <p:attrName>style.visibility</p:attrName>
                                        </p:attrNameLst>
                                      </p:cBhvr>
                                      <p:to>
                                        <p:strVal val="visible"/>
                                      </p:to>
                                    </p:set>
                                    <p:anim calcmode="lin" valueType="num">
                                      <p:cBhvr additive="base">
                                        <p:cTn id="41" dur="500" fill="hold"/>
                                        <p:tgtEl>
                                          <p:spTgt spid="17"/>
                                        </p:tgtEl>
                                        <p:attrNameLst>
                                          <p:attrName>ppt_x</p:attrName>
                                        </p:attrNameLst>
                                      </p:cBhvr>
                                      <p:tavLst>
                                        <p:tav tm="0">
                                          <p:val>
                                            <p:strVal val="#ppt_x"/>
                                          </p:val>
                                        </p:tav>
                                        <p:tav tm="100000">
                                          <p:val>
                                            <p:strVal val="#ppt_x"/>
                                          </p:val>
                                        </p:tav>
                                      </p:tavLst>
                                    </p:anim>
                                    <p:anim calcmode="lin" valueType="num">
                                      <p:cBhvr additive="base">
                                        <p:cTn id="42" dur="500" fill="hold"/>
                                        <p:tgtEl>
                                          <p:spTgt spid="17"/>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18"/>
                                        </p:tgtEl>
                                        <p:attrNameLst>
                                          <p:attrName>style.visibility</p:attrName>
                                        </p:attrNameLst>
                                      </p:cBhvr>
                                      <p:to>
                                        <p:strVal val="visible"/>
                                      </p:to>
                                    </p:set>
                                    <p:anim calcmode="lin" valueType="num">
                                      <p:cBhvr additive="base">
                                        <p:cTn id="45" dur="500" fill="hold"/>
                                        <p:tgtEl>
                                          <p:spTgt spid="18"/>
                                        </p:tgtEl>
                                        <p:attrNameLst>
                                          <p:attrName>ppt_x</p:attrName>
                                        </p:attrNameLst>
                                      </p:cBhvr>
                                      <p:tavLst>
                                        <p:tav tm="0">
                                          <p:val>
                                            <p:strVal val="#ppt_x"/>
                                          </p:val>
                                        </p:tav>
                                        <p:tav tm="100000">
                                          <p:val>
                                            <p:strVal val="#ppt_x"/>
                                          </p:val>
                                        </p:tav>
                                      </p:tavLst>
                                    </p:anim>
                                    <p:anim calcmode="lin" valueType="num">
                                      <p:cBhvr additive="base">
                                        <p:cTn id="4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2" grpId="0" animBg="1"/>
      <p:bldP spid="13" grpId="0" animBg="1"/>
      <p:bldP spid="14" grpId="0" animBg="1"/>
      <p:bldP spid="15" grpId="0" animBg="1"/>
      <p:bldP spid="16" grpId="0" animBg="1"/>
      <p:bldP spid="17" grpId="0" animBg="1"/>
      <p:bldP spid="18" grpId="0" animBg="1"/>
    </p:bld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4"/>
          <a:srcRect l="1570" r="51183" b="505"/>
          <a:stretch>
            <a:fillRect/>
          </a:stretch>
        </p:blipFill>
        <p:spPr>
          <a:xfrm>
            <a:off x="307816" y="1432284"/>
            <a:ext cx="4013199" cy="4629423"/>
          </a:xfrm>
          <a:prstGeom prst="rect">
            <a:avLst/>
          </a:prstGeom>
          <a:solidFill>
            <a:srgbClr val="FFFFFF"/>
          </a:solidFill>
        </p:spPr>
      </p:pic>
      <p:sp>
        <p:nvSpPr>
          <p:cNvPr id="2" name="Title 1"/>
          <p:cNvSpPr>
            <a:spLocks noGrp="1"/>
          </p:cNvSpPr>
          <p:nvPr>
            <p:ph type="title"/>
          </p:nvPr>
        </p:nvSpPr>
        <p:spPr>
          <a:xfrm>
            <a:off x="457200" y="736601"/>
            <a:ext cx="8470900" cy="558799"/>
          </a:xfrm>
        </p:spPr>
        <p:txBody>
          <a:bodyPr>
            <a:normAutofit fontScale="90000"/>
          </a:bodyPr>
          <a:lstStyle/>
          <a:p>
            <a:r>
              <a:rPr lang="en-US" sz="4000" b="1" dirty="0" smtClean="0">
                <a:solidFill>
                  <a:srgbClr val="000090"/>
                </a:solidFill>
                <a:cs typeface="Times New Roman"/>
              </a:rPr>
              <a:t>Strangeness production  </a:t>
            </a:r>
            <a:r>
              <a:rPr lang="en-US" sz="4000" b="1" dirty="0" err="1" smtClean="0">
                <a:solidFill>
                  <a:srgbClr val="FF0000"/>
                </a:solidFill>
                <a:latin typeface="Times New Roman"/>
                <a:cs typeface="Times New Roman"/>
              </a:rPr>
              <a:t>γp→K</a:t>
            </a:r>
            <a:r>
              <a:rPr lang="en-US" sz="4000" b="1" baseline="30000" dirty="0" err="1" smtClean="0">
                <a:solidFill>
                  <a:srgbClr val="FF0000"/>
                </a:solidFill>
                <a:latin typeface="Times New Roman"/>
                <a:cs typeface="Times New Roman"/>
              </a:rPr>
              <a:t>+</a:t>
            </a:r>
            <a:r>
              <a:rPr lang="en-US" sz="4000" b="1" dirty="0" err="1" smtClean="0">
                <a:solidFill>
                  <a:srgbClr val="FF0000"/>
                </a:solidFill>
                <a:latin typeface="Times New Roman"/>
                <a:cs typeface="Times New Roman"/>
              </a:rPr>
              <a:t>Λ→K</a:t>
            </a:r>
            <a:r>
              <a:rPr lang="en-US" sz="4000" b="1" baseline="30000" dirty="0" err="1" smtClean="0">
                <a:solidFill>
                  <a:srgbClr val="FF0000"/>
                </a:solidFill>
                <a:latin typeface="Times New Roman"/>
                <a:cs typeface="Times New Roman"/>
              </a:rPr>
              <a:t>+</a:t>
            </a:r>
            <a:r>
              <a:rPr lang="en-US" sz="4000" b="1" dirty="0" err="1" smtClean="0">
                <a:solidFill>
                  <a:srgbClr val="FF0000"/>
                </a:solidFill>
                <a:latin typeface="Times New Roman"/>
                <a:cs typeface="Times New Roman"/>
              </a:rPr>
              <a:t>pπ</a:t>
            </a:r>
            <a:r>
              <a:rPr lang="en-US" sz="4000" b="1" baseline="30000" dirty="0" smtClean="0">
                <a:solidFill>
                  <a:srgbClr val="FF0000"/>
                </a:solidFill>
                <a:latin typeface="Times New Roman"/>
                <a:cs typeface="Times New Roman"/>
              </a:rPr>
              <a:t>-</a:t>
            </a:r>
            <a:r>
              <a:rPr lang="en-US" sz="4000" b="1" dirty="0" smtClean="0">
                <a:solidFill>
                  <a:srgbClr val="FF0000"/>
                </a:solidFill>
                <a:latin typeface="Times New Roman"/>
                <a:cs typeface="Times New Roman"/>
              </a:rPr>
              <a:t> </a:t>
            </a:r>
            <a:endParaRPr lang="en-US" sz="4000" b="1" dirty="0">
              <a:solidFill>
                <a:srgbClr val="FF0000"/>
              </a:solidFill>
              <a:latin typeface="Times New Roman"/>
              <a:cs typeface="Times New Roman"/>
            </a:endParaRPr>
          </a:p>
        </p:txBody>
      </p:sp>
      <p:sp>
        <p:nvSpPr>
          <p:cNvPr id="9" name="TextBox 8"/>
          <p:cNvSpPr txBox="1"/>
          <p:nvPr/>
        </p:nvSpPr>
        <p:spPr>
          <a:xfrm>
            <a:off x="0" y="1295400"/>
            <a:ext cx="184666" cy="400110"/>
          </a:xfrm>
          <a:prstGeom prst="rect">
            <a:avLst/>
          </a:prstGeom>
          <a:noFill/>
        </p:spPr>
        <p:txBody>
          <a:bodyPr wrap="none" rtlCol="0">
            <a:spAutoFit/>
          </a:bodyPr>
          <a:lstStyle/>
          <a:p>
            <a:endParaRPr lang="en-US" dirty="0"/>
          </a:p>
        </p:txBody>
      </p:sp>
      <p:cxnSp>
        <p:nvCxnSpPr>
          <p:cNvPr id="15" name="Straight Connector 14"/>
          <p:cNvCxnSpPr/>
          <p:nvPr/>
        </p:nvCxnSpPr>
        <p:spPr>
          <a:xfrm>
            <a:off x="6845300" y="825500"/>
            <a:ext cx="203200" cy="1588"/>
          </a:xfrm>
          <a:prstGeom prst="line">
            <a:avLst/>
          </a:prstGeom>
          <a:ln w="19050" cap="flat" cmpd="sng" algn="ctr">
            <a:solidFill>
              <a:srgbClr val="FF0000"/>
            </a:solidFill>
            <a:prstDash val="solid"/>
            <a:round/>
            <a:headEnd type="none" w="med" len="med"/>
            <a:tailEnd type="triangle" w="lg" len="med"/>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5342476" y="863600"/>
            <a:ext cx="203200" cy="1588"/>
          </a:xfrm>
          <a:prstGeom prst="line">
            <a:avLst/>
          </a:prstGeom>
          <a:ln w="19050" cap="flat" cmpd="sng" algn="ctr">
            <a:solidFill>
              <a:srgbClr val="4CE44B"/>
            </a:solidFill>
            <a:prstDash val="solid"/>
            <a:round/>
            <a:headEnd type="none" w="med" len="med"/>
            <a:tailEnd type="triangle" w="lg" len="med"/>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625316" y="1308100"/>
            <a:ext cx="4013192" cy="276999"/>
          </a:xfrm>
          <a:prstGeom prst="rect">
            <a:avLst/>
          </a:prstGeom>
          <a:noFill/>
          <a:ln>
            <a:noFill/>
          </a:ln>
        </p:spPr>
        <p:txBody>
          <a:bodyPr wrap="square" rtlCol="0">
            <a:spAutoFit/>
          </a:bodyPr>
          <a:lstStyle/>
          <a:p>
            <a:r>
              <a:rPr lang="en-US" sz="1200" b="0" i="1" dirty="0" smtClean="0">
                <a:solidFill>
                  <a:srgbClr val="000090"/>
                </a:solidFill>
                <a:latin typeface="+mn-lt"/>
              </a:rPr>
              <a:t>M. Mc </a:t>
            </a:r>
            <a:r>
              <a:rPr lang="en-US" sz="1200" b="0" i="1" dirty="0" err="1" smtClean="0">
                <a:solidFill>
                  <a:srgbClr val="000090"/>
                </a:solidFill>
                <a:latin typeface="+mn-lt"/>
              </a:rPr>
              <a:t>Cracken</a:t>
            </a:r>
            <a:r>
              <a:rPr lang="en-US" sz="1200" b="0" i="1" dirty="0" smtClean="0">
                <a:solidFill>
                  <a:srgbClr val="000090"/>
                </a:solidFill>
                <a:latin typeface="+mn-lt"/>
              </a:rPr>
              <a:t> et al. (CLAS), Phys. </a:t>
            </a:r>
            <a:r>
              <a:rPr lang="en-US" sz="1200" b="0" i="1" dirty="0" smtClean="0">
                <a:solidFill>
                  <a:srgbClr val="000090"/>
                </a:solidFill>
                <a:latin typeface="Calibri"/>
                <a:cs typeface="Calibri"/>
              </a:rPr>
              <a:t>Rev. C 81, 025201</a:t>
            </a:r>
            <a:r>
              <a:rPr lang="en-US" sz="1200" b="0" i="1" dirty="0" smtClean="0">
                <a:solidFill>
                  <a:srgbClr val="000090"/>
                </a:solidFill>
                <a:latin typeface="+mn-lt"/>
              </a:rPr>
              <a:t>, 2010</a:t>
            </a:r>
            <a:endParaRPr lang="en-US" sz="1200" b="0" i="1" dirty="0">
              <a:solidFill>
                <a:srgbClr val="000090"/>
              </a:solidFill>
              <a:latin typeface="+mn-lt"/>
            </a:endParaRPr>
          </a:p>
        </p:txBody>
      </p:sp>
      <p:sp>
        <p:nvSpPr>
          <p:cNvPr id="21" name="TextBox 20"/>
          <p:cNvSpPr txBox="1"/>
          <p:nvPr/>
        </p:nvSpPr>
        <p:spPr>
          <a:xfrm>
            <a:off x="4940300" y="1318886"/>
            <a:ext cx="3810000" cy="276999"/>
          </a:xfrm>
          <a:prstGeom prst="rect">
            <a:avLst/>
          </a:prstGeom>
          <a:noFill/>
          <a:ln>
            <a:noFill/>
          </a:ln>
        </p:spPr>
        <p:txBody>
          <a:bodyPr wrap="square" rtlCol="0">
            <a:spAutoFit/>
          </a:bodyPr>
          <a:lstStyle/>
          <a:p>
            <a:r>
              <a:rPr lang="en-US" sz="1200" b="0" i="1" dirty="0" smtClean="0">
                <a:solidFill>
                  <a:srgbClr val="000090"/>
                </a:solidFill>
                <a:latin typeface="+mn-lt"/>
              </a:rPr>
              <a:t>D. Bradford et al. (CLAS), </a:t>
            </a:r>
            <a:r>
              <a:rPr lang="en-US" sz="1200" i="1" dirty="0" err="1" smtClean="0">
                <a:solidFill>
                  <a:srgbClr val="000090"/>
                </a:solidFill>
              </a:rPr>
              <a:t>Phys.Rev</a:t>
            </a:r>
            <a:r>
              <a:rPr lang="en-US" sz="1200" i="1" dirty="0" smtClean="0">
                <a:solidFill>
                  <a:srgbClr val="000090"/>
                </a:solidFill>
              </a:rPr>
              <a:t>. C75, 035205, 2007 </a:t>
            </a:r>
            <a:endParaRPr lang="en-US" sz="1200" i="1" dirty="0" smtClean="0">
              <a:solidFill>
                <a:srgbClr val="000090"/>
              </a:solidFill>
              <a:latin typeface="+mn-lt"/>
            </a:endParaRPr>
          </a:p>
        </p:txBody>
      </p:sp>
      <p:pic>
        <p:nvPicPr>
          <p:cNvPr id="20" name="Picture 19"/>
          <p:cNvPicPr>
            <a:picLocks noChangeAspect="1"/>
          </p:cNvPicPr>
          <p:nvPr/>
        </p:nvPicPr>
        <p:blipFill>
          <a:blip r:embed="rId5"/>
          <a:srcRect l="51136" t="9804" r="6313" b="10458"/>
          <a:stretch>
            <a:fillRect/>
          </a:stretch>
        </p:blipFill>
        <p:spPr>
          <a:xfrm>
            <a:off x="4460716" y="1583185"/>
            <a:ext cx="4289583" cy="4644461"/>
          </a:xfrm>
          <a:prstGeom prst="rect">
            <a:avLst/>
          </a:prstGeom>
          <a:solidFill>
            <a:schemeClr val="bg1"/>
          </a:solidFill>
        </p:spPr>
      </p:pic>
      <p:pic>
        <p:nvPicPr>
          <p:cNvPr id="17" name="Picture 16"/>
          <p:cNvPicPr>
            <a:picLocks noChangeAspect="1"/>
          </p:cNvPicPr>
          <p:nvPr/>
        </p:nvPicPr>
        <p:blipFill>
          <a:blip r:embed="rId4"/>
          <a:srcRect l="21737" t="73283" r="69391" b="15301"/>
          <a:stretch>
            <a:fillRect/>
          </a:stretch>
        </p:blipFill>
        <p:spPr>
          <a:xfrm>
            <a:off x="714224" y="2971800"/>
            <a:ext cx="3527575" cy="2774950"/>
          </a:xfrm>
          <a:prstGeom prst="rect">
            <a:avLst/>
          </a:prstGeom>
          <a:solidFill>
            <a:srgbClr val="FFFFFF"/>
          </a:solidFill>
          <a:ln w="28575" cap="flat" cmpd="sng" algn="ctr">
            <a:noFill/>
            <a:prstDash val="solid"/>
            <a:round/>
            <a:headEnd type="none" w="med" len="med"/>
            <a:tailEnd type="none" w="med" len="med"/>
          </a:ln>
        </p:spPr>
      </p:pic>
      <p:pic>
        <p:nvPicPr>
          <p:cNvPr id="23" name="Picture 22"/>
          <p:cNvPicPr>
            <a:picLocks noChangeAspect="1"/>
          </p:cNvPicPr>
          <p:nvPr/>
        </p:nvPicPr>
        <p:blipFill>
          <a:blip r:embed="rId5"/>
          <a:srcRect l="67425" t="37126" r="19212" b="39506"/>
          <a:stretch>
            <a:fillRect/>
          </a:stretch>
        </p:blipFill>
        <p:spPr>
          <a:xfrm>
            <a:off x="4902193" y="1727200"/>
            <a:ext cx="3579890" cy="3994150"/>
          </a:xfrm>
          <a:prstGeom prst="rect">
            <a:avLst/>
          </a:prstGeom>
          <a:solidFill>
            <a:srgbClr val="FFFFFF"/>
          </a:solidFill>
        </p:spPr>
      </p:pic>
      <p:sp>
        <p:nvSpPr>
          <p:cNvPr id="27" name="Title 1"/>
          <p:cNvSpPr txBox="1">
            <a:spLocks/>
          </p:cNvSpPr>
          <p:nvPr/>
        </p:nvSpPr>
        <p:spPr>
          <a:xfrm>
            <a:off x="457200" y="-25399"/>
            <a:ext cx="8229600" cy="711199"/>
          </a:xfrm>
          <a:prstGeom prst="rect">
            <a:avLst/>
          </a:prstGeom>
        </p:spPr>
        <p:txBody>
          <a:bodyPr vert="horz" lIns="91440" tIns="45720" rIns="91440" bIns="45720" rtlCol="0" anchor="ctr">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smtClean="0">
                <a:ln>
                  <a:noFill/>
                </a:ln>
                <a:solidFill>
                  <a:srgbClr val="000090"/>
                </a:solidFill>
                <a:uLnTx/>
                <a:uFillTx/>
                <a:latin typeface="+mj-lt"/>
                <a:ea typeface="+mj-ea"/>
                <a:cs typeface="+mj-cs"/>
              </a:rPr>
              <a:t>Establishing the N* spectrum</a:t>
            </a:r>
            <a:endParaRPr kumimoji="0" lang="en-US" sz="3600" b="1" i="0" u="none" strike="noStrike" kern="1200" cap="none" spc="0" normalizeH="0" baseline="0" noProof="0" dirty="0">
              <a:ln>
                <a:noFill/>
              </a:ln>
              <a:solidFill>
                <a:srgbClr val="000090"/>
              </a:solidFill>
              <a:uLnTx/>
              <a:uFillTx/>
              <a:latin typeface="+mj-lt"/>
              <a:ea typeface="+mj-ea"/>
              <a:cs typeface="+mj-cs"/>
            </a:endParaRPr>
          </a:p>
        </p:txBody>
      </p:sp>
      <p:sp>
        <p:nvSpPr>
          <p:cNvPr id="13" name="TextBox 12"/>
          <p:cNvSpPr txBox="1"/>
          <p:nvPr/>
        </p:nvSpPr>
        <p:spPr>
          <a:xfrm>
            <a:off x="3285979" y="6061707"/>
            <a:ext cx="2982545" cy="307777"/>
          </a:xfrm>
          <a:prstGeom prst="rect">
            <a:avLst/>
          </a:prstGeom>
          <a:noFill/>
        </p:spPr>
        <p:txBody>
          <a:bodyPr wrap="none" rtlCol="0">
            <a:spAutoFit/>
          </a:bodyPr>
          <a:lstStyle/>
          <a:p>
            <a:r>
              <a:rPr lang="en-US" sz="1400" i="1" dirty="0" smtClean="0">
                <a:solidFill>
                  <a:srgbClr val="000090"/>
                </a:solidFill>
                <a:latin typeface="Calibri"/>
                <a:cs typeface="Calibri"/>
              </a:rPr>
              <a:t>A. </a:t>
            </a:r>
            <a:r>
              <a:rPr lang="en-US" sz="1400" i="1" dirty="0" err="1" smtClean="0">
                <a:solidFill>
                  <a:srgbClr val="000090"/>
                </a:solidFill>
                <a:latin typeface="Calibri"/>
                <a:cs typeface="Calibri"/>
              </a:rPr>
              <a:t>Anisovich</a:t>
            </a:r>
            <a:r>
              <a:rPr lang="en-US" sz="1400" i="1" dirty="0" smtClean="0">
                <a:solidFill>
                  <a:srgbClr val="000090"/>
                </a:solidFill>
                <a:latin typeface="Calibri"/>
                <a:cs typeface="Calibri"/>
              </a:rPr>
              <a:t> et al. , EPJ A </a:t>
            </a:r>
            <a:r>
              <a:rPr lang="en-US" sz="1400" b="1" i="1" dirty="0" smtClean="0">
                <a:solidFill>
                  <a:srgbClr val="000090"/>
                </a:solidFill>
                <a:latin typeface="Calibri"/>
                <a:cs typeface="Calibri"/>
              </a:rPr>
              <a:t>48</a:t>
            </a:r>
            <a:r>
              <a:rPr lang="en-US" sz="1400" i="1" dirty="0" smtClean="0">
                <a:solidFill>
                  <a:srgbClr val="000090"/>
                </a:solidFill>
                <a:latin typeface="Calibri"/>
                <a:cs typeface="Calibri"/>
              </a:rPr>
              <a:t>,15 (2012)  </a:t>
            </a:r>
            <a:endParaRPr lang="en-US" sz="1400" i="1" dirty="0">
              <a:solidFill>
                <a:srgbClr val="000090"/>
              </a:solidFill>
              <a:latin typeface="Calibri"/>
              <a:cs typeface="Calibri"/>
            </a:endParaRPr>
          </a:p>
        </p:txBody>
      </p:sp>
    </p:spTree>
    <p:custDataLst>
      <p:tags r:id="rId1"/>
    </p:custDataLst>
  </p:cSld>
  <p:clrMapOvr>
    <a:masterClrMapping/>
  </p:clrMapOvr>
  <p:transition advTm="34583"/>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000" fill="hold"/>
                                        <p:tgtEl>
                                          <p:spTgt spid="17"/>
                                        </p:tgtEl>
                                        <p:attrNameLst>
                                          <p:attrName>ppt_w</p:attrName>
                                        </p:attrNameLst>
                                      </p:cBhvr>
                                      <p:tavLst>
                                        <p:tav tm="0">
                                          <p:val>
                                            <p:fltVal val="0"/>
                                          </p:val>
                                        </p:tav>
                                        <p:tav tm="100000">
                                          <p:val>
                                            <p:strVal val="#ppt_w"/>
                                          </p:val>
                                        </p:tav>
                                      </p:tavLst>
                                    </p:anim>
                                    <p:anim calcmode="lin" valueType="num">
                                      <p:cBhvr>
                                        <p:cTn id="8" dur="1000" fill="hold"/>
                                        <p:tgtEl>
                                          <p:spTgt spid="17"/>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childTnLst>
                          </p:cTn>
                        </p:par>
                        <p:par>
                          <p:cTn id="13" fill="hold">
                            <p:stCondLst>
                              <p:cond delay="0"/>
                            </p:stCondLst>
                            <p:childTnLst>
                              <p:par>
                                <p:cTn id="14" presetID="23" presetClass="entr" presetSubtype="16" fill="hold" nodeType="afterEffect">
                                  <p:stCondLst>
                                    <p:cond delay="2000"/>
                                  </p:stCondLst>
                                  <p:childTnLst>
                                    <p:set>
                                      <p:cBhvr>
                                        <p:cTn id="15" dur="1" fill="hold">
                                          <p:stCondLst>
                                            <p:cond delay="0"/>
                                          </p:stCondLst>
                                        </p:cTn>
                                        <p:tgtEl>
                                          <p:spTgt spid="23"/>
                                        </p:tgtEl>
                                        <p:attrNameLst>
                                          <p:attrName>style.visibility</p:attrName>
                                        </p:attrNameLst>
                                      </p:cBhvr>
                                      <p:to>
                                        <p:strVal val="visible"/>
                                      </p:to>
                                    </p:set>
                                    <p:anim calcmode="lin" valueType="num">
                                      <p:cBhvr>
                                        <p:cTn id="16" dur="1000" fill="hold"/>
                                        <p:tgtEl>
                                          <p:spTgt spid="23"/>
                                        </p:tgtEl>
                                        <p:attrNameLst>
                                          <p:attrName>ppt_w</p:attrName>
                                        </p:attrNameLst>
                                      </p:cBhvr>
                                      <p:tavLst>
                                        <p:tav tm="0">
                                          <p:val>
                                            <p:fltVal val="0"/>
                                          </p:val>
                                        </p:tav>
                                        <p:tav tm="100000">
                                          <p:val>
                                            <p:strVal val="#ppt_w"/>
                                          </p:val>
                                        </p:tav>
                                      </p:tavLst>
                                    </p:anim>
                                    <p:anim calcmode="lin" valueType="num">
                                      <p:cBhvr>
                                        <p:cTn id="17" dur="1000" fill="hold"/>
                                        <p:tgtEl>
                                          <p:spTgt spid="2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3" name="Picture 12"/>
          <p:cNvPicPr>
            <a:picLocks/>
          </p:cNvPicPr>
          <p:nvPr/>
        </p:nvPicPr>
        <p:blipFill>
          <a:blip r:embed="rId3"/>
          <a:stretch>
            <a:fillRect/>
          </a:stretch>
        </p:blipFill>
        <p:spPr>
          <a:xfrm>
            <a:off x="628663" y="838200"/>
            <a:ext cx="7934325" cy="5013960"/>
          </a:xfrm>
          <a:prstGeom prst="rect">
            <a:avLst/>
          </a:prstGeom>
        </p:spPr>
      </p:pic>
      <p:sp>
        <p:nvSpPr>
          <p:cNvPr id="2" name="Title 1"/>
          <p:cNvSpPr>
            <a:spLocks noGrp="1"/>
          </p:cNvSpPr>
          <p:nvPr>
            <p:ph type="title"/>
          </p:nvPr>
        </p:nvSpPr>
        <p:spPr/>
        <p:txBody>
          <a:bodyPr>
            <a:normAutofit fontScale="90000"/>
          </a:bodyPr>
          <a:lstStyle/>
          <a:p>
            <a:r>
              <a:rPr lang="en-US" sz="4000" b="1" dirty="0" smtClean="0">
                <a:solidFill>
                  <a:srgbClr val="000090"/>
                </a:solidFill>
              </a:rPr>
              <a:t>Lower mass N*/</a:t>
            </a:r>
            <a:r>
              <a:rPr lang="en-US" sz="4000" b="1" dirty="0" err="1" smtClean="0">
                <a:solidFill>
                  <a:srgbClr val="000090"/>
                </a:solidFill>
              </a:rPr>
              <a:t>Δ</a:t>
            </a:r>
            <a:r>
              <a:rPr lang="en-US" sz="4000" b="1" dirty="0" smtClean="0">
                <a:solidFill>
                  <a:srgbClr val="000090"/>
                </a:solidFill>
              </a:rPr>
              <a:t>* states in 2016</a:t>
            </a:r>
            <a:endParaRPr lang="en-US" sz="4000" b="1" dirty="0">
              <a:solidFill>
                <a:srgbClr val="000090"/>
              </a:solidFill>
            </a:endParaRPr>
          </a:p>
        </p:txBody>
      </p:sp>
      <p:sp>
        <p:nvSpPr>
          <p:cNvPr id="10" name="Rectangle 9"/>
          <p:cNvSpPr>
            <a:spLocks/>
          </p:cNvSpPr>
          <p:nvPr/>
        </p:nvSpPr>
        <p:spPr>
          <a:xfrm>
            <a:off x="4821581" y="2823585"/>
            <a:ext cx="3200516" cy="305398"/>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452968" y="5549017"/>
            <a:ext cx="3894666" cy="707886"/>
          </a:xfrm>
          <a:prstGeom prst="rect">
            <a:avLst/>
          </a:prstGeom>
          <a:noFill/>
        </p:spPr>
        <p:txBody>
          <a:bodyPr wrap="square" rtlCol="0">
            <a:spAutoFit/>
          </a:bodyPr>
          <a:lstStyle/>
          <a:p>
            <a:r>
              <a:rPr lang="en-US" sz="2000" dirty="0" smtClean="0">
                <a:solidFill>
                  <a:srgbClr val="000090"/>
                </a:solidFill>
                <a:latin typeface="Calibri"/>
                <a:cs typeface="Calibri"/>
              </a:rPr>
              <a:t>Are we observing mass degenerate spin </a:t>
            </a:r>
            <a:r>
              <a:rPr lang="en-US" sz="2000" dirty="0" err="1" smtClean="0">
                <a:solidFill>
                  <a:srgbClr val="000090"/>
                </a:solidFill>
                <a:latin typeface="Calibri"/>
                <a:cs typeface="Calibri"/>
              </a:rPr>
              <a:t>multiplets</a:t>
            </a:r>
            <a:r>
              <a:rPr lang="en-US" sz="2000" dirty="0" smtClean="0">
                <a:solidFill>
                  <a:srgbClr val="000090"/>
                </a:solidFill>
                <a:latin typeface="Calibri"/>
                <a:cs typeface="Calibri"/>
              </a:rPr>
              <a:t> and </a:t>
            </a:r>
            <a:r>
              <a:rPr lang="en-US" sz="2000" b="1" dirty="0" smtClean="0">
                <a:solidFill>
                  <a:srgbClr val="000090"/>
                </a:solidFill>
                <a:latin typeface="Calibri"/>
                <a:cs typeface="Calibri"/>
              </a:rPr>
              <a:t>parity duplets</a:t>
            </a:r>
            <a:r>
              <a:rPr lang="en-US" sz="2000" dirty="0" smtClean="0">
                <a:solidFill>
                  <a:srgbClr val="000090"/>
                </a:solidFill>
                <a:latin typeface="Calibri"/>
                <a:cs typeface="Calibri"/>
              </a:rPr>
              <a:t>? </a:t>
            </a:r>
          </a:p>
        </p:txBody>
      </p:sp>
      <p:sp>
        <p:nvSpPr>
          <p:cNvPr id="15" name="TextBox 14"/>
          <p:cNvSpPr txBox="1"/>
          <p:nvPr/>
        </p:nvSpPr>
        <p:spPr>
          <a:xfrm>
            <a:off x="7613650" y="2741031"/>
            <a:ext cx="341334" cy="400110"/>
          </a:xfrm>
          <a:prstGeom prst="rect">
            <a:avLst/>
          </a:prstGeom>
          <a:noFill/>
        </p:spPr>
        <p:txBody>
          <a:bodyPr wrap="none" rtlCol="0">
            <a:spAutoFit/>
          </a:bodyPr>
          <a:lstStyle/>
          <a:p>
            <a:r>
              <a:rPr lang="en-US" sz="2000" b="1" dirty="0" smtClean="0">
                <a:solidFill>
                  <a:srgbClr val="0000FF"/>
                </a:solidFill>
              </a:rPr>
              <a:t>?</a:t>
            </a:r>
            <a:endParaRPr lang="en-US" sz="2000" b="1" dirty="0">
              <a:solidFill>
                <a:srgbClr val="0000FF"/>
              </a:solidFill>
            </a:endParaRPr>
          </a:p>
        </p:txBody>
      </p:sp>
      <p:sp>
        <p:nvSpPr>
          <p:cNvPr id="12" name="Rectangle 11"/>
          <p:cNvSpPr>
            <a:spLocks/>
          </p:cNvSpPr>
          <p:nvPr/>
        </p:nvSpPr>
        <p:spPr>
          <a:xfrm>
            <a:off x="1303681" y="2912485"/>
            <a:ext cx="3200516" cy="305398"/>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4834282" y="5574417"/>
            <a:ext cx="4322418" cy="707886"/>
          </a:xfrm>
          <a:prstGeom prst="rect">
            <a:avLst/>
          </a:prstGeom>
          <a:noFill/>
        </p:spPr>
        <p:txBody>
          <a:bodyPr wrap="square" rtlCol="0">
            <a:spAutoFit/>
          </a:bodyPr>
          <a:lstStyle/>
          <a:p>
            <a:r>
              <a:rPr lang="en-US" sz="2000" dirty="0" smtClean="0">
                <a:solidFill>
                  <a:srgbClr val="008000"/>
                </a:solidFill>
                <a:latin typeface="Calibri"/>
                <a:cs typeface="Calibri"/>
              </a:rPr>
              <a:t>Mass degenerate </a:t>
            </a:r>
            <a:r>
              <a:rPr lang="en-US" sz="2000" b="1" dirty="0" smtClean="0">
                <a:solidFill>
                  <a:srgbClr val="008000"/>
                </a:solidFill>
                <a:latin typeface="Calibri"/>
                <a:cs typeface="Calibri"/>
              </a:rPr>
              <a:t>parity duplets</a:t>
            </a:r>
            <a:r>
              <a:rPr lang="en-US" sz="2000" dirty="0" smtClean="0">
                <a:solidFill>
                  <a:srgbClr val="008000"/>
                </a:solidFill>
                <a:latin typeface="Calibri"/>
                <a:cs typeface="Calibri"/>
              </a:rPr>
              <a:t> may indicate </a:t>
            </a:r>
            <a:r>
              <a:rPr lang="en-US" sz="2000" b="1" dirty="0" smtClean="0">
                <a:solidFill>
                  <a:srgbClr val="008000"/>
                </a:solidFill>
                <a:latin typeface="Calibri"/>
                <a:cs typeface="Calibri"/>
              </a:rPr>
              <a:t>restoration of </a:t>
            </a:r>
            <a:r>
              <a:rPr lang="en-US" sz="2000" b="1" dirty="0" err="1" smtClean="0">
                <a:solidFill>
                  <a:srgbClr val="008000"/>
                </a:solidFill>
                <a:latin typeface="Calibri"/>
                <a:cs typeface="Calibri"/>
              </a:rPr>
              <a:t>chiral</a:t>
            </a:r>
            <a:r>
              <a:rPr lang="en-US" sz="2000" b="1" dirty="0" smtClean="0">
                <a:solidFill>
                  <a:srgbClr val="008000"/>
                </a:solidFill>
                <a:latin typeface="Calibri"/>
                <a:cs typeface="Calibri"/>
              </a:rPr>
              <a:t> symmetry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0"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15" grpId="0"/>
      <p:bldP spid="12" grpId="0" animBg="1"/>
      <p:bldP spid="8" grpId="0"/>
    </p:bld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rot="16200000">
            <a:off x="4457699" y="1638299"/>
            <a:ext cx="4419601" cy="4343401"/>
          </a:xfrm>
          <a:prstGeom prst="rect">
            <a:avLst/>
          </a:prstGeom>
        </p:spPr>
      </p:pic>
      <p:cxnSp>
        <p:nvCxnSpPr>
          <p:cNvPr id="9" name="Straight Connector 8"/>
          <p:cNvCxnSpPr/>
          <p:nvPr/>
        </p:nvCxnSpPr>
        <p:spPr>
          <a:xfrm>
            <a:off x="685800" y="1600200"/>
            <a:ext cx="8153400" cy="1588"/>
          </a:xfrm>
          <a:prstGeom prst="line">
            <a:avLst/>
          </a:prstGeom>
          <a:ln w="3175"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0" y="0"/>
            <a:ext cx="9143999" cy="646331"/>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n-US" sz="3600" b="1" dirty="0" smtClean="0">
                <a:solidFill>
                  <a:srgbClr val="000090"/>
                </a:solidFill>
                <a:cs typeface="Arial"/>
              </a:rPr>
              <a:t>Differential cross section for </a:t>
            </a:r>
            <a:r>
              <a:rPr lang="en-US" sz="3600" dirty="0" err="1" smtClean="0">
                <a:solidFill>
                  <a:srgbClr val="FF0000"/>
                </a:solidFill>
                <a:latin typeface="Arial"/>
                <a:cs typeface="Arial"/>
              </a:rPr>
              <a:t>γp→πN</a:t>
            </a:r>
            <a:r>
              <a:rPr lang="en-US" sz="3600" dirty="0" smtClean="0">
                <a:solidFill>
                  <a:srgbClr val="FF0000"/>
                </a:solidFill>
                <a:latin typeface="Arial"/>
                <a:cs typeface="Arial"/>
              </a:rPr>
              <a:t> </a:t>
            </a:r>
            <a:endParaRPr lang="en-US" sz="3600" dirty="0">
              <a:solidFill>
                <a:srgbClr val="FF0000"/>
              </a:solidFill>
              <a:latin typeface="Arial"/>
              <a:cs typeface="Arial"/>
            </a:endParaRPr>
          </a:p>
        </p:txBody>
      </p:sp>
      <p:pic>
        <p:nvPicPr>
          <p:cNvPr id="13" name="Picture 12"/>
          <p:cNvPicPr>
            <a:picLocks noChangeAspect="1"/>
          </p:cNvPicPr>
          <p:nvPr/>
        </p:nvPicPr>
        <p:blipFill>
          <a:blip r:embed="rId4"/>
          <a:stretch>
            <a:fillRect/>
          </a:stretch>
        </p:blipFill>
        <p:spPr>
          <a:xfrm rot="16200000">
            <a:off x="226973" y="1741527"/>
            <a:ext cx="4410154" cy="4127500"/>
          </a:xfrm>
          <a:prstGeom prst="rect">
            <a:avLst/>
          </a:prstGeom>
        </p:spPr>
      </p:pic>
      <p:sp>
        <p:nvSpPr>
          <p:cNvPr id="15" name="TextBox 14"/>
          <p:cNvSpPr txBox="1"/>
          <p:nvPr/>
        </p:nvSpPr>
        <p:spPr>
          <a:xfrm>
            <a:off x="116051" y="1370955"/>
            <a:ext cx="682298" cy="461665"/>
          </a:xfrm>
          <a:prstGeom prst="rect">
            <a:avLst/>
          </a:prstGeom>
          <a:solidFill>
            <a:srgbClr val="FFFFFF"/>
          </a:solidFill>
          <a:ln>
            <a:solidFill>
              <a:srgbClr val="000000"/>
            </a:solidFill>
          </a:ln>
        </p:spPr>
        <p:txBody>
          <a:bodyPr wrap="none" rtlCol="0">
            <a:spAutoFit/>
          </a:bodyPr>
          <a:lstStyle/>
          <a:p>
            <a:r>
              <a:rPr lang="en-US" sz="2400" dirty="0" smtClean="0">
                <a:solidFill>
                  <a:srgbClr val="FF0000"/>
                </a:solidFill>
                <a:latin typeface="Arial"/>
                <a:cs typeface="Arial"/>
              </a:rPr>
              <a:t>pπ</a:t>
            </a:r>
            <a:r>
              <a:rPr lang="en-US" sz="2400" baseline="30000" dirty="0" smtClean="0">
                <a:solidFill>
                  <a:srgbClr val="FF0000"/>
                </a:solidFill>
                <a:latin typeface="Arial"/>
                <a:cs typeface="Arial"/>
              </a:rPr>
              <a:t>0</a:t>
            </a:r>
            <a:endParaRPr lang="en-US" sz="2400" baseline="30000" dirty="0">
              <a:solidFill>
                <a:srgbClr val="FF0000"/>
              </a:solidFill>
              <a:latin typeface="Arial"/>
              <a:cs typeface="Arial"/>
            </a:endParaRPr>
          </a:p>
        </p:txBody>
      </p:sp>
      <p:sp>
        <p:nvSpPr>
          <p:cNvPr id="17" name="TextBox 16"/>
          <p:cNvSpPr txBox="1"/>
          <p:nvPr/>
        </p:nvSpPr>
        <p:spPr>
          <a:xfrm>
            <a:off x="3009900" y="786368"/>
            <a:ext cx="2717800" cy="369332"/>
          </a:xfrm>
          <a:prstGeom prst="rect">
            <a:avLst/>
          </a:prstGeom>
          <a:noFill/>
          <a:ln>
            <a:solidFill>
              <a:srgbClr val="FF0000"/>
            </a:solidFill>
          </a:ln>
        </p:spPr>
        <p:txBody>
          <a:bodyPr wrap="square" rtlCol="0">
            <a:spAutoFit/>
          </a:bodyPr>
          <a:lstStyle/>
          <a:p>
            <a:r>
              <a:rPr lang="en-US" dirty="0" smtClean="0"/>
              <a:t>high</a:t>
            </a:r>
            <a:r>
              <a:rPr lang="en-US" sz="1800" dirty="0" smtClean="0">
                <a:latin typeface="+mn-lt"/>
              </a:rPr>
              <a:t> statistical precision</a:t>
            </a:r>
            <a:endParaRPr lang="en-US" sz="1800" dirty="0">
              <a:latin typeface="+mn-lt"/>
            </a:endParaRPr>
          </a:p>
        </p:txBody>
      </p:sp>
      <p:sp>
        <p:nvSpPr>
          <p:cNvPr id="18" name="TextBox 17"/>
          <p:cNvSpPr txBox="1"/>
          <p:nvPr/>
        </p:nvSpPr>
        <p:spPr>
          <a:xfrm>
            <a:off x="2741391" y="5956300"/>
            <a:ext cx="4180109" cy="369332"/>
          </a:xfrm>
          <a:prstGeom prst="rect">
            <a:avLst/>
          </a:prstGeom>
          <a:noFill/>
          <a:ln>
            <a:solidFill>
              <a:srgbClr val="FF0000"/>
            </a:solidFill>
          </a:ln>
        </p:spPr>
        <p:txBody>
          <a:bodyPr wrap="square" rtlCol="0">
            <a:spAutoFit/>
          </a:bodyPr>
          <a:lstStyle/>
          <a:p>
            <a:r>
              <a:rPr lang="en-US" dirty="0" smtClean="0"/>
              <a:t>need polarization data at large</a:t>
            </a:r>
            <a:r>
              <a:rPr lang="en-US" sz="1800" dirty="0" smtClean="0">
                <a:latin typeface="+mn-lt"/>
              </a:rPr>
              <a:t> </a:t>
            </a:r>
            <a:r>
              <a:rPr lang="en-US" dirty="0" smtClean="0"/>
              <a:t>masses</a:t>
            </a:r>
            <a:endParaRPr lang="en-US" sz="1800" dirty="0">
              <a:latin typeface="+mn-lt"/>
            </a:endParaRPr>
          </a:p>
        </p:txBody>
      </p:sp>
      <p:sp>
        <p:nvSpPr>
          <p:cNvPr id="14" name="TextBox 13"/>
          <p:cNvSpPr txBox="1"/>
          <p:nvPr/>
        </p:nvSpPr>
        <p:spPr>
          <a:xfrm>
            <a:off x="4902200" y="1193800"/>
            <a:ext cx="3584998" cy="307777"/>
          </a:xfrm>
          <a:prstGeom prst="rect">
            <a:avLst/>
          </a:prstGeom>
          <a:noFill/>
        </p:spPr>
        <p:txBody>
          <a:bodyPr wrap="none" rtlCol="0">
            <a:spAutoFit/>
          </a:bodyPr>
          <a:lstStyle/>
          <a:p>
            <a:r>
              <a:rPr lang="en-US" sz="1400" i="1" dirty="0" smtClean="0"/>
              <a:t>M. </a:t>
            </a:r>
            <a:r>
              <a:rPr lang="en-US" sz="1400" i="1" dirty="0" err="1" smtClean="0"/>
              <a:t>Dugger</a:t>
            </a:r>
            <a:r>
              <a:rPr lang="en-US" sz="1400" i="1" dirty="0" smtClean="0"/>
              <a:t> et al.,</a:t>
            </a:r>
            <a:r>
              <a:rPr lang="en-US" sz="1400" i="1" dirty="0" smtClean="0">
                <a:latin typeface="ArialMT"/>
              </a:rPr>
              <a:t> </a:t>
            </a:r>
            <a:r>
              <a:rPr lang="en-US" sz="1400" i="1" dirty="0" err="1" smtClean="0"/>
              <a:t>Phys.Rev</a:t>
            </a:r>
            <a:r>
              <a:rPr lang="en-US" sz="1400" i="1" dirty="0" smtClean="0"/>
              <a:t>. C79 (2009) 065206</a:t>
            </a:r>
            <a:endParaRPr lang="en-US" sz="1400" i="1" dirty="0"/>
          </a:p>
        </p:txBody>
      </p:sp>
      <p:sp>
        <p:nvSpPr>
          <p:cNvPr id="21" name="TextBox 20"/>
          <p:cNvSpPr txBox="1"/>
          <p:nvPr/>
        </p:nvSpPr>
        <p:spPr>
          <a:xfrm>
            <a:off x="1202326" y="1217066"/>
            <a:ext cx="3564347" cy="307777"/>
          </a:xfrm>
          <a:prstGeom prst="rect">
            <a:avLst/>
          </a:prstGeom>
          <a:noFill/>
        </p:spPr>
        <p:txBody>
          <a:bodyPr wrap="none" rtlCol="0">
            <a:spAutoFit/>
          </a:bodyPr>
          <a:lstStyle/>
          <a:p>
            <a:r>
              <a:rPr lang="en-US" sz="1400" i="1" dirty="0" smtClean="0"/>
              <a:t>M. </a:t>
            </a:r>
            <a:r>
              <a:rPr lang="en-US" sz="1400" i="1" dirty="0" err="1" smtClean="0"/>
              <a:t>Dugger</a:t>
            </a:r>
            <a:r>
              <a:rPr lang="en-US" sz="1400" i="1" dirty="0" smtClean="0"/>
              <a:t> et al., Phys.Rev.C76:025211,2007. </a:t>
            </a:r>
            <a:endParaRPr lang="en-US" sz="1400" i="1" dirty="0"/>
          </a:p>
        </p:txBody>
      </p:sp>
      <p:sp>
        <p:nvSpPr>
          <p:cNvPr id="19" name="Rectangle 18"/>
          <p:cNvSpPr/>
          <p:nvPr/>
        </p:nvSpPr>
        <p:spPr bwMode="auto">
          <a:xfrm>
            <a:off x="1638300" y="1578620"/>
            <a:ext cx="647700" cy="4161780"/>
          </a:xfrm>
          <a:prstGeom prst="rect">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smtClean="0">
              <a:ln>
                <a:noFill/>
              </a:ln>
              <a:solidFill>
                <a:schemeClr val="tx1"/>
              </a:solidFill>
              <a:effectLst/>
              <a:latin typeface="Times New Roman" pitchFamily="18" charset="0"/>
            </a:endParaRPr>
          </a:p>
        </p:txBody>
      </p:sp>
      <p:sp>
        <p:nvSpPr>
          <p:cNvPr id="23" name="Rectangle 22"/>
          <p:cNvSpPr/>
          <p:nvPr/>
        </p:nvSpPr>
        <p:spPr bwMode="auto">
          <a:xfrm>
            <a:off x="3576479" y="1604020"/>
            <a:ext cx="647700" cy="4161780"/>
          </a:xfrm>
          <a:prstGeom prst="rect">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smtClean="0">
              <a:ln>
                <a:noFill/>
              </a:ln>
              <a:solidFill>
                <a:schemeClr val="tx1"/>
              </a:solidFill>
              <a:effectLst/>
              <a:latin typeface="Times New Roman" pitchFamily="18" charset="0"/>
            </a:endParaRPr>
          </a:p>
        </p:txBody>
      </p:sp>
      <p:sp>
        <p:nvSpPr>
          <p:cNvPr id="25" name="Rectangle 24"/>
          <p:cNvSpPr/>
          <p:nvPr/>
        </p:nvSpPr>
        <p:spPr bwMode="auto">
          <a:xfrm>
            <a:off x="6062821" y="1600198"/>
            <a:ext cx="647700" cy="4161780"/>
          </a:xfrm>
          <a:prstGeom prst="rect">
            <a:avLst/>
          </a:prstGeom>
          <a:noFill/>
          <a:ln w="9525" cap="flat" cmpd="sng" algn="ctr">
            <a:solidFill>
              <a:srgbClr val="008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smtClean="0">
              <a:ln>
                <a:noFill/>
              </a:ln>
              <a:solidFill>
                <a:schemeClr val="tx1"/>
              </a:solidFill>
              <a:effectLst/>
              <a:latin typeface="Times New Roman" pitchFamily="18" charset="0"/>
            </a:endParaRPr>
          </a:p>
        </p:txBody>
      </p:sp>
      <p:sp>
        <p:nvSpPr>
          <p:cNvPr id="26" name="Rectangle 25"/>
          <p:cNvSpPr/>
          <p:nvPr/>
        </p:nvSpPr>
        <p:spPr bwMode="auto">
          <a:xfrm>
            <a:off x="8026400" y="1625598"/>
            <a:ext cx="647700" cy="4161780"/>
          </a:xfrm>
          <a:prstGeom prst="rect">
            <a:avLst/>
          </a:prstGeom>
          <a:noFill/>
          <a:ln w="9525" cap="flat" cmpd="sng" algn="ctr">
            <a:solidFill>
              <a:srgbClr val="008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smtClean="0">
              <a:ln>
                <a:noFill/>
              </a:ln>
              <a:solidFill>
                <a:schemeClr val="tx1"/>
              </a:solidFill>
              <a:effectLst/>
              <a:latin typeface="Times New Roman" pitchFamily="18" charset="0"/>
            </a:endParaRPr>
          </a:p>
        </p:txBody>
      </p:sp>
      <p:sp>
        <p:nvSpPr>
          <p:cNvPr id="16" name="TextBox 15"/>
          <p:cNvSpPr txBox="1"/>
          <p:nvPr/>
        </p:nvSpPr>
        <p:spPr>
          <a:xfrm>
            <a:off x="8411541" y="1383655"/>
            <a:ext cx="688009" cy="461665"/>
          </a:xfrm>
          <a:prstGeom prst="rect">
            <a:avLst/>
          </a:prstGeom>
          <a:solidFill>
            <a:srgbClr val="FFFFFF"/>
          </a:solidFill>
          <a:ln>
            <a:solidFill>
              <a:srgbClr val="000000"/>
            </a:solidFill>
          </a:ln>
        </p:spPr>
        <p:txBody>
          <a:bodyPr wrap="none" rtlCol="0">
            <a:spAutoFit/>
          </a:bodyPr>
          <a:lstStyle/>
          <a:p>
            <a:r>
              <a:rPr lang="en-US" sz="2400" dirty="0" err="1" smtClean="0">
                <a:solidFill>
                  <a:srgbClr val="00A300"/>
                </a:solidFill>
                <a:latin typeface="Arial"/>
                <a:cs typeface="Arial"/>
              </a:rPr>
              <a:t>nπ</a:t>
            </a:r>
            <a:r>
              <a:rPr lang="en-US" sz="2400" baseline="30000" dirty="0" smtClean="0">
                <a:solidFill>
                  <a:srgbClr val="00A300"/>
                </a:solidFill>
                <a:latin typeface="Arial"/>
                <a:cs typeface="Arial"/>
              </a:rPr>
              <a:t>+</a:t>
            </a:r>
            <a:endParaRPr lang="en-US" sz="2400" baseline="30000" dirty="0">
              <a:solidFill>
                <a:srgbClr val="00A300"/>
              </a:solidFill>
              <a:latin typeface="Arial"/>
              <a:cs typeface="Arial"/>
            </a:endParaRPr>
          </a:p>
        </p:txBody>
      </p:sp>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TIMING" val="|0.4|3.1"/>
</p:tagLst>
</file>

<file path=ppt/tags/tag2.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TIMING" val="|6.9|48.3|22.1"/>
</p:tagLst>
</file>

<file path=ppt/tags/tag3.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TIMING" val="|68.1|15.2"/>
</p:tagLst>
</file>

<file path=ppt/tags/tag4.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TIMING" val="|45.3"/>
</p:tagLst>
</file>

<file path=ppt/tags/tag5.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TIMING" val="|59.7"/>
</p:tagLst>
</file>

<file path=ppt/tags/tag6.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SOURCE" val="\documentclass{slides}\pagestyle{empty}&#10;\usepackage{color}&#10;\begin{document}&#10;\begin{eqnarray}&#10;\color{red} A_{UL}^{\sin2\phi} \sim {h_{1L}^{\perp} H_1^{\perp}}\sin2\phi \nonumber &#10;\end{eqnarray}&#10;\end{document}&#10;"/>
  <p:tag name="EXTERNALNAME" val="txp_fig"/>
  <p:tag name="BLEND" val="False"/>
  <p:tag name="TRANSPARENT" val="False"/>
  <p:tag name="KEEPFILES" val="False"/>
  <p:tag name="DEBUGPAUSE" val="False"/>
  <p:tag name="RESOLUTION" val="1200"/>
  <p:tag name="TIMEOUT" val="(none)"/>
  <p:tag name="BOXWIDTH" val="722"/>
  <p:tag name="BOXHEIGHT" val="313"/>
  <p:tag name="BOXFONT" val="10"/>
  <p:tag name="BOXWRAP" val="False"/>
  <p:tag name="WORKAROUNDTRANSPARENCYBUG" val="False"/>
  <p:tag name="ALLOWFONTSUBSTITUTION" val="False"/>
  <p:tag name="BITMAPFORMAT" val="png256"/>
  <p:tag name="ORIGWIDTH" val="218"/>
  <p:tag name="PICTUREFILESIZE" val="23093"/>
</p:tagLst>
</file>

<file path=ppt/theme/theme1.xml><?xml version="1.0" encoding="utf-8"?>
<a:theme xmlns:a="http://schemas.openxmlformats.org/drawingml/2006/main" name="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2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2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57449</TotalTime>
  <Words>4512</Words>
  <Application>Microsoft Macintosh PowerPoint</Application>
  <PresentationFormat>On-screen Show (4:3)</PresentationFormat>
  <Paragraphs>537</Paragraphs>
  <Slides>51</Slides>
  <Notes>19</Notes>
  <HiddenSlides>0</HiddenSlides>
  <MMClips>0</MMClips>
  <ScaleCrop>false</ScaleCrop>
  <HeadingPairs>
    <vt:vector size="6" baseType="variant">
      <vt:variant>
        <vt:lpstr>Design Template</vt:lpstr>
      </vt:variant>
      <vt:variant>
        <vt:i4>2</vt:i4>
      </vt:variant>
      <vt:variant>
        <vt:lpstr>Embedded OLE Servers</vt:lpstr>
      </vt:variant>
      <vt:variant>
        <vt:i4>1</vt:i4>
      </vt:variant>
      <vt:variant>
        <vt:lpstr>Slide Titles</vt:lpstr>
      </vt:variant>
      <vt:variant>
        <vt:i4>51</vt:i4>
      </vt:variant>
    </vt:vector>
  </HeadingPairs>
  <TitlesOfParts>
    <vt:vector size="54" baseType="lpstr">
      <vt:lpstr>Custom Design</vt:lpstr>
      <vt:lpstr>1_Custom Design</vt:lpstr>
      <vt:lpstr>Equation</vt:lpstr>
      <vt:lpstr>Slide 1</vt:lpstr>
      <vt:lpstr>The science program at JLab @ 12GeV</vt:lpstr>
      <vt:lpstr>Base equipment &amp; proposed equipment</vt:lpstr>
      <vt:lpstr>Slide 4</vt:lpstr>
      <vt:lpstr>Confinement and Strong QCD </vt:lpstr>
      <vt:lpstr>Slide 6</vt:lpstr>
      <vt:lpstr>Strangeness production  γp→K+Λ→K+pπ- </vt:lpstr>
      <vt:lpstr>Lower mass N*/Δ* states in 2016</vt:lpstr>
      <vt:lpstr>Slide 9</vt:lpstr>
      <vt:lpstr>Is there a parity doublet Δ*(1950)7/2 ?</vt:lpstr>
      <vt:lpstr>Lower mass N*/Δ* states in 2016</vt:lpstr>
      <vt:lpstr>Polarized Beam in Meson Spectroscopy</vt:lpstr>
      <vt:lpstr>Proton Spin Decomposition</vt:lpstr>
      <vt:lpstr>Polarized PDFs – the present situation</vt:lpstr>
      <vt:lpstr>Proton PDFs – JLab 12GeV  extension</vt:lpstr>
      <vt:lpstr>Neutron PDFs - 12GeV extension  </vt:lpstr>
      <vt:lpstr>Flavor-tagged PDFs - 12GeV extension</vt:lpstr>
      <vt:lpstr>Transverse Momentum Structure of Nucleon – TMDs</vt:lpstr>
      <vt:lpstr>SIDIS and Transverse Momentum Distribution</vt:lpstr>
      <vt:lpstr>JLab TMD Proton Program @ 12 GeV</vt:lpstr>
      <vt:lpstr>SIDIS π/K on unpolarized protons/deuterons</vt:lpstr>
      <vt:lpstr>AUT on transverse polarized proton </vt:lpstr>
      <vt:lpstr>JLab TMD 3He Program @ 12 GeV</vt:lpstr>
      <vt:lpstr>SBS/BB AUT on 3He Target</vt:lpstr>
      <vt:lpstr>Momentum Tomography with TMDs</vt:lpstr>
      <vt:lpstr>Generalized Parton Distributions</vt:lpstr>
      <vt:lpstr>Slide 27</vt:lpstr>
      <vt:lpstr>Slide 28</vt:lpstr>
      <vt:lpstr>Slide 29</vt:lpstr>
      <vt:lpstr>ALU projections for JLab@12GeV</vt:lpstr>
      <vt:lpstr>DVCS with polarized e- beam in Hall A</vt:lpstr>
      <vt:lpstr>Slide 32</vt:lpstr>
      <vt:lpstr>AUT projections  for 12GeV</vt:lpstr>
      <vt:lpstr>CFF H  from projected 12GeV data</vt:lpstr>
      <vt:lpstr>CFF E  from projected CLAS12 data</vt:lpstr>
      <vt:lpstr>Projected quark densities in impact parameter</vt:lpstr>
      <vt:lpstr>How does QCD achieve confinement?</vt:lpstr>
      <vt:lpstr>GPDs and Confinement Forces</vt:lpstr>
      <vt:lpstr>Search for Physics beyond the SM</vt:lpstr>
      <vt:lpstr>Spin polarized EMC effect</vt:lpstr>
      <vt:lpstr>Search for Heavy Photon A’</vt:lpstr>
      <vt:lpstr>Proton Radius Experiment</vt:lpstr>
      <vt:lpstr>Summary</vt:lpstr>
      <vt:lpstr>Backup slides</vt:lpstr>
      <vt:lpstr>CLAS12 AUU for pions on unpolarized protons.</vt:lpstr>
      <vt:lpstr> CLAS12 AUL on longitudinally polarized target </vt:lpstr>
      <vt:lpstr>JLab TMD D2 Program @ 12 GeV</vt:lpstr>
      <vt:lpstr>Slide 48</vt:lpstr>
      <vt:lpstr>ALU projections on nDVCS </vt:lpstr>
      <vt:lpstr>Slide 50</vt:lpstr>
      <vt:lpstr>Slide 51</vt:lpstr>
    </vt:vector>
  </TitlesOfParts>
  <Company>Jefferson Lab</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Wigner Function - GPDs and TMDs</dc:title>
  <dc:creator>Volker Burkert</dc:creator>
  <cp:lastModifiedBy>Volker Burkert</cp:lastModifiedBy>
  <cp:revision>396</cp:revision>
  <cp:lastPrinted>2016-09-27T12:48:03Z</cp:lastPrinted>
  <dcterms:created xsi:type="dcterms:W3CDTF">2016-09-26T15:49:23Z</dcterms:created>
  <dcterms:modified xsi:type="dcterms:W3CDTF">2016-09-28T12:42:30Z</dcterms:modified>
</cp:coreProperties>
</file>