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pdf" ContentType="application/pdf"/>
  <Default Extension="emf" ContentType="image/x-emf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theme/theme6.xml" ContentType="application/vnd.openxmlformats-officedocument.theme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theme/theme7.xml" ContentType="application/vnd.openxmlformats-officedocument.theme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theme/theme8.xml" ContentType="application/vnd.openxmlformats-officedocument.theme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theme/theme9.xml" ContentType="application/vnd.openxmlformats-officedocument.theme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theme/theme10.xml" ContentType="application/vnd.openxmlformats-officedocument.theme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theme/theme11.xml" ContentType="application/vnd.openxmlformats-officedocument.theme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theme/theme12.xml" ContentType="application/vnd.openxmlformats-officedocument.theme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slideLayouts/slideLayout148.xml" ContentType="application/vnd.openxmlformats-officedocument.presentationml.slideLayout+xml"/>
  <Override PartName="/ppt/slideLayouts/slideLayout149.xml" ContentType="application/vnd.openxmlformats-officedocument.presentationml.slideLayout+xml"/>
  <Override PartName="/ppt/slideLayouts/slideLayout150.xml" ContentType="application/vnd.openxmlformats-officedocument.presentationml.slideLayout+xml"/>
  <Override PartName="/ppt/slideLayouts/slideLayout151.xml" ContentType="application/vnd.openxmlformats-officedocument.presentationml.slideLayout+xml"/>
  <Override PartName="/ppt/theme/theme13.xml" ContentType="application/vnd.openxmlformats-officedocument.theme+xml"/>
  <Override PartName="/ppt/slideLayouts/slideLayout152.xml" ContentType="application/vnd.openxmlformats-officedocument.presentationml.slideLayout+xml"/>
  <Override PartName="/ppt/slideLayouts/slideLayout153.xml" ContentType="application/vnd.openxmlformats-officedocument.presentationml.slideLayout+xml"/>
  <Override PartName="/ppt/slideLayouts/slideLayout154.xml" ContentType="application/vnd.openxmlformats-officedocument.presentationml.slideLayout+xml"/>
  <Override PartName="/ppt/slideLayouts/slideLayout155.xml" ContentType="application/vnd.openxmlformats-officedocument.presentationml.slideLayout+xml"/>
  <Override PartName="/ppt/slideLayouts/slideLayout156.xml" ContentType="application/vnd.openxmlformats-officedocument.presentationml.slideLayout+xml"/>
  <Override PartName="/ppt/slideLayouts/slideLayout157.xml" ContentType="application/vnd.openxmlformats-officedocument.presentationml.slideLayout+xml"/>
  <Override PartName="/ppt/slideLayouts/slideLayout158.xml" ContentType="application/vnd.openxmlformats-officedocument.presentationml.slideLayout+xml"/>
  <Override PartName="/ppt/slideLayouts/slideLayout159.xml" ContentType="application/vnd.openxmlformats-officedocument.presentationml.slideLayout+xml"/>
  <Override PartName="/ppt/slideLayouts/slideLayout160.xml" ContentType="application/vnd.openxmlformats-officedocument.presentationml.slideLayout+xml"/>
  <Override PartName="/ppt/slideLayouts/slideLayout161.xml" ContentType="application/vnd.openxmlformats-officedocument.presentationml.slideLayout+xml"/>
  <Override PartName="/ppt/slideLayouts/slideLayout162.xml" ContentType="application/vnd.openxmlformats-officedocument.presentationml.slideLayout+xml"/>
  <Override PartName="/ppt/theme/theme14.xml" ContentType="application/vnd.openxmlformats-officedocument.theme+xml"/>
  <Override PartName="/ppt/slideLayouts/slideLayout163.xml" ContentType="application/vnd.openxmlformats-officedocument.presentationml.slideLayout+xml"/>
  <Override PartName="/ppt/slideLayouts/slideLayout164.xml" ContentType="application/vnd.openxmlformats-officedocument.presentationml.slideLayout+xml"/>
  <Override PartName="/ppt/slideLayouts/slideLayout165.xml" ContentType="application/vnd.openxmlformats-officedocument.presentationml.slideLayout+xml"/>
  <Override PartName="/ppt/slideLayouts/slideLayout166.xml" ContentType="application/vnd.openxmlformats-officedocument.presentationml.slideLayout+xml"/>
  <Override PartName="/ppt/slideLayouts/slideLayout167.xml" ContentType="application/vnd.openxmlformats-officedocument.presentationml.slideLayout+xml"/>
  <Override PartName="/ppt/slideLayouts/slideLayout168.xml" ContentType="application/vnd.openxmlformats-officedocument.presentationml.slideLayout+xml"/>
  <Override PartName="/ppt/slideLayouts/slideLayout169.xml" ContentType="application/vnd.openxmlformats-officedocument.presentationml.slideLayout+xml"/>
  <Override PartName="/ppt/slideLayouts/slideLayout170.xml" ContentType="application/vnd.openxmlformats-officedocument.presentationml.slideLayout+xml"/>
  <Override PartName="/ppt/slideLayouts/slideLayout171.xml" ContentType="application/vnd.openxmlformats-officedocument.presentationml.slideLayout+xml"/>
  <Override PartName="/ppt/slideLayouts/slideLayout172.xml" ContentType="application/vnd.openxmlformats-officedocument.presentationml.slideLayout+xml"/>
  <Override PartName="/ppt/slideLayouts/slideLayout173.xml" ContentType="application/vnd.openxmlformats-officedocument.presentationml.slideLayout+xml"/>
  <Override PartName="/ppt/slideLayouts/slideLayout174.xml" ContentType="application/vnd.openxmlformats-officedocument.presentationml.slideLayout+xml"/>
  <Override PartName="/ppt/slideLayouts/slideLayout175.xml" ContentType="application/vnd.openxmlformats-officedocument.presentationml.slideLayout+xml"/>
  <Override PartName="/ppt/slideLayouts/slideLayout176.xml" ContentType="application/vnd.openxmlformats-officedocument.presentationml.slideLayout+xml"/>
  <Override PartName="/ppt/theme/theme15.xml" ContentType="application/vnd.openxmlformats-officedocument.theme+xml"/>
  <Override PartName="/ppt/slideLayouts/slideLayout177.xml" ContentType="application/vnd.openxmlformats-officedocument.presentationml.slideLayout+xml"/>
  <Override PartName="/ppt/slideLayouts/slideLayout178.xml" ContentType="application/vnd.openxmlformats-officedocument.presentationml.slideLayout+xml"/>
  <Override PartName="/ppt/slideLayouts/slideLayout179.xml" ContentType="application/vnd.openxmlformats-officedocument.presentationml.slideLayout+xml"/>
  <Override PartName="/ppt/slideLayouts/slideLayout180.xml" ContentType="application/vnd.openxmlformats-officedocument.presentationml.slideLayout+xml"/>
  <Override PartName="/ppt/slideLayouts/slideLayout181.xml" ContentType="application/vnd.openxmlformats-officedocument.presentationml.slideLayout+xml"/>
  <Override PartName="/ppt/slideLayouts/slideLayout182.xml" ContentType="application/vnd.openxmlformats-officedocument.presentationml.slideLayout+xml"/>
  <Override PartName="/ppt/slideLayouts/slideLayout183.xml" ContentType="application/vnd.openxmlformats-officedocument.presentationml.slideLayout+xml"/>
  <Override PartName="/ppt/slideLayouts/slideLayout184.xml" ContentType="application/vnd.openxmlformats-officedocument.presentationml.slideLayout+xml"/>
  <Override PartName="/ppt/slideLayouts/slideLayout185.xml" ContentType="application/vnd.openxmlformats-officedocument.presentationml.slideLayout+xml"/>
  <Override PartName="/ppt/slideLayouts/slideLayout186.xml" ContentType="application/vnd.openxmlformats-officedocument.presentationml.slideLayout+xml"/>
  <Override PartName="/ppt/slideLayouts/slideLayout187.xml" ContentType="application/vnd.openxmlformats-officedocument.presentationml.slideLayout+xml"/>
  <Override PartName="/ppt/theme/theme16.xml" ContentType="application/vnd.openxmlformats-officedocument.theme+xml"/>
  <Override PartName="/ppt/theme/theme17.xml" ContentType="application/vnd.openxmlformats-officedocument.theme+xml"/>
  <Override PartName="/ppt/theme/theme18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9" r:id="rId1"/>
    <p:sldMasterId id="2147483650" r:id="rId2"/>
    <p:sldMasterId id="2147491778" r:id="rId3"/>
    <p:sldMasterId id="2147491675" r:id="rId4"/>
    <p:sldMasterId id="2147485698" r:id="rId5"/>
    <p:sldMasterId id="2147484024" r:id="rId6"/>
    <p:sldMasterId id="2147484036" r:id="rId7"/>
    <p:sldMasterId id="2147484012" r:id="rId8"/>
    <p:sldMasterId id="2147483674" r:id="rId9"/>
    <p:sldMasterId id="2147483698" r:id="rId10"/>
    <p:sldMasterId id="2147483686" r:id="rId11"/>
    <p:sldMasterId id="2147491762" r:id="rId12"/>
    <p:sldMasterId id="2147491802" r:id="rId13"/>
    <p:sldMasterId id="2147491790" r:id="rId14"/>
    <p:sldMasterId id="2147491816" r:id="rId15"/>
    <p:sldMasterId id="2147491831" r:id="rId16"/>
  </p:sldMasterIdLst>
  <p:notesMasterIdLst>
    <p:notesMasterId r:id="rId40"/>
  </p:notesMasterIdLst>
  <p:handoutMasterIdLst>
    <p:handoutMasterId r:id="rId41"/>
  </p:handoutMasterIdLst>
  <p:sldIdLst>
    <p:sldId id="892" r:id="rId17"/>
    <p:sldId id="898" r:id="rId18"/>
    <p:sldId id="831" r:id="rId19"/>
    <p:sldId id="887" r:id="rId20"/>
    <p:sldId id="784" r:id="rId21"/>
    <p:sldId id="862" r:id="rId22"/>
    <p:sldId id="886" r:id="rId23"/>
    <p:sldId id="880" r:id="rId24"/>
    <p:sldId id="888" r:id="rId25"/>
    <p:sldId id="845" r:id="rId26"/>
    <p:sldId id="889" r:id="rId27"/>
    <p:sldId id="890" r:id="rId28"/>
    <p:sldId id="891" r:id="rId29"/>
    <p:sldId id="872" r:id="rId30"/>
    <p:sldId id="873" r:id="rId31"/>
    <p:sldId id="757" r:id="rId32"/>
    <p:sldId id="893" r:id="rId33"/>
    <p:sldId id="894" r:id="rId34"/>
    <p:sldId id="896" r:id="rId35"/>
    <p:sldId id="849" r:id="rId36"/>
    <p:sldId id="870" r:id="rId37"/>
    <p:sldId id="884" r:id="rId38"/>
    <p:sldId id="897" r:id="rId39"/>
  </p:sldIdLst>
  <p:sldSz cx="9144000" cy="6858000" type="screen4x3"/>
  <p:notesSz cx="7023100" cy="93091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l" rtl="0" fontAlgn="base">
      <a:spcBef>
        <a:spcPct val="0"/>
      </a:spcBef>
      <a:spcAft>
        <a:spcPct val="0"/>
      </a:spcAft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sz="3600"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333FF"/>
    <a:srgbClr val="6666FF"/>
    <a:srgbClr val="0000FF"/>
    <a:srgbClr val="33CCFF"/>
    <a:srgbClr val="FFFF00"/>
    <a:srgbClr val="66FF33"/>
    <a:srgbClr val="FF66FF"/>
    <a:srgbClr val="FF33CC"/>
    <a:srgbClr val="3BE57C"/>
    <a:srgbClr val="99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FABFCF23-3B69-468F-B69F-88F6DE6A72F2}" styleName="Medium Style 1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9C7853C-536D-4A76-A0AE-DD22124D55A5}" styleName="Themed Style 1 - Accent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040" autoAdjust="0"/>
    <p:restoredTop sz="98961" autoAdjust="0"/>
  </p:normalViewPr>
  <p:slideViewPr>
    <p:cSldViewPr snapToGrid="0" snapToObjects="1">
      <p:cViewPr varScale="1">
        <p:scale>
          <a:sx n="90" d="100"/>
          <a:sy n="90" d="100"/>
        </p:scale>
        <p:origin x="-96" y="-252"/>
      </p:cViewPr>
      <p:guideLst>
        <p:guide orient="horz" pos="348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 snapToObjects="1">
      <p:cViewPr>
        <p:scale>
          <a:sx n="75" d="100"/>
          <a:sy n="75" d="100"/>
        </p:scale>
        <p:origin x="-1566" y="-72"/>
      </p:cViewPr>
      <p:guideLst>
        <p:guide orient="horz" pos="2932"/>
        <p:guide pos="2213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2.xml"/><Relationship Id="rId26" Type="http://schemas.openxmlformats.org/officeDocument/2006/relationships/slide" Target="slides/slide10.xml"/><Relationship Id="rId39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5.xml"/><Relationship Id="rId34" Type="http://schemas.openxmlformats.org/officeDocument/2006/relationships/slide" Target="slides/slide18.xml"/><Relationship Id="rId42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1.xml"/><Relationship Id="rId25" Type="http://schemas.openxmlformats.org/officeDocument/2006/relationships/slide" Target="slides/slide9.xml"/><Relationship Id="rId33" Type="http://schemas.openxmlformats.org/officeDocument/2006/relationships/slide" Target="slides/slide17.xml"/><Relationship Id="rId38" Type="http://schemas.openxmlformats.org/officeDocument/2006/relationships/slide" Target="slides/slide22.xml"/><Relationship Id="rId2" Type="http://schemas.openxmlformats.org/officeDocument/2006/relationships/slideMaster" Target="slideMasters/slideMaster2.xml"/><Relationship Id="rId16" Type="http://schemas.openxmlformats.org/officeDocument/2006/relationships/slideMaster" Target="slideMasters/slideMaster16.xml"/><Relationship Id="rId20" Type="http://schemas.openxmlformats.org/officeDocument/2006/relationships/slide" Target="slides/slide4.xml"/><Relationship Id="rId29" Type="http://schemas.openxmlformats.org/officeDocument/2006/relationships/slide" Target="slides/slide13.xml"/><Relationship Id="rId41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8.xml"/><Relationship Id="rId32" Type="http://schemas.openxmlformats.org/officeDocument/2006/relationships/slide" Target="slides/slide16.xml"/><Relationship Id="rId37" Type="http://schemas.openxmlformats.org/officeDocument/2006/relationships/slide" Target="slides/slide21.xml"/><Relationship Id="rId40" Type="http://schemas.openxmlformats.org/officeDocument/2006/relationships/notesMaster" Target="notesMasters/notes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Master" Target="slideMasters/slideMaster15.xml"/><Relationship Id="rId23" Type="http://schemas.openxmlformats.org/officeDocument/2006/relationships/slide" Target="slides/slide7.xml"/><Relationship Id="rId28" Type="http://schemas.openxmlformats.org/officeDocument/2006/relationships/slide" Target="slides/slide12.xml"/><Relationship Id="rId36" Type="http://schemas.openxmlformats.org/officeDocument/2006/relationships/slide" Target="slides/slide20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3.xml"/><Relationship Id="rId31" Type="http://schemas.openxmlformats.org/officeDocument/2006/relationships/slide" Target="slides/slide15.xml"/><Relationship Id="rId44" Type="http://schemas.openxmlformats.org/officeDocument/2006/relationships/theme" Target="theme/theme1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Master" Target="slideMasters/slideMaster14.xml"/><Relationship Id="rId22" Type="http://schemas.openxmlformats.org/officeDocument/2006/relationships/slide" Target="slides/slide6.xml"/><Relationship Id="rId27" Type="http://schemas.openxmlformats.org/officeDocument/2006/relationships/slide" Target="slides/slide11.xml"/><Relationship Id="rId30" Type="http://schemas.openxmlformats.org/officeDocument/2006/relationships/slide" Target="slides/slide14.xml"/><Relationship Id="rId35" Type="http://schemas.openxmlformats.org/officeDocument/2006/relationships/slide" Target="slides/slide19.xml"/><Relationship Id="rId43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3.vml.rels><?xml version="1.0" encoding="UTF-8" standalone="yes"?>
<Relationships xmlns="http://schemas.openxmlformats.org/package/2006/relationships"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12172" cy="45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t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10929" y="1"/>
            <a:ext cx="3012172" cy="4576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t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837275"/>
            <a:ext cx="3012172" cy="45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b" anchorCtr="0" compatLnSpc="1">
            <a:prstTxWarp prst="textNoShape">
              <a:avLst/>
            </a:prstTxWarp>
          </a:bodyPr>
          <a:lstStyle>
            <a:lvl1pPr algn="l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85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10929" y="8837275"/>
            <a:ext cx="3012172" cy="4592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906" tIns="45955" rIns="91906" bIns="45955" numCol="1" anchor="b" anchorCtr="0" compatLnSpc="1">
            <a:prstTxWarp prst="textNoShape">
              <a:avLst/>
            </a:prstTxWarp>
          </a:bodyPr>
          <a:lstStyle>
            <a:lvl1pPr algn="r" defTabSz="920750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47856015-4752-48E0-896A-9421CA9A4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71195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047160" cy="4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V.</a:t>
            </a:r>
            <a:r>
              <a:rPr lang="fr-FR" err="1"/>
              <a:t>I.Mokeev</a:t>
            </a: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5940" y="1"/>
            <a:ext cx="3047160" cy="4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870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701675"/>
            <a:ext cx="4651375" cy="34893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38322" y="4422569"/>
            <a:ext cx="5146456" cy="4185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46712"/>
            <a:ext cx="3047160" cy="4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b" anchorCtr="0" compatLnSpc="1">
            <a:prstTxWarp prst="textNoShape">
              <a:avLst/>
            </a:prstTxWarp>
          </a:bodyPr>
          <a:lstStyle>
            <a:lvl1pPr algn="l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5940" y="8846712"/>
            <a:ext cx="3047160" cy="4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2853" tIns="46426" rIns="92853" bIns="46426" numCol="1" anchor="b" anchorCtr="0" compatLnSpc="1">
            <a:prstTxWarp prst="textNoShape">
              <a:avLst/>
            </a:prstTxWarp>
          </a:bodyPr>
          <a:lstStyle>
            <a:lvl1pPr algn="r" defTabSz="930275" eaLnBrk="0" hangingPunct="0">
              <a:defRPr sz="12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9A1427B-B066-4AD4-9F53-2671FA991A46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1907335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>
                <a:solidFill>
                  <a:prstClr val="black"/>
                </a:solidFill>
              </a:rPr>
              <a:pPr>
                <a:defRPr/>
              </a:pPr>
              <a:t>1</a:t>
            </a:fld>
            <a:endParaRPr lang="fr-FR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1187450" y="701675"/>
            <a:ext cx="4651375" cy="3489325"/>
          </a:xfrm>
          <a:ln/>
        </p:spPr>
      </p:sp>
      <p:sp>
        <p:nvSpPr>
          <p:cNvPr id="8909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ru-RU" smtClean="0"/>
          </a:p>
        </p:txBody>
      </p:sp>
      <p:sp>
        <p:nvSpPr>
          <p:cNvPr id="11264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0DB47BA7-037A-40F2-8A37-2E385DE90DEE}" type="slidenum">
              <a:rPr lang="fr-FR" smtClean="0"/>
              <a:pPr>
                <a:defRPr/>
              </a:pPr>
              <a:t>3</a:t>
            </a:fld>
            <a:endParaRPr lang="fr-FR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0490683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81931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9A1427B-B066-4AD4-9F53-2671FA991A46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1651608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87450" y="701675"/>
            <a:ext cx="4651375" cy="34893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E101F-6446-4F06-8450-7B21E8CEE4A1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5.xml"/></Relationships>
</file>

<file path=ppt/slideLayouts/_rels/slideLayout1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6.xml"/></Relationships>
</file>

<file path=ppt/slideLayouts/_rels/slideLayout1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6C4A-B739-420D-B35D-8875192A5E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E5DD6-78B6-4D32-BEAE-5E23595807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EBC5187-5A87-47E4-B1FC-9A4B48ECA9C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D99266-4C7F-4FF9-A4FB-FEB0A1007DE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FFC0E7-61D0-478F-AE63-9C9214039C9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F7276A-93FA-4FAB-8715-F580B84D8A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9B06-64B4-4BCF-B568-526A59CD453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A05B3AC-8EA4-40FD-8D56-E96CD064DA1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760E29-3B40-4FE5-B1EB-54E29DF2C2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D1B172-32BD-41B0-B1DB-95FB7112EB0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13FCE3-BAF9-493C-A779-33CD12401E4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8AABB4-982B-49DC-BB6E-F5B66DAC4C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5938-05AA-4F08-8E61-FC81C03289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A250DD3-31C8-464B-A802-243D38BBA1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E8C5D2-31E6-4AAF-AA30-1B8D6C7273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4B0FD1-FA3D-4331-A295-D1DDBBB847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FA98A3E-260F-4A58-91DF-E00107F5570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88FB25-0990-4240-B3B9-D22638B0C1F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8CD355-E6DB-4331-9949-D80E9FC2AF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AE4A8-F844-4397-9196-268DA8C00BA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C0B901-B84A-4C3F-9101-FBF00DED89C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DDFFE-028F-4D01-8967-D3F80C0CDF1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5FDA94-5DEF-407D-BB2D-7DDB936CB56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B117-6052-4884-B922-FB54E58FF6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1A167EE-89C3-4FEB-80AE-4161A651CE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3B573E-006E-4152-AF6D-4DC9C10C8E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4A6765-C7D1-4DF7-BFBE-0FBDE3F91CD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87F8B5-70AD-4DC8-ACC7-15B56F6BA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65C43F-A9E3-42BB-A21D-2A1D1C436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B117-6052-4884-B922-FB54E58FF6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4609018"/>
      </p:ext>
    </p:extLst>
  </p:cSld>
  <p:clrMapOvr>
    <a:masterClrMapping/>
  </p:clrMapOvr>
  <p:transition/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2176463" y="6611937"/>
            <a:ext cx="5635625" cy="246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 err="1" smtClean="0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</a:rPr>
              <a:t>,  Meeting January 26 2015, Hall-B at JLAB    </a:t>
            </a:r>
            <a:endParaRPr lang="en-US" sz="10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293"/>
            <a:ext cx="83820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8677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613DB3-3976-4288-85E7-5405BC6E79F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7600274"/>
      </p:ext>
    </p:extLst>
  </p:cSld>
  <p:clrMapOvr>
    <a:masterClrMapping/>
  </p:clrMapOvr>
  <p:transition/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42FF-EB9B-4CE9-A920-558DE742733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9325859"/>
      </p:ext>
    </p:extLst>
  </p:cSld>
  <p:clrMapOvr>
    <a:masterClrMapping/>
  </p:clrMapOvr>
  <p:transition/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64320"/>
      </p:ext>
    </p:extLst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2190111" y="6611937"/>
            <a:ext cx="68014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00" dirty="0" err="1" smtClean="0">
                <a:solidFill>
                  <a:srgbClr val="333399"/>
                </a:solidFill>
                <a:latin typeface="Arial" charset="0"/>
                <a:cs typeface="+mn-cs"/>
              </a:rPr>
              <a:t>V.I.Mokeev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,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  <a:cs typeface="+mn-cs"/>
              </a:rPr>
              <a:t>  Radiative Corrections, 2016, May 16-19, 2016, Newport News VA, USA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                         </a:t>
            </a:r>
            <a:fld id="{69948C23-E571-4B48-94B7-E710474B1A2D}" type="slidenum">
              <a:rPr lang="en-US" sz="1000" smtClean="0">
                <a:solidFill>
                  <a:srgbClr val="333399"/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000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7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293"/>
            <a:ext cx="83820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  <p:transition/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877A-E23D-429F-910A-1DE24208894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158845"/>
      </p:ext>
    </p:extLst>
  </p:cSld>
  <p:clrMapOvr>
    <a:masterClrMapping/>
  </p:clrMapOvr>
  <p:transition/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7604-0887-4C83-BF07-747BB9261F6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fr-FR" dirty="0" err="1">
                <a:solidFill>
                  <a:srgbClr val="000000"/>
                </a:solidFill>
              </a:rPr>
              <a:t>lkjlkjlkjlkjlkjkl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4399452"/>
      </p:ext>
    </p:extLst>
  </p:cSld>
  <p:clrMapOvr>
    <a:masterClrMapping/>
  </p:clrMapOvr>
  <p:transition/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527576557"/>
      </p:ext>
    </p:extLst>
  </p:cSld>
  <p:clrMapOvr>
    <a:masterClrMapping/>
  </p:clrMapOvr>
  <p:transition/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>
          <a:xfrm>
            <a:off x="2354765" y="6553200"/>
            <a:ext cx="3321206" cy="304800"/>
          </a:xfrm>
        </p:spPr>
        <p:txBody>
          <a:bodyPr/>
          <a:lstStyle/>
          <a:p>
            <a:pPr>
              <a:defRPr/>
            </a:pPr>
            <a:fld id="{9A3FFD64-B555-4607-8194-F5EC2A30190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4" name="Slide Number Placeholder 2"/>
          <p:cNvSpPr txBox="1">
            <a:spLocks/>
          </p:cNvSpPr>
          <p:nvPr userDrawn="1"/>
        </p:nvSpPr>
        <p:spPr bwMode="auto">
          <a:xfrm>
            <a:off x="4893526" y="6553200"/>
            <a:ext cx="3321206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5pPr>
            <a:lvl6pPr marL="22860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6pPr>
            <a:lvl7pPr marL="27432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7pPr>
            <a:lvl8pPr marL="32004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8pPr>
            <a:lvl9pPr marL="3657600" algn="l" defTabSz="914400" rtl="0" eaLnBrk="1" latinLnBrk="0" hangingPunct="1">
              <a:defRPr sz="3600" kern="1200">
                <a:solidFill>
                  <a:schemeClr val="tx1"/>
                </a:solidFill>
                <a:latin typeface="Arial" pitchFamily="34" charset="0"/>
                <a:ea typeface="+mn-ea"/>
                <a:cs typeface="Arial" pitchFamily="34" charset="0"/>
              </a:defRPr>
            </a:lvl9pPr>
          </a:lstStyle>
          <a:p>
            <a:pPr>
              <a:defRPr/>
            </a:pPr>
            <a:fld id="{9A3FFD64-B555-4607-8194-F5EC2A301902}" type="slidenum">
              <a:rPr lang="fr-FR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394269"/>
      </p:ext>
    </p:extLst>
  </p:cSld>
  <p:clrMapOvr>
    <a:masterClrMapping/>
  </p:clrMapOvr>
  <p:transition/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96B2-6FF3-44A8-AE62-65B65FF0FC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9588169"/>
      </p:ext>
    </p:extLst>
  </p:cSld>
  <p:clrMapOvr>
    <a:masterClrMapping/>
  </p:clrMapOvr>
  <p:transition/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D9C-CD62-461C-A928-922F8D8C83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516437"/>
      </p:ext>
    </p:extLst>
  </p:cSld>
  <p:clrMapOvr>
    <a:masterClrMapping/>
  </p:clrMapOvr>
  <p:transition/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2243009"/>
      </p:ext>
    </p:extLst>
  </p:cSld>
  <p:clrMapOvr>
    <a:masterClrMapping/>
  </p:clrMapOvr>
  <p:transition/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4218893"/>
      </p:ext>
    </p:extLst>
  </p:cSld>
  <p:clrMapOvr>
    <a:masterClrMapping/>
  </p:clrMapOvr>
  <p:transition/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9220972"/>
      </p:ext>
    </p:extLst>
  </p:cSld>
  <p:clrMapOvr>
    <a:masterClrMapping/>
  </p:clrMapOvr>
  <p:transition/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08276217"/>
      </p:ext>
    </p:extLst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6" y="6553200"/>
            <a:ext cx="4373880" cy="304800"/>
          </a:xfrm>
          <a:solidFill>
            <a:schemeClr val="bg1"/>
          </a:solidFill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dirty="0" smtClean="0">
                <a:solidFill>
                  <a:srgbClr val="333399"/>
                </a:solidFill>
                <a:latin typeface="Arial" charset="0"/>
              </a:rPr>
              <a:t>,  ECT* 2015 Workshop on Nucleon Resonances, October 12-16, 2015 </a:t>
            </a:r>
            <a:endParaRPr lang="fr-FR" dirty="0"/>
          </a:p>
        </p:txBody>
      </p:sp>
    </p:spTree>
  </p:cSld>
  <p:clrMapOvr>
    <a:masterClrMapping/>
  </p:clrMapOvr>
  <p:transition/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2190111" y="6611937"/>
            <a:ext cx="68014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00" dirty="0" err="1" smtClean="0">
                <a:solidFill>
                  <a:srgbClr val="333399"/>
                </a:solidFill>
                <a:latin typeface="Arial" charset="0"/>
                <a:cs typeface="+mn-cs"/>
              </a:rPr>
              <a:t>V.I.Mokeev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,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  <a:cs typeface="+mn-cs"/>
              </a:rPr>
              <a:t>  ECT * 2015 Workshop on Nucleon Resonances , October 12-17,   2015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                           </a:t>
            </a:r>
            <a:fld id="{69948C23-E571-4B48-94B7-E710474B1A2D}" type="slidenum">
              <a:rPr lang="en-US" sz="1000" smtClean="0">
                <a:solidFill>
                  <a:srgbClr val="333399"/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000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7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293"/>
            <a:ext cx="83820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854700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 xmlns:mv="urn:schemas-microsoft-com:mac:vml">
      <p:transition spd="slow"/>
    </mc:Fallback>
  </mc:AlternateContent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DFD-0EC2-49DC-BAFA-92DCC80FAC3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667-3439-40F4-B63B-8563038C0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9514858"/>
      </p:ext>
    </p:extLst>
  </p:cSld>
  <p:clrMapOvr>
    <a:masterClrMapping/>
  </p:clrMapOvr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DFD-0EC2-49DC-BAFA-92DCC80FAC3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667-3439-40F4-B63B-8563038C0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269019"/>
      </p:ext>
    </p:extLst>
  </p:cSld>
  <p:clrMapOvr>
    <a:masterClrMapping/>
  </p:clrMapOvr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DFD-0EC2-49DC-BAFA-92DCC80FAC3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667-3439-40F4-B63B-8563038C0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1051959"/>
      </p:ext>
    </p:extLst>
  </p:cSld>
  <p:clrMapOvr>
    <a:masterClrMapping/>
  </p:clrMapOvr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DFD-0EC2-49DC-BAFA-92DCC80FAC3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667-3439-40F4-B63B-8563038C0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6638304"/>
      </p:ext>
    </p:extLst>
  </p:cSld>
  <p:clrMapOvr>
    <a:masterClrMapping/>
  </p:clrMapOvr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DFD-0EC2-49DC-BAFA-92DCC80FAC3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667-3439-40F4-B63B-8563038C0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87495608"/>
      </p:ext>
    </p:extLst>
  </p:cSld>
  <p:clrMapOvr>
    <a:masterClrMapping/>
  </p:clrMapOvr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DFD-0EC2-49DC-BAFA-92DCC80FAC3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667-3439-40F4-B63B-8563038C0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5448229"/>
      </p:ext>
    </p:extLst>
  </p:cSld>
  <p:clrMapOvr>
    <a:masterClrMapping/>
  </p:clrMapOvr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DFD-0EC2-49DC-BAFA-92DCC80FAC3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667-3439-40F4-B63B-8563038C0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58584"/>
      </p:ext>
    </p:extLst>
  </p:cSld>
  <p:clrMapOvr>
    <a:masterClrMapping/>
  </p:clrMapOvr>
</p:sldLayout>
</file>

<file path=ppt/slideLayouts/slideLayout1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DFD-0EC2-49DC-BAFA-92DCC80FAC3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667-3439-40F4-B63B-8563038C0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2821431"/>
      </p:ext>
    </p:extLst>
  </p:cSld>
  <p:clrMapOvr>
    <a:masterClrMapping/>
  </p:clrMapOvr>
</p:sldLayout>
</file>

<file path=ppt/slideLayouts/slideLayout1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DFD-0EC2-49DC-BAFA-92DCC80FAC3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667-3439-40F4-B63B-8563038C0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397062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  <p:transition/>
</p:sldLayout>
</file>

<file path=ppt/slideLayouts/slideLayout1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DFD-0EC2-49DC-BAFA-92DCC80FAC3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667-3439-40F4-B63B-8563038C0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0374283"/>
      </p:ext>
    </p:extLst>
  </p:cSld>
  <p:clrMapOvr>
    <a:masterClrMapping/>
  </p:clrMapOvr>
</p:sldLayout>
</file>

<file path=ppt/slideLayouts/slideLayout1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283DFD-0EC2-49DC-BAFA-92DCC80FAC3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FC31667-3439-40F4-B63B-8563038C0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180558"/>
      </p:ext>
    </p:extLst>
  </p:cSld>
  <p:clrMapOvr>
    <a:masterClrMapping/>
  </p:clrMapOvr>
</p:sldLayout>
</file>

<file path=ppt/slideLayouts/slideLayout1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9FBC-74BC-428A-B6F8-60D5F39FE8A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56FB-A44E-49A0-8E30-9AB7791B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3800589"/>
      </p:ext>
    </p:extLst>
  </p:cSld>
  <p:clrMapOvr>
    <a:masterClrMapping/>
  </p:clrMapOvr>
</p:sldLayout>
</file>

<file path=ppt/slideLayouts/slideLayout1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9FBC-74BC-428A-B6F8-60D5F39FE8A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56FB-A44E-49A0-8E30-9AB7791B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6992652"/>
      </p:ext>
    </p:extLst>
  </p:cSld>
  <p:clrMapOvr>
    <a:masterClrMapping/>
  </p:clrMapOvr>
</p:sldLayout>
</file>

<file path=ppt/slideLayouts/slideLayout1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9FBC-74BC-428A-B6F8-60D5F39FE8A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56FB-A44E-49A0-8E30-9AB7791B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1736005"/>
      </p:ext>
    </p:extLst>
  </p:cSld>
  <p:clrMapOvr>
    <a:masterClrMapping/>
  </p:clrMapOvr>
</p:sldLayout>
</file>

<file path=ppt/slideLayouts/slideLayout1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9FBC-74BC-428A-B6F8-60D5F39FE8A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56FB-A44E-49A0-8E30-9AB7791B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2892332"/>
      </p:ext>
    </p:extLst>
  </p:cSld>
  <p:clrMapOvr>
    <a:masterClrMapping/>
  </p:clrMapOvr>
</p:sldLayout>
</file>

<file path=ppt/slideLayouts/slideLayout1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9FBC-74BC-428A-B6F8-60D5F39FE8A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56FB-A44E-49A0-8E30-9AB7791B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3444375"/>
      </p:ext>
    </p:extLst>
  </p:cSld>
  <p:clrMapOvr>
    <a:masterClrMapping/>
  </p:clrMapOvr>
</p:sldLayout>
</file>

<file path=ppt/slideLayouts/slideLayout1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9FBC-74BC-428A-B6F8-60D5F39FE8A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56FB-A44E-49A0-8E30-9AB7791B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845646"/>
      </p:ext>
    </p:extLst>
  </p:cSld>
  <p:clrMapOvr>
    <a:masterClrMapping/>
  </p:clrMapOvr>
</p:sldLayout>
</file>

<file path=ppt/slideLayouts/slideLayout1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9FBC-74BC-428A-B6F8-60D5F39FE8A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56FB-A44E-49A0-8E30-9AB7791B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1218061"/>
      </p:ext>
    </p:extLst>
  </p:cSld>
  <p:clrMapOvr>
    <a:masterClrMapping/>
  </p:clrMapOvr>
</p:sldLayout>
</file>

<file path=ppt/slideLayouts/slideLayout1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9FBC-74BC-428A-B6F8-60D5F39FE8A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56FB-A44E-49A0-8E30-9AB7791B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80007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1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9FBC-74BC-428A-B6F8-60D5F39FE8A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56FB-A44E-49A0-8E30-9AB7791B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5709740"/>
      </p:ext>
    </p:extLst>
  </p:cSld>
  <p:clrMapOvr>
    <a:masterClrMapping/>
  </p:clrMapOvr>
</p:sldLayout>
</file>

<file path=ppt/slideLayouts/slideLayout1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9FBC-74BC-428A-B6F8-60D5F39FE8A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56FB-A44E-49A0-8E30-9AB7791B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8761911"/>
      </p:ext>
    </p:extLst>
  </p:cSld>
  <p:clrMapOvr>
    <a:masterClrMapping/>
  </p:clrMapOvr>
</p:sldLayout>
</file>

<file path=ppt/slideLayouts/slideLayout1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2E9FBC-74BC-428A-B6F8-60D5F39FE8A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86856FB-A44E-49A0-8E30-9AB7791B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97268"/>
      </p:ext>
    </p:extLst>
  </p:cSld>
  <p:clrMapOvr>
    <a:masterClrMapping/>
  </p:clrMapOvr>
</p:sldLayout>
</file>

<file path=ppt/slideLayouts/slideLayout16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F0B117-6052-4884-B922-FB54E58FF6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8237361"/>
      </p:ext>
    </p:extLst>
  </p:cSld>
  <p:clrMapOvr>
    <a:masterClrMapping/>
  </p:clrMapOvr>
  <p:transition/>
</p:sldLayout>
</file>

<file path=ppt/slideLayouts/slideLayout1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5"/>
          <p:cNvSpPr>
            <a:spLocks noChangeShapeType="1"/>
          </p:cNvSpPr>
          <p:nvPr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5" name="Text Box 6"/>
          <p:cNvSpPr txBox="1">
            <a:spLocks noChangeArrowheads="1"/>
          </p:cNvSpPr>
          <p:nvPr userDrawn="1"/>
        </p:nvSpPr>
        <p:spPr bwMode="auto">
          <a:xfrm>
            <a:off x="2190111" y="6611937"/>
            <a:ext cx="68014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00" dirty="0" err="1" smtClean="0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</a:rPr>
              <a:t>, Radiative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</a:rPr>
              <a:t> Corrections 2016,  May 16-19 2016, Newport News, VA, USA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</a:rPr>
              <a:t>                           </a:t>
            </a:r>
            <a:fld id="{69948C23-E571-4B48-94B7-E710474B1A2D}" type="slidenum">
              <a:rPr lang="en-US" sz="1000" smtClean="0">
                <a:solidFill>
                  <a:srgbClr val="333399"/>
                </a:solidFill>
                <a:latin typeface="Arial" charset="0"/>
              </a:rPr>
              <a:pPr eaLnBrk="0" hangingPunct="0">
                <a:defRPr/>
              </a:pPr>
              <a:t>‹#›</a:t>
            </a:fld>
            <a:endParaRPr lang="en-US" sz="10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7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1643293"/>
            <a:ext cx="8382000" cy="4724400"/>
          </a:xfrm>
        </p:spPr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838746"/>
      </p:ext>
    </p:extLst>
  </p:cSld>
  <p:clrMapOvr>
    <a:masterClrMapping/>
  </p:clrMapOvr>
  <p:transition/>
</p:sldLayout>
</file>

<file path=ppt/slideLayouts/slideLayout16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xfrm>
            <a:off x="2235926" y="6553200"/>
            <a:ext cx="4373880" cy="304800"/>
          </a:xfrm>
          <a:solidFill>
            <a:schemeClr val="bg1"/>
          </a:solidFill>
          <a:ln/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r>
              <a:rPr lang="en-US" dirty="0" err="1" smtClean="0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dirty="0" smtClean="0">
                <a:solidFill>
                  <a:srgbClr val="333399"/>
                </a:solidFill>
                <a:latin typeface="Arial" charset="0"/>
              </a:rPr>
              <a:t>, FB21 International Conference </a:t>
            </a:r>
            <a:r>
              <a:rPr lang="en-US" dirty="0" err="1" smtClean="0">
                <a:solidFill>
                  <a:srgbClr val="333399"/>
                </a:solidFill>
                <a:latin typeface="Arial" charset="0"/>
              </a:rPr>
              <a:t>Chcago</a:t>
            </a:r>
            <a:r>
              <a:rPr lang="en-US" dirty="0" smtClean="0">
                <a:solidFill>
                  <a:srgbClr val="333399"/>
                </a:solidFill>
                <a:latin typeface="Arial" charset="0"/>
              </a:rPr>
              <a:t> IL, USA, May 18-22, 2015 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4421293"/>
      </p:ext>
    </p:extLst>
  </p:cSld>
  <p:clrMapOvr>
    <a:masterClrMapping/>
  </p:clrMapOvr>
  <p:transition/>
</p:sldLayout>
</file>

<file path=ppt/slideLayouts/slideLayout1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7042FF-EB9B-4CE9-A920-558DE7427338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9351432"/>
      </p:ext>
    </p:extLst>
  </p:cSld>
  <p:clrMapOvr>
    <a:masterClrMapping/>
  </p:clrMapOvr>
  <p:transition/>
</p:sldLayout>
</file>

<file path=ppt/slideLayouts/slideLayout1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10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7800"/>
            <a:ext cx="41148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1DDCE8-EDEE-4D63-98FF-35FD25514A9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8693316"/>
      </p:ext>
    </p:extLst>
  </p:cSld>
  <p:clrMapOvr>
    <a:masterClrMapping/>
  </p:clrMapOvr>
  <p:transition/>
</p:sldLayout>
</file>

<file path=ppt/slideLayouts/slideLayout1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4B877A-E23D-429F-910A-1DE24208894B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480856"/>
      </p:ext>
    </p:extLst>
  </p:cSld>
  <p:clrMapOvr>
    <a:masterClrMapping/>
  </p:clrMapOvr>
  <p:transition/>
</p:sldLayout>
</file>

<file path=ppt/slideLayouts/slideLayout1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D77604-0887-4C83-BF07-747BB9261F69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r>
              <a:rPr lang="fr-FR" dirty="0" err="1">
                <a:solidFill>
                  <a:srgbClr val="000000"/>
                </a:solidFill>
              </a:rPr>
              <a:t>lkjlkjlkjlkjlkjkl</a:t>
            </a:r>
            <a:endParaRPr lang="fr-FR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56769899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  <p:transition/>
</p:sldLayout>
</file>

<file path=ppt/slideLayouts/slideLayout1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450A-8325-4BEA-A47E-C9701C3E1CBF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2881621"/>
      </p:ext>
    </p:extLst>
  </p:cSld>
  <p:clrMapOvr>
    <a:masterClrMapping/>
  </p:clrMapOvr>
  <p:transition/>
</p:sldLayout>
</file>

<file path=ppt/slideLayouts/slideLayout1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96B2-6FF3-44A8-AE62-65B65FF0FC37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48439"/>
      </p:ext>
    </p:extLst>
  </p:cSld>
  <p:clrMapOvr>
    <a:masterClrMapping/>
  </p:clrMapOvr>
  <p:transition/>
</p:sldLayout>
</file>

<file path=ppt/slideLayouts/slideLayout1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D9C-CD62-461C-A928-922F8D8C83D3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1094890"/>
      </p:ext>
    </p:extLst>
  </p:cSld>
  <p:clrMapOvr>
    <a:masterClrMapping/>
  </p:clrMapOvr>
  <p:transition/>
</p:sldLayout>
</file>

<file path=ppt/slideLayouts/slideLayout1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447142"/>
      </p:ext>
    </p:extLst>
  </p:cSld>
  <p:clrMapOvr>
    <a:masterClrMapping/>
  </p:clrMapOvr>
  <p:transition/>
</p:sldLayout>
</file>

<file path=ppt/slideLayouts/slideLayout1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4498334"/>
      </p:ext>
    </p:extLst>
  </p:cSld>
  <p:clrMapOvr>
    <a:masterClrMapping/>
  </p:clrMapOvr>
  <p:transition/>
</p:sldLayout>
</file>

<file path=ppt/slideLayouts/slideLayout175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62188413"/>
      </p:ext>
    </p:extLst>
  </p:cSld>
  <p:clrMapOvr>
    <a:masterClrMapping/>
  </p:clrMapOvr>
  <p:transition/>
</p:sldLayout>
</file>

<file path=ppt/slideLayouts/slideLayout1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605757"/>
      </p:ext>
    </p:extLst>
  </p:cSld>
  <p:clrMapOvr>
    <a:masterClrMapping/>
  </p:clrMapOvr>
  <p:transition/>
</p:sldLayout>
</file>

<file path=ppt/slideLayouts/slideLayout17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446C4A-B739-420D-B35D-8875192A5EB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57792236"/>
      </p:ext>
    </p:extLst>
  </p:cSld>
  <p:clrMapOvr>
    <a:masterClrMapping/>
  </p:clrMapOvr>
</p:sldLayout>
</file>

<file path=ppt/slideLayouts/slideLayout17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2190111" y="6611937"/>
            <a:ext cx="68014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00" dirty="0" smtClean="0">
                <a:solidFill>
                  <a:srgbClr val="333399"/>
                </a:solidFill>
                <a:latin typeface="Arial" charset="0"/>
              </a:rPr>
              <a:t>V.I.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</a:rPr>
              <a:t> </a:t>
            </a:r>
            <a:r>
              <a:rPr lang="en-US" sz="1000" baseline="0" dirty="0" err="1" smtClean="0">
                <a:solidFill>
                  <a:srgbClr val="333399"/>
                </a:solidFill>
                <a:latin typeface="Arial" charset="0"/>
              </a:rPr>
              <a:t>Mokeev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</a:rPr>
              <a:t> Radiative Corrections  Workshop, May 16-19 2016, Newport News, VA, USA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</a:rPr>
              <a:t>                         </a:t>
            </a:r>
            <a:fld id="{69948C23-E571-4B48-94B7-E710474B1A2D}" type="slidenum">
              <a:rPr lang="en-US" sz="1000" smtClean="0">
                <a:solidFill>
                  <a:srgbClr val="333399"/>
                </a:solidFill>
                <a:latin typeface="Arial" charset="0"/>
              </a:rPr>
              <a:pPr eaLnBrk="0" hangingPunct="0">
                <a:defRPr/>
              </a:pPr>
              <a:t>‹#›</a:t>
            </a:fld>
            <a:endParaRPr lang="en-US" sz="1000" dirty="0">
              <a:solidFill>
                <a:srgbClr val="333399"/>
              </a:solidFill>
              <a:latin typeface="Arial" charset="0"/>
            </a:endParaRPr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pic>
        <p:nvPicPr>
          <p:cNvPr id="13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4060527981"/>
      </p:ext>
    </p:extLst>
  </p:cSld>
  <p:clrMapOvr>
    <a:masterClrMapping/>
  </p:clrMapOvr>
</p:sldLayout>
</file>

<file path=ppt/slideLayouts/slideLayout17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67D9-A135-450A-A873-F4D99D27989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5377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A3FFD64-B555-4607-8194-F5EC2A301902}" type="slidenum">
              <a:rPr lang="fr-FR" smtClean="0"/>
              <a:pPr>
                <a:defRPr/>
              </a:pPr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47932735"/>
      </p:ext>
    </p:extLst>
  </p:cSld>
  <p:clrMapOvr>
    <a:masterClrMapping/>
  </p:clrMapOvr>
  <p:transition/>
</p:sldLayout>
</file>

<file path=ppt/slideLayouts/slideLayout18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323E-63DF-4E4D-A068-66E21F0DBCE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1372163"/>
      </p:ext>
    </p:extLst>
  </p:cSld>
  <p:clrMapOvr>
    <a:masterClrMapping/>
  </p:clrMapOvr>
</p:sldLayout>
</file>

<file path=ppt/slideLayouts/slideLayout18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639A-6A7E-4FB3-AE24-6BA7D0843FE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5564235"/>
      </p:ext>
    </p:extLst>
  </p:cSld>
  <p:clrMapOvr>
    <a:masterClrMapping/>
  </p:clrMapOvr>
</p:sldLayout>
</file>

<file path=ppt/slideLayouts/slideLayout1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A935-2138-4B6F-8DAB-5D8FC64D0B9A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4804553"/>
      </p:ext>
    </p:extLst>
  </p:cSld>
  <p:clrMapOvr>
    <a:masterClrMapping/>
  </p:clrMapOvr>
</p:sldLayout>
</file>

<file path=ppt/slideLayouts/slideLayout18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FF1B-F2D4-4257-B8CD-B5E449C488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9305742"/>
      </p:ext>
    </p:extLst>
  </p:cSld>
  <p:clrMapOvr>
    <a:masterClrMapping/>
  </p:clrMapOvr>
</p:sldLayout>
</file>

<file path=ppt/slideLayouts/slideLayout18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3AD8-B8DA-4396-9614-D780CD49012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67239"/>
      </p:ext>
    </p:extLst>
  </p:cSld>
  <p:clrMapOvr>
    <a:masterClrMapping/>
  </p:clrMapOvr>
</p:sldLayout>
</file>

<file path=ppt/slideLayouts/slideLayout18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3256-A9C4-4CFA-958A-5D9BC68CA00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4740556"/>
      </p:ext>
    </p:extLst>
  </p:cSld>
  <p:clrMapOvr>
    <a:masterClrMapping/>
  </p:clrMapOvr>
</p:sldLayout>
</file>

<file path=ppt/slideLayouts/slideLayout18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3E5DD6-78B6-4D32-BEAE-5E2359580730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117155"/>
      </p:ext>
    </p:extLst>
  </p:cSld>
  <p:clrMapOvr>
    <a:masterClrMapping/>
  </p:clrMapOvr>
</p:sldLayout>
</file>

<file path=ppt/slideLayouts/slideLayout1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A05938-05AA-4F08-8E61-FC81C032898B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545131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E450A-8325-4BEA-A47E-C9701C3E1CBF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0" name="Line 5"/>
          <p:cNvSpPr>
            <a:spLocks noChangeShapeType="1"/>
          </p:cNvSpPr>
          <p:nvPr userDrawn="1"/>
        </p:nvSpPr>
        <p:spPr bwMode="auto">
          <a:xfrm>
            <a:off x="2133600" y="667512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 dirty="0">
              <a:latin typeface="Arial" charset="0"/>
              <a:cs typeface="+mn-cs"/>
            </a:endParaRPr>
          </a:p>
        </p:txBody>
      </p:sp>
      <p:sp>
        <p:nvSpPr>
          <p:cNvPr id="11" name="Text Box 6"/>
          <p:cNvSpPr txBox="1">
            <a:spLocks noChangeArrowheads="1"/>
          </p:cNvSpPr>
          <p:nvPr userDrawn="1"/>
        </p:nvSpPr>
        <p:spPr bwMode="auto">
          <a:xfrm>
            <a:off x="2190111" y="6611937"/>
            <a:ext cx="6801489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>
              <a:defRPr/>
            </a:pPr>
            <a:r>
              <a:rPr lang="en-US" sz="1000" dirty="0" err="1" smtClean="0">
                <a:solidFill>
                  <a:srgbClr val="333399"/>
                </a:solidFill>
                <a:latin typeface="Arial" charset="0"/>
                <a:cs typeface="+mn-cs"/>
              </a:rPr>
              <a:t>V.I.Mokeev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, PWA8</a:t>
            </a:r>
            <a:r>
              <a:rPr lang="en-US" sz="1000" baseline="0" dirty="0" smtClean="0">
                <a:solidFill>
                  <a:srgbClr val="333399"/>
                </a:solidFill>
                <a:latin typeface="Arial" charset="0"/>
                <a:cs typeface="+mn-cs"/>
              </a:rPr>
              <a:t> / ATHOS 3 International  Workshop  Ashburn VA,   USA, April 13-17, 2015</a:t>
            </a:r>
            <a:r>
              <a:rPr lang="en-US" sz="1000" dirty="0" smtClean="0">
                <a:solidFill>
                  <a:srgbClr val="333399"/>
                </a:solidFill>
                <a:latin typeface="Arial" charset="0"/>
                <a:cs typeface="+mn-cs"/>
              </a:rPr>
              <a:t>                           </a:t>
            </a:r>
            <a:fld id="{69948C23-E571-4B48-94B7-E710474B1A2D}" type="slidenum">
              <a:rPr lang="en-US" sz="1000" smtClean="0">
                <a:solidFill>
                  <a:srgbClr val="333399"/>
                </a:solidFill>
                <a:latin typeface="Arial" charset="0"/>
                <a:cs typeface="+mn-cs"/>
              </a:rPr>
              <a:pPr eaLnBrk="0" hangingPunct="0">
                <a:defRPr/>
              </a:pPr>
              <a:t>‹#›</a:t>
            </a:fld>
            <a:endParaRPr lang="en-US" sz="1000" dirty="0">
              <a:solidFill>
                <a:srgbClr val="333399"/>
              </a:solidFill>
              <a:latin typeface="Arial" charset="0"/>
              <a:cs typeface="+mn-cs"/>
            </a:endParaRPr>
          </a:p>
        </p:txBody>
      </p:sp>
      <p:sp>
        <p:nvSpPr>
          <p:cNvPr id="12" name="Line 7"/>
          <p:cNvSpPr>
            <a:spLocks noChangeShapeType="1"/>
          </p:cNvSpPr>
          <p:nvPr userDrawn="1"/>
        </p:nvSpPr>
        <p:spPr bwMode="auto">
          <a:xfrm>
            <a:off x="0" y="667512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pic>
        <p:nvPicPr>
          <p:cNvPr id="13" name="Picture 4" descr="newlogo"/>
          <p:cNvPicPr>
            <a:picLocks noGrp="1"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64008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F8796B2-6FF3-44A8-AE62-65B65FF0FC37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C85D9C-CD62-461C-A928-922F8D8C83D3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C429A8-C0CB-4C1E-9DA0-BC44B52015E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67500" y="274638"/>
            <a:ext cx="20955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1341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DEDFA3-F1F6-41DA-92C0-F5BCBD439CD1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381000" y="1447800"/>
            <a:ext cx="8382000" cy="47244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CDC7F-851F-4BFD-A614-4ECDBD82F76D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1F4E70-8142-46F1-ACE4-91AB33693ACE}" type="slidenum">
              <a:rPr lang="fr-FR"/>
              <a:pPr>
                <a:defRPr/>
              </a:pPr>
              <a:t>‹#›</a:t>
            </a:fld>
            <a:endParaRPr lang="fr-FR"/>
          </a:p>
        </p:txBody>
      </p:sp>
    </p:spTree>
  </p:cSld>
  <p:clrMapOvr>
    <a:masterClrMapping/>
  </p:clrMapOvr>
  <p:transition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34FB-6D27-41D9-B947-2242BFB6182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61EA-869E-447B-BCF3-4C9A1C5B0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877425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34FB-6D27-41D9-B947-2242BFB6182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61EA-869E-447B-BCF3-4C9A1C5B0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498556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34FB-6D27-41D9-B947-2242BFB6182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61EA-869E-447B-BCF3-4C9A1C5B0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063016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34FB-6D27-41D9-B947-2242BFB6182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61EA-869E-447B-BCF3-4C9A1C5B0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78597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5B67D9-A135-450A-A873-F4D99D27989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34FB-6D27-41D9-B947-2242BFB6182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61EA-869E-447B-BCF3-4C9A1C5B0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759772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34FB-6D27-41D9-B947-2242BFB6182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61EA-869E-447B-BCF3-4C9A1C5B0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0857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34FB-6D27-41D9-B947-2242BFB6182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61EA-869E-447B-BCF3-4C9A1C5B0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8798134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34FB-6D27-41D9-B947-2242BFB6182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61EA-869E-447B-BCF3-4C9A1C5B0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504156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34FB-6D27-41D9-B947-2242BFB6182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61EA-869E-447B-BCF3-4C9A1C5B0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288808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34FB-6D27-41D9-B947-2242BFB6182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61EA-869E-447B-BCF3-4C9A1C5B0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26233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D134FB-6D27-41D9-B947-2242BFB6182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36961EA-869E-447B-BCF3-4C9A1C5B0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15393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809409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970510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588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C0323E-63DF-4E4D-A068-66E21F0DBC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7595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824181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1421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281011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0872225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778278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12988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9ADB8B-D638-4B4E-A757-6A2C8510A75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904363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A27141-1585-42E7-86E2-77ADCC66E7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81702B-50EA-4AF8-9243-928A685CB84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F0639A-6A7E-4FB3-AE24-6BA7D0843F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464A87-0C9F-49E5-BADB-5F7866E4F12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DE197D-E157-4AF6-BB92-327BE4FE09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227516-13B0-4742-AEC8-CDB3CDAA36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37351D-9976-43CC-8856-49E48E419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569EFA-13BF-4BDF-927A-4E27F30107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06F8A0-3937-4B75-9C02-6F1724B2B4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05D9-A243-4B0A-A45F-C1EFAA025E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DE6152-2FF5-4FAE-8340-3A48F6014E1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CFBA97-9ED9-453A-A9C0-46196B7B34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373B94-76DA-4A5C-8DD8-B7462CD8CED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EFA935-2138-4B6F-8DAB-5D8FC64D0B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CEE62E-0B71-4CC5-825C-522A1988F60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7E8B51-BE04-44BD-B2EC-B5FFA94256E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255FB1F-0F45-489E-AFA4-AEDE4C4B17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4743AC-CFAC-4567-8761-C1C801FE7F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BB650-75E3-4052-BD68-DE81F1DFD0B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CD4D42-72F2-4A47-BC84-3B132885357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DAA860-B469-447A-8808-4F64B744B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F6DFF7-7AB7-4147-A8A8-35F43C21BB2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1E81DD-31AB-4002-91E6-76D0BD3F016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946E6D-555E-411A-89DA-749E2A83F9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B1FF1B-F2D4-4257-B8CD-B5E449C488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D07B35-BFF6-49C7-B55A-E02F202709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71ACAC-2B77-4448-8B4D-63C4ED9204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766270-5D06-412F-A027-50026E72D0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C76554-2AA2-4A84-B8B4-F957F5C41D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CAB5F9-0C8A-4DAE-BF76-B2180432F9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ABBF36-6A63-49D2-9135-0872399C54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74AD8-7EEF-4F94-91F6-BE25C0787B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D033C6A-C349-4306-B175-DED7DE073D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4ECD49-EC82-4091-9583-077E827B83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044E85-4BCB-42FF-92C2-29A94AE4B2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F23AD8-B8DA-4396-9614-D780CD4901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9E7B5D-046E-4D54-BCA8-299454571E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A17AA6-1716-47BA-AA0D-7A69F83FAD9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4C1FDF9-8885-4118-85F9-AB5B0D47F5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0BD94C-9D04-4D06-B455-098C4A48140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E93BCB-93D4-4C1D-AEF4-4F86127CF6E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D41B5A-A7B0-4E37-93A2-4207F50B5E8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F9FDA8-4F1E-4137-8CB7-55B7D0DD79A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74DD1D-B00A-483F-83D7-D28BF3BD30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2F2EEA-24D9-43F3-A546-0402B995F07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E17004-BAD1-449A-9FC6-87DDD77FA8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D43256-A9C4-4CFA-958A-5D9BC68CA0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B1DF48-E587-460E-A33F-B7CB474DFF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DCDD2D5-88A3-460A-8DE4-393396AB50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4D9750-BDA6-42C7-AAAE-3DA37DAD2C7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E3156B-743D-4596-BA39-E503481447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846138-83D0-4FCA-8506-7A1BE0ADA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8DF47-8FB9-4EFB-B171-2E49AA4245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8E151E-5881-487D-9E95-1197CD8A8D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B56305-DA72-4CF8-87FA-CC9CB5F08B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57E809-F57B-43C4-9F05-B4B2CB06F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52AAD-7640-44F3-8165-04894CDE9BD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0.xml"/><Relationship Id="rId3" Type="http://schemas.openxmlformats.org/officeDocument/2006/relationships/slideLayout" Target="../slideLayouts/slideLayout105.xml"/><Relationship Id="rId7" Type="http://schemas.openxmlformats.org/officeDocument/2006/relationships/slideLayout" Target="../slideLayouts/slideLayout109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4.xml"/><Relationship Id="rId1" Type="http://schemas.openxmlformats.org/officeDocument/2006/relationships/slideLayout" Target="../slideLayouts/slideLayout103.xml"/><Relationship Id="rId6" Type="http://schemas.openxmlformats.org/officeDocument/2006/relationships/slideLayout" Target="../slideLayouts/slideLayout108.xml"/><Relationship Id="rId11" Type="http://schemas.openxmlformats.org/officeDocument/2006/relationships/slideLayout" Target="../slideLayouts/slideLayout113.xml"/><Relationship Id="rId5" Type="http://schemas.openxmlformats.org/officeDocument/2006/relationships/slideLayout" Target="../slideLayouts/slideLayout107.xml"/><Relationship Id="rId10" Type="http://schemas.openxmlformats.org/officeDocument/2006/relationships/slideLayout" Target="../slideLayouts/slideLayout112.xml"/><Relationship Id="rId4" Type="http://schemas.openxmlformats.org/officeDocument/2006/relationships/slideLayout" Target="../slideLayouts/slideLayout106.xml"/><Relationship Id="rId9" Type="http://schemas.openxmlformats.org/officeDocument/2006/relationships/slideLayout" Target="../slideLayouts/slideLayout111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1.xml"/><Relationship Id="rId3" Type="http://schemas.openxmlformats.org/officeDocument/2006/relationships/slideLayout" Target="../slideLayouts/slideLayout116.xml"/><Relationship Id="rId7" Type="http://schemas.openxmlformats.org/officeDocument/2006/relationships/slideLayout" Target="../slideLayouts/slideLayout120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5.xml"/><Relationship Id="rId1" Type="http://schemas.openxmlformats.org/officeDocument/2006/relationships/slideLayout" Target="../slideLayouts/slideLayout114.xml"/><Relationship Id="rId6" Type="http://schemas.openxmlformats.org/officeDocument/2006/relationships/slideLayout" Target="../slideLayouts/slideLayout119.xml"/><Relationship Id="rId11" Type="http://schemas.openxmlformats.org/officeDocument/2006/relationships/slideLayout" Target="../slideLayouts/slideLayout124.xml"/><Relationship Id="rId5" Type="http://schemas.openxmlformats.org/officeDocument/2006/relationships/slideLayout" Target="../slideLayouts/slideLayout118.xml"/><Relationship Id="rId10" Type="http://schemas.openxmlformats.org/officeDocument/2006/relationships/slideLayout" Target="../slideLayouts/slideLayout123.xml"/><Relationship Id="rId4" Type="http://schemas.openxmlformats.org/officeDocument/2006/relationships/slideLayout" Target="../slideLayouts/slideLayout117.xml"/><Relationship Id="rId9" Type="http://schemas.openxmlformats.org/officeDocument/2006/relationships/slideLayout" Target="../slideLayouts/slideLayout122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2.xml"/><Relationship Id="rId13" Type="http://schemas.openxmlformats.org/officeDocument/2006/relationships/slideLayout" Target="../slideLayouts/slideLayout137.xml"/><Relationship Id="rId3" Type="http://schemas.openxmlformats.org/officeDocument/2006/relationships/slideLayout" Target="../slideLayouts/slideLayout127.xml"/><Relationship Id="rId7" Type="http://schemas.openxmlformats.org/officeDocument/2006/relationships/slideLayout" Target="../slideLayouts/slideLayout131.xml"/><Relationship Id="rId12" Type="http://schemas.openxmlformats.org/officeDocument/2006/relationships/slideLayout" Target="../slideLayouts/slideLayout136.xml"/><Relationship Id="rId17" Type="http://schemas.openxmlformats.org/officeDocument/2006/relationships/image" Target="../media/image1.png"/><Relationship Id="rId2" Type="http://schemas.openxmlformats.org/officeDocument/2006/relationships/slideLayout" Target="../slideLayouts/slideLayout126.xml"/><Relationship Id="rId16" Type="http://schemas.openxmlformats.org/officeDocument/2006/relationships/theme" Target="../theme/theme12.xml"/><Relationship Id="rId1" Type="http://schemas.openxmlformats.org/officeDocument/2006/relationships/slideLayout" Target="../slideLayouts/slideLayout125.xml"/><Relationship Id="rId6" Type="http://schemas.openxmlformats.org/officeDocument/2006/relationships/slideLayout" Target="../slideLayouts/slideLayout130.xml"/><Relationship Id="rId11" Type="http://schemas.openxmlformats.org/officeDocument/2006/relationships/slideLayout" Target="../slideLayouts/slideLayout135.xml"/><Relationship Id="rId5" Type="http://schemas.openxmlformats.org/officeDocument/2006/relationships/slideLayout" Target="../slideLayouts/slideLayout129.xml"/><Relationship Id="rId15" Type="http://schemas.openxmlformats.org/officeDocument/2006/relationships/slideLayout" Target="../slideLayouts/slideLayout139.xml"/><Relationship Id="rId10" Type="http://schemas.openxmlformats.org/officeDocument/2006/relationships/slideLayout" Target="../slideLayouts/slideLayout134.xml"/><Relationship Id="rId4" Type="http://schemas.openxmlformats.org/officeDocument/2006/relationships/slideLayout" Target="../slideLayouts/slideLayout128.xml"/><Relationship Id="rId9" Type="http://schemas.openxmlformats.org/officeDocument/2006/relationships/slideLayout" Target="../slideLayouts/slideLayout133.xml"/><Relationship Id="rId14" Type="http://schemas.openxmlformats.org/officeDocument/2006/relationships/slideLayout" Target="../slideLayouts/slideLayout138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7.xml"/><Relationship Id="rId13" Type="http://schemas.openxmlformats.org/officeDocument/2006/relationships/theme" Target="../theme/theme13.xml"/><Relationship Id="rId3" Type="http://schemas.openxmlformats.org/officeDocument/2006/relationships/slideLayout" Target="../slideLayouts/slideLayout142.xml"/><Relationship Id="rId7" Type="http://schemas.openxmlformats.org/officeDocument/2006/relationships/slideLayout" Target="../slideLayouts/slideLayout146.xml"/><Relationship Id="rId12" Type="http://schemas.openxmlformats.org/officeDocument/2006/relationships/slideLayout" Target="../slideLayouts/slideLayout151.xml"/><Relationship Id="rId2" Type="http://schemas.openxmlformats.org/officeDocument/2006/relationships/slideLayout" Target="../slideLayouts/slideLayout141.xml"/><Relationship Id="rId1" Type="http://schemas.openxmlformats.org/officeDocument/2006/relationships/slideLayout" Target="../slideLayouts/slideLayout140.xml"/><Relationship Id="rId6" Type="http://schemas.openxmlformats.org/officeDocument/2006/relationships/slideLayout" Target="../slideLayouts/slideLayout145.xml"/><Relationship Id="rId11" Type="http://schemas.openxmlformats.org/officeDocument/2006/relationships/slideLayout" Target="../slideLayouts/slideLayout150.xml"/><Relationship Id="rId5" Type="http://schemas.openxmlformats.org/officeDocument/2006/relationships/slideLayout" Target="../slideLayouts/slideLayout144.xml"/><Relationship Id="rId10" Type="http://schemas.openxmlformats.org/officeDocument/2006/relationships/slideLayout" Target="../slideLayouts/slideLayout149.xml"/><Relationship Id="rId4" Type="http://schemas.openxmlformats.org/officeDocument/2006/relationships/slideLayout" Target="../slideLayouts/slideLayout143.xml"/><Relationship Id="rId9" Type="http://schemas.openxmlformats.org/officeDocument/2006/relationships/slideLayout" Target="../slideLayouts/slideLayout148.xml"/></Relationships>
</file>

<file path=ppt/slideMasters/_rels/slideMaster1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59.xml"/><Relationship Id="rId3" Type="http://schemas.openxmlformats.org/officeDocument/2006/relationships/slideLayout" Target="../slideLayouts/slideLayout154.xml"/><Relationship Id="rId7" Type="http://schemas.openxmlformats.org/officeDocument/2006/relationships/slideLayout" Target="../slideLayouts/slideLayout158.xml"/><Relationship Id="rId12" Type="http://schemas.openxmlformats.org/officeDocument/2006/relationships/theme" Target="../theme/theme14.xml"/><Relationship Id="rId2" Type="http://schemas.openxmlformats.org/officeDocument/2006/relationships/slideLayout" Target="../slideLayouts/slideLayout153.xml"/><Relationship Id="rId1" Type="http://schemas.openxmlformats.org/officeDocument/2006/relationships/slideLayout" Target="../slideLayouts/slideLayout152.xml"/><Relationship Id="rId6" Type="http://schemas.openxmlformats.org/officeDocument/2006/relationships/slideLayout" Target="../slideLayouts/slideLayout157.xml"/><Relationship Id="rId11" Type="http://schemas.openxmlformats.org/officeDocument/2006/relationships/slideLayout" Target="../slideLayouts/slideLayout162.xml"/><Relationship Id="rId5" Type="http://schemas.openxmlformats.org/officeDocument/2006/relationships/slideLayout" Target="../slideLayouts/slideLayout156.xml"/><Relationship Id="rId10" Type="http://schemas.openxmlformats.org/officeDocument/2006/relationships/slideLayout" Target="../slideLayouts/slideLayout161.xml"/><Relationship Id="rId4" Type="http://schemas.openxmlformats.org/officeDocument/2006/relationships/slideLayout" Target="../slideLayouts/slideLayout155.xml"/><Relationship Id="rId9" Type="http://schemas.openxmlformats.org/officeDocument/2006/relationships/slideLayout" Target="../slideLayouts/slideLayout160.xml"/></Relationships>
</file>

<file path=ppt/slideMasters/_rels/slideMaster1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0.xml"/><Relationship Id="rId13" Type="http://schemas.openxmlformats.org/officeDocument/2006/relationships/slideLayout" Target="../slideLayouts/slideLayout175.xml"/><Relationship Id="rId3" Type="http://schemas.openxmlformats.org/officeDocument/2006/relationships/slideLayout" Target="../slideLayouts/slideLayout165.xml"/><Relationship Id="rId7" Type="http://schemas.openxmlformats.org/officeDocument/2006/relationships/slideLayout" Target="../slideLayouts/slideLayout169.xml"/><Relationship Id="rId12" Type="http://schemas.openxmlformats.org/officeDocument/2006/relationships/slideLayout" Target="../slideLayouts/slideLayout174.xml"/><Relationship Id="rId2" Type="http://schemas.openxmlformats.org/officeDocument/2006/relationships/slideLayout" Target="../slideLayouts/slideLayout164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63.xml"/><Relationship Id="rId6" Type="http://schemas.openxmlformats.org/officeDocument/2006/relationships/slideLayout" Target="../slideLayouts/slideLayout168.xml"/><Relationship Id="rId11" Type="http://schemas.openxmlformats.org/officeDocument/2006/relationships/slideLayout" Target="../slideLayouts/slideLayout173.xml"/><Relationship Id="rId5" Type="http://schemas.openxmlformats.org/officeDocument/2006/relationships/slideLayout" Target="../slideLayouts/slideLayout167.xml"/><Relationship Id="rId15" Type="http://schemas.openxmlformats.org/officeDocument/2006/relationships/theme" Target="../theme/theme15.xml"/><Relationship Id="rId10" Type="http://schemas.openxmlformats.org/officeDocument/2006/relationships/slideLayout" Target="../slideLayouts/slideLayout172.xml"/><Relationship Id="rId4" Type="http://schemas.openxmlformats.org/officeDocument/2006/relationships/slideLayout" Target="../slideLayouts/slideLayout166.xml"/><Relationship Id="rId9" Type="http://schemas.openxmlformats.org/officeDocument/2006/relationships/slideLayout" Target="../slideLayouts/slideLayout171.xml"/><Relationship Id="rId14" Type="http://schemas.openxmlformats.org/officeDocument/2006/relationships/slideLayout" Target="../slideLayouts/slideLayout176.xml"/></Relationships>
</file>

<file path=ppt/slideMasters/_rels/slideMaster1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4.xml"/><Relationship Id="rId3" Type="http://schemas.openxmlformats.org/officeDocument/2006/relationships/slideLayout" Target="../slideLayouts/slideLayout179.xml"/><Relationship Id="rId7" Type="http://schemas.openxmlformats.org/officeDocument/2006/relationships/slideLayout" Target="../slideLayouts/slideLayout183.xml"/><Relationship Id="rId12" Type="http://schemas.openxmlformats.org/officeDocument/2006/relationships/theme" Target="../theme/theme16.xml"/><Relationship Id="rId2" Type="http://schemas.openxmlformats.org/officeDocument/2006/relationships/slideLayout" Target="../slideLayouts/slideLayout178.xml"/><Relationship Id="rId1" Type="http://schemas.openxmlformats.org/officeDocument/2006/relationships/slideLayout" Target="../slideLayouts/slideLayout177.xml"/><Relationship Id="rId6" Type="http://schemas.openxmlformats.org/officeDocument/2006/relationships/slideLayout" Target="../slideLayouts/slideLayout182.xml"/><Relationship Id="rId11" Type="http://schemas.openxmlformats.org/officeDocument/2006/relationships/slideLayout" Target="../slideLayouts/slideLayout187.xml"/><Relationship Id="rId5" Type="http://schemas.openxmlformats.org/officeDocument/2006/relationships/slideLayout" Target="../slideLayouts/slideLayout181.xml"/><Relationship Id="rId10" Type="http://schemas.openxmlformats.org/officeDocument/2006/relationships/slideLayout" Target="../slideLayouts/slideLayout186.xml"/><Relationship Id="rId4" Type="http://schemas.openxmlformats.org/officeDocument/2006/relationships/slideLayout" Target="../slideLayouts/slideLayout180.xml"/><Relationship Id="rId9" Type="http://schemas.openxmlformats.org/officeDocument/2006/relationships/slideLayout" Target="../slideLayouts/slideLayout18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theme" Target="../theme/theme2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3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slideLayout" Target="../slideLayouts/slideLayout42.xml"/><Relationship Id="rId11" Type="http://schemas.openxmlformats.org/officeDocument/2006/relationships/slideLayout" Target="../slideLayouts/slideLayout47.xml"/><Relationship Id="rId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46.xml"/><Relationship Id="rId4" Type="http://schemas.openxmlformats.org/officeDocument/2006/relationships/slideLayout" Target="../slideLayouts/slideLayout40.xml"/><Relationship Id="rId9" Type="http://schemas.openxmlformats.org/officeDocument/2006/relationships/slideLayout" Target="../slideLayouts/slideLayout45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6.xml"/><Relationship Id="rId3" Type="http://schemas.openxmlformats.org/officeDocument/2006/relationships/slideLayout" Target="../slideLayouts/slideLayout61.xml"/><Relationship Id="rId7" Type="http://schemas.openxmlformats.org/officeDocument/2006/relationships/slideLayout" Target="../slideLayouts/slideLayout65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0.xml"/><Relationship Id="rId1" Type="http://schemas.openxmlformats.org/officeDocument/2006/relationships/slideLayout" Target="../slideLayouts/slideLayout59.xml"/><Relationship Id="rId6" Type="http://schemas.openxmlformats.org/officeDocument/2006/relationships/slideLayout" Target="../slideLayouts/slideLayout64.xml"/><Relationship Id="rId11" Type="http://schemas.openxmlformats.org/officeDocument/2006/relationships/slideLayout" Target="../slideLayouts/slideLayout69.xml"/><Relationship Id="rId5" Type="http://schemas.openxmlformats.org/officeDocument/2006/relationships/slideLayout" Target="../slideLayouts/slideLayout63.xml"/><Relationship Id="rId10" Type="http://schemas.openxmlformats.org/officeDocument/2006/relationships/slideLayout" Target="../slideLayouts/slideLayout68.xml"/><Relationship Id="rId4" Type="http://schemas.openxmlformats.org/officeDocument/2006/relationships/slideLayout" Target="../slideLayouts/slideLayout62.xml"/><Relationship Id="rId9" Type="http://schemas.openxmlformats.org/officeDocument/2006/relationships/slideLayout" Target="../slideLayouts/slideLayout67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7.xml"/><Relationship Id="rId3" Type="http://schemas.openxmlformats.org/officeDocument/2006/relationships/slideLayout" Target="../slideLayouts/slideLayout72.xml"/><Relationship Id="rId7" Type="http://schemas.openxmlformats.org/officeDocument/2006/relationships/slideLayout" Target="../slideLayouts/slideLayout76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1.xml"/><Relationship Id="rId1" Type="http://schemas.openxmlformats.org/officeDocument/2006/relationships/slideLayout" Target="../slideLayouts/slideLayout70.xml"/><Relationship Id="rId6" Type="http://schemas.openxmlformats.org/officeDocument/2006/relationships/slideLayout" Target="../slideLayouts/slideLayout75.xml"/><Relationship Id="rId11" Type="http://schemas.openxmlformats.org/officeDocument/2006/relationships/slideLayout" Target="../slideLayouts/slideLayout80.xml"/><Relationship Id="rId5" Type="http://schemas.openxmlformats.org/officeDocument/2006/relationships/slideLayout" Target="../slideLayouts/slideLayout74.xml"/><Relationship Id="rId10" Type="http://schemas.openxmlformats.org/officeDocument/2006/relationships/slideLayout" Target="../slideLayouts/slideLayout79.xml"/><Relationship Id="rId4" Type="http://schemas.openxmlformats.org/officeDocument/2006/relationships/slideLayout" Target="../slideLayouts/slideLayout73.xml"/><Relationship Id="rId9" Type="http://schemas.openxmlformats.org/officeDocument/2006/relationships/slideLayout" Target="../slideLayouts/slideLayout78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8.xml"/><Relationship Id="rId3" Type="http://schemas.openxmlformats.org/officeDocument/2006/relationships/slideLayout" Target="../slideLayouts/slideLayout83.xml"/><Relationship Id="rId7" Type="http://schemas.openxmlformats.org/officeDocument/2006/relationships/slideLayout" Target="../slideLayouts/slideLayout87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2.xml"/><Relationship Id="rId1" Type="http://schemas.openxmlformats.org/officeDocument/2006/relationships/slideLayout" Target="../slideLayouts/slideLayout81.xml"/><Relationship Id="rId6" Type="http://schemas.openxmlformats.org/officeDocument/2006/relationships/slideLayout" Target="../slideLayouts/slideLayout86.xml"/><Relationship Id="rId11" Type="http://schemas.openxmlformats.org/officeDocument/2006/relationships/slideLayout" Target="../slideLayouts/slideLayout91.xml"/><Relationship Id="rId5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90.xml"/><Relationship Id="rId4" Type="http://schemas.openxmlformats.org/officeDocument/2006/relationships/slideLayout" Target="../slideLayouts/slideLayout84.xml"/><Relationship Id="rId9" Type="http://schemas.openxmlformats.org/officeDocument/2006/relationships/slideLayout" Target="../slideLayouts/slideLayout89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9.xml"/><Relationship Id="rId3" Type="http://schemas.openxmlformats.org/officeDocument/2006/relationships/slideLayout" Target="../slideLayouts/slideLayout94.xml"/><Relationship Id="rId7" Type="http://schemas.openxmlformats.org/officeDocument/2006/relationships/slideLayout" Target="../slideLayouts/slideLayout98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3.xml"/><Relationship Id="rId1" Type="http://schemas.openxmlformats.org/officeDocument/2006/relationships/slideLayout" Target="../slideLayouts/slideLayout92.xml"/><Relationship Id="rId6" Type="http://schemas.openxmlformats.org/officeDocument/2006/relationships/slideLayout" Target="../slideLayouts/slideLayout97.xml"/><Relationship Id="rId11" Type="http://schemas.openxmlformats.org/officeDocument/2006/relationships/slideLayout" Target="../slideLayouts/slideLayout102.xml"/><Relationship Id="rId5" Type="http://schemas.openxmlformats.org/officeDocument/2006/relationships/slideLayout" Target="../slideLayouts/slideLayout96.xml"/><Relationship Id="rId10" Type="http://schemas.openxmlformats.org/officeDocument/2006/relationships/slideLayout" Target="../slideLayouts/slideLayout101.xml"/><Relationship Id="rId4" Type="http://schemas.openxmlformats.org/officeDocument/2006/relationships/slideLayout" Target="../slideLayouts/slideLayout95.xml"/><Relationship Id="rId9" Type="http://schemas.openxmlformats.org/officeDocument/2006/relationships/slideLayout" Target="../slideLayouts/slideLayout10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DB27BB4-D46A-4374-B4F4-41608C1F17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97" r:id="rId1"/>
    <p:sldLayoutId id="2147491598" r:id="rId2"/>
    <p:sldLayoutId id="2147491599" r:id="rId3"/>
    <p:sldLayoutId id="2147491600" r:id="rId4"/>
    <p:sldLayoutId id="2147491601" r:id="rId5"/>
    <p:sldLayoutId id="2147491602" r:id="rId6"/>
    <p:sldLayoutId id="2147491603" r:id="rId7"/>
    <p:sldLayoutId id="2147491604" r:id="rId8"/>
    <p:sldLayoutId id="2147491605" r:id="rId9"/>
    <p:sldLayoutId id="2147491606" r:id="rId10"/>
    <p:sldLayoutId id="2147491607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921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A83256F4-1AF1-4898-9F49-D8AB74FE12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33" r:id="rId1"/>
    <p:sldLayoutId id="2147491634" r:id="rId2"/>
    <p:sldLayoutId id="2147491635" r:id="rId3"/>
    <p:sldLayoutId id="2147491636" r:id="rId4"/>
    <p:sldLayoutId id="2147491637" r:id="rId5"/>
    <p:sldLayoutId id="2147491638" r:id="rId6"/>
    <p:sldLayoutId id="2147491639" r:id="rId7"/>
    <p:sldLayoutId id="2147491640" r:id="rId8"/>
    <p:sldLayoutId id="2147491641" r:id="rId9"/>
    <p:sldLayoutId id="2147491642" r:id="rId10"/>
    <p:sldLayoutId id="2147491643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4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C6370CFA-C8EA-4CE9-B217-2B888807B6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87" r:id="rId1"/>
    <p:sldLayoutId id="2147491588" r:id="rId2"/>
    <p:sldLayoutId id="2147491589" r:id="rId3"/>
    <p:sldLayoutId id="2147491590" r:id="rId4"/>
    <p:sldLayoutId id="2147491591" r:id="rId5"/>
    <p:sldLayoutId id="2147491592" r:id="rId6"/>
    <p:sldLayoutId id="2147491593" r:id="rId7"/>
    <p:sldLayoutId id="2147491594" r:id="rId8"/>
    <p:sldLayoutId id="2147491595" r:id="rId9"/>
    <p:sldLayoutId id="2147491644" r:id="rId10"/>
    <p:sldLayoutId id="214749159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first level</a:t>
            </a:r>
          </a:p>
          <a:p>
            <a:pPr lvl="1"/>
            <a:r>
              <a:rPr lang="fr-FR" smtClean="0"/>
              <a:t> second level</a:t>
            </a:r>
          </a:p>
          <a:p>
            <a:pPr lvl="2"/>
            <a:r>
              <a:rPr lang="fr-FR" smtClean="0"/>
              <a:t> third level</a:t>
            </a:r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A3FFD64-B555-4607-8194-F5EC2A30190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2451100" y="6553200"/>
            <a:ext cx="448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sz="1000" dirty="0">
                <a:solidFill>
                  <a:srgbClr val="333399"/>
                </a:solidFill>
                <a:latin typeface="Arial" charset="0"/>
              </a:rPr>
              <a:t>   User Group Meeting June 18 2008</a:t>
            </a: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/>
        </p:nvPicPr>
        <p:blipFill>
          <a:blip r:embed="rId17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6350234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63" r:id="rId1"/>
    <p:sldLayoutId id="2147491764" r:id="rId2"/>
    <p:sldLayoutId id="2147491765" r:id="rId3"/>
    <p:sldLayoutId id="2147491766" r:id="rId4"/>
    <p:sldLayoutId id="2147491767" r:id="rId5"/>
    <p:sldLayoutId id="2147491768" r:id="rId6"/>
    <p:sldLayoutId id="2147491769" r:id="rId7"/>
    <p:sldLayoutId id="2147491770" r:id="rId8"/>
    <p:sldLayoutId id="2147491815" r:id="rId9"/>
    <p:sldLayoutId id="2147491771" r:id="rId10"/>
    <p:sldLayoutId id="2147491772" r:id="rId11"/>
    <p:sldLayoutId id="2147491773" r:id="rId12"/>
    <p:sldLayoutId id="2147491774" r:id="rId13"/>
    <p:sldLayoutId id="2147491775" r:id="rId14"/>
    <p:sldLayoutId id="2147491776" r:id="rId15"/>
  </p:sldLayoutIdLst>
  <p:transition/>
  <p:timing>
    <p:tnLst>
      <p:par>
        <p:cTn id="1" dur="indefinite" restart="never" nodeType="tmRoot"/>
      </p:par>
    </p:tnLst>
  </p:timing>
  <p:hf sldNum="0"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283DFD-0EC2-49DC-BAFA-92DCC80FAC3F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FC31667-3439-40F4-B63B-8563038C089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91961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14" r:id="rId1"/>
    <p:sldLayoutId id="2147491803" r:id="rId2"/>
    <p:sldLayoutId id="2147491804" r:id="rId3"/>
    <p:sldLayoutId id="2147491805" r:id="rId4"/>
    <p:sldLayoutId id="2147491806" r:id="rId5"/>
    <p:sldLayoutId id="2147491807" r:id="rId6"/>
    <p:sldLayoutId id="2147491808" r:id="rId7"/>
    <p:sldLayoutId id="2147491809" r:id="rId8"/>
    <p:sldLayoutId id="2147491810" r:id="rId9"/>
    <p:sldLayoutId id="2147491811" r:id="rId10"/>
    <p:sldLayoutId id="2147491812" r:id="rId11"/>
    <p:sldLayoutId id="2147491813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2E9FBC-74BC-428A-B6F8-60D5F39FE8A4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 smtClean="0"/>
              <a:t>V.I.Mokeev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6856FB-A44E-49A0-8E30-9AB7791BDDA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8967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91" r:id="rId1"/>
    <p:sldLayoutId id="2147491792" r:id="rId2"/>
    <p:sldLayoutId id="2147491793" r:id="rId3"/>
    <p:sldLayoutId id="2147491794" r:id="rId4"/>
    <p:sldLayoutId id="2147491795" r:id="rId5"/>
    <p:sldLayoutId id="2147491796" r:id="rId6"/>
    <p:sldLayoutId id="2147491797" r:id="rId7"/>
    <p:sldLayoutId id="2147491798" r:id="rId8"/>
    <p:sldLayoutId id="2147491799" r:id="rId9"/>
    <p:sldLayoutId id="2147491800" r:id="rId10"/>
    <p:sldLayoutId id="214749180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first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1"/>
            <a:r>
              <a:rPr lang="fr-FR" dirty="0" smtClean="0"/>
              <a:t> 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 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A3FFD64-B555-4607-8194-F5EC2A301902}" type="slidenum">
              <a:rPr lang="fr-FR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fr-FR">
              <a:solidFill>
                <a:srgbClr val="000000"/>
              </a:solidFill>
            </a:endParaRPr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2451100" y="6553200"/>
            <a:ext cx="448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rgbClr val="333399"/>
                </a:solidFill>
                <a:latin typeface="Arial" charset="0"/>
              </a:rPr>
              <a:t>V.I.Mokeev</a:t>
            </a:r>
            <a:r>
              <a:rPr lang="en-US" sz="1000" dirty="0">
                <a:solidFill>
                  <a:srgbClr val="333399"/>
                </a:solidFill>
                <a:latin typeface="Arial" charset="0"/>
              </a:rPr>
              <a:t>   User Group Meeting June 18 2008</a:t>
            </a: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1766088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17" r:id="rId1"/>
    <p:sldLayoutId id="2147491818" r:id="rId2"/>
    <p:sldLayoutId id="2147491819" r:id="rId3"/>
    <p:sldLayoutId id="2147491820" r:id="rId4"/>
    <p:sldLayoutId id="2147491821" r:id="rId5"/>
    <p:sldLayoutId id="2147491822" r:id="rId6"/>
    <p:sldLayoutId id="2147491823" r:id="rId7"/>
    <p:sldLayoutId id="2147491824" r:id="rId8"/>
    <p:sldLayoutId id="2147491825" r:id="rId9"/>
    <p:sldLayoutId id="2147491826" r:id="rId10"/>
    <p:sldLayoutId id="2147491827" r:id="rId11"/>
    <p:sldLayoutId id="2147491828" r:id="rId12"/>
    <p:sldLayoutId id="2147491829" r:id="rId13"/>
    <p:sldLayoutId id="2147491830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4819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srgbClr val="000000"/>
              </a:solidFill>
            </a:endParaRPr>
          </a:p>
        </p:txBody>
      </p:sp>
      <p:sp>
        <p:nvSpPr>
          <p:cNvPr id="64819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4819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EDB27BB4-D46A-4374-B4F4-41608C1F17FF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42407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832" r:id="rId1"/>
    <p:sldLayoutId id="2147491833" r:id="rId2"/>
    <p:sldLayoutId id="2147491834" r:id="rId3"/>
    <p:sldLayoutId id="2147491835" r:id="rId4"/>
    <p:sldLayoutId id="2147491836" r:id="rId5"/>
    <p:sldLayoutId id="2147491837" r:id="rId6"/>
    <p:sldLayoutId id="2147491838" r:id="rId7"/>
    <p:sldLayoutId id="2147491839" r:id="rId8"/>
    <p:sldLayoutId id="2147491840" r:id="rId9"/>
    <p:sldLayoutId id="2147491841" r:id="rId10"/>
    <p:sldLayoutId id="214749184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447800"/>
            <a:ext cx="8382000" cy="4724400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dirty="0" smtClean="0"/>
              <a:t>first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1"/>
            <a:r>
              <a:rPr lang="fr-FR" dirty="0" smtClean="0"/>
              <a:t> second </a:t>
            </a:r>
            <a:r>
              <a:rPr lang="fr-FR" dirty="0" err="1" smtClean="0"/>
              <a:t>level</a:t>
            </a:r>
            <a:endParaRPr lang="fr-FR" dirty="0" smtClean="0"/>
          </a:p>
          <a:p>
            <a:pPr lvl="2"/>
            <a:r>
              <a:rPr lang="fr-FR" dirty="0" smtClean="0"/>
              <a:t> </a:t>
            </a:r>
            <a:r>
              <a:rPr lang="fr-FR" dirty="0" err="1" smtClean="0"/>
              <a:t>third</a:t>
            </a:r>
            <a:r>
              <a:rPr lang="fr-FR" dirty="0" smtClean="0"/>
              <a:t> </a:t>
            </a:r>
            <a:r>
              <a:rPr lang="fr-FR" dirty="0" err="1" smtClean="0"/>
              <a:t>level</a:t>
            </a:r>
            <a:endParaRPr lang="fr-FR" dirty="0" smtClean="0"/>
          </a:p>
        </p:txBody>
      </p:sp>
      <p:sp>
        <p:nvSpPr>
          <p:cNvPr id="814083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239000" y="6553200"/>
            <a:ext cx="1905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  <a:cs typeface="+mn-cs"/>
              </a:defRPr>
            </a:lvl1pPr>
          </a:lstStyle>
          <a:p>
            <a:pPr>
              <a:defRPr/>
            </a:pPr>
            <a:fld id="{9A3FFD64-B555-4607-8194-F5EC2A301902}" type="slidenum">
              <a:rPr lang="fr-FR"/>
              <a:pPr>
                <a:defRPr/>
              </a:pPr>
              <a:t>‹#›</a:t>
            </a:fld>
            <a:endParaRPr lang="fr-FR"/>
          </a:p>
        </p:txBody>
      </p:sp>
      <p:sp>
        <p:nvSpPr>
          <p:cNvPr id="814085" name="Line 5"/>
          <p:cNvSpPr>
            <a:spLocks noChangeShapeType="1"/>
          </p:cNvSpPr>
          <p:nvPr/>
        </p:nvSpPr>
        <p:spPr bwMode="auto">
          <a:xfrm>
            <a:off x="2133600" y="6553200"/>
            <a:ext cx="70104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814086" name="Text Box 6"/>
          <p:cNvSpPr txBox="1">
            <a:spLocks noChangeArrowheads="1"/>
          </p:cNvSpPr>
          <p:nvPr/>
        </p:nvSpPr>
        <p:spPr bwMode="auto">
          <a:xfrm>
            <a:off x="2451100" y="6553200"/>
            <a:ext cx="44831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defRPr/>
            </a:pPr>
            <a:r>
              <a:rPr lang="en-US" sz="1000" dirty="0" err="1">
                <a:solidFill>
                  <a:srgbClr val="333399"/>
                </a:solidFill>
                <a:latin typeface="Arial" charset="0"/>
                <a:cs typeface="+mn-cs"/>
              </a:rPr>
              <a:t>V.I.Mokeev</a:t>
            </a:r>
            <a:r>
              <a:rPr lang="en-US" sz="1000" dirty="0">
                <a:solidFill>
                  <a:srgbClr val="333399"/>
                </a:solidFill>
                <a:latin typeface="Arial" charset="0"/>
                <a:cs typeface="+mn-cs"/>
              </a:rPr>
              <a:t>   User Group Meeting June 18 2008</a:t>
            </a:r>
          </a:p>
        </p:txBody>
      </p:sp>
      <p:sp>
        <p:nvSpPr>
          <p:cNvPr id="814087" name="Line 7"/>
          <p:cNvSpPr>
            <a:spLocks noChangeShapeType="1"/>
          </p:cNvSpPr>
          <p:nvPr/>
        </p:nvSpPr>
        <p:spPr bwMode="auto">
          <a:xfrm>
            <a:off x="0" y="6553200"/>
            <a:ext cx="609600" cy="0"/>
          </a:xfrm>
          <a:prstGeom prst="line">
            <a:avLst/>
          </a:prstGeom>
          <a:noFill/>
          <a:ln w="9525">
            <a:solidFill>
              <a:srgbClr val="333399"/>
            </a:solidFill>
            <a:round/>
            <a:headEnd/>
            <a:tailEnd/>
          </a:ln>
          <a:effectLst/>
        </p:spPr>
        <p:txBody>
          <a:bodyPr/>
          <a:lstStyle/>
          <a:p>
            <a:pPr algn="ctr" eaLnBrk="0" hangingPunct="0">
              <a:defRPr/>
            </a:pPr>
            <a:endParaRPr lang="en-US">
              <a:latin typeface="Arial" charset="0"/>
              <a:cs typeface="+mn-cs"/>
            </a:endParaRPr>
          </a:p>
        </p:txBody>
      </p:sp>
      <p:sp>
        <p:nvSpPr>
          <p:cNvPr id="3079" name="Rectangle 8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pic>
        <p:nvPicPr>
          <p:cNvPr id="3080" name="Picture 4" descr="newlogo"/>
          <p:cNvPicPr>
            <a:picLocks noGrp="1"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685800" y="6324600"/>
            <a:ext cx="1490663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91543" r:id="rId1"/>
    <p:sldLayoutId id="2147491608" r:id="rId2"/>
    <p:sldLayoutId id="2147491544" r:id="rId3"/>
    <p:sldLayoutId id="2147491545" r:id="rId4"/>
    <p:sldLayoutId id="2147491546" r:id="rId5"/>
    <p:sldLayoutId id="2147491609" r:id="rId6"/>
    <p:sldLayoutId id="2147491777" r:id="rId7"/>
    <p:sldLayoutId id="2147491610" r:id="rId8"/>
    <p:sldLayoutId id="2147491548" r:id="rId9"/>
    <p:sldLayoutId id="2147491549" r:id="rId10"/>
    <p:sldLayoutId id="2147491550" r:id="rId11"/>
    <p:sldLayoutId id="2147491551" r:id="rId12"/>
    <p:sldLayoutId id="2147491552" r:id="rId13"/>
    <p:sldLayoutId id="2147491553" r:id="rId14"/>
  </p:sldLayoutIdLst>
  <p:transition/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D134FB-6D27-41D9-B947-2242BFB6182B}" type="datetimeFigureOut">
              <a:rPr lang="en-US" smtClean="0"/>
              <a:pPr/>
              <a:t>5/17/2016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36961EA-869E-447B-BCF3-4C9A1C5B08D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124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779" r:id="rId1"/>
    <p:sldLayoutId id="2147491780" r:id="rId2"/>
    <p:sldLayoutId id="2147491781" r:id="rId3"/>
    <p:sldLayoutId id="2147491782" r:id="rId4"/>
    <p:sldLayoutId id="2147491783" r:id="rId5"/>
    <p:sldLayoutId id="2147491784" r:id="rId6"/>
    <p:sldLayoutId id="2147491785" r:id="rId7"/>
    <p:sldLayoutId id="2147491786" r:id="rId8"/>
    <p:sldLayoutId id="2147491787" r:id="rId9"/>
    <p:sldLayoutId id="2147491788" r:id="rId10"/>
    <p:sldLayoutId id="214749178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9ADB8B-D638-4B4E-A757-6A2C8510A75A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199873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91676" r:id="rId1"/>
    <p:sldLayoutId id="2147491677" r:id="rId2"/>
    <p:sldLayoutId id="2147491678" r:id="rId3"/>
    <p:sldLayoutId id="2147491679" r:id="rId4"/>
    <p:sldLayoutId id="2147491680" r:id="rId5"/>
    <p:sldLayoutId id="2147491681" r:id="rId6"/>
    <p:sldLayoutId id="2147491682" r:id="rId7"/>
    <p:sldLayoutId id="2147491683" r:id="rId8"/>
    <p:sldLayoutId id="2147491684" r:id="rId9"/>
    <p:sldLayoutId id="2147491685" r:id="rId10"/>
    <p:sldLayoutId id="2147491686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099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7F6A4DA0-68E9-4EC1-9E5F-7DB42E01CC0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54" r:id="rId1"/>
    <p:sldLayoutId id="2147491555" r:id="rId2"/>
    <p:sldLayoutId id="2147491556" r:id="rId3"/>
    <p:sldLayoutId id="2147491557" r:id="rId4"/>
    <p:sldLayoutId id="2147491558" r:id="rId5"/>
    <p:sldLayoutId id="2147491559" r:id="rId6"/>
    <p:sldLayoutId id="2147491560" r:id="rId7"/>
    <p:sldLayoutId id="2147491561" r:id="rId8"/>
    <p:sldLayoutId id="2147491562" r:id="rId9"/>
    <p:sldLayoutId id="2147491563" r:id="rId10"/>
    <p:sldLayoutId id="214749156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5123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EC9A04BE-4A9A-402C-94E4-B372C8565A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11" r:id="rId1"/>
    <p:sldLayoutId id="2147491612" r:id="rId2"/>
    <p:sldLayoutId id="2147491613" r:id="rId3"/>
    <p:sldLayoutId id="2147491614" r:id="rId4"/>
    <p:sldLayoutId id="2147491615" r:id="rId5"/>
    <p:sldLayoutId id="2147491616" r:id="rId6"/>
    <p:sldLayoutId id="2147491617" r:id="rId7"/>
    <p:sldLayoutId id="2147491618" r:id="rId8"/>
    <p:sldLayoutId id="2147491619" r:id="rId9"/>
    <p:sldLayoutId id="2147491620" r:id="rId10"/>
    <p:sldLayoutId id="2147491621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4461DD4E-77C7-46E7-8696-4AB34EDCC22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65" r:id="rId1"/>
    <p:sldLayoutId id="2147491566" r:id="rId2"/>
    <p:sldLayoutId id="2147491567" r:id="rId3"/>
    <p:sldLayoutId id="2147491568" r:id="rId4"/>
    <p:sldLayoutId id="2147491569" r:id="rId5"/>
    <p:sldLayoutId id="2147491570" r:id="rId6"/>
    <p:sldLayoutId id="2147491571" r:id="rId7"/>
    <p:sldLayoutId id="2147491572" r:id="rId8"/>
    <p:sldLayoutId id="2147491573" r:id="rId9"/>
    <p:sldLayoutId id="2147491574" r:id="rId10"/>
    <p:sldLayoutId id="2147491575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717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260C144A-8A64-498D-87AE-71651DFDE2D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576" r:id="rId1"/>
    <p:sldLayoutId id="2147491577" r:id="rId2"/>
    <p:sldLayoutId id="2147491578" r:id="rId3"/>
    <p:sldLayoutId id="2147491579" r:id="rId4"/>
    <p:sldLayoutId id="2147491580" r:id="rId5"/>
    <p:sldLayoutId id="2147491581" r:id="rId6"/>
    <p:sldLayoutId id="2147491582" r:id="rId7"/>
    <p:sldLayoutId id="2147491583" r:id="rId8"/>
    <p:sldLayoutId id="2147491584" r:id="rId9"/>
    <p:sldLayoutId id="2147491585" r:id="rId10"/>
    <p:sldLayoutId id="2147491586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8195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1685925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0" hangingPunct="0">
              <a:defRPr sz="1200">
                <a:solidFill>
                  <a:schemeClr val="tx1">
                    <a:tint val="75000"/>
                  </a:schemeClr>
                </a:solidFill>
                <a:latin typeface="Arial" charset="0"/>
                <a:cs typeface="+mn-cs"/>
              </a:defRPr>
            </a:lvl1pPr>
          </a:lstStyle>
          <a:p>
            <a:pPr>
              <a:defRPr/>
            </a:pPr>
            <a:fld id="{0CBC7F43-8954-484F-B7C8-373CCD6A286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91622" r:id="rId1"/>
    <p:sldLayoutId id="2147491623" r:id="rId2"/>
    <p:sldLayoutId id="2147491624" r:id="rId3"/>
    <p:sldLayoutId id="2147491625" r:id="rId4"/>
    <p:sldLayoutId id="2147491626" r:id="rId5"/>
    <p:sldLayoutId id="2147491627" r:id="rId6"/>
    <p:sldLayoutId id="2147491628" r:id="rId7"/>
    <p:sldLayoutId id="2147491629" r:id="rId8"/>
    <p:sldLayoutId id="2147491630" r:id="rId9"/>
    <p:sldLayoutId id="2147491631" r:id="rId10"/>
    <p:sldLayoutId id="2147491632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wmf"/><Relationship Id="rId4" Type="http://schemas.openxmlformats.org/officeDocument/2006/relationships/image" Target="../media/image10.w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image" Target="../media/image12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4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wmf"/><Relationship Id="rId2" Type="http://schemas.openxmlformats.org/officeDocument/2006/relationships/image" Target="../media/image18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0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df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3.jpeg"/><Relationship Id="rId4" Type="http://schemas.openxmlformats.org/officeDocument/2006/relationships/image" Target="../media/image22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notesSlide" Target="../notesSlides/notesSlide6.xml"/><Relationship Id="rId7" Type="http://schemas.openxmlformats.org/officeDocument/2006/relationships/oleObject" Target="../embeddings/oleObject2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8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Relationship Id="rId9" Type="http://schemas.openxmlformats.org/officeDocument/2006/relationships/image" Target="../media/image29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wmf"/><Relationship Id="rId2" Type="http://schemas.openxmlformats.org/officeDocument/2006/relationships/image" Target="../media/image30.wmf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33.wmf"/><Relationship Id="rId4" Type="http://schemas.openxmlformats.org/officeDocument/2006/relationships/image" Target="../media/image32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7" Type="http://schemas.openxmlformats.org/officeDocument/2006/relationships/image" Target="../media/image3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3.v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36.emf"/><Relationship Id="rId4" Type="http://schemas.openxmlformats.org/officeDocument/2006/relationships/image" Target="../media/image34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wmf"/><Relationship Id="rId2" Type="http://schemas.openxmlformats.org/officeDocument/2006/relationships/image" Target="../media/image37.wmf"/><Relationship Id="rId1" Type="http://schemas.openxmlformats.org/officeDocument/2006/relationships/slideLayout" Target="../slideLayouts/slideLayout178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0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2.w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slideLayout" Target="../slideLayouts/slideLayout13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5.wmf"/><Relationship Id="rId4" Type="http://schemas.openxmlformats.org/officeDocument/2006/relationships/oleObject" Target="../embeddings/oleObject1.bin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440714"/>
          </a:xfrm>
          <a:prstGeom prst="rect">
            <a:avLst/>
          </a:prstGeom>
          <a:solidFill>
            <a:schemeClr val="bg1">
              <a:alpha val="55000"/>
            </a:schemeClr>
          </a:solidFill>
        </p:spPr>
      </p:pic>
      <p:sp>
        <p:nvSpPr>
          <p:cNvPr id="9" name="Text Box 23"/>
          <p:cNvSpPr txBox="1">
            <a:spLocks noChangeArrowheads="1"/>
          </p:cNvSpPr>
          <p:nvPr/>
        </p:nvSpPr>
        <p:spPr bwMode="auto">
          <a:xfrm>
            <a:off x="32108" y="-46407"/>
            <a:ext cx="9111892" cy="400110"/>
          </a:xfrm>
          <a:prstGeom prst="rect">
            <a:avLst/>
          </a:prstGeom>
          <a:solidFill>
            <a:schemeClr val="bg2">
              <a:lumMod val="75000"/>
              <a:alpha val="63921"/>
            </a:schemeClr>
          </a:solidFill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000" b="1" dirty="0">
                <a:solidFill>
                  <a:srgbClr val="FFFF00"/>
                </a:solidFill>
              </a:rPr>
              <a:t>Resonant </a:t>
            </a:r>
            <a:r>
              <a:rPr lang="en-US" sz="2000" b="1" dirty="0" smtClean="0">
                <a:solidFill>
                  <a:srgbClr val="FFFF00"/>
                </a:solidFill>
              </a:rPr>
              <a:t>Contributions </a:t>
            </a:r>
            <a:r>
              <a:rPr lang="en-US" sz="2000" b="1" dirty="0">
                <a:solidFill>
                  <a:srgbClr val="FFFF00"/>
                </a:solidFill>
              </a:rPr>
              <a:t>to DIS/SIDIS from </a:t>
            </a:r>
            <a:r>
              <a:rPr lang="en-US" sz="2000" b="1" dirty="0" err="1">
                <a:solidFill>
                  <a:srgbClr val="FFFF00"/>
                </a:solidFill>
                <a:latin typeface="Symbol" panose="05050102010706020507" pitchFamily="18" charset="2"/>
              </a:rPr>
              <a:t>g</a:t>
            </a:r>
            <a:r>
              <a:rPr lang="en-US" sz="2000" b="1" baseline="-25000" dirty="0" err="1">
                <a:solidFill>
                  <a:srgbClr val="FFFF00"/>
                </a:solidFill>
              </a:rPr>
              <a:t>v</a:t>
            </a:r>
            <a:r>
              <a:rPr lang="en-US" sz="2000" b="1" dirty="0" err="1">
                <a:solidFill>
                  <a:srgbClr val="FFFF00"/>
                </a:solidFill>
              </a:rPr>
              <a:t>NN</a:t>
            </a:r>
            <a:r>
              <a:rPr lang="en-US" sz="2000" b="1" dirty="0">
                <a:solidFill>
                  <a:srgbClr val="FFFF00"/>
                </a:solidFill>
              </a:rPr>
              <a:t>* </a:t>
            </a:r>
            <a:r>
              <a:rPr lang="en-US" sz="2000" b="1" dirty="0" smtClean="0">
                <a:solidFill>
                  <a:srgbClr val="FFFF00"/>
                </a:solidFill>
              </a:rPr>
              <a:t>Electrocouplings</a:t>
            </a: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788988" y="5461000"/>
            <a:ext cx="65087" cy="63500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3" name="TextBox 72"/>
          <p:cNvSpPr txBox="1"/>
          <p:nvPr/>
        </p:nvSpPr>
        <p:spPr>
          <a:xfrm>
            <a:off x="-101679" y="5698342"/>
            <a:ext cx="9144000" cy="400110"/>
          </a:xfrm>
          <a:prstGeom prst="rect">
            <a:avLst/>
          </a:prstGeom>
          <a:solidFill>
            <a:schemeClr val="bg2">
              <a:lumMod val="50000"/>
              <a:alpha val="39000"/>
            </a:schemeClr>
          </a:solidFill>
        </p:spPr>
        <p:txBody>
          <a:bodyPr wrap="square">
            <a:spAutoFit/>
          </a:bodyPr>
          <a:lstStyle/>
          <a:p>
            <a:pPr algn="ctr" eaLnBrk="0" hangingPunct="0">
              <a:defRPr/>
            </a:pPr>
            <a:endParaRPr lang="en-US" sz="2000" b="1" dirty="0">
              <a:solidFill>
                <a:srgbClr val="FFFF00"/>
              </a:solidFill>
            </a:endParaRPr>
          </a:p>
        </p:txBody>
      </p:sp>
      <p:sp>
        <p:nvSpPr>
          <p:cNvPr id="74" name="Text Box 5"/>
          <p:cNvSpPr txBox="1">
            <a:spLocks noChangeArrowheads="1"/>
          </p:cNvSpPr>
          <p:nvPr/>
        </p:nvSpPr>
        <p:spPr bwMode="auto">
          <a:xfrm>
            <a:off x="2922505" y="969257"/>
            <a:ext cx="3383317" cy="830997"/>
          </a:xfrm>
          <a:prstGeom prst="rect">
            <a:avLst/>
          </a:prstGeom>
          <a:solidFill>
            <a:schemeClr val="bg1">
              <a:alpha val="44000"/>
            </a:schemeClr>
          </a:solidFill>
          <a:ln w="9525" algn="ctr">
            <a:solidFill>
              <a:srgbClr val="7D7D8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b="1" dirty="0">
                <a:solidFill>
                  <a:srgbClr val="FFFF00"/>
                </a:solidFill>
              </a:rPr>
              <a:t>V.I. </a:t>
            </a:r>
            <a:r>
              <a:rPr lang="en-US" sz="2400" b="1" dirty="0" err="1" smtClean="0">
                <a:solidFill>
                  <a:srgbClr val="FFFF00"/>
                </a:solidFill>
              </a:rPr>
              <a:t>Mokeev</a:t>
            </a:r>
            <a:r>
              <a:rPr lang="en-US" sz="2400" b="1" dirty="0" smtClean="0">
                <a:solidFill>
                  <a:srgbClr val="FFFF00"/>
                </a:solidFill>
              </a:rPr>
              <a:t>,</a:t>
            </a:r>
          </a:p>
          <a:p>
            <a:pPr algn="ctr" eaLnBrk="0" hangingPunct="0"/>
            <a:r>
              <a:rPr lang="en-US" sz="2400" b="1" dirty="0" smtClean="0">
                <a:solidFill>
                  <a:srgbClr val="FFFF00"/>
                </a:solidFill>
              </a:rPr>
              <a:t>Jefferson Laboratory </a:t>
            </a:r>
            <a:endParaRPr lang="en-US" sz="2400" b="1" dirty="0">
              <a:solidFill>
                <a:srgbClr val="FFFF00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12330" y="4780468"/>
            <a:ext cx="8130752" cy="400110"/>
          </a:xfrm>
          <a:prstGeom prst="rect">
            <a:avLst/>
          </a:prstGeom>
          <a:solidFill>
            <a:schemeClr val="bg1">
              <a:alpha val="55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FFFF00"/>
                </a:solidFill>
              </a:rPr>
              <a:t>Precision Radiative Corrections for Next Generation Experiments</a:t>
            </a:r>
          </a:p>
        </p:txBody>
      </p:sp>
    </p:spTree>
    <p:extLst>
      <p:ext uri="{BB962C8B-B14F-4D97-AF65-F5344CB8AC3E}">
        <p14:creationId xmlns:p14="http://schemas.microsoft.com/office/powerpoint/2010/main" val="89753750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Title 1"/>
          <p:cNvSpPr>
            <a:spLocks noGrp="1"/>
          </p:cNvSpPr>
          <p:nvPr>
            <p:ph type="title"/>
          </p:nvPr>
        </p:nvSpPr>
        <p:spPr>
          <a:xfrm>
            <a:off x="155572" y="-301625"/>
            <a:ext cx="9144000" cy="1143000"/>
          </a:xfrm>
        </p:spPr>
        <p:txBody>
          <a:bodyPr/>
          <a:lstStyle/>
          <a:p>
            <a:r>
              <a:rPr lang="en-US" sz="2000" dirty="0" err="1" smtClean="0">
                <a:latin typeface="Symbol" panose="05050102010706020507" pitchFamily="18" charset="2"/>
              </a:rPr>
              <a:t>g</a:t>
            </a:r>
            <a:r>
              <a:rPr lang="en-US" sz="2000" baseline="-25000" dirty="0" err="1" smtClean="0"/>
              <a:t>v</a:t>
            </a:r>
            <a:r>
              <a:rPr lang="en-US" sz="2000" dirty="0" err="1"/>
              <a:t>p</a:t>
            </a:r>
            <a:r>
              <a:rPr lang="en-US" sz="2000" dirty="0" err="1" smtClean="0"/>
              <a:t>N</a:t>
            </a:r>
            <a:r>
              <a:rPr lang="en-US" sz="2000" dirty="0" smtClean="0"/>
              <a:t>* Electrocouplings from N</a:t>
            </a:r>
            <a:r>
              <a:rPr lang="en-US" sz="2000" dirty="0" smtClean="0">
                <a:latin typeface="Symbol" panose="05050102010706020507" pitchFamily="18" charset="2"/>
              </a:rPr>
              <a:t>p</a:t>
            </a:r>
            <a:r>
              <a:rPr lang="en-US" sz="2000" dirty="0" smtClean="0"/>
              <a:t>, </a:t>
            </a:r>
            <a:r>
              <a:rPr lang="en-US" sz="2000" dirty="0" err="1" smtClean="0">
                <a:latin typeface="Symbol" panose="05050102010706020507" pitchFamily="18" charset="2"/>
              </a:rPr>
              <a:t>p</a:t>
            </a:r>
            <a:r>
              <a:rPr lang="en-US" sz="2000" baseline="30000" dirty="0" err="1" smtClean="0"/>
              <a:t>+</a:t>
            </a:r>
            <a:r>
              <a:rPr lang="en-US" sz="2000" dirty="0" err="1" smtClean="0">
                <a:latin typeface="Symbol" panose="05050102010706020507" pitchFamily="18" charset="2"/>
              </a:rPr>
              <a:t>p</a:t>
            </a:r>
            <a:r>
              <a:rPr lang="en-US" sz="2000" baseline="30000" dirty="0" err="1" smtClean="0"/>
              <a:t>-</a:t>
            </a:r>
            <a:r>
              <a:rPr lang="en-US" sz="2000" dirty="0" err="1" smtClean="0"/>
              <a:t>p</a:t>
            </a:r>
            <a:r>
              <a:rPr lang="en-US" sz="2000" dirty="0" smtClean="0"/>
              <a:t>, and </a:t>
            </a:r>
            <a:r>
              <a:rPr lang="en-US" sz="2000" dirty="0" err="1" smtClean="0">
                <a:latin typeface="Symbol" panose="05050102010706020507" pitchFamily="18" charset="2"/>
              </a:rPr>
              <a:t>h</a:t>
            </a:r>
            <a:r>
              <a:rPr lang="en-US" sz="2000" dirty="0" err="1" smtClean="0"/>
              <a:t>p</a:t>
            </a:r>
            <a:r>
              <a:rPr lang="en-US" sz="2000" dirty="0" smtClean="0"/>
              <a:t> </a:t>
            </a:r>
            <a:r>
              <a:rPr lang="en-US" sz="2000" dirty="0" err="1" smtClean="0"/>
              <a:t>Electroproduction</a:t>
            </a:r>
            <a:endParaRPr lang="en-US" sz="2000" dirty="0" smtClean="0"/>
          </a:p>
        </p:txBody>
      </p:sp>
      <p:sp>
        <p:nvSpPr>
          <p:cNvPr id="75779" name="Line 7"/>
          <p:cNvSpPr>
            <a:spLocks noChangeShapeType="1"/>
          </p:cNvSpPr>
          <p:nvPr/>
        </p:nvSpPr>
        <p:spPr bwMode="auto">
          <a:xfrm>
            <a:off x="0" y="559558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32" name="TextBox 31"/>
          <p:cNvSpPr txBox="1"/>
          <p:nvPr/>
        </p:nvSpPr>
        <p:spPr>
          <a:xfrm>
            <a:off x="3719450" y="4062671"/>
            <a:ext cx="5424550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4300" lvl="1" eaLnBrk="0" hangingPunct="0">
              <a:tabLst>
                <a:tab pos="396875" algn="l"/>
              </a:tabLst>
            </a:pPr>
            <a:r>
              <a:rPr lang="en-US" sz="1600" b="1" dirty="0" smtClean="0"/>
              <a:t>Consistent values of resonance electrocouplings</a:t>
            </a:r>
            <a:r>
              <a:rPr lang="en-US" sz="1600" b="1" dirty="0"/>
              <a:t> </a:t>
            </a:r>
            <a:r>
              <a:rPr lang="en-US" sz="1600" b="1" dirty="0" smtClean="0"/>
              <a:t>from analyses of N</a:t>
            </a:r>
            <a:r>
              <a:rPr lang="en-US" sz="1600" b="1" dirty="0" smtClean="0">
                <a:latin typeface="Symbol" pitchFamily="18" charset="2"/>
              </a:rPr>
              <a:t>p</a:t>
            </a:r>
            <a:r>
              <a:rPr lang="en-US" sz="1600" b="1" dirty="0"/>
              <a:t>/</a:t>
            </a:r>
            <a:r>
              <a:rPr lang="en-US" sz="1600" b="1" dirty="0" smtClean="0"/>
              <a:t> 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+</a:t>
            </a:r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baseline="30000" dirty="0" err="1" smtClean="0"/>
              <a:t>-</a:t>
            </a:r>
            <a:r>
              <a:rPr lang="en-US" sz="1600" b="1" dirty="0" err="1" smtClean="0"/>
              <a:t>p</a:t>
            </a:r>
            <a:r>
              <a:rPr lang="en-US" sz="1600" b="1" dirty="0" smtClean="0"/>
              <a:t> and </a:t>
            </a:r>
            <a:r>
              <a:rPr lang="en-US" sz="1600" b="1" dirty="0" err="1" smtClean="0"/>
              <a:t>N</a:t>
            </a:r>
            <a:r>
              <a:rPr lang="en-US" sz="1600" b="1" dirty="0" err="1" smtClean="0">
                <a:latin typeface="Symbol" panose="05050102010706020507" pitchFamily="18" charset="2"/>
              </a:rPr>
              <a:t>p</a:t>
            </a:r>
            <a:r>
              <a:rPr lang="en-US" sz="1600" b="1" dirty="0" err="1" smtClean="0"/>
              <a:t>/N</a:t>
            </a:r>
            <a:r>
              <a:rPr lang="en-US" sz="1600" b="1" dirty="0" err="1" smtClean="0">
                <a:latin typeface="Symbol" panose="05050102010706020507" pitchFamily="18" charset="2"/>
              </a:rPr>
              <a:t>h</a:t>
            </a:r>
            <a:r>
              <a:rPr lang="en-US" sz="1600" b="1" dirty="0" smtClean="0">
                <a:latin typeface="Symbol" panose="05050102010706020507" pitchFamily="18" charset="2"/>
              </a:rPr>
              <a:t> </a:t>
            </a:r>
            <a:r>
              <a:rPr lang="en-US" sz="1600" b="1" dirty="0" smtClean="0"/>
              <a:t>exclusive channels strongly support:</a:t>
            </a:r>
          </a:p>
          <a:p>
            <a:pPr marL="288925" lvl="1" indent="-174625" eaLnBrk="0" hangingPunct="0"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en-US" sz="1600" b="1" dirty="0" smtClean="0"/>
              <a:t>reliable </a:t>
            </a:r>
            <a:r>
              <a:rPr lang="en-US" sz="1600" b="1" dirty="0" err="1" smtClean="0"/>
              <a:t>electrocoupling</a:t>
            </a:r>
            <a:r>
              <a:rPr lang="en-US" sz="1600" b="1" dirty="0" smtClean="0"/>
              <a:t> extraction;</a:t>
            </a:r>
          </a:p>
          <a:p>
            <a:pPr marL="288925" lvl="1" indent="-174625" eaLnBrk="0" hangingPunct="0">
              <a:buFont typeface="Arial" panose="020B0604020202020204" pitchFamily="34" charset="0"/>
              <a:buChar char="•"/>
              <a:tabLst>
                <a:tab pos="288925" algn="l"/>
              </a:tabLst>
            </a:pPr>
            <a:r>
              <a:rPr lang="en-US" sz="1600" b="1" dirty="0" smtClean="0"/>
              <a:t>capabilities of the reaction models to obtain resonance electrocouplings in independent analyses of  these channels;</a:t>
            </a:r>
          </a:p>
          <a:p>
            <a:pPr marL="114300" lvl="1" eaLnBrk="0" hangingPunct="0">
              <a:tabLst>
                <a:tab pos="396875" algn="l"/>
              </a:tabLst>
            </a:pPr>
            <a:r>
              <a:rPr lang="en-US" sz="1600" b="1" dirty="0" smtClean="0"/>
              <a:t>First results on electrocouplings of the 3</a:t>
            </a:r>
            <a:r>
              <a:rPr lang="en-US" sz="1600" b="1" baseline="30000" dirty="0" smtClean="0"/>
              <a:t>rd</a:t>
            </a:r>
            <a:endParaRPr lang="en-US" sz="1600" b="1" dirty="0" smtClean="0"/>
          </a:p>
          <a:p>
            <a:pPr marL="114300" lvl="1" eaLnBrk="0" hangingPunct="0">
              <a:tabLst>
                <a:tab pos="396875" algn="l"/>
              </a:tabLst>
            </a:pPr>
            <a:r>
              <a:rPr lang="en-US" sz="1600" b="1" dirty="0" smtClean="0"/>
              <a:t>resonance region N* states have become available</a:t>
            </a:r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-50048" y="705934"/>
            <a:ext cx="2497914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/>
              <a:t>H</a:t>
            </a:r>
            <a:r>
              <a:rPr lang="en-US" sz="1200" b="1" dirty="0" smtClean="0"/>
              <a:t> </a:t>
            </a:r>
            <a:r>
              <a:rPr lang="en-US" sz="1200" b="1" dirty="0" err="1" smtClean="0"/>
              <a:t>Denizli</a:t>
            </a:r>
            <a:r>
              <a:rPr lang="en-US" sz="1200" b="1" dirty="0" smtClean="0"/>
              <a:t> </a:t>
            </a:r>
            <a:r>
              <a:rPr lang="en-US" sz="1200" b="1" dirty="0"/>
              <a:t>et al., Phys. Rev.  </a:t>
            </a:r>
            <a:r>
              <a:rPr lang="en-US" sz="1200" b="1" dirty="0" smtClean="0"/>
              <a:t>C76, 015204 </a:t>
            </a:r>
            <a:r>
              <a:rPr lang="en-US" sz="1200" b="1" dirty="0"/>
              <a:t>(</a:t>
            </a:r>
            <a:r>
              <a:rPr lang="en-US" sz="1200" b="1" dirty="0" smtClean="0"/>
              <a:t>2007).</a:t>
            </a:r>
          </a:p>
          <a:p>
            <a:r>
              <a:rPr lang="en-US" sz="1200" b="1" dirty="0" smtClean="0"/>
              <a:t>I.G. </a:t>
            </a:r>
            <a:r>
              <a:rPr lang="en-US" sz="1200" b="1" dirty="0" err="1" smtClean="0"/>
              <a:t>Aznauryan</a:t>
            </a:r>
            <a:r>
              <a:rPr lang="en-US" sz="1200" b="1" dirty="0" smtClean="0"/>
              <a:t> et al., Phys. Rev.  C80, 055203 (2009).</a:t>
            </a:r>
          </a:p>
          <a:p>
            <a:r>
              <a:rPr lang="en-US" sz="1200" b="1" dirty="0" smtClean="0"/>
              <a:t>V.I. </a:t>
            </a:r>
            <a:r>
              <a:rPr lang="en-US" sz="1200" b="1" dirty="0" err="1" smtClean="0"/>
              <a:t>Mokeev</a:t>
            </a:r>
            <a:r>
              <a:rPr lang="en-US" sz="1200" b="1" dirty="0" smtClean="0"/>
              <a:t> et al., Phys. Rev . C86, 035203 (2012).</a:t>
            </a:r>
          </a:p>
          <a:p>
            <a:r>
              <a:rPr lang="en-US" sz="1200" b="1" dirty="0" smtClean="0"/>
              <a:t>K. Park et al., Phys. Rev. C91, 052014 (2015).</a:t>
            </a:r>
          </a:p>
          <a:p>
            <a:r>
              <a:rPr lang="en-US" sz="1200" b="1" dirty="0"/>
              <a:t>V.I. </a:t>
            </a:r>
            <a:r>
              <a:rPr lang="en-US" sz="1200" b="1" dirty="0" err="1"/>
              <a:t>Mokeev</a:t>
            </a:r>
            <a:r>
              <a:rPr lang="en-US" sz="1200" b="1" dirty="0"/>
              <a:t> et al., Phys. Rev . </a:t>
            </a:r>
            <a:r>
              <a:rPr lang="en-US" sz="1200" b="1" dirty="0" smtClean="0"/>
              <a:t>C93, 054016 </a:t>
            </a:r>
            <a:r>
              <a:rPr lang="en-US" sz="1200" b="1" dirty="0"/>
              <a:t>(</a:t>
            </a:r>
            <a:r>
              <a:rPr lang="en-US" sz="1200" b="1" dirty="0" smtClean="0"/>
              <a:t>2016).</a:t>
            </a:r>
            <a:endParaRPr lang="en-US" sz="1200" b="1" dirty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endParaRPr lang="en-US" sz="1200" b="1" dirty="0" smtClean="0"/>
          </a:p>
          <a:p>
            <a:r>
              <a:rPr lang="en-US" sz="1400" b="1" dirty="0" smtClean="0"/>
              <a:t> </a:t>
            </a:r>
          </a:p>
          <a:p>
            <a:endParaRPr lang="en-US" sz="1600" b="1" dirty="0"/>
          </a:p>
        </p:txBody>
      </p:sp>
      <p:sp>
        <p:nvSpPr>
          <p:cNvPr id="7" name="Rectangle 6"/>
          <p:cNvSpPr/>
          <p:nvPr/>
        </p:nvSpPr>
        <p:spPr bwMode="auto">
          <a:xfrm>
            <a:off x="6728346" y="3753117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5104263" y="3935776"/>
            <a:ext cx="914400" cy="914400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9" name="Rectangle 8"/>
          <p:cNvSpPr/>
          <p:nvPr/>
        </p:nvSpPr>
        <p:spPr bwMode="auto">
          <a:xfrm>
            <a:off x="7185546" y="3584054"/>
            <a:ext cx="1404829" cy="35383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9407" y="705934"/>
            <a:ext cx="2885001" cy="292608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8663" y="705934"/>
            <a:ext cx="2935218" cy="29260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244" y="3584054"/>
            <a:ext cx="2866739" cy="29260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3140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0770" y="827690"/>
            <a:ext cx="2926080" cy="2926080"/>
          </a:xfrm>
          <a:prstGeom prst="rect">
            <a:avLst/>
          </a:prstGeom>
        </p:spPr>
      </p:pic>
      <p:sp>
        <p:nvSpPr>
          <p:cNvPr id="5" name="Rectangle 2"/>
          <p:cNvSpPr>
            <a:spLocks noGrp="1" noChangeArrowheads="1"/>
          </p:cNvSpPr>
          <p:nvPr>
            <p:ph type="title"/>
          </p:nvPr>
        </p:nvSpPr>
        <p:spPr>
          <a:xfrm>
            <a:off x="89018" y="-6359"/>
            <a:ext cx="9054982" cy="685800"/>
          </a:xfrm>
          <a:ln>
            <a:solidFill>
              <a:schemeClr val="bg1"/>
            </a:solidFill>
          </a:ln>
        </p:spPr>
        <p:txBody>
          <a:bodyPr/>
          <a:lstStyle/>
          <a:p>
            <a:r>
              <a:rPr lang="en-US" sz="1800" dirty="0" smtClean="0">
                <a:ea typeface="MS PGothic" pitchFamily="34" charset="-128"/>
              </a:rPr>
              <a:t>Electrocouplings of the Excited States in the Third Resonance Region</a:t>
            </a:r>
            <a:br>
              <a:rPr lang="en-US" sz="1800" dirty="0" smtClean="0">
                <a:ea typeface="MS PGothic" pitchFamily="34" charset="-128"/>
              </a:rPr>
            </a:br>
            <a:r>
              <a:rPr lang="en-US" sz="1800" dirty="0" smtClean="0">
                <a:ea typeface="MS PGothic" pitchFamily="34" charset="-128"/>
              </a:rPr>
              <a:t> from the CLAS </a:t>
            </a:r>
            <a:r>
              <a:rPr lang="en-US" sz="1800" dirty="0" err="1" smtClean="0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800" baseline="30000" dirty="0" err="1" smtClean="0">
                <a:ea typeface="MS PGothic" pitchFamily="34" charset="-128"/>
              </a:rPr>
              <a:t>+</a:t>
            </a:r>
            <a:r>
              <a:rPr lang="en-US" sz="1800" dirty="0" err="1" smtClean="0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800" baseline="30000" dirty="0" err="1" smtClean="0">
                <a:ea typeface="MS PGothic" pitchFamily="34" charset="-128"/>
              </a:rPr>
              <a:t>-</a:t>
            </a:r>
            <a:r>
              <a:rPr lang="en-US" sz="1800" dirty="0" err="1" smtClean="0">
                <a:ea typeface="MS PGothic" pitchFamily="34" charset="-128"/>
              </a:rPr>
              <a:t>p</a:t>
            </a:r>
            <a:r>
              <a:rPr lang="en-US" sz="1800" dirty="0" smtClean="0">
                <a:ea typeface="MS PGothic" pitchFamily="34" charset="-128"/>
              </a:rPr>
              <a:t> </a:t>
            </a:r>
            <a:r>
              <a:rPr lang="en-US" sz="1800" dirty="0" err="1" smtClean="0">
                <a:ea typeface="MS PGothic" pitchFamily="34" charset="-128"/>
              </a:rPr>
              <a:t>Electroproduction</a:t>
            </a:r>
            <a:r>
              <a:rPr lang="en-US" sz="1800" dirty="0" smtClean="0">
                <a:ea typeface="MS PGothic" pitchFamily="34" charset="-128"/>
              </a:rPr>
              <a:t> </a:t>
            </a:r>
            <a:r>
              <a:rPr lang="en-US" sz="1800" dirty="0" smtClean="0">
                <a:latin typeface="Arial"/>
                <a:ea typeface="MS PGothic" pitchFamily="34" charset="-128"/>
                <a:cs typeface="Arial"/>
              </a:rPr>
              <a:t>Data</a:t>
            </a:r>
            <a:endParaRPr lang="en-US" sz="1800" dirty="0" smtClean="0">
              <a:ea typeface="MS PGothic" pitchFamily="34" charset="-128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-32820" y="654997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  <a:latin typeface="Arial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18" y="827690"/>
            <a:ext cx="3193575" cy="3193575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7891" y="833118"/>
            <a:ext cx="3222578" cy="3222578"/>
          </a:xfrm>
          <a:prstGeom prst="rect">
            <a:avLst/>
          </a:prstGeom>
        </p:spPr>
      </p:pic>
      <p:sp>
        <p:nvSpPr>
          <p:cNvPr id="11" name="TextBox 9"/>
          <p:cNvSpPr txBox="1">
            <a:spLocks noChangeArrowheads="1"/>
          </p:cNvSpPr>
          <p:nvPr/>
        </p:nvSpPr>
        <p:spPr bwMode="auto">
          <a:xfrm>
            <a:off x="1253898" y="1356257"/>
            <a:ext cx="1364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(1700)3/2</a:t>
            </a:r>
            <a:r>
              <a:rPr lang="en-US" sz="1800" b="1" baseline="30000" dirty="0" smtClean="0">
                <a:solidFill>
                  <a:srgbClr val="000000"/>
                </a:solidFill>
                <a:latin typeface="Arial"/>
              </a:rPr>
              <a:t>-</a:t>
            </a:r>
          </a:p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</a:rPr>
              <a:t>1/2</a:t>
            </a:r>
            <a:endParaRPr lang="en-US" sz="1800" b="1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2" name="TextBox 9"/>
          <p:cNvSpPr txBox="1">
            <a:spLocks noChangeArrowheads="1"/>
          </p:cNvSpPr>
          <p:nvPr/>
        </p:nvSpPr>
        <p:spPr bwMode="auto">
          <a:xfrm>
            <a:off x="4360822" y="2779175"/>
            <a:ext cx="142859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N(1720)3/2</a:t>
            </a:r>
            <a:r>
              <a:rPr lang="en-US" sz="1800" b="1" baseline="30000" dirty="0" smtClean="0">
                <a:solidFill>
                  <a:srgbClr val="000000"/>
                </a:solidFill>
                <a:latin typeface="Arial"/>
              </a:rPr>
              <a:t>+</a:t>
            </a:r>
          </a:p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A</a:t>
            </a:r>
            <a:r>
              <a:rPr lang="en-US" sz="1800" b="1" baseline="-25000" dirty="0">
                <a:solidFill>
                  <a:srgbClr val="000000"/>
                </a:solidFill>
                <a:latin typeface="Arial"/>
              </a:rPr>
              <a:t>3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</a:rPr>
              <a:t>/2</a:t>
            </a:r>
            <a:endParaRPr lang="en-US" sz="1800" b="1" baseline="-25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13" name="TextBox 9"/>
          <p:cNvSpPr txBox="1">
            <a:spLocks noChangeArrowheads="1"/>
          </p:cNvSpPr>
          <p:nvPr/>
        </p:nvSpPr>
        <p:spPr bwMode="auto">
          <a:xfrm>
            <a:off x="6660687" y="1315882"/>
            <a:ext cx="13644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8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1800" b="1" dirty="0" smtClean="0">
                <a:solidFill>
                  <a:srgbClr val="000000"/>
                </a:solidFill>
                <a:latin typeface="Arial"/>
              </a:rPr>
              <a:t>(1620)1/2</a:t>
            </a:r>
            <a:r>
              <a:rPr lang="en-US" sz="1800" b="1" baseline="30000" dirty="0" smtClean="0">
                <a:solidFill>
                  <a:srgbClr val="000000"/>
                </a:solidFill>
                <a:latin typeface="Arial"/>
              </a:rPr>
              <a:t>-</a:t>
            </a:r>
          </a:p>
          <a:p>
            <a:pPr algn="ctr" eaLnBrk="0" hangingPunct="0"/>
            <a:r>
              <a:rPr lang="en-US" sz="1800" b="1" dirty="0">
                <a:solidFill>
                  <a:srgbClr val="000000"/>
                </a:solidFill>
                <a:latin typeface="Arial"/>
              </a:rPr>
              <a:t>S</a:t>
            </a:r>
            <a:r>
              <a:rPr lang="en-US" sz="1800" b="1" baseline="-25000" dirty="0" smtClean="0">
                <a:solidFill>
                  <a:srgbClr val="000000"/>
                </a:solidFill>
                <a:latin typeface="Arial"/>
              </a:rPr>
              <a:t>1/2</a:t>
            </a:r>
            <a:endParaRPr lang="en-US" sz="1800" b="1" baseline="-25000" dirty="0">
              <a:solidFill>
                <a:srgbClr val="000000"/>
              </a:solidFill>
              <a:latin typeface="Arial"/>
            </a:endParaRPr>
          </a:p>
        </p:txBody>
      </p:sp>
      <p:cxnSp>
        <p:nvCxnSpPr>
          <p:cNvPr id="15" name="Straight Connector 14"/>
          <p:cNvCxnSpPr/>
          <p:nvPr/>
        </p:nvCxnSpPr>
        <p:spPr bwMode="auto">
          <a:xfrm>
            <a:off x="3534770" y="1466354"/>
            <a:ext cx="2286000" cy="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7" name="TextBox 16"/>
          <p:cNvSpPr txBox="1"/>
          <p:nvPr/>
        </p:nvSpPr>
        <p:spPr>
          <a:xfrm>
            <a:off x="-9637" y="3886200"/>
            <a:ext cx="694578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>
                <a:solidFill>
                  <a:srgbClr val="000000"/>
                </a:solidFill>
                <a:latin typeface="Arial"/>
              </a:rPr>
              <a:t>Independent fits in different W-intervals</a:t>
            </a:r>
            <a:r>
              <a:rPr lang="en-US" sz="1600" b="1" u="sng" dirty="0" smtClean="0">
                <a:solidFill>
                  <a:srgbClr val="000000"/>
                </a:solidFill>
                <a:latin typeface="Arial"/>
              </a:rPr>
              <a:t>:</a:t>
            </a:r>
          </a:p>
          <a:p>
            <a:r>
              <a:rPr lang="en-US" sz="1400" b="1" dirty="0" smtClean="0">
                <a:solidFill>
                  <a:srgbClr val="33CC33"/>
                </a:solidFill>
                <a:latin typeface="Arial"/>
              </a:rPr>
              <a:t>green: 1.51&lt;W&lt;1.61 GeV        </a:t>
            </a:r>
            <a:r>
              <a:rPr lang="en-US" sz="1400" b="1" dirty="0" smtClean="0">
                <a:solidFill>
                  <a:srgbClr val="FF0000"/>
                </a:solidFill>
                <a:latin typeface="Arial"/>
              </a:rPr>
              <a:t>red: 1.61&lt;W&lt;1.71 GeV  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black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: 1.71&lt;W&lt;1.81 GeV</a:t>
            </a:r>
            <a:r>
              <a:rPr lang="en-US" sz="16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latin typeface="Arial"/>
              </a:rPr>
              <a:t>    </a:t>
            </a:r>
            <a:endParaRPr lang="en-US" sz="1400" b="1" dirty="0" smtClean="0">
              <a:solidFill>
                <a:srgbClr val="33CC33"/>
              </a:solidFill>
              <a:latin typeface="Arial"/>
            </a:endParaRPr>
          </a:p>
          <a:p>
            <a:r>
              <a:rPr lang="en-US" sz="1400" b="1" dirty="0" smtClean="0">
                <a:solidFill>
                  <a:srgbClr val="FF00FF"/>
                </a:solidFill>
                <a:latin typeface="Arial"/>
              </a:rPr>
              <a:t>magenta: 1.56&lt;W&lt;1.66 GeV   </a:t>
            </a:r>
            <a:r>
              <a:rPr lang="en-US" sz="1400" b="1" dirty="0">
                <a:solidFill>
                  <a:srgbClr val="2D2DB9"/>
                </a:solidFill>
                <a:latin typeface="Arial"/>
              </a:rPr>
              <a:t>blue: 1.66&lt;W&lt;1.76 GeV</a:t>
            </a:r>
          </a:p>
          <a:p>
            <a:endParaRPr lang="en-US" sz="1400" b="1" dirty="0" smtClean="0">
              <a:solidFill>
                <a:srgbClr val="FF0000"/>
              </a:solidFill>
              <a:latin typeface="Arial"/>
            </a:endParaRPr>
          </a:p>
        </p:txBody>
      </p:sp>
      <p:sp>
        <p:nvSpPr>
          <p:cNvPr id="19" name="Rectangle 35"/>
          <p:cNvSpPr>
            <a:spLocks noChangeArrowheads="1"/>
          </p:cNvSpPr>
          <p:nvPr/>
        </p:nvSpPr>
        <p:spPr bwMode="auto">
          <a:xfrm>
            <a:off x="89018" y="5016013"/>
            <a:ext cx="9022162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+mn-lt"/>
              </a:rPr>
              <a:t>The</a:t>
            </a:r>
            <a:r>
              <a:rPr lang="en-US" sz="14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sz="1400" b="1" baseline="30000" dirty="0" err="1" smtClean="0">
                <a:solidFill>
                  <a:srgbClr val="000000"/>
                </a:solidFill>
                <a:latin typeface="Arial"/>
              </a:rPr>
              <a:t>+</a:t>
            </a:r>
            <a:r>
              <a:rPr lang="en-US" sz="1400" b="1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sz="1400" b="1" baseline="30000" dirty="0" err="1" smtClean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electroproduction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is the major source of the information on electrocouplings of the N* states in the 3rd resonance region which decay preferentially to the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N</a:t>
            </a:r>
            <a:r>
              <a:rPr lang="en-US" sz="1400" b="1" dirty="0" err="1" smtClean="0">
                <a:solidFill>
                  <a:srgbClr val="000000"/>
                </a:solidFill>
                <a:latin typeface="Symbol" panose="05050102010706020507" pitchFamily="18" charset="2"/>
              </a:rPr>
              <a:t>pp</a:t>
            </a:r>
            <a:r>
              <a:rPr lang="en-US" sz="14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final states.</a:t>
            </a:r>
          </a:p>
          <a:p>
            <a:pPr eaLnBrk="0" hangingPunct="0"/>
            <a:r>
              <a:rPr lang="en-US" sz="1400" b="1" dirty="0">
                <a:solidFill>
                  <a:srgbClr val="000000"/>
                </a:solidFill>
                <a:latin typeface="Arial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      </a:t>
            </a:r>
          </a:p>
          <a:p>
            <a:pPr marL="285750" indent="-285750" eaLnBrk="0" hangingPunct="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The</a:t>
            </a:r>
            <a:r>
              <a:rPr lang="en-US" sz="1400" b="1" dirty="0" smtClean="0">
                <a:solidFill>
                  <a:srgbClr val="000000"/>
                </a:solidFill>
                <a:latin typeface="Symbol" pitchFamily="18" charset="2"/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electrocouplings of </a:t>
            </a:r>
            <a:r>
              <a:rPr lang="en-US" sz="14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(1620)1/2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N(1650)1/2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, N(1680)5/2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</a:rPr>
              <a:t>+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1" dirty="0" smtClean="0">
                <a:solidFill>
                  <a:srgbClr val="000000"/>
                </a:solidFill>
                <a:latin typeface="Symbol" panose="05050102010706020507" pitchFamily="18" charset="2"/>
              </a:rPr>
              <a:t>D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(1700)3/2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</a:rPr>
              <a:t>-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, </a:t>
            </a:r>
            <a:r>
              <a:rPr lang="en-US" sz="1400" b="1" dirty="0">
                <a:solidFill>
                  <a:srgbClr val="000000"/>
                </a:solidFill>
                <a:latin typeface="Arial"/>
              </a:rPr>
              <a:t>and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N(1720)3/2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</a:rPr>
              <a:t>+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resonances have become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available from the </a:t>
            </a:r>
            <a:r>
              <a:rPr lang="en-US" sz="1400" b="1" dirty="0" err="1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sz="1400" b="1" baseline="30000" dirty="0" err="1">
                <a:solidFill>
                  <a:srgbClr val="000000"/>
                </a:solidFill>
                <a:latin typeface="Arial"/>
              </a:rPr>
              <a:t>+</a:t>
            </a:r>
            <a:r>
              <a:rPr lang="en-US" sz="1400" b="1" dirty="0" err="1">
                <a:solidFill>
                  <a:srgbClr val="000000"/>
                </a:solidFill>
                <a:latin typeface="Symbol" panose="05050102010706020507" pitchFamily="18" charset="2"/>
              </a:rPr>
              <a:t>p</a:t>
            </a:r>
            <a:r>
              <a:rPr lang="en-US" sz="1400" b="1" baseline="30000" dirty="0" err="1">
                <a:solidFill>
                  <a:srgbClr val="000000"/>
                </a:solidFill>
                <a:latin typeface="Arial"/>
              </a:rPr>
              <a:t>-</a:t>
            </a:r>
            <a:r>
              <a:rPr lang="en-US" sz="1400" b="1" dirty="0" err="1">
                <a:solidFill>
                  <a:srgbClr val="000000"/>
                </a:solidFill>
                <a:latin typeface="Arial"/>
              </a:rPr>
              <a:t>p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 </a:t>
            </a:r>
            <a:r>
              <a:rPr lang="en-US" sz="1400" b="1" dirty="0" err="1" smtClean="0">
                <a:solidFill>
                  <a:srgbClr val="000000"/>
                </a:solidFill>
                <a:latin typeface="Arial"/>
              </a:rPr>
              <a:t>electroproduction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 off protons for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</a:rPr>
              <a:t>the first time.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379701" y="1177382"/>
            <a:ext cx="1133667" cy="24622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000" dirty="0">
              <a:solidFill>
                <a:srgbClr val="000000"/>
              </a:solidFill>
              <a:latin typeface="Arial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476064" y="688544"/>
            <a:ext cx="1811714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+mn-cs"/>
              </a:rPr>
              <a:t>V.I. </a:t>
            </a:r>
            <a:r>
              <a:rPr lang="en-US" sz="1200" b="1" dirty="0" err="1" smtClean="0">
                <a:solidFill>
                  <a:srgbClr val="000000"/>
                </a:solidFill>
                <a:latin typeface="Arial"/>
                <a:cs typeface="+mn-cs"/>
              </a:rPr>
              <a:t>Mokeev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cs typeface="+mn-cs"/>
              </a:rPr>
              <a:t> et al.,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+mn-cs"/>
              </a:rPr>
              <a:t>PRC 93, 054016 (2016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+mn-cs"/>
              </a:rPr>
              <a:t>)</a:t>
            </a:r>
            <a:endParaRPr lang="en-US" sz="14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89018" y="709094"/>
            <a:ext cx="593078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r>
              <a:rPr lang="en-US" sz="1200" b="1" dirty="0" smtClean="0">
                <a:solidFill>
                  <a:srgbClr val="000000"/>
                </a:solidFill>
                <a:latin typeface="Arial"/>
                <a:cs typeface="+mn-cs"/>
              </a:rPr>
              <a:t>V.I. </a:t>
            </a:r>
            <a:r>
              <a:rPr lang="en-US" sz="1200" b="1" dirty="0" err="1" smtClean="0">
                <a:solidFill>
                  <a:srgbClr val="000000"/>
                </a:solidFill>
                <a:latin typeface="Arial"/>
                <a:cs typeface="+mn-cs"/>
              </a:rPr>
              <a:t>Mokeev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cs typeface="+mn-cs"/>
              </a:rPr>
              <a:t> and I.G. </a:t>
            </a:r>
            <a:r>
              <a:rPr lang="en-US" sz="1200" b="1" dirty="0" err="1" smtClean="0">
                <a:solidFill>
                  <a:srgbClr val="000000"/>
                </a:solidFill>
                <a:latin typeface="Arial"/>
                <a:cs typeface="+mn-cs"/>
              </a:rPr>
              <a:t>Aznauryan</a:t>
            </a:r>
            <a:r>
              <a:rPr lang="en-US" sz="1200" b="1" dirty="0" smtClean="0">
                <a:solidFill>
                  <a:srgbClr val="000000"/>
                </a:solidFill>
                <a:latin typeface="Arial"/>
                <a:cs typeface="+mn-cs"/>
              </a:rPr>
              <a:t>., Int. J. Mod. Phys. Conf. Ser. 26. 146080 (2014)    </a:t>
            </a:r>
            <a:endParaRPr lang="en-US" sz="1400" b="1" dirty="0">
              <a:solidFill>
                <a:srgbClr val="000000"/>
              </a:solidFill>
              <a:latin typeface="Arial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25852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97136" y="-109027"/>
            <a:ext cx="9111180" cy="685800"/>
          </a:xfrm>
          <a:ln>
            <a:noFill/>
          </a:ln>
        </p:spPr>
        <p:txBody>
          <a:bodyPr/>
          <a:lstStyle/>
          <a:p>
            <a:r>
              <a:rPr lang="en-US" sz="1600" dirty="0" smtClean="0">
                <a:ea typeface="MS PGothic" pitchFamily="34" charset="-128"/>
              </a:rPr>
              <a:t>Further Evidence for the Existence of </a:t>
            </a:r>
            <a:r>
              <a:rPr lang="en-US" sz="1600" dirty="0">
                <a:ea typeface="MS PGothic" pitchFamily="34" charset="-128"/>
              </a:rPr>
              <a:t>the New State  </a:t>
            </a:r>
            <a:r>
              <a:rPr lang="en-US" sz="1600" dirty="0" smtClean="0">
                <a:ea typeface="MS PGothic" pitchFamily="34" charset="-128"/>
              </a:rPr>
              <a:t>N’(1720)3/2</a:t>
            </a:r>
            <a:r>
              <a:rPr lang="en-US" sz="1600" baseline="30000" dirty="0" smtClean="0">
                <a:ea typeface="MS PGothic" pitchFamily="34" charset="-128"/>
              </a:rPr>
              <a:t>+</a:t>
            </a:r>
            <a:r>
              <a:rPr lang="en-US" sz="1600" dirty="0" smtClean="0">
                <a:ea typeface="MS PGothic" pitchFamily="34" charset="-128"/>
              </a:rPr>
              <a:t> </a:t>
            </a:r>
            <a:br>
              <a:rPr lang="en-US" sz="1600" dirty="0" smtClean="0">
                <a:ea typeface="MS PGothic" pitchFamily="34" charset="-128"/>
              </a:rPr>
            </a:br>
            <a:r>
              <a:rPr lang="en-US" sz="1600" dirty="0" smtClean="0">
                <a:ea typeface="MS PGothic" pitchFamily="34" charset="-128"/>
              </a:rPr>
              <a:t>from Combined </a:t>
            </a:r>
            <a:r>
              <a:rPr lang="en-US" sz="16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600" baseline="30000" dirty="0" err="1">
                <a:ea typeface="MS PGothic" pitchFamily="34" charset="-128"/>
              </a:rPr>
              <a:t>+</a:t>
            </a:r>
            <a:r>
              <a:rPr lang="en-US" sz="16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1600" baseline="30000" dirty="0" err="1">
                <a:ea typeface="MS PGothic" pitchFamily="34" charset="-128"/>
              </a:rPr>
              <a:t>-</a:t>
            </a:r>
            <a:r>
              <a:rPr lang="en-US" sz="1600" dirty="0" err="1">
                <a:ea typeface="MS PGothic" pitchFamily="34" charset="-128"/>
              </a:rPr>
              <a:t>p</a:t>
            </a:r>
            <a:r>
              <a:rPr lang="en-US" sz="1600" dirty="0">
                <a:ea typeface="MS PGothic" pitchFamily="34" charset="-128"/>
              </a:rPr>
              <a:t> </a:t>
            </a:r>
            <a:r>
              <a:rPr lang="en-US" sz="1600" dirty="0" smtClean="0">
                <a:ea typeface="MS PGothic" pitchFamily="34" charset="-128"/>
              </a:rPr>
              <a:t>Analyses in both Photo- and </a:t>
            </a:r>
            <a:r>
              <a:rPr lang="en-US" sz="1600" dirty="0" err="1" smtClean="0">
                <a:ea typeface="MS PGothic" pitchFamily="34" charset="-128"/>
              </a:rPr>
              <a:t>Electroproduction</a:t>
            </a:r>
            <a:endParaRPr lang="en-US" sz="1600" dirty="0" smtClean="0">
              <a:ea typeface="MS PGothic" pitchFamily="34" charset="-128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0" y="45720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3742" y="3619903"/>
            <a:ext cx="4292204" cy="1169551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The contradictory BF values for N(1720)3/2</a:t>
            </a:r>
            <a:r>
              <a:rPr lang="en-US" sz="1400" b="1" baseline="30000" dirty="0" smtClean="0">
                <a:solidFill>
                  <a:srgbClr val="FF0000"/>
                </a:solidFill>
                <a:cs typeface="Arial" pitchFamily="34" charset="0"/>
              </a:rPr>
              <a:t>+</a:t>
            </a: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 decays to the </a:t>
            </a:r>
            <a:r>
              <a:rPr lang="en-US" sz="1400" b="1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</a:rPr>
              <a:t>pD</a:t>
            </a: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 and </a:t>
            </a:r>
            <a:r>
              <a:rPr lang="en-US" sz="1400" b="1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</a:rPr>
              <a:t>r</a:t>
            </a:r>
            <a:r>
              <a:rPr lang="en-US" sz="1400" b="1" dirty="0" err="1" smtClean="0">
                <a:solidFill>
                  <a:srgbClr val="FF0000"/>
                </a:solidFill>
                <a:cs typeface="Arial" pitchFamily="34" charset="0"/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 final states </a:t>
            </a: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deduced from </a:t>
            </a: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photo- </a:t>
            </a: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and </a:t>
            </a:r>
            <a:r>
              <a:rPr lang="en-US" sz="1400" b="1" dirty="0" err="1" smtClean="0">
                <a:solidFill>
                  <a:srgbClr val="FF0000"/>
                </a:solidFill>
                <a:cs typeface="Arial" pitchFamily="34" charset="0"/>
              </a:rPr>
              <a:t>electroproduction</a:t>
            </a: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data make it impossible to describe the data with </a:t>
            </a:r>
            <a:r>
              <a:rPr lang="en-US" sz="1400" b="1" dirty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  <a:cs typeface="Arial" pitchFamily="34" charset="0"/>
              </a:rPr>
              <a:t>conventional states only.</a:t>
            </a:r>
            <a:endParaRPr lang="en-US" sz="14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3565266" y="1182539"/>
            <a:ext cx="47271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3333FF"/>
                </a:solidFill>
                <a:cs typeface="Arial" pitchFamily="34" charset="0"/>
              </a:rPr>
              <a:t>Almost the same quality of  the photo-/</a:t>
            </a:r>
            <a:r>
              <a:rPr lang="en-US" sz="1200" b="1" dirty="0" err="1" smtClean="0">
                <a:solidFill>
                  <a:srgbClr val="3333FF"/>
                </a:solidFill>
                <a:cs typeface="Arial" pitchFamily="34" charset="0"/>
              </a:rPr>
              <a:t>electroproduction</a:t>
            </a:r>
            <a:r>
              <a:rPr lang="en-US" sz="1200" b="1" dirty="0" smtClean="0">
                <a:solidFill>
                  <a:srgbClr val="3333FF"/>
                </a:solidFill>
                <a:cs typeface="Arial" pitchFamily="34" charset="0"/>
              </a:rPr>
              <a:t> data fit  was achieved with and without  N’(1720)3/2</a:t>
            </a:r>
            <a:r>
              <a:rPr lang="en-US" sz="1200" b="1" baseline="30000" dirty="0" smtClean="0">
                <a:solidFill>
                  <a:srgbClr val="3333FF"/>
                </a:solidFill>
                <a:cs typeface="Arial" pitchFamily="34" charset="0"/>
              </a:rPr>
              <a:t>+</a:t>
            </a:r>
            <a:r>
              <a:rPr lang="en-US" sz="1200" b="1" dirty="0" smtClean="0">
                <a:solidFill>
                  <a:srgbClr val="3333FF"/>
                </a:solidFill>
                <a:cs typeface="Arial" pitchFamily="34" charset="0"/>
              </a:rPr>
              <a:t> new state BUT:</a:t>
            </a:r>
            <a:endParaRPr lang="en-US" sz="1200" b="1" dirty="0">
              <a:solidFill>
                <a:srgbClr val="3333FF"/>
              </a:solidFill>
              <a:cs typeface="Arial" pitchFamily="34" charset="0"/>
            </a:endParaRPr>
          </a:p>
        </p:txBody>
      </p:sp>
      <p:graphicFrame>
        <p:nvGraphicFramePr>
          <p:cNvPr id="13" name="Table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77561843"/>
              </p:ext>
            </p:extLst>
          </p:nvPr>
        </p:nvGraphicFramePr>
        <p:xfrm>
          <a:off x="5033355" y="4183842"/>
          <a:ext cx="3916906" cy="22910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610435"/>
                <a:gridCol w="1146412"/>
                <a:gridCol w="1160059"/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1400" b="1" dirty="0" smtClean="0"/>
                        <a:t>Resonance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BF(</a:t>
                      </a:r>
                      <a:r>
                        <a:rPr lang="en-US" sz="1400" b="1" dirty="0" err="1" smtClean="0">
                          <a:latin typeface="Symbol" panose="05050102010706020507" pitchFamily="18" charset="2"/>
                        </a:rPr>
                        <a:t>pD</a:t>
                      </a:r>
                      <a:r>
                        <a:rPr lang="en-US" sz="1400" b="1" dirty="0" smtClean="0"/>
                        <a:t>), %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/>
                        <a:t>BF(</a:t>
                      </a:r>
                      <a:r>
                        <a:rPr lang="en-US" sz="1400" b="1" dirty="0" err="1" smtClean="0">
                          <a:latin typeface="Symbol" panose="05050102010706020507" pitchFamily="18" charset="2"/>
                        </a:rPr>
                        <a:t>r</a:t>
                      </a:r>
                      <a:r>
                        <a:rPr lang="en-US" sz="1400" b="1" dirty="0" err="1" smtClean="0">
                          <a:latin typeface="+mn-lt"/>
                        </a:rPr>
                        <a:t>p</a:t>
                      </a:r>
                      <a:r>
                        <a:rPr lang="en-US" sz="1400" b="1" dirty="0" smtClean="0"/>
                        <a:t>), %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N’(1720)3/2</a:t>
                      </a:r>
                      <a:r>
                        <a:rPr lang="en-US" sz="1200" b="1" baseline="30000" dirty="0" smtClean="0"/>
                        <a:t>+ </a:t>
                      </a:r>
                      <a:endParaRPr lang="en-US" sz="1200" b="1" baseline="0" dirty="0" smtClean="0"/>
                    </a:p>
                    <a:p>
                      <a:r>
                        <a:rPr lang="en-US" sz="1200" b="1" baseline="0" dirty="0" err="1" smtClean="0"/>
                        <a:t>electroproduction</a:t>
                      </a:r>
                      <a:endParaRPr lang="en-US" sz="1200" b="1" baseline="0" dirty="0" smtClean="0"/>
                    </a:p>
                    <a:p>
                      <a:r>
                        <a:rPr lang="en-US" sz="1200" b="1" baseline="0" dirty="0" err="1" smtClean="0"/>
                        <a:t>photoproduction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1" dirty="0" smtClean="0"/>
                        <a:t>47-64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46-62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1" dirty="0" smtClean="0"/>
                        <a:t>3-10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4-13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/>
                        <a:t>N(1720)3/2</a:t>
                      </a:r>
                      <a:r>
                        <a:rPr lang="en-US" sz="1200" b="1" baseline="30000" dirty="0" smtClean="0"/>
                        <a:t>+ </a:t>
                      </a:r>
                      <a:endParaRPr lang="en-US" sz="1200" b="1" baseline="0" dirty="0" smtClean="0"/>
                    </a:p>
                    <a:p>
                      <a:r>
                        <a:rPr lang="en-US" sz="1200" b="1" baseline="0" dirty="0" err="1" smtClean="0"/>
                        <a:t>electroproduction</a:t>
                      </a:r>
                      <a:endParaRPr lang="en-US" sz="1200" b="1" baseline="0" dirty="0" smtClean="0"/>
                    </a:p>
                    <a:p>
                      <a:r>
                        <a:rPr lang="en-US" sz="1200" b="1" baseline="0" dirty="0" err="1" smtClean="0"/>
                        <a:t>photoproduction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1" dirty="0" smtClean="0"/>
                        <a:t>39-55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38-53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1" dirty="0" smtClean="0"/>
                        <a:t>23-49</a:t>
                      </a:r>
                    </a:p>
                    <a:p>
                      <a:pPr algn="ctr"/>
                      <a:r>
                        <a:rPr lang="en-US" sz="1200" b="1" dirty="0" smtClean="0"/>
                        <a:t>31-46</a:t>
                      </a: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sz="1200" b="1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200" b="1" dirty="0" smtClean="0"/>
                        <a:t>(1700)3/2</a:t>
                      </a:r>
                      <a:r>
                        <a:rPr lang="en-US" sz="1200" b="1" baseline="30000" dirty="0" smtClean="0"/>
                        <a:t>- </a:t>
                      </a:r>
                      <a:endParaRPr lang="en-US" sz="1200" b="1" baseline="0" dirty="0" smtClean="0"/>
                    </a:p>
                    <a:p>
                      <a:r>
                        <a:rPr lang="en-US" sz="1200" b="1" baseline="0" dirty="0" err="1" smtClean="0"/>
                        <a:t>electroproduction</a:t>
                      </a:r>
                      <a:endParaRPr lang="en-US" sz="1200" b="1" baseline="0" dirty="0" smtClean="0"/>
                    </a:p>
                    <a:p>
                      <a:r>
                        <a:rPr lang="en-US" sz="1200" b="1" baseline="0" dirty="0" err="1" smtClean="0"/>
                        <a:t>photoproduction</a:t>
                      </a:r>
                      <a:endParaRPr lang="en-US" sz="1200" b="1" baseline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1" dirty="0" smtClean="0"/>
                        <a:t>77-95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200" b="1" dirty="0" smtClean="0"/>
                        <a:t>78-93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200" dirty="0" smtClean="0"/>
                    </a:p>
                    <a:p>
                      <a:pPr algn="ctr"/>
                      <a:r>
                        <a:rPr lang="en-US" sz="1200" b="1" baseline="0" dirty="0" smtClean="0"/>
                        <a:t>   </a:t>
                      </a:r>
                      <a:r>
                        <a:rPr lang="en-US" sz="1200" b="1" dirty="0" smtClean="0"/>
                        <a:t>3-5</a:t>
                      </a:r>
                    </a:p>
                    <a:p>
                      <a:pPr algn="ctr"/>
                      <a:r>
                        <a:rPr lang="en-US" sz="1200" b="1" baseline="0" dirty="0" smtClean="0"/>
                        <a:t>   3</a:t>
                      </a:r>
                      <a:r>
                        <a:rPr lang="en-US" sz="1200" b="1" dirty="0" smtClean="0"/>
                        <a:t>-6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4415946" y="3573979"/>
            <a:ext cx="49798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N* hadronic decays from the data fit that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incorporates the new N’(1720)3/2</a:t>
            </a:r>
            <a:r>
              <a:rPr lang="en-US" sz="1200" b="1" baseline="30000" dirty="0" smtClean="0">
                <a:solidFill>
                  <a:srgbClr val="000000"/>
                </a:solidFill>
                <a:cs typeface="Arial" pitchFamily="34" charset="0"/>
              </a:rPr>
              <a:t>+</a:t>
            </a:r>
            <a:r>
              <a:rPr lang="en-US" sz="1200" b="1" dirty="0" smtClean="0">
                <a:solidFill>
                  <a:srgbClr val="000000"/>
                </a:solidFill>
                <a:cs typeface="Arial" pitchFamily="34" charset="0"/>
              </a:rPr>
              <a:t> state</a:t>
            </a:r>
            <a:endParaRPr lang="en-US" sz="1200" b="1" dirty="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791" y="565083"/>
            <a:ext cx="3366052" cy="29637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49741" y="758456"/>
            <a:ext cx="528228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u="sng" dirty="0" smtClean="0"/>
              <a:t>V.I. </a:t>
            </a:r>
            <a:r>
              <a:rPr lang="en-US" sz="1400" b="1" u="sng" dirty="0" err="1" smtClean="0"/>
              <a:t>Mokeev</a:t>
            </a:r>
            <a:r>
              <a:rPr lang="en-US" sz="1400" b="1" u="sng" dirty="0" smtClean="0"/>
              <a:t>, et al, Eur. Phys. J, Web Conf. 113. 01013 (2016)  </a:t>
            </a:r>
            <a:endParaRPr lang="en-US" sz="1400" b="1" u="sng" dirty="0"/>
          </a:p>
        </p:txBody>
      </p:sp>
      <p:pic>
        <p:nvPicPr>
          <p:cNvPr id="68710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791" y="4933203"/>
            <a:ext cx="4591050" cy="1584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710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2598" y="1769269"/>
            <a:ext cx="4157663" cy="1658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5021390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4470" y="701039"/>
            <a:ext cx="2967881" cy="2967881"/>
          </a:xfrm>
          <a:prstGeom prst="rect">
            <a:avLst/>
          </a:prstGeom>
        </p:spPr>
      </p:pic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-32820" y="-148978"/>
            <a:ext cx="9111180" cy="685800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1800" kern="0" dirty="0" smtClean="0">
                <a:solidFill>
                  <a:srgbClr val="3333CC"/>
                </a:solidFill>
                <a:ea typeface="MS PGothic" pitchFamily="34" charset="-128"/>
              </a:rPr>
              <a:t>The Parameters of N’(1720)3/2</a:t>
            </a:r>
            <a:r>
              <a:rPr lang="en-US" sz="1800" kern="0" baseline="30000" dirty="0" smtClean="0">
                <a:solidFill>
                  <a:srgbClr val="3333CC"/>
                </a:solidFill>
                <a:ea typeface="MS PGothic" pitchFamily="34" charset="-128"/>
              </a:rPr>
              <a:t>+</a:t>
            </a:r>
            <a:r>
              <a:rPr lang="en-US" sz="1800" kern="0" dirty="0" smtClean="0">
                <a:solidFill>
                  <a:srgbClr val="3333CC"/>
                </a:solidFill>
                <a:ea typeface="MS PGothic" pitchFamily="34" charset="-128"/>
              </a:rPr>
              <a:t> New State from the CLAS Data Fit 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49230" y="389644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en-US" sz="3600">
              <a:solidFill>
                <a:srgbClr val="000000"/>
              </a:solidFill>
              <a:cs typeface="Arial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2820" y="668246"/>
            <a:ext cx="2918628" cy="291862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32540" y="668246"/>
            <a:ext cx="3090922" cy="3090922"/>
          </a:xfrm>
          <a:prstGeom prst="rect">
            <a:avLst/>
          </a:prstGeom>
        </p:spPr>
      </p:pic>
      <p:cxnSp>
        <p:nvCxnSpPr>
          <p:cNvPr id="11" name="Straight Connector 10"/>
          <p:cNvCxnSpPr/>
          <p:nvPr/>
        </p:nvCxnSpPr>
        <p:spPr bwMode="auto">
          <a:xfrm rot="5400000">
            <a:off x="327566" y="3941970"/>
            <a:ext cx="547687" cy="1588"/>
          </a:xfrm>
          <a:prstGeom prst="line">
            <a:avLst/>
          </a:prstGeom>
          <a:ln w="41275">
            <a:headEnd type="none" w="med" len="med"/>
            <a:tailEnd type="none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529808" y="3849895"/>
            <a:ext cx="171450" cy="185738"/>
          </a:xfrm>
          <a:prstGeom prst="rect">
            <a:avLst/>
          </a:prstGeom>
          <a:solidFill>
            <a:schemeClr val="accent2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500734" y="4450015"/>
            <a:ext cx="171450" cy="185738"/>
          </a:xfrm>
          <a:prstGeom prst="triangl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ru-RU" sz="3600">
              <a:solidFill>
                <a:srgbClr val="000000"/>
              </a:solidFill>
              <a:cs typeface="Arial" pitchFamily="34" charset="0"/>
            </a:endParaRPr>
          </a:p>
        </p:txBody>
      </p:sp>
      <p:cxnSp>
        <p:nvCxnSpPr>
          <p:cNvPr id="14" name="Straight Connector 16"/>
          <p:cNvCxnSpPr>
            <a:cxnSpLocks noChangeShapeType="1"/>
          </p:cNvCxnSpPr>
          <p:nvPr/>
        </p:nvCxnSpPr>
        <p:spPr bwMode="auto">
          <a:xfrm rot="5400000">
            <a:off x="302131" y="4589441"/>
            <a:ext cx="547687" cy="0"/>
          </a:xfrm>
          <a:prstGeom prst="line">
            <a:avLst/>
          </a:prstGeom>
          <a:noFill/>
          <a:ln w="41275" algn="ctr">
            <a:solidFill>
              <a:schemeClr val="tx1"/>
            </a:solidFill>
            <a:round/>
            <a:headEnd/>
            <a:tailEnd/>
          </a:ln>
        </p:spPr>
      </p:cxnSp>
      <p:sp>
        <p:nvSpPr>
          <p:cNvPr id="15" name="TextBox 14"/>
          <p:cNvSpPr txBox="1"/>
          <p:nvPr/>
        </p:nvSpPr>
        <p:spPr>
          <a:xfrm>
            <a:off x="814788" y="3761184"/>
            <a:ext cx="122341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3333FF"/>
                </a:solidFill>
                <a:cs typeface="Arial" pitchFamily="34" charset="0"/>
              </a:rPr>
              <a:t>N’(1720)3/2</a:t>
            </a:r>
            <a:r>
              <a:rPr lang="en-US" sz="1400" b="1" baseline="30000" dirty="0" smtClean="0">
                <a:solidFill>
                  <a:srgbClr val="3333FF"/>
                </a:solidFill>
                <a:cs typeface="Arial" pitchFamily="34" charset="0"/>
              </a:rPr>
              <a:t>+</a:t>
            </a:r>
            <a:endParaRPr lang="en-US" sz="1400" b="1" baseline="30000" dirty="0">
              <a:solidFill>
                <a:srgbClr val="3333FF"/>
              </a:solidFill>
              <a:cs typeface="Arial" pitchFamily="34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888526" y="4402428"/>
            <a:ext cx="11496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N(1720)3/2</a:t>
            </a:r>
            <a:r>
              <a:rPr lang="en-US" sz="1400" b="1" baseline="30000" dirty="0" smtClean="0">
                <a:solidFill>
                  <a:srgbClr val="000000"/>
                </a:solidFill>
                <a:cs typeface="Arial" pitchFamily="34" charset="0"/>
              </a:rPr>
              <a:t>+</a:t>
            </a:r>
            <a:endParaRPr lang="en-US" sz="1400" b="1" baseline="30000" dirty="0">
              <a:solidFill>
                <a:srgbClr val="000000"/>
              </a:solidFill>
              <a:cs typeface="Arial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101" y="498969"/>
            <a:ext cx="846829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Different  photo-/electrocouplings of N’(1720)3/2</a:t>
            </a:r>
            <a:r>
              <a:rPr lang="en-US" sz="1400" b="1" baseline="30000" dirty="0" smtClean="0">
                <a:solidFill>
                  <a:srgbClr val="000000"/>
                </a:solidFill>
                <a:cs typeface="Arial" pitchFamily="34" charset="0"/>
              </a:rPr>
              <a:t>+</a:t>
            </a: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 and conventional N(1720)3/2</a:t>
            </a:r>
            <a:r>
              <a:rPr lang="en-US" sz="1400" b="1" baseline="30000" dirty="0" smtClean="0">
                <a:solidFill>
                  <a:srgbClr val="000000"/>
                </a:solidFill>
                <a:cs typeface="Arial" pitchFamily="34" charset="0"/>
              </a:rPr>
              <a:t>+</a:t>
            </a: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 states </a:t>
            </a: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  <p:graphicFrame>
        <p:nvGraphicFramePr>
          <p:cNvPr id="21" name="Table 2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7097563"/>
              </p:ext>
            </p:extLst>
          </p:nvPr>
        </p:nvGraphicFramePr>
        <p:xfrm>
          <a:off x="3059639" y="4104268"/>
          <a:ext cx="5645424" cy="111517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881808"/>
                <a:gridCol w="1881808"/>
                <a:gridCol w="1881808"/>
              </a:tblGrid>
              <a:tr h="373494">
                <a:tc>
                  <a:txBody>
                    <a:bodyPr/>
                    <a:lstStyle/>
                    <a:p>
                      <a:r>
                        <a:rPr lang="en-US" sz="1600" b="1" dirty="0" smtClean="0"/>
                        <a:t>Resonance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Mass, GeV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Total width,</a:t>
                      </a:r>
                      <a:r>
                        <a:rPr lang="en-US" sz="1600" b="1" baseline="0" dirty="0" smtClean="0"/>
                        <a:t> MeV</a:t>
                      </a:r>
                      <a:endParaRPr lang="en-US" sz="16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>
                          <a:latin typeface="+mn-lt"/>
                        </a:rPr>
                        <a:t>N’(1720)3/2</a:t>
                      </a:r>
                      <a:r>
                        <a:rPr lang="en-US" sz="1600" b="1" baseline="30000" dirty="0" smtClean="0">
                          <a:latin typeface="+mn-lt"/>
                        </a:rPr>
                        <a:t>+</a:t>
                      </a:r>
                      <a:endParaRPr lang="en-US" sz="1600" b="1" baseline="300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 smtClean="0"/>
                        <a:t> </a:t>
                      </a:r>
                      <a:r>
                        <a:rPr lang="en-US" sz="1600" b="1" dirty="0" smtClean="0"/>
                        <a:t>1.715-1.735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120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±6</a:t>
                      </a:r>
                      <a:endParaRPr lang="en-US" sz="180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smtClean="0">
                          <a:latin typeface="+mn-lt"/>
                        </a:rPr>
                        <a:t>N(1720)3/2</a:t>
                      </a:r>
                      <a:r>
                        <a:rPr lang="en-US" sz="1600" b="1" baseline="30000" dirty="0" smtClean="0">
                          <a:latin typeface="+mn-lt"/>
                        </a:rPr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600" b="1" dirty="0" smtClean="0"/>
                        <a:t>1.743-1.753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b="1" dirty="0" smtClean="0">
                          <a:solidFill>
                            <a:schemeClr val="tx1"/>
                          </a:solidFill>
                        </a:rPr>
                        <a:t>112</a:t>
                      </a:r>
                      <a:r>
                        <a:rPr lang="en-US" sz="1800" b="1" dirty="0" smtClean="0">
                          <a:solidFill>
                            <a:schemeClr val="tx1"/>
                          </a:solidFill>
                          <a:latin typeface="+mn-lt"/>
                          <a:cs typeface="Arial"/>
                        </a:rPr>
                        <a:t>±8</a:t>
                      </a:r>
                      <a:endParaRPr lang="en-US" sz="1800" dirty="0" smtClean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22" name="TextBox 21"/>
          <p:cNvSpPr txBox="1"/>
          <p:nvPr/>
        </p:nvSpPr>
        <p:spPr>
          <a:xfrm>
            <a:off x="106052" y="5758005"/>
            <a:ext cx="904767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 smtClean="0">
                <a:solidFill>
                  <a:srgbClr val="FF0000"/>
                </a:solidFill>
                <a:cs typeface="Arial" pitchFamily="34" charset="0"/>
              </a:rPr>
              <a:t>New </a:t>
            </a:r>
            <a:r>
              <a:rPr lang="en-US" sz="1600" b="1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</a:rPr>
              <a:t>p</a:t>
            </a:r>
            <a:r>
              <a:rPr lang="en-US" sz="1600" b="1" baseline="30000" dirty="0" err="1" smtClean="0">
                <a:solidFill>
                  <a:srgbClr val="FF0000"/>
                </a:solidFill>
                <a:cs typeface="Arial" pitchFamily="34" charset="0"/>
              </a:rPr>
              <a:t>+</a:t>
            </a:r>
            <a:r>
              <a:rPr lang="en-US" sz="1600" b="1" dirty="0" err="1" smtClean="0">
                <a:solidFill>
                  <a:srgbClr val="FF0000"/>
                </a:solidFill>
                <a:latin typeface="Symbol" panose="05050102010706020507" pitchFamily="18" charset="2"/>
                <a:cs typeface="Arial" pitchFamily="34" charset="0"/>
              </a:rPr>
              <a:t>p</a:t>
            </a:r>
            <a:r>
              <a:rPr lang="en-US" sz="1600" b="1" baseline="30000" dirty="0" err="1" smtClean="0">
                <a:solidFill>
                  <a:srgbClr val="FF0000"/>
                </a:solidFill>
                <a:cs typeface="Arial" pitchFamily="34" charset="0"/>
              </a:rPr>
              <a:t>-</a:t>
            </a:r>
            <a:r>
              <a:rPr lang="en-US" sz="1600" b="1" dirty="0" err="1" smtClean="0">
                <a:solidFill>
                  <a:srgbClr val="FF0000"/>
                </a:solidFill>
                <a:cs typeface="Arial" pitchFamily="34" charset="0"/>
              </a:rPr>
              <a:t>p</a:t>
            </a:r>
            <a:r>
              <a:rPr lang="en-US" sz="1600" b="1" dirty="0" smtClean="0">
                <a:solidFill>
                  <a:srgbClr val="FF0000"/>
                </a:solidFill>
                <a:cs typeface="Arial" pitchFamily="34" charset="0"/>
              </a:rPr>
              <a:t> </a:t>
            </a:r>
            <a:r>
              <a:rPr lang="en-US" sz="1600" b="1" dirty="0" err="1" smtClean="0">
                <a:solidFill>
                  <a:srgbClr val="FF0000"/>
                </a:solidFill>
                <a:cs typeface="Arial" pitchFamily="34" charset="0"/>
              </a:rPr>
              <a:t>electroproduction</a:t>
            </a:r>
            <a:r>
              <a:rPr lang="en-US" sz="1600" b="1" dirty="0" smtClean="0">
                <a:solidFill>
                  <a:srgbClr val="FF0000"/>
                </a:solidFill>
                <a:cs typeface="Arial" pitchFamily="34" charset="0"/>
              </a:rPr>
              <a:t> data from CLAS will elucidate the differences in the structure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600" b="1" dirty="0">
                <a:solidFill>
                  <a:srgbClr val="FF0000"/>
                </a:solidFill>
                <a:cs typeface="Arial" pitchFamily="34" charset="0"/>
              </a:rPr>
              <a:t>o</a:t>
            </a:r>
            <a:r>
              <a:rPr lang="en-US" sz="1600" b="1" dirty="0" smtClean="0">
                <a:solidFill>
                  <a:srgbClr val="FF0000"/>
                </a:solidFill>
                <a:cs typeface="Arial" pitchFamily="34" charset="0"/>
              </a:rPr>
              <a:t>f the regular N(1720)3/2</a:t>
            </a:r>
            <a:r>
              <a:rPr lang="en-US" sz="1600" b="1" baseline="30000" dirty="0" smtClean="0">
                <a:solidFill>
                  <a:srgbClr val="FF0000"/>
                </a:solidFill>
                <a:cs typeface="Arial" pitchFamily="34" charset="0"/>
              </a:rPr>
              <a:t>+</a:t>
            </a:r>
            <a:r>
              <a:rPr lang="en-US" sz="1600" b="1" dirty="0" smtClean="0">
                <a:solidFill>
                  <a:srgbClr val="FF0000"/>
                </a:solidFill>
                <a:cs typeface="Arial" pitchFamily="34" charset="0"/>
              </a:rPr>
              <a:t> and new N’(1720)3/2</a:t>
            </a:r>
            <a:r>
              <a:rPr lang="en-US" sz="1600" b="1" baseline="30000" dirty="0" smtClean="0">
                <a:solidFill>
                  <a:srgbClr val="FF0000"/>
                </a:solidFill>
                <a:cs typeface="Arial" pitchFamily="34" charset="0"/>
              </a:rPr>
              <a:t>+</a:t>
            </a:r>
            <a:r>
              <a:rPr lang="en-US" sz="1600" b="1" dirty="0" smtClean="0">
                <a:solidFill>
                  <a:srgbClr val="FF0000"/>
                </a:solidFill>
                <a:cs typeface="Arial" pitchFamily="34" charset="0"/>
              </a:rPr>
              <a:t> states for the first time  </a:t>
            </a:r>
            <a:endParaRPr lang="en-US" sz="1600" b="1" dirty="0">
              <a:solidFill>
                <a:srgbClr val="FF0000"/>
              </a:solidFill>
              <a:cs typeface="Arial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300250" y="3668920"/>
            <a:ext cx="359758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400" b="1" dirty="0" smtClean="0">
                <a:solidFill>
                  <a:srgbClr val="000000"/>
                </a:solidFill>
                <a:cs typeface="Arial" pitchFamily="34" charset="0"/>
              </a:rPr>
              <a:t>Almost the same masses and widths </a:t>
            </a:r>
            <a:endParaRPr lang="en-US" sz="1400" b="1" dirty="0">
              <a:solidFill>
                <a:srgbClr val="000000"/>
              </a:solidFill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850307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lam_w_q1_dnp14.png"/>
          <p:cNvPicPr>
            <a:picLocks/>
          </p:cNvPicPr>
          <p:nvPr/>
        </p:nvPicPr>
        <p:blipFill>
          <a:blip r:embed="rId2"/>
          <a:stretch>
            <a:fillRect/>
          </a:stretch>
        </p:blipFill>
        <p:spPr>
          <a:xfrm>
            <a:off x="11239" y="901369"/>
            <a:ext cx="9144000" cy="5000244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1"/>
            <a:ext cx="9144000" cy="639763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sz="3400" dirty="0" smtClean="0">
                <a:latin typeface="Symbol" charset="2"/>
                <a:cs typeface="Symbol" charset="2"/>
              </a:rPr>
              <a:t>L</a:t>
            </a:r>
            <a:r>
              <a:rPr lang="en-US" dirty="0" smtClean="0"/>
              <a:t> Structure Functions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35272" y="6071617"/>
            <a:ext cx="5076271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E = 5.5 GeV,  W: thr – 2.6 GeV, Q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 = 1.80, 2.60, 3.45 GeV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cxnSp>
        <p:nvCxnSpPr>
          <p:cNvPr id="11" name="Straight Connector 10"/>
          <p:cNvCxnSpPr/>
          <p:nvPr/>
        </p:nvCxnSpPr>
        <p:spPr bwMode="auto">
          <a:xfrm flipV="1">
            <a:off x="203200" y="5943600"/>
            <a:ext cx="8737600" cy="1270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2" name="Rectangle 11"/>
          <p:cNvSpPr/>
          <p:nvPr/>
        </p:nvSpPr>
        <p:spPr bwMode="auto">
          <a:xfrm>
            <a:off x="3336520" y="6070601"/>
            <a:ext cx="410936" cy="3175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8" name="TextBox 7"/>
          <p:cNvSpPr txBox="1"/>
          <p:nvPr/>
        </p:nvSpPr>
        <p:spPr>
          <a:xfrm>
            <a:off x="5412512" y="6065667"/>
            <a:ext cx="3430298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[Carman et al., PRC 87, 025204 (2013)]</a:t>
            </a:r>
          </a:p>
        </p:txBody>
      </p:sp>
      <p:sp>
        <p:nvSpPr>
          <p:cNvPr id="17" name="Rectangle 16"/>
          <p:cNvSpPr/>
          <p:nvPr/>
        </p:nvSpPr>
        <p:spPr bwMode="auto">
          <a:xfrm>
            <a:off x="431952" y="1104752"/>
            <a:ext cx="5978931" cy="44695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03015" y="1144182"/>
            <a:ext cx="5844540" cy="363220"/>
          </a:xfrm>
          <a:prstGeom prst="rect">
            <a:avLst/>
          </a:prstGeom>
          <a:solidFill>
            <a:schemeClr val="bg1"/>
          </a:solidFill>
          <a:ln w="22225">
            <a:noFill/>
          </a:ln>
        </p:spPr>
      </p:pic>
      <p:sp>
        <p:nvSpPr>
          <p:cNvPr id="18" name="Rectangle 17"/>
          <p:cNvSpPr/>
          <p:nvPr/>
        </p:nvSpPr>
        <p:spPr bwMode="auto">
          <a:xfrm>
            <a:off x="6978650" y="1187450"/>
            <a:ext cx="254000" cy="146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Rectangle 18"/>
          <p:cNvSpPr/>
          <p:nvPr/>
        </p:nvSpPr>
        <p:spPr bwMode="auto">
          <a:xfrm>
            <a:off x="7816850" y="1200150"/>
            <a:ext cx="254000" cy="146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1" name="Rectangle 20"/>
          <p:cNvSpPr/>
          <p:nvPr/>
        </p:nvSpPr>
        <p:spPr bwMode="auto">
          <a:xfrm>
            <a:off x="8674100" y="1193800"/>
            <a:ext cx="254000" cy="14605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3" name="Picture 12" descr="CLAS-color-hi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758" y="320248"/>
            <a:ext cx="795985" cy="4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57786"/>
      </p:ext>
    </p:extLst>
  </p:cSld>
  <p:clrMapOvr>
    <a:masterClrMapping/>
  </p:clrMapOvr>
  <p:transition advTm="123909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sig_w_q1_dnp14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95" y="842399"/>
            <a:ext cx="9043416" cy="513892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65101"/>
            <a:ext cx="9144000" cy="639763"/>
          </a:xfrm>
        </p:spPr>
        <p:txBody>
          <a:bodyPr/>
          <a:lstStyle/>
          <a:p>
            <a:r>
              <a:rPr lang="en-US" dirty="0" smtClean="0"/>
              <a:t>K</a:t>
            </a:r>
            <a:r>
              <a:rPr lang="en-US" baseline="30000" dirty="0" smtClean="0"/>
              <a:t>+</a:t>
            </a:r>
            <a:r>
              <a:rPr lang="en-US" sz="3400" dirty="0" smtClean="0">
                <a:latin typeface="Symbol" charset="2"/>
                <a:cs typeface="Symbol" charset="2"/>
              </a:rPr>
              <a:t>S</a:t>
            </a:r>
            <a:r>
              <a:rPr lang="en-US" sz="3400" baseline="30000" dirty="0" smtClean="0">
                <a:latin typeface="Symbol" charset="2"/>
                <a:cs typeface="Symbol" charset="2"/>
              </a:rPr>
              <a:t>0</a:t>
            </a:r>
            <a:r>
              <a:rPr lang="en-US" dirty="0" smtClean="0"/>
              <a:t> Structure Functions</a:t>
            </a:r>
            <a:endParaRPr lang="en-US" dirty="0"/>
          </a:p>
        </p:txBody>
      </p:sp>
      <p:cxnSp>
        <p:nvCxnSpPr>
          <p:cNvPr id="11" name="Straight Connector 10"/>
          <p:cNvCxnSpPr/>
          <p:nvPr/>
        </p:nvCxnSpPr>
        <p:spPr bwMode="auto">
          <a:xfrm>
            <a:off x="203200" y="5966484"/>
            <a:ext cx="8699500" cy="12700"/>
          </a:xfrm>
          <a:prstGeom prst="line">
            <a:avLst/>
          </a:prstGeom>
          <a:noFill/>
          <a:ln w="15875" cap="flat" cmpd="sng" algn="ctr">
            <a:solidFill>
              <a:srgbClr val="0000FF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9" name="TextBox 8"/>
          <p:cNvSpPr txBox="1"/>
          <p:nvPr/>
        </p:nvSpPr>
        <p:spPr>
          <a:xfrm>
            <a:off x="327615" y="6070601"/>
            <a:ext cx="4830899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300"/>
              </a:spcAft>
            </a:pP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E = 5.5 GeV,  W: thr – 2.6 GeV, Q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  <a:r>
              <a:rPr lang="en-US" sz="1400" b="0" i="1" dirty="0" smtClean="0">
                <a:solidFill>
                  <a:srgbClr val="000090"/>
                </a:solidFill>
                <a:latin typeface="+mn-lt"/>
              </a:rPr>
              <a:t> = 1.80, 2.60, 3.45 GeV</a:t>
            </a:r>
            <a:r>
              <a:rPr lang="en-US" sz="1400" b="0" i="1" baseline="30000" dirty="0" smtClean="0">
                <a:solidFill>
                  <a:srgbClr val="000090"/>
                </a:solidFill>
                <a:latin typeface="+mn-lt"/>
              </a:rPr>
              <a:t>2</a:t>
            </a:r>
          </a:p>
        </p:txBody>
      </p:sp>
      <p:sp>
        <p:nvSpPr>
          <p:cNvPr id="13" name="Rectangle 12"/>
          <p:cNvSpPr/>
          <p:nvPr/>
        </p:nvSpPr>
        <p:spPr bwMode="auto">
          <a:xfrm>
            <a:off x="3337560" y="6071616"/>
            <a:ext cx="411480" cy="317500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29" tIns="45714" rIns="91429" bIns="45714" numCol="1" rtlCol="0" anchor="t" anchorCtr="0" compatLnSpc="1">
            <a:prstTxWarp prst="textNoShape">
              <a:avLst/>
            </a:prstTxWarp>
          </a:bodyPr>
          <a:lstStyle/>
          <a:p>
            <a:pPr algn="ctr" defTabSz="914293" eaLnBrk="0" hangingPunct="0"/>
            <a:endParaRPr lang="en-US" dirty="0" smtClean="0"/>
          </a:p>
        </p:txBody>
      </p:sp>
      <p:sp>
        <p:nvSpPr>
          <p:cNvPr id="7" name="TextBox 6"/>
          <p:cNvSpPr txBox="1"/>
          <p:nvPr/>
        </p:nvSpPr>
        <p:spPr>
          <a:xfrm>
            <a:off x="5412512" y="6065667"/>
            <a:ext cx="3430298" cy="307764"/>
          </a:xfrm>
          <a:prstGeom prst="rect">
            <a:avLst/>
          </a:prstGeom>
          <a:noFill/>
        </p:spPr>
        <p:txBody>
          <a:bodyPr wrap="square" lIns="91429" tIns="45714" rIns="91429" bIns="45714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400" b="0" i="1" dirty="0" smtClean="0">
                <a:solidFill>
                  <a:srgbClr val="008000"/>
                </a:solidFill>
                <a:latin typeface="+mn-lt"/>
              </a:rPr>
              <a:t>[Carman et al., PRC 87, 025204 (2013)]</a:t>
            </a:r>
          </a:p>
        </p:txBody>
      </p:sp>
      <p:sp>
        <p:nvSpPr>
          <p:cNvPr id="8" name="Rectangle 7"/>
          <p:cNvSpPr/>
          <p:nvPr/>
        </p:nvSpPr>
        <p:spPr bwMode="auto">
          <a:xfrm>
            <a:off x="454430" y="1048562"/>
            <a:ext cx="5978931" cy="446959"/>
          </a:xfrm>
          <a:prstGeom prst="rect">
            <a:avLst/>
          </a:prstGeom>
          <a:solidFill>
            <a:schemeClr val="bg1"/>
          </a:solidFill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pic>
        <p:nvPicPr>
          <p:cNvPr id="10" name="Picture 9" descr="latex-image-1.pdf"/>
          <p:cNvPicPr>
            <a:picLocks noChangeAspect="1"/>
          </p:cNvPicPr>
          <p:nvPr/>
        </p:nvPicPr>
        <mc:AlternateContent xmlns:mc="http://schemas.openxmlformats.org/markup-compatibility/2006">
          <mc:Choice xmlns="" xmlns:mv="urn:schemas-microsoft-com:mac:vml"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525493" y="1087992"/>
            <a:ext cx="5844540" cy="363220"/>
          </a:xfrm>
          <a:prstGeom prst="rect">
            <a:avLst/>
          </a:prstGeom>
          <a:noFill/>
          <a:ln w="22225">
            <a:noFill/>
          </a:ln>
        </p:spPr>
      </p:pic>
      <p:pic>
        <p:nvPicPr>
          <p:cNvPr id="12" name="Picture 11" descr="CLAS-color-high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279758" y="320248"/>
            <a:ext cx="795985" cy="4261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378731"/>
      </p:ext>
    </p:extLst>
  </p:cSld>
  <p:clrMapOvr>
    <a:masterClrMapping/>
  </p:clrMapOvr>
  <p:transition advTm="32384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3847" y="-306150"/>
            <a:ext cx="9144000" cy="11430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</a:rPr>
              <a:t>Signals from  N* states in the CLAS KY </a:t>
            </a:r>
            <a:r>
              <a:rPr lang="en-US" sz="2000" dirty="0" err="1" smtClean="0">
                <a:solidFill>
                  <a:srgbClr val="0000FF"/>
                </a:solidFill>
              </a:rPr>
              <a:t>electroproduction</a:t>
            </a:r>
            <a:r>
              <a:rPr lang="en-US" sz="2000" dirty="0" smtClean="0">
                <a:solidFill>
                  <a:srgbClr val="0000FF"/>
                </a:solidFill>
              </a:rPr>
              <a:t> data</a:t>
            </a:r>
            <a:endParaRPr lang="en-US" sz="2000" dirty="0">
              <a:solidFill>
                <a:srgbClr val="0000FF"/>
              </a:solidFill>
            </a:endParaRPr>
          </a:p>
        </p:txBody>
      </p:sp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0" y="498764"/>
            <a:ext cx="9144000" cy="0"/>
          </a:xfrm>
          <a:prstGeom prst="line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6" name="Picture 5" descr="32min1875.eps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84430" y="836850"/>
            <a:ext cx="6459570" cy="190378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3347947" y="571500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=1.8 GeV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</p:txBody>
      </p:sp>
      <p:sp>
        <p:nvSpPr>
          <p:cNvPr id="8" name="TextBox 7"/>
          <p:cNvSpPr txBox="1"/>
          <p:nvPr/>
        </p:nvSpPr>
        <p:spPr>
          <a:xfrm>
            <a:off x="5427997" y="571500"/>
            <a:ext cx="12202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=2.6 GeV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</p:txBody>
      </p:sp>
      <p:sp>
        <p:nvSpPr>
          <p:cNvPr id="9" name="TextBox 8"/>
          <p:cNvSpPr txBox="1"/>
          <p:nvPr/>
        </p:nvSpPr>
        <p:spPr>
          <a:xfrm>
            <a:off x="7542794" y="529073"/>
            <a:ext cx="13195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=3.45 GeV</a:t>
            </a:r>
            <a:r>
              <a:rPr lang="en-US" sz="1400" b="1" baseline="30000" dirty="0" smtClean="0"/>
              <a:t>2</a:t>
            </a:r>
            <a:endParaRPr lang="en-US" sz="1400" b="1" baseline="30000" dirty="0"/>
          </a:p>
        </p:txBody>
      </p:sp>
      <p:pic>
        <p:nvPicPr>
          <p:cNvPr id="10" name="Picture 9" descr="32plus1900.eps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793968" y="2740636"/>
            <a:ext cx="6346185" cy="1881574"/>
          </a:xfrm>
          <a:prstGeom prst="rect">
            <a:avLst/>
          </a:prstGeom>
        </p:spPr>
      </p:pic>
      <p:pic>
        <p:nvPicPr>
          <p:cNvPr id="11" name="Picture 10" descr="52min2060.eps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793968" y="4622210"/>
            <a:ext cx="6412800" cy="1908279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7980413" y="6530489"/>
            <a:ext cx="813043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W  </a:t>
            </a:r>
            <a:r>
              <a:rPr lang="en-US" sz="1400" b="1" dirty="0" err="1" smtClean="0"/>
              <a:t>GeV</a:t>
            </a:r>
            <a:endParaRPr lang="en-US" sz="1400" b="1" dirty="0"/>
          </a:p>
        </p:txBody>
      </p:sp>
      <p:sp>
        <p:nvSpPr>
          <p:cNvPr id="14" name="TextBox 13"/>
          <p:cNvSpPr txBox="1"/>
          <p:nvPr/>
        </p:nvSpPr>
        <p:spPr>
          <a:xfrm>
            <a:off x="8793456" y="6499712"/>
            <a:ext cx="413313" cy="33855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      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7542794" y="6550223"/>
            <a:ext cx="433132" cy="30777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400" dirty="0" smtClean="0"/>
              <a:t>     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8183546" y="1104405"/>
            <a:ext cx="437940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</a:t>
            </a:r>
            <a:r>
              <a:rPr lang="en-US" sz="1400" b="1" dirty="0" smtClean="0">
                <a:latin typeface="Symbol" pitchFamily="18" charset="2"/>
              </a:rPr>
              <a:t>L</a:t>
            </a:r>
            <a:endParaRPr lang="en-US" sz="1400" b="1" dirty="0">
              <a:latin typeface="Symbol" pitchFamily="18" charset="2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201178" y="3112317"/>
            <a:ext cx="42030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</a:t>
            </a:r>
            <a:r>
              <a:rPr lang="en-US" sz="1400" b="1" dirty="0" smtClean="0">
                <a:latin typeface="Symbol" pitchFamily="18" charset="2"/>
              </a:rPr>
              <a:t>S</a:t>
            </a:r>
            <a:endParaRPr lang="en-US" sz="1400" b="1" dirty="0">
              <a:latin typeface="Symbol" pitchFamily="18" charset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8269376" y="4880758"/>
            <a:ext cx="420308" cy="307777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K</a:t>
            </a:r>
            <a:r>
              <a:rPr lang="en-US" sz="1400" b="1" dirty="0" smtClean="0">
                <a:latin typeface="Symbol" pitchFamily="18" charset="2"/>
              </a:rPr>
              <a:t>S</a:t>
            </a:r>
            <a:endParaRPr lang="en-US" sz="1400" b="1" dirty="0">
              <a:latin typeface="Symbol" pitchFamily="18" charset="2"/>
            </a:endParaRPr>
          </a:p>
        </p:txBody>
      </p:sp>
      <p:cxnSp>
        <p:nvCxnSpPr>
          <p:cNvPr id="24" name="Straight Arrow Connector 23"/>
          <p:cNvCxnSpPr/>
          <p:nvPr/>
        </p:nvCxnSpPr>
        <p:spPr bwMode="auto">
          <a:xfrm flipH="1">
            <a:off x="6068291" y="1412182"/>
            <a:ext cx="130629" cy="307777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25" name="TextBox 24"/>
          <p:cNvSpPr txBox="1"/>
          <p:nvPr/>
        </p:nvSpPr>
        <p:spPr>
          <a:xfrm>
            <a:off x="3918857" y="965905"/>
            <a:ext cx="7505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00B050"/>
                </a:solidFill>
              </a:rPr>
              <a:t>3/2 </a:t>
            </a:r>
            <a:r>
              <a:rPr lang="en-US" sz="1200" b="1" baseline="30000" dirty="0" smtClean="0">
                <a:solidFill>
                  <a:srgbClr val="00B050"/>
                </a:solidFill>
              </a:rPr>
              <a:t>- </a:t>
            </a:r>
            <a:r>
              <a:rPr lang="en-US" sz="1200" b="1" dirty="0" smtClean="0">
                <a:solidFill>
                  <a:srgbClr val="00B050"/>
                </a:solidFill>
              </a:rPr>
              <a:t>5/2</a:t>
            </a:r>
            <a:r>
              <a:rPr lang="en-US" sz="1200" b="1" baseline="30000" dirty="0" smtClean="0">
                <a:solidFill>
                  <a:srgbClr val="00B050"/>
                </a:solidFill>
              </a:rPr>
              <a:t>-</a:t>
            </a:r>
          </a:p>
          <a:p>
            <a:r>
              <a:rPr lang="en-US" sz="1200" b="1" dirty="0" smtClean="0">
                <a:solidFill>
                  <a:srgbClr val="00B050"/>
                </a:solidFill>
              </a:rPr>
              <a:t>(1950) </a:t>
            </a:r>
            <a:endParaRPr lang="en-US" sz="1200" b="1" dirty="0"/>
          </a:p>
        </p:txBody>
      </p:sp>
      <p:cxnSp>
        <p:nvCxnSpPr>
          <p:cNvPr id="27" name="Straight Arrow Connector 26"/>
          <p:cNvCxnSpPr/>
          <p:nvPr/>
        </p:nvCxnSpPr>
        <p:spPr bwMode="auto">
          <a:xfrm flipH="1">
            <a:off x="8269376" y="1719959"/>
            <a:ext cx="130629" cy="307777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0" name="Straight Arrow Connector 29"/>
          <p:cNvCxnSpPr/>
          <p:nvPr/>
        </p:nvCxnSpPr>
        <p:spPr bwMode="auto">
          <a:xfrm flipH="1">
            <a:off x="3853542" y="1104405"/>
            <a:ext cx="130629" cy="307777"/>
          </a:xfrm>
          <a:prstGeom prst="straightConnector1">
            <a:avLst/>
          </a:prstGeom>
          <a:noFill/>
          <a:ln w="9525" cap="flat" cmpd="sng" algn="ctr">
            <a:solidFill>
              <a:srgbClr val="00B05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1" name="Straight Arrow Connector 30"/>
          <p:cNvCxnSpPr/>
          <p:nvPr/>
        </p:nvCxnSpPr>
        <p:spPr bwMode="auto">
          <a:xfrm>
            <a:off x="3515096" y="3307278"/>
            <a:ext cx="201881" cy="22563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2" name="Straight Arrow Connector 31"/>
          <p:cNvCxnSpPr/>
          <p:nvPr/>
        </p:nvCxnSpPr>
        <p:spPr bwMode="auto">
          <a:xfrm>
            <a:off x="5579423" y="3685309"/>
            <a:ext cx="251361" cy="22563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4" name="Straight Arrow Connector 33"/>
          <p:cNvCxnSpPr/>
          <p:nvPr/>
        </p:nvCxnSpPr>
        <p:spPr bwMode="auto">
          <a:xfrm>
            <a:off x="7774045" y="3798124"/>
            <a:ext cx="201881" cy="225631"/>
          </a:xfrm>
          <a:prstGeom prst="straightConnector1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8" name="Straight Arrow Connector 37"/>
          <p:cNvCxnSpPr/>
          <p:nvPr/>
        </p:nvCxnSpPr>
        <p:spPr bwMode="auto">
          <a:xfrm flipH="1">
            <a:off x="4105893" y="3153389"/>
            <a:ext cx="243445" cy="30777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39" name="Straight Arrow Connector 38"/>
          <p:cNvCxnSpPr/>
          <p:nvPr/>
        </p:nvCxnSpPr>
        <p:spPr bwMode="auto">
          <a:xfrm flipH="1">
            <a:off x="6198920" y="3490347"/>
            <a:ext cx="243445" cy="30777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40" name="Straight Arrow Connector 39"/>
          <p:cNvCxnSpPr/>
          <p:nvPr/>
        </p:nvCxnSpPr>
        <p:spPr bwMode="auto">
          <a:xfrm flipH="1">
            <a:off x="8446239" y="3613566"/>
            <a:ext cx="243445" cy="307777"/>
          </a:xfrm>
          <a:prstGeom prst="straightConnector1">
            <a:avLst/>
          </a:prstGeom>
          <a:noFill/>
          <a:ln w="9525" cap="flat" cmpd="sng" algn="ctr">
            <a:solidFill>
              <a:srgbClr val="0070C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41" name="TextBox 40"/>
          <p:cNvSpPr txBox="1"/>
          <p:nvPr/>
        </p:nvSpPr>
        <p:spPr>
          <a:xfrm>
            <a:off x="3388819" y="2876390"/>
            <a:ext cx="7729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0000"/>
                </a:solidFill>
              </a:rPr>
              <a:t>1/2 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+</a:t>
            </a:r>
            <a:r>
              <a:rPr lang="en-US" sz="1200" b="1" dirty="0" smtClean="0">
                <a:solidFill>
                  <a:srgbClr val="FF0000"/>
                </a:solidFill>
              </a:rPr>
              <a:t>3/2</a:t>
            </a:r>
            <a:r>
              <a:rPr lang="en-US" sz="1200" b="1" baseline="30000" dirty="0" smtClean="0">
                <a:solidFill>
                  <a:srgbClr val="FF0000"/>
                </a:solidFill>
              </a:rPr>
              <a:t>+</a:t>
            </a:r>
          </a:p>
          <a:p>
            <a:r>
              <a:rPr lang="en-US" sz="1200" b="1" dirty="0" smtClean="0">
                <a:solidFill>
                  <a:srgbClr val="FF0000"/>
                </a:solidFill>
              </a:rPr>
              <a:t>(1850)</a:t>
            </a:r>
            <a:r>
              <a:rPr lang="en-US" sz="1200" b="1" dirty="0" smtClean="0">
                <a:solidFill>
                  <a:srgbClr val="00B050"/>
                </a:solidFill>
              </a:rPr>
              <a:t> </a:t>
            </a:r>
            <a:endParaRPr lang="en-US" sz="1200" b="1" dirty="0"/>
          </a:p>
        </p:txBody>
      </p:sp>
      <p:sp>
        <p:nvSpPr>
          <p:cNvPr id="42" name="TextBox 41"/>
          <p:cNvSpPr txBox="1"/>
          <p:nvPr/>
        </p:nvSpPr>
        <p:spPr>
          <a:xfrm>
            <a:off x="6068291" y="3028682"/>
            <a:ext cx="72968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rgbClr val="0070C0"/>
                </a:solidFill>
              </a:rPr>
              <a:t>1/2</a:t>
            </a:r>
            <a:r>
              <a:rPr lang="en-US" sz="1200" baseline="30000" dirty="0" smtClean="0">
                <a:solidFill>
                  <a:srgbClr val="0070C0"/>
                </a:solidFill>
              </a:rPr>
              <a:t>+</a:t>
            </a:r>
            <a:r>
              <a:rPr lang="en-US" sz="1200" dirty="0" smtClean="0">
                <a:solidFill>
                  <a:srgbClr val="0070C0"/>
                </a:solidFill>
              </a:rPr>
              <a:t>3/2</a:t>
            </a:r>
            <a:r>
              <a:rPr lang="en-US" sz="1200" baseline="30000" dirty="0" smtClean="0">
                <a:solidFill>
                  <a:srgbClr val="0070C0"/>
                </a:solidFill>
              </a:rPr>
              <a:t>+</a:t>
            </a:r>
          </a:p>
          <a:p>
            <a:r>
              <a:rPr lang="en-US" sz="1200" dirty="0" smtClean="0">
                <a:solidFill>
                  <a:srgbClr val="0070C0"/>
                </a:solidFill>
              </a:rPr>
              <a:t>(2000)</a:t>
            </a:r>
            <a:endParaRPr lang="en-US" sz="1200" dirty="0">
              <a:solidFill>
                <a:srgbClr val="0070C0"/>
              </a:solidFill>
            </a:endParaRP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1638795" y="6210795"/>
            <a:ext cx="914400" cy="914400"/>
          </a:xfrm>
          <a:prstGeom prst="straightConnector1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52" name="TextBox 51"/>
          <p:cNvSpPr txBox="1"/>
          <p:nvPr/>
        </p:nvSpPr>
        <p:spPr>
          <a:xfrm>
            <a:off x="4161788" y="5749130"/>
            <a:ext cx="6783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dirty="0" smtClean="0">
                <a:solidFill>
                  <a:srgbClr val="FF33CC"/>
                </a:solidFill>
              </a:rPr>
              <a:t>3/2</a:t>
            </a:r>
            <a:r>
              <a:rPr lang="en-US" sz="1200" b="1" baseline="30000" dirty="0" smtClean="0">
                <a:solidFill>
                  <a:srgbClr val="FF33CC"/>
                </a:solidFill>
              </a:rPr>
              <a:t>-</a:t>
            </a:r>
            <a:r>
              <a:rPr lang="en-US" sz="1200" b="1" dirty="0" smtClean="0">
                <a:solidFill>
                  <a:srgbClr val="FF33CC"/>
                </a:solidFill>
              </a:rPr>
              <a:t>5/2</a:t>
            </a:r>
            <a:r>
              <a:rPr lang="en-US" sz="1200" b="1" baseline="30000" dirty="0" smtClean="0">
                <a:solidFill>
                  <a:srgbClr val="FF33CC"/>
                </a:solidFill>
              </a:rPr>
              <a:t>-</a:t>
            </a:r>
          </a:p>
          <a:p>
            <a:r>
              <a:rPr lang="en-US" sz="1200" b="1" dirty="0" smtClean="0">
                <a:solidFill>
                  <a:srgbClr val="FF33CC"/>
                </a:solidFill>
              </a:rPr>
              <a:t>(2050)</a:t>
            </a:r>
            <a:endParaRPr lang="en-US" sz="1200" b="1" dirty="0">
              <a:solidFill>
                <a:srgbClr val="FF33CC"/>
              </a:solidFill>
            </a:endParaRPr>
          </a:p>
        </p:txBody>
      </p:sp>
      <p:cxnSp>
        <p:nvCxnSpPr>
          <p:cNvPr id="54" name="Straight Arrow Connector 53"/>
          <p:cNvCxnSpPr/>
          <p:nvPr/>
        </p:nvCxnSpPr>
        <p:spPr bwMode="auto">
          <a:xfrm flipH="1" flipV="1">
            <a:off x="4012118" y="5380995"/>
            <a:ext cx="187550" cy="368135"/>
          </a:xfrm>
          <a:prstGeom prst="straightConnector1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5" name="Straight Arrow Connector 54"/>
          <p:cNvCxnSpPr/>
          <p:nvPr/>
        </p:nvCxnSpPr>
        <p:spPr bwMode="auto">
          <a:xfrm flipH="1" flipV="1">
            <a:off x="6254815" y="5565062"/>
            <a:ext cx="187550" cy="368135"/>
          </a:xfrm>
          <a:prstGeom prst="straightConnector1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cxnSp>
        <p:nvCxnSpPr>
          <p:cNvPr id="56" name="Straight Arrow Connector 55"/>
          <p:cNvCxnSpPr/>
          <p:nvPr/>
        </p:nvCxnSpPr>
        <p:spPr bwMode="auto">
          <a:xfrm flipH="1" flipV="1">
            <a:off x="8502134" y="5533395"/>
            <a:ext cx="187550" cy="368135"/>
          </a:xfrm>
          <a:prstGeom prst="straightConnector1">
            <a:avLst/>
          </a:prstGeom>
          <a:noFill/>
          <a:ln w="9525" cap="flat" cmpd="sng" algn="ctr">
            <a:solidFill>
              <a:srgbClr val="FF33CC"/>
            </a:solidFill>
            <a:prstDash val="solid"/>
            <a:round/>
            <a:headEnd type="none" w="med" len="med"/>
            <a:tailEnd type="arrow"/>
          </a:ln>
          <a:effectLst/>
        </p:spPr>
      </p:cxnSp>
      <p:graphicFrame>
        <p:nvGraphicFramePr>
          <p:cNvPr id="57" name="Object 56"/>
          <p:cNvGraphicFramePr>
            <a:graphicFrameLocks noChangeAspect="1"/>
          </p:cNvGraphicFramePr>
          <p:nvPr/>
        </p:nvGraphicFramePr>
        <p:xfrm>
          <a:off x="174625" y="944563"/>
          <a:ext cx="25749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3236" name="Equation" r:id="rId7" imgW="2006280" imgH="596880" progId="Equation.3">
                  <p:embed/>
                </p:oleObj>
              </mc:Choice>
              <mc:Fallback>
                <p:oleObj name="Equation" r:id="rId7" imgW="2006280" imgH="596880" progId="Equation.3">
                  <p:embed/>
                  <p:pic>
                    <p:nvPicPr>
                      <p:cNvPr id="0" name="Picture 91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625" y="944563"/>
                        <a:ext cx="2574925" cy="955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" name="TextBox 57"/>
          <p:cNvSpPr txBox="1"/>
          <p:nvPr/>
        </p:nvSpPr>
        <p:spPr>
          <a:xfrm>
            <a:off x="174625" y="2173184"/>
            <a:ext cx="257492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the structures in W</a:t>
            </a:r>
          </a:p>
          <a:p>
            <a:r>
              <a:rPr lang="en-US" sz="1600" dirty="0" smtClean="0"/>
              <a:t>dependencies of C</a:t>
            </a:r>
            <a:r>
              <a:rPr lang="en-US" sz="1600" baseline="-25000" dirty="0" smtClean="0"/>
              <a:t>l</a:t>
            </a:r>
            <a:r>
              <a:rPr lang="en-US" sz="1600" dirty="0" smtClean="0"/>
              <a:t> –moments at the same W-values in all Q</a:t>
            </a:r>
            <a:r>
              <a:rPr lang="en-US" sz="1600" baseline="30000" dirty="0" smtClean="0"/>
              <a:t>2</a:t>
            </a:r>
            <a:r>
              <a:rPr lang="en-US" sz="1600" dirty="0" smtClean="0"/>
              <a:t>-bins are consistent with the contributions from resonances of  spin-parities listed in the plots</a:t>
            </a:r>
            <a:endParaRPr lang="en-US" sz="1600" dirty="0"/>
          </a:p>
        </p:txBody>
      </p:sp>
      <p:sp>
        <p:nvSpPr>
          <p:cNvPr id="3" name="TextBox 2"/>
          <p:cNvSpPr txBox="1"/>
          <p:nvPr/>
        </p:nvSpPr>
        <p:spPr>
          <a:xfrm>
            <a:off x="66769" y="4349943"/>
            <a:ext cx="287771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FF0000"/>
                </a:solidFill>
              </a:rPr>
              <a:t>The electrocouplings</a:t>
            </a:r>
          </a:p>
          <a:p>
            <a:r>
              <a:rPr lang="en-US" sz="1600" dirty="0">
                <a:solidFill>
                  <a:srgbClr val="FF0000"/>
                </a:solidFill>
              </a:rPr>
              <a:t>o</a:t>
            </a:r>
            <a:r>
              <a:rPr lang="en-US" sz="1600" dirty="0" smtClean="0">
                <a:solidFill>
                  <a:srgbClr val="FF0000"/>
                </a:solidFill>
              </a:rPr>
              <a:t>f high-lying N* from  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analyses of KY electro-</a:t>
            </a:r>
          </a:p>
          <a:p>
            <a:r>
              <a:rPr lang="en-US" sz="1600" dirty="0" smtClean="0">
                <a:solidFill>
                  <a:srgbClr val="FF0000"/>
                </a:solidFill>
              </a:rPr>
              <a:t>production will allow us to</a:t>
            </a:r>
          </a:p>
          <a:p>
            <a:r>
              <a:rPr lang="en-US" sz="1600" dirty="0">
                <a:solidFill>
                  <a:srgbClr val="FF0000"/>
                </a:solidFill>
              </a:rPr>
              <a:t>c</a:t>
            </a:r>
            <a:r>
              <a:rPr lang="en-US" sz="1600" dirty="0" smtClean="0">
                <a:solidFill>
                  <a:srgbClr val="FF0000"/>
                </a:solidFill>
              </a:rPr>
              <a:t>heck their values available </a:t>
            </a:r>
          </a:p>
          <a:p>
            <a:r>
              <a:rPr lang="en-US" sz="1600" dirty="0">
                <a:solidFill>
                  <a:srgbClr val="FF0000"/>
                </a:solidFill>
              </a:rPr>
              <a:t>f</a:t>
            </a:r>
            <a:r>
              <a:rPr lang="en-US" sz="1600" dirty="0" smtClean="0">
                <a:solidFill>
                  <a:srgbClr val="FF0000"/>
                </a:solidFill>
              </a:rPr>
              <a:t>rom other channels in almost</a:t>
            </a:r>
          </a:p>
          <a:p>
            <a:r>
              <a:rPr lang="en-US" sz="1600" dirty="0">
                <a:solidFill>
                  <a:srgbClr val="FF0000"/>
                </a:solidFill>
              </a:rPr>
              <a:t>m</a:t>
            </a:r>
            <a:r>
              <a:rPr lang="en-US" sz="1600" dirty="0" smtClean="0">
                <a:solidFill>
                  <a:srgbClr val="FF0000"/>
                </a:solidFill>
              </a:rPr>
              <a:t>odel </a:t>
            </a:r>
            <a:r>
              <a:rPr lang="en-US" sz="1600" dirty="0">
                <a:solidFill>
                  <a:srgbClr val="FF0000"/>
                </a:solidFill>
              </a:rPr>
              <a:t>i</a:t>
            </a:r>
            <a:r>
              <a:rPr lang="en-US" sz="1600" dirty="0" smtClean="0">
                <a:solidFill>
                  <a:srgbClr val="FF0000"/>
                </a:solidFill>
              </a:rPr>
              <a:t>ndependent way </a:t>
            </a:r>
            <a:endParaRPr lang="en-US" sz="1600" dirty="0">
              <a:solidFill>
                <a:srgbClr val="FF0000"/>
              </a:solidFill>
            </a:endParaRPr>
          </a:p>
        </p:txBody>
      </p:sp>
      <p:pic>
        <p:nvPicPr>
          <p:cNvPr id="483222" name="Picture 91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0774"/>
            <a:ext cx="3451225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138223" y="104517"/>
            <a:ext cx="876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  <a:ea typeface="MS PGothic" pitchFamily="34" charset="-128"/>
              </a:rPr>
              <a:t>Interpolation/Extrapolation of the CLAS  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  <a:ea typeface="MS PGothic" pitchFamily="34" charset="-128"/>
              </a:rPr>
              <a:t>Results on </a:t>
            </a:r>
            <a:r>
              <a:rPr lang="en-US" sz="1800" b="1" dirty="0" err="1" smtClean="0">
                <a:solidFill>
                  <a:srgbClr val="0000FF"/>
                </a:solidFill>
                <a:latin typeface="Symbol" panose="05050102010706020507" pitchFamily="18" charset="2"/>
                <a:ea typeface="BatangChe" panose="02030609000101010101" pitchFamily="49" charset="-127"/>
              </a:rPr>
              <a:t>g</a:t>
            </a:r>
            <a:r>
              <a:rPr lang="en-US" sz="1800" b="1" baseline="-25000" dirty="0" err="1" smtClean="0">
                <a:solidFill>
                  <a:srgbClr val="0000FF"/>
                </a:solidFill>
                <a:latin typeface="+mn-lt"/>
                <a:ea typeface="MS PGothic" pitchFamily="34" charset="-128"/>
              </a:rPr>
              <a:t>v</a:t>
            </a:r>
            <a:r>
              <a:rPr lang="en-US" sz="1800" b="1" dirty="0" err="1" smtClean="0">
                <a:solidFill>
                  <a:srgbClr val="0000FF"/>
                </a:solidFill>
                <a:latin typeface="+mn-lt"/>
                <a:ea typeface="MS PGothic" pitchFamily="34" charset="-128"/>
              </a:rPr>
              <a:t>pN</a:t>
            </a:r>
            <a:r>
              <a:rPr lang="en-US" sz="1800" b="1" dirty="0" smtClean="0">
                <a:solidFill>
                  <a:srgbClr val="0000FF"/>
                </a:solidFill>
                <a:latin typeface="+mn-lt"/>
                <a:ea typeface="MS PGothic" pitchFamily="34" charset="-128"/>
              </a:rPr>
              <a:t>* </a:t>
            </a:r>
            <a:r>
              <a:rPr lang="en-US" sz="1800" b="1" dirty="0" err="1" smtClean="0">
                <a:solidFill>
                  <a:srgbClr val="0000FF"/>
                </a:solidFill>
                <a:latin typeface="+mn-lt"/>
                <a:ea typeface="MS PGothic" pitchFamily="34" charset="-128"/>
              </a:rPr>
              <a:t>electrocpouplings</a:t>
            </a:r>
            <a:r>
              <a:rPr lang="en-US" sz="1800" b="1" dirty="0" smtClean="0">
                <a:solidFill>
                  <a:srgbClr val="0000FF"/>
                </a:solidFill>
                <a:latin typeface="Symbol" panose="05050102010706020507" pitchFamily="18" charset="2"/>
                <a:ea typeface="MS PGothic" pitchFamily="34" charset="-128"/>
              </a:rPr>
              <a:t> 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12" name="Line 7"/>
          <p:cNvSpPr>
            <a:spLocks noChangeShapeType="1"/>
          </p:cNvSpPr>
          <p:nvPr/>
        </p:nvSpPr>
        <p:spPr bwMode="auto">
          <a:xfrm>
            <a:off x="5506" y="45385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262" y="477340"/>
            <a:ext cx="4625163" cy="267353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64" y="473849"/>
            <a:ext cx="4619122" cy="2670048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301" y="3147388"/>
            <a:ext cx="4619124" cy="2670048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6362" y="3147388"/>
            <a:ext cx="4619124" cy="2670048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2955851" y="2147777"/>
            <a:ext cx="11833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N(1440)1/2</a:t>
            </a:r>
            <a:r>
              <a:rPr lang="en-US" sz="1400" b="1" baseline="30000" dirty="0"/>
              <a:t>+</a:t>
            </a:r>
          </a:p>
          <a:p>
            <a:pPr algn="ctr"/>
            <a:r>
              <a:rPr lang="en-US" sz="1400" b="1" dirty="0" smtClean="0"/>
              <a:t>A</a:t>
            </a:r>
            <a:r>
              <a:rPr lang="en-US" sz="1400" b="1" baseline="-25000" dirty="0" smtClean="0"/>
              <a:t>1/2</a:t>
            </a:r>
            <a:endParaRPr lang="en-US" sz="1400" b="1" baseline="-25000" dirty="0"/>
          </a:p>
        </p:txBody>
      </p:sp>
      <p:sp>
        <p:nvSpPr>
          <p:cNvPr id="15" name="Rectangle 14"/>
          <p:cNvSpPr/>
          <p:nvPr/>
        </p:nvSpPr>
        <p:spPr>
          <a:xfrm>
            <a:off x="6422065" y="2147777"/>
            <a:ext cx="1286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/>
              <a:t>N(1440)1/2</a:t>
            </a:r>
            <a:r>
              <a:rPr lang="en-US" sz="1400" b="1" baseline="30000" dirty="0"/>
              <a:t>+</a:t>
            </a:r>
          </a:p>
          <a:p>
            <a:pPr algn="ctr"/>
            <a:r>
              <a:rPr lang="en-US" sz="1400" b="1" dirty="0"/>
              <a:t>S</a:t>
            </a:r>
            <a:r>
              <a:rPr lang="en-US" sz="1400" b="1" baseline="-25000" dirty="0"/>
              <a:t>1/2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170303" y="3607982"/>
            <a:ext cx="1286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N(1720)3/2</a:t>
            </a:r>
            <a:r>
              <a:rPr lang="en-US" sz="1400" b="1" baseline="30000" dirty="0"/>
              <a:t>+</a:t>
            </a:r>
          </a:p>
          <a:p>
            <a:pPr algn="ctr"/>
            <a:r>
              <a:rPr lang="en-US" sz="1400" b="1" dirty="0" smtClean="0"/>
              <a:t>A</a:t>
            </a:r>
            <a:r>
              <a:rPr lang="en-US" sz="1400" b="1" baseline="-25000" dirty="0"/>
              <a:t>3</a:t>
            </a:r>
            <a:r>
              <a:rPr lang="en-US" sz="1400" b="1" baseline="-25000" dirty="0" smtClean="0"/>
              <a:t>/2</a:t>
            </a:r>
            <a:endParaRPr lang="en-US" sz="1400" b="1" baseline="-25000" dirty="0"/>
          </a:p>
        </p:txBody>
      </p:sp>
      <p:sp>
        <p:nvSpPr>
          <p:cNvPr id="21" name="Rectangle 20"/>
          <p:cNvSpPr/>
          <p:nvPr/>
        </p:nvSpPr>
        <p:spPr>
          <a:xfrm>
            <a:off x="6675925" y="4696047"/>
            <a:ext cx="12865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400" b="1" dirty="0" smtClean="0"/>
              <a:t>N’(1720)3/2</a:t>
            </a:r>
            <a:r>
              <a:rPr lang="en-US" sz="1400" b="1" baseline="30000" dirty="0"/>
              <a:t>+</a:t>
            </a:r>
          </a:p>
          <a:p>
            <a:pPr algn="ctr"/>
            <a:r>
              <a:rPr lang="en-US" sz="1400" b="1" dirty="0" smtClean="0"/>
              <a:t>A</a:t>
            </a:r>
            <a:r>
              <a:rPr lang="en-US" sz="1400" b="1" baseline="-25000" dirty="0"/>
              <a:t>3</a:t>
            </a:r>
            <a:r>
              <a:rPr lang="en-US" sz="1400" b="1" baseline="-25000" dirty="0" smtClean="0"/>
              <a:t>/2</a:t>
            </a:r>
            <a:endParaRPr lang="en-US" sz="1400" b="1" baseline="-25000" dirty="0"/>
          </a:p>
        </p:txBody>
      </p:sp>
      <p:sp>
        <p:nvSpPr>
          <p:cNvPr id="16" name="TextBox 15"/>
          <p:cNvSpPr txBox="1"/>
          <p:nvPr/>
        </p:nvSpPr>
        <p:spPr>
          <a:xfrm>
            <a:off x="169526" y="5760720"/>
            <a:ext cx="89799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b="1" dirty="0" smtClean="0"/>
              <a:t>The CLAS results on </a:t>
            </a:r>
            <a:r>
              <a:rPr lang="en-US" sz="1200" b="1" dirty="0" err="1" smtClean="0">
                <a:latin typeface="Symbol" panose="05050102010706020507" pitchFamily="18" charset="2"/>
              </a:rPr>
              <a:t>g</a:t>
            </a:r>
            <a:r>
              <a:rPr lang="en-US" sz="1200" b="1" baseline="-25000" dirty="0" err="1" smtClean="0"/>
              <a:t>v</a:t>
            </a:r>
            <a:r>
              <a:rPr lang="en-US" sz="1200" b="1" dirty="0" err="1" smtClean="0"/>
              <a:t>pN</a:t>
            </a:r>
            <a:r>
              <a:rPr lang="en-US" sz="1200" b="1" dirty="0" smtClean="0"/>
              <a:t>* electrocouplings for the excited states in mass range up to 1.8 GeV are</a:t>
            </a:r>
          </a:p>
          <a:p>
            <a:pPr marL="111125" indent="-111125"/>
            <a:r>
              <a:rPr lang="en-US" sz="1200" b="1" dirty="0"/>
              <a:t>i</a:t>
            </a:r>
            <a:r>
              <a:rPr lang="en-US" sz="1200" b="1" dirty="0" smtClean="0"/>
              <a:t>nterpolated/extrapolated at 0.GeV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 &lt;Q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 &lt;</a:t>
            </a:r>
            <a:r>
              <a:rPr lang="en-US" sz="1200" dirty="0" smtClean="0"/>
              <a:t>  </a:t>
            </a:r>
            <a:r>
              <a:rPr lang="en-US" sz="1200" b="1" dirty="0" smtClean="0"/>
              <a:t>5.0 GeV</a:t>
            </a:r>
            <a:r>
              <a:rPr lang="en-US" sz="1200" b="1" baseline="30000" dirty="0" smtClean="0"/>
              <a:t>2</a:t>
            </a:r>
            <a:r>
              <a:rPr lang="en-US" sz="1200" b="1" dirty="0" smtClean="0"/>
              <a:t> (</a:t>
            </a:r>
            <a:r>
              <a:rPr lang="en-US" sz="1200" b="1" dirty="0" err="1" smtClean="0"/>
              <a:t>userweb.jlab.org</a:t>
            </a:r>
            <a:r>
              <a:rPr lang="en-US" sz="1200" b="1" dirty="0" err="1"/>
              <a:t>/~</a:t>
            </a:r>
            <a:r>
              <a:rPr lang="en-US" sz="1200" b="1" dirty="0" err="1" smtClean="0"/>
              <a:t>isupov/couplings</a:t>
            </a:r>
            <a:r>
              <a:rPr lang="en-US" sz="1200" b="1" dirty="0" smtClean="0"/>
              <a:t>/).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200" b="1" dirty="0" smtClean="0"/>
              <a:t>The Fortran code for computation of the interpolated electrocoupling values are available upon request</a:t>
            </a:r>
          </a:p>
          <a:p>
            <a:pPr marL="111125" indent="-111125"/>
            <a:r>
              <a:rPr lang="en-US" sz="1200" b="1" dirty="0" smtClean="0"/>
              <a:t>(</a:t>
            </a:r>
            <a:r>
              <a:rPr lang="en-US" sz="1200" b="1" dirty="0" err="1" smtClean="0"/>
              <a:t>E.L.Isupov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isupov@jlab.org</a:t>
            </a:r>
            <a:r>
              <a:rPr lang="en-US" sz="1200" b="1" dirty="0" smtClean="0"/>
              <a:t>)</a:t>
            </a:r>
            <a:endParaRPr lang="en-US" sz="1200" b="1" dirty="0"/>
          </a:p>
        </p:txBody>
      </p:sp>
    </p:spTree>
    <p:extLst>
      <p:ext uri="{BB962C8B-B14F-4D97-AF65-F5344CB8AC3E}">
        <p14:creationId xmlns:p14="http://schemas.microsoft.com/office/powerpoint/2010/main" val="14070851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extBox 19"/>
          <p:cNvSpPr txBox="1"/>
          <p:nvPr/>
        </p:nvSpPr>
        <p:spPr>
          <a:xfrm>
            <a:off x="3297599" y="3619289"/>
            <a:ext cx="4982454" cy="116955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Accounting for the transition between the same and</a:t>
            </a:r>
          </a:p>
          <a:p>
            <a:r>
              <a:rPr lang="en-US" sz="1400" b="1" dirty="0"/>
              <a:t>d</a:t>
            </a:r>
            <a:r>
              <a:rPr lang="en-US" sz="1400" b="1" dirty="0" smtClean="0"/>
              <a:t>ifferent N* states makes the resonant amplitude</a:t>
            </a:r>
          </a:p>
          <a:p>
            <a:r>
              <a:rPr lang="en-US" sz="1400" b="1" dirty="0"/>
              <a:t>c</a:t>
            </a:r>
            <a:r>
              <a:rPr lang="en-US" sz="1400" b="1" dirty="0" smtClean="0"/>
              <a:t>onsistent with  the restrictions imposed by a general</a:t>
            </a:r>
          </a:p>
          <a:p>
            <a:r>
              <a:rPr lang="en-US" sz="1400" b="1" dirty="0" err="1" smtClean="0"/>
              <a:t>unitarity</a:t>
            </a:r>
            <a:r>
              <a:rPr lang="en-US" sz="1400" b="1" dirty="0" smtClean="0"/>
              <a:t> condition                   </a:t>
            </a:r>
            <a:r>
              <a:rPr lang="en-US" sz="1400" b="1" dirty="0" smtClean="0">
                <a:solidFill>
                  <a:srgbClr val="FF0000"/>
                </a:solidFill>
              </a:rPr>
              <a:t>the most advanced version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of the </a:t>
            </a:r>
            <a:r>
              <a:rPr lang="en-US" sz="1400" b="1" dirty="0" err="1" smtClean="0">
                <a:solidFill>
                  <a:srgbClr val="FF0000"/>
                </a:solidFill>
              </a:rPr>
              <a:t>Breit</a:t>
            </a:r>
            <a:r>
              <a:rPr lang="en-US" sz="1400" b="1" dirty="0" smtClean="0">
                <a:solidFill>
                  <a:srgbClr val="FF0000"/>
                </a:solidFill>
              </a:rPr>
              <a:t>-Wigner ansatz.</a:t>
            </a:r>
            <a:endParaRPr lang="en-US" sz="1400" b="1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38223" y="104517"/>
            <a:ext cx="87612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0000FF"/>
                </a:solidFill>
                <a:ea typeface="MS PGothic" pitchFamily="34" charset="-128"/>
              </a:rPr>
              <a:t>Resonant Contributions to Exclusive, Semi- Inclusive, and Inclusive Processes</a:t>
            </a:r>
            <a:endParaRPr lang="en-US" sz="1800" b="1" dirty="0">
              <a:solidFill>
                <a:srgbClr val="0000FF"/>
              </a:solidFill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5506" y="453850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9833920"/>
              </p:ext>
            </p:extLst>
          </p:nvPr>
        </p:nvGraphicFramePr>
        <p:xfrm>
          <a:off x="3879336" y="603716"/>
          <a:ext cx="4075112" cy="579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14" name="Equation" r:id="rId3" imgW="1676160" imgH="355320" progId="Equation.3">
                  <p:embed/>
                </p:oleObj>
              </mc:Choice>
              <mc:Fallback>
                <p:oleObj name="Equation" r:id="rId3" imgW="1676160" imgH="355320" progId="Equation.3">
                  <p:embed/>
                  <p:pic>
                    <p:nvPicPr>
                      <p:cNvPr id="0" name="Picture 6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9336" y="603716"/>
                        <a:ext cx="4075112" cy="579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143539" y="631825"/>
            <a:ext cx="35991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Resonant amplitude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</a:t>
            </a:r>
            <a:r>
              <a:rPr lang="en-US" sz="1400" b="1" kern="0" dirty="0" smtClean="0">
                <a:solidFill>
                  <a:srgbClr val="3333FF"/>
                </a:solidFill>
              </a:rPr>
              <a:t>in exclusive </a:t>
            </a:r>
            <a:r>
              <a:rPr lang="en-US" sz="1400" b="1" kern="0" dirty="0" err="1" smtClean="0">
                <a:solidFill>
                  <a:srgbClr val="3333FF"/>
                </a:solidFill>
                <a:latin typeface="Symbol" panose="05050102010706020507" pitchFamily="18" charset="2"/>
              </a:rPr>
              <a:t>g</a:t>
            </a:r>
            <a:r>
              <a:rPr lang="en-US" sz="1400" b="1" kern="0" dirty="0" err="1" smtClean="0">
                <a:solidFill>
                  <a:srgbClr val="3333FF"/>
                </a:solidFill>
              </a:rPr>
              <a:t>p</a:t>
            </a:r>
            <a:r>
              <a:rPr lang="en-US" sz="1400" b="1" kern="0" dirty="0" err="1" smtClean="0">
                <a:solidFill>
                  <a:srgbClr val="3333FF"/>
                </a:solidFill>
                <a:latin typeface="Arial"/>
                <a:cs typeface="Arial"/>
              </a:rPr>
              <a:t>→MB</a:t>
            </a:r>
            <a:r>
              <a:rPr lang="en-US" sz="1400" b="1" kern="0" dirty="0" smtClean="0">
                <a:solidFill>
                  <a:srgbClr val="3333FF"/>
                </a:solidFill>
                <a:latin typeface="Arial"/>
                <a:cs typeface="Arial"/>
              </a:rPr>
              <a:t> channel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3333FF"/>
                </a:solidFill>
                <a:effectLst/>
                <a:uLnTx/>
                <a:uFillTx/>
              </a:rPr>
              <a:t> :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687083" y="1270351"/>
            <a:ext cx="6668813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latin typeface="Symbol" panose="05050102010706020507" pitchFamily="18" charset="2"/>
              </a:rPr>
              <a:t>a,b</a:t>
            </a:r>
            <a:r>
              <a:rPr lang="en-US" sz="1400" b="1" dirty="0" smtClean="0"/>
              <a:t> label  the N* states included, sum over  repetitive </a:t>
            </a:r>
            <a:r>
              <a:rPr lang="en-US" sz="1400" b="1" dirty="0" smtClean="0">
                <a:latin typeface="Symbol" panose="05050102010706020507" pitchFamily="18" charset="2"/>
              </a:rPr>
              <a:t>a </a:t>
            </a:r>
            <a:r>
              <a:rPr lang="en-US" sz="1400" b="1" dirty="0" smtClean="0"/>
              <a:t>and </a:t>
            </a:r>
            <a:r>
              <a:rPr lang="en-US" sz="1400" b="1" dirty="0" smtClean="0">
                <a:latin typeface="Symbol" panose="05050102010706020507" pitchFamily="18" charset="2"/>
              </a:rPr>
              <a:t>b </a:t>
            </a:r>
            <a:r>
              <a:rPr lang="en-US" sz="1400" b="1" dirty="0" smtClean="0">
                <a:latin typeface="+mn-lt"/>
              </a:rPr>
              <a:t>is assumed</a:t>
            </a:r>
            <a:r>
              <a:rPr lang="en-US" sz="1400" b="1" dirty="0" smtClean="0"/>
              <a:t>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400" b="1" dirty="0" smtClean="0"/>
              <a:t>Resonance </a:t>
            </a:r>
            <a:r>
              <a:rPr lang="en-US" sz="1400" b="1" dirty="0" err="1" smtClean="0"/>
              <a:t>electroproduction</a:t>
            </a:r>
            <a:r>
              <a:rPr lang="en-US" sz="1400" b="1" dirty="0" smtClean="0"/>
              <a:t>  f </a:t>
            </a:r>
            <a:r>
              <a:rPr lang="en-US" sz="1400" b="1" baseline="-25000" dirty="0" smtClean="0">
                <a:latin typeface="Symbol" panose="05050102010706020507" pitchFamily="18" charset="2"/>
              </a:rPr>
              <a:t>a </a:t>
            </a:r>
            <a:r>
              <a:rPr lang="en-US" sz="1400" b="1" baseline="-25000" dirty="0" err="1" smtClean="0">
                <a:latin typeface="Symbol" panose="05050102010706020507" pitchFamily="18" charset="2"/>
              </a:rPr>
              <a:t>g</a:t>
            </a:r>
            <a:r>
              <a:rPr lang="en-US" sz="1400" b="1" baseline="-25000" dirty="0" err="1" smtClean="0"/>
              <a:t>p</a:t>
            </a:r>
            <a:r>
              <a:rPr lang="en-US" sz="1400" b="1" baseline="-25000" dirty="0" smtClean="0"/>
              <a:t> </a:t>
            </a:r>
            <a:r>
              <a:rPr lang="en-US" sz="1400" b="1" dirty="0" smtClean="0"/>
              <a:t>and hadronic decay f </a:t>
            </a:r>
            <a:r>
              <a:rPr lang="en-US" sz="1400" b="1" baseline="-25000" dirty="0" smtClean="0">
                <a:latin typeface="Symbol" panose="05050102010706020507" pitchFamily="18" charset="2"/>
              </a:rPr>
              <a:t>b</a:t>
            </a:r>
            <a:r>
              <a:rPr lang="en-US" sz="1400" b="1" baseline="-25000" dirty="0" smtClean="0"/>
              <a:t> MB</a:t>
            </a:r>
            <a:r>
              <a:rPr lang="en-US" sz="1400" b="1" dirty="0" smtClean="0"/>
              <a:t>  amplitudes </a:t>
            </a:r>
          </a:p>
          <a:p>
            <a:r>
              <a:rPr lang="en-US" sz="1400" b="1" dirty="0" smtClean="0"/>
              <a:t>are related to the </a:t>
            </a:r>
            <a:r>
              <a:rPr lang="en-US" sz="1400" b="1" dirty="0" err="1" smtClean="0">
                <a:latin typeface="Symbol" panose="05050102010706020507" pitchFamily="18" charset="2"/>
              </a:rPr>
              <a:t>g</a:t>
            </a:r>
            <a:r>
              <a:rPr lang="en-US" sz="1400" b="1" baseline="-25000" dirty="0" err="1" smtClean="0"/>
              <a:t>v</a:t>
            </a:r>
            <a:r>
              <a:rPr lang="en-US" sz="1400" b="1" dirty="0" err="1" smtClean="0"/>
              <a:t>pN</a:t>
            </a:r>
            <a:r>
              <a:rPr lang="en-US" sz="1400" b="1" dirty="0" smtClean="0"/>
              <a:t>* electrocouplings and partial N* hadronic decay </a:t>
            </a:r>
          </a:p>
          <a:p>
            <a:r>
              <a:rPr lang="en-US" sz="1400" b="1" dirty="0" smtClean="0"/>
              <a:t>width </a:t>
            </a:r>
            <a:r>
              <a:rPr lang="en-US" sz="1400" b="1" dirty="0" smtClean="0">
                <a:latin typeface="Symbol" panose="05050102010706020507" pitchFamily="18" charset="2"/>
              </a:rPr>
              <a:t>G</a:t>
            </a:r>
            <a:r>
              <a:rPr lang="en-US" sz="1400" b="1" baseline="-25000" dirty="0" smtClean="0">
                <a:latin typeface="Symbol" panose="05050102010706020507" pitchFamily="18" charset="2"/>
              </a:rPr>
              <a:t>b </a:t>
            </a:r>
            <a:r>
              <a:rPr lang="en-US" sz="1400" b="1" dirty="0" smtClean="0"/>
              <a:t>(V.I. </a:t>
            </a:r>
            <a:r>
              <a:rPr lang="en-US" sz="1400" b="1" dirty="0" err="1" smtClean="0"/>
              <a:t>Mokeev</a:t>
            </a:r>
            <a:r>
              <a:rPr lang="en-US" sz="1400" b="1" dirty="0" smtClean="0"/>
              <a:t>, et al., PRC 86, </a:t>
            </a:r>
            <a:r>
              <a:rPr lang="en-US" sz="1400" b="1" dirty="0"/>
              <a:t>035203 (2012</a:t>
            </a:r>
            <a:r>
              <a:rPr lang="en-US" sz="1400" b="1" dirty="0" smtClean="0"/>
              <a:t>) ) </a:t>
            </a:r>
            <a:endParaRPr lang="en-US" sz="1400" b="1" dirty="0"/>
          </a:p>
        </p:txBody>
      </p:sp>
      <p:pic>
        <p:nvPicPr>
          <p:cNvPr id="9" name="Picture 11" descr="nstar_transit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3539" y="1367560"/>
            <a:ext cx="26320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nstar_transit.eps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03864" y="2404276"/>
            <a:ext cx="2632075" cy="1260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4"/>
          <p:cNvSpPr txBox="1">
            <a:spLocks noChangeArrowheads="1"/>
          </p:cNvSpPr>
          <p:nvPr/>
        </p:nvSpPr>
        <p:spPr bwMode="auto">
          <a:xfrm>
            <a:off x="727513" y="1536490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N*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a</a:t>
            </a:r>
          </a:p>
        </p:txBody>
      </p:sp>
      <p:sp>
        <p:nvSpPr>
          <p:cNvPr id="12" name="TextBox 15"/>
          <p:cNvSpPr txBox="1">
            <a:spLocks noChangeArrowheads="1"/>
          </p:cNvSpPr>
          <p:nvPr/>
        </p:nvSpPr>
        <p:spPr bwMode="auto">
          <a:xfrm>
            <a:off x="1611750" y="1536490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N*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a</a:t>
            </a:r>
          </a:p>
        </p:txBody>
      </p:sp>
      <p:sp>
        <p:nvSpPr>
          <p:cNvPr id="13" name="TextBox 33"/>
          <p:cNvSpPr txBox="1">
            <a:spLocks noChangeArrowheads="1"/>
          </p:cNvSpPr>
          <p:nvPr/>
        </p:nvSpPr>
        <p:spPr bwMode="auto">
          <a:xfrm>
            <a:off x="1008727" y="2250387"/>
            <a:ext cx="91884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diagonal</a:t>
            </a:r>
          </a:p>
        </p:txBody>
      </p:sp>
      <p:sp>
        <p:nvSpPr>
          <p:cNvPr id="14" name="TextBox 14"/>
          <p:cNvSpPr txBox="1">
            <a:spLocks noChangeArrowheads="1"/>
          </p:cNvSpPr>
          <p:nvPr/>
        </p:nvSpPr>
        <p:spPr bwMode="auto">
          <a:xfrm>
            <a:off x="830927" y="2638076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N*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a</a:t>
            </a:r>
          </a:p>
        </p:txBody>
      </p:sp>
      <p:sp>
        <p:nvSpPr>
          <p:cNvPr id="15" name="TextBox 15"/>
          <p:cNvSpPr txBox="1">
            <a:spLocks noChangeArrowheads="1"/>
          </p:cNvSpPr>
          <p:nvPr/>
        </p:nvSpPr>
        <p:spPr bwMode="auto">
          <a:xfrm>
            <a:off x="1715164" y="2638076"/>
            <a:ext cx="50847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N*</a:t>
            </a:r>
            <a:r>
              <a:rPr kumimoji="0" lang="en-US" sz="1600" b="1" i="0" u="none" strike="noStrike" kern="0" cap="none" spc="0" normalizeH="0" baseline="-2500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Symbol" pitchFamily="18" charset="2"/>
              </a:rPr>
              <a:t>b</a:t>
            </a:r>
          </a:p>
        </p:txBody>
      </p:sp>
      <p:sp>
        <p:nvSpPr>
          <p:cNvPr id="16" name="TextBox 33"/>
          <p:cNvSpPr txBox="1">
            <a:spLocks noChangeArrowheads="1"/>
          </p:cNvSpPr>
          <p:nvPr/>
        </p:nvSpPr>
        <p:spPr bwMode="auto">
          <a:xfrm>
            <a:off x="1008727" y="3206401"/>
            <a:ext cx="1218219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off-diagonal</a:t>
            </a:r>
          </a:p>
        </p:txBody>
      </p:sp>
      <p:graphicFrame>
        <p:nvGraphicFramePr>
          <p:cNvPr id="17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185135"/>
              </p:ext>
            </p:extLst>
          </p:nvPr>
        </p:nvGraphicFramePr>
        <p:xfrm>
          <a:off x="3441352" y="2855884"/>
          <a:ext cx="4838701" cy="6013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8215" name="Equation" r:id="rId6" imgW="3708360" imgH="342720" progId="Equation.3">
                  <p:embed/>
                </p:oleObj>
              </mc:Choice>
              <mc:Fallback>
                <p:oleObj name="Equation" r:id="rId6" imgW="3708360" imgH="342720" progId="Equation.3">
                  <p:embed/>
                  <p:pic>
                    <p:nvPicPr>
                      <p:cNvPr id="0" name="Picture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41352" y="2855884"/>
                        <a:ext cx="4838701" cy="601334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TextBox 17"/>
          <p:cNvSpPr txBox="1"/>
          <p:nvPr/>
        </p:nvSpPr>
        <p:spPr>
          <a:xfrm>
            <a:off x="3377557" y="2411077"/>
            <a:ext cx="519056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Inverse of the </a:t>
            </a:r>
            <a:r>
              <a:rPr kumimoji="0" lang="en-US" sz="1400" b="1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unitarized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</a:t>
            </a:r>
            <a:r>
              <a:rPr kumimoji="0" lang="en-US" sz="1400" b="1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resonant</a:t>
            </a:r>
            <a:r>
              <a:rPr kumimoji="0" lang="en-US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rPr>
              <a:t> propagator: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108702" y="3834732"/>
            <a:ext cx="3133723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dirty="0" smtClean="0">
                <a:solidFill>
                  <a:srgbClr val="000000"/>
                </a:solidFill>
              </a:rPr>
              <a:t>N(1535)1/2</a:t>
            </a:r>
            <a:r>
              <a:rPr lang="en-US" sz="1400" b="1" baseline="30000" dirty="0" smtClean="0">
                <a:solidFill>
                  <a:srgbClr val="000000"/>
                </a:solidFill>
              </a:rPr>
              <a:t>-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↔ N(1650)1/2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N(1520)3/2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↔ N(1700)3/2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  <a:cs typeface="Arial"/>
              </a:rPr>
              <a:t>-</a:t>
            </a:r>
          </a:p>
          <a:p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N’(1720)3/2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r>
              <a:rPr lang="en-US" sz="1400" b="1" dirty="0" smtClean="0">
                <a:solidFill>
                  <a:srgbClr val="000000"/>
                </a:solidFill>
                <a:latin typeface="Arial"/>
                <a:cs typeface="Arial"/>
              </a:rPr>
              <a:t> ↔ N(1720)3/2</a:t>
            </a:r>
            <a:r>
              <a:rPr lang="en-US" sz="1400" b="1" baseline="30000" dirty="0" smtClean="0">
                <a:solidFill>
                  <a:srgbClr val="000000"/>
                </a:solidFill>
                <a:latin typeface="Arial"/>
                <a:cs typeface="Arial"/>
              </a:rPr>
              <a:t>+</a:t>
            </a:r>
            <a:endParaRPr lang="en-US" sz="1400" b="1" baseline="30000" dirty="0">
              <a:solidFill>
                <a:srgbClr val="000000"/>
              </a:solidFill>
            </a:endParaRPr>
          </a:p>
        </p:txBody>
      </p:sp>
      <p:sp>
        <p:nvSpPr>
          <p:cNvPr id="21" name="Right Arrow 20"/>
          <p:cNvSpPr/>
          <p:nvPr/>
        </p:nvSpPr>
        <p:spPr bwMode="auto">
          <a:xfrm>
            <a:off x="4997303" y="4331518"/>
            <a:ext cx="791999" cy="187304"/>
          </a:xfrm>
          <a:prstGeom prst="right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52751" y="5201008"/>
            <a:ext cx="917751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0000FF"/>
                </a:solidFill>
              </a:rPr>
              <a:t>The resonant contribution to semi-inclusive and inclusive processes can be evaluated by summing </a:t>
            </a:r>
          </a:p>
          <a:p>
            <a:r>
              <a:rPr lang="en-US" sz="1600" dirty="0">
                <a:solidFill>
                  <a:srgbClr val="0000FF"/>
                </a:solidFill>
              </a:rPr>
              <a:t>u</a:t>
            </a:r>
            <a:r>
              <a:rPr lang="en-US" sz="1600" dirty="0" smtClean="0">
                <a:solidFill>
                  <a:srgbClr val="0000FF"/>
                </a:solidFill>
              </a:rPr>
              <a:t>p the described above resonant amplitudes over all contributing meson-baryon channels.  </a:t>
            </a:r>
            <a:endParaRPr lang="en-US" sz="16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843964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38223" y="104517"/>
            <a:ext cx="87612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kern="0" dirty="0" smtClean="0">
                <a:solidFill>
                  <a:srgbClr val="0000FF"/>
                </a:solidFill>
                <a:ea typeface="MS PGothic" pitchFamily="34" charset="-128"/>
              </a:rPr>
              <a:t>Evaluated Resonant Contributions to Exclusive </a:t>
            </a:r>
            <a:r>
              <a:rPr lang="en-US" sz="2000" b="1" kern="0" dirty="0" err="1" smtClean="0">
                <a:solidFill>
                  <a:srgbClr val="0000FF"/>
                </a:solidFill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2000" b="1" kern="0" baseline="30000" dirty="0" err="1" smtClean="0">
                <a:solidFill>
                  <a:srgbClr val="0000FF"/>
                </a:solidFill>
                <a:ea typeface="MS PGothic" pitchFamily="34" charset="-128"/>
              </a:rPr>
              <a:t>+</a:t>
            </a:r>
            <a:r>
              <a:rPr lang="en-US" sz="2000" b="1" kern="0" dirty="0" err="1" smtClean="0">
                <a:solidFill>
                  <a:srgbClr val="0000FF"/>
                </a:solidFill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2000" b="1" kern="0" baseline="30000" dirty="0" err="1" smtClean="0">
                <a:solidFill>
                  <a:srgbClr val="0000FF"/>
                </a:solidFill>
                <a:ea typeface="MS PGothic" pitchFamily="34" charset="-128"/>
              </a:rPr>
              <a:t>-</a:t>
            </a:r>
            <a:r>
              <a:rPr lang="en-US" sz="2000" b="1" kern="0" dirty="0" err="1" smtClean="0">
                <a:solidFill>
                  <a:srgbClr val="0000FF"/>
                </a:solidFill>
                <a:ea typeface="MS PGothic" pitchFamily="34" charset="-128"/>
              </a:rPr>
              <a:t>p</a:t>
            </a:r>
            <a:r>
              <a:rPr lang="en-US" sz="2000" b="1" kern="0" dirty="0" smtClean="0">
                <a:solidFill>
                  <a:srgbClr val="0000FF"/>
                </a:solidFill>
                <a:ea typeface="MS PGothic" pitchFamily="34" charset="-128"/>
              </a:rPr>
              <a:t> </a:t>
            </a:r>
            <a:r>
              <a:rPr lang="en-US" sz="2000" b="1" kern="0" dirty="0" err="1" smtClean="0">
                <a:solidFill>
                  <a:srgbClr val="0000FF"/>
                </a:solidFill>
                <a:ea typeface="MS PGothic" pitchFamily="34" charset="-128"/>
              </a:rPr>
              <a:t>Electroproduction</a:t>
            </a:r>
            <a:r>
              <a:rPr lang="en-US" sz="2000" b="1" kern="0" dirty="0" smtClean="0">
                <a:solidFill>
                  <a:srgbClr val="0000FF"/>
                </a:solidFill>
                <a:ea typeface="MS PGothic" pitchFamily="34" charset="-128"/>
              </a:rPr>
              <a:t> off Protons </a:t>
            </a:r>
            <a:endParaRPr kumimoji="0" lang="en-US" sz="2000" b="1" i="0" u="none" strike="noStrike" kern="0" cap="none" spc="0" normalizeH="0" baseline="0" noProof="0" dirty="0" smtClean="0">
              <a:ln>
                <a:noFill/>
              </a:ln>
              <a:solidFill>
                <a:srgbClr val="0000FF"/>
              </a:solidFill>
              <a:effectLst/>
              <a:uLnTx/>
              <a:uFillTx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53163" y="736865"/>
            <a:ext cx="9144000" cy="0"/>
          </a:xfrm>
          <a:prstGeom prst="line">
            <a:avLst/>
          </a:prstGeom>
          <a:noFill/>
          <a:ln w="28575">
            <a:solidFill>
              <a:srgbClr val="3333CC"/>
            </a:solidFill>
            <a:miter lim="800000"/>
            <a:headEnd/>
            <a:tailEnd/>
          </a:ln>
        </p:spPr>
        <p:txBody>
          <a:bodyPr wrap="none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772" y="812403"/>
            <a:ext cx="4268567" cy="40233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223" y="812403"/>
            <a:ext cx="4268567" cy="4023360"/>
          </a:xfrm>
          <a:prstGeom prst="rect">
            <a:avLst/>
          </a:prstGeom>
        </p:spPr>
      </p:pic>
      <p:sp>
        <p:nvSpPr>
          <p:cNvPr id="13" name="TextBox 12"/>
          <p:cNvSpPr txBox="1"/>
          <p:nvPr/>
        </p:nvSpPr>
        <p:spPr>
          <a:xfrm>
            <a:off x="138223" y="5263116"/>
            <a:ext cx="8686799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Relative resonant contributions increase with Q</a:t>
            </a:r>
            <a:r>
              <a:rPr lang="en-US" sz="1600" b="1" baseline="30000" dirty="0" smtClean="0"/>
              <a:t>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 smtClean="0"/>
              <a:t>Tails from the resonant contribution may become relevant in DIS region as Q</a:t>
            </a:r>
            <a:r>
              <a:rPr lang="en-US" sz="1600" b="1" baseline="30000" dirty="0" smtClean="0"/>
              <a:t>2</a:t>
            </a:r>
            <a:r>
              <a:rPr lang="en-US" sz="1600" b="1" dirty="0" smtClean="0"/>
              <a:t>  increases</a:t>
            </a:r>
            <a:endParaRPr lang="en-US" sz="1600" b="1" dirty="0"/>
          </a:p>
        </p:txBody>
      </p:sp>
      <p:sp>
        <p:nvSpPr>
          <p:cNvPr id="2" name="TextBox 1"/>
          <p:cNvSpPr txBox="1"/>
          <p:nvPr/>
        </p:nvSpPr>
        <p:spPr>
          <a:xfrm rot="19188761">
            <a:off x="687320" y="2243378"/>
            <a:ext cx="257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adley Hand ITC" panose="03070402050302030203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Preliminary</a:t>
            </a:r>
            <a:endParaRPr lang="en-US" dirty="0">
              <a:latin typeface="Bradley Hand ITC" panose="03070402050302030203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  <p:sp>
        <p:nvSpPr>
          <p:cNvPr id="8" name="TextBox 7"/>
          <p:cNvSpPr txBox="1"/>
          <p:nvPr/>
        </p:nvSpPr>
        <p:spPr>
          <a:xfrm rot="19188761">
            <a:off x="5443617" y="2044903"/>
            <a:ext cx="257494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Bradley Hand ITC" panose="03070402050302030203" pitchFamily="66" charset="0"/>
                <a:ea typeface="Arial Unicode MS" panose="020B0604020202020204" pitchFamily="34" charset="-128"/>
                <a:cs typeface="Arial Unicode MS" panose="020B0604020202020204" pitchFamily="34" charset="-128"/>
              </a:rPr>
              <a:t>Preliminary</a:t>
            </a:r>
            <a:endParaRPr lang="en-US" dirty="0">
              <a:latin typeface="Bradley Hand ITC" panose="03070402050302030203" pitchFamily="66" charset="0"/>
              <a:ea typeface="Arial Unicode MS" panose="020B0604020202020204" pitchFamily="34" charset="-128"/>
              <a:cs typeface="Arial Unicode MS" panose="020B0604020202020204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579733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9256"/>
            <a:ext cx="8382000" cy="4724400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 smtClean="0"/>
              <a:t>Experimental results on nucleon resonance electrocouplings for all prominent nucleon resonances can be of interest for:</a:t>
            </a:r>
          </a:p>
          <a:p>
            <a:pPr marL="0" indent="0">
              <a:buNone/>
            </a:pPr>
            <a:endParaRPr lang="en-US" sz="1800" b="1" dirty="0"/>
          </a:p>
          <a:p>
            <a:pPr marL="166688" indent="-166688"/>
            <a:r>
              <a:rPr lang="en-US" sz="1800" b="1" dirty="0"/>
              <a:t>e</a:t>
            </a:r>
            <a:r>
              <a:rPr lang="en-US" sz="1800" b="1" dirty="0" smtClean="0"/>
              <a:t>xploration of quark-hadron duality;</a:t>
            </a:r>
          </a:p>
          <a:p>
            <a:pPr marL="166688" indent="-166688"/>
            <a:endParaRPr lang="en-US" sz="1800" b="1" dirty="0"/>
          </a:p>
          <a:p>
            <a:pPr marL="166688" indent="-166688"/>
            <a:r>
              <a:rPr lang="en-US" sz="1800" b="1" dirty="0"/>
              <a:t>e</a:t>
            </a:r>
            <a:r>
              <a:rPr lang="en-US" sz="1800" b="1" dirty="0" smtClean="0"/>
              <a:t>xtension of the information on different inclusive and semi-inclusive structure functions towards large </a:t>
            </a:r>
            <a:r>
              <a:rPr lang="en-US" sz="1800" b="1" dirty="0" err="1" smtClean="0"/>
              <a:t>x</a:t>
            </a:r>
            <a:r>
              <a:rPr lang="en-US" sz="1800" b="1" baseline="-25000" dirty="0" err="1" smtClean="0"/>
              <a:t>B</a:t>
            </a:r>
            <a:r>
              <a:rPr lang="en-US" sz="1800" b="1" dirty="0" smtClean="0"/>
              <a:t> in the N* excitation region;</a:t>
            </a:r>
          </a:p>
          <a:p>
            <a:pPr marL="166688" indent="-166688"/>
            <a:endParaRPr lang="en-US" sz="1800" b="1" dirty="0" smtClean="0"/>
          </a:p>
          <a:p>
            <a:pPr marL="166688" indent="-166688"/>
            <a:r>
              <a:rPr lang="en-US" sz="1800" b="1" dirty="0" smtClean="0"/>
              <a:t>evaluation of hadronic tensor as a part of </a:t>
            </a:r>
            <a:r>
              <a:rPr lang="en-US" sz="1800" b="1" dirty="0" err="1" smtClean="0"/>
              <a:t>radiative</a:t>
            </a:r>
            <a:r>
              <a:rPr lang="en-US" sz="1800" b="1" dirty="0" smtClean="0"/>
              <a:t> corrections for semi-inclusive and fully exclusive processes both in the DIS and the N* regions. </a:t>
            </a:r>
            <a:endParaRPr lang="en-US" sz="1800" b="1" dirty="0"/>
          </a:p>
          <a:p>
            <a:endParaRPr lang="en-US" sz="1800" b="1" dirty="0" smtClean="0"/>
          </a:p>
        </p:txBody>
      </p:sp>
      <p:sp>
        <p:nvSpPr>
          <p:cNvPr id="5" name="TextBox 4"/>
          <p:cNvSpPr txBox="1"/>
          <p:nvPr/>
        </p:nvSpPr>
        <p:spPr>
          <a:xfrm>
            <a:off x="74622" y="206761"/>
            <a:ext cx="899474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Input from N* studies to the Exploration of DIS Processes </a:t>
            </a:r>
          </a:p>
        </p:txBody>
      </p:sp>
      <p:sp>
        <p:nvSpPr>
          <p:cNvPr id="6" name="Line 4"/>
          <p:cNvSpPr>
            <a:spLocks noChangeShapeType="1"/>
          </p:cNvSpPr>
          <p:nvPr/>
        </p:nvSpPr>
        <p:spPr bwMode="auto">
          <a:xfrm flipV="1">
            <a:off x="-4" y="755225"/>
            <a:ext cx="914400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98609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62" y="292127"/>
            <a:ext cx="5062794" cy="3033834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920736" y="3509086"/>
            <a:ext cx="4112786" cy="28931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>
                <a:solidFill>
                  <a:srgbClr val="0000FF"/>
                </a:solidFill>
              </a:rPr>
              <a:t> </a:t>
            </a:r>
            <a:r>
              <a:rPr lang="en-US" sz="1400" b="1" u="sng" dirty="0" smtClean="0">
                <a:solidFill>
                  <a:srgbClr val="0000FF"/>
                </a:solidFill>
              </a:rPr>
              <a:t>Analysis objectives: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Extraction of </a:t>
            </a:r>
            <a:r>
              <a:rPr lang="en-US" sz="1400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g</a:t>
            </a:r>
            <a:r>
              <a:rPr lang="en-US" sz="1400" b="1" baseline="-25000" dirty="0" err="1" smtClean="0">
                <a:solidFill>
                  <a:srgbClr val="0000FF"/>
                </a:solidFill>
              </a:rPr>
              <a:t>v</a:t>
            </a:r>
            <a:r>
              <a:rPr lang="en-US" sz="1400" b="1" dirty="0" err="1">
                <a:solidFill>
                  <a:srgbClr val="0000FF"/>
                </a:solidFill>
              </a:rPr>
              <a:t>p</a:t>
            </a:r>
            <a:r>
              <a:rPr lang="en-US" sz="1400" b="1" dirty="0" err="1" smtClean="0">
                <a:solidFill>
                  <a:srgbClr val="0000FF"/>
                </a:solidFill>
              </a:rPr>
              <a:t>N</a:t>
            </a:r>
            <a:r>
              <a:rPr lang="en-US" sz="1400" b="1" dirty="0" smtClean="0">
                <a:solidFill>
                  <a:srgbClr val="0000FF"/>
                </a:solidFill>
              </a:rPr>
              <a:t>* electrocouplings and </a:t>
            </a:r>
            <a:r>
              <a:rPr lang="en-US" sz="1400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pD</a:t>
            </a:r>
            <a:r>
              <a:rPr lang="en-US" sz="1400" b="1" dirty="0" smtClean="0">
                <a:solidFill>
                  <a:srgbClr val="0000FF"/>
                </a:solidFill>
              </a:rPr>
              <a:t>, </a:t>
            </a:r>
            <a:r>
              <a:rPr lang="en-US" sz="1400" b="1" dirty="0" err="1" smtClean="0">
                <a:solidFill>
                  <a:srgbClr val="0000FF"/>
                </a:solidFill>
                <a:latin typeface="Symbol" panose="05050102010706020507" pitchFamily="18" charset="2"/>
              </a:rPr>
              <a:t>r</a:t>
            </a:r>
            <a:r>
              <a:rPr lang="en-US" sz="1400" b="1" dirty="0" err="1" smtClean="0">
                <a:solidFill>
                  <a:srgbClr val="0000FF"/>
                </a:solidFill>
              </a:rPr>
              <a:t>p</a:t>
            </a:r>
            <a:r>
              <a:rPr lang="en-US" sz="1400" b="1" dirty="0" smtClean="0">
                <a:solidFill>
                  <a:srgbClr val="0000FF"/>
                </a:solidFill>
              </a:rPr>
              <a:t> decay widths for most N*s in mass range up to 2.0 GeV </a:t>
            </a:r>
            <a:r>
              <a:rPr lang="en-US" sz="1400" b="1" dirty="0">
                <a:solidFill>
                  <a:srgbClr val="0000FF"/>
                </a:solidFill>
              </a:rPr>
              <a:t>and 0.4&lt; Q</a:t>
            </a:r>
            <a:r>
              <a:rPr lang="en-US" sz="1400" b="1" baseline="30000" dirty="0">
                <a:solidFill>
                  <a:srgbClr val="0000FF"/>
                </a:solidFill>
              </a:rPr>
              <a:t>2</a:t>
            </a:r>
            <a:r>
              <a:rPr lang="en-US" sz="1400" b="1" dirty="0">
                <a:solidFill>
                  <a:srgbClr val="0000FF"/>
                </a:solidFill>
              </a:rPr>
              <a:t>&lt; 5.0 GeV</a:t>
            </a:r>
            <a:r>
              <a:rPr lang="en-US" sz="1400" b="1" baseline="30000" dirty="0">
                <a:solidFill>
                  <a:srgbClr val="0000FF"/>
                </a:solidFill>
              </a:rPr>
              <a:t>2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 </a:t>
            </a:r>
            <a:r>
              <a:rPr lang="en-US" sz="1400" b="1" dirty="0" smtClean="0">
                <a:solidFill>
                  <a:srgbClr val="0000FF"/>
                </a:solidFill>
              </a:rPr>
              <a:t>.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Exploration of the new N’(1720)3/2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+</a:t>
            </a:r>
            <a:r>
              <a:rPr lang="en-US" sz="1400" b="1" dirty="0" smtClean="0">
                <a:solidFill>
                  <a:srgbClr val="0000FF"/>
                </a:solidFill>
              </a:rPr>
              <a:t> candidate-state  (V.I. </a:t>
            </a:r>
            <a:r>
              <a:rPr lang="en-US" sz="1400" b="1" dirty="0" err="1" smtClean="0">
                <a:solidFill>
                  <a:srgbClr val="0000FF"/>
                </a:solidFill>
              </a:rPr>
              <a:t>Mokeev</a:t>
            </a:r>
            <a:r>
              <a:rPr lang="en-US" sz="1400" b="1" dirty="0" smtClean="0">
                <a:solidFill>
                  <a:srgbClr val="0000FF"/>
                </a:solidFill>
              </a:rPr>
              <a:t> et al., Eur. Phys. J. Web Conf. 113, 01013 (2016)).</a:t>
            </a:r>
          </a:p>
          <a:p>
            <a:pPr marL="111125" indent="-111125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FF"/>
                </a:solidFill>
              </a:rPr>
              <a:t> Search for others new states suggested by the global analysis of exclusive meson photoproduction (A.V.  </a:t>
            </a:r>
            <a:r>
              <a:rPr lang="en-US" sz="1400" b="1" dirty="0" err="1" smtClean="0">
                <a:solidFill>
                  <a:srgbClr val="0000FF"/>
                </a:solidFill>
              </a:rPr>
              <a:t>Anisovich</a:t>
            </a:r>
            <a:r>
              <a:rPr lang="en-US" sz="1400" b="1" dirty="0" smtClean="0">
                <a:solidFill>
                  <a:srgbClr val="0000FF"/>
                </a:solidFill>
              </a:rPr>
              <a:t> et al., Eur. Phys. J. A48, 15 (2012)) in condition of increasing relative resonant contribution with Q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2</a:t>
            </a:r>
            <a:r>
              <a:rPr lang="en-US" sz="1400" b="1" dirty="0" smtClean="0">
                <a:solidFill>
                  <a:srgbClr val="0000FF"/>
                </a:solidFill>
              </a:rPr>
              <a:t>. 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133" y="3332292"/>
            <a:ext cx="4911882" cy="3525708"/>
          </a:xfrm>
          <a:prstGeom prst="rect">
            <a:avLst/>
          </a:prstGeom>
        </p:spPr>
      </p:pic>
      <p:sp>
        <p:nvSpPr>
          <p:cNvPr id="4" name="Rectangle 2"/>
          <p:cNvSpPr>
            <a:spLocks noGrp="1" noChangeArrowheads="1"/>
          </p:cNvSpPr>
          <p:nvPr>
            <p:ph type="title"/>
          </p:nvPr>
        </p:nvSpPr>
        <p:spPr>
          <a:xfrm>
            <a:off x="361007" y="-182880"/>
            <a:ext cx="8594527" cy="685800"/>
          </a:xfrm>
          <a:noFill/>
          <a:ln>
            <a:noFill/>
          </a:ln>
        </p:spPr>
        <p:txBody>
          <a:bodyPr/>
          <a:lstStyle/>
          <a:p>
            <a:r>
              <a:rPr lang="en-US" sz="2000" dirty="0">
                <a:ea typeface="MS PGothic" pitchFamily="34" charset="-128"/>
              </a:rPr>
              <a:t>Extension of the CLAS  </a:t>
            </a:r>
            <a:r>
              <a:rPr lang="en-US" sz="20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2000" baseline="30000" dirty="0" err="1">
                <a:ea typeface="MS PGothic" pitchFamily="34" charset="-128"/>
              </a:rPr>
              <a:t>+</a:t>
            </a:r>
            <a:r>
              <a:rPr lang="en-US" sz="2000" dirty="0" err="1">
                <a:latin typeface="Symbol" panose="05050102010706020507" pitchFamily="18" charset="2"/>
                <a:ea typeface="MS PGothic" pitchFamily="34" charset="-128"/>
              </a:rPr>
              <a:t>p</a:t>
            </a:r>
            <a:r>
              <a:rPr lang="en-US" sz="2000" baseline="30000" dirty="0" err="1">
                <a:ea typeface="MS PGothic" pitchFamily="34" charset="-128"/>
              </a:rPr>
              <a:t>-</a:t>
            </a:r>
            <a:r>
              <a:rPr lang="en-US" sz="2000" dirty="0" err="1">
                <a:ea typeface="MS PGothic" pitchFamily="34" charset="-128"/>
              </a:rPr>
              <a:t>p</a:t>
            </a:r>
            <a:r>
              <a:rPr lang="en-US" sz="2000" dirty="0">
                <a:ea typeface="MS PGothic" pitchFamily="34" charset="-128"/>
              </a:rPr>
              <a:t> </a:t>
            </a:r>
            <a:r>
              <a:rPr lang="en-US" sz="2000" dirty="0" err="1" smtClean="0">
                <a:ea typeface="MS PGothic" pitchFamily="34" charset="-128"/>
              </a:rPr>
              <a:t>Electroproduction</a:t>
            </a:r>
            <a:r>
              <a:rPr lang="en-US" sz="2000" dirty="0" smtClean="0">
                <a:ea typeface="MS PGothic" pitchFamily="34" charset="-128"/>
              </a:rPr>
              <a:t> Data</a:t>
            </a: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16139" y="292127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658271" y="6256667"/>
            <a:ext cx="439461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dirty="0" smtClean="0"/>
          </a:p>
        </p:txBody>
      </p:sp>
      <p:cxnSp>
        <p:nvCxnSpPr>
          <p:cNvPr id="18" name="Straight Connector 17"/>
          <p:cNvCxnSpPr/>
          <p:nvPr/>
        </p:nvCxnSpPr>
        <p:spPr bwMode="auto">
          <a:xfrm flipV="1">
            <a:off x="2187330" y="1190847"/>
            <a:ext cx="0" cy="180749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29" name="Straight Connector 28"/>
          <p:cNvCxnSpPr/>
          <p:nvPr/>
        </p:nvCxnSpPr>
        <p:spPr bwMode="auto">
          <a:xfrm flipV="1">
            <a:off x="3386682" y="1190847"/>
            <a:ext cx="0" cy="1807490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33" name="TextBox 32"/>
          <p:cNvSpPr txBox="1"/>
          <p:nvPr/>
        </p:nvSpPr>
        <p:spPr>
          <a:xfrm>
            <a:off x="3688137" y="2345000"/>
            <a:ext cx="1154611" cy="646331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txBody>
          <a:bodyPr wrap="none" rtlCol="0">
            <a:spAutoFit/>
          </a:bodyPr>
          <a:lstStyle/>
          <a:p>
            <a:r>
              <a:rPr lang="en-US" sz="1200" b="1" dirty="0" err="1"/>
              <a:t>R.W.Gothe</a:t>
            </a:r>
            <a:r>
              <a:rPr lang="en-US" sz="1200" b="1" dirty="0"/>
              <a:t>, </a:t>
            </a:r>
            <a:endParaRPr lang="en-US" sz="1200" b="1" dirty="0" smtClean="0"/>
          </a:p>
          <a:p>
            <a:r>
              <a:rPr lang="en-US" sz="1200" b="1" dirty="0" err="1" smtClean="0"/>
              <a:t>G.V.Fedotov</a:t>
            </a:r>
            <a:r>
              <a:rPr lang="en-US" sz="1200" b="1" dirty="0"/>
              <a:t>, </a:t>
            </a:r>
            <a:endParaRPr lang="en-US" sz="1200" b="1" dirty="0" smtClean="0"/>
          </a:p>
          <a:p>
            <a:r>
              <a:rPr lang="en-US" sz="1200" b="1" dirty="0" smtClean="0"/>
              <a:t>USC/MSU </a:t>
            </a:r>
            <a:endParaRPr lang="en-US" sz="1200" b="1" dirty="0"/>
          </a:p>
        </p:txBody>
      </p:sp>
      <p:sp>
        <p:nvSpPr>
          <p:cNvPr id="21" name="TextBox 20"/>
          <p:cNvSpPr txBox="1"/>
          <p:nvPr/>
        </p:nvSpPr>
        <p:spPr>
          <a:xfrm>
            <a:off x="3011858" y="3773277"/>
            <a:ext cx="1646413" cy="461665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sz="1200" b="1" dirty="0" smtClean="0"/>
              <a:t>E.L. </a:t>
            </a:r>
            <a:r>
              <a:rPr lang="en-US" sz="1200" b="1" dirty="0" err="1" smtClean="0"/>
              <a:t>Isupov</a:t>
            </a:r>
            <a:r>
              <a:rPr lang="en-US" sz="1200" b="1" dirty="0" smtClean="0"/>
              <a:t>, </a:t>
            </a:r>
            <a:r>
              <a:rPr lang="en-US" sz="1200" b="1" dirty="0" err="1" smtClean="0"/>
              <a:t>K.Hicks</a:t>
            </a:r>
            <a:endParaRPr lang="en-US" sz="1200" b="1" dirty="0" smtClean="0"/>
          </a:p>
          <a:p>
            <a:r>
              <a:rPr lang="en-US" sz="1200" b="1" dirty="0" smtClean="0"/>
              <a:t>MSU/Univ. of Ohio</a:t>
            </a:r>
            <a:endParaRPr lang="en-US" sz="1200" b="1" dirty="0"/>
          </a:p>
        </p:txBody>
      </p:sp>
      <p:cxnSp>
        <p:nvCxnSpPr>
          <p:cNvPr id="31" name="Straight Connector 30"/>
          <p:cNvCxnSpPr/>
          <p:nvPr/>
        </p:nvCxnSpPr>
        <p:spPr bwMode="auto">
          <a:xfrm flipV="1">
            <a:off x="2639065" y="3673373"/>
            <a:ext cx="0" cy="2843545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34" name="Straight Connector 33"/>
          <p:cNvCxnSpPr/>
          <p:nvPr/>
        </p:nvCxnSpPr>
        <p:spPr bwMode="auto">
          <a:xfrm flipV="1">
            <a:off x="1375002" y="4441371"/>
            <a:ext cx="0" cy="2083526"/>
          </a:xfrm>
          <a:prstGeom prst="line">
            <a:avLst/>
          </a:prstGeom>
          <a:noFill/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2" name="Down Arrow 1"/>
          <p:cNvSpPr/>
          <p:nvPr/>
        </p:nvSpPr>
        <p:spPr bwMode="auto">
          <a:xfrm flipH="1">
            <a:off x="1529928" y="3498670"/>
            <a:ext cx="138533" cy="665019"/>
          </a:xfrm>
          <a:prstGeom prst="downArrow">
            <a:avLst/>
          </a:prstGeom>
          <a:solidFill>
            <a:schemeClr val="tx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46945" y="800352"/>
            <a:ext cx="4202561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u="sng" dirty="0" smtClean="0"/>
              <a:t>Fully integrated </a:t>
            </a:r>
            <a:r>
              <a:rPr lang="en-US" sz="1400" b="1" u="sng" dirty="0" err="1" smtClean="0">
                <a:latin typeface="Symbol" panose="05050102010706020507" pitchFamily="18" charset="2"/>
              </a:rPr>
              <a:t>p</a:t>
            </a:r>
            <a:r>
              <a:rPr lang="en-US" sz="1400" b="1" u="sng" baseline="30000" dirty="0" err="1" smtClean="0"/>
              <a:t>+</a:t>
            </a:r>
            <a:r>
              <a:rPr lang="en-US" sz="1400" b="1" u="sng" dirty="0" err="1" smtClean="0">
                <a:latin typeface="Symbol" panose="05050102010706020507" pitchFamily="18" charset="2"/>
              </a:rPr>
              <a:t>p</a:t>
            </a:r>
            <a:r>
              <a:rPr lang="en-US" sz="1400" b="1" u="sng" baseline="30000" dirty="0" err="1" smtClean="0"/>
              <a:t>-</a:t>
            </a:r>
            <a:r>
              <a:rPr lang="en-US" sz="1400" b="1" u="sng" dirty="0" err="1" smtClean="0"/>
              <a:t>p</a:t>
            </a:r>
            <a:r>
              <a:rPr lang="en-US" sz="1400" b="1" u="sng" dirty="0" smtClean="0"/>
              <a:t> </a:t>
            </a:r>
            <a:r>
              <a:rPr lang="en-US" sz="1400" b="1" u="sng" dirty="0" err="1" smtClean="0"/>
              <a:t>electroproduction</a:t>
            </a:r>
            <a:r>
              <a:rPr lang="en-US" sz="1400" b="1" u="sng" dirty="0" smtClean="0"/>
              <a:t> cross </a:t>
            </a:r>
          </a:p>
          <a:p>
            <a:pPr algn="ctr"/>
            <a:r>
              <a:rPr lang="en-US" sz="1400" b="1" u="sng" dirty="0" smtClean="0"/>
              <a:t>sections off protons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Nine 1-fold differential cross sections are </a:t>
            </a:r>
          </a:p>
          <a:p>
            <a:r>
              <a:rPr lang="en-US" sz="1400" b="1" dirty="0"/>
              <a:t>a</a:t>
            </a:r>
            <a:r>
              <a:rPr lang="en-US" sz="1400" b="1" dirty="0" smtClean="0"/>
              <a:t>vailable In each bin of W and Q</a:t>
            </a:r>
            <a:r>
              <a:rPr lang="en-US" sz="1400" b="1" baseline="30000" dirty="0" smtClean="0"/>
              <a:t>2 </a:t>
            </a:r>
            <a:r>
              <a:rPr lang="en-US" sz="1400" b="1" dirty="0" smtClean="0"/>
              <a:t>shown in </a:t>
            </a:r>
          </a:p>
          <a:p>
            <a:r>
              <a:rPr lang="en-US" sz="1400" b="1" dirty="0" smtClean="0"/>
              <a:t>the plots.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/>
              <a:t>Resonance structures are clearly seen at</a:t>
            </a:r>
          </a:p>
          <a:p>
            <a:r>
              <a:rPr lang="en-US" sz="1400" b="1" dirty="0" smtClean="0"/>
              <a:t>W ~1.5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 and ~1.7 </a:t>
            </a:r>
            <a:r>
              <a:rPr lang="en-US" sz="1400" b="1" dirty="0" err="1" smtClean="0"/>
              <a:t>GeV</a:t>
            </a:r>
            <a:r>
              <a:rPr lang="en-US" sz="1400" b="1" dirty="0" smtClean="0"/>
              <a:t> at </a:t>
            </a:r>
            <a:r>
              <a:rPr lang="en-US" sz="1400" b="1" dirty="0"/>
              <a:t>0.4&lt; Q</a:t>
            </a:r>
            <a:r>
              <a:rPr lang="en-US" sz="1400" b="1" baseline="30000" dirty="0"/>
              <a:t>2</a:t>
            </a:r>
            <a:r>
              <a:rPr lang="en-US" sz="1400" b="1" dirty="0"/>
              <a:t>&lt; 5.0 </a:t>
            </a:r>
            <a:r>
              <a:rPr lang="en-US" sz="1400" b="1" dirty="0" smtClean="0"/>
              <a:t>GeV</a:t>
            </a:r>
            <a:r>
              <a:rPr lang="en-US" sz="1400" b="1" baseline="30000" dirty="0" smtClean="0"/>
              <a:t>2</a:t>
            </a:r>
          </a:p>
          <a:p>
            <a:r>
              <a:rPr lang="en-US" sz="1400" b="1" dirty="0" smtClean="0"/>
              <a:t>(red lines) .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258168757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3"/>
          <p:cNvSpPr>
            <a:spLocks noGrp="1" noChangeArrowheads="1"/>
          </p:cNvSpPr>
          <p:nvPr>
            <p:ph type="title"/>
          </p:nvPr>
        </p:nvSpPr>
        <p:spPr>
          <a:xfrm>
            <a:off x="1105575" y="-274320"/>
            <a:ext cx="7198901" cy="916920"/>
          </a:xfrm>
        </p:spPr>
        <p:txBody>
          <a:bodyPr>
            <a:noAutofit/>
          </a:bodyPr>
          <a:lstStyle/>
          <a:p>
            <a:r>
              <a:rPr lang="en-US" sz="2400" b="1" dirty="0" smtClean="0">
                <a:solidFill>
                  <a:srgbClr val="6666FF"/>
                </a:solidFill>
                <a:ea typeface="Lucida Grande"/>
                <a:cs typeface="Arial"/>
              </a:rPr>
              <a:t>Resonance </a:t>
            </a:r>
            <a:r>
              <a:rPr lang="en-US" sz="2400" b="1" dirty="0" smtClean="0">
                <a:solidFill>
                  <a:srgbClr val="6666FF"/>
                </a:solidFill>
                <a:ea typeface="ＭＳ Ｐゴシック" charset="-128"/>
                <a:cs typeface="Arial"/>
              </a:rPr>
              <a:t>Transitions </a:t>
            </a:r>
            <a:r>
              <a:rPr lang="en-US" sz="2400" dirty="0" smtClean="0">
                <a:solidFill>
                  <a:srgbClr val="6666FF"/>
                </a:solidFill>
                <a:ea typeface="ＭＳ Ｐゴシック" charset="-128"/>
                <a:cs typeface="Arial"/>
              </a:rPr>
              <a:t>with the </a:t>
            </a:r>
            <a:r>
              <a:rPr lang="en-US" sz="2400" b="1" dirty="0" smtClean="0">
                <a:solidFill>
                  <a:srgbClr val="6666FF"/>
                </a:solidFill>
                <a:ea typeface="ＭＳ Ｐゴシック" charset="-128"/>
                <a:cs typeface="Arial"/>
              </a:rPr>
              <a:t> CLAS12</a:t>
            </a:r>
            <a:endParaRPr lang="en-US" sz="2400" b="1" dirty="0">
              <a:solidFill>
                <a:srgbClr val="6666FF"/>
              </a:solidFill>
              <a:ea typeface="ＭＳ Ｐゴシック" charset="-128"/>
              <a:cs typeface="Arial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4284920" y="501422"/>
            <a:ext cx="483484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12 GeV experiments,  </a:t>
            </a:r>
            <a:r>
              <a:rPr lang="en-US" sz="1600" dirty="0" smtClean="0">
                <a:solidFill>
                  <a:srgbClr val="FF0000"/>
                </a:solidFill>
                <a:latin typeface="+mn-lt"/>
              </a:rPr>
              <a:t>E12-09-003, E12-06-108A, </a:t>
            </a:r>
            <a:r>
              <a:rPr lang="en-US" sz="1600" dirty="0" smtClean="0">
                <a:latin typeface="+mn-lt"/>
              </a:rPr>
              <a:t>will extend access to electrocouplings  for all prominent N* states in the range up to Q</a:t>
            </a:r>
            <a:r>
              <a:rPr lang="en-US" sz="1600" baseline="30000" dirty="0" smtClean="0">
                <a:latin typeface="+mn-lt"/>
              </a:rPr>
              <a:t>2</a:t>
            </a:r>
            <a:r>
              <a:rPr lang="en-US" sz="1600" dirty="0" smtClean="0">
                <a:latin typeface="+mn-lt"/>
              </a:rPr>
              <a:t>=12GeV</a:t>
            </a:r>
            <a:r>
              <a:rPr lang="en-US" sz="1600" baseline="30000" dirty="0" smtClean="0">
                <a:latin typeface="+mn-lt"/>
              </a:rPr>
              <a:t>2</a:t>
            </a:r>
            <a:r>
              <a:rPr lang="en-US" sz="1600" dirty="0" smtClean="0">
                <a:latin typeface="+mn-lt"/>
                <a:cs typeface="Times New Roman"/>
              </a:rPr>
              <a:t>.</a:t>
            </a:r>
            <a:endParaRPr lang="en-US" sz="1600" dirty="0">
              <a:latin typeface="+mn-lt"/>
            </a:endParaRPr>
          </a:p>
        </p:txBody>
      </p:sp>
      <p:pic>
        <p:nvPicPr>
          <p:cNvPr id="37" name="Picture 58" descr="lan_b460s16t32i_chiral_irfit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2206" y="1868123"/>
            <a:ext cx="4542820" cy="3811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5" name="Group 53"/>
          <p:cNvGrpSpPr/>
          <p:nvPr/>
        </p:nvGrpSpPr>
        <p:grpSpPr>
          <a:xfrm>
            <a:off x="33710" y="2505782"/>
            <a:ext cx="3579681" cy="1830914"/>
            <a:chOff x="4434584" y="2810415"/>
            <a:chExt cx="3579681" cy="1830914"/>
          </a:xfrm>
        </p:grpSpPr>
        <p:sp>
          <p:nvSpPr>
            <p:cNvPr id="41" name="Text Box 69"/>
            <p:cNvSpPr txBox="1">
              <a:spLocks noChangeArrowheads="1"/>
            </p:cNvSpPr>
            <p:nvPr/>
          </p:nvSpPr>
          <p:spPr bwMode="auto">
            <a:xfrm rot="16200000">
              <a:off x="3701355" y="3570092"/>
              <a:ext cx="1804466" cy="33800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r>
                <a:rPr lang="en-US" sz="1600" dirty="0">
                  <a:solidFill>
                    <a:prstClr val="black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quark mass</a:t>
              </a:r>
              <a:r>
                <a:rPr lang="en-US" sz="1600" i="1" dirty="0">
                  <a:solidFill>
                    <a:prstClr val="black"/>
                  </a:solidFill>
                  <a:latin typeface="Times New Roman" charset="0"/>
                  <a:ea typeface="ＭＳ Ｐゴシック" charset="-128"/>
                  <a:cs typeface="ＭＳ Ｐゴシック" charset="-128"/>
                </a:rPr>
                <a:t> (GeV)</a:t>
              </a:r>
            </a:p>
          </p:txBody>
        </p:sp>
        <p:sp>
          <p:nvSpPr>
            <p:cNvPr id="39" name="Text Box 59"/>
            <p:cNvSpPr txBox="1">
              <a:spLocks noChangeArrowheads="1"/>
            </p:cNvSpPr>
            <p:nvPr/>
          </p:nvSpPr>
          <p:spPr bwMode="auto">
            <a:xfrm>
              <a:off x="7852912" y="2837618"/>
              <a:ext cx="161353" cy="3203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sz="1600">
                <a:solidFill>
                  <a:prstClr val="black"/>
                </a:solidFill>
                <a:latin typeface="Times New Roman" charset="0"/>
                <a:ea typeface="ＭＳ Ｐゴシック" charset="-128"/>
                <a:cs typeface="ＭＳ Ｐゴシック" charset="-128"/>
              </a:endParaRPr>
            </a:p>
          </p:txBody>
        </p:sp>
        <p:sp>
          <p:nvSpPr>
            <p:cNvPr id="40" name="Text Box 60"/>
            <p:cNvSpPr txBox="1">
              <a:spLocks noChangeArrowheads="1"/>
            </p:cNvSpPr>
            <p:nvPr/>
          </p:nvSpPr>
          <p:spPr bwMode="auto">
            <a:xfrm>
              <a:off x="7051709" y="2810415"/>
              <a:ext cx="161353" cy="35212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prstTxWarp prst="textNoShape">
                <a:avLst/>
              </a:prstTxWarp>
              <a:spAutoFit/>
            </a:bodyPr>
            <a:lstStyle/>
            <a:p>
              <a:pPr defTabSz="914400" fontAlgn="base">
                <a:spcBef>
                  <a:spcPct val="0"/>
                </a:spcBef>
                <a:spcAft>
                  <a:spcPct val="0"/>
                </a:spcAft>
              </a:pPr>
              <a:endParaRPr lang="en-US" dirty="0">
                <a:solidFill>
                  <a:prstClr val="black"/>
                </a:solidFill>
                <a:ea typeface="ＭＳ Ｐゴシック" charset="-128"/>
                <a:cs typeface="Comic Sans MS"/>
              </a:endParaRPr>
            </a:p>
          </p:txBody>
        </p:sp>
      </p:grpSp>
      <p:sp>
        <p:nvSpPr>
          <p:cNvPr id="30" name="TextBox 29"/>
          <p:cNvSpPr txBox="1"/>
          <p:nvPr/>
        </p:nvSpPr>
        <p:spPr>
          <a:xfrm>
            <a:off x="416886" y="657879"/>
            <a:ext cx="361282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>
                <a:latin typeface="+mn-lt"/>
              </a:rPr>
              <a:t>Resonance </a:t>
            </a:r>
            <a:r>
              <a:rPr lang="en-US" sz="1600" dirty="0" err="1" smtClean="0">
                <a:latin typeface="+mn-lt"/>
              </a:rPr>
              <a:t>electrocouplings</a:t>
            </a:r>
            <a:r>
              <a:rPr lang="en-US" sz="1600" dirty="0" smtClean="0">
                <a:latin typeface="+mn-lt"/>
              </a:rPr>
              <a:t> in regime of quark core dominance can be related to the </a:t>
            </a:r>
            <a:r>
              <a:rPr lang="en-US" sz="1600" dirty="0" smtClean="0"/>
              <a:t>running quark  </a:t>
            </a:r>
            <a:r>
              <a:rPr lang="en-US" sz="1600" dirty="0" smtClean="0">
                <a:latin typeface="+mn-lt"/>
              </a:rPr>
              <a:t>masses and their dynamical structure. </a:t>
            </a:r>
            <a:endParaRPr lang="en-US" sz="1600" dirty="0">
              <a:latin typeface="+mn-lt"/>
            </a:endParaRPr>
          </a:p>
        </p:txBody>
      </p:sp>
      <p:sp>
        <p:nvSpPr>
          <p:cNvPr id="80899" name="Text Box 5"/>
          <p:cNvSpPr txBox="1">
            <a:spLocks noChangeArrowheads="1"/>
          </p:cNvSpPr>
          <p:nvPr/>
        </p:nvSpPr>
        <p:spPr bwMode="auto">
          <a:xfrm>
            <a:off x="416886" y="5679562"/>
            <a:ext cx="7915880" cy="83099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r>
              <a:rPr lang="en-US" sz="1600" dirty="0"/>
              <a:t>P</a:t>
            </a:r>
            <a:r>
              <a:rPr lang="en-US" sz="1600" dirty="0" smtClean="0">
                <a:latin typeface="+mn-lt"/>
              </a:rPr>
              <a:t>robe the </a:t>
            </a:r>
            <a:r>
              <a:rPr lang="en-US" sz="1600" dirty="0">
                <a:latin typeface="+mn-lt"/>
              </a:rPr>
              <a:t>transition </a:t>
            </a:r>
            <a:r>
              <a:rPr lang="en-US" sz="1600" dirty="0" smtClean="0">
                <a:latin typeface="+mn-lt"/>
              </a:rPr>
              <a:t>from </a:t>
            </a:r>
            <a:r>
              <a:rPr lang="en-US" sz="1600" dirty="0" smtClean="0"/>
              <a:t>confinement to pQCD regimes, allowing us to explore how confinement in baryons emerge from QCD and how &gt;98 % of baryon masses are generated non-perturbatively via dynamical chiral symmetry breaking.</a:t>
            </a:r>
            <a:endParaRPr lang="en-US" sz="1600" dirty="0" smtClean="0">
              <a:latin typeface="+mn-lt"/>
            </a:endParaRPr>
          </a:p>
        </p:txBody>
      </p:sp>
      <p:grpSp>
        <p:nvGrpSpPr>
          <p:cNvPr id="6" name="Group 55"/>
          <p:cNvGrpSpPr/>
          <p:nvPr/>
        </p:nvGrpSpPr>
        <p:grpSpPr>
          <a:xfrm>
            <a:off x="1414618" y="2134134"/>
            <a:ext cx="1236217" cy="3091217"/>
            <a:chOff x="5844972" y="2386854"/>
            <a:chExt cx="1236217" cy="3091217"/>
          </a:xfrm>
        </p:grpSpPr>
        <p:sp>
          <p:nvSpPr>
            <p:cNvPr id="33" name="TextBox 32"/>
            <p:cNvSpPr txBox="1"/>
            <p:nvPr/>
          </p:nvSpPr>
          <p:spPr>
            <a:xfrm>
              <a:off x="6069251" y="2386854"/>
              <a:ext cx="101193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0000FF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accessible</a:t>
              </a:r>
            </a:p>
            <a:p>
              <a:r>
                <a:rPr lang="en-US" sz="1200" dirty="0" smtClean="0"/>
                <a:t>at 6 GeV  </a:t>
              </a:r>
              <a:endParaRPr lang="en-US" sz="1200" dirty="0"/>
            </a:p>
          </p:txBody>
        </p:sp>
        <p:sp>
          <p:nvSpPr>
            <p:cNvPr id="31" name="Rectangle 30"/>
            <p:cNvSpPr/>
            <p:nvPr/>
          </p:nvSpPr>
          <p:spPr>
            <a:xfrm>
              <a:off x="5844972" y="3162543"/>
              <a:ext cx="45719" cy="2315528"/>
            </a:xfrm>
            <a:prstGeom prst="rect">
              <a:avLst/>
            </a:prstGeom>
            <a:solidFill>
              <a:srgbClr val="0000FF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5" name="Straight Arrow Connector 34"/>
            <p:cNvCxnSpPr>
              <a:stCxn id="33" idx="2"/>
            </p:cNvCxnSpPr>
            <p:nvPr/>
          </p:nvCxnSpPr>
          <p:spPr>
            <a:xfrm flipH="1">
              <a:off x="5844974" y="2848519"/>
              <a:ext cx="730246" cy="770985"/>
            </a:xfrm>
            <a:prstGeom prst="straightConnector1">
              <a:avLst/>
            </a:prstGeom>
            <a:ln>
              <a:solidFill>
                <a:srgbClr val="0000FF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" name="Group 54"/>
          <p:cNvGrpSpPr/>
          <p:nvPr/>
        </p:nvGrpSpPr>
        <p:grpSpPr>
          <a:xfrm>
            <a:off x="2040998" y="2857909"/>
            <a:ext cx="1572393" cy="2273193"/>
            <a:chOff x="6441872" y="3162542"/>
            <a:chExt cx="1572393" cy="2273193"/>
          </a:xfrm>
        </p:grpSpPr>
        <p:sp>
          <p:nvSpPr>
            <p:cNvPr id="48" name="TextBox 47"/>
            <p:cNvSpPr txBox="1"/>
            <p:nvPr/>
          </p:nvSpPr>
          <p:spPr>
            <a:xfrm>
              <a:off x="6862717" y="3804616"/>
              <a:ext cx="1151548" cy="461665"/>
            </a:xfrm>
            <a:prstGeom prst="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sz="1200" dirty="0" smtClean="0"/>
                <a:t>accessible</a:t>
              </a:r>
            </a:p>
            <a:p>
              <a:r>
                <a:rPr lang="en-US" sz="1200" dirty="0" smtClean="0"/>
                <a:t>at 12 GeV  </a:t>
              </a:r>
              <a:endParaRPr lang="en-US" sz="1200" dirty="0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6441872" y="3162542"/>
              <a:ext cx="45719" cy="2273193"/>
            </a:xfrm>
            <a:prstGeom prst="rect">
              <a:avLst/>
            </a:prstGeom>
            <a:solidFill>
              <a:srgbClr val="FF0000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38" name="Straight Arrow Connector 37"/>
            <p:cNvCxnSpPr>
              <a:stCxn id="48" idx="2"/>
            </p:cNvCxnSpPr>
            <p:nvPr/>
          </p:nvCxnSpPr>
          <p:spPr>
            <a:xfrm flipH="1">
              <a:off x="6487591" y="4266281"/>
              <a:ext cx="950900" cy="42002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53" name="Straight Connector 52"/>
          <p:cNvCxnSpPr/>
          <p:nvPr/>
        </p:nvCxnSpPr>
        <p:spPr>
          <a:xfrm>
            <a:off x="856926" y="4762135"/>
            <a:ext cx="3835400" cy="1588"/>
          </a:xfrm>
          <a:prstGeom prst="line">
            <a:avLst/>
          </a:prstGeom>
          <a:ln w="63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2" name="TextBox 41"/>
          <p:cNvSpPr txBox="1"/>
          <p:nvPr/>
        </p:nvSpPr>
        <p:spPr>
          <a:xfrm>
            <a:off x="3452038" y="2134134"/>
            <a:ext cx="104067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LQCD</a:t>
            </a:r>
          </a:p>
          <a:p>
            <a:r>
              <a:rPr lang="en-US" sz="2400" dirty="0" smtClean="0"/>
              <a:t>DSE</a:t>
            </a:r>
            <a:endParaRPr lang="en-US" sz="2400" dirty="0"/>
          </a:p>
        </p:txBody>
      </p:sp>
      <p:cxnSp>
        <p:nvCxnSpPr>
          <p:cNvPr id="44" name="Straight Connector 43"/>
          <p:cNvCxnSpPr/>
          <p:nvPr/>
        </p:nvCxnSpPr>
        <p:spPr>
          <a:xfrm>
            <a:off x="877824" y="5184648"/>
            <a:ext cx="381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>
            <a:off x="868680" y="1920240"/>
            <a:ext cx="3810000" cy="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>
            <a:off x="877824" y="1905000"/>
            <a:ext cx="0" cy="3276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>
            <a:off x="4663440" y="1905000"/>
            <a:ext cx="0" cy="327660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4" name="Line 7"/>
          <p:cNvSpPr>
            <a:spLocks noChangeShapeType="1"/>
          </p:cNvSpPr>
          <p:nvPr/>
        </p:nvSpPr>
        <p:spPr bwMode="auto">
          <a:xfrm>
            <a:off x="-7937" y="457200"/>
            <a:ext cx="9144000" cy="0"/>
          </a:xfrm>
          <a:prstGeom prst="line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032" y="1579743"/>
            <a:ext cx="3738624" cy="384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534228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7969" y="787163"/>
            <a:ext cx="8481168" cy="48320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Modeling of the amplitudes other than photon-proton s-channel resonances for the exclusive 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     </a:t>
            </a:r>
            <a:r>
              <a:rPr lang="en-US" sz="1400" b="1" dirty="0" smtClean="0">
                <a:solidFill>
                  <a:srgbClr val="FF0000"/>
                </a:solidFill>
              </a:rPr>
              <a:t>N</a:t>
            </a:r>
            <a:r>
              <a:rPr lang="en-US" sz="1400" b="1" dirty="0" smtClean="0">
                <a:solidFill>
                  <a:srgbClr val="FF0000"/>
                </a:solidFill>
                <a:latin typeface="Symbol" panose="05050102010706020507" pitchFamily="18" charset="2"/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, KY, </a:t>
            </a:r>
            <a:r>
              <a:rPr lang="en-US" sz="1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pD</a:t>
            </a:r>
            <a:r>
              <a:rPr lang="en-US" sz="1400" b="1" dirty="0" smtClean="0">
                <a:solidFill>
                  <a:srgbClr val="FF0000"/>
                </a:solidFill>
              </a:rPr>
              <a:t>,  and </a:t>
            </a:r>
            <a:r>
              <a:rPr lang="en-US" sz="1400" b="1" dirty="0" err="1" smtClean="0">
                <a:solidFill>
                  <a:srgbClr val="FF0000"/>
                </a:solidFill>
                <a:latin typeface="Symbol" panose="05050102010706020507" pitchFamily="18" charset="2"/>
              </a:rPr>
              <a:t>r</a:t>
            </a:r>
            <a:r>
              <a:rPr lang="en-US" sz="1400" b="1" dirty="0" err="1" smtClean="0">
                <a:solidFill>
                  <a:srgbClr val="FF0000"/>
                </a:solidFill>
              </a:rPr>
              <a:t>p</a:t>
            </a:r>
            <a:r>
              <a:rPr lang="en-US" sz="1400" b="1" dirty="0" smtClean="0">
                <a:solidFill>
                  <a:srgbClr val="FF0000"/>
                </a:solidFill>
              </a:rPr>
              <a:t> </a:t>
            </a:r>
            <a:r>
              <a:rPr lang="en-US" sz="1400" b="1" dirty="0" err="1" smtClean="0">
                <a:solidFill>
                  <a:srgbClr val="FF0000"/>
                </a:solidFill>
              </a:rPr>
              <a:t>electroproduction</a:t>
            </a:r>
            <a:r>
              <a:rPr lang="en-US" sz="1400" b="1" dirty="0" smtClean="0">
                <a:solidFill>
                  <a:srgbClr val="FF0000"/>
                </a:solidFill>
              </a:rPr>
              <a:t> at  Q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</a:rPr>
              <a:t> up to 12 GeV</a:t>
            </a:r>
            <a:r>
              <a:rPr lang="en-US" sz="1400" b="1" baseline="30000" dirty="0" smtClean="0">
                <a:solidFill>
                  <a:srgbClr val="FF0000"/>
                </a:solidFill>
              </a:rPr>
              <a:t>2</a:t>
            </a:r>
            <a:r>
              <a:rPr lang="en-US" sz="1400" b="1" dirty="0" smtClean="0">
                <a:solidFill>
                  <a:srgbClr val="FF0000"/>
                </a:solidFill>
              </a:rPr>
              <a:t> from minimal accessible W&lt;2.0 GeV</a:t>
            </a:r>
          </a:p>
          <a:p>
            <a:r>
              <a:rPr lang="en-US" sz="1400" b="1" dirty="0">
                <a:solidFill>
                  <a:srgbClr val="FF0000"/>
                </a:solidFill>
              </a:rPr>
              <a:t> </a:t>
            </a:r>
            <a:r>
              <a:rPr lang="en-US" sz="1400" b="1" dirty="0" smtClean="0">
                <a:solidFill>
                  <a:srgbClr val="FF0000"/>
                </a:solidFill>
              </a:rPr>
              <a:t>     to </a:t>
            </a:r>
            <a:r>
              <a:rPr lang="en-US" sz="1400" b="1" dirty="0">
                <a:solidFill>
                  <a:srgbClr val="FF0000"/>
                </a:solidFill>
              </a:rPr>
              <a:t>3</a:t>
            </a:r>
            <a:r>
              <a:rPr lang="en-US" sz="1400" b="1" dirty="0" smtClean="0">
                <a:solidFill>
                  <a:srgbClr val="FF0000"/>
                </a:solidFill>
              </a:rPr>
              <a:t>.0 GeV. </a:t>
            </a:r>
            <a:r>
              <a:rPr lang="en-US" sz="1400" b="1" dirty="0" smtClean="0">
                <a:solidFill>
                  <a:srgbClr val="000000"/>
                </a:solidFill>
              </a:rPr>
              <a:t>The models should account for: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      a) hard processes in terms of diagrams with factorized explicit quark degrees of freedom;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      b) relevant soft contributions in terms of meson-baryon degrees of freedom.</a:t>
            </a: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endParaRPr lang="en-US" sz="1400" b="1" dirty="0" smtClean="0">
              <a:solidFill>
                <a:srgbClr val="000000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b="1" dirty="0" smtClean="0">
                <a:solidFill>
                  <a:srgbClr val="000000"/>
                </a:solidFill>
              </a:rPr>
              <a:t>Adjustment of the reaction model parameters to all measured with the CLAS observables at </a:t>
            </a:r>
          </a:p>
          <a:p>
            <a:r>
              <a:rPr lang="en-US" sz="1400" b="1" dirty="0">
                <a:solidFill>
                  <a:srgbClr val="000000"/>
                </a:solidFill>
              </a:rPr>
              <a:t> </a:t>
            </a:r>
            <a:r>
              <a:rPr lang="en-US" sz="1400" b="1" dirty="0" smtClean="0">
                <a:solidFill>
                  <a:srgbClr val="000000"/>
                </a:solidFill>
              </a:rPr>
              <a:t>     Q</a:t>
            </a:r>
            <a:r>
              <a:rPr lang="en-US" sz="14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</a:rPr>
              <a:t>&gt;3.0 GeV</a:t>
            </a:r>
            <a:r>
              <a:rPr lang="en-US" sz="1400" b="1" baseline="30000" dirty="0" smtClean="0">
                <a:solidFill>
                  <a:srgbClr val="000000"/>
                </a:solidFill>
              </a:rPr>
              <a:t>2</a:t>
            </a:r>
            <a:r>
              <a:rPr lang="en-US" sz="1400" b="1" dirty="0" smtClean="0">
                <a:solidFill>
                  <a:srgbClr val="000000"/>
                </a:solidFill>
              </a:rPr>
              <a:t> </a:t>
            </a:r>
          </a:p>
          <a:p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430212" y="-6359"/>
            <a:ext cx="8594527" cy="685800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1800" kern="0" dirty="0">
                <a:solidFill>
                  <a:srgbClr val="3333CC"/>
                </a:solidFill>
                <a:ea typeface="MS PGothic" pitchFamily="34" charset="-128"/>
              </a:rPr>
              <a:t>D</a:t>
            </a:r>
            <a:r>
              <a:rPr lang="en-US" sz="1800" kern="0" dirty="0" smtClean="0">
                <a:solidFill>
                  <a:srgbClr val="3333CC"/>
                </a:solidFill>
                <a:ea typeface="MS PGothic" pitchFamily="34" charset="-128"/>
              </a:rPr>
              <a:t>evelopment of the Reaction models with Explicit </a:t>
            </a:r>
            <a:r>
              <a:rPr lang="en-US" sz="1800" kern="0" dirty="0">
                <a:solidFill>
                  <a:srgbClr val="3333CC"/>
                </a:solidFill>
                <a:ea typeface="MS PGothic" pitchFamily="34" charset="-128"/>
              </a:rPr>
              <a:t>I</a:t>
            </a:r>
            <a:r>
              <a:rPr lang="en-US" sz="1800" kern="0" dirty="0" smtClean="0">
                <a:solidFill>
                  <a:srgbClr val="3333CC"/>
                </a:solidFill>
                <a:ea typeface="MS PGothic" pitchFamily="34" charset="-128"/>
              </a:rPr>
              <a:t>mplementation of Quark </a:t>
            </a:r>
            <a:r>
              <a:rPr lang="en-US" sz="1800" kern="0" dirty="0">
                <a:solidFill>
                  <a:srgbClr val="3333CC"/>
                </a:solidFill>
                <a:ea typeface="MS PGothic" pitchFamily="34" charset="-128"/>
              </a:rPr>
              <a:t>D</a:t>
            </a:r>
            <a:r>
              <a:rPr lang="en-US" sz="1800" kern="0" dirty="0" smtClean="0">
                <a:solidFill>
                  <a:srgbClr val="3333CC"/>
                </a:solidFill>
                <a:ea typeface="MS PGothic" pitchFamily="34" charset="-128"/>
              </a:rPr>
              <a:t>egrees of Freedom for </a:t>
            </a:r>
            <a:r>
              <a:rPr lang="en-US" sz="1800" kern="0" dirty="0">
                <a:solidFill>
                  <a:srgbClr val="3333CC"/>
                </a:solidFill>
                <a:ea typeface="MS PGothic" pitchFamily="34" charset="-128"/>
              </a:rPr>
              <a:t>E</a:t>
            </a:r>
            <a:r>
              <a:rPr lang="en-US" sz="1800" kern="0" dirty="0" smtClean="0">
                <a:solidFill>
                  <a:srgbClr val="3333CC"/>
                </a:solidFill>
                <a:ea typeface="MS PGothic" pitchFamily="34" charset="-128"/>
              </a:rPr>
              <a:t>xtraction of </a:t>
            </a:r>
            <a:r>
              <a:rPr lang="en-US" sz="1800" kern="0" dirty="0" err="1" smtClean="0">
                <a:solidFill>
                  <a:srgbClr val="3333CC"/>
                </a:solidFill>
                <a:latin typeface="Symbol" panose="05050102010706020507" pitchFamily="18" charset="2"/>
                <a:ea typeface="MS PGothic" pitchFamily="34" charset="-128"/>
              </a:rPr>
              <a:t>g</a:t>
            </a:r>
            <a:r>
              <a:rPr lang="en-US" sz="1800" kern="0" baseline="-25000" dirty="0" err="1" smtClean="0">
                <a:solidFill>
                  <a:srgbClr val="3333CC"/>
                </a:solidFill>
                <a:ea typeface="MS PGothic" pitchFamily="34" charset="-128"/>
              </a:rPr>
              <a:t>v</a:t>
            </a:r>
            <a:r>
              <a:rPr lang="en-US" sz="1800" kern="0" dirty="0" err="1">
                <a:solidFill>
                  <a:srgbClr val="3333CC"/>
                </a:solidFill>
                <a:ea typeface="MS PGothic" pitchFamily="34" charset="-128"/>
              </a:rPr>
              <a:t>p</a:t>
            </a:r>
            <a:r>
              <a:rPr lang="en-US" sz="1800" kern="0" dirty="0" err="1" smtClean="0">
                <a:solidFill>
                  <a:srgbClr val="3333CC"/>
                </a:solidFill>
                <a:ea typeface="MS PGothic" pitchFamily="34" charset="-128"/>
              </a:rPr>
              <a:t>N</a:t>
            </a:r>
            <a:r>
              <a:rPr lang="en-US" sz="1800" kern="0" dirty="0" smtClean="0">
                <a:solidFill>
                  <a:srgbClr val="3333CC"/>
                </a:solidFill>
                <a:ea typeface="MS PGothic" pitchFamily="34" charset="-128"/>
              </a:rPr>
              <a:t>* Electrocouplings at Q</a:t>
            </a:r>
            <a:r>
              <a:rPr lang="en-US" sz="1800" kern="0" baseline="30000" dirty="0" smtClean="0">
                <a:solidFill>
                  <a:srgbClr val="3333CC"/>
                </a:solidFill>
                <a:ea typeface="MS PGothic" pitchFamily="34" charset="-128"/>
              </a:rPr>
              <a:t>2</a:t>
            </a:r>
            <a:r>
              <a:rPr lang="en-US" sz="1800" kern="0" dirty="0" smtClean="0">
                <a:solidFill>
                  <a:srgbClr val="3333CC"/>
                </a:solidFill>
                <a:ea typeface="MS PGothic" pitchFamily="34" charset="-128"/>
              </a:rPr>
              <a:t>&gt;5.0 GeV</a:t>
            </a:r>
            <a:r>
              <a:rPr lang="en-US" sz="1800" kern="0" baseline="30000" dirty="0" smtClean="0">
                <a:solidFill>
                  <a:srgbClr val="3333CC"/>
                </a:solidFill>
                <a:ea typeface="MS PGothic" pitchFamily="34" charset="-128"/>
              </a:rPr>
              <a:t>2</a:t>
            </a:r>
            <a:r>
              <a:rPr lang="en-US" sz="1800" kern="0" dirty="0" smtClean="0">
                <a:solidFill>
                  <a:srgbClr val="3333CC"/>
                </a:solidFill>
                <a:ea typeface="MS PGothic" pitchFamily="34" charset="-128"/>
              </a:rPr>
              <a:t> </a:t>
            </a:r>
          </a:p>
        </p:txBody>
      </p:sp>
      <p:sp>
        <p:nvSpPr>
          <p:cNvPr id="3" name="Line 7"/>
          <p:cNvSpPr>
            <a:spLocks noChangeShapeType="1"/>
          </p:cNvSpPr>
          <p:nvPr/>
        </p:nvSpPr>
        <p:spPr bwMode="auto">
          <a:xfrm>
            <a:off x="0" y="570717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>
              <a:solidFill>
                <a:srgbClr val="000000"/>
              </a:solidFill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335" y="1871546"/>
            <a:ext cx="7553325" cy="213360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922597" y="1984917"/>
            <a:ext cx="269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Symbol" panose="05050102010706020507" pitchFamily="18" charset="2"/>
              </a:rPr>
              <a:t>g</a:t>
            </a:r>
            <a:endParaRPr lang="en-US" sz="1600" b="1" dirty="0">
              <a:latin typeface="Symbol" panose="05050102010706020507" pitchFamily="18" charset="2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3684382" y="2154494"/>
            <a:ext cx="269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Symbol" panose="05050102010706020507" pitchFamily="18" charset="2"/>
              </a:rPr>
              <a:t>g</a:t>
            </a:r>
            <a:endParaRPr lang="en-US" sz="1600" b="1" dirty="0">
              <a:latin typeface="Symbol" panose="05050102010706020507" pitchFamily="18" charset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193407" y="2154494"/>
            <a:ext cx="2696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Symbol" panose="05050102010706020507" pitchFamily="18" charset="2"/>
              </a:rPr>
              <a:t>g</a:t>
            </a:r>
            <a:endParaRPr lang="en-US" sz="1600" b="1" dirty="0">
              <a:latin typeface="Symbol" panose="05050102010706020507" pitchFamily="18" charset="2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029740" y="36665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</a:t>
            </a:r>
            <a:endParaRPr lang="en-US" sz="1600" dirty="0"/>
          </a:p>
        </p:txBody>
      </p:sp>
      <p:sp>
        <p:nvSpPr>
          <p:cNvPr id="13" name="TextBox 12"/>
          <p:cNvSpPr txBox="1"/>
          <p:nvPr/>
        </p:nvSpPr>
        <p:spPr>
          <a:xfrm>
            <a:off x="827831" y="36665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</a:t>
            </a:r>
            <a:endParaRPr lang="en-US" sz="1600" dirty="0"/>
          </a:p>
        </p:txBody>
      </p:sp>
      <p:sp>
        <p:nvSpPr>
          <p:cNvPr id="14" name="TextBox 13"/>
          <p:cNvSpPr txBox="1"/>
          <p:nvPr/>
        </p:nvSpPr>
        <p:spPr>
          <a:xfrm>
            <a:off x="3520715" y="3666592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p</a:t>
            </a:r>
            <a:endParaRPr lang="en-US" sz="1600" dirty="0"/>
          </a:p>
        </p:txBody>
      </p:sp>
      <p:sp>
        <p:nvSpPr>
          <p:cNvPr id="15" name="TextBox 14"/>
          <p:cNvSpPr txBox="1"/>
          <p:nvPr/>
        </p:nvSpPr>
        <p:spPr>
          <a:xfrm>
            <a:off x="7872435" y="2154494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16" name="TextBox 15"/>
          <p:cNvSpPr txBox="1"/>
          <p:nvPr/>
        </p:nvSpPr>
        <p:spPr>
          <a:xfrm>
            <a:off x="2690511" y="1966932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17" name="TextBox 16"/>
          <p:cNvSpPr txBox="1"/>
          <p:nvPr/>
        </p:nvSpPr>
        <p:spPr>
          <a:xfrm>
            <a:off x="5515810" y="2154494"/>
            <a:ext cx="3561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M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993958" y="3666592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20" name="TextBox 19"/>
          <p:cNvSpPr txBox="1"/>
          <p:nvPr/>
        </p:nvSpPr>
        <p:spPr>
          <a:xfrm>
            <a:off x="2725777" y="3666592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21" name="TextBox 20"/>
          <p:cNvSpPr txBox="1"/>
          <p:nvPr/>
        </p:nvSpPr>
        <p:spPr>
          <a:xfrm>
            <a:off x="5533443" y="3666592"/>
            <a:ext cx="3209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B</a:t>
            </a:r>
            <a:endParaRPr lang="en-US" sz="1600" dirty="0"/>
          </a:p>
        </p:txBody>
      </p:sp>
      <p:sp>
        <p:nvSpPr>
          <p:cNvPr id="22" name="TextBox 21"/>
          <p:cNvSpPr txBox="1"/>
          <p:nvPr/>
        </p:nvSpPr>
        <p:spPr>
          <a:xfrm>
            <a:off x="1679160" y="2784457"/>
            <a:ext cx="45236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FF00"/>
                </a:solidFill>
              </a:rPr>
              <a:t>full</a:t>
            </a:r>
            <a:endParaRPr lang="en-US" sz="1400" b="1" dirty="0">
              <a:solidFill>
                <a:srgbClr val="FFFF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6814250" y="2679989"/>
            <a:ext cx="67197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/>
              <a:t>q</a:t>
            </a:r>
            <a:r>
              <a:rPr lang="en-US" sz="1400" b="1" dirty="0" smtClean="0"/>
              <a:t>uark</a:t>
            </a:r>
          </a:p>
          <a:p>
            <a:pPr algn="ctr"/>
            <a:r>
              <a:rPr lang="en-US" sz="1400" b="1" dirty="0" err="1" smtClean="0"/>
              <a:t>d.o.f</a:t>
            </a:r>
            <a:r>
              <a:rPr lang="en-US" sz="1400" b="1" dirty="0" smtClean="0"/>
              <a:t>.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4421942" y="2676736"/>
            <a:ext cx="61106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 dirty="0" smtClean="0"/>
              <a:t>MB</a:t>
            </a:r>
          </a:p>
          <a:p>
            <a:pPr algn="ctr"/>
            <a:r>
              <a:rPr lang="en-US" sz="1400" b="1" dirty="0" err="1" smtClean="0"/>
              <a:t>d.o.f</a:t>
            </a:r>
            <a:r>
              <a:rPr lang="en-US" sz="1400" b="1" dirty="0" smtClean="0"/>
              <a:t>.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2868605" y="2775250"/>
            <a:ext cx="28886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=</a:t>
            </a:r>
            <a:endParaRPr lang="en-US" sz="1400" b="1" dirty="0"/>
          </a:p>
        </p:txBody>
      </p:sp>
      <p:sp>
        <p:nvSpPr>
          <p:cNvPr id="26" name="TextBox 25"/>
          <p:cNvSpPr txBox="1"/>
          <p:nvPr/>
        </p:nvSpPr>
        <p:spPr>
          <a:xfrm>
            <a:off x="3684382" y="2772322"/>
            <a:ext cx="31451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>
                <a:latin typeface="Symbol" panose="05050102010706020507" pitchFamily="18" charset="2"/>
              </a:rPr>
              <a:t>a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294067" y="2846219"/>
            <a:ext cx="2968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Symbol" panose="05050102010706020507" pitchFamily="18" charset="2"/>
              </a:rPr>
              <a:t>b</a:t>
            </a:r>
            <a:endParaRPr lang="en-US" sz="1600" b="1" dirty="0">
              <a:latin typeface="Symbol" panose="05050102010706020507" pitchFamily="18" charset="2"/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5693904" y="2846219"/>
            <a:ext cx="30489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+</a:t>
            </a:r>
            <a:endParaRPr lang="en-US" sz="1600" b="1" dirty="0">
              <a:latin typeface="+mn-lt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954008" y="3835869"/>
            <a:ext cx="142135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latin typeface="+mn-lt"/>
              </a:rPr>
              <a:t>M</a:t>
            </a:r>
            <a:r>
              <a:rPr lang="en-US" sz="1600" b="1" dirty="0" smtClean="0"/>
              <a:t> </a:t>
            </a:r>
            <a:r>
              <a:rPr lang="en-US" sz="1600" dirty="0" smtClean="0">
                <a:latin typeface="+mn-lt"/>
              </a:rPr>
              <a:t>=</a:t>
            </a:r>
            <a:r>
              <a:rPr lang="en-US" sz="1600" dirty="0" smtClean="0"/>
              <a:t> </a:t>
            </a:r>
            <a:r>
              <a:rPr lang="en-US" sz="1600" b="1" dirty="0" smtClean="0">
                <a:latin typeface="Symbol" panose="05050102010706020507" pitchFamily="18" charset="2"/>
              </a:rPr>
              <a:t>p</a:t>
            </a:r>
            <a:r>
              <a:rPr lang="en-US" sz="1600" dirty="0" smtClean="0"/>
              <a:t>, K, </a:t>
            </a:r>
            <a:r>
              <a:rPr lang="en-US" sz="1600" b="1" dirty="0" smtClean="0">
                <a:latin typeface="Symbol" panose="05050102010706020507" pitchFamily="18" charset="2"/>
              </a:rPr>
              <a:t>r</a:t>
            </a:r>
          </a:p>
          <a:p>
            <a:r>
              <a:rPr lang="en-US" sz="1600" b="1" dirty="0" smtClean="0">
                <a:latin typeface="+mn-lt"/>
              </a:rPr>
              <a:t>B =</a:t>
            </a:r>
            <a:r>
              <a:rPr lang="en-US" sz="1600" dirty="0" smtClean="0"/>
              <a:t>  </a:t>
            </a:r>
            <a:r>
              <a:rPr lang="en-US" sz="1600" b="1" dirty="0" smtClean="0"/>
              <a:t>N/</a:t>
            </a:r>
            <a:r>
              <a:rPr lang="en-US" sz="1600" b="1" dirty="0" smtClean="0">
                <a:latin typeface="Symbol" panose="05050102010706020507" pitchFamily="18" charset="2"/>
              </a:rPr>
              <a:t>D</a:t>
            </a:r>
            <a:r>
              <a:rPr lang="en-US" sz="1600" b="1" dirty="0" smtClean="0"/>
              <a:t>, Y, p</a:t>
            </a:r>
          </a:p>
          <a:p>
            <a:r>
              <a:rPr lang="en-US" sz="1600" b="1" dirty="0">
                <a:latin typeface="Symbol" panose="05050102010706020507" pitchFamily="18" charset="2"/>
              </a:rPr>
              <a:t>a</a:t>
            </a:r>
            <a:r>
              <a:rPr lang="en-US" sz="1600" b="1" dirty="0" smtClean="0"/>
              <a:t> + </a:t>
            </a:r>
            <a:r>
              <a:rPr lang="en-US" sz="1600" b="1" dirty="0" smtClean="0">
                <a:latin typeface="Symbol" panose="05050102010706020507" pitchFamily="18" charset="2"/>
              </a:rPr>
              <a:t>b</a:t>
            </a:r>
            <a:r>
              <a:rPr lang="en-US" sz="1600" b="1" dirty="0" smtClean="0"/>
              <a:t> = 1 </a:t>
            </a:r>
          </a:p>
        </p:txBody>
      </p:sp>
      <p:sp>
        <p:nvSpPr>
          <p:cNvPr id="32" name="TextBox 31"/>
          <p:cNvSpPr txBox="1"/>
          <p:nvPr/>
        </p:nvSpPr>
        <p:spPr>
          <a:xfrm>
            <a:off x="27969" y="5931994"/>
            <a:ext cx="900759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800" b="1" dirty="0" smtClean="0">
                <a:solidFill>
                  <a:srgbClr val="FF0000"/>
                </a:solidFill>
              </a:rPr>
              <a:t>The most </a:t>
            </a:r>
            <a:r>
              <a:rPr lang="en-US" sz="1800" b="1" u="sng" dirty="0" smtClean="0">
                <a:solidFill>
                  <a:srgbClr val="FF0000"/>
                </a:solidFill>
              </a:rPr>
              <a:t>urgent</a:t>
            </a:r>
            <a:r>
              <a:rPr lang="en-US" sz="1800" b="1" dirty="0" smtClean="0">
                <a:solidFill>
                  <a:srgbClr val="FF0000"/>
                </a:solidFill>
              </a:rPr>
              <a:t> task for theory support of the upcoming experiments on the N* </a:t>
            </a:r>
          </a:p>
          <a:p>
            <a:pPr algn="ctr"/>
            <a:r>
              <a:rPr lang="en-US" sz="1800" b="1" dirty="0">
                <a:solidFill>
                  <a:srgbClr val="FF0000"/>
                </a:solidFill>
              </a:rPr>
              <a:t>s</a:t>
            </a:r>
            <a:r>
              <a:rPr lang="en-US" sz="1800" b="1" dirty="0" smtClean="0">
                <a:solidFill>
                  <a:srgbClr val="FF0000"/>
                </a:solidFill>
              </a:rPr>
              <a:t>tructure studies with CLAS12!</a:t>
            </a:r>
            <a:endParaRPr lang="en-US" sz="1800" b="1" dirty="0">
              <a:solidFill>
                <a:srgbClr val="FF000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326483" y="6578325"/>
            <a:ext cx="4823756" cy="246221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sz="1000" dirty="0" smtClean="0">
                <a:solidFill>
                  <a:schemeClr val="accent6"/>
                </a:solidFill>
              </a:rPr>
              <a:t>V.I. </a:t>
            </a:r>
            <a:r>
              <a:rPr lang="en-US" sz="1000" dirty="0" err="1" smtClean="0">
                <a:solidFill>
                  <a:schemeClr val="accent6"/>
                </a:solidFill>
              </a:rPr>
              <a:t>Mokeev</a:t>
            </a:r>
            <a:r>
              <a:rPr lang="en-US" sz="1000" dirty="0" smtClean="0">
                <a:solidFill>
                  <a:schemeClr val="accent6"/>
                </a:solidFill>
              </a:rPr>
              <a:t>, ECT* 2015 Workshop on Nucleon Resonances, October 12-16, 2015</a:t>
            </a:r>
            <a:endParaRPr lang="en-US" sz="1000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94657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6482" y="663758"/>
            <a:ext cx="8817086" cy="5741684"/>
          </a:xfrm>
        </p:spPr>
        <p:txBody>
          <a:bodyPr/>
          <a:lstStyle/>
          <a:p>
            <a:pPr marL="0" indent="0" algn="just">
              <a:buNone/>
            </a:pPr>
            <a:r>
              <a:rPr lang="en-US" sz="1400" b="1" dirty="0" smtClean="0"/>
              <a:t> The experimental results on </a:t>
            </a:r>
            <a:r>
              <a:rPr lang="en-US" sz="1400" b="1" dirty="0" err="1" smtClean="0">
                <a:latin typeface="Symbol" panose="05050102010706020507" pitchFamily="18" charset="2"/>
              </a:rPr>
              <a:t>g</a:t>
            </a:r>
            <a:r>
              <a:rPr lang="en-US" sz="1400" b="1" baseline="-25000" dirty="0" err="1" smtClean="0"/>
              <a:t>v</a:t>
            </a:r>
            <a:r>
              <a:rPr lang="en-US" sz="1400" b="1" dirty="0" err="1" smtClean="0"/>
              <a:t>pN</a:t>
            </a:r>
            <a:r>
              <a:rPr lang="en-US" sz="1400" b="1" dirty="0" smtClean="0"/>
              <a:t>* electrocouplings available from the CLAS for most excited nucleon states in the mass </a:t>
            </a:r>
            <a:r>
              <a:rPr lang="en-US" sz="1400" b="1" dirty="0"/>
              <a:t>range </a:t>
            </a:r>
            <a:r>
              <a:rPr lang="en-US" sz="1400" b="1" dirty="0" smtClean="0"/>
              <a:t>up </a:t>
            </a:r>
            <a:r>
              <a:rPr lang="en-US" sz="1400" b="1" dirty="0"/>
              <a:t>to 1.8 GeV and at </a:t>
            </a:r>
            <a:r>
              <a:rPr lang="en-US" sz="1400" b="1" dirty="0" smtClean="0"/>
              <a:t>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</a:t>
            </a:r>
            <a:r>
              <a:rPr lang="en-US" sz="1400" b="1" dirty="0"/>
              <a:t>up to 5.0 GeV</a:t>
            </a:r>
            <a:r>
              <a:rPr lang="en-US" sz="1400" b="1" baseline="30000" dirty="0"/>
              <a:t>2</a:t>
            </a:r>
            <a:r>
              <a:rPr lang="en-US" sz="1400" b="1" dirty="0"/>
              <a:t> can be used in:</a:t>
            </a:r>
            <a:endParaRPr lang="en-US" sz="1400" b="1" dirty="0" smtClean="0"/>
          </a:p>
          <a:p>
            <a:pPr marL="166688" indent="-166688"/>
            <a:r>
              <a:rPr lang="en-US" sz="1400" b="1" dirty="0" smtClean="0"/>
              <a:t>Exploration of quark-hadron duality;</a:t>
            </a:r>
          </a:p>
          <a:p>
            <a:pPr marL="166688" indent="-166688"/>
            <a:r>
              <a:rPr lang="en-US" sz="1400" b="1" dirty="0" smtClean="0"/>
              <a:t>Evaluation of different inclusive and semi-inclusive structure functions at large </a:t>
            </a:r>
            <a:r>
              <a:rPr lang="en-US" sz="1400" b="1" dirty="0" err="1" smtClean="0"/>
              <a:t>x</a:t>
            </a:r>
            <a:r>
              <a:rPr lang="en-US" sz="1400" b="1" baseline="-25000" dirty="0" err="1" smtClean="0"/>
              <a:t>B</a:t>
            </a:r>
            <a:r>
              <a:rPr lang="en-US" sz="1400" b="1" dirty="0" smtClean="0"/>
              <a:t> in the resonance region;</a:t>
            </a:r>
          </a:p>
          <a:p>
            <a:pPr marL="166688" indent="-166688"/>
            <a:r>
              <a:rPr lang="en-US" sz="1400" b="1" dirty="0"/>
              <a:t>T</a:t>
            </a:r>
            <a:r>
              <a:rPr lang="en-US" sz="1400" b="1" dirty="0" smtClean="0"/>
              <a:t>he modeling of hadronic tensor for radiative corrections in the resonance region.</a:t>
            </a:r>
          </a:p>
          <a:p>
            <a:pPr algn="just"/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In the near term future the </a:t>
            </a:r>
            <a:r>
              <a:rPr lang="en-US" sz="1400" b="1" dirty="0" err="1">
                <a:latin typeface="Symbol" panose="05050102010706020507" pitchFamily="18" charset="2"/>
              </a:rPr>
              <a:t>g</a:t>
            </a:r>
            <a:r>
              <a:rPr lang="en-US" sz="1400" b="1" baseline="-25000" dirty="0" err="1"/>
              <a:t>v</a:t>
            </a:r>
            <a:r>
              <a:rPr lang="en-US" sz="1400" b="1" dirty="0" err="1"/>
              <a:t>pN</a:t>
            </a:r>
            <a:r>
              <a:rPr lang="en-US" sz="1400" b="1" dirty="0"/>
              <a:t>*</a:t>
            </a:r>
            <a:r>
              <a:rPr lang="en-US" sz="1400" b="1" dirty="0" smtClean="0"/>
              <a:t> electrocouplings will be obtained from the CLAS meson </a:t>
            </a:r>
            <a:r>
              <a:rPr lang="en-US" sz="1400" b="1" dirty="0" err="1" smtClean="0"/>
              <a:t>electroproduction</a:t>
            </a:r>
            <a:r>
              <a:rPr lang="en-US" sz="1400" b="1" dirty="0" smtClean="0"/>
              <a:t> data  for most excited states in the mass range up to 2.0 GeV </a:t>
            </a:r>
            <a:r>
              <a:rPr lang="en-US" sz="1400" b="1" dirty="0"/>
              <a:t>a</a:t>
            </a:r>
            <a:r>
              <a:rPr lang="en-US" sz="1400" b="1" dirty="0" smtClean="0"/>
              <a:t>nd  at 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up  to 5.0 GeV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.</a:t>
            </a:r>
          </a:p>
          <a:p>
            <a:pPr marL="0" indent="0" algn="just">
              <a:spcBef>
                <a:spcPts val="0"/>
              </a:spcBef>
              <a:buNone/>
            </a:pPr>
            <a:endParaRPr lang="en-US" sz="1400" b="1" dirty="0"/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 smtClean="0"/>
              <a:t>Input from DIS community is needed on the optimal way for delivery of the results on the resonant contribution to inclusive, semi-inclusive and exclusive processes: i.e. stored resonant amplitudes for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400" b="1" dirty="0"/>
              <a:t>r</a:t>
            </a:r>
            <a:r>
              <a:rPr lang="en-US" sz="1400" b="1" dirty="0" smtClean="0"/>
              <a:t>elevant meson-baryon channels and/or their bi-linear combinations that describe the resonant contributions to the observables. </a:t>
            </a:r>
          </a:p>
          <a:p>
            <a:pPr marL="0" indent="0" algn="just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 smtClean="0"/>
              <a:t>From the future experiments with the CLAS12 detector, the resonance electrocouplings will be available at 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up to 12 GeV</a:t>
            </a:r>
            <a:r>
              <a:rPr lang="en-US" sz="1400" b="1" baseline="30000" dirty="0" smtClean="0"/>
              <a:t>2 </a:t>
            </a:r>
            <a:r>
              <a:rPr lang="en-US" sz="1400" b="1" dirty="0" smtClean="0"/>
              <a:t>for most excited states including possible new states of baryon matter (hybrid baryons, ``missing” resonances) in the mass range up to 3.0 GeV.</a:t>
            </a:r>
          </a:p>
          <a:p>
            <a:pPr marL="0" indent="0" algn="just">
              <a:buNone/>
            </a:pPr>
            <a:endParaRPr lang="en-US" sz="1400" b="1" dirty="0"/>
          </a:p>
          <a:p>
            <a:pPr marL="0" indent="0">
              <a:buNone/>
            </a:pPr>
            <a:r>
              <a:rPr lang="en-US" sz="1400" b="1" dirty="0"/>
              <a:t>T</a:t>
            </a:r>
            <a:r>
              <a:rPr lang="en-US" sz="1400" b="1" dirty="0" smtClean="0"/>
              <a:t>he models for the non-resonant contributions to exclusive </a:t>
            </a:r>
            <a:r>
              <a:rPr lang="en-US" sz="1400" b="1" dirty="0" err="1" smtClean="0">
                <a:latin typeface="Symbol" panose="05050102010706020507" pitchFamily="18" charset="2"/>
              </a:rPr>
              <a:t>p</a:t>
            </a:r>
            <a:r>
              <a:rPr lang="en-US" sz="1400" b="1" baseline="30000" dirty="0" err="1" smtClean="0"/>
              <a:t>+</a:t>
            </a:r>
            <a:r>
              <a:rPr lang="en-US" sz="1400" b="1" dirty="0" err="1" smtClean="0"/>
              <a:t>n</a:t>
            </a:r>
            <a:r>
              <a:rPr lang="en-US" sz="1400" b="1" dirty="0" smtClean="0"/>
              <a:t>, </a:t>
            </a:r>
            <a:r>
              <a:rPr lang="en-US" sz="1400" b="1" dirty="0" smtClean="0">
                <a:latin typeface="Symbol" panose="05050102010706020507" pitchFamily="18" charset="2"/>
              </a:rPr>
              <a:t>p</a:t>
            </a:r>
            <a:r>
              <a:rPr lang="en-US" sz="1400" b="1" baseline="30000" dirty="0" smtClean="0"/>
              <a:t>0</a:t>
            </a:r>
            <a:r>
              <a:rPr lang="en-US" sz="1400" b="1" dirty="0" smtClean="0"/>
              <a:t>p, KY, </a:t>
            </a:r>
            <a:r>
              <a:rPr lang="en-US" sz="1400" b="1" dirty="0" err="1" smtClean="0">
                <a:latin typeface="Symbol" panose="05050102010706020507" pitchFamily="18" charset="2"/>
              </a:rPr>
              <a:t>pD</a:t>
            </a:r>
            <a:r>
              <a:rPr lang="en-US" sz="1400" b="1" dirty="0" smtClean="0"/>
              <a:t>, </a:t>
            </a:r>
            <a:r>
              <a:rPr lang="en-US" sz="1400" b="1" dirty="0" err="1" smtClean="0">
                <a:latin typeface="Symbol" panose="05050102010706020507" pitchFamily="18" charset="2"/>
              </a:rPr>
              <a:t>r</a:t>
            </a:r>
            <a:r>
              <a:rPr lang="en-US" sz="1400" b="1" dirty="0" err="1" smtClean="0"/>
              <a:t>p</a:t>
            </a:r>
            <a:r>
              <a:rPr lang="en-US" sz="1400" b="1" dirty="0" smtClean="0"/>
              <a:t> electroproduction at W&lt;2.0 GeV and 5 GeV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&lt;Q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&lt;12 GeV</a:t>
            </a:r>
            <a:r>
              <a:rPr lang="en-US" sz="1400" b="1" baseline="30000" dirty="0" smtClean="0"/>
              <a:t>2</a:t>
            </a:r>
            <a:r>
              <a:rPr lang="en-US" sz="1400" b="1" dirty="0" smtClean="0"/>
              <a:t> </a:t>
            </a:r>
            <a:r>
              <a:rPr lang="en-US" sz="1400" b="1" dirty="0"/>
              <a:t>that incorporate quark degrees of freedom</a:t>
            </a:r>
            <a:r>
              <a:rPr lang="en-US" sz="1400" b="1" dirty="0" smtClean="0"/>
              <a:t> are </a:t>
            </a:r>
            <a:r>
              <a:rPr lang="en-US" sz="1400" b="1" u="sng" dirty="0" smtClean="0"/>
              <a:t>urgently needed and greatly appreciated support from the DIS community </a:t>
            </a:r>
            <a:r>
              <a:rPr lang="en-US" sz="1400" b="1" dirty="0" smtClean="0"/>
              <a:t>in order to facilitate the extraction of the </a:t>
            </a:r>
            <a:r>
              <a:rPr lang="en-US" sz="1400" b="1" dirty="0" err="1" smtClean="0">
                <a:latin typeface="Symbol" panose="05050102010706020507" pitchFamily="18" charset="2"/>
              </a:rPr>
              <a:t>g</a:t>
            </a:r>
            <a:r>
              <a:rPr lang="en-US" sz="1400" b="1" baseline="-25000" dirty="0" err="1" smtClean="0"/>
              <a:t>v</a:t>
            </a:r>
            <a:r>
              <a:rPr lang="en-US" sz="1400" b="1" dirty="0" err="1" smtClean="0"/>
              <a:t>pN</a:t>
            </a:r>
            <a:r>
              <a:rPr lang="en-US" sz="1400" b="1" dirty="0" smtClean="0"/>
              <a:t>* electrocouplings from the future data with CLAS12. </a:t>
            </a:r>
          </a:p>
          <a:p>
            <a:pPr marL="0" indent="0" algn="just">
              <a:buNone/>
            </a:pPr>
            <a:endParaRPr lang="en-US" sz="1400" b="1" dirty="0"/>
          </a:p>
          <a:p>
            <a:pPr marL="0" indent="0" algn="just">
              <a:buNone/>
            </a:pPr>
            <a:endParaRPr lang="en-US" sz="1400" b="1" dirty="0" smtClean="0"/>
          </a:p>
          <a:p>
            <a:pPr marL="0" indent="0" algn="just">
              <a:buNone/>
            </a:pPr>
            <a:r>
              <a:rPr lang="en-US" sz="1400" b="1" dirty="0" smtClean="0"/>
              <a:t>   </a:t>
            </a:r>
          </a:p>
          <a:p>
            <a:pPr marL="0" indent="0">
              <a:buNone/>
            </a:pPr>
            <a:r>
              <a:rPr lang="en-US" sz="1400" b="1" dirty="0"/>
              <a:t> </a:t>
            </a:r>
            <a:r>
              <a:rPr lang="en-US" sz="1400" b="1" dirty="0" smtClean="0"/>
              <a:t>        </a:t>
            </a:r>
            <a:endParaRPr lang="en-US" sz="1400" b="1" dirty="0"/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105575" y="-114939"/>
            <a:ext cx="7198901" cy="9169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accent2"/>
                </a:solidFill>
                <a:latin typeface="Arial" charset="0"/>
              </a:defRPr>
            </a:lvl9pPr>
          </a:lstStyle>
          <a:p>
            <a:r>
              <a:rPr lang="en-US" sz="2400" kern="0" dirty="0" smtClean="0">
                <a:solidFill>
                  <a:srgbClr val="6666FF"/>
                </a:solidFill>
                <a:ea typeface="ＭＳ Ｐゴシック" charset="-128"/>
                <a:cs typeface="Arial"/>
              </a:rPr>
              <a:t>Conclusions and Outlook</a:t>
            </a:r>
            <a:endParaRPr lang="en-US" sz="2400" kern="0" dirty="0">
              <a:solidFill>
                <a:srgbClr val="6666FF"/>
              </a:solidFill>
              <a:ea typeface="ＭＳ Ｐゴシック" charset="-128"/>
              <a:cs typeface="Arial"/>
            </a:endParaRPr>
          </a:p>
        </p:txBody>
      </p:sp>
      <p:sp>
        <p:nvSpPr>
          <p:cNvPr id="5" name="Line 7"/>
          <p:cNvSpPr>
            <a:spLocks noChangeShapeType="1"/>
          </p:cNvSpPr>
          <p:nvPr/>
        </p:nvSpPr>
        <p:spPr bwMode="auto">
          <a:xfrm>
            <a:off x="-30432" y="504376"/>
            <a:ext cx="9144000" cy="0"/>
          </a:xfrm>
          <a:prstGeom prst="line">
            <a:avLst/>
          </a:prstGeom>
          <a:noFill/>
          <a:ln w="28575">
            <a:solidFill>
              <a:srgbClr val="3333FF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56930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57238"/>
          </a:xfrm>
        </p:spPr>
        <p:txBody>
          <a:bodyPr/>
          <a:lstStyle/>
          <a:p>
            <a:r>
              <a:rPr lang="en-US" sz="2000" dirty="0" smtClean="0"/>
              <a:t>Major Directions in the Studies of N*-Spectrum and Structure with CLAS</a:t>
            </a:r>
          </a:p>
        </p:txBody>
      </p:sp>
      <p:sp>
        <p:nvSpPr>
          <p:cNvPr id="62467" name="Line 4"/>
          <p:cNvSpPr>
            <a:spLocks noChangeShapeType="1"/>
          </p:cNvSpPr>
          <p:nvPr/>
        </p:nvSpPr>
        <p:spPr bwMode="auto">
          <a:xfrm flipV="1">
            <a:off x="-4" y="755225"/>
            <a:ext cx="914400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2468" name="TextBox 6"/>
          <p:cNvSpPr txBox="1">
            <a:spLocks noChangeArrowheads="1"/>
          </p:cNvSpPr>
          <p:nvPr/>
        </p:nvSpPr>
        <p:spPr bwMode="auto">
          <a:xfrm>
            <a:off x="133689" y="893715"/>
            <a:ext cx="8868264" cy="55245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 eaLnBrk="0" hangingPunct="0"/>
            <a:r>
              <a:rPr lang="en-US" sz="1800" b="1" dirty="0" smtClean="0">
                <a:solidFill>
                  <a:schemeClr val="accent2"/>
                </a:solidFill>
              </a:rPr>
              <a:t>The experimental </a:t>
            </a:r>
            <a:r>
              <a:rPr lang="en-US" sz="1800" b="1" dirty="0">
                <a:solidFill>
                  <a:schemeClr val="accent2"/>
                </a:solidFill>
              </a:rPr>
              <a:t>program </a:t>
            </a:r>
            <a:r>
              <a:rPr lang="en-US" sz="1800" b="1" dirty="0" smtClean="0">
                <a:solidFill>
                  <a:schemeClr val="accent2"/>
                </a:solidFill>
              </a:rPr>
              <a:t>on the studies of N* spectrum/structure in exclusive meson photo-/electroproduction with CLAS seeks </a:t>
            </a:r>
            <a:r>
              <a:rPr lang="en-US" sz="1800" b="1" dirty="0">
                <a:solidFill>
                  <a:schemeClr val="accent2"/>
                </a:solidFill>
              </a:rPr>
              <a:t>to </a:t>
            </a:r>
            <a:r>
              <a:rPr lang="en-US" sz="1800" b="1" dirty="0" smtClean="0">
                <a:solidFill>
                  <a:schemeClr val="accent2"/>
                </a:solidFill>
              </a:rPr>
              <a:t>determine:</a:t>
            </a:r>
          </a:p>
          <a:p>
            <a:pPr algn="just" eaLnBrk="0" hangingPunct="0"/>
            <a:r>
              <a:rPr lang="en-US" sz="1800" dirty="0" smtClean="0">
                <a:solidFill>
                  <a:schemeClr val="accent2"/>
                </a:solidFill>
              </a:rPr>
              <a:t> </a:t>
            </a:r>
            <a:endParaRPr lang="en-US" sz="1800" dirty="0">
              <a:solidFill>
                <a:schemeClr val="accent2"/>
              </a:solidFill>
            </a:endParaRPr>
          </a:p>
          <a:p>
            <a:pPr algn="just" eaLnBrk="0" hangingPunct="0"/>
            <a:endParaRPr lang="en-US" sz="900" dirty="0" smtClean="0">
              <a:solidFill>
                <a:schemeClr val="accent2"/>
              </a:solidFill>
            </a:endParaRPr>
          </a:p>
          <a:p>
            <a:pPr marL="568325" lvl="1" indent="-171450" eaLnBrk="0" hangingPunct="0">
              <a:buFont typeface="Arial" pitchFamily="34" charset="0"/>
              <a:buChar char="•"/>
            </a:pPr>
            <a:r>
              <a:rPr lang="en-US" sz="1800" b="1" dirty="0" err="1" smtClean="0">
                <a:latin typeface="Symbol" pitchFamily="18" charset="2"/>
              </a:rPr>
              <a:t>g</a:t>
            </a:r>
            <a:r>
              <a:rPr lang="en-US" sz="1800" baseline="-25000" dirty="0" err="1" smtClean="0"/>
              <a:t>v</a:t>
            </a:r>
            <a:r>
              <a:rPr lang="en-US" sz="1800" dirty="0" err="1" smtClean="0"/>
              <a:t>NN</a:t>
            </a:r>
            <a:r>
              <a:rPr lang="en-US" sz="1800" dirty="0"/>
              <a:t>* </a:t>
            </a:r>
            <a:r>
              <a:rPr lang="en-US" sz="1800" dirty="0" smtClean="0"/>
              <a:t>electrocouplings </a:t>
            </a:r>
            <a:r>
              <a:rPr lang="en-US" sz="1800" dirty="0"/>
              <a:t>at photon virtualities</a:t>
            </a:r>
            <a:r>
              <a:rPr lang="en-US" sz="1800" dirty="0" smtClean="0"/>
              <a:t> up to 5.0 GeV</a:t>
            </a:r>
            <a:r>
              <a:rPr lang="en-US" sz="1800" b="1" baseline="30000" dirty="0" smtClean="0"/>
              <a:t>2 </a:t>
            </a:r>
            <a:r>
              <a:rPr lang="en-US" sz="1800" baseline="30000" dirty="0" smtClean="0"/>
              <a:t> </a:t>
            </a:r>
            <a:r>
              <a:rPr lang="en-US" sz="1800" dirty="0" smtClean="0"/>
              <a:t>for </a:t>
            </a:r>
            <a:r>
              <a:rPr lang="en-US" sz="1800" dirty="0"/>
              <a:t>most of the excited proton states</a:t>
            </a:r>
            <a:r>
              <a:rPr lang="en-US" sz="1800" dirty="0" smtClean="0"/>
              <a:t> through analyzing major meson electroproduction </a:t>
            </a:r>
            <a:r>
              <a:rPr lang="en-US" sz="1800" dirty="0"/>
              <a:t>channels </a:t>
            </a:r>
            <a:endParaRPr lang="en-US" sz="1800" dirty="0" smtClean="0"/>
          </a:p>
          <a:p>
            <a:pPr marL="568325" lvl="1" indent="-171450" eaLnBrk="0" hangingPunct="0">
              <a:buFont typeface="Arial" pitchFamily="34" charset="0"/>
              <a:buChar char="•"/>
            </a:pPr>
            <a:r>
              <a:rPr lang="en-US" sz="1800" dirty="0"/>
              <a:t>e</a:t>
            </a:r>
            <a:r>
              <a:rPr lang="en-US" sz="1800" dirty="0" smtClean="0"/>
              <a:t>xtend knowledge on N*-spectrum </a:t>
            </a:r>
            <a:r>
              <a:rPr lang="en-US" sz="1800" dirty="0"/>
              <a:t>and on resonance hadronic </a:t>
            </a:r>
            <a:r>
              <a:rPr lang="en-US" sz="1800" dirty="0" smtClean="0"/>
              <a:t>decays from the data for photo- and </a:t>
            </a:r>
            <a:r>
              <a:rPr lang="en-US" sz="1800" dirty="0" err="1" smtClean="0"/>
              <a:t>electroproduction</a:t>
            </a:r>
            <a:r>
              <a:rPr lang="en-US" sz="1800" dirty="0"/>
              <a:t> </a:t>
            </a:r>
            <a:r>
              <a:rPr lang="en-US" sz="1800" dirty="0" smtClean="0"/>
              <a:t>reactions, in particular, </a:t>
            </a:r>
            <a:r>
              <a:rPr lang="en-US" sz="1800" dirty="0"/>
              <a:t>with multiple mesons in the final </a:t>
            </a:r>
            <a:r>
              <a:rPr lang="en-US" sz="1800" dirty="0" smtClean="0"/>
              <a:t>state</a:t>
            </a:r>
            <a:endParaRPr lang="en-US" sz="1800" dirty="0"/>
          </a:p>
          <a:p>
            <a:pPr marL="396875" lvl="1" eaLnBrk="0" hangingPunct="0"/>
            <a:endParaRPr lang="en-US" sz="1400" dirty="0"/>
          </a:p>
          <a:p>
            <a:pPr eaLnBrk="0" hangingPunct="0"/>
            <a:r>
              <a:rPr lang="en-US" sz="1800" b="1" dirty="0" smtClean="0">
                <a:solidFill>
                  <a:schemeClr val="accent2"/>
                </a:solidFill>
              </a:rPr>
              <a:t>A unique source of information on different manifestations of the non-perturbative strong interaction in generating different excited nucleon states</a:t>
            </a:r>
            <a:r>
              <a:rPr lang="en-US" sz="1800" b="1" dirty="0">
                <a:solidFill>
                  <a:schemeClr val="accent2"/>
                </a:solidFill>
              </a:rPr>
              <a:t> </a:t>
            </a:r>
            <a:r>
              <a:rPr lang="en-US" sz="1800" b="1" dirty="0" smtClean="0">
                <a:solidFill>
                  <a:schemeClr val="accent2"/>
                </a:solidFill>
              </a:rPr>
              <a:t>as relativistic bound systems of quarks and gluons.</a:t>
            </a: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marL="342900" indent="-342900" eaLnBrk="0" hangingPunct="0">
              <a:buFont typeface="Arial" panose="020B0604020202020204" pitchFamily="34" charset="0"/>
              <a:buChar char="•"/>
            </a:pPr>
            <a:endParaRPr lang="en-US" sz="2000" b="1" dirty="0" smtClean="0">
              <a:solidFill>
                <a:schemeClr val="accent2"/>
              </a:solidFill>
            </a:endParaRPr>
          </a:p>
          <a:p>
            <a:pPr eaLnBrk="0" hangingPunct="0"/>
            <a:r>
              <a:rPr lang="en-US" sz="2000" b="1" u="sng" dirty="0">
                <a:solidFill>
                  <a:srgbClr val="FF0000"/>
                </a:solidFill>
              </a:rPr>
              <a:t>R</a:t>
            </a:r>
            <a:r>
              <a:rPr lang="en-US" sz="2000" b="1" u="sng" dirty="0" smtClean="0">
                <a:solidFill>
                  <a:srgbClr val="FF0000"/>
                </a:solidFill>
              </a:rPr>
              <a:t>eview papers:</a:t>
            </a:r>
          </a:p>
          <a:p>
            <a:pPr marL="457200" indent="-457200" eaLnBrk="0" hangingPunct="0">
              <a:buFont typeface="+mj-lt"/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I.G. </a:t>
            </a:r>
            <a:r>
              <a:rPr lang="en-US" sz="1800" b="1" dirty="0" err="1" smtClean="0">
                <a:solidFill>
                  <a:srgbClr val="FF0000"/>
                </a:solidFill>
              </a:rPr>
              <a:t>Aznauryan</a:t>
            </a:r>
            <a:r>
              <a:rPr lang="en-US" sz="1800" b="1" dirty="0" smtClean="0">
                <a:solidFill>
                  <a:srgbClr val="FF0000"/>
                </a:solidFill>
              </a:rPr>
              <a:t> and V.D. Burkert, </a:t>
            </a:r>
            <a:r>
              <a:rPr lang="en-US" sz="1800" b="1" dirty="0" err="1" smtClean="0">
                <a:solidFill>
                  <a:srgbClr val="FF0000"/>
                </a:solidFill>
              </a:rPr>
              <a:t>Prog</a:t>
            </a:r>
            <a:r>
              <a:rPr lang="en-US" sz="1800" b="1" dirty="0" smtClean="0">
                <a:solidFill>
                  <a:srgbClr val="FF0000"/>
                </a:solidFill>
              </a:rPr>
              <a:t>. Part. </a:t>
            </a:r>
            <a:r>
              <a:rPr lang="en-US" sz="1800" b="1" dirty="0" err="1" smtClean="0">
                <a:solidFill>
                  <a:srgbClr val="FF0000"/>
                </a:solidFill>
              </a:rPr>
              <a:t>Nucl</a:t>
            </a:r>
            <a:r>
              <a:rPr lang="en-US" sz="1800" b="1" dirty="0" smtClean="0">
                <a:solidFill>
                  <a:srgbClr val="FF0000"/>
                </a:solidFill>
              </a:rPr>
              <a:t>. Phys. 67, 1 (2012). </a:t>
            </a:r>
          </a:p>
          <a:p>
            <a:pPr marL="457200" indent="-457200" eaLnBrk="0" hangingPunct="0">
              <a:buFont typeface="+mj-lt"/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I.G. </a:t>
            </a:r>
            <a:r>
              <a:rPr lang="en-US" sz="1800" b="1" dirty="0" err="1" smtClean="0">
                <a:solidFill>
                  <a:srgbClr val="FF0000"/>
                </a:solidFill>
              </a:rPr>
              <a:t>Aznauryan</a:t>
            </a:r>
            <a:r>
              <a:rPr lang="en-US" sz="1800" b="1" dirty="0" smtClean="0">
                <a:solidFill>
                  <a:srgbClr val="FF0000"/>
                </a:solidFill>
              </a:rPr>
              <a:t> et al., Int. J. Mod. Phys. E22, 133015 (2013).</a:t>
            </a:r>
          </a:p>
          <a:p>
            <a:pPr marL="457200" indent="-457200" eaLnBrk="0" hangingPunct="0">
              <a:buFont typeface="+mj-lt"/>
              <a:buAutoNum type="arabicPeriod"/>
            </a:pPr>
            <a:r>
              <a:rPr lang="en-US" sz="1800" b="1" dirty="0" smtClean="0">
                <a:solidFill>
                  <a:srgbClr val="FF0000"/>
                </a:solidFill>
              </a:rPr>
              <a:t>I.C. </a:t>
            </a:r>
            <a:r>
              <a:rPr lang="en-US" sz="1800" b="1" dirty="0" err="1" smtClean="0">
                <a:solidFill>
                  <a:srgbClr val="FF0000"/>
                </a:solidFill>
              </a:rPr>
              <a:t>Cloët</a:t>
            </a:r>
            <a:r>
              <a:rPr lang="en-US" sz="1800" b="1" dirty="0" smtClean="0">
                <a:solidFill>
                  <a:srgbClr val="FF0000"/>
                </a:solidFill>
              </a:rPr>
              <a:t> and C.D. Roberts, </a:t>
            </a:r>
            <a:r>
              <a:rPr lang="en-US" sz="1800" b="1" dirty="0" err="1" smtClean="0">
                <a:solidFill>
                  <a:srgbClr val="FF0000"/>
                </a:solidFill>
              </a:rPr>
              <a:t>Prog</a:t>
            </a:r>
            <a:r>
              <a:rPr lang="en-US" sz="1800" b="1" dirty="0" smtClean="0">
                <a:solidFill>
                  <a:srgbClr val="FF0000"/>
                </a:solidFill>
              </a:rPr>
              <a:t>. Part. </a:t>
            </a:r>
            <a:r>
              <a:rPr lang="en-US" sz="1800" b="1" dirty="0" err="1" smtClean="0">
                <a:solidFill>
                  <a:srgbClr val="FF0000"/>
                </a:solidFill>
              </a:rPr>
              <a:t>Nucl</a:t>
            </a:r>
            <a:r>
              <a:rPr lang="en-US" sz="1800" b="1" dirty="0" smtClean="0">
                <a:solidFill>
                  <a:srgbClr val="FF0000"/>
                </a:solidFill>
              </a:rPr>
              <a:t>. Phys. 77, 1 (2014).</a:t>
            </a:r>
            <a:endParaRPr lang="en-US" sz="2000" b="1" dirty="0" smtClean="0">
              <a:solidFill>
                <a:schemeClr val="accent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0079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auto">
          <a:xfrm>
            <a:off x="-1" y="0"/>
            <a:ext cx="9143999" cy="3306726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algn="ctr" eaLnBrk="0" hangingPunct="0"/>
            <a:endParaRPr lang="en-US" smtClean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79944" y="1340619"/>
            <a:ext cx="1360572" cy="1077218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600" dirty="0" smtClean="0">
              <a:solidFill>
                <a:srgbClr val="000000"/>
              </a:solidFill>
            </a:endParaRPr>
          </a:p>
          <a:p>
            <a:r>
              <a:rPr lang="en-US" sz="1600" b="1" dirty="0" smtClean="0">
                <a:solidFill>
                  <a:srgbClr val="000000"/>
                </a:solidFill>
              </a:rPr>
              <a:t>Ground </a:t>
            </a:r>
          </a:p>
          <a:p>
            <a:r>
              <a:rPr lang="en-US" sz="1600" b="1" dirty="0" smtClean="0">
                <a:solidFill>
                  <a:srgbClr val="000000"/>
                </a:solidFill>
              </a:rPr>
              <a:t>Nucleon </a:t>
            </a:r>
          </a:p>
          <a:p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443271" y="1340619"/>
            <a:ext cx="1326966" cy="830997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endParaRPr lang="en-US" sz="1600" dirty="0" smtClean="0">
              <a:solidFill>
                <a:srgbClr val="000000"/>
              </a:solidFill>
            </a:endParaRPr>
          </a:p>
          <a:p>
            <a:pPr algn="ctr"/>
            <a:r>
              <a:rPr lang="en-US" sz="1600" b="1" dirty="0" smtClean="0">
                <a:solidFill>
                  <a:srgbClr val="000000"/>
                </a:solidFill>
              </a:rPr>
              <a:t>N(1535)1/2</a:t>
            </a:r>
            <a:r>
              <a:rPr lang="en-US" sz="1600" b="1" baseline="30000" dirty="0" smtClean="0">
                <a:solidFill>
                  <a:srgbClr val="000000"/>
                </a:solidFill>
              </a:rPr>
              <a:t>-</a:t>
            </a:r>
            <a:r>
              <a:rPr lang="en-US" sz="1600" dirty="0" smtClean="0">
                <a:solidFill>
                  <a:srgbClr val="000000"/>
                </a:solidFill>
              </a:rPr>
              <a:t> </a:t>
            </a:r>
          </a:p>
          <a:p>
            <a:pPr algn="ctr"/>
            <a:endParaRPr lang="en-US" sz="1600" dirty="0" smtClean="0">
              <a:solidFill>
                <a:srgbClr val="00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0563" y="6184253"/>
            <a:ext cx="9122869" cy="76944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en-US" sz="1100" smtClean="0">
              <a:solidFill>
                <a:srgbClr val="000000"/>
              </a:solidFill>
            </a:endParaRPr>
          </a:p>
          <a:p>
            <a:endParaRPr lang="en-US" sz="1100" smtClean="0">
              <a:solidFill>
                <a:srgbClr val="000000"/>
              </a:solidFill>
            </a:endParaRPr>
          </a:p>
          <a:p>
            <a:endParaRPr lang="en-US" sz="1100" smtClean="0">
              <a:solidFill>
                <a:srgbClr val="000000"/>
              </a:solidFill>
            </a:endParaRPr>
          </a:p>
          <a:p>
            <a:endParaRPr lang="en-US" sz="1100" dirty="0">
              <a:solidFill>
                <a:srgbClr val="000000"/>
              </a:solidFill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8122" y="-5316"/>
            <a:ext cx="899474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00FF"/>
                </a:solidFill>
              </a:rPr>
              <a:t>Quark Distributions in the Ground and Excited Nucleons Constrained by the Data on 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</a:rPr>
              <a:t>Elastic and Transition N</a:t>
            </a:r>
            <a:r>
              <a:rPr lang="en-US" sz="2000" b="1" dirty="0" smtClean="0">
                <a:solidFill>
                  <a:srgbClr val="0000FF"/>
                </a:solidFill>
                <a:latin typeface="Arial"/>
                <a:cs typeface="Arial"/>
              </a:rPr>
              <a:t>→N* Form Factors</a:t>
            </a:r>
            <a:endParaRPr lang="en-US" sz="2000" b="1" dirty="0" smtClean="0">
              <a:solidFill>
                <a:srgbClr val="0000FF"/>
              </a:solidFill>
            </a:endParaRPr>
          </a:p>
        </p:txBody>
      </p:sp>
      <p:sp>
        <p:nvSpPr>
          <p:cNvPr id="8" name="Line 4"/>
          <p:cNvSpPr>
            <a:spLocks noChangeShapeType="1"/>
          </p:cNvSpPr>
          <p:nvPr/>
        </p:nvSpPr>
        <p:spPr bwMode="auto">
          <a:xfrm flipV="1">
            <a:off x="-4" y="755225"/>
            <a:ext cx="914400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77409" y="6119336"/>
            <a:ext cx="8976393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0000FF"/>
                </a:solidFill>
              </a:rPr>
              <a:t>Studies of the nucleon elastic and transition p</a:t>
            </a: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→N(1535)1/2</a:t>
            </a:r>
            <a:r>
              <a:rPr lang="en-US" sz="1400" b="1" baseline="30000" dirty="0" smtClean="0">
                <a:solidFill>
                  <a:srgbClr val="0000FF"/>
                </a:solidFill>
                <a:latin typeface="Arial"/>
                <a:cs typeface="Arial"/>
              </a:rPr>
              <a:t>-</a:t>
            </a:r>
            <a:r>
              <a:rPr lang="en-US" sz="1400" b="1" dirty="0" smtClean="0">
                <a:solidFill>
                  <a:srgbClr val="0000FF"/>
                </a:solidFill>
                <a:latin typeface="Arial"/>
                <a:cs typeface="Arial"/>
              </a:rPr>
              <a:t> EM form factors revealed the </a:t>
            </a:r>
            <a:r>
              <a:rPr lang="en-US" sz="1400" b="1" dirty="0">
                <a:solidFill>
                  <a:srgbClr val="0000FF"/>
                </a:solidFill>
              </a:rPr>
              <a:t>d</a:t>
            </a:r>
            <a:r>
              <a:rPr lang="en-US" sz="1400" b="1" dirty="0" smtClean="0">
                <a:solidFill>
                  <a:srgbClr val="0000FF"/>
                </a:solidFill>
              </a:rPr>
              <a:t>ifferences 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for the Quark Distribution Amplitudes in the nucleon and its chiral partner N(1535)1/2</a:t>
            </a:r>
            <a:r>
              <a:rPr lang="en-US" sz="1400" b="1" baseline="30000" dirty="0" smtClean="0">
                <a:solidFill>
                  <a:srgbClr val="0000FF"/>
                </a:solidFill>
              </a:rPr>
              <a:t>-</a:t>
            </a:r>
            <a:r>
              <a:rPr lang="en-US" sz="1400" b="1" dirty="0" smtClean="0">
                <a:solidFill>
                  <a:srgbClr val="0000FF"/>
                </a:solidFill>
              </a:rPr>
              <a:t> elucidating</a:t>
            </a:r>
          </a:p>
          <a:p>
            <a:r>
              <a:rPr lang="en-US" sz="1400" b="1" dirty="0" smtClean="0">
                <a:solidFill>
                  <a:srgbClr val="0000FF"/>
                </a:solidFill>
              </a:rPr>
              <a:t>Dynamical Chiral Symmetry Breaking. </a:t>
            </a:r>
            <a:endParaRPr lang="en-US" sz="1400" b="1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01150" y="807887"/>
            <a:ext cx="587873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sz="1400" b="1" dirty="0">
                <a:solidFill>
                  <a:srgbClr val="000000"/>
                </a:solidFill>
              </a:rPr>
              <a:t>I.V. </a:t>
            </a:r>
            <a:r>
              <a:rPr lang="en-US" sz="1400" b="1" dirty="0" err="1">
                <a:solidFill>
                  <a:srgbClr val="000000"/>
                </a:solidFill>
              </a:rPr>
              <a:t>Anikin</a:t>
            </a:r>
            <a:r>
              <a:rPr lang="en-US" sz="1400" b="1" dirty="0">
                <a:solidFill>
                  <a:srgbClr val="000000"/>
                </a:solidFill>
              </a:rPr>
              <a:t>, V.M. Braun, N. </a:t>
            </a:r>
            <a:r>
              <a:rPr lang="en-US" sz="1400" b="1" dirty="0" err="1" smtClean="0">
                <a:solidFill>
                  <a:srgbClr val="000000"/>
                </a:solidFill>
              </a:rPr>
              <a:t>Offen</a:t>
            </a:r>
            <a:r>
              <a:rPr lang="en-US" sz="1400" b="1" dirty="0" smtClean="0">
                <a:solidFill>
                  <a:srgbClr val="000000"/>
                </a:solidFill>
              </a:rPr>
              <a:t>, Phys</a:t>
            </a:r>
            <a:r>
              <a:rPr lang="en-US" sz="1400" b="1" dirty="0">
                <a:solidFill>
                  <a:srgbClr val="000000"/>
                </a:solidFill>
              </a:rPr>
              <a:t>. Rev. D92, 014018 (2015</a:t>
            </a:r>
            <a:r>
              <a:rPr lang="en-US" sz="1400" b="1" dirty="0" smtClean="0">
                <a:solidFill>
                  <a:srgbClr val="000000"/>
                </a:solidFill>
              </a:rPr>
              <a:t>).</a:t>
            </a:r>
          </a:p>
          <a:p>
            <a:pPr lvl="0"/>
            <a:r>
              <a:rPr lang="en-US" sz="1400" b="1" dirty="0">
                <a:solidFill>
                  <a:srgbClr val="000000"/>
                </a:solidFill>
              </a:rPr>
              <a:t>V.M. Braun et al., Phys. Rev D89, 094511 (</a:t>
            </a:r>
            <a:r>
              <a:rPr lang="en-US" sz="1400" b="1" dirty="0" smtClean="0">
                <a:solidFill>
                  <a:srgbClr val="000000"/>
                </a:solidFill>
              </a:rPr>
              <a:t>2014).</a:t>
            </a:r>
            <a:endParaRPr lang="en-US" sz="1400" b="1" dirty="0">
              <a:solidFill>
                <a:srgbClr val="000000"/>
              </a:solidFill>
            </a:endParaRPr>
          </a:p>
          <a:p>
            <a:endParaRPr lang="en-US" sz="1600" dirty="0"/>
          </a:p>
        </p:txBody>
      </p:sp>
      <p:sp>
        <p:nvSpPr>
          <p:cNvPr id="5" name="TextBox 4"/>
          <p:cNvSpPr txBox="1"/>
          <p:nvPr/>
        </p:nvSpPr>
        <p:spPr>
          <a:xfrm>
            <a:off x="5979882" y="5497034"/>
            <a:ext cx="261642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/>
              <a:t>x</a:t>
            </a:r>
            <a:r>
              <a:rPr lang="en-US" sz="1200" baseline="-25000" dirty="0" smtClean="0"/>
              <a:t>i</a:t>
            </a:r>
            <a:r>
              <a:rPr lang="en-US" sz="1200" dirty="0" smtClean="0"/>
              <a:t> stands for the momentum fraction</a:t>
            </a:r>
          </a:p>
          <a:p>
            <a:r>
              <a:rPr lang="en-US" sz="1200" dirty="0"/>
              <a:t>o</a:t>
            </a:r>
            <a:r>
              <a:rPr lang="en-US" sz="1200" dirty="0" smtClean="0"/>
              <a:t>f </a:t>
            </a:r>
            <a:r>
              <a:rPr lang="en-US" sz="1200" dirty="0" err="1" smtClean="0"/>
              <a:t>i-th</a:t>
            </a:r>
            <a:r>
              <a:rPr lang="en-US" sz="1200" dirty="0" smtClean="0"/>
              <a:t> valence quark  </a:t>
            </a:r>
            <a:endParaRPr lang="en-US" sz="1200" dirty="0"/>
          </a:p>
        </p:txBody>
      </p:sp>
      <p:pic>
        <p:nvPicPr>
          <p:cNvPr id="689159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953" y="2171616"/>
            <a:ext cx="3805808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8916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7117" y="2033477"/>
            <a:ext cx="3379127" cy="3291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80534030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ChangeArrowheads="1"/>
          </p:cNvSpPr>
          <p:nvPr/>
        </p:nvSpPr>
        <p:spPr bwMode="auto">
          <a:xfrm>
            <a:off x="-5771" y="0"/>
            <a:ext cx="9144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2000" b="1" dirty="0" smtClean="0">
                <a:solidFill>
                  <a:schemeClr val="accent2"/>
                </a:solidFill>
                <a:latin typeface="+mn-lt"/>
              </a:rPr>
              <a:t>Extraction of </a:t>
            </a:r>
            <a:r>
              <a:rPr lang="en-US" sz="2000" b="1" dirty="0" err="1" smtClean="0">
                <a:solidFill>
                  <a:schemeClr val="accent2"/>
                </a:solidFill>
                <a:latin typeface="Symbol" pitchFamily="18" charset="2"/>
              </a:rPr>
              <a:t>g</a:t>
            </a:r>
            <a:r>
              <a:rPr lang="en-US" sz="2000" b="1" baseline="-25000" dirty="0" err="1" smtClean="0">
                <a:solidFill>
                  <a:schemeClr val="accent2"/>
                </a:solidFill>
              </a:rPr>
              <a:t>v</a:t>
            </a:r>
            <a:r>
              <a:rPr lang="en-US" sz="2000" b="1" dirty="0" err="1" smtClean="0">
                <a:solidFill>
                  <a:schemeClr val="accent2"/>
                </a:solidFill>
              </a:rPr>
              <a:t>NN</a:t>
            </a:r>
            <a:r>
              <a:rPr lang="en-US" sz="2000" b="1" dirty="0">
                <a:solidFill>
                  <a:schemeClr val="accent2"/>
                </a:solidFill>
              </a:rPr>
              <a:t>* E</a:t>
            </a:r>
            <a:r>
              <a:rPr lang="en-US" sz="2000" b="1" dirty="0" smtClean="0">
                <a:solidFill>
                  <a:schemeClr val="accent2"/>
                </a:solidFill>
              </a:rPr>
              <a:t>lectrocouplings </a:t>
            </a:r>
            <a:r>
              <a:rPr lang="en-US" sz="2000" b="1" dirty="0">
                <a:solidFill>
                  <a:schemeClr val="accent2"/>
                </a:solidFill>
              </a:rPr>
              <a:t>from </a:t>
            </a:r>
            <a:r>
              <a:rPr lang="en-US" sz="2000" b="1" dirty="0" smtClean="0">
                <a:solidFill>
                  <a:schemeClr val="accent2"/>
                </a:solidFill>
              </a:rPr>
              <a:t>the Exclusive Meson </a:t>
            </a:r>
            <a:r>
              <a:rPr lang="en-US" sz="2000" b="1" dirty="0" err="1" smtClean="0">
                <a:solidFill>
                  <a:schemeClr val="accent2"/>
                </a:solidFill>
              </a:rPr>
              <a:t>Electroproduction</a:t>
            </a:r>
            <a:r>
              <a:rPr lang="en-US" sz="2000" b="1" dirty="0" smtClean="0">
                <a:solidFill>
                  <a:schemeClr val="accent2"/>
                </a:solidFill>
              </a:rPr>
              <a:t> off Nucleons</a:t>
            </a:r>
            <a:endParaRPr lang="en-US" sz="2000" b="1" dirty="0">
              <a:solidFill>
                <a:schemeClr val="accent2"/>
              </a:solidFill>
            </a:endParaRPr>
          </a:p>
        </p:txBody>
      </p:sp>
      <p:sp>
        <p:nvSpPr>
          <p:cNvPr id="65539" name="Line 4"/>
          <p:cNvSpPr>
            <a:spLocks noChangeShapeType="1"/>
          </p:cNvSpPr>
          <p:nvPr/>
        </p:nvSpPr>
        <p:spPr bwMode="auto">
          <a:xfrm flipV="1">
            <a:off x="-38100" y="709399"/>
            <a:ext cx="9144000" cy="1588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" name="Group 15"/>
          <p:cNvGrpSpPr>
            <a:grpSpLocks/>
          </p:cNvGrpSpPr>
          <p:nvPr/>
        </p:nvGrpSpPr>
        <p:grpSpPr bwMode="auto">
          <a:xfrm>
            <a:off x="352425" y="1262063"/>
            <a:ext cx="858838" cy="858837"/>
            <a:chOff x="1251" y="695"/>
            <a:chExt cx="573" cy="641"/>
          </a:xfrm>
        </p:grpSpPr>
        <p:sp>
          <p:nvSpPr>
            <p:cNvPr id="65575" name="Line 16"/>
            <p:cNvSpPr>
              <a:spLocks noChangeShapeType="1"/>
            </p:cNvSpPr>
            <p:nvPr/>
          </p:nvSpPr>
          <p:spPr bwMode="auto">
            <a:xfrm flipV="1">
              <a:off x="1716" y="695"/>
              <a:ext cx="108" cy="3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3" name="Group 17"/>
            <p:cNvGrpSpPr>
              <a:grpSpLocks/>
            </p:cNvGrpSpPr>
            <p:nvPr/>
          </p:nvGrpSpPr>
          <p:grpSpPr bwMode="auto">
            <a:xfrm>
              <a:off x="1251" y="1078"/>
              <a:ext cx="465" cy="258"/>
              <a:chOff x="1251" y="1078"/>
              <a:chExt cx="465" cy="258"/>
            </a:xfrm>
          </p:grpSpPr>
          <p:sp>
            <p:nvSpPr>
              <p:cNvPr id="65577" name="Line 18"/>
              <p:cNvSpPr>
                <a:spLocks noChangeShapeType="1"/>
              </p:cNvSpPr>
              <p:nvPr/>
            </p:nvSpPr>
            <p:spPr bwMode="auto">
              <a:xfrm flipV="1">
                <a:off x="1251" y="1197"/>
                <a:ext cx="254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8" name="Line 19"/>
              <p:cNvSpPr>
                <a:spLocks noChangeShapeType="1"/>
              </p:cNvSpPr>
              <p:nvPr/>
            </p:nvSpPr>
            <p:spPr bwMode="auto">
              <a:xfrm flipV="1">
                <a:off x="1486" y="1078"/>
                <a:ext cx="230" cy="1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541" name="Freeform 20"/>
          <p:cNvSpPr>
            <a:spLocks/>
          </p:cNvSpPr>
          <p:nvPr/>
        </p:nvSpPr>
        <p:spPr bwMode="auto">
          <a:xfrm rot="1980000">
            <a:off x="987425" y="1920875"/>
            <a:ext cx="863600" cy="65088"/>
          </a:xfrm>
          <a:custGeom>
            <a:avLst/>
            <a:gdLst>
              <a:gd name="T0" fmla="*/ 0 w 576"/>
              <a:gd name="T1" fmla="*/ 2147483647 h 48"/>
              <a:gd name="T2" fmla="*/ 2147483647 w 576"/>
              <a:gd name="T3" fmla="*/ 0 h 48"/>
              <a:gd name="T4" fmla="*/ 2147483647 w 576"/>
              <a:gd name="T5" fmla="*/ 2147483647 h 48"/>
              <a:gd name="T6" fmla="*/ 2147483647 w 576"/>
              <a:gd name="T7" fmla="*/ 0 h 48"/>
              <a:gd name="T8" fmla="*/ 2147483647 w 576"/>
              <a:gd name="T9" fmla="*/ 2147483647 h 48"/>
              <a:gd name="T10" fmla="*/ 2147483647 w 576"/>
              <a:gd name="T11" fmla="*/ 0 h 48"/>
              <a:gd name="T12" fmla="*/ 2147483647 w 576"/>
              <a:gd name="T13" fmla="*/ 2147483647 h 48"/>
              <a:gd name="T14" fmla="*/ 2147483647 w 576"/>
              <a:gd name="T15" fmla="*/ 0 h 48"/>
              <a:gd name="T16" fmla="*/ 2147483647 w 576"/>
              <a:gd name="T17" fmla="*/ 2147483647 h 48"/>
              <a:gd name="T18" fmla="*/ 2147483647 w 576"/>
              <a:gd name="T19" fmla="*/ 0 h 48"/>
              <a:gd name="T20" fmla="*/ 2147483647 w 576"/>
              <a:gd name="T21" fmla="*/ 2147483647 h 48"/>
              <a:gd name="T22" fmla="*/ 2147483647 w 576"/>
              <a:gd name="T23" fmla="*/ 0 h 48"/>
              <a:gd name="T24" fmla="*/ 2147483647 w 576"/>
              <a:gd name="T25" fmla="*/ 2147483647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2" name="Line 25"/>
          <p:cNvSpPr>
            <a:spLocks noChangeShapeType="1"/>
          </p:cNvSpPr>
          <p:nvPr/>
        </p:nvSpPr>
        <p:spPr bwMode="auto">
          <a:xfrm>
            <a:off x="1898650" y="2276475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43" name="Line 27"/>
          <p:cNvSpPr>
            <a:spLocks noChangeShapeType="1"/>
          </p:cNvSpPr>
          <p:nvPr/>
        </p:nvSpPr>
        <p:spPr bwMode="auto">
          <a:xfrm flipV="1">
            <a:off x="2938463" y="1595438"/>
            <a:ext cx="461962" cy="536575"/>
          </a:xfrm>
          <a:prstGeom prst="line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44" name="AutoShape 28"/>
          <p:cNvSpPr>
            <a:spLocks noChangeArrowheads="1"/>
          </p:cNvSpPr>
          <p:nvPr/>
        </p:nvSpPr>
        <p:spPr bwMode="auto">
          <a:xfrm rot="9000000">
            <a:off x="3065463" y="2281238"/>
            <a:ext cx="104775" cy="544512"/>
          </a:xfrm>
          <a:prstGeom prst="upArrow">
            <a:avLst>
              <a:gd name="adj1" fmla="val 50000"/>
              <a:gd name="adj2" fmla="val 1299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65545" name="Text Box 31"/>
          <p:cNvSpPr txBox="1">
            <a:spLocks noChangeArrowheads="1"/>
          </p:cNvSpPr>
          <p:nvPr/>
        </p:nvSpPr>
        <p:spPr bwMode="auto">
          <a:xfrm>
            <a:off x="1322388" y="1490663"/>
            <a:ext cx="496887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l-GR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γ</a:t>
            </a:r>
            <a:r>
              <a:rPr lang="en-US" sz="2400" baseline="-250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</a:t>
            </a:r>
            <a:r>
              <a:rPr lang="en-US" sz="240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endParaRPr lang="el-GR" sz="240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5546" name="Text Box 32"/>
          <p:cNvSpPr txBox="1">
            <a:spLocks noChangeArrowheads="1"/>
          </p:cNvSpPr>
          <p:nvPr/>
        </p:nvSpPr>
        <p:spPr bwMode="auto">
          <a:xfrm>
            <a:off x="1190625" y="2324100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</a:t>
            </a:r>
          </a:p>
        </p:txBody>
      </p:sp>
      <p:sp>
        <p:nvSpPr>
          <p:cNvPr id="65547" name="Text Box 33"/>
          <p:cNvSpPr txBox="1">
            <a:spLocks noChangeArrowheads="1"/>
          </p:cNvSpPr>
          <p:nvPr/>
        </p:nvSpPr>
        <p:spPr bwMode="auto">
          <a:xfrm>
            <a:off x="3182938" y="2290763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</a:t>
            </a:r>
            <a:r>
              <a:rPr lang="en-US" sz="1800" b="1">
                <a:latin typeface="MS Reference Sans Serif" pitchFamily="34" charset="0"/>
              </a:rPr>
              <a:t>’</a:t>
            </a:r>
            <a:endParaRPr lang="en-US" sz="1800" b="1">
              <a:latin typeface="Symbol" pitchFamily="18" charset="2"/>
            </a:endParaRPr>
          </a:p>
        </p:txBody>
      </p:sp>
      <p:sp>
        <p:nvSpPr>
          <p:cNvPr id="65548" name="Text Box 34"/>
          <p:cNvSpPr txBox="1">
            <a:spLocks noChangeArrowheads="1"/>
          </p:cNvSpPr>
          <p:nvPr/>
        </p:nvSpPr>
        <p:spPr bwMode="auto">
          <a:xfrm>
            <a:off x="1989138" y="1812925"/>
            <a:ext cx="88423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N*,△</a:t>
            </a:r>
          </a:p>
        </p:txBody>
      </p:sp>
      <p:sp>
        <p:nvSpPr>
          <p:cNvPr id="65549" name="Text Box 35"/>
          <p:cNvSpPr txBox="1">
            <a:spLocks noChangeArrowheads="1"/>
          </p:cNvSpPr>
          <p:nvPr/>
        </p:nvSpPr>
        <p:spPr bwMode="auto">
          <a:xfrm>
            <a:off x="120323" y="2860675"/>
            <a:ext cx="3463382" cy="2215991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33FF"/>
                </a:solidFill>
              </a:rPr>
              <a:t>Real  A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1/2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 A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3/2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S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1/2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</a:t>
            </a:r>
          </a:p>
          <a:p>
            <a:pPr algn="ctr" eaLnBrk="0" hangingPunct="0"/>
            <a:r>
              <a:rPr lang="en-US" sz="1600" b="1" dirty="0" smtClean="0">
                <a:solidFill>
                  <a:srgbClr val="3333FF"/>
                </a:solidFill>
              </a:rPr>
              <a:t>or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33FF"/>
                </a:solidFill>
              </a:rPr>
              <a:t>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1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3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 </a:t>
            </a:r>
          </a:p>
          <a:p>
            <a:pPr eaLnBrk="0" hangingPunct="0"/>
            <a:r>
              <a:rPr lang="en-US" sz="1600" b="1" dirty="0" smtClean="0">
                <a:solidFill>
                  <a:srgbClr val="3333FF"/>
                </a:solidFill>
              </a:rPr>
              <a:t>                      or</a:t>
            </a:r>
          </a:p>
          <a:p>
            <a:pPr eaLnBrk="0" hangingPunct="0">
              <a:buFont typeface="Arial" pitchFamily="34" charset="0"/>
              <a:buChar char="•"/>
            </a:pPr>
            <a:r>
              <a:rPr lang="en-US" sz="1600" b="1" dirty="0" smtClean="0">
                <a:solidFill>
                  <a:srgbClr val="3333FF"/>
                </a:solidFill>
              </a:rPr>
              <a:t>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M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E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b="1" dirty="0" smtClean="0">
                <a:solidFill>
                  <a:srgbClr val="3333FF"/>
                </a:solidFill>
              </a:rPr>
              <a:t>), G</a:t>
            </a:r>
            <a:r>
              <a:rPr lang="en-US" sz="1600" b="1" baseline="-25000" dirty="0" smtClean="0">
                <a:solidFill>
                  <a:srgbClr val="3333FF"/>
                </a:solidFill>
              </a:rPr>
              <a:t>C</a:t>
            </a:r>
            <a:r>
              <a:rPr lang="en-US" sz="1600" b="1" dirty="0" smtClean="0">
                <a:solidFill>
                  <a:srgbClr val="3333FF"/>
                </a:solidFill>
              </a:rPr>
              <a:t>(Q</a:t>
            </a:r>
            <a:r>
              <a:rPr lang="en-US" sz="1600" b="1" baseline="30000" dirty="0" smtClean="0">
                <a:solidFill>
                  <a:srgbClr val="3333FF"/>
                </a:solidFill>
              </a:rPr>
              <a:t>2</a:t>
            </a:r>
            <a:r>
              <a:rPr lang="en-US" sz="1600" dirty="0" smtClean="0">
                <a:solidFill>
                  <a:schemeClr val="accent2"/>
                </a:solidFill>
              </a:rPr>
              <a:t>)</a:t>
            </a:r>
          </a:p>
          <a:p>
            <a:pPr>
              <a:spcBef>
                <a:spcPts val="1200"/>
              </a:spcBef>
            </a:pPr>
            <a:r>
              <a:rPr lang="en-US" sz="1600" b="1" dirty="0">
                <a:solidFill>
                  <a:srgbClr val="0000FF"/>
                </a:solidFill>
              </a:rPr>
              <a:t>I.G</a:t>
            </a:r>
            <a:r>
              <a:rPr lang="en-US" sz="1600" b="1" dirty="0" smtClean="0">
                <a:solidFill>
                  <a:srgbClr val="0000FF"/>
                </a:solidFill>
              </a:rPr>
              <a:t>. </a:t>
            </a:r>
            <a:r>
              <a:rPr lang="en-US" sz="1600" b="1" dirty="0" err="1" smtClean="0">
                <a:solidFill>
                  <a:srgbClr val="0000FF"/>
                </a:solidFill>
              </a:rPr>
              <a:t>Aznauryan</a:t>
            </a:r>
            <a:r>
              <a:rPr lang="en-US" sz="1600" b="1" dirty="0" smtClean="0">
                <a:solidFill>
                  <a:srgbClr val="0000FF"/>
                </a:solidFill>
              </a:rPr>
              <a:t> and V.D. Burkert</a:t>
            </a:r>
            <a:r>
              <a:rPr lang="en-US" sz="1600" b="1" dirty="0">
                <a:solidFill>
                  <a:srgbClr val="0000FF"/>
                </a:solidFill>
              </a:rPr>
              <a:t>,  </a:t>
            </a:r>
            <a:r>
              <a:rPr lang="en-US" sz="1600" b="1" dirty="0" err="1" smtClean="0">
                <a:solidFill>
                  <a:srgbClr val="0000FF"/>
                </a:solidFill>
              </a:rPr>
              <a:t>Prog</a:t>
            </a:r>
            <a:r>
              <a:rPr lang="en-US" sz="1600" b="1" dirty="0" smtClean="0">
                <a:solidFill>
                  <a:srgbClr val="0000FF"/>
                </a:solidFill>
              </a:rPr>
              <a:t>. </a:t>
            </a:r>
            <a:r>
              <a:rPr lang="en-US" sz="1600" b="1" dirty="0">
                <a:solidFill>
                  <a:srgbClr val="0000FF"/>
                </a:solidFill>
              </a:rPr>
              <a:t>Part. </a:t>
            </a:r>
            <a:r>
              <a:rPr lang="en-US" sz="1600" b="1" dirty="0" err="1">
                <a:solidFill>
                  <a:srgbClr val="0000FF"/>
                </a:solidFill>
              </a:rPr>
              <a:t>Nucl</a:t>
            </a:r>
            <a:r>
              <a:rPr lang="en-US" sz="1600" b="1" dirty="0">
                <a:solidFill>
                  <a:srgbClr val="0000FF"/>
                </a:solidFill>
              </a:rPr>
              <a:t>. Phys. 67, </a:t>
            </a:r>
            <a:r>
              <a:rPr lang="en-US" sz="1600" b="1" dirty="0" smtClean="0">
                <a:solidFill>
                  <a:srgbClr val="0000FF"/>
                </a:solidFill>
              </a:rPr>
              <a:t>1 (2012).</a:t>
            </a:r>
            <a:endParaRPr lang="en-US" sz="1600" b="1" dirty="0">
              <a:solidFill>
                <a:srgbClr val="0000FF"/>
              </a:solidFill>
            </a:endParaRPr>
          </a:p>
        </p:txBody>
      </p:sp>
      <p:sp>
        <p:nvSpPr>
          <p:cNvPr id="65550" name="Text Box 37"/>
          <p:cNvSpPr txBox="1">
            <a:spLocks noChangeArrowheads="1"/>
          </p:cNvSpPr>
          <p:nvPr/>
        </p:nvSpPr>
        <p:spPr bwMode="auto">
          <a:xfrm>
            <a:off x="3132138" y="1084263"/>
            <a:ext cx="2400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33CC33"/>
                </a:solidFill>
                <a:latin typeface="Symbol" pitchFamily="18" charset="2"/>
              </a:rPr>
              <a:t>p, h, </a:t>
            </a:r>
            <a:r>
              <a:rPr lang="en-US" sz="2400" dirty="0" smtClean="0">
                <a:solidFill>
                  <a:srgbClr val="33CC33"/>
                </a:solidFill>
                <a:latin typeface="Symbol" pitchFamily="18" charset="2"/>
              </a:rPr>
              <a:t>pp</a:t>
            </a:r>
            <a:r>
              <a:rPr lang="en-US" sz="2400" b="1" i="1" dirty="0" smtClean="0">
                <a:solidFill>
                  <a:srgbClr val="33CC33"/>
                </a:solidFill>
                <a:latin typeface="Symbol" pitchFamily="18" charset="2"/>
              </a:rPr>
              <a:t>, </a:t>
            </a:r>
            <a:r>
              <a:rPr lang="en-US" sz="2000" dirty="0" smtClean="0">
                <a:solidFill>
                  <a:srgbClr val="33CC33"/>
                </a:solidFill>
                <a:latin typeface="+mn-lt"/>
              </a:rPr>
              <a:t>KY,…</a:t>
            </a:r>
            <a:endParaRPr lang="en-US" sz="2000" dirty="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65551" name="TextBox 41"/>
          <p:cNvSpPr txBox="1">
            <a:spLocks noChangeArrowheads="1"/>
          </p:cNvSpPr>
          <p:nvPr/>
        </p:nvSpPr>
        <p:spPr bwMode="auto">
          <a:xfrm>
            <a:off x="4897438" y="1535113"/>
            <a:ext cx="2525712" cy="17541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endParaRPr lang="en-US"/>
          </a:p>
          <a:p>
            <a:pPr algn="ctr" eaLnBrk="0" hangingPunct="0"/>
            <a:endParaRPr lang="en-US"/>
          </a:p>
          <a:p>
            <a:pPr algn="ctr" eaLnBrk="0" hangingPunct="0"/>
            <a:endParaRPr lang="en-US"/>
          </a:p>
        </p:txBody>
      </p:sp>
      <p:grpSp>
        <p:nvGrpSpPr>
          <p:cNvPr id="4" name="Group 15"/>
          <p:cNvGrpSpPr>
            <a:grpSpLocks/>
          </p:cNvGrpSpPr>
          <p:nvPr/>
        </p:nvGrpSpPr>
        <p:grpSpPr bwMode="auto">
          <a:xfrm>
            <a:off x="4457700" y="1295400"/>
            <a:ext cx="858838" cy="858838"/>
            <a:chOff x="1251" y="695"/>
            <a:chExt cx="573" cy="641"/>
          </a:xfrm>
        </p:grpSpPr>
        <p:sp>
          <p:nvSpPr>
            <p:cNvPr id="65571" name="Line 16"/>
            <p:cNvSpPr>
              <a:spLocks noChangeShapeType="1"/>
            </p:cNvSpPr>
            <p:nvPr/>
          </p:nvSpPr>
          <p:spPr bwMode="auto">
            <a:xfrm flipV="1">
              <a:off x="1716" y="695"/>
              <a:ext cx="108" cy="377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en-US"/>
            </a:p>
          </p:txBody>
        </p:sp>
        <p:grpSp>
          <p:nvGrpSpPr>
            <p:cNvPr id="5" name="Group 17"/>
            <p:cNvGrpSpPr>
              <a:grpSpLocks/>
            </p:cNvGrpSpPr>
            <p:nvPr/>
          </p:nvGrpSpPr>
          <p:grpSpPr bwMode="auto">
            <a:xfrm>
              <a:off x="1251" y="1078"/>
              <a:ext cx="465" cy="258"/>
              <a:chOff x="1251" y="1078"/>
              <a:chExt cx="465" cy="258"/>
            </a:xfrm>
          </p:grpSpPr>
          <p:sp>
            <p:nvSpPr>
              <p:cNvPr id="65573" name="Line 18"/>
              <p:cNvSpPr>
                <a:spLocks noChangeShapeType="1"/>
              </p:cNvSpPr>
              <p:nvPr/>
            </p:nvSpPr>
            <p:spPr bwMode="auto">
              <a:xfrm flipV="1">
                <a:off x="1251" y="1197"/>
                <a:ext cx="254" cy="139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 type="triangle" w="med" len="med"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5574" name="Line 19"/>
              <p:cNvSpPr>
                <a:spLocks noChangeShapeType="1"/>
              </p:cNvSpPr>
              <p:nvPr/>
            </p:nvSpPr>
            <p:spPr bwMode="auto">
              <a:xfrm flipV="1">
                <a:off x="1486" y="1078"/>
                <a:ext cx="230" cy="131"/>
              </a:xfrm>
              <a:prstGeom prst="line">
                <a:avLst/>
              </a:prstGeom>
              <a:noFill/>
              <a:ln w="9525">
                <a:solidFill>
                  <a:srgbClr val="FF0000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65553" name="Freeform 20"/>
          <p:cNvSpPr>
            <a:spLocks/>
          </p:cNvSpPr>
          <p:nvPr/>
        </p:nvSpPr>
        <p:spPr bwMode="auto">
          <a:xfrm rot="1980000">
            <a:off x="5095875" y="1939925"/>
            <a:ext cx="527050" cy="46038"/>
          </a:xfrm>
          <a:custGeom>
            <a:avLst/>
            <a:gdLst>
              <a:gd name="T0" fmla="*/ 0 w 576"/>
              <a:gd name="T1" fmla="*/ 2147483647 h 48"/>
              <a:gd name="T2" fmla="*/ 2147483647 w 576"/>
              <a:gd name="T3" fmla="*/ 0 h 48"/>
              <a:gd name="T4" fmla="*/ 2147483647 w 576"/>
              <a:gd name="T5" fmla="*/ 2147483647 h 48"/>
              <a:gd name="T6" fmla="*/ 2147483647 w 576"/>
              <a:gd name="T7" fmla="*/ 0 h 48"/>
              <a:gd name="T8" fmla="*/ 2147483647 w 576"/>
              <a:gd name="T9" fmla="*/ 2147483647 h 48"/>
              <a:gd name="T10" fmla="*/ 2147483647 w 576"/>
              <a:gd name="T11" fmla="*/ 0 h 48"/>
              <a:gd name="T12" fmla="*/ 2147483647 w 576"/>
              <a:gd name="T13" fmla="*/ 2147483647 h 48"/>
              <a:gd name="T14" fmla="*/ 2147483647 w 576"/>
              <a:gd name="T15" fmla="*/ 0 h 48"/>
              <a:gd name="T16" fmla="*/ 2147483647 w 576"/>
              <a:gd name="T17" fmla="*/ 2147483647 h 48"/>
              <a:gd name="T18" fmla="*/ 2147483647 w 576"/>
              <a:gd name="T19" fmla="*/ 0 h 48"/>
              <a:gd name="T20" fmla="*/ 2147483647 w 576"/>
              <a:gd name="T21" fmla="*/ 2147483647 h 48"/>
              <a:gd name="T22" fmla="*/ 2147483647 w 576"/>
              <a:gd name="T23" fmla="*/ 0 h 48"/>
              <a:gd name="T24" fmla="*/ 2147483647 w 576"/>
              <a:gd name="T25" fmla="*/ 2147483647 h 4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576"/>
              <a:gd name="T40" fmla="*/ 0 h 48"/>
              <a:gd name="T41" fmla="*/ 576 w 576"/>
              <a:gd name="T42" fmla="*/ 48 h 4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576" h="48">
                <a:moveTo>
                  <a:pt x="0" y="48"/>
                </a:moveTo>
                <a:cubicBezTo>
                  <a:pt x="16" y="24"/>
                  <a:pt x="32" y="0"/>
                  <a:pt x="48" y="0"/>
                </a:cubicBezTo>
                <a:cubicBezTo>
                  <a:pt x="64" y="0"/>
                  <a:pt x="80" y="48"/>
                  <a:pt x="96" y="48"/>
                </a:cubicBezTo>
                <a:cubicBezTo>
                  <a:pt x="112" y="48"/>
                  <a:pt x="128" y="0"/>
                  <a:pt x="144" y="0"/>
                </a:cubicBezTo>
                <a:cubicBezTo>
                  <a:pt x="160" y="0"/>
                  <a:pt x="176" y="48"/>
                  <a:pt x="192" y="48"/>
                </a:cubicBezTo>
                <a:cubicBezTo>
                  <a:pt x="208" y="48"/>
                  <a:pt x="224" y="0"/>
                  <a:pt x="240" y="0"/>
                </a:cubicBezTo>
                <a:cubicBezTo>
                  <a:pt x="256" y="0"/>
                  <a:pt x="272" y="48"/>
                  <a:pt x="288" y="48"/>
                </a:cubicBezTo>
                <a:cubicBezTo>
                  <a:pt x="304" y="48"/>
                  <a:pt x="320" y="0"/>
                  <a:pt x="336" y="0"/>
                </a:cubicBezTo>
                <a:cubicBezTo>
                  <a:pt x="352" y="0"/>
                  <a:pt x="368" y="48"/>
                  <a:pt x="384" y="48"/>
                </a:cubicBezTo>
                <a:cubicBezTo>
                  <a:pt x="400" y="48"/>
                  <a:pt x="416" y="0"/>
                  <a:pt x="432" y="0"/>
                </a:cubicBezTo>
                <a:cubicBezTo>
                  <a:pt x="448" y="0"/>
                  <a:pt x="464" y="48"/>
                  <a:pt x="480" y="48"/>
                </a:cubicBezTo>
                <a:cubicBezTo>
                  <a:pt x="496" y="48"/>
                  <a:pt x="512" y="0"/>
                  <a:pt x="528" y="0"/>
                </a:cubicBezTo>
                <a:cubicBezTo>
                  <a:pt x="544" y="0"/>
                  <a:pt x="568" y="40"/>
                  <a:pt x="576" y="48"/>
                </a:cubicBezTo>
              </a:path>
            </a:pathLst>
          </a:cu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54" name="Oval 48"/>
          <p:cNvSpPr>
            <a:spLocks noChangeArrowheads="1"/>
          </p:cNvSpPr>
          <p:nvPr/>
        </p:nvSpPr>
        <p:spPr bwMode="auto">
          <a:xfrm>
            <a:off x="5532438" y="1868488"/>
            <a:ext cx="793750" cy="739775"/>
          </a:xfrm>
          <a:prstGeom prst="ellipse">
            <a:avLst/>
          </a:prstGeom>
          <a:solidFill>
            <a:schemeClr val="tx1"/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algn="ctr" eaLnBrk="0" hangingPunct="0"/>
            <a:endParaRPr lang="ru-RU"/>
          </a:p>
        </p:txBody>
      </p:sp>
      <p:sp>
        <p:nvSpPr>
          <p:cNvPr id="29" name="AutoShape 22"/>
          <p:cNvSpPr>
            <a:spLocks noChangeArrowheads="1"/>
          </p:cNvSpPr>
          <p:nvPr/>
        </p:nvSpPr>
        <p:spPr bwMode="auto">
          <a:xfrm rot="1800000">
            <a:off x="5473178" y="2418413"/>
            <a:ext cx="119062" cy="544512"/>
          </a:xfrm>
          <a:prstGeom prst="upArrow">
            <a:avLst>
              <a:gd name="adj1" fmla="val 50000"/>
              <a:gd name="adj2" fmla="val 1143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21000000"/>
            </a:camera>
            <a:lightRig rig="threePt" dir="t"/>
          </a:scene3d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5556" name="Text Box 32"/>
          <p:cNvSpPr txBox="1">
            <a:spLocks noChangeArrowheads="1"/>
          </p:cNvSpPr>
          <p:nvPr/>
        </p:nvSpPr>
        <p:spPr bwMode="auto">
          <a:xfrm>
            <a:off x="4851400" y="2670175"/>
            <a:ext cx="3032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</a:t>
            </a:r>
          </a:p>
        </p:txBody>
      </p:sp>
      <p:sp>
        <p:nvSpPr>
          <p:cNvPr id="65557" name="Line 27"/>
          <p:cNvSpPr>
            <a:spLocks noChangeShapeType="1"/>
          </p:cNvSpPr>
          <p:nvPr/>
        </p:nvSpPr>
        <p:spPr bwMode="auto">
          <a:xfrm flipV="1">
            <a:off x="6253163" y="1511300"/>
            <a:ext cx="461962" cy="536575"/>
          </a:xfrm>
          <a:prstGeom prst="line">
            <a:avLst/>
          </a:prstGeom>
          <a:noFill/>
          <a:ln w="31750">
            <a:solidFill>
              <a:srgbClr val="339966"/>
            </a:solidFill>
            <a:prstDash val="sysDot"/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65558" name="Text Box 37"/>
          <p:cNvSpPr txBox="1">
            <a:spLocks noChangeArrowheads="1"/>
          </p:cNvSpPr>
          <p:nvPr/>
        </p:nvSpPr>
        <p:spPr bwMode="auto">
          <a:xfrm>
            <a:off x="6680805" y="1137347"/>
            <a:ext cx="210064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2400" dirty="0">
                <a:solidFill>
                  <a:srgbClr val="33CC33"/>
                </a:solidFill>
                <a:latin typeface="Symbol" pitchFamily="18" charset="2"/>
              </a:rPr>
              <a:t>p, h, pp</a:t>
            </a:r>
            <a:r>
              <a:rPr lang="en-US" sz="2400" dirty="0" smtClean="0">
                <a:solidFill>
                  <a:srgbClr val="33CC33"/>
                </a:solidFill>
                <a:latin typeface="Symbol" pitchFamily="18" charset="2"/>
              </a:rPr>
              <a:t>, </a:t>
            </a:r>
            <a:r>
              <a:rPr lang="en-US" sz="2000" dirty="0" smtClean="0">
                <a:solidFill>
                  <a:srgbClr val="33CC33"/>
                </a:solidFill>
                <a:latin typeface="+mn-lt"/>
              </a:rPr>
              <a:t>KY</a:t>
            </a:r>
            <a:r>
              <a:rPr lang="en-US" sz="2400" dirty="0" smtClean="0">
                <a:solidFill>
                  <a:srgbClr val="33CC33"/>
                </a:solidFill>
                <a:latin typeface="+mn-lt"/>
              </a:rPr>
              <a:t>,…</a:t>
            </a:r>
            <a:endParaRPr lang="en-US" sz="2400" dirty="0">
              <a:solidFill>
                <a:srgbClr val="33CC33"/>
              </a:solidFill>
              <a:latin typeface="+mn-lt"/>
            </a:endParaRPr>
          </a:p>
        </p:txBody>
      </p:sp>
      <p:sp>
        <p:nvSpPr>
          <p:cNvPr id="33" name="AutoShape 28"/>
          <p:cNvSpPr>
            <a:spLocks noChangeArrowheads="1"/>
          </p:cNvSpPr>
          <p:nvPr/>
        </p:nvSpPr>
        <p:spPr bwMode="auto">
          <a:xfrm rot="9000000">
            <a:off x="6315346" y="2441395"/>
            <a:ext cx="104775" cy="544512"/>
          </a:xfrm>
          <a:prstGeom prst="upArrow">
            <a:avLst>
              <a:gd name="adj1" fmla="val 50000"/>
              <a:gd name="adj2" fmla="val 12992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scene3d>
            <a:camera prst="orthographicFront">
              <a:rot lat="0" lon="0" rev="600000"/>
            </a:camera>
            <a:lightRig rig="threePt" dir="t"/>
          </a:scene3d>
        </p:spPr>
        <p:txBody>
          <a:bodyPr wrap="none" anchor="ctr"/>
          <a:lstStyle/>
          <a:p>
            <a:pPr algn="ctr" eaLnBrk="0" hangingPunct="0">
              <a:defRPr/>
            </a:pPr>
            <a:endParaRPr lang="en-US">
              <a:cs typeface="+mn-cs"/>
            </a:endParaRPr>
          </a:p>
        </p:txBody>
      </p:sp>
      <p:sp>
        <p:nvSpPr>
          <p:cNvPr id="65560" name="Text Box 33"/>
          <p:cNvSpPr txBox="1">
            <a:spLocks noChangeArrowheads="1"/>
          </p:cNvSpPr>
          <p:nvPr/>
        </p:nvSpPr>
        <p:spPr bwMode="auto">
          <a:xfrm>
            <a:off x="6635750" y="2493963"/>
            <a:ext cx="109537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 sz="1800">
                <a:latin typeface="MS Reference Sans Serif" pitchFamily="34" charset="0"/>
              </a:rPr>
              <a:t>N</a:t>
            </a:r>
            <a:r>
              <a:rPr lang="en-US" sz="1800" b="1">
                <a:latin typeface="MS Reference Sans Serif" pitchFamily="34" charset="0"/>
              </a:rPr>
              <a:t>’</a:t>
            </a:r>
            <a:endParaRPr lang="en-US" sz="1800" b="1">
              <a:latin typeface="Symbol" pitchFamily="18" charset="2"/>
            </a:endParaRPr>
          </a:p>
        </p:txBody>
      </p:sp>
      <p:sp>
        <p:nvSpPr>
          <p:cNvPr id="65561" name="TextBox 58"/>
          <p:cNvSpPr txBox="1">
            <a:spLocks noChangeArrowheads="1"/>
          </p:cNvSpPr>
          <p:nvPr/>
        </p:nvSpPr>
        <p:spPr bwMode="auto">
          <a:xfrm>
            <a:off x="3821113" y="1935163"/>
            <a:ext cx="4540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/>
              <a:t>+</a:t>
            </a:r>
          </a:p>
        </p:txBody>
      </p:sp>
      <p:sp>
        <p:nvSpPr>
          <p:cNvPr id="65562" name="TextBox 58"/>
          <p:cNvSpPr txBox="1">
            <a:spLocks noChangeArrowheads="1"/>
          </p:cNvSpPr>
          <p:nvPr/>
        </p:nvSpPr>
        <p:spPr bwMode="auto">
          <a:xfrm>
            <a:off x="2571750" y="1690688"/>
            <a:ext cx="36512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en-US"/>
              <a:t>*</a:t>
            </a:r>
          </a:p>
        </p:txBody>
      </p:sp>
      <p:sp>
        <p:nvSpPr>
          <p:cNvPr id="65563" name="Oval 21"/>
          <p:cNvSpPr>
            <a:spLocks noChangeArrowheads="1"/>
          </p:cNvSpPr>
          <p:nvPr/>
        </p:nvSpPr>
        <p:spPr bwMode="auto">
          <a:xfrm>
            <a:off x="1690688" y="2143125"/>
            <a:ext cx="215900" cy="192088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65564" name="Oval 21"/>
          <p:cNvSpPr>
            <a:spLocks noChangeArrowheads="1"/>
          </p:cNvSpPr>
          <p:nvPr/>
        </p:nvSpPr>
        <p:spPr bwMode="auto">
          <a:xfrm>
            <a:off x="2801938" y="2132013"/>
            <a:ext cx="215900" cy="192087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65565" name="Line 24"/>
          <p:cNvSpPr>
            <a:spLocks noChangeShapeType="1"/>
          </p:cNvSpPr>
          <p:nvPr/>
        </p:nvSpPr>
        <p:spPr bwMode="auto">
          <a:xfrm>
            <a:off x="1892300" y="2312988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6" name="Line 24"/>
          <p:cNvSpPr>
            <a:spLocks noChangeShapeType="1"/>
          </p:cNvSpPr>
          <p:nvPr/>
        </p:nvSpPr>
        <p:spPr bwMode="auto">
          <a:xfrm>
            <a:off x="1868488" y="2230438"/>
            <a:ext cx="933450" cy="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65567" name="AutoShape 22"/>
          <p:cNvSpPr>
            <a:spLocks noChangeArrowheads="1"/>
          </p:cNvSpPr>
          <p:nvPr/>
        </p:nvSpPr>
        <p:spPr bwMode="auto">
          <a:xfrm rot="1800000">
            <a:off x="1516063" y="2225675"/>
            <a:ext cx="119062" cy="544513"/>
          </a:xfrm>
          <a:prstGeom prst="upArrow">
            <a:avLst>
              <a:gd name="adj1" fmla="val 50000"/>
              <a:gd name="adj2" fmla="val 114334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 eaLnBrk="0" hangingPunct="0"/>
            <a:endParaRPr lang="ru-RU"/>
          </a:p>
        </p:txBody>
      </p:sp>
      <p:sp>
        <p:nvSpPr>
          <p:cNvPr id="65568" name="TextBox 42"/>
          <p:cNvSpPr txBox="1">
            <a:spLocks noChangeArrowheads="1"/>
          </p:cNvSpPr>
          <p:nvPr/>
        </p:nvSpPr>
        <p:spPr bwMode="auto">
          <a:xfrm>
            <a:off x="120323" y="5629002"/>
            <a:ext cx="896259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49250" lvl="1" indent="-228600" eaLnBrk="0" hangingPunct="0">
              <a:buFont typeface="Arial" pitchFamily="34" charset="0"/>
              <a:buChar char="•"/>
            </a:pPr>
            <a:r>
              <a:rPr lang="en-US" sz="1600" b="1" dirty="0" smtClean="0"/>
              <a:t>Consistent results on </a:t>
            </a:r>
            <a:r>
              <a:rPr lang="en-US" sz="1600" b="1" dirty="0" err="1" smtClean="0">
                <a:latin typeface="Symbol" pitchFamily="18" charset="2"/>
              </a:rPr>
              <a:t>g</a:t>
            </a:r>
            <a:r>
              <a:rPr lang="en-US" sz="1600" b="1" baseline="-25000" dirty="0" err="1" smtClean="0"/>
              <a:t>v</a:t>
            </a:r>
            <a:r>
              <a:rPr lang="en-US" sz="1600" b="1" dirty="0" err="1" smtClean="0"/>
              <a:t>NN</a:t>
            </a:r>
            <a:r>
              <a:rPr lang="en-US" sz="1600" b="1" dirty="0" smtClean="0"/>
              <a:t>* electrocouplings from different </a:t>
            </a:r>
            <a:r>
              <a:rPr lang="en-US" sz="1600" b="1" dirty="0"/>
              <a:t>meson electroproduction </a:t>
            </a:r>
            <a:r>
              <a:rPr lang="en-US" sz="1600" b="1" dirty="0" smtClean="0"/>
              <a:t>channels and different analysis approaches demonstrate </a:t>
            </a:r>
            <a:r>
              <a:rPr lang="en-US" sz="1600" b="1" dirty="0"/>
              <a:t>reliable </a:t>
            </a:r>
            <a:r>
              <a:rPr lang="en-US" sz="1600" b="1" dirty="0" smtClean="0"/>
              <a:t>extraction of these quantities.</a:t>
            </a:r>
          </a:p>
        </p:txBody>
      </p:sp>
      <p:sp>
        <p:nvSpPr>
          <p:cNvPr id="65569" name="TextBox 43"/>
          <p:cNvSpPr txBox="1">
            <a:spLocks noChangeArrowheads="1"/>
          </p:cNvSpPr>
          <p:nvPr/>
        </p:nvSpPr>
        <p:spPr bwMode="auto">
          <a:xfrm>
            <a:off x="1134021" y="745709"/>
            <a:ext cx="231666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/>
              <a:t>Resonant </a:t>
            </a:r>
            <a:r>
              <a:rPr lang="en-US" sz="1600" b="1" dirty="0" smtClean="0"/>
              <a:t>amplitudes</a:t>
            </a:r>
            <a:endParaRPr lang="en-US" sz="1600" b="1" dirty="0"/>
          </a:p>
        </p:txBody>
      </p:sp>
      <p:sp>
        <p:nvSpPr>
          <p:cNvPr id="65570" name="TextBox 44"/>
          <p:cNvSpPr txBox="1">
            <a:spLocks noChangeArrowheads="1"/>
          </p:cNvSpPr>
          <p:nvPr/>
        </p:nvSpPr>
        <p:spPr bwMode="auto">
          <a:xfrm>
            <a:off x="4868863" y="779047"/>
            <a:ext cx="26336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 eaLnBrk="0" hangingPunct="0"/>
            <a:r>
              <a:rPr lang="en-US" sz="1600" b="1" dirty="0"/>
              <a:t>Non-resonant amplitudes</a:t>
            </a:r>
          </a:p>
        </p:txBody>
      </p:sp>
      <p:graphicFrame>
        <p:nvGraphicFramePr>
          <p:cNvPr id="4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04868886"/>
              </p:ext>
            </p:extLst>
          </p:nvPr>
        </p:nvGraphicFramePr>
        <p:xfrm>
          <a:off x="3616325" y="3683000"/>
          <a:ext cx="3016250" cy="893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5998" name="Equation" r:id="rId4" imgW="2679480" imgH="850680" progId="Equation.3">
                  <p:embed/>
                </p:oleObj>
              </mc:Choice>
              <mc:Fallback>
                <p:oleObj name="Equation" r:id="rId4" imgW="2679480" imgH="850680" progId="Equation.3">
                  <p:embed/>
                  <p:pic>
                    <p:nvPicPr>
                      <p:cNvPr id="0" name="Picture 9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6325" y="3683000"/>
                        <a:ext cx="3016250" cy="893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" name="TextBox 43"/>
          <p:cNvSpPr txBox="1"/>
          <p:nvPr/>
        </p:nvSpPr>
        <p:spPr>
          <a:xfrm>
            <a:off x="3583705" y="2956216"/>
            <a:ext cx="593105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b="1" u="sng" dirty="0" smtClean="0"/>
              <a:t>Definition of N* photo-/</a:t>
            </a:r>
            <a:r>
              <a:rPr lang="en-US" sz="1400" b="1" u="sng" dirty="0" err="1" smtClean="0"/>
              <a:t>electrocouplings</a:t>
            </a:r>
            <a:r>
              <a:rPr lang="en-US" sz="1400" b="1" u="sng" dirty="0"/>
              <a:t> </a:t>
            </a:r>
            <a:endParaRPr lang="en-US" sz="1400" b="1" u="sng" dirty="0" smtClean="0"/>
          </a:p>
          <a:p>
            <a:r>
              <a:rPr lang="en-US" sz="1400" b="1" u="sng" dirty="0"/>
              <a:t>e</a:t>
            </a:r>
            <a:r>
              <a:rPr lang="en-US" sz="1400" b="1" u="sng" dirty="0" smtClean="0"/>
              <a:t>mployed in the CLAS </a:t>
            </a:r>
            <a:r>
              <a:rPr lang="en-US" sz="1400" b="1" u="sng" dirty="0"/>
              <a:t>d</a:t>
            </a:r>
            <a:r>
              <a:rPr lang="en-US" sz="1400" b="1" u="sng" dirty="0" smtClean="0"/>
              <a:t>ata analyses</a:t>
            </a:r>
            <a:r>
              <a:rPr lang="en-US" sz="1400" b="1" u="sng" dirty="0" smtClean="0">
                <a:latin typeface="+mn-lt"/>
              </a:rPr>
              <a:t>:</a:t>
            </a:r>
            <a:r>
              <a:rPr lang="en-US" sz="1400" b="1" dirty="0" smtClean="0">
                <a:latin typeface="+mn-lt"/>
              </a:rPr>
              <a:t> </a:t>
            </a:r>
            <a:endParaRPr lang="en-US" sz="1400" b="1" dirty="0">
              <a:latin typeface="+mn-lt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203185" y="1690688"/>
            <a:ext cx="29848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</a:t>
            </a:r>
            <a:endParaRPr lang="en-US" sz="1600" dirty="0"/>
          </a:p>
        </p:txBody>
      </p:sp>
      <p:sp>
        <p:nvSpPr>
          <p:cNvPr id="49" name="TextBox 48"/>
          <p:cNvSpPr txBox="1"/>
          <p:nvPr/>
        </p:nvSpPr>
        <p:spPr>
          <a:xfrm>
            <a:off x="733132" y="1092786"/>
            <a:ext cx="34336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e’</a:t>
            </a:r>
            <a:endParaRPr 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715125" y="3942906"/>
            <a:ext cx="2300630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err="1" smtClean="0">
                <a:latin typeface="Symbol" panose="05050102010706020507" pitchFamily="18" charset="2"/>
              </a:rPr>
              <a:t>G</a:t>
            </a:r>
            <a:r>
              <a:rPr lang="en-US" sz="1200" baseline="-25000" dirty="0" err="1" smtClean="0">
                <a:latin typeface="Symbol" panose="05050102010706020507" pitchFamily="18" charset="2"/>
              </a:rPr>
              <a:t>g</a:t>
            </a:r>
            <a:r>
              <a:rPr lang="en-US" sz="1200" dirty="0" smtClean="0"/>
              <a:t> stands for N* electro-</a:t>
            </a:r>
          </a:p>
          <a:p>
            <a:r>
              <a:rPr lang="en-US" sz="1200" dirty="0"/>
              <a:t>m</a:t>
            </a:r>
            <a:r>
              <a:rPr lang="en-US" sz="1200" dirty="0" smtClean="0"/>
              <a:t>agnetic decay widths at the </a:t>
            </a:r>
          </a:p>
          <a:p>
            <a:r>
              <a:rPr lang="en-US" sz="1200" dirty="0"/>
              <a:t>p</a:t>
            </a:r>
            <a:r>
              <a:rPr lang="en-US" sz="1200" dirty="0" smtClean="0"/>
              <a:t>hoton point (Q</a:t>
            </a:r>
            <a:r>
              <a:rPr lang="en-US" sz="1200" baseline="30000" dirty="0" smtClean="0"/>
              <a:t>2</a:t>
            </a:r>
            <a:r>
              <a:rPr lang="en-US" sz="1200" dirty="0" smtClean="0"/>
              <a:t>=0) and</a:t>
            </a:r>
          </a:p>
          <a:p>
            <a:r>
              <a:rPr lang="en-US" sz="1200" dirty="0" smtClean="0"/>
              <a:t>W=M</a:t>
            </a:r>
            <a:r>
              <a:rPr lang="en-US" sz="1200" baseline="-25000" dirty="0" smtClean="0"/>
              <a:t>N*</a:t>
            </a:r>
            <a:r>
              <a:rPr lang="en-US" sz="1200" dirty="0" smtClean="0"/>
              <a:t> on the real energy axis.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0"/>
            <a:ext cx="8153400" cy="673100"/>
          </a:xfrm>
        </p:spPr>
        <p:txBody>
          <a:bodyPr/>
          <a:lstStyle/>
          <a:p>
            <a:r>
              <a:rPr lang="en-US" sz="2000" dirty="0" smtClean="0">
                <a:solidFill>
                  <a:srgbClr val="0000FF"/>
                </a:solidFill>
                <a:ea typeface="MS PGothic" pitchFamily="34" charset="-128"/>
              </a:rPr>
              <a:t>Summary of the CLAS Data on Exclusive Meson </a:t>
            </a:r>
            <a:r>
              <a:rPr lang="en-US" sz="2000" dirty="0" err="1" smtClean="0">
                <a:solidFill>
                  <a:srgbClr val="0000FF"/>
                </a:solidFill>
                <a:ea typeface="MS PGothic" pitchFamily="34" charset="-128"/>
              </a:rPr>
              <a:t>Electroproduction</a:t>
            </a:r>
            <a:r>
              <a:rPr lang="en-US" sz="2000" dirty="0" smtClean="0">
                <a:solidFill>
                  <a:srgbClr val="0000FF"/>
                </a:solidFill>
                <a:ea typeface="MS PGothic" pitchFamily="34" charset="-128"/>
              </a:rPr>
              <a:t> off Protons in N* Excitation Region</a:t>
            </a:r>
            <a:endParaRPr lang="en-US" sz="2000" baseline="30000" dirty="0" smtClean="0">
              <a:solidFill>
                <a:srgbClr val="0000FF"/>
              </a:solidFill>
              <a:ea typeface="MS PGothic" pitchFamily="34" charset="-128"/>
            </a:endParaRPr>
          </a:p>
        </p:txBody>
      </p:sp>
      <p:sp>
        <p:nvSpPr>
          <p:cNvPr id="1060" name="Line 4"/>
          <p:cNvSpPr>
            <a:spLocks noChangeShapeType="1"/>
          </p:cNvSpPr>
          <p:nvPr/>
        </p:nvSpPr>
        <p:spPr bwMode="auto">
          <a:xfrm>
            <a:off x="-36612" y="673100"/>
            <a:ext cx="9144000" cy="0"/>
          </a:xfrm>
          <a:prstGeom prst="line">
            <a:avLst/>
          </a:prstGeom>
          <a:noFill/>
          <a:ln w="2857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12" name="Table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9143940"/>
              </p:ext>
            </p:extLst>
          </p:nvPr>
        </p:nvGraphicFramePr>
        <p:xfrm>
          <a:off x="201974" y="783894"/>
          <a:ext cx="6635556" cy="504911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658889"/>
                <a:gridCol w="1658889"/>
                <a:gridCol w="1658889"/>
                <a:gridCol w="1658889"/>
              </a:tblGrid>
              <a:tr h="814842">
                <a:tc>
                  <a:txBody>
                    <a:bodyPr/>
                    <a:lstStyle/>
                    <a:p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Hadronic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final state</a:t>
                      </a:r>
                      <a:endParaRPr lang="en-US" sz="1600" b="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Covered</a:t>
                      </a:r>
                    </a:p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W-range, </a:t>
                      </a:r>
                      <a:r>
                        <a:rPr lang="en-US" sz="1600" b="0" dirty="0" err="1" smtClean="0">
                          <a:solidFill>
                            <a:schemeClr val="tx1"/>
                          </a:solidFill>
                        </a:rPr>
                        <a:t>GeV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Covered</a:t>
                      </a:r>
                      <a:r>
                        <a:rPr lang="en-US" sz="1600" b="0" baseline="0" dirty="0" smtClean="0">
                          <a:solidFill>
                            <a:schemeClr val="tx1"/>
                          </a:solidFill>
                        </a:rPr>
                        <a:t> Q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-range, GeV</a:t>
                      </a:r>
                      <a:r>
                        <a:rPr lang="en-US" sz="1600" b="0" baseline="30000" dirty="0" smtClean="0">
                          <a:solidFill>
                            <a:schemeClr val="tx1"/>
                          </a:solidFill>
                        </a:rPr>
                        <a:t>2</a:t>
                      </a:r>
                    </a:p>
                    <a:p>
                      <a:r>
                        <a:rPr lang="en-US" dirty="0" smtClean="0"/>
                        <a:t>C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600" b="0" dirty="0" smtClean="0">
                          <a:solidFill>
                            <a:schemeClr val="tx1"/>
                          </a:solidFill>
                        </a:rPr>
                        <a:t>Measured observables</a:t>
                      </a:r>
                      <a:endParaRPr lang="en-US" sz="1600" b="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740">
                <a:tc>
                  <a:txBody>
                    <a:bodyPr/>
                    <a:lstStyle/>
                    <a:p>
                      <a:r>
                        <a:rPr lang="en-US" b="1" dirty="0" err="1" smtClean="0">
                          <a:latin typeface="Symbol" pitchFamily="18" charset="2"/>
                        </a:rPr>
                        <a:t>p</a:t>
                      </a:r>
                      <a:r>
                        <a:rPr lang="en-US" b="1" baseline="30000" dirty="0" err="1" smtClean="0"/>
                        <a:t>+</a:t>
                      </a:r>
                      <a:r>
                        <a:rPr lang="en-US" dirty="0" err="1" smtClean="0"/>
                        <a:t>n</a:t>
                      </a:r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1.1-1.38</a:t>
                      </a:r>
                    </a:p>
                    <a:p>
                      <a:pPr algn="l"/>
                      <a:r>
                        <a:rPr lang="en-US" sz="1400" dirty="0" smtClean="0"/>
                        <a:t>1.1-1.55</a:t>
                      </a:r>
                    </a:p>
                    <a:p>
                      <a:pPr algn="l"/>
                      <a:r>
                        <a:rPr lang="en-US" sz="1400" dirty="0" smtClean="0"/>
                        <a:t>1.1-1.7</a:t>
                      </a:r>
                    </a:p>
                    <a:p>
                      <a:pPr algn="l"/>
                      <a:r>
                        <a:rPr lang="en-US" sz="1400" dirty="0" smtClean="0"/>
                        <a:t>1.6-2.0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 0.16-0.36</a:t>
                      </a:r>
                    </a:p>
                    <a:p>
                      <a:pPr algn="l"/>
                      <a:r>
                        <a:rPr lang="en-US" sz="1400" dirty="0" smtClean="0"/>
                        <a:t> 0.3-0.6</a:t>
                      </a:r>
                    </a:p>
                    <a:p>
                      <a:pPr algn="l"/>
                      <a:r>
                        <a:rPr lang="en-US" sz="1400" dirty="0" smtClean="0"/>
                        <a:t> 1.7-4.5</a:t>
                      </a:r>
                    </a:p>
                    <a:p>
                      <a:pPr algn="l"/>
                      <a:r>
                        <a:rPr lang="en-US" sz="1400" dirty="0" smtClean="0"/>
                        <a:t> 1.8-4.5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endParaRPr lang="en-US" sz="1400" dirty="0" smtClean="0">
                        <a:latin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endParaRPr lang="en-US" sz="1400" dirty="0" smtClean="0">
                        <a:latin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d</a:t>
                      </a:r>
                      <a:r>
                        <a:rPr lang="en-US" sz="1400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r>
                        <a:rPr lang="en-US" sz="1400" dirty="0" smtClean="0">
                          <a:latin typeface="Symbol" pitchFamily="18" charset="2"/>
                        </a:rPr>
                        <a:t>, </a:t>
                      </a:r>
                      <a:r>
                        <a:rPr lang="en-US" sz="1400" dirty="0" smtClean="0">
                          <a:latin typeface="+mn-lt"/>
                        </a:rPr>
                        <a:t>A</a:t>
                      </a:r>
                      <a:r>
                        <a:rPr lang="en-US" sz="1400" baseline="-25000" dirty="0" smtClean="0">
                          <a:latin typeface="+mn-lt"/>
                        </a:rPr>
                        <a:t>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aseline="-25000" dirty="0" smtClean="0">
                          <a:latin typeface="Symbol" pitchFamily="18" charset="2"/>
                        </a:rPr>
                        <a:t>  </a:t>
                      </a:r>
                      <a:r>
                        <a:rPr lang="en-US" sz="1400" dirty="0" smtClean="0"/>
                        <a:t>d</a:t>
                      </a:r>
                      <a:r>
                        <a:rPr lang="en-US" sz="1400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endParaRPr lang="en-US" sz="1400" dirty="0" smtClean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smtClean="0">
                          <a:latin typeface="Symbol" pitchFamily="18" charset="2"/>
                        </a:rPr>
                        <a:t>p</a:t>
                      </a:r>
                      <a:r>
                        <a:rPr lang="en-US" b="1" baseline="30000" dirty="0" smtClean="0">
                          <a:latin typeface="+mn-lt"/>
                        </a:rPr>
                        <a:t>0</a:t>
                      </a:r>
                      <a:r>
                        <a:rPr lang="en-US" b="0" baseline="0" dirty="0" smtClean="0">
                          <a:latin typeface="+mn-lt"/>
                        </a:rPr>
                        <a:t>p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1.1-1.38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1.1-1.68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1.1-1.39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0.16-0.36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0.4-1.8</a:t>
                      </a:r>
                    </a:p>
                    <a:p>
                      <a:pPr algn="l"/>
                      <a:r>
                        <a:rPr lang="en-US" sz="1400" dirty="0" smtClean="0"/>
                        <a:t> 3.0-6.0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endParaRPr lang="en-US" sz="1400" dirty="0" smtClean="0">
                        <a:latin typeface="Symbol" pitchFamily="18" charset="2"/>
                      </a:endParaRPr>
                    </a:p>
                    <a:p>
                      <a:pPr algn="l"/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r>
                        <a:rPr lang="en-US" sz="1400" dirty="0" smtClean="0">
                          <a:latin typeface="Symbol" pitchFamily="18" charset="2"/>
                        </a:rPr>
                        <a:t>, </a:t>
                      </a:r>
                      <a:r>
                        <a:rPr lang="en-US" sz="1400" dirty="0" err="1" smtClean="0">
                          <a:latin typeface="+mn-lt"/>
                        </a:rPr>
                        <a:t>A</a:t>
                      </a:r>
                      <a:r>
                        <a:rPr lang="en-US" sz="1400" baseline="-25000" dirty="0" err="1" smtClean="0">
                          <a:latin typeface="+mn-lt"/>
                        </a:rPr>
                        <a:t>b</a:t>
                      </a:r>
                      <a:r>
                        <a:rPr lang="en-US" sz="1400" dirty="0" err="1" smtClean="0">
                          <a:latin typeface="+mn-lt"/>
                        </a:rPr>
                        <a:t>,A</a:t>
                      </a:r>
                      <a:r>
                        <a:rPr lang="en-US" sz="1400" baseline="-25000" dirty="0" err="1" smtClean="0">
                          <a:latin typeface="+mn-lt"/>
                        </a:rPr>
                        <a:t>t</a:t>
                      </a:r>
                      <a:r>
                        <a:rPr lang="en-US" sz="1400" dirty="0" err="1" smtClean="0">
                          <a:latin typeface="+mn-lt"/>
                        </a:rPr>
                        <a:t>,A</a:t>
                      </a:r>
                      <a:r>
                        <a:rPr lang="en-US" sz="1400" baseline="-25000" dirty="0" err="1" smtClean="0">
                          <a:latin typeface="+mn-lt"/>
                        </a:rPr>
                        <a:t>bt</a:t>
                      </a:r>
                      <a:endParaRPr lang="en-US" sz="1400" baseline="-25000" dirty="0" smtClean="0">
                        <a:latin typeface="+mn-lt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endParaRPr lang="en-US" sz="1400" dirty="0" smtClean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5406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latin typeface="Symbol" pitchFamily="18" charset="2"/>
                        </a:rPr>
                        <a:t>h</a:t>
                      </a:r>
                      <a:r>
                        <a:rPr lang="en-US" b="0" baseline="0" dirty="0" smtClean="0">
                          <a:latin typeface="+mn-lt"/>
                        </a:rPr>
                        <a:t>p</a:t>
                      </a:r>
                      <a:endParaRPr lang="en-US" dirty="0" smtClean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1.5-2.3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 0.2-3.1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endParaRPr lang="en-US" sz="1400" dirty="0" smtClean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582030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b="1" dirty="0" smtClean="0">
                          <a:latin typeface="Symbol" pitchFamily="18" charset="2"/>
                        </a:rPr>
                        <a:t>L</a:t>
                      </a:r>
                      <a:endParaRPr lang="en-US" b="1" dirty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thresh-2.6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 1.40-3.90</a:t>
                      </a:r>
                    </a:p>
                    <a:p>
                      <a:pPr algn="l"/>
                      <a:r>
                        <a:rPr lang="en-US" sz="1400" dirty="0" smtClean="0"/>
                        <a:t> 0.70-5.40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endParaRPr lang="en-US" sz="1400" dirty="0" smtClean="0">
                        <a:latin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 P</a:t>
                      </a:r>
                      <a:r>
                        <a:rPr lang="en-US" sz="1400" baseline="30000" dirty="0" smtClean="0">
                          <a:latin typeface="+mn-lt"/>
                        </a:rPr>
                        <a:t>0</a:t>
                      </a:r>
                      <a:r>
                        <a:rPr lang="en-US" sz="1400" dirty="0" smtClean="0">
                          <a:latin typeface="+mn-lt"/>
                        </a:rPr>
                        <a:t>, P’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70361">
                <a:tc>
                  <a:txBody>
                    <a:bodyPr/>
                    <a:lstStyle/>
                    <a:p>
                      <a:r>
                        <a:rPr lang="en-US" dirty="0" smtClean="0"/>
                        <a:t>K</a:t>
                      </a:r>
                      <a:r>
                        <a:rPr lang="en-US" baseline="30000" dirty="0" smtClean="0"/>
                        <a:t>+</a:t>
                      </a:r>
                      <a:r>
                        <a:rPr lang="en-US" dirty="0" smtClean="0">
                          <a:latin typeface="Symbol" pitchFamily="18" charset="2"/>
                        </a:rPr>
                        <a:t>S</a:t>
                      </a:r>
                      <a:r>
                        <a:rPr lang="en-US" baseline="30000" dirty="0" smtClean="0">
                          <a:latin typeface="Symbol" pitchFamily="18" charset="2"/>
                        </a:rPr>
                        <a:t>0</a:t>
                      </a:r>
                      <a:endParaRPr lang="en-US" baseline="30000" dirty="0">
                        <a:latin typeface="Symbol" pitchFamily="18" charset="2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thresh-2.6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 1.40-3.90</a:t>
                      </a:r>
                    </a:p>
                    <a:p>
                      <a:pPr algn="l"/>
                      <a:r>
                        <a:rPr lang="en-US" sz="1400" dirty="0" smtClean="0"/>
                        <a:t> 0.70-5.40</a:t>
                      </a:r>
                      <a:br>
                        <a:rPr lang="en-US" sz="1400" dirty="0" smtClean="0"/>
                      </a:br>
                      <a:r>
                        <a:rPr lang="en-US" sz="1400" dirty="0" smtClean="0"/>
                        <a:t> 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/>
                        <a:t> 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s</a:t>
                      </a:r>
                      <a:r>
                        <a:rPr lang="en-US" sz="1400" dirty="0" smtClean="0"/>
                        <a:t>/</a:t>
                      </a:r>
                      <a:r>
                        <a:rPr lang="en-US" sz="1400" dirty="0" err="1" smtClean="0"/>
                        <a:t>d</a:t>
                      </a:r>
                      <a:r>
                        <a:rPr lang="en-US" sz="1400" dirty="0" err="1" smtClean="0">
                          <a:latin typeface="Symbol" pitchFamily="18" charset="2"/>
                        </a:rPr>
                        <a:t>W</a:t>
                      </a:r>
                      <a:endParaRPr lang="en-US" sz="1400" dirty="0" smtClean="0">
                        <a:latin typeface="Symbol" pitchFamily="18" charset="2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dirty="0" smtClean="0">
                          <a:latin typeface="+mn-lt"/>
                        </a:rPr>
                        <a:t> P’</a:t>
                      </a:r>
                    </a:p>
                    <a:p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7857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dirty="0" err="1" smtClean="0">
                          <a:latin typeface="Symbol" pitchFamily="18" charset="2"/>
                        </a:rPr>
                        <a:t>p</a:t>
                      </a:r>
                      <a:r>
                        <a:rPr lang="en-US" b="1" baseline="30000" dirty="0" err="1" smtClean="0">
                          <a:latin typeface="+mn-lt"/>
                        </a:rPr>
                        <a:t>+</a:t>
                      </a:r>
                      <a:r>
                        <a:rPr lang="en-US" b="1" dirty="0" err="1" smtClean="0">
                          <a:latin typeface="Symbol" pitchFamily="18" charset="2"/>
                        </a:rPr>
                        <a:t>p</a:t>
                      </a:r>
                      <a:r>
                        <a:rPr lang="en-US" b="1" baseline="30000" dirty="0" smtClean="0">
                          <a:latin typeface="+mn-lt"/>
                        </a:rPr>
                        <a:t>-</a:t>
                      </a:r>
                      <a:r>
                        <a:rPr lang="en-US" b="0" baseline="0" dirty="0" smtClean="0">
                          <a:latin typeface="+mn-lt"/>
                        </a:rPr>
                        <a:t>p</a:t>
                      </a:r>
                      <a:endParaRPr lang="en-US" dirty="0" smtClean="0"/>
                    </a:p>
                    <a:p>
                      <a:endParaRPr 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1.3-1.6</a:t>
                      </a:r>
                    </a:p>
                    <a:p>
                      <a:pPr algn="l"/>
                      <a:r>
                        <a:rPr lang="en-US" sz="1400" dirty="0" smtClean="0"/>
                        <a:t>1.4-2.1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400" dirty="0" smtClean="0"/>
                        <a:t> 0.2-0.6</a:t>
                      </a:r>
                    </a:p>
                    <a:p>
                      <a:pPr algn="l"/>
                      <a:r>
                        <a:rPr lang="en-US" sz="1400" dirty="0" smtClean="0"/>
                        <a:t> 0.5-1.5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baseline="0" dirty="0" smtClean="0"/>
                        <a:t>Nine 1-fold differential cross sections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4" name="TextBox 13"/>
          <p:cNvSpPr txBox="1"/>
          <p:nvPr/>
        </p:nvSpPr>
        <p:spPr>
          <a:xfrm>
            <a:off x="6924752" y="1000125"/>
            <a:ext cx="22831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d</a:t>
            </a:r>
            <a:r>
              <a:rPr lang="en-US" sz="1600" dirty="0" err="1" smtClean="0">
                <a:latin typeface="Symbol" pitchFamily="18" charset="2"/>
              </a:rPr>
              <a:t>s</a:t>
            </a:r>
            <a:r>
              <a:rPr lang="en-US" sz="1600" dirty="0" err="1" smtClean="0"/>
              <a:t>/d</a:t>
            </a:r>
            <a:r>
              <a:rPr lang="en-US" sz="1600" dirty="0" err="1" smtClean="0">
                <a:latin typeface="Symbol" pitchFamily="18" charset="2"/>
              </a:rPr>
              <a:t>W</a:t>
            </a:r>
            <a:r>
              <a:rPr lang="en-US" sz="1600" dirty="0" smtClean="0">
                <a:latin typeface="Symbol" pitchFamily="18" charset="2"/>
              </a:rPr>
              <a:t>-</a:t>
            </a:r>
            <a:r>
              <a:rPr lang="en-US" sz="1600" dirty="0" smtClean="0">
                <a:latin typeface="+mn-lt"/>
              </a:rPr>
              <a:t>CM angular</a:t>
            </a:r>
          </a:p>
          <a:p>
            <a:r>
              <a:rPr lang="en-US" sz="1600" dirty="0" smtClean="0">
                <a:latin typeface="+mn-lt"/>
              </a:rPr>
              <a:t>distributions</a:t>
            </a:r>
          </a:p>
          <a:p>
            <a:pPr>
              <a:buFont typeface="Arial" pitchFamily="34" charset="0"/>
              <a:buChar char="•"/>
            </a:pPr>
            <a:r>
              <a:rPr lang="en-US" sz="1600" dirty="0" smtClean="0"/>
              <a:t> </a:t>
            </a:r>
            <a:r>
              <a:rPr lang="en-US" sz="1600" dirty="0" err="1" smtClean="0"/>
              <a:t>A</a:t>
            </a:r>
            <a:r>
              <a:rPr lang="en-US" sz="1600" baseline="-25000" dirty="0" err="1" smtClean="0"/>
              <a:t>b</a:t>
            </a:r>
            <a:r>
              <a:rPr lang="en-US" sz="1600" dirty="0" err="1" smtClean="0"/>
              <a:t>,A</a:t>
            </a:r>
            <a:r>
              <a:rPr lang="en-US" sz="1600" baseline="-25000" dirty="0" err="1" smtClean="0"/>
              <a:t>t</a:t>
            </a:r>
            <a:r>
              <a:rPr lang="en-US" sz="1600" dirty="0" err="1" smtClean="0"/>
              <a:t>,A</a:t>
            </a:r>
            <a:r>
              <a:rPr lang="en-US" sz="1600" baseline="-25000" dirty="0" err="1" smtClean="0"/>
              <a:t>bt</a:t>
            </a:r>
            <a:r>
              <a:rPr lang="en-US" sz="1600" dirty="0" smtClean="0"/>
              <a:t>-longitudinal</a:t>
            </a:r>
          </a:p>
          <a:p>
            <a:r>
              <a:rPr lang="en-US" sz="1600" dirty="0" smtClean="0">
                <a:latin typeface="+mn-lt"/>
              </a:rPr>
              <a:t>beam, target, and </a:t>
            </a:r>
          </a:p>
          <a:p>
            <a:r>
              <a:rPr lang="en-US" sz="1600" dirty="0" smtClean="0">
                <a:latin typeface="+mn-lt"/>
              </a:rPr>
              <a:t>beam-target </a:t>
            </a:r>
            <a:r>
              <a:rPr lang="en-US" sz="1600" dirty="0" err="1" smtClean="0">
                <a:latin typeface="+mn-lt"/>
              </a:rPr>
              <a:t>asym</a:t>
            </a:r>
            <a:r>
              <a:rPr lang="en-US" sz="1600" dirty="0" smtClean="0">
                <a:latin typeface="+mn-lt"/>
              </a:rPr>
              <a:t>-</a:t>
            </a:r>
          </a:p>
          <a:p>
            <a:r>
              <a:rPr lang="en-US" sz="1600" dirty="0" err="1" smtClean="0">
                <a:latin typeface="+mn-lt"/>
              </a:rPr>
              <a:t>metries</a:t>
            </a:r>
            <a:endParaRPr lang="en-US" sz="1600" dirty="0" smtClean="0">
              <a:latin typeface="+mn-lt"/>
            </a:endParaRPr>
          </a:p>
          <a:p>
            <a:pPr>
              <a:buFont typeface="Arial" pitchFamily="34" charset="0"/>
              <a:buChar char="•"/>
            </a:pPr>
            <a:r>
              <a:rPr lang="en-US" sz="1600" dirty="0" smtClean="0">
                <a:latin typeface="+mn-lt"/>
              </a:rPr>
              <a:t> P</a:t>
            </a:r>
            <a:r>
              <a:rPr lang="en-US" sz="1600" baseline="30000" dirty="0" smtClean="0">
                <a:latin typeface="+mn-lt"/>
              </a:rPr>
              <a:t>0</a:t>
            </a:r>
            <a:r>
              <a:rPr lang="en-US" sz="1600" dirty="0" smtClean="0">
                <a:latin typeface="+mn-lt"/>
              </a:rPr>
              <a:t>, P’ –recoil and</a:t>
            </a:r>
          </a:p>
          <a:p>
            <a:r>
              <a:rPr lang="en-US" sz="1600" dirty="0" smtClean="0">
                <a:latin typeface="+mn-lt"/>
              </a:rPr>
              <a:t>transferred polarization</a:t>
            </a:r>
          </a:p>
          <a:p>
            <a:r>
              <a:rPr lang="en-US" sz="1600" dirty="0" smtClean="0">
                <a:latin typeface="+mn-lt"/>
              </a:rPr>
              <a:t>of strange baryon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116550" y="5891512"/>
            <a:ext cx="828303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The data on exclusive electroproduction for all listed final states are available from CLAS and </a:t>
            </a:r>
          </a:p>
          <a:p>
            <a:r>
              <a:rPr lang="en-US" sz="1400" b="1" dirty="0" smtClean="0">
                <a:solidFill>
                  <a:srgbClr val="FF0000"/>
                </a:solidFill>
              </a:rPr>
              <a:t>stored in the </a:t>
            </a:r>
            <a:r>
              <a:rPr lang="en-US" sz="1400" b="1" u="sng" dirty="0" smtClean="0">
                <a:solidFill>
                  <a:srgbClr val="FF0000"/>
                </a:solidFill>
              </a:rPr>
              <a:t>CLAS Physics Data </a:t>
            </a:r>
            <a:r>
              <a:rPr lang="en-US" sz="1400" b="1" u="sng" dirty="0">
                <a:solidFill>
                  <a:srgbClr val="FF0000"/>
                </a:solidFill>
              </a:rPr>
              <a:t>Base http://</a:t>
            </a:r>
            <a:r>
              <a:rPr lang="en-US" sz="1400" b="1" u="sng" dirty="0" smtClean="0">
                <a:solidFill>
                  <a:srgbClr val="FF0000"/>
                </a:solidFill>
              </a:rPr>
              <a:t>clas.sinp.msu.ru/cgi-bin/jlab/db.cgi.</a:t>
            </a:r>
            <a:endParaRPr lang="en-US" sz="1400" b="1" u="sng" dirty="0">
              <a:solidFill>
                <a:srgbClr val="FF0000"/>
              </a:solidFill>
            </a:endParaRPr>
          </a:p>
        </p:txBody>
      </p:sp>
      <p:sp>
        <p:nvSpPr>
          <p:cNvPr id="8" name="TextBox 17"/>
          <p:cNvSpPr txBox="1">
            <a:spLocks noChangeArrowheads="1"/>
          </p:cNvSpPr>
          <p:nvPr/>
        </p:nvSpPr>
        <p:spPr bwMode="auto">
          <a:xfrm>
            <a:off x="6916017" y="3641947"/>
            <a:ext cx="2240280" cy="1323439"/>
          </a:xfrm>
          <a:prstGeom prst="rect">
            <a:avLst/>
          </a:prstGeom>
          <a:solidFill>
            <a:srgbClr val="FFFF00"/>
          </a:soli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eaLnBrk="0" hangingPunct="0"/>
            <a:r>
              <a:rPr lang="en-US" sz="1600" b="1" dirty="0"/>
              <a:t>Almost full </a:t>
            </a:r>
            <a:r>
              <a:rPr lang="en-US" sz="1600" b="1" dirty="0" smtClean="0"/>
              <a:t>coverage</a:t>
            </a:r>
          </a:p>
          <a:p>
            <a:pPr eaLnBrk="0" hangingPunct="0"/>
            <a:r>
              <a:rPr lang="en-US" sz="1600" b="1" dirty="0" smtClean="0"/>
              <a:t>of </a:t>
            </a:r>
            <a:r>
              <a:rPr lang="en-US" sz="1600" b="1" dirty="0"/>
              <a:t>the final </a:t>
            </a:r>
            <a:r>
              <a:rPr lang="en-US" sz="1600" b="1" dirty="0" err="1"/>
              <a:t>hadron</a:t>
            </a:r>
            <a:r>
              <a:rPr lang="en-US" sz="1600" b="1" dirty="0"/>
              <a:t> </a:t>
            </a:r>
            <a:endParaRPr lang="en-US" sz="1600" b="1" dirty="0" smtClean="0"/>
          </a:p>
          <a:p>
            <a:pPr eaLnBrk="0" hangingPunct="0"/>
            <a:r>
              <a:rPr lang="en-US" sz="1600" b="1" dirty="0" smtClean="0"/>
              <a:t>phase </a:t>
            </a:r>
            <a:r>
              <a:rPr lang="en-US" sz="1600" b="1" dirty="0"/>
              <a:t>space in </a:t>
            </a:r>
            <a:endParaRPr lang="en-US" sz="1600" b="1" dirty="0" smtClean="0"/>
          </a:p>
          <a:p>
            <a:pPr eaLnBrk="0" hangingPunct="0"/>
            <a:r>
              <a:rPr lang="en-US" sz="1600" b="1" dirty="0" err="1" smtClean="0">
                <a:latin typeface="Symbol" pitchFamily="18" charset="2"/>
              </a:rPr>
              <a:t>p</a:t>
            </a:r>
            <a:r>
              <a:rPr lang="en-US" sz="1600" b="1" dirty="0" err="1" smtClean="0"/>
              <a:t>N</a:t>
            </a:r>
            <a:r>
              <a:rPr lang="en-US" sz="1600" b="1" dirty="0"/>
              <a:t>, </a:t>
            </a:r>
            <a:r>
              <a:rPr lang="en-US" sz="1600" b="1" dirty="0" err="1">
                <a:latin typeface="Symbol" pitchFamily="18" charset="2"/>
              </a:rPr>
              <a:t>p</a:t>
            </a:r>
            <a:r>
              <a:rPr lang="en-US" sz="1600" b="1" baseline="30000" dirty="0" err="1"/>
              <a:t>+</a:t>
            </a:r>
            <a:r>
              <a:rPr lang="en-US" sz="1600" b="1" dirty="0" err="1">
                <a:latin typeface="Symbol" pitchFamily="18" charset="2"/>
              </a:rPr>
              <a:t>p</a:t>
            </a:r>
            <a:r>
              <a:rPr lang="en-US" sz="1600" b="1" baseline="30000" dirty="0" err="1"/>
              <a:t>-</a:t>
            </a:r>
            <a:r>
              <a:rPr lang="en-US" sz="1600" b="1" dirty="0" err="1"/>
              <a:t>p</a:t>
            </a:r>
            <a:r>
              <a:rPr lang="en-US" sz="1600" b="1" dirty="0"/>
              <a:t>, </a:t>
            </a:r>
            <a:r>
              <a:rPr lang="en-US" sz="1600" b="1" dirty="0">
                <a:latin typeface="Symbol" pitchFamily="18" charset="2"/>
              </a:rPr>
              <a:t>h</a:t>
            </a:r>
            <a:r>
              <a:rPr lang="en-US" sz="1600" b="1" dirty="0"/>
              <a:t>p</a:t>
            </a:r>
            <a:r>
              <a:rPr lang="en-US" sz="1600" b="1" dirty="0" smtClean="0"/>
              <a:t>, KY electroproduction</a:t>
            </a:r>
          </a:p>
        </p:txBody>
      </p:sp>
    </p:spTree>
    <p:extLst>
      <p:ext uri="{BB962C8B-B14F-4D97-AF65-F5344CB8AC3E}">
        <p14:creationId xmlns:p14="http://schemas.microsoft.com/office/powerpoint/2010/main" val="3550110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0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047163" cy="863601"/>
          </a:xfrm>
        </p:spPr>
        <p:txBody>
          <a:bodyPr/>
          <a:lstStyle/>
          <a:p>
            <a:r>
              <a:rPr lang="en-US" sz="2000" dirty="0" smtClean="0">
                <a:solidFill>
                  <a:srgbClr val="FF0000"/>
                </a:solidFill>
              </a:rPr>
              <a:t> </a:t>
            </a:r>
            <a:r>
              <a:rPr lang="en-US" sz="1600" dirty="0" smtClean="0">
                <a:solidFill>
                  <a:srgbClr val="0000FF"/>
                </a:solidFill>
              </a:rPr>
              <a:t>Approaches for Extraction of </a:t>
            </a:r>
            <a:r>
              <a:rPr lang="en-US" sz="1600" dirty="0" err="1" smtClean="0">
                <a:solidFill>
                  <a:srgbClr val="0000FF"/>
                </a:solidFill>
                <a:latin typeface="Symbol" pitchFamily="18" charset="2"/>
              </a:rPr>
              <a:t>g</a:t>
            </a:r>
            <a:r>
              <a:rPr lang="en-US" sz="1600" baseline="-25000" dirty="0" err="1" smtClean="0">
                <a:solidFill>
                  <a:srgbClr val="0000FF"/>
                </a:solidFill>
              </a:rPr>
              <a:t>v</a:t>
            </a:r>
            <a:r>
              <a:rPr lang="en-US" sz="1600" dirty="0" err="1" smtClean="0">
                <a:solidFill>
                  <a:srgbClr val="0000FF"/>
                </a:solidFill>
              </a:rPr>
              <a:t>NN</a:t>
            </a:r>
            <a:r>
              <a:rPr lang="en-US" sz="1600" dirty="0" smtClean="0">
                <a:solidFill>
                  <a:srgbClr val="0000FF"/>
                </a:solidFill>
              </a:rPr>
              <a:t>* Electrocouplings from the CLAS Exclusive Meson  Electroproduction Data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en-US" sz="1800" dirty="0" smtClean="0"/>
              <a:t/>
            </a:r>
            <a:br>
              <a:rPr lang="en-US" sz="1800" dirty="0" smtClean="0"/>
            </a:br>
            <a:endParaRPr lang="en-US" sz="1800" dirty="0" smtClean="0">
              <a:solidFill>
                <a:srgbClr val="FF0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4691" y="753470"/>
            <a:ext cx="8994774" cy="5663114"/>
          </a:xfrm>
        </p:spPr>
        <p:txBody>
          <a:bodyPr/>
          <a:lstStyle/>
          <a:p>
            <a:r>
              <a:rPr lang="en-US" sz="1400" b="1" dirty="0" smtClean="0">
                <a:solidFill>
                  <a:srgbClr val="FF0000"/>
                </a:solidFill>
              </a:rPr>
              <a:t>Analyses of different pion electroproduction channels independently:</a:t>
            </a:r>
          </a:p>
          <a:p>
            <a:pPr>
              <a:buFont typeface="Wingdings" pitchFamily="2" charset="2"/>
              <a:buChar char="Ø"/>
            </a:pPr>
            <a:r>
              <a:rPr lang="en-US" sz="1400" b="1" dirty="0" err="1" smtClean="0">
                <a:latin typeface="Symbol" pitchFamily="18" charset="2"/>
              </a:rPr>
              <a:t>p</a:t>
            </a:r>
            <a:r>
              <a:rPr lang="en-US" sz="1400" b="1" baseline="30000" dirty="0" err="1" smtClean="0"/>
              <a:t>+</a:t>
            </a:r>
            <a:r>
              <a:rPr lang="en-US" sz="1400" b="1" dirty="0" err="1" smtClean="0"/>
              <a:t>n</a:t>
            </a:r>
            <a:r>
              <a:rPr lang="en-US" sz="1400" b="1" dirty="0" smtClean="0"/>
              <a:t> and </a:t>
            </a:r>
            <a:r>
              <a:rPr lang="en-US" sz="1400" b="1" dirty="0" smtClean="0">
                <a:latin typeface="Symbol" pitchFamily="18" charset="2"/>
              </a:rPr>
              <a:t>p</a:t>
            </a:r>
            <a:r>
              <a:rPr lang="en-US" sz="1400" b="1" baseline="30000" dirty="0" smtClean="0"/>
              <a:t>0</a:t>
            </a:r>
            <a:r>
              <a:rPr lang="en-US" sz="1400" b="1" dirty="0" smtClean="0"/>
              <a:t>p channels:</a:t>
            </a:r>
          </a:p>
          <a:p>
            <a:pPr>
              <a:buNone/>
            </a:pPr>
            <a:r>
              <a:rPr lang="en-US" sz="1400" dirty="0" smtClean="0"/>
              <a:t>             </a:t>
            </a:r>
            <a:r>
              <a:rPr lang="en-US" sz="1400" b="1" dirty="0" smtClean="0"/>
              <a:t>Unitary Isobar Model  (UIM) and Fixed-t Dispersion Relations (DR)</a:t>
            </a:r>
          </a:p>
          <a:p>
            <a:pPr>
              <a:spcBef>
                <a:spcPts val="300"/>
              </a:spcBef>
              <a:buNone/>
            </a:pPr>
            <a:r>
              <a:rPr lang="en-US" sz="1600" b="1" dirty="0" smtClean="0"/>
              <a:t>                </a:t>
            </a:r>
            <a:r>
              <a:rPr lang="en-US" sz="1200" dirty="0" smtClean="0"/>
              <a:t>I.G.</a:t>
            </a:r>
            <a:r>
              <a:rPr lang="en-US" sz="1600" dirty="0" smtClean="0"/>
              <a:t> </a:t>
            </a:r>
            <a:r>
              <a:rPr lang="en-US" sz="1200" dirty="0" smtClean="0"/>
              <a:t>Aznauryan</a:t>
            </a:r>
            <a:r>
              <a:rPr lang="en-US" sz="1200" dirty="0"/>
              <a:t>, Phys. Rev. C67, 015209 (2003).</a:t>
            </a:r>
          </a:p>
          <a:p>
            <a:pPr>
              <a:spcBef>
                <a:spcPts val="300"/>
              </a:spcBef>
              <a:buNone/>
            </a:pPr>
            <a:r>
              <a:rPr lang="en-US" sz="1600" b="1" dirty="0"/>
              <a:t> </a:t>
            </a:r>
            <a:r>
              <a:rPr lang="en-US" sz="1600" b="1" dirty="0" smtClean="0"/>
              <a:t>               </a:t>
            </a:r>
            <a:r>
              <a:rPr lang="en-US" sz="1200" dirty="0" smtClean="0"/>
              <a:t>I.G. Aznauryan et al., CLAS Coll., Phys Rev. C80, 055203 (2009). </a:t>
            </a:r>
          </a:p>
          <a:p>
            <a:pPr>
              <a:spcBef>
                <a:spcPts val="300"/>
              </a:spcBef>
              <a:buNone/>
            </a:pPr>
            <a:r>
              <a:rPr lang="en-US" sz="1200" dirty="0"/>
              <a:t>  </a:t>
            </a:r>
            <a:r>
              <a:rPr lang="en-US" sz="1200" dirty="0" smtClean="0"/>
              <a:t>                   I.G. Aznauryan </a:t>
            </a:r>
            <a:r>
              <a:rPr lang="en-US" sz="1200" dirty="0"/>
              <a:t>et al., CLAS Coll., </a:t>
            </a:r>
            <a:r>
              <a:rPr lang="en-US" sz="1200" dirty="0" smtClean="0"/>
              <a:t> Phys. Rev. C91, 045203 (2015).  </a:t>
            </a:r>
          </a:p>
          <a:p>
            <a:pPr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      </a:t>
            </a:r>
            <a:r>
              <a:rPr lang="en-US" sz="1400" b="1" dirty="0" err="1" smtClean="0"/>
              <a:t>Reggeized</a:t>
            </a:r>
            <a:r>
              <a:rPr lang="en-US" sz="1400" b="1" dirty="0" smtClean="0"/>
              <a:t> background employing DR &amp; Finite Energy Sum Rules: under development by JPAC</a:t>
            </a:r>
            <a:endParaRPr lang="en-US" sz="1400" dirty="0" smtClean="0"/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b="1" dirty="0" err="1">
                <a:latin typeface="Symbol" pitchFamily="18" charset="2"/>
              </a:rPr>
              <a:t>h</a:t>
            </a:r>
            <a:r>
              <a:rPr lang="en-US" sz="1400" b="1" dirty="0" err="1"/>
              <a:t>p</a:t>
            </a:r>
            <a:r>
              <a:rPr lang="en-US" sz="1400" b="1" dirty="0"/>
              <a:t> channel:</a:t>
            </a:r>
          </a:p>
          <a:p>
            <a:pPr>
              <a:buClr>
                <a:schemeClr val="tx1"/>
              </a:buClr>
              <a:buNone/>
            </a:pPr>
            <a:r>
              <a:rPr lang="en-US" sz="1400" dirty="0"/>
              <a:t>            </a:t>
            </a:r>
            <a:r>
              <a:rPr lang="en-US" sz="1400" b="1" dirty="0"/>
              <a:t>Extension of UIM and DR</a:t>
            </a:r>
          </a:p>
          <a:p>
            <a:pPr>
              <a:buClr>
                <a:schemeClr val="tx1"/>
              </a:buClr>
              <a:buNone/>
            </a:pPr>
            <a:r>
              <a:rPr lang="en-US" sz="1200" dirty="0"/>
              <a:t>                  I.G</a:t>
            </a:r>
            <a:r>
              <a:rPr lang="en-US" sz="1200" dirty="0" smtClean="0"/>
              <a:t>. </a:t>
            </a:r>
            <a:r>
              <a:rPr lang="en-US" sz="1200" dirty="0" err="1" smtClean="0"/>
              <a:t>Aznauryan</a:t>
            </a:r>
            <a:r>
              <a:rPr lang="en-US" sz="1200" dirty="0"/>
              <a:t>, Phys. Rev. C68, 065204 (2003).</a:t>
            </a:r>
          </a:p>
          <a:p>
            <a:pPr>
              <a:buClr>
                <a:schemeClr val="tx1"/>
              </a:buClr>
              <a:buNone/>
            </a:pPr>
            <a:r>
              <a:rPr lang="en-US" sz="1400" dirty="0"/>
              <a:t>             </a:t>
            </a:r>
            <a:r>
              <a:rPr lang="en-US" sz="1400" b="1" dirty="0"/>
              <a:t>Data fit at W&lt;1.6 </a:t>
            </a:r>
            <a:r>
              <a:rPr lang="en-US" sz="1400" b="1" dirty="0" err="1"/>
              <a:t>GeV</a:t>
            </a:r>
            <a:r>
              <a:rPr lang="en-US" sz="1400" b="1" dirty="0"/>
              <a:t>, assuming  S</a:t>
            </a:r>
            <a:r>
              <a:rPr lang="en-US" sz="1400" b="1" baseline="-25000" dirty="0"/>
              <a:t>11</a:t>
            </a:r>
            <a:r>
              <a:rPr lang="en-US" sz="1400" b="1" dirty="0"/>
              <a:t>(1535) dominance</a:t>
            </a:r>
          </a:p>
          <a:p>
            <a:pPr>
              <a:buClr>
                <a:schemeClr val="tx1"/>
              </a:buClr>
              <a:buNone/>
            </a:pPr>
            <a:r>
              <a:rPr lang="en-US" sz="1400" dirty="0"/>
              <a:t>                 </a:t>
            </a:r>
            <a:r>
              <a:rPr lang="en-US" sz="1200" dirty="0"/>
              <a:t>H</a:t>
            </a:r>
            <a:r>
              <a:rPr lang="en-US" sz="1200" dirty="0" smtClean="0"/>
              <a:t>. </a:t>
            </a:r>
            <a:r>
              <a:rPr lang="en-US" sz="1200" dirty="0" err="1" smtClean="0"/>
              <a:t>Denizli</a:t>
            </a:r>
            <a:r>
              <a:rPr lang="en-US" sz="1200" dirty="0" smtClean="0"/>
              <a:t> </a:t>
            </a:r>
            <a:r>
              <a:rPr lang="en-US" sz="1200" dirty="0"/>
              <a:t>et al., CLAS Coll., Phys</a:t>
            </a:r>
            <a:r>
              <a:rPr lang="en-US" sz="1200" dirty="0" smtClean="0"/>
              <a:t>. Rev</a:t>
            </a:r>
            <a:r>
              <a:rPr lang="en-US" sz="1200" dirty="0"/>
              <a:t>. C76, 015204 (2007</a:t>
            </a:r>
            <a:r>
              <a:rPr lang="en-US" sz="1200" dirty="0" smtClean="0"/>
              <a:t>).</a:t>
            </a:r>
          </a:p>
          <a:p>
            <a:pPr>
              <a:buClr>
                <a:schemeClr val="tx1"/>
              </a:buClr>
              <a:buFont typeface="Wingdings" pitchFamily="2" charset="2"/>
              <a:buChar char="Ø"/>
            </a:pPr>
            <a:r>
              <a:rPr lang="en-US" sz="1400" b="1" dirty="0" err="1" smtClean="0">
                <a:latin typeface="Symbol" pitchFamily="18" charset="2"/>
              </a:rPr>
              <a:t>p</a:t>
            </a:r>
            <a:r>
              <a:rPr lang="en-US" sz="1400" b="1" baseline="30000" dirty="0" err="1" smtClean="0"/>
              <a:t>+</a:t>
            </a:r>
            <a:r>
              <a:rPr lang="en-US" sz="1400" b="1" dirty="0" err="1" smtClean="0">
                <a:latin typeface="Symbol" pitchFamily="18" charset="2"/>
              </a:rPr>
              <a:t>p</a:t>
            </a:r>
            <a:r>
              <a:rPr lang="en-US" sz="1400" b="1" baseline="30000" dirty="0" err="1" smtClean="0"/>
              <a:t>-</a:t>
            </a:r>
            <a:r>
              <a:rPr lang="en-US" sz="1400" b="1" dirty="0" err="1" smtClean="0"/>
              <a:t>p</a:t>
            </a:r>
            <a:r>
              <a:rPr lang="en-US" sz="1400" b="1" dirty="0" smtClean="0"/>
              <a:t> channel:</a:t>
            </a:r>
          </a:p>
          <a:p>
            <a:pPr>
              <a:buClr>
                <a:schemeClr val="tx1"/>
              </a:buClr>
              <a:buNone/>
            </a:pPr>
            <a:r>
              <a:rPr lang="en-US" sz="1400" dirty="0" smtClean="0"/>
              <a:t>            </a:t>
            </a:r>
            <a:r>
              <a:rPr lang="en-US" sz="1400" b="1" dirty="0" smtClean="0"/>
              <a:t>Data driven JLAB-MSU meson-baryon model (JM)</a:t>
            </a:r>
          </a:p>
          <a:p>
            <a:pPr>
              <a:buClr>
                <a:schemeClr val="tx1"/>
              </a:buClr>
              <a:buNone/>
            </a:pPr>
            <a:r>
              <a:rPr lang="en-US" sz="1400" dirty="0" smtClean="0"/>
              <a:t>                 </a:t>
            </a:r>
            <a:r>
              <a:rPr lang="en-US" sz="1200" dirty="0" smtClean="0"/>
              <a:t>V.I. </a:t>
            </a:r>
            <a:r>
              <a:rPr lang="en-US" sz="1200" dirty="0" err="1" smtClean="0"/>
              <a:t>Mokeev</a:t>
            </a:r>
            <a:r>
              <a:rPr lang="en-US" sz="1200" dirty="0" smtClean="0"/>
              <a:t>, V.D. </a:t>
            </a:r>
            <a:r>
              <a:rPr lang="en-US" sz="1200" dirty="0" err="1" smtClean="0"/>
              <a:t>Burkert</a:t>
            </a:r>
            <a:r>
              <a:rPr lang="en-US" sz="1200" dirty="0" smtClean="0"/>
              <a:t> et al., Phys. Rev. C80, 045212 (2009).</a:t>
            </a:r>
          </a:p>
          <a:p>
            <a:pPr>
              <a:buClr>
                <a:schemeClr val="tx1"/>
              </a:buClr>
              <a:buNone/>
            </a:pPr>
            <a:r>
              <a:rPr lang="en-US" sz="1200" dirty="0" smtClean="0"/>
              <a:t>                    V.I. </a:t>
            </a:r>
            <a:r>
              <a:rPr lang="en-US" sz="1200" dirty="0" err="1" smtClean="0"/>
              <a:t>Mokeev</a:t>
            </a:r>
            <a:r>
              <a:rPr lang="en-US" sz="1200" dirty="0" smtClean="0"/>
              <a:t> et al., CLAS Coll., Phys. Rev. C86, 035203 (2012).</a:t>
            </a:r>
          </a:p>
          <a:p>
            <a:pPr>
              <a:buClr>
                <a:schemeClr val="tx1"/>
              </a:buClr>
              <a:buNone/>
            </a:pPr>
            <a:r>
              <a:rPr lang="en-US" sz="1200" dirty="0"/>
              <a:t> </a:t>
            </a:r>
            <a:r>
              <a:rPr lang="en-US" sz="1200" dirty="0" smtClean="0"/>
              <a:t>                   V.I. </a:t>
            </a:r>
            <a:r>
              <a:rPr lang="en-US" sz="1200" dirty="0" err="1" smtClean="0"/>
              <a:t>Mokeev</a:t>
            </a:r>
            <a:r>
              <a:rPr lang="en-US" sz="1200" dirty="0" smtClean="0"/>
              <a:t>, V.D. </a:t>
            </a:r>
            <a:r>
              <a:rPr lang="en-US" sz="1200" dirty="0" err="1" smtClean="0"/>
              <a:t>Burkert</a:t>
            </a:r>
            <a:r>
              <a:rPr lang="en-US" sz="1200" dirty="0" smtClean="0"/>
              <a:t> et al., Phys. Rev. C93, 054016 (2016).</a:t>
            </a:r>
          </a:p>
          <a:p>
            <a:pPr>
              <a:buClr>
                <a:schemeClr val="tx1"/>
              </a:buClr>
              <a:buNone/>
            </a:pPr>
            <a:r>
              <a:rPr lang="en-US" sz="1400" b="1" dirty="0"/>
              <a:t> </a:t>
            </a:r>
            <a:r>
              <a:rPr lang="en-US" sz="1400" b="1" dirty="0" smtClean="0"/>
              <a:t>           B</a:t>
            </a:r>
            <a:r>
              <a:rPr lang="en-US" sz="1400" b="1" baseline="-25000" dirty="0" smtClean="0"/>
              <a:t>5</a:t>
            </a:r>
            <a:r>
              <a:rPr lang="en-US" sz="1400" b="1" dirty="0" smtClean="0"/>
              <a:t> </a:t>
            </a:r>
            <a:r>
              <a:rPr lang="en-US" sz="1400" b="1" dirty="0" err="1" smtClean="0"/>
              <a:t>Veneziano</a:t>
            </a:r>
            <a:r>
              <a:rPr lang="en-US" sz="1400" b="1" dirty="0" smtClean="0"/>
              <a:t> model for 3-body background: under development by JPAC  </a:t>
            </a:r>
          </a:p>
          <a:p>
            <a:pPr>
              <a:buClr>
                <a:schemeClr val="tx1"/>
              </a:buClr>
              <a:buNone/>
            </a:pPr>
            <a:r>
              <a:rPr lang="en-US" sz="1400" dirty="0" smtClean="0"/>
              <a:t>      </a:t>
            </a:r>
            <a:r>
              <a:rPr lang="en-US" sz="1400" b="1" dirty="0" smtClean="0">
                <a:solidFill>
                  <a:srgbClr val="FF0000"/>
                </a:solidFill>
              </a:rPr>
              <a:t>Global coupled-channel analyses of the CLAS/world data of </a:t>
            </a:r>
            <a:r>
              <a:rPr lang="en-US" sz="1400" b="1" dirty="0" err="1" smtClean="0">
                <a:solidFill>
                  <a:srgbClr val="FF0000"/>
                </a:solidFill>
                <a:latin typeface="Symbol" pitchFamily="18" charset="2"/>
              </a:rPr>
              <a:t>g</a:t>
            </a:r>
            <a:r>
              <a:rPr lang="en-US" sz="1400" b="1" baseline="-25000" dirty="0" err="1" smtClean="0">
                <a:solidFill>
                  <a:srgbClr val="FF0000"/>
                </a:solidFill>
              </a:rPr>
              <a:t>r,v</a:t>
            </a:r>
            <a:r>
              <a:rPr lang="en-US" sz="1400" b="1" dirty="0" err="1" smtClean="0">
                <a:solidFill>
                  <a:srgbClr val="FF0000"/>
                </a:solidFill>
              </a:rPr>
              <a:t>N</a:t>
            </a:r>
            <a:r>
              <a:rPr lang="en-US" sz="1400" b="1" dirty="0" smtClean="0">
                <a:solidFill>
                  <a:srgbClr val="FF0000"/>
                </a:solidFill>
              </a:rPr>
              <a:t> ,</a:t>
            </a:r>
            <a:r>
              <a:rPr lang="en-US" sz="1400" b="1" dirty="0">
                <a:solidFill>
                  <a:srgbClr val="FF0000"/>
                </a:solidFill>
                <a:latin typeface="Symbol" pitchFamily="18" charset="2"/>
              </a:rPr>
              <a:t> </a:t>
            </a:r>
            <a:r>
              <a:rPr lang="en-US" sz="1400" b="1" dirty="0" err="1">
                <a:solidFill>
                  <a:srgbClr val="FF0000"/>
                </a:solidFill>
                <a:latin typeface="Symbol" pitchFamily="18" charset="2"/>
              </a:rPr>
              <a:t>p</a:t>
            </a:r>
            <a:r>
              <a:rPr lang="en-US" sz="1400" b="1" dirty="0" err="1">
                <a:solidFill>
                  <a:srgbClr val="FF0000"/>
                </a:solidFill>
              </a:rPr>
              <a:t>N</a:t>
            </a:r>
            <a:r>
              <a:rPr lang="en-US" sz="1400" b="1" dirty="0">
                <a:solidFill>
                  <a:srgbClr val="FF0000"/>
                </a:solidFill>
              </a:rPr>
              <a:t>, </a:t>
            </a:r>
            <a:r>
              <a:rPr lang="en-US" sz="1400" b="1" dirty="0" err="1" smtClean="0">
                <a:solidFill>
                  <a:srgbClr val="FF0000"/>
                </a:solidFill>
                <a:latin typeface="Symbol" pitchFamily="18" charset="2"/>
              </a:rPr>
              <a:t>h</a:t>
            </a:r>
            <a:r>
              <a:rPr lang="en-US" sz="1400" b="1" dirty="0" err="1" smtClean="0">
                <a:solidFill>
                  <a:srgbClr val="FF0000"/>
                </a:solidFill>
              </a:rPr>
              <a:t>N</a:t>
            </a:r>
            <a:r>
              <a:rPr lang="en-US" sz="1400" b="1" dirty="0" smtClean="0">
                <a:solidFill>
                  <a:srgbClr val="FF0000"/>
                </a:solidFill>
              </a:rPr>
              <a:t>, </a:t>
            </a:r>
            <a:r>
              <a:rPr lang="en-US" sz="1400" b="1" dirty="0" err="1" smtClean="0">
                <a:solidFill>
                  <a:srgbClr val="FF0000"/>
                </a:solidFill>
                <a:latin typeface="Symbol" pitchFamily="18" charset="2"/>
              </a:rPr>
              <a:t>pp</a:t>
            </a:r>
            <a:r>
              <a:rPr lang="en-US" sz="1400" b="1" dirty="0" err="1" smtClean="0">
                <a:solidFill>
                  <a:srgbClr val="FF0000"/>
                </a:solidFill>
              </a:rPr>
              <a:t>N</a:t>
            </a:r>
            <a:r>
              <a:rPr lang="en-US" sz="1400" b="1" dirty="0" smtClean="0">
                <a:solidFill>
                  <a:srgbClr val="FF0000"/>
                </a:solidFill>
              </a:rPr>
              <a:t>, K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L</a:t>
            </a:r>
            <a:r>
              <a:rPr lang="en-US" sz="1400" b="1" dirty="0" smtClean="0">
                <a:solidFill>
                  <a:srgbClr val="FF0000"/>
                </a:solidFill>
              </a:rPr>
              <a:t>, K</a:t>
            </a:r>
            <a:r>
              <a:rPr lang="en-US" sz="1400" b="1" dirty="0" smtClean="0">
                <a:solidFill>
                  <a:srgbClr val="FF0000"/>
                </a:solidFill>
                <a:latin typeface="Symbol" pitchFamily="18" charset="2"/>
              </a:rPr>
              <a:t>S</a:t>
            </a:r>
            <a:r>
              <a:rPr lang="en-US" sz="1400" b="1" dirty="0" smtClean="0">
                <a:solidFill>
                  <a:srgbClr val="FF0000"/>
                </a:solidFill>
              </a:rPr>
              <a:t> exclusive channels:</a:t>
            </a:r>
          </a:p>
          <a:p>
            <a:pPr>
              <a:buClr>
                <a:srgbClr val="FF0000"/>
              </a:buClr>
              <a:buNone/>
            </a:pPr>
            <a:r>
              <a:rPr lang="en-US" sz="1400" dirty="0" smtClean="0">
                <a:solidFill>
                  <a:srgbClr val="FF0000"/>
                </a:solidFill>
              </a:rPr>
              <a:t>       </a:t>
            </a:r>
            <a:r>
              <a:rPr lang="en-US" sz="1400" dirty="0" smtClean="0"/>
              <a:t>T.-S. H. Lee , AIP Conf. Proc. 1560, 413  (2013).</a:t>
            </a:r>
          </a:p>
          <a:p>
            <a:pPr>
              <a:buClr>
                <a:srgbClr val="FF0000"/>
              </a:buClr>
              <a:buNone/>
            </a:pPr>
            <a:r>
              <a:rPr lang="en-US" sz="1400" dirty="0"/>
              <a:t> </a:t>
            </a:r>
            <a:r>
              <a:rPr lang="en-US" sz="1400" dirty="0" smtClean="0"/>
              <a:t>      H. </a:t>
            </a:r>
            <a:r>
              <a:rPr lang="en-US" sz="1400" dirty="0" err="1" smtClean="0"/>
              <a:t>Kamano</a:t>
            </a:r>
            <a:r>
              <a:rPr lang="en-US" sz="1400" dirty="0" smtClean="0"/>
              <a:t> et al., Phys. Rev. C88, 035209 (2013).</a:t>
            </a:r>
            <a:endParaRPr lang="en-US" sz="1400" dirty="0" smtClean="0">
              <a:solidFill>
                <a:schemeClr val="accent2"/>
              </a:solidFill>
            </a:endParaRPr>
          </a:p>
          <a:p>
            <a:pPr>
              <a:buClr>
                <a:srgbClr val="FF0000"/>
              </a:buClr>
              <a:buNone/>
            </a:pPr>
            <a:r>
              <a:rPr lang="en-US" sz="1800" dirty="0" smtClean="0">
                <a:solidFill>
                  <a:srgbClr val="FF0000"/>
                </a:solidFill>
              </a:rPr>
              <a:t>       </a:t>
            </a:r>
          </a:p>
          <a:p>
            <a:pPr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</a:t>
            </a:r>
          </a:p>
          <a:p>
            <a:pPr>
              <a:buClr>
                <a:schemeClr val="tx1"/>
              </a:buClr>
              <a:buNone/>
            </a:pPr>
            <a:r>
              <a:rPr lang="en-US" sz="2000" dirty="0" smtClean="0">
                <a:solidFill>
                  <a:srgbClr val="FF0000"/>
                </a:solidFill>
              </a:rPr>
              <a:t>      </a:t>
            </a:r>
          </a:p>
          <a:p>
            <a:pPr>
              <a:buClr>
                <a:schemeClr val="tx1"/>
              </a:buClr>
              <a:buNone/>
            </a:pPr>
            <a:r>
              <a:rPr lang="en-US" sz="1800" dirty="0" smtClean="0"/>
              <a:t>                    </a:t>
            </a:r>
          </a:p>
          <a:p>
            <a:pPr>
              <a:buClr>
                <a:schemeClr val="tx1"/>
              </a:buClr>
              <a:buNone/>
            </a:pPr>
            <a:r>
              <a:rPr lang="en-US" sz="1800" dirty="0" smtClean="0"/>
              <a:t>                </a:t>
            </a:r>
            <a:endParaRPr lang="en-US" sz="1800" dirty="0"/>
          </a:p>
        </p:txBody>
      </p:sp>
      <p:sp>
        <p:nvSpPr>
          <p:cNvPr id="4" name="Line 15"/>
          <p:cNvSpPr>
            <a:spLocks noChangeShapeType="1"/>
          </p:cNvSpPr>
          <p:nvPr/>
        </p:nvSpPr>
        <p:spPr bwMode="auto">
          <a:xfrm flipV="1">
            <a:off x="3452" y="584783"/>
            <a:ext cx="9144000" cy="1587"/>
          </a:xfrm>
          <a:prstGeom prst="line">
            <a:avLst/>
          </a:prstGeom>
          <a:noFill/>
          <a:ln w="38100">
            <a:solidFill>
              <a:srgbClr val="0000FF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3895145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55572" y="-89752"/>
            <a:ext cx="9144000" cy="1143000"/>
          </a:xfrm>
        </p:spPr>
        <p:txBody>
          <a:bodyPr/>
          <a:lstStyle/>
          <a:p>
            <a:r>
              <a:rPr lang="en-US" sz="2000" dirty="0" smtClean="0">
                <a:latin typeface="+mn-lt"/>
              </a:rPr>
              <a:t>Summary of the Results on </a:t>
            </a:r>
            <a:r>
              <a:rPr lang="en-US" sz="2000" dirty="0" err="1" smtClean="0">
                <a:latin typeface="Symbol" panose="05050102010706020507" pitchFamily="18" charset="2"/>
              </a:rPr>
              <a:t>g</a:t>
            </a:r>
            <a:r>
              <a:rPr lang="en-US" sz="2000" baseline="-25000" dirty="0" err="1" smtClean="0">
                <a:latin typeface="+mn-lt"/>
              </a:rPr>
              <a:t>v</a:t>
            </a:r>
            <a:r>
              <a:rPr lang="en-US" sz="2000" dirty="0" err="1">
                <a:latin typeface="+mn-lt"/>
              </a:rPr>
              <a:t>p</a:t>
            </a:r>
            <a:r>
              <a:rPr lang="en-US" sz="2000" dirty="0" err="1" smtClean="0">
                <a:latin typeface="+mn-lt"/>
              </a:rPr>
              <a:t>N</a:t>
            </a:r>
            <a:r>
              <a:rPr lang="en-US" sz="2000" dirty="0" smtClean="0">
                <a:latin typeface="+mn-lt"/>
              </a:rPr>
              <a:t>* Electrocouplings from CLAS</a:t>
            </a:r>
            <a:br>
              <a:rPr lang="en-US" sz="2000" dirty="0" smtClean="0">
                <a:latin typeface="+mn-lt"/>
              </a:rPr>
            </a:br>
            <a:endParaRPr lang="en-US" sz="2000" dirty="0" smtClean="0">
              <a:latin typeface="+mn-lt"/>
            </a:endParaRPr>
          </a:p>
        </p:txBody>
      </p:sp>
      <p:sp>
        <p:nvSpPr>
          <p:cNvPr id="6" name="Line 7"/>
          <p:cNvSpPr>
            <a:spLocks noChangeShapeType="1"/>
          </p:cNvSpPr>
          <p:nvPr/>
        </p:nvSpPr>
        <p:spPr bwMode="auto">
          <a:xfrm>
            <a:off x="0" y="593011"/>
            <a:ext cx="9144000" cy="0"/>
          </a:xfrm>
          <a:prstGeom prst="line">
            <a:avLst/>
          </a:prstGeom>
          <a:noFill/>
          <a:ln w="28575">
            <a:solidFill>
              <a:schemeClr val="accent2"/>
            </a:solidFill>
            <a:miter lim="800000"/>
            <a:headEnd/>
            <a:tailEnd/>
          </a:ln>
        </p:spPr>
        <p:txBody>
          <a:bodyPr wrap="none"/>
          <a:lstStyle/>
          <a:p>
            <a:endParaRPr lang="en-US"/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03018"/>
              </p:ext>
            </p:extLst>
          </p:nvPr>
        </p:nvGraphicFramePr>
        <p:xfrm>
          <a:off x="613317" y="826825"/>
          <a:ext cx="7426713" cy="386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475571"/>
                <a:gridCol w="2475571"/>
                <a:gridCol w="2475571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Exclusive meson</a:t>
                      </a:r>
                    </a:p>
                    <a:p>
                      <a:pPr algn="ctr"/>
                      <a:r>
                        <a:rPr lang="en-US" sz="1600" b="1" dirty="0" err="1" smtClean="0"/>
                        <a:t>electroproduction</a:t>
                      </a:r>
                      <a:endParaRPr lang="en-US" sz="1600" b="1" dirty="0" smtClean="0"/>
                    </a:p>
                    <a:p>
                      <a:pPr algn="ctr"/>
                      <a:r>
                        <a:rPr lang="en-US" sz="1600" b="1" dirty="0" smtClean="0"/>
                        <a:t>channels</a:t>
                      </a:r>
                      <a:endParaRPr lang="en-US" sz="16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/>
                        <a:t>Excited proton</a:t>
                      </a:r>
                    </a:p>
                    <a:p>
                      <a:pPr algn="ctr"/>
                      <a:r>
                        <a:rPr lang="en-US" b="1" dirty="0" smtClean="0"/>
                        <a:t>states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600" b="1" dirty="0" smtClean="0"/>
                        <a:t>Q</a:t>
                      </a:r>
                      <a:r>
                        <a:rPr lang="en-US" sz="1600" b="1" baseline="30000" dirty="0" smtClean="0"/>
                        <a:t>2</a:t>
                      </a:r>
                      <a:r>
                        <a:rPr lang="en-US" sz="1600" b="1" dirty="0" smtClean="0"/>
                        <a:t>-ranges</a:t>
                      </a:r>
                      <a:r>
                        <a:rPr lang="en-US" sz="1600" b="1" baseline="0" dirty="0" smtClean="0"/>
                        <a:t> for extracted </a:t>
                      </a:r>
                      <a:r>
                        <a:rPr lang="en-US" sz="1600" b="1" baseline="0" dirty="0" err="1" smtClean="0">
                          <a:latin typeface="Symbol" panose="05050102010706020507" pitchFamily="18" charset="2"/>
                        </a:rPr>
                        <a:t>g</a:t>
                      </a:r>
                      <a:r>
                        <a:rPr lang="en-US" sz="1600" b="1" baseline="-25000" dirty="0" err="1" smtClean="0"/>
                        <a:t>v</a:t>
                      </a:r>
                      <a:r>
                        <a:rPr lang="en-US" sz="1600" b="1" baseline="0" dirty="0" err="1" smtClean="0"/>
                        <a:t>NN</a:t>
                      </a:r>
                      <a:r>
                        <a:rPr lang="en-US" sz="1600" b="1" baseline="0" dirty="0" smtClean="0"/>
                        <a:t>* electrocouplings, GeV</a:t>
                      </a:r>
                      <a:r>
                        <a:rPr lang="en-US" sz="1600" b="1" baseline="30000" dirty="0" smtClean="0"/>
                        <a:t>2</a:t>
                      </a:r>
                      <a:endParaRPr lang="en-US" sz="1600" b="1" baseline="30000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 smtClean="0"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US" b="1" baseline="30000" dirty="0" smtClean="0"/>
                        <a:t>0</a:t>
                      </a:r>
                      <a:r>
                        <a:rPr lang="en-US" b="1" dirty="0" smtClean="0"/>
                        <a:t>p,  </a:t>
                      </a:r>
                      <a:r>
                        <a:rPr lang="en-US" b="1" dirty="0" err="1" smtClean="0"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US" b="1" baseline="30000" dirty="0" err="1" smtClean="0"/>
                        <a:t>+</a:t>
                      </a:r>
                      <a:r>
                        <a:rPr lang="en-US" b="1" dirty="0" err="1" smtClean="0"/>
                        <a:t>n</a:t>
                      </a:r>
                      <a:endParaRPr lang="en-US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="1" dirty="0" smtClean="0"/>
                        <a:t>(1232)3/2</a:t>
                      </a:r>
                      <a:r>
                        <a:rPr lang="en-US" sz="1400" b="1" baseline="30000" dirty="0" smtClean="0"/>
                        <a:t>+</a:t>
                      </a:r>
                    </a:p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smtClean="0"/>
                        <a:t> N(1440)1/2</a:t>
                      </a:r>
                      <a:r>
                        <a:rPr lang="en-US" sz="1400" b="1" baseline="30000" dirty="0" smtClean="0"/>
                        <a:t>+</a:t>
                      </a:r>
                      <a:r>
                        <a:rPr lang="en-US" sz="1400" b="1" baseline="0" dirty="0" smtClean="0"/>
                        <a:t>,N(1520)3/2</a:t>
                      </a:r>
                      <a:r>
                        <a:rPr lang="en-US" sz="1400" b="1" baseline="30000" dirty="0" smtClean="0"/>
                        <a:t>-</a:t>
                      </a:r>
                      <a:r>
                        <a:rPr lang="en-US" sz="1400" b="1" baseline="0" dirty="0" smtClean="0"/>
                        <a:t>, N(1535)1/2</a:t>
                      </a:r>
                      <a:r>
                        <a:rPr lang="en-US" sz="1400" b="1" baseline="30000" dirty="0" smtClean="0"/>
                        <a:t>-</a:t>
                      </a:r>
                      <a:endParaRPr lang="en-US" sz="1400" b="1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0.16-6.0</a:t>
                      </a:r>
                    </a:p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smtClean="0"/>
                        <a:t> 0.30-4.16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latin typeface="Symbol" panose="05050102010706020507" pitchFamily="18" charset="2"/>
                        </a:rPr>
                        <a:t>  </a:t>
                      </a:r>
                      <a:r>
                        <a:rPr lang="en-US" b="1" dirty="0" smtClean="0"/>
                        <a:t>  </a:t>
                      </a:r>
                      <a:r>
                        <a:rPr lang="en-US" b="1" dirty="0" err="1" smtClean="0"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US" b="1" baseline="30000" dirty="0" err="1" smtClean="0"/>
                        <a:t>+</a:t>
                      </a:r>
                      <a:r>
                        <a:rPr lang="en-US" b="1" baseline="0" dirty="0" err="1" smtClean="0">
                          <a:latin typeface="+mn-lt"/>
                        </a:rPr>
                        <a:t>n</a:t>
                      </a:r>
                      <a:endParaRPr lang="en-US" b="1" dirty="0" smtClean="0">
                        <a:latin typeface="+mn-lt"/>
                      </a:endParaRP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b="1" dirty="0" smtClean="0"/>
                        <a:t> </a:t>
                      </a:r>
                      <a:r>
                        <a:rPr lang="en-US" sz="1400" b="1" dirty="0" smtClean="0"/>
                        <a:t>N(1675)5/2</a:t>
                      </a:r>
                      <a:r>
                        <a:rPr lang="en-US" sz="1400" b="1" baseline="30000" dirty="0" smtClean="0"/>
                        <a:t>-</a:t>
                      </a:r>
                      <a:r>
                        <a:rPr lang="en-US" sz="1400" b="1" dirty="0" smtClean="0"/>
                        <a:t>,</a:t>
                      </a:r>
                      <a:r>
                        <a:rPr lang="en-US" sz="1400" b="1" baseline="0" dirty="0" smtClean="0"/>
                        <a:t> N(1680)5/2</a:t>
                      </a:r>
                      <a:r>
                        <a:rPr lang="en-US" sz="1400" b="1" baseline="30000" dirty="0" smtClean="0"/>
                        <a:t>+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N(1710)1/2</a:t>
                      </a:r>
                      <a:r>
                        <a:rPr lang="en-US" sz="1400" b="1" baseline="30000" dirty="0" smtClean="0"/>
                        <a:t>+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1.6-4.5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Symbol" panose="05050102010706020507" pitchFamily="18" charset="2"/>
                        </a:rPr>
                        <a:t>  </a:t>
                      </a:r>
                      <a:r>
                        <a:rPr lang="en-US" sz="1400" b="1" dirty="0" err="1" smtClean="0">
                          <a:latin typeface="Symbol" panose="05050102010706020507" pitchFamily="18" charset="2"/>
                        </a:rPr>
                        <a:t>h</a:t>
                      </a:r>
                      <a:r>
                        <a:rPr lang="en-US" sz="1400" b="1" dirty="0" err="1" smtClean="0"/>
                        <a:t>p</a:t>
                      </a:r>
                      <a:endParaRPr lang="en-US" sz="14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baseline="0" dirty="0" smtClean="0"/>
                        <a:t>N(1535)1/2</a:t>
                      </a:r>
                      <a:r>
                        <a:rPr lang="en-US" sz="1400" b="1" baseline="30000" dirty="0" smtClean="0"/>
                        <a:t>-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0.2-2.9</a:t>
                      </a:r>
                      <a:endParaRPr lang="en-US" sz="14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b="1" baseline="0" dirty="0" smtClean="0">
                          <a:latin typeface="Symbol" panose="05050102010706020507" pitchFamily="18" charset="2"/>
                        </a:rPr>
                        <a:t>  </a:t>
                      </a:r>
                      <a:r>
                        <a:rPr lang="en-US" b="1" dirty="0" smtClean="0"/>
                        <a:t>  </a:t>
                      </a:r>
                      <a:r>
                        <a:rPr lang="en-US" b="1" dirty="0" err="1" smtClean="0"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US" b="1" baseline="30000" dirty="0" err="1" smtClean="0"/>
                        <a:t>+</a:t>
                      </a:r>
                      <a:r>
                        <a:rPr lang="en-US" b="1" baseline="0" dirty="0" err="1" smtClean="0">
                          <a:latin typeface="Symbol" panose="05050102010706020507" pitchFamily="18" charset="2"/>
                        </a:rPr>
                        <a:t>p</a:t>
                      </a:r>
                      <a:r>
                        <a:rPr lang="en-US" b="1" baseline="30000" dirty="0" err="1" smtClean="0"/>
                        <a:t>-</a:t>
                      </a:r>
                      <a:r>
                        <a:rPr lang="en-US" b="1" baseline="0" dirty="0" err="1" smtClean="0"/>
                        <a:t>p</a:t>
                      </a:r>
                      <a:endParaRPr lang="en-US" b="1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N(1440)1/2</a:t>
                      </a:r>
                      <a:r>
                        <a:rPr lang="en-US" sz="1400" b="1" baseline="30000" dirty="0" smtClean="0"/>
                        <a:t>+</a:t>
                      </a:r>
                      <a:r>
                        <a:rPr lang="en-US" sz="1400" b="1" baseline="0" dirty="0" smtClean="0"/>
                        <a:t>, N(1520)3/2</a:t>
                      </a:r>
                      <a:r>
                        <a:rPr lang="en-US" sz="1400" b="1" baseline="30000" dirty="0" smtClean="0"/>
                        <a:t>-</a:t>
                      </a:r>
                    </a:p>
                    <a:p>
                      <a:pPr algn="ctr"/>
                      <a:endParaRPr lang="en-US" sz="1400" b="1" baseline="30000" dirty="0" smtClean="0"/>
                    </a:p>
                    <a:p>
                      <a:pPr algn="ctr"/>
                      <a:r>
                        <a:rPr lang="en-US" sz="1400" b="1" baseline="0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="1" baseline="0" dirty="0" smtClean="0"/>
                        <a:t>(1620)1/2</a:t>
                      </a:r>
                      <a:r>
                        <a:rPr lang="en-US" sz="1400" b="1" baseline="30000" dirty="0" smtClean="0"/>
                        <a:t>-</a:t>
                      </a:r>
                      <a:r>
                        <a:rPr lang="en-US" sz="1400" b="1" baseline="0" dirty="0" smtClean="0"/>
                        <a:t>,  N(1650)1/2</a:t>
                      </a:r>
                      <a:r>
                        <a:rPr lang="en-US" sz="1400" b="1" baseline="30000" dirty="0" smtClean="0"/>
                        <a:t>-</a:t>
                      </a:r>
                      <a:r>
                        <a:rPr lang="en-US" sz="1400" b="1" baseline="0" dirty="0" smtClean="0"/>
                        <a:t>,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N(1680)5/2</a:t>
                      </a:r>
                      <a:r>
                        <a:rPr lang="en-US" sz="1400" b="1" baseline="30000" dirty="0" smtClean="0"/>
                        <a:t>+</a:t>
                      </a:r>
                      <a:r>
                        <a:rPr lang="en-US" sz="1400" b="1" baseline="0" dirty="0" smtClean="0"/>
                        <a:t>, </a:t>
                      </a:r>
                      <a:r>
                        <a:rPr lang="en-US" sz="1400" b="1" baseline="0" dirty="0" smtClean="0">
                          <a:latin typeface="Symbol" panose="05050102010706020507" pitchFamily="18" charset="2"/>
                        </a:rPr>
                        <a:t>D</a:t>
                      </a:r>
                      <a:r>
                        <a:rPr lang="en-US" sz="1400" b="1" baseline="0" dirty="0" smtClean="0"/>
                        <a:t>(1700)3/2</a:t>
                      </a:r>
                      <a:r>
                        <a:rPr lang="en-US" sz="1400" b="1" baseline="30000" dirty="0" smtClean="0"/>
                        <a:t>-</a:t>
                      </a:r>
                      <a:r>
                        <a:rPr lang="en-US" sz="1400" b="1" baseline="0" dirty="0" smtClean="0"/>
                        <a:t>,</a:t>
                      </a:r>
                    </a:p>
                    <a:p>
                      <a:pPr algn="ctr"/>
                      <a:r>
                        <a:rPr lang="en-US" sz="1400" b="1" baseline="0" dirty="0" smtClean="0"/>
                        <a:t> N(1720)3/2</a:t>
                      </a:r>
                      <a:r>
                        <a:rPr lang="en-US" sz="1400" b="1" baseline="30000" dirty="0" smtClean="0"/>
                        <a:t>+</a:t>
                      </a:r>
                      <a:r>
                        <a:rPr lang="en-US" sz="1400" b="1" baseline="0" dirty="0" smtClean="0"/>
                        <a:t>, N’(1720)3/2</a:t>
                      </a:r>
                      <a:r>
                        <a:rPr lang="en-US" sz="1400" b="1" baseline="30000" dirty="0" smtClean="0"/>
                        <a:t>+</a:t>
                      </a:r>
                      <a:endParaRPr lang="en-US" sz="1400" baseline="30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/>
                        <a:t>0.25-1.50</a:t>
                      </a:r>
                    </a:p>
                    <a:p>
                      <a:pPr algn="ctr"/>
                      <a:endParaRPr lang="en-US" sz="1400" b="1" dirty="0" smtClean="0"/>
                    </a:p>
                    <a:p>
                      <a:pPr algn="ctr"/>
                      <a:r>
                        <a:rPr lang="en-US" sz="1400" b="1" dirty="0" smtClean="0"/>
                        <a:t>0.5-1.5</a:t>
                      </a:r>
                      <a:endParaRPr lang="en-US" sz="1400" b="1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613317" y="4806370"/>
            <a:ext cx="6336290" cy="58477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>
                <a:solidFill>
                  <a:schemeClr val="accent6"/>
                </a:solidFill>
              </a:rPr>
              <a:t>The values of resonance electrocouplings can be found in:</a:t>
            </a:r>
          </a:p>
          <a:p>
            <a:r>
              <a:rPr lang="en-US" sz="1600" b="1" dirty="0">
                <a:solidFill>
                  <a:schemeClr val="accent6"/>
                </a:solidFill>
              </a:rPr>
              <a:t>https://userweb.jlab.org/~mokeev/resonance_electrocouplings</a:t>
            </a:r>
            <a:r>
              <a:rPr lang="en-US" sz="1600" dirty="0">
                <a:solidFill>
                  <a:schemeClr val="accent6"/>
                </a:solidFill>
              </a:rPr>
              <a:t>/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55572" y="5433042"/>
            <a:ext cx="8376887" cy="8463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1600" b="1" u="sng" dirty="0" smtClean="0"/>
              <a:t>The prospect:</a:t>
            </a:r>
          </a:p>
          <a:p>
            <a:pPr marL="166688" indent="-166688">
              <a:buFont typeface="Arial" panose="020B0604020202020204" pitchFamily="34" charset="0"/>
              <a:buChar char="•"/>
            </a:pPr>
            <a:r>
              <a:rPr lang="en-US" sz="1400" b="1" dirty="0" err="1" smtClean="0">
                <a:latin typeface="Symbol" panose="05050102010706020507" pitchFamily="18" charset="2"/>
              </a:rPr>
              <a:t>g</a:t>
            </a:r>
            <a:r>
              <a:rPr lang="en-US" sz="1400" b="1" baseline="-25000" dirty="0" err="1" smtClean="0"/>
              <a:t>v</a:t>
            </a:r>
            <a:r>
              <a:rPr lang="en-US" sz="1400" b="1" dirty="0" err="1" smtClean="0"/>
              <a:t>pN</a:t>
            </a:r>
            <a:r>
              <a:rPr lang="en-US" sz="1400" b="1" dirty="0" smtClean="0"/>
              <a:t>* electrocoupling of all prominent nucleon resonances in mass range M</a:t>
            </a:r>
            <a:r>
              <a:rPr lang="en-US" sz="1400" b="1" baseline="-25000" dirty="0" smtClean="0"/>
              <a:t>N*</a:t>
            </a:r>
            <a:r>
              <a:rPr lang="en-US" sz="1400" b="1" dirty="0" smtClean="0"/>
              <a:t>&lt;2.0 GeV will be</a:t>
            </a:r>
          </a:p>
          <a:p>
            <a:pPr marL="288925" indent="-122238"/>
            <a:r>
              <a:rPr lang="en-US" sz="1400" b="1" dirty="0"/>
              <a:t>d</a:t>
            </a:r>
            <a:r>
              <a:rPr lang="en-US" sz="1400" b="1" dirty="0" smtClean="0"/>
              <a:t>etermined from independent analyses of N</a:t>
            </a:r>
            <a:r>
              <a:rPr lang="en-US" sz="1400" b="1" dirty="0" smtClean="0">
                <a:latin typeface="Symbol" panose="05050102010706020507" pitchFamily="18" charset="2"/>
              </a:rPr>
              <a:t>p</a:t>
            </a:r>
            <a:r>
              <a:rPr lang="en-US" sz="1400" b="1" dirty="0" smtClean="0"/>
              <a:t>, </a:t>
            </a:r>
            <a:r>
              <a:rPr lang="en-US" sz="1400" b="1" dirty="0" err="1" smtClean="0"/>
              <a:t>N</a:t>
            </a:r>
            <a:r>
              <a:rPr lang="en-US" sz="1400" b="1" dirty="0" err="1" smtClean="0">
                <a:latin typeface="Symbol" panose="05050102010706020507" pitchFamily="18" charset="2"/>
              </a:rPr>
              <a:t>pp</a:t>
            </a:r>
            <a:r>
              <a:rPr lang="en-US" sz="1400" b="1" dirty="0" smtClean="0"/>
              <a:t>, and KY channels measured with the CLAS.</a:t>
            </a:r>
          </a:p>
        </p:txBody>
      </p:sp>
    </p:spTree>
    <p:extLst>
      <p:ext uri="{BB962C8B-B14F-4D97-AF65-F5344CB8AC3E}">
        <p14:creationId xmlns:p14="http://schemas.microsoft.com/office/powerpoint/2010/main" val="76776407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" name="Content Placeholder 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40243"/>
            <a:ext cx="9166239" cy="6134985"/>
          </a:xfrm>
        </p:spPr>
      </p:pic>
      <p:pic>
        <p:nvPicPr>
          <p:cNvPr id="68608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63440" y="995884"/>
            <a:ext cx="4092694" cy="420624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</p:spPr>
      </p:pic>
      <p:sp>
        <p:nvSpPr>
          <p:cNvPr id="9" name="TextBox 8"/>
          <p:cNvSpPr txBox="1"/>
          <p:nvPr/>
        </p:nvSpPr>
        <p:spPr>
          <a:xfrm>
            <a:off x="4789403" y="5202124"/>
            <a:ext cx="315787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V. D. </a:t>
            </a:r>
            <a:r>
              <a:rPr lang="en-US" sz="1200" b="1" dirty="0" err="1" smtClean="0"/>
              <a:t>Burkert</a:t>
            </a:r>
            <a:r>
              <a:rPr lang="en-US" sz="1200" b="1" dirty="0" smtClean="0"/>
              <a:t>,  Baryons 2016</a:t>
            </a:r>
            <a:endParaRPr lang="en-US" sz="1200" b="1" dirty="0"/>
          </a:p>
        </p:txBody>
      </p:sp>
      <p:pic>
        <p:nvPicPr>
          <p:cNvPr id="68608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8405" y="5488078"/>
            <a:ext cx="2977116" cy="11865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293096" y="5794742"/>
            <a:ext cx="5868914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>
                <a:solidFill>
                  <a:srgbClr val="3333FF"/>
                </a:solidFill>
              </a:rPr>
              <a:t>DSE describe successfully the nucleon elastic and the transition</a:t>
            </a:r>
          </a:p>
          <a:p>
            <a:r>
              <a:rPr lang="en-US" sz="1400" b="1" dirty="0" smtClean="0">
                <a:solidFill>
                  <a:srgbClr val="3333FF"/>
                </a:solidFill>
              </a:rPr>
              <a:t>N</a:t>
            </a:r>
            <a:r>
              <a:rPr lang="en-US" sz="1400" b="1" dirty="0" smtClean="0">
                <a:solidFill>
                  <a:srgbClr val="3333FF"/>
                </a:solidFill>
                <a:latin typeface="Arial"/>
                <a:cs typeface="Arial"/>
              </a:rPr>
              <a:t>→</a:t>
            </a:r>
            <a:r>
              <a:rPr lang="en-US" sz="1400" b="1" dirty="0" smtClean="0">
                <a:solidFill>
                  <a:srgbClr val="3333FF"/>
                </a:solidFill>
                <a:latin typeface="Symbol" panose="05050102010706020507" pitchFamily="18" charset="2"/>
                <a:cs typeface="Arial"/>
              </a:rPr>
              <a:t>D</a:t>
            </a:r>
            <a:r>
              <a:rPr lang="en-US" sz="1400" b="1" dirty="0" smtClean="0">
                <a:solidFill>
                  <a:srgbClr val="3333FF"/>
                </a:solidFill>
                <a:latin typeface="Arial"/>
                <a:cs typeface="Arial"/>
              </a:rPr>
              <a:t>(1232)3/2</a:t>
            </a:r>
            <a:r>
              <a:rPr lang="en-US" sz="1400" b="1" baseline="30000" dirty="0" smtClean="0">
                <a:solidFill>
                  <a:srgbClr val="3333FF"/>
                </a:solidFill>
                <a:latin typeface="Arial"/>
                <a:cs typeface="Arial"/>
              </a:rPr>
              <a:t>+</a:t>
            </a:r>
            <a:r>
              <a:rPr lang="en-US" sz="1400" b="1" dirty="0" smtClean="0">
                <a:solidFill>
                  <a:srgbClr val="3333FF"/>
                </a:solidFill>
                <a:latin typeface="Arial"/>
                <a:cs typeface="Arial"/>
              </a:rPr>
              <a:t>, </a:t>
            </a:r>
            <a:r>
              <a:rPr lang="en-US" sz="1400" b="1" dirty="0">
                <a:solidFill>
                  <a:srgbClr val="3333FF"/>
                </a:solidFill>
              </a:rPr>
              <a:t>N</a:t>
            </a:r>
            <a:r>
              <a:rPr lang="en-US" sz="1400" b="1" dirty="0" smtClean="0">
                <a:solidFill>
                  <a:srgbClr val="3333FF"/>
                </a:solidFill>
                <a:latin typeface="Arial"/>
                <a:cs typeface="Arial"/>
              </a:rPr>
              <a:t>→N(1535)1/2</a:t>
            </a:r>
            <a:r>
              <a:rPr lang="en-US" sz="1400" b="1" baseline="30000" dirty="0" smtClean="0">
                <a:solidFill>
                  <a:srgbClr val="3333FF"/>
                </a:solidFill>
                <a:latin typeface="Arial"/>
                <a:cs typeface="Arial"/>
              </a:rPr>
              <a:t>-</a:t>
            </a:r>
            <a:r>
              <a:rPr lang="en-US" sz="1400" b="1" dirty="0" smtClean="0">
                <a:solidFill>
                  <a:srgbClr val="3333FF"/>
                </a:solidFill>
                <a:latin typeface="Arial"/>
                <a:cs typeface="Arial"/>
              </a:rPr>
              <a:t>  form factors </a:t>
            </a:r>
            <a:r>
              <a:rPr lang="en-US" sz="1400" b="1" u="sng" dirty="0" smtClean="0">
                <a:solidFill>
                  <a:srgbClr val="3333FF"/>
                </a:solidFill>
                <a:latin typeface="Arial"/>
                <a:cs typeface="Arial"/>
              </a:rPr>
              <a:t>with the same dressed</a:t>
            </a:r>
          </a:p>
          <a:p>
            <a:r>
              <a:rPr lang="en-US" sz="1400" b="1" u="sng" dirty="0">
                <a:solidFill>
                  <a:srgbClr val="3333FF"/>
                </a:solidFill>
                <a:latin typeface="Arial"/>
                <a:cs typeface="Arial"/>
              </a:rPr>
              <a:t>q</a:t>
            </a:r>
            <a:r>
              <a:rPr lang="en-US" sz="1400" b="1" u="sng" dirty="0" smtClean="0">
                <a:solidFill>
                  <a:srgbClr val="3333FF"/>
                </a:solidFill>
                <a:latin typeface="Arial"/>
                <a:cs typeface="Arial"/>
              </a:rPr>
              <a:t>uark  mass function</a:t>
            </a:r>
            <a:r>
              <a:rPr lang="en-US" sz="1400" b="1" u="sng" dirty="0">
                <a:solidFill>
                  <a:srgbClr val="3333FF"/>
                </a:solidFill>
              </a:rPr>
              <a:t> </a:t>
            </a:r>
            <a:r>
              <a:rPr lang="en-US" sz="1400" b="1" u="sng" dirty="0" smtClean="0">
                <a:solidFill>
                  <a:srgbClr val="3333FF"/>
                </a:solidFill>
              </a:rPr>
              <a:t>(</a:t>
            </a:r>
            <a:r>
              <a:rPr lang="en-US" sz="1400" b="1" u="sng" dirty="0" err="1" smtClean="0">
                <a:solidFill>
                  <a:srgbClr val="3333FF"/>
                </a:solidFill>
              </a:rPr>
              <a:t>J.Segovia</a:t>
            </a:r>
            <a:r>
              <a:rPr lang="en-US" sz="1400" b="1" u="sng" dirty="0" smtClean="0">
                <a:solidFill>
                  <a:srgbClr val="3333FF"/>
                </a:solidFill>
              </a:rPr>
              <a:t>, et al., PRL 115, 171801 (2015</a:t>
            </a:r>
            <a:r>
              <a:rPr lang="en-US" sz="1400" b="1" u="sng" dirty="0" smtClean="0">
                <a:solidFill>
                  <a:srgbClr val="3333FF"/>
                </a:solidFill>
              </a:rPr>
              <a:t>)).</a:t>
            </a:r>
            <a:endParaRPr lang="en-US" sz="1400" b="1" u="sng" dirty="0">
              <a:solidFill>
                <a:srgbClr val="3333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452490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7_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3.xml><?xml version="1.0" encoding="utf-8"?>
<a:theme xmlns:a="http://schemas.openxmlformats.org/drawingml/2006/main" name="1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10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1_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6.xml><?xml version="1.0" encoding="utf-8"?>
<a:theme xmlns:a="http://schemas.openxmlformats.org/drawingml/2006/main" name="12_Custom Design">
  <a:themeElements>
    <a:clrScheme name="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CLAS022604">
  <a:themeElements>
    <a:clrScheme name="CLAS022604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CLAS02260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CLAS022604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AS022604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AS022604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9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8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5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4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84888</TotalTime>
  <Words>2942</Words>
  <Application>Microsoft Office PowerPoint</Application>
  <PresentationFormat>On-screen Show (4:3)</PresentationFormat>
  <Paragraphs>465</Paragraphs>
  <Slides>23</Slides>
  <Notes>8</Notes>
  <HiddenSlides>0</HiddenSlides>
  <MMClips>0</MMClips>
  <ScaleCrop>false</ScaleCrop>
  <HeadingPairs>
    <vt:vector size="6" baseType="variant">
      <vt:variant>
        <vt:lpstr>Theme</vt:lpstr>
      </vt:variant>
      <vt:variant>
        <vt:i4>16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40" baseType="lpstr">
      <vt:lpstr>Custom Design</vt:lpstr>
      <vt:lpstr>CLAS022604</vt:lpstr>
      <vt:lpstr>9_Custom Design</vt:lpstr>
      <vt:lpstr>8_Custom Design</vt:lpstr>
      <vt:lpstr>7_Custom Design</vt:lpstr>
      <vt:lpstr>5_Custom Design</vt:lpstr>
      <vt:lpstr>6_Custom Design</vt:lpstr>
      <vt:lpstr>4_Custom Design</vt:lpstr>
      <vt:lpstr>1_Custom Design</vt:lpstr>
      <vt:lpstr>3_Custom Design</vt:lpstr>
      <vt:lpstr>2_Custom Design</vt:lpstr>
      <vt:lpstr>7_CLAS022604</vt:lpstr>
      <vt:lpstr>11_Custom Design</vt:lpstr>
      <vt:lpstr>10_Custom Design</vt:lpstr>
      <vt:lpstr>1_CLAS022604</vt:lpstr>
      <vt:lpstr>12_Custom Design</vt:lpstr>
      <vt:lpstr>Equation</vt:lpstr>
      <vt:lpstr>PowerPoint Presentation</vt:lpstr>
      <vt:lpstr>PowerPoint Presentation</vt:lpstr>
      <vt:lpstr>Major Directions in the Studies of N*-Spectrum and Structure with CLAS</vt:lpstr>
      <vt:lpstr>PowerPoint Presentation</vt:lpstr>
      <vt:lpstr>PowerPoint Presentation</vt:lpstr>
      <vt:lpstr>Summary of the CLAS Data on Exclusive Meson Electroproduction off Protons in N* Excitation Region</vt:lpstr>
      <vt:lpstr> Approaches for Extraction of gvNN* Electrocouplings from the CLAS Exclusive Meson  Electroproduction Data  </vt:lpstr>
      <vt:lpstr>Summary of the Results on gvpN* Electrocouplings from CLAS </vt:lpstr>
      <vt:lpstr>PowerPoint Presentation</vt:lpstr>
      <vt:lpstr>gvpN* Electrocouplings from Np, p+p-p, and hp Electroproduction</vt:lpstr>
      <vt:lpstr>Electrocouplings of the Excited States in the Third Resonance Region  from the CLAS p+p-p Electroproduction Data</vt:lpstr>
      <vt:lpstr>Further Evidence for the Existence of the New State  N’(1720)3/2+  from Combined p+p-p Analyses in both Photo- and Electroproduction</vt:lpstr>
      <vt:lpstr>PowerPoint Presentation</vt:lpstr>
      <vt:lpstr>K+L Structure Functions</vt:lpstr>
      <vt:lpstr>K+S0 Structure Functions</vt:lpstr>
      <vt:lpstr>Signals from  N* states in the CLAS KY electroproduction data</vt:lpstr>
      <vt:lpstr>PowerPoint Presentation</vt:lpstr>
      <vt:lpstr>PowerPoint Presentation</vt:lpstr>
      <vt:lpstr>PowerPoint Presentation</vt:lpstr>
      <vt:lpstr>Extension of the CLAS  p+p-p Electroproduction Data</vt:lpstr>
      <vt:lpstr>Resonance Transitions with the  CLAS12</vt:lpstr>
      <vt:lpstr>PowerPoint Presentation</vt:lpstr>
      <vt:lpstr>PowerPoint Presentation</vt:lpstr>
    </vt:vector>
  </TitlesOfParts>
  <Company>Jefferson Lab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Combined analysis of recent CLAS data on 2-p photo- and electro- production off proton</dc:title>
  <dc:creator>mokeev</dc:creator>
  <cp:lastModifiedBy>mokeev</cp:lastModifiedBy>
  <cp:revision>4838</cp:revision>
  <cp:lastPrinted>2002-03-03T18:50:05Z</cp:lastPrinted>
  <dcterms:created xsi:type="dcterms:W3CDTF">2016-05-14T21:35:12Z</dcterms:created>
  <dcterms:modified xsi:type="dcterms:W3CDTF">2016-05-17T20:02:59Z</dcterms:modified>
</cp:coreProperties>
</file>