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5"/>
  </p:notesMasterIdLst>
  <p:sldIdLst>
    <p:sldId id="317" r:id="rId2"/>
    <p:sldId id="321" r:id="rId3"/>
    <p:sldId id="324" r:id="rId4"/>
    <p:sldId id="310" r:id="rId5"/>
    <p:sldId id="315" r:id="rId6"/>
    <p:sldId id="311" r:id="rId7"/>
    <p:sldId id="309" r:id="rId8"/>
    <p:sldId id="307" r:id="rId9"/>
    <p:sldId id="316" r:id="rId10"/>
    <p:sldId id="322" r:id="rId11"/>
    <p:sldId id="323" r:id="rId12"/>
    <p:sldId id="325" r:id="rId13"/>
    <p:sldId id="326" r:id="rId1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16"/>
    <p:restoredTop sz="94754"/>
  </p:normalViewPr>
  <p:slideViewPr>
    <p:cSldViewPr snapToGrid="0" snapToObjects="1">
      <p:cViewPr>
        <p:scale>
          <a:sx n="135" d="100"/>
          <a:sy n="135" d="100"/>
        </p:scale>
        <p:origin x="1008" y="10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image" Target="../media/image10.emf"/><Relationship Id="rId9" Type="http://schemas.openxmlformats.org/officeDocument/2006/relationships/image" Target="../media/image11.emf"/><Relationship Id="rId10" Type="http://schemas.openxmlformats.org/officeDocument/2006/relationships/image" Target="../media/image12.emf"/><Relationship Id="rId11" Type="http://schemas.openxmlformats.org/officeDocument/2006/relationships/image" Target="../media/image13.emf"/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EA4DDE4A-03BF-6648-8EC9-4C0E77316C0A}" type="datetimeFigureOut">
              <a:rPr lang="en-US" altLang="x-none"/>
              <a:pPr/>
              <a:t>1/24/17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93373A25-9A7B-014E-9F7B-7EF5494CBD74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Spell</a:t>
            </a:r>
            <a:r>
              <a:rPr lang="en-US" baseline="0" dirty="0" smtClean="0"/>
              <a:t> out “SIDIS”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3ADA7-6965-E34D-B7DE-1832DA1B6C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77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Adhikari</a:t>
            </a:r>
            <a:r>
              <a:rPr lang="en-US" baseline="0" dirty="0" smtClean="0"/>
              <a:t> Next talk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3ADA7-6965-E34D-B7DE-1832DA1B6C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87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integrals, HT, Duality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73A25-9A7B-014E-9F7B-7EF5494CBD74}" type="slidenum">
              <a:rPr lang="en-US" altLang="x-none" smtClean="0"/>
              <a:pPr/>
              <a:t>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28947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>
                <a:ea typeface="ＭＳ Ｐゴシック" charset="-128"/>
              </a:rPr>
              <a:t>Explain why d is uniquely suited for this: d-quarks from n (least possible nuclear effects), s quarks from Kaon asymmetries (u and d normally dominate but cancel largely for D), Gluons from DGLAP -&gt; requires large leverarm in Q2, good control of HT and isoscalar target to minimize contribution from non-singlet evolution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73D9DEB-6386-FE40-BA22-C25DEAB29899}" type="slidenum">
              <a:rPr lang="en-US" altLang="x-none" sz="1200">
                <a:latin typeface="Calibri" charset="0"/>
              </a:rPr>
              <a:pPr eaLnBrk="1" hangingPunct="1"/>
              <a:t>6</a:t>
            </a:fld>
            <a:endParaRPr lang="en-US" altLang="x-none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73A25-9A7B-014E-9F7B-7EF5494CBD74}" type="slidenum">
              <a:rPr lang="en-US" altLang="x-none" smtClean="0"/>
              <a:pPr/>
              <a:t>13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755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01126" y="3634978"/>
            <a:ext cx="142875" cy="15085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001126" y="0"/>
            <a:ext cx="142875" cy="3634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1450"/>
            <a:ext cx="7772400" cy="3428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6600" spc="-6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00450"/>
            <a:ext cx="6858000" cy="685800"/>
          </a:xfrm>
        </p:spPr>
        <p:txBody>
          <a:bodyPr/>
          <a:lstStyle>
            <a:lvl1pPr marL="0" indent="0" algn="l">
              <a:buNone/>
              <a:defRPr b="0" cap="all" spc="9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036938-18BF-8B4C-A492-A27072C190D8}" type="datetimeFigureOut">
              <a:rPr lang="en-US" altLang="x-none"/>
              <a:pPr/>
              <a:t>1/24/17</a:t>
            </a:fld>
            <a:endParaRPr lang="en-US" altLang="x-non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725B3-8EA0-4A42-ADD4-1FD2A2DCAB7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8D6A22-B93F-5243-A795-7816A8455751}" type="datetimeFigureOut">
              <a:rPr lang="en-US" altLang="x-none"/>
              <a:pPr/>
              <a:t>1/24/17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C8091-E668-3741-99A4-E979A9CD9F9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D55166-CA10-7642-9D41-BF8E6BBDC01D}" type="datetimeFigureOut">
              <a:rPr lang="en-US" altLang="x-none"/>
              <a:pPr/>
              <a:t>1/24/17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71A56-AC88-3544-AA76-D2FE53A91E0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CC1356-BB2D-4F48-A212-BEC6BEA182C6}" type="datetimeFigureOut">
              <a:rPr lang="en-US" altLang="x-none"/>
              <a:pPr/>
              <a:t>1/24/17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D873D-6AA7-6446-91B5-7614E5C8BA5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5851"/>
            <a:ext cx="7772400" cy="3240881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600" b="0" cap="all" spc="-6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451"/>
            <a:ext cx="7772400" cy="800100"/>
          </a:xfrm>
        </p:spPr>
        <p:txBody>
          <a:bodyPr anchor="b"/>
          <a:lstStyle>
            <a:lvl1pPr marL="0" indent="0">
              <a:buNone/>
              <a:defRPr sz="1500" b="0" cap="all" spc="9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9D6EF1-1E7D-384D-B9E8-B0C25594BE9C}" type="datetimeFigureOut">
              <a:rPr lang="en-US" altLang="x-none"/>
              <a:pPr/>
              <a:t>1/24/17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DBE5F-68A2-8845-AE47-0C7EE31A322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181101"/>
            <a:ext cx="329184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181101"/>
            <a:ext cx="329184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ACEDDA-414B-A241-BFE2-614D9CB8BEC3}" type="datetimeFigureOut">
              <a:rPr lang="en-US" altLang="x-none"/>
              <a:pPr/>
              <a:t>1/24/17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31F14-9342-1346-B641-18D26BFB2AE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sz="1350" b="0" cap="all" spc="75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1694525"/>
            <a:ext cx="3291840" cy="288036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lang="en-US" sz="1350" b="0" kern="1200" cap="all" spc="75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1694525"/>
            <a:ext cx="3291840" cy="288036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FE5AD7-3CF4-ED4E-839F-DFE1AF9698EC}" type="datetimeFigureOut">
              <a:rPr lang="en-US" altLang="x-none"/>
              <a:pPr/>
              <a:t>1/24/17</a:t>
            </a:fld>
            <a:endParaRPr lang="en-US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7DC06-4EF3-6B47-AF29-DD6B3521580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36C94E-B241-2A4D-B0F1-6BAFCD2E4D3B}" type="datetimeFigureOut">
              <a:rPr lang="en-US" altLang="x-none"/>
              <a:pPr/>
              <a:t>1/24/17</a:t>
            </a:fld>
            <a:endParaRPr lang="en-US" alt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44EBB-C0DA-C346-8F66-C039BCB753F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CBC6EF-DA2C-4747-BF59-C63A7AEB087D}" type="datetimeFigureOut">
              <a:rPr lang="en-US" altLang="x-none"/>
              <a:pPr/>
              <a:t>1/24/17</a:t>
            </a:fld>
            <a:endParaRPr lang="en-US" altLang="x-non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B970F3-CF4F-C840-9539-28F0980E5D9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00150"/>
            <a:ext cx="5111750" cy="33604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200150"/>
            <a:ext cx="3008313" cy="336042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F57AC6-5144-AF42-A4AC-4B6DF3F317AE}" type="datetimeFigureOut">
              <a:rPr lang="en-US" altLang="x-none"/>
              <a:pPr/>
              <a:t>1/24/17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466BA-F981-A34F-8702-5C59865708B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01126" y="3634978"/>
            <a:ext cx="142875" cy="15085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01126" y="0"/>
            <a:ext cx="142875" cy="3634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363474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286250"/>
            <a:ext cx="8153400" cy="3429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714750"/>
            <a:ext cx="8153400" cy="571500"/>
          </a:xfrm>
        </p:spPr>
        <p:txBody>
          <a:bodyPr anchor="t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53C8CF-498C-2944-AC41-8DA2363585C0}" type="datetimeFigureOut">
              <a:rPr lang="en-US" altLang="x-none"/>
              <a:pPr/>
              <a:t>1/24/17</a:t>
            </a:fld>
            <a:endParaRPr lang="en-US" altLang="x-none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75E0D85-B445-0D4E-B91A-67248E42FCA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57912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14451"/>
            <a:ext cx="7620000" cy="328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629150"/>
            <a:ext cx="3429000" cy="228600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 sz="750"/>
            </a:lvl1pPr>
          </a:lstStyle>
          <a:p>
            <a:fld id="{676AC30C-E3AE-624E-A9B7-E6CBA955216F}" type="datetimeFigureOut">
              <a:rPr lang="en-US" altLang="x-none"/>
              <a:pPr/>
              <a:t>1/24/17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869657"/>
            <a:ext cx="3429000" cy="21312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391724" y="4368602"/>
            <a:ext cx="98702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fld id="{5929C3DE-BF4B-2342-A7BF-01ECC6D78048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7" name="Rectangle 6"/>
          <p:cNvSpPr/>
          <p:nvPr/>
        </p:nvSpPr>
        <p:spPr>
          <a:xfrm>
            <a:off x="9001126" y="0"/>
            <a:ext cx="142875" cy="1028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6" y="1028700"/>
            <a:ext cx="142875" cy="411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9" r:id="rId9"/>
    <p:sldLayoutId id="2147483756" r:id="rId10"/>
    <p:sldLayoutId id="214748375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kern="1200" cap="all" spc="-45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ts val="450"/>
        </a:spcAft>
        <a:buFont typeface="Arial" charset="0"/>
        <a:defRPr sz="1500" b="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42900" indent="-13692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15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5pPr>
      <a:lvl6pPr marL="18859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6.em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.bin"/><Relationship Id="rId20" Type="http://schemas.openxmlformats.org/officeDocument/2006/relationships/image" Target="../media/image10.emf"/><Relationship Id="rId21" Type="http://schemas.openxmlformats.org/officeDocument/2006/relationships/oleObject" Target="../embeddings/oleObject9.bin"/><Relationship Id="rId22" Type="http://schemas.openxmlformats.org/officeDocument/2006/relationships/image" Target="../media/image11.emf"/><Relationship Id="rId23" Type="http://schemas.openxmlformats.org/officeDocument/2006/relationships/oleObject" Target="../embeddings/oleObject10.bin"/><Relationship Id="rId24" Type="http://schemas.openxmlformats.org/officeDocument/2006/relationships/image" Target="../media/image12.emf"/><Relationship Id="rId25" Type="http://schemas.openxmlformats.org/officeDocument/2006/relationships/oleObject" Target="../embeddings/oleObject11.bin"/><Relationship Id="rId26" Type="http://schemas.openxmlformats.org/officeDocument/2006/relationships/image" Target="../media/image13.emf"/><Relationship Id="rId10" Type="http://schemas.openxmlformats.org/officeDocument/2006/relationships/image" Target="../media/image5.emf"/><Relationship Id="rId11" Type="http://schemas.openxmlformats.org/officeDocument/2006/relationships/oleObject" Target="../embeddings/oleObject4.bin"/><Relationship Id="rId12" Type="http://schemas.openxmlformats.org/officeDocument/2006/relationships/image" Target="../media/image6.emf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7.emf"/><Relationship Id="rId15" Type="http://schemas.openxmlformats.org/officeDocument/2006/relationships/oleObject" Target="../embeddings/oleObject6.bin"/><Relationship Id="rId16" Type="http://schemas.openxmlformats.org/officeDocument/2006/relationships/image" Target="../media/image8.emf"/><Relationship Id="rId17" Type="http://schemas.openxmlformats.org/officeDocument/2006/relationships/oleObject" Target="../embeddings/oleObject7.bin"/><Relationship Id="rId18" Type="http://schemas.openxmlformats.org/officeDocument/2006/relationships/image" Target="../media/image9.emf"/><Relationship Id="rId19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tiff"/><Relationship Id="rId1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emf"/><Relationship Id="rId8" Type="http://schemas.openxmlformats.org/officeDocument/2006/relationships/image" Target="../media/image20.emf"/><Relationship Id="rId9" Type="http://schemas.openxmlformats.org/officeDocument/2006/relationships/image" Target="../media/image21.emf"/><Relationship Id="rId10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6" Type="http://schemas.openxmlformats.org/officeDocument/2006/relationships/image" Target="../media/image28.gif"/><Relationship Id="rId7" Type="http://schemas.openxmlformats.org/officeDocument/2006/relationships/image" Target="../media/image29.gif"/><Relationship Id="rId8" Type="http://schemas.openxmlformats.org/officeDocument/2006/relationships/image" Target="../media/image30.emf"/><Relationship Id="rId9" Type="http://schemas.openxmlformats.org/officeDocument/2006/relationships/image" Target="../media/image31.emf"/><Relationship Id="rId10" Type="http://schemas.openxmlformats.org/officeDocument/2006/relationships/image" Target="../media/image32.emf"/><Relationship Id="rId11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4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804" y="92615"/>
            <a:ext cx="6132635" cy="1028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The Nucleon Spin </a:t>
            </a:r>
            <a:r>
              <a:rPr lang="en-US" dirty="0" err="1" smtClean="0"/>
              <a:t>STructure</a:t>
            </a:r>
            <a:r>
              <a:rPr lang="en-US" dirty="0" smtClean="0"/>
              <a:t> Program With CLAS and CLAS12</a:t>
            </a:r>
            <a:endParaRPr lang="en-US" dirty="0"/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467803" y="1925323"/>
            <a:ext cx="7610967" cy="2978944"/>
          </a:xfrm>
        </p:spPr>
        <p:txBody>
          <a:bodyPr/>
          <a:lstStyle/>
          <a:p>
            <a:r>
              <a:rPr lang="en-US" altLang="x-none" dirty="0" smtClean="0">
                <a:ea typeface="ＭＳ Ｐゴシック" charset="-128"/>
              </a:rPr>
              <a:t>What have we learned and what will we learn </a:t>
            </a:r>
            <a:r>
              <a:rPr lang="en-US" altLang="x-none" dirty="0">
                <a:ea typeface="ＭＳ Ｐゴシック" charset="-128"/>
              </a:rPr>
              <a:t>about</a:t>
            </a:r>
          </a:p>
          <a:p>
            <a:pPr>
              <a:buFont typeface="Wingdings" charset="2"/>
              <a:buChar char="Ø"/>
            </a:pPr>
            <a:r>
              <a:rPr lang="en-US" altLang="x-none" dirty="0" smtClean="0">
                <a:latin typeface="Symbol" charset="2"/>
                <a:ea typeface="ＭＳ Ｐゴシック" charset="-128"/>
              </a:rPr>
              <a:t>DS, </a:t>
            </a:r>
            <a:r>
              <a:rPr lang="en-US" altLang="x-none" dirty="0" err="1">
                <a:ea typeface="ＭＳ Ｐゴシック" charset="-128"/>
              </a:rPr>
              <a:t>B</a:t>
            </a:r>
            <a:r>
              <a:rPr lang="en-US" altLang="x-none" dirty="0" err="1" smtClean="0">
                <a:ea typeface="ＭＳ Ｐゴシック" charset="-128"/>
              </a:rPr>
              <a:t>jorken</a:t>
            </a:r>
            <a:r>
              <a:rPr lang="en-US" altLang="x-none" dirty="0" smtClean="0">
                <a:ea typeface="ＭＳ Ｐゴシック" charset="-128"/>
              </a:rPr>
              <a:t> Sum Rule, and their real photon limits (GDH, </a:t>
            </a:r>
            <a:r>
              <a:rPr lang="en-US" altLang="x-none" dirty="0" smtClean="0">
                <a:latin typeface="Symbol" charset="2"/>
                <a:ea typeface="ＭＳ Ｐゴシック" charset="-128"/>
              </a:rPr>
              <a:t>g</a:t>
            </a:r>
            <a:r>
              <a:rPr lang="en-US" altLang="x-none" baseline="-25000" dirty="0" smtClean="0">
                <a:ea typeface="ＭＳ Ｐゴシック" charset="-128"/>
              </a:rPr>
              <a:t>0</a:t>
            </a:r>
            <a:r>
              <a:rPr lang="en-US" altLang="x-none" dirty="0" smtClean="0">
                <a:ea typeface="ＭＳ Ｐゴシック" charset="-128"/>
              </a:rPr>
              <a:t>)</a:t>
            </a:r>
          </a:p>
          <a:p>
            <a:pPr>
              <a:buFont typeface="Wingdings" charset="2"/>
              <a:buChar char="Ø"/>
            </a:pPr>
            <a:r>
              <a:rPr lang="en-US" altLang="x-none" sz="1400" dirty="0">
                <a:ea typeface="ＭＳ Ｐゴシック" charset="-128"/>
              </a:rPr>
              <a:t>Higher Twist, </a:t>
            </a:r>
            <a:r>
              <a:rPr lang="en-US" altLang="x-none" sz="1400" dirty="0" err="1">
                <a:latin typeface="Symbol" charset="2"/>
                <a:ea typeface="Symbol" charset="2"/>
                <a:cs typeface="Symbol" charset="2"/>
              </a:rPr>
              <a:t>c</a:t>
            </a:r>
            <a:r>
              <a:rPr lang="en-US" altLang="x-none" sz="1400" dirty="0" err="1">
                <a:ea typeface="ＭＳ Ｐゴシック" charset="-128"/>
              </a:rPr>
              <a:t>PT</a:t>
            </a:r>
            <a:r>
              <a:rPr lang="en-US" altLang="x-none" sz="1400" dirty="0">
                <a:ea typeface="ＭＳ Ｐゴシック" charset="-128"/>
              </a:rPr>
              <a:t>, quark-hadron duality, spin structure of resonances</a:t>
            </a:r>
            <a:endParaRPr lang="en-US" altLang="x-none" sz="1400" dirty="0">
              <a:latin typeface="Symbol" charset="2"/>
              <a:ea typeface="ＭＳ Ｐゴシック" charset="-128"/>
            </a:endParaRPr>
          </a:p>
          <a:p>
            <a:pPr>
              <a:buFont typeface="Wingdings" charset="2"/>
              <a:buChar char="Ø"/>
            </a:pPr>
            <a:r>
              <a:rPr lang="en-US" altLang="x-none" dirty="0" smtClean="0">
                <a:latin typeface="Symbol" charset="2"/>
                <a:ea typeface="ＭＳ Ｐゴシック" charset="-128"/>
              </a:rPr>
              <a:t>D</a:t>
            </a:r>
            <a:r>
              <a:rPr lang="en-US" altLang="x-none" dirty="0">
                <a:ea typeface="ＭＳ Ｐゴシック" charset="-128"/>
              </a:rPr>
              <a:t>u</a:t>
            </a:r>
            <a:r>
              <a:rPr lang="en-US" altLang="x-none" dirty="0" smtClean="0">
                <a:latin typeface="Symbol" charset="2"/>
                <a:ea typeface="ＭＳ Ｐゴシック" charset="-128"/>
              </a:rPr>
              <a:t>, </a:t>
            </a:r>
            <a:r>
              <a:rPr lang="en-US" altLang="x-none" dirty="0" err="1" smtClean="0">
                <a:latin typeface="Symbol" charset="2"/>
                <a:ea typeface="ＭＳ Ｐゴシック" charset="-128"/>
              </a:rPr>
              <a:t>D</a:t>
            </a:r>
            <a:r>
              <a:rPr lang="en-US" altLang="x-none" dirty="0" err="1" smtClean="0">
                <a:ea typeface="ＭＳ Ｐゴシック" charset="-128"/>
              </a:rPr>
              <a:t>d</a:t>
            </a:r>
            <a:r>
              <a:rPr lang="en-US" altLang="x-none" dirty="0" smtClean="0">
                <a:ea typeface="ＭＳ Ｐゴシック" charset="-128"/>
              </a:rPr>
              <a:t> </a:t>
            </a:r>
            <a:r>
              <a:rPr lang="en-US" altLang="x-none" dirty="0">
                <a:ea typeface="ＭＳ Ｐゴシック" charset="-128"/>
              </a:rPr>
              <a:t>(</a:t>
            </a:r>
            <a:r>
              <a:rPr lang="en-US" altLang="x-none" i="1" dirty="0">
                <a:ea typeface="ＭＳ Ｐゴシック" charset="-128"/>
              </a:rPr>
              <a:t>x</a:t>
            </a:r>
            <a:r>
              <a:rPr lang="en-US" altLang="x-none" dirty="0">
                <a:ea typeface="ＭＳ Ｐゴシック" charset="-128"/>
              </a:rPr>
              <a:t> →1</a:t>
            </a:r>
            <a:r>
              <a:rPr lang="en-US" altLang="x-none" dirty="0" smtClean="0">
                <a:ea typeface="ＭＳ Ｐゴシック" charset="-128"/>
              </a:rPr>
              <a:t>)</a:t>
            </a:r>
            <a:endParaRPr lang="en-US" altLang="x-none" dirty="0">
              <a:ea typeface="ＭＳ Ｐゴシック" charset="-128"/>
            </a:endParaRPr>
          </a:p>
          <a:p>
            <a:pPr>
              <a:buFont typeface="Wingdings" charset="2"/>
              <a:buChar char="Ø"/>
            </a:pPr>
            <a:r>
              <a:rPr lang="en-US" altLang="x-none" dirty="0">
                <a:latin typeface="Symbol" charset="2"/>
                <a:ea typeface="ＭＳ Ｐゴシック" charset="-128"/>
              </a:rPr>
              <a:t>D</a:t>
            </a:r>
            <a:r>
              <a:rPr lang="en-US" altLang="x-none" dirty="0">
                <a:ea typeface="ＭＳ Ｐゴシック" charset="-128"/>
              </a:rPr>
              <a:t>s </a:t>
            </a:r>
            <a:r>
              <a:rPr lang="en-US" altLang="x-none" dirty="0" smtClean="0">
                <a:ea typeface="ＭＳ Ｐゴシック" charset="-128"/>
              </a:rPr>
              <a:t>and </a:t>
            </a:r>
            <a:r>
              <a:rPr lang="en-US" altLang="x-none" dirty="0">
                <a:latin typeface="Symbol" charset="2"/>
                <a:ea typeface="ＭＳ Ｐゴシック" charset="-128"/>
              </a:rPr>
              <a:t>D</a:t>
            </a:r>
            <a:r>
              <a:rPr lang="en-US" altLang="x-none" dirty="0">
                <a:ea typeface="ＭＳ Ｐゴシック" charset="-128"/>
              </a:rPr>
              <a:t>G at moderately large </a:t>
            </a:r>
            <a:r>
              <a:rPr lang="en-US" altLang="x-none" i="1" dirty="0">
                <a:ea typeface="ＭＳ Ｐゴシック" charset="-128"/>
              </a:rPr>
              <a:t>x</a:t>
            </a:r>
          </a:p>
          <a:p>
            <a:pPr>
              <a:buFont typeface="Wingdings" charset="2"/>
              <a:buChar char="Ø"/>
            </a:pPr>
            <a:r>
              <a:rPr lang="en-US" altLang="x-none" dirty="0" smtClean="0">
                <a:ea typeface="ＭＳ Ｐゴシック" charset="-128"/>
              </a:rPr>
              <a:t>Nuclear binding modifications</a:t>
            </a:r>
            <a:endParaRPr lang="en-US" altLang="x-none" i="1" dirty="0">
              <a:ea typeface="ＭＳ Ｐゴシック" charset="-128"/>
            </a:endParaRPr>
          </a:p>
          <a:p>
            <a:r>
              <a:rPr lang="en-US" altLang="x-none" dirty="0">
                <a:ea typeface="ＭＳ Ｐゴシック" charset="-128"/>
              </a:rPr>
              <a:t>t</a:t>
            </a:r>
            <a:r>
              <a:rPr lang="en-US" altLang="x-none" dirty="0" smtClean="0">
                <a:ea typeface="ＭＳ Ｐゴシック" charset="-128"/>
              </a:rPr>
              <a:t>hrough experiments at 1-6 GeV </a:t>
            </a:r>
            <a:r>
              <a:rPr lang="en-US" altLang="x-none" dirty="0">
                <a:ea typeface="ＭＳ Ｐゴシック" charset="-128"/>
              </a:rPr>
              <a:t>with </a:t>
            </a:r>
            <a:r>
              <a:rPr lang="en-US" altLang="x-none" dirty="0" smtClean="0">
                <a:ea typeface="ＭＳ Ｐゴシック" charset="-128"/>
              </a:rPr>
              <a:t>CLAS </a:t>
            </a:r>
            <a:r>
              <a:rPr lang="en-US" altLang="x-none" dirty="0">
                <a:ea typeface="ＭＳ Ｐゴシック" charset="-128"/>
              </a:rPr>
              <a:t>and </a:t>
            </a:r>
            <a:r>
              <a:rPr lang="en-US" altLang="x-none" dirty="0" smtClean="0">
                <a:ea typeface="ＭＳ Ｐゴシック" charset="-128"/>
              </a:rPr>
              <a:t>11 GeV with </a:t>
            </a:r>
            <a:r>
              <a:rPr lang="en-US" altLang="x-none" dirty="0" smtClean="0">
                <a:ea typeface="ＭＳ Ｐゴシック" charset="-128"/>
              </a:rPr>
              <a:t>CLAS12</a:t>
            </a:r>
            <a:r>
              <a:rPr lang="en-US" altLang="x-none" dirty="0" smtClean="0">
                <a:ea typeface="ＭＳ Ｐゴシック" charset="-128"/>
              </a:rPr>
              <a:t>?</a:t>
            </a:r>
            <a:endParaRPr lang="en-US" altLang="x-none" dirty="0">
              <a:ea typeface="ＭＳ Ｐゴシック" charset="-128"/>
            </a:endParaRPr>
          </a:p>
          <a:p>
            <a:pPr marL="5954" indent="-5954"/>
            <a:r>
              <a:rPr lang="en-US" altLang="x-none" dirty="0">
                <a:ea typeface="ＭＳ Ｐゴシック" charset="-128"/>
              </a:rPr>
              <a:t>Tools: </a:t>
            </a:r>
            <a:r>
              <a:rPr lang="en-US" altLang="x-none" b="0" dirty="0">
                <a:ea typeface="ＭＳ Ｐゴシック" charset="-128"/>
              </a:rPr>
              <a:t>inclusive double spin asymmetries, </a:t>
            </a:r>
            <a:r>
              <a:rPr lang="en-US" altLang="x-none" b="0" i="1" dirty="0" err="1" smtClean="0">
                <a:ea typeface="ＭＳ Ｐゴシック" charset="-128"/>
              </a:rPr>
              <a:t>p</a:t>
            </a:r>
            <a:r>
              <a:rPr lang="en-US" altLang="x-none" b="0" baseline="-25000" dirty="0" err="1" smtClean="0">
                <a:ea typeface="ＭＳ Ｐゴシック" charset="-128"/>
              </a:rPr>
              <a:t>T</a:t>
            </a:r>
            <a:r>
              <a:rPr lang="en-US" altLang="x-none" b="0" baseline="-25000" dirty="0" smtClean="0">
                <a:ea typeface="ＭＳ Ｐゴシック" charset="-128"/>
              </a:rPr>
              <a:t> </a:t>
            </a:r>
            <a:r>
              <a:rPr lang="mr-IN" altLang="x-none" b="0" dirty="0" smtClean="0">
                <a:ea typeface="ＭＳ Ｐゴシック" charset="-128"/>
              </a:rPr>
              <a:t>–</a:t>
            </a:r>
            <a:r>
              <a:rPr lang="en-US" altLang="x-none" b="0" dirty="0" smtClean="0">
                <a:ea typeface="ＭＳ Ｐゴシック" charset="-128"/>
              </a:rPr>
              <a:t> integrated SIDIS </a:t>
            </a:r>
            <a:r>
              <a:rPr lang="en-US" altLang="x-none" b="0" dirty="0">
                <a:ea typeface="ＭＳ Ｐゴシック" charset="-128"/>
              </a:rPr>
              <a:t>π and K double spin </a:t>
            </a:r>
            <a:r>
              <a:rPr lang="en-US" altLang="x-none" b="0" dirty="0" smtClean="0">
                <a:ea typeface="ＭＳ Ｐゴシック" charset="-128"/>
              </a:rPr>
              <a:t>asymmetries; </a:t>
            </a:r>
            <a:r>
              <a:rPr lang="en-US" altLang="x-none" b="0" dirty="0">
                <a:ea typeface="ＭＳ Ｐゴシック" charset="-128"/>
              </a:rPr>
              <a:t>l</a:t>
            </a:r>
            <a:r>
              <a:rPr lang="en-US" altLang="x-none" b="0" dirty="0" smtClean="0">
                <a:ea typeface="ＭＳ Ｐゴシック" charset="-128"/>
              </a:rPr>
              <a:t>ongitudinally polarized H, D and </a:t>
            </a:r>
            <a:r>
              <a:rPr lang="en-US" altLang="x-none" b="0" baseline="30000" dirty="0" smtClean="0">
                <a:ea typeface="ＭＳ Ｐゴシック" charset="-128"/>
              </a:rPr>
              <a:t>7</a:t>
            </a:r>
            <a:r>
              <a:rPr lang="en-US" altLang="x-none" b="0" dirty="0" smtClean="0">
                <a:ea typeface="ＭＳ Ｐゴシック" charset="-128"/>
              </a:rPr>
              <a:t>Li targets, and polarized electron beam</a:t>
            </a:r>
            <a:endParaRPr lang="en-US" altLang="x-none" b="0" dirty="0">
              <a:ea typeface="ＭＳ Ｐゴシック" charset="-128"/>
            </a:endParaRPr>
          </a:p>
        </p:txBody>
      </p:sp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467806" y="1338557"/>
            <a:ext cx="440412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350"/>
              <a:t>Sebastian Kuhn, Old Dominion University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726" y="256803"/>
            <a:ext cx="2497849" cy="1686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14300"/>
            <a:ext cx="4905275" cy="1028700"/>
          </a:xfrm>
        </p:spPr>
        <p:txBody>
          <a:bodyPr/>
          <a:lstStyle/>
          <a:p>
            <a:r>
              <a:rPr lang="en-US" dirty="0" smtClean="0"/>
              <a:t>Polarized EMC </a:t>
            </a:r>
            <a:r>
              <a:rPr lang="en-US" dirty="0" err="1" smtClean="0"/>
              <a:t>EFFect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53" y="2100715"/>
            <a:ext cx="3915385" cy="29922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040" y="2100714"/>
            <a:ext cx="4065301" cy="29922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08137" y="1675261"/>
            <a:ext cx="102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/>
              <a:t>A</a:t>
            </a:r>
            <a:r>
              <a:rPr lang="en-US" baseline="-25000"/>
              <a:t>||</a:t>
            </a:r>
            <a:r>
              <a:rPr lang="en-US"/>
              <a:t> Ratio</a:t>
            </a:r>
          </a:p>
        </p:txBody>
      </p:sp>
      <p:sp>
        <p:nvSpPr>
          <p:cNvPr id="7" name="Rectangle 6"/>
          <p:cNvSpPr/>
          <p:nvPr/>
        </p:nvSpPr>
        <p:spPr>
          <a:xfrm>
            <a:off x="2022334" y="1678138"/>
            <a:ext cx="1067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Symbol" charset="2"/>
                <a:cs typeface="Symbol" charset="2"/>
              </a:rPr>
              <a:t>Ds</a:t>
            </a:r>
            <a:r>
              <a:rPr lang="en-US"/>
              <a:t> Ratio</a:t>
            </a:r>
          </a:p>
        </p:txBody>
      </p:sp>
      <p:sp>
        <p:nvSpPr>
          <p:cNvPr id="8" name="Rectangle 7"/>
          <p:cNvSpPr/>
          <p:nvPr/>
        </p:nvSpPr>
        <p:spPr>
          <a:xfrm>
            <a:off x="1485900" y="1049079"/>
            <a:ext cx="638973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/>
              <a:t>E12-14-001 </a:t>
            </a:r>
            <a:r>
              <a:rPr lang="en-US" sz="1050" b="1"/>
              <a:t>Approved </a:t>
            </a:r>
            <a:r>
              <a:rPr lang="en-US" sz="1050" b="1"/>
              <a:t>for 50 days with 11 GeV beam and 5 days for auxiliary measurements</a:t>
            </a:r>
            <a:endParaRPr lang="en-US" sz="105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438982" y="1344858"/>
            <a:ext cx="43352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Compare polarized </a:t>
            </a:r>
            <a:r>
              <a:rPr lang="en-US" sz="1500" baseline="30000" dirty="0"/>
              <a:t>7</a:t>
            </a:r>
            <a:r>
              <a:rPr lang="en-US" sz="1500" dirty="0"/>
              <a:t>Li with polarized p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2142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14451"/>
            <a:ext cx="8234313" cy="3731594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Collinear Spin Structure Functions remain fundamental for our understanding and provide </a:t>
            </a:r>
            <a:r>
              <a:rPr lang="en-US" dirty="0" smtClean="0"/>
              <a:t>an important </a:t>
            </a:r>
            <a:r>
              <a:rPr lang="en-US" dirty="0" smtClean="0"/>
              <a:t>benchmark for the coming 3D picture of the nucleon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Large body of experimental data from CLAS in the 6 GeV era at low to moderate Q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/>
              <a:t>Constrain quark PDFs in the valence region</a:t>
            </a:r>
          </a:p>
          <a:p>
            <a:pPr lvl="1"/>
            <a:r>
              <a:rPr lang="en-US" dirty="0" smtClean="0"/>
              <a:t>Study transition from </a:t>
            </a:r>
            <a:r>
              <a:rPr lang="en-US" dirty="0" smtClean="0"/>
              <a:t>the scaling </a:t>
            </a:r>
            <a:r>
              <a:rPr lang="en-US" dirty="0" smtClean="0"/>
              <a:t>limit to the photon limit</a:t>
            </a:r>
          </a:p>
          <a:p>
            <a:pPr lvl="1"/>
            <a:r>
              <a:rPr lang="en-US" dirty="0" smtClean="0"/>
              <a:t>Test OPE, duality and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c</a:t>
            </a:r>
            <a:r>
              <a:rPr lang="en-US" dirty="0" err="1" smtClean="0"/>
              <a:t>PT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800" dirty="0" smtClean="0"/>
          </a:p>
          <a:p>
            <a:pPr>
              <a:buFont typeface="Arial" charset="0"/>
              <a:buChar char="•"/>
            </a:pPr>
            <a:r>
              <a:rPr lang="en-US" dirty="0" smtClean="0"/>
              <a:t>Extensive program of inclusive and semi-inclusive measurements ahead with CLAS12</a:t>
            </a:r>
          </a:p>
          <a:p>
            <a:pPr lvl="1"/>
            <a:r>
              <a:rPr lang="en-US" dirty="0" smtClean="0"/>
              <a:t>Complete picture at high </a:t>
            </a:r>
            <a:r>
              <a:rPr lang="en-US" i="1" dirty="0" smtClean="0"/>
              <a:t>x</a:t>
            </a:r>
            <a:r>
              <a:rPr lang="en-US" dirty="0" smtClean="0"/>
              <a:t>, </a:t>
            </a:r>
            <a:r>
              <a:rPr lang="en-US" dirty="0" smtClean="0"/>
              <a:t>anchor DGLAP </a:t>
            </a:r>
            <a:r>
              <a:rPr lang="en-US" dirty="0" smtClean="0"/>
              <a:t>analyses (including higher twist) </a:t>
            </a:r>
            <a:r>
              <a:rPr lang="en-US" dirty="0" smtClean="0"/>
              <a:t>at low </a:t>
            </a:r>
            <a:r>
              <a:rPr lang="en-US" i="1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, and get </a:t>
            </a:r>
            <a:r>
              <a:rPr lang="en-US" dirty="0" smtClean="0"/>
              <a:t>more information </a:t>
            </a:r>
            <a:r>
              <a:rPr lang="en-US" dirty="0" smtClean="0"/>
              <a:t>on flavor-separated quark/gluon </a:t>
            </a:r>
            <a:r>
              <a:rPr lang="en-US" dirty="0" smtClean="0"/>
              <a:t>PDFs</a:t>
            </a:r>
          </a:p>
          <a:p>
            <a:pPr lvl="1"/>
            <a:r>
              <a:rPr lang="en-US" dirty="0" smtClean="0"/>
              <a:t>Extend precision measurements of moments over a larger part of the </a:t>
            </a:r>
            <a:r>
              <a:rPr lang="en-US" i="1" dirty="0" smtClean="0"/>
              <a:t>x</a:t>
            </a:r>
            <a:r>
              <a:rPr lang="en-US" dirty="0" smtClean="0"/>
              <a:t>-</a:t>
            </a:r>
            <a:r>
              <a:rPr lang="en-US" i="1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 plane</a:t>
            </a:r>
            <a:endParaRPr lang="en-US" dirty="0" smtClean="0"/>
          </a:p>
          <a:p>
            <a:pPr lvl="1"/>
            <a:r>
              <a:rPr lang="en-US" dirty="0" smtClean="0"/>
              <a:t>Study nuclear modifications of </a:t>
            </a:r>
            <a:r>
              <a:rPr lang="en-US" dirty="0" smtClean="0"/>
              <a:t>the spin </a:t>
            </a:r>
            <a:r>
              <a:rPr lang="en-US" dirty="0" smtClean="0"/>
              <a:t>structure of the nucleon</a:t>
            </a:r>
          </a:p>
        </p:txBody>
      </p:sp>
    </p:spTree>
    <p:extLst>
      <p:ext uri="{BB962C8B-B14F-4D97-AF65-F5344CB8AC3E}">
        <p14:creationId xmlns:p14="http://schemas.microsoft.com/office/powerpoint/2010/main" val="113737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about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i="1" dirty="0" smtClean="0"/>
              <a:t>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799" y="1802011"/>
            <a:ext cx="62103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8251" y="0"/>
            <a:ext cx="665096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22384" y="1314451"/>
            <a:ext cx="5715000" cy="32801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5" name="Picture 13" descr="fig02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" b="47865"/>
          <a:stretch>
            <a:fillRect/>
          </a:stretch>
        </p:blipFill>
        <p:spPr bwMode="auto">
          <a:xfrm>
            <a:off x="422385" y="2043113"/>
            <a:ext cx="1926431" cy="16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467050"/>
              </p:ext>
            </p:extLst>
          </p:nvPr>
        </p:nvGraphicFramePr>
        <p:xfrm>
          <a:off x="192594" y="3832623"/>
          <a:ext cx="2343150" cy="716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7" name="Equation" r:id="rId5" imgW="1663700" imgH="508000" progId="Equation.3">
                  <p:embed/>
                </p:oleObj>
              </mc:Choice>
              <mc:Fallback>
                <p:oleObj name="Equation" r:id="rId5" imgW="16637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594" y="3832623"/>
                        <a:ext cx="2343150" cy="7167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647413" y="2160985"/>
            <a:ext cx="411956" cy="216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Left Arrow 7"/>
          <p:cNvSpPr/>
          <p:nvPr/>
        </p:nvSpPr>
        <p:spPr>
          <a:xfrm rot="20190370">
            <a:off x="509301" y="3276600"/>
            <a:ext cx="486965" cy="295275"/>
          </a:xfrm>
          <a:prstGeom prst="leftArrow">
            <a:avLst>
              <a:gd name="adj1" fmla="val 50000"/>
              <a:gd name="adj2" fmla="val 6175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212230" y="3332454"/>
            <a:ext cx="420308" cy="5539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000" b="1" dirty="0">
                <a:ln/>
                <a:solidFill>
                  <a:schemeClr val="accent3"/>
                </a:solidFill>
              </a:rPr>
              <a:t>p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936734" y="2308623"/>
            <a:ext cx="254794" cy="91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8869685"/>
              </p:ext>
            </p:extLst>
          </p:nvPr>
        </p:nvGraphicFramePr>
        <p:xfrm>
          <a:off x="687894" y="2094310"/>
          <a:ext cx="503634" cy="21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" name="Equation" r:id="rId7" imgW="419100" imgH="177800" progId="Equation.3">
                  <p:embed/>
                </p:oleObj>
              </mc:Choice>
              <mc:Fallback>
                <p:oleObj name="Equation" r:id="rId7" imgW="4191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894" y="2094310"/>
                        <a:ext cx="503634" cy="21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3"/>
          <p:cNvGrpSpPr>
            <a:grpSpLocks/>
          </p:cNvGrpSpPr>
          <p:nvPr/>
        </p:nvGrpSpPr>
        <p:grpSpPr bwMode="auto">
          <a:xfrm rot="20245021">
            <a:off x="1511807" y="3424238"/>
            <a:ext cx="615553" cy="323850"/>
            <a:chOff x="4201394" y="5124679"/>
            <a:chExt cx="821182" cy="432378"/>
          </a:xfrm>
        </p:grpSpPr>
        <p:sp>
          <p:nvSpPr>
            <p:cNvPr id="13" name="Curved Up Arrow 12"/>
            <p:cNvSpPr/>
            <p:nvPr/>
          </p:nvSpPr>
          <p:spPr>
            <a:xfrm>
              <a:off x="4601084" y="5234112"/>
              <a:ext cx="420916" cy="321104"/>
            </a:xfrm>
            <a:prstGeom prst="curved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Left Arrow 13"/>
            <p:cNvSpPr/>
            <p:nvPr/>
          </p:nvSpPr>
          <p:spPr>
            <a:xfrm>
              <a:off x="4201106" y="5124371"/>
              <a:ext cx="640109" cy="298850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551788" y="3497626"/>
            <a:ext cx="461986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</a:t>
            </a:r>
          </a:p>
        </p:txBody>
      </p:sp>
      <p:graphicFrame>
        <p:nvGraphicFramePr>
          <p:cNvPr id="1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2258197"/>
              </p:ext>
            </p:extLst>
          </p:nvPr>
        </p:nvGraphicFramePr>
        <p:xfrm>
          <a:off x="2839353" y="1297189"/>
          <a:ext cx="3298031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" name="Equation" r:id="rId9" imgW="2679700" imgH="368300" progId="Equation.3">
                  <p:embed/>
                </p:oleObj>
              </mc:Choice>
              <mc:Fallback>
                <p:oleObj name="Equation" r:id="rId9" imgW="26797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9353" y="1297189"/>
                        <a:ext cx="3298031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22384" y="1314450"/>
            <a:ext cx="340161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350" dirty="0">
                <a:latin typeface="+mn-lt"/>
              </a:rPr>
              <a:t>Parton </a:t>
            </a:r>
            <a:r>
              <a:rPr lang="en-US" sz="1350" dirty="0">
                <a:latin typeface="+mn-lt"/>
              </a:rPr>
              <a:t>model</a:t>
            </a:r>
            <a:endParaRPr lang="en-US" sz="1350" dirty="0">
              <a:latin typeface="+mn-lt"/>
            </a:endParaRPr>
          </a:p>
        </p:txBody>
      </p:sp>
      <p:graphicFrame>
        <p:nvGraphicFramePr>
          <p:cNvPr id="1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2386978"/>
              </p:ext>
            </p:extLst>
          </p:nvPr>
        </p:nvGraphicFramePr>
        <p:xfrm>
          <a:off x="2858263" y="1583531"/>
          <a:ext cx="4124325" cy="577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" name="Equation" r:id="rId11" imgW="3441700" imgH="482600" progId="Equation.3">
                  <p:embed/>
                </p:oleObj>
              </mc:Choice>
              <mc:Fallback>
                <p:oleObj name="Equation" r:id="rId11" imgW="3441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8263" y="1583531"/>
                        <a:ext cx="4124325" cy="5774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itle 1"/>
          <p:cNvSpPr txBox="1">
            <a:spLocks/>
          </p:cNvSpPr>
          <p:nvPr/>
        </p:nvSpPr>
        <p:spPr bwMode="auto">
          <a:xfrm>
            <a:off x="422384" y="0"/>
            <a:ext cx="8485946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700" dirty="0">
                <a:solidFill>
                  <a:schemeClr val="tx2"/>
                </a:solidFill>
                <a:latin typeface="+mj-lt"/>
                <a:ea typeface="Osaka" charset="0"/>
                <a:cs typeface="Osaka" charset="0"/>
              </a:rPr>
              <a:t>Reminder: </a:t>
            </a:r>
          </a:p>
          <a:p>
            <a:r>
              <a:rPr lang="en-US" sz="2700" dirty="0">
                <a:solidFill>
                  <a:schemeClr val="tx2"/>
                </a:solidFill>
                <a:latin typeface="+mj-lt"/>
                <a:ea typeface="Osaka" charset="0"/>
                <a:cs typeface="Osaka" charset="0"/>
              </a:rPr>
              <a:t>Inclusive lepton scattering off spin ½ object</a:t>
            </a:r>
            <a:endParaRPr lang="en-US" sz="2700" dirty="0">
              <a:solidFill>
                <a:schemeClr val="tx2"/>
              </a:solidFill>
              <a:latin typeface="+mj-lt"/>
              <a:ea typeface="Osaka" charset="0"/>
              <a:cs typeface="Osaka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37284" y="1639268"/>
            <a:ext cx="1372294" cy="518400"/>
          </a:xfrm>
          <a:prstGeom prst="rect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366FF"/>
                </a:solidFill>
              </a:ln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01498" y="122473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Callan</a:t>
            </a:r>
            <a:r>
              <a:rPr lang="en-US" dirty="0" smtClean="0">
                <a:solidFill>
                  <a:srgbClr val="FF6600"/>
                </a:solidFill>
              </a:rPr>
              <a:t>-Gross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51178" y="1590675"/>
            <a:ext cx="136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3366FF"/>
                </a:solidFill>
              </a:rPr>
              <a:t>Wandzura</a:t>
            </a:r>
            <a:r>
              <a:rPr lang="en-US" sz="1600" dirty="0" smtClean="0">
                <a:solidFill>
                  <a:srgbClr val="3366FF"/>
                </a:solidFill>
              </a:rPr>
              <a:t>-</a:t>
            </a:r>
          </a:p>
          <a:p>
            <a:pPr algn="ctr"/>
            <a:r>
              <a:rPr lang="en-US" sz="1600" dirty="0" err="1" smtClean="0">
                <a:solidFill>
                  <a:srgbClr val="3366FF"/>
                </a:solidFill>
              </a:rPr>
              <a:t>Wilczek</a:t>
            </a:r>
            <a:endParaRPr lang="en-US" sz="1600" dirty="0">
              <a:solidFill>
                <a:srgbClr val="3366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67498" y="1331475"/>
            <a:ext cx="1275713" cy="259200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58402"/>
              </p:ext>
            </p:extLst>
          </p:nvPr>
        </p:nvGraphicFramePr>
        <p:xfrm>
          <a:off x="2901289" y="3599752"/>
          <a:ext cx="2041620" cy="393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1" name="Equation" r:id="rId13" imgW="2045096" imgH="394097" progId="Equation.3">
                  <p:embed/>
                </p:oleObj>
              </mc:Choice>
              <mc:Fallback>
                <p:oleObj name="Equation" r:id="rId13" imgW="2045096" imgH="3940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1289" y="3599752"/>
                        <a:ext cx="2041620" cy="3932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7620525"/>
              </p:ext>
            </p:extLst>
          </p:nvPr>
        </p:nvGraphicFramePr>
        <p:xfrm>
          <a:off x="5171951" y="3598087"/>
          <a:ext cx="2041620" cy="394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" name="Equation" r:id="rId15" imgW="2883296" imgH="559197" progId="Equation.3">
                  <p:embed/>
                </p:oleObj>
              </mc:Choice>
              <mc:Fallback>
                <p:oleObj name="Equation" r:id="rId15" imgW="2883296" imgH="5591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1951" y="3598087"/>
                        <a:ext cx="2041620" cy="3949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133124"/>
              </p:ext>
            </p:extLst>
          </p:nvPr>
        </p:nvGraphicFramePr>
        <p:xfrm>
          <a:off x="2901289" y="3243893"/>
          <a:ext cx="2016919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" name="Equation" r:id="rId17" imgW="1867296" imgH="432197" progId="Equation.3">
                  <p:embed/>
                </p:oleObj>
              </mc:Choice>
              <mc:Fallback>
                <p:oleObj name="Equation" r:id="rId17" imgW="1867296" imgH="4321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1289" y="3243893"/>
                        <a:ext cx="2016919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385401"/>
              </p:ext>
            </p:extLst>
          </p:nvPr>
        </p:nvGraphicFramePr>
        <p:xfrm>
          <a:off x="7877162" y="3228568"/>
          <a:ext cx="529460" cy="538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" name="Equation" r:id="rId19" imgW="686197" imgH="698897" progId="Equation.3">
                  <p:embed/>
                </p:oleObj>
              </mc:Choice>
              <mc:Fallback>
                <p:oleObj name="Equation" r:id="rId19" imgW="686197" imgH="6988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7162" y="3228568"/>
                        <a:ext cx="529460" cy="5388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874386" y="2264279"/>
            <a:ext cx="2719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 section difference:</a:t>
            </a:r>
            <a:endParaRPr lang="en-US" dirty="0"/>
          </a:p>
        </p:txBody>
      </p:sp>
      <p:graphicFrame>
        <p:nvGraphicFramePr>
          <p:cNvPr id="4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77262"/>
              </p:ext>
            </p:extLst>
          </p:nvPr>
        </p:nvGraphicFramePr>
        <p:xfrm>
          <a:off x="2923001" y="4586245"/>
          <a:ext cx="3487340" cy="259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" name="Equation" r:id="rId21" imgW="3251200" imgH="241300" progId="Equation.3">
                  <p:embed/>
                </p:oleObj>
              </mc:Choice>
              <mc:Fallback>
                <p:oleObj name="Equation" r:id="rId21" imgW="3251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3001" y="4586245"/>
                        <a:ext cx="3487340" cy="2595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1674246"/>
              </p:ext>
            </p:extLst>
          </p:nvPr>
        </p:nvGraphicFramePr>
        <p:xfrm>
          <a:off x="7877162" y="4057941"/>
          <a:ext cx="905131" cy="85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6" name="Equation" r:id="rId23" imgW="889000" imgH="838200" progId="Equation.3">
                  <p:embed/>
                </p:oleObj>
              </mc:Choice>
              <mc:Fallback>
                <p:oleObj name="Equation" r:id="rId23" imgW="889000" imgH="83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7162" y="4057941"/>
                        <a:ext cx="905131" cy="85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014712"/>
              </p:ext>
            </p:extLst>
          </p:nvPr>
        </p:nvGraphicFramePr>
        <p:xfrm>
          <a:off x="2928473" y="2671911"/>
          <a:ext cx="3784997" cy="440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7" name="Equation" r:id="rId25" imgW="3721100" imgH="431800" progId="Equation.3">
                  <p:embed/>
                </p:oleObj>
              </mc:Choice>
              <mc:Fallback>
                <p:oleObj name="Equation" r:id="rId25" imgW="3721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473" y="2671911"/>
                        <a:ext cx="3784997" cy="4405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2882379" y="4008443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Asymmetry: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874386" y="2633076"/>
            <a:ext cx="3929941" cy="560784"/>
          </a:xfrm>
          <a:prstGeom prst="rect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882379" y="4484617"/>
            <a:ext cx="3929941" cy="426599"/>
          </a:xfrm>
          <a:prstGeom prst="rect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5913041" y="2981728"/>
            <a:ext cx="1693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768734" y="4845801"/>
            <a:ext cx="1693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0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78445" y="8358"/>
            <a:ext cx="5782408" cy="747347"/>
          </a:xfrm>
        </p:spPr>
        <p:txBody>
          <a:bodyPr/>
          <a:lstStyle/>
          <a:p>
            <a:r>
              <a:rPr lang="en-US" cap="none" dirty="0" smtClean="0"/>
              <a:t>The SF </a:t>
            </a:r>
            <a:r>
              <a:rPr lang="en-US" i="1" cap="none" dirty="0" smtClean="0"/>
              <a:t>g</a:t>
            </a:r>
            <a:r>
              <a:rPr lang="en-US" cap="none" baseline="-25000" dirty="0" smtClean="0"/>
              <a:t>1</a:t>
            </a:r>
            <a:r>
              <a:rPr lang="en-US" cap="none" dirty="0" smtClean="0"/>
              <a:t> – recent results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314450" y="790575"/>
            <a:ext cx="6366359" cy="4181475"/>
            <a:chOff x="228600" y="1054100"/>
            <a:chExt cx="8488478" cy="55753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1054100"/>
              <a:ext cx="3784600" cy="5537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2478" y="1092200"/>
              <a:ext cx="3784600" cy="55372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013200" y="1602155"/>
              <a:ext cx="1152452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/>
                <a:t>EG1</a:t>
              </a:r>
            </a:p>
            <a:p>
              <a:r>
                <a:rPr lang="en-US" dirty="0" smtClean="0"/>
                <a:t>Proton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02729" y="771525"/>
            <a:ext cx="6391275" cy="4152900"/>
            <a:chOff x="212972" y="1028700"/>
            <a:chExt cx="8521700" cy="5537200"/>
          </a:xfrm>
        </p:grpSpPr>
        <p:sp>
          <p:nvSpPr>
            <p:cNvPr id="11" name="TextBox 10"/>
            <p:cNvSpPr txBox="1"/>
            <p:nvPr/>
          </p:nvSpPr>
          <p:spPr>
            <a:xfrm>
              <a:off x="3901832" y="1602155"/>
              <a:ext cx="1511525" cy="923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100" dirty="0"/>
                <a:t>EG1</a:t>
              </a:r>
            </a:p>
            <a:p>
              <a:r>
                <a:rPr lang="en-US" dirty="0" smtClean="0"/>
                <a:t>Deuteron</a:t>
              </a:r>
              <a:endParaRPr lang="en-US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972" y="1028700"/>
              <a:ext cx="3784600" cy="55372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50072" y="1028700"/>
              <a:ext cx="3784600" cy="55372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302729" y="747347"/>
            <a:ext cx="6378080" cy="4308230"/>
            <a:chOff x="212972" y="996463"/>
            <a:chExt cx="8504106" cy="574430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2972" y="996463"/>
              <a:ext cx="3783948" cy="574430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991134" y="1602154"/>
              <a:ext cx="1340537" cy="923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100" dirty="0"/>
                <a:t>EG1</a:t>
              </a:r>
            </a:p>
            <a:p>
              <a:r>
                <a:rPr lang="en-US" dirty="0" smtClean="0"/>
                <a:t>Neutron</a:t>
              </a:r>
              <a:endParaRPr lang="en-US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36090" y="1030775"/>
              <a:ext cx="3680988" cy="5619945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302730" y="771525"/>
            <a:ext cx="6372806" cy="4408345"/>
            <a:chOff x="212972" y="1028699"/>
            <a:chExt cx="8497075" cy="587779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2972" y="1028699"/>
              <a:ext cx="8497075" cy="5877793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 rot="19757023">
              <a:off x="1671212" y="2967336"/>
              <a:ext cx="5801588" cy="92332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05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EG1-dvcs Proton</a:t>
              </a:r>
              <a:endParaRPr lang="en-US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55156" y="781050"/>
            <a:ext cx="6328461" cy="4362450"/>
            <a:chOff x="282875" y="1041400"/>
            <a:chExt cx="8437948" cy="581660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2875" y="1041400"/>
              <a:ext cx="8437948" cy="58166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 rot="19757023">
              <a:off x="1082970" y="3305349"/>
              <a:ext cx="6609501" cy="92332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05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EG1-dvcs Deuteron</a:t>
              </a:r>
              <a:endParaRPr lang="en-US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3005" y="755705"/>
            <a:ext cx="6858000" cy="43739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80359" y="745523"/>
            <a:ext cx="390525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822" y="391716"/>
            <a:ext cx="1999059" cy="188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823" y="114301"/>
            <a:ext cx="4587478" cy="33575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present situation</a:t>
            </a:r>
            <a:endParaRPr lang="en-US" dirty="0"/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041" y="114301"/>
            <a:ext cx="2539603" cy="178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7" name="TextBox 2"/>
          <p:cNvSpPr txBox="1">
            <a:spLocks noChangeArrowheads="1"/>
          </p:cNvSpPr>
          <p:nvPr/>
        </p:nvSpPr>
        <p:spPr bwMode="auto">
          <a:xfrm>
            <a:off x="1092994" y="907256"/>
            <a:ext cx="34496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350"/>
              <a:t>g</a:t>
            </a:r>
            <a:r>
              <a:rPr lang="en-US" altLang="x-none" sz="1350" baseline="-25000"/>
              <a:t>1</a:t>
            </a:r>
          </a:p>
        </p:txBody>
      </p:sp>
      <p:sp>
        <p:nvSpPr>
          <p:cNvPr id="14348" name="TextBox 20"/>
          <p:cNvSpPr txBox="1">
            <a:spLocks noChangeArrowheads="1"/>
          </p:cNvSpPr>
          <p:nvPr/>
        </p:nvSpPr>
        <p:spPr bwMode="auto">
          <a:xfrm>
            <a:off x="5755482" y="172641"/>
            <a:ext cx="55335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350"/>
              <a:t>“</a:t>
            </a:r>
            <a:r>
              <a:rPr lang="en-US" altLang="ja-JP" sz="1350" i="1"/>
              <a:t>h</a:t>
            </a:r>
            <a:r>
              <a:rPr lang="en-US" altLang="ja-JP" sz="1350" baseline="30000"/>
              <a:t>.</a:t>
            </a:r>
            <a:r>
              <a:rPr lang="en-US" altLang="ja-JP" sz="1350" i="1"/>
              <a:t>H</a:t>
            </a:r>
            <a:r>
              <a:rPr lang="en-US" altLang="en-US" sz="1350"/>
              <a:t>”</a:t>
            </a:r>
            <a:endParaRPr lang="en-US" altLang="x-none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551" y="3219035"/>
            <a:ext cx="1952236" cy="1923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075" y="3152361"/>
            <a:ext cx="2322003" cy="1908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03" y="3152360"/>
            <a:ext cx="2460848" cy="1907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0160" y="402431"/>
            <a:ext cx="2247900" cy="1562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8060" y="1896924"/>
            <a:ext cx="2362200" cy="1381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1717" y="2252663"/>
            <a:ext cx="2549834" cy="986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8211" y="1833770"/>
            <a:ext cx="1566401" cy="1405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1890" y="126686"/>
            <a:ext cx="1321516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JAM</a:t>
            </a:r>
          </a:p>
          <a:p>
            <a:pPr algn="ctr"/>
            <a:r>
              <a:rPr lang="en-US" sz="405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5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Coll.</a:t>
            </a:r>
            <a:endParaRPr lang="en-US" sz="405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439" y="-75414"/>
            <a:ext cx="2024341" cy="3615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171" y="3492858"/>
            <a:ext cx="2078609" cy="1603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20632"/>
          <a:stretch/>
        </p:blipFill>
        <p:spPr>
          <a:xfrm>
            <a:off x="488721" y="51892"/>
            <a:ext cx="4704278" cy="2446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722" y="2577653"/>
            <a:ext cx="4710896" cy="25658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3048" y="1741717"/>
            <a:ext cx="1219200" cy="139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2748" y="1970922"/>
            <a:ext cx="939800" cy="12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x-none" cap="none">
                <a:ea typeface="ＭＳ Ｐゴシック" charset="-128"/>
              </a:rPr>
              <a:t>What</a:t>
            </a:r>
            <a:r>
              <a:rPr lang="en-US" altLang="en-US" cap="none">
                <a:ea typeface="ＭＳ Ｐゴシック" charset="-128"/>
              </a:rPr>
              <a:t>’</a:t>
            </a:r>
            <a:r>
              <a:rPr lang="en-US" altLang="x-none" cap="none">
                <a:ea typeface="ＭＳ Ｐゴシック" charset="-128"/>
              </a:rPr>
              <a:t>s Missing?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1485900" y="1314450"/>
            <a:ext cx="5684044" cy="3425429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altLang="x-none">
                <a:latin typeface="Symbol" charset="2"/>
                <a:ea typeface="ＭＳ Ｐゴシック" charset="-128"/>
              </a:rPr>
              <a:t>D</a:t>
            </a:r>
            <a:r>
              <a:rPr lang="en-US" altLang="x-none">
                <a:ea typeface="ＭＳ Ｐゴシック" charset="-128"/>
              </a:rPr>
              <a:t>u/u and </a:t>
            </a:r>
            <a:r>
              <a:rPr lang="en-US" altLang="x-none">
                <a:solidFill>
                  <a:srgbClr val="D1282E"/>
                </a:solidFill>
                <a:latin typeface="Symbol" charset="2"/>
                <a:ea typeface="ＭＳ Ｐゴシック" charset="-128"/>
              </a:rPr>
              <a:t>D</a:t>
            </a:r>
            <a:r>
              <a:rPr lang="en-US" altLang="x-none">
                <a:solidFill>
                  <a:srgbClr val="D1282E"/>
                </a:solidFill>
                <a:ea typeface="ＭＳ Ｐゴシック" charset="-128"/>
              </a:rPr>
              <a:t>d/d</a:t>
            </a:r>
            <a:r>
              <a:rPr lang="en-US" altLang="x-none">
                <a:ea typeface="ＭＳ Ｐゴシック" charset="-128"/>
              </a:rPr>
              <a:t> at high </a:t>
            </a:r>
            <a:r>
              <a:rPr lang="en-US" altLang="x-none" i="1">
                <a:ea typeface="ＭＳ Ｐゴシック" charset="-128"/>
              </a:rPr>
              <a:t>x</a:t>
            </a:r>
            <a:r>
              <a:rPr lang="en-US" altLang="x-none">
                <a:ea typeface="ＭＳ Ｐゴシック" charset="-128"/>
              </a:rPr>
              <a:t> still poorly constrained</a:t>
            </a:r>
          </a:p>
          <a:p>
            <a:pPr>
              <a:buFont typeface="Wingdings" charset="2"/>
              <a:buChar char="Ø"/>
            </a:pPr>
            <a:r>
              <a:rPr lang="en-US" altLang="x-none">
                <a:ea typeface="ＭＳ Ｐゴシック" charset="-128"/>
              </a:rPr>
              <a:t>What is happening with the strange sea polarization? </a:t>
            </a:r>
            <a:br>
              <a:rPr lang="en-US" altLang="x-none">
                <a:ea typeface="ＭＳ Ｐゴシック" charset="-128"/>
              </a:rPr>
            </a:br>
            <a:r>
              <a:rPr lang="en-US" altLang="x-none">
                <a:ea typeface="ＭＳ Ｐゴシック" charset="-128"/>
              </a:rPr>
              <a:t>&gt;0? =0? &lt;0? Zero crossing? (Tension DIS – SIDIS)</a:t>
            </a:r>
          </a:p>
          <a:p>
            <a:pPr>
              <a:buFont typeface="Wingdings" charset="2"/>
              <a:buChar char="Ø"/>
            </a:pPr>
            <a:r>
              <a:rPr lang="en-US" altLang="x-none">
                <a:solidFill>
                  <a:srgbClr val="A6A6A6"/>
                </a:solidFill>
                <a:ea typeface="ＭＳ Ｐゴシック" charset="-128"/>
              </a:rPr>
              <a:t>Is the sea polarization isospin-symmetric? (note: we already know          )</a:t>
            </a:r>
          </a:p>
          <a:p>
            <a:pPr>
              <a:buFont typeface="Wingdings" charset="2"/>
              <a:buChar char="Ø"/>
            </a:pPr>
            <a:r>
              <a:rPr lang="en-US" altLang="x-none">
                <a:ea typeface="ＭＳ Ｐゴシック" charset="-128"/>
              </a:rPr>
              <a:t>Gluon helicity distribution at large </a:t>
            </a:r>
            <a:r>
              <a:rPr lang="en-US" altLang="x-none" i="1">
                <a:ea typeface="ＭＳ Ｐゴシック" charset="-128"/>
              </a:rPr>
              <a:t>x</a:t>
            </a:r>
            <a:r>
              <a:rPr lang="en-US" altLang="x-none">
                <a:ea typeface="ＭＳ Ｐゴシック" charset="-128"/>
              </a:rPr>
              <a:t> </a:t>
            </a:r>
            <a:r>
              <a:rPr lang="en-US" altLang="x-none">
                <a:solidFill>
                  <a:srgbClr val="A6A6A6"/>
                </a:solidFill>
                <a:ea typeface="ＭＳ Ｐゴシック" charset="-128"/>
              </a:rPr>
              <a:t>and a small </a:t>
            </a:r>
            <a:r>
              <a:rPr lang="en-US" altLang="x-none" i="1">
                <a:solidFill>
                  <a:srgbClr val="A6A6A6"/>
                </a:solidFill>
                <a:ea typeface="ＭＳ Ｐゴシック" charset="-128"/>
              </a:rPr>
              <a:t>x</a:t>
            </a:r>
            <a:r>
              <a:rPr lang="en-US" altLang="x-none">
                <a:ea typeface="ＭＳ Ｐゴシック" charset="-128"/>
              </a:rPr>
              <a:t>? What is the integral </a:t>
            </a:r>
            <a:r>
              <a:rPr lang="en-US" altLang="x-none">
                <a:latin typeface="Symbol" charset="2"/>
                <a:ea typeface="ＭＳ Ｐゴシック" charset="-128"/>
              </a:rPr>
              <a:t>D</a:t>
            </a:r>
            <a:r>
              <a:rPr lang="en-US" altLang="x-none">
                <a:ea typeface="ＭＳ Ｐゴシック" charset="-128"/>
              </a:rPr>
              <a:t>G?</a:t>
            </a:r>
          </a:p>
          <a:p>
            <a:pPr>
              <a:buFont typeface="Wingdings" charset="2"/>
              <a:buChar char="Ø"/>
            </a:pPr>
            <a:r>
              <a:rPr lang="en-US" altLang="x-none">
                <a:solidFill>
                  <a:srgbClr val="A6A6A6"/>
                </a:solidFill>
                <a:ea typeface="ＭＳ Ｐゴシック" charset="-128"/>
              </a:rPr>
              <a:t>What happens at really small x &lt;&lt; 0.01?</a:t>
            </a:r>
          </a:p>
          <a:p>
            <a:pPr>
              <a:buFont typeface="Wingdings" charset="2"/>
              <a:buChar char="Ø"/>
            </a:pPr>
            <a:r>
              <a:rPr lang="en-US" altLang="x-none">
                <a:solidFill>
                  <a:srgbClr val="A6A6A6"/>
                </a:solidFill>
                <a:ea typeface="ＭＳ Ｐゴシック" charset="-128"/>
              </a:rPr>
              <a:t>… and where is the rest of the nucleon spin? (only 30-40% explained by quark helicities)</a:t>
            </a:r>
            <a:br>
              <a:rPr lang="en-US" altLang="x-none">
                <a:solidFill>
                  <a:srgbClr val="A6A6A6"/>
                </a:solidFill>
                <a:ea typeface="ＭＳ Ｐゴシック" charset="-128"/>
              </a:rPr>
            </a:br>
            <a:r>
              <a:rPr lang="en-US" altLang="x-none">
                <a:solidFill>
                  <a:srgbClr val="A6A6A6"/>
                </a:solidFill>
                <a:ea typeface="ＭＳ Ｐゴシック" charset="-128"/>
              </a:rPr>
              <a:t>Orbital angular momentum of quarks, total angular momentum carried by gluons…</a:t>
            </a:r>
          </a:p>
          <a:p>
            <a:pPr>
              <a:buFont typeface="Wingdings" charset="2"/>
              <a:buChar char="Ø"/>
            </a:pPr>
            <a:endParaRPr lang="en-US" altLang="x-none">
              <a:ea typeface="ＭＳ Ｐゴシック" charset="-128"/>
            </a:endParaRPr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3021806" y="2407444"/>
          <a:ext cx="5715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8" name="Equation" r:id="rId4" imgW="381000" imgH="203200" progId="Equation.3">
                  <p:embed/>
                </p:oleObj>
              </mc:Choice>
              <mc:Fallback>
                <p:oleObj name="Equation" r:id="rId4" imgW="381000" imgH="203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1806" y="2407444"/>
                        <a:ext cx="5715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265" y="67628"/>
            <a:ext cx="5791200" cy="10287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x-none" cap="none" dirty="0">
                <a:ea typeface="ＭＳ Ｐゴシック" charset="-128"/>
              </a:rPr>
              <a:t>12 GeV </a:t>
            </a:r>
            <a:r>
              <a:rPr lang="en-US" altLang="x-none" cap="none" dirty="0" smtClean="0">
                <a:ea typeface="ＭＳ Ｐゴシック" charset="-128"/>
              </a:rPr>
              <a:t/>
            </a:r>
            <a:br>
              <a:rPr lang="en-US" altLang="x-none" cap="none" dirty="0" smtClean="0">
                <a:ea typeface="ＭＳ Ｐゴシック" charset="-128"/>
              </a:rPr>
            </a:br>
            <a:r>
              <a:rPr lang="en-US" altLang="x-none" cap="none" dirty="0" smtClean="0">
                <a:ea typeface="ＭＳ Ｐゴシック" charset="-128"/>
              </a:rPr>
              <a:t>in Hall </a:t>
            </a:r>
            <a:r>
              <a:rPr lang="en-US" altLang="x-none" cap="none" dirty="0">
                <a:ea typeface="ＭＳ Ｐゴシック" charset="-128"/>
              </a:rPr>
              <a:t>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95" y="1474463"/>
            <a:ext cx="1813322" cy="49887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defRPr/>
            </a:pPr>
            <a:r>
              <a:rPr lang="en-US" dirty="0" smtClean="0">
                <a:ea typeface="+mn-ea"/>
                <a:cs typeface="+mn-cs"/>
              </a:rPr>
              <a:t>CLAS12 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17411" name="Content Placeholder 2"/>
          <p:cNvSpPr txBox="1">
            <a:spLocks/>
          </p:cNvSpPr>
          <p:nvPr/>
        </p:nvSpPr>
        <p:spPr bwMode="auto">
          <a:xfrm>
            <a:off x="103695" y="2911428"/>
            <a:ext cx="1813322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685800" eaLnBrk="1" hangingPunct="1">
              <a:spcBef>
                <a:spcPct val="20000"/>
              </a:spcBef>
              <a:spcAft>
                <a:spcPts val="450"/>
              </a:spcAft>
            </a:pPr>
            <a:r>
              <a:rPr lang="en-US" altLang="x-none" sz="1500" b="1" dirty="0"/>
              <a:t>Polarized </a:t>
            </a:r>
            <a:r>
              <a:rPr lang="en-US" altLang="x-none" sz="1500" b="1" dirty="0"/>
              <a:t>Target</a:t>
            </a:r>
            <a:endParaRPr lang="en-US" altLang="x-none" sz="1500" b="1" dirty="0"/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103695" y="1774032"/>
            <a:ext cx="3576528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x-none" sz="1200" dirty="0"/>
              <a:t>VERY large acceptance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sz="1200" dirty="0"/>
              <a:t>Full PID (K and </a:t>
            </a:r>
            <a:r>
              <a:rPr lang="en-US" altLang="x-none" sz="1200" dirty="0">
                <a:latin typeface="Symbol" charset="2"/>
              </a:rPr>
              <a:t>p</a:t>
            </a:r>
            <a:r>
              <a:rPr lang="en-US" altLang="x-none" sz="1200" dirty="0"/>
              <a:t>) </a:t>
            </a:r>
            <a:br>
              <a:rPr lang="en-US" altLang="x-none" sz="1200" dirty="0"/>
            </a:br>
            <a:r>
              <a:rPr lang="en-US" altLang="x-none" sz="1100" dirty="0"/>
              <a:t>(K ID </a:t>
            </a:r>
            <a:r>
              <a:rPr lang="en-US" altLang="x-none" sz="1100" dirty="0"/>
              <a:t>with new </a:t>
            </a:r>
            <a:r>
              <a:rPr lang="en-US" altLang="x-none" sz="1100" dirty="0"/>
              <a:t>RICH)</a:t>
            </a:r>
            <a:endParaRPr lang="en-US" altLang="x-none" sz="1200" dirty="0"/>
          </a:p>
          <a:p>
            <a:pPr eaLnBrk="1" hangingPunct="1">
              <a:buFont typeface="Arial" charset="0"/>
              <a:buChar char="•"/>
            </a:pPr>
            <a:r>
              <a:rPr lang="en-US" altLang="x-none" sz="1200" dirty="0"/>
              <a:t>Moderately high luminosity (10</a:t>
            </a:r>
            <a:r>
              <a:rPr lang="en-US" altLang="x-none" sz="1200" baseline="30000" dirty="0"/>
              <a:t>35</a:t>
            </a:r>
            <a:r>
              <a:rPr lang="en-US" altLang="x-none" sz="1200" dirty="0"/>
              <a:t> cm</a:t>
            </a:r>
            <a:r>
              <a:rPr lang="en-US" altLang="x-none" sz="1200" baseline="30000" dirty="0"/>
              <a:t>-2</a:t>
            </a:r>
            <a:r>
              <a:rPr lang="en-US" altLang="x-none" sz="1200" dirty="0"/>
              <a:t>s</a:t>
            </a:r>
            <a:r>
              <a:rPr lang="en-US" altLang="x-none" sz="1200" baseline="30000" dirty="0"/>
              <a:t>-1</a:t>
            </a:r>
            <a:r>
              <a:rPr lang="en-US" altLang="x-none" sz="1200" dirty="0"/>
              <a:t>)</a:t>
            </a:r>
            <a:br>
              <a:rPr lang="en-US" altLang="x-none" sz="1200" dirty="0"/>
            </a:br>
            <a:r>
              <a:rPr lang="en-US" altLang="x-none" sz="1200" dirty="0"/>
              <a:t>(matched to NH</a:t>
            </a:r>
            <a:r>
              <a:rPr lang="en-US" altLang="x-none" sz="1200" baseline="-25000" dirty="0"/>
              <a:t>3</a:t>
            </a:r>
            <a:r>
              <a:rPr lang="en-US" altLang="x-none" sz="1200" dirty="0"/>
              <a:t>, ND</a:t>
            </a:r>
            <a:r>
              <a:rPr lang="en-US" altLang="x-none" sz="1200" baseline="-25000" dirty="0"/>
              <a:t>3</a:t>
            </a:r>
            <a:r>
              <a:rPr lang="en-US" altLang="x-none" sz="1200" dirty="0"/>
              <a:t>)</a:t>
            </a:r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234459" y="3375846"/>
            <a:ext cx="236934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14313" indent="-21431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altLang="x-none" sz="1200" dirty="0"/>
              <a:t>Standard DNP longitudinal NH</a:t>
            </a:r>
            <a:r>
              <a:rPr lang="en-US" altLang="x-none" sz="1200" baseline="-25000" dirty="0"/>
              <a:t>3</a:t>
            </a:r>
            <a:r>
              <a:rPr lang="en-US" altLang="x-none" sz="1200" dirty="0"/>
              <a:t>, ND</a:t>
            </a:r>
            <a:r>
              <a:rPr lang="en-US" altLang="x-none" sz="1200" baseline="-25000" dirty="0"/>
              <a:t>3</a:t>
            </a:r>
            <a:r>
              <a:rPr lang="en-US" altLang="x-none" sz="1200" dirty="0"/>
              <a:t> </a:t>
            </a:r>
            <a:r>
              <a:rPr lang="en-US" altLang="x-none" sz="1200" dirty="0"/>
              <a:t>targets (and </a:t>
            </a:r>
            <a:r>
              <a:rPr lang="en-US" altLang="x-none" sz="1200" baseline="30000" dirty="0"/>
              <a:t>7</a:t>
            </a:r>
            <a:r>
              <a:rPr lang="en-US" altLang="x-none" sz="1200" dirty="0"/>
              <a:t>Li) </a:t>
            </a:r>
            <a:r>
              <a:rPr lang="en-US" sz="1200" dirty="0"/>
              <a:t>Horizontal </a:t>
            </a:r>
            <a:r>
              <a:rPr lang="en-US" sz="1200" baseline="30000" dirty="0"/>
              <a:t>4</a:t>
            </a:r>
            <a:r>
              <a:rPr lang="en-US" sz="1200" dirty="0"/>
              <a:t>He evaporation cryostat</a:t>
            </a:r>
          </a:p>
          <a:p>
            <a:pPr marL="214313" indent="-21431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200" dirty="0"/>
              <a:t>5 T B-field provided by central detector</a:t>
            </a:r>
          </a:p>
          <a:p>
            <a:pPr marL="214313" indent="-21431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200" dirty="0"/>
              <a:t>Double-cell design to minimize false </a:t>
            </a:r>
            <a:r>
              <a:rPr lang="en-US" sz="1200" dirty="0" smtClean="0"/>
              <a:t>asymmetries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30" y="0"/>
            <a:ext cx="4244139" cy="3190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192210" y="3201229"/>
            <a:ext cx="3170973" cy="1930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3695" y="3221151"/>
            <a:ext cx="4677646" cy="19102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0475" y="269732"/>
            <a:ext cx="1902397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E12-06-109, </a:t>
            </a:r>
            <a:r>
              <a:rPr lang="fr-FR" sz="1200" dirty="0">
                <a:latin typeface="Times New Roman" pitchFamily="18" charset="0"/>
                <a:cs typeface="Times New Roman" pitchFamily="18" charset="0"/>
              </a:rPr>
              <a:t>E12-06-119b, E12-07-107, E12-09-007b</a:t>
            </a:r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, E12-09-009 </a:t>
            </a:r>
            <a:r>
              <a:rPr lang="fr-FR" sz="1200" dirty="0" err="1" smtClean="0">
                <a:latin typeface="Times New Roman" pitchFamily="18" charset="0"/>
                <a:cs typeface="Times New Roman" pitchFamily="18" charset="0"/>
              </a:rPr>
              <a:t>approved</a:t>
            </a:r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 for 120 « PAC </a:t>
            </a:r>
            <a:r>
              <a:rPr lang="fr-FR" sz="1200" dirty="0" err="1" smtClean="0">
                <a:latin typeface="Times New Roman" pitchFamily="18" charset="0"/>
                <a:cs typeface="Times New Roman" pitchFamily="18" charset="0"/>
              </a:rPr>
              <a:t>days</a:t>
            </a:r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 » on H and 50 « PAC </a:t>
            </a:r>
            <a:r>
              <a:rPr lang="fr-FR" sz="1200" dirty="0" err="1" smtClean="0">
                <a:latin typeface="Times New Roman" pitchFamily="18" charset="0"/>
                <a:cs typeface="Times New Roman" pitchFamily="18" charset="0"/>
              </a:rPr>
              <a:t>days</a:t>
            </a:r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 » on D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14301"/>
            <a:ext cx="5968313" cy="422672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altLang="x-none" cap="none" dirty="0" smtClean="0">
                <a:ea typeface="ＭＳ Ｐゴシック" charset="-128"/>
              </a:rPr>
              <a:t>Inclusive </a:t>
            </a:r>
            <a:r>
              <a:rPr lang="en-US" altLang="x-none" cap="none" dirty="0">
                <a:ea typeface="ＭＳ Ｐゴシック" charset="-128"/>
              </a:rPr>
              <a:t>+ Tagged SSF – Hall B</a:t>
            </a:r>
          </a:p>
        </p:txBody>
      </p:sp>
      <p:grpSp>
        <p:nvGrpSpPr>
          <p:cNvPr id="22530" name="Group 42"/>
          <p:cNvGrpSpPr>
            <a:grpSpLocks/>
          </p:cNvGrpSpPr>
          <p:nvPr/>
        </p:nvGrpSpPr>
        <p:grpSpPr bwMode="auto">
          <a:xfrm>
            <a:off x="5210175" y="408385"/>
            <a:ext cx="2571750" cy="2163365"/>
            <a:chOff x="3504" y="377"/>
            <a:chExt cx="2160" cy="1817"/>
          </a:xfrm>
        </p:grpSpPr>
        <p:pic>
          <p:nvPicPr>
            <p:cNvPr id="5" name="Picture 2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672"/>
              <a:ext cx="2160" cy="1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2552" name="Text Box 29"/>
            <p:cNvSpPr txBox="1">
              <a:spLocks noChangeArrowheads="1"/>
            </p:cNvSpPr>
            <p:nvPr/>
          </p:nvSpPr>
          <p:spPr bwMode="auto">
            <a:xfrm>
              <a:off x="4320" y="377"/>
              <a:ext cx="5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900"/>
                <a:t>SIDIS A</a:t>
              </a:r>
              <a:r>
                <a:rPr lang="en-US" altLang="x-none" sz="900" baseline="-25000"/>
                <a:t>1</a:t>
              </a:r>
              <a:endParaRPr lang="en-US" altLang="x-none" sz="900"/>
            </a:p>
          </p:txBody>
        </p:sp>
        <p:sp>
          <p:nvSpPr>
            <p:cNvPr id="22553" name="Text Box 38"/>
            <p:cNvSpPr txBox="1">
              <a:spLocks noChangeArrowheads="1"/>
            </p:cNvSpPr>
            <p:nvPr/>
          </p:nvSpPr>
          <p:spPr bwMode="auto">
            <a:xfrm>
              <a:off x="4214" y="1644"/>
              <a:ext cx="309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500"/>
                <a:t>h</a:t>
              </a:r>
              <a:r>
                <a:rPr lang="en-US" altLang="x-none" sz="1500" baseline="30000"/>
                <a:t>+</a:t>
              </a:r>
              <a:endParaRPr lang="en-US" altLang="x-none" sz="1500"/>
            </a:p>
          </p:txBody>
        </p:sp>
        <p:sp>
          <p:nvSpPr>
            <p:cNvPr id="22554" name="Text Box 39"/>
            <p:cNvSpPr txBox="1">
              <a:spLocks noChangeArrowheads="1"/>
            </p:cNvSpPr>
            <p:nvPr/>
          </p:nvSpPr>
          <p:spPr bwMode="auto">
            <a:xfrm>
              <a:off x="5328" y="1680"/>
              <a:ext cx="28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500"/>
                <a:t>h</a:t>
              </a:r>
              <a:r>
                <a:rPr lang="en-US" altLang="x-none" sz="1500" baseline="30000"/>
                <a:t>-</a:t>
              </a:r>
              <a:endParaRPr lang="en-US" altLang="x-none" sz="1500"/>
            </a:p>
          </p:txBody>
        </p:sp>
      </p:grpSp>
      <p:grpSp>
        <p:nvGrpSpPr>
          <p:cNvPr id="22532" name="Group 44"/>
          <p:cNvGrpSpPr>
            <a:grpSpLocks/>
          </p:cNvGrpSpPr>
          <p:nvPr/>
        </p:nvGrpSpPr>
        <p:grpSpPr bwMode="auto">
          <a:xfrm>
            <a:off x="4157662" y="2571750"/>
            <a:ext cx="3624263" cy="2692003"/>
            <a:chOff x="2716" y="2160"/>
            <a:chExt cx="3044" cy="2261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6" y="2160"/>
              <a:ext cx="1460" cy="1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2541" name="Text Box 25"/>
            <p:cNvSpPr txBox="1">
              <a:spLocks noChangeArrowheads="1"/>
            </p:cNvSpPr>
            <p:nvPr/>
          </p:nvSpPr>
          <p:spPr bwMode="auto">
            <a:xfrm>
              <a:off x="2832" y="3936"/>
              <a:ext cx="1152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050"/>
                <a:t>Better determination of Higher Twist vs. </a:t>
              </a:r>
              <a:r>
                <a:rPr lang="en-US" altLang="x-none" sz="1050" i="1"/>
                <a:t>x</a:t>
              </a:r>
              <a:endParaRPr lang="en-US" altLang="x-none" sz="1050"/>
            </a:p>
          </p:txBody>
        </p:sp>
        <p:sp>
          <p:nvSpPr>
            <p:cNvPr id="22542" name="Text Box 37"/>
            <p:cNvSpPr txBox="1">
              <a:spLocks noChangeArrowheads="1"/>
            </p:cNvSpPr>
            <p:nvPr/>
          </p:nvSpPr>
          <p:spPr bwMode="auto">
            <a:xfrm>
              <a:off x="4368" y="3936"/>
              <a:ext cx="1251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050"/>
                <a:t>Improved coverage to</a:t>
              </a:r>
            </a:p>
            <a:p>
              <a:pPr eaLnBrk="1" hangingPunct="1"/>
              <a:r>
                <a:rPr lang="en-US" altLang="x-none" sz="1050"/>
                <a:t>evaluate moments</a:t>
              </a:r>
            </a:p>
          </p:txBody>
        </p:sp>
        <p:grpSp>
          <p:nvGrpSpPr>
            <p:cNvPr id="22543" name="Group 40"/>
            <p:cNvGrpSpPr>
              <a:grpSpLocks/>
            </p:cNvGrpSpPr>
            <p:nvPr/>
          </p:nvGrpSpPr>
          <p:grpSpPr bwMode="auto">
            <a:xfrm>
              <a:off x="4032" y="2256"/>
              <a:ext cx="1728" cy="1627"/>
              <a:chOff x="4032" y="2256"/>
              <a:chExt cx="1728" cy="1627"/>
            </a:xfrm>
          </p:grpSpPr>
          <p:pic>
            <p:nvPicPr>
              <p:cNvPr id="22544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" y="2256"/>
                <a:ext cx="1728" cy="1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5" name="Text Box 26"/>
              <p:cNvSpPr txBox="1">
                <a:spLocks noChangeArrowheads="1"/>
              </p:cNvSpPr>
              <p:nvPr/>
            </p:nvSpPr>
            <p:spPr bwMode="auto">
              <a:xfrm>
                <a:off x="4512" y="3072"/>
                <a:ext cx="1008" cy="4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x-none" sz="900"/>
                  <a:t>Greater </a:t>
                </a:r>
              </a:p>
              <a:p>
                <a:pPr algn="ctr" eaLnBrk="1" hangingPunct="1"/>
                <a:r>
                  <a:rPr lang="en-US" altLang="x-none" sz="900" i="1"/>
                  <a:t>x</a:t>
                </a:r>
                <a:r>
                  <a:rPr lang="en-US" altLang="x-none" sz="900"/>
                  <a:t>-coverage </a:t>
                </a:r>
              </a:p>
              <a:p>
                <a:pPr algn="r" eaLnBrk="1" hangingPunct="1"/>
                <a:r>
                  <a:rPr lang="en-US" altLang="x-none" sz="900"/>
                  <a:t>for </a:t>
                </a:r>
                <a:r>
                  <a:rPr lang="en-US" altLang="x-none" sz="900">
                    <a:latin typeface="Symbol" charset="2"/>
                    <a:sym typeface="Symbol" charset="2"/>
                  </a:rPr>
                  <a:t></a:t>
                </a:r>
                <a:r>
                  <a:rPr lang="en-US" altLang="x-none" sz="900" baseline="-25000"/>
                  <a:t>1</a:t>
                </a:r>
                <a:endParaRPr lang="en-US" altLang="x-none" sz="900"/>
              </a:p>
            </p:txBody>
          </p:sp>
        </p:grpSp>
      </p:grpSp>
      <p:pic>
        <p:nvPicPr>
          <p:cNvPr id="22534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657225"/>
            <a:ext cx="28289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2648250"/>
            <a:ext cx="2549381" cy="249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1494194" y="3869360"/>
            <a:ext cx="221226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x-none" sz="1500">
                <a:latin typeface="Times" charset="0"/>
              </a:rPr>
              <a:t>Kinematic Coverage (DIS)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143000" y="471487"/>
            <a:ext cx="4225819" cy="2100263"/>
            <a:chOff x="295275" y="1905000"/>
            <a:chExt cx="8486260" cy="4762500"/>
          </a:xfrm>
        </p:grpSpPr>
        <p:pic>
          <p:nvPicPr>
            <p:cNvPr id="31" name="Picture 19" descr="A1d_CLAS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400"/>
            <a:stretch>
              <a:fillRect/>
            </a:stretch>
          </p:blipFill>
          <p:spPr bwMode="auto">
            <a:xfrm>
              <a:off x="4514335" y="1905000"/>
              <a:ext cx="4267200" cy="476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0" descr="A1p_CLAS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5"/>
            <a:stretch>
              <a:fillRect/>
            </a:stretch>
          </p:blipFill>
          <p:spPr bwMode="auto">
            <a:xfrm>
              <a:off x="295275" y="1905000"/>
              <a:ext cx="4124325" cy="472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 Box 10"/>
            <p:cNvSpPr txBox="1">
              <a:spLocks noChangeArrowheads="1"/>
            </p:cNvSpPr>
            <p:nvPr/>
          </p:nvSpPr>
          <p:spPr bwMode="auto">
            <a:xfrm>
              <a:off x="2160372" y="4936525"/>
              <a:ext cx="1676399" cy="680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x-none" sz="1350">
                  <a:solidFill>
                    <a:srgbClr val="FF5050"/>
                  </a:solidFill>
                  <a:latin typeface="Comic Sans MS" charset="0"/>
                </a:rPr>
                <a:t>Proton</a:t>
              </a:r>
            </a:p>
          </p:txBody>
        </p:sp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6789247" y="4965487"/>
              <a:ext cx="1780167" cy="1151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x-none" sz="1350">
                  <a:solidFill>
                    <a:srgbClr val="FF5050"/>
                  </a:solidFill>
                  <a:latin typeface="Comic Sans MS" charset="0"/>
                </a:rPr>
                <a:t>Deuteron</a:t>
              </a: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2998574" y="4267201"/>
              <a:ext cx="1828799" cy="575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x-none" sz="1050" dirty="0">
                  <a:solidFill>
                    <a:srgbClr val="760F9B"/>
                  </a:solidFill>
                  <a:latin typeface="Comic Sans MS" charset="0"/>
                </a:rPr>
                <a:t>W &gt; </a:t>
              </a:r>
              <a:r>
                <a:rPr lang="en-US" altLang="x-none" sz="1050" dirty="0">
                  <a:solidFill>
                    <a:srgbClr val="760F9B"/>
                  </a:solidFill>
                  <a:latin typeface="Comic Sans MS" charset="0"/>
                </a:rPr>
                <a:t>2</a:t>
              </a:r>
              <a:endParaRPr lang="en-US" altLang="x-none" sz="1050" dirty="0">
                <a:solidFill>
                  <a:srgbClr val="760F9B"/>
                </a:solidFill>
                <a:latin typeface="Comic Sans MS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71650"/>
            <a:ext cx="3263504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Delta-D / D</a:t>
            </a:r>
            <a:endParaRPr lang="en-US" dirty="0"/>
          </a:p>
        </p:txBody>
      </p:sp>
      <p:sp>
        <p:nvSpPr>
          <p:cNvPr id="23558" name="TextBox 19"/>
          <p:cNvSpPr txBox="1">
            <a:spLocks noChangeArrowheads="1"/>
          </p:cNvSpPr>
          <p:nvPr/>
        </p:nvSpPr>
        <p:spPr bwMode="auto">
          <a:xfrm>
            <a:off x="1866900" y="4805362"/>
            <a:ext cx="142539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350"/>
              <a:t>50 days on ND3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4540" r="52500"/>
          <a:stretch/>
        </p:blipFill>
        <p:spPr>
          <a:xfrm>
            <a:off x="5546899" y="114300"/>
            <a:ext cx="2012603" cy="502475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42412" y="1703035"/>
            <a:ext cx="3377226" cy="3211865"/>
            <a:chOff x="-76200" y="2270713"/>
            <a:chExt cx="4502968" cy="4282486"/>
          </a:xfrm>
        </p:grpSpPr>
        <p:grpSp>
          <p:nvGrpSpPr>
            <p:cNvPr id="10" name="Group 18"/>
            <p:cNvGrpSpPr>
              <a:grpSpLocks/>
            </p:cNvGrpSpPr>
            <p:nvPr/>
          </p:nvGrpSpPr>
          <p:grpSpPr bwMode="auto">
            <a:xfrm>
              <a:off x="-21408" y="2270713"/>
              <a:ext cx="4448176" cy="4114800"/>
              <a:chOff x="2351844" y="1309436"/>
              <a:chExt cx="5448300" cy="4508500"/>
            </a:xfrm>
          </p:grpSpPr>
          <p:pic>
            <p:nvPicPr>
              <p:cNvPr id="11" name="Picture 1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1844" y="1309436"/>
                <a:ext cx="5448300" cy="450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Freeform 17"/>
              <p:cNvSpPr>
                <a:spLocks/>
              </p:cNvSpPr>
              <p:nvPr/>
            </p:nvSpPr>
            <p:spPr bwMode="auto">
              <a:xfrm>
                <a:off x="6228080" y="1432560"/>
                <a:ext cx="774700" cy="1358900"/>
              </a:xfrm>
              <a:custGeom>
                <a:avLst/>
                <a:gdLst>
                  <a:gd name="T0" fmla="*/ 0 w 61"/>
                  <a:gd name="T1" fmla="*/ 2147483647 h 107"/>
                  <a:gd name="T2" fmla="*/ 2147483647 w 61"/>
                  <a:gd name="T3" fmla="*/ 2147483647 h 107"/>
                  <a:gd name="T4" fmla="*/ 2147483647 w 61"/>
                  <a:gd name="T5" fmla="*/ 2147483647 h 107"/>
                  <a:gd name="T6" fmla="*/ 2147483647 w 61"/>
                  <a:gd name="T7" fmla="*/ 0 h 10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107">
                    <a:moveTo>
                      <a:pt x="0" y="107"/>
                    </a:moveTo>
                    <a:cubicBezTo>
                      <a:pt x="7" y="101"/>
                      <a:pt x="15" y="95"/>
                      <a:pt x="21" y="87"/>
                    </a:cubicBezTo>
                    <a:cubicBezTo>
                      <a:pt x="27" y="79"/>
                      <a:pt x="31" y="74"/>
                      <a:pt x="38" y="60"/>
                    </a:cubicBezTo>
                    <a:cubicBezTo>
                      <a:pt x="45" y="46"/>
                      <a:pt x="57" y="10"/>
                      <a:pt x="61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5" name="Picture 15"/>
            <p:cNvPicPr>
              <a:picLocks noChangeAspect="1" noChangeArrowheads="1"/>
            </p:cNvPicPr>
            <p:nvPr/>
          </p:nvPicPr>
          <p:blipFill rotWithShape="1">
            <a:blip r:embed="rId2">
              <a:alphaModFix am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6200" y="2362200"/>
              <a:ext cx="4351338" cy="4190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r="92487"/>
          <a:stretch/>
        </p:blipFill>
        <p:spPr>
          <a:xfrm>
            <a:off x="4860070" y="114300"/>
            <a:ext cx="658606" cy="50247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79910" y="20574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i="1" dirty="0" smtClean="0"/>
              <a:t>u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6029392" y="271749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i="1" dirty="0" err="1" smtClean="0"/>
              <a:t>d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3926</TotalTime>
  <Words>467</Words>
  <Application>Microsoft Macintosh PowerPoint</Application>
  <PresentationFormat>On-screen Show (16:9)</PresentationFormat>
  <Paragraphs>95</Paragraphs>
  <Slides>13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 Black</vt:lpstr>
      <vt:lpstr>Calibri</vt:lpstr>
      <vt:lpstr>Comic Sans MS</vt:lpstr>
      <vt:lpstr>ＭＳ Ｐゴシック</vt:lpstr>
      <vt:lpstr>Osaka</vt:lpstr>
      <vt:lpstr>Symbol</vt:lpstr>
      <vt:lpstr>Times</vt:lpstr>
      <vt:lpstr>Times New Roman</vt:lpstr>
      <vt:lpstr>Wingdings</vt:lpstr>
      <vt:lpstr>Arial</vt:lpstr>
      <vt:lpstr>Essential</vt:lpstr>
      <vt:lpstr>Equation</vt:lpstr>
      <vt:lpstr>The Nucleon Spin STructure Program With CLAS and CLAS12</vt:lpstr>
      <vt:lpstr>PowerPoint Presentation</vt:lpstr>
      <vt:lpstr>The SF g1 – recent results</vt:lpstr>
      <vt:lpstr>present situation</vt:lpstr>
      <vt:lpstr>PowerPoint Presentation</vt:lpstr>
      <vt:lpstr>What’s Missing?</vt:lpstr>
      <vt:lpstr>12 GeV  in Hall B</vt:lpstr>
      <vt:lpstr>Inclusive + Tagged SSF – Hall B</vt:lpstr>
      <vt:lpstr>Delta-D / D</vt:lpstr>
      <vt:lpstr>Polarized EMC EFFect</vt:lpstr>
      <vt:lpstr>Summary</vt:lpstr>
      <vt:lpstr>Extras</vt:lpstr>
      <vt:lpstr>PowerPoint Presentation</vt:lpstr>
    </vt:vector>
  </TitlesOfParts>
  <Company>Old Dominion University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Techniques for Polarized DIS and SIDIS</dc:title>
  <dc:creator>Sebastian Kuhn</dc:creator>
  <cp:lastModifiedBy>Kuhn, Sebastian E.</cp:lastModifiedBy>
  <cp:revision>194</cp:revision>
  <dcterms:created xsi:type="dcterms:W3CDTF">2011-06-14T15:31:20Z</dcterms:created>
  <dcterms:modified xsi:type="dcterms:W3CDTF">2017-01-24T22:31:42Z</dcterms:modified>
</cp:coreProperties>
</file>