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40"/>
  </p:notesMasterIdLst>
  <p:sldIdLst>
    <p:sldId id="256" r:id="rId15"/>
    <p:sldId id="278" r:id="rId16"/>
    <p:sldId id="280" r:id="rId17"/>
    <p:sldId id="257" r:id="rId18"/>
    <p:sldId id="281" r:id="rId19"/>
    <p:sldId id="282" r:id="rId20"/>
    <p:sldId id="258" r:id="rId21"/>
    <p:sldId id="289" r:id="rId22"/>
    <p:sldId id="288" r:id="rId23"/>
    <p:sldId id="300" r:id="rId24"/>
    <p:sldId id="276" r:id="rId25"/>
    <p:sldId id="297" r:id="rId26"/>
    <p:sldId id="304" r:id="rId27"/>
    <p:sldId id="262" r:id="rId28"/>
    <p:sldId id="294" r:id="rId29"/>
    <p:sldId id="263" r:id="rId30"/>
    <p:sldId id="290" r:id="rId31"/>
    <p:sldId id="270" r:id="rId32"/>
    <p:sldId id="291" r:id="rId33"/>
    <p:sldId id="271" r:id="rId34"/>
    <p:sldId id="292" r:id="rId35"/>
    <p:sldId id="301" r:id="rId36"/>
    <p:sldId id="302" r:id="rId37"/>
    <p:sldId id="303" r:id="rId38"/>
    <p:sldId id="268" r:id="rId39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0033CC"/>
    <a:srgbClr val="E4E4E4"/>
    <a:srgbClr val="25C6FF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 autoAdjust="0"/>
  </p:normalViewPr>
  <p:slideViewPr>
    <p:cSldViewPr snapToGrid="0">
      <p:cViewPr varScale="1">
        <p:scale>
          <a:sx n="79" d="100"/>
          <a:sy n="79" d="100"/>
        </p:scale>
        <p:origin x="1266" y="10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6E5D6-E8E4-4D3D-85AA-98B0D239B0AE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EF9DF-C413-4CD9-8372-0F4E4A327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0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18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4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4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43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43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61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51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6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3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8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97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78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69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2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793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01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29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8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9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83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88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41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93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46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EF9DF-C413-4CD9-8372-0F4E4A327A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0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760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2530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4591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9043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6090336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2851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2012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660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850480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160283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12342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3432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9309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0627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2510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12225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199180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1089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2318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6900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93214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20762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88466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44418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9690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448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8452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2506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91302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8249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9579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45202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42586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754783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3627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93084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351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1178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8352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5678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29006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021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0179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7957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63863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40194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858851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763889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583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77295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0420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2133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0323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402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04852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8226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2426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79323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2616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3729637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29529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9568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9753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1041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8641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5225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0431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773583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4030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9407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6378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1793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35984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267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530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2547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7254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7522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24265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55552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1907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000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5763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439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17777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8723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62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526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7978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08183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900664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680856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035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79644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796448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3903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225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2929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100345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9035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64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993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6648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5919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80155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143650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149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0232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4516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5016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59649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4265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330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4938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923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61449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403549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82097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9648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0389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9252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7972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9214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5009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8841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7801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9621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9541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1638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84502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390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2026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3356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292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6682361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09688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6951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7413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315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7651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800405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088407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7976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589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850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818045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6160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6007429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3546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498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6315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18681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586307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13165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99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4000"/>
            <a:ext cx="2803525" cy="853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4000"/>
            <a:ext cx="826135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566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908" y="0"/>
            <a:ext cx="2173892" cy="13341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2000" y="1708448"/>
            <a:ext cx="65024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CLAS EG4 experiment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4024" y="3159307"/>
            <a:ext cx="1938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Ripani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INFN Genova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7"/>
            <a:ext cx="6542899" cy="7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0325"/>
            <a:ext cx="13004800" cy="51883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1" y="-3407289"/>
            <a:ext cx="7241413" cy="10248688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838200" y="8147844"/>
            <a:ext cx="40327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mr-IN" dirty="0"/>
              <a:t>…</a:t>
            </a:r>
            <a:r>
              <a:rPr lang="en-US" dirty="0"/>
              <a:t> and EG1-DVCS: Highest statistics at large 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6936930" y="2261285"/>
            <a:ext cx="39020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EG4: Focus on low Q</a:t>
            </a:r>
            <a:r>
              <a:rPr lang="en-US" baseline="30000" dirty="0"/>
              <a:t>2</a:t>
            </a:r>
            <a:r>
              <a:rPr lang="en-US" dirty="0"/>
              <a:t> =&gt; lower beam energies, new Cherenkov for optimal acceptance in </a:t>
            </a:r>
            <a:r>
              <a:rPr lang="en-US" dirty="0" err="1"/>
              <a:t>outbending</a:t>
            </a:r>
            <a:r>
              <a:rPr lang="en-US" dirty="0"/>
              <a:t> configuration, </a:t>
            </a:r>
            <a:r>
              <a:rPr lang="en-US" dirty="0">
                <a:latin typeface="Symbol" charset="0"/>
                <a:sym typeface="Symbol" charset="0"/>
              </a:rPr>
              <a:t></a:t>
            </a:r>
            <a:r>
              <a:rPr lang="en-US" baseline="-25000" dirty="0"/>
              <a:t>e</a:t>
            </a:r>
            <a:r>
              <a:rPr lang="en-US" dirty="0"/>
              <a:t> as small as 6 degrees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291768" y="0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EG1: Largest possible kinematic coverage -&gt; </a:t>
            </a:r>
            <a:r>
              <a:rPr lang="en-US" dirty="0" err="1"/>
              <a:t>inbending</a:t>
            </a:r>
            <a:r>
              <a:rPr lang="en-US" dirty="0"/>
              <a:t> and </a:t>
            </a:r>
            <a:r>
              <a:rPr lang="en-US" dirty="0" err="1"/>
              <a:t>outbending</a:t>
            </a:r>
            <a:r>
              <a:rPr lang="en-US" dirty="0"/>
              <a:t> configuration, </a:t>
            </a:r>
            <a:br>
              <a:rPr lang="en-US" dirty="0"/>
            </a:br>
            <a:r>
              <a:rPr lang="en-US" dirty="0"/>
              <a:t>E = 1.6…5.8 GeV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79" y="5261234"/>
            <a:ext cx="5989821" cy="44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38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3838575" y="136743"/>
            <a:ext cx="457993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003DCC"/>
                </a:solidFill>
                <a:cs typeface="Gill Sans" charset="0"/>
              </a:rPr>
              <a:t>EG4 kinematic coverage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1473200"/>
            <a:ext cx="13020676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/>
          </p:cNvSpPr>
          <p:nvPr/>
        </p:nvSpPr>
        <p:spPr bwMode="auto">
          <a:xfrm>
            <a:off x="2811463" y="914400"/>
            <a:ext cx="14017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>
                <a:cs typeface="Gill Sans" charset="0"/>
              </a:rPr>
              <a:t>Proton</a:t>
            </a:r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9299575" y="914400"/>
            <a:ext cx="19272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>
                <a:cs typeface="Gill Sans" charset="0"/>
              </a:rPr>
              <a:t>Deuteron</a:t>
            </a:r>
          </a:p>
        </p:txBody>
      </p:sp>
      <p:sp>
        <p:nvSpPr>
          <p:cNvPr id="30728" name="Rectangle 8"/>
          <p:cNvSpPr>
            <a:spLocks/>
          </p:cNvSpPr>
          <p:nvPr/>
        </p:nvSpPr>
        <p:spPr bwMode="auto">
          <a:xfrm>
            <a:off x="3678238" y="5899150"/>
            <a:ext cx="735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400">
                <a:cs typeface="Gill Sans" charset="0"/>
              </a:rPr>
              <a:t>(     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819" y="8065933"/>
            <a:ext cx="8162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1.52 </a:t>
            </a:r>
            <a:r>
              <a:rPr lang="it-IT" sz="2800" dirty="0" err="1" smtClean="0"/>
              <a:t>GeV</a:t>
            </a:r>
            <a:r>
              <a:rPr lang="it-IT" sz="2800" dirty="0" smtClean="0"/>
              <a:t> </a:t>
            </a:r>
            <a:r>
              <a:rPr lang="it-IT" sz="2800" dirty="0" err="1" smtClean="0"/>
              <a:t>proton</a:t>
            </a:r>
            <a:r>
              <a:rPr lang="it-IT" sz="2800" dirty="0" smtClean="0"/>
              <a:t> </a:t>
            </a:r>
            <a:r>
              <a:rPr lang="it-IT" sz="2800" dirty="0" err="1" smtClean="0"/>
              <a:t>only</a:t>
            </a:r>
            <a:r>
              <a:rPr lang="it-IT" sz="2800" dirty="0" smtClean="0"/>
              <a:t> for </a:t>
            </a:r>
            <a:r>
              <a:rPr lang="it-IT" sz="2800" dirty="0" err="1" smtClean="0"/>
              <a:t>commissioning</a:t>
            </a:r>
            <a:r>
              <a:rPr lang="it-IT" sz="2800" dirty="0" smtClean="0"/>
              <a:t> </a:t>
            </a:r>
            <a:r>
              <a:rPr lang="it-IT" sz="2800" dirty="0" err="1" smtClean="0"/>
              <a:t>purposes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29647"/>
            <a:ext cx="1300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32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from pol. cross-section differences (not asymmetries, as in EG1,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EG1dvcs)</a:t>
            </a:r>
          </a:p>
          <a:p>
            <a:pPr lvl="0"/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Advantage: dilution from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unpol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target material cancels out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3151" y="2211620"/>
                <a:ext cx="12317669" cy="9890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𝑡h𝑒𝑜𝑟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⇒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⇒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𝑀𝐸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𝑀𝑥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1" y="2211620"/>
                <a:ext cx="12317669" cy="989053"/>
              </a:xfrm>
              <a:prstGeom prst="rect">
                <a:avLst/>
              </a:prstGeom>
              <a:blipFill>
                <a:blip r:embed="rId3"/>
                <a:stretch>
                  <a:fillRect l="-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94563" y="3520773"/>
            <a:ext cx="124362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SzPct val="125000"/>
              <a:buFont typeface="Times New Roman" panose="02020603050405020304" pitchFamily="18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Small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small x g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contribution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suppressed</a:t>
            </a:r>
          </a:p>
          <a:p>
            <a:pPr lvl="0" algn="l">
              <a:buSzPct val="125000"/>
              <a:buFont typeface="Times New Roman" panose="02020603050405020304" pitchFamily="18" charset="0"/>
              <a:buChar char="•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l">
              <a:buSzPct val="125000"/>
              <a:buFont typeface="Times New Roman" panose="02020603050405020304" pitchFamily="18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Actual experimental quantity measured: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3679162" y="170894"/>
            <a:ext cx="48987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 dirty="0" smtClean="0">
                <a:solidFill>
                  <a:srgbClr val="003DCC"/>
                </a:solidFill>
                <a:cs typeface="Gill Sans" charset="0"/>
              </a:rPr>
              <a:t>Experimental procedure</a:t>
            </a:r>
            <a:endParaRPr lang="en-US" altLang="en-US" sz="3600" dirty="0">
              <a:solidFill>
                <a:srgbClr val="003DCC"/>
              </a:solidFill>
              <a:cs typeface="Gill San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" y="5089589"/>
                <a:ext cx="13004799" cy="8735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</m:sup>
                      </m:sSup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,∆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,∆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800" b="1" i="0" smtClean="0">
                          <a:latin typeface="Kunstler Script" panose="030304020206070D0D06" pitchFamily="66" charset="0"/>
                          <a:ea typeface="Cambria Math" panose="02040503050406030204" pitchFamily="18" charset="0"/>
                        </a:rPr>
                        <m:t>L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𝑡h𝑒𝑜𝑟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l-G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l-GR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m:rPr>
                              <m:nor/>
                            </m:rPr>
                            <a:rPr lang="en-US" sz="2800" dirty="0">
                              <a:latin typeface="Kunstler Script" panose="030304020206070D0D06" pitchFamily="66" charset="0"/>
                            </a:rPr>
                            <m:t>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Kunstler Script" panose="030304020206070D0D06" pitchFamily="66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089589"/>
                <a:ext cx="13004799" cy="8735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94563" y="6019566"/>
            <a:ext cx="1188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where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3151" y="6660746"/>
            <a:ext cx="112765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packing fraction (how much target cell filling with ammonia beads)</a:t>
            </a:r>
          </a:p>
          <a:p>
            <a:pPr marL="457200" indent="-457200" algn="just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Kunstler Script" panose="030304020206070D0D06" pitchFamily="66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= integrated luminosity (how many electrons on target times nominal target surface thickness) </a:t>
            </a:r>
            <a:r>
              <a:rPr lang="it-IT" sz="2800" dirty="0" smtClean="0"/>
              <a:t>(</a:t>
            </a:r>
            <a:r>
              <a:rPr lang="it-IT" sz="2800" baseline="-10000" dirty="0" smtClean="0"/>
              <a:t>*</a:t>
            </a:r>
            <a:r>
              <a:rPr lang="it-IT" sz="2800" dirty="0" smtClean="0"/>
              <a:t>)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sz="28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beam polarization (85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 2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%)</a:t>
            </a:r>
          </a:p>
          <a:p>
            <a:pPr marL="457200" indent="-457200" algn="just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sz="28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target polarization (59 to 71 % for H, 30 to 45 % for D)</a:t>
            </a: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en-US" sz="28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 detector acceptance/efficiency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62407" y="4854450"/>
            <a:ext cx="562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(</a:t>
            </a:r>
            <a:r>
              <a:rPr lang="it-IT" sz="3200" baseline="-10000" dirty="0" smtClean="0"/>
              <a:t>*</a:t>
            </a:r>
            <a:r>
              <a:rPr lang="it-IT" sz="3200" dirty="0" smtClean="0"/>
              <a:t>)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383034" y="9411554"/>
            <a:ext cx="7621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(</a:t>
            </a:r>
            <a:r>
              <a:rPr lang="it-IT" sz="1600" baseline="-10000" dirty="0" smtClean="0"/>
              <a:t>*</a:t>
            </a:r>
            <a:r>
              <a:rPr lang="it-IT" sz="1600" dirty="0" smtClean="0"/>
              <a:t>) </a:t>
            </a:r>
            <a:r>
              <a:rPr lang="it-IT" sz="1600" dirty="0" err="1" smtClean="0"/>
              <a:t>there</a:t>
            </a:r>
            <a:r>
              <a:rPr lang="it-IT" sz="1600" dirty="0" smtClean="0"/>
              <a:t> </a:t>
            </a:r>
            <a:r>
              <a:rPr lang="it-IT" sz="1600" dirty="0" err="1" smtClean="0"/>
              <a:t>is</a:t>
            </a:r>
            <a:r>
              <a:rPr lang="it-IT" sz="1600" dirty="0" smtClean="0"/>
              <a:t> a small </a:t>
            </a:r>
            <a:r>
              <a:rPr lang="it-IT" sz="1600" dirty="0" err="1" smtClean="0"/>
              <a:t>correction</a:t>
            </a:r>
            <a:r>
              <a:rPr lang="it-IT" sz="1600" dirty="0" smtClean="0"/>
              <a:t> due to the </a:t>
            </a:r>
            <a:r>
              <a:rPr lang="it-IT" sz="1600" dirty="0" err="1" smtClean="0"/>
              <a:t>beam</a:t>
            </a:r>
            <a:r>
              <a:rPr lang="it-IT" sz="1600" dirty="0" smtClean="0"/>
              <a:t> </a:t>
            </a:r>
            <a:r>
              <a:rPr lang="it-IT" sz="1600" dirty="0" err="1" smtClean="0"/>
              <a:t>charge</a:t>
            </a:r>
            <a:r>
              <a:rPr lang="it-IT" sz="1600" dirty="0" smtClean="0"/>
              <a:t> </a:t>
            </a:r>
            <a:r>
              <a:rPr lang="it-IT" sz="1600" dirty="0" err="1" smtClean="0"/>
              <a:t>asymmetry</a:t>
            </a:r>
            <a:r>
              <a:rPr lang="it-IT" sz="1600" dirty="0" smtClean="0"/>
              <a:t>, </a:t>
            </a:r>
            <a:r>
              <a:rPr lang="it-IT" sz="1600" dirty="0" err="1" smtClean="0"/>
              <a:t>not</a:t>
            </a:r>
            <a:r>
              <a:rPr lang="it-IT" sz="1600" dirty="0" smtClean="0"/>
              <a:t> </a:t>
            </a:r>
            <a:r>
              <a:rPr lang="it-IT" sz="1600" dirty="0" err="1" smtClean="0"/>
              <a:t>shown</a:t>
            </a:r>
            <a:r>
              <a:rPr lang="it-IT" sz="1600" dirty="0" smtClean="0"/>
              <a:t> </a:t>
            </a:r>
            <a:r>
              <a:rPr lang="it-IT" sz="1600" dirty="0" err="1" smtClean="0"/>
              <a:t>here</a:t>
            </a:r>
            <a:r>
              <a:rPr lang="it-IT" sz="1600" dirty="0" smtClean="0"/>
              <a:t> 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8119872" y="5193792"/>
            <a:ext cx="1572768" cy="825774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83388" y="4386853"/>
            <a:ext cx="224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 smtClean="0">
                <a:solidFill>
                  <a:srgbClr val="FF0000"/>
                </a:solidFill>
              </a:rPr>
              <a:t>Extracted</a:t>
            </a:r>
            <a:r>
              <a:rPr lang="it-IT" sz="1800" dirty="0" smtClean="0">
                <a:solidFill>
                  <a:srgbClr val="FF0000"/>
                </a:solidFill>
              </a:rPr>
              <a:t> from </a:t>
            </a:r>
            <a:r>
              <a:rPr lang="it-IT" sz="1800" dirty="0" err="1" smtClean="0">
                <a:solidFill>
                  <a:srgbClr val="FF0000"/>
                </a:solidFill>
              </a:rPr>
              <a:t>elastic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asymmetry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7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09" y="3943633"/>
            <a:ext cx="12813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For </a:t>
            </a:r>
            <a:r>
              <a:rPr lang="en-US" sz="2000" dirty="0">
                <a:solidFill>
                  <a:srgbClr val="231F20"/>
                </a:solidFill>
                <a:latin typeface="+mn-lt"/>
              </a:rPr>
              <a:t>the </a:t>
            </a:r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lowest Q</a:t>
            </a:r>
            <a:r>
              <a:rPr lang="en-US" sz="2000" baseline="30000" dirty="0" smtClean="0">
                <a:solidFill>
                  <a:srgbClr val="231F20"/>
                </a:solidFill>
                <a:latin typeface="+mn-lt"/>
              </a:rPr>
              <a:t>2</a:t>
            </a:r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231F20"/>
                </a:solidFill>
                <a:latin typeface="+mn-lt"/>
              </a:rPr>
              <a:t>bin, 0.020 GeV</a:t>
            </a:r>
            <a:r>
              <a:rPr lang="en-US" sz="2000" baseline="30000" dirty="0">
                <a:solidFill>
                  <a:srgbClr val="231F20"/>
                </a:solidFill>
                <a:latin typeface="+mn-lt"/>
              </a:rPr>
              <a:t>2</a:t>
            </a:r>
            <a:r>
              <a:rPr lang="en-US" sz="2000" dirty="0">
                <a:solidFill>
                  <a:srgbClr val="231F20"/>
                </a:solidFill>
                <a:latin typeface="+mn-lt"/>
              </a:rPr>
              <a:t>, </a:t>
            </a:r>
            <a:r>
              <a:rPr lang="en-US" sz="2000" dirty="0" err="1">
                <a:solidFill>
                  <a:srgbClr val="231F20"/>
                </a:solidFill>
                <a:latin typeface="+mn-lt"/>
              </a:rPr>
              <a:t>x</a:t>
            </a:r>
            <a:r>
              <a:rPr lang="en-US" sz="2000" baseline="-25000" dirty="0" err="1">
                <a:solidFill>
                  <a:srgbClr val="231F20"/>
                </a:solidFill>
                <a:latin typeface="+mn-lt"/>
              </a:rPr>
              <a:t>min</a:t>
            </a:r>
            <a:r>
              <a:rPr lang="en-US" sz="2000" dirty="0">
                <a:solidFill>
                  <a:srgbClr val="231F2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= 0.0073</a:t>
            </a:r>
          </a:p>
          <a:p>
            <a:pPr algn="just"/>
            <a:endParaRPr lang="en-US" sz="2000" dirty="0">
              <a:solidFill>
                <a:srgbClr val="231F20"/>
              </a:solidFill>
              <a:latin typeface="+mn-lt"/>
            </a:endParaRPr>
          </a:p>
          <a:p>
            <a:pPr algn="just"/>
            <a:r>
              <a:rPr lang="en-US" sz="2000" dirty="0">
                <a:solidFill>
                  <a:srgbClr val="231F20"/>
                </a:solidFill>
                <a:latin typeface="+mn-lt"/>
              </a:rPr>
              <a:t>F</a:t>
            </a:r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or </a:t>
            </a:r>
            <a:r>
              <a:rPr lang="en-US" sz="2000" dirty="0">
                <a:solidFill>
                  <a:srgbClr val="231F20"/>
                </a:solidFill>
                <a:latin typeface="+mn-lt"/>
              </a:rPr>
              <a:t>the largest Q</a:t>
            </a:r>
            <a:r>
              <a:rPr lang="en-US" sz="2000" baseline="30000" dirty="0">
                <a:solidFill>
                  <a:srgbClr val="231F20"/>
                </a:solidFill>
                <a:latin typeface="+mn-lt"/>
              </a:rPr>
              <a:t>2</a:t>
            </a:r>
            <a:r>
              <a:rPr lang="en-US" sz="2000" dirty="0">
                <a:solidFill>
                  <a:srgbClr val="231F20"/>
                </a:solidFill>
                <a:latin typeface="+mn-lt"/>
              </a:rPr>
              <a:t> bin </a:t>
            </a:r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considered for integration, 0.592 GeV</a:t>
            </a:r>
            <a:r>
              <a:rPr lang="en-US" sz="2000" baseline="30000" dirty="0">
                <a:solidFill>
                  <a:srgbClr val="231F20"/>
                </a:solidFill>
                <a:latin typeface="+mn-lt"/>
              </a:rPr>
              <a:t>2</a:t>
            </a:r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, </a:t>
            </a:r>
            <a:r>
              <a:rPr lang="en-US" sz="2000" dirty="0" err="1">
                <a:solidFill>
                  <a:srgbClr val="231F20"/>
                </a:solidFill>
                <a:latin typeface="+mn-lt"/>
              </a:rPr>
              <a:t>x</a:t>
            </a:r>
            <a:r>
              <a:rPr lang="en-US" sz="2000" baseline="-25000" dirty="0" err="1">
                <a:solidFill>
                  <a:srgbClr val="231F20"/>
                </a:solidFill>
                <a:latin typeface="+mn-lt"/>
              </a:rPr>
              <a:t>min</a:t>
            </a:r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 = 0.280</a:t>
            </a:r>
          </a:p>
          <a:p>
            <a:pPr algn="just"/>
            <a:endParaRPr lang="en-US" sz="2000" dirty="0" smtClean="0">
              <a:solidFill>
                <a:srgbClr val="231F20"/>
              </a:solidFill>
              <a:latin typeface="+mn-lt"/>
            </a:endParaRPr>
          </a:p>
          <a:p>
            <a:pPr algn="just"/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In the 3rd integral, the model </a:t>
            </a:r>
            <a:r>
              <a:rPr lang="en-US" sz="2000" dirty="0">
                <a:solidFill>
                  <a:srgbClr val="231F20"/>
                </a:solidFill>
                <a:latin typeface="+mn-lt"/>
              </a:rPr>
              <a:t>is used rather than data to avoid </a:t>
            </a:r>
            <a:r>
              <a:rPr lang="en-US" sz="2000" dirty="0" err="1" smtClean="0">
                <a:solidFill>
                  <a:srgbClr val="231F20"/>
                </a:solidFill>
                <a:latin typeface="+mn-lt"/>
              </a:rPr>
              <a:t>quasielastic</a:t>
            </a:r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 scattering and </a:t>
            </a:r>
            <a:r>
              <a:rPr lang="en-US" sz="2000" dirty="0">
                <a:solidFill>
                  <a:srgbClr val="231F20"/>
                </a:solidFill>
                <a:latin typeface="+mn-lt"/>
              </a:rPr>
              <a:t>radiative tail contaminations</a:t>
            </a:r>
            <a:endParaRPr lang="en-US" sz="2000" dirty="0">
              <a:latin typeface="+mn-lt"/>
            </a:endParaRPr>
          </a:p>
        </p:txBody>
      </p:sp>
      <p:sp>
        <p:nvSpPr>
          <p:cNvPr id="3" name="Rectangle 1"/>
          <p:cNvSpPr>
            <a:spLocks/>
          </p:cNvSpPr>
          <p:nvPr/>
        </p:nvSpPr>
        <p:spPr bwMode="auto">
          <a:xfrm>
            <a:off x="3797836" y="225764"/>
            <a:ext cx="48987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 dirty="0" smtClean="0">
                <a:solidFill>
                  <a:srgbClr val="003DCC"/>
                </a:solidFill>
                <a:cs typeface="Gill Sans" charset="0"/>
              </a:rPr>
              <a:t>Experimental procedure</a:t>
            </a:r>
            <a:endParaRPr lang="en-US" altLang="en-US" sz="3600" dirty="0">
              <a:solidFill>
                <a:srgbClr val="003DCC"/>
              </a:solidFill>
              <a:cs typeface="Gill San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867" y="1182452"/>
            <a:ext cx="48910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231F20"/>
                </a:solidFill>
                <a:latin typeface="+mn-lt"/>
              </a:rPr>
              <a:t>Sum rule integrals </a:t>
            </a:r>
            <a:endParaRPr lang="en-US" sz="4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867" y="1975104"/>
            <a:ext cx="24016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Deuteron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8018" y="2951546"/>
                <a:ext cx="11833175" cy="75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b>
                        </m:sSub>
                      </m:sup>
                      <m:e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nary>
                  </m:oMath>
                </a14:m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nary>
                      <m:nary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it-IT" sz="320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.001</m:t>
                        </m:r>
                      </m:sub>
                      <m:sup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sup>
                      <m:e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𝑀𝑜𝑑𝑒𝑙</m:t>
                        </m:r>
                      </m:e>
                    </m:nary>
                  </m:oMath>
                </a14:m>
                <a:r>
                  <a:rPr lang="en-US" sz="3200" dirty="0" smtClean="0"/>
                  <a:t> +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sub>
                      <m:sup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=1.15 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  <m:e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𝑑𝑎𝑡𝑎</m:t>
                        </m:r>
                      </m:e>
                    </m:nary>
                  </m:oMath>
                </a14:m>
                <a:r>
                  <a:rPr lang="en-US" sz="3200" dirty="0" smtClean="0"/>
                  <a:t> +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=1.15 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=1.07 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  <m:e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𝑀𝑜𝑑𝑒𝑙</m:t>
                        </m:r>
                      </m:e>
                    </m:nary>
                  </m:oMath>
                </a14:m>
                <a:r>
                  <a:rPr lang="en-US" sz="3200" dirty="0" smtClean="0"/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18" y="2951546"/>
                <a:ext cx="11833175" cy="754309"/>
              </a:xfrm>
              <a:prstGeom prst="rect">
                <a:avLst/>
              </a:prstGeom>
              <a:blipFill>
                <a:blip r:embed="rId3"/>
                <a:stretch>
                  <a:fillRect t="-80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38744" y="6373826"/>
            <a:ext cx="17716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Proton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8018" y="7468682"/>
                <a:ext cx="7985648" cy="75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b>
                        </m:sSub>
                      </m:sup>
                      <m:e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nary>
                  </m:oMath>
                </a14:m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nary>
                      <m:nary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it-IT" sz="320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.001</m:t>
                        </m:r>
                      </m:sub>
                      <m:sup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sup>
                      <m:e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𝑀𝑜𝑑𝑒𝑙</m:t>
                        </m:r>
                      </m:e>
                    </m:nary>
                  </m:oMath>
                </a14:m>
                <a:r>
                  <a:rPr lang="en-US" sz="3200" dirty="0" smtClean="0"/>
                  <a:t> +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sub>
                      <m:sup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=1.08 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  <m:e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𝑑𝑎𝑡𝑎</m:t>
                        </m:r>
                      </m:e>
                    </m:nary>
                  </m:oMath>
                </a14:m>
                <a:r>
                  <a:rPr lang="en-US" sz="3200" dirty="0" smtClean="0"/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18" y="7468682"/>
                <a:ext cx="7985648" cy="754309"/>
              </a:xfrm>
              <a:prstGeom prst="rect">
                <a:avLst/>
              </a:prstGeom>
              <a:blipFill>
                <a:blip r:embed="rId4"/>
                <a:stretch>
                  <a:fillRect t="-80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641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2260600" y="-57150"/>
            <a:ext cx="901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3600" baseline="-6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600" baseline="32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from EG4 polarized cross-section difference</a:t>
            </a:r>
          </a:p>
        </p:txBody>
      </p:sp>
      <p:sp>
        <p:nvSpPr>
          <p:cNvPr id="32770" name="Rectangle 2"/>
          <p:cNvSpPr>
            <a:spLocks/>
          </p:cNvSpPr>
          <p:nvPr/>
        </p:nvSpPr>
        <p:spPr bwMode="auto">
          <a:xfrm>
            <a:off x="138113" y="609600"/>
            <a:ext cx="2743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Adhikari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S. Kuhn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900"/>
            <a:ext cx="6745288" cy="80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3098800"/>
            <a:ext cx="6302375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AutoShape 8"/>
          <p:cNvSpPr>
            <a:spLocks/>
          </p:cNvSpPr>
          <p:nvPr/>
        </p:nvSpPr>
        <p:spPr bwMode="auto">
          <a:xfrm>
            <a:off x="7581900" y="1333500"/>
            <a:ext cx="279400" cy="215900"/>
          </a:xfrm>
          <a:prstGeom prst="triangle">
            <a:avLst>
              <a:gd name="adj" fmla="val 50000"/>
            </a:avLst>
          </a:prstGeom>
          <a:solidFill>
            <a:srgbClr val="D90B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D90B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7" name="Rectangle 9"/>
          <p:cNvSpPr>
            <a:spLocks/>
          </p:cNvSpPr>
          <p:nvPr/>
        </p:nvSpPr>
        <p:spPr bwMode="auto">
          <a:xfrm>
            <a:off x="7480300" y="1790700"/>
            <a:ext cx="482600" cy="304800"/>
          </a:xfrm>
          <a:prstGeom prst="rect">
            <a:avLst/>
          </a:prstGeom>
          <a:solidFill>
            <a:srgbClr val="86CD4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7351713" y="2600325"/>
            <a:ext cx="801687" cy="0"/>
          </a:xfrm>
          <a:prstGeom prst="line">
            <a:avLst/>
          </a:prstGeom>
          <a:noFill/>
          <a:ln w="38100" cap="flat">
            <a:solidFill>
              <a:srgbClr val="0044FE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9" name="Rectangle 11"/>
          <p:cNvSpPr>
            <a:spLocks/>
          </p:cNvSpPr>
          <p:nvPr/>
        </p:nvSpPr>
        <p:spPr bwMode="auto">
          <a:xfrm>
            <a:off x="8147050" y="2227818"/>
            <a:ext cx="38407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“Model” (used as </a:t>
            </a:r>
            <a:r>
              <a:rPr lang="en-US" altLang="en-US" sz="2400" dirty="0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intermediate </a:t>
            </a:r>
            <a:endParaRPr lang="en-US" altLang="en-US" sz="2400" dirty="0">
              <a:solidFill>
                <a:srgbClr val="0044F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step to extract </a:t>
            </a:r>
            <a:r>
              <a:rPr lang="en-US" altLang="en-US" sz="2400" dirty="0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2400" baseline="-6000" dirty="0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2400" baseline="32000" dirty="0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r>
              <a:rPr lang="en-US" altLang="en-US" sz="2400" dirty="0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  <a:endParaRPr lang="en-US" altLang="en-US" sz="2400" dirty="0">
              <a:solidFill>
                <a:srgbClr val="0044F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780" name="Rectangle 12"/>
          <p:cNvSpPr>
            <a:spLocks/>
          </p:cNvSpPr>
          <p:nvPr/>
        </p:nvSpPr>
        <p:spPr bwMode="auto">
          <a:xfrm>
            <a:off x="8166100" y="1708150"/>
            <a:ext cx="2847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>
                <a:solidFill>
                  <a:srgbClr val="558E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systematic uncertainty</a:t>
            </a:r>
          </a:p>
        </p:txBody>
      </p:sp>
      <p:sp>
        <p:nvSpPr>
          <p:cNvPr id="32781" name="Rectangle 13"/>
          <p:cNvSpPr>
            <a:spLocks/>
          </p:cNvSpPr>
          <p:nvPr/>
        </p:nvSpPr>
        <p:spPr bwMode="auto">
          <a:xfrm>
            <a:off x="8166100" y="1231900"/>
            <a:ext cx="12557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EG4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2260600" y="-57150"/>
            <a:ext cx="901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3600" baseline="-6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600" baseline="32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from EG4 polarized cross-section difference</a:t>
            </a:r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138113" y="609600"/>
            <a:ext cx="2743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K. Adhikari, S. Kuhn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900"/>
            <a:ext cx="6745288" cy="80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3098800"/>
            <a:ext cx="6302375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AutoShape 8"/>
          <p:cNvSpPr>
            <a:spLocks/>
          </p:cNvSpPr>
          <p:nvPr/>
        </p:nvSpPr>
        <p:spPr bwMode="auto">
          <a:xfrm>
            <a:off x="7581900" y="1333500"/>
            <a:ext cx="279400" cy="215900"/>
          </a:xfrm>
          <a:prstGeom prst="triangle">
            <a:avLst>
              <a:gd name="adj" fmla="val 50000"/>
            </a:avLst>
          </a:prstGeom>
          <a:solidFill>
            <a:srgbClr val="D90B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D90B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01" name="Rectangle 9"/>
          <p:cNvSpPr>
            <a:spLocks/>
          </p:cNvSpPr>
          <p:nvPr/>
        </p:nvSpPr>
        <p:spPr bwMode="auto">
          <a:xfrm>
            <a:off x="7480300" y="1790700"/>
            <a:ext cx="482600" cy="304800"/>
          </a:xfrm>
          <a:prstGeom prst="rect">
            <a:avLst/>
          </a:prstGeom>
          <a:solidFill>
            <a:srgbClr val="86CD4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7351713" y="2600325"/>
            <a:ext cx="801687" cy="0"/>
          </a:xfrm>
          <a:prstGeom prst="line">
            <a:avLst/>
          </a:prstGeom>
          <a:noFill/>
          <a:ln w="38100" cap="flat">
            <a:solidFill>
              <a:srgbClr val="0044FE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03" name="Rectangle 11"/>
          <p:cNvSpPr>
            <a:spLocks/>
          </p:cNvSpPr>
          <p:nvPr/>
        </p:nvSpPr>
        <p:spPr bwMode="auto">
          <a:xfrm>
            <a:off x="8147050" y="2209800"/>
            <a:ext cx="39560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“Model” (used as intermediary </a:t>
            </a:r>
          </a:p>
          <a:p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step to extract g</a:t>
            </a:r>
            <a:r>
              <a:rPr lang="en-US" altLang="en-US" sz="2400" baseline="-6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2400" baseline="32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33804" name="Rectangle 12"/>
          <p:cNvSpPr>
            <a:spLocks/>
          </p:cNvSpPr>
          <p:nvPr/>
        </p:nvSpPr>
        <p:spPr bwMode="auto">
          <a:xfrm>
            <a:off x="8166100" y="1708150"/>
            <a:ext cx="2847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>
                <a:solidFill>
                  <a:srgbClr val="558E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systematic uncertainty</a:t>
            </a:r>
          </a:p>
        </p:txBody>
      </p:sp>
      <p:sp>
        <p:nvSpPr>
          <p:cNvPr id="33805" name="Rectangle 13"/>
          <p:cNvSpPr>
            <a:spLocks/>
          </p:cNvSpPr>
          <p:nvPr/>
        </p:nvSpPr>
        <p:spPr bwMode="auto">
          <a:xfrm>
            <a:off x="8166100" y="1231900"/>
            <a:ext cx="12557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EG4 data</a:t>
            </a:r>
          </a:p>
        </p:txBody>
      </p:sp>
      <p:sp>
        <p:nvSpPr>
          <p:cNvPr id="33806" name="Rectangle 14"/>
          <p:cNvSpPr>
            <a:spLocks/>
          </p:cNvSpPr>
          <p:nvPr/>
        </p:nvSpPr>
        <p:spPr bwMode="auto">
          <a:xfrm>
            <a:off x="419100" y="2997200"/>
            <a:ext cx="11722100" cy="543560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984500"/>
            <a:ext cx="121158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8" name="Rectangle 16"/>
          <p:cNvSpPr>
            <a:spLocks/>
          </p:cNvSpPr>
          <p:nvPr/>
        </p:nvSpPr>
        <p:spPr bwMode="auto">
          <a:xfrm>
            <a:off x="7620000" y="6597650"/>
            <a:ext cx="2751138" cy="72390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3600">
                <a:latin typeface="Euphemia UCAS" charset="0"/>
                <a:cs typeface="Euphemia UCAS" charset="0"/>
                <a:sym typeface="Euphemia UCAS" charset="0"/>
              </a:rPr>
              <a:t>&lt;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</a:t>
            </a:r>
            <a:r>
              <a:rPr lang="en-US" altLang="en-US" sz="3200" baseline="3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>
                <a:latin typeface="Euphemia UCAS" charset="0"/>
                <a:cs typeface="Euphemia UCAS" charset="0"/>
                <a:sym typeface="Euphemia UCAS" charset="0"/>
              </a:rPr>
              <a:t>&gt;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=0.1 GeV</a:t>
            </a:r>
            <a:r>
              <a:rPr lang="en-US" altLang="en-US" sz="3200" baseline="3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/>
          </p:cNvSpPr>
          <p:nvPr/>
        </p:nvSpPr>
        <p:spPr bwMode="auto">
          <a:xfrm>
            <a:off x="4419600" y="27801"/>
            <a:ext cx="32877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Γ</a:t>
            </a:r>
            <a:r>
              <a:rPr lang="en-US" altLang="en-US" sz="3600" baseline="-6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600" baseline="32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=∫</a:t>
            </a:r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3600" baseline="-6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600" baseline="32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(x,Q</a:t>
            </a:r>
            <a:r>
              <a:rPr lang="en-US" altLang="en-US" sz="3600" baseline="32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)dx</a:t>
            </a:r>
            <a:endParaRPr lang="en-US" altLang="en-US" sz="3600" dirty="0">
              <a:solidFill>
                <a:srgbClr val="003D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4821" name="Rectangle 5"/>
          <p:cNvSpPr>
            <a:spLocks/>
          </p:cNvSpPr>
          <p:nvPr/>
        </p:nvSpPr>
        <p:spPr bwMode="auto">
          <a:xfrm>
            <a:off x="138113" y="609600"/>
            <a:ext cx="2743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K. Adhikari, S. Kuhn</a:t>
            </a: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270000"/>
            <a:ext cx="97917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7"/>
          <p:cNvSpPr>
            <a:spLocks/>
          </p:cNvSpPr>
          <p:nvPr/>
        </p:nvSpPr>
        <p:spPr bwMode="auto">
          <a:xfrm>
            <a:off x="6047232" y="869950"/>
            <a:ext cx="67508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K.P.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Adhikari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 Italic" charset="0"/>
                <a:cs typeface="Times New Roman Italic" charset="0"/>
                <a:sym typeface="Times New Roman Italic" charset="0"/>
              </a:rPr>
              <a:t>et al.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(CLAS Collaboration). PRL 120, 062501 (2018)</a:t>
            </a:r>
          </a:p>
        </p:txBody>
      </p:sp>
      <p:sp>
        <p:nvSpPr>
          <p:cNvPr id="34824" name="Rectangle 8"/>
          <p:cNvSpPr>
            <a:spLocks/>
          </p:cNvSpPr>
          <p:nvPr/>
        </p:nvSpPr>
        <p:spPr bwMode="auto">
          <a:xfrm>
            <a:off x="1752600" y="7874000"/>
            <a:ext cx="83566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Clr>
                <a:srgbClr val="FF0000"/>
              </a:buCl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Lowest Q</a:t>
            </a:r>
            <a:r>
              <a:rPr lang="en-US" altLang="en-US" sz="3000" baseline="32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decreased by factor of  ~2.5 </a:t>
            </a:r>
          </a:p>
          <a:p>
            <a:pPr>
              <a:buClr>
                <a:srgbClr val="FF0000"/>
              </a:buCl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Much improved precision</a:t>
            </a:r>
          </a:p>
          <a:p>
            <a:pPr>
              <a:buClr>
                <a:srgbClr val="FF0000"/>
              </a:buCl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Small unmeasured low-x and large-x contributions</a:t>
            </a:r>
          </a:p>
        </p:txBody>
      </p:sp>
      <p:sp>
        <p:nvSpPr>
          <p:cNvPr id="34825" name="Rectangle 9"/>
          <p:cNvSpPr>
            <a:spLocks/>
          </p:cNvSpPr>
          <p:nvPr/>
        </p:nvSpPr>
        <p:spPr bwMode="auto">
          <a:xfrm>
            <a:off x="9436100" y="8248650"/>
            <a:ext cx="31670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  <a:sym typeface="Times New Roman" panose="02020603050405020304" pitchFamily="18" charset="0"/>
              </a:rPr>
              <a:t>⇒Clean test of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χpt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/>
          </p:cNvSpPr>
          <p:nvPr/>
        </p:nvSpPr>
        <p:spPr bwMode="auto">
          <a:xfrm>
            <a:off x="4687824" y="137529"/>
            <a:ext cx="32877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Γ</a:t>
            </a:r>
            <a:r>
              <a:rPr lang="en-US" altLang="en-US" sz="3600" baseline="-6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600" baseline="32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=∫</a:t>
            </a:r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3600" baseline="-6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600" baseline="32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(x,Q</a:t>
            </a:r>
            <a:r>
              <a:rPr lang="en-US" altLang="en-US" sz="3600" baseline="32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)dx</a:t>
            </a:r>
            <a:endParaRPr lang="en-US" altLang="en-US" sz="3600" dirty="0">
              <a:solidFill>
                <a:srgbClr val="003D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5845" name="Rectangle 5"/>
          <p:cNvSpPr>
            <a:spLocks/>
          </p:cNvSpPr>
          <p:nvPr/>
        </p:nvSpPr>
        <p:spPr bwMode="auto">
          <a:xfrm>
            <a:off x="138113" y="609600"/>
            <a:ext cx="2743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K. Adhikari, S. Kuhn</a:t>
            </a:r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270000"/>
            <a:ext cx="97917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angle 7"/>
          <p:cNvSpPr>
            <a:spLocks/>
          </p:cNvSpPr>
          <p:nvPr/>
        </p:nvSpPr>
        <p:spPr bwMode="auto">
          <a:xfrm>
            <a:off x="1857375" y="7620000"/>
            <a:ext cx="109601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D90B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EG4 and EG1 Γ</a:t>
            </a:r>
            <a:r>
              <a:rPr lang="en-US" altLang="en-US" sz="3000" baseline="-6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  </a:t>
            </a: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data agree well. 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EG4 data agree well with χPT results of Lensky et al.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Bernard et al. χPT calculation agrees only for the lowest Q</a:t>
            </a:r>
            <a:r>
              <a:rPr lang="en-US" altLang="en-US" sz="3000" baseline="3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points.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Phenomenological models (Pasechnik et al, Burkert-Ioffe) agree well.</a:t>
            </a:r>
          </a:p>
        </p:txBody>
      </p:sp>
      <p:sp>
        <p:nvSpPr>
          <p:cNvPr id="35848" name="Rectangle 8"/>
          <p:cNvSpPr>
            <a:spLocks/>
          </p:cNvSpPr>
          <p:nvPr/>
        </p:nvSpPr>
        <p:spPr bwMode="auto">
          <a:xfrm>
            <a:off x="6137275" y="920496"/>
            <a:ext cx="679958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K.P.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Adhikari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 Italic" charset="0"/>
                <a:cs typeface="Times New Roman Italic" charset="0"/>
                <a:sym typeface="Times New Roman Italic" charset="0"/>
              </a:rPr>
              <a:t>et al.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(CLAS Collaboration). PRL 120, 062501 (2018)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/>
          </p:cNvSpPr>
          <p:nvPr/>
        </p:nvSpPr>
        <p:spPr bwMode="auto">
          <a:xfrm>
            <a:off x="2717800" y="177546"/>
            <a:ext cx="5270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Generalized GDH sum I</a:t>
            </a:r>
            <a:r>
              <a:rPr lang="en-US" altLang="en-US" sz="3600" baseline="-6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TT </a:t>
            </a:r>
            <a:r>
              <a:rPr lang="en-US" altLang="en-US" sz="36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</a:t>
            </a:r>
          </a:p>
        </p:txBody>
      </p:sp>
      <p:sp>
        <p:nvSpPr>
          <p:cNvPr id="36868" name="Rectangle 4"/>
          <p:cNvSpPr>
            <a:spLocks/>
          </p:cNvSpPr>
          <p:nvPr/>
        </p:nvSpPr>
        <p:spPr bwMode="auto">
          <a:xfrm>
            <a:off x="7937500" y="234696"/>
            <a:ext cx="20145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36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∫             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dν</a:t>
            </a:r>
          </a:p>
        </p:txBody>
      </p:sp>
      <p:sp>
        <p:nvSpPr>
          <p:cNvPr id="36869" name="Rectangle 5"/>
          <p:cNvSpPr>
            <a:spLocks/>
          </p:cNvSpPr>
          <p:nvPr/>
        </p:nvSpPr>
        <p:spPr bwMode="auto">
          <a:xfrm>
            <a:off x="8102600" y="196596"/>
            <a:ext cx="15160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σ</a:t>
            </a:r>
            <a:r>
              <a:rPr lang="en-US" altLang="en-US" sz="2400" baseline="-6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)-σ</a:t>
            </a:r>
            <a:r>
              <a:rPr lang="en-US" altLang="en-US" sz="2400" baseline="-6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8164513" y="596646"/>
            <a:ext cx="1373187" cy="0"/>
          </a:xfrm>
          <a:prstGeom prst="line">
            <a:avLst/>
          </a:prstGeom>
          <a:noFill/>
          <a:ln w="25400" cap="flat">
            <a:solidFill>
              <a:srgbClr val="0044F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71" name="Rectangle 7"/>
          <p:cNvSpPr>
            <a:spLocks/>
          </p:cNvSpPr>
          <p:nvPr/>
        </p:nvSpPr>
        <p:spPr bwMode="auto">
          <a:xfrm>
            <a:off x="8750300" y="475996"/>
            <a:ext cx="250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906272"/>
            <a:ext cx="7975600" cy="701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Rectangle 9"/>
          <p:cNvSpPr>
            <a:spLocks/>
          </p:cNvSpPr>
          <p:nvPr/>
        </p:nvSpPr>
        <p:spPr bwMode="auto">
          <a:xfrm>
            <a:off x="53975" y="7345172"/>
            <a:ext cx="127762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D90B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Data agree well with χPT results of Lensky et al.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Bernard et al. χPT calculation does not agree as well.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Maid model disagrees at low Q</a:t>
            </a:r>
            <a:r>
              <a:rPr lang="en-US" altLang="en-US" sz="3000" baseline="3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=0.</a:t>
            </a:r>
          </a:p>
          <a:p>
            <a:endParaRPr lang="en-US" altLang="en-US" sz="3000">
              <a:solidFill>
                <a:srgbClr val="D90B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sum rule:</a:t>
            </a:r>
          </a:p>
        </p:txBody>
      </p:sp>
      <p:sp>
        <p:nvSpPr>
          <p:cNvPr id="36874" name="Rectangle 10"/>
          <p:cNvSpPr>
            <a:spLocks/>
          </p:cNvSpPr>
          <p:nvPr/>
        </p:nvSpPr>
        <p:spPr bwMode="auto">
          <a:xfrm>
            <a:off x="1816100" y="1149096"/>
            <a:ext cx="254000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7034784" y="220980"/>
            <a:ext cx="280416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2072640" y="1219200"/>
            <a:ext cx="0" cy="312928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772160"/>
            <a:ext cx="7975600" cy="701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/>
          </p:cNvSpPr>
          <p:nvPr/>
        </p:nvSpPr>
        <p:spPr bwMode="auto">
          <a:xfrm>
            <a:off x="53975" y="7235444"/>
            <a:ext cx="127762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D90B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Data agree well with </a:t>
            </a:r>
            <a:r>
              <a:rPr lang="en-US" altLang="en-US" sz="3000" dirty="0" err="1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χPT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results of </a:t>
            </a:r>
            <a:r>
              <a:rPr lang="en-US" altLang="en-US" sz="3000" dirty="0" err="1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Lensky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et al.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Bernard et al. </a:t>
            </a:r>
            <a:r>
              <a:rPr lang="en-US" altLang="en-US" sz="3000" dirty="0" err="1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χPT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calculation does not agree as well.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Maid model disagrees at low Q</a:t>
            </a:r>
            <a:r>
              <a:rPr lang="en-US" altLang="en-US" sz="3000" baseline="3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=0.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Extrapolation to Q</a:t>
            </a:r>
            <a:r>
              <a:rPr lang="en-US" altLang="en-US" sz="3000" baseline="330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=0 tests original GDH sum rule:</a:t>
            </a:r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8164513" y="8205216"/>
            <a:ext cx="4848923" cy="1542034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 dirty="0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</a:t>
            </a:r>
            <a:r>
              <a:rPr lang="en-US" altLang="en-US" sz="2400" baseline="-6000" dirty="0" err="1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TT</a:t>
            </a:r>
            <a:r>
              <a:rPr lang="en-US" altLang="en-US" sz="2400" baseline="32000" dirty="0" err="1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r>
              <a:rPr lang="en-US" altLang="en-US" sz="2400" dirty="0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 −1.724±0.027(stat)±0.050(</a:t>
            </a:r>
            <a:r>
              <a:rPr lang="en-US" altLang="en-US" sz="2400" dirty="0" err="1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syst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  <a:p>
            <a:r>
              <a:rPr lang="en-US" altLang="en-US" sz="2400" dirty="0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Sum 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rule expectation: −1.574±0.026</a:t>
            </a:r>
          </a:p>
          <a:p>
            <a:r>
              <a:rPr lang="en-US" altLang="en-US" sz="2400" dirty="0" smtClean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</a:t>
            </a:r>
            <a:r>
              <a:rPr lang="en-US" altLang="en-US" sz="2400" baseline="-6000" dirty="0" err="1" smtClean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TT</a:t>
            </a:r>
            <a:r>
              <a:rPr lang="en-US" altLang="en-US" sz="2400" baseline="32000" dirty="0" err="1" smtClean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r>
              <a:rPr lang="en-US" altLang="en-US" sz="2400" dirty="0" smtClean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 −0.955±0.040(stat)±0.113(</a:t>
            </a:r>
            <a:r>
              <a:rPr lang="en-US" altLang="en-US" sz="2400" dirty="0" err="1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syst</a:t>
            </a:r>
            <a:r>
              <a:rPr lang="en-US" altLang="en-US" sz="2400" dirty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  <a:p>
            <a:r>
              <a:rPr lang="en-US" altLang="en-US" sz="2400" dirty="0" smtClean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Sum </a:t>
            </a:r>
            <a:r>
              <a:rPr lang="en-US" altLang="en-US" sz="2400" dirty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rule expectation: −0.803</a:t>
            </a:r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1816100" y="990600"/>
            <a:ext cx="254000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6" name="Rectangle 8"/>
          <p:cNvSpPr>
            <a:spLocks/>
          </p:cNvSpPr>
          <p:nvPr/>
        </p:nvSpPr>
        <p:spPr bwMode="auto">
          <a:xfrm>
            <a:off x="2717800" y="80010"/>
            <a:ext cx="5270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Generalized GDH sum I</a:t>
            </a:r>
            <a:r>
              <a:rPr lang="en-US" altLang="en-US" sz="3600" baseline="-6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TT </a:t>
            </a:r>
            <a:r>
              <a:rPr lang="en-US" altLang="en-US" sz="36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</a:t>
            </a:r>
          </a:p>
        </p:txBody>
      </p:sp>
      <p:sp>
        <p:nvSpPr>
          <p:cNvPr id="37897" name="Rectangle 9"/>
          <p:cNvSpPr>
            <a:spLocks/>
          </p:cNvSpPr>
          <p:nvPr/>
        </p:nvSpPr>
        <p:spPr bwMode="auto">
          <a:xfrm>
            <a:off x="7937500" y="76200"/>
            <a:ext cx="20145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36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∫             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dν</a:t>
            </a:r>
          </a:p>
        </p:txBody>
      </p:sp>
      <p:sp>
        <p:nvSpPr>
          <p:cNvPr id="37898" name="Rectangle 10"/>
          <p:cNvSpPr>
            <a:spLocks/>
          </p:cNvSpPr>
          <p:nvPr/>
        </p:nvSpPr>
        <p:spPr bwMode="auto">
          <a:xfrm>
            <a:off x="8102600" y="38100"/>
            <a:ext cx="15160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σ</a:t>
            </a:r>
            <a:r>
              <a:rPr lang="en-US" altLang="en-US" sz="2400" baseline="-6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)-σ</a:t>
            </a:r>
            <a:r>
              <a:rPr lang="en-US" altLang="en-US" sz="2400" baseline="-6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8164513" y="438150"/>
            <a:ext cx="1373187" cy="0"/>
          </a:xfrm>
          <a:prstGeom prst="line">
            <a:avLst/>
          </a:prstGeom>
          <a:noFill/>
          <a:ln w="25400" cap="flat">
            <a:solidFill>
              <a:srgbClr val="0044F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900" name="Rectangle 12"/>
          <p:cNvSpPr>
            <a:spLocks/>
          </p:cNvSpPr>
          <p:nvPr/>
        </p:nvSpPr>
        <p:spPr bwMode="auto">
          <a:xfrm>
            <a:off x="8750300" y="317500"/>
            <a:ext cx="250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7034784" y="160020"/>
            <a:ext cx="280416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072640" y="1097280"/>
            <a:ext cx="0" cy="312928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8233466" y="8277981"/>
            <a:ext cx="155160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/>
          </p:cNvSpPr>
          <p:nvPr/>
        </p:nvSpPr>
        <p:spPr bwMode="auto">
          <a:xfrm>
            <a:off x="203200" y="57150"/>
            <a:ext cx="1259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ap="flat">
                <a:solidFill>
                  <a:srgbClr val="D90B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 EG4 experiment Group</a:t>
            </a:r>
          </a:p>
        </p:txBody>
      </p:sp>
      <p:sp>
        <p:nvSpPr>
          <p:cNvPr id="16388" name="Rectangle 4"/>
          <p:cNvSpPr>
            <a:spLocks/>
          </p:cNvSpPr>
          <p:nvPr/>
        </p:nvSpPr>
        <p:spPr bwMode="auto">
          <a:xfrm>
            <a:off x="256032" y="844550"/>
            <a:ext cx="12711113" cy="80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>
            <a:lvl1pPr marL="382588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750"/>
              </a:spcBef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Main goal: measurement of the generalized </a:t>
            </a:r>
            <a:r>
              <a:rPr lang="en-US" altLang="en-US" sz="3000" dirty="0" err="1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Gerasimov</a:t>
            </a:r>
            <a:r>
              <a:rPr lang="en-US" altLang="en-US" sz="3000" dirty="0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en-US" sz="3000" dirty="0" err="1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Drell</a:t>
            </a:r>
            <a:r>
              <a:rPr lang="en-US" altLang="en-US" sz="3000" dirty="0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-Hearn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(GDH) sum </a:t>
            </a:r>
          </a:p>
          <a:p>
            <a:pPr>
              <a:spcBef>
                <a:spcPts val="750"/>
              </a:spcBef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for the </a:t>
            </a:r>
            <a:r>
              <a:rPr lang="en-US" altLang="en-US" sz="30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proton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and 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deuteron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at low Q</a:t>
            </a:r>
            <a:r>
              <a:rPr lang="en-US" altLang="en-US" sz="3000" baseline="3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>
              <a:spcBef>
                <a:spcPts val="750"/>
              </a:spcBef>
            </a:pPr>
            <a:endParaRPr lang="en-US" altLang="en-US" sz="13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ts val="750"/>
              </a:spcBef>
            </a:pPr>
            <a:r>
              <a:rPr lang="en-US" altLang="en-US" sz="30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E03-006 (NH</a:t>
            </a:r>
            <a:r>
              <a:rPr lang="en-US" altLang="en-US" sz="3000" baseline="-260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30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):</a:t>
            </a:r>
          </a:p>
          <a:p>
            <a:pPr>
              <a:spcBef>
                <a:spcPts val="750"/>
              </a:spcBef>
            </a:pP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Spokespeople: 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 Bold" charset="0"/>
              </a:rPr>
              <a:t>M. </a:t>
            </a:r>
            <a:r>
              <a:rPr lang="en-US" altLang="en-US" sz="2400" dirty="0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 Bold" charset="0"/>
              </a:rPr>
              <a:t>R.</a:t>
            </a:r>
            <a:r>
              <a:rPr lang="en-US" altLang="en-US" sz="2400" dirty="0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M. </a:t>
            </a:r>
            <a:r>
              <a:rPr lang="en-US" altLang="en-US" sz="2400" dirty="0" err="1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Battaglieri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A.Deur</a:t>
            </a:r>
            <a:r>
              <a:rPr lang="en-US" altLang="en-US" sz="2400" dirty="0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R. de Vita</a:t>
            </a:r>
          </a:p>
          <a:p>
            <a:pPr>
              <a:spcBef>
                <a:spcPts val="750"/>
              </a:spcBef>
            </a:pP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Students: H. Kang (Seoul U.), K. Kovacs</a:t>
            </a:r>
            <a:r>
              <a:rPr lang="en-US" altLang="en-US" sz="2400" baseline="32000" dirty="0">
                <a:solidFill>
                  <a:srgbClr val="0044FE"/>
                </a:solidFill>
                <a:latin typeface="Times New Roman" panose="02020603050405020304" pitchFamily="18" charset="0"/>
                <a:cs typeface="Zapf Dingbats" charset="0"/>
                <a:sym typeface="Times New Roman" panose="02020603050405020304" pitchFamily="18" charset="0"/>
              </a:rPr>
              <a:t>✦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UVa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  <a:p>
            <a:pPr>
              <a:spcBef>
                <a:spcPts val="750"/>
              </a:spcBef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ts val="750"/>
              </a:spcBef>
            </a:pP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E06-017 (ND</a:t>
            </a:r>
            <a:r>
              <a:rPr lang="en-US" altLang="en-US" sz="3000" baseline="-26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  <a:p>
            <a:pPr>
              <a:spcBef>
                <a:spcPts val="750"/>
              </a:spcBef>
            </a:pPr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Spokespeople: </a:t>
            </a:r>
            <a:r>
              <a:rPr lang="en-US" altLang="en-US" sz="2400" dirty="0" err="1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 Bold" charset="0"/>
              </a:rPr>
              <a:t>A.Deur</a:t>
            </a:r>
            <a:r>
              <a:rPr lang="en-US" altLang="en-US" sz="2400" dirty="0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G. Dodge, M. </a:t>
            </a:r>
            <a:r>
              <a:rPr lang="en-US" altLang="en-US" sz="2400" dirty="0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R., </a:t>
            </a:r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K. </a:t>
            </a:r>
            <a:r>
              <a:rPr lang="en-US" altLang="en-US" sz="2400" dirty="0" err="1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Slifer</a:t>
            </a:r>
            <a:endParaRPr lang="en-US" altLang="en-US" sz="2400" dirty="0">
              <a:solidFill>
                <a:srgbClr val="D90B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ts val="750"/>
              </a:spcBef>
            </a:pPr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Students: K. </a:t>
            </a:r>
            <a:r>
              <a:rPr lang="en-US" altLang="en-US" sz="2400" dirty="0" err="1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Adhikari</a:t>
            </a:r>
            <a:r>
              <a:rPr lang="en-US" altLang="en-US" sz="2400" baseline="32000" dirty="0">
                <a:solidFill>
                  <a:srgbClr val="D90B00"/>
                </a:solidFill>
                <a:latin typeface="Times New Roman" panose="02020603050405020304" pitchFamily="18" charset="0"/>
                <a:cs typeface="Zapf Dingbats" charset="0"/>
                <a:sym typeface="Times New Roman" panose="02020603050405020304" pitchFamily="18" charset="0"/>
              </a:rPr>
              <a:t>✦</a:t>
            </a:r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(ODU)</a:t>
            </a:r>
          </a:p>
          <a:p>
            <a:pPr>
              <a:spcBef>
                <a:spcPts val="750"/>
              </a:spcBef>
            </a:pPr>
            <a:endParaRPr lang="en-US" altLang="en-US" sz="3000" dirty="0">
              <a:solidFill>
                <a:srgbClr val="D90B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ts val="750"/>
              </a:spcBef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ts val="750"/>
              </a:spcBef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EG4 ran from Feb. to May 2006. </a:t>
            </a:r>
          </a:p>
          <a:p>
            <a:pPr>
              <a:spcBef>
                <a:spcPts val="750"/>
              </a:spcBef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ts val="750"/>
              </a:spcBef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Main goal: inclusive analyses. Also, exclusive analysis by X. 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Zheng</a:t>
            </a:r>
            <a:r>
              <a:rPr lang="en-US" alt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</a:t>
            </a:r>
            <a:r>
              <a:rPr lang="en-US" alt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ts val="750"/>
              </a:spcBef>
            </a:pP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ts val="750"/>
              </a:spcBef>
            </a:pPr>
            <a:r>
              <a:rPr lang="en-US" altLang="en-US" sz="1800" dirty="0">
                <a:latin typeface="Times New Roman" panose="02020603050405020304" pitchFamily="18" charset="0"/>
                <a:cs typeface="Zapf Dingbats" charset="0"/>
                <a:sym typeface="Times New Roman" panose="02020603050405020304" pitchFamily="18" charset="0"/>
              </a:rPr>
              <a:t>✦ </a:t>
            </a:r>
            <a:r>
              <a:rPr lang="en-US" altLang="en-US" sz="1800" dirty="0" smtClean="0">
                <a:latin typeface="Times New Roman" panose="02020603050405020304" pitchFamily="18" charset="0"/>
                <a:cs typeface="Zapf Dingbats" charset="0"/>
                <a:sym typeface="Times New Roman" panose="02020603050405020304" pitchFamily="18" charset="0"/>
              </a:rPr>
              <a:t>Graduated</a:t>
            </a:r>
            <a:endParaRPr lang="en-US" altLang="en-US" sz="1800" dirty="0">
              <a:latin typeface="Times New Roman" panose="02020603050405020304" pitchFamily="18" charset="0"/>
              <a:cs typeface="Zapf Dingbats" charset="0"/>
              <a:sym typeface="Times New Roman" panose="02020603050405020304" pitchFamily="18" charset="0"/>
            </a:endParaRPr>
          </a:p>
          <a:p>
            <a:pPr>
              <a:spcBef>
                <a:spcPts val="750"/>
              </a:spcBef>
            </a:pP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390" name="Rectangle 6"/>
          <p:cNvSpPr>
            <a:spLocks/>
          </p:cNvSpPr>
          <p:nvPr/>
        </p:nvSpPr>
        <p:spPr bwMode="auto">
          <a:xfrm>
            <a:off x="7132320" y="8086852"/>
            <a:ext cx="557879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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X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Zheng </a:t>
            </a:r>
            <a:r>
              <a:rPr lang="en-US" altLang="en-US" sz="1600" dirty="0">
                <a:latin typeface="Times New Roman Italic" charset="0"/>
                <a:cs typeface="Times New Roman Italic" charset="0"/>
                <a:sym typeface="Times New Roman Italic" charset="0"/>
              </a:rPr>
              <a:t>et al.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(CLAS Collaboration), PRC 94, 045206 (2016)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/>
          </p:cNvSpPr>
          <p:nvPr/>
        </p:nvSpPr>
        <p:spPr bwMode="auto">
          <a:xfrm>
            <a:off x="4473881" y="21451"/>
            <a:ext cx="33839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Higher moment </a:t>
            </a:r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γ</a:t>
            </a:r>
            <a:r>
              <a:rPr lang="en-US" altLang="en-US" sz="3600" baseline="-6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endParaRPr lang="en-US" altLang="en-US" sz="3600" baseline="32000" dirty="0">
              <a:solidFill>
                <a:srgbClr val="003D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533400"/>
            <a:ext cx="82296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6"/>
          <p:cNvSpPr>
            <a:spLocks/>
          </p:cNvSpPr>
          <p:nvPr/>
        </p:nvSpPr>
        <p:spPr bwMode="auto">
          <a:xfrm>
            <a:off x="53975" y="7674356"/>
            <a:ext cx="12776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D90B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u="sng" dirty="0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Incoherent sum of p and n </a:t>
            </a:r>
            <a:r>
              <a:rPr lang="en-US" altLang="en-US" sz="3000" dirty="0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000" dirty="0" err="1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χPT</a:t>
            </a:r>
            <a:r>
              <a:rPr lang="en-US" altLang="en-US" sz="3000" dirty="0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results of </a:t>
            </a:r>
            <a:r>
              <a:rPr lang="en-US" altLang="en-US" sz="3000" dirty="0" err="1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Lensky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et </a:t>
            </a:r>
            <a:r>
              <a:rPr lang="en-US" altLang="en-US" sz="3000" dirty="0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al. disagree 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with data.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Bernard et al. </a:t>
            </a:r>
            <a:r>
              <a:rPr lang="en-US" altLang="en-US" sz="3000" dirty="0" err="1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χPT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calculation agree for lowest Q</a:t>
            </a:r>
            <a:r>
              <a:rPr lang="en-US" altLang="en-US" sz="3000" baseline="3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points only.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Maid model disagrees at low Q</a:t>
            </a:r>
            <a:r>
              <a:rPr lang="en-US" altLang="en-US" sz="3000" baseline="3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802674" y="2333897"/>
            <a:ext cx="278675" cy="261257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/>
          </p:cNvSpPr>
          <p:nvPr/>
        </p:nvSpPr>
        <p:spPr bwMode="auto">
          <a:xfrm>
            <a:off x="3299690" y="21451"/>
            <a:ext cx="57323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Conclusion from deuteron data</a:t>
            </a:r>
            <a:endParaRPr lang="en-US" altLang="en-US" sz="3600" dirty="0">
              <a:solidFill>
                <a:srgbClr val="003D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994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13" y="1282700"/>
            <a:ext cx="4292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6"/>
          <p:cNvSpPr>
            <a:spLocks/>
          </p:cNvSpPr>
          <p:nvPr/>
        </p:nvSpPr>
        <p:spPr bwMode="auto">
          <a:xfrm>
            <a:off x="50800" y="6159500"/>
            <a:ext cx="12903200" cy="147320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044FE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No χPT  single method describes well both Γ</a:t>
            </a:r>
            <a:r>
              <a:rPr lang="en-US" altLang="en-US" sz="3000" baseline="-6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</a:t>
            </a:r>
            <a:r>
              <a:rPr lang="en-US" altLang="en-US" sz="3600" baseline="-6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TT</a:t>
            </a: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and ɣ</a:t>
            </a:r>
            <a:r>
              <a:rPr lang="en-US" altLang="en-US" sz="3000" baseline="-6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except at the lowest Q</a:t>
            </a:r>
            <a:r>
              <a:rPr lang="en-US" altLang="en-US" sz="3000" baseline="3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algn="ctr"/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/>
            <a:r>
              <a:rPr lang="en-US" altLang="en-US" sz="28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 satisfactory theoretical description of spin observables at low Q</a:t>
            </a:r>
            <a:r>
              <a:rPr lang="en-US" altLang="en-US" sz="2800" baseline="33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  <a:r>
              <a:rPr lang="en-US" altLang="en-US" sz="28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remains challenging.</a:t>
            </a:r>
          </a:p>
        </p:txBody>
      </p:sp>
      <p:pic>
        <p:nvPicPr>
          <p:cNvPr id="39943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1346200"/>
            <a:ext cx="39878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384300"/>
            <a:ext cx="4964113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7266432" y="6232652"/>
            <a:ext cx="329184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7584" y="0"/>
            <a:ext cx="12378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3600" baseline="-6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600" baseline="320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</a:t>
            </a:r>
            <a:r>
              <a:rPr lang="en-US" altLang="en-US" sz="3600" dirty="0" smtClean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from EG4 polarized cross-section difference</a:t>
            </a: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42012" y="844003"/>
            <a:ext cx="2743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it-IT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H. Kang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8070" y="7335914"/>
            <a:ext cx="884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Currently</a:t>
            </a:r>
            <a:r>
              <a:rPr lang="it-IT" sz="2400" dirty="0" smtClean="0"/>
              <a:t> </a:t>
            </a:r>
            <a:r>
              <a:rPr lang="it-IT" sz="2400" dirty="0" err="1"/>
              <a:t>r</a:t>
            </a:r>
            <a:r>
              <a:rPr lang="it-IT" sz="2400" dirty="0" err="1" smtClean="0"/>
              <a:t>evisiting</a:t>
            </a:r>
            <a:r>
              <a:rPr lang="it-IT" sz="2400" dirty="0" smtClean="0"/>
              <a:t> </a:t>
            </a:r>
            <a:r>
              <a:rPr lang="it-IT" sz="2400" dirty="0" err="1" smtClean="0"/>
              <a:t>analysis</a:t>
            </a:r>
            <a:r>
              <a:rPr lang="it-IT" sz="2400" dirty="0" smtClean="0"/>
              <a:t> with </a:t>
            </a:r>
            <a:r>
              <a:rPr lang="it-IT" sz="2400" dirty="0" err="1" smtClean="0"/>
              <a:t>same</a:t>
            </a:r>
            <a:r>
              <a:rPr lang="it-IT" sz="2400" dirty="0" smtClean="0"/>
              <a:t> </a:t>
            </a:r>
            <a:r>
              <a:rPr lang="it-IT" sz="2400" dirty="0" err="1" smtClean="0"/>
              <a:t>technique</a:t>
            </a:r>
            <a:r>
              <a:rPr lang="it-IT" sz="2400" dirty="0" smtClean="0"/>
              <a:t> </a:t>
            </a:r>
            <a:r>
              <a:rPr lang="it-IT" sz="2400" dirty="0" err="1" smtClean="0"/>
              <a:t>as</a:t>
            </a:r>
            <a:r>
              <a:rPr lang="it-IT" sz="2400" dirty="0" smtClean="0"/>
              <a:t> </a:t>
            </a:r>
            <a:r>
              <a:rPr lang="it-IT" sz="2400" dirty="0" err="1" smtClean="0"/>
              <a:t>deuteron</a:t>
            </a:r>
            <a:r>
              <a:rPr lang="it-IT" sz="2400" dirty="0" smtClean="0"/>
              <a:t> </a:t>
            </a:r>
          </a:p>
          <a:p>
            <a:r>
              <a:rPr lang="it-IT" sz="2400" dirty="0" smtClean="0"/>
              <a:t>(X. </a:t>
            </a:r>
            <a:r>
              <a:rPr lang="it-IT" sz="2400" dirty="0" err="1" smtClean="0"/>
              <a:t>Zheng</a:t>
            </a:r>
            <a:r>
              <a:rPr lang="it-IT" sz="2400" dirty="0"/>
              <a:t> </a:t>
            </a:r>
            <a:r>
              <a:rPr lang="it-IT" sz="2400" dirty="0" smtClean="0"/>
              <a:t>with </a:t>
            </a:r>
            <a:r>
              <a:rPr lang="it-IT" sz="2400" dirty="0" err="1" smtClean="0"/>
              <a:t>essential</a:t>
            </a:r>
            <a:r>
              <a:rPr lang="it-IT" sz="2400" dirty="0" smtClean="0"/>
              <a:t> </a:t>
            </a:r>
            <a:r>
              <a:rPr lang="it-IT" sz="2400" dirty="0" err="1" smtClean="0"/>
              <a:t>support</a:t>
            </a:r>
            <a:r>
              <a:rPr lang="it-IT" sz="2400" dirty="0" smtClean="0"/>
              <a:t> from L. </a:t>
            </a:r>
            <a:r>
              <a:rPr lang="it-IT" sz="2400" dirty="0" err="1" smtClean="0"/>
              <a:t>El</a:t>
            </a:r>
            <a:r>
              <a:rPr lang="it-IT" sz="2400" dirty="0" smtClean="0"/>
              <a:t> </a:t>
            </a:r>
            <a:r>
              <a:rPr lang="it-IT" sz="2400" dirty="0" err="1" smtClean="0"/>
              <a:t>Fassi</a:t>
            </a:r>
            <a:r>
              <a:rPr lang="it-IT" sz="2400" dirty="0" smtClean="0"/>
              <a:t> and J. Zhang)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51" y="1255930"/>
            <a:ext cx="11895543" cy="53399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00879" y="441235"/>
            <a:ext cx="18788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 err="1" smtClean="0">
                <a:solidFill>
                  <a:schemeClr val="bg1">
                    <a:lumMod val="95000"/>
                  </a:schemeClr>
                </a:solidFill>
                <a:latin typeface="Euphemia UCAS"/>
              </a:rPr>
              <a:t>Very</a:t>
            </a:r>
            <a:endParaRPr lang="en-US" sz="6600" dirty="0">
              <a:solidFill>
                <a:schemeClr val="bg1">
                  <a:lumMod val="95000"/>
                </a:schemeClr>
              </a:solidFill>
              <a:latin typeface="Euphemia UCAS"/>
            </a:endParaRPr>
          </a:p>
        </p:txBody>
      </p:sp>
    </p:spTree>
    <p:extLst>
      <p:ext uri="{BB962C8B-B14F-4D97-AF65-F5344CB8AC3E}">
        <p14:creationId xmlns:p14="http://schemas.microsoft.com/office/powerpoint/2010/main" val="2441972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2" y="304799"/>
            <a:ext cx="12066417" cy="90708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99692" y="8614201"/>
            <a:ext cx="2288111" cy="95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10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59" y="323054"/>
            <a:ext cx="11794778" cy="8747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43712" y="4962144"/>
            <a:ext cx="3304032" cy="285292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angle 6"/>
          <p:cNvSpPr>
            <a:spLocks/>
          </p:cNvSpPr>
          <p:nvPr/>
        </p:nvSpPr>
        <p:spPr bwMode="auto">
          <a:xfrm>
            <a:off x="280416" y="5282692"/>
            <a:ext cx="3645408" cy="16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X. Zheng </a:t>
            </a:r>
            <a:r>
              <a:rPr lang="en-US" altLang="en-US" sz="2800" dirty="0">
                <a:latin typeface="Times New Roman Italic" charset="0"/>
                <a:cs typeface="Times New Roman Italic" charset="0"/>
                <a:sym typeface="Times New Roman Italic" charset="0"/>
              </a:rPr>
              <a:t>et al. </a:t>
            </a:r>
            <a:endParaRPr lang="en-US" altLang="en-US" sz="2800" dirty="0" smtClean="0">
              <a:latin typeface="Times New Roman Italic" charset="0"/>
              <a:cs typeface="Times New Roman Italic" charset="0"/>
              <a:sym typeface="Times New Roman Italic" charset="0"/>
            </a:endParaRPr>
          </a:p>
          <a:p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CLAS Collaboration), PRC 94, 045206 (2016)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416" y="8436933"/>
            <a:ext cx="2288111" cy="95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28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/>
          </p:cNvSpPr>
          <p:nvPr/>
        </p:nvSpPr>
        <p:spPr bwMode="auto">
          <a:xfrm>
            <a:off x="3976688" y="-82550"/>
            <a:ext cx="50403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Summary and perspectives</a:t>
            </a:r>
          </a:p>
        </p:txBody>
      </p:sp>
      <p:sp>
        <p:nvSpPr>
          <p:cNvPr id="40962" name="Rectangle 2"/>
          <p:cNvSpPr>
            <a:spLocks/>
          </p:cNvSpPr>
          <p:nvPr/>
        </p:nvSpPr>
        <p:spPr bwMode="auto">
          <a:xfrm>
            <a:off x="76200" y="580390"/>
            <a:ext cx="1285240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EG4: </a:t>
            </a:r>
            <a:r>
              <a:rPr lang="en-US" altLang="en-US" sz="3000" dirty="0">
                <a:solidFill>
                  <a:srgbClr val="FF271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 Q</a:t>
            </a:r>
            <a:r>
              <a:rPr lang="en-US" altLang="en-US" sz="3000" baseline="32000" dirty="0">
                <a:solidFill>
                  <a:srgbClr val="FF271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measurement using polarized e</a:t>
            </a:r>
            <a:r>
              <a:rPr lang="en-US" altLang="en-US" sz="3000" baseline="3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on polarized p and d, over a large x-range in order to study 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spin sum rules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New detector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necessary to reach these kinematics.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Main goal: 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unambiguous test of </a:t>
            </a:r>
            <a:r>
              <a:rPr lang="en-US" altLang="en-US" sz="3000" dirty="0" err="1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χPT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Doubly polarized inclusive cross-section analysis.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Exclusive data for π</a:t>
            </a:r>
            <a:r>
              <a:rPr lang="en-US" altLang="en-US" sz="3000" baseline="3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and π</a:t>
            </a:r>
            <a:r>
              <a:rPr lang="en-US" altLang="en-US" sz="3000" baseline="3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spin-dep.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electroprod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on p published in 2016 (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asym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analysis).</a:t>
            </a:r>
          </a:p>
          <a:p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Inclusive analysis on </a:t>
            </a:r>
            <a:r>
              <a:rPr lang="en-US" altLang="en-US" sz="3000" dirty="0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 recently published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Data on Γ</a:t>
            </a:r>
            <a:r>
              <a:rPr lang="en-US" altLang="en-US" sz="30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I</a:t>
            </a:r>
            <a:r>
              <a:rPr lang="en-US" altLang="en-US" sz="30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and ɣ</a:t>
            </a:r>
            <a:r>
              <a:rPr lang="en-US" altLang="en-US" sz="30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for the deuteron shows that </a:t>
            </a:r>
            <a:r>
              <a:rPr lang="en-US" altLang="en-US" sz="3000" dirty="0" err="1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χPT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has mixed success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depending on the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χPT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method and observable.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Original GDH sum rule (Q</a:t>
            </a:r>
            <a:r>
              <a:rPr lang="en-US" altLang="en-US" sz="3000" baseline="3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=0) checked on d and n.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First result of larger </a:t>
            </a:r>
            <a:r>
              <a:rPr lang="en-US" altLang="en-US" sz="2900" dirty="0" err="1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JLab</a:t>
            </a:r>
            <a:r>
              <a:rPr lang="en-US" altLang="en-US" sz="29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program to measure benchmark spin observables for </a:t>
            </a:r>
            <a:r>
              <a:rPr lang="en-US" altLang="en-US" sz="2900" dirty="0" err="1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χPT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900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  <a:sym typeface="Times New Roman" panose="02020603050405020304" pitchFamily="18" charset="0"/>
              </a:rPr>
              <a:t>⇒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More low Q</a:t>
            </a:r>
            <a:r>
              <a:rPr lang="en-US" altLang="en-US" sz="2900" baseline="3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9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data to come:</a:t>
            </a:r>
          </a:p>
        </p:txBody>
      </p:sp>
      <p:sp>
        <p:nvSpPr>
          <p:cNvPr id="40966" name="Rectangle 6"/>
          <p:cNvSpPr>
            <a:spLocks/>
          </p:cNvSpPr>
          <p:nvPr/>
        </p:nvSpPr>
        <p:spPr bwMode="auto">
          <a:xfrm>
            <a:off x="7096760" y="3845052"/>
            <a:ext cx="5372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X. Zheng </a:t>
            </a:r>
            <a:r>
              <a:rPr lang="en-US" altLang="en-US" sz="1600" dirty="0">
                <a:latin typeface="Times New Roman Italic" charset="0"/>
                <a:cs typeface="Times New Roman Italic" charset="0"/>
                <a:sym typeface="Times New Roman Italic" charset="0"/>
              </a:rPr>
              <a:t>et al.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(CLAS Collaboration), PRC 94, 045206 (2016)</a:t>
            </a:r>
          </a:p>
        </p:txBody>
      </p:sp>
      <p:sp>
        <p:nvSpPr>
          <p:cNvPr id="40967" name="Rectangle 7"/>
          <p:cNvSpPr>
            <a:spLocks/>
          </p:cNvSpPr>
          <p:nvPr/>
        </p:nvSpPr>
        <p:spPr bwMode="auto">
          <a:xfrm>
            <a:off x="6888480" y="4758436"/>
            <a:ext cx="6236208" cy="58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K.P.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Adhikari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 Italic" charset="0"/>
                <a:cs typeface="Times New Roman Italic" charset="0"/>
                <a:sym typeface="Times New Roman Italic" charset="0"/>
              </a:rPr>
              <a:t>et al.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(CLAS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Collaboration), PRL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120, 062501 (2018)</a:t>
            </a:r>
          </a:p>
        </p:txBody>
      </p:sp>
      <p:sp>
        <p:nvSpPr>
          <p:cNvPr id="40968" name="Rectangle 8"/>
          <p:cNvSpPr>
            <a:spLocks/>
          </p:cNvSpPr>
          <p:nvPr/>
        </p:nvSpPr>
        <p:spPr bwMode="auto">
          <a:xfrm>
            <a:off x="949452" y="8229854"/>
            <a:ext cx="11925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30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Γ</a:t>
            </a:r>
            <a:r>
              <a:rPr lang="en-US" altLang="en-US" sz="30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I</a:t>
            </a:r>
            <a:r>
              <a:rPr lang="en-US" altLang="en-US" sz="30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and ɣ</a:t>
            </a:r>
            <a:r>
              <a:rPr lang="en-US" altLang="en-US" sz="30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for the 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proton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(CLAS EG4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 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3000" baseline="-6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g</a:t>
            </a:r>
            <a:r>
              <a:rPr lang="en-US" altLang="en-US" sz="3000" baseline="-6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Γ</a:t>
            </a:r>
            <a:r>
              <a:rPr lang="en-US" altLang="en-US" sz="3000" baseline="-6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Γ</a:t>
            </a:r>
            <a:r>
              <a:rPr lang="en-US" altLang="en-US" sz="3000" baseline="-6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I</a:t>
            </a:r>
            <a:r>
              <a:rPr lang="en-US" altLang="en-US" sz="3000" baseline="-6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TT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ɣ</a:t>
            </a:r>
            <a:r>
              <a:rPr lang="en-US" altLang="en-US" sz="3000" baseline="-6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 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and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δ</a:t>
            </a:r>
            <a:r>
              <a:rPr lang="en-US" altLang="en-US" sz="3000" baseline="-6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LT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for the </a:t>
            </a:r>
            <a:r>
              <a:rPr lang="en-US" altLang="en-US" sz="3000" dirty="0" smtClean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neutron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and </a:t>
            </a:r>
            <a:r>
              <a:rPr lang="en-US" altLang="en-US" sz="3000" baseline="32000" dirty="0" smtClean="0">
                <a:solidFill>
                  <a:srgbClr val="558E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3000" dirty="0" smtClean="0">
                <a:solidFill>
                  <a:srgbClr val="558E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He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(Hall A E97110). 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000" dirty="0" smtClean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3000" baseline="-6000" dirty="0" smtClean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g</a:t>
            </a:r>
            <a:r>
              <a:rPr lang="en-US" altLang="en-US" sz="30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3000" dirty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Γ</a:t>
            </a:r>
            <a:r>
              <a:rPr lang="en-US" altLang="en-US" sz="3000" baseline="-6000" dirty="0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Γ</a:t>
            </a:r>
            <a:r>
              <a:rPr lang="en-US" altLang="en-US" sz="30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I</a:t>
            </a:r>
            <a:r>
              <a:rPr lang="en-US" altLang="en-US" sz="30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δ</a:t>
            </a:r>
            <a:r>
              <a:rPr lang="en-US" altLang="en-US" sz="3000" baseline="-6000" dirty="0" err="1">
                <a:solidFill>
                  <a:srgbClr val="AE0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LT</a:t>
            </a:r>
            <a:r>
              <a:rPr lang="en-US" altLang="en-US" sz="30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and ɣ</a:t>
            </a:r>
            <a:r>
              <a:rPr lang="en-US" altLang="en-US" sz="30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for the </a:t>
            </a:r>
            <a:r>
              <a:rPr lang="en-US" altLang="en-US" sz="30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proton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(Hall A E08027). 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975104" y="5647436"/>
            <a:ext cx="329184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/>
          </p:cNvSpPr>
          <p:nvPr/>
        </p:nvSpPr>
        <p:spPr bwMode="auto">
          <a:xfrm>
            <a:off x="2424113" y="44450"/>
            <a:ext cx="81375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 GDH and Generalized GDH Sum Rules</a:t>
            </a:r>
          </a:p>
        </p:txBody>
      </p:sp>
      <p:sp>
        <p:nvSpPr>
          <p:cNvPr id="18437" name="Rectangle 5"/>
          <p:cNvSpPr>
            <a:spLocks/>
          </p:cNvSpPr>
          <p:nvPr/>
        </p:nvSpPr>
        <p:spPr bwMode="auto">
          <a:xfrm>
            <a:off x="-12700" y="558800"/>
            <a:ext cx="13106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rule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en-US" sz="24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relation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between an 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integral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of a dynamical quantity (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cross section, structure function,...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and a global property of the target (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mass, spin,...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</a:p>
          <a:p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Can be used to: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Test theory (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e.g. QCD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and hypotheses with which they are derived. 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Ex: GDH, Ellis-Jaffe, Bjorken sum rules.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Measure the global property (e.g. spin polarizability sum rules)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/>
          </p:cNvSpPr>
          <p:nvPr/>
        </p:nvSpPr>
        <p:spPr bwMode="auto">
          <a:xfrm>
            <a:off x="2424113" y="44450"/>
            <a:ext cx="81375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 GDH and Generalized GDH Sum Rules</a:t>
            </a:r>
          </a:p>
        </p:txBody>
      </p:sp>
      <p:sp>
        <p:nvSpPr>
          <p:cNvPr id="19461" name="Rectangle 5"/>
          <p:cNvSpPr>
            <a:spLocks/>
          </p:cNvSpPr>
          <p:nvPr/>
        </p:nvSpPr>
        <p:spPr bwMode="auto">
          <a:xfrm>
            <a:off x="8051800" y="3086100"/>
            <a:ext cx="22034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3F69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target anomalous</a:t>
            </a:r>
          </a:p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3F69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magnetic moment</a:t>
            </a:r>
          </a:p>
        </p:txBody>
      </p:sp>
      <p:sp>
        <p:nvSpPr>
          <p:cNvPr id="19462" name="Rectangle 6"/>
          <p:cNvSpPr>
            <a:spLocks/>
          </p:cNvSpPr>
          <p:nvPr/>
        </p:nvSpPr>
        <p:spPr bwMode="auto">
          <a:xfrm>
            <a:off x="7285038" y="2413000"/>
            <a:ext cx="17922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61139" bIns="0">
            <a:spAutoFit/>
          </a:bodyPr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fine structure</a:t>
            </a:r>
          </a:p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constant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6335713" y="3544888"/>
            <a:ext cx="11430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4" name="Rectangle 8"/>
          <p:cNvSpPr>
            <a:spLocks/>
          </p:cNvSpPr>
          <p:nvPr/>
        </p:nvSpPr>
        <p:spPr bwMode="auto">
          <a:xfrm>
            <a:off x="6705600" y="3556000"/>
            <a:ext cx="384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solidFill>
                  <a:srgbClr val="8500A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r>
              <a:rPr lang="en-US" altLang="en-US" sz="2400" baseline="33000">
                <a:solidFill>
                  <a:srgbClr val="8500A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19465" name="Rectangle 9"/>
          <p:cNvSpPr>
            <a:spLocks/>
          </p:cNvSpPr>
          <p:nvPr/>
        </p:nvSpPr>
        <p:spPr bwMode="auto">
          <a:xfrm>
            <a:off x="6337300" y="3200400"/>
            <a:ext cx="11064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-4π</a:t>
            </a:r>
            <a:r>
              <a:rPr lang="en-US" altLang="en-US" sz="2400" baseline="3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4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α</a:t>
            </a:r>
            <a:r>
              <a:rPr lang="en-US" altLang="en-US" sz="2400">
                <a:solidFill>
                  <a:srgbClr val="3F69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κ</a:t>
            </a:r>
            <a:r>
              <a:rPr lang="en-US" altLang="en-US" sz="2400" baseline="3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H="1">
            <a:off x="7340600" y="3424238"/>
            <a:ext cx="750888" cy="15875"/>
          </a:xfrm>
          <a:prstGeom prst="line">
            <a:avLst/>
          </a:prstGeom>
          <a:noFill/>
          <a:ln w="25400" cap="flat">
            <a:solidFill>
              <a:srgbClr val="3F691E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rot="10800000" flipH="1">
            <a:off x="7138988" y="2811463"/>
            <a:ext cx="285750" cy="436562"/>
          </a:xfrm>
          <a:prstGeom prst="line">
            <a:avLst/>
          </a:prstGeom>
          <a:noFill/>
          <a:ln w="25400" cap="flat">
            <a:solidFill>
              <a:srgbClr val="0044FE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8" name="Rectangle 12"/>
          <p:cNvSpPr>
            <a:spLocks/>
          </p:cNvSpPr>
          <p:nvPr/>
        </p:nvSpPr>
        <p:spPr bwMode="auto">
          <a:xfrm>
            <a:off x="3835400" y="3238500"/>
            <a:ext cx="238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∫            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dν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=</a:t>
            </a:r>
          </a:p>
        </p:txBody>
      </p:sp>
      <p:sp>
        <p:nvSpPr>
          <p:cNvPr id="19469" name="Rectangle 13"/>
          <p:cNvSpPr>
            <a:spLocks/>
          </p:cNvSpPr>
          <p:nvPr/>
        </p:nvSpPr>
        <p:spPr bwMode="auto">
          <a:xfrm>
            <a:off x="7545388" y="3860800"/>
            <a:ext cx="1447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61139" bIns="0">
            <a:spAutoFit/>
          </a:bodyPr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target spin</a:t>
            </a:r>
          </a:p>
        </p:txBody>
      </p:sp>
      <p:sp>
        <p:nvSpPr>
          <p:cNvPr id="19470" name="Rectangle 14"/>
          <p:cNvSpPr>
            <a:spLocks/>
          </p:cNvSpPr>
          <p:nvPr/>
        </p:nvSpPr>
        <p:spPr bwMode="auto">
          <a:xfrm>
            <a:off x="6134100" y="4000500"/>
            <a:ext cx="1549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61139" bIns="0">
            <a:spAutoFit/>
          </a:bodyPr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8500A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target mass</a:t>
            </a: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rot="10800000">
            <a:off x="7192963" y="3629025"/>
            <a:ext cx="434975" cy="354013"/>
          </a:xfrm>
          <a:prstGeom prst="line">
            <a:avLst/>
          </a:prstGeom>
          <a:noFill/>
          <a:ln w="25400" cap="flat">
            <a:solidFill>
              <a:srgbClr val="D90B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 rot="10800000">
            <a:off x="6934200" y="3873500"/>
            <a:ext cx="0" cy="258763"/>
          </a:xfrm>
          <a:prstGeom prst="line">
            <a:avLst/>
          </a:prstGeom>
          <a:noFill/>
          <a:ln w="25400" cap="flat">
            <a:solidFill>
              <a:srgbClr val="8500A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3" name="Rectangle 17"/>
          <p:cNvSpPr>
            <a:spLocks/>
          </p:cNvSpPr>
          <p:nvPr/>
        </p:nvSpPr>
        <p:spPr bwMode="auto">
          <a:xfrm>
            <a:off x="4000500" y="3200400"/>
            <a:ext cx="15160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σ</a:t>
            </a:r>
            <a:r>
              <a:rPr lang="en-US" altLang="en-US" sz="2400" baseline="-6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en-US" sz="24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σ</a:t>
            </a:r>
            <a:r>
              <a:rPr lang="en-US" altLang="en-US" sz="2400" baseline="-6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</a:t>
            </a:r>
            <a:r>
              <a:rPr lang="en-US" altLang="en-US" sz="24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  <a:r>
              <a:rPr lang="en-US" altLang="en-US" sz="24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>
            <a:off x="4062413" y="3600450"/>
            <a:ext cx="137318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5" name="Rectangle 19"/>
          <p:cNvSpPr>
            <a:spLocks/>
          </p:cNvSpPr>
          <p:nvPr/>
        </p:nvSpPr>
        <p:spPr bwMode="auto">
          <a:xfrm>
            <a:off x="4648200" y="3479800"/>
            <a:ext cx="250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</a:p>
        </p:txBody>
      </p:sp>
      <p:sp>
        <p:nvSpPr>
          <p:cNvPr id="19476" name="Rectangle 20"/>
          <p:cNvSpPr>
            <a:spLocks/>
          </p:cNvSpPr>
          <p:nvPr/>
        </p:nvSpPr>
        <p:spPr bwMode="auto">
          <a:xfrm>
            <a:off x="3746500" y="3657600"/>
            <a:ext cx="3857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  <a:r>
              <a:rPr lang="en-US" altLang="en-US" sz="1800" baseline="-6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thr</a:t>
            </a:r>
          </a:p>
        </p:txBody>
      </p:sp>
      <p:sp>
        <p:nvSpPr>
          <p:cNvPr id="19477" name="Rectangle 21"/>
          <p:cNvSpPr>
            <a:spLocks/>
          </p:cNvSpPr>
          <p:nvPr/>
        </p:nvSpPr>
        <p:spPr bwMode="auto">
          <a:xfrm>
            <a:off x="3822700" y="2997200"/>
            <a:ext cx="2762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∞</a:t>
            </a: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4332288" y="3656013"/>
            <a:ext cx="0" cy="504825"/>
          </a:xfrm>
          <a:prstGeom prst="line">
            <a:avLst/>
          </a:prstGeom>
          <a:noFill/>
          <a:ln w="25400" cap="flat">
            <a:solidFill>
              <a:srgbClr val="0044FE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9" name="AutoShape 23"/>
          <p:cNvSpPr>
            <a:spLocks/>
          </p:cNvSpPr>
          <p:nvPr/>
        </p:nvSpPr>
        <p:spPr bwMode="auto">
          <a:xfrm>
            <a:off x="3619500" y="3111500"/>
            <a:ext cx="3937000" cy="876300"/>
          </a:xfrm>
          <a:prstGeom prst="roundRect">
            <a:avLst>
              <a:gd name="adj" fmla="val 176"/>
            </a:avLst>
          </a:prstGeom>
          <a:noFill/>
          <a:ln w="18360" cap="flat">
            <a:solidFill>
              <a:srgbClr val="003D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80" name="Rectangle 24"/>
          <p:cNvSpPr>
            <a:spLocks/>
          </p:cNvSpPr>
          <p:nvPr/>
        </p:nvSpPr>
        <p:spPr bwMode="auto">
          <a:xfrm>
            <a:off x="2741613" y="4127500"/>
            <a:ext cx="3086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1139" bIns="0"/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photoprod. cross section with photon spin anti-parallel to S </a:t>
            </a:r>
          </a:p>
        </p:txBody>
      </p:sp>
      <p:sp>
        <p:nvSpPr>
          <p:cNvPr id="19481" name="Rectangle 25"/>
          <p:cNvSpPr>
            <a:spLocks/>
          </p:cNvSpPr>
          <p:nvPr/>
        </p:nvSpPr>
        <p:spPr bwMode="auto">
          <a:xfrm>
            <a:off x="6029665" y="4451054"/>
            <a:ext cx="3128281" cy="3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61139" bIns="0" anchor="ctr">
            <a:spAutoFit/>
          </a:bodyPr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photon </a:t>
            </a:r>
            <a:r>
              <a:rPr lang="en-US" altLang="en-US" sz="2400" dirty="0" smtClean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spin parallel </a:t>
            </a:r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to S</a:t>
            </a:r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 rot="10800000">
            <a:off x="5167313" y="3683000"/>
            <a:ext cx="663575" cy="995363"/>
          </a:xfrm>
          <a:prstGeom prst="line">
            <a:avLst/>
          </a:prstGeom>
          <a:noFill/>
          <a:ln w="25400" cap="flat">
            <a:solidFill>
              <a:srgbClr val="D90B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83" name="Rectangle 27"/>
          <p:cNvSpPr>
            <a:spLocks/>
          </p:cNvSpPr>
          <p:nvPr/>
        </p:nvSpPr>
        <p:spPr bwMode="auto">
          <a:xfrm>
            <a:off x="101600" y="2209800"/>
            <a:ext cx="11150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93000"/>
              </a:lnSpc>
            </a:pPr>
            <a:r>
              <a:rPr lang="en-US" altLang="en-US" sz="2400" u="sng">
                <a:latin typeface="Times New Roman Bold" charset="0"/>
                <a:cs typeface="Times New Roman Bold" charset="0"/>
                <a:sym typeface="Times New Roman Bold" charset="0"/>
              </a:rPr>
              <a:t>GDH sum rule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derived for real photons (Q</a:t>
            </a:r>
            <a:r>
              <a:rPr lang="en-US" altLang="en-US" sz="2400" baseline="3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=0):</a:t>
            </a:r>
          </a:p>
          <a:p>
            <a:pPr>
              <a:lnSpc>
                <a:spcPct val="93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	</a:t>
            </a:r>
          </a:p>
        </p:txBody>
      </p:sp>
      <p:sp>
        <p:nvSpPr>
          <p:cNvPr id="19484" name="Rectangle 28"/>
          <p:cNvSpPr>
            <a:spLocks/>
          </p:cNvSpPr>
          <p:nvPr/>
        </p:nvSpPr>
        <p:spPr bwMode="auto">
          <a:xfrm>
            <a:off x="304800" y="558800"/>
            <a:ext cx="1256995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rule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relation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between an 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integral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of a dynamical quantity (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cross section, structure function,...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and a global property of the target (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mass, spin,...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Can be used to:</a:t>
            </a:r>
          </a:p>
          <a:p>
            <a:pPr>
              <a:buClr>
                <a:srgbClr val="000000"/>
              </a:buCl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Test theory (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e.g. QCD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and hypotheses with which they are derived.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Ex: GDH, Ellis-Jaffe,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Bjorken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sum rules.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Measure the global property (e.g. spin polarizability sum rules)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1154113" y="6108700"/>
            <a:ext cx="5802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Γ</a:t>
            </a:r>
            <a:r>
              <a:rPr lang="en-US" altLang="en-US" sz="36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</a:t>
            </a:r>
            <a:r>
              <a:rPr lang="en-US" altLang="en-US" sz="2800" baseline="3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= ∫g</a:t>
            </a:r>
            <a:r>
              <a:rPr lang="en-US" altLang="en-US" sz="36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x,Q</a:t>
            </a:r>
            <a:r>
              <a:rPr lang="en-US" altLang="en-US" sz="2800" baseline="3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)dx=      I</a:t>
            </a:r>
            <a:r>
              <a:rPr lang="en-US" altLang="en-US" sz="3600" baseline="-24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0,Q</a:t>
            </a:r>
            <a:r>
              <a:rPr lang="en-US" altLang="en-US" sz="2800" baseline="3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2424113" y="44450"/>
            <a:ext cx="81375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 GDH and Generalized GDH Sum Rules</a:t>
            </a:r>
          </a:p>
        </p:txBody>
      </p:sp>
      <p:sp>
        <p:nvSpPr>
          <p:cNvPr id="20486" name="Rectangle 6"/>
          <p:cNvSpPr>
            <a:spLocks/>
          </p:cNvSpPr>
          <p:nvPr/>
        </p:nvSpPr>
        <p:spPr bwMode="auto">
          <a:xfrm>
            <a:off x="80963" y="5113338"/>
            <a:ext cx="11658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93000"/>
              </a:lnSpc>
            </a:pPr>
            <a:r>
              <a:rPr lang="en-US" altLang="en-US" sz="2400" u="sng">
                <a:latin typeface="Times New Roman Bold" charset="0"/>
                <a:cs typeface="Times New Roman Bold" charset="0"/>
                <a:sym typeface="Times New Roman Bold" charset="0"/>
              </a:rPr>
              <a:t>Generalized GDH sum rule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valid for any Q</a:t>
            </a:r>
            <a:r>
              <a:rPr lang="en-US" altLang="en-US" sz="2400" baseline="3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Recover the original GDH sum rule  at Q</a:t>
            </a:r>
            <a:r>
              <a:rPr lang="en-US" altLang="en-US" sz="2400" baseline="3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=0</a:t>
            </a:r>
          </a:p>
          <a:p>
            <a:pPr>
              <a:lnSpc>
                <a:spcPct val="93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	</a:t>
            </a:r>
          </a:p>
        </p:txBody>
      </p:sp>
      <p:sp>
        <p:nvSpPr>
          <p:cNvPr id="20487" name="AutoShape 7"/>
          <p:cNvSpPr>
            <a:spLocks/>
          </p:cNvSpPr>
          <p:nvPr/>
        </p:nvSpPr>
        <p:spPr bwMode="auto">
          <a:xfrm>
            <a:off x="1095375" y="5954713"/>
            <a:ext cx="6057900" cy="990600"/>
          </a:xfrm>
          <a:prstGeom prst="roundRect">
            <a:avLst>
              <a:gd name="adj" fmla="val 157"/>
            </a:avLst>
          </a:prstGeom>
          <a:noFill/>
          <a:ln w="1836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5078413" y="6410325"/>
            <a:ext cx="458787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9" name="Rectangle 9"/>
          <p:cNvSpPr>
            <a:spLocks/>
          </p:cNvSpPr>
          <p:nvPr/>
        </p:nvSpPr>
        <p:spPr bwMode="auto">
          <a:xfrm>
            <a:off x="4983163" y="6369050"/>
            <a:ext cx="639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2M</a:t>
            </a:r>
            <a:r>
              <a:rPr lang="en-US" altLang="en-US" sz="2400" baseline="3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20490" name="Rectangle 10"/>
          <p:cNvSpPr>
            <a:spLocks/>
          </p:cNvSpPr>
          <p:nvPr/>
        </p:nvSpPr>
        <p:spPr bwMode="auto">
          <a:xfrm>
            <a:off x="5092700" y="5988050"/>
            <a:ext cx="434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</a:t>
            </a:r>
            <a:r>
              <a:rPr lang="en-US" altLang="en-US" sz="2400" baseline="3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20491" name="Rectangle 11"/>
          <p:cNvSpPr>
            <a:spLocks/>
          </p:cNvSpPr>
          <p:nvPr/>
        </p:nvSpPr>
        <p:spPr bwMode="auto">
          <a:xfrm>
            <a:off x="2698750" y="6559550"/>
            <a:ext cx="228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20492" name="Rectangle 12"/>
          <p:cNvSpPr>
            <a:spLocks/>
          </p:cNvSpPr>
          <p:nvPr/>
        </p:nvSpPr>
        <p:spPr bwMode="auto">
          <a:xfrm>
            <a:off x="2708275" y="5822950"/>
            <a:ext cx="3476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en-US" sz="1800" baseline="-6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</a:t>
            </a:r>
          </a:p>
        </p:txBody>
      </p:sp>
      <p:sp>
        <p:nvSpPr>
          <p:cNvPr id="20493" name="AutoShape 13"/>
          <p:cNvSpPr>
            <a:spLocks/>
          </p:cNvSpPr>
          <p:nvPr/>
        </p:nvSpPr>
        <p:spPr bwMode="auto">
          <a:xfrm>
            <a:off x="4964113" y="8407400"/>
            <a:ext cx="1412875" cy="127000"/>
          </a:xfrm>
          <a:prstGeom prst="roundRect">
            <a:avLst>
              <a:gd name="adj" fmla="val 1250"/>
            </a:avLst>
          </a:prstGeom>
          <a:gradFill rotWithShape="0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</a:gradFill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4" name="AutoShape 14"/>
          <p:cNvSpPr>
            <a:spLocks/>
          </p:cNvSpPr>
          <p:nvPr/>
        </p:nvSpPr>
        <p:spPr bwMode="auto">
          <a:xfrm>
            <a:off x="6530975" y="8408988"/>
            <a:ext cx="2608263" cy="120650"/>
          </a:xfrm>
          <a:prstGeom prst="roundRect">
            <a:avLst>
              <a:gd name="adj" fmla="val 1310"/>
            </a:avLst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lin ang="0" scaled="1"/>
          </a:gradFill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5" name="Rectangle 15"/>
          <p:cNvSpPr>
            <a:spLocks/>
          </p:cNvSpPr>
          <p:nvPr/>
        </p:nvSpPr>
        <p:spPr bwMode="auto">
          <a:xfrm>
            <a:off x="4979988" y="8491538"/>
            <a:ext cx="20145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Chiral perturbation </a:t>
            </a:r>
          </a:p>
          <a:p>
            <a:pPr>
              <a:lnSpc>
                <a:spcPct val="93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theory (χpt)</a:t>
            </a:r>
          </a:p>
        </p:txBody>
      </p:sp>
      <p:sp>
        <p:nvSpPr>
          <p:cNvPr id="20496" name="Rectangle 16"/>
          <p:cNvSpPr>
            <a:spLocks/>
          </p:cNvSpPr>
          <p:nvPr/>
        </p:nvSpPr>
        <p:spPr bwMode="auto">
          <a:xfrm>
            <a:off x="7870825" y="8496300"/>
            <a:ext cx="1282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OPE, pQCD</a:t>
            </a:r>
          </a:p>
        </p:txBody>
      </p:sp>
      <p:sp>
        <p:nvSpPr>
          <p:cNvPr id="20497" name="AutoShape 17"/>
          <p:cNvSpPr>
            <a:spLocks/>
          </p:cNvSpPr>
          <p:nvPr/>
        </p:nvSpPr>
        <p:spPr bwMode="auto">
          <a:xfrm>
            <a:off x="5000625" y="9104313"/>
            <a:ext cx="4154488" cy="104775"/>
          </a:xfrm>
          <a:prstGeom prst="roundRect">
            <a:avLst>
              <a:gd name="adj" fmla="val 1514"/>
            </a:avLst>
          </a:prstGeom>
          <a:solidFill>
            <a:schemeClr val="accent1"/>
          </a:solidFill>
          <a:ln w="952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8" name="Rectangle 18"/>
          <p:cNvSpPr>
            <a:spLocks/>
          </p:cNvSpPr>
          <p:nvPr/>
        </p:nvSpPr>
        <p:spPr bwMode="auto">
          <a:xfrm>
            <a:off x="5862638" y="9163050"/>
            <a:ext cx="3116494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tabLst>
                <a:tab pos="723900" algn="l"/>
                <a:tab pos="901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901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901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901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901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901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901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901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901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Lattice QCD, 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DSE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AdS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/QCD</a:t>
            </a:r>
          </a:p>
        </p:txBody>
      </p:sp>
      <p:sp>
        <p:nvSpPr>
          <p:cNvPr id="20499" name="Rectangle 19"/>
          <p:cNvSpPr>
            <a:spLocks/>
          </p:cNvSpPr>
          <p:nvPr/>
        </p:nvSpPr>
        <p:spPr bwMode="auto">
          <a:xfrm>
            <a:off x="868363" y="7583488"/>
            <a:ext cx="3213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en-US" altLang="en-US" sz="240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  <a:sym typeface="Times New Roman" panose="02020603050405020304" pitchFamily="18" charset="0"/>
              </a:rPr>
              <a:t>⇒</a:t>
            </a:r>
            <a:r>
              <a:rPr lang="en-US" altLang="en-US" sz="23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Study QCD at any scale</a:t>
            </a:r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>
            <a:off x="4926013" y="8286750"/>
            <a:ext cx="4422775" cy="1588"/>
          </a:xfrm>
          <a:prstGeom prst="line">
            <a:avLst/>
          </a:prstGeom>
          <a:noFill/>
          <a:ln w="3672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1" name="Rectangle 21"/>
          <p:cNvSpPr>
            <a:spLocks/>
          </p:cNvSpPr>
          <p:nvPr/>
        </p:nvSpPr>
        <p:spPr bwMode="auto">
          <a:xfrm rot="-1800000">
            <a:off x="4846638" y="7316788"/>
            <a:ext cx="22304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247900" algn="l"/>
                <a:tab pos="723900" algn="l"/>
                <a:tab pos="1447800" algn="l"/>
                <a:tab pos="2171700" algn="l"/>
                <a:tab pos="22479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247900" algn="l"/>
                <a:tab pos="723900" algn="l"/>
                <a:tab pos="1447800" algn="l"/>
                <a:tab pos="2171700" algn="l"/>
                <a:tab pos="22479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247900" algn="l"/>
                <a:tab pos="723900" algn="l"/>
                <a:tab pos="1447800" algn="l"/>
                <a:tab pos="2171700" algn="l"/>
                <a:tab pos="22479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247900" algn="l"/>
                <a:tab pos="723900" algn="l"/>
                <a:tab pos="1447800" algn="l"/>
                <a:tab pos="2171700" algn="l"/>
                <a:tab pos="22479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247900" algn="l"/>
                <a:tab pos="723900" algn="l"/>
                <a:tab pos="1447800" algn="l"/>
                <a:tab pos="2171700" algn="l"/>
                <a:tab pos="22479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247900" algn="l"/>
                <a:tab pos="723900" algn="l"/>
                <a:tab pos="1447800" algn="l"/>
                <a:tab pos="2171700" algn="l"/>
                <a:tab pos="22479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247900" algn="l"/>
                <a:tab pos="723900" algn="l"/>
                <a:tab pos="1447800" algn="l"/>
                <a:tab pos="2171700" algn="l"/>
                <a:tab pos="22479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247900" algn="l"/>
                <a:tab pos="723900" algn="l"/>
                <a:tab pos="1447800" algn="l"/>
                <a:tab pos="2171700" algn="l"/>
                <a:tab pos="22479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247900" algn="l"/>
                <a:tab pos="723900" algn="l"/>
                <a:tab pos="1447800" algn="l"/>
                <a:tab pos="2171700" algn="l"/>
                <a:tab pos="22479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Hadronic degrees </a:t>
            </a:r>
          </a:p>
          <a:p>
            <a:pPr>
              <a:lnSpc>
                <a:spcPct val="93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of freedoms</a:t>
            </a:r>
          </a:p>
        </p:txBody>
      </p:sp>
      <p:sp>
        <p:nvSpPr>
          <p:cNvPr id="20502" name="Rectangle 22"/>
          <p:cNvSpPr>
            <a:spLocks/>
          </p:cNvSpPr>
          <p:nvPr/>
        </p:nvSpPr>
        <p:spPr bwMode="auto">
          <a:xfrm rot="-1800000">
            <a:off x="7458075" y="7346950"/>
            <a:ext cx="21113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1803400" algn="l"/>
                <a:tab pos="723900" algn="l"/>
                <a:tab pos="1447800" algn="l"/>
                <a:tab pos="180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Partonic degrees </a:t>
            </a:r>
          </a:p>
          <a:p>
            <a:pPr>
              <a:lnSpc>
                <a:spcPct val="93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of freedoms</a:t>
            </a:r>
          </a:p>
        </p:txBody>
      </p:sp>
      <p:sp>
        <p:nvSpPr>
          <p:cNvPr id="20503" name="Rectangle 23"/>
          <p:cNvSpPr>
            <a:spLocks/>
          </p:cNvSpPr>
          <p:nvPr/>
        </p:nvSpPr>
        <p:spPr bwMode="auto">
          <a:xfrm>
            <a:off x="7226300" y="5892800"/>
            <a:ext cx="5778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2000" baseline="-3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(ν,Q</a:t>
            </a:r>
            <a:r>
              <a:rPr lang="en-US" altLang="en-US" sz="2000" baseline="3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): first spin structure function (mostly a longit. target pol. observable)</a:t>
            </a:r>
          </a:p>
          <a:p>
            <a:pPr>
              <a:lnSpc>
                <a:spcPct val="93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</a:t>
            </a:r>
            <a:r>
              <a:rPr lang="en-US" altLang="en-US" sz="2000" baseline="-3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(ν,Q</a:t>
            </a:r>
            <a:r>
              <a:rPr lang="en-US" altLang="en-US" sz="2000" baseline="3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): first covariant polarized VVCS amplitude</a:t>
            </a:r>
          </a:p>
        </p:txBody>
      </p:sp>
      <p:sp>
        <p:nvSpPr>
          <p:cNvPr id="20504" name="Rectangle 24"/>
          <p:cNvSpPr>
            <a:spLocks/>
          </p:cNvSpPr>
          <p:nvPr/>
        </p:nvSpPr>
        <p:spPr bwMode="auto">
          <a:xfrm>
            <a:off x="3441700" y="8572500"/>
            <a:ext cx="13065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</a:t>
            </a:r>
            <a:r>
              <a:rPr lang="en-US" altLang="en-US" sz="2400" baseline="-29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(0,Q</a:t>
            </a:r>
            <a:r>
              <a:rPr lang="en-US" altLang="en-US" sz="2400" baseline="3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: </a:t>
            </a:r>
          </a:p>
        </p:txBody>
      </p:sp>
      <p:sp>
        <p:nvSpPr>
          <p:cNvPr id="20505" name="Rectangle 25"/>
          <p:cNvSpPr>
            <a:spLocks/>
          </p:cNvSpPr>
          <p:nvPr/>
        </p:nvSpPr>
        <p:spPr bwMode="auto">
          <a:xfrm>
            <a:off x="8051800" y="3086100"/>
            <a:ext cx="22034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92200" algn="l"/>
                <a:tab pos="2184400" algn="l"/>
                <a:tab pos="2717800" algn="l"/>
                <a:tab pos="1092200" algn="l"/>
                <a:tab pos="2184400" algn="l"/>
                <a:tab pos="2717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3F69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target anomalous</a:t>
            </a:r>
          </a:p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3F69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magnetic moment</a:t>
            </a:r>
          </a:p>
        </p:txBody>
      </p:sp>
      <p:sp>
        <p:nvSpPr>
          <p:cNvPr id="20506" name="Rectangle 26"/>
          <p:cNvSpPr>
            <a:spLocks/>
          </p:cNvSpPr>
          <p:nvPr/>
        </p:nvSpPr>
        <p:spPr bwMode="auto">
          <a:xfrm>
            <a:off x="7285038" y="2413000"/>
            <a:ext cx="17922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61139" bIns="0">
            <a:spAutoFit/>
          </a:bodyPr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fine structure</a:t>
            </a:r>
          </a:p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constant</a:t>
            </a:r>
          </a:p>
        </p:txBody>
      </p:sp>
      <p:sp>
        <p:nvSpPr>
          <p:cNvPr id="20507" name="Line 27"/>
          <p:cNvSpPr>
            <a:spLocks noChangeShapeType="1"/>
          </p:cNvSpPr>
          <p:nvPr/>
        </p:nvSpPr>
        <p:spPr bwMode="auto">
          <a:xfrm>
            <a:off x="6335713" y="3544888"/>
            <a:ext cx="11430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8" name="Rectangle 28"/>
          <p:cNvSpPr>
            <a:spLocks/>
          </p:cNvSpPr>
          <p:nvPr/>
        </p:nvSpPr>
        <p:spPr bwMode="auto">
          <a:xfrm>
            <a:off x="6705600" y="3556000"/>
            <a:ext cx="384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solidFill>
                  <a:srgbClr val="8500A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r>
              <a:rPr lang="en-US" altLang="en-US" sz="2400" baseline="33000">
                <a:solidFill>
                  <a:srgbClr val="8500A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20509" name="Rectangle 29"/>
          <p:cNvSpPr>
            <a:spLocks/>
          </p:cNvSpPr>
          <p:nvPr/>
        </p:nvSpPr>
        <p:spPr bwMode="auto">
          <a:xfrm>
            <a:off x="6337300" y="3200400"/>
            <a:ext cx="11064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-4π</a:t>
            </a:r>
            <a:r>
              <a:rPr lang="en-US" altLang="en-US" sz="2400" baseline="3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3F69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κ</a:t>
            </a:r>
            <a:r>
              <a:rPr lang="en-US" altLang="en-US" sz="2400" baseline="3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20510" name="Line 30"/>
          <p:cNvSpPr>
            <a:spLocks noChangeShapeType="1"/>
          </p:cNvSpPr>
          <p:nvPr/>
        </p:nvSpPr>
        <p:spPr bwMode="auto">
          <a:xfrm flipH="1">
            <a:off x="7340600" y="3424238"/>
            <a:ext cx="750888" cy="15875"/>
          </a:xfrm>
          <a:prstGeom prst="line">
            <a:avLst/>
          </a:prstGeom>
          <a:noFill/>
          <a:ln w="25400" cap="flat">
            <a:solidFill>
              <a:srgbClr val="3F691E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1" name="Line 31"/>
          <p:cNvSpPr>
            <a:spLocks noChangeShapeType="1"/>
          </p:cNvSpPr>
          <p:nvPr/>
        </p:nvSpPr>
        <p:spPr bwMode="auto">
          <a:xfrm rot="10800000" flipH="1">
            <a:off x="7138988" y="2811463"/>
            <a:ext cx="285750" cy="436562"/>
          </a:xfrm>
          <a:prstGeom prst="line">
            <a:avLst/>
          </a:prstGeom>
          <a:noFill/>
          <a:ln w="25400" cap="flat">
            <a:solidFill>
              <a:srgbClr val="0044FE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2" name="Rectangle 32"/>
          <p:cNvSpPr>
            <a:spLocks/>
          </p:cNvSpPr>
          <p:nvPr/>
        </p:nvSpPr>
        <p:spPr bwMode="auto">
          <a:xfrm>
            <a:off x="3835400" y="3238500"/>
            <a:ext cx="238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∫            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dν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=</a:t>
            </a:r>
          </a:p>
        </p:txBody>
      </p:sp>
      <p:sp>
        <p:nvSpPr>
          <p:cNvPr id="20513" name="Rectangle 33"/>
          <p:cNvSpPr>
            <a:spLocks/>
          </p:cNvSpPr>
          <p:nvPr/>
        </p:nvSpPr>
        <p:spPr bwMode="auto">
          <a:xfrm>
            <a:off x="7545388" y="3860800"/>
            <a:ext cx="1447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61139" bIns="0">
            <a:spAutoFit/>
          </a:bodyPr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target spin</a:t>
            </a:r>
          </a:p>
        </p:txBody>
      </p:sp>
      <p:sp>
        <p:nvSpPr>
          <p:cNvPr id="20514" name="Rectangle 34"/>
          <p:cNvSpPr>
            <a:spLocks/>
          </p:cNvSpPr>
          <p:nvPr/>
        </p:nvSpPr>
        <p:spPr bwMode="auto">
          <a:xfrm>
            <a:off x="6134100" y="4000500"/>
            <a:ext cx="1549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61139" bIns="0">
            <a:spAutoFit/>
          </a:bodyPr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8500A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target mass</a:t>
            </a:r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 rot="10800000">
            <a:off x="7192963" y="3629025"/>
            <a:ext cx="434975" cy="354013"/>
          </a:xfrm>
          <a:prstGeom prst="line">
            <a:avLst/>
          </a:prstGeom>
          <a:noFill/>
          <a:ln w="25400" cap="flat">
            <a:solidFill>
              <a:srgbClr val="D90B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 rot="10800000">
            <a:off x="6934200" y="3873500"/>
            <a:ext cx="0" cy="258763"/>
          </a:xfrm>
          <a:prstGeom prst="line">
            <a:avLst/>
          </a:prstGeom>
          <a:noFill/>
          <a:ln w="25400" cap="flat">
            <a:solidFill>
              <a:srgbClr val="8500A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7" name="Rectangle 37"/>
          <p:cNvSpPr>
            <a:spLocks/>
          </p:cNvSpPr>
          <p:nvPr/>
        </p:nvSpPr>
        <p:spPr bwMode="auto">
          <a:xfrm>
            <a:off x="4000500" y="3200400"/>
            <a:ext cx="15160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σ</a:t>
            </a:r>
            <a:r>
              <a:rPr lang="en-US" altLang="en-US" sz="2400" baseline="-6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0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  <a:r>
              <a:rPr lang="en-US" altLang="en-US" sz="240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en-US" sz="24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σ</a:t>
            </a:r>
            <a:r>
              <a:rPr lang="en-US" altLang="en-US" sz="2400" baseline="-6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</a:t>
            </a:r>
            <a:r>
              <a:rPr lang="en-US" altLang="en-US" sz="24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0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  <a:r>
              <a:rPr lang="en-US" altLang="en-US" sz="24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20518" name="Line 38"/>
          <p:cNvSpPr>
            <a:spLocks noChangeShapeType="1"/>
          </p:cNvSpPr>
          <p:nvPr/>
        </p:nvSpPr>
        <p:spPr bwMode="auto">
          <a:xfrm>
            <a:off x="4062413" y="3600450"/>
            <a:ext cx="137318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9" name="Rectangle 39"/>
          <p:cNvSpPr>
            <a:spLocks/>
          </p:cNvSpPr>
          <p:nvPr/>
        </p:nvSpPr>
        <p:spPr bwMode="auto">
          <a:xfrm>
            <a:off x="4648200" y="3479800"/>
            <a:ext cx="250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</a:p>
        </p:txBody>
      </p:sp>
      <p:sp>
        <p:nvSpPr>
          <p:cNvPr id="20520" name="Rectangle 40"/>
          <p:cNvSpPr>
            <a:spLocks/>
          </p:cNvSpPr>
          <p:nvPr/>
        </p:nvSpPr>
        <p:spPr bwMode="auto">
          <a:xfrm>
            <a:off x="3746500" y="3657600"/>
            <a:ext cx="3857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  <a:r>
              <a:rPr lang="en-US" altLang="en-US" sz="1800" baseline="-6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thr</a:t>
            </a:r>
          </a:p>
        </p:txBody>
      </p:sp>
      <p:sp>
        <p:nvSpPr>
          <p:cNvPr id="20521" name="Rectangle 41"/>
          <p:cNvSpPr>
            <a:spLocks/>
          </p:cNvSpPr>
          <p:nvPr/>
        </p:nvSpPr>
        <p:spPr bwMode="auto">
          <a:xfrm>
            <a:off x="3822700" y="2997200"/>
            <a:ext cx="2762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∞</a:t>
            </a:r>
          </a:p>
        </p:txBody>
      </p:sp>
      <p:sp>
        <p:nvSpPr>
          <p:cNvPr id="20522" name="Line 42"/>
          <p:cNvSpPr>
            <a:spLocks noChangeShapeType="1"/>
          </p:cNvSpPr>
          <p:nvPr/>
        </p:nvSpPr>
        <p:spPr bwMode="auto">
          <a:xfrm>
            <a:off x="4332288" y="3656013"/>
            <a:ext cx="0" cy="504825"/>
          </a:xfrm>
          <a:prstGeom prst="line">
            <a:avLst/>
          </a:prstGeom>
          <a:noFill/>
          <a:ln w="25400" cap="flat">
            <a:solidFill>
              <a:srgbClr val="0044FE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23" name="AutoShape 43"/>
          <p:cNvSpPr>
            <a:spLocks/>
          </p:cNvSpPr>
          <p:nvPr/>
        </p:nvSpPr>
        <p:spPr bwMode="auto">
          <a:xfrm>
            <a:off x="3619500" y="3111500"/>
            <a:ext cx="3937000" cy="876300"/>
          </a:xfrm>
          <a:prstGeom prst="roundRect">
            <a:avLst>
              <a:gd name="adj" fmla="val 176"/>
            </a:avLst>
          </a:prstGeom>
          <a:noFill/>
          <a:ln w="18360" cap="flat">
            <a:solidFill>
              <a:srgbClr val="003D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24" name="Rectangle 44"/>
          <p:cNvSpPr>
            <a:spLocks/>
          </p:cNvSpPr>
          <p:nvPr/>
        </p:nvSpPr>
        <p:spPr bwMode="auto">
          <a:xfrm>
            <a:off x="2741613" y="4127500"/>
            <a:ext cx="3086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1139" bIns="0"/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photoprod. cross section with photon spin anti-parallel to S </a:t>
            </a:r>
          </a:p>
        </p:txBody>
      </p:sp>
      <p:sp>
        <p:nvSpPr>
          <p:cNvPr id="20525" name="Rectangle 45"/>
          <p:cNvSpPr>
            <a:spLocks/>
          </p:cNvSpPr>
          <p:nvPr/>
        </p:nvSpPr>
        <p:spPr bwMode="auto">
          <a:xfrm>
            <a:off x="5737225" y="4406900"/>
            <a:ext cx="37131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61139" bIns="0" anchor="ctr">
            <a:spAutoFit/>
          </a:bodyPr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240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photon spin anti-parallel to S</a:t>
            </a:r>
          </a:p>
        </p:txBody>
      </p:sp>
      <p:sp>
        <p:nvSpPr>
          <p:cNvPr id="20526" name="Line 46"/>
          <p:cNvSpPr>
            <a:spLocks noChangeShapeType="1"/>
          </p:cNvSpPr>
          <p:nvPr/>
        </p:nvSpPr>
        <p:spPr bwMode="auto">
          <a:xfrm rot="10800000">
            <a:off x="5167313" y="3683000"/>
            <a:ext cx="663575" cy="995363"/>
          </a:xfrm>
          <a:prstGeom prst="line">
            <a:avLst/>
          </a:prstGeom>
          <a:noFill/>
          <a:ln w="25400" cap="flat">
            <a:solidFill>
              <a:srgbClr val="D90B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27" name="Rectangle 47"/>
          <p:cNvSpPr>
            <a:spLocks/>
          </p:cNvSpPr>
          <p:nvPr/>
        </p:nvSpPr>
        <p:spPr bwMode="auto">
          <a:xfrm>
            <a:off x="101600" y="2209800"/>
            <a:ext cx="11150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93000"/>
              </a:lnSpc>
            </a:pPr>
            <a:r>
              <a:rPr lang="en-US" altLang="en-US" sz="2400" u="sng" dirty="0">
                <a:latin typeface="Times New Roman Bold" charset="0"/>
                <a:cs typeface="Times New Roman Bold" charset="0"/>
                <a:sym typeface="Times New Roman Bold" charset="0"/>
              </a:rPr>
              <a:t>GDH sum rule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derived for real photons (Q</a:t>
            </a:r>
            <a:r>
              <a:rPr lang="en-US" altLang="en-US" sz="2400" baseline="3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=0):</a:t>
            </a:r>
          </a:p>
          <a:p>
            <a:pPr>
              <a:lnSpc>
                <a:spcPct val="93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	</a:t>
            </a:r>
          </a:p>
        </p:txBody>
      </p:sp>
      <p:sp>
        <p:nvSpPr>
          <p:cNvPr id="20528" name="Rectangle 48"/>
          <p:cNvSpPr>
            <a:spLocks/>
          </p:cNvSpPr>
          <p:nvPr/>
        </p:nvSpPr>
        <p:spPr bwMode="auto">
          <a:xfrm>
            <a:off x="133604" y="558800"/>
            <a:ext cx="1282649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rule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relation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between an 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integral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of a dynamical quantity (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cross section, structure function,...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and a global property of the target (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mass, spin,...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Can be used to:</a:t>
            </a:r>
          </a:p>
          <a:p>
            <a:pPr>
              <a:buClr>
                <a:srgbClr val="000000"/>
              </a:buCl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Test theory (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e.g. QCD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and hypotheses with which they are derived.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Ex: GDH, Ellis-Jaffe,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Bjorken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sum rules.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Measure the global property (e.g. spin polarizability sum rules)</a:t>
            </a:r>
          </a:p>
        </p:txBody>
      </p:sp>
      <p:sp>
        <p:nvSpPr>
          <p:cNvPr id="20529" name="Rectangle 49"/>
          <p:cNvSpPr>
            <a:spLocks/>
          </p:cNvSpPr>
          <p:nvPr/>
        </p:nvSpPr>
        <p:spPr bwMode="auto">
          <a:xfrm>
            <a:off x="9156700" y="8235950"/>
            <a:ext cx="381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</a:t>
            </a:r>
            <a:r>
              <a:rPr lang="en-US" altLang="en-US" sz="2000" baseline="3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523232" y="7741920"/>
            <a:ext cx="2761806" cy="1864043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1514" y="7903686"/>
            <a:ext cx="11721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EG4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3610210" y="43594"/>
            <a:ext cx="5860579" cy="51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038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Spin Polarizabilities 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Sum Rules</a:t>
            </a:r>
          </a:p>
        </p:txBody>
      </p:sp>
      <p:sp>
        <p:nvSpPr>
          <p:cNvPr id="4" name="Rectangle 48"/>
          <p:cNvSpPr>
            <a:spLocks/>
          </p:cNvSpPr>
          <p:nvPr/>
        </p:nvSpPr>
        <p:spPr bwMode="auto">
          <a:xfrm>
            <a:off x="133604" y="814832"/>
            <a:ext cx="1282649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rule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D90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relation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between an </a:t>
            </a:r>
            <a:r>
              <a:rPr lang="en-US" altLang="en-US" sz="2400" dirty="0">
                <a:solidFill>
                  <a:srgbClr val="0044F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integral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of a dynamical quantity (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cross section, structure function,...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and a global property of the target (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mass, spin,...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Can be used to:</a:t>
            </a:r>
          </a:p>
          <a:p>
            <a:pPr>
              <a:buClr>
                <a:srgbClr val="000000"/>
              </a:buCl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Test theory (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e.g. QCD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and hypotheses with which they are derived.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Ex: GDH, Ellis-Jaffe,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Bjorken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sum rules.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Measure the global property (e.g. spin polarizability sum rules)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062" y="2902605"/>
            <a:ext cx="6965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Spin polarizability sum rules involve higher moments: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92206" y="3648643"/>
            <a:ext cx="5931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Generalized forward spin polarizability: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2206" y="5975425"/>
            <a:ext cx="6399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Longitudinal-transverse spin polarizability:</a:t>
            </a:r>
            <a:endParaRPr lang="en-US" sz="2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907" y="4520539"/>
                <a:ext cx="9464882" cy="8190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3200" dirty="0" smtClean="0"/>
                  <a:t>=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" y="4520539"/>
                <a:ext cx="9464882" cy="819007"/>
              </a:xfrm>
              <a:prstGeom prst="rect">
                <a:avLst/>
              </a:prstGeom>
              <a:blipFill>
                <a:blip r:embed="rId3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14212" y="6871206"/>
                <a:ext cx="5555495" cy="12917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𝐿𝑇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212" y="6871206"/>
                <a:ext cx="5555495" cy="1291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9470789" y="4161870"/>
            <a:ext cx="34893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TimesNewRomanPSMT"/>
              </a:rPr>
              <a:t>g</a:t>
            </a:r>
            <a:r>
              <a:rPr lang="en-US" sz="2000" baseline="-25000" dirty="0" smtClean="0">
                <a:latin typeface="TimesNewRomanPSMT"/>
              </a:rPr>
              <a:t>2</a:t>
            </a:r>
            <a:r>
              <a:rPr lang="en-US" sz="2000" dirty="0" smtClean="0">
                <a:latin typeface="TimesNewRomanPSMT"/>
              </a:rPr>
              <a:t>(</a:t>
            </a:r>
            <a:r>
              <a:rPr lang="en-US" sz="2000" dirty="0" smtClean="0">
                <a:latin typeface="Symbol" panose="05050102010706020507" pitchFamily="18" charset="2"/>
              </a:rPr>
              <a:t>n</a:t>
            </a:r>
            <a:r>
              <a:rPr lang="en-US" sz="2000" dirty="0" smtClean="0">
                <a:latin typeface="TimesNewRomanPSMT"/>
              </a:rPr>
              <a:t>,Q</a:t>
            </a:r>
            <a:r>
              <a:rPr lang="en-US" sz="2000" baseline="30000" dirty="0" smtClean="0">
                <a:latin typeface="TimesNewRomanPSMT"/>
              </a:rPr>
              <a:t>2</a:t>
            </a:r>
            <a:r>
              <a:rPr lang="en-US" sz="2000" dirty="0" smtClean="0">
                <a:latin typeface="TimesNewRomanPSMT"/>
              </a:rPr>
              <a:t>): </a:t>
            </a:r>
            <a:r>
              <a:rPr lang="en-US" sz="2000" dirty="0">
                <a:latin typeface="TimesNewRomanPSMT"/>
              </a:rPr>
              <a:t>second spin structure function (mostly a perp. </a:t>
            </a:r>
            <a:r>
              <a:rPr lang="en-US" sz="2000" dirty="0" smtClean="0">
                <a:latin typeface="TimesNewRomanPSMT"/>
              </a:rPr>
              <a:t>target pol</a:t>
            </a:r>
            <a:r>
              <a:rPr lang="en-US" sz="2000" dirty="0">
                <a:latin typeface="TimesNewRomanPSMT"/>
              </a:rPr>
              <a:t>. observable</a:t>
            </a:r>
            <a:r>
              <a:rPr lang="en-US" sz="2000" dirty="0" smtClean="0">
                <a:latin typeface="TimesNewRomanPSMT"/>
              </a:rPr>
              <a:t>)</a:t>
            </a:r>
          </a:p>
          <a:p>
            <a:pPr algn="l"/>
            <a:endParaRPr lang="en-US" sz="2000" dirty="0" smtClean="0">
              <a:latin typeface="TimesNewRomanPSMT"/>
            </a:endParaRPr>
          </a:p>
          <a:p>
            <a:pPr algn="l"/>
            <a:r>
              <a:rPr lang="en-US" sz="2000" dirty="0" smtClean="0">
                <a:latin typeface="TimesNewRomanPSMT"/>
              </a:rPr>
              <a:t>Contribution suppressed in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baseline="-25000" dirty="0" smtClean="0">
                <a:latin typeface="TimesNewRomanPSMT"/>
              </a:rPr>
              <a:t>0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39431" y="6951397"/>
            <a:ext cx="51956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TimesNewRomanPSMT"/>
              </a:rPr>
              <a:t>Waiting </a:t>
            </a:r>
            <a:r>
              <a:rPr lang="en-US" sz="2000" dirty="0">
                <a:latin typeface="TimesNewRomanPSMT"/>
              </a:rPr>
              <a:t>for </a:t>
            </a:r>
            <a:r>
              <a:rPr lang="en-US" sz="2000" dirty="0" smtClean="0">
                <a:latin typeface="TimesNewRomanPSMT"/>
              </a:rPr>
              <a:t>g</a:t>
            </a:r>
            <a:r>
              <a:rPr lang="en-US" sz="2000" baseline="-25000" dirty="0" smtClean="0">
                <a:latin typeface="TimesNewRomanPSMT"/>
              </a:rPr>
              <a:t>2</a:t>
            </a:r>
            <a:r>
              <a:rPr lang="en-US" sz="2000" dirty="0">
                <a:latin typeface="TimesNewRomanPSMT"/>
              </a:rPr>
              <a:t> </a:t>
            </a:r>
            <a:r>
              <a:rPr lang="en-US" sz="2000" dirty="0" smtClean="0">
                <a:latin typeface="TimesNewRomanPSMT"/>
              </a:rPr>
              <a:t>data</a:t>
            </a:r>
          </a:p>
          <a:p>
            <a:pPr algn="l"/>
            <a:endParaRPr lang="en-US" sz="2000" dirty="0" smtClean="0">
              <a:latin typeface="TimesNewRomanPSMT"/>
            </a:endParaRPr>
          </a:p>
          <a:p>
            <a:pPr algn="l"/>
            <a:r>
              <a:rPr lang="en-US" sz="2000" dirty="0" smtClean="0">
                <a:latin typeface="TimesNewRomanPSMT"/>
              </a:rPr>
              <a:t>Not further discussed in this presentation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75" y="5741988"/>
            <a:ext cx="10017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475" y="5737225"/>
            <a:ext cx="7508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5776913"/>
            <a:ext cx="7556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5745163"/>
            <a:ext cx="75088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5670550"/>
            <a:ext cx="10017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5" name="Rectangle 9"/>
          <p:cNvSpPr>
            <a:spLocks/>
          </p:cNvSpPr>
          <p:nvPr/>
        </p:nvSpPr>
        <p:spPr bwMode="auto">
          <a:xfrm>
            <a:off x="1660525" y="6961188"/>
            <a:ext cx="9918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Precise mapping of intermediate Q</a:t>
            </a:r>
            <a:r>
              <a:rPr lang="en-US" altLang="en-US" sz="3000" baseline="3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region for p, n and d. </a:t>
            </a:r>
          </a:p>
          <a:p>
            <a:pPr>
              <a:lnSpc>
                <a:spcPct val="93000"/>
              </a:lnSpc>
            </a:pP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pQCD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models and data agree. </a:t>
            </a:r>
          </a:p>
          <a:p>
            <a:pPr>
              <a:lnSpc>
                <a:spcPct val="93000"/>
              </a:lnSpc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Not so clear for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χpT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24586" name="Rectangle 10"/>
          <p:cNvSpPr>
            <a:spLocks/>
          </p:cNvSpPr>
          <p:nvPr/>
        </p:nvSpPr>
        <p:spPr bwMode="auto">
          <a:xfrm>
            <a:off x="2941638" y="-31750"/>
            <a:ext cx="71104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Previous data: high to intermediate Q</a:t>
            </a:r>
            <a:r>
              <a:rPr lang="en-US" altLang="en-US" sz="3600" baseline="3200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24587" name="Rectangle 11"/>
          <p:cNvSpPr>
            <a:spLocks/>
          </p:cNvSpPr>
          <p:nvPr/>
        </p:nvSpPr>
        <p:spPr bwMode="auto">
          <a:xfrm>
            <a:off x="1971675" y="1162050"/>
            <a:ext cx="97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400">
                <a:cs typeface="Gill Sans" charset="0"/>
              </a:rPr>
              <a:t>Proton</a:t>
            </a:r>
          </a:p>
        </p:txBody>
      </p:sp>
      <p:sp>
        <p:nvSpPr>
          <p:cNvPr id="24588" name="Rectangle 12"/>
          <p:cNvSpPr>
            <a:spLocks/>
          </p:cNvSpPr>
          <p:nvPr/>
        </p:nvSpPr>
        <p:spPr bwMode="auto">
          <a:xfrm>
            <a:off x="6000750" y="1168400"/>
            <a:ext cx="1185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400">
                <a:cs typeface="Gill Sans" charset="0"/>
              </a:rPr>
              <a:t>Neutron</a:t>
            </a:r>
          </a:p>
        </p:txBody>
      </p:sp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1155700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193800"/>
            <a:ext cx="48641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5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5835650"/>
            <a:ext cx="838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92" name="Picture 16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5791200"/>
            <a:ext cx="838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93" name="Picture 17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00" y="5842000"/>
            <a:ext cx="838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94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616075"/>
            <a:ext cx="43942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5" name="Rectangle 19"/>
          <p:cNvSpPr>
            <a:spLocks/>
          </p:cNvSpPr>
          <p:nvPr/>
        </p:nvSpPr>
        <p:spPr bwMode="auto">
          <a:xfrm>
            <a:off x="10433050" y="1168400"/>
            <a:ext cx="1323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400">
                <a:cs typeface="Gill Sans" charset="0"/>
              </a:rPr>
              <a:t>Deuteron</a:t>
            </a:r>
          </a:p>
        </p:txBody>
      </p:sp>
      <p:sp>
        <p:nvSpPr>
          <p:cNvPr id="24596" name="Rectangle 20"/>
          <p:cNvSpPr>
            <a:spLocks/>
          </p:cNvSpPr>
          <p:nvPr/>
        </p:nvSpPr>
        <p:spPr bwMode="auto">
          <a:xfrm>
            <a:off x="111125" y="674688"/>
            <a:ext cx="3797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916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Before EG4 run (2006):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" y="0"/>
            <a:ext cx="13084388" cy="10074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258" y="1316736"/>
            <a:ext cx="45352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800" dirty="0" smtClean="0">
                <a:solidFill>
                  <a:srgbClr val="0000FF"/>
                </a:solidFill>
              </a:rPr>
              <a:t>A = </a:t>
            </a:r>
            <a:r>
              <a:rPr lang="it-IT" sz="2800" dirty="0" err="1" smtClean="0">
                <a:solidFill>
                  <a:srgbClr val="0000FF"/>
                </a:solidFill>
              </a:rPr>
              <a:t>agree</a:t>
            </a:r>
            <a:endParaRPr lang="it-IT" sz="2800" dirty="0" smtClean="0">
              <a:solidFill>
                <a:srgbClr val="0000FF"/>
              </a:solidFill>
            </a:endParaRPr>
          </a:p>
          <a:p>
            <a:pPr algn="l"/>
            <a:r>
              <a:rPr lang="it-IT" sz="2800" dirty="0" smtClean="0">
                <a:solidFill>
                  <a:schemeClr val="accent5">
                    <a:lumMod val="50000"/>
                  </a:schemeClr>
                </a:solidFill>
              </a:rPr>
              <a:t>X = </a:t>
            </a:r>
            <a:r>
              <a:rPr lang="it-IT" sz="2800" dirty="0" err="1" smtClean="0">
                <a:solidFill>
                  <a:schemeClr val="accent5">
                    <a:lumMod val="50000"/>
                  </a:schemeClr>
                </a:solidFill>
              </a:rPr>
              <a:t>disagree</a:t>
            </a:r>
            <a:endParaRPr lang="it-IT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it-IT" sz="2800" dirty="0" smtClean="0">
                <a:solidFill>
                  <a:schemeClr val="tx1"/>
                </a:solidFill>
              </a:rPr>
              <a:t>-  = no </a:t>
            </a:r>
            <a:r>
              <a:rPr lang="it-IT" sz="2800" dirty="0" err="1" smtClean="0">
                <a:solidFill>
                  <a:schemeClr val="tx1"/>
                </a:solidFill>
              </a:rPr>
              <a:t>calculation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available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253216" y="2999232"/>
            <a:ext cx="682752" cy="336499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1713992"/>
            <a:ext cx="4648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/>
          </p:cNvSpPr>
          <p:nvPr/>
        </p:nvSpPr>
        <p:spPr bwMode="auto">
          <a:xfrm>
            <a:off x="63500" y="503174"/>
            <a:ext cx="12941300" cy="913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</a:t>
            </a:r>
            <a:r>
              <a:rPr lang="en-US" altLang="en-US" sz="3200" baseline="3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&gt;0: electron beam (polarized). Energies: 3.0, 2.3, </a:t>
            </a:r>
            <a:r>
              <a:rPr lang="en-US" altLang="en-US" sz="3200" dirty="0">
                <a:solidFill>
                  <a:srgbClr val="D90B0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2.0, 1.3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&amp; 1.0 GeV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32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200" baseline="3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p,n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~longitudinally polarized target</a:t>
            </a:r>
          </a:p>
          <a:p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DNP NH</a:t>
            </a:r>
            <a:r>
              <a:rPr lang="en-US" altLang="en-US" sz="32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and</a:t>
            </a:r>
          </a:p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ND</a:t>
            </a:r>
            <a:r>
              <a:rPr lang="en-US" altLang="en-US" sz="3200" baseline="-6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target:</a:t>
            </a: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</a:t>
            </a:r>
            <a:r>
              <a:rPr lang="en-US" altLang="en-US" sz="3200" baseline="-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from pol. cross-section differences (not asymmetries, as in EG1, EG1dvcs)</a:t>
            </a:r>
          </a:p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Advantage: dilution from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unpol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target material cancels out </a:t>
            </a:r>
          </a:p>
          <a:p>
            <a:endParaRPr lang="en-US" altLang="en-US" sz="13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Small angles: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outbending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torus field,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new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Møller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shield; target at -1m</a:t>
            </a:r>
          </a:p>
          <a:p>
            <a:endParaRPr lang="en-US" altLang="en-US" sz="13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SzPct val="125000"/>
              <a:buFont typeface="Times New Roman" panose="02020603050405020304" pitchFamily="18" charset="0"/>
              <a:buChar char="•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Cross-section </a:t>
            </a:r>
            <a:r>
              <a:rPr lang="en-US" altLang="en-US" sz="3200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  <a:sym typeface="Times New Roman" panose="02020603050405020304" pitchFamily="18" charset="0"/>
              </a:rPr>
              <a:t>⇒ controlled (</a:t>
            </a:r>
            <a:r>
              <a:rPr lang="en-US" altLang="en-US" sz="3200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  <a:sym typeface="Times New Roman" panose="02020603050405020304" pitchFamily="18" charset="0"/>
              </a:rPr>
              <a:t>i.e</a:t>
            </a:r>
            <a:r>
              <a:rPr lang="en-US" altLang="en-US" sz="3200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  <a:sym typeface="Times New Roman" panose="02020603050405020304" pitchFamily="18" charset="0"/>
              </a:rPr>
              <a:t> high) </a:t>
            </a:r>
            <a:r>
              <a:rPr lang="en-US" altLang="en-US" sz="3200" dirty="0" smtClean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  <a:sym typeface="Times New Roman" panose="02020603050405020304" pitchFamily="18" charset="0"/>
              </a:rPr>
              <a:t>efficiency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at small angles. </a:t>
            </a:r>
          </a:p>
          <a:p>
            <a:pPr>
              <a:buSzPct val="125000"/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New Cherenkov detector (INFN). Installed in sector 6. Cover down to 6</a:t>
            </a:r>
            <a:r>
              <a:rPr lang="en-US" altLang="en-US" sz="3200" baseline="3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endParaRPr lang="en-US" altLang="en-US" sz="3200" baseline="32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5111750" y="-69850"/>
            <a:ext cx="203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3D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EG4 setup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082" y="1876256"/>
            <a:ext cx="5561272" cy="42441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14499</TotalTime>
  <Pages>0</Pages>
  <Words>1817</Words>
  <Characters>0</Characters>
  <Application>Microsoft Office PowerPoint</Application>
  <PresentationFormat>Custom</PresentationFormat>
  <Lines>0</Lines>
  <Paragraphs>289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25</vt:i4>
      </vt:variant>
    </vt:vector>
  </HeadingPairs>
  <TitlesOfParts>
    <vt:vector size="54" baseType="lpstr">
      <vt:lpstr>Euphemia UCAS</vt:lpstr>
      <vt:lpstr>Gill Sans</vt:lpstr>
      <vt:lpstr>MS PGothic</vt:lpstr>
      <vt:lpstr>Times New Roman Bold</vt:lpstr>
      <vt:lpstr>Times New Roman Italic</vt:lpstr>
      <vt:lpstr>TimesNewRomanPSMT</vt:lpstr>
      <vt:lpstr>Zapf Dingbats</vt:lpstr>
      <vt:lpstr>ヒラギノ角ゴ ProN W3</vt:lpstr>
      <vt:lpstr>Arial</vt:lpstr>
      <vt:lpstr>Calibri</vt:lpstr>
      <vt:lpstr>Cambria Math</vt:lpstr>
      <vt:lpstr>Kunstler Script</vt:lpstr>
      <vt:lpstr>Symbol</vt:lpstr>
      <vt:lpstr>Times New Roman</vt:lpstr>
      <vt:lpstr>Wingdings</vt:lpstr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Marco Ripani</dc:creator>
  <cp:keywords/>
  <dc:description/>
  <cp:lastModifiedBy>Marco Ripani</cp:lastModifiedBy>
  <cp:revision>122</cp:revision>
  <dcterms:modified xsi:type="dcterms:W3CDTF">2018-09-10T17:37:24Z</dcterms:modified>
</cp:coreProperties>
</file>