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1"/>
  </p:notesMasterIdLst>
  <p:handoutMasterIdLst>
    <p:handoutMasterId r:id="rId32"/>
  </p:handoutMasterIdLst>
  <p:sldIdLst>
    <p:sldId id="256" r:id="rId2"/>
    <p:sldId id="403" r:id="rId3"/>
    <p:sldId id="404" r:id="rId4"/>
    <p:sldId id="412" r:id="rId5"/>
    <p:sldId id="408" r:id="rId6"/>
    <p:sldId id="409" r:id="rId7"/>
    <p:sldId id="387" r:id="rId8"/>
    <p:sldId id="413" r:id="rId9"/>
    <p:sldId id="385" r:id="rId10"/>
    <p:sldId id="360" r:id="rId11"/>
    <p:sldId id="364" r:id="rId12"/>
    <p:sldId id="365" r:id="rId13"/>
    <p:sldId id="377" r:id="rId14"/>
    <p:sldId id="366" r:id="rId15"/>
    <p:sldId id="411" r:id="rId16"/>
    <p:sldId id="410" r:id="rId17"/>
    <p:sldId id="414" r:id="rId18"/>
    <p:sldId id="402" r:id="rId19"/>
    <p:sldId id="389" r:id="rId20"/>
    <p:sldId id="390" r:id="rId21"/>
    <p:sldId id="391" r:id="rId22"/>
    <p:sldId id="392" r:id="rId23"/>
    <p:sldId id="393" r:id="rId24"/>
    <p:sldId id="394" r:id="rId25"/>
    <p:sldId id="396" r:id="rId26"/>
    <p:sldId id="397" r:id="rId27"/>
    <p:sldId id="398" r:id="rId28"/>
    <p:sldId id="399" r:id="rId29"/>
    <p:sldId id="400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  <a:srgbClr val="FFFFCC"/>
    <a:srgbClr val="ECE5D4"/>
    <a:srgbClr val="FFFF99"/>
    <a:srgbClr val="CCFFFF"/>
    <a:srgbClr val="99FFCC"/>
    <a:srgbClr val="D59887"/>
    <a:srgbClr val="CC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16" autoAdjust="0"/>
  </p:normalViewPr>
  <p:slideViewPr>
    <p:cSldViewPr>
      <p:cViewPr varScale="1">
        <p:scale>
          <a:sx n="104" d="100"/>
          <a:sy n="104" d="100"/>
        </p:scale>
        <p:origin x="-4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AB87B36-6734-4A9A-A3B7-8A19E4FFC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21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42E2F0B-C1AB-4A80-A486-3DE16C360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38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3" name="Text Box 1026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71AA756-24C9-49B8-AE44-14303ADA7ACA}" type="datetime1">
              <a:rPr lang="en-US" altLang="en-US"/>
              <a:pPr/>
              <a:t>9/21/2018</a:t>
            </a:fld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F47D4-14C9-4904-B4D3-85D0A4552AA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8300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91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51D33-F055-4943-98D6-09650B149C48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52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fld id="{C0585CF5-1335-2F49-AFDB-87EAA3A146AA}" type="slidenum">
              <a:rPr lang="en-GB" sz="1200">
                <a:solidFill>
                  <a:srgbClr val="000000"/>
                </a:solidFill>
                <a:latin typeface="Arial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t>16</a:t>
            </a:fld>
            <a:endParaRPr lang="en-GB" sz="12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9524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AF1C72B-8900-4553-881A-61E886E98EFF}" type="slidenum">
              <a:rPr lang="en-US">
                <a:latin typeface="Times New Roman" pitchFamily="18" charset="0"/>
              </a:rPr>
              <a:pPr/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2648" y="8685104"/>
            <a:ext cx="2947990" cy="431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SzPct val="45000"/>
              <a:tabLst>
                <a:tab pos="0" algn="l"/>
                <a:tab pos="400827" algn="l"/>
                <a:tab pos="801654" algn="l"/>
                <a:tab pos="1202482" algn="l"/>
                <a:tab pos="1603309" algn="l"/>
                <a:tab pos="2004136" algn="l"/>
                <a:tab pos="2404963" algn="l"/>
                <a:tab pos="2805791" algn="l"/>
                <a:tab pos="3206618" algn="l"/>
                <a:tab pos="3607445" algn="l"/>
                <a:tab pos="4008272" algn="l"/>
                <a:tab pos="4409100" algn="l"/>
                <a:tab pos="4809927" algn="l"/>
                <a:tab pos="5210754" algn="l"/>
                <a:tab pos="5611581" algn="l"/>
                <a:tab pos="6012409" algn="l"/>
                <a:tab pos="6413236" algn="l"/>
                <a:tab pos="6814063" algn="l"/>
                <a:tab pos="7214890" algn="l"/>
                <a:tab pos="7615718" algn="l"/>
                <a:tab pos="8016545" algn="l"/>
              </a:tabLst>
            </a:pPr>
            <a:fld id="{1EECA9D4-B10B-4A37-B88B-8A6F5C70A642}" type="slidenum">
              <a:rPr lang="en-GB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buSzPct val="45000"/>
                <a:tabLst>
                  <a:tab pos="0" algn="l"/>
                  <a:tab pos="400827" algn="l"/>
                  <a:tab pos="801654" algn="l"/>
                  <a:tab pos="1202482" algn="l"/>
                  <a:tab pos="1603309" algn="l"/>
                  <a:tab pos="2004136" algn="l"/>
                  <a:tab pos="2404963" algn="l"/>
                  <a:tab pos="2805791" algn="l"/>
                  <a:tab pos="3206618" algn="l"/>
                  <a:tab pos="3607445" algn="l"/>
                  <a:tab pos="4008272" algn="l"/>
                  <a:tab pos="4409100" algn="l"/>
                  <a:tab pos="4809927" algn="l"/>
                  <a:tab pos="5210754" algn="l"/>
                  <a:tab pos="5611581" algn="l"/>
                  <a:tab pos="6012409" algn="l"/>
                  <a:tab pos="6413236" algn="l"/>
                  <a:tab pos="6814063" algn="l"/>
                  <a:tab pos="7214890" algn="l"/>
                  <a:tab pos="7615718" algn="l"/>
                  <a:tab pos="8016545" algn="l"/>
                </a:tabLst>
              </a:pPr>
              <a:t>22</a:t>
            </a:fld>
            <a:endParaRPr lang="en-GB" sz="1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43480" y="685631"/>
            <a:ext cx="4572481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451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A93611-1BDC-42DD-AD97-3DCE789B3F55}" type="slidenum">
              <a:rPr lang="en-US">
                <a:latin typeface="Times New Roman" pitchFamily="18" charset="0"/>
              </a:rPr>
              <a:pPr/>
              <a:t>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55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35488" cy="34004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67C1334-54C2-4ADD-A06F-5C2F609239F5}" type="slidenum">
              <a:rPr lang="en-US">
                <a:latin typeface="Times New Roman" pitchFamily="18" charset="0"/>
              </a:rPr>
              <a:pPr/>
              <a:t>25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82648" y="8685104"/>
            <a:ext cx="2947990" cy="431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SzPct val="45000"/>
              <a:tabLst>
                <a:tab pos="0" algn="l"/>
                <a:tab pos="400827" algn="l"/>
                <a:tab pos="801654" algn="l"/>
                <a:tab pos="1202482" algn="l"/>
                <a:tab pos="1603309" algn="l"/>
                <a:tab pos="2004136" algn="l"/>
                <a:tab pos="2404963" algn="l"/>
                <a:tab pos="2805791" algn="l"/>
                <a:tab pos="3206618" algn="l"/>
                <a:tab pos="3607445" algn="l"/>
                <a:tab pos="4008272" algn="l"/>
                <a:tab pos="4409100" algn="l"/>
                <a:tab pos="4809927" algn="l"/>
                <a:tab pos="5210754" algn="l"/>
                <a:tab pos="5611581" algn="l"/>
                <a:tab pos="6012409" algn="l"/>
                <a:tab pos="6413236" algn="l"/>
                <a:tab pos="6814063" algn="l"/>
                <a:tab pos="7214890" algn="l"/>
                <a:tab pos="7615718" algn="l"/>
                <a:tab pos="8016545" algn="l"/>
              </a:tabLst>
            </a:pPr>
            <a:fld id="{B8BA6197-F314-4509-A580-0B7742898B05}" type="slidenum">
              <a:rPr lang="en-GB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buSzPct val="45000"/>
                <a:tabLst>
                  <a:tab pos="0" algn="l"/>
                  <a:tab pos="400827" algn="l"/>
                  <a:tab pos="801654" algn="l"/>
                  <a:tab pos="1202482" algn="l"/>
                  <a:tab pos="1603309" algn="l"/>
                  <a:tab pos="2004136" algn="l"/>
                  <a:tab pos="2404963" algn="l"/>
                  <a:tab pos="2805791" algn="l"/>
                  <a:tab pos="3206618" algn="l"/>
                  <a:tab pos="3607445" algn="l"/>
                  <a:tab pos="4008272" algn="l"/>
                  <a:tab pos="4409100" algn="l"/>
                  <a:tab pos="4809927" algn="l"/>
                  <a:tab pos="5210754" algn="l"/>
                  <a:tab pos="5611581" algn="l"/>
                  <a:tab pos="6012409" algn="l"/>
                  <a:tab pos="6413236" algn="l"/>
                  <a:tab pos="6814063" algn="l"/>
                  <a:tab pos="7214890" algn="l"/>
                  <a:tab pos="7615718" algn="l"/>
                  <a:tab pos="8016545" algn="l"/>
                </a:tabLst>
              </a:pPr>
              <a:t>25</a:t>
            </a:fld>
            <a:endParaRPr lang="en-GB" sz="12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1143480" y="685631"/>
            <a:ext cx="4572481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144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638800" y="5105400"/>
            <a:ext cx="2895600" cy="476250"/>
          </a:xfrm>
        </p:spPr>
        <p:txBody>
          <a:bodyPr/>
          <a:lstStyle>
            <a:lvl1pPr>
              <a:defRPr dirty="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1B5141-16AC-400A-AFAA-723F38080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6C517A-E246-4FD7-93EF-B2EDC24BD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B69B95-6126-4821-8788-FE8E6B2C1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dirty="0" smtClean="0"/>
              <a:t>18 November 2014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2600" y="4800600"/>
            <a:ext cx="2895600" cy="476250"/>
          </a:xfrm>
        </p:spPr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B36E51-C7D7-40F2-94C0-47BDC42D9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8319AB-FE2C-4E9E-B1FA-3B3DD7313E0B}" type="datetime1">
              <a:rPr lang="en-US"/>
              <a:pPr/>
              <a:t>9/19/2018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3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55626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5867400"/>
            <a:ext cx="2590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16A5A3-EEF3-413D-ADA2-D39FF30A8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41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5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7AB7C558-F94E-470A-AEE6-A69464CB2D07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 userDrawn="1"/>
        </p:nvSpPr>
        <p:spPr bwMode="auto">
          <a:xfrm>
            <a:off x="228600" y="304800"/>
            <a:ext cx="8686800" cy="6248400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112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304800"/>
            <a:ext cx="917181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  <p:sldLayoutId id="2147483682" r:id="rId5"/>
    <p:sldLayoutId id="2147483683" r:id="rId6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2.wmf"/><Relationship Id="rId3" Type="http://schemas.openxmlformats.org/officeDocument/2006/relationships/image" Target="../media/image24.jpeg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1.wmf"/><Relationship Id="rId5" Type="http://schemas.openxmlformats.org/officeDocument/2006/relationships/image" Target="../media/image26.jpeg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5.png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228600"/>
            <a:ext cx="6324600" cy="13716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/>
              <a:t>Duality in the Neutron Structure Function</a:t>
            </a:r>
            <a:endParaRPr lang="en-US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7025" y="1752600"/>
            <a:ext cx="6096000" cy="1295400"/>
          </a:xfrm>
        </p:spPr>
        <p:txBody>
          <a:bodyPr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err="1"/>
              <a:t>Ioana</a:t>
            </a:r>
            <a:r>
              <a:rPr lang="en-US" b="1" dirty="0"/>
              <a:t> </a:t>
            </a:r>
            <a:r>
              <a:rPr lang="en-US" b="1" dirty="0" err="1"/>
              <a:t>Niculescu</a:t>
            </a:r>
            <a:endParaRPr lang="en-US" b="1" dirty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>
                <a:solidFill>
                  <a:srgbClr val="7030A0"/>
                </a:solidFill>
              </a:rPr>
              <a:t>James Madison University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September 24, 2018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3429000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dirty="0" smtClean="0">
                <a:latin typeface="+mn-lt"/>
              </a:rPr>
              <a:t>Bloom Gilman Duality</a:t>
            </a:r>
            <a:endParaRPr lang="en-US" sz="2800" b="1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800" b="1" dirty="0" smtClean="0">
                <a:latin typeface="+mn-lt"/>
              </a:rPr>
              <a:t>Local duality on the neutron</a:t>
            </a:r>
          </a:p>
          <a:p>
            <a:pPr>
              <a:buFont typeface="Wingdings" pitchFamily="2" charset="2"/>
              <a:buChar char="v"/>
            </a:pPr>
            <a:r>
              <a:rPr lang="en-US" sz="2800" b="1" dirty="0" smtClean="0">
                <a:latin typeface="+mn-lt"/>
              </a:rPr>
              <a:t>Summary</a:t>
            </a:r>
          </a:p>
          <a:p>
            <a:endParaRPr lang="en-US" dirty="0"/>
          </a:p>
        </p:txBody>
      </p:sp>
      <p:sp>
        <p:nvSpPr>
          <p:cNvPr id="16388" name="AutoShape 4" descr="https://userweb.jlab.org/~hcf/bonus/Bonus_RTPC/construction_photos/bonus_central_det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9" name="Picture 5" descr="C:\Users\niculemi\Desktop\IOANA\JLab\4VA_workshop\234761 Honors College Medallion on Little Jimmy and Bluestone Background-1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11671"/>
            <a:ext cx="3243651" cy="216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685801" y="762000"/>
          <a:ext cx="5791199" cy="1086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2577960" imgH="482400" progId="Equation.3">
                  <p:embed/>
                </p:oleObj>
              </mc:Choice>
              <mc:Fallback>
                <p:oleObj name="Equation" r:id="rId3" imgW="257796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" y="762000"/>
                        <a:ext cx="5791199" cy="1086694"/>
                      </a:xfrm>
                      <a:prstGeom prst="rect">
                        <a:avLst/>
                      </a:prstGeom>
                      <a:solidFill>
                        <a:srgbClr val="EDE6D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Truncated Moments and Local Duality</a:t>
            </a:r>
            <a:r>
              <a:rPr lang="en-US" sz="2400" i="1" dirty="0">
                <a:solidFill>
                  <a:schemeClr val="tx1"/>
                </a:solidFill>
              </a:rPr>
              <a:t/>
            </a:r>
            <a:br>
              <a:rPr lang="en-US" sz="2400" i="1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052" name="TextBox 12"/>
          <p:cNvSpPr txBox="1">
            <a:spLocks noChangeArrowheads="1"/>
          </p:cNvSpPr>
          <p:nvPr/>
        </p:nvSpPr>
        <p:spPr bwMode="auto">
          <a:xfrm>
            <a:off x="228600" y="1828800"/>
            <a:ext cx="82555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+mn-lt"/>
              </a:rPr>
              <a:t>As defined in A</a:t>
            </a:r>
            <a:r>
              <a:rPr lang="en-US" sz="1600" b="1" dirty="0">
                <a:latin typeface="+mn-lt"/>
              </a:rPr>
              <a:t>. </a:t>
            </a:r>
            <a:r>
              <a:rPr lang="en-US" sz="1600" b="1" dirty="0" err="1">
                <a:latin typeface="+mn-lt"/>
              </a:rPr>
              <a:t>Psaker</a:t>
            </a:r>
            <a:r>
              <a:rPr lang="en-US" sz="1600" b="1" dirty="0">
                <a:latin typeface="+mn-lt"/>
              </a:rPr>
              <a:t>, W. </a:t>
            </a:r>
            <a:r>
              <a:rPr lang="en-US" sz="1600" b="1" dirty="0" err="1">
                <a:latin typeface="+mn-lt"/>
              </a:rPr>
              <a:t>Melnitchouk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smtClean="0"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. Christy, C. Keppel, </a:t>
            </a:r>
            <a:r>
              <a:rPr lang="en-US" sz="1600" b="1" dirty="0" smtClean="0">
                <a:latin typeface="+mn-lt"/>
              </a:rPr>
              <a:t>PRC 78 </a:t>
            </a:r>
            <a:r>
              <a:rPr lang="en-US" sz="1600" b="1" dirty="0">
                <a:latin typeface="+mn-lt"/>
              </a:rPr>
              <a:t>025206 (2008).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quarter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753B52-8C1D-48B5-8BAD-F549C282EC15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pic>
        <p:nvPicPr>
          <p:cNvPr id="10" name="Picture 9" descr="f2n_model_validation_overl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286000"/>
            <a:ext cx="8610600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2357735"/>
            <a:ext cx="2010487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n-lt"/>
              </a:rPr>
              <a:t>BONuS</a:t>
            </a:r>
            <a:r>
              <a:rPr lang="en-US" b="1" dirty="0" smtClean="0">
                <a:latin typeface="+mn-lt"/>
              </a:rPr>
              <a:t> data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497763" cy="8382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BONUS Truncated Moments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6A1FCA-E47F-4FC9-85B0-3524CC2D9082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pic>
        <p:nvPicPr>
          <p:cNvPr id="6" name="Picture 5" descr="bonus_moments_from_data2_0sc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13"/>
            <a:ext cx="8077200" cy="5743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20574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resonance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4478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2nd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267200"/>
            <a:ext cx="198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3rd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44196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hole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001000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Local Quark </a:t>
            </a:r>
            <a:r>
              <a:rPr lang="en-US" sz="3600" b="1" dirty="0" err="1" smtClean="0">
                <a:solidFill>
                  <a:schemeClr val="tx2">
                    <a:satMod val="130000"/>
                  </a:schemeClr>
                </a:solidFill>
              </a:rPr>
              <a:t>Hadron</a:t>
            </a: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 Duality – Neutron </a:t>
            </a:r>
            <a:endParaRPr lang="en-US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" name="Picture 6" descr="bonus_moments_f2ndth_ratio2_0sc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36133"/>
            <a:ext cx="7391400" cy="5256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570077" y="3793123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S. </a:t>
            </a:r>
            <a:r>
              <a:rPr lang="en-US" sz="1600" b="1" dirty="0" err="1" smtClean="0">
                <a:latin typeface="+mn-lt"/>
              </a:rPr>
              <a:t>Malace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</a:t>
            </a:r>
            <a:r>
              <a:rPr lang="en-US" sz="1600" b="1" dirty="0" smtClean="0">
                <a:latin typeface="+mn-lt"/>
              </a:rPr>
              <a:t>., PRL </a:t>
            </a:r>
            <a:r>
              <a:rPr lang="en-US" sz="1600" b="1" dirty="0">
                <a:latin typeface="+mn-lt"/>
              </a:rPr>
              <a:t>104, 102001 (2010</a:t>
            </a:r>
            <a:r>
              <a:rPr lang="en-US" sz="1600" b="1" dirty="0" smtClean="0">
                <a:latin typeface="+mn-lt"/>
              </a:rPr>
              <a:t>)</a:t>
            </a:r>
            <a:endParaRPr lang="en-US" sz="1600" b="1" dirty="0">
              <a:latin typeface="+mn-lt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 rot="16200000">
            <a:off x="-1140618" y="3502818"/>
            <a:ext cx="4114801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2</a:t>
            </a:r>
            <a:r>
              <a:rPr lang="en-US" b="1" baseline="30000" dirty="0"/>
              <a:t>n</a:t>
            </a:r>
            <a:r>
              <a:rPr lang="en-US" b="1" dirty="0"/>
              <a:t> data / M</a:t>
            </a:r>
            <a:r>
              <a:rPr lang="en-US" b="1" baseline="-25000" dirty="0"/>
              <a:t>2</a:t>
            </a:r>
            <a:r>
              <a:rPr lang="en-US" b="1" baseline="30000" dirty="0"/>
              <a:t>n  </a:t>
            </a:r>
            <a:r>
              <a:rPr lang="en-US" b="1" dirty="0"/>
              <a:t>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2667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resonance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31242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2nd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5334000"/>
            <a:ext cx="198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3rd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53340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hole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533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Local Quark </a:t>
            </a:r>
            <a:r>
              <a:rPr lang="en-US" sz="3600" b="1" dirty="0" err="1" smtClean="0">
                <a:solidFill>
                  <a:schemeClr val="tx2">
                    <a:satMod val="130000"/>
                  </a:schemeClr>
                </a:solidFill>
              </a:rPr>
              <a:t>Hadron</a:t>
            </a:r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 Duality – Proton 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251B36-6FAD-4D1A-95FF-B312C6FC7823}" type="datetime1">
              <a:rPr lang="en-US" smtClean="0"/>
              <a:pPr>
                <a:defRPr/>
              </a:pPr>
              <a:t>9/17/2018</a:t>
            </a:fld>
            <a:endParaRPr lang="en-US"/>
          </a:p>
        </p:txBody>
      </p:sp>
      <p:pic>
        <p:nvPicPr>
          <p:cNvPr id="6" name="Picture 1" descr="figure_22.png"/>
          <p:cNvPicPr>
            <a:picLocks noChangeAspect="1"/>
          </p:cNvPicPr>
          <p:nvPr/>
        </p:nvPicPr>
        <p:blipFill>
          <a:blip r:embed="rId2"/>
          <a:srcRect l="3333" r="4443"/>
          <a:stretch>
            <a:fillRect/>
          </a:stretch>
        </p:blipFill>
        <p:spPr bwMode="auto">
          <a:xfrm>
            <a:off x="990600" y="838200"/>
            <a:ext cx="6477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 rot="16200000">
            <a:off x="-1964323" y="3488323"/>
            <a:ext cx="472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n-lt"/>
              </a:rPr>
              <a:t>S. </a:t>
            </a:r>
            <a:r>
              <a:rPr lang="en-US" sz="1600" b="1" dirty="0" err="1" smtClean="0">
                <a:latin typeface="+mn-lt"/>
              </a:rPr>
              <a:t>Malace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</a:t>
            </a:r>
            <a:r>
              <a:rPr lang="en-US" sz="1600" b="1" dirty="0" smtClean="0">
                <a:latin typeface="+mn-lt"/>
              </a:rPr>
              <a:t>., PRC 80</a:t>
            </a:r>
            <a:r>
              <a:rPr lang="en-US" sz="1600" b="1" dirty="0">
                <a:latin typeface="+mn-lt"/>
              </a:rPr>
              <a:t>, 035207 </a:t>
            </a:r>
            <a:r>
              <a:rPr lang="en-US" sz="1600" b="1" dirty="0" smtClean="0">
                <a:latin typeface="+mn-lt"/>
              </a:rPr>
              <a:t>(2009)</a:t>
            </a:r>
            <a:endParaRPr lang="en-US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nus_moments_f2nf2p_ratio2_0sc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371600"/>
            <a:ext cx="7393781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49776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Proton/Neutron Comparison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 rot="16200000">
            <a:off x="-1216818" y="3655219"/>
            <a:ext cx="4419600" cy="4619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2</a:t>
            </a:r>
            <a:r>
              <a:rPr lang="en-US" b="1" dirty="0"/>
              <a:t> neutron / M</a:t>
            </a:r>
            <a:r>
              <a:rPr lang="en-US" b="1" baseline="-25000" dirty="0"/>
              <a:t>2  </a:t>
            </a:r>
            <a:r>
              <a:rPr lang="en-US" b="1" dirty="0"/>
              <a:t>proton</a:t>
            </a:r>
            <a:r>
              <a:rPr lang="en-US" b="1" baseline="-25000" dirty="0"/>
              <a:t> 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3352800"/>
            <a:ext cx="1166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057400"/>
            <a:ext cx="2742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2nd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5638800"/>
            <a:ext cx="270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3rd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5638800"/>
            <a:ext cx="3014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w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hole resonance region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" y="76200"/>
            <a:ext cx="9144000" cy="533400"/>
          </a:xfrm>
          <a:prstGeom prst="rect">
            <a:avLst/>
          </a:prstGeom>
        </p:spPr>
        <p:txBody>
          <a:bodyPr lIns="91344" tIns="45672" rIns="91344" bIns="45672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F</a:t>
            </a:r>
            <a:r>
              <a:rPr lang="en-US" sz="3200" b="1" baseline="-25000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2</a:t>
            </a:r>
            <a:r>
              <a:rPr lang="en-US" sz="3200" b="1" baseline="30000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p</a:t>
            </a:r>
            <a:r>
              <a:rPr lang="en-US" sz="3200" b="1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 &amp; F</a:t>
            </a:r>
            <a:r>
              <a:rPr lang="en-US" sz="3200" b="1" baseline="-25000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2</a:t>
            </a:r>
            <a:r>
              <a:rPr lang="en-US" sz="3200" b="1" baseline="30000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d</a:t>
            </a:r>
            <a:r>
              <a:rPr lang="en-US" sz="3200" b="1" dirty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at </a:t>
            </a:r>
            <a:r>
              <a:rPr lang="en-US" sz="3200" b="1" dirty="0" err="1" smtClean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Jlab</a:t>
            </a:r>
            <a:r>
              <a:rPr lang="en-US" sz="3200" b="1" dirty="0" smtClean="0">
                <a:solidFill>
                  <a:schemeClr val="tx2"/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 after Upgrade</a:t>
            </a:r>
            <a:endParaRPr lang="en-US" sz="3200" b="1" dirty="0">
              <a:solidFill>
                <a:schemeClr val="tx2"/>
              </a:solidFill>
              <a:latin typeface="Palatino Linotype" panose="02040502050505030304" pitchFamily="18" charset="0"/>
              <a:ea typeface="Arial" pitchFamily="84" charset="0"/>
              <a:cs typeface="Arial" pitchFamily="84" charset="0"/>
            </a:endParaRPr>
          </a:p>
        </p:txBody>
      </p:sp>
      <p:sp>
        <p:nvSpPr>
          <p:cNvPr id="155652" name="TextBox 3"/>
          <p:cNvSpPr txBox="1">
            <a:spLocks noChangeArrowheads="1"/>
          </p:cNvSpPr>
          <p:nvPr/>
        </p:nvSpPr>
        <p:spPr bwMode="auto">
          <a:xfrm>
            <a:off x="76201" y="816894"/>
            <a:ext cx="4114800" cy="163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4" tIns="45672" rIns="91344" bIns="45672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JLab12 Hall C commissioning experiment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aims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to reduce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uncertainties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in F</a:t>
            </a:r>
            <a:r>
              <a:rPr lang="en-US" sz="20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2</a:t>
            </a:r>
            <a:r>
              <a:rPr lang="en-US" sz="2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p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 and F</a:t>
            </a:r>
            <a:r>
              <a:rPr lang="en-US" sz="20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2</a:t>
            </a:r>
            <a:r>
              <a:rPr lang="en-US" sz="20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d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 structure functions at large x and high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Q</a:t>
            </a:r>
            <a:r>
              <a:rPr lang="en-US" sz="2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2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ea typeface="Arial" pitchFamily="84" charset="0"/>
                <a:cs typeface="Arial" pitchFamily="84" charset="0"/>
              </a:rPr>
              <a:t>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Palatino Linotype" panose="02040502050505030304" pitchFamily="18" charset="0"/>
              <a:ea typeface="Arial" pitchFamily="84" charset="0"/>
              <a:cs typeface="Arial" pitchFamily="84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7064057" cy="418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65" y="646544"/>
            <a:ext cx="4731435" cy="1956448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8976" y="76200"/>
            <a:ext cx="1143000" cy="505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1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5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35" y="761874"/>
            <a:ext cx="2302935" cy="1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85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999" r="20000" b="15999"/>
          <a:stretch>
            <a:fillRect/>
          </a:stretch>
        </p:blipFill>
        <p:spPr bwMode="auto">
          <a:xfrm>
            <a:off x="6990325" y="398371"/>
            <a:ext cx="2205779" cy="17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000" t="9999" r="20000" b="15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8505" name="Line 9"/>
          <p:cNvSpPr>
            <a:spLocks noChangeShapeType="1"/>
          </p:cNvSpPr>
          <p:nvPr/>
        </p:nvSpPr>
        <p:spPr bwMode="auto">
          <a:xfrm flipV="1">
            <a:off x="5826165" y="1242962"/>
            <a:ext cx="2328322" cy="256695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91344" tIns="45672" rIns="91344" bIns="45672"/>
          <a:lstStyle/>
          <a:p>
            <a:pPr defTabSz="456721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8502" name="Rectangle 6"/>
          <p:cNvSpPr>
            <a:spLocks noChangeArrowheads="1"/>
          </p:cNvSpPr>
          <p:nvPr/>
        </p:nvSpPr>
        <p:spPr bwMode="auto">
          <a:xfrm>
            <a:off x="130796" y="73104"/>
            <a:ext cx="6835080" cy="58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07" tIns="46751" rIns="89907" bIns="46751">
            <a:spAutoFit/>
          </a:bodyPr>
          <a:lstStyle/>
          <a:p>
            <a:pPr defTabSz="456721" fontAlgn="auto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ct val="100000"/>
              <a:tabLst>
                <a:tab pos="0" algn="l"/>
                <a:tab pos="456721" algn="l"/>
                <a:tab pos="913437" algn="l"/>
                <a:tab pos="1370158" algn="l"/>
                <a:tab pos="1826876" algn="l"/>
                <a:tab pos="2283597" algn="l"/>
                <a:tab pos="2740313" algn="l"/>
                <a:tab pos="3197034" algn="l"/>
                <a:tab pos="3653752" algn="l"/>
                <a:tab pos="4110473" algn="l"/>
                <a:tab pos="4567191" algn="l"/>
                <a:tab pos="5023911" algn="l"/>
                <a:tab pos="5480630" algn="l"/>
                <a:tab pos="5937349" algn="l"/>
                <a:tab pos="6394067" algn="l"/>
                <a:tab pos="6850787" algn="l"/>
                <a:tab pos="7307507" algn="l"/>
                <a:tab pos="7764225" algn="l"/>
                <a:tab pos="8220941" algn="l"/>
                <a:tab pos="8677665" algn="l"/>
                <a:tab pos="9134385" algn="l"/>
              </a:tabLst>
            </a:pPr>
            <a:r>
              <a:rPr lang="en-GB" sz="3200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E12-06-</a:t>
            </a:r>
            <a:r>
              <a:rPr lang="en-GB" sz="3200" b="1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113 BONUS at 12</a:t>
            </a:r>
            <a:r>
              <a:rPr lang="en-GB" sz="3200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GB" sz="3200" b="1" dirty="0" err="1" smtClean="0">
                <a:solidFill>
                  <a:schemeClr val="tx2"/>
                </a:solidFill>
                <a:latin typeface="Palatino Linotype" panose="02040502050505030304" pitchFamily="18" charset="0"/>
              </a:rPr>
              <a:t>GeV</a:t>
            </a:r>
            <a:endParaRPr lang="en-GB" sz="3200" b="1" dirty="0" smtClean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18503" name="Rectangle 7"/>
          <p:cNvSpPr>
            <a:spLocks noChangeArrowheads="1"/>
          </p:cNvSpPr>
          <p:nvPr/>
        </p:nvSpPr>
        <p:spPr bwMode="auto">
          <a:xfrm>
            <a:off x="-37172" y="3733801"/>
            <a:ext cx="3581400" cy="302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907" tIns="46751" rIns="89907" bIns="46751">
            <a:spAutoFit/>
          </a:bodyPr>
          <a:lstStyle/>
          <a:p>
            <a:pPr marL="337782" indent="-337782" defTabSz="456721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r>
              <a:rPr lang="en-GB" b="1" dirty="0">
                <a:solidFill>
                  <a:srgbClr val="000000"/>
                </a:solidFill>
                <a:latin typeface="+mn-lt"/>
              </a:rPr>
              <a:t>Data 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taking:</a:t>
            </a:r>
          </a:p>
          <a:p>
            <a:pPr defTabSz="456721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r>
              <a:rPr lang="en-GB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35 days on D</a:t>
            </a:r>
            <a:r>
              <a:rPr lang="en-GB" b="1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defTabSz="456721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+mn-lt"/>
              </a:rPr>
              <a:t>   5 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days on H</a:t>
            </a:r>
            <a:r>
              <a:rPr lang="en-GB" b="1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               </a:t>
            </a:r>
            <a:endParaRPr lang="en-GB" b="1" dirty="0" smtClean="0">
              <a:solidFill>
                <a:srgbClr val="000000"/>
              </a:solidFill>
              <a:latin typeface="+mn-lt"/>
            </a:endParaRPr>
          </a:p>
          <a:p>
            <a:pPr marL="337782" indent="-337782" defTabSz="456721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+mn-lt"/>
              </a:rPr>
              <a:t>DIS 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region with </a:t>
            </a:r>
          </a:p>
          <a:p>
            <a:pPr marL="737410" lvl="1" indent="-280693" defTabSz="456721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–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r>
              <a:rPr lang="en-GB" b="1" i="1" dirty="0">
                <a:solidFill>
                  <a:srgbClr val="000000"/>
                </a:solidFill>
                <a:latin typeface="+mn-lt"/>
              </a:rPr>
              <a:t> Q </a:t>
            </a:r>
            <a:r>
              <a:rPr lang="en-GB" b="1" i="1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 &gt; 1 </a:t>
            </a:r>
            <a:r>
              <a:rPr lang="en-GB" b="1" dirty="0" err="1">
                <a:solidFill>
                  <a:srgbClr val="000000"/>
                </a:solidFill>
                <a:latin typeface="+mn-lt"/>
              </a:rPr>
              <a:t>GeV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b="1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GB" b="1" i="1" dirty="0">
                <a:solidFill>
                  <a:srgbClr val="000000"/>
                </a:solidFill>
                <a:latin typeface="+mn-lt"/>
              </a:rPr>
              <a:t>c </a:t>
            </a:r>
            <a:r>
              <a:rPr lang="en-GB" b="1" baseline="30000" dirty="0">
                <a:solidFill>
                  <a:srgbClr val="000000"/>
                </a:solidFill>
                <a:latin typeface="+mn-lt"/>
              </a:rPr>
              <a:t>2</a:t>
            </a:r>
          </a:p>
          <a:p>
            <a:pPr marL="737410" lvl="1" indent="-280693" defTabSz="456721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–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r>
              <a:rPr lang="en-GB" b="1" i="1" dirty="0">
                <a:solidFill>
                  <a:srgbClr val="000000"/>
                </a:solidFill>
                <a:latin typeface="+mn-lt"/>
              </a:rPr>
              <a:t> W</a:t>
            </a:r>
            <a:r>
              <a:rPr lang="en-GB" b="1" dirty="0">
                <a:solidFill>
                  <a:srgbClr val="000000"/>
                </a:solidFill>
                <a:latin typeface="+mn-lt"/>
              </a:rPr>
              <a:t> *&gt; 2 </a:t>
            </a:r>
            <a:r>
              <a:rPr lang="en-GB" b="1" dirty="0" smtClean="0">
                <a:solidFill>
                  <a:srgbClr val="000000"/>
                </a:solidFill>
                <a:latin typeface="+mn-lt"/>
              </a:rPr>
              <a:t>GeV</a:t>
            </a:r>
            <a:endParaRPr lang="en-GB" b="1" dirty="0">
              <a:solidFill>
                <a:srgbClr val="000000"/>
              </a:solidFill>
              <a:latin typeface="+mn-lt"/>
            </a:endParaRPr>
          </a:p>
          <a:p>
            <a:pPr marL="456717" lvl="1" defTabSz="456721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337782" algn="l"/>
                <a:tab pos="794501" algn="l"/>
                <a:tab pos="1251220" algn="l"/>
                <a:tab pos="1707939" algn="l"/>
                <a:tab pos="2164654" algn="l"/>
                <a:tab pos="2621383" algn="l"/>
                <a:tab pos="3078097" algn="l"/>
                <a:tab pos="3534817" algn="l"/>
                <a:tab pos="3991536" algn="l"/>
                <a:tab pos="4448254" algn="l"/>
                <a:tab pos="4904975" algn="l"/>
                <a:tab pos="5361692" algn="l"/>
                <a:tab pos="5818411" algn="l"/>
                <a:tab pos="6275131" algn="l"/>
                <a:tab pos="6731851" algn="l"/>
                <a:tab pos="7188571" algn="l"/>
                <a:tab pos="7645289" algn="l"/>
                <a:tab pos="8102007" algn="l"/>
                <a:tab pos="8558727" algn="l"/>
                <a:tab pos="9015446" algn="l"/>
                <a:tab pos="9472165" algn="l"/>
              </a:tabLst>
            </a:pPr>
            <a:endParaRPr lang="en-GB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185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782" r="20007" b="13293"/>
          <a:stretch>
            <a:fillRect/>
          </a:stretch>
        </p:blipFill>
        <p:spPr bwMode="auto">
          <a:xfrm>
            <a:off x="1535823" y="743798"/>
            <a:ext cx="2177209" cy="192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987" t="7782" r="2000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91036" y="1666383"/>
            <a:ext cx="2514600" cy="324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9415"/>
            <a:ext cx="1143000" cy="65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2689" y="3004651"/>
            <a:ext cx="5804735" cy="37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42841" y="3004651"/>
            <a:ext cx="258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Data in early 2020</a:t>
            </a:r>
          </a:p>
        </p:txBody>
      </p:sp>
    </p:spTree>
    <p:extLst>
      <p:ext uri="{BB962C8B-B14F-4D97-AF65-F5344CB8AC3E}">
        <p14:creationId xmlns:p14="http://schemas.microsoft.com/office/powerpoint/2010/main" val="407339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>
                    <a:satMod val="130000"/>
                  </a:schemeClr>
                </a:solidFill>
              </a:rPr>
              <a:t>Conclusion</a:t>
            </a:r>
            <a:endParaRPr lang="en-US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95400"/>
            <a:ext cx="7620000" cy="5105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  <a:cs typeface="Calibri" charset="0"/>
              </a:rPr>
              <a:t>Quark-hadron duality is somehow a fundamental property of nucleon structure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Works generally in every process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studied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Studies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now quite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numerous </a:t>
            </a:r>
            <a:endParaRPr lang="en-US" sz="2000" dirty="0" smtClean="0">
              <a:solidFill>
                <a:srgbClr val="FF0000"/>
              </a:solidFill>
              <a:latin typeface="Palatino Linotype" panose="02040502050505030304" pitchFamily="18" charset="0"/>
              <a:cs typeface="Calibri"/>
            </a:endParaRPr>
          </a:p>
          <a:p>
            <a:pPr marL="457200" lvl="1" indent="0">
              <a:buNone/>
            </a:pPr>
            <a:endParaRPr lang="en-US" sz="1900" dirty="0">
              <a:solidFill>
                <a:srgbClr val="FF0000"/>
              </a:solidFill>
              <a:latin typeface="Palatino Linotype" panose="02040502050505030304" pitchFamily="18" charset="0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  <a:cs typeface="Calibri"/>
              </a:rPr>
              <a:t>Challenges to quantifying </a:t>
            </a:r>
            <a:r>
              <a:rPr lang="en-US" dirty="0" smtClean="0">
                <a:solidFill>
                  <a:schemeClr val="tx1"/>
                </a:solidFill>
                <a:latin typeface="Palatino Linotype" panose="02040502050505030304" pitchFamily="18" charset="0"/>
                <a:cs typeface="Calibri"/>
              </a:rPr>
              <a:t>experimentally</a:t>
            </a:r>
          </a:p>
          <a:p>
            <a:pPr lvl="1"/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pQCD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predictions for large x, low Q have large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Calibri"/>
              </a:rPr>
              <a:t>uncertainties</a:t>
            </a:r>
          </a:p>
          <a:p>
            <a:pPr marL="457200" lvl="1" indent="0">
              <a:buNone/>
            </a:pPr>
            <a:endParaRPr lang="en-US" sz="1900" dirty="0" smtClean="0">
              <a:solidFill>
                <a:srgbClr val="FF0000"/>
              </a:solidFill>
              <a:latin typeface="Palatino Linotype" panose="02040502050505030304" pitchFamily="18" charset="0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  <a:cs typeface="Calibri"/>
              </a:rPr>
              <a:t>Integral OR Q</a:t>
            </a:r>
            <a:r>
              <a:rPr lang="en-US" baseline="30000" dirty="0">
                <a:solidFill>
                  <a:schemeClr val="tx1"/>
                </a:solidFill>
                <a:latin typeface="Palatino Linotype" panose="02040502050505030304" pitchFamily="18" charset="0"/>
                <a:cs typeface="Calibri"/>
              </a:rPr>
              <a:t>2</a:t>
            </a:r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  <a:cs typeface="Calibri"/>
              </a:rPr>
              <a:t>-dependence or </a:t>
            </a:r>
            <a:r>
              <a:rPr lang="en-US" dirty="0" smtClean="0">
                <a:solidFill>
                  <a:schemeClr val="tx1"/>
                </a:solidFill>
                <a:latin typeface="Palatino Linotype" panose="02040502050505030304" pitchFamily="18" charset="0"/>
                <a:cs typeface="Calibri"/>
              </a:rPr>
              <a:t>both?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+mn-lt"/>
                <a:cs typeface="Calibri"/>
              </a:rPr>
              <a:t>what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Calibri"/>
              </a:rPr>
              <a:t>is the average curve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Calibri"/>
              </a:rPr>
              <a:t>?</a:t>
            </a:r>
            <a:endParaRPr lang="en-US" sz="2000" dirty="0">
              <a:solidFill>
                <a:srgbClr val="FF000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8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18 November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0" y="228600"/>
            <a:ext cx="5486400" cy="7924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Final State Interaction</a:t>
            </a:r>
            <a:endParaRPr lang="en-US" b="1" dirty="0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1495" y="3394774"/>
            <a:ext cx="5502322" cy="27858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14"/>
          <p:cNvSpPr>
            <a:spLocks/>
          </p:cNvSpPr>
          <p:nvPr/>
        </p:nvSpPr>
        <p:spPr bwMode="auto">
          <a:xfrm>
            <a:off x="5943600" y="3048000"/>
            <a:ext cx="2756523" cy="221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600" b="1" dirty="0" err="1">
                <a:latin typeface="+mn-lt"/>
                <a:cs typeface="Arial" charset="0"/>
                <a:sym typeface="Arial" charset="0"/>
              </a:rPr>
              <a:t>Palli</a:t>
            </a:r>
            <a:r>
              <a:rPr lang="en-US" sz="1600" b="1" dirty="0">
                <a:latin typeface="+mn-lt"/>
                <a:cs typeface="Arial" charset="0"/>
                <a:sym typeface="Arial" charset="0"/>
              </a:rPr>
              <a:t> et al, PRC80(09)054610</a:t>
            </a:r>
          </a:p>
        </p:txBody>
      </p:sp>
      <p:sp>
        <p:nvSpPr>
          <p:cNvPr id="12" name="Rectangle 15"/>
          <p:cNvSpPr>
            <a:spLocks/>
          </p:cNvSpPr>
          <p:nvPr/>
        </p:nvSpPr>
        <p:spPr bwMode="auto">
          <a:xfrm>
            <a:off x="7010400" y="6019800"/>
            <a:ext cx="581546" cy="518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b="1" dirty="0" err="1">
                <a:latin typeface="+mn-lt"/>
                <a:cs typeface="Arial" charset="0"/>
                <a:sym typeface="Arial" charset="0"/>
              </a:rPr>
              <a:t>p</a:t>
            </a:r>
            <a:r>
              <a:rPr lang="en-US" b="1" baseline="-6000" dirty="0" err="1">
                <a:latin typeface="+mn-lt"/>
                <a:cs typeface="Arial" charset="0"/>
                <a:sym typeface="Arial" charset="0"/>
              </a:rPr>
              <a:t>s</a:t>
            </a:r>
            <a:endParaRPr lang="en-US" b="1" baseline="-6000" dirty="0">
              <a:latin typeface="+mn-lt"/>
              <a:cs typeface="Arial" charset="0"/>
              <a:sym typeface="Arial" charset="0"/>
            </a:endParaRPr>
          </a:p>
        </p:txBody>
      </p:sp>
      <p:sp>
        <p:nvSpPr>
          <p:cNvPr id="13" name="Rectangle 17"/>
          <p:cNvSpPr>
            <a:spLocks/>
          </p:cNvSpPr>
          <p:nvPr/>
        </p:nvSpPr>
        <p:spPr bwMode="auto">
          <a:xfrm>
            <a:off x="4876800" y="6248400"/>
            <a:ext cx="685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b="1" dirty="0" err="1">
                <a:latin typeface="+mn-lt"/>
                <a:cs typeface="Arial" charset="0"/>
                <a:sym typeface="Arial" charset="0"/>
              </a:rPr>
              <a:t>Θ</a:t>
            </a:r>
            <a:r>
              <a:rPr lang="en-US" b="1" baseline="-6000" dirty="0" err="1">
                <a:latin typeface="+mn-lt"/>
                <a:cs typeface="Arial" charset="0"/>
                <a:sym typeface="Arial" charset="0"/>
              </a:rPr>
              <a:t>pq</a:t>
            </a:r>
            <a:endParaRPr lang="en-US" b="1" baseline="-6000" dirty="0">
              <a:latin typeface="+mn-lt"/>
              <a:cs typeface="Arial" charset="0"/>
              <a:sym typeface="Arial" charset="0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3124200" cy="266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</p:spPr>
      </p:pic>
      <p:sp>
        <p:nvSpPr>
          <p:cNvPr id="16" name="Rectangle 16"/>
          <p:cNvSpPr>
            <a:spLocks/>
          </p:cNvSpPr>
          <p:nvPr/>
        </p:nvSpPr>
        <p:spPr bwMode="auto">
          <a:xfrm>
            <a:off x="3962400" y="1371600"/>
            <a:ext cx="4572000" cy="127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127000" indent="-127000">
              <a:lnSpc>
                <a:spcPct val="90000"/>
              </a:lnSpc>
              <a:spcBef>
                <a:spcPts val="738"/>
              </a:spcBef>
              <a:buSzPct val="125000"/>
              <a:buFont typeface="Arial" pitchFamily="34" charset="0"/>
              <a:buChar char="•"/>
            </a:pPr>
            <a:r>
              <a:rPr lang="en-US" sz="1800" b="1" dirty="0">
                <a:latin typeface="+mn-lt"/>
                <a:cs typeface="Arial" charset="0"/>
                <a:sym typeface="Arial" charset="0"/>
              </a:rPr>
              <a:t>struck neutron can interact with the spectator proton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SzPct val="125000"/>
              <a:buFont typeface="Arial" charset="0"/>
              <a:buChar char="•"/>
            </a:pPr>
            <a:r>
              <a:rPr lang="en-US" sz="1800" b="1" dirty="0">
                <a:latin typeface="+mn-lt"/>
                <a:cs typeface="Arial" charset="0"/>
                <a:sym typeface="Arial" charset="0"/>
              </a:rPr>
              <a:t>proton momentum is enhanced</a:t>
            </a:r>
          </a:p>
          <a:p>
            <a:pPr marL="127000" indent="-127000">
              <a:lnSpc>
                <a:spcPct val="90000"/>
              </a:lnSpc>
              <a:spcBef>
                <a:spcPts val="738"/>
              </a:spcBef>
              <a:buSzPct val="125000"/>
              <a:buFont typeface="Arial" charset="0"/>
              <a:buChar char="•"/>
            </a:pPr>
            <a:r>
              <a:rPr lang="en-US" sz="1800" b="1" dirty="0">
                <a:latin typeface="+mn-lt"/>
                <a:cs typeface="Arial" charset="0"/>
                <a:sym typeface="Arial" charset="0"/>
              </a:rPr>
              <a:t>FSIs are small at low </a:t>
            </a:r>
            <a:r>
              <a:rPr lang="en-US" sz="1800" b="1" dirty="0" err="1">
                <a:latin typeface="+mn-lt"/>
                <a:cs typeface="Arial" charset="0"/>
                <a:sym typeface="Arial" charset="0"/>
              </a:rPr>
              <a:t>p</a:t>
            </a:r>
            <a:r>
              <a:rPr lang="en-US" sz="1800" b="1" baseline="-6000" dirty="0" err="1">
                <a:latin typeface="+mn-lt"/>
                <a:cs typeface="Arial" charset="0"/>
                <a:sym typeface="Arial" charset="0"/>
              </a:rPr>
              <a:t>s</a:t>
            </a:r>
            <a:r>
              <a:rPr lang="en-US" sz="1800" b="1" baseline="-6000" dirty="0">
                <a:latin typeface="+mn-lt"/>
                <a:cs typeface="Arial" charset="0"/>
                <a:sym typeface="Arial" charset="0"/>
              </a:rPr>
              <a:t> </a:t>
            </a:r>
            <a:r>
              <a:rPr lang="en-US" sz="1800" b="1" dirty="0">
                <a:latin typeface="+mn-lt"/>
                <a:cs typeface="Arial" charset="0"/>
                <a:sym typeface="Arial" charset="0"/>
              </a:rPr>
              <a:t>and large </a:t>
            </a:r>
            <a:r>
              <a:rPr lang="en-US" sz="1800" b="1" dirty="0" err="1">
                <a:latin typeface="+mn-lt"/>
                <a:cs typeface="Arial" charset="0"/>
                <a:sym typeface="Arial" charset="0"/>
              </a:rPr>
              <a:t>Θ</a:t>
            </a:r>
            <a:r>
              <a:rPr lang="en-US" sz="1800" b="1" baseline="-6000" dirty="0" err="1">
                <a:latin typeface="+mn-lt"/>
                <a:cs typeface="Arial" charset="0"/>
                <a:sym typeface="Arial" charset="0"/>
              </a:rPr>
              <a:t>pq</a:t>
            </a:r>
            <a:endParaRPr lang="en-US" sz="1800" b="1" baseline="-6000" dirty="0">
              <a:latin typeface="+mn-lt"/>
              <a:cs typeface="Arial" charset="0"/>
              <a:sym typeface="Arial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181600" y="3810000"/>
            <a:ext cx="839787" cy="2100262"/>
          </a:xfrm>
          <a:prstGeom prst="rect">
            <a:avLst/>
          </a:prstGeom>
          <a:solidFill>
            <a:srgbClr val="00FF00">
              <a:alpha val="2117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09600" y="5638800"/>
            <a:ext cx="28194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40680" bIns="0"/>
          <a:lstStyle/>
          <a:p>
            <a:pPr marL="123825" indent="-123825">
              <a:lnSpc>
                <a:spcPct val="90000"/>
              </a:lnSpc>
              <a:spcBef>
                <a:spcPts val="738"/>
              </a:spcBef>
              <a:buClr>
                <a:srgbClr val="400080"/>
              </a:buClr>
              <a:buSzPct val="125000"/>
              <a:buFont typeface="Arial" charset="0"/>
              <a:buChar char="•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  <a:tab pos="9267825" algn="l"/>
              </a:tabLst>
            </a:pPr>
            <a:r>
              <a:rPr lang="en-US" sz="1800" b="1" dirty="0">
                <a:solidFill>
                  <a:srgbClr val="400080"/>
                </a:solidFill>
                <a:latin typeface="+mn-lt"/>
                <a:cs typeface="Arial" pitchFamily="34" charset="0"/>
              </a:rPr>
              <a:t>Several groups have calculated </a:t>
            </a:r>
            <a:r>
              <a:rPr lang="en-US" sz="1800" b="1" dirty="0" smtClean="0">
                <a:solidFill>
                  <a:srgbClr val="400080"/>
                </a:solidFill>
                <a:latin typeface="+mn-lt"/>
                <a:cs typeface="Arial" pitchFamily="34" charset="0"/>
              </a:rPr>
              <a:t>FSIs</a:t>
            </a:r>
          </a:p>
          <a:p>
            <a:pPr marL="123825" indent="-123825">
              <a:lnSpc>
                <a:spcPct val="90000"/>
              </a:lnSpc>
              <a:spcBef>
                <a:spcPts val="738"/>
              </a:spcBef>
              <a:buClr>
                <a:srgbClr val="400080"/>
              </a:buClr>
              <a:buSzPct val="125000"/>
              <a:buFont typeface="Arial" charset="0"/>
              <a:buChar char="•"/>
              <a:tabLst>
                <a:tab pos="123825" algn="l"/>
                <a:tab pos="581025" algn="l"/>
                <a:tab pos="1038225" algn="l"/>
                <a:tab pos="1495425" algn="l"/>
                <a:tab pos="1952625" algn="l"/>
                <a:tab pos="2409825" algn="l"/>
                <a:tab pos="2867025" algn="l"/>
                <a:tab pos="3324225" algn="l"/>
                <a:tab pos="3781425" algn="l"/>
                <a:tab pos="4238625" algn="l"/>
                <a:tab pos="4695825" algn="l"/>
                <a:tab pos="5153025" algn="l"/>
                <a:tab pos="5610225" algn="l"/>
                <a:tab pos="6067425" algn="l"/>
                <a:tab pos="6524625" algn="l"/>
                <a:tab pos="6981825" algn="l"/>
                <a:tab pos="7439025" algn="l"/>
                <a:tab pos="7896225" algn="l"/>
                <a:tab pos="8353425" algn="l"/>
                <a:tab pos="8810625" algn="l"/>
                <a:tab pos="9267825" algn="l"/>
              </a:tabLst>
            </a:pPr>
            <a:r>
              <a:rPr lang="en-US" sz="1800" b="1" dirty="0" smtClean="0">
                <a:solidFill>
                  <a:srgbClr val="400080"/>
                </a:solidFill>
                <a:latin typeface="+mn-lt"/>
                <a:cs typeface="Arial" pitchFamily="34" charset="0"/>
              </a:rPr>
              <a:t>Few percent for low momentum</a:t>
            </a:r>
            <a:endParaRPr lang="en-US" sz="1800" b="1" dirty="0">
              <a:solidFill>
                <a:srgbClr val="40008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553200" y="3767138"/>
            <a:ext cx="501650" cy="2100262"/>
          </a:xfrm>
          <a:prstGeom prst="rect">
            <a:avLst/>
          </a:prstGeom>
          <a:solidFill>
            <a:srgbClr val="00FF00">
              <a:alpha val="2117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515928"/>
            <a:ext cx="4724400" cy="489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152400" y="5562600"/>
            <a:ext cx="19050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52400" y="5867400"/>
            <a:ext cx="25908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4131797" y="6240270"/>
            <a:ext cx="2171700" cy="463550"/>
          </a:xfrm>
          <a:prstGeom prst="roundRect">
            <a:avLst>
              <a:gd name="adj" fmla="val 431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FF"/>
                </a:solidFill>
                <a:latin typeface="Symbol" pitchFamily="18" charset="2"/>
              </a:rPr>
              <a:t></a:t>
            </a:r>
            <a:r>
              <a:rPr lang="ja-JP" altLang="en-GB" dirty="0">
                <a:solidFill>
                  <a:srgbClr val="0000FF"/>
                </a:solidFill>
                <a:latin typeface="Arial" pitchFamily="34" charset="0"/>
              </a:rPr>
              <a:t>’</a:t>
            </a:r>
            <a:r>
              <a:rPr lang="en-GB" altLang="ja-JP" dirty="0">
                <a:solidFill>
                  <a:srgbClr val="0000FF"/>
                </a:solidFill>
                <a:latin typeface="Comic Sans MS" pitchFamily="66" charset="0"/>
              </a:rPr>
              <a:t> = 1+W</a:t>
            </a:r>
            <a:r>
              <a:rPr lang="en-GB" altLang="ja-JP" baseline="30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GB" altLang="ja-JP" dirty="0">
                <a:solidFill>
                  <a:srgbClr val="0000FF"/>
                </a:solidFill>
                <a:latin typeface="Comic Sans MS" pitchFamily="66" charset="0"/>
              </a:rPr>
              <a:t>/Q</a:t>
            </a:r>
            <a:r>
              <a:rPr lang="en-GB" altLang="ja-JP" baseline="30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endParaRPr lang="en-GB" baseline="300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815013" y="3294063"/>
            <a:ext cx="966787" cy="287337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Q</a:t>
            </a:r>
            <a:r>
              <a:rPr lang="en-GB" sz="1400" b="1" baseline="30000">
                <a:solidFill>
                  <a:srgbClr val="4619ED"/>
                </a:solidFill>
                <a:latin typeface="Comic Sans MS" pitchFamily="66" charset="0"/>
              </a:rPr>
              <a:t>2</a:t>
            </a: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 = 0.5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7643813" y="3294063"/>
            <a:ext cx="966787" cy="287337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Q</a:t>
            </a:r>
            <a:r>
              <a:rPr lang="en-GB" sz="1400" b="1" baseline="30000">
                <a:solidFill>
                  <a:srgbClr val="4619ED"/>
                </a:solidFill>
                <a:latin typeface="Comic Sans MS" pitchFamily="66" charset="0"/>
              </a:rPr>
              <a:t>2</a:t>
            </a: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 = 0.9</a:t>
            </a: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5791200" y="5580063"/>
            <a:ext cx="966788" cy="287337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Q</a:t>
            </a:r>
            <a:r>
              <a:rPr lang="en-GB" sz="1400" b="1" baseline="30000">
                <a:solidFill>
                  <a:srgbClr val="4619ED"/>
                </a:solidFill>
                <a:latin typeface="Comic Sans MS" pitchFamily="66" charset="0"/>
              </a:rPr>
              <a:t>2</a:t>
            </a: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 = 1.7</a:t>
            </a: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7720013" y="5562600"/>
            <a:ext cx="966787" cy="287338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Q</a:t>
            </a:r>
            <a:r>
              <a:rPr lang="en-GB" sz="1400" b="1" baseline="30000">
                <a:solidFill>
                  <a:srgbClr val="4619ED"/>
                </a:solidFill>
                <a:latin typeface="Comic Sans MS" pitchFamily="66" charset="0"/>
              </a:rPr>
              <a:t>2</a:t>
            </a:r>
            <a:r>
              <a:rPr lang="en-GB" sz="1400" b="1">
                <a:solidFill>
                  <a:srgbClr val="4619ED"/>
                </a:solidFill>
                <a:latin typeface="Comic Sans MS" pitchFamily="66" charset="0"/>
              </a:rPr>
              <a:t> = 2.4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3886200" y="1752600"/>
            <a:ext cx="304800" cy="3733800"/>
          </a:xfrm>
          <a:prstGeom prst="roundRect">
            <a:avLst>
              <a:gd name="adj" fmla="val 519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 rot="10800000">
            <a:off x="4059238" y="1939925"/>
            <a:ext cx="512762" cy="404813"/>
          </a:xfrm>
          <a:prstGeom prst="roundRect">
            <a:avLst>
              <a:gd name="adj" fmla="val 486"/>
            </a:avLst>
          </a:prstGeom>
          <a:noFill/>
          <a:ln w="9525">
            <a:noFill/>
            <a:round/>
            <a:headEnd/>
            <a:tailEnd/>
          </a:ln>
        </p:spPr>
        <p:txBody>
          <a:bodyPr vert="eaVert" wrap="none" lIns="90000" tIns="46800" rIns="90000" bIns="46800">
            <a:spAutoFit/>
          </a:bodyPr>
          <a:lstStyle/>
          <a:p>
            <a:pPr algn="ctr" rtl="1">
              <a:lnSpc>
                <a:spcPct val="90000"/>
              </a:lnSpc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Comic Sans MS" pitchFamily="66" charset="0"/>
              </a:rPr>
              <a:t>F</a:t>
            </a:r>
            <a:r>
              <a:rPr lang="en-GB" baseline="-25000">
                <a:solidFill>
                  <a:srgbClr val="0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9228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11112"/>
            <a:ext cx="8866188" cy="903288"/>
          </a:xfrm>
        </p:spPr>
        <p:txBody>
          <a:bodyPr lIns="90360" tIns="44280" rIns="90360" bIns="4428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990099"/>
              </a:buClr>
              <a:buSzPct val="300000"/>
              <a:buFont typeface="Comic Sans MS" pitchFamily="6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en-US" sz="3200" b="1" dirty="0" smtClean="0">
                <a:solidFill>
                  <a:schemeClr val="tx2"/>
                </a:solidFill>
              </a:rPr>
              <a:t>“</a:t>
            </a:r>
            <a:r>
              <a:rPr lang="en-GB" sz="3200" b="1" dirty="0" smtClean="0">
                <a:solidFill>
                  <a:schemeClr val="tx2"/>
                </a:solidFill>
              </a:rPr>
              <a:t>Bloom-Gilman</a:t>
            </a:r>
            <a:r>
              <a:rPr lang="en-GB" altLang="en-US" sz="3200" b="1" dirty="0" smtClean="0">
                <a:solidFill>
                  <a:schemeClr val="tx2"/>
                </a:solidFill>
              </a:rPr>
              <a:t>”</a:t>
            </a:r>
            <a:r>
              <a:rPr lang="en-GB" sz="3200" b="1" dirty="0" smtClean="0">
                <a:solidFill>
                  <a:schemeClr val="tx2"/>
                </a:solidFill>
              </a:rPr>
              <a:t> Duality: </a:t>
            </a:r>
            <a:br>
              <a:rPr lang="en-GB" sz="3200" b="1" dirty="0" smtClean="0">
                <a:solidFill>
                  <a:schemeClr val="tx2"/>
                </a:solidFill>
              </a:rPr>
            </a:br>
            <a:r>
              <a:rPr lang="en-GB" sz="3200" b="1" dirty="0" smtClean="0">
                <a:solidFill>
                  <a:schemeClr val="tx2"/>
                </a:solidFill>
              </a:rPr>
              <a:t>Inclusive Electron Scattering</a:t>
            </a:r>
          </a:p>
        </p:txBody>
      </p:sp>
      <p:sp>
        <p:nvSpPr>
          <p:cNvPr id="15373" name="Text Box 3"/>
          <p:cNvSpPr txBox="1">
            <a:spLocks noChangeArrowheads="1"/>
          </p:cNvSpPr>
          <p:nvPr/>
        </p:nvSpPr>
        <p:spPr bwMode="auto">
          <a:xfrm>
            <a:off x="0" y="1295400"/>
            <a:ext cx="3962400" cy="51728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  <a:buSzPct val="300000"/>
              <a:buFont typeface="Comic Sans MS" charset="0"/>
              <a:buChar char=".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  <a:cs typeface="Calibri"/>
              </a:rPr>
              <a:t>Bloom and Gilman at SLAC  compared resonance production data with deep inelastic scattering data using ad hoc variable</a:t>
            </a:r>
          </a:p>
          <a:p>
            <a:pPr>
              <a:spcBef>
                <a:spcPts val="400"/>
              </a:spcBef>
              <a:buSzPct val="300000"/>
              <a:buFont typeface="Comic Sans MS" charset="0"/>
              <a:buChar char=".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  <a:cs typeface="Calibri"/>
              </a:rPr>
              <a:t>Integrated F</a:t>
            </a:r>
            <a:r>
              <a:rPr lang="en-GB" sz="2000" baseline="-25000" dirty="0" smtClean="0">
                <a:solidFill>
                  <a:schemeClr val="tx1"/>
                </a:solidFill>
                <a:latin typeface="+mn-lt"/>
                <a:cs typeface="Calibri"/>
              </a:rPr>
              <a:t>2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cs typeface="Calibri"/>
              </a:rPr>
              <a:t> strength in nucleon resonance region equals strength under scaling curve. </a:t>
            </a:r>
          </a:p>
          <a:p>
            <a:pPr>
              <a:spcBef>
                <a:spcPts val="400"/>
              </a:spcBef>
              <a:buSzPct val="300000"/>
              <a:buFont typeface="Comic Sans MS" charset="0"/>
              <a:buChar char="."/>
              <a:defRPr/>
            </a:pPr>
            <a:endParaRPr lang="en-GB" sz="2000" dirty="0" smtClean="0">
              <a:solidFill>
                <a:schemeClr val="tx1"/>
              </a:solidFill>
              <a:latin typeface="+mn-lt"/>
              <a:cs typeface="Calibri"/>
            </a:endParaRPr>
          </a:p>
          <a:p>
            <a:pPr>
              <a:spcBef>
                <a:spcPts val="400"/>
              </a:spcBef>
              <a:buSzPct val="300000"/>
              <a:buFont typeface="Comic Sans MS" charset="0"/>
              <a:buChar char="."/>
              <a:defRPr/>
            </a:pPr>
            <a:r>
              <a:rPr lang="en-GB" sz="2000" dirty="0" smtClean="0">
                <a:solidFill>
                  <a:schemeClr val="tx1"/>
                </a:solidFill>
                <a:latin typeface="+mn-lt"/>
                <a:cs typeface="Calibri"/>
              </a:rPr>
              <a:t>Finite energy sum rule:</a:t>
            </a:r>
          </a:p>
          <a:p>
            <a:pPr marL="0" indent="0">
              <a:spcBef>
                <a:spcPts val="400"/>
              </a:spcBef>
              <a:buSzPct val="300000"/>
              <a:defRPr/>
            </a:pPr>
            <a:endParaRPr lang="en-GB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spcBef>
                <a:spcPts val="400"/>
              </a:spcBef>
              <a:buClr>
                <a:srgbClr val="990099"/>
              </a:buClr>
              <a:buSzPct val="300000"/>
              <a:defRPr/>
            </a:pPr>
            <a:endParaRPr lang="en-GB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spcBef>
                <a:spcPts val="400"/>
              </a:spcBef>
              <a:buClr>
                <a:srgbClr val="990099"/>
              </a:buClr>
              <a:buSzPct val="300000"/>
              <a:defRPr/>
            </a:pPr>
            <a:endParaRPr lang="en-GB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Clr>
                <a:schemeClr val="tx1"/>
              </a:buClr>
              <a:buSzPct val="300000"/>
              <a:buFont typeface="Comic Sans MS" charset="0"/>
              <a:buChar char="."/>
              <a:defRPr/>
            </a:pPr>
            <a:r>
              <a:rPr lang="en-GB" sz="2000" dirty="0" smtClean="0">
                <a:solidFill>
                  <a:srgbClr val="FF0000"/>
                </a:solidFill>
                <a:latin typeface="+mn-lt"/>
                <a:cs typeface="Calibri"/>
              </a:rPr>
              <a:t>Resonances oscillate around curve </a:t>
            </a:r>
            <a:r>
              <a:rPr lang="en-GB" sz="2000" i="1" dirty="0" smtClean="0">
                <a:solidFill>
                  <a:srgbClr val="FF0000"/>
                </a:solidFill>
                <a:latin typeface="+mn-lt"/>
                <a:cs typeface="Calibri"/>
              </a:rPr>
              <a:t>at all Q</a:t>
            </a:r>
            <a:r>
              <a:rPr lang="en-GB" sz="2000" i="1" baseline="30000" dirty="0" smtClean="0">
                <a:solidFill>
                  <a:srgbClr val="FF0000"/>
                </a:solidFill>
                <a:latin typeface="+mn-lt"/>
                <a:cs typeface="Calibri"/>
              </a:rPr>
              <a:t>2</a:t>
            </a:r>
          </a:p>
          <a:p>
            <a:pPr marL="0" indent="0">
              <a:spcBef>
                <a:spcPts val="400"/>
              </a:spcBef>
              <a:buClr>
                <a:schemeClr val="tx1"/>
              </a:buClr>
              <a:buSzPct val="300000"/>
              <a:defRPr/>
            </a:pPr>
            <a:endParaRPr lang="en-GB" sz="2000" i="1" baseline="30000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9230" name="Picture 1" descr="FES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03" y="4809331"/>
            <a:ext cx="392869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AutoShape 12"/>
          <p:cNvSpPr>
            <a:spLocks noChangeArrowheads="1"/>
          </p:cNvSpPr>
          <p:nvPr/>
        </p:nvSpPr>
        <p:spPr bwMode="auto">
          <a:xfrm rot="10800000">
            <a:off x="4059238" y="4511675"/>
            <a:ext cx="512762" cy="404813"/>
          </a:xfrm>
          <a:prstGeom prst="roundRect">
            <a:avLst>
              <a:gd name="adj" fmla="val 486"/>
            </a:avLst>
          </a:prstGeom>
          <a:noFill/>
          <a:ln w="9525">
            <a:noFill/>
            <a:round/>
            <a:headEnd/>
            <a:tailEnd/>
          </a:ln>
        </p:spPr>
        <p:txBody>
          <a:bodyPr vert="eaVert" wrap="none" lIns="90000" tIns="46800" rIns="90000" bIns="46800">
            <a:spAutoFit/>
          </a:bodyPr>
          <a:lstStyle/>
          <a:p>
            <a:pPr algn="ctr" rtl="1">
              <a:lnSpc>
                <a:spcPct val="90000"/>
              </a:lnSpc>
              <a:buClr>
                <a:srgbClr val="0099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Comic Sans MS" pitchFamily="66" charset="0"/>
              </a:rPr>
              <a:t>F</a:t>
            </a:r>
            <a:r>
              <a:rPr lang="en-GB" baseline="-25000">
                <a:solidFill>
                  <a:srgbClr val="000000"/>
                </a:solidFill>
                <a:latin typeface="Comic Sans MS" pitchFamily="66" charset="0"/>
              </a:rPr>
              <a:t>2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990600"/>
            <a:ext cx="4191000" cy="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803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047488" cy="868680"/>
          </a:xfrm>
        </p:spPr>
        <p:txBody>
          <a:bodyPr/>
          <a:lstStyle/>
          <a:p>
            <a:r>
              <a:rPr lang="en-US" b="1" dirty="0" smtClean="0"/>
              <a:t>Off – shell  Effects</a:t>
            </a:r>
            <a:endParaRPr lang="en-US" b="1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0"/>
            <a:ext cx="3048000" cy="2974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/>
          </p:cNvSpPr>
          <p:nvPr/>
        </p:nvSpPr>
        <p:spPr bwMode="auto">
          <a:xfrm>
            <a:off x="228600" y="1981200"/>
            <a:ext cx="3165930" cy="2492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800" b="1" dirty="0" err="1">
                <a:solidFill>
                  <a:srgbClr val="7030A0"/>
                </a:solidFill>
                <a:latin typeface="+mn-lt"/>
                <a:cs typeface="Arial" charset="0"/>
                <a:sym typeface="Arial" charset="0"/>
              </a:rPr>
              <a:t>Liuti</a:t>
            </a:r>
            <a:r>
              <a:rPr lang="en-US" sz="1800" b="1" dirty="0">
                <a:solidFill>
                  <a:srgbClr val="7030A0"/>
                </a:solidFill>
                <a:latin typeface="+mn-lt"/>
                <a:cs typeface="Arial" charset="0"/>
                <a:sym typeface="Arial" charset="0"/>
              </a:rPr>
              <a:t> &amp; Gross PLB356(95)157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1143000"/>
            <a:ext cx="3962399" cy="5377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" name="Group 12"/>
          <p:cNvGrpSpPr/>
          <p:nvPr/>
        </p:nvGrpSpPr>
        <p:grpSpPr>
          <a:xfrm>
            <a:off x="4114800" y="1828800"/>
            <a:ext cx="4543425" cy="4017963"/>
            <a:chOff x="5080000" y="895350"/>
            <a:chExt cx="4543425" cy="4017963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672138" y="895350"/>
              <a:ext cx="3526968" cy="2492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40680" bIns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3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 err="1">
                  <a:solidFill>
                    <a:srgbClr val="400080"/>
                  </a:solidFill>
                  <a:latin typeface="+mn-lt"/>
                  <a:cs typeface="Arial" charset="0"/>
                </a:rPr>
                <a:t>Melnitchouk</a:t>
              </a:r>
              <a:r>
                <a:rPr lang="en-US" sz="1800" b="1" dirty="0">
                  <a:solidFill>
                    <a:srgbClr val="400080"/>
                  </a:solidFill>
                  <a:latin typeface="+mn-lt"/>
                  <a:cs typeface="Arial" charset="0"/>
                </a:rPr>
                <a:t> </a:t>
              </a:r>
              <a:r>
                <a:rPr lang="en-US" sz="1800" b="1" i="1" dirty="0">
                  <a:solidFill>
                    <a:srgbClr val="400080"/>
                  </a:solidFill>
                  <a:latin typeface="+mn-lt"/>
                  <a:cs typeface="Arial" charset="0"/>
                </a:rPr>
                <a:t>et al</a:t>
              </a:r>
              <a:r>
                <a:rPr lang="en-US" sz="1800" b="1" dirty="0">
                  <a:solidFill>
                    <a:srgbClr val="400080"/>
                  </a:solidFill>
                  <a:latin typeface="+mn-lt"/>
                  <a:cs typeface="Arial" charset="0"/>
                </a:rPr>
                <a:t>, PLB335(94)11</a:t>
              </a: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80000" y="1203325"/>
              <a:ext cx="4543425" cy="37099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8648700" y="2787650"/>
              <a:ext cx="762000" cy="830263"/>
            </a:xfrm>
            <a:prstGeom prst="line">
              <a:avLst/>
            </a:prstGeom>
            <a:noFill/>
            <a:ln w="38160">
              <a:solidFill>
                <a:srgbClr val="400080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7786688" y="3527425"/>
              <a:ext cx="854075" cy="4905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40680" bIns="0"/>
            <a:lstStyle/>
            <a:p>
              <a:pPr>
                <a:lnSpc>
                  <a:spcPct val="90000"/>
                </a:lnSpc>
                <a:spcBef>
                  <a:spcPts val="73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dirty="0">
                  <a:solidFill>
                    <a:srgbClr val="400080"/>
                  </a:solidFill>
                  <a:latin typeface="+mn-lt"/>
                  <a:cs typeface="Arial" charset="0"/>
                </a:rPr>
                <a:t>0.93</a:t>
              </a: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6022975" y="3009900"/>
              <a:ext cx="1063625" cy="4889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40680" bIns="0"/>
            <a:lstStyle/>
            <a:p>
              <a:pPr>
                <a:lnSpc>
                  <a:spcPct val="90000"/>
                </a:lnSpc>
                <a:spcBef>
                  <a:spcPts val="73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400" dirty="0">
                  <a:solidFill>
                    <a:srgbClr val="400080"/>
                  </a:solidFill>
                  <a:latin typeface="+mn-lt"/>
                  <a:cs typeface="Arial" charset="0"/>
                </a:rPr>
                <a:t>0.985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496050" y="1917700"/>
              <a:ext cx="641350" cy="2393950"/>
            </a:xfrm>
            <a:prstGeom prst="rect">
              <a:avLst/>
            </a:prstGeom>
            <a:solidFill>
              <a:srgbClr val="00FF00">
                <a:alpha val="21176"/>
              </a:srgbClr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5486400" y="2895600"/>
            <a:ext cx="228600" cy="982663"/>
          </a:xfrm>
          <a:prstGeom prst="line">
            <a:avLst/>
          </a:prstGeom>
          <a:noFill/>
          <a:ln w="38160">
            <a:solidFill>
              <a:srgbClr val="40008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286000" y="5562600"/>
            <a:ext cx="3192463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40680" bIns="0"/>
          <a:lstStyle/>
          <a:p>
            <a:pPr algn="ctr">
              <a:lnSpc>
                <a:spcPct val="90000"/>
              </a:lnSpc>
              <a:spcBef>
                <a:spcPts val="73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>
                <a:solidFill>
                  <a:srgbClr val="400080"/>
                </a:solidFill>
                <a:latin typeface="+mn-lt"/>
                <a:cs typeface="Arial" charset="0"/>
              </a:rPr>
              <a:t>BoNuS</a:t>
            </a:r>
            <a:r>
              <a:rPr lang="en-US" b="1" dirty="0">
                <a:solidFill>
                  <a:srgbClr val="400080"/>
                </a:solidFill>
                <a:latin typeface="+mn-lt"/>
                <a:cs typeface="Arial" charset="0"/>
              </a:rPr>
              <a:t> </a:t>
            </a:r>
            <a:r>
              <a:rPr lang="en-US" b="1" dirty="0" err="1">
                <a:solidFill>
                  <a:srgbClr val="400080"/>
                </a:solidFill>
                <a:latin typeface="+mn-lt"/>
                <a:cs typeface="Arial" charset="0"/>
              </a:rPr>
              <a:t>p</a:t>
            </a:r>
            <a:r>
              <a:rPr lang="en-US" b="1" baseline="-6000" dirty="0" err="1">
                <a:solidFill>
                  <a:srgbClr val="400080"/>
                </a:solidFill>
                <a:latin typeface="+mn-lt"/>
                <a:cs typeface="Arial" charset="0"/>
              </a:rPr>
              <a:t>s</a:t>
            </a:r>
            <a:r>
              <a:rPr lang="en-US" b="1" dirty="0">
                <a:solidFill>
                  <a:srgbClr val="400080"/>
                </a:solidFill>
                <a:latin typeface="+mn-lt"/>
                <a:cs typeface="Arial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73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400080"/>
                </a:solidFill>
                <a:latin typeface="+mn-lt"/>
                <a:cs typeface="Arial" charset="0"/>
              </a:rPr>
              <a:t>detection range</a:t>
            </a: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>
            <a:off x="4724400" y="5029200"/>
            <a:ext cx="990600" cy="761999"/>
          </a:xfrm>
          <a:prstGeom prst="line">
            <a:avLst/>
          </a:prstGeom>
          <a:noFill/>
          <a:ln w="38160">
            <a:solidFill>
              <a:srgbClr val="40008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066800" y="2590800"/>
            <a:ext cx="228600" cy="2393950"/>
          </a:xfrm>
          <a:prstGeom prst="rect">
            <a:avLst/>
          </a:prstGeom>
          <a:solidFill>
            <a:srgbClr val="00FF00">
              <a:alpha val="21176"/>
            </a:srgb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16"/>
          <p:cNvSpPr>
            <a:spLocks/>
          </p:cNvSpPr>
          <p:nvPr/>
        </p:nvSpPr>
        <p:spPr bwMode="auto">
          <a:xfrm>
            <a:off x="1371600" y="2438400"/>
            <a:ext cx="990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dirty="0">
                <a:solidFill>
                  <a:srgbClr val="7030A0"/>
                </a:solidFill>
                <a:latin typeface="+mn-lt"/>
                <a:cs typeface="Arial" charset="0"/>
                <a:sym typeface="Arial" charset="0"/>
              </a:rPr>
              <a:t>0.965</a:t>
            </a: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1219200" y="4800600"/>
            <a:ext cx="1524000" cy="990600"/>
          </a:xfrm>
          <a:prstGeom prst="line">
            <a:avLst/>
          </a:prstGeom>
          <a:noFill/>
          <a:ln w="38160">
            <a:solidFill>
              <a:srgbClr val="40008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021080"/>
          </a:xfrm>
        </p:spPr>
        <p:txBody>
          <a:bodyPr/>
          <a:lstStyle/>
          <a:p>
            <a:r>
              <a:rPr lang="en-US" b="1" dirty="0" smtClean="0"/>
              <a:t>Target Fragmentation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1462088"/>
            <a:ext cx="5514975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 descr="slowp_fd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71600"/>
            <a:ext cx="3074650" cy="19812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34050" y="3810001"/>
            <a:ext cx="3257550" cy="1066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08360" tIns="63360" rIns="108360" bIns="6336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Enhancement in proton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yield over </a:t>
            </a:r>
            <a:r>
              <a:rPr lang="en-US" sz="1800" b="1" dirty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PWIA </a:t>
            </a:r>
            <a:r>
              <a:rPr lang="en-US" sz="1800" b="1" dirty="0" smtClean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negligible</a:t>
            </a:r>
            <a:endParaRPr lang="en-US" sz="1800" b="1" dirty="0">
              <a:solidFill>
                <a:srgbClr val="7030A0"/>
              </a:solidFill>
              <a:latin typeface="+mn-lt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for backward </a:t>
            </a:r>
            <a:r>
              <a:rPr lang="en-US" sz="1800" b="1" dirty="0" smtClean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protons</a:t>
            </a:r>
            <a:endParaRPr lang="en-US" sz="2000" b="1" dirty="0">
              <a:solidFill>
                <a:srgbClr val="7E0021"/>
              </a:solidFill>
              <a:latin typeface="+mn-lt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 dirty="0">
              <a:solidFill>
                <a:srgbClr val="7E0021"/>
              </a:solidFill>
              <a:latin typeface="Comic Sans MS" charset="0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 dirty="0">
              <a:solidFill>
                <a:srgbClr val="7E0021"/>
              </a:solidFill>
              <a:latin typeface="Comic Sans MS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1"/>
          <p:cNvSpPr txBox="1">
            <a:spLocks noChangeArrowheads="1"/>
          </p:cNvSpPr>
          <p:nvPr/>
        </p:nvSpPr>
        <p:spPr bwMode="auto">
          <a:xfrm>
            <a:off x="0" y="0"/>
            <a:ext cx="8458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536446" algn="l"/>
              </a:tabLst>
            </a:pPr>
            <a:r>
              <a:rPr lang="en-GB" sz="3600" b="1" dirty="0">
                <a:solidFill>
                  <a:schemeClr val="accent5"/>
                </a:solidFill>
                <a:latin typeface="+mj-lt"/>
                <a:ea typeface="DejaVu Sans" charset="0"/>
                <a:cs typeface="DejaVu Sans" charset="0"/>
              </a:rPr>
              <a:t>Kinematic reconstruction with tagged protons</a:t>
            </a:r>
          </a:p>
        </p:txBody>
      </p:sp>
      <p:sp>
        <p:nvSpPr>
          <p:cNvPr id="23571" name="AutoShape 7"/>
          <p:cNvSpPr>
            <a:spLocks/>
          </p:cNvSpPr>
          <p:nvPr/>
        </p:nvSpPr>
        <p:spPr bwMode="auto">
          <a:xfrm>
            <a:off x="5301382" y="6019800"/>
            <a:ext cx="0" cy="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6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3943447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18"/>
          <p:cNvGrpSpPr/>
          <p:nvPr/>
        </p:nvGrpSpPr>
        <p:grpSpPr>
          <a:xfrm>
            <a:off x="3733800" y="1371600"/>
            <a:ext cx="5410200" cy="5105400"/>
            <a:chOff x="3733800" y="685800"/>
            <a:chExt cx="5410200" cy="5105400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3800" y="1295400"/>
              <a:ext cx="5410200" cy="4112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568" name="Line 9"/>
            <p:cNvSpPr>
              <a:spLocks noChangeShapeType="1"/>
            </p:cNvSpPr>
            <p:nvPr/>
          </p:nvSpPr>
          <p:spPr bwMode="auto">
            <a:xfrm flipH="1">
              <a:off x="5029200" y="1219200"/>
              <a:ext cx="762000" cy="1219200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Line 11"/>
            <p:cNvSpPr>
              <a:spLocks noChangeShapeType="1"/>
            </p:cNvSpPr>
            <p:nvPr/>
          </p:nvSpPr>
          <p:spPr bwMode="auto">
            <a:xfrm flipH="1" flipV="1">
              <a:off x="4876799" y="3810000"/>
              <a:ext cx="533399" cy="1447800"/>
            </a:xfrm>
            <a:prstGeom prst="line">
              <a:avLst/>
            </a:prstGeom>
            <a:noFill/>
            <a:ln w="36720">
              <a:solidFill>
                <a:schemeClr val="accent6">
                  <a:lumMod val="75000"/>
                </a:schemeClr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Text Box 12"/>
            <p:cNvSpPr txBox="1">
              <a:spLocks noChangeArrowheads="1"/>
            </p:cNvSpPr>
            <p:nvPr/>
          </p:nvSpPr>
          <p:spPr bwMode="auto">
            <a:xfrm>
              <a:off x="4876800" y="5257800"/>
              <a:ext cx="2819400" cy="533400"/>
            </a:xfrm>
            <a:prstGeom prst="rect">
              <a:avLst/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W</a:t>
              </a:r>
              <a:r>
                <a:rPr lang="en-GB" sz="2000" b="1" baseline="330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= M</a:t>
              </a:r>
              <a:r>
                <a:rPr lang="en-GB" sz="2000" b="1" baseline="330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+2M</a:t>
              </a:r>
              <a:r>
                <a:rPr lang="en-GB" sz="2000" b="1" dirty="0">
                  <a:solidFill>
                    <a:srgbClr val="000000"/>
                  </a:solidFill>
                  <a:latin typeface="Symbol" pitchFamily="18" charset="2"/>
                  <a:ea typeface="DejaVu Sans" charset="0"/>
                  <a:cs typeface="DejaVu Sans" charset="0"/>
                </a:rPr>
                <a:t>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- Q</a:t>
              </a:r>
              <a:r>
                <a:rPr lang="en-GB" sz="2000" b="1" baseline="330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4495800" y="685800"/>
              <a:ext cx="4419600" cy="457200"/>
            </a:xfrm>
            <a:prstGeom prst="rect">
              <a:avLst/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2000" b="1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W*</a:t>
              </a:r>
              <a:r>
                <a:rPr lang="en-GB" sz="2000" b="1" baseline="33000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  <a:r>
                <a:rPr lang="en-GB" sz="2000" b="1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= (</a:t>
              </a:r>
              <a:r>
                <a:rPr lang="en-GB" sz="2000" b="1" dirty="0" err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p</a:t>
              </a:r>
              <a:r>
                <a:rPr lang="en-GB" sz="2000" b="1" baseline="-33000" dirty="0" err="1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n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+ q)</a:t>
              </a:r>
              <a:r>
                <a:rPr lang="en-GB" sz="2000" b="1" baseline="330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</a:t>
              </a:r>
              <a:r>
                <a:rPr lang="en-GB" sz="2000" b="1" dirty="0" smtClean="0">
                  <a:solidFill>
                    <a:srgbClr val="000000"/>
                  </a:solidFill>
                  <a:latin typeface="DejaVu Sans" charset="0"/>
                  <a:ea typeface="DejaVu Sans" charset="0"/>
                  <a:cs typeface="DejaVu Sans" charset="0"/>
                </a:rPr>
                <a:t>≈</a:t>
              </a:r>
              <a:r>
                <a:rPr lang="en-GB" sz="2000" b="1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M*</a:t>
              </a:r>
              <a:r>
                <a:rPr lang="en-GB" sz="2000" b="1" baseline="330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 +2M</a:t>
              </a:r>
              <a:r>
                <a:rPr lang="en-GB" sz="2000" b="1" dirty="0">
                  <a:solidFill>
                    <a:srgbClr val="000000"/>
                  </a:solidFill>
                  <a:latin typeface="Symbol" pitchFamily="18" charset="2"/>
                  <a:ea typeface="DejaVu Sans" charset="0"/>
                  <a:cs typeface="DejaVu Sans" charset="0"/>
                </a:rPr>
                <a:t>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(2- </a:t>
              </a:r>
              <a:r>
                <a:rPr lang="en-GB" sz="2000" b="1" dirty="0">
                  <a:solidFill>
                    <a:srgbClr val="000000"/>
                  </a:solidFill>
                  <a:latin typeface="Symbol" pitchFamily="18" charset="2"/>
                  <a:ea typeface="DejaVu Sans" charset="0"/>
                  <a:cs typeface="DejaVu Sans" charset="0"/>
                </a:rPr>
                <a:t></a:t>
              </a:r>
              <a:r>
                <a:rPr lang="en-GB" sz="2000" b="1" baseline="-33000" dirty="0">
                  <a:solidFill>
                    <a:srgbClr val="000000"/>
                  </a:solidFill>
                  <a:latin typeface="Century Schoolbook L" pitchFamily="16" charset="0"/>
                  <a:ea typeface="DejaVu Sans" charset="0"/>
                  <a:cs typeface="DejaVu Sans" charset="0"/>
                </a:rPr>
                <a:t>s </a:t>
              </a:r>
              <a:r>
                <a:rPr lang="en-GB" sz="20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) - Q</a:t>
              </a:r>
              <a:r>
                <a:rPr lang="en-GB" sz="2000" b="1" baseline="330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2</a:t>
              </a:r>
            </a:p>
          </p:txBody>
        </p:sp>
      </p:grpSp>
      <p:grpSp>
        <p:nvGrpSpPr>
          <p:cNvPr id="3" name="Group 22"/>
          <p:cNvGrpSpPr/>
          <p:nvPr/>
        </p:nvGrpSpPr>
        <p:grpSpPr>
          <a:xfrm>
            <a:off x="0" y="3784600"/>
            <a:ext cx="4191000" cy="3073400"/>
            <a:chOff x="457200" y="3479800"/>
            <a:chExt cx="4191000" cy="3073400"/>
          </a:xfrm>
        </p:grpSpPr>
        <p:pic>
          <p:nvPicPr>
            <p:cNvPr id="24" name="Picture 6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3479800"/>
              <a:ext cx="3568700" cy="3073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" name="Rectangle 9"/>
            <p:cNvSpPr>
              <a:spLocks/>
            </p:cNvSpPr>
            <p:nvPr/>
          </p:nvSpPr>
          <p:spPr bwMode="auto">
            <a:xfrm>
              <a:off x="1279525" y="4311650"/>
              <a:ext cx="396875" cy="2058988"/>
            </a:xfrm>
            <a:prstGeom prst="rect">
              <a:avLst/>
            </a:prstGeom>
            <a:solidFill>
              <a:srgbClr val="FFFF99">
                <a:alpha val="46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Rectangle 10"/>
            <p:cNvSpPr>
              <a:spLocks/>
            </p:cNvSpPr>
            <p:nvPr/>
          </p:nvSpPr>
          <p:spPr bwMode="auto">
            <a:xfrm>
              <a:off x="1211263" y="5459413"/>
              <a:ext cx="736600" cy="342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95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VIPs</a:t>
              </a:r>
            </a:p>
          </p:txBody>
        </p:sp>
        <p:sp>
          <p:nvSpPr>
            <p:cNvPr id="27" name="Rectangle 11"/>
            <p:cNvSpPr>
              <a:spLocks/>
            </p:cNvSpPr>
            <p:nvPr/>
          </p:nvSpPr>
          <p:spPr bwMode="auto">
            <a:xfrm>
              <a:off x="1714500" y="3721100"/>
              <a:ext cx="1600758" cy="2492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38"/>
                </a:spcBef>
              </a:pPr>
              <a:r>
                <a:rPr lang="en-US" sz="1800" b="1" dirty="0" err="1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p</a:t>
              </a:r>
              <a:r>
                <a:rPr lang="en-US" sz="1800" b="1" baseline="-6000" dirty="0" err="1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s</a:t>
              </a:r>
              <a:r>
                <a:rPr lang="en-US" sz="1800" b="1" dirty="0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 distribution</a:t>
              </a: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1157288" y="3840163"/>
              <a:ext cx="519112" cy="809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2057400" y="4699000"/>
              <a:ext cx="2590800" cy="2492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38"/>
                </a:spcBef>
              </a:pPr>
              <a:r>
                <a:rPr lang="en-US" sz="1800" b="1" dirty="0" smtClean="0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70 </a:t>
              </a:r>
              <a:r>
                <a:rPr lang="en-US" sz="1800" b="1" dirty="0" err="1" smtClean="0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MeV</a:t>
              </a:r>
              <a:r>
                <a:rPr lang="en-US" sz="1800" b="1" dirty="0" smtClean="0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/c  100 </a:t>
              </a:r>
              <a:r>
                <a:rPr lang="en-US" sz="1800" b="1" dirty="0" err="1" smtClean="0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MeV</a:t>
              </a:r>
              <a:r>
                <a:rPr lang="en-US" sz="1800" b="1" dirty="0" smtClean="0">
                  <a:solidFill>
                    <a:srgbClr val="7030A0"/>
                  </a:solidFill>
                  <a:latin typeface="+mn-lt"/>
                  <a:cs typeface="Arial" charset="0"/>
                  <a:sym typeface="Arial" charset="0"/>
                </a:rPr>
                <a:t>/c</a:t>
              </a:r>
              <a:endParaRPr lang="en-US" sz="1800" b="1" dirty="0">
                <a:solidFill>
                  <a:srgbClr val="7030A0"/>
                </a:solidFill>
                <a:latin typeface="+mn-lt"/>
                <a:cs typeface="Arial" charset="0"/>
                <a:sym typeface="Arial" charset="0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10800000" flipH="1">
              <a:off x="1300163" y="4987925"/>
              <a:ext cx="1239837" cy="13509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10800000" flipH="1">
              <a:off x="1625600" y="4927600"/>
              <a:ext cx="1803400" cy="14620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2"/>
          <p:cNvSpPr txBox="1">
            <a:spLocks noChangeArrowheads="1"/>
          </p:cNvSpPr>
          <p:nvPr/>
        </p:nvSpPr>
        <p:spPr bwMode="auto">
          <a:xfrm>
            <a:off x="0" y="152400"/>
            <a:ext cx="4953000" cy="488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536446" algn="l"/>
              </a:tabLst>
            </a:pPr>
            <a:r>
              <a:rPr lang="en-GB" sz="3600" b="1" dirty="0">
                <a:solidFill>
                  <a:schemeClr val="tx2"/>
                </a:solidFill>
                <a:latin typeface="+mj-lt"/>
                <a:ea typeface="DejaVu Sans" charset="0"/>
                <a:cs typeface="DejaVu Sans" charset="0"/>
              </a:rPr>
              <a:t>Ratio Method  </a:t>
            </a:r>
          </a:p>
        </p:txBody>
      </p:sp>
      <p:sp>
        <p:nvSpPr>
          <p:cNvPr id="24588" name="Text Box 8"/>
          <p:cNvSpPr txBox="1">
            <a:spLocks noChangeArrowheads="1"/>
          </p:cNvSpPr>
          <p:nvPr/>
        </p:nvSpPr>
        <p:spPr bwMode="auto">
          <a:xfrm>
            <a:off x="5618880" y="2667000"/>
            <a:ext cx="352512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0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0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0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44452" y="152400"/>
            <a:ext cx="419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N. Baillie </a:t>
            </a:r>
            <a:r>
              <a:rPr lang="en-US" sz="1600" b="1" i="1" dirty="0" smtClean="0">
                <a:latin typeface="+mn-lt"/>
              </a:rPr>
              <a:t>et al.</a:t>
            </a:r>
            <a:r>
              <a:rPr lang="en-US" sz="1600" b="1" dirty="0" smtClean="0">
                <a:latin typeface="+mn-lt"/>
              </a:rPr>
              <a:t>, PRL108, 199902 (2012)</a:t>
            </a:r>
          </a:p>
          <a:p>
            <a:r>
              <a:rPr lang="en-US" sz="1600" b="1" dirty="0" smtClean="0">
                <a:latin typeface="+mn-lt"/>
              </a:rPr>
              <a:t>S. </a:t>
            </a:r>
            <a:r>
              <a:rPr lang="en-US" sz="1600" b="1" dirty="0" err="1" smtClean="0">
                <a:latin typeface="+mn-lt"/>
              </a:rPr>
              <a:t>Tkachenko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al.</a:t>
            </a:r>
            <a:r>
              <a:rPr lang="en-US" sz="1600" b="1" dirty="0" smtClean="0">
                <a:latin typeface="+mn-lt"/>
              </a:rPr>
              <a:t>, PRC 89, 045206 (2014)</a:t>
            </a:r>
            <a:endParaRPr lang="en-US" sz="1600" b="1" dirty="0">
              <a:latin typeface="+mn-lt"/>
            </a:endParaRPr>
          </a:p>
        </p:txBody>
      </p:sp>
      <p:pic>
        <p:nvPicPr>
          <p:cNvPr id="19" name="Picture 18" descr="R_exp_formul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95185"/>
            <a:ext cx="6858000" cy="204145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81200" y="2133600"/>
            <a:ext cx="28194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95800" y="1905000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n-lt"/>
              </a:rPr>
              <a:t>Experimental ratio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14400" y="3200400"/>
            <a:ext cx="19812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66800" y="914400"/>
            <a:ext cx="4497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7030A0"/>
                </a:solidFill>
                <a:latin typeface="+mn-lt"/>
                <a:ea typeface="DejaVu Sans" charset="0"/>
                <a:cs typeface="DejaVu Sans" charset="0"/>
              </a:rPr>
              <a:t>VIP (Very Important Protons)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P</a:t>
            </a:r>
            <a:r>
              <a:rPr lang="en-US" b="1" baseline="-33000" dirty="0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s</a:t>
            </a:r>
            <a:r>
              <a:rPr lang="en-US" b="1" dirty="0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 &lt; 100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MeV</a:t>
            </a:r>
            <a:r>
              <a:rPr lang="en-US" b="1" dirty="0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/c, </a:t>
            </a:r>
            <a:r>
              <a:rPr lang="en-US" b="1" baseline="-33000" dirty="0" err="1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pq</a:t>
            </a:r>
            <a:r>
              <a:rPr lang="en-US" b="1" dirty="0" smtClean="0">
                <a:solidFill>
                  <a:srgbClr val="000000"/>
                </a:solidFill>
                <a:latin typeface="+mn-lt"/>
                <a:ea typeface="DejaVu Sans" charset="0"/>
                <a:cs typeface="DejaVu Sans" charset="0"/>
              </a:rPr>
              <a:t> ≥ 100 deg</a:t>
            </a:r>
            <a:endParaRPr lang="en-US" b="1" dirty="0">
              <a:solidFill>
                <a:srgbClr val="000000"/>
              </a:solidFill>
              <a:latin typeface="+mn-lt"/>
              <a:ea typeface="DejaVu Sans" charset="0"/>
              <a:cs typeface="DejaVu Sans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86000" y="4876800"/>
          <a:ext cx="2908933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Equation" r:id="rId5" imgW="914400" imgH="253800" progId="Equation.3">
                  <p:embed/>
                </p:oleObj>
              </mc:Choice>
              <mc:Fallback>
                <p:oleObj name="Equation" r:id="rId5" imgW="91440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876800"/>
                        <a:ext cx="2908933" cy="808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76200"/>
            <a:ext cx="2514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533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n-lt"/>
              </a:rPr>
              <a:t>S. </a:t>
            </a:r>
            <a:r>
              <a:rPr lang="en-US" sz="1600" b="1" dirty="0" err="1" smtClean="0">
                <a:latin typeface="+mn-lt"/>
              </a:rPr>
              <a:t>Tkachenko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al.</a:t>
            </a:r>
            <a:r>
              <a:rPr lang="en-US" sz="1600" b="1" dirty="0" smtClean="0">
                <a:latin typeface="+mn-lt"/>
              </a:rPr>
              <a:t>, PRC 89, 045206 (2014)</a:t>
            </a:r>
            <a:endParaRPr lang="en-US" sz="1600" b="1" dirty="0">
              <a:latin typeface="+mn-lt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622" y="762000"/>
            <a:ext cx="754391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29400" y="3657600"/>
            <a:ext cx="2130711" cy="461665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Systematic </a:t>
            </a:r>
            <a:r>
              <a:rPr lang="en-US" dirty="0" err="1" smtClean="0">
                <a:latin typeface="+mn-lt"/>
              </a:rPr>
              <a:t>unc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381000"/>
            <a:ext cx="2917786" cy="523220"/>
          </a:xfrm>
          <a:prstGeom prst="rect">
            <a:avLst/>
          </a:prstGeom>
          <a:solidFill>
            <a:srgbClr val="ECE5D4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E=4.2 and 5.3 </a:t>
            </a:r>
            <a:r>
              <a:rPr lang="en-US" sz="2800" dirty="0" err="1" smtClean="0">
                <a:latin typeface="+mn-lt"/>
              </a:rPr>
              <a:t>GeV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1524000"/>
            <a:ext cx="7620000" cy="5334000"/>
            <a:chOff x="41" y="541"/>
            <a:chExt cx="3989" cy="2312"/>
          </a:xfrm>
        </p:grpSpPr>
        <p:pic>
          <p:nvPicPr>
            <p:cNvPr id="2050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" y="541"/>
              <a:ext cx="3989" cy="2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0507" name="Text Box 4"/>
            <p:cNvSpPr txBox="1">
              <a:spLocks noChangeArrowheads="1"/>
            </p:cNvSpPr>
            <p:nvPr/>
          </p:nvSpPr>
          <p:spPr bwMode="auto">
            <a:xfrm>
              <a:off x="241" y="2165"/>
              <a:ext cx="710" cy="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ts val="794"/>
                </a:spcBef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11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Helium/DME at 80/20 ratio</a:t>
              </a:r>
            </a:p>
          </p:txBody>
        </p:sp>
        <p:sp>
          <p:nvSpPr>
            <p:cNvPr id="20508" name="Line 5"/>
            <p:cNvSpPr>
              <a:spLocks noChangeShapeType="1"/>
            </p:cNvSpPr>
            <p:nvPr/>
          </p:nvSpPr>
          <p:spPr bwMode="auto">
            <a:xfrm>
              <a:off x="3280" y="1223"/>
              <a:ext cx="64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Text Box 6"/>
            <p:cNvSpPr txBox="1">
              <a:spLocks noChangeArrowheads="1"/>
            </p:cNvSpPr>
            <p:nvPr/>
          </p:nvSpPr>
          <p:spPr bwMode="auto">
            <a:xfrm>
              <a:off x="3363" y="1223"/>
              <a:ext cx="474" cy="2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18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beam</a:t>
              </a:r>
            </a:p>
          </p:txBody>
        </p:sp>
      </p:grp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533400" y="0"/>
            <a:ext cx="8077200" cy="11979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 anchor="ctr"/>
          <a:lstStyle/>
          <a:p>
            <a:pPr algn="ctr"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3600" b="1" dirty="0">
                <a:solidFill>
                  <a:schemeClr val="tx2"/>
                </a:solidFill>
                <a:latin typeface="+mn-lt"/>
                <a:ea typeface="DejaVu Sans" charset="0"/>
                <a:cs typeface="DejaVu Sans" charset="0"/>
              </a:rPr>
              <a:t>Experimental </a:t>
            </a:r>
            <a:r>
              <a:rPr lang="en-GB" sz="3600" b="1" dirty="0" smtClean="0">
                <a:solidFill>
                  <a:schemeClr val="tx2"/>
                </a:solidFill>
                <a:latin typeface="+mn-lt"/>
                <a:ea typeface="DejaVu Sans" charset="0"/>
                <a:cs typeface="DejaVu Sans" charset="0"/>
              </a:rPr>
              <a:t>Setup:  </a:t>
            </a:r>
            <a:r>
              <a:rPr lang="en-GB" sz="3600" b="1" dirty="0" err="1">
                <a:solidFill>
                  <a:schemeClr val="tx2"/>
                </a:solidFill>
                <a:latin typeface="+mn-lt"/>
                <a:ea typeface="DejaVu Sans" charset="0"/>
                <a:cs typeface="DejaVu Sans" charset="0"/>
              </a:rPr>
              <a:t>BoNuS</a:t>
            </a:r>
            <a:r>
              <a:rPr lang="en-GB" sz="3600" b="1" dirty="0">
                <a:solidFill>
                  <a:schemeClr val="tx2"/>
                </a:solidFill>
                <a:latin typeface="+mn-lt"/>
                <a:ea typeface="DejaVu Sans" charset="0"/>
                <a:cs typeface="DejaVu Sans" charset="0"/>
              </a:rPr>
              <a:t> RTPC</a:t>
            </a:r>
          </a:p>
        </p:txBody>
      </p:sp>
      <p:sp>
        <p:nvSpPr>
          <p:cNvPr id="20497" name="Rectangle 27"/>
          <p:cNvSpPr>
            <a:spLocks noChangeArrowheads="1"/>
          </p:cNvSpPr>
          <p:nvPr/>
        </p:nvSpPr>
        <p:spPr bwMode="auto">
          <a:xfrm>
            <a:off x="304800" y="1066800"/>
            <a:ext cx="5257800" cy="276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b="1" dirty="0">
                <a:solidFill>
                  <a:srgbClr val="000080"/>
                </a:solidFill>
                <a:latin typeface="+mn-lt"/>
                <a:cs typeface="Arial" charset="0"/>
              </a:rPr>
              <a:t>H. </a:t>
            </a:r>
            <a:r>
              <a:rPr lang="en-US" sz="1600" b="1" dirty="0" err="1">
                <a:solidFill>
                  <a:srgbClr val="000080"/>
                </a:solidFill>
                <a:latin typeface="+mn-lt"/>
                <a:cs typeface="Arial" charset="0"/>
              </a:rPr>
              <a:t>Fenker</a:t>
            </a:r>
            <a:r>
              <a:rPr lang="en-US" sz="1600" b="1" dirty="0">
                <a:solidFill>
                  <a:srgbClr val="000080"/>
                </a:solidFill>
                <a:latin typeface="+mn-lt"/>
                <a:cs typeface="Arial" charset="0"/>
              </a:rPr>
              <a:t> et al., </a:t>
            </a:r>
            <a:r>
              <a:rPr lang="en-US" sz="1600" b="1" dirty="0" err="1">
                <a:solidFill>
                  <a:srgbClr val="000080"/>
                </a:solidFill>
                <a:latin typeface="+mn-lt"/>
                <a:cs typeface="Arial" charset="0"/>
              </a:rPr>
              <a:t>Nucl</a:t>
            </a:r>
            <a:r>
              <a:rPr lang="en-US" sz="1600" b="1" dirty="0">
                <a:solidFill>
                  <a:srgbClr val="000080"/>
                </a:solidFill>
                <a:latin typeface="+mn-lt"/>
                <a:cs typeface="Arial" charset="0"/>
              </a:rPr>
              <a:t>. </a:t>
            </a:r>
            <a:r>
              <a:rPr lang="en-US" sz="1600" b="1" dirty="0" err="1">
                <a:solidFill>
                  <a:srgbClr val="000080"/>
                </a:solidFill>
                <a:latin typeface="+mn-lt"/>
                <a:cs typeface="Arial" charset="0"/>
              </a:rPr>
              <a:t>Instrum</a:t>
            </a:r>
            <a:r>
              <a:rPr lang="en-US" sz="1600" b="1" dirty="0">
                <a:solidFill>
                  <a:srgbClr val="000080"/>
                </a:solidFill>
                <a:latin typeface="+mn-lt"/>
                <a:cs typeface="Arial" charset="0"/>
              </a:rPr>
              <a:t>. Meth. A 592, 273 (2008)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914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Extract neutron from deuteron data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764423" y="3541812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J. Arrington, J.G. </a:t>
            </a:r>
            <a:r>
              <a:rPr lang="en-US" sz="1400" b="1" dirty="0" err="1" smtClean="0">
                <a:latin typeface="+mn-lt"/>
              </a:rPr>
              <a:t>Rubin,W.Melnitchouk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b="1" dirty="0" smtClean="0">
                <a:latin typeface="+mn-lt"/>
              </a:rPr>
              <a:t>PRL 108, 252001 (2012)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1143000"/>
            <a:ext cx="615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  <a:latin typeface="+mn-lt"/>
              </a:rPr>
              <a:t>Large uncertainties due to nuclear effects</a:t>
            </a:r>
            <a:endParaRPr lang="en-US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48577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262040" y="2743200"/>
            <a:ext cx="388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A. </a:t>
            </a:r>
            <a:r>
              <a:rPr lang="en-US" sz="1600" b="1" dirty="0" err="1" smtClean="0">
                <a:latin typeface="+mn-lt"/>
              </a:rPr>
              <a:t>Accardi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</a:t>
            </a:r>
            <a:r>
              <a:rPr lang="en-US" sz="1600" b="1" dirty="0" smtClean="0">
                <a:latin typeface="+mn-lt"/>
              </a:rPr>
              <a:t>., PRD 84 014008 (2011)</a:t>
            </a:r>
            <a:endParaRPr lang="en-US" sz="1600" b="1" dirty="0">
              <a:latin typeface="+mn-lt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124200"/>
            <a:ext cx="3733800" cy="351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343400"/>
            <a:ext cx="3657600" cy="23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600200" y="3429000"/>
            <a:ext cx="292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Other (older) extractions</a:t>
            </a:r>
            <a:endParaRPr lang="en-US" sz="1800" b="1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7 November 2014</a:t>
            </a:r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78054"/>
            <a:ext cx="5638800" cy="64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352800" y="6519446"/>
            <a:ext cx="4002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J.Arrington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</a:t>
            </a:r>
            <a:r>
              <a:rPr lang="en-US" sz="1600" b="1" dirty="0" smtClean="0">
                <a:latin typeface="+mn-lt"/>
              </a:rPr>
              <a:t>., PRC 73 (2006) 035205</a:t>
            </a:r>
            <a:endParaRPr lang="en-US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0"/>
            <a:ext cx="6628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The Proton and the Deuteron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14478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Scaling (duality) is observed in nuclei</a:t>
            </a:r>
          </a:p>
          <a:p>
            <a:r>
              <a:rPr lang="en-US" b="1" dirty="0" smtClean="0"/>
              <a:t>Resonances less pronounced – washed out by Fermi motion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248400" cy="685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Local duality</a:t>
            </a:r>
            <a:endParaRPr lang="en-US" sz="3600" b="1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600200"/>
            <a:ext cx="54309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7265"/>
            <a:ext cx="4572000" cy="444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14400" y="1143000"/>
            <a:ext cx="182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The proton</a:t>
            </a:r>
            <a:endParaRPr lang="en-US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143000"/>
            <a:ext cx="2156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The deuteron</a:t>
            </a:r>
            <a:endParaRPr lang="en-US" b="1" dirty="0">
              <a:latin typeface="+mn-lt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28600" y="6248400"/>
            <a:ext cx="480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+mn-lt"/>
              </a:rPr>
              <a:t>S. </a:t>
            </a:r>
            <a:r>
              <a:rPr lang="en-US" sz="1600" b="1" dirty="0" err="1" smtClean="0">
                <a:latin typeface="+mn-lt"/>
              </a:rPr>
              <a:t>Malace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et al</a:t>
            </a:r>
            <a:r>
              <a:rPr lang="en-US" sz="1600" b="1" dirty="0" smtClean="0">
                <a:latin typeface="+mn-lt"/>
              </a:rPr>
              <a:t>., PRC 80, 035207 (2009)</a:t>
            </a:r>
            <a:endParaRPr lang="en-US" sz="1600" b="1" dirty="0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99350" cy="914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Does it work for the Neutron?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800600"/>
          </a:xfrm>
          <a:solidFill>
            <a:schemeClr val="bg2"/>
          </a:solidFill>
        </p:spPr>
        <p:txBody>
          <a:bodyPr/>
          <a:lstStyle/>
          <a:p>
            <a:r>
              <a:rPr lang="en-US" b="1" dirty="0" smtClean="0"/>
              <a:t>“for the proton duality may be satisfied by </a:t>
            </a:r>
            <a:r>
              <a:rPr lang="en-US" b="1" i="1" dirty="0" smtClean="0"/>
              <a:t>W &lt;</a:t>
            </a:r>
            <a:r>
              <a:rPr lang="en-US" b="1" dirty="0" smtClean="0"/>
              <a:t>1</a:t>
            </a:r>
            <a:r>
              <a:rPr lang="en-US" b="1" i="1" dirty="0" smtClean="0"/>
              <a:t>.6 </a:t>
            </a:r>
            <a:r>
              <a:rPr lang="en-US" b="1" i="1" dirty="0" err="1" smtClean="0"/>
              <a:t>GeV</a:t>
            </a:r>
            <a:r>
              <a:rPr lang="en-US" b="1" i="1" dirty="0" smtClean="0"/>
              <a:t>”</a:t>
            </a:r>
          </a:p>
          <a:p>
            <a:r>
              <a:rPr lang="en-US" b="1" dirty="0" smtClean="0"/>
              <a:t>“For neutron targets […] we anticipate systematic deviations from local duality”</a:t>
            </a:r>
          </a:p>
          <a:p>
            <a:r>
              <a:rPr lang="en-US" b="1" dirty="0" smtClean="0"/>
              <a:t>“the </a:t>
            </a:r>
            <a:r>
              <a:rPr lang="en-US" b="1" i="1" dirty="0" smtClean="0"/>
              <a:t>S11</a:t>
            </a:r>
            <a:r>
              <a:rPr lang="en-US" b="1" dirty="0" smtClean="0"/>
              <a:t>(1530) […] and the </a:t>
            </a:r>
            <a:r>
              <a:rPr lang="en-US" b="1" i="1" dirty="0" smtClean="0"/>
              <a:t>F15</a:t>
            </a:r>
            <a:r>
              <a:rPr lang="en-US" b="1" dirty="0" smtClean="0"/>
              <a:t>(1680) are enhanced relative to the deep inelastic scaling curve for proton targets”</a:t>
            </a:r>
          </a:p>
          <a:p>
            <a:r>
              <a:rPr lang="en-US" b="1" dirty="0" smtClean="0"/>
              <a:t>for neutron targets, the </a:t>
            </a:r>
            <a:r>
              <a:rPr lang="en-US" b="1" i="1" dirty="0" smtClean="0"/>
              <a:t>S11</a:t>
            </a:r>
            <a:r>
              <a:rPr lang="en-US" b="1" dirty="0" smtClean="0"/>
              <a:t>(1530) region will fall below the scaling curve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143000"/>
            <a:ext cx="532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Frank E. Close,  Nathan </a:t>
            </a:r>
            <a:r>
              <a:rPr lang="en-US" sz="1800" b="1" dirty="0" err="1" smtClean="0">
                <a:latin typeface="+mn-lt"/>
              </a:rPr>
              <a:t>Isgur</a:t>
            </a:r>
            <a:r>
              <a:rPr lang="en-US" sz="1800" b="1" dirty="0" smtClean="0">
                <a:latin typeface="+mn-lt"/>
              </a:rPr>
              <a:t> PLB 509 (2001) 81</a:t>
            </a:r>
            <a:endParaRPr lang="en-US" sz="1800" b="1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4953000" y="1371600"/>
            <a:ext cx="3703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+mn-lt"/>
              </a:rPr>
              <a:t>Cornwall-Norton moments</a:t>
            </a:r>
          </a:p>
        </p:txBody>
      </p:sp>
      <p:pic>
        <p:nvPicPr>
          <p:cNvPr id="164872" name="Picture 8" descr="t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5076825"/>
            <a:ext cx="2286000" cy="1781175"/>
          </a:xfrm>
          <a:prstGeom prst="rect">
            <a:avLst/>
          </a:prstGeom>
          <a:noFill/>
        </p:spPr>
      </p:pic>
      <p:graphicFrame>
        <p:nvGraphicFramePr>
          <p:cNvPr id="164868" name="Object 4"/>
          <p:cNvGraphicFramePr>
            <a:graphicFrameLocks noChangeAspect="1"/>
          </p:cNvGraphicFramePr>
          <p:nvPr/>
        </p:nvGraphicFramePr>
        <p:xfrm>
          <a:off x="228600" y="3352800"/>
          <a:ext cx="6172200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Equation" r:id="rId4" imgW="2501640" imgH="507960" progId="Equation.3">
                  <p:embed/>
                </p:oleObj>
              </mc:Choice>
              <mc:Fallback>
                <p:oleObj name="Equation" r:id="rId4" imgW="25016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6172200" cy="1254125"/>
                      </a:xfrm>
                      <a:prstGeom prst="rect">
                        <a:avLst/>
                      </a:prstGeom>
                      <a:solidFill>
                        <a:srgbClr val="F3FCA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3" name="Line 9"/>
          <p:cNvSpPr>
            <a:spLocks noChangeShapeType="1"/>
          </p:cNvSpPr>
          <p:nvPr/>
        </p:nvSpPr>
        <p:spPr bwMode="auto">
          <a:xfrm flipH="1" flipV="1">
            <a:off x="5867400" y="4191000"/>
            <a:ext cx="838200" cy="1524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874" name="Line 10"/>
          <p:cNvSpPr>
            <a:spLocks noChangeShapeType="1"/>
          </p:cNvSpPr>
          <p:nvPr/>
        </p:nvSpPr>
        <p:spPr bwMode="auto">
          <a:xfrm flipV="1">
            <a:off x="4343400" y="4572000"/>
            <a:ext cx="0" cy="2286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875" name="Line 11"/>
          <p:cNvSpPr>
            <a:spLocks noChangeShapeType="1"/>
          </p:cNvSpPr>
          <p:nvPr/>
        </p:nvSpPr>
        <p:spPr bwMode="auto">
          <a:xfrm flipH="1">
            <a:off x="4343400" y="5181600"/>
            <a:ext cx="0" cy="3810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876" name="Text Box 12"/>
          <p:cNvSpPr txBox="1">
            <a:spLocks noChangeArrowheads="1"/>
          </p:cNvSpPr>
          <p:nvPr/>
        </p:nvSpPr>
        <p:spPr bwMode="auto">
          <a:xfrm>
            <a:off x="6629400" y="4114800"/>
            <a:ext cx="2232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 dirty="0">
                <a:latin typeface="Palatino Linotype" panose="02040502050505030304" pitchFamily="18" charset="0"/>
              </a:rPr>
              <a:t>Logarithmic dependence</a:t>
            </a:r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3352800" y="4648200"/>
            <a:ext cx="2036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Palatino Linotype" panose="02040502050505030304" pitchFamily="18" charset="0"/>
              </a:rPr>
              <a:t>Higher twists</a:t>
            </a:r>
          </a:p>
        </p:txBody>
      </p:sp>
      <p:sp>
        <p:nvSpPr>
          <p:cNvPr id="164879" name="Text Box 15"/>
          <p:cNvSpPr txBox="1">
            <a:spLocks noChangeArrowheads="1"/>
          </p:cNvSpPr>
          <p:nvPr/>
        </p:nvSpPr>
        <p:spPr bwMode="auto">
          <a:xfrm>
            <a:off x="381000" y="2057400"/>
            <a:ext cx="8763000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SzPct val="300000"/>
              <a:buFontTx/>
              <a:buChar char="."/>
            </a:pPr>
            <a:r>
              <a:rPr lang="en-US" b="1" dirty="0">
                <a:solidFill>
                  <a:schemeClr val="accent6"/>
                </a:solidFill>
                <a:latin typeface="+mn-lt"/>
                <a:sym typeface="Symbol" pitchFamily="18" charset="2"/>
              </a:rPr>
              <a:t>Duality is described in the Operator Product Expansion</a:t>
            </a:r>
          </a:p>
          <a:p>
            <a:pPr eaLnBrk="0" hangingPunct="0">
              <a:spcBef>
                <a:spcPct val="20000"/>
              </a:spcBef>
              <a:buSzPct val="300000"/>
            </a:pPr>
            <a:r>
              <a:rPr lang="en-US" b="1" i="1" dirty="0">
                <a:solidFill>
                  <a:schemeClr val="accent6"/>
                </a:solidFill>
                <a:latin typeface="+mn-lt"/>
                <a:sym typeface="Symbol" pitchFamily="18" charset="2"/>
              </a:rPr>
              <a:t>     as higher twist effects being small or canceling       </a:t>
            </a:r>
            <a:r>
              <a:rPr lang="en-US" b="0" i="1" dirty="0">
                <a:solidFill>
                  <a:schemeClr val="accent6"/>
                </a:solidFill>
                <a:latin typeface="+mn-lt"/>
                <a:sym typeface="Symbol" pitchFamily="18" charset="2"/>
              </a:rPr>
              <a:t>				</a:t>
            </a:r>
            <a:r>
              <a:rPr lang="en-US" sz="2000" b="1" dirty="0" err="1">
                <a:latin typeface="+mn-lt"/>
                <a:sym typeface="Symbol" pitchFamily="18" charset="2"/>
              </a:rPr>
              <a:t>DeRujula</a:t>
            </a:r>
            <a:r>
              <a:rPr lang="en-US" sz="2000" b="1" dirty="0">
                <a:latin typeface="+mn-lt"/>
                <a:sym typeface="Symbol" pitchFamily="18" charset="2"/>
              </a:rPr>
              <a:t>, </a:t>
            </a:r>
            <a:r>
              <a:rPr lang="en-US" sz="2000" b="1" dirty="0" err="1">
                <a:latin typeface="+mn-lt"/>
                <a:sym typeface="Symbol" pitchFamily="18" charset="2"/>
              </a:rPr>
              <a:t>Georgi</a:t>
            </a:r>
            <a:r>
              <a:rPr lang="en-US" sz="2000" b="1" dirty="0">
                <a:latin typeface="+mn-lt"/>
                <a:sym typeface="Symbol" pitchFamily="18" charset="2"/>
              </a:rPr>
              <a:t>, </a:t>
            </a:r>
            <a:r>
              <a:rPr lang="en-US" sz="2000" b="1" dirty="0" err="1">
                <a:latin typeface="+mn-lt"/>
                <a:sym typeface="Symbol" pitchFamily="18" charset="2"/>
              </a:rPr>
              <a:t>Politzer</a:t>
            </a:r>
            <a:r>
              <a:rPr lang="en-US" sz="2000" b="1" dirty="0">
                <a:latin typeface="+mn-lt"/>
                <a:sym typeface="Symbol" pitchFamily="18" charset="2"/>
              </a:rPr>
              <a:t> (1977)</a:t>
            </a:r>
          </a:p>
        </p:txBody>
      </p:sp>
      <p:graphicFrame>
        <p:nvGraphicFramePr>
          <p:cNvPr id="164880" name="Object 16"/>
          <p:cNvGraphicFramePr>
            <a:graphicFrameLocks noChangeAspect="1"/>
          </p:cNvGraphicFramePr>
          <p:nvPr/>
        </p:nvGraphicFramePr>
        <p:xfrm>
          <a:off x="533400" y="152400"/>
          <a:ext cx="4495800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3" name="Equation" r:id="rId6" imgW="1701720" imgH="482400" progId="Equation.3">
                  <p:embed/>
                </p:oleObj>
              </mc:Choice>
              <mc:Fallback>
                <p:oleObj name="Equation" r:id="rId6" imgW="1701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"/>
                        <a:ext cx="4495800" cy="127793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40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543800" y="6477000"/>
            <a:ext cx="1476375" cy="2587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18 November 2014</a:t>
            </a:r>
            <a:endParaRPr lang="en-US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791200"/>
            <a:ext cx="21431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19800"/>
            <a:ext cx="2524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1592" y="3295494"/>
            <a:ext cx="5500007" cy="3562506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7" y="30480"/>
            <a:ext cx="5943600" cy="3158471"/>
          </a:xfrm>
          <a:prstGeom prst="rect">
            <a:avLst/>
          </a:prstGeom>
          <a:noFill/>
          <a:ln w="19050">
            <a:solidFill>
              <a:schemeClr val="accent3"/>
            </a:solidFill>
            <a:miter lim="800000"/>
            <a:headEnd/>
            <a:tailEnd/>
          </a:ln>
          <a:effectLst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6693" y="990600"/>
            <a:ext cx="294730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324600" y="7620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Wally </a:t>
            </a:r>
            <a:r>
              <a:rPr lang="en-US" sz="1400" dirty="0" err="1" smtClean="0"/>
              <a:t>Melnitchouk</a:t>
            </a:r>
            <a:r>
              <a:rPr lang="en-US" sz="1400" dirty="0" smtClean="0"/>
              <a:t> at</a:t>
            </a:r>
            <a:endParaRPr lang="en-US" sz="1400" dirty="0"/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6610350"/>
            <a:ext cx="12001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76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54114"/>
            <a:ext cx="8839200" cy="70788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5F5F5F"/>
                </a:solidFill>
              </a:rPr>
              <a:t>The Proton Structure Function</a:t>
            </a:r>
            <a:endParaRPr lang="en-US" sz="4000" b="1" baseline="-25000" dirty="0" smtClean="0">
              <a:solidFill>
                <a:srgbClr val="5F5F5F"/>
              </a:solidFill>
            </a:endParaRPr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762000"/>
            <a:ext cx="5080000" cy="60960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0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62E4DCD1-4E0D-44AF-9DE9-75D251ADA2E6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61872"/>
            <a:ext cx="4680544" cy="517167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7" name="Freeform 6"/>
          <p:cNvSpPr/>
          <p:nvPr/>
        </p:nvSpPr>
        <p:spPr bwMode="auto">
          <a:xfrm>
            <a:off x="7467600" y="1447800"/>
            <a:ext cx="1252835" cy="430969"/>
          </a:xfrm>
          <a:custGeom>
            <a:avLst/>
            <a:gdLst>
              <a:gd name="connsiteX0" fmla="*/ 913622 w 1252835"/>
              <a:gd name="connsiteY0" fmla="*/ 47511 h 430969"/>
              <a:gd name="connsiteX1" fmla="*/ 825132 w 1252835"/>
              <a:gd name="connsiteY1" fmla="*/ 32763 h 430969"/>
              <a:gd name="connsiteX2" fmla="*/ 780887 w 1252835"/>
              <a:gd name="connsiteY2" fmla="*/ 18014 h 430969"/>
              <a:gd name="connsiteX3" fmla="*/ 72964 w 1252835"/>
              <a:gd name="connsiteY3" fmla="*/ 32763 h 430969"/>
              <a:gd name="connsiteX4" fmla="*/ 28719 w 1252835"/>
              <a:gd name="connsiteY4" fmla="*/ 47511 h 430969"/>
              <a:gd name="connsiteX5" fmla="*/ 28719 w 1252835"/>
              <a:gd name="connsiteY5" fmla="*/ 180246 h 430969"/>
              <a:gd name="connsiteX6" fmla="*/ 117209 w 1252835"/>
              <a:gd name="connsiteY6" fmla="*/ 253988 h 430969"/>
              <a:gd name="connsiteX7" fmla="*/ 161455 w 1252835"/>
              <a:gd name="connsiteY7" fmla="*/ 268737 h 430969"/>
              <a:gd name="connsiteX8" fmla="*/ 205700 w 1252835"/>
              <a:gd name="connsiteY8" fmla="*/ 298234 h 430969"/>
              <a:gd name="connsiteX9" fmla="*/ 308938 w 1252835"/>
              <a:gd name="connsiteY9" fmla="*/ 327730 h 430969"/>
              <a:gd name="connsiteX10" fmla="*/ 353184 w 1252835"/>
              <a:gd name="connsiteY10" fmla="*/ 357227 h 430969"/>
              <a:gd name="connsiteX11" fmla="*/ 530164 w 1252835"/>
              <a:gd name="connsiteY11" fmla="*/ 386724 h 430969"/>
              <a:gd name="connsiteX12" fmla="*/ 869377 w 1252835"/>
              <a:gd name="connsiteY12" fmla="*/ 416221 h 430969"/>
              <a:gd name="connsiteX13" fmla="*/ 972616 w 1252835"/>
              <a:gd name="connsiteY13" fmla="*/ 430969 h 430969"/>
              <a:gd name="connsiteX14" fmla="*/ 1120100 w 1252835"/>
              <a:gd name="connsiteY14" fmla="*/ 416221 h 430969"/>
              <a:gd name="connsiteX15" fmla="*/ 1164345 w 1252835"/>
              <a:gd name="connsiteY15" fmla="*/ 401472 h 430969"/>
              <a:gd name="connsiteX16" fmla="*/ 1223338 w 1252835"/>
              <a:gd name="connsiteY16" fmla="*/ 312982 h 430969"/>
              <a:gd name="connsiteX17" fmla="*/ 1252835 w 1252835"/>
              <a:gd name="connsiteY17" fmla="*/ 224492 h 430969"/>
              <a:gd name="connsiteX18" fmla="*/ 1208590 w 1252835"/>
              <a:gd name="connsiteY18" fmla="*/ 121253 h 430969"/>
              <a:gd name="connsiteX19" fmla="*/ 1134848 w 1252835"/>
              <a:gd name="connsiteY19" fmla="*/ 106505 h 430969"/>
              <a:gd name="connsiteX20" fmla="*/ 1090603 w 1252835"/>
              <a:gd name="connsiteY20" fmla="*/ 91756 h 430969"/>
              <a:gd name="connsiteX21" fmla="*/ 1046358 w 1252835"/>
              <a:gd name="connsiteY21" fmla="*/ 62259 h 430969"/>
              <a:gd name="connsiteX22" fmla="*/ 957867 w 1252835"/>
              <a:gd name="connsiteY22" fmla="*/ 32763 h 430969"/>
              <a:gd name="connsiteX23" fmla="*/ 854629 w 1252835"/>
              <a:gd name="connsiteY23" fmla="*/ 3266 h 430969"/>
              <a:gd name="connsiteX24" fmla="*/ 736642 w 1252835"/>
              <a:gd name="connsiteY24" fmla="*/ 3266 h 43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2835" h="430969">
                <a:moveTo>
                  <a:pt x="913622" y="47511"/>
                </a:moveTo>
                <a:cubicBezTo>
                  <a:pt x="884125" y="42595"/>
                  <a:pt x="854323" y="39250"/>
                  <a:pt x="825132" y="32763"/>
                </a:cubicBezTo>
                <a:cubicBezTo>
                  <a:pt x="809956" y="29391"/>
                  <a:pt x="796433" y="18014"/>
                  <a:pt x="780887" y="18014"/>
                </a:cubicBezTo>
                <a:cubicBezTo>
                  <a:pt x="544861" y="18014"/>
                  <a:pt x="308938" y="27847"/>
                  <a:pt x="72964" y="32763"/>
                </a:cubicBezTo>
                <a:cubicBezTo>
                  <a:pt x="58216" y="37679"/>
                  <a:pt x="39712" y="36518"/>
                  <a:pt x="28719" y="47511"/>
                </a:cubicBezTo>
                <a:cubicBezTo>
                  <a:pt x="0" y="76230"/>
                  <a:pt x="20101" y="160855"/>
                  <a:pt x="28719" y="180246"/>
                </a:cubicBezTo>
                <a:cubicBezTo>
                  <a:pt x="38039" y="201217"/>
                  <a:pt x="95940" y="243354"/>
                  <a:pt x="117209" y="253988"/>
                </a:cubicBezTo>
                <a:cubicBezTo>
                  <a:pt x="131114" y="260941"/>
                  <a:pt x="147550" y="261784"/>
                  <a:pt x="161455" y="268737"/>
                </a:cubicBezTo>
                <a:cubicBezTo>
                  <a:pt x="177309" y="276664"/>
                  <a:pt x="189846" y="290307"/>
                  <a:pt x="205700" y="298234"/>
                </a:cubicBezTo>
                <a:cubicBezTo>
                  <a:pt x="226857" y="308812"/>
                  <a:pt x="290038" y="323005"/>
                  <a:pt x="308938" y="327730"/>
                </a:cubicBezTo>
                <a:cubicBezTo>
                  <a:pt x="323687" y="337562"/>
                  <a:pt x="337330" y="349300"/>
                  <a:pt x="353184" y="357227"/>
                </a:cubicBezTo>
                <a:cubicBezTo>
                  <a:pt x="402599" y="381934"/>
                  <a:pt x="488112" y="382051"/>
                  <a:pt x="530164" y="386724"/>
                </a:cubicBezTo>
                <a:cubicBezTo>
                  <a:pt x="689039" y="426442"/>
                  <a:pt x="526747" y="389865"/>
                  <a:pt x="869377" y="416221"/>
                </a:cubicBezTo>
                <a:cubicBezTo>
                  <a:pt x="904037" y="418887"/>
                  <a:pt x="938203" y="426053"/>
                  <a:pt x="972616" y="430969"/>
                </a:cubicBezTo>
                <a:cubicBezTo>
                  <a:pt x="1021777" y="426053"/>
                  <a:pt x="1071268" y="423734"/>
                  <a:pt x="1120100" y="416221"/>
                </a:cubicBezTo>
                <a:cubicBezTo>
                  <a:pt x="1135465" y="413857"/>
                  <a:pt x="1153352" y="412465"/>
                  <a:pt x="1164345" y="401472"/>
                </a:cubicBezTo>
                <a:cubicBezTo>
                  <a:pt x="1189412" y="376405"/>
                  <a:pt x="1212127" y="346613"/>
                  <a:pt x="1223338" y="312982"/>
                </a:cubicBezTo>
                <a:lnTo>
                  <a:pt x="1252835" y="224492"/>
                </a:lnTo>
                <a:cubicBezTo>
                  <a:pt x="1246405" y="198772"/>
                  <a:pt x="1238297" y="138228"/>
                  <a:pt x="1208590" y="121253"/>
                </a:cubicBezTo>
                <a:cubicBezTo>
                  <a:pt x="1186825" y="108816"/>
                  <a:pt x="1159167" y="112585"/>
                  <a:pt x="1134848" y="106505"/>
                </a:cubicBezTo>
                <a:cubicBezTo>
                  <a:pt x="1119766" y="102734"/>
                  <a:pt x="1104508" y="98709"/>
                  <a:pt x="1090603" y="91756"/>
                </a:cubicBezTo>
                <a:cubicBezTo>
                  <a:pt x="1074749" y="83829"/>
                  <a:pt x="1062556" y="69458"/>
                  <a:pt x="1046358" y="62259"/>
                </a:cubicBezTo>
                <a:cubicBezTo>
                  <a:pt x="1017945" y="49631"/>
                  <a:pt x="987364" y="42595"/>
                  <a:pt x="957867" y="32763"/>
                </a:cubicBezTo>
                <a:cubicBezTo>
                  <a:pt x="932264" y="24229"/>
                  <a:pt x="879327" y="5324"/>
                  <a:pt x="854629" y="3266"/>
                </a:cubicBezTo>
                <a:cubicBezTo>
                  <a:pt x="815436" y="0"/>
                  <a:pt x="775971" y="3266"/>
                  <a:pt x="736642" y="3266"/>
                </a:cubicBezTo>
              </a:path>
            </a:pathLst>
          </a:cu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762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Extract neutron from deuteron data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00800"/>
            <a:ext cx="601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J. Arrington, J.G. </a:t>
            </a:r>
            <a:r>
              <a:rPr lang="en-US" sz="1400" b="1" dirty="0" err="1" smtClean="0">
                <a:latin typeface="+mn-lt"/>
              </a:rPr>
              <a:t>Rubin,W.Melnitchouk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b="1" dirty="0" smtClean="0">
                <a:latin typeface="+mn-lt"/>
              </a:rPr>
              <a:t>PRL 108, 252001 (2012)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" y="533400"/>
            <a:ext cx="615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  <a:latin typeface="+mn-lt"/>
              </a:rPr>
              <a:t>Large uncertainties due to nuclear effects</a:t>
            </a:r>
            <a:endParaRPr lang="en-US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3581400"/>
            <a:ext cx="342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A. </a:t>
            </a:r>
            <a:r>
              <a:rPr lang="en-US" sz="1400" b="1" dirty="0" err="1" smtClean="0">
                <a:latin typeface="+mn-lt"/>
              </a:rPr>
              <a:t>Accardi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b="1" i="1" dirty="0" smtClean="0">
                <a:latin typeface="+mn-lt"/>
              </a:rPr>
              <a:t>et al</a:t>
            </a:r>
            <a:r>
              <a:rPr lang="en-US" sz="1400" b="1" dirty="0" smtClean="0">
                <a:latin typeface="+mn-lt"/>
              </a:rPr>
              <a:t>., PRD 84 014008 (2011)</a:t>
            </a:r>
            <a:endParaRPr lang="en-US" sz="1400" b="1" dirty="0">
              <a:latin typeface="+mn-lt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917727"/>
            <a:ext cx="3124200" cy="2940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114800"/>
            <a:ext cx="3657600" cy="23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152400" y="914400"/>
            <a:ext cx="5486400" cy="3352800"/>
            <a:chOff x="2590800" y="1676400"/>
            <a:chExt cx="6553200" cy="4735513"/>
          </a:xfrm>
        </p:grpSpPr>
        <p:pic>
          <p:nvPicPr>
            <p:cNvPr id="12" name="Picture 14" descr="F2nF2pAr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0800" y="1676400"/>
              <a:ext cx="4953000" cy="4735513"/>
            </a:xfrm>
            <a:prstGeom prst="rect">
              <a:avLst/>
            </a:prstGeom>
            <a:noFill/>
          </p:spPr>
        </p:pic>
        <p:graphicFrame>
          <p:nvGraphicFramePr>
            <p:cNvPr id="15" name="Object 15"/>
            <p:cNvGraphicFramePr>
              <a:graphicFrameLocks noChangeAspect="1"/>
            </p:cNvGraphicFramePr>
            <p:nvPr/>
          </p:nvGraphicFramePr>
          <p:xfrm>
            <a:off x="6934200" y="2819400"/>
            <a:ext cx="2065338" cy="884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89" name="Equation" r:id="rId6" imgW="1104840" imgH="457200" progId="Equation.3">
                    <p:embed/>
                  </p:oleObj>
                </mc:Choice>
                <mc:Fallback>
                  <p:oleObj name="Equation" r:id="rId6" imgW="11048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4200" y="2819400"/>
                          <a:ext cx="2065338" cy="884238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7005638" y="4648200"/>
            <a:ext cx="2138362" cy="884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0" name="Equation" r:id="rId8" imgW="1143000" imgH="457200" progId="Equation.3">
                    <p:embed/>
                  </p:oleObj>
                </mc:Choice>
                <mc:Fallback>
                  <p:oleObj name="Equation" r:id="rId8" imgW="1143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5638" y="4648200"/>
                          <a:ext cx="2138362" cy="884238"/>
                        </a:xfrm>
                        <a:prstGeom prst="rect">
                          <a:avLst/>
                        </a:prstGeom>
                        <a:solidFill>
                          <a:srgbClr val="FFCCC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6956425" y="3733800"/>
            <a:ext cx="2187575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1" name="Equation" r:id="rId10" imgW="1168200" imgH="457200" progId="Equation.3">
                    <p:embed/>
                  </p:oleObj>
                </mc:Choice>
                <mc:Fallback>
                  <p:oleObj name="Equation" r:id="rId10" imgW="11682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6425" y="3733800"/>
                          <a:ext cx="2187575" cy="885825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096000" y="1219200"/>
          <a:ext cx="1981200" cy="92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2" name="Equation" r:id="rId12" imgW="977760" imgH="457200" progId="Equation.3">
                  <p:embed/>
                </p:oleObj>
              </mc:Choice>
              <mc:Fallback>
                <p:oleObj name="Equation" r:id="rId12" imgW="977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219200"/>
                        <a:ext cx="1981200" cy="926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/>
          <p:cNvGraphicFramePr>
            <a:graphicFrameLocks noChangeAspect="1"/>
          </p:cNvGraphicFramePr>
          <p:nvPr/>
        </p:nvGraphicFramePr>
        <p:xfrm>
          <a:off x="6172200" y="2209800"/>
          <a:ext cx="2313129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3" name="Equation" r:id="rId14" imgW="1066680" imgH="457200" progId="Equation.3">
                  <p:embed/>
                </p:oleObj>
              </mc:Choice>
              <mc:Fallback>
                <p:oleObj name="Equation" r:id="rId14" imgW="1066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313129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8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739" y="228600"/>
            <a:ext cx="6833504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The BONUS Experiment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72" y="1070238"/>
            <a:ext cx="5620837" cy="220675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5832404" y="4737890"/>
            <a:ext cx="3048000" cy="1660750"/>
            <a:chOff x="3617" y="2643"/>
            <a:chExt cx="2285" cy="1259"/>
          </a:xfrm>
        </p:grpSpPr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3905" y="3676"/>
              <a:ext cx="1493" cy="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34"/>
                </a:spcBef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1500" dirty="0">
                  <a:solidFill>
                    <a:srgbClr val="800080"/>
                  </a:solidFill>
                  <a:latin typeface="Chalkboard" pitchFamily="1" charset="0"/>
                  <a:ea typeface="DejaVu Sans" charset="0"/>
                  <a:cs typeface="DejaVu Sans" charset="0"/>
                </a:rPr>
                <a:t> </a:t>
              </a:r>
              <a:r>
                <a:rPr lang="en-GB" sz="1500" b="1" dirty="0">
                  <a:latin typeface="Chalkboard" pitchFamily="1" charset="0"/>
                  <a:ea typeface="DejaVu Sans" charset="0"/>
                  <a:cs typeface="DejaVu Sans" charset="0"/>
                </a:rPr>
                <a:t>To </a:t>
              </a:r>
              <a:r>
                <a:rPr lang="en-GB" sz="1500" b="1" dirty="0" err="1">
                  <a:latin typeface="Chalkboard" pitchFamily="1" charset="0"/>
                  <a:ea typeface="DejaVu Sans" charset="0"/>
                  <a:cs typeface="DejaVu Sans" charset="0"/>
                </a:rPr>
                <a:t>BoNuS</a:t>
              </a:r>
              <a:r>
                <a:rPr lang="en-GB" sz="1500" b="1" dirty="0">
                  <a:latin typeface="Chalkboard" pitchFamily="1" charset="0"/>
                  <a:ea typeface="DejaVu Sans" charset="0"/>
                  <a:cs typeface="DejaVu Sans" charset="0"/>
                </a:rPr>
                <a:t> RTPC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617" y="2649"/>
              <a:ext cx="827" cy="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134"/>
                </a:spcBef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1500" b="1" dirty="0">
                  <a:latin typeface="Chalkboard" pitchFamily="1" charset="0"/>
                  <a:ea typeface="DejaVu Sans" charset="0"/>
                  <a:cs typeface="DejaVu Sans" charset="0"/>
                </a:rPr>
                <a:t>to CLAS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09" y="2643"/>
              <a:ext cx="1593" cy="10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5579" y="3075"/>
              <a:ext cx="235" cy="3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ts val="3708"/>
                </a:lnSpc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22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p</a:t>
              </a:r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5169" y="2830"/>
              <a:ext cx="300" cy="3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ts val="3708"/>
                </a:lnSpc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2200" b="1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n</a:t>
              </a:r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 flipH="1">
              <a:off x="5054" y="3363"/>
              <a:ext cx="593" cy="374"/>
            </a:xfrm>
            <a:prstGeom prst="line">
              <a:avLst/>
            </a:prstGeom>
            <a:noFill/>
            <a:ln w="27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3" descr="C:\IOANA\HALLC\figs\HALB_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5518" y="3454090"/>
            <a:ext cx="2973750" cy="1971052"/>
          </a:xfrm>
          <a:prstGeom prst="rect">
            <a:avLst/>
          </a:prstGeom>
          <a:noFill/>
        </p:spPr>
      </p:pic>
      <p:grpSp>
        <p:nvGrpSpPr>
          <p:cNvPr id="17" name="Group 25"/>
          <p:cNvGrpSpPr/>
          <p:nvPr/>
        </p:nvGrpSpPr>
        <p:grpSpPr>
          <a:xfrm>
            <a:off x="3695769" y="5163766"/>
            <a:ext cx="2311637" cy="2932116"/>
            <a:chOff x="1905000" y="2286000"/>
            <a:chExt cx="2311637" cy="2932116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3200400" y="4876800"/>
              <a:ext cx="829440" cy="1441"/>
            </a:xfrm>
            <a:prstGeom prst="line">
              <a:avLst/>
            </a:prstGeom>
            <a:noFill/>
            <a:ln w="36720">
              <a:solidFill>
                <a:srgbClr val="FF3366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3048000" y="4876800"/>
              <a:ext cx="704160" cy="3413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0820" rIns="81639" bIns="40820"/>
            <a:lstStyle/>
            <a:p>
              <a:pPr>
                <a:buSzPct val="45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GB" sz="2200" dirty="0">
                  <a:solidFill>
                    <a:srgbClr val="FF0000"/>
                  </a:solidFill>
                  <a:ea typeface="DejaVu Sans" charset="0"/>
                  <a:cs typeface="DejaVu Sans" charset="0"/>
                </a:rPr>
                <a:t>Beam</a:t>
              </a:r>
            </a:p>
          </p:txBody>
        </p:sp>
        <p:pic>
          <p:nvPicPr>
            <p:cNvPr id="20" name="Picture 19" descr="PC23001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5000" y="2286000"/>
              <a:ext cx="2311637" cy="17296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f2lowq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5200" y="-33528"/>
            <a:ext cx="6908800" cy="777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6089650" y="3560763"/>
            <a:ext cx="1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68" name="Text Box 8"/>
          <p:cNvSpPr txBox="1">
            <a:spLocks noChangeArrowheads="1"/>
          </p:cNvSpPr>
          <p:nvPr/>
        </p:nvSpPr>
        <p:spPr bwMode="auto">
          <a:xfrm>
            <a:off x="228600" y="1613338"/>
            <a:ext cx="2590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Palatino Linotype" panose="02040502050505030304" pitchFamily="18" charset="0"/>
              </a:rPr>
              <a:t>Need </a:t>
            </a:r>
            <a:r>
              <a:rPr lang="en-US" altLang="en-US" b="1" i="1" dirty="0">
                <a:latin typeface="Palatino Linotype" panose="02040502050505030304" pitchFamily="18" charset="0"/>
              </a:rPr>
              <a:t>full </a:t>
            </a:r>
            <a:r>
              <a:rPr lang="en-US" altLang="en-US" b="1" dirty="0">
                <a:latin typeface="Palatino Linotype" panose="02040502050505030304" pitchFamily="18" charset="0"/>
              </a:rPr>
              <a:t>range of data</a:t>
            </a:r>
          </a:p>
          <a:p>
            <a:pPr>
              <a:spcBef>
                <a:spcPct val="50000"/>
              </a:spcBef>
            </a:pPr>
            <a:endParaRPr lang="en-US" altLang="en-US" b="1" dirty="0">
              <a:latin typeface="Palatino Linotype" panose="0204050205050503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latin typeface="Palatino Linotype" panose="02040502050505030304" pitchFamily="18" charset="0"/>
              </a:rPr>
              <a:t>Higher order moments large x weighted – </a:t>
            </a:r>
            <a:r>
              <a:rPr lang="en-US" altLang="en-US" b="1" dirty="0" err="1">
                <a:latin typeface="Palatino Linotype" panose="02040502050505030304" pitchFamily="18" charset="0"/>
              </a:rPr>
              <a:t>JLab</a:t>
            </a:r>
            <a:r>
              <a:rPr lang="en-US" altLang="en-US" b="1" dirty="0">
                <a:latin typeface="Palatino Linotype" panose="02040502050505030304" pitchFamily="18" charset="0"/>
              </a:rPr>
              <a:t> regime</a:t>
            </a:r>
          </a:p>
        </p:txBody>
      </p:sp>
      <p:sp>
        <p:nvSpPr>
          <p:cNvPr id="348169" name="Text Box 9"/>
          <p:cNvSpPr txBox="1">
            <a:spLocks noChangeArrowheads="1"/>
          </p:cNvSpPr>
          <p:nvPr/>
        </p:nvSpPr>
        <p:spPr bwMode="auto">
          <a:xfrm>
            <a:off x="5611368" y="304800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tx2"/>
                </a:solidFill>
                <a:latin typeface="Palatino Linotype" panose="02040502050505030304" pitchFamily="18" charset="0"/>
              </a:rPr>
              <a:t>2 </a:t>
            </a:r>
            <a:r>
              <a:rPr lang="en-US" altLang="en-US" sz="2800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proton</a:t>
            </a:r>
            <a:endParaRPr lang="en-US" altLang="en-US" sz="2800" b="1" baseline="-25000" dirty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462862"/>
              </p:ext>
            </p:extLst>
          </p:nvPr>
        </p:nvGraphicFramePr>
        <p:xfrm>
          <a:off x="1" y="18936"/>
          <a:ext cx="3657599" cy="1039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Equation" r:id="rId5" imgW="1701800" imgH="482600" progId="Equation.3">
                  <p:embed/>
                </p:oleObj>
              </mc:Choice>
              <mc:Fallback>
                <p:oleObj name="Equation" r:id="rId5" imgW="1701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8936"/>
                        <a:ext cx="3657599" cy="103967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8918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onus_q2x_cover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61" y="914400"/>
            <a:ext cx="8073539" cy="54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0600" y="0"/>
            <a:ext cx="749776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BONUS Kinematic Coverage</a:t>
            </a:r>
            <a:endParaRPr lang="en-US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25381</TotalTime>
  <Words>831</Words>
  <Application>Microsoft Office PowerPoint</Application>
  <PresentationFormat>On-screen Show (4:3)</PresentationFormat>
  <Paragraphs>168</Paragraphs>
  <Slides>29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Solstice</vt:lpstr>
      <vt:lpstr>Equation</vt:lpstr>
      <vt:lpstr>Duality in the Neutron Structure Function</vt:lpstr>
      <vt:lpstr>“Bloom-Gilman” Duality:  Inclusive Electron Scattering</vt:lpstr>
      <vt:lpstr>PowerPoint Presentation</vt:lpstr>
      <vt:lpstr>PowerPoint Presentation</vt:lpstr>
      <vt:lpstr>The Proton Structure Function</vt:lpstr>
      <vt:lpstr>Extract neutron from deuteron data</vt:lpstr>
      <vt:lpstr>The BONUS Experiment</vt:lpstr>
      <vt:lpstr>PowerPoint Presentation</vt:lpstr>
      <vt:lpstr>BONUS Kinematic Coverage</vt:lpstr>
      <vt:lpstr>Truncated Moments and Local Duality </vt:lpstr>
      <vt:lpstr>BONUS Truncated Moments</vt:lpstr>
      <vt:lpstr>Local Quark Hadron Duality – Neutron </vt:lpstr>
      <vt:lpstr>Local Quark Hadron Duality – Proton </vt:lpstr>
      <vt:lpstr>Proton/Neutron Comparison</vt:lpstr>
      <vt:lpstr>PowerPoint Presentation</vt:lpstr>
      <vt:lpstr>PowerPoint Presentation</vt:lpstr>
      <vt:lpstr>Conclusion</vt:lpstr>
      <vt:lpstr>Extra Slides</vt:lpstr>
      <vt:lpstr>Final State Interaction</vt:lpstr>
      <vt:lpstr>Off – shell  Effects</vt:lpstr>
      <vt:lpstr>Target Fragmentation</vt:lpstr>
      <vt:lpstr>PowerPoint Presentation</vt:lpstr>
      <vt:lpstr>PowerPoint Presentation</vt:lpstr>
      <vt:lpstr>Results</vt:lpstr>
      <vt:lpstr>PowerPoint Presentation</vt:lpstr>
      <vt:lpstr>Extract neutron from deuteron data</vt:lpstr>
      <vt:lpstr>PowerPoint Presentation</vt:lpstr>
      <vt:lpstr>Local duality</vt:lpstr>
      <vt:lpstr>Does it work for the Neutron?</vt:lpstr>
    </vt:vector>
  </TitlesOfParts>
  <Company>James Madison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Quark-Hadron Duality</dc:title>
  <dc:creator>niculemi</dc:creator>
  <cp:lastModifiedBy>Ioana Niculescu</cp:lastModifiedBy>
  <cp:revision>146</cp:revision>
  <dcterms:created xsi:type="dcterms:W3CDTF">2004-03-16T20:07:28Z</dcterms:created>
  <dcterms:modified xsi:type="dcterms:W3CDTF">2018-09-21T15:34:13Z</dcterms:modified>
</cp:coreProperties>
</file>