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26" r:id="rId3"/>
    <p:sldMasterId id="2147483732" r:id="rId4"/>
    <p:sldMasterId id="2147483736" r:id="rId5"/>
  </p:sldMasterIdLst>
  <p:notesMasterIdLst>
    <p:notesMasterId r:id="rId37"/>
  </p:notesMasterIdLst>
  <p:sldIdLst>
    <p:sldId id="264" r:id="rId6"/>
    <p:sldId id="394" r:id="rId7"/>
    <p:sldId id="395" r:id="rId8"/>
    <p:sldId id="396" r:id="rId9"/>
    <p:sldId id="764" r:id="rId10"/>
    <p:sldId id="762" r:id="rId11"/>
    <p:sldId id="765" r:id="rId12"/>
    <p:sldId id="353" r:id="rId13"/>
    <p:sldId id="354" r:id="rId14"/>
    <p:sldId id="355" r:id="rId15"/>
    <p:sldId id="333" r:id="rId16"/>
    <p:sldId id="766" r:id="rId17"/>
    <p:sldId id="312" r:id="rId18"/>
    <p:sldId id="770" r:id="rId19"/>
    <p:sldId id="771" r:id="rId20"/>
    <p:sldId id="767" r:id="rId21"/>
    <p:sldId id="357" r:id="rId22"/>
    <p:sldId id="772" r:id="rId23"/>
    <p:sldId id="358" r:id="rId24"/>
    <p:sldId id="361" r:id="rId25"/>
    <p:sldId id="774" r:id="rId26"/>
    <p:sldId id="777" r:id="rId27"/>
    <p:sldId id="775" r:id="rId28"/>
    <p:sldId id="375" r:id="rId29"/>
    <p:sldId id="378" r:id="rId30"/>
    <p:sldId id="377" r:id="rId31"/>
    <p:sldId id="376" r:id="rId32"/>
    <p:sldId id="384" r:id="rId33"/>
    <p:sldId id="388" r:id="rId34"/>
    <p:sldId id="389" r:id="rId35"/>
    <p:sldId id="776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22" autoAdjust="0"/>
  </p:normalViewPr>
  <p:slideViewPr>
    <p:cSldViewPr>
      <p:cViewPr varScale="1">
        <p:scale>
          <a:sx n="68" d="100"/>
          <a:sy n="68" d="100"/>
        </p:scale>
        <p:origin x="89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C09B-9B46-4BFF-A6BE-5D6105760C2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C1DA-EBC4-4DD7-920B-3E76AEA1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exclusive </a:t>
            </a:r>
            <a:r>
              <a:rPr lang="en-US" baseline="0" dirty="0"/>
              <a:t>2-body processes have been measured, including diff. cross sections, beam polarization asymmetries, recoil polarization, and target polarization asymmetries and many double-polarization observables, both for hydrogen and deuterium targets. </a:t>
            </a:r>
            <a:r>
              <a:rPr lang="en-US" dirty="0"/>
              <a:t>In the following several slides I will show measurements of 4 reaction channels</a:t>
            </a:r>
            <a:r>
              <a:rPr lang="en-US" baseline="0" dirty="0"/>
              <a:t> and what we have learned about baryon resonances from these. </a:t>
            </a:r>
          </a:p>
          <a:p>
            <a:r>
              <a:rPr lang="en-US" dirty="0"/>
              <a:t> </a:t>
            </a:r>
          </a:p>
          <a:p>
            <a:r>
              <a:rPr lang="en-US" baseline="0" dirty="0"/>
              <a:t>The most complete data sets are in Lambda and Sigma hyperon production where also the Lambda recoil polarization is measured. The second set is vector meson production where the spin-density matrix elements are also determined, and finally, single </a:t>
            </a:r>
            <a:r>
              <a:rPr lang="en-US" baseline="0" dirty="0" err="1"/>
              <a:t>pion</a:t>
            </a:r>
            <a:r>
              <a:rPr lang="en-US" baseline="0" dirty="0"/>
              <a:t> production including polarization asymmetries on proton and neutrons.    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E564-DB54-9B44-B6B0-B17C03A40B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9C1DA-EBC4-4DD7-920B-3E76AEA1C4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73566" y="0"/>
            <a:ext cx="11980332" cy="110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C7AC9-FB5E-4C2F-A6A7-7E169A949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990" y="6547343"/>
            <a:ext cx="2725148" cy="262151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953000" y="6408844"/>
            <a:ext cx="280416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6555BE4-C2AD-4BA7-8E5C-2F6405DF77BA}"/>
              </a:ext>
            </a:extLst>
          </p:cNvPr>
          <p:cNvSpPr/>
          <p:nvPr userDrawn="1"/>
        </p:nvSpPr>
        <p:spPr>
          <a:xfrm>
            <a:off x="9809277" y="6253228"/>
            <a:ext cx="2382723" cy="654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7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0" y="2941864"/>
            <a:ext cx="5616448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78184" y="1734523"/>
            <a:ext cx="4713816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49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697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573" y="570881"/>
            <a:ext cx="308229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66" y="2176315"/>
            <a:ext cx="5332730" cy="1477328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4F1B43-9F09-4441-8D30-F0DE1FC67A7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276999"/>
          </a:xfrm>
          <a:prstGeom prst="rect">
            <a:avLst/>
          </a:prstGeom>
        </p:spPr>
        <p:txBody>
          <a:bodyPr/>
          <a:lstStyle/>
          <a:p>
            <a:fld id="{9264C62A-42DA-064B-B402-BD4DFBC1F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3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60546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64185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0470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53044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0" y="2941864"/>
            <a:ext cx="5616448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78184" y="1725954"/>
            <a:ext cx="4705349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84662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573" y="570881"/>
            <a:ext cx="308229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066" y="2176315"/>
            <a:ext cx="5332730" cy="253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64622" y="646048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F2EE7-DCA6-4FBE-9A96-F7803CD753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254" y="6489593"/>
            <a:ext cx="2725148" cy="262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8853E-A74D-4A6B-BCBB-A460B0910C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0003" y="6294503"/>
            <a:ext cx="2383743" cy="652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43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38201"/>
            <a:ext cx="10972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8820151" y="6434138"/>
            <a:ext cx="6270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t>Page </a:t>
            </a:r>
            <a:fld id="{F71E418F-05F8-5B44-A2D5-7D3A08B29BDB}" type="slidenum">
              <a:rPr lang="en-US" sz="900" smtClean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ＭＳ Ｐゴシック" pitchFamily="35" charset="-128"/>
              <a:cs typeface="ＭＳ Ｐゴシック" pitchFamily="35" charset="-128"/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E4612FD-6EC2-40FE-BE8E-F4234B331DF1}"/>
              </a:ext>
            </a:extLst>
          </p:cNvPr>
          <p:cNvSpPr txBox="1">
            <a:spLocks/>
          </p:cNvSpPr>
          <p:nvPr userDrawn="1"/>
        </p:nvSpPr>
        <p:spPr>
          <a:xfrm>
            <a:off x="4864622" y="646048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B1261-6997-40A5-856A-629FEEE46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254" y="6489593"/>
            <a:ext cx="2725148" cy="262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DDD9A4-A42E-4523-B302-8FB08E0854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70003" y="6294503"/>
            <a:ext cx="238374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Calibri"/>
          <a:ea typeface="ＭＳ Ｐゴシック" pitchFamily="-111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38201"/>
            <a:ext cx="10972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8820151" y="6434138"/>
            <a:ext cx="6270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t>Page </a:t>
            </a:r>
            <a:fld id="{F71E418F-05F8-5B44-A2D5-7D3A08B29BDB}" type="slidenum">
              <a:rPr lang="en-US" sz="900" smtClean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ＭＳ Ｐゴシック" pitchFamily="35" charset="-128"/>
              <a:cs typeface="ＭＳ Ｐゴシック" pitchFamily="35" charset="-128"/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B232E044-A699-4AE8-A64F-932B3C1EDAA3}"/>
              </a:ext>
            </a:extLst>
          </p:cNvPr>
          <p:cNvSpPr txBox="1">
            <a:spLocks/>
          </p:cNvSpPr>
          <p:nvPr userDrawn="1"/>
        </p:nvSpPr>
        <p:spPr>
          <a:xfrm>
            <a:off x="4864622" y="646048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ED986-5A4C-4E90-ADD0-54F8AD21E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254" y="6489593"/>
            <a:ext cx="2725148" cy="262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2D27AD-EEB4-4546-A863-DF2E4746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0003" y="6294503"/>
            <a:ext cx="238374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Calibri"/>
          <a:ea typeface="ＭＳ Ｐゴシック" pitchFamily="-111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38201"/>
            <a:ext cx="10972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8820151" y="6434138"/>
            <a:ext cx="6270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t>Page </a:t>
            </a:r>
            <a:fld id="{F71E418F-05F8-5B44-A2D5-7D3A08B29BDB}" type="slidenum">
              <a:rPr lang="en-US" sz="900" smtClean="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ea typeface="ＭＳ Ｐゴシック" pitchFamily="35" charset="-128"/>
              <a:cs typeface="ＭＳ Ｐゴシック" pitchFamily="35" charset="-128"/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B232E044-A699-4AE8-A64F-932B3C1EDAA3}"/>
              </a:ext>
            </a:extLst>
          </p:cNvPr>
          <p:cNvSpPr txBox="1">
            <a:spLocks/>
          </p:cNvSpPr>
          <p:nvPr userDrawn="1"/>
        </p:nvSpPr>
        <p:spPr>
          <a:xfrm>
            <a:off x="4864622" y="646048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ED986-5A4C-4E90-ADD0-54F8AD21ED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254" y="6489593"/>
            <a:ext cx="2725148" cy="262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2D27AD-EEB4-4546-A863-DF2E4746CC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0003" y="6294503"/>
            <a:ext cx="2383743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Calibri"/>
          <a:ea typeface="ＭＳ Ｐゴシック" pitchFamily="-111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Calibri"/>
          <a:ea typeface="ＭＳ Ｐゴシック" pitchFamily="-111" charset="-128"/>
          <a:cs typeface="Calibri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228600" y="202835"/>
            <a:ext cx="1181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Roboto"/>
              </a:rPr>
              <a:t>N* Physics with CLAS at Jefferson Lab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4C2548B-5784-419F-9DAD-E7F72FDCE7F6}"/>
              </a:ext>
            </a:extLst>
          </p:cNvPr>
          <p:cNvSpPr txBox="1">
            <a:spLocks/>
          </p:cNvSpPr>
          <p:nvPr/>
        </p:nvSpPr>
        <p:spPr>
          <a:xfrm>
            <a:off x="2011680" y="2066691"/>
            <a:ext cx="8686800" cy="4257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Kyungseon Joo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Connecticut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alibri"/>
              </a:rPr>
              <a:t>Quark and Nuclear Physics 2018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</a:rPr>
              <a:t>November 13-17,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Tsukuba, Japan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8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6FD74-5DA5-4FC1-A14D-E457D2A3E6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D0246-697D-48A2-83EE-C0482BADD3BF}"/>
              </a:ext>
            </a:extLst>
          </p:cNvPr>
          <p:cNvSpPr/>
          <p:nvPr/>
        </p:nvSpPr>
        <p:spPr>
          <a:xfrm>
            <a:off x="3248941" y="172157"/>
            <a:ext cx="621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N and </a:t>
            </a:r>
            <a:r>
              <a:rPr lang="en-US" sz="3600" dirty="0">
                <a:solidFill>
                  <a:schemeClr val="bg1"/>
                </a:solidFill>
                <a:latin typeface="+mj-lt"/>
                <a:sym typeface="Symbol" pitchFamily="18" charset="2"/>
              </a:rPr>
              <a:t>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Excited Baryon States …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80218D-2F74-4A46-AC0A-C6D5E36EBFD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140828"/>
            <a:ext cx="3146323" cy="128817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kern="0">
                <a:solidFill>
                  <a:sysClr val="windowText" lastClr="000000"/>
                </a:solidFill>
              </a:rPr>
              <a:t>Orbital excitations </a:t>
            </a:r>
          </a:p>
          <a:p>
            <a:pPr>
              <a:buClr>
                <a:srgbClr val="333399"/>
              </a:buClr>
              <a:buFont typeface="Wingdings" pitchFamily="2" charset="2"/>
              <a:buNone/>
            </a:pPr>
            <a:r>
              <a:rPr lang="en-US" sz="2400" kern="0">
                <a:solidFill>
                  <a:sysClr val="windowText" lastClr="000000"/>
                </a:solidFill>
              </a:rPr>
              <a:t>	(two distinct kinds in contrast to mesons)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02CB3FA-ECD7-4D21-901E-5259B6E60BD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188" y="2109927"/>
            <a:ext cx="5029200" cy="1514475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1B1345E-F297-4140-B158-35672B6DBA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428" y="4451765"/>
            <a:ext cx="5334000" cy="1533525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CB55DAA2-9B3B-412E-82AF-BAE10CD46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866" y="4633646"/>
            <a:ext cx="3138385" cy="11668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Radial excitations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(also two kinds in contrast to mesons)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56537-F0DE-4B16-9448-5E7E159FF953}"/>
              </a:ext>
            </a:extLst>
          </p:cNvPr>
          <p:cNvSpPr/>
          <p:nvPr/>
        </p:nvSpPr>
        <p:spPr>
          <a:xfrm>
            <a:off x="9402920" y="964955"/>
            <a:ext cx="2529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Simon </a:t>
            </a:r>
            <a:r>
              <a:rPr lang="en-US" sz="2000" b="0" dirty="0" err="1"/>
              <a:t>Capstick</a:t>
            </a:r>
            <a:r>
              <a:rPr lang="en-US" sz="2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0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924772" y="172157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Quark Model Classification of N*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A7B453E-ACFB-4644-8474-C5299B932A49}"/>
              </a:ext>
            </a:extLst>
          </p:cNvPr>
          <p:cNvSpPr txBox="1">
            <a:spLocks/>
          </p:cNvSpPr>
          <p:nvPr/>
        </p:nvSpPr>
        <p:spPr>
          <a:xfrm>
            <a:off x="1794722" y="1525441"/>
            <a:ext cx="8686800" cy="3807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baryons_blank">
            <a:extLst>
              <a:ext uri="{FF2B5EF4-FFF2-40B4-BE49-F238E27FC236}">
                <a16:creationId xmlns:a16="http://schemas.microsoft.com/office/drawing/2014/main" id="{5CA463AB-D28A-4A0A-9A8C-2619DCEC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20"/>
          <a:stretch>
            <a:fillRect/>
          </a:stretch>
        </p:blipFill>
        <p:spPr bwMode="auto">
          <a:xfrm>
            <a:off x="1794722" y="738979"/>
            <a:ext cx="8299450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C4967E6-D27D-40D3-877D-B8AF65FA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447" y="2459829"/>
            <a:ext cx="119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87517E-C5A9-4FFF-BF54-6E1916D26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347" y="2739229"/>
            <a:ext cx="787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CEC6F2-0B09-4065-A0DD-792A594E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247" y="1369217"/>
            <a:ext cx="192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08B874EF-F06B-4F3D-A9C2-FB638A1F841F}"/>
              </a:ext>
            </a:extLst>
          </p:cNvPr>
          <p:cNvGrpSpPr>
            <a:grpSpLocks/>
          </p:cNvGrpSpPr>
          <p:nvPr/>
        </p:nvGrpSpPr>
        <p:grpSpPr bwMode="auto">
          <a:xfrm>
            <a:off x="1520085" y="4617242"/>
            <a:ext cx="1249362" cy="995362"/>
            <a:chOff x="189" y="2973"/>
            <a:chExt cx="787" cy="627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49F07D1-B36A-4AC2-8C1A-D70C1C58F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" y="2973"/>
              <a:ext cx="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</a:rPr>
                <a:t>(1232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727A64F-DE00-44A3-9130-2207B84B7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" y="2973"/>
              <a:ext cx="640" cy="250"/>
            </a:xfrm>
            <a:prstGeom prst="rect">
              <a:avLst/>
            </a:prstGeom>
            <a:noFill/>
            <a:ln w="25400" algn="ctr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9396AC7B-863B-4AFE-BB41-E05369CD9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" y="3223"/>
              <a:ext cx="360" cy="37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D9E45EF2-6C20-47BB-9DD6-8D930312CF54}"/>
              </a:ext>
            </a:extLst>
          </p:cNvPr>
          <p:cNvGrpSpPr>
            <a:grpSpLocks/>
          </p:cNvGrpSpPr>
          <p:nvPr/>
        </p:nvGrpSpPr>
        <p:grpSpPr bwMode="auto">
          <a:xfrm>
            <a:off x="3277447" y="2418554"/>
            <a:ext cx="2667000" cy="3368675"/>
            <a:chOff x="1296" y="1582"/>
            <a:chExt cx="1680" cy="2122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0F44F017-29DF-44C7-8D5A-04F259621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582"/>
              <a:ext cx="762" cy="1162"/>
              <a:chOff x="1296" y="1582"/>
              <a:chExt cx="762" cy="1162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3069241-A762-4E3A-BAA8-7290A775E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582"/>
                <a:ext cx="762" cy="442"/>
              </a:xfrm>
              <a:prstGeom prst="rect">
                <a:avLst/>
              </a:prstGeom>
              <a:noFill/>
              <a:ln w="25400" algn="ctr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600" b="0" i="0" u="none" strike="noStrike" kern="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22" name="Group 14">
                <a:extLst>
                  <a:ext uri="{FF2B5EF4-FFF2-40B4-BE49-F238E27FC236}">
                    <a16:creationId xmlns:a16="http://schemas.microsoft.com/office/drawing/2014/main" id="{E659CE35-2E36-495E-90EE-93137AA84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1582"/>
                <a:ext cx="762" cy="1162"/>
                <a:chOff x="1296" y="1582"/>
                <a:chExt cx="762" cy="1162"/>
              </a:xfrm>
            </p:grpSpPr>
            <p:sp>
              <p:nvSpPr>
                <p:cNvPr id="23" name="Text Box 15">
                  <a:extLst>
                    <a:ext uri="{FF2B5EF4-FFF2-40B4-BE49-F238E27FC236}">
                      <a16:creationId xmlns:a16="http://schemas.microsoft.com/office/drawing/2014/main" id="{CA7F575D-7B98-4103-92E2-5D48FB04EC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1582"/>
                  <a:ext cx="76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0" b="1">
                      <a:solidFill>
                        <a:srgbClr val="333399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D</a:t>
                  </a:r>
                  <a:r>
                    <a:rPr kumimoji="0" lang="en-US" sz="20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13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(1520)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S</a:t>
                  </a:r>
                  <a:r>
                    <a:rPr kumimoji="0" lang="en-US" sz="20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11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(1535)</a:t>
                  </a:r>
                </a:p>
              </p:txBody>
            </p:sp>
            <p:sp>
              <p:nvSpPr>
                <p:cNvPr id="24" name="Line 16">
                  <a:extLst>
                    <a:ext uri="{FF2B5EF4-FFF2-40B4-BE49-F238E27FC236}">
                      <a16:creationId xmlns:a16="http://schemas.microsoft.com/office/drawing/2014/main" id="{BA6F508C-EF9B-4D01-9FEB-39CCE998D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8" y="2024"/>
                  <a:ext cx="360" cy="72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F95C2B86-80BA-4A8B-869E-C1A86A72F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3225"/>
              <a:ext cx="1501" cy="479"/>
              <a:chOff x="1475" y="3225"/>
              <a:chExt cx="1501" cy="479"/>
            </a:xfrm>
          </p:grpSpPr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5FDA9238-CA04-43B0-96AE-CA8137141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5" y="3225"/>
                <a:ext cx="116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>
                    <a:solidFill>
                      <a:srgbClr val="333399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</a:rPr>
                  <a:t>Roper P</a:t>
                </a:r>
                <a:r>
                  <a:rPr kumimoji="0" 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</a:rPr>
                  <a:t>11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</a:rPr>
                  <a:t>(1440)</a:t>
                </a:r>
              </a:p>
            </p:txBody>
          </p:sp>
          <p:sp>
            <p:nvSpPr>
              <p:cNvPr id="19" name="Rectangle 19">
                <a:extLst>
                  <a:ext uri="{FF2B5EF4-FFF2-40B4-BE49-F238E27FC236}">
                    <a16:creationId xmlns:a16="http://schemas.microsoft.com/office/drawing/2014/main" id="{5861EC11-A3A5-4619-A6CC-E8E86A15F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5" y="3225"/>
                <a:ext cx="1166" cy="250"/>
              </a:xfrm>
              <a:prstGeom prst="rect">
                <a:avLst/>
              </a:prstGeom>
              <a:noFill/>
              <a:ln w="25400" algn="ctr">
                <a:solidFill>
                  <a:srgbClr val="0000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8F74E8B0-29CB-4F14-BF4A-1F1F2758A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8" y="3475"/>
                <a:ext cx="648" cy="229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25" name="Text Box 21">
            <a:extLst>
              <a:ext uri="{FF2B5EF4-FFF2-40B4-BE49-F238E27FC236}">
                <a16:creationId xmlns:a16="http://schemas.microsoft.com/office/drawing/2014/main" id="{F606C3D8-8022-4DD3-9E16-A2E9F00A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85" y="2297904"/>
            <a:ext cx="1449387" cy="179705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+ q³g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+ q³qq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+ N-Meson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+ …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625E257C-3115-4DC8-989F-51985C867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7272" y="2895093"/>
            <a:ext cx="1143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4EDAEF4A-8C92-4F24-8B12-3759DF84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84" y="4914808"/>
            <a:ext cx="1449387" cy="861774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- q</a:t>
            </a:r>
            <a:r>
              <a:rPr kumimoji="0" lang="de-DE" sz="2000" b="1" i="0" u="none" strike="noStrike" kern="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q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-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DF6708-08B7-4B1F-89D5-293DAFA47AF7}"/>
              </a:ext>
            </a:extLst>
          </p:cNvPr>
          <p:cNvSpPr txBox="1"/>
          <p:nvPr/>
        </p:nvSpPr>
        <p:spPr>
          <a:xfrm>
            <a:off x="2533128" y="6120547"/>
            <a:ext cx="757136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1135 MeV	               1545 MeV                1839MeV                2130 MeV                 Mass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05761-BF95-468E-B989-3407A5BE757E}"/>
              </a:ext>
            </a:extLst>
          </p:cNvPr>
          <p:cNvSpPr/>
          <p:nvPr/>
        </p:nvSpPr>
        <p:spPr>
          <a:xfrm>
            <a:off x="9497272" y="930848"/>
            <a:ext cx="2389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 err="1"/>
              <a:t>Dietmar</a:t>
            </a:r>
            <a:r>
              <a:rPr lang="en-US" sz="2000" b="0" dirty="0"/>
              <a:t> </a:t>
            </a:r>
            <a:r>
              <a:rPr lang="en-US" sz="2000" b="0" dirty="0" err="1"/>
              <a:t>Menze</a:t>
            </a:r>
            <a:r>
              <a:rPr lang="en-US" sz="2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7599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CB-ELSA and MAMI-CB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D1078-5256-49DA-9ECC-D2912783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714" y="1618663"/>
            <a:ext cx="3937000" cy="4656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EABBD8-E122-4FAE-BC99-0143513749F7}"/>
              </a:ext>
            </a:extLst>
          </p:cNvPr>
          <p:cNvSpPr txBox="1"/>
          <p:nvPr/>
        </p:nvSpPr>
        <p:spPr>
          <a:xfrm>
            <a:off x="6276893" y="972332"/>
            <a:ext cx="407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Asymmetry in π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production off protons.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B96D2-B491-4D02-B672-F01F3F65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314" y="1618661"/>
            <a:ext cx="1422400" cy="707644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510EF-DA1A-4C5E-8DF3-D81469DC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53" t="21258" r="6875" b="6871"/>
          <a:stretch>
            <a:fillRect/>
          </a:stretch>
        </p:blipFill>
        <p:spPr>
          <a:xfrm>
            <a:off x="1493714" y="1722400"/>
            <a:ext cx="3911600" cy="4536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209923-B175-4CAB-8E69-5686169D09F2}"/>
              </a:ext>
            </a:extLst>
          </p:cNvPr>
          <p:cNvSpPr txBox="1"/>
          <p:nvPr/>
        </p:nvSpPr>
        <p:spPr>
          <a:xfrm>
            <a:off x="1371600" y="99060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Differential pπ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cross section at MAMI-CB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fitted with L=4 Legendre expansion.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51827-8D01-4D04-AF67-A3CA11C7CE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11" r="2600"/>
          <a:stretch>
            <a:fillRect/>
          </a:stretch>
        </p:blipFill>
        <p:spPr>
          <a:xfrm>
            <a:off x="4433388" y="1740947"/>
            <a:ext cx="973256" cy="623087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73376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8900"/>
            <a:ext cx="9144000" cy="914400"/>
          </a:xfrm>
        </p:spPr>
        <p:txBody>
          <a:bodyPr wrap="none">
            <a:no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Search for excited baryons </a:t>
            </a:r>
            <a:r>
              <a:rPr lang="en-US" sz="2800" dirty="0">
                <a:solidFill>
                  <a:srgbClr val="800000"/>
                </a:solidFill>
              </a:rPr>
              <a:t>in 2-body</a:t>
            </a:r>
            <a:r>
              <a:rPr lang="en-US" sz="2800" b="1" dirty="0">
                <a:solidFill>
                  <a:srgbClr val="800000"/>
                </a:solidFill>
              </a:rPr>
              <a:t> channels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Zapf Dingbats"/>
              </a:rPr>
              <a:t>✔</a:t>
            </a:r>
            <a:r>
              <a:rPr lang="en-US" sz="2400" dirty="0">
                <a:ln>
                  <a:solidFill>
                    <a:srgbClr val="0000FF"/>
                  </a:solidFill>
                </a:ln>
                <a:ea typeface="Zapf Dingbats"/>
              </a:rPr>
              <a:t>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ea typeface="Zapf Dingbats"/>
              </a:rPr>
              <a:t>-  </a:t>
            </a:r>
            <a:r>
              <a:rPr lang="en-US" sz="2400" i="1" dirty="0"/>
              <a:t>data acquired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  <a:ea typeface="Zapf Dingbats"/>
              </a:rPr>
              <a:t>✔ </a:t>
            </a:r>
            <a:r>
              <a:rPr lang="en-US" sz="2400" i="1" dirty="0">
                <a:solidFill>
                  <a:srgbClr val="000000"/>
                </a:solidFill>
                <a:ea typeface="Zapf Dingbats"/>
              </a:rPr>
              <a:t>- analyzed/published  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23699" y="889000"/>
          <a:ext cx="7833287" cy="55432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4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9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312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σ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Σ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1" baseline="-25000" dirty="0" err="1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1" baseline="-250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1" baseline="-250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1" baseline="-25000" dirty="0">
                          <a:latin typeface="Calibri"/>
                          <a:cs typeface="Calibri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1" baseline="-25000" dirty="0" err="1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1" baseline="-25000" dirty="0" err="1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22">
                <a:tc gridSpan="18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pπ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nπ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pη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pη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’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0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Λ</a:t>
                      </a: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18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pω/φ</a:t>
                      </a:r>
                      <a:endParaRPr lang="en-US" sz="14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SDME 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1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+*</a:t>
                      </a:r>
                      <a:r>
                        <a:rPr lang="en-US" sz="1400" b="1" baseline="0" dirty="0" err="1">
                          <a:latin typeface="Calibri"/>
                          <a:cs typeface="Calibri"/>
                        </a:rPr>
                        <a:t>Λ</a:t>
                      </a:r>
                      <a:endParaRPr lang="en-US" sz="1400" b="1" baseline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SDME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        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1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0*</a:t>
                      </a:r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SDME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122">
                <a:tc gridSpan="18">
                  <a:txBody>
                    <a:bodyPr/>
                    <a:lstStyle/>
                    <a:p>
                      <a:endParaRPr lang="en-US" sz="1400" b="1" baseline="300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Calibri"/>
                          <a:cs typeface="Calibri"/>
                        </a:rPr>
                        <a:t>pπ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baseline="0" dirty="0" err="1">
                          <a:latin typeface="Calibri"/>
                          <a:cs typeface="Calibri"/>
                        </a:rPr>
                        <a:t>pρ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n-US" sz="1400" b="1" baseline="0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Λ</a:t>
                      </a: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0*</a:t>
                      </a:r>
                      <a:r>
                        <a:rPr lang="en-US" sz="1400" b="1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lang="en-US" sz="1400" b="1" baseline="30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/>
          </p:cNvSpPr>
          <p:nvPr/>
        </p:nvSpPr>
        <p:spPr>
          <a:xfrm>
            <a:off x="6543557" y="1206498"/>
            <a:ext cx="3555998" cy="1451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2974" y="4344952"/>
            <a:ext cx="3566581" cy="844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1941" y="2680507"/>
            <a:ext cx="7800174" cy="327787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91872" y="2025135"/>
            <a:ext cx="957764" cy="461665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γp</a:t>
            </a:r>
            <a:r>
              <a:rPr lang="en-US" sz="2400" dirty="0" err="1">
                <a:latin typeface="Calibri"/>
                <a:cs typeface="Calibri"/>
                <a:sym typeface="Wingdings"/>
              </a:rPr>
              <a:t>X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1872" y="4565135"/>
            <a:ext cx="957764" cy="461665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γn</a:t>
            </a:r>
            <a:r>
              <a:rPr lang="en-US" sz="2400" dirty="0" err="1">
                <a:latin typeface="Calibri"/>
                <a:cs typeface="Calibri"/>
                <a:sym typeface="Wingdings"/>
              </a:rPr>
              <a:t>X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9611463" y="38100"/>
            <a:ext cx="1019868" cy="629556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9477441" y="1437892"/>
            <a:ext cx="8693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/>
                <a:cs typeface="Arial"/>
              </a:rPr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5400" y="3264707"/>
            <a:ext cx="1409701" cy="3277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41700" y="4572807"/>
            <a:ext cx="393700" cy="3277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40499" y="3607607"/>
            <a:ext cx="3416486" cy="3277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56812" y="1752600"/>
            <a:ext cx="3088289" cy="343278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48D5B36-E479-4300-971C-E305B4E2B559}"/>
              </a:ext>
            </a:extLst>
          </p:cNvPr>
          <p:cNvSpPr txBox="1">
            <a:spLocks/>
          </p:cNvSpPr>
          <p:nvPr/>
        </p:nvSpPr>
        <p:spPr>
          <a:xfrm>
            <a:off x="4953000" y="6577823"/>
            <a:ext cx="2804160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13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170B3-2F7D-48B8-A5E2-98FA84FF98D6}"/>
              </a:ext>
            </a:extLst>
          </p:cNvPr>
          <p:cNvSpPr/>
          <p:nvPr/>
        </p:nvSpPr>
        <p:spPr>
          <a:xfrm>
            <a:off x="9912115" y="4380617"/>
            <a:ext cx="2258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Talk by </a:t>
            </a:r>
            <a:r>
              <a:rPr lang="en-US" sz="2400" dirty="0" err="1"/>
              <a:t>Sokhan</a:t>
            </a:r>
            <a:endParaRPr lang="en-US" sz="2400" dirty="0"/>
          </a:p>
          <a:p>
            <a:r>
              <a:rPr lang="en-US" sz="2400" dirty="0"/>
              <a:t>Talk by </a:t>
            </a:r>
            <a:r>
              <a:rPr lang="en-US" sz="2400" dirty="0" err="1"/>
              <a:t>Kageya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3536648" y="152400"/>
            <a:ext cx="5636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Establishing the N* spectrum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71543-BE2C-4187-A61E-CAFA563B4EE6}"/>
              </a:ext>
            </a:extLst>
          </p:cNvPr>
          <p:cNvSpPr txBox="1"/>
          <p:nvPr/>
        </p:nvSpPr>
        <p:spPr>
          <a:xfrm>
            <a:off x="7486824" y="5957116"/>
            <a:ext cx="331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Fit: A.V. </a:t>
            </a:r>
            <a:r>
              <a:rPr lang="en-US" sz="1400" i="1" dirty="0" err="1">
                <a:solidFill>
                  <a:srgbClr val="000000"/>
                </a:solidFill>
                <a:latin typeface="Calibri"/>
                <a:cs typeface="Calibri"/>
              </a:rPr>
              <a:t>Anisovich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 et al, EPJ A48, 15 (2012) </a:t>
            </a: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797A18-2A16-4D84-A106-F787AB754638}"/>
              </a:ext>
            </a:extLst>
          </p:cNvPr>
          <p:cNvGrpSpPr/>
          <p:nvPr/>
        </p:nvGrpSpPr>
        <p:grpSpPr>
          <a:xfrm>
            <a:off x="2212147" y="1599192"/>
            <a:ext cx="4248149" cy="4511813"/>
            <a:chOff x="552450" y="1689160"/>
            <a:chExt cx="4248149" cy="45118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FF85CD-E110-4AFA-9E10-AB563CE2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39" t="23934" r="50379" b="15800"/>
            <a:stretch>
              <a:fillRect/>
            </a:stretch>
          </p:blipFill>
          <p:spPr>
            <a:xfrm>
              <a:off x="552450" y="1689160"/>
              <a:ext cx="4076700" cy="410839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EE6CD0-1CC7-4BBF-A8C1-FE845DD3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885" t="79900" r="7143" b="15729"/>
            <a:stretch>
              <a:fillRect/>
            </a:stretch>
          </p:blipFill>
          <p:spPr>
            <a:xfrm>
              <a:off x="559522" y="5808546"/>
              <a:ext cx="4241077" cy="39242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06F056-FE28-4F85-8ECD-CD81BB04FAE1}"/>
              </a:ext>
            </a:extLst>
          </p:cNvPr>
          <p:cNvSpPr txBox="1"/>
          <p:nvPr/>
        </p:nvSpPr>
        <p:spPr>
          <a:xfrm>
            <a:off x="2297330" y="5976166"/>
            <a:ext cx="43619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M. Mc </a:t>
            </a:r>
            <a:r>
              <a:rPr lang="en-US" sz="1400" i="1" dirty="0" err="1">
                <a:solidFill>
                  <a:srgbClr val="000000"/>
                </a:solidFill>
                <a:latin typeface="Calibri"/>
                <a:cs typeface="Calibri"/>
              </a:rPr>
              <a:t>Cracken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 et </a:t>
            </a:r>
            <a:r>
              <a:rPr lang="en-US" sz="1400" i="1" dirty="0" err="1">
                <a:solidFill>
                  <a:srgbClr val="000000"/>
                </a:solidFill>
                <a:latin typeface="Calibri"/>
                <a:cs typeface="Calibri"/>
              </a:rPr>
              <a:t>al.(CLAS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), Phys.RevC81,025201,2010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A91B2-C45A-4A58-8FD8-54BC35795D05}"/>
              </a:ext>
            </a:extLst>
          </p:cNvPr>
          <p:cNvSpPr txBox="1"/>
          <p:nvPr/>
        </p:nvSpPr>
        <p:spPr>
          <a:xfrm>
            <a:off x="2438400" y="985124"/>
            <a:ext cx="594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Hyperon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photoproduction</a:t>
            </a:r>
            <a:r>
              <a:rPr lang="en-US" sz="2400" dirty="0">
                <a:latin typeface="Calibri"/>
                <a:cs typeface="Calibri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γp→K</a:t>
            </a:r>
            <a:r>
              <a:rPr lang="en-US" sz="2400" b="1" baseline="30000" dirty="0" err="1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Λ→K</a:t>
            </a:r>
            <a:r>
              <a:rPr lang="en-US" sz="2400" b="1" baseline="30000" dirty="0" err="1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pπ</a:t>
            </a:r>
            <a:r>
              <a:rPr lang="en-US" sz="2400" b="1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A1CFD4-1DAF-4193-AC07-B056F7CA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11" t="69282" r="57980" b="22990"/>
          <a:stretch>
            <a:fillRect/>
          </a:stretch>
        </p:blipFill>
        <p:spPr>
          <a:xfrm>
            <a:off x="2846039" y="2640547"/>
            <a:ext cx="3088316" cy="2451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8203E5-7E9A-4B08-B07B-6110DD52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0" r="51183" b="505"/>
          <a:stretch>
            <a:fillRect/>
          </a:stretch>
        </p:blipFill>
        <p:spPr>
          <a:xfrm>
            <a:off x="6596663" y="1419622"/>
            <a:ext cx="4013199" cy="46294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66D834-061B-43D4-BBE1-B0FAC4E44377}"/>
              </a:ext>
            </a:extLst>
          </p:cNvPr>
          <p:cNvSpPr txBox="1"/>
          <p:nvPr/>
        </p:nvSpPr>
        <p:spPr>
          <a:xfrm>
            <a:off x="6288847" y="128273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A7D84A-3C79-4094-A82D-D26839629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37" t="73283" r="69391" b="15301"/>
          <a:stretch>
            <a:fillRect/>
          </a:stretch>
        </p:blipFill>
        <p:spPr>
          <a:xfrm>
            <a:off x="7003071" y="2959138"/>
            <a:ext cx="3527575" cy="277495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189E8A-0128-4CE9-A47F-9A75BF9A1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9489200" y="877638"/>
            <a:ext cx="1041446" cy="642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667000" y="152400"/>
            <a:ext cx="8612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Target </a:t>
            </a:r>
            <a:r>
              <a:rPr lang="en-US" sz="3600" dirty="0">
                <a:solidFill>
                  <a:srgbClr val="00B050"/>
                </a:solidFill>
              </a:rPr>
              <a:t>T</a:t>
            </a:r>
            <a:r>
              <a:rPr lang="en-US" sz="3600" dirty="0">
                <a:solidFill>
                  <a:prstClr val="white"/>
                </a:solidFill>
              </a:rPr>
              <a:t> and beam-target E spin asymmetries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D1DB0B-6B9E-49DA-8607-A8A4E8DF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7" r="24332"/>
          <a:stretch>
            <a:fillRect/>
          </a:stretch>
        </p:blipFill>
        <p:spPr>
          <a:xfrm>
            <a:off x="6629400" y="1718826"/>
            <a:ext cx="4102100" cy="4254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29EE3D-EFAB-4048-A1B4-E5CAF32474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73" r="23361"/>
          <a:stretch>
            <a:fillRect/>
          </a:stretch>
        </p:blipFill>
        <p:spPr>
          <a:xfrm>
            <a:off x="2197100" y="1769626"/>
            <a:ext cx="4152900" cy="42037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9467F5-6159-42F0-91D6-0484A225E417}"/>
              </a:ext>
            </a:extLst>
          </p:cNvPr>
          <p:cNvSpPr txBox="1"/>
          <p:nvPr/>
        </p:nvSpPr>
        <p:spPr>
          <a:xfrm>
            <a:off x="5236201" y="1131748"/>
            <a:ext cx="16482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p(γ,pω</a:t>
            </a:r>
            <a:r>
              <a:rPr 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0090"/>
              </a:solidFill>
              <a:latin typeface="Garamon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8706C-61BA-4C53-AEA4-7CC7792AA092}"/>
              </a:ext>
            </a:extLst>
          </p:cNvPr>
          <p:cNvSpPr txBox="1"/>
          <p:nvPr/>
        </p:nvSpPr>
        <p:spPr>
          <a:xfrm rot="16200000">
            <a:off x="6356349" y="2971492"/>
            <a:ext cx="54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A9FC59-D391-42FA-8367-C33C9C200601}"/>
              </a:ext>
            </a:extLst>
          </p:cNvPr>
          <p:cNvSpPr txBox="1"/>
          <p:nvPr/>
        </p:nvSpPr>
        <p:spPr>
          <a:xfrm rot="16200000">
            <a:off x="1930400" y="3068917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D448F5-17ED-48C2-B1F9-47A5EA9F7F24}"/>
              </a:ext>
            </a:extLst>
          </p:cNvPr>
          <p:cNvGrpSpPr/>
          <p:nvPr/>
        </p:nvGrpSpPr>
        <p:grpSpPr>
          <a:xfrm>
            <a:off x="9436371" y="1117084"/>
            <a:ext cx="1234872" cy="661432"/>
            <a:chOff x="6337300" y="922774"/>
            <a:chExt cx="1234872" cy="66143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A333FB-882C-4992-9C7D-28C553557C13}"/>
                </a:ext>
              </a:extLst>
            </p:cNvPr>
            <p:cNvGrpSpPr/>
            <p:nvPr/>
          </p:nvGrpSpPr>
          <p:grpSpPr>
            <a:xfrm>
              <a:off x="6337300" y="922774"/>
              <a:ext cx="1234872" cy="661432"/>
              <a:chOff x="3086100" y="884674"/>
              <a:chExt cx="1234872" cy="66143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4818CE0-E79A-4065-8972-6C50883075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86100" y="104140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31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614194-F8B1-4C4C-B1C4-7FCD225DE1A3}"/>
                  </a:ext>
                </a:extLst>
              </p:cNvPr>
              <p:cNvSpPr txBox="1"/>
              <p:nvPr/>
            </p:nvSpPr>
            <p:spPr>
              <a:xfrm>
                <a:off x="3200400" y="884674"/>
                <a:ext cx="787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CLAS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BD9366-C468-43FF-AEB8-C37F9C975047}"/>
                  </a:ext>
                </a:extLst>
              </p:cNvPr>
              <p:cNvSpPr txBox="1"/>
              <p:nvPr/>
            </p:nvSpPr>
            <p:spPr>
              <a:xfrm>
                <a:off x="3225800" y="1176774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CBELSA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DC15EA-8C99-4E2A-9DFE-170DF84EE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7300" y="1392674"/>
              <a:ext cx="91440" cy="91440"/>
            </a:xfrm>
            <a:prstGeom prst="rect">
              <a:avLst/>
            </a:prstGeom>
            <a:solidFill>
              <a:srgbClr val="0000FF"/>
            </a:solidFill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0138BD4-820B-490A-9975-D01B47EAF1A3}"/>
              </a:ext>
            </a:extLst>
          </p:cNvPr>
          <p:cNvSpPr txBox="1"/>
          <p:nvPr/>
        </p:nvSpPr>
        <p:spPr>
          <a:xfrm>
            <a:off x="3124200" y="14478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Transverse target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937F700-F433-45F2-905A-3B41D7D4A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1977213" y="1101339"/>
            <a:ext cx="965007" cy="595701"/>
          </a:xfrm>
          <a:prstGeom prst="rect">
            <a:avLst/>
          </a:prstGeom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9D111B9-4A4F-40D3-98D1-B1E25591E2AD}"/>
              </a:ext>
            </a:extLst>
          </p:cNvPr>
          <p:cNvSpPr txBox="1"/>
          <p:nvPr/>
        </p:nvSpPr>
        <p:spPr>
          <a:xfrm>
            <a:off x="6828025" y="6049526"/>
            <a:ext cx="1944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Fit: Bonn-</a:t>
            </a:r>
            <a:r>
              <a:rPr lang="en-US" sz="1600" i="1" dirty="0" err="1">
                <a:solidFill>
                  <a:prstClr val="black"/>
                </a:solidFill>
                <a:latin typeface="Arial"/>
                <a:cs typeface="Arial"/>
              </a:rPr>
              <a:t>Gatchina</a:t>
            </a:r>
            <a:endParaRPr lang="en-US" sz="16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C70322-D919-4403-A2E2-3F4F00E9DC17}"/>
              </a:ext>
            </a:extLst>
          </p:cNvPr>
          <p:cNvSpPr txBox="1"/>
          <p:nvPr/>
        </p:nvSpPr>
        <p:spPr>
          <a:xfrm>
            <a:off x="7147308" y="1386368"/>
            <a:ext cx="208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Longitudinal target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3461B8-F845-4800-97EF-6ACFBBBED852}"/>
              </a:ext>
            </a:extLst>
          </p:cNvPr>
          <p:cNvSpPr txBox="1"/>
          <p:nvPr/>
        </p:nvSpPr>
        <p:spPr>
          <a:xfrm>
            <a:off x="2472512" y="6049526"/>
            <a:ext cx="352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P. Roy et al. PRC97 (2018) no.5, 055202</a:t>
            </a:r>
          </a:p>
        </p:txBody>
      </p:sp>
    </p:spTree>
    <p:extLst>
      <p:ext uri="{BB962C8B-B14F-4D97-AF65-F5344CB8AC3E}">
        <p14:creationId xmlns:p14="http://schemas.microsoft.com/office/powerpoint/2010/main" val="72989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601189" y="130236"/>
            <a:ext cx="707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Establishing the N* and Δ* Spectrum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20E95-F26B-4C23-ADDB-8F0CBF500F50}"/>
              </a:ext>
            </a:extLst>
          </p:cNvPr>
          <p:cNvSpPr/>
          <p:nvPr/>
        </p:nvSpPr>
        <p:spPr>
          <a:xfrm>
            <a:off x="2365037" y="3667081"/>
            <a:ext cx="2792397" cy="1559731"/>
          </a:xfrm>
          <a:prstGeom prst="rect">
            <a:avLst/>
          </a:prstGeom>
          <a:solidFill>
            <a:srgbClr val="CCFFCC">
              <a:alpha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83115154-E2D2-4928-BF91-0EC8A574E0AE}"/>
              </a:ext>
            </a:extLst>
          </p:cNvPr>
          <p:cNvGrpSpPr/>
          <p:nvPr/>
        </p:nvGrpSpPr>
        <p:grpSpPr>
          <a:xfrm>
            <a:off x="4557417" y="1219200"/>
            <a:ext cx="5148220" cy="5143639"/>
            <a:chOff x="2166980" y="1076960"/>
            <a:chExt cx="5148220" cy="5143639"/>
          </a:xfrm>
        </p:grpSpPr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3BA15E39-19F4-47CE-B53F-46B0ACD9F9E5}"/>
                </a:ext>
              </a:extLst>
            </p:cNvPr>
            <p:cNvGrpSpPr/>
            <p:nvPr/>
          </p:nvGrpSpPr>
          <p:grpSpPr>
            <a:xfrm>
              <a:off x="3219981" y="5562600"/>
              <a:ext cx="3410160" cy="657999"/>
              <a:chOff x="1530881" y="5486400"/>
              <a:chExt cx="3410160" cy="65799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E49430-AC12-46CB-9CE3-1424CDFAFF7D}"/>
                  </a:ext>
                </a:extLst>
              </p:cNvPr>
              <p:cNvSpPr txBox="1"/>
              <p:nvPr/>
            </p:nvSpPr>
            <p:spPr>
              <a:xfrm>
                <a:off x="1530881" y="5498068"/>
                <a:ext cx="12199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Hadronic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production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D1FAB0-6CC2-4E4A-979D-BD9E110A497E}"/>
                  </a:ext>
                </a:extLst>
              </p:cNvPr>
              <p:cNvSpPr txBox="1"/>
              <p:nvPr/>
            </p:nvSpPr>
            <p:spPr>
              <a:xfrm>
                <a:off x="3232746" y="5486400"/>
                <a:ext cx="1708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Electromagnetic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production</a:t>
                </a:r>
              </a:p>
            </p:txBody>
          </p:sp>
        </p:grpSp>
        <p:grpSp>
          <p:nvGrpSpPr>
            <p:cNvPr id="9" name="Group 89">
              <a:extLst>
                <a:ext uri="{FF2B5EF4-FFF2-40B4-BE49-F238E27FC236}">
                  <a16:creationId xmlns:a16="http://schemas.microsoft.com/office/drawing/2014/main" id="{6D36DE43-0557-4885-B59A-D8B99A9A9E2E}"/>
                </a:ext>
              </a:extLst>
            </p:cNvPr>
            <p:cNvGrpSpPr/>
            <p:nvPr/>
          </p:nvGrpSpPr>
          <p:grpSpPr>
            <a:xfrm>
              <a:off x="4167632" y="3524841"/>
              <a:ext cx="2727232" cy="1602232"/>
              <a:chOff x="6273258" y="3418840"/>
              <a:chExt cx="2727232" cy="160223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62A9BC1-40D3-496B-86C0-05483A4C8331}"/>
                  </a:ext>
                </a:extLst>
              </p:cNvPr>
              <p:cNvCxnSpPr/>
              <p:nvPr/>
            </p:nvCxnSpPr>
            <p:spPr>
              <a:xfrm rot="16200000" flipV="1">
                <a:off x="6337111" y="4575367"/>
                <a:ext cx="880871" cy="1054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636903D-8843-461B-94C0-9BEB563AFBED}"/>
                  </a:ext>
                </a:extLst>
              </p:cNvPr>
              <p:cNvCxnSpPr/>
              <p:nvPr/>
            </p:nvCxnSpPr>
            <p:spPr>
              <a:xfrm rot="16200000">
                <a:off x="6756305" y="4742276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75A2B28-C3F1-49C4-9A9D-20E04DE2FA0C}"/>
                  </a:ext>
                </a:extLst>
              </p:cNvPr>
              <p:cNvCxnSpPr/>
              <p:nvPr/>
            </p:nvCxnSpPr>
            <p:spPr>
              <a:xfrm rot="18916671">
                <a:off x="6956946" y="4717674"/>
                <a:ext cx="1457462" cy="210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50800" dir="2700000" algn="br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C31F3C7-64EC-40D5-ABB2-70B4CC438B17}"/>
                  </a:ext>
                </a:extLst>
              </p:cNvPr>
              <p:cNvCxnSpPr/>
              <p:nvPr/>
            </p:nvCxnSpPr>
            <p:spPr>
              <a:xfrm rot="18916671">
                <a:off x="7649498" y="4716182"/>
                <a:ext cx="69403" cy="21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472C9C6-BCBB-4163-B7CA-D88B02CE21F2}"/>
                  </a:ext>
                </a:extLst>
              </p:cNvPr>
              <p:cNvCxnSpPr/>
              <p:nvPr/>
            </p:nvCxnSpPr>
            <p:spPr>
              <a:xfrm>
                <a:off x="7100062" y="3898900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34A78CA-C444-4FA9-82B3-22ECEEF2299D}"/>
                  </a:ext>
                </a:extLst>
              </p:cNvPr>
              <p:cNvCxnSpPr/>
              <p:nvPr/>
            </p:nvCxnSpPr>
            <p:spPr>
              <a:xfrm>
                <a:off x="7625842" y="3898900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31D501-3CE0-41E8-9C2D-43335F6A4F50}"/>
                  </a:ext>
                </a:extLst>
              </p:cNvPr>
              <p:cNvCxnSpPr/>
              <p:nvPr/>
            </p:nvCxnSpPr>
            <p:spPr>
              <a:xfrm rot="10800000">
                <a:off x="7023862" y="4051300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5EAAE3D-5EF6-44EB-8EB9-A24FEE6A5F46}"/>
                  </a:ext>
                </a:extLst>
              </p:cNvPr>
              <p:cNvCxnSpPr/>
              <p:nvPr/>
            </p:nvCxnSpPr>
            <p:spPr>
              <a:xfrm rot="10800000">
                <a:off x="7549642" y="4052888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8" name="Oval 9">
                <a:extLst>
                  <a:ext uri="{FF2B5EF4-FFF2-40B4-BE49-F238E27FC236}">
                    <a16:creationId xmlns:a16="http://schemas.microsoft.com/office/drawing/2014/main" id="{9DD52CC4-29BA-4459-BF0C-78A9B3CCDA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73258" y="3418840"/>
                <a:ext cx="953218" cy="11658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C048F16-6161-4C02-822C-A7A7683E92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99400" y="3643630"/>
                <a:ext cx="1101090" cy="7124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14B313-A5B2-4958-99AF-8A01AF44824E}"/>
                  </a:ext>
                </a:extLst>
              </p:cNvPr>
              <p:cNvSpPr txBox="1"/>
              <p:nvPr/>
            </p:nvSpPr>
            <p:spPr>
              <a:xfrm>
                <a:off x="7975600" y="3756680"/>
                <a:ext cx="946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Amplitude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analysis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02E005-D387-4FB5-8BCB-B6DD07F7F47F}"/>
                  </a:ext>
                </a:extLst>
              </p:cNvPr>
              <p:cNvSpPr txBox="1"/>
              <p:nvPr/>
            </p:nvSpPr>
            <p:spPr>
              <a:xfrm>
                <a:off x="6285958" y="3517900"/>
                <a:ext cx="953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Reaction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Theory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Dispersion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Relations</a:t>
                </a:r>
              </a:p>
            </p:txBody>
          </p:sp>
        </p:grpSp>
        <p:grpSp>
          <p:nvGrpSpPr>
            <p:cNvPr id="10" name="Group 90">
              <a:extLst>
                <a:ext uri="{FF2B5EF4-FFF2-40B4-BE49-F238E27FC236}">
                  <a16:creationId xmlns:a16="http://schemas.microsoft.com/office/drawing/2014/main" id="{CDECD419-0D13-4850-B4EF-4DF3B401F9E5}"/>
                </a:ext>
              </a:extLst>
            </p:cNvPr>
            <p:cNvGrpSpPr/>
            <p:nvPr/>
          </p:nvGrpSpPr>
          <p:grpSpPr>
            <a:xfrm>
              <a:off x="4091432" y="5084572"/>
              <a:ext cx="1191768" cy="490728"/>
              <a:chOff x="6174232" y="5160772"/>
              <a:chExt cx="1191768" cy="49072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CDC16C0-7A24-4663-9DE9-1844A6EDE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4232" y="5160772"/>
                <a:ext cx="1191768" cy="490728"/>
              </a:xfrm>
              <a:prstGeom prst="ellips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5DC94D-DE46-4B7A-ADAF-2952040975F7}"/>
                  </a:ext>
                </a:extLst>
              </p:cNvPr>
              <p:cNvSpPr txBox="1"/>
              <p:nvPr/>
            </p:nvSpPr>
            <p:spPr>
              <a:xfrm>
                <a:off x="6421120" y="5175190"/>
                <a:ext cx="625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Data</a:t>
                </a:r>
              </a:p>
            </p:txBody>
          </p:sp>
        </p:grp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40291595-98AD-4A72-8959-0FF20DBBFC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1600" y="1076960"/>
              <a:ext cx="1402080" cy="548640"/>
            </a:xfrm>
            <a:prstGeom prst="ellipse">
              <a:avLst/>
            </a:prstGeom>
            <a:solidFill>
              <a:srgbClr val="FCD5B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QCD</a:t>
              </a:r>
            </a:p>
          </p:txBody>
        </p:sp>
        <p:grpSp>
          <p:nvGrpSpPr>
            <p:cNvPr id="12" name="Group 88">
              <a:extLst>
                <a:ext uri="{FF2B5EF4-FFF2-40B4-BE49-F238E27FC236}">
                  <a16:creationId xmlns:a16="http://schemas.microsoft.com/office/drawing/2014/main" id="{047F7443-3C8E-492A-8C01-C9860F79EA5C}"/>
                </a:ext>
              </a:extLst>
            </p:cNvPr>
            <p:cNvGrpSpPr/>
            <p:nvPr/>
          </p:nvGrpSpPr>
          <p:grpSpPr>
            <a:xfrm>
              <a:off x="2166980" y="1852961"/>
              <a:ext cx="5148220" cy="1672674"/>
              <a:chOff x="4433062" y="1879630"/>
              <a:chExt cx="4824622" cy="167267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98C6E34-18D7-4232-B61F-8DE74E554B43}"/>
                  </a:ext>
                </a:extLst>
              </p:cNvPr>
              <p:cNvCxnSpPr/>
              <p:nvPr/>
            </p:nvCxnSpPr>
            <p:spPr>
              <a:xfrm rot="5400000" flipH="1" flipV="1">
                <a:off x="6190702" y="3020736"/>
                <a:ext cx="1061549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AD5B49C-0C75-45AF-92D6-AC18D0397BA7}"/>
                  </a:ext>
                </a:extLst>
              </p:cNvPr>
              <p:cNvCxnSpPr/>
              <p:nvPr/>
            </p:nvCxnSpPr>
            <p:spPr>
              <a:xfrm rot="16200000">
                <a:off x="6692805" y="3219036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" name="Straight Connector 13">
                <a:extLst>
                  <a:ext uri="{FF2B5EF4-FFF2-40B4-BE49-F238E27FC236}">
                    <a16:creationId xmlns:a16="http://schemas.microsoft.com/office/drawing/2014/main" id="{20AFB5D8-15FD-41AB-93F5-6B91612A9EEA}"/>
                  </a:ext>
                </a:extLst>
              </p:cNvPr>
              <p:cNvCxnSpPr/>
              <p:nvPr/>
            </p:nvCxnSpPr>
            <p:spPr>
              <a:xfrm rot="8251937">
                <a:off x="5160481" y="1923410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50800" dir="2700000" algn="br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DDA786D-FF1B-47C1-9647-C3660406147D}"/>
                  </a:ext>
                </a:extLst>
              </p:cNvPr>
              <p:cNvCxnSpPr/>
              <p:nvPr/>
            </p:nvCxnSpPr>
            <p:spPr>
              <a:xfrm rot="8251937">
                <a:off x="5700033" y="1924582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7889E2-94E9-4406-8125-7EEB01BE80C7}"/>
                  </a:ext>
                </a:extLst>
              </p:cNvPr>
              <p:cNvCxnSpPr/>
              <p:nvPr/>
            </p:nvCxnSpPr>
            <p:spPr>
              <a:xfrm>
                <a:off x="5474462" y="2449513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6D82569-6F97-4492-B1EB-A8A65108862E}"/>
                  </a:ext>
                </a:extLst>
              </p:cNvPr>
              <p:cNvCxnSpPr/>
              <p:nvPr/>
            </p:nvCxnSpPr>
            <p:spPr>
              <a:xfrm>
                <a:off x="6000242" y="2447925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4C24133-F897-49EF-9F43-091B59DA7A10}"/>
                  </a:ext>
                </a:extLst>
              </p:cNvPr>
              <p:cNvSpPr/>
              <p:nvPr/>
            </p:nvSpPr>
            <p:spPr>
              <a:xfrm>
                <a:off x="4433062" y="2222501"/>
                <a:ext cx="1143000" cy="457200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1E66F02-5E19-4384-A646-792525878986}"/>
                  </a:ext>
                </a:extLst>
              </p:cNvPr>
              <p:cNvCxnSpPr/>
              <p:nvPr/>
            </p:nvCxnSpPr>
            <p:spPr>
              <a:xfrm rot="10800000">
                <a:off x="6807200" y="2451100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5C3692A-3118-494B-AE7D-56897CD2FDD2}"/>
                  </a:ext>
                </a:extLst>
              </p:cNvPr>
              <p:cNvCxnSpPr/>
              <p:nvPr/>
            </p:nvCxnSpPr>
            <p:spPr>
              <a:xfrm rot="10800000">
                <a:off x="7332980" y="2452688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0336FB6-5898-4F07-9CD6-AA6EEC8C1EB0}"/>
                  </a:ext>
                </a:extLst>
              </p:cNvPr>
              <p:cNvSpPr/>
              <p:nvPr/>
            </p:nvSpPr>
            <p:spPr>
              <a:xfrm>
                <a:off x="7746238" y="2184398"/>
                <a:ext cx="1511446" cy="495303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DSE, RQM</a:t>
                </a:r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540461F1-6359-4A48-B480-63F19EB54D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9933" y="2046231"/>
                <a:ext cx="955817" cy="855205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FB81F3-8900-4D2D-B1ED-8DCA5835656B}"/>
                  </a:ext>
                </a:extLst>
              </p:cNvPr>
              <p:cNvSpPr txBox="1"/>
              <p:nvPr/>
            </p:nvSpPr>
            <p:spPr>
              <a:xfrm>
                <a:off x="4597400" y="2273300"/>
                <a:ext cx="702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LQCD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E93821-8ECC-4510-944D-0530A1F40141}"/>
                  </a:ext>
                </a:extLst>
              </p:cNvPr>
              <p:cNvSpPr txBox="1"/>
              <p:nvPr/>
            </p:nvSpPr>
            <p:spPr>
              <a:xfrm>
                <a:off x="6210598" y="2144605"/>
                <a:ext cx="943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N*,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Δ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F</a:t>
                </a:r>
                <a:r>
                  <a:rPr kumimoji="0" lang="en-US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CF7ADD-32C0-4FBB-9671-D6EEDED4D242}"/>
                  </a:ext>
                </a:extLst>
              </p:cNvPr>
              <p:cNvCxnSpPr/>
              <p:nvPr/>
            </p:nvCxnSpPr>
            <p:spPr>
              <a:xfrm rot="2134596">
                <a:off x="7170657" y="1880922"/>
                <a:ext cx="110413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9E75F82-3A0C-47BB-BFA7-CA4520C67A6D}"/>
                  </a:ext>
                </a:extLst>
              </p:cNvPr>
              <p:cNvCxnSpPr/>
              <p:nvPr/>
            </p:nvCxnSpPr>
            <p:spPr>
              <a:xfrm rot="2134596">
                <a:off x="7697361" y="1879630"/>
                <a:ext cx="5257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FD172F8-2A2E-4539-BF9B-040B4E159DC7}"/>
              </a:ext>
            </a:extLst>
          </p:cNvPr>
          <p:cNvSpPr txBox="1"/>
          <p:nvPr/>
        </p:nvSpPr>
        <p:spPr>
          <a:xfrm>
            <a:off x="9413537" y="1130689"/>
            <a:ext cx="135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V.B., T.S.-H. Lee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IJMP E13 (2004)</a:t>
            </a: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17DBB3C2-1D31-44F7-BDF0-D34EA01C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576" y="3967145"/>
            <a:ext cx="1725570" cy="4140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1885">
            <a:extLst>
              <a:ext uri="{FF2B5EF4-FFF2-40B4-BE49-F238E27FC236}">
                <a16:creationId xmlns:a16="http://schemas.microsoft.com/office/drawing/2014/main" id="{324F6BE5-9B21-4D18-A7CA-D969D14EEE01}"/>
              </a:ext>
            </a:extLst>
          </p:cNvPr>
          <p:cNvGrpSpPr>
            <a:grpSpLocks/>
          </p:cNvGrpSpPr>
          <p:nvPr/>
        </p:nvGrpSpPr>
        <p:grpSpPr bwMode="auto">
          <a:xfrm>
            <a:off x="2591278" y="3667876"/>
            <a:ext cx="2604256" cy="1636715"/>
            <a:chOff x="3803" y="3092"/>
            <a:chExt cx="1687" cy="1031"/>
          </a:xfrm>
        </p:grpSpPr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058EADFA-014F-4205-A452-436950CC4A68}"/>
                </a:ext>
              </a:extLst>
            </p:cNvPr>
            <p:cNvSpPr>
              <a:spLocks/>
            </p:cNvSpPr>
            <p:nvPr/>
          </p:nvSpPr>
          <p:spPr bwMode="auto">
            <a:xfrm rot="1980000">
              <a:off x="3803" y="3478"/>
              <a:ext cx="473" cy="34"/>
            </a:xfrm>
            <a:custGeom>
              <a:avLst/>
              <a:gdLst>
                <a:gd name="T0" fmla="*/ 0 w 576"/>
                <a:gd name="T1" fmla="*/ 12 h 48"/>
                <a:gd name="T2" fmla="*/ 21 w 576"/>
                <a:gd name="T3" fmla="*/ 0 h 48"/>
                <a:gd name="T4" fmla="*/ 44 w 576"/>
                <a:gd name="T5" fmla="*/ 12 h 48"/>
                <a:gd name="T6" fmla="*/ 66 w 576"/>
                <a:gd name="T7" fmla="*/ 0 h 48"/>
                <a:gd name="T8" fmla="*/ 88 w 576"/>
                <a:gd name="T9" fmla="*/ 12 h 48"/>
                <a:gd name="T10" fmla="*/ 109 w 576"/>
                <a:gd name="T11" fmla="*/ 0 h 48"/>
                <a:gd name="T12" fmla="*/ 131 w 576"/>
                <a:gd name="T13" fmla="*/ 12 h 48"/>
                <a:gd name="T14" fmla="*/ 153 w 576"/>
                <a:gd name="T15" fmla="*/ 0 h 48"/>
                <a:gd name="T16" fmla="*/ 175 w 576"/>
                <a:gd name="T17" fmla="*/ 12 h 48"/>
                <a:gd name="T18" fmla="*/ 197 w 576"/>
                <a:gd name="T19" fmla="*/ 0 h 48"/>
                <a:gd name="T20" fmla="*/ 218 w 576"/>
                <a:gd name="T21" fmla="*/ 12 h 48"/>
                <a:gd name="T22" fmla="*/ 240 w 576"/>
                <a:gd name="T23" fmla="*/ 0 h 48"/>
                <a:gd name="T24" fmla="*/ 262 w 576"/>
                <a:gd name="T25" fmla="*/ 12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6"/>
                <a:gd name="T40" fmla="*/ 0 h 48"/>
                <a:gd name="T41" fmla="*/ 576 w 57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68" y="40"/>
                    <a:pt x="576" y="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6A4DFD7-2FB9-4B26-BAD7-B16CE84E5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3581"/>
              <a:ext cx="119" cy="1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AutoShape 45">
              <a:extLst>
                <a:ext uri="{FF2B5EF4-FFF2-40B4-BE49-F238E27FC236}">
                  <a16:creationId xmlns:a16="http://schemas.microsoft.com/office/drawing/2014/main" id="{1317824A-EAFF-46F1-9A76-BEE543C40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4105" y="3658"/>
              <a:ext cx="65" cy="291"/>
            </a:xfrm>
            <a:prstGeom prst="upArrow">
              <a:avLst>
                <a:gd name="adj1" fmla="val 50000"/>
                <a:gd name="adj2" fmla="val 11192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A3C693EB-48CB-4D79-8A7D-3D51064B7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3606"/>
              <a:ext cx="5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ADB51420-EA1C-40F7-A5EC-0BB6BC274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" y="3637"/>
              <a:ext cx="5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E2AD9EAB-C0F6-4CC9-9E87-C070D84F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" y="3667"/>
              <a:ext cx="5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49">
              <a:extLst>
                <a:ext uri="{FF2B5EF4-FFF2-40B4-BE49-F238E27FC236}">
                  <a16:creationId xmlns:a16="http://schemas.microsoft.com/office/drawing/2014/main" id="{1A828F01-418D-43EC-BDD3-49DC80F86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589"/>
              <a:ext cx="118" cy="10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B68FF79-3BDC-4EF0-ADA0-F9676085F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" y="3303"/>
              <a:ext cx="252" cy="287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AutoShape 51">
              <a:extLst>
                <a:ext uri="{FF2B5EF4-FFF2-40B4-BE49-F238E27FC236}">
                  <a16:creationId xmlns:a16="http://schemas.microsoft.com/office/drawing/2014/main" id="{1FBF1E10-5E76-473F-B6C5-93CC4E0E9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0">
              <a:off x="4941" y="3670"/>
              <a:ext cx="58" cy="29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 Box 54">
              <a:extLst>
                <a:ext uri="{FF2B5EF4-FFF2-40B4-BE49-F238E27FC236}">
                  <a16:creationId xmlns:a16="http://schemas.microsoft.com/office/drawing/2014/main" id="{9DCEC7ED-C476-4B90-AB25-024C6C736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" y="3233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 </a:t>
              </a:r>
              <a:endPara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Text Box 55">
              <a:extLst>
                <a:ext uri="{FF2B5EF4-FFF2-40B4-BE49-F238E27FC236}">
                  <a16:creationId xmlns:a16="http://schemas.microsoft.com/office/drawing/2014/main" id="{83075358-0D3B-43B0-B51A-695E83528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" y="3793"/>
              <a:ext cx="16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Reference Sans Serif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58" name="Text Box 56">
              <a:extLst>
                <a:ext uri="{FF2B5EF4-FFF2-40B4-BE49-F238E27FC236}">
                  <a16:creationId xmlns:a16="http://schemas.microsoft.com/office/drawing/2014/main" id="{3A64134F-ABAB-4BDB-AEA4-76A3629DF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" y="3807"/>
              <a:ext cx="3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Reference Sans Serif"/>
                  <a:ea typeface="+mn-ea"/>
                  <a:cs typeface="MS Reference Sans Serif"/>
                </a:rPr>
                <a:t>N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Reference Sans Serif" charset="0"/>
                  <a:ea typeface="+mn-ea"/>
                  <a:cs typeface="+mn-cs"/>
                </a:rPr>
                <a:t>, 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endParaRPr>
            </a:p>
          </p:txBody>
        </p:sp>
        <p:sp>
          <p:nvSpPr>
            <p:cNvPr id="59" name="Text Box 57">
              <a:extLst>
                <a:ext uri="{FF2B5EF4-FFF2-40B4-BE49-F238E27FC236}">
                  <a16:creationId xmlns:a16="http://schemas.microsoft.com/office/drawing/2014/main" id="{67EC84B6-04D4-4D37-BBFB-A338A6812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" y="3375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S Reference Sans Serif" charset="0"/>
                  <a:ea typeface="+mn-ea"/>
                  <a:cs typeface="+mn-cs"/>
                </a:rPr>
                <a:t>N*,△*</a:t>
              </a:r>
            </a:p>
          </p:txBody>
        </p:sp>
        <p:sp>
          <p:nvSpPr>
            <p:cNvPr id="60" name="Text Box 61">
              <a:extLst>
                <a:ext uri="{FF2B5EF4-FFF2-40B4-BE49-F238E27FC236}">
                  <a16:creationId xmlns:a16="http://schemas.microsoft.com/office/drawing/2014/main" id="{1273092D-973B-4CEC-A7BA-24BFC3C79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" y="3092"/>
              <a:ext cx="7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π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, 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η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, 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ππ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charset="0"/>
                  <a:cs typeface="Times New Roman" charset="0"/>
                </a:rPr>
                <a:t>, K</a:t>
              </a:r>
              <a:endParaRPr kumimoji="0" lang="el-GR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A9C172E-5EAA-4DC3-9A61-E5D89ECA815E}"/>
              </a:ext>
            </a:extLst>
          </p:cNvPr>
          <p:cNvSpPr txBox="1"/>
          <p:nvPr/>
        </p:nvSpPr>
        <p:spPr>
          <a:xfrm>
            <a:off x="2057400" y="1219200"/>
            <a:ext cx="324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Precision data require accurate analysis procedures to establish the baryon spectrum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AE2245A-FA59-44FA-B233-55424218BBE1}"/>
              </a:ext>
            </a:extLst>
          </p:cNvPr>
          <p:cNvCxnSpPr/>
          <p:nvPr/>
        </p:nvCxnSpPr>
        <p:spPr>
          <a:xfrm rot="10800000" flipV="1">
            <a:off x="5298737" y="4299539"/>
            <a:ext cx="930974" cy="3177"/>
          </a:xfrm>
          <a:prstGeom prst="straightConnector1">
            <a:avLst/>
          </a:prstGeom>
          <a:noFill/>
          <a:ln w="76200" cap="flat" cmpd="tri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914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924772" y="172157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Quark Model Classification of N*</a:t>
            </a:r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0" name="Picture 2" descr="baryons_blank">
            <a:extLst>
              <a:ext uri="{FF2B5EF4-FFF2-40B4-BE49-F238E27FC236}">
                <a16:creationId xmlns:a16="http://schemas.microsoft.com/office/drawing/2014/main" id="{205C04BD-EA80-4EB9-91FB-01F25830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20"/>
          <a:stretch>
            <a:fillRect/>
          </a:stretch>
        </p:blipFill>
        <p:spPr bwMode="auto">
          <a:xfrm>
            <a:off x="1578834" y="709263"/>
            <a:ext cx="8299450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" name="Rectangle 6">
            <a:extLst>
              <a:ext uri="{FF2B5EF4-FFF2-40B4-BE49-F238E27FC236}">
                <a16:creationId xmlns:a16="http://schemas.microsoft.com/office/drawing/2014/main" id="{1A3C5255-B503-4D8D-9626-EFB597EA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275" y="1402482"/>
            <a:ext cx="1925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E1AF39D-55F5-4D6B-97D9-8B9E58D003AE}"/>
              </a:ext>
            </a:extLst>
          </p:cNvPr>
          <p:cNvSpPr txBox="1"/>
          <p:nvPr/>
        </p:nvSpPr>
        <p:spPr>
          <a:xfrm>
            <a:off x="2322156" y="6123156"/>
            <a:ext cx="757136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1135 MeV	               1545 MeV                1839MeV                2130 MeV                 Mass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54E3DE-36B8-4337-B4CB-EB4ABBDDC8C3}"/>
              </a:ext>
            </a:extLst>
          </p:cNvPr>
          <p:cNvSpPr/>
          <p:nvPr/>
        </p:nvSpPr>
        <p:spPr>
          <a:xfrm>
            <a:off x="8333799" y="709263"/>
            <a:ext cx="165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Dietmar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Menze</a:t>
            </a:r>
            <a:endParaRPr lang="en-US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EAA09A-4E04-490A-BE11-B8E64ABD3642}"/>
              </a:ext>
            </a:extLst>
          </p:cNvPr>
          <p:cNvGrpSpPr/>
          <p:nvPr/>
        </p:nvGrpSpPr>
        <p:grpSpPr>
          <a:xfrm>
            <a:off x="6084172" y="3174830"/>
            <a:ext cx="1887876" cy="2675097"/>
            <a:chOff x="5075097" y="3145536"/>
            <a:chExt cx="1887876" cy="267509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4A155E6-71C1-4A02-8F2F-00EC7AFC305A}"/>
                </a:ext>
              </a:extLst>
            </p:cNvPr>
            <p:cNvSpPr/>
            <p:nvPr/>
          </p:nvSpPr>
          <p:spPr bwMode="auto">
            <a:xfrm>
              <a:off x="5075097" y="3145536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BA51E0D-9685-419A-8ECE-F3FC17B741D0}"/>
                </a:ext>
              </a:extLst>
            </p:cNvPr>
            <p:cNvSpPr/>
            <p:nvPr/>
          </p:nvSpPr>
          <p:spPr bwMode="auto">
            <a:xfrm>
              <a:off x="5075097" y="3237638"/>
              <a:ext cx="98218" cy="9729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9BDD2BA-FC1D-4970-B480-159F07D6FC06}"/>
                </a:ext>
              </a:extLst>
            </p:cNvPr>
            <p:cNvSpPr/>
            <p:nvPr/>
          </p:nvSpPr>
          <p:spPr bwMode="auto">
            <a:xfrm>
              <a:off x="5289132" y="5726262"/>
              <a:ext cx="94250" cy="943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C857CCA-7196-424E-A180-4459FD3EE57D}"/>
                </a:ext>
              </a:extLst>
            </p:cNvPr>
            <p:cNvSpPr/>
            <p:nvPr/>
          </p:nvSpPr>
          <p:spPr bwMode="auto">
            <a:xfrm>
              <a:off x="6127756" y="4485713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C2554A4-3907-43AF-8D28-5874703CA0A8}"/>
                </a:ext>
              </a:extLst>
            </p:cNvPr>
            <p:cNvSpPr/>
            <p:nvPr/>
          </p:nvSpPr>
          <p:spPr bwMode="auto">
            <a:xfrm>
              <a:off x="6448077" y="4377845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BA3E9F0-D73C-45F1-94EA-3F917E17D1F8}"/>
                </a:ext>
              </a:extLst>
            </p:cNvPr>
            <p:cNvSpPr/>
            <p:nvPr/>
          </p:nvSpPr>
          <p:spPr bwMode="auto">
            <a:xfrm>
              <a:off x="6763816" y="4377843"/>
              <a:ext cx="95262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70019EC-C907-405E-AF58-612058DB2FC2}"/>
                </a:ext>
              </a:extLst>
            </p:cNvPr>
            <p:cNvSpPr/>
            <p:nvPr/>
          </p:nvSpPr>
          <p:spPr bwMode="auto">
            <a:xfrm>
              <a:off x="6863742" y="4282845"/>
              <a:ext cx="99231" cy="87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5DF2319-5DF1-4854-B53E-66806D135E78}"/>
                </a:ext>
              </a:extLst>
            </p:cNvPr>
            <p:cNvSpPr/>
            <p:nvPr/>
          </p:nvSpPr>
          <p:spPr bwMode="auto">
            <a:xfrm>
              <a:off x="6234201" y="4376834"/>
              <a:ext cx="93307" cy="9729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b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3F15CB0-EC2D-4F13-84A6-3BC306271550}"/>
              </a:ext>
            </a:extLst>
          </p:cNvPr>
          <p:cNvSpPr txBox="1"/>
          <p:nvPr/>
        </p:nvSpPr>
        <p:spPr>
          <a:xfrm>
            <a:off x="3064848" y="23301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2010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F379F6-0833-40B3-9E06-0EDC30E29D78}"/>
              </a:ext>
            </a:extLst>
          </p:cNvPr>
          <p:cNvSpPr txBox="1"/>
          <p:nvPr/>
        </p:nvSpPr>
        <p:spPr>
          <a:xfrm>
            <a:off x="3069472" y="23255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2012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FF9462-1728-437E-99C8-8D8B1F1CB242}"/>
              </a:ext>
            </a:extLst>
          </p:cNvPr>
          <p:cNvSpPr txBox="1"/>
          <p:nvPr/>
        </p:nvSpPr>
        <p:spPr>
          <a:xfrm>
            <a:off x="1704657" y="822273"/>
            <a:ext cx="8745072" cy="529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tIns="109728" bIns="10972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</a:pP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</a:rPr>
              <a:t>BnGa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 energy-dependent coupled-channel PWA of CLAS </a:t>
            </a:r>
            <a:r>
              <a:rPr lang="en-US" sz="2000" dirty="0">
                <a:solidFill>
                  <a:srgbClr val="993366"/>
                </a:solidFill>
                <a:latin typeface="Times New Roman" pitchFamily="18" charset="0"/>
              </a:rPr>
              <a:t>K</a:t>
            </a:r>
            <a:r>
              <a:rPr lang="en-US" sz="2000" baseline="30000" dirty="0">
                <a:solidFill>
                  <a:srgbClr val="993366"/>
                </a:solidFill>
                <a:latin typeface="Times New Roman" pitchFamily="18" charset="0"/>
              </a:rPr>
              <a:t>+</a:t>
            </a:r>
            <a:r>
              <a:rPr lang="en-US" sz="2000" dirty="0">
                <a:solidFill>
                  <a:srgbClr val="993366"/>
                </a:solidFill>
                <a:latin typeface="Times New Roman" pitchFamily="18" charset="0"/>
              </a:rPr>
              <a:t>Λ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and other data</a:t>
            </a:r>
          </a:p>
        </p:txBody>
      </p:sp>
      <p:sp>
        <p:nvSpPr>
          <p:cNvPr id="96" name="Text Box 21">
            <a:extLst>
              <a:ext uri="{FF2B5EF4-FFF2-40B4-BE49-F238E27FC236}">
                <a16:creationId xmlns:a16="http://schemas.microsoft.com/office/drawing/2014/main" id="{6D603500-DE52-4101-8EE3-2B51BF0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172" y="2740528"/>
            <a:ext cx="1250830" cy="754053"/>
          </a:xfrm>
          <a:prstGeom prst="rect">
            <a:avLst/>
          </a:prstGeom>
          <a:solidFill>
            <a:srgbClr val="FF7C80"/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naive q</a:t>
            </a:r>
            <a:r>
              <a:rPr kumimoji="0" lang="de-DE" sz="2000" b="1" i="0" u="none" strike="noStrike" kern="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q model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Wingdings 3" panose="05040102010807070707" pitchFamily="18" charset="2"/>
              </a:rPr>
              <a:t>7</a:t>
            </a:r>
          </a:p>
        </p:txBody>
      </p:sp>
      <p:sp>
        <p:nvSpPr>
          <p:cNvPr id="97" name="Text Box 21">
            <a:extLst>
              <a:ext uri="{FF2B5EF4-FFF2-40B4-BE49-F238E27FC236}">
                <a16:creationId xmlns:a16="http://schemas.microsoft.com/office/drawing/2014/main" id="{232CAB5E-5A3D-4477-98CA-1632E982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364" y="2766450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8" name="Text Box 21">
            <a:extLst>
              <a:ext uri="{FF2B5EF4-FFF2-40B4-BE49-F238E27FC236}">
                <a16:creationId xmlns:a16="http://schemas.microsoft.com/office/drawing/2014/main" id="{6E57146E-9D5B-4AF9-9880-69720D92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193" y="2757739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9" name="Text Box 21">
            <a:extLst>
              <a:ext uri="{FF2B5EF4-FFF2-40B4-BE49-F238E27FC236}">
                <a16:creationId xmlns:a16="http://schemas.microsoft.com/office/drawing/2014/main" id="{5BCD5B79-3F93-46A3-9EA2-2F183BCF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048" y="1564981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0" name="Text Box 21">
            <a:extLst>
              <a:ext uri="{FF2B5EF4-FFF2-40B4-BE49-F238E27FC236}">
                <a16:creationId xmlns:a16="http://schemas.microsoft.com/office/drawing/2014/main" id="{471CE7F9-403F-414B-B22B-08F788A63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315" y="1558814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9752BBAD-B736-4411-A5DA-C78EC14C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50158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2" name="Text Box 21">
            <a:extLst>
              <a:ext uri="{FF2B5EF4-FFF2-40B4-BE49-F238E27FC236}">
                <a16:creationId xmlns:a16="http://schemas.microsoft.com/office/drawing/2014/main" id="{A8D30B3F-8EEE-4486-8B43-80C7C740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72" y="5316250"/>
            <a:ext cx="630527" cy="557841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1E8CE9-FD21-4626-A435-8CC803083B07}"/>
              </a:ext>
            </a:extLst>
          </p:cNvPr>
          <p:cNvSpPr/>
          <p:nvPr/>
        </p:nvSpPr>
        <p:spPr bwMode="auto">
          <a:xfrm>
            <a:off x="7434841" y="3954315"/>
            <a:ext cx="46048" cy="3060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4" name="Text Box 21">
            <a:extLst>
              <a:ext uri="{FF2B5EF4-FFF2-40B4-BE49-F238E27FC236}">
                <a16:creationId xmlns:a16="http://schemas.microsoft.com/office/drawing/2014/main" id="{0DA8CDB0-2916-4AB0-BE67-513CFFAB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61" y="3950158"/>
            <a:ext cx="630527" cy="736842"/>
          </a:xfrm>
          <a:prstGeom prst="rect">
            <a:avLst/>
          </a:prstGeom>
          <a:solidFill>
            <a:srgbClr val="FF7C80">
              <a:alpha val="50000"/>
            </a:srgbClr>
          </a:solidFill>
          <a:ln w="28575" algn="ctr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square" tIns="45720" bIns="91440">
            <a:no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44340" y="653624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668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evidence for excited nucleons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827159-0FC9-41E8-AE12-46261CCA9A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1213865"/>
          <a:ext cx="4826868" cy="4896521"/>
        </p:xfrm>
        <a:graphic>
          <a:graphicData uri="http://schemas.openxmlformats.org/drawingml/2006/table">
            <a:tbl>
              <a:tblPr firstRow="1" bandRow="1"/>
              <a:tblGrid>
                <a:gridCol w="133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834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State</a:t>
                      </a:r>
                    </a:p>
                    <a:p>
                      <a:r>
                        <a:rPr lang="en-US" dirty="0" err="1">
                          <a:latin typeface="Calibri"/>
                          <a:cs typeface="Calibri"/>
                        </a:rPr>
                        <a:t>N((mass)J</a:t>
                      </a:r>
                      <a:r>
                        <a:rPr lang="en-US" baseline="30000" dirty="0" err="1">
                          <a:latin typeface="Calibri"/>
                          <a:cs typeface="Calibri"/>
                        </a:rPr>
                        <a:t>P</a:t>
                      </a:r>
                      <a:endParaRPr lang="en-US" baseline="30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baseline="0" dirty="0">
                          <a:latin typeface="Calibri"/>
                          <a:cs typeface="Calibri"/>
                        </a:rPr>
                        <a:t>PDG </a:t>
                      </a:r>
                    </a:p>
                    <a:p>
                      <a:pPr algn="ctr"/>
                      <a:r>
                        <a:rPr lang="en-US" baseline="0" dirty="0">
                          <a:latin typeface="Calibri"/>
                          <a:cs typeface="Calibri"/>
                        </a:rPr>
                        <a:t>pre 2012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PDG 2018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Mass (Pole)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N(1710)1/2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1700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N(1880)1/2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baseline="0" dirty="0">
                          <a:latin typeface="Calibri"/>
                          <a:cs typeface="Calibri"/>
                        </a:rPr>
                        <a:t> 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1860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N(2100)1/2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2100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N(1895)1/2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1910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N(1900)3/2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Calibri"/>
                          <a:cs typeface="Calibri"/>
                        </a:rPr>
                        <a:t>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1920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N(1875)3/2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1900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N(2120)3/2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2100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7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N(2060)5/2</a:t>
                      </a:r>
                      <a:r>
                        <a:rPr lang="en-US" sz="1600" b="1" baseline="30000" dirty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2070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7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Δ(2200)7/2</a:t>
                      </a:r>
                      <a:r>
                        <a:rPr lang="en-US" sz="1600" b="1" baseline="30000" dirty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8D00"/>
                          </a:solidFill>
                          <a:latin typeface="Calibri"/>
                          <a:cs typeface="Calibri"/>
                        </a:rPr>
                        <a:t>***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Garamond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2150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8D3CC6-BED6-41A1-B144-45AF7BA58B99}"/>
              </a:ext>
            </a:extLst>
          </p:cNvPr>
          <p:cNvSpPr txBox="1"/>
          <p:nvPr/>
        </p:nvSpPr>
        <p:spPr>
          <a:xfrm>
            <a:off x="6920365" y="2915665"/>
            <a:ext cx="368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**** - existence is certain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***	 - existence is likely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**	 - evidence of existence is fair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*	 - evidence of existence is poor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AE3FB-E202-4941-8F82-3151B37E31A6}"/>
              </a:ext>
            </a:extLst>
          </p:cNvPr>
          <p:cNvSpPr txBox="1"/>
          <p:nvPr/>
        </p:nvSpPr>
        <p:spPr>
          <a:xfrm>
            <a:off x="7252569" y="4871957"/>
            <a:ext cx="3188320" cy="1200329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Photoproduction data led to the discovery of new states and fully established poorly known states.   </a:t>
            </a:r>
          </a:p>
        </p:txBody>
      </p:sp>
    </p:spTree>
    <p:extLst>
      <p:ext uri="{BB962C8B-B14F-4D97-AF65-F5344CB8AC3E}">
        <p14:creationId xmlns:p14="http://schemas.microsoft.com/office/powerpoint/2010/main" val="56120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6FD74-5DA5-4FC1-A14D-E457D2A3E6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D0246-697D-48A2-83EE-C0482BADD3BF}"/>
              </a:ext>
            </a:extLst>
          </p:cNvPr>
          <p:cNvSpPr/>
          <p:nvPr/>
        </p:nvSpPr>
        <p:spPr>
          <a:xfrm>
            <a:off x="4254441" y="184294"/>
            <a:ext cx="4201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N* Spectrum in LQCD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180CB4-4CD5-4A83-A5EB-D0B14A102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AE9D-EFCD-48E0-A272-071C5F05632F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57C0F-EF00-4B0C-A37E-304A95615360}"/>
              </a:ext>
            </a:extLst>
          </p:cNvPr>
          <p:cNvSpPr txBox="1"/>
          <p:nvPr/>
        </p:nvSpPr>
        <p:spPr>
          <a:xfrm>
            <a:off x="7243285" y="5866639"/>
            <a:ext cx="281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+mn-lt"/>
                <a:cs typeface="Calibri"/>
              </a:rPr>
              <a:t>R. Edwards </a:t>
            </a:r>
            <a:r>
              <a:rPr lang="en-US" sz="1800" b="0" i="1" dirty="0">
                <a:latin typeface="+mn-lt"/>
                <a:cs typeface="Calibri"/>
              </a:rPr>
              <a:t>et al</a:t>
            </a:r>
            <a:r>
              <a:rPr lang="en-US" sz="1800" b="0" dirty="0">
                <a:latin typeface="+mn-lt"/>
                <a:cs typeface="Calibri"/>
              </a:rPr>
              <a:t>., arXiv:1104.5152, 1201.2349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E623CC-DFFA-429E-BF62-57FCFAAE26B6}"/>
              </a:ext>
            </a:extLst>
          </p:cNvPr>
          <p:cNvGrpSpPr/>
          <p:nvPr/>
        </p:nvGrpSpPr>
        <p:grpSpPr>
          <a:xfrm>
            <a:off x="1256144" y="1523136"/>
            <a:ext cx="8595360" cy="4304143"/>
            <a:chOff x="217919" y="1449384"/>
            <a:chExt cx="8595360" cy="430414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7790619-3DD1-417D-96DC-D9B341621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9" y="1449384"/>
              <a:ext cx="8595360" cy="430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796843-5790-44C2-8C9C-09022412546A}"/>
                </a:ext>
              </a:extLst>
            </p:cNvPr>
            <p:cNvSpPr/>
            <p:nvPr/>
          </p:nvSpPr>
          <p:spPr bwMode="auto">
            <a:xfrm>
              <a:off x="8015591" y="3832698"/>
              <a:ext cx="535022" cy="51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507FD6C-F25E-4641-BD51-BF30FC88713D}"/>
              </a:ext>
            </a:extLst>
          </p:cNvPr>
          <p:cNvSpPr/>
          <p:nvPr/>
        </p:nvSpPr>
        <p:spPr bwMode="auto">
          <a:xfrm>
            <a:off x="1052951" y="5866639"/>
            <a:ext cx="5663599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0090"/>
                </a:solidFill>
                <a:latin typeface="+mn-lt"/>
                <a:cs typeface="Calibri"/>
              </a:rPr>
              <a:t>LQCD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90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Calibri"/>
              </a:rPr>
              <a:t>predicts states with the same quantum numbers as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0090"/>
                </a:solidFill>
                <a:latin typeface="+mn-lt"/>
                <a:cs typeface="Calibri"/>
              </a:rPr>
              <a:t>CQMs with underlying SU(6)xO(3) symmetry.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1B1E3-70CF-47AD-9021-8BEE86836760}"/>
              </a:ext>
            </a:extLst>
          </p:cNvPr>
          <p:cNvSpPr txBox="1"/>
          <p:nvPr/>
        </p:nvSpPr>
        <p:spPr>
          <a:xfrm>
            <a:off x="1219200" y="830625"/>
            <a:ext cx="874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+mn-lt"/>
                <a:cs typeface="Calibri"/>
              </a:rPr>
              <a:t>The strong interaction physics is encoded in the nucleon excitation spectrum that spans the degrees of freedom from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en-US" sz="1800" b="0" dirty="0">
                <a:solidFill>
                  <a:srgbClr val="993366"/>
                </a:solidFill>
                <a:latin typeface="+mn-lt"/>
                <a:cs typeface="Calibri"/>
              </a:rPr>
              <a:t>meson-baryon</a:t>
            </a:r>
            <a:r>
              <a:rPr lang="en-US" sz="1800" b="0" dirty="0">
                <a:latin typeface="+mn-lt"/>
                <a:cs typeface="Calibri"/>
              </a:rPr>
              <a:t> and </a:t>
            </a:r>
            <a:r>
              <a:rPr lang="en-US" sz="1800" b="0" dirty="0">
                <a:solidFill>
                  <a:srgbClr val="008000"/>
                </a:solidFill>
                <a:latin typeface="+mn-lt"/>
                <a:cs typeface="Calibri"/>
              </a:rPr>
              <a:t>dressed quarks </a:t>
            </a:r>
            <a:r>
              <a:rPr lang="en-US" sz="1800" b="0" dirty="0">
                <a:latin typeface="+mn-lt"/>
                <a:cs typeface="Calibri"/>
              </a:rPr>
              <a:t>to </a:t>
            </a:r>
            <a:r>
              <a:rPr lang="en-US" sz="1800" b="0" dirty="0">
                <a:solidFill>
                  <a:srgbClr val="0000FF"/>
                </a:solidFill>
                <a:latin typeface="+mn-lt"/>
                <a:cs typeface="Calibri"/>
              </a:rPr>
              <a:t>elementary quarks and gluons.</a:t>
            </a:r>
            <a:endParaRPr lang="en-US" sz="1800" b="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034940" y="6502375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490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of the Universe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383C7-3343-418A-AD39-8B7FFB6FA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52842"/>
            <a:ext cx="6008751" cy="5584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6CAB0-189B-4D77-89D7-79CC1E9D3D6A}"/>
              </a:ext>
            </a:extLst>
          </p:cNvPr>
          <p:cNvSpPr txBox="1"/>
          <p:nvPr/>
        </p:nvSpPr>
        <p:spPr>
          <a:xfrm>
            <a:off x="4880031" y="1407222"/>
            <a:ext cx="5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CEBAF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BA8C8-E8E0-435D-B467-92A0DC4EAC04}"/>
              </a:ext>
            </a:extLst>
          </p:cNvPr>
          <p:cNvSpPr txBox="1"/>
          <p:nvPr/>
        </p:nvSpPr>
        <p:spPr>
          <a:xfrm>
            <a:off x="8999832" y="1519121"/>
            <a:ext cx="2642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T~ 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-8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QGP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~ 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N*, B*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T~ 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Nucleons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~ : 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Nuclei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~ 300, 000 yrs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Atoms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85467-9791-4E60-8594-EF8ACE1D33A3}"/>
              </a:ext>
            </a:extLst>
          </p:cNvPr>
          <p:cNvSpPr txBox="1"/>
          <p:nvPr/>
        </p:nvSpPr>
        <p:spPr>
          <a:xfrm>
            <a:off x="8822505" y="936564"/>
            <a:ext cx="266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after the Big Bang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33B05-4958-4F95-B4CB-13BE613139BF}"/>
              </a:ext>
            </a:extLst>
          </p:cNvPr>
          <p:cNvSpPr txBox="1"/>
          <p:nvPr/>
        </p:nvSpPr>
        <p:spPr>
          <a:xfrm>
            <a:off x="8999832" y="3694428"/>
            <a:ext cx="2851170" cy="92333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Chiral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symmetry is broken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Light quarks acquire mass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Confinement emerges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CE9124F7-2DC2-47A9-A475-742216C6B416}"/>
              </a:ext>
            </a:extLst>
          </p:cNvPr>
          <p:cNvSpPr>
            <a:spLocks noChangeAspect="1"/>
          </p:cNvSpPr>
          <p:nvPr/>
        </p:nvSpPr>
        <p:spPr>
          <a:xfrm>
            <a:off x="4551075" y="1684221"/>
            <a:ext cx="738176" cy="542443"/>
          </a:xfrm>
          <a:prstGeom prst="wedgeRoundRectCallout">
            <a:avLst>
              <a:gd name="adj1" fmla="val -36055"/>
              <a:gd name="adj2" fmla="val 139270"/>
              <a:gd name="adj3" fmla="val 16667"/>
            </a:avLst>
          </a:prstGeom>
          <a:solidFill>
            <a:srgbClr val="C0504D">
              <a:alpha val="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Calibri"/>
              </a:rPr>
              <a:t> medium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/>
                <a:ea typeface="+mn-ea"/>
                <a:cs typeface="Calibri"/>
              </a:rPr>
              <a:t>energy machines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05865-5A72-4FD9-B8BE-6E9C03B0D8D6}"/>
              </a:ext>
            </a:extLst>
          </p:cNvPr>
          <p:cNvSpPr txBox="1"/>
          <p:nvPr/>
        </p:nvSpPr>
        <p:spPr>
          <a:xfrm>
            <a:off x="4236805" y="4356979"/>
            <a:ext cx="453970" cy="369332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E4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0F765-F153-408D-8A4E-2FFD910E1F71}"/>
              </a:ext>
            </a:extLst>
          </p:cNvPr>
          <p:cNvSpPr txBox="1"/>
          <p:nvPr/>
        </p:nvSpPr>
        <p:spPr>
          <a:xfrm>
            <a:off x="8999832" y="5105400"/>
            <a:ext cx="2990870" cy="923330"/>
          </a:xfrm>
          <a:prstGeom prst="rect">
            <a:avLst/>
          </a:prstGeom>
          <a:solidFill>
            <a:srgbClr val="CCFFC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Baryons in PDG insufficient to explain transition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missing states!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1F52E-FB65-41E1-BEE8-67A0FAE6B5F4}"/>
              </a:ext>
            </a:extLst>
          </p:cNvPr>
          <p:cNvSpPr/>
          <p:nvPr/>
        </p:nvSpPr>
        <p:spPr>
          <a:xfrm>
            <a:off x="246985" y="978709"/>
            <a:ext cx="2495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of the Universe (2014  version)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Particle Data Group at Lawrence Berkeley National Lab.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8481D-68D1-49B6-9336-2986F8558B6F}"/>
              </a:ext>
            </a:extLst>
          </p:cNvPr>
          <p:cNvSpPr txBox="1"/>
          <p:nvPr/>
        </p:nvSpPr>
        <p:spPr>
          <a:xfrm>
            <a:off x="73244" y="3429000"/>
            <a:ext cx="264216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 few GeV electron machine, explore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events to unravel mechanisms of confinement.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924772" y="161218"/>
            <a:ext cx="10426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Structure of Excited Baryons with Electromagnetic Probes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A7B453E-ACFB-4644-8474-C5299B932A49}"/>
              </a:ext>
            </a:extLst>
          </p:cNvPr>
          <p:cNvSpPr txBox="1">
            <a:spLocks/>
          </p:cNvSpPr>
          <p:nvPr/>
        </p:nvSpPr>
        <p:spPr>
          <a:xfrm>
            <a:off x="1794722" y="1525441"/>
            <a:ext cx="8686800" cy="3807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2B2E2C-0383-465B-B170-36C9EB08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10" y="1143000"/>
            <a:ext cx="6234112" cy="1896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93366"/>
                </a:solidFill>
              </a:rPr>
              <a:t>Study the structure of the nucleon spectrum in the domain where dressed quarks are the major active degree of freedom.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93366"/>
                </a:solidFill>
              </a:rPr>
              <a:t>Explore the formation of excited nucleon states in interactions of dressed quarks and their emergence from QCD</a:t>
            </a:r>
            <a:r>
              <a:rPr lang="en-US" sz="1800" b="0" dirty="0">
                <a:solidFill>
                  <a:srgbClr val="993366"/>
                </a:solidFill>
              </a:rPr>
              <a:t>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20</a:t>
            </a:fld>
            <a:endParaRPr lang="fr-FR" sz="1200" b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7F47E08-47DF-4A82-BB5B-117B4D84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172" y="1192212"/>
            <a:ext cx="2647950" cy="52990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Oval 8" descr="Large confetti">
            <a:extLst>
              <a:ext uri="{FF2B5EF4-FFF2-40B4-BE49-F238E27FC236}">
                <a16:creationId xmlns:a16="http://schemas.microsoft.com/office/drawing/2014/main" id="{016E9816-FE18-4E4E-9C80-AF5E2ED9BB54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1838735" y="3449899"/>
            <a:ext cx="1188720" cy="1188720"/>
          </a:xfrm>
          <a:prstGeom prst="ellipse">
            <a:avLst/>
          </a:prstGeom>
          <a:pattFill prst="lgConfetti">
            <a:fgClr>
              <a:srgbClr val="CA9564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1B240C-E220-4EE7-BF91-8B7A2309118F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1909816" y="3985419"/>
            <a:ext cx="314325" cy="344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DBB023-925F-437A-826E-DBCEAB528AB5}"/>
              </a:ext>
            </a:extLst>
          </p:cNvPr>
          <p:cNvSpPr>
            <a:spLocks/>
          </p:cNvSpPr>
          <p:nvPr/>
        </p:nvSpPr>
        <p:spPr bwMode="auto">
          <a:xfrm rot="-4429816">
            <a:off x="2213180" y="3827688"/>
            <a:ext cx="377825" cy="300704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7FEED40-E3FA-4D46-BDB6-913A447F48F9}"/>
              </a:ext>
            </a:extLst>
          </p:cNvPr>
          <p:cNvSpPr>
            <a:spLocks/>
          </p:cNvSpPr>
          <p:nvPr/>
        </p:nvSpPr>
        <p:spPr bwMode="auto">
          <a:xfrm rot="-4429816">
            <a:off x="2394798" y="4005262"/>
            <a:ext cx="74612" cy="414337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D2F25A5-0F49-4FEA-8517-A3336734DEAC}"/>
              </a:ext>
            </a:extLst>
          </p:cNvPr>
          <p:cNvSpPr>
            <a:spLocks/>
          </p:cNvSpPr>
          <p:nvPr/>
        </p:nvSpPr>
        <p:spPr bwMode="auto">
          <a:xfrm rot="-4429816">
            <a:off x="2459285" y="3950654"/>
            <a:ext cx="379412" cy="185831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A99005E-818E-4E64-B39A-D340D0D1FD57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2551960" y="4119562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6270B106-F1A6-482D-99FC-0FBA7E911897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2506715" y="3582194"/>
            <a:ext cx="315913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B8C3F6-4375-4F8A-AD82-AE37B6E1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085" y="1922462"/>
            <a:ext cx="1096962" cy="1004888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6BDCD7-DD22-48B9-BE08-31DC1C2CC178}"/>
              </a:ext>
            </a:extLst>
          </p:cNvPr>
          <p:cNvGrpSpPr>
            <a:grpSpLocks/>
          </p:cNvGrpSpPr>
          <p:nvPr/>
        </p:nvGrpSpPr>
        <p:grpSpPr bwMode="auto">
          <a:xfrm>
            <a:off x="1878860" y="1874837"/>
            <a:ext cx="1049337" cy="612775"/>
            <a:chOff x="4302" y="989"/>
            <a:chExt cx="660" cy="41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66E4D01-73B7-4A42-8313-D522C18803F2}"/>
                </a:ext>
              </a:extLst>
            </p:cNvPr>
            <p:cNvSpPr>
              <a:spLocks/>
            </p:cNvSpPr>
            <p:nvPr/>
          </p:nvSpPr>
          <p:spPr bwMode="auto">
            <a:xfrm rot="7079170">
              <a:off x="4770" y="840"/>
              <a:ext cx="43" cy="341"/>
            </a:xfrm>
            <a:custGeom>
              <a:avLst/>
              <a:gdLst>
                <a:gd name="T0" fmla="*/ 10 w 48"/>
                <a:gd name="T1" fmla="*/ 64 h 384"/>
                <a:gd name="T2" fmla="*/ 0 w 48"/>
                <a:gd name="T3" fmla="*/ 32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7992AA-7586-4E22-9BFA-2406DCD0C512}"/>
                </a:ext>
              </a:extLst>
            </p:cNvPr>
            <p:cNvSpPr>
              <a:spLocks/>
            </p:cNvSpPr>
            <p:nvPr/>
          </p:nvSpPr>
          <p:spPr bwMode="auto">
            <a:xfrm rot="784241">
              <a:off x="4302" y="1062"/>
              <a:ext cx="43" cy="346"/>
            </a:xfrm>
            <a:custGeom>
              <a:avLst/>
              <a:gdLst>
                <a:gd name="T0" fmla="*/ 10 w 48"/>
                <a:gd name="T1" fmla="*/ 80 h 384"/>
                <a:gd name="T2" fmla="*/ 0 w 48"/>
                <a:gd name="T3" fmla="*/ 41 h 384"/>
                <a:gd name="T4" fmla="*/ 10 w 48"/>
                <a:gd name="T5" fmla="*/ 0 h 384"/>
                <a:gd name="T6" fmla="*/ 0 60000 65536"/>
                <a:gd name="T7" fmla="*/ 0 60000 65536"/>
                <a:gd name="T8" fmla="*/ 0 60000 65536"/>
                <a:gd name="T9" fmla="*/ 0 w 48"/>
                <a:gd name="T10" fmla="*/ 0 h 384"/>
                <a:gd name="T11" fmla="*/ 48 w 4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84">
                  <a:moveTo>
                    <a:pt x="48" y="384"/>
                  </a:moveTo>
                  <a:cubicBezTo>
                    <a:pt x="24" y="320"/>
                    <a:pt x="0" y="256"/>
                    <a:pt x="0" y="192"/>
                  </a:cubicBezTo>
                  <a:cubicBezTo>
                    <a:pt x="0" y="128"/>
                    <a:pt x="40" y="32"/>
                    <a:pt x="4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Oval 21" descr="20%">
            <a:extLst>
              <a:ext uri="{FF2B5EF4-FFF2-40B4-BE49-F238E27FC236}">
                <a16:creationId xmlns:a16="http://schemas.microsoft.com/office/drawing/2014/main" id="{38DFC7AC-D8D1-4BA9-9773-8732E6532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8685" y="5319081"/>
            <a:ext cx="529137" cy="513371"/>
          </a:xfrm>
          <a:prstGeom prst="ellipse">
            <a:avLst/>
          </a:prstGeom>
          <a:pattFill prst="pct20">
            <a:fgClr>
              <a:srgbClr val="FFCC99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id="{9DFC39DD-C1FB-4979-8725-F8C2A5AD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74" y="5636870"/>
            <a:ext cx="63500" cy="63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F665C5D4-0E73-4AC7-9BA3-A5FE5CAC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040" y="5439987"/>
            <a:ext cx="65087" cy="61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A2391FD3-902A-4D62-A3B7-D90BDD892ADD}"/>
              </a:ext>
            </a:extLst>
          </p:cNvPr>
          <p:cNvSpPr>
            <a:spLocks/>
          </p:cNvSpPr>
          <p:nvPr/>
        </p:nvSpPr>
        <p:spPr bwMode="auto">
          <a:xfrm rot="-7282380">
            <a:off x="2333509" y="5445003"/>
            <a:ext cx="125413" cy="19526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98C8CBEF-4ED5-4CB3-88EB-6DBFCDC5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836" y="5603526"/>
            <a:ext cx="65088" cy="63500"/>
          </a:xfrm>
          <a:prstGeom prst="ellipse">
            <a:avLst/>
          </a:prstGeom>
          <a:solidFill>
            <a:srgbClr val="E53A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Text Box 55">
            <a:extLst>
              <a:ext uri="{FF2B5EF4-FFF2-40B4-BE49-F238E27FC236}">
                <a16:creationId xmlns:a16="http://schemas.microsoft.com/office/drawing/2014/main" id="{A88BB897-B165-4915-9169-64BC909A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72" y="1323975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9900"/>
                </a:solidFill>
                <a:latin typeface="Symbol" pitchFamily="18" charset="2"/>
                <a:cs typeface="Times New Roman" pitchFamily="18" charset="0"/>
              </a:rPr>
              <a:t>p,r,w</a:t>
            </a:r>
            <a:r>
              <a:rPr lang="en-US" sz="2400" b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…</a:t>
            </a:r>
            <a:endParaRPr lang="el-GR" sz="2400" b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7" name="Arc 68">
            <a:extLst>
              <a:ext uri="{FF2B5EF4-FFF2-40B4-BE49-F238E27FC236}">
                <a16:creationId xmlns:a16="http://schemas.microsoft.com/office/drawing/2014/main" id="{C6EB21D3-EC70-4C36-97E7-68EEEE7A0EB1}"/>
              </a:ext>
            </a:extLst>
          </p:cNvPr>
          <p:cNvSpPr>
            <a:spLocks noChangeArrowheads="1"/>
          </p:cNvSpPr>
          <p:nvPr/>
        </p:nvSpPr>
        <p:spPr bwMode="auto">
          <a:xfrm rot="-3780000">
            <a:off x="1816947" y="1857375"/>
            <a:ext cx="831850" cy="603250"/>
          </a:xfrm>
          <a:custGeom>
            <a:avLst/>
            <a:gdLst>
              <a:gd name="T0" fmla="*/ 415925 w 831850"/>
              <a:gd name="T1" fmla="*/ 0 h 603250"/>
              <a:gd name="T2" fmla="*/ 415925 w 831850"/>
              <a:gd name="T3" fmla="*/ 301625 h 603250"/>
              <a:gd name="T4" fmla="*/ 831850 w 831850"/>
              <a:gd name="T5" fmla="*/ 301625 h 603250"/>
              <a:gd name="T6" fmla="*/ 11796480 60000 65536"/>
              <a:gd name="T7" fmla="*/ 11796480 60000 65536"/>
              <a:gd name="T8" fmla="*/ 5898240 60000 65536"/>
              <a:gd name="T9" fmla="*/ 415925 w 831850"/>
              <a:gd name="T10" fmla="*/ 0 h 603250"/>
              <a:gd name="T11" fmla="*/ 831850 w 831850"/>
              <a:gd name="T12" fmla="*/ 301625 h 603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1850" h="603250" stroke="0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  <a:lnTo>
                  <a:pt x="415925" y="301625"/>
                </a:lnTo>
                <a:lnTo>
                  <a:pt x="415925" y="0"/>
                </a:lnTo>
                <a:close/>
              </a:path>
              <a:path w="831850" h="603250" fill="none">
                <a:moveTo>
                  <a:pt x="415925" y="0"/>
                </a:moveTo>
                <a:lnTo>
                  <a:pt x="415924" y="0"/>
                </a:lnTo>
                <a:cubicBezTo>
                  <a:pt x="645634" y="0"/>
                  <a:pt x="831850" y="135042"/>
                  <a:pt x="831850" y="301625"/>
                </a:cubicBezTo>
                <a:cubicBezTo>
                  <a:pt x="831850" y="301625"/>
                  <a:pt x="831849" y="301625"/>
                  <a:pt x="831849" y="301625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ACD6C18-81F6-4FA1-8960-0C4237D6548B}"/>
              </a:ext>
            </a:extLst>
          </p:cNvPr>
          <p:cNvSpPr>
            <a:spLocks/>
          </p:cNvSpPr>
          <p:nvPr/>
        </p:nvSpPr>
        <p:spPr bwMode="auto">
          <a:xfrm rot="-6540000">
            <a:off x="2528941" y="2401093"/>
            <a:ext cx="44450" cy="414338"/>
          </a:xfrm>
          <a:custGeom>
            <a:avLst/>
            <a:gdLst>
              <a:gd name="T0" fmla="*/ 0 w 56"/>
              <a:gd name="T1" fmla="*/ 0 h 288"/>
              <a:gd name="T2" fmla="*/ 2147483647 w 56"/>
              <a:gd name="T3" fmla="*/ 2147483647 h 288"/>
              <a:gd name="T4" fmla="*/ 2147483647 w 56"/>
              <a:gd name="T5" fmla="*/ 2147483647 h 288"/>
              <a:gd name="T6" fmla="*/ 2147483647 w 56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288"/>
              <a:gd name="T14" fmla="*/ 56 w 5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288">
                <a:moveTo>
                  <a:pt x="0" y="0"/>
                </a:moveTo>
                <a:cubicBezTo>
                  <a:pt x="20" y="56"/>
                  <a:pt x="40" y="112"/>
                  <a:pt x="48" y="144"/>
                </a:cubicBezTo>
                <a:cubicBezTo>
                  <a:pt x="56" y="176"/>
                  <a:pt x="48" y="168"/>
                  <a:pt x="48" y="192"/>
                </a:cubicBezTo>
                <a:cubicBezTo>
                  <a:pt x="48" y="216"/>
                  <a:pt x="48" y="272"/>
                  <a:pt x="48" y="288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1BB010AC-ACA0-4B42-9061-D9F4540CA5B7}"/>
              </a:ext>
            </a:extLst>
          </p:cNvPr>
          <p:cNvSpPr>
            <a:spLocks/>
          </p:cNvSpPr>
          <p:nvPr/>
        </p:nvSpPr>
        <p:spPr bwMode="auto">
          <a:xfrm rot="-8100000">
            <a:off x="2331297" y="2244725"/>
            <a:ext cx="379413" cy="217487"/>
          </a:xfrm>
          <a:custGeom>
            <a:avLst/>
            <a:gdLst>
              <a:gd name="T0" fmla="*/ 2147483647 w 288"/>
              <a:gd name="T1" fmla="*/ 2147483647 h 152"/>
              <a:gd name="T2" fmla="*/ 2147483647 w 288"/>
              <a:gd name="T3" fmla="*/ 2147483647 h 152"/>
              <a:gd name="T4" fmla="*/ 2147483647 w 288"/>
              <a:gd name="T5" fmla="*/ 2147483647 h 152"/>
              <a:gd name="T6" fmla="*/ 0 w 288"/>
              <a:gd name="T7" fmla="*/ 2147483647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52"/>
              <a:gd name="T14" fmla="*/ 288 w 28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52">
                <a:moveTo>
                  <a:pt x="288" y="8"/>
                </a:moveTo>
                <a:cubicBezTo>
                  <a:pt x="232" y="4"/>
                  <a:pt x="176" y="0"/>
                  <a:pt x="144" y="8"/>
                </a:cubicBezTo>
                <a:cubicBezTo>
                  <a:pt x="112" y="16"/>
                  <a:pt x="120" y="32"/>
                  <a:pt x="96" y="56"/>
                </a:cubicBezTo>
                <a:cubicBezTo>
                  <a:pt x="72" y="80"/>
                  <a:pt x="36" y="116"/>
                  <a:pt x="0" y="152"/>
                </a:cubicBezTo>
              </a:path>
            </a:pathLst>
          </a:custGeom>
          <a:noFill/>
          <a:ln w="762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6FB81BBB-5090-48EB-BDDF-FAC4CD5D4041}"/>
              </a:ext>
            </a:extLst>
          </p:cNvPr>
          <p:cNvSpPr>
            <a:spLocks/>
          </p:cNvSpPr>
          <p:nvPr/>
        </p:nvSpPr>
        <p:spPr bwMode="auto">
          <a:xfrm rot="-8100000">
            <a:off x="2115397" y="2309812"/>
            <a:ext cx="377825" cy="276225"/>
          </a:xfrm>
          <a:custGeom>
            <a:avLst/>
            <a:gdLst>
              <a:gd name="T0" fmla="*/ 0 w 288"/>
              <a:gd name="T1" fmla="*/ 0 h 192"/>
              <a:gd name="T2" fmla="*/ 2147483647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92"/>
              <a:gd name="T14" fmla="*/ 288 w 28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92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56" y="128"/>
                  <a:pt x="96" y="144"/>
                </a:cubicBezTo>
                <a:cubicBezTo>
                  <a:pt x="136" y="160"/>
                  <a:pt x="256" y="184"/>
                  <a:pt x="288" y="192"/>
                </a:cubicBezTo>
              </a:path>
            </a:pathLst>
          </a:custGeom>
          <a:noFill/>
          <a:ln w="762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DA7E85E1-6445-4B99-9A17-C28070DA0084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2000304" y="2008981"/>
            <a:ext cx="315912" cy="3429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Oval 93">
            <a:extLst>
              <a:ext uri="{FF2B5EF4-FFF2-40B4-BE49-F238E27FC236}">
                <a16:creationId xmlns:a16="http://schemas.microsoft.com/office/drawing/2014/main" id="{9E9CC2B9-A7FE-4601-86E1-24ECF78B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985" y="1928812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Oval 94">
            <a:extLst>
              <a:ext uri="{FF2B5EF4-FFF2-40B4-BE49-F238E27FC236}">
                <a16:creationId xmlns:a16="http://schemas.microsoft.com/office/drawing/2014/main" id="{0DF3E701-BCEA-4EE5-B28A-6C4F760B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735" y="1911350"/>
            <a:ext cx="184150" cy="1841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" name="Oval 95">
            <a:extLst>
              <a:ext uri="{FF2B5EF4-FFF2-40B4-BE49-F238E27FC236}">
                <a16:creationId xmlns:a16="http://schemas.microsoft.com/office/drawing/2014/main" id="{A849AEF0-63F4-4A5A-8DAF-E51B5DEE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885" y="1738312"/>
            <a:ext cx="182562" cy="182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6DCB27CA-8823-4A21-A030-1E2315A1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95" y="1270000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Q</a:t>
            </a:r>
            <a:r>
              <a:rPr lang="en-US" sz="2000" b="0" baseline="30000" dirty="0">
                <a:ea typeface="ＭＳ Ｐゴシック" pitchFamily="-110" charset="-128"/>
              </a:rPr>
              <a:t>2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6AFDBA-2099-4681-B035-41385236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247" y="1655762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 dirty="0">
                <a:ea typeface="ＭＳ Ｐゴシック" pitchFamily="-110" charset="-128"/>
              </a:rPr>
              <a:t>low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8CEAF03A-5492-4605-B831-08F8C1BE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322" y="5878512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0">
                <a:ea typeface="ＭＳ Ｐゴシック" pitchFamily="-110" charset="-128"/>
              </a:rPr>
              <a:t>high</a:t>
            </a:r>
          </a:p>
        </p:txBody>
      </p:sp>
      <p:grpSp>
        <p:nvGrpSpPr>
          <p:cNvPr id="38" name="Group 65">
            <a:extLst>
              <a:ext uri="{FF2B5EF4-FFF2-40B4-BE49-F238E27FC236}">
                <a16:creationId xmlns:a16="http://schemas.microsoft.com/office/drawing/2014/main" id="{356A655D-5B85-402E-A9B0-CFE29DC4CE89}"/>
              </a:ext>
            </a:extLst>
          </p:cNvPr>
          <p:cNvGrpSpPr>
            <a:grpSpLocks/>
          </p:cNvGrpSpPr>
          <p:nvPr/>
        </p:nvGrpSpPr>
        <p:grpSpPr bwMode="auto">
          <a:xfrm>
            <a:off x="3880694" y="1897062"/>
            <a:ext cx="431800" cy="533400"/>
            <a:chOff x="1248" y="1824"/>
            <a:chExt cx="272" cy="336"/>
          </a:xfrm>
        </p:grpSpPr>
        <p:sp>
          <p:nvSpPr>
            <p:cNvPr id="39" name="Text Box 66">
              <a:extLst>
                <a:ext uri="{FF2B5EF4-FFF2-40B4-BE49-F238E27FC236}">
                  <a16:creationId xmlns:a16="http://schemas.microsoft.com/office/drawing/2014/main" id="{6575F1B5-085F-4E7C-B047-F293BE4F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831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solidFill>
                    <a:schemeClr val="tx1"/>
                  </a:solidFill>
                  <a:ea typeface="ＭＳ Ｐゴシック" pitchFamily="-110" charset="-128"/>
                </a:rPr>
                <a:t> k</a:t>
              </a:r>
              <a:endParaRPr lang="en-US" sz="2000" b="0" dirty="0">
                <a:ea typeface="ＭＳ Ｐゴシック" pitchFamily="-110" charset="-128"/>
              </a:endParaRPr>
            </a:p>
          </p:txBody>
        </p:sp>
        <p:sp>
          <p:nvSpPr>
            <p:cNvPr id="40" name="AutoShape 67">
              <a:extLst>
                <a:ext uri="{FF2B5EF4-FFF2-40B4-BE49-F238E27FC236}">
                  <a16:creationId xmlns:a16="http://schemas.microsoft.com/office/drawing/2014/main" id="{B56CD1F7-DFA8-4DA9-A681-BAA8B9DA3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824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000" b="0">
                <a:solidFill>
                  <a:schemeClr val="tx1"/>
                </a:solidFill>
                <a:ea typeface="ＭＳ Ｐゴシック" pitchFamily="-110" charset="-128"/>
              </a:endParaRPr>
            </a:p>
          </p:txBody>
        </p:sp>
      </p:grpSp>
      <p:sp>
        <p:nvSpPr>
          <p:cNvPr id="41" name="Text Box 55">
            <a:extLst>
              <a:ext uri="{FF2B5EF4-FFF2-40B4-BE49-F238E27FC236}">
                <a16:creationId xmlns:a16="http://schemas.microsoft.com/office/drawing/2014/main" id="{E722BAA8-90D9-4EB7-85D1-774164CE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547" y="2014537"/>
            <a:ext cx="1341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N,N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D,D</a:t>
            </a:r>
            <a:r>
              <a:rPr lang="en-US" sz="1600" baseline="3000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1600">
                <a:solidFill>
                  <a:srgbClr val="FF0000"/>
                </a:solidFill>
                <a:cs typeface="Times New Roman" pitchFamily="18" charset="0"/>
              </a:rPr>
              <a:t>…</a:t>
            </a:r>
            <a:endParaRPr lang="el-GR" sz="16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657AD1BE-7E80-4CBE-8587-496B93BC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047" y="2970212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3q-core+MB-cloud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83A674C5-A747-4F89-9380-A0EF0B6C9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34" y="4597082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>
                <a:solidFill>
                  <a:schemeClr val="tx1"/>
                </a:solidFill>
                <a:ea typeface="ＭＳ Ｐゴシック" pitchFamily="-110" charset="-128"/>
              </a:rPr>
              <a:t>3q-core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7016AA95-A623-4366-86D9-322305048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09" y="593617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b="0" dirty="0" err="1">
                <a:solidFill>
                  <a:schemeClr val="tx1"/>
                </a:solidFill>
                <a:ea typeface="ＭＳ Ｐゴシック" pitchFamily="-110" charset="-128"/>
              </a:rPr>
              <a:t>pQCD</a:t>
            </a:r>
            <a:endParaRPr lang="en-US" sz="1600" b="0" dirty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45" name="Oval 9">
            <a:extLst>
              <a:ext uri="{FF2B5EF4-FFF2-40B4-BE49-F238E27FC236}">
                <a16:creationId xmlns:a16="http://schemas.microsoft.com/office/drawing/2014/main" id="{DA830D1E-860F-4C7D-B2D4-87D11FB111F0}"/>
              </a:ext>
            </a:extLst>
          </p:cNvPr>
          <p:cNvSpPr>
            <a:spLocks noChangeArrowheads="1"/>
          </p:cNvSpPr>
          <p:nvPr/>
        </p:nvSpPr>
        <p:spPr bwMode="auto">
          <a:xfrm rot="-4020000">
            <a:off x="2187628" y="2655094"/>
            <a:ext cx="314325" cy="344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72205F6C-282C-4EDE-88AB-D68E9EE528B0}"/>
              </a:ext>
            </a:extLst>
          </p:cNvPr>
          <p:cNvSpPr>
            <a:spLocks noChangeArrowheads="1"/>
          </p:cNvSpPr>
          <p:nvPr/>
        </p:nvSpPr>
        <p:spPr bwMode="auto">
          <a:xfrm rot="-4429816">
            <a:off x="2712297" y="2295525"/>
            <a:ext cx="3175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Arc 70">
            <a:extLst>
              <a:ext uri="{FF2B5EF4-FFF2-40B4-BE49-F238E27FC236}">
                <a16:creationId xmlns:a16="http://schemas.microsoft.com/office/drawing/2014/main" id="{D8B20649-1B11-43BD-992F-AFB25A1A9DA5}"/>
              </a:ext>
            </a:extLst>
          </p:cNvPr>
          <p:cNvSpPr>
            <a:spLocks noChangeArrowheads="1"/>
          </p:cNvSpPr>
          <p:nvPr/>
        </p:nvSpPr>
        <p:spPr bwMode="auto">
          <a:xfrm rot="6960000">
            <a:off x="1817741" y="1383506"/>
            <a:ext cx="714375" cy="604837"/>
          </a:xfrm>
          <a:custGeom>
            <a:avLst/>
            <a:gdLst>
              <a:gd name="T0" fmla="*/ 357188 w 714375"/>
              <a:gd name="T1" fmla="*/ 0 h 604838"/>
              <a:gd name="T2" fmla="*/ 357188 w 714375"/>
              <a:gd name="T3" fmla="*/ 302419 h 604838"/>
              <a:gd name="T4" fmla="*/ 714375 w 714375"/>
              <a:gd name="T5" fmla="*/ 302419 h 604838"/>
              <a:gd name="T6" fmla="*/ 11796480 60000 65536"/>
              <a:gd name="T7" fmla="*/ 11796480 60000 65536"/>
              <a:gd name="T8" fmla="*/ 5898240 60000 65536"/>
              <a:gd name="T9" fmla="*/ 357188 w 714375"/>
              <a:gd name="T10" fmla="*/ 0 h 604838"/>
              <a:gd name="T11" fmla="*/ 714375 w 714375"/>
              <a:gd name="T12" fmla="*/ 302420 h 604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375" h="604838" stroke="0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  <a:lnTo>
                  <a:pt x="357188" y="302419"/>
                </a:lnTo>
                <a:lnTo>
                  <a:pt x="357188" y="0"/>
                </a:lnTo>
                <a:close/>
              </a:path>
              <a:path w="714375" h="604838" fill="none">
                <a:moveTo>
                  <a:pt x="357188" y="0"/>
                </a:moveTo>
                <a:lnTo>
                  <a:pt x="357187" y="0"/>
                </a:lnTo>
                <a:cubicBezTo>
                  <a:pt x="554457" y="0"/>
                  <a:pt x="714376" y="135397"/>
                  <a:pt x="714376" y="302419"/>
                </a:cubicBezTo>
                <a:cubicBezTo>
                  <a:pt x="714376" y="302419"/>
                  <a:pt x="714375" y="302419"/>
                  <a:pt x="714375" y="302419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endParaRPr lang="en-US"/>
          </a:p>
        </p:txBody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D2E769EC-E40D-4F5C-8F38-66C1AA387DFF}"/>
              </a:ext>
            </a:extLst>
          </p:cNvPr>
          <p:cNvSpPr>
            <a:spLocks/>
          </p:cNvSpPr>
          <p:nvPr/>
        </p:nvSpPr>
        <p:spPr bwMode="auto">
          <a:xfrm>
            <a:off x="2472060" y="5459985"/>
            <a:ext cx="130175" cy="188913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FDF2F7-13A9-4063-B772-CBF6DA31E837}"/>
              </a:ext>
            </a:extLst>
          </p:cNvPr>
          <p:cNvGrpSpPr/>
          <p:nvPr/>
        </p:nvGrpSpPr>
        <p:grpSpPr>
          <a:xfrm>
            <a:off x="5068533" y="3255963"/>
            <a:ext cx="4736713" cy="2311747"/>
            <a:chOff x="3559561" y="2635251"/>
            <a:chExt cx="4736713" cy="23117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A9FEE8B-8356-495F-82E3-438A5435977A}"/>
                </a:ext>
              </a:extLst>
            </p:cNvPr>
            <p:cNvGrpSpPr/>
            <p:nvPr/>
          </p:nvGrpSpPr>
          <p:grpSpPr>
            <a:xfrm>
              <a:off x="3559561" y="2635251"/>
              <a:ext cx="4736713" cy="2311747"/>
              <a:chOff x="5207000" y="935038"/>
              <a:chExt cx="3722688" cy="1766887"/>
            </a:xfrm>
          </p:grpSpPr>
          <p:pic>
            <p:nvPicPr>
              <p:cNvPr id="52" name="Picture 6">
                <a:extLst>
                  <a:ext uri="{FF2B5EF4-FFF2-40B4-BE49-F238E27FC236}">
                    <a16:creationId xmlns:a16="http://schemas.microsoft.com/office/drawing/2014/main" id="{258E825F-1853-4092-920F-9895214BA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4500" y="935038"/>
                <a:ext cx="3013075" cy="1766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5DA80875-B1C9-4ABC-A7AF-C79E98749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7963" y="1954213"/>
                <a:ext cx="1104900" cy="496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B51D5675-BFF9-4BC3-9B9B-684E0F12D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3525" y="935038"/>
                <a:ext cx="355600" cy="300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DBA6511D-70F9-4F8A-ADBA-B7A47C3CE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00" y="2347913"/>
                <a:ext cx="355600" cy="300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/>
              <a:lstStyle/>
              <a:p>
                <a:endParaRPr lang="en-US"/>
              </a:p>
            </p:txBody>
          </p:sp>
          <p:sp>
            <p:nvSpPr>
              <p:cNvPr id="56" name="Text Box 10">
                <a:extLst>
                  <a:ext uri="{FF2B5EF4-FFF2-40B4-BE49-F238E27FC236}">
                    <a16:creationId xmlns:a16="http://schemas.microsoft.com/office/drawing/2014/main" id="{3416AF66-B2FC-487D-A50D-A93A9911B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4375" y="1393825"/>
                <a:ext cx="3111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A865E040-D5B5-478F-8906-DA2BDC6DD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3107" y="1011238"/>
                <a:ext cx="279936" cy="235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58" name="Text Box 12">
                <a:extLst>
                  <a:ext uri="{FF2B5EF4-FFF2-40B4-BE49-F238E27FC236}">
                    <a16:creationId xmlns:a16="http://schemas.microsoft.com/office/drawing/2014/main" id="{8DF49145-21C8-423D-B710-D429F2750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9400" y="2319338"/>
                <a:ext cx="3683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grpSp>
            <p:nvGrpSpPr>
              <p:cNvPr id="59" name="Group 19">
                <a:extLst>
                  <a:ext uri="{FF2B5EF4-FFF2-40B4-BE49-F238E27FC236}">
                    <a16:creationId xmlns:a16="http://schemas.microsoft.com/office/drawing/2014/main" id="{46AA9A46-5561-4BA8-9EAB-3176060F7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7000" y="982663"/>
                <a:ext cx="3722688" cy="1658937"/>
                <a:chOff x="3334" y="649"/>
                <a:chExt cx="2345" cy="1045"/>
              </a:xfrm>
            </p:grpSpPr>
            <p:sp>
              <p:nvSpPr>
                <p:cNvPr id="60" name="Text Box 13">
                  <a:extLst>
                    <a:ext uri="{FF2B5EF4-FFF2-40B4-BE49-F238E27FC236}">
                      <a16:creationId xmlns:a16="http://schemas.microsoft.com/office/drawing/2014/main" id="{A1E49EB8-257E-473A-B0E5-ECE4364A08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6" y="1466"/>
                  <a:ext cx="35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K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1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61" name="Text Box 14">
                  <a:extLst>
                    <a:ext uri="{FF2B5EF4-FFF2-40B4-BE49-F238E27FC236}">
                      <a16:creationId xmlns:a16="http://schemas.microsoft.com/office/drawing/2014/main" id="{F1A7B877-035D-4087-BCB3-88EC0D0048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649"/>
                  <a:ext cx="35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K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62" name="Text Box 15">
                  <a:extLst>
                    <a:ext uri="{FF2B5EF4-FFF2-40B4-BE49-F238E27FC236}">
                      <a16:creationId xmlns:a16="http://schemas.microsoft.com/office/drawing/2014/main" id="{AC42DA25-DBB6-4E8B-AAFE-8ADC8FA401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5" y="1298"/>
                  <a:ext cx="668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400" dirty="0"/>
                    <a:t>Q</a:t>
                  </a:r>
                  <a:r>
                    <a:rPr lang="en-US" sz="2400" baseline="30000" dirty="0"/>
                    <a:t>2 </a:t>
                  </a:r>
                  <a:r>
                    <a:rPr lang="en-US" sz="2400" dirty="0">
                      <a:latin typeface="Symbol" pitchFamily="18" charset="2"/>
                    </a:rPr>
                    <a:t>= -</a:t>
                  </a:r>
                  <a:r>
                    <a:rPr lang="en-US" sz="2400" dirty="0"/>
                    <a:t>K</a:t>
                  </a:r>
                  <a:r>
                    <a:rPr lang="en-US" sz="2400" baseline="-20000" dirty="0"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63" name="Text Box 16">
                  <a:extLst>
                    <a:ext uri="{FF2B5EF4-FFF2-40B4-BE49-F238E27FC236}">
                      <a16:creationId xmlns:a16="http://schemas.microsoft.com/office/drawing/2014/main" id="{729EC84E-81A9-4714-A8DF-726C95B676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3" y="1502"/>
                  <a:ext cx="32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8000"/>
                      </a:solidFill>
                    </a:rPr>
                    <a:t>P</a:t>
                  </a:r>
                  <a:r>
                    <a:rPr lang="en-US" sz="2000" baseline="-20000">
                      <a:solidFill>
                        <a:srgbClr val="008000"/>
                      </a:solidFill>
                    </a:rPr>
                    <a:t>1</a:t>
                  </a:r>
                  <a:r>
                    <a:rPr lang="en-US" sz="2000" baseline="-2000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  <p:sp>
              <p:nvSpPr>
                <p:cNvPr id="64" name="Text Box 17">
                  <a:extLst>
                    <a:ext uri="{FF2B5EF4-FFF2-40B4-BE49-F238E27FC236}">
                      <a16:creationId xmlns:a16="http://schemas.microsoft.com/office/drawing/2014/main" id="{248C1360-29C5-4507-A1C1-8153C77B8D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3" y="667"/>
                  <a:ext cx="32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tIns="0" bIns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8000"/>
                      </a:solidFill>
                    </a:rPr>
                    <a:t>P</a:t>
                  </a:r>
                  <a:r>
                    <a:rPr lang="en-US" sz="2000" baseline="-20000" dirty="0">
                      <a:solidFill>
                        <a:srgbClr val="008000"/>
                      </a:solidFill>
                    </a:rPr>
                    <a:t>2</a:t>
                  </a:r>
                  <a:r>
                    <a:rPr lang="en-US" sz="2000" baseline="-20000" dirty="0">
                      <a:solidFill>
                        <a:srgbClr val="008000"/>
                      </a:solidFill>
                      <a:latin typeface="Symbol" pitchFamily="18" charset="2"/>
                    </a:rPr>
                    <a:t>m</a:t>
                  </a:r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51E42C-B27E-45A0-8217-969E9E6B3991}"/>
                </a:ext>
              </a:extLst>
            </p:cNvPr>
            <p:cNvSpPr txBox="1"/>
            <p:nvPr/>
          </p:nvSpPr>
          <p:spPr>
            <a:xfrm>
              <a:off x="6410325" y="4003103"/>
              <a:ext cx="18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3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259 L -2.5E-6 0.418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6872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Integrated cross section at W&lt;2GeV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3618D-DB90-4FB3-8FDE-14F6E5FBA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51989" r="5694" b="15971"/>
          <a:stretch>
            <a:fillRect/>
          </a:stretch>
        </p:blipFill>
        <p:spPr>
          <a:xfrm>
            <a:off x="9736606" y="1119484"/>
            <a:ext cx="1210387" cy="744499"/>
          </a:xfrm>
          <a:prstGeom prst="rect">
            <a:avLst/>
          </a:prstGeom>
        </p:spPr>
      </p:pic>
      <p:grpSp>
        <p:nvGrpSpPr>
          <p:cNvPr id="15" name="Group 43">
            <a:extLst>
              <a:ext uri="{FF2B5EF4-FFF2-40B4-BE49-F238E27FC236}">
                <a16:creationId xmlns:a16="http://schemas.microsoft.com/office/drawing/2014/main" id="{BA3C313C-D2DF-4A9D-91B8-E02A2EFD20B1}"/>
              </a:ext>
            </a:extLst>
          </p:cNvPr>
          <p:cNvGrpSpPr/>
          <p:nvPr/>
        </p:nvGrpSpPr>
        <p:grpSpPr>
          <a:xfrm>
            <a:off x="3505200" y="1143000"/>
            <a:ext cx="1964600" cy="584776"/>
            <a:chOff x="1391768" y="802681"/>
            <a:chExt cx="1964600" cy="5847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CB3143-B8B0-4FB3-B3F8-4D21F2FAB1BB}"/>
                </a:ext>
              </a:extLst>
            </p:cNvPr>
            <p:cNvSpPr txBox="1"/>
            <p:nvPr/>
          </p:nvSpPr>
          <p:spPr>
            <a:xfrm>
              <a:off x="1391768" y="802681"/>
              <a:ext cx="19646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*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     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π</a:t>
              </a:r>
              <a:r>
                <a:rPr kumimoji="0" lang="en-US" sz="3200" b="1" i="0" u="none" strike="noStrike" kern="0" cap="none" spc="0" normalizeH="0" baseline="30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+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alibri"/>
                </a:rPr>
                <a:t>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FA4887B-D037-4F90-8EB1-5ABE195D99DF}"/>
                </a:ext>
              </a:extLst>
            </p:cNvPr>
            <p:cNvCxnSpPr/>
            <p:nvPr/>
          </p:nvCxnSpPr>
          <p:spPr>
            <a:xfrm>
              <a:off x="2142639" y="1190624"/>
              <a:ext cx="464709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BC8979-6823-4C07-84F5-53E7CBF91F75}"/>
              </a:ext>
            </a:extLst>
          </p:cNvPr>
          <p:cNvSpPr txBox="1"/>
          <p:nvPr/>
        </p:nvSpPr>
        <p:spPr>
          <a:xfrm>
            <a:off x="7414944" y="1233245"/>
            <a:ext cx="22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i="1" dirty="0">
                <a:solidFill>
                  <a:prstClr val="black"/>
                </a:solidFill>
                <a:cs typeface="Calibri"/>
              </a:rPr>
              <a:t>K. Park et al., PR C77 (2008) 015208;  PR C91 (2015) 045203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210B94-36AB-4192-98D1-1A98ECF9A2B7}"/>
              </a:ext>
            </a:extLst>
          </p:cNvPr>
          <p:cNvSpPr txBox="1"/>
          <p:nvPr/>
        </p:nvSpPr>
        <p:spPr>
          <a:xfrm>
            <a:off x="2171719" y="5666769"/>
            <a:ext cx="869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 err="1">
                <a:solidFill>
                  <a:srgbClr val="800000"/>
                </a:solidFill>
                <a:cs typeface="Calibri"/>
                <a:sym typeface="Wingdings"/>
              </a:rPr>
              <a:t></a:t>
            </a:r>
            <a:r>
              <a:rPr lang="en-US" sz="2000" b="1" dirty="0">
                <a:solidFill>
                  <a:srgbClr val="800000"/>
                </a:solidFill>
                <a:cs typeface="Calibri"/>
                <a:sym typeface="Wingdings"/>
              </a:rPr>
              <a:t> S</a:t>
            </a:r>
            <a:r>
              <a:rPr lang="en-US" sz="2000" b="1" dirty="0">
                <a:solidFill>
                  <a:srgbClr val="800000"/>
                </a:solidFill>
                <a:cs typeface="Calibri"/>
              </a:rPr>
              <a:t>tates with different quantum numbers respond differently to increase in Q</a:t>
            </a:r>
            <a:r>
              <a:rPr lang="en-US" sz="2000" b="1" baseline="30000" dirty="0">
                <a:solidFill>
                  <a:srgbClr val="800000"/>
                </a:solidFill>
                <a:cs typeface="Calibri"/>
              </a:rPr>
              <a:t>2</a:t>
            </a:r>
            <a:r>
              <a:rPr lang="en-US" sz="2000" b="1" dirty="0">
                <a:solidFill>
                  <a:srgbClr val="800000"/>
                </a:solidFill>
                <a:cs typeface="Calibri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CBFAA-FCF4-46F3-B230-A6CEA7A26030}"/>
              </a:ext>
            </a:extLst>
          </p:cNvPr>
          <p:cNvSpPr txBox="1"/>
          <p:nvPr/>
        </p:nvSpPr>
        <p:spPr>
          <a:xfrm>
            <a:off x="3085156" y="1938033"/>
            <a:ext cx="62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cs typeface="Calibri"/>
              </a:rPr>
              <a:t>Why study more than one resonance, aren’t they all the same?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12594B-4EFA-485C-A665-05DA03ED3929}"/>
              </a:ext>
            </a:extLst>
          </p:cNvPr>
          <p:cNvGrpSpPr/>
          <p:nvPr/>
        </p:nvGrpSpPr>
        <p:grpSpPr>
          <a:xfrm>
            <a:off x="2168619" y="2257683"/>
            <a:ext cx="8625973" cy="3291502"/>
            <a:chOff x="302126" y="1940880"/>
            <a:chExt cx="8625973" cy="32915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C88610-FBDA-47D9-B61A-5522942B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60"/>
            <a:stretch>
              <a:fillRect/>
            </a:stretch>
          </p:blipFill>
          <p:spPr>
            <a:xfrm>
              <a:off x="2701886" y="2058157"/>
              <a:ext cx="6226213" cy="302765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957CD-1DD4-451B-A588-58828FD7C502}"/>
                </a:ext>
              </a:extLst>
            </p:cNvPr>
            <p:cNvSpPr txBox="1"/>
            <p:nvPr/>
          </p:nvSpPr>
          <p:spPr>
            <a:xfrm>
              <a:off x="4514841" y="2224006"/>
              <a:ext cx="109532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Q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=1.7GeV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24A283-81F2-4CA6-98CE-8DCECC3DD09B}"/>
                </a:ext>
              </a:extLst>
            </p:cNvPr>
            <p:cNvSpPr txBox="1"/>
            <p:nvPr/>
          </p:nvSpPr>
          <p:spPr>
            <a:xfrm>
              <a:off x="7685121" y="2236706"/>
              <a:ext cx="117947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Q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=3.15GeV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EEA9DF-9EA8-49B8-9D24-5DF5E461C992}"/>
                </a:ext>
              </a:extLst>
            </p:cNvPr>
            <p:cNvCxnSpPr/>
            <p:nvPr/>
          </p:nvCxnSpPr>
          <p:spPr>
            <a:xfrm rot="5400000" flipH="1" flipV="1">
              <a:off x="2314048" y="3295545"/>
              <a:ext cx="2533117" cy="1589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A9C5C5-A05A-4BF1-9A9B-84EEA3661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585" t="47367" r="59040" b="41531"/>
            <a:stretch>
              <a:fillRect/>
            </a:stretch>
          </p:blipFill>
          <p:spPr>
            <a:xfrm>
              <a:off x="909928" y="1991680"/>
              <a:ext cx="1573265" cy="2641916"/>
            </a:xfrm>
            <a:prstGeom prst="rect">
              <a:avLst/>
            </a:prstGeom>
            <a:noFill/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2AE948-E11D-43CB-9F3A-33DC2838DE6A}"/>
                </a:ext>
              </a:extLst>
            </p:cNvPr>
            <p:cNvSpPr txBox="1"/>
            <p:nvPr/>
          </p:nvSpPr>
          <p:spPr>
            <a:xfrm>
              <a:off x="1061079" y="4658362"/>
              <a:ext cx="551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6CF784-076D-476D-B0D9-2D0E75078697}"/>
                </a:ext>
              </a:extLst>
            </p:cNvPr>
            <p:cNvSpPr txBox="1"/>
            <p:nvPr/>
          </p:nvSpPr>
          <p:spPr>
            <a:xfrm>
              <a:off x="1663332" y="4665246"/>
              <a:ext cx="447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1.5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446C4D-89BC-4A50-8136-F062D615CD87}"/>
                </a:ext>
              </a:extLst>
            </p:cNvPr>
            <p:cNvCxnSpPr/>
            <p:nvPr/>
          </p:nvCxnSpPr>
          <p:spPr>
            <a:xfrm rot="5400000" flipH="1" flipV="1">
              <a:off x="-41408" y="3393452"/>
              <a:ext cx="2492789" cy="158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7C22E8-52E6-4468-8225-AABB8D23E3DF}"/>
                </a:ext>
              </a:extLst>
            </p:cNvPr>
            <p:cNvSpPr txBox="1"/>
            <p:nvPr/>
          </p:nvSpPr>
          <p:spPr>
            <a:xfrm>
              <a:off x="609600" y="195358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E76070-6F23-473A-AB3A-4C2F52754C62}"/>
                </a:ext>
              </a:extLst>
            </p:cNvPr>
            <p:cNvSpPr txBox="1"/>
            <p:nvPr/>
          </p:nvSpPr>
          <p:spPr>
            <a:xfrm rot="16200000">
              <a:off x="-118903" y="2361909"/>
              <a:ext cx="1211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σ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tot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/4π (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μb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801F8B-2E92-4E58-88EC-FA19ABF60035}"/>
                </a:ext>
              </a:extLst>
            </p:cNvPr>
            <p:cNvSpPr txBox="1"/>
            <p:nvPr/>
          </p:nvSpPr>
          <p:spPr>
            <a:xfrm>
              <a:off x="596900" y="267748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4A0393-5373-48DA-AE15-F93A20D006DE}"/>
                </a:ext>
              </a:extLst>
            </p:cNvPr>
            <p:cNvSpPr txBox="1"/>
            <p:nvPr/>
          </p:nvSpPr>
          <p:spPr>
            <a:xfrm>
              <a:off x="609600" y="3566480"/>
              <a:ext cx="316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 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D72523-85C1-4DC3-8EDE-E265F1331B07}"/>
                </a:ext>
              </a:extLst>
            </p:cNvPr>
            <p:cNvSpPr txBox="1"/>
            <p:nvPr/>
          </p:nvSpPr>
          <p:spPr>
            <a:xfrm>
              <a:off x="2171332" y="4652546"/>
              <a:ext cx="551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1.75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0D353E-D471-4480-BB04-4A2F840BDA2C}"/>
                </a:ext>
              </a:extLst>
            </p:cNvPr>
            <p:cNvSpPr txBox="1"/>
            <p:nvPr/>
          </p:nvSpPr>
          <p:spPr>
            <a:xfrm>
              <a:off x="1807282" y="4863050"/>
              <a:ext cx="1018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W(GeV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)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8D5453-D185-405C-A962-85223374A86F}"/>
                </a:ext>
              </a:extLst>
            </p:cNvPr>
            <p:cNvCxnSpPr/>
            <p:nvPr/>
          </p:nvCxnSpPr>
          <p:spPr>
            <a:xfrm rot="5400000" flipH="1" flipV="1">
              <a:off x="5451268" y="3349796"/>
              <a:ext cx="2583278" cy="1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FEBFAE-219E-48AA-A89A-1E971F715618}"/>
                </a:ext>
              </a:extLst>
            </p:cNvPr>
            <p:cNvCxnSpPr/>
            <p:nvPr/>
          </p:nvCxnSpPr>
          <p:spPr>
            <a:xfrm rot="5400000" flipH="1" flipV="1">
              <a:off x="2721142" y="3399427"/>
              <a:ext cx="2504740" cy="1589"/>
            </a:xfrm>
            <a:prstGeom prst="line">
              <a:avLst/>
            </a:prstGeom>
            <a:noFill/>
            <a:ln w="6350" cap="flat" cmpd="sng" algn="ctr">
              <a:solidFill>
                <a:srgbClr val="008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556B4EF-C949-4A90-A42D-577E173454FC}"/>
                </a:ext>
              </a:extLst>
            </p:cNvPr>
            <p:cNvCxnSpPr/>
            <p:nvPr/>
          </p:nvCxnSpPr>
          <p:spPr>
            <a:xfrm rot="5400000" flipH="1" flipV="1">
              <a:off x="5856554" y="3296339"/>
              <a:ext cx="2533119" cy="1"/>
            </a:xfrm>
            <a:prstGeom prst="line">
              <a:avLst/>
            </a:prstGeom>
            <a:noFill/>
            <a:ln w="6350" cap="flat" cmpd="sng" algn="ctr">
              <a:solidFill>
                <a:srgbClr val="008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5433E0-6EE7-4398-957A-E9605C7B1744}"/>
                </a:ext>
              </a:extLst>
            </p:cNvPr>
            <p:cNvCxnSpPr/>
            <p:nvPr/>
          </p:nvCxnSpPr>
          <p:spPr>
            <a:xfrm rot="5400000" flipH="1">
              <a:off x="407353" y="3407888"/>
              <a:ext cx="2527616" cy="1588"/>
            </a:xfrm>
            <a:prstGeom prst="line">
              <a:avLst/>
            </a:prstGeom>
            <a:noFill/>
            <a:ln w="6350" cap="flat" cmpd="sng" algn="ctr">
              <a:solidFill>
                <a:srgbClr val="008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45027B-1492-49AF-8568-738C35653E20}"/>
                </a:ext>
              </a:extLst>
            </p:cNvPr>
            <p:cNvCxnSpPr/>
            <p:nvPr/>
          </p:nvCxnSpPr>
          <p:spPr>
            <a:xfrm rot="5400000" flipH="1" flipV="1">
              <a:off x="709028" y="3411013"/>
              <a:ext cx="2457666" cy="1588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489D44-F534-4693-9BA4-661AF322803C}"/>
                </a:ext>
              </a:extLst>
            </p:cNvPr>
            <p:cNvCxnSpPr/>
            <p:nvPr/>
          </p:nvCxnSpPr>
          <p:spPr>
            <a:xfrm rot="5400000" flipH="1" flipV="1">
              <a:off x="3096628" y="3360213"/>
              <a:ext cx="2457666" cy="1588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EECBF1E-220B-4082-BE04-4D8CD3A837EE}"/>
                </a:ext>
              </a:extLst>
            </p:cNvPr>
            <p:cNvCxnSpPr/>
            <p:nvPr/>
          </p:nvCxnSpPr>
          <p:spPr>
            <a:xfrm rot="5400000" flipH="1" flipV="1">
              <a:off x="6258928" y="3334813"/>
              <a:ext cx="2457666" cy="1588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0BEB57-FB28-461B-A6A8-47EEC3E5FF55}"/>
                </a:ext>
              </a:extLst>
            </p:cNvPr>
            <p:cNvSpPr txBox="1"/>
            <p:nvPr/>
          </p:nvSpPr>
          <p:spPr>
            <a:xfrm rot="16200000">
              <a:off x="897055" y="4122447"/>
              <a:ext cx="635824" cy="26161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Δ(1232)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13C068-543F-4529-80B2-165571093006}"/>
                </a:ext>
              </a:extLst>
            </p:cNvPr>
            <p:cNvSpPr txBox="1"/>
            <p:nvPr/>
          </p:nvSpPr>
          <p:spPr>
            <a:xfrm rot="16200000">
              <a:off x="3301488" y="4037420"/>
              <a:ext cx="635824" cy="26161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Δ(1232)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EF2E8E-5D6E-4575-AC07-EE3866F5573C}"/>
                </a:ext>
              </a:extLst>
            </p:cNvPr>
            <p:cNvSpPr txBox="1"/>
            <p:nvPr/>
          </p:nvSpPr>
          <p:spPr>
            <a:xfrm rot="16200000">
              <a:off x="6463095" y="4062820"/>
              <a:ext cx="635824" cy="26161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Δ(1232)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B91662-4633-40EC-A01F-91E45E2C5771}"/>
                </a:ext>
              </a:extLst>
            </p:cNvPr>
            <p:cNvSpPr txBox="1"/>
            <p:nvPr/>
          </p:nvSpPr>
          <p:spPr>
            <a:xfrm rot="16200000">
              <a:off x="1390938" y="4124632"/>
              <a:ext cx="560445" cy="2769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Roper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389C672-1BC7-4811-B2D0-BEC605BCF65B}"/>
                </a:ext>
              </a:extLst>
            </p:cNvPr>
            <p:cNvSpPr txBox="1"/>
            <p:nvPr/>
          </p:nvSpPr>
          <p:spPr>
            <a:xfrm rot="16200000">
              <a:off x="3706784" y="4057017"/>
              <a:ext cx="560445" cy="2769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Roper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3AB999-8AD1-4F82-BA98-D5E68D7DD592}"/>
                </a:ext>
              </a:extLst>
            </p:cNvPr>
            <p:cNvSpPr txBox="1"/>
            <p:nvPr/>
          </p:nvSpPr>
          <p:spPr>
            <a:xfrm rot="16200000">
              <a:off x="6855591" y="4069717"/>
              <a:ext cx="560445" cy="276999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Roper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CFCE5B-56C5-42B8-B7F1-6426E4964D37}"/>
                </a:ext>
              </a:extLst>
            </p:cNvPr>
            <p:cNvSpPr txBox="1"/>
            <p:nvPr/>
          </p:nvSpPr>
          <p:spPr>
            <a:xfrm rot="16200000">
              <a:off x="1564007" y="4102190"/>
              <a:ext cx="671510" cy="261612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N(1520)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DC2A0E-CDE5-4D87-BAEF-8C9D935344E4}"/>
                </a:ext>
              </a:extLst>
            </p:cNvPr>
            <p:cNvSpPr txBox="1"/>
            <p:nvPr/>
          </p:nvSpPr>
          <p:spPr>
            <a:xfrm rot="16200000">
              <a:off x="3996757" y="4034578"/>
              <a:ext cx="671510" cy="261612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N(1520)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D493B9-DBBD-4D12-850A-D427AFD91DE6}"/>
                </a:ext>
              </a:extLst>
            </p:cNvPr>
            <p:cNvSpPr txBox="1"/>
            <p:nvPr/>
          </p:nvSpPr>
          <p:spPr>
            <a:xfrm rot="16200000">
              <a:off x="7154458" y="4065484"/>
              <a:ext cx="671510" cy="261612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N(1520)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F93C88-074E-4475-A83C-E2CCA308C45A}"/>
                </a:ext>
              </a:extLst>
            </p:cNvPr>
            <p:cNvSpPr txBox="1"/>
            <p:nvPr/>
          </p:nvSpPr>
          <p:spPr>
            <a:xfrm>
              <a:off x="1358180" y="2235957"/>
              <a:ext cx="105946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Q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=0.4GeV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7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715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MB contributions in NΔ(1232)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70537-8A45-4778-AE87-B72B7BA8C67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59137" y="1383612"/>
            <a:ext cx="2706624" cy="352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9969F-544C-4CAD-9028-EF9E7DDE6D4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05244"/>
            <a:ext cx="5918835" cy="35147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8E2399-BA58-4835-A4DF-C3EF326B4662}"/>
              </a:ext>
            </a:extLst>
          </p:cNvPr>
          <p:cNvGrpSpPr/>
          <p:nvPr/>
        </p:nvGrpSpPr>
        <p:grpSpPr>
          <a:xfrm>
            <a:off x="2125137" y="5213787"/>
            <a:ext cx="2011989" cy="597756"/>
            <a:chOff x="457200" y="4748269"/>
            <a:chExt cx="2011989" cy="59775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AE7B1A-AACA-49C4-A92B-254F585BAB42}"/>
                </a:ext>
              </a:extLst>
            </p:cNvPr>
            <p:cNvCxnSpPr/>
            <p:nvPr/>
          </p:nvCxnSpPr>
          <p:spPr>
            <a:xfrm>
              <a:off x="457200" y="4896431"/>
              <a:ext cx="622300" cy="158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4F36AF6-4906-4DEC-92C2-5D3ABA611BBD}"/>
                </a:ext>
              </a:extLst>
            </p:cNvPr>
            <p:cNvCxnSpPr/>
            <p:nvPr/>
          </p:nvCxnSpPr>
          <p:spPr>
            <a:xfrm>
              <a:off x="472021" y="5228742"/>
              <a:ext cx="622300" cy="158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747F04-EC6C-4A2B-851F-173BADDAF16B}"/>
                </a:ext>
              </a:extLst>
            </p:cNvPr>
            <p:cNvSpPr txBox="1"/>
            <p:nvPr/>
          </p:nvSpPr>
          <p:spPr>
            <a:xfrm>
              <a:off x="1291170" y="4748269"/>
              <a:ext cx="768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 RQM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920B0A-2134-4B5B-9E4D-8D953087A6D6}"/>
                </a:ext>
              </a:extLst>
            </p:cNvPr>
            <p:cNvSpPr txBox="1"/>
            <p:nvPr/>
          </p:nvSpPr>
          <p:spPr>
            <a:xfrm>
              <a:off x="1295408" y="5038248"/>
              <a:ext cx="117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MB (inferred)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8F3068-7502-49A7-9271-C1D8034E0ED8}"/>
              </a:ext>
            </a:extLst>
          </p:cNvPr>
          <p:cNvSpPr txBox="1"/>
          <p:nvPr/>
        </p:nvSpPr>
        <p:spPr>
          <a:xfrm>
            <a:off x="4696755" y="5107957"/>
            <a:ext cx="4522392" cy="830997"/>
          </a:xfrm>
          <a:prstGeom prst="rect">
            <a:avLst/>
          </a:prstGeom>
          <a:noFill/>
          <a:ln w="31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0 			=&gt; MB/q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0.7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3 GeV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	=&gt; MB/q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0.15</a:t>
            </a:r>
          </a:p>
        </p:txBody>
      </p:sp>
    </p:spTree>
    <p:extLst>
      <p:ext uri="{BB962C8B-B14F-4D97-AF65-F5344CB8AC3E}">
        <p14:creationId xmlns:p14="http://schemas.microsoft.com/office/powerpoint/2010/main" val="58376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693725" y="152400"/>
            <a:ext cx="732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Solving the Roper N(1440)1/2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Puzzle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B2715-F23D-46E6-B438-1E6EAFDCCF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7" y="1307064"/>
            <a:ext cx="3888105" cy="4337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3907B-ABCE-494A-BAE9-8BC5B1597C24}"/>
              </a:ext>
            </a:extLst>
          </p:cNvPr>
          <p:cNvSpPr txBox="1"/>
          <p:nvPr/>
        </p:nvSpPr>
        <p:spPr>
          <a:xfrm>
            <a:off x="1735883" y="5701191"/>
            <a:ext cx="8383900" cy="369332"/>
          </a:xfrm>
          <a:prstGeom prst="rect">
            <a:avLst/>
          </a:prstGeom>
          <a:solidFill>
            <a:srgbClr val="FCD5B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Importance of MB at Q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1.5GeV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Quark core contributions dominate at Q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2 GeV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B97ED-76C2-4F71-AF5B-26F280CFA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9815"/>
            <a:ext cx="4067556" cy="4274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3C1CA-85DB-4CD0-97F1-04DB15E8F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5528665" y="1417921"/>
            <a:ext cx="772005" cy="47656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056506-F697-4430-8CC1-5819E09DEDD3}"/>
              </a:ext>
            </a:extLst>
          </p:cNvPr>
          <p:cNvSpPr/>
          <p:nvPr/>
        </p:nvSpPr>
        <p:spPr>
          <a:xfrm>
            <a:off x="1513717" y="943110"/>
            <a:ext cx="4559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DSE:  J. Segovia et al., PRL 115 (2015); 1504.04386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83D41-0ACB-4282-9111-B8264DA98B05}"/>
              </a:ext>
            </a:extLst>
          </p:cNvPr>
          <p:cNvSpPr/>
          <p:nvPr/>
        </p:nvSpPr>
        <p:spPr>
          <a:xfrm>
            <a:off x="6385336" y="927178"/>
            <a:ext cx="3647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LF RQM:  I.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Aznauryan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V.B., 1603.06692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B90F6-1F78-4204-9E7E-C7481CB789A8}"/>
              </a:ext>
            </a:extLst>
          </p:cNvPr>
          <p:cNvSpPr txBox="1"/>
          <p:nvPr/>
        </p:nvSpPr>
        <p:spPr>
          <a:xfrm>
            <a:off x="1485893" y="6064803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1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radial excitation of the 3-quark core seen when the probe penetrates the MB cloud.</a:t>
            </a:r>
            <a:endParaRPr kumimoji="0" lang="en-US" sz="1800" b="1" i="0" u="none" strike="noStrike" kern="0" cap="none" spc="0" normalizeH="0" baseline="3000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A26185-299F-4AC9-8CC6-100DEC10A2CD}"/>
              </a:ext>
            </a:extLst>
          </p:cNvPr>
          <p:cNvCxnSpPr/>
          <p:nvPr/>
        </p:nvCxnSpPr>
        <p:spPr>
          <a:xfrm rot="16200000" flipH="1">
            <a:off x="1576339" y="4402290"/>
            <a:ext cx="471488" cy="152400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68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0.07083 C 0.02136 0.01551 0.02344 -0.03912 0.02639 -0.07847 C 0.02934 -0.11806 0.03334 -0.13889 0.0375 -0.1669 C 0.04184 -0.19468 0.04445 -0.21898 0.05157 -0.24722 C 0.05886 -0.27569 0.07205 -0.31505 0.08108 -0.3375 C 0.08993 -0.35995 0.09653 -0.36713 0.10486 -0.38079 C 0.11337 -0.39398 0.1224 -0.41065 0.1316 -0.41782 C 0.14063 -0.425 0.15243 -0.42639 0.15955 -0.42361 C 0.16667 -0.42083 0.1665 -0.41343 0.175 -0.40023 C 0.18334 -0.38727 0.19601 -0.36273 0.21007 -0.34537 C 0.22414 -0.32801 0.24167 -0.30995 0.25903 -0.2963 C 0.27657 -0.28241 0.29584 -0.27292 0.31528 -0.26296 " pathEditMode="relative" rAng="0" ptsTypes="aaaa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Evidence for the Onset of Precocious Scaling?</a:t>
            </a:r>
            <a:endParaRPr lang="en-US" sz="3600" b="1" kern="0" dirty="0">
              <a:solidFill>
                <a:schemeClr val="bg1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24</a:t>
            </a:fld>
            <a:endParaRPr lang="fr-FR" sz="1200" b="0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C51CB3A9-DF1D-469D-B029-563C60FDF798}"/>
              </a:ext>
            </a:extLst>
          </p:cNvPr>
          <p:cNvGrpSpPr>
            <a:grpSpLocks/>
          </p:cNvGrpSpPr>
          <p:nvPr/>
        </p:nvGrpSpPr>
        <p:grpSpPr bwMode="auto">
          <a:xfrm>
            <a:off x="5233663" y="1443587"/>
            <a:ext cx="5819775" cy="5070475"/>
            <a:chOff x="2069" y="695"/>
            <a:chExt cx="3666" cy="3194"/>
          </a:xfrm>
        </p:grpSpPr>
        <p:pic>
          <p:nvPicPr>
            <p:cNvPr id="20" name="Picture 3" descr="helamp">
              <a:extLst>
                <a:ext uri="{FF2B5EF4-FFF2-40B4-BE49-F238E27FC236}">
                  <a16:creationId xmlns:a16="http://schemas.microsoft.com/office/drawing/2014/main" id="{D10F46AA-8977-4BF2-B57D-C26340AAC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700"/>
              <a:ext cx="3254" cy="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3CD27DDC-8F66-4C3B-BE70-107C58B1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700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0160DE65-7C2B-45E7-A648-C9590545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3301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676E9147-A7C0-4B79-8182-24046CA4D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2644"/>
              <a:ext cx="566" cy="212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4100702E-555B-491C-984A-8FFD963D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1048"/>
              <a:ext cx="566" cy="479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163536A2-AFEA-408E-B283-02E113206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" y="695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</a:p>
          </p:txBody>
        </p:sp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D961E5F8-5D15-4EF0-8397-FC8A63BA8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4" y="1043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F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15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5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3/2</a:t>
              </a:r>
            </a:p>
          </p:txBody>
        </p:sp>
        <p:sp>
          <p:nvSpPr>
            <p:cNvPr id="41" name="Text Box 10">
              <a:extLst>
                <a:ext uri="{FF2B5EF4-FFF2-40B4-BE49-F238E27FC236}">
                  <a16:creationId xmlns:a16="http://schemas.microsoft.com/office/drawing/2014/main" id="{04052FA4-11FB-4C43-BC83-205D1E47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1179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48CA781-570F-40F0-A03A-054B0DEB7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" y="1310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13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5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3/2</a:t>
              </a:r>
            </a:p>
          </p:txBody>
        </p:sp>
        <p:sp>
          <p:nvSpPr>
            <p:cNvPr id="43" name="Text Box 12">
              <a:extLst>
                <a:ext uri="{FF2B5EF4-FFF2-40B4-BE49-F238E27FC236}">
                  <a16:creationId xmlns:a16="http://schemas.microsoft.com/office/drawing/2014/main" id="{121ECA9C-7C8D-45A7-AE08-03347B1E7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" y="2634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F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15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</a:p>
          </p:txBody>
        </p:sp>
        <p:sp>
          <p:nvSpPr>
            <p:cNvPr id="44" name="Text Box 13">
              <a:extLst>
                <a:ext uri="{FF2B5EF4-FFF2-40B4-BE49-F238E27FC236}">
                  <a16:creationId xmlns:a16="http://schemas.microsoft.com/office/drawing/2014/main" id="{5FB506BB-3E30-4808-AB62-9C7D77647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328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Q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1600" b="0" i="0" u="none" strike="noStrike" kern="0" cap="none" spc="0" normalizeH="0" baseline="-2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</a:p>
          </p:txBody>
        </p: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C06E9B77-EDB9-42D5-8890-FB7F07784E0E}"/>
              </a:ext>
            </a:extLst>
          </p:cNvPr>
          <p:cNvGrpSpPr>
            <a:grpSpLocks/>
          </p:cNvGrpSpPr>
          <p:nvPr/>
        </p:nvGrpSpPr>
        <p:grpSpPr bwMode="auto">
          <a:xfrm>
            <a:off x="8708700" y="1715049"/>
            <a:ext cx="1239838" cy="4106863"/>
            <a:chOff x="4258" y="866"/>
            <a:chExt cx="781" cy="2587"/>
          </a:xfrm>
        </p:grpSpPr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9F9F290E-C9EF-486E-B04C-A1B8DB658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2" y="3453"/>
              <a:ext cx="7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F6F78E51-F798-4C43-BEB2-586D0068A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2734"/>
              <a:ext cx="7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1E7F9DCB-2DE4-4774-A4B7-42F73FA1F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315"/>
              <a:ext cx="7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id="{20AE5551-54D9-4F65-999C-14EF8B87A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866"/>
              <a:ext cx="7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pic>
        <p:nvPicPr>
          <p:cNvPr id="50" name="Picture 19">
            <a:extLst>
              <a:ext uri="{FF2B5EF4-FFF2-40B4-BE49-F238E27FC236}">
                <a16:creationId xmlns:a16="http://schemas.microsoft.com/office/drawing/2014/main" id="{69C9581C-E080-4C26-BEB1-607CD069D6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88" y="1975399"/>
            <a:ext cx="2881312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21">
            <a:extLst>
              <a:ext uri="{FF2B5EF4-FFF2-40B4-BE49-F238E27FC236}">
                <a16:creationId xmlns:a16="http://schemas.microsoft.com/office/drawing/2014/main" id="{F9BE94AD-2634-4373-8389-650EA4AC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825" y="4197899"/>
            <a:ext cx="232251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  A</a:t>
            </a:r>
            <a:r>
              <a:rPr kumimoji="0" lang="en-US" sz="2400" b="0" i="0" u="none" strike="noStrike" kern="0" cap="none" spc="0" normalizeH="0" baseline="-2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1/2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ymbol" pitchFamily="18" charset="2"/>
              </a:rPr>
              <a:t>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1/Q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  A</a:t>
            </a:r>
            <a:r>
              <a:rPr kumimoji="0" lang="en-US" sz="2400" b="0" i="0" u="none" strike="noStrike" kern="0" cap="none" spc="0" normalizeH="0" baseline="-2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3/2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ymbol" pitchFamily="18" charset="2"/>
              </a:rPr>
              <a:t>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1/Q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5</a:t>
            </a: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ECE2AF99-42D7-4A54-AFC1-AC53C084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90633"/>
            <a:ext cx="5311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I. G.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Aznauryan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 </a:t>
            </a:r>
            <a:r>
              <a:rPr lang="en-US" i="1" dirty="0">
                <a:solidFill>
                  <a:srgbClr val="333399"/>
                </a:solidFill>
                <a:latin typeface="Times New Roman" pitchFamily="18" charset="0"/>
              </a:rPr>
              <a:t>et al., 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ea typeface="ＭＳ Ｐゴシック" pitchFamily="-110" charset="-128"/>
              </a:rPr>
              <a:t>Phys. Rev. C80, 055203 (2009)</a:t>
            </a:r>
          </a:p>
        </p:txBody>
      </p:sp>
      <p:sp>
        <p:nvSpPr>
          <p:cNvPr id="53" name="Oval 24">
            <a:extLst>
              <a:ext uri="{FF2B5EF4-FFF2-40B4-BE49-F238E27FC236}">
                <a16:creationId xmlns:a16="http://schemas.microsoft.com/office/drawing/2014/main" id="{CED667F2-EF38-47BD-97D0-1640BA7B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13" y="2535787"/>
            <a:ext cx="138112" cy="336550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E8ED45E8-C837-4E13-A723-4EBB5D99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313" y="2850112"/>
            <a:ext cx="138112" cy="336550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Evidence for the Onset of Precocious Scaling?</a:t>
            </a:r>
            <a:endParaRPr lang="en-US" sz="3600" b="1" kern="0" dirty="0">
              <a:solidFill>
                <a:schemeClr val="bg1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25</a:t>
            </a:fld>
            <a:endParaRPr lang="fr-FR" sz="1200" b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FEBC25-F4C6-4429-887C-91C47BC9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5248"/>
            <a:ext cx="7694295" cy="53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A9FB96C9-5979-46AF-92AC-42818929BF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8" y="1285446"/>
            <a:ext cx="25622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4">
            <a:extLst>
              <a:ext uri="{FF2B5EF4-FFF2-40B4-BE49-F238E27FC236}">
                <a16:creationId xmlns:a16="http://schemas.microsoft.com/office/drawing/2014/main" id="{1D906052-FC2D-46E0-A6E3-7A70C3DE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953" y="1617234"/>
            <a:ext cx="122817" cy="203556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DA5DF387-95F9-480B-BDB5-A611A2C5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603" y="1817259"/>
            <a:ext cx="122817" cy="203556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89E0C-9206-49E0-B73A-E8C7BD88375C}"/>
              </a:ext>
            </a:extLst>
          </p:cNvPr>
          <p:cNvSpPr txBox="1"/>
          <p:nvPr/>
        </p:nvSpPr>
        <p:spPr>
          <a:xfrm>
            <a:off x="2844487" y="6263101"/>
            <a:ext cx="717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V.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Mokeev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,  userweb.jlab.org/~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mokeev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/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resonance_electrocouplings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/ (2016)</a:t>
            </a:r>
            <a:endParaRPr lang="en-US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A0E60-7762-4F8C-BE46-9910B1FD93D8}"/>
              </a:ext>
            </a:extLst>
          </p:cNvPr>
          <p:cNvSpPr/>
          <p:nvPr/>
        </p:nvSpPr>
        <p:spPr>
          <a:xfrm>
            <a:off x="9705341" y="803682"/>
            <a:ext cx="96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Ye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Tian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4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N(1520)D</a:t>
            </a:r>
            <a:r>
              <a:rPr lang="en-US" sz="3600" b="1" kern="0" baseline="-2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Helicity Asymmetry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26</a:t>
            </a:fld>
            <a:endParaRPr lang="fr-FR" sz="1200" b="0"/>
          </a:p>
        </p:txBody>
      </p:sp>
      <p:pic>
        <p:nvPicPr>
          <p:cNvPr id="6" name="Picture 7" descr="d13_3.eps">
            <a:extLst>
              <a:ext uri="{FF2B5EF4-FFF2-40B4-BE49-F238E27FC236}">
                <a16:creationId xmlns:a16="http://schemas.microsoft.com/office/drawing/2014/main" id="{C6F0C34B-BBB4-4EC6-BB0E-36D91FB5D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84382"/>
            <a:ext cx="523875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8">
            <a:extLst>
              <a:ext uri="{FF2B5EF4-FFF2-40B4-BE49-F238E27FC236}">
                <a16:creationId xmlns:a16="http://schemas.microsoft.com/office/drawing/2014/main" id="{8018D1D9-3137-44D4-90FB-6EFBC43246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5729420"/>
            <a:ext cx="165100" cy="1682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  <a:ea typeface="ＭＳ Ｐゴシック" pitchFamily="-110" charset="-12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E04FF70-C9F4-4D7D-B013-4E38D20C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632582"/>
            <a:ext cx="1363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ea typeface="ＭＳ Ｐゴシック" pitchFamily="-110" charset="-128"/>
              </a:rPr>
              <a:t>world data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AEF9F85-06CA-4C47-B6F3-DA0FAD22CCA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51744" y="1382051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10</a:t>
            </a:r>
            <a:r>
              <a:rPr kumimoji="0" lang="en-US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-3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GeV</a:t>
            </a:r>
            <a:r>
              <a:rPr kumimoji="0" lang="en-US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-1/2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BC718-C028-430F-93E1-9A541E2CCD01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6143757"/>
            <a:ext cx="8324850" cy="379413"/>
            <a:chOff x="285" y="2866"/>
            <a:chExt cx="5244" cy="239"/>
          </a:xfrm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000CAA62-9B58-472A-834C-E0BCE852D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929"/>
              <a:ext cx="113" cy="113"/>
            </a:xfrm>
            <a:prstGeom prst="flowChartExtra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2379268-7B5F-45DD-9570-5FE15416C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2866"/>
              <a:ext cx="11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 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N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  (UIM, DR)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8AFF99E2-02CF-4B06-8CA6-B2C34861C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2868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PDG estimation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40721BA5-EA9A-4773-A5A2-D1EB719C8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2874"/>
              <a:ext cx="18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N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, N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de-DE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ymbol" pitchFamily="18" charset="2"/>
                  <a:ea typeface="굴림" charset="-127"/>
                  <a:cs typeface="ＭＳ Ｐゴシック" pitchFamily="-110" charset="-128"/>
                </a:rPr>
                <a:t>p</a:t>
              </a:r>
              <a:r>
                <a:rPr kumimoji="1" lang="en-US" altLang="ko-KR" sz="1800" b="1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 </a:t>
              </a:r>
              <a:r>
                <a:rPr kumimoji="1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굴림" charset="-127"/>
                  <a:cs typeface="ＭＳ Ｐゴシック" pitchFamily="-110" charset="-128"/>
                </a:rPr>
                <a:t>combined analysis</a:t>
              </a: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3AA62499-7483-4729-9EE6-410F3D3A1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2929"/>
              <a:ext cx="113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AD48B00F-8761-4B8A-8BDA-C2CA4D98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944"/>
              <a:ext cx="99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ea typeface="ＭＳ Ｐゴシック" pitchFamily="-110" charset="-128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1F16BDA0-91A0-4138-822A-C7B6A9A75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2871"/>
              <a:ext cx="73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10" charset="-128"/>
                </a:rPr>
                <a:t>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10" charset="-128"/>
                </a:rPr>
                <a:t>N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Symbol" pitchFamily="18" charset="2"/>
                  <a:ea typeface="ＭＳ Ｐゴシック" pitchFamily="-110" charset="-128"/>
                </a:rPr>
                <a:t>pp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10" charset="-128"/>
                </a:rPr>
                <a:t> (JM)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D0FE51-84DE-4F19-8B33-632333619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951"/>
              <a:ext cx="99" cy="91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35D067-CBD4-4F85-9E25-FAFBEEF7E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2951"/>
              <a:ext cx="99" cy="91"/>
            </a:xfrm>
            <a:prstGeom prst="rect">
              <a:avLst/>
            </a:prstGeom>
            <a:noFill/>
            <a:ln w="19050" algn="ctr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EF2B574-E16C-43EB-A5E8-F6B87A36476E}"/>
              </a:ext>
            </a:extLst>
          </p:cNvPr>
          <p:cNvGrpSpPr>
            <a:grpSpLocks/>
          </p:cNvGrpSpPr>
          <p:nvPr/>
        </p:nvGrpSpPr>
        <p:grpSpPr bwMode="auto">
          <a:xfrm>
            <a:off x="7961313" y="1036770"/>
            <a:ext cx="2159000" cy="785812"/>
            <a:chOff x="118" y="466"/>
            <a:chExt cx="1360" cy="495"/>
          </a:xfrm>
        </p:grpSpPr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439560D0-3FBD-4281-83DA-EB5F5FCFA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610"/>
              <a:ext cx="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hel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 =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ED24A256-F641-402C-88BD-A01FD1AD0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46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  <a:r>
                <a:rPr kumimoji="0" 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2 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– 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3/2</a:t>
              </a:r>
              <a:r>
                <a:rPr kumimoji="0" 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54B176A0-EC96-4BB7-8AD6-71A8222C3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711"/>
              <a:ext cx="8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  <a:r>
                <a:rPr kumimoji="0" 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2 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+ 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3/2</a:t>
              </a:r>
              <a:r>
                <a:rPr kumimoji="0" lang="en-US" sz="2000" b="1" i="0" u="none" strike="noStrike" kern="0" cap="none" spc="0" normalizeH="0" baseline="30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4B2BA412-15E6-4C84-AE92-4D9C382CF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" y="739"/>
              <a:ext cx="816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4A3CF708-F879-4DC7-AD65-4B9B010FD7F0}"/>
              </a:ext>
            </a:extLst>
          </p:cNvPr>
          <p:cNvGrpSpPr>
            <a:grpSpLocks/>
          </p:cNvGrpSpPr>
          <p:nvPr/>
        </p:nvGrpSpPr>
        <p:grpSpPr bwMode="auto">
          <a:xfrm>
            <a:off x="7773988" y="2090870"/>
            <a:ext cx="2820987" cy="4010025"/>
            <a:chOff x="3865" y="1207"/>
            <a:chExt cx="1777" cy="2526"/>
          </a:xfrm>
        </p:grpSpPr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84CE6956-40C5-4B83-8F0E-EFF81A57ED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2933"/>
              <a:ext cx="1777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6">
              <a:extLst>
                <a:ext uri="{FF2B5EF4-FFF2-40B4-BE49-F238E27FC236}">
                  <a16:creationId xmlns:a16="http://schemas.microsoft.com/office/drawing/2014/main" id="{5A813695-EF6C-4CD3-ADA9-7B7A80444B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592"/>
              <a:ext cx="1651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FC22BC3A-77FE-4F32-A59C-9B68CC986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0" y="1207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1/2</a:t>
              </a: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E5402B09-11D1-41F9-8F11-65F331709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526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3/2</a:t>
              </a: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7435628B-E305-414C-8706-D3A0E41B24F2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2802070"/>
            <a:ext cx="4413250" cy="3754437"/>
            <a:chOff x="2829" y="1655"/>
            <a:chExt cx="2780" cy="2365"/>
          </a:xfrm>
        </p:grpSpPr>
        <p:pic>
          <p:nvPicPr>
            <p:cNvPr id="32" name="Picture 30" descr="b2">
              <a:extLst>
                <a:ext uri="{FF2B5EF4-FFF2-40B4-BE49-F238E27FC236}">
                  <a16:creationId xmlns:a16="http://schemas.microsoft.com/office/drawing/2014/main" id="{AEAF9DC2-2CCC-4172-8725-4D3069D0C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2105"/>
              <a:ext cx="2759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E55C5876-2536-4B42-9181-A7A344FE0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5" y="1655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>
              <a:lvl1pPr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rgbClr val="333399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L.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Times New Roman" pitchFamily="18" charset="0"/>
                </a:rPr>
                <a:t>Tiator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8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27</a:t>
            </a:fld>
            <a:endParaRPr lang="fr-FR" sz="1200" b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51288C9-04BD-4020-B6A8-D6FB7AEF445D}"/>
              </a:ext>
            </a:extLst>
          </p:cNvPr>
          <p:cNvSpPr txBox="1">
            <a:spLocks noChangeArrowheads="1"/>
          </p:cNvSpPr>
          <p:nvPr/>
        </p:nvSpPr>
        <p:spPr>
          <a:xfrm>
            <a:off x="2819400" y="829848"/>
            <a:ext cx="9144000" cy="511175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US" sz="3600" kern="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B701A7-1CE1-4823-95AB-9415EE9B182E}"/>
              </a:ext>
            </a:extLst>
          </p:cNvPr>
          <p:cNvSpPr/>
          <p:nvPr/>
        </p:nvSpPr>
        <p:spPr>
          <a:xfrm>
            <a:off x="3962400" y="152400"/>
            <a:ext cx="5253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3600" kern="0" dirty="0" err="1">
                <a:solidFill>
                  <a:schemeClr val="bg1"/>
                </a:solidFill>
              </a:rPr>
              <a:t>NN</a:t>
            </a:r>
            <a:r>
              <a:rPr lang="en-US" sz="3600" kern="0" dirty="0">
                <a:solidFill>
                  <a:schemeClr val="bg1"/>
                </a:solidFill>
              </a:rPr>
              <a:t>* Helicity Asymmetries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2EA3911-57CF-4A96-BD6C-7FA0C5FA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4108"/>
            <a:ext cx="7734300" cy="54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75CDE5-FA2C-4B2E-9ECF-236BCC65F04D}"/>
              </a:ext>
            </a:extLst>
          </p:cNvPr>
          <p:cNvSpPr txBox="1"/>
          <p:nvPr/>
        </p:nvSpPr>
        <p:spPr>
          <a:xfrm>
            <a:off x="2761650" y="6288630"/>
            <a:ext cx="717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V.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Mokeev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,  userweb.jlab.org/~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mokeev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/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resonance_electrocouplings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/ (2016)</a:t>
            </a:r>
            <a:endParaRPr lang="en-US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4F341-EB4B-4704-BF0C-01FA57087102}"/>
              </a:ext>
            </a:extLst>
          </p:cNvPr>
          <p:cNvSpPr/>
          <p:nvPr/>
        </p:nvSpPr>
        <p:spPr>
          <a:xfrm>
            <a:off x="9622504" y="829211"/>
            <a:ext cx="96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Ye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Tian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47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Times New Roman"/>
                <a:cs typeface="+mj-cs"/>
              </a:rPr>
              <a:t>K</a:t>
            </a:r>
            <a:r>
              <a:rPr lang="en-US" sz="3600" b="1" kern="0" baseline="30000" dirty="0">
                <a:solidFill>
                  <a:schemeClr val="bg1"/>
                </a:solidFill>
                <a:latin typeface="Times New Roman"/>
                <a:cs typeface="+mj-cs"/>
              </a:rPr>
              <a:t>+</a:t>
            </a:r>
            <a:r>
              <a:rPr lang="en-US" sz="3600" b="1" kern="0" dirty="0">
                <a:solidFill>
                  <a:schemeClr val="bg1"/>
                </a:solidFill>
                <a:latin typeface="Symbol" charset="2"/>
                <a:cs typeface="Symbol" charset="2"/>
              </a:rPr>
              <a:t>L</a:t>
            </a:r>
            <a:r>
              <a:rPr lang="en-US" sz="3600" b="1" kern="0" dirty="0">
                <a:solidFill>
                  <a:schemeClr val="bg1"/>
                </a:solidFill>
                <a:latin typeface="Times New Roman"/>
                <a:cs typeface="+mj-cs"/>
              </a:rPr>
              <a:t> Structure Functions</a:t>
            </a:r>
            <a:endParaRPr lang="en-US" sz="3600" b="1" kern="0" dirty="0">
              <a:solidFill>
                <a:schemeClr val="bg1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28</a:t>
            </a:fld>
            <a:endParaRPr lang="fr-FR" sz="1200" b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27411D-3F53-4D60-BF2E-E5F791FECA45}"/>
              </a:ext>
            </a:extLst>
          </p:cNvPr>
          <p:cNvGrpSpPr/>
          <p:nvPr/>
        </p:nvGrpSpPr>
        <p:grpSpPr>
          <a:xfrm>
            <a:off x="1583951" y="6229385"/>
            <a:ext cx="5076271" cy="317500"/>
            <a:chOff x="155448" y="6070601"/>
            <a:chExt cx="5076271" cy="3175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5ABCFD-7679-41D1-8A9E-F5A4124655C8}"/>
                </a:ext>
              </a:extLst>
            </p:cNvPr>
            <p:cNvSpPr txBox="1"/>
            <p:nvPr/>
          </p:nvSpPr>
          <p:spPr>
            <a:xfrm>
              <a:off x="155448" y="6071617"/>
              <a:ext cx="5076271" cy="30776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300"/>
                </a:spcAft>
              </a:pPr>
              <a:r>
                <a:rPr lang="en-US" sz="1400" i="1" dirty="0">
                  <a:solidFill>
                    <a:srgbClr val="000090"/>
                  </a:solidFill>
                  <a:latin typeface="Times New Roman"/>
                </a:rPr>
                <a:t>E = 5.499 GeV,  W: thr – 2.6 GeV, Q</a:t>
              </a:r>
              <a:r>
                <a:rPr lang="en-US" sz="1400" i="1" baseline="30000" dirty="0">
                  <a:solidFill>
                    <a:srgbClr val="000090"/>
                  </a:solidFill>
                  <a:latin typeface="Times New Roman"/>
                </a:rPr>
                <a:t>2</a:t>
              </a:r>
              <a:r>
                <a:rPr lang="en-US" sz="1400" i="1" dirty="0">
                  <a:solidFill>
                    <a:srgbClr val="000090"/>
                  </a:solidFill>
                  <a:latin typeface="Times New Roman"/>
                </a:rPr>
                <a:t> = 1.80, 2.60, 3.45 GeV</a:t>
              </a:r>
              <a:r>
                <a:rPr lang="en-US" sz="1400" i="1" baseline="30000" dirty="0">
                  <a:solidFill>
                    <a:srgbClr val="000090"/>
                  </a:solidFill>
                  <a:latin typeface="Times New Roman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2245F5-973F-4B29-8804-9286CC31CA0B}"/>
                </a:ext>
              </a:extLst>
            </p:cNvPr>
            <p:cNvSpPr/>
            <p:nvPr/>
          </p:nvSpPr>
          <p:spPr bwMode="auto">
            <a:xfrm>
              <a:off x="3336520" y="6070601"/>
              <a:ext cx="410936" cy="3175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b="1" dirty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" name="Picture 9" descr="lam-e1f.png">
            <a:extLst>
              <a:ext uri="{FF2B5EF4-FFF2-40B4-BE49-F238E27FC236}">
                <a16:creationId xmlns:a16="http://schemas.microsoft.com/office/drawing/2014/main" id="{3A2567CB-DD7F-46FD-BAD8-6260DD7506F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05" y="927329"/>
            <a:ext cx="9002217" cy="4992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6D4176-B5F2-4479-9FF1-5B57D7049AD3}"/>
              </a:ext>
            </a:extLst>
          </p:cNvPr>
          <p:cNvSpPr txBox="1"/>
          <p:nvPr/>
        </p:nvSpPr>
        <p:spPr>
          <a:xfrm>
            <a:off x="7002940" y="5891076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en-US" sz="1400" i="1" dirty="0">
                <a:solidFill>
                  <a:srgbClr val="008000"/>
                </a:solidFill>
                <a:latin typeface="Times New Roman"/>
              </a:rPr>
              <a:t>[Carman et al., PRC 87, 025204 (2013)]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2BB57-6FEF-4332-BC44-4D33A33E043E}"/>
              </a:ext>
            </a:extLst>
          </p:cNvPr>
          <p:cNvSpPr/>
          <p:nvPr/>
        </p:nvSpPr>
        <p:spPr>
          <a:xfrm>
            <a:off x="6542791" y="6218577"/>
            <a:ext cx="391748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  <a:latin typeface="Times New Roman" pitchFamily="18" charset="0"/>
              </a:rPr>
              <a:t>CLAS12 experiments E12-06-108A and E12-16-010A</a:t>
            </a:r>
          </a:p>
        </p:txBody>
      </p:sp>
    </p:spTree>
    <p:extLst>
      <p:ext uri="{BB962C8B-B14F-4D97-AF65-F5344CB8AC3E}">
        <p14:creationId xmlns:p14="http://schemas.microsoft.com/office/powerpoint/2010/main" val="357218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Single </a:t>
            </a:r>
            <a:r>
              <a:rPr lang="en-US" sz="3600" b="1" kern="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</a:rPr>
              <a:t>p </a:t>
            </a:r>
            <a:r>
              <a:rPr lang="en-US" sz="3600" b="1" kern="0" baseline="3000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</a:rPr>
              <a:t>-</a:t>
            </a: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Electroproduction off the Deuteron</a:t>
            </a:r>
            <a:endParaRPr lang="en-US" sz="3600" b="1" kern="0" dirty="0">
              <a:solidFill>
                <a:schemeClr val="bg1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29</a:t>
            </a:fld>
            <a:endParaRPr lang="fr-FR" sz="1200" b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B18E9F-4333-41FE-8591-6E44E4B9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66108"/>
            <a:ext cx="6902863" cy="5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CD82C2-41E5-42D5-A838-EAF3069A7401}"/>
              </a:ext>
            </a:extLst>
          </p:cNvPr>
          <p:cNvSpPr/>
          <p:nvPr/>
        </p:nvSpPr>
        <p:spPr>
          <a:xfrm>
            <a:off x="9609611" y="897519"/>
            <a:ext cx="96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Ye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Tian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CA1286-98FF-477D-B92E-36FB3B7B4885}"/>
              </a:ext>
            </a:extLst>
          </p:cNvPr>
          <p:cNvCxnSpPr/>
          <p:nvPr/>
        </p:nvCxnSpPr>
        <p:spPr bwMode="auto">
          <a:xfrm>
            <a:off x="3972639" y="5037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10">
            <a:extLst>
              <a:ext uri="{FF2B5EF4-FFF2-40B4-BE49-F238E27FC236}">
                <a16:creationId xmlns:a16="http://schemas.microsoft.com/office/drawing/2014/main" id="{8B26A05C-94C4-47BD-ACB0-0F784A7976C9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5052116" y="3154684"/>
            <a:ext cx="26084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itchFamily="18" charset="0"/>
              </a:rPr>
              <a:t>Preliminary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B9ECB2-8983-4ABB-803A-91B2E19E1D71}"/>
              </a:ext>
            </a:extLst>
          </p:cNvPr>
          <p:cNvGrpSpPr/>
          <p:nvPr/>
        </p:nvGrpSpPr>
        <p:grpSpPr>
          <a:xfrm>
            <a:off x="1525403" y="1591396"/>
            <a:ext cx="1637628" cy="768223"/>
            <a:chOff x="571262" y="707686"/>
            <a:chExt cx="1637628" cy="768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B66B42-61B6-47F8-AC87-19C29821136B}"/>
                </a:ext>
              </a:extLst>
            </p:cNvPr>
            <p:cNvSpPr txBox="1"/>
            <p:nvPr/>
          </p:nvSpPr>
          <p:spPr>
            <a:xfrm>
              <a:off x="571262" y="707686"/>
              <a:ext cx="1637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W = 1212 MeV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174832-B0F6-4BD6-9137-9CC12BED439A}"/>
                </a:ext>
              </a:extLst>
            </p:cNvPr>
            <p:cNvSpPr/>
            <p:nvPr/>
          </p:nvSpPr>
          <p:spPr>
            <a:xfrm>
              <a:off x="590655" y="1106577"/>
              <a:ext cx="1573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99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W = 25 MeV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D6A2A0-B931-4E3B-93DB-78096CE7E6D0}"/>
              </a:ext>
            </a:extLst>
          </p:cNvPr>
          <p:cNvGrpSpPr/>
          <p:nvPr/>
        </p:nvGrpSpPr>
        <p:grpSpPr>
          <a:xfrm>
            <a:off x="1517088" y="2802061"/>
            <a:ext cx="1679098" cy="757136"/>
            <a:chOff x="202743" y="2515235"/>
            <a:chExt cx="1679098" cy="7571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2F86B-010A-41EC-99BF-3E9604487735}"/>
                </a:ext>
              </a:extLst>
            </p:cNvPr>
            <p:cNvSpPr/>
            <p:nvPr/>
          </p:nvSpPr>
          <p:spPr>
            <a:xfrm>
              <a:off x="207985" y="2903039"/>
              <a:ext cx="1673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99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Q</a:t>
              </a:r>
              <a:r>
                <a:rPr lang="en-US" baseline="30000" dirty="0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 = 0.2 GeV</a:t>
              </a:r>
              <a:r>
                <a:rPr lang="en-US" baseline="30000" dirty="0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0B06D3-6A25-4454-A001-91C04649D29D}"/>
                </a:ext>
              </a:extLst>
            </p:cNvPr>
            <p:cNvSpPr/>
            <p:nvPr/>
          </p:nvSpPr>
          <p:spPr>
            <a:xfrm>
              <a:off x="202743" y="2515235"/>
              <a:ext cx="15327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Q</a:t>
              </a:r>
              <a:r>
                <a:rPr lang="en-US" baseline="30000" dirty="0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  <a:r>
                <a:rPr lang="en-US" dirty="0">
                  <a:solidFill>
                    <a:srgbClr val="333399"/>
                  </a:solidFill>
                  <a:latin typeface="Times New Roman" pitchFamily="18" charset="0"/>
                </a:rPr>
                <a:t> = 0.5 GeV</a:t>
              </a:r>
              <a:r>
                <a:rPr lang="en-US" baseline="30000" dirty="0">
                  <a:solidFill>
                    <a:srgbClr val="333399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7D1B76A-983E-4FC4-AFC7-900B1F212548}"/>
              </a:ext>
            </a:extLst>
          </p:cNvPr>
          <p:cNvSpPr/>
          <p:nvPr/>
        </p:nvSpPr>
        <p:spPr>
          <a:xfrm>
            <a:off x="1566642" y="3975061"/>
            <a:ext cx="1441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cos(</a:t>
            </a:r>
            <a:r>
              <a:rPr lang="en-US" dirty="0">
                <a:solidFill>
                  <a:srgbClr val="333399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) = -0.7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333399"/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</a:rPr>
              <a:t>cos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(</a:t>
            </a:r>
            <a:r>
              <a:rPr lang="en-US" dirty="0">
                <a:solidFill>
                  <a:srgbClr val="333399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) = 0.2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cos(</a:t>
            </a:r>
            <a:r>
              <a:rPr lang="en-US" dirty="0">
                <a:solidFill>
                  <a:srgbClr val="333399"/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) = 0.7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1F7956-46B2-4378-8D33-C47A1DDCC2C3}"/>
              </a:ext>
            </a:extLst>
          </p:cNvPr>
          <p:cNvSpPr/>
          <p:nvPr/>
        </p:nvSpPr>
        <p:spPr>
          <a:xfrm>
            <a:off x="1612822" y="5383857"/>
            <a:ext cx="1083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/>
              <a:buChar char="f"/>
            </a:pP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= 20</a:t>
            </a:r>
            <a:r>
              <a:rPr lang="en-US" baseline="40000" dirty="0">
                <a:solidFill>
                  <a:srgbClr val="333399"/>
                </a:solidFill>
                <a:latin typeface="Times New Roman" pitchFamily="18" charset="0"/>
              </a:rPr>
              <a:t>o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333399"/>
                </a:solidFill>
                <a:latin typeface="Symbol" panose="05050102010706020507" pitchFamily="18" charset="2"/>
              </a:rPr>
              <a:t>Df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= 40</a:t>
            </a:r>
            <a:r>
              <a:rPr lang="en-US" baseline="40000" dirty="0">
                <a:solidFill>
                  <a:srgbClr val="333399"/>
                </a:solidFill>
                <a:latin typeface="Times New Roman" pitchFamily="18" charset="0"/>
              </a:rPr>
              <a:t>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</a:rPr>
              <a:t> = 340</a:t>
            </a:r>
            <a:r>
              <a:rPr lang="en-US" baseline="40000" dirty="0">
                <a:solidFill>
                  <a:srgbClr val="333399"/>
                </a:solidFill>
                <a:latin typeface="Times New Roman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2792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44340" y="653624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6679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 light quarks acquire mass?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B3A6FA23-49DA-43A2-85AF-DAB5232E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250" y="1029806"/>
            <a:ext cx="2565400" cy="5054600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36A3895-0202-437E-9A62-DCF66E39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33" y="1176043"/>
            <a:ext cx="1331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T&gt;10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K  </a:t>
            </a:r>
          </a:p>
        </p:txBody>
      </p:sp>
      <p:pic>
        <p:nvPicPr>
          <p:cNvPr id="23" name="Picture 58" descr="lan_b460s16t32i_chiral_irfit">
            <a:extLst>
              <a:ext uri="{FF2B5EF4-FFF2-40B4-BE49-F238E27FC236}">
                <a16:creationId xmlns:a16="http://schemas.microsoft.com/office/drawing/2014/main" id="{CE0F84D6-831D-4809-A427-1A557D6A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16147"/>
            <a:ext cx="596474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61">
            <a:extLst>
              <a:ext uri="{FF2B5EF4-FFF2-40B4-BE49-F238E27FC236}">
                <a16:creationId xmlns:a16="http://schemas.microsoft.com/office/drawing/2014/main" id="{101DE896-B35B-4630-B58D-1876C1586C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226676" y="3212418"/>
            <a:ext cx="577850" cy="739775"/>
            <a:chOff x="2726" y="3335"/>
            <a:chExt cx="460" cy="466"/>
          </a:xfrm>
        </p:grpSpPr>
        <p:sp>
          <p:nvSpPr>
            <p:cNvPr id="25" name="AutoShape 62">
              <a:extLst>
                <a:ext uri="{FF2B5EF4-FFF2-40B4-BE49-F238E27FC236}">
                  <a16:creationId xmlns:a16="http://schemas.microsoft.com/office/drawing/2014/main" id="{12220062-D92D-475F-BAD1-26D44DDC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35"/>
              <a:ext cx="96" cy="2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6" name="Text Box 63">
              <a:extLst>
                <a:ext uri="{FF2B5EF4-FFF2-40B4-BE49-F238E27FC236}">
                  <a16:creationId xmlns:a16="http://schemas.microsoft.com/office/drawing/2014/main" id="{3D340807-3BA4-4CF0-8814-A88346587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3568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9BD8E73D-6262-4C74-8775-BBB0955E9F11}"/>
              </a:ext>
            </a:extLst>
          </p:cNvPr>
          <p:cNvGrpSpPr>
            <a:grpSpLocks/>
          </p:cNvGrpSpPr>
          <p:nvPr/>
        </p:nvGrpSpPr>
        <p:grpSpPr bwMode="auto">
          <a:xfrm>
            <a:off x="4405230" y="1756512"/>
            <a:ext cx="903731" cy="1841501"/>
            <a:chOff x="1558" y="1720"/>
            <a:chExt cx="2686" cy="1160"/>
          </a:xfrm>
        </p:grpSpPr>
        <p:sp>
          <p:nvSpPr>
            <p:cNvPr id="45" name="Text Box 59">
              <a:extLst>
                <a:ext uri="{FF2B5EF4-FFF2-40B4-BE49-F238E27FC236}">
                  <a16:creationId xmlns:a16="http://schemas.microsoft.com/office/drawing/2014/main" id="{B924CF75-A366-4BA5-A50E-8D2946F2B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0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46" name="Text Box 69">
              <a:extLst>
                <a:ext uri="{FF2B5EF4-FFF2-40B4-BE49-F238E27FC236}">
                  <a16:creationId xmlns:a16="http://schemas.microsoft.com/office/drawing/2014/main" id="{DD8FF5CD-6C13-447D-863F-26A9463C6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05" y="1911"/>
              <a:ext cx="1022" cy="915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rPr>
                <a:t>quark mass</a:t>
              </a: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rPr>
                <a:t> (GeV)</a:t>
              </a:r>
            </a:p>
          </p:txBody>
        </p:sp>
      </p:grpSp>
      <p:grpSp>
        <p:nvGrpSpPr>
          <p:cNvPr id="47" name="Group 70">
            <a:extLst>
              <a:ext uri="{FF2B5EF4-FFF2-40B4-BE49-F238E27FC236}">
                <a16:creationId xmlns:a16="http://schemas.microsoft.com/office/drawing/2014/main" id="{06AE362D-85C9-423F-9A6E-EE3155A64C1F}"/>
              </a:ext>
            </a:extLst>
          </p:cNvPr>
          <p:cNvGrpSpPr/>
          <p:nvPr/>
        </p:nvGrpSpPr>
        <p:grpSpPr>
          <a:xfrm rot="10800000">
            <a:off x="4051640" y="1481875"/>
            <a:ext cx="497781" cy="533400"/>
            <a:chOff x="2359715" y="1905000"/>
            <a:chExt cx="497781" cy="533400"/>
          </a:xfrm>
        </p:grpSpPr>
        <p:grpSp>
          <p:nvGrpSpPr>
            <p:cNvPr id="48" name="Group 65">
              <a:extLst>
                <a:ext uri="{FF2B5EF4-FFF2-40B4-BE49-F238E27FC236}">
                  <a16:creationId xmlns:a16="http://schemas.microsoft.com/office/drawing/2014/main" id="{A29EBDDE-9589-4329-97D9-4511B23C92C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7933" y="1905000"/>
              <a:ext cx="309563" cy="533400"/>
              <a:chOff x="1248" y="1824"/>
              <a:chExt cx="195" cy="336"/>
            </a:xfrm>
          </p:grpSpPr>
          <p:sp>
            <p:nvSpPr>
              <p:cNvPr id="50" name="Text Box 66">
                <a:extLst>
                  <a:ext uri="{FF2B5EF4-FFF2-40B4-BE49-F238E27FC236}">
                    <a16:creationId xmlns:a16="http://schemas.microsoft.com/office/drawing/2014/main" id="{00268566-4CE6-400E-AF5F-9676A29D8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7" y="1840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1274359-2F72-4EC2-825A-276850478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824"/>
                <a:ext cx="96" cy="336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BB09C7-37DC-4D58-A7D9-1438875F2F66}"/>
                </a:ext>
              </a:extLst>
            </p:cNvPr>
            <p:cNvSpPr txBox="1"/>
            <p:nvPr/>
          </p:nvSpPr>
          <p:spPr>
            <a:xfrm>
              <a:off x="2359715" y="198549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4B19A06-C7AE-4C30-9735-377143362CDE}"/>
              </a:ext>
            </a:extLst>
          </p:cNvPr>
          <p:cNvSpPr txBox="1"/>
          <p:nvPr/>
        </p:nvSpPr>
        <p:spPr>
          <a:xfrm>
            <a:off x="7098074" y="1162066"/>
            <a:ext cx="2955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DSE/QCD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Lattice QCD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chiral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extrapolation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) </a:t>
            </a:r>
          </a:p>
        </p:txBody>
      </p:sp>
      <p:grpSp>
        <p:nvGrpSpPr>
          <p:cNvPr id="53" name="Group 94">
            <a:extLst>
              <a:ext uri="{FF2B5EF4-FFF2-40B4-BE49-F238E27FC236}">
                <a16:creationId xmlns:a16="http://schemas.microsoft.com/office/drawing/2014/main" id="{A1D58602-A5C8-4C4F-8DEF-2F2DFB85B883}"/>
              </a:ext>
            </a:extLst>
          </p:cNvPr>
          <p:cNvGrpSpPr/>
          <p:nvPr/>
        </p:nvGrpSpPr>
        <p:grpSpPr>
          <a:xfrm>
            <a:off x="1878618" y="4484587"/>
            <a:ext cx="1239837" cy="1136650"/>
            <a:chOff x="500856" y="1486932"/>
            <a:chExt cx="1239837" cy="1136650"/>
          </a:xfrm>
        </p:grpSpPr>
        <p:sp>
          <p:nvSpPr>
            <p:cNvPr id="54" name="Oval 8" descr="Large confetti">
              <a:extLst>
                <a:ext uri="{FF2B5EF4-FFF2-40B4-BE49-F238E27FC236}">
                  <a16:creationId xmlns:a16="http://schemas.microsoft.com/office/drawing/2014/main" id="{3005A278-5EE8-47BD-9427-48D48E5B94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552450" y="1435338"/>
              <a:ext cx="1136650" cy="1239837"/>
            </a:xfrm>
            <a:prstGeom prst="ellipse">
              <a:avLst/>
            </a:prstGeom>
            <a:pattFill prst="lgConfetti">
              <a:fgClr>
                <a:srgbClr val="CA9564"/>
              </a:fgClr>
              <a:bgClr>
                <a:srgbClr val="FFFFFF"/>
              </a:bgClr>
            </a:patt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id="{61C304AA-916E-40E5-A5A5-DB23DC8CBE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569912" y="1981439"/>
              <a:ext cx="314325" cy="3444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99FE80BE-8038-4F2B-AFD6-35A320EE5419}"/>
                </a:ext>
              </a:extLst>
            </p:cNvPr>
            <p:cNvSpPr>
              <a:spLocks/>
            </p:cNvSpPr>
            <p:nvPr/>
          </p:nvSpPr>
          <p:spPr bwMode="auto">
            <a:xfrm rot="17170184">
              <a:off x="885031" y="1839357"/>
              <a:ext cx="377825" cy="276225"/>
            </a:xfrm>
            <a:custGeom>
              <a:avLst/>
              <a:gdLst>
                <a:gd name="T0" fmla="*/ 0 w 288"/>
                <a:gd name="T1" fmla="*/ 0 h 192"/>
                <a:gd name="T2" fmla="*/ 2147483647 w 288"/>
                <a:gd name="T3" fmla="*/ 2147483647 h 192"/>
                <a:gd name="T4" fmla="*/ 2147483647 w 288"/>
                <a:gd name="T5" fmla="*/ 2147483647 h 192"/>
                <a:gd name="T6" fmla="*/ 2147483647 w 288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92"/>
                <a:gd name="T14" fmla="*/ 288 w 2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92">
                  <a:moveTo>
                    <a:pt x="0" y="0"/>
                  </a:moveTo>
                  <a:cubicBezTo>
                    <a:pt x="16" y="36"/>
                    <a:pt x="32" y="72"/>
                    <a:pt x="48" y="96"/>
                  </a:cubicBezTo>
                  <a:cubicBezTo>
                    <a:pt x="64" y="120"/>
                    <a:pt x="56" y="128"/>
                    <a:pt x="96" y="144"/>
                  </a:cubicBezTo>
                  <a:cubicBezTo>
                    <a:pt x="136" y="160"/>
                    <a:pt x="256" y="184"/>
                    <a:pt x="288" y="192"/>
                  </a:cubicBezTo>
                </a:path>
              </a:pathLst>
            </a:custGeom>
            <a:noFill/>
            <a:ln w="76200">
              <a:solidFill>
                <a:srgbClr val="FF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1ACB6A29-D557-4C12-ADEE-151AAC730630}"/>
                </a:ext>
              </a:extLst>
            </p:cNvPr>
            <p:cNvSpPr>
              <a:spLocks/>
            </p:cNvSpPr>
            <p:nvPr/>
          </p:nvSpPr>
          <p:spPr bwMode="auto">
            <a:xfrm rot="17170184">
              <a:off x="1056481" y="1934607"/>
              <a:ext cx="74612" cy="414338"/>
            </a:xfrm>
            <a:custGeom>
              <a:avLst/>
              <a:gdLst>
                <a:gd name="T0" fmla="*/ 0 w 56"/>
                <a:gd name="T1" fmla="*/ 0 h 288"/>
                <a:gd name="T2" fmla="*/ 2147483647 w 56"/>
                <a:gd name="T3" fmla="*/ 2147483647 h 288"/>
                <a:gd name="T4" fmla="*/ 2147483647 w 56"/>
                <a:gd name="T5" fmla="*/ 2147483647 h 288"/>
                <a:gd name="T6" fmla="*/ 2147483647 w 56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88"/>
                <a:gd name="T14" fmla="*/ 56 w 56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88">
                  <a:moveTo>
                    <a:pt x="0" y="0"/>
                  </a:moveTo>
                  <a:cubicBezTo>
                    <a:pt x="20" y="56"/>
                    <a:pt x="40" y="112"/>
                    <a:pt x="48" y="144"/>
                  </a:cubicBezTo>
                  <a:cubicBezTo>
                    <a:pt x="56" y="176"/>
                    <a:pt x="48" y="168"/>
                    <a:pt x="48" y="192"/>
                  </a:cubicBezTo>
                  <a:cubicBezTo>
                    <a:pt x="48" y="216"/>
                    <a:pt x="48" y="272"/>
                    <a:pt x="48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DC885AE4-2924-4AB0-AAFC-A4D4590F7B38}"/>
                </a:ext>
              </a:extLst>
            </p:cNvPr>
            <p:cNvSpPr>
              <a:spLocks/>
            </p:cNvSpPr>
            <p:nvPr/>
          </p:nvSpPr>
          <p:spPr bwMode="auto">
            <a:xfrm rot="17170184">
              <a:off x="1110456" y="1928257"/>
              <a:ext cx="379412" cy="217488"/>
            </a:xfrm>
            <a:custGeom>
              <a:avLst/>
              <a:gdLst>
                <a:gd name="T0" fmla="*/ 2147483647 w 288"/>
                <a:gd name="T1" fmla="*/ 2147483647 h 152"/>
                <a:gd name="T2" fmla="*/ 2147483647 w 288"/>
                <a:gd name="T3" fmla="*/ 2147483647 h 152"/>
                <a:gd name="T4" fmla="*/ 2147483647 w 288"/>
                <a:gd name="T5" fmla="*/ 2147483647 h 152"/>
                <a:gd name="T6" fmla="*/ 0 w 288"/>
                <a:gd name="T7" fmla="*/ 2147483647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52"/>
                <a:gd name="T14" fmla="*/ 288 w 288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52">
                  <a:moveTo>
                    <a:pt x="288" y="8"/>
                  </a:moveTo>
                  <a:cubicBezTo>
                    <a:pt x="232" y="4"/>
                    <a:pt x="176" y="0"/>
                    <a:pt x="144" y="8"/>
                  </a:cubicBezTo>
                  <a:cubicBezTo>
                    <a:pt x="112" y="16"/>
                    <a:pt x="120" y="32"/>
                    <a:pt x="96" y="56"/>
                  </a:cubicBezTo>
                  <a:cubicBezTo>
                    <a:pt x="72" y="80"/>
                    <a:pt x="36" y="116"/>
                    <a:pt x="0" y="152"/>
                  </a:cubicBezTo>
                </a:path>
              </a:pathLst>
            </a:custGeom>
            <a:noFill/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59" name="Oval 13">
              <a:extLst>
                <a:ext uri="{FF2B5EF4-FFF2-40B4-BE49-F238E27FC236}">
                  <a16:creationId xmlns:a16="http://schemas.microsoft.com/office/drawing/2014/main" id="{C1696496-E5F8-476E-85B5-160B4074E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1212056" y="2115582"/>
              <a:ext cx="317500" cy="342900"/>
            </a:xfrm>
            <a:prstGeom prst="ellipse">
              <a:avLst/>
            </a:prstGeom>
            <a:solidFill>
              <a:srgbClr val="0563C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992DDB1C-D86C-4DB3-B456-315810380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1166811" y="1578214"/>
              <a:ext cx="315913" cy="3429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grpSp>
        <p:nvGrpSpPr>
          <p:cNvPr id="61" name="Group 76">
            <a:extLst>
              <a:ext uri="{FF2B5EF4-FFF2-40B4-BE49-F238E27FC236}">
                <a16:creationId xmlns:a16="http://schemas.microsoft.com/office/drawing/2014/main" id="{2CF332E9-7F5E-4A5A-BBA0-5958EC6DD9A5}"/>
              </a:ext>
            </a:extLst>
          </p:cNvPr>
          <p:cNvGrpSpPr/>
          <p:nvPr/>
        </p:nvGrpSpPr>
        <p:grpSpPr>
          <a:xfrm>
            <a:off x="1908074" y="2749823"/>
            <a:ext cx="1171575" cy="1136650"/>
            <a:chOff x="504825" y="3396037"/>
            <a:chExt cx="1171575" cy="1136650"/>
          </a:xfrm>
        </p:grpSpPr>
        <p:sp>
          <p:nvSpPr>
            <p:cNvPr id="62" name="Oval 21" descr="20%">
              <a:extLst>
                <a:ext uri="{FF2B5EF4-FFF2-40B4-BE49-F238E27FC236}">
                  <a16:creationId xmlns:a16="http://schemas.microsoft.com/office/drawing/2014/main" id="{516EB6F2-368A-4E98-891D-A6D99267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" y="3396037"/>
              <a:ext cx="1171575" cy="1136650"/>
            </a:xfrm>
            <a:prstGeom prst="ellipse">
              <a:avLst/>
            </a:prstGeom>
            <a:pattFill prst="pct20">
              <a:fgClr>
                <a:srgbClr val="FFCC99"/>
              </a:fgClr>
              <a:bgClr>
                <a:srgbClr val="FFFFFF"/>
              </a:bgClr>
            </a:patt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F2EAB924-7B33-4067-A342-5E61028D0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63" y="3850062"/>
              <a:ext cx="65087" cy="619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4" name="Oval 23">
              <a:extLst>
                <a:ext uri="{FF2B5EF4-FFF2-40B4-BE49-F238E27FC236}">
                  <a16:creationId xmlns:a16="http://schemas.microsoft.com/office/drawing/2014/main" id="{C67E4183-65A3-4C53-921A-9245B6EC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600" y="4037387"/>
              <a:ext cx="65088" cy="63500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5" name="Oval 24">
              <a:extLst>
                <a:ext uri="{FF2B5EF4-FFF2-40B4-BE49-F238E27FC236}">
                  <a16:creationId xmlns:a16="http://schemas.microsoft.com/office/drawing/2014/main" id="{D87BD610-1488-4662-B094-401017D5B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0" y="3773862"/>
              <a:ext cx="63500" cy="63500"/>
            </a:xfrm>
            <a:prstGeom prst="ellipse">
              <a:avLst/>
            </a:prstGeom>
            <a:solidFill>
              <a:srgbClr val="ED7D3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6" name="Oval 25">
              <a:extLst>
                <a:ext uri="{FF2B5EF4-FFF2-40B4-BE49-F238E27FC236}">
                  <a16:creationId xmlns:a16="http://schemas.microsoft.com/office/drawing/2014/main" id="{5ECF65AA-F357-4C4E-9886-2A162AF3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3964362"/>
              <a:ext cx="65087" cy="63500"/>
            </a:xfrm>
            <a:prstGeom prst="ellipse">
              <a:avLst/>
            </a:prstGeom>
            <a:solidFill>
              <a:srgbClr val="3AC737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7" name="Oval 26">
              <a:extLst>
                <a:ext uri="{FF2B5EF4-FFF2-40B4-BE49-F238E27FC236}">
                  <a16:creationId xmlns:a16="http://schemas.microsoft.com/office/drawing/2014/main" id="{DA47F9AB-3313-430F-90EB-CF979E7D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438" y="4091362"/>
              <a:ext cx="65087" cy="61913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8" name="Oval 27">
              <a:extLst>
                <a:ext uri="{FF2B5EF4-FFF2-40B4-BE49-F238E27FC236}">
                  <a16:creationId xmlns:a16="http://schemas.microsoft.com/office/drawing/2014/main" id="{93D1463A-88C2-468D-A3A1-6E0857F6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" y="3653870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245B8B9C-FA72-4D72-9955-43CE5EB7B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0" y="3837362"/>
              <a:ext cx="128588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F3816304-5FDB-4564-85B9-9CC78BB1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3837362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ysClr val="window" lastClr="FFFFF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8F6863B5-E584-4BD8-B8E3-4FB2CF28354D}"/>
                </a:ext>
              </a:extLst>
            </p:cNvPr>
            <p:cNvSpPr>
              <a:spLocks/>
            </p:cNvSpPr>
            <p:nvPr/>
          </p:nvSpPr>
          <p:spPr bwMode="auto">
            <a:xfrm rot="-7282380">
              <a:off x="1242219" y="4098506"/>
              <a:ext cx="127000" cy="19526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467A99C7-79B3-4DD1-B25F-DCAC8231D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4027862"/>
              <a:ext cx="130175" cy="18891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2445326F-B3BB-46B7-B90F-3055BF5CCA1E}"/>
                </a:ext>
              </a:extLst>
            </p:cNvPr>
            <p:cNvSpPr>
              <a:spLocks/>
            </p:cNvSpPr>
            <p:nvPr/>
          </p:nvSpPr>
          <p:spPr bwMode="auto">
            <a:xfrm rot="-7282380">
              <a:off x="1047750" y="3551612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CE0C3FF8-A566-43EF-85B4-3C516CB3801E}"/>
                </a:ext>
              </a:extLst>
            </p:cNvPr>
            <p:cNvSpPr>
              <a:spLocks/>
            </p:cNvSpPr>
            <p:nvPr/>
          </p:nvSpPr>
          <p:spPr bwMode="auto">
            <a:xfrm rot="9645446">
              <a:off x="1123950" y="3850062"/>
              <a:ext cx="131763" cy="1873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5" name="Oval 34">
              <a:extLst>
                <a:ext uri="{FF2B5EF4-FFF2-40B4-BE49-F238E27FC236}">
                  <a16:creationId xmlns:a16="http://schemas.microsoft.com/office/drawing/2014/main" id="{DE5C4FB7-7B3D-4CA3-ACCA-93C4BDC4D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3" y="3999287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6" name="Oval 35">
              <a:extLst>
                <a:ext uri="{FF2B5EF4-FFF2-40B4-BE49-F238E27FC236}">
                  <a16:creationId xmlns:a16="http://schemas.microsoft.com/office/drawing/2014/main" id="{8C617DA5-C9FD-4684-B6D1-8CBD1A20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88" y="3999287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7" name="Oval 36">
              <a:extLst>
                <a:ext uri="{FF2B5EF4-FFF2-40B4-BE49-F238E27FC236}">
                  <a16:creationId xmlns:a16="http://schemas.microsoft.com/office/drawing/2014/main" id="{CD19336F-3B2C-41B2-89EE-D99F877AF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3999287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8" name="Oval 37">
              <a:extLst>
                <a:ext uri="{FF2B5EF4-FFF2-40B4-BE49-F238E27FC236}">
                  <a16:creationId xmlns:a16="http://schemas.microsoft.com/office/drawing/2014/main" id="{399B8153-62D0-4F58-B95E-025B1CF9E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4188200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79" name="Oval 38">
              <a:extLst>
                <a:ext uri="{FF2B5EF4-FFF2-40B4-BE49-F238E27FC236}">
                  <a16:creationId xmlns:a16="http://schemas.microsoft.com/office/drawing/2014/main" id="{54131D13-A2BF-4D79-8081-210F4642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4188200"/>
              <a:ext cx="65088" cy="63500"/>
            </a:xfrm>
            <a:prstGeom prst="ellipse">
              <a:avLst/>
            </a:prstGeom>
            <a:solidFill>
              <a:srgbClr val="E53A0B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75F7B45E-79A1-4B10-9886-B0AD41D8AD7D}"/>
                </a:ext>
              </a:extLst>
            </p:cNvPr>
            <p:cNvSpPr>
              <a:spLocks/>
            </p:cNvSpPr>
            <p:nvPr/>
          </p:nvSpPr>
          <p:spPr bwMode="auto">
            <a:xfrm rot="9645446">
              <a:off x="877888" y="4188200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8CDC4FB8-05D6-430B-93CA-0D3E2BBBFD65}"/>
                </a:ext>
              </a:extLst>
            </p:cNvPr>
            <p:cNvSpPr>
              <a:spLocks/>
            </p:cNvSpPr>
            <p:nvPr/>
          </p:nvSpPr>
          <p:spPr bwMode="auto">
            <a:xfrm rot="-3896125">
              <a:off x="944563" y="3892925"/>
              <a:ext cx="188912" cy="27781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4DCDF39C-CD0F-4066-A7CC-0D5682E8FF67}"/>
                </a:ext>
              </a:extLst>
            </p:cNvPr>
            <p:cNvSpPr>
              <a:spLocks/>
            </p:cNvSpPr>
            <p:nvPr/>
          </p:nvSpPr>
          <p:spPr bwMode="auto">
            <a:xfrm rot="-2090744">
              <a:off x="1250950" y="3457950"/>
              <a:ext cx="206375" cy="2540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3" name="Oval 42">
              <a:extLst>
                <a:ext uri="{FF2B5EF4-FFF2-40B4-BE49-F238E27FC236}">
                  <a16:creationId xmlns:a16="http://schemas.microsoft.com/office/drawing/2014/main" id="{84BE5BA8-3BBC-4073-B46E-626CBFB7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5" y="3651625"/>
              <a:ext cx="65088" cy="63500"/>
            </a:xfrm>
            <a:prstGeom prst="ellipse">
              <a:avLst/>
            </a:prstGeom>
            <a:solidFill>
              <a:srgbClr val="E53A0B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FF7CABB0-A056-476D-8307-485DEE176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" y="3651625"/>
              <a:ext cx="65088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id="{42E8C0B7-1DC7-4127-BEB5-A0BC5B689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3" y="3651625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6" name="Oval 45">
              <a:extLst>
                <a:ext uri="{FF2B5EF4-FFF2-40B4-BE49-F238E27FC236}">
                  <a16:creationId xmlns:a16="http://schemas.microsoft.com/office/drawing/2014/main" id="{4649AB55-02DC-474E-BC5D-083C4EBAF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3" y="3840537"/>
              <a:ext cx="65087" cy="63500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7" name="Oval 46">
              <a:extLst>
                <a:ext uri="{FF2B5EF4-FFF2-40B4-BE49-F238E27FC236}">
                  <a16:creationId xmlns:a16="http://schemas.microsoft.com/office/drawing/2014/main" id="{2EDEEC77-751E-4A35-B20A-D72F33A6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3840537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5AF26E53-9C84-49F2-9A54-ACB9831F9D8A}"/>
                </a:ext>
              </a:extLst>
            </p:cNvPr>
            <p:cNvSpPr>
              <a:spLocks/>
            </p:cNvSpPr>
            <p:nvPr/>
          </p:nvSpPr>
          <p:spPr bwMode="auto">
            <a:xfrm rot="9645446">
              <a:off x="749300" y="3840537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6459FB19-C8CA-42E9-B1E7-25BABE79CEC9}"/>
                </a:ext>
              </a:extLst>
            </p:cNvPr>
            <p:cNvSpPr>
              <a:spLocks/>
            </p:cNvSpPr>
            <p:nvPr/>
          </p:nvSpPr>
          <p:spPr bwMode="auto">
            <a:xfrm rot="-3896125">
              <a:off x="794545" y="3639718"/>
              <a:ext cx="188912" cy="2762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1EEED74B-3416-4E5E-A8A9-D821C4376340}"/>
                </a:ext>
              </a:extLst>
            </p:cNvPr>
            <p:cNvSpPr>
              <a:spLocks/>
            </p:cNvSpPr>
            <p:nvPr/>
          </p:nvSpPr>
          <p:spPr bwMode="auto">
            <a:xfrm rot="-620572">
              <a:off x="619125" y="3659562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1" name="Freeform 50">
              <a:extLst>
                <a:ext uri="{FF2B5EF4-FFF2-40B4-BE49-F238E27FC236}">
                  <a16:creationId xmlns:a16="http://schemas.microsoft.com/office/drawing/2014/main" id="{8E50B5EF-F3F0-4E21-937A-0ECFC0D563DB}"/>
                </a:ext>
              </a:extLst>
            </p:cNvPr>
            <p:cNvSpPr>
              <a:spLocks/>
            </p:cNvSpPr>
            <p:nvPr/>
          </p:nvSpPr>
          <p:spPr bwMode="auto">
            <a:xfrm rot="4588081">
              <a:off x="1320801" y="3826249"/>
              <a:ext cx="120650" cy="20637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A90198CB-70B5-454F-8F3C-80129989F4FC}"/>
                </a:ext>
              </a:extLst>
            </p:cNvPr>
            <p:cNvSpPr>
              <a:spLocks/>
            </p:cNvSpPr>
            <p:nvPr/>
          </p:nvSpPr>
          <p:spPr bwMode="auto">
            <a:xfrm rot="-983664">
              <a:off x="973138" y="3529387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3" name="Freeform 52">
              <a:extLst>
                <a:ext uri="{FF2B5EF4-FFF2-40B4-BE49-F238E27FC236}">
                  <a16:creationId xmlns:a16="http://schemas.microsoft.com/office/drawing/2014/main" id="{FA817973-26FC-426F-BB9C-593E62AB46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20763" y="4194550"/>
              <a:ext cx="119062" cy="207962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ysClr val="window" lastClr="FFFFF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4" name="Freeform 53">
              <a:extLst>
                <a:ext uri="{FF2B5EF4-FFF2-40B4-BE49-F238E27FC236}">
                  <a16:creationId xmlns:a16="http://schemas.microsoft.com/office/drawing/2014/main" id="{A4D31A50-340E-4EE5-85A5-C4722BEF2BE8}"/>
                </a:ext>
              </a:extLst>
            </p:cNvPr>
            <p:cNvSpPr>
              <a:spLocks/>
            </p:cNvSpPr>
            <p:nvPr/>
          </p:nvSpPr>
          <p:spPr bwMode="auto">
            <a:xfrm rot="-8249373">
              <a:off x="1222375" y="3662737"/>
              <a:ext cx="284163" cy="238125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82342294-FD9A-41D6-973F-62E3E00547CA}"/>
                </a:ext>
              </a:extLst>
            </p:cNvPr>
            <p:cNvSpPr>
              <a:spLocks/>
            </p:cNvSpPr>
            <p:nvPr/>
          </p:nvSpPr>
          <p:spPr bwMode="auto">
            <a:xfrm rot="19509256">
              <a:off x="654050" y="4092950"/>
              <a:ext cx="206375" cy="2540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9155FA24-E410-4BBC-A379-FA7AD32E4899}"/>
                </a:ext>
              </a:extLst>
            </p:cNvPr>
            <p:cNvSpPr>
              <a:spLocks/>
            </p:cNvSpPr>
            <p:nvPr/>
          </p:nvSpPr>
          <p:spPr bwMode="auto">
            <a:xfrm rot="19509256">
              <a:off x="1370476" y="4193198"/>
              <a:ext cx="149920" cy="165666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B20EC5F8-1C7B-441B-980D-5C7704BA0895}"/>
                </a:ext>
              </a:extLst>
            </p:cNvPr>
            <p:cNvSpPr>
              <a:spLocks/>
            </p:cNvSpPr>
            <p:nvPr/>
          </p:nvSpPr>
          <p:spPr bwMode="auto">
            <a:xfrm rot="19509256">
              <a:off x="1192676" y="4231298"/>
              <a:ext cx="149920" cy="165666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BE5E61DD-3780-4D92-89EF-6D550E35DA26}"/>
                </a:ext>
              </a:extLst>
            </p:cNvPr>
            <p:cNvSpPr>
              <a:spLocks/>
            </p:cNvSpPr>
            <p:nvPr/>
          </p:nvSpPr>
          <p:spPr bwMode="auto">
            <a:xfrm rot="19509256">
              <a:off x="920750" y="4042150"/>
              <a:ext cx="206375" cy="2540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grpSp>
        <p:nvGrpSpPr>
          <p:cNvPr id="99" name="Group 95">
            <a:extLst>
              <a:ext uri="{FF2B5EF4-FFF2-40B4-BE49-F238E27FC236}">
                <a16:creationId xmlns:a16="http://schemas.microsoft.com/office/drawing/2014/main" id="{223F0CEA-B3E3-4973-B197-C584820DF1BF}"/>
              </a:ext>
            </a:extLst>
          </p:cNvPr>
          <p:cNvGrpSpPr/>
          <p:nvPr/>
        </p:nvGrpSpPr>
        <p:grpSpPr>
          <a:xfrm>
            <a:off x="2006330" y="1354875"/>
            <a:ext cx="808379" cy="787838"/>
            <a:chOff x="682625" y="4894645"/>
            <a:chExt cx="808379" cy="787838"/>
          </a:xfrm>
        </p:grpSpPr>
        <p:sp>
          <p:nvSpPr>
            <p:cNvPr id="100" name="Oval 21" descr="20%">
              <a:extLst>
                <a:ext uri="{FF2B5EF4-FFF2-40B4-BE49-F238E27FC236}">
                  <a16:creationId xmlns:a16="http://schemas.microsoft.com/office/drawing/2014/main" id="{9EC59CF1-3C4D-4791-9ADD-7C17DBDA2B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2625" y="4894645"/>
              <a:ext cx="808379" cy="784289"/>
            </a:xfrm>
            <a:prstGeom prst="ellipse">
              <a:avLst/>
            </a:prstGeom>
            <a:solidFill>
              <a:srgbClr val="FFFFFF">
                <a:alpha val="68000"/>
              </a:srgbClr>
            </a:solidFill>
            <a:ln w="76200" cap="flat" cmpd="tri" algn="ctr">
              <a:solidFill>
                <a:srgbClr val="E7E6E6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828675" dist="38100" dir="2700000" algn="tl" rotWithShape="0">
                <a:srgbClr val="70AD47">
                  <a:lumMod val="75000"/>
                  <a:alpha val="85000"/>
                </a:srgbClr>
              </a:outerShdw>
              <a:softEdge rad="50800"/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1" name="Oval 23">
              <a:extLst>
                <a:ext uri="{FF2B5EF4-FFF2-40B4-BE49-F238E27FC236}">
                  <a16:creationId xmlns:a16="http://schemas.microsoft.com/office/drawing/2014/main" id="{2C777B60-9182-4197-AF6A-8C7986673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00" y="5243887"/>
              <a:ext cx="65088" cy="63500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2" name="Oval 24">
              <a:extLst>
                <a:ext uri="{FF2B5EF4-FFF2-40B4-BE49-F238E27FC236}">
                  <a16:creationId xmlns:a16="http://schemas.microsoft.com/office/drawing/2014/main" id="{3B88574A-61AB-47D7-B3C2-1D6B1AF3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145462"/>
              <a:ext cx="63500" cy="63500"/>
            </a:xfrm>
            <a:prstGeom prst="ellipse">
              <a:avLst/>
            </a:prstGeom>
            <a:solidFill>
              <a:srgbClr val="ED7D3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id="{8A082C04-B1F0-4C89-8BE7-4463BA5B2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63" y="5272462"/>
              <a:ext cx="65087" cy="63500"/>
            </a:xfrm>
            <a:prstGeom prst="ellipse">
              <a:avLst/>
            </a:prstGeom>
            <a:solidFill>
              <a:srgbClr val="3AC737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4" name="Oval 27">
              <a:extLst>
                <a:ext uri="{FF2B5EF4-FFF2-40B4-BE49-F238E27FC236}">
                  <a16:creationId xmlns:a16="http://schemas.microsoft.com/office/drawing/2014/main" id="{FB9F3F43-FE5C-4B3A-8079-049E1FC7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856" y="5419170"/>
              <a:ext cx="65087" cy="635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0C035EEB-015A-4265-8CEB-284DE7A4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88" y="5348662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ysClr val="window" lastClr="FFFFF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0DEB307A-DDA7-495A-89F2-C8273AB89EB6}"/>
                </a:ext>
              </a:extLst>
            </p:cNvPr>
            <p:cNvSpPr>
              <a:spLocks/>
            </p:cNvSpPr>
            <p:nvPr/>
          </p:nvSpPr>
          <p:spPr bwMode="auto">
            <a:xfrm rot="14317620">
              <a:off x="1111250" y="5240712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7" name="Oval 46">
              <a:extLst>
                <a:ext uri="{FF2B5EF4-FFF2-40B4-BE49-F238E27FC236}">
                  <a16:creationId xmlns:a16="http://schemas.microsoft.com/office/drawing/2014/main" id="{0F5EBB45-AA67-435F-B98A-4CC65E43F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3" y="5212137"/>
              <a:ext cx="65087" cy="635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EBFE8BB2-DD48-4B8A-B85E-9CD140675431}"/>
                </a:ext>
              </a:extLst>
            </p:cNvPr>
            <p:cNvSpPr>
              <a:spLocks/>
            </p:cNvSpPr>
            <p:nvPr/>
          </p:nvSpPr>
          <p:spPr bwMode="auto">
            <a:xfrm rot="14317620">
              <a:off x="933450" y="5012112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B18ADC61-3F56-41CA-A573-BE3D7ECFBF11}"/>
                </a:ext>
              </a:extLst>
            </p:cNvPr>
            <p:cNvSpPr>
              <a:spLocks/>
            </p:cNvSpPr>
            <p:nvPr/>
          </p:nvSpPr>
          <p:spPr bwMode="auto">
            <a:xfrm rot="14317620">
              <a:off x="1010729" y="5495514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10" name="Oval 23">
              <a:extLst>
                <a:ext uri="{FF2B5EF4-FFF2-40B4-BE49-F238E27FC236}">
                  <a16:creationId xmlns:a16="http://schemas.microsoft.com/office/drawing/2014/main" id="{32028948-AE8A-4556-8F16-07287B0F9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5523287"/>
              <a:ext cx="65088" cy="63500"/>
            </a:xfrm>
            <a:prstGeom prst="ellips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41F24DF8-DB6A-40E4-8C9C-596CA0514AD5}"/>
                </a:ext>
              </a:extLst>
            </p:cNvPr>
            <p:cNvSpPr>
              <a:spLocks/>
            </p:cNvSpPr>
            <p:nvPr/>
          </p:nvSpPr>
          <p:spPr bwMode="auto">
            <a:xfrm rot="14317620">
              <a:off x="787400" y="4935912"/>
              <a:ext cx="125413" cy="195263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A670BEE-0050-4715-ABE7-DE11DE55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4933183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ysClr val="window" lastClr="FFFFF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3E732F86-0516-4613-A97A-D184454E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5491983"/>
              <a:ext cx="130175" cy="190500"/>
            </a:xfrm>
            <a:custGeom>
              <a:avLst/>
              <a:gdLst>
                <a:gd name="T0" fmla="*/ 2147483647 w 840"/>
                <a:gd name="T1" fmla="*/ 2147483647 h 1184"/>
                <a:gd name="T2" fmla="*/ 2147483647 w 840"/>
                <a:gd name="T3" fmla="*/ 2147483647 h 1184"/>
                <a:gd name="T4" fmla="*/ 2147483647 w 840"/>
                <a:gd name="T5" fmla="*/ 2147483647 h 1184"/>
                <a:gd name="T6" fmla="*/ 2147483647 w 840"/>
                <a:gd name="T7" fmla="*/ 2147483647 h 1184"/>
                <a:gd name="T8" fmla="*/ 2147483647 w 840"/>
                <a:gd name="T9" fmla="*/ 2147483647 h 1184"/>
                <a:gd name="T10" fmla="*/ 2147483647 w 840"/>
                <a:gd name="T11" fmla="*/ 2147483647 h 1184"/>
                <a:gd name="T12" fmla="*/ 2147483647 w 840"/>
                <a:gd name="T13" fmla="*/ 2147483647 h 1184"/>
                <a:gd name="T14" fmla="*/ 2147483647 w 840"/>
                <a:gd name="T15" fmla="*/ 2147483647 h 1184"/>
                <a:gd name="T16" fmla="*/ 2147483647 w 840"/>
                <a:gd name="T17" fmla="*/ 2147483647 h 1184"/>
                <a:gd name="T18" fmla="*/ 2147483647 w 840"/>
                <a:gd name="T19" fmla="*/ 2147483647 h 1184"/>
                <a:gd name="T20" fmla="*/ 2147483647 w 840"/>
                <a:gd name="T21" fmla="*/ 2147483647 h 1184"/>
                <a:gd name="T22" fmla="*/ 2147483647 w 840"/>
                <a:gd name="T23" fmla="*/ 2147483647 h 1184"/>
                <a:gd name="T24" fmla="*/ 2147483647 w 840"/>
                <a:gd name="T25" fmla="*/ 2147483647 h 1184"/>
                <a:gd name="T26" fmla="*/ 2147483647 w 840"/>
                <a:gd name="T27" fmla="*/ 2147483647 h 1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184"/>
                <a:gd name="T44" fmla="*/ 840 w 840"/>
                <a:gd name="T45" fmla="*/ 1184 h 1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184">
                  <a:moveTo>
                    <a:pt x="104" y="80"/>
                  </a:moveTo>
                  <a:cubicBezTo>
                    <a:pt x="168" y="60"/>
                    <a:pt x="232" y="40"/>
                    <a:pt x="296" y="32"/>
                  </a:cubicBezTo>
                  <a:cubicBezTo>
                    <a:pt x="360" y="24"/>
                    <a:pt x="496" y="0"/>
                    <a:pt x="488" y="32"/>
                  </a:cubicBezTo>
                  <a:cubicBezTo>
                    <a:pt x="480" y="64"/>
                    <a:pt x="328" y="160"/>
                    <a:pt x="248" y="224"/>
                  </a:cubicBezTo>
                  <a:cubicBezTo>
                    <a:pt x="168" y="288"/>
                    <a:pt x="0" y="384"/>
                    <a:pt x="8" y="416"/>
                  </a:cubicBezTo>
                  <a:cubicBezTo>
                    <a:pt x="16" y="448"/>
                    <a:pt x="200" y="416"/>
                    <a:pt x="296" y="416"/>
                  </a:cubicBezTo>
                  <a:cubicBezTo>
                    <a:pt x="392" y="416"/>
                    <a:pt x="536" y="400"/>
                    <a:pt x="584" y="416"/>
                  </a:cubicBezTo>
                  <a:cubicBezTo>
                    <a:pt x="632" y="432"/>
                    <a:pt x="640" y="456"/>
                    <a:pt x="584" y="512"/>
                  </a:cubicBezTo>
                  <a:cubicBezTo>
                    <a:pt x="528" y="568"/>
                    <a:pt x="312" y="688"/>
                    <a:pt x="248" y="752"/>
                  </a:cubicBezTo>
                  <a:cubicBezTo>
                    <a:pt x="184" y="816"/>
                    <a:pt x="128" y="888"/>
                    <a:pt x="200" y="896"/>
                  </a:cubicBezTo>
                  <a:cubicBezTo>
                    <a:pt x="272" y="904"/>
                    <a:pt x="576" y="808"/>
                    <a:pt x="680" y="800"/>
                  </a:cubicBezTo>
                  <a:cubicBezTo>
                    <a:pt x="784" y="792"/>
                    <a:pt x="840" y="800"/>
                    <a:pt x="824" y="848"/>
                  </a:cubicBezTo>
                  <a:cubicBezTo>
                    <a:pt x="808" y="896"/>
                    <a:pt x="624" y="1032"/>
                    <a:pt x="584" y="1088"/>
                  </a:cubicBezTo>
                  <a:cubicBezTo>
                    <a:pt x="544" y="1144"/>
                    <a:pt x="564" y="1164"/>
                    <a:pt x="584" y="1184"/>
                  </a:cubicBezTo>
                </a:path>
              </a:pathLst>
            </a:custGeom>
            <a:solidFill>
              <a:sysClr val="window" lastClr="FFFFFF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114" name="Text Box 7">
            <a:extLst>
              <a:ext uri="{FF2B5EF4-FFF2-40B4-BE49-F238E27FC236}">
                <a16:creationId xmlns:a16="http://schemas.microsoft.com/office/drawing/2014/main" id="{2F48658E-C455-4992-A7F2-DF9C72F0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078" y="5195026"/>
            <a:ext cx="1096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T&lt;10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K  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DA89648-B6D0-4D7B-9FFB-0452F9FC1C7A}"/>
              </a:ext>
            </a:extLst>
          </p:cNvPr>
          <p:cNvSpPr>
            <a:spLocks noChangeAspect="1"/>
          </p:cNvSpPr>
          <p:nvPr/>
        </p:nvSpPr>
        <p:spPr>
          <a:xfrm>
            <a:off x="6926210" y="1583584"/>
            <a:ext cx="68763" cy="68763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1AD889F-9377-49C0-A8CB-03988D799EAA}"/>
              </a:ext>
            </a:extLst>
          </p:cNvPr>
          <p:cNvCxnSpPr/>
          <p:nvPr/>
        </p:nvCxnSpPr>
        <p:spPr>
          <a:xfrm>
            <a:off x="6802394" y="1340050"/>
            <a:ext cx="29568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86312E5-8F00-4E94-8B0F-3B5F9B3E5D12}"/>
              </a:ext>
            </a:extLst>
          </p:cNvPr>
          <p:cNvCxnSpPr/>
          <p:nvPr/>
        </p:nvCxnSpPr>
        <p:spPr>
          <a:xfrm>
            <a:off x="5461001" y="4047713"/>
            <a:ext cx="4999539" cy="1588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4034AB38-6E5C-4F4F-8834-A656E35619E3}"/>
              </a:ext>
            </a:extLst>
          </p:cNvPr>
          <p:cNvSpPr txBox="1"/>
          <p:nvPr/>
        </p:nvSpPr>
        <p:spPr>
          <a:xfrm>
            <a:off x="4507932" y="5065184"/>
            <a:ext cx="5868901" cy="92333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the temperature drops, quarks couple to gluons, become massive and form resonances with other quarks before freezing out as stable nucleons.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217195-ABC2-4602-9831-D2AF48405EFD}"/>
              </a:ext>
            </a:extLst>
          </p:cNvPr>
          <p:cNvSpPr txBox="1"/>
          <p:nvPr/>
        </p:nvSpPr>
        <p:spPr>
          <a:xfrm>
            <a:off x="4319490" y="5938772"/>
            <a:ext cx="618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=&gt;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Measure observables that are sensitive to the quark mass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. </a:t>
            </a:r>
          </a:p>
        </p:txBody>
      </p:sp>
      <p:grpSp>
        <p:nvGrpSpPr>
          <p:cNvPr id="120" name="Group 111">
            <a:extLst>
              <a:ext uri="{FF2B5EF4-FFF2-40B4-BE49-F238E27FC236}">
                <a16:creationId xmlns:a16="http://schemas.microsoft.com/office/drawing/2014/main" id="{C2ABD3FB-AF32-43F4-A242-FB5B0D60B4B9}"/>
              </a:ext>
            </a:extLst>
          </p:cNvPr>
          <p:cNvGrpSpPr/>
          <p:nvPr/>
        </p:nvGrpSpPr>
        <p:grpSpPr>
          <a:xfrm>
            <a:off x="1784250" y="4382765"/>
            <a:ext cx="749300" cy="751585"/>
            <a:chOff x="406401" y="4419379"/>
            <a:chExt cx="749300" cy="75158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F0D0A03-5ED3-4CFA-B5BE-6F2D50C8FCD0}"/>
                </a:ext>
              </a:extLst>
            </p:cNvPr>
            <p:cNvSpPr/>
            <p:nvPr/>
          </p:nvSpPr>
          <p:spPr>
            <a:xfrm>
              <a:off x="406401" y="4419379"/>
              <a:ext cx="749300" cy="751585"/>
            </a:xfrm>
            <a:prstGeom prst="ellipse">
              <a:avLst/>
            </a:prstGeom>
            <a:solidFill>
              <a:srgbClr val="A5A5A5">
                <a:lumMod val="60000"/>
                <a:lumOff val="40000"/>
                <a:alpha val="44000"/>
              </a:srgbClr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22" name="Oval 14">
              <a:extLst>
                <a:ext uri="{FF2B5EF4-FFF2-40B4-BE49-F238E27FC236}">
                  <a16:creationId xmlns:a16="http://schemas.microsoft.com/office/drawing/2014/main" id="{C908F81C-6841-40B1-A448-1EDEE76DEF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557124" y="4675983"/>
              <a:ext cx="315913" cy="342900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123" name="Oval 14">
              <a:extLst>
                <a:ext uri="{FF2B5EF4-FFF2-40B4-BE49-F238E27FC236}">
                  <a16:creationId xmlns:a16="http://schemas.microsoft.com/office/drawing/2014/main" id="{7A32AD35-3371-4396-A53F-A05CC5BDC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70184">
              <a:off x="734924" y="4498183"/>
              <a:ext cx="315913" cy="342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A0A2A30-9D40-4D8F-9C2C-BAD06C4A28C0}"/>
              </a:ext>
            </a:extLst>
          </p:cNvPr>
          <p:cNvSpPr txBox="1"/>
          <p:nvPr/>
        </p:nvSpPr>
        <p:spPr>
          <a:xfrm>
            <a:off x="3102014" y="478062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confinement</a:t>
            </a:r>
          </a:p>
        </p:txBody>
      </p:sp>
    </p:spTree>
    <p:extLst>
      <p:ext uri="{BB962C8B-B14F-4D97-AF65-F5344CB8AC3E}">
        <p14:creationId xmlns:p14="http://schemas.microsoft.com/office/powerpoint/2010/main" val="33525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9398 L -0.00312 0.4076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185 C -0.11892 0.00208 -0.1875 0.00648 -0.23663 2.96296E-6 C -0.28541 -0.00625 -0.31389 -0.00973 -0.34409 -0.03935 C -0.37448 -0.06875 -0.40121 -0.13866 -0.41892 -0.17709 C -0.43663 -0.21528 -0.44114 -0.24468 -0.45034 -0.26991 C -0.45972 -0.29514 -0.46267 -0.31482 -0.47552 -0.32871 C -0.48802 -0.34306 -0.50729 -0.34861 -0.52639 -0.35371 " pathEditMode="relative" rAng="0" ptsTypes="aaaaaaA">
                                      <p:cBhvr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7B2-1C76-45D5-A8CE-160D37FCE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60203" y="6600872"/>
            <a:ext cx="2804160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9BB777A-F7E1-4468-A2D6-153D1E6FC0A3}"/>
              </a:ext>
            </a:extLst>
          </p:cNvPr>
          <p:cNvSpPr txBox="1">
            <a:spLocks/>
          </p:cNvSpPr>
          <p:nvPr/>
        </p:nvSpPr>
        <p:spPr>
          <a:xfrm>
            <a:off x="1032161" y="149406"/>
            <a:ext cx="104267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CLAS12 N* Program</a:t>
            </a:r>
            <a:endParaRPr lang="en-US" sz="3600" b="1" kern="0" dirty="0">
              <a:solidFill>
                <a:schemeClr val="bg1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5928FF-AAD0-436B-AC15-F738519ADFCD}"/>
              </a:ext>
            </a:extLst>
          </p:cNvPr>
          <p:cNvSpPr txBox="1">
            <a:spLocks/>
          </p:cNvSpPr>
          <p:nvPr/>
        </p:nvSpPr>
        <p:spPr>
          <a:xfrm>
            <a:off x="9346460" y="6757987"/>
            <a:ext cx="1135062" cy="2762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3333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37CC625C-D70F-474C-ABCF-EE8B6A83F779}" type="slidenum">
              <a:rPr lang="fr-FR" sz="1200" b="0" smtClean="0"/>
              <a:pPr/>
              <a:t>30</a:t>
            </a:fld>
            <a:endParaRPr lang="fr-FR" sz="1200" b="0"/>
          </a:p>
        </p:txBody>
      </p:sp>
      <p:pic>
        <p:nvPicPr>
          <p:cNvPr id="8" name="Picture 7" descr="clas12-design.jpg">
            <a:extLst>
              <a:ext uri="{FF2B5EF4-FFF2-40B4-BE49-F238E27FC236}">
                <a16:creationId xmlns:a16="http://schemas.microsoft.com/office/drawing/2014/main" id="{2E3CEBE0-0E11-40DD-9D01-6CB3C5C9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28433"/>
            <a:ext cx="6631686" cy="5596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4E931E-D494-4A06-A7A0-3D2872D51095}"/>
              </a:ext>
            </a:extLst>
          </p:cNvPr>
          <p:cNvSpPr/>
          <p:nvPr/>
        </p:nvSpPr>
        <p:spPr>
          <a:xfrm>
            <a:off x="7864363" y="1647393"/>
            <a:ext cx="411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charset="2"/>
              <a:buChar char="§"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Extend the Q2 to a higher range. </a:t>
            </a:r>
          </a:p>
          <a:p>
            <a:pPr lvl="0"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</a:p>
          <a:p>
            <a:pPr lvl="0">
              <a:buFont typeface="Wingdings" charset="2"/>
              <a:buChar char="§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Study the hyper-baryon program. </a:t>
            </a:r>
          </a:p>
          <a:p>
            <a:pPr lvl="0">
              <a:buFont typeface="Wingdings" charset="2"/>
              <a:buChar char="§"/>
              <a:defRPr/>
            </a:pPr>
            <a:endParaRPr lang="en-US" sz="2800" dirty="0">
              <a:solidFill>
                <a:sysClr val="windowText" lastClr="000000"/>
              </a:solidFill>
            </a:endParaRPr>
          </a:p>
          <a:p>
            <a:pPr lvl="0">
              <a:buFont typeface="Wingdings" charset="2"/>
              <a:buChar char="§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 Map out the transition of strong QCD to </a:t>
            </a:r>
            <a:r>
              <a:rPr lang="en-US" sz="2800" dirty="0" err="1">
                <a:solidFill>
                  <a:sysClr val="windowText" lastClr="000000"/>
                </a:solidFill>
              </a:rPr>
              <a:t>pertubative</a:t>
            </a:r>
            <a:r>
              <a:rPr lang="en-US" sz="2800" dirty="0">
                <a:solidFill>
                  <a:sysClr val="windowText" lastClr="000000"/>
                </a:solidFill>
              </a:rPr>
              <a:t> QCD</a:t>
            </a:r>
          </a:p>
        </p:txBody>
      </p:sp>
    </p:spTree>
    <p:extLst>
      <p:ext uri="{BB962C8B-B14F-4D97-AF65-F5344CB8AC3E}">
        <p14:creationId xmlns:p14="http://schemas.microsoft.com/office/powerpoint/2010/main" val="228249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44340" y="653624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5334000" y="103758"/>
            <a:ext cx="1967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3517409-26E4-4258-A397-4C842EF6BA97}"/>
              </a:ext>
            </a:extLst>
          </p:cNvPr>
          <p:cNvSpPr txBox="1">
            <a:spLocks/>
          </p:cNvSpPr>
          <p:nvPr/>
        </p:nvSpPr>
        <p:spPr>
          <a:xfrm>
            <a:off x="2263448" y="1109516"/>
            <a:ext cx="8108950" cy="506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charset="2"/>
              <a:buChar char="§"/>
              <a:defRPr/>
            </a:pPr>
            <a:r>
              <a:rPr lang="en-US" sz="2400" dirty="0">
                <a:solidFill>
                  <a:sysClr val="windowText" lastClr="000000"/>
                </a:solidFill>
              </a:rPr>
              <a:t>First high precision photo- and electroproduction data have become available and led to a new wave of significant developments in N*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 amounts of high precision data and multi-channel PWA have been essential in the discovery of new N* resonances.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 far there is only qualitative agreement of the measured spectrum with LQCD predictions.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Electroexcitation of nucleon resonances are sensitive to the effective degrees of freedom versus distance scale.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N* experimental program to higher energies gives access to domains where the transition from dressed to elementary  quarks should occur</a:t>
            </a:r>
            <a:r>
              <a:rPr lang="en-US" sz="2400" dirty="0">
                <a:solidFill>
                  <a:sysClr val="windowText" lastClr="000000"/>
                </a:solidFill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18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953000" y="657782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514600" y="152400"/>
            <a:ext cx="7991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 to explore the excited baryons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D49E9-9032-4445-A9F4-D85D2218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926" y="2522845"/>
            <a:ext cx="2053590" cy="808990"/>
          </a:xfrm>
          <a:prstGeom prst="rect">
            <a:avLst/>
          </a:prstGeom>
        </p:spPr>
      </p:pic>
      <p:pic>
        <p:nvPicPr>
          <p:cNvPr id="7" name="Picture 6" descr="mvc-003f.jpg">
            <a:extLst>
              <a:ext uri="{FF2B5EF4-FFF2-40B4-BE49-F238E27FC236}">
                <a16:creationId xmlns:a16="http://schemas.microsoft.com/office/drawing/2014/main" id="{06BE1FA2-96BC-40EF-8763-9D9B812C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6" t="11279" r="13230" b="3515"/>
          <a:stretch>
            <a:fillRect/>
          </a:stretch>
        </p:blipFill>
        <p:spPr bwMode="auto">
          <a:xfrm>
            <a:off x="6197932" y="3444138"/>
            <a:ext cx="1162641" cy="2077663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6F10D-426E-4508-8AC4-B7B43899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819" y="1013119"/>
            <a:ext cx="3145007" cy="1564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1F9F5-16B8-454E-8843-4BB71A73E34F}"/>
              </a:ext>
            </a:extLst>
          </p:cNvPr>
          <p:cNvSpPr txBox="1"/>
          <p:nvPr/>
        </p:nvSpPr>
        <p:spPr>
          <a:xfrm>
            <a:off x="3117279" y="1013119"/>
            <a:ext cx="867946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CB-ELSA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FE75F-823A-41BA-8850-AEE29CC93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191" y="3424005"/>
            <a:ext cx="3205734" cy="2587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D09D39-55C0-4A7C-B08B-7BC289863C93}"/>
              </a:ext>
            </a:extLst>
          </p:cNvPr>
          <p:cNvSpPr txBox="1"/>
          <p:nvPr/>
        </p:nvSpPr>
        <p:spPr>
          <a:xfrm>
            <a:off x="9177414" y="5483701"/>
            <a:ext cx="920602" cy="369332"/>
          </a:xfrm>
          <a:prstGeom prst="rect">
            <a:avLst/>
          </a:prstGeom>
          <a:solidFill>
            <a:srgbClr val="FFFFFF">
              <a:alpha val="72000"/>
            </a:srgb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178CE1-D82F-4BDE-A413-D0731335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999"/>
          <a:stretch>
            <a:fillRect/>
          </a:stretch>
        </p:blipFill>
        <p:spPr>
          <a:xfrm>
            <a:off x="2861279" y="3400760"/>
            <a:ext cx="3352800" cy="212104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601B35-974C-4C4F-AC83-8EBD24D813E9}"/>
              </a:ext>
            </a:extLst>
          </p:cNvPr>
          <p:cNvSpPr txBox="1">
            <a:spLocks noChangeAspect="1"/>
          </p:cNvSpPr>
          <p:nvPr/>
        </p:nvSpPr>
        <p:spPr>
          <a:xfrm>
            <a:off x="5151911" y="3515133"/>
            <a:ext cx="712914" cy="32501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GLuE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7C9AB4-C4BA-44A4-BEAB-6D0324915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141" y="1058507"/>
            <a:ext cx="1476375" cy="1464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E43F99-EE86-4236-BFC3-CA24624FA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425" y="2744975"/>
            <a:ext cx="1949450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11202-35A8-4483-A1D7-48E23F8D5FF1}"/>
              </a:ext>
            </a:extLst>
          </p:cNvPr>
          <p:cNvSpPr txBox="1"/>
          <p:nvPr/>
        </p:nvSpPr>
        <p:spPr>
          <a:xfrm>
            <a:off x="1397645" y="2636509"/>
            <a:ext cx="813820" cy="369332"/>
          </a:xfrm>
          <a:prstGeom prst="rect">
            <a:avLst/>
          </a:prstGeom>
          <a:solidFill>
            <a:srgbClr val="FFFFFF">
              <a:alpha val="54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 IIII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744F94-5C3A-4B1F-BC41-87AB3F3EA0F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11" r="2600"/>
          <a:stretch>
            <a:fillRect/>
          </a:stretch>
        </p:blipFill>
        <p:spPr>
          <a:xfrm>
            <a:off x="1343519" y="4649975"/>
            <a:ext cx="2641706" cy="1691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97EA2F-D776-45ED-9223-0C85AB99602C}"/>
              </a:ext>
            </a:extLst>
          </p:cNvPr>
          <p:cNvSpPr txBox="1"/>
          <p:nvPr/>
        </p:nvSpPr>
        <p:spPr>
          <a:xfrm>
            <a:off x="1410345" y="5949169"/>
            <a:ext cx="1103287" cy="33855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Crystal Ball</a:t>
            </a:r>
          </a:p>
        </p:txBody>
      </p:sp>
      <p:pic>
        <p:nvPicPr>
          <p:cNvPr id="19" name="Picture 49">
            <a:extLst>
              <a:ext uri="{FF2B5EF4-FFF2-40B4-BE49-F238E27FC236}">
                <a16:creationId xmlns:a16="http://schemas.microsoft.com/office/drawing/2014/main" id="{3A6E763F-B787-4D85-8F8E-5FB45313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1504" t="10747" r="7401" b="2468"/>
          <a:stretch>
            <a:fillRect/>
          </a:stretch>
        </p:blipFill>
        <p:spPr bwMode="auto">
          <a:xfrm>
            <a:off x="5029200" y="1024231"/>
            <a:ext cx="3109765" cy="2221974"/>
          </a:xfrm>
          <a:prstGeom prst="rect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096A4D-4011-4619-8003-0CB8C36F46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329" y="2108535"/>
            <a:ext cx="2133600" cy="14573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73AE5B-F264-4C5D-A2CF-BF39D3E87F5F}"/>
              </a:ext>
            </a:extLst>
          </p:cNvPr>
          <p:cNvSpPr txBox="1"/>
          <p:nvPr/>
        </p:nvSpPr>
        <p:spPr>
          <a:xfrm>
            <a:off x="4277426" y="2235535"/>
            <a:ext cx="886481" cy="33855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BGO-OD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01C3AA-CF54-43BA-9B36-9692A95CA7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 t="53641" r="5833" b="14811"/>
          <a:stretch>
            <a:fillRect/>
          </a:stretch>
        </p:blipFill>
        <p:spPr>
          <a:xfrm>
            <a:off x="6852573" y="3135618"/>
            <a:ext cx="772005" cy="47656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297C18-0C12-4EE1-9E2E-69CE3F588DF7}"/>
              </a:ext>
            </a:extLst>
          </p:cNvPr>
          <p:cNvSpPr txBox="1"/>
          <p:nvPr/>
        </p:nvSpPr>
        <p:spPr>
          <a:xfrm>
            <a:off x="6985349" y="1189712"/>
            <a:ext cx="595035" cy="338554"/>
          </a:xfrm>
          <a:prstGeom prst="rect">
            <a:avLst/>
          </a:prstGeom>
          <a:solidFill>
            <a:sysClr val="window" lastClr="FFFFFF">
              <a:alpha val="6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</a:t>
            </a:r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8028DE5F-B0C9-45CB-AA73-ADB4E895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4690730" y="5598001"/>
            <a:ext cx="3317543" cy="68554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FF7DC3-8293-4439-A9F3-E130443E1831}"/>
              </a:ext>
            </a:extLst>
          </p:cNvPr>
          <p:cNvSpPr txBox="1"/>
          <p:nvPr/>
        </p:nvSpPr>
        <p:spPr>
          <a:xfrm>
            <a:off x="5477462" y="5514479"/>
            <a:ext cx="720470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FROST</a:t>
            </a:r>
          </a:p>
        </p:txBody>
      </p:sp>
    </p:spTree>
    <p:extLst>
      <p:ext uri="{BB962C8B-B14F-4D97-AF65-F5344CB8AC3E}">
        <p14:creationId xmlns:p14="http://schemas.microsoft.com/office/powerpoint/2010/main" val="226397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19" y="240539"/>
            <a:ext cx="8464378" cy="487490"/>
          </a:xfrm>
        </p:spPr>
        <p:txBody>
          <a:bodyPr/>
          <a:lstStyle/>
          <a:p>
            <a:pPr>
              <a:defRPr/>
            </a:pPr>
            <a:r>
              <a:rPr lang="en-US" kern="0" cap="none" dirty="0">
                <a:solidFill>
                  <a:srgbClr val="000000"/>
                </a:solidFill>
                <a:latin typeface="Arial" pitchFamily="34" charset="0"/>
              </a:rPr>
              <a:t>Jefferson Lab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61510" y="6465779"/>
            <a:ext cx="714877" cy="303364"/>
          </a:xfrm>
        </p:spPr>
        <p:txBody>
          <a:bodyPr/>
          <a:lstStyle/>
          <a:p>
            <a:pPr>
              <a:defRPr/>
            </a:pPr>
            <a:fld id="{07E1C93C-5050-FC42-8F10-D22D4F119D13}" type="slidenum">
              <a:rPr lang="en-US" sz="160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89089" y="890561"/>
          <a:ext cx="4151209" cy="6041136"/>
        </p:xfrm>
        <a:graphic>
          <a:graphicData uri="http://schemas.openxmlformats.org/drawingml/2006/table">
            <a:tbl>
              <a:tblPr firstRow="1" bandRow="1"/>
              <a:tblGrid>
                <a:gridCol w="415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48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One of 17 U.S. Department of Energy National Laboratories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Single program focus on Nuclear Physics</a:t>
                      </a: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7338" marR="0" lvl="0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Created to build and operate the Continuous Electron Beam Accelerator Facility (CEBAF), world-unique user facility for Nuclear Physics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Mission is to gain a deeper understanding of the structure of matter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fundamental research in nuclear physics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accelerator science and technology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operation since 1995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Managed for DOE by Jefferson Science Associates, LLC (JSA)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50807" y="3969039"/>
          <a:ext cx="4715174" cy="2367967"/>
        </p:xfrm>
        <a:graphic>
          <a:graphicData uri="http://schemas.openxmlformats.org/drawingml/2006/table">
            <a:tbl>
              <a:tblPr firstRow="1" bandRow="1"/>
              <a:tblGrid>
                <a:gridCol w="471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79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Jefferson Lab by the numbers: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700 employees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169 acre site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1,600 Active Users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Joint faculty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608 PhDs granted to-date (211 in progress)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K-12 programs serve more than 12,000 students and 950 teachers annually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5" descr="ACC_1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98" y="794918"/>
            <a:ext cx="3284271" cy="30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2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a typeface="Arial" charset="0"/>
                <a:cs typeface="Arial" charset="0"/>
              </a:rPr>
              <a:t>CLAS Experiment 1997- 2012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5280"/>
            <a:ext cx="7127127" cy="530881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EC5CAD-7CD8-4FC0-8FA9-04BDB350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1510" y="6465779"/>
            <a:ext cx="714877" cy="303364"/>
          </a:xfrm>
        </p:spPr>
        <p:txBody>
          <a:bodyPr/>
          <a:lstStyle/>
          <a:p>
            <a:pPr>
              <a:defRPr/>
            </a:pPr>
            <a:fld id="{07E1C93C-5050-FC42-8F10-D22D4F119D13}" type="slidenum">
              <a:rPr lang="en-US" sz="160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58249-D1EB-430F-AE47-C24FD559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913022"/>
            <a:ext cx="6705600" cy="541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094AA-5874-4C40-89AD-8E2DA9F5A650}"/>
              </a:ext>
            </a:extLst>
          </p:cNvPr>
          <p:cNvSpPr txBox="1"/>
          <p:nvPr/>
        </p:nvSpPr>
        <p:spPr>
          <a:xfrm>
            <a:off x="8530243" y="5926836"/>
            <a:ext cx="920602" cy="369332"/>
          </a:xfrm>
          <a:prstGeom prst="rect">
            <a:avLst/>
          </a:prstGeom>
          <a:solidFill>
            <a:srgbClr val="FFFFFF">
              <a:alpha val="72000"/>
            </a:srgb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CLAS12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265D5-789A-4FDF-A2C3-1C04C243D870}"/>
              </a:ext>
            </a:extLst>
          </p:cNvPr>
          <p:cNvSpPr txBox="1"/>
          <p:nvPr/>
        </p:nvSpPr>
        <p:spPr>
          <a:xfrm>
            <a:off x="1335927" y="1219200"/>
            <a:ext cx="595035" cy="338554"/>
          </a:xfrm>
          <a:prstGeom prst="rect">
            <a:avLst/>
          </a:prstGeom>
          <a:solidFill>
            <a:sysClr val="window" lastClr="FFFFFF">
              <a:alpha val="6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FC13A1-2B95-4400-A93C-D079551E3378}"/>
              </a:ext>
            </a:extLst>
          </p:cNvPr>
          <p:cNvSpPr txBox="1">
            <a:spLocks/>
          </p:cNvSpPr>
          <p:nvPr/>
        </p:nvSpPr>
        <p:spPr>
          <a:xfrm>
            <a:off x="4876800" y="174361"/>
            <a:ext cx="15411961" cy="619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ea typeface="Arial" charset="0"/>
                <a:cs typeface="Arial" charset="0"/>
              </a:rPr>
              <a:t>CLAS12 Experiment 2018 ~</a:t>
            </a:r>
          </a:p>
        </p:txBody>
      </p:sp>
    </p:spTree>
    <p:extLst>
      <p:ext uri="{BB962C8B-B14F-4D97-AF65-F5344CB8AC3E}">
        <p14:creationId xmlns:p14="http://schemas.microsoft.com/office/powerpoint/2010/main" val="19094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44340" y="6536243"/>
            <a:ext cx="2804160" cy="2462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739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N* Program with CLAS at Jefferson Lab</a:t>
            </a:r>
          </a:p>
        </p:txBody>
      </p:sp>
      <p:sp>
        <p:nvSpPr>
          <p:cNvPr id="125" name="Rectangle 4">
            <a:extLst>
              <a:ext uri="{FF2B5EF4-FFF2-40B4-BE49-F238E27FC236}">
                <a16:creationId xmlns:a16="http://schemas.microsoft.com/office/drawing/2014/main" id="{27295368-9C80-4387-A404-F58B9BE44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60" y="1143000"/>
            <a:ext cx="105594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indent="-742950">
              <a:spcBef>
                <a:spcPct val="20000"/>
              </a:spcBef>
              <a:buAutoNum type="arabicPeriod"/>
            </a:pPr>
            <a:r>
              <a:rPr lang="en-US" sz="3200" b="0" dirty="0">
                <a:solidFill>
                  <a:srgbClr val="FF0000"/>
                </a:solidFill>
              </a:rPr>
              <a:t>Spectroscopy </a:t>
            </a:r>
            <a:r>
              <a:rPr lang="en-US" sz="3200" b="0" dirty="0"/>
              <a:t>(mainly driven by real photon scattering)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Measure the N* spectrum more precisely and more completely.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impact of nucleon spectroscopy for QCD compared with that of atomic spectroscopy for QED. </a:t>
            </a:r>
            <a:endParaRPr lang="en-US" sz="3200" b="0" dirty="0"/>
          </a:p>
        </p:txBody>
      </p:sp>
      <p:sp>
        <p:nvSpPr>
          <p:cNvPr id="126" name="Rectangle 4">
            <a:extLst>
              <a:ext uri="{FF2B5EF4-FFF2-40B4-BE49-F238E27FC236}">
                <a16:creationId xmlns:a16="http://schemas.microsoft.com/office/drawing/2014/main" id="{0D18C775-6112-40B5-83D7-F51026BF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60" y="4068220"/>
            <a:ext cx="10559440" cy="233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indent="-742950">
              <a:spcBef>
                <a:spcPct val="20000"/>
              </a:spcBef>
              <a:buFont typeface="+mj-lt"/>
              <a:buAutoNum type="arabicPeriod" startAt="2"/>
            </a:pPr>
            <a:r>
              <a:rPr lang="en-US" sz="3200" dirty="0">
                <a:solidFill>
                  <a:srgbClr val="FF0000"/>
                </a:solidFill>
              </a:rPr>
              <a:t>Structure of excited baryons </a:t>
            </a:r>
            <a:r>
              <a:rPr lang="en-US" sz="3200" dirty="0"/>
              <a:t>(mainly driven by electron scattering)</a:t>
            </a:r>
            <a:endParaRPr lang="en-US" sz="3200" b="0" dirty="0"/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/>
              <a:t>Understanding</a:t>
            </a:r>
            <a:r>
              <a:rPr lang="en-US" sz="3200" b="0"/>
              <a:t> </a:t>
            </a:r>
            <a:r>
              <a:rPr lang="en-US" sz="3200" b="0" dirty="0"/>
              <a:t>the effective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8454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6503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Build your Mesons and Baryons …</a:t>
            </a:r>
          </a:p>
        </p:txBody>
      </p:sp>
      <p:pic>
        <p:nvPicPr>
          <p:cNvPr id="6" name="Content Placeholder 7" descr="553px-Standard_Model_of_Elementary_Particles.svg.png">
            <a:extLst>
              <a:ext uri="{FF2B5EF4-FFF2-40B4-BE49-F238E27FC236}">
                <a16:creationId xmlns:a16="http://schemas.microsoft.com/office/drawing/2014/main" id="{806B4369-B7CA-4AF0-BAFB-8680B9F9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998644"/>
            <a:ext cx="5638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C07CB5-5B9D-42B6-953A-340D9622E669}"/>
              </a:ext>
            </a:extLst>
          </p:cNvPr>
          <p:cNvSpPr/>
          <p:nvPr/>
        </p:nvSpPr>
        <p:spPr bwMode="auto">
          <a:xfrm>
            <a:off x="7924800" y="1143000"/>
            <a:ext cx="548640" cy="548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64CACD-BCE6-40F3-A397-0AC18AE1E807}"/>
              </a:ext>
            </a:extLst>
          </p:cNvPr>
          <p:cNvSpPr/>
          <p:nvPr/>
        </p:nvSpPr>
        <p:spPr bwMode="auto">
          <a:xfrm>
            <a:off x="8891744" y="1145594"/>
            <a:ext cx="548640" cy="54864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75342A-7E65-480E-9AD8-8753E8CCF62A}"/>
              </a:ext>
            </a:extLst>
          </p:cNvPr>
          <p:cNvCxnSpPr>
            <a:stCxn id="7" idx="6"/>
          </p:cNvCxnSpPr>
          <p:nvPr/>
        </p:nvCxnSpPr>
        <p:spPr bwMode="auto">
          <a:xfrm>
            <a:off x="8473440" y="1417320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E78A7E-CAFD-4991-AFAB-98325D345E8C}"/>
              </a:ext>
            </a:extLst>
          </p:cNvPr>
          <p:cNvCxnSpPr>
            <a:endCxn id="8" idx="2"/>
          </p:cNvCxnSpPr>
          <p:nvPr/>
        </p:nvCxnSpPr>
        <p:spPr bwMode="auto">
          <a:xfrm>
            <a:off x="8682592" y="1419914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74F0D38-1FFC-4DFD-A062-FF17F5EC96B8}"/>
              </a:ext>
            </a:extLst>
          </p:cNvPr>
          <p:cNvSpPr/>
          <p:nvPr/>
        </p:nvSpPr>
        <p:spPr bwMode="auto">
          <a:xfrm>
            <a:off x="9253762" y="5240145"/>
            <a:ext cx="548640" cy="54864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43F066-B338-4639-A826-8F3E3526EE8C}"/>
              </a:ext>
            </a:extLst>
          </p:cNvPr>
          <p:cNvGrpSpPr/>
          <p:nvPr/>
        </p:nvGrpSpPr>
        <p:grpSpPr>
          <a:xfrm>
            <a:off x="7924800" y="4842166"/>
            <a:ext cx="548640" cy="1377168"/>
            <a:chOff x="6358955" y="4856757"/>
            <a:chExt cx="548640" cy="13771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AE31CD-0B3D-4A35-9DD5-F21370035F6C}"/>
                </a:ext>
              </a:extLst>
            </p:cNvPr>
            <p:cNvSpPr/>
            <p:nvPr/>
          </p:nvSpPr>
          <p:spPr bwMode="auto">
            <a:xfrm>
              <a:off x="6358955" y="5685285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5A0668A-96E1-42EC-82F0-685E4C1400E2}"/>
                </a:ext>
              </a:extLst>
            </p:cNvPr>
            <p:cNvSpPr/>
            <p:nvPr/>
          </p:nvSpPr>
          <p:spPr bwMode="auto">
            <a:xfrm>
              <a:off x="6358955" y="4856757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03092E-F624-44AE-965F-5F42DD55BA65}"/>
                </a:ext>
              </a:extLst>
            </p:cNvPr>
            <p:cNvCxnSpPr>
              <a:stCxn id="14" idx="5"/>
            </p:cNvCxnSpPr>
            <p:nvPr/>
          </p:nvCxnSpPr>
          <p:spPr bwMode="auto">
            <a:xfrm>
              <a:off x="6827249" y="5325051"/>
              <a:ext cx="80346" cy="204005"/>
            </a:xfrm>
            <a:prstGeom prst="line">
              <a:avLst/>
            </a:prstGeom>
            <a:noFill/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438CE5-EECD-4A00-99DF-445A108B9D2C}"/>
                </a:ext>
              </a:extLst>
            </p:cNvPr>
            <p:cNvCxnSpPr>
              <a:stCxn id="13" idx="7"/>
            </p:cNvCxnSpPr>
            <p:nvPr/>
          </p:nvCxnSpPr>
          <p:spPr bwMode="auto">
            <a:xfrm flipV="1">
              <a:off x="6827249" y="5529056"/>
              <a:ext cx="80346" cy="236575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87DC15-5D2F-4D1C-A39B-54F3FC84D45C}"/>
              </a:ext>
            </a:extLst>
          </p:cNvPr>
          <p:cNvGrpSpPr/>
          <p:nvPr/>
        </p:nvGrpSpPr>
        <p:grpSpPr>
          <a:xfrm>
            <a:off x="7924800" y="2330423"/>
            <a:ext cx="1878526" cy="1944975"/>
            <a:chOff x="6358955" y="2345014"/>
            <a:chExt cx="1878526" cy="19449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C5CBF2-A771-4F5E-A66D-240A29A035F0}"/>
                </a:ext>
              </a:extLst>
            </p:cNvPr>
            <p:cNvSpPr/>
            <p:nvPr/>
          </p:nvSpPr>
          <p:spPr bwMode="auto">
            <a:xfrm>
              <a:off x="6358955" y="3741349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338662-030A-4821-A1BA-355FE07A7797}"/>
                </a:ext>
              </a:extLst>
            </p:cNvPr>
            <p:cNvSpPr/>
            <p:nvPr/>
          </p:nvSpPr>
          <p:spPr bwMode="auto">
            <a:xfrm>
              <a:off x="7688841" y="3052137"/>
              <a:ext cx="548640" cy="5486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A639AF-8E58-46C5-B2EC-375689C81D99}"/>
                </a:ext>
              </a:extLst>
            </p:cNvPr>
            <p:cNvSpPr/>
            <p:nvPr/>
          </p:nvSpPr>
          <p:spPr bwMode="auto">
            <a:xfrm>
              <a:off x="6358955" y="2345014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ACB1DD-3314-40C4-AE7F-34EFE8917C38}"/>
                </a:ext>
              </a:extLst>
            </p:cNvPr>
            <p:cNvCxnSpPr>
              <a:stCxn id="20" idx="5"/>
            </p:cNvCxnSpPr>
            <p:nvPr/>
          </p:nvCxnSpPr>
          <p:spPr bwMode="auto">
            <a:xfrm>
              <a:off x="6827249" y="2813308"/>
              <a:ext cx="337322" cy="513149"/>
            </a:xfrm>
            <a:prstGeom prst="line">
              <a:avLst/>
            </a:prstGeom>
            <a:noFill/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97FDA4-0B89-4262-8924-23D4A5A64A9C}"/>
                </a:ext>
              </a:extLst>
            </p:cNvPr>
            <p:cNvCxnSpPr>
              <a:stCxn id="18" idx="7"/>
            </p:cNvCxnSpPr>
            <p:nvPr/>
          </p:nvCxnSpPr>
          <p:spPr bwMode="auto">
            <a:xfrm flipV="1">
              <a:off x="6827249" y="3326457"/>
              <a:ext cx="337322" cy="495238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5414E8-6B50-47D1-97DE-DCB89378A1D2}"/>
                </a:ext>
              </a:extLst>
            </p:cNvPr>
            <p:cNvCxnSpPr>
              <a:endCxn id="19" idx="2"/>
            </p:cNvCxnSpPr>
            <p:nvPr/>
          </p:nvCxnSpPr>
          <p:spPr bwMode="auto">
            <a:xfrm>
              <a:off x="7164571" y="3326457"/>
              <a:ext cx="524270" cy="0"/>
            </a:xfrm>
            <a:prstGeom prst="line">
              <a:avLst/>
            </a:prstGeom>
            <a:noFill/>
            <a:ln w="349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BD0BE2-57CC-46B3-9BDD-3D00C0F912B0}"/>
              </a:ext>
            </a:extLst>
          </p:cNvPr>
          <p:cNvCxnSpPr>
            <a:endCxn id="11" idx="2"/>
          </p:cNvCxnSpPr>
          <p:nvPr/>
        </p:nvCxnSpPr>
        <p:spPr bwMode="auto">
          <a:xfrm>
            <a:off x="8473440" y="5514465"/>
            <a:ext cx="780322" cy="0"/>
          </a:xfrm>
          <a:prstGeom prst="lin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655925-3D17-4BB8-8D87-5A91A6D6A926}"/>
              </a:ext>
            </a:extLst>
          </p:cNvPr>
          <p:cNvGrpSpPr/>
          <p:nvPr/>
        </p:nvGrpSpPr>
        <p:grpSpPr>
          <a:xfrm>
            <a:off x="7924800" y="5221450"/>
            <a:ext cx="938801" cy="548640"/>
            <a:chOff x="7687917" y="4562247"/>
            <a:chExt cx="938801" cy="54864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E8AA6F-E136-4669-9750-C205363F33BF}"/>
                </a:ext>
              </a:extLst>
            </p:cNvPr>
            <p:cNvCxnSpPr/>
            <p:nvPr/>
          </p:nvCxnSpPr>
          <p:spPr bwMode="auto">
            <a:xfrm>
              <a:off x="8236557" y="4856757"/>
              <a:ext cx="390161" cy="0"/>
            </a:xfrm>
            <a:prstGeom prst="line">
              <a:avLst/>
            </a:prstGeom>
            <a:noFill/>
            <a:ln w="34925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D70B10-61A1-428E-836F-DE5A7ED623C8}"/>
                </a:ext>
              </a:extLst>
            </p:cNvPr>
            <p:cNvSpPr/>
            <p:nvPr/>
          </p:nvSpPr>
          <p:spPr bwMode="auto">
            <a:xfrm>
              <a:off x="7687917" y="4562247"/>
              <a:ext cx="548640" cy="54864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4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E39C-2005-4B21-B728-0EA896C6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21876" y="6417930"/>
            <a:ext cx="280416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F9ACA-3B20-4868-9680-809273C68493}"/>
              </a:ext>
            </a:extLst>
          </p:cNvPr>
          <p:cNvSpPr/>
          <p:nvPr/>
        </p:nvSpPr>
        <p:spPr>
          <a:xfrm>
            <a:off x="2844404" y="141677"/>
            <a:ext cx="6503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Build your Mesons and Baryons …</a:t>
            </a:r>
          </a:p>
        </p:txBody>
      </p:sp>
      <p:pic>
        <p:nvPicPr>
          <p:cNvPr id="28" name="Content Placeholder 7" descr="553px-Standard_Model_of_Elementary_Particles.svg.png">
            <a:extLst>
              <a:ext uri="{FF2B5EF4-FFF2-40B4-BE49-F238E27FC236}">
                <a16:creationId xmlns:a16="http://schemas.microsoft.com/office/drawing/2014/main" id="{9ACD3C4E-968D-4ABD-85BC-EF4DDBEB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788008"/>
            <a:ext cx="5638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B34D87-9FF4-4BC6-8C3C-1AA9589E2B45}"/>
              </a:ext>
            </a:extLst>
          </p:cNvPr>
          <p:cNvSpPr/>
          <p:nvPr/>
        </p:nvSpPr>
        <p:spPr bwMode="auto">
          <a:xfrm>
            <a:off x="2316601" y="1637861"/>
            <a:ext cx="971550" cy="220244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BC1D78-085E-48C1-8AC4-25E7A7F2D038}"/>
              </a:ext>
            </a:extLst>
          </p:cNvPr>
          <p:cNvSpPr/>
          <p:nvPr/>
        </p:nvSpPr>
        <p:spPr bwMode="auto">
          <a:xfrm>
            <a:off x="1573651" y="1637861"/>
            <a:ext cx="1714500" cy="25717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3E72F0-662D-4EFB-9300-F260C0C2B46B}"/>
              </a:ext>
            </a:extLst>
          </p:cNvPr>
          <p:cNvSpPr/>
          <p:nvPr/>
        </p:nvSpPr>
        <p:spPr bwMode="auto">
          <a:xfrm>
            <a:off x="2316601" y="2736052"/>
            <a:ext cx="971550" cy="25717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49A687-3400-4D4A-A764-0D2F81211DD3}"/>
              </a:ext>
            </a:extLst>
          </p:cNvPr>
          <p:cNvSpPr/>
          <p:nvPr/>
        </p:nvSpPr>
        <p:spPr bwMode="auto">
          <a:xfrm>
            <a:off x="5345932" y="2736051"/>
            <a:ext cx="971550" cy="1101223"/>
          </a:xfrm>
          <a:prstGeom prst="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FF3A2B-46E9-4AC3-B874-B7E307739465}"/>
              </a:ext>
            </a:extLst>
          </p:cNvPr>
          <p:cNvSpPr/>
          <p:nvPr/>
        </p:nvSpPr>
        <p:spPr bwMode="auto">
          <a:xfrm>
            <a:off x="7827831" y="1166677"/>
            <a:ext cx="548640" cy="548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7E7864-DB29-4B2E-9528-86E836A6FD4A}"/>
              </a:ext>
            </a:extLst>
          </p:cNvPr>
          <p:cNvSpPr/>
          <p:nvPr/>
        </p:nvSpPr>
        <p:spPr bwMode="auto">
          <a:xfrm>
            <a:off x="8794775" y="1169271"/>
            <a:ext cx="548640" cy="54864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FF0A19-17A1-4815-9604-5FDB3ABAF8AB}"/>
              </a:ext>
            </a:extLst>
          </p:cNvPr>
          <p:cNvCxnSpPr>
            <a:stCxn id="33" idx="6"/>
          </p:cNvCxnSpPr>
          <p:nvPr/>
        </p:nvCxnSpPr>
        <p:spPr bwMode="auto">
          <a:xfrm>
            <a:off x="8376471" y="1440997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B1BA05-C38A-40E4-BBFC-C4E7AC9E74E7}"/>
              </a:ext>
            </a:extLst>
          </p:cNvPr>
          <p:cNvCxnSpPr>
            <a:endCxn id="34" idx="2"/>
          </p:cNvCxnSpPr>
          <p:nvPr/>
        </p:nvCxnSpPr>
        <p:spPr bwMode="auto">
          <a:xfrm>
            <a:off x="8585623" y="1443591"/>
            <a:ext cx="209152" cy="0"/>
          </a:xfrm>
          <a:prstGeom prst="line">
            <a:avLst/>
          </a:prstGeom>
          <a:noFill/>
          <a:ln w="349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0955C9-0C3D-48BC-AB45-F77F79510A6D}"/>
              </a:ext>
            </a:extLst>
          </p:cNvPr>
          <p:cNvGrpSpPr/>
          <p:nvPr/>
        </p:nvGrpSpPr>
        <p:grpSpPr>
          <a:xfrm>
            <a:off x="7827831" y="4291333"/>
            <a:ext cx="1878526" cy="1944975"/>
            <a:chOff x="5721693" y="3186621"/>
            <a:chExt cx="1878526" cy="19449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C92A81-84F9-440B-9159-91ACA1FA07EC}"/>
                </a:ext>
              </a:extLst>
            </p:cNvPr>
            <p:cNvSpPr/>
            <p:nvPr/>
          </p:nvSpPr>
          <p:spPr bwMode="auto">
            <a:xfrm>
              <a:off x="5721693" y="4582956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1B7DF9-76D2-45E2-967C-CFDB40024F45}"/>
                </a:ext>
              </a:extLst>
            </p:cNvPr>
            <p:cNvSpPr/>
            <p:nvPr/>
          </p:nvSpPr>
          <p:spPr bwMode="auto">
            <a:xfrm>
              <a:off x="7051579" y="3893744"/>
              <a:ext cx="548640" cy="5486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69FF974-5DD2-4271-BD98-623B80082F45}"/>
                </a:ext>
              </a:extLst>
            </p:cNvPr>
            <p:cNvSpPr/>
            <p:nvPr/>
          </p:nvSpPr>
          <p:spPr bwMode="auto">
            <a:xfrm>
              <a:off x="5721693" y="3186621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8EC3A3-A72A-49A6-A67E-A5CDD33C5ABF}"/>
                </a:ext>
              </a:extLst>
            </p:cNvPr>
            <p:cNvCxnSpPr>
              <a:stCxn id="40" idx="5"/>
            </p:cNvCxnSpPr>
            <p:nvPr/>
          </p:nvCxnSpPr>
          <p:spPr bwMode="auto">
            <a:xfrm>
              <a:off x="6189987" y="3654915"/>
              <a:ext cx="337322" cy="513149"/>
            </a:xfrm>
            <a:prstGeom prst="line">
              <a:avLst/>
            </a:prstGeom>
            <a:noFill/>
            <a:ln w="349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7947CD-47AD-4E42-BE35-4557734C5DFC}"/>
                </a:ext>
              </a:extLst>
            </p:cNvPr>
            <p:cNvCxnSpPr>
              <a:stCxn id="38" idx="7"/>
            </p:cNvCxnSpPr>
            <p:nvPr/>
          </p:nvCxnSpPr>
          <p:spPr bwMode="auto">
            <a:xfrm flipV="1">
              <a:off x="6189987" y="4168064"/>
              <a:ext cx="337322" cy="495238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8DA94C-4BFC-4BDD-856A-1252896A48DF}"/>
                </a:ext>
              </a:extLst>
            </p:cNvPr>
            <p:cNvCxnSpPr>
              <a:endCxn id="39" idx="2"/>
            </p:cNvCxnSpPr>
            <p:nvPr/>
          </p:nvCxnSpPr>
          <p:spPr bwMode="auto">
            <a:xfrm>
              <a:off x="6527309" y="4168064"/>
              <a:ext cx="524270" cy="0"/>
            </a:xfrm>
            <a:prstGeom prst="line">
              <a:avLst/>
            </a:prstGeom>
            <a:noFill/>
            <a:ln w="349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4" name="Picture 2">
            <a:extLst>
              <a:ext uri="{FF2B5EF4-FFF2-40B4-BE49-F238E27FC236}">
                <a16:creationId xmlns:a16="http://schemas.microsoft.com/office/drawing/2014/main" id="{F7805F92-ED3B-46BE-BC3B-785BFEE2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59" y="1914777"/>
            <a:ext cx="4020503" cy="19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E64D8EE-99BD-4EE5-B53E-6D3AFD8F942E}"/>
              </a:ext>
            </a:extLst>
          </p:cNvPr>
          <p:cNvSpPr/>
          <p:nvPr/>
        </p:nvSpPr>
        <p:spPr bwMode="auto">
          <a:xfrm>
            <a:off x="6574275" y="1993639"/>
            <a:ext cx="3876675" cy="184449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555B3A-29CB-482E-8620-643C267542B5}"/>
              </a:ext>
            </a:extLst>
          </p:cNvPr>
          <p:cNvSpPr txBox="1"/>
          <p:nvPr/>
        </p:nvSpPr>
        <p:spPr>
          <a:xfrm>
            <a:off x="6608857" y="3853495"/>
            <a:ext cx="3810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Frank </a:t>
            </a:r>
            <a:r>
              <a:rPr lang="en-US" sz="1600" b="0" dirty="0" err="1"/>
              <a:t>Wilczek</a:t>
            </a:r>
            <a:r>
              <a:rPr lang="en-US" sz="1600" b="0" dirty="0"/>
              <a:t>, Physics Today, August 2000</a:t>
            </a:r>
          </a:p>
        </p:txBody>
      </p:sp>
    </p:spTree>
    <p:extLst>
      <p:ext uri="{BB962C8B-B14F-4D97-AF65-F5344CB8AC3E}">
        <p14:creationId xmlns:p14="http://schemas.microsoft.com/office/powerpoint/2010/main" val="144554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1848</Words>
  <Application>Microsoft Office PowerPoint</Application>
  <PresentationFormat>Widescreen</PresentationFormat>
  <Paragraphs>530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.AppleSystemUIFont</vt:lpstr>
      <vt:lpstr>Gulim</vt:lpstr>
      <vt:lpstr>MS PGothic</vt:lpstr>
      <vt:lpstr>Roboto</vt:lpstr>
      <vt:lpstr>Zapf Dingbats</vt:lpstr>
      <vt:lpstr>Arial</vt:lpstr>
      <vt:lpstr>Calibri</vt:lpstr>
      <vt:lpstr>Comic Sans MS</vt:lpstr>
      <vt:lpstr>Garamond</vt:lpstr>
      <vt:lpstr>MS Reference Sans Serif</vt:lpstr>
      <vt:lpstr>Symbol</vt:lpstr>
      <vt:lpstr>Times New Roman</vt:lpstr>
      <vt:lpstr>Wingdings</vt:lpstr>
      <vt:lpstr>Wingdings 3</vt:lpstr>
      <vt:lpstr>Office Theme</vt:lpstr>
      <vt:lpstr>Custom Design</vt:lpstr>
      <vt:lpstr>1_Custom Design</vt:lpstr>
      <vt:lpstr>2_Custom Design</vt:lpstr>
      <vt:lpstr>JeffersonLabTemplate</vt:lpstr>
      <vt:lpstr>PowerPoint Presentation</vt:lpstr>
      <vt:lpstr>PowerPoint Presentation</vt:lpstr>
      <vt:lpstr>PowerPoint Presentation</vt:lpstr>
      <vt:lpstr>PowerPoint Presentation</vt:lpstr>
      <vt:lpstr>Jefferson Lab Overview</vt:lpstr>
      <vt:lpstr>CLAS Experiment 1997- 2012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for excited baryons in 2-body channels  ✔ -  data acquired   ✔ - analyzed/published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Volcada Tango</dc:creator>
  <cp:lastModifiedBy>Volcada Tango</cp:lastModifiedBy>
  <cp:revision>138</cp:revision>
  <dcterms:created xsi:type="dcterms:W3CDTF">2018-07-13T07:03:59Z</dcterms:created>
  <dcterms:modified xsi:type="dcterms:W3CDTF">2018-11-14T00:33:22Z</dcterms:modified>
</cp:coreProperties>
</file>